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sldIdLst>
    <p:sldId id="257" r:id="rId5"/>
    <p:sldId id="277" r:id="rId6"/>
    <p:sldId id="268" r:id="rId7"/>
    <p:sldId id="261" r:id="rId8"/>
    <p:sldId id="262" r:id="rId9"/>
    <p:sldId id="371" r:id="rId10"/>
    <p:sldId id="346" r:id="rId11"/>
    <p:sldId id="397" r:id="rId12"/>
    <p:sldId id="294" r:id="rId13"/>
    <p:sldId id="386" r:id="rId14"/>
    <p:sldId id="368" r:id="rId15"/>
    <p:sldId id="385" r:id="rId16"/>
    <p:sldId id="330" r:id="rId17"/>
    <p:sldId id="326" r:id="rId18"/>
    <p:sldId id="350" r:id="rId19"/>
    <p:sldId id="339" r:id="rId20"/>
    <p:sldId id="375" r:id="rId21"/>
    <p:sldId id="376" r:id="rId22"/>
    <p:sldId id="340" r:id="rId23"/>
    <p:sldId id="364" r:id="rId24"/>
    <p:sldId id="332" r:id="rId25"/>
    <p:sldId id="380" r:id="rId26"/>
    <p:sldId id="270" r:id="rId27"/>
    <p:sldId id="271" r:id="rId28"/>
    <p:sldId id="352" r:id="rId29"/>
    <p:sldId id="353" r:id="rId30"/>
    <p:sldId id="298" r:id="rId31"/>
    <p:sldId id="360" r:id="rId32"/>
    <p:sldId id="279" r:id="rId33"/>
    <p:sldId id="314" r:id="rId34"/>
    <p:sldId id="280" r:id="rId35"/>
    <p:sldId id="281" r:id="rId36"/>
    <p:sldId id="387" r:id="rId37"/>
    <p:sldId id="390" r:id="rId38"/>
    <p:sldId id="391" r:id="rId39"/>
    <p:sldId id="392" r:id="rId40"/>
    <p:sldId id="393" r:id="rId41"/>
    <p:sldId id="394" r:id="rId42"/>
    <p:sldId id="395" r:id="rId43"/>
    <p:sldId id="396" r:id="rId44"/>
    <p:sldId id="388" r:id="rId45"/>
    <p:sldId id="384" r:id="rId46"/>
    <p:sldId id="289" r:id="rId47"/>
    <p:sldId id="259" r:id="rId48"/>
    <p:sldId id="318" r:id="rId49"/>
    <p:sldId id="36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3D8003B9-F865-49C3-978B-4F803B5CF514}">
          <p14:sldIdLst>
            <p14:sldId id="257"/>
          </p14:sldIdLst>
        </p14:section>
        <p14:section name="Visual Communication" id="{3052703B-DD14-4239-B17F-A2D4D209F826}">
          <p14:sldIdLst>
            <p14:sldId id="277"/>
            <p14:sldId id="268"/>
            <p14:sldId id="261"/>
            <p14:sldId id="262"/>
            <p14:sldId id="371"/>
            <p14:sldId id="346"/>
          </p14:sldIdLst>
        </p14:section>
        <p14:section name="Personal Narrative" id="{05C42528-47E4-E349-83F5-63C22D4B1BB1}">
          <p14:sldIdLst>
            <p14:sldId id="397"/>
            <p14:sldId id="294"/>
            <p14:sldId id="386"/>
            <p14:sldId id="368"/>
          </p14:sldIdLst>
        </p14:section>
        <p14:section name="Knowing your audience" id="{8300625A-8FDD-497C-BDD4-02FA131D3AC8}">
          <p14:sldIdLst>
            <p14:sldId id="385"/>
            <p14:sldId id="330"/>
            <p14:sldId id="326"/>
            <p14:sldId id="350"/>
          </p14:sldIdLst>
        </p14:section>
        <p14:section name="Posters and Talks - Science for Scientists" id="{E523DD56-2817-FF4E-BE3B-F6AD94247A32}">
          <p14:sldIdLst>
            <p14:sldId id="339"/>
            <p14:sldId id="375"/>
            <p14:sldId id="376"/>
            <p14:sldId id="340"/>
            <p14:sldId id="364"/>
            <p14:sldId id="332"/>
            <p14:sldId id="380"/>
          </p14:sldIdLst>
        </p14:section>
        <p14:section name="Visualizing Data" id="{3EA0DA60-EB3A-4817-A8A7-53BD82549AD9}">
          <p14:sldIdLst>
            <p14:sldId id="270"/>
            <p14:sldId id="271"/>
            <p14:sldId id="352"/>
            <p14:sldId id="353"/>
            <p14:sldId id="298"/>
            <p14:sldId id="360"/>
            <p14:sldId id="279"/>
            <p14:sldId id="314"/>
            <p14:sldId id="280"/>
            <p14:sldId id="281"/>
          </p14:sldIdLst>
        </p14:section>
        <p14:section name="Creative Science Communications" id="{5FB1D897-6A9F-D045-B5D3-98CC29B3371C}">
          <p14:sldIdLst>
            <p14:sldId id="387"/>
            <p14:sldId id="390"/>
            <p14:sldId id="391"/>
            <p14:sldId id="392"/>
            <p14:sldId id="393"/>
            <p14:sldId id="394"/>
            <p14:sldId id="395"/>
            <p14:sldId id="396"/>
          </p14:sldIdLst>
        </p14:section>
        <p14:section name="Your task" id="{D9513B64-D908-EC46-B427-BD0D0AA2BA20}">
          <p14:sldIdLst>
            <p14:sldId id="388"/>
            <p14:sldId id="384"/>
          </p14:sldIdLst>
        </p14:section>
        <p14:section name="Resources" id="{4637CA10-0986-42A3-B63A-C576F75B8D80}">
          <p14:sldIdLst>
            <p14:sldId id="289"/>
            <p14:sldId id="259"/>
            <p14:sldId id="318"/>
            <p14:sldId id="36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20D404-86C8-58EC-E935-E7669B9D040B}" name="Zachary Kenny" initials="ZK" userId="S::zpk@queensu.ca::71957570-4f93-4a0f-8b46-bae48f15bac4" providerId="AD"/>
  <p188:author id="{09665065-2627-B0FE-D1F9-4EBC09A1112C}" name="Mark Richardson" initials="MR" userId="S::mlar@queensu.ca::81901358-d286-4f2c-b066-ac03f39e69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4CA0"/>
    <a:srgbClr val="F2F2F2"/>
    <a:srgbClr val="0F0F44"/>
    <a:srgbClr val="E0EFEF"/>
    <a:srgbClr val="154D68"/>
    <a:srgbClr val="E5E8F1"/>
    <a:srgbClr val="093D52"/>
    <a:srgbClr val="B854D2"/>
    <a:srgbClr val="11335D"/>
    <a:srgbClr val="9D19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137B01-5D30-4E1D-BA38-D179CD5E2A4B}" v="370" dt="2024-08-19T17:58:34.938"/>
    <p1510:client id="{56AE9EEF-55B0-174F-A175-0341354B5475}" v="2098" dt="2024-08-19T21:00:02.584"/>
    <p1510:client id="{778C3392-7532-3990-2BBB-9BDF4C9B3F62}" v="23" dt="2024-08-19T01:41:50.5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2381" autoAdjust="0"/>
  </p:normalViewPr>
  <p:slideViewPr>
    <p:cSldViewPr snapToGrid="0">
      <p:cViewPr varScale="1">
        <p:scale>
          <a:sx n="57" d="100"/>
          <a:sy n="57" d="100"/>
        </p:scale>
        <p:origin x="6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4D6C02-037A-4611-B7C8-683B3F9C957A}" type="datetimeFigureOut">
              <a:rPr lang="en-CA" smtClean="0"/>
              <a:t>2024-08-19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22154-DDF4-4FDF-8C80-57346E462927}" type="slidenum">
              <a:rPr lang="en-CA" smtClean="0"/>
              <a:t>‹#›</a:t>
            </a:fld>
            <a:endParaRPr lang="en-CA"/>
          </a:p>
        </p:txBody>
      </p:sp>
    </p:spTree>
    <p:extLst>
      <p:ext uri="{BB962C8B-B14F-4D97-AF65-F5344CB8AC3E}">
        <p14:creationId xmlns:p14="http://schemas.microsoft.com/office/powerpoint/2010/main" val="1489170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962eYqe--Yc"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paceplace.nasa.gov/black-holes/e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ymmetrymagazine.org/particle-physics-abc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udding.cool/2018/12/3d-cities-story/"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flowingdata.com/2019/09/30/pixelation-to-represent-endangered-species-counts/"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flowingdata.com/"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ymmetrymagazine.org/article/wimps-in-the-dark-matter-wind"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blogs.scientificamerican.com/guest-blog/effective-communication-better-scienc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Mark</a:t>
            </a:r>
          </a:p>
        </p:txBody>
      </p:sp>
      <p:sp>
        <p:nvSpPr>
          <p:cNvPr id="4" name="Slide Number Placeholder 3"/>
          <p:cNvSpPr>
            <a:spLocks noGrp="1"/>
          </p:cNvSpPr>
          <p:nvPr>
            <p:ph type="sldNum" sz="quarter" idx="5"/>
          </p:nvPr>
        </p:nvSpPr>
        <p:spPr/>
        <p:txBody>
          <a:bodyPr/>
          <a:lstStyle/>
          <a:p>
            <a:fld id="{33422154-DDF4-4FDF-8C80-57346E462927}" type="slidenum">
              <a:rPr lang="en-CA" smtClean="0"/>
              <a:t>1</a:t>
            </a:fld>
            <a:endParaRPr lang="en-CA"/>
          </a:p>
        </p:txBody>
      </p:sp>
    </p:spTree>
    <p:extLst>
      <p:ext uri="{BB962C8B-B14F-4D97-AF65-F5344CB8AC3E}">
        <p14:creationId xmlns:p14="http://schemas.microsoft.com/office/powerpoint/2010/main" val="2424910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nSpc>
                <a:spcPct val="107000"/>
              </a:lnSpc>
              <a:spcAft>
                <a:spcPts val="800"/>
              </a:spcAft>
              <a:buNone/>
            </a:pPr>
            <a:r>
              <a:rPr lang="en-CA" sz="1200" i="1">
                <a:effectLst/>
                <a:latin typeface="Calibri" panose="020F0502020204030204" pitchFamily="34" charset="0"/>
                <a:ea typeface="Calibri" panose="020F0502020204030204" pitchFamily="34" charset="0"/>
                <a:cs typeface="Calibri" panose="020F0502020204030204" pitchFamily="34" charset="0"/>
              </a:rPr>
              <a:t>Zac</a:t>
            </a:r>
          </a:p>
          <a:p>
            <a:pPr indent="0">
              <a:lnSpc>
                <a:spcPct val="107000"/>
              </a:lnSpc>
              <a:spcAft>
                <a:spcPts val="800"/>
              </a:spcAft>
              <a:buNone/>
            </a:pPr>
            <a:endParaRPr lang="en-CA" sz="1200" i="1">
              <a:effectLst/>
              <a:latin typeface="Calibri" panose="020F0502020204030204" pitchFamily="34" charset="0"/>
              <a:ea typeface="Calibri" panose="020F0502020204030204" pitchFamily="34" charset="0"/>
              <a:cs typeface="Calibri" panose="020F0502020204030204" pitchFamily="34" charset="0"/>
            </a:endParaRPr>
          </a:p>
          <a:p>
            <a:pPr indent="0">
              <a:lnSpc>
                <a:spcPct val="107000"/>
              </a:lnSpc>
              <a:spcAft>
                <a:spcPts val="800"/>
              </a:spcAft>
              <a:buNone/>
            </a:pPr>
            <a:r>
              <a:rPr lang="en-CA" sz="1200" i="1" dirty="0">
                <a:effectLst/>
                <a:latin typeface="Calibri" panose="020F0502020204030204" pitchFamily="34" charset="0"/>
                <a:ea typeface="Calibri" panose="020F0502020204030204" pitchFamily="34" charset="0"/>
                <a:cs typeface="Calibri" panose="020F0502020204030204" pitchFamily="34" charset="0"/>
              </a:rPr>
              <a:t>Before you begin, remember that you are here because you have seen something or done something that others want to hear about. </a:t>
            </a:r>
            <a:r>
              <a:rPr lang="en-CA" sz="1200" b="1" i="1"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You are here to give</a:t>
            </a:r>
            <a:r>
              <a:rPr lang="en-CA" sz="1200" i="1" dirty="0">
                <a:effectLst/>
                <a:latin typeface="Calibri" panose="020F0502020204030204" pitchFamily="34" charset="0"/>
                <a:ea typeface="Calibri" panose="020F0502020204030204" pitchFamily="34" charset="0"/>
                <a:cs typeface="Calibri" panose="020F0502020204030204" pitchFamily="34" charset="0"/>
              </a:rPr>
              <a:t> that to them. </a:t>
            </a:r>
          </a:p>
          <a:p>
            <a:pPr indent="0">
              <a:lnSpc>
                <a:spcPct val="107000"/>
              </a:lnSpc>
              <a:spcAft>
                <a:spcPts val="800"/>
              </a:spcAft>
              <a:buNone/>
            </a:pPr>
            <a:r>
              <a:rPr lang="en-CA" sz="1200" i="1" dirty="0">
                <a:effectLst/>
                <a:latin typeface="Calibri" panose="020F0502020204030204" pitchFamily="34" charset="0"/>
                <a:ea typeface="Calibri" panose="020F0502020204030204" pitchFamily="34" charset="0"/>
                <a:cs typeface="Calibri" panose="020F0502020204030204" pitchFamily="34" charset="0"/>
              </a:rPr>
              <a:t>– Simon Sinek (U.K.-based motivational speaker)</a:t>
            </a:r>
            <a:endParaRPr lang="en-CA" sz="1200" dirty="0">
              <a:effectLst/>
              <a:latin typeface="Calibri" panose="020F0502020204030204" pitchFamily="34" charset="0"/>
              <a:ea typeface="Calibri" panose="020F0502020204030204" pitchFamily="34" charset="0"/>
              <a:cs typeface="Arial" panose="020B0604020202020204" pitchFamily="34" charset="0"/>
            </a:endParaRPr>
          </a:p>
          <a:p>
            <a:endParaRPr lang="en-CA" dirty="0"/>
          </a:p>
          <a:p>
            <a:endParaRPr lang="en-CA" dirty="0"/>
          </a:p>
          <a:p>
            <a:pPr indent="0">
              <a:lnSpc>
                <a:spcPct val="107000"/>
              </a:lnSpc>
              <a:spcAft>
                <a:spcPts val="800"/>
              </a:spcAft>
              <a:buNone/>
            </a:pPr>
            <a:r>
              <a:rPr lang="en-CA" sz="1200" i="1" dirty="0">
                <a:effectLst/>
                <a:latin typeface="Calibri" panose="020F0502020204030204" pitchFamily="34" charset="0"/>
                <a:ea typeface="Calibri" panose="020F0502020204030204" pitchFamily="34" charset="0"/>
                <a:cs typeface="Calibri" panose="020F0502020204030204" pitchFamily="34" charset="0"/>
              </a:rPr>
              <a:t>Never tell a story without making a point,</a:t>
            </a:r>
            <a:r>
              <a:rPr lang="en-CA" sz="1200" dirty="0">
                <a:latin typeface="Calibri" panose="020F0502020204030204" pitchFamily="34" charset="0"/>
                <a:ea typeface="Calibri" panose="020F0502020204030204" pitchFamily="34" charset="0"/>
                <a:cs typeface="Arial" panose="020B0604020202020204" pitchFamily="34" charset="0"/>
              </a:rPr>
              <a:t> </a:t>
            </a:r>
            <a:br>
              <a:rPr lang="en-CA" sz="1200" dirty="0">
                <a:latin typeface="Calibri" panose="020F0502020204030204" pitchFamily="34" charset="0"/>
                <a:ea typeface="Calibri" panose="020F0502020204030204" pitchFamily="34" charset="0"/>
                <a:cs typeface="Arial" panose="020B0604020202020204" pitchFamily="34" charset="0"/>
              </a:rPr>
            </a:br>
            <a:r>
              <a:rPr lang="en-CA" sz="1200" i="1" dirty="0">
                <a:effectLst/>
                <a:latin typeface="Calibri" panose="020F0502020204030204" pitchFamily="34" charset="0"/>
                <a:ea typeface="Calibri" panose="020F0502020204030204" pitchFamily="34" charset="0"/>
                <a:cs typeface="Calibri" panose="020F0502020204030204" pitchFamily="34" charset="0"/>
              </a:rPr>
              <a:t>and never make a point without telling a story.</a:t>
            </a:r>
            <a:endParaRPr lang="en-CA" sz="1200" dirty="0">
              <a:latin typeface="Calibri" panose="020F0502020204030204" pitchFamily="34" charset="0"/>
              <a:ea typeface="Calibri" panose="020F0502020204030204" pitchFamily="34" charset="0"/>
              <a:cs typeface="Arial" panose="020B0604020202020204" pitchFamily="34" charset="0"/>
            </a:endParaRPr>
          </a:p>
          <a:p>
            <a:pPr indent="0">
              <a:lnSpc>
                <a:spcPct val="107000"/>
              </a:lnSpc>
              <a:spcAft>
                <a:spcPts val="800"/>
              </a:spcAft>
              <a:buNone/>
            </a:pPr>
            <a:r>
              <a:rPr lang="en-CA" sz="1200" i="1" dirty="0">
                <a:effectLst/>
                <a:latin typeface="Calibri" panose="020F0502020204030204" pitchFamily="34" charset="0"/>
                <a:ea typeface="Calibri" panose="020F0502020204030204" pitchFamily="34" charset="0"/>
                <a:cs typeface="Calibri" panose="020F0502020204030204" pitchFamily="34" charset="0"/>
              </a:rPr>
              <a:t>–  Isaac </a:t>
            </a:r>
            <a:r>
              <a:rPr lang="en-CA" sz="1200" i="1" dirty="0" err="1">
                <a:effectLst/>
                <a:latin typeface="Calibri" panose="020F0502020204030204" pitchFamily="34" charset="0"/>
                <a:ea typeface="Calibri" panose="020F0502020204030204" pitchFamily="34" charset="0"/>
                <a:cs typeface="Calibri" panose="020F0502020204030204" pitchFamily="34" charset="0"/>
              </a:rPr>
              <a:t>Serwanga</a:t>
            </a:r>
            <a:r>
              <a:rPr lang="en-CA" sz="1200" i="1" dirty="0">
                <a:effectLst/>
                <a:latin typeface="Calibri" panose="020F0502020204030204" pitchFamily="34" charset="0"/>
                <a:ea typeface="Calibri" panose="020F0502020204030204" pitchFamily="34" charset="0"/>
                <a:cs typeface="Calibri" panose="020F0502020204030204" pitchFamily="34" charset="0"/>
              </a:rPr>
              <a:t> (consultant and motivational </a:t>
            </a:r>
            <a:r>
              <a:rPr lang="en-CA" sz="1200" i="1" dirty="0">
                <a:latin typeface="Calibri" panose="020F0502020204030204" pitchFamily="34" charset="0"/>
                <a:cs typeface="Calibri" panose="020F0502020204030204" pitchFamily="34" charset="0"/>
              </a:rPr>
              <a:t>speaker</a:t>
            </a:r>
            <a:r>
              <a:rPr lang="en-CA" sz="1200" i="1" dirty="0">
                <a:effectLst/>
                <a:latin typeface="Calibri" panose="020F0502020204030204" pitchFamily="34" charset="0"/>
                <a:ea typeface="Calibri" panose="020F0502020204030204" pitchFamily="34" charset="0"/>
                <a:cs typeface="Calibri" panose="020F0502020204030204" pitchFamily="34" charset="0"/>
              </a:rPr>
              <a:t>)</a:t>
            </a:r>
            <a:endParaRPr lang="en-CA" sz="1200" dirty="0">
              <a:effectLst/>
              <a:latin typeface="Calibri" panose="020F0502020204030204" pitchFamily="34" charset="0"/>
              <a:ea typeface="Calibri" panose="020F0502020204030204" pitchFamily="34" charset="0"/>
              <a:cs typeface="Arial" panose="020B0604020202020204" pitchFamily="34" charset="0"/>
            </a:endParaRP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effectLst/>
                <a:latin typeface="Calibri" panose="020F0502020204030204" pitchFamily="34" charset="0"/>
                <a:ea typeface="Calibri" panose="020F0502020204030204" pitchFamily="34" charset="0"/>
                <a:cs typeface="Calibri" panose="020F0502020204030204" pitchFamily="34" charset="0"/>
              </a:rPr>
              <a:t>Where are you in your story? </a:t>
            </a:r>
            <a:br>
              <a:rPr lang="en-CA" sz="1200" i="1" dirty="0">
                <a:effectLst/>
                <a:latin typeface="Calibri" panose="020F0502020204030204" pitchFamily="34" charset="0"/>
                <a:ea typeface="Calibri" panose="020F0502020204030204" pitchFamily="34" charset="0"/>
                <a:cs typeface="Calibri" panose="020F0502020204030204" pitchFamily="34" charset="0"/>
              </a:rPr>
            </a:br>
            <a:r>
              <a:rPr lang="en-CA" sz="1200" i="1" dirty="0">
                <a:effectLst/>
                <a:latin typeface="Calibri" panose="020F0502020204030204" pitchFamily="34" charset="0"/>
                <a:ea typeface="Calibri" panose="020F0502020204030204" pitchFamily="34" charset="0"/>
                <a:cs typeface="Calibri" panose="020F0502020204030204" pitchFamily="34" charset="0"/>
              </a:rPr>
              <a:t>What part have you played?</a:t>
            </a:r>
            <a:br>
              <a:rPr lang="en-CA" sz="1200" i="1" dirty="0">
                <a:effectLst/>
                <a:latin typeface="Calibri" panose="020F0502020204030204" pitchFamily="34" charset="0"/>
                <a:ea typeface="Calibri" panose="020F0502020204030204" pitchFamily="34" charset="0"/>
                <a:cs typeface="Calibri" panose="020F0502020204030204" pitchFamily="34" charset="0"/>
              </a:rPr>
            </a:br>
            <a:br>
              <a:rPr lang="en-CA" sz="1200" i="1" dirty="0">
                <a:effectLst/>
                <a:latin typeface="Calibri" panose="020F0502020204030204" pitchFamily="34" charset="0"/>
                <a:ea typeface="Calibri" panose="020F0502020204030204" pitchFamily="34" charset="0"/>
                <a:cs typeface="Calibri" panose="020F0502020204030204" pitchFamily="34" charset="0"/>
              </a:rPr>
            </a:br>
            <a:r>
              <a:rPr lang="en-CA" sz="1200" i="1" dirty="0">
                <a:effectLst/>
                <a:latin typeface="Calibri" panose="020F0502020204030204" pitchFamily="34" charset="0"/>
                <a:ea typeface="Calibri" panose="020F0502020204030204" pitchFamily="34" charset="0"/>
                <a:cs typeface="Calibri" panose="020F0502020204030204" pitchFamily="34" charset="0"/>
              </a:rPr>
              <a:t>Telling </a:t>
            </a:r>
            <a:r>
              <a:rPr lang="en-CA" sz="1200" b="1" i="1" dirty="0">
                <a:effectLst/>
                <a:latin typeface="Calibri" panose="020F0502020204030204" pitchFamily="34" charset="0"/>
                <a:ea typeface="Calibri" panose="020F0502020204030204" pitchFamily="34" charset="0"/>
                <a:cs typeface="Calibri" panose="020F0502020204030204" pitchFamily="34" charset="0"/>
              </a:rPr>
              <a:t>your</a:t>
            </a:r>
            <a:r>
              <a:rPr lang="en-CA" sz="1200" i="1" dirty="0">
                <a:effectLst/>
                <a:latin typeface="Calibri" panose="020F0502020204030204" pitchFamily="34" charset="0"/>
                <a:ea typeface="Calibri" panose="020F0502020204030204" pitchFamily="34" charset="0"/>
                <a:cs typeface="Calibri" panose="020F0502020204030204" pitchFamily="34" charset="0"/>
              </a:rPr>
              <a:t> story will hook your audience.  </a:t>
            </a:r>
            <a:endParaRPr lang="en-CA" sz="1200" dirty="0">
              <a:effectLst/>
              <a:latin typeface="Calibri" panose="020F0502020204030204" pitchFamily="34" charset="0"/>
              <a:ea typeface="Calibri" panose="020F0502020204030204" pitchFamily="34" charset="0"/>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33422154-DDF4-4FDF-8C80-57346E462927}" type="slidenum">
              <a:rPr lang="en-CA" smtClean="0"/>
              <a:t>10</a:t>
            </a:fld>
            <a:endParaRPr lang="en-CA"/>
          </a:p>
        </p:txBody>
      </p:sp>
    </p:spTree>
    <p:extLst>
      <p:ext uri="{BB962C8B-B14F-4D97-AF65-F5344CB8AC3E}">
        <p14:creationId xmlns:p14="http://schemas.microsoft.com/office/powerpoint/2010/main" val="1310172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Mark</a:t>
            </a:r>
          </a:p>
          <a:p>
            <a:endParaRPr lang="en-CA" dirty="0"/>
          </a:p>
          <a:p>
            <a:r>
              <a:rPr lang="en-CA" dirty="0"/>
              <a:t>Break after here. </a:t>
            </a:r>
          </a:p>
        </p:txBody>
      </p:sp>
      <p:sp>
        <p:nvSpPr>
          <p:cNvPr id="4" name="Slide Number Placeholder 3"/>
          <p:cNvSpPr>
            <a:spLocks noGrp="1"/>
          </p:cNvSpPr>
          <p:nvPr>
            <p:ph type="sldNum" sz="quarter" idx="5"/>
          </p:nvPr>
        </p:nvSpPr>
        <p:spPr/>
        <p:txBody>
          <a:bodyPr/>
          <a:lstStyle/>
          <a:p>
            <a:fld id="{33422154-DDF4-4FDF-8C80-57346E462927}" type="slidenum">
              <a:rPr lang="en-CA" smtClean="0"/>
              <a:t>11</a:t>
            </a:fld>
            <a:endParaRPr lang="en-CA"/>
          </a:p>
        </p:txBody>
      </p:sp>
    </p:spTree>
    <p:extLst>
      <p:ext uri="{BB962C8B-B14F-4D97-AF65-F5344CB8AC3E}">
        <p14:creationId xmlns:p14="http://schemas.microsoft.com/office/powerpoint/2010/main" val="1178491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Mark</a:t>
            </a:r>
          </a:p>
          <a:p>
            <a:endParaRPr lang="en-CA" dirty="0"/>
          </a:p>
          <a:p>
            <a:r>
              <a:rPr lang="en-CA" dirty="0"/>
              <a:t>Who are the audiences that you could imagine telling the three things you just wrote down</a:t>
            </a:r>
          </a:p>
          <a:p>
            <a:endParaRPr lang="en-CA" dirty="0"/>
          </a:p>
          <a:p>
            <a:r>
              <a:rPr lang="en-CA" dirty="0"/>
              <a:t>Kids</a:t>
            </a:r>
          </a:p>
          <a:p>
            <a:r>
              <a:rPr lang="en-CA" dirty="0"/>
              <a:t>Classroom / Lecture hall</a:t>
            </a:r>
          </a:p>
          <a:p>
            <a:r>
              <a:rPr lang="en-CA" dirty="0"/>
              <a:t>People reading the newspaper … or online posts/blogs/news</a:t>
            </a:r>
          </a:p>
          <a:p>
            <a:r>
              <a:rPr lang="en-CA" dirty="0"/>
              <a:t>Consumers, who read your material on products</a:t>
            </a:r>
          </a:p>
          <a:p>
            <a:r>
              <a:rPr lang="en-CA" dirty="0"/>
              <a:t>Podcast listeners</a:t>
            </a:r>
          </a:p>
          <a:p>
            <a:r>
              <a:rPr lang="en-CA" dirty="0"/>
              <a:t>Bus riders</a:t>
            </a:r>
          </a:p>
          <a:p>
            <a:r>
              <a:rPr lang="en-CA" dirty="0"/>
              <a:t>Voters</a:t>
            </a:r>
          </a:p>
          <a:p>
            <a:r>
              <a:rPr lang="en-CA" dirty="0"/>
              <a:t>Scientists</a:t>
            </a:r>
          </a:p>
          <a:p>
            <a:endParaRPr lang="en-CA" dirty="0"/>
          </a:p>
        </p:txBody>
      </p:sp>
      <p:sp>
        <p:nvSpPr>
          <p:cNvPr id="4" name="Slide Number Placeholder 3"/>
          <p:cNvSpPr>
            <a:spLocks noGrp="1"/>
          </p:cNvSpPr>
          <p:nvPr>
            <p:ph type="sldNum" sz="quarter" idx="5"/>
          </p:nvPr>
        </p:nvSpPr>
        <p:spPr/>
        <p:txBody>
          <a:bodyPr/>
          <a:lstStyle/>
          <a:p>
            <a:fld id="{33422154-DDF4-4FDF-8C80-57346E462927}" type="slidenum">
              <a:rPr lang="en-CA" smtClean="0"/>
              <a:t>12</a:t>
            </a:fld>
            <a:endParaRPr lang="en-CA"/>
          </a:p>
        </p:txBody>
      </p:sp>
    </p:spTree>
    <p:extLst>
      <p:ext uri="{BB962C8B-B14F-4D97-AF65-F5344CB8AC3E}">
        <p14:creationId xmlns:p14="http://schemas.microsoft.com/office/powerpoint/2010/main" val="1447257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chemeClr val="bg1"/>
                </a:solidFill>
                <a:hlinkClick r:id="rId3">
                  <a:extLst>
                    <a:ext uri="{A12FA001-AC4F-418D-AE19-62706E023703}">
                      <ahyp:hlinkClr xmlns:ahyp="http://schemas.microsoft.com/office/drawing/2018/hyperlinkcolor" val="tx"/>
                    </a:ext>
                  </a:extLst>
                </a:hlinkClick>
              </a:rPr>
              <a:t>Zac</a:t>
            </a:r>
          </a:p>
          <a:p>
            <a:endParaRPr lang="en-CA" dirty="0">
              <a:solidFill>
                <a:srgbClr val="0563C1"/>
              </a:solidFill>
              <a:hlinkClick r:id="rId3">
                <a:extLst>
                  <a:ext uri="{A12FA001-AC4F-418D-AE19-62706E023703}">
                    <ahyp:hlinkClr xmlns:ahyp="http://schemas.microsoft.com/office/drawing/2018/hyperlinkcolor" val="tx"/>
                  </a:ext>
                </a:extLst>
              </a:hlinkClick>
            </a:endParaRPr>
          </a:p>
          <a:p>
            <a:r>
              <a:rPr lang="en-CA" dirty="0">
                <a:solidFill>
                  <a:srgbClr val="0563C1"/>
                </a:solidFill>
                <a:hlinkClick r:id="rId3">
                  <a:extLst>
                    <a:ext uri="{A12FA001-AC4F-418D-AE19-62706E023703}">
                      <ahyp:hlinkClr xmlns:ahyp="http://schemas.microsoft.com/office/drawing/2018/hyperlinkcolor" val="tx"/>
                    </a:ext>
                  </a:extLst>
                </a:hlinkClick>
              </a:rPr>
              <a:t>https://spaceplace.nasa.gov/black-holes/en/</a:t>
            </a:r>
            <a:endParaRPr lang="en-CA" dirty="0"/>
          </a:p>
        </p:txBody>
      </p:sp>
      <p:sp>
        <p:nvSpPr>
          <p:cNvPr id="4" name="Slide Number Placeholder 3"/>
          <p:cNvSpPr>
            <a:spLocks noGrp="1"/>
          </p:cNvSpPr>
          <p:nvPr>
            <p:ph type="sldNum" sz="quarter" idx="5"/>
          </p:nvPr>
        </p:nvSpPr>
        <p:spPr/>
        <p:txBody>
          <a:bodyPr/>
          <a:lstStyle/>
          <a:p>
            <a:fld id="{33422154-DDF4-4FDF-8C80-57346E462927}" type="slidenum">
              <a:rPr lang="en-CA" smtClean="0"/>
              <a:t>13</a:t>
            </a:fld>
            <a:endParaRPr lang="en-CA"/>
          </a:p>
        </p:txBody>
      </p:sp>
    </p:spTree>
    <p:extLst>
      <p:ext uri="{BB962C8B-B14F-4D97-AF65-F5344CB8AC3E}">
        <p14:creationId xmlns:p14="http://schemas.microsoft.com/office/powerpoint/2010/main" val="1057669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hlinkClick r:id="rId3"/>
              </a:rPr>
              <a:t>https://www.symmetrymagazine.org/particle-physics-abcs/</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Depending on who you’re making the poster for, you may want more or much less information. ABC books are usually made for young children, so this illustration is super simple, but the concept is still strong: the planets or other space objects are close to the black hole, and they look worried, like they might fall in. </a:t>
            </a:r>
          </a:p>
          <a:p>
            <a:endParaRPr lang="en-CA" dirty="0"/>
          </a:p>
        </p:txBody>
      </p:sp>
      <p:sp>
        <p:nvSpPr>
          <p:cNvPr id="4" name="Slide Number Placeholder 3"/>
          <p:cNvSpPr>
            <a:spLocks noGrp="1"/>
          </p:cNvSpPr>
          <p:nvPr>
            <p:ph type="sldNum" sz="quarter" idx="5"/>
          </p:nvPr>
        </p:nvSpPr>
        <p:spPr/>
        <p:txBody>
          <a:bodyPr/>
          <a:lstStyle/>
          <a:p>
            <a:fld id="{33422154-DDF4-4FDF-8C80-57346E462927}" type="slidenum">
              <a:rPr lang="en-CA" smtClean="0"/>
              <a:t>14</a:t>
            </a:fld>
            <a:endParaRPr lang="en-CA"/>
          </a:p>
        </p:txBody>
      </p:sp>
    </p:spTree>
    <p:extLst>
      <p:ext uri="{BB962C8B-B14F-4D97-AF65-F5344CB8AC3E}">
        <p14:creationId xmlns:p14="http://schemas.microsoft.com/office/powerpoint/2010/main" val="1476655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Mark</a:t>
            </a:r>
          </a:p>
          <a:p>
            <a:endParaRPr lang="en-CA" dirty="0"/>
          </a:p>
          <a:p>
            <a:r>
              <a:rPr lang="en-CA" dirty="0" err="1"/>
              <a:t>UnScience</a:t>
            </a:r>
            <a:r>
              <a:rPr lang="en-CA" dirty="0"/>
              <a:t> a space thing</a:t>
            </a:r>
          </a:p>
          <a:p>
            <a:r>
              <a:rPr lang="en-CA" dirty="0"/>
              <a:t>Sometimes humour can be a great way to get people interested in a topic. I bet you kind of want to know that this crazy murder ball in space is all about??</a:t>
            </a:r>
          </a:p>
          <a:p>
            <a:endParaRPr lang="en-CA" dirty="0"/>
          </a:p>
        </p:txBody>
      </p:sp>
      <p:sp>
        <p:nvSpPr>
          <p:cNvPr id="4" name="Slide Number Placeholder 3"/>
          <p:cNvSpPr>
            <a:spLocks noGrp="1"/>
          </p:cNvSpPr>
          <p:nvPr>
            <p:ph type="sldNum" sz="quarter" idx="5"/>
          </p:nvPr>
        </p:nvSpPr>
        <p:spPr/>
        <p:txBody>
          <a:bodyPr/>
          <a:lstStyle/>
          <a:p>
            <a:fld id="{33422154-DDF4-4FDF-8C80-57346E462927}" type="slidenum">
              <a:rPr lang="en-CA" smtClean="0"/>
              <a:t>15</a:t>
            </a:fld>
            <a:endParaRPr lang="en-CA"/>
          </a:p>
        </p:txBody>
      </p:sp>
    </p:spTree>
    <p:extLst>
      <p:ext uri="{BB962C8B-B14F-4D97-AF65-F5344CB8AC3E}">
        <p14:creationId xmlns:p14="http://schemas.microsoft.com/office/powerpoint/2010/main" val="3989381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a:solidFill>
                  <a:srgbClr val="000000"/>
                </a:solidFill>
                <a:effectLst/>
                <a:latin typeface="TheSerif"/>
              </a:rPr>
              <a:t>Zac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a:solidFill>
                <a:srgbClr val="000000"/>
              </a:solidFill>
              <a:effectLst/>
              <a:latin typeface="TheSer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000000"/>
                </a:solidFill>
                <a:effectLst/>
                <a:latin typeface="TheSerif"/>
              </a:rPr>
              <a:t>Learning how to make science posters is a great skill, every year, thousands of students meet and compete to communicate their research.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000000"/>
                </a:solidFill>
                <a:effectLst/>
                <a:latin typeface="TheSerif"/>
              </a:rPr>
              <a:t>https://twitter.com/TRIUMFLab/status/1687015823754645504/photo/1 </a:t>
            </a:r>
          </a:p>
          <a:p>
            <a:endParaRPr lang="en-CA" dirty="0"/>
          </a:p>
        </p:txBody>
      </p:sp>
      <p:sp>
        <p:nvSpPr>
          <p:cNvPr id="4" name="Slide Number Placeholder 3"/>
          <p:cNvSpPr>
            <a:spLocks noGrp="1"/>
          </p:cNvSpPr>
          <p:nvPr>
            <p:ph type="sldNum" sz="quarter" idx="5"/>
          </p:nvPr>
        </p:nvSpPr>
        <p:spPr/>
        <p:txBody>
          <a:bodyPr/>
          <a:lstStyle/>
          <a:p>
            <a:fld id="{33422154-DDF4-4FDF-8C80-57346E462927}" type="slidenum">
              <a:rPr lang="en-CA" smtClean="0"/>
              <a:t>16</a:t>
            </a:fld>
            <a:endParaRPr lang="en-CA"/>
          </a:p>
        </p:txBody>
      </p:sp>
    </p:spTree>
    <p:extLst>
      <p:ext uri="{BB962C8B-B14F-4D97-AF65-F5344CB8AC3E}">
        <p14:creationId xmlns:p14="http://schemas.microsoft.com/office/powerpoint/2010/main" val="512213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Zac</a:t>
            </a:r>
          </a:p>
          <a:p>
            <a:endParaRPr lang="en-CA"/>
          </a:p>
          <a:p>
            <a:r>
              <a:rPr lang="en-CA" dirty="0"/>
              <a:t>https://www.climatechangeandglobalhealth.com/award-winning-research-conference-posters-1</a:t>
            </a:r>
          </a:p>
        </p:txBody>
      </p:sp>
      <p:sp>
        <p:nvSpPr>
          <p:cNvPr id="4" name="Slide Number Placeholder 3"/>
          <p:cNvSpPr>
            <a:spLocks noGrp="1"/>
          </p:cNvSpPr>
          <p:nvPr>
            <p:ph type="sldNum" sz="quarter" idx="5"/>
          </p:nvPr>
        </p:nvSpPr>
        <p:spPr/>
        <p:txBody>
          <a:bodyPr/>
          <a:lstStyle/>
          <a:p>
            <a:fld id="{33422154-DDF4-4FDF-8C80-57346E462927}" type="slidenum">
              <a:rPr lang="en-CA" smtClean="0"/>
              <a:t>17</a:t>
            </a:fld>
            <a:endParaRPr lang="en-CA"/>
          </a:p>
        </p:txBody>
      </p:sp>
    </p:spTree>
    <p:extLst>
      <p:ext uri="{BB962C8B-B14F-4D97-AF65-F5344CB8AC3E}">
        <p14:creationId xmlns:p14="http://schemas.microsoft.com/office/powerpoint/2010/main" val="1668296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Zac</a:t>
            </a:r>
          </a:p>
          <a:p>
            <a:endParaRPr lang="en-CA"/>
          </a:p>
          <a:p>
            <a:r>
              <a:rPr lang="en-CA" dirty="0"/>
              <a:t>Check out Mike Morrison’s videos on YouTube about science posters. </a:t>
            </a:r>
          </a:p>
        </p:txBody>
      </p:sp>
      <p:sp>
        <p:nvSpPr>
          <p:cNvPr id="4" name="Slide Number Placeholder 3"/>
          <p:cNvSpPr>
            <a:spLocks noGrp="1"/>
          </p:cNvSpPr>
          <p:nvPr>
            <p:ph type="sldNum" sz="quarter" idx="5"/>
          </p:nvPr>
        </p:nvSpPr>
        <p:spPr/>
        <p:txBody>
          <a:bodyPr/>
          <a:lstStyle/>
          <a:p>
            <a:fld id="{33422154-DDF4-4FDF-8C80-57346E462927}" type="slidenum">
              <a:rPr lang="en-CA" smtClean="0"/>
              <a:t>18</a:t>
            </a:fld>
            <a:endParaRPr lang="en-CA"/>
          </a:p>
        </p:txBody>
      </p:sp>
    </p:spTree>
    <p:extLst>
      <p:ext uri="{BB962C8B-B14F-4D97-AF65-F5344CB8AC3E}">
        <p14:creationId xmlns:p14="http://schemas.microsoft.com/office/powerpoint/2010/main" val="3243801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000000"/>
                </a:solidFill>
                <a:effectLst/>
                <a:latin typeface="TheSerif"/>
              </a:rPr>
              <a:t>Mark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dirty="0">
              <a:solidFill>
                <a:srgbClr val="000000"/>
              </a:solidFill>
              <a:effectLst/>
              <a:latin typeface="TheSer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000000"/>
                </a:solidFill>
                <a:effectLst/>
                <a:latin typeface="TheSerif"/>
              </a:rPr>
              <a:t>Academic research posters tend to have a lot more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dirty="0">
              <a:solidFill>
                <a:srgbClr val="000000"/>
              </a:solidFill>
              <a:effectLst/>
              <a:latin typeface="TheSer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000000"/>
                </a:solidFill>
                <a:effectLst/>
                <a:latin typeface="TheSerif"/>
              </a:rPr>
              <a:t>In Vanessa Graber’s poster, which won </a:t>
            </a:r>
            <a:r>
              <a:rPr lang="en-CA" dirty="0"/>
              <a:t>first place at the 2019 </a:t>
            </a:r>
            <a:r>
              <a:rPr lang="en-CA" b="0" i="0" dirty="0">
                <a:solidFill>
                  <a:srgbClr val="000000"/>
                </a:solidFill>
                <a:effectLst/>
                <a:latin typeface="TheSerif"/>
              </a:rPr>
              <a:t>Lindau Nobel Laureate Meeting, we can see that there is a missing piece from the image of the star. This simple visual gives us good insight into what she’s talking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dirty="0">
              <a:solidFill>
                <a:srgbClr val="000000"/>
              </a:solidFill>
              <a:effectLst/>
              <a:latin typeface="TheSer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000000"/>
                </a:solidFill>
                <a:effectLst/>
                <a:latin typeface="TheSerif"/>
              </a:rPr>
              <a:t>Note the choice of a ‘hero figure’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dirty="0">
              <a:solidFill>
                <a:srgbClr val="000000"/>
              </a:solidFill>
              <a:effectLst/>
              <a:latin typeface="TheSerif"/>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dirty="0">
              <a:solidFill>
                <a:srgbClr val="000000"/>
              </a:solidFill>
              <a:effectLst/>
              <a:latin typeface="TheSerif"/>
            </a:endParaRPr>
          </a:p>
          <a:p>
            <a:endParaRPr lang="en-CA" dirty="0"/>
          </a:p>
        </p:txBody>
      </p:sp>
      <p:sp>
        <p:nvSpPr>
          <p:cNvPr id="4" name="Slide Number Placeholder 3"/>
          <p:cNvSpPr>
            <a:spLocks noGrp="1"/>
          </p:cNvSpPr>
          <p:nvPr>
            <p:ph type="sldNum" sz="quarter" idx="5"/>
          </p:nvPr>
        </p:nvSpPr>
        <p:spPr/>
        <p:txBody>
          <a:bodyPr/>
          <a:lstStyle/>
          <a:p>
            <a:fld id="{33422154-DDF4-4FDF-8C80-57346E462927}" type="slidenum">
              <a:rPr lang="en-CA" smtClean="0"/>
              <a:t>19</a:t>
            </a:fld>
            <a:endParaRPr lang="en-CA"/>
          </a:p>
        </p:txBody>
      </p:sp>
    </p:spTree>
    <p:extLst>
      <p:ext uri="{BB962C8B-B14F-4D97-AF65-F5344CB8AC3E}">
        <p14:creationId xmlns:p14="http://schemas.microsoft.com/office/powerpoint/2010/main" val="1054374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Mark</a:t>
            </a:r>
          </a:p>
          <a:p>
            <a:endParaRPr lang="en-CA"/>
          </a:p>
          <a:p>
            <a:r>
              <a:rPr lang="en-CA"/>
              <a:t>Interactive</a:t>
            </a:r>
          </a:p>
          <a:p>
            <a:endParaRPr lang="en-CA"/>
          </a:p>
          <a:p>
            <a:r>
              <a:rPr lang="en-CA"/>
              <a:t>I have set up these intro slides to mirror the approach of science communication that we are encouraging.</a:t>
            </a:r>
          </a:p>
        </p:txBody>
      </p:sp>
      <p:sp>
        <p:nvSpPr>
          <p:cNvPr id="4" name="Slide Number Placeholder 3"/>
          <p:cNvSpPr>
            <a:spLocks noGrp="1"/>
          </p:cNvSpPr>
          <p:nvPr>
            <p:ph type="sldNum" sz="quarter" idx="5"/>
          </p:nvPr>
        </p:nvSpPr>
        <p:spPr/>
        <p:txBody>
          <a:bodyPr/>
          <a:lstStyle/>
          <a:p>
            <a:fld id="{85D7A756-DF3B-4C15-99E0-34EAAA45D0F2}" type="slidenum">
              <a:rPr lang="en-CA" smtClean="0"/>
              <a:t>2</a:t>
            </a:fld>
            <a:endParaRPr lang="en-CA"/>
          </a:p>
        </p:txBody>
      </p:sp>
    </p:spTree>
    <p:extLst>
      <p:ext uri="{BB962C8B-B14F-4D97-AF65-F5344CB8AC3E}">
        <p14:creationId xmlns:p14="http://schemas.microsoft.com/office/powerpoint/2010/main" val="2685607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Zac</a:t>
            </a:r>
          </a:p>
        </p:txBody>
      </p:sp>
      <p:sp>
        <p:nvSpPr>
          <p:cNvPr id="4" name="Slide Number Placeholder 3"/>
          <p:cNvSpPr>
            <a:spLocks noGrp="1"/>
          </p:cNvSpPr>
          <p:nvPr>
            <p:ph type="sldNum" sz="quarter" idx="5"/>
          </p:nvPr>
        </p:nvSpPr>
        <p:spPr/>
        <p:txBody>
          <a:bodyPr/>
          <a:lstStyle/>
          <a:p>
            <a:fld id="{33422154-DDF4-4FDF-8C80-57346E462927}" type="slidenum">
              <a:rPr lang="en-CA" smtClean="0"/>
              <a:t>20</a:t>
            </a:fld>
            <a:endParaRPr lang="en-CA"/>
          </a:p>
        </p:txBody>
      </p:sp>
    </p:spTree>
    <p:extLst>
      <p:ext uri="{BB962C8B-B14F-4D97-AF65-F5344CB8AC3E}">
        <p14:creationId xmlns:p14="http://schemas.microsoft.com/office/powerpoint/2010/main" val="587709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Mark</a:t>
            </a:r>
          </a:p>
          <a:p>
            <a:endParaRPr lang="en-CA" dirty="0"/>
          </a:p>
          <a:p>
            <a:r>
              <a:rPr lang="en-CA" dirty="0"/>
              <a:t>When you look at this poster, the first thing you see is the bright orange sun. The word SUN confirms that it is the sun. the next clearest piece of information is a number, 99.8% - which draws your eye because it has the highest contrast. That number piques your interest and you read the text around it. If you read everything on this poster, I </a:t>
            </a:r>
            <a:r>
              <a:rPr lang="en-CA" dirty="0" err="1"/>
              <a:t>recond</a:t>
            </a:r>
            <a:r>
              <a:rPr lang="en-CA" dirty="0"/>
              <a:t> the 99.8% thing is the most interesting, most surprising, and easiest to remember piece of information. It’s also probably the last thing you look at when you look away. </a:t>
            </a:r>
          </a:p>
        </p:txBody>
      </p:sp>
      <p:sp>
        <p:nvSpPr>
          <p:cNvPr id="4" name="Slide Number Placeholder 3"/>
          <p:cNvSpPr>
            <a:spLocks noGrp="1"/>
          </p:cNvSpPr>
          <p:nvPr>
            <p:ph type="sldNum" sz="quarter" idx="5"/>
          </p:nvPr>
        </p:nvSpPr>
        <p:spPr/>
        <p:txBody>
          <a:bodyPr/>
          <a:lstStyle/>
          <a:p>
            <a:fld id="{33422154-DDF4-4FDF-8C80-57346E462927}" type="slidenum">
              <a:rPr lang="en-CA" smtClean="0"/>
              <a:t>21</a:t>
            </a:fld>
            <a:endParaRPr lang="en-CA"/>
          </a:p>
        </p:txBody>
      </p:sp>
    </p:spTree>
    <p:extLst>
      <p:ext uri="{BB962C8B-B14F-4D97-AF65-F5344CB8AC3E}">
        <p14:creationId xmlns:p14="http://schemas.microsoft.com/office/powerpoint/2010/main" val="353600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Mark</a:t>
            </a:r>
          </a:p>
          <a:p>
            <a:endParaRPr lang="en-US" dirty="0">
              <a:cs typeface="Calibri"/>
            </a:endParaRPr>
          </a:p>
          <a:p>
            <a:r>
              <a:rPr lang="en-US" dirty="0">
                <a:cs typeface="Calibri"/>
              </a:rPr>
              <a:t>Communication is about making a connection, sharing something. Share your excitement and the person you’re talking to can be excited about it too. </a:t>
            </a:r>
          </a:p>
          <a:p>
            <a:endParaRPr lang="en-US" dirty="0">
              <a:cs typeface="Calibri"/>
            </a:endParaRPr>
          </a:p>
        </p:txBody>
      </p:sp>
      <p:sp>
        <p:nvSpPr>
          <p:cNvPr id="4" name="Slide Number Placeholder 3"/>
          <p:cNvSpPr>
            <a:spLocks noGrp="1"/>
          </p:cNvSpPr>
          <p:nvPr>
            <p:ph type="sldNum" sz="quarter" idx="5"/>
          </p:nvPr>
        </p:nvSpPr>
        <p:spPr/>
        <p:txBody>
          <a:bodyPr/>
          <a:lstStyle/>
          <a:p>
            <a:fld id="{33422154-DDF4-4FDF-8C80-57346E462927}" type="slidenum">
              <a:rPr lang="en-CA" smtClean="0"/>
              <a:t>22</a:t>
            </a:fld>
            <a:endParaRPr lang="en-CA"/>
          </a:p>
        </p:txBody>
      </p:sp>
    </p:spTree>
    <p:extLst>
      <p:ext uri="{BB962C8B-B14F-4D97-AF65-F5344CB8AC3E}">
        <p14:creationId xmlns:p14="http://schemas.microsoft.com/office/powerpoint/2010/main" val="2520494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Mark</a:t>
            </a:r>
          </a:p>
          <a:p>
            <a:r>
              <a:rPr lang="en-CA" dirty="0"/>
              <a:t>This is a whole workshop on it’s own but we’re just going to look at a couple ways data (information) can be represented visually. </a:t>
            </a:r>
          </a:p>
          <a:p>
            <a:r>
              <a:rPr lang="en-CA" dirty="0"/>
              <a:t>https://www.bbc.co.uk/bitesize/topics/zqgrd2p/articles/z9kbp4j </a:t>
            </a:r>
          </a:p>
        </p:txBody>
      </p:sp>
      <p:sp>
        <p:nvSpPr>
          <p:cNvPr id="4" name="Slide Number Placeholder 3"/>
          <p:cNvSpPr>
            <a:spLocks noGrp="1"/>
          </p:cNvSpPr>
          <p:nvPr>
            <p:ph type="sldNum" sz="quarter" idx="5"/>
          </p:nvPr>
        </p:nvSpPr>
        <p:spPr/>
        <p:txBody>
          <a:bodyPr/>
          <a:lstStyle/>
          <a:p>
            <a:fld id="{33422154-DDF4-4FDF-8C80-57346E462927}" type="slidenum">
              <a:rPr lang="en-CA" smtClean="0"/>
              <a:t>23</a:t>
            </a:fld>
            <a:endParaRPr lang="en-CA"/>
          </a:p>
        </p:txBody>
      </p:sp>
    </p:spTree>
    <p:extLst>
      <p:ext uri="{BB962C8B-B14F-4D97-AF65-F5344CB8AC3E}">
        <p14:creationId xmlns:p14="http://schemas.microsoft.com/office/powerpoint/2010/main" val="269323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hlinkClick r:id="rId3"/>
              </a:rPr>
              <a:t>Zac</a:t>
            </a:r>
          </a:p>
          <a:p>
            <a:endParaRPr lang="en-CA">
              <a:hlinkClick r:id="rId3"/>
            </a:endParaRPr>
          </a:p>
          <a:p>
            <a:r>
              <a:rPr lang="en-CA" dirty="0">
                <a:hlinkClick r:id="rId3"/>
              </a:rPr>
              <a:t>You can do some really cool things. With data in interesting ways.</a:t>
            </a:r>
          </a:p>
          <a:p>
            <a:endParaRPr lang="en-CA" dirty="0">
              <a:hlinkClick r:id="rId3"/>
            </a:endParaRPr>
          </a:p>
          <a:p>
            <a:r>
              <a:rPr lang="en-CA" dirty="0">
                <a:hlinkClick r:id="rId3"/>
              </a:rPr>
              <a:t>https://pudding.cool/2018/12/3d-cities-story/</a:t>
            </a:r>
            <a:endParaRPr lang="en-CA" dirty="0"/>
          </a:p>
        </p:txBody>
      </p:sp>
      <p:sp>
        <p:nvSpPr>
          <p:cNvPr id="4" name="Slide Number Placeholder 3"/>
          <p:cNvSpPr>
            <a:spLocks noGrp="1"/>
          </p:cNvSpPr>
          <p:nvPr>
            <p:ph type="sldNum" sz="quarter" idx="5"/>
          </p:nvPr>
        </p:nvSpPr>
        <p:spPr/>
        <p:txBody>
          <a:bodyPr/>
          <a:lstStyle/>
          <a:p>
            <a:fld id="{33422154-DDF4-4FDF-8C80-57346E462927}" type="slidenum">
              <a:rPr lang="en-CA" smtClean="0"/>
              <a:t>24</a:t>
            </a:fld>
            <a:endParaRPr lang="en-CA"/>
          </a:p>
        </p:txBody>
      </p:sp>
    </p:spTree>
    <p:extLst>
      <p:ext uri="{BB962C8B-B14F-4D97-AF65-F5344CB8AC3E}">
        <p14:creationId xmlns:p14="http://schemas.microsoft.com/office/powerpoint/2010/main" val="3335703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hlinkClick r:id="rId3"/>
              </a:rPr>
              <a:t>Zac</a:t>
            </a:r>
          </a:p>
          <a:p>
            <a:endParaRPr lang="en-CA">
              <a:hlinkClick r:id="rId3"/>
            </a:endParaRPr>
          </a:p>
          <a:p>
            <a:r>
              <a:rPr lang="en-CA" dirty="0">
                <a:hlinkClick r:id="rId3"/>
              </a:rPr>
              <a:t>Data Art: visualizing actual data in an artistic and meaningful way. Will get into that, but first…</a:t>
            </a:r>
          </a:p>
          <a:p>
            <a:endParaRPr lang="en-CA" dirty="0">
              <a:hlinkClick r:id="rId3"/>
            </a:endParaRPr>
          </a:p>
          <a:p>
            <a:r>
              <a:rPr lang="en-CA" dirty="0">
                <a:hlinkClick r:id="rId3"/>
              </a:rPr>
              <a:t>https://flowingdata.com/2019/09/30/pixelation-to-represent-endangered-species-counts/</a:t>
            </a:r>
            <a:endParaRPr lang="en-CA" dirty="0"/>
          </a:p>
          <a:p>
            <a:endParaRPr lang="en-CA" dirty="0"/>
          </a:p>
          <a:p>
            <a:r>
              <a:rPr lang="en-CA" dirty="0"/>
              <a:t>Look around at the interesting and dynamic ways people are creating powerful messages with data:</a:t>
            </a:r>
          </a:p>
          <a:p>
            <a:r>
              <a:rPr lang="en-CA" dirty="0">
                <a:hlinkClick r:id="rId4"/>
              </a:rPr>
              <a:t>https://flowingdata.com/</a:t>
            </a:r>
            <a:endParaRPr lang="en-CA" dirty="0"/>
          </a:p>
          <a:p>
            <a:endParaRPr lang="en-CA" dirty="0"/>
          </a:p>
        </p:txBody>
      </p:sp>
      <p:sp>
        <p:nvSpPr>
          <p:cNvPr id="4" name="Slide Number Placeholder 3"/>
          <p:cNvSpPr>
            <a:spLocks noGrp="1"/>
          </p:cNvSpPr>
          <p:nvPr>
            <p:ph type="sldNum" sz="quarter" idx="5"/>
          </p:nvPr>
        </p:nvSpPr>
        <p:spPr/>
        <p:txBody>
          <a:bodyPr/>
          <a:lstStyle/>
          <a:p>
            <a:fld id="{33422154-DDF4-4FDF-8C80-57346E462927}" type="slidenum">
              <a:rPr lang="en-CA" smtClean="0"/>
              <a:t>25</a:t>
            </a:fld>
            <a:endParaRPr lang="en-CA"/>
          </a:p>
        </p:txBody>
      </p:sp>
    </p:spTree>
    <p:extLst>
      <p:ext uri="{BB962C8B-B14F-4D97-AF65-F5344CB8AC3E}">
        <p14:creationId xmlns:p14="http://schemas.microsoft.com/office/powerpoint/2010/main" val="1579981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Zac</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Picture yourself in a car, your hand surfing the breeze through the open window. Hold your palm perpendicular to the wind and you can feel its force. Now picture the car slowing, rolling up to a stop sign, and feel the force of the wind lessen until it—and the car—stop. </a:t>
            </a:r>
          </a:p>
          <a:p>
            <a:r>
              <a:rPr lang="en-US" sz="1200" b="0" kern="1200" dirty="0">
                <a:solidFill>
                  <a:schemeClr val="tx1"/>
                </a:solidFill>
                <a:effectLst/>
                <a:latin typeface="+mn-lt"/>
                <a:ea typeface="+mn-ea"/>
                <a:cs typeface="+mn-cs"/>
              </a:rPr>
              <a:t>This wind isn’t due to the weather. It arises because of your motion relative to air molecules. Simple enough to understand and known to kids, dogs and road-trippers the world over. </a:t>
            </a:r>
          </a:p>
          <a:p>
            <a:r>
              <a:rPr lang="en-US" sz="1200" b="0" kern="1200" dirty="0">
                <a:solidFill>
                  <a:schemeClr val="tx1"/>
                </a:solidFill>
                <a:effectLst/>
                <a:latin typeface="+mn-lt"/>
                <a:ea typeface="+mn-ea"/>
                <a:cs typeface="+mn-cs"/>
              </a:rPr>
              <a:t>This wind has an analogue in the rarefied world of particle astrophysics called the “dark matter wind,” and scientists are hoping it will someday become a valuable tool in their investigations into that elusive stuff that apparently makes up about 85 percent of the mass in the universe. </a:t>
            </a:r>
          </a:p>
          <a:p>
            <a:r>
              <a:rPr lang="en-US" sz="1200" b="0" kern="1200" dirty="0">
                <a:solidFill>
                  <a:schemeClr val="tx1"/>
                </a:solidFill>
                <a:effectLst/>
                <a:latin typeface="+mn-lt"/>
                <a:ea typeface="+mn-ea"/>
                <a:cs typeface="+mn-cs"/>
              </a:rPr>
              <a:t>In the analogy above, the air molecules are dark matter particles called WIMPs, or weakly interacting massive particles. Our sun is the car, racing around the Milky Way at about 220 kilometers per second, with the Earth riding shotgun. Together, we move through a halo of dark matter that encompasses our galaxy. But our planet is a rowdy passenger; it moves from one side of the sun to the other in its orbit.</a:t>
            </a:r>
          </a:p>
          <a:p>
            <a:endParaRPr lang="en-CA" dirty="0">
              <a:hlinkClick r:id="rId3"/>
            </a:endParaRPr>
          </a:p>
          <a:p>
            <a:endParaRPr lang="en-CA" dirty="0">
              <a:hlinkClick r:id="rId3"/>
            </a:endParaRPr>
          </a:p>
          <a:p>
            <a:r>
              <a:rPr lang="en-CA" dirty="0">
                <a:hlinkClick r:id="rId3"/>
              </a:rPr>
              <a:t>https://www.symmetrymagazine.org/article/wimps-in-the-dark-matter-wind</a:t>
            </a:r>
            <a:endParaRPr lang="en-CA" dirty="0"/>
          </a:p>
        </p:txBody>
      </p:sp>
      <p:sp>
        <p:nvSpPr>
          <p:cNvPr id="4" name="Slide Number Placeholder 3"/>
          <p:cNvSpPr>
            <a:spLocks noGrp="1"/>
          </p:cNvSpPr>
          <p:nvPr>
            <p:ph type="sldNum" sz="quarter" idx="5"/>
          </p:nvPr>
        </p:nvSpPr>
        <p:spPr/>
        <p:txBody>
          <a:bodyPr/>
          <a:lstStyle/>
          <a:p>
            <a:fld id="{33422154-DDF4-4FDF-8C80-57346E462927}" type="slidenum">
              <a:rPr lang="en-CA" smtClean="0"/>
              <a:t>27</a:t>
            </a:fld>
            <a:endParaRPr lang="en-CA"/>
          </a:p>
        </p:txBody>
      </p:sp>
    </p:spTree>
    <p:extLst>
      <p:ext uri="{BB962C8B-B14F-4D97-AF65-F5344CB8AC3E}">
        <p14:creationId xmlns:p14="http://schemas.microsoft.com/office/powerpoint/2010/main" val="2641531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Mark</a:t>
            </a:r>
          </a:p>
          <a:p>
            <a:endParaRPr lang="en-CA" dirty="0"/>
          </a:p>
          <a:p>
            <a:r>
              <a:rPr lang="en-CA" dirty="0"/>
              <a:t>“Surely they must all be mad” by </a:t>
            </a:r>
            <a:r>
              <a:rPr lang="en-CA" dirty="0" err="1"/>
              <a:t>Fauxbear</a:t>
            </a:r>
            <a:endParaRPr lang="en-CA" dirty="0"/>
          </a:p>
          <a:p>
            <a:r>
              <a:rPr lang="en-CA" dirty="0"/>
              <a:t>https://</a:t>
            </a:r>
            <a:r>
              <a:rPr lang="en-CA" dirty="0" err="1"/>
              <a:t>mcdonaldinstitute.ca</a:t>
            </a:r>
            <a:r>
              <a:rPr lang="en-CA" dirty="0"/>
              <a:t>/drifting-together/</a:t>
            </a:r>
          </a:p>
        </p:txBody>
      </p:sp>
      <p:sp>
        <p:nvSpPr>
          <p:cNvPr id="4" name="Slide Number Placeholder 3"/>
          <p:cNvSpPr>
            <a:spLocks noGrp="1"/>
          </p:cNvSpPr>
          <p:nvPr>
            <p:ph type="sldNum" sz="quarter" idx="5"/>
          </p:nvPr>
        </p:nvSpPr>
        <p:spPr/>
        <p:txBody>
          <a:bodyPr/>
          <a:lstStyle/>
          <a:p>
            <a:fld id="{33422154-DDF4-4FDF-8C80-57346E462927}" type="slidenum">
              <a:rPr lang="en-CA" smtClean="0"/>
              <a:t>28</a:t>
            </a:fld>
            <a:endParaRPr lang="en-CA"/>
          </a:p>
        </p:txBody>
      </p:sp>
    </p:spTree>
    <p:extLst>
      <p:ext uri="{BB962C8B-B14F-4D97-AF65-F5344CB8AC3E}">
        <p14:creationId xmlns:p14="http://schemas.microsoft.com/office/powerpoint/2010/main" val="976086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Zac:</a:t>
            </a:r>
          </a:p>
          <a:p>
            <a:r>
              <a:rPr lang="en-US" dirty="0"/>
              <a:t>The </a:t>
            </a:r>
            <a:r>
              <a:rPr lang="en-US" dirty="0" err="1"/>
              <a:t>DarkSide</a:t>
            </a:r>
            <a:r>
              <a:rPr lang="en-US" dirty="0"/>
              <a:t> </a:t>
            </a:r>
            <a:r>
              <a:rPr lang="en-US" dirty="0" err="1"/>
              <a:t>Multiton</a:t>
            </a:r>
            <a:r>
              <a:rPr lang="en-US" dirty="0"/>
              <a:t> Detector for the Direct Dark Matter Search - Scientific Figure on ResearchGate. Available from: https://</a:t>
            </a:r>
            <a:r>
              <a:rPr lang="en-US" dirty="0" err="1"/>
              <a:t>www.researchgate.net</a:t>
            </a:r>
            <a:r>
              <a:rPr lang="en-US" dirty="0"/>
              <a:t>/figure/Current-status-of-direct-dark-matter-searches-results-and-sensitivity-of-future_fig3_281890444 [accessed 4 Apr, 2019]</a:t>
            </a:r>
            <a:endParaRPr lang="en-CA" dirty="0"/>
          </a:p>
        </p:txBody>
      </p:sp>
      <p:sp>
        <p:nvSpPr>
          <p:cNvPr id="4" name="Slide Number Placeholder 3"/>
          <p:cNvSpPr>
            <a:spLocks noGrp="1"/>
          </p:cNvSpPr>
          <p:nvPr>
            <p:ph type="sldNum" sz="quarter" idx="5"/>
          </p:nvPr>
        </p:nvSpPr>
        <p:spPr/>
        <p:txBody>
          <a:bodyPr/>
          <a:lstStyle/>
          <a:p>
            <a:fld id="{33422154-DDF4-4FDF-8C80-57346E462927}" type="slidenum">
              <a:rPr lang="en-CA" smtClean="0"/>
              <a:t>29</a:t>
            </a:fld>
            <a:endParaRPr lang="en-CA"/>
          </a:p>
        </p:txBody>
      </p:sp>
    </p:spTree>
    <p:extLst>
      <p:ext uri="{BB962C8B-B14F-4D97-AF65-F5344CB8AC3E}">
        <p14:creationId xmlns:p14="http://schemas.microsoft.com/office/powerpoint/2010/main" val="1395683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Zac</a:t>
            </a:r>
            <a:br>
              <a:rPr lang="en-CA" dirty="0"/>
            </a:br>
            <a:r>
              <a:rPr lang="en-CA" dirty="0"/>
              <a:t>A much simplified version. You can now clearly see a portion of the parameter space that has been ruled out, and two different possible types of dark matter that haven’t been ruled out. </a:t>
            </a:r>
          </a:p>
        </p:txBody>
      </p:sp>
      <p:sp>
        <p:nvSpPr>
          <p:cNvPr id="4" name="Slide Number Placeholder 3"/>
          <p:cNvSpPr>
            <a:spLocks noGrp="1"/>
          </p:cNvSpPr>
          <p:nvPr>
            <p:ph type="sldNum" sz="quarter" idx="5"/>
          </p:nvPr>
        </p:nvSpPr>
        <p:spPr/>
        <p:txBody>
          <a:bodyPr/>
          <a:lstStyle/>
          <a:p>
            <a:fld id="{33422154-DDF4-4FDF-8C80-57346E462927}" type="slidenum">
              <a:rPr lang="en-CA" smtClean="0"/>
              <a:t>30</a:t>
            </a:fld>
            <a:endParaRPr lang="en-CA"/>
          </a:p>
        </p:txBody>
      </p:sp>
    </p:spTree>
    <p:extLst>
      <p:ext uri="{BB962C8B-B14F-4D97-AF65-F5344CB8AC3E}">
        <p14:creationId xmlns:p14="http://schemas.microsoft.com/office/powerpoint/2010/main" val="285956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Mark</a:t>
            </a:r>
          </a:p>
          <a:p>
            <a:endParaRPr lang="en-CA"/>
          </a:p>
          <a:p>
            <a:r>
              <a:rPr lang="en-CA" dirty="0"/>
              <a:t>Interactive</a:t>
            </a:r>
          </a:p>
          <a:p>
            <a:endParaRPr lang="en-CA" dirty="0"/>
          </a:p>
          <a:p>
            <a:r>
              <a:rPr lang="en-CA" dirty="0"/>
              <a:t>Highlight at the end the idea of making a graphical representation of your data or results. </a:t>
            </a:r>
          </a:p>
          <a:p>
            <a:endParaRPr lang="en-CA" dirty="0"/>
          </a:p>
          <a:p>
            <a:r>
              <a:rPr lang="en-CA" dirty="0"/>
              <a:t>Communication is a sharing an understanding. Of an experience.</a:t>
            </a:r>
          </a:p>
          <a:p>
            <a:endParaRPr lang="en-CA" dirty="0"/>
          </a:p>
        </p:txBody>
      </p:sp>
      <p:sp>
        <p:nvSpPr>
          <p:cNvPr id="4" name="Slide Number Placeholder 3"/>
          <p:cNvSpPr>
            <a:spLocks noGrp="1"/>
          </p:cNvSpPr>
          <p:nvPr>
            <p:ph type="sldNum" sz="quarter" idx="5"/>
          </p:nvPr>
        </p:nvSpPr>
        <p:spPr/>
        <p:txBody>
          <a:bodyPr/>
          <a:lstStyle/>
          <a:p>
            <a:fld id="{85D7A756-DF3B-4C15-99E0-34EAAA45D0F2}" type="slidenum">
              <a:rPr lang="en-CA" smtClean="0"/>
              <a:t>3</a:t>
            </a:fld>
            <a:endParaRPr lang="en-CA"/>
          </a:p>
        </p:txBody>
      </p:sp>
    </p:spTree>
    <p:extLst>
      <p:ext uri="{BB962C8B-B14F-4D97-AF65-F5344CB8AC3E}">
        <p14:creationId xmlns:p14="http://schemas.microsoft.com/office/powerpoint/2010/main" val="390135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Zac</a:t>
            </a:r>
          </a:p>
          <a:p>
            <a:endParaRPr lang="en-CA" dirty="0"/>
          </a:p>
          <a:p>
            <a:r>
              <a:rPr lang="en-CA" dirty="0"/>
              <a:t>The basic concept though is that there are two areas of the parameter space where dark matter is expected to be found. Or, in other words, there are still two possible theories of dark matter that haven’t been ruled out. </a:t>
            </a:r>
          </a:p>
          <a:p>
            <a:endParaRPr lang="en-CA" dirty="0"/>
          </a:p>
        </p:txBody>
      </p:sp>
      <p:sp>
        <p:nvSpPr>
          <p:cNvPr id="4" name="Slide Number Placeholder 3"/>
          <p:cNvSpPr>
            <a:spLocks noGrp="1"/>
          </p:cNvSpPr>
          <p:nvPr>
            <p:ph type="sldNum" sz="quarter" idx="5"/>
          </p:nvPr>
        </p:nvSpPr>
        <p:spPr/>
        <p:txBody>
          <a:bodyPr/>
          <a:lstStyle/>
          <a:p>
            <a:fld id="{33422154-DDF4-4FDF-8C80-57346E462927}" type="slidenum">
              <a:rPr lang="en-CA" smtClean="0"/>
              <a:t>31</a:t>
            </a:fld>
            <a:endParaRPr lang="en-CA"/>
          </a:p>
        </p:txBody>
      </p:sp>
    </p:spTree>
    <p:extLst>
      <p:ext uri="{BB962C8B-B14F-4D97-AF65-F5344CB8AC3E}">
        <p14:creationId xmlns:p14="http://schemas.microsoft.com/office/powerpoint/2010/main" val="4128818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Zac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Expected publish date: May 2019 on the new Queen’s Research website.</a:t>
            </a:r>
          </a:p>
          <a:p>
            <a:endParaRPr lang="en-CA" dirty="0"/>
          </a:p>
          <a:p>
            <a:r>
              <a:rPr lang="en-CA" dirty="0"/>
              <a:t>Communicating the data with the public. Using the actual data… sort of.</a:t>
            </a:r>
          </a:p>
          <a:p>
            <a:endParaRPr lang="en-CA" dirty="0"/>
          </a:p>
        </p:txBody>
      </p:sp>
      <p:sp>
        <p:nvSpPr>
          <p:cNvPr id="4" name="Slide Number Placeholder 3"/>
          <p:cNvSpPr>
            <a:spLocks noGrp="1"/>
          </p:cNvSpPr>
          <p:nvPr>
            <p:ph type="sldNum" sz="quarter" idx="5"/>
          </p:nvPr>
        </p:nvSpPr>
        <p:spPr/>
        <p:txBody>
          <a:bodyPr/>
          <a:lstStyle/>
          <a:p>
            <a:fld id="{33422154-DDF4-4FDF-8C80-57346E462927}" type="slidenum">
              <a:rPr lang="en-CA" smtClean="0"/>
              <a:t>32</a:t>
            </a:fld>
            <a:endParaRPr lang="en-CA"/>
          </a:p>
        </p:txBody>
      </p:sp>
    </p:spTree>
    <p:extLst>
      <p:ext uri="{BB962C8B-B14F-4D97-AF65-F5344CB8AC3E}">
        <p14:creationId xmlns:p14="http://schemas.microsoft.com/office/powerpoint/2010/main" val="893482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Mark: Research article</a:t>
            </a:r>
          </a:p>
          <a:p>
            <a:endParaRPr lang="en-CA" dirty="0"/>
          </a:p>
          <a:p>
            <a:r>
              <a:rPr lang="en-CA" dirty="0"/>
              <a:t>Communication can come in a variety of formats … think back to the diversity of audiences. </a:t>
            </a:r>
          </a:p>
          <a:p>
            <a:endParaRPr lang="en-CA" dirty="0"/>
          </a:p>
          <a:p>
            <a:r>
              <a:rPr lang="en-CA" dirty="0"/>
              <a:t>Highlight: papers, posters, talks, podcasts, blogs, social media posts, art, books, zines, etc. </a:t>
            </a:r>
          </a:p>
        </p:txBody>
      </p:sp>
      <p:sp>
        <p:nvSpPr>
          <p:cNvPr id="4" name="Slide Number Placeholder 3"/>
          <p:cNvSpPr>
            <a:spLocks noGrp="1"/>
          </p:cNvSpPr>
          <p:nvPr>
            <p:ph type="sldNum" sz="quarter" idx="5"/>
          </p:nvPr>
        </p:nvSpPr>
        <p:spPr/>
        <p:txBody>
          <a:bodyPr/>
          <a:lstStyle/>
          <a:p>
            <a:fld id="{33422154-DDF4-4FDF-8C80-57346E462927}" type="slidenum">
              <a:rPr lang="en-CA" smtClean="0"/>
              <a:t>33</a:t>
            </a:fld>
            <a:endParaRPr lang="en-CA"/>
          </a:p>
        </p:txBody>
      </p:sp>
    </p:spTree>
    <p:extLst>
      <p:ext uri="{BB962C8B-B14F-4D97-AF65-F5344CB8AC3E}">
        <p14:creationId xmlns:p14="http://schemas.microsoft.com/office/powerpoint/2010/main" val="1188397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Mark: Research poster</a:t>
            </a:r>
          </a:p>
          <a:p>
            <a:endParaRPr lang="en-CA" dirty="0"/>
          </a:p>
          <a:p>
            <a:r>
              <a:rPr lang="en-CA" dirty="0"/>
              <a:t>Communication can come in a variety of formats … think back to the diversity of audiences. </a:t>
            </a:r>
          </a:p>
          <a:p>
            <a:endParaRPr lang="en-CA" dirty="0"/>
          </a:p>
          <a:p>
            <a:r>
              <a:rPr lang="en-CA" dirty="0"/>
              <a:t>Highlight: papers, posters, talks, podcasts, blogs, social media posts, art, books, zines, etc. </a:t>
            </a:r>
          </a:p>
        </p:txBody>
      </p:sp>
      <p:sp>
        <p:nvSpPr>
          <p:cNvPr id="4" name="Slide Number Placeholder 3"/>
          <p:cNvSpPr>
            <a:spLocks noGrp="1"/>
          </p:cNvSpPr>
          <p:nvPr>
            <p:ph type="sldNum" sz="quarter" idx="5"/>
          </p:nvPr>
        </p:nvSpPr>
        <p:spPr/>
        <p:txBody>
          <a:bodyPr/>
          <a:lstStyle/>
          <a:p>
            <a:fld id="{33422154-DDF4-4FDF-8C80-57346E462927}" type="slidenum">
              <a:rPr lang="en-CA" smtClean="0"/>
              <a:t>34</a:t>
            </a:fld>
            <a:endParaRPr lang="en-CA"/>
          </a:p>
        </p:txBody>
      </p:sp>
    </p:spTree>
    <p:extLst>
      <p:ext uri="{BB962C8B-B14F-4D97-AF65-F5344CB8AC3E}">
        <p14:creationId xmlns:p14="http://schemas.microsoft.com/office/powerpoint/2010/main" val="2673757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Zac: Science seminar</a:t>
            </a:r>
          </a:p>
          <a:p>
            <a:endParaRPr lang="en-CA" dirty="0"/>
          </a:p>
          <a:p>
            <a:r>
              <a:rPr lang="en-CA" dirty="0"/>
              <a:t>Communication can come in a variety of formats … think back to the diversity of audiences. </a:t>
            </a:r>
          </a:p>
          <a:p>
            <a:endParaRPr lang="en-CA" dirty="0"/>
          </a:p>
          <a:p>
            <a:r>
              <a:rPr lang="en-CA" dirty="0"/>
              <a:t>Highlight: papers, posters, talks, podcasts, blogs, social media posts, art, books, zines, etc. </a:t>
            </a:r>
          </a:p>
        </p:txBody>
      </p:sp>
      <p:sp>
        <p:nvSpPr>
          <p:cNvPr id="4" name="Slide Number Placeholder 3"/>
          <p:cNvSpPr>
            <a:spLocks noGrp="1"/>
          </p:cNvSpPr>
          <p:nvPr>
            <p:ph type="sldNum" sz="quarter" idx="5"/>
          </p:nvPr>
        </p:nvSpPr>
        <p:spPr/>
        <p:txBody>
          <a:bodyPr/>
          <a:lstStyle/>
          <a:p>
            <a:fld id="{33422154-DDF4-4FDF-8C80-57346E462927}" type="slidenum">
              <a:rPr lang="en-CA" smtClean="0"/>
              <a:t>35</a:t>
            </a:fld>
            <a:endParaRPr lang="en-CA"/>
          </a:p>
        </p:txBody>
      </p:sp>
    </p:spTree>
    <p:extLst>
      <p:ext uri="{BB962C8B-B14F-4D97-AF65-F5344CB8AC3E}">
        <p14:creationId xmlns:p14="http://schemas.microsoft.com/office/powerpoint/2010/main" val="32942071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Zac: Public science talk</a:t>
            </a:r>
          </a:p>
          <a:p>
            <a:endParaRPr lang="en-CA" dirty="0"/>
          </a:p>
          <a:p>
            <a:r>
              <a:rPr lang="en-CA" dirty="0"/>
              <a:t>Communication can come in a variety of formats … think back to the diversity of audiences. </a:t>
            </a:r>
          </a:p>
          <a:p>
            <a:endParaRPr lang="en-CA" dirty="0"/>
          </a:p>
          <a:p>
            <a:r>
              <a:rPr lang="en-CA" dirty="0"/>
              <a:t>Highlight: papers, posters, talks, podcasts, blogs, social media posts, art, books, zines, etc. </a:t>
            </a:r>
          </a:p>
        </p:txBody>
      </p:sp>
      <p:sp>
        <p:nvSpPr>
          <p:cNvPr id="4" name="Slide Number Placeholder 3"/>
          <p:cNvSpPr>
            <a:spLocks noGrp="1"/>
          </p:cNvSpPr>
          <p:nvPr>
            <p:ph type="sldNum" sz="quarter" idx="5"/>
          </p:nvPr>
        </p:nvSpPr>
        <p:spPr/>
        <p:txBody>
          <a:bodyPr/>
          <a:lstStyle/>
          <a:p>
            <a:fld id="{33422154-DDF4-4FDF-8C80-57346E462927}" type="slidenum">
              <a:rPr lang="en-CA" smtClean="0"/>
              <a:t>36</a:t>
            </a:fld>
            <a:endParaRPr lang="en-CA"/>
          </a:p>
        </p:txBody>
      </p:sp>
    </p:spTree>
    <p:extLst>
      <p:ext uri="{BB962C8B-B14F-4D97-AF65-F5344CB8AC3E}">
        <p14:creationId xmlns:p14="http://schemas.microsoft.com/office/powerpoint/2010/main" val="14481190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Mark: Science podcast</a:t>
            </a:r>
          </a:p>
          <a:p>
            <a:endParaRPr lang="en-CA" dirty="0"/>
          </a:p>
          <a:p>
            <a:r>
              <a:rPr lang="en-CA" dirty="0"/>
              <a:t>Communication can come in a variety of formats … think back to the diversity of audiences. </a:t>
            </a:r>
          </a:p>
          <a:p>
            <a:endParaRPr lang="en-CA" dirty="0"/>
          </a:p>
          <a:p>
            <a:r>
              <a:rPr lang="en-CA" dirty="0"/>
              <a:t>Highlight: papers, posters, talks, podcasts, blogs, social media posts, art, books, zines, etc. </a:t>
            </a:r>
          </a:p>
        </p:txBody>
      </p:sp>
      <p:sp>
        <p:nvSpPr>
          <p:cNvPr id="4" name="Slide Number Placeholder 3"/>
          <p:cNvSpPr>
            <a:spLocks noGrp="1"/>
          </p:cNvSpPr>
          <p:nvPr>
            <p:ph type="sldNum" sz="quarter" idx="5"/>
          </p:nvPr>
        </p:nvSpPr>
        <p:spPr/>
        <p:txBody>
          <a:bodyPr/>
          <a:lstStyle/>
          <a:p>
            <a:fld id="{33422154-DDF4-4FDF-8C80-57346E462927}" type="slidenum">
              <a:rPr lang="en-CA" smtClean="0"/>
              <a:t>37</a:t>
            </a:fld>
            <a:endParaRPr lang="en-CA"/>
          </a:p>
        </p:txBody>
      </p:sp>
    </p:spTree>
    <p:extLst>
      <p:ext uri="{BB962C8B-B14F-4D97-AF65-F5344CB8AC3E}">
        <p14:creationId xmlns:p14="http://schemas.microsoft.com/office/powerpoint/2010/main" val="1318004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Mark:  Social media posts</a:t>
            </a:r>
          </a:p>
          <a:p>
            <a:endParaRPr lang="en-CA" dirty="0"/>
          </a:p>
          <a:p>
            <a:r>
              <a:rPr lang="en-CA" dirty="0"/>
              <a:t>Communication can come in a variety of formats … think back to the diversity of audiences. </a:t>
            </a:r>
          </a:p>
          <a:p>
            <a:endParaRPr lang="en-CA" dirty="0"/>
          </a:p>
          <a:p>
            <a:r>
              <a:rPr lang="en-CA" dirty="0"/>
              <a:t>Highlight: papers, posters, talks, podcasts, blogs, social media posts, art, books, zines, etc. </a:t>
            </a:r>
          </a:p>
        </p:txBody>
      </p:sp>
      <p:sp>
        <p:nvSpPr>
          <p:cNvPr id="4" name="Slide Number Placeholder 3"/>
          <p:cNvSpPr>
            <a:spLocks noGrp="1"/>
          </p:cNvSpPr>
          <p:nvPr>
            <p:ph type="sldNum" sz="quarter" idx="5"/>
          </p:nvPr>
        </p:nvSpPr>
        <p:spPr/>
        <p:txBody>
          <a:bodyPr/>
          <a:lstStyle/>
          <a:p>
            <a:fld id="{33422154-DDF4-4FDF-8C80-57346E462927}" type="slidenum">
              <a:rPr lang="en-CA" smtClean="0"/>
              <a:t>38</a:t>
            </a:fld>
            <a:endParaRPr lang="en-CA"/>
          </a:p>
        </p:txBody>
      </p:sp>
    </p:spTree>
    <p:extLst>
      <p:ext uri="{BB962C8B-B14F-4D97-AF65-F5344CB8AC3E}">
        <p14:creationId xmlns:p14="http://schemas.microsoft.com/office/powerpoint/2010/main" val="892208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Zac: Science books / zines</a:t>
            </a:r>
          </a:p>
          <a:p>
            <a:endParaRPr lang="en-CA" dirty="0"/>
          </a:p>
          <a:p>
            <a:r>
              <a:rPr lang="en-CA" dirty="0"/>
              <a:t>Communication can come in a variety of formats … think back to the diversity of audiences. </a:t>
            </a:r>
          </a:p>
          <a:p>
            <a:endParaRPr lang="en-CA" dirty="0"/>
          </a:p>
          <a:p>
            <a:r>
              <a:rPr lang="en-CA" dirty="0"/>
              <a:t>Highlight: papers, posters, talks, podcasts, blogs, social media posts, art, books, zines, etc. </a:t>
            </a:r>
          </a:p>
        </p:txBody>
      </p:sp>
      <p:sp>
        <p:nvSpPr>
          <p:cNvPr id="4" name="Slide Number Placeholder 3"/>
          <p:cNvSpPr>
            <a:spLocks noGrp="1"/>
          </p:cNvSpPr>
          <p:nvPr>
            <p:ph type="sldNum" sz="quarter" idx="5"/>
          </p:nvPr>
        </p:nvSpPr>
        <p:spPr/>
        <p:txBody>
          <a:bodyPr/>
          <a:lstStyle/>
          <a:p>
            <a:fld id="{33422154-DDF4-4FDF-8C80-57346E462927}" type="slidenum">
              <a:rPr lang="en-CA" smtClean="0"/>
              <a:t>39</a:t>
            </a:fld>
            <a:endParaRPr lang="en-CA"/>
          </a:p>
        </p:txBody>
      </p:sp>
    </p:spTree>
    <p:extLst>
      <p:ext uri="{BB962C8B-B14F-4D97-AF65-F5344CB8AC3E}">
        <p14:creationId xmlns:p14="http://schemas.microsoft.com/office/powerpoint/2010/main" val="24851549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Zac: Art</a:t>
            </a:r>
          </a:p>
          <a:p>
            <a:endParaRPr lang="en-CA" dirty="0"/>
          </a:p>
          <a:p>
            <a:r>
              <a:rPr lang="en-CA" dirty="0"/>
              <a:t>Communication can come in a variety of formats … think back to the diversity of audiences. </a:t>
            </a:r>
          </a:p>
          <a:p>
            <a:endParaRPr lang="en-CA" dirty="0"/>
          </a:p>
          <a:p>
            <a:r>
              <a:rPr lang="en-CA" dirty="0"/>
              <a:t>Highlight: papers, posters, talks, podcasts, blogs, social media posts, art, books, zines, etc. </a:t>
            </a:r>
          </a:p>
        </p:txBody>
      </p:sp>
      <p:sp>
        <p:nvSpPr>
          <p:cNvPr id="4" name="Slide Number Placeholder 3"/>
          <p:cNvSpPr>
            <a:spLocks noGrp="1"/>
          </p:cNvSpPr>
          <p:nvPr>
            <p:ph type="sldNum" sz="quarter" idx="5"/>
          </p:nvPr>
        </p:nvSpPr>
        <p:spPr/>
        <p:txBody>
          <a:bodyPr/>
          <a:lstStyle/>
          <a:p>
            <a:fld id="{33422154-DDF4-4FDF-8C80-57346E462927}" type="slidenum">
              <a:rPr lang="en-CA" smtClean="0"/>
              <a:t>40</a:t>
            </a:fld>
            <a:endParaRPr lang="en-CA"/>
          </a:p>
        </p:txBody>
      </p:sp>
    </p:spTree>
    <p:extLst>
      <p:ext uri="{BB962C8B-B14F-4D97-AF65-F5344CB8AC3E}">
        <p14:creationId xmlns:p14="http://schemas.microsoft.com/office/powerpoint/2010/main" val="257753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Zac</a:t>
            </a:r>
          </a:p>
          <a:p>
            <a:endParaRPr lang="en-CA"/>
          </a:p>
          <a:p>
            <a:r>
              <a:rPr lang="en-CA"/>
              <a:t>People have been </a:t>
            </a:r>
          </a:p>
          <a:p>
            <a:endParaRPr lang="en-CA"/>
          </a:p>
          <a:p>
            <a:endParaRPr lang="en-CA"/>
          </a:p>
          <a:p>
            <a:r>
              <a:rPr lang="en-CA"/>
              <a:t>Chauvet Cave, watch “Cave of Forgotten dreams” 2010 Directed by Werner Herzog</a:t>
            </a:r>
          </a:p>
        </p:txBody>
      </p:sp>
      <p:sp>
        <p:nvSpPr>
          <p:cNvPr id="4" name="Slide Number Placeholder 3"/>
          <p:cNvSpPr>
            <a:spLocks noGrp="1"/>
          </p:cNvSpPr>
          <p:nvPr>
            <p:ph type="sldNum" sz="quarter" idx="5"/>
          </p:nvPr>
        </p:nvSpPr>
        <p:spPr/>
        <p:txBody>
          <a:bodyPr/>
          <a:lstStyle/>
          <a:p>
            <a:fld id="{33422154-DDF4-4FDF-8C80-57346E462927}" type="slidenum">
              <a:rPr lang="en-CA" smtClean="0"/>
              <a:t>4</a:t>
            </a:fld>
            <a:endParaRPr lang="en-CA"/>
          </a:p>
        </p:txBody>
      </p:sp>
    </p:spTree>
    <p:extLst>
      <p:ext uri="{BB962C8B-B14F-4D97-AF65-F5344CB8AC3E}">
        <p14:creationId xmlns:p14="http://schemas.microsoft.com/office/powerpoint/2010/main" val="2405931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Other options: </a:t>
            </a:r>
          </a:p>
          <a:p>
            <a:r>
              <a:rPr lang="en-US" dirty="0"/>
              <a:t> </a:t>
            </a:r>
          </a:p>
          <a:p>
            <a:r>
              <a:rPr lang="en-US" dirty="0"/>
              <a:t>Look at your lists of things you're </a:t>
            </a:r>
            <a:r>
              <a:rPr lang="en-US" b="1" dirty="0"/>
              <a:t>interested in </a:t>
            </a:r>
            <a:r>
              <a:rPr lang="en-US" dirty="0"/>
              <a:t>or </a:t>
            </a:r>
            <a:r>
              <a:rPr lang="en-US" b="1" dirty="0"/>
              <a:t>learned about </a:t>
            </a:r>
            <a:r>
              <a:rPr lang="en-US" dirty="0"/>
              <a:t>this summer </a:t>
            </a:r>
            <a:br>
              <a:rPr lang="en-US" dirty="0"/>
            </a:br>
            <a:r>
              <a:rPr lang="en-US" dirty="0"/>
              <a:t>    OR</a:t>
            </a:r>
            <a:br>
              <a:rPr lang="en-US" dirty="0"/>
            </a:br>
            <a:r>
              <a:rPr lang="en-US" dirty="0"/>
              <a:t>Look at what you experience here during CASST.</a:t>
            </a:r>
            <a:endParaRPr lang="en-CA" dirty="0"/>
          </a:p>
        </p:txBody>
      </p:sp>
      <p:sp>
        <p:nvSpPr>
          <p:cNvPr id="4" name="Slide Number Placeholder 3"/>
          <p:cNvSpPr>
            <a:spLocks noGrp="1"/>
          </p:cNvSpPr>
          <p:nvPr>
            <p:ph type="sldNum" sz="quarter" idx="5"/>
          </p:nvPr>
        </p:nvSpPr>
        <p:spPr/>
        <p:txBody>
          <a:bodyPr/>
          <a:lstStyle/>
          <a:p>
            <a:fld id="{33422154-DDF4-4FDF-8C80-57346E462927}" type="slidenum">
              <a:rPr lang="en-CA" smtClean="0"/>
              <a:t>41</a:t>
            </a:fld>
            <a:endParaRPr lang="en-CA"/>
          </a:p>
        </p:txBody>
      </p:sp>
    </p:spTree>
    <p:extLst>
      <p:ext uri="{BB962C8B-B14F-4D97-AF65-F5344CB8AC3E}">
        <p14:creationId xmlns:p14="http://schemas.microsoft.com/office/powerpoint/2010/main" val="15378553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3422154-DDF4-4FDF-8C80-57346E462927}" type="slidenum">
              <a:rPr lang="en-CA" smtClean="0"/>
              <a:t>43</a:t>
            </a:fld>
            <a:endParaRPr lang="en-CA"/>
          </a:p>
        </p:txBody>
      </p:sp>
    </p:spTree>
    <p:extLst>
      <p:ext uri="{BB962C8B-B14F-4D97-AF65-F5344CB8AC3E}">
        <p14:creationId xmlns:p14="http://schemas.microsoft.com/office/powerpoint/2010/main" val="1429107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Zac</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evolved to spot patterns and make visual comparisons. To visualize effectively, however, it helps to understand a little about how our brains process visual information.</a:t>
            </a:r>
          </a:p>
          <a:p>
            <a:endParaRPr lang="en-CA"/>
          </a:p>
          <a:p>
            <a:r>
              <a:rPr lang="en-CA"/>
              <a:t>1: auditory, written (gets translated in the brain as auditory) , kinesthetic, or </a:t>
            </a:r>
            <a:r>
              <a:rPr lang="en-CA" err="1"/>
              <a:t>sesnsory</a:t>
            </a:r>
            <a:r>
              <a:rPr lang="en-CA"/>
              <a:t>. </a:t>
            </a:r>
          </a:p>
          <a:p>
            <a:r>
              <a:rPr lang="en-CA"/>
              <a:t>2: 60,000x faster: Important because communication is about time. It’s always been about time. How do I tell you that there’s a lion behind you? How do I tell you about my master’s thesis before your eyes glaze over?</a:t>
            </a:r>
          </a:p>
          <a:p>
            <a:r>
              <a:rPr lang="en-CA"/>
              <a:t>3: Let’s play the odds here and just go visual</a:t>
            </a:r>
          </a:p>
        </p:txBody>
      </p:sp>
      <p:sp>
        <p:nvSpPr>
          <p:cNvPr id="4" name="Slide Number Placeholder 3"/>
          <p:cNvSpPr>
            <a:spLocks noGrp="1"/>
          </p:cNvSpPr>
          <p:nvPr>
            <p:ph type="sldNum" sz="quarter" idx="5"/>
          </p:nvPr>
        </p:nvSpPr>
        <p:spPr/>
        <p:txBody>
          <a:bodyPr/>
          <a:lstStyle/>
          <a:p>
            <a:fld id="{33422154-DDF4-4FDF-8C80-57346E462927}" type="slidenum">
              <a:rPr lang="en-CA" smtClean="0"/>
              <a:t>5</a:t>
            </a:fld>
            <a:endParaRPr lang="en-CA"/>
          </a:p>
        </p:txBody>
      </p:sp>
    </p:spTree>
    <p:extLst>
      <p:ext uri="{BB962C8B-B14F-4D97-AF65-F5344CB8AC3E}">
        <p14:creationId xmlns:p14="http://schemas.microsoft.com/office/powerpoint/2010/main" val="1309127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Zac</a:t>
            </a:r>
          </a:p>
          <a:p>
            <a:endParaRPr lang="en-CA"/>
          </a:p>
          <a:p>
            <a:r>
              <a:rPr lang="en-CA" dirty="0"/>
              <a:t>1 get the most essential, important part of an idea</a:t>
            </a:r>
          </a:p>
          <a:p>
            <a:endParaRPr lang="en-CA" dirty="0"/>
          </a:p>
          <a:p>
            <a:r>
              <a:rPr lang="en-CA" dirty="0"/>
              <a:t>2. If we speak different languages, I can’t tell you that I want pizza for dinner or that there’s a lion behind you</a:t>
            </a:r>
          </a:p>
          <a:p>
            <a:endParaRPr lang="en-CA" dirty="0"/>
          </a:p>
          <a:p>
            <a:r>
              <a:rPr lang="en-CA" dirty="0"/>
              <a:t>3. Simplify</a:t>
            </a:r>
          </a:p>
          <a:p>
            <a:endParaRPr lang="en-CA" dirty="0"/>
          </a:p>
          <a:p>
            <a:r>
              <a:rPr lang="en-CA" dirty="0"/>
              <a:t>4. connect, communicate – COMMUNE – to come together, to share. </a:t>
            </a:r>
          </a:p>
        </p:txBody>
      </p:sp>
      <p:sp>
        <p:nvSpPr>
          <p:cNvPr id="4" name="Slide Number Placeholder 3"/>
          <p:cNvSpPr>
            <a:spLocks noGrp="1"/>
          </p:cNvSpPr>
          <p:nvPr>
            <p:ph type="sldNum" sz="quarter" idx="5"/>
          </p:nvPr>
        </p:nvSpPr>
        <p:spPr/>
        <p:txBody>
          <a:bodyPr/>
          <a:lstStyle/>
          <a:p>
            <a:fld id="{33422154-DDF4-4FDF-8C80-57346E462927}" type="slidenum">
              <a:rPr lang="en-CA" smtClean="0"/>
              <a:t>6</a:t>
            </a:fld>
            <a:endParaRPr lang="en-CA"/>
          </a:p>
        </p:txBody>
      </p:sp>
    </p:spTree>
    <p:extLst>
      <p:ext uri="{BB962C8B-B14F-4D97-AF65-F5344CB8AC3E}">
        <p14:creationId xmlns:p14="http://schemas.microsoft.com/office/powerpoint/2010/main" val="2553314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cs typeface="Calibri"/>
              </a:rPr>
              <a:t>Mark</a:t>
            </a:r>
          </a:p>
          <a:p>
            <a:endParaRPr lang="en-CA" dirty="0">
              <a:cs typeface="Calibri"/>
            </a:endParaRPr>
          </a:p>
          <a:p>
            <a:r>
              <a:rPr lang="en-CA" dirty="0">
                <a:cs typeface="Calibri"/>
              </a:rPr>
              <a:t>As you listen to the talks this week, notice the breadth of expertise, sub-fields, interdisciplinarities, etc. Your ability to </a:t>
            </a:r>
            <a:r>
              <a:rPr lang="en-CA" b="1" dirty="0">
                <a:cs typeface="Calibri"/>
              </a:rPr>
              <a:t>communicate</a:t>
            </a:r>
            <a:r>
              <a:rPr lang="en-CA" dirty="0">
                <a:cs typeface="Calibri"/>
              </a:rPr>
              <a:t> with people you </a:t>
            </a:r>
            <a:r>
              <a:rPr lang="en-CA" b="1" dirty="0">
                <a:cs typeface="Calibri"/>
              </a:rPr>
              <a:t>work with</a:t>
            </a:r>
            <a:r>
              <a:rPr lang="en-CA" dirty="0">
                <a:cs typeface="Calibri"/>
              </a:rPr>
              <a:t>, apply for </a:t>
            </a:r>
            <a:r>
              <a:rPr lang="en-CA" b="1" dirty="0">
                <a:cs typeface="Calibri"/>
              </a:rPr>
              <a:t>funding </a:t>
            </a:r>
            <a:r>
              <a:rPr lang="en-CA" dirty="0">
                <a:cs typeface="Calibri"/>
              </a:rPr>
              <a:t>for, </a:t>
            </a:r>
            <a:endParaRPr lang="en-CA" dirty="0"/>
          </a:p>
          <a:p>
            <a:endParaRPr lang="en-CA" dirty="0"/>
          </a:p>
          <a:p>
            <a:r>
              <a:rPr lang="en-CA" dirty="0">
                <a:hlinkClick r:id="rId3"/>
              </a:rPr>
              <a:t>https://blogs.scientificamerican.com/guest-blog/effective-communication-better-science/</a:t>
            </a:r>
            <a:endParaRPr lang="en-CA" dirty="0">
              <a:cs typeface="Calibri"/>
            </a:endParaRPr>
          </a:p>
        </p:txBody>
      </p:sp>
      <p:sp>
        <p:nvSpPr>
          <p:cNvPr id="4" name="Slide Number Placeholder 3"/>
          <p:cNvSpPr>
            <a:spLocks noGrp="1"/>
          </p:cNvSpPr>
          <p:nvPr>
            <p:ph type="sldNum" sz="quarter" idx="5"/>
          </p:nvPr>
        </p:nvSpPr>
        <p:spPr/>
        <p:txBody>
          <a:bodyPr/>
          <a:lstStyle/>
          <a:p>
            <a:fld id="{33422154-DDF4-4FDF-8C80-57346E462927}" type="slidenum">
              <a:rPr lang="en-CA" smtClean="0"/>
              <a:t>7</a:t>
            </a:fld>
            <a:endParaRPr lang="en-CA"/>
          </a:p>
        </p:txBody>
      </p:sp>
    </p:spTree>
    <p:extLst>
      <p:ext uri="{BB962C8B-B14F-4D97-AF65-F5344CB8AC3E}">
        <p14:creationId xmlns:p14="http://schemas.microsoft.com/office/powerpoint/2010/main" val="2200804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Mark</a:t>
            </a:r>
          </a:p>
          <a:p>
            <a:endParaRPr lang="en-CA"/>
          </a:p>
          <a:p>
            <a:r>
              <a:rPr lang="en-CA" dirty="0"/>
              <a:t>Communicating: Intent is to be understood! To share in an understanding. </a:t>
            </a:r>
          </a:p>
          <a:p>
            <a:endParaRPr lang="en-CA" dirty="0"/>
          </a:p>
          <a:p>
            <a:r>
              <a:rPr lang="en-CA" dirty="0"/>
              <a:t>It’s a communal goal, by both communicator and listener.</a:t>
            </a:r>
          </a:p>
          <a:p>
            <a:endParaRPr lang="en-CA" dirty="0"/>
          </a:p>
          <a:p>
            <a:r>
              <a:rPr lang="en-CA" dirty="0"/>
              <a:t>Building relationships: the audience CARES about what is being said. They want you to succeed. But how do we make them care? </a:t>
            </a:r>
          </a:p>
          <a:p>
            <a:r>
              <a:rPr lang="en-CA" dirty="0"/>
              <a:t>We care because we invest in the relationships. </a:t>
            </a:r>
          </a:p>
        </p:txBody>
      </p:sp>
      <p:sp>
        <p:nvSpPr>
          <p:cNvPr id="4" name="Slide Number Placeholder 3"/>
          <p:cNvSpPr>
            <a:spLocks noGrp="1"/>
          </p:cNvSpPr>
          <p:nvPr>
            <p:ph type="sldNum" sz="quarter" idx="5"/>
          </p:nvPr>
        </p:nvSpPr>
        <p:spPr/>
        <p:txBody>
          <a:bodyPr/>
          <a:lstStyle/>
          <a:p>
            <a:fld id="{33422154-DDF4-4FDF-8C80-57346E462927}" type="slidenum">
              <a:rPr lang="en-CA" smtClean="0"/>
              <a:t>8</a:t>
            </a:fld>
            <a:endParaRPr lang="en-CA"/>
          </a:p>
        </p:txBody>
      </p:sp>
    </p:spTree>
    <p:extLst>
      <p:ext uri="{BB962C8B-B14F-4D97-AF65-F5344CB8AC3E}">
        <p14:creationId xmlns:p14="http://schemas.microsoft.com/office/powerpoint/2010/main" val="627881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Zac</a:t>
            </a:r>
          </a:p>
          <a:p>
            <a:endParaRPr lang="en-CA"/>
          </a:p>
          <a:p>
            <a:r>
              <a:rPr lang="en-CA"/>
              <a:t>Stories work. Stories hook us in. </a:t>
            </a:r>
            <a:r>
              <a:rPr lang="en-CA" b="1"/>
              <a:t>Stories capture our imaginations and our emotions. </a:t>
            </a:r>
          </a:p>
          <a:p>
            <a:endParaRPr lang="en-CA"/>
          </a:p>
          <a:p>
            <a:r>
              <a:rPr lang="en-CA"/>
              <a:t>Stories allow us to connect to a character, care about them, and empathise with their struggle. </a:t>
            </a:r>
          </a:p>
          <a:p>
            <a:endParaRPr lang="en-CA"/>
          </a:p>
          <a:p>
            <a:endParaRPr lang="en-CA"/>
          </a:p>
          <a:p>
            <a:endParaRPr lang="en-CA"/>
          </a:p>
          <a:p>
            <a:r>
              <a:rPr lang="en-CA"/>
              <a:t>Think about it like you’re telling your best friend about it for the first time! You know them, you know their eyes will glaze over if you mention muons again! </a:t>
            </a:r>
          </a:p>
          <a:p>
            <a:r>
              <a:rPr lang="en-CA"/>
              <a:t>You need to grab their attention!</a:t>
            </a:r>
          </a:p>
          <a:p>
            <a:endParaRPr lang="en-CA"/>
          </a:p>
          <a:p>
            <a:r>
              <a:rPr lang="en-CA"/>
              <a:t>Something DRASTIC happened which had an IMPACT on our research team. But I, Yes, I! acted quickly and developed a SOLUTION!</a:t>
            </a:r>
          </a:p>
          <a:p>
            <a:endParaRPr lang="en-CA"/>
          </a:p>
          <a:p>
            <a:r>
              <a:rPr lang="en-CA"/>
              <a:t>Story mode is how you get them!</a:t>
            </a:r>
          </a:p>
          <a:p>
            <a:endParaRPr lang="en-CA"/>
          </a:p>
          <a:p>
            <a:r>
              <a:rPr lang="en-CA"/>
              <a:t>Now your friend can get behind this, because they care about you, and are empathizing with the emotions you are having. </a:t>
            </a:r>
          </a:p>
          <a:p>
            <a:endParaRPr lang="en-CA"/>
          </a:p>
          <a:p>
            <a:endParaRPr lang="en-CA"/>
          </a:p>
          <a:p>
            <a:r>
              <a:rPr lang="en-CA"/>
              <a:t>Telling stories is how we deepen our shared understanding with each other. </a:t>
            </a:r>
          </a:p>
          <a:p>
            <a:endParaRPr lang="en-CA"/>
          </a:p>
          <a:p>
            <a:endParaRPr lang="en-CA"/>
          </a:p>
          <a:p>
            <a:endParaRPr lang="en-CA"/>
          </a:p>
          <a:p>
            <a:endParaRPr lang="en-CA"/>
          </a:p>
          <a:p>
            <a:endParaRPr lang="en-CA"/>
          </a:p>
          <a:p>
            <a:r>
              <a:rPr lang="en-CA"/>
              <a:t>Single hero characters</a:t>
            </a:r>
          </a:p>
          <a:p>
            <a:endParaRPr lang="en-CA"/>
          </a:p>
        </p:txBody>
      </p:sp>
      <p:sp>
        <p:nvSpPr>
          <p:cNvPr id="4" name="Slide Number Placeholder 3"/>
          <p:cNvSpPr>
            <a:spLocks noGrp="1"/>
          </p:cNvSpPr>
          <p:nvPr>
            <p:ph type="sldNum" sz="quarter" idx="5"/>
          </p:nvPr>
        </p:nvSpPr>
        <p:spPr/>
        <p:txBody>
          <a:bodyPr/>
          <a:lstStyle/>
          <a:p>
            <a:fld id="{85D7A756-DF3B-4C15-99E0-34EAAA45D0F2}" type="slidenum">
              <a:rPr lang="en-CA" smtClean="0"/>
              <a:t>9</a:t>
            </a:fld>
            <a:endParaRPr lang="en-CA"/>
          </a:p>
        </p:txBody>
      </p:sp>
    </p:spTree>
    <p:extLst>
      <p:ext uri="{BB962C8B-B14F-4D97-AF65-F5344CB8AC3E}">
        <p14:creationId xmlns:p14="http://schemas.microsoft.com/office/powerpoint/2010/main" val="3898744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03333-9D30-4AE1-A0ED-88DCA13E2D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D8E833A-C655-4436-901F-8812669D66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76A1C49-C179-4E5B-819A-8BA3296DAC43}"/>
              </a:ext>
            </a:extLst>
          </p:cNvPr>
          <p:cNvSpPr>
            <a:spLocks noGrp="1"/>
          </p:cNvSpPr>
          <p:nvPr>
            <p:ph type="dt" sz="half" idx="10"/>
          </p:nvPr>
        </p:nvSpPr>
        <p:spPr/>
        <p:txBody>
          <a:bodyPr/>
          <a:lstStyle/>
          <a:p>
            <a:fld id="{EC8AA775-E9AE-42D5-AC1C-CF2538CA1010}" type="datetimeFigureOut">
              <a:rPr lang="en-CA" smtClean="0"/>
              <a:t>2024-08-19</a:t>
            </a:fld>
            <a:endParaRPr lang="en-CA"/>
          </a:p>
        </p:txBody>
      </p:sp>
      <p:sp>
        <p:nvSpPr>
          <p:cNvPr id="5" name="Footer Placeholder 4">
            <a:extLst>
              <a:ext uri="{FF2B5EF4-FFF2-40B4-BE49-F238E27FC236}">
                <a16:creationId xmlns:a16="http://schemas.microsoft.com/office/drawing/2014/main" id="{98401165-6EC1-44FA-AE0C-D69149D5E81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2267E49-0328-476E-97BB-F285F976A40D}"/>
              </a:ext>
            </a:extLst>
          </p:cNvPr>
          <p:cNvSpPr>
            <a:spLocks noGrp="1"/>
          </p:cNvSpPr>
          <p:nvPr>
            <p:ph type="sldNum" sz="quarter" idx="12"/>
          </p:nvPr>
        </p:nvSpPr>
        <p:spPr/>
        <p:txBody>
          <a:bodyPr/>
          <a:lstStyle/>
          <a:p>
            <a:fld id="{7E78D248-7D8B-4309-92F9-55C91B260117}" type="slidenum">
              <a:rPr lang="en-CA" smtClean="0"/>
              <a:t>‹#›</a:t>
            </a:fld>
            <a:endParaRPr lang="en-CA"/>
          </a:p>
        </p:txBody>
      </p:sp>
    </p:spTree>
    <p:extLst>
      <p:ext uri="{BB962C8B-B14F-4D97-AF65-F5344CB8AC3E}">
        <p14:creationId xmlns:p14="http://schemas.microsoft.com/office/powerpoint/2010/main" val="1823262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7F958-A25D-46D7-A5CC-77C23809898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FB1C961-F0A5-4237-89BB-0C26470502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F922243-2C37-4425-AB0C-72BC6CBF8B2D}"/>
              </a:ext>
            </a:extLst>
          </p:cNvPr>
          <p:cNvSpPr>
            <a:spLocks noGrp="1"/>
          </p:cNvSpPr>
          <p:nvPr>
            <p:ph type="dt" sz="half" idx="10"/>
          </p:nvPr>
        </p:nvSpPr>
        <p:spPr/>
        <p:txBody>
          <a:bodyPr/>
          <a:lstStyle/>
          <a:p>
            <a:fld id="{EC8AA775-E9AE-42D5-AC1C-CF2538CA1010}" type="datetimeFigureOut">
              <a:rPr lang="en-CA" smtClean="0"/>
              <a:t>2024-08-19</a:t>
            </a:fld>
            <a:endParaRPr lang="en-CA"/>
          </a:p>
        </p:txBody>
      </p:sp>
      <p:sp>
        <p:nvSpPr>
          <p:cNvPr id="5" name="Footer Placeholder 4">
            <a:extLst>
              <a:ext uri="{FF2B5EF4-FFF2-40B4-BE49-F238E27FC236}">
                <a16:creationId xmlns:a16="http://schemas.microsoft.com/office/drawing/2014/main" id="{5E85EC90-910F-4708-84CF-B424B5C64DE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7565C02-B590-4DC4-AC2A-A4F1B0561FBF}"/>
              </a:ext>
            </a:extLst>
          </p:cNvPr>
          <p:cNvSpPr>
            <a:spLocks noGrp="1"/>
          </p:cNvSpPr>
          <p:nvPr>
            <p:ph type="sldNum" sz="quarter" idx="12"/>
          </p:nvPr>
        </p:nvSpPr>
        <p:spPr/>
        <p:txBody>
          <a:bodyPr/>
          <a:lstStyle/>
          <a:p>
            <a:fld id="{7E78D248-7D8B-4309-92F9-55C91B260117}" type="slidenum">
              <a:rPr lang="en-CA" smtClean="0"/>
              <a:t>‹#›</a:t>
            </a:fld>
            <a:endParaRPr lang="en-CA"/>
          </a:p>
        </p:txBody>
      </p:sp>
    </p:spTree>
    <p:extLst>
      <p:ext uri="{BB962C8B-B14F-4D97-AF65-F5344CB8AC3E}">
        <p14:creationId xmlns:p14="http://schemas.microsoft.com/office/powerpoint/2010/main" val="321116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7C7275-88D5-4945-909C-406A07D88B2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253AA69-9319-49A6-83C8-0A52D44B32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0178BD0-E509-4EE2-8A7A-79655E3767F9}"/>
              </a:ext>
            </a:extLst>
          </p:cNvPr>
          <p:cNvSpPr>
            <a:spLocks noGrp="1"/>
          </p:cNvSpPr>
          <p:nvPr>
            <p:ph type="dt" sz="half" idx="10"/>
          </p:nvPr>
        </p:nvSpPr>
        <p:spPr/>
        <p:txBody>
          <a:bodyPr/>
          <a:lstStyle/>
          <a:p>
            <a:fld id="{EC8AA775-E9AE-42D5-AC1C-CF2538CA1010}" type="datetimeFigureOut">
              <a:rPr lang="en-CA" smtClean="0"/>
              <a:t>2024-08-19</a:t>
            </a:fld>
            <a:endParaRPr lang="en-CA"/>
          </a:p>
        </p:txBody>
      </p:sp>
      <p:sp>
        <p:nvSpPr>
          <p:cNvPr id="5" name="Footer Placeholder 4">
            <a:extLst>
              <a:ext uri="{FF2B5EF4-FFF2-40B4-BE49-F238E27FC236}">
                <a16:creationId xmlns:a16="http://schemas.microsoft.com/office/drawing/2014/main" id="{B44A3E73-2081-4BF1-983D-106A002F17E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73C8FEB-2BC1-48E3-85EA-ACB733F942FB}"/>
              </a:ext>
            </a:extLst>
          </p:cNvPr>
          <p:cNvSpPr>
            <a:spLocks noGrp="1"/>
          </p:cNvSpPr>
          <p:nvPr>
            <p:ph type="sldNum" sz="quarter" idx="12"/>
          </p:nvPr>
        </p:nvSpPr>
        <p:spPr/>
        <p:txBody>
          <a:bodyPr/>
          <a:lstStyle/>
          <a:p>
            <a:fld id="{7E78D248-7D8B-4309-92F9-55C91B260117}" type="slidenum">
              <a:rPr lang="en-CA" smtClean="0"/>
              <a:t>‹#›</a:t>
            </a:fld>
            <a:endParaRPr lang="en-CA"/>
          </a:p>
        </p:txBody>
      </p:sp>
    </p:spTree>
    <p:extLst>
      <p:ext uri="{BB962C8B-B14F-4D97-AF65-F5344CB8AC3E}">
        <p14:creationId xmlns:p14="http://schemas.microsoft.com/office/powerpoint/2010/main" val="2825600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35EB5-3ABA-4EE3-A92F-70F7C1BF5DB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2144A50-1275-4552-8ED2-085F10DAA1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D913D66-00A7-4B1B-8E28-3425940C7C05}"/>
              </a:ext>
            </a:extLst>
          </p:cNvPr>
          <p:cNvSpPr>
            <a:spLocks noGrp="1"/>
          </p:cNvSpPr>
          <p:nvPr>
            <p:ph type="dt" sz="half" idx="10"/>
          </p:nvPr>
        </p:nvSpPr>
        <p:spPr/>
        <p:txBody>
          <a:bodyPr/>
          <a:lstStyle/>
          <a:p>
            <a:fld id="{EC8AA775-E9AE-42D5-AC1C-CF2538CA1010}" type="datetimeFigureOut">
              <a:rPr lang="en-CA" smtClean="0"/>
              <a:t>2024-08-19</a:t>
            </a:fld>
            <a:endParaRPr lang="en-CA"/>
          </a:p>
        </p:txBody>
      </p:sp>
      <p:sp>
        <p:nvSpPr>
          <p:cNvPr id="5" name="Footer Placeholder 4">
            <a:extLst>
              <a:ext uri="{FF2B5EF4-FFF2-40B4-BE49-F238E27FC236}">
                <a16:creationId xmlns:a16="http://schemas.microsoft.com/office/drawing/2014/main" id="{C21CC969-0E2D-4B1B-8214-80B452FBEE0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1847E06-B4F2-4A02-B678-B5F19B205F30}"/>
              </a:ext>
            </a:extLst>
          </p:cNvPr>
          <p:cNvSpPr>
            <a:spLocks noGrp="1"/>
          </p:cNvSpPr>
          <p:nvPr>
            <p:ph type="sldNum" sz="quarter" idx="12"/>
          </p:nvPr>
        </p:nvSpPr>
        <p:spPr/>
        <p:txBody>
          <a:bodyPr/>
          <a:lstStyle/>
          <a:p>
            <a:fld id="{7E78D248-7D8B-4309-92F9-55C91B260117}" type="slidenum">
              <a:rPr lang="en-CA" smtClean="0"/>
              <a:t>‹#›</a:t>
            </a:fld>
            <a:endParaRPr lang="en-CA"/>
          </a:p>
        </p:txBody>
      </p:sp>
    </p:spTree>
    <p:extLst>
      <p:ext uri="{BB962C8B-B14F-4D97-AF65-F5344CB8AC3E}">
        <p14:creationId xmlns:p14="http://schemas.microsoft.com/office/powerpoint/2010/main" val="3975447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1F7EC-B120-48AB-8B06-8945E9CF30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587F5D8F-5788-4304-8930-CD2C2005E5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096563-747C-481E-B24A-E42D9FAEDB21}"/>
              </a:ext>
            </a:extLst>
          </p:cNvPr>
          <p:cNvSpPr>
            <a:spLocks noGrp="1"/>
          </p:cNvSpPr>
          <p:nvPr>
            <p:ph type="dt" sz="half" idx="10"/>
          </p:nvPr>
        </p:nvSpPr>
        <p:spPr/>
        <p:txBody>
          <a:bodyPr/>
          <a:lstStyle/>
          <a:p>
            <a:fld id="{EC8AA775-E9AE-42D5-AC1C-CF2538CA1010}" type="datetimeFigureOut">
              <a:rPr lang="en-CA" smtClean="0"/>
              <a:t>2024-08-19</a:t>
            </a:fld>
            <a:endParaRPr lang="en-CA"/>
          </a:p>
        </p:txBody>
      </p:sp>
      <p:sp>
        <p:nvSpPr>
          <p:cNvPr id="5" name="Footer Placeholder 4">
            <a:extLst>
              <a:ext uri="{FF2B5EF4-FFF2-40B4-BE49-F238E27FC236}">
                <a16:creationId xmlns:a16="http://schemas.microsoft.com/office/drawing/2014/main" id="{94283F19-4B73-4E1C-85B8-20E83CA92F6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DD07077-F8D8-4E30-AAAC-36A2D6606924}"/>
              </a:ext>
            </a:extLst>
          </p:cNvPr>
          <p:cNvSpPr>
            <a:spLocks noGrp="1"/>
          </p:cNvSpPr>
          <p:nvPr>
            <p:ph type="sldNum" sz="quarter" idx="12"/>
          </p:nvPr>
        </p:nvSpPr>
        <p:spPr/>
        <p:txBody>
          <a:bodyPr/>
          <a:lstStyle/>
          <a:p>
            <a:fld id="{7E78D248-7D8B-4309-92F9-55C91B260117}" type="slidenum">
              <a:rPr lang="en-CA" smtClean="0"/>
              <a:t>‹#›</a:t>
            </a:fld>
            <a:endParaRPr lang="en-CA"/>
          </a:p>
        </p:txBody>
      </p:sp>
    </p:spTree>
    <p:extLst>
      <p:ext uri="{BB962C8B-B14F-4D97-AF65-F5344CB8AC3E}">
        <p14:creationId xmlns:p14="http://schemas.microsoft.com/office/powerpoint/2010/main" val="480834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82D4-74C9-4BE8-B992-2DE88627C9C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807A3D4-2592-46F9-BA9F-0ECAD9CAB1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A460564-3E66-4D1A-B1D4-F222DB3CC4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178FF3C9-79CC-42C4-8CDE-5027980B1CBF}"/>
              </a:ext>
            </a:extLst>
          </p:cNvPr>
          <p:cNvSpPr>
            <a:spLocks noGrp="1"/>
          </p:cNvSpPr>
          <p:nvPr>
            <p:ph type="dt" sz="half" idx="10"/>
          </p:nvPr>
        </p:nvSpPr>
        <p:spPr/>
        <p:txBody>
          <a:bodyPr/>
          <a:lstStyle/>
          <a:p>
            <a:fld id="{EC8AA775-E9AE-42D5-AC1C-CF2538CA1010}" type="datetimeFigureOut">
              <a:rPr lang="en-CA" smtClean="0"/>
              <a:t>2024-08-19</a:t>
            </a:fld>
            <a:endParaRPr lang="en-CA"/>
          </a:p>
        </p:txBody>
      </p:sp>
      <p:sp>
        <p:nvSpPr>
          <p:cNvPr id="6" name="Footer Placeholder 5">
            <a:extLst>
              <a:ext uri="{FF2B5EF4-FFF2-40B4-BE49-F238E27FC236}">
                <a16:creationId xmlns:a16="http://schemas.microsoft.com/office/drawing/2014/main" id="{7F494AE7-9E3A-4695-A122-E494415CCD4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0EAD155-0D6F-45A6-9875-1DD3472B8919}"/>
              </a:ext>
            </a:extLst>
          </p:cNvPr>
          <p:cNvSpPr>
            <a:spLocks noGrp="1"/>
          </p:cNvSpPr>
          <p:nvPr>
            <p:ph type="sldNum" sz="quarter" idx="12"/>
          </p:nvPr>
        </p:nvSpPr>
        <p:spPr/>
        <p:txBody>
          <a:bodyPr/>
          <a:lstStyle/>
          <a:p>
            <a:fld id="{7E78D248-7D8B-4309-92F9-55C91B260117}" type="slidenum">
              <a:rPr lang="en-CA" smtClean="0"/>
              <a:t>‹#›</a:t>
            </a:fld>
            <a:endParaRPr lang="en-CA"/>
          </a:p>
        </p:txBody>
      </p:sp>
    </p:spTree>
    <p:extLst>
      <p:ext uri="{BB962C8B-B14F-4D97-AF65-F5344CB8AC3E}">
        <p14:creationId xmlns:p14="http://schemas.microsoft.com/office/powerpoint/2010/main" val="167693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4C41F-3A8C-4F9E-BEE7-8EFC5890C39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7A3EDC8-5C3A-4F2B-9C2F-BDEFE88300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BD60A3-CA7F-4E47-98A2-5D4529212C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0182DDA-6711-4287-907D-038EB8C781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61FE62-0264-4B30-9253-8113A1BC89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520C6B6-9DF6-4C40-BAE3-5872A9DCEF2F}"/>
              </a:ext>
            </a:extLst>
          </p:cNvPr>
          <p:cNvSpPr>
            <a:spLocks noGrp="1"/>
          </p:cNvSpPr>
          <p:nvPr>
            <p:ph type="dt" sz="half" idx="10"/>
          </p:nvPr>
        </p:nvSpPr>
        <p:spPr/>
        <p:txBody>
          <a:bodyPr/>
          <a:lstStyle/>
          <a:p>
            <a:fld id="{EC8AA775-E9AE-42D5-AC1C-CF2538CA1010}" type="datetimeFigureOut">
              <a:rPr lang="en-CA" smtClean="0"/>
              <a:t>2024-08-19</a:t>
            </a:fld>
            <a:endParaRPr lang="en-CA"/>
          </a:p>
        </p:txBody>
      </p:sp>
      <p:sp>
        <p:nvSpPr>
          <p:cNvPr id="8" name="Footer Placeholder 7">
            <a:extLst>
              <a:ext uri="{FF2B5EF4-FFF2-40B4-BE49-F238E27FC236}">
                <a16:creationId xmlns:a16="http://schemas.microsoft.com/office/drawing/2014/main" id="{1D7CB840-3D39-4CB8-8B22-5EE5BC38BC0C}"/>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B492F5F-89A0-4114-8B4D-E47E83E195BA}"/>
              </a:ext>
            </a:extLst>
          </p:cNvPr>
          <p:cNvSpPr>
            <a:spLocks noGrp="1"/>
          </p:cNvSpPr>
          <p:nvPr>
            <p:ph type="sldNum" sz="quarter" idx="12"/>
          </p:nvPr>
        </p:nvSpPr>
        <p:spPr/>
        <p:txBody>
          <a:bodyPr/>
          <a:lstStyle/>
          <a:p>
            <a:fld id="{7E78D248-7D8B-4309-92F9-55C91B260117}" type="slidenum">
              <a:rPr lang="en-CA" smtClean="0"/>
              <a:t>‹#›</a:t>
            </a:fld>
            <a:endParaRPr lang="en-CA"/>
          </a:p>
        </p:txBody>
      </p:sp>
    </p:spTree>
    <p:extLst>
      <p:ext uri="{BB962C8B-B14F-4D97-AF65-F5344CB8AC3E}">
        <p14:creationId xmlns:p14="http://schemas.microsoft.com/office/powerpoint/2010/main" val="3500759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6DDA-FFC4-48C3-9FB3-8DF9651AEE1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E6ABA16-A6A3-4474-8961-77D10F5ADB28}"/>
              </a:ext>
            </a:extLst>
          </p:cNvPr>
          <p:cNvSpPr>
            <a:spLocks noGrp="1"/>
          </p:cNvSpPr>
          <p:nvPr>
            <p:ph type="dt" sz="half" idx="10"/>
          </p:nvPr>
        </p:nvSpPr>
        <p:spPr/>
        <p:txBody>
          <a:bodyPr/>
          <a:lstStyle/>
          <a:p>
            <a:fld id="{EC8AA775-E9AE-42D5-AC1C-CF2538CA1010}" type="datetimeFigureOut">
              <a:rPr lang="en-CA" smtClean="0"/>
              <a:t>2024-08-19</a:t>
            </a:fld>
            <a:endParaRPr lang="en-CA"/>
          </a:p>
        </p:txBody>
      </p:sp>
      <p:sp>
        <p:nvSpPr>
          <p:cNvPr id="4" name="Footer Placeholder 3">
            <a:extLst>
              <a:ext uri="{FF2B5EF4-FFF2-40B4-BE49-F238E27FC236}">
                <a16:creationId xmlns:a16="http://schemas.microsoft.com/office/drawing/2014/main" id="{28B4539C-4879-437B-8614-D28FC9F9846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F3C23B77-8770-4A53-8EE0-C36DA3418E9F}"/>
              </a:ext>
            </a:extLst>
          </p:cNvPr>
          <p:cNvSpPr>
            <a:spLocks noGrp="1"/>
          </p:cNvSpPr>
          <p:nvPr>
            <p:ph type="sldNum" sz="quarter" idx="12"/>
          </p:nvPr>
        </p:nvSpPr>
        <p:spPr/>
        <p:txBody>
          <a:bodyPr/>
          <a:lstStyle/>
          <a:p>
            <a:fld id="{7E78D248-7D8B-4309-92F9-55C91B260117}" type="slidenum">
              <a:rPr lang="en-CA" smtClean="0"/>
              <a:t>‹#›</a:t>
            </a:fld>
            <a:endParaRPr lang="en-CA"/>
          </a:p>
        </p:txBody>
      </p:sp>
    </p:spTree>
    <p:extLst>
      <p:ext uri="{BB962C8B-B14F-4D97-AF65-F5344CB8AC3E}">
        <p14:creationId xmlns:p14="http://schemas.microsoft.com/office/powerpoint/2010/main" val="2333386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33AF21-B529-4217-A76B-8D8D47AC7217}"/>
              </a:ext>
            </a:extLst>
          </p:cNvPr>
          <p:cNvSpPr>
            <a:spLocks noGrp="1"/>
          </p:cNvSpPr>
          <p:nvPr>
            <p:ph type="dt" sz="half" idx="10"/>
          </p:nvPr>
        </p:nvSpPr>
        <p:spPr/>
        <p:txBody>
          <a:bodyPr/>
          <a:lstStyle/>
          <a:p>
            <a:fld id="{EC8AA775-E9AE-42D5-AC1C-CF2538CA1010}" type="datetimeFigureOut">
              <a:rPr lang="en-CA" smtClean="0"/>
              <a:t>2024-08-19</a:t>
            </a:fld>
            <a:endParaRPr lang="en-CA"/>
          </a:p>
        </p:txBody>
      </p:sp>
      <p:sp>
        <p:nvSpPr>
          <p:cNvPr id="3" name="Footer Placeholder 2">
            <a:extLst>
              <a:ext uri="{FF2B5EF4-FFF2-40B4-BE49-F238E27FC236}">
                <a16:creationId xmlns:a16="http://schemas.microsoft.com/office/drawing/2014/main" id="{F4EF4641-9C7E-43E6-AD24-2017AF3B04C9}"/>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D3C45DC-5340-4656-B15E-F618D89D9B44}"/>
              </a:ext>
            </a:extLst>
          </p:cNvPr>
          <p:cNvSpPr>
            <a:spLocks noGrp="1"/>
          </p:cNvSpPr>
          <p:nvPr>
            <p:ph type="sldNum" sz="quarter" idx="12"/>
          </p:nvPr>
        </p:nvSpPr>
        <p:spPr/>
        <p:txBody>
          <a:bodyPr/>
          <a:lstStyle/>
          <a:p>
            <a:fld id="{7E78D248-7D8B-4309-92F9-55C91B260117}" type="slidenum">
              <a:rPr lang="en-CA" smtClean="0"/>
              <a:t>‹#›</a:t>
            </a:fld>
            <a:endParaRPr lang="en-CA"/>
          </a:p>
        </p:txBody>
      </p:sp>
    </p:spTree>
    <p:extLst>
      <p:ext uri="{BB962C8B-B14F-4D97-AF65-F5344CB8AC3E}">
        <p14:creationId xmlns:p14="http://schemas.microsoft.com/office/powerpoint/2010/main" val="2008945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69EF1-6DD6-4EF0-B56A-893837E2E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2DBB5CA-2BB6-4AB4-ABAC-CDDF350D5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4AFC04D-87C4-48C6-97E0-5C3539BBF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6F053-E071-4660-AC3E-4CDCFCE896F5}"/>
              </a:ext>
            </a:extLst>
          </p:cNvPr>
          <p:cNvSpPr>
            <a:spLocks noGrp="1"/>
          </p:cNvSpPr>
          <p:nvPr>
            <p:ph type="dt" sz="half" idx="10"/>
          </p:nvPr>
        </p:nvSpPr>
        <p:spPr/>
        <p:txBody>
          <a:bodyPr/>
          <a:lstStyle/>
          <a:p>
            <a:fld id="{EC8AA775-E9AE-42D5-AC1C-CF2538CA1010}" type="datetimeFigureOut">
              <a:rPr lang="en-CA" smtClean="0"/>
              <a:t>2024-08-19</a:t>
            </a:fld>
            <a:endParaRPr lang="en-CA"/>
          </a:p>
        </p:txBody>
      </p:sp>
      <p:sp>
        <p:nvSpPr>
          <p:cNvPr id="6" name="Footer Placeholder 5">
            <a:extLst>
              <a:ext uri="{FF2B5EF4-FFF2-40B4-BE49-F238E27FC236}">
                <a16:creationId xmlns:a16="http://schemas.microsoft.com/office/drawing/2014/main" id="{16F4A3B1-350B-4176-91FA-36FC3722177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54BF4E8-036B-45CE-A28D-BD07CBAA9838}"/>
              </a:ext>
            </a:extLst>
          </p:cNvPr>
          <p:cNvSpPr>
            <a:spLocks noGrp="1"/>
          </p:cNvSpPr>
          <p:nvPr>
            <p:ph type="sldNum" sz="quarter" idx="12"/>
          </p:nvPr>
        </p:nvSpPr>
        <p:spPr/>
        <p:txBody>
          <a:bodyPr/>
          <a:lstStyle/>
          <a:p>
            <a:fld id="{7E78D248-7D8B-4309-92F9-55C91B260117}" type="slidenum">
              <a:rPr lang="en-CA" smtClean="0"/>
              <a:t>‹#›</a:t>
            </a:fld>
            <a:endParaRPr lang="en-CA"/>
          </a:p>
        </p:txBody>
      </p:sp>
    </p:spTree>
    <p:extLst>
      <p:ext uri="{BB962C8B-B14F-4D97-AF65-F5344CB8AC3E}">
        <p14:creationId xmlns:p14="http://schemas.microsoft.com/office/powerpoint/2010/main" val="108724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964D0-4858-4E08-A50F-91E0797908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04EA200-5C9E-4026-9780-0B4953039B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DB76E93-A5C8-4779-9733-4F818F938B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6D7625-B2DE-44D3-946C-297A2848CCFF}"/>
              </a:ext>
            </a:extLst>
          </p:cNvPr>
          <p:cNvSpPr>
            <a:spLocks noGrp="1"/>
          </p:cNvSpPr>
          <p:nvPr>
            <p:ph type="dt" sz="half" idx="10"/>
          </p:nvPr>
        </p:nvSpPr>
        <p:spPr/>
        <p:txBody>
          <a:bodyPr/>
          <a:lstStyle/>
          <a:p>
            <a:fld id="{EC8AA775-E9AE-42D5-AC1C-CF2538CA1010}" type="datetimeFigureOut">
              <a:rPr lang="en-CA" smtClean="0"/>
              <a:t>2024-08-19</a:t>
            </a:fld>
            <a:endParaRPr lang="en-CA"/>
          </a:p>
        </p:txBody>
      </p:sp>
      <p:sp>
        <p:nvSpPr>
          <p:cNvPr id="6" name="Footer Placeholder 5">
            <a:extLst>
              <a:ext uri="{FF2B5EF4-FFF2-40B4-BE49-F238E27FC236}">
                <a16:creationId xmlns:a16="http://schemas.microsoft.com/office/drawing/2014/main" id="{4C0158E2-AB80-486C-AF3C-2C3B1BF374C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49DC0EE-4E16-4573-B644-B88EFF7A8BE5}"/>
              </a:ext>
            </a:extLst>
          </p:cNvPr>
          <p:cNvSpPr>
            <a:spLocks noGrp="1"/>
          </p:cNvSpPr>
          <p:nvPr>
            <p:ph type="sldNum" sz="quarter" idx="12"/>
          </p:nvPr>
        </p:nvSpPr>
        <p:spPr/>
        <p:txBody>
          <a:bodyPr/>
          <a:lstStyle/>
          <a:p>
            <a:fld id="{7E78D248-7D8B-4309-92F9-55C91B260117}" type="slidenum">
              <a:rPr lang="en-CA" smtClean="0"/>
              <a:t>‹#›</a:t>
            </a:fld>
            <a:endParaRPr lang="en-CA"/>
          </a:p>
        </p:txBody>
      </p:sp>
    </p:spTree>
    <p:extLst>
      <p:ext uri="{BB962C8B-B14F-4D97-AF65-F5344CB8AC3E}">
        <p14:creationId xmlns:p14="http://schemas.microsoft.com/office/powerpoint/2010/main" val="1569383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E567A1-5BC1-4DB3-989E-FEF06CDC29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9E0CBCD-A3FA-4118-A028-A0B6E2D347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566247B-41D6-4342-86F7-1EFCDB69E7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8AA775-E9AE-42D5-AC1C-CF2538CA1010}" type="datetimeFigureOut">
              <a:rPr lang="en-CA" smtClean="0"/>
              <a:t>2024-08-19</a:t>
            </a:fld>
            <a:endParaRPr lang="en-CA"/>
          </a:p>
        </p:txBody>
      </p:sp>
      <p:sp>
        <p:nvSpPr>
          <p:cNvPr id="5" name="Footer Placeholder 4">
            <a:extLst>
              <a:ext uri="{FF2B5EF4-FFF2-40B4-BE49-F238E27FC236}">
                <a16:creationId xmlns:a16="http://schemas.microsoft.com/office/drawing/2014/main" id="{91FC5ABB-EFE5-4A7F-8116-C03F60C53D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5A17BF6-4C61-4522-8A76-6D7D4CE94C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78D248-7D8B-4309-92F9-55C91B260117}" type="slidenum">
              <a:rPr lang="en-CA" smtClean="0"/>
              <a:t>‹#›</a:t>
            </a:fld>
            <a:endParaRPr lang="en-CA"/>
          </a:p>
        </p:txBody>
      </p:sp>
    </p:spTree>
    <p:extLst>
      <p:ext uri="{BB962C8B-B14F-4D97-AF65-F5344CB8AC3E}">
        <p14:creationId xmlns:p14="http://schemas.microsoft.com/office/powerpoint/2010/main" val="1224873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paldhous.github.io/ucb/2016/dataviz/index.html" TargetMode="External"/><Relationship Id="rId7" Type="http://schemas.openxmlformats.org/officeDocument/2006/relationships/hyperlink" Target="https://classroom.udacity.com/courses/ud507"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ww.lynda.com/Data-Science-tutorials/Learning-Data-Visualization-2019-Revision/5005071-2.html?org=queensu.ca" TargetMode="External"/><Relationship Id="rId5" Type="http://schemas.openxmlformats.org/officeDocument/2006/relationships/hyperlink" Target="http://paldhous.github.io/ucb/2016/dataviz/resources.html" TargetMode="External"/><Relationship Id="rId4" Type="http://schemas.openxmlformats.org/officeDocument/2006/relationships/hyperlink" Target="https://en.wikibooks.org/wiki/Data_Science:_An_Introduction/Thinking_Like_a_Visual_Artist"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medium.com/communicating-science-with-social-media" TargetMode="External"/><Relationship Id="rId2" Type="http://schemas.openxmlformats.org/officeDocument/2006/relationships/hyperlink" Target="https://theconversation.com/mathematics-forget-simplicity-the-abstract-is-beautiful-and-important-91757" TargetMode="External"/><Relationship Id="rId1" Type="http://schemas.openxmlformats.org/officeDocument/2006/relationships/slideLayout" Target="../slideLayouts/slideLayout2.xml"/><Relationship Id="rId6" Type="http://schemas.openxmlformats.org/officeDocument/2006/relationships/hyperlink" Target="https://phys.org/news/2013-10-visualization.html" TargetMode="External"/><Relationship Id="rId5" Type="http://schemas.openxmlformats.org/officeDocument/2006/relationships/hyperlink" Target="https://rework.withgoogle.com/blog/using-improv-to-scientists-tell-stories/" TargetMode="External"/><Relationship Id="rId4" Type="http://schemas.openxmlformats.org/officeDocument/2006/relationships/hyperlink" Target="https://www.aldacenter.org/aklc/build-skills/webinars-past"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50D44F-454C-44BF-851D-99C27167CD1D}"/>
              </a:ext>
            </a:extLst>
          </p:cNvPr>
          <p:cNvSpPr/>
          <p:nvPr/>
        </p:nvSpPr>
        <p:spPr>
          <a:xfrm>
            <a:off x="0" y="0"/>
            <a:ext cx="366713" cy="6858000"/>
          </a:xfrm>
          <a:prstGeom prst="rect">
            <a:avLst/>
          </a:prstGeom>
          <a:solidFill>
            <a:srgbClr val="113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A25A2D85-3EFD-4845-9CAA-B98048B8F275}"/>
              </a:ext>
            </a:extLst>
          </p:cNvPr>
          <p:cNvSpPr txBox="1"/>
          <p:nvPr/>
        </p:nvSpPr>
        <p:spPr>
          <a:xfrm>
            <a:off x="1623844" y="732639"/>
            <a:ext cx="8001000" cy="3416320"/>
          </a:xfrm>
          <a:prstGeom prst="rect">
            <a:avLst/>
          </a:prstGeom>
          <a:noFill/>
        </p:spPr>
        <p:txBody>
          <a:bodyPr wrap="square" lIns="91440" tIns="45720" rIns="91440" bIns="45720" rtlCol="0" anchor="t">
            <a:spAutoFit/>
          </a:bodyPr>
          <a:lstStyle/>
          <a:p>
            <a:r>
              <a:rPr lang="en-CA" sz="7200" dirty="0">
                <a:latin typeface="Basic Sans ExtraLight"/>
              </a:rPr>
              <a:t>Creative</a:t>
            </a:r>
            <a:r>
              <a:rPr lang="en-CA" sz="7200">
                <a:latin typeface="Basic Sans ExtraLight"/>
              </a:rPr>
              <a:t> </a:t>
            </a:r>
            <a:endParaRPr lang="en-US"/>
          </a:p>
          <a:p>
            <a:r>
              <a:rPr lang="en-CA" sz="7200">
                <a:latin typeface="Basic Sans ExtraLight"/>
              </a:rPr>
              <a:t>Science Communication</a:t>
            </a:r>
            <a:endParaRPr lang="en-CA"/>
          </a:p>
        </p:txBody>
      </p:sp>
      <p:sp>
        <p:nvSpPr>
          <p:cNvPr id="5" name="Rectangle 4">
            <a:extLst>
              <a:ext uri="{FF2B5EF4-FFF2-40B4-BE49-F238E27FC236}">
                <a16:creationId xmlns:a16="http://schemas.microsoft.com/office/drawing/2014/main" id="{7DEB1422-8797-4A05-B136-67DC5BD2F47C}"/>
              </a:ext>
            </a:extLst>
          </p:cNvPr>
          <p:cNvSpPr/>
          <p:nvPr/>
        </p:nvSpPr>
        <p:spPr>
          <a:xfrm>
            <a:off x="1708511" y="4381481"/>
            <a:ext cx="6875040" cy="933589"/>
          </a:xfrm>
          <a:prstGeom prst="rect">
            <a:avLst/>
          </a:prstGeom>
        </p:spPr>
        <p:txBody>
          <a:bodyPr wrap="square" lIns="91440" tIns="45720" rIns="91440" bIns="45720" anchor="t">
            <a:spAutoFit/>
          </a:bodyPr>
          <a:lstStyle/>
          <a:p>
            <a:r>
              <a:rPr lang="en-US" sz="2800" b="1" baseline="30000">
                <a:solidFill>
                  <a:srgbClr val="000000"/>
                </a:solidFill>
                <a:latin typeface="Basic Sans Bold"/>
              </a:rPr>
              <a:t>Zachary Kenny </a:t>
            </a:r>
            <a:r>
              <a:rPr lang="en-US" baseline="30000">
                <a:solidFill>
                  <a:srgbClr val="000000"/>
                </a:solidFill>
              </a:rPr>
              <a:t>(he/him)</a:t>
            </a:r>
            <a:r>
              <a:rPr lang="en-US" baseline="30000" dirty="0">
                <a:solidFill>
                  <a:srgbClr val="000000"/>
                </a:solidFill>
              </a:rPr>
              <a:t>	</a:t>
            </a:r>
            <a:r>
              <a:rPr lang="en-US" sz="2800" b="1" baseline="30000" dirty="0">
                <a:solidFill>
                  <a:srgbClr val="000000"/>
                </a:solidFill>
                <a:latin typeface="Basic Sans Bold"/>
              </a:rPr>
              <a:t>Mark Richardson </a:t>
            </a:r>
            <a:r>
              <a:rPr lang="en-US" baseline="30000" dirty="0">
                <a:solidFill>
                  <a:srgbClr val="000000"/>
                </a:solidFill>
              </a:rPr>
              <a:t>(he/him)</a:t>
            </a:r>
            <a:endParaRPr lang="en-US" baseline="30000">
              <a:solidFill>
                <a:srgbClr val="000000"/>
              </a:solidFill>
            </a:endParaRPr>
          </a:p>
          <a:p>
            <a:r>
              <a:rPr lang="en-US" baseline="30000">
                <a:solidFill>
                  <a:srgbClr val="000000"/>
                </a:solidFill>
                <a:latin typeface="Basic Sans Bold"/>
              </a:rPr>
              <a:t>Communications Officer</a:t>
            </a:r>
            <a:r>
              <a:rPr lang="en-US" baseline="30000" dirty="0">
                <a:solidFill>
                  <a:srgbClr val="000000"/>
                </a:solidFill>
                <a:latin typeface="Basic Sans Bold"/>
              </a:rPr>
              <a:t>		Manager for Education &amp; Public Outreach</a:t>
            </a:r>
          </a:p>
          <a:p>
            <a:endParaRPr lang="en-US" baseline="30000">
              <a:solidFill>
                <a:srgbClr val="000000"/>
              </a:solidFill>
              <a:latin typeface="Basic Sans Bold"/>
            </a:endParaRPr>
          </a:p>
          <a:p>
            <a:endParaRPr lang="en-US" b="1" baseline="30000">
              <a:solidFill>
                <a:srgbClr val="000000"/>
              </a:solidFill>
              <a:latin typeface="Basic Sans Bold" panose="00000800000000000000" pitchFamily="50" charset="0"/>
            </a:endParaRPr>
          </a:p>
        </p:txBody>
      </p:sp>
      <p:pic>
        <p:nvPicPr>
          <p:cNvPr id="6" name="Picture 5">
            <a:extLst>
              <a:ext uri="{FF2B5EF4-FFF2-40B4-BE49-F238E27FC236}">
                <a16:creationId xmlns:a16="http://schemas.microsoft.com/office/drawing/2014/main" id="{A366D0D6-93D7-4160-B378-FFDEBCBAD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844" y="5555744"/>
            <a:ext cx="4286250" cy="1143000"/>
          </a:xfrm>
          <a:prstGeom prst="rect">
            <a:avLst/>
          </a:prstGeom>
        </p:spPr>
      </p:pic>
      <p:sp>
        <p:nvSpPr>
          <p:cNvPr id="2" name="TextBox 1">
            <a:extLst>
              <a:ext uri="{FF2B5EF4-FFF2-40B4-BE49-F238E27FC236}">
                <a16:creationId xmlns:a16="http://schemas.microsoft.com/office/drawing/2014/main" id="{8D80D65D-D413-D2DB-3F15-57484FDFEE0D}"/>
              </a:ext>
            </a:extLst>
          </p:cNvPr>
          <p:cNvSpPr txBox="1"/>
          <p:nvPr/>
        </p:nvSpPr>
        <p:spPr>
          <a:xfrm>
            <a:off x="7162800" y="5864578"/>
            <a:ext cx="389466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100"/>
              <a:t>The McDonald Institute and Queen’s University is situated on traditional Anishinaabe &amp; Haudenosaunee Territory.</a:t>
            </a:r>
            <a:endParaRPr lang="en-US"/>
          </a:p>
        </p:txBody>
      </p:sp>
    </p:spTree>
    <p:extLst>
      <p:ext uri="{BB962C8B-B14F-4D97-AF65-F5344CB8AC3E}">
        <p14:creationId xmlns:p14="http://schemas.microsoft.com/office/powerpoint/2010/main" val="3265457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B436B-57F5-6C9B-07CE-15F25C2C652B}"/>
              </a:ext>
            </a:extLst>
          </p:cNvPr>
          <p:cNvSpPr>
            <a:spLocks noGrp="1"/>
          </p:cNvSpPr>
          <p:nvPr>
            <p:ph type="title"/>
          </p:nvPr>
        </p:nvSpPr>
        <p:spPr>
          <a:xfrm>
            <a:off x="3706774" y="339734"/>
            <a:ext cx="4346713" cy="1325563"/>
          </a:xfrm>
        </p:spPr>
        <p:txBody>
          <a:bodyPr/>
          <a:lstStyle/>
          <a:p>
            <a:pPr algn="ctr"/>
            <a:r>
              <a:rPr lang="en-CA"/>
              <a:t>Telling your story</a:t>
            </a:r>
          </a:p>
        </p:txBody>
      </p:sp>
      <p:pic>
        <p:nvPicPr>
          <p:cNvPr id="6" name="Content Placeholder 5" descr="The structure of a research report vs that of a research story. The research report narrows from the introduction to the methods and results and then broadens to the discussion. A research story, however, spends more time on the introduction, narrows to the research process, and then broadens for a larger discussion of the discussion.">
            <a:extLst>
              <a:ext uri="{FF2B5EF4-FFF2-40B4-BE49-F238E27FC236}">
                <a16:creationId xmlns:a16="http://schemas.microsoft.com/office/drawing/2014/main" id="{63733D23-3F60-294A-5B84-85F46C6A1A9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22414" y="1362143"/>
            <a:ext cx="5041931" cy="4894875"/>
          </a:xfrm>
          <a:prstGeom prst="rect">
            <a:avLst/>
          </a:prstGeom>
          <a:noFill/>
          <a:ln>
            <a:noFill/>
          </a:ln>
        </p:spPr>
      </p:pic>
      <p:sp>
        <p:nvSpPr>
          <p:cNvPr id="3" name="TextBox 2">
            <a:extLst>
              <a:ext uri="{FF2B5EF4-FFF2-40B4-BE49-F238E27FC236}">
                <a16:creationId xmlns:a16="http://schemas.microsoft.com/office/drawing/2014/main" id="{506B80D7-F0F4-4954-6728-D825A131FC23}"/>
              </a:ext>
            </a:extLst>
          </p:cNvPr>
          <p:cNvSpPr txBox="1"/>
          <p:nvPr/>
        </p:nvSpPr>
        <p:spPr>
          <a:xfrm>
            <a:off x="3680555" y="5399393"/>
            <a:ext cx="1355271" cy="369332"/>
          </a:xfrm>
          <a:prstGeom prst="rect">
            <a:avLst/>
          </a:prstGeom>
          <a:solidFill>
            <a:srgbClr val="F2F2F2"/>
          </a:solidFill>
        </p:spPr>
        <p:txBody>
          <a:bodyPr wrap="square" rtlCol="0">
            <a:spAutoFit/>
          </a:bodyPr>
          <a:lstStyle/>
          <a:p>
            <a:r>
              <a:rPr lang="en-CA" b="1" dirty="0"/>
              <a:t>Implications</a:t>
            </a:r>
          </a:p>
        </p:txBody>
      </p:sp>
      <p:sp>
        <p:nvSpPr>
          <p:cNvPr id="10" name="TextBox 9">
            <a:extLst>
              <a:ext uri="{FF2B5EF4-FFF2-40B4-BE49-F238E27FC236}">
                <a16:creationId xmlns:a16="http://schemas.microsoft.com/office/drawing/2014/main" id="{59265898-6B5A-B70F-5C53-518A6D5E7BAD}"/>
              </a:ext>
            </a:extLst>
          </p:cNvPr>
          <p:cNvSpPr txBox="1"/>
          <p:nvPr/>
        </p:nvSpPr>
        <p:spPr>
          <a:xfrm>
            <a:off x="5035826" y="3163013"/>
            <a:ext cx="545342" cy="369332"/>
          </a:xfrm>
          <a:prstGeom prst="rect">
            <a:avLst/>
          </a:prstGeom>
          <a:noFill/>
        </p:spPr>
        <p:txBody>
          <a:bodyPr wrap="none" rtlCol="0">
            <a:spAutoFit/>
          </a:bodyPr>
          <a:lstStyle/>
          <a:p>
            <a:r>
              <a:rPr lang="en-CA" b="1" u="sng" dirty="0">
                <a:solidFill>
                  <a:srgbClr val="FF0000"/>
                </a:solidFill>
              </a:rPr>
              <a:t>and</a:t>
            </a:r>
          </a:p>
        </p:txBody>
      </p:sp>
      <p:sp>
        <p:nvSpPr>
          <p:cNvPr id="11" name="TextBox 10">
            <a:extLst>
              <a:ext uri="{FF2B5EF4-FFF2-40B4-BE49-F238E27FC236}">
                <a16:creationId xmlns:a16="http://schemas.microsoft.com/office/drawing/2014/main" id="{68492ABA-67DC-4771-F5D3-E58B21B09AEC}"/>
              </a:ext>
            </a:extLst>
          </p:cNvPr>
          <p:cNvSpPr txBox="1"/>
          <p:nvPr/>
        </p:nvSpPr>
        <p:spPr>
          <a:xfrm>
            <a:off x="5044439" y="3858567"/>
            <a:ext cx="511679" cy="369332"/>
          </a:xfrm>
          <a:prstGeom prst="rect">
            <a:avLst/>
          </a:prstGeom>
          <a:noFill/>
        </p:spPr>
        <p:txBody>
          <a:bodyPr wrap="none" rtlCol="0">
            <a:spAutoFit/>
          </a:bodyPr>
          <a:lstStyle/>
          <a:p>
            <a:r>
              <a:rPr lang="en-CA" b="1" u="sng" dirty="0">
                <a:solidFill>
                  <a:srgbClr val="FF0000"/>
                </a:solidFill>
              </a:rPr>
              <a:t>but</a:t>
            </a:r>
          </a:p>
        </p:txBody>
      </p:sp>
      <p:sp>
        <p:nvSpPr>
          <p:cNvPr id="12" name="TextBox 11">
            <a:extLst>
              <a:ext uri="{FF2B5EF4-FFF2-40B4-BE49-F238E27FC236}">
                <a16:creationId xmlns:a16="http://schemas.microsoft.com/office/drawing/2014/main" id="{2FF186D1-9E24-EC69-B757-F2AAC923D5FA}"/>
              </a:ext>
            </a:extLst>
          </p:cNvPr>
          <p:cNvSpPr txBox="1"/>
          <p:nvPr/>
        </p:nvSpPr>
        <p:spPr>
          <a:xfrm>
            <a:off x="4907731" y="4471033"/>
            <a:ext cx="1338908" cy="369332"/>
          </a:xfrm>
          <a:prstGeom prst="rect">
            <a:avLst/>
          </a:prstGeom>
          <a:noFill/>
        </p:spPr>
        <p:txBody>
          <a:bodyPr wrap="square" rtlCol="0">
            <a:spAutoFit/>
          </a:bodyPr>
          <a:lstStyle/>
          <a:p>
            <a:r>
              <a:rPr lang="en-CA" b="1" u="sng" dirty="0">
                <a:solidFill>
                  <a:srgbClr val="FF0000"/>
                </a:solidFill>
              </a:rPr>
              <a:t>therefore</a:t>
            </a:r>
          </a:p>
        </p:txBody>
      </p:sp>
      <p:pic>
        <p:nvPicPr>
          <p:cNvPr id="5" name="Picture 4">
            <a:extLst>
              <a:ext uri="{FF2B5EF4-FFF2-40B4-BE49-F238E27FC236}">
                <a16:creationId xmlns:a16="http://schemas.microsoft.com/office/drawing/2014/main" id="{C13CD896-1539-7CF6-7A06-160AF25D4976}"/>
              </a:ext>
            </a:extLst>
          </p:cNvPr>
          <p:cNvPicPr>
            <a:picLocks noChangeAspect="1"/>
          </p:cNvPicPr>
          <p:nvPr/>
        </p:nvPicPr>
        <p:blipFill>
          <a:blip r:embed="rId4"/>
          <a:stretch>
            <a:fillRect/>
          </a:stretch>
        </p:blipFill>
        <p:spPr>
          <a:xfrm>
            <a:off x="6006353" y="1860716"/>
            <a:ext cx="6185647" cy="3467943"/>
          </a:xfrm>
          <a:prstGeom prst="rect">
            <a:avLst/>
          </a:prstGeom>
        </p:spPr>
      </p:pic>
      <p:sp>
        <p:nvSpPr>
          <p:cNvPr id="8" name="TextBox 7">
            <a:extLst>
              <a:ext uri="{FF2B5EF4-FFF2-40B4-BE49-F238E27FC236}">
                <a16:creationId xmlns:a16="http://schemas.microsoft.com/office/drawing/2014/main" id="{2CAE1085-CD9E-D32E-8621-1B013A68B4D6}"/>
              </a:ext>
            </a:extLst>
          </p:cNvPr>
          <p:cNvSpPr txBox="1"/>
          <p:nvPr/>
        </p:nvSpPr>
        <p:spPr>
          <a:xfrm>
            <a:off x="6418597" y="5996002"/>
            <a:ext cx="6096000" cy="369332"/>
          </a:xfrm>
          <a:prstGeom prst="rect">
            <a:avLst/>
          </a:prstGeom>
          <a:noFill/>
        </p:spPr>
        <p:txBody>
          <a:bodyPr wrap="square">
            <a:spAutoFit/>
          </a:bodyPr>
          <a:lstStyle/>
          <a:p>
            <a:r>
              <a:rPr lang="en-CA" dirty="0"/>
              <a:t>https://</a:t>
            </a:r>
            <a:r>
              <a:rPr lang="en-CA" dirty="0" err="1"/>
              <a:t>www.youtube.com</a:t>
            </a:r>
            <a:r>
              <a:rPr lang="en-CA" dirty="0"/>
              <a:t>/</a:t>
            </a:r>
            <a:r>
              <a:rPr lang="en-CA" dirty="0" err="1"/>
              <a:t>watch?v</a:t>
            </a:r>
            <a:r>
              <a:rPr lang="en-CA" dirty="0"/>
              <a:t>=6aVgf3T6p_8</a:t>
            </a:r>
          </a:p>
        </p:txBody>
      </p:sp>
      <p:sp>
        <p:nvSpPr>
          <p:cNvPr id="14" name="TextBox 13">
            <a:extLst>
              <a:ext uri="{FF2B5EF4-FFF2-40B4-BE49-F238E27FC236}">
                <a16:creationId xmlns:a16="http://schemas.microsoft.com/office/drawing/2014/main" id="{563C6D04-BF50-0C97-321D-719AE8AA8795}"/>
              </a:ext>
            </a:extLst>
          </p:cNvPr>
          <p:cNvSpPr txBox="1"/>
          <p:nvPr/>
        </p:nvSpPr>
        <p:spPr>
          <a:xfrm>
            <a:off x="6418597" y="5399393"/>
            <a:ext cx="4924805" cy="646331"/>
          </a:xfrm>
          <a:prstGeom prst="rect">
            <a:avLst/>
          </a:prstGeom>
          <a:noFill/>
        </p:spPr>
        <p:txBody>
          <a:bodyPr wrap="square">
            <a:spAutoFit/>
          </a:bodyPr>
          <a:lstStyle/>
          <a:p>
            <a:pPr algn="l"/>
            <a:r>
              <a:rPr lang="en-US" b="1" i="0">
                <a:solidFill>
                  <a:srgbClr val="0F0F0F"/>
                </a:solidFill>
                <a:effectLst/>
                <a:highlight>
                  <a:srgbClr val="FFFFFF"/>
                </a:highlight>
                <a:latin typeface="Roboto" panose="02000000000000000000" pitchFamily="2" charset="0"/>
              </a:rPr>
              <a:t>Storytelling for scientists – a masterclass in why and how to make science relatable</a:t>
            </a:r>
          </a:p>
        </p:txBody>
      </p:sp>
    </p:spTree>
    <p:extLst>
      <p:ext uri="{BB962C8B-B14F-4D97-AF65-F5344CB8AC3E}">
        <p14:creationId xmlns:p14="http://schemas.microsoft.com/office/powerpoint/2010/main" val="28098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970F4B-B264-188C-3C81-6C7992C93AEB}"/>
              </a:ext>
            </a:extLst>
          </p:cNvPr>
          <p:cNvSpPr/>
          <p:nvPr/>
        </p:nvSpPr>
        <p:spPr>
          <a:xfrm>
            <a:off x="0" y="0"/>
            <a:ext cx="366713" cy="6858000"/>
          </a:xfrm>
          <a:prstGeom prst="rect">
            <a:avLst/>
          </a:prstGeom>
          <a:solidFill>
            <a:srgbClr val="113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887876F7-AFC4-2C37-A530-C6C5320163B2}"/>
              </a:ext>
            </a:extLst>
          </p:cNvPr>
          <p:cNvSpPr txBox="1"/>
          <p:nvPr/>
        </p:nvSpPr>
        <p:spPr>
          <a:xfrm>
            <a:off x="1636888" y="1636888"/>
            <a:ext cx="5813778" cy="4124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Write down:</a:t>
            </a:r>
          </a:p>
          <a:p>
            <a:endParaRPr lang="en-US" sz="3200" dirty="0"/>
          </a:p>
          <a:p>
            <a:endParaRPr lang="en-US" dirty="0"/>
          </a:p>
          <a:p>
            <a:pPr marL="285750" indent="-285750">
              <a:buFont typeface="Arial" panose="020B0604020202020204" pitchFamily="34" charset="0"/>
              <a:buChar char="•"/>
            </a:pPr>
            <a:r>
              <a:rPr lang="en-US" dirty="0"/>
              <a:t>Three things you know a lot about</a:t>
            </a:r>
            <a:r>
              <a:rPr lang="en-US"/>
              <a:t> … </a:t>
            </a:r>
            <a:r>
              <a:rPr lang="en-US" sz="1800"/>
              <a:t>It could be a sport you play, video game, book, natural phenomenon, etc.</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Three things you learned about this </a:t>
            </a:r>
            <a:r>
              <a:rPr lang="en-US"/>
              <a:t>summer</a:t>
            </a:r>
            <a:r>
              <a:rPr lang="en-US" dirty="0"/>
              <a:t>.</a:t>
            </a:r>
          </a:p>
          <a:p>
            <a:endParaRPr lang="en-US" dirty="0"/>
          </a:p>
          <a:p>
            <a:endParaRPr lang="en-US" dirty="0"/>
          </a:p>
          <a:p>
            <a:endParaRPr lang="en-US" dirty="0"/>
          </a:p>
          <a:p>
            <a:endParaRPr lang="en-US" dirty="0"/>
          </a:p>
          <a:p>
            <a:endParaRPr lang="en-US" dirty="0"/>
          </a:p>
          <a:p>
            <a:endParaRPr lang="en-US" dirty="0"/>
          </a:p>
        </p:txBody>
      </p:sp>
      <p:pic>
        <p:nvPicPr>
          <p:cNvPr id="5" name="Picture 5" descr="A clock with a red exclamation mark&#10;&#10;Description automatically generated">
            <a:extLst>
              <a:ext uri="{FF2B5EF4-FFF2-40B4-BE49-F238E27FC236}">
                <a16:creationId xmlns:a16="http://schemas.microsoft.com/office/drawing/2014/main" id="{0D0FB9F0-DC13-5137-06A3-B852CEEF1E69}"/>
              </a:ext>
            </a:extLst>
          </p:cNvPr>
          <p:cNvPicPr>
            <a:picLocks noChangeAspect="1"/>
          </p:cNvPicPr>
          <p:nvPr/>
        </p:nvPicPr>
        <p:blipFill>
          <a:blip r:embed="rId3"/>
          <a:stretch>
            <a:fillRect/>
          </a:stretch>
        </p:blipFill>
        <p:spPr>
          <a:xfrm>
            <a:off x="8407400" y="2057400"/>
            <a:ext cx="2743200" cy="2743200"/>
          </a:xfrm>
          <a:prstGeom prst="rect">
            <a:avLst/>
          </a:prstGeom>
        </p:spPr>
      </p:pic>
      <p:sp>
        <p:nvSpPr>
          <p:cNvPr id="6" name="Rectangle 5">
            <a:extLst>
              <a:ext uri="{FF2B5EF4-FFF2-40B4-BE49-F238E27FC236}">
                <a16:creationId xmlns:a16="http://schemas.microsoft.com/office/drawing/2014/main" id="{2EA91F14-4A39-6305-9F65-5C33F5CDDD18}"/>
              </a:ext>
            </a:extLst>
          </p:cNvPr>
          <p:cNvSpPr/>
          <p:nvPr/>
        </p:nvSpPr>
        <p:spPr>
          <a:xfrm>
            <a:off x="8866413" y="2857500"/>
            <a:ext cx="881743" cy="1371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2" name="TextBox 1">
            <a:extLst>
              <a:ext uri="{FF2B5EF4-FFF2-40B4-BE49-F238E27FC236}">
                <a16:creationId xmlns:a16="http://schemas.microsoft.com/office/drawing/2014/main" id="{8E470D1F-A51A-6DA3-B65B-237284B4B99E}"/>
              </a:ext>
            </a:extLst>
          </p:cNvPr>
          <p:cNvSpPr txBox="1"/>
          <p:nvPr/>
        </p:nvSpPr>
        <p:spPr>
          <a:xfrm>
            <a:off x="8673239" y="2450127"/>
            <a:ext cx="1306285" cy="2062103"/>
          </a:xfrm>
          <a:prstGeom prst="rect">
            <a:avLst/>
          </a:prstGeom>
          <a:noFill/>
        </p:spPr>
        <p:txBody>
          <a:bodyPr wrap="square" rtlCol="0">
            <a:spAutoFit/>
          </a:bodyPr>
          <a:lstStyle/>
          <a:p>
            <a:pPr algn="ctr"/>
            <a:r>
              <a:rPr lang="en-CA" sz="12800" dirty="0"/>
              <a:t>2</a:t>
            </a:r>
          </a:p>
        </p:txBody>
      </p:sp>
    </p:spTree>
    <p:extLst>
      <p:ext uri="{BB962C8B-B14F-4D97-AF65-F5344CB8AC3E}">
        <p14:creationId xmlns:p14="http://schemas.microsoft.com/office/powerpoint/2010/main" val="2785058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19B02-DA1B-C1A1-503F-B5E77AC0A89C}"/>
              </a:ext>
            </a:extLst>
          </p:cNvPr>
          <p:cNvSpPr>
            <a:spLocks noGrp="1"/>
          </p:cNvSpPr>
          <p:nvPr>
            <p:ph type="title"/>
          </p:nvPr>
        </p:nvSpPr>
        <p:spPr>
          <a:xfrm>
            <a:off x="2691062" y="365125"/>
            <a:ext cx="6809875" cy="1325563"/>
          </a:xfrm>
        </p:spPr>
        <p:txBody>
          <a:bodyPr/>
          <a:lstStyle/>
          <a:p>
            <a:pPr algn="ctr"/>
            <a:r>
              <a:rPr lang="en-CA"/>
              <a:t>Knowing your audience</a:t>
            </a:r>
          </a:p>
        </p:txBody>
      </p:sp>
      <p:pic>
        <p:nvPicPr>
          <p:cNvPr id="1026" name="Picture 2" descr="Free Girl Child photo and picture">
            <a:extLst>
              <a:ext uri="{FF2B5EF4-FFF2-40B4-BE49-F238E27FC236}">
                <a16:creationId xmlns:a16="http://schemas.microsoft.com/office/drawing/2014/main" id="{BA13F14D-44CE-942B-C5BD-3377F57649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95" t="14879" r="30034" b="10725"/>
          <a:stretch/>
        </p:blipFill>
        <p:spPr bwMode="auto">
          <a:xfrm>
            <a:off x="163070" y="1660689"/>
            <a:ext cx="1938674" cy="2504662"/>
          </a:xfrm>
          <a:prstGeom prst="roundRect">
            <a:avLst>
              <a:gd name="adj" fmla="val 29700"/>
            </a:avLst>
          </a:prstGeom>
          <a:noFill/>
          <a:extLst>
            <a:ext uri="{909E8E84-426E-40DD-AFC4-6F175D3DCCD1}">
              <a14:hiddenFill xmlns:a14="http://schemas.microsoft.com/office/drawing/2010/main">
                <a:solidFill>
                  <a:srgbClr val="FFFFFF"/>
                </a:solidFill>
              </a14:hiddenFill>
            </a:ext>
          </a:extLst>
        </p:spPr>
      </p:pic>
      <p:pic>
        <p:nvPicPr>
          <p:cNvPr id="1028" name="Picture 4" descr="Free University Lecture photo and picture">
            <a:extLst>
              <a:ext uri="{FF2B5EF4-FFF2-40B4-BE49-F238E27FC236}">
                <a16:creationId xmlns:a16="http://schemas.microsoft.com/office/drawing/2014/main" id="{C35CB246-F54E-32F4-DB8E-21C22408A1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87" t="19130" r="11740" b="13430"/>
          <a:stretch/>
        </p:blipFill>
        <p:spPr bwMode="auto">
          <a:xfrm>
            <a:off x="492948" y="3677415"/>
            <a:ext cx="4145489" cy="2815460"/>
          </a:xfrm>
          <a:prstGeom prst="roundRect">
            <a:avLst/>
          </a:prstGeom>
          <a:noFill/>
          <a:extLst>
            <a:ext uri="{909E8E84-426E-40DD-AFC4-6F175D3DCCD1}">
              <a14:hiddenFill xmlns:a14="http://schemas.microsoft.com/office/drawing/2010/main">
                <a:solidFill>
                  <a:srgbClr val="FFFFFF"/>
                </a:solidFill>
              </a14:hiddenFill>
            </a:ext>
          </a:extLst>
        </p:spPr>
      </p:pic>
      <p:pic>
        <p:nvPicPr>
          <p:cNvPr id="1030" name="Picture 6" descr="Free Newspaper Read photo and picture">
            <a:extLst>
              <a:ext uri="{FF2B5EF4-FFF2-40B4-BE49-F238E27FC236}">
                <a16:creationId xmlns:a16="http://schemas.microsoft.com/office/drawing/2014/main" id="{7D121AB0-EBBC-81DE-4C1A-BF40E49B8D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845" t="5324" r="30216" b="29662"/>
          <a:stretch/>
        </p:blipFill>
        <p:spPr bwMode="auto">
          <a:xfrm>
            <a:off x="1708295" y="1418289"/>
            <a:ext cx="3939568" cy="2938934"/>
          </a:xfrm>
          <a:prstGeom prst="roundRect">
            <a:avLst>
              <a:gd name="adj" fmla="val 32048"/>
            </a:avLst>
          </a:prstGeom>
          <a:noFill/>
          <a:extLst>
            <a:ext uri="{909E8E84-426E-40DD-AFC4-6F175D3DCCD1}">
              <a14:hiddenFill xmlns:a14="http://schemas.microsoft.com/office/drawing/2010/main">
                <a:solidFill>
                  <a:srgbClr val="FFFFFF"/>
                </a:solidFill>
              </a14:hiddenFill>
            </a:ext>
          </a:extLst>
        </p:spPr>
      </p:pic>
      <p:pic>
        <p:nvPicPr>
          <p:cNvPr id="1032" name="Picture 8" descr="Free Alone Blogger photo and picture">
            <a:extLst>
              <a:ext uri="{FF2B5EF4-FFF2-40B4-BE49-F238E27FC236}">
                <a16:creationId xmlns:a16="http://schemas.microsoft.com/office/drawing/2014/main" id="{0DEFC9FD-3BAF-6E64-4446-F966611F8F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350" r="36276" b="10001"/>
          <a:stretch/>
        </p:blipFill>
        <p:spPr bwMode="auto">
          <a:xfrm>
            <a:off x="2336110" y="3512213"/>
            <a:ext cx="3865742" cy="2815461"/>
          </a:xfrm>
          <a:prstGeom prst="roundRect">
            <a:avLst>
              <a:gd name="adj" fmla="val 30017"/>
            </a:avLst>
          </a:prstGeom>
          <a:noFill/>
          <a:extLst>
            <a:ext uri="{909E8E84-426E-40DD-AFC4-6F175D3DCCD1}">
              <a14:hiddenFill xmlns:a14="http://schemas.microsoft.com/office/drawing/2010/main">
                <a:solidFill>
                  <a:srgbClr val="FFFFFF"/>
                </a:solidFill>
              </a14:hiddenFill>
            </a:ext>
          </a:extLst>
        </p:spPr>
      </p:pic>
      <p:pic>
        <p:nvPicPr>
          <p:cNvPr id="1034" name="Picture 10" descr="Horrible Science CD rom game from corn flakes box. : r/nostalgia">
            <a:extLst>
              <a:ext uri="{FF2B5EF4-FFF2-40B4-BE49-F238E27FC236}">
                <a16:creationId xmlns:a16="http://schemas.microsoft.com/office/drawing/2014/main" id="{3A859AE5-0DA5-AD3D-8F27-FC3A392FBE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1192" y="1756107"/>
            <a:ext cx="2574111" cy="37278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Podcast Video photo and picture">
            <a:extLst>
              <a:ext uri="{FF2B5EF4-FFF2-40B4-BE49-F238E27FC236}">
                <a16:creationId xmlns:a16="http://schemas.microsoft.com/office/drawing/2014/main" id="{1DC25FEF-F8F7-299E-5199-950AE850F9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7816" y="3664446"/>
            <a:ext cx="4410442" cy="2938934"/>
          </a:xfrm>
          <a:prstGeom prst="roundRect">
            <a:avLst>
              <a:gd name="adj" fmla="val 43277"/>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391751-5FAC-2A1F-2EEC-434BA46E6704}"/>
              </a:ext>
            </a:extLst>
          </p:cNvPr>
          <p:cNvPicPr>
            <a:picLocks noChangeAspect="1"/>
          </p:cNvPicPr>
          <p:nvPr/>
        </p:nvPicPr>
        <p:blipFill>
          <a:blip r:embed="rId9"/>
          <a:srcRect l="8882" t="7363" r="5268" b="6031"/>
          <a:stretch/>
        </p:blipFill>
        <p:spPr>
          <a:xfrm>
            <a:off x="6544139" y="1418289"/>
            <a:ext cx="3084015" cy="4474744"/>
          </a:xfrm>
          <a:prstGeom prst="rect">
            <a:avLst/>
          </a:prstGeom>
        </p:spPr>
      </p:pic>
      <p:pic>
        <p:nvPicPr>
          <p:cNvPr id="1038" name="Picture 14" descr="74,091 Ballot Box Royalty-Free Images, Stock Photos &amp; Pictures |  Shutterstock">
            <a:extLst>
              <a:ext uri="{FF2B5EF4-FFF2-40B4-BE49-F238E27FC236}">
                <a16:creationId xmlns:a16="http://schemas.microsoft.com/office/drawing/2014/main" id="{C58F3626-45ED-50E4-C94C-4F4FD0AB606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904" r="10970" b="6743"/>
          <a:stretch/>
        </p:blipFill>
        <p:spPr bwMode="auto">
          <a:xfrm>
            <a:off x="8267139" y="3960051"/>
            <a:ext cx="2012954" cy="263036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Microbiologist Scientist photo and picture">
            <a:extLst>
              <a:ext uri="{FF2B5EF4-FFF2-40B4-BE49-F238E27FC236}">
                <a16:creationId xmlns:a16="http://schemas.microsoft.com/office/drawing/2014/main" id="{A87B2281-9260-7F56-BE94-938E6258819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951" t="12200" r="2899" b="13665"/>
          <a:stretch/>
        </p:blipFill>
        <p:spPr bwMode="auto">
          <a:xfrm>
            <a:off x="8771204" y="1998218"/>
            <a:ext cx="3271686" cy="3771434"/>
          </a:xfrm>
          <a:prstGeom prst="roundRect">
            <a:avLst>
              <a:gd name="adj" fmla="val 21032"/>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34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screen shot of a computer&#10;&#10;Description automatically generated">
            <a:extLst>
              <a:ext uri="{FF2B5EF4-FFF2-40B4-BE49-F238E27FC236}">
                <a16:creationId xmlns:a16="http://schemas.microsoft.com/office/drawing/2014/main" id="{BE7A8C36-0EE1-4CD3-8057-FB0A8B6C1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10" y="76631"/>
            <a:ext cx="10608179" cy="6704737"/>
          </a:xfrm>
          <a:prstGeom prst="rect">
            <a:avLst/>
          </a:prstGeom>
        </p:spPr>
      </p:pic>
    </p:spTree>
    <p:extLst>
      <p:ext uri="{BB962C8B-B14F-4D97-AF65-F5344CB8AC3E}">
        <p14:creationId xmlns:p14="http://schemas.microsoft.com/office/powerpoint/2010/main" val="3193865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35EB53-E2F4-4B5D-B38E-4CEAD2A24A00}"/>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a:extLst>
              <a:ext uri="{FF2B5EF4-FFF2-40B4-BE49-F238E27FC236}">
                <a16:creationId xmlns:a16="http://schemas.microsoft.com/office/drawing/2014/main" id="{C98C31C7-4848-487C-8197-026A1A5DE3BA}"/>
              </a:ext>
            </a:extLst>
          </p:cNvPr>
          <p:cNvPicPr>
            <a:picLocks noChangeAspect="1"/>
          </p:cNvPicPr>
          <p:nvPr/>
        </p:nvPicPr>
        <p:blipFill>
          <a:blip r:embed="rId3"/>
          <a:stretch>
            <a:fillRect/>
          </a:stretch>
        </p:blipFill>
        <p:spPr>
          <a:xfrm>
            <a:off x="0" y="582797"/>
            <a:ext cx="12198013" cy="5692406"/>
          </a:xfrm>
          <a:prstGeom prst="rect">
            <a:avLst/>
          </a:prstGeom>
        </p:spPr>
      </p:pic>
      <p:pic>
        <p:nvPicPr>
          <p:cNvPr id="4" name="Picture 3">
            <a:extLst>
              <a:ext uri="{FF2B5EF4-FFF2-40B4-BE49-F238E27FC236}">
                <a16:creationId xmlns:a16="http://schemas.microsoft.com/office/drawing/2014/main" id="{60F93067-CF8C-464B-37AB-052109920102}"/>
              </a:ext>
            </a:extLst>
          </p:cNvPr>
          <p:cNvPicPr>
            <a:picLocks noChangeAspect="1"/>
          </p:cNvPicPr>
          <p:nvPr/>
        </p:nvPicPr>
        <p:blipFill>
          <a:blip r:embed="rId3"/>
          <a:srcRect l="4829" t="35774" r="60486" b="32916"/>
          <a:stretch/>
        </p:blipFill>
        <p:spPr>
          <a:xfrm>
            <a:off x="148972" y="2619213"/>
            <a:ext cx="5555538" cy="2340245"/>
          </a:xfrm>
          <a:prstGeom prst="rect">
            <a:avLst/>
          </a:prstGeom>
        </p:spPr>
      </p:pic>
    </p:spTree>
    <p:extLst>
      <p:ext uri="{BB962C8B-B14F-4D97-AF65-F5344CB8AC3E}">
        <p14:creationId xmlns:p14="http://schemas.microsoft.com/office/powerpoint/2010/main" val="1775657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ar&#10;&#10;Description automatically generated">
            <a:extLst>
              <a:ext uri="{FF2B5EF4-FFF2-40B4-BE49-F238E27FC236}">
                <a16:creationId xmlns:a16="http://schemas.microsoft.com/office/drawing/2014/main" id="{7A85F2AE-F1CF-45BE-8D02-1B4AF6112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714"/>
            <a:ext cx="12192000" cy="6714572"/>
          </a:xfrm>
          <a:prstGeom prst="rect">
            <a:avLst/>
          </a:prstGeom>
        </p:spPr>
      </p:pic>
    </p:spTree>
    <p:extLst>
      <p:ext uri="{BB962C8B-B14F-4D97-AF65-F5344CB8AC3E}">
        <p14:creationId xmlns:p14="http://schemas.microsoft.com/office/powerpoint/2010/main" val="123221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81922" name="Picture 2" descr="Image">
            <a:extLst>
              <a:ext uri="{FF2B5EF4-FFF2-40B4-BE49-F238E27FC236}">
                <a16:creationId xmlns:a16="http://schemas.microsoft.com/office/drawing/2014/main" id="{400BAFE2-650F-57AC-C0A5-DEEBC7D05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5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040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A68EA3A2-59D1-2364-80AD-67123FB3C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163" y="0"/>
            <a:ext cx="10353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24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27CBD86-705D-FCBE-E4CA-774A8C32F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2" y="0"/>
            <a:ext cx="12164875" cy="6858000"/>
          </a:xfrm>
          <a:prstGeom prst="rect">
            <a:avLst/>
          </a:prstGeom>
        </p:spPr>
      </p:pic>
      <p:pic>
        <p:nvPicPr>
          <p:cNvPr id="10242" name="Picture 2" descr="Psychology Student Says He Has A Better Idea For Science Posters : Shots -  Health News : NPR">
            <a:extLst>
              <a:ext uri="{FF2B5EF4-FFF2-40B4-BE49-F238E27FC236}">
                <a16:creationId xmlns:a16="http://schemas.microsoft.com/office/drawing/2014/main" id="{C7BFEACD-F14C-67C8-91E9-EA8B8A668A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4367" y="2477193"/>
            <a:ext cx="7997633" cy="40029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F53390-4F27-051B-FB8E-B38C63E6D0EE}"/>
              </a:ext>
            </a:extLst>
          </p:cNvPr>
          <p:cNvSpPr txBox="1"/>
          <p:nvPr/>
        </p:nvSpPr>
        <p:spPr>
          <a:xfrm>
            <a:off x="8544560" y="5985242"/>
            <a:ext cx="5054600" cy="646331"/>
          </a:xfrm>
          <a:prstGeom prst="rect">
            <a:avLst/>
          </a:prstGeom>
          <a:noFill/>
        </p:spPr>
        <p:txBody>
          <a:bodyPr wrap="square" rtlCol="0">
            <a:spAutoFit/>
          </a:bodyPr>
          <a:lstStyle/>
          <a:p>
            <a:r>
              <a:rPr lang="en-CA" sz="3600" dirty="0">
                <a:solidFill>
                  <a:schemeClr val="bg1"/>
                </a:solidFill>
              </a:rPr>
              <a:t>Mike Morrison</a:t>
            </a:r>
          </a:p>
        </p:txBody>
      </p:sp>
    </p:spTree>
    <p:extLst>
      <p:ext uri="{BB962C8B-B14F-4D97-AF65-F5344CB8AC3E}">
        <p14:creationId xmlns:p14="http://schemas.microsoft.com/office/powerpoint/2010/main" val="200278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E777456C-5F81-4430-B19C-F07BF3D1582A}"/>
              </a:ext>
            </a:extLst>
          </p:cNvPr>
          <p:cNvGraphicFramePr>
            <a:graphicFrameLocks noChangeAspect="1"/>
          </p:cNvGraphicFramePr>
          <p:nvPr>
            <p:extLst>
              <p:ext uri="{D42A27DB-BD31-4B8C-83A1-F6EECF244321}">
                <p14:modId xmlns:p14="http://schemas.microsoft.com/office/powerpoint/2010/main" val="3115961639"/>
              </p:ext>
            </p:extLst>
          </p:nvPr>
        </p:nvGraphicFramePr>
        <p:xfrm>
          <a:off x="3448283" y="0"/>
          <a:ext cx="4859376" cy="6873207"/>
        </p:xfrm>
        <a:graphic>
          <a:graphicData uri="http://schemas.openxmlformats.org/presentationml/2006/ole">
            <mc:AlternateContent xmlns:mc="http://schemas.openxmlformats.org/markup-compatibility/2006">
              <mc:Choice xmlns:v="urn:schemas-microsoft-com:vml" Requires="v">
                <p:oleObj name="Acrobat Document" r:id="rId3" imgW="11348962" imgH="16049183" progId="Acrobat.Document.DC">
                  <p:embed/>
                </p:oleObj>
              </mc:Choice>
              <mc:Fallback>
                <p:oleObj name="Acrobat Document" r:id="rId3" imgW="11348962" imgH="16049183" progId="Acrobat.Document.DC">
                  <p:embed/>
                  <p:pic>
                    <p:nvPicPr>
                      <p:cNvPr id="2" name="Object 1">
                        <a:extLst>
                          <a:ext uri="{FF2B5EF4-FFF2-40B4-BE49-F238E27FC236}">
                            <a16:creationId xmlns:a16="http://schemas.microsoft.com/office/drawing/2014/main" id="{E777456C-5F81-4430-B19C-F07BF3D1582A}"/>
                          </a:ext>
                        </a:extLst>
                      </p:cNvPr>
                      <p:cNvPicPr/>
                      <p:nvPr/>
                    </p:nvPicPr>
                    <p:blipFill>
                      <a:blip r:embed="rId4"/>
                      <a:stretch>
                        <a:fillRect/>
                      </a:stretch>
                    </p:blipFill>
                    <p:spPr>
                      <a:xfrm>
                        <a:off x="3448283" y="0"/>
                        <a:ext cx="4859376" cy="6873207"/>
                      </a:xfrm>
                      <a:prstGeom prst="rect">
                        <a:avLst/>
                      </a:prstGeom>
                    </p:spPr>
                  </p:pic>
                </p:oleObj>
              </mc:Fallback>
            </mc:AlternateContent>
          </a:graphicData>
        </a:graphic>
      </p:graphicFrame>
    </p:spTree>
    <p:extLst>
      <p:ext uri="{BB962C8B-B14F-4D97-AF65-F5344CB8AC3E}">
        <p14:creationId xmlns:p14="http://schemas.microsoft.com/office/powerpoint/2010/main" val="4052362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8BB8F-3577-4971-9B8E-FA2A08E99FCE}"/>
              </a:ext>
            </a:extLst>
          </p:cNvPr>
          <p:cNvSpPr>
            <a:spLocks noGrp="1"/>
          </p:cNvSpPr>
          <p:nvPr>
            <p:ph type="title"/>
          </p:nvPr>
        </p:nvSpPr>
        <p:spPr/>
        <p:txBody>
          <a:bodyPr/>
          <a:lstStyle/>
          <a:p>
            <a:r>
              <a:rPr lang="en-CA"/>
              <a:t>Science Communication</a:t>
            </a:r>
          </a:p>
        </p:txBody>
      </p:sp>
      <p:sp>
        <p:nvSpPr>
          <p:cNvPr id="3" name="Content Placeholder 2">
            <a:extLst>
              <a:ext uri="{FF2B5EF4-FFF2-40B4-BE49-F238E27FC236}">
                <a16:creationId xmlns:a16="http://schemas.microsoft.com/office/drawing/2014/main" id="{F97D9E49-50EF-4973-8041-4E69F9343149}"/>
              </a:ext>
            </a:extLst>
          </p:cNvPr>
          <p:cNvSpPr>
            <a:spLocks noGrp="1"/>
          </p:cNvSpPr>
          <p:nvPr>
            <p:ph idx="1"/>
          </p:nvPr>
        </p:nvSpPr>
        <p:spPr/>
        <p:txBody>
          <a:bodyPr>
            <a:normAutofit lnSpcReduction="10000"/>
          </a:bodyPr>
          <a:lstStyle/>
          <a:p>
            <a:pPr marL="0" indent="0">
              <a:buNone/>
            </a:pPr>
            <a:r>
              <a:rPr lang="en-CA" dirty="0"/>
              <a:t>Why does it matter?</a:t>
            </a:r>
          </a:p>
          <a:p>
            <a:pPr marL="0" indent="0">
              <a:buNone/>
            </a:pPr>
            <a:endParaRPr lang="en-CA" dirty="0"/>
          </a:p>
          <a:p>
            <a:r>
              <a:rPr lang="en-CA" dirty="0"/>
              <a:t>Find relevance to the public</a:t>
            </a:r>
          </a:p>
          <a:p>
            <a:r>
              <a:rPr lang="en-CA" dirty="0"/>
              <a:t>Get you and your work known</a:t>
            </a:r>
          </a:p>
          <a:p>
            <a:r>
              <a:rPr lang="en-CA" dirty="0"/>
              <a:t>Move science forward</a:t>
            </a:r>
          </a:p>
          <a:p>
            <a:r>
              <a:rPr lang="en-CA" dirty="0"/>
              <a:t>Network</a:t>
            </a:r>
          </a:p>
          <a:p>
            <a:r>
              <a:rPr lang="en-CA" dirty="0"/>
              <a:t>Fun!</a:t>
            </a:r>
          </a:p>
          <a:p>
            <a:pPr marL="0" indent="0">
              <a:buNone/>
            </a:pPr>
            <a:endParaRPr lang="en-CA" dirty="0"/>
          </a:p>
          <a:p>
            <a:pPr marL="0" indent="0">
              <a:buNone/>
            </a:pPr>
            <a:r>
              <a:rPr lang="en-CA" dirty="0"/>
              <a:t>What does it all mean if we aren’t telling anyone about it!?</a:t>
            </a:r>
          </a:p>
          <a:p>
            <a:pPr marL="0" indent="0">
              <a:buNone/>
            </a:pPr>
            <a:endParaRPr lang="en-CA" dirty="0"/>
          </a:p>
        </p:txBody>
      </p:sp>
      <p:sp>
        <p:nvSpPr>
          <p:cNvPr id="4" name="Footer Placeholder 3">
            <a:extLst>
              <a:ext uri="{FF2B5EF4-FFF2-40B4-BE49-F238E27FC236}">
                <a16:creationId xmlns:a16="http://schemas.microsoft.com/office/drawing/2014/main" id="{966CD69F-9883-46F4-922F-170B95ED50F5}"/>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a:t>PD&amp;L</a:t>
            </a:r>
            <a:endParaRPr lang="en-CA">
              <a:solidFill>
                <a:schemeClr val="bg1"/>
              </a:solidFill>
            </a:endParaRPr>
          </a:p>
        </p:txBody>
      </p:sp>
      <p:sp>
        <p:nvSpPr>
          <p:cNvPr id="5" name="Date Placeholder 4">
            <a:extLst>
              <a:ext uri="{FF2B5EF4-FFF2-40B4-BE49-F238E27FC236}">
                <a16:creationId xmlns:a16="http://schemas.microsoft.com/office/drawing/2014/main" id="{E803543B-0AA1-124D-BE80-ED4951971A7D}"/>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552036-A553-A144-B986-55D696311C82}" type="datetime1">
              <a:rPr lang="en-CA" smtClean="0"/>
              <a:pPr/>
              <a:t>2024-08-19</a:t>
            </a:fld>
            <a:endParaRPr lang="en-CA"/>
          </a:p>
        </p:txBody>
      </p:sp>
      <p:sp>
        <p:nvSpPr>
          <p:cNvPr id="6" name="Slide Number Placeholder 5">
            <a:extLst>
              <a:ext uri="{FF2B5EF4-FFF2-40B4-BE49-F238E27FC236}">
                <a16:creationId xmlns:a16="http://schemas.microsoft.com/office/drawing/2014/main" id="{7A42752E-0D8A-2A4A-A333-E1A2DB11B720}"/>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87D6D5-B6FC-4179-AAAC-EED352E43419}" type="slidenum">
              <a:rPr lang="en-CA" smtClean="0"/>
              <a:pPr/>
              <a:t>2</a:t>
            </a:fld>
            <a:endParaRPr lang="en-CA"/>
          </a:p>
        </p:txBody>
      </p:sp>
    </p:spTree>
    <p:extLst>
      <p:ext uri="{BB962C8B-B14F-4D97-AF65-F5344CB8AC3E}">
        <p14:creationId xmlns:p14="http://schemas.microsoft.com/office/powerpoint/2010/main" val="334722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C0E9A53-4D78-582B-4DAC-E5306CDD3099}"/>
              </a:ext>
            </a:extLst>
          </p:cNvPr>
          <p:cNvSpPr/>
          <p:nvPr/>
        </p:nvSpPr>
        <p:spPr>
          <a:xfrm rot="10800000">
            <a:off x="2834640" y="882431"/>
            <a:ext cx="5908040" cy="509313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extBox 2">
            <a:extLst>
              <a:ext uri="{FF2B5EF4-FFF2-40B4-BE49-F238E27FC236}">
                <a16:creationId xmlns:a16="http://schemas.microsoft.com/office/drawing/2014/main" id="{D5948565-5D7F-688E-B37C-436A6AFBD529}"/>
              </a:ext>
            </a:extLst>
          </p:cNvPr>
          <p:cNvSpPr txBox="1"/>
          <p:nvPr/>
        </p:nvSpPr>
        <p:spPr>
          <a:xfrm>
            <a:off x="3429000" y="1036320"/>
            <a:ext cx="4739640" cy="707886"/>
          </a:xfrm>
          <a:prstGeom prst="rect">
            <a:avLst/>
          </a:prstGeom>
          <a:noFill/>
        </p:spPr>
        <p:txBody>
          <a:bodyPr wrap="square" rtlCol="0">
            <a:spAutoFit/>
          </a:bodyPr>
          <a:lstStyle/>
          <a:p>
            <a:pPr algn="ctr"/>
            <a:r>
              <a:rPr lang="en-CA" sz="4000" dirty="0"/>
              <a:t>NEED TO KNOW</a:t>
            </a:r>
          </a:p>
        </p:txBody>
      </p:sp>
      <p:sp>
        <p:nvSpPr>
          <p:cNvPr id="4" name="TextBox 3">
            <a:extLst>
              <a:ext uri="{FF2B5EF4-FFF2-40B4-BE49-F238E27FC236}">
                <a16:creationId xmlns:a16="http://schemas.microsoft.com/office/drawing/2014/main" id="{FB603EBA-05D2-4D32-EA69-D19362107786}"/>
              </a:ext>
            </a:extLst>
          </p:cNvPr>
          <p:cNvSpPr txBox="1"/>
          <p:nvPr/>
        </p:nvSpPr>
        <p:spPr>
          <a:xfrm>
            <a:off x="3418840" y="4064000"/>
            <a:ext cx="4739640" cy="338554"/>
          </a:xfrm>
          <a:prstGeom prst="rect">
            <a:avLst/>
          </a:prstGeom>
          <a:noFill/>
        </p:spPr>
        <p:txBody>
          <a:bodyPr wrap="square" rtlCol="0">
            <a:spAutoFit/>
          </a:bodyPr>
          <a:lstStyle/>
          <a:p>
            <a:pPr algn="ctr"/>
            <a:r>
              <a:rPr lang="en-CA" sz="1600" dirty="0"/>
              <a:t>Nice to know</a:t>
            </a:r>
          </a:p>
        </p:txBody>
      </p:sp>
    </p:spTree>
    <p:extLst>
      <p:ext uri="{BB962C8B-B14F-4D97-AF65-F5344CB8AC3E}">
        <p14:creationId xmlns:p14="http://schemas.microsoft.com/office/powerpoint/2010/main" val="1279980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31C416-251B-4ECF-8EAE-6289152BEE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48" y="0"/>
            <a:ext cx="12101103" cy="6858000"/>
          </a:xfrm>
          <a:prstGeom prst="rect">
            <a:avLst/>
          </a:prstGeom>
        </p:spPr>
      </p:pic>
    </p:spTree>
    <p:extLst>
      <p:ext uri="{BB962C8B-B14F-4D97-AF65-F5344CB8AC3E}">
        <p14:creationId xmlns:p14="http://schemas.microsoft.com/office/powerpoint/2010/main" val="2159855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21BF69-D86E-758F-CAC2-A15501F91E4D}"/>
              </a:ext>
            </a:extLst>
          </p:cNvPr>
          <p:cNvSpPr txBox="1"/>
          <p:nvPr/>
        </p:nvSpPr>
        <p:spPr>
          <a:xfrm>
            <a:off x="838201" y="365125"/>
            <a:ext cx="5251316" cy="180730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a:latin typeface="+mj-lt"/>
                <a:ea typeface="+mj-ea"/>
                <a:cs typeface="+mj-cs"/>
              </a:rPr>
              <a:t>You're the expert!</a:t>
            </a:r>
          </a:p>
        </p:txBody>
      </p:sp>
      <p:sp>
        <p:nvSpPr>
          <p:cNvPr id="3" name="TextBox 2">
            <a:extLst>
              <a:ext uri="{FF2B5EF4-FFF2-40B4-BE49-F238E27FC236}">
                <a16:creationId xmlns:a16="http://schemas.microsoft.com/office/drawing/2014/main" id="{497F6505-C4E5-707D-E245-E297008212CB}"/>
              </a:ext>
            </a:extLst>
          </p:cNvPr>
          <p:cNvSpPr txBox="1"/>
          <p:nvPr/>
        </p:nvSpPr>
        <p:spPr>
          <a:xfrm>
            <a:off x="838200" y="2333297"/>
            <a:ext cx="5124586" cy="384366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228600">
              <a:lnSpc>
                <a:spcPct val="90000"/>
              </a:lnSpc>
              <a:spcAft>
                <a:spcPts val="600"/>
              </a:spcAft>
              <a:buFont typeface="Arial" panose="020B0604020202020204" pitchFamily="34" charset="0"/>
              <a:buChar char="•"/>
            </a:pPr>
            <a:r>
              <a:rPr lang="en-US" sz="1900"/>
              <a:t>Take the 3 things you know a lot about. </a:t>
            </a:r>
          </a:p>
          <a:p>
            <a:pPr marL="342900" indent="-228600">
              <a:lnSpc>
                <a:spcPct val="90000"/>
              </a:lnSpc>
              <a:spcAft>
                <a:spcPts val="600"/>
              </a:spcAft>
              <a:buFont typeface="Arial" panose="020B0604020202020204" pitchFamily="34" charset="0"/>
              <a:buChar char="•"/>
            </a:pPr>
            <a:r>
              <a:rPr lang="en-US" sz="1900"/>
              <a:t>For each: write down one thing you would say to explain each of your things.</a:t>
            </a:r>
          </a:p>
          <a:p>
            <a:pPr marL="342900" indent="-228600">
              <a:lnSpc>
                <a:spcPct val="90000"/>
              </a:lnSpc>
              <a:spcAft>
                <a:spcPts val="600"/>
              </a:spcAft>
              <a:buFont typeface="Arial" panose="020B0604020202020204" pitchFamily="34" charset="0"/>
              <a:buChar char="•"/>
            </a:pPr>
            <a:r>
              <a:rPr lang="en-US" sz="1900"/>
              <a:t>Do you think someone else would understand it? Are they excited about your things?</a:t>
            </a:r>
            <a:br>
              <a:rPr lang="en-US" sz="1900"/>
            </a:br>
            <a:br>
              <a:rPr lang="en-US" sz="1900"/>
            </a:br>
            <a:endParaRPr lang="en-US" sz="1900"/>
          </a:p>
          <a:p>
            <a:pPr marL="342900" indent="-228600">
              <a:lnSpc>
                <a:spcPct val="90000"/>
              </a:lnSpc>
              <a:spcAft>
                <a:spcPts val="600"/>
              </a:spcAft>
              <a:buFont typeface="Arial" panose="020B0604020202020204" pitchFamily="34" charset="0"/>
              <a:buChar char="•"/>
            </a:pPr>
            <a:r>
              <a:rPr lang="en-US" sz="1900"/>
              <a:t>Choose one of the three things you learned this summer, and write down three things you would say to explain it to someone else. </a:t>
            </a:r>
          </a:p>
          <a:p>
            <a:pPr marL="342900" indent="-228600">
              <a:lnSpc>
                <a:spcPct val="90000"/>
              </a:lnSpc>
              <a:spcAft>
                <a:spcPts val="600"/>
              </a:spcAft>
              <a:buFont typeface="Arial" panose="020B0604020202020204" pitchFamily="34" charset="0"/>
              <a:buChar char="•"/>
            </a:pPr>
            <a:r>
              <a:rPr lang="en-US" sz="1900"/>
              <a:t>Write one more thing that you think will get them excited about your topic. </a:t>
            </a:r>
          </a:p>
          <a:p>
            <a:pPr marL="342900" indent="-228600">
              <a:lnSpc>
                <a:spcPct val="90000"/>
              </a:lnSpc>
              <a:spcAft>
                <a:spcPts val="600"/>
              </a:spcAft>
              <a:buFont typeface="Arial" panose="020B0604020202020204" pitchFamily="34" charset="0"/>
              <a:buChar char="•"/>
            </a:pPr>
            <a:endParaRPr lang="en-US" sz="1900"/>
          </a:p>
        </p:txBody>
      </p:sp>
      <p:pic>
        <p:nvPicPr>
          <p:cNvPr id="6" name="Picture 5" descr="Empty speech bubbles">
            <a:extLst>
              <a:ext uri="{FF2B5EF4-FFF2-40B4-BE49-F238E27FC236}">
                <a16:creationId xmlns:a16="http://schemas.microsoft.com/office/drawing/2014/main" id="{8453AE0C-FD12-0A73-E433-CD3C3A71D01E}"/>
              </a:ext>
            </a:extLst>
          </p:cNvPr>
          <p:cNvPicPr>
            <a:picLocks noChangeAspect="1"/>
          </p:cNvPicPr>
          <p:nvPr/>
        </p:nvPicPr>
        <p:blipFill rotWithShape="1">
          <a:blip r:embed="rId3"/>
          <a:srcRect l="25238" r="16724"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Rectangle 6">
            <a:extLst>
              <a:ext uri="{FF2B5EF4-FFF2-40B4-BE49-F238E27FC236}">
                <a16:creationId xmlns:a16="http://schemas.microsoft.com/office/drawing/2014/main" id="{B4DE536E-52FD-E7DC-7D67-21590C6866DB}"/>
              </a:ext>
            </a:extLst>
          </p:cNvPr>
          <p:cNvSpPr/>
          <p:nvPr/>
        </p:nvSpPr>
        <p:spPr>
          <a:xfrm>
            <a:off x="0" y="0"/>
            <a:ext cx="366713" cy="6858000"/>
          </a:xfrm>
          <a:prstGeom prst="rect">
            <a:avLst/>
          </a:prstGeom>
          <a:solidFill>
            <a:srgbClr val="113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5997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F94460-1E88-418A-96B9-4418A12B4603}"/>
              </a:ext>
            </a:extLst>
          </p:cNvPr>
          <p:cNvSpPr/>
          <p:nvPr/>
        </p:nvSpPr>
        <p:spPr>
          <a:xfrm>
            <a:off x="0" y="0"/>
            <a:ext cx="366713" cy="6858000"/>
          </a:xfrm>
          <a:prstGeom prst="rect">
            <a:avLst/>
          </a:prstGeom>
          <a:solidFill>
            <a:srgbClr val="113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B249178E-DDC7-4EF1-8733-987821A7058A}"/>
              </a:ext>
            </a:extLst>
          </p:cNvPr>
          <p:cNvSpPr txBox="1"/>
          <p:nvPr/>
        </p:nvSpPr>
        <p:spPr>
          <a:xfrm>
            <a:off x="577516" y="735938"/>
            <a:ext cx="11614483" cy="2123658"/>
          </a:xfrm>
          <a:prstGeom prst="rect">
            <a:avLst/>
          </a:prstGeom>
          <a:noFill/>
        </p:spPr>
        <p:txBody>
          <a:bodyPr wrap="square" rtlCol="0">
            <a:spAutoFit/>
          </a:bodyPr>
          <a:lstStyle/>
          <a:p>
            <a:r>
              <a:rPr lang="en-CA" sz="7200" dirty="0">
                <a:latin typeface="Basic Sans ExtraLight" panose="00000300000000000000" pitchFamily="50" charset="0"/>
              </a:rPr>
              <a:t>Visualizing</a:t>
            </a:r>
            <a:r>
              <a:rPr lang="en-CA" sz="7200">
                <a:latin typeface="Basic Sans ExtraLight" panose="00000300000000000000" pitchFamily="50" charset="0"/>
              </a:rPr>
              <a:t> </a:t>
            </a:r>
            <a:r>
              <a:rPr lang="en-CA" sz="7200" dirty="0">
                <a:latin typeface="Basic Sans ExtraLight" panose="00000300000000000000" pitchFamily="50" charset="0"/>
              </a:rPr>
              <a:t>Data</a:t>
            </a:r>
            <a:r>
              <a:rPr lang="en-CA" sz="7200">
                <a:latin typeface="Basic Sans ExtraLight" panose="00000300000000000000" pitchFamily="50" charset="0"/>
              </a:rPr>
              <a:t>: </a:t>
            </a:r>
            <a:br>
              <a:rPr lang="en-CA" sz="7200">
                <a:latin typeface="Basic Sans ExtraLight" panose="00000300000000000000" pitchFamily="50" charset="0"/>
              </a:rPr>
            </a:br>
            <a:r>
              <a:rPr lang="en-CA" sz="6000">
                <a:latin typeface="Basic Sans ExtraLight" panose="00000300000000000000" pitchFamily="50" charset="0"/>
              </a:rPr>
              <a:t>Relate it to something</a:t>
            </a:r>
          </a:p>
        </p:txBody>
      </p:sp>
      <p:pic>
        <p:nvPicPr>
          <p:cNvPr id="78850" name="Picture 2" descr="Bar chart showing children's favourite pets">
            <a:extLst>
              <a:ext uri="{FF2B5EF4-FFF2-40B4-BE49-F238E27FC236}">
                <a16:creationId xmlns:a16="http://schemas.microsoft.com/office/drawing/2014/main" id="{C68E0896-C10C-AD23-3826-2ED3A19CD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1703" y="2859596"/>
            <a:ext cx="655320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191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6219FB-A478-498B-ABD5-CC580235A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358" y="-317682"/>
            <a:ext cx="15768424" cy="7852463"/>
          </a:xfrm>
          <a:prstGeom prst="rect">
            <a:avLst/>
          </a:prstGeom>
        </p:spPr>
      </p:pic>
      <p:sp>
        <p:nvSpPr>
          <p:cNvPr id="4" name="Rectangle 3">
            <a:extLst>
              <a:ext uri="{FF2B5EF4-FFF2-40B4-BE49-F238E27FC236}">
                <a16:creationId xmlns:a16="http://schemas.microsoft.com/office/drawing/2014/main" id="{B8BD21F4-D6D7-4630-BCE0-886B740276B2}"/>
              </a:ext>
            </a:extLst>
          </p:cNvPr>
          <p:cNvSpPr/>
          <p:nvPr/>
        </p:nvSpPr>
        <p:spPr>
          <a:xfrm>
            <a:off x="0" y="0"/>
            <a:ext cx="366713" cy="6858000"/>
          </a:xfrm>
          <a:prstGeom prst="rect">
            <a:avLst/>
          </a:prstGeom>
          <a:solidFill>
            <a:srgbClr val="9D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0ABB0042-0960-4705-A44C-758E9A2AA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837" y="6027329"/>
            <a:ext cx="2238375" cy="990600"/>
          </a:xfrm>
          <a:prstGeom prst="rect">
            <a:avLst/>
          </a:prstGeom>
        </p:spPr>
      </p:pic>
    </p:spTree>
    <p:extLst>
      <p:ext uri="{BB962C8B-B14F-4D97-AF65-F5344CB8AC3E}">
        <p14:creationId xmlns:p14="http://schemas.microsoft.com/office/powerpoint/2010/main" val="1680385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wire fence&#10;&#10;Description automatically generated">
            <a:extLst>
              <a:ext uri="{FF2B5EF4-FFF2-40B4-BE49-F238E27FC236}">
                <a16:creationId xmlns:a16="http://schemas.microsoft.com/office/drawing/2014/main" id="{BAE88C63-4435-E929-6B16-1471C29D0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52" y="944987"/>
            <a:ext cx="4097091" cy="4097091"/>
          </a:xfrm>
          <a:prstGeom prst="rect">
            <a:avLst/>
          </a:prstGeom>
        </p:spPr>
      </p:pic>
      <p:pic>
        <p:nvPicPr>
          <p:cNvPr id="3" name="Picture 2" descr="A blurry image of a building&#10;&#10;Description automatically generated">
            <a:extLst>
              <a:ext uri="{FF2B5EF4-FFF2-40B4-BE49-F238E27FC236}">
                <a16:creationId xmlns:a16="http://schemas.microsoft.com/office/drawing/2014/main" id="{96CC63AC-DB63-BB16-387A-688C35312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0399" y="944986"/>
            <a:ext cx="4097091" cy="4097091"/>
          </a:xfrm>
          <a:prstGeom prst="rect">
            <a:avLst/>
          </a:prstGeom>
        </p:spPr>
      </p:pic>
      <p:pic>
        <p:nvPicPr>
          <p:cNvPr id="4" name="Picture 3" descr="A close up of a tiled wall&#10;&#10;Description automatically generated">
            <a:extLst>
              <a:ext uri="{FF2B5EF4-FFF2-40B4-BE49-F238E27FC236}">
                <a16:creationId xmlns:a16="http://schemas.microsoft.com/office/drawing/2014/main" id="{EB47EDA4-CDE5-CA77-6A4D-7DDF01737E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5425" y="944986"/>
            <a:ext cx="4097091" cy="4097091"/>
          </a:xfrm>
          <a:prstGeom prst="rect">
            <a:avLst/>
          </a:prstGeom>
        </p:spPr>
      </p:pic>
      <p:sp>
        <p:nvSpPr>
          <p:cNvPr id="5" name="Rectangle 4">
            <a:extLst>
              <a:ext uri="{FF2B5EF4-FFF2-40B4-BE49-F238E27FC236}">
                <a16:creationId xmlns:a16="http://schemas.microsoft.com/office/drawing/2014/main" id="{B1F5CD7A-B3FB-DD85-CBA4-31DA1B9AC138}"/>
              </a:ext>
            </a:extLst>
          </p:cNvPr>
          <p:cNvSpPr/>
          <p:nvPr/>
        </p:nvSpPr>
        <p:spPr>
          <a:xfrm>
            <a:off x="0" y="0"/>
            <a:ext cx="366713" cy="6858000"/>
          </a:xfrm>
          <a:prstGeom prst="rect">
            <a:avLst/>
          </a:prstGeom>
          <a:solidFill>
            <a:srgbClr val="113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19726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F94460-1E88-418A-96B9-4418A12B4603}"/>
              </a:ext>
            </a:extLst>
          </p:cNvPr>
          <p:cNvSpPr/>
          <p:nvPr/>
        </p:nvSpPr>
        <p:spPr>
          <a:xfrm>
            <a:off x="0" y="0"/>
            <a:ext cx="366713" cy="6858000"/>
          </a:xfrm>
          <a:prstGeom prst="rect">
            <a:avLst/>
          </a:prstGeom>
          <a:solidFill>
            <a:srgbClr val="113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B249178E-DDC7-4EF1-8733-987821A7058A}"/>
              </a:ext>
            </a:extLst>
          </p:cNvPr>
          <p:cNvSpPr txBox="1"/>
          <p:nvPr/>
        </p:nvSpPr>
        <p:spPr>
          <a:xfrm>
            <a:off x="1890099" y="2362784"/>
            <a:ext cx="9964444" cy="2308324"/>
          </a:xfrm>
          <a:prstGeom prst="rect">
            <a:avLst/>
          </a:prstGeom>
          <a:noFill/>
        </p:spPr>
        <p:txBody>
          <a:bodyPr wrap="square" rtlCol="0">
            <a:spAutoFit/>
          </a:bodyPr>
          <a:lstStyle/>
          <a:p>
            <a:r>
              <a:rPr lang="en-CA" sz="7200" dirty="0">
                <a:latin typeface="Basic Sans ExtraLight" panose="00000300000000000000" pitchFamily="50" charset="0"/>
              </a:rPr>
              <a:t>Creative examples of science communication</a:t>
            </a:r>
          </a:p>
        </p:txBody>
      </p:sp>
    </p:spTree>
    <p:extLst>
      <p:ext uri="{BB962C8B-B14F-4D97-AF65-F5344CB8AC3E}">
        <p14:creationId xmlns:p14="http://schemas.microsoft.com/office/powerpoint/2010/main" val="3897167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C5F13D-20F9-48F0-B68A-D31D7C73F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9320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Artist: @fauxbear">
            <a:extLst>
              <a:ext uri="{FF2B5EF4-FFF2-40B4-BE49-F238E27FC236}">
                <a16:creationId xmlns:a16="http://schemas.microsoft.com/office/drawing/2014/main" id="{16CCFE68-EF5E-3468-4FC0-928DAC1A2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029"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F484B30-0EE5-DF9B-4BFB-ADC32A7431F1}"/>
              </a:ext>
            </a:extLst>
          </p:cNvPr>
          <p:cNvPicPr>
            <a:picLocks noChangeAspect="1"/>
          </p:cNvPicPr>
          <p:nvPr/>
        </p:nvPicPr>
        <p:blipFill>
          <a:blip r:embed="rId4"/>
          <a:stretch>
            <a:fillRect/>
          </a:stretch>
        </p:blipFill>
        <p:spPr>
          <a:xfrm>
            <a:off x="7076453" y="1852633"/>
            <a:ext cx="5115547" cy="5005367"/>
          </a:xfrm>
          <a:prstGeom prst="rect">
            <a:avLst/>
          </a:prstGeom>
        </p:spPr>
      </p:pic>
      <p:sp>
        <p:nvSpPr>
          <p:cNvPr id="4" name="TextBox 3">
            <a:extLst>
              <a:ext uri="{FF2B5EF4-FFF2-40B4-BE49-F238E27FC236}">
                <a16:creationId xmlns:a16="http://schemas.microsoft.com/office/drawing/2014/main" id="{FA69CDE7-4029-3E80-B97A-18BA5E24B710}"/>
              </a:ext>
            </a:extLst>
          </p:cNvPr>
          <p:cNvSpPr txBox="1"/>
          <p:nvPr/>
        </p:nvSpPr>
        <p:spPr>
          <a:xfrm>
            <a:off x="7747331" y="664707"/>
            <a:ext cx="3773790" cy="523220"/>
          </a:xfrm>
          <a:prstGeom prst="rect">
            <a:avLst/>
          </a:prstGeom>
          <a:noFill/>
        </p:spPr>
        <p:txBody>
          <a:bodyPr wrap="none" rtlCol="0">
            <a:spAutoFit/>
          </a:bodyPr>
          <a:lstStyle/>
          <a:p>
            <a:r>
              <a:rPr lang="en-CA" sz="2800" dirty="0"/>
              <a:t>Art of Dark Matter event</a:t>
            </a:r>
          </a:p>
        </p:txBody>
      </p:sp>
      <p:sp>
        <p:nvSpPr>
          <p:cNvPr id="5" name="TextBox 4">
            <a:extLst>
              <a:ext uri="{FF2B5EF4-FFF2-40B4-BE49-F238E27FC236}">
                <a16:creationId xmlns:a16="http://schemas.microsoft.com/office/drawing/2014/main" id="{F338163E-F4E3-D200-C41C-FE597824479E}"/>
              </a:ext>
            </a:extLst>
          </p:cNvPr>
          <p:cNvSpPr txBox="1"/>
          <p:nvPr/>
        </p:nvSpPr>
        <p:spPr>
          <a:xfrm>
            <a:off x="10827277" y="6519446"/>
            <a:ext cx="1387688" cy="338554"/>
          </a:xfrm>
          <a:prstGeom prst="rect">
            <a:avLst/>
          </a:prstGeom>
          <a:noFill/>
        </p:spPr>
        <p:txBody>
          <a:bodyPr wrap="none" rtlCol="0">
            <a:spAutoFit/>
          </a:bodyPr>
          <a:lstStyle/>
          <a:p>
            <a:r>
              <a:rPr lang="en-CA" sz="1600" dirty="0"/>
              <a:t>Chrissy Poitras</a:t>
            </a:r>
          </a:p>
        </p:txBody>
      </p:sp>
      <p:sp>
        <p:nvSpPr>
          <p:cNvPr id="6" name="TextBox 5">
            <a:extLst>
              <a:ext uri="{FF2B5EF4-FFF2-40B4-BE49-F238E27FC236}">
                <a16:creationId xmlns:a16="http://schemas.microsoft.com/office/drawing/2014/main" id="{A5431C04-887B-0086-7826-AB622FF89694}"/>
              </a:ext>
            </a:extLst>
          </p:cNvPr>
          <p:cNvSpPr txBox="1"/>
          <p:nvPr/>
        </p:nvSpPr>
        <p:spPr>
          <a:xfrm>
            <a:off x="258029" y="6544133"/>
            <a:ext cx="946991" cy="338554"/>
          </a:xfrm>
          <a:prstGeom prst="rect">
            <a:avLst/>
          </a:prstGeom>
          <a:noFill/>
        </p:spPr>
        <p:txBody>
          <a:bodyPr wrap="none" rtlCol="0">
            <a:spAutoFit/>
          </a:bodyPr>
          <a:lstStyle/>
          <a:p>
            <a:r>
              <a:rPr lang="en-CA" sz="1600" dirty="0" err="1">
                <a:solidFill>
                  <a:schemeClr val="bg1"/>
                </a:solidFill>
              </a:rPr>
              <a:t>Fauxbear</a:t>
            </a:r>
            <a:endParaRPr lang="en-CA" sz="1600" dirty="0">
              <a:solidFill>
                <a:schemeClr val="bg1"/>
              </a:solidFill>
            </a:endParaRPr>
          </a:p>
        </p:txBody>
      </p:sp>
    </p:spTree>
    <p:extLst>
      <p:ext uri="{BB962C8B-B14F-4D97-AF65-F5344CB8AC3E}">
        <p14:creationId xmlns:p14="http://schemas.microsoft.com/office/powerpoint/2010/main" val="215057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943F0C-8FB0-485B-90AB-609253729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38" y="9694"/>
            <a:ext cx="7995624" cy="6838612"/>
          </a:xfrm>
          <a:prstGeom prst="rect">
            <a:avLst/>
          </a:prstGeom>
        </p:spPr>
      </p:pic>
      <p:sp>
        <p:nvSpPr>
          <p:cNvPr id="4" name="Rectangle 3">
            <a:extLst>
              <a:ext uri="{FF2B5EF4-FFF2-40B4-BE49-F238E27FC236}">
                <a16:creationId xmlns:a16="http://schemas.microsoft.com/office/drawing/2014/main" id="{904BD895-BDBE-4008-81C5-12ABBF12A967}"/>
              </a:ext>
            </a:extLst>
          </p:cNvPr>
          <p:cNvSpPr/>
          <p:nvPr/>
        </p:nvSpPr>
        <p:spPr>
          <a:xfrm>
            <a:off x="0" y="0"/>
            <a:ext cx="366713" cy="6858000"/>
          </a:xfrm>
          <a:prstGeom prst="rect">
            <a:avLst/>
          </a:prstGeom>
          <a:solidFill>
            <a:srgbClr val="9D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16965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8BB8F-3577-4971-9B8E-FA2A08E99FCE}"/>
              </a:ext>
            </a:extLst>
          </p:cNvPr>
          <p:cNvSpPr>
            <a:spLocks noGrp="1"/>
          </p:cNvSpPr>
          <p:nvPr>
            <p:ph type="title"/>
          </p:nvPr>
        </p:nvSpPr>
        <p:spPr/>
        <p:txBody>
          <a:bodyPr/>
          <a:lstStyle/>
          <a:p>
            <a:r>
              <a:rPr lang="en-CA"/>
              <a:t>Science Communication</a:t>
            </a:r>
          </a:p>
        </p:txBody>
      </p:sp>
      <p:sp>
        <p:nvSpPr>
          <p:cNvPr id="3" name="Content Placeholder 2">
            <a:extLst>
              <a:ext uri="{FF2B5EF4-FFF2-40B4-BE49-F238E27FC236}">
                <a16:creationId xmlns:a16="http://schemas.microsoft.com/office/drawing/2014/main" id="{F97D9E49-50EF-4973-8041-4E69F9343149}"/>
              </a:ext>
            </a:extLst>
          </p:cNvPr>
          <p:cNvSpPr>
            <a:spLocks noGrp="1"/>
          </p:cNvSpPr>
          <p:nvPr>
            <p:ph idx="1"/>
          </p:nvPr>
        </p:nvSpPr>
        <p:spPr/>
        <p:txBody>
          <a:bodyPr>
            <a:normAutofit lnSpcReduction="10000"/>
          </a:bodyPr>
          <a:lstStyle/>
          <a:p>
            <a:pPr marL="0" indent="0">
              <a:buNone/>
            </a:pPr>
            <a:r>
              <a:rPr lang="en-CA" dirty="0"/>
              <a:t>But what is it?</a:t>
            </a:r>
          </a:p>
          <a:p>
            <a:endParaRPr lang="en-CA" dirty="0"/>
          </a:p>
          <a:p>
            <a:r>
              <a:rPr lang="en-CA" dirty="0"/>
              <a:t>Is it telling a colleague the method you used? </a:t>
            </a:r>
          </a:p>
          <a:p>
            <a:r>
              <a:rPr lang="en-CA" dirty="0"/>
              <a:t>Is it training a student to work on a detector? </a:t>
            </a:r>
          </a:p>
          <a:p>
            <a:r>
              <a:rPr lang="en-CA" dirty="0"/>
              <a:t>Is it explaining your results and why they matter?</a:t>
            </a:r>
          </a:p>
          <a:p>
            <a:r>
              <a:rPr lang="en-CA" dirty="0"/>
              <a:t>Is it building public science literacy?</a:t>
            </a:r>
          </a:p>
          <a:p>
            <a:r>
              <a:rPr lang="en-CA" dirty="0"/>
              <a:t>Is it making a plot?</a:t>
            </a:r>
          </a:p>
          <a:p>
            <a:pPr marL="0" indent="0">
              <a:buNone/>
            </a:pPr>
            <a:endParaRPr lang="en-CA" dirty="0"/>
          </a:p>
          <a:p>
            <a:pPr marL="0" indent="0">
              <a:buNone/>
            </a:pPr>
            <a:r>
              <a:rPr lang="en-CA" dirty="0"/>
              <a:t>It’s all these things and more.</a:t>
            </a:r>
          </a:p>
        </p:txBody>
      </p:sp>
      <p:sp>
        <p:nvSpPr>
          <p:cNvPr id="4" name="Footer Placeholder 3">
            <a:extLst>
              <a:ext uri="{FF2B5EF4-FFF2-40B4-BE49-F238E27FC236}">
                <a16:creationId xmlns:a16="http://schemas.microsoft.com/office/drawing/2014/main" id="{966CD69F-9883-46F4-922F-170B95ED50F5}"/>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a:t>PD&amp;L</a:t>
            </a:r>
            <a:endParaRPr lang="en-CA" dirty="0">
              <a:solidFill>
                <a:schemeClr val="bg1"/>
              </a:solidFill>
            </a:endParaRPr>
          </a:p>
        </p:txBody>
      </p:sp>
      <p:sp>
        <p:nvSpPr>
          <p:cNvPr id="5" name="Date Placeholder 4">
            <a:extLst>
              <a:ext uri="{FF2B5EF4-FFF2-40B4-BE49-F238E27FC236}">
                <a16:creationId xmlns:a16="http://schemas.microsoft.com/office/drawing/2014/main" id="{E803543B-0AA1-124D-BE80-ED4951971A7D}"/>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552036-A553-A144-B986-55D696311C82}" type="datetime1">
              <a:rPr lang="en-CA" smtClean="0"/>
              <a:pPr/>
              <a:t>2024-08-19</a:t>
            </a:fld>
            <a:endParaRPr lang="en-CA"/>
          </a:p>
        </p:txBody>
      </p:sp>
      <p:sp>
        <p:nvSpPr>
          <p:cNvPr id="6" name="Slide Number Placeholder 5">
            <a:extLst>
              <a:ext uri="{FF2B5EF4-FFF2-40B4-BE49-F238E27FC236}">
                <a16:creationId xmlns:a16="http://schemas.microsoft.com/office/drawing/2014/main" id="{7A42752E-0D8A-2A4A-A333-E1A2DB11B720}"/>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87D6D5-B6FC-4179-AAAC-EED352E43419}" type="slidenum">
              <a:rPr lang="en-CA" smtClean="0"/>
              <a:pPr/>
              <a:t>3</a:t>
            </a:fld>
            <a:endParaRPr lang="en-CA"/>
          </a:p>
        </p:txBody>
      </p:sp>
    </p:spTree>
    <p:extLst>
      <p:ext uri="{BB962C8B-B14F-4D97-AF65-F5344CB8AC3E}">
        <p14:creationId xmlns:p14="http://schemas.microsoft.com/office/powerpoint/2010/main" val="361222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D18E7F-2AAD-47A5-9C10-E22E3E7F8395}"/>
              </a:ext>
            </a:extLst>
          </p:cNvPr>
          <p:cNvPicPr>
            <a:picLocks noChangeAspect="1"/>
          </p:cNvPicPr>
          <p:nvPr/>
        </p:nvPicPr>
        <p:blipFill>
          <a:blip r:embed="rId3"/>
          <a:stretch>
            <a:fillRect/>
          </a:stretch>
        </p:blipFill>
        <p:spPr>
          <a:xfrm>
            <a:off x="1993848" y="369731"/>
            <a:ext cx="9785805" cy="5310307"/>
          </a:xfrm>
          <a:prstGeom prst="rect">
            <a:avLst/>
          </a:prstGeom>
        </p:spPr>
      </p:pic>
      <p:sp>
        <p:nvSpPr>
          <p:cNvPr id="3" name="Rectangle 2">
            <a:extLst>
              <a:ext uri="{FF2B5EF4-FFF2-40B4-BE49-F238E27FC236}">
                <a16:creationId xmlns:a16="http://schemas.microsoft.com/office/drawing/2014/main" id="{D7E0802E-6149-463A-BF2A-8A39080BC85C}"/>
              </a:ext>
            </a:extLst>
          </p:cNvPr>
          <p:cNvSpPr/>
          <p:nvPr/>
        </p:nvSpPr>
        <p:spPr>
          <a:xfrm>
            <a:off x="0" y="0"/>
            <a:ext cx="366713" cy="6858000"/>
          </a:xfrm>
          <a:prstGeom prst="rect">
            <a:avLst/>
          </a:prstGeom>
          <a:solidFill>
            <a:srgbClr val="9D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8713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C04508-E59A-4841-B272-BEF45E233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985" y="1043492"/>
            <a:ext cx="9810974" cy="4905487"/>
          </a:xfrm>
          <a:prstGeom prst="rect">
            <a:avLst/>
          </a:prstGeom>
        </p:spPr>
      </p:pic>
      <p:sp>
        <p:nvSpPr>
          <p:cNvPr id="4" name="Rectangle 3">
            <a:extLst>
              <a:ext uri="{FF2B5EF4-FFF2-40B4-BE49-F238E27FC236}">
                <a16:creationId xmlns:a16="http://schemas.microsoft.com/office/drawing/2014/main" id="{BE579A9F-949A-4B8D-9E4C-29E32E7EF719}"/>
              </a:ext>
            </a:extLst>
          </p:cNvPr>
          <p:cNvSpPr/>
          <p:nvPr/>
        </p:nvSpPr>
        <p:spPr>
          <a:xfrm>
            <a:off x="0" y="0"/>
            <a:ext cx="366713" cy="6858000"/>
          </a:xfrm>
          <a:prstGeom prst="rect">
            <a:avLst/>
          </a:prstGeom>
          <a:solidFill>
            <a:srgbClr val="9D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66032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B687A7-AE9B-4E33-853B-6ECA5D67C21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descr="A close up of a logo&#10;&#10;Description automatically generated">
            <a:extLst>
              <a:ext uri="{FF2B5EF4-FFF2-40B4-BE49-F238E27FC236}">
                <a16:creationId xmlns:a16="http://schemas.microsoft.com/office/drawing/2014/main" id="{7382D4B3-978C-4A5E-9B66-0B9D5D820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219" y="-696569"/>
            <a:ext cx="7415561" cy="7925987"/>
          </a:xfrm>
          <a:prstGeom prst="rect">
            <a:avLst/>
          </a:prstGeom>
        </p:spPr>
      </p:pic>
    </p:spTree>
    <p:extLst>
      <p:ext uri="{BB962C8B-B14F-4D97-AF65-F5344CB8AC3E}">
        <p14:creationId xmlns:p14="http://schemas.microsoft.com/office/powerpoint/2010/main" val="1823727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CE01-AF0C-C69A-BA19-961CEB0F3077}"/>
              </a:ext>
            </a:extLst>
          </p:cNvPr>
          <p:cNvSpPr>
            <a:spLocks noGrp="1"/>
          </p:cNvSpPr>
          <p:nvPr>
            <p:ph type="title"/>
          </p:nvPr>
        </p:nvSpPr>
        <p:spPr/>
        <p:txBody>
          <a:bodyPr/>
          <a:lstStyle/>
          <a:p>
            <a:r>
              <a:rPr lang="en-CA"/>
              <a:t>Creative Science Communication</a:t>
            </a:r>
          </a:p>
        </p:txBody>
      </p:sp>
      <p:pic>
        <p:nvPicPr>
          <p:cNvPr id="4" name="Content Placeholder 3">
            <a:extLst>
              <a:ext uri="{FF2B5EF4-FFF2-40B4-BE49-F238E27FC236}">
                <a16:creationId xmlns:a16="http://schemas.microsoft.com/office/drawing/2014/main" id="{C24A7BCE-DC0D-0558-3864-3CE699E3C45D}"/>
              </a:ext>
            </a:extLst>
          </p:cNvPr>
          <p:cNvPicPr>
            <a:picLocks noGrp="1" noChangeAspect="1"/>
          </p:cNvPicPr>
          <p:nvPr>
            <p:ph idx="1"/>
          </p:nvPr>
        </p:nvPicPr>
        <p:blipFill>
          <a:blip r:embed="rId3"/>
          <a:stretch>
            <a:fillRect/>
          </a:stretch>
        </p:blipFill>
        <p:spPr>
          <a:xfrm>
            <a:off x="1424799" y="1825625"/>
            <a:ext cx="9342401" cy="4351338"/>
          </a:xfrm>
          <a:prstGeom prst="rect">
            <a:avLst/>
          </a:prstGeom>
        </p:spPr>
      </p:pic>
    </p:spTree>
    <p:extLst>
      <p:ext uri="{BB962C8B-B14F-4D97-AF65-F5344CB8AC3E}">
        <p14:creationId xmlns:p14="http://schemas.microsoft.com/office/powerpoint/2010/main" val="2619169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CE01-AF0C-C69A-BA19-961CEB0F3077}"/>
              </a:ext>
            </a:extLst>
          </p:cNvPr>
          <p:cNvSpPr>
            <a:spLocks noGrp="1"/>
          </p:cNvSpPr>
          <p:nvPr>
            <p:ph type="title"/>
          </p:nvPr>
        </p:nvSpPr>
        <p:spPr/>
        <p:txBody>
          <a:bodyPr/>
          <a:lstStyle/>
          <a:p>
            <a:r>
              <a:rPr lang="en-CA"/>
              <a:t>Creative Science Communication</a:t>
            </a:r>
          </a:p>
        </p:txBody>
      </p:sp>
      <p:pic>
        <p:nvPicPr>
          <p:cNvPr id="6" name="Picture 2">
            <a:extLst>
              <a:ext uri="{FF2B5EF4-FFF2-40B4-BE49-F238E27FC236}">
                <a16:creationId xmlns:a16="http://schemas.microsoft.com/office/drawing/2014/main" id="{E00F8353-1593-4949-F131-987FFDF4CDE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07835" y="1825625"/>
            <a:ext cx="6576329"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024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CE01-AF0C-C69A-BA19-961CEB0F3077}"/>
              </a:ext>
            </a:extLst>
          </p:cNvPr>
          <p:cNvSpPr>
            <a:spLocks noGrp="1"/>
          </p:cNvSpPr>
          <p:nvPr>
            <p:ph type="title"/>
          </p:nvPr>
        </p:nvSpPr>
        <p:spPr/>
        <p:txBody>
          <a:bodyPr/>
          <a:lstStyle/>
          <a:p>
            <a:r>
              <a:rPr lang="en-CA"/>
              <a:t>Creative Science Communication</a:t>
            </a:r>
          </a:p>
        </p:txBody>
      </p:sp>
      <p:pic>
        <p:nvPicPr>
          <p:cNvPr id="3" name="Content Placeholder 2">
            <a:extLst>
              <a:ext uri="{FF2B5EF4-FFF2-40B4-BE49-F238E27FC236}">
                <a16:creationId xmlns:a16="http://schemas.microsoft.com/office/drawing/2014/main" id="{22F167F7-4D6C-7A92-4266-B5C60F0414B1}"/>
              </a:ext>
            </a:extLst>
          </p:cNvPr>
          <p:cNvPicPr>
            <a:picLocks noGrp="1" noChangeAspect="1"/>
          </p:cNvPicPr>
          <p:nvPr>
            <p:ph idx="1"/>
          </p:nvPr>
        </p:nvPicPr>
        <p:blipFill>
          <a:blip r:embed="rId3"/>
          <a:stretch>
            <a:fillRect/>
          </a:stretch>
        </p:blipFill>
        <p:spPr>
          <a:xfrm>
            <a:off x="1879158" y="1825625"/>
            <a:ext cx="8433684" cy="4351338"/>
          </a:xfrm>
          <a:prstGeom prst="rect">
            <a:avLst/>
          </a:prstGeom>
        </p:spPr>
      </p:pic>
    </p:spTree>
    <p:extLst>
      <p:ext uri="{BB962C8B-B14F-4D97-AF65-F5344CB8AC3E}">
        <p14:creationId xmlns:p14="http://schemas.microsoft.com/office/powerpoint/2010/main" val="2279132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CE01-AF0C-C69A-BA19-961CEB0F3077}"/>
              </a:ext>
            </a:extLst>
          </p:cNvPr>
          <p:cNvSpPr>
            <a:spLocks noGrp="1"/>
          </p:cNvSpPr>
          <p:nvPr>
            <p:ph type="title"/>
          </p:nvPr>
        </p:nvSpPr>
        <p:spPr/>
        <p:txBody>
          <a:bodyPr/>
          <a:lstStyle/>
          <a:p>
            <a:r>
              <a:rPr lang="en-CA"/>
              <a:t>Creative Science Communication</a:t>
            </a:r>
          </a:p>
        </p:txBody>
      </p:sp>
      <p:pic>
        <p:nvPicPr>
          <p:cNvPr id="3" name="Content Placeholder 2">
            <a:extLst>
              <a:ext uri="{FF2B5EF4-FFF2-40B4-BE49-F238E27FC236}">
                <a16:creationId xmlns:a16="http://schemas.microsoft.com/office/drawing/2014/main" id="{42A48CE8-DA18-9EC1-9333-4D36DCCF0A81}"/>
              </a:ext>
            </a:extLst>
          </p:cNvPr>
          <p:cNvPicPr>
            <a:picLocks noGrp="1" noChangeAspect="1"/>
          </p:cNvPicPr>
          <p:nvPr>
            <p:ph idx="1"/>
          </p:nvPr>
        </p:nvPicPr>
        <p:blipFill>
          <a:blip r:embed="rId3"/>
          <a:stretch>
            <a:fillRect/>
          </a:stretch>
        </p:blipFill>
        <p:spPr>
          <a:xfrm>
            <a:off x="2730186" y="1825625"/>
            <a:ext cx="6731628" cy="4351338"/>
          </a:xfrm>
          <a:prstGeom prst="rect">
            <a:avLst/>
          </a:prstGeom>
        </p:spPr>
      </p:pic>
    </p:spTree>
    <p:extLst>
      <p:ext uri="{BB962C8B-B14F-4D97-AF65-F5344CB8AC3E}">
        <p14:creationId xmlns:p14="http://schemas.microsoft.com/office/powerpoint/2010/main" val="2747277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CE01-AF0C-C69A-BA19-961CEB0F3077}"/>
              </a:ext>
            </a:extLst>
          </p:cNvPr>
          <p:cNvSpPr>
            <a:spLocks noGrp="1"/>
          </p:cNvSpPr>
          <p:nvPr>
            <p:ph type="title"/>
          </p:nvPr>
        </p:nvSpPr>
        <p:spPr/>
        <p:txBody>
          <a:bodyPr/>
          <a:lstStyle/>
          <a:p>
            <a:r>
              <a:rPr lang="en-CA"/>
              <a:t>Creative Science Communication</a:t>
            </a:r>
          </a:p>
        </p:txBody>
      </p:sp>
      <p:pic>
        <p:nvPicPr>
          <p:cNvPr id="3" name="Content Placeholder 2">
            <a:extLst>
              <a:ext uri="{FF2B5EF4-FFF2-40B4-BE49-F238E27FC236}">
                <a16:creationId xmlns:a16="http://schemas.microsoft.com/office/drawing/2014/main" id="{807A7CD2-71BD-DD4C-C6E9-7B10FDF4F7E1}"/>
              </a:ext>
            </a:extLst>
          </p:cNvPr>
          <p:cNvPicPr>
            <a:picLocks noGrp="1" noChangeAspect="1"/>
          </p:cNvPicPr>
          <p:nvPr>
            <p:ph idx="1"/>
          </p:nvPr>
        </p:nvPicPr>
        <p:blipFill>
          <a:blip r:embed="rId3"/>
          <a:stretch>
            <a:fillRect/>
          </a:stretch>
        </p:blipFill>
        <p:spPr>
          <a:xfrm>
            <a:off x="2914650" y="2559844"/>
            <a:ext cx="6362700" cy="2882900"/>
          </a:xfrm>
          <a:prstGeom prst="rect">
            <a:avLst/>
          </a:prstGeom>
        </p:spPr>
      </p:pic>
    </p:spTree>
    <p:extLst>
      <p:ext uri="{BB962C8B-B14F-4D97-AF65-F5344CB8AC3E}">
        <p14:creationId xmlns:p14="http://schemas.microsoft.com/office/powerpoint/2010/main" val="14394112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CE01-AF0C-C69A-BA19-961CEB0F3077}"/>
              </a:ext>
            </a:extLst>
          </p:cNvPr>
          <p:cNvSpPr>
            <a:spLocks noGrp="1"/>
          </p:cNvSpPr>
          <p:nvPr>
            <p:ph type="title"/>
          </p:nvPr>
        </p:nvSpPr>
        <p:spPr/>
        <p:txBody>
          <a:bodyPr/>
          <a:lstStyle/>
          <a:p>
            <a:r>
              <a:rPr lang="en-CA"/>
              <a:t>Creative Science Communication</a:t>
            </a:r>
          </a:p>
        </p:txBody>
      </p:sp>
      <p:pic>
        <p:nvPicPr>
          <p:cNvPr id="3" name="Content Placeholder 2">
            <a:extLst>
              <a:ext uri="{FF2B5EF4-FFF2-40B4-BE49-F238E27FC236}">
                <a16:creationId xmlns:a16="http://schemas.microsoft.com/office/drawing/2014/main" id="{5931CC05-A0FF-3F87-CCD0-85DF69CDFDD9}"/>
              </a:ext>
            </a:extLst>
          </p:cNvPr>
          <p:cNvPicPr>
            <a:picLocks noGrp="1" noChangeAspect="1"/>
          </p:cNvPicPr>
          <p:nvPr>
            <p:ph idx="1"/>
          </p:nvPr>
        </p:nvPicPr>
        <p:blipFill>
          <a:blip r:embed="rId3"/>
          <a:stretch>
            <a:fillRect/>
          </a:stretch>
        </p:blipFill>
        <p:spPr>
          <a:xfrm>
            <a:off x="164584" y="1410441"/>
            <a:ext cx="5481194" cy="4851813"/>
          </a:xfrm>
          <a:prstGeom prst="rect">
            <a:avLst/>
          </a:prstGeom>
        </p:spPr>
      </p:pic>
      <p:pic>
        <p:nvPicPr>
          <p:cNvPr id="4" name="Picture 3">
            <a:extLst>
              <a:ext uri="{FF2B5EF4-FFF2-40B4-BE49-F238E27FC236}">
                <a16:creationId xmlns:a16="http://schemas.microsoft.com/office/drawing/2014/main" id="{8E93D332-C2EE-3FE6-033D-85B7491588B4}"/>
              </a:ext>
            </a:extLst>
          </p:cNvPr>
          <p:cNvPicPr>
            <a:picLocks noChangeAspect="1"/>
          </p:cNvPicPr>
          <p:nvPr/>
        </p:nvPicPr>
        <p:blipFill>
          <a:blip r:embed="rId4"/>
          <a:stretch>
            <a:fillRect/>
          </a:stretch>
        </p:blipFill>
        <p:spPr>
          <a:xfrm>
            <a:off x="6231541" y="1410441"/>
            <a:ext cx="5166511" cy="2930002"/>
          </a:xfrm>
          <a:prstGeom prst="rect">
            <a:avLst/>
          </a:prstGeom>
        </p:spPr>
      </p:pic>
      <p:pic>
        <p:nvPicPr>
          <p:cNvPr id="6" name="Picture 5">
            <a:extLst>
              <a:ext uri="{FF2B5EF4-FFF2-40B4-BE49-F238E27FC236}">
                <a16:creationId xmlns:a16="http://schemas.microsoft.com/office/drawing/2014/main" id="{4E112107-4B1B-26F8-7948-FBC3067C51D0}"/>
              </a:ext>
            </a:extLst>
          </p:cNvPr>
          <p:cNvPicPr>
            <a:picLocks noChangeAspect="1"/>
          </p:cNvPicPr>
          <p:nvPr/>
        </p:nvPicPr>
        <p:blipFill>
          <a:blip r:embed="rId5"/>
          <a:stretch>
            <a:fillRect/>
          </a:stretch>
        </p:blipFill>
        <p:spPr>
          <a:xfrm>
            <a:off x="6546224" y="3647259"/>
            <a:ext cx="4640790" cy="2746757"/>
          </a:xfrm>
          <a:prstGeom prst="rect">
            <a:avLst/>
          </a:prstGeom>
        </p:spPr>
      </p:pic>
    </p:spTree>
    <p:extLst>
      <p:ext uri="{BB962C8B-B14F-4D97-AF65-F5344CB8AC3E}">
        <p14:creationId xmlns:p14="http://schemas.microsoft.com/office/powerpoint/2010/main" val="5663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CE01-AF0C-C69A-BA19-961CEB0F3077}"/>
              </a:ext>
            </a:extLst>
          </p:cNvPr>
          <p:cNvSpPr>
            <a:spLocks noGrp="1"/>
          </p:cNvSpPr>
          <p:nvPr>
            <p:ph type="title"/>
          </p:nvPr>
        </p:nvSpPr>
        <p:spPr/>
        <p:txBody>
          <a:bodyPr/>
          <a:lstStyle/>
          <a:p>
            <a:r>
              <a:rPr lang="en-CA"/>
              <a:t>Creative Science Communication</a:t>
            </a:r>
          </a:p>
        </p:txBody>
      </p:sp>
      <p:pic>
        <p:nvPicPr>
          <p:cNvPr id="1026" name="Picture 2" descr="A Brief History of Time - Stephen Hawking — Keeping Up With The Penguins">
            <a:extLst>
              <a:ext uri="{FF2B5EF4-FFF2-40B4-BE49-F238E27FC236}">
                <a16:creationId xmlns:a16="http://schemas.microsoft.com/office/drawing/2014/main" id="{300C8042-7534-264B-638D-09B4645E62E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848" t="11798" r="7344" b="12585"/>
          <a:stretch/>
        </p:blipFill>
        <p:spPr bwMode="auto">
          <a:xfrm>
            <a:off x="665018" y="1911927"/>
            <a:ext cx="2854037" cy="39069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47BC848-FE24-4CBF-0EB3-BBD66C404639}"/>
              </a:ext>
            </a:extLst>
          </p:cNvPr>
          <p:cNvPicPr>
            <a:picLocks noChangeAspect="1"/>
          </p:cNvPicPr>
          <p:nvPr/>
        </p:nvPicPr>
        <p:blipFill>
          <a:blip r:embed="rId4"/>
          <a:stretch>
            <a:fillRect/>
          </a:stretch>
        </p:blipFill>
        <p:spPr>
          <a:xfrm>
            <a:off x="3865369" y="1538596"/>
            <a:ext cx="3815987" cy="4653643"/>
          </a:xfrm>
          <a:prstGeom prst="rect">
            <a:avLst/>
          </a:prstGeom>
        </p:spPr>
      </p:pic>
      <p:pic>
        <p:nvPicPr>
          <p:cNvPr id="10" name="Picture 9">
            <a:extLst>
              <a:ext uri="{FF2B5EF4-FFF2-40B4-BE49-F238E27FC236}">
                <a16:creationId xmlns:a16="http://schemas.microsoft.com/office/drawing/2014/main" id="{AE0D26DA-D9A5-DA60-1AFA-56F0372D65A5}"/>
              </a:ext>
            </a:extLst>
          </p:cNvPr>
          <p:cNvPicPr>
            <a:picLocks noChangeAspect="1"/>
          </p:cNvPicPr>
          <p:nvPr/>
        </p:nvPicPr>
        <p:blipFill>
          <a:blip r:embed="rId5"/>
          <a:stretch>
            <a:fillRect/>
          </a:stretch>
        </p:blipFill>
        <p:spPr>
          <a:xfrm>
            <a:off x="8409263" y="1690961"/>
            <a:ext cx="2944537" cy="40630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52755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95CFDD-2D72-4C3E-930D-4A05CE8F1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050" y="795338"/>
            <a:ext cx="7901939" cy="4938712"/>
          </a:xfrm>
          <a:prstGeom prst="rect">
            <a:avLst/>
          </a:prstGeom>
        </p:spPr>
      </p:pic>
      <p:sp>
        <p:nvSpPr>
          <p:cNvPr id="3" name="Rectangle 2">
            <a:extLst>
              <a:ext uri="{FF2B5EF4-FFF2-40B4-BE49-F238E27FC236}">
                <a16:creationId xmlns:a16="http://schemas.microsoft.com/office/drawing/2014/main" id="{2F0095CC-96AD-4E6B-88BD-B8652BAA11C2}"/>
              </a:ext>
            </a:extLst>
          </p:cNvPr>
          <p:cNvSpPr/>
          <p:nvPr/>
        </p:nvSpPr>
        <p:spPr>
          <a:xfrm>
            <a:off x="1204913" y="4146183"/>
            <a:ext cx="6096000" cy="1651734"/>
          </a:xfrm>
          <a:prstGeom prst="rect">
            <a:avLst/>
          </a:prstGeom>
        </p:spPr>
        <p:txBody>
          <a:bodyPr>
            <a:spAutoFit/>
          </a:bodyPr>
          <a:lstStyle/>
          <a:p>
            <a:r>
              <a:rPr lang="en-US" sz="4000" baseline="30000">
                <a:solidFill>
                  <a:srgbClr val="000000"/>
                </a:solidFill>
                <a:latin typeface="Basic Sans ExtraLight" panose="00000300000000000000" pitchFamily="50" charset="0"/>
              </a:rPr>
              <a:t>Chauvet</a:t>
            </a:r>
          </a:p>
          <a:p>
            <a:r>
              <a:rPr lang="en-US" sz="4000" baseline="30000">
                <a:solidFill>
                  <a:srgbClr val="000000"/>
                </a:solidFill>
                <a:latin typeface="Basic Sans ExtraLight" panose="00000300000000000000" pitchFamily="50" charset="0"/>
              </a:rPr>
              <a:t>Cave</a:t>
            </a:r>
          </a:p>
          <a:p>
            <a:endParaRPr lang="en-US" baseline="30000">
              <a:solidFill>
                <a:srgbClr val="000000"/>
              </a:solidFill>
              <a:latin typeface="Basic Sans Bold" panose="00000500000000000000" pitchFamily="50" charset="0"/>
            </a:endParaRPr>
          </a:p>
          <a:p>
            <a:r>
              <a:rPr lang="en-US" baseline="30000">
                <a:solidFill>
                  <a:srgbClr val="000000"/>
                </a:solidFill>
                <a:latin typeface="Basic Sans Bold" panose="00000500000000000000" pitchFamily="50" charset="0"/>
              </a:rPr>
              <a:t>France</a:t>
            </a:r>
          </a:p>
          <a:p>
            <a:endParaRPr lang="en-US" baseline="30000">
              <a:solidFill>
                <a:srgbClr val="000000"/>
              </a:solidFill>
              <a:latin typeface="Basic Sans Bold" panose="00000500000000000000" pitchFamily="50" charset="0"/>
            </a:endParaRPr>
          </a:p>
          <a:p>
            <a:r>
              <a:rPr lang="en-US" baseline="30000">
                <a:solidFill>
                  <a:srgbClr val="000000"/>
                </a:solidFill>
                <a:latin typeface="Basic Sans Bold" panose="00000500000000000000" pitchFamily="50" charset="0"/>
              </a:rPr>
              <a:t>~36,000 years old</a:t>
            </a:r>
          </a:p>
        </p:txBody>
      </p:sp>
      <p:sp>
        <p:nvSpPr>
          <p:cNvPr id="6" name="Rectangle 5">
            <a:extLst>
              <a:ext uri="{FF2B5EF4-FFF2-40B4-BE49-F238E27FC236}">
                <a16:creationId xmlns:a16="http://schemas.microsoft.com/office/drawing/2014/main" id="{0C1147AA-9EE1-4DEF-B697-3250C81D7277}"/>
              </a:ext>
            </a:extLst>
          </p:cNvPr>
          <p:cNvSpPr/>
          <p:nvPr/>
        </p:nvSpPr>
        <p:spPr>
          <a:xfrm>
            <a:off x="0" y="0"/>
            <a:ext cx="366713" cy="6858000"/>
          </a:xfrm>
          <a:prstGeom prst="rect">
            <a:avLst/>
          </a:prstGeom>
          <a:solidFill>
            <a:srgbClr val="9D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AA4925"/>
              </a:solidFill>
            </a:endParaRPr>
          </a:p>
        </p:txBody>
      </p:sp>
    </p:spTree>
    <p:extLst>
      <p:ext uri="{BB962C8B-B14F-4D97-AF65-F5344CB8AC3E}">
        <p14:creationId xmlns:p14="http://schemas.microsoft.com/office/powerpoint/2010/main" val="3978181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CE01-AF0C-C69A-BA19-961CEB0F3077}"/>
              </a:ext>
            </a:extLst>
          </p:cNvPr>
          <p:cNvSpPr>
            <a:spLocks noGrp="1"/>
          </p:cNvSpPr>
          <p:nvPr>
            <p:ph type="title"/>
          </p:nvPr>
        </p:nvSpPr>
        <p:spPr/>
        <p:txBody>
          <a:bodyPr/>
          <a:lstStyle/>
          <a:p>
            <a:r>
              <a:rPr lang="en-CA"/>
              <a:t>Creative Science Communication</a:t>
            </a:r>
          </a:p>
        </p:txBody>
      </p:sp>
      <p:pic>
        <p:nvPicPr>
          <p:cNvPr id="3" name="Content Placeholder 2">
            <a:extLst>
              <a:ext uri="{FF2B5EF4-FFF2-40B4-BE49-F238E27FC236}">
                <a16:creationId xmlns:a16="http://schemas.microsoft.com/office/drawing/2014/main" id="{6FEA2D28-E5BA-E812-F70E-13C13D1533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14930" y="1825625"/>
            <a:ext cx="6962140" cy="4351338"/>
          </a:xfrm>
          <a:prstGeom prst="rect">
            <a:avLst/>
          </a:prstGeom>
        </p:spPr>
      </p:pic>
    </p:spTree>
    <p:extLst>
      <p:ext uri="{BB962C8B-B14F-4D97-AF65-F5344CB8AC3E}">
        <p14:creationId xmlns:p14="http://schemas.microsoft.com/office/powerpoint/2010/main" val="2532586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A4B5DD-F9C2-BE98-D1B8-E9556DF9583C}"/>
              </a:ext>
            </a:extLst>
          </p:cNvPr>
          <p:cNvSpPr txBox="1"/>
          <p:nvPr/>
        </p:nvSpPr>
        <p:spPr>
          <a:xfrm>
            <a:off x="1084827" y="101738"/>
            <a:ext cx="86218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Your creative Science Communication project</a:t>
            </a:r>
          </a:p>
        </p:txBody>
      </p:sp>
      <p:sp>
        <p:nvSpPr>
          <p:cNvPr id="3" name="TextBox 2">
            <a:extLst>
              <a:ext uri="{FF2B5EF4-FFF2-40B4-BE49-F238E27FC236}">
                <a16:creationId xmlns:a16="http://schemas.microsoft.com/office/drawing/2014/main" id="{5B41A6BB-BE3B-7DFE-AE44-C1ECE4E9F1D8}"/>
              </a:ext>
            </a:extLst>
          </p:cNvPr>
          <p:cNvSpPr txBox="1"/>
          <p:nvPr/>
        </p:nvSpPr>
        <p:spPr>
          <a:xfrm>
            <a:off x="1084827" y="764024"/>
            <a:ext cx="10297078" cy="6093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In pairs, or individually: (You have 30 + 15 minutes for this throughout these two days) </a:t>
            </a:r>
          </a:p>
          <a:p>
            <a:endParaRPr lang="en-US" dirty="0"/>
          </a:p>
          <a:p>
            <a:pPr marL="342900" indent="-342900">
              <a:buAutoNum type="arabicPeriod"/>
            </a:pPr>
            <a:r>
              <a:rPr lang="en-US" dirty="0"/>
              <a:t>Consider your work from this summer that you are talking about at CASST, </a:t>
            </a:r>
            <a:br>
              <a:rPr lang="en-US" dirty="0"/>
            </a:br>
            <a:endParaRPr lang="en-US" dirty="0"/>
          </a:p>
          <a:p>
            <a:pPr marL="342900" indent="-342900">
              <a:buAutoNum type="arabicPeriod"/>
            </a:pPr>
            <a:r>
              <a:rPr lang="en-US" dirty="0"/>
              <a:t>Consider an audience of high school students (grades 10-12).</a:t>
            </a:r>
            <a:br>
              <a:rPr lang="en-US" dirty="0"/>
            </a:br>
            <a:endParaRPr lang="en-US" dirty="0"/>
          </a:p>
          <a:p>
            <a:pPr marL="342900" indent="-342900">
              <a:buAutoNum type="arabicPeriod"/>
            </a:pPr>
            <a:r>
              <a:rPr lang="en-US" dirty="0"/>
              <a:t>Write down </a:t>
            </a:r>
            <a:r>
              <a:rPr lang="en-US" b="1" dirty="0"/>
              <a:t>three</a:t>
            </a:r>
            <a:r>
              <a:rPr lang="en-US" dirty="0"/>
              <a:t> </a:t>
            </a:r>
            <a:r>
              <a:rPr lang="en-US" sz="2400" dirty="0">
                <a:solidFill>
                  <a:schemeClr val="accent2">
                    <a:lumMod val="75000"/>
                  </a:schemeClr>
                </a:solidFill>
              </a:rPr>
              <a:t>super exciting or surprising facts </a:t>
            </a:r>
            <a:r>
              <a:rPr lang="en-US" dirty="0"/>
              <a:t>from your topic. </a:t>
            </a:r>
          </a:p>
          <a:p>
            <a:pPr marL="342900" indent="-342900">
              <a:buAutoNum type="arabicPeriod"/>
            </a:pPr>
            <a:endParaRPr lang="en-US" dirty="0"/>
          </a:p>
          <a:p>
            <a:pPr marL="342900" indent="-342900">
              <a:buAutoNum type="arabicPeriod"/>
            </a:pPr>
            <a:r>
              <a:rPr lang="en-US" dirty="0"/>
              <a:t>Think of ways to </a:t>
            </a:r>
            <a:r>
              <a:rPr lang="en-US" sz="2400" b="1" dirty="0">
                <a:solidFill>
                  <a:srgbClr val="7030A0"/>
                </a:solidFill>
              </a:rPr>
              <a:t>visualize</a:t>
            </a:r>
            <a:r>
              <a:rPr lang="en-US" dirty="0"/>
              <a:t> and/or </a:t>
            </a:r>
            <a:r>
              <a:rPr lang="en-US" sz="2400" b="1" dirty="0">
                <a:solidFill>
                  <a:srgbClr val="0070C0"/>
                </a:solidFill>
              </a:rPr>
              <a:t>communicate</a:t>
            </a:r>
            <a:r>
              <a:rPr lang="en-US" dirty="0"/>
              <a:t> those facts. What is your medium?</a:t>
            </a:r>
          </a:p>
          <a:p>
            <a:pPr marL="342900" indent="-342900">
              <a:buAutoNum type="arabicPeriod"/>
            </a:pPr>
            <a:endParaRPr lang="en-US" dirty="0"/>
          </a:p>
          <a:p>
            <a:pPr marL="342900" indent="-342900">
              <a:buAutoNum type="arabicPeriod"/>
            </a:pPr>
            <a:r>
              <a:rPr lang="en-US" dirty="0"/>
              <a:t>Choose one to focus on – This will be your focus.</a:t>
            </a:r>
          </a:p>
          <a:p>
            <a:pPr marL="342900" indent="-342900">
              <a:buAutoNum type="arabicPeriod"/>
            </a:pPr>
            <a:endParaRPr lang="en-US" dirty="0"/>
          </a:p>
          <a:p>
            <a:pPr marL="342900" indent="-342900">
              <a:buFontTx/>
              <a:buAutoNum type="arabicPeriod"/>
            </a:pPr>
            <a:r>
              <a:rPr lang="en-US" dirty="0"/>
              <a:t>Fill in the blanks for your focused fact: </a:t>
            </a:r>
            <a:br>
              <a:rPr lang="en-US" dirty="0"/>
            </a:br>
            <a:r>
              <a:rPr lang="en-US" dirty="0"/>
              <a:t>_______________ </a:t>
            </a:r>
            <a:r>
              <a:rPr lang="en-US" b="1" dirty="0">
                <a:solidFill>
                  <a:srgbClr val="FF0000"/>
                </a:solidFill>
              </a:rPr>
              <a:t>and</a:t>
            </a:r>
            <a:r>
              <a:rPr lang="en-US" dirty="0"/>
              <a:t> ___________, </a:t>
            </a:r>
            <a:r>
              <a:rPr lang="en-US" b="1" dirty="0">
                <a:solidFill>
                  <a:srgbClr val="934CA0"/>
                </a:solidFill>
              </a:rPr>
              <a:t>but</a:t>
            </a:r>
            <a:r>
              <a:rPr lang="en-US" b="1" dirty="0">
                <a:solidFill>
                  <a:srgbClr val="00B050"/>
                </a:solidFill>
              </a:rPr>
              <a:t> </a:t>
            </a:r>
            <a:r>
              <a:rPr lang="en-US" dirty="0"/>
              <a:t>__________________, </a:t>
            </a:r>
            <a:r>
              <a:rPr lang="en-US" dirty="0">
                <a:solidFill>
                  <a:schemeClr val="accent1">
                    <a:lumMod val="75000"/>
                  </a:schemeClr>
                </a:solidFill>
              </a:rPr>
              <a:t>therefore</a:t>
            </a:r>
            <a:r>
              <a:rPr lang="en-US" dirty="0"/>
              <a:t> __________________</a:t>
            </a:r>
            <a:br>
              <a:rPr lang="en-US" dirty="0"/>
            </a:br>
            <a:endParaRPr lang="en-US" dirty="0"/>
          </a:p>
          <a:p>
            <a:pPr marL="342900" indent="-342900">
              <a:buAutoNum type="arabicPeriod"/>
            </a:pPr>
            <a:r>
              <a:rPr lang="en-US" dirty="0"/>
              <a:t>Use the 3-act (Introduction – Failures &amp; Success – Value &amp; Impact) to flesh out the narrative more. Each act can itself follow </a:t>
            </a:r>
            <a:r>
              <a:rPr lang="en-US" b="1" dirty="0"/>
              <a:t>and</a:t>
            </a:r>
            <a:r>
              <a:rPr lang="en-US" dirty="0"/>
              <a:t>, </a:t>
            </a:r>
            <a:r>
              <a:rPr lang="en-US" b="1" dirty="0"/>
              <a:t>but</a:t>
            </a:r>
            <a:r>
              <a:rPr lang="en-US" dirty="0"/>
              <a:t>, </a:t>
            </a:r>
            <a:r>
              <a:rPr lang="en-US" b="1" dirty="0"/>
              <a:t>therefore</a:t>
            </a:r>
            <a:r>
              <a:rPr lang="en-US" dirty="0"/>
              <a:t> too.</a:t>
            </a:r>
            <a:br>
              <a:rPr lang="en-US" dirty="0"/>
            </a:br>
            <a:endParaRPr lang="en-US" dirty="0"/>
          </a:p>
          <a:p>
            <a:pPr marL="342900" indent="-342900">
              <a:buAutoNum type="arabicPeriod"/>
            </a:pPr>
            <a:r>
              <a:rPr lang="en-US" dirty="0"/>
              <a:t>Do a sketch of a communication including your facts and ask someone to tell you what they think. </a:t>
            </a:r>
          </a:p>
          <a:p>
            <a:pPr marL="342900" indent="-342900">
              <a:buAutoNum type="arabicPeriod"/>
            </a:pPr>
            <a:endParaRPr lang="en-US" dirty="0"/>
          </a:p>
          <a:p>
            <a:pPr marL="342900" indent="-342900">
              <a:buAutoNum type="arabicPeriod"/>
            </a:pPr>
            <a:r>
              <a:rPr lang="en-US" dirty="0"/>
              <a:t>Create a final version of your communication. </a:t>
            </a:r>
            <a:endParaRPr lang="en-US" dirty="0">
              <a:solidFill>
                <a:srgbClr val="000000"/>
              </a:solidFill>
            </a:endParaRPr>
          </a:p>
        </p:txBody>
      </p:sp>
    </p:spTree>
    <p:extLst>
      <p:ext uri="{BB962C8B-B14F-4D97-AF65-F5344CB8AC3E}">
        <p14:creationId xmlns:p14="http://schemas.microsoft.com/office/powerpoint/2010/main" val="34897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CEB28B-A4AC-2768-9CB1-69B113DFD87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14884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C14818-9B23-46B7-BDC7-B2864B1095E9}"/>
              </a:ext>
            </a:extLst>
          </p:cNvPr>
          <p:cNvSpPr/>
          <p:nvPr/>
        </p:nvSpPr>
        <p:spPr>
          <a:xfrm>
            <a:off x="1201015" y="1028040"/>
            <a:ext cx="5884944" cy="369332"/>
          </a:xfrm>
          <a:prstGeom prst="rect">
            <a:avLst/>
          </a:prstGeom>
        </p:spPr>
        <p:txBody>
          <a:bodyPr wrap="none">
            <a:spAutoFit/>
          </a:bodyPr>
          <a:lstStyle/>
          <a:p>
            <a:r>
              <a:rPr lang="en-CA">
                <a:hlinkClick r:id="rId3"/>
              </a:rPr>
              <a:t>http://paldhous.github.io/ucb/2016/dataviz/index.html</a:t>
            </a:r>
            <a:endParaRPr lang="en-CA"/>
          </a:p>
        </p:txBody>
      </p:sp>
      <p:sp>
        <p:nvSpPr>
          <p:cNvPr id="5" name="Rectangle 4">
            <a:extLst>
              <a:ext uri="{FF2B5EF4-FFF2-40B4-BE49-F238E27FC236}">
                <a16:creationId xmlns:a16="http://schemas.microsoft.com/office/drawing/2014/main" id="{784056AF-45C5-419F-8975-7A152907887C}"/>
              </a:ext>
            </a:extLst>
          </p:cNvPr>
          <p:cNvSpPr/>
          <p:nvPr/>
        </p:nvSpPr>
        <p:spPr>
          <a:xfrm>
            <a:off x="1201015" y="549325"/>
            <a:ext cx="4932761" cy="369332"/>
          </a:xfrm>
          <a:prstGeom prst="rect">
            <a:avLst/>
          </a:prstGeom>
        </p:spPr>
        <p:txBody>
          <a:bodyPr wrap="none">
            <a:spAutoFit/>
          </a:bodyPr>
          <a:lstStyle/>
          <a:p>
            <a:r>
              <a:rPr lang="en-US" b="1">
                <a:solidFill>
                  <a:srgbClr val="333333"/>
                </a:solidFill>
              </a:rPr>
              <a:t>Introduction to Data Visualization, Fall 2016</a:t>
            </a:r>
            <a:endParaRPr lang="en-US" b="1" i="0">
              <a:solidFill>
                <a:srgbClr val="333333"/>
              </a:solidFill>
              <a:effectLst/>
            </a:endParaRPr>
          </a:p>
        </p:txBody>
      </p:sp>
      <p:sp>
        <p:nvSpPr>
          <p:cNvPr id="6" name="Rectangle 5">
            <a:extLst>
              <a:ext uri="{FF2B5EF4-FFF2-40B4-BE49-F238E27FC236}">
                <a16:creationId xmlns:a16="http://schemas.microsoft.com/office/drawing/2014/main" id="{052EB39A-B373-4308-9AC2-66E0C198BF8B}"/>
              </a:ext>
            </a:extLst>
          </p:cNvPr>
          <p:cNvSpPr/>
          <p:nvPr/>
        </p:nvSpPr>
        <p:spPr>
          <a:xfrm>
            <a:off x="1201013" y="3890666"/>
            <a:ext cx="10325805" cy="369332"/>
          </a:xfrm>
          <a:prstGeom prst="rect">
            <a:avLst/>
          </a:prstGeom>
        </p:spPr>
        <p:txBody>
          <a:bodyPr wrap="square">
            <a:spAutoFit/>
          </a:bodyPr>
          <a:lstStyle/>
          <a:p>
            <a:r>
              <a:rPr lang="en-CA">
                <a:hlinkClick r:id="rId4"/>
              </a:rPr>
              <a:t>https://en.wikibooks.org/wiki/Data_Science:_An_Introduction/Thinking_Like_a_Visual_Artist</a:t>
            </a:r>
            <a:endParaRPr lang="en-CA"/>
          </a:p>
        </p:txBody>
      </p:sp>
      <p:sp>
        <p:nvSpPr>
          <p:cNvPr id="7" name="Rectangle 6">
            <a:extLst>
              <a:ext uri="{FF2B5EF4-FFF2-40B4-BE49-F238E27FC236}">
                <a16:creationId xmlns:a16="http://schemas.microsoft.com/office/drawing/2014/main" id="{4B584805-4BED-4F86-87F1-E63141D6806D}"/>
              </a:ext>
            </a:extLst>
          </p:cNvPr>
          <p:cNvSpPr/>
          <p:nvPr/>
        </p:nvSpPr>
        <p:spPr>
          <a:xfrm>
            <a:off x="1201015" y="3244334"/>
            <a:ext cx="4283545" cy="646331"/>
          </a:xfrm>
          <a:prstGeom prst="rect">
            <a:avLst/>
          </a:prstGeom>
        </p:spPr>
        <p:txBody>
          <a:bodyPr wrap="none">
            <a:spAutoFit/>
          </a:bodyPr>
          <a:lstStyle/>
          <a:p>
            <a:r>
              <a:rPr lang="en-CA" b="1">
                <a:solidFill>
                  <a:srgbClr val="000000"/>
                </a:solidFill>
              </a:rPr>
              <a:t>Data Science: An Introduction. </a:t>
            </a:r>
          </a:p>
          <a:p>
            <a:r>
              <a:rPr lang="en-CA" b="1">
                <a:solidFill>
                  <a:srgbClr val="000000"/>
                </a:solidFill>
              </a:rPr>
              <a:t>Chapter 5:Thinking Like a Visual Artist</a:t>
            </a:r>
            <a:endParaRPr lang="en-CA" b="1" i="0">
              <a:solidFill>
                <a:srgbClr val="000000"/>
              </a:solidFill>
              <a:effectLst/>
            </a:endParaRPr>
          </a:p>
        </p:txBody>
      </p:sp>
      <p:sp>
        <p:nvSpPr>
          <p:cNvPr id="8" name="Rectangle 7">
            <a:extLst>
              <a:ext uri="{FF2B5EF4-FFF2-40B4-BE49-F238E27FC236}">
                <a16:creationId xmlns:a16="http://schemas.microsoft.com/office/drawing/2014/main" id="{AE7BEF78-5C2A-4C83-AFF4-F124E92FB0CA}"/>
              </a:ext>
            </a:extLst>
          </p:cNvPr>
          <p:cNvSpPr/>
          <p:nvPr/>
        </p:nvSpPr>
        <p:spPr>
          <a:xfrm>
            <a:off x="1201014" y="1443989"/>
            <a:ext cx="7760105" cy="369332"/>
          </a:xfrm>
          <a:prstGeom prst="rect">
            <a:avLst/>
          </a:prstGeom>
        </p:spPr>
        <p:txBody>
          <a:bodyPr wrap="square">
            <a:spAutoFit/>
          </a:bodyPr>
          <a:lstStyle/>
          <a:p>
            <a:r>
              <a:rPr lang="en-CA">
                <a:hlinkClick r:id="rId5"/>
              </a:rPr>
              <a:t>http://paldhous.github.io/ucb/2016/dataviz/resources.html</a:t>
            </a:r>
            <a:endParaRPr lang="en-CA"/>
          </a:p>
        </p:txBody>
      </p:sp>
      <p:sp>
        <p:nvSpPr>
          <p:cNvPr id="2" name="Rectangle 1">
            <a:extLst>
              <a:ext uri="{FF2B5EF4-FFF2-40B4-BE49-F238E27FC236}">
                <a16:creationId xmlns:a16="http://schemas.microsoft.com/office/drawing/2014/main" id="{5490AFFA-FC4F-4F0C-A6EE-8C43DDD26084}"/>
              </a:ext>
            </a:extLst>
          </p:cNvPr>
          <p:cNvSpPr/>
          <p:nvPr/>
        </p:nvSpPr>
        <p:spPr>
          <a:xfrm>
            <a:off x="1262231" y="5511519"/>
            <a:ext cx="8333590" cy="647234"/>
          </a:xfrm>
          <a:prstGeom prst="rect">
            <a:avLst/>
          </a:prstGeom>
        </p:spPr>
        <p:txBody>
          <a:bodyPr wrap="square">
            <a:spAutoFit/>
          </a:bodyPr>
          <a:lstStyle/>
          <a:p>
            <a:r>
              <a:rPr lang="en-CA">
                <a:hlinkClick r:id="rId6"/>
              </a:rPr>
              <a:t>https://www.lynda.com/Data-Science-tutorials/Learning-Data-Visualization-2019-Revision/5005071-2.html?org=queensu.ca</a:t>
            </a:r>
            <a:r>
              <a:rPr lang="en-CA"/>
              <a:t> </a:t>
            </a:r>
          </a:p>
        </p:txBody>
      </p:sp>
      <p:sp>
        <p:nvSpPr>
          <p:cNvPr id="9" name="Rectangle 8">
            <a:extLst>
              <a:ext uri="{FF2B5EF4-FFF2-40B4-BE49-F238E27FC236}">
                <a16:creationId xmlns:a16="http://schemas.microsoft.com/office/drawing/2014/main" id="{7D3A1B1C-0F04-48AA-A8A2-26AEC2D67976}"/>
              </a:ext>
            </a:extLst>
          </p:cNvPr>
          <p:cNvSpPr/>
          <p:nvPr/>
        </p:nvSpPr>
        <p:spPr>
          <a:xfrm>
            <a:off x="1262231" y="5140382"/>
            <a:ext cx="3132589" cy="369332"/>
          </a:xfrm>
          <a:prstGeom prst="rect">
            <a:avLst/>
          </a:prstGeom>
        </p:spPr>
        <p:txBody>
          <a:bodyPr wrap="none">
            <a:spAutoFit/>
          </a:bodyPr>
          <a:lstStyle/>
          <a:p>
            <a:r>
              <a:rPr lang="en-CA" b="1">
                <a:solidFill>
                  <a:srgbClr val="000000"/>
                </a:solidFill>
              </a:rPr>
              <a:t>Learning Data Visualization</a:t>
            </a:r>
            <a:endParaRPr lang="en-CA" b="1"/>
          </a:p>
        </p:txBody>
      </p:sp>
      <p:sp>
        <p:nvSpPr>
          <p:cNvPr id="10" name="Rectangle 9">
            <a:extLst>
              <a:ext uri="{FF2B5EF4-FFF2-40B4-BE49-F238E27FC236}">
                <a16:creationId xmlns:a16="http://schemas.microsoft.com/office/drawing/2014/main" id="{53384EF6-7EFD-4DDE-BC53-F9364109ABB1}"/>
              </a:ext>
            </a:extLst>
          </p:cNvPr>
          <p:cNvSpPr/>
          <p:nvPr/>
        </p:nvSpPr>
        <p:spPr>
          <a:xfrm>
            <a:off x="1201014" y="2689434"/>
            <a:ext cx="5035353" cy="369332"/>
          </a:xfrm>
          <a:prstGeom prst="rect">
            <a:avLst/>
          </a:prstGeom>
        </p:spPr>
        <p:txBody>
          <a:bodyPr wrap="none">
            <a:spAutoFit/>
          </a:bodyPr>
          <a:lstStyle/>
          <a:p>
            <a:r>
              <a:rPr lang="en-CA">
                <a:hlinkClick r:id="rId7"/>
              </a:rPr>
              <a:t>https://classroom.udacity.com/courses/ud507</a:t>
            </a:r>
            <a:endParaRPr lang="en-CA"/>
          </a:p>
        </p:txBody>
      </p:sp>
      <p:sp>
        <p:nvSpPr>
          <p:cNvPr id="11" name="Rectangle 10">
            <a:extLst>
              <a:ext uri="{FF2B5EF4-FFF2-40B4-BE49-F238E27FC236}">
                <a16:creationId xmlns:a16="http://schemas.microsoft.com/office/drawing/2014/main" id="{8A9688A9-8197-450E-B7B3-2ED65E313C35}"/>
              </a:ext>
            </a:extLst>
          </p:cNvPr>
          <p:cNvSpPr/>
          <p:nvPr/>
        </p:nvSpPr>
        <p:spPr>
          <a:xfrm>
            <a:off x="1201014" y="2351719"/>
            <a:ext cx="3203121" cy="369332"/>
          </a:xfrm>
          <a:prstGeom prst="rect">
            <a:avLst/>
          </a:prstGeom>
        </p:spPr>
        <p:txBody>
          <a:bodyPr wrap="none">
            <a:spAutoFit/>
          </a:bodyPr>
          <a:lstStyle/>
          <a:p>
            <a:r>
              <a:rPr lang="en-US" b="1">
                <a:solidFill>
                  <a:srgbClr val="2E3D49"/>
                </a:solidFill>
              </a:rPr>
              <a:t>Data Visualization and D3.js</a:t>
            </a:r>
            <a:endParaRPr lang="en-US" b="1" i="0">
              <a:solidFill>
                <a:srgbClr val="2E3D49"/>
              </a:solidFill>
              <a:effectLst/>
            </a:endParaRPr>
          </a:p>
        </p:txBody>
      </p:sp>
    </p:spTree>
    <p:extLst>
      <p:ext uri="{BB962C8B-B14F-4D97-AF65-F5344CB8AC3E}">
        <p14:creationId xmlns:p14="http://schemas.microsoft.com/office/powerpoint/2010/main" val="772911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690C1C-A3EB-4186-A72B-446030006838}"/>
              </a:ext>
            </a:extLst>
          </p:cNvPr>
          <p:cNvSpPr>
            <a:spLocks noGrp="1"/>
          </p:cNvSpPr>
          <p:nvPr>
            <p:ph idx="1"/>
          </p:nvPr>
        </p:nvSpPr>
        <p:spPr>
          <a:xfrm>
            <a:off x="1004047" y="1831004"/>
            <a:ext cx="10515600" cy="1229547"/>
          </a:xfrm>
        </p:spPr>
        <p:txBody>
          <a:bodyPr/>
          <a:lstStyle/>
          <a:p>
            <a:pPr marL="0" indent="0">
              <a:buNone/>
            </a:pPr>
            <a:r>
              <a:rPr lang="en-US" sz="1800" b="1"/>
              <a:t>Mathematics: forget simplicity, the abstract is beautiful - and important</a:t>
            </a:r>
          </a:p>
          <a:p>
            <a:pPr marL="0" indent="0">
              <a:buNone/>
            </a:pPr>
            <a:r>
              <a:rPr lang="en-CA" sz="1800">
                <a:hlinkClick r:id="rId2"/>
              </a:rPr>
              <a:t>https://theconversation.com/mathematics-forget-simplicity-the-abstract-is-beautiful-and-important-91757</a:t>
            </a:r>
            <a:endParaRPr lang="en-CA" sz="1800"/>
          </a:p>
        </p:txBody>
      </p:sp>
      <p:sp>
        <p:nvSpPr>
          <p:cNvPr id="5" name="Rectangle 4">
            <a:extLst>
              <a:ext uri="{FF2B5EF4-FFF2-40B4-BE49-F238E27FC236}">
                <a16:creationId xmlns:a16="http://schemas.microsoft.com/office/drawing/2014/main" id="{05D4937C-EC7C-471E-8FD9-9E3C94FFD3F8}"/>
              </a:ext>
            </a:extLst>
          </p:cNvPr>
          <p:cNvSpPr/>
          <p:nvPr/>
        </p:nvSpPr>
        <p:spPr>
          <a:xfrm>
            <a:off x="1004047" y="3912910"/>
            <a:ext cx="8780033" cy="369332"/>
          </a:xfrm>
          <a:prstGeom prst="rect">
            <a:avLst/>
          </a:prstGeom>
        </p:spPr>
        <p:txBody>
          <a:bodyPr wrap="square">
            <a:spAutoFit/>
          </a:bodyPr>
          <a:lstStyle/>
          <a:p>
            <a:r>
              <a:rPr lang="en-CA">
                <a:hlinkClick r:id="rId3"/>
              </a:rPr>
              <a:t>https://medium.com/communicating-science-with-social-media</a:t>
            </a:r>
            <a:endParaRPr lang="en-CA"/>
          </a:p>
        </p:txBody>
      </p:sp>
      <p:sp>
        <p:nvSpPr>
          <p:cNvPr id="6" name="Rectangle 5">
            <a:extLst>
              <a:ext uri="{FF2B5EF4-FFF2-40B4-BE49-F238E27FC236}">
                <a16:creationId xmlns:a16="http://schemas.microsoft.com/office/drawing/2014/main" id="{4002A5BC-77A1-40EA-8410-72E0F580FD29}"/>
              </a:ext>
            </a:extLst>
          </p:cNvPr>
          <p:cNvSpPr/>
          <p:nvPr/>
        </p:nvSpPr>
        <p:spPr>
          <a:xfrm>
            <a:off x="1063214" y="4827492"/>
            <a:ext cx="8597153" cy="369332"/>
          </a:xfrm>
          <a:prstGeom prst="rect">
            <a:avLst/>
          </a:prstGeom>
        </p:spPr>
        <p:txBody>
          <a:bodyPr wrap="square">
            <a:spAutoFit/>
          </a:bodyPr>
          <a:lstStyle/>
          <a:p>
            <a:r>
              <a:rPr lang="en-CA">
                <a:hlinkClick r:id="rId4"/>
              </a:rPr>
              <a:t>https://www.aldacenter.org/aklc/build-skills/webinars-past</a:t>
            </a:r>
            <a:endParaRPr lang="en-CA"/>
          </a:p>
        </p:txBody>
      </p:sp>
      <p:sp>
        <p:nvSpPr>
          <p:cNvPr id="7" name="Rectangle 6">
            <a:extLst>
              <a:ext uri="{FF2B5EF4-FFF2-40B4-BE49-F238E27FC236}">
                <a16:creationId xmlns:a16="http://schemas.microsoft.com/office/drawing/2014/main" id="{ED18D3A3-0B53-4523-B32C-5A220C07EAD0}"/>
              </a:ext>
            </a:extLst>
          </p:cNvPr>
          <p:cNvSpPr/>
          <p:nvPr/>
        </p:nvSpPr>
        <p:spPr>
          <a:xfrm>
            <a:off x="1063214" y="5548661"/>
            <a:ext cx="9075868" cy="369332"/>
          </a:xfrm>
          <a:prstGeom prst="rect">
            <a:avLst/>
          </a:prstGeom>
        </p:spPr>
        <p:txBody>
          <a:bodyPr wrap="square">
            <a:spAutoFit/>
          </a:bodyPr>
          <a:lstStyle/>
          <a:p>
            <a:r>
              <a:rPr lang="en-CA">
                <a:hlinkClick r:id="rId5"/>
              </a:rPr>
              <a:t>https://rework.withgoogle.com/blog/using-improv-to-scientists-tell-stories/</a:t>
            </a:r>
            <a:endParaRPr lang="en-CA"/>
          </a:p>
        </p:txBody>
      </p:sp>
      <p:sp>
        <p:nvSpPr>
          <p:cNvPr id="9" name="Rectangle 8">
            <a:extLst>
              <a:ext uri="{FF2B5EF4-FFF2-40B4-BE49-F238E27FC236}">
                <a16:creationId xmlns:a16="http://schemas.microsoft.com/office/drawing/2014/main" id="{4DE49949-7A68-4993-B954-95AF521CAD41}"/>
              </a:ext>
            </a:extLst>
          </p:cNvPr>
          <p:cNvSpPr/>
          <p:nvPr/>
        </p:nvSpPr>
        <p:spPr>
          <a:xfrm>
            <a:off x="0" y="0"/>
            <a:ext cx="366713" cy="6858000"/>
          </a:xfrm>
          <a:prstGeom prst="rect">
            <a:avLst/>
          </a:prstGeom>
          <a:solidFill>
            <a:srgbClr val="113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61E256EC-7CE5-4467-8031-79A5AF4BE4FB}"/>
              </a:ext>
            </a:extLst>
          </p:cNvPr>
          <p:cNvSpPr/>
          <p:nvPr/>
        </p:nvSpPr>
        <p:spPr>
          <a:xfrm>
            <a:off x="1063214" y="961714"/>
            <a:ext cx="5309467" cy="369332"/>
          </a:xfrm>
          <a:prstGeom prst="rect">
            <a:avLst/>
          </a:prstGeom>
        </p:spPr>
        <p:txBody>
          <a:bodyPr wrap="none">
            <a:spAutoFit/>
          </a:bodyPr>
          <a:lstStyle/>
          <a:p>
            <a:r>
              <a:rPr lang="en-CA">
                <a:hlinkClick r:id="rId6"/>
              </a:rPr>
              <a:t>https://phys.org/news/2013-10-visualization.html</a:t>
            </a:r>
            <a:endParaRPr lang="en-CA"/>
          </a:p>
        </p:txBody>
      </p:sp>
      <p:sp>
        <p:nvSpPr>
          <p:cNvPr id="11" name="Rectangle 10">
            <a:extLst>
              <a:ext uri="{FF2B5EF4-FFF2-40B4-BE49-F238E27FC236}">
                <a16:creationId xmlns:a16="http://schemas.microsoft.com/office/drawing/2014/main" id="{5931B214-6394-40D4-A34A-7C5945AF439E}"/>
              </a:ext>
            </a:extLst>
          </p:cNvPr>
          <p:cNvSpPr/>
          <p:nvPr/>
        </p:nvSpPr>
        <p:spPr>
          <a:xfrm>
            <a:off x="1063214" y="559206"/>
            <a:ext cx="4523546" cy="369332"/>
          </a:xfrm>
          <a:prstGeom prst="rect">
            <a:avLst/>
          </a:prstGeom>
        </p:spPr>
        <p:txBody>
          <a:bodyPr wrap="none">
            <a:spAutoFit/>
          </a:bodyPr>
          <a:lstStyle/>
          <a:p>
            <a:r>
              <a:rPr lang="en-US" b="1">
                <a:solidFill>
                  <a:srgbClr val="212438"/>
                </a:solidFill>
                <a:latin typeface="Quicksand"/>
              </a:rPr>
              <a:t>What makes a data visualization memorable?</a:t>
            </a:r>
            <a:endParaRPr lang="en-US" b="1" i="0">
              <a:solidFill>
                <a:srgbClr val="212438"/>
              </a:solidFill>
              <a:effectLst/>
              <a:latin typeface="Quicksand"/>
            </a:endParaRPr>
          </a:p>
        </p:txBody>
      </p:sp>
    </p:spTree>
    <p:extLst>
      <p:ext uri="{BB962C8B-B14F-4D97-AF65-F5344CB8AC3E}">
        <p14:creationId xmlns:p14="http://schemas.microsoft.com/office/powerpoint/2010/main" val="30210673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FE8E4-FAA0-4349-BAA8-192645916DB6}"/>
              </a:ext>
            </a:extLst>
          </p:cNvPr>
          <p:cNvSpPr/>
          <p:nvPr/>
        </p:nvSpPr>
        <p:spPr>
          <a:xfrm>
            <a:off x="2058297" y="1104912"/>
            <a:ext cx="6096000" cy="646331"/>
          </a:xfrm>
          <a:prstGeom prst="rect">
            <a:avLst/>
          </a:prstGeom>
        </p:spPr>
        <p:txBody>
          <a:bodyPr>
            <a:spAutoFit/>
          </a:bodyPr>
          <a:lstStyle/>
          <a:p>
            <a:r>
              <a:rPr lang="en-CA">
                <a:latin typeface="Calibri" panose="020F0502020204030204" pitchFamily="34" charset="0"/>
              </a:rPr>
              <a:t>    - Principles of design in technical presentations - what is an effective slide, how to design a "story" for your presentation</a:t>
            </a:r>
            <a:endParaRPr lang="en-CA"/>
          </a:p>
        </p:txBody>
      </p:sp>
      <p:sp>
        <p:nvSpPr>
          <p:cNvPr id="5" name="Rectangle 4">
            <a:extLst>
              <a:ext uri="{FF2B5EF4-FFF2-40B4-BE49-F238E27FC236}">
                <a16:creationId xmlns:a16="http://schemas.microsoft.com/office/drawing/2014/main" id="{AE0339D5-A800-401E-A02A-8CA5A361FB45}"/>
              </a:ext>
            </a:extLst>
          </p:cNvPr>
          <p:cNvSpPr/>
          <p:nvPr/>
        </p:nvSpPr>
        <p:spPr>
          <a:xfrm>
            <a:off x="2058297" y="2374315"/>
            <a:ext cx="6096000" cy="646331"/>
          </a:xfrm>
          <a:prstGeom prst="rect">
            <a:avLst/>
          </a:prstGeom>
        </p:spPr>
        <p:txBody>
          <a:bodyPr>
            <a:spAutoFit/>
          </a:bodyPr>
          <a:lstStyle/>
          <a:p>
            <a:r>
              <a:rPr lang="en-CA">
                <a:latin typeface="Calibri" panose="020F0502020204030204" pitchFamily="34" charset="0"/>
              </a:rPr>
              <a:t>   - Setup for future presentations in the series (expert in data visualization/plotting, expert in data representations, </a:t>
            </a:r>
            <a:r>
              <a:rPr lang="en-CA" err="1">
                <a:latin typeface="Calibri" panose="020F0502020204030204" pitchFamily="34" charset="0"/>
              </a:rPr>
              <a:t>etc</a:t>
            </a:r>
            <a:r>
              <a:rPr lang="en-CA">
                <a:latin typeface="Calibri" panose="020F0502020204030204" pitchFamily="34" charset="0"/>
              </a:rPr>
              <a:t>)</a:t>
            </a:r>
            <a:endParaRPr lang="en-CA"/>
          </a:p>
        </p:txBody>
      </p:sp>
      <p:sp>
        <p:nvSpPr>
          <p:cNvPr id="6" name="Rectangle 5">
            <a:extLst>
              <a:ext uri="{FF2B5EF4-FFF2-40B4-BE49-F238E27FC236}">
                <a16:creationId xmlns:a16="http://schemas.microsoft.com/office/drawing/2014/main" id="{A2A207F2-BC09-4477-A7D9-4948454384B2}"/>
              </a:ext>
            </a:extLst>
          </p:cNvPr>
          <p:cNvSpPr/>
          <p:nvPr/>
        </p:nvSpPr>
        <p:spPr>
          <a:xfrm>
            <a:off x="2058297" y="3918037"/>
            <a:ext cx="6096000" cy="369332"/>
          </a:xfrm>
          <a:prstGeom prst="rect">
            <a:avLst/>
          </a:prstGeom>
        </p:spPr>
        <p:txBody>
          <a:bodyPr>
            <a:spAutoFit/>
          </a:bodyPr>
          <a:lstStyle/>
          <a:p>
            <a:r>
              <a:rPr lang="en-CA">
                <a:latin typeface="Calibri" panose="020F0502020204030204" pitchFamily="34" charset="0"/>
              </a:rPr>
              <a:t>Workshops in vector graphics editing , production</a:t>
            </a:r>
            <a:endParaRPr lang="en-CA"/>
          </a:p>
        </p:txBody>
      </p:sp>
    </p:spTree>
    <p:extLst>
      <p:ext uri="{BB962C8B-B14F-4D97-AF65-F5344CB8AC3E}">
        <p14:creationId xmlns:p14="http://schemas.microsoft.com/office/powerpoint/2010/main" val="204345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33F3D8-8742-47D0-5A08-9016941305FB}"/>
              </a:ext>
            </a:extLst>
          </p:cNvPr>
          <p:cNvSpPr txBox="1"/>
          <p:nvPr/>
        </p:nvSpPr>
        <p:spPr>
          <a:xfrm>
            <a:off x="3048000" y="2967335"/>
            <a:ext cx="6096000" cy="923330"/>
          </a:xfrm>
          <a:prstGeom prst="rect">
            <a:avLst/>
          </a:prstGeom>
          <a:noFill/>
        </p:spPr>
        <p:txBody>
          <a:bodyPr wrap="square">
            <a:spAutoFit/>
          </a:bodyPr>
          <a:lstStyle/>
          <a:p>
            <a:r>
              <a:rPr lang="en-US" b="0" i="0" dirty="0">
                <a:solidFill>
                  <a:srgbClr val="474747"/>
                </a:solidFill>
                <a:effectLst/>
                <a:highlight>
                  <a:srgbClr val="FFFFFF"/>
                </a:highlight>
                <a:latin typeface="Arial" panose="020B0604020202020204" pitchFamily="34" charset="0"/>
              </a:rPr>
              <a:t>“</a:t>
            </a:r>
            <a:r>
              <a:rPr lang="en-US" b="1" i="0" dirty="0">
                <a:solidFill>
                  <a:srgbClr val="474747"/>
                </a:solidFill>
                <a:effectLst/>
                <a:highlight>
                  <a:srgbClr val="FFFFFF"/>
                </a:highlight>
                <a:latin typeface="Arial" panose="020B0604020202020204" pitchFamily="34" charset="0"/>
              </a:rPr>
              <a:t>Perfection</a:t>
            </a:r>
            <a:r>
              <a:rPr lang="en-US" b="0" i="0" dirty="0">
                <a:solidFill>
                  <a:srgbClr val="474747"/>
                </a:solidFill>
                <a:effectLst/>
                <a:highlight>
                  <a:srgbClr val="FFFFFF"/>
                </a:highlight>
                <a:latin typeface="Arial" panose="020B0604020202020204" pitchFamily="34" charset="0"/>
              </a:rPr>
              <a:t> is Achieved </a:t>
            </a:r>
            <a:r>
              <a:rPr lang="en-US" b="1" i="0" dirty="0">
                <a:solidFill>
                  <a:srgbClr val="474747"/>
                </a:solidFill>
                <a:effectLst/>
                <a:highlight>
                  <a:srgbClr val="FFFFFF"/>
                </a:highlight>
                <a:latin typeface="Arial" panose="020B0604020202020204" pitchFamily="34" charset="0"/>
              </a:rPr>
              <a:t>Not When There Is Nothing</a:t>
            </a:r>
            <a:r>
              <a:rPr lang="en-US" b="0" i="0" dirty="0">
                <a:solidFill>
                  <a:srgbClr val="474747"/>
                </a:solidFill>
                <a:effectLst/>
                <a:highlight>
                  <a:srgbClr val="FFFFFF"/>
                </a:highlight>
                <a:latin typeface="Arial" panose="020B0604020202020204" pitchFamily="34" charset="0"/>
              </a:rPr>
              <a:t> More to </a:t>
            </a:r>
            <a:r>
              <a:rPr lang="en-US" b="1" i="0" dirty="0">
                <a:solidFill>
                  <a:srgbClr val="474747"/>
                </a:solidFill>
                <a:effectLst/>
                <a:highlight>
                  <a:srgbClr val="FFFFFF"/>
                </a:highlight>
                <a:latin typeface="Arial" panose="020B0604020202020204" pitchFamily="34" charset="0"/>
              </a:rPr>
              <a:t>Add</a:t>
            </a:r>
            <a:r>
              <a:rPr lang="en-US" b="0" i="0" dirty="0">
                <a:solidFill>
                  <a:srgbClr val="474747"/>
                </a:solidFill>
                <a:effectLst/>
                <a:highlight>
                  <a:srgbClr val="FFFFFF"/>
                </a:highlight>
                <a:latin typeface="Arial" panose="020B0604020202020204" pitchFamily="34" charset="0"/>
              </a:rPr>
              <a:t>, But When </a:t>
            </a:r>
            <a:r>
              <a:rPr lang="en-US" b="1" i="0" dirty="0">
                <a:solidFill>
                  <a:srgbClr val="474747"/>
                </a:solidFill>
                <a:effectLst/>
                <a:highlight>
                  <a:srgbClr val="FFFFFF"/>
                </a:highlight>
                <a:latin typeface="Arial" panose="020B0604020202020204" pitchFamily="34" charset="0"/>
              </a:rPr>
              <a:t>There Is Nothing</a:t>
            </a:r>
            <a:r>
              <a:rPr lang="en-US" b="0" i="0" dirty="0">
                <a:solidFill>
                  <a:srgbClr val="474747"/>
                </a:solidFill>
                <a:effectLst/>
                <a:highlight>
                  <a:srgbClr val="FFFFFF"/>
                </a:highlight>
                <a:latin typeface="Arial" panose="020B0604020202020204" pitchFamily="34" charset="0"/>
              </a:rPr>
              <a:t> Left to Take Away” Antoine de Saint-Exupery.</a:t>
            </a:r>
            <a:endParaRPr lang="en-CA" dirty="0"/>
          </a:p>
        </p:txBody>
      </p:sp>
    </p:spTree>
    <p:extLst>
      <p:ext uri="{BB962C8B-B14F-4D97-AF65-F5344CB8AC3E}">
        <p14:creationId xmlns:p14="http://schemas.microsoft.com/office/powerpoint/2010/main" val="2535149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3AA4D5-0681-48F6-B032-2A9C9D2C0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44940" y="0"/>
            <a:ext cx="10359843" cy="6858000"/>
          </a:xfrm>
          <a:prstGeom prst="rect">
            <a:avLst/>
          </a:prstGeom>
        </p:spPr>
      </p:pic>
      <p:pic>
        <p:nvPicPr>
          <p:cNvPr id="5" name="Picture 4">
            <a:extLst>
              <a:ext uri="{FF2B5EF4-FFF2-40B4-BE49-F238E27FC236}">
                <a16:creationId xmlns:a16="http://schemas.microsoft.com/office/drawing/2014/main" id="{13282948-106C-4422-A7A5-58D598C37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7120" y="1014412"/>
            <a:ext cx="2973477" cy="2533650"/>
          </a:xfrm>
          <a:prstGeom prst="rect">
            <a:avLst/>
          </a:prstGeom>
        </p:spPr>
      </p:pic>
      <p:sp>
        <p:nvSpPr>
          <p:cNvPr id="6" name="Rectangle 5">
            <a:extLst>
              <a:ext uri="{FF2B5EF4-FFF2-40B4-BE49-F238E27FC236}">
                <a16:creationId xmlns:a16="http://schemas.microsoft.com/office/drawing/2014/main" id="{6FAF73A0-2261-4A84-93F7-4163DB16F369}"/>
              </a:ext>
            </a:extLst>
          </p:cNvPr>
          <p:cNvSpPr/>
          <p:nvPr/>
        </p:nvSpPr>
        <p:spPr>
          <a:xfrm>
            <a:off x="2697653" y="1140220"/>
            <a:ext cx="3256438" cy="666849"/>
          </a:xfrm>
          <a:prstGeom prst="rect">
            <a:avLst/>
          </a:prstGeom>
        </p:spPr>
        <p:txBody>
          <a:bodyPr wrap="square">
            <a:spAutoFit/>
          </a:bodyPr>
          <a:lstStyle/>
          <a:p>
            <a:r>
              <a:rPr lang="en-US" sz="2800" baseline="30000">
                <a:solidFill>
                  <a:srgbClr val="9D1939"/>
                </a:solidFill>
                <a:latin typeface="Basic Sans Bold" panose="00000500000000000000" pitchFamily="50" charset="0"/>
              </a:rPr>
              <a:t>of information transmitted to your brain is visual</a:t>
            </a:r>
          </a:p>
        </p:txBody>
      </p:sp>
      <p:sp>
        <p:nvSpPr>
          <p:cNvPr id="7" name="Rectangle 6">
            <a:extLst>
              <a:ext uri="{FF2B5EF4-FFF2-40B4-BE49-F238E27FC236}">
                <a16:creationId xmlns:a16="http://schemas.microsoft.com/office/drawing/2014/main" id="{F45D957D-197D-4AC8-B3BB-4B962906AA19}"/>
              </a:ext>
            </a:extLst>
          </p:cNvPr>
          <p:cNvSpPr/>
          <p:nvPr/>
        </p:nvSpPr>
        <p:spPr>
          <a:xfrm>
            <a:off x="0" y="2951946"/>
            <a:ext cx="6096000" cy="2513509"/>
          </a:xfrm>
          <a:prstGeom prst="rect">
            <a:avLst/>
          </a:prstGeom>
        </p:spPr>
        <p:txBody>
          <a:bodyPr lIns="91440" tIns="45720" rIns="91440" bIns="45720" anchor="t">
            <a:spAutoFit/>
          </a:bodyPr>
          <a:lstStyle/>
          <a:p>
            <a:pPr algn="ctr"/>
            <a:r>
              <a:rPr lang="en-US" sz="2800" baseline="30000">
                <a:solidFill>
                  <a:srgbClr val="9D1939"/>
                </a:solidFill>
                <a:latin typeface="Basic Sans Bold"/>
              </a:rPr>
              <a:t>visuals are processed</a:t>
            </a:r>
            <a:br>
              <a:rPr lang="en-US" baseline="30000">
                <a:latin typeface="Basic Sans Bold" panose="00000500000000000000" pitchFamily="50" charset="0"/>
              </a:rPr>
            </a:br>
            <a:r>
              <a:rPr lang="en-US" sz="7200" baseline="30000">
                <a:solidFill>
                  <a:srgbClr val="000000"/>
                </a:solidFill>
                <a:latin typeface="Basic Sans ExtraLight"/>
              </a:rPr>
              <a:t>60,000x</a:t>
            </a:r>
            <a:endParaRPr lang="en-US">
              <a:solidFill>
                <a:srgbClr val="000000"/>
              </a:solidFill>
              <a:latin typeface="Basic Sans Bold"/>
            </a:endParaRPr>
          </a:p>
          <a:p>
            <a:pPr algn="ctr"/>
            <a:endParaRPr lang="en-US" sz="2800" baseline="30000">
              <a:solidFill>
                <a:srgbClr val="9D1939"/>
              </a:solidFill>
              <a:latin typeface="Basic Sans Bold"/>
            </a:endParaRPr>
          </a:p>
          <a:p>
            <a:pPr algn="ctr"/>
            <a:endParaRPr lang="en-US" sz="7200" baseline="30000">
              <a:solidFill>
                <a:srgbClr val="000000"/>
              </a:solidFill>
              <a:latin typeface="Basic Sans Bold" panose="00000500000000000000" pitchFamily="50" charset="0"/>
            </a:endParaRPr>
          </a:p>
        </p:txBody>
      </p:sp>
      <p:sp>
        <p:nvSpPr>
          <p:cNvPr id="8" name="Rectangle 7">
            <a:extLst>
              <a:ext uri="{FF2B5EF4-FFF2-40B4-BE49-F238E27FC236}">
                <a16:creationId xmlns:a16="http://schemas.microsoft.com/office/drawing/2014/main" id="{F82E755B-433C-4FAC-8E76-BF00B72322D2}"/>
              </a:ext>
            </a:extLst>
          </p:cNvPr>
          <p:cNvSpPr/>
          <p:nvPr/>
        </p:nvSpPr>
        <p:spPr>
          <a:xfrm>
            <a:off x="2537974" y="5564765"/>
            <a:ext cx="4119562" cy="810478"/>
          </a:xfrm>
          <a:prstGeom prst="rect">
            <a:avLst/>
          </a:prstGeom>
        </p:spPr>
        <p:txBody>
          <a:bodyPr wrap="square">
            <a:spAutoFit/>
          </a:bodyPr>
          <a:lstStyle/>
          <a:p>
            <a:r>
              <a:rPr lang="en-US" sz="2800" baseline="30000">
                <a:solidFill>
                  <a:srgbClr val="9D1939"/>
                </a:solidFill>
                <a:latin typeface="Basic Sans Bold" panose="00000500000000000000" pitchFamily="50" charset="0"/>
              </a:rPr>
              <a:t>of people respond better to visual information than any other kind</a:t>
            </a:r>
            <a:endParaRPr lang="en-CA" sz="2800">
              <a:solidFill>
                <a:srgbClr val="9D1939"/>
              </a:solidFill>
            </a:endParaRPr>
          </a:p>
        </p:txBody>
      </p:sp>
      <p:sp>
        <p:nvSpPr>
          <p:cNvPr id="9" name="Rectangle 8">
            <a:extLst>
              <a:ext uri="{FF2B5EF4-FFF2-40B4-BE49-F238E27FC236}">
                <a16:creationId xmlns:a16="http://schemas.microsoft.com/office/drawing/2014/main" id="{5BE97B79-0E5A-4A6E-BB86-13A0B604DAB1}"/>
              </a:ext>
            </a:extLst>
          </p:cNvPr>
          <p:cNvSpPr/>
          <p:nvPr/>
        </p:nvSpPr>
        <p:spPr>
          <a:xfrm>
            <a:off x="1028700" y="5624126"/>
            <a:ext cx="1503428" cy="830997"/>
          </a:xfrm>
          <a:prstGeom prst="rect">
            <a:avLst/>
          </a:prstGeom>
        </p:spPr>
        <p:txBody>
          <a:bodyPr wrap="square">
            <a:spAutoFit/>
          </a:bodyPr>
          <a:lstStyle/>
          <a:p>
            <a:r>
              <a:rPr lang="en-US" sz="7200" baseline="30000">
                <a:solidFill>
                  <a:srgbClr val="000000"/>
                </a:solidFill>
                <a:latin typeface="Basic Sans ExtraLight" panose="00000300000000000000" pitchFamily="50" charset="0"/>
              </a:rPr>
              <a:t>75%</a:t>
            </a:r>
            <a:endParaRPr lang="en-US" sz="7200" baseline="30000">
              <a:solidFill>
                <a:srgbClr val="000000"/>
              </a:solidFill>
              <a:latin typeface="Basic Sans Bold" panose="00000500000000000000" pitchFamily="50" charset="0"/>
            </a:endParaRPr>
          </a:p>
        </p:txBody>
      </p:sp>
      <p:sp>
        <p:nvSpPr>
          <p:cNvPr id="10" name="Rectangle 9">
            <a:extLst>
              <a:ext uri="{FF2B5EF4-FFF2-40B4-BE49-F238E27FC236}">
                <a16:creationId xmlns:a16="http://schemas.microsoft.com/office/drawing/2014/main" id="{2C6D8BEF-015C-49AF-90EE-810D9A7A0B10}"/>
              </a:ext>
            </a:extLst>
          </p:cNvPr>
          <p:cNvSpPr/>
          <p:nvPr/>
        </p:nvSpPr>
        <p:spPr>
          <a:xfrm>
            <a:off x="1104840" y="1182100"/>
            <a:ext cx="1942922" cy="830997"/>
          </a:xfrm>
          <a:prstGeom prst="rect">
            <a:avLst/>
          </a:prstGeom>
        </p:spPr>
        <p:txBody>
          <a:bodyPr wrap="square">
            <a:spAutoFit/>
          </a:bodyPr>
          <a:lstStyle/>
          <a:p>
            <a:r>
              <a:rPr lang="en-US" sz="7200" baseline="30000">
                <a:solidFill>
                  <a:srgbClr val="000000"/>
                </a:solidFill>
                <a:latin typeface="Basic Sans ExtraLight" panose="00000300000000000000" pitchFamily="50" charset="0"/>
              </a:rPr>
              <a:t>90%</a:t>
            </a:r>
          </a:p>
        </p:txBody>
      </p:sp>
      <p:sp>
        <p:nvSpPr>
          <p:cNvPr id="11" name="Rectangle 10">
            <a:extLst>
              <a:ext uri="{FF2B5EF4-FFF2-40B4-BE49-F238E27FC236}">
                <a16:creationId xmlns:a16="http://schemas.microsoft.com/office/drawing/2014/main" id="{439FD967-62C5-4A65-BA54-4C0FEDE34375}"/>
              </a:ext>
            </a:extLst>
          </p:cNvPr>
          <p:cNvSpPr/>
          <p:nvPr/>
        </p:nvSpPr>
        <p:spPr>
          <a:xfrm>
            <a:off x="0" y="0"/>
            <a:ext cx="366713" cy="6858000"/>
          </a:xfrm>
          <a:prstGeom prst="rect">
            <a:avLst/>
          </a:prstGeom>
          <a:solidFill>
            <a:srgbClr val="9D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AA4925"/>
              </a:solidFill>
            </a:endParaRPr>
          </a:p>
        </p:txBody>
      </p:sp>
      <p:sp>
        <p:nvSpPr>
          <p:cNvPr id="2" name="TextBox 1">
            <a:extLst>
              <a:ext uri="{FF2B5EF4-FFF2-40B4-BE49-F238E27FC236}">
                <a16:creationId xmlns:a16="http://schemas.microsoft.com/office/drawing/2014/main" id="{08D4A1B0-2DB8-CCF4-436E-6BED6A000457}"/>
              </a:ext>
            </a:extLst>
          </p:cNvPr>
          <p:cNvSpPr txBox="1"/>
          <p:nvPr/>
        </p:nvSpPr>
        <p:spPr>
          <a:xfrm>
            <a:off x="1869252" y="4159956"/>
            <a:ext cx="2743200" cy="3770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50" dirty="0">
                <a:solidFill>
                  <a:srgbClr val="9D1939"/>
                </a:solidFill>
                <a:latin typeface="Basic Sans Bold"/>
              </a:rPr>
              <a:t>faster than text</a:t>
            </a:r>
            <a:endParaRPr lang="en-US" dirty="0"/>
          </a:p>
        </p:txBody>
      </p:sp>
    </p:spTree>
    <p:extLst>
      <p:ext uri="{BB962C8B-B14F-4D97-AF65-F5344CB8AC3E}">
        <p14:creationId xmlns:p14="http://schemas.microsoft.com/office/powerpoint/2010/main" val="99346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68FC54-3B75-44C5-BD87-3C64EDB6C75D}"/>
              </a:ext>
            </a:extLst>
          </p:cNvPr>
          <p:cNvSpPr txBox="1"/>
          <p:nvPr/>
        </p:nvSpPr>
        <p:spPr>
          <a:xfrm>
            <a:off x="2490395" y="913504"/>
            <a:ext cx="5577840" cy="461665"/>
          </a:xfrm>
          <a:prstGeom prst="rect">
            <a:avLst/>
          </a:prstGeom>
          <a:noFill/>
        </p:spPr>
        <p:txBody>
          <a:bodyPr wrap="square" rtlCol="0">
            <a:spAutoFit/>
          </a:bodyPr>
          <a:lstStyle/>
          <a:p>
            <a:r>
              <a:rPr lang="en-CA" sz="2400">
                <a:solidFill>
                  <a:srgbClr val="11335D"/>
                </a:solidFill>
                <a:latin typeface="Basic Sans Bold" panose="00000500000000000000" pitchFamily="50" charset="0"/>
              </a:rPr>
              <a:t>1. Get to the essence of an idea.</a:t>
            </a:r>
          </a:p>
        </p:txBody>
      </p:sp>
      <p:pic>
        <p:nvPicPr>
          <p:cNvPr id="23" name="Picture 22">
            <a:extLst>
              <a:ext uri="{FF2B5EF4-FFF2-40B4-BE49-F238E27FC236}">
                <a16:creationId xmlns:a16="http://schemas.microsoft.com/office/drawing/2014/main" id="{D7AFA0F7-55A8-4936-9D2E-C0899AC95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907" y="410794"/>
            <a:ext cx="992793" cy="1467083"/>
          </a:xfrm>
          <a:prstGeom prst="rect">
            <a:avLst/>
          </a:prstGeom>
        </p:spPr>
      </p:pic>
      <p:pic>
        <p:nvPicPr>
          <p:cNvPr id="25" name="Graphic 24" descr="Chat">
            <a:extLst>
              <a:ext uri="{FF2B5EF4-FFF2-40B4-BE49-F238E27FC236}">
                <a16:creationId xmlns:a16="http://schemas.microsoft.com/office/drawing/2014/main" id="{1EAA845F-293D-4F27-8CF0-A14C9F8872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3087" y="640088"/>
            <a:ext cx="2512807" cy="2512807"/>
          </a:xfrm>
          <a:prstGeom prst="rect">
            <a:avLst/>
          </a:prstGeom>
        </p:spPr>
      </p:pic>
      <p:pic>
        <p:nvPicPr>
          <p:cNvPr id="27" name="Graphic 26" descr="Head with gears">
            <a:extLst>
              <a:ext uri="{FF2B5EF4-FFF2-40B4-BE49-F238E27FC236}">
                <a16:creationId xmlns:a16="http://schemas.microsoft.com/office/drawing/2014/main" id="{47D42F57-D358-42D0-BCFD-17CFE0DF72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45747" y="3118358"/>
            <a:ext cx="1480970" cy="1480970"/>
          </a:xfrm>
          <a:prstGeom prst="rect">
            <a:avLst/>
          </a:prstGeom>
        </p:spPr>
      </p:pic>
      <p:sp>
        <p:nvSpPr>
          <p:cNvPr id="28" name="TextBox 27">
            <a:extLst>
              <a:ext uri="{FF2B5EF4-FFF2-40B4-BE49-F238E27FC236}">
                <a16:creationId xmlns:a16="http://schemas.microsoft.com/office/drawing/2014/main" id="{8609733A-BFAF-4D09-89EE-1713AC7D7514}"/>
              </a:ext>
            </a:extLst>
          </p:cNvPr>
          <p:cNvSpPr txBox="1"/>
          <p:nvPr/>
        </p:nvSpPr>
        <p:spPr>
          <a:xfrm>
            <a:off x="5350749" y="1957964"/>
            <a:ext cx="5772393" cy="830997"/>
          </a:xfrm>
          <a:prstGeom prst="rect">
            <a:avLst/>
          </a:prstGeom>
          <a:noFill/>
        </p:spPr>
        <p:txBody>
          <a:bodyPr wrap="square" rtlCol="0">
            <a:spAutoFit/>
          </a:bodyPr>
          <a:lstStyle/>
          <a:p>
            <a:r>
              <a:rPr lang="en-CA" sz="2400">
                <a:solidFill>
                  <a:srgbClr val="11335D"/>
                </a:solidFill>
                <a:latin typeface="Basic Sans Bold" panose="00000500000000000000" pitchFamily="50" charset="0"/>
              </a:rPr>
              <a:t>2. Gives everyone a</a:t>
            </a:r>
          </a:p>
          <a:p>
            <a:r>
              <a:rPr lang="en-CA" sz="2400">
                <a:solidFill>
                  <a:srgbClr val="11335D"/>
                </a:solidFill>
                <a:latin typeface="Basic Sans Bold" panose="00000500000000000000" pitchFamily="50" charset="0"/>
              </a:rPr>
              <a:t>    common language.</a:t>
            </a:r>
          </a:p>
        </p:txBody>
      </p:sp>
      <p:sp>
        <p:nvSpPr>
          <p:cNvPr id="29" name="TextBox 28">
            <a:extLst>
              <a:ext uri="{FF2B5EF4-FFF2-40B4-BE49-F238E27FC236}">
                <a16:creationId xmlns:a16="http://schemas.microsoft.com/office/drawing/2014/main" id="{44C68F94-53E6-4E0B-A7AF-588463C0298B}"/>
              </a:ext>
            </a:extLst>
          </p:cNvPr>
          <p:cNvSpPr txBox="1"/>
          <p:nvPr/>
        </p:nvSpPr>
        <p:spPr>
          <a:xfrm>
            <a:off x="2841397" y="3430937"/>
            <a:ext cx="8518861" cy="461665"/>
          </a:xfrm>
          <a:prstGeom prst="rect">
            <a:avLst/>
          </a:prstGeom>
          <a:noFill/>
        </p:spPr>
        <p:txBody>
          <a:bodyPr wrap="square" rtlCol="0">
            <a:spAutoFit/>
          </a:bodyPr>
          <a:lstStyle/>
          <a:p>
            <a:r>
              <a:rPr lang="en-CA" sz="2400">
                <a:solidFill>
                  <a:srgbClr val="11335D"/>
                </a:solidFill>
                <a:latin typeface="Basic Sans Bold" panose="00000500000000000000" pitchFamily="50" charset="0"/>
              </a:rPr>
              <a:t>3. Make complex concepts understandable </a:t>
            </a:r>
            <a:r>
              <a:rPr lang="en-CA" sz="2400">
                <a:solidFill>
                  <a:srgbClr val="11335D"/>
                </a:solidFill>
                <a:latin typeface="Basic Sans Bold" panose="00000500000000000000" pitchFamily="50" charset="0"/>
                <a:sym typeface="Wingdings" pitchFamily="2" charset="2"/>
              </a:rPr>
              <a:t> Help people think</a:t>
            </a:r>
            <a:endParaRPr lang="en-CA" sz="2400">
              <a:solidFill>
                <a:srgbClr val="11335D"/>
              </a:solidFill>
              <a:latin typeface="Basic Sans Bold" panose="00000500000000000000" pitchFamily="50" charset="0"/>
            </a:endParaRPr>
          </a:p>
        </p:txBody>
      </p:sp>
      <p:pic>
        <p:nvPicPr>
          <p:cNvPr id="31" name="Graphic 30" descr="Group brainstorm">
            <a:extLst>
              <a:ext uri="{FF2B5EF4-FFF2-40B4-BE49-F238E27FC236}">
                <a16:creationId xmlns:a16="http://schemas.microsoft.com/office/drawing/2014/main" id="{CC81968A-0A28-4638-80C8-F2878BD967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7241" y="3911316"/>
            <a:ext cx="2289586" cy="2289586"/>
          </a:xfrm>
          <a:prstGeom prst="rect">
            <a:avLst/>
          </a:prstGeom>
        </p:spPr>
      </p:pic>
      <p:sp>
        <p:nvSpPr>
          <p:cNvPr id="32" name="TextBox 31">
            <a:extLst>
              <a:ext uri="{FF2B5EF4-FFF2-40B4-BE49-F238E27FC236}">
                <a16:creationId xmlns:a16="http://schemas.microsoft.com/office/drawing/2014/main" id="{2E4E8770-E54C-4307-A5E1-75096D30B3D6}"/>
              </a:ext>
            </a:extLst>
          </p:cNvPr>
          <p:cNvSpPr txBox="1"/>
          <p:nvPr/>
        </p:nvSpPr>
        <p:spPr>
          <a:xfrm>
            <a:off x="2304826" y="5341679"/>
            <a:ext cx="6977507" cy="461665"/>
          </a:xfrm>
          <a:prstGeom prst="rect">
            <a:avLst/>
          </a:prstGeom>
          <a:noFill/>
        </p:spPr>
        <p:txBody>
          <a:bodyPr wrap="square" rtlCol="0">
            <a:spAutoFit/>
          </a:bodyPr>
          <a:lstStyle/>
          <a:p>
            <a:r>
              <a:rPr lang="en-CA" sz="2400">
                <a:solidFill>
                  <a:srgbClr val="11335D"/>
                </a:solidFill>
                <a:latin typeface="Basic Sans Bold" panose="00000500000000000000" pitchFamily="50" charset="0"/>
              </a:rPr>
              <a:t>4. Encourage engagement and participation.</a:t>
            </a:r>
          </a:p>
        </p:txBody>
      </p:sp>
      <p:sp>
        <p:nvSpPr>
          <p:cNvPr id="33" name="Rectangle 32">
            <a:extLst>
              <a:ext uri="{FF2B5EF4-FFF2-40B4-BE49-F238E27FC236}">
                <a16:creationId xmlns:a16="http://schemas.microsoft.com/office/drawing/2014/main" id="{B58B208B-30DD-4718-8DF8-83AF539D56CB}"/>
              </a:ext>
            </a:extLst>
          </p:cNvPr>
          <p:cNvSpPr/>
          <p:nvPr/>
        </p:nvSpPr>
        <p:spPr>
          <a:xfrm>
            <a:off x="0" y="0"/>
            <a:ext cx="366713" cy="6858000"/>
          </a:xfrm>
          <a:prstGeom prst="rect">
            <a:avLst/>
          </a:prstGeom>
          <a:solidFill>
            <a:srgbClr val="113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3062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erson sitting in a lab&#10;&#10;Description automatically generated">
            <a:extLst>
              <a:ext uri="{FF2B5EF4-FFF2-40B4-BE49-F238E27FC236}">
                <a16:creationId xmlns:a16="http://schemas.microsoft.com/office/drawing/2014/main" id="{59917063-B840-13DC-69C3-69CECF3F6FEF}"/>
              </a:ext>
            </a:extLst>
          </p:cNvPr>
          <p:cNvPicPr>
            <a:picLocks noChangeAspect="1"/>
          </p:cNvPicPr>
          <p:nvPr/>
        </p:nvPicPr>
        <p:blipFill rotWithShape="1">
          <a:blip r:embed="rId3"/>
          <a:srcRect r="6237"/>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1836B285-CF39-4F88-AF5B-5C9DF32C1C2E}"/>
              </a:ext>
            </a:extLst>
          </p:cNvPr>
          <p:cNvSpPr/>
          <p:nvPr/>
        </p:nvSpPr>
        <p:spPr>
          <a:xfrm>
            <a:off x="8756353" y="1248252"/>
            <a:ext cx="3119764" cy="5091588"/>
          </a:xfrm>
          <a:prstGeom prst="rect">
            <a:avLst/>
          </a:prstGeom>
        </p:spPr>
        <p:txBody>
          <a:bodyPr vert="horz" lIns="91440" tIns="45720" rIns="91440" bIns="45720" rtlCol="0">
            <a:normAutofit/>
          </a:bodyPr>
          <a:lstStyle/>
          <a:p>
            <a:pPr>
              <a:lnSpc>
                <a:spcPct val="90000"/>
              </a:lnSpc>
              <a:spcAft>
                <a:spcPts val="600"/>
              </a:spcAft>
            </a:pPr>
            <a:endParaRPr lang="en-US" sz="1400" dirty="0"/>
          </a:p>
          <a:p>
            <a:pPr>
              <a:lnSpc>
                <a:spcPct val="90000"/>
              </a:lnSpc>
              <a:spcAft>
                <a:spcPts val="600"/>
              </a:spcAft>
            </a:pPr>
            <a:r>
              <a:rPr lang="en-US" sz="1400"/>
              <a:t>“</a:t>
            </a:r>
            <a:r>
              <a:rPr lang="en-US" sz="1400" dirty="0"/>
              <a:t>Science is increasingly interdisciplinary and the ability to communicate more effectively </a:t>
            </a:r>
            <a:r>
              <a:rPr lang="en-US" sz="1400" b="1" dirty="0"/>
              <a:t>across disciplines </a:t>
            </a:r>
            <a:r>
              <a:rPr lang="en-US" sz="1400" dirty="0"/>
              <a:t>fosters </a:t>
            </a:r>
            <a:r>
              <a:rPr lang="en-US" sz="1400" b="1" dirty="0"/>
              <a:t>collaboration and innovation</a:t>
            </a:r>
            <a:r>
              <a:rPr lang="en-US" sz="1400" dirty="0"/>
              <a:t>. </a:t>
            </a:r>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a:t>“</a:t>
            </a:r>
            <a:r>
              <a:rPr lang="en-US" sz="1400" dirty="0"/>
              <a:t>Being able to communicate the relevance and impact of their ideas and discoveries can enhance scientists’ ability to </a:t>
            </a:r>
            <a:r>
              <a:rPr lang="en-US" sz="1400" b="1" dirty="0"/>
              <a:t>secure funding </a:t>
            </a:r>
            <a:r>
              <a:rPr lang="en-US" sz="1400" dirty="0"/>
              <a:t>or find a job. </a:t>
            </a:r>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a:t>…</a:t>
            </a:r>
            <a:endParaRPr lang="en-US" sz="1400" dirty="0"/>
          </a:p>
          <a:p>
            <a:pPr>
              <a:lnSpc>
                <a:spcPct val="90000"/>
              </a:lnSpc>
              <a:spcAft>
                <a:spcPts val="600"/>
              </a:spcAft>
            </a:pPr>
            <a:endParaRPr lang="en-US" sz="1400" dirty="0"/>
          </a:p>
          <a:p>
            <a:pPr>
              <a:lnSpc>
                <a:spcPct val="90000"/>
              </a:lnSpc>
              <a:spcAft>
                <a:spcPts val="600"/>
              </a:spcAft>
            </a:pPr>
            <a:r>
              <a:rPr lang="en-US" sz="1400" dirty="0"/>
              <a:t>“When scientists communicate more effectively, </a:t>
            </a:r>
            <a:r>
              <a:rPr lang="en-US" sz="1400" b="1" dirty="0"/>
              <a:t>science thrives</a:t>
            </a:r>
            <a:r>
              <a:rPr lang="en-US" sz="1400"/>
              <a:t>.”</a:t>
            </a:r>
            <a:r>
              <a:rPr lang="en-US" sz="1400" dirty="0"/>
              <a:t> </a:t>
            </a:r>
          </a:p>
          <a:p>
            <a:pPr indent="-228600">
              <a:lnSpc>
                <a:spcPct val="90000"/>
              </a:lnSpc>
              <a:spcAft>
                <a:spcPts val="600"/>
              </a:spcAft>
              <a:buFont typeface="Arial" panose="020B0604020202020204" pitchFamily="34" charset="0"/>
              <a:buChar char="•"/>
            </a:pPr>
            <a:endParaRPr lang="en-US" sz="1400" dirty="0"/>
          </a:p>
          <a:p>
            <a:pPr algn="r">
              <a:lnSpc>
                <a:spcPct val="90000"/>
              </a:lnSpc>
              <a:spcAft>
                <a:spcPts val="600"/>
              </a:spcAft>
            </a:pPr>
            <a:r>
              <a:rPr lang="en-US" sz="1400" dirty="0"/>
              <a:t>-Mónica I. </a:t>
            </a:r>
            <a:r>
              <a:rPr lang="en-US" sz="1400" dirty="0" err="1"/>
              <a:t>Feliú-Mójer</a:t>
            </a:r>
            <a:endParaRPr lang="en-US" sz="1400" dirty="0"/>
          </a:p>
          <a:p>
            <a:pPr indent="-228600">
              <a:lnSpc>
                <a:spcPct val="90000"/>
              </a:lnSpc>
              <a:spcAft>
                <a:spcPts val="600"/>
              </a:spcAft>
              <a:buFont typeface="Arial" panose="020B0604020202020204" pitchFamily="34" charset="0"/>
              <a:buChar char="•"/>
            </a:pPr>
            <a:endParaRPr lang="en-US" sz="1400" dirty="0"/>
          </a:p>
        </p:txBody>
      </p:sp>
    </p:spTree>
    <p:extLst>
      <p:ext uri="{BB962C8B-B14F-4D97-AF65-F5344CB8AC3E}">
        <p14:creationId xmlns:p14="http://schemas.microsoft.com/office/powerpoint/2010/main" val="2043709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17F10-D060-54A5-EB01-F7EF746E0026}"/>
              </a:ext>
            </a:extLst>
          </p:cNvPr>
          <p:cNvSpPr>
            <a:spLocks noGrp="1"/>
          </p:cNvSpPr>
          <p:nvPr>
            <p:ph type="title"/>
          </p:nvPr>
        </p:nvSpPr>
        <p:spPr>
          <a:xfrm>
            <a:off x="838200" y="365125"/>
            <a:ext cx="4582886" cy="1325563"/>
          </a:xfrm>
        </p:spPr>
        <p:txBody>
          <a:bodyPr/>
          <a:lstStyle/>
          <a:p>
            <a:r>
              <a:rPr lang="en-CA" dirty="0"/>
              <a:t>Tell a story!</a:t>
            </a:r>
          </a:p>
        </p:txBody>
      </p:sp>
      <p:sp>
        <p:nvSpPr>
          <p:cNvPr id="3" name="Content Placeholder 2">
            <a:extLst>
              <a:ext uri="{FF2B5EF4-FFF2-40B4-BE49-F238E27FC236}">
                <a16:creationId xmlns:a16="http://schemas.microsoft.com/office/drawing/2014/main" id="{7418582C-A43B-B044-B1EF-AE6E1B69508D}"/>
              </a:ext>
            </a:extLst>
          </p:cNvPr>
          <p:cNvSpPr>
            <a:spLocks noGrp="1"/>
          </p:cNvSpPr>
          <p:nvPr>
            <p:ph sz="half" idx="1"/>
          </p:nvPr>
        </p:nvSpPr>
        <p:spPr/>
        <p:txBody>
          <a:bodyPr/>
          <a:lstStyle/>
          <a:p>
            <a:r>
              <a:rPr lang="en-CA" dirty="0"/>
              <a:t>It gets your audience invested. </a:t>
            </a:r>
          </a:p>
          <a:p>
            <a:endParaRPr lang="en-CA" dirty="0"/>
          </a:p>
          <a:p>
            <a:r>
              <a:rPr lang="en-CA" dirty="0"/>
              <a:t>It makes them care.</a:t>
            </a:r>
          </a:p>
          <a:p>
            <a:endParaRPr lang="en-CA" dirty="0"/>
          </a:p>
          <a:p>
            <a:r>
              <a:rPr lang="en-CA" dirty="0"/>
              <a:t>It is more memorable.</a:t>
            </a:r>
          </a:p>
          <a:p>
            <a:endParaRPr lang="en-CA" dirty="0"/>
          </a:p>
          <a:p>
            <a:r>
              <a:rPr lang="en-CA" dirty="0"/>
              <a:t>It aids comprehension.</a:t>
            </a:r>
          </a:p>
        </p:txBody>
      </p:sp>
      <p:pic>
        <p:nvPicPr>
          <p:cNvPr id="1026" name="Picture 2" descr="jurassic park GIF by IFC">
            <a:extLst>
              <a:ext uri="{FF2B5EF4-FFF2-40B4-BE49-F238E27FC236}">
                <a16:creationId xmlns:a16="http://schemas.microsoft.com/office/drawing/2014/main" id="{3C0190D6-04A5-E799-0509-1F432579B30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2" y="505392"/>
            <a:ext cx="5220729" cy="29236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urassic park">
            <a:extLst>
              <a:ext uri="{FF2B5EF4-FFF2-40B4-BE49-F238E27FC236}">
                <a16:creationId xmlns:a16="http://schemas.microsoft.com/office/drawing/2014/main" id="{24B9D6F4-B175-271D-52EE-CADF0174DA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3230" y="3643539"/>
            <a:ext cx="5698672" cy="2849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03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C522E-5D8C-4CC1-B0B2-1FDFF65388CE}"/>
              </a:ext>
            </a:extLst>
          </p:cNvPr>
          <p:cNvSpPr>
            <a:spLocks noGrp="1"/>
          </p:cNvSpPr>
          <p:nvPr>
            <p:ph type="title"/>
          </p:nvPr>
        </p:nvSpPr>
        <p:spPr/>
        <p:txBody>
          <a:bodyPr/>
          <a:lstStyle/>
          <a:p>
            <a:r>
              <a:rPr lang="en-CA"/>
              <a:t>The three-act story</a:t>
            </a:r>
          </a:p>
        </p:txBody>
      </p:sp>
      <p:sp>
        <p:nvSpPr>
          <p:cNvPr id="3" name="Content Placeholder 2">
            <a:extLst>
              <a:ext uri="{FF2B5EF4-FFF2-40B4-BE49-F238E27FC236}">
                <a16:creationId xmlns:a16="http://schemas.microsoft.com/office/drawing/2014/main" id="{7B7D8044-CA4D-45D2-ACA9-1CD0527ACB02}"/>
              </a:ext>
            </a:extLst>
          </p:cNvPr>
          <p:cNvSpPr>
            <a:spLocks noGrp="1"/>
          </p:cNvSpPr>
          <p:nvPr>
            <p:ph idx="1"/>
          </p:nvPr>
        </p:nvSpPr>
        <p:spPr>
          <a:xfrm>
            <a:off x="0" y="1690688"/>
            <a:ext cx="5698671" cy="4351338"/>
          </a:xfrm>
        </p:spPr>
        <p:txBody>
          <a:bodyPr>
            <a:normAutofit/>
          </a:bodyPr>
          <a:lstStyle/>
          <a:p>
            <a:pPr marL="914400">
              <a:lnSpc>
                <a:spcPct val="107000"/>
              </a:lnSpc>
              <a:spcAft>
                <a:spcPts val="800"/>
              </a:spcAft>
            </a:pPr>
            <a:r>
              <a:rPr lang="en-CA" sz="2000" b="1" dirty="0">
                <a:effectLst/>
                <a:latin typeface="Calibri" panose="020F0502020204030204" pitchFamily="34" charset="0"/>
                <a:ea typeface="Calibri" panose="020F0502020204030204" pitchFamily="34" charset="0"/>
                <a:cs typeface="Calibri" panose="020F0502020204030204" pitchFamily="34" charset="0"/>
              </a:rPr>
              <a:t>Act I: Problem (Inciting Incident): </a:t>
            </a:r>
          </a:p>
          <a:p>
            <a:pPr marL="1371600" lvl="1">
              <a:lnSpc>
                <a:spcPct val="107000"/>
              </a:lnSpc>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Set the stage: What is the problem and why must it be solved, and who’s going to do it.</a:t>
            </a:r>
            <a:endParaRPr lang="en-CA" sz="1400" dirty="0">
              <a:effectLst/>
              <a:latin typeface="Calibri" panose="020F0502020204030204" pitchFamily="34" charset="0"/>
              <a:ea typeface="Calibri" panose="020F0502020204030204" pitchFamily="34" charset="0"/>
              <a:cs typeface="Arial" panose="020B0604020202020204" pitchFamily="34" charset="0"/>
            </a:endParaRPr>
          </a:p>
          <a:p>
            <a:pPr marL="914400">
              <a:lnSpc>
                <a:spcPct val="107000"/>
              </a:lnSpc>
              <a:spcAft>
                <a:spcPts val="800"/>
              </a:spcAft>
            </a:pPr>
            <a:r>
              <a:rPr lang="en-CA" sz="2000" b="1" dirty="0">
                <a:effectLst/>
                <a:latin typeface="Calibri" panose="020F0502020204030204" pitchFamily="34" charset="0"/>
                <a:ea typeface="Calibri" panose="020F0502020204030204" pitchFamily="34" charset="0"/>
                <a:cs typeface="Calibri" panose="020F0502020204030204" pitchFamily="34" charset="0"/>
              </a:rPr>
              <a:t>Act II: Solution(s?) (Failures and Success): </a:t>
            </a:r>
          </a:p>
          <a:p>
            <a:pPr marL="1371600" lvl="1">
              <a:lnSpc>
                <a:spcPct val="107000"/>
              </a:lnSpc>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Resources collected, plans made, setbacks dealt with, crises points.</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914400">
              <a:lnSpc>
                <a:spcPct val="107000"/>
              </a:lnSpc>
              <a:spcAft>
                <a:spcPts val="800"/>
              </a:spcAft>
            </a:pPr>
            <a:r>
              <a:rPr lang="en-CA" sz="2000" b="1" dirty="0">
                <a:effectLst/>
                <a:latin typeface="Calibri" panose="020F0502020204030204" pitchFamily="34" charset="0"/>
                <a:ea typeface="Calibri" panose="020F0502020204030204" pitchFamily="34" charset="0"/>
                <a:cs typeface="Calibri" panose="020F0502020204030204" pitchFamily="34" charset="0"/>
              </a:rPr>
              <a:t>Act III: Value/Impact:</a:t>
            </a:r>
          </a:p>
          <a:p>
            <a:pPr marL="1371600" lvl="1">
              <a:lnSpc>
                <a:spcPct val="107000"/>
              </a:lnSpc>
              <a:spcAft>
                <a:spcPts val="800"/>
              </a:spcAft>
            </a:pPr>
            <a:r>
              <a:rPr lang="en-CA" sz="1800" dirty="0">
                <a:latin typeface="Calibri" panose="020F0502020204030204" pitchFamily="34" charset="0"/>
                <a:ea typeface="Calibri" panose="020F0502020204030204" pitchFamily="34" charset="0"/>
                <a:cs typeface="Calibri" panose="020F0502020204030204" pitchFamily="34" charset="0"/>
              </a:rPr>
              <a:t>Remind your audience w</a:t>
            </a:r>
            <a:r>
              <a:rPr lang="en-CA" sz="1800" dirty="0">
                <a:effectLst/>
                <a:latin typeface="Calibri" panose="020F0502020204030204" pitchFamily="34" charset="0"/>
                <a:ea typeface="Calibri" panose="020F0502020204030204" pitchFamily="34" charset="0"/>
                <a:cs typeface="Calibri" panose="020F0502020204030204" pitchFamily="34" charset="0"/>
              </a:rPr>
              <a:t>hy they should care?</a:t>
            </a:r>
            <a:endParaRPr lang="en-CA"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DC52D1C4-BB87-45CA-9374-45748110ADB1}"/>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552036-A553-A144-B986-55D696311C82}" type="datetime1">
              <a:rPr lang="en-CA" smtClean="0"/>
              <a:pPr/>
              <a:t>2024-08-19</a:t>
            </a:fld>
            <a:endParaRPr lang="en-CA"/>
          </a:p>
        </p:txBody>
      </p:sp>
      <p:sp>
        <p:nvSpPr>
          <p:cNvPr id="5" name="Footer Placeholder 4">
            <a:extLst>
              <a:ext uri="{FF2B5EF4-FFF2-40B4-BE49-F238E27FC236}">
                <a16:creationId xmlns:a16="http://schemas.microsoft.com/office/drawing/2014/main" id="{214013E6-1CBD-4627-8EE6-3511340F1EEF}"/>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a:t>PD&amp;L</a:t>
            </a:r>
            <a:endParaRPr lang="en-CA">
              <a:solidFill>
                <a:schemeClr val="bg1"/>
              </a:solidFill>
            </a:endParaRPr>
          </a:p>
        </p:txBody>
      </p:sp>
      <p:sp>
        <p:nvSpPr>
          <p:cNvPr id="6" name="Slide Number Placeholder 5">
            <a:extLst>
              <a:ext uri="{FF2B5EF4-FFF2-40B4-BE49-F238E27FC236}">
                <a16:creationId xmlns:a16="http://schemas.microsoft.com/office/drawing/2014/main" id="{98FB61F8-1F33-40DA-B9B1-95F5212BE7B8}"/>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87D6D5-B6FC-4179-AAAC-EED352E43419}" type="slidenum">
              <a:rPr lang="en-CA" smtClean="0"/>
              <a:pPr/>
              <a:t>9</a:t>
            </a:fld>
            <a:endParaRPr lang="en-CA"/>
          </a:p>
        </p:txBody>
      </p:sp>
      <p:pic>
        <p:nvPicPr>
          <p:cNvPr id="7" name="Content Placeholder 7" descr="A picture containing text, book&#10;&#10;Description automatically generated">
            <a:extLst>
              <a:ext uri="{FF2B5EF4-FFF2-40B4-BE49-F238E27FC236}">
                <a16:creationId xmlns:a16="http://schemas.microsoft.com/office/drawing/2014/main" id="{CC352183-9BB2-E219-1360-5B34E4B21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8669" y="190621"/>
            <a:ext cx="3318115" cy="3412128"/>
          </a:xfrm>
          <a:prstGeom prst="rect">
            <a:avLst/>
          </a:prstGeom>
        </p:spPr>
      </p:pic>
      <p:sp>
        <p:nvSpPr>
          <p:cNvPr id="8" name="TextBox 7">
            <a:extLst>
              <a:ext uri="{FF2B5EF4-FFF2-40B4-BE49-F238E27FC236}">
                <a16:creationId xmlns:a16="http://schemas.microsoft.com/office/drawing/2014/main" id="{ADA7F7AB-8CCC-CE1C-CA03-0C9D558F9402}"/>
              </a:ext>
            </a:extLst>
          </p:cNvPr>
          <p:cNvSpPr txBox="1"/>
          <p:nvPr/>
        </p:nvSpPr>
        <p:spPr>
          <a:xfrm>
            <a:off x="5808942" y="3279583"/>
            <a:ext cx="2801658" cy="646331"/>
          </a:xfrm>
          <a:prstGeom prst="rect">
            <a:avLst/>
          </a:prstGeom>
          <a:noFill/>
        </p:spPr>
        <p:txBody>
          <a:bodyPr wrap="square">
            <a:spAutoFit/>
          </a:bodyPr>
          <a:lstStyle/>
          <a:p>
            <a:r>
              <a:rPr lang="en-CA" sz="1200" dirty="0"/>
              <a:t>https://</a:t>
            </a:r>
            <a:r>
              <a:rPr lang="en-CA" sz="1200" dirty="0" err="1"/>
              <a:t>theconversation.com</a:t>
            </a:r>
            <a:r>
              <a:rPr lang="en-CA" sz="1200" dirty="0"/>
              <a:t>/after-150-years-we-still-havent-solved-the-puzzle-of-alice-in-wonderland-44049 </a:t>
            </a:r>
          </a:p>
        </p:txBody>
      </p:sp>
      <p:pic>
        <p:nvPicPr>
          <p:cNvPr id="9" name="Picture 8" descr="A picture containing person, group, indoor, people&#10;&#10;Description automatically generated">
            <a:extLst>
              <a:ext uri="{FF2B5EF4-FFF2-40B4-BE49-F238E27FC236}">
                <a16:creationId xmlns:a16="http://schemas.microsoft.com/office/drawing/2014/main" id="{1A40AEC3-581A-DABF-325F-F4B48C9414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4924" y="628721"/>
            <a:ext cx="3107075" cy="2327397"/>
          </a:xfrm>
          <a:prstGeom prst="rect">
            <a:avLst/>
          </a:prstGeom>
        </p:spPr>
      </p:pic>
      <p:sp>
        <p:nvSpPr>
          <p:cNvPr id="10" name="TextBox 9">
            <a:extLst>
              <a:ext uri="{FF2B5EF4-FFF2-40B4-BE49-F238E27FC236}">
                <a16:creationId xmlns:a16="http://schemas.microsoft.com/office/drawing/2014/main" id="{146029FA-FB7B-088A-597A-F5A316F845C5}"/>
              </a:ext>
            </a:extLst>
          </p:cNvPr>
          <p:cNvSpPr txBox="1"/>
          <p:nvPr/>
        </p:nvSpPr>
        <p:spPr>
          <a:xfrm>
            <a:off x="9084925" y="3122647"/>
            <a:ext cx="3107075" cy="461665"/>
          </a:xfrm>
          <a:prstGeom prst="rect">
            <a:avLst/>
          </a:prstGeom>
          <a:noFill/>
        </p:spPr>
        <p:txBody>
          <a:bodyPr wrap="square">
            <a:spAutoFit/>
          </a:bodyPr>
          <a:lstStyle/>
          <a:p>
            <a:r>
              <a:rPr lang="en-CA" sz="1200" dirty="0"/>
              <a:t>https://</a:t>
            </a:r>
            <a:r>
              <a:rPr lang="en-CA" sz="1200" dirty="0" err="1"/>
              <a:t>ichef.bbci.co.uk</a:t>
            </a:r>
            <a:r>
              <a:rPr lang="en-CA" sz="1200" dirty="0"/>
              <a:t>/images/</a:t>
            </a:r>
            <a:r>
              <a:rPr lang="en-CA" sz="1200" dirty="0" err="1"/>
              <a:t>ic</a:t>
            </a:r>
            <a:r>
              <a:rPr lang="en-CA" sz="1200" dirty="0"/>
              <a:t>/640x360/p01gmg5y.jpg </a:t>
            </a:r>
          </a:p>
        </p:txBody>
      </p:sp>
      <p:pic>
        <p:nvPicPr>
          <p:cNvPr id="11" name="Picture 10" descr="A dinosaur in a museum&#10;&#10;Description automatically generated with low confidence">
            <a:extLst>
              <a:ext uri="{FF2B5EF4-FFF2-40B4-BE49-F238E27FC236}">
                <a16:creationId xmlns:a16="http://schemas.microsoft.com/office/drawing/2014/main" id="{EF1AC7B6-C94A-6B2D-7B12-5592CE908E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4043" y="3865911"/>
            <a:ext cx="3741860" cy="2104797"/>
          </a:xfrm>
          <a:prstGeom prst="rect">
            <a:avLst/>
          </a:prstGeom>
        </p:spPr>
      </p:pic>
      <p:sp>
        <p:nvSpPr>
          <p:cNvPr id="12" name="TextBox 11">
            <a:extLst>
              <a:ext uri="{FF2B5EF4-FFF2-40B4-BE49-F238E27FC236}">
                <a16:creationId xmlns:a16="http://schemas.microsoft.com/office/drawing/2014/main" id="{FC7DAAB2-7896-A146-C5C0-0968216D1B10}"/>
              </a:ext>
            </a:extLst>
          </p:cNvPr>
          <p:cNvSpPr txBox="1"/>
          <p:nvPr/>
        </p:nvSpPr>
        <p:spPr>
          <a:xfrm>
            <a:off x="7854043" y="6022531"/>
            <a:ext cx="6136104" cy="276999"/>
          </a:xfrm>
          <a:prstGeom prst="rect">
            <a:avLst/>
          </a:prstGeom>
          <a:noFill/>
        </p:spPr>
        <p:txBody>
          <a:bodyPr wrap="square">
            <a:spAutoFit/>
          </a:bodyPr>
          <a:lstStyle/>
          <a:p>
            <a:r>
              <a:rPr lang="en-CA" sz="1200"/>
              <a:t>https://i.ytimg.com/vi/CsM9py39F0U/maxresdefault.jpg </a:t>
            </a:r>
          </a:p>
        </p:txBody>
      </p:sp>
    </p:spTree>
    <p:extLst>
      <p:ext uri="{BB962C8B-B14F-4D97-AF65-F5344CB8AC3E}">
        <p14:creationId xmlns:p14="http://schemas.microsoft.com/office/powerpoint/2010/main" val="186197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Basic Sans ExtraLight"/>
        <a:ea typeface=""/>
        <a:cs typeface=""/>
      </a:majorFont>
      <a:minorFont>
        <a:latin typeface="Basic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19890805-087c-40de-82e2-81a151efff6d" xsi:nil="true"/>
    <lcf76f155ced4ddcb4097134ff3c332f xmlns="19890805-087c-40de-82e2-81a151efff6d">
      <Terms xmlns="http://schemas.microsoft.com/office/infopath/2007/PartnerControls"/>
    </lcf76f155ced4ddcb4097134ff3c332f>
    <Link xmlns="19890805-087c-40de-82e2-81a151efff6d">
      <Url xsi:nil="true"/>
      <Description xsi:nil="true"/>
    </Link>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49AD3C1F86BB4D95B993BA4C907DC7" ma:contentTypeVersion="15" ma:contentTypeDescription="Create a new document." ma:contentTypeScope="" ma:versionID="079a2eb283b24c361ac04684d7042bc2">
  <xsd:schema xmlns:xsd="http://www.w3.org/2001/XMLSchema" xmlns:xs="http://www.w3.org/2001/XMLSchema" xmlns:p="http://schemas.microsoft.com/office/2006/metadata/properties" xmlns:ns2="19890805-087c-40de-82e2-81a151efff6d" xmlns:ns3="871f4035-ead0-40f2-a8d9-39a8f8d6925f" targetNamespace="http://schemas.microsoft.com/office/2006/metadata/properties" ma:root="true" ma:fieldsID="9e73aae3bef4e4150fbc7642b24ccf2c" ns2:_="" ns3:_="">
    <xsd:import namespace="19890805-087c-40de-82e2-81a151efff6d"/>
    <xsd:import namespace="871f4035-ead0-40f2-a8d9-39a8f8d692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2:MediaServiceOCR" minOccurs="0"/>
                <xsd:element ref="ns3:SharedWithUsers" minOccurs="0"/>
                <xsd:element ref="ns3:SharedWithDetails" minOccurs="0"/>
                <xsd:element ref="ns2:MediaServiceSearchProperties"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890805-087c-40de-82e2-81a151efff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bd2e69d-a885-47d9-a849-8bc90acf94c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ink" ma:index="22"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71f4035-ead0-40f2-a8d9-39a8f8d6925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CF7B52-86A2-4471-8797-3699A21466DE}">
  <ds:schemaRefs>
    <ds:schemaRef ds:uri="http://schemas.microsoft.com/sharepoint/v3/contenttype/forms"/>
  </ds:schemaRefs>
</ds:datastoreItem>
</file>

<file path=customXml/itemProps2.xml><?xml version="1.0" encoding="utf-8"?>
<ds:datastoreItem xmlns:ds="http://schemas.openxmlformats.org/officeDocument/2006/customXml" ds:itemID="{E0D23B5E-D7F3-4277-9385-712562314EF3}">
  <ds:schemaRefs>
    <ds:schemaRef ds:uri="http://schemas.microsoft.com/office/2006/documentManagement/types"/>
    <ds:schemaRef ds:uri="http://purl.org/dc/elements/1.1/"/>
    <ds:schemaRef ds:uri="19890805-087c-40de-82e2-81a151efff6d"/>
    <ds:schemaRef ds:uri="871f4035-ead0-40f2-a8d9-39a8f8d6925f"/>
    <ds:schemaRef ds:uri="http://www.w3.org/XML/1998/namespace"/>
    <ds:schemaRef ds:uri="http://schemas.microsoft.com/office/2006/metadata/properties"/>
    <ds:schemaRef ds:uri="http://schemas.openxmlformats.org/package/2006/metadata/core-properties"/>
    <ds:schemaRef ds:uri="http://schemas.microsoft.com/office/infopath/2007/PartnerControls"/>
    <ds:schemaRef ds:uri="http://purl.org/dc/dcmitype/"/>
    <ds:schemaRef ds:uri="http://purl.org/dc/terms/"/>
  </ds:schemaRefs>
</ds:datastoreItem>
</file>

<file path=customXml/itemProps3.xml><?xml version="1.0" encoding="utf-8"?>
<ds:datastoreItem xmlns:ds="http://schemas.openxmlformats.org/officeDocument/2006/customXml" ds:itemID="{1FFCBC2E-4367-4BD2-B650-D176F91371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890805-087c-40de-82e2-81a151efff6d"/>
    <ds:schemaRef ds:uri="871f4035-ead0-40f2-a8d9-39a8f8d692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6733</TotalTime>
  <Words>3105</Words>
  <Application>Microsoft Office PowerPoint</Application>
  <PresentationFormat>Widescreen</PresentationFormat>
  <Paragraphs>414</Paragraphs>
  <Slides>46</Slides>
  <Notes>41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6" baseType="lpstr">
      <vt:lpstr>Arial</vt:lpstr>
      <vt:lpstr>Basic Sans</vt:lpstr>
      <vt:lpstr>Basic Sans Bold</vt:lpstr>
      <vt:lpstr>Basic Sans ExtraLight</vt:lpstr>
      <vt:lpstr>Calibri</vt:lpstr>
      <vt:lpstr>Quicksand</vt:lpstr>
      <vt:lpstr>Roboto</vt:lpstr>
      <vt:lpstr>TheSerif</vt:lpstr>
      <vt:lpstr>Office Theme</vt:lpstr>
      <vt:lpstr>Acrobat Document</vt:lpstr>
      <vt:lpstr>PowerPoint Presentation</vt:lpstr>
      <vt:lpstr>Science Communication</vt:lpstr>
      <vt:lpstr>Science Communication</vt:lpstr>
      <vt:lpstr>PowerPoint Presentation</vt:lpstr>
      <vt:lpstr>PowerPoint Presentation</vt:lpstr>
      <vt:lpstr>PowerPoint Presentation</vt:lpstr>
      <vt:lpstr>PowerPoint Presentation</vt:lpstr>
      <vt:lpstr>Tell a story!</vt:lpstr>
      <vt:lpstr>The three-act story</vt:lpstr>
      <vt:lpstr>Telling your story</vt:lpstr>
      <vt:lpstr>PowerPoint Presentation</vt:lpstr>
      <vt:lpstr>Knowing your audience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Creative Science Communication</vt:lpstr>
      <vt:lpstr>Creative Science Communication</vt:lpstr>
      <vt:lpstr>Creative Science Communication</vt:lpstr>
      <vt:lpstr>Creative Science Communication</vt:lpstr>
      <vt:lpstr>Creative Science Communication</vt:lpstr>
      <vt:lpstr>Creative Science Communication</vt:lpstr>
      <vt:lpstr>Creative Science Communication</vt:lpstr>
      <vt:lpstr>Creative Science Communication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Canadian Particle Astrophysics Centre at Queen's University</dc:creator>
  <cp:lastModifiedBy>Christine Kraus</cp:lastModifiedBy>
  <cp:revision>4</cp:revision>
  <dcterms:created xsi:type="dcterms:W3CDTF">2019-07-23T12:53:44Z</dcterms:created>
  <dcterms:modified xsi:type="dcterms:W3CDTF">2024-08-19T21:09:42Z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1980000.00000000</vt:lpwstr>
  </property>
  <property fmtid="{D5CDD505-2E9C-101B-9397-08002B2CF9AE}" pid="3" name="ContentTypeId">
    <vt:lpwstr>0x0101005549AD3C1F86BB4D95B993BA4C907DC7</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{"FileActivityType":"11","FileActivityTimeStamp":"2023-08-02T20:40:04.763Z","FileActivityUsersOnPage":[{"DisplayName":"Mark Richardson","Id":"mlar@queensu.ca"},{"DisplayName":"Zachary Kenny","Id":"zpk@queensu.ca"}],"FileActivityNavigationId":null}</vt:lpwstr>
  </property>
  <property fmtid="{D5CDD505-2E9C-101B-9397-08002B2CF9AE}" pid="7" name="TriggerFlowInfo">
    <vt:lpwstr/>
  </property>
  <property fmtid="{D5CDD505-2E9C-101B-9397-08002B2CF9AE}" pid="8" name="MediaServiceImageTags">
    <vt:lpwstr/>
  </property>
</Properties>
</file>