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6"/>
  </p:notesMasterIdLst>
  <p:sldIdLst>
    <p:sldId id="256" r:id="rId5"/>
    <p:sldId id="257" r:id="rId6"/>
    <p:sldId id="269" r:id="rId7"/>
    <p:sldId id="270" r:id="rId8"/>
    <p:sldId id="260" r:id="rId9"/>
    <p:sldId id="262" r:id="rId10"/>
    <p:sldId id="263" r:id="rId11"/>
    <p:sldId id="265" r:id="rId12"/>
    <p:sldId id="271" r:id="rId13"/>
    <p:sldId id="268"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29B8B-A1BC-43F2-BDD1-81E001866047}" type="datetimeFigureOut">
              <a:rPr lang="en-CA" smtClean="0"/>
              <a:t>2024-08-19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95596-0091-48CD-AE4E-1B5333EC52B4}" type="slidenum">
              <a:rPr lang="en-CA" smtClean="0"/>
              <a:t>‹#›</a:t>
            </a:fld>
            <a:endParaRPr lang="en-CA"/>
          </a:p>
        </p:txBody>
      </p:sp>
    </p:spTree>
    <p:extLst>
      <p:ext uri="{BB962C8B-B14F-4D97-AF65-F5344CB8AC3E}">
        <p14:creationId xmlns:p14="http://schemas.microsoft.com/office/powerpoint/2010/main" val="12028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E95596-0091-48CD-AE4E-1B5333EC52B4}" type="slidenum">
              <a:rPr lang="en-CA" smtClean="0"/>
              <a:t>1</a:t>
            </a:fld>
            <a:endParaRPr lang="en-CA"/>
          </a:p>
        </p:txBody>
      </p:sp>
    </p:spTree>
    <p:extLst>
      <p:ext uri="{BB962C8B-B14F-4D97-AF65-F5344CB8AC3E}">
        <p14:creationId xmlns:p14="http://schemas.microsoft.com/office/powerpoint/2010/main" val="92552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Why inside vs outside. </a:t>
            </a:r>
          </a:p>
          <a:p>
            <a:endParaRPr lang="en-US" dirty="0"/>
          </a:p>
          <a:p>
            <a:r>
              <a:rPr lang="en-US" dirty="0"/>
              <a:t>We don’t have room on outside, would need to remove cladding, more challenging to design, and more subsystems would have to move. </a:t>
            </a:r>
          </a:p>
          <a:p>
            <a:endParaRPr lang="en-US" dirty="0"/>
          </a:p>
          <a:p>
            <a:r>
              <a:rPr lang="en-US" dirty="0"/>
              <a:t>In some ways, more mu-metal is like the duct tape of magnetically shielded rooms.</a:t>
            </a:r>
          </a:p>
          <a:p>
            <a:endParaRPr lang="en-US" dirty="0"/>
          </a:p>
          <a:p>
            <a:r>
              <a:rPr lang="en-US" dirty="0"/>
              <a:t>Inside. Places less constraints on other subsystems, according to COMSOL simulations it should improve the SF by around a factor of 10.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redesign of B0, coil that sets the </a:t>
            </a:r>
          </a:p>
          <a:p>
            <a:endParaRPr lang="en-CA" dirty="0"/>
          </a:p>
        </p:txBody>
      </p:sp>
      <p:sp>
        <p:nvSpPr>
          <p:cNvPr id="4" name="Slide Number Placeholder 3"/>
          <p:cNvSpPr>
            <a:spLocks noGrp="1"/>
          </p:cNvSpPr>
          <p:nvPr>
            <p:ph type="sldNum" sz="quarter" idx="5"/>
          </p:nvPr>
        </p:nvSpPr>
        <p:spPr/>
        <p:txBody>
          <a:bodyPr/>
          <a:lstStyle/>
          <a:p>
            <a:fld id="{5BE95596-0091-48CD-AE4E-1B5333EC52B4}" type="slidenum">
              <a:rPr lang="en-CA" smtClean="0"/>
              <a:t>10</a:t>
            </a:fld>
            <a:endParaRPr lang="en-CA"/>
          </a:p>
        </p:txBody>
      </p:sp>
    </p:spTree>
    <p:extLst>
      <p:ext uri="{BB962C8B-B14F-4D97-AF65-F5344CB8AC3E}">
        <p14:creationId xmlns:p14="http://schemas.microsoft.com/office/powerpoint/2010/main" val="86133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E95596-0091-48CD-AE4E-1B5333EC52B4}" type="slidenum">
              <a:rPr lang="en-CA" smtClean="0"/>
              <a:t>11</a:t>
            </a:fld>
            <a:endParaRPr lang="en-CA"/>
          </a:p>
        </p:txBody>
      </p:sp>
    </p:spTree>
    <p:extLst>
      <p:ext uri="{BB962C8B-B14F-4D97-AF65-F5344CB8AC3E}">
        <p14:creationId xmlns:p14="http://schemas.microsoft.com/office/powerpoint/2010/main" val="191393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AutoNum type="arabicParenR"/>
            </a:pPr>
            <a:r>
              <a:rPr lang="en-US" dirty="0" err="1"/>
              <a:t>Ucn</a:t>
            </a:r>
            <a:r>
              <a:rPr lang="en-US" dirty="0"/>
              <a:t> production isn’t the actual constraint on finishing MSR. Being done and implementing further subsystems is the reason for wanting to finish the MSR. UCN prod. Is not a bottle neck.</a:t>
            </a:r>
            <a:endParaRPr lang="en-CA" dirty="0"/>
          </a:p>
        </p:txBody>
      </p:sp>
      <p:sp>
        <p:nvSpPr>
          <p:cNvPr id="4" name="Slide Number Placeholder 3"/>
          <p:cNvSpPr>
            <a:spLocks noGrp="1"/>
          </p:cNvSpPr>
          <p:nvPr>
            <p:ph type="sldNum" sz="quarter" idx="5"/>
          </p:nvPr>
        </p:nvSpPr>
        <p:spPr/>
        <p:txBody>
          <a:bodyPr/>
          <a:lstStyle/>
          <a:p>
            <a:fld id="{5BE95596-0091-48CD-AE4E-1B5333EC52B4}" type="slidenum">
              <a:rPr lang="en-CA" smtClean="0"/>
              <a:t>2</a:t>
            </a:fld>
            <a:endParaRPr lang="en-CA"/>
          </a:p>
        </p:txBody>
      </p:sp>
    </p:spTree>
    <p:extLst>
      <p:ext uri="{BB962C8B-B14F-4D97-AF65-F5344CB8AC3E}">
        <p14:creationId xmlns:p14="http://schemas.microsoft.com/office/powerpoint/2010/main" val="316710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highlight>
                  <a:srgbClr val="FFFFFF"/>
                </a:highlight>
                <a:latin typeface="verdana" panose="020B0604030504040204" pitchFamily="34" charset="0"/>
              </a:rPr>
              <a:t>A non-zero electric dipole moment of the neutron would be a violation of parity (P) and time-reversal (T) symmetry. This also implies CP violation, which is needed to explain the dominance of matter over anti-matter in the present day universe.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highlight>
                <a:srgbClr val="FFFFF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highlight>
                  <a:srgbClr val="FFFFFF"/>
                </a:highlight>
                <a:latin typeface="verdana" panose="020B0604030504040204" pitchFamily="34" charset="0"/>
              </a:rPr>
              <a:t>This can be explained by the following picture: if the neutron has a finite EDM, the charge distribution is reversed under P; it is unchanged under T, but the orientation of a particle is specified by its spin, which is unchanged under P, but reverses under T. Therefore if the EDM is not zero then P and T are not conserved.</a:t>
            </a:r>
          </a:p>
          <a:p>
            <a:endParaRPr lang="en-CA" dirty="0"/>
          </a:p>
          <a:p>
            <a:r>
              <a:rPr lang="en-CA" dirty="0"/>
              <a:t>Say BSM physics searches is the motivation for searching for forms of CP violation.</a:t>
            </a:r>
          </a:p>
          <a:p>
            <a:endParaRPr lang="en-CA" dirty="0"/>
          </a:p>
          <a:p>
            <a:r>
              <a:rPr lang="en-CA" dirty="0"/>
              <a:t>Plan to improve current </a:t>
            </a:r>
            <a:r>
              <a:rPr lang="en-CA" dirty="0" err="1"/>
              <a:t>lim</a:t>
            </a:r>
            <a:r>
              <a:rPr lang="en-CA" dirty="0"/>
              <a:t> by factor of ~~10</a:t>
            </a:r>
          </a:p>
        </p:txBody>
      </p:sp>
      <p:sp>
        <p:nvSpPr>
          <p:cNvPr id="4" name="Slide Number Placeholder 3"/>
          <p:cNvSpPr>
            <a:spLocks noGrp="1"/>
          </p:cNvSpPr>
          <p:nvPr>
            <p:ph type="sldNum" sz="quarter" idx="5"/>
          </p:nvPr>
        </p:nvSpPr>
        <p:spPr/>
        <p:txBody>
          <a:bodyPr/>
          <a:lstStyle/>
          <a:p>
            <a:fld id="{5BE95596-0091-48CD-AE4E-1B5333EC52B4}" type="slidenum">
              <a:rPr lang="en-CA" smtClean="0"/>
              <a:t>3</a:t>
            </a:fld>
            <a:endParaRPr lang="en-CA"/>
          </a:p>
        </p:txBody>
      </p:sp>
    </p:spTree>
    <p:extLst>
      <p:ext uri="{BB962C8B-B14F-4D97-AF65-F5344CB8AC3E}">
        <p14:creationId xmlns:p14="http://schemas.microsoft.com/office/powerpoint/2010/main" val="198019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experimental setup. We smash protons from the main 520 MeV TRIUMF cyclotron, they then go through our cryogenics system to slow the neutrons down until they are ultra cold. The UCN are then transported into the electric dipole moment precession chamber which is contained inside of the magnetically shielded room (MSR). </a:t>
            </a:r>
          </a:p>
          <a:p>
            <a:endParaRPr lang="en-US" dirty="0"/>
          </a:p>
          <a:p>
            <a:r>
              <a:rPr lang="en-US" dirty="0"/>
              <a:t>Need to spend real time going through this thing. Neutrons, cold stuff, MSR. Could add more labels to aid my explaining.</a:t>
            </a:r>
          </a:p>
          <a:p>
            <a:endParaRPr lang="en-CA" dirty="0"/>
          </a:p>
        </p:txBody>
      </p:sp>
      <p:sp>
        <p:nvSpPr>
          <p:cNvPr id="4" name="Slide Number Placeholder 3"/>
          <p:cNvSpPr>
            <a:spLocks noGrp="1"/>
          </p:cNvSpPr>
          <p:nvPr>
            <p:ph type="sldNum" sz="quarter" idx="5"/>
          </p:nvPr>
        </p:nvSpPr>
        <p:spPr/>
        <p:txBody>
          <a:bodyPr/>
          <a:lstStyle/>
          <a:p>
            <a:fld id="{5BE95596-0091-48CD-AE4E-1B5333EC52B4}" type="slidenum">
              <a:rPr lang="en-CA" smtClean="0"/>
              <a:t>4</a:t>
            </a:fld>
            <a:endParaRPr lang="en-CA"/>
          </a:p>
        </p:txBody>
      </p:sp>
    </p:spTree>
    <p:extLst>
      <p:ext uri="{BB962C8B-B14F-4D97-AF65-F5344CB8AC3E}">
        <p14:creationId xmlns:p14="http://schemas.microsoft.com/office/powerpoint/2010/main" val="50950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Precession of magnetic moment is the usual Larmor precession frequency, but if the EDM is non-zero, then then we should see a slight deviation in the precession frequency proportional to this value when we alternate the electric field between parallel and anti-parallel configurations. Measuring this deviation in the precession frequency proportional to the electric field E is extremely challenging is B is changing as well. To see a very small deviation in </a:t>
                </a:r>
                <a14:m>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𝜔</m:t>
                    </m:r>
                  </m:oMath>
                </a14:m>
                <a:r>
                  <a:rPr lang="en-US" dirty="0"/>
                  <a:t> we must know B </a:t>
                </a:r>
                <a:r>
                  <a:rPr lang="en-US" b="1" u="sng" dirty="0"/>
                  <a:t>very</a:t>
                </a:r>
                <a:r>
                  <a:rPr lang="en-US" dirty="0"/>
                  <a:t> well. It must be</a:t>
                </a:r>
                <a:r>
                  <a:rPr lang="en-US" baseline="0" dirty="0"/>
                  <a:t> very homogenous over the neutron cell, as well as stable over long time frames. Slow drifts in the field which we can track are okay, but more rapid fluctuations in the field would be detrimental to the measurement process. </a:t>
                </a:r>
              </a:p>
              <a:p>
                <a:endParaRPr lang="en-US" baseline="0" dirty="0">
                  <a:solidFill>
                    <a:schemeClr val="tx1"/>
                  </a:solidFill>
                </a:endParaRPr>
              </a:p>
              <a:p>
                <a:r>
                  <a:rPr lang="en-CA" dirty="0"/>
                  <a:t>Say why we want E big, but precision isn’t deal breaker. B must be precisely controlled however. </a:t>
                </a:r>
              </a:p>
              <a:p>
                <a:endParaRPr lang="en-US" sz="1200" dirty="0">
                  <a:solidFill>
                    <a:srgbClr val="000000"/>
                  </a:solidFill>
                  <a:highlight>
                    <a:srgbClr val="FFFFFF"/>
                  </a:highlight>
                  <a:latin typeface="verdana" panose="020B0604030504040204" pitchFamily="34" charset="0"/>
                </a:endParaRPr>
              </a:p>
              <a:p>
                <a:r>
                  <a:rPr lang="en-US" sz="1200" dirty="0">
                    <a:solidFill>
                      <a:srgbClr val="000000"/>
                    </a:solidFill>
                    <a:highlight>
                      <a:srgbClr val="FFFFFF"/>
                    </a:highlight>
                    <a:latin typeface="verdana" panose="020B0604030504040204" pitchFamily="34" charset="0"/>
                  </a:rPr>
                  <a:t>The presence of an electric field aligned parallel or anti-parallel causes a shift in the precession frequency of the neutron, proportional to the nEDM.</a:t>
                </a:r>
                <a:endParaRPr lang="en-CA" sz="1200" dirty="0"/>
              </a:p>
              <a:p>
                <a:endParaRPr lang="en-CA" dirty="0"/>
              </a:p>
              <a:p>
                <a:r>
                  <a:rPr lang="en-CA" dirty="0"/>
                  <a:t>Need to explain technique well so it flows into the next slide. Say more about how we flip E field then why it is so important for B to be known well, maybe. </a:t>
                </a:r>
              </a:p>
              <a:p>
                <a:r>
                  <a:rPr lang="en-CA" dirty="0"/>
                  <a:t>Figure with E and B orientation. </a:t>
                </a:r>
              </a:p>
              <a:p>
                <a:endParaRPr lang="en-CA" dirty="0"/>
              </a:p>
              <a:p>
                <a:r>
                  <a:rPr lang="en-CA" dirty="0"/>
                  <a:t>LEGEND</a:t>
                </a:r>
              </a:p>
              <a:p>
                <a:r>
                  <a:rPr lang="en-CA" dirty="0"/>
                  <a:t>From the deleted plot notes: </a:t>
                </a:r>
                <a:r>
                  <a:rPr lang="en-US" dirty="0"/>
                  <a:t>If they interact with electric field longer, the dipoles can better align with the electric field as that is their tendency.</a:t>
                </a:r>
              </a:p>
              <a:p>
                <a:endParaRPr lang="en-US" dirty="0"/>
              </a:p>
              <a:p>
                <a:r>
                  <a:rPr lang="en-US" dirty="0"/>
                  <a:t>If E is off by 10%, who really cares, not a huge detriment to the experiment. If B is fluctuating by 10% we wouldn’t even be able to tell if the precession frequency is changing when we reverse the polarity of the electric field </a:t>
                </a:r>
              </a:p>
              <a:p>
                <a:r>
                  <a:rPr lang="en-CA" dirty="0"/>
                  <a:t>We want E to be as large as </a:t>
                </a:r>
                <a:r>
                  <a:rPr lang="en-US" dirty="0"/>
                  <a:t>possible so that we can easily measure the d times E term in the Hamiltonian </a:t>
                </a:r>
              </a:p>
              <a:p>
                <a:endParaRPr lang="en-US" dirty="0"/>
              </a:p>
              <a:p>
                <a:r>
                  <a:rPr lang="en-US" dirty="0"/>
                  <a:t>Ditch?</a:t>
                </a:r>
              </a:p>
              <a:p>
                <a:r>
                  <a:rPr lang="en-US" dirty="0"/>
                  <a:t>Write out MSR/</a:t>
                </a:r>
                <a:endParaRPr lang="en-CA" dirty="0"/>
              </a:p>
              <a:p>
                <a:endParaRPr lang="en-CA" dirty="0"/>
              </a:p>
              <a:p>
                <a:endParaRPr lang="en-CA" dirty="0"/>
              </a:p>
              <a:p>
                <a:endParaRPr lang="en-CA" dirty="0"/>
              </a:p>
            </p:txBody>
          </p:sp>
        </mc:Choice>
        <mc:Fallback xmlns="">
          <p:sp>
            <p:nvSpPr>
              <p:cNvPr id="3" name="Notes Placeholder 2"/>
              <p:cNvSpPr>
                <a:spLocks noGrp="1"/>
              </p:cNvSpPr>
              <p:nvPr>
                <p:ph type="body" idx="1"/>
              </p:nvPr>
            </p:nvSpPr>
            <p:spPr/>
            <p:txBody>
              <a:bodyPr/>
              <a:lstStyle/>
              <a:p>
                <a:r>
                  <a:rPr lang="en-US" dirty="0"/>
                  <a:t>Precession of magnetic moment is the usual Larmor precession frequency, but if the EDM is non-zero, then then we should see a slight deviation in the precession frequency proportional to this value when we alternate the electric field between parallel and anti-parallel configurations. Measuring this deviation in the precession frequency proportional to the electric field E is extremely challenging is B is changing as well. To see a very small deviation in </a:t>
                </a:r>
                <a:r>
                  <a:rPr lang="en-US" b="0" i="0">
                    <a:solidFill>
                      <a:schemeClr val="tx1"/>
                    </a:solidFill>
                    <a:latin typeface="Cambria Math" panose="02040503050406030204" pitchFamily="18" charset="0"/>
                    <a:ea typeface="Cambria Math" panose="02040503050406030204" pitchFamily="18" charset="0"/>
                  </a:rPr>
                  <a:t>𝜔</a:t>
                </a:r>
                <a:r>
                  <a:rPr lang="en-US" dirty="0"/>
                  <a:t> we must know B </a:t>
                </a:r>
                <a:r>
                  <a:rPr lang="en-US" b="1" u="sng" dirty="0"/>
                  <a:t>very</a:t>
                </a:r>
                <a:r>
                  <a:rPr lang="en-US" dirty="0"/>
                  <a:t> well. It must be</a:t>
                </a:r>
                <a:r>
                  <a:rPr lang="en-US" baseline="0" dirty="0"/>
                  <a:t> very homogenous over the neutron cell, as well as stable over long time frames. Slow drifts in the field which we can track are okay, but more rapid fluctuations in the field would be detrimental to the measurement process. </a:t>
                </a:r>
                <a:endParaRPr lang="en-US" dirty="0">
                  <a:solidFill>
                    <a:schemeClr val="tx1"/>
                  </a:solidFill>
                </a:endParaRPr>
              </a:p>
              <a:p>
                <a:endParaRPr lang="en-CA" dirty="0"/>
              </a:p>
              <a:p>
                <a:endParaRPr lang="en-US" sz="1200" dirty="0">
                  <a:solidFill>
                    <a:srgbClr val="000000"/>
                  </a:solidFill>
                  <a:highlight>
                    <a:srgbClr val="FFFFFF"/>
                  </a:highlight>
                  <a:latin typeface="verdana" panose="020B0604030504040204" pitchFamily="34" charset="0"/>
                </a:endParaRPr>
              </a:p>
              <a:p>
                <a:r>
                  <a:rPr lang="en-US" sz="1200" dirty="0">
                    <a:solidFill>
                      <a:srgbClr val="000000"/>
                    </a:solidFill>
                    <a:highlight>
                      <a:srgbClr val="FFFFFF"/>
                    </a:highlight>
                    <a:latin typeface="verdana" panose="020B0604030504040204" pitchFamily="34" charset="0"/>
                  </a:rPr>
                  <a:t>The presence of an electric field aligned parallel or anti-parallel causes a shift in the precession frequency of the neutron, proportional to the nEDM.</a:t>
                </a:r>
                <a:endParaRPr lang="en-CA" sz="1200" dirty="0"/>
              </a:p>
              <a:p>
                <a:endParaRPr lang="en-CA" dirty="0"/>
              </a:p>
              <a:p>
                <a:r>
                  <a:rPr lang="en-CA" dirty="0"/>
                  <a:t>Need to explain technique well so it flows into the next slide. Say more about how we flip E field then why it is so important for B to be known well, maybe. </a:t>
                </a:r>
              </a:p>
              <a:p>
                <a:endParaRPr lang="en-CA" dirty="0"/>
              </a:p>
              <a:p>
                <a:endParaRPr lang="en-CA" dirty="0"/>
              </a:p>
            </p:txBody>
          </p:sp>
        </mc:Fallback>
      </mc:AlternateContent>
      <p:sp>
        <p:nvSpPr>
          <p:cNvPr id="4" name="Slide Number Placeholder 3"/>
          <p:cNvSpPr>
            <a:spLocks noGrp="1"/>
          </p:cNvSpPr>
          <p:nvPr>
            <p:ph type="sldNum" sz="quarter" idx="5"/>
          </p:nvPr>
        </p:nvSpPr>
        <p:spPr/>
        <p:txBody>
          <a:bodyPr/>
          <a:lstStyle/>
          <a:p>
            <a:fld id="{5BE95596-0091-48CD-AE4E-1B5333EC52B4}" type="slidenum">
              <a:rPr lang="en-CA" smtClean="0"/>
              <a:t>5</a:t>
            </a:fld>
            <a:endParaRPr lang="en-CA"/>
          </a:p>
        </p:txBody>
      </p:sp>
    </p:spTree>
    <p:extLst>
      <p:ext uri="{BB962C8B-B14F-4D97-AF65-F5344CB8AC3E}">
        <p14:creationId xmlns:p14="http://schemas.microsoft.com/office/powerpoint/2010/main" val="182361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Door is a removable wall on rails. We need this door to mate well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the holes are for magnetometers, neutron guides, and I guess for letting heat out. </a:t>
            </a:r>
            <a:endParaRPr lang="en-CA" dirty="0"/>
          </a:p>
          <a:p>
            <a:r>
              <a:rPr lang="en-US" dirty="0"/>
              <a:t> the room for it to perform well. </a:t>
            </a:r>
          </a:p>
          <a:p>
            <a:endParaRPr lang="en-US" dirty="0"/>
          </a:p>
          <a:p>
            <a:r>
              <a:rPr lang="en-US" dirty="0"/>
              <a:t>Cyclotron field is unique!</a:t>
            </a:r>
          </a:p>
          <a:p>
            <a:endParaRPr lang="en-US" dirty="0"/>
          </a:p>
          <a:p>
            <a:r>
              <a:rPr lang="en-US" dirty="0"/>
              <a:t>Layer 4 Copper primarily shields high frequency.</a:t>
            </a:r>
          </a:p>
          <a:p>
            <a:r>
              <a:rPr lang="en-US" dirty="0"/>
              <a:t>Other layers do the Low frequency (essentially static magnetic field) shielding. </a:t>
            </a:r>
            <a:endParaRPr lang="en-CA" dirty="0"/>
          </a:p>
        </p:txBody>
      </p:sp>
      <p:sp>
        <p:nvSpPr>
          <p:cNvPr id="4" name="Slide Number Placeholder 3"/>
          <p:cNvSpPr>
            <a:spLocks noGrp="1"/>
          </p:cNvSpPr>
          <p:nvPr>
            <p:ph type="sldNum" sz="quarter" idx="5"/>
          </p:nvPr>
        </p:nvSpPr>
        <p:spPr/>
        <p:txBody>
          <a:bodyPr/>
          <a:lstStyle/>
          <a:p>
            <a:fld id="{5BE95596-0091-48CD-AE4E-1B5333EC52B4}" type="slidenum">
              <a:rPr lang="en-CA" smtClean="0"/>
              <a:t>6</a:t>
            </a:fld>
            <a:endParaRPr lang="en-CA"/>
          </a:p>
        </p:txBody>
      </p:sp>
    </p:spTree>
    <p:extLst>
      <p:ext uri="{BB962C8B-B14F-4D97-AF65-F5344CB8AC3E}">
        <p14:creationId xmlns:p14="http://schemas.microsoft.com/office/powerpoint/2010/main" val="25935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higher the SF the better</a:t>
            </a:r>
          </a:p>
          <a:p>
            <a:endParaRPr lang="en-US" dirty="0"/>
          </a:p>
          <a:p>
            <a:r>
              <a:rPr lang="en-US" dirty="0"/>
              <a:t>Say why we picked the SF number. Shielding 100nT perturbations? Also need to shield slow drifts in the field. </a:t>
            </a:r>
          </a:p>
          <a:p>
            <a:endParaRPr lang="en-US" dirty="0"/>
          </a:p>
          <a:p>
            <a:r>
              <a:rPr lang="en-US" dirty="0"/>
              <a:t>Talk about internal fluctuation fields. </a:t>
            </a:r>
          </a:p>
          <a:p>
            <a:endParaRPr lang="en-US" dirty="0"/>
          </a:p>
          <a:p>
            <a:r>
              <a:rPr lang="en-US" dirty="0"/>
              <a:t>100s comes from measurement length</a:t>
            </a:r>
          </a:p>
        </p:txBody>
      </p:sp>
      <p:sp>
        <p:nvSpPr>
          <p:cNvPr id="4" name="Slide Number Placeholder 3"/>
          <p:cNvSpPr>
            <a:spLocks noGrp="1"/>
          </p:cNvSpPr>
          <p:nvPr>
            <p:ph type="sldNum" sz="quarter" idx="5"/>
          </p:nvPr>
        </p:nvSpPr>
        <p:spPr/>
        <p:txBody>
          <a:bodyPr/>
          <a:lstStyle/>
          <a:p>
            <a:fld id="{5BE95596-0091-48CD-AE4E-1B5333EC52B4}" type="slidenum">
              <a:rPr lang="en-CA" smtClean="0"/>
              <a:t>7</a:t>
            </a:fld>
            <a:endParaRPr lang="en-CA"/>
          </a:p>
        </p:txBody>
      </p:sp>
    </p:spTree>
    <p:extLst>
      <p:ext uri="{BB962C8B-B14F-4D97-AF65-F5344CB8AC3E}">
        <p14:creationId xmlns:p14="http://schemas.microsoft.com/office/powerpoint/2010/main" val="162049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all the correction factors we are accounting for!</a:t>
            </a:r>
          </a:p>
          <a:p>
            <a:endParaRPr lang="en-US" dirty="0"/>
          </a:p>
          <a:p>
            <a:r>
              <a:rPr lang="en-US" dirty="0"/>
              <a:t>Go through example. Explain the setup, the wooden coil etc. </a:t>
            </a:r>
          </a:p>
          <a:p>
            <a:r>
              <a:rPr lang="en-US" dirty="0"/>
              <a:t>MSR as of Friday!</a:t>
            </a:r>
            <a:endParaRPr lang="en-CA" dirty="0"/>
          </a:p>
        </p:txBody>
      </p:sp>
      <p:sp>
        <p:nvSpPr>
          <p:cNvPr id="4" name="Slide Number Placeholder 3"/>
          <p:cNvSpPr>
            <a:spLocks noGrp="1"/>
          </p:cNvSpPr>
          <p:nvPr>
            <p:ph type="sldNum" sz="quarter" idx="5"/>
          </p:nvPr>
        </p:nvSpPr>
        <p:spPr/>
        <p:txBody>
          <a:bodyPr/>
          <a:lstStyle/>
          <a:p>
            <a:fld id="{5BE95596-0091-48CD-AE4E-1B5333EC52B4}" type="slidenum">
              <a:rPr lang="en-CA" smtClean="0"/>
              <a:t>8</a:t>
            </a:fld>
            <a:endParaRPr lang="en-CA"/>
          </a:p>
        </p:txBody>
      </p:sp>
    </p:spTree>
    <p:extLst>
      <p:ext uri="{BB962C8B-B14F-4D97-AF65-F5344CB8AC3E}">
        <p14:creationId xmlns:p14="http://schemas.microsoft.com/office/powerpoint/2010/main" val="181635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FIG FIRST. AXIS and all. Point to the 0.01 Hz point. NEED TO THROUGHLY </a:t>
            </a:r>
          </a:p>
          <a:p>
            <a:endParaRPr lang="en-US" dirty="0"/>
          </a:p>
          <a:p>
            <a:r>
              <a:rPr lang="en-US" dirty="0"/>
              <a:t>State results.</a:t>
            </a:r>
          </a:p>
          <a:p>
            <a:endParaRPr lang="en-US" dirty="0"/>
          </a:p>
          <a:p>
            <a:r>
              <a:rPr lang="en-US" dirty="0"/>
              <a:t>Residual field is the field leftover due to magnetization of material, removed by degaussing.</a:t>
            </a:r>
          </a:p>
          <a:p>
            <a:pPr lvl="0"/>
            <a:r>
              <a:rPr lang="en-US" dirty="0"/>
              <a:t>In order to hit our desired sensitivity limit for the nEDM, we must improve the field inside, </a:t>
            </a:r>
            <a:r>
              <a:rPr lang="en-US" dirty="0" err="1"/>
              <a:t>ie</a:t>
            </a:r>
            <a:r>
              <a:rPr lang="en-US" dirty="0"/>
              <a:t> improve the SF. SF is just a metric we use to think about the field we need on the inside.</a:t>
            </a:r>
          </a:p>
          <a:p>
            <a:pPr lvl="0"/>
            <a:endParaRPr lang="en-US" dirty="0"/>
          </a:p>
          <a:p>
            <a:pPr lvl="0"/>
            <a:endParaRPr lang="en-CA" dirty="0"/>
          </a:p>
        </p:txBody>
      </p:sp>
      <p:sp>
        <p:nvSpPr>
          <p:cNvPr id="4" name="Slide Number Placeholder 3"/>
          <p:cNvSpPr>
            <a:spLocks noGrp="1"/>
          </p:cNvSpPr>
          <p:nvPr>
            <p:ph type="sldNum" sz="quarter" idx="5"/>
          </p:nvPr>
        </p:nvSpPr>
        <p:spPr/>
        <p:txBody>
          <a:bodyPr/>
          <a:lstStyle/>
          <a:p>
            <a:fld id="{5BE95596-0091-48CD-AE4E-1B5333EC52B4}" type="slidenum">
              <a:rPr lang="en-CA" smtClean="0"/>
              <a:t>9</a:t>
            </a:fld>
            <a:endParaRPr lang="en-CA"/>
          </a:p>
        </p:txBody>
      </p:sp>
    </p:spTree>
    <p:extLst>
      <p:ext uri="{BB962C8B-B14F-4D97-AF65-F5344CB8AC3E}">
        <p14:creationId xmlns:p14="http://schemas.microsoft.com/office/powerpoint/2010/main" val="1881760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EFED-6FFD-2B42-9955-4FA033A9E7AD}"/>
              </a:ext>
            </a:extLst>
          </p:cNvPr>
          <p:cNvSpPr>
            <a:spLocks noGrp="1"/>
          </p:cNvSpPr>
          <p:nvPr>
            <p:ph type="ctrTitle"/>
          </p:nvPr>
        </p:nvSpPr>
        <p:spPr>
          <a:xfrm>
            <a:off x="4038600" y="1131931"/>
            <a:ext cx="5873578" cy="2387600"/>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7D3CD0F-91ED-694B-8842-04412C1BF2D3}"/>
              </a:ext>
            </a:extLst>
          </p:cNvPr>
          <p:cNvSpPr>
            <a:spLocks noGrp="1"/>
          </p:cNvSpPr>
          <p:nvPr>
            <p:ph type="subTitle" idx="1"/>
          </p:nvPr>
        </p:nvSpPr>
        <p:spPr>
          <a:xfrm>
            <a:off x="4038600" y="3611606"/>
            <a:ext cx="587357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4EB1B25-CD3F-8848-964E-DCD88AFC18AF}"/>
              </a:ext>
            </a:extLst>
          </p:cNvPr>
          <p:cNvSpPr>
            <a:spLocks noGrp="1"/>
          </p:cNvSpPr>
          <p:nvPr>
            <p:ph type="dt" sz="half" idx="10"/>
          </p:nvPr>
        </p:nvSpPr>
        <p:spPr>
          <a:xfrm>
            <a:off x="838200" y="6356350"/>
            <a:ext cx="2743200" cy="365125"/>
          </a:xfrm>
        </p:spPr>
        <p:txBody>
          <a:bodyPr/>
          <a:lstStyle/>
          <a:p>
            <a:fld id="{43FEC799-0B34-4FAF-804E-B00F97417259}" type="datetime1">
              <a:rPr lang="en-CA" smtClean="0"/>
              <a:t>2024-08-19</a:t>
            </a:fld>
            <a:endParaRPr lang="en-CA"/>
          </a:p>
        </p:txBody>
      </p:sp>
      <p:sp>
        <p:nvSpPr>
          <p:cNvPr id="5" name="Footer Placeholder 4">
            <a:extLst>
              <a:ext uri="{FF2B5EF4-FFF2-40B4-BE49-F238E27FC236}">
                <a16:creationId xmlns:a16="http://schemas.microsoft.com/office/drawing/2014/main" id="{0721EA55-C0C7-614C-BDB0-6336E75DB3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B3FFB4-5F71-B843-B7E8-0B11027486C9}"/>
              </a:ext>
            </a:extLst>
          </p:cNvPr>
          <p:cNvSpPr>
            <a:spLocks noGrp="1"/>
          </p:cNvSpPr>
          <p:nvPr>
            <p:ph type="sldNum" sz="quarter" idx="12"/>
          </p:nvPr>
        </p:nvSpPr>
        <p:spPr/>
        <p:txBody>
          <a:bodyPr/>
          <a:lstStyle/>
          <a:p>
            <a:fld id="{2928C701-97C7-48B5-AD64-15E2B0AEABBE}" type="slidenum">
              <a:rPr lang="en-CA" smtClean="0"/>
              <a:t>‹#›</a:t>
            </a:fld>
            <a:endParaRPr lang="en-CA"/>
          </a:p>
        </p:txBody>
      </p:sp>
      <p:pic>
        <p:nvPicPr>
          <p:cNvPr id="9" name="Picture 8">
            <a:extLst>
              <a:ext uri="{FF2B5EF4-FFF2-40B4-BE49-F238E27FC236}">
                <a16:creationId xmlns:a16="http://schemas.microsoft.com/office/drawing/2014/main" id="{7D6EB0CB-4720-9C4A-80B6-2BF30A434F23}"/>
              </a:ext>
            </a:extLst>
          </p:cNvPr>
          <p:cNvPicPr>
            <a:picLocks noChangeAspect="1"/>
          </p:cNvPicPr>
          <p:nvPr/>
        </p:nvPicPr>
        <p:blipFill>
          <a:blip r:embed="rId2"/>
          <a:stretch>
            <a:fillRect/>
          </a:stretch>
        </p:blipFill>
        <p:spPr>
          <a:xfrm>
            <a:off x="535212" y="1131931"/>
            <a:ext cx="2851643" cy="3917092"/>
          </a:xfrm>
          <a:prstGeom prst="rect">
            <a:avLst/>
          </a:prstGeom>
        </p:spPr>
      </p:pic>
      <p:sp>
        <p:nvSpPr>
          <p:cNvPr id="10" name="Rectangle 9">
            <a:extLst>
              <a:ext uri="{FF2B5EF4-FFF2-40B4-BE49-F238E27FC236}">
                <a16:creationId xmlns:a16="http://schemas.microsoft.com/office/drawing/2014/main" id="{740A767C-8183-4740-9A5F-2B9571E517EF}"/>
              </a:ext>
            </a:extLst>
          </p:cNvPr>
          <p:cNvSpPr/>
          <p:nvPr/>
        </p:nvSpPr>
        <p:spPr>
          <a:xfrm>
            <a:off x="0" y="0"/>
            <a:ext cx="3581400" cy="491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01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6B88-595D-0048-BB60-3C9D7F482D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0D35F9-8AD1-594D-AE94-5396522662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68FD8-ECB2-B04B-8012-05F6AA32AF29}"/>
              </a:ext>
            </a:extLst>
          </p:cNvPr>
          <p:cNvSpPr>
            <a:spLocks noGrp="1"/>
          </p:cNvSpPr>
          <p:nvPr>
            <p:ph type="dt" sz="half" idx="10"/>
          </p:nvPr>
        </p:nvSpPr>
        <p:spPr/>
        <p:txBody>
          <a:bodyPr/>
          <a:lstStyle/>
          <a:p>
            <a:fld id="{74B145DE-B089-42B7-A282-BC2EB37CEE2D}" type="datetime1">
              <a:rPr lang="en-CA" smtClean="0"/>
              <a:t>2024-08-19</a:t>
            </a:fld>
            <a:endParaRPr lang="en-CA"/>
          </a:p>
        </p:txBody>
      </p:sp>
      <p:sp>
        <p:nvSpPr>
          <p:cNvPr id="5" name="Footer Placeholder 4">
            <a:extLst>
              <a:ext uri="{FF2B5EF4-FFF2-40B4-BE49-F238E27FC236}">
                <a16:creationId xmlns:a16="http://schemas.microsoft.com/office/drawing/2014/main" id="{25A23268-1559-1B45-BDEA-D4F97433E0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D81ABD-E459-724A-9BF7-C99B06DCE59F}"/>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379767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82A541-8E21-A046-A9B8-931AC04EF1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E4BB6-2467-6A4D-A14F-DE9C5BB86E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0897C-15AB-2B4B-A9B7-26CE1FB71813}"/>
              </a:ext>
            </a:extLst>
          </p:cNvPr>
          <p:cNvSpPr>
            <a:spLocks noGrp="1"/>
          </p:cNvSpPr>
          <p:nvPr>
            <p:ph type="dt" sz="half" idx="10"/>
          </p:nvPr>
        </p:nvSpPr>
        <p:spPr/>
        <p:txBody>
          <a:bodyPr/>
          <a:lstStyle/>
          <a:p>
            <a:fld id="{7C0AA06B-8BE8-4E0E-937A-60BBC4DCF5EC}" type="datetime1">
              <a:rPr lang="en-CA" smtClean="0"/>
              <a:t>2024-08-19</a:t>
            </a:fld>
            <a:endParaRPr lang="en-CA"/>
          </a:p>
        </p:txBody>
      </p:sp>
      <p:sp>
        <p:nvSpPr>
          <p:cNvPr id="5" name="Footer Placeholder 4">
            <a:extLst>
              <a:ext uri="{FF2B5EF4-FFF2-40B4-BE49-F238E27FC236}">
                <a16:creationId xmlns:a16="http://schemas.microsoft.com/office/drawing/2014/main" id="{87908671-B8C6-634E-98A8-5E38E53223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BDC491-5507-814F-8B16-B69C1A77DD37}"/>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197121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2AC9-D70F-BB4E-95C5-C972265EEF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0BB9C7-6BD9-8F4F-8D5C-23613541F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DD2BA-0F16-F943-A3C6-D302F0B864AC}"/>
              </a:ext>
            </a:extLst>
          </p:cNvPr>
          <p:cNvSpPr>
            <a:spLocks noGrp="1"/>
          </p:cNvSpPr>
          <p:nvPr>
            <p:ph type="dt" sz="half" idx="10"/>
          </p:nvPr>
        </p:nvSpPr>
        <p:spPr/>
        <p:txBody>
          <a:bodyPr/>
          <a:lstStyle/>
          <a:p>
            <a:fld id="{72CA1EB8-DF9F-4D02-93D0-F31882853FCF}" type="datetime1">
              <a:rPr lang="en-CA" smtClean="0"/>
              <a:t>2024-08-19</a:t>
            </a:fld>
            <a:endParaRPr lang="en-US"/>
          </a:p>
        </p:txBody>
      </p:sp>
      <p:sp>
        <p:nvSpPr>
          <p:cNvPr id="5" name="Footer Placeholder 4">
            <a:extLst>
              <a:ext uri="{FF2B5EF4-FFF2-40B4-BE49-F238E27FC236}">
                <a16:creationId xmlns:a16="http://schemas.microsoft.com/office/drawing/2014/main" id="{CF82F1A1-16D8-C244-B6F2-EBB42DE4E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ECAA4-9C35-9041-8828-35C200676078}"/>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2427391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0B90-3C45-7C4F-BFEE-B0EBC91FA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8619-7C4A-6A45-B1E0-50850A2519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2892-C72B-5C41-A56F-73A11968FDE5}"/>
              </a:ext>
            </a:extLst>
          </p:cNvPr>
          <p:cNvSpPr>
            <a:spLocks noGrp="1"/>
          </p:cNvSpPr>
          <p:nvPr>
            <p:ph type="dt" sz="half" idx="10"/>
          </p:nvPr>
        </p:nvSpPr>
        <p:spPr/>
        <p:txBody>
          <a:bodyPr/>
          <a:lstStyle/>
          <a:p>
            <a:fld id="{B405906D-612E-49BA-BBE3-E008999BA5D6}" type="datetime1">
              <a:rPr lang="en-CA" smtClean="0"/>
              <a:t>2024-08-19</a:t>
            </a:fld>
            <a:endParaRPr lang="en-US"/>
          </a:p>
        </p:txBody>
      </p:sp>
      <p:sp>
        <p:nvSpPr>
          <p:cNvPr id="5" name="Footer Placeholder 4">
            <a:extLst>
              <a:ext uri="{FF2B5EF4-FFF2-40B4-BE49-F238E27FC236}">
                <a16:creationId xmlns:a16="http://schemas.microsoft.com/office/drawing/2014/main" id="{E60CE921-3A0A-E748-B1EF-36512A6CE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A9210-9F25-2C4E-B282-EF8ADEC32116}"/>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3713961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DFF2-8DEA-C740-920F-BB3381243D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E0366-3A3E-E446-8231-B6A774265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ED309-EF98-AC49-A7C5-9EB1AE02DE74}"/>
              </a:ext>
            </a:extLst>
          </p:cNvPr>
          <p:cNvSpPr>
            <a:spLocks noGrp="1"/>
          </p:cNvSpPr>
          <p:nvPr>
            <p:ph type="dt" sz="half" idx="10"/>
          </p:nvPr>
        </p:nvSpPr>
        <p:spPr/>
        <p:txBody>
          <a:bodyPr/>
          <a:lstStyle/>
          <a:p>
            <a:fld id="{65330503-315C-4371-8526-46683B8913E0}" type="datetime1">
              <a:rPr lang="en-CA" smtClean="0"/>
              <a:t>2024-08-19</a:t>
            </a:fld>
            <a:endParaRPr lang="en-US"/>
          </a:p>
        </p:txBody>
      </p:sp>
      <p:sp>
        <p:nvSpPr>
          <p:cNvPr id="5" name="Footer Placeholder 4">
            <a:extLst>
              <a:ext uri="{FF2B5EF4-FFF2-40B4-BE49-F238E27FC236}">
                <a16:creationId xmlns:a16="http://schemas.microsoft.com/office/drawing/2014/main" id="{CA372A9B-0137-5240-96C8-56957E89C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803BB-041A-384D-A67B-DDA5A8D5FAF8}"/>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192307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9750-E959-F64F-BDA8-ED84E11D3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F8083-CEAD-2F40-981F-4AC1651246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537064-1DDF-1846-B6C1-8C5172E3A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142DD-774A-1342-A894-C77C2A586064}"/>
              </a:ext>
            </a:extLst>
          </p:cNvPr>
          <p:cNvSpPr>
            <a:spLocks noGrp="1"/>
          </p:cNvSpPr>
          <p:nvPr>
            <p:ph type="dt" sz="half" idx="10"/>
          </p:nvPr>
        </p:nvSpPr>
        <p:spPr/>
        <p:txBody>
          <a:bodyPr/>
          <a:lstStyle/>
          <a:p>
            <a:fld id="{37095ADC-69A5-42EB-855F-88F4BDED89F7}" type="datetime1">
              <a:rPr lang="en-CA" smtClean="0"/>
              <a:t>2024-08-19</a:t>
            </a:fld>
            <a:endParaRPr lang="en-US"/>
          </a:p>
        </p:txBody>
      </p:sp>
      <p:sp>
        <p:nvSpPr>
          <p:cNvPr id="6" name="Footer Placeholder 5">
            <a:extLst>
              <a:ext uri="{FF2B5EF4-FFF2-40B4-BE49-F238E27FC236}">
                <a16:creationId xmlns:a16="http://schemas.microsoft.com/office/drawing/2014/main" id="{BA6F0633-00E2-3A4D-806E-4979756A8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CC233-9396-074D-9B2B-2680521B3ABA}"/>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223699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1416-127B-CD49-B746-9671CBA733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D403D-EEBA-F447-A4B0-58940015C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332C6-BBCB-6B4C-A1A1-54BA9A1CAE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559C76-FFEB-9147-9BD0-F53712D6B4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C14F9-C712-D641-99FB-815EE9868E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5C18A1-9505-484D-AC39-51BC91CCA88D}"/>
              </a:ext>
            </a:extLst>
          </p:cNvPr>
          <p:cNvSpPr>
            <a:spLocks noGrp="1"/>
          </p:cNvSpPr>
          <p:nvPr>
            <p:ph type="dt" sz="half" idx="10"/>
          </p:nvPr>
        </p:nvSpPr>
        <p:spPr/>
        <p:txBody>
          <a:bodyPr/>
          <a:lstStyle/>
          <a:p>
            <a:fld id="{E9B38027-A64D-4A51-9468-29D7AF2D280A}" type="datetime1">
              <a:rPr lang="en-CA" smtClean="0"/>
              <a:t>2024-08-19</a:t>
            </a:fld>
            <a:endParaRPr lang="en-US"/>
          </a:p>
        </p:txBody>
      </p:sp>
      <p:sp>
        <p:nvSpPr>
          <p:cNvPr id="8" name="Footer Placeholder 7">
            <a:extLst>
              <a:ext uri="{FF2B5EF4-FFF2-40B4-BE49-F238E27FC236}">
                <a16:creationId xmlns:a16="http://schemas.microsoft.com/office/drawing/2014/main" id="{9355D614-17CC-014A-AE2A-9D25808595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0221A-1F9C-364E-BA0F-1FC03C9BA995}"/>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2465746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3580-692A-9549-BFB2-1661E76C52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44E53D-5DC9-1A45-9DF8-07C58FA9284A}"/>
              </a:ext>
            </a:extLst>
          </p:cNvPr>
          <p:cNvSpPr>
            <a:spLocks noGrp="1"/>
          </p:cNvSpPr>
          <p:nvPr>
            <p:ph type="dt" sz="half" idx="10"/>
          </p:nvPr>
        </p:nvSpPr>
        <p:spPr/>
        <p:txBody>
          <a:bodyPr/>
          <a:lstStyle/>
          <a:p>
            <a:fld id="{2FC8B7F0-395E-4FC9-9943-F66C55D023F5}" type="datetime1">
              <a:rPr lang="en-CA" smtClean="0"/>
              <a:t>2024-08-19</a:t>
            </a:fld>
            <a:endParaRPr lang="en-US"/>
          </a:p>
        </p:txBody>
      </p:sp>
      <p:sp>
        <p:nvSpPr>
          <p:cNvPr id="4" name="Footer Placeholder 3">
            <a:extLst>
              <a:ext uri="{FF2B5EF4-FFF2-40B4-BE49-F238E27FC236}">
                <a16:creationId xmlns:a16="http://schemas.microsoft.com/office/drawing/2014/main" id="{DF4D23F7-A850-1046-B5DF-24D7CEA0B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C02635-2BC3-4F44-AD78-EF16616DF567}"/>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2156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B637F7-C21C-D94D-9597-251CBE367EEC}"/>
              </a:ext>
            </a:extLst>
          </p:cNvPr>
          <p:cNvSpPr>
            <a:spLocks noGrp="1"/>
          </p:cNvSpPr>
          <p:nvPr>
            <p:ph type="dt" sz="half" idx="10"/>
          </p:nvPr>
        </p:nvSpPr>
        <p:spPr/>
        <p:txBody>
          <a:bodyPr/>
          <a:lstStyle/>
          <a:p>
            <a:fld id="{28241E2E-E9FB-4D9D-861D-ADE6476D953C}" type="datetime1">
              <a:rPr lang="en-CA" smtClean="0"/>
              <a:t>2024-08-19</a:t>
            </a:fld>
            <a:endParaRPr lang="en-US"/>
          </a:p>
        </p:txBody>
      </p:sp>
      <p:sp>
        <p:nvSpPr>
          <p:cNvPr id="3" name="Footer Placeholder 2">
            <a:extLst>
              <a:ext uri="{FF2B5EF4-FFF2-40B4-BE49-F238E27FC236}">
                <a16:creationId xmlns:a16="http://schemas.microsoft.com/office/drawing/2014/main" id="{5C3C0F0E-11F3-824A-931F-2D79D40B7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58E88F-9EDB-2B42-8862-81AFA5CD0885}"/>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3749455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386A-F095-4242-8253-4033FF473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D6974-3B50-CB45-A20C-DB530C5AD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C742B-7F89-894A-8EFD-1F334531E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0A858-944A-3B49-83A8-899F1FF56498}"/>
              </a:ext>
            </a:extLst>
          </p:cNvPr>
          <p:cNvSpPr>
            <a:spLocks noGrp="1"/>
          </p:cNvSpPr>
          <p:nvPr>
            <p:ph type="dt" sz="half" idx="10"/>
          </p:nvPr>
        </p:nvSpPr>
        <p:spPr/>
        <p:txBody>
          <a:bodyPr/>
          <a:lstStyle/>
          <a:p>
            <a:fld id="{CC2E65EC-A77B-4A13-B395-199E28EBA36F}" type="datetime1">
              <a:rPr lang="en-CA" smtClean="0"/>
              <a:t>2024-08-19</a:t>
            </a:fld>
            <a:endParaRPr lang="en-US"/>
          </a:p>
        </p:txBody>
      </p:sp>
      <p:sp>
        <p:nvSpPr>
          <p:cNvPr id="6" name="Footer Placeholder 5">
            <a:extLst>
              <a:ext uri="{FF2B5EF4-FFF2-40B4-BE49-F238E27FC236}">
                <a16:creationId xmlns:a16="http://schemas.microsoft.com/office/drawing/2014/main" id="{404E10C0-BA80-2E4F-9423-321299721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DF75B-12DE-1E40-8FE4-D25D20CCA452}"/>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337471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1BC1-8921-FF46-9732-17E8E5465D2C}"/>
              </a:ext>
            </a:extLst>
          </p:cNvPr>
          <p:cNvSpPr>
            <a:spLocks noGrp="1"/>
          </p:cNvSpPr>
          <p:nvPr>
            <p:ph type="title"/>
          </p:nvPr>
        </p:nvSpPr>
        <p:spPr>
          <a:xfrm>
            <a:off x="838200" y="58754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457BE2-5C75-B049-B57B-EB556E70150B}"/>
              </a:ext>
            </a:extLst>
          </p:cNvPr>
          <p:cNvSpPr>
            <a:spLocks noGrp="1"/>
          </p:cNvSpPr>
          <p:nvPr>
            <p:ph idx="1"/>
          </p:nvPr>
        </p:nvSpPr>
        <p:spPr>
          <a:xfrm>
            <a:off x="838200" y="204804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CFE94-2F91-5B4C-964E-30DAF66C34DE}"/>
              </a:ext>
            </a:extLst>
          </p:cNvPr>
          <p:cNvSpPr>
            <a:spLocks noGrp="1"/>
          </p:cNvSpPr>
          <p:nvPr>
            <p:ph type="dt" sz="half" idx="10"/>
          </p:nvPr>
        </p:nvSpPr>
        <p:spPr/>
        <p:txBody>
          <a:bodyPr/>
          <a:lstStyle/>
          <a:p>
            <a:fld id="{C88E1A4E-CC11-4695-9BE9-F519B8C8412C}" type="datetime1">
              <a:rPr lang="en-CA" smtClean="0"/>
              <a:t>2024-08-19</a:t>
            </a:fld>
            <a:endParaRPr lang="en-CA"/>
          </a:p>
        </p:txBody>
      </p:sp>
      <p:sp>
        <p:nvSpPr>
          <p:cNvPr id="5" name="Footer Placeholder 4">
            <a:extLst>
              <a:ext uri="{FF2B5EF4-FFF2-40B4-BE49-F238E27FC236}">
                <a16:creationId xmlns:a16="http://schemas.microsoft.com/office/drawing/2014/main" id="{44BB2EC0-8983-0449-94F8-59A4FDDF71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849682-C3DA-8B42-B2A2-4D198C4104DB}"/>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2522423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D63C-DFE5-D44C-9CC5-F8C6F3342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E5B220-978A-5046-8DEE-786F5B6F1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9B65B9-8422-B249-8B32-0787694E9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95716-43B4-1E45-8F17-7D451362D06C}"/>
              </a:ext>
            </a:extLst>
          </p:cNvPr>
          <p:cNvSpPr>
            <a:spLocks noGrp="1"/>
          </p:cNvSpPr>
          <p:nvPr>
            <p:ph type="dt" sz="half" idx="10"/>
          </p:nvPr>
        </p:nvSpPr>
        <p:spPr/>
        <p:txBody>
          <a:bodyPr/>
          <a:lstStyle/>
          <a:p>
            <a:fld id="{AE6162BF-E61A-4E0D-89BA-132328EF81D2}" type="datetime1">
              <a:rPr lang="en-CA" smtClean="0"/>
              <a:t>2024-08-19</a:t>
            </a:fld>
            <a:endParaRPr lang="en-US"/>
          </a:p>
        </p:txBody>
      </p:sp>
      <p:sp>
        <p:nvSpPr>
          <p:cNvPr id="6" name="Footer Placeholder 5">
            <a:extLst>
              <a:ext uri="{FF2B5EF4-FFF2-40B4-BE49-F238E27FC236}">
                <a16:creationId xmlns:a16="http://schemas.microsoft.com/office/drawing/2014/main" id="{5CE2BF55-B46A-F346-A9DF-92DB4A9E4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50C12-FA28-354B-886F-3F846CE8DB66}"/>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1459200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E416-D1D9-5C48-83AF-6C08FC0678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520D7-1296-F943-84BE-F9CE6A6978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21F9C-6041-714C-A091-4696B0EBA7CC}"/>
              </a:ext>
            </a:extLst>
          </p:cNvPr>
          <p:cNvSpPr>
            <a:spLocks noGrp="1"/>
          </p:cNvSpPr>
          <p:nvPr>
            <p:ph type="dt" sz="half" idx="10"/>
          </p:nvPr>
        </p:nvSpPr>
        <p:spPr/>
        <p:txBody>
          <a:bodyPr/>
          <a:lstStyle/>
          <a:p>
            <a:fld id="{D0C62BAE-284F-4D4D-893D-C004A58654E7}" type="datetime1">
              <a:rPr lang="en-CA" smtClean="0"/>
              <a:t>2024-08-19</a:t>
            </a:fld>
            <a:endParaRPr lang="en-US"/>
          </a:p>
        </p:txBody>
      </p:sp>
      <p:sp>
        <p:nvSpPr>
          <p:cNvPr id="5" name="Footer Placeholder 4">
            <a:extLst>
              <a:ext uri="{FF2B5EF4-FFF2-40B4-BE49-F238E27FC236}">
                <a16:creationId xmlns:a16="http://schemas.microsoft.com/office/drawing/2014/main" id="{19752CA4-9627-8742-9421-72C7363BE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1130A-FC53-5846-B50B-9BCEFF4B11B8}"/>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1402488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66DC85-4047-BE4A-A5E5-DB698A684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9C5E57-BF9A-9848-8B8A-ECF07CA83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0C1A8-84B4-3442-9D14-F8BEFE8F3672}"/>
              </a:ext>
            </a:extLst>
          </p:cNvPr>
          <p:cNvSpPr>
            <a:spLocks noGrp="1"/>
          </p:cNvSpPr>
          <p:nvPr>
            <p:ph type="dt" sz="half" idx="10"/>
          </p:nvPr>
        </p:nvSpPr>
        <p:spPr/>
        <p:txBody>
          <a:bodyPr/>
          <a:lstStyle/>
          <a:p>
            <a:fld id="{DDF2EF7B-B38A-458D-873C-D390058CB1CA}" type="datetime1">
              <a:rPr lang="en-CA" smtClean="0"/>
              <a:t>2024-08-19</a:t>
            </a:fld>
            <a:endParaRPr lang="en-US"/>
          </a:p>
        </p:txBody>
      </p:sp>
      <p:sp>
        <p:nvSpPr>
          <p:cNvPr id="5" name="Footer Placeholder 4">
            <a:extLst>
              <a:ext uri="{FF2B5EF4-FFF2-40B4-BE49-F238E27FC236}">
                <a16:creationId xmlns:a16="http://schemas.microsoft.com/office/drawing/2014/main" id="{558C7A3D-2615-584F-82C1-51991E041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D7A25-4336-974B-913D-2B2DEB563C0A}"/>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3186056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EFED-6FFD-2B42-9955-4FA033A9E7AD}"/>
              </a:ext>
            </a:extLst>
          </p:cNvPr>
          <p:cNvSpPr>
            <a:spLocks noGrp="1"/>
          </p:cNvSpPr>
          <p:nvPr>
            <p:ph type="ctrTitle"/>
          </p:nvPr>
        </p:nvSpPr>
        <p:spPr>
          <a:xfrm>
            <a:off x="4038600" y="1131931"/>
            <a:ext cx="5873578" cy="2387600"/>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7D3CD0F-91ED-694B-8842-04412C1BF2D3}"/>
              </a:ext>
            </a:extLst>
          </p:cNvPr>
          <p:cNvSpPr>
            <a:spLocks noGrp="1"/>
          </p:cNvSpPr>
          <p:nvPr>
            <p:ph type="subTitle" idx="1"/>
          </p:nvPr>
        </p:nvSpPr>
        <p:spPr>
          <a:xfrm>
            <a:off x="4038600" y="3611606"/>
            <a:ext cx="587357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4EB1B25-CD3F-8848-964E-DCD88AFC18AF}"/>
              </a:ext>
            </a:extLst>
          </p:cNvPr>
          <p:cNvSpPr>
            <a:spLocks noGrp="1"/>
          </p:cNvSpPr>
          <p:nvPr>
            <p:ph type="dt" sz="half" idx="10"/>
          </p:nvPr>
        </p:nvSpPr>
        <p:spPr>
          <a:xfrm>
            <a:off x="838200" y="6356350"/>
            <a:ext cx="2743200" cy="365125"/>
          </a:xfrm>
        </p:spPr>
        <p:txBody>
          <a:bodyPr/>
          <a:lstStyle/>
          <a:p>
            <a:fld id="{43FEC799-0B34-4FAF-804E-B00F97417259}" type="datetime1">
              <a:rPr lang="en-CA" smtClean="0"/>
              <a:t>2024-08-19</a:t>
            </a:fld>
            <a:endParaRPr lang="en-CA"/>
          </a:p>
        </p:txBody>
      </p:sp>
      <p:sp>
        <p:nvSpPr>
          <p:cNvPr id="5" name="Footer Placeholder 4">
            <a:extLst>
              <a:ext uri="{FF2B5EF4-FFF2-40B4-BE49-F238E27FC236}">
                <a16:creationId xmlns:a16="http://schemas.microsoft.com/office/drawing/2014/main" id="{0721EA55-C0C7-614C-BDB0-6336E75DB3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B3FFB4-5F71-B843-B7E8-0B11027486C9}"/>
              </a:ext>
            </a:extLst>
          </p:cNvPr>
          <p:cNvSpPr>
            <a:spLocks noGrp="1"/>
          </p:cNvSpPr>
          <p:nvPr>
            <p:ph type="sldNum" sz="quarter" idx="12"/>
          </p:nvPr>
        </p:nvSpPr>
        <p:spPr/>
        <p:txBody>
          <a:bodyPr/>
          <a:lstStyle/>
          <a:p>
            <a:fld id="{2928C701-97C7-48B5-AD64-15E2B0AEABBE}" type="slidenum">
              <a:rPr lang="en-CA" smtClean="0"/>
              <a:t>‹#›</a:t>
            </a:fld>
            <a:endParaRPr lang="en-CA"/>
          </a:p>
        </p:txBody>
      </p:sp>
      <p:pic>
        <p:nvPicPr>
          <p:cNvPr id="9" name="Picture 8">
            <a:extLst>
              <a:ext uri="{FF2B5EF4-FFF2-40B4-BE49-F238E27FC236}">
                <a16:creationId xmlns:a16="http://schemas.microsoft.com/office/drawing/2014/main" id="{7D6EB0CB-4720-9C4A-80B6-2BF30A434F2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35212" y="1350975"/>
            <a:ext cx="2851643" cy="3479004"/>
          </a:xfrm>
          <a:prstGeom prst="rect">
            <a:avLst/>
          </a:prstGeom>
        </p:spPr>
      </p:pic>
      <p:sp>
        <p:nvSpPr>
          <p:cNvPr id="10" name="Rectangle 9">
            <a:extLst>
              <a:ext uri="{FF2B5EF4-FFF2-40B4-BE49-F238E27FC236}">
                <a16:creationId xmlns:a16="http://schemas.microsoft.com/office/drawing/2014/main" id="{740A767C-8183-4740-9A5F-2B9571E517EF}"/>
              </a:ext>
            </a:extLst>
          </p:cNvPr>
          <p:cNvSpPr/>
          <p:nvPr/>
        </p:nvSpPr>
        <p:spPr>
          <a:xfrm>
            <a:off x="0" y="0"/>
            <a:ext cx="3581400" cy="491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97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1BC1-8921-FF46-9732-17E8E5465D2C}"/>
              </a:ext>
            </a:extLst>
          </p:cNvPr>
          <p:cNvSpPr>
            <a:spLocks noGrp="1"/>
          </p:cNvSpPr>
          <p:nvPr>
            <p:ph type="title"/>
          </p:nvPr>
        </p:nvSpPr>
        <p:spPr>
          <a:xfrm>
            <a:off x="838200" y="58754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457BE2-5C75-B049-B57B-EB556E70150B}"/>
              </a:ext>
            </a:extLst>
          </p:cNvPr>
          <p:cNvSpPr>
            <a:spLocks noGrp="1"/>
          </p:cNvSpPr>
          <p:nvPr>
            <p:ph idx="1"/>
          </p:nvPr>
        </p:nvSpPr>
        <p:spPr>
          <a:xfrm>
            <a:off x="838200" y="204804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CFE94-2F91-5B4C-964E-30DAF66C34DE}"/>
              </a:ext>
            </a:extLst>
          </p:cNvPr>
          <p:cNvSpPr>
            <a:spLocks noGrp="1"/>
          </p:cNvSpPr>
          <p:nvPr>
            <p:ph type="dt" sz="half" idx="10"/>
          </p:nvPr>
        </p:nvSpPr>
        <p:spPr/>
        <p:txBody>
          <a:bodyPr/>
          <a:lstStyle/>
          <a:p>
            <a:fld id="{C88E1A4E-CC11-4695-9BE9-F519B8C8412C}" type="datetime1">
              <a:rPr lang="en-CA" smtClean="0"/>
              <a:t>2024-08-19</a:t>
            </a:fld>
            <a:endParaRPr lang="en-CA"/>
          </a:p>
        </p:txBody>
      </p:sp>
      <p:sp>
        <p:nvSpPr>
          <p:cNvPr id="5" name="Footer Placeholder 4">
            <a:extLst>
              <a:ext uri="{FF2B5EF4-FFF2-40B4-BE49-F238E27FC236}">
                <a16:creationId xmlns:a16="http://schemas.microsoft.com/office/drawing/2014/main" id="{44BB2EC0-8983-0449-94F8-59A4FDDF71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849682-C3DA-8B42-B2A2-4D198C4104DB}"/>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3471300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CD21-8C3A-9144-A064-5AE2428025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9301D1-7B81-9B44-9B96-40FF0B945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707D54-33DE-4041-ADAA-C522EDA5CCCB}"/>
              </a:ext>
            </a:extLst>
          </p:cNvPr>
          <p:cNvSpPr>
            <a:spLocks noGrp="1"/>
          </p:cNvSpPr>
          <p:nvPr>
            <p:ph type="dt" sz="half" idx="10"/>
          </p:nvPr>
        </p:nvSpPr>
        <p:spPr/>
        <p:txBody>
          <a:bodyPr/>
          <a:lstStyle/>
          <a:p>
            <a:fld id="{2D93FAD8-2A6A-4192-89E2-51F1A0E2EE4B}" type="datetime1">
              <a:rPr lang="en-CA" smtClean="0"/>
              <a:t>2024-08-19</a:t>
            </a:fld>
            <a:endParaRPr lang="en-CA"/>
          </a:p>
        </p:txBody>
      </p:sp>
      <p:sp>
        <p:nvSpPr>
          <p:cNvPr id="5" name="Footer Placeholder 4">
            <a:extLst>
              <a:ext uri="{FF2B5EF4-FFF2-40B4-BE49-F238E27FC236}">
                <a16:creationId xmlns:a16="http://schemas.microsoft.com/office/drawing/2014/main" id="{B32740E4-3278-7F4F-B7C5-3E57B4F736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B427CD-329D-4C48-B710-C0C007418ED2}"/>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558682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A657-F7B0-474B-9E2C-66646271DAEE}"/>
              </a:ext>
            </a:extLst>
          </p:cNvPr>
          <p:cNvSpPr>
            <a:spLocks noGrp="1"/>
          </p:cNvSpPr>
          <p:nvPr>
            <p:ph type="title"/>
          </p:nvPr>
        </p:nvSpPr>
        <p:spPr>
          <a:xfrm>
            <a:off x="838200" y="554598"/>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75C622-9AAF-514A-8B93-C5A23924E738}"/>
              </a:ext>
            </a:extLst>
          </p:cNvPr>
          <p:cNvSpPr>
            <a:spLocks noGrp="1"/>
          </p:cNvSpPr>
          <p:nvPr>
            <p:ph sz="half" idx="1"/>
          </p:nvPr>
        </p:nvSpPr>
        <p:spPr>
          <a:xfrm>
            <a:off x="838200" y="201509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32919D-8206-8244-8650-335639D1F9D4}"/>
              </a:ext>
            </a:extLst>
          </p:cNvPr>
          <p:cNvSpPr>
            <a:spLocks noGrp="1"/>
          </p:cNvSpPr>
          <p:nvPr>
            <p:ph sz="half" idx="2"/>
          </p:nvPr>
        </p:nvSpPr>
        <p:spPr>
          <a:xfrm>
            <a:off x="6172200" y="201509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A06184-4CE1-0D48-A541-35C4BB5846A7}"/>
              </a:ext>
            </a:extLst>
          </p:cNvPr>
          <p:cNvSpPr>
            <a:spLocks noGrp="1"/>
          </p:cNvSpPr>
          <p:nvPr>
            <p:ph type="dt" sz="half" idx="10"/>
          </p:nvPr>
        </p:nvSpPr>
        <p:spPr/>
        <p:txBody>
          <a:bodyPr/>
          <a:lstStyle/>
          <a:p>
            <a:fld id="{DB1E428E-1C35-4316-9B59-0B0663C318A7}" type="datetime1">
              <a:rPr lang="en-CA" smtClean="0"/>
              <a:t>2024-08-19</a:t>
            </a:fld>
            <a:endParaRPr lang="en-CA"/>
          </a:p>
        </p:txBody>
      </p:sp>
      <p:sp>
        <p:nvSpPr>
          <p:cNvPr id="6" name="Footer Placeholder 5">
            <a:extLst>
              <a:ext uri="{FF2B5EF4-FFF2-40B4-BE49-F238E27FC236}">
                <a16:creationId xmlns:a16="http://schemas.microsoft.com/office/drawing/2014/main" id="{B0ADD845-6D02-E94D-9E1E-135572E9B8A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632FD4A-3A00-0247-AC22-0C0595103D4F}"/>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2658352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E66A-998F-434A-AD1E-36C493361C0B}"/>
              </a:ext>
            </a:extLst>
          </p:cNvPr>
          <p:cNvSpPr>
            <a:spLocks noGrp="1"/>
          </p:cNvSpPr>
          <p:nvPr>
            <p:ph type="title"/>
          </p:nvPr>
        </p:nvSpPr>
        <p:spPr>
          <a:xfrm>
            <a:off x="839788" y="55459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7309C2-1AB6-5B4D-8FDB-9B8052BFD642}"/>
              </a:ext>
            </a:extLst>
          </p:cNvPr>
          <p:cNvSpPr>
            <a:spLocks noGrp="1"/>
          </p:cNvSpPr>
          <p:nvPr>
            <p:ph type="body" idx="1"/>
          </p:nvPr>
        </p:nvSpPr>
        <p:spPr>
          <a:xfrm>
            <a:off x="839788" y="187063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D5EA0-BAC0-164A-8C5B-D18ED232E36A}"/>
              </a:ext>
            </a:extLst>
          </p:cNvPr>
          <p:cNvSpPr>
            <a:spLocks noGrp="1"/>
          </p:cNvSpPr>
          <p:nvPr>
            <p:ph sz="half" idx="2"/>
          </p:nvPr>
        </p:nvSpPr>
        <p:spPr>
          <a:xfrm>
            <a:off x="839788" y="2694547"/>
            <a:ext cx="5157787" cy="3450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0B031-0C3B-7C41-BEEF-8200C1EBCD3C}"/>
              </a:ext>
            </a:extLst>
          </p:cNvPr>
          <p:cNvSpPr>
            <a:spLocks noGrp="1"/>
          </p:cNvSpPr>
          <p:nvPr>
            <p:ph type="body" sz="quarter" idx="3"/>
          </p:nvPr>
        </p:nvSpPr>
        <p:spPr>
          <a:xfrm>
            <a:off x="6172200" y="187063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EA549-9246-304D-8CEC-7B35881BD51C}"/>
              </a:ext>
            </a:extLst>
          </p:cNvPr>
          <p:cNvSpPr>
            <a:spLocks noGrp="1"/>
          </p:cNvSpPr>
          <p:nvPr>
            <p:ph sz="quarter" idx="4"/>
          </p:nvPr>
        </p:nvSpPr>
        <p:spPr>
          <a:xfrm>
            <a:off x="6172200" y="2694547"/>
            <a:ext cx="5183188" cy="3450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ED0977-4C1F-C949-B2DA-A3CCD604498F}"/>
              </a:ext>
            </a:extLst>
          </p:cNvPr>
          <p:cNvSpPr>
            <a:spLocks noGrp="1"/>
          </p:cNvSpPr>
          <p:nvPr>
            <p:ph type="dt" sz="half" idx="10"/>
          </p:nvPr>
        </p:nvSpPr>
        <p:spPr/>
        <p:txBody>
          <a:bodyPr/>
          <a:lstStyle/>
          <a:p>
            <a:fld id="{952FD783-C9DE-4D05-9D6F-5DE148A121EC}" type="datetime1">
              <a:rPr lang="en-CA" smtClean="0"/>
              <a:t>2024-08-19</a:t>
            </a:fld>
            <a:endParaRPr lang="en-CA"/>
          </a:p>
        </p:txBody>
      </p:sp>
      <p:sp>
        <p:nvSpPr>
          <p:cNvPr id="8" name="Footer Placeholder 7">
            <a:extLst>
              <a:ext uri="{FF2B5EF4-FFF2-40B4-BE49-F238E27FC236}">
                <a16:creationId xmlns:a16="http://schemas.microsoft.com/office/drawing/2014/main" id="{6848D7C8-7258-CD48-9563-CDA7BB2A34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84A3C73-23D2-0A4D-BDD2-49EA7677B1AB}"/>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1042870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D0F3-E2AF-0B43-A3FC-939DA3ECCB44}"/>
              </a:ext>
            </a:extLst>
          </p:cNvPr>
          <p:cNvSpPr>
            <a:spLocks noGrp="1"/>
          </p:cNvSpPr>
          <p:nvPr>
            <p:ph type="title"/>
          </p:nvPr>
        </p:nvSpPr>
        <p:spPr>
          <a:xfrm>
            <a:off x="838200" y="587549"/>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584F291-10F3-F24B-9F57-8D8A85DFF045}"/>
              </a:ext>
            </a:extLst>
          </p:cNvPr>
          <p:cNvSpPr>
            <a:spLocks noGrp="1"/>
          </p:cNvSpPr>
          <p:nvPr>
            <p:ph type="dt" sz="half" idx="10"/>
          </p:nvPr>
        </p:nvSpPr>
        <p:spPr/>
        <p:txBody>
          <a:bodyPr/>
          <a:lstStyle/>
          <a:p>
            <a:fld id="{13F45F3D-6233-49BD-B04F-193EB6E95A82}" type="datetime1">
              <a:rPr lang="en-CA" smtClean="0"/>
              <a:t>2024-08-19</a:t>
            </a:fld>
            <a:endParaRPr lang="en-CA"/>
          </a:p>
        </p:txBody>
      </p:sp>
      <p:sp>
        <p:nvSpPr>
          <p:cNvPr id="4" name="Footer Placeholder 3">
            <a:extLst>
              <a:ext uri="{FF2B5EF4-FFF2-40B4-BE49-F238E27FC236}">
                <a16:creationId xmlns:a16="http://schemas.microsoft.com/office/drawing/2014/main" id="{AC0B884F-4F46-5F4D-89C9-E9DF4E2BAFD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0314DA-E6B0-A448-8B33-ABDE3642C0D7}"/>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3153704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DFDF89-173A-804C-A0A1-EB021B10094C}"/>
              </a:ext>
            </a:extLst>
          </p:cNvPr>
          <p:cNvSpPr>
            <a:spLocks noGrp="1"/>
          </p:cNvSpPr>
          <p:nvPr>
            <p:ph type="dt" sz="half" idx="10"/>
          </p:nvPr>
        </p:nvSpPr>
        <p:spPr/>
        <p:txBody>
          <a:bodyPr/>
          <a:lstStyle/>
          <a:p>
            <a:fld id="{A08828E5-168D-4522-A21D-700DD8B432A3}" type="datetime1">
              <a:rPr lang="en-CA" smtClean="0"/>
              <a:t>2024-08-19</a:t>
            </a:fld>
            <a:endParaRPr lang="en-CA"/>
          </a:p>
        </p:txBody>
      </p:sp>
      <p:sp>
        <p:nvSpPr>
          <p:cNvPr id="3" name="Footer Placeholder 2">
            <a:extLst>
              <a:ext uri="{FF2B5EF4-FFF2-40B4-BE49-F238E27FC236}">
                <a16:creationId xmlns:a16="http://schemas.microsoft.com/office/drawing/2014/main" id="{DDE2284A-8251-C747-A84F-473A11E3137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620E49-C86C-7947-BB61-5C01C3590E7C}"/>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22913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CD21-8C3A-9144-A064-5AE2428025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9301D1-7B81-9B44-9B96-40FF0B945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707D54-33DE-4041-ADAA-C522EDA5CCCB}"/>
              </a:ext>
            </a:extLst>
          </p:cNvPr>
          <p:cNvSpPr>
            <a:spLocks noGrp="1"/>
          </p:cNvSpPr>
          <p:nvPr>
            <p:ph type="dt" sz="half" idx="10"/>
          </p:nvPr>
        </p:nvSpPr>
        <p:spPr/>
        <p:txBody>
          <a:bodyPr/>
          <a:lstStyle/>
          <a:p>
            <a:fld id="{2D93FAD8-2A6A-4192-89E2-51F1A0E2EE4B}" type="datetime1">
              <a:rPr lang="en-CA" smtClean="0"/>
              <a:t>2024-08-19</a:t>
            </a:fld>
            <a:endParaRPr lang="en-CA"/>
          </a:p>
        </p:txBody>
      </p:sp>
      <p:sp>
        <p:nvSpPr>
          <p:cNvPr id="5" name="Footer Placeholder 4">
            <a:extLst>
              <a:ext uri="{FF2B5EF4-FFF2-40B4-BE49-F238E27FC236}">
                <a16:creationId xmlns:a16="http://schemas.microsoft.com/office/drawing/2014/main" id="{B32740E4-3278-7F4F-B7C5-3E57B4F736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B427CD-329D-4C48-B710-C0C007418ED2}"/>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2343686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2E8B-2452-E94F-8B47-C9CC03EFD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2FDEA-F36F-F64D-B781-79BCF12A4D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C6748A-DF80-834D-B428-C9ACF2CC2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7B9939-A180-D544-96E2-C341A38A50F9}"/>
              </a:ext>
            </a:extLst>
          </p:cNvPr>
          <p:cNvSpPr>
            <a:spLocks noGrp="1"/>
          </p:cNvSpPr>
          <p:nvPr>
            <p:ph type="dt" sz="half" idx="10"/>
          </p:nvPr>
        </p:nvSpPr>
        <p:spPr/>
        <p:txBody>
          <a:bodyPr/>
          <a:lstStyle/>
          <a:p>
            <a:fld id="{52051290-A080-446D-AD6D-82EC98DBCDE7}" type="datetime1">
              <a:rPr lang="en-CA" smtClean="0"/>
              <a:t>2024-08-19</a:t>
            </a:fld>
            <a:endParaRPr lang="en-CA"/>
          </a:p>
        </p:txBody>
      </p:sp>
      <p:sp>
        <p:nvSpPr>
          <p:cNvPr id="6" name="Footer Placeholder 5">
            <a:extLst>
              <a:ext uri="{FF2B5EF4-FFF2-40B4-BE49-F238E27FC236}">
                <a16:creationId xmlns:a16="http://schemas.microsoft.com/office/drawing/2014/main" id="{8AF1E76C-B397-1248-AC0C-CBD4A814B7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B8E039-B3A3-4342-B326-AD299F8D11C8}"/>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618854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0321-4436-1544-B26D-1A871564C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6A9694-92C8-EF45-AB12-CE8654808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C960004-E43F-4C40-AF8C-6C13826D7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29542-5900-CD41-9779-CC972881E45B}"/>
              </a:ext>
            </a:extLst>
          </p:cNvPr>
          <p:cNvSpPr>
            <a:spLocks noGrp="1"/>
          </p:cNvSpPr>
          <p:nvPr>
            <p:ph type="dt" sz="half" idx="10"/>
          </p:nvPr>
        </p:nvSpPr>
        <p:spPr/>
        <p:txBody>
          <a:bodyPr/>
          <a:lstStyle/>
          <a:p>
            <a:fld id="{78139B6C-3F63-4CFC-9049-FB8F0DD655BD}" type="datetime1">
              <a:rPr lang="en-CA" smtClean="0"/>
              <a:t>2024-08-19</a:t>
            </a:fld>
            <a:endParaRPr lang="en-CA"/>
          </a:p>
        </p:txBody>
      </p:sp>
      <p:sp>
        <p:nvSpPr>
          <p:cNvPr id="6" name="Footer Placeholder 5">
            <a:extLst>
              <a:ext uri="{FF2B5EF4-FFF2-40B4-BE49-F238E27FC236}">
                <a16:creationId xmlns:a16="http://schemas.microsoft.com/office/drawing/2014/main" id="{FDAEB9D7-3918-734E-AD95-13E9FC3A80D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B93D2E-8AE1-3A40-A936-D34B1E0545C4}"/>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4283744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6B88-595D-0048-BB60-3C9D7F482D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0D35F9-8AD1-594D-AE94-5396522662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68FD8-ECB2-B04B-8012-05F6AA32AF29}"/>
              </a:ext>
            </a:extLst>
          </p:cNvPr>
          <p:cNvSpPr>
            <a:spLocks noGrp="1"/>
          </p:cNvSpPr>
          <p:nvPr>
            <p:ph type="dt" sz="half" idx="10"/>
          </p:nvPr>
        </p:nvSpPr>
        <p:spPr/>
        <p:txBody>
          <a:bodyPr/>
          <a:lstStyle/>
          <a:p>
            <a:fld id="{74B145DE-B089-42B7-A282-BC2EB37CEE2D}" type="datetime1">
              <a:rPr lang="en-CA" smtClean="0"/>
              <a:t>2024-08-19</a:t>
            </a:fld>
            <a:endParaRPr lang="en-CA"/>
          </a:p>
        </p:txBody>
      </p:sp>
      <p:sp>
        <p:nvSpPr>
          <p:cNvPr id="5" name="Footer Placeholder 4">
            <a:extLst>
              <a:ext uri="{FF2B5EF4-FFF2-40B4-BE49-F238E27FC236}">
                <a16:creationId xmlns:a16="http://schemas.microsoft.com/office/drawing/2014/main" id="{25A23268-1559-1B45-BDEA-D4F97433E0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D81ABD-E459-724A-9BF7-C99B06DCE59F}"/>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1670408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82A541-8E21-A046-A9B8-931AC04EF1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E4BB6-2467-6A4D-A14F-DE9C5BB86E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0897C-15AB-2B4B-A9B7-26CE1FB71813}"/>
              </a:ext>
            </a:extLst>
          </p:cNvPr>
          <p:cNvSpPr>
            <a:spLocks noGrp="1"/>
          </p:cNvSpPr>
          <p:nvPr>
            <p:ph type="dt" sz="half" idx="10"/>
          </p:nvPr>
        </p:nvSpPr>
        <p:spPr/>
        <p:txBody>
          <a:bodyPr/>
          <a:lstStyle/>
          <a:p>
            <a:fld id="{7C0AA06B-8BE8-4E0E-937A-60BBC4DCF5EC}" type="datetime1">
              <a:rPr lang="en-CA" smtClean="0"/>
              <a:t>2024-08-19</a:t>
            </a:fld>
            <a:endParaRPr lang="en-CA"/>
          </a:p>
        </p:txBody>
      </p:sp>
      <p:sp>
        <p:nvSpPr>
          <p:cNvPr id="5" name="Footer Placeholder 4">
            <a:extLst>
              <a:ext uri="{FF2B5EF4-FFF2-40B4-BE49-F238E27FC236}">
                <a16:creationId xmlns:a16="http://schemas.microsoft.com/office/drawing/2014/main" id="{87908671-B8C6-634E-98A8-5E38E53223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BDC491-5507-814F-8B16-B69C1A77DD37}"/>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49243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2AC9-D70F-BB4E-95C5-C972265EEF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0BB9C7-6BD9-8F4F-8D5C-23613541F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DD2BA-0F16-F943-A3C6-D302F0B864AC}"/>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5" name="Footer Placeholder 4">
            <a:extLst>
              <a:ext uri="{FF2B5EF4-FFF2-40B4-BE49-F238E27FC236}">
                <a16:creationId xmlns:a16="http://schemas.microsoft.com/office/drawing/2014/main" id="{CF82F1A1-16D8-C244-B6F2-EBB42DE4E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ECAA4-9C35-9041-8828-35C200676078}"/>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1442133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0B90-3C45-7C4F-BFEE-B0EBC91FA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8619-7C4A-6A45-B1E0-50850A2519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2892-C72B-5C41-A56F-73A11968FDE5}"/>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5" name="Footer Placeholder 4">
            <a:extLst>
              <a:ext uri="{FF2B5EF4-FFF2-40B4-BE49-F238E27FC236}">
                <a16:creationId xmlns:a16="http://schemas.microsoft.com/office/drawing/2014/main" id="{E60CE921-3A0A-E748-B1EF-36512A6CE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A9210-9F25-2C4E-B282-EF8ADEC32116}"/>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3186979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DFF2-8DEA-C740-920F-BB3381243D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E0366-3A3E-E446-8231-B6A774265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ED309-EF98-AC49-A7C5-9EB1AE02DE74}"/>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5" name="Footer Placeholder 4">
            <a:extLst>
              <a:ext uri="{FF2B5EF4-FFF2-40B4-BE49-F238E27FC236}">
                <a16:creationId xmlns:a16="http://schemas.microsoft.com/office/drawing/2014/main" id="{CA372A9B-0137-5240-96C8-56957E89C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803BB-041A-384D-A67B-DDA5A8D5FAF8}"/>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3150158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9750-E959-F64F-BDA8-ED84E11D3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F8083-CEAD-2F40-981F-4AC1651246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537064-1DDF-1846-B6C1-8C5172E3A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142DD-774A-1342-A894-C77C2A586064}"/>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6" name="Footer Placeholder 5">
            <a:extLst>
              <a:ext uri="{FF2B5EF4-FFF2-40B4-BE49-F238E27FC236}">
                <a16:creationId xmlns:a16="http://schemas.microsoft.com/office/drawing/2014/main" id="{BA6F0633-00E2-3A4D-806E-4979756A8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CC233-9396-074D-9B2B-2680521B3ABA}"/>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4105498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1416-127B-CD49-B746-9671CBA733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D403D-EEBA-F447-A4B0-58940015C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332C6-BBCB-6B4C-A1A1-54BA9A1CAE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559C76-FFEB-9147-9BD0-F53712D6B4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C14F9-C712-D641-99FB-815EE9868E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5C18A1-9505-484D-AC39-51BC91CCA88D}"/>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8" name="Footer Placeholder 7">
            <a:extLst>
              <a:ext uri="{FF2B5EF4-FFF2-40B4-BE49-F238E27FC236}">
                <a16:creationId xmlns:a16="http://schemas.microsoft.com/office/drawing/2014/main" id="{9355D614-17CC-014A-AE2A-9D25808595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0221A-1F9C-364E-BA0F-1FC03C9BA995}"/>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2292306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3580-692A-9549-BFB2-1661E76C52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44E53D-5DC9-1A45-9DF8-07C58FA9284A}"/>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4" name="Footer Placeholder 3">
            <a:extLst>
              <a:ext uri="{FF2B5EF4-FFF2-40B4-BE49-F238E27FC236}">
                <a16:creationId xmlns:a16="http://schemas.microsoft.com/office/drawing/2014/main" id="{DF4D23F7-A850-1046-B5DF-24D7CEA0B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C02635-2BC3-4F44-AD78-EF16616DF567}"/>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422361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A657-F7B0-474B-9E2C-66646271DAEE}"/>
              </a:ext>
            </a:extLst>
          </p:cNvPr>
          <p:cNvSpPr>
            <a:spLocks noGrp="1"/>
          </p:cNvSpPr>
          <p:nvPr>
            <p:ph type="title"/>
          </p:nvPr>
        </p:nvSpPr>
        <p:spPr>
          <a:xfrm>
            <a:off x="838200" y="554598"/>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75C622-9AAF-514A-8B93-C5A23924E738}"/>
              </a:ext>
            </a:extLst>
          </p:cNvPr>
          <p:cNvSpPr>
            <a:spLocks noGrp="1"/>
          </p:cNvSpPr>
          <p:nvPr>
            <p:ph sz="half" idx="1"/>
          </p:nvPr>
        </p:nvSpPr>
        <p:spPr>
          <a:xfrm>
            <a:off x="838200" y="201509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32919D-8206-8244-8650-335639D1F9D4}"/>
              </a:ext>
            </a:extLst>
          </p:cNvPr>
          <p:cNvSpPr>
            <a:spLocks noGrp="1"/>
          </p:cNvSpPr>
          <p:nvPr>
            <p:ph sz="half" idx="2"/>
          </p:nvPr>
        </p:nvSpPr>
        <p:spPr>
          <a:xfrm>
            <a:off x="6172200" y="201509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A06184-4CE1-0D48-A541-35C4BB5846A7}"/>
              </a:ext>
            </a:extLst>
          </p:cNvPr>
          <p:cNvSpPr>
            <a:spLocks noGrp="1"/>
          </p:cNvSpPr>
          <p:nvPr>
            <p:ph type="dt" sz="half" idx="10"/>
          </p:nvPr>
        </p:nvSpPr>
        <p:spPr/>
        <p:txBody>
          <a:bodyPr/>
          <a:lstStyle/>
          <a:p>
            <a:fld id="{DB1E428E-1C35-4316-9B59-0B0663C318A7}" type="datetime1">
              <a:rPr lang="en-CA" smtClean="0"/>
              <a:t>2024-08-19</a:t>
            </a:fld>
            <a:endParaRPr lang="en-CA"/>
          </a:p>
        </p:txBody>
      </p:sp>
      <p:sp>
        <p:nvSpPr>
          <p:cNvPr id="6" name="Footer Placeholder 5">
            <a:extLst>
              <a:ext uri="{FF2B5EF4-FFF2-40B4-BE49-F238E27FC236}">
                <a16:creationId xmlns:a16="http://schemas.microsoft.com/office/drawing/2014/main" id="{B0ADD845-6D02-E94D-9E1E-135572E9B8A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632FD4A-3A00-0247-AC22-0C0595103D4F}"/>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814766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B637F7-C21C-D94D-9597-251CBE367EEC}"/>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3" name="Footer Placeholder 2">
            <a:extLst>
              <a:ext uri="{FF2B5EF4-FFF2-40B4-BE49-F238E27FC236}">
                <a16:creationId xmlns:a16="http://schemas.microsoft.com/office/drawing/2014/main" id="{5C3C0F0E-11F3-824A-931F-2D79D40B7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58E88F-9EDB-2B42-8862-81AFA5CD0885}"/>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537800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386A-F095-4242-8253-4033FF473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D6974-3B50-CB45-A20C-DB530C5AD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C742B-7F89-894A-8EFD-1F334531E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0A858-944A-3B49-83A8-899F1FF56498}"/>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6" name="Footer Placeholder 5">
            <a:extLst>
              <a:ext uri="{FF2B5EF4-FFF2-40B4-BE49-F238E27FC236}">
                <a16:creationId xmlns:a16="http://schemas.microsoft.com/office/drawing/2014/main" id="{404E10C0-BA80-2E4F-9423-321299721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DF75B-12DE-1E40-8FE4-D25D20CCA452}"/>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1438703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D63C-DFE5-D44C-9CC5-F8C6F3342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E5B220-978A-5046-8DEE-786F5B6F1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9B65B9-8422-B249-8B32-0787694E9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95716-43B4-1E45-8F17-7D451362D06C}"/>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6" name="Footer Placeholder 5">
            <a:extLst>
              <a:ext uri="{FF2B5EF4-FFF2-40B4-BE49-F238E27FC236}">
                <a16:creationId xmlns:a16="http://schemas.microsoft.com/office/drawing/2014/main" id="{5CE2BF55-B46A-F346-A9DF-92DB4A9E4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50C12-FA28-354B-886F-3F846CE8DB66}"/>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253552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E416-D1D9-5C48-83AF-6C08FC0678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520D7-1296-F943-84BE-F9CE6A6978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21F9C-6041-714C-A091-4696B0EBA7CC}"/>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5" name="Footer Placeholder 4">
            <a:extLst>
              <a:ext uri="{FF2B5EF4-FFF2-40B4-BE49-F238E27FC236}">
                <a16:creationId xmlns:a16="http://schemas.microsoft.com/office/drawing/2014/main" id="{19752CA4-9627-8742-9421-72C7363BE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1130A-FC53-5846-B50B-9BCEFF4B11B8}"/>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748189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66DC85-4047-BE4A-A5E5-DB698A684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9C5E57-BF9A-9848-8B8A-ECF07CA83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0C1A8-84B4-3442-9D14-F8BEFE8F3672}"/>
              </a:ext>
            </a:extLst>
          </p:cNvPr>
          <p:cNvSpPr>
            <a:spLocks noGrp="1"/>
          </p:cNvSpPr>
          <p:nvPr>
            <p:ph type="dt" sz="half" idx="10"/>
          </p:nvPr>
        </p:nvSpPr>
        <p:spPr/>
        <p:txBody>
          <a:bodyPr/>
          <a:lstStyle/>
          <a:p>
            <a:fld id="{D247127B-7B2F-3349-8B95-FBC893DC7941}" type="datetimeFigureOut">
              <a:rPr lang="en-US" smtClean="0"/>
              <a:t>8/19/2024</a:t>
            </a:fld>
            <a:endParaRPr lang="en-US"/>
          </a:p>
        </p:txBody>
      </p:sp>
      <p:sp>
        <p:nvSpPr>
          <p:cNvPr id="5" name="Footer Placeholder 4">
            <a:extLst>
              <a:ext uri="{FF2B5EF4-FFF2-40B4-BE49-F238E27FC236}">
                <a16:creationId xmlns:a16="http://schemas.microsoft.com/office/drawing/2014/main" id="{558C7A3D-2615-584F-82C1-51991E041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D7A25-4336-974B-913D-2B2DEB563C0A}"/>
              </a:ext>
            </a:extLst>
          </p:cNvPr>
          <p:cNvSpPr>
            <a:spLocks noGrp="1"/>
          </p:cNvSpPr>
          <p:nvPr>
            <p:ph type="sldNum" sz="quarter" idx="12"/>
          </p:nvPr>
        </p:nvSpPr>
        <p:spPr/>
        <p:txBody>
          <a:bodyPr/>
          <a:lstStyle/>
          <a:p>
            <a:fld id="{BF21457D-D120-5442-A690-BDFA80BC415C}" type="slidenum">
              <a:rPr lang="en-US" smtClean="0"/>
              <a:t>‹#›</a:t>
            </a:fld>
            <a:endParaRPr lang="en-US"/>
          </a:p>
        </p:txBody>
      </p:sp>
    </p:spTree>
    <p:extLst>
      <p:ext uri="{BB962C8B-B14F-4D97-AF65-F5344CB8AC3E}">
        <p14:creationId xmlns:p14="http://schemas.microsoft.com/office/powerpoint/2010/main" val="278840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E66A-998F-434A-AD1E-36C493361C0B}"/>
              </a:ext>
            </a:extLst>
          </p:cNvPr>
          <p:cNvSpPr>
            <a:spLocks noGrp="1"/>
          </p:cNvSpPr>
          <p:nvPr>
            <p:ph type="title"/>
          </p:nvPr>
        </p:nvSpPr>
        <p:spPr>
          <a:xfrm>
            <a:off x="839788" y="55459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7309C2-1AB6-5B4D-8FDB-9B8052BFD642}"/>
              </a:ext>
            </a:extLst>
          </p:cNvPr>
          <p:cNvSpPr>
            <a:spLocks noGrp="1"/>
          </p:cNvSpPr>
          <p:nvPr>
            <p:ph type="body" idx="1"/>
          </p:nvPr>
        </p:nvSpPr>
        <p:spPr>
          <a:xfrm>
            <a:off x="839788" y="187063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D5EA0-BAC0-164A-8C5B-D18ED232E36A}"/>
              </a:ext>
            </a:extLst>
          </p:cNvPr>
          <p:cNvSpPr>
            <a:spLocks noGrp="1"/>
          </p:cNvSpPr>
          <p:nvPr>
            <p:ph sz="half" idx="2"/>
          </p:nvPr>
        </p:nvSpPr>
        <p:spPr>
          <a:xfrm>
            <a:off x="839788" y="2694547"/>
            <a:ext cx="5157787" cy="3450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0B031-0C3B-7C41-BEEF-8200C1EBCD3C}"/>
              </a:ext>
            </a:extLst>
          </p:cNvPr>
          <p:cNvSpPr>
            <a:spLocks noGrp="1"/>
          </p:cNvSpPr>
          <p:nvPr>
            <p:ph type="body" sz="quarter" idx="3"/>
          </p:nvPr>
        </p:nvSpPr>
        <p:spPr>
          <a:xfrm>
            <a:off x="6172200" y="187063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EA549-9246-304D-8CEC-7B35881BD51C}"/>
              </a:ext>
            </a:extLst>
          </p:cNvPr>
          <p:cNvSpPr>
            <a:spLocks noGrp="1"/>
          </p:cNvSpPr>
          <p:nvPr>
            <p:ph sz="quarter" idx="4"/>
          </p:nvPr>
        </p:nvSpPr>
        <p:spPr>
          <a:xfrm>
            <a:off x="6172200" y="2694547"/>
            <a:ext cx="5183188" cy="3450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ED0977-4C1F-C949-B2DA-A3CCD604498F}"/>
              </a:ext>
            </a:extLst>
          </p:cNvPr>
          <p:cNvSpPr>
            <a:spLocks noGrp="1"/>
          </p:cNvSpPr>
          <p:nvPr>
            <p:ph type="dt" sz="half" idx="10"/>
          </p:nvPr>
        </p:nvSpPr>
        <p:spPr/>
        <p:txBody>
          <a:bodyPr/>
          <a:lstStyle/>
          <a:p>
            <a:fld id="{952FD783-C9DE-4D05-9D6F-5DE148A121EC}" type="datetime1">
              <a:rPr lang="en-CA" smtClean="0"/>
              <a:t>2024-08-19</a:t>
            </a:fld>
            <a:endParaRPr lang="en-CA"/>
          </a:p>
        </p:txBody>
      </p:sp>
      <p:sp>
        <p:nvSpPr>
          <p:cNvPr id="8" name="Footer Placeholder 7">
            <a:extLst>
              <a:ext uri="{FF2B5EF4-FFF2-40B4-BE49-F238E27FC236}">
                <a16:creationId xmlns:a16="http://schemas.microsoft.com/office/drawing/2014/main" id="{6848D7C8-7258-CD48-9563-CDA7BB2A34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84A3C73-23D2-0A4D-BDD2-49EA7677B1AB}"/>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170516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D0F3-E2AF-0B43-A3FC-939DA3ECCB44}"/>
              </a:ext>
            </a:extLst>
          </p:cNvPr>
          <p:cNvSpPr>
            <a:spLocks noGrp="1"/>
          </p:cNvSpPr>
          <p:nvPr>
            <p:ph type="title"/>
          </p:nvPr>
        </p:nvSpPr>
        <p:spPr>
          <a:xfrm>
            <a:off x="838200" y="587549"/>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584F291-10F3-F24B-9F57-8D8A85DFF045}"/>
              </a:ext>
            </a:extLst>
          </p:cNvPr>
          <p:cNvSpPr>
            <a:spLocks noGrp="1"/>
          </p:cNvSpPr>
          <p:nvPr>
            <p:ph type="dt" sz="half" idx="10"/>
          </p:nvPr>
        </p:nvSpPr>
        <p:spPr/>
        <p:txBody>
          <a:bodyPr/>
          <a:lstStyle/>
          <a:p>
            <a:fld id="{13F45F3D-6233-49BD-B04F-193EB6E95A82}" type="datetime1">
              <a:rPr lang="en-CA" smtClean="0"/>
              <a:t>2024-08-19</a:t>
            </a:fld>
            <a:endParaRPr lang="en-CA"/>
          </a:p>
        </p:txBody>
      </p:sp>
      <p:sp>
        <p:nvSpPr>
          <p:cNvPr id="4" name="Footer Placeholder 3">
            <a:extLst>
              <a:ext uri="{FF2B5EF4-FFF2-40B4-BE49-F238E27FC236}">
                <a16:creationId xmlns:a16="http://schemas.microsoft.com/office/drawing/2014/main" id="{AC0B884F-4F46-5F4D-89C9-E9DF4E2BAFD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0314DA-E6B0-A448-8B33-ABDE3642C0D7}"/>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399336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DFDF89-173A-804C-A0A1-EB021B10094C}"/>
              </a:ext>
            </a:extLst>
          </p:cNvPr>
          <p:cNvSpPr>
            <a:spLocks noGrp="1"/>
          </p:cNvSpPr>
          <p:nvPr>
            <p:ph type="dt" sz="half" idx="10"/>
          </p:nvPr>
        </p:nvSpPr>
        <p:spPr/>
        <p:txBody>
          <a:bodyPr/>
          <a:lstStyle/>
          <a:p>
            <a:fld id="{A08828E5-168D-4522-A21D-700DD8B432A3}" type="datetime1">
              <a:rPr lang="en-CA" smtClean="0"/>
              <a:t>2024-08-19</a:t>
            </a:fld>
            <a:endParaRPr lang="en-CA"/>
          </a:p>
        </p:txBody>
      </p:sp>
      <p:sp>
        <p:nvSpPr>
          <p:cNvPr id="3" name="Footer Placeholder 2">
            <a:extLst>
              <a:ext uri="{FF2B5EF4-FFF2-40B4-BE49-F238E27FC236}">
                <a16:creationId xmlns:a16="http://schemas.microsoft.com/office/drawing/2014/main" id="{DDE2284A-8251-C747-A84F-473A11E3137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620E49-C86C-7947-BB61-5C01C3590E7C}"/>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168885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2E8B-2452-E94F-8B47-C9CC03EFD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2FDEA-F36F-F64D-B781-79BCF12A4D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C6748A-DF80-834D-B428-C9ACF2CC2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7B9939-A180-D544-96E2-C341A38A50F9}"/>
              </a:ext>
            </a:extLst>
          </p:cNvPr>
          <p:cNvSpPr>
            <a:spLocks noGrp="1"/>
          </p:cNvSpPr>
          <p:nvPr>
            <p:ph type="dt" sz="half" idx="10"/>
          </p:nvPr>
        </p:nvSpPr>
        <p:spPr/>
        <p:txBody>
          <a:bodyPr/>
          <a:lstStyle/>
          <a:p>
            <a:fld id="{52051290-A080-446D-AD6D-82EC98DBCDE7}" type="datetime1">
              <a:rPr lang="en-CA" smtClean="0"/>
              <a:t>2024-08-19</a:t>
            </a:fld>
            <a:endParaRPr lang="en-CA"/>
          </a:p>
        </p:txBody>
      </p:sp>
      <p:sp>
        <p:nvSpPr>
          <p:cNvPr id="6" name="Footer Placeholder 5">
            <a:extLst>
              <a:ext uri="{FF2B5EF4-FFF2-40B4-BE49-F238E27FC236}">
                <a16:creationId xmlns:a16="http://schemas.microsoft.com/office/drawing/2014/main" id="{8AF1E76C-B397-1248-AC0C-CBD4A814B7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B8E039-B3A3-4342-B326-AD299F8D11C8}"/>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86782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0321-4436-1544-B26D-1A871564C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6A9694-92C8-EF45-AB12-CE8654808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C960004-E43F-4C40-AF8C-6C13826D7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29542-5900-CD41-9779-CC972881E45B}"/>
              </a:ext>
            </a:extLst>
          </p:cNvPr>
          <p:cNvSpPr>
            <a:spLocks noGrp="1"/>
          </p:cNvSpPr>
          <p:nvPr>
            <p:ph type="dt" sz="half" idx="10"/>
          </p:nvPr>
        </p:nvSpPr>
        <p:spPr/>
        <p:txBody>
          <a:bodyPr/>
          <a:lstStyle/>
          <a:p>
            <a:fld id="{78139B6C-3F63-4CFC-9049-FB8F0DD655BD}" type="datetime1">
              <a:rPr lang="en-CA" smtClean="0"/>
              <a:t>2024-08-19</a:t>
            </a:fld>
            <a:endParaRPr lang="en-CA"/>
          </a:p>
        </p:txBody>
      </p:sp>
      <p:sp>
        <p:nvSpPr>
          <p:cNvPr id="6" name="Footer Placeholder 5">
            <a:extLst>
              <a:ext uri="{FF2B5EF4-FFF2-40B4-BE49-F238E27FC236}">
                <a16:creationId xmlns:a16="http://schemas.microsoft.com/office/drawing/2014/main" id="{FDAEB9D7-3918-734E-AD95-13E9FC3A80D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B93D2E-8AE1-3A40-A936-D34B1E0545C4}"/>
              </a:ext>
            </a:extLst>
          </p:cNvPr>
          <p:cNvSpPr>
            <a:spLocks noGrp="1"/>
          </p:cNvSpPr>
          <p:nvPr>
            <p:ph type="sldNum" sz="quarter" idx="12"/>
          </p:nvPr>
        </p:nvSpPr>
        <p:spPr/>
        <p:txBody>
          <a:bodyPr/>
          <a:lstStyle/>
          <a:p>
            <a:fld id="{2928C701-97C7-48B5-AD64-15E2B0AEABBE}" type="slidenum">
              <a:rPr lang="en-CA" smtClean="0"/>
              <a:t>‹#›</a:t>
            </a:fld>
            <a:endParaRPr lang="en-CA"/>
          </a:p>
        </p:txBody>
      </p:sp>
    </p:spTree>
    <p:extLst>
      <p:ext uri="{BB962C8B-B14F-4D97-AF65-F5344CB8AC3E}">
        <p14:creationId xmlns:p14="http://schemas.microsoft.com/office/powerpoint/2010/main" val="10887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CB00E-6711-434A-943D-AFA23AEF2051}"/>
              </a:ext>
            </a:extLst>
          </p:cNvPr>
          <p:cNvSpPr>
            <a:spLocks noGrp="1"/>
          </p:cNvSpPr>
          <p:nvPr>
            <p:ph type="title"/>
          </p:nvPr>
        </p:nvSpPr>
        <p:spPr>
          <a:xfrm>
            <a:off x="838200" y="55459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93B9EB-13C3-CC4E-8114-6A63BCF043EB}"/>
              </a:ext>
            </a:extLst>
          </p:cNvPr>
          <p:cNvSpPr>
            <a:spLocks noGrp="1"/>
          </p:cNvSpPr>
          <p:nvPr>
            <p:ph type="body" idx="1"/>
          </p:nvPr>
        </p:nvSpPr>
        <p:spPr>
          <a:xfrm>
            <a:off x="838200" y="201509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1C45E-C46A-354C-AB4E-0F4BF1AB7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17ECF-00D7-4368-AC1A-FF03BBF3FBD4}" type="datetime1">
              <a:rPr lang="en-CA" smtClean="0"/>
              <a:t>2024-08-19</a:t>
            </a:fld>
            <a:endParaRPr lang="en-CA"/>
          </a:p>
        </p:txBody>
      </p:sp>
      <p:sp>
        <p:nvSpPr>
          <p:cNvPr id="5" name="Footer Placeholder 4">
            <a:extLst>
              <a:ext uri="{FF2B5EF4-FFF2-40B4-BE49-F238E27FC236}">
                <a16:creationId xmlns:a16="http://schemas.microsoft.com/office/drawing/2014/main" id="{296FDD59-12BB-3141-9AA9-093182B14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FB10035-CDE8-EE46-A628-A8759346A8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8C701-97C7-48B5-AD64-15E2B0AEABBE}" type="slidenum">
              <a:rPr lang="en-CA" smtClean="0"/>
              <a:t>‹#›</a:t>
            </a:fld>
            <a:endParaRPr lang="en-CA"/>
          </a:p>
        </p:txBody>
      </p:sp>
      <p:sp>
        <p:nvSpPr>
          <p:cNvPr id="7" name="Rectangle 6">
            <a:extLst>
              <a:ext uri="{FF2B5EF4-FFF2-40B4-BE49-F238E27FC236}">
                <a16:creationId xmlns:a16="http://schemas.microsoft.com/office/drawing/2014/main" id="{6D2F1A71-53D7-0A41-9CFC-2A7564CCA9FD}"/>
              </a:ext>
            </a:extLst>
          </p:cNvPr>
          <p:cNvSpPr/>
          <p:nvPr/>
        </p:nvSpPr>
        <p:spPr>
          <a:xfrm>
            <a:off x="0" y="0"/>
            <a:ext cx="12192000" cy="4942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E6900A-079C-844D-A172-8B4F1BF16829}"/>
              </a:ext>
            </a:extLst>
          </p:cNvPr>
          <p:cNvSpPr/>
          <p:nvPr/>
        </p:nvSpPr>
        <p:spPr>
          <a:xfrm>
            <a:off x="0" y="0"/>
            <a:ext cx="3581400" cy="494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507EF5-E294-D045-82A2-C554FD755B47}"/>
              </a:ext>
            </a:extLst>
          </p:cNvPr>
          <p:cNvPicPr>
            <a:picLocks noChangeAspect="1"/>
          </p:cNvPicPr>
          <p:nvPr/>
        </p:nvPicPr>
        <p:blipFill>
          <a:blip r:embed="rId13"/>
          <a:stretch>
            <a:fillRect/>
          </a:stretch>
        </p:blipFill>
        <p:spPr>
          <a:xfrm>
            <a:off x="57664" y="-39377"/>
            <a:ext cx="1647567" cy="554637"/>
          </a:xfrm>
          <a:prstGeom prst="rect">
            <a:avLst/>
          </a:prstGeom>
        </p:spPr>
      </p:pic>
    </p:spTree>
    <p:extLst>
      <p:ext uri="{BB962C8B-B14F-4D97-AF65-F5344CB8AC3E}">
        <p14:creationId xmlns:p14="http://schemas.microsoft.com/office/powerpoint/2010/main" val="2087393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43655-AF44-414A-99FD-C62208DFE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9DAADD-15EB-9744-A2A1-36A647580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E3659-2B2B-C941-8137-15F096C1C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45489-9E79-4DFB-BACD-DBC670691CF2}" type="datetime1">
              <a:rPr lang="en-CA" smtClean="0"/>
              <a:t>2024-08-19</a:t>
            </a:fld>
            <a:endParaRPr lang="en-US"/>
          </a:p>
        </p:txBody>
      </p:sp>
      <p:sp>
        <p:nvSpPr>
          <p:cNvPr id="5" name="Footer Placeholder 4">
            <a:extLst>
              <a:ext uri="{FF2B5EF4-FFF2-40B4-BE49-F238E27FC236}">
                <a16:creationId xmlns:a16="http://schemas.microsoft.com/office/drawing/2014/main" id="{359EA209-48FF-E042-B0A4-04967F908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AFDDE4-2366-7F48-93FF-8206ED30C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457D-D120-5442-A690-BDFA80BC415C}" type="slidenum">
              <a:rPr lang="en-US" smtClean="0"/>
              <a:t>‹#›</a:t>
            </a:fld>
            <a:endParaRPr lang="en-US"/>
          </a:p>
        </p:txBody>
      </p:sp>
    </p:spTree>
    <p:extLst>
      <p:ext uri="{BB962C8B-B14F-4D97-AF65-F5344CB8AC3E}">
        <p14:creationId xmlns:p14="http://schemas.microsoft.com/office/powerpoint/2010/main" val="1881886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CB00E-6711-434A-943D-AFA23AEF2051}"/>
              </a:ext>
            </a:extLst>
          </p:cNvPr>
          <p:cNvSpPr>
            <a:spLocks noGrp="1"/>
          </p:cNvSpPr>
          <p:nvPr>
            <p:ph type="title"/>
          </p:nvPr>
        </p:nvSpPr>
        <p:spPr>
          <a:xfrm>
            <a:off x="838200" y="55459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93B9EB-13C3-CC4E-8114-6A63BCF043EB}"/>
              </a:ext>
            </a:extLst>
          </p:cNvPr>
          <p:cNvSpPr>
            <a:spLocks noGrp="1"/>
          </p:cNvSpPr>
          <p:nvPr>
            <p:ph type="body" idx="1"/>
          </p:nvPr>
        </p:nvSpPr>
        <p:spPr>
          <a:xfrm>
            <a:off x="838200" y="201509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1C45E-C46A-354C-AB4E-0F4BF1AB7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17ECF-00D7-4368-AC1A-FF03BBF3FBD4}" type="datetime1">
              <a:rPr lang="en-CA" smtClean="0"/>
              <a:t>2024-08-19</a:t>
            </a:fld>
            <a:endParaRPr lang="en-CA"/>
          </a:p>
        </p:txBody>
      </p:sp>
      <p:sp>
        <p:nvSpPr>
          <p:cNvPr id="5" name="Footer Placeholder 4">
            <a:extLst>
              <a:ext uri="{FF2B5EF4-FFF2-40B4-BE49-F238E27FC236}">
                <a16:creationId xmlns:a16="http://schemas.microsoft.com/office/drawing/2014/main" id="{296FDD59-12BB-3141-9AA9-093182B14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FB10035-CDE8-EE46-A628-A8759346A8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8C701-97C7-48B5-AD64-15E2B0AEABBE}" type="slidenum">
              <a:rPr lang="en-CA" smtClean="0"/>
              <a:t>‹#›</a:t>
            </a:fld>
            <a:endParaRPr lang="en-CA"/>
          </a:p>
        </p:txBody>
      </p:sp>
      <p:sp>
        <p:nvSpPr>
          <p:cNvPr id="7" name="Rectangle 6">
            <a:extLst>
              <a:ext uri="{FF2B5EF4-FFF2-40B4-BE49-F238E27FC236}">
                <a16:creationId xmlns:a16="http://schemas.microsoft.com/office/drawing/2014/main" id="{6D2F1A71-53D7-0A41-9CFC-2A7564CCA9FD}"/>
              </a:ext>
            </a:extLst>
          </p:cNvPr>
          <p:cNvSpPr/>
          <p:nvPr/>
        </p:nvSpPr>
        <p:spPr>
          <a:xfrm>
            <a:off x="0" y="0"/>
            <a:ext cx="12192000" cy="4942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E6900A-079C-844D-A172-8B4F1BF16829}"/>
              </a:ext>
            </a:extLst>
          </p:cNvPr>
          <p:cNvSpPr/>
          <p:nvPr/>
        </p:nvSpPr>
        <p:spPr>
          <a:xfrm>
            <a:off x="0" y="0"/>
            <a:ext cx="3581400" cy="494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507EF5-E294-D045-82A2-C554FD755B47}"/>
              </a:ext>
            </a:extLst>
          </p:cNvPr>
          <p:cNvPicPr>
            <a:picLocks noChangeAspect="1"/>
          </p:cNvPicPr>
          <p:nvPr/>
        </p:nvPicPr>
        <p:blipFill>
          <a:blip r:embed="rId13">
            <a:alphaModFix/>
            <a:lum bright="76000" contrast="-85000"/>
            <a:extLst>
              <a:ext uri="{96DAC541-7B7A-43D3-8B79-37D633B846F1}">
                <asvg:svgBlip xmlns:asvg="http://schemas.microsoft.com/office/drawing/2016/SVG/main" r:embed="rId14"/>
              </a:ext>
            </a:extLst>
          </a:blip>
          <a:srcRect/>
          <a:stretch/>
        </p:blipFill>
        <p:spPr>
          <a:xfrm>
            <a:off x="113210" y="-30203"/>
            <a:ext cx="1449979" cy="554637"/>
          </a:xfrm>
          <a:prstGeom prst="rect">
            <a:avLst/>
          </a:prstGeom>
        </p:spPr>
      </p:pic>
    </p:spTree>
    <p:extLst>
      <p:ext uri="{BB962C8B-B14F-4D97-AF65-F5344CB8AC3E}">
        <p14:creationId xmlns:p14="http://schemas.microsoft.com/office/powerpoint/2010/main" val="123350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43655-AF44-414A-99FD-C62208DFE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9DAADD-15EB-9744-A2A1-36A647580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E3659-2B2B-C941-8137-15F096C1C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7127B-7B2F-3349-8B95-FBC893DC7941}" type="datetimeFigureOut">
              <a:rPr lang="en-US" smtClean="0"/>
              <a:t>8/19/2024</a:t>
            </a:fld>
            <a:endParaRPr lang="en-US"/>
          </a:p>
        </p:txBody>
      </p:sp>
      <p:sp>
        <p:nvSpPr>
          <p:cNvPr id="5" name="Footer Placeholder 4">
            <a:extLst>
              <a:ext uri="{FF2B5EF4-FFF2-40B4-BE49-F238E27FC236}">
                <a16:creationId xmlns:a16="http://schemas.microsoft.com/office/drawing/2014/main" id="{359EA209-48FF-E042-B0A4-04967F908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AFDDE4-2366-7F48-93FF-8206ED30C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457D-D120-5442-A690-BDFA80BC415C}" type="slidenum">
              <a:rPr lang="en-US" smtClean="0"/>
              <a:t>‹#›</a:t>
            </a:fld>
            <a:endParaRPr lang="en-US"/>
          </a:p>
        </p:txBody>
      </p:sp>
    </p:spTree>
    <p:extLst>
      <p:ext uri="{BB962C8B-B14F-4D97-AF65-F5344CB8AC3E}">
        <p14:creationId xmlns:p14="http://schemas.microsoft.com/office/powerpoint/2010/main" val="17351713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4.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6185-50F8-787D-10E6-EE8925E1697D}"/>
              </a:ext>
            </a:extLst>
          </p:cNvPr>
          <p:cNvSpPr>
            <a:spLocks noGrp="1"/>
          </p:cNvSpPr>
          <p:nvPr>
            <p:ph type="ctrTitle"/>
          </p:nvPr>
        </p:nvSpPr>
        <p:spPr/>
        <p:txBody>
          <a:bodyPr>
            <a:noAutofit/>
          </a:bodyPr>
          <a:lstStyle/>
          <a:p>
            <a:r>
              <a:rPr lang="en-US" sz="4400" b="0" i="0" dirty="0">
                <a:effectLst/>
                <a:highlight>
                  <a:srgbClr val="FFFFFF"/>
                </a:highlight>
                <a:latin typeface="Roboto Light" panose="020F0502020204030204" pitchFamily="2" charset="0"/>
              </a:rPr>
              <a:t>Measurements of a Magnetically Shielded Room for a Neutron EDM Experiment</a:t>
            </a:r>
          </a:p>
        </p:txBody>
      </p:sp>
      <p:sp>
        <p:nvSpPr>
          <p:cNvPr id="3" name="Subtitle 2">
            <a:extLst>
              <a:ext uri="{FF2B5EF4-FFF2-40B4-BE49-F238E27FC236}">
                <a16:creationId xmlns:a16="http://schemas.microsoft.com/office/drawing/2014/main" id="{6627C6BE-A3EE-D2E6-07A7-B0722BE6A470}"/>
              </a:ext>
            </a:extLst>
          </p:cNvPr>
          <p:cNvSpPr>
            <a:spLocks noGrp="1"/>
          </p:cNvSpPr>
          <p:nvPr>
            <p:ph type="subTitle" idx="1"/>
          </p:nvPr>
        </p:nvSpPr>
        <p:spPr/>
        <p:txBody>
          <a:bodyPr/>
          <a:lstStyle/>
          <a:p>
            <a:r>
              <a:rPr lang="en-US" dirty="0"/>
              <a:t>Thomas Hepworth</a:t>
            </a:r>
          </a:p>
          <a:p>
            <a:r>
              <a:rPr lang="en-US" dirty="0"/>
              <a:t>University of Winnipeg/TRIUMF on behalf of the TUCAN collaboration</a:t>
            </a:r>
            <a:endParaRPr lang="en-CA" dirty="0"/>
          </a:p>
        </p:txBody>
      </p:sp>
      <p:sp>
        <p:nvSpPr>
          <p:cNvPr id="4" name="Slide Number Placeholder 3">
            <a:extLst>
              <a:ext uri="{FF2B5EF4-FFF2-40B4-BE49-F238E27FC236}">
                <a16:creationId xmlns:a16="http://schemas.microsoft.com/office/drawing/2014/main" id="{83DF570C-ED8E-F14D-063A-841D4332B9FE}"/>
              </a:ext>
            </a:extLst>
          </p:cNvPr>
          <p:cNvSpPr>
            <a:spLocks noGrp="1"/>
          </p:cNvSpPr>
          <p:nvPr>
            <p:ph type="sldNum" sz="quarter" idx="12"/>
          </p:nvPr>
        </p:nvSpPr>
        <p:spPr/>
        <p:txBody>
          <a:bodyPr/>
          <a:lstStyle/>
          <a:p>
            <a:fld id="{2928C701-97C7-48B5-AD64-15E2B0AEABBE}" type="slidenum">
              <a:rPr lang="en-CA" smtClean="0"/>
              <a:t>1</a:t>
            </a:fld>
            <a:endParaRPr lang="en-CA"/>
          </a:p>
        </p:txBody>
      </p:sp>
    </p:spTree>
    <p:extLst>
      <p:ext uri="{BB962C8B-B14F-4D97-AF65-F5344CB8AC3E}">
        <p14:creationId xmlns:p14="http://schemas.microsoft.com/office/powerpoint/2010/main" val="403149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E187-9A04-7239-D7BF-94993A7BE424}"/>
              </a:ext>
            </a:extLst>
          </p:cNvPr>
          <p:cNvSpPr>
            <a:spLocks noGrp="1"/>
          </p:cNvSpPr>
          <p:nvPr>
            <p:ph type="title"/>
          </p:nvPr>
        </p:nvSpPr>
        <p:spPr/>
        <p:txBody>
          <a:bodyPr/>
          <a:lstStyle/>
          <a:p>
            <a:r>
              <a:rPr lang="en-US" dirty="0"/>
              <a:t>When in doubt add more layers! </a:t>
            </a:r>
            <a:endParaRPr lang="en-CA" dirty="0"/>
          </a:p>
        </p:txBody>
      </p:sp>
      <p:sp>
        <p:nvSpPr>
          <p:cNvPr id="3" name="Content Placeholder 2">
            <a:extLst>
              <a:ext uri="{FF2B5EF4-FFF2-40B4-BE49-F238E27FC236}">
                <a16:creationId xmlns:a16="http://schemas.microsoft.com/office/drawing/2014/main" id="{6C93994C-168B-304A-031D-84BF23C7CFEF}"/>
              </a:ext>
            </a:extLst>
          </p:cNvPr>
          <p:cNvSpPr>
            <a:spLocks noGrp="1"/>
          </p:cNvSpPr>
          <p:nvPr>
            <p:ph idx="1"/>
          </p:nvPr>
        </p:nvSpPr>
        <p:spPr/>
        <p:txBody>
          <a:bodyPr>
            <a:normAutofit/>
          </a:bodyPr>
          <a:lstStyle/>
          <a:p>
            <a:r>
              <a:rPr lang="en-US" dirty="0"/>
              <a:t>We believe simulations were too optimistic when guessing the relative permeability of shielding materials</a:t>
            </a:r>
          </a:p>
          <a:p>
            <a:endParaRPr lang="en-US" dirty="0"/>
          </a:p>
          <a:p>
            <a:r>
              <a:rPr lang="en-US" dirty="0"/>
              <a:t>We are adding an additional inner most mu-metal layer 	</a:t>
            </a:r>
          </a:p>
          <a:p>
            <a:pPr lvl="2"/>
            <a:r>
              <a:rPr lang="en-US" dirty="0"/>
              <a:t>Completion by September 2024</a:t>
            </a:r>
          </a:p>
          <a:p>
            <a:pPr marL="457200" lvl="1" indent="0">
              <a:buNone/>
            </a:pPr>
            <a:endParaRPr lang="en-US" dirty="0"/>
          </a:p>
          <a:p>
            <a:r>
              <a:rPr lang="en-US" dirty="0"/>
              <a:t>According to COMSOL simulations, this should improve the SF by around a factor of 10 at low frequencies.</a:t>
            </a:r>
          </a:p>
          <a:p>
            <a:pPr lvl="1"/>
            <a:r>
              <a:rPr lang="en-US" dirty="0"/>
              <a:t>Why is this the best course of action?</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0359CE0-FDBA-74CD-3333-E852099F8D9F}"/>
              </a:ext>
            </a:extLst>
          </p:cNvPr>
          <p:cNvSpPr>
            <a:spLocks noGrp="1"/>
          </p:cNvSpPr>
          <p:nvPr>
            <p:ph type="sldNum" sz="quarter" idx="12"/>
          </p:nvPr>
        </p:nvSpPr>
        <p:spPr/>
        <p:txBody>
          <a:bodyPr/>
          <a:lstStyle/>
          <a:p>
            <a:fld id="{2928C701-97C7-48B5-AD64-15E2B0AEABBE}" type="slidenum">
              <a:rPr lang="en-CA" smtClean="0"/>
              <a:t>10</a:t>
            </a:fld>
            <a:endParaRPr lang="en-CA"/>
          </a:p>
        </p:txBody>
      </p:sp>
    </p:spTree>
    <p:extLst>
      <p:ext uri="{BB962C8B-B14F-4D97-AF65-F5344CB8AC3E}">
        <p14:creationId xmlns:p14="http://schemas.microsoft.com/office/powerpoint/2010/main" val="182127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C741-0E72-ECB4-5556-DAA6F199C7E1}"/>
              </a:ext>
            </a:extLst>
          </p:cNvPr>
          <p:cNvSpPr>
            <a:spLocks noGrp="1"/>
          </p:cNvSpPr>
          <p:nvPr>
            <p:ph type="title"/>
          </p:nvPr>
        </p:nvSpPr>
        <p:spPr>
          <a:xfrm>
            <a:off x="6477000" y="911481"/>
            <a:ext cx="4267200" cy="1437406"/>
          </a:xfrm>
        </p:spPr>
        <p:txBody>
          <a:bodyPr anchor="t">
            <a:normAutofit/>
          </a:bodyPr>
          <a:lstStyle/>
          <a:p>
            <a:r>
              <a:rPr lang="en-US" sz="3200" dirty="0"/>
              <a:t>Acknowledgements	</a:t>
            </a:r>
            <a:endParaRPr lang="en-CA" sz="3200" dirty="0"/>
          </a:p>
        </p:txBody>
      </p:sp>
      <p:sp>
        <p:nvSpPr>
          <p:cNvPr id="3" name="Content Placeholder 2">
            <a:extLst>
              <a:ext uri="{FF2B5EF4-FFF2-40B4-BE49-F238E27FC236}">
                <a16:creationId xmlns:a16="http://schemas.microsoft.com/office/drawing/2014/main" id="{8DF57E89-3110-0863-7D3C-B1C10F14DB09}"/>
              </a:ext>
            </a:extLst>
          </p:cNvPr>
          <p:cNvSpPr>
            <a:spLocks noGrp="1"/>
          </p:cNvSpPr>
          <p:nvPr>
            <p:ph idx="1"/>
          </p:nvPr>
        </p:nvSpPr>
        <p:spPr>
          <a:xfrm>
            <a:off x="6096000" y="1734001"/>
            <a:ext cx="6115373" cy="1131898"/>
          </a:xfrm>
        </p:spPr>
        <p:txBody>
          <a:bodyPr>
            <a:normAutofit lnSpcReduction="10000"/>
          </a:bodyPr>
          <a:lstStyle/>
          <a:p>
            <a:r>
              <a:rPr lang="en-US" sz="2000" dirty="0"/>
              <a:t>Thanks to the NSERC USRA program, TUCAN, and the </a:t>
            </a:r>
            <a:r>
              <a:rPr lang="en-US" sz="2000" b="0" i="0" dirty="0">
                <a:solidFill>
                  <a:srgbClr val="242424"/>
                </a:solidFill>
                <a:effectLst/>
                <a:highlight>
                  <a:srgbClr val="FFFFFF"/>
                </a:highlight>
              </a:rPr>
              <a:t>B. G. Hogg Scholarship in Physics  for supporting me in this research and attending this conference</a:t>
            </a:r>
            <a:endParaRPr lang="en-CA" sz="2000" dirty="0"/>
          </a:p>
        </p:txBody>
      </p:sp>
      <p:sp>
        <p:nvSpPr>
          <p:cNvPr id="4" name="Slide Number Placeholder 3">
            <a:extLst>
              <a:ext uri="{FF2B5EF4-FFF2-40B4-BE49-F238E27FC236}">
                <a16:creationId xmlns:a16="http://schemas.microsoft.com/office/drawing/2014/main" id="{130550CC-23BC-5FFC-1A43-7FAF6C3FE673}"/>
              </a:ext>
            </a:extLst>
          </p:cNvPr>
          <p:cNvSpPr>
            <a:spLocks noGrp="1"/>
          </p:cNvSpPr>
          <p:nvPr>
            <p:ph type="sldNum" sz="quarter" idx="12"/>
          </p:nvPr>
        </p:nvSpPr>
        <p:spPr/>
        <p:txBody>
          <a:bodyPr/>
          <a:lstStyle/>
          <a:p>
            <a:fld id="{2928C701-97C7-48B5-AD64-15E2B0AEABBE}" type="slidenum">
              <a:rPr lang="en-CA" smtClean="0"/>
              <a:t>11</a:t>
            </a:fld>
            <a:endParaRPr lang="en-CA"/>
          </a:p>
        </p:txBody>
      </p:sp>
      <p:pic>
        <p:nvPicPr>
          <p:cNvPr id="7" name="Picture 6">
            <a:extLst>
              <a:ext uri="{FF2B5EF4-FFF2-40B4-BE49-F238E27FC236}">
                <a16:creationId xmlns:a16="http://schemas.microsoft.com/office/drawing/2014/main" id="{7CC3C7C2-7A29-C20F-3D1B-B8FB4093B111}"/>
              </a:ext>
            </a:extLst>
          </p:cNvPr>
          <p:cNvPicPr>
            <a:picLocks noChangeAspect="1"/>
          </p:cNvPicPr>
          <p:nvPr/>
        </p:nvPicPr>
        <p:blipFill>
          <a:blip r:embed="rId3"/>
          <a:stretch>
            <a:fillRect/>
          </a:stretch>
        </p:blipFill>
        <p:spPr>
          <a:xfrm>
            <a:off x="184665" y="5705880"/>
            <a:ext cx="11722222" cy="934685"/>
          </a:xfrm>
          <a:prstGeom prst="rect">
            <a:avLst/>
          </a:prstGeom>
        </p:spPr>
      </p:pic>
      <p:pic>
        <p:nvPicPr>
          <p:cNvPr id="8" name="Picture 7">
            <a:extLst>
              <a:ext uri="{FF2B5EF4-FFF2-40B4-BE49-F238E27FC236}">
                <a16:creationId xmlns:a16="http://schemas.microsoft.com/office/drawing/2014/main" id="{979195F0-24C2-9F1B-19AA-CC88B3EFA365}"/>
              </a:ext>
            </a:extLst>
          </p:cNvPr>
          <p:cNvPicPr>
            <a:picLocks noChangeAspect="1"/>
          </p:cNvPicPr>
          <p:nvPr/>
        </p:nvPicPr>
        <p:blipFill>
          <a:blip r:embed="rId4"/>
          <a:stretch>
            <a:fillRect/>
          </a:stretch>
        </p:blipFill>
        <p:spPr>
          <a:xfrm>
            <a:off x="134441" y="4157364"/>
            <a:ext cx="11822670" cy="1560135"/>
          </a:xfrm>
          <a:prstGeom prst="rect">
            <a:avLst/>
          </a:prstGeom>
        </p:spPr>
      </p:pic>
      <p:sp>
        <p:nvSpPr>
          <p:cNvPr id="5" name="TextBox 4">
            <a:extLst>
              <a:ext uri="{FF2B5EF4-FFF2-40B4-BE49-F238E27FC236}">
                <a16:creationId xmlns:a16="http://schemas.microsoft.com/office/drawing/2014/main" id="{16E7913A-F454-DFE1-D32C-BBBC3FCEB2AA}"/>
              </a:ext>
            </a:extLst>
          </p:cNvPr>
          <p:cNvSpPr txBox="1"/>
          <p:nvPr/>
        </p:nvSpPr>
        <p:spPr>
          <a:xfrm>
            <a:off x="565607" y="952107"/>
            <a:ext cx="5381249" cy="2954655"/>
          </a:xfrm>
          <a:prstGeom prst="rect">
            <a:avLst/>
          </a:prstGeom>
          <a:noFill/>
        </p:spPr>
        <p:txBody>
          <a:bodyPr wrap="square" rtlCol="0">
            <a:spAutoFit/>
          </a:bodyPr>
          <a:lstStyle/>
          <a:p>
            <a:r>
              <a:rPr lang="en-US" sz="2400" dirty="0"/>
              <a:t>Conclusion:</a:t>
            </a:r>
            <a:endParaRPr lang="en-US" dirty="0"/>
          </a:p>
          <a:p>
            <a:endParaRPr lang="en-US" dirty="0"/>
          </a:p>
          <a:p>
            <a:pPr marL="285750" indent="-285750">
              <a:buFont typeface="Arial" panose="020B0604020202020204" pitchFamily="34" charset="0"/>
              <a:buChar char="•"/>
            </a:pPr>
            <a:r>
              <a:rPr lang="en-US" dirty="0"/>
              <a:t>TUCAN is working toward world best </a:t>
            </a:r>
            <a:r>
              <a:rPr lang="en-CA" dirty="0"/>
              <a:t>10</a:t>
            </a:r>
            <a:r>
              <a:rPr lang="en-CA" baseline="30000" dirty="0"/>
              <a:t>-27</a:t>
            </a:r>
            <a:r>
              <a:rPr lang="en-CA" dirty="0"/>
              <a:t> </a:t>
            </a:r>
            <a:r>
              <a:rPr lang="en-CA" dirty="0" err="1"/>
              <a:t>e</a:t>
            </a:r>
            <a:r>
              <a:rPr lang="en-CA" dirty="0" err="1">
                <a:sym typeface="Symbol" panose="05050102010706020507" pitchFamily="18" charset="2"/>
              </a:rPr>
              <a:t></a:t>
            </a:r>
            <a:r>
              <a:rPr lang="en-CA" dirty="0" err="1"/>
              <a:t>cm</a:t>
            </a:r>
            <a:r>
              <a:rPr lang="en-CA" dirty="0"/>
              <a:t> nEDM measurement at TRIUMF</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We need to improve our magnetic environment i.e. the MSR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We are adding a 6</a:t>
            </a:r>
            <a:r>
              <a:rPr lang="en-CA" baseline="30000" dirty="0"/>
              <a:t>th</a:t>
            </a:r>
            <a:r>
              <a:rPr lang="en-CA" dirty="0"/>
              <a:t> mu-metal layer to boost our SF to an acceptable level</a:t>
            </a:r>
          </a:p>
        </p:txBody>
      </p:sp>
    </p:spTree>
    <p:extLst>
      <p:ext uri="{BB962C8B-B14F-4D97-AF65-F5344CB8AC3E}">
        <p14:creationId xmlns:p14="http://schemas.microsoft.com/office/powerpoint/2010/main" val="171367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A41E-FF09-F9FD-D275-A0287D3F9105}"/>
              </a:ext>
            </a:extLst>
          </p:cNvPr>
          <p:cNvSpPr>
            <a:spLocks noGrp="1"/>
          </p:cNvSpPr>
          <p:nvPr>
            <p:ph type="title"/>
          </p:nvPr>
        </p:nvSpPr>
        <p:spPr/>
        <p:txBody>
          <a:bodyPr/>
          <a:lstStyle/>
          <a:p>
            <a:r>
              <a:rPr lang="en-US" dirty="0"/>
              <a:t>Overview	</a:t>
            </a:r>
            <a:endParaRPr lang="en-CA" dirty="0"/>
          </a:p>
        </p:txBody>
      </p:sp>
      <p:sp>
        <p:nvSpPr>
          <p:cNvPr id="3" name="Content Placeholder 2">
            <a:extLst>
              <a:ext uri="{FF2B5EF4-FFF2-40B4-BE49-F238E27FC236}">
                <a16:creationId xmlns:a16="http://schemas.microsoft.com/office/drawing/2014/main" id="{E1F74BF0-F0BB-C16C-23C8-4416E7BC38AF}"/>
              </a:ext>
            </a:extLst>
          </p:cNvPr>
          <p:cNvSpPr>
            <a:spLocks noGrp="1"/>
          </p:cNvSpPr>
          <p:nvPr>
            <p:ph idx="1"/>
          </p:nvPr>
        </p:nvSpPr>
        <p:spPr/>
        <p:txBody>
          <a:bodyPr>
            <a:normAutofit/>
          </a:bodyPr>
          <a:lstStyle/>
          <a:p>
            <a:pPr marL="0" indent="0">
              <a:buNone/>
            </a:pPr>
            <a:r>
              <a:rPr lang="en-US" dirty="0"/>
              <a:t>In this talk I will:</a:t>
            </a:r>
          </a:p>
          <a:p>
            <a:pPr marL="914400" lvl="1" indent="-457200">
              <a:buFont typeface="+mj-lt"/>
              <a:buAutoNum type="arabicPeriod"/>
            </a:pPr>
            <a:r>
              <a:rPr lang="en-US" dirty="0"/>
              <a:t> Introduce the search for a non-zero neutron electric dipole moment (nEDM) at TRIUMF using ultracold neutrons (UCN)</a:t>
            </a:r>
          </a:p>
          <a:p>
            <a:pPr marL="914400" lvl="1" indent="-457200">
              <a:buFont typeface="+mj-lt"/>
              <a:buAutoNum type="arabicPeriod"/>
            </a:pPr>
            <a:endParaRPr lang="en-US" dirty="0"/>
          </a:p>
          <a:p>
            <a:pPr marL="914400" lvl="1" indent="-457200">
              <a:buFont typeface="+mj-lt"/>
              <a:buAutoNum type="arabicPeriod"/>
            </a:pPr>
            <a:r>
              <a:rPr lang="en-US" dirty="0"/>
              <a:t>Motivate the need for a magnetically shielded room (MSR), and the required specs for the nEDM measurement</a:t>
            </a:r>
          </a:p>
          <a:p>
            <a:pPr marL="914400" lvl="1" indent="-457200">
              <a:buFont typeface="+mj-lt"/>
              <a:buAutoNum type="arabicPeriod"/>
            </a:pPr>
            <a:endParaRPr lang="en-US" dirty="0"/>
          </a:p>
          <a:p>
            <a:pPr marL="914400" lvl="1" indent="-457200">
              <a:buFont typeface="+mj-lt"/>
              <a:buAutoNum type="arabicPeriod"/>
            </a:pPr>
            <a:r>
              <a:rPr lang="en-US" dirty="0"/>
              <a:t>Go over magnetically shielded room status: Results of our testing and next steps</a:t>
            </a:r>
          </a:p>
        </p:txBody>
      </p:sp>
      <p:sp>
        <p:nvSpPr>
          <p:cNvPr id="4" name="Slide Number Placeholder 3">
            <a:extLst>
              <a:ext uri="{FF2B5EF4-FFF2-40B4-BE49-F238E27FC236}">
                <a16:creationId xmlns:a16="http://schemas.microsoft.com/office/drawing/2014/main" id="{A76AE076-E95D-6711-2CE6-67FBB3E77357}"/>
              </a:ext>
            </a:extLst>
          </p:cNvPr>
          <p:cNvSpPr>
            <a:spLocks noGrp="1"/>
          </p:cNvSpPr>
          <p:nvPr>
            <p:ph type="sldNum" sz="quarter" idx="12"/>
          </p:nvPr>
        </p:nvSpPr>
        <p:spPr/>
        <p:txBody>
          <a:bodyPr/>
          <a:lstStyle/>
          <a:p>
            <a:fld id="{2928C701-97C7-48B5-AD64-15E2B0AEABBE}" type="slidenum">
              <a:rPr lang="en-CA" smtClean="0"/>
              <a:t>2</a:t>
            </a:fld>
            <a:endParaRPr lang="en-CA"/>
          </a:p>
        </p:txBody>
      </p:sp>
    </p:spTree>
    <p:extLst>
      <p:ext uri="{BB962C8B-B14F-4D97-AF65-F5344CB8AC3E}">
        <p14:creationId xmlns:p14="http://schemas.microsoft.com/office/powerpoint/2010/main" val="382892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EB25-7630-7E88-2650-CEEDDD354EE2}"/>
              </a:ext>
            </a:extLst>
          </p:cNvPr>
          <p:cNvSpPr>
            <a:spLocks noGrp="1"/>
          </p:cNvSpPr>
          <p:nvPr>
            <p:ph type="title"/>
          </p:nvPr>
        </p:nvSpPr>
        <p:spPr/>
        <p:txBody>
          <a:bodyPr/>
          <a:lstStyle/>
          <a:p>
            <a:r>
              <a:rPr lang="en-US" dirty="0"/>
              <a:t>The Experiment</a:t>
            </a:r>
            <a:endParaRPr lang="en-CA" dirty="0"/>
          </a:p>
        </p:txBody>
      </p:sp>
      <p:sp>
        <p:nvSpPr>
          <p:cNvPr id="3" name="Content Placeholder 2">
            <a:extLst>
              <a:ext uri="{FF2B5EF4-FFF2-40B4-BE49-F238E27FC236}">
                <a16:creationId xmlns:a16="http://schemas.microsoft.com/office/drawing/2014/main" id="{1EFA5C40-4BB0-6F31-2CEA-6B6B0A6F0958}"/>
              </a:ext>
            </a:extLst>
          </p:cNvPr>
          <p:cNvSpPr>
            <a:spLocks noGrp="1"/>
          </p:cNvSpPr>
          <p:nvPr>
            <p:ph idx="1"/>
          </p:nvPr>
        </p:nvSpPr>
        <p:spPr/>
        <p:txBody>
          <a:bodyPr/>
          <a:lstStyle/>
          <a:p>
            <a:r>
              <a:rPr lang="en-US" dirty="0"/>
              <a:t>An nEDM measurement searches for new sources of T and CP symmetry violation </a:t>
            </a:r>
          </a:p>
          <a:p>
            <a:endParaRPr lang="en-US" dirty="0"/>
          </a:p>
          <a:p>
            <a:r>
              <a:rPr lang="en-US" dirty="0"/>
              <a:t>This has implications on </a:t>
            </a:r>
            <a:r>
              <a:rPr lang="en-US" u="sng" dirty="0"/>
              <a:t>new physics</a:t>
            </a:r>
            <a:r>
              <a:rPr lang="en-US" dirty="0"/>
              <a:t> scenarios</a:t>
            </a:r>
            <a:endParaRPr lang="en-US" u="sng" dirty="0"/>
          </a:p>
          <a:p>
            <a:endParaRPr lang="en-US" dirty="0"/>
          </a:p>
          <a:p>
            <a:r>
              <a:rPr lang="en-US" dirty="0"/>
              <a:t>Current world best limit is 1.8 *10</a:t>
            </a:r>
            <a:r>
              <a:rPr lang="en-US" baseline="30000" dirty="0"/>
              <a:t>-26</a:t>
            </a:r>
            <a:r>
              <a:rPr lang="en-US" dirty="0"/>
              <a:t> e</a:t>
            </a:r>
            <a:r>
              <a:rPr lang="en-CA" dirty="0">
                <a:sym typeface="Symbol" panose="05050102010706020507" pitchFamily="18" charset="2"/>
              </a:rPr>
              <a:t></a:t>
            </a:r>
            <a:r>
              <a:rPr lang="en-US" dirty="0"/>
              <a:t>cm (90% CL)</a:t>
            </a:r>
          </a:p>
          <a:p>
            <a:pPr marL="0" indent="0">
              <a:buNone/>
            </a:pPr>
            <a:endParaRPr lang="en-CA" dirty="0"/>
          </a:p>
          <a:p>
            <a:r>
              <a:rPr lang="en-CA" dirty="0"/>
              <a:t>TUCAN aims for </a:t>
            </a:r>
            <a:r>
              <a:rPr lang="en-US" dirty="0"/>
              <a:t>10</a:t>
            </a:r>
            <a:r>
              <a:rPr lang="en-US" baseline="30000" dirty="0"/>
              <a:t>-27</a:t>
            </a:r>
            <a:r>
              <a:rPr lang="en-US" dirty="0"/>
              <a:t> e</a:t>
            </a:r>
            <a:r>
              <a:rPr lang="en-CA" dirty="0">
                <a:sym typeface="Symbol" panose="05050102010706020507" pitchFamily="18" charset="2"/>
              </a:rPr>
              <a:t></a:t>
            </a:r>
            <a:r>
              <a:rPr lang="en-US" dirty="0"/>
              <a:t>cm (factor of 10 improvement)</a:t>
            </a:r>
            <a:endParaRPr lang="en-CA" dirty="0"/>
          </a:p>
        </p:txBody>
      </p:sp>
      <p:sp>
        <p:nvSpPr>
          <p:cNvPr id="4" name="Slide Number Placeholder 3">
            <a:extLst>
              <a:ext uri="{FF2B5EF4-FFF2-40B4-BE49-F238E27FC236}">
                <a16:creationId xmlns:a16="http://schemas.microsoft.com/office/drawing/2014/main" id="{17A8F604-1C8C-90D6-B48D-E051650F7C91}"/>
              </a:ext>
            </a:extLst>
          </p:cNvPr>
          <p:cNvSpPr>
            <a:spLocks noGrp="1"/>
          </p:cNvSpPr>
          <p:nvPr>
            <p:ph type="sldNum" sz="quarter" idx="12"/>
          </p:nvPr>
        </p:nvSpPr>
        <p:spPr/>
        <p:txBody>
          <a:bodyPr/>
          <a:lstStyle/>
          <a:p>
            <a:fld id="{2928C701-97C7-48B5-AD64-15E2B0AEABBE}" type="slidenum">
              <a:rPr lang="en-CA" smtClean="0"/>
              <a:t>3</a:t>
            </a:fld>
            <a:endParaRPr lang="en-CA"/>
          </a:p>
        </p:txBody>
      </p:sp>
    </p:spTree>
    <p:extLst>
      <p:ext uri="{BB962C8B-B14F-4D97-AF65-F5344CB8AC3E}">
        <p14:creationId xmlns:p14="http://schemas.microsoft.com/office/powerpoint/2010/main" val="4983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E1A5C1-D15F-7148-1C14-C09C284EE13B}"/>
              </a:ext>
            </a:extLst>
          </p:cNvPr>
          <p:cNvPicPr>
            <a:picLocks noChangeAspect="1"/>
          </p:cNvPicPr>
          <p:nvPr/>
        </p:nvPicPr>
        <p:blipFill>
          <a:blip r:embed="rId3"/>
          <a:stretch>
            <a:fillRect/>
          </a:stretch>
        </p:blipFill>
        <p:spPr>
          <a:xfrm>
            <a:off x="358617" y="816526"/>
            <a:ext cx="10037851" cy="5224947"/>
          </a:xfrm>
          <a:prstGeom prst="rect">
            <a:avLst/>
          </a:prstGeom>
        </p:spPr>
      </p:pic>
      <p:sp>
        <p:nvSpPr>
          <p:cNvPr id="2" name="Slide Number Placeholder 1">
            <a:extLst>
              <a:ext uri="{FF2B5EF4-FFF2-40B4-BE49-F238E27FC236}">
                <a16:creationId xmlns:a16="http://schemas.microsoft.com/office/drawing/2014/main" id="{CCA2C27B-F272-B77C-143E-4CA2CBF51FDB}"/>
              </a:ext>
            </a:extLst>
          </p:cNvPr>
          <p:cNvSpPr>
            <a:spLocks noGrp="1"/>
          </p:cNvSpPr>
          <p:nvPr>
            <p:ph type="sldNum" sz="quarter" idx="12"/>
          </p:nvPr>
        </p:nvSpPr>
        <p:spPr/>
        <p:txBody>
          <a:bodyPr/>
          <a:lstStyle/>
          <a:p>
            <a:fld id="{2928C701-97C7-48B5-AD64-15E2B0AEABBE}" type="slidenum">
              <a:rPr lang="en-CA" smtClean="0"/>
              <a:t>4</a:t>
            </a:fld>
            <a:endParaRPr lang="en-CA"/>
          </a:p>
        </p:txBody>
      </p:sp>
      <p:pic>
        <p:nvPicPr>
          <p:cNvPr id="1028" name="Picture 4">
            <a:extLst>
              <a:ext uri="{FF2B5EF4-FFF2-40B4-BE49-F238E27FC236}">
                <a16:creationId xmlns:a16="http://schemas.microsoft.com/office/drawing/2014/main" id="{6D5C3F5B-D89C-F546-EA2D-5E7B9BA74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0896" y="2248306"/>
            <a:ext cx="1650210" cy="16437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312D85-0CAF-68FC-0394-58CE51F5D66D}"/>
              </a:ext>
            </a:extLst>
          </p:cNvPr>
          <p:cNvSpPr txBox="1"/>
          <p:nvPr/>
        </p:nvSpPr>
        <p:spPr>
          <a:xfrm>
            <a:off x="10503116" y="4049486"/>
            <a:ext cx="1545771" cy="646331"/>
          </a:xfrm>
          <a:prstGeom prst="rect">
            <a:avLst/>
          </a:prstGeom>
          <a:noFill/>
        </p:spPr>
        <p:txBody>
          <a:bodyPr wrap="square" rtlCol="0">
            <a:spAutoFit/>
          </a:bodyPr>
          <a:lstStyle/>
          <a:p>
            <a:pPr algn="ctr"/>
            <a:r>
              <a:rPr lang="en-US" dirty="0"/>
              <a:t>520 MeV</a:t>
            </a:r>
          </a:p>
          <a:p>
            <a:pPr algn="ctr"/>
            <a:r>
              <a:rPr lang="en-US" dirty="0"/>
              <a:t>Cyclotron</a:t>
            </a:r>
            <a:endParaRPr lang="en-CA" dirty="0"/>
          </a:p>
        </p:txBody>
      </p:sp>
      <p:sp>
        <p:nvSpPr>
          <p:cNvPr id="7" name="Oval 6">
            <a:extLst>
              <a:ext uri="{FF2B5EF4-FFF2-40B4-BE49-F238E27FC236}">
                <a16:creationId xmlns:a16="http://schemas.microsoft.com/office/drawing/2014/main" id="{1EEE96F4-BB6A-911A-79E7-AB510560C93E}"/>
              </a:ext>
            </a:extLst>
          </p:cNvPr>
          <p:cNvSpPr/>
          <p:nvPr/>
        </p:nvSpPr>
        <p:spPr>
          <a:xfrm>
            <a:off x="358617" y="2415721"/>
            <a:ext cx="3222784" cy="394062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Connector: Curved 8">
            <a:extLst>
              <a:ext uri="{FF2B5EF4-FFF2-40B4-BE49-F238E27FC236}">
                <a16:creationId xmlns:a16="http://schemas.microsoft.com/office/drawing/2014/main" id="{F291E697-23D5-7070-956E-F6236BFB8966}"/>
              </a:ext>
            </a:extLst>
          </p:cNvPr>
          <p:cNvCxnSpPr>
            <a:cxnSpLocks/>
          </p:cNvCxnSpPr>
          <p:nvPr/>
        </p:nvCxnSpPr>
        <p:spPr>
          <a:xfrm rot="10800000">
            <a:off x="2634955" y="6315391"/>
            <a:ext cx="881744" cy="175481"/>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652B8CF-9FCC-7799-A971-BBC9336D8369}"/>
              </a:ext>
            </a:extLst>
          </p:cNvPr>
          <p:cNvSpPr txBox="1"/>
          <p:nvPr/>
        </p:nvSpPr>
        <p:spPr>
          <a:xfrm>
            <a:off x="3516699" y="6320264"/>
            <a:ext cx="2329543" cy="369332"/>
          </a:xfrm>
          <a:prstGeom prst="rect">
            <a:avLst/>
          </a:prstGeom>
          <a:noFill/>
        </p:spPr>
        <p:txBody>
          <a:bodyPr wrap="square" rtlCol="0">
            <a:spAutoFit/>
          </a:bodyPr>
          <a:lstStyle/>
          <a:p>
            <a:r>
              <a:rPr lang="en-US" dirty="0"/>
              <a:t>My talk lives here</a:t>
            </a:r>
            <a:endParaRPr lang="en-CA" dirty="0"/>
          </a:p>
        </p:txBody>
      </p:sp>
    </p:spTree>
    <p:extLst>
      <p:ext uri="{BB962C8B-B14F-4D97-AF65-F5344CB8AC3E}">
        <p14:creationId xmlns:p14="http://schemas.microsoft.com/office/powerpoint/2010/main" val="97009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436986-918B-53D2-DA90-1521F73DC4B4}"/>
              </a:ext>
            </a:extLst>
          </p:cNvPr>
          <p:cNvPicPr>
            <a:picLocks noChangeAspect="1"/>
          </p:cNvPicPr>
          <p:nvPr/>
        </p:nvPicPr>
        <p:blipFill>
          <a:blip r:embed="rId3"/>
          <a:stretch>
            <a:fillRect/>
          </a:stretch>
        </p:blipFill>
        <p:spPr>
          <a:xfrm>
            <a:off x="6738572" y="2696756"/>
            <a:ext cx="5311600" cy="3863675"/>
          </a:xfrm>
          <a:prstGeom prst="rect">
            <a:avLst/>
          </a:prstGeom>
        </p:spPr>
      </p:pic>
      <p:sp>
        <p:nvSpPr>
          <p:cNvPr id="2" name="Title 1">
            <a:extLst>
              <a:ext uri="{FF2B5EF4-FFF2-40B4-BE49-F238E27FC236}">
                <a16:creationId xmlns:a16="http://schemas.microsoft.com/office/drawing/2014/main" id="{F84E35E5-0AFE-592B-8D1A-0AEDB77D0E88}"/>
              </a:ext>
            </a:extLst>
          </p:cNvPr>
          <p:cNvSpPr>
            <a:spLocks noGrp="1"/>
          </p:cNvSpPr>
          <p:nvPr>
            <p:ph type="title"/>
          </p:nvPr>
        </p:nvSpPr>
        <p:spPr>
          <a:xfrm>
            <a:off x="838200" y="587549"/>
            <a:ext cx="6172200" cy="1325563"/>
          </a:xfrm>
        </p:spPr>
        <p:txBody>
          <a:bodyPr/>
          <a:lstStyle/>
          <a:p>
            <a:r>
              <a:rPr lang="en-US" dirty="0"/>
              <a:t>Experimental Technique</a:t>
            </a:r>
            <a:endParaRPr lang="en-CA"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A3CB14C-20CA-CE77-C93D-153DD78172AA}"/>
                  </a:ext>
                </a:extLst>
              </p:cNvPr>
              <p:cNvSpPr>
                <a:spLocks noGrp="1"/>
              </p:cNvSpPr>
              <p:nvPr>
                <p:ph idx="1"/>
              </p:nvPr>
            </p:nvSpPr>
            <p:spPr/>
            <p:txBody>
              <a:bodyPr/>
              <a:lstStyle/>
              <a:p>
                <a:r>
                  <a:rPr lang="en-US" i="1" dirty="0"/>
                  <a:t>d</a:t>
                </a:r>
                <a:r>
                  <a:rPr lang="en-US" baseline="-25000" dirty="0" err="1"/>
                  <a:t>n</a:t>
                </a:r>
                <a:r>
                  <a:rPr lang="en-US" dirty="0"/>
                  <a:t> is measured indirectly through the neutron’s Larmor spin precession frequency 	</a:t>
                </a:r>
              </a:p>
              <a:p>
                <a:pPr marL="0" indent="0">
                  <a:buNone/>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ℏ</m:t>
                      </m:r>
                      <m:r>
                        <a:rPr lang="en-US" b="0" i="1" smtClean="0">
                          <a:solidFill>
                            <a:schemeClr val="tx1"/>
                          </a:solidFill>
                          <a:latin typeface="Cambria Math" panose="02040503050406030204" pitchFamily="18" charset="0"/>
                          <a:ea typeface="Cambria Math" panose="02040503050406030204" pitchFamily="18" charset="0"/>
                        </a:rPr>
                        <m:t>𝜔</m:t>
                      </m:r>
                      <m:r>
                        <a:rPr lang="en-US" b="0" i="1" smtClean="0">
                          <a:solidFill>
                            <a:schemeClr val="tx1"/>
                          </a:solidFill>
                          <a:latin typeface="Cambria Math"/>
                          <a:ea typeface="Cambria Math"/>
                        </a:rPr>
                        <m:t>=2</m:t>
                      </m:r>
                      <m:sSub>
                        <m:sSubPr>
                          <m:ctrlPr>
                            <a:rPr lang="en-US" b="0" i="1" smtClean="0">
                              <a:solidFill>
                                <a:schemeClr val="tx1"/>
                              </a:solidFill>
                              <a:latin typeface="Cambria Math" panose="02040503050406030204" pitchFamily="18" charset="0"/>
                              <a:ea typeface="Cambria Math"/>
                            </a:rPr>
                          </m:ctrlPr>
                        </m:sSubPr>
                        <m:e>
                          <m:r>
                            <a:rPr lang="en-US" b="0" i="1" smtClean="0">
                              <a:solidFill>
                                <a:schemeClr val="tx1"/>
                              </a:solidFill>
                              <a:latin typeface="Cambria Math" panose="02040503050406030204" pitchFamily="18" charset="0"/>
                              <a:ea typeface="Cambria Math" panose="02040503050406030204" pitchFamily="18" charset="0"/>
                            </a:rPr>
                            <m:t>𝜇</m:t>
                          </m:r>
                        </m:e>
                        <m:sub>
                          <m:r>
                            <a:rPr lang="en-CA" b="0" i="1" smtClean="0">
                              <a:solidFill>
                                <a:schemeClr val="tx1"/>
                              </a:solidFill>
                              <a:latin typeface="Cambria Math" panose="02040503050406030204" pitchFamily="18" charset="0"/>
                              <a:ea typeface="Cambria Math"/>
                            </a:rPr>
                            <m:t>𝑛</m:t>
                          </m:r>
                        </m:sub>
                      </m:sSub>
                      <m:r>
                        <a:rPr lang="en-US" b="0" i="1" smtClean="0">
                          <a:solidFill>
                            <a:schemeClr val="tx1"/>
                          </a:solidFill>
                          <a:latin typeface="Cambria Math"/>
                          <a:ea typeface="Cambria Math"/>
                        </a:rPr>
                        <m:t>𝐵</m:t>
                      </m:r>
                      <m:r>
                        <a:rPr lang="en-US" b="0" i="1" smtClean="0">
                          <a:solidFill>
                            <a:schemeClr val="tx1"/>
                          </a:solidFill>
                          <a:latin typeface="Cambria Math" panose="02040503050406030204" pitchFamily="18" charset="0"/>
                          <a:ea typeface="Cambria Math"/>
                        </a:rPr>
                        <m:t>+</m:t>
                      </m:r>
                      <m:r>
                        <a:rPr lang="en-US" b="0" i="1" smtClean="0">
                          <a:solidFill>
                            <a:schemeClr val="tx1"/>
                          </a:solidFill>
                          <a:latin typeface="Cambria Math"/>
                          <a:ea typeface="Cambria Math"/>
                        </a:rPr>
                        <m:t>2</m:t>
                      </m:r>
                      <m:sSub>
                        <m:sSubPr>
                          <m:ctrlPr>
                            <a:rPr lang="en-US" b="0" i="1" smtClean="0">
                              <a:solidFill>
                                <a:schemeClr val="tx1"/>
                              </a:solidFill>
                              <a:latin typeface="Cambria Math" panose="02040503050406030204" pitchFamily="18" charset="0"/>
                              <a:ea typeface="Cambria Math"/>
                            </a:rPr>
                          </m:ctrlPr>
                        </m:sSubPr>
                        <m:e>
                          <m:r>
                            <a:rPr lang="en-CA" b="0" i="1" smtClean="0">
                              <a:solidFill>
                                <a:schemeClr val="tx1"/>
                              </a:solidFill>
                              <a:latin typeface="Cambria Math" panose="02040503050406030204" pitchFamily="18" charset="0"/>
                              <a:ea typeface="Cambria Math"/>
                            </a:rPr>
                            <m:t>𝑑</m:t>
                          </m:r>
                        </m:e>
                        <m:sub>
                          <m:r>
                            <a:rPr lang="en-CA" b="0" i="1" smtClean="0">
                              <a:solidFill>
                                <a:schemeClr val="tx1"/>
                              </a:solidFill>
                              <a:latin typeface="Cambria Math" panose="02040503050406030204" pitchFamily="18" charset="0"/>
                              <a:ea typeface="Cambria Math"/>
                            </a:rPr>
                            <m:t>𝑛</m:t>
                          </m:r>
                        </m:sub>
                      </m:sSub>
                      <m:r>
                        <a:rPr lang="en-US" b="0" i="1" smtClean="0">
                          <a:solidFill>
                            <a:schemeClr val="tx1"/>
                          </a:solidFill>
                          <a:latin typeface="Cambria Math"/>
                          <a:ea typeface="Cambria Math"/>
                        </a:rPr>
                        <m:t>𝐸</m:t>
                      </m:r>
                    </m:oMath>
                  </m:oMathPara>
                </a14:m>
                <a:endParaRPr lang="en-US" sz="2000" b="0" dirty="0">
                  <a:solidFill>
                    <a:schemeClr val="tx1"/>
                  </a:solidFill>
                  <a:ea typeface="Cambria Math"/>
                </a:endParaRPr>
              </a:p>
              <a:p>
                <a:pPr marL="0" indent="0">
                  <a:buNone/>
                </a:pPr>
                <a14:m>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ℏ</m:t>
                    </m:r>
                    <m:r>
                      <a:rPr lang="en-US" b="0" i="1" smtClean="0">
                        <a:solidFill>
                          <a:schemeClr val="tx1"/>
                        </a:solidFill>
                        <a:latin typeface="Cambria Math" panose="02040503050406030204" pitchFamily="18" charset="0"/>
                        <a:ea typeface="Cambria Math" panose="02040503050406030204" pitchFamily="18" charset="0"/>
                      </a:rPr>
                      <m:t>𝜔</m:t>
                    </m:r>
                    <m:r>
                      <a:rPr lang="en-US" b="0" i="1" smtClean="0">
                        <a:solidFill>
                          <a:schemeClr val="tx1"/>
                        </a:solidFill>
                        <a:latin typeface="Cambria Math"/>
                        <a:ea typeface="Cambria Math"/>
                      </a:rPr>
                      <m:t>=2</m:t>
                    </m:r>
                    <m:sSub>
                      <m:sSubPr>
                        <m:ctrlPr>
                          <a:rPr lang="en-US" b="0" i="1" smtClean="0">
                            <a:solidFill>
                              <a:schemeClr val="tx1"/>
                            </a:solidFill>
                            <a:latin typeface="Cambria Math" panose="02040503050406030204" pitchFamily="18" charset="0"/>
                            <a:ea typeface="Cambria Math"/>
                          </a:rPr>
                        </m:ctrlPr>
                      </m:sSubPr>
                      <m:e>
                        <m:r>
                          <a:rPr lang="en-US" b="0" i="1" smtClean="0">
                            <a:solidFill>
                              <a:schemeClr val="tx1"/>
                            </a:solidFill>
                            <a:latin typeface="Cambria Math" panose="02040503050406030204" pitchFamily="18" charset="0"/>
                            <a:ea typeface="Cambria Math" panose="02040503050406030204" pitchFamily="18" charset="0"/>
                          </a:rPr>
                          <m:t>𝜇</m:t>
                        </m:r>
                      </m:e>
                      <m:sub>
                        <m:r>
                          <a:rPr lang="en-CA" b="0" i="1" smtClean="0">
                            <a:solidFill>
                              <a:schemeClr val="tx1"/>
                            </a:solidFill>
                            <a:latin typeface="Cambria Math" panose="02040503050406030204" pitchFamily="18" charset="0"/>
                            <a:ea typeface="Cambria Math"/>
                          </a:rPr>
                          <m:t>𝑛</m:t>
                        </m:r>
                      </m:sub>
                    </m:sSub>
                    <m:r>
                      <a:rPr lang="en-US" b="0" i="1" smtClean="0">
                        <a:solidFill>
                          <a:schemeClr val="tx1"/>
                        </a:solidFill>
                        <a:latin typeface="Cambria Math"/>
                        <a:ea typeface="Cambria Math"/>
                      </a:rPr>
                      <m:t>𝐵</m:t>
                    </m:r>
                    <m:r>
                      <a:rPr lang="en-US" b="0" i="1" smtClean="0">
                        <a:solidFill>
                          <a:schemeClr val="tx1"/>
                        </a:solidFill>
                        <a:latin typeface="Cambria Math" panose="02040503050406030204" pitchFamily="18" charset="0"/>
                        <a:ea typeface="Cambria Math"/>
                      </a:rPr>
                      <m:t>−</m:t>
                    </m:r>
                    <m:r>
                      <a:rPr lang="en-US" b="0" i="1" smtClean="0">
                        <a:solidFill>
                          <a:schemeClr val="tx1"/>
                        </a:solidFill>
                        <a:latin typeface="Cambria Math"/>
                        <a:ea typeface="Cambria Math"/>
                      </a:rPr>
                      <m:t>2</m:t>
                    </m:r>
                    <m:sSub>
                      <m:sSubPr>
                        <m:ctrlPr>
                          <a:rPr lang="en-US" b="0" i="1" smtClean="0">
                            <a:solidFill>
                              <a:schemeClr val="tx1"/>
                            </a:solidFill>
                            <a:latin typeface="Cambria Math" panose="02040503050406030204" pitchFamily="18" charset="0"/>
                            <a:ea typeface="Cambria Math"/>
                          </a:rPr>
                        </m:ctrlPr>
                      </m:sSubPr>
                      <m:e>
                        <m:r>
                          <a:rPr lang="en-CA" b="0" i="1" smtClean="0">
                            <a:solidFill>
                              <a:schemeClr val="tx1"/>
                            </a:solidFill>
                            <a:latin typeface="Cambria Math" panose="02040503050406030204" pitchFamily="18" charset="0"/>
                            <a:ea typeface="Cambria Math"/>
                          </a:rPr>
                          <m:t>𝑑</m:t>
                        </m:r>
                      </m:e>
                      <m:sub>
                        <m:r>
                          <a:rPr lang="en-CA" b="0" i="1" smtClean="0">
                            <a:solidFill>
                              <a:schemeClr val="tx1"/>
                            </a:solidFill>
                            <a:latin typeface="Cambria Math" panose="02040503050406030204" pitchFamily="18" charset="0"/>
                            <a:ea typeface="Cambria Math"/>
                          </a:rPr>
                          <m:t>𝑛</m:t>
                        </m:r>
                      </m:sub>
                    </m:sSub>
                    <m:r>
                      <a:rPr lang="en-US" b="0" i="1" smtClean="0">
                        <a:solidFill>
                          <a:schemeClr val="tx1"/>
                        </a:solidFill>
                        <a:latin typeface="Cambria Math"/>
                        <a:ea typeface="Cambria Math"/>
                      </a:rPr>
                      <m:t>𝐸</m:t>
                    </m:r>
                  </m:oMath>
                </a14:m>
                <a:r>
                  <a:rPr lang="en-US" b="0" dirty="0">
                    <a:solidFill>
                      <a:schemeClr val="tx1"/>
                    </a:solidFill>
                    <a:ea typeface="Cambria Math"/>
                  </a:rPr>
                  <a:t>   </a:t>
                </a:r>
              </a:p>
              <a:p>
                <a:pPr marL="0" indent="0">
                  <a:buNone/>
                </a:pPr>
                <a:endParaRPr lang="en-US" b="0" dirty="0">
                  <a:solidFill>
                    <a:schemeClr val="tx1"/>
                  </a:solidFill>
                  <a:ea typeface="Cambria Math"/>
                </a:endParaRPr>
              </a:p>
              <a:p>
                <a:pPr marL="0" indent="0">
                  <a:buNone/>
                </a:pPr>
                <a:r>
                  <a:rPr lang="en-US" dirty="0">
                    <a:ea typeface="Cambria Math"/>
                  </a:rPr>
                  <a:t>Subtract and we get:</a:t>
                </a:r>
              </a:p>
              <a:p>
                <a:endParaRPr lang="en-US" dirty="0">
                  <a:ea typeface="Cambria Math"/>
                </a:endParaRPr>
              </a:p>
              <a:p>
                <a:pPr marL="457200" lvl="1" indent="0">
                  <a:buNone/>
                </a:pPr>
                <a14:m>
                  <m:oMath xmlns:m="http://schemas.openxmlformats.org/officeDocument/2006/math">
                    <m:sSub>
                      <m:sSubPr>
                        <m:ctrlPr>
                          <a:rPr lang="en-CA" sz="2800" i="1" smtClean="0">
                            <a:latin typeface="Cambria Math" panose="02040503050406030204" pitchFamily="18" charset="0"/>
                          </a:rPr>
                        </m:ctrlPr>
                      </m:sSubPr>
                      <m:e>
                        <m:r>
                          <a:rPr lang="en-US" sz="2800" b="0" i="1" smtClean="0">
                            <a:latin typeface="Cambria Math" panose="02040503050406030204" pitchFamily="18" charset="0"/>
                          </a:rPr>
                          <m:t>𝑑</m:t>
                        </m:r>
                      </m:e>
                      <m:sub>
                        <m:r>
                          <m:rPr>
                            <m:sty m:val="p"/>
                          </m:rPr>
                          <a:rPr lang="en-US" sz="2800" b="0" i="0" smtClean="0">
                            <a:latin typeface="Cambria Math" panose="02040503050406030204" pitchFamily="18" charset="0"/>
                          </a:rPr>
                          <m:t>n</m:t>
                        </m:r>
                      </m:sub>
                    </m:sSub>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ℏ(</m:t>
                        </m:r>
                        <m:sSub>
                          <m:sSubPr>
                            <m:ctrlPr>
                              <a:rPr lang="en-US" sz="2800" i="1">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i="1" smtClean="0">
                                <a:latin typeface="Cambria Math" panose="02040503050406030204" pitchFamily="18" charset="0"/>
                                <a:ea typeface="Cambria Math" panose="02040503050406030204" pitchFamily="18" charset="0"/>
                              </a:rPr>
                              <m:t>↑↑</m:t>
                            </m:r>
                          </m:sub>
                        </m:sSub>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i="1" smtClean="0">
                                <a:latin typeface="Cambria Math" panose="02040503050406030204" pitchFamily="18" charset="0"/>
                                <a:ea typeface="Cambria Math" panose="02040503050406030204" pitchFamily="18" charset="0"/>
                              </a:rPr>
                              <m:t>↑↓</m:t>
                            </m:r>
                          </m:sub>
                        </m:sSub>
                        <m:r>
                          <a:rPr lang="en-US" sz="2800" i="1">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rPr>
                          <m:t>4</m:t>
                        </m:r>
                        <m:r>
                          <a:rPr lang="en-US" sz="2800" b="0" i="1" smtClean="0">
                            <a:latin typeface="Cambria Math" panose="02040503050406030204" pitchFamily="18" charset="0"/>
                          </a:rPr>
                          <m:t>𝐸</m:t>
                        </m:r>
                      </m:den>
                    </m:f>
                    <m:r>
                      <a:rPr lang="en-US" sz="2800" b="0" i="1" smtClean="0">
                        <a:latin typeface="Cambria Math" panose="02040503050406030204" pitchFamily="18" charset="0"/>
                      </a:rPr>
                      <m:t>         </m:t>
                    </m:r>
                  </m:oMath>
                </a14:m>
                <a:r>
                  <a:rPr lang="en-CA" sz="2800" i="1" dirty="0">
                    <a:latin typeface="Cambria Math"/>
                    <a:sym typeface="Wingdings" panose="05000000000000000000" pitchFamily="2" charset="2"/>
                  </a:rPr>
                  <a:t></a:t>
                </a:r>
                <a:r>
                  <a:rPr lang="en-CA" sz="2800" i="1" dirty="0">
                    <a:latin typeface="Cambria Math"/>
                  </a:rPr>
                  <a:t>   </a:t>
                </a:r>
                <a:r>
                  <a:rPr lang="en-CA" sz="3200" b="1" u="sng" dirty="0">
                    <a:solidFill>
                      <a:srgbClr val="FF0000"/>
                    </a:solidFill>
                    <a:latin typeface="Cambria Math"/>
                  </a:rPr>
                  <a:t>B must cancel</a:t>
                </a:r>
                <a:endParaRPr lang="en-CA" sz="2800" b="1" u="sng" dirty="0">
                  <a:solidFill>
                    <a:srgbClr val="FF0000"/>
                  </a:solidFill>
                  <a:latin typeface="Cambria Math"/>
                </a:endParaRPr>
              </a:p>
              <a:p>
                <a:pPr marL="3657600" lvl="8" indent="0">
                  <a:buNone/>
                </a:pPr>
                <a:endParaRPr lang="en-CA" sz="2800" i="1" dirty="0">
                  <a:latin typeface="Cambria Math"/>
                </a:endParaRPr>
              </a:p>
              <a:p>
                <a:pPr marL="3657600" lvl="8" indent="0">
                  <a:buNone/>
                </a:pPr>
                <a:endParaRPr lang="en-CA" sz="2400" i="1" dirty="0">
                  <a:solidFill>
                    <a:schemeClr val="tx1"/>
                  </a:solidFill>
                  <a:latin typeface="Cambria Math"/>
                </a:endParaRPr>
              </a:p>
            </p:txBody>
          </p:sp>
        </mc:Choice>
        <mc:Fallback xmlns="">
          <p:sp>
            <p:nvSpPr>
              <p:cNvPr id="5" name="Content Placeholder 4">
                <a:extLst>
                  <a:ext uri="{FF2B5EF4-FFF2-40B4-BE49-F238E27FC236}">
                    <a16:creationId xmlns:a16="http://schemas.microsoft.com/office/drawing/2014/main" id="{AA3CB14C-20CA-CE77-C93D-153DD78172AA}"/>
                  </a:ext>
                </a:extLst>
              </p:cNvPr>
              <p:cNvSpPr>
                <a:spLocks noGrp="1" noRot="1" noChangeAspect="1" noMove="1" noResize="1" noEditPoints="1" noAdjustHandles="1" noChangeArrowheads="1" noChangeShapeType="1" noTextEdit="1"/>
              </p:cNvSpPr>
              <p:nvPr>
                <p:ph idx="1"/>
              </p:nvPr>
            </p:nvSpPr>
            <p:spPr>
              <a:blipFill>
                <a:blip r:embed="rId4"/>
                <a:stretch>
                  <a:fillRect l="-1217" t="-2521"/>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9D025085-E27A-7632-2F5E-8E9BD8703BC1}"/>
              </a:ext>
            </a:extLst>
          </p:cNvPr>
          <p:cNvSpPr>
            <a:spLocks noGrp="1"/>
          </p:cNvSpPr>
          <p:nvPr>
            <p:ph type="sldNum" sz="quarter" idx="12"/>
          </p:nvPr>
        </p:nvSpPr>
        <p:spPr/>
        <p:txBody>
          <a:bodyPr/>
          <a:lstStyle/>
          <a:p>
            <a:fld id="{2928C701-97C7-48B5-AD64-15E2B0AEABBE}" type="slidenum">
              <a:rPr lang="en-CA" smtClean="0"/>
              <a:t>5</a:t>
            </a:fld>
            <a:endParaRPr lang="en-CA"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5FD03E-B000-3828-57D2-1A0FBA2F556E}"/>
                  </a:ext>
                </a:extLst>
              </p:cNvPr>
              <p:cNvSpPr txBox="1"/>
              <p:nvPr/>
            </p:nvSpPr>
            <p:spPr>
              <a:xfrm>
                <a:off x="7685314" y="570721"/>
                <a:ext cx="3973286"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precession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freq</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neutron</m:t>
                      </m:r>
                    </m:oMath>
                  </m:oMathPara>
                </a14:m>
                <a:endParaRPr lang="en-U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neutron</m:t>
                      </m:r>
                      <m:r>
                        <a:rPr lang="en-US" b="0" i="0" smtClean="0">
                          <a:latin typeface="Cambria Math" panose="02040503050406030204" pitchFamily="18" charset="0"/>
                        </a:rPr>
                        <m:t> </m:t>
                      </m:r>
                      <m:r>
                        <m:rPr>
                          <m:sty m:val="p"/>
                        </m:rPr>
                        <a:rPr lang="en-US" b="0" i="0" smtClean="0">
                          <a:latin typeface="Cambria Math" panose="02040503050406030204" pitchFamily="18" charset="0"/>
                        </a:rPr>
                        <m:t>magnetic</m:t>
                      </m:r>
                      <m:r>
                        <a:rPr lang="en-US" b="0" i="0" smtClean="0">
                          <a:latin typeface="Cambria Math" panose="02040503050406030204" pitchFamily="18" charset="0"/>
                        </a:rPr>
                        <m:t> </m:t>
                      </m:r>
                      <m:r>
                        <m:rPr>
                          <m:sty m:val="p"/>
                        </m:rPr>
                        <a:rPr lang="en-US" b="0" i="0" smtClean="0">
                          <a:latin typeface="Cambria Math" panose="02040503050406030204" pitchFamily="18" charset="0"/>
                        </a:rPr>
                        <m:t>moment</m:t>
                      </m:r>
                    </m:oMath>
                  </m:oMathPara>
                </a14:m>
                <a:endParaRPr lang="en-CA"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m:rPr>
                          <m:sty m:val="p"/>
                        </m:rPr>
                        <a:rPr lang="en-US" b="0" i="0" smtClean="0">
                          <a:latin typeface="Cambria Math" panose="02040503050406030204" pitchFamily="18" charset="0"/>
                        </a:rPr>
                        <m:t>magnetic</m:t>
                      </m:r>
                      <m:r>
                        <a:rPr lang="en-US" b="0" i="0" smtClean="0">
                          <a:latin typeface="Cambria Math" panose="02040503050406030204" pitchFamily="18" charset="0"/>
                        </a:rPr>
                        <m:t> </m:t>
                      </m:r>
                      <m:r>
                        <m:rPr>
                          <m:sty m:val="p"/>
                        </m:rPr>
                        <a:rPr lang="en-US" b="0" i="0" smtClean="0">
                          <a:latin typeface="Cambria Math" panose="02040503050406030204" pitchFamily="18" charset="0"/>
                        </a:rPr>
                        <m:t>field</m:t>
                      </m:r>
                      <m:r>
                        <a:rPr lang="en-US" b="0" i="0" smtClean="0">
                          <a:latin typeface="Cambria Math" panose="02040503050406030204" pitchFamily="18" charset="0"/>
                        </a:rPr>
                        <m:t>                         </m:t>
                      </m:r>
                    </m:oMath>
                  </m:oMathPara>
                </a14:m>
                <a:endParaRPr lang="en-CA"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m:rPr>
                          <m:sty m:val="p"/>
                        </m:rPr>
                        <a:rPr lang="en-US" b="0" i="0" smtClean="0">
                          <a:latin typeface="Cambria Math" panose="02040503050406030204" pitchFamily="18" charset="0"/>
                        </a:rPr>
                        <m:t>electric</m:t>
                      </m:r>
                      <m:r>
                        <a:rPr lang="en-US" b="0" i="0" smtClean="0">
                          <a:latin typeface="Cambria Math" panose="02040503050406030204" pitchFamily="18" charset="0"/>
                        </a:rPr>
                        <m:t> </m:t>
                      </m:r>
                      <m:r>
                        <m:rPr>
                          <m:sty m:val="p"/>
                        </m:rPr>
                        <a:rPr lang="en-US" b="0" i="0" smtClean="0">
                          <a:latin typeface="Cambria Math" panose="02040503050406030204" pitchFamily="18" charset="0"/>
                        </a:rPr>
                        <m:t>field</m:t>
                      </m:r>
                      <m:r>
                        <a:rPr lang="en-US" b="0" i="0" smtClean="0">
                          <a:latin typeface="Cambria Math" panose="02040503050406030204" pitchFamily="18" charset="0"/>
                        </a:rPr>
                        <m:t>                             </m:t>
                      </m:r>
                    </m:oMath>
                  </m:oMathPara>
                </a14:m>
                <a:endParaRPr lang="en-CA" dirty="0"/>
              </a:p>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𝑑</m:t>
                          </m:r>
                        </m:e>
                        <m:sub>
                          <m:r>
                            <m:rPr>
                              <m:sty m:val="p"/>
                            </m:rPr>
                            <a:rPr lang="en-US" b="0" i="0" smtClean="0">
                              <a:latin typeface="Cambria Math" panose="02040503050406030204" pitchFamily="18" charset="0"/>
                            </a:rPr>
                            <m:t>n</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neutron</m:t>
                      </m:r>
                      <m:r>
                        <a:rPr lang="en-US" b="0" i="0" smtClean="0">
                          <a:latin typeface="Cambria Math" panose="02040503050406030204" pitchFamily="18" charset="0"/>
                        </a:rPr>
                        <m:t> </m:t>
                      </m:r>
                      <m:r>
                        <m:rPr>
                          <m:sty m:val="p"/>
                        </m:rPr>
                        <a:rPr lang="en-US" b="0" i="0" smtClean="0">
                          <a:latin typeface="Cambria Math" panose="02040503050406030204" pitchFamily="18" charset="0"/>
                        </a:rPr>
                        <m:t>electric</m:t>
                      </m:r>
                      <m:r>
                        <a:rPr lang="en-US" b="0" i="0" smtClean="0">
                          <a:latin typeface="Cambria Math" panose="02040503050406030204" pitchFamily="18" charset="0"/>
                        </a:rPr>
                        <m:t> </m:t>
                      </m:r>
                      <m:r>
                        <m:rPr>
                          <m:sty m:val="p"/>
                        </m:rPr>
                        <a:rPr lang="en-US" b="0" i="0" smtClean="0">
                          <a:latin typeface="Cambria Math" panose="02040503050406030204" pitchFamily="18" charset="0"/>
                        </a:rPr>
                        <m:t>dipole</m:t>
                      </m:r>
                      <m:r>
                        <a:rPr lang="en-US" b="0" i="0" smtClean="0">
                          <a:latin typeface="Cambria Math" panose="02040503050406030204" pitchFamily="18" charset="0"/>
                        </a:rPr>
                        <m:t> </m:t>
                      </m:r>
                      <m:r>
                        <m:rPr>
                          <m:sty m:val="p"/>
                        </m:rPr>
                        <a:rPr lang="en-US" b="0" i="0" smtClean="0">
                          <a:latin typeface="Cambria Math" panose="02040503050406030204" pitchFamily="18" charset="0"/>
                        </a:rPr>
                        <m:t>moment</m:t>
                      </m:r>
                    </m:oMath>
                  </m:oMathPara>
                </a14:m>
                <a:endParaRPr lang="en-CA" dirty="0"/>
              </a:p>
            </p:txBody>
          </p:sp>
        </mc:Choice>
        <mc:Fallback xmlns="">
          <p:sp>
            <p:nvSpPr>
              <p:cNvPr id="4" name="TextBox 3">
                <a:extLst>
                  <a:ext uri="{FF2B5EF4-FFF2-40B4-BE49-F238E27FC236}">
                    <a16:creationId xmlns:a16="http://schemas.microsoft.com/office/drawing/2014/main" id="{365FD03E-B000-3828-57D2-1A0FBA2F556E}"/>
                  </a:ext>
                </a:extLst>
              </p:cNvPr>
              <p:cNvSpPr txBox="1">
                <a:spLocks noRot="1" noChangeAspect="1" noMove="1" noResize="1" noEditPoints="1" noAdjustHandles="1" noChangeArrowheads="1" noChangeShapeType="1" noTextEdit="1"/>
              </p:cNvSpPr>
              <p:nvPr/>
            </p:nvSpPr>
            <p:spPr>
              <a:xfrm>
                <a:off x="7685314" y="570721"/>
                <a:ext cx="3973286" cy="1477328"/>
              </a:xfrm>
              <a:prstGeom prst="rect">
                <a:avLst/>
              </a:prstGeom>
              <a:blipFill>
                <a:blip r:embed="rId5"/>
                <a:stretch>
                  <a:fillRect r="-920" b="-2893"/>
                </a:stretch>
              </a:blipFill>
            </p:spPr>
            <p:txBody>
              <a:bodyPr/>
              <a:lstStyle/>
              <a:p>
                <a:r>
                  <a:rPr lang="en-CA">
                    <a:noFill/>
                  </a:rPr>
                  <a:t> </a:t>
                </a:r>
              </a:p>
            </p:txBody>
          </p:sp>
        </mc:Fallback>
      </mc:AlternateContent>
      <p:sp>
        <p:nvSpPr>
          <p:cNvPr id="6" name="Rectangle 5">
            <a:extLst>
              <a:ext uri="{FF2B5EF4-FFF2-40B4-BE49-F238E27FC236}">
                <a16:creationId xmlns:a16="http://schemas.microsoft.com/office/drawing/2014/main" id="{7A0CD148-228E-1DB6-EB64-7DA236BC88E9}"/>
              </a:ext>
            </a:extLst>
          </p:cNvPr>
          <p:cNvSpPr/>
          <p:nvPr/>
        </p:nvSpPr>
        <p:spPr>
          <a:xfrm>
            <a:off x="1257300" y="5181600"/>
            <a:ext cx="2667000" cy="10014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Connector: Elbow 7">
            <a:extLst>
              <a:ext uri="{FF2B5EF4-FFF2-40B4-BE49-F238E27FC236}">
                <a16:creationId xmlns:a16="http://schemas.microsoft.com/office/drawing/2014/main" id="{3401E0D9-21DE-95DE-35F0-2438702C6EF2}"/>
              </a:ext>
            </a:extLst>
          </p:cNvPr>
          <p:cNvCxnSpPr>
            <a:cxnSpLocks/>
          </p:cNvCxnSpPr>
          <p:nvPr/>
        </p:nvCxnSpPr>
        <p:spPr>
          <a:xfrm>
            <a:off x="3526972" y="3854957"/>
            <a:ext cx="2253342" cy="153813"/>
          </a:xfrm>
          <a:prstGeom prst="bentConnector3">
            <a:avLst>
              <a:gd name="adj1" fmla="val -24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7FA3161-0A6B-7C7D-8AF0-40C19C8DD921}"/>
              </a:ext>
            </a:extLst>
          </p:cNvPr>
          <p:cNvSpPr txBox="1"/>
          <p:nvPr/>
        </p:nvSpPr>
        <p:spPr>
          <a:xfrm>
            <a:off x="5758545" y="3824104"/>
            <a:ext cx="1295400" cy="461665"/>
          </a:xfrm>
          <a:prstGeom prst="rect">
            <a:avLst/>
          </a:prstGeom>
          <a:noFill/>
        </p:spPr>
        <p:txBody>
          <a:bodyPr wrap="square" rtlCol="0">
            <a:spAutoFit/>
          </a:bodyPr>
          <a:lstStyle/>
          <a:p>
            <a:r>
              <a:rPr lang="en-US" sz="2400" dirty="0"/>
              <a:t>= 0?</a:t>
            </a:r>
            <a:endParaRPr lang="en-CA" sz="2400" dirty="0"/>
          </a:p>
        </p:txBody>
      </p:sp>
    </p:spTree>
    <p:extLst>
      <p:ext uri="{BB962C8B-B14F-4D97-AF65-F5344CB8AC3E}">
        <p14:creationId xmlns:p14="http://schemas.microsoft.com/office/powerpoint/2010/main" val="160670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96D5-19CD-62B9-10F3-ED972CACA81D}"/>
              </a:ext>
            </a:extLst>
          </p:cNvPr>
          <p:cNvSpPr>
            <a:spLocks noGrp="1"/>
          </p:cNvSpPr>
          <p:nvPr>
            <p:ph type="title"/>
          </p:nvPr>
        </p:nvSpPr>
        <p:spPr/>
        <p:txBody>
          <a:bodyPr/>
          <a:lstStyle/>
          <a:p>
            <a:r>
              <a:rPr lang="en-US" dirty="0"/>
              <a:t>MSR Design</a:t>
            </a:r>
            <a:endParaRPr lang="en-CA" dirty="0"/>
          </a:p>
        </p:txBody>
      </p:sp>
      <p:sp>
        <p:nvSpPr>
          <p:cNvPr id="4" name="Slide Number Placeholder 3">
            <a:extLst>
              <a:ext uri="{FF2B5EF4-FFF2-40B4-BE49-F238E27FC236}">
                <a16:creationId xmlns:a16="http://schemas.microsoft.com/office/drawing/2014/main" id="{7CD2FDE9-A470-1AEC-52AB-5742BF1E033C}"/>
              </a:ext>
            </a:extLst>
          </p:cNvPr>
          <p:cNvSpPr>
            <a:spLocks noGrp="1"/>
          </p:cNvSpPr>
          <p:nvPr>
            <p:ph type="sldNum" sz="quarter" idx="12"/>
          </p:nvPr>
        </p:nvSpPr>
        <p:spPr/>
        <p:txBody>
          <a:bodyPr/>
          <a:lstStyle/>
          <a:p>
            <a:fld id="{2928C701-97C7-48B5-AD64-15E2B0AEABBE}" type="slidenum">
              <a:rPr lang="en-CA" smtClean="0"/>
              <a:t>6</a:t>
            </a:fld>
            <a:endParaRPr lang="en-CA"/>
          </a:p>
        </p:txBody>
      </p:sp>
      <p:grpSp>
        <p:nvGrpSpPr>
          <p:cNvPr id="7" name="Group 6">
            <a:extLst>
              <a:ext uri="{FF2B5EF4-FFF2-40B4-BE49-F238E27FC236}">
                <a16:creationId xmlns:a16="http://schemas.microsoft.com/office/drawing/2014/main" id="{4D22668A-05D6-5742-D40D-04CDD8D72F83}"/>
              </a:ext>
            </a:extLst>
          </p:cNvPr>
          <p:cNvGrpSpPr/>
          <p:nvPr/>
        </p:nvGrpSpPr>
        <p:grpSpPr>
          <a:xfrm>
            <a:off x="473302" y="1632500"/>
            <a:ext cx="5905293" cy="4831791"/>
            <a:chOff x="5659605" y="809886"/>
            <a:chExt cx="6035406" cy="5009385"/>
          </a:xfrm>
        </p:grpSpPr>
        <p:pic>
          <p:nvPicPr>
            <p:cNvPr id="8" name="Content Placeholder 12" descr="A white box with orange and green accents&#10;&#10;Description automatically generated">
              <a:extLst>
                <a:ext uri="{FF2B5EF4-FFF2-40B4-BE49-F238E27FC236}">
                  <a16:creationId xmlns:a16="http://schemas.microsoft.com/office/drawing/2014/main" id="{113A0541-52C5-5E40-18D0-C8FAE42C158E}"/>
                </a:ext>
              </a:extLst>
            </p:cNvPr>
            <p:cNvPicPr>
              <a:picLocks noChangeAspect="1"/>
            </p:cNvPicPr>
            <p:nvPr/>
          </p:nvPicPr>
          <p:blipFill>
            <a:blip r:embed="rId3"/>
            <a:stretch>
              <a:fillRect/>
            </a:stretch>
          </p:blipFill>
          <p:spPr>
            <a:xfrm>
              <a:off x="5659605" y="809886"/>
              <a:ext cx="6035406" cy="5009385"/>
            </a:xfrm>
            <a:prstGeom prst="rect">
              <a:avLst/>
            </a:prstGeom>
          </p:spPr>
        </p:pic>
        <p:sp>
          <p:nvSpPr>
            <p:cNvPr id="9" name="TextBox 8">
              <a:extLst>
                <a:ext uri="{FF2B5EF4-FFF2-40B4-BE49-F238E27FC236}">
                  <a16:creationId xmlns:a16="http://schemas.microsoft.com/office/drawing/2014/main" id="{204B8A48-C8AB-3DCD-E58D-8DEB41972E63}"/>
                </a:ext>
              </a:extLst>
            </p:cNvPr>
            <p:cNvSpPr txBox="1"/>
            <p:nvPr/>
          </p:nvSpPr>
          <p:spPr>
            <a:xfrm>
              <a:off x="5845712" y="1362481"/>
              <a:ext cx="1481844" cy="882587"/>
            </a:xfrm>
            <a:prstGeom prst="roundRect">
              <a:avLst/>
            </a:prstGeom>
            <a:solidFill>
              <a:srgbClr val="92D050"/>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1100" dirty="0"/>
                <a:t>Ambient magnetic field coils (AMC). Being installed in May 2024.</a:t>
              </a:r>
            </a:p>
          </p:txBody>
        </p:sp>
        <p:cxnSp>
          <p:nvCxnSpPr>
            <p:cNvPr id="10" name="Elbow Connector 6">
              <a:extLst>
                <a:ext uri="{FF2B5EF4-FFF2-40B4-BE49-F238E27FC236}">
                  <a16:creationId xmlns:a16="http://schemas.microsoft.com/office/drawing/2014/main" id="{64D643E2-AD82-227D-2F88-5D5293276B38}"/>
                </a:ext>
              </a:extLst>
            </p:cNvPr>
            <p:cNvCxnSpPr/>
            <p:nvPr/>
          </p:nvCxnSpPr>
          <p:spPr>
            <a:xfrm>
              <a:off x="7327556" y="1690030"/>
              <a:ext cx="407772" cy="263767"/>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D077816B-E32C-0453-B1CA-3C52C9200E5F}"/>
                </a:ext>
              </a:extLst>
            </p:cNvPr>
            <p:cNvSpPr txBox="1"/>
            <p:nvPr/>
          </p:nvSpPr>
          <p:spPr>
            <a:xfrm>
              <a:off x="6665493" y="2945246"/>
              <a:ext cx="769208" cy="423721"/>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t>Door</a:t>
              </a:r>
              <a:endParaRPr lang="en-US" dirty="0"/>
            </a:p>
          </p:txBody>
        </p:sp>
        <p:sp>
          <p:nvSpPr>
            <p:cNvPr id="12" name="TextBox 11">
              <a:extLst>
                <a:ext uri="{FF2B5EF4-FFF2-40B4-BE49-F238E27FC236}">
                  <a16:creationId xmlns:a16="http://schemas.microsoft.com/office/drawing/2014/main" id="{84BB7511-22C9-3F92-AF85-808637440F88}"/>
                </a:ext>
              </a:extLst>
            </p:cNvPr>
            <p:cNvSpPr txBox="1"/>
            <p:nvPr/>
          </p:nvSpPr>
          <p:spPr>
            <a:xfrm>
              <a:off x="6410419" y="5412635"/>
              <a:ext cx="1598301" cy="385200"/>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400" dirty="0"/>
                <a:t>Motion winches</a:t>
              </a:r>
            </a:p>
          </p:txBody>
        </p:sp>
        <p:cxnSp>
          <p:nvCxnSpPr>
            <p:cNvPr id="13" name="Elbow Connector 9">
              <a:extLst>
                <a:ext uri="{FF2B5EF4-FFF2-40B4-BE49-F238E27FC236}">
                  <a16:creationId xmlns:a16="http://schemas.microsoft.com/office/drawing/2014/main" id="{8586C9D5-5DAD-9282-9369-5F390EC8385A}"/>
                </a:ext>
              </a:extLst>
            </p:cNvPr>
            <p:cNvCxnSpPr>
              <a:cxnSpLocks/>
            </p:cNvCxnSpPr>
            <p:nvPr/>
          </p:nvCxnSpPr>
          <p:spPr>
            <a:xfrm rot="5400000" flipH="1" flipV="1">
              <a:off x="7310821" y="4778063"/>
              <a:ext cx="607286" cy="66185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D90077DB-7F8F-44F7-F771-96E71EB2C0DC}"/>
                </a:ext>
              </a:extLst>
            </p:cNvPr>
            <p:cNvCxnSpPr>
              <a:cxnSpLocks/>
            </p:cNvCxnSpPr>
            <p:nvPr/>
          </p:nvCxnSpPr>
          <p:spPr>
            <a:xfrm flipV="1">
              <a:off x="8008721" y="5412635"/>
              <a:ext cx="1159993" cy="1702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059908CA-FF5D-C35D-FDC6-88FE48D30746}"/>
                </a:ext>
              </a:extLst>
            </p:cNvPr>
            <p:cNvSpPr txBox="1"/>
            <p:nvPr/>
          </p:nvSpPr>
          <p:spPr>
            <a:xfrm>
              <a:off x="10642070" y="2976022"/>
              <a:ext cx="907567" cy="353035"/>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n-US" sz="1400" dirty="0"/>
                <a:t>Holes</a:t>
              </a:r>
              <a:endParaRPr lang="en-US" dirty="0"/>
            </a:p>
          </p:txBody>
        </p:sp>
      </p:grpSp>
      <p:graphicFrame>
        <p:nvGraphicFramePr>
          <p:cNvPr id="6" name="Table 5">
            <a:extLst>
              <a:ext uri="{FF2B5EF4-FFF2-40B4-BE49-F238E27FC236}">
                <a16:creationId xmlns:a16="http://schemas.microsoft.com/office/drawing/2014/main" id="{A09FDF84-3DD8-37F5-415A-ECA1D8B9F721}"/>
              </a:ext>
            </a:extLst>
          </p:cNvPr>
          <p:cNvGraphicFramePr>
            <a:graphicFrameLocks noGrp="1"/>
          </p:cNvGraphicFramePr>
          <p:nvPr>
            <p:extLst>
              <p:ext uri="{D42A27DB-BD31-4B8C-83A1-F6EECF244321}">
                <p14:modId xmlns:p14="http://schemas.microsoft.com/office/powerpoint/2010/main" val="98206541"/>
              </p:ext>
            </p:extLst>
          </p:nvPr>
        </p:nvGraphicFramePr>
        <p:xfrm>
          <a:off x="6997900" y="1649533"/>
          <a:ext cx="4496172" cy="2072309"/>
        </p:xfrm>
        <a:graphic>
          <a:graphicData uri="http://schemas.openxmlformats.org/drawingml/2006/table">
            <a:tbl>
              <a:tblPr firstRow="1" bandRow="1">
                <a:tableStyleId>{5C22544A-7EE6-4342-B048-85BDC9FD1C3A}</a:tableStyleId>
              </a:tblPr>
              <a:tblGrid>
                <a:gridCol w="955802">
                  <a:extLst>
                    <a:ext uri="{9D8B030D-6E8A-4147-A177-3AD203B41FA5}">
                      <a16:colId xmlns:a16="http://schemas.microsoft.com/office/drawing/2014/main" val="3829063385"/>
                    </a:ext>
                  </a:extLst>
                </a:gridCol>
                <a:gridCol w="1617785">
                  <a:extLst>
                    <a:ext uri="{9D8B030D-6E8A-4147-A177-3AD203B41FA5}">
                      <a16:colId xmlns:a16="http://schemas.microsoft.com/office/drawing/2014/main" val="821970151"/>
                    </a:ext>
                  </a:extLst>
                </a:gridCol>
                <a:gridCol w="1922585">
                  <a:extLst>
                    <a:ext uri="{9D8B030D-6E8A-4147-A177-3AD203B41FA5}">
                      <a16:colId xmlns:a16="http://schemas.microsoft.com/office/drawing/2014/main" val="87161993"/>
                    </a:ext>
                  </a:extLst>
                </a:gridCol>
              </a:tblGrid>
              <a:tr h="405769">
                <a:tc>
                  <a:txBody>
                    <a:bodyPr/>
                    <a:lstStyle/>
                    <a:p>
                      <a:pPr algn="ctr"/>
                      <a:r>
                        <a:rPr lang="en-US" sz="1400" dirty="0">
                          <a:latin typeface="Aptos" panose="020B0004020202020204" pitchFamily="34" charset="0"/>
                        </a:rPr>
                        <a:t>Layer</a:t>
                      </a:r>
                    </a:p>
                  </a:txBody>
                  <a:tcPr/>
                </a:tc>
                <a:tc>
                  <a:txBody>
                    <a:bodyPr/>
                    <a:lstStyle/>
                    <a:p>
                      <a:pPr algn="ctr"/>
                      <a:r>
                        <a:rPr lang="en-US" sz="1400" dirty="0">
                          <a:latin typeface="Aptos" panose="020B0004020202020204" pitchFamily="34" charset="0"/>
                        </a:rPr>
                        <a:t>Thickness</a:t>
                      </a:r>
                    </a:p>
                  </a:txBody>
                  <a:tcPr/>
                </a:tc>
                <a:tc>
                  <a:txBody>
                    <a:bodyPr/>
                    <a:lstStyle/>
                    <a:p>
                      <a:pPr algn="ctr"/>
                      <a:r>
                        <a:rPr lang="en-US" sz="1400" dirty="0">
                          <a:latin typeface="Aptos" panose="020B0004020202020204" pitchFamily="34" charset="0"/>
                        </a:rPr>
                        <a:t>External side length</a:t>
                      </a:r>
                    </a:p>
                  </a:txBody>
                  <a:tcPr/>
                </a:tc>
                <a:extLst>
                  <a:ext uri="{0D108BD9-81ED-4DB2-BD59-A6C34878D82A}">
                    <a16:rowId xmlns:a16="http://schemas.microsoft.com/office/drawing/2014/main" val="2798093621"/>
                  </a:ext>
                </a:extLst>
              </a:tr>
              <a:tr h="333308">
                <a:tc>
                  <a:txBody>
                    <a:bodyPr/>
                    <a:lstStyle/>
                    <a:p>
                      <a:pPr algn="ctr"/>
                      <a:r>
                        <a:rPr lang="en-US" sz="1400" dirty="0">
                          <a:latin typeface="Aptos" panose="020B0004020202020204" pitchFamily="34" charset="0"/>
                        </a:rPr>
                        <a:t>1- Outer</a:t>
                      </a:r>
                    </a:p>
                  </a:txBody>
                  <a:tcPr/>
                </a:tc>
                <a:tc>
                  <a:txBody>
                    <a:bodyPr/>
                    <a:lstStyle/>
                    <a:p>
                      <a:pPr algn="ctr"/>
                      <a:r>
                        <a:rPr lang="en-US" sz="1400" dirty="0">
                          <a:latin typeface="Aptos" panose="020B0004020202020204" pitchFamily="34" charset="0"/>
                        </a:rPr>
                        <a:t>4 mm (2 x 2 mm)</a:t>
                      </a:r>
                    </a:p>
                  </a:txBody>
                  <a:tcPr/>
                </a:tc>
                <a:tc>
                  <a:txBody>
                    <a:bodyPr/>
                    <a:lstStyle/>
                    <a:p>
                      <a:pPr algn="ctr"/>
                      <a:r>
                        <a:rPr lang="en-US" sz="1400" dirty="0">
                          <a:latin typeface="Aptos" panose="020B0004020202020204" pitchFamily="34" charset="0"/>
                        </a:rPr>
                        <a:t>3.5 m</a:t>
                      </a:r>
                    </a:p>
                  </a:txBody>
                  <a:tcPr/>
                </a:tc>
                <a:extLst>
                  <a:ext uri="{0D108BD9-81ED-4DB2-BD59-A6C34878D82A}">
                    <a16:rowId xmlns:a16="http://schemas.microsoft.com/office/drawing/2014/main" val="458183533"/>
                  </a:ext>
                </a:extLst>
              </a:tr>
              <a:tr h="333308">
                <a:tc>
                  <a:txBody>
                    <a:bodyPr/>
                    <a:lstStyle/>
                    <a:p>
                      <a:pPr algn="ctr"/>
                      <a:r>
                        <a:rPr lang="en-US" sz="1400" dirty="0">
                          <a:latin typeface="Aptos" panose="020B0004020202020204" pitchFamily="34" charset="0"/>
                        </a:rPr>
                        <a:t>2</a:t>
                      </a:r>
                    </a:p>
                  </a:txBody>
                  <a:tcPr/>
                </a:tc>
                <a:tc>
                  <a:txBody>
                    <a:bodyPr/>
                    <a:lstStyle/>
                    <a:p>
                      <a:pPr algn="ctr"/>
                      <a:r>
                        <a:rPr lang="en-US" sz="1400" dirty="0">
                          <a:latin typeface="Aptos" panose="020B0004020202020204" pitchFamily="34" charset="0"/>
                        </a:rPr>
                        <a:t>3 mm (2 x 1.5 mm)</a:t>
                      </a:r>
                    </a:p>
                  </a:txBody>
                  <a:tcPr/>
                </a:tc>
                <a:tc>
                  <a:txBody>
                    <a:bodyPr/>
                    <a:lstStyle/>
                    <a:p>
                      <a:pPr algn="ctr"/>
                      <a:r>
                        <a:rPr lang="en-US" sz="1400" dirty="0">
                          <a:latin typeface="Aptos" panose="020B0004020202020204" pitchFamily="34" charset="0"/>
                        </a:rPr>
                        <a:t>3 m</a:t>
                      </a:r>
                    </a:p>
                  </a:txBody>
                  <a:tcPr/>
                </a:tc>
                <a:extLst>
                  <a:ext uri="{0D108BD9-81ED-4DB2-BD59-A6C34878D82A}">
                    <a16:rowId xmlns:a16="http://schemas.microsoft.com/office/drawing/2014/main" val="2255142925"/>
                  </a:ext>
                </a:extLst>
              </a:tr>
              <a:tr h="333308">
                <a:tc>
                  <a:txBody>
                    <a:bodyPr/>
                    <a:lstStyle/>
                    <a:p>
                      <a:pPr algn="ctr"/>
                      <a:r>
                        <a:rPr lang="en-US" sz="1400" dirty="0">
                          <a:latin typeface="Aptos" panose="020B0004020202020204" pitchFamily="34" charset="0"/>
                        </a:rPr>
                        <a:t>3</a:t>
                      </a:r>
                    </a:p>
                  </a:txBody>
                  <a:tcPr/>
                </a:tc>
                <a:tc>
                  <a:txBody>
                    <a:bodyPr/>
                    <a:lstStyle/>
                    <a:p>
                      <a:pPr algn="ctr"/>
                      <a:r>
                        <a:rPr lang="en-US" sz="1400" dirty="0">
                          <a:latin typeface="Aptos" panose="020B0004020202020204" pitchFamily="34" charset="0"/>
                        </a:rPr>
                        <a:t>3 mm (2 x 1.5 mm)</a:t>
                      </a:r>
                    </a:p>
                  </a:txBody>
                  <a:tcPr/>
                </a:tc>
                <a:tc>
                  <a:txBody>
                    <a:bodyPr/>
                    <a:lstStyle/>
                    <a:p>
                      <a:pPr algn="ctr"/>
                      <a:r>
                        <a:rPr lang="en-US" sz="1400" dirty="0">
                          <a:latin typeface="Aptos" panose="020B0004020202020204" pitchFamily="34" charset="0"/>
                        </a:rPr>
                        <a:t>2.6 m</a:t>
                      </a:r>
                    </a:p>
                  </a:txBody>
                  <a:tcPr/>
                </a:tc>
                <a:extLst>
                  <a:ext uri="{0D108BD9-81ED-4DB2-BD59-A6C34878D82A}">
                    <a16:rowId xmlns:a16="http://schemas.microsoft.com/office/drawing/2014/main" val="3826808153"/>
                  </a:ext>
                </a:extLst>
              </a:tr>
              <a:tr h="333308">
                <a:tc>
                  <a:txBody>
                    <a:bodyPr/>
                    <a:lstStyle/>
                    <a:p>
                      <a:pPr algn="ctr"/>
                      <a:r>
                        <a:rPr lang="en-US" sz="1400" dirty="0">
                          <a:latin typeface="Aptos" panose="020B0004020202020204" pitchFamily="34" charset="0"/>
                        </a:rPr>
                        <a:t>4 - Cu</a:t>
                      </a:r>
                    </a:p>
                  </a:txBody>
                  <a:tcPr>
                    <a:solidFill>
                      <a:srgbClr val="E0A260"/>
                    </a:solidFill>
                  </a:tcPr>
                </a:tc>
                <a:tc>
                  <a:txBody>
                    <a:bodyPr/>
                    <a:lstStyle/>
                    <a:p>
                      <a:pPr algn="ctr"/>
                      <a:r>
                        <a:rPr lang="en-US" sz="1400" dirty="0">
                          <a:latin typeface="Aptos" panose="020B0004020202020204" pitchFamily="34" charset="0"/>
                        </a:rPr>
                        <a:t>8 mm</a:t>
                      </a:r>
                    </a:p>
                  </a:txBody>
                  <a:tcPr>
                    <a:solidFill>
                      <a:srgbClr val="E0A260"/>
                    </a:solidFill>
                  </a:tcPr>
                </a:tc>
                <a:tc>
                  <a:txBody>
                    <a:bodyPr/>
                    <a:lstStyle/>
                    <a:p>
                      <a:pPr algn="ctr"/>
                      <a:r>
                        <a:rPr lang="en-US" sz="1400" dirty="0">
                          <a:latin typeface="Aptos" panose="020B0004020202020204" pitchFamily="34" charset="0"/>
                        </a:rPr>
                        <a:t>2.46 m</a:t>
                      </a:r>
                    </a:p>
                  </a:txBody>
                  <a:tcPr>
                    <a:solidFill>
                      <a:srgbClr val="E0A260"/>
                    </a:solidFill>
                  </a:tcPr>
                </a:tc>
                <a:extLst>
                  <a:ext uri="{0D108BD9-81ED-4DB2-BD59-A6C34878D82A}">
                    <a16:rowId xmlns:a16="http://schemas.microsoft.com/office/drawing/2014/main" val="3057235984"/>
                  </a:ext>
                </a:extLst>
              </a:tr>
              <a:tr h="333308">
                <a:tc>
                  <a:txBody>
                    <a:bodyPr/>
                    <a:lstStyle/>
                    <a:p>
                      <a:pPr algn="ctr"/>
                      <a:r>
                        <a:rPr lang="en-US" sz="1400" dirty="0">
                          <a:latin typeface="Aptos" panose="020B0004020202020204" pitchFamily="34" charset="0"/>
                        </a:rPr>
                        <a:t>5 - Inner</a:t>
                      </a:r>
                    </a:p>
                  </a:txBody>
                  <a:tcPr/>
                </a:tc>
                <a:tc>
                  <a:txBody>
                    <a:bodyPr/>
                    <a:lstStyle/>
                    <a:p>
                      <a:pPr algn="ctr"/>
                      <a:r>
                        <a:rPr lang="en-US" sz="1400" dirty="0">
                          <a:latin typeface="Aptos" panose="020B0004020202020204" pitchFamily="34" charset="0"/>
                        </a:rPr>
                        <a:t>2 mm (2 x 1 mm)</a:t>
                      </a:r>
                    </a:p>
                  </a:txBody>
                  <a:tcPr/>
                </a:tc>
                <a:tc>
                  <a:txBody>
                    <a:bodyPr/>
                    <a:lstStyle/>
                    <a:p>
                      <a:pPr algn="ctr"/>
                      <a:r>
                        <a:rPr lang="en-US" sz="1400" dirty="0">
                          <a:latin typeface="Aptos" panose="020B0004020202020204" pitchFamily="34" charset="0"/>
                        </a:rPr>
                        <a:t>2.39 m</a:t>
                      </a:r>
                    </a:p>
                  </a:txBody>
                  <a:tcPr/>
                </a:tc>
                <a:extLst>
                  <a:ext uri="{0D108BD9-81ED-4DB2-BD59-A6C34878D82A}">
                    <a16:rowId xmlns:a16="http://schemas.microsoft.com/office/drawing/2014/main" val="3299737740"/>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84205F-371A-DEEA-A17D-DEB360C8882F}"/>
                  </a:ext>
                </a:extLst>
              </p:cNvPr>
              <p:cNvSpPr txBox="1"/>
              <p:nvPr/>
            </p:nvSpPr>
            <p:spPr>
              <a:xfrm>
                <a:off x="6997900" y="4201886"/>
                <a:ext cx="43559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u="sng" smtClean="0">
                          <a:latin typeface="Cambria Math" panose="02040503050406030204" pitchFamily="18" charset="0"/>
                          <a:ea typeface="Cambria Math" panose="02040503050406030204" pitchFamily="18" charset="0"/>
                        </a:rPr>
                        <m:t>350 </m:t>
                      </m:r>
                      <m:r>
                        <a:rPr lang="en-US" b="0" i="1" u="sng" smtClean="0">
                          <a:latin typeface="Cambria Math" panose="02040503050406030204" pitchFamily="18" charset="0"/>
                          <a:ea typeface="Cambria Math" panose="02040503050406030204" pitchFamily="18" charset="0"/>
                        </a:rPr>
                        <m:t>𝜇</m:t>
                      </m:r>
                      <m:r>
                        <a:rPr lang="en-US" b="0" i="1" u="sng" smtClean="0">
                          <a:latin typeface="Cambria Math" panose="02040503050406030204" pitchFamily="18" charset="0"/>
                          <a:ea typeface="Cambria Math" panose="02040503050406030204" pitchFamily="18" charset="0"/>
                        </a:rPr>
                        <m:t>𝑇</m:t>
                      </m:r>
                      <m:r>
                        <a:rPr lang="en-US" b="0" i="0" u="sng" smtClean="0">
                          <a:latin typeface="Cambria Math" panose="02040503050406030204" pitchFamily="18" charset="0"/>
                          <a:ea typeface="Cambria Math" panose="02040503050406030204" pitchFamily="18" charset="0"/>
                        </a:rPr>
                        <m:t> </m:t>
                      </m:r>
                      <m:r>
                        <m:rPr>
                          <m:sty m:val="p"/>
                        </m:rPr>
                        <a:rPr lang="en-US" b="0" i="0" u="sng" smtClean="0">
                          <a:latin typeface="Cambria Math" panose="02040503050406030204" pitchFamily="18" charset="0"/>
                          <a:ea typeface="Cambria Math" panose="02040503050406030204" pitchFamily="18" charset="0"/>
                        </a:rPr>
                        <m:t>background</m:t>
                      </m:r>
                      <m:r>
                        <a:rPr lang="en-US" b="0" i="0" u="sng" smtClean="0">
                          <a:latin typeface="Cambria Math" panose="02040503050406030204" pitchFamily="18" charset="0"/>
                          <a:ea typeface="Cambria Math" panose="02040503050406030204" pitchFamily="18" charset="0"/>
                        </a:rPr>
                        <m:t> </m:t>
                      </m:r>
                      <m:r>
                        <m:rPr>
                          <m:sty m:val="p"/>
                        </m:rPr>
                        <a:rPr lang="en-US" b="0" i="0" u="sng" smtClean="0">
                          <a:latin typeface="Cambria Math" panose="02040503050406030204" pitchFamily="18" charset="0"/>
                          <a:ea typeface="Cambria Math" panose="02040503050406030204" pitchFamily="18" charset="0"/>
                        </a:rPr>
                        <m:t>field</m:t>
                      </m:r>
                      <m:r>
                        <a:rPr lang="en-US" b="0" i="0" u="sng" smtClean="0">
                          <a:latin typeface="Cambria Math" panose="02040503050406030204" pitchFamily="18" charset="0"/>
                          <a:ea typeface="Cambria Math" panose="02040503050406030204" pitchFamily="18" charset="0"/>
                        </a:rPr>
                        <m:t> (</m:t>
                      </m:r>
                      <m:r>
                        <m:rPr>
                          <m:sty m:val="p"/>
                        </m:rPr>
                        <a:rPr lang="en-US" b="0" i="0" u="sng" smtClean="0">
                          <a:latin typeface="Cambria Math" panose="02040503050406030204" pitchFamily="18" charset="0"/>
                          <a:ea typeface="Cambria Math" panose="02040503050406030204" pitchFamily="18" charset="0"/>
                        </a:rPr>
                        <m:t>Cyclotron</m:t>
                      </m:r>
                      <m:r>
                        <a:rPr lang="en-US" b="0" i="0" u="sng" smtClean="0">
                          <a:latin typeface="Cambria Math" panose="02040503050406030204" pitchFamily="18" charset="0"/>
                          <a:ea typeface="Cambria Math" panose="02040503050406030204" pitchFamily="18" charset="0"/>
                        </a:rPr>
                        <m:t>)</m:t>
                      </m:r>
                    </m:oMath>
                  </m:oMathPara>
                </a14:m>
                <a:endParaRPr lang="en-US" u="sng"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inner</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field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requirement</m:t>
                      </m:r>
                    </m:oMath>
                  </m:oMathPara>
                </a14:m>
                <a:endParaRPr lang="en-CA" dirty="0"/>
              </a:p>
            </p:txBody>
          </p:sp>
        </mc:Choice>
        <mc:Fallback xmlns="">
          <p:sp>
            <p:nvSpPr>
              <p:cNvPr id="5" name="TextBox 4">
                <a:extLst>
                  <a:ext uri="{FF2B5EF4-FFF2-40B4-BE49-F238E27FC236}">
                    <a16:creationId xmlns:a16="http://schemas.microsoft.com/office/drawing/2014/main" id="{8984205F-371A-DEEA-A17D-DEB360C8882F}"/>
                  </a:ext>
                </a:extLst>
              </p:cNvPr>
              <p:cNvSpPr txBox="1">
                <a:spLocks noRot="1" noChangeAspect="1" noMove="1" noResize="1" noEditPoints="1" noAdjustHandles="1" noChangeArrowheads="1" noChangeShapeType="1" noTextEdit="1"/>
              </p:cNvSpPr>
              <p:nvPr/>
            </p:nvSpPr>
            <p:spPr>
              <a:xfrm>
                <a:off x="6997900" y="4201886"/>
                <a:ext cx="4355900" cy="646331"/>
              </a:xfrm>
              <a:prstGeom prst="rect">
                <a:avLst/>
              </a:prstGeom>
              <a:blipFill>
                <a:blip r:embed="rId4"/>
                <a:stretch>
                  <a:fillRect b="-7547"/>
                </a:stretch>
              </a:blipFill>
            </p:spPr>
            <p:txBody>
              <a:bodyPr/>
              <a:lstStyle/>
              <a:p>
                <a:r>
                  <a:rPr lang="en-CA">
                    <a:noFill/>
                  </a:rPr>
                  <a:t> </a:t>
                </a:r>
              </a:p>
            </p:txBody>
          </p:sp>
        </mc:Fallback>
      </mc:AlternateContent>
    </p:spTree>
    <p:extLst>
      <p:ext uri="{BB962C8B-B14F-4D97-AF65-F5344CB8AC3E}">
        <p14:creationId xmlns:p14="http://schemas.microsoft.com/office/powerpoint/2010/main" val="126263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3736-9614-FD06-CB1F-8DD1B18F3183}"/>
              </a:ext>
            </a:extLst>
          </p:cNvPr>
          <p:cNvSpPr>
            <a:spLocks noGrp="1"/>
          </p:cNvSpPr>
          <p:nvPr>
            <p:ph type="title"/>
          </p:nvPr>
        </p:nvSpPr>
        <p:spPr/>
        <p:txBody>
          <a:bodyPr/>
          <a:lstStyle/>
          <a:p>
            <a:r>
              <a:rPr lang="en-US" dirty="0"/>
              <a:t>MSR Field requirements</a:t>
            </a:r>
            <a:endParaRPr lang="en-CA" dirty="0"/>
          </a:p>
        </p:txBody>
      </p:sp>
      <p:sp>
        <p:nvSpPr>
          <p:cNvPr id="3" name="Content Placeholder 2">
            <a:extLst>
              <a:ext uri="{FF2B5EF4-FFF2-40B4-BE49-F238E27FC236}">
                <a16:creationId xmlns:a16="http://schemas.microsoft.com/office/drawing/2014/main" id="{3B1E8116-1C07-5D76-E164-A8CBCBC724F6}"/>
              </a:ext>
            </a:extLst>
          </p:cNvPr>
          <p:cNvSpPr>
            <a:spLocks noGrp="1"/>
          </p:cNvSpPr>
          <p:nvPr>
            <p:ph idx="1"/>
          </p:nvPr>
        </p:nvSpPr>
        <p:spPr/>
        <p:txBody>
          <a:bodyPr>
            <a:normAutofit/>
          </a:bodyPr>
          <a:lstStyle/>
          <a:p>
            <a:r>
              <a:rPr lang="en-US" dirty="0"/>
              <a:t>Residual field of &lt; 1 </a:t>
            </a:r>
            <a:r>
              <a:rPr lang="en-US" dirty="0" err="1"/>
              <a:t>nT</a:t>
            </a:r>
            <a:r>
              <a:rPr lang="en-US" dirty="0"/>
              <a:t> within the 1 m</a:t>
            </a:r>
            <a:r>
              <a:rPr lang="en-US" baseline="30000" dirty="0"/>
              <a:t>3 </a:t>
            </a:r>
            <a:r>
              <a:rPr lang="en-US" dirty="0"/>
              <a:t>central volume 		. </a:t>
            </a:r>
          </a:p>
          <a:p>
            <a:endParaRPr lang="en-US" baseline="30000" dirty="0"/>
          </a:p>
          <a:p>
            <a:r>
              <a:rPr lang="en-CA" dirty="0"/>
              <a:t>Internal gradient must be &lt; 100 </a:t>
            </a:r>
            <a:r>
              <a:rPr lang="en-CA" dirty="0" err="1"/>
              <a:t>pT</a:t>
            </a:r>
            <a:r>
              <a:rPr lang="en-CA" dirty="0"/>
              <a:t>/m</a:t>
            </a:r>
          </a:p>
          <a:p>
            <a:endParaRPr lang="en-CA" dirty="0"/>
          </a:p>
          <a:p>
            <a:r>
              <a:rPr lang="en-CA" dirty="0"/>
              <a:t>1pT stability over 100s of sec</a:t>
            </a:r>
          </a:p>
          <a:p>
            <a:endParaRPr lang="en-CA" dirty="0"/>
          </a:p>
          <a:p>
            <a:r>
              <a:rPr lang="en-CA" dirty="0"/>
              <a:t>To achieve this stability, field inside MSR needs to be around 50,000 times smaller</a:t>
            </a:r>
          </a:p>
        </p:txBody>
      </p:sp>
      <p:sp>
        <p:nvSpPr>
          <p:cNvPr id="4" name="Slide Number Placeholder 3">
            <a:extLst>
              <a:ext uri="{FF2B5EF4-FFF2-40B4-BE49-F238E27FC236}">
                <a16:creationId xmlns:a16="http://schemas.microsoft.com/office/drawing/2014/main" id="{A5DC7B48-1B93-F223-9953-7B8DBFF645FF}"/>
              </a:ext>
            </a:extLst>
          </p:cNvPr>
          <p:cNvSpPr>
            <a:spLocks noGrp="1"/>
          </p:cNvSpPr>
          <p:nvPr>
            <p:ph type="sldNum" sz="quarter" idx="12"/>
          </p:nvPr>
        </p:nvSpPr>
        <p:spPr/>
        <p:txBody>
          <a:bodyPr/>
          <a:lstStyle/>
          <a:p>
            <a:fld id="{2928C701-97C7-48B5-AD64-15E2B0AEABBE}" type="slidenum">
              <a:rPr lang="en-CA" smtClean="0"/>
              <a:t>7</a:t>
            </a:fld>
            <a:endParaRPr lang="en-CA"/>
          </a:p>
        </p:txBody>
      </p:sp>
    </p:spTree>
    <p:extLst>
      <p:ext uri="{BB962C8B-B14F-4D97-AF65-F5344CB8AC3E}">
        <p14:creationId xmlns:p14="http://schemas.microsoft.com/office/powerpoint/2010/main" val="13381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metal structure with a metal frame&#10;&#10;Description automatically generated with medium confidence">
            <a:extLst>
              <a:ext uri="{FF2B5EF4-FFF2-40B4-BE49-F238E27FC236}">
                <a16:creationId xmlns:a16="http://schemas.microsoft.com/office/drawing/2014/main" id="{B2AA9A9E-880B-237E-CFF3-20CBD04CC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967" y="1491622"/>
            <a:ext cx="5399315" cy="4049486"/>
          </a:xfrm>
          <a:prstGeom prst="rect">
            <a:avLst/>
          </a:prstGeom>
        </p:spPr>
      </p:pic>
      <p:sp>
        <p:nvSpPr>
          <p:cNvPr id="2" name="Title 1">
            <a:extLst>
              <a:ext uri="{FF2B5EF4-FFF2-40B4-BE49-F238E27FC236}">
                <a16:creationId xmlns:a16="http://schemas.microsoft.com/office/drawing/2014/main" id="{B6A75F59-73E0-BC6F-386E-19BEB9CCC5E7}"/>
              </a:ext>
            </a:extLst>
          </p:cNvPr>
          <p:cNvSpPr>
            <a:spLocks noGrp="1"/>
          </p:cNvSpPr>
          <p:nvPr>
            <p:ph type="title"/>
          </p:nvPr>
        </p:nvSpPr>
        <p:spPr/>
        <p:txBody>
          <a:bodyPr/>
          <a:lstStyle/>
          <a:p>
            <a:r>
              <a:rPr lang="en-US" dirty="0"/>
              <a:t>Measuring the Shielding Factor</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99F5F-7E09-4AF6-84FC-02B1CBB50723}"/>
                  </a:ext>
                </a:extLst>
              </p:cNvPr>
              <p:cNvSpPr>
                <a:spLocks noGrp="1"/>
              </p:cNvSpPr>
              <p:nvPr>
                <p:ph idx="1"/>
              </p:nvPr>
            </p:nvSpPr>
            <p:spPr>
              <a:xfrm>
                <a:off x="141518" y="1757187"/>
                <a:ext cx="5147135" cy="4839555"/>
              </a:xfrm>
            </p:spPr>
            <p:txBody>
              <a:bodyPr>
                <a:normAutofit/>
              </a:bodyPr>
              <a:lstStyle/>
              <a:p>
                <a:r>
                  <a:rPr lang="en-US" sz="2000" b="0" dirty="0"/>
                  <a:t>Basic principle: 				</a:t>
                </a:r>
              </a:p>
              <a:p>
                <a:pPr marL="914400" lvl="2"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𝑆𝐹</m:t>
                      </m:r>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𝐵</m:t>
                              </m:r>
                            </m:e>
                            <m:sub>
                              <m:r>
                                <a:rPr lang="en-US" sz="1600" b="0" i="1" smtClean="0">
                                  <a:latin typeface="Cambria Math" panose="02040503050406030204" pitchFamily="18" charset="0"/>
                                </a:rPr>
                                <m:t>𝑢𝑛𝑠h𝑖𝑒𝑙𝑑𝑒𝑑</m:t>
                              </m:r>
                            </m:sub>
                          </m:sSub>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𝐵</m:t>
                              </m:r>
                            </m:e>
                            <m:sub>
                              <m:r>
                                <a:rPr lang="en-US" sz="1600" b="0" i="1" smtClean="0">
                                  <a:latin typeface="Cambria Math" panose="02040503050406030204" pitchFamily="18" charset="0"/>
                                </a:rPr>
                                <m:t>𝑠h𝑖𝑒𝑙𝑑𝑒𝑑</m:t>
                              </m:r>
                            </m:sub>
                          </m:sSub>
                        </m:den>
                      </m:f>
                    </m:oMath>
                  </m:oMathPara>
                </a14:m>
                <a:endParaRPr lang="en-US" sz="1600" b="0" dirty="0"/>
              </a:p>
              <a:p>
                <a:pPr marL="914400" lvl="2" indent="0">
                  <a:buNone/>
                </a:pPr>
                <a:endParaRPr lang="en-CA" sz="1600" dirty="0"/>
              </a:p>
              <a:p>
                <a:pPr lvl="2"/>
                <a:r>
                  <a:rPr lang="en-CA" sz="1600" dirty="0"/>
                  <a:t>We also include several correction factors in this calculation</a:t>
                </a:r>
              </a:p>
              <a:p>
                <a:endParaRPr lang="en-CA" sz="2000" dirty="0"/>
              </a:p>
              <a:p>
                <a:r>
                  <a:rPr lang="en-CA" sz="2000" dirty="0"/>
                  <a:t>We previously measured perturbation coil field to be </a:t>
                </a:r>
                <a14:m>
                  <m:oMath xmlns:m="http://schemas.openxmlformats.org/officeDocument/2006/math">
                    <m:r>
                      <a:rPr lang="en-US" sz="2000" b="0" i="0" smtClean="0">
                        <a:latin typeface="Cambria Math" panose="02040503050406030204" pitchFamily="18" charset="0"/>
                      </a:rPr>
                      <m:t>18</m:t>
                    </m:r>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𝜇</m:t>
                    </m:r>
                    <m:r>
                      <a:rPr lang="en-US" sz="2000" b="0" i="1" smtClean="0">
                        <a:latin typeface="Cambria Math" panose="02040503050406030204" pitchFamily="18" charset="0"/>
                        <a:ea typeface="Cambria Math" panose="02040503050406030204" pitchFamily="18" charset="0"/>
                      </a:rPr>
                      <m:t>𝑇</m:t>
                    </m:r>
                    <m:r>
                      <a:rPr lang="en-US" sz="2000" b="0" i="1" smtClean="0">
                        <a:latin typeface="Cambria Math" panose="02040503050406030204" pitchFamily="18" charset="0"/>
                        <a:ea typeface="Cambria Math" panose="02040503050406030204" pitchFamily="18" charset="0"/>
                      </a:rPr>
                      <m:t> </m:t>
                    </m:r>
                  </m:oMath>
                </a14:m>
                <a:r>
                  <a:rPr lang="en-CA" sz="2000" dirty="0"/>
                  <a:t>(amplitude) AC field at center.</a:t>
                </a:r>
              </a:p>
              <a:p>
                <a:endParaRPr lang="en-CA" sz="2000" dirty="0"/>
              </a:p>
              <a:p>
                <a:r>
                  <a:rPr lang="en-CA" sz="2000" dirty="0"/>
                  <a:t>Example: we measure a field of 18 </a:t>
                </a:r>
                <a:r>
                  <a:rPr lang="en-CA" sz="2000" dirty="0" err="1"/>
                  <a:t>nT</a:t>
                </a:r>
                <a:r>
                  <a:rPr lang="en-CA" sz="2000" dirty="0"/>
                  <a:t> </a:t>
                </a:r>
              </a:p>
              <a:p>
                <a:pPr marL="914400" lvl="2" indent="0">
                  <a:buNone/>
                </a:pPr>
                <a14:m>
                  <m:oMathPara xmlns:m="http://schemas.openxmlformats.org/officeDocument/2006/math">
                    <m:oMathParaPr>
                      <m:jc m:val="centerGroup"/>
                    </m:oMathParaPr>
                    <m:oMath xmlns:m="http://schemas.openxmlformats.org/officeDocument/2006/math">
                      <m:r>
                        <a:rPr lang="en-CA" sz="1600" i="1" dirty="0" smtClean="0">
                          <a:latin typeface="Cambria Math" panose="02040503050406030204" pitchFamily="18" charset="0"/>
                        </a:rPr>
                        <m:t>𝑆𝐹</m:t>
                      </m:r>
                      <m:r>
                        <a:rPr lang="en-US" sz="1600" b="0" i="1" dirty="0" smtClean="0">
                          <a:latin typeface="Cambria Math" panose="02040503050406030204" pitchFamily="18" charset="0"/>
                        </a:rPr>
                        <m:t>= </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18 </m:t>
                          </m:r>
                          <m:r>
                            <a:rPr lang="en-US" sz="1600" b="0" i="1" dirty="0" smtClean="0">
                              <a:latin typeface="Cambria Math" panose="02040503050406030204" pitchFamily="18" charset="0"/>
                              <a:ea typeface="Cambria Math" panose="02040503050406030204" pitchFamily="18" charset="0"/>
                            </a:rPr>
                            <m:t>×</m:t>
                          </m:r>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10</m:t>
                              </m:r>
                            </m:e>
                            <m:sup>
                              <m:r>
                                <a:rPr lang="en-US" sz="1600" b="0" i="1" dirty="0" smtClean="0">
                                  <a:latin typeface="Cambria Math" panose="02040503050406030204" pitchFamily="18" charset="0"/>
                                </a:rPr>
                                <m:t>−6</m:t>
                              </m:r>
                            </m:sup>
                          </m:sSup>
                        </m:num>
                        <m:den>
                          <m:r>
                            <a:rPr lang="en-US" sz="1600" b="0" i="1" dirty="0" smtClean="0">
                              <a:latin typeface="Cambria Math" panose="02040503050406030204" pitchFamily="18" charset="0"/>
                            </a:rPr>
                            <m:t>18</m:t>
                          </m:r>
                          <m:r>
                            <a:rPr lang="en-US" sz="1600" i="1" dirty="0">
                              <a:latin typeface="Cambria Math" panose="02040503050406030204" pitchFamily="18" charset="0"/>
                            </a:rPr>
                            <m:t> </m:t>
                          </m:r>
                          <m:r>
                            <a:rPr lang="en-US" sz="1600" i="1" dirty="0">
                              <a:latin typeface="Cambria Math" panose="02040503050406030204" pitchFamily="18" charset="0"/>
                              <a:ea typeface="Cambria Math" panose="02040503050406030204" pitchFamily="18" charset="0"/>
                            </a:rPr>
                            <m:t>×</m:t>
                          </m:r>
                          <m:sSup>
                            <m:sSupPr>
                              <m:ctrlPr>
                                <a:rPr lang="en-US" sz="1600" i="1" dirty="0">
                                  <a:latin typeface="Cambria Math" panose="02040503050406030204" pitchFamily="18" charset="0"/>
                                </a:rPr>
                              </m:ctrlPr>
                            </m:sSupPr>
                            <m:e>
                              <m:r>
                                <a:rPr lang="en-US" sz="1600" i="1" dirty="0">
                                  <a:latin typeface="Cambria Math" panose="02040503050406030204" pitchFamily="18" charset="0"/>
                                </a:rPr>
                                <m:t>10</m:t>
                              </m:r>
                            </m:e>
                            <m:sup>
                              <m:r>
                                <a:rPr lang="en-US" sz="1600" i="1" dirty="0">
                                  <a:latin typeface="Cambria Math" panose="02040503050406030204" pitchFamily="18" charset="0"/>
                                </a:rPr>
                                <m:t>−</m:t>
                              </m:r>
                              <m:r>
                                <a:rPr lang="en-US" sz="1600" b="0" i="1" dirty="0" smtClean="0">
                                  <a:latin typeface="Cambria Math" panose="02040503050406030204" pitchFamily="18" charset="0"/>
                                </a:rPr>
                                <m:t>9</m:t>
                              </m:r>
                            </m:sup>
                          </m:sSup>
                        </m:den>
                      </m:f>
                      <m:r>
                        <a:rPr lang="en-US" sz="1600" b="0" i="1" dirty="0" smtClean="0">
                          <a:latin typeface="Cambria Math" panose="02040503050406030204" pitchFamily="18" charset="0"/>
                        </a:rPr>
                        <m:t>=1,000</m:t>
                      </m:r>
                    </m:oMath>
                  </m:oMathPara>
                </a14:m>
                <a:endParaRPr lang="en-CA" sz="1600" dirty="0"/>
              </a:p>
            </p:txBody>
          </p:sp>
        </mc:Choice>
        <mc:Fallback xmlns="">
          <p:sp>
            <p:nvSpPr>
              <p:cNvPr id="3" name="Content Placeholder 2">
                <a:extLst>
                  <a:ext uri="{FF2B5EF4-FFF2-40B4-BE49-F238E27FC236}">
                    <a16:creationId xmlns:a16="http://schemas.microsoft.com/office/drawing/2014/main" id="{61399F5F-7E09-4AF6-84FC-02B1CBB50723}"/>
                  </a:ext>
                </a:extLst>
              </p:cNvPr>
              <p:cNvSpPr>
                <a:spLocks noGrp="1" noRot="1" noChangeAspect="1" noMove="1" noResize="1" noEditPoints="1" noAdjustHandles="1" noChangeArrowheads="1" noChangeShapeType="1" noTextEdit="1"/>
              </p:cNvSpPr>
              <p:nvPr>
                <p:ph idx="1"/>
              </p:nvPr>
            </p:nvSpPr>
            <p:spPr>
              <a:xfrm>
                <a:off x="141518" y="1757187"/>
                <a:ext cx="5147135" cy="4839555"/>
              </a:xfrm>
              <a:blipFill>
                <a:blip r:embed="rId4"/>
                <a:stretch>
                  <a:fillRect l="-1065" t="-1134" r="-1302"/>
                </a:stretch>
              </a:blipFill>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4BED3D71-F9F4-5C18-7853-902F6B40CF31}"/>
              </a:ext>
            </a:extLst>
          </p:cNvPr>
          <p:cNvSpPr>
            <a:spLocks noGrp="1"/>
          </p:cNvSpPr>
          <p:nvPr>
            <p:ph type="sldNum" sz="quarter" idx="12"/>
          </p:nvPr>
        </p:nvSpPr>
        <p:spPr/>
        <p:txBody>
          <a:bodyPr/>
          <a:lstStyle/>
          <a:p>
            <a:fld id="{2928C701-97C7-48B5-AD64-15E2B0AEABBE}" type="slidenum">
              <a:rPr lang="en-CA" smtClean="0"/>
              <a:t>8</a:t>
            </a:fld>
            <a:endParaRPr lang="en-CA"/>
          </a:p>
        </p:txBody>
      </p:sp>
      <p:pic>
        <p:nvPicPr>
          <p:cNvPr id="7" name="Picture 6" descr="A wooden frame with blue and yellow objects on it&#10;&#10;Description automatically generated with medium confidence">
            <a:extLst>
              <a:ext uri="{FF2B5EF4-FFF2-40B4-BE49-F238E27FC236}">
                <a16:creationId xmlns:a16="http://schemas.microsoft.com/office/drawing/2014/main" id="{2821BACB-7C5F-4EBB-215E-EED932EC15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8653" y="2184906"/>
            <a:ext cx="6643894" cy="3736922"/>
          </a:xfrm>
          <a:prstGeom prst="rect">
            <a:avLst/>
          </a:prstGeom>
        </p:spPr>
      </p:pic>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158828CD-FB79-6E41-6832-F5D736CA616C}"/>
                  </a:ext>
                </a:extLst>
              </p:cNvPr>
              <p:cNvSpPr/>
              <p:nvPr/>
            </p:nvSpPr>
            <p:spPr>
              <a:xfrm>
                <a:off x="8044540" y="3167743"/>
                <a:ext cx="936171" cy="2612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0" smtClean="0">
                        <a:latin typeface="Cambria Math" panose="02040503050406030204" pitchFamily="18" charset="0"/>
                      </a:rPr>
                      <m:t>18</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𝑇</m:t>
                    </m:r>
                  </m:oMath>
                </a14:m>
                <a:r>
                  <a:rPr lang="en-US" dirty="0"/>
                  <a:t> </a:t>
                </a:r>
                <a:endParaRPr lang="en-CA" dirty="0"/>
              </a:p>
            </p:txBody>
          </p:sp>
        </mc:Choice>
        <mc:Fallback xmlns="">
          <p:sp>
            <p:nvSpPr>
              <p:cNvPr id="10" name="Rectangle: Rounded Corners 9">
                <a:extLst>
                  <a:ext uri="{FF2B5EF4-FFF2-40B4-BE49-F238E27FC236}">
                    <a16:creationId xmlns:a16="http://schemas.microsoft.com/office/drawing/2014/main" id="{158828CD-FB79-6E41-6832-F5D736CA616C}"/>
                  </a:ext>
                </a:extLst>
              </p:cNvPr>
              <p:cNvSpPr>
                <a:spLocks noRot="1" noChangeAspect="1" noMove="1" noResize="1" noEditPoints="1" noAdjustHandles="1" noChangeArrowheads="1" noChangeShapeType="1" noTextEdit="1"/>
              </p:cNvSpPr>
              <p:nvPr/>
            </p:nvSpPr>
            <p:spPr>
              <a:xfrm>
                <a:off x="8044540" y="3167743"/>
                <a:ext cx="936171" cy="261257"/>
              </a:xfrm>
              <a:prstGeom prst="roundRect">
                <a:avLst/>
              </a:prstGeom>
              <a:blipFill>
                <a:blip r:embed="rId6"/>
                <a:stretch>
                  <a:fillRect b="-3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AF989A38-5CAE-94D0-5728-E4D573A605BA}"/>
                  </a:ext>
                </a:extLst>
              </p:cNvPr>
              <p:cNvSpPr/>
              <p:nvPr/>
            </p:nvSpPr>
            <p:spPr>
              <a:xfrm>
                <a:off x="8044540" y="3167742"/>
                <a:ext cx="936171" cy="2612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0" smtClean="0">
                        <a:latin typeface="Cambria Math" panose="02040503050406030204" pitchFamily="18" charset="0"/>
                      </a:rPr>
                      <m:t>18</m:t>
                    </m:r>
                    <m:r>
                      <a:rPr lang="en-US" b="0" i="1" smtClean="0">
                        <a:latin typeface="Cambria Math" panose="02040503050406030204" pitchFamily="18" charset="0"/>
                      </a:rPr>
                      <m:t> </m:t>
                    </m:r>
                    <m:r>
                      <a:rPr lang="en-US" b="0" i="1" smtClean="0">
                        <a:latin typeface="Cambria Math" panose="02040503050406030204" pitchFamily="18" charset="0"/>
                      </a:rPr>
                      <m:t>𝑛𝑇</m:t>
                    </m:r>
                  </m:oMath>
                </a14:m>
                <a:r>
                  <a:rPr lang="en-US" dirty="0"/>
                  <a:t> </a:t>
                </a:r>
                <a:endParaRPr lang="en-CA" dirty="0"/>
              </a:p>
            </p:txBody>
          </p:sp>
        </mc:Choice>
        <mc:Fallback xmlns="">
          <p:sp>
            <p:nvSpPr>
              <p:cNvPr id="11" name="Rectangle: Rounded Corners 10">
                <a:extLst>
                  <a:ext uri="{FF2B5EF4-FFF2-40B4-BE49-F238E27FC236}">
                    <a16:creationId xmlns:a16="http://schemas.microsoft.com/office/drawing/2014/main" id="{AF989A38-5CAE-94D0-5728-E4D573A605BA}"/>
                  </a:ext>
                </a:extLst>
              </p:cNvPr>
              <p:cNvSpPr>
                <a:spLocks noRot="1" noChangeAspect="1" noMove="1" noResize="1" noEditPoints="1" noAdjustHandles="1" noChangeArrowheads="1" noChangeShapeType="1" noTextEdit="1"/>
              </p:cNvSpPr>
              <p:nvPr/>
            </p:nvSpPr>
            <p:spPr>
              <a:xfrm>
                <a:off x="8044540" y="3167742"/>
                <a:ext cx="936171" cy="261257"/>
              </a:xfrm>
              <a:prstGeom prst="roundRect">
                <a:avLst/>
              </a:prstGeom>
              <a:blipFill>
                <a:blip r:embed="rId7"/>
                <a:stretch>
                  <a:fillRect b="-11364"/>
                </a:stretch>
              </a:blipFill>
            </p:spPr>
            <p:txBody>
              <a:bodyPr/>
              <a:lstStyle/>
              <a:p>
                <a:r>
                  <a:rPr lang="en-CA">
                    <a:noFill/>
                  </a:rPr>
                  <a:t> </a:t>
                </a:r>
              </a:p>
            </p:txBody>
          </p:sp>
        </mc:Fallback>
      </mc:AlternateContent>
    </p:spTree>
    <p:extLst>
      <p:ext uri="{BB962C8B-B14F-4D97-AF65-F5344CB8AC3E}">
        <p14:creationId xmlns:p14="http://schemas.microsoft.com/office/powerpoint/2010/main" val="36033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274B-4C68-9FCC-9BFC-241DF4B6BFC1}"/>
              </a:ext>
            </a:extLst>
          </p:cNvPr>
          <p:cNvSpPr>
            <a:spLocks noGrp="1"/>
          </p:cNvSpPr>
          <p:nvPr>
            <p:ph type="title"/>
          </p:nvPr>
        </p:nvSpPr>
        <p:spPr/>
        <p:txBody>
          <a:bodyPr/>
          <a:lstStyle/>
          <a:p>
            <a:r>
              <a:rPr lang="en-US" dirty="0"/>
              <a:t>Results </a:t>
            </a:r>
            <a:endParaRPr lang="en-CA" dirty="0"/>
          </a:p>
        </p:txBody>
      </p:sp>
      <p:sp>
        <p:nvSpPr>
          <p:cNvPr id="3" name="Content Placeholder 2">
            <a:extLst>
              <a:ext uri="{FF2B5EF4-FFF2-40B4-BE49-F238E27FC236}">
                <a16:creationId xmlns:a16="http://schemas.microsoft.com/office/drawing/2014/main" id="{DF478713-AF4A-A568-061F-62BAC84FA622}"/>
              </a:ext>
            </a:extLst>
          </p:cNvPr>
          <p:cNvSpPr>
            <a:spLocks noGrp="1"/>
          </p:cNvSpPr>
          <p:nvPr>
            <p:ph idx="1"/>
          </p:nvPr>
        </p:nvSpPr>
        <p:spPr>
          <a:xfrm>
            <a:off x="838200" y="2048049"/>
            <a:ext cx="3850758" cy="4351338"/>
          </a:xfrm>
        </p:spPr>
        <p:txBody>
          <a:bodyPr>
            <a:normAutofit/>
          </a:bodyPr>
          <a:lstStyle/>
          <a:p>
            <a:r>
              <a:rPr lang="en-CA" dirty="0"/>
              <a:t>Internal field: 6 </a:t>
            </a:r>
            <a:r>
              <a:rPr lang="en-CA" dirty="0" err="1"/>
              <a:t>nT</a:t>
            </a:r>
            <a:endParaRPr lang="en-CA" dirty="0"/>
          </a:p>
          <a:p>
            <a:endParaRPr lang="en-CA" dirty="0"/>
          </a:p>
          <a:p>
            <a:r>
              <a:rPr lang="en-CA" dirty="0"/>
              <a:t>SF is a factor of 5 smaller than needed</a:t>
            </a:r>
          </a:p>
          <a:p>
            <a:endParaRPr lang="en-CA" dirty="0"/>
          </a:p>
          <a:p>
            <a:r>
              <a:rPr lang="en-CA" dirty="0"/>
              <a:t>Simulated SF were all &gt; 100,000 at all frequencies of interest</a:t>
            </a:r>
          </a:p>
          <a:p>
            <a:endParaRPr lang="en-CA" dirty="0"/>
          </a:p>
          <a:p>
            <a:endParaRPr lang="en-CA" dirty="0"/>
          </a:p>
          <a:p>
            <a:endParaRPr lang="en-CA" dirty="0"/>
          </a:p>
          <a:p>
            <a:pPr marL="0" indent="0">
              <a:buNone/>
            </a:pPr>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08C1009F-234A-B6E0-A952-338E750E2808}"/>
              </a:ext>
            </a:extLst>
          </p:cNvPr>
          <p:cNvSpPr>
            <a:spLocks noGrp="1"/>
          </p:cNvSpPr>
          <p:nvPr>
            <p:ph type="sldNum" sz="quarter" idx="12"/>
          </p:nvPr>
        </p:nvSpPr>
        <p:spPr/>
        <p:txBody>
          <a:bodyPr/>
          <a:lstStyle/>
          <a:p>
            <a:fld id="{2928C701-97C7-48B5-AD64-15E2B0AEABBE}" type="slidenum">
              <a:rPr lang="en-CA" smtClean="0"/>
              <a:t>9</a:t>
            </a:fld>
            <a:endParaRPr lang="en-CA"/>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81F702-C042-D6C9-A278-B26B930B8625}"/>
                  </a:ext>
                </a:extLst>
              </p:cNvPr>
              <p:cNvSpPr txBox="1"/>
              <p:nvPr/>
            </p:nvSpPr>
            <p:spPr>
              <a:xfrm>
                <a:off x="5681330" y="6045415"/>
                <a:ext cx="5858540" cy="923330"/>
              </a:xfrm>
              <a:prstGeom prst="rect">
                <a:avLst/>
              </a:prstGeom>
              <a:noFill/>
            </p:spPr>
            <p:txBody>
              <a:bodyPr wrap="square" rtlCol="0">
                <a:spAutoFit/>
              </a:bodyPr>
              <a:lstStyle/>
              <a:p>
                <a:r>
                  <a:rPr lang="en-US" dirty="0"/>
                  <a:t>Cyclotron is 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350 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𝑏𝑎𝑐𝑘𝑔𝑟𝑜𝑢𝑛𝑑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𝑓𝑖𝑒𝑙𝑑</m:t>
                    </m:r>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r>
                  <a:rPr lang="en-US" dirty="0"/>
                  <a:t>Cyclotron is OFF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𝐸𝑎𝑟𝑡</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𝑏𝑎𝑐𝑘𝑔𝑟𝑜𝑢𝑛𝑑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𝑓𝑖𝑒𝑙𝑑</m:t>
                    </m:r>
                    <m:r>
                      <a:rPr lang="en-US" b="0" i="1" smtClean="0">
                        <a:latin typeface="Cambria Math" panose="02040503050406030204" pitchFamily="18" charset="0"/>
                        <a:ea typeface="Cambria Math" panose="02040503050406030204" pitchFamily="18" charset="0"/>
                      </a:rPr>
                      <m:t>.</m:t>
                    </m:r>
                  </m:oMath>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 </m:t>
                      </m:r>
                    </m:oMath>
                  </m:oMathPara>
                </a14:m>
                <a:endParaRPr lang="en-CA" dirty="0"/>
              </a:p>
            </p:txBody>
          </p:sp>
        </mc:Choice>
        <mc:Fallback xmlns="">
          <p:sp>
            <p:nvSpPr>
              <p:cNvPr id="7" name="TextBox 6">
                <a:extLst>
                  <a:ext uri="{FF2B5EF4-FFF2-40B4-BE49-F238E27FC236}">
                    <a16:creationId xmlns:a16="http://schemas.microsoft.com/office/drawing/2014/main" id="{3B81F702-C042-D6C9-A278-B26B930B8625}"/>
                  </a:ext>
                </a:extLst>
              </p:cNvPr>
              <p:cNvSpPr txBox="1">
                <a:spLocks noRot="1" noChangeAspect="1" noMove="1" noResize="1" noEditPoints="1" noAdjustHandles="1" noChangeArrowheads="1" noChangeShapeType="1" noTextEdit="1"/>
              </p:cNvSpPr>
              <p:nvPr/>
            </p:nvSpPr>
            <p:spPr>
              <a:xfrm>
                <a:off x="5681330" y="6045415"/>
                <a:ext cx="5858540" cy="923330"/>
              </a:xfrm>
              <a:prstGeom prst="rect">
                <a:avLst/>
              </a:prstGeom>
              <a:blipFill>
                <a:blip r:embed="rId3"/>
                <a:stretch>
                  <a:fillRect l="-937" t="-3974"/>
                </a:stretch>
              </a:blipFill>
            </p:spPr>
            <p:txBody>
              <a:bodyPr/>
              <a:lstStyle/>
              <a:p>
                <a:r>
                  <a:rPr lang="en-CA">
                    <a:noFill/>
                  </a:rPr>
                  <a:t> </a:t>
                </a:r>
              </a:p>
            </p:txBody>
          </p:sp>
        </mc:Fallback>
      </mc:AlternateContent>
      <p:pic>
        <p:nvPicPr>
          <p:cNvPr id="10" name="Picture 9">
            <a:extLst>
              <a:ext uri="{FF2B5EF4-FFF2-40B4-BE49-F238E27FC236}">
                <a16:creationId xmlns:a16="http://schemas.microsoft.com/office/drawing/2014/main" id="{751FFCFC-1C4B-B6B0-89AB-9F9F81669CC8}"/>
              </a:ext>
            </a:extLst>
          </p:cNvPr>
          <p:cNvPicPr>
            <a:picLocks noChangeAspect="1"/>
          </p:cNvPicPr>
          <p:nvPr/>
        </p:nvPicPr>
        <p:blipFill>
          <a:blip r:embed="rId4"/>
          <a:stretch>
            <a:fillRect/>
          </a:stretch>
        </p:blipFill>
        <p:spPr>
          <a:xfrm>
            <a:off x="4807492" y="893368"/>
            <a:ext cx="6933150" cy="5071264"/>
          </a:xfrm>
          <a:prstGeom prst="rect">
            <a:avLst/>
          </a:prstGeom>
        </p:spPr>
      </p:pic>
      <p:cxnSp>
        <p:nvCxnSpPr>
          <p:cNvPr id="16" name="Connector: Elbow 15">
            <a:extLst>
              <a:ext uri="{FF2B5EF4-FFF2-40B4-BE49-F238E27FC236}">
                <a16:creationId xmlns:a16="http://schemas.microsoft.com/office/drawing/2014/main" id="{2274FB5D-0F3D-68EC-6D06-265E661C233C}"/>
              </a:ext>
            </a:extLst>
          </p:cNvPr>
          <p:cNvCxnSpPr>
            <a:cxnSpLocks/>
          </p:cNvCxnSpPr>
          <p:nvPr/>
        </p:nvCxnSpPr>
        <p:spPr>
          <a:xfrm flipV="1">
            <a:off x="4252031" y="1971844"/>
            <a:ext cx="1632303" cy="1380953"/>
          </a:xfrm>
          <a:prstGeom prst="bentConnector3">
            <a:avLst>
              <a:gd name="adj1" fmla="val 2614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134430"/>
      </p:ext>
    </p:extLst>
  </p:cSld>
  <p:clrMapOvr>
    <a:masterClrMapping/>
  </p:clrMapOvr>
</p:sld>
</file>

<file path=ppt/theme/theme1.xml><?xml version="1.0" encoding="utf-8"?>
<a:theme xmlns:a="http://schemas.openxmlformats.org/drawingml/2006/main" name="TUCAN-Deck-Templat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CAN-Deck-Template" id="{B5CD724D-2806-1B4F-8C06-D7A7FD6F528B}" vid="{C5A3A945-A8C4-6A48-8E7D-30810AF65B1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CAN-Deck-Template" id="{B5CD724D-2806-1B4F-8C06-D7A7FD6F528B}" vid="{8F27C8A7-C416-8947-998F-F6EE469C2E41}"/>
    </a:ext>
  </a:extLst>
</a:theme>
</file>

<file path=ppt/theme/theme3.xml><?xml version="1.0" encoding="utf-8"?>
<a:theme xmlns:a="http://schemas.openxmlformats.org/drawingml/2006/main" name="1_TUCAN-Deck-Templat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CAN-Deck-Template (1).potx" id="{0C77CC7C-969B-4D3F-9F9A-2F8C615F6B85}" vid="{17B05BD5-DCFC-4CD5-A224-C5C8D34C8E00}"/>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CAN-Deck-Template (1).potx" id="{0C77CC7C-969B-4D3F-9F9A-2F8C615F6B85}" vid="{75F24A97-E2CF-4EE3-9623-9C518381D5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TUCAN-Deck-Template (1)</Template>
  <TotalTime>28759</TotalTime>
  <Words>1507</Words>
  <Application>Microsoft Office PowerPoint</Application>
  <PresentationFormat>Widescreen</PresentationFormat>
  <Paragraphs>199</Paragraphs>
  <Slides>11</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Aptos</vt:lpstr>
      <vt:lpstr>Arial</vt:lpstr>
      <vt:lpstr>Calibri</vt:lpstr>
      <vt:lpstr>Calibri Light</vt:lpstr>
      <vt:lpstr>Cambria Math</vt:lpstr>
      <vt:lpstr>Roboto Light</vt:lpstr>
      <vt:lpstr>Symbol</vt:lpstr>
      <vt:lpstr>verdana</vt:lpstr>
      <vt:lpstr>TUCAN-Deck-Template (1)</vt:lpstr>
      <vt:lpstr>Custom Design</vt:lpstr>
      <vt:lpstr>1_TUCAN-Deck-Template (1)</vt:lpstr>
      <vt:lpstr>1_Custom Design</vt:lpstr>
      <vt:lpstr>Measurements of a Magnetically Shielded Room for a Neutron EDM Experiment</vt:lpstr>
      <vt:lpstr>Overview </vt:lpstr>
      <vt:lpstr>The Experiment</vt:lpstr>
      <vt:lpstr>PowerPoint Presentation</vt:lpstr>
      <vt:lpstr>Experimental Technique</vt:lpstr>
      <vt:lpstr>MSR Design</vt:lpstr>
      <vt:lpstr>MSR Field requirements</vt:lpstr>
      <vt:lpstr>Measuring the Shielding Factor</vt:lpstr>
      <vt:lpstr>Results </vt:lpstr>
      <vt:lpstr>When in doubt add more layers! </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MSR talk</dc:title>
  <dc:creator>Thomas Hepworth</dc:creator>
  <cp:lastModifiedBy>Thomas Hepworth</cp:lastModifiedBy>
  <cp:revision>30</cp:revision>
  <dcterms:created xsi:type="dcterms:W3CDTF">2024-05-06T19:16:27Z</dcterms:created>
  <dcterms:modified xsi:type="dcterms:W3CDTF">2024-08-19T09:37:32Z</dcterms:modified>
</cp:coreProperties>
</file>