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8" r:id="rId4"/>
  </p:sldMasterIdLst>
  <p:notesMasterIdLst>
    <p:notesMasterId r:id="rId21"/>
  </p:notesMasterIdLst>
  <p:handoutMasterIdLst>
    <p:handoutMasterId r:id="rId22"/>
  </p:handoutMasterIdLst>
  <p:sldIdLst>
    <p:sldId id="330" r:id="rId5"/>
    <p:sldId id="331" r:id="rId6"/>
    <p:sldId id="332" r:id="rId7"/>
    <p:sldId id="333" r:id="rId8"/>
    <p:sldId id="328" r:id="rId9"/>
    <p:sldId id="326" r:id="rId10"/>
    <p:sldId id="334" r:id="rId11"/>
    <p:sldId id="340" r:id="rId12"/>
    <p:sldId id="336" r:id="rId13"/>
    <p:sldId id="335" r:id="rId14"/>
    <p:sldId id="337" r:id="rId15"/>
    <p:sldId id="338" r:id="rId16"/>
    <p:sldId id="342" r:id="rId17"/>
    <p:sldId id="343" r:id="rId18"/>
    <p:sldId id="344" r:id="rId19"/>
    <p:sldId id="33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6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4CB405-BC11-414E-B0F4-9E1C4642F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A09E4-E76E-43B1-9270-846FE19D3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A57E1-CEB3-4C96-B7C6-36B0FA3064E4}" type="datetimeFigureOut">
              <a:rPr lang="en-US" smtClean="0"/>
              <a:t>8/18/2024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91962-6490-4685-B760-76A1628AD5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97A7F-1461-4B81-83F2-8C494CFB80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D51C3-EABD-4553-9DC0-81CFC2A7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1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1BBD7-2276-4DDA-BFFE-26CAACEE5E98}" type="datetimeFigureOut">
              <a:rPr lang="en-US" smtClean="0"/>
              <a:t>8/18/2024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79F17-7BA4-49BC-BB37-7F646CF8D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4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introduction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7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0462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00" dirty="0"/>
              <a:t>LightYieldBash.py, LightYieldAuto.py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00" dirty="0"/>
              <a:t>entered run numbers are processed through Stephanie’s Light Yield Energy Response code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00" dirty="0"/>
              <a:t>read analytical root files to fit runs based on pre-existing fit parameters,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00" dirty="0"/>
              <a:t>create reduced </a:t>
            </a:r>
            <a:r>
              <a:rPr lang="en-CA" sz="1700" dirty="0" err="1"/>
              <a:t>ntuple</a:t>
            </a:r>
            <a:r>
              <a:rPr lang="en-CA" sz="1700" dirty="0"/>
              <a:t> file, ROOT files and JSON file for each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00" dirty="0"/>
              <a:t>plots &amp; fits</a:t>
            </a: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Error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LaTeX, PDF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66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Python’s </a:t>
            </a:r>
            <a:r>
              <a:rPr lang="en-CA" sz="1800" dirty="0" err="1"/>
              <a:t>Multicprocessing</a:t>
            </a:r>
            <a:r>
              <a:rPr lang="en-CA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SLURM’s multithreading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fully 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Error checking parameters: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800" dirty="0"/>
              <a:t>light yield values are within 10 percent of each other (for both QPE and NSC)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800" dirty="0"/>
              <a:t>light yield values are greater than 5, less than 10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800" dirty="0"/>
              <a:t>light yield values for QPE are greater than light yield values for NSC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02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99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34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1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5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4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never been able to directly detect dark matter, but that doesn’t stop us from trying</a:t>
            </a:r>
            <a:endParaRPr lang="en-CA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doesn’t interact with the electromagnetic force, the strong nuclear force, or the weak nuclear forc</a:t>
            </a:r>
            <a:r>
              <a:rPr lang="en-CA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only way we have been able to know it’s there is by its interaction with gravity, and its gravitational effects on the matter around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CA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ecause we have been able  to observe its gravitational effects, we have been able to determine that dark matter makes up 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 over 25% of the universe, greatly outweighing ordinary matter which makes up around 5%.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1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class of nonbaryonic subatomic particle called WIMPs  (Weakly Interacting Massive Particles)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electromagnetically neutral and are only predicted by extending the standard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thought to be heavy and slow moving, allowing them to clump together in dense formations that galaxies and galaxies clusters can form in without breaking apart.</a:t>
            </a:r>
          </a:p>
          <a:p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5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DEAP-3600 designed as a single-phase detector using a large fiducial mass target of liquid argon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reason for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timing characteristics in interactions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ptos" panose="020B0004020202020204" pitchFamily="34" charset="0"/>
              </a:rPr>
              <a:t>Scintillation photons from nuclear recoils are emitted within the order of nanoseconds, whereas from betas and gammas it is within the order of microseconds</a:t>
            </a:r>
            <a:r>
              <a:rPr lang="en-US" sz="1800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Aptos" panose="020B000402020202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reduce our beta and gamma events in our ROI by a factor of about 10 billion.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5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Biggest project: neck &amp; flow guide installation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original design, </a:t>
            </a:r>
            <a:r>
              <a:rPr lang="en-CA" sz="13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</a:t>
            </a: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went approx. 2m above spherical volume so cooling coil would be submerged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o-rings</a:t>
            </a: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between acrylic &amp; steel portions of neck needed to be temperature controlled in order to maintain seal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acrylic neck cooled by </a:t>
            </a:r>
            <a:r>
              <a:rPr lang="en-CA" sz="13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</a:t>
            </a: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causing three </a:t>
            </a:r>
            <a:r>
              <a:rPr lang="en-CA" sz="13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o-rings</a:t>
            </a: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become too cold to function, preventing them from forming a proper seal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caused nitrogen to leak into the argon, argon needs to be very pure for scintillation to happen, needed to be boiled off and AV refilled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fixing neck seal </a:t>
            </a:r>
            <a:r>
              <a:rPr lang="en-CA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would </a:t>
            </a: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allow us to fill detector to the top as originally intended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also update to flow guide to reduce neck events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alpha is in the neck and most of the light doesn't reach the PMTs so it mimics lower energy events like neutrons and dark matter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flow guide allows argon to flow smoothly into AV while minimizing line-of-sight to the PMTs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en-CA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version has a pyrene wavelength shifter that is different than the TPB wavelength shifter coating the AV, allowing us to identify neck events more easily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4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2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 to purify the argon to sub-ppb impurities and reduce radon levels as low as possible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 before: passive flow from dewar to RGA because at dewar psi is 21, at RGA outlet is at lab pressure (18psi)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9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 injected into KNF pump – double diaphragm, maintains forward pressure of 30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psig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then goes into a hot metal getter that performs  chemical purification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 is then cooled and passed through a charcoal trap that removes radon and radioactive impurities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currently in storage recirculation mode (dewar to dewar) – bypass condenser, detector and boiler, keeps everything in a stable state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3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light yield: number of photoelectrons measured by the PMT’s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different kinds of events can produce more or less light, but we calibrate the detector with known sources like Tl208 and K40 that produce peaks of known energy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specifically calibrate the energy response function for energy deposited in argon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image shows the ER function (red) showing number of detected PE for an event depositing energy E in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(yellow band represents the uncertainties of the function)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previously fits were run individually using code made by previous student (</a:t>
            </a:r>
            <a:r>
              <a:rPr lang="en-CA" sz="1800" dirty="0"/>
              <a:t>Stephanie </a:t>
            </a:r>
            <a:r>
              <a:rPr lang="en-CA" sz="1800" dirty="0" err="1"/>
              <a:t>Langrock</a:t>
            </a:r>
            <a:r>
              <a:rPr lang="en-CA" sz="1800" dirty="0"/>
              <a:t>, edited by Rena Liu)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5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ED748D9-6073-DA29-847A-6A6C39D6A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3" t="45170" r="17078" b="17468"/>
          <a:stretch/>
        </p:blipFill>
        <p:spPr>
          <a:xfrm rot="10800000">
            <a:off x="-2" y="0"/>
            <a:ext cx="6300593" cy="2304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</a:extLst>
          </p:cNvPr>
          <p:cNvGrpSpPr/>
          <p:nvPr userDrawn="1"/>
        </p:nvGrpSpPr>
        <p:grpSpPr>
          <a:xfrm>
            <a:off x="11613628" y="319274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41695A2-5AD2-67EB-7D51-A56C0DCF1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772" y="1793289"/>
            <a:ext cx="3010925" cy="3373515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8000" b="0" i="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423228AD-A556-C433-B2EA-87D97B6FF6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2975" y="3086826"/>
            <a:ext cx="5667049" cy="2079978"/>
          </a:xfrm>
        </p:spPr>
        <p:txBody>
          <a:bodyPr lIns="0" tIns="0" rIns="0" bIns="0"/>
          <a:lstStyle>
            <a:lvl1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47038-27D1-FF6B-7831-F79C0B103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2" t="45170" r="19778" b="17468"/>
          <a:stretch/>
        </p:blipFill>
        <p:spPr>
          <a:xfrm>
            <a:off x="6096001" y="4549953"/>
            <a:ext cx="6096000" cy="2304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392963-F9C3-8CCC-D239-15D7A4074039}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02030E-DB17-B78E-57D1-2DE77370C0A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8C2D1A-F468-13E2-E0B2-A616C5D32D07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6D1E3C-605D-AD1A-9356-148E871C2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2976" y="1793289"/>
            <a:ext cx="5658458" cy="1127125"/>
          </a:xfrm>
        </p:spPr>
        <p:txBody>
          <a:bodyPr lIns="0" tIns="0" rIns="0" bIns="0"/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cap="all" baseline="0">
                <a:solidFill>
                  <a:schemeClr val="bg1"/>
                </a:solidFill>
              </a:defRPr>
            </a:lvl2pPr>
            <a:lvl3pPr marL="914400" indent="0">
              <a:buNone/>
              <a:defRPr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4557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with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032" y="608075"/>
            <a:ext cx="10061455" cy="644653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4800" b="0" i="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7C4070-4CFF-FDA7-C0F7-167D09EE79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3710" y="1288398"/>
            <a:ext cx="10071100" cy="466725"/>
          </a:xfrm>
        </p:spPr>
        <p:txBody>
          <a:bodyPr lIns="0" rIns="0"/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00853" y="1954306"/>
            <a:ext cx="2939694" cy="275485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783" y="5138927"/>
            <a:ext cx="2939689" cy="92159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11" descr="picture placeholder">
            <a:extLst>
              <a:ext uri="{FF2B5EF4-FFF2-40B4-BE49-F238E27FC236}">
                <a16:creationId xmlns:a16="http://schemas.microsoft.com/office/drawing/2014/main" id="{6056702D-014D-8146-A1CF-42D52C1D1B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2912" y="1954306"/>
            <a:ext cx="2939694" cy="275485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D97174A-CD7A-C701-0CE9-02D5F895EF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2917" y="5138927"/>
            <a:ext cx="2939689" cy="92159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11" descr="picture placeholder">
            <a:extLst>
              <a:ext uri="{FF2B5EF4-FFF2-40B4-BE49-F238E27FC236}">
                <a16:creationId xmlns:a16="http://schemas.microsoft.com/office/drawing/2014/main" id="{1AE62733-AF33-D10E-D484-04859AC2A44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03793" y="1954306"/>
            <a:ext cx="2939694" cy="275485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99B6060F-8C38-5C36-BCF1-620E2F4AF9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798" y="5138927"/>
            <a:ext cx="2939689" cy="92159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3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370" y="613839"/>
            <a:ext cx="4833725" cy="1713677"/>
          </a:xfrm>
        </p:spPr>
        <p:txBody>
          <a:bodyPr lIns="0" tIns="0" rIns="0" bIns="0" anchor="t"/>
          <a:lstStyle>
            <a:lvl1pPr algn="l">
              <a:lnSpc>
                <a:spcPct val="75000"/>
              </a:lnSpc>
              <a:defRPr sz="4800" b="0" i="0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4441" y="2187388"/>
            <a:ext cx="5863703" cy="4670613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BEAF734-7706-B3C3-A222-4374E6E42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3448" y="3156285"/>
            <a:ext cx="3733521" cy="3292500"/>
          </a:xfrm>
        </p:spPr>
        <p:txBody>
          <a:bodyPr lIns="0" tIns="0" rIns="0" bIns="0"/>
          <a:lstStyle>
            <a:lvl1pPr marL="0" indent="0" algn="l">
              <a:buClr>
                <a:schemeClr val="bg1"/>
              </a:buClr>
              <a:buFont typeface="Courier New" panose="02070309020205020404" pitchFamily="49" charset="0"/>
              <a:buNone/>
              <a:defRPr sz="4800" b="0" i="0" u="sng">
                <a:solidFill>
                  <a:schemeClr val="accent1"/>
                </a:solidFill>
                <a:latin typeface="+mj-lt"/>
                <a:cs typeface="Mangal" panose="02040503050203030202" pitchFamily="18" charset="0"/>
              </a:defRPr>
            </a:lvl1pPr>
            <a:lvl2pPr marL="4572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4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ED748D9-6073-DA29-847A-6A6C39D6A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3" t="45170" r="17078" b="17468"/>
          <a:stretch/>
        </p:blipFill>
        <p:spPr>
          <a:xfrm rot="10800000">
            <a:off x="-2" y="0"/>
            <a:ext cx="6300593" cy="2304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</a:extLst>
          </p:cNvPr>
          <p:cNvGrpSpPr/>
          <p:nvPr userDrawn="1"/>
        </p:nvGrpSpPr>
        <p:grpSpPr>
          <a:xfrm>
            <a:off x="11613628" y="319274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41695A2-5AD2-67EB-7D51-A56C0DCF1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0925" y="1582977"/>
            <a:ext cx="3978939" cy="1946607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8000" b="0" i="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47038-27D1-FF6B-7831-F79C0B103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2" t="45170" r="19778" b="17468"/>
          <a:stretch/>
        </p:blipFill>
        <p:spPr>
          <a:xfrm>
            <a:off x="6096001" y="4549953"/>
            <a:ext cx="6096000" cy="2304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392963-F9C3-8CCC-D239-15D7A4074039}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02030E-DB17-B78E-57D1-2DE77370C0A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8C2D1A-F468-13E2-E0B2-A616C5D32D07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6D1E3C-605D-AD1A-9356-148E871C2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9512" y="2347118"/>
            <a:ext cx="5161563" cy="2304791"/>
          </a:xfrm>
        </p:spPr>
        <p:txBody>
          <a:bodyPr lIns="0" tIns="0" rIns="0" bIns="0" anchor="ctr"/>
          <a:lstStyle>
            <a:lvl1pPr marL="0" indent="0"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8000" cap="all" spc="-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cap="all" baseline="0">
                <a:solidFill>
                  <a:schemeClr val="bg1"/>
                </a:solidFill>
              </a:defRPr>
            </a:lvl2pPr>
            <a:lvl3pPr marL="914400" indent="0">
              <a:buNone/>
              <a:defRPr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7BC5E0-03EB-A193-1303-34484219ED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2614" y="5010341"/>
            <a:ext cx="9501187" cy="1139447"/>
          </a:xfr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0567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032" y="608075"/>
            <a:ext cx="10061455" cy="644653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4800" b="0" i="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0826" y="1481328"/>
            <a:ext cx="2939694" cy="322783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827" y="5138927"/>
            <a:ext cx="2939689" cy="92159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Picture Placeholder 11" descr="picture placeholder">
            <a:extLst>
              <a:ext uri="{FF2B5EF4-FFF2-40B4-BE49-F238E27FC236}">
                <a16:creationId xmlns:a16="http://schemas.microsoft.com/office/drawing/2014/main" id="{BDEA8563-2200-B57E-810F-41DD854A67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90863" y="1481328"/>
            <a:ext cx="2939694" cy="322783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D97174A-CD7A-C701-0CE9-02D5F895EF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0864" y="5138927"/>
            <a:ext cx="2939689" cy="92159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Picture Placeholder 11" descr="picture placeholder">
            <a:extLst>
              <a:ext uri="{FF2B5EF4-FFF2-40B4-BE49-F238E27FC236}">
                <a16:creationId xmlns:a16="http://schemas.microsoft.com/office/drawing/2014/main" id="{630D9652-C4A0-E049-3F65-924827826F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88558" y="1481328"/>
            <a:ext cx="2939694" cy="322783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99B6060F-8C38-5C36-BCF1-620E2F4AF9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8559" y="5138927"/>
            <a:ext cx="2939689" cy="92159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3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icture,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84" y="890015"/>
            <a:ext cx="3091684" cy="1938529"/>
          </a:xfr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4800" b="0" i="0" cap="all" spc="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0826" y="1"/>
            <a:ext cx="4785234" cy="685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6834" y="3438143"/>
            <a:ext cx="3439598" cy="2631523"/>
          </a:xfrm>
        </p:spPr>
        <p:txBody>
          <a:bodyPr lIns="0" tIns="0" rIns="0" bIns="0"/>
          <a:lstStyle>
            <a:lvl1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9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 descr="picture placeholder">
            <a:extLst>
              <a:ext uri="{FF2B5EF4-FFF2-40B4-BE49-F238E27FC236}">
                <a16:creationId xmlns:a16="http://schemas.microsoft.com/office/drawing/2014/main" id="{007489C8-C2F6-7874-81E6-FAF3CB72CD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2575" y="1634085"/>
            <a:ext cx="2941845" cy="319125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075" y="560048"/>
            <a:ext cx="4622471" cy="2384319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4800" b="0" i="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41ABB58-FB44-EE86-1061-E95F873917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076" y="3089598"/>
            <a:ext cx="3577916" cy="493776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 cap="all" baseline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76" y="3631142"/>
            <a:ext cx="2721367" cy="2631523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28C33102-C0D9-31A0-A7A1-2BAC395320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5640" y="5285084"/>
            <a:ext cx="3095716" cy="939292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93024" y="1634086"/>
            <a:ext cx="2941845" cy="319125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5D171A2-DD04-FA64-A705-BE5D0C937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6088" y="5285084"/>
            <a:ext cx="3095716" cy="939292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8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2049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1BC8852-D44A-D95C-9A79-F92DD4EC2F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131" y="425139"/>
            <a:ext cx="3164770" cy="2403406"/>
          </a:xfr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4800" b="0" i="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8E62040-BF32-845C-9224-98B69005FC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130" y="3075681"/>
            <a:ext cx="3164764" cy="1376398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11" descr="picture placeholder">
            <a:extLst>
              <a:ext uri="{FF2B5EF4-FFF2-40B4-BE49-F238E27FC236}">
                <a16:creationId xmlns:a16="http://schemas.microsoft.com/office/drawing/2014/main" id="{7D19173E-BF72-7982-B9A1-FE487C1188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42131" y="4721601"/>
            <a:ext cx="3522392" cy="21363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1" descr="picture placeholder">
            <a:extLst>
              <a:ext uri="{FF2B5EF4-FFF2-40B4-BE49-F238E27FC236}">
                <a16:creationId xmlns:a16="http://schemas.microsoft.com/office/drawing/2014/main" id="{D51C203A-3A92-6BC5-A236-DBB70B517E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21959" y="1"/>
            <a:ext cx="3925538" cy="293300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1" descr="picture placeholder">
            <a:extLst>
              <a:ext uri="{FF2B5EF4-FFF2-40B4-BE49-F238E27FC236}">
                <a16:creationId xmlns:a16="http://schemas.microsoft.com/office/drawing/2014/main" id="{BA8C2200-B8F4-7A2E-4F97-B31B53D38A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21959" y="3082045"/>
            <a:ext cx="2262279" cy="1465065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 descr="picture placeholder">
            <a:extLst>
              <a:ext uri="{FF2B5EF4-FFF2-40B4-BE49-F238E27FC236}">
                <a16:creationId xmlns:a16="http://schemas.microsoft.com/office/drawing/2014/main" id="{6290D66C-EBB5-C620-E71D-0FBB89C557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21959" y="4721601"/>
            <a:ext cx="2262279" cy="21363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11" descr="picture placeholder">
            <a:extLst>
              <a:ext uri="{FF2B5EF4-FFF2-40B4-BE49-F238E27FC236}">
                <a16:creationId xmlns:a16="http://schemas.microsoft.com/office/drawing/2014/main" id="{4AAF9077-F4CB-6EB4-F15E-CA235E89EB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96534" y="335197"/>
            <a:ext cx="2301704" cy="259781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11" descr="picture placeholder">
            <a:extLst>
              <a:ext uri="{FF2B5EF4-FFF2-40B4-BE49-F238E27FC236}">
                <a16:creationId xmlns:a16="http://schemas.microsoft.com/office/drawing/2014/main" id="{720F3E71-0F7F-4FA9-5236-34EDD2EEC7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37475" y="3082045"/>
            <a:ext cx="4854525" cy="297847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8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8004" y="890011"/>
            <a:ext cx="10963996" cy="517051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9F0849-FB1F-B511-68E2-73CBF63D6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3196" y="649990"/>
            <a:ext cx="10126933" cy="425138"/>
          </a:xfrm>
        </p:spPr>
        <p:txBody>
          <a:bodyPr lIns="0" tIns="0" rIns="0" bIns="0" anchor="t"/>
          <a:lstStyle>
            <a:lvl1pPr algn="l">
              <a:lnSpc>
                <a:spcPct val="75000"/>
              </a:lnSpc>
              <a:defRPr sz="4800" b="0" i="0" spc="-15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27A013-657B-B1EA-05D7-FCFD2EA6E6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2406" y="5856042"/>
            <a:ext cx="10126918" cy="425138"/>
          </a:xfrm>
        </p:spPr>
        <p:txBody>
          <a:bodyPr lIns="0" tIns="0" rIns="0" bIns="0"/>
          <a:lstStyle>
            <a:lvl1pPr marL="0" indent="0"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4800" cap="all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</a:defRPr>
            </a:lvl1pPr>
            <a:lvl2pPr marL="457200" indent="0">
              <a:buNone/>
              <a:defRPr spc="-15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2pPr>
            <a:lvl3pPr marL="914400" indent="0">
              <a:buNone/>
              <a:defRPr spc="-15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3pPr>
            <a:lvl4pPr marL="1371600" indent="0">
              <a:buNone/>
              <a:defRPr spc="-15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4pPr>
            <a:lvl5pPr marL="1828800" indent="0">
              <a:buNone/>
              <a:defRPr spc="-15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6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Picture,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84" y="890015"/>
            <a:ext cx="3091684" cy="1938529"/>
          </a:xfr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4800" b="0" i="0" cap="all" spc="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0826" y="1"/>
            <a:ext cx="4785234" cy="685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1F475-EF10-D813-0860-75BE8B40BF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35" y="3429000"/>
            <a:ext cx="3439596" cy="434975"/>
          </a:xfrm>
        </p:spPr>
        <p:txBody>
          <a:bodyPr lIns="0" rIns="0"/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6834" y="4083247"/>
            <a:ext cx="3439598" cy="2040209"/>
          </a:xfrm>
        </p:spPr>
        <p:txBody>
          <a:bodyPr lIns="0" tIns="0" rIns="0" bIns="0"/>
          <a:lstStyle>
            <a:lvl1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8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9581" y="2160494"/>
            <a:ext cx="6058564" cy="469750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6150" y="596200"/>
            <a:ext cx="4758948" cy="1938529"/>
          </a:xfr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4800" b="0" i="0" spc="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4E705D-525A-81AA-338A-E8C4405F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  <a:latin typeface="+mn-lt"/>
                <a:ea typeface="Dotum" panose="020B0600000101010101" pitchFamily="34" charset="-127"/>
                <a:cs typeface="Mangal" panose="02040503050203030202" pitchFamily="18" charset="0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BEAF734-7706-B3C3-A222-4374E6E42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04041" y="900724"/>
            <a:ext cx="3439597" cy="2392155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745" y="3292881"/>
            <a:ext cx="2967893" cy="2238343"/>
          </a:xfrm>
        </p:spPr>
        <p:txBody>
          <a:bodyPr lIns="0" tIns="0" rIns="0" bIns="0"/>
          <a:lstStyle>
            <a:lvl1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7E41109A-8BEA-FEB0-7ED8-F6C1DB5D4B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04041" y="5703628"/>
            <a:ext cx="3523517" cy="355422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j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5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865" y="2565736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00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all" baseline="0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FC7B-7008-CF79-CA61-501AE40E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88" y="1381808"/>
            <a:ext cx="9732480" cy="1946607"/>
          </a:xfrm>
        </p:spPr>
        <p:txBody>
          <a:bodyPr/>
          <a:lstStyle/>
          <a:p>
            <a:r>
              <a:rPr lang="en-US" sz="7200" dirty="0"/>
              <a:t>DEAP3600 hardware upgrades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075D9A-A998-F38F-A71F-1C495A8DB4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53852" y="3529585"/>
            <a:ext cx="7609749" cy="2304791"/>
          </a:xfrm>
        </p:spPr>
        <p:txBody>
          <a:bodyPr/>
          <a:lstStyle/>
          <a:p>
            <a:r>
              <a:rPr lang="en-CA" sz="7200" dirty="0"/>
              <a:t>And light yield automation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C0C56-8DE0-2B0E-8D5D-1A17CA8C80AD}"/>
              </a:ext>
            </a:extLst>
          </p:cNvPr>
          <p:cNvSpPr txBox="1"/>
          <p:nvPr/>
        </p:nvSpPr>
        <p:spPr>
          <a:xfrm>
            <a:off x="694888" y="6234546"/>
            <a:ext cx="2969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schemeClr val="bg1"/>
                </a:solidFill>
              </a:rPr>
              <a:t>CASST 2024 – CHEYANNE MONK</a:t>
            </a:r>
          </a:p>
        </p:txBody>
      </p:sp>
    </p:spTree>
    <p:extLst>
      <p:ext uri="{BB962C8B-B14F-4D97-AF65-F5344CB8AC3E}">
        <p14:creationId xmlns:p14="http://schemas.microsoft.com/office/powerpoint/2010/main" val="2663399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3DD164-EB06-8890-DA14-DC67BF1B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604" y="141004"/>
            <a:ext cx="4370643" cy="1238709"/>
          </a:xfrm>
        </p:spPr>
        <p:txBody>
          <a:bodyPr/>
          <a:lstStyle/>
          <a:p>
            <a:r>
              <a:rPr lang="en-US" dirty="0"/>
              <a:t>light yield automation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A7655-F5CF-8E37-FAB8-42724BCB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13" name="Picture Placeholder 12" descr="A poster of a dessert&#10;&#10;Description automatically generated">
            <a:extLst>
              <a:ext uri="{FF2B5EF4-FFF2-40B4-BE49-F238E27FC236}">
                <a16:creationId xmlns:a16="http://schemas.microsoft.com/office/drawing/2014/main" id="{7869FB9D-B384-E803-A76D-C0DCEB21EF7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8455" t="14166" r="18219" b="23881"/>
          <a:stretch/>
        </p:blipFill>
        <p:spPr>
          <a:xfrm>
            <a:off x="1126513" y="188241"/>
            <a:ext cx="4969487" cy="648151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80EB4E-11A5-BE8B-B386-E2385FB27706}"/>
              </a:ext>
            </a:extLst>
          </p:cNvPr>
          <p:cNvSpPr txBox="1"/>
          <p:nvPr/>
        </p:nvSpPr>
        <p:spPr>
          <a:xfrm>
            <a:off x="1660651" y="223603"/>
            <a:ext cx="3901210" cy="1323439"/>
          </a:xfrm>
          <a:prstGeom prst="rect">
            <a:avLst/>
          </a:prstGeom>
          <a:solidFill>
            <a:srgbClr val="A766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solidFill>
                  <a:schemeClr val="bg1"/>
                </a:solidFill>
                <a:latin typeface="Gabriola" panose="04040605051002020D02" pitchFamily="82" charset="0"/>
              </a:rPr>
              <a:t>Traditional English Code Trifle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6BBFA3-CDA2-CBBA-CB2E-404D27DF4B31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4918363" y="4627418"/>
            <a:ext cx="2563914" cy="16238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E12150-EA32-FBC7-2AE1-45216A7BCEC1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4918363" y="4391890"/>
            <a:ext cx="2532085" cy="11645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73DB87-633C-213C-0B34-EF5254A4B390}"/>
              </a:ext>
            </a:extLst>
          </p:cNvPr>
          <p:cNvCxnSpPr>
            <a:cxnSpLocks/>
          </p:cNvCxnSpPr>
          <p:nvPr/>
        </p:nvCxnSpPr>
        <p:spPr>
          <a:xfrm>
            <a:off x="4918363" y="4197927"/>
            <a:ext cx="2532085" cy="5033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155EFD-0933-19CC-BD1F-1C01EBDED4BD}"/>
              </a:ext>
            </a:extLst>
          </p:cNvPr>
          <p:cNvCxnSpPr>
            <a:cxnSpLocks/>
          </p:cNvCxnSpPr>
          <p:nvPr/>
        </p:nvCxnSpPr>
        <p:spPr>
          <a:xfrm>
            <a:off x="4918363" y="3976255"/>
            <a:ext cx="2532085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6E78B0-B48C-7BF8-EC93-44371730AAB4}"/>
              </a:ext>
            </a:extLst>
          </p:cNvPr>
          <p:cNvCxnSpPr>
            <a:cxnSpLocks/>
          </p:cNvCxnSpPr>
          <p:nvPr/>
        </p:nvCxnSpPr>
        <p:spPr>
          <a:xfrm flipV="1">
            <a:off x="4918362" y="3214255"/>
            <a:ext cx="2532086" cy="4479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D27B32F-400A-74BA-1227-5B4D8B629EAC}"/>
              </a:ext>
            </a:extLst>
          </p:cNvPr>
          <p:cNvCxnSpPr>
            <a:cxnSpLocks/>
          </p:cNvCxnSpPr>
          <p:nvPr/>
        </p:nvCxnSpPr>
        <p:spPr>
          <a:xfrm flipV="1">
            <a:off x="4918362" y="2678546"/>
            <a:ext cx="2532086" cy="7643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244D71-0B50-4B2E-74FA-A83298EC3C06}"/>
              </a:ext>
            </a:extLst>
          </p:cNvPr>
          <p:cNvCxnSpPr>
            <a:cxnSpLocks/>
          </p:cNvCxnSpPr>
          <p:nvPr/>
        </p:nvCxnSpPr>
        <p:spPr>
          <a:xfrm flipV="1">
            <a:off x="4918362" y="2105891"/>
            <a:ext cx="2532086" cy="6881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7236E7-4EFD-5EE4-4535-BF97C0DC173F}"/>
              </a:ext>
            </a:extLst>
          </p:cNvPr>
          <p:cNvCxnSpPr>
            <a:cxnSpLocks/>
          </p:cNvCxnSpPr>
          <p:nvPr/>
        </p:nvCxnSpPr>
        <p:spPr>
          <a:xfrm flipV="1">
            <a:off x="4918362" y="1690777"/>
            <a:ext cx="2532086" cy="6468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98694AE-6BA0-A5DF-3C74-373B1F09BD30}"/>
              </a:ext>
            </a:extLst>
          </p:cNvPr>
          <p:cNvSpPr txBox="1"/>
          <p:nvPr/>
        </p:nvSpPr>
        <p:spPr>
          <a:xfrm>
            <a:off x="7482277" y="6066639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LightYieldBash.py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61C0F-7D7C-E6AB-311E-8966C4537717}"/>
              </a:ext>
            </a:extLst>
          </p:cNvPr>
          <p:cNvSpPr txBox="1"/>
          <p:nvPr/>
        </p:nvSpPr>
        <p:spPr>
          <a:xfrm>
            <a:off x="7450448" y="5371726"/>
            <a:ext cx="243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LightYieldAuto.py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836B6C-D512-A39C-0345-621A24ABB9C7}"/>
              </a:ext>
            </a:extLst>
          </p:cNvPr>
          <p:cNvSpPr txBox="1"/>
          <p:nvPr/>
        </p:nvSpPr>
        <p:spPr>
          <a:xfrm>
            <a:off x="7450448" y="4512476"/>
            <a:ext cx="3791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GetAr39Spec.C, </a:t>
            </a:r>
            <a:r>
              <a:rPr lang="en-CA" dirty="0" err="1">
                <a:solidFill>
                  <a:schemeClr val="bg1"/>
                </a:solidFill>
              </a:rPr>
              <a:t>GetFitRoot.C</a:t>
            </a:r>
            <a:r>
              <a:rPr lang="en-CA" dirty="0">
                <a:solidFill>
                  <a:schemeClr val="bg1"/>
                </a:solidFill>
              </a:rPr>
              <a:t>, FitSpectra.C</a:t>
            </a:r>
          </a:p>
          <a:p>
            <a:endParaRPr lang="en-CA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F4EEAE-623C-4ECC-3734-ED9AE5706129}"/>
              </a:ext>
            </a:extLst>
          </p:cNvPr>
          <p:cNvSpPr txBox="1"/>
          <p:nvPr/>
        </p:nvSpPr>
        <p:spPr>
          <a:xfrm>
            <a:off x="7482277" y="3814618"/>
            <a:ext cx="322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Read analytical root files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5EF36C-1378-D648-968E-889E5D88FFE4}"/>
              </a:ext>
            </a:extLst>
          </p:cNvPr>
          <p:cNvSpPr txBox="1"/>
          <p:nvPr/>
        </p:nvSpPr>
        <p:spPr>
          <a:xfrm>
            <a:off x="7482277" y="3015887"/>
            <a:ext cx="400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 reduced </a:t>
            </a:r>
            <a:r>
              <a:rPr lang="en-US" dirty="0" err="1">
                <a:solidFill>
                  <a:schemeClr val="bg1"/>
                </a:solidFill>
              </a:rPr>
              <a:t>ntuple</a:t>
            </a:r>
            <a:r>
              <a:rPr lang="en-US" dirty="0">
                <a:solidFill>
                  <a:schemeClr val="bg1"/>
                </a:solidFill>
              </a:rPr>
              <a:t> file, ROOT files and JSON file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5F2C09-D60C-D1B6-EF70-C7E656600F5F}"/>
              </a:ext>
            </a:extLst>
          </p:cNvPr>
          <p:cNvSpPr txBox="1"/>
          <p:nvPr/>
        </p:nvSpPr>
        <p:spPr>
          <a:xfrm>
            <a:off x="7482277" y="2502983"/>
            <a:ext cx="40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Plots &amp; fits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C6E1CE-6671-5DA5-AA5A-11A0281E53A4}"/>
              </a:ext>
            </a:extLst>
          </p:cNvPr>
          <p:cNvSpPr txBox="1"/>
          <p:nvPr/>
        </p:nvSpPr>
        <p:spPr>
          <a:xfrm>
            <a:off x="7496131" y="1968264"/>
            <a:ext cx="234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Error checking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04D3AF-AA11-AB62-9DD1-B8D25AD5DF12}"/>
              </a:ext>
            </a:extLst>
          </p:cNvPr>
          <p:cNvSpPr txBox="1"/>
          <p:nvPr/>
        </p:nvSpPr>
        <p:spPr>
          <a:xfrm>
            <a:off x="7496131" y="1546601"/>
            <a:ext cx="303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LaTeX document, PDF</a:t>
            </a:r>
          </a:p>
        </p:txBody>
      </p:sp>
    </p:spTree>
    <p:extLst>
      <p:ext uri="{BB962C8B-B14F-4D97-AF65-F5344CB8AC3E}">
        <p14:creationId xmlns:p14="http://schemas.microsoft.com/office/powerpoint/2010/main" val="22364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  <p:bldP spid="41" grpId="0"/>
      <p:bldP spid="45" grpId="0"/>
      <p:bldP spid="48" grpId="0"/>
      <p:bldP spid="50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E35ECA-2B69-5213-DBE4-301EAB67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959" y="567687"/>
            <a:ext cx="6251641" cy="644653"/>
          </a:xfrm>
        </p:spPr>
        <p:txBody>
          <a:bodyPr/>
          <a:lstStyle/>
          <a:p>
            <a:r>
              <a:rPr lang="en-US" dirty="0"/>
              <a:t>cherry on top…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1E5C2-BBB5-E031-E131-2776BAB5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B0889DEF-8663-A8EF-2897-DC4BFE6518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525" r="14525"/>
          <a:stretch/>
        </p:blipFill>
        <p:spPr>
          <a:xfrm>
            <a:off x="809747" y="205755"/>
            <a:ext cx="1460340" cy="1368518"/>
          </a:xfrm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71906BF-DADF-2B62-E276-3CCE289AAD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0780" y="2159611"/>
            <a:ext cx="3494789" cy="15000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Multiprocessing/multithreading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Faster job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Enter one command with arguments, fully automated process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7BE967-27AD-4267-7688-E85F1490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160" y="1736463"/>
            <a:ext cx="6050520" cy="2321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C5896E-A48A-30F1-BE13-EC26C2E68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34" y="4537065"/>
            <a:ext cx="8097548" cy="19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C1AD1B-40B6-1E04-75E0-DC68236B4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3" y="265985"/>
            <a:ext cx="2209398" cy="1713677"/>
          </a:xfrm>
        </p:spPr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8DACD-3CA3-191D-2C6A-FFCCEEB6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10" name="Picture Placeholder 9" descr="A group of people wearing helmets and standing around a machine&#10;&#10;Description automatically generated">
            <a:extLst>
              <a:ext uri="{FF2B5EF4-FFF2-40B4-BE49-F238E27FC236}">
                <a16:creationId xmlns:a16="http://schemas.microsoft.com/office/drawing/2014/main" id="{86EF621C-2396-8FF9-85EF-7616E15AD3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614" b="1614"/>
          <a:stretch>
            <a:fillRect/>
          </a:stretch>
        </p:blipFill>
        <p:spPr>
          <a:xfrm>
            <a:off x="3517863" y="271321"/>
            <a:ext cx="7946351" cy="6329503"/>
          </a:xfrm>
        </p:spPr>
      </p:pic>
    </p:spTree>
    <p:extLst>
      <p:ext uri="{BB962C8B-B14F-4D97-AF65-F5344CB8AC3E}">
        <p14:creationId xmlns:p14="http://schemas.microsoft.com/office/powerpoint/2010/main" val="3781898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C1AD1B-40B6-1E04-75E0-DC68236B4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3" y="265985"/>
            <a:ext cx="8198986" cy="1713677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8DACD-3CA3-191D-2C6A-FFCCEEB6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F52FD-29D2-D1B7-ED7D-C38309BC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3" y="1588090"/>
            <a:ext cx="5561952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4C043-2E62-9D50-1082-61F3A7EC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43" y="1588090"/>
            <a:ext cx="537510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C1AD1B-40B6-1E04-75E0-DC68236B4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3" y="265985"/>
            <a:ext cx="8198986" cy="1713677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8DACD-3CA3-191D-2C6A-FFCCEEB6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F52FD-29D2-D1B7-ED7D-C38309BC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403" y="1588090"/>
            <a:ext cx="5561851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4C043-2E62-9D50-1082-61F3A7EC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52543" y="1588090"/>
            <a:ext cx="5441186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2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C1AD1B-40B6-1E04-75E0-DC68236B4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3" y="265985"/>
            <a:ext cx="8198986" cy="1713677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8DACD-3CA3-191D-2C6A-FFCCEEB6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F52FD-29D2-D1B7-ED7D-C38309BC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2590" y="1613130"/>
            <a:ext cx="5509743" cy="3861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4C043-2E62-9D50-1082-61F3A7EC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52543" y="1613131"/>
            <a:ext cx="5441186" cy="38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31FF3E-8B83-45E5-7D13-8E68E49A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82" y="242359"/>
            <a:ext cx="3664615" cy="1295309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EE5DA-05D1-2E58-80CE-8724BB3E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 dirty="0"/>
              <a:t>CASST 2024 - Cheyanne Monk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44E13C-23CB-1C37-584B-424B5818FE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2133" y="1537668"/>
            <a:ext cx="3164764" cy="1376398"/>
          </a:xfrm>
        </p:spPr>
        <p:txBody>
          <a:bodyPr/>
          <a:lstStyle/>
          <a:p>
            <a:r>
              <a:rPr lang="en-US" dirty="0"/>
              <a:t>Pump/purge, washing parts, leak checking, flow meter, PIT wiring</a:t>
            </a:r>
          </a:p>
        </p:txBody>
      </p:sp>
      <p:pic>
        <p:nvPicPr>
          <p:cNvPr id="23" name="Picture 22" descr="A person wearing a hard hat and holding wires&#10;&#10;Description automatically generated">
            <a:extLst>
              <a:ext uri="{FF2B5EF4-FFF2-40B4-BE49-F238E27FC236}">
                <a16:creationId xmlns:a16="http://schemas.microsoft.com/office/drawing/2014/main" id="{324BBD03-D64E-80E4-6671-A382B07E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300834" y="2914066"/>
            <a:ext cx="2893219" cy="3857625"/>
          </a:xfrm>
          <a:prstGeom prst="rect">
            <a:avLst/>
          </a:prstGeom>
        </p:spPr>
      </p:pic>
      <p:pic>
        <p:nvPicPr>
          <p:cNvPr id="25" name="Picture 24" descr="A close-up of a device&#10;&#10;Description automatically generated">
            <a:extLst>
              <a:ext uri="{FF2B5EF4-FFF2-40B4-BE49-F238E27FC236}">
                <a16:creationId xmlns:a16="http://schemas.microsoft.com/office/drawing/2014/main" id="{662B6D8D-8422-2FD5-3F98-31E042770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8" t="12901" r="3757" b="6871"/>
          <a:stretch/>
        </p:blipFill>
        <p:spPr>
          <a:xfrm rot="10800000">
            <a:off x="8169672" y="517613"/>
            <a:ext cx="3155547" cy="2291609"/>
          </a:xfrm>
          <a:prstGeom prst="rect">
            <a:avLst/>
          </a:prstGeom>
        </p:spPr>
      </p:pic>
      <p:pic>
        <p:nvPicPr>
          <p:cNvPr id="27" name="Picture 26" descr="A person in a hard hat working in a factory&#10;&#10;Description automatically generated">
            <a:extLst>
              <a:ext uri="{FF2B5EF4-FFF2-40B4-BE49-F238E27FC236}">
                <a16:creationId xmlns:a16="http://schemas.microsoft.com/office/drawing/2014/main" id="{41EF4C79-510C-7EC8-77D6-B69D005F9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53"/>
          <a:stretch/>
        </p:blipFill>
        <p:spPr>
          <a:xfrm rot="5400000">
            <a:off x="4843745" y="3668491"/>
            <a:ext cx="2989509" cy="3164763"/>
          </a:xfrm>
          <a:prstGeom prst="rect">
            <a:avLst/>
          </a:prstGeom>
        </p:spPr>
      </p:pic>
      <p:pic>
        <p:nvPicPr>
          <p:cNvPr id="29" name="Picture 28" descr="A person in a hard hat working on a machine&#10;&#10;Description automatically generated">
            <a:extLst>
              <a:ext uri="{FF2B5EF4-FFF2-40B4-BE49-F238E27FC236}">
                <a16:creationId xmlns:a16="http://schemas.microsoft.com/office/drawing/2014/main" id="{EB7C4A7F-D5EA-2A34-29F2-614154830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4910" y="2706266"/>
            <a:ext cx="4504291" cy="337821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D40D0CB-1AD9-9E9E-FBF5-AEF92EBA3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1529" r="11579" b="10466"/>
          <a:stretch/>
        </p:blipFill>
        <p:spPr bwMode="auto">
          <a:xfrm rot="5400000">
            <a:off x="4786153" y="611602"/>
            <a:ext cx="3215196" cy="25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372337-7561-0F11-29D8-2C27F370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32" y="608075"/>
            <a:ext cx="10061455" cy="644653"/>
          </a:xfrm>
        </p:spPr>
        <p:txBody>
          <a:bodyPr/>
          <a:lstStyle/>
          <a:p>
            <a:pPr algn="ctr"/>
            <a:r>
              <a:rPr lang="en-US" dirty="0"/>
              <a:t>DETECTING DARK MATTER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F950D-95AC-BCCD-F15C-0AFA3B56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 dirty="0"/>
              <a:t>CASST 2024 - Cheyanne Monk</a:t>
            </a: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E7244079-227C-9C8A-D4FF-85E136B662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886" r="14886"/>
          <a:stretch/>
        </p:blipFill>
        <p:spPr>
          <a:xfrm>
            <a:off x="1774274" y="1406159"/>
            <a:ext cx="3768814" cy="413821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F68464-0856-A5FB-4796-92CE4E73C2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6365" y="5328329"/>
            <a:ext cx="3064846" cy="921596"/>
          </a:xfrm>
        </p:spPr>
        <p:txBody>
          <a:bodyPr/>
          <a:lstStyle/>
          <a:p>
            <a:r>
              <a:rPr lang="en-US" sz="1000" dirty="0"/>
              <a:t>Image from: https://physics.aps.org/articles/v8/74</a:t>
            </a:r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694B1962-1F78-2AD5-AAE3-2137FC1673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5848" r="15848"/>
          <a:stretch/>
        </p:blipFill>
        <p:spPr>
          <a:xfrm>
            <a:off x="6355294" y="1594330"/>
            <a:ext cx="3820341" cy="419479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67B5A8-6EBD-9D43-F1F7-182A7BAAE6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5633" y="5599726"/>
            <a:ext cx="2939689" cy="921596"/>
          </a:xfrm>
        </p:spPr>
        <p:txBody>
          <a:bodyPr/>
          <a:lstStyle/>
          <a:p>
            <a:r>
              <a:rPr lang="en-US" sz="1000" dirty="0"/>
              <a:t>Image from: https://scientifica.ch/en/ausstellungen/bringing-light-into-the-dark-universe/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5014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9044-2F18-3B35-893C-0B36C71E5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48CFDE13-56C4-ACF3-502E-B4820DCC5B7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/>
        </p:blipFill>
        <p:spPr>
          <a:xfrm>
            <a:off x="1288323" y="1668705"/>
            <a:ext cx="5606013" cy="2868701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EA95D66-07D4-B718-7442-747FF09438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4079" y="2886479"/>
            <a:ext cx="3439598" cy="1177579"/>
          </a:xfrm>
        </p:spPr>
        <p:txBody>
          <a:bodyPr/>
          <a:lstStyle/>
          <a:p>
            <a:r>
              <a:rPr lang="en-US" dirty="0"/>
              <a:t>Nonbaryonic subatomic particle</a:t>
            </a:r>
          </a:p>
          <a:p>
            <a:r>
              <a:rPr lang="en-US" dirty="0"/>
              <a:t>Electromagnetically neutral</a:t>
            </a:r>
          </a:p>
          <a:p>
            <a:r>
              <a:rPr lang="en-US" dirty="0"/>
              <a:t>From extended standard model </a:t>
            </a:r>
          </a:p>
          <a:p>
            <a:r>
              <a:rPr lang="en-US" dirty="0"/>
              <a:t>Heavy &amp; slow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80828F-37D4-AEB9-7F31-754FA7AD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036" y="1741235"/>
            <a:ext cx="3091684" cy="668709"/>
          </a:xfrm>
        </p:spPr>
        <p:txBody>
          <a:bodyPr/>
          <a:lstStyle/>
          <a:p>
            <a:pPr algn="ctr"/>
            <a:r>
              <a:rPr lang="en-CA" b="1" dirty="0"/>
              <a:t>wimps</a:t>
            </a:r>
          </a:p>
        </p:txBody>
      </p:sp>
    </p:spTree>
    <p:extLst>
      <p:ext uri="{BB962C8B-B14F-4D97-AF65-F5344CB8AC3E}">
        <p14:creationId xmlns:p14="http://schemas.microsoft.com/office/powerpoint/2010/main" val="175345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B5EEF575-A55F-247A-C942-E255FE71042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tretch/>
        </p:blipFill>
        <p:spPr>
          <a:xfrm>
            <a:off x="1047002" y="1255491"/>
            <a:ext cx="2976187" cy="451939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4BAB316-31AE-96FE-7566-0845D070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038" y="316198"/>
            <a:ext cx="2964152" cy="939293"/>
          </a:xfrm>
        </p:spPr>
        <p:txBody>
          <a:bodyPr/>
          <a:lstStyle/>
          <a:p>
            <a:pPr algn="ctr"/>
            <a:r>
              <a:rPr lang="en-US" dirty="0"/>
              <a:t>DEAP3600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979DA-81FC-50F1-59FA-87B563E7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D8B04B-B080-1FDB-FA5B-17764C295F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48717" y="1275082"/>
            <a:ext cx="3577916" cy="493776"/>
          </a:xfrm>
        </p:spPr>
        <p:txBody>
          <a:bodyPr/>
          <a:lstStyle/>
          <a:p>
            <a:r>
              <a:rPr lang="en-US" dirty="0"/>
              <a:t>liquid Argon: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89EAAF-B063-6C60-08AA-ACF274EFF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8215" y="2113238"/>
            <a:ext cx="2976187" cy="26315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Scintillation photons from nuclear recoils are emitted in order of nanoseconds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betas and gammas, microseconds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reduce beta and gamma events in ROI by factor of around 10 billion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46646E-CE9A-BAAA-013A-F0F6A53F0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3001" y="5907180"/>
            <a:ext cx="3095716" cy="410493"/>
          </a:xfrm>
        </p:spPr>
        <p:txBody>
          <a:bodyPr/>
          <a:lstStyle/>
          <a:p>
            <a:r>
              <a:rPr lang="en-US" sz="1000" dirty="0"/>
              <a:t>Image from https://deap3600.ca/</a:t>
            </a:r>
          </a:p>
        </p:txBody>
      </p:sp>
      <p:pic>
        <p:nvPicPr>
          <p:cNvPr id="17" name="Picture 16" descr="A large round object with many holes&#10;&#10;Description automatically generated with medium confidence">
            <a:extLst>
              <a:ext uri="{FF2B5EF4-FFF2-40B4-BE49-F238E27FC236}">
                <a16:creationId xmlns:a16="http://schemas.microsoft.com/office/drawing/2014/main" id="{7A53C56A-0085-90C9-B87C-F721D8158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428" y="1521970"/>
            <a:ext cx="3577916" cy="3532491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B4E13A-C250-AC52-9BFF-BED1D32ACD7E}"/>
              </a:ext>
            </a:extLst>
          </p:cNvPr>
          <p:cNvSpPr txBox="1">
            <a:spLocks/>
          </p:cNvSpPr>
          <p:nvPr/>
        </p:nvSpPr>
        <p:spPr>
          <a:xfrm>
            <a:off x="8049282" y="5336030"/>
            <a:ext cx="3095716" cy="4104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15000"/>
              <a:buFont typeface="Courier New" panose="02070309020205020404" pitchFamily="49" charset="0"/>
              <a:buNone/>
              <a:defRPr sz="1400" b="0" i="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Mangal" panose="02040503050203030202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15000"/>
              <a:buFont typeface="Courier New" panose="02070309020205020404" pitchFamily="49" charset="0"/>
              <a:buChar char="o"/>
              <a:defRPr sz="1400" b="0" i="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Mangal" panose="02040503050203030202" pitchFamily="18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15000"/>
              <a:buFont typeface="Courier New" panose="02070309020205020404" pitchFamily="49" charset="0"/>
              <a:buChar char="o"/>
              <a:defRPr sz="1400" b="0" i="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Mangal" panose="02040503050203030202" pitchFamily="18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15000"/>
              <a:buFont typeface="Courier New" panose="02070309020205020404" pitchFamily="49" charset="0"/>
              <a:buChar char="o"/>
              <a:defRPr sz="1400" b="0" i="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Mangal" panose="02040503050203030202" pitchFamily="18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15000"/>
              <a:buFont typeface="Courier New" panose="02070309020205020404" pitchFamily="49" charset="0"/>
              <a:buChar char="o"/>
              <a:defRPr sz="1400" b="0" i="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Mangal" panose="02040503050203030202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https://deap3600.ca/</a:t>
            </a:r>
          </a:p>
        </p:txBody>
      </p:sp>
    </p:spTree>
    <p:extLst>
      <p:ext uri="{BB962C8B-B14F-4D97-AF65-F5344CB8AC3E}">
        <p14:creationId xmlns:p14="http://schemas.microsoft.com/office/powerpoint/2010/main" val="327676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6F120DD-1D35-81D2-0A23-03632605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567" y="367184"/>
            <a:ext cx="3164770" cy="1287128"/>
          </a:xfrm>
        </p:spPr>
        <p:txBody>
          <a:bodyPr/>
          <a:lstStyle/>
          <a:p>
            <a:r>
              <a:rPr lang="en-US" dirty="0"/>
              <a:t>hardware updates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85F66-B8E1-0664-BC9C-85FFED2E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000D14-0078-1084-4080-4C7AAF3FBD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2298" y="2052602"/>
            <a:ext cx="3164764" cy="1376398"/>
          </a:xfrm>
        </p:spPr>
        <p:txBody>
          <a:bodyPr/>
          <a:lstStyle/>
          <a:p>
            <a:r>
              <a:rPr lang="en-US" dirty="0"/>
              <a:t>Neck &amp; flow guide installation</a:t>
            </a:r>
          </a:p>
          <a:p>
            <a:endParaRPr lang="en-US" dirty="0"/>
          </a:p>
        </p:txBody>
      </p:sp>
      <p:pic>
        <p:nvPicPr>
          <p:cNvPr id="4" name="Picture Placeholder 3" descr="A diagram of a machine&#10;&#10;Description automatically generated">
            <a:extLst>
              <a:ext uri="{FF2B5EF4-FFF2-40B4-BE49-F238E27FC236}">
                <a16:creationId xmlns:a16="http://schemas.microsoft.com/office/drawing/2014/main" id="{4DC08C7A-94D3-FFD6-124B-6B91354354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>
            <a:off x="5534353" y="0"/>
            <a:ext cx="443753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A0F82-7EFF-3FDE-96A8-0B65906CC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25" y="2665062"/>
            <a:ext cx="4126454" cy="38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5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31FF3E-8B83-45E5-7D13-8E68E49A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31" y="425139"/>
            <a:ext cx="3164770" cy="2403406"/>
          </a:xfrm>
        </p:spPr>
        <p:txBody>
          <a:bodyPr/>
          <a:lstStyle/>
          <a:p>
            <a:r>
              <a:rPr lang="en-US" dirty="0"/>
              <a:t>hardware updates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EE5DA-05D1-2E58-80CE-8724BB3E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44E13C-23CB-1C37-584B-424B5818FE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2130" y="3075681"/>
            <a:ext cx="3351186" cy="1376398"/>
          </a:xfrm>
        </p:spPr>
        <p:txBody>
          <a:bodyPr/>
          <a:lstStyle/>
          <a:p>
            <a:r>
              <a:rPr lang="en-US" dirty="0"/>
              <a:t>Neck &amp; flow guide installation (cont’d)</a:t>
            </a:r>
          </a:p>
        </p:txBody>
      </p:sp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7FA86481-7D88-3C58-DA58-876A360E197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3629" r="3629"/>
          <a:stretch/>
        </p:blipFill>
        <p:spPr>
          <a:xfrm>
            <a:off x="1070924" y="4204364"/>
            <a:ext cx="3522392" cy="2136399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372C50A-A7F7-8ECB-6291-DD327D24D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tretch/>
        </p:blipFill>
        <p:spPr>
          <a:xfrm>
            <a:off x="4764522" y="820808"/>
            <a:ext cx="2209185" cy="4904974"/>
          </a:xfrm>
          <a:prstGeom prst="rect">
            <a:avLst/>
          </a:prstGeom>
        </p:spPr>
      </p:pic>
      <p:pic>
        <p:nvPicPr>
          <p:cNvPr id="18" name="Picture 17" descr="A person wearing a hard hat and working on a machine&#10;&#10;Description automatically generated">
            <a:extLst>
              <a:ext uri="{FF2B5EF4-FFF2-40B4-BE49-F238E27FC236}">
                <a16:creationId xmlns:a16="http://schemas.microsoft.com/office/drawing/2014/main" id="{7A940ECD-E5BF-6944-37C5-10A5B0880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328" y="820808"/>
            <a:ext cx="2209185" cy="4904975"/>
          </a:xfrm>
          <a:prstGeom prst="rect">
            <a:avLst/>
          </a:prstGeom>
        </p:spPr>
      </p:pic>
      <p:pic>
        <p:nvPicPr>
          <p:cNvPr id="24" name="Picture 23" descr="A person wearing a hard hat&#10;&#10;Description automatically generated">
            <a:extLst>
              <a:ext uri="{FF2B5EF4-FFF2-40B4-BE49-F238E27FC236}">
                <a16:creationId xmlns:a16="http://schemas.microsoft.com/office/drawing/2014/main" id="{6297664D-D9A7-CEC6-955F-840F36D10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134" y="820807"/>
            <a:ext cx="2209185" cy="49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9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1DE249B-48F1-6560-52D1-67A8C0BFAB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/>
        </p:blipFill>
        <p:spPr>
          <a:xfrm>
            <a:off x="1728951" y="1282244"/>
            <a:ext cx="8381552" cy="542335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7371D-F97C-8E07-B902-341C0EA0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701EB4-FE9C-780D-C6AF-9CF8308F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Purification Loop before…</a:t>
            </a:r>
          </a:p>
        </p:txBody>
      </p:sp>
    </p:spTree>
    <p:extLst>
      <p:ext uri="{BB962C8B-B14F-4D97-AF65-F5344CB8AC3E}">
        <p14:creationId xmlns:p14="http://schemas.microsoft.com/office/powerpoint/2010/main" val="332533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1DE249B-48F1-6560-52D1-67A8C0BFAB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/>
        </p:blipFill>
        <p:spPr>
          <a:xfrm>
            <a:off x="1732767" y="1268117"/>
            <a:ext cx="8398938" cy="543460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7371D-F97C-8E07-B902-341C0EA0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701EB4-FE9C-780D-C6AF-9CF8308F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Purification Loop after</a:t>
            </a:r>
          </a:p>
        </p:txBody>
      </p:sp>
    </p:spTree>
    <p:extLst>
      <p:ext uri="{BB962C8B-B14F-4D97-AF65-F5344CB8AC3E}">
        <p14:creationId xmlns:p14="http://schemas.microsoft.com/office/powerpoint/2010/main" val="383786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B1996B-08DB-F511-A9DF-1C8F164A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62" y="238428"/>
            <a:ext cx="4758948" cy="1303171"/>
          </a:xfrm>
        </p:spPr>
        <p:txBody>
          <a:bodyPr/>
          <a:lstStyle/>
          <a:p>
            <a:r>
              <a:rPr lang="en-US" dirty="0"/>
              <a:t>light yield automation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F76FD-99B6-B800-89C1-F93735D12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09849" y="3308393"/>
            <a:ext cx="5170509" cy="333752"/>
          </a:xfrm>
        </p:spPr>
        <p:txBody>
          <a:bodyPr/>
          <a:lstStyle/>
          <a:p>
            <a:r>
              <a:rPr lang="en-US"/>
              <a:t>CASST 2024 - Cheyanne Monk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2D31AFA-1E7C-94F2-7A81-4B357EB87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44955" y="2230791"/>
            <a:ext cx="4730248" cy="2488955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light yield: number of photoelectrons measured by the PMT’s </a:t>
            </a:r>
            <a:r>
              <a:rPr lang="en-CA" sz="1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 with Tl208 and K40</a:t>
            </a:r>
            <a:r>
              <a:rPr lang="en-CA" sz="1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 energy response function for energy deposited in argon</a:t>
            </a:r>
            <a:r>
              <a:rPr lang="en-CA" sz="1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previously fits were run individually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73EE3-2A74-A75E-681F-13C3636C0D8A}"/>
              </a:ext>
            </a:extLst>
          </p:cNvPr>
          <p:cNvSpPr txBox="1"/>
          <p:nvPr/>
        </p:nvSpPr>
        <p:spPr>
          <a:xfrm>
            <a:off x="742282" y="5531224"/>
            <a:ext cx="4882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schemeClr val="bg1"/>
                </a:solidFill>
              </a:rPr>
              <a:t>Image from paper “Search for dark matter with a 231-day exposure of liquid argon using DEAP-3600 at SNOLAB”, </a:t>
            </a:r>
            <a:r>
              <a:rPr lang="fr-FR" sz="1000" dirty="0">
                <a:solidFill>
                  <a:schemeClr val="bg1"/>
                </a:solidFill>
              </a:rPr>
              <a:t>R. </a:t>
            </a:r>
            <a:r>
              <a:rPr lang="fr-FR" sz="1000" dirty="0" err="1">
                <a:solidFill>
                  <a:schemeClr val="bg1"/>
                </a:solidFill>
              </a:rPr>
              <a:t>Ajaj</a:t>
            </a:r>
            <a:r>
              <a:rPr lang="fr-FR" sz="1000" dirty="0">
                <a:solidFill>
                  <a:schemeClr val="bg1"/>
                </a:solidFill>
              </a:rPr>
              <a:t> et al. (DEAP Collaboration), </a:t>
            </a:r>
            <a:r>
              <a:rPr lang="en-CA" sz="1000" dirty="0">
                <a:solidFill>
                  <a:schemeClr val="bg1"/>
                </a:solidFill>
              </a:rPr>
              <a:t>Figure 5</a:t>
            </a:r>
          </a:p>
          <a:p>
            <a:r>
              <a:rPr lang="en-CA" sz="1000" dirty="0">
                <a:solidFill>
                  <a:schemeClr val="bg1"/>
                </a:solidFill>
              </a:rPr>
              <a:t>https://doi.org/10.1103/PhysRevD.100.022004</a:t>
            </a:r>
          </a:p>
          <a:p>
            <a:endParaRPr lang="en-CA" sz="10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 descr="A graph of energy response function&#10;&#10;Description automatically generated">
            <a:extLst>
              <a:ext uri="{FF2B5EF4-FFF2-40B4-BE49-F238E27FC236}">
                <a16:creationId xmlns:a16="http://schemas.microsoft.com/office/drawing/2014/main" id="{B3AA4185-1DE8-69F4-549B-2A2167E04B7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>
            <a:off x="408529" y="1846457"/>
            <a:ext cx="5785420" cy="352910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4EAD9-3F0F-4D8B-B848-D55D92B6F9FA}"/>
              </a:ext>
            </a:extLst>
          </p:cNvPr>
          <p:cNvSpPr txBox="1"/>
          <p:nvPr/>
        </p:nvSpPr>
        <p:spPr>
          <a:xfrm>
            <a:off x="6665535" y="5962111"/>
            <a:ext cx="4882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aseline="30000" dirty="0">
                <a:solidFill>
                  <a:schemeClr val="bg1"/>
                </a:solidFill>
              </a:rPr>
              <a:t>*</a:t>
            </a:r>
            <a:r>
              <a:rPr lang="en-CA" sz="1100" dirty="0">
                <a:solidFill>
                  <a:schemeClr val="bg1"/>
                </a:solidFill>
              </a:rPr>
              <a:t>Ajaj, R., </a:t>
            </a:r>
            <a:r>
              <a:rPr lang="en-CA" sz="1100" dirty="0" err="1">
                <a:solidFill>
                  <a:schemeClr val="bg1"/>
                </a:solidFill>
              </a:rPr>
              <a:t>Amaudruz</a:t>
            </a:r>
            <a:r>
              <a:rPr lang="en-CA" sz="1100" dirty="0">
                <a:solidFill>
                  <a:schemeClr val="bg1"/>
                </a:solidFill>
              </a:rPr>
              <a:t>, P.-A., et al, (2019). Search for dark matter with a 231-day exposure of liquid argon using DEAP-3600 at SNOLAB. Physical Review D, Volume 100(022004). DOI: 10.1103/PhysRevD.100.022004 ​</a:t>
            </a:r>
          </a:p>
          <a:p>
            <a:endParaRPr lang="en-CA" sz="1100" dirty="0">
              <a:solidFill>
                <a:schemeClr val="bg1"/>
              </a:solidFill>
            </a:endParaRPr>
          </a:p>
          <a:p>
            <a:r>
              <a:rPr lang="en-CA" sz="1100" dirty="0">
                <a:solidFill>
                  <a:schemeClr val="bg1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06422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">
  <a:themeElements>
    <a:clrScheme name="TM66931312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FF0000"/>
      </a:accent1>
      <a:accent2>
        <a:srgbClr val="F5EFE7"/>
      </a:accent2>
      <a:accent3>
        <a:srgbClr val="7B49E1"/>
      </a:accent3>
      <a:accent4>
        <a:srgbClr val="9AD7C7"/>
      </a:accent4>
      <a:accent5>
        <a:srgbClr val="237BFB"/>
      </a:accent5>
      <a:accent6>
        <a:srgbClr val="E9D7E7"/>
      </a:accent6>
      <a:hlink>
        <a:srgbClr val="FFFF00"/>
      </a:hlink>
      <a:folHlink>
        <a:srgbClr val="6BF0CD"/>
      </a:folHlink>
    </a:clrScheme>
    <a:fontScheme name="Custom 60">
      <a:majorFont>
        <a:latin typeface="MS PMincho"/>
        <a:ea typeface=""/>
        <a:cs typeface=""/>
      </a:majorFont>
      <a:minorFont>
        <a:latin typeface="Mangal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931312_Win32_SL_V3" id="{95AE7881-AB7F-4307-BAFF-D002B22B1082}" vid="{F008C54E-045F-456B-B872-F8E3CAF310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48AA7B-8093-4312-9C92-093E87B9931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E81D4CC6-3580-4AFF-ADAD-40005A217E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8E5EEF-D939-4E9B-B588-5A9B9A07F3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Digital time capsule</Template>
  <TotalTime>729</TotalTime>
  <Words>1163</Words>
  <Application>Microsoft Office PowerPoint</Application>
  <PresentationFormat>Widescreen</PresentationFormat>
  <Paragraphs>133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MS PMincho</vt:lpstr>
      <vt:lpstr>Aptos</vt:lpstr>
      <vt:lpstr>Arial</vt:lpstr>
      <vt:lpstr>Calibri</vt:lpstr>
      <vt:lpstr>Courier New</vt:lpstr>
      <vt:lpstr>Gabriola</vt:lpstr>
      <vt:lpstr>Mangal</vt:lpstr>
      <vt:lpstr>Wingdings</vt:lpstr>
      <vt:lpstr>Custom</vt:lpstr>
      <vt:lpstr>DEAP3600 hardware upgrades</vt:lpstr>
      <vt:lpstr>DETECTING DARK MATTER</vt:lpstr>
      <vt:lpstr>wimps</vt:lpstr>
      <vt:lpstr>DEAP3600</vt:lpstr>
      <vt:lpstr>hardware updates</vt:lpstr>
      <vt:lpstr>hardware updates</vt:lpstr>
      <vt:lpstr>Purification Loop before…</vt:lpstr>
      <vt:lpstr>Purification Loop after</vt:lpstr>
      <vt:lpstr>light yield automation</vt:lpstr>
      <vt:lpstr>light yield automation</vt:lpstr>
      <vt:lpstr>cherry on top…</vt:lpstr>
      <vt:lpstr>thank you!</vt:lpstr>
      <vt:lpstr>Additional slides</vt:lpstr>
      <vt:lpstr>Additional slides</vt:lpstr>
      <vt:lpstr>Additional slides</vt:lpstr>
      <vt:lpstr>additional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Cheyanne Monk</dc:creator>
  <cp:lastModifiedBy>Cheyanne Monk</cp:lastModifiedBy>
  <cp:revision>14</cp:revision>
  <dcterms:created xsi:type="dcterms:W3CDTF">2024-08-13T15:04:44Z</dcterms:created>
  <dcterms:modified xsi:type="dcterms:W3CDTF">2024-08-19T01:53:26Z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