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9753600" cx="130048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LGdSb0hb3xRXcOwz7PQb4dz03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Hi everyone, Today im going to be talking to you about SNO+’s efforts to improve our methods for quantifying radon in and around our detector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360a8e465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show radon board - highlight this is a different method quickly dont explain in detail - Note that the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10x-100x is good enough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f360a8e465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edf70ef2f_2_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show radon board - highlight this is a different method quickly dont explain in detail - Note that the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10x-100x is good enough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6edf70ef2f_2_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edf70ef2f_2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Germanium detector double-check</a:t>
            </a:r>
            <a:endParaRPr/>
          </a:p>
        </p:txBody>
      </p:sp>
      <p:sp>
        <p:nvSpPr>
          <p:cNvPr id="195" name="Google Shape;195;g26edf70ef2f_2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edf70ef2f_2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26edf70ef2f_2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f38756178f_5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2f38756178f_5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Radon comes from Uranium, Uranium is everywhere, radon emanates </a:t>
            </a:r>
            <a:endParaRPr/>
          </a:p>
        </p:txBody>
      </p:sp>
      <p:sp>
        <p:nvSpPr>
          <p:cNvPr id="79" name="Google Shape;7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Mention cover gas system is ~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4196L mention how we need UI for samples  mine air 64000atoms/L, 10^-5 factor reduction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Van der Waals Radii ~220pm</a:t>
            </a:r>
            <a:endParaRPr/>
          </a:p>
        </p:txBody>
      </p:sp>
      <p:sp>
        <p:nvSpPr>
          <p:cNvPr id="104" name="Google Shape;10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39e591114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g2f39e591114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1.5hours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hours for full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39e591114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Van der Waals Radii ~220pm</a:t>
            </a:r>
            <a:endParaRPr/>
          </a:p>
        </p:txBody>
      </p:sp>
      <p:sp>
        <p:nvSpPr>
          <p:cNvPr id="134" name="Google Shape;134;g2f39e591114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13ed29052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Van der Waals Radii ~220pm</a:t>
            </a:r>
            <a:endParaRPr/>
          </a:p>
        </p:txBody>
      </p:sp>
      <p:sp>
        <p:nvSpPr>
          <p:cNvPr id="143" name="Google Shape;143;g2813ed29052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39e591114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Mention cover gas system is ~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4196L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6.9 cpd background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f39e591114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edf70ef2f_2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" name="Google Shape;165;g26edf70ef2f_2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peak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NO_Presentation_4x3_Title.jpg" id="10" name="Google Shape;1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300277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1310811" y="1022350"/>
            <a:ext cx="4976401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2400"/>
              <a:buFont typeface="Arial"/>
              <a:buNone/>
              <a:defRPr sz="2400">
                <a:solidFill>
                  <a:srgbClr val="0076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4335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cxnSp>
        <p:nvCxnSpPr>
          <p:cNvPr id="12" name="Google Shape;12;p13"/>
          <p:cNvCxnSpPr/>
          <p:nvPr/>
        </p:nvCxnSpPr>
        <p:spPr>
          <a:xfrm flipH="1" rot="10800000">
            <a:off x="1365349" y="5936505"/>
            <a:ext cx="1743468" cy="1"/>
          </a:xfrm>
          <a:prstGeom prst="straightConnector1">
            <a:avLst/>
          </a:prstGeom>
          <a:noFill/>
          <a:ln cap="flat" cmpd="sng" w="76200">
            <a:solidFill>
              <a:srgbClr val="0076BD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" name="Google Shape;13;p13"/>
          <p:cNvSpPr txBox="1"/>
          <p:nvPr>
            <p:ph idx="2" type="body"/>
          </p:nvPr>
        </p:nvSpPr>
        <p:spPr>
          <a:xfrm>
            <a:off x="1307860" y="6248400"/>
            <a:ext cx="1028748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25755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Char char="•"/>
              <a:defRPr/>
            </a:lvl1pPr>
            <a:lvl2pPr indent="-394335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type="title"/>
          </p:nvPr>
        </p:nvSpPr>
        <p:spPr>
          <a:xfrm>
            <a:off x="1270000" y="3049488"/>
            <a:ext cx="10363200" cy="2807445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5961041" y="9296400"/>
            <a:ext cx="537973" cy="5604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>
  <p:cSld name="Full Imag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/>
          <p:nvPr>
            <p:ph idx="2" type="pic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9"/>
          <p:cNvSpPr/>
          <p:nvPr>
            <p:ph idx="1" type="body"/>
          </p:nvPr>
        </p:nvSpPr>
        <p:spPr>
          <a:xfrm>
            <a:off x="11652101" y="8507581"/>
            <a:ext cx="851198" cy="851199"/>
          </a:xfrm>
          <a:prstGeom prst="ellipse">
            <a:avLst/>
          </a:prstGeom>
          <a:solidFill>
            <a:srgbClr val="0075BD"/>
          </a:solidFill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25755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Char char="•"/>
              <a:defRPr/>
            </a:lvl1pPr>
            <a:lvl2pPr indent="-394335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11622023" y="8641080"/>
            <a:ext cx="694945" cy="520701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idx="12" type="sldNum"/>
          </p:nvPr>
        </p:nvSpPr>
        <p:spPr>
          <a:xfrm>
            <a:off x="5976281" y="9296400"/>
            <a:ext cx="522733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1332788" y="3270250"/>
            <a:ext cx="10339224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94335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descr="SNO_ID_Colour.png" id="18" name="Google Shape;1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08207" y="676655"/>
            <a:ext cx="1508761" cy="762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_Presentation_DesignDots_Colour.png" id="19" name="Google Shape;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008" y="8899143"/>
            <a:ext cx="10808208" cy="9320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>
            <p:ph type="title"/>
          </p:nvPr>
        </p:nvSpPr>
        <p:spPr>
          <a:xfrm>
            <a:off x="1320800" y="1021457"/>
            <a:ext cx="10363200" cy="154394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5400"/>
              <a:buFont typeface="Arial"/>
              <a:buNone/>
              <a:defRPr sz="5400">
                <a:solidFill>
                  <a:srgbClr val="0075BD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11622023" y="8641080"/>
            <a:ext cx="694945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15"/>
          <p:cNvCxnSpPr/>
          <p:nvPr/>
        </p:nvCxnSpPr>
        <p:spPr>
          <a:xfrm flipH="1" rot="10800000">
            <a:off x="1365349" y="2831355"/>
            <a:ext cx="1743468" cy="1"/>
          </a:xfrm>
          <a:prstGeom prst="straightConnector1">
            <a:avLst/>
          </a:prstGeom>
          <a:noFill/>
          <a:ln cap="flat" cmpd="sng" w="76200">
            <a:solidFill>
              <a:srgbClr val="0075BD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 Coloured Slide">
  <p:cSld name="Text on Coloured Slide">
    <p:bg>
      <p:bgPr>
        <a:solidFill>
          <a:srgbClr val="0075BD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1320800" y="1155700"/>
            <a:ext cx="8426004" cy="1427262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11622023" y="8641080"/>
            <a:ext cx="694945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NO_ID_White.png" id="26" name="Google Shape;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09158" y="679956"/>
            <a:ext cx="1508761" cy="7543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1332788" y="3257550"/>
            <a:ext cx="10339224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325755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Char char="•"/>
              <a:defRPr/>
            </a:lvl1pPr>
            <a:lvl2pPr indent="-394335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descr="SNO_Presentation_DesignDots_White.png" id="28" name="Google Shape;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7857" y="8927799"/>
            <a:ext cx="10810817" cy="888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16"/>
          <p:cNvCxnSpPr/>
          <p:nvPr>
            <p:ph idx="2" type="body"/>
          </p:nvPr>
        </p:nvCxnSpPr>
        <p:spPr>
          <a:xfrm flipH="1" rot="10800000">
            <a:off x="1365349" y="2831355"/>
            <a:ext cx="1743468" cy="1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Text">
  <p:cSld name="Image +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6709916" y="1879600"/>
            <a:ext cx="4934397" cy="275381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5400"/>
              <a:buFont typeface="Arial"/>
              <a:buNone/>
              <a:defRPr sz="5400">
                <a:solidFill>
                  <a:srgbClr val="0075BD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9pPr>
          </a:lstStyle>
          <a:p/>
        </p:txBody>
      </p:sp>
      <p:pic>
        <p:nvPicPr>
          <p:cNvPr descr="SNO_ID_Colour.png" id="32" name="Google Shape;3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08207" y="676655"/>
            <a:ext cx="1508761" cy="76240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6704888" y="3511550"/>
            <a:ext cx="4944452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325755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Char char="•"/>
              <a:defRPr/>
            </a:lvl1pPr>
            <a:lvl2pPr indent="-394335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cxnSp>
        <p:nvCxnSpPr>
          <p:cNvPr id="34" name="Google Shape;34;p17"/>
          <p:cNvCxnSpPr/>
          <p:nvPr>
            <p:ph idx="2" type="body"/>
          </p:nvPr>
        </p:nvCxnSpPr>
        <p:spPr>
          <a:xfrm flipH="1" rot="10800000">
            <a:off x="6750149" y="3085355"/>
            <a:ext cx="1743468" cy="1"/>
          </a:xfrm>
          <a:prstGeom prst="straightConnector1">
            <a:avLst/>
          </a:prstGeom>
          <a:noFill/>
          <a:ln cap="flat" cmpd="sng" w="76200">
            <a:solidFill>
              <a:srgbClr val="0075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11622023" y="8641080"/>
            <a:ext cx="694945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7"/>
          <p:cNvSpPr/>
          <p:nvPr>
            <p:ph idx="3" type="pic"/>
          </p:nvPr>
        </p:nvSpPr>
        <p:spPr>
          <a:xfrm>
            <a:off x="-35521" y="-8"/>
            <a:ext cx="5705622" cy="97536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tes">
  <p:cSld name="Note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NO_ID_Colour.png" id="38" name="Google Shape;3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08207" y="676655"/>
            <a:ext cx="1508761" cy="76240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11622023" y="8641080"/>
            <a:ext cx="694945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0"/>
          <p:cNvSpPr txBox="1"/>
          <p:nvPr>
            <p:ph type="title"/>
          </p:nvPr>
        </p:nvSpPr>
        <p:spPr>
          <a:xfrm>
            <a:off x="1317178" y="1600200"/>
            <a:ext cx="8821044" cy="103326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5400"/>
              <a:buFont typeface="Arial"/>
              <a:buNone/>
              <a:defRPr sz="5400">
                <a:solidFill>
                  <a:srgbClr val="0075BD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41" name="Google Shape;41;p20"/>
          <p:cNvCxnSpPr/>
          <p:nvPr/>
        </p:nvCxnSpPr>
        <p:spPr>
          <a:xfrm flipH="1" rot="10800000">
            <a:off x="1365349" y="2831355"/>
            <a:ext cx="1743468" cy="1"/>
          </a:xfrm>
          <a:prstGeom prst="straightConnector1">
            <a:avLst/>
          </a:prstGeom>
          <a:noFill/>
          <a:ln cap="flat" cmpd="sng" w="76200">
            <a:solidFill>
              <a:srgbClr val="0075BD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1332788" y="3270250"/>
            <a:ext cx="10339224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325755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Char char="•"/>
              <a:defRPr/>
            </a:lvl1pPr>
            <a:lvl2pPr indent="-394335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ured w Dots">
  <p:cSld name="Coloured w Dots">
    <p:bg>
      <p:bgPr>
        <a:solidFill>
          <a:srgbClr val="0075BD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11622023" y="8641080"/>
            <a:ext cx="694945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NO_ID_White.png" id="45" name="Google Shape;4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09158" y="679956"/>
            <a:ext cx="1508761" cy="754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_Presentation_DesignDots_White.png" id="46" name="Google Shape;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7857" y="8927799"/>
            <a:ext cx="10810817" cy="888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 Dots">
  <p:cSld name="Blank w Do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NO_ID_Colour.png" id="48" name="Google Shape;4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08207" y="676655"/>
            <a:ext cx="1508761" cy="762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_Presentation_DesignDots_Colour.png" id="49" name="Google Shape;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008" y="8899143"/>
            <a:ext cx="10808208" cy="93206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11622023" y="8641080"/>
            <a:ext cx="694945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75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type="tx">
  <p:cSld name="TITLE_AND_BODY">
    <p:bg>
      <p:bgPr>
        <a:solidFill>
          <a:srgbClr val="0075BD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ell2_wbfixed_Edited.jpg" id="52" name="Google Shape;52;p14"/>
          <p:cNvPicPr preferRelativeResize="0"/>
          <p:nvPr/>
        </p:nvPicPr>
        <p:blipFill rotWithShape="1">
          <a:blip r:embed="rId2">
            <a:alphaModFix amt="14772"/>
          </a:blip>
          <a:srcRect b="14279" l="0" r="0" t="14280"/>
          <a:stretch/>
        </p:blipFill>
        <p:spPr>
          <a:xfrm>
            <a:off x="-66915" y="-4866"/>
            <a:ext cx="13138630" cy="9763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_ID_White.png" id="53" name="Google Shape;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5658" y="679956"/>
            <a:ext cx="1568213" cy="78410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11620985" y="8638947"/>
            <a:ext cx="694629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4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bg>
      <p:bgPr>
        <a:solidFill>
          <a:srgbClr val="0075BD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6671816" y="3201218"/>
            <a:ext cx="4916538" cy="3351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40"/>
              <a:buFont typeface="Arial"/>
              <a:buNone/>
              <a:defRPr i="1" sz="42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4335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0" y="0"/>
            <a:ext cx="5671940" cy="9753600"/>
          </a:xfrm>
          <a:prstGeom prst="rect">
            <a:avLst/>
          </a:prstGeom>
          <a:solidFill>
            <a:srgbClr val="D6D5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25755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Char char="•"/>
              <a:defRPr/>
            </a:lvl1pPr>
            <a:lvl2pPr indent="-394335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descr="SNO_ID_White.png" id="59" name="Google Shape;5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45658" y="679956"/>
            <a:ext cx="1568213" cy="78410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8"/>
          <p:cNvSpPr txBox="1"/>
          <p:nvPr>
            <p:ph idx="3" type="body"/>
          </p:nvPr>
        </p:nvSpPr>
        <p:spPr>
          <a:xfrm>
            <a:off x="6704888" y="5937250"/>
            <a:ext cx="5671940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1pPr>
            <a:lvl2pPr indent="-394335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1" name="Google Shape;61;p18"/>
          <p:cNvSpPr/>
          <p:nvPr>
            <p:ph idx="4" type="pic"/>
          </p:nvPr>
        </p:nvSpPr>
        <p:spPr>
          <a:xfrm>
            <a:off x="-22821" y="-8"/>
            <a:ext cx="5705622" cy="9753634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8"/>
          <p:cNvSpPr/>
          <p:nvPr/>
        </p:nvSpPr>
        <p:spPr>
          <a:xfrm rot="2700000">
            <a:off x="5537200" y="4241800"/>
            <a:ext cx="1270000" cy="1270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75BD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11622023" y="8641080"/>
            <a:ext cx="694945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idx="12" type="sldNum"/>
          </p:nvPr>
        </p:nvSpPr>
        <p:spPr>
          <a:xfrm>
            <a:off x="11622023" y="8641080"/>
            <a:ext cx="694945" cy="520701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0600"/>
              <a:buFont typeface="Arial"/>
              <a:buNone/>
              <a:defRPr b="0" i="0" sz="10600" u="none" cap="none" strike="noStrike">
                <a:solidFill>
                  <a:srgbClr val="0076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0600"/>
              <a:buFont typeface="Arial"/>
              <a:buNone/>
              <a:defRPr b="0" i="0" sz="10600" u="none" cap="none" strike="noStrike">
                <a:solidFill>
                  <a:srgbClr val="0076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0600"/>
              <a:buFont typeface="Arial"/>
              <a:buNone/>
              <a:defRPr b="0" i="0" sz="10600" u="none" cap="none" strike="noStrike">
                <a:solidFill>
                  <a:srgbClr val="0076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0600"/>
              <a:buFont typeface="Arial"/>
              <a:buNone/>
              <a:defRPr b="0" i="0" sz="10600" u="none" cap="none" strike="noStrike">
                <a:solidFill>
                  <a:srgbClr val="0076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0600"/>
              <a:buFont typeface="Arial"/>
              <a:buNone/>
              <a:defRPr b="0" i="0" sz="10600" u="none" cap="none" strike="noStrike">
                <a:solidFill>
                  <a:srgbClr val="0076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0600"/>
              <a:buFont typeface="Arial"/>
              <a:buNone/>
              <a:defRPr b="0" i="0" sz="10600" u="none" cap="none" strike="noStrike">
                <a:solidFill>
                  <a:srgbClr val="0076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0600"/>
              <a:buFont typeface="Arial"/>
              <a:buNone/>
              <a:defRPr b="0" i="0" sz="10600" u="none" cap="none" strike="noStrike">
                <a:solidFill>
                  <a:srgbClr val="0076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0600"/>
              <a:buFont typeface="Arial"/>
              <a:buNone/>
              <a:defRPr b="0" i="0" sz="10600" u="none" cap="none" strike="noStrike">
                <a:solidFill>
                  <a:srgbClr val="0076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10600"/>
              <a:buFont typeface="Arial"/>
              <a:buNone/>
              <a:defRPr b="0" i="0" sz="10600" u="none" cap="none" strike="noStrike">
                <a:solidFill>
                  <a:srgbClr val="0076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365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275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275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275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12750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12750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12750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12750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13.png"/><Relationship Id="rId7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idx="1" type="body"/>
          </p:nvPr>
        </p:nvSpPr>
        <p:spPr>
          <a:xfrm>
            <a:off x="1310811" y="1022350"/>
            <a:ext cx="4976401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2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2024/0</a:t>
            </a:r>
            <a:r>
              <a:rPr b="1" lang="en-US"/>
              <a:t>8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lang="en-US"/>
              <a:t>19</a:t>
            </a:r>
            <a:endParaRPr/>
          </a:p>
        </p:txBody>
      </p:sp>
      <p:sp>
        <p:nvSpPr>
          <p:cNvPr id="75" name="Google Shape;75;p1"/>
          <p:cNvSpPr txBox="1"/>
          <p:nvPr>
            <p:ph idx="2" type="body"/>
          </p:nvPr>
        </p:nvSpPr>
        <p:spPr>
          <a:xfrm>
            <a:off x="1307860" y="6248400"/>
            <a:ext cx="1028748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</a:pPr>
            <a:r>
              <a:rPr lang="en-US"/>
              <a:t>Keegan Paleshi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76F"/>
              </a:buClr>
              <a:buSzPts val="2550"/>
              <a:buFont typeface="Arial"/>
              <a:buNone/>
            </a:pPr>
            <a:r>
              <a:rPr lang="en-US"/>
              <a:t>Student, Laurentian University</a:t>
            </a:r>
            <a:endParaRPr/>
          </a:p>
        </p:txBody>
      </p:sp>
      <p:sp>
        <p:nvSpPr>
          <p:cNvPr id="76" name="Google Shape;76;p1"/>
          <p:cNvSpPr txBox="1"/>
          <p:nvPr>
            <p:ph idx="4294967295" type="ctrTitle"/>
          </p:nvPr>
        </p:nvSpPr>
        <p:spPr>
          <a:xfrm>
            <a:off x="1320800" y="2315076"/>
            <a:ext cx="10363200" cy="29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BD"/>
              </a:buClr>
              <a:buSzPts val="8109"/>
              <a:buFont typeface="Arial"/>
              <a:buNone/>
            </a:pPr>
            <a:r>
              <a:rPr lang="en-US" sz="8340"/>
              <a:t>SNO+ and Radon</a:t>
            </a:r>
            <a:endParaRPr b="0" i="0" sz="8340" u="none" cap="none" strike="noStrike">
              <a:solidFill>
                <a:srgbClr val="0076B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360a8e465_0_20"/>
          <p:cNvSpPr txBox="1"/>
          <p:nvPr>
            <p:ph type="title"/>
          </p:nvPr>
        </p:nvSpPr>
        <p:spPr>
          <a:xfrm>
            <a:off x="677025" y="841675"/>
            <a:ext cx="84261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1" lang="en-US"/>
              <a:t>Gas Assay Calibration</a:t>
            </a:r>
            <a:endParaRPr/>
          </a:p>
        </p:txBody>
      </p:sp>
      <p:sp>
        <p:nvSpPr>
          <p:cNvPr id="178" name="Google Shape;178;g2f360a8e465_0_20"/>
          <p:cNvSpPr txBox="1"/>
          <p:nvPr>
            <p:ph idx="12" type="sldNum"/>
          </p:nvPr>
        </p:nvSpPr>
        <p:spPr>
          <a:xfrm>
            <a:off x="11622023" y="8641080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lang="en-US"/>
              <a:t>10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f360a8e465_0_20"/>
          <p:cNvSpPr txBox="1"/>
          <p:nvPr>
            <p:ph idx="1" type="body"/>
          </p:nvPr>
        </p:nvSpPr>
        <p:spPr>
          <a:xfrm>
            <a:off x="473049" y="3776100"/>
            <a:ext cx="4754100" cy="3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600">
                <a:solidFill>
                  <a:schemeClr val="lt1"/>
                </a:solidFill>
              </a:rPr>
              <a:t>Available emanation source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n-US" sz="2600">
                <a:solidFill>
                  <a:schemeClr val="lt1"/>
                </a:solidFill>
              </a:rPr>
              <a:t>Background of carrier gas understood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Emanation curve characterized</a:t>
            </a:r>
            <a:endParaRPr sz="2600">
              <a:solidFill>
                <a:schemeClr val="lt1"/>
              </a:solidFill>
            </a:endParaRPr>
          </a:p>
        </p:txBody>
      </p:sp>
      <p:cxnSp>
        <p:nvCxnSpPr>
          <p:cNvPr id="180" name="Google Shape;180;g2f360a8e465_0_20"/>
          <p:cNvCxnSpPr/>
          <p:nvPr>
            <p:ph idx="2" type="body"/>
          </p:nvPr>
        </p:nvCxnSpPr>
        <p:spPr>
          <a:xfrm>
            <a:off x="1365349" y="2831356"/>
            <a:ext cx="1743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1" name="Google Shape;181;g2f360a8e465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150" y="2791350"/>
            <a:ext cx="7342328" cy="48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f360a8e465_0_20"/>
          <p:cNvSpPr txBox="1"/>
          <p:nvPr/>
        </p:nvSpPr>
        <p:spPr>
          <a:xfrm>
            <a:off x="7206325" y="7795500"/>
            <a:ext cx="39882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Credit to Yusuf Ahmed and Nasim Fatemighomi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83" name="Google Shape;183;g2f360a8e465_0_20"/>
          <p:cNvSpPr txBox="1"/>
          <p:nvPr/>
        </p:nvSpPr>
        <p:spPr>
          <a:xfrm>
            <a:off x="5227150" y="2200175"/>
            <a:ext cx="73422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Calibration Can Radon Emanation Curve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edf70ef2f_2_97"/>
          <p:cNvSpPr txBox="1"/>
          <p:nvPr>
            <p:ph type="title"/>
          </p:nvPr>
        </p:nvSpPr>
        <p:spPr>
          <a:xfrm>
            <a:off x="1231200" y="1155700"/>
            <a:ext cx="84261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1" lang="en-US"/>
              <a:t>Gas Assay Calibration Campaign</a:t>
            </a:r>
            <a:endParaRPr/>
          </a:p>
        </p:txBody>
      </p:sp>
      <p:sp>
        <p:nvSpPr>
          <p:cNvPr id="189" name="Google Shape;189;g26edf70ef2f_2_97"/>
          <p:cNvSpPr txBox="1"/>
          <p:nvPr>
            <p:ph idx="12" type="sldNum"/>
          </p:nvPr>
        </p:nvSpPr>
        <p:spPr>
          <a:xfrm>
            <a:off x="11622023" y="8641080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lang="en-US"/>
              <a:t>11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6edf70ef2f_2_97"/>
          <p:cNvSpPr txBox="1"/>
          <p:nvPr>
            <p:ph idx="1" type="body"/>
          </p:nvPr>
        </p:nvSpPr>
        <p:spPr>
          <a:xfrm>
            <a:off x="473049" y="3776100"/>
            <a:ext cx="47541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600">
                <a:solidFill>
                  <a:schemeClr val="lt1"/>
                </a:solidFill>
              </a:rPr>
              <a:t>Background needed after modifications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Flow through calibration possible</a:t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7999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Compare cold vs warm calibration</a:t>
            </a:r>
            <a:endParaRPr sz="2600">
              <a:solidFill>
                <a:schemeClr val="lt1"/>
              </a:solidFill>
            </a:endParaRPr>
          </a:p>
        </p:txBody>
      </p:sp>
      <p:cxnSp>
        <p:nvCxnSpPr>
          <p:cNvPr id="191" name="Google Shape;191;g26edf70ef2f_2_97"/>
          <p:cNvCxnSpPr/>
          <p:nvPr>
            <p:ph idx="2" type="body"/>
          </p:nvPr>
        </p:nvCxnSpPr>
        <p:spPr>
          <a:xfrm>
            <a:off x="1365349" y="2831356"/>
            <a:ext cx="1743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2" name="Google Shape;192;g26edf70ef2f_2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225" y="3285405"/>
            <a:ext cx="7230602" cy="406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edf70ef2f_2_36"/>
          <p:cNvSpPr txBox="1"/>
          <p:nvPr>
            <p:ph idx="12" type="sldNum"/>
          </p:nvPr>
        </p:nvSpPr>
        <p:spPr>
          <a:xfrm>
            <a:off x="11622023" y="8641080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lang="en-US"/>
              <a:t>12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6edf70ef2f_2_36"/>
          <p:cNvSpPr txBox="1"/>
          <p:nvPr>
            <p:ph idx="4294967295" type="title"/>
          </p:nvPr>
        </p:nvSpPr>
        <p:spPr>
          <a:xfrm>
            <a:off x="427625" y="333650"/>
            <a:ext cx="59271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Next Steps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9" name="Google Shape;199;g26edf70ef2f_2_36"/>
          <p:cNvSpPr txBox="1"/>
          <p:nvPr/>
        </p:nvSpPr>
        <p:spPr>
          <a:xfrm>
            <a:off x="473800" y="2641600"/>
            <a:ext cx="3872700" cy="55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Lots of Data from Electrostatic Radon Monitor available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Radon Monitor Calibration Campaign Planned</a:t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C</a:t>
            </a:r>
            <a:r>
              <a:rPr lang="en-US" sz="2600">
                <a:solidFill>
                  <a:schemeClr val="lt1"/>
                </a:solidFill>
              </a:rPr>
              <a:t>haracterization of consistent h</a:t>
            </a:r>
            <a:r>
              <a:rPr lang="en-US" sz="2600">
                <a:solidFill>
                  <a:schemeClr val="lt1"/>
                </a:solidFill>
              </a:rPr>
              <a:t>igh activity source ongoing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6edf70ef2f_2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075" y="2268000"/>
            <a:ext cx="4223576" cy="57286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g26edf70ef2f_2_36"/>
          <p:cNvCxnSpPr/>
          <p:nvPr>
            <p:ph idx="4294967295" type="body"/>
          </p:nvPr>
        </p:nvCxnSpPr>
        <p:spPr>
          <a:xfrm>
            <a:off x="866599" y="2268006"/>
            <a:ext cx="1743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edf70ef2f_2_44"/>
          <p:cNvSpPr txBox="1"/>
          <p:nvPr>
            <p:ph type="title"/>
          </p:nvPr>
        </p:nvSpPr>
        <p:spPr>
          <a:xfrm>
            <a:off x="266230" y="1251525"/>
            <a:ext cx="77694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5400"/>
              <a:buFont typeface="Arial"/>
              <a:buNone/>
            </a:pPr>
            <a:r>
              <a:rPr b="1" lang="en-US" sz="7200"/>
              <a:t>Special Thanks!</a:t>
            </a:r>
            <a:endParaRPr sz="7200"/>
          </a:p>
        </p:txBody>
      </p:sp>
      <p:cxnSp>
        <p:nvCxnSpPr>
          <p:cNvPr id="207" name="Google Shape;207;g26edf70ef2f_2_44"/>
          <p:cNvCxnSpPr/>
          <p:nvPr>
            <p:ph idx="2" type="body"/>
          </p:nvPr>
        </p:nvCxnSpPr>
        <p:spPr>
          <a:xfrm>
            <a:off x="266224" y="2779381"/>
            <a:ext cx="1743600" cy="0"/>
          </a:xfrm>
          <a:prstGeom prst="straightConnector1">
            <a:avLst/>
          </a:prstGeom>
          <a:noFill/>
          <a:ln cap="flat" cmpd="sng" w="76200">
            <a:solidFill>
              <a:srgbClr val="0075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g26edf70ef2f_2_44"/>
          <p:cNvSpPr txBox="1"/>
          <p:nvPr>
            <p:ph idx="12" type="sldNum"/>
          </p:nvPr>
        </p:nvSpPr>
        <p:spPr>
          <a:xfrm>
            <a:off x="11622023" y="8641080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</a:pPr>
            <a:r>
              <a:rPr b="1" lang="en-US"/>
              <a:t>13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6edf70ef2f_2_44"/>
          <p:cNvSpPr txBox="1"/>
          <p:nvPr/>
        </p:nvSpPr>
        <p:spPr>
          <a:xfrm>
            <a:off x="607900" y="3246400"/>
            <a:ext cx="5054700" cy="4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Christine Kraus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Nasim Fatemighomi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Adil Hussain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Yusuf Ahmed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Juliette Deloye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6edf70ef2f_2_44"/>
          <p:cNvSpPr txBox="1"/>
          <p:nvPr/>
        </p:nvSpPr>
        <p:spPr>
          <a:xfrm>
            <a:off x="6824650" y="3246400"/>
            <a:ext cx="5054700" cy="4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Justin Suys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Nelson Zhou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Danica Levesque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 Ward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Aleksandra Bialek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f38756178f_5_1"/>
          <p:cNvSpPr txBox="1"/>
          <p:nvPr>
            <p:ph idx="12" type="sldNum"/>
          </p:nvPr>
        </p:nvSpPr>
        <p:spPr>
          <a:xfrm>
            <a:off x="11622023" y="8641080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lang="en-US"/>
              <a:t>14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f38756178f_5_1"/>
          <p:cNvSpPr txBox="1"/>
          <p:nvPr>
            <p:ph idx="4294967295" type="title"/>
          </p:nvPr>
        </p:nvSpPr>
        <p:spPr>
          <a:xfrm>
            <a:off x="427625" y="333650"/>
            <a:ext cx="59271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25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Preliminary </a:t>
            </a:r>
            <a:r>
              <a:rPr b="1" lang="en-US" sz="4800">
                <a:solidFill>
                  <a:schemeClr val="lt1"/>
                </a:solidFill>
              </a:rPr>
              <a:t>Calibration Results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17" name="Google Shape;217;g2f38756178f_5_1"/>
          <p:cNvSpPr txBox="1"/>
          <p:nvPr/>
        </p:nvSpPr>
        <p:spPr>
          <a:xfrm>
            <a:off x="381450" y="2872500"/>
            <a:ext cx="3571800" cy="5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</a:rPr>
              <a:t>1st run, 3 day emanation</a:t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</a:rPr>
              <a:t>1625 +/- 40 </a:t>
            </a:r>
            <a:r>
              <a:rPr lang="en-US" sz="2200">
                <a:solidFill>
                  <a:schemeClr val="lt1"/>
                </a:solidFill>
              </a:rPr>
              <a:t>cpd </a:t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lt1"/>
                </a:solidFill>
              </a:rPr>
              <a:t>59% efficiency </a:t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218" name="Google Shape;218;g2f38756178f_5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436" y="3572925"/>
            <a:ext cx="7780762" cy="506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f38756178f_5_1"/>
          <p:cNvSpPr txBox="1"/>
          <p:nvPr/>
        </p:nvSpPr>
        <p:spPr>
          <a:xfrm>
            <a:off x="5266250" y="2286000"/>
            <a:ext cx="73830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</a:rPr>
              <a:t>15 Minute Calibration Assay with Titan Trap Cold</a:t>
            </a:r>
            <a:endParaRPr sz="3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625" y="316483"/>
            <a:ext cx="5491100" cy="811516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 txBox="1"/>
          <p:nvPr>
            <p:ph type="title"/>
          </p:nvPr>
        </p:nvSpPr>
        <p:spPr>
          <a:xfrm>
            <a:off x="266216" y="586500"/>
            <a:ext cx="4934400" cy="27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5400"/>
              <a:buFont typeface="Arial"/>
              <a:buNone/>
            </a:pPr>
            <a:r>
              <a:rPr b="1" lang="en-US"/>
              <a:t>Disentangling the U-238 Decay Chain</a:t>
            </a:r>
            <a:endParaRPr/>
          </a:p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333828" y="4128650"/>
            <a:ext cx="5568300" cy="29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</a:rPr>
              <a:t>Dirt, rock, and dust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</a:rPr>
              <a:t>Radon vs Parents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</a:rPr>
              <a:t>Pb-210 long lived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cxnSp>
        <p:nvCxnSpPr>
          <p:cNvPr id="84" name="Google Shape;84;p5"/>
          <p:cNvCxnSpPr/>
          <p:nvPr>
            <p:ph idx="2" type="body"/>
          </p:nvPr>
        </p:nvCxnSpPr>
        <p:spPr>
          <a:xfrm>
            <a:off x="266224" y="2779381"/>
            <a:ext cx="1743600" cy="0"/>
          </a:xfrm>
          <a:prstGeom prst="straightConnector1">
            <a:avLst/>
          </a:prstGeom>
          <a:noFill/>
          <a:ln cap="flat" cmpd="sng" w="76200">
            <a:solidFill>
              <a:srgbClr val="0075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11622023" y="8641080"/>
            <a:ext cx="694945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</a:pPr>
            <a:r>
              <a:rPr b="1" lang="en-US"/>
              <a:t>2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5062725" y="8882225"/>
            <a:ext cx="5766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https://www.epa.gov/sites/default/files/styles/medium/public/2015-05/u-238_decay.png?itok=558OwVAJ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/>
          <p:nvPr>
            <p:ph type="title"/>
          </p:nvPr>
        </p:nvSpPr>
        <p:spPr>
          <a:xfrm>
            <a:off x="516425" y="1296150"/>
            <a:ext cx="45663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4860"/>
              <a:buFont typeface="Arial"/>
              <a:buNone/>
            </a:pPr>
            <a:r>
              <a:rPr b="1" lang="en-US" sz="5220"/>
              <a:t>SNO+ </a:t>
            </a:r>
            <a:r>
              <a:rPr b="1" lang="en-US" sz="5220"/>
              <a:t>Radon Mitigation</a:t>
            </a:r>
            <a:endParaRPr sz="5220"/>
          </a:p>
        </p:txBody>
      </p:sp>
      <p:sp>
        <p:nvSpPr>
          <p:cNvPr id="92" name="Google Shape;92;p8"/>
          <p:cNvSpPr txBox="1"/>
          <p:nvPr>
            <p:ph idx="1" type="body"/>
          </p:nvPr>
        </p:nvSpPr>
        <p:spPr>
          <a:xfrm>
            <a:off x="317144" y="3141625"/>
            <a:ext cx="5474400" cy="6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600">
                <a:solidFill>
                  <a:schemeClr val="dk1"/>
                </a:solidFill>
              </a:rPr>
              <a:t>N2 Cover Gas system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n-US" sz="2600">
                <a:solidFill>
                  <a:schemeClr val="dk1"/>
                </a:solidFill>
              </a:rPr>
              <a:t>Universal Interface (UI)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n-US" sz="2600">
                <a:solidFill>
                  <a:schemeClr val="dk1"/>
                </a:solidFill>
              </a:rPr>
              <a:t>Ultra pure water (UPW) shielding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rPr lang="en-US" sz="2600">
                <a:solidFill>
                  <a:schemeClr val="dk1"/>
                </a:solidFill>
              </a:rPr>
              <a:t>Electrostatic Radon Monitor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93" name="Google Shape;93;p8"/>
          <p:cNvPicPr preferRelativeResize="0"/>
          <p:nvPr/>
        </p:nvPicPr>
        <p:blipFill rotWithShape="1">
          <a:blip r:embed="rId3">
            <a:alphaModFix/>
          </a:blip>
          <a:srcRect b="17505" l="0" r="0" t="0"/>
          <a:stretch/>
        </p:blipFill>
        <p:spPr>
          <a:xfrm>
            <a:off x="7219370" y="3611203"/>
            <a:ext cx="4938843" cy="570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7208" y="1607675"/>
            <a:ext cx="2803149" cy="2917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95" name="Google Shape;95;p8"/>
          <p:cNvPicPr preferRelativeResize="0"/>
          <p:nvPr/>
        </p:nvPicPr>
        <p:blipFill rotWithShape="1">
          <a:blip r:embed="rId5">
            <a:alphaModFix/>
          </a:blip>
          <a:srcRect b="72698" l="50433" r="5972" t="9648"/>
          <a:stretch/>
        </p:blipFill>
        <p:spPr>
          <a:xfrm flipH="1">
            <a:off x="6510575" y="1965005"/>
            <a:ext cx="1964862" cy="9575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8"/>
          <p:cNvCxnSpPr/>
          <p:nvPr/>
        </p:nvCxnSpPr>
        <p:spPr>
          <a:xfrm flipH="1" rot="10800000">
            <a:off x="3796150" y="3097100"/>
            <a:ext cx="2846400" cy="357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8"/>
          <p:cNvCxnSpPr/>
          <p:nvPr/>
        </p:nvCxnSpPr>
        <p:spPr>
          <a:xfrm flipH="1" rot="10800000">
            <a:off x="3925450" y="3860000"/>
            <a:ext cx="5312700" cy="142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8"/>
          <p:cNvCxnSpPr/>
          <p:nvPr/>
        </p:nvCxnSpPr>
        <p:spPr>
          <a:xfrm flipH="1" rot="10800000">
            <a:off x="5255500" y="5067750"/>
            <a:ext cx="2998200" cy="1878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8"/>
          <p:cNvSpPr txBox="1"/>
          <p:nvPr>
            <p:ph idx="12" type="sldNum"/>
          </p:nvPr>
        </p:nvSpPr>
        <p:spPr>
          <a:xfrm>
            <a:off x="11772598" y="8884205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</a:pPr>
            <a:r>
              <a:rPr b="1" lang="en-US"/>
              <a:t>3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87223" y="1867275"/>
            <a:ext cx="1494778" cy="202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8"/>
          <p:cNvCxnSpPr/>
          <p:nvPr/>
        </p:nvCxnSpPr>
        <p:spPr>
          <a:xfrm flipH="1" rot="10800000">
            <a:off x="4498100" y="3181025"/>
            <a:ext cx="7259700" cy="563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>
            <p:ph idx="12" type="sldNum"/>
          </p:nvPr>
        </p:nvSpPr>
        <p:spPr>
          <a:xfrm>
            <a:off x="11622023" y="8641080"/>
            <a:ext cx="694945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lang="en-US"/>
              <a:t>4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/>
          <p:nvPr>
            <p:ph idx="4294967295" type="title"/>
          </p:nvPr>
        </p:nvSpPr>
        <p:spPr>
          <a:xfrm>
            <a:off x="381450" y="412550"/>
            <a:ext cx="5853000" cy="23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60"/>
              <a:buFont typeface="Arial"/>
              <a:buNone/>
            </a:pPr>
            <a:r>
              <a:rPr b="1" lang="en-US" sz="4720">
                <a:solidFill>
                  <a:schemeClr val="lt1"/>
                </a:solidFill>
              </a:rPr>
              <a:t>Cryogenically Trapping Radon Gas</a:t>
            </a:r>
            <a:endParaRPr sz="4720">
              <a:solidFill>
                <a:schemeClr val="lt1"/>
              </a:solidFill>
            </a:endParaRPr>
          </a:p>
        </p:txBody>
      </p:sp>
      <p:sp>
        <p:nvSpPr>
          <p:cNvPr id="108" name="Google Shape;108;p10"/>
          <p:cNvSpPr txBox="1"/>
          <p:nvPr/>
        </p:nvSpPr>
        <p:spPr>
          <a:xfrm>
            <a:off x="427625" y="3527275"/>
            <a:ext cx="3987300" cy="5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Noble Gas</a:t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Can be frozen by LN2 - 77K</a:t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Control sublimation and deposition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109" name="Google Shape;109;p10"/>
          <p:cNvPicPr preferRelativeResize="0"/>
          <p:nvPr/>
        </p:nvPicPr>
        <p:blipFill rotWithShape="1">
          <a:blip r:embed="rId3">
            <a:alphaModFix/>
          </a:blip>
          <a:srcRect b="19967" l="0" r="0" t="0"/>
          <a:stretch/>
        </p:blipFill>
        <p:spPr>
          <a:xfrm>
            <a:off x="5998375" y="1926300"/>
            <a:ext cx="5693725" cy="679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"/>
          <p:cNvSpPr txBox="1"/>
          <p:nvPr/>
        </p:nvSpPr>
        <p:spPr>
          <a:xfrm>
            <a:off x="5998375" y="1303275"/>
            <a:ext cx="56238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Radon Phase Diagram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11" name="Google Shape;111;p10"/>
          <p:cNvSpPr txBox="1"/>
          <p:nvPr/>
        </p:nvSpPr>
        <p:spPr>
          <a:xfrm>
            <a:off x="5998388" y="8783825"/>
            <a:ext cx="56937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</a:rPr>
              <a:t>A.G.M. Ferreira, L.Q. Lobo,</a:t>
            </a:r>
            <a:r>
              <a:rPr b="1" lang="en-US" sz="1200">
                <a:solidFill>
                  <a:schemeClr val="lt1"/>
                </a:solidFill>
              </a:rPr>
              <a:t> (2007) </a:t>
            </a:r>
            <a:r>
              <a:rPr b="1" lang="en-US" sz="1200">
                <a:solidFill>
                  <a:schemeClr val="lt1"/>
                </a:solidFill>
              </a:rPr>
              <a:t>On the vapour pressure of radon</a:t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112" name="Google Shape;112;p10"/>
          <p:cNvCxnSpPr/>
          <p:nvPr>
            <p:ph idx="4294967295" type="body"/>
          </p:nvPr>
        </p:nvCxnSpPr>
        <p:spPr>
          <a:xfrm>
            <a:off x="1032849" y="2951431"/>
            <a:ext cx="1743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39e591114_0_29"/>
          <p:cNvSpPr txBox="1"/>
          <p:nvPr>
            <p:ph type="title"/>
          </p:nvPr>
        </p:nvSpPr>
        <p:spPr>
          <a:xfrm>
            <a:off x="67300" y="1362250"/>
            <a:ext cx="7765200" cy="16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1" lang="en-US"/>
              <a:t>What is a Radon Assay</a:t>
            </a:r>
            <a:endParaRPr b="1"/>
          </a:p>
        </p:txBody>
      </p:sp>
      <p:sp>
        <p:nvSpPr>
          <p:cNvPr id="118" name="Google Shape;118;g2f39e591114_0_29"/>
          <p:cNvSpPr txBox="1"/>
          <p:nvPr>
            <p:ph idx="12" type="sldNum"/>
          </p:nvPr>
        </p:nvSpPr>
        <p:spPr>
          <a:xfrm>
            <a:off x="11622023" y="8641080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g2f39e591114_0_29"/>
          <p:cNvPicPr preferRelativeResize="0"/>
          <p:nvPr/>
        </p:nvPicPr>
        <p:blipFill rotWithShape="1">
          <a:blip r:embed="rId3">
            <a:alphaModFix/>
          </a:blip>
          <a:srcRect b="37286" l="0" r="76969" t="9696"/>
          <a:stretch/>
        </p:blipFill>
        <p:spPr>
          <a:xfrm>
            <a:off x="203650" y="7491288"/>
            <a:ext cx="2907107" cy="21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f39e591114_0_29"/>
          <p:cNvPicPr preferRelativeResize="0"/>
          <p:nvPr/>
        </p:nvPicPr>
        <p:blipFill rotWithShape="1">
          <a:blip r:embed="rId4">
            <a:alphaModFix/>
          </a:blip>
          <a:srcRect b="24221" l="44607" r="32371" t="40781"/>
          <a:stretch/>
        </p:blipFill>
        <p:spPr>
          <a:xfrm flipH="1">
            <a:off x="4252688" y="3939362"/>
            <a:ext cx="1965900" cy="321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f39e591114_0_29"/>
          <p:cNvPicPr preferRelativeResize="0"/>
          <p:nvPr/>
        </p:nvPicPr>
        <p:blipFill rotWithShape="1">
          <a:blip r:embed="rId5">
            <a:alphaModFix/>
          </a:blip>
          <a:srcRect b="0" l="0" r="0" t="31675"/>
          <a:stretch/>
        </p:blipFill>
        <p:spPr>
          <a:xfrm>
            <a:off x="7785076" y="4577361"/>
            <a:ext cx="1220649" cy="21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f39e591114_0_29"/>
          <p:cNvSpPr/>
          <p:nvPr/>
        </p:nvSpPr>
        <p:spPr>
          <a:xfrm rot="2700795">
            <a:off x="5995722" y="3775159"/>
            <a:ext cx="1835366" cy="947382"/>
          </a:xfrm>
          <a:prstGeom prst="bentArrow">
            <a:avLst>
              <a:gd fmla="val 5387" name="adj1"/>
              <a:gd fmla="val 11619" name="adj2"/>
              <a:gd fmla="val 14816" name="adj3"/>
              <a:gd fmla="val 47040" name="adj4"/>
            </a:avLst>
          </a:prstGeom>
          <a:solidFill>
            <a:srgbClr val="4A86E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g2f39e591114_0_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727325"/>
            <a:ext cx="2907100" cy="31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f39e591114_0_29"/>
          <p:cNvSpPr/>
          <p:nvPr/>
        </p:nvSpPr>
        <p:spPr>
          <a:xfrm flipH="1" rot="7303170">
            <a:off x="3041928" y="5248603"/>
            <a:ext cx="713822" cy="3033941"/>
          </a:xfrm>
          <a:prstGeom prst="bentArrow">
            <a:avLst>
              <a:gd fmla="val 11398" name="adj1"/>
              <a:gd fmla="val 25687" name="adj2"/>
              <a:gd fmla="val 23246" name="adj3"/>
              <a:gd fmla="val 46107" name="adj4"/>
            </a:avLst>
          </a:prstGeom>
          <a:solidFill>
            <a:srgbClr val="4A86E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f39e591114_0_29"/>
          <p:cNvSpPr/>
          <p:nvPr/>
        </p:nvSpPr>
        <p:spPr>
          <a:xfrm>
            <a:off x="587825" y="3462850"/>
            <a:ext cx="1119900" cy="1114500"/>
          </a:xfrm>
          <a:prstGeom prst="ellipse">
            <a:avLst/>
          </a:prstGeom>
          <a:solidFill>
            <a:srgbClr val="007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>
                <a:solidFill>
                  <a:schemeClr val="lt1"/>
                </a:solidFill>
              </a:rPr>
              <a:t>Vapour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f39e591114_0_29"/>
          <p:cNvSpPr/>
          <p:nvPr/>
        </p:nvSpPr>
        <p:spPr>
          <a:xfrm>
            <a:off x="5157500" y="7805400"/>
            <a:ext cx="1061100" cy="947700"/>
          </a:xfrm>
          <a:prstGeom prst="ellipse">
            <a:avLst/>
          </a:prstGeom>
          <a:solidFill>
            <a:srgbClr val="007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>
                <a:solidFill>
                  <a:schemeClr val="lt1"/>
                </a:solidFill>
              </a:rPr>
              <a:t>Leaks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f39e591114_0_29"/>
          <p:cNvSpPr/>
          <p:nvPr/>
        </p:nvSpPr>
        <p:spPr>
          <a:xfrm>
            <a:off x="7888375" y="7039825"/>
            <a:ext cx="1616700" cy="1226700"/>
          </a:xfrm>
          <a:prstGeom prst="ellipse">
            <a:avLst/>
          </a:prstGeom>
          <a:solidFill>
            <a:srgbClr val="007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Off-gassing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f39e591114_0_29"/>
          <p:cNvSpPr/>
          <p:nvPr/>
        </p:nvSpPr>
        <p:spPr>
          <a:xfrm>
            <a:off x="8232250" y="2597150"/>
            <a:ext cx="1220700" cy="1226700"/>
          </a:xfrm>
          <a:prstGeom prst="ellipse">
            <a:avLst/>
          </a:prstGeom>
          <a:solidFill>
            <a:srgbClr val="0076BD"/>
          </a:solidFill>
          <a:ln cap="flat" cmpd="sng" w="9525">
            <a:solidFill>
              <a:srgbClr val="007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>
                <a:solidFill>
                  <a:schemeClr val="lt1"/>
                </a:solidFill>
              </a:rPr>
              <a:t>Clogging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f39e591114_0_29"/>
          <p:cNvSpPr/>
          <p:nvPr/>
        </p:nvSpPr>
        <p:spPr>
          <a:xfrm>
            <a:off x="11244100" y="2310650"/>
            <a:ext cx="1760700" cy="1628700"/>
          </a:xfrm>
          <a:prstGeom prst="ellipse">
            <a:avLst/>
          </a:prstGeom>
          <a:solidFill>
            <a:srgbClr val="007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Radon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Radioactivity</a:t>
            </a:r>
            <a:endParaRPr b="0" i="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2f39e591114_0_29"/>
          <p:cNvPicPr preferRelativeResize="0"/>
          <p:nvPr/>
        </p:nvPicPr>
        <p:blipFill rotWithShape="1">
          <a:blip r:embed="rId7">
            <a:alphaModFix/>
          </a:blip>
          <a:srcRect b="6690" l="0" r="0" t="0"/>
          <a:stretch/>
        </p:blipFill>
        <p:spPr>
          <a:xfrm>
            <a:off x="10929300" y="4261001"/>
            <a:ext cx="1477500" cy="23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f39e591114_0_29"/>
          <p:cNvSpPr/>
          <p:nvPr/>
        </p:nvSpPr>
        <p:spPr>
          <a:xfrm rot="4786717">
            <a:off x="10225248" y="2957966"/>
            <a:ext cx="349954" cy="3034017"/>
          </a:xfrm>
          <a:prstGeom prst="bentArrow">
            <a:avLst>
              <a:gd fmla="val 15630" name="adj1"/>
              <a:gd fmla="val 49125" name="adj2"/>
              <a:gd fmla="val 42068" name="adj3"/>
              <a:gd fmla="val 47040" name="adj4"/>
            </a:avLst>
          </a:prstGeom>
          <a:solidFill>
            <a:srgbClr val="4A86E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39e591114_0_9"/>
          <p:cNvSpPr txBox="1"/>
          <p:nvPr>
            <p:ph idx="4294967295" type="title"/>
          </p:nvPr>
        </p:nvSpPr>
        <p:spPr>
          <a:xfrm>
            <a:off x="348000" y="382500"/>
            <a:ext cx="59271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Lucas Cells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37" name="Google Shape;137;g2f39e591114_0_9"/>
          <p:cNvSpPr txBox="1"/>
          <p:nvPr>
            <p:ph idx="12" type="sldNum"/>
          </p:nvPr>
        </p:nvSpPr>
        <p:spPr>
          <a:xfrm>
            <a:off x="11622023" y="8641080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lang="en-US"/>
              <a:t>6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f39e591114_0_9"/>
          <p:cNvSpPr txBox="1"/>
          <p:nvPr/>
        </p:nvSpPr>
        <p:spPr>
          <a:xfrm>
            <a:off x="516175" y="3120175"/>
            <a:ext cx="4009500" cy="5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Quantifying an analyte - Rn222 atoms</a:t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ZnS (Ag) scintillator</a:t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Counting flashes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139" name="Google Shape;139;g2f39e591114_0_9"/>
          <p:cNvPicPr preferRelativeResize="0"/>
          <p:nvPr/>
        </p:nvPicPr>
        <p:blipFill rotWithShape="1">
          <a:blip r:embed="rId3">
            <a:alphaModFix/>
          </a:blip>
          <a:srcRect b="6690" l="0" r="0" t="0"/>
          <a:stretch/>
        </p:blipFill>
        <p:spPr>
          <a:xfrm>
            <a:off x="5003750" y="262425"/>
            <a:ext cx="5265800" cy="85112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g2f39e591114_0_9"/>
          <p:cNvCxnSpPr/>
          <p:nvPr>
            <p:ph idx="4294967295" type="body"/>
          </p:nvPr>
        </p:nvCxnSpPr>
        <p:spPr>
          <a:xfrm>
            <a:off x="903524" y="2230981"/>
            <a:ext cx="1743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13ed29052_0_3"/>
          <p:cNvSpPr txBox="1"/>
          <p:nvPr>
            <p:ph idx="4294967295" type="title"/>
          </p:nvPr>
        </p:nvSpPr>
        <p:spPr>
          <a:xfrm>
            <a:off x="311375" y="218000"/>
            <a:ext cx="59271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Counting Alphas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46" name="Google Shape;146;g2813ed29052_0_3"/>
          <p:cNvSpPr txBox="1"/>
          <p:nvPr>
            <p:ph idx="12" type="sldNum"/>
          </p:nvPr>
        </p:nvSpPr>
        <p:spPr>
          <a:xfrm>
            <a:off x="11622023" y="8641080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b="1" lang="en-US"/>
              <a:t>7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813ed29052_0_3"/>
          <p:cNvSpPr txBox="1"/>
          <p:nvPr/>
        </p:nvSpPr>
        <p:spPr>
          <a:xfrm>
            <a:off x="646425" y="3215125"/>
            <a:ext cx="3571800" cy="5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Three alphas per Rn</a:t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Read out by Photomultiplier Tube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148" name="Google Shape;148;g2813ed29052_0_3"/>
          <p:cNvPicPr preferRelativeResize="0"/>
          <p:nvPr/>
        </p:nvPicPr>
        <p:blipFill rotWithShape="1">
          <a:blip r:embed="rId3">
            <a:alphaModFix/>
          </a:blip>
          <a:srcRect b="18477" l="18212" r="19586" t="7255"/>
          <a:stretch/>
        </p:blipFill>
        <p:spPr>
          <a:xfrm>
            <a:off x="4470400" y="2219150"/>
            <a:ext cx="8085951" cy="565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813ed29052_0_3"/>
          <p:cNvSpPr txBox="1"/>
          <p:nvPr/>
        </p:nvSpPr>
        <p:spPr>
          <a:xfrm>
            <a:off x="7501150" y="8394275"/>
            <a:ext cx="35718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Credit Adil Hussain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50" name="Google Shape;150;g2813ed29052_0_3"/>
          <p:cNvSpPr txBox="1"/>
          <p:nvPr/>
        </p:nvSpPr>
        <p:spPr>
          <a:xfrm>
            <a:off x="4470400" y="1768700"/>
            <a:ext cx="808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</a:rPr>
              <a:t>Single alpha signal - Photomultiplier Tube</a:t>
            </a:r>
            <a:endParaRPr/>
          </a:p>
        </p:txBody>
      </p:sp>
      <p:cxnSp>
        <p:nvCxnSpPr>
          <p:cNvPr id="151" name="Google Shape;151;g2813ed29052_0_3"/>
          <p:cNvCxnSpPr/>
          <p:nvPr>
            <p:ph idx="4294967295" type="body"/>
          </p:nvPr>
        </p:nvCxnSpPr>
        <p:spPr>
          <a:xfrm>
            <a:off x="737274" y="2219156"/>
            <a:ext cx="1743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39e591114_0_16"/>
          <p:cNvSpPr txBox="1"/>
          <p:nvPr>
            <p:ph type="title"/>
          </p:nvPr>
        </p:nvSpPr>
        <p:spPr>
          <a:xfrm>
            <a:off x="266225" y="860950"/>
            <a:ext cx="8358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5400"/>
              <a:buFont typeface="Arial"/>
              <a:buNone/>
            </a:pPr>
            <a:r>
              <a:rPr b="1" lang="en-US"/>
              <a:t>Background Results</a:t>
            </a:r>
            <a:endParaRPr/>
          </a:p>
        </p:txBody>
      </p:sp>
      <p:cxnSp>
        <p:nvCxnSpPr>
          <p:cNvPr id="157" name="Google Shape;157;g2f39e591114_0_16"/>
          <p:cNvCxnSpPr/>
          <p:nvPr>
            <p:ph idx="2" type="body"/>
          </p:nvPr>
        </p:nvCxnSpPr>
        <p:spPr>
          <a:xfrm>
            <a:off x="266224" y="2779381"/>
            <a:ext cx="1743600" cy="0"/>
          </a:xfrm>
          <a:prstGeom prst="straightConnector1">
            <a:avLst/>
          </a:prstGeom>
          <a:noFill/>
          <a:ln cap="flat" cmpd="sng" w="76200">
            <a:solidFill>
              <a:srgbClr val="0075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g2f39e591114_0_16"/>
          <p:cNvSpPr txBox="1"/>
          <p:nvPr>
            <p:ph idx="12" type="sldNum"/>
          </p:nvPr>
        </p:nvSpPr>
        <p:spPr>
          <a:xfrm>
            <a:off x="11622023" y="8641080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</a:pPr>
            <a:r>
              <a:rPr b="1" lang="en-US"/>
              <a:t>8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f39e591114_0_16"/>
          <p:cNvSpPr txBox="1"/>
          <p:nvPr/>
        </p:nvSpPr>
        <p:spPr>
          <a:xfrm>
            <a:off x="662675" y="3232725"/>
            <a:ext cx="4107900" cy="4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f39e591114_0_16"/>
          <p:cNvSpPr txBox="1"/>
          <p:nvPr/>
        </p:nvSpPr>
        <p:spPr>
          <a:xfrm>
            <a:off x="506751" y="3706332"/>
            <a:ext cx="47004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Multiple fixes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Leak checked hot + cold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38 +/- 6 counts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61" name="Google Shape;161;g2f39e591114_0_16"/>
          <p:cNvSpPr txBox="1"/>
          <p:nvPr/>
        </p:nvSpPr>
        <p:spPr>
          <a:xfrm>
            <a:off x="5444813" y="2232763"/>
            <a:ext cx="69540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System </a:t>
            </a:r>
            <a:r>
              <a:rPr lang="en-US" sz="3400"/>
              <a:t>Background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 Radon </a:t>
            </a:r>
            <a:r>
              <a:rPr lang="en-US" sz="3400">
                <a:solidFill>
                  <a:schemeClr val="dk1"/>
                </a:solidFill>
              </a:rPr>
              <a:t>Counts </a:t>
            </a:r>
            <a:r>
              <a:rPr lang="en-US" sz="3400"/>
              <a:t>vs Time</a:t>
            </a:r>
            <a:endParaRPr sz="3400"/>
          </a:p>
        </p:txBody>
      </p:sp>
      <p:pic>
        <p:nvPicPr>
          <p:cNvPr id="162" name="Google Shape;162;g2f39e591114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900" y="3605226"/>
            <a:ext cx="7236934" cy="495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edf70ef2f_2_26"/>
          <p:cNvSpPr txBox="1"/>
          <p:nvPr>
            <p:ph type="title"/>
          </p:nvPr>
        </p:nvSpPr>
        <p:spPr>
          <a:xfrm>
            <a:off x="266225" y="1143750"/>
            <a:ext cx="8358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ct val="100000"/>
              <a:buFont typeface="Arial"/>
              <a:buNone/>
            </a:pPr>
            <a:r>
              <a:rPr b="1" lang="en-US"/>
              <a:t>Improving Assays with Titan </a:t>
            </a:r>
            <a:r>
              <a:rPr b="1" lang="en-US"/>
              <a:t>Trapping </a:t>
            </a:r>
            <a:endParaRPr/>
          </a:p>
        </p:txBody>
      </p:sp>
      <p:cxnSp>
        <p:nvCxnSpPr>
          <p:cNvPr id="168" name="Google Shape;168;g26edf70ef2f_2_26"/>
          <p:cNvCxnSpPr/>
          <p:nvPr>
            <p:ph idx="2" type="body"/>
          </p:nvPr>
        </p:nvCxnSpPr>
        <p:spPr>
          <a:xfrm>
            <a:off x="266224" y="2779381"/>
            <a:ext cx="1743600" cy="0"/>
          </a:xfrm>
          <a:prstGeom prst="straightConnector1">
            <a:avLst/>
          </a:prstGeom>
          <a:noFill/>
          <a:ln cap="flat" cmpd="sng" w="76200">
            <a:solidFill>
              <a:srgbClr val="0075B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g26edf70ef2f_2_26"/>
          <p:cNvSpPr txBox="1"/>
          <p:nvPr>
            <p:ph idx="12" type="sldNum"/>
          </p:nvPr>
        </p:nvSpPr>
        <p:spPr>
          <a:xfrm>
            <a:off x="11622023" y="8641080"/>
            <a:ext cx="694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BD"/>
              </a:buClr>
              <a:buSzPts val="3000"/>
              <a:buFont typeface="Arial"/>
              <a:buNone/>
            </a:pPr>
            <a:r>
              <a:rPr b="1" lang="en-US"/>
              <a:t>9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6edf70ef2f_2_26"/>
          <p:cNvSpPr txBox="1"/>
          <p:nvPr/>
        </p:nvSpPr>
        <p:spPr>
          <a:xfrm>
            <a:off x="662675" y="3232725"/>
            <a:ext cx="4107900" cy="4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6edf70ef2f_2_26"/>
          <p:cNvSpPr txBox="1"/>
          <p:nvPr/>
        </p:nvSpPr>
        <p:spPr>
          <a:xfrm>
            <a:off x="662676" y="4056682"/>
            <a:ext cx="47004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Cools down to -90C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Freezes H2O, CO2, and Scintillator Vapour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Leak checked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72" name="Google Shape;172;g26edf70ef2f_2_26"/>
          <p:cNvPicPr preferRelativeResize="0"/>
          <p:nvPr/>
        </p:nvPicPr>
        <p:blipFill rotWithShape="1">
          <a:blip r:embed="rId3">
            <a:alphaModFix/>
          </a:blip>
          <a:srcRect b="0" l="49999" r="31628" t="71347"/>
          <a:stretch/>
        </p:blipFill>
        <p:spPr>
          <a:xfrm>
            <a:off x="6370950" y="3367550"/>
            <a:ext cx="5251077" cy="46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0x010100303AC4A44A439042B1B597C32A2C0237</vt:lpwstr>
  </property>
  <property fmtid="{D5CDD505-2E9C-101B-9397-08002B2CF9AE}" pid="3" name="Order">
    <vt:r8>44800.0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