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comments/comment6.xml" ContentType="application/vnd.openxmlformats-officedocument.presentationml.comments+xml"/>
  <Override PartName="/ppt/notesSlides/notesSlide15.xml" ContentType="application/vnd.openxmlformats-officedocument.presentationml.notesSlide+xml"/>
  <Override PartName="/ppt/comments/comment7.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7"/>
  </p:notesMasterIdLst>
  <p:sldIdLst>
    <p:sldId id="318" r:id="rId2"/>
    <p:sldId id="324" r:id="rId3"/>
    <p:sldId id="294" r:id="rId4"/>
    <p:sldId id="323" r:id="rId5"/>
    <p:sldId id="325" r:id="rId6"/>
    <p:sldId id="296" r:id="rId7"/>
    <p:sldId id="316" r:id="rId8"/>
    <p:sldId id="314" r:id="rId9"/>
    <p:sldId id="313" r:id="rId10"/>
    <p:sldId id="298" r:id="rId11"/>
    <p:sldId id="315" r:id="rId12"/>
    <p:sldId id="326" r:id="rId13"/>
    <p:sldId id="302" r:id="rId14"/>
    <p:sldId id="303" r:id="rId15"/>
    <p:sldId id="305" r:id="rId16"/>
    <p:sldId id="306" r:id="rId17"/>
    <p:sldId id="310" r:id="rId18"/>
    <p:sldId id="311" r:id="rId19"/>
    <p:sldId id="312" r:id="rId20"/>
    <p:sldId id="267" r:id="rId21"/>
    <p:sldId id="268" r:id="rId22"/>
    <p:sldId id="319" r:id="rId23"/>
    <p:sldId id="320" r:id="rId24"/>
    <p:sldId id="295" r:id="rId25"/>
    <p:sldId id="299" r:id="rId26"/>
  </p:sldIdLst>
  <p:sldSz cx="9144000" cy="5143500" type="screen16x9"/>
  <p:notesSz cx="6858000" cy="9144000"/>
  <p:embeddedFontLst>
    <p:embeddedFont>
      <p:font typeface="Cormorant Garamond" panose="020B0604020202020204" charset="0"/>
      <p:regular r:id="rId28"/>
      <p:bold r:id="rId29"/>
      <p:italic r:id="rId30"/>
      <p:boldItalic r:id="rId31"/>
    </p:embeddedFont>
    <p:embeddedFont>
      <p:font typeface="Jokerman" panose="04090605060D06020702" pitchFamily="82" charset="0"/>
      <p:regular r:id="rId32"/>
    </p:embeddedFont>
    <p:embeddedFont>
      <p:font typeface="Proxima Nova" panose="020B0604020202020204"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Segoe Print" panose="02000600000000000000" pitchFamily="2" charset="0"/>
      <p:regular r:id="rId41"/>
      <p:bold r:id="rId42"/>
    </p:embeddedFont>
    <p:embeddedFont>
      <p:font typeface="Segoe UI" panose="020B0502040204020203" pitchFamily="34" charset="0"/>
      <p:regular r:id="rId43"/>
      <p:bold r:id="rId44"/>
      <p:italic r:id="rId45"/>
      <p:boldItalic r:id="rId46"/>
    </p:embeddedFont>
    <p:embeddedFont>
      <p:font typeface="Source Sans Pro" panose="020B0503030403020204" pitchFamily="34" charset="0"/>
      <p:regular r:id="rId47"/>
      <p:bold r:id="rId48"/>
      <p:italic r:id="rId49"/>
      <p:boldItalic r:id="rId50"/>
    </p:embeddedFont>
    <p:embeddedFont>
      <p:font typeface="Tw Cen MT" panose="020B0602020104020603" pitchFamily="34" charset="0"/>
      <p:regular r:id="rId51"/>
      <p:bold r:id="rId52"/>
      <p:italic r:id="rId53"/>
      <p:boldItalic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bui" initials="t" lastIdx="23" clrIdx="0">
    <p:extLst>
      <p:ext uri="{19B8F6BF-5375-455C-9EA6-DF929625EA0E}">
        <p15:presenceInfo xmlns:p15="http://schemas.microsoft.com/office/powerpoint/2012/main" userId="tbu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C3C319"/>
    <a:srgbClr val="A2D668"/>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59649" autoAdjust="0"/>
  </p:normalViewPr>
  <p:slideViewPr>
    <p:cSldViewPr snapToGrid="0">
      <p:cViewPr varScale="1">
        <p:scale>
          <a:sx n="52" d="100"/>
          <a:sy n="52" d="100"/>
        </p:scale>
        <p:origin x="1512" y="52"/>
      </p:cViewPr>
      <p:guideLst>
        <p:guide orient="horz" pos="1620"/>
        <p:guide pos="2880"/>
      </p:guideLst>
    </p:cSldViewPr>
  </p:slideViewPr>
  <p:outlineViewPr>
    <p:cViewPr>
      <p:scale>
        <a:sx n="33" d="100"/>
        <a:sy n="33" d="100"/>
      </p:scale>
      <p:origin x="0" y="-888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8-18T15:37:51.589" idx="18">
    <p:pos x="10" y="10"/>
    <p:text>I would actually put that after the Slide 7 : it is part of the work you did, right? You should tell why it is opened, and what you did about it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8-18T15:45:21.072" idx="19">
    <p:pos x="10" y="10"/>
    <p:text>I think you are repeating things... streamline.
For instance: the RGA requires low pressures to operate (1o-6 torr) and we are interested to sample gases at atm... We have multistages</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8-18T15:55:38.709" idx="21">
    <p:pos x="10" y="10"/>
    <p:text>You need to define what are different contribution (quickly and simply)
LAr Singlet (responsible for thefast emission of light from LAr)
LAr Triplet (responsible for the slow emission of light from LAr)
Afterpulsing (PMT effect, giving late pulses)
Stray light (background levels of photons in the detector)</p:text>
    <p:extLst>
      <p:ext uri="{C676402C-5697-4E1C-873F-D02D1690AC5C}">
        <p15:threadingInfo xmlns:p15="http://schemas.microsoft.com/office/powerpoint/2012/main" timeZoneBias="240"/>
      </p:ext>
    </p:extLst>
  </p:cm>
  <p:cm authorId="1" dt="2024-08-18T15:55:56.789" idx="22">
    <p:pos x="146" y="146"/>
    <p:text>You should not talk about RAT, but more about an "outdated version of our analysis package"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8-13T07:10:12.049" idx="11">
    <p:pos x="10" y="10"/>
    <p:text>add prompt column?</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8-13T14:51:12.876" idx="12">
    <p:pos x="10" y="10"/>
    <p:text>reason why fixing pars?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4-08-13T10:50:42.926" idx="15">
    <p:pos x="10" y="10"/>
    <p:text>add range?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4-08-13T10:50:51.061" idx="16">
    <p:pos x="10" y="10"/>
    <p:text>add range?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4C76BA-E7AC-48D0-8569-3C32B25DFB87}"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CA"/>
        </a:p>
      </dgm:t>
    </dgm:pt>
    <dgm:pt modelId="{017260CB-7DC3-41A9-9AC4-75DD3BBD8BC2}">
      <dgm:prSet phldrT="[Text]"/>
      <dgm:spPr/>
      <dgm:t>
        <a:bodyPr/>
        <a:lstStyle/>
        <a:p>
          <a:r>
            <a:rPr lang="en-US" dirty="0"/>
            <a:t>Dark matter and DEAP-3600</a:t>
          </a:r>
          <a:endParaRPr lang="en-CA" dirty="0"/>
        </a:p>
      </dgm:t>
    </dgm:pt>
    <dgm:pt modelId="{77962FA0-32A8-4B44-9846-CA5DB65137E4}" type="parTrans" cxnId="{D7B9AD55-EE22-4BF6-A0A9-C0D4E0D6E0AF}">
      <dgm:prSet/>
      <dgm:spPr/>
      <dgm:t>
        <a:bodyPr/>
        <a:lstStyle/>
        <a:p>
          <a:endParaRPr lang="en-CA"/>
        </a:p>
      </dgm:t>
    </dgm:pt>
    <dgm:pt modelId="{3AC22E6D-C2A0-40AB-8D04-D0C38CDDAE9C}" type="sibTrans" cxnId="{D7B9AD55-EE22-4BF6-A0A9-C0D4E0D6E0AF}">
      <dgm:prSet/>
      <dgm:spPr/>
      <dgm:t>
        <a:bodyPr/>
        <a:lstStyle/>
        <a:p>
          <a:endParaRPr lang="en-CA"/>
        </a:p>
      </dgm:t>
    </dgm:pt>
    <dgm:pt modelId="{249561B3-516E-4E6D-877E-5D56578B9A11}">
      <dgm:prSet phldrT="[Text]"/>
      <dgm:spPr/>
      <dgm:t>
        <a:bodyPr/>
        <a:lstStyle/>
        <a:p>
          <a:r>
            <a:rPr lang="en-US" dirty="0"/>
            <a:t>Trang on surface</a:t>
          </a:r>
          <a:endParaRPr lang="en-CA" dirty="0"/>
        </a:p>
      </dgm:t>
    </dgm:pt>
    <dgm:pt modelId="{21189D6D-F9AF-4C41-8466-34F384EFDFBB}" type="parTrans" cxnId="{738496BE-25E1-4ED0-B19F-1952A540ADC5}">
      <dgm:prSet/>
      <dgm:spPr/>
      <dgm:t>
        <a:bodyPr/>
        <a:lstStyle/>
        <a:p>
          <a:endParaRPr lang="en-CA"/>
        </a:p>
      </dgm:t>
    </dgm:pt>
    <dgm:pt modelId="{C2B55D5F-4FB6-4732-BCBA-BE5533267CF0}" type="sibTrans" cxnId="{738496BE-25E1-4ED0-B19F-1952A540ADC5}">
      <dgm:prSet/>
      <dgm:spPr/>
      <dgm:t>
        <a:bodyPr/>
        <a:lstStyle/>
        <a:p>
          <a:endParaRPr lang="en-CA"/>
        </a:p>
      </dgm:t>
    </dgm:pt>
    <dgm:pt modelId="{8DB8CDE1-805C-4DE0-B91C-549885CDED50}">
      <dgm:prSet phldrT="[Text]"/>
      <dgm:spPr/>
      <dgm:t>
        <a:bodyPr/>
        <a:lstStyle/>
        <a:p>
          <a:r>
            <a:rPr lang="en-US" dirty="0"/>
            <a:t>Trang underground</a:t>
          </a:r>
          <a:endParaRPr lang="en-CA" dirty="0"/>
        </a:p>
      </dgm:t>
    </dgm:pt>
    <dgm:pt modelId="{D51C13A9-84EE-47C4-A02F-045EACF8254E}" type="sibTrans" cxnId="{36A869AA-91F1-4E5E-BDC1-F530F0EB5FD6}">
      <dgm:prSet/>
      <dgm:spPr/>
      <dgm:t>
        <a:bodyPr/>
        <a:lstStyle/>
        <a:p>
          <a:endParaRPr lang="en-CA"/>
        </a:p>
      </dgm:t>
    </dgm:pt>
    <dgm:pt modelId="{8C7D9311-C996-44BF-B666-6EA3994A9664}" type="parTrans" cxnId="{36A869AA-91F1-4E5E-BDC1-F530F0EB5FD6}">
      <dgm:prSet/>
      <dgm:spPr/>
      <dgm:t>
        <a:bodyPr/>
        <a:lstStyle/>
        <a:p>
          <a:endParaRPr lang="en-CA"/>
        </a:p>
      </dgm:t>
    </dgm:pt>
    <dgm:pt modelId="{239F0C7A-D7CB-4E16-81B8-384F36879537}" type="pres">
      <dgm:prSet presAssocID="{5F4C76BA-E7AC-48D0-8569-3C32B25DFB87}" presName="rootnode" presStyleCnt="0">
        <dgm:presLayoutVars>
          <dgm:chMax/>
          <dgm:chPref/>
          <dgm:dir/>
          <dgm:animLvl val="lvl"/>
        </dgm:presLayoutVars>
      </dgm:prSet>
      <dgm:spPr/>
    </dgm:pt>
    <dgm:pt modelId="{61BD2A3F-987A-4193-BD3B-7DE3C09A35C5}" type="pres">
      <dgm:prSet presAssocID="{017260CB-7DC3-41A9-9AC4-75DD3BBD8BC2}" presName="composite" presStyleCnt="0"/>
      <dgm:spPr/>
    </dgm:pt>
    <dgm:pt modelId="{17AC5A60-863D-4F66-9C83-F6F7449925F6}" type="pres">
      <dgm:prSet presAssocID="{017260CB-7DC3-41A9-9AC4-75DD3BBD8BC2}" presName="LShape" presStyleLbl="alignNode1" presStyleIdx="0" presStyleCnt="5"/>
      <dgm:spPr/>
    </dgm:pt>
    <dgm:pt modelId="{B10B6334-D214-4743-B3EE-02411A8E63F7}" type="pres">
      <dgm:prSet presAssocID="{017260CB-7DC3-41A9-9AC4-75DD3BBD8BC2}" presName="ParentText" presStyleLbl="revTx" presStyleIdx="0" presStyleCnt="3">
        <dgm:presLayoutVars>
          <dgm:chMax val="0"/>
          <dgm:chPref val="0"/>
          <dgm:bulletEnabled val="1"/>
        </dgm:presLayoutVars>
      </dgm:prSet>
      <dgm:spPr/>
    </dgm:pt>
    <dgm:pt modelId="{F7D6E281-F270-47D6-9554-C32D32B47D62}" type="pres">
      <dgm:prSet presAssocID="{017260CB-7DC3-41A9-9AC4-75DD3BBD8BC2}" presName="Triangle" presStyleLbl="alignNode1" presStyleIdx="1" presStyleCnt="5" custLinFactX="800000" custLinFactY="100000" custLinFactNeighborX="858070" custLinFactNeighborY="132335"/>
      <dgm:spPr>
        <a:noFill/>
        <a:ln>
          <a:noFill/>
        </a:ln>
      </dgm:spPr>
    </dgm:pt>
    <dgm:pt modelId="{04DD4D21-4CF6-465C-907C-75A0F6F0A52E}" type="pres">
      <dgm:prSet presAssocID="{3AC22E6D-C2A0-40AB-8D04-D0C38CDDAE9C}" presName="sibTrans" presStyleCnt="0"/>
      <dgm:spPr/>
    </dgm:pt>
    <dgm:pt modelId="{5B7E4C88-F2A4-4121-861B-E33307B73260}" type="pres">
      <dgm:prSet presAssocID="{3AC22E6D-C2A0-40AB-8D04-D0C38CDDAE9C}" presName="space" presStyleCnt="0"/>
      <dgm:spPr/>
    </dgm:pt>
    <dgm:pt modelId="{7677F07E-33D7-4059-B065-EA7AD3E10001}" type="pres">
      <dgm:prSet presAssocID="{8DB8CDE1-805C-4DE0-B91C-549885CDED50}" presName="composite" presStyleCnt="0"/>
      <dgm:spPr/>
    </dgm:pt>
    <dgm:pt modelId="{21AA959D-0547-46B4-873C-D4A5DE691840}" type="pres">
      <dgm:prSet presAssocID="{8DB8CDE1-805C-4DE0-B91C-549885CDED50}" presName="LShape" presStyleLbl="alignNode1" presStyleIdx="2" presStyleCnt="5"/>
      <dgm:spPr/>
    </dgm:pt>
    <dgm:pt modelId="{7C50B128-19C2-46BE-A921-FD76DEA9AD7C}" type="pres">
      <dgm:prSet presAssocID="{8DB8CDE1-805C-4DE0-B91C-549885CDED50}" presName="ParentText" presStyleLbl="revTx" presStyleIdx="1" presStyleCnt="3">
        <dgm:presLayoutVars>
          <dgm:chMax val="0"/>
          <dgm:chPref val="0"/>
          <dgm:bulletEnabled val="1"/>
        </dgm:presLayoutVars>
      </dgm:prSet>
      <dgm:spPr/>
    </dgm:pt>
    <dgm:pt modelId="{010BCD1D-563F-46C6-9642-DDBB015FC28C}" type="pres">
      <dgm:prSet presAssocID="{8DB8CDE1-805C-4DE0-B91C-549885CDED50}" presName="Triangle" presStyleLbl="alignNode1" presStyleIdx="3" presStyleCnt="5"/>
      <dgm:spPr>
        <a:noFill/>
        <a:ln>
          <a:noFill/>
        </a:ln>
      </dgm:spPr>
    </dgm:pt>
    <dgm:pt modelId="{008C0ED4-11CE-4E07-B142-C1BE84D4DFFC}" type="pres">
      <dgm:prSet presAssocID="{D51C13A9-84EE-47C4-A02F-045EACF8254E}" presName="sibTrans" presStyleCnt="0"/>
      <dgm:spPr/>
    </dgm:pt>
    <dgm:pt modelId="{340C39B0-B595-4049-BD25-C4E89E1F2722}" type="pres">
      <dgm:prSet presAssocID="{D51C13A9-84EE-47C4-A02F-045EACF8254E}" presName="space" presStyleCnt="0"/>
      <dgm:spPr/>
    </dgm:pt>
    <dgm:pt modelId="{18F6DAE5-D925-48D4-BEEA-C4C369FF4276}" type="pres">
      <dgm:prSet presAssocID="{249561B3-516E-4E6D-877E-5D56578B9A11}" presName="composite" presStyleCnt="0"/>
      <dgm:spPr/>
    </dgm:pt>
    <dgm:pt modelId="{ACF76F33-3750-4657-8BF1-0291A7D11876}" type="pres">
      <dgm:prSet presAssocID="{249561B3-516E-4E6D-877E-5D56578B9A11}" presName="LShape" presStyleLbl="alignNode1" presStyleIdx="4" presStyleCnt="5"/>
      <dgm:spPr/>
    </dgm:pt>
    <dgm:pt modelId="{0BAA9F21-DF35-451C-89DC-CFE3A90EAFD8}" type="pres">
      <dgm:prSet presAssocID="{249561B3-516E-4E6D-877E-5D56578B9A11}" presName="ParentText" presStyleLbl="revTx" presStyleIdx="2" presStyleCnt="3">
        <dgm:presLayoutVars>
          <dgm:chMax val="0"/>
          <dgm:chPref val="0"/>
          <dgm:bulletEnabled val="1"/>
        </dgm:presLayoutVars>
      </dgm:prSet>
      <dgm:spPr/>
    </dgm:pt>
  </dgm:ptLst>
  <dgm:cxnLst>
    <dgm:cxn modelId="{F0667C31-D7C4-4439-8CC9-B91665544F47}" type="presOf" srcId="{017260CB-7DC3-41A9-9AC4-75DD3BBD8BC2}" destId="{B10B6334-D214-4743-B3EE-02411A8E63F7}" srcOrd="0" destOrd="0" presId="urn:microsoft.com/office/officeart/2009/3/layout/StepUpProcess"/>
    <dgm:cxn modelId="{D7B9AD55-EE22-4BF6-A0A9-C0D4E0D6E0AF}" srcId="{5F4C76BA-E7AC-48D0-8569-3C32B25DFB87}" destId="{017260CB-7DC3-41A9-9AC4-75DD3BBD8BC2}" srcOrd="0" destOrd="0" parTransId="{77962FA0-32A8-4B44-9846-CA5DB65137E4}" sibTransId="{3AC22E6D-C2A0-40AB-8D04-D0C38CDDAE9C}"/>
    <dgm:cxn modelId="{36A869AA-91F1-4E5E-BDC1-F530F0EB5FD6}" srcId="{5F4C76BA-E7AC-48D0-8569-3C32B25DFB87}" destId="{8DB8CDE1-805C-4DE0-B91C-549885CDED50}" srcOrd="1" destOrd="0" parTransId="{8C7D9311-C996-44BF-B666-6EA3994A9664}" sibTransId="{D51C13A9-84EE-47C4-A02F-045EACF8254E}"/>
    <dgm:cxn modelId="{738496BE-25E1-4ED0-B19F-1952A540ADC5}" srcId="{5F4C76BA-E7AC-48D0-8569-3C32B25DFB87}" destId="{249561B3-516E-4E6D-877E-5D56578B9A11}" srcOrd="2" destOrd="0" parTransId="{21189D6D-F9AF-4C41-8466-34F384EFDFBB}" sibTransId="{C2B55D5F-4FB6-4732-BCBA-BE5533267CF0}"/>
    <dgm:cxn modelId="{4FFC76BF-A13B-4FA3-BB56-117369852A3C}" type="presOf" srcId="{249561B3-516E-4E6D-877E-5D56578B9A11}" destId="{0BAA9F21-DF35-451C-89DC-CFE3A90EAFD8}" srcOrd="0" destOrd="0" presId="urn:microsoft.com/office/officeart/2009/3/layout/StepUpProcess"/>
    <dgm:cxn modelId="{2C2DC1E3-B1B5-48FD-AFB3-D38FB56A16A4}" type="presOf" srcId="{5F4C76BA-E7AC-48D0-8569-3C32B25DFB87}" destId="{239F0C7A-D7CB-4E16-81B8-384F36879537}" srcOrd="0" destOrd="0" presId="urn:microsoft.com/office/officeart/2009/3/layout/StepUpProcess"/>
    <dgm:cxn modelId="{FF70FFFF-6BCE-4E72-9E95-94960DC2D3CB}" type="presOf" srcId="{8DB8CDE1-805C-4DE0-B91C-549885CDED50}" destId="{7C50B128-19C2-46BE-A921-FD76DEA9AD7C}" srcOrd="0" destOrd="0" presId="urn:microsoft.com/office/officeart/2009/3/layout/StepUpProcess"/>
    <dgm:cxn modelId="{7B3C97CD-2A88-4337-A4A8-985A33CF1A98}" type="presParOf" srcId="{239F0C7A-D7CB-4E16-81B8-384F36879537}" destId="{61BD2A3F-987A-4193-BD3B-7DE3C09A35C5}" srcOrd="0" destOrd="0" presId="urn:microsoft.com/office/officeart/2009/3/layout/StepUpProcess"/>
    <dgm:cxn modelId="{E647ADCD-6EC2-438F-8B1A-8C536E7B0348}" type="presParOf" srcId="{61BD2A3F-987A-4193-BD3B-7DE3C09A35C5}" destId="{17AC5A60-863D-4F66-9C83-F6F7449925F6}" srcOrd="0" destOrd="0" presId="urn:microsoft.com/office/officeart/2009/3/layout/StepUpProcess"/>
    <dgm:cxn modelId="{B09878F3-7303-4AD9-A8F6-6F54C674D613}" type="presParOf" srcId="{61BD2A3F-987A-4193-BD3B-7DE3C09A35C5}" destId="{B10B6334-D214-4743-B3EE-02411A8E63F7}" srcOrd="1" destOrd="0" presId="urn:microsoft.com/office/officeart/2009/3/layout/StepUpProcess"/>
    <dgm:cxn modelId="{677D0573-5FCF-4C9D-9AF2-B53AFF0A55B3}" type="presParOf" srcId="{61BD2A3F-987A-4193-BD3B-7DE3C09A35C5}" destId="{F7D6E281-F270-47D6-9554-C32D32B47D62}" srcOrd="2" destOrd="0" presId="urn:microsoft.com/office/officeart/2009/3/layout/StepUpProcess"/>
    <dgm:cxn modelId="{22A98452-16A1-4F21-8280-4FA87F950575}" type="presParOf" srcId="{239F0C7A-D7CB-4E16-81B8-384F36879537}" destId="{04DD4D21-4CF6-465C-907C-75A0F6F0A52E}" srcOrd="1" destOrd="0" presId="urn:microsoft.com/office/officeart/2009/3/layout/StepUpProcess"/>
    <dgm:cxn modelId="{DD1CE567-6E67-45D5-9E01-D4F3B2C8026E}" type="presParOf" srcId="{04DD4D21-4CF6-465C-907C-75A0F6F0A52E}" destId="{5B7E4C88-F2A4-4121-861B-E33307B73260}" srcOrd="0" destOrd="0" presId="urn:microsoft.com/office/officeart/2009/3/layout/StepUpProcess"/>
    <dgm:cxn modelId="{4CE04876-4AF2-4DBC-8CA0-DD62C534C9A0}" type="presParOf" srcId="{239F0C7A-D7CB-4E16-81B8-384F36879537}" destId="{7677F07E-33D7-4059-B065-EA7AD3E10001}" srcOrd="2" destOrd="0" presId="urn:microsoft.com/office/officeart/2009/3/layout/StepUpProcess"/>
    <dgm:cxn modelId="{A3A34083-F3F6-4A45-A8C1-9826CF26F4FB}" type="presParOf" srcId="{7677F07E-33D7-4059-B065-EA7AD3E10001}" destId="{21AA959D-0547-46B4-873C-D4A5DE691840}" srcOrd="0" destOrd="0" presId="urn:microsoft.com/office/officeart/2009/3/layout/StepUpProcess"/>
    <dgm:cxn modelId="{F8FB35AA-2821-4C0D-85E0-4F95551B3815}" type="presParOf" srcId="{7677F07E-33D7-4059-B065-EA7AD3E10001}" destId="{7C50B128-19C2-46BE-A921-FD76DEA9AD7C}" srcOrd="1" destOrd="0" presId="urn:microsoft.com/office/officeart/2009/3/layout/StepUpProcess"/>
    <dgm:cxn modelId="{FED22850-BBBC-447C-B7ED-FF1EF647DF0F}" type="presParOf" srcId="{7677F07E-33D7-4059-B065-EA7AD3E10001}" destId="{010BCD1D-563F-46C6-9642-DDBB015FC28C}" srcOrd="2" destOrd="0" presId="urn:microsoft.com/office/officeart/2009/3/layout/StepUpProcess"/>
    <dgm:cxn modelId="{ED915056-80C9-4746-B51C-8CE85B1F7AB7}" type="presParOf" srcId="{239F0C7A-D7CB-4E16-81B8-384F36879537}" destId="{008C0ED4-11CE-4E07-B142-C1BE84D4DFFC}" srcOrd="3" destOrd="0" presId="urn:microsoft.com/office/officeart/2009/3/layout/StepUpProcess"/>
    <dgm:cxn modelId="{434A4BA3-F2C9-429C-9204-73CAD065F0F6}" type="presParOf" srcId="{008C0ED4-11CE-4E07-B142-C1BE84D4DFFC}" destId="{340C39B0-B595-4049-BD25-C4E89E1F2722}" srcOrd="0" destOrd="0" presId="urn:microsoft.com/office/officeart/2009/3/layout/StepUpProcess"/>
    <dgm:cxn modelId="{DAE800AE-2EA4-4858-92D8-CC7088690301}" type="presParOf" srcId="{239F0C7A-D7CB-4E16-81B8-384F36879537}" destId="{18F6DAE5-D925-48D4-BEEA-C4C369FF4276}" srcOrd="4" destOrd="0" presId="urn:microsoft.com/office/officeart/2009/3/layout/StepUpProcess"/>
    <dgm:cxn modelId="{BFE0A382-8925-45A4-86D1-BBF9645EDC91}" type="presParOf" srcId="{18F6DAE5-D925-48D4-BEEA-C4C369FF4276}" destId="{ACF76F33-3750-4657-8BF1-0291A7D11876}" srcOrd="0" destOrd="0" presId="urn:microsoft.com/office/officeart/2009/3/layout/StepUpProcess"/>
    <dgm:cxn modelId="{3FB0DFAF-D71D-4F2B-8ABE-15FAE718DCF7}" type="presParOf" srcId="{18F6DAE5-D925-48D4-BEEA-C4C369FF4276}" destId="{0BAA9F21-DF35-451C-89DC-CFE3A90EAFD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4C76BA-E7AC-48D0-8569-3C32B25DFB87}"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CA"/>
        </a:p>
      </dgm:t>
    </dgm:pt>
    <dgm:pt modelId="{017260CB-7DC3-41A9-9AC4-75DD3BBD8BC2}">
      <dgm:prSet phldrT="[Text]"/>
      <dgm:spPr/>
      <dgm:t>
        <a:bodyPr/>
        <a:lstStyle/>
        <a:p>
          <a:endParaRPr lang="en-CA" dirty="0"/>
        </a:p>
      </dgm:t>
    </dgm:pt>
    <dgm:pt modelId="{77962FA0-32A8-4B44-9846-CA5DB65137E4}" type="parTrans" cxnId="{D7B9AD55-EE22-4BF6-A0A9-C0D4E0D6E0AF}">
      <dgm:prSet/>
      <dgm:spPr/>
      <dgm:t>
        <a:bodyPr/>
        <a:lstStyle/>
        <a:p>
          <a:endParaRPr lang="en-CA"/>
        </a:p>
      </dgm:t>
    </dgm:pt>
    <dgm:pt modelId="{3AC22E6D-C2A0-40AB-8D04-D0C38CDDAE9C}" type="sibTrans" cxnId="{D7B9AD55-EE22-4BF6-A0A9-C0D4E0D6E0AF}">
      <dgm:prSet/>
      <dgm:spPr/>
      <dgm:t>
        <a:bodyPr/>
        <a:lstStyle/>
        <a:p>
          <a:endParaRPr lang="en-CA"/>
        </a:p>
      </dgm:t>
    </dgm:pt>
    <dgm:pt modelId="{249561B3-516E-4E6D-877E-5D56578B9A11}">
      <dgm:prSet phldrT="[Text]"/>
      <dgm:spPr/>
      <dgm:t>
        <a:bodyPr/>
        <a:lstStyle/>
        <a:p>
          <a:endParaRPr lang="en-CA" dirty="0"/>
        </a:p>
      </dgm:t>
    </dgm:pt>
    <dgm:pt modelId="{21189D6D-F9AF-4C41-8466-34F384EFDFBB}" type="parTrans" cxnId="{738496BE-25E1-4ED0-B19F-1952A540ADC5}">
      <dgm:prSet/>
      <dgm:spPr/>
      <dgm:t>
        <a:bodyPr/>
        <a:lstStyle/>
        <a:p>
          <a:endParaRPr lang="en-CA"/>
        </a:p>
      </dgm:t>
    </dgm:pt>
    <dgm:pt modelId="{C2B55D5F-4FB6-4732-BCBA-BE5533267CF0}" type="sibTrans" cxnId="{738496BE-25E1-4ED0-B19F-1952A540ADC5}">
      <dgm:prSet/>
      <dgm:spPr/>
      <dgm:t>
        <a:bodyPr/>
        <a:lstStyle/>
        <a:p>
          <a:endParaRPr lang="en-CA"/>
        </a:p>
      </dgm:t>
    </dgm:pt>
    <dgm:pt modelId="{8DB8CDE1-805C-4DE0-B91C-549885CDED50}">
      <dgm:prSet phldrT="[Text]"/>
      <dgm:spPr/>
      <dgm:t>
        <a:bodyPr/>
        <a:lstStyle/>
        <a:p>
          <a:r>
            <a:rPr lang="en-US" dirty="0"/>
            <a:t>Trang underground</a:t>
          </a:r>
          <a:endParaRPr lang="en-CA" dirty="0"/>
        </a:p>
      </dgm:t>
    </dgm:pt>
    <dgm:pt modelId="{D51C13A9-84EE-47C4-A02F-045EACF8254E}" type="sibTrans" cxnId="{36A869AA-91F1-4E5E-BDC1-F530F0EB5FD6}">
      <dgm:prSet/>
      <dgm:spPr/>
      <dgm:t>
        <a:bodyPr/>
        <a:lstStyle/>
        <a:p>
          <a:endParaRPr lang="en-CA"/>
        </a:p>
      </dgm:t>
    </dgm:pt>
    <dgm:pt modelId="{8C7D9311-C996-44BF-B666-6EA3994A9664}" type="parTrans" cxnId="{36A869AA-91F1-4E5E-BDC1-F530F0EB5FD6}">
      <dgm:prSet/>
      <dgm:spPr/>
      <dgm:t>
        <a:bodyPr/>
        <a:lstStyle/>
        <a:p>
          <a:endParaRPr lang="en-CA"/>
        </a:p>
      </dgm:t>
    </dgm:pt>
    <dgm:pt modelId="{239F0C7A-D7CB-4E16-81B8-384F36879537}" type="pres">
      <dgm:prSet presAssocID="{5F4C76BA-E7AC-48D0-8569-3C32B25DFB87}" presName="rootnode" presStyleCnt="0">
        <dgm:presLayoutVars>
          <dgm:chMax/>
          <dgm:chPref/>
          <dgm:dir/>
          <dgm:animLvl val="lvl"/>
        </dgm:presLayoutVars>
      </dgm:prSet>
      <dgm:spPr/>
    </dgm:pt>
    <dgm:pt modelId="{61BD2A3F-987A-4193-BD3B-7DE3C09A35C5}" type="pres">
      <dgm:prSet presAssocID="{017260CB-7DC3-41A9-9AC4-75DD3BBD8BC2}" presName="composite" presStyleCnt="0"/>
      <dgm:spPr/>
    </dgm:pt>
    <dgm:pt modelId="{17AC5A60-863D-4F66-9C83-F6F7449925F6}" type="pres">
      <dgm:prSet presAssocID="{017260CB-7DC3-41A9-9AC4-75DD3BBD8BC2}" presName="LShape" presStyleLbl="alignNode1" presStyleIdx="0" presStyleCnt="5"/>
      <dgm:spPr/>
    </dgm:pt>
    <dgm:pt modelId="{B10B6334-D214-4743-B3EE-02411A8E63F7}" type="pres">
      <dgm:prSet presAssocID="{017260CB-7DC3-41A9-9AC4-75DD3BBD8BC2}" presName="ParentText" presStyleLbl="revTx" presStyleIdx="0" presStyleCnt="3">
        <dgm:presLayoutVars>
          <dgm:chMax val="0"/>
          <dgm:chPref val="0"/>
          <dgm:bulletEnabled val="1"/>
        </dgm:presLayoutVars>
      </dgm:prSet>
      <dgm:spPr/>
    </dgm:pt>
    <dgm:pt modelId="{F7D6E281-F270-47D6-9554-C32D32B47D62}" type="pres">
      <dgm:prSet presAssocID="{017260CB-7DC3-41A9-9AC4-75DD3BBD8BC2}" presName="Triangle" presStyleLbl="alignNode1" presStyleIdx="1" presStyleCnt="5" custLinFactX="800000" custLinFactY="100000" custLinFactNeighborX="858070" custLinFactNeighborY="132335"/>
      <dgm:spPr>
        <a:noFill/>
        <a:ln>
          <a:noFill/>
        </a:ln>
      </dgm:spPr>
    </dgm:pt>
    <dgm:pt modelId="{04DD4D21-4CF6-465C-907C-75A0F6F0A52E}" type="pres">
      <dgm:prSet presAssocID="{3AC22E6D-C2A0-40AB-8D04-D0C38CDDAE9C}" presName="sibTrans" presStyleCnt="0"/>
      <dgm:spPr/>
    </dgm:pt>
    <dgm:pt modelId="{5B7E4C88-F2A4-4121-861B-E33307B73260}" type="pres">
      <dgm:prSet presAssocID="{3AC22E6D-C2A0-40AB-8D04-D0C38CDDAE9C}" presName="space" presStyleCnt="0"/>
      <dgm:spPr/>
    </dgm:pt>
    <dgm:pt modelId="{7677F07E-33D7-4059-B065-EA7AD3E10001}" type="pres">
      <dgm:prSet presAssocID="{8DB8CDE1-805C-4DE0-B91C-549885CDED50}" presName="composite" presStyleCnt="0"/>
      <dgm:spPr/>
    </dgm:pt>
    <dgm:pt modelId="{21AA959D-0547-46B4-873C-D4A5DE691840}" type="pres">
      <dgm:prSet presAssocID="{8DB8CDE1-805C-4DE0-B91C-549885CDED50}" presName="LShape" presStyleLbl="alignNode1" presStyleIdx="2" presStyleCnt="5"/>
      <dgm:spPr/>
    </dgm:pt>
    <dgm:pt modelId="{7C50B128-19C2-46BE-A921-FD76DEA9AD7C}" type="pres">
      <dgm:prSet presAssocID="{8DB8CDE1-805C-4DE0-B91C-549885CDED50}" presName="ParentText" presStyleLbl="revTx" presStyleIdx="1" presStyleCnt="3">
        <dgm:presLayoutVars>
          <dgm:chMax val="0"/>
          <dgm:chPref val="0"/>
          <dgm:bulletEnabled val="1"/>
        </dgm:presLayoutVars>
      </dgm:prSet>
      <dgm:spPr/>
    </dgm:pt>
    <dgm:pt modelId="{010BCD1D-563F-46C6-9642-DDBB015FC28C}" type="pres">
      <dgm:prSet presAssocID="{8DB8CDE1-805C-4DE0-B91C-549885CDED50}" presName="Triangle" presStyleLbl="alignNode1" presStyleIdx="3" presStyleCnt="5"/>
      <dgm:spPr>
        <a:noFill/>
        <a:ln>
          <a:noFill/>
        </a:ln>
      </dgm:spPr>
    </dgm:pt>
    <dgm:pt modelId="{008C0ED4-11CE-4E07-B142-C1BE84D4DFFC}" type="pres">
      <dgm:prSet presAssocID="{D51C13A9-84EE-47C4-A02F-045EACF8254E}" presName="sibTrans" presStyleCnt="0"/>
      <dgm:spPr/>
    </dgm:pt>
    <dgm:pt modelId="{340C39B0-B595-4049-BD25-C4E89E1F2722}" type="pres">
      <dgm:prSet presAssocID="{D51C13A9-84EE-47C4-A02F-045EACF8254E}" presName="space" presStyleCnt="0"/>
      <dgm:spPr/>
    </dgm:pt>
    <dgm:pt modelId="{18F6DAE5-D925-48D4-BEEA-C4C369FF4276}" type="pres">
      <dgm:prSet presAssocID="{249561B3-516E-4E6D-877E-5D56578B9A11}" presName="composite" presStyleCnt="0"/>
      <dgm:spPr/>
    </dgm:pt>
    <dgm:pt modelId="{ACF76F33-3750-4657-8BF1-0291A7D11876}" type="pres">
      <dgm:prSet presAssocID="{249561B3-516E-4E6D-877E-5D56578B9A11}" presName="LShape" presStyleLbl="alignNode1" presStyleIdx="4" presStyleCnt="5"/>
      <dgm:spPr/>
    </dgm:pt>
    <dgm:pt modelId="{0BAA9F21-DF35-451C-89DC-CFE3A90EAFD8}" type="pres">
      <dgm:prSet presAssocID="{249561B3-516E-4E6D-877E-5D56578B9A11}" presName="ParentText" presStyleLbl="revTx" presStyleIdx="2" presStyleCnt="3">
        <dgm:presLayoutVars>
          <dgm:chMax val="0"/>
          <dgm:chPref val="0"/>
          <dgm:bulletEnabled val="1"/>
        </dgm:presLayoutVars>
      </dgm:prSet>
      <dgm:spPr/>
    </dgm:pt>
  </dgm:ptLst>
  <dgm:cxnLst>
    <dgm:cxn modelId="{F0667C31-D7C4-4439-8CC9-B91665544F47}" type="presOf" srcId="{017260CB-7DC3-41A9-9AC4-75DD3BBD8BC2}" destId="{B10B6334-D214-4743-B3EE-02411A8E63F7}" srcOrd="0" destOrd="0" presId="urn:microsoft.com/office/officeart/2009/3/layout/StepUpProcess"/>
    <dgm:cxn modelId="{D7B9AD55-EE22-4BF6-A0A9-C0D4E0D6E0AF}" srcId="{5F4C76BA-E7AC-48D0-8569-3C32B25DFB87}" destId="{017260CB-7DC3-41A9-9AC4-75DD3BBD8BC2}" srcOrd="0" destOrd="0" parTransId="{77962FA0-32A8-4B44-9846-CA5DB65137E4}" sibTransId="{3AC22E6D-C2A0-40AB-8D04-D0C38CDDAE9C}"/>
    <dgm:cxn modelId="{36A869AA-91F1-4E5E-BDC1-F530F0EB5FD6}" srcId="{5F4C76BA-E7AC-48D0-8569-3C32B25DFB87}" destId="{8DB8CDE1-805C-4DE0-B91C-549885CDED50}" srcOrd="1" destOrd="0" parTransId="{8C7D9311-C996-44BF-B666-6EA3994A9664}" sibTransId="{D51C13A9-84EE-47C4-A02F-045EACF8254E}"/>
    <dgm:cxn modelId="{738496BE-25E1-4ED0-B19F-1952A540ADC5}" srcId="{5F4C76BA-E7AC-48D0-8569-3C32B25DFB87}" destId="{249561B3-516E-4E6D-877E-5D56578B9A11}" srcOrd="2" destOrd="0" parTransId="{21189D6D-F9AF-4C41-8466-34F384EFDFBB}" sibTransId="{C2B55D5F-4FB6-4732-BCBA-BE5533267CF0}"/>
    <dgm:cxn modelId="{4FFC76BF-A13B-4FA3-BB56-117369852A3C}" type="presOf" srcId="{249561B3-516E-4E6D-877E-5D56578B9A11}" destId="{0BAA9F21-DF35-451C-89DC-CFE3A90EAFD8}" srcOrd="0" destOrd="0" presId="urn:microsoft.com/office/officeart/2009/3/layout/StepUpProcess"/>
    <dgm:cxn modelId="{2C2DC1E3-B1B5-48FD-AFB3-D38FB56A16A4}" type="presOf" srcId="{5F4C76BA-E7AC-48D0-8569-3C32B25DFB87}" destId="{239F0C7A-D7CB-4E16-81B8-384F36879537}" srcOrd="0" destOrd="0" presId="urn:microsoft.com/office/officeart/2009/3/layout/StepUpProcess"/>
    <dgm:cxn modelId="{FF70FFFF-6BCE-4E72-9E95-94960DC2D3CB}" type="presOf" srcId="{8DB8CDE1-805C-4DE0-B91C-549885CDED50}" destId="{7C50B128-19C2-46BE-A921-FD76DEA9AD7C}" srcOrd="0" destOrd="0" presId="urn:microsoft.com/office/officeart/2009/3/layout/StepUpProcess"/>
    <dgm:cxn modelId="{7B3C97CD-2A88-4337-A4A8-985A33CF1A98}" type="presParOf" srcId="{239F0C7A-D7CB-4E16-81B8-384F36879537}" destId="{61BD2A3F-987A-4193-BD3B-7DE3C09A35C5}" srcOrd="0" destOrd="0" presId="urn:microsoft.com/office/officeart/2009/3/layout/StepUpProcess"/>
    <dgm:cxn modelId="{E647ADCD-6EC2-438F-8B1A-8C536E7B0348}" type="presParOf" srcId="{61BD2A3F-987A-4193-BD3B-7DE3C09A35C5}" destId="{17AC5A60-863D-4F66-9C83-F6F7449925F6}" srcOrd="0" destOrd="0" presId="urn:microsoft.com/office/officeart/2009/3/layout/StepUpProcess"/>
    <dgm:cxn modelId="{B09878F3-7303-4AD9-A8F6-6F54C674D613}" type="presParOf" srcId="{61BD2A3F-987A-4193-BD3B-7DE3C09A35C5}" destId="{B10B6334-D214-4743-B3EE-02411A8E63F7}" srcOrd="1" destOrd="0" presId="urn:microsoft.com/office/officeart/2009/3/layout/StepUpProcess"/>
    <dgm:cxn modelId="{677D0573-5FCF-4C9D-9AF2-B53AFF0A55B3}" type="presParOf" srcId="{61BD2A3F-987A-4193-BD3B-7DE3C09A35C5}" destId="{F7D6E281-F270-47D6-9554-C32D32B47D62}" srcOrd="2" destOrd="0" presId="urn:microsoft.com/office/officeart/2009/3/layout/StepUpProcess"/>
    <dgm:cxn modelId="{22A98452-16A1-4F21-8280-4FA87F950575}" type="presParOf" srcId="{239F0C7A-D7CB-4E16-81B8-384F36879537}" destId="{04DD4D21-4CF6-465C-907C-75A0F6F0A52E}" srcOrd="1" destOrd="0" presId="urn:microsoft.com/office/officeart/2009/3/layout/StepUpProcess"/>
    <dgm:cxn modelId="{DD1CE567-6E67-45D5-9E01-D4F3B2C8026E}" type="presParOf" srcId="{04DD4D21-4CF6-465C-907C-75A0F6F0A52E}" destId="{5B7E4C88-F2A4-4121-861B-E33307B73260}" srcOrd="0" destOrd="0" presId="urn:microsoft.com/office/officeart/2009/3/layout/StepUpProcess"/>
    <dgm:cxn modelId="{4CE04876-4AF2-4DBC-8CA0-DD62C534C9A0}" type="presParOf" srcId="{239F0C7A-D7CB-4E16-81B8-384F36879537}" destId="{7677F07E-33D7-4059-B065-EA7AD3E10001}" srcOrd="2" destOrd="0" presId="urn:microsoft.com/office/officeart/2009/3/layout/StepUpProcess"/>
    <dgm:cxn modelId="{A3A34083-F3F6-4A45-A8C1-9826CF26F4FB}" type="presParOf" srcId="{7677F07E-33D7-4059-B065-EA7AD3E10001}" destId="{21AA959D-0547-46B4-873C-D4A5DE691840}" srcOrd="0" destOrd="0" presId="urn:microsoft.com/office/officeart/2009/3/layout/StepUpProcess"/>
    <dgm:cxn modelId="{F8FB35AA-2821-4C0D-85E0-4F95551B3815}" type="presParOf" srcId="{7677F07E-33D7-4059-B065-EA7AD3E10001}" destId="{7C50B128-19C2-46BE-A921-FD76DEA9AD7C}" srcOrd="1" destOrd="0" presId="urn:microsoft.com/office/officeart/2009/3/layout/StepUpProcess"/>
    <dgm:cxn modelId="{FED22850-BBBC-447C-B7ED-FF1EF647DF0F}" type="presParOf" srcId="{7677F07E-33D7-4059-B065-EA7AD3E10001}" destId="{010BCD1D-563F-46C6-9642-DDBB015FC28C}" srcOrd="2" destOrd="0" presId="urn:microsoft.com/office/officeart/2009/3/layout/StepUpProcess"/>
    <dgm:cxn modelId="{ED915056-80C9-4746-B51C-8CE85B1F7AB7}" type="presParOf" srcId="{239F0C7A-D7CB-4E16-81B8-384F36879537}" destId="{008C0ED4-11CE-4E07-B142-C1BE84D4DFFC}" srcOrd="3" destOrd="0" presId="urn:microsoft.com/office/officeart/2009/3/layout/StepUpProcess"/>
    <dgm:cxn modelId="{434A4BA3-F2C9-429C-9204-73CAD065F0F6}" type="presParOf" srcId="{008C0ED4-11CE-4E07-B142-C1BE84D4DFFC}" destId="{340C39B0-B595-4049-BD25-C4E89E1F2722}" srcOrd="0" destOrd="0" presId="urn:microsoft.com/office/officeart/2009/3/layout/StepUpProcess"/>
    <dgm:cxn modelId="{DAE800AE-2EA4-4858-92D8-CC7088690301}" type="presParOf" srcId="{239F0C7A-D7CB-4E16-81B8-384F36879537}" destId="{18F6DAE5-D925-48D4-BEEA-C4C369FF4276}" srcOrd="4" destOrd="0" presId="urn:microsoft.com/office/officeart/2009/3/layout/StepUpProcess"/>
    <dgm:cxn modelId="{BFE0A382-8925-45A4-86D1-BBF9645EDC91}" type="presParOf" srcId="{18F6DAE5-D925-48D4-BEEA-C4C369FF4276}" destId="{ACF76F33-3750-4657-8BF1-0291A7D11876}" srcOrd="0" destOrd="0" presId="urn:microsoft.com/office/officeart/2009/3/layout/StepUpProcess"/>
    <dgm:cxn modelId="{3FB0DFAF-D71D-4F2B-8ABE-15FAE718DCF7}" type="presParOf" srcId="{18F6DAE5-D925-48D4-BEEA-C4C369FF4276}" destId="{0BAA9F21-DF35-451C-89DC-CFE3A90EAFD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4C76BA-E7AC-48D0-8569-3C32B25DFB87}"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CA"/>
        </a:p>
      </dgm:t>
    </dgm:pt>
    <dgm:pt modelId="{017260CB-7DC3-41A9-9AC4-75DD3BBD8BC2}">
      <dgm:prSet phldrT="[Text]"/>
      <dgm:spPr/>
      <dgm:t>
        <a:bodyPr/>
        <a:lstStyle/>
        <a:p>
          <a:endParaRPr lang="en-CA" dirty="0"/>
        </a:p>
      </dgm:t>
    </dgm:pt>
    <dgm:pt modelId="{77962FA0-32A8-4B44-9846-CA5DB65137E4}" type="parTrans" cxnId="{D7B9AD55-EE22-4BF6-A0A9-C0D4E0D6E0AF}">
      <dgm:prSet/>
      <dgm:spPr/>
      <dgm:t>
        <a:bodyPr/>
        <a:lstStyle/>
        <a:p>
          <a:endParaRPr lang="en-CA"/>
        </a:p>
      </dgm:t>
    </dgm:pt>
    <dgm:pt modelId="{3AC22E6D-C2A0-40AB-8D04-D0C38CDDAE9C}" type="sibTrans" cxnId="{D7B9AD55-EE22-4BF6-A0A9-C0D4E0D6E0AF}">
      <dgm:prSet/>
      <dgm:spPr/>
      <dgm:t>
        <a:bodyPr/>
        <a:lstStyle/>
        <a:p>
          <a:endParaRPr lang="en-CA"/>
        </a:p>
      </dgm:t>
    </dgm:pt>
    <dgm:pt modelId="{249561B3-516E-4E6D-877E-5D56578B9A11}">
      <dgm:prSet phldrT="[Text]" custT="1"/>
      <dgm:spPr/>
      <dgm:t>
        <a:bodyPr/>
        <a:lstStyle/>
        <a:p>
          <a:r>
            <a:rPr lang="en-US" sz="2800" dirty="0"/>
            <a:t>Trang on surface</a:t>
          </a:r>
          <a:endParaRPr lang="en-CA" sz="2800" dirty="0"/>
        </a:p>
      </dgm:t>
    </dgm:pt>
    <dgm:pt modelId="{21189D6D-F9AF-4C41-8466-34F384EFDFBB}" type="parTrans" cxnId="{738496BE-25E1-4ED0-B19F-1952A540ADC5}">
      <dgm:prSet/>
      <dgm:spPr/>
      <dgm:t>
        <a:bodyPr/>
        <a:lstStyle/>
        <a:p>
          <a:endParaRPr lang="en-CA"/>
        </a:p>
      </dgm:t>
    </dgm:pt>
    <dgm:pt modelId="{C2B55D5F-4FB6-4732-BCBA-BE5533267CF0}" type="sibTrans" cxnId="{738496BE-25E1-4ED0-B19F-1952A540ADC5}">
      <dgm:prSet/>
      <dgm:spPr/>
      <dgm:t>
        <a:bodyPr/>
        <a:lstStyle/>
        <a:p>
          <a:endParaRPr lang="en-CA"/>
        </a:p>
      </dgm:t>
    </dgm:pt>
    <dgm:pt modelId="{8DB8CDE1-805C-4DE0-B91C-549885CDED50}">
      <dgm:prSet phldrT="[Text]"/>
      <dgm:spPr/>
      <dgm:t>
        <a:bodyPr/>
        <a:lstStyle/>
        <a:p>
          <a:endParaRPr lang="en-CA" dirty="0"/>
        </a:p>
      </dgm:t>
    </dgm:pt>
    <dgm:pt modelId="{D51C13A9-84EE-47C4-A02F-045EACF8254E}" type="sibTrans" cxnId="{36A869AA-91F1-4E5E-BDC1-F530F0EB5FD6}">
      <dgm:prSet/>
      <dgm:spPr/>
      <dgm:t>
        <a:bodyPr/>
        <a:lstStyle/>
        <a:p>
          <a:endParaRPr lang="en-CA"/>
        </a:p>
      </dgm:t>
    </dgm:pt>
    <dgm:pt modelId="{8C7D9311-C996-44BF-B666-6EA3994A9664}" type="parTrans" cxnId="{36A869AA-91F1-4E5E-BDC1-F530F0EB5FD6}">
      <dgm:prSet/>
      <dgm:spPr/>
      <dgm:t>
        <a:bodyPr/>
        <a:lstStyle/>
        <a:p>
          <a:endParaRPr lang="en-CA"/>
        </a:p>
      </dgm:t>
    </dgm:pt>
    <dgm:pt modelId="{239F0C7A-D7CB-4E16-81B8-384F36879537}" type="pres">
      <dgm:prSet presAssocID="{5F4C76BA-E7AC-48D0-8569-3C32B25DFB87}" presName="rootnode" presStyleCnt="0">
        <dgm:presLayoutVars>
          <dgm:chMax/>
          <dgm:chPref/>
          <dgm:dir/>
          <dgm:animLvl val="lvl"/>
        </dgm:presLayoutVars>
      </dgm:prSet>
      <dgm:spPr/>
    </dgm:pt>
    <dgm:pt modelId="{61BD2A3F-987A-4193-BD3B-7DE3C09A35C5}" type="pres">
      <dgm:prSet presAssocID="{017260CB-7DC3-41A9-9AC4-75DD3BBD8BC2}" presName="composite" presStyleCnt="0"/>
      <dgm:spPr/>
    </dgm:pt>
    <dgm:pt modelId="{17AC5A60-863D-4F66-9C83-F6F7449925F6}" type="pres">
      <dgm:prSet presAssocID="{017260CB-7DC3-41A9-9AC4-75DD3BBD8BC2}" presName="LShape" presStyleLbl="alignNode1" presStyleIdx="0" presStyleCnt="5"/>
      <dgm:spPr/>
    </dgm:pt>
    <dgm:pt modelId="{B10B6334-D214-4743-B3EE-02411A8E63F7}" type="pres">
      <dgm:prSet presAssocID="{017260CB-7DC3-41A9-9AC4-75DD3BBD8BC2}" presName="ParentText" presStyleLbl="revTx" presStyleIdx="0" presStyleCnt="3">
        <dgm:presLayoutVars>
          <dgm:chMax val="0"/>
          <dgm:chPref val="0"/>
          <dgm:bulletEnabled val="1"/>
        </dgm:presLayoutVars>
      </dgm:prSet>
      <dgm:spPr/>
    </dgm:pt>
    <dgm:pt modelId="{F7D6E281-F270-47D6-9554-C32D32B47D62}" type="pres">
      <dgm:prSet presAssocID="{017260CB-7DC3-41A9-9AC4-75DD3BBD8BC2}" presName="Triangle" presStyleLbl="alignNode1" presStyleIdx="1" presStyleCnt="5" custLinFactX="800000" custLinFactY="100000" custLinFactNeighborX="858070" custLinFactNeighborY="132335"/>
      <dgm:spPr>
        <a:noFill/>
        <a:ln>
          <a:noFill/>
        </a:ln>
      </dgm:spPr>
    </dgm:pt>
    <dgm:pt modelId="{04DD4D21-4CF6-465C-907C-75A0F6F0A52E}" type="pres">
      <dgm:prSet presAssocID="{3AC22E6D-C2A0-40AB-8D04-D0C38CDDAE9C}" presName="sibTrans" presStyleCnt="0"/>
      <dgm:spPr/>
    </dgm:pt>
    <dgm:pt modelId="{5B7E4C88-F2A4-4121-861B-E33307B73260}" type="pres">
      <dgm:prSet presAssocID="{3AC22E6D-C2A0-40AB-8D04-D0C38CDDAE9C}" presName="space" presStyleCnt="0"/>
      <dgm:spPr/>
    </dgm:pt>
    <dgm:pt modelId="{7677F07E-33D7-4059-B065-EA7AD3E10001}" type="pres">
      <dgm:prSet presAssocID="{8DB8CDE1-805C-4DE0-B91C-549885CDED50}" presName="composite" presStyleCnt="0"/>
      <dgm:spPr/>
    </dgm:pt>
    <dgm:pt modelId="{21AA959D-0547-46B4-873C-D4A5DE691840}" type="pres">
      <dgm:prSet presAssocID="{8DB8CDE1-805C-4DE0-B91C-549885CDED50}" presName="LShape" presStyleLbl="alignNode1" presStyleIdx="2" presStyleCnt="5"/>
      <dgm:spPr/>
    </dgm:pt>
    <dgm:pt modelId="{7C50B128-19C2-46BE-A921-FD76DEA9AD7C}" type="pres">
      <dgm:prSet presAssocID="{8DB8CDE1-805C-4DE0-B91C-549885CDED50}" presName="ParentText" presStyleLbl="revTx" presStyleIdx="1" presStyleCnt="3">
        <dgm:presLayoutVars>
          <dgm:chMax val="0"/>
          <dgm:chPref val="0"/>
          <dgm:bulletEnabled val="1"/>
        </dgm:presLayoutVars>
      </dgm:prSet>
      <dgm:spPr/>
    </dgm:pt>
    <dgm:pt modelId="{010BCD1D-563F-46C6-9642-DDBB015FC28C}" type="pres">
      <dgm:prSet presAssocID="{8DB8CDE1-805C-4DE0-B91C-549885CDED50}" presName="Triangle" presStyleLbl="alignNode1" presStyleIdx="3" presStyleCnt="5"/>
      <dgm:spPr>
        <a:noFill/>
        <a:ln>
          <a:noFill/>
        </a:ln>
      </dgm:spPr>
    </dgm:pt>
    <dgm:pt modelId="{008C0ED4-11CE-4E07-B142-C1BE84D4DFFC}" type="pres">
      <dgm:prSet presAssocID="{D51C13A9-84EE-47C4-A02F-045EACF8254E}" presName="sibTrans" presStyleCnt="0"/>
      <dgm:spPr/>
    </dgm:pt>
    <dgm:pt modelId="{340C39B0-B595-4049-BD25-C4E89E1F2722}" type="pres">
      <dgm:prSet presAssocID="{D51C13A9-84EE-47C4-A02F-045EACF8254E}" presName="space" presStyleCnt="0"/>
      <dgm:spPr/>
    </dgm:pt>
    <dgm:pt modelId="{18F6DAE5-D925-48D4-BEEA-C4C369FF4276}" type="pres">
      <dgm:prSet presAssocID="{249561B3-516E-4E6D-877E-5D56578B9A11}" presName="composite" presStyleCnt="0"/>
      <dgm:spPr/>
    </dgm:pt>
    <dgm:pt modelId="{ACF76F33-3750-4657-8BF1-0291A7D11876}" type="pres">
      <dgm:prSet presAssocID="{249561B3-516E-4E6D-877E-5D56578B9A11}" presName="LShape" presStyleLbl="alignNode1" presStyleIdx="4" presStyleCnt="5"/>
      <dgm:spPr/>
    </dgm:pt>
    <dgm:pt modelId="{0BAA9F21-DF35-451C-89DC-CFE3A90EAFD8}" type="pres">
      <dgm:prSet presAssocID="{249561B3-516E-4E6D-877E-5D56578B9A11}" presName="ParentText" presStyleLbl="revTx" presStyleIdx="2" presStyleCnt="3">
        <dgm:presLayoutVars>
          <dgm:chMax val="0"/>
          <dgm:chPref val="0"/>
          <dgm:bulletEnabled val="1"/>
        </dgm:presLayoutVars>
      </dgm:prSet>
      <dgm:spPr/>
    </dgm:pt>
  </dgm:ptLst>
  <dgm:cxnLst>
    <dgm:cxn modelId="{F0667C31-D7C4-4439-8CC9-B91665544F47}" type="presOf" srcId="{017260CB-7DC3-41A9-9AC4-75DD3BBD8BC2}" destId="{B10B6334-D214-4743-B3EE-02411A8E63F7}" srcOrd="0" destOrd="0" presId="urn:microsoft.com/office/officeart/2009/3/layout/StepUpProcess"/>
    <dgm:cxn modelId="{D7B9AD55-EE22-4BF6-A0A9-C0D4E0D6E0AF}" srcId="{5F4C76BA-E7AC-48D0-8569-3C32B25DFB87}" destId="{017260CB-7DC3-41A9-9AC4-75DD3BBD8BC2}" srcOrd="0" destOrd="0" parTransId="{77962FA0-32A8-4B44-9846-CA5DB65137E4}" sibTransId="{3AC22E6D-C2A0-40AB-8D04-D0C38CDDAE9C}"/>
    <dgm:cxn modelId="{36A869AA-91F1-4E5E-BDC1-F530F0EB5FD6}" srcId="{5F4C76BA-E7AC-48D0-8569-3C32B25DFB87}" destId="{8DB8CDE1-805C-4DE0-B91C-549885CDED50}" srcOrd="1" destOrd="0" parTransId="{8C7D9311-C996-44BF-B666-6EA3994A9664}" sibTransId="{D51C13A9-84EE-47C4-A02F-045EACF8254E}"/>
    <dgm:cxn modelId="{738496BE-25E1-4ED0-B19F-1952A540ADC5}" srcId="{5F4C76BA-E7AC-48D0-8569-3C32B25DFB87}" destId="{249561B3-516E-4E6D-877E-5D56578B9A11}" srcOrd="2" destOrd="0" parTransId="{21189D6D-F9AF-4C41-8466-34F384EFDFBB}" sibTransId="{C2B55D5F-4FB6-4732-BCBA-BE5533267CF0}"/>
    <dgm:cxn modelId="{4FFC76BF-A13B-4FA3-BB56-117369852A3C}" type="presOf" srcId="{249561B3-516E-4E6D-877E-5D56578B9A11}" destId="{0BAA9F21-DF35-451C-89DC-CFE3A90EAFD8}" srcOrd="0" destOrd="0" presId="urn:microsoft.com/office/officeart/2009/3/layout/StepUpProcess"/>
    <dgm:cxn modelId="{2C2DC1E3-B1B5-48FD-AFB3-D38FB56A16A4}" type="presOf" srcId="{5F4C76BA-E7AC-48D0-8569-3C32B25DFB87}" destId="{239F0C7A-D7CB-4E16-81B8-384F36879537}" srcOrd="0" destOrd="0" presId="urn:microsoft.com/office/officeart/2009/3/layout/StepUpProcess"/>
    <dgm:cxn modelId="{FF70FFFF-6BCE-4E72-9E95-94960DC2D3CB}" type="presOf" srcId="{8DB8CDE1-805C-4DE0-B91C-549885CDED50}" destId="{7C50B128-19C2-46BE-A921-FD76DEA9AD7C}" srcOrd="0" destOrd="0" presId="urn:microsoft.com/office/officeart/2009/3/layout/StepUpProcess"/>
    <dgm:cxn modelId="{7B3C97CD-2A88-4337-A4A8-985A33CF1A98}" type="presParOf" srcId="{239F0C7A-D7CB-4E16-81B8-384F36879537}" destId="{61BD2A3F-987A-4193-BD3B-7DE3C09A35C5}" srcOrd="0" destOrd="0" presId="urn:microsoft.com/office/officeart/2009/3/layout/StepUpProcess"/>
    <dgm:cxn modelId="{E647ADCD-6EC2-438F-8B1A-8C536E7B0348}" type="presParOf" srcId="{61BD2A3F-987A-4193-BD3B-7DE3C09A35C5}" destId="{17AC5A60-863D-4F66-9C83-F6F7449925F6}" srcOrd="0" destOrd="0" presId="urn:microsoft.com/office/officeart/2009/3/layout/StepUpProcess"/>
    <dgm:cxn modelId="{B09878F3-7303-4AD9-A8F6-6F54C674D613}" type="presParOf" srcId="{61BD2A3F-987A-4193-BD3B-7DE3C09A35C5}" destId="{B10B6334-D214-4743-B3EE-02411A8E63F7}" srcOrd="1" destOrd="0" presId="urn:microsoft.com/office/officeart/2009/3/layout/StepUpProcess"/>
    <dgm:cxn modelId="{677D0573-5FCF-4C9D-9AF2-B53AFF0A55B3}" type="presParOf" srcId="{61BD2A3F-987A-4193-BD3B-7DE3C09A35C5}" destId="{F7D6E281-F270-47D6-9554-C32D32B47D62}" srcOrd="2" destOrd="0" presId="urn:microsoft.com/office/officeart/2009/3/layout/StepUpProcess"/>
    <dgm:cxn modelId="{22A98452-16A1-4F21-8280-4FA87F950575}" type="presParOf" srcId="{239F0C7A-D7CB-4E16-81B8-384F36879537}" destId="{04DD4D21-4CF6-465C-907C-75A0F6F0A52E}" srcOrd="1" destOrd="0" presId="urn:microsoft.com/office/officeart/2009/3/layout/StepUpProcess"/>
    <dgm:cxn modelId="{DD1CE567-6E67-45D5-9E01-D4F3B2C8026E}" type="presParOf" srcId="{04DD4D21-4CF6-465C-907C-75A0F6F0A52E}" destId="{5B7E4C88-F2A4-4121-861B-E33307B73260}" srcOrd="0" destOrd="0" presId="urn:microsoft.com/office/officeart/2009/3/layout/StepUpProcess"/>
    <dgm:cxn modelId="{4CE04876-4AF2-4DBC-8CA0-DD62C534C9A0}" type="presParOf" srcId="{239F0C7A-D7CB-4E16-81B8-384F36879537}" destId="{7677F07E-33D7-4059-B065-EA7AD3E10001}" srcOrd="2" destOrd="0" presId="urn:microsoft.com/office/officeart/2009/3/layout/StepUpProcess"/>
    <dgm:cxn modelId="{A3A34083-F3F6-4A45-A8C1-9826CF26F4FB}" type="presParOf" srcId="{7677F07E-33D7-4059-B065-EA7AD3E10001}" destId="{21AA959D-0547-46B4-873C-D4A5DE691840}" srcOrd="0" destOrd="0" presId="urn:microsoft.com/office/officeart/2009/3/layout/StepUpProcess"/>
    <dgm:cxn modelId="{F8FB35AA-2821-4C0D-85E0-4F95551B3815}" type="presParOf" srcId="{7677F07E-33D7-4059-B065-EA7AD3E10001}" destId="{7C50B128-19C2-46BE-A921-FD76DEA9AD7C}" srcOrd="1" destOrd="0" presId="urn:microsoft.com/office/officeart/2009/3/layout/StepUpProcess"/>
    <dgm:cxn modelId="{FED22850-BBBC-447C-B7ED-FF1EF647DF0F}" type="presParOf" srcId="{7677F07E-33D7-4059-B065-EA7AD3E10001}" destId="{010BCD1D-563F-46C6-9642-DDBB015FC28C}" srcOrd="2" destOrd="0" presId="urn:microsoft.com/office/officeart/2009/3/layout/StepUpProcess"/>
    <dgm:cxn modelId="{ED915056-80C9-4746-B51C-8CE85B1F7AB7}" type="presParOf" srcId="{239F0C7A-D7CB-4E16-81B8-384F36879537}" destId="{008C0ED4-11CE-4E07-B142-C1BE84D4DFFC}" srcOrd="3" destOrd="0" presId="urn:microsoft.com/office/officeart/2009/3/layout/StepUpProcess"/>
    <dgm:cxn modelId="{434A4BA3-F2C9-429C-9204-73CAD065F0F6}" type="presParOf" srcId="{008C0ED4-11CE-4E07-B142-C1BE84D4DFFC}" destId="{340C39B0-B595-4049-BD25-C4E89E1F2722}" srcOrd="0" destOrd="0" presId="urn:microsoft.com/office/officeart/2009/3/layout/StepUpProcess"/>
    <dgm:cxn modelId="{DAE800AE-2EA4-4858-92D8-CC7088690301}" type="presParOf" srcId="{239F0C7A-D7CB-4E16-81B8-384F36879537}" destId="{18F6DAE5-D925-48D4-BEEA-C4C369FF4276}" srcOrd="4" destOrd="0" presId="urn:microsoft.com/office/officeart/2009/3/layout/StepUpProcess"/>
    <dgm:cxn modelId="{BFE0A382-8925-45A4-86D1-BBF9645EDC91}" type="presParOf" srcId="{18F6DAE5-D925-48D4-BEEA-C4C369FF4276}" destId="{ACF76F33-3750-4657-8BF1-0291A7D11876}" srcOrd="0" destOrd="0" presId="urn:microsoft.com/office/officeart/2009/3/layout/StepUpProcess"/>
    <dgm:cxn modelId="{3FB0DFAF-D71D-4F2B-8ABE-15FAE718DCF7}" type="presParOf" srcId="{18F6DAE5-D925-48D4-BEEA-C4C369FF4276}" destId="{0BAA9F21-DF35-451C-89DC-CFE3A90EAFD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C5A60-863D-4F66-9C83-F6F7449925F6}">
      <dsp:nvSpPr>
        <dsp:cNvPr id="0" name=""/>
        <dsp:cNvSpPr/>
      </dsp:nvSpPr>
      <dsp:spPr>
        <a:xfrm rot="5400000">
          <a:off x="454415" y="1187321"/>
          <a:ext cx="1366991" cy="2274643"/>
        </a:xfrm>
        <a:prstGeom prst="corner">
          <a:avLst>
            <a:gd name="adj1" fmla="val 16120"/>
            <a:gd name="adj2" fmla="val 1611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0B6334-D214-4743-B3EE-02411A8E63F7}">
      <dsp:nvSpPr>
        <dsp:cNvPr id="0" name=""/>
        <dsp:cNvSpPr/>
      </dsp:nvSpPr>
      <dsp:spPr>
        <a:xfrm>
          <a:off x="226230" y="1866949"/>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Dark matter and DEAP-3600</a:t>
          </a:r>
          <a:endParaRPr lang="en-CA" sz="2800" kern="1200" dirty="0"/>
        </a:p>
      </dsp:txBody>
      <dsp:txXfrm>
        <a:off x="226230" y="1866949"/>
        <a:ext cx="2053560" cy="1800066"/>
      </dsp:txXfrm>
    </dsp:sp>
    <dsp:sp modelId="{F7D6E281-F270-47D6-9554-C32D32B47D62}">
      <dsp:nvSpPr>
        <dsp:cNvPr id="0" name=""/>
        <dsp:cNvSpPr/>
      </dsp:nvSpPr>
      <dsp:spPr>
        <a:xfrm>
          <a:off x="6920835" y="1920074"/>
          <a:ext cx="387464" cy="387464"/>
        </a:xfrm>
        <a:prstGeom prst="triangle">
          <a:avLst>
            <a:gd name="adj" fmla="val 100000"/>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AA959D-0547-46B4-873C-D4A5DE691840}">
      <dsp:nvSpPr>
        <dsp:cNvPr id="0" name=""/>
        <dsp:cNvSpPr/>
      </dsp:nvSpPr>
      <dsp:spPr>
        <a:xfrm rot="5400000">
          <a:off x="2968375" y="565239"/>
          <a:ext cx="1366991" cy="2274643"/>
        </a:xfrm>
        <a:prstGeom prst="corner">
          <a:avLst>
            <a:gd name="adj1" fmla="val 16120"/>
            <a:gd name="adj2" fmla="val 16110"/>
          </a:avLst>
        </a:prstGeom>
        <a:solidFill>
          <a:schemeClr val="accent5">
            <a:hueOff val="3063757"/>
            <a:satOff val="-1833"/>
            <a:lumOff val="7549"/>
            <a:alphaOff val="0"/>
          </a:schemeClr>
        </a:solidFill>
        <a:ln w="15875" cap="flat" cmpd="sng" algn="ctr">
          <a:solidFill>
            <a:schemeClr val="accent5">
              <a:hueOff val="3063757"/>
              <a:satOff val="-1833"/>
              <a:lumOff val="7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0B128-19C2-46BE-A921-FD76DEA9AD7C}">
      <dsp:nvSpPr>
        <dsp:cNvPr id="0" name=""/>
        <dsp:cNvSpPr/>
      </dsp:nvSpPr>
      <dsp:spPr>
        <a:xfrm>
          <a:off x="2740190" y="1244868"/>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Trang underground</a:t>
          </a:r>
          <a:endParaRPr lang="en-CA" sz="2800" kern="1200" dirty="0"/>
        </a:p>
      </dsp:txBody>
      <dsp:txXfrm>
        <a:off x="2740190" y="1244868"/>
        <a:ext cx="2053560" cy="1800066"/>
      </dsp:txXfrm>
    </dsp:sp>
    <dsp:sp modelId="{010BCD1D-563F-46C6-9642-DDBB015FC28C}">
      <dsp:nvSpPr>
        <dsp:cNvPr id="0" name=""/>
        <dsp:cNvSpPr/>
      </dsp:nvSpPr>
      <dsp:spPr>
        <a:xfrm>
          <a:off x="4406286" y="397778"/>
          <a:ext cx="387464" cy="387464"/>
        </a:xfrm>
        <a:prstGeom prst="triangle">
          <a:avLst>
            <a:gd name="adj" fmla="val 100000"/>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F76F33-3750-4657-8BF1-0291A7D11876}">
      <dsp:nvSpPr>
        <dsp:cNvPr id="0" name=""/>
        <dsp:cNvSpPr/>
      </dsp:nvSpPr>
      <dsp:spPr>
        <a:xfrm rot="5400000">
          <a:off x="5482334" y="-56841"/>
          <a:ext cx="1366991" cy="2274643"/>
        </a:xfrm>
        <a:prstGeom prst="corner">
          <a:avLst>
            <a:gd name="adj1" fmla="val 16120"/>
            <a:gd name="adj2" fmla="val 16110"/>
          </a:avLst>
        </a:prstGeom>
        <a:solidFill>
          <a:schemeClr val="accent5">
            <a:hueOff val="6127514"/>
            <a:satOff val="-3666"/>
            <a:lumOff val="15098"/>
            <a:alphaOff val="0"/>
          </a:schemeClr>
        </a:solidFill>
        <a:ln w="15875" cap="flat" cmpd="sng" algn="ctr">
          <a:solidFill>
            <a:schemeClr val="accent5">
              <a:hueOff val="6127514"/>
              <a:satOff val="-3666"/>
              <a:lumOff val="1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AA9F21-DF35-451C-89DC-CFE3A90EAFD8}">
      <dsp:nvSpPr>
        <dsp:cNvPr id="0" name=""/>
        <dsp:cNvSpPr/>
      </dsp:nvSpPr>
      <dsp:spPr>
        <a:xfrm>
          <a:off x="5254149" y="622786"/>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Trang on surface</a:t>
          </a:r>
          <a:endParaRPr lang="en-CA" sz="2800" kern="1200" dirty="0"/>
        </a:p>
      </dsp:txBody>
      <dsp:txXfrm>
        <a:off x="5254149" y="622786"/>
        <a:ext cx="2053560" cy="1800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C5A60-863D-4F66-9C83-F6F7449925F6}">
      <dsp:nvSpPr>
        <dsp:cNvPr id="0" name=""/>
        <dsp:cNvSpPr/>
      </dsp:nvSpPr>
      <dsp:spPr>
        <a:xfrm rot="5400000">
          <a:off x="454415" y="1187321"/>
          <a:ext cx="1366991" cy="2274643"/>
        </a:xfrm>
        <a:prstGeom prst="corner">
          <a:avLst>
            <a:gd name="adj1" fmla="val 16120"/>
            <a:gd name="adj2" fmla="val 1611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0B6334-D214-4743-B3EE-02411A8E63F7}">
      <dsp:nvSpPr>
        <dsp:cNvPr id="0" name=""/>
        <dsp:cNvSpPr/>
      </dsp:nvSpPr>
      <dsp:spPr>
        <a:xfrm>
          <a:off x="226230" y="1866949"/>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CA" sz="2800" kern="1200" dirty="0"/>
        </a:p>
      </dsp:txBody>
      <dsp:txXfrm>
        <a:off x="226230" y="1866949"/>
        <a:ext cx="2053560" cy="1800066"/>
      </dsp:txXfrm>
    </dsp:sp>
    <dsp:sp modelId="{F7D6E281-F270-47D6-9554-C32D32B47D62}">
      <dsp:nvSpPr>
        <dsp:cNvPr id="0" name=""/>
        <dsp:cNvSpPr/>
      </dsp:nvSpPr>
      <dsp:spPr>
        <a:xfrm>
          <a:off x="6920835" y="1920074"/>
          <a:ext cx="387464" cy="387464"/>
        </a:xfrm>
        <a:prstGeom prst="triangle">
          <a:avLst>
            <a:gd name="adj" fmla="val 100000"/>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AA959D-0547-46B4-873C-D4A5DE691840}">
      <dsp:nvSpPr>
        <dsp:cNvPr id="0" name=""/>
        <dsp:cNvSpPr/>
      </dsp:nvSpPr>
      <dsp:spPr>
        <a:xfrm rot="5400000">
          <a:off x="2968375" y="565239"/>
          <a:ext cx="1366991" cy="2274643"/>
        </a:xfrm>
        <a:prstGeom prst="corner">
          <a:avLst>
            <a:gd name="adj1" fmla="val 16120"/>
            <a:gd name="adj2" fmla="val 16110"/>
          </a:avLst>
        </a:prstGeom>
        <a:solidFill>
          <a:schemeClr val="accent5">
            <a:hueOff val="3063757"/>
            <a:satOff val="-1833"/>
            <a:lumOff val="7549"/>
            <a:alphaOff val="0"/>
          </a:schemeClr>
        </a:solidFill>
        <a:ln w="15875" cap="flat" cmpd="sng" algn="ctr">
          <a:solidFill>
            <a:schemeClr val="accent5">
              <a:hueOff val="3063757"/>
              <a:satOff val="-1833"/>
              <a:lumOff val="7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0B128-19C2-46BE-A921-FD76DEA9AD7C}">
      <dsp:nvSpPr>
        <dsp:cNvPr id="0" name=""/>
        <dsp:cNvSpPr/>
      </dsp:nvSpPr>
      <dsp:spPr>
        <a:xfrm>
          <a:off x="2740190" y="1244868"/>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Trang underground</a:t>
          </a:r>
          <a:endParaRPr lang="en-CA" sz="2800" kern="1200" dirty="0"/>
        </a:p>
      </dsp:txBody>
      <dsp:txXfrm>
        <a:off x="2740190" y="1244868"/>
        <a:ext cx="2053560" cy="1800066"/>
      </dsp:txXfrm>
    </dsp:sp>
    <dsp:sp modelId="{010BCD1D-563F-46C6-9642-DDBB015FC28C}">
      <dsp:nvSpPr>
        <dsp:cNvPr id="0" name=""/>
        <dsp:cNvSpPr/>
      </dsp:nvSpPr>
      <dsp:spPr>
        <a:xfrm>
          <a:off x="4406286" y="397778"/>
          <a:ext cx="387464" cy="387464"/>
        </a:xfrm>
        <a:prstGeom prst="triangle">
          <a:avLst>
            <a:gd name="adj" fmla="val 100000"/>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F76F33-3750-4657-8BF1-0291A7D11876}">
      <dsp:nvSpPr>
        <dsp:cNvPr id="0" name=""/>
        <dsp:cNvSpPr/>
      </dsp:nvSpPr>
      <dsp:spPr>
        <a:xfrm rot="5400000">
          <a:off x="5482334" y="-56841"/>
          <a:ext cx="1366991" cy="2274643"/>
        </a:xfrm>
        <a:prstGeom prst="corner">
          <a:avLst>
            <a:gd name="adj1" fmla="val 16120"/>
            <a:gd name="adj2" fmla="val 16110"/>
          </a:avLst>
        </a:prstGeom>
        <a:solidFill>
          <a:schemeClr val="accent5">
            <a:hueOff val="6127514"/>
            <a:satOff val="-3666"/>
            <a:lumOff val="15098"/>
            <a:alphaOff val="0"/>
          </a:schemeClr>
        </a:solidFill>
        <a:ln w="15875" cap="flat" cmpd="sng" algn="ctr">
          <a:solidFill>
            <a:schemeClr val="accent5">
              <a:hueOff val="6127514"/>
              <a:satOff val="-3666"/>
              <a:lumOff val="1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AA9F21-DF35-451C-89DC-CFE3A90EAFD8}">
      <dsp:nvSpPr>
        <dsp:cNvPr id="0" name=""/>
        <dsp:cNvSpPr/>
      </dsp:nvSpPr>
      <dsp:spPr>
        <a:xfrm>
          <a:off x="5254149" y="622786"/>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CA" sz="2800" kern="1200" dirty="0"/>
        </a:p>
      </dsp:txBody>
      <dsp:txXfrm>
        <a:off x="5254149" y="622786"/>
        <a:ext cx="2053560" cy="18000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C5A60-863D-4F66-9C83-F6F7449925F6}">
      <dsp:nvSpPr>
        <dsp:cNvPr id="0" name=""/>
        <dsp:cNvSpPr/>
      </dsp:nvSpPr>
      <dsp:spPr>
        <a:xfrm rot="5400000">
          <a:off x="454415" y="1187321"/>
          <a:ext cx="1366991" cy="2274643"/>
        </a:xfrm>
        <a:prstGeom prst="corner">
          <a:avLst>
            <a:gd name="adj1" fmla="val 16120"/>
            <a:gd name="adj2" fmla="val 1611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0B6334-D214-4743-B3EE-02411A8E63F7}">
      <dsp:nvSpPr>
        <dsp:cNvPr id="0" name=""/>
        <dsp:cNvSpPr/>
      </dsp:nvSpPr>
      <dsp:spPr>
        <a:xfrm>
          <a:off x="226230" y="1866949"/>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CA" sz="6500" kern="1200" dirty="0"/>
        </a:p>
      </dsp:txBody>
      <dsp:txXfrm>
        <a:off x="226230" y="1866949"/>
        <a:ext cx="2053560" cy="1800066"/>
      </dsp:txXfrm>
    </dsp:sp>
    <dsp:sp modelId="{F7D6E281-F270-47D6-9554-C32D32B47D62}">
      <dsp:nvSpPr>
        <dsp:cNvPr id="0" name=""/>
        <dsp:cNvSpPr/>
      </dsp:nvSpPr>
      <dsp:spPr>
        <a:xfrm>
          <a:off x="6920835" y="1920074"/>
          <a:ext cx="387464" cy="387464"/>
        </a:xfrm>
        <a:prstGeom prst="triangle">
          <a:avLst>
            <a:gd name="adj" fmla="val 100000"/>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AA959D-0547-46B4-873C-D4A5DE691840}">
      <dsp:nvSpPr>
        <dsp:cNvPr id="0" name=""/>
        <dsp:cNvSpPr/>
      </dsp:nvSpPr>
      <dsp:spPr>
        <a:xfrm rot="5400000">
          <a:off x="2968375" y="565239"/>
          <a:ext cx="1366991" cy="2274643"/>
        </a:xfrm>
        <a:prstGeom prst="corner">
          <a:avLst>
            <a:gd name="adj1" fmla="val 16120"/>
            <a:gd name="adj2" fmla="val 16110"/>
          </a:avLst>
        </a:prstGeom>
        <a:solidFill>
          <a:schemeClr val="accent5">
            <a:hueOff val="3063757"/>
            <a:satOff val="-1833"/>
            <a:lumOff val="7549"/>
            <a:alphaOff val="0"/>
          </a:schemeClr>
        </a:solidFill>
        <a:ln w="15875" cap="flat" cmpd="sng" algn="ctr">
          <a:solidFill>
            <a:schemeClr val="accent5">
              <a:hueOff val="3063757"/>
              <a:satOff val="-1833"/>
              <a:lumOff val="7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0B128-19C2-46BE-A921-FD76DEA9AD7C}">
      <dsp:nvSpPr>
        <dsp:cNvPr id="0" name=""/>
        <dsp:cNvSpPr/>
      </dsp:nvSpPr>
      <dsp:spPr>
        <a:xfrm>
          <a:off x="2740190" y="1244868"/>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CA" sz="6500" kern="1200" dirty="0"/>
        </a:p>
      </dsp:txBody>
      <dsp:txXfrm>
        <a:off x="2740190" y="1244868"/>
        <a:ext cx="2053560" cy="1800066"/>
      </dsp:txXfrm>
    </dsp:sp>
    <dsp:sp modelId="{010BCD1D-563F-46C6-9642-DDBB015FC28C}">
      <dsp:nvSpPr>
        <dsp:cNvPr id="0" name=""/>
        <dsp:cNvSpPr/>
      </dsp:nvSpPr>
      <dsp:spPr>
        <a:xfrm>
          <a:off x="4406286" y="397778"/>
          <a:ext cx="387464" cy="387464"/>
        </a:xfrm>
        <a:prstGeom prst="triangle">
          <a:avLst>
            <a:gd name="adj" fmla="val 100000"/>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F76F33-3750-4657-8BF1-0291A7D11876}">
      <dsp:nvSpPr>
        <dsp:cNvPr id="0" name=""/>
        <dsp:cNvSpPr/>
      </dsp:nvSpPr>
      <dsp:spPr>
        <a:xfrm rot="5400000">
          <a:off x="5482334" y="-56841"/>
          <a:ext cx="1366991" cy="2274643"/>
        </a:xfrm>
        <a:prstGeom prst="corner">
          <a:avLst>
            <a:gd name="adj1" fmla="val 16120"/>
            <a:gd name="adj2" fmla="val 16110"/>
          </a:avLst>
        </a:prstGeom>
        <a:solidFill>
          <a:schemeClr val="accent5">
            <a:hueOff val="6127514"/>
            <a:satOff val="-3666"/>
            <a:lumOff val="15098"/>
            <a:alphaOff val="0"/>
          </a:schemeClr>
        </a:solidFill>
        <a:ln w="15875" cap="flat" cmpd="sng" algn="ctr">
          <a:solidFill>
            <a:schemeClr val="accent5">
              <a:hueOff val="6127514"/>
              <a:satOff val="-3666"/>
              <a:lumOff val="1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AA9F21-DF35-451C-89DC-CFE3A90EAFD8}">
      <dsp:nvSpPr>
        <dsp:cNvPr id="0" name=""/>
        <dsp:cNvSpPr/>
      </dsp:nvSpPr>
      <dsp:spPr>
        <a:xfrm>
          <a:off x="5254149" y="622786"/>
          <a:ext cx="2053560" cy="180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Trang on surface</a:t>
          </a:r>
          <a:endParaRPr lang="en-CA" sz="2800" kern="1200" dirty="0"/>
        </a:p>
      </dsp:txBody>
      <dsp:txXfrm>
        <a:off x="5254149" y="622786"/>
        <a:ext cx="2053560" cy="180006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xtorr.com/products/residual-gas-analyz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7fbfd17ad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27fbfd17ad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Good morning everyone, my name is Trang, and I am a summer student with DEAP. </a:t>
            </a:r>
            <a:endParaRPr dirty="0"/>
          </a:p>
          <a:p>
            <a:pPr marL="0" lvl="0" indent="0" algn="l" rtl="0">
              <a:spcBef>
                <a:spcPts val="0"/>
              </a:spcBef>
              <a:spcAft>
                <a:spcPts val="0"/>
              </a:spcAft>
              <a:buNone/>
            </a:pPr>
            <a:r>
              <a:rPr lang="en" dirty="0"/>
              <a:t>I am here today to present my quick summation of what’ve done over the summer. </a:t>
            </a:r>
            <a:endParaRPr dirty="0"/>
          </a:p>
        </p:txBody>
      </p:sp>
    </p:spTree>
    <p:extLst>
      <p:ext uri="{BB962C8B-B14F-4D97-AF65-F5344CB8AC3E}">
        <p14:creationId xmlns:p14="http://schemas.microsoft.com/office/powerpoint/2010/main" val="230701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7fbfd17ad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27fbfd17ad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33333"/>
                </a:solidFill>
                <a:effectLst/>
                <a:latin typeface="Segoe UI" panose="020B0502040204020203" pitchFamily="34" charset="0"/>
              </a:rPr>
              <a:t>First and foremost, DEAP is a scintillation detector, we are looking at </a:t>
            </a:r>
            <a:r>
              <a:rPr lang="en-US" b="1" i="0" dirty="0">
                <a:solidFill>
                  <a:srgbClr val="333333"/>
                </a:solidFill>
                <a:effectLst/>
                <a:latin typeface="Segoe UI" panose="020B0502040204020203" pitchFamily="34" charset="0"/>
              </a:rPr>
              <a:t>the way the light is emitted </a:t>
            </a:r>
            <a:r>
              <a:rPr lang="en-US" b="0" i="0" dirty="0">
                <a:solidFill>
                  <a:srgbClr val="333333"/>
                </a:solidFill>
                <a:effectLst/>
                <a:latin typeface="Segoe UI" panose="020B0502040204020203" pitchFamily="34" charset="0"/>
              </a:rPr>
              <a:t>from </a:t>
            </a:r>
            <a:r>
              <a:rPr lang="en-US" b="0" i="0" dirty="0" err="1">
                <a:solidFill>
                  <a:srgbClr val="333333"/>
                </a:solidFill>
                <a:effectLst/>
                <a:latin typeface="Segoe UI" panose="020B0502040204020203" pitchFamily="34" charset="0"/>
              </a:rPr>
              <a:t>LAr</a:t>
            </a:r>
            <a:r>
              <a:rPr lang="en-US" b="0" i="0" dirty="0">
                <a:solidFill>
                  <a:srgbClr val="333333"/>
                </a:solidFill>
                <a:effectLst/>
                <a:latin typeface="Segoe UI" panose="020B0502040204020203"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My task is to </a:t>
            </a:r>
            <a:r>
              <a:rPr lang="en-US" b="0" dirty="0"/>
              <a:t>work with </a:t>
            </a:r>
            <a:r>
              <a:rPr lang="en-US" b="1" dirty="0"/>
              <a:t>a model for light emission </a:t>
            </a:r>
            <a:r>
              <a:rPr lang="en-US" b="0" dirty="0"/>
              <a:t>and determine </a:t>
            </a:r>
            <a:r>
              <a:rPr lang="en-US" dirty="0"/>
              <a:t>if it is still applicable to recent data.</a:t>
            </a:r>
          </a:p>
          <a:p>
            <a:pPr marL="0" lvl="0" indent="0" algn="l" rtl="0">
              <a:spcBef>
                <a:spcPts val="0"/>
              </a:spcBef>
              <a:spcAft>
                <a:spcPts val="0"/>
              </a:spcAft>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rPr>
              <a:t>The current fit was built in </a:t>
            </a:r>
            <a:r>
              <a:rPr lang="en-US" b="1" dirty="0">
                <a:solidFill>
                  <a:schemeClr val="dk1"/>
                </a:solidFill>
              </a:rPr>
              <a:t>2017</a:t>
            </a:r>
            <a:r>
              <a:rPr lang="en-US" dirty="0">
                <a:solidFill>
                  <a:schemeClr val="dk1"/>
                </a:solidFill>
              </a:rPr>
              <a:t>. I</a:t>
            </a:r>
            <a:r>
              <a:rPr lang="en-US" dirty="0"/>
              <a:t>t is a model of the </a:t>
            </a:r>
            <a:r>
              <a:rPr lang="en-US" b="1" dirty="0"/>
              <a:t>detector response </a:t>
            </a:r>
            <a:r>
              <a:rPr lang="en-US" dirty="0"/>
              <a:t>to events, folding </a:t>
            </a:r>
            <a:r>
              <a:rPr lang="en-US" b="1" dirty="0"/>
              <a:t>the scintillation, TPB wavelength shifting and PMT effects.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rPr>
              <a:t>There are some </a:t>
            </a:r>
            <a:r>
              <a:rPr lang="en-US" b="1" dirty="0">
                <a:solidFill>
                  <a:schemeClr val="dk1"/>
                </a:solidFill>
              </a:rPr>
              <a:t>modifications</a:t>
            </a:r>
            <a:r>
              <a:rPr lang="en-US" dirty="0">
                <a:solidFill>
                  <a:schemeClr val="dk1"/>
                </a:solidFill>
              </a:rPr>
              <a:t> need to be made to the code because it was </a:t>
            </a:r>
            <a:r>
              <a:rPr lang="en-US" b="1" dirty="0">
                <a:solidFill>
                  <a:schemeClr val="dk1"/>
                </a:solidFill>
              </a:rPr>
              <a:t>never re-validated since 2017, built in outdated version of our analysis package and not automatic</a:t>
            </a:r>
            <a:r>
              <a:rPr lang="en-US" dirty="0">
                <a:solidFill>
                  <a:schemeClr val="dk1"/>
                </a:solidFill>
              </a:rPr>
              <a:t>. </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US" i="1" dirty="0"/>
              <a:t>It is used as a base for our PSD model</a:t>
            </a:r>
            <a:endParaRPr i="1" dirty="0">
              <a:solidFill>
                <a:schemeClr val="dk1"/>
              </a:solidFill>
            </a:endParaRPr>
          </a:p>
        </p:txBody>
      </p:sp>
    </p:spTree>
    <p:extLst>
      <p:ext uri="{BB962C8B-B14F-4D97-AF65-F5344CB8AC3E}">
        <p14:creationId xmlns:p14="http://schemas.microsoft.com/office/powerpoint/2010/main" val="148173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7fbfd17adc_0_1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7fbfd17adc_0_1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dk1"/>
                </a:solidFill>
              </a:rPr>
              <a:t>O</a:t>
            </a:r>
            <a:r>
              <a:rPr lang="en" dirty="0">
                <a:solidFill>
                  <a:schemeClr val="dk1"/>
                </a:solidFill>
              </a:rPr>
              <a:t>ur data is analyzed in pulseshape. The plot above </a:t>
            </a:r>
            <a:r>
              <a:rPr lang="en" b="1" dirty="0">
                <a:solidFill>
                  <a:schemeClr val="dk1"/>
                </a:solidFill>
              </a:rPr>
              <a:t>displays </a:t>
            </a:r>
            <a:r>
              <a:rPr lang="en" dirty="0">
                <a:solidFill>
                  <a:schemeClr val="dk1"/>
                </a:solidFill>
              </a:rPr>
              <a:t>a pulseshape of a run in 16000us long. We can observe </a:t>
            </a:r>
            <a:r>
              <a:rPr lang="en" b="1" dirty="0">
                <a:solidFill>
                  <a:schemeClr val="dk1"/>
                </a:solidFill>
              </a:rPr>
              <a:t>several phenomena </a:t>
            </a:r>
            <a:r>
              <a:rPr lang="en" dirty="0">
                <a:solidFill>
                  <a:schemeClr val="dk1"/>
                </a:solidFill>
              </a:rPr>
              <a:t>here. </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First and foremost, in the </a:t>
            </a:r>
            <a:r>
              <a:rPr lang="en" b="1" dirty="0">
                <a:solidFill>
                  <a:schemeClr val="dk1"/>
                </a:solidFill>
              </a:rPr>
              <a:t>prompt</a:t>
            </a:r>
            <a:r>
              <a:rPr lang="en" dirty="0">
                <a:solidFill>
                  <a:schemeClr val="dk1"/>
                </a:solidFill>
              </a:rPr>
              <a:t> region, the event peak at </a:t>
            </a:r>
            <a:r>
              <a:rPr lang="en" b="1" dirty="0">
                <a:solidFill>
                  <a:schemeClr val="dk1"/>
                </a:solidFill>
              </a:rPr>
              <a:t>0 ns</a:t>
            </a:r>
            <a:r>
              <a:rPr lang="en" dirty="0">
                <a:solidFill>
                  <a:schemeClr val="dk1"/>
                </a:solidFill>
              </a:rPr>
              <a:t>, dominated by the LAr singlet decay. The LAr triplet decay dominated region around 300ns to approximately 5000ns. The slight peak around 7000ns is due to PMT afterpulsing.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Besides, there are </a:t>
            </a:r>
            <a:r>
              <a:rPr lang="en" b="1" dirty="0">
                <a:solidFill>
                  <a:schemeClr val="dk1"/>
                </a:solidFill>
              </a:rPr>
              <a:t>instrumental</a:t>
            </a:r>
            <a:r>
              <a:rPr lang="en" dirty="0">
                <a:solidFill>
                  <a:schemeClr val="dk1"/>
                </a:solidFill>
              </a:rPr>
              <a:t> effects, </a:t>
            </a:r>
            <a:r>
              <a:rPr lang="en" b="1" dirty="0">
                <a:solidFill>
                  <a:schemeClr val="dk1"/>
                </a:solidFill>
              </a:rPr>
              <a:t>mostly</a:t>
            </a:r>
            <a:r>
              <a:rPr lang="en" dirty="0">
                <a:solidFill>
                  <a:schemeClr val="dk1"/>
                </a:solidFill>
              </a:rPr>
              <a:t> in the </a:t>
            </a:r>
            <a:r>
              <a:rPr lang="en" b="1" dirty="0">
                <a:solidFill>
                  <a:schemeClr val="dk1"/>
                </a:solidFill>
              </a:rPr>
              <a:t>late</a:t>
            </a:r>
            <a:r>
              <a:rPr lang="en" dirty="0">
                <a:solidFill>
                  <a:schemeClr val="dk1"/>
                </a:solidFill>
              </a:rPr>
              <a:t> region, including dark noise, </a:t>
            </a:r>
            <a:r>
              <a:rPr lang="en" b="1" dirty="0">
                <a:solidFill>
                  <a:schemeClr val="dk1"/>
                </a:solidFill>
              </a:rPr>
              <a:t>afterpulsing</a:t>
            </a:r>
            <a:r>
              <a:rPr lang="en" dirty="0">
                <a:solidFill>
                  <a:schemeClr val="dk1"/>
                </a:solidFill>
              </a:rPr>
              <a:t> due to LAr scintillation light, afterpulsing of afterpulsing, double and late pulsing, </a:t>
            </a:r>
            <a:r>
              <a:rPr lang="en" b="1" dirty="0">
                <a:solidFill>
                  <a:schemeClr val="dk1"/>
                </a:solidFill>
              </a:rPr>
              <a:t>scattering</a:t>
            </a:r>
            <a:r>
              <a:rPr lang="en" dirty="0">
                <a:solidFill>
                  <a:schemeClr val="dk1"/>
                </a:solidFill>
              </a:rPr>
              <a:t> of light inside the detector, as well as the response of </a:t>
            </a:r>
            <a:r>
              <a:rPr lang="en" b="1" dirty="0">
                <a:solidFill>
                  <a:schemeClr val="dk1"/>
                </a:solidFill>
              </a:rPr>
              <a:t>TPB</a:t>
            </a:r>
            <a:r>
              <a:rPr lang="en" dirty="0">
                <a:solidFill>
                  <a:schemeClr val="dk1"/>
                </a:solidFill>
              </a:rPr>
              <a:t>. </a:t>
            </a:r>
            <a:endParaRPr lang="en" b="0" i="0" dirty="0">
              <a:solidFill>
                <a:schemeClr val="dk1"/>
              </a:solidFill>
              <a:effectLst/>
              <a:latin typeface="Arial"/>
            </a:endParaRPr>
          </a:p>
          <a:p>
            <a:pPr marL="0" lvl="0" indent="0" algn="l" rtl="0">
              <a:spcBef>
                <a:spcPts val="0"/>
              </a:spcBef>
              <a:spcAft>
                <a:spcPts val="0"/>
              </a:spcAft>
              <a:buNone/>
            </a:pPr>
            <a:endParaRPr lang="en" b="0" i="0" dirty="0">
              <a:solidFill>
                <a:schemeClr val="dk1"/>
              </a:solidFill>
              <a:effectLst/>
              <a:latin typeface="Arial"/>
            </a:endParaRPr>
          </a:p>
          <a:p>
            <a:pPr marL="0" lvl="0" indent="0" algn="l" rtl="0">
              <a:spcBef>
                <a:spcPts val="0"/>
              </a:spcBef>
              <a:spcAft>
                <a:spcPts val="0"/>
              </a:spcAft>
              <a:buNone/>
            </a:pPr>
            <a:r>
              <a:rPr lang="en-US" b="0" i="1" dirty="0">
                <a:solidFill>
                  <a:srgbClr val="333333"/>
                </a:solidFill>
                <a:effectLst/>
                <a:latin typeface="Segoe UI" panose="020B0502040204020203" pitchFamily="34" charset="0"/>
              </a:rPr>
              <a:t>Stray light (background levels of photons in the detector)</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05913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7fbfd17adc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7fbfd17adc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a:t>
            </a:r>
            <a:r>
              <a:rPr lang="en" b="1" dirty="0"/>
              <a:t>previous code </a:t>
            </a:r>
            <a:r>
              <a:rPr lang="en" dirty="0"/>
              <a:t>has a </a:t>
            </a:r>
            <a:r>
              <a:rPr lang="en" b="1" dirty="0"/>
              <a:t>confusion</a:t>
            </a:r>
            <a:r>
              <a:rPr lang="en" dirty="0"/>
              <a:t> in logic bit mask, </a:t>
            </a:r>
            <a:r>
              <a:rPr lang="en" b="1" dirty="0"/>
              <a:t>explaining</a:t>
            </a:r>
            <a:r>
              <a:rPr lang="en" dirty="0"/>
              <a:t> why I had a very low number of events at first, pointing to the left.  </a:t>
            </a:r>
          </a:p>
          <a:p>
            <a:pPr marL="0" lvl="0" indent="0" algn="l" rtl="0">
              <a:spcBef>
                <a:spcPts val="0"/>
              </a:spcBef>
              <a:spcAft>
                <a:spcPts val="0"/>
              </a:spcAft>
              <a:buNone/>
            </a:pPr>
            <a:endParaRPr dirty="0"/>
          </a:p>
          <a:p>
            <a:pPr marL="171450" lvl="0" indent="-171450" algn="l" rtl="0">
              <a:lnSpc>
                <a:spcPct val="115000"/>
              </a:lnSpc>
              <a:spcBef>
                <a:spcPts val="1100"/>
              </a:spcBef>
              <a:spcAft>
                <a:spcPts val="0"/>
              </a:spcAft>
            </a:pPr>
            <a:r>
              <a:rPr lang="en-CA" dirty="0">
                <a:solidFill>
                  <a:srgbClr val="7A4707"/>
                </a:solidFill>
                <a:highlight>
                  <a:srgbClr val="FFFFFF"/>
                </a:highlight>
              </a:rPr>
              <a:t>T</a:t>
            </a:r>
            <a:r>
              <a:rPr lang="en" dirty="0">
                <a:solidFill>
                  <a:srgbClr val="7A4707"/>
                </a:solidFill>
                <a:highlight>
                  <a:srgbClr val="FFFFFF"/>
                </a:highlight>
              </a:rPr>
              <a:t>he cut </a:t>
            </a:r>
            <a:r>
              <a:rPr lang="en" b="1" dirty="0">
                <a:solidFill>
                  <a:srgbClr val="7A4707"/>
                </a:solidFill>
                <a:highlight>
                  <a:srgbClr val="FFFFFF"/>
                </a:highlight>
              </a:rPr>
              <a:t>0x31f8</a:t>
            </a:r>
            <a:r>
              <a:rPr lang="en" dirty="0">
                <a:solidFill>
                  <a:srgbClr val="7A4707"/>
                </a:solidFill>
                <a:highlight>
                  <a:srgbClr val="FFFFFF"/>
                </a:highlight>
              </a:rPr>
              <a:t> will eliminate bad events </a:t>
            </a:r>
            <a:r>
              <a:rPr lang="en" b="1" dirty="0">
                <a:solidFill>
                  <a:srgbClr val="7A4707"/>
                </a:solidFill>
                <a:highlight>
                  <a:srgbClr val="FFFFFF"/>
                </a:highlight>
              </a:rPr>
              <a:t>not good for physics analysis</a:t>
            </a:r>
            <a:r>
              <a:rPr lang="en" b="1" i="1" dirty="0">
                <a:solidFill>
                  <a:srgbClr val="7A4707"/>
                </a:solidFill>
                <a:highlight>
                  <a:srgbClr val="FFFFFF"/>
                </a:highlight>
              </a:rPr>
              <a:t>.</a:t>
            </a:r>
            <a:endParaRPr lang="en" sz="1000" dirty="0">
              <a:solidFill>
                <a:schemeClr val="dk1"/>
              </a:solidFill>
              <a:highlight>
                <a:srgbClr val="FFFFFF"/>
              </a:highlight>
            </a:endParaRPr>
          </a:p>
          <a:p>
            <a:pPr marL="171450" lvl="0" indent="-171450" algn="l" rtl="0">
              <a:lnSpc>
                <a:spcPct val="115000"/>
              </a:lnSpc>
              <a:spcBef>
                <a:spcPts val="1100"/>
              </a:spcBef>
              <a:spcAft>
                <a:spcPts val="0"/>
              </a:spcAft>
            </a:pPr>
            <a:r>
              <a:rPr lang="en-US" sz="1400" dirty="0"/>
              <a:t>We </a:t>
            </a:r>
            <a:r>
              <a:rPr lang="en-US" sz="1400" b="1" dirty="0"/>
              <a:t>do not want to use </a:t>
            </a:r>
            <a:r>
              <a:rPr lang="en-US" sz="1400" dirty="0"/>
              <a:t>these events, the </a:t>
            </a:r>
            <a:r>
              <a:rPr lang="en-US" sz="1400" b="1" dirty="0"/>
              <a:t>previous</a:t>
            </a:r>
            <a:r>
              <a:rPr lang="en-US" sz="1400" dirty="0"/>
              <a:t> code </a:t>
            </a:r>
            <a:r>
              <a:rPr lang="en-US" sz="1400" b="1" dirty="0"/>
              <a:t>keeps</a:t>
            </a:r>
            <a:r>
              <a:rPr lang="en-US" sz="1400" dirty="0"/>
              <a:t> these bad events. </a:t>
            </a:r>
          </a:p>
          <a:p>
            <a:pPr marL="0" lvl="0" indent="0" algn="l" rtl="0">
              <a:lnSpc>
                <a:spcPct val="115000"/>
              </a:lnSpc>
              <a:spcBef>
                <a:spcPts val="1100"/>
              </a:spcBef>
              <a:spcAft>
                <a:spcPts val="0"/>
              </a:spcAft>
              <a:buNone/>
            </a:pPr>
            <a:endParaRPr lang="en-US" sz="1400" dirty="0"/>
          </a:p>
          <a:p>
            <a:pPr marL="0" lvl="0" indent="0" algn="l" rtl="0">
              <a:lnSpc>
                <a:spcPct val="115000"/>
              </a:lnSpc>
              <a:spcBef>
                <a:spcPts val="1100"/>
              </a:spcBef>
              <a:spcAft>
                <a:spcPts val="0"/>
              </a:spcAft>
              <a:buNone/>
            </a:pPr>
            <a:r>
              <a:rPr lang="en-US" sz="1400" dirty="0"/>
              <a:t>After fixing the logic by </a:t>
            </a:r>
            <a:r>
              <a:rPr lang="en-US" sz="1400" b="1" dirty="0"/>
              <a:t>removing the exclamation point</a:t>
            </a:r>
            <a:r>
              <a:rPr lang="en-US" sz="1400" dirty="0"/>
              <a:t>, those bad events are now eliminated. I was able to generate </a:t>
            </a:r>
            <a:r>
              <a:rPr lang="en-US" sz="1400" b="1" dirty="0"/>
              <a:t>reasonable</a:t>
            </a:r>
            <a:r>
              <a:rPr lang="en-US" sz="1400" dirty="0"/>
              <a:t> </a:t>
            </a:r>
            <a:r>
              <a:rPr lang="en-US" sz="1400" dirty="0" err="1"/>
              <a:t>pulseshape</a:t>
            </a:r>
            <a:r>
              <a:rPr lang="en-US" sz="1400" dirty="0"/>
              <a:t> with a reasonable number of events.</a:t>
            </a:r>
            <a:endParaRPr lang="en" sz="1000" dirty="0">
              <a:solidFill>
                <a:schemeClr val="dk1"/>
              </a:solidFill>
              <a:highlight>
                <a:srgbClr val="EDF4F9"/>
              </a:highlight>
            </a:endParaRPr>
          </a:p>
          <a:p>
            <a:pPr marL="0" lvl="0" indent="0" algn="l" rtl="0">
              <a:lnSpc>
                <a:spcPct val="115000"/>
              </a:lnSpc>
              <a:spcBef>
                <a:spcPts val="1100"/>
              </a:spcBef>
              <a:spcAft>
                <a:spcPts val="0"/>
              </a:spcAft>
              <a:buNone/>
            </a:pPr>
            <a:r>
              <a:rPr lang="en" sz="1000" dirty="0">
                <a:solidFill>
                  <a:schemeClr val="dk1"/>
                </a:solidFill>
                <a:highlight>
                  <a:srgbClr val="EDF4F9"/>
                </a:highlight>
              </a:rPr>
              <a:t> </a:t>
            </a:r>
          </a:p>
          <a:p>
            <a:pPr marL="0" lvl="0" indent="0" algn="l" rtl="0">
              <a:lnSpc>
                <a:spcPct val="115000"/>
              </a:lnSpc>
              <a:spcBef>
                <a:spcPts val="1100"/>
              </a:spcBef>
              <a:spcAft>
                <a:spcPts val="0"/>
              </a:spcAft>
              <a:buNone/>
            </a:pPr>
            <a:endParaRPr lang="en" dirty="0">
              <a:solidFill>
                <a:schemeClr val="dk2"/>
              </a:solidFill>
            </a:endParaRPr>
          </a:p>
          <a:p>
            <a:pPr marL="0" lvl="0" indent="0" algn="l" rtl="0">
              <a:spcBef>
                <a:spcPts val="1100"/>
              </a:spcBef>
              <a:spcAft>
                <a:spcPts val="0"/>
              </a:spcAft>
              <a:buClr>
                <a:schemeClr val="dk1"/>
              </a:buClr>
              <a:buSzPts val="1100"/>
              <a:buFont typeface="Arial"/>
              <a:buNone/>
            </a:pPr>
            <a:r>
              <a:rPr lang="en" i="1" dirty="0">
                <a:solidFill>
                  <a:srgbClr val="92D050"/>
                </a:solidFill>
              </a:rPr>
              <a:t>Sumtrace_qpe = Number of PE in all PMTs along 16000ns </a:t>
            </a:r>
          </a:p>
          <a:p>
            <a:pPr marL="0" lvl="0" indent="0" algn="l" rtl="0">
              <a:spcBef>
                <a:spcPts val="1100"/>
              </a:spcBef>
              <a:spcAft>
                <a:spcPts val="0"/>
              </a:spcAft>
              <a:buClr>
                <a:schemeClr val="dk1"/>
              </a:buClr>
              <a:buSzPts val="1100"/>
              <a:buFont typeface="Arial"/>
              <a:buNone/>
            </a:pPr>
            <a:endParaRPr lang="en" i="1" dirty="0">
              <a:solidFill>
                <a:srgbClr val="92D050"/>
              </a:solidFill>
              <a:highlight>
                <a:srgbClr val="EDF4F9"/>
              </a:highlight>
            </a:endParaRPr>
          </a:p>
          <a:p>
            <a:pPr marL="0" lvl="0" indent="0" algn="l" rtl="0">
              <a:spcBef>
                <a:spcPts val="1100"/>
              </a:spcBef>
              <a:spcAft>
                <a:spcPts val="0"/>
              </a:spcAft>
              <a:buClr>
                <a:schemeClr val="dk1"/>
              </a:buClr>
              <a:buSzPts val="1100"/>
              <a:buFont typeface="Arial"/>
              <a:buNone/>
            </a:pPr>
            <a:r>
              <a:rPr lang="en" i="1" dirty="0">
                <a:solidFill>
                  <a:srgbClr val="92D050"/>
                </a:solidFill>
                <a:highlight>
                  <a:srgbClr val="EDF4F9"/>
                </a:highlight>
              </a:rPr>
              <a:t>0x31f8 = </a:t>
            </a:r>
            <a:r>
              <a:rPr lang="en-US" b="0" i="1" dirty="0">
                <a:solidFill>
                  <a:srgbClr val="000000"/>
                </a:solidFill>
                <a:effectLst/>
                <a:latin typeface="arial" panose="020B0604020202020204" pitchFamily="34" charset="0"/>
              </a:rPr>
              <a:t>Removes any instances of bits 3, 4, 5, 6, 7, 8, 12 and 13</a:t>
            </a:r>
            <a:endParaRPr i="1" dirty="0">
              <a:solidFill>
                <a:srgbClr val="92D050"/>
              </a:solidFill>
              <a:highlight>
                <a:srgbClr val="EDF4F9"/>
              </a:highlight>
            </a:endParaRPr>
          </a:p>
          <a:p>
            <a:pPr marL="0" lvl="0" indent="0" algn="l" rtl="0">
              <a:spcBef>
                <a:spcPts val="0"/>
              </a:spcBef>
              <a:spcAft>
                <a:spcPts val="0"/>
              </a:spcAft>
              <a:buNone/>
            </a:pPr>
            <a:endParaRPr i="1"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51918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7fbfd17adc_0_1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7fbfd17adc_0_1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 are many effects under a single </a:t>
            </a:r>
            <a:r>
              <a:rPr lang="en-US" dirty="0" err="1"/>
              <a:t>pulseshape</a:t>
            </a:r>
            <a:r>
              <a:rPr lang="en-US" dirty="0"/>
              <a:t>, therefore, the fit requires </a:t>
            </a:r>
            <a:r>
              <a:rPr lang="en-US" b="1" dirty="0"/>
              <a:t>many different parameters</a:t>
            </a:r>
            <a:r>
              <a:rPr lang="en-US" dirty="0"/>
              <a:t>. Totally, 31 parameters are used.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Clr>
                <a:schemeClr val="dk1"/>
              </a:buClr>
              <a:buSzPts val="1100"/>
              <a:buFont typeface="Arial"/>
              <a:buNone/>
            </a:pPr>
            <a:r>
              <a:rPr lang="en-US" dirty="0">
                <a:solidFill>
                  <a:srgbClr val="1C00CF"/>
                </a:solidFill>
              </a:rPr>
              <a:t>As my initial inspection, the triplet </a:t>
            </a:r>
            <a:r>
              <a:rPr lang="en-US" dirty="0" err="1">
                <a:solidFill>
                  <a:srgbClr val="1C00CF"/>
                </a:solidFill>
              </a:rPr>
              <a:t>LAr</a:t>
            </a:r>
            <a:r>
              <a:rPr lang="en-US" dirty="0">
                <a:solidFill>
                  <a:srgbClr val="1C00CF"/>
                </a:solidFill>
              </a:rPr>
              <a:t> lifetime is around 1200ns, which is a bit lower than expected of 1500ns. The </a:t>
            </a:r>
            <a:r>
              <a:rPr lang="en-US" dirty="0" err="1">
                <a:solidFill>
                  <a:srgbClr val="1C00CF"/>
                </a:solidFill>
              </a:rPr>
              <a:t>afterpulse</a:t>
            </a:r>
            <a:r>
              <a:rPr lang="en-US" dirty="0">
                <a:solidFill>
                  <a:srgbClr val="1C00CF"/>
                </a:solidFill>
              </a:rPr>
              <a:t> position is around 6700ns which is reasonable. </a:t>
            </a:r>
          </a:p>
          <a:p>
            <a:pPr marL="0" lvl="0" indent="0" algn="l" rtl="0">
              <a:spcBef>
                <a:spcPts val="0"/>
              </a:spcBef>
              <a:spcAft>
                <a:spcPts val="0"/>
              </a:spcAft>
              <a:buClr>
                <a:schemeClr val="dk1"/>
              </a:buClr>
              <a:buSzPts val="1100"/>
              <a:buFont typeface="Arial"/>
              <a:buNone/>
            </a:pPr>
            <a:endParaRPr dirty="0">
              <a:solidFill>
                <a:srgbClr val="1C00CF"/>
              </a:solidFill>
            </a:endParaRPr>
          </a:p>
          <a:p>
            <a:pPr marL="0" lvl="0" indent="0" algn="l" rtl="0">
              <a:spcBef>
                <a:spcPts val="0"/>
              </a:spcBef>
              <a:spcAft>
                <a:spcPts val="0"/>
              </a:spcAft>
              <a:buNone/>
            </a:pPr>
            <a:r>
              <a:rPr lang="en" i="1" dirty="0">
                <a:solidFill>
                  <a:schemeClr val="accent2"/>
                </a:solidFill>
              </a:rPr>
              <a:t>Because AP1 had a low intensity, only AP2 and AP3 were considered in the convolution. Cross afterpulsing is the convolution of the second afterpulsing with the third afterpulsing, it describes how the second afterpulse signal causes a new afterpulsing signal according to the distribution of AP3 which has the highest probability.</a:t>
            </a:r>
            <a:endParaRPr i="1" dirty="0">
              <a:solidFill>
                <a:schemeClr val="accent2"/>
              </a:solidFill>
            </a:endParaRPr>
          </a:p>
          <a:p>
            <a:pPr marL="0" lvl="0" indent="0" algn="l" rtl="0">
              <a:spcBef>
                <a:spcPts val="0"/>
              </a:spcBef>
              <a:spcAft>
                <a:spcPts val="0"/>
              </a:spcAft>
              <a:buNone/>
            </a:pPr>
            <a:endParaRPr dirty="0">
              <a:solidFill>
                <a:schemeClr val="accent2"/>
              </a:solidFill>
            </a:endParaRPr>
          </a:p>
        </p:txBody>
      </p:sp>
    </p:spTree>
    <p:extLst>
      <p:ext uri="{BB962C8B-B14F-4D97-AF65-F5344CB8AC3E}">
        <p14:creationId xmlns:p14="http://schemas.microsoft.com/office/powerpoint/2010/main" val="266922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fbfd17adc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7fbfd17ad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Well now the full fit… I have not get the </a:t>
            </a:r>
            <a:r>
              <a:rPr lang="en-US" b="1" dirty="0"/>
              <a:t>perfect fit </a:t>
            </a:r>
            <a:r>
              <a:rPr lang="en-US" dirty="0"/>
              <a:t>yet, but there are positive feature.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 dirty="0"/>
              <a:t>First of all, my </a:t>
            </a:r>
            <a:r>
              <a:rPr lang="en" b="1" dirty="0"/>
              <a:t>stray light </a:t>
            </a:r>
            <a:r>
              <a:rPr lang="en" dirty="0"/>
              <a:t>level is correct. The LAr </a:t>
            </a:r>
            <a:r>
              <a:rPr lang="en" b="1" dirty="0"/>
              <a:t>triplet lifetime</a:t>
            </a:r>
            <a:r>
              <a:rPr lang="en" dirty="0"/>
              <a:t> looks correct. The fit matches well the </a:t>
            </a:r>
            <a:r>
              <a:rPr lang="en" b="1" dirty="0"/>
              <a:t>afterpulse.</a:t>
            </a:r>
          </a:p>
          <a:p>
            <a:pPr marL="0" lvl="0" indent="0" algn="l" rtl="0">
              <a:spcBef>
                <a:spcPts val="0"/>
              </a:spcBef>
              <a:spcAft>
                <a:spcPts val="0"/>
              </a:spcAft>
              <a:buClr>
                <a:schemeClr val="dk1"/>
              </a:buClr>
              <a:buSzPts val="1100"/>
              <a:buFont typeface="Arial"/>
              <a:buNone/>
            </a:pPr>
            <a:r>
              <a:rPr lang="en" dirty="0"/>
              <a:t>The </a:t>
            </a:r>
            <a:r>
              <a:rPr lang="en" b="1" dirty="0"/>
              <a:t>pre-pulse</a:t>
            </a:r>
            <a:r>
              <a:rPr lang="en" dirty="0"/>
              <a:t> region is not well predicted with my fit. </a:t>
            </a:r>
            <a:r>
              <a:rPr lang="en" dirty="0">
                <a:solidFill>
                  <a:schemeClr val="dk1"/>
                </a:solidFill>
              </a:rPr>
              <a:t>We are investigating the reasons why.</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dirty="0"/>
              <a:t>Overall, the fit is working well. However, s</a:t>
            </a:r>
            <a:r>
              <a:rPr lang="en-US" b="0" i="0" dirty="0" err="1">
                <a:solidFill>
                  <a:srgbClr val="333333"/>
                </a:solidFill>
                <a:effectLst/>
                <a:latin typeface="Segoe UI" panose="020B0502040204020203" pitchFamily="34" charset="0"/>
              </a:rPr>
              <a:t>ome</a:t>
            </a:r>
            <a:r>
              <a:rPr lang="en-US" b="0" i="0" dirty="0">
                <a:solidFill>
                  <a:srgbClr val="333333"/>
                </a:solidFill>
                <a:effectLst/>
                <a:latin typeface="Segoe UI" panose="020B0502040204020203" pitchFamily="34" charset="0"/>
              </a:rPr>
              <a:t> improvements can be done on the pre-pulse region.</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Lemme explain a bit about the legend here</a:t>
            </a:r>
          </a:p>
          <a:p>
            <a:pPr marL="0" lvl="0" indent="0" algn="l" rtl="0">
              <a:spcBef>
                <a:spcPts val="0"/>
              </a:spcBef>
              <a:spcAft>
                <a:spcPts val="0"/>
              </a:spcAft>
              <a:buNone/>
            </a:pPr>
            <a:r>
              <a:rPr lang="en-US" i="1" dirty="0">
                <a:solidFill>
                  <a:schemeClr val="dk2"/>
                </a:solidFill>
              </a:rPr>
              <a:t>Let’s talk about Geo. Due to geometrical effects in the detector, the singlet component used in the fit is not a trivial exponential decay but rather a combination of convoluted exponential and gaussians. </a:t>
            </a:r>
          </a:p>
          <a:p>
            <a:pPr marL="0" lvl="0" indent="0" algn="l" rtl="0">
              <a:spcBef>
                <a:spcPts val="0"/>
              </a:spcBef>
              <a:spcAft>
                <a:spcPts val="0"/>
              </a:spcAft>
              <a:buNone/>
            </a:pPr>
            <a:r>
              <a:rPr lang="en-US" i="1" dirty="0">
                <a:solidFill>
                  <a:schemeClr val="dk2"/>
                </a:solidFill>
              </a:rPr>
              <a:t>DP = double pulsing</a:t>
            </a:r>
            <a:endParaRPr lang="en-US" i="1" dirty="0"/>
          </a:p>
          <a:p>
            <a:pPr marL="0" lvl="0" indent="0" algn="l" rtl="0">
              <a:spcBef>
                <a:spcPts val="0"/>
              </a:spcBef>
              <a:spcAft>
                <a:spcPts val="0"/>
              </a:spcAft>
              <a:buNone/>
            </a:pPr>
            <a:endParaRPr dirty="0"/>
          </a:p>
          <a:p>
            <a:pPr marL="0" lvl="0" indent="0" algn="l" rtl="0">
              <a:spcBef>
                <a:spcPts val="0"/>
              </a:spcBef>
              <a:spcAft>
                <a:spcPts val="0"/>
              </a:spcAft>
              <a:buNone/>
            </a:pPr>
            <a:endParaRPr dirty="0">
              <a:solidFill>
                <a:schemeClr val="dk2"/>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64184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fbfd17adc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7fbfd17adc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dirty="0"/>
          </a:p>
        </p:txBody>
      </p:sp>
    </p:spTree>
    <p:extLst>
      <p:ext uri="{BB962C8B-B14F-4D97-AF65-F5344CB8AC3E}">
        <p14:creationId xmlns:p14="http://schemas.microsoft.com/office/powerpoint/2010/main" val="2015264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dirty="0">
              <a:solidFill>
                <a:schemeClr val="dk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158750" indent="0">
              <a:buNone/>
            </a:pPr>
            <a:endParaRPr lang="en-CA" dirty="0"/>
          </a:p>
        </p:txBody>
      </p:sp>
    </p:spTree>
    <p:extLst>
      <p:ext uri="{BB962C8B-B14F-4D97-AF65-F5344CB8AC3E}">
        <p14:creationId xmlns:p14="http://schemas.microsoft.com/office/powerpoint/2010/main" val="163618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7fbfd17adc_0_1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7fbfd17adc_0_1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fbfd17adc_0_1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7fbfd17adc_0_1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7fbfd17adc_0_1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7fbfd17adc_0_1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81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Galaxies </a:t>
            </a:r>
            <a:r>
              <a:rPr lang="en-US" b="0" dirty="0"/>
              <a:t>is </a:t>
            </a:r>
            <a:r>
              <a:rPr lang="en-US" b="1" dirty="0"/>
              <a:t>spinning</a:t>
            </a:r>
            <a:r>
              <a:rPr lang="en-US" b="0" dirty="0"/>
              <a:t> faster than calculated speed from their mass. </a:t>
            </a:r>
            <a:r>
              <a:rPr lang="en-US" dirty="0"/>
              <a:t>The same applies to galaxies in </a:t>
            </a:r>
            <a:r>
              <a:rPr lang="en-US" b="1" dirty="0"/>
              <a:t>clusters. </a:t>
            </a:r>
            <a:r>
              <a:rPr lang="en-US" dirty="0"/>
              <a:t>We believe an </a:t>
            </a:r>
            <a:r>
              <a:rPr lang="en-US" b="1" dirty="0"/>
              <a:t>invisible substance</a:t>
            </a:r>
            <a:r>
              <a:rPr lang="en-US" dirty="0"/>
              <a:t>, known as "dark matter," provides the </a:t>
            </a:r>
            <a:r>
              <a:rPr lang="en-US" b="1" dirty="0"/>
              <a:t>extra</a:t>
            </a:r>
            <a:r>
              <a:rPr lang="en-US" dirty="0"/>
              <a:t> mass and gravity needed to keep galaxies intact.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333333"/>
              </a:solidFill>
              <a:effectLst/>
              <a:latin typeface="sourcesans-regular"/>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202122"/>
                </a:solidFill>
                <a:effectLst/>
                <a:latin typeface="Arial" panose="020B0604020202020204" pitchFamily="34" charset="0"/>
              </a:rPr>
              <a:t>WIMPs</a:t>
            </a:r>
            <a:r>
              <a:rPr lang="en-US" b="0" i="0" dirty="0">
                <a:solidFill>
                  <a:srgbClr val="202122"/>
                </a:solidFill>
                <a:effectLst/>
                <a:latin typeface="Arial" panose="020B0604020202020204" pitchFamily="34" charset="0"/>
              </a:rPr>
              <a:t> are one of the most popular candidates for dark matter for variety of reasons. </a:t>
            </a:r>
            <a:endParaRPr lang="en-US" dirty="0"/>
          </a:p>
        </p:txBody>
      </p:sp>
    </p:spTree>
    <p:extLst>
      <p:ext uri="{BB962C8B-B14F-4D97-AF65-F5344CB8AC3E}">
        <p14:creationId xmlns:p14="http://schemas.microsoft.com/office/powerpoint/2010/main" val="3043441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856236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Cross sections: probability that a reaction will occur</a:t>
            </a:r>
          </a:p>
          <a:p>
            <a:r>
              <a:rPr lang="en-US" dirty="0"/>
              <a:t>In physics, particularly in the context of particle detectors and scintillation measurements, </a:t>
            </a:r>
            <a:r>
              <a:rPr lang="en-US" b="1" dirty="0"/>
              <a:t>pulse shape</a:t>
            </a:r>
            <a:r>
              <a:rPr lang="en-US" dirty="0"/>
              <a:t> refers to the characteristic pattern of light or electrical signal generated over time in response to a particle interaction. When a particle interacts with the scintillator material, it emits light pulses. The shape of these pulses (i.e., how the light intensity varies over time) provides valuable information about the nature of the interaction. Different types of particles or different energy deposits will produce pulses with distinct shapes.</a:t>
            </a:r>
            <a:endParaRPr lang="en-CA" dirty="0"/>
          </a:p>
          <a:p>
            <a:endParaRPr lang="en-CA" dirty="0"/>
          </a:p>
        </p:txBody>
      </p:sp>
    </p:spTree>
    <p:extLst>
      <p:ext uri="{BB962C8B-B14F-4D97-AF65-F5344CB8AC3E}">
        <p14:creationId xmlns:p14="http://schemas.microsoft.com/office/powerpoint/2010/main" val="1306003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mn-lt"/>
              </a:rPr>
              <a:t>Leak detector vs </a:t>
            </a:r>
            <a:r>
              <a:rPr lang="en-US" dirty="0" err="1">
                <a:latin typeface="+mn-lt"/>
              </a:rPr>
              <a:t>rga</a:t>
            </a:r>
            <a:r>
              <a:rPr lang="en-US" dirty="0">
                <a:latin typeface="+mn-lt"/>
              </a:rPr>
              <a:t>: </a:t>
            </a:r>
            <a:r>
              <a:rPr lang="en-US" b="0" i="0" dirty="0">
                <a:solidFill>
                  <a:srgbClr val="4A4E54"/>
                </a:solidFill>
                <a:effectLst/>
                <a:latin typeface="+mn-lt"/>
              </a:rPr>
              <a:t>Leak detectors, in general, are fine-tuned to detect the presence of helium. Residual Gas Analyzers (RGAs) look beyond the presence of helium. They evaluate all the gases present within a space.</a:t>
            </a:r>
          </a:p>
          <a:p>
            <a:r>
              <a:rPr lang="en-US" dirty="0">
                <a:solidFill>
                  <a:srgbClr val="4A4E54"/>
                </a:solidFill>
                <a:latin typeface="+mn-lt"/>
              </a:rPr>
              <a:t>Why water hurt RGA? Gases like nitrogen, oxygen, and argon are not strongly bound to the surfaces. This means they easily enter the gas phase and are easily pumped away. Water vapor, by contrast, clings to every surface, many molecular layers thick. As the pressure is reduced, water vapor molecules enter the gas phase but when they hit another surface they are again strongly bound. This makes it very difficult to pump away and it eventually becomes the dominant residual gas.</a:t>
            </a:r>
          </a:p>
          <a:p>
            <a:r>
              <a:rPr lang="en-US" b="0" i="0" dirty="0">
                <a:solidFill>
                  <a:srgbClr val="4A4E54"/>
                </a:solidFill>
                <a:effectLst/>
                <a:latin typeface="+mn-lt"/>
              </a:rPr>
              <a:t>Why LAR? </a:t>
            </a:r>
            <a:r>
              <a:rPr lang="en-US" dirty="0">
                <a:solidFill>
                  <a:srgbClr val="4A4E54"/>
                </a:solidFill>
                <a:latin typeface="+mn-lt"/>
              </a:rPr>
              <a:t>Because of high scintillation light yield, high discrimination power between wimp and background. This power Is from short singlet and long triplet decay time. Singlet is from nr from wimp, triplet is from er from background. </a:t>
            </a:r>
            <a:endParaRPr lang="en-US" b="0" i="0" dirty="0">
              <a:solidFill>
                <a:srgbClr val="4A4E54"/>
              </a:solidFill>
              <a:effectLst/>
              <a:latin typeface="+mn-lt"/>
            </a:endParaRPr>
          </a:p>
          <a:p>
            <a:endParaRPr lang="en-CA" dirty="0"/>
          </a:p>
          <a:p>
            <a:endParaRPr lang="en-CA" dirty="0"/>
          </a:p>
        </p:txBody>
      </p:sp>
    </p:spTree>
    <p:extLst>
      <p:ext uri="{BB962C8B-B14F-4D97-AF65-F5344CB8AC3E}">
        <p14:creationId xmlns:p14="http://schemas.microsoft.com/office/powerpoint/2010/main" val="148688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In the race of searching for WIMP, DEAP-3600 is the leading candidate. </a:t>
            </a:r>
            <a:r>
              <a:rPr lang="en-US" b="0" i="0" dirty="0">
                <a:solidFill>
                  <a:srgbClr val="555555"/>
                </a:solidFill>
                <a:effectLst/>
                <a:latin typeface="Source Sans Pro" panose="020B0503030403020204" pitchFamily="34" charset="0"/>
              </a:rPr>
              <a:t>DEAP has extremely high </a:t>
            </a:r>
            <a:r>
              <a:rPr lang="en-US" b="1" i="0" dirty="0">
                <a:solidFill>
                  <a:srgbClr val="555555"/>
                </a:solidFill>
                <a:effectLst/>
                <a:latin typeface="Source Sans Pro" panose="020B0503030403020204" pitchFamily="34" charset="0"/>
              </a:rPr>
              <a:t>sensitivity</a:t>
            </a:r>
            <a:r>
              <a:rPr lang="en-US" b="0" i="0" dirty="0">
                <a:solidFill>
                  <a:srgbClr val="555555"/>
                </a:solidFill>
                <a:effectLst/>
                <a:latin typeface="Source Sans Pro" panose="020B0503030403020204" pitchFamily="34" charset="0"/>
              </a:rPr>
              <a:t>. This sensitivity comes deep underground and the design.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On the right is the full diagram of DEAP. The detector consists of </a:t>
            </a:r>
            <a:r>
              <a:rPr lang="en-US" b="1" dirty="0"/>
              <a:t>3.3 tons</a:t>
            </a:r>
            <a:r>
              <a:rPr lang="en-US" dirty="0"/>
              <a:t> of ultra-pure </a:t>
            </a:r>
            <a:r>
              <a:rPr lang="en-US" dirty="0" err="1"/>
              <a:t>LAr</a:t>
            </a:r>
            <a:r>
              <a:rPr lang="en-US" dirty="0"/>
              <a:t> contained in an AV. </a:t>
            </a:r>
            <a:r>
              <a:rPr lang="en-US" b="0" i="0" dirty="0">
                <a:solidFill>
                  <a:srgbClr val="555555"/>
                </a:solidFill>
                <a:effectLst/>
                <a:latin typeface="Source Sans Pro" panose="020B0604020202020204" pitchFamily="34" charset="0"/>
              </a:rPr>
              <a:t>The inside is coated with tetraphenyl butadiene (</a:t>
            </a:r>
            <a:r>
              <a:rPr lang="en-US" b="1" i="0" dirty="0">
                <a:solidFill>
                  <a:srgbClr val="555555"/>
                </a:solidFill>
                <a:effectLst/>
                <a:latin typeface="Source Sans Pro" panose="020B0604020202020204" pitchFamily="34" charset="0"/>
              </a:rPr>
              <a:t>TPB</a:t>
            </a:r>
            <a:r>
              <a:rPr lang="en-US" b="0" i="0" dirty="0">
                <a:solidFill>
                  <a:srgbClr val="555555"/>
                </a:solidFill>
                <a:effectLst/>
                <a:latin typeface="Source Sans Pro" panose="020B0604020202020204" pitchFamily="34" charset="0"/>
              </a:rPr>
              <a:t>, C</a:t>
            </a:r>
            <a:r>
              <a:rPr lang="en-US" b="0" i="0" baseline="-25000" dirty="0">
                <a:solidFill>
                  <a:srgbClr val="555555"/>
                </a:solidFill>
                <a:effectLst/>
                <a:latin typeface="Source Sans Pro" panose="020B0604020202020204" pitchFamily="34" charset="0"/>
              </a:rPr>
              <a:t>28</a:t>
            </a:r>
            <a:r>
              <a:rPr lang="en-US" b="0" i="0" dirty="0">
                <a:solidFill>
                  <a:srgbClr val="555555"/>
                </a:solidFill>
                <a:effectLst/>
                <a:latin typeface="Source Sans Pro" panose="020B0604020202020204" pitchFamily="34" charset="0"/>
              </a:rPr>
              <a:t>H</a:t>
            </a:r>
            <a:r>
              <a:rPr lang="en-US" b="0" i="0" baseline="-25000" dirty="0">
                <a:solidFill>
                  <a:srgbClr val="555555"/>
                </a:solidFill>
                <a:effectLst/>
                <a:latin typeface="Source Sans Pro" panose="020B0604020202020204" pitchFamily="34" charset="0"/>
              </a:rPr>
              <a:t>22</a:t>
            </a:r>
            <a:r>
              <a:rPr lang="en-US" b="0" i="0" dirty="0">
                <a:solidFill>
                  <a:srgbClr val="555555"/>
                </a:solidFill>
                <a:effectLst/>
                <a:latin typeface="Source Sans Pro" panose="020B0604020202020204" pitchFamily="34" charset="0"/>
              </a:rPr>
              <a:t>) wavelength shifter to shift the ultraviolet (</a:t>
            </a:r>
            <a:r>
              <a:rPr lang="en-US" b="1" i="0" dirty="0">
                <a:solidFill>
                  <a:srgbClr val="555555"/>
                </a:solidFill>
                <a:effectLst/>
                <a:latin typeface="Source Sans Pro" panose="020B0604020202020204" pitchFamily="34" charset="0"/>
              </a:rPr>
              <a:t>UV</a:t>
            </a:r>
            <a:r>
              <a:rPr lang="en-US" b="0" i="0" dirty="0">
                <a:solidFill>
                  <a:srgbClr val="555555"/>
                </a:solidFill>
                <a:effectLst/>
                <a:latin typeface="Source Sans Pro" panose="020B0604020202020204" pitchFamily="34" charset="0"/>
              </a:rPr>
              <a:t>) light generated by Argon scintillation to the visible range. The signal will be detected by </a:t>
            </a:r>
            <a:r>
              <a:rPr lang="en-US" b="1" i="0" dirty="0">
                <a:solidFill>
                  <a:srgbClr val="555555"/>
                </a:solidFill>
                <a:effectLst/>
                <a:latin typeface="Source Sans Pro" panose="020B0604020202020204" pitchFamily="34" charset="0"/>
              </a:rPr>
              <a:t>255 photomultiplier </a:t>
            </a:r>
            <a:r>
              <a:rPr lang="en-US" b="0" i="0" dirty="0">
                <a:solidFill>
                  <a:srgbClr val="555555"/>
                </a:solidFill>
                <a:effectLst/>
                <a:latin typeface="Source Sans Pro" panose="020B0604020202020204" pitchFamily="34" charset="0"/>
              </a:rPr>
              <a:t>tubes (PMTs) through the acrylic. </a:t>
            </a:r>
            <a:r>
              <a:rPr lang="en-US" dirty="0"/>
              <a:t>The detector is in a spherical </a:t>
            </a:r>
            <a:r>
              <a:rPr lang="en-US" b="1" dirty="0"/>
              <a:t>stainless steel shell</a:t>
            </a:r>
            <a:r>
              <a:rPr lang="en-US" dirty="0"/>
              <a:t> which is immersed in a </a:t>
            </a:r>
            <a:r>
              <a:rPr lang="en-US" b="1" dirty="0"/>
              <a:t>UPW</a:t>
            </a:r>
            <a:r>
              <a:rPr lang="en-US" dirty="0"/>
              <a:t> tank.</a:t>
            </a:r>
            <a:endParaRPr lang="en-US" b="0" i="0" dirty="0">
              <a:solidFill>
                <a:srgbClr val="555555"/>
              </a:solidFill>
              <a:effectLst/>
              <a:latin typeface="Source Sans Pro" panose="020B0604020202020204" pitchFamily="34" charset="0"/>
            </a:endParaRPr>
          </a:p>
          <a:p>
            <a:pPr marL="158750" indent="0">
              <a:buNone/>
            </a:pPr>
            <a:endParaRPr lang="en-US" b="0" i="0" dirty="0">
              <a:solidFill>
                <a:srgbClr val="555555"/>
              </a:solidFill>
              <a:effectLst/>
              <a:latin typeface="Source Sans Pro" panose="020B0604020202020204" pitchFamily="34" charset="0"/>
            </a:endParaRPr>
          </a:p>
          <a:p>
            <a:pPr marL="158750" indent="0">
              <a:buNone/>
            </a:pPr>
            <a:r>
              <a:rPr lang="en-US" i="1" dirty="0"/>
              <a:t>The </a:t>
            </a:r>
            <a:r>
              <a:rPr lang="en-US" b="1" i="1" dirty="0"/>
              <a:t>acrylic material </a:t>
            </a:r>
            <a:r>
              <a:rPr lang="en-US" i="1" dirty="0"/>
              <a:t>was chosen to reduce the amount of </a:t>
            </a:r>
            <a:r>
              <a:rPr lang="en-US" b="1" i="1" dirty="0"/>
              <a:t>Cherenkov</a:t>
            </a:r>
            <a:r>
              <a:rPr lang="en-US" i="1" dirty="0"/>
              <a:t> light originating from the acrylic. </a:t>
            </a:r>
            <a:endParaRPr lang="en-US" b="0" i="1" dirty="0">
              <a:solidFill>
                <a:srgbClr val="555555"/>
              </a:solidFill>
              <a:effectLst/>
              <a:latin typeface="Source Sans Pro" panose="020B0503030403020204" pitchFamily="34" charset="0"/>
            </a:endParaRPr>
          </a:p>
          <a:p>
            <a:pPr marL="158750" indent="0">
              <a:buNone/>
            </a:pPr>
            <a:endParaRPr lang="en-US" b="0" i="1" dirty="0">
              <a:solidFill>
                <a:srgbClr val="555555"/>
              </a:solidFill>
              <a:effectLst/>
              <a:latin typeface="Source Sans Pro" panose="020B0503030403020204" pitchFamily="34" charset="0"/>
            </a:endParaRPr>
          </a:p>
          <a:p>
            <a:pPr marL="158750" indent="0">
              <a:buNone/>
            </a:pPr>
            <a:endParaRPr lang="en-US" b="0" i="1" dirty="0">
              <a:solidFill>
                <a:srgbClr val="555555"/>
              </a:solidFill>
              <a:effectLst/>
              <a:latin typeface="Source Sans Pro"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1" dirty="0">
                <a:solidFill>
                  <a:srgbClr val="0A0A0A"/>
                </a:solidFill>
                <a:effectLst/>
                <a:latin typeface="Roboto Flex"/>
              </a:rPr>
              <a:t>large detector exposure </a:t>
            </a:r>
            <a:r>
              <a:rPr lang="en-US" b="0" i="1" dirty="0">
                <a:solidFill>
                  <a:srgbClr val="0A0A0A"/>
                </a:solidFill>
                <a:effectLst/>
                <a:latin typeface="Roboto Flex"/>
              </a:rPr>
              <a:t>and </a:t>
            </a:r>
            <a:r>
              <a:rPr lang="en-US" b="1" i="1" dirty="0">
                <a:solidFill>
                  <a:srgbClr val="0A0A0A"/>
                </a:solidFill>
                <a:effectLst/>
                <a:latin typeface="Roboto Flex"/>
              </a:rPr>
              <a:t>the extraordinary rejection power achievable in liquid argon against electron recoil backgrounds</a:t>
            </a:r>
            <a:r>
              <a:rPr lang="en-US" b="0" i="1" dirty="0">
                <a:solidFill>
                  <a:srgbClr val="0A0A0A"/>
                </a:solidFill>
                <a:effectLst/>
                <a:latin typeface="Roboto Flex"/>
              </a:rPr>
              <a:t>.</a:t>
            </a:r>
            <a:endParaRPr lang="en-US" b="0" i="1" dirty="0">
              <a:solidFill>
                <a:srgbClr val="555555"/>
              </a:solidFill>
              <a:effectLst/>
              <a:latin typeface="Source Sans Pro" panose="020B0604020202020204" pitchFamily="34" charset="0"/>
            </a:endParaRPr>
          </a:p>
          <a:p>
            <a:pPr marL="158750" indent="0">
              <a:buNone/>
            </a:pPr>
            <a:endParaRPr lang="en-US" b="0" i="0" dirty="0">
              <a:solidFill>
                <a:srgbClr val="555555"/>
              </a:solidFill>
              <a:effectLst/>
              <a:latin typeface="Source Sans Pro" panose="020B0604020202020204" pitchFamily="34" charset="0"/>
            </a:endParaRPr>
          </a:p>
          <a:p>
            <a:pPr marL="158750" indent="0">
              <a:buNone/>
            </a:pPr>
            <a:r>
              <a:rPr lang="en-US" b="0" i="1" dirty="0"/>
              <a:t>The top 30 cm of the AV is filled with gaseous argon (</a:t>
            </a:r>
            <a:r>
              <a:rPr lang="en-US" b="0" i="1" dirty="0" err="1"/>
              <a:t>GAr</a:t>
            </a:r>
            <a:r>
              <a:rPr lang="en-US" b="0" i="1" dirty="0"/>
              <a:t>). It is </a:t>
            </a:r>
            <a:r>
              <a:rPr lang="en-US" b="0" i="1" dirty="0">
                <a:solidFill>
                  <a:srgbClr val="555555"/>
                </a:solidFill>
                <a:effectLst/>
                <a:latin typeface="Source Sans Pro" panose="020B0604020202020204" pitchFamily="34" charset="0"/>
              </a:rPr>
              <a:t>held at close to -180 degrees </a:t>
            </a:r>
            <a:r>
              <a:rPr lang="en-US" b="0" i="1" dirty="0" err="1">
                <a:solidFill>
                  <a:srgbClr val="555555"/>
                </a:solidFill>
                <a:effectLst/>
                <a:latin typeface="Source Sans Pro" panose="020B0604020202020204" pitchFamily="34" charset="0"/>
              </a:rPr>
              <a:t>Celcius</a:t>
            </a:r>
            <a:r>
              <a:rPr lang="en-US" b="0" i="1" dirty="0">
                <a:solidFill>
                  <a:srgbClr val="555555"/>
                </a:solidFill>
                <a:effectLst/>
                <a:latin typeface="Source Sans Pro" panose="020B0604020202020204" pitchFamily="34" charset="0"/>
              </a:rPr>
              <a:t>. </a:t>
            </a:r>
            <a:endParaRPr lang="en-US" b="0" i="0" dirty="0">
              <a:solidFill>
                <a:srgbClr val="555555"/>
              </a:solidFill>
              <a:effectLst/>
              <a:latin typeface="Source Sans Pro" panose="020B0604020202020204" pitchFamily="34" charset="0"/>
            </a:endParaRPr>
          </a:p>
          <a:p>
            <a:pPr marL="158750" indent="0">
              <a:buNone/>
            </a:pPr>
            <a:endParaRPr lang="en-US" b="0" i="1" dirty="0">
              <a:solidFill>
                <a:srgbClr val="555555"/>
              </a:solidFill>
              <a:effectLst/>
              <a:latin typeface="Source Sans Pro" panose="020B0604020202020204" pitchFamily="34" charset="0"/>
            </a:endParaRPr>
          </a:p>
          <a:p>
            <a:pPr marL="158750" indent="0">
              <a:buNone/>
            </a:pPr>
            <a:r>
              <a:rPr lang="en-US" b="0" i="1" dirty="0">
                <a:solidFill>
                  <a:srgbClr val="555555"/>
                </a:solidFill>
                <a:effectLst/>
                <a:latin typeface="Source Sans Pro" panose="020B0604020202020204" pitchFamily="34" charset="0"/>
              </a:rPr>
              <a:t>Light guide is 45-cm long. PMT approximately 30cm long, wild guess from ratio in the pic. Steel shell radius is about 1.6m. Total height is around 6.5m.</a:t>
            </a:r>
          </a:p>
          <a:p>
            <a:pPr marL="158750" indent="0">
              <a:buNone/>
            </a:pPr>
            <a:endParaRPr lang="en-CA" dirty="0"/>
          </a:p>
        </p:txBody>
      </p:sp>
    </p:spTree>
    <p:extLst>
      <p:ext uri="{BB962C8B-B14F-4D97-AF65-F5344CB8AC3E}">
        <p14:creationId xmlns:p14="http://schemas.microsoft.com/office/powerpoint/2010/main" val="3266470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i="0" dirty="0">
                <a:solidFill>
                  <a:srgbClr val="374151"/>
                </a:solidFill>
                <a:effectLst/>
                <a:latin typeface="ui-sans-serif"/>
              </a:rPr>
              <a:t>In the spotlight of what I have done UG, I would talk about RGA.</a:t>
            </a:r>
          </a:p>
          <a:p>
            <a:pPr marL="158750" indent="0">
              <a:buNone/>
            </a:pPr>
            <a:r>
              <a:rPr lang="en-US" b="0" i="0" dirty="0">
                <a:solidFill>
                  <a:srgbClr val="374151"/>
                </a:solidFill>
                <a:effectLst/>
                <a:latin typeface="ui-sans-serif"/>
              </a:rPr>
              <a:t>In DEAP system, we control our gas quality strictly to eliminate all contamination, and RGA is the tool to analyze gas quality. </a:t>
            </a:r>
          </a:p>
          <a:p>
            <a:pPr marL="158750" indent="0">
              <a:buNone/>
            </a:pPr>
            <a:endParaRPr lang="en-US" b="0" i="0" dirty="0">
              <a:solidFill>
                <a:srgbClr val="374151"/>
              </a:solidFill>
              <a:effectLst/>
              <a:latin typeface="ui-sans-serif"/>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74151"/>
                </a:solidFill>
                <a:effectLst/>
                <a:latin typeface="ui-sans-serif"/>
              </a:rPr>
              <a:t>A </a:t>
            </a:r>
            <a:r>
              <a:rPr lang="en-US" b="0" i="0" dirty="0">
                <a:effectLst/>
                <a:latin typeface="ui-sans-serif"/>
                <a:hlinkClick r:id="rId3"/>
              </a:rPr>
              <a:t>residual gas analyzer</a:t>
            </a:r>
            <a:r>
              <a:rPr lang="en-US" b="0" i="0" dirty="0">
                <a:solidFill>
                  <a:srgbClr val="374151"/>
                </a:solidFill>
                <a:effectLst/>
                <a:latin typeface="ui-sans-serif"/>
              </a:rPr>
              <a:t> (RGA) is a </a:t>
            </a:r>
            <a:r>
              <a:rPr lang="en-US" b="1" i="0" dirty="0">
                <a:solidFill>
                  <a:srgbClr val="374151"/>
                </a:solidFill>
                <a:effectLst/>
                <a:latin typeface="ui-sans-serif"/>
              </a:rPr>
              <a:t>mass spectrometer. </a:t>
            </a:r>
            <a:r>
              <a:rPr lang="en-US" dirty="0"/>
              <a:t>The working principle is a small fraction of the gas molecules are </a:t>
            </a:r>
            <a:r>
              <a:rPr lang="en-US" b="1" dirty="0"/>
              <a:t>ionized</a:t>
            </a:r>
            <a:r>
              <a:rPr lang="en-US" dirty="0"/>
              <a:t> (positive ions), and the resulting ions are </a:t>
            </a:r>
            <a:r>
              <a:rPr lang="en-US" b="1" dirty="0"/>
              <a:t>separated, detected and measured</a:t>
            </a:r>
            <a:r>
              <a:rPr lang="en-US" dirty="0"/>
              <a:t> according to their </a:t>
            </a:r>
            <a:r>
              <a:rPr lang="en-US" b="1" dirty="0"/>
              <a:t>molecular masses</a:t>
            </a:r>
            <a:r>
              <a:rPr lang="en-US" dirty="0"/>
              <a:t>.</a:t>
            </a:r>
            <a:endParaRPr lang="en-US" b="0" i="0" dirty="0">
              <a:solidFill>
                <a:srgbClr val="374151"/>
              </a:solidFill>
              <a:effectLst/>
              <a:latin typeface="ui-sans-serif"/>
            </a:endParaRPr>
          </a:p>
          <a:p>
            <a:pPr marL="158750" indent="0">
              <a:buNone/>
            </a:pPr>
            <a:endParaRPr lang="en-US" b="0" i="0" dirty="0">
              <a:solidFill>
                <a:srgbClr val="374151"/>
              </a:solidFill>
              <a:effectLst/>
              <a:latin typeface="ui-sans-serif"/>
            </a:endParaRPr>
          </a:p>
          <a:p>
            <a:pPr marL="158750" indent="0">
              <a:buNone/>
            </a:pPr>
            <a:r>
              <a:rPr lang="en-US" b="0" i="1" dirty="0">
                <a:solidFill>
                  <a:srgbClr val="374151"/>
                </a:solidFill>
                <a:effectLst/>
                <a:latin typeface="ui-sans-serif"/>
              </a:rPr>
              <a:t>A typical modern residual gas analyzer ionizes some of the gas in the vacuum chamber with electrons from a filament. The ions are then directed into a quadrupole mass filter that uses electric fields to pass only the ions of a particular mass. Finally, the flowing charge of ions are detected as a current. By varying the electric fields in the mass filter and recording the resultant current to the detector, a mass spectrum is obtained. </a:t>
            </a:r>
          </a:p>
          <a:p>
            <a:pPr marL="158750" indent="0">
              <a:buNone/>
            </a:pPr>
            <a:endParaRPr lang="en-US" b="0" i="0" dirty="0">
              <a:solidFill>
                <a:srgbClr val="374151"/>
              </a:solidFill>
              <a:effectLst/>
              <a:latin typeface="ui-sans-serif"/>
            </a:endParaRPr>
          </a:p>
        </p:txBody>
      </p:sp>
    </p:spTree>
    <p:extLst>
      <p:ext uri="{BB962C8B-B14F-4D97-AF65-F5344CB8AC3E}">
        <p14:creationId xmlns:p14="http://schemas.microsoft.com/office/powerpoint/2010/main" val="412505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is a sample result from our RGA. As we can tell, there are few dominate peaks at Hydrogen 2, Water 18, Argon 36, Argon 40. </a:t>
            </a:r>
          </a:p>
          <a:p>
            <a:pPr marL="158750" indent="0">
              <a:buNone/>
            </a:pPr>
            <a:r>
              <a:rPr lang="en-US" dirty="0"/>
              <a:t>We can confirm that the gas sample contains mainly Argon but also small fractions of hydrogen, water and carbon dioxide. </a:t>
            </a:r>
            <a:endParaRPr lang="en-CA" dirty="0"/>
          </a:p>
        </p:txBody>
      </p:sp>
    </p:spTree>
    <p:extLst>
      <p:ext uri="{BB962C8B-B14F-4D97-AF65-F5344CB8AC3E}">
        <p14:creationId xmlns:p14="http://schemas.microsoft.com/office/powerpoint/2010/main" val="3444052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74151"/>
                </a:solidFill>
                <a:effectLst/>
                <a:latin typeface="ui-sans-serif"/>
              </a:rPr>
              <a:t>During my time UG, both of our RGAs went broken, and I participated in fixing them. So the first problems was we can not start the filaments.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374151"/>
              </a:solidFill>
              <a:effectLst/>
              <a:latin typeface="ui-sans-serif"/>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74151"/>
                </a:solidFill>
                <a:effectLst/>
                <a:latin typeface="ui-sans-serif"/>
              </a:rPr>
              <a:t>About the filaments, RGA </a:t>
            </a:r>
            <a:r>
              <a:rPr lang="en-US" b="1" i="0" dirty="0">
                <a:solidFill>
                  <a:srgbClr val="374151"/>
                </a:solidFill>
                <a:effectLst/>
                <a:latin typeface="ui-sans-serif"/>
              </a:rPr>
              <a:t>ionizes</a:t>
            </a:r>
            <a:r>
              <a:rPr lang="en-US" b="0" i="0" dirty="0">
                <a:solidFill>
                  <a:srgbClr val="374151"/>
                </a:solidFill>
                <a:effectLst/>
                <a:latin typeface="ui-sans-serif"/>
              </a:rPr>
              <a:t> some of the gas in the vacuum chamber with electrons from filaments. If the filaments are out of order, there will be no ions, meaning no results. </a:t>
            </a:r>
            <a:r>
              <a:rPr lang="en-US" dirty="0"/>
              <a:t>When the filaments get old, they will lose ability to ionize gas. </a:t>
            </a:r>
            <a:endParaRPr lang="en-CA" i="0" dirty="0"/>
          </a:p>
          <a:p>
            <a:pPr marL="158750" indent="0">
              <a:buNone/>
            </a:pPr>
            <a:endParaRPr lang="en-US" b="0" i="0" dirty="0">
              <a:solidFill>
                <a:srgbClr val="374151"/>
              </a:solidFill>
              <a:effectLst/>
              <a:latin typeface="ui-sans-serif"/>
            </a:endParaRPr>
          </a:p>
          <a:p>
            <a:pPr marL="158750" indent="0">
              <a:buNone/>
            </a:pPr>
            <a:endParaRPr lang="en-US" b="0" i="0" dirty="0">
              <a:solidFill>
                <a:srgbClr val="374151"/>
              </a:solidFill>
              <a:effectLst/>
              <a:latin typeface="ui-sans-serif"/>
            </a:endParaRPr>
          </a:p>
        </p:txBody>
      </p:sp>
    </p:spTree>
    <p:extLst>
      <p:ext uri="{BB962C8B-B14F-4D97-AF65-F5344CB8AC3E}">
        <p14:creationId xmlns:p14="http://schemas.microsoft.com/office/powerpoint/2010/main" val="425813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pic was </a:t>
            </a:r>
            <a:r>
              <a:rPr lang="en-US" dirty="0" err="1"/>
              <a:t>Sambuu</a:t>
            </a:r>
            <a:r>
              <a:rPr lang="en-US" dirty="0"/>
              <a:t> and I replacing new filaments. We look like doctor and nurse LOL </a:t>
            </a:r>
            <a:r>
              <a:rPr lang="en-US" dirty="0">
                <a:sym typeface="Wingdings" panose="05000000000000000000" pitchFamily="2" charset="2"/>
              </a:rPr>
              <a:t></a:t>
            </a:r>
            <a:endParaRPr lang="en-US" dirty="0"/>
          </a:p>
          <a:p>
            <a:pPr marL="158750" indent="0">
              <a:buNone/>
            </a:pPr>
            <a:endParaRPr lang="en-US" dirty="0"/>
          </a:p>
          <a:p>
            <a:pPr marL="158750" indent="0">
              <a:buNone/>
            </a:pPr>
            <a:r>
              <a:rPr lang="en-US" dirty="0"/>
              <a:t>After we replaced the filaments, we thought that our RGA would be back in service, but oh no, another error happened that RGA </a:t>
            </a:r>
            <a:r>
              <a:rPr lang="en-US" b="0" i="0" dirty="0">
                <a:solidFill>
                  <a:srgbClr val="374151"/>
                </a:solidFill>
                <a:effectLst/>
                <a:latin typeface="ui-sans-serif"/>
              </a:rPr>
              <a:t>can </a:t>
            </a:r>
            <a:r>
              <a:rPr lang="en-US" b="1" i="0" dirty="0">
                <a:solidFill>
                  <a:srgbClr val="374151"/>
                </a:solidFill>
                <a:effectLst/>
                <a:latin typeface="ui-sans-serif"/>
              </a:rPr>
              <a:t>not pump </a:t>
            </a:r>
            <a:r>
              <a:rPr lang="en-US" b="0" i="0" dirty="0">
                <a:solidFill>
                  <a:srgbClr val="374151"/>
                </a:solidFill>
                <a:effectLst/>
                <a:latin typeface="ui-sans-serif"/>
              </a:rPr>
              <a:t>down the gas sample to the operating pressure. </a:t>
            </a:r>
            <a:endParaRPr lang="en-CA" dirty="0"/>
          </a:p>
        </p:txBody>
      </p:sp>
    </p:spTree>
    <p:extLst>
      <p:ext uri="{BB962C8B-B14F-4D97-AF65-F5344CB8AC3E}">
        <p14:creationId xmlns:p14="http://schemas.microsoft.com/office/powerpoint/2010/main" val="1997063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RGA requires low pressures to operate (10-6 Torr). This involves </a:t>
            </a:r>
            <a:r>
              <a:rPr lang="en-US" b="1" dirty="0"/>
              <a:t>two stages</a:t>
            </a:r>
            <a:r>
              <a:rPr lang="en-US" dirty="0"/>
              <a:t> using </a:t>
            </a:r>
            <a:r>
              <a:rPr lang="en-US" b="1" dirty="0"/>
              <a:t>different pumps</a:t>
            </a:r>
            <a:r>
              <a:rPr lang="en-US" dirty="0"/>
              <a:t>. In our RGA, the bypass pump and roughing pump is combined, called </a:t>
            </a:r>
            <a:r>
              <a:rPr lang="en-US" b="1" dirty="0"/>
              <a:t>backing pump</a:t>
            </a:r>
            <a:r>
              <a:rPr lang="en-US" dirty="0"/>
              <a:t>. The backing pump </a:t>
            </a:r>
            <a:r>
              <a:rPr lang="en-US" b="1" dirty="0"/>
              <a:t>evacuate a bypass line </a:t>
            </a:r>
            <a:r>
              <a:rPr lang="en-US" dirty="0"/>
              <a:t>and allows </a:t>
            </a:r>
            <a:r>
              <a:rPr lang="en-US" b="1" dirty="0"/>
              <a:t>back streaming through the Turbo Pump</a:t>
            </a:r>
            <a:r>
              <a:rPr lang="en-US" dirty="0"/>
              <a:t>.</a:t>
            </a:r>
          </a:p>
          <a:p>
            <a:pPr marL="158750" indent="0">
              <a:buNone/>
            </a:pPr>
            <a:endParaRPr lang="en-US" dirty="0"/>
          </a:p>
          <a:p>
            <a:pPr marL="158750" indent="0">
              <a:buNone/>
            </a:pPr>
            <a:r>
              <a:rPr lang="en-US" i="1" dirty="0"/>
              <a:t>In UGA systems, an atmospheric pressure gas sample is drawn through a capillary (6 ft of 175 mm ID) which drops the pressure by 3 decades. A small amount of gas sample is drawn by the TP through a pinhole (40 mm) which reduces the pressure to about 10-6 Torr, while most of the inlet gas (about 99.9%) flows directly to the bypass DP.</a:t>
            </a:r>
          </a:p>
          <a:p>
            <a:pPr marL="158750" indent="0">
              <a:buNone/>
            </a:pPr>
            <a:endParaRPr lang="en-US" dirty="0"/>
          </a:p>
          <a:p>
            <a:pPr marL="158750" indent="0">
              <a:buNone/>
            </a:pPr>
            <a:endParaRPr lang="en-US" dirty="0"/>
          </a:p>
          <a:p>
            <a:pPr marL="158750" indent="0">
              <a:buNone/>
            </a:pPr>
            <a:br>
              <a:rPr lang="en-US" dirty="0"/>
            </a:br>
            <a:endParaRPr lang="en-US" dirty="0"/>
          </a:p>
          <a:p>
            <a:pPr marL="158750" indent="0">
              <a:buNone/>
            </a:pPr>
            <a:endParaRPr lang="en-US" dirty="0"/>
          </a:p>
          <a:p>
            <a:pPr marL="158750" indent="0">
              <a:buNone/>
            </a:pPr>
            <a:endParaRPr lang="en-CA" dirty="0"/>
          </a:p>
        </p:txBody>
      </p:sp>
    </p:spTree>
    <p:extLst>
      <p:ext uri="{BB962C8B-B14F-4D97-AF65-F5344CB8AC3E}">
        <p14:creationId xmlns:p14="http://schemas.microsoft.com/office/powerpoint/2010/main" val="299611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we need to fix turbo pump or the backing pump. W</a:t>
            </a:r>
            <a:r>
              <a:rPr lang="en-CA" dirty="0"/>
              <a:t>e decided to replace the backing pump with scroll pump first. </a:t>
            </a:r>
          </a:p>
          <a:p>
            <a:pPr marL="158750" indent="0">
              <a:buNone/>
            </a:pPr>
            <a:endParaRPr lang="en-CA" dirty="0"/>
          </a:p>
          <a:p>
            <a:pPr marL="158750" indent="0">
              <a:buNone/>
            </a:pPr>
            <a:r>
              <a:rPr lang="en-CA" dirty="0"/>
              <a:t>After all our efforts, the RGAs are working now.  </a:t>
            </a:r>
          </a:p>
        </p:txBody>
      </p:sp>
    </p:spTree>
    <p:extLst>
      <p:ext uri="{BB962C8B-B14F-4D97-AF65-F5344CB8AC3E}">
        <p14:creationId xmlns:p14="http://schemas.microsoft.com/office/powerpoint/2010/main" val="850149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8629950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2518462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8323413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64202686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702648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0083189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34720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7879787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8280914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9739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838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9646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3098695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2820882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4335591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2288260"/>
            <a:ext cx="3829520"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2288260"/>
            <a:ext cx="3829051" cy="2055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4163133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9096795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1969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7176194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8/18/2024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334800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mt="80000"/>
            <a:extLst>
              <a:ext uri="{28A0092B-C50C-407E-A947-70E740481C1C}">
                <a14:useLocalDpi xmlns:a14="http://schemas.microsoft.com/office/drawing/2010/main" val="0"/>
              </a:ext>
            </a:extLst>
          </a:blip>
          <a:srcRect/>
          <a:stretch>
            <a:fillRect/>
          </a:stretch>
        </p:blipFill>
        <p:spPr bwMode="auto">
          <a:xfrm>
            <a:off x="1" y="0"/>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smtClean="0"/>
              <a:pPr/>
              <a:t>8/18/2024</a:t>
            </a:fld>
            <a:endParaRPr lang="en-US" dirty="0"/>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91440" tIns="45720" rIns="91440" bIns="45720" rtlCol="0" anchor="ctr"/>
          <a:lstStyle>
            <a:lvl1pPr algn="r">
              <a:defRPr sz="750">
                <a:solidFill>
                  <a:schemeClr val="tx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577984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comments" Target="../comments/commen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comments" Target="../comments/commen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comments" Target="../comments/commen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comments" Target="../comments/comment5.xml"/><Relationship Id="rId5"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comments" Target="../comments/comment6.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comments" Target="../comments/comment7.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140/epjc/s10052-020-7789-x"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hyperlink" Target="https://www.snolab.ca/deap/private/TWiki/bin/view/Main/TPD3PulseshapePap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comments" Target="../comments/comment1.xml"/><Relationship Id="rId4" Type="http://schemas.openxmlformats.org/officeDocument/2006/relationships/image" Target="../media/image9.jf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800" b="1" dirty="0">
                <a:latin typeface="Cormorant Garamond"/>
                <a:ea typeface="Cormorant Garamond"/>
                <a:cs typeface="Cormorant Garamond"/>
                <a:sym typeface="Cormorant Garamond"/>
              </a:rPr>
              <a:t>ALL hands on DEAP</a:t>
            </a:r>
            <a:endParaRPr sz="4800" b="1" dirty="0">
              <a:latin typeface="Cormorant Garamond"/>
              <a:ea typeface="Cormorant Garamond"/>
              <a:cs typeface="Cormorant Garamond"/>
              <a:sym typeface="Cormorant Garamond"/>
            </a:endParaRPr>
          </a:p>
        </p:txBody>
      </p:sp>
      <p:sp>
        <p:nvSpPr>
          <p:cNvPr id="57" name="Google Shape;57;p13"/>
          <p:cNvSpPr txBox="1">
            <a:spLocks noGrp="1"/>
          </p:cNvSpPr>
          <p:nvPr>
            <p:ph type="subTitle" idx="1"/>
          </p:nvPr>
        </p:nvSpPr>
        <p:spPr>
          <a:xfrm>
            <a:off x="311700" y="2878763"/>
            <a:ext cx="8520600" cy="1244027"/>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dirty="0">
                <a:solidFill>
                  <a:srgbClr val="333333"/>
                </a:solidFill>
              </a:rPr>
              <a:t>Trang Bui</a:t>
            </a:r>
            <a:endParaRPr sz="2000" dirty="0">
              <a:solidFill>
                <a:srgbClr val="333333"/>
              </a:solidFill>
            </a:endParaRPr>
          </a:p>
          <a:p>
            <a:pPr marL="0" lvl="0" indent="0" algn="ctr" rtl="0">
              <a:spcBef>
                <a:spcPts val="0"/>
              </a:spcBef>
              <a:spcAft>
                <a:spcPts val="0"/>
              </a:spcAft>
              <a:buNone/>
            </a:pPr>
            <a:endParaRPr sz="2000" dirty="0">
              <a:solidFill>
                <a:srgbClr val="333333"/>
              </a:solidFill>
            </a:endParaRPr>
          </a:p>
          <a:p>
            <a:pPr marL="0" lvl="0" indent="0" algn="ctr" rtl="0">
              <a:spcBef>
                <a:spcPts val="0"/>
              </a:spcBef>
              <a:spcAft>
                <a:spcPts val="0"/>
              </a:spcAft>
              <a:buNone/>
            </a:pPr>
            <a:r>
              <a:rPr lang="en" sz="1100" dirty="0">
                <a:solidFill>
                  <a:srgbClr val="333333"/>
                </a:solidFill>
              </a:rPr>
              <a:t>Supervisor: Pierre Gorel, Chris Jillings</a:t>
            </a:r>
            <a:endParaRPr sz="1100" dirty="0">
              <a:solidFill>
                <a:srgbClr val="333333"/>
              </a:solidFill>
            </a:endParaRPr>
          </a:p>
        </p:txBody>
      </p:sp>
      <p:sp>
        <p:nvSpPr>
          <p:cNvPr id="58" name="Google Shape;58;p13"/>
          <p:cNvSpPr txBox="1">
            <a:spLocks noGrp="1"/>
          </p:cNvSpPr>
          <p:nvPr>
            <p:ph type="sldNum" sz="quarter" idx="12"/>
          </p:nvPr>
        </p:nvSpPr>
        <p:spPr>
          <a:prstGeom prst="rect">
            <a:avLst/>
          </a:prstGeom>
        </p:spPr>
        <p:txBody>
          <a:bodyPr spcFirstLastPara="1" wrap="square" lIns="91425" tIns="91425" rIns="91425" bIns="91425" anchor="ctr" anchorCtr="0">
            <a:normAutofit fontScale="92500" lnSpcReduction="20000"/>
          </a:bodyPr>
          <a:lstStyle/>
          <a:p>
            <a:pPr marL="0" lvl="0" indent="0" algn="r" rtl="0">
              <a:spcBef>
                <a:spcPts val="0"/>
              </a:spcBef>
              <a:spcAft>
                <a:spcPts val="0"/>
              </a:spcAft>
              <a:buNone/>
            </a:pPr>
            <a:fld id="{00000000-1234-1234-1234-123412341234}" type="slidenum">
              <a:rPr lang="en"/>
              <a:t>1</a:t>
            </a:fld>
            <a:endParaRPr/>
          </a:p>
        </p:txBody>
      </p:sp>
      <p:pic>
        <p:nvPicPr>
          <p:cNvPr id="4" name="Picture 3">
            <a:extLst>
              <a:ext uri="{FF2B5EF4-FFF2-40B4-BE49-F238E27FC236}">
                <a16:creationId xmlns:a16="http://schemas.microsoft.com/office/drawing/2014/main" id="{157BD813-911F-40FD-B20B-11F0F505EE9F}"/>
              </a:ext>
            </a:extLst>
          </p:cNvPr>
          <p:cNvPicPr>
            <a:picLocks noChangeAspect="1"/>
          </p:cNvPicPr>
          <p:nvPr/>
        </p:nvPicPr>
        <p:blipFill>
          <a:blip r:embed="rId3"/>
          <a:stretch>
            <a:fillRect/>
          </a:stretch>
        </p:blipFill>
        <p:spPr>
          <a:xfrm>
            <a:off x="311700" y="664658"/>
            <a:ext cx="1577273" cy="801687"/>
          </a:xfrm>
          <a:prstGeom prst="rect">
            <a:avLst/>
          </a:prstGeom>
        </p:spPr>
      </p:pic>
      <p:pic>
        <p:nvPicPr>
          <p:cNvPr id="7" name="Picture 6">
            <a:extLst>
              <a:ext uri="{FF2B5EF4-FFF2-40B4-BE49-F238E27FC236}">
                <a16:creationId xmlns:a16="http://schemas.microsoft.com/office/drawing/2014/main" id="{956A934A-5D1C-48A8-8558-885E3F7F390C}"/>
              </a:ext>
            </a:extLst>
          </p:cNvPr>
          <p:cNvPicPr>
            <a:picLocks noChangeAspect="1"/>
          </p:cNvPicPr>
          <p:nvPr/>
        </p:nvPicPr>
        <p:blipFill>
          <a:blip r:embed="rId4"/>
          <a:stretch>
            <a:fillRect/>
          </a:stretch>
        </p:blipFill>
        <p:spPr>
          <a:xfrm>
            <a:off x="7579906" y="223904"/>
            <a:ext cx="1252394" cy="1192439"/>
          </a:xfrm>
          <a:prstGeom prst="rect">
            <a:avLst/>
          </a:prstGeom>
        </p:spPr>
      </p:pic>
    </p:spTree>
    <p:extLst>
      <p:ext uri="{BB962C8B-B14F-4D97-AF65-F5344CB8AC3E}">
        <p14:creationId xmlns:p14="http://schemas.microsoft.com/office/powerpoint/2010/main" val="998405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9152CB-CF06-4DD9-AF5E-11AA75C05830}"/>
              </a:ext>
            </a:extLst>
          </p:cNvPr>
          <p:cNvPicPr>
            <a:picLocks noChangeAspect="1"/>
          </p:cNvPicPr>
          <p:nvPr/>
        </p:nvPicPr>
        <p:blipFill>
          <a:blip r:embed="rId3"/>
          <a:stretch>
            <a:fillRect/>
          </a:stretch>
        </p:blipFill>
        <p:spPr>
          <a:xfrm>
            <a:off x="1957552" y="1152475"/>
            <a:ext cx="5228896" cy="3369733"/>
          </a:xfrm>
          <a:prstGeom prst="rect">
            <a:avLst/>
          </a:prstGeom>
        </p:spPr>
      </p:pic>
      <p:sp>
        <p:nvSpPr>
          <p:cNvPr id="2" name="Title 1">
            <a:extLst>
              <a:ext uri="{FF2B5EF4-FFF2-40B4-BE49-F238E27FC236}">
                <a16:creationId xmlns:a16="http://schemas.microsoft.com/office/drawing/2014/main" id="{FC6F91D7-F920-4FD6-A891-D00F316A0D51}"/>
              </a:ext>
            </a:extLst>
          </p:cNvPr>
          <p:cNvSpPr>
            <a:spLocks noGrp="1"/>
          </p:cNvSpPr>
          <p:nvPr>
            <p:ph type="title"/>
          </p:nvPr>
        </p:nvSpPr>
        <p:spPr/>
        <p:txBody>
          <a:bodyPr>
            <a:noAutofit/>
          </a:bodyPr>
          <a:lstStyle/>
          <a:p>
            <a:pPr algn="l"/>
            <a:r>
              <a:rPr lang="en-CA" sz="3500" b="1" dirty="0">
                <a:latin typeface="Cormorant Garamond"/>
                <a:ea typeface="Cormorant Garamond"/>
                <a:sym typeface="Cormorant Garamond"/>
              </a:rPr>
              <a:t>R</a:t>
            </a:r>
            <a:r>
              <a:rPr lang="en" sz="3500" b="1" dirty="0">
                <a:latin typeface="Cormorant Garamond"/>
                <a:ea typeface="Cormorant Garamond"/>
                <a:sym typeface="Cormorant Garamond"/>
              </a:rPr>
              <a:t>esidual gas analyzer (RGA)</a:t>
            </a:r>
            <a:endParaRPr lang="en-CA" sz="3500" dirty="0"/>
          </a:p>
        </p:txBody>
      </p:sp>
      <p:sp>
        <p:nvSpPr>
          <p:cNvPr id="3" name="Text Placeholder 2">
            <a:extLst>
              <a:ext uri="{FF2B5EF4-FFF2-40B4-BE49-F238E27FC236}">
                <a16:creationId xmlns:a16="http://schemas.microsoft.com/office/drawing/2014/main" id="{157CBC11-7A28-4FA0-BAD5-A25ACC32235A}"/>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23AB6389-4BE4-458E-A477-8F2AFCB18B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7" name="Picture 6">
            <a:extLst>
              <a:ext uri="{FF2B5EF4-FFF2-40B4-BE49-F238E27FC236}">
                <a16:creationId xmlns:a16="http://schemas.microsoft.com/office/drawing/2014/main" id="{CBEDC45D-683E-4332-BE70-475F66FFDE2A}"/>
              </a:ext>
            </a:extLst>
          </p:cNvPr>
          <p:cNvPicPr>
            <a:picLocks noChangeAspect="1"/>
          </p:cNvPicPr>
          <p:nvPr/>
        </p:nvPicPr>
        <p:blipFill>
          <a:blip r:embed="rId4"/>
          <a:stretch>
            <a:fillRect/>
          </a:stretch>
        </p:blipFill>
        <p:spPr>
          <a:xfrm>
            <a:off x="8258629" y="185167"/>
            <a:ext cx="573671" cy="546208"/>
          </a:xfrm>
          <a:prstGeom prst="rect">
            <a:avLst/>
          </a:prstGeom>
        </p:spPr>
      </p:pic>
      <p:sp>
        <p:nvSpPr>
          <p:cNvPr id="10" name="Flowchart: Manual Input 9">
            <a:extLst>
              <a:ext uri="{FF2B5EF4-FFF2-40B4-BE49-F238E27FC236}">
                <a16:creationId xmlns:a16="http://schemas.microsoft.com/office/drawing/2014/main" id="{E5120EDD-B83E-4FCD-BFD9-0FE4B55C8682}"/>
              </a:ext>
            </a:extLst>
          </p:cNvPr>
          <p:cNvSpPr/>
          <p:nvPr/>
        </p:nvSpPr>
        <p:spPr>
          <a:xfrm rot="14955398">
            <a:off x="5726988" y="2490809"/>
            <a:ext cx="1514028" cy="808790"/>
          </a:xfrm>
          <a:prstGeom prst="flowChartManualInp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39E9EE7A-7925-4C86-AB62-CE77D0B43212}"/>
              </a:ext>
            </a:extLst>
          </p:cNvPr>
          <p:cNvSpPr txBox="1"/>
          <p:nvPr/>
        </p:nvSpPr>
        <p:spPr>
          <a:xfrm>
            <a:off x="6833191" y="2289544"/>
            <a:ext cx="1119962" cy="646331"/>
          </a:xfrm>
          <a:prstGeom prst="rect">
            <a:avLst/>
          </a:prstGeom>
          <a:noFill/>
        </p:spPr>
        <p:txBody>
          <a:bodyPr wrap="square" rtlCol="0">
            <a:spAutoFit/>
          </a:bodyPr>
          <a:lstStyle/>
          <a:p>
            <a:r>
              <a:rPr lang="en-US" dirty="0">
                <a:solidFill>
                  <a:srgbClr val="FF0000"/>
                </a:solidFill>
              </a:rPr>
              <a:t>Backing pump</a:t>
            </a:r>
            <a:endParaRPr lang="en-CA" dirty="0">
              <a:solidFill>
                <a:srgbClr val="FF0000"/>
              </a:solidFill>
            </a:endParaRPr>
          </a:p>
        </p:txBody>
      </p:sp>
    </p:spTree>
    <p:extLst>
      <p:ext uri="{BB962C8B-B14F-4D97-AF65-F5344CB8AC3E}">
        <p14:creationId xmlns:p14="http://schemas.microsoft.com/office/powerpoint/2010/main" val="317798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E7F9-9825-4C6C-82BE-63E0CB798E5C}"/>
              </a:ext>
            </a:extLst>
          </p:cNvPr>
          <p:cNvSpPr>
            <a:spLocks noGrp="1"/>
          </p:cNvSpPr>
          <p:nvPr>
            <p:ph type="title"/>
          </p:nvPr>
        </p:nvSpPr>
        <p:spPr/>
        <p:txBody>
          <a:bodyPr>
            <a:noAutofit/>
          </a:bodyPr>
          <a:lstStyle/>
          <a:p>
            <a:pPr algn="l"/>
            <a:r>
              <a:rPr lang="en-CA" sz="3500" b="1" dirty="0">
                <a:latin typeface="Cormorant Garamond"/>
                <a:ea typeface="Cormorant Garamond"/>
                <a:sym typeface="Cormorant Garamond"/>
              </a:rPr>
              <a:t>R</a:t>
            </a:r>
            <a:r>
              <a:rPr lang="en" sz="3500" b="1" dirty="0">
                <a:latin typeface="Cormorant Garamond"/>
                <a:ea typeface="Cormorant Garamond"/>
                <a:sym typeface="Cormorant Garamond"/>
              </a:rPr>
              <a:t>esidual gas analyzer (RGA)</a:t>
            </a:r>
            <a:endParaRPr lang="en-CA" sz="3500" dirty="0"/>
          </a:p>
        </p:txBody>
      </p:sp>
      <p:sp>
        <p:nvSpPr>
          <p:cNvPr id="3" name="Text Placeholder 2">
            <a:extLst>
              <a:ext uri="{FF2B5EF4-FFF2-40B4-BE49-F238E27FC236}">
                <a16:creationId xmlns:a16="http://schemas.microsoft.com/office/drawing/2014/main" id="{BB07BDC9-082E-42D4-8431-E9716A8B7F8A}"/>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5D8A9AA-1C7C-433A-ADFC-A86ACF1DD2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a:extLst>
              <a:ext uri="{FF2B5EF4-FFF2-40B4-BE49-F238E27FC236}">
                <a16:creationId xmlns:a16="http://schemas.microsoft.com/office/drawing/2014/main" id="{B0A80400-C5C0-4907-912E-6038D9DC427B}"/>
              </a:ext>
            </a:extLst>
          </p:cNvPr>
          <p:cNvPicPr>
            <a:picLocks noChangeAspect="1"/>
          </p:cNvPicPr>
          <p:nvPr/>
        </p:nvPicPr>
        <p:blipFill rotWithShape="1">
          <a:blip r:embed="rId3"/>
          <a:srcRect l="12696" t="30471" b="28097"/>
          <a:stretch/>
        </p:blipFill>
        <p:spPr>
          <a:xfrm>
            <a:off x="1674780" y="1540133"/>
            <a:ext cx="5794440" cy="2063233"/>
          </a:xfrm>
          <a:prstGeom prst="rect">
            <a:avLst/>
          </a:prstGeom>
        </p:spPr>
      </p:pic>
      <p:pic>
        <p:nvPicPr>
          <p:cNvPr id="7" name="Picture 6">
            <a:extLst>
              <a:ext uri="{FF2B5EF4-FFF2-40B4-BE49-F238E27FC236}">
                <a16:creationId xmlns:a16="http://schemas.microsoft.com/office/drawing/2014/main" id="{41775AEA-3267-430F-B63B-2AD6AA32A3E4}"/>
              </a:ext>
            </a:extLst>
          </p:cNvPr>
          <p:cNvPicPr>
            <a:picLocks noChangeAspect="1"/>
          </p:cNvPicPr>
          <p:nvPr/>
        </p:nvPicPr>
        <p:blipFill>
          <a:blip r:embed="rId4"/>
          <a:stretch>
            <a:fillRect/>
          </a:stretch>
        </p:blipFill>
        <p:spPr>
          <a:xfrm>
            <a:off x="8258629" y="185167"/>
            <a:ext cx="573671" cy="546208"/>
          </a:xfrm>
          <a:prstGeom prst="rect">
            <a:avLst/>
          </a:prstGeom>
        </p:spPr>
      </p:pic>
      <p:sp>
        <p:nvSpPr>
          <p:cNvPr id="5" name="TextBox 4">
            <a:extLst>
              <a:ext uri="{FF2B5EF4-FFF2-40B4-BE49-F238E27FC236}">
                <a16:creationId xmlns:a16="http://schemas.microsoft.com/office/drawing/2014/main" id="{BD222216-66F3-4A95-851F-188F56642AB5}"/>
              </a:ext>
            </a:extLst>
          </p:cNvPr>
          <p:cNvSpPr txBox="1"/>
          <p:nvPr/>
        </p:nvSpPr>
        <p:spPr>
          <a:xfrm>
            <a:off x="2721935" y="3830264"/>
            <a:ext cx="3700130" cy="584775"/>
          </a:xfrm>
          <a:prstGeom prst="rect">
            <a:avLst/>
          </a:prstGeom>
          <a:noFill/>
        </p:spPr>
        <p:txBody>
          <a:bodyPr wrap="square" rtlCol="0">
            <a:prstTxWarp prst="textStop">
              <a:avLst/>
            </a:prstTxWarp>
            <a:spAutoFit/>
          </a:bodyPr>
          <a:lstStyle/>
          <a:p>
            <a:pPr algn="ctr"/>
            <a:r>
              <a:rPr lang="en-US" sz="3200" b="1" dirty="0">
                <a:ln w="6600">
                  <a:solidFill>
                    <a:schemeClr val="accent2"/>
                  </a:solidFill>
                  <a:prstDash val="solid"/>
                </a:ln>
                <a:solidFill>
                  <a:srgbClr val="FFFFFF"/>
                </a:solidFill>
                <a:effectLst>
                  <a:glow rad="63500">
                    <a:schemeClr val="accent4">
                      <a:satMod val="175000"/>
                      <a:alpha val="40000"/>
                    </a:schemeClr>
                  </a:glow>
                  <a:outerShdw dist="38100" dir="2700000" algn="tl" rotWithShape="0">
                    <a:schemeClr val="accent2"/>
                  </a:outerShdw>
                </a:effectLst>
              </a:rPr>
              <a:t>Working! YAY!</a:t>
            </a:r>
            <a:endParaRPr lang="en-CA" sz="3200" b="1" dirty="0">
              <a:ln w="6600">
                <a:solidFill>
                  <a:schemeClr val="accent2"/>
                </a:solidFill>
                <a:prstDash val="solid"/>
              </a:ln>
              <a:solidFill>
                <a:srgbClr val="FFFFFF"/>
              </a:solidFill>
              <a:effectLst>
                <a:glow rad="63500">
                  <a:schemeClr val="accent4">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2501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7778E-6 4.07407E-6 L -2.77778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4AB33-72CE-4F41-9AF5-6DA742B985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9" name="Title 1">
            <a:extLst>
              <a:ext uri="{FF2B5EF4-FFF2-40B4-BE49-F238E27FC236}">
                <a16:creationId xmlns:a16="http://schemas.microsoft.com/office/drawing/2014/main" id="{1215C274-DCF5-4B6A-971A-557BAFE22F11}"/>
              </a:ext>
            </a:extLst>
          </p:cNvPr>
          <p:cNvSpPr txBox="1">
            <a:spLocks/>
          </p:cNvSpPr>
          <p:nvPr/>
        </p:nvSpPr>
        <p:spPr>
          <a:xfrm>
            <a:off x="438347" y="642167"/>
            <a:ext cx="8520600" cy="57270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a:lstStyle>
          <a:p>
            <a:r>
              <a:rPr lang="en-US" sz="3500" b="1" dirty="0">
                <a:latin typeface="Cormorant Garamond"/>
                <a:ea typeface="Cormorant Garamond"/>
                <a:sym typeface="Cormorant Garamond"/>
              </a:rPr>
              <a:t>outline</a:t>
            </a:r>
            <a:endParaRPr lang="en-CA" sz="3500" dirty="0"/>
          </a:p>
        </p:txBody>
      </p:sp>
      <p:graphicFrame>
        <p:nvGraphicFramePr>
          <p:cNvPr id="10" name="Diagram 9">
            <a:extLst>
              <a:ext uri="{FF2B5EF4-FFF2-40B4-BE49-F238E27FC236}">
                <a16:creationId xmlns:a16="http://schemas.microsoft.com/office/drawing/2014/main" id="{BD16EA65-9911-4F40-9A4E-E0969982BBC4}"/>
              </a:ext>
            </a:extLst>
          </p:cNvPr>
          <p:cNvGraphicFramePr/>
          <p:nvPr>
            <p:extLst>
              <p:ext uri="{D42A27DB-BD31-4B8C-83A1-F6EECF244321}">
                <p14:modId xmlns:p14="http://schemas.microsoft.com/office/powerpoint/2010/main" val="2242708143"/>
              </p:ext>
            </p:extLst>
          </p:nvPr>
        </p:nvGraphicFramePr>
        <p:xfrm>
          <a:off x="917850" y="1017725"/>
          <a:ext cx="73083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1846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dirty="0">
                <a:latin typeface="Cormorant Garamond"/>
                <a:ea typeface="Cormorant Garamond"/>
                <a:cs typeface="Cormorant Garamond"/>
                <a:sym typeface="Cormorant Garamond"/>
              </a:rPr>
              <a:t>target</a:t>
            </a:r>
            <a:endParaRPr dirty="0"/>
          </a:p>
        </p:txBody>
      </p:sp>
      <p:sp>
        <p:nvSpPr>
          <p:cNvPr id="64" name="Google Shape;64;p14"/>
          <p:cNvSpPr txBox="1">
            <a:spLocks noGrp="1"/>
          </p:cNvSpPr>
          <p:nvPr>
            <p:ph type="body" idx="1"/>
          </p:nvPr>
        </p:nvSpPr>
        <p:spPr>
          <a:xfrm>
            <a:off x="5504900" y="1320275"/>
            <a:ext cx="31347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solidFill>
                  <a:schemeClr val="tx2">
                    <a:lumMod val="10000"/>
                  </a:schemeClr>
                </a:solidFill>
              </a:rPr>
              <a:t>Study previous pulseshape model if it is still applicable to recent runs.</a:t>
            </a:r>
            <a:endParaRPr sz="1600" dirty="0">
              <a:solidFill>
                <a:schemeClr val="tx2">
                  <a:lumMod val="10000"/>
                </a:schemeClr>
              </a:solidFill>
            </a:endParaRPr>
          </a:p>
          <a:p>
            <a:pPr marL="0" lvl="0" indent="0" algn="l" rtl="0">
              <a:spcBef>
                <a:spcPts val="1200"/>
              </a:spcBef>
              <a:spcAft>
                <a:spcPts val="0"/>
              </a:spcAft>
              <a:buNone/>
            </a:pPr>
            <a:r>
              <a:rPr lang="en" sz="2400" dirty="0">
                <a:solidFill>
                  <a:schemeClr val="tx2">
                    <a:lumMod val="10000"/>
                  </a:schemeClr>
                </a:solidFill>
              </a:rPr>
              <a:t>→ </a:t>
            </a:r>
            <a:r>
              <a:rPr lang="en" sz="1600" dirty="0">
                <a:solidFill>
                  <a:schemeClr val="tx2">
                    <a:lumMod val="10000"/>
                  </a:schemeClr>
                </a:solidFill>
              </a:rPr>
              <a:t>3rd fill analysis.</a:t>
            </a:r>
            <a:endParaRPr sz="1600" dirty="0">
              <a:solidFill>
                <a:schemeClr val="tx2">
                  <a:lumMod val="10000"/>
                </a:schemeClr>
              </a:solidFill>
            </a:endParaRPr>
          </a:p>
          <a:p>
            <a:pPr marL="0" lvl="0" indent="0" algn="l" rtl="0">
              <a:spcBef>
                <a:spcPts val="1200"/>
              </a:spcBef>
              <a:spcAft>
                <a:spcPts val="1200"/>
              </a:spcAft>
              <a:buNone/>
            </a:pPr>
            <a:endParaRPr dirty="0"/>
          </a:p>
        </p:txBody>
      </p:sp>
      <p:sp>
        <p:nvSpPr>
          <p:cNvPr id="65" name="Google Shape;65;p14"/>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2"/>
                </a:solidFill>
                <a:latin typeface="Proxima Nova"/>
                <a:ea typeface="Proxima Nova"/>
                <a:cs typeface="Proxima Nova"/>
                <a:sym typeface="Proxima Nova"/>
              </a:rPr>
              <a:t>13</a:t>
            </a:fld>
            <a:endParaRPr>
              <a:solidFill>
                <a:schemeClr val="dk2"/>
              </a:solidFill>
              <a:latin typeface="Proxima Nova"/>
              <a:ea typeface="Proxima Nova"/>
              <a:cs typeface="Proxima Nova"/>
              <a:sym typeface="Proxima Nova"/>
            </a:endParaRPr>
          </a:p>
        </p:txBody>
      </p:sp>
      <p:pic>
        <p:nvPicPr>
          <p:cNvPr id="66" name="Google Shape;66;p14"/>
          <p:cNvPicPr preferRelativeResize="0"/>
          <p:nvPr/>
        </p:nvPicPr>
        <p:blipFill>
          <a:blip r:embed="rId3">
            <a:alphaModFix/>
          </a:blip>
          <a:stretch>
            <a:fillRect/>
          </a:stretch>
        </p:blipFill>
        <p:spPr>
          <a:xfrm>
            <a:off x="1201869" y="1246825"/>
            <a:ext cx="4303030" cy="3416400"/>
          </a:xfrm>
          <a:prstGeom prst="rect">
            <a:avLst/>
          </a:prstGeom>
          <a:noFill/>
          <a:ln>
            <a:noFill/>
          </a:ln>
        </p:spPr>
      </p:pic>
      <p:sp>
        <p:nvSpPr>
          <p:cNvPr id="2" name="TextBox 1">
            <a:extLst>
              <a:ext uri="{FF2B5EF4-FFF2-40B4-BE49-F238E27FC236}">
                <a16:creationId xmlns:a16="http://schemas.microsoft.com/office/drawing/2014/main" id="{410C1DCB-EB3F-4A31-99DA-F7DFEF04CF3D}"/>
              </a:ext>
            </a:extLst>
          </p:cNvPr>
          <p:cNvSpPr txBox="1"/>
          <p:nvPr/>
        </p:nvSpPr>
        <p:spPr>
          <a:xfrm>
            <a:off x="4003592" y="2411798"/>
            <a:ext cx="1532237" cy="369332"/>
          </a:xfrm>
          <a:prstGeom prst="rect">
            <a:avLst/>
          </a:prstGeom>
          <a:noFill/>
        </p:spPr>
        <p:txBody>
          <a:bodyPr wrap="square" rtlCol="0">
            <a:spAutoFit/>
          </a:bodyPr>
          <a:lstStyle/>
          <a:p>
            <a:r>
              <a:rPr lang="en-US" dirty="0"/>
              <a:t>since 2017</a:t>
            </a:r>
            <a:endParaRPr lang="en-CA" dirty="0"/>
          </a:p>
        </p:txBody>
      </p:sp>
      <p:pic>
        <p:nvPicPr>
          <p:cNvPr id="10" name="Picture 9">
            <a:extLst>
              <a:ext uri="{FF2B5EF4-FFF2-40B4-BE49-F238E27FC236}">
                <a16:creationId xmlns:a16="http://schemas.microsoft.com/office/drawing/2014/main" id="{A930E185-513B-4986-BBCE-8FF5A06F3A1D}"/>
              </a:ext>
            </a:extLst>
          </p:cNvPr>
          <p:cNvPicPr>
            <a:picLocks noChangeAspect="1"/>
          </p:cNvPicPr>
          <p:nvPr/>
        </p:nvPicPr>
        <p:blipFill>
          <a:blip r:embed="rId4"/>
          <a:stretch>
            <a:fillRect/>
          </a:stretch>
        </p:blipFill>
        <p:spPr>
          <a:xfrm>
            <a:off x="8258629" y="185167"/>
            <a:ext cx="573671" cy="546208"/>
          </a:xfrm>
          <a:prstGeom prst="rect">
            <a:avLst/>
          </a:prstGeom>
        </p:spPr>
      </p:pic>
    </p:spTree>
    <p:extLst>
      <p:ext uri="{BB962C8B-B14F-4D97-AF65-F5344CB8AC3E}">
        <p14:creationId xmlns:p14="http://schemas.microsoft.com/office/powerpoint/2010/main" val="321239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39247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dirty="0">
                <a:latin typeface="Cormorant Garamond"/>
                <a:ea typeface="Cormorant Garamond"/>
                <a:cs typeface="Cormorant Garamond"/>
                <a:sym typeface="Cormorant Garamond"/>
              </a:rPr>
              <a:t>Pulseshape</a:t>
            </a:r>
            <a:endParaRPr dirty="0"/>
          </a:p>
        </p:txBody>
      </p:sp>
      <p:sp>
        <p:nvSpPr>
          <p:cNvPr id="73" name="Google Shape;73;p1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dirty="0"/>
          </a:p>
        </p:txBody>
      </p:sp>
      <p:sp>
        <p:nvSpPr>
          <p:cNvPr id="74" name="Google Shape;74;p15"/>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5" name="Picture 4">
            <a:extLst>
              <a:ext uri="{FF2B5EF4-FFF2-40B4-BE49-F238E27FC236}">
                <a16:creationId xmlns:a16="http://schemas.microsoft.com/office/drawing/2014/main" id="{FF0AA78C-7EBD-4FAE-BA53-2EBE67778F1C}"/>
              </a:ext>
            </a:extLst>
          </p:cNvPr>
          <p:cNvPicPr>
            <a:picLocks noChangeAspect="1"/>
          </p:cNvPicPr>
          <p:nvPr/>
        </p:nvPicPr>
        <p:blipFill>
          <a:blip r:embed="rId3"/>
          <a:stretch>
            <a:fillRect/>
          </a:stretch>
        </p:blipFill>
        <p:spPr>
          <a:xfrm>
            <a:off x="1245515" y="1321649"/>
            <a:ext cx="6594912" cy="2871329"/>
          </a:xfrm>
          <a:prstGeom prst="rect">
            <a:avLst/>
          </a:prstGeom>
        </p:spPr>
      </p:pic>
      <p:cxnSp>
        <p:nvCxnSpPr>
          <p:cNvPr id="6" name="Straight Arrow Connector 5">
            <a:extLst>
              <a:ext uri="{FF2B5EF4-FFF2-40B4-BE49-F238E27FC236}">
                <a16:creationId xmlns:a16="http://schemas.microsoft.com/office/drawing/2014/main" id="{8AC19D38-5640-4FB2-A645-EE2838073D69}"/>
              </a:ext>
            </a:extLst>
          </p:cNvPr>
          <p:cNvCxnSpPr/>
          <p:nvPr/>
        </p:nvCxnSpPr>
        <p:spPr>
          <a:xfrm flipH="1">
            <a:off x="2028497" y="1830542"/>
            <a:ext cx="388882" cy="735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98BB994-2D97-4117-B8D0-D797C603D4F8}"/>
              </a:ext>
            </a:extLst>
          </p:cNvPr>
          <p:cNvSpPr txBox="1"/>
          <p:nvPr/>
        </p:nvSpPr>
        <p:spPr>
          <a:xfrm>
            <a:off x="2354318" y="1651865"/>
            <a:ext cx="2343806" cy="523220"/>
          </a:xfrm>
          <a:prstGeom prst="rect">
            <a:avLst/>
          </a:prstGeom>
          <a:noFill/>
        </p:spPr>
        <p:txBody>
          <a:bodyPr wrap="square" rtlCol="0">
            <a:spAutoFit/>
          </a:bodyPr>
          <a:lstStyle/>
          <a:p>
            <a:r>
              <a:rPr lang="en-US" sz="1400" dirty="0" err="1"/>
              <a:t>LAr</a:t>
            </a:r>
            <a:r>
              <a:rPr lang="en-US" sz="1400" dirty="0"/>
              <a:t> singlet</a:t>
            </a:r>
            <a:r>
              <a:rPr lang="en-CA" sz="1400" dirty="0"/>
              <a:t>: </a:t>
            </a:r>
          </a:p>
          <a:p>
            <a:r>
              <a:rPr lang="en-CA" sz="1400" dirty="0"/>
              <a:t>fast emission light from </a:t>
            </a:r>
            <a:r>
              <a:rPr lang="en-CA" sz="1400" dirty="0" err="1"/>
              <a:t>LAr</a:t>
            </a:r>
            <a:endParaRPr lang="en-US" sz="1400" dirty="0"/>
          </a:p>
        </p:txBody>
      </p:sp>
      <p:cxnSp>
        <p:nvCxnSpPr>
          <p:cNvPr id="10" name="Straight Arrow Connector 9">
            <a:extLst>
              <a:ext uri="{FF2B5EF4-FFF2-40B4-BE49-F238E27FC236}">
                <a16:creationId xmlns:a16="http://schemas.microsoft.com/office/drawing/2014/main" id="{FD90F94D-3041-4F64-A3D8-D858D96423EB}"/>
              </a:ext>
            </a:extLst>
          </p:cNvPr>
          <p:cNvCxnSpPr>
            <a:cxnSpLocks/>
          </p:cNvCxnSpPr>
          <p:nvPr/>
        </p:nvCxnSpPr>
        <p:spPr>
          <a:xfrm flipV="1">
            <a:off x="2621101" y="2356060"/>
            <a:ext cx="227202" cy="2942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99617C-6145-40CA-B267-2B73427BAE8A}"/>
              </a:ext>
            </a:extLst>
          </p:cNvPr>
          <p:cNvSpPr txBox="1"/>
          <p:nvPr/>
        </p:nvSpPr>
        <p:spPr>
          <a:xfrm>
            <a:off x="2175642" y="2614644"/>
            <a:ext cx="1776248" cy="738664"/>
          </a:xfrm>
          <a:prstGeom prst="rect">
            <a:avLst/>
          </a:prstGeom>
          <a:noFill/>
        </p:spPr>
        <p:txBody>
          <a:bodyPr wrap="square" rtlCol="0">
            <a:spAutoFit/>
          </a:bodyPr>
          <a:lstStyle/>
          <a:p>
            <a:r>
              <a:rPr lang="en-US" sz="1400" dirty="0" err="1"/>
              <a:t>LAr</a:t>
            </a:r>
            <a:r>
              <a:rPr lang="en-US" sz="1400" dirty="0"/>
              <a:t> triplet: </a:t>
            </a:r>
          </a:p>
          <a:p>
            <a:r>
              <a:rPr lang="en-US" sz="1400" dirty="0"/>
              <a:t>slow emission light from </a:t>
            </a:r>
            <a:r>
              <a:rPr lang="en-US" sz="1400" dirty="0" err="1"/>
              <a:t>LAr</a:t>
            </a:r>
            <a:endParaRPr lang="en-CA" sz="1400" dirty="0"/>
          </a:p>
        </p:txBody>
      </p:sp>
      <p:cxnSp>
        <p:nvCxnSpPr>
          <p:cNvPr id="16" name="Straight Arrow Connector 15">
            <a:extLst>
              <a:ext uri="{FF2B5EF4-FFF2-40B4-BE49-F238E27FC236}">
                <a16:creationId xmlns:a16="http://schemas.microsoft.com/office/drawing/2014/main" id="{0D0C2B97-7291-48DB-8209-573F9E359052}"/>
              </a:ext>
            </a:extLst>
          </p:cNvPr>
          <p:cNvCxnSpPr/>
          <p:nvPr/>
        </p:nvCxnSpPr>
        <p:spPr>
          <a:xfrm flipH="1" flipV="1">
            <a:off x="4542971" y="2614644"/>
            <a:ext cx="155153" cy="30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930C5BC-451A-4BE2-AFD4-9F68DAD807CC}"/>
              </a:ext>
            </a:extLst>
          </p:cNvPr>
          <p:cNvSpPr txBox="1"/>
          <p:nvPr/>
        </p:nvSpPr>
        <p:spPr>
          <a:xfrm>
            <a:off x="4223888" y="2859361"/>
            <a:ext cx="2566772" cy="523220"/>
          </a:xfrm>
          <a:prstGeom prst="rect">
            <a:avLst/>
          </a:prstGeom>
          <a:noFill/>
        </p:spPr>
        <p:txBody>
          <a:bodyPr wrap="square" rtlCol="0">
            <a:spAutoFit/>
          </a:bodyPr>
          <a:lstStyle/>
          <a:p>
            <a:r>
              <a:rPr lang="en-US" sz="1400" dirty="0" err="1"/>
              <a:t>Afterpulse</a:t>
            </a:r>
            <a:r>
              <a:rPr lang="en-US" sz="1400" dirty="0"/>
              <a:t>: </a:t>
            </a:r>
          </a:p>
          <a:p>
            <a:r>
              <a:rPr lang="en-US" sz="1400" dirty="0"/>
              <a:t>PMT effect, giving late pulses </a:t>
            </a:r>
            <a:endParaRPr lang="en-CA" sz="1400" dirty="0"/>
          </a:p>
        </p:txBody>
      </p:sp>
      <p:sp>
        <p:nvSpPr>
          <p:cNvPr id="2" name="Rectangle 1">
            <a:extLst>
              <a:ext uri="{FF2B5EF4-FFF2-40B4-BE49-F238E27FC236}">
                <a16:creationId xmlns:a16="http://schemas.microsoft.com/office/drawing/2014/main" id="{7048C164-87E6-4EDB-82DD-FA1242A46773}"/>
              </a:ext>
            </a:extLst>
          </p:cNvPr>
          <p:cNvSpPr/>
          <p:nvPr/>
        </p:nvSpPr>
        <p:spPr>
          <a:xfrm>
            <a:off x="1988742" y="1510754"/>
            <a:ext cx="45719" cy="237691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5770C67D-D431-4D31-8296-AD2E7FB08F95}"/>
              </a:ext>
            </a:extLst>
          </p:cNvPr>
          <p:cNvSpPr txBox="1"/>
          <p:nvPr/>
        </p:nvSpPr>
        <p:spPr>
          <a:xfrm>
            <a:off x="2016537" y="3367493"/>
            <a:ext cx="1756322" cy="523220"/>
          </a:xfrm>
          <a:prstGeom prst="rect">
            <a:avLst/>
          </a:prstGeom>
          <a:noFill/>
        </p:spPr>
        <p:txBody>
          <a:bodyPr wrap="square" rtlCol="0">
            <a:spAutoFit/>
          </a:bodyPr>
          <a:lstStyle/>
          <a:p>
            <a:r>
              <a:rPr lang="en-US" sz="1400" dirty="0">
                <a:solidFill>
                  <a:srgbClr val="FF0000"/>
                </a:solidFill>
              </a:rPr>
              <a:t>Prompt range</a:t>
            </a:r>
          </a:p>
          <a:p>
            <a:r>
              <a:rPr lang="en-US" sz="1400" dirty="0">
                <a:solidFill>
                  <a:srgbClr val="FF0000"/>
                </a:solidFill>
              </a:rPr>
              <a:t>[-28ns, 60ns]</a:t>
            </a:r>
            <a:endParaRPr lang="en-CA" sz="1400" dirty="0">
              <a:solidFill>
                <a:srgbClr val="FF0000"/>
              </a:solidFill>
            </a:endParaRPr>
          </a:p>
        </p:txBody>
      </p:sp>
      <p:sp>
        <p:nvSpPr>
          <p:cNvPr id="4" name="TextBox 3">
            <a:extLst>
              <a:ext uri="{FF2B5EF4-FFF2-40B4-BE49-F238E27FC236}">
                <a16:creationId xmlns:a16="http://schemas.microsoft.com/office/drawing/2014/main" id="{2AF26ABE-1A49-41D6-BD80-9CB8F6427C09}"/>
              </a:ext>
            </a:extLst>
          </p:cNvPr>
          <p:cNvSpPr txBox="1"/>
          <p:nvPr/>
        </p:nvSpPr>
        <p:spPr>
          <a:xfrm>
            <a:off x="3198034" y="3932040"/>
            <a:ext cx="3164620" cy="523220"/>
          </a:xfrm>
          <a:prstGeom prst="rect">
            <a:avLst/>
          </a:prstGeom>
          <a:noFill/>
        </p:spPr>
        <p:txBody>
          <a:bodyPr wrap="square" rtlCol="0">
            <a:spAutoFit/>
          </a:bodyPr>
          <a:lstStyle/>
          <a:p>
            <a:pPr algn="ctr"/>
            <a:r>
              <a:rPr lang="en-US" sz="1400" dirty="0">
                <a:solidFill>
                  <a:schemeClr val="tx2"/>
                </a:solidFill>
              </a:rPr>
              <a:t>Late range </a:t>
            </a:r>
          </a:p>
          <a:p>
            <a:pPr algn="ctr"/>
            <a:r>
              <a:rPr lang="en-US" sz="1400" dirty="0">
                <a:solidFill>
                  <a:schemeClr val="tx2"/>
                </a:solidFill>
              </a:rPr>
              <a:t>[60ns, 16000ns]</a:t>
            </a:r>
            <a:endParaRPr lang="en-CA" sz="1400" dirty="0">
              <a:solidFill>
                <a:schemeClr val="tx2"/>
              </a:solidFill>
            </a:endParaRPr>
          </a:p>
        </p:txBody>
      </p:sp>
      <p:cxnSp>
        <p:nvCxnSpPr>
          <p:cNvPr id="9" name="Straight Connector 8">
            <a:extLst>
              <a:ext uri="{FF2B5EF4-FFF2-40B4-BE49-F238E27FC236}">
                <a16:creationId xmlns:a16="http://schemas.microsoft.com/office/drawing/2014/main" id="{F2C29486-DE90-4D26-86E3-4EC4486B72FA}"/>
              </a:ext>
            </a:extLst>
          </p:cNvPr>
          <p:cNvCxnSpPr>
            <a:cxnSpLocks/>
          </p:cNvCxnSpPr>
          <p:nvPr/>
        </p:nvCxnSpPr>
        <p:spPr>
          <a:xfrm flipV="1">
            <a:off x="2027583" y="4387640"/>
            <a:ext cx="5626100" cy="1808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03780DB-3CA4-4E19-ACAF-B57F3C16B158}"/>
              </a:ext>
            </a:extLst>
          </p:cNvPr>
          <p:cNvCxnSpPr/>
          <p:nvPr/>
        </p:nvCxnSpPr>
        <p:spPr>
          <a:xfrm flipV="1">
            <a:off x="2036448" y="4106765"/>
            <a:ext cx="0" cy="2966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6ED2F4-59D2-4BD7-AC2B-182685475529}"/>
              </a:ext>
            </a:extLst>
          </p:cNvPr>
          <p:cNvCxnSpPr/>
          <p:nvPr/>
        </p:nvCxnSpPr>
        <p:spPr>
          <a:xfrm flipV="1">
            <a:off x="7653683" y="4096123"/>
            <a:ext cx="0" cy="29668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A00110D-E488-491A-B545-4FEB4592E4E8}"/>
              </a:ext>
            </a:extLst>
          </p:cNvPr>
          <p:cNvPicPr>
            <a:picLocks noChangeAspect="1"/>
          </p:cNvPicPr>
          <p:nvPr/>
        </p:nvPicPr>
        <p:blipFill>
          <a:blip r:embed="rId4"/>
          <a:stretch>
            <a:fillRect/>
          </a:stretch>
        </p:blipFill>
        <p:spPr>
          <a:xfrm>
            <a:off x="8258629" y="185167"/>
            <a:ext cx="573671" cy="546208"/>
          </a:xfrm>
          <a:prstGeom prst="rect">
            <a:avLst/>
          </a:prstGeom>
        </p:spPr>
      </p:pic>
    </p:spTree>
    <p:extLst>
      <p:ext uri="{BB962C8B-B14F-4D97-AF65-F5344CB8AC3E}">
        <p14:creationId xmlns:p14="http://schemas.microsoft.com/office/powerpoint/2010/main" val="753256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00" y="31627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dirty="0">
                <a:latin typeface="Cormorant Garamond"/>
                <a:ea typeface="Cormorant Garamond"/>
                <a:cs typeface="Cormorant Garamond"/>
                <a:sym typeface="Cormorant Garamond"/>
              </a:rPr>
              <a:t>Bit mask logic</a:t>
            </a:r>
            <a:endParaRPr sz="3888" b="1" dirty="0">
              <a:latin typeface="Cormorant Garamond"/>
              <a:ea typeface="Cormorant Garamond"/>
              <a:cs typeface="Cormorant Garamond"/>
              <a:sym typeface="Cormorant Garamond"/>
            </a:endParaRPr>
          </a:p>
        </p:txBody>
      </p:sp>
      <p:sp>
        <p:nvSpPr>
          <p:cNvPr id="90" name="Google Shape;90;p17"/>
          <p:cNvSpPr txBox="1">
            <a:spLocks noGrp="1"/>
          </p:cNvSpPr>
          <p:nvPr>
            <p:ph type="body" idx="1"/>
          </p:nvPr>
        </p:nvSpPr>
        <p:spPr>
          <a:xfrm>
            <a:off x="311700" y="764221"/>
            <a:ext cx="8520600" cy="3416400"/>
          </a:xfrm>
          <a:prstGeom prst="rect">
            <a:avLst/>
          </a:prstGeom>
          <a:noFill/>
        </p:spPr>
        <p:txBody>
          <a:bodyPr spcFirstLastPara="1" wrap="square" lIns="91425" tIns="91425" rIns="91425" bIns="91425" anchor="t" anchorCtr="0">
            <a:normAutofit/>
          </a:bodyPr>
          <a:lstStyle/>
          <a:p>
            <a:pPr marL="0" lvl="0" indent="0" algn="ctr" rtl="0">
              <a:spcBef>
                <a:spcPts val="1200"/>
              </a:spcBef>
              <a:spcAft>
                <a:spcPts val="0"/>
              </a:spcAft>
              <a:buNone/>
            </a:pPr>
            <a:r>
              <a:rPr lang="en" sz="1200" b="1" dirty="0">
                <a:solidFill>
                  <a:schemeClr val="dk1"/>
                </a:solidFill>
                <a:latin typeface="Courier New"/>
                <a:ea typeface="Courier New"/>
                <a:cs typeface="Courier New"/>
                <a:sym typeface="Courier New"/>
              </a:rPr>
              <a:t>if (!cal-&gt;GetCuts()-&gt;GetCutWord() &amp; 0x31f8 &amp;&amp; !ds-&gt;IsMC()) {return Processor::OK; }</a:t>
            </a:r>
            <a:endParaRPr sz="1200" b="1" dirty="0">
              <a:solidFill>
                <a:srgbClr val="000000"/>
              </a:solidFill>
              <a:latin typeface="Courier New"/>
              <a:ea typeface="Courier New"/>
              <a:cs typeface="Courier New"/>
              <a:sym typeface="Courier New"/>
            </a:endParaRPr>
          </a:p>
          <a:p>
            <a:pPr marL="0" lvl="0" indent="0" algn="ctr" rtl="0">
              <a:lnSpc>
                <a:spcPct val="100000"/>
              </a:lnSpc>
              <a:spcBef>
                <a:spcPts val="1200"/>
              </a:spcBef>
              <a:spcAft>
                <a:spcPts val="0"/>
              </a:spcAft>
              <a:buNone/>
            </a:pPr>
            <a:endParaRPr sz="1200" b="1" dirty="0">
              <a:solidFill>
                <a:srgbClr val="000000"/>
              </a:solidFill>
              <a:latin typeface="Courier New"/>
              <a:ea typeface="Courier New"/>
              <a:cs typeface="Courier New"/>
              <a:sym typeface="Courier New"/>
            </a:endParaRPr>
          </a:p>
          <a:p>
            <a:pPr marL="0" lvl="0" indent="0" algn="ctr" rtl="0">
              <a:spcBef>
                <a:spcPts val="0"/>
              </a:spcBef>
              <a:spcAft>
                <a:spcPts val="0"/>
              </a:spcAft>
              <a:buNone/>
            </a:pPr>
            <a:r>
              <a:rPr lang="en" sz="1200" b="1" dirty="0">
                <a:solidFill>
                  <a:schemeClr val="dk1"/>
                </a:solidFill>
                <a:latin typeface="Courier New"/>
                <a:ea typeface="Courier New"/>
                <a:cs typeface="Courier New"/>
                <a:sym typeface="Courier New"/>
              </a:rPr>
              <a:t>if ((cal-&gt;GetCuts()-&gt;GetCutWord() &amp; 0x31f8) &amp;&amp; !(ds-&gt;IsMC())) {return Processor::OK; }</a:t>
            </a:r>
            <a:endParaRPr sz="1200" b="1" dirty="0">
              <a:solidFill>
                <a:schemeClr val="dk1"/>
              </a:solidFill>
              <a:latin typeface="Courier New"/>
              <a:ea typeface="Courier New"/>
              <a:cs typeface="Courier New"/>
              <a:sym typeface="Courier New"/>
            </a:endParaRPr>
          </a:p>
          <a:p>
            <a:pPr marL="0" lvl="0" indent="0" algn="l" rtl="0">
              <a:spcBef>
                <a:spcPts val="1200"/>
              </a:spcBef>
              <a:spcAft>
                <a:spcPts val="0"/>
              </a:spcAft>
              <a:buNone/>
            </a:pPr>
            <a:endParaRPr sz="900" dirty="0">
              <a:solidFill>
                <a:srgbClr val="333333"/>
              </a:solidFill>
              <a:latin typeface="Courier New"/>
              <a:ea typeface="Courier New"/>
              <a:cs typeface="Courier New"/>
              <a:sym typeface="Courier New"/>
            </a:endParaRPr>
          </a:p>
          <a:p>
            <a:pPr marL="0" lvl="0" indent="0" algn="l" rtl="0">
              <a:spcBef>
                <a:spcPts val="1200"/>
              </a:spcBef>
              <a:spcAft>
                <a:spcPts val="1200"/>
              </a:spcAft>
              <a:buNone/>
            </a:pPr>
            <a:endParaRPr sz="900" dirty="0">
              <a:solidFill>
                <a:srgbClr val="000000"/>
              </a:solidFill>
              <a:highlight>
                <a:srgbClr val="FFFFFF"/>
              </a:highlight>
              <a:latin typeface="Courier New"/>
              <a:ea typeface="Courier New"/>
              <a:cs typeface="Courier New"/>
              <a:sym typeface="Courier New"/>
            </a:endParaRPr>
          </a:p>
        </p:txBody>
      </p:sp>
      <p:sp>
        <p:nvSpPr>
          <p:cNvPr id="96" name="Google Shape;96;p17"/>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91" name="Google Shape;91;p17"/>
          <p:cNvPicPr preferRelativeResize="0"/>
          <p:nvPr/>
        </p:nvPicPr>
        <p:blipFill rotWithShape="1">
          <a:blip r:embed="rId3">
            <a:alphaModFix/>
          </a:blip>
          <a:srcRect l="3317" b="1980"/>
          <a:stretch/>
        </p:blipFill>
        <p:spPr>
          <a:xfrm>
            <a:off x="429473" y="1894994"/>
            <a:ext cx="4065232" cy="2880000"/>
          </a:xfrm>
          <a:prstGeom prst="rect">
            <a:avLst/>
          </a:prstGeom>
          <a:noFill/>
          <a:ln>
            <a:noFill/>
          </a:ln>
        </p:spPr>
      </p:pic>
      <p:pic>
        <p:nvPicPr>
          <p:cNvPr id="92" name="Google Shape;92;p17"/>
          <p:cNvPicPr preferRelativeResize="0"/>
          <p:nvPr/>
        </p:nvPicPr>
        <p:blipFill rotWithShape="1">
          <a:blip r:embed="rId4">
            <a:alphaModFix/>
          </a:blip>
          <a:srcRect l="3316"/>
          <a:stretch/>
        </p:blipFill>
        <p:spPr>
          <a:xfrm>
            <a:off x="4649296" y="1894994"/>
            <a:ext cx="4065231" cy="2880000"/>
          </a:xfrm>
          <a:prstGeom prst="rect">
            <a:avLst/>
          </a:prstGeom>
          <a:noFill/>
          <a:ln>
            <a:noFill/>
          </a:ln>
        </p:spPr>
      </p:pic>
      <p:sp>
        <p:nvSpPr>
          <p:cNvPr id="95" name="Google Shape;95;p17"/>
          <p:cNvSpPr txBox="1"/>
          <p:nvPr/>
        </p:nvSpPr>
        <p:spPr>
          <a:xfrm>
            <a:off x="2550983" y="4732283"/>
            <a:ext cx="4281000" cy="4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latin typeface="Proxima Nova"/>
                <a:ea typeface="Proxima Nova"/>
                <a:cs typeface="Proxima Nova"/>
                <a:sym typeface="Proxima Nova"/>
              </a:rPr>
              <a:t>Run 019503, subrun 0000, before and after</a:t>
            </a:r>
            <a:endParaRPr sz="1200" dirty="0">
              <a:latin typeface="Proxima Nova"/>
              <a:ea typeface="Proxima Nova"/>
              <a:cs typeface="Proxima Nova"/>
              <a:sym typeface="Proxima Nova"/>
            </a:endParaRPr>
          </a:p>
        </p:txBody>
      </p:sp>
      <p:sp>
        <p:nvSpPr>
          <p:cNvPr id="97" name="Google Shape;97;p17"/>
          <p:cNvSpPr/>
          <p:nvPr/>
        </p:nvSpPr>
        <p:spPr>
          <a:xfrm>
            <a:off x="1117149" y="1005238"/>
            <a:ext cx="88500" cy="228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pic>
        <p:nvPicPr>
          <p:cNvPr id="3" name="Graphic 2" descr="Arrow: Slight curve with solid fill">
            <a:extLst>
              <a:ext uri="{FF2B5EF4-FFF2-40B4-BE49-F238E27FC236}">
                <a16:creationId xmlns:a16="http://schemas.microsoft.com/office/drawing/2014/main" id="{2C20A7F8-8AEF-49ED-A082-5A7ACDEA4763}"/>
              </a:ext>
            </a:extLst>
          </p:cNvPr>
          <p:cNvPicPr preferRelativeResize="0">
            <a:picLocks/>
          </p:cNvPicPr>
          <p:nvPr/>
        </p:nvPicPr>
        <p:blipFill>
          <a:blip r:embed="rId5">
            <a:extLst>
              <a:ext uri="{96DAC541-7B7A-43D3-8B79-37D633B846F1}">
                <asvg:svgBlip xmlns:asvg="http://schemas.microsoft.com/office/drawing/2016/SVG/main" r:embed="rId6"/>
              </a:ext>
            </a:extLst>
          </a:blip>
          <a:stretch>
            <a:fillRect/>
          </a:stretch>
        </p:blipFill>
        <p:spPr>
          <a:xfrm rot="5400000">
            <a:off x="4393851" y="1253981"/>
            <a:ext cx="378000" cy="377304"/>
          </a:xfrm>
          <a:prstGeom prst="rect">
            <a:avLst/>
          </a:prstGeom>
        </p:spPr>
      </p:pic>
      <p:pic>
        <p:nvPicPr>
          <p:cNvPr id="12" name="Picture 11">
            <a:extLst>
              <a:ext uri="{FF2B5EF4-FFF2-40B4-BE49-F238E27FC236}">
                <a16:creationId xmlns:a16="http://schemas.microsoft.com/office/drawing/2014/main" id="{34CDFF53-5A06-4D2A-BA5F-B72C13E8CF83}"/>
              </a:ext>
            </a:extLst>
          </p:cNvPr>
          <p:cNvPicPr>
            <a:picLocks noChangeAspect="1"/>
          </p:cNvPicPr>
          <p:nvPr/>
        </p:nvPicPr>
        <p:blipFill>
          <a:blip r:embed="rId7"/>
          <a:stretch>
            <a:fillRect/>
          </a:stretch>
        </p:blipFill>
        <p:spPr>
          <a:xfrm>
            <a:off x="8258629" y="185167"/>
            <a:ext cx="573671" cy="546208"/>
          </a:xfrm>
          <a:prstGeom prst="rect">
            <a:avLst/>
          </a:prstGeom>
        </p:spPr>
      </p:pic>
      <p:sp>
        <p:nvSpPr>
          <p:cNvPr id="5" name="Rectangle 4">
            <a:extLst>
              <a:ext uri="{FF2B5EF4-FFF2-40B4-BE49-F238E27FC236}">
                <a16:creationId xmlns:a16="http://schemas.microsoft.com/office/drawing/2014/main" id="{D1CA0CB5-1537-4C2C-90C5-4066D4032FA3}"/>
              </a:ext>
            </a:extLst>
          </p:cNvPr>
          <p:cNvSpPr/>
          <p:nvPr/>
        </p:nvSpPr>
        <p:spPr>
          <a:xfrm>
            <a:off x="4033284" y="1005238"/>
            <a:ext cx="616012" cy="217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45746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3" name="Picture 2">
            <a:extLst>
              <a:ext uri="{FF2B5EF4-FFF2-40B4-BE49-F238E27FC236}">
                <a16:creationId xmlns:a16="http://schemas.microsoft.com/office/drawing/2014/main" id="{1465EF2B-7E29-40A6-93FD-8E6A3E1E8D4B}"/>
              </a:ext>
            </a:extLst>
          </p:cNvPr>
          <p:cNvPicPr>
            <a:picLocks noChangeAspect="1"/>
          </p:cNvPicPr>
          <p:nvPr/>
        </p:nvPicPr>
        <p:blipFill rotWithShape="1">
          <a:blip r:embed="rId3"/>
          <a:srcRect r="19649"/>
          <a:stretch/>
        </p:blipFill>
        <p:spPr>
          <a:xfrm>
            <a:off x="2778595" y="1263069"/>
            <a:ext cx="3548955" cy="3600000"/>
          </a:xfrm>
          <a:prstGeom prst="rect">
            <a:avLst/>
          </a:prstGeom>
        </p:spPr>
      </p:pic>
      <p:sp>
        <p:nvSpPr>
          <p:cNvPr id="102" name="Google Shape;102;p18"/>
          <p:cNvSpPr txBox="1">
            <a:spLocks noGrp="1"/>
          </p:cNvSpPr>
          <p:nvPr>
            <p:ph type="title"/>
          </p:nvPr>
        </p:nvSpPr>
        <p:spPr>
          <a:xfrm>
            <a:off x="311700" y="43776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dirty="0">
                <a:latin typeface="Cormorant Garamond"/>
                <a:ea typeface="Cormorant Garamond"/>
                <a:cs typeface="Cormorant Garamond"/>
                <a:sym typeface="Cormorant Garamond"/>
              </a:rPr>
              <a:t>Fitting parameters</a:t>
            </a:r>
            <a:endParaRPr dirty="0"/>
          </a:p>
        </p:txBody>
      </p:sp>
      <p:sp>
        <p:nvSpPr>
          <p:cNvPr id="104" name="Google Shape;104;p18"/>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106" name="Google Shape;106;p18"/>
          <p:cNvSpPr/>
          <p:nvPr/>
        </p:nvSpPr>
        <p:spPr>
          <a:xfrm>
            <a:off x="893174" y="2159925"/>
            <a:ext cx="1802736" cy="1134648"/>
          </a:xfrm>
          <a:prstGeom prst="cloud">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latin typeface="Proxima Nova"/>
                <a:ea typeface="Proxima Nova"/>
                <a:cs typeface="Proxima Nova"/>
                <a:sym typeface="Proxima Nova"/>
              </a:rPr>
              <a:t>31 parameters!</a:t>
            </a:r>
            <a:endParaRPr sz="1500" dirty="0">
              <a:latin typeface="Proxima Nova"/>
              <a:ea typeface="Proxima Nova"/>
              <a:cs typeface="Proxima Nova"/>
              <a:sym typeface="Proxima Nova"/>
            </a:endParaRPr>
          </a:p>
        </p:txBody>
      </p:sp>
      <p:pic>
        <p:nvPicPr>
          <p:cNvPr id="14" name="Picture 13">
            <a:extLst>
              <a:ext uri="{FF2B5EF4-FFF2-40B4-BE49-F238E27FC236}">
                <a16:creationId xmlns:a16="http://schemas.microsoft.com/office/drawing/2014/main" id="{76D46BD2-9A4D-4035-82B4-AF8E542672BD}"/>
              </a:ext>
            </a:extLst>
          </p:cNvPr>
          <p:cNvPicPr>
            <a:picLocks noChangeAspect="1"/>
          </p:cNvPicPr>
          <p:nvPr/>
        </p:nvPicPr>
        <p:blipFill>
          <a:blip r:embed="rId4"/>
          <a:stretch>
            <a:fillRect/>
          </a:stretch>
        </p:blipFill>
        <p:spPr>
          <a:xfrm>
            <a:off x="8258629" y="185167"/>
            <a:ext cx="573671" cy="546208"/>
          </a:xfrm>
          <a:prstGeom prst="rect">
            <a:avLst/>
          </a:prstGeom>
        </p:spPr>
      </p:pic>
      <p:pic>
        <p:nvPicPr>
          <p:cNvPr id="4" name="Picture 3">
            <a:extLst>
              <a:ext uri="{FF2B5EF4-FFF2-40B4-BE49-F238E27FC236}">
                <a16:creationId xmlns:a16="http://schemas.microsoft.com/office/drawing/2014/main" id="{E73393FB-CD1B-4271-B7F4-0F1C276CD266}"/>
              </a:ext>
            </a:extLst>
          </p:cNvPr>
          <p:cNvPicPr>
            <a:picLocks noChangeAspect="1"/>
          </p:cNvPicPr>
          <p:nvPr/>
        </p:nvPicPr>
        <p:blipFill rotWithShape="1">
          <a:blip r:embed="rId5"/>
          <a:srcRect r="43602"/>
          <a:stretch/>
        </p:blipFill>
        <p:spPr>
          <a:xfrm>
            <a:off x="5726794" y="1292478"/>
            <a:ext cx="600756" cy="3570591"/>
          </a:xfrm>
          <a:prstGeom prst="rect">
            <a:avLst/>
          </a:prstGeom>
        </p:spPr>
      </p:pic>
    </p:spTree>
    <p:extLst>
      <p:ext uri="{BB962C8B-B14F-4D97-AF65-F5344CB8AC3E}">
        <p14:creationId xmlns:p14="http://schemas.microsoft.com/office/powerpoint/2010/main" val="1835886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5" name="Picture 4">
            <a:extLst>
              <a:ext uri="{FF2B5EF4-FFF2-40B4-BE49-F238E27FC236}">
                <a16:creationId xmlns:a16="http://schemas.microsoft.com/office/drawing/2014/main" id="{AC352FC8-A800-4F1F-9193-A44350883A2C}"/>
              </a:ext>
            </a:extLst>
          </p:cNvPr>
          <p:cNvPicPr>
            <a:picLocks noChangeAspect="1"/>
          </p:cNvPicPr>
          <p:nvPr/>
        </p:nvPicPr>
        <p:blipFill>
          <a:blip r:embed="rId3"/>
          <a:stretch>
            <a:fillRect/>
          </a:stretch>
        </p:blipFill>
        <p:spPr>
          <a:xfrm>
            <a:off x="4524504" y="1551768"/>
            <a:ext cx="4138386" cy="3240000"/>
          </a:xfrm>
          <a:prstGeom prst="rect">
            <a:avLst/>
          </a:prstGeom>
        </p:spPr>
      </p:pic>
      <p:sp>
        <p:nvSpPr>
          <p:cNvPr id="139" name="Google Shape;139;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dirty="0">
                <a:latin typeface="Cormorant Garamond"/>
                <a:ea typeface="Cormorant Garamond"/>
                <a:cs typeface="Cormorant Garamond"/>
                <a:sym typeface="Cormorant Garamond"/>
              </a:rPr>
              <a:t>Full</a:t>
            </a:r>
            <a:r>
              <a:rPr lang="en" dirty="0"/>
              <a:t> </a:t>
            </a:r>
            <a:r>
              <a:rPr lang="en" sz="3888" b="1" dirty="0">
                <a:latin typeface="Cormorant Garamond"/>
                <a:ea typeface="Cormorant Garamond"/>
                <a:cs typeface="Cormorant Garamond"/>
                <a:sym typeface="Cormorant Garamond"/>
              </a:rPr>
              <a:t>fit</a:t>
            </a:r>
            <a:endParaRPr sz="3888" b="1" dirty="0">
              <a:latin typeface="Cormorant Garamond"/>
              <a:ea typeface="Cormorant Garamond"/>
              <a:cs typeface="Cormorant Garamond"/>
              <a:sym typeface="Cormorant Garamond"/>
            </a:endParaRPr>
          </a:p>
        </p:txBody>
      </p:sp>
      <p:sp>
        <p:nvSpPr>
          <p:cNvPr id="141" name="Google Shape;141;p22"/>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142" name="Google Shape;142;p22"/>
          <p:cNvPicPr preferRelativeResize="0"/>
          <p:nvPr/>
        </p:nvPicPr>
        <p:blipFill>
          <a:blip r:embed="rId4">
            <a:alphaModFix/>
          </a:blip>
          <a:stretch>
            <a:fillRect/>
          </a:stretch>
        </p:blipFill>
        <p:spPr>
          <a:xfrm>
            <a:off x="481110" y="1551768"/>
            <a:ext cx="3892107" cy="3240000"/>
          </a:xfrm>
          <a:prstGeom prst="rect">
            <a:avLst/>
          </a:prstGeom>
          <a:noFill/>
          <a:ln>
            <a:noFill/>
          </a:ln>
        </p:spPr>
      </p:pic>
      <p:sp>
        <p:nvSpPr>
          <p:cNvPr id="143" name="Google Shape;143;p22"/>
          <p:cNvSpPr txBox="1"/>
          <p:nvPr/>
        </p:nvSpPr>
        <p:spPr>
          <a:xfrm>
            <a:off x="1303388" y="1250675"/>
            <a:ext cx="2012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2"/>
                </a:solidFill>
                <a:latin typeface="Proxima Nova"/>
                <a:ea typeface="Proxima Nova"/>
                <a:cs typeface="Proxima Nova"/>
                <a:sym typeface="Proxima Nova"/>
              </a:rPr>
              <a:t>expectation</a:t>
            </a:r>
            <a:endParaRPr sz="1500" dirty="0">
              <a:solidFill>
                <a:schemeClr val="dk2"/>
              </a:solidFill>
              <a:latin typeface="Proxima Nova"/>
              <a:ea typeface="Proxima Nova"/>
              <a:cs typeface="Proxima Nova"/>
              <a:sym typeface="Proxima Nova"/>
            </a:endParaRPr>
          </a:p>
        </p:txBody>
      </p:sp>
      <p:sp>
        <p:nvSpPr>
          <p:cNvPr id="144" name="Google Shape;144;p22"/>
          <p:cNvSpPr txBox="1"/>
          <p:nvPr/>
        </p:nvSpPr>
        <p:spPr>
          <a:xfrm>
            <a:off x="5592713" y="1250675"/>
            <a:ext cx="2012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solidFill>
                  <a:schemeClr val="dk2"/>
                </a:solidFill>
                <a:latin typeface="Proxima Nova"/>
                <a:ea typeface="Proxima Nova"/>
                <a:cs typeface="Proxima Nova"/>
                <a:sym typeface="Proxima Nova"/>
              </a:rPr>
              <a:t>reality</a:t>
            </a:r>
            <a:endParaRPr sz="1500" dirty="0">
              <a:solidFill>
                <a:schemeClr val="dk2"/>
              </a:solidFill>
              <a:latin typeface="Proxima Nova"/>
              <a:ea typeface="Proxima Nova"/>
              <a:cs typeface="Proxima Nova"/>
              <a:sym typeface="Proxima Nova"/>
            </a:endParaRPr>
          </a:p>
        </p:txBody>
      </p:sp>
      <p:pic>
        <p:nvPicPr>
          <p:cNvPr id="11" name="Picture 10">
            <a:extLst>
              <a:ext uri="{FF2B5EF4-FFF2-40B4-BE49-F238E27FC236}">
                <a16:creationId xmlns:a16="http://schemas.microsoft.com/office/drawing/2014/main" id="{19D6B401-B327-4F47-BE99-06010DCEE812}"/>
              </a:ext>
            </a:extLst>
          </p:cNvPr>
          <p:cNvPicPr>
            <a:picLocks noChangeAspect="1"/>
          </p:cNvPicPr>
          <p:nvPr/>
        </p:nvPicPr>
        <p:blipFill>
          <a:blip r:embed="rId5"/>
          <a:stretch>
            <a:fillRect/>
          </a:stretch>
        </p:blipFill>
        <p:spPr>
          <a:xfrm>
            <a:off x="8258629" y="185167"/>
            <a:ext cx="573671" cy="546208"/>
          </a:xfrm>
          <a:prstGeom prst="rect">
            <a:avLst/>
          </a:prstGeom>
        </p:spPr>
      </p:pic>
      <p:pic>
        <p:nvPicPr>
          <p:cNvPr id="3" name="Picture 2">
            <a:extLst>
              <a:ext uri="{FF2B5EF4-FFF2-40B4-BE49-F238E27FC236}">
                <a16:creationId xmlns:a16="http://schemas.microsoft.com/office/drawing/2014/main" id="{776E88C1-CC62-462D-82E0-B0FAAC273906}"/>
              </a:ext>
            </a:extLst>
          </p:cNvPr>
          <p:cNvPicPr>
            <a:picLocks noChangeAspect="1"/>
          </p:cNvPicPr>
          <p:nvPr/>
        </p:nvPicPr>
        <p:blipFill>
          <a:blip r:embed="rId6"/>
          <a:stretch>
            <a:fillRect/>
          </a:stretch>
        </p:blipFill>
        <p:spPr>
          <a:xfrm>
            <a:off x="6057047" y="1784227"/>
            <a:ext cx="1067934" cy="157564"/>
          </a:xfrm>
          <a:prstGeom prst="rect">
            <a:avLst/>
          </a:prstGeom>
        </p:spPr>
      </p:pic>
    </p:spTree>
    <p:extLst>
      <p:ext uri="{BB962C8B-B14F-4D97-AF65-F5344CB8AC3E}">
        <p14:creationId xmlns:p14="http://schemas.microsoft.com/office/powerpoint/2010/main" val="370999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 name="Picture 12">
            <a:extLst>
              <a:ext uri="{FF2B5EF4-FFF2-40B4-BE49-F238E27FC236}">
                <a16:creationId xmlns:a16="http://schemas.microsoft.com/office/drawing/2014/main" id="{7C246C4D-72F5-4449-B0EB-9C0E80E6D8EA}"/>
              </a:ext>
            </a:extLst>
          </p:cNvPr>
          <p:cNvPicPr>
            <a:picLocks noChangeAspect="1"/>
          </p:cNvPicPr>
          <p:nvPr/>
        </p:nvPicPr>
        <p:blipFill>
          <a:blip r:embed="rId3"/>
          <a:stretch>
            <a:fillRect/>
          </a:stretch>
        </p:blipFill>
        <p:spPr>
          <a:xfrm>
            <a:off x="4752352" y="1497961"/>
            <a:ext cx="3877632" cy="3240000"/>
          </a:xfrm>
          <a:prstGeom prst="rect">
            <a:avLst/>
          </a:prstGeom>
        </p:spPr>
      </p:pic>
      <p:sp>
        <p:nvSpPr>
          <p:cNvPr id="139" name="Google Shape;139;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dirty="0">
                <a:latin typeface="Cormorant Garamond"/>
                <a:ea typeface="Cormorant Garamond"/>
                <a:cs typeface="Cormorant Garamond"/>
                <a:sym typeface="Cormorant Garamond"/>
              </a:rPr>
              <a:t>Full</a:t>
            </a:r>
            <a:r>
              <a:rPr lang="en" dirty="0"/>
              <a:t> </a:t>
            </a:r>
            <a:r>
              <a:rPr lang="en" sz="3888" b="1" dirty="0">
                <a:latin typeface="Cormorant Garamond"/>
                <a:ea typeface="Cormorant Garamond"/>
                <a:cs typeface="Cormorant Garamond"/>
                <a:sym typeface="Cormorant Garamond"/>
              </a:rPr>
              <a:t>fit</a:t>
            </a:r>
            <a:endParaRPr sz="3888" b="1" dirty="0">
              <a:latin typeface="Cormorant Garamond"/>
              <a:ea typeface="Cormorant Garamond"/>
              <a:cs typeface="Cormorant Garamond"/>
              <a:sym typeface="Cormorant Garamond"/>
            </a:endParaRPr>
          </a:p>
        </p:txBody>
      </p:sp>
      <p:sp>
        <p:nvSpPr>
          <p:cNvPr id="141" name="Google Shape;141;p22"/>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143" name="Google Shape;143;p22"/>
          <p:cNvSpPr txBox="1"/>
          <p:nvPr/>
        </p:nvSpPr>
        <p:spPr>
          <a:xfrm>
            <a:off x="1303388" y="1127306"/>
            <a:ext cx="2012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2"/>
                </a:solidFill>
                <a:latin typeface="Proxima Nova"/>
                <a:ea typeface="Proxima Nova"/>
                <a:cs typeface="Proxima Nova"/>
                <a:sym typeface="Proxima Nova"/>
              </a:rPr>
              <a:t>expectation</a:t>
            </a:r>
            <a:endParaRPr sz="1500">
              <a:solidFill>
                <a:schemeClr val="dk2"/>
              </a:solidFill>
              <a:latin typeface="Proxima Nova"/>
              <a:ea typeface="Proxima Nova"/>
              <a:cs typeface="Proxima Nova"/>
              <a:sym typeface="Proxima Nova"/>
            </a:endParaRPr>
          </a:p>
        </p:txBody>
      </p:sp>
      <p:sp>
        <p:nvSpPr>
          <p:cNvPr id="144" name="Google Shape;144;p22"/>
          <p:cNvSpPr txBox="1"/>
          <p:nvPr/>
        </p:nvSpPr>
        <p:spPr>
          <a:xfrm>
            <a:off x="5592713" y="1127306"/>
            <a:ext cx="2012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dirty="0">
                <a:solidFill>
                  <a:schemeClr val="dk2"/>
                </a:solidFill>
                <a:latin typeface="Proxima Nova"/>
                <a:ea typeface="Proxima Nova"/>
                <a:cs typeface="Proxima Nova"/>
                <a:sym typeface="Proxima Nova"/>
              </a:rPr>
              <a:t>reality</a:t>
            </a:r>
            <a:endParaRPr sz="1500" dirty="0">
              <a:solidFill>
                <a:schemeClr val="dk2"/>
              </a:solidFill>
              <a:latin typeface="Proxima Nova"/>
              <a:ea typeface="Proxima Nova"/>
              <a:cs typeface="Proxima Nova"/>
              <a:sym typeface="Proxima Nova"/>
            </a:endParaRPr>
          </a:p>
        </p:txBody>
      </p:sp>
      <p:pic>
        <p:nvPicPr>
          <p:cNvPr id="7" name="Picture 6">
            <a:extLst>
              <a:ext uri="{FF2B5EF4-FFF2-40B4-BE49-F238E27FC236}">
                <a16:creationId xmlns:a16="http://schemas.microsoft.com/office/drawing/2014/main" id="{23FC9538-D04A-4229-8049-1AE84187878F}"/>
              </a:ext>
            </a:extLst>
          </p:cNvPr>
          <p:cNvPicPr>
            <a:picLocks noChangeAspect="1"/>
          </p:cNvPicPr>
          <p:nvPr/>
        </p:nvPicPr>
        <p:blipFill>
          <a:blip r:embed="rId4"/>
          <a:stretch>
            <a:fillRect/>
          </a:stretch>
        </p:blipFill>
        <p:spPr>
          <a:xfrm>
            <a:off x="354564" y="1496648"/>
            <a:ext cx="4145873" cy="3240000"/>
          </a:xfrm>
          <a:prstGeom prst="rect">
            <a:avLst/>
          </a:prstGeom>
        </p:spPr>
      </p:pic>
      <p:pic>
        <p:nvPicPr>
          <p:cNvPr id="11" name="Picture 10">
            <a:extLst>
              <a:ext uri="{FF2B5EF4-FFF2-40B4-BE49-F238E27FC236}">
                <a16:creationId xmlns:a16="http://schemas.microsoft.com/office/drawing/2014/main" id="{2F7C8F94-2005-4BE8-8508-383493A0B1D7}"/>
              </a:ext>
            </a:extLst>
          </p:cNvPr>
          <p:cNvPicPr>
            <a:picLocks noChangeAspect="1"/>
          </p:cNvPicPr>
          <p:nvPr/>
        </p:nvPicPr>
        <p:blipFill>
          <a:blip r:embed="rId5"/>
          <a:stretch>
            <a:fillRect/>
          </a:stretch>
        </p:blipFill>
        <p:spPr>
          <a:xfrm>
            <a:off x="8258629" y="185167"/>
            <a:ext cx="573671" cy="546208"/>
          </a:xfrm>
          <a:prstGeom prst="rect">
            <a:avLst/>
          </a:prstGeom>
        </p:spPr>
      </p:pic>
      <p:pic>
        <p:nvPicPr>
          <p:cNvPr id="3" name="Picture 2">
            <a:extLst>
              <a:ext uri="{FF2B5EF4-FFF2-40B4-BE49-F238E27FC236}">
                <a16:creationId xmlns:a16="http://schemas.microsoft.com/office/drawing/2014/main" id="{776E88C1-CC62-462D-82E0-B0FAAC273906}"/>
              </a:ext>
            </a:extLst>
          </p:cNvPr>
          <p:cNvPicPr>
            <a:picLocks noChangeAspect="1"/>
          </p:cNvPicPr>
          <p:nvPr/>
        </p:nvPicPr>
        <p:blipFill>
          <a:blip r:embed="rId6"/>
          <a:stretch>
            <a:fillRect/>
          </a:stretch>
        </p:blipFill>
        <p:spPr>
          <a:xfrm>
            <a:off x="5921776" y="1812779"/>
            <a:ext cx="1067934" cy="157564"/>
          </a:xfrm>
          <a:prstGeom prst="rect">
            <a:avLst/>
          </a:prstGeom>
        </p:spPr>
      </p:pic>
    </p:spTree>
    <p:extLst>
      <p:ext uri="{BB962C8B-B14F-4D97-AF65-F5344CB8AC3E}">
        <p14:creationId xmlns:p14="http://schemas.microsoft.com/office/powerpoint/2010/main" val="1764881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E196-BBB2-4610-BEF4-B072F8DE0CE1}"/>
              </a:ext>
            </a:extLst>
          </p:cNvPr>
          <p:cNvSpPr>
            <a:spLocks noGrp="1"/>
          </p:cNvSpPr>
          <p:nvPr>
            <p:ph type="title"/>
          </p:nvPr>
        </p:nvSpPr>
        <p:spPr/>
        <p:txBody>
          <a:bodyPr/>
          <a:lstStyle/>
          <a:p>
            <a:pPr algn="l"/>
            <a:r>
              <a:rPr lang="en-CA" sz="3500" b="1" dirty="0">
                <a:latin typeface="Cormorant Garamond"/>
                <a:ea typeface="Cormorant Garamond"/>
              </a:rPr>
              <a:t>Summary</a:t>
            </a:r>
          </a:p>
        </p:txBody>
      </p:sp>
      <p:sp>
        <p:nvSpPr>
          <p:cNvPr id="4" name="Slide Number Placeholder 3">
            <a:extLst>
              <a:ext uri="{FF2B5EF4-FFF2-40B4-BE49-F238E27FC236}">
                <a16:creationId xmlns:a16="http://schemas.microsoft.com/office/drawing/2014/main" id="{40A3C8F5-9CA1-445C-B565-E49CC339F04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10" name="Picture 9">
            <a:extLst>
              <a:ext uri="{FF2B5EF4-FFF2-40B4-BE49-F238E27FC236}">
                <a16:creationId xmlns:a16="http://schemas.microsoft.com/office/drawing/2014/main" id="{13BF8098-534E-474D-9CA5-1511F17CB2D7}"/>
              </a:ext>
            </a:extLst>
          </p:cNvPr>
          <p:cNvPicPr>
            <a:picLocks noChangeAspect="1"/>
          </p:cNvPicPr>
          <p:nvPr/>
        </p:nvPicPr>
        <p:blipFill>
          <a:blip r:embed="rId3"/>
          <a:stretch>
            <a:fillRect/>
          </a:stretch>
        </p:blipFill>
        <p:spPr>
          <a:xfrm>
            <a:off x="8258629" y="185167"/>
            <a:ext cx="573671" cy="546208"/>
          </a:xfrm>
          <a:prstGeom prst="rect">
            <a:avLst/>
          </a:prstGeom>
        </p:spPr>
      </p:pic>
      <p:pic>
        <p:nvPicPr>
          <p:cNvPr id="24" name="Picture 23">
            <a:extLst>
              <a:ext uri="{FF2B5EF4-FFF2-40B4-BE49-F238E27FC236}">
                <a16:creationId xmlns:a16="http://schemas.microsoft.com/office/drawing/2014/main" id="{0517C95E-2305-407B-B112-A70BD11FB5AF}"/>
              </a:ext>
            </a:extLst>
          </p:cNvPr>
          <p:cNvPicPr>
            <a:picLocks noChangeAspect="1"/>
          </p:cNvPicPr>
          <p:nvPr/>
        </p:nvPicPr>
        <p:blipFill rotWithShape="1">
          <a:blip r:embed="rId4"/>
          <a:srcRect l="879" t="946" r="1038" b="8242"/>
          <a:stretch/>
        </p:blipFill>
        <p:spPr>
          <a:xfrm>
            <a:off x="1285418" y="1347062"/>
            <a:ext cx="6573163" cy="3099508"/>
          </a:xfrm>
          <a:prstGeom prst="rect">
            <a:avLst/>
          </a:prstGeom>
        </p:spPr>
      </p:pic>
    </p:spTree>
    <p:extLst>
      <p:ext uri="{BB962C8B-B14F-4D97-AF65-F5344CB8AC3E}">
        <p14:creationId xmlns:p14="http://schemas.microsoft.com/office/powerpoint/2010/main" val="260371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4AB33-72CE-4F41-9AF5-6DA742B985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9" name="Title 1">
            <a:extLst>
              <a:ext uri="{FF2B5EF4-FFF2-40B4-BE49-F238E27FC236}">
                <a16:creationId xmlns:a16="http://schemas.microsoft.com/office/drawing/2014/main" id="{1215C274-DCF5-4B6A-971A-557BAFE22F11}"/>
              </a:ext>
            </a:extLst>
          </p:cNvPr>
          <p:cNvSpPr txBox="1">
            <a:spLocks/>
          </p:cNvSpPr>
          <p:nvPr/>
        </p:nvSpPr>
        <p:spPr>
          <a:xfrm>
            <a:off x="438347" y="642167"/>
            <a:ext cx="8520600" cy="57270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a:lstStyle>
          <a:p>
            <a:r>
              <a:rPr lang="en-US" sz="3500" b="1" dirty="0">
                <a:latin typeface="Cormorant Garamond"/>
                <a:ea typeface="Cormorant Garamond"/>
                <a:sym typeface="Cormorant Garamond"/>
              </a:rPr>
              <a:t>outline</a:t>
            </a:r>
            <a:endParaRPr lang="en-CA" sz="3500" dirty="0"/>
          </a:p>
        </p:txBody>
      </p:sp>
      <p:graphicFrame>
        <p:nvGraphicFramePr>
          <p:cNvPr id="10" name="Diagram 9">
            <a:extLst>
              <a:ext uri="{FF2B5EF4-FFF2-40B4-BE49-F238E27FC236}">
                <a16:creationId xmlns:a16="http://schemas.microsoft.com/office/drawing/2014/main" id="{BD16EA65-9911-4F40-9A4E-E0969982BBC4}"/>
              </a:ext>
            </a:extLst>
          </p:cNvPr>
          <p:cNvGraphicFramePr/>
          <p:nvPr>
            <p:extLst>
              <p:ext uri="{D42A27DB-BD31-4B8C-83A1-F6EECF244321}">
                <p14:modId xmlns:p14="http://schemas.microsoft.com/office/powerpoint/2010/main" val="3811997144"/>
              </p:ext>
            </p:extLst>
          </p:nvPr>
        </p:nvGraphicFramePr>
        <p:xfrm>
          <a:off x="917850" y="1017725"/>
          <a:ext cx="73083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1149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4"/>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888" b="1">
                <a:latin typeface="Cormorant Garamond"/>
                <a:ea typeface="Cormorant Garamond"/>
                <a:cs typeface="Cormorant Garamond"/>
                <a:sym typeface="Cormorant Garamond"/>
              </a:rPr>
              <a:t>References</a:t>
            </a:r>
            <a:endParaRPr/>
          </a:p>
          <a:p>
            <a:pPr marL="0" lvl="0" indent="0" algn="l" rtl="0">
              <a:spcBef>
                <a:spcPts val="0"/>
              </a:spcBef>
              <a:spcAft>
                <a:spcPts val="0"/>
              </a:spcAft>
              <a:buNone/>
            </a:pPr>
            <a:endParaRPr/>
          </a:p>
        </p:txBody>
      </p:sp>
      <p:sp>
        <p:nvSpPr>
          <p:cNvPr id="159" name="Google Shape;159;p24"/>
          <p:cNvSpPr txBox="1">
            <a:spLocks noGrp="1"/>
          </p:cNvSpPr>
          <p:nvPr>
            <p:ph type="body" idx="1"/>
          </p:nvPr>
        </p:nvSpPr>
        <p:spPr>
          <a:xfrm>
            <a:off x="311700" y="1152475"/>
            <a:ext cx="8520600" cy="3832350"/>
          </a:xfrm>
          <a:prstGeom prst="rect">
            <a:avLst/>
          </a:prstGeom>
        </p:spPr>
        <p:txBody>
          <a:bodyPr spcFirstLastPara="1" wrap="square" lIns="91425" tIns="91425" rIns="91425" bIns="91425" anchor="t" anchorCtr="0">
            <a:normAutofit fontScale="55000" lnSpcReduction="20000"/>
          </a:bodyPr>
          <a:lstStyle/>
          <a:p>
            <a:pPr marL="0" marR="0" lvl="0" indent="0" algn="l" rtl="0">
              <a:lnSpc>
                <a:spcPct val="115000"/>
              </a:lnSpc>
              <a:spcBef>
                <a:spcPts val="0"/>
              </a:spcBef>
              <a:spcAft>
                <a:spcPts val="0"/>
              </a:spcAft>
              <a:buNone/>
            </a:pPr>
            <a:r>
              <a:rPr lang="en" sz="2000" dirty="0">
                <a:solidFill>
                  <a:schemeClr val="tx2">
                    <a:lumMod val="10000"/>
                  </a:schemeClr>
                </a:solidFill>
              </a:rPr>
              <a:t>[1] Adhikari, P., Ajaj, R., Araujo, G. R., Batygov, M., Beltran, B., Bina, C. E., Boulay, M. G., Broerman, B., Bueno, J. F., Butcher, A., Cai, B., Cárdenas-Montes, M., Cavuoti, S., Chen, Y., Cleveland, B. T., Corning, J. M., Daugherty, S. J., Di Stefano, P., Dering, K., … Zuñiga-Reyes, A. (2020). The liquid-argon scintillation pulseshape in DEAP-3600. The European Physical Journal C, 80(4). </a:t>
            </a:r>
            <a:r>
              <a:rPr lang="en" sz="2000" dirty="0">
                <a:solidFill>
                  <a:schemeClr val="tx2">
                    <a:lumMod val="10000"/>
                  </a:schemeClr>
                </a:solidFill>
                <a:uFill>
                  <a:noFill/>
                </a:uFill>
                <a:hlinkClick r:id="rId3">
                  <a:extLst>
                    <a:ext uri="{A12FA001-AC4F-418D-AE19-62706E023703}">
                      <ahyp:hlinkClr xmlns:ahyp="http://schemas.microsoft.com/office/drawing/2018/hyperlinkcolor" val="tx"/>
                    </a:ext>
                  </a:extLst>
                </a:hlinkClick>
              </a:rPr>
              <a:t>https://doi.org/10.1140/epjc/s10052-020-7789-x</a:t>
            </a:r>
            <a:endParaRPr lang="en" sz="2000" dirty="0">
              <a:solidFill>
                <a:schemeClr val="tx2">
                  <a:lumMod val="10000"/>
                </a:schemeClr>
              </a:solidFill>
              <a:uFill>
                <a:noFill/>
              </a:uFill>
            </a:endParaRPr>
          </a:p>
          <a:p>
            <a:pPr marL="0" marR="0" lvl="0" indent="0" algn="l" rtl="0">
              <a:lnSpc>
                <a:spcPct val="115000"/>
              </a:lnSpc>
              <a:spcBef>
                <a:spcPts val="0"/>
              </a:spcBef>
              <a:spcAft>
                <a:spcPts val="0"/>
              </a:spcAft>
              <a:buNone/>
            </a:pPr>
            <a:endParaRPr lang="en-CA" sz="2000" dirty="0">
              <a:solidFill>
                <a:schemeClr val="tx2">
                  <a:lumMod val="10000"/>
                </a:schemeClr>
              </a:solidFill>
            </a:endParaRPr>
          </a:p>
          <a:p>
            <a:pPr marL="0" marR="0" lvl="0" indent="0" algn="l" rtl="0">
              <a:lnSpc>
                <a:spcPct val="115000"/>
              </a:lnSpc>
              <a:spcBef>
                <a:spcPts val="0"/>
              </a:spcBef>
              <a:spcAft>
                <a:spcPts val="0"/>
              </a:spcAft>
              <a:buNone/>
            </a:pPr>
            <a:r>
              <a:rPr lang="en-CA" sz="2000" dirty="0">
                <a:solidFill>
                  <a:schemeClr val="tx2">
                    <a:lumMod val="10000"/>
                  </a:schemeClr>
                </a:solidFill>
              </a:rPr>
              <a:t>[2] </a:t>
            </a:r>
            <a:r>
              <a:rPr lang="en-CA" sz="2000" dirty="0" err="1">
                <a:solidFill>
                  <a:schemeClr val="tx2">
                    <a:lumMod val="10000"/>
                  </a:schemeClr>
                </a:solidFill>
              </a:rPr>
              <a:t>Ajaj</a:t>
            </a:r>
            <a:r>
              <a:rPr lang="en-CA" sz="2000" dirty="0">
                <a:solidFill>
                  <a:schemeClr val="tx2">
                    <a:lumMod val="10000"/>
                  </a:schemeClr>
                </a:solidFill>
              </a:rPr>
              <a:t>, R., </a:t>
            </a:r>
            <a:r>
              <a:rPr lang="en-CA" sz="2000" dirty="0" err="1">
                <a:solidFill>
                  <a:schemeClr val="tx2">
                    <a:lumMod val="10000"/>
                  </a:schemeClr>
                </a:solidFill>
              </a:rPr>
              <a:t>Amaudruz</a:t>
            </a:r>
            <a:r>
              <a:rPr lang="en-CA" sz="2000" dirty="0">
                <a:solidFill>
                  <a:schemeClr val="tx2">
                    <a:lumMod val="10000"/>
                  </a:schemeClr>
                </a:solidFill>
              </a:rPr>
              <a:t>, P.A., Araujo, G., Baldwin, M., </a:t>
            </a:r>
            <a:r>
              <a:rPr lang="en-CA" sz="2000" dirty="0" err="1">
                <a:solidFill>
                  <a:schemeClr val="tx2">
                    <a:lumMod val="10000"/>
                  </a:schemeClr>
                </a:solidFill>
              </a:rPr>
              <a:t>Batygov</a:t>
            </a:r>
            <a:r>
              <a:rPr lang="en-CA" sz="2000" dirty="0">
                <a:solidFill>
                  <a:schemeClr val="tx2">
                    <a:lumMod val="10000"/>
                  </a:schemeClr>
                </a:solidFill>
              </a:rPr>
              <a:t>, M., Beltran, B., Bina, C., </a:t>
            </a:r>
            <a:r>
              <a:rPr lang="en-CA" sz="2000" dirty="0" err="1">
                <a:solidFill>
                  <a:schemeClr val="tx2">
                    <a:lumMod val="10000"/>
                  </a:schemeClr>
                </a:solidFill>
              </a:rPr>
              <a:t>Bonatt</a:t>
            </a:r>
            <a:r>
              <a:rPr lang="en-CA" sz="2000" dirty="0">
                <a:solidFill>
                  <a:schemeClr val="tx2">
                    <a:lumMod val="10000"/>
                  </a:schemeClr>
                </a:solidFill>
              </a:rPr>
              <a:t>, J., Boulay, M., </a:t>
            </a:r>
            <a:r>
              <a:rPr lang="en-CA" sz="2000" dirty="0" err="1">
                <a:solidFill>
                  <a:schemeClr val="tx2">
                    <a:lumMod val="10000"/>
                  </a:schemeClr>
                </a:solidFill>
              </a:rPr>
              <a:t>Broerman</a:t>
            </a:r>
            <a:r>
              <a:rPr lang="en-CA" sz="2000" dirty="0">
                <a:solidFill>
                  <a:schemeClr val="tx2">
                    <a:lumMod val="10000"/>
                  </a:schemeClr>
                </a:solidFill>
              </a:rPr>
              <a:t>, B., Bueno, J., Burghardt, P., Butcher, A., Cai, B., </a:t>
            </a:r>
            <a:r>
              <a:rPr lang="en-CA" sz="2000" dirty="0" err="1">
                <a:solidFill>
                  <a:schemeClr val="tx2">
                    <a:lumMod val="10000"/>
                  </a:schemeClr>
                </a:solidFill>
              </a:rPr>
              <a:t>Cavuoti</a:t>
            </a:r>
            <a:r>
              <a:rPr lang="en-CA" sz="2000" dirty="0">
                <a:solidFill>
                  <a:schemeClr val="tx2">
                    <a:lumMod val="10000"/>
                  </a:schemeClr>
                </a:solidFill>
              </a:rPr>
              <a:t>, S., Chen, M., Chen, Y., Cleveland, B., </a:t>
            </a:r>
            <a:r>
              <a:rPr lang="en-CA" sz="2000" dirty="0" err="1">
                <a:solidFill>
                  <a:schemeClr val="tx2">
                    <a:lumMod val="10000"/>
                  </a:schemeClr>
                </a:solidFill>
              </a:rPr>
              <a:t>Cranshaw</a:t>
            </a:r>
            <a:r>
              <a:rPr lang="en-CA" sz="2000" dirty="0">
                <a:solidFill>
                  <a:schemeClr val="tx2">
                    <a:lumMod val="10000"/>
                  </a:schemeClr>
                </a:solidFill>
              </a:rPr>
              <a:t>, D., Dering, K., </a:t>
            </a:r>
            <a:r>
              <a:rPr lang="en-CA" sz="2000" dirty="0" err="1">
                <a:solidFill>
                  <a:schemeClr val="tx2">
                    <a:lumMod val="10000"/>
                  </a:schemeClr>
                </a:solidFill>
              </a:rPr>
              <a:t>DiGioseffo</a:t>
            </a:r>
            <a:r>
              <a:rPr lang="en-CA" sz="2000" dirty="0">
                <a:solidFill>
                  <a:schemeClr val="tx2">
                    <a:lumMod val="10000"/>
                  </a:schemeClr>
                </a:solidFill>
              </a:rPr>
              <a:t>, J., </a:t>
            </a:r>
            <a:r>
              <a:rPr lang="en-CA" sz="2000" dirty="0" err="1">
                <a:solidFill>
                  <a:schemeClr val="tx2">
                    <a:lumMod val="10000"/>
                  </a:schemeClr>
                </a:solidFill>
              </a:rPr>
              <a:t>Doria</a:t>
            </a:r>
            <a:r>
              <a:rPr lang="en-CA" sz="2000" dirty="0">
                <a:solidFill>
                  <a:schemeClr val="tx2">
                    <a:lumMod val="10000"/>
                  </a:schemeClr>
                </a:solidFill>
              </a:rPr>
              <a:t>, L., Duncan, F., Dunford, M., Erlandson, A., </a:t>
            </a:r>
            <a:r>
              <a:rPr lang="en-CA" sz="2000" dirty="0" err="1">
                <a:solidFill>
                  <a:schemeClr val="tx2">
                    <a:lumMod val="10000"/>
                  </a:schemeClr>
                </a:solidFill>
              </a:rPr>
              <a:t>Fatemighomi</a:t>
            </a:r>
            <a:r>
              <a:rPr lang="en-CA" sz="2000" dirty="0">
                <a:solidFill>
                  <a:schemeClr val="tx2">
                    <a:lumMod val="10000"/>
                  </a:schemeClr>
                </a:solidFill>
              </a:rPr>
              <a:t>, N., </a:t>
            </a:r>
            <a:r>
              <a:rPr lang="en-CA" sz="2000" dirty="0" err="1">
                <a:solidFill>
                  <a:schemeClr val="tx2">
                    <a:lumMod val="10000"/>
                  </a:schemeClr>
                </a:solidFill>
              </a:rPr>
              <a:t>Fiorillo</a:t>
            </a:r>
            <a:r>
              <a:rPr lang="en-CA" sz="2000" dirty="0">
                <a:solidFill>
                  <a:schemeClr val="tx2">
                    <a:lumMod val="10000"/>
                  </a:schemeClr>
                </a:solidFill>
              </a:rPr>
              <a:t>, G., Florian, S., Flower, A., Ford, R., Gagnon, R., </a:t>
            </a:r>
            <a:r>
              <a:rPr lang="en-CA" sz="2000" dirty="0" err="1">
                <a:solidFill>
                  <a:schemeClr val="tx2">
                    <a:lumMod val="10000"/>
                  </a:schemeClr>
                </a:solidFill>
              </a:rPr>
              <a:t>Gallacher</a:t>
            </a:r>
            <a:r>
              <a:rPr lang="en-CA" sz="2000" dirty="0">
                <a:solidFill>
                  <a:schemeClr val="tx2">
                    <a:lumMod val="10000"/>
                  </a:schemeClr>
                </a:solidFill>
              </a:rPr>
              <a:t>, D., </a:t>
            </a:r>
            <a:r>
              <a:rPr lang="en-CA" sz="2000" dirty="0" err="1">
                <a:solidFill>
                  <a:schemeClr val="tx2">
                    <a:lumMod val="10000"/>
                  </a:schemeClr>
                </a:solidFill>
              </a:rPr>
              <a:t>Garcés</a:t>
            </a:r>
            <a:r>
              <a:rPr lang="en-CA" sz="2000" dirty="0">
                <a:solidFill>
                  <a:schemeClr val="tx2">
                    <a:lumMod val="10000"/>
                  </a:schemeClr>
                </a:solidFill>
              </a:rPr>
              <a:t>, E., Garg, S., Giampa, P., </a:t>
            </a:r>
            <a:r>
              <a:rPr lang="en-CA" sz="2000" dirty="0" err="1">
                <a:solidFill>
                  <a:schemeClr val="tx2">
                    <a:lumMod val="10000"/>
                  </a:schemeClr>
                </a:solidFill>
              </a:rPr>
              <a:t>Goeldi</a:t>
            </a:r>
            <a:r>
              <a:rPr lang="en-CA" sz="2000" dirty="0">
                <a:solidFill>
                  <a:schemeClr val="tx2">
                    <a:lumMod val="10000"/>
                  </a:schemeClr>
                </a:solidFill>
              </a:rPr>
              <a:t>, D., Golovko, V., </a:t>
            </a:r>
            <a:r>
              <a:rPr lang="en-CA" sz="2000" dirty="0" err="1">
                <a:solidFill>
                  <a:schemeClr val="tx2">
                    <a:lumMod val="10000"/>
                  </a:schemeClr>
                </a:solidFill>
              </a:rPr>
              <a:t>Gorel</a:t>
            </a:r>
            <a:r>
              <a:rPr lang="en-CA" sz="2000" dirty="0">
                <a:solidFill>
                  <a:schemeClr val="tx2">
                    <a:lumMod val="10000"/>
                  </a:schemeClr>
                </a:solidFill>
              </a:rPr>
              <a:t>, P., Graham, K., Grant, D., </a:t>
            </a:r>
            <a:r>
              <a:rPr lang="en-CA" sz="2000" dirty="0" err="1">
                <a:solidFill>
                  <a:schemeClr val="tx2">
                    <a:lumMod val="10000"/>
                  </a:schemeClr>
                </a:solidFill>
              </a:rPr>
              <a:t>Hallin</a:t>
            </a:r>
            <a:r>
              <a:rPr lang="en-CA" sz="2000" dirty="0">
                <a:solidFill>
                  <a:schemeClr val="tx2">
                    <a:lumMod val="10000"/>
                  </a:schemeClr>
                </a:solidFill>
              </a:rPr>
              <a:t>, A., </a:t>
            </a:r>
            <a:r>
              <a:rPr lang="en-CA" sz="2000" dirty="0" err="1">
                <a:solidFill>
                  <a:schemeClr val="tx2">
                    <a:lumMod val="10000"/>
                  </a:schemeClr>
                </a:solidFill>
              </a:rPr>
              <a:t>Hamstra</a:t>
            </a:r>
            <a:r>
              <a:rPr lang="en-CA" sz="2000" dirty="0">
                <a:solidFill>
                  <a:schemeClr val="tx2">
                    <a:lumMod val="10000"/>
                  </a:schemeClr>
                </a:solidFill>
              </a:rPr>
              <a:t>, M., Harvey, P., Hearns, C., Joy, A., </a:t>
            </a:r>
            <a:r>
              <a:rPr lang="en-CA" sz="2000" dirty="0" err="1">
                <a:solidFill>
                  <a:schemeClr val="tx2">
                    <a:lumMod val="10000"/>
                  </a:schemeClr>
                </a:solidFill>
              </a:rPr>
              <a:t>Jillings</a:t>
            </a:r>
            <a:r>
              <a:rPr lang="en-CA" sz="2000" dirty="0">
                <a:solidFill>
                  <a:schemeClr val="tx2">
                    <a:lumMod val="10000"/>
                  </a:schemeClr>
                </a:solidFill>
              </a:rPr>
              <a:t>, C., </a:t>
            </a:r>
            <a:r>
              <a:rPr lang="en-CA" sz="2000" dirty="0" err="1">
                <a:solidFill>
                  <a:schemeClr val="tx2">
                    <a:lumMod val="10000"/>
                  </a:schemeClr>
                </a:solidFill>
              </a:rPr>
              <a:t>Kamaev</a:t>
            </a:r>
            <a:r>
              <a:rPr lang="en-CA" sz="2000" dirty="0">
                <a:solidFill>
                  <a:schemeClr val="tx2">
                    <a:lumMod val="10000"/>
                  </a:schemeClr>
                </a:solidFill>
              </a:rPr>
              <a:t>, O., Kaur, G., Kemp, A., </a:t>
            </a:r>
            <a:r>
              <a:rPr lang="en-CA" sz="2000" dirty="0" err="1">
                <a:solidFill>
                  <a:schemeClr val="tx2">
                    <a:lumMod val="10000"/>
                  </a:schemeClr>
                </a:solidFill>
              </a:rPr>
              <a:t>Kochanek</a:t>
            </a:r>
            <a:r>
              <a:rPr lang="en-CA" sz="2000" dirty="0">
                <a:solidFill>
                  <a:schemeClr val="tx2">
                    <a:lumMod val="10000"/>
                  </a:schemeClr>
                </a:solidFill>
              </a:rPr>
              <a:t>, I., </a:t>
            </a:r>
            <a:r>
              <a:rPr lang="en-CA" sz="2000" dirty="0" err="1">
                <a:solidFill>
                  <a:schemeClr val="tx2">
                    <a:lumMod val="10000"/>
                  </a:schemeClr>
                </a:solidFill>
              </a:rPr>
              <a:t>Kuźniak</a:t>
            </a:r>
            <a:r>
              <a:rPr lang="en-CA" sz="2000" dirty="0">
                <a:solidFill>
                  <a:schemeClr val="tx2">
                    <a:lumMod val="10000"/>
                  </a:schemeClr>
                </a:solidFill>
              </a:rPr>
              <a:t>, M., </a:t>
            </a:r>
            <a:r>
              <a:rPr lang="en-CA" sz="2000" dirty="0" err="1">
                <a:solidFill>
                  <a:schemeClr val="tx2">
                    <a:lumMod val="10000"/>
                  </a:schemeClr>
                </a:solidFill>
              </a:rPr>
              <a:t>Langrock</a:t>
            </a:r>
            <a:r>
              <a:rPr lang="en-CA" sz="2000" dirty="0">
                <a:solidFill>
                  <a:schemeClr val="tx2">
                    <a:lumMod val="10000"/>
                  </a:schemeClr>
                </a:solidFill>
              </a:rPr>
              <a:t>, S., La Zia, F., Lehnert, B., Li, X., </a:t>
            </a:r>
            <a:r>
              <a:rPr lang="en-CA" sz="2000" dirty="0" err="1">
                <a:solidFill>
                  <a:schemeClr val="tx2">
                    <a:lumMod val="10000"/>
                  </a:schemeClr>
                </a:solidFill>
              </a:rPr>
              <a:t>Lidgard</a:t>
            </a:r>
            <a:r>
              <a:rPr lang="en-CA" sz="2000" dirty="0">
                <a:solidFill>
                  <a:schemeClr val="tx2">
                    <a:lumMod val="10000"/>
                  </a:schemeClr>
                </a:solidFill>
              </a:rPr>
              <a:t>, J., Lindner, T., Litvinov, O., Lock, J., Longo, G., Majewski, P., McDonald, A., McElroy, T., McGinn, T., McLaughlin, J., </a:t>
            </a:r>
            <a:r>
              <a:rPr lang="en-CA" sz="2000" dirty="0" err="1">
                <a:solidFill>
                  <a:schemeClr val="tx2">
                    <a:lumMod val="10000"/>
                  </a:schemeClr>
                </a:solidFill>
              </a:rPr>
              <a:t>Mehdiyev</a:t>
            </a:r>
            <a:r>
              <a:rPr lang="en-CA" sz="2000" dirty="0">
                <a:solidFill>
                  <a:schemeClr val="tx2">
                    <a:lumMod val="10000"/>
                  </a:schemeClr>
                </a:solidFill>
              </a:rPr>
              <a:t>, R., </a:t>
            </a:r>
            <a:r>
              <a:rPr lang="en-CA" sz="2000" dirty="0" err="1">
                <a:solidFill>
                  <a:schemeClr val="tx2">
                    <a:lumMod val="10000"/>
                  </a:schemeClr>
                </a:solidFill>
              </a:rPr>
              <a:t>Mielnichuk</a:t>
            </a:r>
            <a:r>
              <a:rPr lang="en-CA" sz="2000" dirty="0">
                <a:solidFill>
                  <a:schemeClr val="tx2">
                    <a:lumMod val="10000"/>
                  </a:schemeClr>
                </a:solidFill>
              </a:rPr>
              <a:t>, C., Monroe, J., Nadeau, P., Nantais, C., Ng, C., Noble, A., </a:t>
            </a:r>
            <a:r>
              <a:rPr lang="en-CA" sz="2000" dirty="0" err="1">
                <a:solidFill>
                  <a:schemeClr val="tx2">
                    <a:lumMod val="10000"/>
                  </a:schemeClr>
                </a:solidFill>
              </a:rPr>
              <a:t>O’Dwyer</a:t>
            </a:r>
            <a:r>
              <a:rPr lang="en-CA" sz="2000" dirty="0">
                <a:solidFill>
                  <a:schemeClr val="tx2">
                    <a:lumMod val="10000"/>
                  </a:schemeClr>
                </a:solidFill>
              </a:rPr>
              <a:t>, E., Ouellet, C., </a:t>
            </a:r>
            <a:r>
              <a:rPr lang="en-CA" sz="2000" dirty="0" err="1">
                <a:solidFill>
                  <a:schemeClr val="tx2">
                    <a:lumMod val="10000"/>
                  </a:schemeClr>
                </a:solidFill>
              </a:rPr>
              <a:t>Pasuthip</a:t>
            </a:r>
            <a:r>
              <a:rPr lang="en-CA" sz="2000" dirty="0">
                <a:solidFill>
                  <a:schemeClr val="tx2">
                    <a:lumMod val="10000"/>
                  </a:schemeClr>
                </a:solidFill>
              </a:rPr>
              <a:t>, P., </a:t>
            </a:r>
            <a:r>
              <a:rPr lang="en-CA" sz="2000" dirty="0" err="1">
                <a:solidFill>
                  <a:schemeClr val="tx2">
                    <a:lumMod val="10000"/>
                  </a:schemeClr>
                </a:solidFill>
              </a:rPr>
              <a:t>Peeters</a:t>
            </a:r>
            <a:r>
              <a:rPr lang="en-CA" sz="2000" dirty="0">
                <a:solidFill>
                  <a:schemeClr val="tx2">
                    <a:lumMod val="10000"/>
                  </a:schemeClr>
                </a:solidFill>
              </a:rPr>
              <a:t>, S., </a:t>
            </a:r>
            <a:r>
              <a:rPr lang="en-CA" sz="2000" dirty="0" err="1">
                <a:solidFill>
                  <a:schemeClr val="tx2">
                    <a:lumMod val="10000"/>
                  </a:schemeClr>
                </a:solidFill>
              </a:rPr>
              <a:t>Piro</a:t>
            </a:r>
            <a:r>
              <a:rPr lang="en-CA" sz="2000" dirty="0">
                <a:solidFill>
                  <a:schemeClr val="tx2">
                    <a:lumMod val="10000"/>
                  </a:schemeClr>
                </a:solidFill>
              </a:rPr>
              <a:t>, M.C., </a:t>
            </a:r>
            <a:r>
              <a:rPr lang="en-CA" sz="2000" dirty="0" err="1">
                <a:solidFill>
                  <a:schemeClr val="tx2">
                    <a:lumMod val="10000"/>
                  </a:schemeClr>
                </a:solidFill>
              </a:rPr>
              <a:t>Pollmann</a:t>
            </a:r>
            <a:r>
              <a:rPr lang="en-CA" sz="2000" dirty="0">
                <a:solidFill>
                  <a:schemeClr val="tx2">
                    <a:lumMod val="10000"/>
                  </a:schemeClr>
                </a:solidFill>
              </a:rPr>
              <a:t>, T., Rand, E., </a:t>
            </a:r>
            <a:r>
              <a:rPr lang="en-CA" sz="2000" dirty="0" err="1">
                <a:solidFill>
                  <a:schemeClr val="tx2">
                    <a:lumMod val="10000"/>
                  </a:schemeClr>
                </a:solidFill>
              </a:rPr>
              <a:t>Rethmeier</a:t>
            </a:r>
            <a:r>
              <a:rPr lang="en-CA" sz="2000" dirty="0">
                <a:solidFill>
                  <a:schemeClr val="tx2">
                    <a:lumMod val="10000"/>
                  </a:schemeClr>
                </a:solidFill>
              </a:rPr>
              <a:t>, C., </a:t>
            </a:r>
            <a:r>
              <a:rPr lang="en-CA" sz="2000" dirty="0" err="1">
                <a:solidFill>
                  <a:schemeClr val="tx2">
                    <a:lumMod val="10000"/>
                  </a:schemeClr>
                </a:solidFill>
              </a:rPr>
              <a:t>Retière</a:t>
            </a:r>
            <a:r>
              <a:rPr lang="en-CA" sz="2000" dirty="0">
                <a:solidFill>
                  <a:schemeClr val="tx2">
                    <a:lumMod val="10000"/>
                  </a:schemeClr>
                </a:solidFill>
              </a:rPr>
              <a:t>, F., </a:t>
            </a:r>
            <a:r>
              <a:rPr lang="en-CA" sz="2000" dirty="0" err="1">
                <a:solidFill>
                  <a:schemeClr val="tx2">
                    <a:lumMod val="10000"/>
                  </a:schemeClr>
                </a:solidFill>
              </a:rPr>
              <a:t>Seeburn</a:t>
            </a:r>
            <a:r>
              <a:rPr lang="en-CA" sz="2000" dirty="0">
                <a:solidFill>
                  <a:schemeClr val="tx2">
                    <a:lumMod val="10000"/>
                  </a:schemeClr>
                </a:solidFill>
              </a:rPr>
              <a:t>, N., </a:t>
            </a:r>
            <a:r>
              <a:rPr lang="en-CA" sz="2000" dirty="0" err="1">
                <a:solidFill>
                  <a:schemeClr val="tx2">
                    <a:lumMod val="10000"/>
                  </a:schemeClr>
                </a:solidFill>
              </a:rPr>
              <a:t>Singhrao</a:t>
            </a:r>
            <a:r>
              <a:rPr lang="en-CA" sz="2000" dirty="0">
                <a:solidFill>
                  <a:schemeClr val="tx2">
                    <a:lumMod val="10000"/>
                  </a:schemeClr>
                </a:solidFill>
              </a:rPr>
              <a:t>, K., </a:t>
            </a:r>
            <a:r>
              <a:rPr lang="en-CA" sz="2000" dirty="0" err="1">
                <a:solidFill>
                  <a:schemeClr val="tx2">
                    <a:lumMod val="10000"/>
                  </a:schemeClr>
                </a:solidFill>
              </a:rPr>
              <a:t>Skensved</a:t>
            </a:r>
            <a:r>
              <a:rPr lang="en-CA" sz="2000" dirty="0">
                <a:solidFill>
                  <a:schemeClr val="tx2">
                    <a:lumMod val="10000"/>
                  </a:schemeClr>
                </a:solidFill>
              </a:rPr>
              <a:t>, P., Smith, B., Smith, N., </a:t>
            </a:r>
            <a:r>
              <a:rPr lang="en-CA" sz="2000" dirty="0" err="1">
                <a:solidFill>
                  <a:schemeClr val="tx2">
                    <a:lumMod val="10000"/>
                  </a:schemeClr>
                </a:solidFill>
              </a:rPr>
              <a:t>Sonley</a:t>
            </a:r>
            <a:r>
              <a:rPr lang="en-CA" sz="2000" dirty="0">
                <a:solidFill>
                  <a:schemeClr val="tx2">
                    <a:lumMod val="10000"/>
                  </a:schemeClr>
                </a:solidFill>
              </a:rPr>
              <a:t>, T., Soukup, J., </a:t>
            </a:r>
            <a:r>
              <a:rPr lang="en-CA" sz="2000" dirty="0" err="1">
                <a:solidFill>
                  <a:schemeClr val="tx2">
                    <a:lumMod val="10000"/>
                  </a:schemeClr>
                </a:solidFill>
              </a:rPr>
              <a:t>Stainforth</a:t>
            </a:r>
            <a:r>
              <a:rPr lang="en-CA" sz="2000" dirty="0">
                <a:solidFill>
                  <a:schemeClr val="tx2">
                    <a:lumMod val="10000"/>
                  </a:schemeClr>
                </a:solidFill>
              </a:rPr>
              <a:t>, R., Stone, C., Strickland, V., Sur, B., Tang, J., Vázquez-</a:t>
            </a:r>
            <a:r>
              <a:rPr lang="en-CA" sz="2000" dirty="0" err="1">
                <a:solidFill>
                  <a:schemeClr val="tx2">
                    <a:lumMod val="10000"/>
                  </a:schemeClr>
                </a:solidFill>
              </a:rPr>
              <a:t>Jáuregui</a:t>
            </a:r>
            <a:r>
              <a:rPr lang="en-CA" sz="2000" dirty="0">
                <a:solidFill>
                  <a:schemeClr val="tx2">
                    <a:lumMod val="10000"/>
                  </a:schemeClr>
                </a:solidFill>
              </a:rPr>
              <a:t>, E., Veloce, L., </a:t>
            </a:r>
            <a:r>
              <a:rPr lang="en-CA" sz="2000" dirty="0" err="1">
                <a:solidFill>
                  <a:schemeClr val="tx2">
                    <a:lumMod val="10000"/>
                  </a:schemeClr>
                </a:solidFill>
              </a:rPr>
              <a:t>Viel</a:t>
            </a:r>
            <a:r>
              <a:rPr lang="en-CA" sz="2000" dirty="0">
                <a:solidFill>
                  <a:schemeClr val="tx2">
                    <a:lumMod val="10000"/>
                  </a:schemeClr>
                </a:solidFill>
              </a:rPr>
              <a:t>, S., </a:t>
            </a:r>
            <a:r>
              <a:rPr lang="en-CA" sz="2000" dirty="0" err="1">
                <a:solidFill>
                  <a:schemeClr val="tx2">
                    <a:lumMod val="10000"/>
                  </a:schemeClr>
                </a:solidFill>
              </a:rPr>
              <a:t>Walding</a:t>
            </a:r>
            <a:r>
              <a:rPr lang="en-CA" sz="2000" dirty="0">
                <a:solidFill>
                  <a:schemeClr val="tx2">
                    <a:lumMod val="10000"/>
                  </a:schemeClr>
                </a:solidFill>
              </a:rPr>
              <a:t>, J., Waqar, M., Ward, M., </a:t>
            </a:r>
            <a:r>
              <a:rPr lang="en-CA" sz="2000" dirty="0" err="1">
                <a:solidFill>
                  <a:schemeClr val="tx2">
                    <a:lumMod val="10000"/>
                  </a:schemeClr>
                </a:solidFill>
              </a:rPr>
              <a:t>Westerdale</a:t>
            </a:r>
            <a:r>
              <a:rPr lang="en-CA" sz="2000" dirty="0">
                <a:solidFill>
                  <a:schemeClr val="tx2">
                    <a:lumMod val="10000"/>
                  </a:schemeClr>
                </a:solidFill>
              </a:rPr>
              <a:t>, S., Willis, J., &amp; </a:t>
            </a:r>
            <a:r>
              <a:rPr lang="en-CA" sz="2000" dirty="0" err="1">
                <a:solidFill>
                  <a:schemeClr val="tx2">
                    <a:lumMod val="10000"/>
                  </a:schemeClr>
                </a:solidFill>
              </a:rPr>
              <a:t>Zuñiga</a:t>
            </a:r>
            <a:r>
              <a:rPr lang="en-CA" sz="2000" dirty="0">
                <a:solidFill>
                  <a:schemeClr val="tx2">
                    <a:lumMod val="10000"/>
                  </a:schemeClr>
                </a:solidFill>
              </a:rPr>
              <a:t>-Reyes, A. (2019). Search for dark matter with a 231-day exposure of liquid argon using DEAP-3600 at SNOLAB. Physical Review D, 100(2).</a:t>
            </a:r>
          </a:p>
          <a:p>
            <a:pPr marL="0" marR="0" lvl="0" indent="0" algn="l" rtl="0">
              <a:lnSpc>
                <a:spcPct val="115000"/>
              </a:lnSpc>
              <a:spcBef>
                <a:spcPts val="0"/>
              </a:spcBef>
              <a:spcAft>
                <a:spcPts val="0"/>
              </a:spcAft>
              <a:buNone/>
            </a:pPr>
            <a:endParaRPr lang="en-CA" sz="2000" dirty="0">
              <a:solidFill>
                <a:schemeClr val="tx2">
                  <a:lumMod val="10000"/>
                </a:schemeClr>
              </a:solidFill>
            </a:endParaRPr>
          </a:p>
          <a:p>
            <a:pPr marL="0" marR="0" lvl="0" indent="0" algn="l" rtl="0">
              <a:lnSpc>
                <a:spcPct val="115000"/>
              </a:lnSpc>
              <a:spcBef>
                <a:spcPts val="1200"/>
              </a:spcBef>
              <a:spcAft>
                <a:spcPts val="0"/>
              </a:spcAft>
              <a:buNone/>
            </a:pPr>
            <a:r>
              <a:rPr lang="en" sz="2000" dirty="0">
                <a:solidFill>
                  <a:schemeClr val="tx2">
                    <a:lumMod val="10000"/>
                  </a:schemeClr>
                </a:solidFill>
              </a:rPr>
              <a:t>[3] </a:t>
            </a:r>
            <a:r>
              <a:rPr lang="en" sz="2000" dirty="0">
                <a:solidFill>
                  <a:schemeClr val="tx2">
                    <a:lumMod val="10000"/>
                  </a:schemeClr>
                </a:solidFill>
                <a:uFill>
                  <a:noFill/>
                </a:uFill>
                <a:hlinkClick r:id="rId4">
                  <a:extLst>
                    <a:ext uri="{A12FA001-AC4F-418D-AE19-62706E023703}">
                      <ahyp:hlinkClr xmlns:ahyp="http://schemas.microsoft.com/office/drawing/2018/hyperlinkcolor" val="tx"/>
                    </a:ext>
                  </a:extLst>
                </a:hlinkClick>
              </a:rPr>
              <a:t>TPD3PulseshapePaper &lt; Main &lt; TWiki (snolab.ca)</a:t>
            </a:r>
            <a:endParaRPr sz="2000" dirty="0">
              <a:solidFill>
                <a:schemeClr val="tx2">
                  <a:lumMod val="10000"/>
                </a:schemeClr>
              </a:solidFill>
            </a:endParaRPr>
          </a:p>
          <a:p>
            <a:pPr marL="0" marR="0" lvl="0" indent="0" algn="l" rtl="0">
              <a:lnSpc>
                <a:spcPct val="115000"/>
              </a:lnSpc>
              <a:spcBef>
                <a:spcPts val="1200"/>
              </a:spcBef>
              <a:spcAft>
                <a:spcPts val="0"/>
              </a:spcAft>
              <a:buNone/>
            </a:pPr>
            <a:r>
              <a:rPr lang="en" sz="2000" dirty="0">
                <a:solidFill>
                  <a:schemeClr val="tx2">
                    <a:lumMod val="10000"/>
                  </a:schemeClr>
                </a:solidFill>
              </a:rPr>
              <a:t>[4] BSc thesis: Mohamed Younes Sassi (2018). Average Pulseshape of Liquid Argon in a Dark Matter Search Experiment.</a:t>
            </a:r>
            <a:endParaRPr sz="2000" dirty="0">
              <a:solidFill>
                <a:schemeClr val="tx2">
                  <a:lumMod val="10000"/>
                </a:schemeClr>
              </a:solidFill>
            </a:endParaRPr>
          </a:p>
          <a:p>
            <a:pPr marL="0" lvl="0" indent="0" algn="l" rtl="0">
              <a:spcBef>
                <a:spcPts val="1200"/>
              </a:spcBef>
              <a:spcAft>
                <a:spcPts val="1200"/>
              </a:spcAft>
              <a:buNone/>
            </a:pPr>
            <a:endParaRPr sz="1200" dirty="0">
              <a:solidFill>
                <a:schemeClr val="tx2">
                  <a:lumMod val="10000"/>
                </a:schemeClr>
              </a:solidFill>
              <a:highlight>
                <a:srgbClr val="F8F9FA"/>
              </a:highlight>
              <a:latin typeface="Roboto"/>
              <a:ea typeface="Roboto"/>
              <a:cs typeface="Roboto"/>
              <a:sym typeface="Roboto"/>
            </a:endParaRPr>
          </a:p>
        </p:txBody>
      </p:sp>
      <p:sp>
        <p:nvSpPr>
          <p:cNvPr id="160" name="Google Shape;160;p24"/>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6" name="Picture 5">
            <a:extLst>
              <a:ext uri="{FF2B5EF4-FFF2-40B4-BE49-F238E27FC236}">
                <a16:creationId xmlns:a16="http://schemas.microsoft.com/office/drawing/2014/main" id="{2743BFD1-BDDB-4B86-A5CA-5F1D9C5A7A33}"/>
              </a:ext>
            </a:extLst>
          </p:cNvPr>
          <p:cNvPicPr>
            <a:picLocks noChangeAspect="1"/>
          </p:cNvPicPr>
          <p:nvPr/>
        </p:nvPicPr>
        <p:blipFill>
          <a:blip r:embed="rId5"/>
          <a:stretch>
            <a:fillRect/>
          </a:stretch>
        </p:blipFill>
        <p:spPr>
          <a:xfrm>
            <a:off x="8258629" y="185167"/>
            <a:ext cx="573671" cy="54620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txBox="1">
            <a:spLocks noGrp="1"/>
          </p:cNvSpPr>
          <p:nvPr>
            <p:ph type="sldNum" sz="quarter" idx="12"/>
          </p:nvPr>
        </p:nvSpPr>
        <p:spPr>
          <a:prstGeom prst="rect">
            <a:avLst/>
          </a:prstGeom>
        </p:spPr>
        <p:txBody>
          <a:bodyPr spcFirstLastPara="1" wrap="square" lIns="91425" tIns="91425" rIns="91425" bIns="91425" anchor="ctr" anchorCtr="0">
            <a:normAutofit fontScale="92500" lnSpcReduction="20000"/>
          </a:bodyPr>
          <a:lstStyle/>
          <a:p>
            <a:pPr marL="0" lvl="0" indent="0" algn="r" rtl="0">
              <a:spcBef>
                <a:spcPts val="0"/>
              </a:spcBef>
              <a:spcAft>
                <a:spcPts val="0"/>
              </a:spcAft>
              <a:buNone/>
            </a:pPr>
            <a:fld id="{00000000-1234-1234-1234-123412341234}" type="slidenum">
              <a:rPr lang="en"/>
              <a:t>21</a:t>
            </a:fld>
            <a:endParaRPr/>
          </a:p>
        </p:txBody>
      </p:sp>
      <p:pic>
        <p:nvPicPr>
          <p:cNvPr id="166" name="Google Shape;166;p25"/>
          <p:cNvPicPr preferRelativeResize="0">
            <a:picLocks noChangeAspect="1"/>
          </p:cNvPicPr>
          <p:nvPr/>
        </p:nvPicPr>
        <p:blipFill rotWithShape="1">
          <a:blip r:embed="rId3">
            <a:alphaModFix/>
          </a:blip>
          <a:srcRect t="12646" b="12646"/>
          <a:stretch/>
        </p:blipFill>
        <p:spPr>
          <a:xfrm>
            <a:off x="0" y="0"/>
            <a:ext cx="9144000" cy="5143500"/>
          </a:xfrm>
          <a:prstGeom prst="rect">
            <a:avLst/>
          </a:prstGeom>
          <a:ln>
            <a:noFill/>
          </a:ln>
          <a:effectLst>
            <a:softEdge rad="112500"/>
          </a:effectLst>
        </p:spPr>
      </p:pic>
      <p:sp>
        <p:nvSpPr>
          <p:cNvPr id="7" name="TextBox 6">
            <a:extLst>
              <a:ext uri="{FF2B5EF4-FFF2-40B4-BE49-F238E27FC236}">
                <a16:creationId xmlns:a16="http://schemas.microsoft.com/office/drawing/2014/main" id="{63301B92-5E59-4FE4-9BFF-5BF053FE3764}"/>
              </a:ext>
            </a:extLst>
          </p:cNvPr>
          <p:cNvSpPr txBox="1"/>
          <p:nvPr/>
        </p:nvSpPr>
        <p:spPr>
          <a:xfrm>
            <a:off x="708837" y="634408"/>
            <a:ext cx="7726325" cy="984885"/>
          </a:xfrm>
          <a:prstGeom prst="rect">
            <a:avLst/>
          </a:prstGeom>
          <a:noFill/>
          <a:effectLst>
            <a:outerShdw blurRad="40000" dist="20000" dir="5400000" rotWithShape="0">
              <a:srgbClr val="000000">
                <a:alpha val="38000"/>
              </a:srgbClr>
            </a:outerShdw>
            <a:softEdge rad="63500"/>
          </a:effectLst>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en-US"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M</a:t>
            </a: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y special appreciation for the grand supports from </a:t>
            </a:r>
          </a:p>
          <a:p>
            <a:pPr algn="ct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my supervisors Pierre </a:t>
            </a:r>
            <a:r>
              <a:rPr lang="en-CA" sz="1400" b="1" dirty="0" err="1">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Gorel</a:t>
            </a: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 Chris </a:t>
            </a:r>
            <a:r>
              <a:rPr lang="en-CA" sz="1400" b="1" dirty="0" err="1">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Jillings</a:t>
            </a: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 Sean Daugherty, </a:t>
            </a:r>
          </a:p>
          <a:p>
            <a:pPr algn="ct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my senior colleague </a:t>
            </a:r>
            <a:r>
              <a:rPr lang="en-CA" sz="1400" b="1" dirty="0" err="1">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Badamsambuu</a:t>
            </a: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 </a:t>
            </a:r>
            <a:r>
              <a:rPr lang="en-CA" sz="1400" b="1" dirty="0" err="1">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Jigmeddorj</a:t>
            </a:r>
            <a:r>
              <a:rPr lang="en-CA" sz="14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rPr>
              <a:t>, and my dear DEAP friends!</a:t>
            </a:r>
          </a:p>
          <a:p>
            <a:pPr algn="ctr"/>
            <a:endParaRPr lang="en-CA" sz="1600" b="1" dirty="0">
              <a:ln w="6600">
                <a:solidFill>
                  <a:schemeClr val="accent2">
                    <a:lumMod val="60000"/>
                    <a:lumOff val="40000"/>
                  </a:schemeClr>
                </a:solidFill>
                <a:prstDash val="solid"/>
              </a:ln>
              <a:solidFill>
                <a:srgbClr val="FFFFFF"/>
              </a:solidFill>
              <a:effectLst>
                <a:outerShdw dist="38100" dir="2700000" algn="tl" rotWithShape="0">
                  <a:schemeClr val="accent2"/>
                </a:outerShdw>
              </a:effectLst>
              <a:latin typeface="Segoe Print" panose="02000600000000000000"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2D668"/>
        </a:solidFill>
        <a:effectLst/>
      </p:bgPr>
    </p:bg>
    <p:spTree>
      <p:nvGrpSpPr>
        <p:cNvPr id="1" name="Shape 170"/>
        <p:cNvGrpSpPr/>
        <p:nvPr/>
      </p:nvGrpSpPr>
      <p:grpSpPr>
        <a:xfrm>
          <a:off x="0" y="0"/>
          <a:ext cx="0" cy="0"/>
          <a:chOff x="0" y="0"/>
          <a:chExt cx="0" cy="0"/>
        </a:xfrm>
      </p:grpSpPr>
      <p:sp>
        <p:nvSpPr>
          <p:cNvPr id="171" name="Google Shape;171;p26"/>
          <p:cNvSpPr txBox="1">
            <a:spLocks noGrp="1"/>
          </p:cNvSpPr>
          <p:nvPr>
            <p:ph type="title"/>
          </p:nvPr>
        </p:nvSpPr>
        <p:spPr>
          <a:xfrm>
            <a:off x="1099850" y="526350"/>
            <a:ext cx="708403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6500" dirty="0">
                <a:solidFill>
                  <a:srgbClr val="FF00FF"/>
                </a:solidFill>
                <a:latin typeface="Jokerman" panose="04090605060D06020702" pitchFamily="82" charset="0"/>
                <a:ea typeface="Dancing Script SemiBold"/>
                <a:cs typeface="Dancing Script SemiBold"/>
                <a:sym typeface="Dancing Script SemiBold"/>
              </a:rPr>
              <a:t>Backup slides</a:t>
            </a:r>
            <a:endParaRPr sz="6500" dirty="0">
              <a:solidFill>
                <a:srgbClr val="FF00FF"/>
              </a:solidFill>
              <a:latin typeface="Jokerman" panose="04090605060D06020702" pitchFamily="82" charset="0"/>
              <a:ea typeface="Dancing Script SemiBold"/>
              <a:cs typeface="Dancing Script SemiBold"/>
              <a:sym typeface="Dancing Script SemiBold"/>
            </a:endParaRPr>
          </a:p>
        </p:txBody>
      </p:sp>
      <p:sp>
        <p:nvSpPr>
          <p:cNvPr id="172" name="Google Shape;172;p26"/>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50" b="0" i="0" u="none" strike="noStrike" kern="1200" cap="none" spc="0" normalizeH="0" baseline="0" noProof="0">
                <a:ln>
                  <a:noFill/>
                </a:ln>
                <a:solidFill>
                  <a:prstClr val="white"/>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sz="7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32737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2D6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5B0E-1948-49D2-BD91-DED2AB312D80}"/>
              </a:ext>
            </a:extLst>
          </p:cNvPr>
          <p:cNvSpPr>
            <a:spLocks noGrp="1"/>
          </p:cNvSpPr>
          <p:nvPr>
            <p:ph type="title"/>
          </p:nvPr>
        </p:nvSpPr>
        <p:spPr>
          <a:xfrm>
            <a:off x="311700" y="384065"/>
            <a:ext cx="8520600" cy="572700"/>
          </a:xfrm>
        </p:spPr>
        <p:txBody>
          <a:bodyPr>
            <a:normAutofit/>
          </a:bodyPr>
          <a:lstStyle/>
          <a:p>
            <a:r>
              <a:rPr lang="en-US" dirty="0" err="1"/>
              <a:t>Pulseshape</a:t>
            </a:r>
            <a:r>
              <a:rPr lang="en-US" dirty="0"/>
              <a:t> discrimination</a:t>
            </a:r>
            <a:endParaRPr lang="en-CA" dirty="0"/>
          </a:p>
        </p:txBody>
      </p:sp>
      <p:sp>
        <p:nvSpPr>
          <p:cNvPr id="4" name="Slide Number Placeholder 3">
            <a:extLst>
              <a:ext uri="{FF2B5EF4-FFF2-40B4-BE49-F238E27FC236}">
                <a16:creationId xmlns:a16="http://schemas.microsoft.com/office/drawing/2014/main" id="{82D3378E-F0A0-463B-895B-082A62B12D77}"/>
              </a:ext>
            </a:extLst>
          </p:cNvPr>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 sz="75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 sz="75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187392E-57CE-4835-9695-5DB23102122B}"/>
              </a:ext>
            </a:extLst>
          </p:cNvPr>
          <p:cNvSpPr txBox="1"/>
          <p:nvPr/>
        </p:nvSpPr>
        <p:spPr>
          <a:xfrm>
            <a:off x="311700" y="1140264"/>
            <a:ext cx="8520599" cy="3477875"/>
          </a:xfrm>
          <a:prstGeom prst="rect">
            <a:avLst/>
          </a:prstGeom>
          <a:noFill/>
        </p:spPr>
        <p:txBody>
          <a:bodyPr wrap="square">
            <a:spAutoFit/>
          </a:bodyPr>
          <a:lstStyle/>
          <a:p>
            <a:pPr marL="501650" indent="-342900">
              <a:buFont typeface="Wingdings" panose="05000000000000000000" pitchFamily="2" charset="2"/>
              <a:buChar char="Ø"/>
            </a:pPr>
            <a:r>
              <a:rPr lang="en-US" sz="2000" dirty="0">
                <a:latin typeface="Inter"/>
              </a:rPr>
              <a:t>Liquid scintillators emit scintillation light with different </a:t>
            </a:r>
            <a:r>
              <a:rPr lang="en-US" sz="2000" dirty="0" err="1">
                <a:latin typeface="Inter"/>
              </a:rPr>
              <a:t>pulseshapes</a:t>
            </a:r>
            <a:r>
              <a:rPr lang="en-US" sz="2000" dirty="0">
                <a:latin typeface="Inter"/>
              </a:rPr>
              <a:t> depending on the ionization power of the incident particle. Different ionization powers result in different excitation mechanisms of the scintillating atoms.</a:t>
            </a:r>
          </a:p>
          <a:p>
            <a:pPr marL="158750"/>
            <a:endParaRPr lang="en-US" sz="2000" dirty="0">
              <a:latin typeface="Inter"/>
            </a:endParaRPr>
          </a:p>
          <a:p>
            <a:pPr marL="501650" indent="-342900">
              <a:buFont typeface="Wingdings" panose="05000000000000000000" pitchFamily="2" charset="2"/>
              <a:buChar char="Ø"/>
            </a:pPr>
            <a:r>
              <a:rPr lang="en-US" sz="2000" dirty="0">
                <a:latin typeface="Inter"/>
              </a:rPr>
              <a:t>Therefore cause the scintillator to have different decay times and intensities.</a:t>
            </a:r>
          </a:p>
          <a:p>
            <a:pPr marL="158750"/>
            <a:r>
              <a:rPr lang="en-US" sz="2000" dirty="0">
                <a:latin typeface="Inter"/>
              </a:rPr>
              <a:t> </a:t>
            </a:r>
          </a:p>
          <a:p>
            <a:pPr marL="501650" indent="-342900">
              <a:buFont typeface="Wingdings" panose="05000000000000000000" pitchFamily="2" charset="2"/>
              <a:buChar char="Ø"/>
            </a:pPr>
            <a:r>
              <a:rPr lang="en-US" sz="2000" dirty="0">
                <a:latin typeface="Inter"/>
              </a:rPr>
              <a:t>By using the proprieties of these decay types we can distinguish between the excitation mechanisms and have an idea about the incident particle, this technique is called Pulse Shape Discrimination (PSD).</a:t>
            </a:r>
          </a:p>
        </p:txBody>
      </p:sp>
    </p:spTree>
    <p:extLst>
      <p:ext uri="{BB962C8B-B14F-4D97-AF65-F5344CB8AC3E}">
        <p14:creationId xmlns:p14="http://schemas.microsoft.com/office/powerpoint/2010/main" val="148644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2D6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155B-B5CC-4578-97B3-1E4745749528}"/>
              </a:ext>
            </a:extLst>
          </p:cNvPr>
          <p:cNvSpPr>
            <a:spLocks noGrp="1"/>
          </p:cNvSpPr>
          <p:nvPr>
            <p:ph type="title"/>
          </p:nvPr>
        </p:nvSpPr>
        <p:spPr/>
        <p:txBody>
          <a:bodyPr/>
          <a:lstStyle/>
          <a:p>
            <a:r>
              <a:rPr lang="en-US" dirty="0"/>
              <a:t>Side definitions</a:t>
            </a:r>
            <a:endParaRPr lang="en-CA" dirty="0"/>
          </a:p>
        </p:txBody>
      </p:sp>
      <p:sp>
        <p:nvSpPr>
          <p:cNvPr id="4" name="Slide Number Placeholder 3">
            <a:extLst>
              <a:ext uri="{FF2B5EF4-FFF2-40B4-BE49-F238E27FC236}">
                <a16:creationId xmlns:a16="http://schemas.microsoft.com/office/drawing/2014/main" id="{7F76095F-8478-4220-AD33-DA6958CF06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7" name="TextBox 6">
            <a:extLst>
              <a:ext uri="{FF2B5EF4-FFF2-40B4-BE49-F238E27FC236}">
                <a16:creationId xmlns:a16="http://schemas.microsoft.com/office/drawing/2014/main" id="{84B3A654-8054-4100-9126-1A83094DED70}"/>
              </a:ext>
            </a:extLst>
          </p:cNvPr>
          <p:cNvSpPr txBox="1"/>
          <p:nvPr/>
        </p:nvSpPr>
        <p:spPr>
          <a:xfrm>
            <a:off x="673395" y="1017725"/>
            <a:ext cx="7605824" cy="1200329"/>
          </a:xfrm>
          <a:prstGeom prst="rect">
            <a:avLst/>
          </a:prstGeom>
          <a:noFill/>
        </p:spPr>
        <p:txBody>
          <a:bodyPr wrap="square">
            <a:spAutoFit/>
          </a:bodyPr>
          <a:lstStyle/>
          <a:p>
            <a:pPr marL="171450" indent="-171450">
              <a:buFont typeface="Arial" panose="020B0604020202020204" pitchFamily="34" charset="0"/>
              <a:buChar char="•"/>
            </a:pPr>
            <a:r>
              <a:rPr lang="en-US" sz="1200" b="1" dirty="0">
                <a:latin typeface="Inter"/>
                <a:cs typeface="Arial" panose="020B0604020202020204" pitchFamily="34" charset="0"/>
              </a:rPr>
              <a:t>Cross sections</a:t>
            </a:r>
            <a:r>
              <a:rPr lang="en-US" sz="1200" dirty="0">
                <a:latin typeface="Inter"/>
                <a:cs typeface="Arial" panose="020B0604020202020204" pitchFamily="34" charset="0"/>
              </a:rPr>
              <a:t>: probability that a reaction will occur</a:t>
            </a:r>
          </a:p>
          <a:p>
            <a:pPr marL="171450" indent="-171450">
              <a:buFont typeface="Arial" panose="020B0604020202020204" pitchFamily="34" charset="0"/>
              <a:buChar char="•"/>
            </a:pPr>
            <a:r>
              <a:rPr lang="en-US" sz="1200" b="1" dirty="0" err="1">
                <a:latin typeface="Inter"/>
                <a:cs typeface="Arial" panose="020B0604020202020204" pitchFamily="34" charset="0"/>
              </a:rPr>
              <a:t>Pulseshape</a:t>
            </a:r>
            <a:r>
              <a:rPr lang="en-US" sz="1200" b="1" dirty="0">
                <a:latin typeface="Inter"/>
                <a:cs typeface="Arial" panose="020B0604020202020204" pitchFamily="34" charset="0"/>
              </a:rPr>
              <a:t>:</a:t>
            </a:r>
            <a:r>
              <a:rPr lang="en-US" sz="1200" dirty="0">
                <a:latin typeface="Inter"/>
                <a:cs typeface="Arial" panose="020B0604020202020204" pitchFamily="34" charset="0"/>
              </a:rPr>
              <a:t> In physics, particularly in the context of particle detectors and scintillation measurements, pulse shape refers to the characteristic pattern of light or electrical signal generated over time in response to a particle interaction. When a particle interacts with the scintillator material, it emits light pulses. The shape of these pulses (i.e., how the light intensity varies over time) provides valuable information about the nature of the interaction. Different types of particles or different energy deposits will produce pulses with distinct shapes.</a:t>
            </a:r>
          </a:p>
        </p:txBody>
      </p:sp>
    </p:spTree>
    <p:extLst>
      <p:ext uri="{BB962C8B-B14F-4D97-AF65-F5344CB8AC3E}">
        <p14:creationId xmlns:p14="http://schemas.microsoft.com/office/powerpoint/2010/main" val="682662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2D6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0F3B-94F3-4527-848A-06383DF32816}"/>
              </a:ext>
            </a:extLst>
          </p:cNvPr>
          <p:cNvSpPr>
            <a:spLocks noGrp="1"/>
          </p:cNvSpPr>
          <p:nvPr>
            <p:ph type="title"/>
          </p:nvPr>
        </p:nvSpPr>
        <p:spPr/>
        <p:txBody>
          <a:bodyPr/>
          <a:lstStyle/>
          <a:p>
            <a:r>
              <a:rPr lang="en-US" dirty="0"/>
              <a:t>Side questions</a:t>
            </a:r>
            <a:endParaRPr lang="en-CA" dirty="0"/>
          </a:p>
        </p:txBody>
      </p:sp>
      <p:sp>
        <p:nvSpPr>
          <p:cNvPr id="4" name="Slide Number Placeholder 3">
            <a:extLst>
              <a:ext uri="{FF2B5EF4-FFF2-40B4-BE49-F238E27FC236}">
                <a16:creationId xmlns:a16="http://schemas.microsoft.com/office/drawing/2014/main" id="{5D3ECD5D-F956-4FC0-817B-73C36F66C4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8" name="TextBox 7">
            <a:extLst>
              <a:ext uri="{FF2B5EF4-FFF2-40B4-BE49-F238E27FC236}">
                <a16:creationId xmlns:a16="http://schemas.microsoft.com/office/drawing/2014/main" id="{54350E65-E81E-4B20-AF85-E78D3F0930B9}"/>
              </a:ext>
            </a:extLst>
          </p:cNvPr>
          <p:cNvSpPr txBox="1"/>
          <p:nvPr/>
        </p:nvSpPr>
        <p:spPr>
          <a:xfrm>
            <a:off x="673395" y="1017725"/>
            <a:ext cx="7605824" cy="3046988"/>
          </a:xfrm>
          <a:prstGeom prst="rect">
            <a:avLst/>
          </a:prstGeom>
          <a:noFill/>
        </p:spPr>
        <p:txBody>
          <a:bodyPr wrap="square">
            <a:spAutoFit/>
          </a:bodyPr>
          <a:lstStyle/>
          <a:p>
            <a:pPr marL="171450" indent="-171450">
              <a:buFont typeface="Arial" panose="020B0604020202020204" pitchFamily="34" charset="0"/>
              <a:buChar char="•"/>
            </a:pPr>
            <a:r>
              <a:rPr lang="en-US" sz="1200" b="1" dirty="0">
                <a:latin typeface="Inter"/>
              </a:rPr>
              <a:t>Leak detector vs </a:t>
            </a:r>
            <a:r>
              <a:rPr lang="en-US" sz="1200" b="1" dirty="0" err="1">
                <a:latin typeface="Inter"/>
              </a:rPr>
              <a:t>rga</a:t>
            </a:r>
            <a:r>
              <a:rPr lang="en-US" sz="1200" b="1" dirty="0">
                <a:latin typeface="Inter"/>
              </a:rPr>
              <a:t>: </a:t>
            </a:r>
            <a:r>
              <a:rPr lang="en-US" sz="1200" b="0" i="0" dirty="0">
                <a:effectLst/>
                <a:latin typeface="Inter"/>
              </a:rPr>
              <a:t>Leak detectors, in general, are fine-tuned to detect the presence of helium. Residual Gas Analyzers (RGAs) look beyond the presence of helium. They evaluate all the gases present within a space.</a:t>
            </a:r>
          </a:p>
          <a:p>
            <a:pPr marL="171450" indent="-171450">
              <a:buFont typeface="Arial" panose="020B0604020202020204" pitchFamily="34" charset="0"/>
              <a:buChar char="•"/>
            </a:pPr>
            <a:r>
              <a:rPr lang="en-US" sz="1200" b="1" dirty="0">
                <a:latin typeface="Inter"/>
              </a:rPr>
              <a:t>Why water hurt RGA</a:t>
            </a:r>
            <a:r>
              <a:rPr lang="en-US" sz="1200" dirty="0">
                <a:latin typeface="Inter"/>
              </a:rPr>
              <a:t>? Gases like nitrogen, oxygen, and argon are not strongly bound to the surfaces. This means they easily enter the gas phase and are easily pumped away. Water vapor, by contrast, clings to every surface, many molecular layers thick. As the pressure is reduced, water vapor molecules enter the gas phase but when they hit another surface they are again strongly bound. This makes it very difficult to pump away and it eventually becomes the dominant residual gas.</a:t>
            </a:r>
          </a:p>
          <a:p>
            <a:pPr marL="171450" indent="-171450">
              <a:buFont typeface="Arial" panose="020B0604020202020204" pitchFamily="34" charset="0"/>
              <a:buChar char="•"/>
            </a:pPr>
            <a:r>
              <a:rPr lang="en-US" sz="1200" b="1" i="0" dirty="0">
                <a:effectLst/>
                <a:latin typeface="Inter"/>
              </a:rPr>
              <a:t>Why LAR</a:t>
            </a:r>
            <a:r>
              <a:rPr lang="en-US" sz="1200" b="0" i="0" dirty="0">
                <a:effectLst/>
                <a:latin typeface="Inter"/>
              </a:rPr>
              <a:t>? </a:t>
            </a:r>
            <a:r>
              <a:rPr lang="en-US" sz="1200" dirty="0">
                <a:latin typeface="Inter"/>
              </a:rPr>
              <a:t>Because of high scintillation light yield, high discrimination power between wimp and background. This power is from short singlet and long triplet decay time. Singlet is from NR from WIMP, triplet is from ER from background. </a:t>
            </a:r>
            <a:r>
              <a:rPr lang="en-US" sz="1200" dirty="0" err="1">
                <a:latin typeface="Inter"/>
              </a:rPr>
              <a:t>LAr</a:t>
            </a:r>
            <a:r>
              <a:rPr lang="en-US" sz="1200" dirty="0">
                <a:latin typeface="Inter"/>
              </a:rPr>
              <a:t> has high singlet decay because there is enough ionizing power, triplet excimer will interact with hot electron, creating singlet. </a:t>
            </a:r>
          </a:p>
          <a:p>
            <a:pPr marL="171450" indent="-171450">
              <a:buFont typeface="Arial" panose="020B0604020202020204" pitchFamily="34" charset="0"/>
              <a:buChar char="•"/>
            </a:pPr>
            <a:r>
              <a:rPr lang="en-US" sz="1200" b="1" i="0" dirty="0">
                <a:effectLst/>
                <a:latin typeface="Inter"/>
              </a:rPr>
              <a:t>Why WIMP? </a:t>
            </a:r>
            <a:r>
              <a:rPr lang="en-US" sz="1200" i="0" dirty="0">
                <a:effectLst/>
                <a:latin typeface="Inter"/>
              </a:rPr>
              <a:t>According to a model that when Universe was very hot, dark matter and its anti-matter annihilate, creating new particles. These particles also decayed into dark matter and its anti-matter. But temperature decreased, leading to new particles decay rate dropped while annihilation was still going on. At one point, the density of dark matter is constant. If dark matter exists, its cross section must be smaller than cross section of weak interaction. WIMP fits in this cross section range. </a:t>
            </a:r>
            <a:endParaRPr lang="en-US" sz="1200" b="1" i="0" dirty="0">
              <a:effectLst/>
              <a:latin typeface="Inter"/>
            </a:endParaRPr>
          </a:p>
        </p:txBody>
      </p:sp>
    </p:spTree>
    <p:extLst>
      <p:ext uri="{BB962C8B-B14F-4D97-AF65-F5344CB8AC3E}">
        <p14:creationId xmlns:p14="http://schemas.microsoft.com/office/powerpoint/2010/main" val="422200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C357-EF71-4F66-A523-6319690BB710}"/>
              </a:ext>
            </a:extLst>
          </p:cNvPr>
          <p:cNvSpPr>
            <a:spLocks noGrp="1"/>
          </p:cNvSpPr>
          <p:nvPr>
            <p:ph type="title"/>
          </p:nvPr>
        </p:nvSpPr>
        <p:spPr/>
        <p:txBody>
          <a:bodyPr>
            <a:noAutofit/>
          </a:bodyPr>
          <a:lstStyle/>
          <a:p>
            <a:pPr algn="l"/>
            <a:r>
              <a:rPr lang="en-US" sz="3500" b="1" dirty="0">
                <a:latin typeface="Cormorant Garamond"/>
                <a:ea typeface="Cormorant Garamond"/>
                <a:sym typeface="Cormorant Garamond"/>
              </a:rPr>
              <a:t>DARK </a:t>
            </a:r>
            <a:r>
              <a:rPr lang="en-US" sz="3500" b="1" dirty="0" err="1">
                <a:latin typeface="Cormorant Garamond"/>
                <a:ea typeface="Cormorant Garamond"/>
                <a:sym typeface="Cormorant Garamond"/>
              </a:rPr>
              <a:t>MAtter</a:t>
            </a:r>
            <a:endParaRPr lang="en-CA" sz="3500" dirty="0"/>
          </a:p>
        </p:txBody>
      </p:sp>
      <p:sp>
        <p:nvSpPr>
          <p:cNvPr id="3" name="Text Placeholder 2">
            <a:extLst>
              <a:ext uri="{FF2B5EF4-FFF2-40B4-BE49-F238E27FC236}">
                <a16:creationId xmlns:a16="http://schemas.microsoft.com/office/drawing/2014/main" id="{6CA56E30-38E3-4BE2-B3EC-5DE6C906D5B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AE17BCB-D4DE-4146-9AB4-DED4E932AA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13" name="Picture 12">
            <a:extLst>
              <a:ext uri="{FF2B5EF4-FFF2-40B4-BE49-F238E27FC236}">
                <a16:creationId xmlns:a16="http://schemas.microsoft.com/office/drawing/2014/main" id="{A8AB5981-DED9-406B-8244-12BAC2C55043}"/>
              </a:ext>
            </a:extLst>
          </p:cNvPr>
          <p:cNvPicPr>
            <a:picLocks noChangeAspect="1"/>
          </p:cNvPicPr>
          <p:nvPr/>
        </p:nvPicPr>
        <p:blipFill>
          <a:blip r:embed="rId3"/>
          <a:stretch>
            <a:fillRect/>
          </a:stretch>
        </p:blipFill>
        <p:spPr>
          <a:xfrm>
            <a:off x="8258629" y="185167"/>
            <a:ext cx="573671" cy="546208"/>
          </a:xfrm>
          <a:prstGeom prst="rect">
            <a:avLst/>
          </a:prstGeom>
        </p:spPr>
      </p:pic>
      <p:pic>
        <p:nvPicPr>
          <p:cNvPr id="16" name="Picture 15">
            <a:extLst>
              <a:ext uri="{FF2B5EF4-FFF2-40B4-BE49-F238E27FC236}">
                <a16:creationId xmlns:a16="http://schemas.microsoft.com/office/drawing/2014/main" id="{03DF544E-4CE2-44B5-9EE1-A189E424BC39}"/>
              </a:ext>
            </a:extLst>
          </p:cNvPr>
          <p:cNvPicPr>
            <a:picLocks noChangeAspect="1"/>
          </p:cNvPicPr>
          <p:nvPr/>
        </p:nvPicPr>
        <p:blipFill>
          <a:blip r:embed="rId4"/>
          <a:stretch>
            <a:fillRect/>
          </a:stretch>
        </p:blipFill>
        <p:spPr>
          <a:xfrm>
            <a:off x="2296280" y="1152475"/>
            <a:ext cx="4551439" cy="3413579"/>
          </a:xfrm>
          <a:prstGeom prst="rect">
            <a:avLst/>
          </a:prstGeom>
        </p:spPr>
      </p:pic>
    </p:spTree>
    <p:extLst>
      <p:ext uri="{BB962C8B-B14F-4D97-AF65-F5344CB8AC3E}">
        <p14:creationId xmlns:p14="http://schemas.microsoft.com/office/powerpoint/2010/main" val="3085820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C357-EF71-4F66-A523-6319690BB710}"/>
              </a:ext>
            </a:extLst>
          </p:cNvPr>
          <p:cNvSpPr>
            <a:spLocks noGrp="1"/>
          </p:cNvSpPr>
          <p:nvPr>
            <p:ph type="title"/>
          </p:nvPr>
        </p:nvSpPr>
        <p:spPr>
          <a:xfrm>
            <a:off x="311700" y="338705"/>
            <a:ext cx="8520600" cy="572700"/>
          </a:xfrm>
        </p:spPr>
        <p:txBody>
          <a:bodyPr>
            <a:noAutofit/>
          </a:bodyPr>
          <a:lstStyle/>
          <a:p>
            <a:pPr algn="l"/>
            <a:r>
              <a:rPr lang="en-CA" sz="3500" b="1" dirty="0">
                <a:latin typeface="Cormorant Garamond"/>
                <a:ea typeface="Cormorant Garamond"/>
                <a:sym typeface="Cormorant Garamond"/>
              </a:rPr>
              <a:t>D</a:t>
            </a:r>
            <a:r>
              <a:rPr lang="en" sz="3500" b="1" dirty="0">
                <a:latin typeface="Cormorant Garamond"/>
                <a:ea typeface="Cormorant Garamond"/>
                <a:sym typeface="Cormorant Garamond"/>
              </a:rPr>
              <a:t>eap-3600 </a:t>
            </a:r>
            <a:br>
              <a:rPr lang="en" sz="3500" b="1" dirty="0">
                <a:latin typeface="Cormorant Garamond"/>
                <a:ea typeface="Cormorant Garamond"/>
                <a:sym typeface="Cormorant Garamond"/>
              </a:rPr>
            </a:br>
            <a:r>
              <a:rPr lang="en" sz="1200" b="1" dirty="0">
                <a:latin typeface="Cormorant Garamond"/>
                <a:ea typeface="Cormorant Garamond"/>
                <a:sym typeface="Cormorant Garamond"/>
              </a:rPr>
              <a:t>Dark matter experiment using argon pulshape discrimination</a:t>
            </a:r>
            <a:endParaRPr lang="en-CA" sz="3500" dirty="0"/>
          </a:p>
        </p:txBody>
      </p:sp>
      <p:sp>
        <p:nvSpPr>
          <p:cNvPr id="3" name="Text Placeholder 2">
            <a:extLst>
              <a:ext uri="{FF2B5EF4-FFF2-40B4-BE49-F238E27FC236}">
                <a16:creationId xmlns:a16="http://schemas.microsoft.com/office/drawing/2014/main" id="{6CA56E30-38E3-4BE2-B3EC-5DE6C906D5B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AE17BCB-D4DE-4146-9AB4-DED4E932AA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13" name="Picture 12">
            <a:extLst>
              <a:ext uri="{FF2B5EF4-FFF2-40B4-BE49-F238E27FC236}">
                <a16:creationId xmlns:a16="http://schemas.microsoft.com/office/drawing/2014/main" id="{A8AB5981-DED9-406B-8244-12BAC2C55043}"/>
              </a:ext>
            </a:extLst>
          </p:cNvPr>
          <p:cNvPicPr>
            <a:picLocks noChangeAspect="1"/>
          </p:cNvPicPr>
          <p:nvPr/>
        </p:nvPicPr>
        <p:blipFill>
          <a:blip r:embed="rId3"/>
          <a:stretch>
            <a:fillRect/>
          </a:stretch>
        </p:blipFill>
        <p:spPr>
          <a:xfrm>
            <a:off x="8258629" y="185167"/>
            <a:ext cx="573671" cy="546208"/>
          </a:xfrm>
          <a:prstGeom prst="rect">
            <a:avLst/>
          </a:prstGeom>
        </p:spPr>
      </p:pic>
      <p:pic>
        <p:nvPicPr>
          <p:cNvPr id="14" name="Picture 13">
            <a:extLst>
              <a:ext uri="{FF2B5EF4-FFF2-40B4-BE49-F238E27FC236}">
                <a16:creationId xmlns:a16="http://schemas.microsoft.com/office/drawing/2014/main" id="{EB4EE260-A340-46C1-9BF9-CCF7229DEE6A}"/>
              </a:ext>
            </a:extLst>
          </p:cNvPr>
          <p:cNvPicPr>
            <a:picLocks noChangeAspect="1"/>
          </p:cNvPicPr>
          <p:nvPr/>
        </p:nvPicPr>
        <p:blipFill>
          <a:blip r:embed="rId4"/>
          <a:stretch>
            <a:fillRect/>
          </a:stretch>
        </p:blipFill>
        <p:spPr>
          <a:xfrm>
            <a:off x="1580883" y="1328875"/>
            <a:ext cx="3114786" cy="3240000"/>
          </a:xfrm>
          <a:prstGeom prst="rect">
            <a:avLst/>
          </a:prstGeom>
        </p:spPr>
      </p:pic>
      <p:pic>
        <p:nvPicPr>
          <p:cNvPr id="6" name="Picture 5">
            <a:extLst>
              <a:ext uri="{FF2B5EF4-FFF2-40B4-BE49-F238E27FC236}">
                <a16:creationId xmlns:a16="http://schemas.microsoft.com/office/drawing/2014/main" id="{507FC1FF-495B-458C-9B89-9C528FC647E3}"/>
              </a:ext>
            </a:extLst>
          </p:cNvPr>
          <p:cNvPicPr>
            <a:picLocks noChangeAspect="1"/>
          </p:cNvPicPr>
          <p:nvPr/>
        </p:nvPicPr>
        <p:blipFill>
          <a:blip r:embed="rId5"/>
          <a:stretch>
            <a:fillRect/>
          </a:stretch>
        </p:blipFill>
        <p:spPr>
          <a:xfrm>
            <a:off x="5231747" y="1328875"/>
            <a:ext cx="2133659" cy="3240000"/>
          </a:xfrm>
          <a:prstGeom prst="rect">
            <a:avLst/>
          </a:prstGeom>
        </p:spPr>
      </p:pic>
      <p:sp>
        <p:nvSpPr>
          <p:cNvPr id="5" name="TextBox 4">
            <a:extLst>
              <a:ext uri="{FF2B5EF4-FFF2-40B4-BE49-F238E27FC236}">
                <a16:creationId xmlns:a16="http://schemas.microsoft.com/office/drawing/2014/main" id="{90573D8F-1C0D-44DA-ADF5-EF4556695D09}"/>
              </a:ext>
            </a:extLst>
          </p:cNvPr>
          <p:cNvSpPr txBox="1"/>
          <p:nvPr/>
        </p:nvSpPr>
        <p:spPr>
          <a:xfrm>
            <a:off x="5408017" y="3215970"/>
            <a:ext cx="1288973" cy="461665"/>
          </a:xfrm>
          <a:prstGeom prst="rect">
            <a:avLst/>
          </a:prstGeom>
          <a:noFill/>
        </p:spPr>
        <p:txBody>
          <a:bodyPr wrap="square" rtlCol="0">
            <a:spAutoFit/>
          </a:bodyPr>
          <a:lstStyle/>
          <a:p>
            <a:pPr algn="ctr"/>
            <a:r>
              <a:rPr lang="en-CA" sz="1200" b="1" i="0">
                <a:ln w="6600">
                  <a:solidFill>
                    <a:schemeClr val="tx2"/>
                  </a:solidFill>
                  <a:prstDash val="solid"/>
                </a:ln>
                <a:solidFill>
                  <a:srgbClr val="FFFFFF"/>
                </a:solidFill>
                <a:effectLst>
                  <a:outerShdw dist="38100" dir="2700000" algn="tl" rotWithShape="0">
                    <a:schemeClr val="accent2"/>
                  </a:outerShdw>
                </a:effectLst>
                <a:latin typeface="Source Sans Pro" panose="020B0503030403020204" pitchFamily="34" charset="0"/>
              </a:rPr>
              <a:t>3300kg</a:t>
            </a:r>
            <a:endParaRPr lang="en-CA" sz="1200" b="1" i="0" dirty="0">
              <a:ln w="6600">
                <a:solidFill>
                  <a:schemeClr val="tx2"/>
                </a:solidFill>
                <a:prstDash val="solid"/>
              </a:ln>
              <a:solidFill>
                <a:srgbClr val="FFFFFF"/>
              </a:solidFill>
              <a:effectLst>
                <a:outerShdw dist="38100" dir="2700000" algn="tl" rotWithShape="0">
                  <a:schemeClr val="accent2"/>
                </a:outerShdw>
              </a:effectLst>
              <a:latin typeface="Source Sans Pro" panose="020B0503030403020204" pitchFamily="34" charset="0"/>
            </a:endParaRPr>
          </a:p>
          <a:p>
            <a:pPr algn="ctr"/>
            <a:r>
              <a:rPr lang="en-CA" sz="1200" b="1" dirty="0" err="1">
                <a:ln w="6600">
                  <a:solidFill>
                    <a:schemeClr val="tx2"/>
                  </a:solidFill>
                  <a:prstDash val="solid"/>
                </a:ln>
                <a:solidFill>
                  <a:srgbClr val="FFFFFF"/>
                </a:solidFill>
                <a:effectLst>
                  <a:outerShdw dist="38100" dir="2700000" algn="tl" rotWithShape="0">
                    <a:schemeClr val="accent2"/>
                  </a:outerShdw>
                </a:effectLst>
                <a:latin typeface="Source Sans Pro" panose="020B0503030403020204" pitchFamily="34" charset="0"/>
              </a:rPr>
              <a:t>LAr</a:t>
            </a:r>
            <a:endParaRPr lang="en-CA" sz="1200" b="1" dirty="0">
              <a:ln w="6600">
                <a:solidFill>
                  <a:schemeClr val="tx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32276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4AB33-72CE-4F41-9AF5-6DA742B985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9" name="Title 1">
            <a:extLst>
              <a:ext uri="{FF2B5EF4-FFF2-40B4-BE49-F238E27FC236}">
                <a16:creationId xmlns:a16="http://schemas.microsoft.com/office/drawing/2014/main" id="{1215C274-DCF5-4B6A-971A-557BAFE22F11}"/>
              </a:ext>
            </a:extLst>
          </p:cNvPr>
          <p:cNvSpPr txBox="1">
            <a:spLocks/>
          </p:cNvSpPr>
          <p:nvPr/>
        </p:nvSpPr>
        <p:spPr>
          <a:xfrm>
            <a:off x="438347" y="642167"/>
            <a:ext cx="8520600" cy="572700"/>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a:lstStyle>
          <a:p>
            <a:r>
              <a:rPr lang="en-US" sz="3500" b="1" dirty="0">
                <a:latin typeface="Cormorant Garamond"/>
                <a:ea typeface="Cormorant Garamond"/>
                <a:sym typeface="Cormorant Garamond"/>
              </a:rPr>
              <a:t>outline</a:t>
            </a:r>
            <a:endParaRPr lang="en-CA" sz="3500" dirty="0"/>
          </a:p>
        </p:txBody>
      </p:sp>
      <p:graphicFrame>
        <p:nvGraphicFramePr>
          <p:cNvPr id="10" name="Diagram 9">
            <a:extLst>
              <a:ext uri="{FF2B5EF4-FFF2-40B4-BE49-F238E27FC236}">
                <a16:creationId xmlns:a16="http://schemas.microsoft.com/office/drawing/2014/main" id="{BD16EA65-9911-4F40-9A4E-E0969982BBC4}"/>
              </a:ext>
            </a:extLst>
          </p:cNvPr>
          <p:cNvGraphicFramePr/>
          <p:nvPr>
            <p:extLst>
              <p:ext uri="{D42A27DB-BD31-4B8C-83A1-F6EECF244321}">
                <p14:modId xmlns:p14="http://schemas.microsoft.com/office/powerpoint/2010/main" val="2158316600"/>
              </p:ext>
            </p:extLst>
          </p:nvPr>
        </p:nvGraphicFramePr>
        <p:xfrm>
          <a:off x="917850" y="1017725"/>
          <a:ext cx="73083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633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F137-017A-473F-91A1-42A084FAD1A5}"/>
              </a:ext>
            </a:extLst>
          </p:cNvPr>
          <p:cNvSpPr>
            <a:spLocks noGrp="1"/>
          </p:cNvSpPr>
          <p:nvPr>
            <p:ph type="title"/>
          </p:nvPr>
        </p:nvSpPr>
        <p:spPr/>
        <p:txBody>
          <a:bodyPr>
            <a:noAutofit/>
          </a:bodyPr>
          <a:lstStyle/>
          <a:p>
            <a:pPr algn="l"/>
            <a:r>
              <a:rPr lang="en-CA" sz="3500" b="1" dirty="0">
                <a:latin typeface="Cormorant Garamond"/>
                <a:ea typeface="Cormorant Garamond"/>
                <a:sym typeface="Cormorant Garamond"/>
              </a:rPr>
              <a:t>R</a:t>
            </a:r>
            <a:r>
              <a:rPr lang="en" sz="3500" b="1" dirty="0">
                <a:latin typeface="Cormorant Garamond"/>
                <a:ea typeface="Cormorant Garamond"/>
                <a:sym typeface="Cormorant Garamond"/>
              </a:rPr>
              <a:t>esidual gas analyzer (RGA)</a:t>
            </a:r>
            <a:endParaRPr lang="en-CA" sz="3500" dirty="0"/>
          </a:p>
        </p:txBody>
      </p:sp>
      <p:sp>
        <p:nvSpPr>
          <p:cNvPr id="3" name="Text Placeholder 2">
            <a:extLst>
              <a:ext uri="{FF2B5EF4-FFF2-40B4-BE49-F238E27FC236}">
                <a16:creationId xmlns:a16="http://schemas.microsoft.com/office/drawing/2014/main" id="{A5774C9F-1D33-45FA-BD22-5B9308E029B7}"/>
              </a:ext>
            </a:extLst>
          </p:cNvPr>
          <p:cNvSpPr>
            <a:spLocks noGrp="1"/>
          </p:cNvSpPr>
          <p:nvPr>
            <p:ph type="body" idx="1"/>
          </p:nvPr>
        </p:nvSpPr>
        <p:spPr/>
        <p:txBody>
          <a:bodyPr/>
          <a:lstStyle/>
          <a:p>
            <a:pPr marL="114300" indent="0">
              <a:buNone/>
            </a:pPr>
            <a:endParaRPr lang="en-CA" dirty="0"/>
          </a:p>
        </p:txBody>
      </p:sp>
      <p:sp>
        <p:nvSpPr>
          <p:cNvPr id="4" name="Slide Number Placeholder 3">
            <a:extLst>
              <a:ext uri="{FF2B5EF4-FFF2-40B4-BE49-F238E27FC236}">
                <a16:creationId xmlns:a16="http://schemas.microsoft.com/office/drawing/2014/main" id="{BFDE330F-5C86-4D71-9F31-F9186A28DF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7" name="Picture 6">
            <a:extLst>
              <a:ext uri="{FF2B5EF4-FFF2-40B4-BE49-F238E27FC236}">
                <a16:creationId xmlns:a16="http://schemas.microsoft.com/office/drawing/2014/main" id="{5E8CB7FF-327A-49C6-9959-39B57F6D0C2B}"/>
              </a:ext>
            </a:extLst>
          </p:cNvPr>
          <p:cNvPicPr>
            <a:picLocks noChangeAspect="1"/>
          </p:cNvPicPr>
          <p:nvPr/>
        </p:nvPicPr>
        <p:blipFill>
          <a:blip r:embed="rId3"/>
          <a:stretch>
            <a:fillRect/>
          </a:stretch>
        </p:blipFill>
        <p:spPr>
          <a:xfrm>
            <a:off x="8258629" y="185167"/>
            <a:ext cx="573671" cy="546208"/>
          </a:xfrm>
          <a:prstGeom prst="rect">
            <a:avLst/>
          </a:prstGeom>
        </p:spPr>
      </p:pic>
      <p:pic>
        <p:nvPicPr>
          <p:cNvPr id="10" name="Picture 9">
            <a:extLst>
              <a:ext uri="{FF2B5EF4-FFF2-40B4-BE49-F238E27FC236}">
                <a16:creationId xmlns:a16="http://schemas.microsoft.com/office/drawing/2014/main" id="{57ACC8EB-2089-48C1-B6E7-B9D60356CA36}"/>
              </a:ext>
            </a:extLst>
          </p:cNvPr>
          <p:cNvPicPr>
            <a:picLocks noChangeAspect="1"/>
          </p:cNvPicPr>
          <p:nvPr/>
        </p:nvPicPr>
        <p:blipFill rotWithShape="1">
          <a:blip r:embed="rId4"/>
          <a:srcRect l="31912" t="22407" r="24471" b="41843"/>
          <a:stretch/>
        </p:blipFill>
        <p:spPr>
          <a:xfrm>
            <a:off x="2186762" y="1394413"/>
            <a:ext cx="4770476" cy="2932523"/>
          </a:xfrm>
          <a:prstGeom prst="rect">
            <a:avLst/>
          </a:prstGeom>
        </p:spPr>
      </p:pic>
    </p:spTree>
    <p:extLst>
      <p:ext uri="{BB962C8B-B14F-4D97-AF65-F5344CB8AC3E}">
        <p14:creationId xmlns:p14="http://schemas.microsoft.com/office/powerpoint/2010/main" val="174682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5BFD-90EE-49AE-946D-98C6F28CDCEA}"/>
              </a:ext>
            </a:extLst>
          </p:cNvPr>
          <p:cNvSpPr>
            <a:spLocks noGrp="1"/>
          </p:cNvSpPr>
          <p:nvPr>
            <p:ph type="title"/>
          </p:nvPr>
        </p:nvSpPr>
        <p:spPr/>
        <p:txBody>
          <a:bodyPr>
            <a:noAutofit/>
          </a:bodyPr>
          <a:lstStyle/>
          <a:p>
            <a:pPr algn="l"/>
            <a:r>
              <a:rPr lang="en-CA" sz="3500" b="1" dirty="0">
                <a:latin typeface="Cormorant Garamond"/>
                <a:ea typeface="Cormorant Garamond"/>
                <a:sym typeface="Cormorant Garamond"/>
              </a:rPr>
              <a:t>R</a:t>
            </a:r>
            <a:r>
              <a:rPr lang="en" sz="3500" b="1" dirty="0">
                <a:latin typeface="Cormorant Garamond"/>
                <a:ea typeface="Cormorant Garamond"/>
                <a:sym typeface="Cormorant Garamond"/>
              </a:rPr>
              <a:t>esidual gas analyzer (RGA)</a:t>
            </a:r>
            <a:endParaRPr lang="en-CA" sz="3500" dirty="0"/>
          </a:p>
        </p:txBody>
      </p:sp>
      <p:sp>
        <p:nvSpPr>
          <p:cNvPr id="3" name="Text Placeholder 2">
            <a:extLst>
              <a:ext uri="{FF2B5EF4-FFF2-40B4-BE49-F238E27FC236}">
                <a16:creationId xmlns:a16="http://schemas.microsoft.com/office/drawing/2014/main" id="{F509A9A8-C2E5-4850-B97D-4B6AB71EA8E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22440E4-41BC-44F5-B542-C913FC18B6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6" name="Picture 5">
            <a:extLst>
              <a:ext uri="{FF2B5EF4-FFF2-40B4-BE49-F238E27FC236}">
                <a16:creationId xmlns:a16="http://schemas.microsoft.com/office/drawing/2014/main" id="{69A6F222-5399-428B-827A-5CD921E2BFBE}"/>
              </a:ext>
            </a:extLst>
          </p:cNvPr>
          <p:cNvPicPr>
            <a:picLocks noChangeAspect="1"/>
          </p:cNvPicPr>
          <p:nvPr/>
        </p:nvPicPr>
        <p:blipFill>
          <a:blip r:embed="rId3"/>
          <a:stretch>
            <a:fillRect/>
          </a:stretch>
        </p:blipFill>
        <p:spPr>
          <a:xfrm>
            <a:off x="1173103" y="1359404"/>
            <a:ext cx="6797793" cy="3002542"/>
          </a:xfrm>
          <a:prstGeom prst="rect">
            <a:avLst/>
          </a:prstGeom>
        </p:spPr>
      </p:pic>
      <p:pic>
        <p:nvPicPr>
          <p:cNvPr id="7" name="Picture 6">
            <a:extLst>
              <a:ext uri="{FF2B5EF4-FFF2-40B4-BE49-F238E27FC236}">
                <a16:creationId xmlns:a16="http://schemas.microsoft.com/office/drawing/2014/main" id="{4F30F086-DBBB-4A87-94F4-8896412F4A28}"/>
              </a:ext>
            </a:extLst>
          </p:cNvPr>
          <p:cNvPicPr>
            <a:picLocks noChangeAspect="1"/>
          </p:cNvPicPr>
          <p:nvPr/>
        </p:nvPicPr>
        <p:blipFill>
          <a:blip r:embed="rId4"/>
          <a:stretch>
            <a:fillRect/>
          </a:stretch>
        </p:blipFill>
        <p:spPr>
          <a:xfrm>
            <a:off x="8258629" y="185167"/>
            <a:ext cx="573671" cy="546208"/>
          </a:xfrm>
          <a:prstGeom prst="rect">
            <a:avLst/>
          </a:prstGeom>
        </p:spPr>
      </p:pic>
    </p:spTree>
    <p:extLst>
      <p:ext uri="{BB962C8B-B14F-4D97-AF65-F5344CB8AC3E}">
        <p14:creationId xmlns:p14="http://schemas.microsoft.com/office/powerpoint/2010/main" val="32690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77EE-4D3A-47D7-AE6A-FB02F3C0E558}"/>
              </a:ext>
            </a:extLst>
          </p:cNvPr>
          <p:cNvSpPr>
            <a:spLocks noGrp="1"/>
          </p:cNvSpPr>
          <p:nvPr>
            <p:ph type="title"/>
          </p:nvPr>
        </p:nvSpPr>
        <p:spPr/>
        <p:txBody>
          <a:bodyPr>
            <a:noAutofit/>
          </a:bodyPr>
          <a:lstStyle/>
          <a:p>
            <a:pPr algn="l"/>
            <a:r>
              <a:rPr lang="en-CA" sz="3500" b="1" dirty="0">
                <a:latin typeface="Cormorant Garamond"/>
                <a:ea typeface="Cormorant Garamond"/>
                <a:sym typeface="Cormorant Garamond"/>
              </a:rPr>
              <a:t>R</a:t>
            </a:r>
            <a:r>
              <a:rPr lang="en" sz="3500" b="1" dirty="0">
                <a:latin typeface="Cormorant Garamond"/>
                <a:ea typeface="Cormorant Garamond"/>
                <a:sym typeface="Cormorant Garamond"/>
              </a:rPr>
              <a:t>esidual gas analyzer (RGA)</a:t>
            </a:r>
            <a:endParaRPr lang="en-CA" sz="3500" dirty="0"/>
          </a:p>
        </p:txBody>
      </p:sp>
      <p:sp>
        <p:nvSpPr>
          <p:cNvPr id="3" name="Text Placeholder 2">
            <a:extLst>
              <a:ext uri="{FF2B5EF4-FFF2-40B4-BE49-F238E27FC236}">
                <a16:creationId xmlns:a16="http://schemas.microsoft.com/office/drawing/2014/main" id="{695DAD3C-4744-492D-9F16-C970263F5C7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163C0BA3-5BB1-487F-8E0A-61BC4E2CCE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6" name="Picture 5">
            <a:extLst>
              <a:ext uri="{FF2B5EF4-FFF2-40B4-BE49-F238E27FC236}">
                <a16:creationId xmlns:a16="http://schemas.microsoft.com/office/drawing/2014/main" id="{5AB5B653-3EF3-4EBD-AF1C-3B7758525C7C}"/>
              </a:ext>
            </a:extLst>
          </p:cNvPr>
          <p:cNvPicPr>
            <a:picLocks noChangeAspect="1"/>
          </p:cNvPicPr>
          <p:nvPr/>
        </p:nvPicPr>
        <p:blipFill rotWithShape="1">
          <a:blip r:embed="rId3"/>
          <a:srcRect l="21778" r="20233"/>
          <a:stretch/>
        </p:blipFill>
        <p:spPr>
          <a:xfrm rot="5400000">
            <a:off x="3400281" y="1187275"/>
            <a:ext cx="2401583" cy="3106146"/>
          </a:xfrm>
          <a:prstGeom prst="rect">
            <a:avLst/>
          </a:prstGeom>
        </p:spPr>
      </p:pic>
      <p:pic>
        <p:nvPicPr>
          <p:cNvPr id="7" name="Picture 6">
            <a:extLst>
              <a:ext uri="{FF2B5EF4-FFF2-40B4-BE49-F238E27FC236}">
                <a16:creationId xmlns:a16="http://schemas.microsoft.com/office/drawing/2014/main" id="{53727428-4214-4143-A616-A0AE3653EAB3}"/>
              </a:ext>
            </a:extLst>
          </p:cNvPr>
          <p:cNvPicPr>
            <a:picLocks noChangeAspect="1"/>
          </p:cNvPicPr>
          <p:nvPr/>
        </p:nvPicPr>
        <p:blipFill>
          <a:blip r:embed="rId4"/>
          <a:stretch>
            <a:fillRect/>
          </a:stretch>
        </p:blipFill>
        <p:spPr>
          <a:xfrm>
            <a:off x="8258629" y="185167"/>
            <a:ext cx="573671" cy="546208"/>
          </a:xfrm>
          <a:prstGeom prst="rect">
            <a:avLst/>
          </a:prstGeom>
        </p:spPr>
      </p:pic>
      <p:sp>
        <p:nvSpPr>
          <p:cNvPr id="9" name="TextBox 8">
            <a:extLst>
              <a:ext uri="{FF2B5EF4-FFF2-40B4-BE49-F238E27FC236}">
                <a16:creationId xmlns:a16="http://schemas.microsoft.com/office/drawing/2014/main" id="{90BF72FB-3FE3-49C7-A6A4-39D3A5D119D1}"/>
              </a:ext>
            </a:extLst>
          </p:cNvPr>
          <p:cNvSpPr txBox="1"/>
          <p:nvPr/>
        </p:nvSpPr>
        <p:spPr>
          <a:xfrm>
            <a:off x="4031990" y="1721871"/>
            <a:ext cx="1470837" cy="369332"/>
          </a:xfrm>
          <a:prstGeom prst="rect">
            <a:avLst/>
          </a:prstGeom>
          <a:noFill/>
        </p:spPr>
        <p:txBody>
          <a:bodyPr wrap="square" rtlCol="0">
            <a:spAutoFit/>
          </a:bodyPr>
          <a:lstStyle/>
          <a:p>
            <a:pPr algn="ct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filaments</a:t>
            </a:r>
            <a:endParaRPr lang="en-CA" b="1" dirty="0">
              <a:solidFill>
                <a:srgbClr val="FF0000"/>
              </a:solidFill>
            </a:endParaRPr>
          </a:p>
        </p:txBody>
      </p:sp>
    </p:spTree>
    <p:extLst>
      <p:ext uri="{BB962C8B-B14F-4D97-AF65-F5344CB8AC3E}">
        <p14:creationId xmlns:p14="http://schemas.microsoft.com/office/powerpoint/2010/main" val="1063859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A756-1C63-4129-B18B-DAA32E87D0AE}"/>
              </a:ext>
            </a:extLst>
          </p:cNvPr>
          <p:cNvSpPr>
            <a:spLocks noGrp="1"/>
          </p:cNvSpPr>
          <p:nvPr>
            <p:ph type="title"/>
          </p:nvPr>
        </p:nvSpPr>
        <p:spPr/>
        <p:txBody>
          <a:bodyPr>
            <a:noAutofit/>
          </a:bodyPr>
          <a:lstStyle/>
          <a:p>
            <a:pPr algn="l"/>
            <a:r>
              <a:rPr lang="en-CA" sz="3500" b="1" dirty="0">
                <a:latin typeface="Cormorant Garamond"/>
                <a:ea typeface="Cormorant Garamond"/>
                <a:sym typeface="Cormorant Garamond"/>
              </a:rPr>
              <a:t>R</a:t>
            </a:r>
            <a:r>
              <a:rPr lang="en" sz="3500" b="1" dirty="0">
                <a:latin typeface="Cormorant Garamond"/>
                <a:ea typeface="Cormorant Garamond"/>
                <a:sym typeface="Cormorant Garamond"/>
              </a:rPr>
              <a:t>esidual gas analyzer (RGA)</a:t>
            </a:r>
            <a:endParaRPr lang="en-CA" sz="3500" dirty="0"/>
          </a:p>
        </p:txBody>
      </p:sp>
      <p:sp>
        <p:nvSpPr>
          <p:cNvPr id="3" name="Text Placeholder 2">
            <a:extLst>
              <a:ext uri="{FF2B5EF4-FFF2-40B4-BE49-F238E27FC236}">
                <a16:creationId xmlns:a16="http://schemas.microsoft.com/office/drawing/2014/main" id="{85B8BB50-E772-436E-852B-0031836ACF72}"/>
              </a:ext>
            </a:extLst>
          </p:cNvPr>
          <p:cNvSpPr>
            <a:spLocks noGrp="1"/>
          </p:cNvSpPr>
          <p:nvPr>
            <p:ph type="body" idx="1"/>
          </p:nvPr>
        </p:nvSpPr>
        <p:spPr/>
        <p:txBody>
          <a:bodyPr/>
          <a:lstStyle/>
          <a:p>
            <a:pPr marL="114300" indent="0">
              <a:buNone/>
            </a:pPr>
            <a:endParaRPr lang="en-CA" dirty="0"/>
          </a:p>
        </p:txBody>
      </p:sp>
      <p:sp>
        <p:nvSpPr>
          <p:cNvPr id="4" name="Slide Number Placeholder 3">
            <a:extLst>
              <a:ext uri="{FF2B5EF4-FFF2-40B4-BE49-F238E27FC236}">
                <a16:creationId xmlns:a16="http://schemas.microsoft.com/office/drawing/2014/main" id="{7DDDAA87-4E4B-4894-BF94-2AE682EA389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a:extLst>
              <a:ext uri="{FF2B5EF4-FFF2-40B4-BE49-F238E27FC236}">
                <a16:creationId xmlns:a16="http://schemas.microsoft.com/office/drawing/2014/main" id="{A14A221C-D8D5-4D4F-82CC-ABAFA865CD5E}"/>
              </a:ext>
            </a:extLst>
          </p:cNvPr>
          <p:cNvPicPr>
            <a:picLocks noChangeAspect="1"/>
          </p:cNvPicPr>
          <p:nvPr/>
        </p:nvPicPr>
        <p:blipFill>
          <a:blip r:embed="rId3"/>
          <a:stretch>
            <a:fillRect/>
          </a:stretch>
        </p:blipFill>
        <p:spPr>
          <a:xfrm>
            <a:off x="1958975" y="1590908"/>
            <a:ext cx="5226050" cy="2539534"/>
          </a:xfrm>
          <a:prstGeom prst="rect">
            <a:avLst/>
          </a:prstGeom>
        </p:spPr>
      </p:pic>
      <p:pic>
        <p:nvPicPr>
          <p:cNvPr id="7" name="Picture 6">
            <a:extLst>
              <a:ext uri="{FF2B5EF4-FFF2-40B4-BE49-F238E27FC236}">
                <a16:creationId xmlns:a16="http://schemas.microsoft.com/office/drawing/2014/main" id="{5251D1F9-C446-47DC-855B-D3A5B93AF18D}"/>
              </a:ext>
            </a:extLst>
          </p:cNvPr>
          <p:cNvPicPr>
            <a:picLocks noChangeAspect="1"/>
          </p:cNvPicPr>
          <p:nvPr/>
        </p:nvPicPr>
        <p:blipFill>
          <a:blip r:embed="rId4"/>
          <a:stretch>
            <a:fillRect/>
          </a:stretch>
        </p:blipFill>
        <p:spPr>
          <a:xfrm>
            <a:off x="8258629" y="185167"/>
            <a:ext cx="573671" cy="546208"/>
          </a:xfrm>
          <a:prstGeom prst="rect">
            <a:avLst/>
          </a:prstGeom>
        </p:spPr>
      </p:pic>
    </p:spTree>
    <p:extLst>
      <p:ext uri="{BB962C8B-B14F-4D97-AF65-F5344CB8AC3E}">
        <p14:creationId xmlns:p14="http://schemas.microsoft.com/office/powerpoint/2010/main" val="290108335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Droplet</Template>
  <TotalTime>7058</TotalTime>
  <Words>3104</Words>
  <Application>Microsoft Office PowerPoint</Application>
  <PresentationFormat>On-screen Show (16:9)</PresentationFormat>
  <Paragraphs>202</Paragraphs>
  <Slides>25</Slides>
  <Notes>22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Proxima Nova</vt:lpstr>
      <vt:lpstr>Jokerman</vt:lpstr>
      <vt:lpstr>Inter</vt:lpstr>
      <vt:lpstr>sourcesans-regular</vt:lpstr>
      <vt:lpstr>Cormorant Garamond</vt:lpstr>
      <vt:lpstr>Roboto</vt:lpstr>
      <vt:lpstr>Tw Cen MT</vt:lpstr>
      <vt:lpstr>Courier New</vt:lpstr>
      <vt:lpstr>Segoe UI</vt:lpstr>
      <vt:lpstr>Arial</vt:lpstr>
      <vt:lpstr>Roboto Flex</vt:lpstr>
      <vt:lpstr>Source Sans Pro</vt:lpstr>
      <vt:lpstr>Wingdings</vt:lpstr>
      <vt:lpstr>ui-sans-serif</vt:lpstr>
      <vt:lpstr>Segoe Print</vt:lpstr>
      <vt:lpstr>Arial</vt:lpstr>
      <vt:lpstr>Droplet</vt:lpstr>
      <vt:lpstr>ALL hands on DEAP</vt:lpstr>
      <vt:lpstr>PowerPoint Presentation</vt:lpstr>
      <vt:lpstr>DARK MAtter</vt:lpstr>
      <vt:lpstr>Deap-3600  Dark matter experiment using argon pulshape discrimination</vt:lpstr>
      <vt:lpstr>PowerPoint Presentation</vt:lpstr>
      <vt:lpstr>Residual gas analyzer (RGA)</vt:lpstr>
      <vt:lpstr>Residual gas analyzer (RGA)</vt:lpstr>
      <vt:lpstr>Residual gas analyzer (RGA)</vt:lpstr>
      <vt:lpstr>Residual gas analyzer (RGA)</vt:lpstr>
      <vt:lpstr>Residual gas analyzer (RGA)</vt:lpstr>
      <vt:lpstr>Residual gas analyzer (RGA)</vt:lpstr>
      <vt:lpstr>PowerPoint Presentation</vt:lpstr>
      <vt:lpstr>target</vt:lpstr>
      <vt:lpstr>Pulseshape</vt:lpstr>
      <vt:lpstr>Bit mask logic</vt:lpstr>
      <vt:lpstr>Fitting parameters</vt:lpstr>
      <vt:lpstr>Full fit</vt:lpstr>
      <vt:lpstr>Full fit</vt:lpstr>
      <vt:lpstr>Summary</vt:lpstr>
      <vt:lpstr>References </vt:lpstr>
      <vt:lpstr>PowerPoint Presentation</vt:lpstr>
      <vt:lpstr>Backup slides</vt:lpstr>
      <vt:lpstr>Pulseshape discrimination</vt:lpstr>
      <vt:lpstr>Side definitions</vt:lpstr>
      <vt:lpstr>Side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  pulseshape fitting since 2017</dc:title>
  <dc:creator>tbui</dc:creator>
  <cp:lastModifiedBy>tbui</cp:lastModifiedBy>
  <cp:revision>176</cp:revision>
  <dcterms:modified xsi:type="dcterms:W3CDTF">2024-08-19T02:27:36Z</dcterms:modified>
</cp:coreProperties>
</file>