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8"/>
    <p:restoredTop sz="94646"/>
  </p:normalViewPr>
  <p:slideViewPr>
    <p:cSldViewPr snapToGrid="0">
      <p:cViewPr>
        <p:scale>
          <a:sx n="80" d="100"/>
          <a:sy n="80" d="100"/>
        </p:scale>
        <p:origin x="696"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885C2D-7BD0-FB49-8F96-137D6429907E}" type="datetimeFigureOut">
              <a:rPr lang="en-US" smtClean="0"/>
              <a:t>8/18/24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C1BFD7-D1A3-244E-BF2C-C23415276F31}" type="slidenum">
              <a:rPr lang="en-US" smtClean="0"/>
              <a:t>‹#›</a:t>
            </a:fld>
            <a:endParaRPr lang="en-US"/>
          </a:p>
        </p:txBody>
      </p:sp>
    </p:spTree>
    <p:extLst>
      <p:ext uri="{BB962C8B-B14F-4D97-AF65-F5344CB8AC3E}">
        <p14:creationId xmlns:p14="http://schemas.microsoft.com/office/powerpoint/2010/main" val="3910388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C1BFD7-D1A3-244E-BF2C-C23415276F31}" type="slidenum">
              <a:rPr lang="en-US" smtClean="0"/>
              <a:t>9</a:t>
            </a:fld>
            <a:endParaRPr lang="en-US"/>
          </a:p>
        </p:txBody>
      </p:sp>
    </p:spTree>
    <p:extLst>
      <p:ext uri="{BB962C8B-B14F-4D97-AF65-F5344CB8AC3E}">
        <p14:creationId xmlns:p14="http://schemas.microsoft.com/office/powerpoint/2010/main" val="113034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C1BFD7-D1A3-244E-BF2C-C23415276F31}" type="slidenum">
              <a:rPr lang="en-US" smtClean="0"/>
              <a:t>10</a:t>
            </a:fld>
            <a:endParaRPr lang="en-US"/>
          </a:p>
        </p:txBody>
      </p:sp>
    </p:spTree>
    <p:extLst>
      <p:ext uri="{BB962C8B-B14F-4D97-AF65-F5344CB8AC3E}">
        <p14:creationId xmlns:p14="http://schemas.microsoft.com/office/powerpoint/2010/main" val="2187228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C1BFD7-D1A3-244E-BF2C-C23415276F31}" type="slidenum">
              <a:rPr lang="en-US" smtClean="0"/>
              <a:t>11</a:t>
            </a:fld>
            <a:endParaRPr lang="en-US"/>
          </a:p>
        </p:txBody>
      </p:sp>
    </p:spTree>
    <p:extLst>
      <p:ext uri="{BB962C8B-B14F-4D97-AF65-F5344CB8AC3E}">
        <p14:creationId xmlns:p14="http://schemas.microsoft.com/office/powerpoint/2010/main" val="3018209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57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02679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679271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244114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2187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30067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3706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793164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348015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145405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8/18/24</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378621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8/18/24</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3699484575"/>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22" r:id="rId6"/>
    <p:sldLayoutId id="2147483717" r:id="rId7"/>
    <p:sldLayoutId id="2147483718" r:id="rId8"/>
    <p:sldLayoutId id="2147483719" r:id="rId9"/>
    <p:sldLayoutId id="2147483721" r:id="rId10"/>
    <p:sldLayoutId id="2147483720"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oi.org/10.3389/fpsyg.2020.575024" TargetMode="External"/><Relationship Id="rId2" Type="http://schemas.openxmlformats.org/officeDocument/2006/relationships/hyperlink" Target="https://doi.org/10.1037/h008600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B1C3281D-A46F-4842-9340-4CBC29E1B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network&#10;&#10;Description automatically generated">
            <a:extLst>
              <a:ext uri="{FF2B5EF4-FFF2-40B4-BE49-F238E27FC236}">
                <a16:creationId xmlns:a16="http://schemas.microsoft.com/office/drawing/2014/main" id="{A8AACAD1-C9C6-4E67-1C93-748CF5B22426}"/>
              </a:ext>
            </a:extLst>
          </p:cNvPr>
          <p:cNvPicPr>
            <a:picLocks noChangeAspect="1"/>
          </p:cNvPicPr>
          <p:nvPr/>
        </p:nvPicPr>
        <p:blipFill>
          <a:blip r:embed="rId2">
            <a:alphaModFix amt="50000"/>
          </a:blip>
          <a:srcRect t="29687"/>
          <a:stretch/>
        </p:blipFill>
        <p:spPr>
          <a:xfrm>
            <a:off x="20" y="10"/>
            <a:ext cx="12191979" cy="6857989"/>
          </a:xfrm>
          <a:prstGeom prst="rect">
            <a:avLst/>
          </a:prstGeom>
        </p:spPr>
      </p:pic>
      <p:sp>
        <p:nvSpPr>
          <p:cNvPr id="2" name="Title 1">
            <a:extLst>
              <a:ext uri="{FF2B5EF4-FFF2-40B4-BE49-F238E27FC236}">
                <a16:creationId xmlns:a16="http://schemas.microsoft.com/office/drawing/2014/main" id="{703A657F-B221-601C-146F-888E4D59E306}"/>
              </a:ext>
            </a:extLst>
          </p:cNvPr>
          <p:cNvSpPr>
            <a:spLocks noGrp="1"/>
          </p:cNvSpPr>
          <p:nvPr>
            <p:ph type="ctrTitle"/>
          </p:nvPr>
        </p:nvSpPr>
        <p:spPr>
          <a:xfrm>
            <a:off x="1429612" y="1013984"/>
            <a:ext cx="6952388" cy="3260635"/>
          </a:xfrm>
        </p:spPr>
        <p:txBody>
          <a:bodyPr>
            <a:normAutofit/>
          </a:bodyPr>
          <a:lstStyle/>
          <a:p>
            <a:r>
              <a:rPr lang="en-US" sz="4400" dirty="0">
                <a:solidFill>
                  <a:srgbClr val="FFFFFF"/>
                </a:solidFill>
              </a:rPr>
              <a:t>Beyond The Classroom:</a:t>
            </a:r>
          </a:p>
        </p:txBody>
      </p:sp>
      <p:sp>
        <p:nvSpPr>
          <p:cNvPr id="3" name="Subtitle 2">
            <a:extLst>
              <a:ext uri="{FF2B5EF4-FFF2-40B4-BE49-F238E27FC236}">
                <a16:creationId xmlns:a16="http://schemas.microsoft.com/office/drawing/2014/main" id="{ADFCABFA-094A-585F-FD0C-F38906F94DAB}"/>
              </a:ext>
            </a:extLst>
          </p:cNvPr>
          <p:cNvSpPr>
            <a:spLocks noGrp="1"/>
          </p:cNvSpPr>
          <p:nvPr>
            <p:ph type="subTitle" idx="1"/>
          </p:nvPr>
        </p:nvSpPr>
        <p:spPr>
          <a:xfrm>
            <a:off x="1429612" y="4848464"/>
            <a:ext cx="7714388" cy="1085849"/>
          </a:xfrm>
        </p:spPr>
        <p:txBody>
          <a:bodyPr>
            <a:normAutofit fontScale="47500" lnSpcReduction="20000"/>
          </a:bodyPr>
          <a:lstStyle/>
          <a:p>
            <a:r>
              <a:rPr lang="en-US" sz="6000" dirty="0">
                <a:solidFill>
                  <a:srgbClr val="FFFFFF"/>
                </a:solidFill>
              </a:rPr>
              <a:t>Investigating Gendered Imposterism in Undergraduate Physics </a:t>
            </a:r>
          </a:p>
        </p:txBody>
      </p:sp>
      <p:cxnSp>
        <p:nvCxnSpPr>
          <p:cNvPr id="20" name="Straight Connector 19">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8595"/>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542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nip Diagonal Corner Rectangle 8">
            <a:extLst>
              <a:ext uri="{FF2B5EF4-FFF2-40B4-BE49-F238E27FC236}">
                <a16:creationId xmlns:a16="http://schemas.microsoft.com/office/drawing/2014/main" id="{5F1CBD60-D072-0233-9823-C1645B383695}"/>
              </a:ext>
            </a:extLst>
          </p:cNvPr>
          <p:cNvSpPr/>
          <p:nvPr/>
        </p:nvSpPr>
        <p:spPr>
          <a:xfrm>
            <a:off x="192658" y="4684295"/>
            <a:ext cx="1777528" cy="1588168"/>
          </a:xfrm>
          <a:prstGeom prst="snip2Diag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932EB4-59A3-4097-B027-A54B2EE8AB43}"/>
              </a:ext>
            </a:extLst>
          </p:cNvPr>
          <p:cNvSpPr>
            <a:spLocks noGrp="1"/>
          </p:cNvSpPr>
          <p:nvPr>
            <p:ph type="title"/>
          </p:nvPr>
        </p:nvSpPr>
        <p:spPr>
          <a:xfrm>
            <a:off x="950965" y="744081"/>
            <a:ext cx="9238434" cy="857559"/>
          </a:xfrm>
        </p:spPr>
        <p:txBody>
          <a:bodyPr/>
          <a:lstStyle/>
          <a:p>
            <a:r>
              <a:rPr lang="en-US" dirty="0"/>
              <a:t>Results II</a:t>
            </a:r>
          </a:p>
        </p:txBody>
      </p:sp>
      <p:sp>
        <p:nvSpPr>
          <p:cNvPr id="3" name="Content Placeholder 2">
            <a:extLst>
              <a:ext uri="{FF2B5EF4-FFF2-40B4-BE49-F238E27FC236}">
                <a16:creationId xmlns:a16="http://schemas.microsoft.com/office/drawing/2014/main" id="{49BB1B6D-B1F8-0C1A-0BB5-820D9DB4F143}"/>
              </a:ext>
            </a:extLst>
          </p:cNvPr>
          <p:cNvSpPr>
            <a:spLocks noGrp="1"/>
          </p:cNvSpPr>
          <p:nvPr>
            <p:ph idx="1"/>
          </p:nvPr>
        </p:nvSpPr>
        <p:spPr>
          <a:xfrm>
            <a:off x="574371" y="1524000"/>
            <a:ext cx="11424971" cy="3810000"/>
          </a:xfrm>
        </p:spPr>
        <p:txBody>
          <a:bodyPr/>
          <a:lstStyle/>
          <a:p>
            <a:pPr marL="0" indent="0">
              <a:buNone/>
            </a:pPr>
            <a:r>
              <a:rPr lang="en-CA" sz="1800" b="1" kern="100" dirty="0">
                <a:effectLst/>
                <a:ea typeface="Aptos" panose="020B0004020202020204" pitchFamily="34" charset="0"/>
                <a:cs typeface="Times New Roman" panose="02020603050405020304" pitchFamily="18" charset="0"/>
              </a:rPr>
              <a:t>Low IFI scores are not correlated with individual action, and wider experiences have a greater impact on IFI scores</a:t>
            </a:r>
            <a:endParaRPr lang="en-CA" sz="1800" kern="100" dirty="0">
              <a:effectLst/>
              <a:ea typeface="Aptos" panose="020B0004020202020204" pitchFamily="34" charset="0"/>
              <a:cs typeface="Times New Roman" panose="02020603050405020304" pitchFamily="18" charset="0"/>
            </a:endParaRPr>
          </a:p>
          <a:p>
            <a:endParaRPr lang="en-US" dirty="0"/>
          </a:p>
        </p:txBody>
      </p:sp>
      <p:pic>
        <p:nvPicPr>
          <p:cNvPr id="4" name="Picture 3" descr="A screenshot of a graph&#10;&#10;Description automatically generated">
            <a:extLst>
              <a:ext uri="{FF2B5EF4-FFF2-40B4-BE49-F238E27FC236}">
                <a16:creationId xmlns:a16="http://schemas.microsoft.com/office/drawing/2014/main" id="{E6FA78EC-C59D-C63D-59C6-3588BEC92B45}"/>
              </a:ext>
            </a:extLst>
          </p:cNvPr>
          <p:cNvPicPr>
            <a:picLocks noChangeAspect="1"/>
          </p:cNvPicPr>
          <p:nvPr/>
        </p:nvPicPr>
        <p:blipFill>
          <a:blip r:embed="rId3"/>
          <a:stretch>
            <a:fillRect/>
          </a:stretch>
        </p:blipFill>
        <p:spPr>
          <a:xfrm>
            <a:off x="1970186" y="1980325"/>
            <a:ext cx="9534993" cy="2095041"/>
          </a:xfrm>
          <a:prstGeom prst="rect">
            <a:avLst/>
          </a:prstGeom>
        </p:spPr>
      </p:pic>
      <p:pic>
        <p:nvPicPr>
          <p:cNvPr id="5" name="Picture 4" descr="A screenshot of a table&#10;&#10;Description automatically generated">
            <a:extLst>
              <a:ext uri="{FF2B5EF4-FFF2-40B4-BE49-F238E27FC236}">
                <a16:creationId xmlns:a16="http://schemas.microsoft.com/office/drawing/2014/main" id="{DBCDCB15-3770-0BEC-CAFE-1ECE2006FDED}"/>
              </a:ext>
            </a:extLst>
          </p:cNvPr>
          <p:cNvPicPr>
            <a:picLocks noChangeAspect="1"/>
          </p:cNvPicPr>
          <p:nvPr/>
        </p:nvPicPr>
        <p:blipFill>
          <a:blip r:embed="rId4"/>
          <a:stretch>
            <a:fillRect/>
          </a:stretch>
        </p:blipFill>
        <p:spPr>
          <a:xfrm>
            <a:off x="2464349" y="4454051"/>
            <a:ext cx="9534993" cy="2068816"/>
          </a:xfrm>
          <a:prstGeom prst="rect">
            <a:avLst/>
          </a:prstGeom>
        </p:spPr>
      </p:pic>
      <p:sp>
        <p:nvSpPr>
          <p:cNvPr id="6" name="TextBox 5">
            <a:extLst>
              <a:ext uri="{FF2B5EF4-FFF2-40B4-BE49-F238E27FC236}">
                <a16:creationId xmlns:a16="http://schemas.microsoft.com/office/drawing/2014/main" id="{9ED440F7-7809-FCDD-820B-C3662E56843F}"/>
              </a:ext>
            </a:extLst>
          </p:cNvPr>
          <p:cNvSpPr txBox="1"/>
          <p:nvPr/>
        </p:nvSpPr>
        <p:spPr>
          <a:xfrm>
            <a:off x="304954" y="4888294"/>
            <a:ext cx="1777528" cy="1200329"/>
          </a:xfrm>
          <a:prstGeom prst="rect">
            <a:avLst/>
          </a:prstGeom>
          <a:noFill/>
        </p:spPr>
        <p:txBody>
          <a:bodyPr wrap="square" rtlCol="0">
            <a:spAutoFit/>
          </a:bodyPr>
          <a:lstStyle/>
          <a:p>
            <a:r>
              <a:rPr lang="en-US" dirty="0">
                <a:solidFill>
                  <a:schemeClr val="tx2">
                    <a:lumMod val="10000"/>
                  </a:schemeClr>
                </a:solidFill>
              </a:rPr>
              <a:t>Notion of “peer group” vs “departmental community”</a:t>
            </a:r>
          </a:p>
        </p:txBody>
      </p:sp>
    </p:spTree>
    <p:extLst>
      <p:ext uri="{BB962C8B-B14F-4D97-AF65-F5344CB8AC3E}">
        <p14:creationId xmlns:p14="http://schemas.microsoft.com/office/powerpoint/2010/main" val="2075534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2EB4-59A3-4097-B027-A54B2EE8AB43}"/>
              </a:ext>
            </a:extLst>
          </p:cNvPr>
          <p:cNvSpPr>
            <a:spLocks noGrp="1"/>
          </p:cNvSpPr>
          <p:nvPr>
            <p:ph type="title"/>
          </p:nvPr>
        </p:nvSpPr>
        <p:spPr>
          <a:xfrm>
            <a:off x="549912" y="630346"/>
            <a:ext cx="9238434" cy="857559"/>
          </a:xfrm>
        </p:spPr>
        <p:txBody>
          <a:bodyPr/>
          <a:lstStyle/>
          <a:p>
            <a:r>
              <a:rPr lang="en-US" dirty="0"/>
              <a:t>Results III</a:t>
            </a:r>
          </a:p>
        </p:txBody>
      </p:sp>
      <p:pic>
        <p:nvPicPr>
          <p:cNvPr id="7" name="Picture 6" descr="A graph of a person and person&#10;&#10;Description automatically generated">
            <a:extLst>
              <a:ext uri="{FF2B5EF4-FFF2-40B4-BE49-F238E27FC236}">
                <a16:creationId xmlns:a16="http://schemas.microsoft.com/office/drawing/2014/main" id="{A40DA590-DCED-9664-7A17-B58B1B1C167C}"/>
              </a:ext>
            </a:extLst>
          </p:cNvPr>
          <p:cNvPicPr>
            <a:picLocks noChangeAspect="1"/>
          </p:cNvPicPr>
          <p:nvPr/>
        </p:nvPicPr>
        <p:blipFill>
          <a:blip r:embed="rId3"/>
          <a:stretch>
            <a:fillRect/>
          </a:stretch>
        </p:blipFill>
        <p:spPr>
          <a:xfrm>
            <a:off x="189893" y="1487905"/>
            <a:ext cx="5685089" cy="3882190"/>
          </a:xfrm>
          <a:prstGeom prst="rect">
            <a:avLst/>
          </a:prstGeom>
        </p:spPr>
      </p:pic>
      <p:pic>
        <p:nvPicPr>
          <p:cNvPr id="8" name="Picture 7" descr="A graph of a person and person&#10;&#10;Description automatically generated">
            <a:extLst>
              <a:ext uri="{FF2B5EF4-FFF2-40B4-BE49-F238E27FC236}">
                <a16:creationId xmlns:a16="http://schemas.microsoft.com/office/drawing/2014/main" id="{1BD53FCE-A5EE-5B1B-3733-1B9D8A79189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74982" y="2491509"/>
            <a:ext cx="6317018" cy="3927210"/>
          </a:xfrm>
          <a:prstGeom prst="rect">
            <a:avLst/>
          </a:prstGeom>
        </p:spPr>
      </p:pic>
    </p:spTree>
    <p:extLst>
      <p:ext uri="{BB962C8B-B14F-4D97-AF65-F5344CB8AC3E}">
        <p14:creationId xmlns:p14="http://schemas.microsoft.com/office/powerpoint/2010/main" val="3000817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B0221A-AF67-6AF9-8227-1AB86A789E63}"/>
              </a:ext>
            </a:extLst>
          </p:cNvPr>
          <p:cNvSpPr>
            <a:spLocks noGrp="1"/>
          </p:cNvSpPr>
          <p:nvPr>
            <p:ph type="title"/>
          </p:nvPr>
        </p:nvSpPr>
        <p:spPr>
          <a:xfrm>
            <a:off x="1429566" y="1045445"/>
            <a:ext cx="9238434" cy="857559"/>
          </a:xfrm>
        </p:spPr>
        <p:txBody>
          <a:bodyPr>
            <a:normAutofit/>
          </a:bodyPr>
          <a:lstStyle/>
          <a:p>
            <a:r>
              <a:rPr lang="en-US" dirty="0"/>
              <a:t>Discussion &amp; conclusion</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1E7CCE8-A990-2EE7-AD3A-A6616D7C724F}"/>
              </a:ext>
            </a:extLst>
          </p:cNvPr>
          <p:cNvSpPr>
            <a:spLocks noGrp="1"/>
          </p:cNvSpPr>
          <p:nvPr>
            <p:ph idx="1"/>
          </p:nvPr>
        </p:nvSpPr>
        <p:spPr>
          <a:xfrm>
            <a:off x="1429566" y="2729554"/>
            <a:ext cx="8476434" cy="3359621"/>
          </a:xfrm>
        </p:spPr>
        <p:txBody>
          <a:bodyPr>
            <a:normAutofit/>
          </a:bodyPr>
          <a:lstStyle/>
          <a:p>
            <a:r>
              <a:rPr lang="en-US" dirty="0"/>
              <a:t>Physics as a discipline, has a unique culture and history</a:t>
            </a:r>
          </a:p>
          <a:p>
            <a:r>
              <a:rPr lang="en-US" dirty="0"/>
              <a:t>Historically (and presently) there is a baseline of masculinity and hierarchy that is present in the way the system works </a:t>
            </a:r>
          </a:p>
          <a:p>
            <a:r>
              <a:rPr lang="en-US" dirty="0"/>
              <a:t>Imposterism is not just an individual experience, but a reflection of educational and social norms that exist within departmental practices </a:t>
            </a:r>
          </a:p>
          <a:p>
            <a:r>
              <a:rPr lang="en-US" dirty="0"/>
              <a:t>Emphasis on equitable teaching strategies and EDII-based curriculum </a:t>
            </a:r>
          </a:p>
        </p:txBody>
      </p:sp>
    </p:spTree>
    <p:extLst>
      <p:ext uri="{BB962C8B-B14F-4D97-AF65-F5344CB8AC3E}">
        <p14:creationId xmlns:p14="http://schemas.microsoft.com/office/powerpoint/2010/main" val="172692421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C9B1B-B2C0-4712-A1CB-1EDE8F69DC9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7A7442C8-B045-71B6-CD49-3FA30959DA4E}"/>
              </a:ext>
            </a:extLst>
          </p:cNvPr>
          <p:cNvSpPr>
            <a:spLocks noGrp="1"/>
          </p:cNvSpPr>
          <p:nvPr>
            <p:ph idx="1"/>
          </p:nvPr>
        </p:nvSpPr>
        <p:spPr/>
        <p:txBody>
          <a:bodyPr/>
          <a:lstStyle/>
          <a:p>
            <a:r>
              <a:rPr lang="en-CA" sz="1800" kern="100" dirty="0">
                <a:effectLst/>
                <a:ea typeface="Aptos" panose="020B0004020202020204" pitchFamily="34" charset="0"/>
                <a:cs typeface="Times New Roman" panose="02020603050405020304" pitchFamily="18" charset="0"/>
              </a:rPr>
              <a:t>[1] </a:t>
            </a:r>
            <a:r>
              <a:rPr lang="en-CA" sz="1800" kern="100" dirty="0" err="1">
                <a:solidFill>
                  <a:srgbClr val="3A3A3A"/>
                </a:solidFill>
                <a:effectLst/>
                <a:highlight>
                  <a:srgbClr val="FFFFFF"/>
                </a:highlight>
                <a:ea typeface="Aptos" panose="020B0004020202020204" pitchFamily="34" charset="0"/>
                <a:cs typeface="Times New Roman" panose="02020603050405020304" pitchFamily="18" charset="0"/>
              </a:rPr>
              <a:t>Clance</a:t>
            </a:r>
            <a:r>
              <a:rPr lang="en-CA" sz="1800" kern="100" dirty="0">
                <a:solidFill>
                  <a:srgbClr val="3A3A3A"/>
                </a:solidFill>
                <a:effectLst/>
                <a:highlight>
                  <a:srgbClr val="FFFFFF"/>
                </a:highlight>
                <a:ea typeface="Aptos" panose="020B0004020202020204" pitchFamily="34" charset="0"/>
                <a:cs typeface="Times New Roman" panose="02020603050405020304" pitchFamily="18" charset="0"/>
              </a:rPr>
              <a:t>, Pauline R., and Suzanne A. </a:t>
            </a:r>
            <a:r>
              <a:rPr lang="en-CA" sz="1800" kern="100" dirty="0" err="1">
                <a:solidFill>
                  <a:srgbClr val="3A3A3A"/>
                </a:solidFill>
                <a:effectLst/>
                <a:highlight>
                  <a:srgbClr val="FFFFFF"/>
                </a:highlight>
                <a:ea typeface="Aptos" panose="020B0004020202020204" pitchFamily="34" charset="0"/>
                <a:cs typeface="Times New Roman" panose="02020603050405020304" pitchFamily="18" charset="0"/>
              </a:rPr>
              <a:t>Imes</a:t>
            </a:r>
            <a:r>
              <a:rPr lang="en-CA" sz="1800" kern="100" dirty="0">
                <a:solidFill>
                  <a:srgbClr val="3A3A3A"/>
                </a:solidFill>
                <a:effectLst/>
                <a:highlight>
                  <a:srgbClr val="FFFFFF"/>
                </a:highlight>
                <a:ea typeface="Aptos" panose="020B0004020202020204" pitchFamily="34" charset="0"/>
                <a:cs typeface="Times New Roman" panose="02020603050405020304" pitchFamily="18" charset="0"/>
              </a:rPr>
              <a:t>. “The Imposter Phenomenon in High Achieving Women: Dynamics and Therapeutic Intervention.” </a:t>
            </a:r>
            <a:r>
              <a:rPr lang="en-CA" sz="1800" i="1" kern="100" dirty="0">
                <a:solidFill>
                  <a:srgbClr val="3A3A3A"/>
                </a:solidFill>
                <a:effectLst/>
                <a:highlight>
                  <a:srgbClr val="FFFFFF"/>
                </a:highlight>
                <a:ea typeface="Aptos" panose="020B0004020202020204" pitchFamily="34" charset="0"/>
                <a:cs typeface="Times New Roman" panose="02020603050405020304" pitchFamily="18" charset="0"/>
              </a:rPr>
              <a:t>Psychotherapy (Chicago, Ill.)</a:t>
            </a:r>
            <a:r>
              <a:rPr lang="en-CA" sz="1800" kern="100" dirty="0">
                <a:solidFill>
                  <a:srgbClr val="3A3A3A"/>
                </a:solidFill>
                <a:effectLst/>
                <a:highlight>
                  <a:srgbClr val="FFFFFF"/>
                </a:highlight>
                <a:ea typeface="Aptos" panose="020B0004020202020204" pitchFamily="34" charset="0"/>
                <a:cs typeface="Times New Roman" panose="02020603050405020304" pitchFamily="18" charset="0"/>
              </a:rPr>
              <a:t>, vol. 15, no. 3, 1978, pp. 241–47, </a:t>
            </a:r>
            <a:r>
              <a:rPr lang="en-CA" sz="1800" u="sng" kern="100" dirty="0">
                <a:solidFill>
                  <a:srgbClr val="467886"/>
                </a:solidFill>
                <a:effectLst/>
                <a:highlight>
                  <a:srgbClr val="FFFFFF"/>
                </a:highlight>
                <a:ea typeface="Aptos" panose="020B0004020202020204" pitchFamily="34" charset="0"/>
                <a:cs typeface="Times New Roman" panose="02020603050405020304" pitchFamily="18" charset="0"/>
                <a:hlinkClick r:id="rId2"/>
              </a:rPr>
              <a:t>https://doi.org/10.1037/h0086006</a:t>
            </a:r>
            <a:r>
              <a:rPr lang="en-CA" sz="1800" kern="100" dirty="0">
                <a:solidFill>
                  <a:srgbClr val="3A3A3A"/>
                </a:solidFill>
                <a:effectLst/>
                <a:highlight>
                  <a:srgbClr val="FFFFFF"/>
                </a:highlight>
                <a:ea typeface="Aptos" panose="020B0004020202020204" pitchFamily="34" charset="0"/>
                <a:cs typeface="Times New Roman" panose="02020603050405020304" pitchFamily="18" charset="0"/>
              </a:rPr>
              <a:t>. </a:t>
            </a:r>
            <a:endParaRPr lang="en-CA" sz="1800" kern="100" dirty="0">
              <a:effectLst/>
              <a:ea typeface="Aptos" panose="020B0004020202020204" pitchFamily="34" charset="0"/>
              <a:cs typeface="Times New Roman" panose="02020603050405020304" pitchFamily="18" charset="0"/>
            </a:endParaRPr>
          </a:p>
          <a:p>
            <a:r>
              <a:rPr lang="en-CA" sz="1800" kern="100" dirty="0">
                <a:solidFill>
                  <a:srgbClr val="3A3A3A"/>
                </a:solidFill>
                <a:effectLst/>
                <a:highlight>
                  <a:srgbClr val="FFFFFF"/>
                </a:highlight>
                <a:ea typeface="Aptos" panose="020B0004020202020204" pitchFamily="34" charset="0"/>
                <a:cs typeface="Times New Roman" panose="02020603050405020304" pitchFamily="18" charset="0"/>
              </a:rPr>
              <a:t>[2] </a:t>
            </a:r>
            <a:r>
              <a:rPr lang="en-CA" sz="1800" kern="100" dirty="0">
                <a:effectLst/>
                <a:ea typeface="Aptos" panose="020B0004020202020204" pitchFamily="34" charset="0"/>
                <a:cs typeface="Times New Roman" panose="02020603050405020304" pitchFamily="18" charset="0"/>
              </a:rPr>
              <a:t>Feenstra, S., </a:t>
            </a:r>
            <a:r>
              <a:rPr lang="en-CA" sz="1800" kern="100" dirty="0" err="1">
                <a:effectLst/>
                <a:ea typeface="Aptos" panose="020B0004020202020204" pitchFamily="34" charset="0"/>
                <a:cs typeface="Times New Roman" panose="02020603050405020304" pitchFamily="18" charset="0"/>
              </a:rPr>
              <a:t>Begeny</a:t>
            </a:r>
            <a:r>
              <a:rPr lang="en-CA" sz="1800" kern="100" dirty="0">
                <a:effectLst/>
                <a:ea typeface="Aptos" panose="020B0004020202020204" pitchFamily="34" charset="0"/>
                <a:cs typeface="Times New Roman" panose="02020603050405020304" pitchFamily="18" charset="0"/>
              </a:rPr>
              <a:t>, C. T., Ryan, M. K., Rink, F., Stoker, J. I., &amp; Jordan, J. (2020). Contextualizing the impostor “syndrome.” </a:t>
            </a:r>
            <a:r>
              <a:rPr lang="en-CA" sz="1800" i="1" kern="100" dirty="0">
                <a:effectLst/>
                <a:ea typeface="Aptos" panose="020B0004020202020204" pitchFamily="34" charset="0"/>
                <a:cs typeface="Times New Roman" panose="02020603050405020304" pitchFamily="18" charset="0"/>
              </a:rPr>
              <a:t>Frontiers in Psychology, 11</a:t>
            </a:r>
            <a:r>
              <a:rPr lang="en-CA" sz="1800" kern="100" dirty="0">
                <a:effectLst/>
                <a:ea typeface="Aptos" panose="020B0004020202020204" pitchFamily="34" charset="0"/>
                <a:cs typeface="Times New Roman" panose="02020603050405020304" pitchFamily="18" charset="0"/>
              </a:rPr>
              <a:t>, 575024. </a:t>
            </a:r>
            <a:r>
              <a:rPr lang="en-CA" sz="1800" u="sng" kern="100" dirty="0">
                <a:solidFill>
                  <a:srgbClr val="467886"/>
                </a:solidFill>
                <a:effectLst/>
                <a:ea typeface="Aptos" panose="020B0004020202020204" pitchFamily="34" charset="0"/>
                <a:cs typeface="Times New Roman" panose="02020603050405020304" pitchFamily="18" charset="0"/>
                <a:hlinkClick r:id="rId3"/>
              </a:rPr>
              <a:t>https://doi.org/10.3389/fpsyg.2020.575024</a:t>
            </a:r>
            <a:r>
              <a:rPr lang="en-CA" sz="1800" kern="100" dirty="0">
                <a:effectLst/>
                <a:ea typeface="Aptos" panose="020B000402020202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71549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310360-2215-B736-1083-2A525CBF2593}"/>
              </a:ext>
            </a:extLst>
          </p:cNvPr>
          <p:cNvSpPr>
            <a:spLocks noGrp="1"/>
          </p:cNvSpPr>
          <p:nvPr>
            <p:ph type="title"/>
          </p:nvPr>
        </p:nvSpPr>
        <p:spPr>
          <a:xfrm>
            <a:off x="1429566" y="1045445"/>
            <a:ext cx="9238434" cy="857559"/>
          </a:xfrm>
        </p:spPr>
        <p:txBody>
          <a:bodyPr>
            <a:normAutofit/>
          </a:bodyPr>
          <a:lstStyle/>
          <a:p>
            <a:r>
              <a:rPr lang="en-US" dirty="0"/>
              <a:t>Table of contents </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BF84682-A19B-C800-2FA5-ED9244E72813}"/>
              </a:ext>
            </a:extLst>
          </p:cNvPr>
          <p:cNvSpPr>
            <a:spLocks noGrp="1"/>
          </p:cNvSpPr>
          <p:nvPr>
            <p:ph idx="1"/>
          </p:nvPr>
        </p:nvSpPr>
        <p:spPr>
          <a:xfrm>
            <a:off x="1429566" y="2729554"/>
            <a:ext cx="8476434" cy="3359621"/>
          </a:xfrm>
        </p:spPr>
        <p:txBody>
          <a:bodyPr>
            <a:normAutofit/>
          </a:bodyPr>
          <a:lstStyle/>
          <a:p>
            <a:r>
              <a:rPr lang="en-US" dirty="0"/>
              <a:t>Background </a:t>
            </a:r>
          </a:p>
          <a:p>
            <a:pPr lvl="2">
              <a:buFont typeface="Wingdings" pitchFamily="2" charset="2"/>
              <a:buChar char="§"/>
            </a:pPr>
            <a:r>
              <a:rPr lang="en-US" dirty="0"/>
              <a:t>What is the Imposter Phenomenon? </a:t>
            </a:r>
          </a:p>
          <a:p>
            <a:pPr lvl="2">
              <a:buFont typeface="Wingdings" pitchFamily="2" charset="2"/>
              <a:buChar char="§"/>
            </a:pPr>
            <a:r>
              <a:rPr lang="en-US" dirty="0"/>
              <a:t>Contextualized approach</a:t>
            </a:r>
          </a:p>
          <a:p>
            <a:r>
              <a:rPr lang="en-US" dirty="0"/>
              <a:t>IFI scale</a:t>
            </a:r>
          </a:p>
          <a:p>
            <a:pPr lvl="2">
              <a:buFont typeface="Wingdings" pitchFamily="2" charset="2"/>
              <a:buChar char="§"/>
            </a:pPr>
            <a:r>
              <a:rPr lang="en-US" dirty="0"/>
              <a:t>Imposterism Feelings Index: A quantitative measurement </a:t>
            </a:r>
          </a:p>
          <a:p>
            <a:r>
              <a:rPr lang="en-US" dirty="0"/>
              <a:t>Results</a:t>
            </a:r>
          </a:p>
          <a:p>
            <a:r>
              <a:rPr lang="en-US" dirty="0"/>
              <a:t>Discussion &amp; Conclusion</a:t>
            </a:r>
          </a:p>
        </p:txBody>
      </p:sp>
    </p:spTree>
    <p:extLst>
      <p:ext uri="{BB962C8B-B14F-4D97-AF65-F5344CB8AC3E}">
        <p14:creationId xmlns:p14="http://schemas.microsoft.com/office/powerpoint/2010/main" val="365023846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027DD1-A31E-4BED-83B8-ED31F386F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4195ED9-15F9-4A18-B356-696821B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6"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961C2FB6-1414-4D9D-BE7A-1FF2A7AAE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1999" y="762000"/>
            <a:ext cx="10664151" cy="5334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71BA716-CC2C-3E93-6AA8-CE3E0C36C02F}"/>
              </a:ext>
            </a:extLst>
          </p:cNvPr>
          <p:cNvSpPr>
            <a:spLocks noGrp="1"/>
          </p:cNvSpPr>
          <p:nvPr>
            <p:ph type="title"/>
          </p:nvPr>
        </p:nvSpPr>
        <p:spPr>
          <a:xfrm>
            <a:off x="1289714" y="1524000"/>
            <a:ext cx="3466532" cy="3810000"/>
          </a:xfrm>
        </p:spPr>
        <p:txBody>
          <a:bodyPr anchor="ctr">
            <a:normAutofit/>
          </a:bodyPr>
          <a:lstStyle/>
          <a:p>
            <a:pPr algn="r"/>
            <a:r>
              <a:rPr lang="en-US"/>
              <a:t>Introduction</a:t>
            </a:r>
          </a:p>
        </p:txBody>
      </p:sp>
      <p:sp>
        <p:nvSpPr>
          <p:cNvPr id="3" name="Content Placeholder 2">
            <a:extLst>
              <a:ext uri="{FF2B5EF4-FFF2-40B4-BE49-F238E27FC236}">
                <a16:creationId xmlns:a16="http://schemas.microsoft.com/office/drawing/2014/main" id="{0F62C0BB-65CA-5DF5-779C-161FC3F24A9F}"/>
              </a:ext>
            </a:extLst>
          </p:cNvPr>
          <p:cNvSpPr>
            <a:spLocks noGrp="1"/>
          </p:cNvSpPr>
          <p:nvPr>
            <p:ph idx="1"/>
          </p:nvPr>
        </p:nvSpPr>
        <p:spPr>
          <a:xfrm>
            <a:off x="4957011" y="1524000"/>
            <a:ext cx="5710989" cy="4572000"/>
          </a:xfrm>
        </p:spPr>
        <p:txBody>
          <a:bodyPr anchor="ctr">
            <a:normAutofit/>
          </a:bodyPr>
          <a:lstStyle/>
          <a:p>
            <a:pPr marL="0" indent="0">
              <a:lnSpc>
                <a:spcPct val="120000"/>
              </a:lnSpc>
              <a:buNone/>
            </a:pPr>
            <a:r>
              <a:rPr lang="en-US" sz="1500" b="1" dirty="0"/>
              <a:t>Imposter Phenomenon: </a:t>
            </a:r>
          </a:p>
          <a:p>
            <a:pPr>
              <a:lnSpc>
                <a:spcPct val="120000"/>
              </a:lnSpc>
            </a:pPr>
            <a:r>
              <a:rPr lang="en-CA" sz="1500" kern="0" dirty="0">
                <a:ea typeface="Times New Roman" panose="02020603050405020304" pitchFamily="18" charset="0"/>
              </a:rPr>
              <a:t>A </a:t>
            </a:r>
            <a:r>
              <a:rPr lang="en-CA" sz="1500" kern="0" dirty="0">
                <a:effectLst/>
                <a:ea typeface="Times New Roman" panose="02020603050405020304" pitchFamily="18" charset="0"/>
              </a:rPr>
              <a:t>cyclical, distressing feeling in which an individual considers themselves less worthy of their achievements, and may attribute their successes to luck, deceit, or fraudulence, instead of their own competence, despite verifiable evidence of their skills</a:t>
            </a:r>
            <a:r>
              <a:rPr lang="en-CA" sz="1500" dirty="0">
                <a:effectLst/>
              </a:rPr>
              <a:t> [1] </a:t>
            </a:r>
          </a:p>
          <a:p>
            <a:pPr>
              <a:lnSpc>
                <a:spcPct val="120000"/>
              </a:lnSpc>
            </a:pPr>
            <a:endParaRPr lang="en-CA" sz="1500" dirty="0"/>
          </a:p>
          <a:p>
            <a:pPr marL="0" indent="0">
              <a:lnSpc>
                <a:spcPct val="120000"/>
              </a:lnSpc>
              <a:buNone/>
            </a:pPr>
            <a:r>
              <a:rPr lang="en-CA" sz="1500" b="1" dirty="0"/>
              <a:t>Contextualized approach: </a:t>
            </a:r>
          </a:p>
          <a:p>
            <a:pPr>
              <a:lnSpc>
                <a:spcPct val="120000"/>
              </a:lnSpc>
            </a:pPr>
            <a:r>
              <a:rPr lang="en-CA" sz="1500" dirty="0"/>
              <a:t>Recognizing that feelings of being a fraud are influenced by external social, institutional, and interpersonal factors, not just individual traits [2]</a:t>
            </a:r>
          </a:p>
          <a:p>
            <a:pPr>
              <a:lnSpc>
                <a:spcPct val="120000"/>
              </a:lnSpc>
            </a:pPr>
            <a:endParaRPr lang="en-US" sz="1500" dirty="0"/>
          </a:p>
        </p:txBody>
      </p:sp>
    </p:spTree>
    <p:extLst>
      <p:ext uri="{BB962C8B-B14F-4D97-AF65-F5344CB8AC3E}">
        <p14:creationId xmlns:p14="http://schemas.microsoft.com/office/powerpoint/2010/main" val="399325568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85E7A4-A580-0B12-AD39-A6BCDE1B8F69}"/>
              </a:ext>
            </a:extLst>
          </p:cNvPr>
          <p:cNvSpPr>
            <a:spLocks noGrp="1"/>
          </p:cNvSpPr>
          <p:nvPr>
            <p:ph type="title"/>
          </p:nvPr>
        </p:nvSpPr>
        <p:spPr>
          <a:xfrm>
            <a:off x="1044054" y="2286000"/>
            <a:ext cx="3965456" cy="2285999"/>
          </a:xfrm>
        </p:spPr>
        <p:txBody>
          <a:bodyPr anchor="ctr">
            <a:normAutofit/>
          </a:bodyPr>
          <a:lstStyle/>
          <a:p>
            <a:pPr algn="ctr"/>
            <a:r>
              <a:rPr lang="en-US" dirty="0">
                <a:solidFill>
                  <a:schemeClr val="bg1"/>
                </a:solidFill>
              </a:rPr>
              <a:t>IFI Scale:</a:t>
            </a:r>
            <a:br>
              <a:rPr lang="en-US" dirty="0">
                <a:solidFill>
                  <a:schemeClr val="bg1"/>
                </a:solidFill>
              </a:rPr>
            </a:br>
            <a:r>
              <a:rPr lang="en-US" dirty="0">
                <a:solidFill>
                  <a:schemeClr val="bg1"/>
                </a:solidFill>
              </a:rPr>
              <a:t>Imposterism</a:t>
            </a:r>
            <a:br>
              <a:rPr lang="en-US" dirty="0">
                <a:solidFill>
                  <a:schemeClr val="bg1"/>
                </a:solidFill>
              </a:rPr>
            </a:br>
            <a:r>
              <a:rPr lang="en-US" dirty="0">
                <a:solidFill>
                  <a:schemeClr val="bg1"/>
                </a:solidFill>
              </a:rPr>
              <a:t>Feelings </a:t>
            </a:r>
            <a:br>
              <a:rPr lang="en-US" dirty="0">
                <a:solidFill>
                  <a:schemeClr val="bg1"/>
                </a:solidFill>
              </a:rPr>
            </a:br>
            <a:r>
              <a:rPr lang="en-US" dirty="0">
                <a:solidFill>
                  <a:schemeClr val="bg1"/>
                </a:solidFill>
              </a:rPr>
              <a:t>index</a:t>
            </a:r>
          </a:p>
        </p:txBody>
      </p:sp>
      <p:sp>
        <p:nvSpPr>
          <p:cNvPr id="3" name="Content Placeholder 2">
            <a:extLst>
              <a:ext uri="{FF2B5EF4-FFF2-40B4-BE49-F238E27FC236}">
                <a16:creationId xmlns:a16="http://schemas.microsoft.com/office/drawing/2014/main" id="{F3ED8AC3-DB18-1496-9036-787BD38E7E52}"/>
              </a:ext>
            </a:extLst>
          </p:cNvPr>
          <p:cNvSpPr>
            <a:spLocks noGrp="1"/>
          </p:cNvSpPr>
          <p:nvPr>
            <p:ph idx="1"/>
          </p:nvPr>
        </p:nvSpPr>
        <p:spPr>
          <a:xfrm>
            <a:off x="6096000" y="762000"/>
            <a:ext cx="4572000" cy="5334000"/>
          </a:xfrm>
        </p:spPr>
        <p:txBody>
          <a:bodyPr anchor="ctr">
            <a:normAutofit/>
          </a:bodyPr>
          <a:lstStyle/>
          <a:p>
            <a:r>
              <a:rPr lang="en-US" dirty="0"/>
              <a:t>Marginalized groups are particularly impacted by social factors, and taking this into account allows for a more comprehensive investigation of this phenomenon  </a:t>
            </a:r>
          </a:p>
          <a:p>
            <a:r>
              <a:rPr lang="en-US" b="1" dirty="0"/>
              <a:t>IFI score: </a:t>
            </a:r>
            <a:r>
              <a:rPr lang="en-US" dirty="0"/>
              <a:t>a contextualized approach to quantifying Imposterism </a:t>
            </a:r>
          </a:p>
          <a:p>
            <a:r>
              <a:rPr lang="en-US" dirty="0"/>
              <a:t>IFI = Imposter Feelings Index </a:t>
            </a:r>
          </a:p>
          <a:p>
            <a:pPr marL="742950" lvl="2" indent="-285750">
              <a:buFont typeface="Wingdings" pitchFamily="2" charset="2"/>
              <a:buChar char="§"/>
            </a:pPr>
            <a:r>
              <a:rPr lang="en-US" dirty="0"/>
              <a:t>IFI scores come from the results of  survey </a:t>
            </a:r>
          </a:p>
        </p:txBody>
      </p:sp>
    </p:spTree>
    <p:extLst>
      <p:ext uri="{BB962C8B-B14F-4D97-AF65-F5344CB8AC3E}">
        <p14:creationId xmlns:p14="http://schemas.microsoft.com/office/powerpoint/2010/main" val="302058132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85E7A4-A580-0B12-AD39-A6BCDE1B8F69}"/>
              </a:ext>
            </a:extLst>
          </p:cNvPr>
          <p:cNvSpPr>
            <a:spLocks noGrp="1"/>
          </p:cNvSpPr>
          <p:nvPr>
            <p:ph type="title"/>
          </p:nvPr>
        </p:nvSpPr>
        <p:spPr>
          <a:xfrm>
            <a:off x="1429566" y="1045445"/>
            <a:ext cx="9238434" cy="857559"/>
          </a:xfrm>
        </p:spPr>
        <p:txBody>
          <a:bodyPr>
            <a:normAutofit/>
          </a:bodyPr>
          <a:lstStyle/>
          <a:p>
            <a:r>
              <a:rPr lang="en-US" dirty="0"/>
              <a:t>IFI score calculation</a:t>
            </a:r>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ED8AC3-DB18-1496-9036-787BD38E7E52}"/>
              </a:ext>
            </a:extLst>
          </p:cNvPr>
          <p:cNvSpPr>
            <a:spLocks noGrp="1"/>
          </p:cNvSpPr>
          <p:nvPr>
            <p:ph idx="1"/>
          </p:nvPr>
        </p:nvSpPr>
        <p:spPr>
          <a:xfrm>
            <a:off x="1429566" y="2729554"/>
            <a:ext cx="8476434" cy="3359621"/>
          </a:xfrm>
        </p:spPr>
        <p:txBody>
          <a:bodyPr>
            <a:normAutofit/>
          </a:bodyPr>
          <a:lstStyle/>
          <a:p>
            <a:pPr>
              <a:lnSpc>
                <a:spcPct val="120000"/>
              </a:lnSpc>
            </a:pPr>
            <a:r>
              <a:rPr lang="en-US" dirty="0"/>
              <a:t>How to calculate IFI score: </a:t>
            </a:r>
            <a:endParaRPr lang="en-US"/>
          </a:p>
          <a:p>
            <a:pPr lvl="1">
              <a:lnSpc>
                <a:spcPct val="120000"/>
              </a:lnSpc>
            </a:pPr>
            <a:r>
              <a:rPr lang="en-US" dirty="0"/>
              <a:t>3-item scale, answers range from “definitely not” to “definitely yes” </a:t>
            </a:r>
            <a:endParaRPr lang="en-US"/>
          </a:p>
          <a:p>
            <a:pPr lvl="1">
              <a:lnSpc>
                <a:spcPct val="120000"/>
              </a:lnSpc>
            </a:pPr>
            <a:r>
              <a:rPr lang="en-US" dirty="0"/>
              <a:t>“Definitely not” = 5 , “Probably not” = 4 , “Not sure” = 3 , “Probably yes” = 2 , “Definitely yes” = 1 </a:t>
            </a:r>
            <a:endParaRPr lang="en-US"/>
          </a:p>
          <a:p>
            <a:pPr lvl="1">
              <a:lnSpc>
                <a:spcPct val="120000"/>
              </a:lnSpc>
            </a:pPr>
            <a:r>
              <a:rPr lang="en-US" dirty="0"/>
              <a:t>Score &gt; 3 is considered “high Imposterism” , score &lt; 3 is considered “low Imposterism” </a:t>
            </a:r>
            <a:endParaRPr lang="en-US"/>
          </a:p>
          <a:p>
            <a:pPr lvl="1">
              <a:lnSpc>
                <a:spcPct val="120000"/>
              </a:lnSpc>
            </a:pPr>
            <a:r>
              <a:rPr lang="en-US" u="sng" dirty="0"/>
              <a:t>ITEMS IN THE SCALE: </a:t>
            </a:r>
            <a:endParaRPr lang="en-US" u="sng"/>
          </a:p>
          <a:p>
            <a:pPr lvl="2">
              <a:lnSpc>
                <a:spcPct val="120000"/>
              </a:lnSpc>
            </a:pPr>
            <a:r>
              <a:rPr lang="en-US" dirty="0"/>
              <a:t>Question 9: “Do you agree with this statement? ‘I feel smart in physics’” </a:t>
            </a:r>
            <a:endParaRPr lang="en-US"/>
          </a:p>
          <a:p>
            <a:pPr lvl="2">
              <a:lnSpc>
                <a:spcPct val="120000"/>
              </a:lnSpc>
            </a:pPr>
            <a:r>
              <a:rPr lang="en-US" dirty="0"/>
              <a:t>Question 10: “Do you agree with this statement? ‘I belong in physics’” </a:t>
            </a:r>
            <a:endParaRPr lang="en-US"/>
          </a:p>
          <a:p>
            <a:pPr lvl="2">
              <a:lnSpc>
                <a:spcPct val="120000"/>
              </a:lnSpc>
            </a:pPr>
            <a:r>
              <a:rPr lang="en-US" dirty="0"/>
              <a:t>Question 12: “Do you agree with this statement? ‘I feel smart in physics compared to peers in my program’”</a:t>
            </a:r>
            <a:endParaRPr lang="en-US"/>
          </a:p>
          <a:p>
            <a:pPr>
              <a:lnSpc>
                <a:spcPct val="120000"/>
              </a:lnSpc>
            </a:pPr>
            <a:endParaRPr lang="en-US"/>
          </a:p>
        </p:txBody>
      </p:sp>
    </p:spTree>
    <p:extLst>
      <p:ext uri="{BB962C8B-B14F-4D97-AF65-F5344CB8AC3E}">
        <p14:creationId xmlns:p14="http://schemas.microsoft.com/office/powerpoint/2010/main" val="428673298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AF03-7A8F-DEA6-D49F-D6123836DF9A}"/>
              </a:ext>
            </a:extLst>
          </p:cNvPr>
          <p:cNvSpPr>
            <a:spLocks noGrp="1"/>
          </p:cNvSpPr>
          <p:nvPr>
            <p:ph type="title"/>
          </p:nvPr>
        </p:nvSpPr>
        <p:spPr/>
        <p:txBody>
          <a:bodyPr/>
          <a:lstStyle/>
          <a:p>
            <a:r>
              <a:rPr lang="en-US" dirty="0"/>
              <a:t>results</a:t>
            </a:r>
          </a:p>
        </p:txBody>
      </p:sp>
      <p:sp>
        <p:nvSpPr>
          <p:cNvPr id="3" name="Content Placeholder 2">
            <a:extLst>
              <a:ext uri="{FF2B5EF4-FFF2-40B4-BE49-F238E27FC236}">
                <a16:creationId xmlns:a16="http://schemas.microsoft.com/office/drawing/2014/main" id="{93D699CA-1189-B0FE-03AC-957ED6550C16}"/>
              </a:ext>
            </a:extLst>
          </p:cNvPr>
          <p:cNvSpPr>
            <a:spLocks noGrp="1"/>
          </p:cNvSpPr>
          <p:nvPr>
            <p:ph idx="1"/>
          </p:nvPr>
        </p:nvSpPr>
        <p:spPr>
          <a:xfrm>
            <a:off x="948303" y="2226134"/>
            <a:ext cx="2500749" cy="3810000"/>
          </a:xfrm>
        </p:spPr>
        <p:txBody>
          <a:bodyPr/>
          <a:lstStyle/>
          <a:p>
            <a:r>
              <a:rPr lang="en-CA" b="1" dirty="0">
                <a:ea typeface="Aptos" panose="020B0004020202020204" pitchFamily="34" charset="0"/>
              </a:rPr>
              <a:t>Women, non-binary, and trans students have higher IFI scores than men and these differences appear in the second year of study </a:t>
            </a:r>
            <a:endParaRPr lang="en-US" b="1" dirty="0"/>
          </a:p>
        </p:txBody>
      </p:sp>
      <p:pic>
        <p:nvPicPr>
          <p:cNvPr id="4" name="Picture 3" descr="A graph of pink squares&#10;&#10;Description automatically generated with medium confidence">
            <a:extLst>
              <a:ext uri="{FF2B5EF4-FFF2-40B4-BE49-F238E27FC236}">
                <a16:creationId xmlns:a16="http://schemas.microsoft.com/office/drawing/2014/main" id="{0399BF66-92CC-4B19-E13D-42DCC33AAABD}"/>
              </a:ext>
            </a:extLst>
          </p:cNvPr>
          <p:cNvPicPr>
            <a:picLocks noChangeAspect="1"/>
          </p:cNvPicPr>
          <p:nvPr/>
        </p:nvPicPr>
        <p:blipFill>
          <a:blip r:embed="rId2"/>
          <a:stretch>
            <a:fillRect/>
          </a:stretch>
        </p:blipFill>
        <p:spPr>
          <a:xfrm>
            <a:off x="4558150" y="1045514"/>
            <a:ext cx="6685547" cy="4990620"/>
          </a:xfrm>
          <a:prstGeom prst="rect">
            <a:avLst/>
          </a:prstGeom>
        </p:spPr>
      </p:pic>
    </p:spTree>
    <p:extLst>
      <p:ext uri="{BB962C8B-B14F-4D97-AF65-F5344CB8AC3E}">
        <p14:creationId xmlns:p14="http://schemas.microsoft.com/office/powerpoint/2010/main" val="426290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4AF03-7A8F-DEA6-D49F-D6123836DF9A}"/>
              </a:ext>
            </a:extLst>
          </p:cNvPr>
          <p:cNvSpPr>
            <a:spLocks noGrp="1"/>
          </p:cNvSpPr>
          <p:nvPr>
            <p:ph type="title"/>
          </p:nvPr>
        </p:nvSpPr>
        <p:spPr>
          <a:xfrm>
            <a:off x="948303" y="821866"/>
            <a:ext cx="9238434" cy="857559"/>
          </a:xfrm>
        </p:spPr>
        <p:txBody>
          <a:bodyPr/>
          <a:lstStyle/>
          <a:p>
            <a:r>
              <a:rPr lang="en-US" dirty="0"/>
              <a:t>results</a:t>
            </a:r>
          </a:p>
        </p:txBody>
      </p:sp>
      <p:sp>
        <p:nvSpPr>
          <p:cNvPr id="3" name="Content Placeholder 2">
            <a:extLst>
              <a:ext uri="{FF2B5EF4-FFF2-40B4-BE49-F238E27FC236}">
                <a16:creationId xmlns:a16="http://schemas.microsoft.com/office/drawing/2014/main" id="{93D699CA-1189-B0FE-03AC-957ED6550C16}"/>
              </a:ext>
            </a:extLst>
          </p:cNvPr>
          <p:cNvSpPr>
            <a:spLocks noGrp="1"/>
          </p:cNvSpPr>
          <p:nvPr>
            <p:ph idx="1"/>
          </p:nvPr>
        </p:nvSpPr>
        <p:spPr>
          <a:xfrm>
            <a:off x="948303" y="1701024"/>
            <a:ext cx="10762434" cy="3810000"/>
          </a:xfrm>
        </p:spPr>
        <p:txBody>
          <a:bodyPr/>
          <a:lstStyle/>
          <a:p>
            <a:r>
              <a:rPr lang="en-CA" b="1" dirty="0">
                <a:ea typeface="Aptos" panose="020B0004020202020204" pitchFamily="34" charset="0"/>
              </a:rPr>
              <a:t>Women, non-binary, and trans students have higher IFI scores than men and these differences appear in the second year of study </a:t>
            </a:r>
            <a:endParaRPr lang="en-US" b="1" dirty="0"/>
          </a:p>
        </p:txBody>
      </p:sp>
      <p:pic>
        <p:nvPicPr>
          <p:cNvPr id="5" name="Picture 4" descr="A graph with red and blue lines&#10;&#10;Description automatically generated">
            <a:extLst>
              <a:ext uri="{FF2B5EF4-FFF2-40B4-BE49-F238E27FC236}">
                <a16:creationId xmlns:a16="http://schemas.microsoft.com/office/drawing/2014/main" id="{FE6E403A-9EAE-99CB-C38B-6F46AD077E0D}"/>
              </a:ext>
            </a:extLst>
          </p:cNvPr>
          <p:cNvPicPr>
            <a:picLocks noChangeAspect="1"/>
          </p:cNvPicPr>
          <p:nvPr/>
        </p:nvPicPr>
        <p:blipFill>
          <a:blip r:embed="rId2"/>
          <a:stretch>
            <a:fillRect/>
          </a:stretch>
        </p:blipFill>
        <p:spPr>
          <a:xfrm>
            <a:off x="6107707" y="2491586"/>
            <a:ext cx="5818453" cy="4366414"/>
          </a:xfrm>
          <a:prstGeom prst="rect">
            <a:avLst/>
          </a:prstGeom>
        </p:spPr>
      </p:pic>
      <p:pic>
        <p:nvPicPr>
          <p:cNvPr id="6" name="Picture 5" descr="A graph with blue lines&#10;&#10;Description automatically generated">
            <a:extLst>
              <a:ext uri="{FF2B5EF4-FFF2-40B4-BE49-F238E27FC236}">
                <a16:creationId xmlns:a16="http://schemas.microsoft.com/office/drawing/2014/main" id="{E0C2091D-DD52-F3C8-31A4-F3EECF81AE04}"/>
              </a:ext>
            </a:extLst>
          </p:cNvPr>
          <p:cNvPicPr>
            <a:picLocks noChangeAspect="1"/>
          </p:cNvPicPr>
          <p:nvPr/>
        </p:nvPicPr>
        <p:blipFill>
          <a:blip r:embed="rId3"/>
          <a:stretch>
            <a:fillRect/>
          </a:stretch>
        </p:blipFill>
        <p:spPr>
          <a:xfrm>
            <a:off x="265840" y="2491586"/>
            <a:ext cx="5541402" cy="4366414"/>
          </a:xfrm>
          <a:prstGeom prst="rect">
            <a:avLst/>
          </a:prstGeom>
        </p:spPr>
      </p:pic>
    </p:spTree>
    <p:extLst>
      <p:ext uri="{BB962C8B-B14F-4D97-AF65-F5344CB8AC3E}">
        <p14:creationId xmlns:p14="http://schemas.microsoft.com/office/powerpoint/2010/main" val="205874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extLst>
              <a:ext uri="{FF2B5EF4-FFF2-40B4-BE49-F238E27FC236}">
                <a16:creationId xmlns:a16="http://schemas.microsoft.com/office/drawing/2014/main" id="{0B339D4E-B090-576B-7F06-FFB4C553655B}"/>
              </a:ext>
            </a:extLst>
          </p:cNvPr>
          <p:cNvSpPr/>
          <p:nvPr/>
        </p:nvSpPr>
        <p:spPr>
          <a:xfrm>
            <a:off x="6096000" y="737937"/>
            <a:ext cx="4363907" cy="1327514"/>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932EB4-59A3-4097-B027-A54B2EE8AB43}"/>
              </a:ext>
            </a:extLst>
          </p:cNvPr>
          <p:cNvSpPr>
            <a:spLocks noGrp="1"/>
          </p:cNvSpPr>
          <p:nvPr>
            <p:ph type="title"/>
          </p:nvPr>
        </p:nvSpPr>
        <p:spPr/>
        <p:txBody>
          <a:bodyPr/>
          <a:lstStyle/>
          <a:p>
            <a:r>
              <a:rPr lang="en-US" dirty="0"/>
              <a:t>Results II</a:t>
            </a:r>
          </a:p>
        </p:txBody>
      </p:sp>
      <p:sp>
        <p:nvSpPr>
          <p:cNvPr id="3" name="Content Placeholder 2">
            <a:extLst>
              <a:ext uri="{FF2B5EF4-FFF2-40B4-BE49-F238E27FC236}">
                <a16:creationId xmlns:a16="http://schemas.microsoft.com/office/drawing/2014/main" id="{49BB1B6D-B1F8-0C1A-0BB5-820D9DB4F143}"/>
              </a:ext>
            </a:extLst>
          </p:cNvPr>
          <p:cNvSpPr>
            <a:spLocks noGrp="1"/>
          </p:cNvSpPr>
          <p:nvPr>
            <p:ph idx="1"/>
          </p:nvPr>
        </p:nvSpPr>
        <p:spPr>
          <a:xfrm>
            <a:off x="956544" y="2433412"/>
            <a:ext cx="2101516" cy="3810000"/>
          </a:xfrm>
        </p:spPr>
        <p:txBody>
          <a:bodyPr/>
          <a:lstStyle/>
          <a:p>
            <a:pPr marL="0" indent="0">
              <a:buNone/>
            </a:pPr>
            <a:r>
              <a:rPr lang="en-CA" sz="1800" b="1" kern="100" dirty="0">
                <a:effectLst/>
                <a:ea typeface="Aptos" panose="020B0004020202020204" pitchFamily="34" charset="0"/>
                <a:cs typeface="Times New Roman" panose="02020603050405020304" pitchFamily="18" charset="0"/>
              </a:rPr>
              <a:t>Low IFI scores are not correlated with individual action, and wider experiences have a greater impact on IFI scores</a:t>
            </a:r>
            <a:endParaRPr lang="en-CA" sz="1800" kern="100" dirty="0">
              <a:effectLst/>
              <a:ea typeface="Aptos" panose="020B0004020202020204" pitchFamily="34" charset="0"/>
              <a:cs typeface="Times New Roman" panose="02020603050405020304" pitchFamily="18" charset="0"/>
            </a:endParaRPr>
          </a:p>
          <a:p>
            <a:endParaRPr lang="en-US" dirty="0"/>
          </a:p>
        </p:txBody>
      </p:sp>
      <p:pic>
        <p:nvPicPr>
          <p:cNvPr id="4" name="Picture 3" descr="A graph with green and pink squares&#10;&#10;Description automatically generated">
            <a:extLst>
              <a:ext uri="{FF2B5EF4-FFF2-40B4-BE49-F238E27FC236}">
                <a16:creationId xmlns:a16="http://schemas.microsoft.com/office/drawing/2014/main" id="{5B9CDF90-DD70-B3F6-46AD-062214916CAD}"/>
              </a:ext>
            </a:extLst>
          </p:cNvPr>
          <p:cNvPicPr>
            <a:picLocks noChangeAspect="1"/>
          </p:cNvPicPr>
          <p:nvPr/>
        </p:nvPicPr>
        <p:blipFill>
          <a:blip r:embed="rId2"/>
          <a:stretch>
            <a:fillRect/>
          </a:stretch>
        </p:blipFill>
        <p:spPr>
          <a:xfrm>
            <a:off x="3374868" y="2227898"/>
            <a:ext cx="7860588" cy="4221028"/>
          </a:xfrm>
          <a:prstGeom prst="rect">
            <a:avLst/>
          </a:prstGeom>
        </p:spPr>
      </p:pic>
      <p:sp>
        <p:nvSpPr>
          <p:cNvPr id="6" name="TextBox 5">
            <a:extLst>
              <a:ext uri="{FF2B5EF4-FFF2-40B4-BE49-F238E27FC236}">
                <a16:creationId xmlns:a16="http://schemas.microsoft.com/office/drawing/2014/main" id="{59B754DC-EF8B-3A32-42B3-322F75A7CB82}"/>
              </a:ext>
            </a:extLst>
          </p:cNvPr>
          <p:cNvSpPr txBox="1"/>
          <p:nvPr/>
        </p:nvSpPr>
        <p:spPr>
          <a:xfrm>
            <a:off x="6144581" y="865122"/>
            <a:ext cx="4315326" cy="1200329"/>
          </a:xfrm>
          <a:prstGeom prst="rect">
            <a:avLst/>
          </a:prstGeom>
          <a:noFill/>
        </p:spPr>
        <p:txBody>
          <a:bodyPr wrap="square" rtlCol="0">
            <a:spAutoFit/>
          </a:bodyPr>
          <a:lstStyle/>
          <a:p>
            <a:r>
              <a:rPr lang="en-US" b="1" dirty="0">
                <a:solidFill>
                  <a:schemeClr val="tx2">
                    <a:lumMod val="10000"/>
                  </a:schemeClr>
                </a:solidFill>
              </a:rPr>
              <a:t>94% of survey responders said that they chose to study physics because they love the subject and/or they were good at it in high school! </a:t>
            </a:r>
          </a:p>
        </p:txBody>
      </p:sp>
    </p:spTree>
    <p:extLst>
      <p:ext uri="{BB962C8B-B14F-4D97-AF65-F5344CB8AC3E}">
        <p14:creationId xmlns:p14="http://schemas.microsoft.com/office/powerpoint/2010/main" val="419910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2EB4-59A3-4097-B027-A54B2EE8AB43}"/>
              </a:ext>
            </a:extLst>
          </p:cNvPr>
          <p:cNvSpPr>
            <a:spLocks noGrp="1"/>
          </p:cNvSpPr>
          <p:nvPr>
            <p:ph type="title"/>
          </p:nvPr>
        </p:nvSpPr>
        <p:spPr>
          <a:xfrm>
            <a:off x="453659" y="744082"/>
            <a:ext cx="9238434" cy="857559"/>
          </a:xfrm>
        </p:spPr>
        <p:txBody>
          <a:bodyPr/>
          <a:lstStyle/>
          <a:p>
            <a:r>
              <a:rPr lang="en-US" dirty="0"/>
              <a:t>Results II</a:t>
            </a:r>
          </a:p>
        </p:txBody>
      </p:sp>
      <p:sp>
        <p:nvSpPr>
          <p:cNvPr id="3" name="Content Placeholder 2">
            <a:extLst>
              <a:ext uri="{FF2B5EF4-FFF2-40B4-BE49-F238E27FC236}">
                <a16:creationId xmlns:a16="http://schemas.microsoft.com/office/drawing/2014/main" id="{49BB1B6D-B1F8-0C1A-0BB5-820D9DB4F143}"/>
              </a:ext>
            </a:extLst>
          </p:cNvPr>
          <p:cNvSpPr>
            <a:spLocks noGrp="1"/>
          </p:cNvSpPr>
          <p:nvPr>
            <p:ph idx="1"/>
          </p:nvPr>
        </p:nvSpPr>
        <p:spPr>
          <a:xfrm>
            <a:off x="574371" y="1524000"/>
            <a:ext cx="11424971" cy="3810000"/>
          </a:xfrm>
        </p:spPr>
        <p:txBody>
          <a:bodyPr/>
          <a:lstStyle/>
          <a:p>
            <a:pPr marL="0" indent="0">
              <a:buNone/>
            </a:pPr>
            <a:r>
              <a:rPr lang="en-CA" sz="1800" b="1" kern="100" dirty="0">
                <a:effectLst/>
                <a:ea typeface="Aptos" panose="020B0004020202020204" pitchFamily="34" charset="0"/>
                <a:cs typeface="Times New Roman" panose="02020603050405020304" pitchFamily="18" charset="0"/>
              </a:rPr>
              <a:t>Low IFI scores are not correlated with individual action, and wider experiences have a greater impact on IFI scores</a:t>
            </a:r>
            <a:endParaRPr lang="en-CA" sz="1800" kern="100" dirty="0">
              <a:effectLst/>
              <a:ea typeface="Aptos" panose="020B0004020202020204" pitchFamily="34" charset="0"/>
              <a:cs typeface="Times New Roman" panose="02020603050405020304" pitchFamily="18" charset="0"/>
            </a:endParaRPr>
          </a:p>
          <a:p>
            <a:endParaRPr lang="en-US" dirty="0"/>
          </a:p>
        </p:txBody>
      </p:sp>
      <p:pic>
        <p:nvPicPr>
          <p:cNvPr id="7" name="Picture 6" descr="A graph of a bar graph&#10;&#10;Description automatically generated with medium confidence">
            <a:extLst>
              <a:ext uri="{FF2B5EF4-FFF2-40B4-BE49-F238E27FC236}">
                <a16:creationId xmlns:a16="http://schemas.microsoft.com/office/drawing/2014/main" id="{4276DBD3-56C1-F0A3-AF40-34E143A2CDA8}"/>
              </a:ext>
            </a:extLst>
          </p:cNvPr>
          <p:cNvPicPr>
            <a:picLocks noChangeAspect="1"/>
          </p:cNvPicPr>
          <p:nvPr/>
        </p:nvPicPr>
        <p:blipFill>
          <a:blip r:embed="rId3"/>
          <a:stretch>
            <a:fillRect/>
          </a:stretch>
        </p:blipFill>
        <p:spPr>
          <a:xfrm>
            <a:off x="119165" y="2245895"/>
            <a:ext cx="5976835" cy="4461581"/>
          </a:xfrm>
          <a:prstGeom prst="rect">
            <a:avLst/>
          </a:prstGeom>
        </p:spPr>
      </p:pic>
      <p:pic>
        <p:nvPicPr>
          <p:cNvPr id="8" name="Picture 7" descr="A graph of a bar chart&#10;&#10;Description automatically generated with medium confidence">
            <a:extLst>
              <a:ext uri="{FF2B5EF4-FFF2-40B4-BE49-F238E27FC236}">
                <a16:creationId xmlns:a16="http://schemas.microsoft.com/office/drawing/2014/main" id="{4780ACCE-4D9A-7299-6ECE-9D09E73D6FDB}"/>
              </a:ext>
            </a:extLst>
          </p:cNvPr>
          <p:cNvPicPr>
            <a:picLocks noChangeAspect="1"/>
          </p:cNvPicPr>
          <p:nvPr/>
        </p:nvPicPr>
        <p:blipFill>
          <a:blip r:embed="rId4"/>
          <a:stretch>
            <a:fillRect/>
          </a:stretch>
        </p:blipFill>
        <p:spPr>
          <a:xfrm>
            <a:off x="6166145" y="2245895"/>
            <a:ext cx="5976835" cy="4461581"/>
          </a:xfrm>
          <a:prstGeom prst="rect">
            <a:avLst/>
          </a:prstGeom>
        </p:spPr>
      </p:pic>
    </p:spTree>
    <p:extLst>
      <p:ext uri="{BB962C8B-B14F-4D97-AF65-F5344CB8AC3E}">
        <p14:creationId xmlns:p14="http://schemas.microsoft.com/office/powerpoint/2010/main" val="906979893"/>
      </p:ext>
    </p:extLst>
  </p:cSld>
  <p:clrMapOvr>
    <a:masterClrMapping/>
  </p:clrMapOvr>
</p:sld>
</file>

<file path=ppt/theme/theme1.xml><?xml version="1.0" encoding="utf-8"?>
<a:theme xmlns:a="http://schemas.openxmlformats.org/drawingml/2006/main" name="PortalVTI">
  <a:themeElements>
    <a:clrScheme name="Earth">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90</TotalTime>
  <Words>653</Words>
  <Application>Microsoft Macintosh PowerPoint</Application>
  <PresentationFormat>Widescreen</PresentationFormat>
  <Paragraphs>54</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Aptos</vt:lpstr>
      <vt:lpstr>Arial</vt:lpstr>
      <vt:lpstr>Times New Roman</vt:lpstr>
      <vt:lpstr>Trade Gothic Next Cond</vt:lpstr>
      <vt:lpstr>Trade Gothic Next Light</vt:lpstr>
      <vt:lpstr>Wingdings</vt:lpstr>
      <vt:lpstr>PortalVTI</vt:lpstr>
      <vt:lpstr>Beyond The Classroom:</vt:lpstr>
      <vt:lpstr>Table of contents </vt:lpstr>
      <vt:lpstr>Introduction</vt:lpstr>
      <vt:lpstr>IFI Scale: Imposterism Feelings  index</vt:lpstr>
      <vt:lpstr>IFI score calculation</vt:lpstr>
      <vt:lpstr>results</vt:lpstr>
      <vt:lpstr>results</vt:lpstr>
      <vt:lpstr>Results II</vt:lpstr>
      <vt:lpstr>Results II</vt:lpstr>
      <vt:lpstr>Results II</vt:lpstr>
      <vt:lpstr>Results III</vt:lpstr>
      <vt:lpstr>Discussion &amp; 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Katharine Jekic</dc:creator>
  <cp:lastModifiedBy>Katharine Jekic</cp:lastModifiedBy>
  <cp:revision>3</cp:revision>
  <dcterms:created xsi:type="dcterms:W3CDTF">2024-08-19T01:33:36Z</dcterms:created>
  <dcterms:modified xsi:type="dcterms:W3CDTF">2024-08-19T03:03:39Z</dcterms:modified>
</cp:coreProperties>
</file>