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8"/>
  </p:notesMasterIdLst>
  <p:sldIdLst>
    <p:sldId id="256" r:id="rId5"/>
    <p:sldId id="280" r:id="rId6"/>
    <p:sldId id="271" r:id="rId7"/>
    <p:sldId id="258" r:id="rId8"/>
    <p:sldId id="272" r:id="rId9"/>
    <p:sldId id="267" r:id="rId10"/>
    <p:sldId id="266" r:id="rId11"/>
    <p:sldId id="277" r:id="rId12"/>
    <p:sldId id="274" r:id="rId13"/>
    <p:sldId id="276" r:id="rId14"/>
    <p:sldId id="279" r:id="rId15"/>
    <p:sldId id="268" r:id="rId16"/>
    <p:sldId id="275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1pPr>
    <a:lvl2pPr marL="0" marR="0" indent="2286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2pPr>
    <a:lvl3pPr marL="0" marR="0" indent="4572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3pPr>
    <a:lvl4pPr marL="0" marR="0" indent="6858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4pPr>
    <a:lvl5pPr marL="0" marR="0" indent="9144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5pPr>
    <a:lvl6pPr marL="0" marR="0" indent="11430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6pPr>
    <a:lvl7pPr marL="0" marR="0" indent="13716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7pPr>
    <a:lvl8pPr marL="0" marR="0" indent="16002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8pPr>
    <a:lvl9pPr marL="0" marR="0" indent="1828800" algn="l" defTabSz="58420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Muli Regular"/>
        <a:ea typeface="Muli Regular"/>
        <a:cs typeface="Muli Regular"/>
        <a:sym typeface="Muli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B0"/>
    <a:srgbClr val="0077BA"/>
    <a:srgbClr val="0076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7DB770-C587-0891-8CB5-4BB16A439EA3}" v="1441" dt="2024-08-19T02:20:33.796"/>
    <p1510:client id="{F131A492-1152-02BD-E041-6D25D4FBADE9}" v="2254" dt="2024-08-17T20:08:15.91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7"/>
  </p:normalViewPr>
  <p:slideViewPr>
    <p:cSldViewPr snapToGrid="0" snapToObjects="1">
      <p:cViewPr varScale="1">
        <p:scale>
          <a:sx n="76" d="100"/>
          <a:sy n="76" d="100"/>
        </p:scale>
        <p:origin x="1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NO_Presentation_4x3_Title.jpg" descr="SNO_Presentation_4x3_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" y="0"/>
            <a:ext cx="1300277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2018/01/01"/>
          <p:cNvSpPr txBox="1">
            <a:spLocks noGrp="1"/>
          </p:cNvSpPr>
          <p:nvPr>
            <p:ph type="body" sz="quarter" idx="13"/>
          </p:nvPr>
        </p:nvSpPr>
        <p:spPr>
          <a:xfrm>
            <a:off x="1310811" y="1022350"/>
            <a:ext cx="4976401" cy="495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SzTx/>
              <a:buNone/>
              <a:defRPr sz="2400">
                <a:solidFill>
                  <a:srgbClr val="0076BD"/>
                </a:solidFill>
                <a:latin typeface="+mn-lt"/>
                <a:ea typeface="+mn-ea"/>
                <a:cs typeface="+mn-cs"/>
                <a:sym typeface="Lota Grotesque Bold"/>
              </a:defRPr>
            </a:lvl1pPr>
          </a:lstStyle>
          <a:p>
            <a:r>
              <a:t>2018/01/01</a:t>
            </a:r>
          </a:p>
        </p:txBody>
      </p:sp>
      <p:sp>
        <p:nvSpPr>
          <p:cNvPr id="13" name="Line"/>
          <p:cNvSpPr/>
          <p:nvPr/>
        </p:nvSpPr>
        <p:spPr>
          <a:xfrm flipV="1">
            <a:off x="1365349" y="5936505"/>
            <a:ext cx="1743468" cy="1"/>
          </a:xfrm>
          <a:prstGeom prst="line">
            <a:avLst/>
          </a:prstGeom>
          <a:ln w="76200">
            <a:solidFill>
              <a:srgbClr val="0076BD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Jane Doe…"/>
          <p:cNvSpPr txBox="1">
            <a:spLocks noGrp="1"/>
          </p:cNvSpPr>
          <p:nvPr>
            <p:ph type="body" sz="quarter" idx="14"/>
          </p:nvPr>
        </p:nvSpPr>
        <p:spPr>
          <a:xfrm>
            <a:off x="1307860" y="6248400"/>
            <a:ext cx="10287480" cy="1066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3000">
                <a:solidFill>
                  <a:schemeClr val="accent1">
                    <a:hueOff val="48339"/>
                    <a:lumOff val="-12879"/>
                  </a:schemeClr>
                </a:solidFill>
                <a:latin typeface="Muli Bold"/>
                <a:ea typeface="Muli Bold"/>
                <a:cs typeface="Muli Bold"/>
                <a:sym typeface="Muli Bold"/>
              </a:defRPr>
            </a:pPr>
            <a:r>
              <a:t>Jane Doe</a:t>
            </a:r>
          </a:p>
          <a:p>
            <a:pPr marL="0" indent="0">
              <a:buSzTx/>
              <a:buNone/>
              <a:defRPr sz="3000">
                <a:solidFill>
                  <a:srgbClr val="5A676F"/>
                </a:solidFill>
              </a:defRPr>
            </a:pPr>
            <a:r>
              <a:t>Senior Position</a:t>
            </a:r>
          </a:p>
        </p:txBody>
      </p:sp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270000" y="3049488"/>
            <a:ext cx="10363200" cy="280744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1041" y="9296400"/>
            <a:ext cx="537973" cy="560449"/>
          </a:xfrm>
          <a:prstGeom prst="rect">
            <a:avLst/>
          </a:prstGeom>
          <a:noFill/>
          <a:ln>
            <a:noFill/>
          </a:ln>
        </p:spPr>
        <p:txBody>
          <a:bodyPr wrap="none" lIns="50800" tIns="50800" rIns="50800" bIns="50800"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loured w Dots">
    <p:bg>
      <p:bgPr>
        <a:solidFill>
          <a:schemeClr val="accent1">
            <a:hueOff val="48339"/>
            <a:lumOff val="-128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2" name="SNO_ID_White.png" descr="SNO_ID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158" y="679956"/>
            <a:ext cx="1508761" cy="754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SNO_Presentation_DesignDots_White.png" descr="SNO_Presentation_DesignDots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857" y="8927799"/>
            <a:ext cx="10810817" cy="888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6281" y="9296400"/>
            <a:ext cx="522733" cy="609600"/>
          </a:xfrm>
          <a:prstGeom prst="rect">
            <a:avLst/>
          </a:prstGeom>
          <a:noFill/>
          <a:ln>
            <a:noFill/>
          </a:ln>
        </p:spPr>
        <p:txBody>
          <a:bodyPr wrap="none" lIns="50800" tIns="50800" rIns="50800" bIns="50800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title">
    <p:bg>
      <p:bgPr>
        <a:solidFill>
          <a:schemeClr val="accent1">
            <a:hueOff val="48339"/>
            <a:lumOff val="-128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ell2_wbfixed_Edited.jpg" descr="shell2_wbfixed_Edited.jpg"/>
          <p:cNvPicPr>
            <a:picLocks noChangeAspect="1"/>
          </p:cNvPicPr>
          <p:nvPr/>
        </p:nvPicPr>
        <p:blipFill>
          <a:blip r:embed="rId2">
            <a:alphaModFix amt="14772"/>
          </a:blip>
          <a:srcRect t="14281" b="14281"/>
          <a:stretch>
            <a:fillRect/>
          </a:stretch>
        </p:blipFill>
        <p:spPr>
          <a:xfrm>
            <a:off x="-66915" y="-4866"/>
            <a:ext cx="13138630" cy="9763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SNO_ID_White.png" descr="SNO_ID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5658" y="679956"/>
            <a:ext cx="1568213" cy="78410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0985" y="8638947"/>
            <a:ext cx="694629" cy="609601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"/>
          <p:cNvSpPr txBox="1">
            <a:spLocks noGrp="1"/>
          </p:cNvSpPr>
          <p:nvPr>
            <p:ph type="body" sz="quarter" idx="13"/>
          </p:nvPr>
        </p:nvSpPr>
        <p:spPr>
          <a:xfrm>
            <a:off x="1332788" y="3270250"/>
            <a:ext cx="10339224" cy="4191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buSzTx/>
              <a:buNone/>
            </a:lvl1pPr>
          </a:lstStyle>
          <a:p>
            <a:r>
              <a:t>Text</a:t>
            </a:r>
          </a:p>
        </p:txBody>
      </p:sp>
      <p:pic>
        <p:nvPicPr>
          <p:cNvPr id="34" name="SNO_ID_Colour.png" descr="SNO_ID_Colou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207" y="676655"/>
            <a:ext cx="1508761" cy="762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SNO_Presentation_DesignDots_Colour.png" descr="SNO_Presentation_DesignDots_Colou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8899143"/>
            <a:ext cx="10808208" cy="932068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Title Text"/>
          <p:cNvSpPr txBox="1">
            <a:spLocks noGrp="1"/>
          </p:cNvSpPr>
          <p:nvPr>
            <p:ph type="title"/>
          </p:nvPr>
        </p:nvSpPr>
        <p:spPr>
          <a:xfrm>
            <a:off x="1320800" y="1021457"/>
            <a:ext cx="10363200" cy="1543943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accent1">
                    <a:hueOff val="48339"/>
                    <a:lumOff val="-12879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/>
          <a:lstStyle>
            <a:lvl1pPr>
              <a:defRPr>
                <a:solidFill>
                  <a:schemeClr val="accent1">
                    <a:hueOff val="48339"/>
                    <a:lumOff val="-12879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" name="Line"/>
          <p:cNvSpPr/>
          <p:nvPr/>
        </p:nvSpPr>
        <p:spPr>
          <a:xfrm flipV="1">
            <a:off x="1365349" y="2831355"/>
            <a:ext cx="1743468" cy="1"/>
          </a:xfrm>
          <a:prstGeom prst="line">
            <a:avLst/>
          </a:prstGeom>
          <a:ln w="76200">
            <a:solidFill>
              <a:schemeClr val="accent1">
                <a:hueOff val="48339"/>
                <a:lumOff val="-1287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 Coloured Slide">
    <p:bg>
      <p:bgPr>
        <a:solidFill>
          <a:schemeClr val="accent1">
            <a:hueOff val="48339"/>
            <a:lumOff val="-128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320800" y="1155700"/>
            <a:ext cx="8426004" cy="1427262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7" name="SNO_ID_White.png" descr="SNO_ID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158" y="679956"/>
            <a:ext cx="1508761" cy="754381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ext"/>
          <p:cNvSpPr txBox="1">
            <a:spLocks noGrp="1"/>
          </p:cNvSpPr>
          <p:nvPr>
            <p:ph type="body" sz="quarter" idx="13"/>
          </p:nvPr>
        </p:nvSpPr>
        <p:spPr>
          <a:xfrm>
            <a:off x="1332788" y="3257550"/>
            <a:ext cx="10339224" cy="41910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lnSpc>
                <a:spcPct val="100000"/>
              </a:lnSpc>
              <a:buSzTx/>
              <a:buNone/>
              <a:defRPr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defRPr>
            </a:pPr>
            <a:endParaRPr/>
          </a:p>
        </p:txBody>
      </p:sp>
      <p:pic>
        <p:nvPicPr>
          <p:cNvPr id="49" name="SNO_Presentation_DesignDots_White.png" descr="SNO_Presentation_DesignDots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857" y="8927799"/>
            <a:ext cx="10810817" cy="88893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Line"/>
          <p:cNvSpPr>
            <a:spLocks noGrp="1"/>
          </p:cNvSpPr>
          <p:nvPr>
            <p:ph type="body" sz="quarter" idx="14"/>
          </p:nvPr>
        </p:nvSpPr>
        <p:spPr>
          <a:xfrm flipV="1">
            <a:off x="1365349" y="2831355"/>
            <a:ext cx="1743468" cy="1"/>
          </a:xfrm>
          <a:prstGeom prst="line">
            <a:avLst/>
          </a:prstGeom>
          <a:ln w="76200">
            <a:solidFill>
              <a:srgbClr val="FFFFFF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SzTx/>
              <a:buNone/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6709916" y="1879600"/>
            <a:ext cx="4934397" cy="2753817"/>
          </a:xfrm>
          <a:prstGeom prst="rect">
            <a:avLst/>
          </a:prstGeom>
        </p:spPr>
        <p:txBody>
          <a:bodyPr anchor="t"/>
          <a:lstStyle>
            <a:lvl1pPr>
              <a:defRPr sz="5400">
                <a:solidFill>
                  <a:schemeClr val="accent1">
                    <a:hueOff val="48339"/>
                    <a:lumOff val="-12879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58" name="SNO_ID_Colour.png" descr="SNO_ID_Colou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207" y="676655"/>
            <a:ext cx="1508761" cy="762407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Text"/>
          <p:cNvSpPr txBox="1">
            <a:spLocks noGrp="1"/>
          </p:cNvSpPr>
          <p:nvPr>
            <p:ph type="body" sz="quarter" idx="13"/>
          </p:nvPr>
        </p:nvSpPr>
        <p:spPr>
          <a:xfrm>
            <a:off x="6704888" y="3511550"/>
            <a:ext cx="4944452" cy="41910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lnSpc>
                <a:spcPct val="100000"/>
              </a:lnSpc>
              <a:buSzTx/>
              <a:buNone/>
            </a:pPr>
            <a:endParaRPr/>
          </a:p>
        </p:txBody>
      </p:sp>
      <p:sp>
        <p:nvSpPr>
          <p:cNvPr id="60" name="Line"/>
          <p:cNvSpPr>
            <a:spLocks noGrp="1"/>
          </p:cNvSpPr>
          <p:nvPr>
            <p:ph type="body" sz="quarter" idx="14"/>
          </p:nvPr>
        </p:nvSpPr>
        <p:spPr>
          <a:xfrm flipV="1">
            <a:off x="6750149" y="3085355"/>
            <a:ext cx="1743468" cy="1"/>
          </a:xfrm>
          <a:prstGeom prst="line">
            <a:avLst/>
          </a:prstGeom>
          <a:ln w="76200">
            <a:solidFill>
              <a:schemeClr val="accent1">
                <a:hueOff val="48339"/>
                <a:lumOff val="-12879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SzTx/>
              <a:buNone/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/>
          <a:lstStyle>
            <a:lvl1pPr>
              <a:defRPr>
                <a:solidFill>
                  <a:schemeClr val="accent1">
                    <a:hueOff val="48339"/>
                    <a:lumOff val="-12879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" name="DSC_1234_Edited_CLR.jpg"/>
          <p:cNvSpPr>
            <a:spLocks noGrp="1"/>
          </p:cNvSpPr>
          <p:nvPr>
            <p:ph type="pic" idx="15"/>
          </p:nvPr>
        </p:nvSpPr>
        <p:spPr>
          <a:xfrm>
            <a:off x="-35521" y="-8"/>
            <a:ext cx="5705622" cy="97536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chemeClr val="accent1">
            <a:hueOff val="48339"/>
            <a:lumOff val="-1287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“Nequi con nobis et reribus qui dunti ium 78% qui.”"/>
          <p:cNvSpPr txBox="1">
            <a:spLocks noGrp="1"/>
          </p:cNvSpPr>
          <p:nvPr>
            <p:ph type="body" sz="quarter" idx="13"/>
          </p:nvPr>
        </p:nvSpPr>
        <p:spPr>
          <a:xfrm>
            <a:off x="6671816" y="3201218"/>
            <a:ext cx="4916538" cy="3351164"/>
          </a:xfrm>
          <a:prstGeom prst="rect">
            <a:avLst/>
          </a:prstGeom>
        </p:spPr>
        <p:txBody>
          <a:bodyPr/>
          <a:lstStyle>
            <a:lvl1pPr marL="0" indent="0" defTabSz="242315">
              <a:buSzTx/>
              <a:buNone/>
              <a:defRPr sz="4240" i="1">
                <a:solidFill>
                  <a:srgbClr val="FFFFFF"/>
                </a:solidFill>
                <a:latin typeface="+mn-lt"/>
                <a:ea typeface="+mn-ea"/>
                <a:cs typeface="+mn-cs"/>
                <a:sym typeface="Lota Grotesque Bold"/>
              </a:defRPr>
            </a:lvl1pPr>
          </a:lstStyle>
          <a:p>
            <a:r>
              <a:t>“Nequi con nobis et reribus qui dunti ium 78% qui.”</a:t>
            </a:r>
          </a:p>
        </p:txBody>
      </p:sp>
      <p:sp>
        <p:nvSpPr>
          <p:cNvPr id="70" name="Rectangle"/>
          <p:cNvSpPr>
            <a:spLocks noGrp="1"/>
          </p:cNvSpPr>
          <p:nvPr>
            <p:ph type="body" idx="14"/>
          </p:nvPr>
        </p:nvSpPr>
        <p:spPr>
          <a:xfrm>
            <a:off x="0" y="0"/>
            <a:ext cx="5671940" cy="9753600"/>
          </a:xfrm>
          <a:prstGeom prst="rect">
            <a:avLst/>
          </a:prstGeom>
          <a:solidFill>
            <a:srgbClr val="D6D5D5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SzTx/>
              <a:buNone/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1" name="SNO_ID_White.png" descr="SNO_ID_Wh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5658" y="679956"/>
            <a:ext cx="1568213" cy="784106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- Jane Doe"/>
          <p:cNvSpPr txBox="1">
            <a:spLocks noGrp="1"/>
          </p:cNvSpPr>
          <p:nvPr>
            <p:ph type="body" sz="quarter" idx="15"/>
          </p:nvPr>
        </p:nvSpPr>
        <p:spPr>
          <a:xfrm>
            <a:off x="6704888" y="5937250"/>
            <a:ext cx="5671940" cy="482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100000"/>
              </a:lnSpc>
              <a:buSzTx/>
              <a:buNone/>
              <a:defRPr sz="2400">
                <a:solidFill>
                  <a:srgbClr val="FFFFFF"/>
                </a:solidFill>
              </a:defRPr>
            </a:lvl1pPr>
          </a:lstStyle>
          <a:p>
            <a:r>
              <a:t>- Jane Doe</a:t>
            </a:r>
          </a:p>
        </p:txBody>
      </p:sp>
      <p:sp>
        <p:nvSpPr>
          <p:cNvPr id="73" name="DSC_1234_Edited_CLR.jpg"/>
          <p:cNvSpPr>
            <a:spLocks noGrp="1"/>
          </p:cNvSpPr>
          <p:nvPr>
            <p:ph type="pic" idx="16"/>
          </p:nvPr>
        </p:nvSpPr>
        <p:spPr>
          <a:xfrm>
            <a:off x="-22821" y="-8"/>
            <a:ext cx="5705622" cy="97536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4" name="Triangle"/>
          <p:cNvSpPr/>
          <p:nvPr/>
        </p:nvSpPr>
        <p:spPr>
          <a:xfrm rot="2700000">
            <a:off x="5537200" y="4241800"/>
            <a:ext cx="1270000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>
              <a:hueOff val="48339"/>
              <a:lumOff val="-1287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DSC_0184_Edited_CLR.jpg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3" name="Circle"/>
          <p:cNvSpPr>
            <a:spLocks noGrp="1"/>
          </p:cNvSpPr>
          <p:nvPr>
            <p:ph type="body" sz="quarter" idx="14"/>
          </p:nvPr>
        </p:nvSpPr>
        <p:spPr>
          <a:xfrm>
            <a:off x="11652101" y="8507581"/>
            <a:ext cx="851198" cy="851199"/>
          </a:xfrm>
          <a:prstGeom prst="ellipse">
            <a:avLst/>
          </a:prstGeom>
          <a:solidFill>
            <a:schemeClr val="accent1">
              <a:hueOff val="48339"/>
              <a:lumOff val="-12879"/>
            </a:schemeClr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SzTx/>
              <a:buNone/>
              <a:defRPr sz="2200">
                <a:solidFill>
                  <a:schemeClr val="accent1">
                    <a:hueOff val="48339"/>
                    <a:lumOff val="-12879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NO_ID_Colour.png" descr="SNO_ID_Colou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207" y="676655"/>
            <a:ext cx="1508761" cy="762407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/>
          <a:lstStyle>
            <a:lvl1pPr>
              <a:defRPr>
                <a:solidFill>
                  <a:schemeClr val="accent1">
                    <a:hueOff val="48339"/>
                    <a:lumOff val="-12879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1317178" y="1600200"/>
            <a:ext cx="8821044" cy="1033265"/>
          </a:xfrm>
          <a:prstGeom prst="rect">
            <a:avLst/>
          </a:prstGeom>
        </p:spPr>
        <p:txBody>
          <a:bodyPr anchor="t"/>
          <a:lstStyle>
            <a:lvl1pPr>
              <a:defRPr sz="5400">
                <a:solidFill>
                  <a:schemeClr val="accent1">
                    <a:hueOff val="48339"/>
                    <a:lumOff val="-12879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Line"/>
          <p:cNvSpPr/>
          <p:nvPr/>
        </p:nvSpPr>
        <p:spPr>
          <a:xfrm flipV="1">
            <a:off x="1365349" y="2831355"/>
            <a:ext cx="1743468" cy="1"/>
          </a:xfrm>
          <a:prstGeom prst="line">
            <a:avLst/>
          </a:prstGeom>
          <a:ln w="76200">
            <a:solidFill>
              <a:schemeClr val="accent1">
                <a:hueOff val="48339"/>
                <a:lumOff val="-12879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Text"/>
          <p:cNvSpPr txBox="1">
            <a:spLocks noGrp="1"/>
          </p:cNvSpPr>
          <p:nvPr>
            <p:ph type="body" sz="quarter" idx="13"/>
          </p:nvPr>
        </p:nvSpPr>
        <p:spPr>
          <a:xfrm>
            <a:off x="1332788" y="3270250"/>
            <a:ext cx="10339224" cy="35560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0" indent="0">
              <a:lnSpc>
                <a:spcPct val="150000"/>
              </a:lnSpc>
              <a:buSzTx/>
              <a:buNone/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w D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NO_ID_Colour.png" descr="SNO_ID_Colou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207" y="676655"/>
            <a:ext cx="1508761" cy="762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SNO_Presentation_DesignDots_Colour.png" descr="SNO_Presentation_DesignDots_Colou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8899143"/>
            <a:ext cx="10808208" cy="932068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609601"/>
          </a:xfrm>
          <a:prstGeom prst="rect">
            <a:avLst/>
          </a:prstGeom>
          <a:noFill/>
          <a:ln>
            <a:noFill/>
          </a:ln>
        </p:spPr>
        <p:txBody>
          <a:bodyPr lIns="50800" tIns="50800" rIns="50800" bIns="50800"/>
          <a:lstStyle>
            <a:lvl1pPr>
              <a:defRPr>
                <a:solidFill>
                  <a:schemeClr val="accent1">
                    <a:hueOff val="48339"/>
                    <a:lumOff val="-12879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520701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>
            <a:spAutoFit/>
          </a:bodyPr>
          <a:lstStyle>
            <a:lvl1pPr algn="r">
              <a:lnSpc>
                <a:spcPct val="100000"/>
              </a:lnSpc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Lota Grotesqu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1pPr>
      <a:lvl2pPr marL="0" marR="0" indent="2286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2pPr>
      <a:lvl3pPr marL="0" marR="0" indent="4572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3pPr>
      <a:lvl4pPr marL="0" marR="0" indent="6858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4pPr>
      <a:lvl5pPr marL="0" marR="0" indent="9144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5pPr>
      <a:lvl6pPr marL="0" marR="0" indent="11430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6pPr>
      <a:lvl7pPr marL="0" marR="0" indent="13716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7pPr>
      <a:lvl8pPr marL="0" marR="0" indent="16002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8pPr>
      <a:lvl9pPr marL="0" marR="0" indent="182880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00" b="0" i="0" u="none" strike="noStrike" cap="none" spc="0" baseline="0">
          <a:ln>
            <a:noFill/>
          </a:ln>
          <a:solidFill>
            <a:srgbClr val="0076BD"/>
          </a:solidFill>
          <a:uFillTx/>
          <a:latin typeface="+mn-lt"/>
          <a:ea typeface="+mn-ea"/>
          <a:cs typeface="+mn-cs"/>
          <a:sym typeface="Lota Grotesque Bold"/>
        </a:defRPr>
      </a:lvl9pPr>
    </p:titleStyle>
    <p:bodyStyle>
      <a:lvl1pPr marL="2778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8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1pPr>
      <a:lvl2pPr marL="7223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2pPr>
      <a:lvl3pPr marL="11668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3pPr>
      <a:lvl4pPr marL="16113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4pPr>
      <a:lvl5pPr marL="20558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5pPr>
      <a:lvl6pPr marL="25003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6pPr>
      <a:lvl7pPr marL="29448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7pPr>
      <a:lvl8pPr marL="33893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8pPr>
      <a:lvl9pPr marL="3833812" marR="0" indent="-277812" algn="l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Muli Regular"/>
          <a:ea typeface="Muli Regular"/>
          <a:cs typeface="Muli Regular"/>
          <a:sym typeface="Muli Regular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Lota Grotesque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2018/01/01"/>
          <p:cNvSpPr txBox="1">
            <a:spLocks noGrp="1"/>
          </p:cNvSpPr>
          <p:nvPr>
            <p:ph type="body" idx="13"/>
          </p:nvPr>
        </p:nvSpPr>
        <p:spPr>
          <a:xfrm>
            <a:off x="1310811" y="1103341"/>
            <a:ext cx="5187729" cy="934212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Muli"/>
              </a:rPr>
              <a:t>CASST 2024</a:t>
            </a:r>
          </a:p>
          <a:p>
            <a:r>
              <a:rPr lang="en-US" b="1" dirty="0">
                <a:latin typeface="Muli"/>
              </a:rPr>
              <a:t>August 19th, 2024</a:t>
            </a:r>
            <a:endParaRPr lang="en-US" b="1" dirty="0">
              <a:latin typeface="Muli" pitchFamily="2" charset="77"/>
            </a:endParaRPr>
          </a:p>
        </p:txBody>
      </p:sp>
      <p:sp>
        <p:nvSpPr>
          <p:cNvPr id="130" name="Jane Doe…"/>
          <p:cNvSpPr txBox="1">
            <a:spLocks noGrp="1"/>
          </p:cNvSpPr>
          <p:nvPr>
            <p:ph type="body" idx="14"/>
          </p:nvPr>
        </p:nvSpPr>
        <p:spPr>
          <a:xfrm>
            <a:off x="1307860" y="5762475"/>
            <a:ext cx="10287480" cy="10668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3000">
                <a:solidFill>
                  <a:schemeClr val="accent1">
                    <a:hueOff val="48339"/>
                    <a:lumOff val="-12879"/>
                  </a:schemeClr>
                </a:solidFill>
                <a:latin typeface="Muli Bold"/>
                <a:ea typeface="Muli Bold"/>
                <a:cs typeface="Muli Bold"/>
                <a:sym typeface="Muli Bold"/>
              </a:defRPr>
            </a:pPr>
            <a:r>
              <a:rPr lang="en-US" dirty="0"/>
              <a:t>Cody O'Neill</a:t>
            </a:r>
          </a:p>
        </p:txBody>
      </p:sp>
      <p:sp>
        <p:nvSpPr>
          <p:cNvPr id="131" name="Presentation…"/>
          <p:cNvSpPr txBox="1">
            <a:spLocks noGrp="1"/>
          </p:cNvSpPr>
          <p:nvPr>
            <p:ph type="ctrTitle"/>
          </p:nvPr>
        </p:nvSpPr>
        <p:spPr>
          <a:xfrm>
            <a:off x="1308400" y="3049488"/>
            <a:ext cx="11041600" cy="280744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96570">
              <a:defRPr sz="9010"/>
            </a:pPr>
            <a:r>
              <a:rPr lang="en-US" sz="7200" b="1" dirty="0">
                <a:latin typeface="Muli"/>
              </a:rPr>
              <a:t>SNO+ External Am-Be Deployment Analysis</a:t>
            </a:r>
            <a:endParaRPr lang="en-US" sz="7200" b="1" dirty="0">
              <a:latin typeface="Muli" pitchFamily="2" charset="77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Example title here"/>
          <p:cNvSpPr txBox="1">
            <a:spLocks noGrp="1"/>
          </p:cNvSpPr>
          <p:nvPr>
            <p:ph type="title"/>
          </p:nvPr>
        </p:nvSpPr>
        <p:spPr>
          <a:xfrm>
            <a:off x="463106" y="69201"/>
            <a:ext cx="10167737" cy="14272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>
                <a:latin typeface="Muli"/>
              </a:rPr>
              <a:t>Gammas vs Radial Distance</a:t>
            </a:r>
            <a:endParaRPr b="1" dirty="0">
              <a:latin typeface="Muli" pitchFamily="2" charset="77"/>
            </a:endParaRP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Muli" pitchFamily="2" charset="77"/>
              </a:rPr>
              <a:t>10</a:t>
            </a:fld>
            <a:endParaRPr b="1">
              <a:latin typeface="Muli" pitchFamily="2" charset="77"/>
            </a:endParaRPr>
          </a:p>
        </p:txBody>
      </p:sp>
      <p:pic>
        <p:nvPicPr>
          <p:cNvPr id="2" name="Picture 1" descr="A graph of a graph&#10;&#10;Description automatically generated">
            <a:extLst>
              <a:ext uri="{FF2B5EF4-FFF2-40B4-BE49-F238E27FC236}">
                <a16:creationId xmlns:a16="http://schemas.microsoft.com/office/drawing/2014/main" id="{E2D2B959-FDF3-A982-25A0-F176240056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2" r="1752"/>
          <a:stretch/>
        </p:blipFill>
        <p:spPr>
          <a:xfrm>
            <a:off x="6301445" y="4030308"/>
            <a:ext cx="6550773" cy="4628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56F16-9AE1-0373-E011-3FEB1D7759B2}"/>
              </a:ext>
            </a:extLst>
          </p:cNvPr>
          <p:cNvSpPr txBox="1"/>
          <p:nvPr/>
        </p:nvSpPr>
        <p:spPr>
          <a:xfrm>
            <a:off x="324862" y="1862640"/>
            <a:ext cx="5621732" cy="1136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𝛾</a:t>
            </a:r>
            <a:r>
              <a:rPr lang="en-US" sz="2800" baseline="-25000" dirty="0">
                <a:solidFill>
                  <a:srgbClr val="FFFFFF"/>
                </a:solidFill>
              </a:rPr>
              <a:t>data </a:t>
            </a:r>
            <a:r>
              <a:rPr lang="en-US" sz="2800" dirty="0">
                <a:solidFill>
                  <a:srgbClr val="FFFFFF"/>
                </a:solidFill>
              </a:rPr>
              <a:t>=  - 0.042 </a:t>
            </a:r>
            <a:r>
              <a:rPr lang="en-US" sz="2800" dirty="0">
                <a:solidFill>
                  <a:schemeClr val="bg1"/>
                </a:solidFill>
              </a:rPr>
              <a:t>± 2.555</a:t>
            </a:r>
            <a:r>
              <a:rPr lang="en-US" sz="2800" dirty="0">
                <a:solidFill>
                  <a:srgbClr val="FFFFFF"/>
                </a:solidFill>
              </a:rPr>
              <a:t>e</a:t>
            </a:r>
            <a:r>
              <a:rPr lang="en-US" sz="2800" baseline="30000" dirty="0">
                <a:solidFill>
                  <a:srgbClr val="FFFFFF"/>
                </a:solidFill>
              </a:rPr>
              <a:t>-3</a:t>
            </a:r>
            <a:endParaRPr lang="en-US" sz="2800" baseline="30000">
              <a:solidFill>
                <a:srgbClr val="FFFFFF"/>
              </a:solidFill>
            </a:endParaRPr>
          </a:p>
          <a:p>
            <a:r>
              <a:rPr lang="en-US" sz="2800" dirty="0">
                <a:solidFill>
                  <a:srgbClr val="FFFFFF"/>
                </a:solidFill>
              </a:rPr>
              <a:t>𝛾</a:t>
            </a:r>
            <a:r>
              <a:rPr lang="en-US" sz="2800" baseline="-25000" dirty="0">
                <a:solidFill>
                  <a:srgbClr val="FFFFFF"/>
                </a:solidFill>
              </a:rPr>
              <a:t>Sim </a:t>
            </a:r>
            <a:r>
              <a:rPr lang="en-US" sz="2800" dirty="0">
                <a:solidFill>
                  <a:srgbClr val="FFFFFF"/>
                </a:solidFill>
              </a:rPr>
              <a:t>=  - 0.053 </a:t>
            </a:r>
            <a:r>
              <a:rPr lang="en-US" sz="2800" dirty="0">
                <a:solidFill>
                  <a:schemeClr val="bg1"/>
                </a:solidFill>
              </a:rPr>
              <a:t>± 1.217 e</a:t>
            </a:r>
            <a:r>
              <a:rPr lang="en-US" sz="2800" baseline="30000" dirty="0">
                <a:solidFill>
                  <a:schemeClr val="bg1"/>
                </a:solidFill>
              </a:rPr>
              <a:t>-3</a:t>
            </a:r>
          </a:p>
        </p:txBody>
      </p:sp>
      <p:pic>
        <p:nvPicPr>
          <p:cNvPr id="8" name="Picture 7" descr="A graph of a graph with red and blue lines&#10;&#10;Description automatically generated">
            <a:extLst>
              <a:ext uri="{FF2B5EF4-FFF2-40B4-BE49-F238E27FC236}">
                <a16:creationId xmlns:a16="http://schemas.microsoft.com/office/drawing/2014/main" id="{3920365A-5913-06B6-3D0D-733FECE9F7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98" r="4298"/>
          <a:stretch/>
        </p:blipFill>
        <p:spPr>
          <a:xfrm>
            <a:off x="42312" y="4030639"/>
            <a:ext cx="6188720" cy="46243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19F383-0FEC-0BB9-92DF-413B3738E325}"/>
              </a:ext>
            </a:extLst>
          </p:cNvPr>
          <p:cNvSpPr txBox="1"/>
          <p:nvPr/>
        </p:nvSpPr>
        <p:spPr>
          <a:xfrm>
            <a:off x="6361088" y="1863407"/>
            <a:ext cx="5621732" cy="1136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𝛾</a:t>
            </a:r>
            <a:r>
              <a:rPr lang="en-US" sz="2800" baseline="-25000" dirty="0">
                <a:solidFill>
                  <a:srgbClr val="FFFFFF"/>
                </a:solidFill>
              </a:rPr>
              <a:t>data </a:t>
            </a:r>
            <a:r>
              <a:rPr lang="en-US" sz="2800" dirty="0">
                <a:solidFill>
                  <a:srgbClr val="FFFFFF"/>
                </a:solidFill>
              </a:rPr>
              <a:t>=  - 0.056 </a:t>
            </a:r>
            <a:r>
              <a:rPr lang="en-US" sz="2800" dirty="0">
                <a:solidFill>
                  <a:schemeClr val="bg1"/>
                </a:solidFill>
              </a:rPr>
              <a:t>± 3.527e</a:t>
            </a:r>
            <a:r>
              <a:rPr lang="en-US" sz="2800" baseline="30000" dirty="0">
                <a:solidFill>
                  <a:schemeClr val="bg1"/>
                </a:solidFill>
              </a:rPr>
              <a:t>-3</a:t>
            </a:r>
          </a:p>
          <a:p>
            <a:r>
              <a:rPr lang="en-US" sz="2800" dirty="0">
                <a:solidFill>
                  <a:srgbClr val="FFFFFF"/>
                </a:solidFill>
              </a:rPr>
              <a:t>𝛾</a:t>
            </a:r>
            <a:r>
              <a:rPr lang="en-US" sz="2800" baseline="-25000" dirty="0">
                <a:solidFill>
                  <a:srgbClr val="FFFFFF"/>
                </a:solidFill>
              </a:rPr>
              <a:t>Sim </a:t>
            </a:r>
            <a:r>
              <a:rPr lang="en-US" sz="2800" dirty="0">
                <a:solidFill>
                  <a:srgbClr val="FFFFFF"/>
                </a:solidFill>
              </a:rPr>
              <a:t>=  - 0.071</a:t>
            </a:r>
            <a:r>
              <a:rPr lang="en-US" sz="2800" dirty="0">
                <a:solidFill>
                  <a:schemeClr val="bg1"/>
                </a:solidFill>
              </a:rPr>
              <a:t>± 1.759 e</a:t>
            </a:r>
            <a:r>
              <a:rPr lang="en-US" sz="2800" baseline="30000" dirty="0">
                <a:solidFill>
                  <a:schemeClr val="bg1"/>
                </a:solidFill>
              </a:rPr>
              <a:t>-3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50AEB6-2097-07BB-EB52-4E37FFB3F254}"/>
              </a:ext>
            </a:extLst>
          </p:cNvPr>
          <p:cNvSpPr txBox="1"/>
          <p:nvPr/>
        </p:nvSpPr>
        <p:spPr>
          <a:xfrm>
            <a:off x="326012" y="3216989"/>
            <a:ext cx="5903800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Δ𝛾 = 0.011 </a:t>
            </a:r>
            <a:r>
              <a:rPr lang="en-US" sz="2800" dirty="0">
                <a:solidFill>
                  <a:schemeClr val="bg1"/>
                </a:solidFill>
              </a:rPr>
              <a:t>± 2.83 e</a:t>
            </a:r>
            <a:r>
              <a:rPr lang="en-US" sz="1900" baseline="30000" dirty="0">
                <a:solidFill>
                  <a:schemeClr val="bg1"/>
                </a:solidFill>
              </a:rPr>
              <a:t>-3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C50338-E85E-351F-F9D2-4DA6B797984A}"/>
              </a:ext>
            </a:extLst>
          </p:cNvPr>
          <p:cNvSpPr txBox="1"/>
          <p:nvPr/>
        </p:nvSpPr>
        <p:spPr>
          <a:xfrm>
            <a:off x="6361854" y="3217372"/>
            <a:ext cx="5903800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Δ𝛾 = 0.014 </a:t>
            </a:r>
            <a:r>
              <a:rPr lang="en-US" sz="2800" dirty="0">
                <a:solidFill>
                  <a:schemeClr val="bg1"/>
                </a:solidFill>
              </a:rPr>
              <a:t>± 3.94 e</a:t>
            </a:r>
            <a:r>
              <a:rPr lang="en-US" sz="1900" baseline="30000" dirty="0">
                <a:solidFill>
                  <a:schemeClr val="bg1"/>
                </a:solidFill>
              </a:rPr>
              <a:t>-3</a:t>
            </a:r>
            <a:endParaRPr lang="en-US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547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E843F-59D1-2844-1FE9-C2302866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450" y="1344783"/>
            <a:ext cx="8426004" cy="1427262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C5031-0F91-4CC0-CCE5-2474A7122C85}"/>
              </a:ext>
            </a:extLst>
          </p:cNvPr>
          <p:cNvSpPr txBox="1"/>
          <p:nvPr/>
        </p:nvSpPr>
        <p:spPr>
          <a:xfrm>
            <a:off x="655487" y="3204344"/>
            <a:ext cx="10059213" cy="9151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Overall, I was able to: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0691F3-264F-B053-0A57-C013215709BA}"/>
              </a:ext>
            </a:extLst>
          </p:cNvPr>
          <p:cNvSpPr txBox="1"/>
          <p:nvPr/>
        </p:nvSpPr>
        <p:spPr>
          <a:xfrm>
            <a:off x="1285763" y="4112234"/>
            <a:ext cx="10424773" cy="35743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Quantify differences in energy reconstruction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Describe trends in energy reconstruction with distance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Quantify the number of *C</a:t>
            </a:r>
            <a:r>
              <a:rPr lang="en-US" sz="2400" baseline="30000" dirty="0">
                <a:solidFill>
                  <a:schemeClr val="bg1"/>
                </a:solidFill>
              </a:rPr>
              <a:t>12</a:t>
            </a:r>
            <a:r>
              <a:rPr lang="en-US" sz="2400" dirty="0">
                <a:solidFill>
                  <a:schemeClr val="bg1"/>
                </a:solidFill>
              </a:rPr>
              <a:t> and n</a:t>
            </a:r>
            <a:r>
              <a:rPr lang="en-US" sz="2400" baseline="30000" dirty="0">
                <a:solidFill>
                  <a:schemeClr val="bg1"/>
                </a:solidFill>
              </a:rPr>
              <a:t>o</a:t>
            </a:r>
            <a:r>
              <a:rPr lang="en-US" sz="2400" dirty="0">
                <a:solidFill>
                  <a:schemeClr val="bg1"/>
                </a:solidFill>
              </a:rPr>
              <a:t> events and compare them to simulation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Compare the </a:t>
            </a:r>
            <a:r>
              <a:rPr lang="en-US" sz="2400" dirty="0" err="1">
                <a:solidFill>
                  <a:schemeClr val="bg1"/>
                </a:solidFill>
              </a:rPr>
              <a:t>behaviours</a:t>
            </a:r>
            <a:r>
              <a:rPr lang="en-US" sz="2400" dirty="0">
                <a:solidFill>
                  <a:schemeClr val="bg1"/>
                </a:solidFill>
              </a:rPr>
              <a:t> of *C</a:t>
            </a:r>
            <a:r>
              <a:rPr lang="en-US" sz="2400" baseline="30000" dirty="0">
                <a:solidFill>
                  <a:schemeClr val="bg1"/>
                </a:solidFill>
              </a:rPr>
              <a:t>12</a:t>
            </a:r>
            <a:r>
              <a:rPr lang="en-US" sz="2400" dirty="0">
                <a:solidFill>
                  <a:schemeClr val="bg1"/>
                </a:solidFill>
              </a:rPr>
              <a:t> and n</a:t>
            </a:r>
            <a:r>
              <a:rPr lang="en-US" sz="2400" baseline="30000" dirty="0">
                <a:solidFill>
                  <a:schemeClr val="bg1"/>
                </a:solidFill>
              </a:rPr>
              <a:t>o</a:t>
            </a:r>
            <a:r>
              <a:rPr lang="en-US" sz="2400" dirty="0">
                <a:solidFill>
                  <a:schemeClr val="bg1"/>
                </a:solidFill>
              </a:rPr>
              <a:t> events 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24452B-30D0-2F68-9426-B4DA1C05A4BA}"/>
              </a:ext>
            </a:extLst>
          </p:cNvPr>
          <p:cNvSpPr/>
          <p:nvPr/>
        </p:nvSpPr>
        <p:spPr>
          <a:xfrm flipV="1">
            <a:off x="1129042" y="2721772"/>
            <a:ext cx="1243316" cy="84994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4644410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Line"/>
          <p:cNvSpPr>
            <a:spLocks noGrp="1"/>
          </p:cNvSpPr>
          <p:nvPr>
            <p:ph type="body" idx="14"/>
          </p:nvPr>
        </p:nvSpPr>
        <p:spPr>
          <a:xfrm flipV="1">
            <a:off x="6494399" y="2491793"/>
            <a:ext cx="1743468" cy="1"/>
          </a:xfrm>
          <a:prstGeom prst="line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buSzTx/>
              <a:buNone/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56425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Muli" pitchFamily="2" charset="77"/>
              </a:rPr>
              <a:t>12</a:t>
            </a:fld>
            <a:endParaRPr b="1" dirty="0">
              <a:latin typeface="Muli" pitchFamily="2" charset="77"/>
            </a:endParaRPr>
          </a:p>
        </p:txBody>
      </p:sp>
      <p:pic>
        <p:nvPicPr>
          <p:cNvPr id="8" name="Picture 7" descr="A transparent ball with a light in the middle&#10;&#10;Description automatically generated">
            <a:extLst>
              <a:ext uri="{FF2B5EF4-FFF2-40B4-BE49-F238E27FC236}">
                <a16:creationId xmlns:a16="http://schemas.microsoft.com/office/drawing/2014/main" id="{0923DE64-F72D-48AA-EC96-21885F5AB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" t="-29" r="12420" b="-115"/>
          <a:stretch/>
        </p:blipFill>
        <p:spPr>
          <a:xfrm>
            <a:off x="1731" y="-2788"/>
            <a:ext cx="5695084" cy="97674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3F46A2-58B6-741D-BBBB-85C1A539B8F8}"/>
              </a:ext>
            </a:extLst>
          </p:cNvPr>
          <p:cNvSpPr txBox="1"/>
          <p:nvPr/>
        </p:nvSpPr>
        <p:spPr>
          <a:xfrm>
            <a:off x="6022182" y="2982871"/>
            <a:ext cx="6692082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/>
              <a:t>Continue to investigate different simulation options </a:t>
            </a:r>
          </a:p>
          <a:p>
            <a:pPr marL="342900" indent="-342900">
              <a:buFont typeface="Arial"/>
              <a:buChar char="•"/>
            </a:pP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Conduct the planned internal deployments</a:t>
            </a:r>
          </a:p>
          <a:p>
            <a:pPr marL="342900" indent="-342900">
              <a:buFont typeface="Arial"/>
              <a:buChar char="•"/>
            </a:pP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Develop Explicit Simulations to test the relationship of rate to distance</a:t>
            </a:r>
          </a:p>
          <a:p>
            <a:pPr marL="342900" indent="-342900">
              <a:buFont typeface="Arial"/>
              <a:buChar char="•"/>
            </a:pP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/>
              <a:t>Finish incorporating geometric effects to make statements about efficiency</a:t>
            </a:r>
          </a:p>
        </p:txBody>
      </p:sp>
      <p:sp>
        <p:nvSpPr>
          <p:cNvPr id="145" name="Example  title here"/>
          <p:cNvSpPr txBox="1">
            <a:spLocks noGrp="1"/>
          </p:cNvSpPr>
          <p:nvPr>
            <p:ph type="title"/>
          </p:nvPr>
        </p:nvSpPr>
        <p:spPr>
          <a:xfrm>
            <a:off x="6156596" y="1703593"/>
            <a:ext cx="6539066" cy="2753817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latin typeface="Muli"/>
              </a:rPr>
              <a:t>Moving Forward</a:t>
            </a:r>
            <a:endParaRPr lang="en-US" b="1">
              <a:latin typeface="Mul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090390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Line"/>
          <p:cNvSpPr>
            <a:spLocks noGrp="1"/>
          </p:cNvSpPr>
          <p:nvPr>
            <p:ph type="body" idx="14"/>
          </p:nvPr>
        </p:nvSpPr>
        <p:spPr>
          <a:xfrm flipV="1">
            <a:off x="636623" y="1145915"/>
            <a:ext cx="1743468" cy="1"/>
          </a:xfrm>
          <a:prstGeom prst="line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buSzTx/>
              <a:buNone/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Muli" pitchFamily="2" charset="77"/>
              </a:rPr>
              <a:t>13</a:t>
            </a:fld>
            <a:endParaRPr b="1" dirty="0">
              <a:latin typeface="Muli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F46A2-58B6-741D-BBBB-85C1A539B8F8}"/>
              </a:ext>
            </a:extLst>
          </p:cNvPr>
          <p:cNvSpPr txBox="1"/>
          <p:nvPr/>
        </p:nvSpPr>
        <p:spPr>
          <a:xfrm>
            <a:off x="6022182" y="5309661"/>
            <a:ext cx="6692082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800" dirty="0"/>
          </a:p>
        </p:txBody>
      </p:sp>
      <p:sp>
        <p:nvSpPr>
          <p:cNvPr id="145" name="Example  title here"/>
          <p:cNvSpPr txBox="1">
            <a:spLocks noGrp="1"/>
          </p:cNvSpPr>
          <p:nvPr>
            <p:ph type="title"/>
          </p:nvPr>
        </p:nvSpPr>
        <p:spPr>
          <a:xfrm>
            <a:off x="298820" y="357715"/>
            <a:ext cx="8967828" cy="61566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1" dirty="0">
                <a:latin typeface="Muli"/>
              </a:rPr>
              <a:t>Bonus Slide: Underground</a:t>
            </a:r>
            <a:endParaRPr lang="en-US" b="1" dirty="0">
              <a:latin typeface="Muli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3FFF8D-57EB-4440-9607-42305C4FC290}"/>
              </a:ext>
            </a:extLst>
          </p:cNvPr>
          <p:cNvSpPr txBox="1"/>
          <p:nvPr/>
        </p:nvSpPr>
        <p:spPr>
          <a:xfrm>
            <a:off x="747503" y="1580924"/>
            <a:ext cx="479929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006FB0"/>
                </a:solidFill>
              </a:rPr>
              <a:t>URM Lifting Table Pre-assembly</a:t>
            </a:r>
          </a:p>
        </p:txBody>
      </p:sp>
      <p:pic>
        <p:nvPicPr>
          <p:cNvPr id="5" name="Picture 4" descr="A couple of men wearing hard hats and gloves&#10;&#10;Description automatically generated">
            <a:extLst>
              <a:ext uri="{FF2B5EF4-FFF2-40B4-BE49-F238E27FC236}">
                <a16:creationId xmlns:a16="http://schemas.microsoft.com/office/drawing/2014/main" id="{717B19BB-5D23-DFC4-DAA4-7E4E26C6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479" y="2539152"/>
            <a:ext cx="5477331" cy="4135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575FDB-99DF-37F8-8827-BA1E71CC7DC6}"/>
              </a:ext>
            </a:extLst>
          </p:cNvPr>
          <p:cNvSpPr txBox="1"/>
          <p:nvPr/>
        </p:nvSpPr>
        <p:spPr>
          <a:xfrm>
            <a:off x="748228" y="2280702"/>
            <a:ext cx="512055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>
                <a:solidFill>
                  <a:srgbClr val="006FB0"/>
                </a:solidFill>
              </a:rPr>
              <a:t>UI cover bag assembly for PMP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96D3E-1DFE-4F64-986F-5B8CB67E2587}"/>
              </a:ext>
            </a:extLst>
          </p:cNvPr>
          <p:cNvSpPr txBox="1"/>
          <p:nvPr/>
        </p:nvSpPr>
        <p:spPr>
          <a:xfrm>
            <a:off x="748449" y="2995751"/>
            <a:ext cx="512055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FB0"/>
                </a:solidFill>
              </a:rPr>
              <a:t>O-Ring replacements on UI motor boxes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0EF099-2685-BCA6-5C9A-C783E914A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55" y="4595654"/>
            <a:ext cx="5748928" cy="4219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B89B4D-CA4D-C2EA-78DC-77D334497212}"/>
              </a:ext>
            </a:extLst>
          </p:cNvPr>
          <p:cNvSpPr txBox="1"/>
          <p:nvPr/>
        </p:nvSpPr>
        <p:spPr>
          <a:xfrm>
            <a:off x="748808" y="3714625"/>
            <a:ext cx="5120559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6FB0"/>
                </a:solidFill>
              </a:rPr>
              <a:t>UI cover gas bag piping preparations</a:t>
            </a:r>
          </a:p>
        </p:txBody>
      </p:sp>
    </p:spTree>
    <p:extLst>
      <p:ext uri="{BB962C8B-B14F-4D97-AF65-F5344CB8AC3E}">
        <p14:creationId xmlns:p14="http://schemas.microsoft.com/office/powerpoint/2010/main" val="2747690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533B6F5-8B56-F485-52F6-1CC3A585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0740B4-A66A-734B-7A30-68E51CB12BA5}"/>
              </a:ext>
            </a:extLst>
          </p:cNvPr>
          <p:cNvSpPr txBox="1"/>
          <p:nvPr/>
        </p:nvSpPr>
        <p:spPr>
          <a:xfrm>
            <a:off x="1536551" y="3470908"/>
            <a:ext cx="9554464" cy="41652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006FB0"/>
                </a:solidFill>
              </a:rPr>
              <a:t>What is SNO+</a:t>
            </a:r>
            <a:endParaRPr lang="en-US"/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006FB0"/>
                </a:solidFill>
              </a:rPr>
              <a:t>What is the purpose of deploying a neutron source?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006FB0"/>
                </a:solidFill>
              </a:rPr>
              <a:t>The </a:t>
            </a:r>
            <a:r>
              <a:rPr lang="en-US" dirty="0" err="1">
                <a:solidFill>
                  <a:srgbClr val="006FB0"/>
                </a:solidFill>
              </a:rPr>
              <a:t>AmBe</a:t>
            </a:r>
            <a:r>
              <a:rPr lang="en-US" dirty="0">
                <a:solidFill>
                  <a:srgbClr val="006FB0"/>
                </a:solidFill>
              </a:rPr>
              <a:t> deployments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006FB0"/>
                </a:solidFill>
              </a:rPr>
              <a:t>The Data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006FB0"/>
                </a:solidFill>
              </a:rPr>
              <a:t>Results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en-US" dirty="0">
                <a:solidFill>
                  <a:srgbClr val="006FB0"/>
                </a:solidFill>
              </a:rPr>
              <a:t>Next steps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271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" name="Rectangle 15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2" y="0"/>
            <a:ext cx="13001549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Goals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8993D7-D202-8587-6939-F4C0AEB7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61" r="1968" b="2"/>
          <a:stretch/>
        </p:blipFill>
        <p:spPr>
          <a:xfrm>
            <a:off x="2977465" y="10"/>
            <a:ext cx="10314284" cy="9753590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882947" cy="97536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A38BB0F1-CD69-14C7-CF7A-A017CC91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48" y="-5449"/>
            <a:ext cx="4077001" cy="27020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5000" b="1" kern="1200">
                <a:solidFill>
                  <a:srgbClr val="0076BD"/>
                </a:solidFill>
                <a:latin typeface="+mj-lt"/>
                <a:ea typeface="+mj-ea"/>
                <a:cs typeface="+mj-cs"/>
              </a:rPr>
              <a:t>SNO+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184640" y="9040142"/>
            <a:ext cx="2926080" cy="51928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defTabSz="914400" hangingPunct="1">
              <a:spcAft>
                <a:spcPts val="600"/>
              </a:spcAft>
              <a:defRPr/>
            </a:pPr>
            <a:fld id="{86CB4B4D-7CA3-9044-876B-883B54F8677D}" type="slidenum">
              <a:rPr lang="en-US" sz="1200" kern="1200">
                <a:solidFill>
                  <a:srgbClr val="FFFFFF"/>
                </a:solidFill>
                <a:latin typeface="Calibri" panose="020F0502020204030204"/>
              </a:rPr>
              <a:pPr defTabSz="914400" hangingPunct="1">
                <a:spcAft>
                  <a:spcPts val="600"/>
                </a:spcAft>
                <a:defRPr/>
              </a:pPr>
              <a:t>3</a:t>
            </a:fld>
            <a:endParaRPr lang="en-US" sz="1200" kern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B46950-9DA8-1EC9-E30E-EF0D30506836}"/>
              </a:ext>
            </a:extLst>
          </p:cNvPr>
          <p:cNvSpPr/>
          <p:nvPr/>
        </p:nvSpPr>
        <p:spPr>
          <a:xfrm flipV="1">
            <a:off x="665922" y="1934768"/>
            <a:ext cx="3076754" cy="95608"/>
          </a:xfrm>
          <a:prstGeom prst="rect">
            <a:avLst/>
          </a:prstGeom>
          <a:solidFill>
            <a:srgbClr val="0076BD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200" b="0" i="0" u="none" strike="noStrike" cap="none" spc="0" normalizeH="0" baseline="0" dirty="0">
              <a:ln>
                <a:noFill/>
              </a:ln>
              <a:solidFill>
                <a:srgbClr val="0076BD"/>
              </a:solidFill>
              <a:effectLst/>
              <a:uFillTx/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18FCA-A5D9-BC15-3AAB-28C75909E2F7}"/>
              </a:ext>
            </a:extLst>
          </p:cNvPr>
          <p:cNvSpPr txBox="1"/>
          <p:nvPr/>
        </p:nvSpPr>
        <p:spPr>
          <a:xfrm>
            <a:off x="208641" y="5258268"/>
            <a:ext cx="3834641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Muli Regular"/>
                <a:ea typeface="Segoe UI"/>
                <a:cs typeface="Segoe UI"/>
              </a:rPr>
              <a:t>​</a:t>
            </a:r>
            <a:r>
              <a:rPr lang="en-US" sz="1800" dirty="0">
                <a:ea typeface="Segoe UI"/>
                <a:cs typeface="Segoe UI"/>
              </a:rPr>
              <a:t>Multipurpose Neutrino Detector:</a:t>
            </a:r>
            <a:endParaRPr lang="en-US" dirty="0"/>
          </a:p>
          <a:p>
            <a:endParaRPr lang="en-US" dirty="0"/>
          </a:p>
          <a:p>
            <a:pPr marL="285750" indent="-285750">
              <a:buFont typeface="Wingdings,Sans-Serif"/>
              <a:buChar char="Ø"/>
            </a:pPr>
            <a:r>
              <a:rPr lang="en-US" sz="1800" dirty="0">
                <a:ea typeface="Segoe UI"/>
                <a:cs typeface="Arial"/>
              </a:rPr>
              <a:t>Reactor Anti-Neutrinos </a:t>
            </a:r>
          </a:p>
          <a:p>
            <a:pPr marL="285750" indent="-285750">
              <a:buFont typeface="Wingdings,Sans-Serif"/>
              <a:buChar char="Ø"/>
            </a:pPr>
            <a:r>
              <a:rPr lang="en-US" sz="1800" dirty="0">
                <a:ea typeface="Segoe UI"/>
                <a:cs typeface="Arial"/>
              </a:rPr>
              <a:t>Geoneutrinos </a:t>
            </a:r>
          </a:p>
          <a:p>
            <a:pPr marL="285750" indent="-285750">
              <a:buFont typeface="Wingdings,Sans-Serif"/>
              <a:buChar char="Ø"/>
            </a:pPr>
            <a:r>
              <a:rPr lang="en-US" sz="1800" dirty="0">
                <a:ea typeface="Segoe UI"/>
                <a:cs typeface="Arial"/>
              </a:rPr>
              <a:t>Solar Neutrinos </a:t>
            </a:r>
          </a:p>
          <a:p>
            <a:pPr marL="285750" indent="-285750">
              <a:buFont typeface="Wingdings,Sans-Serif"/>
              <a:buChar char="Ø"/>
            </a:pPr>
            <a:r>
              <a:rPr lang="en-US" sz="1800" dirty="0">
                <a:ea typeface="Segoe UI"/>
                <a:cs typeface="Arial"/>
              </a:rPr>
              <a:t>Supernova Neutrinos </a:t>
            </a:r>
          </a:p>
          <a:p>
            <a:pPr marL="285750" indent="-285750">
              <a:buFont typeface="Wingdings,Sans-Serif"/>
              <a:buChar char="Ø"/>
            </a:pPr>
            <a:r>
              <a:rPr lang="en-US" sz="7200" b="1" dirty="0">
                <a:cs typeface="Arial"/>
              </a:rPr>
              <a:t>0vbb</a:t>
            </a:r>
          </a:p>
          <a:p>
            <a:pPr marL="285750" indent="-285750" rtl="0">
              <a:buFont typeface="Wingdings,Sans-Serif"/>
              <a:buChar char="Ø"/>
            </a:pPr>
            <a:endParaRPr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cs typeface="Arial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73E75F0F-EF72-45B4-54D3-DFC55D45C84C}"/>
              </a:ext>
            </a:extLst>
          </p:cNvPr>
          <p:cNvSpPr txBox="1"/>
          <p:nvPr/>
        </p:nvSpPr>
        <p:spPr>
          <a:xfrm>
            <a:off x="213517" y="2437277"/>
            <a:ext cx="3974198" cy="22131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lIns="91440" tIns="45720" rIns="91440" bIns="45720" numCol="1" spcCol="38100" rtlCol="0" fromWordArt="0" anchor="t" anchorCtr="0" forceAA="0" compatLnSpc="1">
            <a:prstTxWarp prst="textNoShape">
              <a:avLst/>
            </a:prstTxWarp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1pPr>
            <a:lvl2pPr marL="0" marR="0" indent="228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2pPr>
            <a:lvl3pPr marL="0" marR="0" indent="457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3pPr>
            <a:lvl4pPr marL="0" marR="0" indent="685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4pPr>
            <a:lvl5pPr marL="0" marR="0" indent="9144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5pPr>
            <a:lvl6pPr marL="0" marR="0" indent="11430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6pPr>
            <a:lvl7pPr marL="0" marR="0" indent="1371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7pPr>
            <a:lvl8pPr marL="0" marR="0" indent="1600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8pPr>
            <a:lvl9pPr marL="0" marR="0" indent="1828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9pPr>
          </a:lstStyle>
          <a:p>
            <a:pPr marL="285750" indent="-285750" defTabSz="914400">
              <a:lnSpc>
                <a:spcPct val="150000"/>
              </a:lnSpc>
              <a:buFont typeface="Arial"/>
              <a:buChar char="•"/>
            </a:pPr>
            <a:r>
              <a:rPr lang="en-US" sz="1800" kern="1200" dirty="0">
                <a:solidFill>
                  <a:schemeClr val="tx1"/>
                </a:solidFill>
              </a:rPr>
              <a:t>2Km Underground </a:t>
            </a:r>
            <a:endParaRPr lang="en-US" sz="1800">
              <a:solidFill>
                <a:schemeClr val="tx1"/>
              </a:solidFill>
            </a:endParaRPr>
          </a:p>
          <a:p>
            <a:pPr marL="285750" indent="-285750" defTabSz="914400">
              <a:lnSpc>
                <a:spcPct val="150000"/>
              </a:lnSpc>
              <a:buFont typeface="Arial"/>
              <a:buChar char="•"/>
            </a:pPr>
            <a:r>
              <a:rPr lang="en-US" sz="1800" kern="1200" dirty="0">
                <a:solidFill>
                  <a:schemeClr val="tx1"/>
                </a:solidFill>
                <a:ea typeface="+mn-ea"/>
                <a:cs typeface="+mn-cs"/>
              </a:rPr>
              <a:t>7000 Tonnes of UPW shielding</a:t>
            </a:r>
          </a:p>
          <a:p>
            <a:pPr marL="285750" indent="-285750" defTabSz="914400">
              <a:lnSpc>
                <a:spcPct val="150000"/>
              </a:lnSpc>
              <a:buFont typeface="Arial"/>
              <a:buChar char="•"/>
            </a:pPr>
            <a:r>
              <a:rPr lang="en-US" sz="1800" kern="1200" dirty="0">
                <a:solidFill>
                  <a:schemeClr val="tx1"/>
                </a:solidFill>
                <a:ea typeface="+mn-ea"/>
                <a:cs typeface="+mn-cs"/>
              </a:rPr>
              <a:t>12m diameter Acrylic Vessel</a:t>
            </a:r>
          </a:p>
          <a:p>
            <a:pPr marL="285750" indent="-285750" defTabSz="914400">
              <a:lnSpc>
                <a:spcPct val="150000"/>
              </a:lnSpc>
              <a:buFont typeface="Arial"/>
              <a:buChar char="•"/>
            </a:pPr>
            <a:r>
              <a:rPr lang="en-US" sz="1800" kern="1200" dirty="0">
                <a:solidFill>
                  <a:schemeClr val="tx1"/>
                </a:solidFill>
                <a:ea typeface="+mn-ea"/>
                <a:cs typeface="+mn-cs"/>
              </a:rPr>
              <a:t>780 Tonnes Liquid Scintillator Fill</a:t>
            </a:r>
          </a:p>
          <a:p>
            <a:pPr marL="285750" indent="-285750" defTabSz="914400">
              <a:lnSpc>
                <a:spcPct val="150000"/>
              </a:lnSpc>
              <a:buFont typeface="Arial"/>
              <a:buChar char="•"/>
            </a:pPr>
            <a:r>
              <a:rPr lang="en-US" sz="1800" kern="1200" dirty="0">
                <a:solidFill>
                  <a:schemeClr val="tx1"/>
                </a:solidFill>
                <a:ea typeface="+mn-ea"/>
                <a:cs typeface="+mn-cs"/>
              </a:rPr>
              <a:t>9500 Photomultiplier Tubes</a:t>
            </a:r>
          </a:p>
          <a:p>
            <a:pPr defTabSz="914400"/>
            <a:endParaRPr lang="en-US" sz="1800" b="1" kern="1200" dirty="0">
              <a:solidFill>
                <a:schemeClr val="tx1"/>
              </a:solidFill>
              <a:ea typeface="+mn-ea"/>
              <a:cs typeface="+mn-cs"/>
            </a:endParaRPr>
          </a:p>
          <a:p>
            <a:pPr defTabSz="914400"/>
            <a:endParaRPr lang="en-US" sz="1800" b="1" kern="12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D1FDA5-C728-2152-AF1D-76BD34DD8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891" y="6194204"/>
            <a:ext cx="2381250" cy="2857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1050292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56425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Muli" pitchFamily="2" charset="77"/>
              </a:rPr>
              <a:t>4</a:t>
            </a:fld>
            <a:endParaRPr b="1" dirty="0">
              <a:latin typeface="Muli" pitchFamily="2" charset="77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A38BB0F1-CD69-14C7-CF7A-A017CC91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IBD and Neutrons</a:t>
            </a:r>
            <a:endParaRPr lang="en-US" b="1" dirty="0"/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1955A068-4841-F05A-9B1D-9D6433ED422E}"/>
              </a:ext>
            </a:extLst>
          </p:cNvPr>
          <p:cNvSpPr txBox="1"/>
          <p:nvPr/>
        </p:nvSpPr>
        <p:spPr>
          <a:xfrm>
            <a:off x="461622" y="3285091"/>
            <a:ext cx="761999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1pPr>
            <a:lvl2pPr marL="0" marR="0" indent="228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2pPr>
            <a:lvl3pPr marL="0" marR="0" indent="457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3pPr>
            <a:lvl4pPr marL="0" marR="0" indent="685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4pPr>
            <a:lvl5pPr marL="0" marR="0" indent="9144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5pPr>
            <a:lvl6pPr marL="0" marR="0" indent="11430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6pPr>
            <a:lvl7pPr marL="0" marR="0" indent="1371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7pPr>
            <a:lvl8pPr marL="0" marR="0" indent="1600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8pPr>
            <a:lvl9pPr marL="0" marR="0" indent="1828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Weak interaction between proton and electron </a:t>
            </a:r>
            <a:r>
              <a:rPr lang="en-US" dirty="0">
                <a:solidFill>
                  <a:schemeClr val="tx1"/>
                </a:solidFill>
              </a:rPr>
              <a:t>antineutrino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7F7DA2-7CB5-C60B-5520-35DD7167BBFB}"/>
              </a:ext>
            </a:extLst>
          </p:cNvPr>
          <p:cNvSpPr txBox="1"/>
          <p:nvPr/>
        </p:nvSpPr>
        <p:spPr>
          <a:xfrm>
            <a:off x="455034" y="3824112"/>
            <a:ext cx="535829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1pPr>
            <a:lvl2pPr marL="0" marR="0" indent="228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2pPr>
            <a:lvl3pPr marL="0" marR="0" indent="457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3pPr>
            <a:lvl4pPr marL="0" marR="0" indent="685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4pPr>
            <a:lvl5pPr marL="0" marR="0" indent="9144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5pPr>
            <a:lvl6pPr marL="0" marR="0" indent="11430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6pPr>
            <a:lvl7pPr marL="0" marR="0" indent="1371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7pPr>
            <a:lvl8pPr marL="0" marR="0" indent="1600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8pPr>
            <a:lvl9pPr marL="0" marR="0" indent="1828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Results in a positron and neutron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B3C491-8647-415C-6F32-6115401A5B76}"/>
              </a:ext>
            </a:extLst>
          </p:cNvPr>
          <p:cNvSpPr txBox="1"/>
          <p:nvPr/>
        </p:nvSpPr>
        <p:spPr>
          <a:xfrm>
            <a:off x="703653" y="6099409"/>
            <a:ext cx="2743200" cy="434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endParaRPr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3C2C48-34C7-4D81-1DE1-3F5B85C1F336}"/>
              </a:ext>
            </a:extLst>
          </p:cNvPr>
          <p:cNvSpPr txBox="1"/>
          <p:nvPr/>
        </p:nvSpPr>
        <p:spPr>
          <a:xfrm>
            <a:off x="6147688" y="6275036"/>
            <a:ext cx="69995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1pPr>
            <a:lvl2pPr marL="0" marR="0" indent="228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2pPr>
            <a:lvl3pPr marL="0" marR="0" indent="457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3pPr>
            <a:lvl4pPr marL="0" marR="0" indent="685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4pPr>
            <a:lvl5pPr marL="0" marR="0" indent="9144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5pPr>
            <a:lvl6pPr marL="0" marR="0" indent="11430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6pPr>
            <a:lvl7pPr marL="0" marR="0" indent="1371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7pPr>
            <a:lvl8pPr marL="0" marR="0" indent="1600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8pPr>
            <a:lvl9pPr marL="0" marR="0" indent="1828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Neutron bounces around before being captured on hydrogen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89ABF4-12FE-A4D2-4E3B-8B3A889C0255}"/>
              </a:ext>
            </a:extLst>
          </p:cNvPr>
          <p:cNvSpPr txBox="1"/>
          <p:nvPr/>
        </p:nvSpPr>
        <p:spPr>
          <a:xfrm>
            <a:off x="6140598" y="6894693"/>
            <a:ext cx="727303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1pPr>
            <a:lvl2pPr marL="0" marR="0" indent="228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2pPr>
            <a:lvl3pPr marL="0" marR="0" indent="457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3pPr>
            <a:lvl4pPr marL="0" marR="0" indent="685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4pPr>
            <a:lvl5pPr marL="0" marR="0" indent="9144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5pPr>
            <a:lvl6pPr marL="0" marR="0" indent="11430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6pPr>
            <a:lvl7pPr marL="0" marR="0" indent="1371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7pPr>
            <a:lvl8pPr marL="0" marR="0" indent="1600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8pPr>
            <a:lvl9pPr marL="0" marR="0" indent="1828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Excited hydrogen produces 2.2MeV gamma </a:t>
            </a:r>
            <a:r>
              <a:rPr lang="en-US">
                <a:solidFill>
                  <a:schemeClr val="tx1"/>
                </a:solidFill>
              </a:rPr>
              <a:t>ray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A white molecule structure with white balls&#10;&#10;Description automatically generated">
            <a:extLst>
              <a:ext uri="{FF2B5EF4-FFF2-40B4-BE49-F238E27FC236}">
                <a16:creationId xmlns:a16="http://schemas.microsoft.com/office/drawing/2014/main" id="{78452C48-5D28-1340-3E8D-C959597B20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58" t="-2109" r="329" b="-3226"/>
          <a:stretch/>
        </p:blipFill>
        <p:spPr>
          <a:xfrm flipH="1">
            <a:off x="622475" y="4860802"/>
            <a:ext cx="5883708" cy="37957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 descr="A red and white molecule&#10;&#10;Description automatically generated">
            <a:extLst>
              <a:ext uri="{FF2B5EF4-FFF2-40B4-BE49-F238E27FC236}">
                <a16:creationId xmlns:a16="http://schemas.microsoft.com/office/drawing/2014/main" id="{BE401F95-0EBE-8046-99EC-DABF394DE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038" y="7534928"/>
            <a:ext cx="1493743" cy="13918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A45B3-B326-D9E4-D05D-CED495E7D167}"/>
              </a:ext>
            </a:extLst>
          </p:cNvPr>
          <p:cNvSpPr txBox="1"/>
          <p:nvPr/>
        </p:nvSpPr>
        <p:spPr>
          <a:xfrm rot="300000">
            <a:off x="719811" y="4766120"/>
            <a:ext cx="3912293" cy="434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Linear Alkyl Benzene (LAB)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BE6478-69D2-041C-9A83-8A5444686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6468" y="2748018"/>
            <a:ext cx="5349611" cy="2623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C90989-3342-B264-D22D-021BA7B59ADF}"/>
              </a:ext>
            </a:extLst>
          </p:cNvPr>
          <p:cNvSpPr/>
          <p:nvPr/>
        </p:nvSpPr>
        <p:spPr>
          <a:xfrm>
            <a:off x="6626712" y="5474963"/>
            <a:ext cx="6343291" cy="34697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FE006-2D42-5E73-3A9C-747F23D8EAF3}"/>
              </a:ext>
            </a:extLst>
          </p:cNvPr>
          <p:cNvSpPr txBox="1"/>
          <p:nvPr/>
        </p:nvSpPr>
        <p:spPr>
          <a:xfrm>
            <a:off x="11054176" y="5080296"/>
            <a:ext cx="4104972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Credit: James Page, Sussex</a:t>
            </a:r>
            <a:endParaRPr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C4DB6-D9FE-6281-44FA-52CD643044A2}"/>
              </a:ext>
            </a:extLst>
          </p:cNvPr>
          <p:cNvSpPr txBox="1"/>
          <p:nvPr/>
        </p:nvSpPr>
        <p:spPr>
          <a:xfrm>
            <a:off x="6142839" y="5608586"/>
            <a:ext cx="634779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1pPr>
            <a:lvl2pPr marL="0" marR="0" indent="228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2pPr>
            <a:lvl3pPr marL="0" marR="0" indent="457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3pPr>
            <a:lvl4pPr marL="0" marR="0" indent="685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4pPr>
            <a:lvl5pPr marL="0" marR="0" indent="9144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5pPr>
            <a:lvl6pPr marL="0" marR="0" indent="11430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6pPr>
            <a:lvl7pPr marL="0" marR="0" indent="1371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7pPr>
            <a:lvl8pPr marL="0" marR="0" indent="1600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8pPr>
            <a:lvl9pPr marL="0" marR="0" indent="1828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Water and LAB both hydrogen rich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56425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Muli" pitchFamily="2" charset="77"/>
              </a:rPr>
              <a:t>5</a:t>
            </a:fld>
            <a:endParaRPr b="1" dirty="0">
              <a:latin typeface="Muli" pitchFamily="2" charset="77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A38BB0F1-CD69-14C7-CF7A-A017CC91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986" y="1018867"/>
            <a:ext cx="10363200" cy="1543943"/>
          </a:xfrm>
        </p:spPr>
        <p:txBody>
          <a:bodyPr/>
          <a:lstStyle/>
          <a:p>
            <a:r>
              <a:rPr lang="en-US" b="1" dirty="0" err="1"/>
              <a:t>AmBe</a:t>
            </a:r>
            <a:r>
              <a:rPr lang="en-US" b="1" dirty="0"/>
              <a:t> Source</a:t>
            </a:r>
          </a:p>
        </p:txBody>
      </p:sp>
      <p:pic>
        <p:nvPicPr>
          <p:cNvPr id="2" name="Picture 1" descr="A person wearing blue gloves and holding a tool&#10;&#10;Description automatically generated">
            <a:extLst>
              <a:ext uri="{FF2B5EF4-FFF2-40B4-BE49-F238E27FC236}">
                <a16:creationId xmlns:a16="http://schemas.microsoft.com/office/drawing/2014/main" id="{D1300CBB-774E-EEE3-A334-1B362A16B6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849" r="2245" b="19553"/>
          <a:stretch/>
        </p:blipFill>
        <p:spPr>
          <a:xfrm>
            <a:off x="6615776" y="647720"/>
            <a:ext cx="4043942" cy="3907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C311A5-A39E-4597-2206-1D72F5496826}"/>
              </a:ext>
            </a:extLst>
          </p:cNvPr>
          <p:cNvSpPr txBox="1"/>
          <p:nvPr/>
        </p:nvSpPr>
        <p:spPr>
          <a:xfrm>
            <a:off x="470594" y="3222349"/>
            <a:ext cx="5775939" cy="1631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/>
              <a:t>Produces 4.4MeV gammas and Free Neutrons</a:t>
            </a: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Produced neutrons can be used to calibrate energy response </a:t>
            </a:r>
            <a:r>
              <a:rPr lang="en-US"/>
              <a:t>to 2.2MeV gammas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25D87-CD1D-A7B1-00E7-A80DB3952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80" r="10988" b="980"/>
          <a:stretch/>
        </p:blipFill>
        <p:spPr>
          <a:xfrm>
            <a:off x="7953596" y="4394209"/>
            <a:ext cx="4060104" cy="43316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9A0AD2-B699-6643-2E06-D09303B9A932}"/>
              </a:ext>
            </a:extLst>
          </p:cNvPr>
          <p:cNvSpPr txBox="1"/>
          <p:nvPr/>
        </p:nvSpPr>
        <p:spPr>
          <a:xfrm>
            <a:off x="777427" y="6556716"/>
            <a:ext cx="205674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Date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Dec 8-9</a:t>
            </a:r>
          </a:p>
          <a:p>
            <a:pPr algn="ctr"/>
            <a:r>
              <a:rPr lang="en-US" dirty="0"/>
              <a:t>Dec 9-10</a:t>
            </a:r>
          </a:p>
          <a:p>
            <a:pPr algn="ctr"/>
            <a:r>
              <a:rPr lang="en-US" dirty="0"/>
              <a:t>Dec 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1F272-33D2-7978-C31C-0047A74BBF3B}"/>
              </a:ext>
            </a:extLst>
          </p:cNvPr>
          <p:cNvSpPr txBox="1"/>
          <p:nvPr/>
        </p:nvSpPr>
        <p:spPr>
          <a:xfrm>
            <a:off x="2622684" y="6559711"/>
            <a:ext cx="2132823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Vertical Distance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594.03 cm</a:t>
            </a:r>
          </a:p>
          <a:p>
            <a:pPr algn="ctr"/>
            <a:r>
              <a:rPr lang="en-US" dirty="0"/>
              <a:t>600.01 cm</a:t>
            </a:r>
          </a:p>
          <a:p>
            <a:pPr algn="ctr"/>
            <a:r>
              <a:rPr lang="en-US" dirty="0"/>
              <a:t>650.06 cm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C54699-4434-AAF8-91F5-7F8346BC5E1D}"/>
              </a:ext>
            </a:extLst>
          </p:cNvPr>
          <p:cNvSpPr/>
          <p:nvPr/>
        </p:nvSpPr>
        <p:spPr>
          <a:xfrm>
            <a:off x="1072937" y="6555209"/>
            <a:ext cx="5815989" cy="19512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AA1AE3-A603-83E7-FFD8-47ADFE00C805}"/>
              </a:ext>
            </a:extLst>
          </p:cNvPr>
          <p:cNvSpPr txBox="1"/>
          <p:nvPr/>
        </p:nvSpPr>
        <p:spPr>
          <a:xfrm>
            <a:off x="976855" y="6452434"/>
            <a:ext cx="27432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9DE3F5-0FE1-DF63-B86B-1EA132D36874}"/>
              </a:ext>
            </a:extLst>
          </p:cNvPr>
          <p:cNvSpPr txBox="1"/>
          <p:nvPr/>
        </p:nvSpPr>
        <p:spPr>
          <a:xfrm>
            <a:off x="4929891" y="6555847"/>
            <a:ext cx="168133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Distance to AV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17.31 cm</a:t>
            </a:r>
          </a:p>
          <a:p>
            <a:pPr algn="ctr"/>
            <a:r>
              <a:rPr lang="en-US" dirty="0"/>
              <a:t>23.06 cm</a:t>
            </a:r>
          </a:p>
          <a:p>
            <a:pPr algn="ctr"/>
            <a:r>
              <a:rPr lang="en-US" dirty="0"/>
              <a:t>71.40 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0EA4F9-7A1C-02D4-2D20-8D69D4904D00}"/>
              </a:ext>
            </a:extLst>
          </p:cNvPr>
          <p:cNvSpPr txBox="1"/>
          <p:nvPr/>
        </p:nvSpPr>
        <p:spPr>
          <a:xfrm>
            <a:off x="9880593" y="8169909"/>
            <a:ext cx="27432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(Artist's Rendition)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EEC910-6731-F528-F5EB-EDA375737CFA}"/>
              </a:ext>
            </a:extLst>
          </p:cNvPr>
          <p:cNvSpPr txBox="1"/>
          <p:nvPr/>
        </p:nvSpPr>
        <p:spPr>
          <a:xfrm>
            <a:off x="470612" y="4541479"/>
            <a:ext cx="751076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,Sans-Serif"/>
              <a:buChar char="•"/>
            </a:pPr>
            <a:endParaRPr lang="en-US" dirty="0"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dirty="0">
                <a:cs typeface="Arial"/>
              </a:rPr>
              <a:t>Source deployed in external cavity water from Dec 8-10, 2023​</a:t>
            </a:r>
          </a:p>
          <a:p>
            <a:pPr marL="342900" indent="-342900">
              <a:buFont typeface="Arial,Sans-Serif"/>
              <a:buChar char="•"/>
            </a:pPr>
            <a:endParaRPr lang="en-US" dirty="0"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dirty="0">
                <a:cs typeface="Arial"/>
              </a:rPr>
              <a:t>Data collected at three heights</a:t>
            </a:r>
            <a:endParaRPr lang="en-US" sz="2000" baseline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53995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Example title here"/>
          <p:cNvSpPr txBox="1">
            <a:spLocks noGrp="1"/>
          </p:cNvSpPr>
          <p:nvPr>
            <p:ph type="title"/>
          </p:nvPr>
        </p:nvSpPr>
        <p:spPr>
          <a:xfrm>
            <a:off x="476825" y="-308443"/>
            <a:ext cx="10363200" cy="1543943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Muli"/>
              </a:rPr>
              <a:t>Deployments</a:t>
            </a:r>
            <a:endParaRPr lang="en-US" dirty="0" err="1"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56425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Muli" pitchFamily="2" charset="77"/>
              </a:rPr>
              <a:t>6</a:t>
            </a:fld>
            <a:endParaRPr b="1" dirty="0">
              <a:latin typeface="Muli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5ADAB1-FB01-B75C-4F79-2335F1D5CB29}"/>
              </a:ext>
            </a:extLst>
          </p:cNvPr>
          <p:cNvSpPr txBox="1"/>
          <p:nvPr/>
        </p:nvSpPr>
        <p:spPr>
          <a:xfrm>
            <a:off x="557334" y="8549526"/>
            <a:ext cx="83496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B15ADAB1-FB01-B75C-4F79-2335F1D5CB29}"/>
              </a:ext>
            </a:extLst>
          </p:cNvPr>
          <p:cNvSpPr txBox="1"/>
          <p:nvPr/>
        </p:nvSpPr>
        <p:spPr>
          <a:xfrm>
            <a:off x="557334" y="8549526"/>
            <a:ext cx="83496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1pPr>
            <a:lvl2pPr marL="0" marR="0" indent="228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2pPr>
            <a:lvl3pPr marL="0" marR="0" indent="457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3pPr>
            <a:lvl4pPr marL="0" marR="0" indent="685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4pPr>
            <a:lvl5pPr marL="0" marR="0" indent="9144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5pPr>
            <a:lvl6pPr marL="0" marR="0" indent="11430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6pPr>
            <a:lvl7pPr marL="0" marR="0" indent="1371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7pPr>
            <a:lvl8pPr marL="0" marR="0" indent="1600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8pPr>
            <a:lvl9pPr marL="0" marR="0" indent="1828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9pPr>
          </a:lstStyle>
          <a:p>
            <a:endParaRPr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</a:endParaRP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2B8F40CF-CE80-B924-88C8-88DBFA9ADD83}"/>
              </a:ext>
            </a:extLst>
          </p:cNvPr>
          <p:cNvSpPr txBox="1"/>
          <p:nvPr/>
        </p:nvSpPr>
        <p:spPr>
          <a:xfrm>
            <a:off x="6695517" y="1901796"/>
            <a:ext cx="738907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1pPr>
            <a:lvl2pPr marL="0" marR="0" indent="228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2pPr>
            <a:lvl3pPr marL="0" marR="0" indent="457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3pPr>
            <a:lvl4pPr marL="0" marR="0" indent="685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4pPr>
            <a:lvl5pPr marL="0" marR="0" indent="9144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5pPr>
            <a:lvl6pPr marL="0" marR="0" indent="11430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6pPr>
            <a:lvl7pPr marL="0" marR="0" indent="13716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7pPr>
            <a:lvl8pPr marL="0" marR="0" indent="16002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8pPr>
            <a:lvl9pPr marL="0" marR="0" indent="1828800" algn="l" defTabSz="584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uli Regular"/>
                <a:ea typeface="Muli Regular"/>
                <a:cs typeface="Muli Regular"/>
                <a:sym typeface="Muli Regular"/>
              </a:defRPr>
            </a:lvl9pPr>
          </a:lstStyle>
          <a:p>
            <a:pPr algn="ctr"/>
            <a:r>
              <a:rPr lang="en-US" dirty="0"/>
              <a:t>Label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S3</a:t>
            </a:r>
          </a:p>
          <a:p>
            <a:pPr algn="ctr"/>
            <a:r>
              <a:rPr lang="en-US" dirty="0"/>
              <a:t>S2</a:t>
            </a:r>
          </a:p>
          <a:p>
            <a:pPr algn="ctr"/>
            <a:r>
              <a:rPr lang="en-US" dirty="0"/>
              <a:t>S1</a:t>
            </a:r>
          </a:p>
        </p:txBody>
      </p:sp>
      <p:pic>
        <p:nvPicPr>
          <p:cNvPr id="4" name="Picture 3" descr="A graph with a red line&#10;&#10;Description automatically generated">
            <a:extLst>
              <a:ext uri="{FF2B5EF4-FFF2-40B4-BE49-F238E27FC236}">
                <a16:creationId xmlns:a16="http://schemas.microsoft.com/office/drawing/2014/main" id="{C4BCABC4-E62D-A5DD-EB78-3A1F04D18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6" t="-69" r="1757" b="6626"/>
          <a:stretch/>
        </p:blipFill>
        <p:spPr>
          <a:xfrm>
            <a:off x="6358176" y="5299770"/>
            <a:ext cx="6297979" cy="3383387"/>
          </a:xfrm>
          <a:prstGeom prst="rect">
            <a:avLst/>
          </a:prstGeom>
        </p:spPr>
      </p:pic>
      <p:pic>
        <p:nvPicPr>
          <p:cNvPr id="5" name="Picture 4" descr="A graph of a graph&#10;&#10;Description automatically generated">
            <a:extLst>
              <a:ext uri="{FF2B5EF4-FFF2-40B4-BE49-F238E27FC236}">
                <a16:creationId xmlns:a16="http://schemas.microsoft.com/office/drawing/2014/main" id="{E189AA84-6DFD-3369-86EC-6CA484381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" r="1488" b="4396"/>
          <a:stretch/>
        </p:blipFill>
        <p:spPr>
          <a:xfrm>
            <a:off x="-20222" y="5299770"/>
            <a:ext cx="6390349" cy="3602967"/>
          </a:xfrm>
          <a:prstGeom prst="rect">
            <a:avLst/>
          </a:prstGeom>
        </p:spPr>
      </p:pic>
      <p:pic>
        <p:nvPicPr>
          <p:cNvPr id="6" name="Picture 5" descr="A graph of a red line&#10;&#10;Description automatically generated">
            <a:extLst>
              <a:ext uri="{FF2B5EF4-FFF2-40B4-BE49-F238E27FC236}">
                <a16:creationId xmlns:a16="http://schemas.microsoft.com/office/drawing/2014/main" id="{EF25183C-0F96-B847-F7AE-BD9E789FDC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0" t="102" r="1271" b="4170"/>
          <a:stretch/>
        </p:blipFill>
        <p:spPr>
          <a:xfrm>
            <a:off x="-20222" y="1868306"/>
            <a:ext cx="6318140" cy="32884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16B3DD-0BFB-923A-3BB6-E0F27688A72F}"/>
              </a:ext>
            </a:extLst>
          </p:cNvPr>
          <p:cNvSpPr/>
          <p:nvPr/>
        </p:nvSpPr>
        <p:spPr>
          <a:xfrm>
            <a:off x="6554741" y="1904864"/>
            <a:ext cx="6073002" cy="19512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89A28B-3013-F997-29DF-C271E973C410}"/>
              </a:ext>
            </a:extLst>
          </p:cNvPr>
          <p:cNvSpPr txBox="1"/>
          <p:nvPr/>
        </p:nvSpPr>
        <p:spPr>
          <a:xfrm>
            <a:off x="6700612" y="1868306"/>
            <a:ext cx="27432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996C18-6A9A-745F-B1B5-C3C57C6368E6}"/>
              </a:ext>
            </a:extLst>
          </p:cNvPr>
          <p:cNvSpPr txBox="1"/>
          <p:nvPr/>
        </p:nvSpPr>
        <p:spPr>
          <a:xfrm>
            <a:off x="984197" y="1226963"/>
            <a:ext cx="649134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Energy histograms for the December </a:t>
            </a:r>
            <a:r>
              <a:rPr lang="en-US" dirty="0" err="1"/>
              <a:t>AmBe</a:t>
            </a:r>
            <a:r>
              <a:rPr lang="en-US" dirty="0"/>
              <a:t> Deployments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5F897A-4D1B-145C-CC66-29B6F05A8086}"/>
              </a:ext>
            </a:extLst>
          </p:cNvPr>
          <p:cNvSpPr txBox="1"/>
          <p:nvPr/>
        </p:nvSpPr>
        <p:spPr>
          <a:xfrm>
            <a:off x="7439039" y="1880291"/>
            <a:ext cx="168133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Distance to AV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17.31 cm</a:t>
            </a:r>
          </a:p>
          <a:p>
            <a:pPr algn="ctr"/>
            <a:r>
              <a:rPr lang="en-US" dirty="0"/>
              <a:t>23.06 cm</a:t>
            </a:r>
          </a:p>
          <a:p>
            <a:pPr algn="ctr"/>
            <a:r>
              <a:rPr lang="en-US" dirty="0"/>
              <a:t>71.40 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E7646-DA35-E889-CB15-CC2E5BF37E93}"/>
              </a:ext>
            </a:extLst>
          </p:cNvPr>
          <p:cNvSpPr txBox="1"/>
          <p:nvPr/>
        </p:nvSpPr>
        <p:spPr>
          <a:xfrm>
            <a:off x="4713655" y="4992960"/>
            <a:ext cx="4223826" cy="3241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Energy (MeV)</a:t>
            </a:r>
            <a:endParaRPr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26FF1-D4E2-3667-DE9E-87071F67DDCC}"/>
              </a:ext>
            </a:extLst>
          </p:cNvPr>
          <p:cNvSpPr txBox="1"/>
          <p:nvPr/>
        </p:nvSpPr>
        <p:spPr>
          <a:xfrm>
            <a:off x="4788693" y="8668527"/>
            <a:ext cx="4223826" cy="3241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Energy (MeV)</a:t>
            </a:r>
            <a:endParaRPr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79F133-EBC7-9BA6-9B31-5E30C288B458}"/>
              </a:ext>
            </a:extLst>
          </p:cNvPr>
          <p:cNvSpPr txBox="1"/>
          <p:nvPr/>
        </p:nvSpPr>
        <p:spPr>
          <a:xfrm>
            <a:off x="11099518" y="8590819"/>
            <a:ext cx="4223826" cy="3241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Energy (MeV)</a:t>
            </a:r>
            <a:endParaRPr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EE67A-FAD4-98DE-06CC-013FAFFAB85F}"/>
              </a:ext>
            </a:extLst>
          </p:cNvPr>
          <p:cNvSpPr txBox="1"/>
          <p:nvPr/>
        </p:nvSpPr>
        <p:spPr>
          <a:xfrm>
            <a:off x="6160893" y="4052025"/>
            <a:ext cx="691608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Data Cuts</a:t>
            </a:r>
            <a:endParaRPr lang="en-US" dirty="0"/>
          </a:p>
          <a:p>
            <a:pPr algn="ctr"/>
            <a:r>
              <a:rPr lang="en-US"/>
              <a:t>350 &lt; NHits &lt; 1800      FitValid       5000 &lt; Radius &lt; 5400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505796-5AD3-2155-8676-A914C8CAF0CA}"/>
              </a:ext>
            </a:extLst>
          </p:cNvPr>
          <p:cNvSpPr/>
          <p:nvPr/>
        </p:nvSpPr>
        <p:spPr>
          <a:xfrm>
            <a:off x="6579966" y="4051847"/>
            <a:ext cx="6073001" cy="848861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20448-FBCA-996E-C8B7-12F06A00A5F9}"/>
              </a:ext>
            </a:extLst>
          </p:cNvPr>
          <p:cNvSpPr txBox="1"/>
          <p:nvPr/>
        </p:nvSpPr>
        <p:spPr>
          <a:xfrm>
            <a:off x="8985762" y="1905737"/>
            <a:ext cx="1981049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2.2 Mean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3.30 MeV</a:t>
            </a:r>
          </a:p>
          <a:p>
            <a:pPr algn="ctr"/>
            <a:r>
              <a:rPr lang="en-US" dirty="0"/>
              <a:t>3.29 MeV</a:t>
            </a:r>
          </a:p>
          <a:p>
            <a:pPr algn="ctr"/>
            <a:r>
              <a:rPr lang="en-US" dirty="0"/>
              <a:t>3.23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4EE0F-441F-F475-4A13-B2C055059294}"/>
              </a:ext>
            </a:extLst>
          </p:cNvPr>
          <p:cNvSpPr txBox="1"/>
          <p:nvPr/>
        </p:nvSpPr>
        <p:spPr>
          <a:xfrm>
            <a:off x="10248296" y="1880626"/>
            <a:ext cx="274320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4.4 Mean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6.68 MeV</a:t>
            </a:r>
          </a:p>
          <a:p>
            <a:pPr algn="ctr"/>
            <a:r>
              <a:rPr lang="en-US" dirty="0"/>
              <a:t>6.65 MeV</a:t>
            </a:r>
          </a:p>
          <a:p>
            <a:pPr algn="ctr"/>
            <a:r>
              <a:rPr lang="en-US" dirty="0"/>
              <a:t>6.62 MeV</a:t>
            </a:r>
          </a:p>
        </p:txBody>
      </p:sp>
    </p:spTree>
    <p:extLst>
      <p:ext uri="{BB962C8B-B14F-4D97-AF65-F5344CB8AC3E}">
        <p14:creationId xmlns:p14="http://schemas.microsoft.com/office/powerpoint/2010/main" val="31634164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Muli" pitchFamily="2" charset="77"/>
              </a:rPr>
              <a:t>7</a:t>
            </a:fld>
            <a:endParaRPr b="1">
              <a:latin typeface="Muli" pitchFamily="2" charset="77"/>
            </a:endParaRPr>
          </a:p>
        </p:txBody>
      </p:sp>
      <p:sp>
        <p:nvSpPr>
          <p:cNvPr id="6" name="Section…">
            <a:extLst>
              <a:ext uri="{FF2B5EF4-FFF2-40B4-BE49-F238E27FC236}">
                <a16:creationId xmlns:a16="http://schemas.microsoft.com/office/drawing/2014/main" id="{4C8C7FED-55FA-0FA4-91BD-EA5E9C064F1E}"/>
              </a:ext>
            </a:extLst>
          </p:cNvPr>
          <p:cNvSpPr txBox="1">
            <a:spLocks/>
          </p:cNvSpPr>
          <p:nvPr/>
        </p:nvSpPr>
        <p:spPr>
          <a:xfrm>
            <a:off x="-170307" y="-1224370"/>
            <a:ext cx="9184800" cy="24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1pPr>
            <a:lvl2pPr marL="0" marR="0" indent="2286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2pPr>
            <a:lvl3pPr marL="0" marR="0" indent="4572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3pPr>
            <a:lvl4pPr marL="0" marR="0" indent="6858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4pPr>
            <a:lvl5pPr marL="0" marR="0" indent="9144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5pPr>
            <a:lvl6pPr marL="0" marR="0" indent="11430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6pPr>
            <a:lvl7pPr marL="0" marR="0" indent="13716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7pPr>
            <a:lvl8pPr marL="0" marR="0" indent="16002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8pPr>
            <a:lvl9pPr marL="0" marR="0" indent="1828800" algn="l" defTabSz="5842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00" b="0" i="0" u="none" strike="noStrike" cap="none" spc="0" baseline="0">
                <a:ln>
                  <a:noFill/>
                </a:ln>
                <a:solidFill>
                  <a:srgbClr val="0076BD"/>
                </a:solidFill>
                <a:uFillTx/>
                <a:latin typeface="+mn-lt"/>
                <a:ea typeface="+mn-ea"/>
                <a:cs typeface="+mn-cs"/>
                <a:sym typeface="Lota Grotesque Bold"/>
              </a:defRPr>
            </a:lvl9pPr>
          </a:lstStyle>
          <a:p>
            <a:pPr algn="ctr" hangingPunct="1"/>
            <a:r>
              <a:rPr lang="en-US" b="1" dirty="0">
                <a:latin typeface="Muli"/>
              </a:rPr>
              <a:t>Comparison to Simulations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B3F2C-B5A8-A4CE-01FF-0D43E02D499A}"/>
              </a:ext>
            </a:extLst>
          </p:cNvPr>
          <p:cNvSpPr txBox="1"/>
          <p:nvPr/>
        </p:nvSpPr>
        <p:spPr>
          <a:xfrm>
            <a:off x="552855" y="1703270"/>
            <a:ext cx="1903997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Distance to AV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17.31 cm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23.06 cm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34.62 cm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47.17 cm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71.40 cm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5103A5-BF58-3B17-0A0C-916D855471A5}"/>
              </a:ext>
            </a:extLst>
          </p:cNvPr>
          <p:cNvSpPr/>
          <p:nvPr/>
        </p:nvSpPr>
        <p:spPr>
          <a:xfrm>
            <a:off x="548908" y="1697364"/>
            <a:ext cx="1908720" cy="2697775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Picture 17" descr="A graph with a blue line&#10;&#10;Description automatically generated">
            <a:extLst>
              <a:ext uri="{FF2B5EF4-FFF2-40B4-BE49-F238E27FC236}">
                <a16:creationId xmlns:a16="http://schemas.microsoft.com/office/drawing/2014/main" id="{00150EE0-957C-6202-47FE-66BC0D53D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0" y="4861854"/>
            <a:ext cx="5114162" cy="36921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A018BC-3ABA-B176-7C86-70BB0AD6DE2E}"/>
              </a:ext>
            </a:extLst>
          </p:cNvPr>
          <p:cNvSpPr txBox="1"/>
          <p:nvPr/>
        </p:nvSpPr>
        <p:spPr>
          <a:xfrm>
            <a:off x="2900129" y="1579977"/>
            <a:ext cx="9920708" cy="2466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Initial Simulations conducted at various heights, same data cuts: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lvl="5" indent="-342900">
              <a:buFont typeface="Wingdings"/>
              <a:buChar char="§"/>
            </a:pPr>
            <a:r>
              <a:rPr lang="en-US" dirty="0">
                <a:solidFill>
                  <a:schemeClr val="bg1"/>
                </a:solidFill>
              </a:rPr>
              <a:t>Energy Reconstruction varies between data and simulation</a:t>
            </a:r>
          </a:p>
          <a:p>
            <a:pPr marL="342900" lvl="5" indent="-342900">
              <a:buFont typeface="Wingdings"/>
              <a:buChar char="§"/>
            </a:pPr>
            <a:endParaRPr lang="en-US" dirty="0">
              <a:solidFill>
                <a:schemeClr val="bg1"/>
              </a:solidFill>
            </a:endParaRPr>
          </a:p>
          <a:p>
            <a:pPr marL="342900" lvl="5" indent="-342900">
              <a:buFont typeface="Wingdings"/>
              <a:buChar char="§"/>
            </a:pPr>
            <a:r>
              <a:rPr lang="en-US" dirty="0">
                <a:solidFill>
                  <a:schemeClr val="bg1"/>
                </a:solidFill>
              </a:rPr>
              <a:t>Time differences between data and simulation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graph with a blue line&#10;&#10;Description automatically generated">
            <a:extLst>
              <a:ext uri="{FF2B5EF4-FFF2-40B4-BE49-F238E27FC236}">
                <a16:creationId xmlns:a16="http://schemas.microsoft.com/office/drawing/2014/main" id="{DECF1CFA-05C1-D058-0D84-91B10B6C0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178" y="4275799"/>
            <a:ext cx="7516010" cy="430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8381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BEE241-368C-7D92-DB31-0BBCA8EC07B9}"/>
              </a:ext>
            </a:extLst>
          </p:cNvPr>
          <p:cNvSpPr/>
          <p:nvPr/>
        </p:nvSpPr>
        <p:spPr>
          <a:xfrm>
            <a:off x="1911801" y="1995900"/>
            <a:ext cx="8814045" cy="693834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0" name="Example title here"/>
          <p:cNvSpPr txBox="1">
            <a:spLocks noGrp="1"/>
          </p:cNvSpPr>
          <p:nvPr>
            <p:ph type="title"/>
          </p:nvPr>
        </p:nvSpPr>
        <p:spPr>
          <a:xfrm>
            <a:off x="296643" y="-97262"/>
            <a:ext cx="10167737" cy="14272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>
                <a:latin typeface="Muli"/>
              </a:rPr>
              <a:t>Energy Reconstruction</a:t>
            </a:r>
            <a:endParaRPr b="1" dirty="0">
              <a:latin typeface="Muli" pitchFamily="2" charset="77"/>
            </a:endParaRP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56425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Muli" pitchFamily="2" charset="77"/>
              </a:rPr>
              <a:t>8</a:t>
            </a:fld>
            <a:endParaRPr b="1">
              <a:latin typeface="Muli" pitchFamily="2" charset="77"/>
            </a:endParaRPr>
          </a:p>
        </p:txBody>
      </p:sp>
      <p:pic>
        <p:nvPicPr>
          <p:cNvPr id="7" name="Picture 6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28E40704-4D60-37B6-6D1F-AD3747190C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" t="5935" r="-338" b="1445"/>
          <a:stretch/>
        </p:blipFill>
        <p:spPr>
          <a:xfrm>
            <a:off x="2251504" y="5589477"/>
            <a:ext cx="4047141" cy="3216596"/>
          </a:xfrm>
          <a:prstGeom prst="rect">
            <a:avLst/>
          </a:prstGeom>
        </p:spPr>
      </p:pic>
      <p:pic>
        <p:nvPicPr>
          <p:cNvPr id="11" name="Picture 10" descr="A graph with blue dots and white text&#10;&#10;Description automatically generated">
            <a:extLst>
              <a:ext uri="{FF2B5EF4-FFF2-40B4-BE49-F238E27FC236}">
                <a16:creationId xmlns:a16="http://schemas.microsoft.com/office/drawing/2014/main" id="{40FDFBDC-B534-C99A-4BFB-E7D75AA5A8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5" t="4954" r="-413" b="-741"/>
          <a:stretch/>
        </p:blipFill>
        <p:spPr>
          <a:xfrm>
            <a:off x="6298930" y="5594435"/>
            <a:ext cx="4181130" cy="3206836"/>
          </a:xfrm>
          <a:prstGeom prst="rect">
            <a:avLst/>
          </a:prstGeom>
        </p:spPr>
      </p:pic>
      <p:pic>
        <p:nvPicPr>
          <p:cNvPr id="5" name="Picture 4" descr="A graph with red and blue dots&#10;&#10;Description automatically generated">
            <a:extLst>
              <a:ext uri="{FF2B5EF4-FFF2-40B4-BE49-F238E27FC236}">
                <a16:creationId xmlns:a16="http://schemas.microsoft.com/office/drawing/2014/main" id="{0FA320C4-D451-4372-1D8C-0A900E8D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289" y="2285680"/>
            <a:ext cx="4057479" cy="33270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5DB9902-C5DC-D6AD-14AA-F82763E92755}"/>
              </a:ext>
            </a:extLst>
          </p:cNvPr>
          <p:cNvSpPr/>
          <p:nvPr/>
        </p:nvSpPr>
        <p:spPr>
          <a:xfrm flipH="1">
            <a:off x="6239690" y="5209473"/>
            <a:ext cx="126498" cy="53347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Picture 8" descr="A graph with pink and blue dots&#10;&#10;Description automatically generated">
            <a:extLst>
              <a:ext uri="{FF2B5EF4-FFF2-40B4-BE49-F238E27FC236}">
                <a16:creationId xmlns:a16="http://schemas.microsoft.com/office/drawing/2014/main" id="{780CC460-4ED4-0946-955A-A2225B9126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01" t="9233" r="5208" b="1415"/>
          <a:stretch/>
        </p:blipFill>
        <p:spPr>
          <a:xfrm>
            <a:off x="6184501" y="2330916"/>
            <a:ext cx="4427950" cy="30754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4C4389-1EFC-FB7E-9737-BA7B0091B87D}"/>
              </a:ext>
            </a:extLst>
          </p:cNvPr>
          <p:cNvSpPr txBox="1"/>
          <p:nvPr/>
        </p:nvSpPr>
        <p:spPr>
          <a:xfrm>
            <a:off x="3560980" y="1395587"/>
            <a:ext cx="2743200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2.2 MeV</a:t>
            </a:r>
            <a:endParaRPr kumimoji="0" lang="en-US" sz="2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AE1FA0-3D70-8989-CD66-EC01E9E82513}"/>
              </a:ext>
            </a:extLst>
          </p:cNvPr>
          <p:cNvSpPr txBox="1"/>
          <p:nvPr/>
        </p:nvSpPr>
        <p:spPr>
          <a:xfrm>
            <a:off x="7300355" y="1383147"/>
            <a:ext cx="2743200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4.4 MeV</a:t>
            </a:r>
            <a:endParaRPr kumimoji="0" lang="en-US" sz="2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56373B-105A-B201-DBBB-E864497EDDF2}"/>
              </a:ext>
            </a:extLst>
          </p:cNvPr>
          <p:cNvSpPr txBox="1"/>
          <p:nvPr/>
        </p:nvSpPr>
        <p:spPr>
          <a:xfrm>
            <a:off x="1077573" y="3560332"/>
            <a:ext cx="2743200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Data</a:t>
            </a:r>
            <a:endParaRPr kumimoji="0" lang="en-US" sz="2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FFD0AF-9D97-918B-57F5-7F1657DDB051}"/>
              </a:ext>
            </a:extLst>
          </p:cNvPr>
          <p:cNvSpPr txBox="1"/>
          <p:nvPr/>
        </p:nvSpPr>
        <p:spPr>
          <a:xfrm>
            <a:off x="189794" y="6893345"/>
            <a:ext cx="2743200" cy="619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Simulation</a:t>
            </a:r>
            <a:endParaRPr kumimoji="0" lang="en-US" sz="28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282789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37C27-4BB6-EF7A-B00F-D9DF48E8D310}"/>
              </a:ext>
            </a:extLst>
          </p:cNvPr>
          <p:cNvSpPr/>
          <p:nvPr/>
        </p:nvSpPr>
        <p:spPr>
          <a:xfrm>
            <a:off x="795220" y="2012291"/>
            <a:ext cx="2944793" cy="9144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22023" y="8641080"/>
            <a:ext cx="694945" cy="56425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 b="1">
                <a:latin typeface="Muli" pitchFamily="2" charset="77"/>
              </a:rPr>
              <a:t>9</a:t>
            </a:fld>
            <a:endParaRPr b="1" dirty="0">
              <a:latin typeface="Muli" pitchFamily="2" charset="77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A38BB0F1-CD69-14C7-CF7A-A017CC91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29" y="84114"/>
            <a:ext cx="10363200" cy="1543943"/>
          </a:xfrm>
        </p:spPr>
        <p:txBody>
          <a:bodyPr/>
          <a:lstStyle/>
          <a:p>
            <a:r>
              <a:rPr lang="en-US" b="1" dirty="0"/>
              <a:t>Time Delays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C311A5-A39E-4597-2206-1D72F5496826}"/>
              </a:ext>
            </a:extLst>
          </p:cNvPr>
          <p:cNvSpPr txBox="1"/>
          <p:nvPr/>
        </p:nvSpPr>
        <p:spPr>
          <a:xfrm>
            <a:off x="649725" y="1637449"/>
            <a:ext cx="12059877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Ryan Bayes: March 2024</a:t>
            </a:r>
          </a:p>
          <a:p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Data and simulation agree at distances &lt;10cm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Comparison shows simulation does not match data at distances &gt; 20cm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Goal to investigate neutron propagation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AA1AE3-A603-83E7-FFD8-47ADFE00C805}"/>
              </a:ext>
            </a:extLst>
          </p:cNvPr>
          <p:cNvSpPr txBox="1"/>
          <p:nvPr/>
        </p:nvSpPr>
        <p:spPr>
          <a:xfrm>
            <a:off x="797587" y="6746945"/>
            <a:ext cx="27432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0C39D8-86BC-1785-9D42-EAF152AA8B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75" r="-123" b="37583"/>
          <a:stretch/>
        </p:blipFill>
        <p:spPr>
          <a:xfrm>
            <a:off x="281364" y="3719994"/>
            <a:ext cx="12436926" cy="49339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0ED5F9-1C8A-ABDC-21F8-8852FD5EBB6D}"/>
              </a:ext>
            </a:extLst>
          </p:cNvPr>
          <p:cNvSpPr txBox="1"/>
          <p:nvPr/>
        </p:nvSpPr>
        <p:spPr>
          <a:xfrm>
            <a:off x="10262831" y="8599189"/>
            <a:ext cx="3822649" cy="3241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Credit: Ryan Bayes, Queens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uli Regular"/>
              <a:ea typeface="Muli Regular"/>
              <a:cs typeface="Muli Regular"/>
              <a:sym typeface="Mul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4639807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ota Grotesque Bold"/>
        <a:ea typeface="Lota Grotesque Bold"/>
        <a:cs typeface="Lota Grotesque Bold"/>
      </a:majorFont>
      <a:minorFont>
        <a:latin typeface="Lota Grotesque Bold"/>
        <a:ea typeface="Lota Grotesque Bold"/>
        <a:cs typeface="Lota Grotesque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uli Regular"/>
            <a:ea typeface="Muli Regular"/>
            <a:cs typeface="Muli Regular"/>
            <a:sym typeface="Muli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ota Grotesque Bold"/>
        <a:ea typeface="Lota Grotesque Bold"/>
        <a:cs typeface="Lota Grotesque Bold"/>
      </a:majorFont>
      <a:minorFont>
        <a:latin typeface="Lota Grotesque Bold"/>
        <a:ea typeface="Lota Grotesque Bold"/>
        <a:cs typeface="Lota Grotesque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Muli Regular"/>
            <a:ea typeface="Muli Regular"/>
            <a:cs typeface="Muli Regular"/>
            <a:sym typeface="Muli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3AC4A44A439042B1B597C32A2C0237" ma:contentTypeVersion="14" ma:contentTypeDescription="Create a new document." ma:contentTypeScope="" ma:versionID="560841ef756aa259d9809f3099e3c1e5">
  <xsd:schema xmlns:xsd="http://www.w3.org/2001/XMLSchema" xmlns:xs="http://www.w3.org/2001/XMLSchema" xmlns:p="http://schemas.microsoft.com/office/2006/metadata/properties" xmlns:ns2="13654c6b-6ca1-471e-b392-811e6a33aef8" xmlns:ns3="062be4eb-f7f3-4637-8ef9-0d08fb12854e" targetNamespace="http://schemas.microsoft.com/office/2006/metadata/properties" ma:root="true" ma:fieldsID="8aa53279beb1cd66bd4c2c8c54f8406a" ns2:_="" ns3:_="">
    <xsd:import namespace="13654c6b-6ca1-471e-b392-811e6a33aef8"/>
    <xsd:import namespace="062be4eb-f7f3-4637-8ef9-0d08fb12854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654c6b-6ca1-471e-b392-811e6a33ae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bf3836b2-b04a-46b9-a70f-baa835a9d9ab}" ma:internalName="TaxCatchAll" ma:showField="CatchAllData" ma:web="13654c6b-6ca1-471e-b392-811e6a33ae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be4eb-f7f3-4637-8ef9-0d08fb1285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ec6080f-a001-4a05-8d2e-760ded6f73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3654c6b-6ca1-471e-b392-811e6a33aef8">
      <UserInfo>
        <DisplayName/>
        <AccountId xsi:nil="true"/>
        <AccountType/>
      </UserInfo>
    </SharedWithUsers>
    <TaxCatchAll xmlns="13654c6b-6ca1-471e-b392-811e6a33aef8" xsi:nil="true"/>
    <lcf76f155ced4ddcb4097134ff3c332f xmlns="062be4eb-f7f3-4637-8ef9-0d08fb1285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17A625C-EBB3-4137-A4B2-AF00B2B9D4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8AFDFA-8323-4595-83D4-15827C61C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654c6b-6ca1-471e-b392-811e6a33aef8"/>
    <ds:schemaRef ds:uri="062be4eb-f7f3-4637-8ef9-0d08fb1285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F47B93-24B8-4490-91C5-31C83F9E56B0}">
  <ds:schemaRefs>
    <ds:schemaRef ds:uri="http://schemas.microsoft.com/office/2006/metadata/properties"/>
    <ds:schemaRef ds:uri="http://schemas.microsoft.com/office/infopath/2007/PartnerControls"/>
    <ds:schemaRef ds:uri="13654c6b-6ca1-471e-b392-811e6a33aef8"/>
    <ds:schemaRef ds:uri="062be4eb-f7f3-4637-8ef9-0d08fb12854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485</Words>
  <Application>Microsoft Office PowerPoint</Application>
  <PresentationFormat>Custom</PresentationFormat>
  <Paragraphs>48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White</vt:lpstr>
      <vt:lpstr>SNO+ External Am-Be Deployment Analysis</vt:lpstr>
      <vt:lpstr>Overview</vt:lpstr>
      <vt:lpstr>SNO+</vt:lpstr>
      <vt:lpstr>IBD and Neutrons</vt:lpstr>
      <vt:lpstr>AmBe Source</vt:lpstr>
      <vt:lpstr>Deployments</vt:lpstr>
      <vt:lpstr>PowerPoint Presentation</vt:lpstr>
      <vt:lpstr>Energy Reconstruction</vt:lpstr>
      <vt:lpstr>Time Delays</vt:lpstr>
      <vt:lpstr>Gammas vs Radial Distance</vt:lpstr>
      <vt:lpstr>Results</vt:lpstr>
      <vt:lpstr>Moving Forward</vt:lpstr>
      <vt:lpstr>Bonus Slide: Underground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 here</dc:title>
  <cp:lastModifiedBy>Jenna Saffin</cp:lastModifiedBy>
  <cp:revision>2441</cp:revision>
  <dcterms:modified xsi:type="dcterms:W3CDTF">2024-08-19T02:21:00Z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0x010100303AC4A44A439042B1B597C32A2C0237</vt:lpwstr>
  </property>
  <property fmtid="{D5CDD505-2E9C-101B-9397-08002B2CF9AE}" pid="3" name="Order">
    <vt:r8>44800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</Properties>
</file>