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Roboto" panose="02000000000000000000" pitchFamily="2" charset="0"/>
      <p:regular r:id="rId31"/>
      <p:bold r:id="rId32"/>
      <p:italic r:id="rId33"/>
      <p:boldItalic r:id="rId34"/>
    </p:embeddedFont>
    <p:embeddedFont>
      <p:font typeface="Ubuntu Mono" panose="020B0509030602030204" pitchFamily="49"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3BF639-8DF0-9B1A-CEEB-0B23A14F5B25}" v="151" dt="2024-08-20T02:03:24.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8561859e0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78561859e0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f332acfe2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f332acfe2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81256215f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81256215f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8561859e0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78561859e0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Made the model using FreeCad’s GDML workbench add-on</a:t>
            </a:r>
            <a:endParaRPr/>
          </a:p>
          <a:p>
            <a:pPr marL="457200" lvl="0" indent="-298450" algn="l" rtl="0">
              <a:spcBef>
                <a:spcPts val="0"/>
              </a:spcBef>
              <a:spcAft>
                <a:spcPts val="0"/>
              </a:spcAft>
              <a:buSzPts val="1100"/>
              <a:buAutoNum type="arabicPeriod"/>
            </a:pPr>
            <a:r>
              <a:rPr lang="en-CA"/>
              <a:t>The shape is composed of cylinders and spheres. With cuts we can make a more complicated geometry.</a:t>
            </a:r>
            <a:endParaRPr/>
          </a:p>
          <a:p>
            <a:pPr marL="457200" lvl="0" indent="-298450" algn="l" rtl="0">
              <a:spcBef>
                <a:spcPts val="0"/>
              </a:spcBef>
              <a:spcAft>
                <a:spcPts val="0"/>
              </a:spcAft>
              <a:buSzPts val="1100"/>
              <a:buAutoNum type="arabicPeriod"/>
            </a:pPr>
            <a:r>
              <a:rPr lang="en-CA"/>
              <a:t>Acrylic or PMMA makes up the body and photomultiplier tube window of the Lucas Cell. The spherical silver doped zinc sulfide makes up the scintillator volume. The radon sample is contained within the cavity.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1256215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81256215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Made the model using FreeCad’s GDML workbench add-on</a:t>
            </a:r>
            <a:endParaRPr/>
          </a:p>
          <a:p>
            <a:pPr marL="457200" lvl="0" indent="-298450" algn="l" rtl="0">
              <a:spcBef>
                <a:spcPts val="0"/>
              </a:spcBef>
              <a:spcAft>
                <a:spcPts val="0"/>
              </a:spcAft>
              <a:buSzPts val="1100"/>
              <a:buAutoNum type="arabicPeriod"/>
            </a:pPr>
            <a:r>
              <a:rPr lang="en-CA"/>
              <a:t>The shape is composed of cylinders and spheres. With cuts we can make a more complicated geometry.</a:t>
            </a:r>
            <a:endParaRPr/>
          </a:p>
          <a:p>
            <a:pPr marL="457200" lvl="0" indent="-298450" algn="l" rtl="0">
              <a:spcBef>
                <a:spcPts val="0"/>
              </a:spcBef>
              <a:spcAft>
                <a:spcPts val="0"/>
              </a:spcAft>
              <a:buSzPts val="1100"/>
              <a:buAutoNum type="arabicPeriod"/>
            </a:pPr>
            <a:r>
              <a:rPr lang="en-CA"/>
              <a:t>Acrylic or PMMA makes up the body and photomultiplier tube window of the Lucas Cell. The spherical silver doped zinc sulfide makes up the scintillator volume. The radon sample is contained within the cavity.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f234bf6848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f234bf6848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f234bf6848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f234bf6848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Introduce the graph</a:t>
            </a:r>
            <a:endParaRPr/>
          </a:p>
          <a:p>
            <a:pPr marL="457200" lvl="0" indent="-298450" algn="l" rtl="0">
              <a:spcBef>
                <a:spcPts val="0"/>
              </a:spcBef>
              <a:spcAft>
                <a:spcPts val="0"/>
              </a:spcAft>
              <a:buSzPts val="1100"/>
              <a:buAutoNum type="arabicPeriod"/>
            </a:pPr>
            <a:r>
              <a:rPr lang="en-CA"/>
              <a:t>Present axes</a:t>
            </a:r>
            <a:endParaRPr/>
          </a:p>
          <a:p>
            <a:pPr marL="457200" lvl="0" indent="-298450" algn="l" rtl="0">
              <a:spcBef>
                <a:spcPts val="0"/>
              </a:spcBef>
              <a:spcAft>
                <a:spcPts val="0"/>
              </a:spcAft>
              <a:buSzPts val="1100"/>
              <a:buAutoNum type="arabicPeriod"/>
            </a:pPr>
            <a:r>
              <a:rPr lang="en-CA"/>
              <a:t>Show the graph</a:t>
            </a:r>
            <a:endParaRPr/>
          </a:p>
          <a:p>
            <a:pPr marL="457200" lvl="0" indent="-298450" algn="l" rtl="0">
              <a:spcBef>
                <a:spcPts val="0"/>
              </a:spcBef>
              <a:spcAft>
                <a:spcPts val="0"/>
              </a:spcAft>
              <a:buSzPts val="1100"/>
              <a:buAutoNum type="arabicPeriod"/>
            </a:pPr>
            <a:r>
              <a:rPr lang="en-CA"/>
              <a:t>Talk about total internal reflection between volumes</a:t>
            </a:r>
            <a:endParaRPr/>
          </a:p>
          <a:p>
            <a:pPr marL="457200" lvl="0" indent="-298450" algn="l" rtl="0">
              <a:spcBef>
                <a:spcPts val="0"/>
              </a:spcBef>
              <a:spcAft>
                <a:spcPts val="0"/>
              </a:spcAft>
              <a:buSzPts val="1100"/>
              <a:buAutoNum type="arabicPeriod"/>
            </a:pPr>
            <a:r>
              <a:rPr lang="en-CA"/>
              <a:t>Highlight asymmetry between quadrants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234bf6848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f234bf6848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CA">
                <a:solidFill>
                  <a:schemeClr val="dk1"/>
                </a:solidFill>
              </a:rPr>
              <a:t>Introduce the graph</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Present axes</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Show the graph</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Talk about the number of photons in comparison after quantum efficiency. </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Give the efficiency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f2d89a734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f2d89a734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CA">
                <a:solidFill>
                  <a:schemeClr val="dk1"/>
                </a:solidFill>
              </a:rPr>
              <a:t>Introduce the graph</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Present axes</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Show the graph</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Talk about the number of photons in comparison after quantum efficiency. </a:t>
            </a:r>
            <a:endParaRPr>
              <a:solidFill>
                <a:schemeClr val="dk1"/>
              </a:solidFill>
            </a:endParaRPr>
          </a:p>
          <a:p>
            <a:pPr marL="457200" lvl="0" indent="-298450" algn="l" rtl="0">
              <a:spcBef>
                <a:spcPts val="0"/>
              </a:spcBef>
              <a:spcAft>
                <a:spcPts val="0"/>
              </a:spcAft>
              <a:buClr>
                <a:schemeClr val="dk1"/>
              </a:buClr>
              <a:buSzPts val="1100"/>
              <a:buAutoNum type="arabicPeriod"/>
            </a:pPr>
            <a:r>
              <a:rPr lang="en-CA">
                <a:solidFill>
                  <a:schemeClr val="dk1"/>
                </a:solidFill>
              </a:rPr>
              <a:t>Give the efficiency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234bf6848_3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f234bf6848_3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Introduce title</a:t>
            </a:r>
            <a:endParaRPr/>
          </a:p>
          <a:p>
            <a:pPr marL="457200" lvl="0" indent="-298450" algn="l" rtl="0">
              <a:spcBef>
                <a:spcPts val="0"/>
              </a:spcBef>
              <a:spcAft>
                <a:spcPts val="0"/>
              </a:spcAft>
              <a:buSzPts val="1100"/>
              <a:buAutoNum type="arabicPeriod"/>
            </a:pPr>
            <a:r>
              <a:rPr lang="en-CA"/>
              <a:t>Introduce axes/units (charge = photoelectrons), number of radon decays</a:t>
            </a:r>
            <a:endParaRPr/>
          </a:p>
          <a:p>
            <a:pPr marL="457200" lvl="0" indent="-298450" algn="l" rtl="0">
              <a:spcBef>
                <a:spcPts val="0"/>
              </a:spcBef>
              <a:spcAft>
                <a:spcPts val="0"/>
              </a:spcAft>
              <a:buSzPts val="1100"/>
              <a:buAutoNum type="arabicPeriod"/>
            </a:pPr>
            <a:r>
              <a:rPr lang="en-CA"/>
              <a:t>Talk about low charge spike, and scintillation spike</a:t>
            </a:r>
            <a:endParaRPr/>
          </a:p>
          <a:p>
            <a:pPr marL="457200" lvl="0" indent="-298450" algn="l" rtl="0">
              <a:spcBef>
                <a:spcPts val="0"/>
              </a:spcBef>
              <a:spcAft>
                <a:spcPts val="0"/>
              </a:spcAft>
              <a:buSzPts val="1100"/>
              <a:buAutoNum type="arabicPeriod"/>
            </a:pPr>
            <a:r>
              <a:rPr lang="en-CA"/>
              <a:t>Compare peak width with previous slide 250 vs 650 000</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f2d89a734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f2d89a734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f2c8ce80a1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f2c8ce80a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Introduce title</a:t>
            </a:r>
            <a:endParaRPr/>
          </a:p>
          <a:p>
            <a:pPr marL="457200" lvl="0" indent="-298450" algn="l" rtl="0">
              <a:spcBef>
                <a:spcPts val="0"/>
              </a:spcBef>
              <a:spcAft>
                <a:spcPts val="0"/>
              </a:spcAft>
              <a:buSzPts val="1100"/>
              <a:buAutoNum type="arabicPeriod"/>
            </a:pPr>
            <a:r>
              <a:rPr lang="en-CA"/>
              <a:t>Introduce axes/units (charge = photoelectrons), number of radon decays</a:t>
            </a:r>
            <a:endParaRPr/>
          </a:p>
          <a:p>
            <a:pPr marL="457200" lvl="0" indent="-298450" algn="l" rtl="0">
              <a:spcBef>
                <a:spcPts val="0"/>
              </a:spcBef>
              <a:spcAft>
                <a:spcPts val="0"/>
              </a:spcAft>
              <a:buSzPts val="1100"/>
              <a:buAutoNum type="arabicPeriod"/>
            </a:pPr>
            <a:r>
              <a:rPr lang="en-CA"/>
              <a:t>Talk about low charge spike, and scintillation spike</a:t>
            </a:r>
            <a:endParaRPr/>
          </a:p>
          <a:p>
            <a:pPr marL="457200" lvl="0" indent="-298450" algn="l" rtl="0">
              <a:spcBef>
                <a:spcPts val="0"/>
              </a:spcBef>
              <a:spcAft>
                <a:spcPts val="0"/>
              </a:spcAft>
              <a:buSzPts val="1100"/>
              <a:buAutoNum type="arabicPeriod"/>
            </a:pPr>
            <a:r>
              <a:rPr lang="en-CA"/>
              <a:t>Compare peak width with previous slide 250 vs 650 000</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f234bf6848_3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f234bf6848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Introduce title</a:t>
            </a:r>
            <a:endParaRPr/>
          </a:p>
          <a:p>
            <a:pPr marL="457200" lvl="0" indent="-298450" algn="l" rtl="0">
              <a:spcBef>
                <a:spcPts val="0"/>
              </a:spcBef>
              <a:spcAft>
                <a:spcPts val="0"/>
              </a:spcAft>
              <a:buSzPts val="1100"/>
              <a:buAutoNum type="arabicPeriod"/>
            </a:pPr>
            <a:r>
              <a:rPr lang="en-CA"/>
              <a:t>Introduce axes/units</a:t>
            </a:r>
            <a:endParaRPr/>
          </a:p>
          <a:p>
            <a:pPr marL="457200" lvl="0" indent="-298450" algn="l" rtl="0">
              <a:spcBef>
                <a:spcPts val="0"/>
              </a:spcBef>
              <a:spcAft>
                <a:spcPts val="0"/>
              </a:spcAft>
              <a:buSzPts val="1100"/>
              <a:buAutoNum type="arabicPeriod"/>
            </a:pPr>
            <a:r>
              <a:rPr lang="en-CA">
                <a:solidFill>
                  <a:schemeClr val="dk1"/>
                </a:solidFill>
              </a:rPr>
              <a:t>Talk about low photon count spike, and scintillation spike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f234bf6848_3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f234bf6848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CA"/>
              <a:t>Introduce title</a:t>
            </a:r>
            <a:endParaRPr/>
          </a:p>
          <a:p>
            <a:pPr marL="457200" lvl="0" indent="-298450" algn="l" rtl="0">
              <a:spcBef>
                <a:spcPts val="0"/>
              </a:spcBef>
              <a:spcAft>
                <a:spcPts val="0"/>
              </a:spcAft>
              <a:buSzPts val="1100"/>
              <a:buAutoNum type="arabicPeriod"/>
            </a:pPr>
            <a:r>
              <a:rPr lang="en-CA"/>
              <a:t>Introduce axes/units (charge = photoelectrons), number of radon decays</a:t>
            </a:r>
            <a:endParaRPr/>
          </a:p>
          <a:p>
            <a:pPr marL="457200" lvl="0" indent="-298450" algn="l" rtl="0">
              <a:spcBef>
                <a:spcPts val="0"/>
              </a:spcBef>
              <a:spcAft>
                <a:spcPts val="0"/>
              </a:spcAft>
              <a:buSzPts val="1100"/>
              <a:buAutoNum type="arabicPeriod"/>
            </a:pPr>
            <a:r>
              <a:rPr lang="en-CA"/>
              <a:t>Talk about low charge spike, and scintillation spike</a:t>
            </a:r>
            <a:endParaRPr/>
          </a:p>
          <a:p>
            <a:pPr marL="457200" lvl="0" indent="-298450" algn="l" rtl="0">
              <a:spcBef>
                <a:spcPts val="0"/>
              </a:spcBef>
              <a:spcAft>
                <a:spcPts val="0"/>
              </a:spcAft>
              <a:buSzPts val="1100"/>
              <a:buAutoNum type="arabicPeriod"/>
            </a:pPr>
            <a:r>
              <a:rPr lang="en-CA"/>
              <a:t>Compare peak width with previous slide 250 vs 650 000</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ccefa0a1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eccefa0a1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f322db793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f322db793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f3e063239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f3e063239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f3e0632396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f3e063239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f3e063239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f3e063239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f234bf6848_3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f234bf6848_3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f332acfe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f332acfe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3e063239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f3e063239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f3e0632396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f3e063239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3e0632396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3e063239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8561859e0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78561859e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3e063239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f3e063239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78561859e0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78561859e0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CA" sz="1200">
                <a:solidFill>
                  <a:schemeClr val="dk1"/>
                </a:solidFill>
                <a:latin typeface="Ubuntu Mono"/>
                <a:ea typeface="Ubuntu Mono"/>
                <a:cs typeface="Ubuntu Mono"/>
                <a:sym typeface="Ubuntu Mono"/>
              </a:rPr>
              <a:t>To model the time before the next decay, for each isotope, 4 concurrent Poissonian random variables were sampled based on their mean activity. The half lives of the intermediate beta emitters are included in the calculations to ensure realistic decay times. (Remove this)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CA">
                <a:solidFill>
                  <a:srgbClr val="00FF00"/>
                </a:solidFill>
                <a:latin typeface="Ubuntu Mono"/>
                <a:ea typeface="Ubuntu Mono"/>
                <a:cs typeface="Ubuntu Mono"/>
                <a:sym typeface="Ubuntu Mono"/>
              </a:rPr>
              <a:t>GEANT4 Lucas Cell Simulation </a:t>
            </a:r>
            <a:endParaRPr>
              <a:solidFill>
                <a:srgbClr val="00FF00"/>
              </a:solidFill>
              <a:latin typeface="Ubuntu Mono"/>
              <a:ea typeface="Ubuntu Mono"/>
              <a:cs typeface="Ubuntu Mono"/>
              <a:sym typeface="Ubuntu Mono"/>
            </a:endParaRPr>
          </a:p>
        </p:txBody>
      </p:sp>
      <p:sp>
        <p:nvSpPr>
          <p:cNvPr id="56" name="Google Shape;56;p13"/>
          <p:cNvSpPr txBox="1">
            <a:spLocks noGrp="1"/>
          </p:cNvSpPr>
          <p:nvPr>
            <p:ph type="subTitle" idx="1"/>
          </p:nvPr>
        </p:nvSpPr>
        <p:spPr>
          <a:xfrm>
            <a:off x="311700" y="3147275"/>
            <a:ext cx="8520600" cy="792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CA" dirty="0">
                <a:solidFill>
                  <a:srgbClr val="6AA84F"/>
                </a:solidFill>
                <a:latin typeface="Ubuntu Mono"/>
                <a:ea typeface="Ubuntu Mono"/>
                <a:cs typeface="Ubuntu Mono"/>
                <a:sym typeface="Ubuntu Mono"/>
              </a:rPr>
              <a:t>By Justin </a:t>
            </a:r>
            <a:r>
              <a:rPr lang="en-CA" dirty="0" err="1">
                <a:solidFill>
                  <a:srgbClr val="6AA84F"/>
                </a:solidFill>
                <a:latin typeface="Ubuntu Mono"/>
                <a:ea typeface="Ubuntu Mono"/>
                <a:cs typeface="Ubuntu Mono"/>
                <a:sym typeface="Ubuntu Mono"/>
              </a:rPr>
              <a:t>Suys</a:t>
            </a:r>
            <a:endParaRPr dirty="0" err="1">
              <a:solidFill>
                <a:srgbClr val="6AA84F"/>
              </a:solidFill>
              <a:latin typeface="Ubuntu Mono"/>
              <a:ea typeface="Ubuntu Mono"/>
              <a:cs typeface="Ubuntu Mono"/>
              <a:sym typeface="Ubuntu Mono"/>
            </a:endParaRPr>
          </a:p>
          <a:p>
            <a:pPr marL="0" lvl="0" indent="0" algn="ctr" rtl="0">
              <a:spcBef>
                <a:spcPts val="0"/>
              </a:spcBef>
              <a:spcAft>
                <a:spcPts val="0"/>
              </a:spcAft>
              <a:buNone/>
            </a:pPr>
            <a:r>
              <a:rPr lang="en-CA" sz="1800" dirty="0">
                <a:solidFill>
                  <a:srgbClr val="6AA84F"/>
                </a:solidFill>
                <a:latin typeface="Ubuntu Mono"/>
                <a:ea typeface="Ubuntu Mono"/>
                <a:cs typeface="Ubuntu Mono"/>
                <a:sym typeface="Ubuntu Mono"/>
              </a:rPr>
              <a:t>Supervisors : Lina Anselmo, Nasim </a:t>
            </a:r>
            <a:r>
              <a:rPr lang="en-CA" sz="1800" dirty="0" err="1">
                <a:solidFill>
                  <a:srgbClr val="6AA84F"/>
                </a:solidFill>
                <a:latin typeface="Ubuntu Mono"/>
                <a:ea typeface="Ubuntu Mono"/>
                <a:cs typeface="Ubuntu Mono"/>
                <a:sym typeface="Ubuntu Mono"/>
              </a:rPr>
              <a:t>Fatemighomi</a:t>
            </a:r>
            <a:endParaRPr sz="1800" dirty="0" err="1">
              <a:solidFill>
                <a:srgbClr val="6AA84F"/>
              </a:solidFill>
              <a:latin typeface="Ubuntu Mono"/>
              <a:ea typeface="Ubuntu Mono"/>
              <a:cs typeface="Ubuntu Mono"/>
              <a:sym typeface="Ubuntu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p:nvPr/>
        </p:nvSpPr>
        <p:spPr>
          <a:xfrm>
            <a:off x="-62975" y="-52500"/>
            <a:ext cx="9307800" cy="5266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22"/>
          <p:cNvSpPr txBox="1">
            <a:spLocks noGrp="1"/>
          </p:cNvSpPr>
          <p:nvPr>
            <p:ph type="title"/>
          </p:nvPr>
        </p:nvSpPr>
        <p:spPr>
          <a:xfrm>
            <a:off x="311700" y="25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Why simulate Lucas Cells?</a:t>
            </a:r>
            <a:endParaRPr sz="3020">
              <a:solidFill>
                <a:srgbClr val="00FF00"/>
              </a:solidFill>
              <a:latin typeface="Ubuntu Mono"/>
              <a:ea typeface="Ubuntu Mono"/>
              <a:cs typeface="Ubuntu Mono"/>
              <a:sym typeface="Ubuntu Mono"/>
            </a:endParaRPr>
          </a:p>
        </p:txBody>
      </p:sp>
      <p:grpSp>
        <p:nvGrpSpPr>
          <p:cNvPr id="150" name="Google Shape;150;p22"/>
          <p:cNvGrpSpPr/>
          <p:nvPr/>
        </p:nvGrpSpPr>
        <p:grpSpPr>
          <a:xfrm>
            <a:off x="223400" y="1022775"/>
            <a:ext cx="8697200" cy="3301421"/>
            <a:chOff x="223400" y="699813"/>
            <a:chExt cx="8697200" cy="3301421"/>
          </a:xfrm>
        </p:grpSpPr>
        <p:grpSp>
          <p:nvGrpSpPr>
            <p:cNvPr id="151" name="Google Shape;151;p22"/>
            <p:cNvGrpSpPr/>
            <p:nvPr/>
          </p:nvGrpSpPr>
          <p:grpSpPr>
            <a:xfrm>
              <a:off x="693488" y="1587550"/>
              <a:ext cx="7757017" cy="1488300"/>
              <a:chOff x="693488" y="1665300"/>
              <a:chExt cx="7757017" cy="1488300"/>
            </a:xfrm>
          </p:grpSpPr>
          <p:sp>
            <p:nvSpPr>
              <p:cNvPr id="152" name="Google Shape;152;p22"/>
              <p:cNvSpPr/>
              <p:nvPr/>
            </p:nvSpPr>
            <p:spPr>
              <a:xfrm>
                <a:off x="693580" y="1665300"/>
                <a:ext cx="2177400" cy="14883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53" name="Google Shape;153;p22"/>
              <p:cNvCxnSpPr>
                <a:stCxn id="152" idx="3"/>
                <a:endCxn id="154" idx="1"/>
              </p:cNvCxnSpPr>
              <p:nvPr/>
            </p:nvCxnSpPr>
            <p:spPr>
              <a:xfrm>
                <a:off x="2870980" y="2409450"/>
                <a:ext cx="612300" cy="0"/>
              </a:xfrm>
              <a:prstGeom prst="straightConnector1">
                <a:avLst/>
              </a:prstGeom>
              <a:noFill/>
              <a:ln w="28575" cap="flat" cmpd="sng">
                <a:solidFill>
                  <a:srgbClr val="00FF00"/>
                </a:solidFill>
                <a:prstDash val="solid"/>
                <a:round/>
                <a:headEnd type="none" w="med" len="med"/>
                <a:tailEnd type="triangle" w="med" len="med"/>
              </a:ln>
            </p:spPr>
          </p:cxnSp>
          <p:sp>
            <p:nvSpPr>
              <p:cNvPr id="154" name="Google Shape;154;p22"/>
              <p:cNvSpPr/>
              <p:nvPr/>
            </p:nvSpPr>
            <p:spPr>
              <a:xfrm>
                <a:off x="3483296" y="1665300"/>
                <a:ext cx="2177400" cy="14883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55" name="Google Shape;155;p22"/>
              <p:cNvCxnSpPr>
                <a:endCxn id="156" idx="1"/>
              </p:cNvCxnSpPr>
              <p:nvPr/>
            </p:nvCxnSpPr>
            <p:spPr>
              <a:xfrm>
                <a:off x="5660505" y="2409450"/>
                <a:ext cx="612600" cy="0"/>
              </a:xfrm>
              <a:prstGeom prst="straightConnector1">
                <a:avLst/>
              </a:prstGeom>
              <a:noFill/>
              <a:ln w="28575" cap="flat" cmpd="sng">
                <a:solidFill>
                  <a:srgbClr val="00FF00"/>
                </a:solidFill>
                <a:prstDash val="solid"/>
                <a:round/>
                <a:headEnd type="none" w="med" len="med"/>
                <a:tailEnd type="triangle" w="med" len="med"/>
              </a:ln>
            </p:spPr>
          </p:cxnSp>
          <p:sp>
            <p:nvSpPr>
              <p:cNvPr id="156" name="Google Shape;156;p22"/>
              <p:cNvSpPr/>
              <p:nvPr/>
            </p:nvSpPr>
            <p:spPr>
              <a:xfrm>
                <a:off x="6273105" y="1665300"/>
                <a:ext cx="2177400" cy="14883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p22"/>
              <p:cNvSpPr txBox="1"/>
              <p:nvPr/>
            </p:nvSpPr>
            <p:spPr>
              <a:xfrm>
                <a:off x="3483342" y="1665300"/>
                <a:ext cx="2177400" cy="39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000" dirty="0">
                    <a:solidFill>
                      <a:srgbClr val="00FF00"/>
                    </a:solidFill>
                    <a:latin typeface="Ubuntu Mono"/>
                    <a:ea typeface="Ubuntu Mono"/>
                    <a:cs typeface="Ubuntu Mono"/>
                    <a:sym typeface="Ubuntu Mono"/>
                  </a:rPr>
                  <a:t>PMT Quantum Efficiency(𝜂</a:t>
                </a:r>
                <a:r>
                  <a:rPr lang="en-CA" sz="2000" baseline="-25000" dirty="0">
                    <a:solidFill>
                      <a:srgbClr val="00FF00"/>
                    </a:solidFill>
                    <a:latin typeface="Ubuntu Mono"/>
                    <a:ea typeface="Ubuntu Mono"/>
                    <a:cs typeface="Ubuntu Mono"/>
                    <a:sym typeface="Ubuntu Mono"/>
                  </a:rPr>
                  <a:t>QE</a:t>
                </a:r>
                <a:r>
                  <a:rPr lang="en-CA" sz="2000" dirty="0">
                    <a:solidFill>
                      <a:srgbClr val="00FF00"/>
                    </a:solidFill>
                    <a:latin typeface="Ubuntu Mono"/>
                    <a:ea typeface="Ubuntu Mono"/>
                    <a:cs typeface="Ubuntu Mono"/>
                    <a:sym typeface="Ubuntu Mono"/>
                  </a:rPr>
                  <a:t>)</a:t>
                </a:r>
                <a:endParaRPr lang="en-US" sz="2000" dirty="0">
                  <a:solidFill>
                    <a:srgbClr val="00FF00"/>
                  </a:solidFill>
                  <a:latin typeface="Ubuntu Mono"/>
                  <a:ea typeface="Ubuntu Mono"/>
                  <a:cs typeface="Ubuntu Mono"/>
                </a:endParaRPr>
              </a:p>
            </p:txBody>
          </p:sp>
          <p:sp>
            <p:nvSpPr>
              <p:cNvPr id="158" name="Google Shape;158;p22"/>
              <p:cNvSpPr txBox="1"/>
              <p:nvPr/>
            </p:nvSpPr>
            <p:spPr>
              <a:xfrm>
                <a:off x="3483342" y="2423375"/>
                <a:ext cx="2177400" cy="68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(Photoelectrons per photon)</a:t>
                </a:r>
                <a:endParaRPr sz="1800">
                  <a:solidFill>
                    <a:srgbClr val="00FF00"/>
                  </a:solidFill>
                  <a:latin typeface="Ubuntu Mono"/>
                  <a:ea typeface="Ubuntu Mono"/>
                  <a:cs typeface="Ubuntu Mono"/>
                  <a:sym typeface="Ubuntu Mono"/>
                </a:endParaRPr>
              </a:p>
            </p:txBody>
          </p:sp>
          <p:sp>
            <p:nvSpPr>
              <p:cNvPr id="159" name="Google Shape;159;p22"/>
              <p:cNvSpPr txBox="1"/>
              <p:nvPr/>
            </p:nvSpPr>
            <p:spPr>
              <a:xfrm>
                <a:off x="693488" y="1665300"/>
                <a:ext cx="2177400" cy="39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000" dirty="0">
                    <a:solidFill>
                      <a:srgbClr val="00FF00"/>
                    </a:solidFill>
                    <a:latin typeface="Ubuntu Mono"/>
                    <a:ea typeface="Ubuntu Mono"/>
                    <a:cs typeface="Ubuntu Mono"/>
                    <a:sym typeface="Ubuntu Mono"/>
                  </a:rPr>
                  <a:t>Lucas Cell Efficiency(𝜂</a:t>
                </a:r>
                <a:r>
                  <a:rPr lang="en-CA" sz="2000" baseline="-25000" dirty="0">
                    <a:solidFill>
                      <a:srgbClr val="00FF00"/>
                    </a:solidFill>
                    <a:latin typeface="Ubuntu Mono"/>
                    <a:ea typeface="Ubuntu Mono"/>
                    <a:cs typeface="Ubuntu Mono"/>
                    <a:sym typeface="Ubuntu Mono"/>
                  </a:rPr>
                  <a:t>LC</a:t>
                </a:r>
                <a:r>
                  <a:rPr lang="en-CA" sz="2000" dirty="0">
                    <a:solidFill>
                      <a:srgbClr val="00FF00"/>
                    </a:solidFill>
                    <a:latin typeface="Ubuntu Mono"/>
                    <a:ea typeface="Ubuntu Mono"/>
                    <a:cs typeface="Ubuntu Mono"/>
                    <a:sym typeface="Ubuntu Mono"/>
                  </a:rPr>
                  <a:t>)</a:t>
                </a:r>
                <a:endParaRPr lang="en-US" sz="2000" dirty="0">
                  <a:solidFill>
                    <a:srgbClr val="00FF00"/>
                  </a:solidFill>
                  <a:latin typeface="Ubuntu Mono"/>
                  <a:ea typeface="Ubuntu Mono"/>
                  <a:cs typeface="Ubuntu Mono"/>
                </a:endParaRPr>
              </a:p>
            </p:txBody>
          </p:sp>
          <p:sp>
            <p:nvSpPr>
              <p:cNvPr id="160" name="Google Shape;160;p22"/>
              <p:cNvSpPr txBox="1"/>
              <p:nvPr/>
            </p:nvSpPr>
            <p:spPr>
              <a:xfrm>
                <a:off x="693488" y="2468100"/>
                <a:ext cx="2177400" cy="68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(Photons per alpha decay)</a:t>
                </a:r>
                <a:endParaRPr sz="1800">
                  <a:solidFill>
                    <a:srgbClr val="00FF00"/>
                  </a:solidFill>
                  <a:latin typeface="Ubuntu Mono"/>
                  <a:ea typeface="Ubuntu Mono"/>
                  <a:cs typeface="Ubuntu Mono"/>
                  <a:sym typeface="Ubuntu Mono"/>
                </a:endParaRPr>
              </a:p>
            </p:txBody>
          </p:sp>
          <p:sp>
            <p:nvSpPr>
              <p:cNvPr id="161" name="Google Shape;161;p22"/>
              <p:cNvSpPr txBox="1"/>
              <p:nvPr/>
            </p:nvSpPr>
            <p:spPr>
              <a:xfrm>
                <a:off x="6273105" y="1665300"/>
                <a:ext cx="2177400" cy="39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000" dirty="0">
                    <a:solidFill>
                      <a:srgbClr val="00FF00"/>
                    </a:solidFill>
                    <a:latin typeface="Ubuntu Mono"/>
                    <a:ea typeface="Ubuntu Mono"/>
                    <a:cs typeface="Ubuntu Mono"/>
                    <a:sym typeface="Ubuntu Mono"/>
                  </a:rPr>
                  <a:t>Threshold/DAQ Efficiency(𝜂</a:t>
                </a:r>
                <a:r>
                  <a:rPr lang="en-CA" sz="2000" baseline="-25000" dirty="0">
                    <a:solidFill>
                      <a:srgbClr val="00FF00"/>
                    </a:solidFill>
                    <a:latin typeface="Ubuntu Mono"/>
                    <a:ea typeface="Ubuntu Mono"/>
                    <a:cs typeface="Ubuntu Mono"/>
                    <a:sym typeface="Ubuntu Mono"/>
                  </a:rPr>
                  <a:t>DAQ</a:t>
                </a:r>
                <a:r>
                  <a:rPr lang="en-CA" sz="2000" dirty="0">
                    <a:solidFill>
                      <a:srgbClr val="00FF00"/>
                    </a:solidFill>
                    <a:latin typeface="Ubuntu Mono"/>
                    <a:ea typeface="Ubuntu Mono"/>
                    <a:cs typeface="Ubuntu Mono"/>
                    <a:sym typeface="Ubuntu Mono"/>
                  </a:rPr>
                  <a:t>)</a:t>
                </a:r>
                <a:endParaRPr lang="en-US" sz="2000" dirty="0">
                  <a:solidFill>
                    <a:srgbClr val="00FF00"/>
                  </a:solidFill>
                  <a:latin typeface="Ubuntu Mono"/>
                  <a:ea typeface="Ubuntu Mono"/>
                  <a:cs typeface="Ubuntu Mono"/>
                </a:endParaRPr>
              </a:p>
            </p:txBody>
          </p:sp>
          <p:sp>
            <p:nvSpPr>
              <p:cNvPr id="162" name="Google Shape;162;p22"/>
              <p:cNvSpPr txBox="1"/>
              <p:nvPr/>
            </p:nvSpPr>
            <p:spPr>
              <a:xfrm>
                <a:off x="6273105" y="2468100"/>
                <a:ext cx="2177400" cy="68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(Detections per photoelectron)</a:t>
                </a:r>
                <a:endParaRPr sz="1800">
                  <a:solidFill>
                    <a:srgbClr val="00FF00"/>
                  </a:solidFill>
                  <a:latin typeface="Ubuntu Mono"/>
                  <a:ea typeface="Ubuntu Mono"/>
                  <a:cs typeface="Ubuntu Mono"/>
                  <a:sym typeface="Ubuntu Mono"/>
                </a:endParaRPr>
              </a:p>
            </p:txBody>
          </p:sp>
        </p:grpSp>
        <p:sp>
          <p:nvSpPr>
            <p:cNvPr id="163" name="Google Shape;163;p22"/>
            <p:cNvSpPr/>
            <p:nvPr/>
          </p:nvSpPr>
          <p:spPr>
            <a:xfrm>
              <a:off x="223400" y="825640"/>
              <a:ext cx="470100" cy="1681800"/>
            </a:xfrm>
            <a:prstGeom prst="curvedRightArrow">
              <a:avLst>
                <a:gd name="adj1" fmla="val 34216"/>
                <a:gd name="adj2" fmla="val 67616"/>
                <a:gd name="adj3" fmla="val 31113"/>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p22"/>
            <p:cNvSpPr txBox="1"/>
            <p:nvPr/>
          </p:nvSpPr>
          <p:spPr>
            <a:xfrm>
              <a:off x="690575" y="699813"/>
              <a:ext cx="2484300" cy="4665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Radon in Lucas Cell</a:t>
              </a:r>
              <a:endParaRPr sz="1800">
                <a:solidFill>
                  <a:srgbClr val="00FF00"/>
                </a:solidFill>
                <a:latin typeface="Ubuntu Mono"/>
                <a:ea typeface="Ubuntu Mono"/>
                <a:cs typeface="Ubuntu Mono"/>
                <a:sym typeface="Ubuntu Mono"/>
              </a:endParaRPr>
            </a:p>
          </p:txBody>
        </p:sp>
        <p:sp>
          <p:nvSpPr>
            <p:cNvPr id="165" name="Google Shape;165;p22"/>
            <p:cNvSpPr/>
            <p:nvPr/>
          </p:nvSpPr>
          <p:spPr>
            <a:xfrm flipH="1">
              <a:off x="8450500" y="2280989"/>
              <a:ext cx="470100" cy="1681800"/>
            </a:xfrm>
            <a:prstGeom prst="curvedRightArrow">
              <a:avLst>
                <a:gd name="adj1" fmla="val 34216"/>
                <a:gd name="adj2" fmla="val 67616"/>
                <a:gd name="adj3" fmla="val 31113"/>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166;p22"/>
            <p:cNvSpPr txBox="1"/>
            <p:nvPr/>
          </p:nvSpPr>
          <p:spPr>
            <a:xfrm>
              <a:off x="6270100" y="3534734"/>
              <a:ext cx="2183400" cy="4665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Detected Radon </a:t>
              </a:r>
              <a:endParaRPr sz="1800">
                <a:solidFill>
                  <a:srgbClr val="00FF00"/>
                </a:solidFill>
                <a:latin typeface="Ubuntu Mono"/>
                <a:ea typeface="Ubuntu Mono"/>
                <a:cs typeface="Ubuntu Mono"/>
                <a:sym typeface="Ubuntu Mono"/>
              </a:endParaRPr>
            </a:p>
          </p:txBody>
        </p:sp>
      </p:grpSp>
      <p:sp>
        <p:nvSpPr>
          <p:cNvPr id="167" name="Google Shape;167;p22"/>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9</a:t>
            </a:r>
            <a:endParaRPr sz="1800">
              <a:solidFill>
                <a:srgbClr val="00FF00"/>
              </a:solidFill>
              <a:latin typeface="Ubuntu Mono"/>
              <a:ea typeface="Ubuntu Mono"/>
              <a:cs typeface="Ubuntu Mono"/>
              <a:sym typeface="Ubuntu Mono"/>
            </a:endParaRPr>
          </a:p>
        </p:txBody>
      </p:sp>
      <p:sp>
        <p:nvSpPr>
          <p:cNvPr id="168" name="Google Shape;168;p22"/>
          <p:cNvSpPr/>
          <p:nvPr/>
        </p:nvSpPr>
        <p:spPr>
          <a:xfrm>
            <a:off x="653850" y="1772400"/>
            <a:ext cx="7830000" cy="1806900"/>
          </a:xfrm>
          <a:prstGeom prst="rect">
            <a:avLst/>
          </a:prstGeom>
          <a:solidFill>
            <a:schemeClr val="dk1"/>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22"/>
          <p:cNvSpPr txBox="1">
            <a:spLocks noGrp="1"/>
          </p:cNvSpPr>
          <p:nvPr>
            <p:ph type="title"/>
          </p:nvPr>
        </p:nvSpPr>
        <p:spPr>
          <a:xfrm>
            <a:off x="1933963" y="2005650"/>
            <a:ext cx="1714500" cy="12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5500">
                <a:solidFill>
                  <a:srgbClr val="00FF00"/>
                </a:solidFill>
                <a:latin typeface="Ubuntu Mono"/>
                <a:ea typeface="Ubuntu Mono"/>
                <a:cs typeface="Ubuntu Mono"/>
                <a:sym typeface="Ubuntu Mono"/>
              </a:rPr>
              <a:t>𝜂</a:t>
            </a:r>
            <a:r>
              <a:rPr lang="en-CA" sz="5500" baseline="-25000">
                <a:solidFill>
                  <a:srgbClr val="00FF00"/>
                </a:solidFill>
                <a:latin typeface="Ubuntu Mono"/>
                <a:ea typeface="Ubuntu Mono"/>
                <a:cs typeface="Ubuntu Mono"/>
                <a:sym typeface="Ubuntu Mono"/>
              </a:rPr>
              <a:t>T </a:t>
            </a:r>
            <a:r>
              <a:rPr lang="en-CA" sz="5500">
                <a:solidFill>
                  <a:srgbClr val="00FF00"/>
                </a:solidFill>
                <a:latin typeface="Ubuntu Mono"/>
                <a:ea typeface="Ubuntu Mono"/>
                <a:cs typeface="Ubuntu Mono"/>
                <a:sym typeface="Ubuntu Mono"/>
              </a:rPr>
              <a:t>=</a:t>
            </a:r>
            <a:endParaRPr sz="5500">
              <a:solidFill>
                <a:srgbClr val="00FF00"/>
              </a:solidFill>
              <a:latin typeface="Ubuntu Mono"/>
              <a:ea typeface="Ubuntu Mono"/>
              <a:cs typeface="Ubuntu Mono"/>
              <a:sym typeface="Ubuntu Mono"/>
            </a:endParaRPr>
          </a:p>
        </p:txBody>
      </p:sp>
      <p:sp>
        <p:nvSpPr>
          <p:cNvPr id="170" name="Google Shape;170;p22"/>
          <p:cNvSpPr/>
          <p:nvPr/>
        </p:nvSpPr>
        <p:spPr>
          <a:xfrm rot="10800000" flipH="1">
            <a:off x="3444788" y="2572825"/>
            <a:ext cx="3726000" cy="64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2"/>
          <p:cNvSpPr txBox="1"/>
          <p:nvPr/>
        </p:nvSpPr>
        <p:spPr>
          <a:xfrm>
            <a:off x="3367688" y="2131350"/>
            <a:ext cx="3880200" cy="44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Number of detected Radon Decays</a:t>
            </a:r>
            <a:endParaRPr sz="1800">
              <a:solidFill>
                <a:srgbClr val="00FF00"/>
              </a:solidFill>
              <a:latin typeface="Ubuntu Mono"/>
              <a:ea typeface="Ubuntu Mono"/>
              <a:cs typeface="Ubuntu Mono"/>
              <a:sym typeface="Ubuntu Mono"/>
            </a:endParaRPr>
          </a:p>
        </p:txBody>
      </p:sp>
      <p:sp>
        <p:nvSpPr>
          <p:cNvPr id="172" name="Google Shape;172;p22"/>
          <p:cNvSpPr txBox="1"/>
          <p:nvPr/>
        </p:nvSpPr>
        <p:spPr>
          <a:xfrm>
            <a:off x="3367688" y="2638400"/>
            <a:ext cx="3880200" cy="44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Total Number of Radon Decays</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8"/>
                                        </p:tgtEl>
                                      </p:cBhvr>
                                    </p:animEffect>
                                    <p:set>
                                      <p:cBhvr>
                                        <p:cTn id="7" dur="1" fill="hold">
                                          <p:stCondLst>
                                            <p:cond delay="500"/>
                                          </p:stCondLst>
                                        </p:cTn>
                                        <p:tgtEl>
                                          <p:spTgt spid="16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0"/>
                                        </p:tgtEl>
                                      </p:cBhvr>
                                    </p:animEffect>
                                    <p:set>
                                      <p:cBhvr>
                                        <p:cTn id="10" dur="1" fill="hold">
                                          <p:stCondLst>
                                            <p:cond delay="500"/>
                                          </p:stCondLst>
                                        </p:cTn>
                                        <p:tgtEl>
                                          <p:spTgt spid="17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1"/>
                                        </p:tgtEl>
                                      </p:cBhvr>
                                    </p:animEffect>
                                    <p:set>
                                      <p:cBhvr>
                                        <p:cTn id="13" dur="1" fill="hold">
                                          <p:stCondLst>
                                            <p:cond delay="500"/>
                                          </p:stCondLst>
                                        </p:cTn>
                                        <p:tgtEl>
                                          <p:spTgt spid="17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72"/>
                                        </p:tgtEl>
                                      </p:cBhvr>
                                    </p:animEffect>
                                    <p:set>
                                      <p:cBhvr>
                                        <p:cTn id="16" dur="1" fill="hold">
                                          <p:stCondLst>
                                            <p:cond delay="500"/>
                                          </p:stCondLst>
                                        </p:cTn>
                                        <p:tgtEl>
                                          <p:spTgt spid="17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69"/>
                                        </p:tgtEl>
                                      </p:cBhvr>
                                    </p:animEffect>
                                    <p:set>
                                      <p:cBhvr>
                                        <p:cTn id="19" dur="1" fill="hold">
                                          <p:stCondLst>
                                            <p:cond delay="500"/>
                                          </p:stCondLst>
                                        </p:cTn>
                                        <p:tgtEl>
                                          <p:spTgt spid="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p:nvPr/>
        </p:nvSpPr>
        <p:spPr>
          <a:xfrm>
            <a:off x="-62975" y="-52500"/>
            <a:ext cx="9307800" cy="5266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 name="Google Shape;178;p23"/>
          <p:cNvSpPr txBox="1">
            <a:spLocks noGrp="1"/>
          </p:cNvSpPr>
          <p:nvPr>
            <p:ph type="title"/>
          </p:nvPr>
        </p:nvSpPr>
        <p:spPr>
          <a:xfrm>
            <a:off x="311700" y="25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Why simulate Lucas Cells?</a:t>
            </a:r>
            <a:endParaRPr sz="3020">
              <a:solidFill>
                <a:srgbClr val="00FF00"/>
              </a:solidFill>
              <a:latin typeface="Ubuntu Mono"/>
              <a:ea typeface="Ubuntu Mono"/>
              <a:cs typeface="Ubuntu Mono"/>
              <a:sym typeface="Ubuntu Mono"/>
            </a:endParaRPr>
          </a:p>
        </p:txBody>
      </p:sp>
      <p:sp>
        <p:nvSpPr>
          <p:cNvPr id="179" name="Google Shape;179;p23"/>
          <p:cNvSpPr txBox="1">
            <a:spLocks noGrp="1"/>
          </p:cNvSpPr>
          <p:nvPr>
            <p:ph type="title"/>
          </p:nvPr>
        </p:nvSpPr>
        <p:spPr>
          <a:xfrm>
            <a:off x="1737000" y="1474600"/>
            <a:ext cx="5710500" cy="166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7000" dirty="0">
                <a:solidFill>
                  <a:srgbClr val="00FF00"/>
                </a:solidFill>
                <a:latin typeface="Ubuntu Mono"/>
                <a:ea typeface="Ubuntu Mono"/>
                <a:cs typeface="Ubuntu Mono"/>
                <a:sym typeface="Ubuntu Mono"/>
              </a:rPr>
              <a:t>𝜂</a:t>
            </a:r>
            <a:r>
              <a:rPr lang="en-CA" sz="7000" baseline="-25000" dirty="0">
                <a:solidFill>
                  <a:srgbClr val="00FF00"/>
                </a:solidFill>
                <a:latin typeface="Ubuntu Mono"/>
                <a:ea typeface="Ubuntu Mono"/>
                <a:cs typeface="Ubuntu Mono"/>
                <a:sym typeface="Ubuntu Mono"/>
              </a:rPr>
              <a:t>T </a:t>
            </a:r>
            <a:r>
              <a:rPr lang="en-CA" sz="7000" dirty="0">
                <a:solidFill>
                  <a:srgbClr val="00FF00"/>
                </a:solidFill>
                <a:latin typeface="Ubuntu Mono"/>
                <a:ea typeface="Ubuntu Mono"/>
                <a:cs typeface="Ubuntu Mono"/>
                <a:sym typeface="Ubuntu Mono"/>
              </a:rPr>
              <a:t>= </a:t>
            </a:r>
            <a:r>
              <a:rPr lang="en-CA" sz="7000" dirty="0">
                <a:solidFill>
                  <a:srgbClr val="00FF00"/>
                </a:solidFill>
                <a:ea typeface="Ubuntu Mono"/>
                <a:sym typeface="Ubuntu Mono"/>
              </a:rPr>
              <a:t>𝜂</a:t>
            </a:r>
            <a:r>
              <a:rPr lang="en-CA" sz="7000" baseline="-25000" dirty="0">
                <a:solidFill>
                  <a:srgbClr val="00FF00"/>
                </a:solidFill>
                <a:latin typeface="Ubuntu Mono"/>
                <a:ea typeface="Ubuntu Mono"/>
                <a:cs typeface="Ubuntu Mono"/>
                <a:sym typeface="Ubuntu Mono"/>
              </a:rPr>
              <a:t>LC</a:t>
            </a:r>
            <a:r>
              <a:rPr lang="en-CA" sz="7000" dirty="0">
                <a:solidFill>
                  <a:srgbClr val="00FF00"/>
                </a:solidFill>
                <a:latin typeface="Ubuntu Mono"/>
                <a:ea typeface="Ubuntu Mono"/>
                <a:cs typeface="Ubuntu Mono"/>
                <a:sym typeface="Ubuntu Mono"/>
              </a:rPr>
              <a:t>𝜂</a:t>
            </a:r>
            <a:r>
              <a:rPr lang="en-CA" sz="7000" baseline="-25000" dirty="0">
                <a:solidFill>
                  <a:srgbClr val="00FF00"/>
                </a:solidFill>
                <a:latin typeface="Ubuntu Mono"/>
                <a:ea typeface="Ubuntu Mono"/>
                <a:cs typeface="Ubuntu Mono"/>
                <a:sym typeface="Ubuntu Mono"/>
              </a:rPr>
              <a:t>QE</a:t>
            </a:r>
            <a:r>
              <a:rPr lang="en-CA" sz="7000" dirty="0">
                <a:solidFill>
                  <a:srgbClr val="00FF00"/>
                </a:solidFill>
                <a:latin typeface="Ubuntu Mono"/>
                <a:ea typeface="Ubuntu Mono"/>
                <a:cs typeface="Ubuntu Mono"/>
                <a:sym typeface="Ubuntu Mono"/>
              </a:rPr>
              <a:t>𝜂</a:t>
            </a:r>
            <a:r>
              <a:rPr lang="en-CA" sz="7000" baseline="-25000" dirty="0">
                <a:solidFill>
                  <a:srgbClr val="00FF00"/>
                </a:solidFill>
                <a:latin typeface="Ubuntu Mono"/>
                <a:ea typeface="Ubuntu Mono"/>
                <a:cs typeface="Ubuntu Mono"/>
                <a:sym typeface="Ubuntu Mono"/>
              </a:rPr>
              <a:t>DAQ</a:t>
            </a:r>
            <a:endParaRPr sz="7000" dirty="0">
              <a:solidFill>
                <a:srgbClr val="00FF00"/>
              </a:solidFill>
              <a:latin typeface="Ubuntu Mono"/>
              <a:ea typeface="Ubuntu Mono"/>
              <a:cs typeface="Ubuntu Mono"/>
              <a:sym typeface="Ubuntu Mono"/>
            </a:endParaRPr>
          </a:p>
        </p:txBody>
      </p:sp>
      <p:sp>
        <p:nvSpPr>
          <p:cNvPr id="180" name="Google Shape;180;p23"/>
          <p:cNvSpPr txBox="1">
            <a:spLocks noGrp="1"/>
          </p:cNvSpPr>
          <p:nvPr>
            <p:ph type="title"/>
          </p:nvPr>
        </p:nvSpPr>
        <p:spPr>
          <a:xfrm>
            <a:off x="4731600" y="3232525"/>
            <a:ext cx="4412400" cy="14883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SzPts val="990"/>
              <a:buNone/>
            </a:pPr>
            <a:r>
              <a:rPr lang="en-CA" sz="5000">
                <a:solidFill>
                  <a:srgbClr val="00FF00"/>
                </a:solidFill>
                <a:latin typeface="Ubuntu Mono"/>
                <a:ea typeface="Ubuntu Mono"/>
                <a:cs typeface="Ubuntu Mono"/>
                <a:sym typeface="Ubuntu Mono"/>
              </a:rPr>
              <a:t>𝜂</a:t>
            </a:r>
            <a:r>
              <a:rPr lang="en-CA" sz="5000" baseline="-25000">
                <a:solidFill>
                  <a:srgbClr val="00FF00"/>
                </a:solidFill>
                <a:latin typeface="Ubuntu Mono"/>
                <a:ea typeface="Ubuntu Mono"/>
                <a:cs typeface="Ubuntu Mono"/>
                <a:sym typeface="Ubuntu Mono"/>
              </a:rPr>
              <a:t>T </a:t>
            </a:r>
            <a:r>
              <a:rPr lang="en-CA" sz="5000">
                <a:solidFill>
                  <a:srgbClr val="00FF00"/>
                </a:solidFill>
                <a:latin typeface="Ubuntu Mono"/>
                <a:ea typeface="Ubuntu Mono"/>
                <a:cs typeface="Ubuntu Mono"/>
                <a:sym typeface="Ubuntu Mono"/>
              </a:rPr>
              <a:t>= 62±3%</a:t>
            </a:r>
            <a:endParaRPr sz="5000">
              <a:solidFill>
                <a:srgbClr val="00FF00"/>
              </a:solidFill>
              <a:latin typeface="Ubuntu Mono"/>
              <a:ea typeface="Ubuntu Mono"/>
              <a:cs typeface="Ubuntu Mono"/>
              <a:sym typeface="Ubuntu Mono"/>
            </a:endParaRPr>
          </a:p>
          <a:p>
            <a:pPr marL="0" lvl="0" indent="0" algn="l" rtl="0">
              <a:spcBef>
                <a:spcPts val="0"/>
              </a:spcBef>
              <a:spcAft>
                <a:spcPts val="0"/>
              </a:spcAft>
              <a:buSzPts val="990"/>
              <a:buNone/>
            </a:pPr>
            <a:endParaRPr sz="1800">
              <a:solidFill>
                <a:srgbClr val="00FF00"/>
              </a:solidFill>
              <a:latin typeface="Ubuntu Mono"/>
              <a:ea typeface="Ubuntu Mono"/>
              <a:cs typeface="Ubuntu Mono"/>
              <a:sym typeface="Ubuntu Mono"/>
            </a:endParaRPr>
          </a:p>
          <a:p>
            <a:pPr marL="0" lvl="0" indent="0" algn="l" rtl="0">
              <a:spcBef>
                <a:spcPts val="0"/>
              </a:spcBef>
              <a:spcAft>
                <a:spcPts val="0"/>
              </a:spcAft>
              <a:buSzPts val="990"/>
              <a:buNone/>
            </a:pPr>
            <a:r>
              <a:rPr lang="en-CA" sz="1400">
                <a:solidFill>
                  <a:srgbClr val="00FF00"/>
                </a:solidFill>
                <a:latin typeface="Ubuntu Mono"/>
                <a:ea typeface="Ubuntu Mono"/>
                <a:cs typeface="Ubuntu Mono"/>
                <a:sym typeface="Ubuntu Mono"/>
              </a:rPr>
              <a:t>Source : Measurement of </a:t>
            </a:r>
            <a:r>
              <a:rPr lang="en-CA" sz="1400" baseline="30000">
                <a:solidFill>
                  <a:srgbClr val="00FF00"/>
                </a:solidFill>
                <a:latin typeface="Ubuntu Mono"/>
                <a:ea typeface="Ubuntu Mono"/>
                <a:cs typeface="Ubuntu Mono"/>
                <a:sym typeface="Ubuntu Mono"/>
              </a:rPr>
              <a:t>222</a:t>
            </a:r>
            <a:r>
              <a:rPr lang="en-CA" sz="1400">
                <a:solidFill>
                  <a:srgbClr val="00FF00"/>
                </a:solidFill>
                <a:latin typeface="Ubuntu Mono"/>
                <a:ea typeface="Ubuntu Mono"/>
                <a:cs typeface="Ubuntu Mono"/>
                <a:sym typeface="Ubuntu Mono"/>
              </a:rPr>
              <a:t>Rn dissolved in water at the Sudbury Neutrino Observatory(2004) [1]</a:t>
            </a:r>
            <a:endParaRPr sz="1400">
              <a:solidFill>
                <a:srgbClr val="00FF00"/>
              </a:solidFill>
              <a:latin typeface="Ubuntu Mono"/>
              <a:ea typeface="Ubuntu Mono"/>
              <a:cs typeface="Ubuntu Mono"/>
              <a:sym typeface="Ubuntu Mono"/>
            </a:endParaRPr>
          </a:p>
        </p:txBody>
      </p:sp>
      <p:sp>
        <p:nvSpPr>
          <p:cNvPr id="181" name="Google Shape;181;p23"/>
          <p:cNvSpPr txBox="1">
            <a:spLocks noGrp="1"/>
          </p:cNvSpPr>
          <p:nvPr>
            <p:ph type="title"/>
          </p:nvPr>
        </p:nvSpPr>
        <p:spPr>
          <a:xfrm>
            <a:off x="394175" y="3232525"/>
            <a:ext cx="4188900" cy="14883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SzPts val="990"/>
              <a:buNone/>
            </a:pPr>
            <a:r>
              <a:rPr lang="en-CA" sz="5000">
                <a:solidFill>
                  <a:srgbClr val="00FF00"/>
                </a:solidFill>
                <a:latin typeface="Ubuntu Mono"/>
                <a:ea typeface="Ubuntu Mono"/>
                <a:cs typeface="Ubuntu Mono"/>
                <a:sym typeface="Ubuntu Mono"/>
              </a:rPr>
              <a:t>𝜂</a:t>
            </a:r>
            <a:r>
              <a:rPr lang="en-CA" sz="5000" baseline="-25000">
                <a:solidFill>
                  <a:srgbClr val="00FF00"/>
                </a:solidFill>
                <a:latin typeface="Ubuntu Mono"/>
                <a:ea typeface="Ubuntu Mono"/>
                <a:cs typeface="Ubuntu Mono"/>
                <a:sym typeface="Ubuntu Mono"/>
              </a:rPr>
              <a:t>T </a:t>
            </a:r>
            <a:r>
              <a:rPr lang="en-CA" sz="5000">
                <a:solidFill>
                  <a:srgbClr val="00FF00"/>
                </a:solidFill>
                <a:latin typeface="Ubuntu Mono"/>
                <a:ea typeface="Ubuntu Mono"/>
                <a:cs typeface="Ubuntu Mono"/>
                <a:sym typeface="Ubuntu Mono"/>
              </a:rPr>
              <a:t>= 74±7%</a:t>
            </a:r>
            <a:endParaRPr sz="5000">
              <a:solidFill>
                <a:srgbClr val="00FF00"/>
              </a:solidFill>
              <a:latin typeface="Ubuntu Mono"/>
              <a:ea typeface="Ubuntu Mono"/>
              <a:cs typeface="Ubuntu Mono"/>
              <a:sym typeface="Ubuntu Mono"/>
            </a:endParaRPr>
          </a:p>
          <a:p>
            <a:pPr marL="0" lvl="0" indent="0" algn="l" rtl="0">
              <a:spcBef>
                <a:spcPts val="0"/>
              </a:spcBef>
              <a:spcAft>
                <a:spcPts val="0"/>
              </a:spcAft>
              <a:buClr>
                <a:schemeClr val="dk1"/>
              </a:buClr>
              <a:buSzPts val="990"/>
              <a:buFont typeface="Arial"/>
              <a:buNone/>
            </a:pPr>
            <a:endParaRPr sz="1800">
              <a:solidFill>
                <a:srgbClr val="00FF00"/>
              </a:solidFill>
              <a:latin typeface="Ubuntu Mono"/>
              <a:ea typeface="Ubuntu Mono"/>
              <a:cs typeface="Ubuntu Mono"/>
              <a:sym typeface="Ubuntu Mono"/>
            </a:endParaRPr>
          </a:p>
          <a:p>
            <a:pPr marL="0" lvl="0" indent="0" algn="l" rtl="0">
              <a:spcBef>
                <a:spcPts val="0"/>
              </a:spcBef>
              <a:spcAft>
                <a:spcPts val="0"/>
              </a:spcAft>
              <a:buClr>
                <a:schemeClr val="dk1"/>
              </a:buClr>
              <a:buSzPts val="990"/>
              <a:buFont typeface="Arial"/>
              <a:buNone/>
            </a:pPr>
            <a:r>
              <a:rPr lang="en-CA" sz="1400">
                <a:solidFill>
                  <a:srgbClr val="00FF00"/>
                </a:solidFill>
                <a:latin typeface="Ubuntu Mono"/>
                <a:ea typeface="Ubuntu Mono"/>
                <a:cs typeface="Ubuntu Mono"/>
                <a:sym typeface="Ubuntu Mono"/>
              </a:rPr>
              <a:t>Source : </a:t>
            </a:r>
            <a:r>
              <a:rPr lang="en-CA" sz="1400" baseline="30000">
                <a:solidFill>
                  <a:srgbClr val="00FF00"/>
                </a:solidFill>
                <a:latin typeface="Ubuntu Mono"/>
                <a:ea typeface="Ubuntu Mono"/>
                <a:cs typeface="Ubuntu Mono"/>
                <a:sym typeface="Ubuntu Mono"/>
              </a:rPr>
              <a:t>222</a:t>
            </a:r>
            <a:r>
              <a:rPr lang="en-CA" sz="1400">
                <a:solidFill>
                  <a:srgbClr val="00FF00"/>
                </a:solidFill>
                <a:latin typeface="Ubuntu Mono"/>
                <a:ea typeface="Ubuntu Mono"/>
                <a:cs typeface="Ubuntu Mono"/>
                <a:sym typeface="Ubuntu Mono"/>
              </a:rPr>
              <a:t>Rn emanation into vacuum(1993) [3]</a:t>
            </a:r>
            <a:endParaRPr sz="5000">
              <a:solidFill>
                <a:srgbClr val="00FF00"/>
              </a:solidFill>
              <a:latin typeface="Ubuntu Mono"/>
              <a:ea typeface="Ubuntu Mono"/>
              <a:cs typeface="Ubuntu Mono"/>
              <a:sym typeface="Ubuntu Mono"/>
            </a:endParaRPr>
          </a:p>
        </p:txBody>
      </p:sp>
      <p:sp>
        <p:nvSpPr>
          <p:cNvPr id="182" name="Google Shape;182;p23"/>
          <p:cNvSpPr txBox="1"/>
          <p:nvPr/>
        </p:nvSpPr>
        <p:spPr>
          <a:xfrm>
            <a:off x="444025" y="1257975"/>
            <a:ext cx="8293800" cy="43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CA" sz="1800">
                <a:solidFill>
                  <a:srgbClr val="00FF00"/>
                </a:solidFill>
                <a:latin typeface="Ubuntu Mono"/>
                <a:ea typeface="Ubuntu Mono"/>
                <a:cs typeface="Ubuntu Mono"/>
                <a:sym typeface="Ubuntu Mono"/>
              </a:rPr>
              <a:t>The focus of my presentation is understanding this counting efficiency</a:t>
            </a:r>
            <a:endParaRPr sz="1800">
              <a:solidFill>
                <a:schemeClr val="dk2"/>
              </a:solidFill>
            </a:endParaRPr>
          </a:p>
        </p:txBody>
      </p:sp>
      <p:sp>
        <p:nvSpPr>
          <p:cNvPr id="183" name="Google Shape;183;p23"/>
          <p:cNvSpPr txBox="1"/>
          <p:nvPr/>
        </p:nvSpPr>
        <p:spPr>
          <a:xfrm>
            <a:off x="8737825" y="4720825"/>
            <a:ext cx="507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10</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800"/>
                                        <p:tgtEl>
                                          <p:spTgt spid="179"/>
                                        </p:tgtEl>
                                      </p:cBhvr>
                                    </p:animEffect>
                                  </p:childTnLst>
                                </p:cTn>
                              </p:par>
                              <p:par>
                                <p:cTn id="8" presetID="10" presetClass="entr" presetSubtype="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500"/>
                                        <p:tgtEl>
                                          <p:spTgt spid="1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700"/>
                                        <p:tgtEl>
                                          <p:spTgt spid="181"/>
                                        </p:tgtEl>
                                      </p:cBhvr>
                                    </p:animEffect>
                                  </p:childTnLst>
                                </p:cTn>
                              </p:par>
                              <p:par>
                                <p:cTn id="16" presetID="10" presetClass="entr" presetSubtype="0" fill="hold" nodeType="withEffect">
                                  <p:stCondLst>
                                    <p:cond delay="0"/>
                                  </p:stCondLst>
                                  <p:childTnLst>
                                    <p:set>
                                      <p:cBhvr>
                                        <p:cTn id="17" dur="1" fill="hold">
                                          <p:stCondLst>
                                            <p:cond delay="0"/>
                                          </p:stCondLst>
                                        </p:cTn>
                                        <p:tgtEl>
                                          <p:spTgt spid="180"/>
                                        </p:tgtEl>
                                        <p:attrNameLst>
                                          <p:attrName>style.visibility</p:attrName>
                                        </p:attrNameLst>
                                      </p:cBhvr>
                                      <p:to>
                                        <p:strVal val="visible"/>
                                      </p:to>
                                    </p:set>
                                    <p:animEffect transition="in" filter="fade">
                                      <p:cBhvr>
                                        <p:cTn id="18" dur="7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4"/>
          <p:cNvSpPr/>
          <p:nvPr/>
        </p:nvSpPr>
        <p:spPr>
          <a:xfrm>
            <a:off x="-62975" y="-52500"/>
            <a:ext cx="9307800" cy="5266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4"/>
          <p:cNvSpPr txBox="1">
            <a:spLocks noGrp="1"/>
          </p:cNvSpPr>
          <p:nvPr>
            <p:ph type="title"/>
          </p:nvPr>
        </p:nvSpPr>
        <p:spPr>
          <a:xfrm>
            <a:off x="311700" y="25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Why simulate Lucas Cells?</a:t>
            </a:r>
            <a:endParaRPr sz="3020">
              <a:solidFill>
                <a:srgbClr val="00FF00"/>
              </a:solidFill>
              <a:latin typeface="Ubuntu Mono"/>
              <a:ea typeface="Ubuntu Mono"/>
              <a:cs typeface="Ubuntu Mono"/>
              <a:sym typeface="Ubuntu Mono"/>
            </a:endParaRPr>
          </a:p>
        </p:txBody>
      </p:sp>
      <p:sp>
        <p:nvSpPr>
          <p:cNvPr id="190" name="Google Shape;190;p24"/>
          <p:cNvSpPr txBox="1">
            <a:spLocks noGrp="1"/>
          </p:cNvSpPr>
          <p:nvPr>
            <p:ph type="title"/>
          </p:nvPr>
        </p:nvSpPr>
        <p:spPr>
          <a:xfrm>
            <a:off x="497125" y="1875300"/>
            <a:ext cx="8187600" cy="1411200"/>
          </a:xfrm>
          <a:prstGeom prst="rect">
            <a:avLst/>
          </a:prstGeom>
        </p:spPr>
        <p:txBody>
          <a:bodyPr spcFirstLastPara="1" wrap="square" lIns="91425" tIns="91425" rIns="91425" bIns="91425" anchor="t" anchorCtr="0">
            <a:noAutofit/>
          </a:bodyPr>
          <a:lstStyle/>
          <a:p>
            <a:pPr marL="0" lvl="0" indent="0" algn="ctr" rtl="0">
              <a:lnSpc>
                <a:spcPct val="200000"/>
              </a:lnSpc>
              <a:spcBef>
                <a:spcPts val="0"/>
              </a:spcBef>
              <a:spcAft>
                <a:spcPts val="0"/>
              </a:spcAft>
              <a:buSzPts val="990"/>
              <a:buNone/>
            </a:pPr>
            <a:r>
              <a:rPr lang="en-CA" sz="2400">
                <a:solidFill>
                  <a:srgbClr val="00FF00"/>
                </a:solidFill>
                <a:latin typeface="Ubuntu Mono"/>
                <a:ea typeface="Ubuntu Mono"/>
                <a:cs typeface="Ubuntu Mono"/>
                <a:sym typeface="Ubuntu Mono"/>
              </a:rPr>
              <a:t>To give us a better understanding of the underlying processes at play during radon assays at SNOLAB</a:t>
            </a:r>
            <a:endParaRPr sz="2400">
              <a:solidFill>
                <a:srgbClr val="00FF00"/>
              </a:solidFill>
              <a:latin typeface="Ubuntu Mono"/>
              <a:ea typeface="Ubuntu Mono"/>
              <a:cs typeface="Ubuntu Mono"/>
              <a:sym typeface="Ubuntu Mono"/>
            </a:endParaRPr>
          </a:p>
        </p:txBody>
      </p:sp>
      <p:sp>
        <p:nvSpPr>
          <p:cNvPr id="191" name="Google Shape;191;p24"/>
          <p:cNvSpPr txBox="1"/>
          <p:nvPr/>
        </p:nvSpPr>
        <p:spPr>
          <a:xfrm>
            <a:off x="8696225" y="4658200"/>
            <a:ext cx="4479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11</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7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75575" y="-13050"/>
            <a:ext cx="9282600" cy="5225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25"/>
          <p:cNvSpPr txBox="1">
            <a:spLocks noGrp="1"/>
          </p:cNvSpPr>
          <p:nvPr>
            <p:ph type="title"/>
          </p:nvPr>
        </p:nvSpPr>
        <p:spPr>
          <a:xfrm>
            <a:off x="311713" y="300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Lucas Cell Geometry</a:t>
            </a:r>
            <a:endParaRPr>
              <a:solidFill>
                <a:srgbClr val="00FF00"/>
              </a:solidFill>
              <a:latin typeface="Ubuntu Mono"/>
              <a:ea typeface="Ubuntu Mono"/>
              <a:cs typeface="Ubuntu Mono"/>
              <a:sym typeface="Ubuntu Mono"/>
            </a:endParaRPr>
          </a:p>
        </p:txBody>
      </p:sp>
      <p:pic>
        <p:nvPicPr>
          <p:cNvPr id="198" name="Google Shape;198;p25"/>
          <p:cNvPicPr preferRelativeResize="0"/>
          <p:nvPr/>
        </p:nvPicPr>
        <p:blipFill rotWithShape="1">
          <a:blip r:embed="rId3">
            <a:alphaModFix/>
          </a:blip>
          <a:srcRect l="18695" t="8222" r="17189" b="11797"/>
          <a:stretch/>
        </p:blipFill>
        <p:spPr>
          <a:xfrm>
            <a:off x="2424100" y="1395425"/>
            <a:ext cx="4295825" cy="3209900"/>
          </a:xfrm>
          <a:prstGeom prst="rect">
            <a:avLst/>
          </a:prstGeom>
          <a:noFill/>
          <a:ln>
            <a:noFill/>
          </a:ln>
        </p:spPr>
      </p:pic>
      <p:sp>
        <p:nvSpPr>
          <p:cNvPr id="199" name="Google Shape;199;p25"/>
          <p:cNvSpPr txBox="1"/>
          <p:nvPr/>
        </p:nvSpPr>
        <p:spPr>
          <a:xfrm>
            <a:off x="123538" y="4730800"/>
            <a:ext cx="3657600" cy="2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300">
                <a:solidFill>
                  <a:srgbClr val="00FF00"/>
                </a:solidFill>
                <a:latin typeface="Roboto"/>
                <a:ea typeface="Roboto"/>
                <a:cs typeface="Roboto"/>
                <a:sym typeface="Roboto"/>
              </a:rPr>
              <a:t>FreeCAD GDML Workbench - Keith Sloan</a:t>
            </a:r>
            <a:endParaRPr sz="1300">
              <a:solidFill>
                <a:srgbClr val="00FF00"/>
              </a:solidFill>
              <a:latin typeface="Roboto"/>
              <a:ea typeface="Roboto"/>
              <a:cs typeface="Roboto"/>
              <a:sym typeface="Roboto"/>
            </a:endParaRPr>
          </a:p>
        </p:txBody>
      </p:sp>
      <p:sp>
        <p:nvSpPr>
          <p:cNvPr id="200" name="Google Shape;200;p25"/>
          <p:cNvSpPr txBox="1">
            <a:spLocks noGrp="1"/>
          </p:cNvSpPr>
          <p:nvPr>
            <p:ph type="title"/>
          </p:nvPr>
        </p:nvSpPr>
        <p:spPr>
          <a:xfrm>
            <a:off x="650125" y="3512025"/>
            <a:ext cx="169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400">
                <a:solidFill>
                  <a:srgbClr val="00FF00"/>
                </a:solidFill>
                <a:latin typeface="Ubuntu Mono"/>
                <a:ea typeface="Ubuntu Mono"/>
                <a:cs typeface="Ubuntu Mono"/>
                <a:sym typeface="Ubuntu Mono"/>
              </a:rPr>
              <a:t>Acrylic</a:t>
            </a:r>
            <a:endParaRPr sz="2400">
              <a:solidFill>
                <a:srgbClr val="00FF00"/>
              </a:solidFill>
              <a:latin typeface="Ubuntu Mono"/>
              <a:ea typeface="Ubuntu Mono"/>
              <a:cs typeface="Ubuntu Mono"/>
              <a:sym typeface="Ubuntu Mono"/>
            </a:endParaRPr>
          </a:p>
          <a:p>
            <a:pPr marL="0" lvl="0" indent="0" algn="l" rtl="0">
              <a:spcBef>
                <a:spcPts val="0"/>
              </a:spcBef>
              <a:spcAft>
                <a:spcPts val="0"/>
              </a:spcAft>
              <a:buSzPts val="990"/>
              <a:buNone/>
            </a:pPr>
            <a:r>
              <a:rPr lang="en-CA" sz="2400">
                <a:solidFill>
                  <a:srgbClr val="00FF00"/>
                </a:solidFill>
                <a:latin typeface="Ubuntu Mono"/>
                <a:ea typeface="Ubuntu Mono"/>
                <a:cs typeface="Ubuntu Mono"/>
                <a:sym typeface="Ubuntu Mono"/>
              </a:rPr>
              <a:t>(PMMA)</a:t>
            </a:r>
            <a:endParaRPr sz="2400">
              <a:solidFill>
                <a:srgbClr val="00FF00"/>
              </a:solidFill>
              <a:latin typeface="Ubuntu Mono"/>
              <a:ea typeface="Ubuntu Mono"/>
              <a:cs typeface="Ubuntu Mono"/>
              <a:sym typeface="Ubuntu Mono"/>
            </a:endParaRPr>
          </a:p>
        </p:txBody>
      </p:sp>
      <p:cxnSp>
        <p:nvCxnSpPr>
          <p:cNvPr id="201" name="Google Shape;201;p25"/>
          <p:cNvCxnSpPr/>
          <p:nvPr/>
        </p:nvCxnSpPr>
        <p:spPr>
          <a:xfrm rot="10800000" flipH="1">
            <a:off x="1866300" y="3622125"/>
            <a:ext cx="859500" cy="57900"/>
          </a:xfrm>
          <a:prstGeom prst="straightConnector1">
            <a:avLst/>
          </a:prstGeom>
          <a:noFill/>
          <a:ln w="9525" cap="flat" cmpd="sng">
            <a:solidFill>
              <a:srgbClr val="00FF00"/>
            </a:solidFill>
            <a:prstDash val="solid"/>
            <a:round/>
            <a:headEnd type="none" w="med" len="med"/>
            <a:tailEnd type="triangle" w="med" len="med"/>
          </a:ln>
        </p:spPr>
      </p:cxnSp>
      <p:sp>
        <p:nvSpPr>
          <p:cNvPr id="202" name="Google Shape;202;p25"/>
          <p:cNvSpPr txBox="1">
            <a:spLocks noGrp="1"/>
          </p:cNvSpPr>
          <p:nvPr>
            <p:ph type="title"/>
          </p:nvPr>
        </p:nvSpPr>
        <p:spPr>
          <a:xfrm>
            <a:off x="6886200" y="3436450"/>
            <a:ext cx="225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400">
                <a:solidFill>
                  <a:srgbClr val="00FF00"/>
                </a:solidFill>
                <a:latin typeface="Ubuntu Mono"/>
                <a:ea typeface="Ubuntu Mono"/>
                <a:cs typeface="Ubuntu Mono"/>
                <a:sym typeface="Ubuntu Mono"/>
              </a:rPr>
              <a:t>ZnS(Ag) scintillator</a:t>
            </a:r>
            <a:endParaRPr sz="2400">
              <a:solidFill>
                <a:srgbClr val="00FF00"/>
              </a:solidFill>
              <a:latin typeface="Ubuntu Mono"/>
              <a:ea typeface="Ubuntu Mono"/>
              <a:cs typeface="Ubuntu Mono"/>
              <a:sym typeface="Ubuntu Mono"/>
            </a:endParaRPr>
          </a:p>
        </p:txBody>
      </p:sp>
      <p:cxnSp>
        <p:nvCxnSpPr>
          <p:cNvPr id="203" name="Google Shape;203;p25"/>
          <p:cNvCxnSpPr/>
          <p:nvPr/>
        </p:nvCxnSpPr>
        <p:spPr>
          <a:xfrm rot="10800000">
            <a:off x="6203100" y="2843450"/>
            <a:ext cx="937500" cy="667200"/>
          </a:xfrm>
          <a:prstGeom prst="straightConnector1">
            <a:avLst/>
          </a:prstGeom>
          <a:noFill/>
          <a:ln w="9525" cap="flat" cmpd="sng">
            <a:solidFill>
              <a:srgbClr val="00FF00"/>
            </a:solidFill>
            <a:prstDash val="solid"/>
            <a:round/>
            <a:headEnd type="none" w="med" len="med"/>
            <a:tailEnd type="triangle" w="med" len="med"/>
          </a:ln>
        </p:spPr>
      </p:cxnSp>
      <p:sp>
        <p:nvSpPr>
          <p:cNvPr id="204" name="Google Shape;204;p25"/>
          <p:cNvSpPr txBox="1">
            <a:spLocks noGrp="1"/>
          </p:cNvSpPr>
          <p:nvPr>
            <p:ph type="title"/>
          </p:nvPr>
        </p:nvSpPr>
        <p:spPr>
          <a:xfrm>
            <a:off x="3879275" y="697275"/>
            <a:ext cx="510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400">
                <a:solidFill>
                  <a:srgbClr val="00FF00"/>
                </a:solidFill>
                <a:latin typeface="Ubuntu Mono"/>
                <a:ea typeface="Ubuntu Mono"/>
                <a:cs typeface="Ubuntu Mono"/>
                <a:sym typeface="Ubuntu Mono"/>
              </a:rPr>
              <a:t>Radon Sample (Inside hemisphere)</a:t>
            </a:r>
            <a:endParaRPr sz="2400">
              <a:solidFill>
                <a:srgbClr val="00FF00"/>
              </a:solidFill>
              <a:latin typeface="Ubuntu Mono"/>
              <a:ea typeface="Ubuntu Mono"/>
              <a:cs typeface="Ubuntu Mono"/>
              <a:sym typeface="Ubuntu Mono"/>
            </a:endParaRPr>
          </a:p>
        </p:txBody>
      </p:sp>
      <p:cxnSp>
        <p:nvCxnSpPr>
          <p:cNvPr id="205" name="Google Shape;205;p25"/>
          <p:cNvCxnSpPr/>
          <p:nvPr/>
        </p:nvCxnSpPr>
        <p:spPr>
          <a:xfrm>
            <a:off x="4545750" y="1269975"/>
            <a:ext cx="0" cy="1408800"/>
          </a:xfrm>
          <a:prstGeom prst="straightConnector1">
            <a:avLst/>
          </a:prstGeom>
          <a:noFill/>
          <a:ln w="9525" cap="flat" cmpd="sng">
            <a:solidFill>
              <a:srgbClr val="00FF00"/>
            </a:solidFill>
            <a:prstDash val="solid"/>
            <a:round/>
            <a:headEnd type="none" w="med" len="med"/>
            <a:tailEnd type="triangle" w="med" len="med"/>
          </a:ln>
        </p:spPr>
      </p:cxnSp>
      <p:cxnSp>
        <p:nvCxnSpPr>
          <p:cNvPr id="206" name="Google Shape;206;p25"/>
          <p:cNvCxnSpPr/>
          <p:nvPr/>
        </p:nvCxnSpPr>
        <p:spPr>
          <a:xfrm rot="10800000" flipH="1">
            <a:off x="1547100" y="1865325"/>
            <a:ext cx="1151400" cy="1646700"/>
          </a:xfrm>
          <a:prstGeom prst="straightConnector1">
            <a:avLst/>
          </a:prstGeom>
          <a:noFill/>
          <a:ln w="9525" cap="flat" cmpd="sng">
            <a:solidFill>
              <a:srgbClr val="00FF00"/>
            </a:solidFill>
            <a:prstDash val="solid"/>
            <a:round/>
            <a:headEnd type="none" w="med" len="med"/>
            <a:tailEnd type="triangle" w="med" len="med"/>
          </a:ln>
        </p:spPr>
      </p:cxnSp>
      <p:sp>
        <p:nvSpPr>
          <p:cNvPr id="207" name="Google Shape;207;p25"/>
          <p:cNvSpPr txBox="1"/>
          <p:nvPr/>
        </p:nvSpPr>
        <p:spPr>
          <a:xfrm>
            <a:off x="8696225" y="4658200"/>
            <a:ext cx="5109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12</a:t>
            </a:r>
            <a:endParaRPr sz="1800">
              <a:solidFill>
                <a:srgbClr val="00FF00"/>
              </a:solidFill>
              <a:latin typeface="Ubuntu Mono"/>
              <a:ea typeface="Ubuntu Mono"/>
              <a:cs typeface="Ubuntu Mono"/>
              <a:sym typeface="Ubuntu Mon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6"/>
          <p:cNvSpPr/>
          <p:nvPr/>
        </p:nvSpPr>
        <p:spPr>
          <a:xfrm>
            <a:off x="-75575" y="-13050"/>
            <a:ext cx="9282600" cy="5225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3" name="Google Shape;213;p26"/>
          <p:cNvPicPr preferRelativeResize="0"/>
          <p:nvPr/>
        </p:nvPicPr>
        <p:blipFill rotWithShape="1">
          <a:blip r:embed="rId3">
            <a:alphaModFix/>
          </a:blip>
          <a:srcRect l="13369" t="14446" r="17070" b="9559"/>
          <a:stretch/>
        </p:blipFill>
        <p:spPr>
          <a:xfrm>
            <a:off x="789309" y="561808"/>
            <a:ext cx="7553400" cy="4641851"/>
          </a:xfrm>
          <a:prstGeom prst="rect">
            <a:avLst/>
          </a:prstGeom>
          <a:noFill/>
          <a:ln>
            <a:noFill/>
          </a:ln>
        </p:spPr>
      </p:pic>
      <p:sp>
        <p:nvSpPr>
          <p:cNvPr id="215" name="Google Shape;215;p26"/>
          <p:cNvSpPr txBox="1"/>
          <p:nvPr/>
        </p:nvSpPr>
        <p:spPr>
          <a:xfrm>
            <a:off x="8696225" y="4658200"/>
            <a:ext cx="5109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13</a:t>
            </a:r>
            <a:endParaRPr sz="1800">
              <a:solidFill>
                <a:srgbClr val="00FF00"/>
              </a:solidFill>
              <a:latin typeface="Ubuntu Mono"/>
              <a:ea typeface="Ubuntu Mono"/>
              <a:cs typeface="Ubuntu Mono"/>
              <a:sym typeface="Ubuntu Mono"/>
            </a:endParaRPr>
          </a:p>
        </p:txBody>
      </p:sp>
      <p:sp>
        <p:nvSpPr>
          <p:cNvPr id="214" name="Google Shape;214;p26"/>
          <p:cNvSpPr txBox="1">
            <a:spLocks noGrp="1"/>
          </p:cNvSpPr>
          <p:nvPr>
            <p:ph type="title"/>
          </p:nvPr>
        </p:nvSpPr>
        <p:spPr>
          <a:xfrm>
            <a:off x="-73298" y="8355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Lucas Cell Geometry</a:t>
            </a:r>
            <a:endParaRPr>
              <a:solidFill>
                <a:srgbClr val="00FF00"/>
              </a:solidFill>
              <a:latin typeface="Ubuntu Mono"/>
              <a:ea typeface="Ubuntu Mono"/>
              <a:cs typeface="Ubuntu Mono"/>
              <a:sym typeface="Ubuntu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p:nvPr/>
        </p:nvSpPr>
        <p:spPr>
          <a:xfrm>
            <a:off x="-75575" y="-13050"/>
            <a:ext cx="93582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27"/>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14</a:t>
            </a:r>
            <a:endParaRPr sz="1800">
              <a:solidFill>
                <a:srgbClr val="00FF00"/>
              </a:solidFill>
              <a:latin typeface="Ubuntu Mono"/>
              <a:ea typeface="Ubuntu Mono"/>
              <a:cs typeface="Ubuntu Mono"/>
              <a:sym typeface="Ubuntu Mono"/>
            </a:endParaRPr>
          </a:p>
        </p:txBody>
      </p:sp>
      <p:pic>
        <p:nvPicPr>
          <p:cNvPr id="8" name="Picture 7" descr="A green circle with text&#10;&#10;Description automatically generated">
            <a:extLst>
              <a:ext uri="{FF2B5EF4-FFF2-40B4-BE49-F238E27FC236}">
                <a16:creationId xmlns:a16="http://schemas.microsoft.com/office/drawing/2014/main" id="{E63D0ECD-6B91-8182-22D7-0E8CCD5DFEF3}"/>
              </a:ext>
            </a:extLst>
          </p:cNvPr>
          <p:cNvPicPr>
            <a:picLocks noChangeAspect="1"/>
          </p:cNvPicPr>
          <p:nvPr/>
        </p:nvPicPr>
        <p:blipFill>
          <a:blip r:embed="rId3"/>
          <a:srcRect l="1672" t="267" r="-1881" b="-152"/>
          <a:stretch/>
        </p:blipFill>
        <p:spPr>
          <a:xfrm>
            <a:off x="1715457" y="1892"/>
            <a:ext cx="5773230" cy="521569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8"/>
          <p:cNvSpPr/>
          <p:nvPr/>
        </p:nvSpPr>
        <p:spPr>
          <a:xfrm>
            <a:off x="-75575" y="-13050"/>
            <a:ext cx="93078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9" name="Google Shape;229;p28"/>
          <p:cNvPicPr preferRelativeResize="0"/>
          <p:nvPr/>
        </p:nvPicPr>
        <p:blipFill rotWithShape="1">
          <a:blip r:embed="rId3">
            <a:alphaModFix/>
          </a:blip>
          <a:srcRect/>
          <a:stretch/>
        </p:blipFill>
        <p:spPr>
          <a:xfrm>
            <a:off x="1530025" y="-13050"/>
            <a:ext cx="6954400" cy="5215800"/>
          </a:xfrm>
          <a:prstGeom prst="rect">
            <a:avLst/>
          </a:prstGeom>
          <a:noFill/>
          <a:ln>
            <a:noFill/>
          </a:ln>
        </p:spPr>
      </p:pic>
      <p:sp>
        <p:nvSpPr>
          <p:cNvPr id="231" name="Google Shape;231;p28"/>
          <p:cNvSpPr/>
          <p:nvPr/>
        </p:nvSpPr>
        <p:spPr>
          <a:xfrm>
            <a:off x="2644950" y="356100"/>
            <a:ext cx="3962400" cy="23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28"/>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15</a:t>
            </a:r>
            <a:endParaRPr sz="1800">
              <a:solidFill>
                <a:srgbClr val="00FF00"/>
              </a:solidFill>
              <a:latin typeface="Ubuntu Mono"/>
              <a:ea typeface="Ubuntu Mono"/>
              <a:cs typeface="Ubuntu Mono"/>
              <a:sym typeface="Ubuntu Mono"/>
            </a:endParaRPr>
          </a:p>
        </p:txBody>
      </p:sp>
      <p:sp>
        <p:nvSpPr>
          <p:cNvPr id="3" name="Google Shape;239;p29">
            <a:extLst>
              <a:ext uri="{FF2B5EF4-FFF2-40B4-BE49-F238E27FC236}">
                <a16:creationId xmlns:a16="http://schemas.microsoft.com/office/drawing/2014/main" id="{3501111E-A0EF-52F5-1B34-A52E680D9376}"/>
              </a:ext>
            </a:extLst>
          </p:cNvPr>
          <p:cNvSpPr/>
          <p:nvPr/>
        </p:nvSpPr>
        <p:spPr>
          <a:xfrm>
            <a:off x="2423375" y="642950"/>
            <a:ext cx="4283100" cy="397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1"/>
                                        </p:tgtEl>
                                      </p:cBhvr>
                                    </p:animEffect>
                                    <p:set>
                                      <p:cBhvr>
                                        <p:cTn id="7" dur="1" fill="hold">
                                          <p:stCondLst>
                                            <p:cond delay="1000"/>
                                          </p:stCondLst>
                                        </p:cTn>
                                        <p:tgtEl>
                                          <p:spTgt spid="2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
                                        </p:tgtEl>
                                      </p:cBhvr>
                                    </p:animEffect>
                                    <p:set>
                                      <p:cBhvr>
                                        <p:cTn id="12" dur="1" fill="hold">
                                          <p:stCondLst>
                                            <p:cond delay="100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p:nvPr/>
        </p:nvSpPr>
        <p:spPr>
          <a:xfrm>
            <a:off x="-75575" y="-13050"/>
            <a:ext cx="93078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8" name="Google Shape;238;p29"/>
          <p:cNvPicPr preferRelativeResize="0"/>
          <p:nvPr/>
        </p:nvPicPr>
        <p:blipFill rotWithShape="1">
          <a:blip r:embed="rId3">
            <a:alphaModFix/>
          </a:blip>
          <a:srcRect/>
          <a:stretch/>
        </p:blipFill>
        <p:spPr>
          <a:xfrm>
            <a:off x="1530025" y="-13050"/>
            <a:ext cx="6954400" cy="5215800"/>
          </a:xfrm>
          <a:prstGeom prst="rect">
            <a:avLst/>
          </a:prstGeom>
          <a:noFill/>
          <a:ln>
            <a:noFill/>
          </a:ln>
        </p:spPr>
      </p:pic>
      <p:sp>
        <p:nvSpPr>
          <p:cNvPr id="239" name="Google Shape;239;p29"/>
          <p:cNvSpPr/>
          <p:nvPr/>
        </p:nvSpPr>
        <p:spPr>
          <a:xfrm>
            <a:off x="2423375" y="642950"/>
            <a:ext cx="4283100" cy="39762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0" name="Google Shape;240;p29"/>
          <p:cNvSpPr/>
          <p:nvPr/>
        </p:nvSpPr>
        <p:spPr>
          <a:xfrm>
            <a:off x="2644950" y="356100"/>
            <a:ext cx="3962400" cy="23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 name="Google Shape;241;p29"/>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16</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39"/>
                                        </p:tgtEl>
                                      </p:cBhvr>
                                    </p:animEffect>
                                    <p:set>
                                      <p:cBhvr>
                                        <p:cTn id="7" dur="1" fill="hold">
                                          <p:stCondLst>
                                            <p:cond delay="1000"/>
                                          </p:stCondLst>
                                        </p:cTn>
                                        <p:tgtEl>
                                          <p:spTgt spid="23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40"/>
                                        </p:tgtEl>
                                      </p:cBhvr>
                                    </p:animEffect>
                                    <p:set>
                                      <p:cBhvr>
                                        <p:cTn id="10" dur="1" fill="hold">
                                          <p:stCondLst>
                                            <p:cond delay="1000"/>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p:nvPr/>
        </p:nvSpPr>
        <p:spPr>
          <a:xfrm>
            <a:off x="-62975" y="-13050"/>
            <a:ext cx="92826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30"/>
          <p:cNvSpPr/>
          <p:nvPr/>
        </p:nvSpPr>
        <p:spPr>
          <a:xfrm>
            <a:off x="2644950" y="356100"/>
            <a:ext cx="3962400" cy="23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8" name="Google Shape;248;p30"/>
          <p:cNvPicPr preferRelativeResize="0"/>
          <p:nvPr/>
        </p:nvPicPr>
        <p:blipFill rotWithShape="1">
          <a:blip r:embed="rId3">
            <a:alphaModFix/>
          </a:blip>
          <a:srcRect l="12249" t="26412" r="15013" b="20772"/>
          <a:stretch/>
        </p:blipFill>
        <p:spPr>
          <a:xfrm>
            <a:off x="5811738" y="2044688"/>
            <a:ext cx="2701774" cy="2614601"/>
          </a:xfrm>
          <a:prstGeom prst="rect">
            <a:avLst/>
          </a:prstGeom>
          <a:noFill/>
          <a:ln>
            <a:noFill/>
          </a:ln>
        </p:spPr>
      </p:pic>
      <p:pic>
        <p:nvPicPr>
          <p:cNvPr id="249" name="Google Shape;249;p30"/>
          <p:cNvPicPr preferRelativeResize="0"/>
          <p:nvPr/>
        </p:nvPicPr>
        <p:blipFill rotWithShape="1">
          <a:blip r:embed="rId4">
            <a:alphaModFix/>
          </a:blip>
          <a:srcRect l="17217" t="28900" r="24357" b="27613"/>
          <a:stretch/>
        </p:blipFill>
        <p:spPr>
          <a:xfrm>
            <a:off x="3040288" y="2044663"/>
            <a:ext cx="2635825" cy="2614609"/>
          </a:xfrm>
          <a:prstGeom prst="rect">
            <a:avLst/>
          </a:prstGeom>
          <a:noFill/>
          <a:ln>
            <a:noFill/>
          </a:ln>
        </p:spPr>
      </p:pic>
      <p:pic>
        <p:nvPicPr>
          <p:cNvPr id="250" name="Google Shape;250;p30"/>
          <p:cNvPicPr preferRelativeResize="0"/>
          <p:nvPr/>
        </p:nvPicPr>
        <p:blipFill rotWithShape="1">
          <a:blip r:embed="rId5">
            <a:alphaModFix/>
          </a:blip>
          <a:srcRect l="24064" t="29108" r="22908" b="31629"/>
          <a:stretch/>
        </p:blipFill>
        <p:spPr>
          <a:xfrm>
            <a:off x="254525" y="2051575"/>
            <a:ext cx="2635825" cy="2600825"/>
          </a:xfrm>
          <a:prstGeom prst="rect">
            <a:avLst/>
          </a:prstGeom>
          <a:noFill/>
          <a:ln>
            <a:noFill/>
          </a:ln>
        </p:spPr>
      </p:pic>
      <p:sp>
        <p:nvSpPr>
          <p:cNvPr id="251" name="Google Shape;251;p30"/>
          <p:cNvSpPr txBox="1"/>
          <p:nvPr/>
        </p:nvSpPr>
        <p:spPr>
          <a:xfrm>
            <a:off x="157175" y="4652375"/>
            <a:ext cx="28305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Tape : Partial Coverage </a:t>
            </a:r>
            <a:endParaRPr sz="1800">
              <a:solidFill>
                <a:srgbClr val="00FF00"/>
              </a:solidFill>
              <a:latin typeface="Ubuntu Mono"/>
              <a:ea typeface="Ubuntu Mono"/>
              <a:cs typeface="Ubuntu Mono"/>
              <a:sym typeface="Ubuntu Mono"/>
            </a:endParaRPr>
          </a:p>
        </p:txBody>
      </p:sp>
      <p:sp>
        <p:nvSpPr>
          <p:cNvPr id="252" name="Google Shape;252;p30"/>
          <p:cNvSpPr txBox="1"/>
          <p:nvPr/>
        </p:nvSpPr>
        <p:spPr>
          <a:xfrm>
            <a:off x="3010525" y="4652375"/>
            <a:ext cx="26358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Tape : Full Coverage </a:t>
            </a:r>
            <a:endParaRPr sz="1800">
              <a:solidFill>
                <a:srgbClr val="00FF00"/>
              </a:solidFill>
              <a:latin typeface="Ubuntu Mono"/>
              <a:ea typeface="Ubuntu Mono"/>
              <a:cs typeface="Ubuntu Mono"/>
              <a:sym typeface="Ubuntu Mono"/>
            </a:endParaRPr>
          </a:p>
        </p:txBody>
      </p:sp>
      <p:sp>
        <p:nvSpPr>
          <p:cNvPr id="253" name="Google Shape;253;p30"/>
          <p:cNvSpPr txBox="1"/>
          <p:nvPr/>
        </p:nvSpPr>
        <p:spPr>
          <a:xfrm>
            <a:off x="5811750" y="4652375"/>
            <a:ext cx="29349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Cloth : Partial Coverage </a:t>
            </a:r>
            <a:endParaRPr sz="1800">
              <a:solidFill>
                <a:srgbClr val="00FF00"/>
              </a:solidFill>
              <a:latin typeface="Ubuntu Mono"/>
              <a:ea typeface="Ubuntu Mono"/>
              <a:cs typeface="Ubuntu Mono"/>
              <a:sym typeface="Ubuntu Mono"/>
            </a:endParaRPr>
          </a:p>
        </p:txBody>
      </p:sp>
      <p:sp>
        <p:nvSpPr>
          <p:cNvPr id="254" name="Google Shape;254;p30"/>
          <p:cNvSpPr txBox="1"/>
          <p:nvPr/>
        </p:nvSpPr>
        <p:spPr>
          <a:xfrm>
            <a:off x="409400" y="356100"/>
            <a:ext cx="4953300" cy="4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400">
                <a:solidFill>
                  <a:srgbClr val="00FF00"/>
                </a:solidFill>
                <a:latin typeface="Ubuntu Mono"/>
                <a:ea typeface="Ubuntu Mono"/>
                <a:cs typeface="Ubuntu Mono"/>
                <a:sym typeface="Ubuntu Mono"/>
              </a:rPr>
              <a:t>Photon Distribution Testing </a:t>
            </a:r>
            <a:endParaRPr sz="2400">
              <a:solidFill>
                <a:srgbClr val="00FF00"/>
              </a:solidFill>
              <a:latin typeface="Ubuntu Mono"/>
              <a:ea typeface="Ubuntu Mono"/>
              <a:cs typeface="Ubuntu Mono"/>
              <a:sym typeface="Ubuntu Mono"/>
            </a:endParaRPr>
          </a:p>
        </p:txBody>
      </p:sp>
      <p:sp>
        <p:nvSpPr>
          <p:cNvPr id="255" name="Google Shape;255;p30"/>
          <p:cNvSpPr txBox="1"/>
          <p:nvPr/>
        </p:nvSpPr>
        <p:spPr>
          <a:xfrm>
            <a:off x="134550" y="1206075"/>
            <a:ext cx="28305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Expectation: ~90% less counts</a:t>
            </a:r>
            <a:endParaRPr>
              <a:solidFill>
                <a:srgbClr val="00FF00"/>
              </a:solidFill>
              <a:latin typeface="Ubuntu Mono"/>
              <a:ea typeface="Ubuntu Mono"/>
              <a:cs typeface="Ubuntu Mono"/>
              <a:sym typeface="Ubuntu Mono"/>
            </a:endParaRPr>
          </a:p>
        </p:txBody>
      </p:sp>
      <p:sp>
        <p:nvSpPr>
          <p:cNvPr id="256" name="Google Shape;256;p30"/>
          <p:cNvSpPr txBox="1"/>
          <p:nvPr/>
        </p:nvSpPr>
        <p:spPr>
          <a:xfrm>
            <a:off x="134550" y="1625363"/>
            <a:ext cx="26358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Result: No reduction</a:t>
            </a:r>
            <a:endParaRPr sz="1800">
              <a:solidFill>
                <a:srgbClr val="00FF00"/>
              </a:solidFill>
              <a:latin typeface="Ubuntu Mono"/>
              <a:ea typeface="Ubuntu Mono"/>
              <a:cs typeface="Ubuntu Mono"/>
              <a:sym typeface="Ubuntu Mono"/>
            </a:endParaRPr>
          </a:p>
        </p:txBody>
      </p:sp>
      <p:sp>
        <p:nvSpPr>
          <p:cNvPr id="257" name="Google Shape;257;p30"/>
          <p:cNvSpPr txBox="1"/>
          <p:nvPr/>
        </p:nvSpPr>
        <p:spPr>
          <a:xfrm>
            <a:off x="3033138" y="1588925"/>
            <a:ext cx="2635800" cy="4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Result: No counts</a:t>
            </a:r>
            <a:r>
              <a:rPr lang="en-CA" sz="1800">
                <a:solidFill>
                  <a:srgbClr val="00FF00"/>
                </a:solidFill>
                <a:latin typeface="Ubuntu Mono"/>
                <a:ea typeface="Ubuntu Mono"/>
                <a:cs typeface="Ubuntu Mono"/>
                <a:sym typeface="Ubuntu Mono"/>
              </a:rPr>
              <a:t> </a:t>
            </a:r>
            <a:endParaRPr sz="1800">
              <a:solidFill>
                <a:srgbClr val="00FF00"/>
              </a:solidFill>
              <a:latin typeface="Ubuntu Mono"/>
              <a:ea typeface="Ubuntu Mono"/>
              <a:cs typeface="Ubuntu Mono"/>
              <a:sym typeface="Ubuntu Mono"/>
            </a:endParaRPr>
          </a:p>
        </p:txBody>
      </p:sp>
      <p:sp>
        <p:nvSpPr>
          <p:cNvPr id="258" name="Google Shape;258;p30"/>
          <p:cNvSpPr txBox="1"/>
          <p:nvPr/>
        </p:nvSpPr>
        <p:spPr>
          <a:xfrm>
            <a:off x="3010525" y="1206063"/>
            <a:ext cx="26358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Expectation: No counts</a:t>
            </a:r>
            <a:endParaRPr>
              <a:solidFill>
                <a:srgbClr val="00FF00"/>
              </a:solidFill>
              <a:latin typeface="Ubuntu Mono"/>
              <a:ea typeface="Ubuntu Mono"/>
              <a:cs typeface="Ubuntu Mono"/>
              <a:sym typeface="Ubuntu Mono"/>
            </a:endParaRPr>
          </a:p>
        </p:txBody>
      </p:sp>
      <p:sp>
        <p:nvSpPr>
          <p:cNvPr id="259" name="Google Shape;259;p30"/>
          <p:cNvSpPr txBox="1"/>
          <p:nvPr/>
        </p:nvSpPr>
        <p:spPr>
          <a:xfrm>
            <a:off x="5826038" y="1588913"/>
            <a:ext cx="2635800" cy="4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Result: No reduction</a:t>
            </a:r>
            <a:r>
              <a:rPr lang="en-CA" sz="1800">
                <a:solidFill>
                  <a:srgbClr val="00FF00"/>
                </a:solidFill>
                <a:latin typeface="Ubuntu Mono"/>
                <a:ea typeface="Ubuntu Mono"/>
                <a:cs typeface="Ubuntu Mono"/>
                <a:sym typeface="Ubuntu Mono"/>
              </a:rPr>
              <a:t> </a:t>
            </a:r>
            <a:endParaRPr sz="1800">
              <a:solidFill>
                <a:srgbClr val="00FF00"/>
              </a:solidFill>
              <a:latin typeface="Ubuntu Mono"/>
              <a:ea typeface="Ubuntu Mono"/>
              <a:cs typeface="Ubuntu Mono"/>
              <a:sym typeface="Ubuntu Mono"/>
            </a:endParaRPr>
          </a:p>
        </p:txBody>
      </p:sp>
      <p:sp>
        <p:nvSpPr>
          <p:cNvPr id="260" name="Google Shape;260;p30"/>
          <p:cNvSpPr txBox="1"/>
          <p:nvPr/>
        </p:nvSpPr>
        <p:spPr>
          <a:xfrm>
            <a:off x="5826050" y="1206075"/>
            <a:ext cx="29349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Expectation: ~90% less counts</a:t>
            </a:r>
            <a:endParaRPr>
              <a:solidFill>
                <a:srgbClr val="00FF00"/>
              </a:solidFill>
              <a:latin typeface="Ubuntu Mono"/>
              <a:ea typeface="Ubuntu Mono"/>
              <a:cs typeface="Ubuntu Mono"/>
              <a:sym typeface="Ubuntu Mono"/>
            </a:endParaRPr>
          </a:p>
        </p:txBody>
      </p:sp>
      <p:sp>
        <p:nvSpPr>
          <p:cNvPr id="261" name="Google Shape;261;p30"/>
          <p:cNvSpPr txBox="1"/>
          <p:nvPr/>
        </p:nvSpPr>
        <p:spPr>
          <a:xfrm>
            <a:off x="8678925" y="4659275"/>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17</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p:nvPr/>
        </p:nvSpPr>
        <p:spPr>
          <a:xfrm>
            <a:off x="-52200" y="-13050"/>
            <a:ext cx="92343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67" name="Google Shape;267;p31"/>
          <p:cNvGrpSpPr/>
          <p:nvPr/>
        </p:nvGrpSpPr>
        <p:grpSpPr>
          <a:xfrm>
            <a:off x="-1741750" y="-458125"/>
            <a:ext cx="5113500" cy="5011200"/>
            <a:chOff x="-669025" y="-635000"/>
            <a:chExt cx="5113500" cy="5011200"/>
          </a:xfrm>
        </p:grpSpPr>
        <p:sp>
          <p:nvSpPr>
            <p:cNvPr id="268" name="Google Shape;268;p31"/>
            <p:cNvSpPr/>
            <p:nvPr/>
          </p:nvSpPr>
          <p:spPr>
            <a:xfrm rot="5400000">
              <a:off x="-617875" y="-686150"/>
              <a:ext cx="5011200" cy="5113500"/>
            </a:xfrm>
            <a:prstGeom prst="arc">
              <a:avLst>
                <a:gd name="adj1" fmla="val 16323112"/>
                <a:gd name="adj2" fmla="val 0"/>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31"/>
            <p:cNvSpPr/>
            <p:nvPr/>
          </p:nvSpPr>
          <p:spPr>
            <a:xfrm rot="5400000">
              <a:off x="-470575" y="-538725"/>
              <a:ext cx="4711500" cy="4813800"/>
            </a:xfrm>
            <a:prstGeom prst="arc">
              <a:avLst>
                <a:gd name="adj1" fmla="val 16323112"/>
                <a:gd name="adj2" fmla="val 0"/>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70" name="Google Shape;270;p31"/>
          <p:cNvSpPr txBox="1"/>
          <p:nvPr/>
        </p:nvSpPr>
        <p:spPr>
          <a:xfrm>
            <a:off x="129250" y="2122100"/>
            <a:ext cx="1689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FF0000"/>
                </a:solidFill>
              </a:rPr>
              <a:t>𝛼 Particle</a:t>
            </a:r>
            <a:endParaRPr sz="1800">
              <a:solidFill>
                <a:srgbClr val="FF0000"/>
              </a:solidFill>
              <a:latin typeface="Ubuntu Mono"/>
              <a:ea typeface="Ubuntu Mono"/>
              <a:cs typeface="Ubuntu Mono"/>
              <a:sym typeface="Ubuntu Mono"/>
            </a:endParaRPr>
          </a:p>
        </p:txBody>
      </p:sp>
      <p:sp>
        <p:nvSpPr>
          <p:cNvPr id="271" name="Google Shape;271;p31"/>
          <p:cNvSpPr/>
          <p:nvPr/>
        </p:nvSpPr>
        <p:spPr>
          <a:xfrm>
            <a:off x="1708500" y="3553700"/>
            <a:ext cx="1016700" cy="10026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31"/>
          <p:cNvSpPr/>
          <p:nvPr/>
        </p:nvSpPr>
        <p:spPr>
          <a:xfrm>
            <a:off x="1855800" y="3692450"/>
            <a:ext cx="722100" cy="7251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31"/>
          <p:cNvSpPr/>
          <p:nvPr/>
        </p:nvSpPr>
        <p:spPr>
          <a:xfrm>
            <a:off x="1920150" y="3768650"/>
            <a:ext cx="593400" cy="572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31"/>
          <p:cNvSpPr/>
          <p:nvPr/>
        </p:nvSpPr>
        <p:spPr>
          <a:xfrm>
            <a:off x="1966200" y="3816800"/>
            <a:ext cx="501300" cy="476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 name="Google Shape;275;p31"/>
          <p:cNvSpPr/>
          <p:nvPr/>
        </p:nvSpPr>
        <p:spPr>
          <a:xfrm>
            <a:off x="2042400" y="3888050"/>
            <a:ext cx="348900" cy="3339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 name="Google Shape;276;p31"/>
          <p:cNvSpPr/>
          <p:nvPr/>
        </p:nvSpPr>
        <p:spPr>
          <a:xfrm>
            <a:off x="2129400" y="3969800"/>
            <a:ext cx="174900" cy="170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1"/>
          <p:cNvSpPr txBox="1"/>
          <p:nvPr/>
        </p:nvSpPr>
        <p:spPr>
          <a:xfrm>
            <a:off x="1693200" y="4417550"/>
            <a:ext cx="2816100" cy="2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chemeClr val="lt1"/>
                </a:solidFill>
                <a:latin typeface="Ubuntu Mono"/>
                <a:ea typeface="Ubuntu Mono"/>
                <a:cs typeface="Ubuntu Mono"/>
                <a:sym typeface="Ubuntu Mono"/>
              </a:rPr>
              <a:t>Isotropic Scintillation</a:t>
            </a:r>
            <a:endParaRPr sz="1800">
              <a:solidFill>
                <a:schemeClr val="lt1"/>
              </a:solidFill>
              <a:latin typeface="Ubuntu Mono"/>
              <a:ea typeface="Ubuntu Mono"/>
              <a:cs typeface="Ubuntu Mono"/>
              <a:sym typeface="Ubuntu Mono"/>
            </a:endParaRPr>
          </a:p>
        </p:txBody>
      </p:sp>
      <p:sp>
        <p:nvSpPr>
          <p:cNvPr id="278" name="Google Shape;278;p31"/>
          <p:cNvSpPr txBox="1"/>
          <p:nvPr/>
        </p:nvSpPr>
        <p:spPr>
          <a:xfrm>
            <a:off x="2513550" y="1370075"/>
            <a:ext cx="1599600" cy="43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Thin ZnS(Ag) Layer</a:t>
            </a:r>
            <a:endParaRPr sz="1800">
              <a:solidFill>
                <a:srgbClr val="00FF00"/>
              </a:solidFill>
              <a:latin typeface="Ubuntu Mono"/>
              <a:ea typeface="Ubuntu Mono"/>
              <a:cs typeface="Ubuntu Mono"/>
              <a:sym typeface="Ubuntu Mono"/>
            </a:endParaRPr>
          </a:p>
        </p:txBody>
      </p:sp>
      <p:cxnSp>
        <p:nvCxnSpPr>
          <p:cNvPr id="279" name="Google Shape;279;p31"/>
          <p:cNvCxnSpPr/>
          <p:nvPr/>
        </p:nvCxnSpPr>
        <p:spPr>
          <a:xfrm>
            <a:off x="809600" y="2614825"/>
            <a:ext cx="1315500" cy="1360800"/>
          </a:xfrm>
          <a:prstGeom prst="straightConnector1">
            <a:avLst/>
          </a:prstGeom>
          <a:noFill/>
          <a:ln w="38100" cap="flat" cmpd="sng">
            <a:solidFill>
              <a:srgbClr val="FF0000"/>
            </a:solidFill>
            <a:prstDash val="solid"/>
            <a:round/>
            <a:headEnd type="none" w="med" len="med"/>
            <a:tailEnd type="triangle" w="med" len="med"/>
          </a:ln>
        </p:spPr>
      </p:cxnSp>
      <p:sp>
        <p:nvSpPr>
          <p:cNvPr id="280" name="Google Shape;280;p31"/>
          <p:cNvSpPr/>
          <p:nvPr/>
        </p:nvSpPr>
        <p:spPr>
          <a:xfrm>
            <a:off x="4787250" y="966350"/>
            <a:ext cx="3850800" cy="3451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81" name="Google Shape;281;p31"/>
          <p:cNvCxnSpPr/>
          <p:nvPr/>
        </p:nvCxnSpPr>
        <p:spPr>
          <a:xfrm rot="10800000" flipH="1">
            <a:off x="2730275" y="960575"/>
            <a:ext cx="2055000" cy="2579100"/>
          </a:xfrm>
          <a:prstGeom prst="straightConnector1">
            <a:avLst/>
          </a:prstGeom>
          <a:noFill/>
          <a:ln w="19050" cap="flat" cmpd="sng">
            <a:solidFill>
              <a:srgbClr val="00FF00"/>
            </a:solidFill>
            <a:prstDash val="solid"/>
            <a:round/>
            <a:headEnd type="none" w="med" len="med"/>
            <a:tailEnd type="none" w="med" len="med"/>
          </a:ln>
        </p:spPr>
      </p:cxnSp>
      <p:cxnSp>
        <p:nvCxnSpPr>
          <p:cNvPr id="282" name="Google Shape;282;p31"/>
          <p:cNvCxnSpPr/>
          <p:nvPr/>
        </p:nvCxnSpPr>
        <p:spPr>
          <a:xfrm rot="10800000" flipH="1">
            <a:off x="2730275" y="4428000"/>
            <a:ext cx="2065500" cy="128400"/>
          </a:xfrm>
          <a:prstGeom prst="straightConnector1">
            <a:avLst/>
          </a:prstGeom>
          <a:noFill/>
          <a:ln w="19050" cap="flat" cmpd="sng">
            <a:solidFill>
              <a:srgbClr val="00FF00"/>
            </a:solidFill>
            <a:prstDash val="solid"/>
            <a:round/>
            <a:headEnd type="none" w="med" len="med"/>
            <a:tailEnd type="none" w="med" len="med"/>
          </a:ln>
        </p:spPr>
      </p:cxnSp>
      <p:sp>
        <p:nvSpPr>
          <p:cNvPr id="283" name="Google Shape;283;p31"/>
          <p:cNvSpPr/>
          <p:nvPr/>
        </p:nvSpPr>
        <p:spPr>
          <a:xfrm rot="8100000">
            <a:off x="1683062" y="-2036743"/>
            <a:ext cx="9541699" cy="3463692"/>
          </a:xfrm>
          <a:prstGeom prst="arc">
            <a:avLst>
              <a:gd name="adj1" fmla="val 16323112"/>
              <a:gd name="adj2" fmla="val 20508164"/>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31"/>
          <p:cNvSpPr/>
          <p:nvPr/>
        </p:nvSpPr>
        <p:spPr>
          <a:xfrm rot="8100000">
            <a:off x="2701362" y="-637443"/>
            <a:ext cx="9541699" cy="3463692"/>
          </a:xfrm>
          <a:prstGeom prst="arc">
            <a:avLst>
              <a:gd name="adj1" fmla="val 16323112"/>
              <a:gd name="adj2" fmla="val 20508164"/>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31"/>
          <p:cNvSpPr/>
          <p:nvPr/>
        </p:nvSpPr>
        <p:spPr>
          <a:xfrm>
            <a:off x="6625200" y="2817425"/>
            <a:ext cx="174900" cy="170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86" name="Google Shape;286;p31"/>
          <p:cNvCxnSpPr/>
          <p:nvPr/>
        </p:nvCxnSpPr>
        <p:spPr>
          <a:xfrm rot="10800000" flipH="1">
            <a:off x="6719625" y="1793575"/>
            <a:ext cx="4800" cy="1018500"/>
          </a:xfrm>
          <a:prstGeom prst="straightConnector1">
            <a:avLst/>
          </a:prstGeom>
          <a:noFill/>
          <a:ln w="28575" cap="flat" cmpd="sng">
            <a:solidFill>
              <a:schemeClr val="lt1"/>
            </a:solidFill>
            <a:prstDash val="solid"/>
            <a:round/>
            <a:headEnd type="none" w="med" len="med"/>
            <a:tailEnd type="triangle" w="med" len="med"/>
          </a:ln>
        </p:spPr>
      </p:cxnSp>
      <p:cxnSp>
        <p:nvCxnSpPr>
          <p:cNvPr id="287" name="Google Shape;287;p31"/>
          <p:cNvCxnSpPr/>
          <p:nvPr/>
        </p:nvCxnSpPr>
        <p:spPr>
          <a:xfrm rot="10800000" flipH="1">
            <a:off x="6778936" y="981480"/>
            <a:ext cx="1574700" cy="1860900"/>
          </a:xfrm>
          <a:prstGeom prst="straightConnector1">
            <a:avLst/>
          </a:prstGeom>
          <a:noFill/>
          <a:ln w="28575" cap="flat" cmpd="sng">
            <a:solidFill>
              <a:schemeClr val="lt1"/>
            </a:solidFill>
            <a:prstDash val="solid"/>
            <a:round/>
            <a:headEnd type="none" w="med" len="med"/>
            <a:tailEnd type="triangle" w="med" len="med"/>
          </a:ln>
        </p:spPr>
      </p:cxnSp>
      <p:cxnSp>
        <p:nvCxnSpPr>
          <p:cNvPr id="288" name="Google Shape;288;p31"/>
          <p:cNvCxnSpPr/>
          <p:nvPr/>
        </p:nvCxnSpPr>
        <p:spPr>
          <a:xfrm rot="10800000" flipH="1">
            <a:off x="6800111" y="2903980"/>
            <a:ext cx="1247700" cy="4800"/>
          </a:xfrm>
          <a:prstGeom prst="straightConnector1">
            <a:avLst/>
          </a:prstGeom>
          <a:noFill/>
          <a:ln w="28575" cap="flat" cmpd="sng">
            <a:solidFill>
              <a:schemeClr val="lt1"/>
            </a:solidFill>
            <a:prstDash val="solid"/>
            <a:round/>
            <a:headEnd type="none" w="med" len="med"/>
            <a:tailEnd type="triangle" w="med" len="med"/>
          </a:ln>
        </p:spPr>
      </p:cxnSp>
      <p:cxnSp>
        <p:nvCxnSpPr>
          <p:cNvPr id="289" name="Google Shape;289;p31"/>
          <p:cNvCxnSpPr>
            <a:stCxn id="285" idx="5"/>
          </p:cNvCxnSpPr>
          <p:nvPr/>
        </p:nvCxnSpPr>
        <p:spPr>
          <a:xfrm>
            <a:off x="6774486" y="2962870"/>
            <a:ext cx="530700" cy="526500"/>
          </a:xfrm>
          <a:prstGeom prst="straightConnector1">
            <a:avLst/>
          </a:prstGeom>
          <a:noFill/>
          <a:ln w="28575" cap="flat" cmpd="sng">
            <a:solidFill>
              <a:schemeClr val="lt1"/>
            </a:solidFill>
            <a:prstDash val="solid"/>
            <a:round/>
            <a:headEnd type="none" w="med" len="med"/>
            <a:tailEnd type="triangle" w="med" len="med"/>
          </a:ln>
        </p:spPr>
      </p:cxnSp>
      <p:cxnSp>
        <p:nvCxnSpPr>
          <p:cNvPr id="290" name="Google Shape;290;p31"/>
          <p:cNvCxnSpPr>
            <a:stCxn id="285" idx="4"/>
          </p:cNvCxnSpPr>
          <p:nvPr/>
        </p:nvCxnSpPr>
        <p:spPr>
          <a:xfrm>
            <a:off x="6712650" y="2987825"/>
            <a:ext cx="15900" cy="894900"/>
          </a:xfrm>
          <a:prstGeom prst="straightConnector1">
            <a:avLst/>
          </a:prstGeom>
          <a:noFill/>
          <a:ln w="28575" cap="flat" cmpd="sng">
            <a:solidFill>
              <a:schemeClr val="lt1"/>
            </a:solidFill>
            <a:prstDash val="solid"/>
            <a:round/>
            <a:headEnd type="none" w="med" len="med"/>
            <a:tailEnd type="triangle" w="med" len="med"/>
          </a:ln>
        </p:spPr>
      </p:cxnSp>
      <p:cxnSp>
        <p:nvCxnSpPr>
          <p:cNvPr id="291" name="Google Shape;291;p31"/>
          <p:cNvCxnSpPr>
            <a:stCxn id="285" idx="2"/>
          </p:cNvCxnSpPr>
          <p:nvPr/>
        </p:nvCxnSpPr>
        <p:spPr>
          <a:xfrm flipH="1">
            <a:off x="5024400" y="2902625"/>
            <a:ext cx="1600800" cy="27600"/>
          </a:xfrm>
          <a:prstGeom prst="straightConnector1">
            <a:avLst/>
          </a:prstGeom>
          <a:noFill/>
          <a:ln w="28575" cap="flat" cmpd="sng">
            <a:solidFill>
              <a:schemeClr val="lt1"/>
            </a:solidFill>
            <a:prstDash val="solid"/>
            <a:round/>
            <a:headEnd type="none" w="med" len="med"/>
            <a:tailEnd type="triangle" w="med" len="med"/>
          </a:ln>
        </p:spPr>
      </p:cxnSp>
      <p:cxnSp>
        <p:nvCxnSpPr>
          <p:cNvPr id="292" name="Google Shape;292;p31"/>
          <p:cNvCxnSpPr>
            <a:stCxn id="285" idx="3"/>
          </p:cNvCxnSpPr>
          <p:nvPr/>
        </p:nvCxnSpPr>
        <p:spPr>
          <a:xfrm flipH="1">
            <a:off x="5400114" y="2962870"/>
            <a:ext cx="1250700" cy="1391700"/>
          </a:xfrm>
          <a:prstGeom prst="straightConnector1">
            <a:avLst/>
          </a:prstGeom>
          <a:noFill/>
          <a:ln w="28575" cap="flat" cmpd="sng">
            <a:solidFill>
              <a:schemeClr val="lt1"/>
            </a:solidFill>
            <a:prstDash val="solid"/>
            <a:round/>
            <a:headEnd type="none" w="med" len="med"/>
            <a:tailEnd type="triangle" w="med" len="med"/>
          </a:ln>
        </p:spPr>
      </p:cxnSp>
      <p:cxnSp>
        <p:nvCxnSpPr>
          <p:cNvPr id="293" name="Google Shape;293;p31"/>
          <p:cNvCxnSpPr>
            <a:stCxn id="285" idx="1"/>
          </p:cNvCxnSpPr>
          <p:nvPr/>
        </p:nvCxnSpPr>
        <p:spPr>
          <a:xfrm rot="10800000">
            <a:off x="6142914" y="2266080"/>
            <a:ext cx="507900" cy="576300"/>
          </a:xfrm>
          <a:prstGeom prst="straightConnector1">
            <a:avLst/>
          </a:prstGeom>
          <a:noFill/>
          <a:ln w="28575" cap="flat" cmpd="sng">
            <a:solidFill>
              <a:schemeClr val="lt1"/>
            </a:solidFill>
            <a:prstDash val="solid"/>
            <a:round/>
            <a:headEnd type="none" w="med" len="med"/>
            <a:tailEnd type="triangle" w="med" len="med"/>
          </a:ln>
        </p:spPr>
      </p:cxnSp>
      <p:sp>
        <p:nvSpPr>
          <p:cNvPr id="294" name="Google Shape;294;p31"/>
          <p:cNvSpPr txBox="1"/>
          <p:nvPr/>
        </p:nvSpPr>
        <p:spPr>
          <a:xfrm>
            <a:off x="4785275" y="960575"/>
            <a:ext cx="14574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Vacuum </a:t>
            </a:r>
            <a:endParaRPr sz="1800">
              <a:solidFill>
                <a:srgbClr val="00FF00"/>
              </a:solidFill>
              <a:latin typeface="Ubuntu Mono"/>
              <a:ea typeface="Ubuntu Mono"/>
              <a:cs typeface="Ubuntu Mono"/>
              <a:sym typeface="Ubuntu Mono"/>
            </a:endParaRPr>
          </a:p>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n = 1</a:t>
            </a:r>
            <a:endParaRPr sz="1800">
              <a:solidFill>
                <a:srgbClr val="00FF00"/>
              </a:solidFill>
              <a:latin typeface="Ubuntu Mono"/>
              <a:ea typeface="Ubuntu Mono"/>
              <a:cs typeface="Ubuntu Mono"/>
              <a:sym typeface="Ubuntu Mono"/>
            </a:endParaRPr>
          </a:p>
        </p:txBody>
      </p:sp>
      <p:sp>
        <p:nvSpPr>
          <p:cNvPr id="295" name="Google Shape;295;p31"/>
          <p:cNvSpPr txBox="1"/>
          <p:nvPr/>
        </p:nvSpPr>
        <p:spPr>
          <a:xfrm>
            <a:off x="7098825" y="3692450"/>
            <a:ext cx="1457400" cy="40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PMMA</a:t>
            </a:r>
            <a:endParaRPr sz="1800">
              <a:solidFill>
                <a:srgbClr val="00FF00"/>
              </a:solidFill>
              <a:latin typeface="Ubuntu Mono"/>
              <a:ea typeface="Ubuntu Mono"/>
              <a:cs typeface="Ubuntu Mono"/>
              <a:sym typeface="Ubuntu Mono"/>
            </a:endParaRPr>
          </a:p>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n = 1.5</a:t>
            </a:r>
            <a:endParaRPr sz="1800">
              <a:solidFill>
                <a:srgbClr val="00FF00"/>
              </a:solidFill>
              <a:latin typeface="Ubuntu Mono"/>
              <a:ea typeface="Ubuntu Mono"/>
              <a:cs typeface="Ubuntu Mono"/>
              <a:sym typeface="Ubuntu Mono"/>
            </a:endParaRPr>
          </a:p>
        </p:txBody>
      </p:sp>
      <p:sp>
        <p:nvSpPr>
          <p:cNvPr id="296" name="Google Shape;296;p31"/>
          <p:cNvSpPr txBox="1"/>
          <p:nvPr/>
        </p:nvSpPr>
        <p:spPr>
          <a:xfrm>
            <a:off x="3537300" y="3230525"/>
            <a:ext cx="1247700" cy="40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ZnS(Ag)</a:t>
            </a:r>
            <a:endParaRPr sz="1800">
              <a:solidFill>
                <a:srgbClr val="00FF00"/>
              </a:solidFill>
              <a:latin typeface="Ubuntu Mono"/>
              <a:ea typeface="Ubuntu Mono"/>
              <a:cs typeface="Ubuntu Mono"/>
              <a:sym typeface="Ubuntu Mono"/>
            </a:endParaRPr>
          </a:p>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n = 2.356</a:t>
            </a:r>
            <a:endParaRPr sz="1800">
              <a:solidFill>
                <a:srgbClr val="00FF00"/>
              </a:solidFill>
              <a:latin typeface="Ubuntu Mono"/>
              <a:ea typeface="Ubuntu Mono"/>
              <a:cs typeface="Ubuntu Mono"/>
              <a:sym typeface="Ubuntu Mono"/>
            </a:endParaRPr>
          </a:p>
        </p:txBody>
      </p:sp>
      <p:cxnSp>
        <p:nvCxnSpPr>
          <p:cNvPr id="297" name="Google Shape;297;p31"/>
          <p:cNvCxnSpPr/>
          <p:nvPr/>
        </p:nvCxnSpPr>
        <p:spPr>
          <a:xfrm>
            <a:off x="5024375" y="2930225"/>
            <a:ext cx="2700" cy="1431000"/>
          </a:xfrm>
          <a:prstGeom prst="straightConnector1">
            <a:avLst/>
          </a:prstGeom>
          <a:noFill/>
          <a:ln w="28575" cap="flat" cmpd="sng">
            <a:solidFill>
              <a:schemeClr val="lt1"/>
            </a:solidFill>
            <a:prstDash val="solid"/>
            <a:round/>
            <a:headEnd type="none" w="med" len="med"/>
            <a:tailEnd type="triangle" w="med" len="med"/>
          </a:ln>
        </p:spPr>
      </p:cxnSp>
      <p:cxnSp>
        <p:nvCxnSpPr>
          <p:cNvPr id="298" name="Google Shape;298;p31"/>
          <p:cNvCxnSpPr/>
          <p:nvPr/>
        </p:nvCxnSpPr>
        <p:spPr>
          <a:xfrm rot="10800000" flipH="1">
            <a:off x="6741650" y="1770350"/>
            <a:ext cx="1866900" cy="28500"/>
          </a:xfrm>
          <a:prstGeom prst="straightConnector1">
            <a:avLst/>
          </a:prstGeom>
          <a:noFill/>
          <a:ln w="28575" cap="flat" cmpd="sng">
            <a:solidFill>
              <a:schemeClr val="lt1"/>
            </a:solidFill>
            <a:prstDash val="solid"/>
            <a:round/>
            <a:headEnd type="none" w="med" len="med"/>
            <a:tailEnd type="triangle" w="med" len="med"/>
          </a:ln>
        </p:spPr>
      </p:cxnSp>
      <p:cxnSp>
        <p:nvCxnSpPr>
          <p:cNvPr id="299" name="Google Shape;299;p31"/>
          <p:cNvCxnSpPr/>
          <p:nvPr/>
        </p:nvCxnSpPr>
        <p:spPr>
          <a:xfrm rot="10800000">
            <a:off x="8027450" y="998750"/>
            <a:ext cx="9600" cy="1905000"/>
          </a:xfrm>
          <a:prstGeom prst="straightConnector1">
            <a:avLst/>
          </a:prstGeom>
          <a:noFill/>
          <a:ln w="28575" cap="flat" cmpd="sng">
            <a:solidFill>
              <a:schemeClr val="lt1"/>
            </a:solidFill>
            <a:prstDash val="solid"/>
            <a:round/>
            <a:headEnd type="none" w="med" len="med"/>
            <a:tailEnd type="triangle" w="med" len="med"/>
          </a:ln>
        </p:spPr>
      </p:cxnSp>
      <p:cxnSp>
        <p:nvCxnSpPr>
          <p:cNvPr id="300" name="Google Shape;300;p31"/>
          <p:cNvCxnSpPr/>
          <p:nvPr/>
        </p:nvCxnSpPr>
        <p:spPr>
          <a:xfrm rot="10800000">
            <a:off x="4845750" y="3882950"/>
            <a:ext cx="1866900" cy="28500"/>
          </a:xfrm>
          <a:prstGeom prst="straightConnector1">
            <a:avLst/>
          </a:prstGeom>
          <a:noFill/>
          <a:ln w="28575" cap="flat" cmpd="sng">
            <a:solidFill>
              <a:schemeClr val="lt1"/>
            </a:solidFill>
            <a:prstDash val="solid"/>
            <a:round/>
            <a:headEnd type="none" w="med" len="med"/>
            <a:tailEnd type="triangle" w="med" len="med"/>
          </a:ln>
        </p:spPr>
      </p:cxnSp>
      <p:sp>
        <p:nvSpPr>
          <p:cNvPr id="301" name="Google Shape;301;p31"/>
          <p:cNvSpPr txBox="1">
            <a:spLocks noGrp="1"/>
          </p:cNvSpPr>
          <p:nvPr>
            <p:ph type="title"/>
          </p:nvPr>
        </p:nvSpPr>
        <p:spPr>
          <a:xfrm>
            <a:off x="209854" y="293375"/>
            <a:ext cx="4635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720">
                <a:solidFill>
                  <a:srgbClr val="00FF00"/>
                </a:solidFill>
                <a:latin typeface="Ubuntu Mono"/>
                <a:ea typeface="Ubuntu Mono"/>
                <a:cs typeface="Ubuntu Mono"/>
                <a:sym typeface="Ubuntu Mono"/>
              </a:rPr>
              <a:t>Total Internal Reflection</a:t>
            </a:r>
            <a:endParaRPr sz="2720">
              <a:solidFill>
                <a:srgbClr val="00FF00"/>
              </a:solidFill>
              <a:latin typeface="Ubuntu Mono"/>
              <a:ea typeface="Ubuntu Mono"/>
              <a:cs typeface="Ubuntu Mono"/>
              <a:sym typeface="Ubuntu Mono"/>
            </a:endParaRPr>
          </a:p>
        </p:txBody>
      </p:sp>
      <p:sp>
        <p:nvSpPr>
          <p:cNvPr id="302" name="Google Shape;302;p31"/>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18</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76"/>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75"/>
                                        </p:tgtEl>
                                        <p:attrNameLst>
                                          <p:attrName>style.visibility</p:attrName>
                                        </p:attrNameLst>
                                      </p:cBhvr>
                                      <p:to>
                                        <p:strVal val="visible"/>
                                      </p:to>
                                    </p:set>
                                    <p:animEffect transition="in" filter="fade">
                                      <p:cBhvr>
                                        <p:cTn id="25" dur="100"/>
                                        <p:tgtEl>
                                          <p:spTgt spid="275"/>
                                        </p:tgtEl>
                                      </p:cBhvr>
                                    </p:animEffect>
                                  </p:childTnLst>
                                </p:cTn>
                              </p:par>
                            </p:childTnLst>
                          </p:cTn>
                        </p:par>
                        <p:par>
                          <p:cTn id="26" fill="hold">
                            <p:stCondLst>
                              <p:cond delay="100"/>
                            </p:stCondLst>
                            <p:childTnLst>
                              <p:par>
                                <p:cTn id="27" presetID="10" presetClass="entr" presetSubtype="0" fill="hold" nodeType="afterEffect">
                                  <p:stCondLst>
                                    <p:cond delay="0"/>
                                  </p:stCondLst>
                                  <p:childTnLst>
                                    <p:set>
                                      <p:cBhvr>
                                        <p:cTn id="28" dur="1" fill="hold">
                                          <p:stCondLst>
                                            <p:cond delay="0"/>
                                          </p:stCondLst>
                                        </p:cTn>
                                        <p:tgtEl>
                                          <p:spTgt spid="274"/>
                                        </p:tgtEl>
                                        <p:attrNameLst>
                                          <p:attrName>style.visibility</p:attrName>
                                        </p:attrNameLst>
                                      </p:cBhvr>
                                      <p:to>
                                        <p:strVal val="visible"/>
                                      </p:to>
                                    </p:set>
                                    <p:animEffect transition="in" filter="fade">
                                      <p:cBhvr>
                                        <p:cTn id="29" dur="100"/>
                                        <p:tgtEl>
                                          <p:spTgt spid="274"/>
                                        </p:tgtEl>
                                      </p:cBhvr>
                                    </p:animEffect>
                                  </p:childTnLst>
                                </p:cTn>
                              </p:par>
                            </p:childTnLst>
                          </p:cTn>
                        </p:par>
                        <p:par>
                          <p:cTn id="30" fill="hold">
                            <p:stCondLst>
                              <p:cond delay="200"/>
                            </p:stCondLst>
                            <p:childTnLst>
                              <p:par>
                                <p:cTn id="31" presetID="10" presetClass="entr" presetSubtype="0" fill="hold" nodeType="afterEffect">
                                  <p:stCondLst>
                                    <p:cond delay="0"/>
                                  </p:stCondLst>
                                  <p:childTnLst>
                                    <p:set>
                                      <p:cBhvr>
                                        <p:cTn id="32" dur="1" fill="hold">
                                          <p:stCondLst>
                                            <p:cond delay="0"/>
                                          </p:stCondLst>
                                        </p:cTn>
                                        <p:tgtEl>
                                          <p:spTgt spid="273"/>
                                        </p:tgtEl>
                                        <p:attrNameLst>
                                          <p:attrName>style.visibility</p:attrName>
                                        </p:attrNameLst>
                                      </p:cBhvr>
                                      <p:to>
                                        <p:strVal val="visible"/>
                                      </p:to>
                                    </p:set>
                                    <p:animEffect transition="in" filter="fade">
                                      <p:cBhvr>
                                        <p:cTn id="33" dur="100"/>
                                        <p:tgtEl>
                                          <p:spTgt spid="273"/>
                                        </p:tgtEl>
                                      </p:cBhvr>
                                    </p:animEffect>
                                  </p:childTnLst>
                                </p:cTn>
                              </p:par>
                            </p:childTnLst>
                          </p:cTn>
                        </p:par>
                        <p:par>
                          <p:cTn id="34" fill="hold">
                            <p:stCondLst>
                              <p:cond delay="300"/>
                            </p:stCondLst>
                            <p:childTnLst>
                              <p:par>
                                <p:cTn id="35" presetID="10" presetClass="entr" presetSubtype="0" fill="hold" nodeType="afterEffect">
                                  <p:stCondLst>
                                    <p:cond delay="0"/>
                                  </p:stCondLst>
                                  <p:childTnLst>
                                    <p:set>
                                      <p:cBhvr>
                                        <p:cTn id="36" dur="1" fill="hold">
                                          <p:stCondLst>
                                            <p:cond delay="0"/>
                                          </p:stCondLst>
                                        </p:cTn>
                                        <p:tgtEl>
                                          <p:spTgt spid="272"/>
                                        </p:tgtEl>
                                        <p:attrNameLst>
                                          <p:attrName>style.visibility</p:attrName>
                                        </p:attrNameLst>
                                      </p:cBhvr>
                                      <p:to>
                                        <p:strVal val="visible"/>
                                      </p:to>
                                    </p:set>
                                    <p:animEffect transition="in" filter="fade">
                                      <p:cBhvr>
                                        <p:cTn id="37" dur="1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8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8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8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8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85"/>
                                        </p:tgtEl>
                                        <p:attrNameLst>
                                          <p:attrName>style.visibility</p:attrName>
                                        </p:attrNameLst>
                                      </p:cBhvr>
                                      <p:to>
                                        <p:strVal val="visible"/>
                                      </p:to>
                                    </p:set>
                                    <p:animEffect transition="in" filter="fade">
                                      <p:cBhvr>
                                        <p:cTn id="56" dur="500"/>
                                        <p:tgtEl>
                                          <p:spTgt spid="285"/>
                                        </p:tgtEl>
                                      </p:cBhvr>
                                    </p:animEffect>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0"/>
                                          </p:stCondLst>
                                        </p:cTn>
                                        <p:tgtEl>
                                          <p:spTgt spid="286"/>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87"/>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288"/>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289"/>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290"/>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292"/>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nodeType="afterEffect">
                                  <p:stCondLst>
                                    <p:cond delay="0"/>
                                  </p:stCondLst>
                                  <p:childTnLst>
                                    <p:set>
                                      <p:cBhvr>
                                        <p:cTn id="77" dur="1" fill="hold">
                                          <p:stCondLst>
                                            <p:cond delay="0"/>
                                          </p:stCondLst>
                                        </p:cTn>
                                        <p:tgtEl>
                                          <p:spTgt spid="293"/>
                                        </p:tgtEl>
                                        <p:attrNameLst>
                                          <p:attrName>style.visibility</p:attrName>
                                        </p:attrNameLst>
                                      </p:cBhvr>
                                      <p:to>
                                        <p:strVal val="visible"/>
                                      </p:to>
                                    </p:set>
                                  </p:childTnLst>
                                </p:cTn>
                              </p:par>
                            </p:childTnLst>
                          </p:cTn>
                        </p:par>
                        <p:par>
                          <p:cTn id="78" fill="hold">
                            <p:stCondLst>
                              <p:cond delay="500"/>
                            </p:stCondLst>
                            <p:childTnLst>
                              <p:par>
                                <p:cTn id="79" presetID="1" presetClass="entr" presetSubtype="0" fill="hold" nodeType="afterEffect">
                                  <p:stCondLst>
                                    <p:cond delay="0"/>
                                  </p:stCondLst>
                                  <p:childTnLst>
                                    <p:set>
                                      <p:cBhvr>
                                        <p:cTn id="80" dur="1" fill="hold">
                                          <p:stCondLst>
                                            <p:cond delay="0"/>
                                          </p:stCondLst>
                                        </p:cTn>
                                        <p:tgtEl>
                                          <p:spTgt spid="29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9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94"/>
                                        </p:tgtEl>
                                        <p:attrNameLst>
                                          <p:attrName>style.visibility</p:attrName>
                                        </p:attrNameLst>
                                      </p:cBhvr>
                                      <p:to>
                                        <p:strVal val="visible"/>
                                      </p:to>
                                    </p:set>
                                  </p:childTnLst>
                                </p:cTn>
                              </p:par>
                            </p:childTnLst>
                          </p:cTn>
                        </p:par>
                        <p:par>
                          <p:cTn id="89" fill="hold">
                            <p:stCondLst>
                              <p:cond delay="0"/>
                            </p:stCondLst>
                            <p:childTnLst>
                              <p:par>
                                <p:cTn id="90" presetID="10" presetClass="entr" presetSubtype="0" fill="hold" nodeType="afterEffect">
                                  <p:stCondLst>
                                    <p:cond delay="0"/>
                                  </p:stCondLst>
                                  <p:childTnLst>
                                    <p:set>
                                      <p:cBhvr>
                                        <p:cTn id="91" dur="1" fill="hold">
                                          <p:stCondLst>
                                            <p:cond delay="0"/>
                                          </p:stCondLst>
                                        </p:cTn>
                                        <p:tgtEl>
                                          <p:spTgt spid="297"/>
                                        </p:tgtEl>
                                        <p:attrNameLst>
                                          <p:attrName>style.visibility</p:attrName>
                                        </p:attrNameLst>
                                      </p:cBhvr>
                                      <p:to>
                                        <p:strVal val="visible"/>
                                      </p:to>
                                    </p:set>
                                    <p:animEffect transition="in" filter="fade">
                                      <p:cBhvr>
                                        <p:cTn id="92" dur="1000"/>
                                        <p:tgtEl>
                                          <p:spTgt spid="297"/>
                                        </p:tgtEl>
                                      </p:cBhvr>
                                    </p:animEffect>
                                  </p:childTnLst>
                                </p:cTn>
                              </p:par>
                              <p:par>
                                <p:cTn id="93" presetID="10" presetClass="entr" presetSubtype="0" fill="hold" nodeType="withEffect">
                                  <p:stCondLst>
                                    <p:cond delay="0"/>
                                  </p:stCondLst>
                                  <p:childTnLst>
                                    <p:set>
                                      <p:cBhvr>
                                        <p:cTn id="94" dur="1" fill="hold">
                                          <p:stCondLst>
                                            <p:cond delay="0"/>
                                          </p:stCondLst>
                                        </p:cTn>
                                        <p:tgtEl>
                                          <p:spTgt spid="298"/>
                                        </p:tgtEl>
                                        <p:attrNameLst>
                                          <p:attrName>style.visibility</p:attrName>
                                        </p:attrNameLst>
                                      </p:cBhvr>
                                      <p:to>
                                        <p:strVal val="visible"/>
                                      </p:to>
                                    </p:set>
                                    <p:animEffect transition="in" filter="fade">
                                      <p:cBhvr>
                                        <p:cTn id="95" dur="1000"/>
                                        <p:tgtEl>
                                          <p:spTgt spid="298"/>
                                        </p:tgtEl>
                                      </p:cBhvr>
                                    </p:animEffect>
                                  </p:childTnLst>
                                </p:cTn>
                              </p:par>
                              <p:par>
                                <p:cTn id="96" presetID="10" presetClass="entr" presetSubtype="0" fill="hold" nodeType="withEffect">
                                  <p:stCondLst>
                                    <p:cond delay="0"/>
                                  </p:stCondLst>
                                  <p:childTnLst>
                                    <p:set>
                                      <p:cBhvr>
                                        <p:cTn id="97" dur="1" fill="hold">
                                          <p:stCondLst>
                                            <p:cond delay="0"/>
                                          </p:stCondLst>
                                        </p:cTn>
                                        <p:tgtEl>
                                          <p:spTgt spid="299"/>
                                        </p:tgtEl>
                                        <p:attrNameLst>
                                          <p:attrName>style.visibility</p:attrName>
                                        </p:attrNameLst>
                                      </p:cBhvr>
                                      <p:to>
                                        <p:strVal val="visible"/>
                                      </p:to>
                                    </p:set>
                                    <p:animEffect transition="in" filter="fade">
                                      <p:cBhvr>
                                        <p:cTn id="98" dur="1000"/>
                                        <p:tgtEl>
                                          <p:spTgt spid="299"/>
                                        </p:tgtEl>
                                      </p:cBhvr>
                                    </p:animEffect>
                                  </p:childTnLst>
                                </p:cTn>
                              </p:par>
                              <p:par>
                                <p:cTn id="99" presetID="10" presetClass="entr" presetSubtype="0" fill="hold" nodeType="withEffect">
                                  <p:stCondLst>
                                    <p:cond delay="0"/>
                                  </p:stCondLst>
                                  <p:childTnLst>
                                    <p:set>
                                      <p:cBhvr>
                                        <p:cTn id="100" dur="1" fill="hold">
                                          <p:stCondLst>
                                            <p:cond delay="0"/>
                                          </p:stCondLst>
                                        </p:cTn>
                                        <p:tgtEl>
                                          <p:spTgt spid="300"/>
                                        </p:tgtEl>
                                        <p:attrNameLst>
                                          <p:attrName>style.visibility</p:attrName>
                                        </p:attrNameLst>
                                      </p:cBhvr>
                                      <p:to>
                                        <p:strVal val="visible"/>
                                      </p:to>
                                    </p:set>
                                    <p:animEffect transition="in" filter="fade">
                                      <p:cBhvr>
                                        <p:cTn id="101"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4"/>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Motivation</a:t>
            </a:r>
            <a:endParaRPr sz="3020">
              <a:solidFill>
                <a:srgbClr val="00FF00"/>
              </a:solidFill>
              <a:latin typeface="Ubuntu Mono"/>
              <a:ea typeface="Ubuntu Mono"/>
              <a:cs typeface="Ubuntu Mono"/>
              <a:sym typeface="Ubuntu Mono"/>
            </a:endParaRPr>
          </a:p>
        </p:txBody>
      </p:sp>
      <p:sp>
        <p:nvSpPr>
          <p:cNvPr id="63" name="Google Shape;63;p14"/>
          <p:cNvSpPr txBox="1">
            <a:spLocks noGrp="1"/>
          </p:cNvSpPr>
          <p:nvPr>
            <p:ph type="body" idx="4294967295"/>
          </p:nvPr>
        </p:nvSpPr>
        <p:spPr>
          <a:xfrm>
            <a:off x="175625" y="1064500"/>
            <a:ext cx="4755000" cy="12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baseline="30000">
                <a:solidFill>
                  <a:srgbClr val="00FF00"/>
                </a:solidFill>
                <a:latin typeface="Ubuntu Mono"/>
                <a:ea typeface="Ubuntu Mono"/>
                <a:cs typeface="Ubuntu Mono"/>
                <a:sym typeface="Ubuntu Mono"/>
              </a:rPr>
              <a:t>222</a:t>
            </a:r>
            <a:r>
              <a:rPr lang="en-CA" sz="2000">
                <a:solidFill>
                  <a:srgbClr val="00FF00"/>
                </a:solidFill>
                <a:latin typeface="Ubuntu Mono"/>
                <a:ea typeface="Ubuntu Mono"/>
                <a:cs typeface="Ubuntu Mono"/>
                <a:sym typeface="Ubuntu Mono"/>
              </a:rPr>
              <a:t>Rn and its progeny are a problematic source of background for SNO+ and for the other experiments at SNOLAB</a:t>
            </a:r>
            <a:endParaRPr sz="2000">
              <a:solidFill>
                <a:srgbClr val="00FF00"/>
              </a:solidFill>
              <a:latin typeface="Ubuntu Mono"/>
              <a:ea typeface="Ubuntu Mono"/>
              <a:cs typeface="Ubuntu Mono"/>
              <a:sym typeface="Ubuntu Mono"/>
            </a:endParaRPr>
          </a:p>
          <a:p>
            <a:pPr marL="0" lvl="0" indent="0" algn="l" rtl="0">
              <a:spcBef>
                <a:spcPts val="1200"/>
              </a:spcBef>
              <a:spcAft>
                <a:spcPts val="0"/>
              </a:spcAft>
              <a:buNone/>
            </a:pPr>
            <a:endParaRPr sz="2000">
              <a:solidFill>
                <a:srgbClr val="00FF00"/>
              </a:solidFill>
              <a:latin typeface="Ubuntu Mono"/>
              <a:ea typeface="Ubuntu Mono"/>
              <a:cs typeface="Ubuntu Mono"/>
              <a:sym typeface="Ubuntu Mono"/>
            </a:endParaRPr>
          </a:p>
          <a:p>
            <a:pPr marL="0" lvl="0" indent="0" algn="l" rtl="0">
              <a:spcBef>
                <a:spcPts val="1200"/>
              </a:spcBef>
              <a:spcAft>
                <a:spcPts val="1200"/>
              </a:spcAft>
              <a:buNone/>
            </a:pPr>
            <a:endParaRPr sz="2000">
              <a:solidFill>
                <a:srgbClr val="00FF00"/>
              </a:solidFill>
              <a:latin typeface="Ubuntu Mono"/>
              <a:ea typeface="Ubuntu Mono"/>
              <a:cs typeface="Ubuntu Mono"/>
              <a:sym typeface="Ubuntu Mono"/>
            </a:endParaRPr>
          </a:p>
        </p:txBody>
      </p:sp>
      <p:sp>
        <p:nvSpPr>
          <p:cNvPr id="64" name="Google Shape;64;p14"/>
          <p:cNvSpPr txBox="1">
            <a:spLocks noGrp="1"/>
          </p:cNvSpPr>
          <p:nvPr>
            <p:ph type="body" idx="4294967295"/>
          </p:nvPr>
        </p:nvSpPr>
        <p:spPr>
          <a:xfrm>
            <a:off x="5839300" y="4752700"/>
            <a:ext cx="2065200" cy="3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a:solidFill>
                  <a:schemeClr val="lt1"/>
                </a:solidFill>
                <a:latin typeface="Ubuntu Mono"/>
                <a:ea typeface="Ubuntu Mono"/>
                <a:cs typeface="Ubuntu Mono"/>
                <a:sym typeface="Ubuntu Mono"/>
              </a:rPr>
              <a:t>Image provided by SNO</a:t>
            </a:r>
            <a:endParaRPr sz="1100">
              <a:solidFill>
                <a:schemeClr val="lt1"/>
              </a:solidFill>
              <a:latin typeface="Ubuntu Mono"/>
              <a:ea typeface="Ubuntu Mono"/>
              <a:cs typeface="Ubuntu Mono"/>
              <a:sym typeface="Ubuntu Mono"/>
            </a:endParaRPr>
          </a:p>
          <a:p>
            <a:pPr marL="0" lvl="0" indent="0" algn="l" rtl="0">
              <a:spcBef>
                <a:spcPts val="1200"/>
              </a:spcBef>
              <a:spcAft>
                <a:spcPts val="1200"/>
              </a:spcAft>
              <a:buNone/>
            </a:pPr>
            <a:endParaRPr sz="1100">
              <a:solidFill>
                <a:schemeClr val="lt1"/>
              </a:solidFill>
              <a:latin typeface="Ubuntu Mono"/>
              <a:ea typeface="Ubuntu Mono"/>
              <a:cs typeface="Ubuntu Mono"/>
              <a:sym typeface="Ubuntu Mono"/>
            </a:endParaRPr>
          </a:p>
        </p:txBody>
      </p:sp>
      <p:pic>
        <p:nvPicPr>
          <p:cNvPr id="65" name="Google Shape;65;p14"/>
          <p:cNvPicPr preferRelativeResize="0"/>
          <p:nvPr/>
        </p:nvPicPr>
        <p:blipFill>
          <a:blip r:embed="rId3">
            <a:alphaModFix/>
          </a:blip>
          <a:stretch>
            <a:fillRect/>
          </a:stretch>
        </p:blipFill>
        <p:spPr>
          <a:xfrm>
            <a:off x="5047600" y="390797"/>
            <a:ext cx="3648625" cy="4361915"/>
          </a:xfrm>
          <a:prstGeom prst="rect">
            <a:avLst/>
          </a:prstGeom>
          <a:noFill/>
          <a:ln>
            <a:noFill/>
          </a:ln>
        </p:spPr>
      </p:pic>
      <p:sp>
        <p:nvSpPr>
          <p:cNvPr id="66" name="Google Shape;66;p14"/>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a:t>
            </a:r>
            <a:endParaRPr sz="1800">
              <a:solidFill>
                <a:srgbClr val="00FF00"/>
              </a:solidFill>
              <a:latin typeface="Ubuntu Mono"/>
              <a:ea typeface="Ubuntu Mono"/>
              <a:cs typeface="Ubuntu Mono"/>
              <a:sym typeface="Ubuntu Mono"/>
            </a:endParaRPr>
          </a:p>
        </p:txBody>
      </p:sp>
      <p:sp>
        <p:nvSpPr>
          <p:cNvPr id="67" name="Google Shape;67;p14"/>
          <p:cNvSpPr txBox="1">
            <a:spLocks noGrp="1"/>
          </p:cNvSpPr>
          <p:nvPr>
            <p:ph type="body" idx="4294967295"/>
          </p:nvPr>
        </p:nvSpPr>
        <p:spPr>
          <a:xfrm>
            <a:off x="175625" y="3053275"/>
            <a:ext cx="4755000" cy="12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a:solidFill>
                  <a:srgbClr val="00FF00"/>
                </a:solidFill>
                <a:latin typeface="Ubuntu Mono"/>
                <a:ea typeface="Ubuntu Mono"/>
                <a:cs typeface="Ubuntu Mono"/>
                <a:sym typeface="Ubuntu Mono"/>
              </a:rPr>
              <a:t>As part of SNOLAB’s </a:t>
            </a:r>
            <a:r>
              <a:rPr lang="en-CA" sz="2000" baseline="30000">
                <a:solidFill>
                  <a:srgbClr val="00FF00"/>
                </a:solidFill>
                <a:latin typeface="Ubuntu Mono"/>
                <a:ea typeface="Ubuntu Mono"/>
                <a:cs typeface="Ubuntu Mono"/>
                <a:sym typeface="Ubuntu Mono"/>
              </a:rPr>
              <a:t>222</a:t>
            </a:r>
            <a:r>
              <a:rPr lang="en-CA" sz="2000">
                <a:solidFill>
                  <a:srgbClr val="00FF00"/>
                </a:solidFill>
                <a:latin typeface="Ubuntu Mono"/>
                <a:ea typeface="Ubuntu Mono"/>
                <a:cs typeface="Ubuntu Mono"/>
                <a:sym typeface="Ubuntu Mono"/>
              </a:rPr>
              <a:t>Rn testing program, we measure the concentrations of </a:t>
            </a:r>
            <a:r>
              <a:rPr lang="en-CA" sz="2000" baseline="30000">
                <a:solidFill>
                  <a:srgbClr val="00FF00"/>
                </a:solidFill>
                <a:latin typeface="Ubuntu Mono"/>
                <a:ea typeface="Ubuntu Mono"/>
                <a:cs typeface="Ubuntu Mono"/>
                <a:sym typeface="Ubuntu Mono"/>
              </a:rPr>
              <a:t>222</a:t>
            </a:r>
            <a:r>
              <a:rPr lang="en-CA" sz="2000">
                <a:solidFill>
                  <a:srgbClr val="00FF00"/>
                </a:solidFill>
                <a:latin typeface="Ubuntu Mono"/>
                <a:ea typeface="Ubuntu Mono"/>
                <a:cs typeface="Ubuntu Mono"/>
                <a:sym typeface="Ubuntu Mono"/>
              </a:rPr>
              <a:t>Rn for these experiments through Radon Assays. </a:t>
            </a:r>
            <a:endParaRPr sz="2000">
              <a:solidFill>
                <a:srgbClr val="00FF00"/>
              </a:solidFill>
              <a:latin typeface="Ubuntu Mono"/>
              <a:ea typeface="Ubuntu Mono"/>
              <a:cs typeface="Ubuntu Mono"/>
              <a:sym typeface="Ubuntu Mono"/>
            </a:endParaRPr>
          </a:p>
          <a:p>
            <a:pPr marL="0" lvl="0" indent="0" algn="l" rtl="0">
              <a:spcBef>
                <a:spcPts val="1200"/>
              </a:spcBef>
              <a:spcAft>
                <a:spcPts val="0"/>
              </a:spcAft>
              <a:buNone/>
            </a:pPr>
            <a:endParaRPr sz="2000">
              <a:solidFill>
                <a:srgbClr val="00FF00"/>
              </a:solidFill>
              <a:latin typeface="Ubuntu Mono"/>
              <a:ea typeface="Ubuntu Mono"/>
              <a:cs typeface="Ubuntu Mono"/>
              <a:sym typeface="Ubuntu Mono"/>
            </a:endParaRPr>
          </a:p>
          <a:p>
            <a:pPr marL="0" lvl="0" indent="0" algn="l" rtl="0">
              <a:spcBef>
                <a:spcPts val="1200"/>
              </a:spcBef>
              <a:spcAft>
                <a:spcPts val="1200"/>
              </a:spcAft>
              <a:buNone/>
            </a:pPr>
            <a:endParaRPr sz="20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p:nvPr/>
        </p:nvSpPr>
        <p:spPr>
          <a:xfrm>
            <a:off x="-62975" y="-13050"/>
            <a:ext cx="92592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08" name="Google Shape;308;p32"/>
          <p:cNvGrpSpPr/>
          <p:nvPr/>
        </p:nvGrpSpPr>
        <p:grpSpPr>
          <a:xfrm>
            <a:off x="-1741750" y="-458125"/>
            <a:ext cx="5113500" cy="5011200"/>
            <a:chOff x="-669025" y="-635000"/>
            <a:chExt cx="5113500" cy="5011200"/>
          </a:xfrm>
        </p:grpSpPr>
        <p:sp>
          <p:nvSpPr>
            <p:cNvPr id="309" name="Google Shape;309;p32"/>
            <p:cNvSpPr/>
            <p:nvPr/>
          </p:nvSpPr>
          <p:spPr>
            <a:xfrm rot="5400000">
              <a:off x="-617875" y="-686150"/>
              <a:ext cx="5011200" cy="5113500"/>
            </a:xfrm>
            <a:prstGeom prst="arc">
              <a:avLst>
                <a:gd name="adj1" fmla="val 16323112"/>
                <a:gd name="adj2" fmla="val 0"/>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32"/>
            <p:cNvSpPr/>
            <p:nvPr/>
          </p:nvSpPr>
          <p:spPr>
            <a:xfrm rot="5400000">
              <a:off x="-470575" y="-538725"/>
              <a:ext cx="4711500" cy="4813800"/>
            </a:xfrm>
            <a:prstGeom prst="arc">
              <a:avLst>
                <a:gd name="adj1" fmla="val 16323112"/>
                <a:gd name="adj2" fmla="val 0"/>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11" name="Google Shape;311;p32"/>
          <p:cNvSpPr txBox="1"/>
          <p:nvPr/>
        </p:nvSpPr>
        <p:spPr>
          <a:xfrm>
            <a:off x="129250" y="2122100"/>
            <a:ext cx="1689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FF0000"/>
                </a:solidFill>
              </a:rPr>
              <a:t>𝛼 Particle</a:t>
            </a:r>
            <a:endParaRPr sz="1800">
              <a:solidFill>
                <a:srgbClr val="FF0000"/>
              </a:solidFill>
              <a:latin typeface="Ubuntu Mono"/>
              <a:ea typeface="Ubuntu Mono"/>
              <a:cs typeface="Ubuntu Mono"/>
              <a:sym typeface="Ubuntu Mono"/>
            </a:endParaRPr>
          </a:p>
        </p:txBody>
      </p:sp>
      <p:sp>
        <p:nvSpPr>
          <p:cNvPr id="312" name="Google Shape;312;p32"/>
          <p:cNvSpPr/>
          <p:nvPr/>
        </p:nvSpPr>
        <p:spPr>
          <a:xfrm>
            <a:off x="1708500" y="3553700"/>
            <a:ext cx="1016700" cy="10026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32"/>
          <p:cNvSpPr/>
          <p:nvPr/>
        </p:nvSpPr>
        <p:spPr>
          <a:xfrm>
            <a:off x="1855800" y="3692450"/>
            <a:ext cx="722100" cy="7251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 name="Google Shape;314;p32"/>
          <p:cNvSpPr/>
          <p:nvPr/>
        </p:nvSpPr>
        <p:spPr>
          <a:xfrm>
            <a:off x="1920150" y="3768650"/>
            <a:ext cx="593400" cy="572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5" name="Google Shape;315;p32"/>
          <p:cNvSpPr/>
          <p:nvPr/>
        </p:nvSpPr>
        <p:spPr>
          <a:xfrm>
            <a:off x="1966200" y="3816800"/>
            <a:ext cx="501300" cy="476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6" name="Google Shape;316;p32"/>
          <p:cNvSpPr/>
          <p:nvPr/>
        </p:nvSpPr>
        <p:spPr>
          <a:xfrm>
            <a:off x="2042400" y="3888050"/>
            <a:ext cx="348900" cy="3339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7" name="Google Shape;317;p32"/>
          <p:cNvSpPr/>
          <p:nvPr/>
        </p:nvSpPr>
        <p:spPr>
          <a:xfrm>
            <a:off x="2129400" y="3969800"/>
            <a:ext cx="174900" cy="170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8" name="Google Shape;318;p32"/>
          <p:cNvSpPr txBox="1"/>
          <p:nvPr/>
        </p:nvSpPr>
        <p:spPr>
          <a:xfrm>
            <a:off x="1693200" y="4417550"/>
            <a:ext cx="2816100" cy="2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chemeClr val="lt1"/>
                </a:solidFill>
                <a:latin typeface="Ubuntu Mono"/>
                <a:ea typeface="Ubuntu Mono"/>
                <a:cs typeface="Ubuntu Mono"/>
                <a:sym typeface="Ubuntu Mono"/>
              </a:rPr>
              <a:t>Isotropic Scintillation</a:t>
            </a:r>
            <a:endParaRPr sz="1800">
              <a:solidFill>
                <a:schemeClr val="lt1"/>
              </a:solidFill>
              <a:latin typeface="Ubuntu Mono"/>
              <a:ea typeface="Ubuntu Mono"/>
              <a:cs typeface="Ubuntu Mono"/>
              <a:sym typeface="Ubuntu Mono"/>
            </a:endParaRPr>
          </a:p>
        </p:txBody>
      </p:sp>
      <p:cxnSp>
        <p:nvCxnSpPr>
          <p:cNvPr id="319" name="Google Shape;319;p32"/>
          <p:cNvCxnSpPr/>
          <p:nvPr/>
        </p:nvCxnSpPr>
        <p:spPr>
          <a:xfrm>
            <a:off x="809600" y="2614825"/>
            <a:ext cx="1315500" cy="1360800"/>
          </a:xfrm>
          <a:prstGeom prst="straightConnector1">
            <a:avLst/>
          </a:prstGeom>
          <a:noFill/>
          <a:ln w="38100" cap="flat" cmpd="sng">
            <a:solidFill>
              <a:srgbClr val="FF0000"/>
            </a:solidFill>
            <a:prstDash val="solid"/>
            <a:round/>
            <a:headEnd type="none" w="med" len="med"/>
            <a:tailEnd type="triangle" w="med" len="med"/>
          </a:ln>
        </p:spPr>
      </p:cxnSp>
      <p:sp>
        <p:nvSpPr>
          <p:cNvPr id="320" name="Google Shape;320;p32"/>
          <p:cNvSpPr/>
          <p:nvPr/>
        </p:nvSpPr>
        <p:spPr>
          <a:xfrm>
            <a:off x="4787250" y="966350"/>
            <a:ext cx="3850800" cy="3451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21" name="Google Shape;321;p32"/>
          <p:cNvCxnSpPr/>
          <p:nvPr/>
        </p:nvCxnSpPr>
        <p:spPr>
          <a:xfrm rot="10800000" flipH="1">
            <a:off x="2730275" y="960575"/>
            <a:ext cx="2055000" cy="2579100"/>
          </a:xfrm>
          <a:prstGeom prst="straightConnector1">
            <a:avLst/>
          </a:prstGeom>
          <a:noFill/>
          <a:ln w="19050" cap="flat" cmpd="sng">
            <a:solidFill>
              <a:srgbClr val="00FF00"/>
            </a:solidFill>
            <a:prstDash val="solid"/>
            <a:round/>
            <a:headEnd type="none" w="med" len="med"/>
            <a:tailEnd type="none" w="med" len="med"/>
          </a:ln>
        </p:spPr>
      </p:cxnSp>
      <p:cxnSp>
        <p:nvCxnSpPr>
          <p:cNvPr id="322" name="Google Shape;322;p32"/>
          <p:cNvCxnSpPr/>
          <p:nvPr/>
        </p:nvCxnSpPr>
        <p:spPr>
          <a:xfrm rot="10800000" flipH="1">
            <a:off x="2730275" y="4428000"/>
            <a:ext cx="2065500" cy="128400"/>
          </a:xfrm>
          <a:prstGeom prst="straightConnector1">
            <a:avLst/>
          </a:prstGeom>
          <a:noFill/>
          <a:ln w="19050" cap="flat" cmpd="sng">
            <a:solidFill>
              <a:srgbClr val="00FF00"/>
            </a:solidFill>
            <a:prstDash val="solid"/>
            <a:round/>
            <a:headEnd type="none" w="med" len="med"/>
            <a:tailEnd type="none" w="med" len="med"/>
          </a:ln>
        </p:spPr>
      </p:cxnSp>
      <p:sp>
        <p:nvSpPr>
          <p:cNvPr id="323" name="Google Shape;323;p32"/>
          <p:cNvSpPr/>
          <p:nvPr/>
        </p:nvSpPr>
        <p:spPr>
          <a:xfrm rot="8100000">
            <a:off x="2701362" y="-637443"/>
            <a:ext cx="9541699" cy="3463692"/>
          </a:xfrm>
          <a:prstGeom prst="arc">
            <a:avLst>
              <a:gd name="adj1" fmla="val 16323112"/>
              <a:gd name="adj2" fmla="val 20508164"/>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32"/>
          <p:cNvSpPr/>
          <p:nvPr/>
        </p:nvSpPr>
        <p:spPr>
          <a:xfrm>
            <a:off x="6625200" y="2817425"/>
            <a:ext cx="174900" cy="1704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25" name="Google Shape;325;p32"/>
          <p:cNvCxnSpPr/>
          <p:nvPr/>
        </p:nvCxnSpPr>
        <p:spPr>
          <a:xfrm rot="10800000" flipH="1">
            <a:off x="6719625" y="2007475"/>
            <a:ext cx="18600" cy="804600"/>
          </a:xfrm>
          <a:prstGeom prst="straightConnector1">
            <a:avLst/>
          </a:prstGeom>
          <a:noFill/>
          <a:ln w="28575" cap="flat" cmpd="sng">
            <a:solidFill>
              <a:schemeClr val="lt1"/>
            </a:solidFill>
            <a:prstDash val="solid"/>
            <a:round/>
            <a:headEnd type="none" w="med" len="med"/>
            <a:tailEnd type="triangle" w="med" len="med"/>
          </a:ln>
        </p:spPr>
      </p:cxnSp>
      <p:cxnSp>
        <p:nvCxnSpPr>
          <p:cNvPr id="326" name="Google Shape;326;p32"/>
          <p:cNvCxnSpPr/>
          <p:nvPr/>
        </p:nvCxnSpPr>
        <p:spPr>
          <a:xfrm rot="10800000" flipH="1">
            <a:off x="6778936" y="981480"/>
            <a:ext cx="1574700" cy="1860900"/>
          </a:xfrm>
          <a:prstGeom prst="straightConnector1">
            <a:avLst/>
          </a:prstGeom>
          <a:noFill/>
          <a:ln w="28575" cap="flat" cmpd="sng">
            <a:solidFill>
              <a:schemeClr val="lt1"/>
            </a:solidFill>
            <a:prstDash val="solid"/>
            <a:round/>
            <a:headEnd type="none" w="med" len="med"/>
            <a:tailEnd type="triangle" w="med" len="med"/>
          </a:ln>
        </p:spPr>
      </p:cxnSp>
      <p:cxnSp>
        <p:nvCxnSpPr>
          <p:cNvPr id="327" name="Google Shape;327;p32"/>
          <p:cNvCxnSpPr/>
          <p:nvPr/>
        </p:nvCxnSpPr>
        <p:spPr>
          <a:xfrm rot="10800000" flipH="1">
            <a:off x="6800111" y="2903980"/>
            <a:ext cx="1247700" cy="4800"/>
          </a:xfrm>
          <a:prstGeom prst="straightConnector1">
            <a:avLst/>
          </a:prstGeom>
          <a:noFill/>
          <a:ln w="28575" cap="flat" cmpd="sng">
            <a:solidFill>
              <a:schemeClr val="lt1"/>
            </a:solidFill>
            <a:prstDash val="solid"/>
            <a:round/>
            <a:headEnd type="none" w="med" len="med"/>
            <a:tailEnd type="triangle" w="med" len="med"/>
          </a:ln>
        </p:spPr>
      </p:cxnSp>
      <p:cxnSp>
        <p:nvCxnSpPr>
          <p:cNvPr id="328" name="Google Shape;328;p32"/>
          <p:cNvCxnSpPr>
            <a:stCxn id="324" idx="5"/>
          </p:cNvCxnSpPr>
          <p:nvPr/>
        </p:nvCxnSpPr>
        <p:spPr>
          <a:xfrm>
            <a:off x="6774486" y="2962870"/>
            <a:ext cx="530700" cy="526500"/>
          </a:xfrm>
          <a:prstGeom prst="straightConnector1">
            <a:avLst/>
          </a:prstGeom>
          <a:noFill/>
          <a:ln w="28575" cap="flat" cmpd="sng">
            <a:solidFill>
              <a:schemeClr val="lt1"/>
            </a:solidFill>
            <a:prstDash val="solid"/>
            <a:round/>
            <a:headEnd type="none" w="med" len="med"/>
            <a:tailEnd type="triangle" w="med" len="med"/>
          </a:ln>
        </p:spPr>
      </p:cxnSp>
      <p:cxnSp>
        <p:nvCxnSpPr>
          <p:cNvPr id="329" name="Google Shape;329;p32"/>
          <p:cNvCxnSpPr>
            <a:stCxn id="324" idx="4"/>
          </p:cNvCxnSpPr>
          <p:nvPr/>
        </p:nvCxnSpPr>
        <p:spPr>
          <a:xfrm>
            <a:off x="6712650" y="2987825"/>
            <a:ext cx="15900" cy="894900"/>
          </a:xfrm>
          <a:prstGeom prst="straightConnector1">
            <a:avLst/>
          </a:prstGeom>
          <a:noFill/>
          <a:ln w="28575" cap="flat" cmpd="sng">
            <a:solidFill>
              <a:schemeClr val="lt1"/>
            </a:solidFill>
            <a:prstDash val="solid"/>
            <a:round/>
            <a:headEnd type="none" w="med" len="med"/>
            <a:tailEnd type="triangle" w="med" len="med"/>
          </a:ln>
        </p:spPr>
      </p:cxnSp>
      <p:cxnSp>
        <p:nvCxnSpPr>
          <p:cNvPr id="330" name="Google Shape;330;p32"/>
          <p:cNvCxnSpPr>
            <a:stCxn id="324" idx="2"/>
          </p:cNvCxnSpPr>
          <p:nvPr/>
        </p:nvCxnSpPr>
        <p:spPr>
          <a:xfrm flipH="1">
            <a:off x="5024400" y="2902625"/>
            <a:ext cx="1600800" cy="27600"/>
          </a:xfrm>
          <a:prstGeom prst="straightConnector1">
            <a:avLst/>
          </a:prstGeom>
          <a:noFill/>
          <a:ln w="28575" cap="flat" cmpd="sng">
            <a:solidFill>
              <a:schemeClr val="lt1"/>
            </a:solidFill>
            <a:prstDash val="solid"/>
            <a:round/>
            <a:headEnd type="none" w="med" len="med"/>
            <a:tailEnd type="triangle" w="med" len="med"/>
          </a:ln>
        </p:spPr>
      </p:cxnSp>
      <p:cxnSp>
        <p:nvCxnSpPr>
          <p:cNvPr id="331" name="Google Shape;331;p32"/>
          <p:cNvCxnSpPr>
            <a:stCxn id="324" idx="3"/>
          </p:cNvCxnSpPr>
          <p:nvPr/>
        </p:nvCxnSpPr>
        <p:spPr>
          <a:xfrm flipH="1">
            <a:off x="5400114" y="2962870"/>
            <a:ext cx="1250700" cy="1391700"/>
          </a:xfrm>
          <a:prstGeom prst="straightConnector1">
            <a:avLst/>
          </a:prstGeom>
          <a:noFill/>
          <a:ln w="28575" cap="flat" cmpd="sng">
            <a:solidFill>
              <a:schemeClr val="lt1"/>
            </a:solidFill>
            <a:prstDash val="solid"/>
            <a:round/>
            <a:headEnd type="none" w="med" len="med"/>
            <a:tailEnd type="triangle" w="med" len="med"/>
          </a:ln>
        </p:spPr>
      </p:cxnSp>
      <p:cxnSp>
        <p:nvCxnSpPr>
          <p:cNvPr id="332" name="Google Shape;332;p32"/>
          <p:cNvCxnSpPr>
            <a:stCxn id="324" idx="1"/>
          </p:cNvCxnSpPr>
          <p:nvPr/>
        </p:nvCxnSpPr>
        <p:spPr>
          <a:xfrm rot="10800000">
            <a:off x="6142914" y="2266080"/>
            <a:ext cx="507900" cy="576300"/>
          </a:xfrm>
          <a:prstGeom prst="straightConnector1">
            <a:avLst/>
          </a:prstGeom>
          <a:noFill/>
          <a:ln w="28575" cap="flat" cmpd="sng">
            <a:solidFill>
              <a:schemeClr val="lt1"/>
            </a:solidFill>
            <a:prstDash val="solid"/>
            <a:round/>
            <a:headEnd type="none" w="med" len="med"/>
            <a:tailEnd type="triangle" w="med" len="med"/>
          </a:ln>
        </p:spPr>
      </p:cxnSp>
      <p:sp>
        <p:nvSpPr>
          <p:cNvPr id="333" name="Google Shape;333;p32"/>
          <p:cNvSpPr txBox="1"/>
          <p:nvPr/>
        </p:nvSpPr>
        <p:spPr>
          <a:xfrm>
            <a:off x="4785275" y="960575"/>
            <a:ext cx="14574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Vacuum </a:t>
            </a:r>
            <a:endParaRPr sz="1800">
              <a:solidFill>
                <a:srgbClr val="00FF00"/>
              </a:solidFill>
              <a:latin typeface="Ubuntu Mono"/>
              <a:ea typeface="Ubuntu Mono"/>
              <a:cs typeface="Ubuntu Mono"/>
              <a:sym typeface="Ubuntu Mono"/>
            </a:endParaRPr>
          </a:p>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n = 1</a:t>
            </a:r>
            <a:endParaRPr sz="1800">
              <a:solidFill>
                <a:srgbClr val="00FF00"/>
              </a:solidFill>
              <a:latin typeface="Ubuntu Mono"/>
              <a:ea typeface="Ubuntu Mono"/>
              <a:cs typeface="Ubuntu Mono"/>
              <a:sym typeface="Ubuntu Mono"/>
            </a:endParaRPr>
          </a:p>
        </p:txBody>
      </p:sp>
      <p:sp>
        <p:nvSpPr>
          <p:cNvPr id="334" name="Google Shape;334;p32"/>
          <p:cNvSpPr txBox="1"/>
          <p:nvPr/>
        </p:nvSpPr>
        <p:spPr>
          <a:xfrm>
            <a:off x="7098825" y="3692450"/>
            <a:ext cx="1457400" cy="40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PMMA</a:t>
            </a:r>
            <a:endParaRPr sz="1800">
              <a:solidFill>
                <a:srgbClr val="00FF00"/>
              </a:solidFill>
              <a:latin typeface="Ubuntu Mono"/>
              <a:ea typeface="Ubuntu Mono"/>
              <a:cs typeface="Ubuntu Mono"/>
              <a:sym typeface="Ubuntu Mono"/>
            </a:endParaRPr>
          </a:p>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n = 1.5</a:t>
            </a:r>
            <a:endParaRPr sz="1800">
              <a:solidFill>
                <a:srgbClr val="00FF00"/>
              </a:solidFill>
              <a:latin typeface="Ubuntu Mono"/>
              <a:ea typeface="Ubuntu Mono"/>
              <a:cs typeface="Ubuntu Mono"/>
              <a:sym typeface="Ubuntu Mono"/>
            </a:endParaRPr>
          </a:p>
        </p:txBody>
      </p:sp>
      <p:sp>
        <p:nvSpPr>
          <p:cNvPr id="335" name="Google Shape;335;p32"/>
          <p:cNvSpPr txBox="1"/>
          <p:nvPr/>
        </p:nvSpPr>
        <p:spPr>
          <a:xfrm>
            <a:off x="3537300" y="3230525"/>
            <a:ext cx="1247700" cy="40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ZnS(Ag)</a:t>
            </a:r>
            <a:endParaRPr sz="1800">
              <a:solidFill>
                <a:srgbClr val="00FF00"/>
              </a:solidFill>
              <a:latin typeface="Ubuntu Mono"/>
              <a:ea typeface="Ubuntu Mono"/>
              <a:cs typeface="Ubuntu Mono"/>
              <a:sym typeface="Ubuntu Mono"/>
            </a:endParaRPr>
          </a:p>
          <a:p>
            <a:pPr marL="0" lvl="0" indent="0" algn="r" rtl="0">
              <a:spcBef>
                <a:spcPts val="0"/>
              </a:spcBef>
              <a:spcAft>
                <a:spcPts val="0"/>
              </a:spcAft>
              <a:buNone/>
            </a:pPr>
            <a:r>
              <a:rPr lang="en-CA" sz="1800">
                <a:solidFill>
                  <a:srgbClr val="00FF00"/>
                </a:solidFill>
                <a:latin typeface="Ubuntu Mono"/>
                <a:ea typeface="Ubuntu Mono"/>
                <a:cs typeface="Ubuntu Mono"/>
                <a:sym typeface="Ubuntu Mono"/>
              </a:rPr>
              <a:t>n = 2.356</a:t>
            </a:r>
            <a:endParaRPr sz="1800">
              <a:solidFill>
                <a:srgbClr val="00FF00"/>
              </a:solidFill>
              <a:latin typeface="Ubuntu Mono"/>
              <a:ea typeface="Ubuntu Mono"/>
              <a:cs typeface="Ubuntu Mono"/>
              <a:sym typeface="Ubuntu Mono"/>
            </a:endParaRPr>
          </a:p>
        </p:txBody>
      </p:sp>
      <p:cxnSp>
        <p:nvCxnSpPr>
          <p:cNvPr id="336" name="Google Shape;336;p32"/>
          <p:cNvCxnSpPr/>
          <p:nvPr/>
        </p:nvCxnSpPr>
        <p:spPr>
          <a:xfrm rot="10800000" flipH="1">
            <a:off x="4789725" y="2952850"/>
            <a:ext cx="149700" cy="204000"/>
          </a:xfrm>
          <a:prstGeom prst="straightConnector1">
            <a:avLst/>
          </a:prstGeom>
          <a:noFill/>
          <a:ln w="28575" cap="flat" cmpd="sng">
            <a:solidFill>
              <a:srgbClr val="00FF00"/>
            </a:solidFill>
            <a:prstDash val="solid"/>
            <a:round/>
            <a:headEnd type="none" w="med" len="med"/>
            <a:tailEnd type="none" w="med" len="med"/>
          </a:ln>
        </p:spPr>
      </p:cxnSp>
      <p:cxnSp>
        <p:nvCxnSpPr>
          <p:cNvPr id="337" name="Google Shape;337;p32"/>
          <p:cNvCxnSpPr/>
          <p:nvPr/>
        </p:nvCxnSpPr>
        <p:spPr>
          <a:xfrm rot="10800000" flipH="1">
            <a:off x="4930875" y="2841725"/>
            <a:ext cx="288900" cy="121800"/>
          </a:xfrm>
          <a:prstGeom prst="straightConnector1">
            <a:avLst/>
          </a:prstGeom>
          <a:noFill/>
          <a:ln w="28575" cap="flat" cmpd="sng">
            <a:solidFill>
              <a:srgbClr val="00FF00"/>
            </a:solidFill>
            <a:prstDash val="solid"/>
            <a:round/>
            <a:headEnd type="none" w="med" len="med"/>
            <a:tailEnd type="none" w="med" len="med"/>
          </a:ln>
        </p:spPr>
      </p:cxnSp>
      <p:cxnSp>
        <p:nvCxnSpPr>
          <p:cNvPr id="338" name="Google Shape;338;p32"/>
          <p:cNvCxnSpPr/>
          <p:nvPr/>
        </p:nvCxnSpPr>
        <p:spPr>
          <a:xfrm rot="10800000" flipH="1">
            <a:off x="5219775" y="2634175"/>
            <a:ext cx="213900" cy="208200"/>
          </a:xfrm>
          <a:prstGeom prst="straightConnector1">
            <a:avLst/>
          </a:prstGeom>
          <a:noFill/>
          <a:ln w="28575" cap="flat" cmpd="sng">
            <a:solidFill>
              <a:srgbClr val="00FF00"/>
            </a:solidFill>
            <a:prstDash val="solid"/>
            <a:round/>
            <a:headEnd type="none" w="med" len="med"/>
            <a:tailEnd type="none" w="med" len="med"/>
          </a:ln>
        </p:spPr>
      </p:cxnSp>
      <p:cxnSp>
        <p:nvCxnSpPr>
          <p:cNvPr id="339" name="Google Shape;339;p32"/>
          <p:cNvCxnSpPr/>
          <p:nvPr/>
        </p:nvCxnSpPr>
        <p:spPr>
          <a:xfrm rot="10800000" flipH="1">
            <a:off x="5417350" y="2529200"/>
            <a:ext cx="166200" cy="124200"/>
          </a:xfrm>
          <a:prstGeom prst="straightConnector1">
            <a:avLst/>
          </a:prstGeom>
          <a:noFill/>
          <a:ln w="28575" cap="flat" cmpd="sng">
            <a:solidFill>
              <a:srgbClr val="00FF00"/>
            </a:solidFill>
            <a:prstDash val="solid"/>
            <a:round/>
            <a:headEnd type="none" w="med" len="med"/>
            <a:tailEnd type="none" w="med" len="med"/>
          </a:ln>
        </p:spPr>
      </p:cxnSp>
      <p:cxnSp>
        <p:nvCxnSpPr>
          <p:cNvPr id="340" name="Google Shape;340;p32"/>
          <p:cNvCxnSpPr/>
          <p:nvPr/>
        </p:nvCxnSpPr>
        <p:spPr>
          <a:xfrm rot="10800000" flipH="1">
            <a:off x="5559750" y="2512725"/>
            <a:ext cx="110700" cy="17100"/>
          </a:xfrm>
          <a:prstGeom prst="straightConnector1">
            <a:avLst/>
          </a:prstGeom>
          <a:noFill/>
          <a:ln w="28575" cap="flat" cmpd="sng">
            <a:solidFill>
              <a:srgbClr val="00FF00"/>
            </a:solidFill>
            <a:prstDash val="solid"/>
            <a:round/>
            <a:headEnd type="none" w="med" len="med"/>
            <a:tailEnd type="none" w="med" len="med"/>
          </a:ln>
        </p:spPr>
      </p:cxnSp>
      <p:cxnSp>
        <p:nvCxnSpPr>
          <p:cNvPr id="341" name="Google Shape;341;p32"/>
          <p:cNvCxnSpPr/>
          <p:nvPr/>
        </p:nvCxnSpPr>
        <p:spPr>
          <a:xfrm rot="10800000" flipH="1">
            <a:off x="5780850" y="2206650"/>
            <a:ext cx="259500" cy="170100"/>
          </a:xfrm>
          <a:prstGeom prst="straightConnector1">
            <a:avLst/>
          </a:prstGeom>
          <a:noFill/>
          <a:ln w="28575" cap="flat" cmpd="sng">
            <a:solidFill>
              <a:srgbClr val="00FF00"/>
            </a:solidFill>
            <a:prstDash val="solid"/>
            <a:round/>
            <a:headEnd type="none" w="med" len="med"/>
            <a:tailEnd type="none" w="med" len="med"/>
          </a:ln>
        </p:spPr>
      </p:cxnSp>
      <p:cxnSp>
        <p:nvCxnSpPr>
          <p:cNvPr id="342" name="Google Shape;342;p32"/>
          <p:cNvCxnSpPr/>
          <p:nvPr/>
        </p:nvCxnSpPr>
        <p:spPr>
          <a:xfrm>
            <a:off x="6032400" y="2193650"/>
            <a:ext cx="84600" cy="60900"/>
          </a:xfrm>
          <a:prstGeom prst="straightConnector1">
            <a:avLst/>
          </a:prstGeom>
          <a:noFill/>
          <a:ln w="28575" cap="flat" cmpd="sng">
            <a:solidFill>
              <a:srgbClr val="00FF00"/>
            </a:solidFill>
            <a:prstDash val="solid"/>
            <a:round/>
            <a:headEnd type="none" w="med" len="med"/>
            <a:tailEnd type="none" w="med" len="med"/>
          </a:ln>
        </p:spPr>
      </p:cxnSp>
      <p:cxnSp>
        <p:nvCxnSpPr>
          <p:cNvPr id="343" name="Google Shape;343;p32"/>
          <p:cNvCxnSpPr/>
          <p:nvPr/>
        </p:nvCxnSpPr>
        <p:spPr>
          <a:xfrm flipH="1">
            <a:off x="6126550" y="2136325"/>
            <a:ext cx="1200" cy="132600"/>
          </a:xfrm>
          <a:prstGeom prst="straightConnector1">
            <a:avLst/>
          </a:prstGeom>
          <a:noFill/>
          <a:ln w="28575" cap="flat" cmpd="sng">
            <a:solidFill>
              <a:srgbClr val="00FF00"/>
            </a:solidFill>
            <a:prstDash val="solid"/>
            <a:round/>
            <a:headEnd type="none" w="med" len="med"/>
            <a:tailEnd type="none" w="med" len="med"/>
          </a:ln>
        </p:spPr>
      </p:cxnSp>
      <p:cxnSp>
        <p:nvCxnSpPr>
          <p:cNvPr id="344" name="Google Shape;344;p32"/>
          <p:cNvCxnSpPr/>
          <p:nvPr/>
        </p:nvCxnSpPr>
        <p:spPr>
          <a:xfrm rot="10800000">
            <a:off x="5650050" y="2448525"/>
            <a:ext cx="20400" cy="64200"/>
          </a:xfrm>
          <a:prstGeom prst="straightConnector1">
            <a:avLst/>
          </a:prstGeom>
          <a:noFill/>
          <a:ln w="28575" cap="flat" cmpd="sng">
            <a:solidFill>
              <a:srgbClr val="00FF00"/>
            </a:solidFill>
            <a:prstDash val="solid"/>
            <a:round/>
            <a:headEnd type="none" w="med" len="med"/>
            <a:tailEnd type="none" w="med" len="med"/>
          </a:ln>
        </p:spPr>
      </p:cxnSp>
      <p:cxnSp>
        <p:nvCxnSpPr>
          <p:cNvPr id="345" name="Google Shape;345;p32"/>
          <p:cNvCxnSpPr/>
          <p:nvPr/>
        </p:nvCxnSpPr>
        <p:spPr>
          <a:xfrm rot="10800000">
            <a:off x="5657025" y="2460575"/>
            <a:ext cx="58500" cy="6000"/>
          </a:xfrm>
          <a:prstGeom prst="straightConnector1">
            <a:avLst/>
          </a:prstGeom>
          <a:noFill/>
          <a:ln w="28575" cap="flat" cmpd="sng">
            <a:solidFill>
              <a:srgbClr val="00FF00"/>
            </a:solidFill>
            <a:prstDash val="solid"/>
            <a:round/>
            <a:headEnd type="none" w="med" len="med"/>
            <a:tailEnd type="none" w="med" len="med"/>
          </a:ln>
        </p:spPr>
      </p:cxnSp>
      <p:cxnSp>
        <p:nvCxnSpPr>
          <p:cNvPr id="346" name="Google Shape;346;p32"/>
          <p:cNvCxnSpPr/>
          <p:nvPr/>
        </p:nvCxnSpPr>
        <p:spPr>
          <a:xfrm rot="10800000" flipH="1">
            <a:off x="5684950" y="2374350"/>
            <a:ext cx="103200" cy="92100"/>
          </a:xfrm>
          <a:prstGeom prst="straightConnector1">
            <a:avLst/>
          </a:prstGeom>
          <a:noFill/>
          <a:ln w="28575" cap="flat" cmpd="sng">
            <a:solidFill>
              <a:srgbClr val="00FF00"/>
            </a:solidFill>
            <a:prstDash val="solid"/>
            <a:round/>
            <a:headEnd type="none" w="med" len="med"/>
            <a:tailEnd type="none" w="med" len="med"/>
          </a:ln>
        </p:spPr>
      </p:cxnSp>
      <p:cxnSp>
        <p:nvCxnSpPr>
          <p:cNvPr id="347" name="Google Shape;347;p32"/>
          <p:cNvCxnSpPr/>
          <p:nvPr/>
        </p:nvCxnSpPr>
        <p:spPr>
          <a:xfrm rot="10800000" flipH="1">
            <a:off x="6142925" y="2055875"/>
            <a:ext cx="309000" cy="89700"/>
          </a:xfrm>
          <a:prstGeom prst="straightConnector1">
            <a:avLst/>
          </a:prstGeom>
          <a:noFill/>
          <a:ln w="28575" cap="flat" cmpd="sng">
            <a:solidFill>
              <a:srgbClr val="00FF00"/>
            </a:solidFill>
            <a:prstDash val="solid"/>
            <a:round/>
            <a:headEnd type="none" w="med" len="med"/>
            <a:tailEnd type="none" w="med" len="med"/>
          </a:ln>
        </p:spPr>
      </p:cxnSp>
      <p:cxnSp>
        <p:nvCxnSpPr>
          <p:cNvPr id="348" name="Google Shape;348;p32"/>
          <p:cNvCxnSpPr/>
          <p:nvPr/>
        </p:nvCxnSpPr>
        <p:spPr>
          <a:xfrm rot="10800000" flipH="1">
            <a:off x="6415425" y="1963475"/>
            <a:ext cx="94200" cy="92400"/>
          </a:xfrm>
          <a:prstGeom prst="straightConnector1">
            <a:avLst/>
          </a:prstGeom>
          <a:noFill/>
          <a:ln w="28575" cap="flat" cmpd="sng">
            <a:solidFill>
              <a:srgbClr val="00FF00"/>
            </a:solidFill>
            <a:prstDash val="solid"/>
            <a:round/>
            <a:headEnd type="none" w="med" len="med"/>
            <a:tailEnd type="none" w="med" len="med"/>
          </a:ln>
        </p:spPr>
      </p:cxnSp>
      <p:cxnSp>
        <p:nvCxnSpPr>
          <p:cNvPr id="349" name="Google Shape;349;p32"/>
          <p:cNvCxnSpPr/>
          <p:nvPr/>
        </p:nvCxnSpPr>
        <p:spPr>
          <a:xfrm rot="10800000" flipH="1">
            <a:off x="6509625" y="1937725"/>
            <a:ext cx="149700" cy="20400"/>
          </a:xfrm>
          <a:prstGeom prst="straightConnector1">
            <a:avLst/>
          </a:prstGeom>
          <a:noFill/>
          <a:ln w="28575" cap="flat" cmpd="sng">
            <a:solidFill>
              <a:srgbClr val="00FF00"/>
            </a:solidFill>
            <a:prstDash val="solid"/>
            <a:round/>
            <a:headEnd type="none" w="med" len="med"/>
            <a:tailEnd type="none" w="med" len="med"/>
          </a:ln>
        </p:spPr>
      </p:cxnSp>
      <p:cxnSp>
        <p:nvCxnSpPr>
          <p:cNvPr id="350" name="Google Shape;350;p32"/>
          <p:cNvCxnSpPr/>
          <p:nvPr/>
        </p:nvCxnSpPr>
        <p:spPr>
          <a:xfrm>
            <a:off x="6659300" y="1929625"/>
            <a:ext cx="74100" cy="57600"/>
          </a:xfrm>
          <a:prstGeom prst="straightConnector1">
            <a:avLst/>
          </a:prstGeom>
          <a:noFill/>
          <a:ln w="28575" cap="flat" cmpd="sng">
            <a:solidFill>
              <a:srgbClr val="00FF00"/>
            </a:solidFill>
            <a:prstDash val="solid"/>
            <a:round/>
            <a:headEnd type="none" w="med" len="med"/>
            <a:tailEnd type="none" w="med" len="med"/>
          </a:ln>
        </p:spPr>
      </p:cxnSp>
      <p:cxnSp>
        <p:nvCxnSpPr>
          <p:cNvPr id="351" name="Google Shape;351;p32"/>
          <p:cNvCxnSpPr/>
          <p:nvPr/>
        </p:nvCxnSpPr>
        <p:spPr>
          <a:xfrm flipH="1">
            <a:off x="6741425" y="1839300"/>
            <a:ext cx="24600" cy="147900"/>
          </a:xfrm>
          <a:prstGeom prst="straightConnector1">
            <a:avLst/>
          </a:prstGeom>
          <a:noFill/>
          <a:ln w="28575" cap="flat" cmpd="sng">
            <a:solidFill>
              <a:srgbClr val="00FF00"/>
            </a:solidFill>
            <a:prstDash val="solid"/>
            <a:round/>
            <a:headEnd type="none" w="med" len="med"/>
            <a:tailEnd type="none" w="med" len="med"/>
          </a:ln>
        </p:spPr>
      </p:cxnSp>
      <p:cxnSp>
        <p:nvCxnSpPr>
          <p:cNvPr id="352" name="Google Shape;352;p32"/>
          <p:cNvCxnSpPr/>
          <p:nvPr/>
        </p:nvCxnSpPr>
        <p:spPr>
          <a:xfrm rot="10800000" flipH="1">
            <a:off x="7098825" y="1494250"/>
            <a:ext cx="94200" cy="92400"/>
          </a:xfrm>
          <a:prstGeom prst="straightConnector1">
            <a:avLst/>
          </a:prstGeom>
          <a:noFill/>
          <a:ln w="28575" cap="flat" cmpd="sng">
            <a:solidFill>
              <a:srgbClr val="00FF00"/>
            </a:solidFill>
            <a:prstDash val="solid"/>
            <a:round/>
            <a:headEnd type="none" w="med" len="med"/>
            <a:tailEnd type="none" w="med" len="med"/>
          </a:ln>
        </p:spPr>
      </p:cxnSp>
      <p:cxnSp>
        <p:nvCxnSpPr>
          <p:cNvPr id="353" name="Google Shape;353;p32"/>
          <p:cNvCxnSpPr/>
          <p:nvPr/>
        </p:nvCxnSpPr>
        <p:spPr>
          <a:xfrm rot="10800000" flipH="1">
            <a:off x="7193025" y="1468500"/>
            <a:ext cx="149700" cy="20400"/>
          </a:xfrm>
          <a:prstGeom prst="straightConnector1">
            <a:avLst/>
          </a:prstGeom>
          <a:noFill/>
          <a:ln w="28575" cap="flat" cmpd="sng">
            <a:solidFill>
              <a:srgbClr val="00FF00"/>
            </a:solidFill>
            <a:prstDash val="solid"/>
            <a:round/>
            <a:headEnd type="none" w="med" len="med"/>
            <a:tailEnd type="none" w="med" len="med"/>
          </a:ln>
        </p:spPr>
      </p:cxnSp>
      <p:cxnSp>
        <p:nvCxnSpPr>
          <p:cNvPr id="354" name="Google Shape;354;p32"/>
          <p:cNvCxnSpPr/>
          <p:nvPr/>
        </p:nvCxnSpPr>
        <p:spPr>
          <a:xfrm>
            <a:off x="7342700" y="1460400"/>
            <a:ext cx="74100" cy="57600"/>
          </a:xfrm>
          <a:prstGeom prst="straightConnector1">
            <a:avLst/>
          </a:prstGeom>
          <a:noFill/>
          <a:ln w="28575" cap="flat" cmpd="sng">
            <a:solidFill>
              <a:srgbClr val="00FF00"/>
            </a:solidFill>
            <a:prstDash val="solid"/>
            <a:round/>
            <a:headEnd type="none" w="med" len="med"/>
            <a:tailEnd type="none" w="med" len="med"/>
          </a:ln>
        </p:spPr>
      </p:cxnSp>
      <p:cxnSp>
        <p:nvCxnSpPr>
          <p:cNvPr id="355" name="Google Shape;355;p32"/>
          <p:cNvCxnSpPr/>
          <p:nvPr/>
        </p:nvCxnSpPr>
        <p:spPr>
          <a:xfrm flipH="1">
            <a:off x="7424825" y="1370075"/>
            <a:ext cx="24600" cy="147900"/>
          </a:xfrm>
          <a:prstGeom prst="straightConnector1">
            <a:avLst/>
          </a:prstGeom>
          <a:noFill/>
          <a:ln w="28575" cap="flat" cmpd="sng">
            <a:solidFill>
              <a:srgbClr val="00FF00"/>
            </a:solidFill>
            <a:prstDash val="solid"/>
            <a:round/>
            <a:headEnd type="none" w="med" len="med"/>
            <a:tailEnd type="none" w="med" len="med"/>
          </a:ln>
        </p:spPr>
      </p:cxnSp>
      <p:cxnSp>
        <p:nvCxnSpPr>
          <p:cNvPr id="356" name="Google Shape;356;p32"/>
          <p:cNvCxnSpPr/>
          <p:nvPr/>
        </p:nvCxnSpPr>
        <p:spPr>
          <a:xfrm rot="10800000" flipH="1">
            <a:off x="6774475" y="1691400"/>
            <a:ext cx="328200" cy="147900"/>
          </a:xfrm>
          <a:prstGeom prst="straightConnector1">
            <a:avLst/>
          </a:prstGeom>
          <a:noFill/>
          <a:ln w="28575" cap="flat" cmpd="sng">
            <a:solidFill>
              <a:srgbClr val="00FF00"/>
            </a:solidFill>
            <a:prstDash val="solid"/>
            <a:round/>
            <a:headEnd type="none" w="med" len="med"/>
            <a:tailEnd type="none" w="med" len="med"/>
          </a:ln>
        </p:spPr>
      </p:cxnSp>
      <p:cxnSp>
        <p:nvCxnSpPr>
          <p:cNvPr id="357" name="Google Shape;357;p32"/>
          <p:cNvCxnSpPr/>
          <p:nvPr/>
        </p:nvCxnSpPr>
        <p:spPr>
          <a:xfrm rot="10800000" flipH="1">
            <a:off x="7094475" y="1576600"/>
            <a:ext cx="24900" cy="114900"/>
          </a:xfrm>
          <a:prstGeom prst="straightConnector1">
            <a:avLst/>
          </a:prstGeom>
          <a:noFill/>
          <a:ln w="28575" cap="flat" cmpd="sng">
            <a:solidFill>
              <a:srgbClr val="00FF00"/>
            </a:solidFill>
            <a:prstDash val="solid"/>
            <a:round/>
            <a:headEnd type="none" w="med" len="med"/>
            <a:tailEnd type="none" w="med" len="med"/>
          </a:ln>
        </p:spPr>
      </p:cxnSp>
      <p:cxnSp>
        <p:nvCxnSpPr>
          <p:cNvPr id="358" name="Google Shape;358;p32"/>
          <p:cNvCxnSpPr/>
          <p:nvPr/>
        </p:nvCxnSpPr>
        <p:spPr>
          <a:xfrm flipH="1">
            <a:off x="7455875" y="1297375"/>
            <a:ext cx="139500" cy="98400"/>
          </a:xfrm>
          <a:prstGeom prst="straightConnector1">
            <a:avLst/>
          </a:prstGeom>
          <a:noFill/>
          <a:ln w="28575" cap="flat" cmpd="sng">
            <a:solidFill>
              <a:srgbClr val="00FF00"/>
            </a:solidFill>
            <a:prstDash val="solid"/>
            <a:round/>
            <a:headEnd type="none" w="med" len="med"/>
            <a:tailEnd type="none" w="med" len="med"/>
          </a:ln>
        </p:spPr>
      </p:cxnSp>
      <p:cxnSp>
        <p:nvCxnSpPr>
          <p:cNvPr id="359" name="Google Shape;359;p32"/>
          <p:cNvCxnSpPr/>
          <p:nvPr/>
        </p:nvCxnSpPr>
        <p:spPr>
          <a:xfrm flipH="1">
            <a:off x="7595275" y="1149575"/>
            <a:ext cx="82200" cy="147900"/>
          </a:xfrm>
          <a:prstGeom prst="straightConnector1">
            <a:avLst/>
          </a:prstGeom>
          <a:noFill/>
          <a:ln w="28575" cap="flat" cmpd="sng">
            <a:solidFill>
              <a:srgbClr val="00FF00"/>
            </a:solidFill>
            <a:prstDash val="solid"/>
            <a:round/>
            <a:headEnd type="none" w="med" len="med"/>
            <a:tailEnd type="none" w="med" len="med"/>
          </a:ln>
        </p:spPr>
      </p:cxnSp>
      <p:cxnSp>
        <p:nvCxnSpPr>
          <p:cNvPr id="360" name="Google Shape;360;p32"/>
          <p:cNvCxnSpPr/>
          <p:nvPr/>
        </p:nvCxnSpPr>
        <p:spPr>
          <a:xfrm flipH="1">
            <a:off x="7656225" y="1051025"/>
            <a:ext cx="136200" cy="117300"/>
          </a:xfrm>
          <a:prstGeom prst="straightConnector1">
            <a:avLst/>
          </a:prstGeom>
          <a:noFill/>
          <a:ln w="28575" cap="flat" cmpd="sng">
            <a:solidFill>
              <a:srgbClr val="00FF00"/>
            </a:solidFill>
            <a:prstDash val="solid"/>
            <a:round/>
            <a:headEnd type="none" w="med" len="med"/>
            <a:tailEnd type="none" w="med" len="med"/>
          </a:ln>
        </p:spPr>
      </p:cxnSp>
      <p:cxnSp>
        <p:nvCxnSpPr>
          <p:cNvPr id="361" name="Google Shape;361;p32"/>
          <p:cNvCxnSpPr/>
          <p:nvPr/>
        </p:nvCxnSpPr>
        <p:spPr>
          <a:xfrm flipH="1">
            <a:off x="7792425" y="960575"/>
            <a:ext cx="136200" cy="117300"/>
          </a:xfrm>
          <a:prstGeom prst="straightConnector1">
            <a:avLst/>
          </a:prstGeom>
          <a:noFill/>
          <a:ln w="28575" cap="flat" cmpd="sng">
            <a:solidFill>
              <a:srgbClr val="00FF00"/>
            </a:solidFill>
            <a:prstDash val="solid"/>
            <a:round/>
            <a:headEnd type="none" w="med" len="med"/>
            <a:tailEnd type="none" w="med" len="med"/>
          </a:ln>
        </p:spPr>
      </p:cxnSp>
      <p:cxnSp>
        <p:nvCxnSpPr>
          <p:cNvPr id="362" name="Google Shape;362;p32"/>
          <p:cNvCxnSpPr/>
          <p:nvPr/>
        </p:nvCxnSpPr>
        <p:spPr>
          <a:xfrm rot="10800000">
            <a:off x="8027450" y="998750"/>
            <a:ext cx="9600" cy="1905000"/>
          </a:xfrm>
          <a:prstGeom prst="straightConnector1">
            <a:avLst/>
          </a:prstGeom>
          <a:noFill/>
          <a:ln w="28575" cap="flat" cmpd="sng">
            <a:solidFill>
              <a:schemeClr val="lt1"/>
            </a:solidFill>
            <a:prstDash val="solid"/>
            <a:round/>
            <a:headEnd type="none" w="med" len="med"/>
            <a:tailEnd type="triangle" w="med" len="med"/>
          </a:ln>
        </p:spPr>
      </p:cxnSp>
      <p:cxnSp>
        <p:nvCxnSpPr>
          <p:cNvPr id="363" name="Google Shape;363;p32"/>
          <p:cNvCxnSpPr/>
          <p:nvPr/>
        </p:nvCxnSpPr>
        <p:spPr>
          <a:xfrm rot="10800000">
            <a:off x="4845750" y="3882950"/>
            <a:ext cx="1866900" cy="28500"/>
          </a:xfrm>
          <a:prstGeom prst="straightConnector1">
            <a:avLst/>
          </a:prstGeom>
          <a:noFill/>
          <a:ln w="28575" cap="flat" cmpd="sng">
            <a:solidFill>
              <a:schemeClr val="lt1"/>
            </a:solidFill>
            <a:prstDash val="solid"/>
            <a:round/>
            <a:headEnd type="none" w="med" len="med"/>
            <a:tailEnd type="triangle" w="med" len="med"/>
          </a:ln>
        </p:spPr>
      </p:cxnSp>
      <p:cxnSp>
        <p:nvCxnSpPr>
          <p:cNvPr id="364" name="Google Shape;364;p32"/>
          <p:cNvCxnSpPr/>
          <p:nvPr/>
        </p:nvCxnSpPr>
        <p:spPr>
          <a:xfrm rot="10800000">
            <a:off x="5941925" y="1494200"/>
            <a:ext cx="208500" cy="778200"/>
          </a:xfrm>
          <a:prstGeom prst="straightConnector1">
            <a:avLst/>
          </a:prstGeom>
          <a:noFill/>
          <a:ln w="28575" cap="flat" cmpd="sng">
            <a:solidFill>
              <a:schemeClr val="lt1"/>
            </a:solidFill>
            <a:prstDash val="solid"/>
            <a:round/>
            <a:headEnd type="none" w="med" len="med"/>
            <a:tailEnd type="triangle" w="med" len="med"/>
          </a:ln>
        </p:spPr>
      </p:cxnSp>
      <p:cxnSp>
        <p:nvCxnSpPr>
          <p:cNvPr id="365" name="Google Shape;365;p32"/>
          <p:cNvCxnSpPr/>
          <p:nvPr/>
        </p:nvCxnSpPr>
        <p:spPr>
          <a:xfrm rot="10800000">
            <a:off x="6463350" y="1564850"/>
            <a:ext cx="263400" cy="393300"/>
          </a:xfrm>
          <a:prstGeom prst="straightConnector1">
            <a:avLst/>
          </a:prstGeom>
          <a:noFill/>
          <a:ln w="28575" cap="flat" cmpd="sng">
            <a:solidFill>
              <a:schemeClr val="lt1"/>
            </a:solidFill>
            <a:prstDash val="solid"/>
            <a:round/>
            <a:headEnd type="none" w="med" len="med"/>
            <a:tailEnd type="triangle" w="med" len="med"/>
          </a:ln>
        </p:spPr>
      </p:cxnSp>
      <p:cxnSp>
        <p:nvCxnSpPr>
          <p:cNvPr id="366" name="Google Shape;366;p32"/>
          <p:cNvCxnSpPr/>
          <p:nvPr/>
        </p:nvCxnSpPr>
        <p:spPr>
          <a:xfrm rot="10800000">
            <a:off x="4818900" y="2152025"/>
            <a:ext cx="208500" cy="778200"/>
          </a:xfrm>
          <a:prstGeom prst="straightConnector1">
            <a:avLst/>
          </a:prstGeom>
          <a:noFill/>
          <a:ln w="28575" cap="flat" cmpd="sng">
            <a:solidFill>
              <a:schemeClr val="lt1"/>
            </a:solidFill>
            <a:prstDash val="solid"/>
            <a:round/>
            <a:headEnd type="none" w="med" len="med"/>
            <a:tailEnd type="triangle" w="med" len="med"/>
          </a:ln>
        </p:spPr>
      </p:cxnSp>
      <p:sp>
        <p:nvSpPr>
          <p:cNvPr id="367" name="Google Shape;367;p32"/>
          <p:cNvSpPr txBox="1">
            <a:spLocks noGrp="1"/>
          </p:cNvSpPr>
          <p:nvPr>
            <p:ph type="title"/>
          </p:nvPr>
        </p:nvSpPr>
        <p:spPr>
          <a:xfrm>
            <a:off x="209854" y="293375"/>
            <a:ext cx="4635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720">
                <a:solidFill>
                  <a:srgbClr val="00FF00"/>
                </a:solidFill>
                <a:latin typeface="Ubuntu Mono"/>
                <a:ea typeface="Ubuntu Mono"/>
                <a:cs typeface="Ubuntu Mono"/>
                <a:sym typeface="Ubuntu Mono"/>
              </a:rPr>
              <a:t>Total Internal Reflection</a:t>
            </a:r>
            <a:endParaRPr sz="2720">
              <a:solidFill>
                <a:srgbClr val="00FF00"/>
              </a:solidFill>
              <a:latin typeface="Ubuntu Mono"/>
              <a:ea typeface="Ubuntu Mono"/>
              <a:cs typeface="Ubuntu Mono"/>
              <a:sym typeface="Ubuntu Mono"/>
            </a:endParaRPr>
          </a:p>
        </p:txBody>
      </p:sp>
      <p:sp>
        <p:nvSpPr>
          <p:cNvPr id="368" name="Google Shape;368;p32"/>
          <p:cNvSpPr txBox="1"/>
          <p:nvPr/>
        </p:nvSpPr>
        <p:spPr>
          <a:xfrm>
            <a:off x="2513550" y="1370075"/>
            <a:ext cx="1599600" cy="43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800">
                <a:solidFill>
                  <a:srgbClr val="00FF00"/>
                </a:solidFill>
                <a:latin typeface="Ubuntu Mono"/>
                <a:ea typeface="Ubuntu Mono"/>
                <a:cs typeface="Ubuntu Mono"/>
                <a:sym typeface="Ubuntu Mono"/>
              </a:rPr>
              <a:t>Thin ZnS(Ag) Layer</a:t>
            </a:r>
            <a:endParaRPr sz="1800">
              <a:solidFill>
                <a:srgbClr val="00FF00"/>
              </a:solidFill>
              <a:latin typeface="Ubuntu Mono"/>
              <a:ea typeface="Ubuntu Mono"/>
              <a:cs typeface="Ubuntu Mono"/>
              <a:sym typeface="Ubuntu Mono"/>
            </a:endParaRPr>
          </a:p>
        </p:txBody>
      </p:sp>
      <p:sp>
        <p:nvSpPr>
          <p:cNvPr id="369" name="Google Shape;369;p32"/>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19</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childTnLst>
                                </p:cTn>
                              </p:par>
                              <p:par>
                                <p:cTn id="8" presetID="10" presetClass="entr" presetSubtype="0" fill="hold"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1000"/>
                                        <p:tgtEl>
                                          <p:spTgt spid="365"/>
                                        </p:tgtEl>
                                      </p:cBhvr>
                                    </p:animEffect>
                                  </p:childTnLst>
                                </p:cTn>
                              </p:par>
                              <p:par>
                                <p:cTn id="11" presetID="10" presetClass="entr" presetSubtype="0" fill="hold" nodeType="withEffect">
                                  <p:stCondLst>
                                    <p:cond delay="0"/>
                                  </p:stCondLst>
                                  <p:childTnLst>
                                    <p:set>
                                      <p:cBhvr>
                                        <p:cTn id="12" dur="1" fill="hold">
                                          <p:stCondLst>
                                            <p:cond delay="0"/>
                                          </p:stCondLst>
                                        </p:cTn>
                                        <p:tgtEl>
                                          <p:spTgt spid="366"/>
                                        </p:tgtEl>
                                        <p:attrNameLst>
                                          <p:attrName>style.visibility</p:attrName>
                                        </p:attrNameLst>
                                      </p:cBhvr>
                                      <p:to>
                                        <p:strVal val="visible"/>
                                      </p:to>
                                    </p:set>
                                    <p:animEffect transition="in" filter="fade">
                                      <p:cBhvr>
                                        <p:cTn id="13" dur="1000"/>
                                        <p:tgtEl>
                                          <p:spTgt spid="366"/>
                                        </p:tgtEl>
                                      </p:cBhvr>
                                    </p:animEffect>
                                  </p:childTnLst>
                                </p:cTn>
                              </p:par>
                              <p:par>
                                <p:cTn id="14" presetID="10" presetClass="entr" presetSubtype="0" fill="hold" nodeType="withEffect">
                                  <p:stCondLst>
                                    <p:cond delay="0"/>
                                  </p:stCondLst>
                                  <p:childTnLst>
                                    <p:set>
                                      <p:cBhvr>
                                        <p:cTn id="15" dur="1" fill="hold">
                                          <p:stCondLst>
                                            <p:cond delay="0"/>
                                          </p:stCondLst>
                                        </p:cTn>
                                        <p:tgtEl>
                                          <p:spTgt spid="362"/>
                                        </p:tgtEl>
                                        <p:attrNameLst>
                                          <p:attrName>style.visibility</p:attrName>
                                        </p:attrNameLst>
                                      </p:cBhvr>
                                      <p:to>
                                        <p:strVal val="visible"/>
                                      </p:to>
                                    </p:set>
                                    <p:animEffect transition="in" filter="fade">
                                      <p:cBhvr>
                                        <p:cTn id="16" dur="1000"/>
                                        <p:tgtEl>
                                          <p:spTgt spid="362"/>
                                        </p:tgtEl>
                                      </p:cBhvr>
                                    </p:animEffect>
                                  </p:childTnLst>
                                </p:cTn>
                              </p:par>
                              <p:par>
                                <p:cTn id="17" presetID="10" presetClass="entr" presetSubtype="0" fill="hold" nodeType="with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fade">
                                      <p:cBhvr>
                                        <p:cTn id="19"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3"/>
          <p:cNvSpPr/>
          <p:nvPr/>
        </p:nvSpPr>
        <p:spPr>
          <a:xfrm>
            <a:off x="-75575" y="-13050"/>
            <a:ext cx="93078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5" name="Google Shape;375;p33"/>
          <p:cNvPicPr preferRelativeResize="0"/>
          <p:nvPr/>
        </p:nvPicPr>
        <p:blipFill>
          <a:blip r:embed="rId3">
            <a:alphaModFix/>
          </a:blip>
          <a:stretch>
            <a:fillRect/>
          </a:stretch>
        </p:blipFill>
        <p:spPr>
          <a:xfrm>
            <a:off x="411816" y="0"/>
            <a:ext cx="8320369" cy="5143501"/>
          </a:xfrm>
          <a:prstGeom prst="rect">
            <a:avLst/>
          </a:prstGeom>
          <a:noFill/>
          <a:ln>
            <a:noFill/>
          </a:ln>
        </p:spPr>
      </p:pic>
      <p:sp>
        <p:nvSpPr>
          <p:cNvPr id="376" name="Google Shape;376;p33"/>
          <p:cNvSpPr/>
          <p:nvPr/>
        </p:nvSpPr>
        <p:spPr>
          <a:xfrm>
            <a:off x="1100900" y="632525"/>
            <a:ext cx="6871800" cy="40887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 name="Google Shape;377;p33"/>
          <p:cNvSpPr/>
          <p:nvPr/>
        </p:nvSpPr>
        <p:spPr>
          <a:xfrm>
            <a:off x="617150" y="356100"/>
            <a:ext cx="7897200" cy="237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 name="Google Shape;378;p33"/>
          <p:cNvSpPr/>
          <p:nvPr/>
        </p:nvSpPr>
        <p:spPr>
          <a:xfrm>
            <a:off x="2748825" y="4110450"/>
            <a:ext cx="2685000" cy="610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9" name="Google Shape;379;p33"/>
          <p:cNvPicPr preferRelativeResize="0"/>
          <p:nvPr/>
        </p:nvPicPr>
        <p:blipFill rotWithShape="1">
          <a:blip r:embed="rId4">
            <a:alphaModFix/>
          </a:blip>
          <a:srcRect l="8089" t="11002" r="9950" b="6332"/>
          <a:stretch/>
        </p:blipFill>
        <p:spPr>
          <a:xfrm>
            <a:off x="3713375" y="839575"/>
            <a:ext cx="4072275" cy="2464174"/>
          </a:xfrm>
          <a:prstGeom prst="rect">
            <a:avLst/>
          </a:prstGeom>
          <a:noFill/>
          <a:ln w="28575" cap="flat" cmpd="sng">
            <a:solidFill>
              <a:srgbClr val="00FF00"/>
            </a:solidFill>
            <a:prstDash val="solid"/>
            <a:round/>
            <a:headEnd type="none" w="sm" len="sm"/>
            <a:tailEnd type="none" w="sm" len="sm"/>
          </a:ln>
        </p:spPr>
      </p:pic>
      <p:cxnSp>
        <p:nvCxnSpPr>
          <p:cNvPr id="380" name="Google Shape;380;p33"/>
          <p:cNvCxnSpPr/>
          <p:nvPr/>
        </p:nvCxnSpPr>
        <p:spPr>
          <a:xfrm rot="10800000" flipH="1">
            <a:off x="2760875" y="828162"/>
            <a:ext cx="952500" cy="3271800"/>
          </a:xfrm>
          <a:prstGeom prst="straightConnector1">
            <a:avLst/>
          </a:prstGeom>
          <a:noFill/>
          <a:ln w="28575" cap="flat" cmpd="sng">
            <a:solidFill>
              <a:srgbClr val="00FF00"/>
            </a:solidFill>
            <a:prstDash val="solid"/>
            <a:round/>
            <a:headEnd type="none" w="med" len="med"/>
            <a:tailEnd type="none" w="med" len="med"/>
          </a:ln>
        </p:spPr>
      </p:cxnSp>
      <p:cxnSp>
        <p:nvCxnSpPr>
          <p:cNvPr id="381" name="Google Shape;381;p33"/>
          <p:cNvCxnSpPr/>
          <p:nvPr/>
        </p:nvCxnSpPr>
        <p:spPr>
          <a:xfrm rot="10800000" flipH="1">
            <a:off x="5452725" y="3326675"/>
            <a:ext cx="2332800" cy="1394400"/>
          </a:xfrm>
          <a:prstGeom prst="straightConnector1">
            <a:avLst/>
          </a:prstGeom>
          <a:noFill/>
          <a:ln w="28575" cap="flat" cmpd="sng">
            <a:solidFill>
              <a:srgbClr val="00FF00"/>
            </a:solidFill>
            <a:prstDash val="solid"/>
            <a:round/>
            <a:headEnd type="none" w="med" len="med"/>
            <a:tailEnd type="none" w="med" len="med"/>
          </a:ln>
        </p:spPr>
      </p:cxnSp>
      <p:sp>
        <p:nvSpPr>
          <p:cNvPr id="382" name="Google Shape;382;p33"/>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20</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p:nvPr/>
        </p:nvSpPr>
        <p:spPr>
          <a:xfrm>
            <a:off x="-75575" y="-13050"/>
            <a:ext cx="9282600" cy="5215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8" name="Google Shape;388;p34"/>
          <p:cNvPicPr preferRelativeResize="0"/>
          <p:nvPr/>
        </p:nvPicPr>
        <p:blipFill rotWithShape="1">
          <a:blip r:embed="rId3">
            <a:alphaModFix/>
          </a:blip>
          <a:srcRect l="2967" t="14302" r="2237"/>
          <a:stretch/>
        </p:blipFill>
        <p:spPr>
          <a:xfrm>
            <a:off x="1163275" y="629188"/>
            <a:ext cx="6817475" cy="3931325"/>
          </a:xfrm>
          <a:prstGeom prst="rect">
            <a:avLst/>
          </a:prstGeom>
          <a:noFill/>
          <a:ln>
            <a:noFill/>
          </a:ln>
        </p:spPr>
      </p:pic>
      <p:sp>
        <p:nvSpPr>
          <p:cNvPr id="389" name="Google Shape;389;p34"/>
          <p:cNvSpPr txBox="1">
            <a:spLocks noGrp="1"/>
          </p:cNvSpPr>
          <p:nvPr>
            <p:ph type="title"/>
          </p:nvPr>
        </p:nvSpPr>
        <p:spPr>
          <a:xfrm>
            <a:off x="1462950" y="56500"/>
            <a:ext cx="6218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720">
                <a:solidFill>
                  <a:srgbClr val="00FF00"/>
                </a:solidFill>
                <a:latin typeface="Ubuntu Mono"/>
                <a:ea typeface="Ubuntu Mono"/>
                <a:cs typeface="Ubuntu Mono"/>
                <a:sym typeface="Ubuntu Mono"/>
              </a:rPr>
              <a:t>Integrated PMT Charge Distribution</a:t>
            </a:r>
            <a:endParaRPr sz="2720">
              <a:solidFill>
                <a:srgbClr val="00FF00"/>
              </a:solidFill>
              <a:latin typeface="Ubuntu Mono"/>
              <a:ea typeface="Ubuntu Mono"/>
              <a:cs typeface="Ubuntu Mono"/>
              <a:sym typeface="Ubuntu Mono"/>
            </a:endParaRPr>
          </a:p>
        </p:txBody>
      </p:sp>
      <p:sp>
        <p:nvSpPr>
          <p:cNvPr id="390" name="Google Shape;390;p34"/>
          <p:cNvSpPr txBox="1">
            <a:spLocks noGrp="1"/>
          </p:cNvSpPr>
          <p:nvPr>
            <p:ph type="title"/>
          </p:nvPr>
        </p:nvSpPr>
        <p:spPr>
          <a:xfrm>
            <a:off x="3697500" y="4560525"/>
            <a:ext cx="2269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420">
                <a:solidFill>
                  <a:srgbClr val="00FF00"/>
                </a:solidFill>
                <a:latin typeface="Ubuntu Mono"/>
                <a:ea typeface="Ubuntu Mono"/>
                <a:cs typeface="Ubuntu Mono"/>
                <a:sym typeface="Ubuntu Mono"/>
              </a:rPr>
              <a:t>Energy (A.U.)</a:t>
            </a:r>
            <a:endParaRPr sz="2420">
              <a:solidFill>
                <a:srgbClr val="00FF00"/>
              </a:solidFill>
              <a:latin typeface="Ubuntu Mono"/>
              <a:ea typeface="Ubuntu Mono"/>
              <a:cs typeface="Ubuntu Mono"/>
              <a:sym typeface="Ubuntu Mono"/>
            </a:endParaRPr>
          </a:p>
        </p:txBody>
      </p:sp>
      <p:sp>
        <p:nvSpPr>
          <p:cNvPr id="391" name="Google Shape;391;p34"/>
          <p:cNvSpPr txBox="1">
            <a:spLocks noGrp="1"/>
          </p:cNvSpPr>
          <p:nvPr>
            <p:ph type="title"/>
          </p:nvPr>
        </p:nvSpPr>
        <p:spPr>
          <a:xfrm rot="-5400000">
            <a:off x="-662625" y="2285400"/>
            <a:ext cx="270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2420">
                <a:solidFill>
                  <a:srgbClr val="00FF00"/>
                </a:solidFill>
                <a:latin typeface="Ubuntu Mono"/>
                <a:ea typeface="Ubuntu Mono"/>
                <a:cs typeface="Ubuntu Mono"/>
                <a:sym typeface="Ubuntu Mono"/>
              </a:rPr>
              <a:t>Number of Decays</a:t>
            </a:r>
            <a:endParaRPr sz="2420">
              <a:solidFill>
                <a:srgbClr val="00FF00"/>
              </a:solidFill>
              <a:latin typeface="Ubuntu Mono"/>
              <a:ea typeface="Ubuntu Mono"/>
              <a:cs typeface="Ubuntu Mono"/>
              <a:sym typeface="Ubuntu Mono"/>
            </a:endParaRPr>
          </a:p>
        </p:txBody>
      </p:sp>
      <p:sp>
        <p:nvSpPr>
          <p:cNvPr id="392" name="Google Shape;392;p34"/>
          <p:cNvSpPr/>
          <p:nvPr/>
        </p:nvSpPr>
        <p:spPr>
          <a:xfrm>
            <a:off x="1551350" y="907000"/>
            <a:ext cx="4893600" cy="343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3" name="Google Shape;393;p34"/>
          <p:cNvSpPr/>
          <p:nvPr/>
        </p:nvSpPr>
        <p:spPr>
          <a:xfrm>
            <a:off x="2917250" y="1460200"/>
            <a:ext cx="4397700" cy="2885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p34"/>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21</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5"/>
          <p:cNvSpPr/>
          <p:nvPr/>
        </p:nvSpPr>
        <p:spPr>
          <a:xfrm>
            <a:off x="-75575" y="-13050"/>
            <a:ext cx="92952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0" name="Google Shape;400;p35"/>
          <p:cNvSpPr txBox="1">
            <a:spLocks noGrp="1"/>
          </p:cNvSpPr>
          <p:nvPr>
            <p:ph type="title"/>
          </p:nvPr>
        </p:nvSpPr>
        <p:spPr>
          <a:xfrm>
            <a:off x="311700" y="269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GEANT4 Simulation Milestones</a:t>
            </a:r>
            <a:endParaRPr>
              <a:solidFill>
                <a:srgbClr val="00FF00"/>
              </a:solidFill>
              <a:latin typeface="Ubuntu Mono"/>
              <a:ea typeface="Ubuntu Mono"/>
              <a:cs typeface="Ubuntu Mono"/>
              <a:sym typeface="Ubuntu Mono"/>
            </a:endParaRPr>
          </a:p>
        </p:txBody>
      </p:sp>
      <p:sp>
        <p:nvSpPr>
          <p:cNvPr id="401" name="Google Shape;401;p35"/>
          <p:cNvSpPr txBox="1">
            <a:spLocks noGrp="1"/>
          </p:cNvSpPr>
          <p:nvPr>
            <p:ph type="body" idx="1"/>
          </p:nvPr>
        </p:nvSpPr>
        <p:spPr>
          <a:xfrm>
            <a:off x="311700" y="1022100"/>
            <a:ext cx="8520600" cy="8568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Stochastic Decay Timing Model implemented for the relevant isotopes</a:t>
            </a:r>
            <a:endParaRPr sz="2200">
              <a:solidFill>
                <a:srgbClr val="00FF00"/>
              </a:solidFill>
              <a:latin typeface="Ubuntu Mono"/>
              <a:ea typeface="Ubuntu Mono"/>
              <a:cs typeface="Ubuntu Mono"/>
              <a:sym typeface="Ubuntu Mono"/>
            </a:endParaRPr>
          </a:p>
        </p:txBody>
      </p:sp>
      <p:sp>
        <p:nvSpPr>
          <p:cNvPr id="402" name="Google Shape;402;p35"/>
          <p:cNvSpPr txBox="1">
            <a:spLocks noGrp="1"/>
          </p:cNvSpPr>
          <p:nvPr>
            <p:ph type="body" idx="1"/>
          </p:nvPr>
        </p:nvSpPr>
        <p:spPr>
          <a:xfrm>
            <a:off x="311700" y="2081638"/>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GDML functionality for different Lucas Cell dimensions</a:t>
            </a:r>
            <a:endParaRPr sz="2200">
              <a:solidFill>
                <a:srgbClr val="00FF00"/>
              </a:solidFill>
              <a:latin typeface="Ubuntu Mono"/>
              <a:ea typeface="Ubuntu Mono"/>
              <a:cs typeface="Ubuntu Mono"/>
              <a:sym typeface="Ubuntu Mono"/>
            </a:endParaRPr>
          </a:p>
          <a:p>
            <a:pPr marL="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03" name="Google Shape;403;p35"/>
          <p:cNvSpPr txBox="1">
            <a:spLocks noGrp="1"/>
          </p:cNvSpPr>
          <p:nvPr>
            <p:ph type="body" idx="1"/>
          </p:nvPr>
        </p:nvSpPr>
        <p:spPr>
          <a:xfrm>
            <a:off x="311700" y="2923400"/>
            <a:ext cx="32322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Value for 𝜂</a:t>
            </a:r>
            <a:r>
              <a:rPr lang="en-CA" sz="2200" baseline="-25000">
                <a:solidFill>
                  <a:srgbClr val="00FF00"/>
                </a:solidFill>
                <a:latin typeface="Ubuntu Mono"/>
                <a:ea typeface="Ubuntu Mono"/>
                <a:cs typeface="Ubuntu Mono"/>
                <a:sym typeface="Ubuntu Mono"/>
              </a:rPr>
              <a:t>QE,Rn222</a:t>
            </a:r>
            <a:r>
              <a:rPr lang="en-CA" sz="2200">
                <a:solidFill>
                  <a:srgbClr val="00FF00"/>
                </a:solidFill>
                <a:latin typeface="Ubuntu Mono"/>
                <a:ea typeface="Ubuntu Mono"/>
                <a:cs typeface="Ubuntu Mono"/>
                <a:sym typeface="Ubuntu Mono"/>
              </a:rPr>
              <a:t> =  </a:t>
            </a:r>
            <a:endParaRPr sz="2200">
              <a:solidFill>
                <a:srgbClr val="00FF00"/>
              </a:solidFill>
              <a:latin typeface="Ubuntu Mono"/>
              <a:ea typeface="Ubuntu Mono"/>
              <a:cs typeface="Ubuntu Mono"/>
              <a:sym typeface="Ubuntu Mono"/>
            </a:endParaRPr>
          </a:p>
          <a:p>
            <a:pPr marL="45720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04" name="Google Shape;404;p35"/>
          <p:cNvSpPr txBox="1">
            <a:spLocks noGrp="1"/>
          </p:cNvSpPr>
          <p:nvPr>
            <p:ph type="body" idx="1"/>
          </p:nvPr>
        </p:nvSpPr>
        <p:spPr>
          <a:xfrm>
            <a:off x="311700" y="3765175"/>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GUI to facilitate graphing and knowledge transfer</a:t>
            </a:r>
            <a:endParaRPr sz="2200">
              <a:solidFill>
                <a:srgbClr val="00FF00"/>
              </a:solidFill>
              <a:latin typeface="Ubuntu Mono"/>
              <a:ea typeface="Ubuntu Mono"/>
              <a:cs typeface="Ubuntu Mono"/>
              <a:sym typeface="Ubuntu Mono"/>
            </a:endParaRPr>
          </a:p>
        </p:txBody>
      </p:sp>
      <p:sp>
        <p:nvSpPr>
          <p:cNvPr id="405" name="Google Shape;405;p35"/>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22</a:t>
            </a:r>
            <a:endParaRPr sz="1800">
              <a:solidFill>
                <a:srgbClr val="00FF00"/>
              </a:solidFill>
              <a:latin typeface="Ubuntu Mono"/>
              <a:ea typeface="Ubuntu Mono"/>
              <a:cs typeface="Ubuntu Mono"/>
              <a:sym typeface="Ubuntu Mono"/>
            </a:endParaRPr>
          </a:p>
        </p:txBody>
      </p:sp>
      <p:sp>
        <p:nvSpPr>
          <p:cNvPr id="406" name="Google Shape;406;p35"/>
          <p:cNvSpPr txBox="1"/>
          <p:nvPr/>
        </p:nvSpPr>
        <p:spPr>
          <a:xfrm>
            <a:off x="3597125" y="2765400"/>
            <a:ext cx="9861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2848542</a:t>
            </a:r>
            <a:endParaRPr sz="1800">
              <a:solidFill>
                <a:srgbClr val="00FF00"/>
              </a:solidFill>
              <a:latin typeface="Ubuntu Mono"/>
              <a:ea typeface="Ubuntu Mono"/>
              <a:cs typeface="Ubuntu Mono"/>
              <a:sym typeface="Ubuntu Mono"/>
            </a:endParaRPr>
          </a:p>
        </p:txBody>
      </p:sp>
      <p:sp>
        <p:nvSpPr>
          <p:cNvPr id="407" name="Google Shape;407;p35"/>
          <p:cNvSpPr txBox="1"/>
          <p:nvPr/>
        </p:nvSpPr>
        <p:spPr>
          <a:xfrm>
            <a:off x="3585875" y="3161550"/>
            <a:ext cx="9861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3678865</a:t>
            </a:r>
            <a:endParaRPr sz="1800">
              <a:solidFill>
                <a:srgbClr val="00FF00"/>
              </a:solidFill>
              <a:latin typeface="Ubuntu Mono"/>
              <a:ea typeface="Ubuntu Mono"/>
              <a:cs typeface="Ubuntu Mono"/>
              <a:sym typeface="Ubuntu Mono"/>
            </a:endParaRPr>
          </a:p>
        </p:txBody>
      </p:sp>
      <p:sp>
        <p:nvSpPr>
          <p:cNvPr id="408" name="Google Shape;408;p35"/>
          <p:cNvSpPr/>
          <p:nvPr/>
        </p:nvSpPr>
        <p:spPr>
          <a:xfrm>
            <a:off x="3585875" y="3181500"/>
            <a:ext cx="1008600" cy="44700"/>
          </a:xfrm>
          <a:prstGeom prst="rect">
            <a:avLst/>
          </a:prstGeom>
          <a:solidFill>
            <a:srgbClr val="00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9" name="Google Shape;409;p35"/>
          <p:cNvSpPr txBox="1">
            <a:spLocks noGrp="1"/>
          </p:cNvSpPr>
          <p:nvPr>
            <p:ph type="body" idx="1"/>
          </p:nvPr>
        </p:nvSpPr>
        <p:spPr>
          <a:xfrm>
            <a:off x="4739275" y="2923425"/>
            <a:ext cx="3888600" cy="62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200">
                <a:solidFill>
                  <a:srgbClr val="00FF00"/>
                </a:solidFill>
                <a:latin typeface="Ubuntu Mono"/>
                <a:ea typeface="Ubuntu Mono"/>
                <a:cs typeface="Ubuntu Mono"/>
                <a:sym typeface="Ubuntu Mono"/>
              </a:rPr>
              <a:t>= 0.7743 </a:t>
            </a:r>
            <a:r>
              <a:rPr lang="en-CA" sz="1600">
                <a:solidFill>
                  <a:srgbClr val="00FF00"/>
                </a:solidFill>
                <a:latin typeface="Ubuntu Mono"/>
                <a:ea typeface="Ubuntu Mono"/>
                <a:cs typeface="Ubuntu Mono"/>
                <a:sym typeface="Ubuntu Mono"/>
              </a:rPr>
              <a:t>photoelectrons/photon</a:t>
            </a:r>
            <a:endParaRPr sz="1600">
              <a:solidFill>
                <a:srgbClr val="00FF00"/>
              </a:solidFill>
              <a:latin typeface="Ubuntu Mono"/>
              <a:ea typeface="Ubuntu Mono"/>
              <a:cs typeface="Ubuntu Mono"/>
              <a:sym typeface="Ubuntu Mono"/>
            </a:endParaRPr>
          </a:p>
          <a:p>
            <a:pPr marL="45720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animEffect transition="in" filter="fade">
                                      <p:cBhvr>
                                        <p:cTn id="12" dur="500"/>
                                        <p:tgtEl>
                                          <p:spTgt spid="4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500"/>
                                        <p:tgtEl>
                                          <p:spTgt spid="403"/>
                                        </p:tgtEl>
                                      </p:cBhvr>
                                    </p:animEffect>
                                  </p:childTnLst>
                                </p:cTn>
                              </p:par>
                              <p:par>
                                <p:cTn id="18" presetID="10" presetClass="entr" presetSubtype="0" fill="hold" nodeType="withEffect">
                                  <p:stCondLst>
                                    <p:cond delay="0"/>
                                  </p:stCondLst>
                                  <p:childTnLst>
                                    <p:set>
                                      <p:cBhvr>
                                        <p:cTn id="19" dur="1" fill="hold">
                                          <p:stCondLst>
                                            <p:cond delay="0"/>
                                          </p:stCondLst>
                                        </p:cTn>
                                        <p:tgtEl>
                                          <p:spTgt spid="406"/>
                                        </p:tgtEl>
                                        <p:attrNameLst>
                                          <p:attrName>style.visibility</p:attrName>
                                        </p:attrNameLst>
                                      </p:cBhvr>
                                      <p:to>
                                        <p:strVal val="visible"/>
                                      </p:to>
                                    </p:set>
                                    <p:animEffect transition="in" filter="fade">
                                      <p:cBhvr>
                                        <p:cTn id="20" dur="500"/>
                                        <p:tgtEl>
                                          <p:spTgt spid="406"/>
                                        </p:tgtEl>
                                      </p:cBhvr>
                                    </p:animEffect>
                                  </p:childTnLst>
                                </p:cTn>
                              </p:par>
                              <p:par>
                                <p:cTn id="21" presetID="10" presetClass="entr" presetSubtype="0" fill="hold" nodeType="withEffect">
                                  <p:stCondLst>
                                    <p:cond delay="0"/>
                                  </p:stCondLst>
                                  <p:childTnLst>
                                    <p:set>
                                      <p:cBhvr>
                                        <p:cTn id="22" dur="1" fill="hold">
                                          <p:stCondLst>
                                            <p:cond delay="0"/>
                                          </p:stCondLst>
                                        </p:cTn>
                                        <p:tgtEl>
                                          <p:spTgt spid="407"/>
                                        </p:tgtEl>
                                        <p:attrNameLst>
                                          <p:attrName>style.visibility</p:attrName>
                                        </p:attrNameLst>
                                      </p:cBhvr>
                                      <p:to>
                                        <p:strVal val="visible"/>
                                      </p:to>
                                    </p:set>
                                    <p:animEffect transition="in" filter="fade">
                                      <p:cBhvr>
                                        <p:cTn id="23" dur="500"/>
                                        <p:tgtEl>
                                          <p:spTgt spid="407"/>
                                        </p:tgtEl>
                                      </p:cBhvr>
                                    </p:animEffect>
                                  </p:childTnLst>
                                </p:cTn>
                              </p:par>
                              <p:par>
                                <p:cTn id="24" presetID="10" presetClass="entr" presetSubtype="0" fill="hold" nodeType="withEffect">
                                  <p:stCondLst>
                                    <p:cond delay="0"/>
                                  </p:stCondLst>
                                  <p:childTnLst>
                                    <p:set>
                                      <p:cBhvr>
                                        <p:cTn id="25" dur="1" fill="hold">
                                          <p:stCondLst>
                                            <p:cond delay="0"/>
                                          </p:stCondLst>
                                        </p:cTn>
                                        <p:tgtEl>
                                          <p:spTgt spid="408"/>
                                        </p:tgtEl>
                                        <p:attrNameLst>
                                          <p:attrName>style.visibility</p:attrName>
                                        </p:attrNameLst>
                                      </p:cBhvr>
                                      <p:to>
                                        <p:strVal val="visible"/>
                                      </p:to>
                                    </p:set>
                                    <p:animEffect transition="in" filter="fade">
                                      <p:cBhvr>
                                        <p:cTn id="26" dur="500"/>
                                        <p:tgtEl>
                                          <p:spTgt spid="408"/>
                                        </p:tgtEl>
                                      </p:cBhvr>
                                    </p:animEffect>
                                  </p:childTnLst>
                                </p:cTn>
                              </p:par>
                              <p:par>
                                <p:cTn id="27" presetID="10" presetClass="entr" presetSubtype="0" fill="hold" nodeType="withEffect">
                                  <p:stCondLst>
                                    <p:cond delay="0"/>
                                  </p:stCondLst>
                                  <p:childTnLst>
                                    <p:set>
                                      <p:cBhvr>
                                        <p:cTn id="28" dur="1" fill="hold">
                                          <p:stCondLst>
                                            <p:cond delay="0"/>
                                          </p:stCondLst>
                                        </p:cTn>
                                        <p:tgtEl>
                                          <p:spTgt spid="409"/>
                                        </p:tgtEl>
                                        <p:attrNameLst>
                                          <p:attrName>style.visibility</p:attrName>
                                        </p:attrNameLst>
                                      </p:cBhvr>
                                      <p:to>
                                        <p:strVal val="visible"/>
                                      </p:to>
                                    </p:set>
                                    <p:animEffect transition="in" filter="fade">
                                      <p:cBhvr>
                                        <p:cTn id="29" dur="500"/>
                                        <p:tgtEl>
                                          <p:spTgt spid="40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4"/>
                                        </p:tgtEl>
                                        <p:attrNameLst>
                                          <p:attrName>style.visibility</p:attrName>
                                        </p:attrNameLst>
                                      </p:cBhvr>
                                      <p:to>
                                        <p:strVal val="visible"/>
                                      </p:to>
                                    </p:set>
                                    <p:animEffect transition="in" filter="fade">
                                      <p:cBhvr>
                                        <p:cTn id="3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p:nvPr/>
        </p:nvSpPr>
        <p:spPr>
          <a:xfrm>
            <a:off x="-88175" y="-13050"/>
            <a:ext cx="93078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5" name="Google Shape;415;p36"/>
          <p:cNvSpPr txBox="1">
            <a:spLocks noGrp="1"/>
          </p:cNvSpPr>
          <p:nvPr>
            <p:ph type="title"/>
          </p:nvPr>
        </p:nvSpPr>
        <p:spPr>
          <a:xfrm>
            <a:off x="311700" y="269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Future Work</a:t>
            </a:r>
            <a:endParaRPr>
              <a:solidFill>
                <a:srgbClr val="00FF00"/>
              </a:solidFill>
              <a:latin typeface="Ubuntu Mono"/>
              <a:ea typeface="Ubuntu Mono"/>
              <a:cs typeface="Ubuntu Mono"/>
              <a:sym typeface="Ubuntu Mono"/>
            </a:endParaRPr>
          </a:p>
        </p:txBody>
      </p:sp>
      <p:sp>
        <p:nvSpPr>
          <p:cNvPr id="416" name="Google Shape;416;p36"/>
          <p:cNvSpPr txBox="1">
            <a:spLocks noGrp="1"/>
          </p:cNvSpPr>
          <p:nvPr>
            <p:ph type="body" idx="1"/>
          </p:nvPr>
        </p:nvSpPr>
        <p:spPr>
          <a:xfrm>
            <a:off x="311700" y="1239900"/>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Implementing the ZnS(Ag) surface roughness***</a:t>
            </a:r>
            <a:endParaRPr sz="2200">
              <a:solidFill>
                <a:srgbClr val="00FF00"/>
              </a:solidFill>
              <a:latin typeface="Ubuntu Mono"/>
              <a:ea typeface="Ubuntu Mono"/>
              <a:cs typeface="Ubuntu Mono"/>
              <a:sym typeface="Ubuntu Mono"/>
            </a:endParaRPr>
          </a:p>
        </p:txBody>
      </p:sp>
      <p:sp>
        <p:nvSpPr>
          <p:cNvPr id="417" name="Google Shape;417;p36"/>
          <p:cNvSpPr txBox="1">
            <a:spLocks noGrp="1"/>
          </p:cNvSpPr>
          <p:nvPr>
            <p:ph type="body" idx="1"/>
          </p:nvPr>
        </p:nvSpPr>
        <p:spPr>
          <a:xfrm>
            <a:off x="311700" y="2081638"/>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Transfer simulation to computer cluster</a:t>
            </a:r>
            <a:endParaRPr sz="2200">
              <a:solidFill>
                <a:srgbClr val="00FF00"/>
              </a:solidFill>
              <a:latin typeface="Ubuntu Mono"/>
              <a:ea typeface="Ubuntu Mono"/>
              <a:cs typeface="Ubuntu Mono"/>
              <a:sym typeface="Ubuntu Mono"/>
            </a:endParaRPr>
          </a:p>
          <a:p>
            <a:pPr marL="457200" lvl="0" indent="0" algn="l" rtl="0">
              <a:spcBef>
                <a:spcPts val="1200"/>
              </a:spcBef>
              <a:spcAft>
                <a:spcPts val="0"/>
              </a:spcAft>
              <a:buNone/>
            </a:pPr>
            <a:endParaRPr sz="2200">
              <a:solidFill>
                <a:srgbClr val="00FF00"/>
              </a:solidFill>
              <a:latin typeface="Ubuntu Mono"/>
              <a:ea typeface="Ubuntu Mono"/>
              <a:cs typeface="Ubuntu Mono"/>
              <a:sym typeface="Ubuntu Mono"/>
            </a:endParaRPr>
          </a:p>
          <a:p>
            <a:pPr marL="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18" name="Google Shape;418;p36"/>
          <p:cNvSpPr txBox="1">
            <a:spLocks noGrp="1"/>
          </p:cNvSpPr>
          <p:nvPr>
            <p:ph type="body" idx="1"/>
          </p:nvPr>
        </p:nvSpPr>
        <p:spPr>
          <a:xfrm>
            <a:off x="311700" y="2923400"/>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Measuring the spatial distribution of </a:t>
            </a:r>
            <a:r>
              <a:rPr lang="en-CA" sz="2000" baseline="30000">
                <a:solidFill>
                  <a:srgbClr val="00FF00"/>
                </a:solidFill>
                <a:latin typeface="Ubuntu Mono"/>
                <a:ea typeface="Ubuntu Mono"/>
                <a:cs typeface="Ubuntu Mono"/>
                <a:sym typeface="Ubuntu Mono"/>
              </a:rPr>
              <a:t>222</a:t>
            </a:r>
            <a:r>
              <a:rPr lang="en-CA" sz="2000">
                <a:solidFill>
                  <a:srgbClr val="00FF00"/>
                </a:solidFill>
                <a:latin typeface="Ubuntu Mono"/>
                <a:ea typeface="Ubuntu Mono"/>
                <a:cs typeface="Ubuntu Mono"/>
                <a:sym typeface="Ubuntu Mono"/>
              </a:rPr>
              <a:t>Rn daughters</a:t>
            </a:r>
            <a:r>
              <a:rPr lang="en-CA" sz="2200">
                <a:solidFill>
                  <a:srgbClr val="00FF00"/>
                </a:solidFill>
                <a:latin typeface="Ubuntu Mono"/>
                <a:ea typeface="Ubuntu Mono"/>
                <a:cs typeface="Ubuntu Mono"/>
                <a:sym typeface="Ubuntu Mono"/>
              </a:rPr>
              <a:t> </a:t>
            </a:r>
            <a:endParaRPr sz="2200">
              <a:solidFill>
                <a:srgbClr val="00FF00"/>
              </a:solidFill>
              <a:latin typeface="Ubuntu Mono"/>
              <a:ea typeface="Ubuntu Mono"/>
              <a:cs typeface="Ubuntu Mono"/>
              <a:sym typeface="Ubuntu Mono"/>
            </a:endParaRPr>
          </a:p>
          <a:p>
            <a:pPr marL="45720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19" name="Google Shape;419;p36"/>
          <p:cNvSpPr txBox="1">
            <a:spLocks noGrp="1"/>
          </p:cNvSpPr>
          <p:nvPr>
            <p:ph type="body" idx="1"/>
          </p:nvPr>
        </p:nvSpPr>
        <p:spPr>
          <a:xfrm>
            <a:off x="311700" y="3765175"/>
            <a:ext cx="8520600" cy="627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FF00"/>
              </a:buClr>
              <a:buSzPts val="2200"/>
              <a:buFont typeface="Ubuntu Mono"/>
              <a:buChar char="-"/>
            </a:pPr>
            <a:r>
              <a:rPr lang="en-CA" sz="2200">
                <a:solidFill>
                  <a:srgbClr val="00FF00"/>
                </a:solidFill>
                <a:latin typeface="Ubuntu Mono"/>
                <a:ea typeface="Ubuntu Mono"/>
                <a:cs typeface="Ubuntu Mono"/>
                <a:sym typeface="Ubuntu Mono"/>
              </a:rPr>
              <a:t>Enhancing GUI and uploading code to Github</a:t>
            </a:r>
            <a:endParaRPr sz="2200">
              <a:solidFill>
                <a:srgbClr val="00FF00"/>
              </a:solidFill>
              <a:latin typeface="Ubuntu Mono"/>
              <a:ea typeface="Ubuntu Mono"/>
              <a:cs typeface="Ubuntu Mono"/>
              <a:sym typeface="Ubuntu Mono"/>
            </a:endParaRPr>
          </a:p>
        </p:txBody>
      </p:sp>
      <p:sp>
        <p:nvSpPr>
          <p:cNvPr id="420" name="Google Shape;420;p36"/>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23</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5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7"/>
                                        </p:tgtEl>
                                        <p:attrNameLst>
                                          <p:attrName>style.visibility</p:attrName>
                                        </p:attrNameLst>
                                      </p:cBhvr>
                                      <p:to>
                                        <p:strVal val="visible"/>
                                      </p:to>
                                    </p:set>
                                    <p:animEffect transition="in" filter="fade">
                                      <p:cBhvr>
                                        <p:cTn id="12" dur="500"/>
                                        <p:tgtEl>
                                          <p:spTgt spid="4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8"/>
                                        </p:tgtEl>
                                        <p:attrNameLst>
                                          <p:attrName>style.visibility</p:attrName>
                                        </p:attrNameLst>
                                      </p:cBhvr>
                                      <p:to>
                                        <p:strVal val="visible"/>
                                      </p:to>
                                    </p:set>
                                    <p:animEffect transition="in" filter="fade">
                                      <p:cBhvr>
                                        <p:cTn id="17" dur="500"/>
                                        <p:tgtEl>
                                          <p:spTgt spid="4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gtEl>
                                        <p:attrNameLst>
                                          <p:attrName>style.visibility</p:attrName>
                                        </p:attrNameLst>
                                      </p:cBhvr>
                                      <p:to>
                                        <p:strVal val="visible"/>
                                      </p:to>
                                    </p:set>
                                    <p:animEffect transition="in" filter="fade">
                                      <p:cBhvr>
                                        <p:cTn id="22"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p:nvPr/>
        </p:nvSpPr>
        <p:spPr>
          <a:xfrm>
            <a:off x="-88175" y="-13050"/>
            <a:ext cx="93078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37"/>
          <p:cNvSpPr txBox="1">
            <a:spLocks noGrp="1"/>
          </p:cNvSpPr>
          <p:nvPr>
            <p:ph type="title"/>
          </p:nvPr>
        </p:nvSpPr>
        <p:spPr>
          <a:xfrm>
            <a:off x="311700" y="269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Thank you!</a:t>
            </a:r>
            <a:endParaRPr>
              <a:solidFill>
                <a:srgbClr val="00FF00"/>
              </a:solidFill>
              <a:latin typeface="Ubuntu Mono"/>
              <a:ea typeface="Ubuntu Mono"/>
              <a:cs typeface="Ubuntu Mono"/>
              <a:sym typeface="Ubuntu Mono"/>
            </a:endParaRPr>
          </a:p>
        </p:txBody>
      </p:sp>
      <p:sp>
        <p:nvSpPr>
          <p:cNvPr id="427" name="Google Shape;427;p37"/>
          <p:cNvSpPr txBox="1">
            <a:spLocks noGrp="1"/>
          </p:cNvSpPr>
          <p:nvPr>
            <p:ph type="body" idx="1"/>
          </p:nvPr>
        </p:nvSpPr>
        <p:spPr>
          <a:xfrm>
            <a:off x="649225" y="1262400"/>
            <a:ext cx="7819500" cy="2354400"/>
          </a:xfrm>
          <a:prstGeom prst="rect">
            <a:avLst/>
          </a:prstGeom>
        </p:spPr>
        <p:txBody>
          <a:bodyPr spcFirstLastPara="1" wrap="square" lIns="91425" tIns="91425" rIns="91425" bIns="91425" anchor="t" anchorCtr="0">
            <a:noAutofit/>
          </a:bodyPr>
          <a:lstStyle/>
          <a:p>
            <a:pPr marL="0" indent="0">
              <a:buNone/>
            </a:pPr>
            <a:r>
              <a:rPr lang="en-CA" sz="2200" dirty="0">
                <a:solidFill>
                  <a:srgbClr val="00FF00"/>
                </a:solidFill>
                <a:latin typeface="Ubuntu Mono"/>
                <a:ea typeface="Ubuntu Mono"/>
                <a:cs typeface="Ubuntu Mono"/>
                <a:sym typeface="Ubuntu Mono"/>
              </a:rPr>
              <a:t>Nasim </a:t>
            </a:r>
            <a:r>
              <a:rPr lang="en-CA" sz="2200" dirty="0" err="1">
                <a:solidFill>
                  <a:srgbClr val="00FF00"/>
                </a:solidFill>
                <a:latin typeface="Ubuntu Mono"/>
                <a:ea typeface="Ubuntu Mono"/>
                <a:cs typeface="Ubuntu Mono"/>
                <a:sym typeface="Ubuntu Mono"/>
              </a:rPr>
              <a:t>Fatemighomi</a:t>
            </a:r>
            <a:r>
              <a:rPr lang="en-CA" sz="2200" dirty="0">
                <a:solidFill>
                  <a:srgbClr val="00FF00"/>
                </a:solidFill>
                <a:latin typeface="Ubuntu Mono"/>
                <a:ea typeface="Ubuntu Mono"/>
                <a:cs typeface="Ubuntu Mono"/>
                <a:sym typeface="Ubuntu Mono"/>
              </a:rPr>
              <a:t>		Keegan </a:t>
            </a:r>
            <a:r>
              <a:rPr lang="en-CA" sz="2200" dirty="0" err="1">
                <a:solidFill>
                  <a:srgbClr val="00FF00"/>
                </a:solidFill>
                <a:latin typeface="Ubuntu Mono"/>
                <a:ea typeface="Ubuntu Mono"/>
                <a:cs typeface="Ubuntu Mono"/>
                <a:sym typeface="Ubuntu Mono"/>
              </a:rPr>
              <a:t>Paleshi</a:t>
            </a:r>
            <a:endParaRPr sz="2200" dirty="0" err="1">
              <a:solidFill>
                <a:srgbClr val="00FF00"/>
              </a:solidFill>
              <a:latin typeface="Ubuntu Mono"/>
              <a:ea typeface="Ubuntu Mono"/>
              <a:cs typeface="Ubuntu Mono"/>
              <a:sym typeface="Ubuntu Mono"/>
            </a:endParaRPr>
          </a:p>
          <a:p>
            <a:pPr marL="0" lvl="0" indent="0" algn="l" rtl="0">
              <a:spcBef>
                <a:spcPts val="1200"/>
              </a:spcBef>
              <a:spcAft>
                <a:spcPts val="0"/>
              </a:spcAft>
              <a:buNone/>
            </a:pPr>
            <a:endParaRPr sz="2200">
              <a:solidFill>
                <a:srgbClr val="00FF00"/>
              </a:solidFill>
              <a:latin typeface="Ubuntu Mono"/>
              <a:ea typeface="Ubuntu Mono"/>
              <a:cs typeface="Ubuntu Mono"/>
              <a:sym typeface="Ubuntu Mono"/>
            </a:endParaRPr>
          </a:p>
          <a:p>
            <a:pPr marL="0" lvl="0" indent="0" algn="l" rtl="0">
              <a:spcBef>
                <a:spcPts val="1200"/>
              </a:spcBef>
              <a:spcAft>
                <a:spcPts val="0"/>
              </a:spcAft>
              <a:buNone/>
            </a:pPr>
            <a:r>
              <a:rPr lang="en-CA" sz="2200" dirty="0">
                <a:solidFill>
                  <a:srgbClr val="00FF00"/>
                </a:solidFill>
                <a:latin typeface="Ubuntu Mono"/>
                <a:ea typeface="Ubuntu Mono"/>
                <a:cs typeface="Ubuntu Mono"/>
                <a:sym typeface="Ubuntu Mono"/>
              </a:rPr>
              <a:t>Mark Ward			Ryan Bayes</a:t>
            </a:r>
            <a:endParaRPr sz="2200" dirty="0">
              <a:solidFill>
                <a:srgbClr val="00FF00"/>
              </a:solidFill>
              <a:latin typeface="Ubuntu Mono"/>
              <a:ea typeface="Ubuntu Mono"/>
              <a:cs typeface="Ubuntu Mono"/>
              <a:sym typeface="Ubuntu Mono"/>
            </a:endParaRPr>
          </a:p>
          <a:p>
            <a:pPr marL="0" lvl="0" indent="0" algn="l" rtl="0">
              <a:spcBef>
                <a:spcPts val="1200"/>
              </a:spcBef>
              <a:spcAft>
                <a:spcPts val="0"/>
              </a:spcAft>
              <a:buNone/>
            </a:pPr>
            <a:endParaRPr sz="2200">
              <a:solidFill>
                <a:srgbClr val="00FF00"/>
              </a:solidFill>
              <a:latin typeface="Ubuntu Mono"/>
              <a:ea typeface="Ubuntu Mono"/>
              <a:cs typeface="Ubuntu Mono"/>
              <a:sym typeface="Ubuntu Mono"/>
            </a:endParaRPr>
          </a:p>
          <a:p>
            <a:pPr marL="0" indent="0">
              <a:spcBef>
                <a:spcPts val="1200"/>
              </a:spcBef>
              <a:spcAft>
                <a:spcPts val="1200"/>
              </a:spcAft>
              <a:buNone/>
            </a:pPr>
            <a:r>
              <a:rPr lang="en-CA" sz="2200" dirty="0">
                <a:solidFill>
                  <a:srgbClr val="00FF00"/>
                </a:solidFill>
                <a:latin typeface="Ubuntu Mono"/>
                <a:ea typeface="Ubuntu Mono"/>
                <a:cs typeface="Ubuntu Mono"/>
                <a:sym typeface="Ubuntu Mono"/>
              </a:rPr>
              <a:t>Lina Anselmo</a:t>
            </a:r>
            <a:endParaRPr sz="2200" dirty="0">
              <a:solidFill>
                <a:srgbClr val="00FF00"/>
              </a:solidFill>
              <a:latin typeface="Ubuntu Mono"/>
              <a:ea typeface="Ubuntu Mono"/>
              <a:cs typeface="Ubuntu Mono"/>
              <a:sym typeface="Ubuntu Mono"/>
            </a:endParaRPr>
          </a:p>
        </p:txBody>
      </p:sp>
      <p:sp>
        <p:nvSpPr>
          <p:cNvPr id="428" name="Google Shape;428;p37"/>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24</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8"/>
          <p:cNvSpPr/>
          <p:nvPr/>
        </p:nvSpPr>
        <p:spPr>
          <a:xfrm>
            <a:off x="-88175" y="-13050"/>
            <a:ext cx="93078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4" name="Google Shape;434;p38"/>
          <p:cNvPicPr preferRelativeResize="0"/>
          <p:nvPr/>
        </p:nvPicPr>
        <p:blipFill rotWithShape="1">
          <a:blip r:embed="rId3">
            <a:alphaModFix/>
          </a:blip>
          <a:srcRect t="10960" r="24288"/>
          <a:stretch/>
        </p:blipFill>
        <p:spPr>
          <a:xfrm>
            <a:off x="4643987" y="742403"/>
            <a:ext cx="4147850" cy="3658685"/>
          </a:xfrm>
          <a:prstGeom prst="rect">
            <a:avLst/>
          </a:prstGeom>
          <a:noFill/>
          <a:ln>
            <a:noFill/>
          </a:ln>
        </p:spPr>
      </p:pic>
      <p:sp>
        <p:nvSpPr>
          <p:cNvPr id="435" name="Google Shape;435;p38"/>
          <p:cNvSpPr txBox="1"/>
          <p:nvPr/>
        </p:nvSpPr>
        <p:spPr>
          <a:xfrm>
            <a:off x="8460100" y="46827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26</a:t>
            </a:r>
            <a:endParaRPr sz="1800">
              <a:solidFill>
                <a:srgbClr val="00FF00"/>
              </a:solidFill>
              <a:latin typeface="Ubuntu Mono"/>
              <a:ea typeface="Ubuntu Mono"/>
              <a:cs typeface="Ubuntu Mono"/>
              <a:sym typeface="Ubuntu Mono"/>
            </a:endParaRPr>
          </a:p>
        </p:txBody>
      </p:sp>
      <p:pic>
        <p:nvPicPr>
          <p:cNvPr id="436" name="Google Shape;436;p38"/>
          <p:cNvPicPr preferRelativeResize="0"/>
          <p:nvPr/>
        </p:nvPicPr>
        <p:blipFill rotWithShape="1">
          <a:blip r:embed="rId4">
            <a:alphaModFix/>
          </a:blip>
          <a:srcRect t="10610" r="24190"/>
          <a:stretch/>
        </p:blipFill>
        <p:spPr>
          <a:xfrm>
            <a:off x="104713" y="737700"/>
            <a:ext cx="4147850" cy="3668075"/>
          </a:xfrm>
          <a:prstGeom prst="rect">
            <a:avLst/>
          </a:prstGeom>
          <a:noFill/>
          <a:ln>
            <a:noFill/>
          </a:ln>
        </p:spPr>
      </p:pic>
      <p:sp>
        <p:nvSpPr>
          <p:cNvPr id="437" name="Google Shape;437;p38"/>
          <p:cNvSpPr txBox="1"/>
          <p:nvPr/>
        </p:nvSpPr>
        <p:spPr>
          <a:xfrm>
            <a:off x="867938" y="281400"/>
            <a:ext cx="3288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Smooth Scintillator Surface</a:t>
            </a:r>
            <a:endParaRPr sz="1800">
              <a:solidFill>
                <a:srgbClr val="00FF00"/>
              </a:solidFill>
              <a:latin typeface="Ubuntu Mono"/>
              <a:ea typeface="Ubuntu Mono"/>
              <a:cs typeface="Ubuntu Mono"/>
              <a:sym typeface="Ubuntu Mono"/>
            </a:endParaRPr>
          </a:p>
        </p:txBody>
      </p:sp>
      <p:sp>
        <p:nvSpPr>
          <p:cNvPr id="438" name="Google Shape;438;p38"/>
          <p:cNvSpPr txBox="1"/>
          <p:nvPr/>
        </p:nvSpPr>
        <p:spPr>
          <a:xfrm>
            <a:off x="5391388" y="281400"/>
            <a:ext cx="32880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Rough Scintillator Surface</a:t>
            </a:r>
            <a:endParaRPr sz="1800">
              <a:solidFill>
                <a:srgbClr val="00FF00"/>
              </a:solidFill>
              <a:latin typeface="Ubuntu Mono"/>
              <a:ea typeface="Ubuntu Mono"/>
              <a:cs typeface="Ubuntu Mono"/>
              <a:sym typeface="Ubuntu Mono"/>
            </a:endParaRPr>
          </a:p>
        </p:txBody>
      </p:sp>
      <p:sp>
        <p:nvSpPr>
          <p:cNvPr id="439" name="Google Shape;439;p38"/>
          <p:cNvSpPr txBox="1"/>
          <p:nvPr/>
        </p:nvSpPr>
        <p:spPr>
          <a:xfrm>
            <a:off x="1659050" y="4401275"/>
            <a:ext cx="17058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Not Realistic</a:t>
            </a:r>
            <a:endParaRPr sz="1800">
              <a:solidFill>
                <a:srgbClr val="00FF00"/>
              </a:solidFill>
              <a:latin typeface="Ubuntu Mono"/>
              <a:ea typeface="Ubuntu Mono"/>
              <a:cs typeface="Ubuntu Mono"/>
              <a:sym typeface="Ubuntu Mono"/>
            </a:endParaRPr>
          </a:p>
        </p:txBody>
      </p:sp>
      <p:sp>
        <p:nvSpPr>
          <p:cNvPr id="440" name="Google Shape;440;p38"/>
          <p:cNvSpPr txBox="1"/>
          <p:nvPr/>
        </p:nvSpPr>
        <p:spPr>
          <a:xfrm>
            <a:off x="6131944" y="4401275"/>
            <a:ext cx="18069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More Realistic</a:t>
            </a:r>
            <a:endParaRPr sz="1800">
              <a:solidFill>
                <a:srgbClr val="00FF00"/>
              </a:solidFill>
              <a:latin typeface="Ubuntu Mono"/>
              <a:ea typeface="Ubuntu Mono"/>
              <a:cs typeface="Ubuntu Mono"/>
              <a:sym typeface="Ubuntu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p:nvPr/>
        </p:nvSpPr>
        <p:spPr>
          <a:xfrm>
            <a:off x="-88175" y="-13050"/>
            <a:ext cx="93078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6" name="Google Shape;446;p39"/>
          <p:cNvSpPr txBox="1">
            <a:spLocks noGrp="1"/>
          </p:cNvSpPr>
          <p:nvPr>
            <p:ph type="title"/>
          </p:nvPr>
        </p:nvSpPr>
        <p:spPr>
          <a:xfrm>
            <a:off x="311700" y="269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Backup - QE calculation</a:t>
            </a:r>
            <a:endParaRPr>
              <a:solidFill>
                <a:srgbClr val="00FF00"/>
              </a:solidFill>
              <a:latin typeface="Ubuntu Mono"/>
              <a:ea typeface="Ubuntu Mono"/>
              <a:cs typeface="Ubuntu Mono"/>
              <a:sym typeface="Ubuntu Mono"/>
            </a:endParaRPr>
          </a:p>
        </p:txBody>
      </p:sp>
      <p:sp>
        <p:nvSpPr>
          <p:cNvPr id="447" name="Google Shape;447;p39"/>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25</a:t>
            </a:r>
            <a:endParaRPr sz="1800">
              <a:solidFill>
                <a:srgbClr val="00FF00"/>
              </a:solidFill>
              <a:latin typeface="Ubuntu Mono"/>
              <a:ea typeface="Ubuntu Mono"/>
              <a:cs typeface="Ubuntu Mono"/>
              <a:sym typeface="Ubuntu Mono"/>
            </a:endParaRPr>
          </a:p>
        </p:txBody>
      </p:sp>
      <p:sp>
        <p:nvSpPr>
          <p:cNvPr id="448" name="Google Shape;448;p39"/>
          <p:cNvSpPr txBox="1">
            <a:spLocks noGrp="1"/>
          </p:cNvSpPr>
          <p:nvPr>
            <p:ph type="body" idx="1"/>
          </p:nvPr>
        </p:nvSpPr>
        <p:spPr>
          <a:xfrm>
            <a:off x="311700" y="3584000"/>
            <a:ext cx="3232200" cy="62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200">
                <a:solidFill>
                  <a:srgbClr val="00FF00"/>
                </a:solidFill>
                <a:latin typeface="Ubuntu Mono"/>
                <a:ea typeface="Ubuntu Mono"/>
                <a:cs typeface="Ubuntu Mono"/>
                <a:sym typeface="Ubuntu Mono"/>
              </a:rPr>
              <a:t> 𝜂</a:t>
            </a:r>
            <a:r>
              <a:rPr lang="en-CA" sz="2200" baseline="-25000">
                <a:solidFill>
                  <a:srgbClr val="00FF00"/>
                </a:solidFill>
                <a:latin typeface="Ubuntu Mono"/>
                <a:ea typeface="Ubuntu Mono"/>
                <a:cs typeface="Ubuntu Mono"/>
                <a:sym typeface="Ubuntu Mono"/>
              </a:rPr>
              <a:t>QE,Rn222</a:t>
            </a:r>
            <a:r>
              <a:rPr lang="en-CA" sz="2200">
                <a:solidFill>
                  <a:srgbClr val="00FF00"/>
                </a:solidFill>
                <a:latin typeface="Ubuntu Mono"/>
                <a:ea typeface="Ubuntu Mono"/>
                <a:cs typeface="Ubuntu Mono"/>
                <a:sym typeface="Ubuntu Mono"/>
              </a:rPr>
              <a:t> =  </a:t>
            </a:r>
            <a:endParaRPr sz="2200">
              <a:solidFill>
                <a:srgbClr val="00FF00"/>
              </a:solidFill>
              <a:latin typeface="Ubuntu Mono"/>
              <a:ea typeface="Ubuntu Mono"/>
              <a:cs typeface="Ubuntu Mono"/>
              <a:sym typeface="Ubuntu Mono"/>
            </a:endParaRPr>
          </a:p>
          <a:p>
            <a:pPr marL="45720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49" name="Google Shape;449;p39"/>
          <p:cNvSpPr txBox="1"/>
          <p:nvPr/>
        </p:nvSpPr>
        <p:spPr>
          <a:xfrm>
            <a:off x="1878575" y="3406050"/>
            <a:ext cx="27159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2848542 photoelectrons</a:t>
            </a:r>
            <a:endParaRPr sz="1800">
              <a:solidFill>
                <a:srgbClr val="00FF00"/>
              </a:solidFill>
              <a:latin typeface="Ubuntu Mono"/>
              <a:ea typeface="Ubuntu Mono"/>
              <a:cs typeface="Ubuntu Mono"/>
              <a:sym typeface="Ubuntu Mono"/>
            </a:endParaRPr>
          </a:p>
        </p:txBody>
      </p:sp>
      <p:sp>
        <p:nvSpPr>
          <p:cNvPr id="450" name="Google Shape;450;p39"/>
          <p:cNvSpPr txBox="1"/>
          <p:nvPr/>
        </p:nvSpPr>
        <p:spPr>
          <a:xfrm>
            <a:off x="2209625" y="3822150"/>
            <a:ext cx="20538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3678865 photons</a:t>
            </a:r>
            <a:endParaRPr sz="1800">
              <a:solidFill>
                <a:srgbClr val="00FF00"/>
              </a:solidFill>
              <a:latin typeface="Ubuntu Mono"/>
              <a:ea typeface="Ubuntu Mono"/>
              <a:cs typeface="Ubuntu Mono"/>
              <a:sym typeface="Ubuntu Mono"/>
            </a:endParaRPr>
          </a:p>
        </p:txBody>
      </p:sp>
      <p:sp>
        <p:nvSpPr>
          <p:cNvPr id="451" name="Google Shape;451;p39"/>
          <p:cNvSpPr txBox="1">
            <a:spLocks noGrp="1"/>
          </p:cNvSpPr>
          <p:nvPr>
            <p:ph type="body" idx="1"/>
          </p:nvPr>
        </p:nvSpPr>
        <p:spPr>
          <a:xfrm>
            <a:off x="4739275" y="3584025"/>
            <a:ext cx="3888600" cy="62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200">
                <a:solidFill>
                  <a:srgbClr val="00FF00"/>
                </a:solidFill>
                <a:latin typeface="Ubuntu Mono"/>
                <a:ea typeface="Ubuntu Mono"/>
                <a:cs typeface="Ubuntu Mono"/>
                <a:sym typeface="Ubuntu Mono"/>
              </a:rPr>
              <a:t>= 0.7743 </a:t>
            </a:r>
            <a:r>
              <a:rPr lang="en-CA" sz="1600">
                <a:solidFill>
                  <a:srgbClr val="00FF00"/>
                </a:solidFill>
                <a:latin typeface="Ubuntu Mono"/>
                <a:ea typeface="Ubuntu Mono"/>
                <a:cs typeface="Ubuntu Mono"/>
                <a:sym typeface="Ubuntu Mono"/>
              </a:rPr>
              <a:t>photoelectrons/photon</a:t>
            </a:r>
            <a:endParaRPr sz="1600">
              <a:solidFill>
                <a:srgbClr val="00FF00"/>
              </a:solidFill>
              <a:latin typeface="Ubuntu Mono"/>
              <a:ea typeface="Ubuntu Mono"/>
              <a:cs typeface="Ubuntu Mono"/>
              <a:sym typeface="Ubuntu Mono"/>
            </a:endParaRPr>
          </a:p>
          <a:p>
            <a:pPr marL="457200" lvl="0" indent="0" algn="l" rtl="0">
              <a:spcBef>
                <a:spcPts val="1200"/>
              </a:spcBef>
              <a:spcAft>
                <a:spcPts val="1200"/>
              </a:spcAft>
              <a:buNone/>
            </a:pPr>
            <a:endParaRPr sz="2200">
              <a:solidFill>
                <a:srgbClr val="00FF00"/>
              </a:solidFill>
              <a:latin typeface="Ubuntu Mono"/>
              <a:ea typeface="Ubuntu Mono"/>
              <a:cs typeface="Ubuntu Mono"/>
              <a:sym typeface="Ubuntu Mono"/>
            </a:endParaRPr>
          </a:p>
        </p:txBody>
      </p:sp>
      <p:sp>
        <p:nvSpPr>
          <p:cNvPr id="452" name="Google Shape;452;p39"/>
          <p:cNvSpPr/>
          <p:nvPr/>
        </p:nvSpPr>
        <p:spPr>
          <a:xfrm>
            <a:off x="1878575" y="3822150"/>
            <a:ext cx="2715900" cy="44700"/>
          </a:xfrm>
          <a:prstGeom prst="rect">
            <a:avLst/>
          </a:prstGeom>
          <a:solidFill>
            <a:srgbClr val="00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39"/>
          <p:cNvSpPr txBox="1"/>
          <p:nvPr/>
        </p:nvSpPr>
        <p:spPr>
          <a:xfrm>
            <a:off x="638425" y="2403875"/>
            <a:ext cx="7854600" cy="99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200">
                <a:solidFill>
                  <a:srgbClr val="00FF00"/>
                </a:solidFill>
                <a:latin typeface="Ubuntu Mono"/>
                <a:ea typeface="Ubuntu Mono"/>
                <a:cs typeface="Ubuntu Mono"/>
                <a:sym typeface="Ubuntu Mono"/>
              </a:rPr>
              <a:t>Positional Frequency of Optical Photons on PMT surface</a:t>
            </a:r>
            <a:endParaRPr sz="2200">
              <a:solidFill>
                <a:srgbClr val="00FF00"/>
              </a:solidFill>
              <a:latin typeface="Ubuntu Mono"/>
              <a:ea typeface="Ubuntu Mono"/>
              <a:cs typeface="Ubuntu Mono"/>
              <a:sym typeface="Ubuntu Mono"/>
            </a:endParaRPr>
          </a:p>
          <a:p>
            <a:pPr marL="0" lvl="0" indent="0" algn="l" rtl="0">
              <a:spcBef>
                <a:spcPts val="0"/>
              </a:spcBef>
              <a:spcAft>
                <a:spcPts val="0"/>
              </a:spcAft>
              <a:buNone/>
            </a:pPr>
            <a:r>
              <a:rPr lang="en-CA" sz="2200">
                <a:solidFill>
                  <a:srgbClr val="00FF00"/>
                </a:solidFill>
                <a:latin typeface="Ubuntu Mono"/>
                <a:ea typeface="Ubuntu Mono"/>
                <a:cs typeface="Ubuntu Mono"/>
                <a:sym typeface="Ubuntu Mono"/>
              </a:rPr>
              <a:t>		Total Number of Optical Photons : 3678865</a:t>
            </a:r>
            <a:endParaRPr sz="2200">
              <a:solidFill>
                <a:srgbClr val="00FF00"/>
              </a:solidFill>
              <a:latin typeface="Ubuntu Mono"/>
              <a:ea typeface="Ubuntu Mono"/>
              <a:cs typeface="Ubuntu Mono"/>
              <a:sym typeface="Ubuntu Mono"/>
            </a:endParaRPr>
          </a:p>
        </p:txBody>
      </p:sp>
      <p:sp>
        <p:nvSpPr>
          <p:cNvPr id="454" name="Google Shape;454;p39"/>
          <p:cNvSpPr txBox="1"/>
          <p:nvPr/>
        </p:nvSpPr>
        <p:spPr>
          <a:xfrm>
            <a:off x="176100" y="1223738"/>
            <a:ext cx="8791800" cy="99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100">
                <a:solidFill>
                  <a:srgbClr val="00FF00"/>
                </a:solidFill>
                <a:latin typeface="Ubuntu Mono"/>
                <a:ea typeface="Ubuntu Mono"/>
                <a:cs typeface="Ubuntu Mono"/>
                <a:sym typeface="Ubuntu Mono"/>
              </a:rPr>
              <a:t>Positional Frequency of Optical Photons Yielding Photoelectrons</a:t>
            </a:r>
            <a:endParaRPr sz="2100">
              <a:solidFill>
                <a:srgbClr val="00FF00"/>
              </a:solidFill>
              <a:latin typeface="Ubuntu Mono"/>
              <a:ea typeface="Ubuntu Mono"/>
              <a:cs typeface="Ubuntu Mono"/>
              <a:sym typeface="Ubuntu Mono"/>
            </a:endParaRPr>
          </a:p>
          <a:p>
            <a:pPr marL="0" lvl="0" indent="0" algn="l" rtl="0">
              <a:spcBef>
                <a:spcPts val="0"/>
              </a:spcBef>
              <a:spcAft>
                <a:spcPts val="0"/>
              </a:spcAft>
              <a:buNone/>
            </a:pPr>
            <a:r>
              <a:rPr lang="en-CA" sz="2100">
                <a:solidFill>
                  <a:srgbClr val="00FF00"/>
                </a:solidFill>
                <a:latin typeface="Ubuntu Mono"/>
                <a:ea typeface="Ubuntu Mono"/>
                <a:cs typeface="Ubuntu Mono"/>
                <a:sym typeface="Ubuntu Mono"/>
              </a:rPr>
              <a:t>		Total Number of Optical Photons : 2848542</a:t>
            </a:r>
            <a:endParaRPr sz="2100">
              <a:solidFill>
                <a:srgbClr val="00FF00"/>
              </a:solidFill>
              <a:latin typeface="Ubuntu Mono"/>
              <a:ea typeface="Ubuntu Mono"/>
              <a:cs typeface="Ubuntu Mono"/>
              <a:sym typeface="Ubuntu Mon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0"/>
          <p:cNvSpPr/>
          <p:nvPr/>
        </p:nvSpPr>
        <p:spPr>
          <a:xfrm>
            <a:off x="-75575" y="-13050"/>
            <a:ext cx="9307800" cy="5196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0" name="Google Shape;46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References</a:t>
            </a:r>
            <a:endParaRPr>
              <a:solidFill>
                <a:srgbClr val="00FF00"/>
              </a:solidFill>
              <a:latin typeface="Ubuntu Mono"/>
              <a:ea typeface="Ubuntu Mono"/>
              <a:cs typeface="Ubuntu Mono"/>
              <a:sym typeface="Ubuntu Mono"/>
            </a:endParaRPr>
          </a:p>
        </p:txBody>
      </p:sp>
      <p:sp>
        <p:nvSpPr>
          <p:cNvPr id="461" name="Google Shape;461;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0"/>
              </a:spcAft>
              <a:buClr>
                <a:schemeClr val="dk1"/>
              </a:buClr>
              <a:buSzPct val="61111"/>
              <a:buFont typeface="Arial"/>
              <a:buNone/>
            </a:pPr>
            <a:r>
              <a:rPr lang="en-CA">
                <a:solidFill>
                  <a:srgbClr val="00FF00"/>
                </a:solidFill>
                <a:latin typeface="Ubuntu Mono"/>
                <a:ea typeface="Ubuntu Mono"/>
                <a:cs typeface="Ubuntu Mono"/>
                <a:sym typeface="Ubuntu Mono"/>
              </a:rPr>
              <a:t>[1] Blevis, I., Boger, J., Bonvin, E., Cleveland, B. T., Dai, X., Dalnoki-Veress, F., Doucas, G., Farine, J., Fergani, H., Grant, D., Hahn, R. L., Hamer, A. S., Hargrove, C. K., Heron, H., Jagam, P., Jelley, N. A., Jillings, C., Knox, A. B., Lee, H. W., … Zhu, X. (2004). Measurement of 222 Rn dissolved in water at the Sudbury Neutrino Observatory. </a:t>
            </a:r>
            <a:r>
              <a:rPr lang="en-CA" i="1">
                <a:solidFill>
                  <a:srgbClr val="00FF00"/>
                </a:solidFill>
                <a:latin typeface="Ubuntu Mono"/>
                <a:ea typeface="Ubuntu Mono"/>
                <a:cs typeface="Ubuntu Mono"/>
                <a:sym typeface="Ubuntu Mono"/>
              </a:rPr>
              <a:t>Nuclear Instruments and Methods in Physics Research Section A: Accelerators, Spectrometers, Detectors and Associated Equipment</a:t>
            </a:r>
            <a:r>
              <a:rPr lang="en-CA">
                <a:solidFill>
                  <a:srgbClr val="00FF00"/>
                </a:solidFill>
                <a:latin typeface="Ubuntu Mono"/>
                <a:ea typeface="Ubuntu Mono"/>
                <a:cs typeface="Ubuntu Mono"/>
                <a:sym typeface="Ubuntu Mono"/>
              </a:rPr>
              <a:t>, </a:t>
            </a:r>
            <a:r>
              <a:rPr lang="en-CA" i="1">
                <a:solidFill>
                  <a:srgbClr val="00FF00"/>
                </a:solidFill>
                <a:latin typeface="Ubuntu Mono"/>
                <a:ea typeface="Ubuntu Mono"/>
                <a:cs typeface="Ubuntu Mono"/>
                <a:sym typeface="Ubuntu Mono"/>
              </a:rPr>
              <a:t>517</a:t>
            </a:r>
            <a:r>
              <a:rPr lang="en-CA">
                <a:solidFill>
                  <a:srgbClr val="00FF00"/>
                </a:solidFill>
                <a:latin typeface="Ubuntu Mono"/>
                <a:ea typeface="Ubuntu Mono"/>
                <a:cs typeface="Ubuntu Mono"/>
                <a:sym typeface="Ubuntu Mono"/>
              </a:rPr>
              <a:t>(1–3), 139–153. https://doi.org/10.1016/j.nima.2003.10.103 </a:t>
            </a:r>
            <a:endParaRPr>
              <a:solidFill>
                <a:srgbClr val="00FF00"/>
              </a:solidFill>
              <a:latin typeface="Ubuntu Mono"/>
              <a:ea typeface="Ubuntu Mono"/>
              <a:cs typeface="Ubuntu Mono"/>
              <a:sym typeface="Ubuntu Mono"/>
            </a:endParaRPr>
          </a:p>
          <a:p>
            <a:pPr marL="0" lvl="0" indent="0" algn="l" rtl="0">
              <a:spcBef>
                <a:spcPts val="1200"/>
              </a:spcBef>
              <a:spcAft>
                <a:spcPts val="0"/>
              </a:spcAft>
              <a:buNone/>
            </a:pPr>
            <a:r>
              <a:rPr lang="en-CA">
                <a:solidFill>
                  <a:srgbClr val="00FF00"/>
                </a:solidFill>
                <a:latin typeface="Ubuntu Mono"/>
                <a:ea typeface="Ubuntu Mono"/>
                <a:cs typeface="Ubuntu Mono"/>
                <a:sym typeface="Ubuntu Mono"/>
              </a:rPr>
              <a:t>[2] IAEA. (2010). Analytical Methodology for the Determination of Radium Isotopes in Environmental Samples. https://www-pub.iaea.org/MTCD/publications/PDF/IAEA-AQ-19_web.pdf </a:t>
            </a:r>
            <a:endParaRPr>
              <a:solidFill>
                <a:srgbClr val="00FF00"/>
              </a:solidFill>
              <a:latin typeface="Ubuntu Mono"/>
              <a:ea typeface="Ubuntu Mono"/>
              <a:cs typeface="Ubuntu Mono"/>
              <a:sym typeface="Ubuntu Mono"/>
            </a:endParaRPr>
          </a:p>
          <a:p>
            <a:pPr marL="0" lvl="0" indent="0" algn="l" rtl="0">
              <a:spcBef>
                <a:spcPts val="1200"/>
              </a:spcBef>
              <a:spcAft>
                <a:spcPts val="1200"/>
              </a:spcAft>
              <a:buNone/>
            </a:pPr>
            <a:r>
              <a:rPr lang="en-CA">
                <a:solidFill>
                  <a:srgbClr val="00FF00"/>
                </a:solidFill>
                <a:latin typeface="Ubuntu Mono"/>
                <a:ea typeface="Ubuntu Mono"/>
                <a:cs typeface="Ubuntu Mono"/>
                <a:sym typeface="Ubuntu Mono"/>
              </a:rPr>
              <a:t>[3] </a:t>
            </a:r>
            <a:r>
              <a:rPr lang="en-CA" sz="1750">
                <a:solidFill>
                  <a:srgbClr val="00FF00"/>
                </a:solidFill>
                <a:latin typeface="Ubuntu Mono"/>
                <a:ea typeface="Ubuntu Mono"/>
                <a:cs typeface="Ubuntu Mono"/>
                <a:sym typeface="Ubuntu Mono"/>
              </a:rPr>
              <a:t>Liu, M., Lee, H. W., &amp; McDonald, A. B. (1993). 222rn emanation into vacuum. </a:t>
            </a:r>
            <a:r>
              <a:rPr lang="en-CA" sz="1750" i="1">
                <a:solidFill>
                  <a:srgbClr val="00FF00"/>
                </a:solidFill>
                <a:latin typeface="Ubuntu Mono"/>
                <a:ea typeface="Ubuntu Mono"/>
                <a:cs typeface="Ubuntu Mono"/>
                <a:sym typeface="Ubuntu Mono"/>
              </a:rPr>
              <a:t>Nuclear Instruments and Methods in Physics Research Section A: Accelerators, Spectrometers, Detectors and Associated Equipment</a:t>
            </a:r>
            <a:r>
              <a:rPr lang="en-CA" sz="1750">
                <a:solidFill>
                  <a:srgbClr val="00FF00"/>
                </a:solidFill>
                <a:latin typeface="Ubuntu Mono"/>
                <a:ea typeface="Ubuntu Mono"/>
                <a:cs typeface="Ubuntu Mono"/>
                <a:sym typeface="Ubuntu Mono"/>
              </a:rPr>
              <a:t>, </a:t>
            </a:r>
            <a:r>
              <a:rPr lang="en-CA" sz="1750" i="1">
                <a:solidFill>
                  <a:srgbClr val="00FF00"/>
                </a:solidFill>
                <a:latin typeface="Ubuntu Mono"/>
                <a:ea typeface="Ubuntu Mono"/>
                <a:cs typeface="Ubuntu Mono"/>
                <a:sym typeface="Ubuntu Mono"/>
              </a:rPr>
              <a:t>329</a:t>
            </a:r>
            <a:r>
              <a:rPr lang="en-CA" sz="1750">
                <a:solidFill>
                  <a:srgbClr val="00FF00"/>
                </a:solidFill>
                <a:latin typeface="Ubuntu Mono"/>
                <a:ea typeface="Ubuntu Mono"/>
                <a:cs typeface="Ubuntu Mono"/>
                <a:sym typeface="Ubuntu Mono"/>
              </a:rPr>
              <a:t>(1–2), 291–298. https://doi.org/10.1016/0168-9002(93)90948-h </a:t>
            </a:r>
            <a:endParaRPr>
              <a:solidFill>
                <a:srgbClr val="00FF00"/>
              </a:solidFill>
              <a:latin typeface="Ubuntu Mono"/>
              <a:ea typeface="Ubuntu Mono"/>
              <a:cs typeface="Ubuntu Mono"/>
              <a:sym typeface="Ubuntu Mono"/>
            </a:endParaRPr>
          </a:p>
        </p:txBody>
      </p:sp>
      <p:sp>
        <p:nvSpPr>
          <p:cNvPr id="462" name="Google Shape;462;p40"/>
          <p:cNvSpPr txBox="1"/>
          <p:nvPr/>
        </p:nvSpPr>
        <p:spPr>
          <a:xfrm>
            <a:off x="8696225" y="4658200"/>
            <a:ext cx="533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20</a:t>
            </a:r>
            <a:endParaRPr sz="1800">
              <a:solidFill>
                <a:srgbClr val="00FF00"/>
              </a:solidFill>
              <a:latin typeface="Ubuntu Mono"/>
              <a:ea typeface="Ubuntu Mono"/>
              <a:cs typeface="Ubuntu Mono"/>
              <a:sym typeface="Ubuntu Mon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 name="Google Shape;73;p15"/>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Motivation</a:t>
            </a:r>
            <a:endParaRPr sz="3020">
              <a:solidFill>
                <a:srgbClr val="00FF00"/>
              </a:solidFill>
              <a:latin typeface="Ubuntu Mono"/>
              <a:ea typeface="Ubuntu Mono"/>
              <a:cs typeface="Ubuntu Mono"/>
              <a:sym typeface="Ubuntu Mono"/>
            </a:endParaRPr>
          </a:p>
        </p:txBody>
      </p:sp>
      <p:sp>
        <p:nvSpPr>
          <p:cNvPr id="74" name="Google Shape;74;p15"/>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3</a:t>
            </a:r>
            <a:endParaRPr sz="1800">
              <a:solidFill>
                <a:srgbClr val="00FF00"/>
              </a:solidFill>
              <a:latin typeface="Ubuntu Mono"/>
              <a:ea typeface="Ubuntu Mono"/>
              <a:cs typeface="Ubuntu Mono"/>
              <a:sym typeface="Ubuntu Mono"/>
            </a:endParaRPr>
          </a:p>
        </p:txBody>
      </p:sp>
      <p:pic>
        <p:nvPicPr>
          <p:cNvPr id="75" name="Google Shape;75;p15"/>
          <p:cNvPicPr preferRelativeResize="0"/>
          <p:nvPr/>
        </p:nvPicPr>
        <p:blipFill rotWithShape="1">
          <a:blip r:embed="rId3">
            <a:alphaModFix/>
          </a:blip>
          <a:srcRect t="27341" r="26497"/>
          <a:stretch/>
        </p:blipFill>
        <p:spPr>
          <a:xfrm>
            <a:off x="2051525" y="1007738"/>
            <a:ext cx="5040927" cy="3780699"/>
          </a:xfrm>
          <a:prstGeom prst="rect">
            <a:avLst/>
          </a:prstGeom>
          <a:noFill/>
          <a:ln>
            <a:noFill/>
          </a:ln>
        </p:spPr>
      </p:pic>
      <p:sp>
        <p:nvSpPr>
          <p:cNvPr id="76" name="Google Shape;76;p15"/>
          <p:cNvSpPr txBox="1">
            <a:spLocks noGrp="1"/>
          </p:cNvSpPr>
          <p:nvPr>
            <p:ph type="body" idx="4294967295"/>
          </p:nvPr>
        </p:nvSpPr>
        <p:spPr>
          <a:xfrm>
            <a:off x="3291762" y="4788425"/>
            <a:ext cx="2560500" cy="45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CA" sz="1600">
                <a:solidFill>
                  <a:srgbClr val="00FF00"/>
                </a:solidFill>
                <a:latin typeface="Ubuntu Mono"/>
                <a:ea typeface="Ubuntu Mono"/>
                <a:cs typeface="Ubuntu Mono"/>
                <a:sym typeface="Ubuntu Mono"/>
              </a:rPr>
              <a:t>Underground Radon Board</a:t>
            </a:r>
            <a:endParaRPr sz="16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6"/>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Motivation</a:t>
            </a:r>
            <a:endParaRPr sz="3020">
              <a:solidFill>
                <a:srgbClr val="00FF00"/>
              </a:solidFill>
              <a:latin typeface="Ubuntu Mono"/>
              <a:ea typeface="Ubuntu Mono"/>
              <a:cs typeface="Ubuntu Mono"/>
              <a:sym typeface="Ubuntu Mono"/>
            </a:endParaRPr>
          </a:p>
        </p:txBody>
      </p:sp>
      <p:sp>
        <p:nvSpPr>
          <p:cNvPr id="83" name="Google Shape;83;p16"/>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4</a:t>
            </a:r>
            <a:endParaRPr sz="1800">
              <a:solidFill>
                <a:srgbClr val="00FF00"/>
              </a:solidFill>
              <a:latin typeface="Ubuntu Mono"/>
              <a:ea typeface="Ubuntu Mono"/>
              <a:cs typeface="Ubuntu Mono"/>
              <a:sym typeface="Ubuntu Mono"/>
            </a:endParaRPr>
          </a:p>
        </p:txBody>
      </p:sp>
      <p:pic>
        <p:nvPicPr>
          <p:cNvPr id="84" name="Google Shape;84;p16"/>
          <p:cNvPicPr preferRelativeResize="0"/>
          <p:nvPr/>
        </p:nvPicPr>
        <p:blipFill>
          <a:blip r:embed="rId3">
            <a:alphaModFix/>
          </a:blip>
          <a:stretch>
            <a:fillRect/>
          </a:stretch>
        </p:blipFill>
        <p:spPr>
          <a:xfrm>
            <a:off x="2051538" y="1007709"/>
            <a:ext cx="5040927" cy="3780714"/>
          </a:xfrm>
          <a:prstGeom prst="rect">
            <a:avLst/>
          </a:prstGeom>
          <a:noFill/>
          <a:ln>
            <a:noFill/>
          </a:ln>
        </p:spPr>
      </p:pic>
      <p:sp>
        <p:nvSpPr>
          <p:cNvPr id="85" name="Google Shape;85;p16"/>
          <p:cNvSpPr txBox="1">
            <a:spLocks noGrp="1"/>
          </p:cNvSpPr>
          <p:nvPr>
            <p:ph type="body" idx="4294967295"/>
          </p:nvPr>
        </p:nvSpPr>
        <p:spPr>
          <a:xfrm>
            <a:off x="3606600" y="4788425"/>
            <a:ext cx="1930800" cy="45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CA" sz="1600">
                <a:solidFill>
                  <a:srgbClr val="00FF00"/>
                </a:solidFill>
                <a:latin typeface="Ubuntu Mono"/>
                <a:ea typeface="Ubuntu Mono"/>
                <a:cs typeface="Ubuntu Mono"/>
                <a:sym typeface="Ubuntu Mono"/>
              </a:rPr>
              <a:t>DEAP Radon Board</a:t>
            </a:r>
            <a:endParaRPr sz="16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7"/>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Motivation</a:t>
            </a:r>
            <a:endParaRPr sz="3020">
              <a:solidFill>
                <a:srgbClr val="00FF00"/>
              </a:solidFill>
              <a:latin typeface="Ubuntu Mono"/>
              <a:ea typeface="Ubuntu Mono"/>
              <a:cs typeface="Ubuntu Mono"/>
              <a:sym typeface="Ubuntu Mono"/>
            </a:endParaRPr>
          </a:p>
        </p:txBody>
      </p:sp>
      <p:sp>
        <p:nvSpPr>
          <p:cNvPr id="92" name="Google Shape;92;p17"/>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5</a:t>
            </a:r>
            <a:endParaRPr sz="1800">
              <a:solidFill>
                <a:srgbClr val="00FF00"/>
              </a:solidFill>
              <a:latin typeface="Ubuntu Mono"/>
              <a:ea typeface="Ubuntu Mono"/>
              <a:cs typeface="Ubuntu Mono"/>
              <a:sym typeface="Ubuntu Mono"/>
            </a:endParaRPr>
          </a:p>
        </p:txBody>
      </p:sp>
      <p:sp>
        <p:nvSpPr>
          <p:cNvPr id="93" name="Google Shape;93;p17"/>
          <p:cNvSpPr txBox="1">
            <a:spLocks noGrp="1"/>
          </p:cNvSpPr>
          <p:nvPr>
            <p:ph type="body" idx="4294967295"/>
          </p:nvPr>
        </p:nvSpPr>
        <p:spPr>
          <a:xfrm>
            <a:off x="3606600" y="4663000"/>
            <a:ext cx="2136000" cy="45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CA" sz="1600">
                <a:solidFill>
                  <a:srgbClr val="00FF00"/>
                </a:solidFill>
                <a:latin typeface="Ubuntu Mono"/>
                <a:ea typeface="Ubuntu Mono"/>
                <a:cs typeface="Ubuntu Mono"/>
                <a:sym typeface="Ubuntu Mono"/>
              </a:rPr>
              <a:t>Water Assay System</a:t>
            </a:r>
            <a:endParaRPr sz="1600">
              <a:solidFill>
                <a:srgbClr val="00FF00"/>
              </a:solidFill>
              <a:latin typeface="Ubuntu Mono"/>
              <a:ea typeface="Ubuntu Mono"/>
              <a:cs typeface="Ubuntu Mono"/>
              <a:sym typeface="Ubuntu Mono"/>
            </a:endParaRPr>
          </a:p>
        </p:txBody>
      </p:sp>
      <p:pic>
        <p:nvPicPr>
          <p:cNvPr id="94" name="Google Shape;94;p17" descr="A picture containing indoor, cluttered, miller&#10;&#10;Description automatically generated"/>
          <p:cNvPicPr preferRelativeResize="0"/>
          <p:nvPr/>
        </p:nvPicPr>
        <p:blipFill rotWithShape="1">
          <a:blip r:embed="rId3">
            <a:alphaModFix/>
          </a:blip>
          <a:srcRect l="1409"/>
          <a:stretch/>
        </p:blipFill>
        <p:spPr>
          <a:xfrm>
            <a:off x="558358" y="1017076"/>
            <a:ext cx="8027268" cy="3729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8"/>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Motivation</a:t>
            </a:r>
            <a:endParaRPr sz="3020">
              <a:solidFill>
                <a:srgbClr val="00FF00"/>
              </a:solidFill>
              <a:latin typeface="Ubuntu Mono"/>
              <a:ea typeface="Ubuntu Mono"/>
              <a:cs typeface="Ubuntu Mono"/>
              <a:sym typeface="Ubuntu Mono"/>
            </a:endParaRPr>
          </a:p>
        </p:txBody>
      </p:sp>
      <p:sp>
        <p:nvSpPr>
          <p:cNvPr id="101" name="Google Shape;101;p18"/>
          <p:cNvSpPr txBox="1">
            <a:spLocks noGrp="1"/>
          </p:cNvSpPr>
          <p:nvPr>
            <p:ph type="body" idx="4294967295"/>
          </p:nvPr>
        </p:nvSpPr>
        <p:spPr>
          <a:xfrm>
            <a:off x="3494400" y="4788425"/>
            <a:ext cx="2155200" cy="45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CA" sz="1600">
                <a:solidFill>
                  <a:srgbClr val="00FF00"/>
                </a:solidFill>
                <a:latin typeface="Ubuntu Mono"/>
                <a:ea typeface="Ubuntu Mono"/>
                <a:cs typeface="Ubuntu Mono"/>
                <a:sym typeface="Ubuntu Mono"/>
              </a:rPr>
              <a:t>Surface Radon Board</a:t>
            </a:r>
            <a:endParaRPr sz="1600">
              <a:solidFill>
                <a:srgbClr val="00FF00"/>
              </a:solidFill>
              <a:latin typeface="Ubuntu Mono"/>
              <a:ea typeface="Ubuntu Mono"/>
              <a:cs typeface="Ubuntu Mono"/>
              <a:sym typeface="Ubuntu Mono"/>
            </a:endParaRPr>
          </a:p>
        </p:txBody>
      </p:sp>
      <p:sp>
        <p:nvSpPr>
          <p:cNvPr id="102" name="Google Shape;102;p18"/>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6</a:t>
            </a:r>
            <a:endParaRPr sz="1800">
              <a:solidFill>
                <a:srgbClr val="00FF00"/>
              </a:solidFill>
              <a:latin typeface="Ubuntu Mono"/>
              <a:ea typeface="Ubuntu Mono"/>
              <a:cs typeface="Ubuntu Mono"/>
              <a:sym typeface="Ubuntu Mono"/>
            </a:endParaRPr>
          </a:p>
        </p:txBody>
      </p:sp>
      <p:pic>
        <p:nvPicPr>
          <p:cNvPr id="103" name="Google Shape;103;p18"/>
          <p:cNvPicPr preferRelativeResize="0"/>
          <p:nvPr/>
        </p:nvPicPr>
        <p:blipFill>
          <a:blip r:embed="rId3">
            <a:alphaModFix/>
          </a:blip>
          <a:stretch>
            <a:fillRect/>
          </a:stretch>
        </p:blipFill>
        <p:spPr>
          <a:xfrm>
            <a:off x="2051538" y="1007700"/>
            <a:ext cx="5040927" cy="3780714"/>
          </a:xfrm>
          <a:prstGeom prst="rect">
            <a:avLst/>
          </a:prstGeom>
          <a:noFill/>
          <a:ln>
            <a:noFill/>
          </a:ln>
        </p:spPr>
      </p:pic>
      <p:sp>
        <p:nvSpPr>
          <p:cNvPr id="104" name="Google Shape;104;p18"/>
          <p:cNvSpPr/>
          <p:nvPr/>
        </p:nvSpPr>
        <p:spPr>
          <a:xfrm>
            <a:off x="5718150" y="2859075"/>
            <a:ext cx="831300" cy="7809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p:nvPr/>
        </p:nvSpPr>
        <p:spPr>
          <a:xfrm>
            <a:off x="-62975" y="-13050"/>
            <a:ext cx="9282600" cy="5187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9"/>
          <p:cNvSpPr txBox="1">
            <a:spLocks noGrp="1"/>
          </p:cNvSpPr>
          <p:nvPr>
            <p:ph type="title"/>
          </p:nvPr>
        </p:nvSpPr>
        <p:spPr>
          <a:xfrm>
            <a:off x="311700" y="160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What is a Lucas Cell?</a:t>
            </a:r>
            <a:endParaRPr sz="3020">
              <a:solidFill>
                <a:srgbClr val="00FF00"/>
              </a:solidFill>
              <a:latin typeface="Ubuntu Mono"/>
              <a:ea typeface="Ubuntu Mono"/>
              <a:cs typeface="Ubuntu Mono"/>
              <a:sym typeface="Ubuntu Mono"/>
            </a:endParaRPr>
          </a:p>
        </p:txBody>
      </p:sp>
      <p:sp>
        <p:nvSpPr>
          <p:cNvPr id="111" name="Google Shape;111;p19"/>
          <p:cNvSpPr txBox="1">
            <a:spLocks noGrp="1"/>
          </p:cNvSpPr>
          <p:nvPr>
            <p:ph type="body" idx="1"/>
          </p:nvPr>
        </p:nvSpPr>
        <p:spPr>
          <a:xfrm>
            <a:off x="175625" y="872400"/>
            <a:ext cx="61209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00FF00"/>
              </a:buClr>
              <a:buSzPts val="2100"/>
              <a:buFont typeface="Ubuntu Mono"/>
              <a:buChar char="-"/>
            </a:pPr>
            <a:r>
              <a:rPr lang="en-CA" sz="2100">
                <a:solidFill>
                  <a:srgbClr val="00FF00"/>
                </a:solidFill>
                <a:latin typeface="Ubuntu Mono"/>
                <a:ea typeface="Ubuntu Mono"/>
                <a:cs typeface="Ubuntu Mono"/>
                <a:sym typeface="Ubuntu Mono"/>
              </a:rPr>
              <a:t>Scintillation counter sensitive to alpha particles made at SNOLAB</a:t>
            </a:r>
            <a:endParaRPr sz="2100">
              <a:solidFill>
                <a:srgbClr val="00FF00"/>
              </a:solidFill>
              <a:latin typeface="Ubuntu Mono"/>
              <a:ea typeface="Ubuntu Mono"/>
              <a:cs typeface="Ubuntu Mono"/>
              <a:sym typeface="Ubuntu Mono"/>
            </a:endParaRPr>
          </a:p>
          <a:p>
            <a:pPr marL="457200" lvl="0" indent="0" algn="l" rtl="0">
              <a:spcBef>
                <a:spcPts val="1200"/>
              </a:spcBef>
              <a:spcAft>
                <a:spcPts val="0"/>
              </a:spcAft>
              <a:buNone/>
            </a:pPr>
            <a:endParaRPr sz="2100">
              <a:solidFill>
                <a:srgbClr val="00FF00"/>
              </a:solidFill>
              <a:latin typeface="Ubuntu Mono"/>
              <a:ea typeface="Ubuntu Mono"/>
              <a:cs typeface="Ubuntu Mono"/>
              <a:sym typeface="Ubuntu Mono"/>
            </a:endParaRPr>
          </a:p>
          <a:p>
            <a:pPr marL="457200" lvl="0" indent="-361950" algn="l" rtl="0">
              <a:spcBef>
                <a:spcPts val="1200"/>
              </a:spcBef>
              <a:spcAft>
                <a:spcPts val="0"/>
              </a:spcAft>
              <a:buClr>
                <a:srgbClr val="00FF00"/>
              </a:buClr>
              <a:buSzPts val="2100"/>
              <a:buFont typeface="Ubuntu Mono"/>
              <a:buChar char="-"/>
            </a:pPr>
            <a:r>
              <a:rPr lang="en-CA" sz="2100">
                <a:solidFill>
                  <a:srgbClr val="00FF00"/>
                </a:solidFill>
                <a:latin typeface="Ubuntu Mono"/>
                <a:ea typeface="Ubuntu Mono"/>
                <a:cs typeface="Ubuntu Mono"/>
                <a:sym typeface="Ubuntu Mono"/>
              </a:rPr>
              <a:t>Individual </a:t>
            </a:r>
            <a:r>
              <a:rPr lang="en-CA" sz="2100" baseline="30000">
                <a:solidFill>
                  <a:srgbClr val="00FF00"/>
                </a:solidFill>
                <a:latin typeface="Ubuntu Mono"/>
                <a:ea typeface="Ubuntu Mono"/>
                <a:cs typeface="Ubuntu Mono"/>
                <a:sym typeface="Ubuntu Mono"/>
              </a:rPr>
              <a:t>222</a:t>
            </a:r>
            <a:r>
              <a:rPr lang="en-CA" sz="2100">
                <a:solidFill>
                  <a:srgbClr val="00FF00"/>
                </a:solidFill>
                <a:latin typeface="Ubuntu Mono"/>
                <a:ea typeface="Ubuntu Mono"/>
                <a:cs typeface="Ubuntu Mono"/>
                <a:sym typeface="Ubuntu Mono"/>
              </a:rPr>
              <a:t>Rn alpha decays can be counted with 2-inch photomultiplier tubes (PMTs) with known quantum efficiencies</a:t>
            </a:r>
            <a:endParaRPr sz="2100">
              <a:solidFill>
                <a:srgbClr val="00FF00"/>
              </a:solidFill>
              <a:latin typeface="Ubuntu Mono"/>
              <a:ea typeface="Ubuntu Mono"/>
              <a:cs typeface="Ubuntu Mono"/>
              <a:sym typeface="Ubuntu Mono"/>
            </a:endParaRPr>
          </a:p>
          <a:p>
            <a:pPr marL="457200" lvl="0" indent="0" algn="l" rtl="0">
              <a:spcBef>
                <a:spcPts val="1200"/>
              </a:spcBef>
              <a:spcAft>
                <a:spcPts val="0"/>
              </a:spcAft>
              <a:buNone/>
            </a:pPr>
            <a:endParaRPr sz="2100">
              <a:solidFill>
                <a:srgbClr val="00FF00"/>
              </a:solidFill>
              <a:latin typeface="Ubuntu Mono"/>
              <a:ea typeface="Ubuntu Mono"/>
              <a:cs typeface="Ubuntu Mono"/>
              <a:sym typeface="Ubuntu Mono"/>
            </a:endParaRPr>
          </a:p>
          <a:p>
            <a:pPr marL="457200" lvl="0" indent="-361950" algn="l" rtl="0">
              <a:spcBef>
                <a:spcPts val="1200"/>
              </a:spcBef>
              <a:spcAft>
                <a:spcPts val="0"/>
              </a:spcAft>
              <a:buClr>
                <a:srgbClr val="00FF00"/>
              </a:buClr>
              <a:buSzPts val="2100"/>
              <a:buFont typeface="Ubuntu Mono"/>
              <a:buChar char="-"/>
            </a:pPr>
            <a:r>
              <a:rPr lang="en-CA" sz="2100">
                <a:solidFill>
                  <a:srgbClr val="00FF00"/>
                </a:solidFill>
                <a:latin typeface="Ubuntu Mono"/>
                <a:ea typeface="Ubuntu Mono"/>
                <a:cs typeface="Ubuntu Mono"/>
                <a:sym typeface="Ubuntu Mono"/>
              </a:rPr>
              <a:t>Used to quantify the amount of </a:t>
            </a:r>
            <a:r>
              <a:rPr lang="en-CA" sz="2100" baseline="30000">
                <a:solidFill>
                  <a:srgbClr val="00FF00"/>
                </a:solidFill>
                <a:latin typeface="Ubuntu Mono"/>
                <a:ea typeface="Ubuntu Mono"/>
                <a:cs typeface="Ubuntu Mono"/>
                <a:sym typeface="Ubuntu Mono"/>
              </a:rPr>
              <a:t>222</a:t>
            </a:r>
            <a:r>
              <a:rPr lang="en-CA" sz="2100">
                <a:solidFill>
                  <a:srgbClr val="00FF00"/>
                </a:solidFill>
                <a:latin typeface="Ubuntu Mono"/>
                <a:ea typeface="Ubuntu Mono"/>
                <a:cs typeface="Ubuntu Mono"/>
                <a:sym typeface="Ubuntu Mono"/>
              </a:rPr>
              <a:t>Rn for the four systems presented</a:t>
            </a:r>
            <a:endParaRPr sz="2100">
              <a:solidFill>
                <a:srgbClr val="00FF00"/>
              </a:solidFill>
              <a:latin typeface="Ubuntu Mono"/>
              <a:ea typeface="Ubuntu Mono"/>
              <a:cs typeface="Ubuntu Mono"/>
              <a:sym typeface="Ubuntu Mono"/>
            </a:endParaRPr>
          </a:p>
        </p:txBody>
      </p:sp>
      <p:pic>
        <p:nvPicPr>
          <p:cNvPr id="112" name="Google Shape;112;p19"/>
          <p:cNvPicPr preferRelativeResize="0"/>
          <p:nvPr/>
        </p:nvPicPr>
        <p:blipFill rotWithShape="1">
          <a:blip r:embed="rId3">
            <a:alphaModFix/>
          </a:blip>
          <a:srcRect l="20890" t="20961" r="22799" b="15112"/>
          <a:stretch/>
        </p:blipFill>
        <p:spPr>
          <a:xfrm>
            <a:off x="6453050" y="936675"/>
            <a:ext cx="2171401" cy="3287851"/>
          </a:xfrm>
          <a:prstGeom prst="rect">
            <a:avLst/>
          </a:prstGeom>
          <a:noFill/>
          <a:ln>
            <a:noFill/>
          </a:ln>
        </p:spPr>
      </p:pic>
      <p:sp>
        <p:nvSpPr>
          <p:cNvPr id="113" name="Google Shape;113;p19"/>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7</a:t>
            </a:r>
            <a:endParaRPr sz="1800">
              <a:solidFill>
                <a:srgbClr val="00FF00"/>
              </a:solidFill>
              <a:latin typeface="Ubuntu Mono"/>
              <a:ea typeface="Ubuntu Mono"/>
              <a:cs typeface="Ubuntu Mono"/>
              <a:sym typeface="Ubuntu Mo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p:nvPr/>
        </p:nvSpPr>
        <p:spPr>
          <a:xfrm>
            <a:off x="0" y="0"/>
            <a:ext cx="9144000" cy="5143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20"/>
          <p:cNvSpPr txBox="1">
            <a:spLocks noGrp="1"/>
          </p:cNvSpPr>
          <p:nvPr>
            <p:ph type="title" idx="4294967295"/>
          </p:nvPr>
        </p:nvSpPr>
        <p:spPr>
          <a:xfrm>
            <a:off x="175625" y="21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CA" sz="3020">
                <a:solidFill>
                  <a:srgbClr val="00FF00"/>
                </a:solidFill>
                <a:latin typeface="Ubuntu Mono"/>
                <a:ea typeface="Ubuntu Mono"/>
                <a:cs typeface="Ubuntu Mono"/>
                <a:sym typeface="Ubuntu Mono"/>
              </a:rPr>
              <a:t>Data Acquisition System (DAQ)</a:t>
            </a:r>
            <a:endParaRPr sz="3020">
              <a:solidFill>
                <a:srgbClr val="00FF00"/>
              </a:solidFill>
              <a:latin typeface="Ubuntu Mono"/>
              <a:ea typeface="Ubuntu Mono"/>
              <a:cs typeface="Ubuntu Mono"/>
              <a:sym typeface="Ubuntu Mono"/>
            </a:endParaRPr>
          </a:p>
        </p:txBody>
      </p:sp>
      <p:sp>
        <p:nvSpPr>
          <p:cNvPr id="120" name="Google Shape;120;p20"/>
          <p:cNvSpPr txBox="1">
            <a:spLocks noGrp="1"/>
          </p:cNvSpPr>
          <p:nvPr>
            <p:ph type="body" idx="4294967295"/>
          </p:nvPr>
        </p:nvSpPr>
        <p:spPr>
          <a:xfrm>
            <a:off x="2015850" y="4788425"/>
            <a:ext cx="5112300" cy="45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CA" sz="1600">
                <a:solidFill>
                  <a:srgbClr val="00FF00"/>
                </a:solidFill>
                <a:latin typeface="Ubuntu Mono"/>
                <a:ea typeface="Ubuntu Mono"/>
                <a:cs typeface="Ubuntu Mono"/>
                <a:sym typeface="Ubuntu Mono"/>
              </a:rPr>
              <a:t>Power supply unit (Above), PMT channels (Below) </a:t>
            </a:r>
            <a:endParaRPr sz="1600">
              <a:solidFill>
                <a:srgbClr val="00FF00"/>
              </a:solidFill>
              <a:latin typeface="Ubuntu Mono"/>
              <a:ea typeface="Ubuntu Mono"/>
              <a:cs typeface="Ubuntu Mono"/>
              <a:sym typeface="Ubuntu Mono"/>
            </a:endParaRPr>
          </a:p>
        </p:txBody>
      </p:sp>
      <p:sp>
        <p:nvSpPr>
          <p:cNvPr id="121" name="Google Shape;121;p20"/>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6</a:t>
            </a:r>
            <a:endParaRPr sz="1800">
              <a:solidFill>
                <a:srgbClr val="00FF00"/>
              </a:solidFill>
              <a:latin typeface="Ubuntu Mono"/>
              <a:ea typeface="Ubuntu Mono"/>
              <a:cs typeface="Ubuntu Mono"/>
              <a:sym typeface="Ubuntu Mono"/>
            </a:endParaRPr>
          </a:p>
        </p:txBody>
      </p:sp>
      <p:pic>
        <p:nvPicPr>
          <p:cNvPr id="122" name="Google Shape;122;p20"/>
          <p:cNvPicPr preferRelativeResize="0"/>
          <p:nvPr/>
        </p:nvPicPr>
        <p:blipFill>
          <a:blip r:embed="rId3">
            <a:alphaModFix/>
          </a:blip>
          <a:srcRect l="16961" r="-118"/>
          <a:stretch/>
        </p:blipFill>
        <p:spPr>
          <a:xfrm>
            <a:off x="2310662" y="954250"/>
            <a:ext cx="4251156" cy="3834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p:nvPr/>
        </p:nvSpPr>
        <p:spPr>
          <a:xfrm>
            <a:off x="-75575" y="-13050"/>
            <a:ext cx="9282600" cy="5205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p21"/>
          <p:cNvSpPr txBox="1">
            <a:spLocks noGrp="1"/>
          </p:cNvSpPr>
          <p:nvPr>
            <p:ph type="title"/>
          </p:nvPr>
        </p:nvSpPr>
        <p:spPr>
          <a:xfrm>
            <a:off x="311700" y="263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a:solidFill>
                  <a:srgbClr val="00FF00"/>
                </a:solidFill>
                <a:latin typeface="Ubuntu Mono"/>
                <a:ea typeface="Ubuntu Mono"/>
                <a:cs typeface="Ubuntu Mono"/>
                <a:sym typeface="Ubuntu Mono"/>
              </a:rPr>
              <a:t>Measured Alpha Decays</a:t>
            </a:r>
            <a:endParaRPr>
              <a:solidFill>
                <a:srgbClr val="00FF00"/>
              </a:solidFill>
              <a:latin typeface="Ubuntu Mono"/>
              <a:ea typeface="Ubuntu Mono"/>
              <a:cs typeface="Ubuntu Mono"/>
              <a:sym typeface="Ubuntu Mono"/>
            </a:endParaRPr>
          </a:p>
        </p:txBody>
      </p:sp>
      <p:pic>
        <p:nvPicPr>
          <p:cNvPr id="129" name="Google Shape;129;p21"/>
          <p:cNvPicPr preferRelativeResize="0"/>
          <p:nvPr/>
        </p:nvPicPr>
        <p:blipFill rotWithShape="1">
          <a:blip r:embed="rId3">
            <a:alphaModFix/>
          </a:blip>
          <a:srcRect r="25256" b="24789"/>
          <a:stretch/>
        </p:blipFill>
        <p:spPr>
          <a:xfrm>
            <a:off x="539650" y="1195775"/>
            <a:ext cx="6383151" cy="3612825"/>
          </a:xfrm>
          <a:prstGeom prst="rect">
            <a:avLst/>
          </a:prstGeom>
          <a:noFill/>
          <a:ln>
            <a:noFill/>
          </a:ln>
        </p:spPr>
      </p:pic>
      <p:sp>
        <p:nvSpPr>
          <p:cNvPr id="130" name="Google Shape;130;p21"/>
          <p:cNvSpPr/>
          <p:nvPr/>
        </p:nvSpPr>
        <p:spPr>
          <a:xfrm rot="-7443783" flipH="1">
            <a:off x="2141288" y="3265931"/>
            <a:ext cx="562395" cy="469622"/>
          </a:xfrm>
          <a:prstGeom prst="bentArrow">
            <a:avLst>
              <a:gd name="adj1" fmla="val 9834"/>
              <a:gd name="adj2" fmla="val 13931"/>
              <a:gd name="adj3" fmla="val 25000"/>
              <a:gd name="adj4" fmla="val 4375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0FF00"/>
              </a:highlight>
            </a:endParaRPr>
          </a:p>
        </p:txBody>
      </p:sp>
      <p:sp>
        <p:nvSpPr>
          <p:cNvPr id="131" name="Google Shape;131;p21"/>
          <p:cNvSpPr/>
          <p:nvPr/>
        </p:nvSpPr>
        <p:spPr>
          <a:xfrm rot="-7443783" flipH="1">
            <a:off x="2141288" y="3995231"/>
            <a:ext cx="562395" cy="469622"/>
          </a:xfrm>
          <a:prstGeom prst="bentArrow">
            <a:avLst>
              <a:gd name="adj1" fmla="val 9834"/>
              <a:gd name="adj2" fmla="val 13931"/>
              <a:gd name="adj3" fmla="val 25000"/>
              <a:gd name="adj4" fmla="val 4375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0FF00"/>
              </a:highlight>
            </a:endParaRPr>
          </a:p>
        </p:txBody>
      </p:sp>
      <p:sp>
        <p:nvSpPr>
          <p:cNvPr id="132" name="Google Shape;132;p21"/>
          <p:cNvSpPr/>
          <p:nvPr/>
        </p:nvSpPr>
        <p:spPr>
          <a:xfrm rot="-7443783" flipH="1">
            <a:off x="4033838" y="4062931"/>
            <a:ext cx="562395" cy="469622"/>
          </a:xfrm>
          <a:prstGeom prst="bentArrow">
            <a:avLst>
              <a:gd name="adj1" fmla="val 9834"/>
              <a:gd name="adj2" fmla="val 13931"/>
              <a:gd name="adj3" fmla="val 25000"/>
              <a:gd name="adj4" fmla="val 4375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0FF00"/>
              </a:highlight>
            </a:endParaRPr>
          </a:p>
        </p:txBody>
      </p:sp>
      <p:sp>
        <p:nvSpPr>
          <p:cNvPr id="133" name="Google Shape;133;p21"/>
          <p:cNvSpPr/>
          <p:nvPr/>
        </p:nvSpPr>
        <p:spPr>
          <a:xfrm rot="-7443783" flipH="1">
            <a:off x="5964913" y="4062931"/>
            <a:ext cx="562395" cy="469622"/>
          </a:xfrm>
          <a:prstGeom prst="bentArrow">
            <a:avLst>
              <a:gd name="adj1" fmla="val 9834"/>
              <a:gd name="adj2" fmla="val 13931"/>
              <a:gd name="adj3" fmla="val 25000"/>
              <a:gd name="adj4" fmla="val 4375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00FF00"/>
              </a:highlight>
            </a:endParaRPr>
          </a:p>
        </p:txBody>
      </p:sp>
      <p:sp>
        <p:nvSpPr>
          <p:cNvPr id="134" name="Google Shape;134;p21"/>
          <p:cNvSpPr txBox="1"/>
          <p:nvPr/>
        </p:nvSpPr>
        <p:spPr>
          <a:xfrm>
            <a:off x="1810100" y="3250300"/>
            <a:ext cx="2604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rPr>
              <a:t>1</a:t>
            </a:r>
            <a:endParaRPr sz="1800">
              <a:solidFill>
                <a:srgbClr val="00FF00"/>
              </a:solidFill>
            </a:endParaRPr>
          </a:p>
        </p:txBody>
      </p:sp>
      <p:sp>
        <p:nvSpPr>
          <p:cNvPr id="135" name="Google Shape;135;p21"/>
          <p:cNvSpPr txBox="1"/>
          <p:nvPr/>
        </p:nvSpPr>
        <p:spPr>
          <a:xfrm>
            <a:off x="1810100" y="4003300"/>
            <a:ext cx="2604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rPr>
              <a:t>2</a:t>
            </a:r>
            <a:endParaRPr sz="1800">
              <a:solidFill>
                <a:srgbClr val="00FF00"/>
              </a:solidFill>
            </a:endParaRPr>
          </a:p>
        </p:txBody>
      </p:sp>
      <p:sp>
        <p:nvSpPr>
          <p:cNvPr id="136" name="Google Shape;136;p21"/>
          <p:cNvSpPr txBox="1"/>
          <p:nvPr/>
        </p:nvSpPr>
        <p:spPr>
          <a:xfrm>
            <a:off x="3963125" y="4474575"/>
            <a:ext cx="2604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rPr>
              <a:t>3</a:t>
            </a:r>
            <a:endParaRPr sz="1800">
              <a:solidFill>
                <a:srgbClr val="00FF00"/>
              </a:solidFill>
            </a:endParaRPr>
          </a:p>
        </p:txBody>
      </p:sp>
      <p:sp>
        <p:nvSpPr>
          <p:cNvPr id="137" name="Google Shape;137;p21"/>
          <p:cNvSpPr txBox="1"/>
          <p:nvPr/>
        </p:nvSpPr>
        <p:spPr>
          <a:xfrm>
            <a:off x="5855675" y="4474575"/>
            <a:ext cx="2604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rPr>
              <a:t>4</a:t>
            </a:r>
            <a:endParaRPr sz="1800">
              <a:solidFill>
                <a:srgbClr val="00FF00"/>
              </a:solidFill>
            </a:endParaRPr>
          </a:p>
        </p:txBody>
      </p:sp>
      <p:sp>
        <p:nvSpPr>
          <p:cNvPr id="138" name="Google Shape;138;p21"/>
          <p:cNvSpPr txBox="1"/>
          <p:nvPr/>
        </p:nvSpPr>
        <p:spPr>
          <a:xfrm>
            <a:off x="6922800" y="4662400"/>
            <a:ext cx="1756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100">
                <a:solidFill>
                  <a:schemeClr val="lt1"/>
                </a:solidFill>
                <a:latin typeface="Ubuntu Mono"/>
                <a:ea typeface="Ubuntu Mono"/>
                <a:cs typeface="Ubuntu Mono"/>
                <a:sym typeface="Ubuntu Mono"/>
              </a:rPr>
              <a:t>Image provided by IAEA</a:t>
            </a:r>
            <a:endParaRPr sz="1100">
              <a:solidFill>
                <a:schemeClr val="lt1"/>
              </a:solidFill>
              <a:latin typeface="Ubuntu Mono"/>
              <a:ea typeface="Ubuntu Mono"/>
              <a:cs typeface="Ubuntu Mono"/>
              <a:sym typeface="Ubuntu Mono"/>
            </a:endParaRPr>
          </a:p>
        </p:txBody>
      </p:sp>
      <p:sp>
        <p:nvSpPr>
          <p:cNvPr id="139" name="Google Shape;139;p21"/>
          <p:cNvSpPr txBox="1"/>
          <p:nvPr/>
        </p:nvSpPr>
        <p:spPr>
          <a:xfrm>
            <a:off x="3553425" y="1097200"/>
            <a:ext cx="4975500" cy="43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CA" sz="1800">
                <a:solidFill>
                  <a:srgbClr val="00FF00"/>
                </a:solidFill>
                <a:latin typeface="Ubuntu Mono"/>
                <a:ea typeface="Ubuntu Mono"/>
                <a:cs typeface="Ubuntu Mono"/>
                <a:sym typeface="Ubuntu Mono"/>
              </a:rPr>
              <a:t>1.  </a:t>
            </a:r>
            <a:r>
              <a:rPr lang="en-CA" sz="1800" baseline="30000">
                <a:solidFill>
                  <a:srgbClr val="00FF00"/>
                </a:solidFill>
                <a:latin typeface="Ubuntu Mono"/>
                <a:ea typeface="Ubuntu Mono"/>
                <a:cs typeface="Ubuntu Mono"/>
                <a:sym typeface="Ubuntu Mono"/>
              </a:rPr>
              <a:t>222</a:t>
            </a:r>
            <a:r>
              <a:rPr lang="en-CA" sz="1800">
                <a:solidFill>
                  <a:srgbClr val="00FF00"/>
                </a:solidFill>
                <a:latin typeface="Ubuntu Mono"/>
                <a:ea typeface="Ubuntu Mono"/>
                <a:cs typeface="Ubuntu Mono"/>
                <a:sym typeface="Ubuntu Mono"/>
              </a:rPr>
              <a:t>Rn decay -&gt; Measurement</a:t>
            </a:r>
            <a:endParaRPr sz="1800">
              <a:solidFill>
                <a:schemeClr val="dk2"/>
              </a:solidFill>
            </a:endParaRPr>
          </a:p>
        </p:txBody>
      </p:sp>
      <p:sp>
        <p:nvSpPr>
          <p:cNvPr id="140" name="Google Shape;140;p21"/>
          <p:cNvSpPr txBox="1"/>
          <p:nvPr/>
        </p:nvSpPr>
        <p:spPr>
          <a:xfrm>
            <a:off x="3553425" y="1560900"/>
            <a:ext cx="5240194" cy="47469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CA" sz="1800">
                <a:solidFill>
                  <a:srgbClr val="00FF00"/>
                </a:solidFill>
                <a:latin typeface="Ubuntu Mono"/>
                <a:ea typeface="Ubuntu Mono"/>
                <a:cs typeface="Ubuntu Mono"/>
                <a:sym typeface="Ubuntu Mono"/>
              </a:rPr>
              <a:t>2.  </a:t>
            </a:r>
            <a:r>
              <a:rPr lang="en-CA" sz="1800" baseline="30000">
                <a:solidFill>
                  <a:srgbClr val="00FF00"/>
                </a:solidFill>
                <a:latin typeface="Ubuntu Mono"/>
                <a:ea typeface="Ubuntu Mono"/>
                <a:cs typeface="Ubuntu Mono"/>
                <a:sym typeface="Ubuntu Mono"/>
              </a:rPr>
              <a:t>218</a:t>
            </a:r>
            <a:r>
              <a:rPr lang="en-CA" sz="1800">
                <a:solidFill>
                  <a:srgbClr val="00FF00"/>
                </a:solidFill>
                <a:latin typeface="Ubuntu Mono"/>
                <a:ea typeface="Ubuntu Mono"/>
                <a:cs typeface="Ubuntu Mono"/>
                <a:sym typeface="Ubuntu Mono"/>
              </a:rPr>
              <a:t>Po decay -&gt; Measurement Verification</a:t>
            </a:r>
            <a:endParaRPr sz="1800">
              <a:solidFill>
                <a:schemeClr val="dk2"/>
              </a:solidFill>
            </a:endParaRPr>
          </a:p>
        </p:txBody>
      </p:sp>
      <p:sp>
        <p:nvSpPr>
          <p:cNvPr id="141" name="Google Shape;141;p21"/>
          <p:cNvSpPr txBox="1"/>
          <p:nvPr/>
        </p:nvSpPr>
        <p:spPr>
          <a:xfrm>
            <a:off x="3553425" y="2048675"/>
            <a:ext cx="5258242" cy="4927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CA" sz="1800">
                <a:solidFill>
                  <a:srgbClr val="00FF00"/>
                </a:solidFill>
                <a:latin typeface="Ubuntu Mono"/>
                <a:ea typeface="Ubuntu Mono"/>
                <a:cs typeface="Ubuntu Mono"/>
                <a:sym typeface="Ubuntu Mono"/>
              </a:rPr>
              <a:t>3.  </a:t>
            </a:r>
            <a:r>
              <a:rPr lang="en-CA" sz="1800" baseline="30000">
                <a:solidFill>
                  <a:srgbClr val="00FF00"/>
                </a:solidFill>
                <a:latin typeface="Ubuntu Mono"/>
                <a:ea typeface="Ubuntu Mono"/>
                <a:cs typeface="Ubuntu Mono"/>
                <a:sym typeface="Ubuntu Mono"/>
              </a:rPr>
              <a:t>214</a:t>
            </a:r>
            <a:r>
              <a:rPr lang="en-CA" sz="1800">
                <a:solidFill>
                  <a:srgbClr val="00FF00"/>
                </a:solidFill>
                <a:latin typeface="Ubuntu Mono"/>
                <a:ea typeface="Ubuntu Mono"/>
                <a:cs typeface="Ubuntu Mono"/>
                <a:sym typeface="Ubuntu Mono"/>
              </a:rPr>
              <a:t>Po decay -&gt; Measurement Verification</a:t>
            </a:r>
            <a:endParaRPr sz="1800">
              <a:solidFill>
                <a:schemeClr val="dk2"/>
              </a:solidFill>
            </a:endParaRPr>
          </a:p>
        </p:txBody>
      </p:sp>
      <p:sp>
        <p:nvSpPr>
          <p:cNvPr id="142" name="Google Shape;142;p21"/>
          <p:cNvSpPr txBox="1"/>
          <p:nvPr/>
        </p:nvSpPr>
        <p:spPr>
          <a:xfrm>
            <a:off x="3553425" y="2604625"/>
            <a:ext cx="4975500" cy="43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CA" sz="1800">
                <a:solidFill>
                  <a:srgbClr val="00FF00"/>
                </a:solidFill>
                <a:latin typeface="Ubuntu Mono"/>
                <a:ea typeface="Ubuntu Mono"/>
                <a:cs typeface="Ubuntu Mono"/>
                <a:sym typeface="Ubuntu Mono"/>
              </a:rPr>
              <a:t>4.  </a:t>
            </a:r>
            <a:r>
              <a:rPr lang="en-CA" sz="1800" baseline="30000">
                <a:solidFill>
                  <a:srgbClr val="00FF00"/>
                </a:solidFill>
                <a:latin typeface="Ubuntu Mono"/>
                <a:ea typeface="Ubuntu Mono"/>
                <a:cs typeface="Ubuntu Mono"/>
                <a:sym typeface="Ubuntu Mono"/>
              </a:rPr>
              <a:t>210</a:t>
            </a:r>
            <a:r>
              <a:rPr lang="en-CA" sz="1800">
                <a:solidFill>
                  <a:srgbClr val="00FF00"/>
                </a:solidFill>
                <a:latin typeface="Ubuntu Mono"/>
                <a:ea typeface="Ubuntu Mono"/>
                <a:cs typeface="Ubuntu Mono"/>
                <a:sym typeface="Ubuntu Mono"/>
              </a:rPr>
              <a:t>Po decay -&gt; Background</a:t>
            </a:r>
            <a:endParaRPr sz="1800">
              <a:solidFill>
                <a:schemeClr val="dk2"/>
              </a:solidFill>
            </a:endParaRPr>
          </a:p>
        </p:txBody>
      </p:sp>
      <p:sp>
        <p:nvSpPr>
          <p:cNvPr id="143" name="Google Shape;143;p21"/>
          <p:cNvSpPr txBox="1"/>
          <p:nvPr/>
        </p:nvSpPr>
        <p:spPr>
          <a:xfrm>
            <a:off x="8696225" y="4658200"/>
            <a:ext cx="277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800">
                <a:solidFill>
                  <a:srgbClr val="00FF00"/>
                </a:solidFill>
                <a:latin typeface="Ubuntu Mono"/>
                <a:ea typeface="Ubuntu Mono"/>
                <a:cs typeface="Ubuntu Mono"/>
                <a:sym typeface="Ubuntu Mono"/>
              </a:rPr>
              <a:t>8</a:t>
            </a:r>
            <a:endParaRPr sz="1800">
              <a:solidFill>
                <a:srgbClr val="00FF00"/>
              </a:solidFill>
              <a:latin typeface="Ubuntu Mono"/>
              <a:ea typeface="Ubuntu Mono"/>
              <a:cs typeface="Ubuntu Mono"/>
              <a:sym typeface="Ubuntu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par>
                                <p:cTn id="16" presetID="10" presetClass="entr" presetSubtype="0" fill="hold" nodeType="with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fade">
                                      <p:cBhvr>
                                        <p:cTn id="18" dur="500"/>
                                        <p:tgtEl>
                                          <p:spTgt spid="134"/>
                                        </p:tgtEl>
                                      </p:cBhvr>
                                    </p:animEffect>
                                  </p:childTnLst>
                                </p:cTn>
                              </p:par>
                              <p:par>
                                <p:cTn id="19" presetID="10" presetClass="entr" presetSubtype="0" fill="hold" nodeType="with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childTnLst>
                                </p:cTn>
                              </p:par>
                              <p:par>
                                <p:cTn id="27" presetID="10"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animEffect transition="in" filter="fade">
                                      <p:cBhvr>
                                        <p:cTn id="29" dur="500"/>
                                        <p:tgtEl>
                                          <p:spTgt spid="140"/>
                                        </p:tgtEl>
                                      </p:cBhvr>
                                    </p:animEffect>
                                  </p:childTnLst>
                                </p:cTn>
                              </p:par>
                              <p:par>
                                <p:cTn id="30" presetID="10" presetClass="entr" presetSubtype="0"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fade">
                                      <p:cBhvr>
                                        <p:cTn id="32" dur="500"/>
                                        <p:tgtEl>
                                          <p:spTgt spid="13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32"/>
                                        </p:tgtEl>
                                        <p:attrNameLst>
                                          <p:attrName>style.visibility</p:attrName>
                                        </p:attrNameLst>
                                      </p:cBhvr>
                                      <p:to>
                                        <p:strVal val="visible"/>
                                      </p:to>
                                    </p:set>
                                    <p:animEffect transition="in" filter="fade">
                                      <p:cBhvr>
                                        <p:cTn id="36" dur="500"/>
                                        <p:tgtEl>
                                          <p:spTgt spid="132"/>
                                        </p:tgtEl>
                                      </p:cBhvr>
                                    </p:animEffect>
                                  </p:childTnLst>
                                </p:cTn>
                              </p:par>
                              <p:par>
                                <p:cTn id="37" presetID="10" presetClass="entr" presetSubtype="0" fill="hold" nodeType="with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fade">
                                      <p:cBhvr>
                                        <p:cTn id="39" dur="500"/>
                                        <p:tgtEl>
                                          <p:spTgt spid="141"/>
                                        </p:tgtEl>
                                      </p:cBhvr>
                                    </p:animEffect>
                                  </p:childTnLst>
                                </p:cTn>
                              </p:par>
                              <p:par>
                                <p:cTn id="40" presetID="10" presetClass="entr" presetSubtype="0" fill="hold"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fade">
                                      <p:cBhvr>
                                        <p:cTn id="42" dur="500"/>
                                        <p:tgtEl>
                                          <p:spTgt spid="1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animEffect transition="in" filter="fade">
                                      <p:cBhvr>
                                        <p:cTn id="47" dur="500"/>
                                        <p:tgtEl>
                                          <p:spTgt spid="133"/>
                                        </p:tgtEl>
                                      </p:cBhvr>
                                    </p:animEffect>
                                  </p:childTnLst>
                                </p:cTn>
                              </p:par>
                              <p:par>
                                <p:cTn id="48" presetID="10" presetClass="entr" presetSubtype="0" fill="hold" nodeType="withEffect">
                                  <p:stCondLst>
                                    <p:cond delay="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500"/>
                                        <p:tgtEl>
                                          <p:spTgt spid="137"/>
                                        </p:tgtEl>
                                      </p:cBhvr>
                                    </p:animEffect>
                                  </p:childTnLst>
                                </p:cTn>
                              </p:par>
                              <p:par>
                                <p:cTn id="51" presetID="10" presetClass="entr" presetSubtype="0" fill="hold" nodeType="withEffect">
                                  <p:stCondLst>
                                    <p:cond delay="0"/>
                                  </p:stCondLst>
                                  <p:childTnLst>
                                    <p:set>
                                      <p:cBhvr>
                                        <p:cTn id="52" dur="1" fill="hold">
                                          <p:stCondLst>
                                            <p:cond delay="0"/>
                                          </p:stCondLst>
                                        </p:cTn>
                                        <p:tgtEl>
                                          <p:spTgt spid="142"/>
                                        </p:tgtEl>
                                        <p:attrNameLst>
                                          <p:attrName>style.visibility</p:attrName>
                                        </p:attrNameLst>
                                      </p:cBhvr>
                                      <p:to>
                                        <p:strVal val="visible"/>
                                      </p:to>
                                    </p:set>
                                    <p:animEffect transition="in" filter="fade">
                                      <p:cBhvr>
                                        <p:cTn id="5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Simple Light</vt:lpstr>
      <vt:lpstr>GEANT4 Lucas Cell Simulation </vt:lpstr>
      <vt:lpstr>Motivation</vt:lpstr>
      <vt:lpstr>Motivation</vt:lpstr>
      <vt:lpstr>Motivation</vt:lpstr>
      <vt:lpstr>Motivation</vt:lpstr>
      <vt:lpstr>Motivation</vt:lpstr>
      <vt:lpstr>What is a Lucas Cell?</vt:lpstr>
      <vt:lpstr>Data Acquisition System (DAQ)</vt:lpstr>
      <vt:lpstr>Measured Alpha Decays</vt:lpstr>
      <vt:lpstr>Why simulate Lucas Cells?</vt:lpstr>
      <vt:lpstr>Why simulate Lucas Cells?</vt:lpstr>
      <vt:lpstr>Why simulate Lucas Cells?</vt:lpstr>
      <vt:lpstr>Lucas Cell Geometry</vt:lpstr>
      <vt:lpstr>Lucas Cell Geometry</vt:lpstr>
      <vt:lpstr>PowerPoint Presentation</vt:lpstr>
      <vt:lpstr>PowerPoint Presentation</vt:lpstr>
      <vt:lpstr>PowerPoint Presentation</vt:lpstr>
      <vt:lpstr>PowerPoint Presentation</vt:lpstr>
      <vt:lpstr>Total Internal Reflection</vt:lpstr>
      <vt:lpstr>Total Internal Reflection</vt:lpstr>
      <vt:lpstr>PowerPoint Presentation</vt:lpstr>
      <vt:lpstr>Integrated PMT Charge Distribution</vt:lpstr>
      <vt:lpstr>GEANT4 Simulation Milestones</vt:lpstr>
      <vt:lpstr>Future Work</vt:lpstr>
      <vt:lpstr>Thank you!</vt:lpstr>
      <vt:lpstr>PowerPoint Presentation</vt:lpstr>
      <vt:lpstr>Backup - QE calculation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GEANT4 Lucas Cell Simulation </dc:title>
  <cp:revision>102</cp:revision>
  <dcterms:modified xsi:type="dcterms:W3CDTF">2024-08-20T02:14:41Z</dcterms:modified>
</cp:coreProperties>
</file>