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13716000" cx="24384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f2372d63a2_4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f2372d63a2_4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2372d63a2_4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f2372d63a2_4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f2372d63a2_4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f2372d63a2_4_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113cc1146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f113cc1146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331745e73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f331745e73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f113cc1146_0_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f113cc1146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f113cc114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f113cc114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113cc1146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f113cc1146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113cc1146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f113cc1146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113cc1146_0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f113cc1146_0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113cc1146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f113cc1146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32d49352b_0_6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f32d49352b_0_6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113cc1146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f113cc1146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2372d63a2_4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f2372d63a2_4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peaker" showMasterSp="0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_Presentation_16x9_Title.jpg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idx="1" type="body"/>
          </p:nvPr>
        </p:nvSpPr>
        <p:spPr>
          <a:xfrm>
            <a:off x="2656129" y="2098079"/>
            <a:ext cx="6998062" cy="696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3200"/>
              <a:buFont typeface="Arial"/>
              <a:buNone/>
              <a:defRPr sz="3200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cxnSp>
        <p:nvCxnSpPr>
          <p:cNvPr id="13" name="Google Shape;13;p2"/>
          <p:cNvCxnSpPr/>
          <p:nvPr/>
        </p:nvCxnSpPr>
        <p:spPr>
          <a:xfrm flipH="1" rot="10800000">
            <a:off x="2745522" y="8348211"/>
            <a:ext cx="2451751" cy="1"/>
          </a:xfrm>
          <a:prstGeom prst="straightConnector1">
            <a:avLst/>
          </a:prstGeom>
          <a:noFill/>
          <a:ln cap="flat" cmpd="sng" w="101600">
            <a:solidFill>
              <a:srgbClr val="0076B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4" name="Google Shape;14;p2"/>
          <p:cNvSpPr txBox="1"/>
          <p:nvPr>
            <p:ph idx="2" type="body"/>
          </p:nvPr>
        </p:nvSpPr>
        <p:spPr>
          <a:xfrm>
            <a:off x="2651978" y="8786812"/>
            <a:ext cx="14466769" cy="1500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type="title"/>
          </p:nvPr>
        </p:nvSpPr>
        <p:spPr>
          <a:xfrm>
            <a:off x="2532888" y="3409711"/>
            <a:ext cx="18962936" cy="4407501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16000"/>
              <a:buFont typeface="Arial"/>
              <a:buNone/>
              <a:defRPr sz="16000">
                <a:solidFill>
                  <a:srgbClr val="0076BD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438521" y="13073062"/>
            <a:ext cx="748717" cy="775104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0075B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ed w Dots " showMasterSp="0">
  <p:cSld name="Coloured w Dots ">
    <p:bg>
      <p:bgPr>
        <a:solidFill>
          <a:srgbClr val="0075BD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  <p:pic>
        <p:nvPicPr>
          <p:cNvPr descr="SNO_ID_White.png" id="64" name="Google Shape;6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60384" y="914400"/>
            <a:ext cx="2121695" cy="1060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Presentation_DesignDots_White.png" id="65" name="Google Shape;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8553" y="12491217"/>
            <a:ext cx="16013638" cy="131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11459857" y="13073062"/>
            <a:ext cx="727381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 showMasterSp="0" type="tx">
  <p:cSld name="TITLE_AND_BODY">
    <p:bg>
      <p:bgPr>
        <a:solidFill>
          <a:srgbClr val="0075BD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ell2_wbfixed_Edited.jpg" id="18" name="Google Shape;18;p3"/>
          <p:cNvPicPr preferRelativeResize="0"/>
          <p:nvPr/>
        </p:nvPicPr>
        <p:blipFill rotWithShape="1">
          <a:blip r:embed="rId2">
            <a:alphaModFix amt="14772"/>
          </a:blip>
          <a:srcRect b="23385" l="1749" r="1749" t="23384"/>
          <a:stretch/>
        </p:blipFill>
        <p:spPr>
          <a:xfrm>
            <a:off x="-66461" y="-175421"/>
            <a:ext cx="24516923" cy="14066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ID_White.png" id="19" name="Google Shape;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70582" y="918088"/>
            <a:ext cx="2205299" cy="110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22488810" y="12212019"/>
            <a:ext cx="976822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2532888" y="4882895"/>
            <a:ext cx="20015664" cy="3950209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Arial"/>
              <a:buNone/>
              <a:defRPr sz="160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Text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" type="body"/>
          </p:nvPr>
        </p:nvSpPr>
        <p:spPr>
          <a:xfrm>
            <a:off x="2687034" y="5219194"/>
            <a:ext cx="13112403" cy="587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pic>
        <p:nvPicPr>
          <p:cNvPr descr="SNO_Presentation_DesignDots_Colour.png"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7312" y="12489020"/>
            <a:ext cx="15279625" cy="13176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>
            <p:ph type="title"/>
          </p:nvPr>
        </p:nvSpPr>
        <p:spPr>
          <a:xfrm>
            <a:off x="2670175" y="1715823"/>
            <a:ext cx="13112403" cy="283856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4"/>
          <p:cNvCxnSpPr/>
          <p:nvPr/>
        </p:nvCxnSpPr>
        <p:spPr>
          <a:xfrm flipH="1" rot="10800000">
            <a:off x="2732822" y="4718194"/>
            <a:ext cx="2451751" cy="1"/>
          </a:xfrm>
          <a:prstGeom prst="straightConnector1">
            <a:avLst/>
          </a:prstGeom>
          <a:noFill/>
          <a:ln cap="flat" cmpd="sng" w="101600">
            <a:solidFill>
              <a:srgbClr val="0075BD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 Coloured Slide" showMasterSp="0">
  <p:cSld name="Text on Coloured Slide">
    <p:bg>
      <p:bgPr>
        <a:solidFill>
          <a:srgbClr val="0075BD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  <p:pic>
        <p:nvPicPr>
          <p:cNvPr descr="SNO_ID_White.png"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60384" y="914400"/>
            <a:ext cx="2121695" cy="10608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O_Presentation_DesignDots_White.png" id="31" name="Google Shape;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8553" y="12491217"/>
            <a:ext cx="16013638" cy="13167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/>
          <p:nvPr>
            <p:ph idx="1" type="body"/>
          </p:nvPr>
        </p:nvSpPr>
        <p:spPr>
          <a:xfrm>
            <a:off x="2687034" y="5219194"/>
            <a:ext cx="13112403" cy="587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cxnSp>
        <p:nvCxnSpPr>
          <p:cNvPr id="33" name="Google Shape;33;p5"/>
          <p:cNvCxnSpPr/>
          <p:nvPr/>
        </p:nvCxnSpPr>
        <p:spPr>
          <a:xfrm flipH="1" rot="10800000">
            <a:off x="2732822" y="4718194"/>
            <a:ext cx="2451751" cy="1"/>
          </a:xfrm>
          <a:prstGeom prst="straightConnector1">
            <a:avLst/>
          </a:prstGeom>
          <a:noFill/>
          <a:ln cap="flat" cmpd="sng" w="1016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4" name="Google Shape;34;p5"/>
          <p:cNvSpPr txBox="1"/>
          <p:nvPr>
            <p:ph type="title"/>
          </p:nvPr>
        </p:nvSpPr>
        <p:spPr>
          <a:xfrm>
            <a:off x="2665941" y="1722569"/>
            <a:ext cx="11849069" cy="254542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+ Text">
  <p:cSld name="Image + 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14071319" y="1715823"/>
            <a:ext cx="7671817" cy="387255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14064250" y="5219194"/>
            <a:ext cx="7671817" cy="587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cxnSp>
        <p:nvCxnSpPr>
          <p:cNvPr id="38" name="Google Shape;38;p6"/>
          <p:cNvCxnSpPr/>
          <p:nvPr>
            <p:ph idx="2" type="body"/>
          </p:nvPr>
        </p:nvCxnSpPr>
        <p:spPr>
          <a:xfrm flipH="1" rot="10800000">
            <a:off x="14127897" y="4338781"/>
            <a:ext cx="2451751" cy="1"/>
          </a:xfrm>
          <a:prstGeom prst="straightConnector1">
            <a:avLst/>
          </a:prstGeom>
          <a:noFill/>
          <a:ln cap="flat" cmpd="sng" w="101600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/>
          <p:nvPr>
            <p:ph idx="3" type="pic"/>
          </p:nvPr>
        </p:nvSpPr>
        <p:spPr>
          <a:xfrm>
            <a:off x="0" y="0"/>
            <a:ext cx="11960353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showMasterSp="0">
  <p:cSld name="Title &amp; Bullets">
    <p:bg>
      <p:bgPr>
        <a:solidFill>
          <a:srgbClr val="0075BD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4047375" y="4535580"/>
            <a:ext cx="7671817" cy="5689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68"/>
              <a:buFont typeface="Arial"/>
              <a:buNone/>
              <a:defRPr i="1" sz="71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3048000" y="0"/>
            <a:ext cx="7976165" cy="13716000"/>
          </a:xfrm>
          <a:prstGeom prst="rect">
            <a:avLst/>
          </a:prstGeom>
          <a:solidFill>
            <a:srgbClr val="D6D5D5"/>
          </a:solidFill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pic>
        <p:nvPicPr>
          <p:cNvPr descr="SNO_ID_White.png" id="44" name="Google Shape;4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268943" y="956188"/>
            <a:ext cx="2205299" cy="110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>
            <p:ph idx="3" type="body"/>
          </p:nvPr>
        </p:nvSpPr>
        <p:spPr>
          <a:xfrm>
            <a:off x="14047375" y="9145124"/>
            <a:ext cx="7976165" cy="6508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</a:defRPr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6" name="Google Shape;46;p7"/>
          <p:cNvSpPr/>
          <p:nvPr>
            <p:ph idx="4" type="pic"/>
          </p:nvPr>
        </p:nvSpPr>
        <p:spPr>
          <a:xfrm>
            <a:off x="0" y="-11"/>
            <a:ext cx="11960353" cy="13716022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7"/>
          <p:cNvSpPr/>
          <p:nvPr/>
        </p:nvSpPr>
        <p:spPr>
          <a:xfrm rot="2700000">
            <a:off x="11723320" y="6328731"/>
            <a:ext cx="1058538" cy="105853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75BD"/>
          </a:solidFill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" showMasterSp="0">
  <p:cSld name="Full Imag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>
            <p:ph idx="2" type="pic"/>
          </p:nvPr>
        </p:nvSpPr>
        <p:spPr>
          <a:xfrm>
            <a:off x="-43723" y="-35505"/>
            <a:ext cx="24471446" cy="1378701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8"/>
          <p:cNvSpPr/>
          <p:nvPr>
            <p:ph idx="1" type="body"/>
          </p:nvPr>
        </p:nvSpPr>
        <p:spPr>
          <a:xfrm>
            <a:off x="22600301" y="11951086"/>
            <a:ext cx="1196997" cy="1196998"/>
          </a:xfrm>
          <a:prstGeom prst="ellipse">
            <a:avLst/>
          </a:prstGeom>
          <a:solidFill>
            <a:srgbClr val="0075BD"/>
          </a:solidFill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22485095" y="12216383"/>
            <a:ext cx="977266" cy="698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75BD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s">
  <p:cSld name="Note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9"/>
          <p:cNvCxnSpPr/>
          <p:nvPr>
            <p:ph idx="1" type="body"/>
          </p:nvPr>
        </p:nvCxnSpPr>
        <p:spPr>
          <a:xfrm flipH="1" rot="10800000">
            <a:off x="2732822" y="4718194"/>
            <a:ext cx="2451751" cy="1"/>
          </a:xfrm>
          <a:prstGeom prst="straightConnector1">
            <a:avLst/>
          </a:prstGeom>
          <a:noFill/>
          <a:ln cap="flat" cmpd="sng" w="101600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2670175" y="1715823"/>
            <a:ext cx="12404592" cy="1453029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670175" y="5219194"/>
            <a:ext cx="9363457" cy="4984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3" type="body"/>
          </p:nvPr>
        </p:nvSpPr>
        <p:spPr>
          <a:xfrm>
            <a:off x="13160375" y="5219194"/>
            <a:ext cx="9363457" cy="4984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325755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0"/>
              <a:buChar char="•"/>
              <a:defRPr/>
            </a:lvl1pPr>
            <a:lvl2pPr indent="-394335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 Dots">
  <p:cSld name="Blank w Do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_Presentation_DesignDots_Colour.png" id="60" name="Google Shape;6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77312" y="12489020"/>
            <a:ext cx="15279625" cy="131766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4071319" y="1715823"/>
            <a:ext cx="7671817" cy="387255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SNO_ID_Colour.png"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1268943" y="914400"/>
            <a:ext cx="2121695" cy="10721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2485095" y="12216383"/>
            <a:ext cx="977266" cy="8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37973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8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8641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8641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8641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8641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86410" lvl="5" marL="2743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86410" lvl="6" marL="3200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86410" lvl="7" marL="3657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86409" lvl="8" marL="4114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6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idx="1" type="body"/>
          </p:nvPr>
        </p:nvSpPr>
        <p:spPr>
          <a:xfrm>
            <a:off x="2656129" y="2098079"/>
            <a:ext cx="6998062" cy="696517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076BD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en-US"/>
              <a:t>24/08/20</a:t>
            </a:r>
            <a:endParaRPr/>
          </a:p>
        </p:txBody>
      </p:sp>
      <p:sp>
        <p:nvSpPr>
          <p:cNvPr id="73" name="Google Shape;73;p13"/>
          <p:cNvSpPr txBox="1"/>
          <p:nvPr>
            <p:ph idx="2" type="body"/>
          </p:nvPr>
        </p:nvSpPr>
        <p:spPr>
          <a:xfrm>
            <a:off x="2651978" y="8786812"/>
            <a:ext cx="14466769" cy="150018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676F"/>
              </a:buClr>
              <a:buSzPts val="4200"/>
              <a:buFont typeface="Arial"/>
              <a:buNone/>
            </a:pPr>
            <a:r>
              <a:rPr lang="en-US" sz="4500">
                <a:solidFill>
                  <a:srgbClr val="0075BD"/>
                </a:solidFill>
              </a:rPr>
              <a:t>Franco Cabral</a:t>
            </a:r>
            <a:endParaRPr/>
          </a:p>
        </p:txBody>
      </p:sp>
      <p:sp>
        <p:nvSpPr>
          <p:cNvPr id="74" name="Google Shape;74;p13"/>
          <p:cNvSpPr txBox="1"/>
          <p:nvPr>
            <p:ph idx="4294967295" type="ctrTitle"/>
          </p:nvPr>
        </p:nvSpPr>
        <p:spPr>
          <a:xfrm>
            <a:off x="2535237" y="3409711"/>
            <a:ext cx="18962937" cy="4407501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 fontScale="90000"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6BD"/>
              </a:buClr>
              <a:buSzPct val="100000"/>
              <a:buFont typeface="Arial"/>
              <a:buNone/>
            </a:pPr>
            <a:r>
              <a:rPr lang="en-US" sz="14239">
                <a:solidFill>
                  <a:srgbClr val="0076BD"/>
                </a:solidFill>
              </a:rPr>
              <a:t>Argon removal from liquid nitrogen using zeolites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22485095" y="12216383"/>
            <a:ext cx="97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fld id="{00000000-1234-1234-1234-123412341234}" type="slidenum">
              <a:rPr lang="en-US">
                <a:solidFill>
                  <a:srgbClr val="0075BD"/>
                </a:solidFill>
              </a:rPr>
              <a:t>‹#›</a:t>
            </a:fld>
            <a:endParaRPr>
              <a:solidFill>
                <a:srgbClr val="0075BD"/>
              </a:solidFill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5612700" y="11836775"/>
            <a:ext cx="131586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9: Plots of average gas velocity during nitrogen-only filtration. Velocity vs time plot (left) and velocity probability distribution plot (right).</a:t>
            </a:r>
            <a:endParaRPr sz="2500"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00" y="480175"/>
            <a:ext cx="22713200" cy="113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idx="12" type="sldNum"/>
          </p:nvPr>
        </p:nvSpPr>
        <p:spPr>
          <a:xfrm>
            <a:off x="22485095" y="12216383"/>
            <a:ext cx="97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fld id="{00000000-1234-1234-1234-123412341234}" type="slidenum">
              <a:rPr lang="en-US">
                <a:solidFill>
                  <a:srgbClr val="0075BD"/>
                </a:solidFill>
              </a:rPr>
              <a:t>‹#›</a:t>
            </a:fld>
            <a:endParaRPr>
              <a:solidFill>
                <a:srgbClr val="0075BD"/>
              </a:solidFill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5612700" y="11836775"/>
            <a:ext cx="131586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10: Plots of </a:t>
            </a:r>
            <a:r>
              <a:rPr lang="en-US" sz="2500"/>
              <a:t>average</a:t>
            </a:r>
            <a:r>
              <a:rPr lang="en-US" sz="2500"/>
              <a:t> gas velocity during mixed argon and nitrogen filtration. Velocity vs time plot (left) and velocity probability distribution plot (right).</a:t>
            </a:r>
            <a:endParaRPr sz="2500"/>
          </a:p>
        </p:txBody>
      </p:sp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00" y="480175"/>
            <a:ext cx="22713200" cy="113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idx="12" type="sldNum"/>
          </p:nvPr>
        </p:nvSpPr>
        <p:spPr>
          <a:xfrm>
            <a:off x="22485095" y="12216383"/>
            <a:ext cx="97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fld id="{00000000-1234-1234-1234-123412341234}" type="slidenum">
              <a:rPr lang="en-US">
                <a:solidFill>
                  <a:srgbClr val="0075BD"/>
                </a:solidFill>
              </a:rPr>
              <a:t>‹#›</a:t>
            </a:fld>
            <a:endParaRPr>
              <a:solidFill>
                <a:srgbClr val="0075BD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4433100" y="9844350"/>
            <a:ext cx="155178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11: Plots of average gas velocity inside zeolite with no external force. Velocity vs time plot (left), argon velocity probability distribution plot (middle), and nitrogen velocity probability distribution plot (right).</a:t>
            </a:r>
            <a:endParaRPr sz="2500"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13" y="2053425"/>
            <a:ext cx="23372775" cy="77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idx="1" type="body"/>
          </p:nvPr>
        </p:nvSpPr>
        <p:spPr>
          <a:xfrm>
            <a:off x="2670175" y="5205425"/>
            <a:ext cx="12671400" cy="55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Optimized geometry of LTA unit cell with different cations in the center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Choice of cation affects stability and interaction with other molecules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Ag+ binding energy: 52.88 kJ/mol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Au+ binding energy: 142.11 kJ/mol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Na+ binding energy: </a:t>
            </a:r>
            <a:r>
              <a:rPr lang="en-US" sz="3500">
                <a:solidFill>
                  <a:schemeClr val="dk1"/>
                </a:solidFill>
              </a:rPr>
              <a:t>9.10</a:t>
            </a:r>
            <a:r>
              <a:rPr lang="en-US" sz="3500"/>
              <a:t> kJ/mol</a:t>
            </a:r>
            <a:endParaRPr sz="3500"/>
          </a:p>
        </p:txBody>
      </p:sp>
      <p:sp>
        <p:nvSpPr>
          <p:cNvPr id="175" name="Google Shape;175;p25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Geometry Optimization</a:t>
            </a:r>
            <a:endParaRPr/>
          </a:p>
        </p:txBody>
      </p:sp>
      <p:sp>
        <p:nvSpPr>
          <p:cNvPr id="176" name="Google Shape;176;p25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17350" y="3303375"/>
            <a:ext cx="7616257" cy="781731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/>
        </p:nvSpPr>
        <p:spPr>
          <a:xfrm>
            <a:off x="15817350" y="11220597"/>
            <a:ext cx="7615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12: Geometry optimization with Ag in the center.</a:t>
            </a:r>
            <a:endParaRPr sz="2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idx="1" type="body"/>
          </p:nvPr>
        </p:nvSpPr>
        <p:spPr>
          <a:xfrm>
            <a:off x="2670175" y="5205425"/>
            <a:ext cx="11664000" cy="3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Molecular dynamics: trapping velocity, interactions, and equilibrium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Geometry optimization: binding energies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Running more simulations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Zeolite and distillation setup</a:t>
            </a:r>
            <a:endParaRPr sz="3500"/>
          </a:p>
        </p:txBody>
      </p:sp>
      <p:sp>
        <p:nvSpPr>
          <p:cNvPr id="184" name="Google Shape;184;p26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Conclusion and Next Steps</a:t>
            </a:r>
            <a:endParaRPr/>
          </a:p>
        </p:txBody>
      </p:sp>
      <p:sp>
        <p:nvSpPr>
          <p:cNvPr id="185" name="Google Shape;185;p26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200" y="5402000"/>
            <a:ext cx="9059024" cy="28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15401962" y="8316797"/>
            <a:ext cx="7615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13. Sample zeolite test setup (John Deligiannis)</a:t>
            </a: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/>
          <p:nvPr>
            <p:ph idx="12" type="sldNum"/>
          </p:nvPr>
        </p:nvSpPr>
        <p:spPr>
          <a:xfrm>
            <a:off x="22488810" y="12212019"/>
            <a:ext cx="976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‹#›</a:t>
            </a:fld>
            <a:endParaRPr/>
          </a:p>
        </p:txBody>
      </p:sp>
      <p:sp>
        <p:nvSpPr>
          <p:cNvPr id="193" name="Google Shape;193;p27"/>
          <p:cNvSpPr txBox="1"/>
          <p:nvPr>
            <p:ph type="title"/>
          </p:nvPr>
        </p:nvSpPr>
        <p:spPr>
          <a:xfrm>
            <a:off x="2532888" y="4395533"/>
            <a:ext cx="20015700" cy="49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0"/>
              <a:buFont typeface="Arial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2670175" y="5205425"/>
            <a:ext cx="11534400" cy="6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SNOLAB experiments use liquid nitrogen for cooling, purification, and as a cover gas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Liquid nitrogen underground comes from pressure swing adsorption of air, which has argon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Nitrogen used underground has ~3.6% argon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Argon has slightly radioactive isotopes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Argon (84 K) has higher freezing point than nitrogen (63 K)</a:t>
            </a:r>
            <a:endParaRPr sz="3500"/>
          </a:p>
        </p:txBody>
      </p:sp>
      <p:sp>
        <p:nvSpPr>
          <p:cNvPr id="80" name="Google Shape;80;p14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Argon in liquid nitrogen</a:t>
            </a:r>
            <a:endParaRPr/>
          </a:p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9200" y="4974738"/>
            <a:ext cx="8296623" cy="55310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15411663" y="10582025"/>
            <a:ext cx="721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1: Liquid nitrogen underground (SNOLAB)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idx="1" type="body"/>
          </p:nvPr>
        </p:nvSpPr>
        <p:spPr>
          <a:xfrm>
            <a:off x="2670175" y="5205425"/>
            <a:ext cx="11076900" cy="55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Aluminosilicate or silicate framework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Well defined and uniform pore structure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Use Linde Type A (LTA) framework, cations located inside the α-cages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Silver chosen, large polarizable electron cloud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Argon more polarizable than nitrogen </a:t>
            </a:r>
            <a:endParaRPr sz="3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Stronger van der Waals interactions with silver</a:t>
            </a:r>
            <a:endParaRPr sz="3500"/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Zeolites</a:t>
            </a:r>
            <a:endParaRPr/>
          </a:p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0251" y="3532345"/>
            <a:ext cx="9666625" cy="665132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14088325" y="10406925"/>
            <a:ext cx="87105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2: LTA zeolite structure (Al-Ezzi, 2017)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2670175" y="5205425"/>
            <a:ext cx="11998200" cy="31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CP2K: complex simulation software for quantum chemistry and solid state physics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Calculations of electronic structure, forces, and energies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Input and output files</a:t>
            </a:r>
            <a:endParaRPr sz="3500"/>
          </a:p>
        </p:txBody>
      </p:sp>
      <p:sp>
        <p:nvSpPr>
          <p:cNvPr id="98" name="Google Shape;98;p16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Software</a:t>
            </a:r>
            <a:endParaRPr/>
          </a:p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575" y="4249625"/>
            <a:ext cx="6851000" cy="68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/>
        </p:nvSpPr>
        <p:spPr>
          <a:xfrm>
            <a:off x="15782575" y="11194450"/>
            <a:ext cx="6851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3: CP2K simulation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2670175" y="5205425"/>
            <a:ext cx="11700600" cy="31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Avogadro: software to create</a:t>
            </a:r>
            <a:r>
              <a:rPr lang="en-US" sz="3500">
                <a:solidFill>
                  <a:schemeClr val="dk1"/>
                </a:solidFill>
              </a:rPr>
              <a:t> </a:t>
            </a:r>
            <a:r>
              <a:rPr lang="en-US" sz="3500">
                <a:solidFill>
                  <a:schemeClr val="dk1"/>
                </a:solidFill>
              </a:rPr>
              <a:t>molecular structures</a:t>
            </a:r>
            <a:endParaRPr sz="3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Gives </a:t>
            </a:r>
            <a:r>
              <a:rPr lang="en-US" sz="3500">
                <a:solidFill>
                  <a:schemeClr val="dk1"/>
                </a:solidFill>
              </a:rPr>
              <a:t>PDB files detailing atomic coordinates and bonds</a:t>
            </a:r>
            <a:endParaRPr sz="3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Packmol: tool to create molecular systems for simulations by packing different molecules into a box</a:t>
            </a:r>
            <a:endParaRPr sz="3500"/>
          </a:p>
        </p:txBody>
      </p:sp>
      <p:sp>
        <p:nvSpPr>
          <p:cNvPr id="107" name="Google Shape;107;p17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Software</a:t>
            </a:r>
            <a:endParaRPr/>
          </a:p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12723" l="0" r="0" t="11225"/>
          <a:stretch/>
        </p:blipFill>
        <p:spPr>
          <a:xfrm>
            <a:off x="15268450" y="4953040"/>
            <a:ext cx="7690576" cy="48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15507875" y="9911875"/>
            <a:ext cx="721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4: Packmol simulation box (QuantumATK)</a:t>
            </a:r>
            <a:endParaRPr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2670175" y="5205425"/>
            <a:ext cx="11165100" cy="6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Simulations previously run where liquid nitrogen, argon start outside zeolite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Argon slowed at the surface but not as much inside the zeolite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Need to do molecular dynamics simulations where liquid nitrogen and argon start inside zeolite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Geometry optimization: look at stable configurations of zeolite and its properties</a:t>
            </a:r>
            <a:endParaRPr sz="3500"/>
          </a:p>
        </p:txBody>
      </p:sp>
      <p:sp>
        <p:nvSpPr>
          <p:cNvPr id="116" name="Google Shape;116;p18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Problems</a:t>
            </a:r>
            <a:endParaRPr/>
          </a:p>
        </p:txBody>
      </p:sp>
      <p:sp>
        <p:nvSpPr>
          <p:cNvPr id="117" name="Google Shape;117;p18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12248" r="13379" t="0"/>
          <a:stretch/>
        </p:blipFill>
        <p:spPr>
          <a:xfrm>
            <a:off x="14205375" y="4554425"/>
            <a:ext cx="9257125" cy="652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15228088" y="11156200"/>
            <a:ext cx="721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5: Previous simulation (John Deligiannis)</a:t>
            </a:r>
            <a:endParaRPr sz="2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2670175" y="5205425"/>
            <a:ext cx="13598400" cy="4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/>
              <a:t>PDB file previously used as external input </a:t>
            </a:r>
            <a:r>
              <a:rPr lang="en-US" sz="3500">
                <a:solidFill>
                  <a:schemeClr val="dk1"/>
                </a:solidFill>
              </a:rPr>
              <a:t>file describing atomic coordinates and bonds</a:t>
            </a:r>
            <a:endParaRPr sz="3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3500">
                <a:solidFill>
                  <a:schemeClr val="dk1"/>
                </a:solidFill>
              </a:rPr>
              <a:t>Sometimes Avogadro would produce duplicate atoms in PDB files</a:t>
            </a:r>
            <a:endParaRPr sz="35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Shifted to regular COORD file format, directly written in the CP2K input file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Wrote script to directly write coordinates in input file from PDB file</a:t>
            </a:r>
            <a:endParaRPr sz="3500"/>
          </a:p>
        </p:txBody>
      </p:sp>
      <p:sp>
        <p:nvSpPr>
          <p:cNvPr id="125" name="Google Shape;125;p19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File Format Issues</a:t>
            </a:r>
            <a:endParaRPr/>
          </a:p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18023200" y="3614625"/>
            <a:ext cx="4538100" cy="1681800"/>
          </a:xfrm>
          <a:prstGeom prst="roundRect">
            <a:avLst>
              <a:gd fmla="val 16667" name="adj"/>
            </a:avLst>
          </a:prstGeom>
          <a:solidFill>
            <a:srgbClr val="0075BD"/>
          </a:solidFill>
          <a:ln cap="flat" cmpd="sng" w="9525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</a:rPr>
              <a:t>PDB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19902841" y="5268619"/>
            <a:ext cx="779100" cy="1205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75BD"/>
          </a:solidFill>
          <a:ln cap="flat" cmpd="sng" w="9525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18023200" y="6474007"/>
            <a:ext cx="4538100" cy="1681800"/>
          </a:xfrm>
          <a:prstGeom prst="roundRect">
            <a:avLst>
              <a:gd fmla="val 16667" name="adj"/>
            </a:avLst>
          </a:prstGeom>
          <a:solidFill>
            <a:srgbClr val="0075BD"/>
          </a:solidFill>
          <a:ln cap="flat" cmpd="sng" w="9525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</a:rPr>
              <a:t>XYZ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19902841" y="8128001"/>
            <a:ext cx="779100" cy="1205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75BD"/>
          </a:solidFill>
          <a:ln cap="flat" cmpd="sng" w="9525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18023200" y="9333389"/>
            <a:ext cx="4538100" cy="1681800"/>
          </a:xfrm>
          <a:prstGeom prst="roundRect">
            <a:avLst>
              <a:gd fmla="val 16667" name="adj"/>
            </a:avLst>
          </a:prstGeom>
          <a:solidFill>
            <a:srgbClr val="0075BD"/>
          </a:solidFill>
          <a:ln cap="flat" cmpd="sng" w="9525">
            <a:solidFill>
              <a:srgbClr val="0075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</a:rPr>
              <a:t>INP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18023250" y="11144400"/>
            <a:ext cx="45381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6: File format solution</a:t>
            </a:r>
            <a:endParaRPr sz="2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2670175" y="5205425"/>
            <a:ext cx="12237000" cy="55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Simulations of 3x3x3 </a:t>
            </a:r>
            <a:r>
              <a:rPr lang="en-US" sz="3500">
                <a:solidFill>
                  <a:schemeClr val="dk1"/>
                </a:solidFill>
              </a:rPr>
              <a:t>Å</a:t>
            </a:r>
            <a:r>
              <a:rPr lang="en-US" sz="3500"/>
              <a:t> and 4x4x10 Å LTA were run on the order of picoseconds (10</a:t>
            </a:r>
            <a:r>
              <a:rPr baseline="30000" lang="en-US" sz="3500"/>
              <a:t>-12</a:t>
            </a:r>
            <a:r>
              <a:rPr lang="en-US" sz="3500"/>
              <a:t> s)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External potential used to move argon and nitrogen through the zeolite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Stronger potential for Ar, heavier atom</a:t>
            </a:r>
            <a:endParaRPr sz="3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3500"/>
              <a:t>Simulations: Ar filtering only, N filtering only, mixed filtering, no external potential</a:t>
            </a:r>
            <a:endParaRPr sz="3500"/>
          </a:p>
        </p:txBody>
      </p:sp>
      <p:sp>
        <p:nvSpPr>
          <p:cNvPr id="138" name="Google Shape;138;p20"/>
          <p:cNvSpPr txBox="1"/>
          <p:nvPr>
            <p:ph type="title"/>
          </p:nvPr>
        </p:nvSpPr>
        <p:spPr>
          <a:xfrm>
            <a:off x="2670175" y="1715823"/>
            <a:ext cx="131124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8000"/>
              <a:buFont typeface="Arial"/>
              <a:buNone/>
            </a:pPr>
            <a:r>
              <a:rPr lang="en-US"/>
              <a:t>Molecular Dynamics</a:t>
            </a:r>
            <a:endParaRPr/>
          </a:p>
        </p:txBody>
      </p:sp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22485095" y="12216383"/>
            <a:ext cx="9774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BD"/>
              </a:buClr>
              <a:buSzPts val="4200"/>
              <a:buFont typeface="Arial"/>
              <a:buNone/>
            </a:pPr>
            <a:fld id="{00000000-1234-1234-1234-123412341234}" type="slidenum">
              <a:rPr lang="en-US" sz="4200">
                <a:solidFill>
                  <a:srgbClr val="0075BD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2575" y="3236025"/>
            <a:ext cx="7649550" cy="78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15782575" y="11159525"/>
            <a:ext cx="7649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7: Mixed filtering simulation for 3x3x3 </a:t>
            </a:r>
            <a:r>
              <a:rPr lang="en-US" sz="2500"/>
              <a:t>Å LTA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22485095" y="12216383"/>
            <a:ext cx="97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</a:pPr>
            <a:fld id="{00000000-1234-1234-1234-123412341234}" type="slidenum">
              <a:rPr lang="en-US">
                <a:solidFill>
                  <a:srgbClr val="0075BD"/>
                </a:solidFill>
              </a:rPr>
              <a:t>‹#›</a:t>
            </a:fld>
            <a:endParaRPr>
              <a:solidFill>
                <a:srgbClr val="0075BD"/>
              </a:solidFill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5612700" y="11836775"/>
            <a:ext cx="131586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Figure 8: Plots of average gas velocity during argon-only filtration. Velocity vs time plot (left) and velocity probability distribution plot (right).</a:t>
            </a:r>
            <a:endParaRPr sz="2500"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400" y="480175"/>
            <a:ext cx="22713200" cy="113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