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5143500" type="screen16x9"/>
  <p:notesSz cx="6858000" cy="9144000"/>
  <p:embeddedFontLst>
    <p:embeddedFont>
      <p:font typeface="Lato" panose="020F0502020204030203" pitchFamily="34" charset="0"/>
      <p:regular r:id="rId41"/>
      <p:bold r:id="rId42"/>
      <p:italic r:id="rId43"/>
      <p:boldItalic r:id="rId44"/>
    </p:embeddedFont>
    <p:embeddedFont>
      <p:font typeface="Raleway" pitchFamily="2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:)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Just say title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7fed663425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7fed663425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:)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7fed663425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7fed663425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:)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7fed663425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7fed663425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:)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7fed663425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7fed663425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:)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7fed663425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27fed663425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:)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7fed663425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27fed663425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:)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7fed663425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27fed663425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:)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7fe9e0ff8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27fe9e0ff8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:)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7fe9e0ff82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27fe9e0ff82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:)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7fe9e0ff82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7fe9e0ff82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:)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Transition to next part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Mention in passing the data improvements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7fed66342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7fed66342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:)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Intro to 0vbb and nEXO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Cooling loop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Data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f32572cd6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2f32572cd6e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:)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7fe9e0ff82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27fe9e0ff82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:)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f32572cd6e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2f32572cd6e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:)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800aa3a36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2800aa3a36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:)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f2944b5000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2f2944b5000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:)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f2944b5000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2f2944b5000_1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81400fb4c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281400fb4c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:)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n → p e antiv twice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Happens with …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Rare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nEXO uses…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f3793783c9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2f3793783c9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28011225c8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28011225c8f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800aa3a36b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2800aa3a36b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800aa3a36b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800aa3a36b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:)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antiv majorana (own antiparticle)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Should see at nucleus Q value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Haven’t seen it yet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8011225c8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28011225c8f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28011225c8f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28011225c8f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8011225c8f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28011225c8f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f32572cd6e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2f32572cd6e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2f32572cd6e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2f32572cd6e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2f3793783c9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2f3793783c9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2f32572cd6e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2f32572cd6e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2f32572cd6e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2f32572cd6e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2f3793783c9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2f3793783c9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f2944b5000_1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f2944b5000_1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:)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5t tpc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Enriched in 90% isotope…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Outer detector muon veto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Target half life 10^28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f2944b5000_1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f2944b5000_1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:)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125 PMTs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Passive and active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Underground and muons can knock neutrons that can create false signals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Detecting muons helps us ignore those signals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7fed663425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7fed663425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:)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Go over setup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800aa3a36b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800aa3a36b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:)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Barrel closed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Need coller to stabilize temperature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7fed66342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7fed663425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:)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2 Ideas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Drawbacks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7fed663425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7fed663425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:)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rxiv.org/pdf/1109.5515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rxiv.org/pdf/1108.4193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66.png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38.png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hyperlink" Target="https://nexo.llnl.gov/nexo-overview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scholarship.mcgill.ca/concern/theses/j9602648j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arxiv.org/pdf/1509.0372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Testing Photomultiplier Tubes for nEXO’s Outer Detector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729625" y="3172900"/>
            <a:ext cx="2690100" cy="13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2024 CASST Competition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Lazar Paroski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Queen’s University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August 19 2024</a:t>
            </a:r>
            <a:endParaRPr/>
          </a:p>
        </p:txBody>
      </p:sp>
      <p:sp>
        <p:nvSpPr>
          <p:cNvPr id="88" name="Google Shape;88;p13"/>
          <p:cNvSpPr/>
          <p:nvPr/>
        </p:nvSpPr>
        <p:spPr>
          <a:xfrm>
            <a:off x="830450" y="1190025"/>
            <a:ext cx="3768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9" name="Google Shape;89;p13"/>
          <p:cNvSpPr/>
          <p:nvPr/>
        </p:nvSpPr>
        <p:spPr>
          <a:xfrm>
            <a:off x="1207250" y="1190025"/>
            <a:ext cx="376800" cy="47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3">
            <a:alphaModFix/>
          </a:blip>
          <a:srcRect l="6460" t="18034" r="7288" b="19776"/>
          <a:stretch/>
        </p:blipFill>
        <p:spPr>
          <a:xfrm>
            <a:off x="8118450" y="0"/>
            <a:ext cx="1025550" cy="49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7855" y="4482825"/>
            <a:ext cx="1607142" cy="49202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/>
          <p:nvPr/>
        </p:nvSpPr>
        <p:spPr>
          <a:xfrm>
            <a:off x="830450" y="1190025"/>
            <a:ext cx="7479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2"/>
          <p:cNvSpPr txBox="1">
            <a:spLocks noGrp="1"/>
          </p:cNvSpPr>
          <p:nvPr>
            <p:ph type="title"/>
          </p:nvPr>
        </p:nvSpPr>
        <p:spPr>
          <a:xfrm>
            <a:off x="727650" y="6205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Calculations — Coil in Barrel</a:t>
            </a:r>
            <a:endParaRPr/>
          </a:p>
        </p:txBody>
      </p:sp>
      <p:sp>
        <p:nvSpPr>
          <p:cNvPr id="217" name="Google Shape;217;p22"/>
          <p:cNvSpPr txBox="1"/>
          <p:nvPr/>
        </p:nvSpPr>
        <p:spPr>
          <a:xfrm>
            <a:off x="478275" y="2373050"/>
            <a:ext cx="5461800" cy="16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AutoNum type="arabicPeriod"/>
            </a:pPr>
            <a:r>
              <a:rPr lang="en-GB" sz="13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dQ/dt &lt; 956 W</a:t>
            </a: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– Area of coil is bottleneck cooling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AutoNum type="arabicPeriod"/>
            </a:pPr>
            <a:r>
              <a:rPr lang="en-GB" sz="13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dQ/dt = 956 W</a:t>
            </a: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– Coil exchanges heat at the same rate as the cooler: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AutoNum type="arabicPeriod"/>
            </a:pPr>
            <a:r>
              <a:rPr lang="en-GB" sz="13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dQ/dt &gt; 956 W</a:t>
            </a: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– Making coil longer has no  cooling benefits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8" name="Google Shape;218;p22"/>
          <p:cNvSpPr/>
          <p:nvPr/>
        </p:nvSpPr>
        <p:spPr>
          <a:xfrm>
            <a:off x="830450" y="1190025"/>
            <a:ext cx="3768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9" name="Google Shape;219;p22"/>
          <p:cNvSpPr/>
          <p:nvPr/>
        </p:nvSpPr>
        <p:spPr>
          <a:xfrm>
            <a:off x="1207250" y="1190025"/>
            <a:ext cx="376800" cy="47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0" name="Google Shape;220;p22"/>
          <p:cNvPicPr preferRelativeResize="0"/>
          <p:nvPr/>
        </p:nvPicPr>
        <p:blipFill rotWithShape="1">
          <a:blip r:embed="rId3">
            <a:alphaModFix/>
          </a:blip>
          <a:srcRect l="6460" t="18034" r="7288" b="19776"/>
          <a:stretch/>
        </p:blipFill>
        <p:spPr>
          <a:xfrm>
            <a:off x="8118450" y="0"/>
            <a:ext cx="1025550" cy="49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2"/>
          <p:cNvSpPr/>
          <p:nvPr/>
        </p:nvSpPr>
        <p:spPr>
          <a:xfrm>
            <a:off x="830450" y="1190025"/>
            <a:ext cx="7479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2" name="Google Shape;222;p22"/>
          <p:cNvSpPr txBox="1"/>
          <p:nvPr/>
        </p:nvSpPr>
        <p:spPr>
          <a:xfrm>
            <a:off x="1606593" y="3290137"/>
            <a:ext cx="747900" cy="3609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latin typeface="Lato"/>
                <a:ea typeface="Lato"/>
                <a:cs typeface="Lato"/>
                <a:sym typeface="Lato"/>
              </a:rPr>
              <a:t>L = 4m</a:t>
            </a:r>
            <a:endParaRPr sz="13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3" name="Google Shape;223;p22"/>
          <p:cNvSpPr txBox="1"/>
          <p:nvPr/>
        </p:nvSpPr>
        <p:spPr>
          <a:xfrm>
            <a:off x="548024" y="4253875"/>
            <a:ext cx="4745087" cy="4245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Will Cool in 4.14 Hours if more than 4m of tubing is used</a:t>
            </a:r>
            <a:endParaRPr sz="1300" dirty="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4" name="Google Shape;22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0450" y="1537637"/>
            <a:ext cx="1465208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2"/>
          <p:cNvSpPr txBox="1"/>
          <p:nvPr/>
        </p:nvSpPr>
        <p:spPr>
          <a:xfrm>
            <a:off x="126700" y="99600"/>
            <a:ext cx="4316400" cy="2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b="1"/>
              <a:t>Calculations</a:t>
            </a:r>
            <a:endParaRPr sz="13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6" name="Google Shape;226;p2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  <p:pic>
        <p:nvPicPr>
          <p:cNvPr id="227" name="Google Shape;22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3909" y="1624775"/>
            <a:ext cx="1595416" cy="36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03087" y="620550"/>
            <a:ext cx="2470200" cy="4414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3"/>
          <p:cNvSpPr txBox="1">
            <a:spLocks noGrp="1"/>
          </p:cNvSpPr>
          <p:nvPr>
            <p:ph type="title"/>
          </p:nvPr>
        </p:nvSpPr>
        <p:spPr>
          <a:xfrm>
            <a:off x="727650" y="6205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Calculations — Coil Outside of Barrel</a:t>
            </a:r>
            <a:endParaRPr/>
          </a:p>
        </p:txBody>
      </p:sp>
      <p:sp>
        <p:nvSpPr>
          <p:cNvPr id="234" name="Google Shape;234;p23"/>
          <p:cNvSpPr/>
          <p:nvPr/>
        </p:nvSpPr>
        <p:spPr>
          <a:xfrm>
            <a:off x="830450" y="1190025"/>
            <a:ext cx="3768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5" name="Google Shape;235;p23"/>
          <p:cNvSpPr/>
          <p:nvPr/>
        </p:nvSpPr>
        <p:spPr>
          <a:xfrm>
            <a:off x="1207250" y="1190025"/>
            <a:ext cx="376800" cy="47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6" name="Google Shape;236;p23"/>
          <p:cNvPicPr preferRelativeResize="0"/>
          <p:nvPr/>
        </p:nvPicPr>
        <p:blipFill rotWithShape="1">
          <a:blip r:embed="rId3">
            <a:alphaModFix/>
          </a:blip>
          <a:srcRect l="6460" t="18034" r="7288" b="19776"/>
          <a:stretch/>
        </p:blipFill>
        <p:spPr>
          <a:xfrm>
            <a:off x="8118450" y="0"/>
            <a:ext cx="1025550" cy="49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3"/>
          <p:cNvSpPr/>
          <p:nvPr/>
        </p:nvSpPr>
        <p:spPr>
          <a:xfrm>
            <a:off x="830450" y="1190025"/>
            <a:ext cx="7479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8" name="Google Shape;238;p23"/>
          <p:cNvSpPr txBox="1"/>
          <p:nvPr/>
        </p:nvSpPr>
        <p:spPr>
          <a:xfrm>
            <a:off x="5997300" y="2301175"/>
            <a:ext cx="2941800" cy="13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Too Long to cool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Don't want to use more than 15m of coil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9" name="Google Shape;239;p23"/>
          <p:cNvSpPr txBox="1"/>
          <p:nvPr/>
        </p:nvSpPr>
        <p:spPr>
          <a:xfrm>
            <a:off x="126700" y="99600"/>
            <a:ext cx="4316400" cy="2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b="1"/>
              <a:t>Calculations</a:t>
            </a:r>
            <a:endParaRPr sz="13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0" name="Google Shape;240;p2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  <p:pic>
        <p:nvPicPr>
          <p:cNvPr id="241" name="Google Shape;24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1062" y="1758725"/>
            <a:ext cx="1338281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3"/>
          <p:cNvPicPr preferRelativeResize="0"/>
          <p:nvPr/>
        </p:nvPicPr>
        <p:blipFill rotWithShape="1">
          <a:blip r:embed="rId5">
            <a:alphaModFix/>
          </a:blip>
          <a:srcRect l="4557" t="2802" r="6418" b="2840"/>
          <a:stretch/>
        </p:blipFill>
        <p:spPr>
          <a:xfrm>
            <a:off x="441400" y="1310450"/>
            <a:ext cx="5555894" cy="383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4"/>
          <p:cNvSpPr txBox="1">
            <a:spLocks noGrp="1"/>
          </p:cNvSpPr>
          <p:nvPr>
            <p:ph type="title"/>
          </p:nvPr>
        </p:nvSpPr>
        <p:spPr>
          <a:xfrm>
            <a:off x="501050" y="554725"/>
            <a:ext cx="3318000" cy="6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Bill of Materials</a:t>
            </a:r>
            <a:endParaRPr/>
          </a:p>
        </p:txBody>
      </p:sp>
      <p:pic>
        <p:nvPicPr>
          <p:cNvPr id="248" name="Google Shape;24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0200" y="2638775"/>
            <a:ext cx="2459689" cy="2445424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4"/>
          <p:cNvSpPr txBox="1"/>
          <p:nvPr/>
        </p:nvSpPr>
        <p:spPr>
          <a:xfrm>
            <a:off x="131375" y="1342013"/>
            <a:ext cx="4247400" cy="13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Still concerns with setup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Coil in barrel could interfere with detection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Setup has additional Issues… 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0" name="Google Shape;250;p24"/>
          <p:cNvSpPr/>
          <p:nvPr/>
        </p:nvSpPr>
        <p:spPr>
          <a:xfrm>
            <a:off x="830450" y="1190025"/>
            <a:ext cx="3768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1" name="Google Shape;251;p24"/>
          <p:cNvSpPr/>
          <p:nvPr/>
        </p:nvSpPr>
        <p:spPr>
          <a:xfrm>
            <a:off x="1207250" y="1190025"/>
            <a:ext cx="376800" cy="47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52" name="Google Shape;252;p24"/>
          <p:cNvPicPr preferRelativeResize="0"/>
          <p:nvPr/>
        </p:nvPicPr>
        <p:blipFill rotWithShape="1">
          <a:blip r:embed="rId4">
            <a:alphaModFix/>
          </a:blip>
          <a:srcRect l="6460" t="18034" r="7288" b="19776"/>
          <a:stretch/>
        </p:blipFill>
        <p:spPr>
          <a:xfrm>
            <a:off x="8118450" y="0"/>
            <a:ext cx="1025550" cy="49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4"/>
          <p:cNvSpPr/>
          <p:nvPr/>
        </p:nvSpPr>
        <p:spPr>
          <a:xfrm>
            <a:off x="830450" y="1190025"/>
            <a:ext cx="7479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4" name="Google Shape;254;p24"/>
          <p:cNvSpPr txBox="1"/>
          <p:nvPr/>
        </p:nvSpPr>
        <p:spPr>
          <a:xfrm>
            <a:off x="126700" y="99600"/>
            <a:ext cx="4316400" cy="2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b="1"/>
              <a:t>Bill of Materials and Concerns</a:t>
            </a:r>
            <a:endParaRPr sz="13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5" name="Google Shape;255;p2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  <p:pic>
        <p:nvPicPr>
          <p:cNvPr id="256" name="Google Shape;25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2900" y="554725"/>
            <a:ext cx="4055051" cy="452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5"/>
          <p:cNvSpPr txBox="1">
            <a:spLocks noGrp="1"/>
          </p:cNvSpPr>
          <p:nvPr>
            <p:ph type="title"/>
          </p:nvPr>
        </p:nvSpPr>
        <p:spPr>
          <a:xfrm>
            <a:off x="501050" y="554725"/>
            <a:ext cx="4292700" cy="6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Quick Connect Concerns</a:t>
            </a:r>
            <a:endParaRPr/>
          </a:p>
        </p:txBody>
      </p:sp>
      <p:pic>
        <p:nvPicPr>
          <p:cNvPr id="262" name="Google Shape;262;p25"/>
          <p:cNvPicPr preferRelativeResize="0"/>
          <p:nvPr/>
        </p:nvPicPr>
        <p:blipFill rotWithShape="1">
          <a:blip r:embed="rId3">
            <a:alphaModFix/>
          </a:blip>
          <a:srcRect l="2079" t="6810" r="2518" b="6315"/>
          <a:stretch/>
        </p:blipFill>
        <p:spPr>
          <a:xfrm>
            <a:off x="5951876" y="3680100"/>
            <a:ext cx="2833836" cy="121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5"/>
          <p:cNvPicPr preferRelativeResize="0"/>
          <p:nvPr/>
        </p:nvPicPr>
        <p:blipFill rotWithShape="1">
          <a:blip r:embed="rId4">
            <a:alphaModFix/>
          </a:blip>
          <a:srcRect l="4725" t="7655"/>
          <a:stretch/>
        </p:blipFill>
        <p:spPr>
          <a:xfrm>
            <a:off x="5892162" y="2755550"/>
            <a:ext cx="1457475" cy="60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83750" y="2670500"/>
            <a:ext cx="1397750" cy="77432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5" name="Google Shape;265;p25"/>
          <p:cNvSpPr/>
          <p:nvPr/>
        </p:nvSpPr>
        <p:spPr>
          <a:xfrm>
            <a:off x="830450" y="1190025"/>
            <a:ext cx="3768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6" name="Google Shape;266;p25"/>
          <p:cNvSpPr/>
          <p:nvPr/>
        </p:nvSpPr>
        <p:spPr>
          <a:xfrm>
            <a:off x="1207250" y="1190025"/>
            <a:ext cx="376800" cy="47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67" name="Google Shape;267;p25"/>
          <p:cNvPicPr preferRelativeResize="0"/>
          <p:nvPr/>
        </p:nvPicPr>
        <p:blipFill rotWithShape="1">
          <a:blip r:embed="rId6">
            <a:alphaModFix/>
          </a:blip>
          <a:srcRect l="6460" t="18034" r="7288" b="19776"/>
          <a:stretch/>
        </p:blipFill>
        <p:spPr>
          <a:xfrm>
            <a:off x="8118450" y="0"/>
            <a:ext cx="1025550" cy="49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5"/>
          <p:cNvSpPr/>
          <p:nvPr/>
        </p:nvSpPr>
        <p:spPr>
          <a:xfrm>
            <a:off x="830450" y="1190025"/>
            <a:ext cx="7479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9" name="Google Shape;269;p25"/>
          <p:cNvSpPr txBox="1"/>
          <p:nvPr/>
        </p:nvSpPr>
        <p:spPr>
          <a:xfrm>
            <a:off x="6103200" y="1660925"/>
            <a:ext cx="2611200" cy="7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Cooler max Pressure: </a:t>
            </a:r>
            <a:r>
              <a:rPr lang="en-GB" sz="13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4.35 Psi</a:t>
            </a:r>
            <a:endParaRPr sz="1300" b="1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Cooler max Flow Rate: </a:t>
            </a:r>
            <a:r>
              <a:rPr lang="en-GB" sz="13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20.1 lpm</a:t>
            </a:r>
            <a:endParaRPr sz="1300" b="1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0" name="Google Shape;270;p25"/>
          <p:cNvSpPr txBox="1"/>
          <p:nvPr/>
        </p:nvSpPr>
        <p:spPr>
          <a:xfrm>
            <a:off x="126700" y="99600"/>
            <a:ext cx="4316400" cy="2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b="1"/>
              <a:t>Bill of Materials and Concerns</a:t>
            </a:r>
            <a:endParaRPr sz="13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1" name="Google Shape;271;p2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  <p:pic>
        <p:nvPicPr>
          <p:cNvPr id="272" name="Google Shape;272;p25"/>
          <p:cNvPicPr preferRelativeResize="0"/>
          <p:nvPr/>
        </p:nvPicPr>
        <p:blipFill rotWithShape="1">
          <a:blip r:embed="rId7">
            <a:alphaModFix/>
          </a:blip>
          <a:srcRect l="5500" t="2220" r="8293" b="2496"/>
          <a:stretch/>
        </p:blipFill>
        <p:spPr>
          <a:xfrm>
            <a:off x="126700" y="1280325"/>
            <a:ext cx="5666745" cy="3863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6"/>
          <p:cNvSpPr txBox="1">
            <a:spLocks noGrp="1"/>
          </p:cNvSpPr>
          <p:nvPr>
            <p:ph type="title"/>
          </p:nvPr>
        </p:nvSpPr>
        <p:spPr>
          <a:xfrm>
            <a:off x="501050" y="554725"/>
            <a:ext cx="4292700" cy="6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Improved Design</a:t>
            </a:r>
            <a:endParaRPr/>
          </a:p>
        </p:txBody>
      </p:sp>
      <p:sp>
        <p:nvSpPr>
          <p:cNvPr id="278" name="Google Shape;278;p26"/>
          <p:cNvSpPr/>
          <p:nvPr/>
        </p:nvSpPr>
        <p:spPr>
          <a:xfrm>
            <a:off x="6525550" y="3030300"/>
            <a:ext cx="336000" cy="375300"/>
          </a:xfrm>
          <a:prstGeom prst="mathPlus">
            <a:avLst>
              <a:gd name="adj1" fmla="val 2352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79" name="Google Shape;27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4101" y="3532925"/>
            <a:ext cx="1747823" cy="121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1907" y="3609570"/>
            <a:ext cx="2417518" cy="1063633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6"/>
          <p:cNvSpPr txBox="1"/>
          <p:nvPr/>
        </p:nvSpPr>
        <p:spPr>
          <a:xfrm>
            <a:off x="337550" y="1451200"/>
            <a:ext cx="4234500" cy="23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TRACIT-1100 heat transfer compound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Heat transfer coefficient: 114-227 W/m²*K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Relatively inexpensive solution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Avoids quick connect flow and spillage issues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Avoids coil interfering with detection issues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2" name="Google Shape;282;p26"/>
          <p:cNvSpPr/>
          <p:nvPr/>
        </p:nvSpPr>
        <p:spPr>
          <a:xfrm>
            <a:off x="830450" y="1190025"/>
            <a:ext cx="3768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3" name="Google Shape;283;p26"/>
          <p:cNvSpPr/>
          <p:nvPr/>
        </p:nvSpPr>
        <p:spPr>
          <a:xfrm>
            <a:off x="1207250" y="1190025"/>
            <a:ext cx="376800" cy="47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4" name="Google Shape;284;p26"/>
          <p:cNvPicPr preferRelativeResize="0"/>
          <p:nvPr/>
        </p:nvPicPr>
        <p:blipFill rotWithShape="1">
          <a:blip r:embed="rId5">
            <a:alphaModFix/>
          </a:blip>
          <a:srcRect l="6460" t="18034" r="7288" b="19776"/>
          <a:stretch/>
        </p:blipFill>
        <p:spPr>
          <a:xfrm>
            <a:off x="8118450" y="0"/>
            <a:ext cx="1025550" cy="49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6"/>
          <p:cNvSpPr/>
          <p:nvPr/>
        </p:nvSpPr>
        <p:spPr>
          <a:xfrm>
            <a:off x="830450" y="1190025"/>
            <a:ext cx="7479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6" name="Google Shape;286;p26"/>
          <p:cNvSpPr txBox="1"/>
          <p:nvPr/>
        </p:nvSpPr>
        <p:spPr>
          <a:xfrm>
            <a:off x="126700" y="99600"/>
            <a:ext cx="4316400" cy="2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b="1"/>
              <a:t>Improved Design</a:t>
            </a:r>
            <a:endParaRPr sz="13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7" name="Google Shape;287;p2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  <p:pic>
        <p:nvPicPr>
          <p:cNvPr id="288" name="Google Shape;28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56" y="664337"/>
            <a:ext cx="4163645" cy="219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7"/>
          <p:cNvSpPr txBox="1">
            <a:spLocks noGrp="1"/>
          </p:cNvSpPr>
          <p:nvPr>
            <p:ph type="title"/>
          </p:nvPr>
        </p:nvSpPr>
        <p:spPr>
          <a:xfrm>
            <a:off x="273250" y="574450"/>
            <a:ext cx="20508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Calculations</a:t>
            </a:r>
            <a:endParaRPr/>
          </a:p>
        </p:txBody>
      </p:sp>
      <p:sp>
        <p:nvSpPr>
          <p:cNvPr id="294" name="Google Shape;294;p27"/>
          <p:cNvSpPr txBox="1"/>
          <p:nvPr/>
        </p:nvSpPr>
        <p:spPr>
          <a:xfrm>
            <a:off x="147225" y="1517450"/>
            <a:ext cx="3272700" cy="20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Used thermal resistance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Putty buffer is amount of putty on either side of tubing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Cooling time reasonable making this option feasible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</a:t>
            </a:r>
            <a:endParaRPr sz="16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5" name="Google Shape;295;p27"/>
          <p:cNvSpPr/>
          <p:nvPr/>
        </p:nvSpPr>
        <p:spPr>
          <a:xfrm>
            <a:off x="830450" y="1190025"/>
            <a:ext cx="3768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6" name="Google Shape;296;p27"/>
          <p:cNvSpPr/>
          <p:nvPr/>
        </p:nvSpPr>
        <p:spPr>
          <a:xfrm>
            <a:off x="1207250" y="1190025"/>
            <a:ext cx="376800" cy="47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97" name="Google Shape;297;p27"/>
          <p:cNvPicPr preferRelativeResize="0"/>
          <p:nvPr/>
        </p:nvPicPr>
        <p:blipFill rotWithShape="1">
          <a:blip r:embed="rId3">
            <a:alphaModFix/>
          </a:blip>
          <a:srcRect l="6460" t="18034" r="7288" b="19776"/>
          <a:stretch/>
        </p:blipFill>
        <p:spPr>
          <a:xfrm>
            <a:off x="8118450" y="0"/>
            <a:ext cx="1025550" cy="49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7"/>
          <p:cNvSpPr/>
          <p:nvPr/>
        </p:nvSpPr>
        <p:spPr>
          <a:xfrm>
            <a:off x="830450" y="1190025"/>
            <a:ext cx="7479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9" name="Google Shape;299;p27"/>
          <p:cNvSpPr txBox="1"/>
          <p:nvPr/>
        </p:nvSpPr>
        <p:spPr>
          <a:xfrm>
            <a:off x="126700" y="99600"/>
            <a:ext cx="4316400" cy="2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b="1"/>
              <a:t>Calculations</a:t>
            </a:r>
            <a:endParaRPr sz="13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0" name="Google Shape;300;p2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  <p:pic>
        <p:nvPicPr>
          <p:cNvPr id="301" name="Google Shape;30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5500" y="492025"/>
            <a:ext cx="5608499" cy="3759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81551" y="4225926"/>
            <a:ext cx="4316401" cy="890227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3" name="Google Shape;30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6700" y="3581150"/>
            <a:ext cx="3389000" cy="70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1726" y="4470613"/>
            <a:ext cx="1254402" cy="49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15300" y="4449025"/>
            <a:ext cx="1044219" cy="53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8"/>
          <p:cNvSpPr txBox="1">
            <a:spLocks noGrp="1"/>
          </p:cNvSpPr>
          <p:nvPr>
            <p:ph type="title"/>
          </p:nvPr>
        </p:nvSpPr>
        <p:spPr>
          <a:xfrm>
            <a:off x="501050" y="554725"/>
            <a:ext cx="3627600" cy="6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Final Bill of Materials</a:t>
            </a:r>
            <a:endParaRPr/>
          </a:p>
        </p:txBody>
      </p:sp>
      <p:pic>
        <p:nvPicPr>
          <p:cNvPr id="311" name="Google Shape;31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163" y="2614150"/>
            <a:ext cx="3249023" cy="2359123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8"/>
          <p:cNvSpPr txBox="1"/>
          <p:nvPr/>
        </p:nvSpPr>
        <p:spPr>
          <a:xfrm>
            <a:off x="141975" y="1293425"/>
            <a:ext cx="42474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Avoids issues with previous set up by putting coil outside of barrel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BOM was ordered 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3" name="Google Shape;313;p28"/>
          <p:cNvSpPr/>
          <p:nvPr/>
        </p:nvSpPr>
        <p:spPr>
          <a:xfrm>
            <a:off x="830450" y="1190025"/>
            <a:ext cx="3768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4" name="Google Shape;314;p28"/>
          <p:cNvSpPr/>
          <p:nvPr/>
        </p:nvSpPr>
        <p:spPr>
          <a:xfrm>
            <a:off x="1207250" y="1190025"/>
            <a:ext cx="376800" cy="47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15" name="Google Shape;315;p28"/>
          <p:cNvPicPr preferRelativeResize="0"/>
          <p:nvPr/>
        </p:nvPicPr>
        <p:blipFill rotWithShape="1">
          <a:blip r:embed="rId4">
            <a:alphaModFix/>
          </a:blip>
          <a:srcRect l="6460" t="18034" r="7288" b="19776"/>
          <a:stretch/>
        </p:blipFill>
        <p:spPr>
          <a:xfrm>
            <a:off x="8118450" y="0"/>
            <a:ext cx="1025550" cy="49202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8"/>
          <p:cNvSpPr/>
          <p:nvPr/>
        </p:nvSpPr>
        <p:spPr>
          <a:xfrm>
            <a:off x="830450" y="1190025"/>
            <a:ext cx="7479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7" name="Google Shape;317;p28"/>
          <p:cNvSpPr txBox="1"/>
          <p:nvPr/>
        </p:nvSpPr>
        <p:spPr>
          <a:xfrm>
            <a:off x="126700" y="99600"/>
            <a:ext cx="4316400" cy="2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b="1"/>
              <a:t>Final Bill of Materials</a:t>
            </a:r>
            <a:endParaRPr sz="13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8" name="Google Shape;318;p2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  <p:pic>
        <p:nvPicPr>
          <p:cNvPr id="319" name="Google Shape;31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73900" y="461939"/>
            <a:ext cx="4316398" cy="4681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9"/>
          <p:cNvSpPr txBox="1">
            <a:spLocks noGrp="1"/>
          </p:cNvSpPr>
          <p:nvPr>
            <p:ph type="title"/>
          </p:nvPr>
        </p:nvSpPr>
        <p:spPr>
          <a:xfrm>
            <a:off x="585325" y="562875"/>
            <a:ext cx="20508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Design</a:t>
            </a:r>
            <a:endParaRPr/>
          </a:p>
        </p:txBody>
      </p:sp>
      <p:pic>
        <p:nvPicPr>
          <p:cNvPr id="325" name="Google Shape;32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057925"/>
            <a:ext cx="4348950" cy="3251949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9"/>
          <p:cNvSpPr txBox="1"/>
          <p:nvPr/>
        </p:nvSpPr>
        <p:spPr>
          <a:xfrm>
            <a:off x="293250" y="1494175"/>
            <a:ext cx="4278900" cy="2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Same as successful barrel design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Heat transfer putty will be used, and coil is outside pressure vessel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 made CAD model for PV from scratch in Fusion 360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7" name="Google Shape;327;p29"/>
          <p:cNvSpPr/>
          <p:nvPr/>
        </p:nvSpPr>
        <p:spPr>
          <a:xfrm>
            <a:off x="830450" y="1190025"/>
            <a:ext cx="3768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8" name="Google Shape;328;p29"/>
          <p:cNvSpPr/>
          <p:nvPr/>
        </p:nvSpPr>
        <p:spPr>
          <a:xfrm>
            <a:off x="1207250" y="1190025"/>
            <a:ext cx="376800" cy="47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9" name="Google Shape;329;p29"/>
          <p:cNvPicPr preferRelativeResize="0"/>
          <p:nvPr/>
        </p:nvPicPr>
        <p:blipFill rotWithShape="1">
          <a:blip r:embed="rId4">
            <a:alphaModFix/>
          </a:blip>
          <a:srcRect l="6460" t="18034" r="7288" b="19776"/>
          <a:stretch/>
        </p:blipFill>
        <p:spPr>
          <a:xfrm>
            <a:off x="8118450" y="0"/>
            <a:ext cx="1025550" cy="492025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9"/>
          <p:cNvSpPr/>
          <p:nvPr/>
        </p:nvSpPr>
        <p:spPr>
          <a:xfrm>
            <a:off x="830450" y="1190025"/>
            <a:ext cx="7479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1" name="Google Shape;331;p29"/>
          <p:cNvSpPr txBox="1"/>
          <p:nvPr/>
        </p:nvSpPr>
        <p:spPr>
          <a:xfrm>
            <a:off x="126700" y="99600"/>
            <a:ext cx="4316400" cy="2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b="1"/>
              <a:t>Future Setup</a:t>
            </a:r>
            <a:endParaRPr sz="13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2" name="Google Shape;332;p2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0"/>
          <p:cNvSpPr txBox="1">
            <a:spLocks noGrp="1"/>
          </p:cNvSpPr>
          <p:nvPr>
            <p:ph type="title"/>
          </p:nvPr>
        </p:nvSpPr>
        <p:spPr>
          <a:xfrm>
            <a:off x="273250" y="574450"/>
            <a:ext cx="20508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Calculations</a:t>
            </a:r>
            <a:endParaRPr/>
          </a:p>
        </p:txBody>
      </p:sp>
      <p:sp>
        <p:nvSpPr>
          <p:cNvPr id="338" name="Google Shape;338;p30"/>
          <p:cNvSpPr txBox="1"/>
          <p:nvPr/>
        </p:nvSpPr>
        <p:spPr>
          <a:xfrm>
            <a:off x="147225" y="1517450"/>
            <a:ext cx="3702300" cy="17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Fast cooling time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Can use less coil for PV due to this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This is good for space reasons since PV is smaller than barrel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9" name="Google Shape;339;p30"/>
          <p:cNvSpPr/>
          <p:nvPr/>
        </p:nvSpPr>
        <p:spPr>
          <a:xfrm>
            <a:off x="830450" y="1190025"/>
            <a:ext cx="3768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0" name="Google Shape;340;p30"/>
          <p:cNvSpPr/>
          <p:nvPr/>
        </p:nvSpPr>
        <p:spPr>
          <a:xfrm>
            <a:off x="1207250" y="1190025"/>
            <a:ext cx="376800" cy="47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41" name="Google Shape;341;p30"/>
          <p:cNvPicPr preferRelativeResize="0"/>
          <p:nvPr/>
        </p:nvPicPr>
        <p:blipFill rotWithShape="1">
          <a:blip r:embed="rId3">
            <a:alphaModFix/>
          </a:blip>
          <a:srcRect l="6460" t="18034" r="7288" b="19776"/>
          <a:stretch/>
        </p:blipFill>
        <p:spPr>
          <a:xfrm>
            <a:off x="8118450" y="0"/>
            <a:ext cx="1025550" cy="492025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0"/>
          <p:cNvSpPr/>
          <p:nvPr/>
        </p:nvSpPr>
        <p:spPr>
          <a:xfrm>
            <a:off x="830450" y="1190025"/>
            <a:ext cx="7479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43" name="Google Shape;34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012" y="3248125"/>
            <a:ext cx="2776218" cy="88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0"/>
          <p:cNvSpPr txBox="1"/>
          <p:nvPr/>
        </p:nvSpPr>
        <p:spPr>
          <a:xfrm>
            <a:off x="126700" y="99600"/>
            <a:ext cx="4316400" cy="2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b="1"/>
              <a:t>Future Setup</a:t>
            </a:r>
            <a:endParaRPr sz="13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5" name="Google Shape;345;p3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  <p:pic>
        <p:nvPicPr>
          <p:cNvPr id="346" name="Google Shape;34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5087" y="4280625"/>
            <a:ext cx="1530050" cy="58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08064" y="492024"/>
            <a:ext cx="5120676" cy="361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51238" y="4066075"/>
            <a:ext cx="5034350" cy="1017575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1"/>
          <p:cNvSpPr txBox="1">
            <a:spLocks noGrp="1"/>
          </p:cNvSpPr>
          <p:nvPr>
            <p:ph type="title"/>
          </p:nvPr>
        </p:nvSpPr>
        <p:spPr>
          <a:xfrm>
            <a:off x="501050" y="554725"/>
            <a:ext cx="3627600" cy="6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Bill of Materials</a:t>
            </a:r>
            <a:endParaRPr/>
          </a:p>
        </p:txBody>
      </p:sp>
      <p:pic>
        <p:nvPicPr>
          <p:cNvPr id="354" name="Google Shape;35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8042" y="1190025"/>
            <a:ext cx="5144308" cy="30596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55" name="Google Shape;35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290" y="2560325"/>
            <a:ext cx="2913936" cy="219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31"/>
          <p:cNvSpPr txBox="1"/>
          <p:nvPr/>
        </p:nvSpPr>
        <p:spPr>
          <a:xfrm>
            <a:off x="249827" y="1397475"/>
            <a:ext cx="3400500" cy="9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Very affordable BOM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Can reuse parts from barrel setup 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7" name="Google Shape;357;p31"/>
          <p:cNvSpPr/>
          <p:nvPr/>
        </p:nvSpPr>
        <p:spPr>
          <a:xfrm>
            <a:off x="830450" y="1190025"/>
            <a:ext cx="3768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8" name="Google Shape;358;p31"/>
          <p:cNvSpPr/>
          <p:nvPr/>
        </p:nvSpPr>
        <p:spPr>
          <a:xfrm>
            <a:off x="1207250" y="1190025"/>
            <a:ext cx="376800" cy="47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59" name="Google Shape;359;p31"/>
          <p:cNvPicPr preferRelativeResize="0"/>
          <p:nvPr/>
        </p:nvPicPr>
        <p:blipFill rotWithShape="1">
          <a:blip r:embed="rId5">
            <a:alphaModFix/>
          </a:blip>
          <a:srcRect l="6460" t="18034" r="7288" b="19776"/>
          <a:stretch/>
        </p:blipFill>
        <p:spPr>
          <a:xfrm>
            <a:off x="8118450" y="0"/>
            <a:ext cx="1025550" cy="492025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31"/>
          <p:cNvSpPr/>
          <p:nvPr/>
        </p:nvSpPr>
        <p:spPr>
          <a:xfrm>
            <a:off x="830450" y="1190025"/>
            <a:ext cx="7479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1" name="Google Shape;361;p31"/>
          <p:cNvSpPr txBox="1"/>
          <p:nvPr/>
        </p:nvSpPr>
        <p:spPr>
          <a:xfrm>
            <a:off x="126700" y="99600"/>
            <a:ext cx="4316400" cy="2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b="1"/>
              <a:t>Future Setup</a:t>
            </a:r>
            <a:endParaRPr sz="13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2" name="Google Shape;362;p3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727650" y="56787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Outline</a:t>
            </a:r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727650" y="1375900"/>
            <a:ext cx="7688700" cy="358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111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en-GB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Introduction to 0vββ and nEXO 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1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en-GB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Designing the PMT testing Setup Cooling Loop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1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○"/>
            </a:pPr>
            <a:r>
              <a:rPr lang="en-GB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Intro to the PMT Testing Setup</a:t>
            </a:r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1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○"/>
            </a:pPr>
            <a:r>
              <a:rPr lang="en-GB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Initial Design Ideas</a:t>
            </a:r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1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○"/>
            </a:pPr>
            <a:r>
              <a:rPr lang="en-GB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Calculations</a:t>
            </a:r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1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○"/>
            </a:pPr>
            <a:r>
              <a:rPr lang="en-GB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Bill of Materials and Concerns</a:t>
            </a:r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1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○"/>
            </a:pPr>
            <a:r>
              <a:rPr lang="en-GB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Improved Design</a:t>
            </a:r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1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○"/>
            </a:pPr>
            <a:r>
              <a:rPr lang="en-GB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Calculations</a:t>
            </a:r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1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○"/>
            </a:pPr>
            <a:r>
              <a:rPr lang="en-GB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Final Bill of Materials</a:t>
            </a:r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1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en-GB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Future Setup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1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○"/>
            </a:pPr>
            <a:r>
              <a:rPr lang="en-GB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</a:t>
            </a:r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1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○"/>
            </a:pPr>
            <a:r>
              <a:rPr lang="en-GB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Calculations</a:t>
            </a:r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1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○"/>
            </a:pPr>
            <a:r>
              <a:rPr lang="en-GB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Bill of Materials</a:t>
            </a:r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1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en-GB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Analysis Script Improvements 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1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○"/>
            </a:pPr>
            <a:r>
              <a:rPr lang="en-GB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Management Improvements</a:t>
            </a:r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1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○"/>
            </a:pPr>
            <a:r>
              <a:rPr lang="en-GB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FFT and Peak Isolation Stress Test</a:t>
            </a:r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1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en-GB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Conclusion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99" name="Google Shape;99;p14"/>
          <p:cNvSpPr/>
          <p:nvPr/>
        </p:nvSpPr>
        <p:spPr>
          <a:xfrm>
            <a:off x="830450" y="1190025"/>
            <a:ext cx="7479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0" name="Google Shape;100;p14"/>
          <p:cNvPicPr preferRelativeResize="0"/>
          <p:nvPr/>
        </p:nvPicPr>
        <p:blipFill rotWithShape="1">
          <a:blip r:embed="rId3">
            <a:alphaModFix/>
          </a:blip>
          <a:srcRect l="6460" t="18034" r="7288" b="19776"/>
          <a:stretch/>
        </p:blipFill>
        <p:spPr>
          <a:xfrm>
            <a:off x="8118450" y="0"/>
            <a:ext cx="1025550" cy="49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/>
          <p:nvPr/>
        </p:nvSpPr>
        <p:spPr>
          <a:xfrm>
            <a:off x="830450" y="1190025"/>
            <a:ext cx="7479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2" name="Google Shape;102;p1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2"/>
          <p:cNvSpPr txBox="1">
            <a:spLocks noGrp="1"/>
          </p:cNvSpPr>
          <p:nvPr>
            <p:ph type="title"/>
          </p:nvPr>
        </p:nvSpPr>
        <p:spPr>
          <a:xfrm>
            <a:off x="501050" y="554725"/>
            <a:ext cx="6204000" cy="6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the Code Works</a:t>
            </a:r>
            <a:endParaRPr/>
          </a:p>
        </p:txBody>
      </p:sp>
      <p:pic>
        <p:nvPicPr>
          <p:cNvPr id="368" name="Google Shape;368;p32"/>
          <p:cNvPicPr preferRelativeResize="0"/>
          <p:nvPr/>
        </p:nvPicPr>
        <p:blipFill rotWithShape="1">
          <a:blip r:embed="rId3">
            <a:alphaModFix/>
          </a:blip>
          <a:srcRect l="6460" t="18034" r="7288" b="19776"/>
          <a:stretch/>
        </p:blipFill>
        <p:spPr>
          <a:xfrm>
            <a:off x="8118450" y="0"/>
            <a:ext cx="1025550" cy="49202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2"/>
          <p:cNvSpPr/>
          <p:nvPr/>
        </p:nvSpPr>
        <p:spPr>
          <a:xfrm>
            <a:off x="830450" y="1190025"/>
            <a:ext cx="7479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0" name="Google Shape;370;p32"/>
          <p:cNvSpPr txBox="1"/>
          <p:nvPr/>
        </p:nvSpPr>
        <p:spPr>
          <a:xfrm>
            <a:off x="350700" y="1436025"/>
            <a:ext cx="5055000" cy="31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The oscilloscope captures chunks of PMT data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FFT is applied to convert the data to the frequency domain for filtering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Inverse FFT brings it back to time domain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Peak detection marks the start and end of peaks based on set amplitude thresholds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 made a script that lets me analyze what is happening visually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1" name="Google Shape;371;p32"/>
          <p:cNvSpPr txBox="1"/>
          <p:nvPr/>
        </p:nvSpPr>
        <p:spPr>
          <a:xfrm>
            <a:off x="126700" y="99600"/>
            <a:ext cx="4316400" cy="2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b="1"/>
              <a:t>FFT and Peak Isolation Stress Test</a:t>
            </a:r>
            <a:endParaRPr sz="13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2" name="Google Shape;372;p3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  <p:pic>
        <p:nvPicPr>
          <p:cNvPr id="373" name="Google Shape;373;p32"/>
          <p:cNvPicPr preferRelativeResize="0"/>
          <p:nvPr/>
        </p:nvPicPr>
        <p:blipFill rotWithShape="1">
          <a:blip r:embed="rId4">
            <a:alphaModFix/>
          </a:blip>
          <a:srcRect l="4597" t="4861" r="8332" b="2193"/>
          <a:stretch/>
        </p:blipFill>
        <p:spPr>
          <a:xfrm>
            <a:off x="5405700" y="893334"/>
            <a:ext cx="3625224" cy="1934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2"/>
          <p:cNvPicPr preferRelativeResize="0"/>
          <p:nvPr/>
        </p:nvPicPr>
        <p:blipFill rotWithShape="1">
          <a:blip r:embed="rId5">
            <a:alphaModFix/>
          </a:blip>
          <a:srcRect l="4204" t="5774" r="8190" b="1983"/>
          <a:stretch/>
        </p:blipFill>
        <p:spPr>
          <a:xfrm>
            <a:off x="5389600" y="2796500"/>
            <a:ext cx="3641325" cy="1917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3"/>
          <p:cNvSpPr/>
          <p:nvPr/>
        </p:nvSpPr>
        <p:spPr>
          <a:xfrm>
            <a:off x="830450" y="1190025"/>
            <a:ext cx="3768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0" name="Google Shape;380;p33"/>
          <p:cNvSpPr/>
          <p:nvPr/>
        </p:nvSpPr>
        <p:spPr>
          <a:xfrm>
            <a:off x="1207250" y="1190025"/>
            <a:ext cx="376800" cy="47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81" name="Google Shape;381;p33"/>
          <p:cNvPicPr preferRelativeResize="0"/>
          <p:nvPr/>
        </p:nvPicPr>
        <p:blipFill rotWithShape="1">
          <a:blip r:embed="rId3">
            <a:alphaModFix/>
          </a:blip>
          <a:srcRect l="6460" t="18034" r="7288" b="19776"/>
          <a:stretch/>
        </p:blipFill>
        <p:spPr>
          <a:xfrm>
            <a:off x="8118450" y="0"/>
            <a:ext cx="1025550" cy="49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3"/>
          <p:cNvPicPr preferRelativeResize="0"/>
          <p:nvPr/>
        </p:nvPicPr>
        <p:blipFill rotWithShape="1">
          <a:blip r:embed="rId4">
            <a:alphaModFix/>
          </a:blip>
          <a:srcRect l="4522" t="5335" r="8179" b="2200"/>
          <a:stretch/>
        </p:blipFill>
        <p:spPr>
          <a:xfrm>
            <a:off x="5088175" y="2998578"/>
            <a:ext cx="3806799" cy="1967547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33"/>
          <p:cNvSpPr/>
          <p:nvPr/>
        </p:nvSpPr>
        <p:spPr>
          <a:xfrm>
            <a:off x="830450" y="1190025"/>
            <a:ext cx="7479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4" name="Google Shape;384;p33"/>
          <p:cNvSpPr txBox="1"/>
          <p:nvPr/>
        </p:nvSpPr>
        <p:spPr>
          <a:xfrm>
            <a:off x="375600" y="1417350"/>
            <a:ext cx="4308000" cy="23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Code is marking peaks that are too small as signals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Easy fix! 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Can adjust thresholds for peak detection to &gt;-0.0005 V</a:t>
            </a:r>
            <a:r>
              <a:rPr lang="en-GB" sz="13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(peaks are negative)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Can verify if it works with visualization code I made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5" name="Google Shape;385;p33"/>
          <p:cNvSpPr/>
          <p:nvPr/>
        </p:nvSpPr>
        <p:spPr>
          <a:xfrm>
            <a:off x="830450" y="1190025"/>
            <a:ext cx="7479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6" name="Google Shape;386;p33"/>
          <p:cNvSpPr txBox="1"/>
          <p:nvPr/>
        </p:nvSpPr>
        <p:spPr>
          <a:xfrm>
            <a:off x="126700" y="99600"/>
            <a:ext cx="4316400" cy="2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b="1"/>
              <a:t>FFT and Peak Isolation Stress Test</a:t>
            </a:r>
            <a:endParaRPr sz="13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7" name="Google Shape;387;p3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  <p:sp>
        <p:nvSpPr>
          <p:cNvPr id="388" name="Google Shape;388;p33"/>
          <p:cNvSpPr txBox="1">
            <a:spLocks noGrp="1"/>
          </p:cNvSpPr>
          <p:nvPr>
            <p:ph type="title"/>
          </p:nvPr>
        </p:nvSpPr>
        <p:spPr>
          <a:xfrm>
            <a:off x="501050" y="554725"/>
            <a:ext cx="6204000" cy="6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Issue Found through Testing</a:t>
            </a:r>
            <a:endParaRPr/>
          </a:p>
        </p:txBody>
      </p:sp>
      <p:pic>
        <p:nvPicPr>
          <p:cNvPr id="389" name="Google Shape;389;p33"/>
          <p:cNvPicPr preferRelativeResize="0"/>
          <p:nvPr/>
        </p:nvPicPr>
        <p:blipFill rotWithShape="1">
          <a:blip r:embed="rId5">
            <a:alphaModFix/>
          </a:blip>
          <a:srcRect l="4358" t="4655" r="7953" b="2052"/>
          <a:stretch/>
        </p:blipFill>
        <p:spPr>
          <a:xfrm>
            <a:off x="5088175" y="997275"/>
            <a:ext cx="3806799" cy="1976201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33"/>
          <p:cNvSpPr/>
          <p:nvPr/>
        </p:nvSpPr>
        <p:spPr>
          <a:xfrm>
            <a:off x="7832275" y="1456150"/>
            <a:ext cx="244800" cy="3363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1" name="Google Shape;391;p33"/>
          <p:cNvSpPr/>
          <p:nvPr/>
        </p:nvSpPr>
        <p:spPr>
          <a:xfrm>
            <a:off x="6473975" y="3516425"/>
            <a:ext cx="343800" cy="2406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4"/>
          <p:cNvSpPr txBox="1">
            <a:spLocks noGrp="1"/>
          </p:cNvSpPr>
          <p:nvPr>
            <p:ph type="title"/>
          </p:nvPr>
        </p:nvSpPr>
        <p:spPr>
          <a:xfrm>
            <a:off x="729450" y="5622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Improvement Results</a:t>
            </a:r>
            <a:endParaRPr/>
          </a:p>
        </p:txBody>
      </p:sp>
      <p:pic>
        <p:nvPicPr>
          <p:cNvPr id="397" name="Google Shape;397;p34"/>
          <p:cNvPicPr preferRelativeResize="0"/>
          <p:nvPr/>
        </p:nvPicPr>
        <p:blipFill rotWithShape="1">
          <a:blip r:embed="rId3">
            <a:alphaModFix/>
          </a:blip>
          <a:srcRect l="6460" t="18034" r="7288" b="19776"/>
          <a:stretch/>
        </p:blipFill>
        <p:spPr>
          <a:xfrm>
            <a:off x="8118450" y="0"/>
            <a:ext cx="1025550" cy="492025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34"/>
          <p:cNvSpPr/>
          <p:nvPr/>
        </p:nvSpPr>
        <p:spPr>
          <a:xfrm>
            <a:off x="830450" y="1190025"/>
            <a:ext cx="7479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9" name="Google Shape;399;p34"/>
          <p:cNvSpPr txBox="1"/>
          <p:nvPr/>
        </p:nvSpPr>
        <p:spPr>
          <a:xfrm>
            <a:off x="126700" y="99600"/>
            <a:ext cx="4316400" cy="2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b="1"/>
              <a:t>FFT and Peak Isolation Stress Test</a:t>
            </a:r>
            <a:endParaRPr sz="13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0" name="Google Shape;400;p3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  <p:sp>
        <p:nvSpPr>
          <p:cNvPr id="401" name="Google Shape;401;p34"/>
          <p:cNvSpPr txBox="1"/>
          <p:nvPr/>
        </p:nvSpPr>
        <p:spPr>
          <a:xfrm>
            <a:off x="518475" y="1320675"/>
            <a:ext cx="4972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Quick fix, but important issue to discover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Would have had incorrect dark rate 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02" name="Google Shape;402;p34"/>
          <p:cNvPicPr preferRelativeResize="0"/>
          <p:nvPr/>
        </p:nvPicPr>
        <p:blipFill rotWithShape="1">
          <a:blip r:embed="rId4">
            <a:alphaModFix/>
          </a:blip>
          <a:srcRect l="4358" t="4655" r="7953" b="2052"/>
          <a:stretch/>
        </p:blipFill>
        <p:spPr>
          <a:xfrm>
            <a:off x="129988" y="2361713"/>
            <a:ext cx="4195725" cy="217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34"/>
          <p:cNvPicPr preferRelativeResize="0"/>
          <p:nvPr/>
        </p:nvPicPr>
        <p:blipFill rotWithShape="1">
          <a:blip r:embed="rId5">
            <a:alphaModFix/>
          </a:blip>
          <a:srcRect l="4075" t="4585" r="6342" b="1834"/>
          <a:stretch/>
        </p:blipFill>
        <p:spPr>
          <a:xfrm>
            <a:off x="4843969" y="2361713"/>
            <a:ext cx="4170045" cy="21781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4" name="Google Shape;404;p34"/>
          <p:cNvCxnSpPr>
            <a:endCxn id="403" idx="1"/>
          </p:cNvCxnSpPr>
          <p:nvPr/>
        </p:nvCxnSpPr>
        <p:spPr>
          <a:xfrm>
            <a:off x="4321069" y="3442963"/>
            <a:ext cx="522900" cy="7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5"/>
          <p:cNvSpPr txBox="1">
            <a:spLocks noGrp="1"/>
          </p:cNvSpPr>
          <p:nvPr>
            <p:ph type="title"/>
          </p:nvPr>
        </p:nvSpPr>
        <p:spPr>
          <a:xfrm>
            <a:off x="727650" y="597175"/>
            <a:ext cx="20835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Conclusion  </a:t>
            </a:r>
            <a:endParaRPr/>
          </a:p>
        </p:txBody>
      </p:sp>
      <p:pic>
        <p:nvPicPr>
          <p:cNvPr id="410" name="Google Shape;410;p35"/>
          <p:cNvPicPr preferRelativeResize="0"/>
          <p:nvPr/>
        </p:nvPicPr>
        <p:blipFill rotWithShape="1">
          <a:blip r:embed="rId3">
            <a:alphaModFix/>
          </a:blip>
          <a:srcRect l="6460" t="18034" r="7288" b="19776"/>
          <a:stretch/>
        </p:blipFill>
        <p:spPr>
          <a:xfrm>
            <a:off x="8118450" y="0"/>
            <a:ext cx="1025550" cy="492025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35"/>
          <p:cNvSpPr/>
          <p:nvPr/>
        </p:nvSpPr>
        <p:spPr>
          <a:xfrm>
            <a:off x="830450" y="1190025"/>
            <a:ext cx="7479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2" name="Google Shape;412;p35"/>
          <p:cNvSpPr txBox="1"/>
          <p:nvPr/>
        </p:nvSpPr>
        <p:spPr>
          <a:xfrm>
            <a:off x="126700" y="99600"/>
            <a:ext cx="4316400" cy="2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b="1"/>
              <a:t>Conclusion</a:t>
            </a:r>
            <a:endParaRPr b="1"/>
          </a:p>
        </p:txBody>
      </p:sp>
      <p:sp>
        <p:nvSpPr>
          <p:cNvPr id="413" name="Google Shape;413;p35"/>
          <p:cNvSpPr txBox="1"/>
          <p:nvPr/>
        </p:nvSpPr>
        <p:spPr>
          <a:xfrm>
            <a:off x="353150" y="1383750"/>
            <a:ext cx="6866100" cy="29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Designed multiple potential cooling systems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Made CAD models for the various setups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Did calculations to identify the best approach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Made bills of materials for multiple designs and ordered parts for the final design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Did the above for the future testing setup (Pressure Vessel)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Made improvements to how data is managed for data analysis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Stress tested FFT and peak isolation scripts and made improvements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4" name="Google Shape;414;p35"/>
          <p:cNvSpPr/>
          <p:nvPr/>
        </p:nvSpPr>
        <p:spPr>
          <a:xfrm>
            <a:off x="4878450" y="3056300"/>
            <a:ext cx="1105200" cy="47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5" name="Google Shape;415;p3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6"/>
          <p:cNvSpPr txBox="1">
            <a:spLocks noGrp="1"/>
          </p:cNvSpPr>
          <p:nvPr>
            <p:ph type="title"/>
          </p:nvPr>
        </p:nvSpPr>
        <p:spPr>
          <a:xfrm>
            <a:off x="727650" y="59717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Acknowledgements </a:t>
            </a:r>
            <a:endParaRPr/>
          </a:p>
        </p:txBody>
      </p:sp>
      <p:sp>
        <p:nvSpPr>
          <p:cNvPr id="421" name="Google Shape;421;p36"/>
          <p:cNvSpPr/>
          <p:nvPr/>
        </p:nvSpPr>
        <p:spPr>
          <a:xfrm>
            <a:off x="830450" y="1190025"/>
            <a:ext cx="7479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22" name="Google Shape;422;p36"/>
          <p:cNvPicPr preferRelativeResize="0"/>
          <p:nvPr/>
        </p:nvPicPr>
        <p:blipFill rotWithShape="1">
          <a:blip r:embed="rId3">
            <a:alphaModFix/>
          </a:blip>
          <a:srcRect l="11055" r="10260"/>
          <a:stretch/>
        </p:blipFill>
        <p:spPr>
          <a:xfrm>
            <a:off x="5646200" y="930227"/>
            <a:ext cx="3244426" cy="4123248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36"/>
          <p:cNvSpPr txBox="1"/>
          <p:nvPr/>
        </p:nvSpPr>
        <p:spPr>
          <a:xfrm>
            <a:off x="320800" y="1475400"/>
            <a:ext cx="4782300" cy="19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Thank you to:</a:t>
            </a:r>
            <a:endParaRPr sz="16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●"/>
            </a:pPr>
            <a:r>
              <a:rPr lang="en-GB" sz="1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Dr. Erica Caden</a:t>
            </a:r>
            <a:endParaRPr sz="16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●"/>
            </a:pPr>
            <a:r>
              <a:rPr lang="en-GB" sz="1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Anita Masuskapoe</a:t>
            </a:r>
            <a:endParaRPr sz="16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●"/>
            </a:pPr>
            <a:r>
              <a:rPr lang="en-GB" sz="1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Dr. Ubi Wichoski</a:t>
            </a:r>
            <a:endParaRPr sz="16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●"/>
            </a:pPr>
            <a:r>
              <a:rPr lang="en-GB" sz="1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SNOLAB and the nEXO collaboration for making this great summer possible!</a:t>
            </a:r>
            <a:endParaRPr sz="16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24" name="Google Shape;424;p36"/>
          <p:cNvPicPr preferRelativeResize="0"/>
          <p:nvPr/>
        </p:nvPicPr>
        <p:blipFill rotWithShape="1">
          <a:blip r:embed="rId4">
            <a:alphaModFix/>
          </a:blip>
          <a:srcRect l="6460" t="18034" r="7288" b="19776"/>
          <a:stretch/>
        </p:blipFill>
        <p:spPr>
          <a:xfrm>
            <a:off x="8118450" y="0"/>
            <a:ext cx="1025550" cy="49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5276" y="4323175"/>
            <a:ext cx="2385449" cy="73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48025" y="3582050"/>
            <a:ext cx="1961900" cy="1471425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36"/>
          <p:cNvSpPr txBox="1"/>
          <p:nvPr/>
        </p:nvSpPr>
        <p:spPr>
          <a:xfrm>
            <a:off x="126700" y="99600"/>
            <a:ext cx="4316400" cy="2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b="1"/>
              <a:t>Conclusion</a:t>
            </a:r>
            <a:endParaRPr b="1"/>
          </a:p>
        </p:txBody>
      </p:sp>
      <p:sp>
        <p:nvSpPr>
          <p:cNvPr id="428" name="Google Shape;428;p3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7"/>
          <p:cNvSpPr txBox="1">
            <a:spLocks noGrp="1"/>
          </p:cNvSpPr>
          <p:nvPr>
            <p:ph type="title"/>
          </p:nvPr>
        </p:nvSpPr>
        <p:spPr>
          <a:xfrm>
            <a:off x="3642300" y="2242050"/>
            <a:ext cx="1859400" cy="6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Backups </a:t>
            </a:r>
            <a:endParaRPr sz="3000"/>
          </a:p>
        </p:txBody>
      </p:sp>
      <p:sp>
        <p:nvSpPr>
          <p:cNvPr id="434" name="Google Shape;434;p37"/>
          <p:cNvSpPr/>
          <p:nvPr/>
        </p:nvSpPr>
        <p:spPr>
          <a:xfrm>
            <a:off x="830450" y="1190025"/>
            <a:ext cx="7479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35" name="Google Shape;435;p37"/>
          <p:cNvPicPr preferRelativeResize="0"/>
          <p:nvPr/>
        </p:nvPicPr>
        <p:blipFill rotWithShape="1">
          <a:blip r:embed="rId3">
            <a:alphaModFix/>
          </a:blip>
          <a:srcRect l="6460" t="18034" r="7288" b="19776"/>
          <a:stretch/>
        </p:blipFill>
        <p:spPr>
          <a:xfrm>
            <a:off x="8118450" y="0"/>
            <a:ext cx="1025550" cy="492025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3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8"/>
          <p:cNvSpPr txBox="1">
            <a:spLocks noGrp="1"/>
          </p:cNvSpPr>
          <p:nvPr>
            <p:ph type="title"/>
          </p:nvPr>
        </p:nvSpPr>
        <p:spPr>
          <a:xfrm>
            <a:off x="729450" y="574450"/>
            <a:ext cx="4634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Double Beta Decay – 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2vββ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38"/>
          <p:cNvSpPr/>
          <p:nvPr/>
        </p:nvSpPr>
        <p:spPr>
          <a:xfrm>
            <a:off x="830450" y="1190025"/>
            <a:ext cx="3768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3" name="Google Shape;443;p38"/>
          <p:cNvSpPr/>
          <p:nvPr/>
        </p:nvSpPr>
        <p:spPr>
          <a:xfrm>
            <a:off x="1207250" y="1190025"/>
            <a:ext cx="376800" cy="47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44" name="Google Shape;444;p38"/>
          <p:cNvPicPr preferRelativeResize="0"/>
          <p:nvPr/>
        </p:nvPicPr>
        <p:blipFill rotWithShape="1">
          <a:blip r:embed="rId3">
            <a:alphaModFix/>
          </a:blip>
          <a:srcRect l="6460" t="18034" r="7288" b="19776"/>
          <a:stretch/>
        </p:blipFill>
        <p:spPr>
          <a:xfrm>
            <a:off x="8118450" y="0"/>
            <a:ext cx="1025550" cy="49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1" y="2466636"/>
            <a:ext cx="3995700" cy="25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38"/>
          <p:cNvSpPr/>
          <p:nvPr/>
        </p:nvSpPr>
        <p:spPr>
          <a:xfrm>
            <a:off x="830450" y="1190025"/>
            <a:ext cx="7479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47" name="Google Shape;447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66595" y="492025"/>
            <a:ext cx="2056657" cy="2106925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38"/>
          <p:cNvSpPr txBox="1"/>
          <p:nvPr/>
        </p:nvSpPr>
        <p:spPr>
          <a:xfrm>
            <a:off x="5879564" y="4809004"/>
            <a:ext cx="1707300" cy="3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Source: </a:t>
            </a:r>
            <a:r>
              <a:rPr lang="en-GB" sz="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https://arxiv.org/pdf/1109.5515</a:t>
            </a:r>
            <a:endParaRPr sz="6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9" name="Google Shape;449;p38"/>
          <p:cNvSpPr txBox="1"/>
          <p:nvPr/>
        </p:nvSpPr>
        <p:spPr>
          <a:xfrm>
            <a:off x="447525" y="1474925"/>
            <a:ext cx="3995700" cy="21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2vββ decay is rare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Candidate isotopes: even-even nuclei where single β decay is forbidden 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Observed in 14 isotopes 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0" name="Google Shape;450;p38"/>
          <p:cNvSpPr txBox="1"/>
          <p:nvPr/>
        </p:nvSpPr>
        <p:spPr>
          <a:xfrm>
            <a:off x="126700" y="99600"/>
            <a:ext cx="4316400" cy="2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b="1"/>
              <a:t>Introduction to 0vββ and nEXO </a:t>
            </a:r>
            <a:endParaRPr sz="13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1" name="Google Shape;451;p3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27</a:t>
            </a:fld>
            <a:endParaRPr/>
          </a:p>
        </p:txBody>
      </p:sp>
      <p:sp>
        <p:nvSpPr>
          <p:cNvPr id="457" name="Google Shape;457;p39"/>
          <p:cNvSpPr txBox="1">
            <a:spLocks noGrp="1"/>
          </p:cNvSpPr>
          <p:nvPr>
            <p:ph type="title"/>
          </p:nvPr>
        </p:nvSpPr>
        <p:spPr>
          <a:xfrm>
            <a:off x="727650" y="597175"/>
            <a:ext cx="64872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Isotopes that can Undergo 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2vββ</a:t>
            </a:r>
            <a:r>
              <a:rPr lang="en-GB"/>
              <a:t> </a:t>
            </a:r>
            <a:endParaRPr/>
          </a:p>
        </p:txBody>
      </p:sp>
      <p:pic>
        <p:nvPicPr>
          <p:cNvPr id="458" name="Google Shape;45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6638" y="1284775"/>
            <a:ext cx="3849220" cy="3706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9"/>
          <p:cNvPicPr preferRelativeResize="0"/>
          <p:nvPr/>
        </p:nvPicPr>
        <p:blipFill rotWithShape="1">
          <a:blip r:embed="rId4">
            <a:alphaModFix/>
          </a:blip>
          <a:srcRect l="6460" t="18034" r="7288" b="19776"/>
          <a:stretch/>
        </p:blipFill>
        <p:spPr>
          <a:xfrm>
            <a:off x="8118450" y="0"/>
            <a:ext cx="1025550" cy="492025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39"/>
          <p:cNvSpPr/>
          <p:nvPr/>
        </p:nvSpPr>
        <p:spPr>
          <a:xfrm>
            <a:off x="830450" y="1190025"/>
            <a:ext cx="7479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40"/>
          <p:cNvSpPr txBox="1">
            <a:spLocks noGrp="1"/>
          </p:cNvSpPr>
          <p:nvPr>
            <p:ph type="title"/>
          </p:nvPr>
        </p:nvSpPr>
        <p:spPr>
          <a:xfrm>
            <a:off x="727650" y="597175"/>
            <a:ext cx="64872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Linear Interpolation for Cooling Capacity</a:t>
            </a:r>
            <a:endParaRPr/>
          </a:p>
        </p:txBody>
      </p:sp>
      <p:sp>
        <p:nvSpPr>
          <p:cNvPr id="466" name="Google Shape;466;p40"/>
          <p:cNvSpPr txBox="1"/>
          <p:nvPr/>
        </p:nvSpPr>
        <p:spPr>
          <a:xfrm>
            <a:off x="776725" y="1449425"/>
            <a:ext cx="4993200" cy="8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Most Calculations Look at cooling time from 25 °C to 10 °C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Middle is 17.5 °C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Cooling Capacity at 20 °C is 1000 W and at 0 °C is 650 W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67" name="Google Shape;46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750" y="2514925"/>
            <a:ext cx="7032992" cy="2533975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40"/>
          <p:cNvSpPr txBox="1"/>
          <p:nvPr/>
        </p:nvSpPr>
        <p:spPr>
          <a:xfrm>
            <a:off x="6082025" y="1536125"/>
            <a:ext cx="2589000" cy="6819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Average Cooling Capacity is:</a:t>
            </a:r>
            <a:endParaRPr sz="15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956 W</a:t>
            </a:r>
            <a:endParaRPr sz="1500" b="1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9" name="Google Shape;469;p40"/>
          <p:cNvSpPr/>
          <p:nvPr/>
        </p:nvSpPr>
        <p:spPr>
          <a:xfrm>
            <a:off x="830450" y="1190025"/>
            <a:ext cx="7479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70" name="Google Shape;470;p40"/>
          <p:cNvPicPr preferRelativeResize="0"/>
          <p:nvPr/>
        </p:nvPicPr>
        <p:blipFill rotWithShape="1">
          <a:blip r:embed="rId4">
            <a:alphaModFix/>
          </a:blip>
          <a:srcRect l="6460" t="18034" r="7288" b="19776"/>
          <a:stretch/>
        </p:blipFill>
        <p:spPr>
          <a:xfrm>
            <a:off x="8118450" y="0"/>
            <a:ext cx="1025550" cy="492025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4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28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1"/>
          <p:cNvSpPr txBox="1">
            <a:spLocks noGrp="1"/>
          </p:cNvSpPr>
          <p:nvPr>
            <p:ph type="title"/>
          </p:nvPr>
        </p:nvSpPr>
        <p:spPr>
          <a:xfrm>
            <a:off x="727650" y="597175"/>
            <a:ext cx="34119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Calculations - Simple</a:t>
            </a:r>
            <a:endParaRPr/>
          </a:p>
        </p:txBody>
      </p:sp>
      <p:sp>
        <p:nvSpPr>
          <p:cNvPr id="477" name="Google Shape;477;p41"/>
          <p:cNvSpPr txBox="1"/>
          <p:nvPr/>
        </p:nvSpPr>
        <p:spPr>
          <a:xfrm>
            <a:off x="5131963" y="1524600"/>
            <a:ext cx="3885600" cy="4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Simple Calculation with R-Value 2 Insulation:</a:t>
            </a:r>
            <a:endParaRPr sz="15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78" name="Google Shape;47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9262" y="1952700"/>
            <a:ext cx="3450976" cy="127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2613" y="3184223"/>
            <a:ext cx="3424276" cy="1211775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41"/>
          <p:cNvSpPr txBox="1"/>
          <p:nvPr/>
        </p:nvSpPr>
        <p:spPr>
          <a:xfrm>
            <a:off x="7900075" y="3883225"/>
            <a:ext cx="810000" cy="3621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1" name="Google Shape;481;p41"/>
          <p:cNvSpPr txBox="1"/>
          <p:nvPr/>
        </p:nvSpPr>
        <p:spPr>
          <a:xfrm>
            <a:off x="743500" y="1426475"/>
            <a:ext cx="3516900" cy="4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Simple Calculation Perfect Insulation:</a:t>
            </a:r>
            <a:endParaRPr sz="15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82" name="Google Shape;482;p41"/>
          <p:cNvPicPr preferRelativeResize="0"/>
          <p:nvPr/>
        </p:nvPicPr>
        <p:blipFill rotWithShape="1">
          <a:blip r:embed="rId5">
            <a:alphaModFix/>
          </a:blip>
          <a:srcRect t="17938"/>
          <a:stretch/>
        </p:blipFill>
        <p:spPr>
          <a:xfrm>
            <a:off x="269013" y="2404075"/>
            <a:ext cx="4104125" cy="62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8900" y="3495625"/>
            <a:ext cx="3266675" cy="668350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41"/>
          <p:cNvSpPr txBox="1"/>
          <p:nvPr/>
        </p:nvSpPr>
        <p:spPr>
          <a:xfrm>
            <a:off x="2946738" y="3648750"/>
            <a:ext cx="810000" cy="3621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5" name="Google Shape;485;p41"/>
          <p:cNvSpPr txBox="1"/>
          <p:nvPr/>
        </p:nvSpPr>
        <p:spPr>
          <a:xfrm>
            <a:off x="687738" y="3029150"/>
            <a:ext cx="3069000" cy="4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Coolers Max Cooling Capacity is </a:t>
            </a:r>
            <a:r>
              <a:rPr lang="en-GB" sz="13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956 W</a:t>
            </a:r>
            <a:endParaRPr sz="1300" b="1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86" name="Google Shape;486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7762" y="1838812"/>
            <a:ext cx="3266651" cy="565256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41"/>
          <p:cNvSpPr txBox="1"/>
          <p:nvPr/>
        </p:nvSpPr>
        <p:spPr>
          <a:xfrm>
            <a:off x="4198025" y="704275"/>
            <a:ext cx="2531400" cy="4281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Time to cool from 25 °C to 10 °C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8" name="Google Shape;488;p41"/>
          <p:cNvSpPr/>
          <p:nvPr/>
        </p:nvSpPr>
        <p:spPr>
          <a:xfrm>
            <a:off x="830450" y="1190025"/>
            <a:ext cx="7479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89" name="Google Shape;489;p41"/>
          <p:cNvPicPr preferRelativeResize="0"/>
          <p:nvPr/>
        </p:nvPicPr>
        <p:blipFill rotWithShape="1">
          <a:blip r:embed="rId8">
            <a:alphaModFix/>
          </a:blip>
          <a:srcRect l="6460" t="18034" r="7288" b="19776"/>
          <a:stretch/>
        </p:blipFill>
        <p:spPr>
          <a:xfrm>
            <a:off x="8118450" y="0"/>
            <a:ext cx="1025550" cy="492025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4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7700" y="2401912"/>
            <a:ext cx="2848500" cy="2570949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5"/>
          <p:cNvSpPr txBox="1"/>
          <p:nvPr/>
        </p:nvSpPr>
        <p:spPr>
          <a:xfrm>
            <a:off x="1877829" y="3274638"/>
            <a:ext cx="594900" cy="2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latin typeface="Lato"/>
                <a:ea typeface="Lato"/>
                <a:cs typeface="Lato"/>
                <a:sym typeface="Lato"/>
              </a:rPr>
              <a:t>2vββ</a:t>
            </a: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9" name="Google Shape;10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0150" y="2202725"/>
            <a:ext cx="2894650" cy="272902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5"/>
          <p:cNvSpPr txBox="1"/>
          <p:nvPr/>
        </p:nvSpPr>
        <p:spPr>
          <a:xfrm>
            <a:off x="3448829" y="3925663"/>
            <a:ext cx="4779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Q</a:t>
            </a:r>
            <a:r>
              <a:rPr lang="en-GB" sz="1300" b="1" baseline="-250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ββ</a:t>
            </a:r>
            <a:r>
              <a:rPr lang="en-GB" sz="1300" baseline="-25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300" baseline="-25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11" name="Google Shape;111;p15"/>
          <p:cNvCxnSpPr/>
          <p:nvPr/>
        </p:nvCxnSpPr>
        <p:spPr>
          <a:xfrm>
            <a:off x="3570013" y="4193033"/>
            <a:ext cx="38700" cy="2004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2" name="Google Shape;112;p15"/>
          <p:cNvSpPr txBox="1"/>
          <p:nvPr/>
        </p:nvSpPr>
        <p:spPr>
          <a:xfrm>
            <a:off x="5117025" y="1723625"/>
            <a:ext cx="2640900" cy="4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2vββ spectrum measured in </a:t>
            </a:r>
            <a:r>
              <a:rPr lang="en-GB" sz="1300" baseline="30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136</a:t>
            </a: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Xe with EXO-200!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3" name="Google Shape;113;p15"/>
          <p:cNvPicPr preferRelativeResize="0"/>
          <p:nvPr/>
        </p:nvPicPr>
        <p:blipFill rotWithShape="1">
          <a:blip r:embed="rId5">
            <a:alphaModFix/>
          </a:blip>
          <a:srcRect l="6460" t="18034" r="7288" b="19776"/>
          <a:stretch/>
        </p:blipFill>
        <p:spPr>
          <a:xfrm>
            <a:off x="8118450" y="0"/>
            <a:ext cx="1025550" cy="49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5"/>
          <p:cNvSpPr txBox="1"/>
          <p:nvPr/>
        </p:nvSpPr>
        <p:spPr>
          <a:xfrm>
            <a:off x="5678325" y="4845175"/>
            <a:ext cx="18636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Adapted from: </a:t>
            </a:r>
            <a:r>
              <a:rPr lang="en-GB" sz="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https://arxiv.org/pdf/1108.4193</a:t>
            </a:r>
            <a:endParaRPr sz="6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5" name="Google Shape;115;p15"/>
          <p:cNvSpPr/>
          <p:nvPr/>
        </p:nvSpPr>
        <p:spPr>
          <a:xfrm>
            <a:off x="830450" y="1190025"/>
            <a:ext cx="7479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6" name="Google Shape;116;p15"/>
          <p:cNvSpPr txBox="1"/>
          <p:nvPr/>
        </p:nvSpPr>
        <p:spPr>
          <a:xfrm>
            <a:off x="830450" y="1791700"/>
            <a:ext cx="3243000" cy="4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0vββ signature is peak at nucleus Q value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7" name="Google Shape;117;p15"/>
          <p:cNvSpPr/>
          <p:nvPr/>
        </p:nvSpPr>
        <p:spPr>
          <a:xfrm>
            <a:off x="6302525" y="2446750"/>
            <a:ext cx="1421400" cy="1320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8" name="Google Shape;118;p15"/>
          <p:cNvSpPr/>
          <p:nvPr/>
        </p:nvSpPr>
        <p:spPr>
          <a:xfrm>
            <a:off x="6481450" y="3767650"/>
            <a:ext cx="1173300" cy="157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9" name="Google Shape;119;p15"/>
          <p:cNvSpPr/>
          <p:nvPr/>
        </p:nvSpPr>
        <p:spPr>
          <a:xfrm rot="5400000">
            <a:off x="5697950" y="2875325"/>
            <a:ext cx="1134000" cy="157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0" name="Google Shape;120;p15"/>
          <p:cNvSpPr/>
          <p:nvPr/>
        </p:nvSpPr>
        <p:spPr>
          <a:xfrm>
            <a:off x="6343850" y="2370500"/>
            <a:ext cx="1173300" cy="174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1" name="Google Shape;121;p15"/>
          <p:cNvSpPr txBox="1"/>
          <p:nvPr/>
        </p:nvSpPr>
        <p:spPr>
          <a:xfrm>
            <a:off x="6266075" y="3040250"/>
            <a:ext cx="14943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Peak Smeared by energy resolution?</a:t>
            </a:r>
            <a:endParaRPr sz="1100" b="1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22" name="Google Shape;122;p15"/>
          <p:cNvCxnSpPr>
            <a:stCxn id="121" idx="2"/>
          </p:cNvCxnSpPr>
          <p:nvPr/>
        </p:nvCxnSpPr>
        <p:spPr>
          <a:xfrm>
            <a:off x="7013225" y="3575450"/>
            <a:ext cx="200400" cy="960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3" name="Google Shape;123;p15"/>
          <p:cNvSpPr txBox="1">
            <a:spLocks noGrp="1"/>
          </p:cNvSpPr>
          <p:nvPr>
            <p:ph type="title"/>
          </p:nvPr>
        </p:nvSpPr>
        <p:spPr>
          <a:xfrm>
            <a:off x="729450" y="574450"/>
            <a:ext cx="22983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2vββ</a:t>
            </a:r>
            <a:r>
              <a:rPr lang="en-GB"/>
              <a:t> vs 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0vββ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35451" y="505300"/>
            <a:ext cx="856887" cy="108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29562" y="524352"/>
            <a:ext cx="919638" cy="104736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5"/>
          <p:cNvSpPr txBox="1"/>
          <p:nvPr/>
        </p:nvSpPr>
        <p:spPr>
          <a:xfrm>
            <a:off x="126700" y="99600"/>
            <a:ext cx="4316400" cy="2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b="1"/>
              <a:t>Introduction to 0vββ and nEXO </a:t>
            </a:r>
            <a:endParaRPr sz="13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7" name="Google Shape;127;p1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2"/>
          <p:cNvSpPr txBox="1">
            <a:spLocks noGrp="1"/>
          </p:cNvSpPr>
          <p:nvPr>
            <p:ph type="title"/>
          </p:nvPr>
        </p:nvSpPr>
        <p:spPr>
          <a:xfrm>
            <a:off x="727650" y="6205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Calculations — Coil in Barrel</a:t>
            </a:r>
            <a:endParaRPr/>
          </a:p>
        </p:txBody>
      </p:sp>
      <p:pic>
        <p:nvPicPr>
          <p:cNvPr id="496" name="Google Shape;49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825" y="1341075"/>
            <a:ext cx="1990725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42"/>
          <p:cNvSpPr txBox="1"/>
          <p:nvPr/>
        </p:nvSpPr>
        <p:spPr>
          <a:xfrm>
            <a:off x="606825" y="2197050"/>
            <a:ext cx="4845600" cy="18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Cooling Capacity depends only on A. This gives 3 cases for dQ/dt that only depend on A: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AutoNum type="arabicPeriod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dQ/dt &lt; 956 W – Area of coil is bottleneck cooling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AutoNum type="arabicPeriod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dQ/dt = 956 W – Coil exchanges heat at the same rate as the cooler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AutoNum type="arabicPeriod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dQ/dt &gt; 956 W – Making coil longer has no  cooling benefits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98" name="Google Shape;49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313" y="4054350"/>
            <a:ext cx="1809750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6275" y="827176"/>
            <a:ext cx="3075800" cy="1952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0" name="Google Shape;500;p42"/>
          <p:cNvCxnSpPr/>
          <p:nvPr/>
        </p:nvCxnSpPr>
        <p:spPr>
          <a:xfrm>
            <a:off x="5472100" y="662525"/>
            <a:ext cx="6600" cy="40371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1" name="Google Shape;501;p42"/>
          <p:cNvSpPr txBox="1"/>
          <p:nvPr/>
        </p:nvSpPr>
        <p:spPr>
          <a:xfrm>
            <a:off x="6100325" y="2832750"/>
            <a:ext cx="2087700" cy="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Increasing coil length past 4m has no benefits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2" name="Google Shape;502;p42"/>
          <p:cNvSpPr txBox="1"/>
          <p:nvPr/>
        </p:nvSpPr>
        <p:spPr>
          <a:xfrm>
            <a:off x="8317175" y="2276050"/>
            <a:ext cx="364800" cy="2502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3" name="Google Shape;503;p42"/>
          <p:cNvSpPr/>
          <p:nvPr/>
        </p:nvSpPr>
        <p:spPr>
          <a:xfrm>
            <a:off x="830450" y="1190025"/>
            <a:ext cx="3768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4" name="Google Shape;504;p42"/>
          <p:cNvSpPr/>
          <p:nvPr/>
        </p:nvSpPr>
        <p:spPr>
          <a:xfrm>
            <a:off x="1207250" y="1190025"/>
            <a:ext cx="376800" cy="47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05" name="Google Shape;505;p42"/>
          <p:cNvPicPr preferRelativeResize="0"/>
          <p:nvPr/>
        </p:nvPicPr>
        <p:blipFill rotWithShape="1">
          <a:blip r:embed="rId6">
            <a:alphaModFix/>
          </a:blip>
          <a:srcRect l="6460" t="18034" r="7288" b="19776"/>
          <a:stretch/>
        </p:blipFill>
        <p:spPr>
          <a:xfrm>
            <a:off x="8118450" y="0"/>
            <a:ext cx="1025550" cy="492025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42"/>
          <p:cNvSpPr/>
          <p:nvPr/>
        </p:nvSpPr>
        <p:spPr>
          <a:xfrm>
            <a:off x="830450" y="1190025"/>
            <a:ext cx="7479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7" name="Google Shape;507;p4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30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43"/>
          <p:cNvSpPr txBox="1">
            <a:spLocks noGrp="1"/>
          </p:cNvSpPr>
          <p:nvPr>
            <p:ph type="title"/>
          </p:nvPr>
        </p:nvSpPr>
        <p:spPr>
          <a:xfrm>
            <a:off x="727650" y="6205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Calculations — Coil Outside of Barrel</a:t>
            </a:r>
            <a:endParaRPr/>
          </a:p>
        </p:txBody>
      </p:sp>
      <p:pic>
        <p:nvPicPr>
          <p:cNvPr id="513" name="Google Shape;51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6850" y="1472775"/>
            <a:ext cx="156210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600" y="2080275"/>
            <a:ext cx="3676650" cy="75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988" y="2965375"/>
            <a:ext cx="3571875" cy="1828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6" name="Google Shape;516;p43"/>
          <p:cNvCxnSpPr/>
          <p:nvPr/>
        </p:nvCxnSpPr>
        <p:spPr>
          <a:xfrm>
            <a:off x="4214225" y="1321125"/>
            <a:ext cx="6600" cy="36024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17" name="Google Shape;517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61275" y="1591325"/>
            <a:ext cx="4656674" cy="2759250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43"/>
          <p:cNvSpPr txBox="1"/>
          <p:nvPr/>
        </p:nvSpPr>
        <p:spPr>
          <a:xfrm>
            <a:off x="432900" y="3856450"/>
            <a:ext cx="3435900" cy="752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9" name="Google Shape;519;p43"/>
          <p:cNvSpPr/>
          <p:nvPr/>
        </p:nvSpPr>
        <p:spPr>
          <a:xfrm>
            <a:off x="830450" y="1190025"/>
            <a:ext cx="3768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0" name="Google Shape;520;p43"/>
          <p:cNvSpPr/>
          <p:nvPr/>
        </p:nvSpPr>
        <p:spPr>
          <a:xfrm>
            <a:off x="1207250" y="1190025"/>
            <a:ext cx="376800" cy="47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21" name="Google Shape;521;p43"/>
          <p:cNvPicPr preferRelativeResize="0"/>
          <p:nvPr/>
        </p:nvPicPr>
        <p:blipFill rotWithShape="1">
          <a:blip r:embed="rId7">
            <a:alphaModFix/>
          </a:blip>
          <a:srcRect l="6460" t="18034" r="7288" b="19776"/>
          <a:stretch/>
        </p:blipFill>
        <p:spPr>
          <a:xfrm>
            <a:off x="8118450" y="0"/>
            <a:ext cx="1025550" cy="492025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43"/>
          <p:cNvSpPr/>
          <p:nvPr/>
        </p:nvSpPr>
        <p:spPr>
          <a:xfrm>
            <a:off x="830450" y="1190025"/>
            <a:ext cx="7479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3" name="Google Shape;523;p4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31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44"/>
          <p:cNvSpPr txBox="1">
            <a:spLocks noGrp="1"/>
          </p:cNvSpPr>
          <p:nvPr>
            <p:ph type="title"/>
          </p:nvPr>
        </p:nvSpPr>
        <p:spPr>
          <a:xfrm>
            <a:off x="501050" y="554725"/>
            <a:ext cx="4292700" cy="6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Quick Connect Concerns</a:t>
            </a:r>
            <a:endParaRPr/>
          </a:p>
        </p:txBody>
      </p:sp>
      <p:pic>
        <p:nvPicPr>
          <p:cNvPr id="529" name="Google Shape;529;p44"/>
          <p:cNvPicPr preferRelativeResize="0"/>
          <p:nvPr/>
        </p:nvPicPr>
        <p:blipFill rotWithShape="1">
          <a:blip r:embed="rId3">
            <a:alphaModFix/>
          </a:blip>
          <a:srcRect l="2079" t="6810" r="2518" b="6315"/>
          <a:stretch/>
        </p:blipFill>
        <p:spPr>
          <a:xfrm>
            <a:off x="319351" y="1591150"/>
            <a:ext cx="2833836" cy="121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44"/>
          <p:cNvPicPr preferRelativeResize="0"/>
          <p:nvPr/>
        </p:nvPicPr>
        <p:blipFill rotWithShape="1">
          <a:blip r:embed="rId4">
            <a:alphaModFix/>
          </a:blip>
          <a:srcRect l="4725" t="7655"/>
          <a:stretch/>
        </p:blipFill>
        <p:spPr>
          <a:xfrm>
            <a:off x="1918662" y="2998313"/>
            <a:ext cx="1457475" cy="60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2139" y="3651925"/>
            <a:ext cx="3101900" cy="121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70875" y="1716512"/>
            <a:ext cx="1397750" cy="77432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533" name="Google Shape;533;p44"/>
          <p:cNvCxnSpPr/>
          <p:nvPr/>
        </p:nvCxnSpPr>
        <p:spPr>
          <a:xfrm>
            <a:off x="4937775" y="1321125"/>
            <a:ext cx="6600" cy="36024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34" name="Google Shape;534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42300" y="1716503"/>
            <a:ext cx="4014299" cy="2656521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44"/>
          <p:cNvSpPr/>
          <p:nvPr/>
        </p:nvSpPr>
        <p:spPr>
          <a:xfrm>
            <a:off x="830450" y="1190025"/>
            <a:ext cx="3768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6" name="Google Shape;536;p44"/>
          <p:cNvSpPr/>
          <p:nvPr/>
        </p:nvSpPr>
        <p:spPr>
          <a:xfrm>
            <a:off x="1207250" y="1190025"/>
            <a:ext cx="376800" cy="47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37" name="Google Shape;537;p44"/>
          <p:cNvPicPr preferRelativeResize="0"/>
          <p:nvPr/>
        </p:nvPicPr>
        <p:blipFill rotWithShape="1">
          <a:blip r:embed="rId8">
            <a:alphaModFix/>
          </a:blip>
          <a:srcRect l="6460" t="18034" r="7288" b="19776"/>
          <a:stretch/>
        </p:blipFill>
        <p:spPr>
          <a:xfrm>
            <a:off x="8118450" y="0"/>
            <a:ext cx="1025550" cy="492025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44"/>
          <p:cNvSpPr/>
          <p:nvPr/>
        </p:nvSpPr>
        <p:spPr>
          <a:xfrm>
            <a:off x="830450" y="1190025"/>
            <a:ext cx="7479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9" name="Google Shape;539;p4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32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5"/>
          <p:cNvSpPr txBox="1">
            <a:spLocks noGrp="1"/>
          </p:cNvSpPr>
          <p:nvPr>
            <p:ph type="title"/>
          </p:nvPr>
        </p:nvSpPr>
        <p:spPr>
          <a:xfrm>
            <a:off x="727650" y="6205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Calculations Outside Barrel Final</a:t>
            </a:r>
            <a:endParaRPr/>
          </a:p>
        </p:txBody>
      </p:sp>
      <p:pic>
        <p:nvPicPr>
          <p:cNvPr id="545" name="Google Shape;54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120" y="1621163"/>
            <a:ext cx="1799606" cy="1494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175" y="3312900"/>
            <a:ext cx="3624849" cy="83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2350" y="1277863"/>
            <a:ext cx="3624850" cy="691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44675" y="2091475"/>
            <a:ext cx="2104675" cy="78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0" y="3042375"/>
            <a:ext cx="4311975" cy="91305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550" name="Google Shape;550;p45"/>
          <p:cNvCxnSpPr/>
          <p:nvPr/>
        </p:nvCxnSpPr>
        <p:spPr>
          <a:xfrm>
            <a:off x="4068450" y="1155750"/>
            <a:ext cx="6600" cy="36024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1" name="Google Shape;551;p45"/>
          <p:cNvSpPr/>
          <p:nvPr/>
        </p:nvSpPr>
        <p:spPr>
          <a:xfrm>
            <a:off x="830450" y="1190025"/>
            <a:ext cx="3768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2" name="Google Shape;552;p45"/>
          <p:cNvSpPr/>
          <p:nvPr/>
        </p:nvSpPr>
        <p:spPr>
          <a:xfrm>
            <a:off x="1207250" y="1190025"/>
            <a:ext cx="376800" cy="47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53" name="Google Shape;553;p45"/>
          <p:cNvPicPr preferRelativeResize="0"/>
          <p:nvPr/>
        </p:nvPicPr>
        <p:blipFill rotWithShape="1">
          <a:blip r:embed="rId8">
            <a:alphaModFix/>
          </a:blip>
          <a:srcRect l="6460" t="18034" r="7288" b="19776"/>
          <a:stretch/>
        </p:blipFill>
        <p:spPr>
          <a:xfrm>
            <a:off x="8118450" y="0"/>
            <a:ext cx="1025550" cy="492025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45"/>
          <p:cNvSpPr/>
          <p:nvPr/>
        </p:nvSpPr>
        <p:spPr>
          <a:xfrm>
            <a:off x="830450" y="1190025"/>
            <a:ext cx="7479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5" name="Google Shape;555;p4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33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6"/>
          <p:cNvSpPr txBox="1">
            <a:spLocks noGrp="1"/>
          </p:cNvSpPr>
          <p:nvPr>
            <p:ph type="title"/>
          </p:nvPr>
        </p:nvSpPr>
        <p:spPr>
          <a:xfrm>
            <a:off x="727650" y="620550"/>
            <a:ext cx="27423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Calculations PV</a:t>
            </a:r>
            <a:endParaRPr/>
          </a:p>
        </p:txBody>
      </p:sp>
      <p:pic>
        <p:nvPicPr>
          <p:cNvPr id="561" name="Google Shape;56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925" y="1631475"/>
            <a:ext cx="3065051" cy="99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125" y="2732400"/>
            <a:ext cx="2234642" cy="535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3" name="Google Shape;563;p46"/>
          <p:cNvCxnSpPr/>
          <p:nvPr/>
        </p:nvCxnSpPr>
        <p:spPr>
          <a:xfrm>
            <a:off x="3650463" y="1198800"/>
            <a:ext cx="6600" cy="36024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64" name="Google Shape;564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6576" y="821425"/>
            <a:ext cx="4641574" cy="148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46"/>
          <p:cNvPicPr preferRelativeResize="0"/>
          <p:nvPr/>
        </p:nvPicPr>
        <p:blipFill rotWithShape="1">
          <a:blip r:embed="rId6">
            <a:alphaModFix/>
          </a:blip>
          <a:srcRect t="16359"/>
          <a:stretch/>
        </p:blipFill>
        <p:spPr>
          <a:xfrm>
            <a:off x="3999288" y="2431875"/>
            <a:ext cx="4476149" cy="66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16575" y="3368150"/>
            <a:ext cx="4932203" cy="9969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67" name="Google Shape;567;p46"/>
          <p:cNvSpPr txBox="1"/>
          <p:nvPr/>
        </p:nvSpPr>
        <p:spPr>
          <a:xfrm>
            <a:off x="2071275" y="2905800"/>
            <a:ext cx="820800" cy="3006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8" name="Google Shape;568;p46"/>
          <p:cNvSpPr/>
          <p:nvPr/>
        </p:nvSpPr>
        <p:spPr>
          <a:xfrm>
            <a:off x="830450" y="1190025"/>
            <a:ext cx="3768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9" name="Google Shape;569;p46"/>
          <p:cNvSpPr/>
          <p:nvPr/>
        </p:nvSpPr>
        <p:spPr>
          <a:xfrm>
            <a:off x="1207250" y="1190025"/>
            <a:ext cx="376800" cy="47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70" name="Google Shape;570;p46"/>
          <p:cNvPicPr preferRelativeResize="0"/>
          <p:nvPr/>
        </p:nvPicPr>
        <p:blipFill rotWithShape="1">
          <a:blip r:embed="rId8">
            <a:alphaModFix/>
          </a:blip>
          <a:srcRect l="6460" t="18034" r="7288" b="19776"/>
          <a:stretch/>
        </p:blipFill>
        <p:spPr>
          <a:xfrm>
            <a:off x="8118450" y="0"/>
            <a:ext cx="1025550" cy="492025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46"/>
          <p:cNvSpPr/>
          <p:nvPr/>
        </p:nvSpPr>
        <p:spPr>
          <a:xfrm>
            <a:off x="830450" y="1190025"/>
            <a:ext cx="7479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72" name="Google Shape;572;p4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34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57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5925" y="1415950"/>
            <a:ext cx="4831626" cy="3456199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4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35</a:t>
            </a:fld>
            <a:endParaRPr/>
          </a:p>
        </p:txBody>
      </p:sp>
      <p:pic>
        <p:nvPicPr>
          <p:cNvPr id="579" name="Google Shape;57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475" y="1728226"/>
            <a:ext cx="3948974" cy="1927925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47"/>
          <p:cNvSpPr txBox="1">
            <a:spLocks noGrp="1"/>
          </p:cNvSpPr>
          <p:nvPr>
            <p:ph type="title"/>
          </p:nvPr>
        </p:nvSpPr>
        <p:spPr>
          <a:xfrm>
            <a:off x="727650" y="620550"/>
            <a:ext cx="78528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Time for Exterior to Heat Barrel by 1 °C wrt R-Value</a:t>
            </a:r>
            <a:endParaRPr/>
          </a:p>
        </p:txBody>
      </p:sp>
      <p:pic>
        <p:nvPicPr>
          <p:cNvPr id="581" name="Google Shape;581;p47"/>
          <p:cNvPicPr preferRelativeResize="0"/>
          <p:nvPr/>
        </p:nvPicPr>
        <p:blipFill rotWithShape="1">
          <a:blip r:embed="rId5">
            <a:alphaModFix/>
          </a:blip>
          <a:srcRect l="6460" t="18034" r="7288" b="19776"/>
          <a:stretch/>
        </p:blipFill>
        <p:spPr>
          <a:xfrm>
            <a:off x="8118450" y="0"/>
            <a:ext cx="1025550" cy="492025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47"/>
          <p:cNvSpPr/>
          <p:nvPr/>
        </p:nvSpPr>
        <p:spPr>
          <a:xfrm>
            <a:off x="830450" y="1190025"/>
            <a:ext cx="7479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48"/>
          <p:cNvSpPr txBox="1">
            <a:spLocks noGrp="1"/>
          </p:cNvSpPr>
          <p:nvPr>
            <p:ph type="title"/>
          </p:nvPr>
        </p:nvSpPr>
        <p:spPr>
          <a:xfrm>
            <a:off x="501050" y="554725"/>
            <a:ext cx="6204000" cy="6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Data Management Improvements  </a:t>
            </a:r>
            <a:endParaRPr/>
          </a:p>
        </p:txBody>
      </p:sp>
      <p:sp>
        <p:nvSpPr>
          <p:cNvPr id="588" name="Google Shape;588;p48"/>
          <p:cNvSpPr/>
          <p:nvPr/>
        </p:nvSpPr>
        <p:spPr>
          <a:xfrm>
            <a:off x="830450" y="1190025"/>
            <a:ext cx="3768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9" name="Google Shape;589;p48"/>
          <p:cNvSpPr/>
          <p:nvPr/>
        </p:nvSpPr>
        <p:spPr>
          <a:xfrm>
            <a:off x="1207250" y="1190025"/>
            <a:ext cx="376800" cy="47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90" name="Google Shape;590;p48"/>
          <p:cNvPicPr preferRelativeResize="0"/>
          <p:nvPr/>
        </p:nvPicPr>
        <p:blipFill rotWithShape="1">
          <a:blip r:embed="rId3">
            <a:alphaModFix/>
          </a:blip>
          <a:srcRect l="6460" t="18034" r="7288" b="19776"/>
          <a:stretch/>
        </p:blipFill>
        <p:spPr>
          <a:xfrm>
            <a:off x="8118450" y="0"/>
            <a:ext cx="1025550" cy="492025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48"/>
          <p:cNvSpPr/>
          <p:nvPr/>
        </p:nvSpPr>
        <p:spPr>
          <a:xfrm>
            <a:off x="830450" y="1190025"/>
            <a:ext cx="7479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2" name="Google Shape;592;p48"/>
          <p:cNvSpPr txBox="1"/>
          <p:nvPr/>
        </p:nvSpPr>
        <p:spPr>
          <a:xfrm>
            <a:off x="830450" y="1359175"/>
            <a:ext cx="4203600" cy="36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PMT_Data_Folder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├── Other Folders and files (not relevant)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└── Data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  ├── 1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  │   ├── Other files (not relevant)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  │   └── pmt-1560_noise_closed_loff-2023-11-23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  │       ├── C2pmt-1560-noise-000000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  │       ├── C2pmt-1560-noise-000001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  │       ├── C2pmt-1560-noise-000002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  │       └── ...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  ├── 2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  │   ├── Other files (not relevant)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  │   └── pmt-1560_noise_closed_loff-2023-12-4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  │       ├── C2pmt-1560-noise-000000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  │       ├── C2pmt-1560-noise-000001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  │       ├── C2pmt-1560-noise-000002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  │       └── ...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  └── ...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93" name="Google Shape;593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4575" y="1736550"/>
            <a:ext cx="3546074" cy="1371775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48"/>
          <p:cNvSpPr txBox="1"/>
          <p:nvPr/>
        </p:nvSpPr>
        <p:spPr>
          <a:xfrm>
            <a:off x="6836850" y="1787428"/>
            <a:ext cx="2020500" cy="11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Having to hard code file and folder names every time you change something.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5" name="Google Shape;595;p4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36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49"/>
          <p:cNvSpPr txBox="1">
            <a:spLocks noGrp="1"/>
          </p:cNvSpPr>
          <p:nvPr>
            <p:ph type="title"/>
          </p:nvPr>
        </p:nvSpPr>
        <p:spPr>
          <a:xfrm>
            <a:off x="501050" y="554725"/>
            <a:ext cx="6204000" cy="6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Data Management Improvements  </a:t>
            </a:r>
            <a:endParaRPr/>
          </a:p>
        </p:txBody>
      </p:sp>
      <p:sp>
        <p:nvSpPr>
          <p:cNvPr id="601" name="Google Shape;601;p49"/>
          <p:cNvSpPr/>
          <p:nvPr/>
        </p:nvSpPr>
        <p:spPr>
          <a:xfrm>
            <a:off x="830450" y="1190025"/>
            <a:ext cx="3768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02" name="Google Shape;602;p49"/>
          <p:cNvSpPr/>
          <p:nvPr/>
        </p:nvSpPr>
        <p:spPr>
          <a:xfrm>
            <a:off x="1207250" y="1190025"/>
            <a:ext cx="376800" cy="47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03" name="Google Shape;603;p49"/>
          <p:cNvPicPr preferRelativeResize="0"/>
          <p:nvPr/>
        </p:nvPicPr>
        <p:blipFill rotWithShape="1">
          <a:blip r:embed="rId3">
            <a:alphaModFix/>
          </a:blip>
          <a:srcRect l="6460" t="18034" r="7288" b="19776"/>
          <a:stretch/>
        </p:blipFill>
        <p:spPr>
          <a:xfrm>
            <a:off x="8118450" y="0"/>
            <a:ext cx="1025550" cy="492025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49"/>
          <p:cNvSpPr/>
          <p:nvPr/>
        </p:nvSpPr>
        <p:spPr>
          <a:xfrm>
            <a:off x="830450" y="1190025"/>
            <a:ext cx="7479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05" name="Google Shape;605;p49"/>
          <p:cNvSpPr txBox="1"/>
          <p:nvPr/>
        </p:nvSpPr>
        <p:spPr>
          <a:xfrm>
            <a:off x="830450" y="1359175"/>
            <a:ext cx="3408600" cy="34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PMT_Data_Folder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├── Other Folders and files (not relevant)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└── Data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  ├── Subfolder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  │   ├── Other files (not relevant)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  │   └── Sub-Subfolder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  │       ├── Data File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  │       ├── Data File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  │       └── ...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  ├── Subfolder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  │   ├── Other files(not relevant)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  │   └── Sub-SubFolder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  │       ├── Data File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  │       ├── Data File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  │       └── ...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  └── ...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06" name="Google Shape;606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1675" y="1754525"/>
            <a:ext cx="3432850" cy="1318925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49"/>
          <p:cNvSpPr txBox="1"/>
          <p:nvPr/>
        </p:nvSpPr>
        <p:spPr>
          <a:xfrm>
            <a:off x="6705050" y="1912538"/>
            <a:ext cx="1979100" cy="10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Only having to put things in the right folder when you change something.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08" name="Google Shape;608;p4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37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5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38</a:t>
            </a:fld>
            <a:endParaRPr/>
          </a:p>
        </p:txBody>
      </p:sp>
      <p:pic>
        <p:nvPicPr>
          <p:cNvPr id="614" name="Google Shape;61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1300" y="492025"/>
            <a:ext cx="3200694" cy="4651425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50"/>
          <p:cNvSpPr txBox="1">
            <a:spLocks noGrp="1"/>
          </p:cNvSpPr>
          <p:nvPr>
            <p:ph type="title"/>
          </p:nvPr>
        </p:nvSpPr>
        <p:spPr>
          <a:xfrm>
            <a:off x="729450" y="574450"/>
            <a:ext cx="30342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Data File Example</a:t>
            </a:r>
            <a:endParaRPr/>
          </a:p>
        </p:txBody>
      </p:sp>
      <p:pic>
        <p:nvPicPr>
          <p:cNvPr id="616" name="Google Shape;616;p50"/>
          <p:cNvPicPr preferRelativeResize="0"/>
          <p:nvPr/>
        </p:nvPicPr>
        <p:blipFill rotWithShape="1">
          <a:blip r:embed="rId4">
            <a:alphaModFix/>
          </a:blip>
          <a:srcRect l="6460" t="18034" r="7288" b="19776"/>
          <a:stretch/>
        </p:blipFill>
        <p:spPr>
          <a:xfrm>
            <a:off x="8118450" y="0"/>
            <a:ext cx="1025550" cy="492025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50"/>
          <p:cNvSpPr/>
          <p:nvPr/>
        </p:nvSpPr>
        <p:spPr>
          <a:xfrm>
            <a:off x="830450" y="1190025"/>
            <a:ext cx="7479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6"/>
          <p:cNvSpPr txBox="1">
            <a:spLocks noGrp="1"/>
          </p:cNvSpPr>
          <p:nvPr>
            <p:ph type="title"/>
          </p:nvPr>
        </p:nvSpPr>
        <p:spPr>
          <a:xfrm>
            <a:off x="729450" y="574450"/>
            <a:ext cx="3242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nEXO Experiment</a:t>
            </a:r>
            <a:endParaRPr/>
          </a:p>
        </p:txBody>
      </p:sp>
      <p:sp>
        <p:nvSpPr>
          <p:cNvPr id="133" name="Google Shape;133;p16"/>
          <p:cNvSpPr/>
          <p:nvPr/>
        </p:nvSpPr>
        <p:spPr>
          <a:xfrm>
            <a:off x="830450" y="1190025"/>
            <a:ext cx="7479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4" name="Google Shape;134;p16"/>
          <p:cNvPicPr preferRelativeResize="0"/>
          <p:nvPr/>
        </p:nvPicPr>
        <p:blipFill rotWithShape="1">
          <a:blip r:embed="rId3">
            <a:alphaModFix/>
          </a:blip>
          <a:srcRect l="6460" t="18034" r="7288" b="19776"/>
          <a:stretch/>
        </p:blipFill>
        <p:spPr>
          <a:xfrm>
            <a:off x="8118450" y="0"/>
            <a:ext cx="1025550" cy="49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6"/>
          <p:cNvSpPr txBox="1"/>
          <p:nvPr/>
        </p:nvSpPr>
        <p:spPr>
          <a:xfrm>
            <a:off x="126700" y="1399050"/>
            <a:ext cx="4531200" cy="3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5-tonne single-phase liquid Xenon Time Projection Chamber (TPC)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Enriched to 90% in isotope </a:t>
            </a:r>
            <a:r>
              <a:rPr lang="en-GB" sz="1300" baseline="30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136</a:t>
            </a: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Xe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OD used for passive and active shielding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Target half-life sensitivity of 1.35 · 10</a:t>
            </a:r>
            <a:r>
              <a:rPr lang="en-GB" sz="1300" baseline="30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28</a:t>
            </a: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years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6" name="Google Shape;136;p16"/>
          <p:cNvSpPr txBox="1"/>
          <p:nvPr/>
        </p:nvSpPr>
        <p:spPr>
          <a:xfrm>
            <a:off x="6042925" y="4640950"/>
            <a:ext cx="16290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Source: </a:t>
            </a:r>
            <a:r>
              <a:rPr lang="en-GB" sz="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https://nexo.llnl.gov/nexo-overview</a:t>
            </a:r>
            <a:endParaRPr sz="6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7" name="Google Shape;137;p16"/>
          <p:cNvSpPr txBox="1"/>
          <p:nvPr/>
        </p:nvSpPr>
        <p:spPr>
          <a:xfrm>
            <a:off x="126700" y="99600"/>
            <a:ext cx="4316400" cy="2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b="1"/>
              <a:t>Introduction to 0vββ and nEXO </a:t>
            </a:r>
            <a:endParaRPr sz="13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8" name="Google Shape;138;p1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  <p:pic>
        <p:nvPicPr>
          <p:cNvPr id="139" name="Google Shape;13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0300" y="1006775"/>
            <a:ext cx="3735451" cy="360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7"/>
          <p:cNvSpPr txBox="1">
            <a:spLocks noGrp="1"/>
          </p:cNvSpPr>
          <p:nvPr>
            <p:ph type="title"/>
          </p:nvPr>
        </p:nvSpPr>
        <p:spPr>
          <a:xfrm>
            <a:off x="729450" y="574450"/>
            <a:ext cx="38796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nEXO Outer Detector (OD)</a:t>
            </a:r>
            <a:endParaRPr/>
          </a:p>
        </p:txBody>
      </p:sp>
      <p:sp>
        <p:nvSpPr>
          <p:cNvPr id="145" name="Google Shape;145;p17"/>
          <p:cNvSpPr/>
          <p:nvPr/>
        </p:nvSpPr>
        <p:spPr>
          <a:xfrm>
            <a:off x="830450" y="1190025"/>
            <a:ext cx="7479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6" name="Google Shape;146;p17"/>
          <p:cNvPicPr preferRelativeResize="0"/>
          <p:nvPr/>
        </p:nvPicPr>
        <p:blipFill rotWithShape="1">
          <a:blip r:embed="rId3">
            <a:alphaModFix/>
          </a:blip>
          <a:srcRect l="6460" t="18034" r="7288" b="19776"/>
          <a:stretch/>
        </p:blipFill>
        <p:spPr>
          <a:xfrm>
            <a:off x="8118450" y="0"/>
            <a:ext cx="1025550" cy="492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" name="Google Shape;147;p17"/>
          <p:cNvCxnSpPr/>
          <p:nvPr/>
        </p:nvCxnSpPr>
        <p:spPr>
          <a:xfrm rot="10800000" flipH="1">
            <a:off x="233300" y="4819425"/>
            <a:ext cx="2607300" cy="21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8" name="Google Shape;148;p17"/>
          <p:cNvSpPr txBox="1"/>
          <p:nvPr/>
        </p:nvSpPr>
        <p:spPr>
          <a:xfrm>
            <a:off x="185625" y="4819425"/>
            <a:ext cx="3699000" cy="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[1] Search for double-beta decay of 136Xe to excited states of 136Ba with the KamLAND-Zen experiment </a:t>
            </a:r>
            <a:r>
              <a:rPr lang="en-GB" sz="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https://arxiv.org/pdf/1509.03724</a:t>
            </a:r>
            <a:endParaRPr sz="6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6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9" name="Google Shape;14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04913" y="574450"/>
            <a:ext cx="3001787" cy="418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7"/>
          <p:cNvSpPr txBox="1"/>
          <p:nvPr/>
        </p:nvSpPr>
        <p:spPr>
          <a:xfrm>
            <a:off x="6135950" y="4807300"/>
            <a:ext cx="23397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Source: </a:t>
            </a:r>
            <a:r>
              <a:rPr lang="en-GB" sz="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https://escholarship.mcgill.ca/concern/theses/j9602648j</a:t>
            </a:r>
            <a:endParaRPr sz="6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1" name="Google Shape;151;p17"/>
          <p:cNvSpPr txBox="1"/>
          <p:nvPr/>
        </p:nvSpPr>
        <p:spPr>
          <a:xfrm>
            <a:off x="126700" y="99600"/>
            <a:ext cx="4316400" cy="2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b="1"/>
              <a:t>Introduction to 0vββ and nEXO </a:t>
            </a:r>
            <a:endParaRPr sz="13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2" name="Google Shape;152;p17"/>
          <p:cNvSpPr txBox="1"/>
          <p:nvPr/>
        </p:nvSpPr>
        <p:spPr>
          <a:xfrm>
            <a:off x="387875" y="1372113"/>
            <a:ext cx="5392500" cy="33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Passive and active shielding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Q value for 0vββ </a:t>
            </a:r>
            <a:r>
              <a:rPr lang="en-GB" sz="1300" baseline="30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136</a:t>
            </a: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Xe → </a:t>
            </a:r>
            <a:r>
              <a:rPr lang="en-GB" sz="1300" baseline="30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136</a:t>
            </a: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Ba is </a:t>
            </a:r>
            <a:r>
              <a:rPr lang="en-GB" sz="1300" b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2458 keV</a:t>
            </a: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[1]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Muons passing through TPC can create neutrons that can create energy signatures around Q value :(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OD is veto for TPC by detecting Cherenkov radiation :)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3" name="Google Shape;153;p1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8"/>
          <p:cNvSpPr txBox="1">
            <a:spLocks noGrp="1"/>
          </p:cNvSpPr>
          <p:nvPr>
            <p:ph type="title"/>
          </p:nvPr>
        </p:nvSpPr>
        <p:spPr>
          <a:xfrm>
            <a:off x="637250" y="548100"/>
            <a:ext cx="3887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PMT Testing Setup</a:t>
            </a:r>
            <a:endParaRPr/>
          </a:p>
        </p:txBody>
      </p:sp>
      <p:pic>
        <p:nvPicPr>
          <p:cNvPr id="159" name="Google Shape;15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4950" y="711100"/>
            <a:ext cx="3887700" cy="424645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8"/>
          <p:cNvSpPr txBox="1"/>
          <p:nvPr/>
        </p:nvSpPr>
        <p:spPr>
          <a:xfrm>
            <a:off x="358300" y="1536775"/>
            <a:ext cx="3224400" cy="23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Located at Laurentian University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PMT attached to barrel lid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Barrel lid in dark enclosure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This will help learn for future setups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1" name="Google Shape;161;p18"/>
          <p:cNvSpPr/>
          <p:nvPr/>
        </p:nvSpPr>
        <p:spPr>
          <a:xfrm>
            <a:off x="830450" y="1190025"/>
            <a:ext cx="3768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2" name="Google Shape;162;p18"/>
          <p:cNvSpPr/>
          <p:nvPr/>
        </p:nvSpPr>
        <p:spPr>
          <a:xfrm>
            <a:off x="1207250" y="1190025"/>
            <a:ext cx="376800" cy="47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3" name="Google Shape;163;p18"/>
          <p:cNvPicPr preferRelativeResize="0"/>
          <p:nvPr/>
        </p:nvPicPr>
        <p:blipFill rotWithShape="1">
          <a:blip r:embed="rId4">
            <a:alphaModFix/>
          </a:blip>
          <a:srcRect l="6460" t="18034" r="7288" b="19776"/>
          <a:stretch/>
        </p:blipFill>
        <p:spPr>
          <a:xfrm>
            <a:off x="8118450" y="0"/>
            <a:ext cx="1025550" cy="49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8"/>
          <p:cNvSpPr/>
          <p:nvPr/>
        </p:nvSpPr>
        <p:spPr>
          <a:xfrm>
            <a:off x="830450" y="1190025"/>
            <a:ext cx="7479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5" name="Google Shape;165;p18"/>
          <p:cNvSpPr txBox="1"/>
          <p:nvPr/>
        </p:nvSpPr>
        <p:spPr>
          <a:xfrm>
            <a:off x="126700" y="99600"/>
            <a:ext cx="4316400" cy="2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b="1"/>
              <a:t>Intro to the PMT Testing Setup</a:t>
            </a:r>
            <a:endParaRPr sz="13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6" name="Google Shape;166;p1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2470" y="2671725"/>
            <a:ext cx="3566728" cy="2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9"/>
          <p:cNvPicPr preferRelativeResize="0"/>
          <p:nvPr/>
        </p:nvPicPr>
        <p:blipFill rotWithShape="1">
          <a:blip r:embed="rId4">
            <a:alphaModFix/>
          </a:blip>
          <a:srcRect l="3100" t="2048" r="1497" b="1798"/>
          <a:stretch/>
        </p:blipFill>
        <p:spPr>
          <a:xfrm>
            <a:off x="5370127" y="570050"/>
            <a:ext cx="2871422" cy="202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9"/>
          <p:cNvPicPr preferRelativeResize="0"/>
          <p:nvPr/>
        </p:nvPicPr>
        <p:blipFill rotWithShape="1">
          <a:blip r:embed="rId5">
            <a:alphaModFix/>
          </a:blip>
          <a:srcRect l="6460" t="18034" r="7288" b="19776"/>
          <a:stretch/>
        </p:blipFill>
        <p:spPr>
          <a:xfrm>
            <a:off x="8118450" y="0"/>
            <a:ext cx="1025550" cy="49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9"/>
          <p:cNvSpPr/>
          <p:nvPr/>
        </p:nvSpPr>
        <p:spPr>
          <a:xfrm>
            <a:off x="830450" y="1190025"/>
            <a:ext cx="7479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5" name="Google Shape;175;p19"/>
          <p:cNvSpPr txBox="1">
            <a:spLocks noGrp="1"/>
          </p:cNvSpPr>
          <p:nvPr>
            <p:ph type="title"/>
          </p:nvPr>
        </p:nvSpPr>
        <p:spPr>
          <a:xfrm>
            <a:off x="637250" y="548100"/>
            <a:ext cx="3887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PMT Testing Setup</a:t>
            </a:r>
            <a:endParaRPr/>
          </a:p>
        </p:txBody>
      </p:sp>
      <p:sp>
        <p:nvSpPr>
          <p:cNvPr id="176" name="Google Shape;176;p19"/>
          <p:cNvSpPr txBox="1"/>
          <p:nvPr/>
        </p:nvSpPr>
        <p:spPr>
          <a:xfrm>
            <a:off x="404525" y="1514600"/>
            <a:ext cx="3828300" cy="22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Barrel needs a way to change and keep stable temperature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OD will be held at 12°C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PolyScience AP15R-40-A11B refrigerated circulator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7" name="Google Shape;177;p19"/>
          <p:cNvSpPr txBox="1"/>
          <p:nvPr/>
        </p:nvSpPr>
        <p:spPr>
          <a:xfrm>
            <a:off x="126700" y="99600"/>
            <a:ext cx="4316400" cy="2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b="1"/>
              <a:t>Intro to the PMT Testing Setup</a:t>
            </a:r>
            <a:endParaRPr sz="13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8" name="Google Shape;178;p1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0"/>
          <p:cNvSpPr txBox="1">
            <a:spLocks noGrp="1"/>
          </p:cNvSpPr>
          <p:nvPr>
            <p:ph type="title"/>
          </p:nvPr>
        </p:nvSpPr>
        <p:spPr>
          <a:xfrm>
            <a:off x="637250" y="548100"/>
            <a:ext cx="32169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Design Ideas</a:t>
            </a:r>
            <a:endParaRPr/>
          </a:p>
        </p:txBody>
      </p:sp>
      <p:sp>
        <p:nvSpPr>
          <p:cNvPr id="184" name="Google Shape;184;p20"/>
          <p:cNvSpPr txBox="1"/>
          <p:nvPr/>
        </p:nvSpPr>
        <p:spPr>
          <a:xfrm>
            <a:off x="385250" y="1505600"/>
            <a:ext cx="3720900" cy="18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Coil Inside Barrel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Coil Outside Barrel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Each setup has some  pros/cons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 updated CAD models in Fusion 360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5" name="Google Shape;185;p20"/>
          <p:cNvSpPr/>
          <p:nvPr/>
        </p:nvSpPr>
        <p:spPr>
          <a:xfrm>
            <a:off x="830450" y="1190025"/>
            <a:ext cx="3768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6" name="Google Shape;186;p20"/>
          <p:cNvSpPr/>
          <p:nvPr/>
        </p:nvSpPr>
        <p:spPr>
          <a:xfrm>
            <a:off x="1207250" y="1190025"/>
            <a:ext cx="376800" cy="47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7" name="Google Shape;187;p20"/>
          <p:cNvPicPr preferRelativeResize="0"/>
          <p:nvPr/>
        </p:nvPicPr>
        <p:blipFill rotWithShape="1">
          <a:blip r:embed="rId3">
            <a:alphaModFix/>
          </a:blip>
          <a:srcRect l="6460" t="18034" r="7288" b="19776"/>
          <a:stretch/>
        </p:blipFill>
        <p:spPr>
          <a:xfrm>
            <a:off x="8118450" y="0"/>
            <a:ext cx="1025550" cy="49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0"/>
          <p:cNvSpPr/>
          <p:nvPr/>
        </p:nvSpPr>
        <p:spPr>
          <a:xfrm>
            <a:off x="830450" y="1190025"/>
            <a:ext cx="7479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9" name="Google Shape;189;p20"/>
          <p:cNvSpPr txBox="1"/>
          <p:nvPr/>
        </p:nvSpPr>
        <p:spPr>
          <a:xfrm>
            <a:off x="126700" y="99600"/>
            <a:ext cx="4316400" cy="2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b="1"/>
              <a:t>Initial Design Ideas</a:t>
            </a:r>
            <a:endParaRPr sz="13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0" name="Google Shape;190;p2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  <p:pic>
        <p:nvPicPr>
          <p:cNvPr id="191" name="Google Shape;19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7000" y="571628"/>
            <a:ext cx="3936876" cy="2448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7000" y="3020625"/>
            <a:ext cx="3936876" cy="207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1"/>
          <p:cNvSpPr txBox="1">
            <a:spLocks noGrp="1"/>
          </p:cNvSpPr>
          <p:nvPr>
            <p:ph type="title"/>
          </p:nvPr>
        </p:nvSpPr>
        <p:spPr>
          <a:xfrm>
            <a:off x="727650" y="6205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Calculations — Simple</a:t>
            </a:r>
            <a:endParaRPr/>
          </a:p>
        </p:txBody>
      </p:sp>
      <p:sp>
        <p:nvSpPr>
          <p:cNvPr id="198" name="Google Shape;198;p21"/>
          <p:cNvSpPr/>
          <p:nvPr/>
        </p:nvSpPr>
        <p:spPr>
          <a:xfrm>
            <a:off x="830450" y="1190025"/>
            <a:ext cx="3768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9" name="Google Shape;199;p21"/>
          <p:cNvSpPr/>
          <p:nvPr/>
        </p:nvSpPr>
        <p:spPr>
          <a:xfrm>
            <a:off x="1207250" y="1190025"/>
            <a:ext cx="376800" cy="47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0" name="Google Shape;200;p21"/>
          <p:cNvPicPr preferRelativeResize="0"/>
          <p:nvPr/>
        </p:nvPicPr>
        <p:blipFill rotWithShape="1">
          <a:blip r:embed="rId3">
            <a:alphaModFix/>
          </a:blip>
          <a:srcRect l="6460" t="18034" r="7288" b="19776"/>
          <a:stretch/>
        </p:blipFill>
        <p:spPr>
          <a:xfrm>
            <a:off x="8118450" y="0"/>
            <a:ext cx="1025550" cy="49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1"/>
          <p:cNvSpPr/>
          <p:nvPr/>
        </p:nvSpPr>
        <p:spPr>
          <a:xfrm>
            <a:off x="830450" y="1190025"/>
            <a:ext cx="747900" cy="47400"/>
          </a:xfrm>
          <a:prstGeom prst="rect">
            <a:avLst/>
          </a:prstGeom>
          <a:solidFill>
            <a:srgbClr val="007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2" name="Google Shape;20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5475" y="2727565"/>
            <a:ext cx="1057900" cy="434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21672" y="2644909"/>
            <a:ext cx="747900" cy="68558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1"/>
          <p:cNvSpPr txBox="1"/>
          <p:nvPr/>
        </p:nvSpPr>
        <p:spPr>
          <a:xfrm>
            <a:off x="2727425" y="1352938"/>
            <a:ext cx="3138300" cy="7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Time to cool barrel from 25 °C to 10 °C,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P = 956 W</a:t>
            </a: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(Cooling Capacity at 17.5 °C )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5" name="Google Shape;205;p21"/>
          <p:cNvSpPr txBox="1"/>
          <p:nvPr/>
        </p:nvSpPr>
        <p:spPr>
          <a:xfrm>
            <a:off x="915475" y="2205250"/>
            <a:ext cx="287594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Time with no heat leaking in barrel :</a:t>
            </a:r>
            <a:endParaRPr sz="1300" dirty="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6" name="Google Shape;206;p21"/>
          <p:cNvSpPr txBox="1"/>
          <p:nvPr/>
        </p:nvSpPr>
        <p:spPr>
          <a:xfrm>
            <a:off x="4622800" y="2205250"/>
            <a:ext cx="33933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Time with Insulation with an R-Value of 2: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7" name="Google Shape;207;p21"/>
          <p:cNvSpPr txBox="1"/>
          <p:nvPr/>
        </p:nvSpPr>
        <p:spPr>
          <a:xfrm>
            <a:off x="1450025" y="3443475"/>
            <a:ext cx="1277400" cy="3690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 = 4.07 Hours</a:t>
            </a:r>
            <a:endParaRPr sz="1300" b="1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8" name="Google Shape;208;p21"/>
          <p:cNvSpPr txBox="1"/>
          <p:nvPr/>
        </p:nvSpPr>
        <p:spPr>
          <a:xfrm>
            <a:off x="5680750" y="3443475"/>
            <a:ext cx="1277400" cy="3690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 = 4.14 Hours</a:t>
            </a:r>
            <a:endParaRPr sz="1300" b="1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9" name="Google Shape;209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76125" y="2674438"/>
            <a:ext cx="2750100" cy="626521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1"/>
          <p:cNvSpPr txBox="1"/>
          <p:nvPr/>
        </p:nvSpPr>
        <p:spPr>
          <a:xfrm>
            <a:off x="126700" y="99600"/>
            <a:ext cx="4316400" cy="2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b="1"/>
              <a:t>Calculations</a:t>
            </a:r>
            <a:endParaRPr sz="13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1" name="Google Shape;211;p2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1530</Words>
  <Application>Microsoft Office PowerPoint</Application>
  <PresentationFormat>On-screen Show (16:9)</PresentationFormat>
  <Paragraphs>314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Raleway</vt:lpstr>
      <vt:lpstr>Lato</vt:lpstr>
      <vt:lpstr>Arial</vt:lpstr>
      <vt:lpstr>Streamline</vt:lpstr>
      <vt:lpstr>Testing Photomultiplier Tubes for nEXO’s Outer Detector</vt:lpstr>
      <vt:lpstr>Outline</vt:lpstr>
      <vt:lpstr>2vββ vs 0vββ</vt:lpstr>
      <vt:lpstr>nEXO Experiment</vt:lpstr>
      <vt:lpstr>nEXO Outer Detector (OD)</vt:lpstr>
      <vt:lpstr>The PMT Testing Setup</vt:lpstr>
      <vt:lpstr>The PMT Testing Setup</vt:lpstr>
      <vt:lpstr>Design Ideas</vt:lpstr>
      <vt:lpstr>Calculations — Simple</vt:lpstr>
      <vt:lpstr>Calculations — Coil in Barrel</vt:lpstr>
      <vt:lpstr>Calculations — Coil Outside of Barrel</vt:lpstr>
      <vt:lpstr>Bill of Materials</vt:lpstr>
      <vt:lpstr>Quick Connect Concerns</vt:lpstr>
      <vt:lpstr>Improved Design</vt:lpstr>
      <vt:lpstr>Calculations</vt:lpstr>
      <vt:lpstr>Final Bill of Materials</vt:lpstr>
      <vt:lpstr>Design</vt:lpstr>
      <vt:lpstr>Calculations</vt:lpstr>
      <vt:lpstr>Bill of Materials</vt:lpstr>
      <vt:lpstr>How the Code Works</vt:lpstr>
      <vt:lpstr>Issue Found through Testing</vt:lpstr>
      <vt:lpstr>Improvement Results</vt:lpstr>
      <vt:lpstr>Conclusion  </vt:lpstr>
      <vt:lpstr>Acknowledgements </vt:lpstr>
      <vt:lpstr>Backups </vt:lpstr>
      <vt:lpstr>Double Beta Decay – 2vββ</vt:lpstr>
      <vt:lpstr>Isotopes that can Undergo 2vββ </vt:lpstr>
      <vt:lpstr>Linear Interpolation for Cooling Capacity</vt:lpstr>
      <vt:lpstr>Calculations - Simple</vt:lpstr>
      <vt:lpstr>Calculations — Coil in Barrel</vt:lpstr>
      <vt:lpstr>Calculations — Coil Outside of Barrel</vt:lpstr>
      <vt:lpstr>Quick Connect Concerns</vt:lpstr>
      <vt:lpstr>Calculations Outside Barrel Final</vt:lpstr>
      <vt:lpstr>Calculations PV</vt:lpstr>
      <vt:lpstr>Time for Exterior to Heat Barrel by 1 °C wrt R-Value</vt:lpstr>
      <vt:lpstr>Data Management Improvements  </vt:lpstr>
      <vt:lpstr>Data Management Improvements  </vt:lpstr>
      <vt:lpstr>Data File Example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Lazar Paroski</cp:lastModifiedBy>
  <cp:revision>1</cp:revision>
  <dcterms:modified xsi:type="dcterms:W3CDTF">2024-08-18T21:28:44Z</dcterms:modified>
</cp:coreProperties>
</file>