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0"/>
  </p:notesMasterIdLst>
  <p:sldIdLst>
    <p:sldId id="256" r:id="rId5"/>
    <p:sldId id="275" r:id="rId6"/>
    <p:sldId id="276" r:id="rId7"/>
    <p:sldId id="260" r:id="rId8"/>
    <p:sldId id="267" r:id="rId9"/>
    <p:sldId id="271" r:id="rId10"/>
    <p:sldId id="258" r:id="rId11"/>
    <p:sldId id="268" r:id="rId12"/>
    <p:sldId id="269" r:id="rId13"/>
    <p:sldId id="270" r:id="rId14"/>
    <p:sldId id="259" r:id="rId15"/>
    <p:sldId id="272" r:id="rId16"/>
    <p:sldId id="273" r:id="rId17"/>
    <p:sldId id="257" r:id="rId18"/>
    <p:sldId id="266" r:id="rId1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uli Regular"/>
        <a:ea typeface="Muli Regular"/>
        <a:cs typeface="Muli Regular"/>
        <a:sym typeface="Muli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8F5"/>
    <a:srgbClr val="0076BD"/>
    <a:srgbClr val="AFC4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00744-B4D6-4F59-A726-1CC4916FA8A8}" v="574" dt="2024-08-14T20:13:43.76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1" d="100"/>
          <a:sy n="61" d="100"/>
        </p:scale>
        <p:origin x="909" y="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slide that talks about scintillator</a:t>
            </a:r>
            <a:endParaRPr lang="en-CA" dirty="0"/>
          </a:p>
        </p:txBody>
      </p:sp>
    </p:spTree>
    <p:extLst>
      <p:ext uri="{BB962C8B-B14F-4D97-AF65-F5344CB8AC3E}">
        <p14:creationId xmlns:p14="http://schemas.microsoft.com/office/powerpoint/2010/main" val="231667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peaker">
    <p:spTree>
      <p:nvGrpSpPr>
        <p:cNvPr id="1" name=""/>
        <p:cNvGrpSpPr/>
        <p:nvPr/>
      </p:nvGrpSpPr>
      <p:grpSpPr>
        <a:xfrm>
          <a:off x="0" y="0"/>
          <a:ext cx="0" cy="0"/>
          <a:chOff x="0" y="0"/>
          <a:chExt cx="0" cy="0"/>
        </a:xfrm>
      </p:grpSpPr>
      <p:pic>
        <p:nvPicPr>
          <p:cNvPr id="11" name="SNO_Presentation_4x3_Title.jpg" descr="SNO_Presentation_4x3_Title.jpg"/>
          <p:cNvPicPr>
            <a:picLocks noChangeAspect="1"/>
          </p:cNvPicPr>
          <p:nvPr/>
        </p:nvPicPr>
        <p:blipFill>
          <a:blip r:embed="rId2"/>
          <a:stretch>
            <a:fillRect/>
          </a:stretch>
        </p:blipFill>
        <p:spPr>
          <a:xfrm>
            <a:off x="1015" y="0"/>
            <a:ext cx="13002770" cy="9753600"/>
          </a:xfrm>
          <a:prstGeom prst="rect">
            <a:avLst/>
          </a:prstGeom>
          <a:ln w="12700">
            <a:miter lim="400000"/>
          </a:ln>
        </p:spPr>
      </p:pic>
      <p:sp>
        <p:nvSpPr>
          <p:cNvPr id="12" name="2018/01/01"/>
          <p:cNvSpPr txBox="1">
            <a:spLocks noGrp="1"/>
          </p:cNvSpPr>
          <p:nvPr>
            <p:ph type="body" sz="quarter" idx="13"/>
          </p:nvPr>
        </p:nvSpPr>
        <p:spPr>
          <a:xfrm>
            <a:off x="1310811" y="1022350"/>
            <a:ext cx="4976401" cy="495300"/>
          </a:xfrm>
          <a:prstGeom prst="rect">
            <a:avLst/>
          </a:prstGeom>
        </p:spPr>
        <p:txBody>
          <a:bodyPr>
            <a:noAutofit/>
          </a:bodyPr>
          <a:lstStyle>
            <a:lvl1pPr marL="0" indent="0">
              <a:lnSpc>
                <a:spcPct val="100000"/>
              </a:lnSpc>
              <a:buSzTx/>
              <a:buNone/>
              <a:defRPr sz="2400">
                <a:solidFill>
                  <a:srgbClr val="0076BD"/>
                </a:solidFill>
                <a:latin typeface="+mn-lt"/>
                <a:ea typeface="+mn-ea"/>
                <a:cs typeface="+mn-cs"/>
                <a:sym typeface="Lota Grotesque Bold"/>
              </a:defRPr>
            </a:lvl1pPr>
          </a:lstStyle>
          <a:p>
            <a:r>
              <a:t>2018/01/01</a:t>
            </a:r>
          </a:p>
        </p:txBody>
      </p:sp>
      <p:sp>
        <p:nvSpPr>
          <p:cNvPr id="13" name="Line"/>
          <p:cNvSpPr/>
          <p:nvPr/>
        </p:nvSpPr>
        <p:spPr>
          <a:xfrm flipV="1">
            <a:off x="1365349" y="5936505"/>
            <a:ext cx="1743468" cy="1"/>
          </a:xfrm>
          <a:prstGeom prst="line">
            <a:avLst/>
          </a:prstGeom>
          <a:ln w="76200">
            <a:solidFill>
              <a:srgbClr val="0076BD"/>
            </a:solidFill>
            <a:miter lim="400000"/>
          </a:ln>
        </p:spPr>
        <p:txBody>
          <a:bodyPr lIns="50800" tIns="50800" rIns="50800" bIns="50800"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a:p>
        </p:txBody>
      </p:sp>
      <p:sp>
        <p:nvSpPr>
          <p:cNvPr id="14" name="Jane Doe…"/>
          <p:cNvSpPr txBox="1">
            <a:spLocks noGrp="1"/>
          </p:cNvSpPr>
          <p:nvPr>
            <p:ph type="body" sz="quarter" idx="14"/>
          </p:nvPr>
        </p:nvSpPr>
        <p:spPr>
          <a:xfrm>
            <a:off x="1307860" y="6248400"/>
            <a:ext cx="10287480" cy="1066800"/>
          </a:xfrm>
          <a:prstGeom prst="rect">
            <a:avLst/>
          </a:prstGeom>
        </p:spPr>
        <p:txBody>
          <a:bodyPr>
            <a:noAutofit/>
          </a:bodyPr>
          <a:lstStyle/>
          <a:p>
            <a:pPr marL="0" indent="0">
              <a:lnSpc>
                <a:spcPct val="100000"/>
              </a:lnSpc>
              <a:buSzTx/>
              <a:buNone/>
              <a:defRPr sz="3000">
                <a:solidFill>
                  <a:schemeClr val="accent1">
                    <a:hueOff val="48339"/>
                    <a:lumOff val="-12879"/>
                  </a:schemeClr>
                </a:solidFill>
                <a:latin typeface="Muli Bold"/>
                <a:ea typeface="Muli Bold"/>
                <a:cs typeface="Muli Bold"/>
                <a:sym typeface="Muli Bold"/>
              </a:defRPr>
            </a:pPr>
            <a:r>
              <a:t>Jane Doe</a:t>
            </a:r>
          </a:p>
          <a:p>
            <a:pPr marL="0" indent="0">
              <a:buSzTx/>
              <a:buNone/>
              <a:defRPr sz="3000">
                <a:solidFill>
                  <a:srgbClr val="5A676F"/>
                </a:solidFill>
              </a:defRPr>
            </a:pPr>
            <a:r>
              <a:t>Senior Position</a:t>
            </a:r>
          </a:p>
        </p:txBody>
      </p:sp>
      <p:sp>
        <p:nvSpPr>
          <p:cNvPr id="15" name="Title Text"/>
          <p:cNvSpPr txBox="1">
            <a:spLocks noGrp="1"/>
          </p:cNvSpPr>
          <p:nvPr>
            <p:ph type="title"/>
          </p:nvPr>
        </p:nvSpPr>
        <p:spPr>
          <a:xfrm>
            <a:off x="1270000" y="3049488"/>
            <a:ext cx="10363200" cy="2807445"/>
          </a:xfrm>
          <a:prstGeom prst="rect">
            <a:avLst/>
          </a:prstGeom>
        </p:spPr>
        <p:txBody>
          <a:bodyPr anchor="b"/>
          <a:lstStyle/>
          <a:p>
            <a:r>
              <a:t>Title Text</a:t>
            </a:r>
          </a:p>
        </p:txBody>
      </p:sp>
      <p:sp>
        <p:nvSpPr>
          <p:cNvPr id="16" name="Slide Number"/>
          <p:cNvSpPr txBox="1">
            <a:spLocks noGrp="1"/>
          </p:cNvSpPr>
          <p:nvPr>
            <p:ph type="sldNum" sz="quarter" idx="2"/>
          </p:nvPr>
        </p:nvSpPr>
        <p:spPr>
          <a:xfrm>
            <a:off x="5961041" y="9296400"/>
            <a:ext cx="537973" cy="560449"/>
          </a:xfrm>
          <a:prstGeom prst="rect">
            <a:avLst/>
          </a:prstGeom>
          <a:noFill/>
          <a:ln>
            <a:noFill/>
          </a:ln>
        </p:spPr>
        <p:txBody>
          <a:bodyPr wrap="none" lIns="50800" tIns="50800" rIns="50800" bIns="50800"/>
          <a:lstStyle>
            <a:lvl1pPr>
              <a:defRPr b="1">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title">
    <p:bg>
      <p:bgPr>
        <a:solidFill>
          <a:schemeClr val="accent1">
            <a:hueOff val="48339"/>
            <a:lumOff val="-12879"/>
          </a:schemeClr>
        </a:solidFill>
        <a:effectLst/>
      </p:bgPr>
    </p:bg>
    <p:spTree>
      <p:nvGrpSpPr>
        <p:cNvPr id="1" name=""/>
        <p:cNvGrpSpPr/>
        <p:nvPr/>
      </p:nvGrpSpPr>
      <p:grpSpPr>
        <a:xfrm>
          <a:off x="0" y="0"/>
          <a:ext cx="0" cy="0"/>
          <a:chOff x="0" y="0"/>
          <a:chExt cx="0" cy="0"/>
        </a:xfrm>
      </p:grpSpPr>
      <p:pic>
        <p:nvPicPr>
          <p:cNvPr id="23" name="shell2_wbfixed_Edited.jpg" descr="shell2_wbfixed_Edited.jpg"/>
          <p:cNvPicPr>
            <a:picLocks noChangeAspect="1"/>
          </p:cNvPicPr>
          <p:nvPr/>
        </p:nvPicPr>
        <p:blipFill>
          <a:blip r:embed="rId2">
            <a:alphaModFix amt="14772"/>
          </a:blip>
          <a:srcRect t="14281" b="14281"/>
          <a:stretch>
            <a:fillRect/>
          </a:stretch>
        </p:blipFill>
        <p:spPr>
          <a:xfrm>
            <a:off x="-66915" y="-4866"/>
            <a:ext cx="13138630" cy="9763332"/>
          </a:xfrm>
          <a:prstGeom prst="rect">
            <a:avLst/>
          </a:prstGeom>
          <a:ln w="12700">
            <a:miter lim="400000"/>
          </a:ln>
        </p:spPr>
      </p:pic>
      <p:pic>
        <p:nvPicPr>
          <p:cNvPr id="24" name="SNO_ID_White.png" descr="SNO_ID_White.png"/>
          <p:cNvPicPr>
            <a:picLocks noChangeAspect="1"/>
          </p:cNvPicPr>
          <p:nvPr/>
        </p:nvPicPr>
        <p:blipFill>
          <a:blip r:embed="rId3"/>
          <a:stretch>
            <a:fillRect/>
          </a:stretch>
        </p:blipFill>
        <p:spPr>
          <a:xfrm>
            <a:off x="10745658" y="679956"/>
            <a:ext cx="1568213" cy="784106"/>
          </a:xfrm>
          <a:prstGeom prst="rect">
            <a:avLst/>
          </a:prstGeom>
          <a:ln w="12700">
            <a:miter lim="400000"/>
          </a:ln>
        </p:spPr>
      </p:pic>
      <p:sp>
        <p:nvSpPr>
          <p:cNvPr id="25" name="Slide Number"/>
          <p:cNvSpPr txBox="1">
            <a:spLocks noGrp="1"/>
          </p:cNvSpPr>
          <p:nvPr>
            <p:ph type="sldNum" sz="quarter" idx="2"/>
          </p:nvPr>
        </p:nvSpPr>
        <p:spPr>
          <a:xfrm>
            <a:off x="11620985" y="8638947"/>
            <a:ext cx="694629" cy="609601"/>
          </a:xfrm>
          <a:prstGeom prst="rect">
            <a:avLst/>
          </a:prstGeom>
          <a:noFill/>
          <a:ln>
            <a:noFill/>
          </a:ln>
        </p:spPr>
        <p:txBody>
          <a:bodyPr lIns="50800" tIns="50800" rIns="50800" bIns="50800"/>
          <a:lstStyle/>
          <a:p>
            <a:fld id="{86CB4B4D-7CA3-9044-876B-883B54F8677D}" type="slidenum">
              <a:t>‹#›</a:t>
            </a:fld>
            <a:endParaRPr/>
          </a:p>
        </p:txBody>
      </p:sp>
      <p:sp>
        <p:nvSpPr>
          <p:cNvPr id="26" name="Title Text"/>
          <p:cNvSpPr txBox="1">
            <a:spLocks noGrp="1"/>
          </p:cNvSpPr>
          <p:nvPr>
            <p:ph type="title"/>
          </p:nvPr>
        </p:nvSpPr>
        <p:spPr>
          <a:xfrm>
            <a:off x="1270000" y="3225800"/>
            <a:ext cx="10464800" cy="3302000"/>
          </a:xfrm>
          <a:prstGeom prst="rect">
            <a:avLst/>
          </a:prstGeom>
        </p:spPr>
        <p:txBody>
          <a:bodyPr/>
          <a:lstStyle>
            <a:lvl1pPr>
              <a:defRPr>
                <a:solidFill>
                  <a:srgbClr val="FFFFFF"/>
                </a:solidFill>
              </a:defRPr>
            </a:lvl1pPr>
          </a:lstStyle>
          <a:p>
            <a:r>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ext Slide">
    <p:spTree>
      <p:nvGrpSpPr>
        <p:cNvPr id="1" name=""/>
        <p:cNvGrpSpPr/>
        <p:nvPr/>
      </p:nvGrpSpPr>
      <p:grpSpPr>
        <a:xfrm>
          <a:off x="0" y="0"/>
          <a:ext cx="0" cy="0"/>
          <a:chOff x="0" y="0"/>
          <a:chExt cx="0" cy="0"/>
        </a:xfrm>
      </p:grpSpPr>
      <p:sp>
        <p:nvSpPr>
          <p:cNvPr id="33" name="Text"/>
          <p:cNvSpPr txBox="1">
            <a:spLocks noGrp="1"/>
          </p:cNvSpPr>
          <p:nvPr>
            <p:ph type="body" sz="quarter" idx="13"/>
          </p:nvPr>
        </p:nvSpPr>
        <p:spPr>
          <a:xfrm>
            <a:off x="1332788" y="3270250"/>
            <a:ext cx="10339224" cy="419100"/>
          </a:xfrm>
          <a:prstGeom prst="rect">
            <a:avLst/>
          </a:prstGeom>
        </p:spPr>
        <p:txBody>
          <a:bodyPr anchor="t">
            <a:spAutoFit/>
          </a:bodyPr>
          <a:lstStyle>
            <a:lvl1pPr marL="0" indent="0">
              <a:lnSpc>
                <a:spcPct val="100000"/>
              </a:lnSpc>
              <a:buSzTx/>
              <a:buNone/>
            </a:lvl1pPr>
          </a:lstStyle>
          <a:p>
            <a:r>
              <a:t>Text</a:t>
            </a:r>
          </a:p>
        </p:txBody>
      </p:sp>
      <p:pic>
        <p:nvPicPr>
          <p:cNvPr id="34" name="SNO_ID_Colour.png" descr="SNO_ID_Colour.png"/>
          <p:cNvPicPr>
            <a:picLocks noChangeAspect="1"/>
          </p:cNvPicPr>
          <p:nvPr/>
        </p:nvPicPr>
        <p:blipFill>
          <a:blip r:embed="rId2"/>
          <a:stretch>
            <a:fillRect/>
          </a:stretch>
        </p:blipFill>
        <p:spPr>
          <a:xfrm>
            <a:off x="10808207" y="676655"/>
            <a:ext cx="1508761" cy="762407"/>
          </a:xfrm>
          <a:prstGeom prst="rect">
            <a:avLst/>
          </a:prstGeom>
          <a:ln w="12700">
            <a:miter lim="400000"/>
          </a:ln>
        </p:spPr>
      </p:pic>
      <p:pic>
        <p:nvPicPr>
          <p:cNvPr id="35" name="SNO_Presentation_DesignDots_Colour.png" descr="SNO_Presentation_DesignDots_Colour.png"/>
          <p:cNvPicPr>
            <a:picLocks noChangeAspect="1"/>
          </p:cNvPicPr>
          <p:nvPr/>
        </p:nvPicPr>
        <p:blipFill>
          <a:blip r:embed="rId3"/>
          <a:stretch>
            <a:fillRect/>
          </a:stretch>
        </p:blipFill>
        <p:spPr>
          <a:xfrm>
            <a:off x="-64008" y="8899143"/>
            <a:ext cx="10808208" cy="932068"/>
          </a:xfrm>
          <a:prstGeom prst="rect">
            <a:avLst/>
          </a:prstGeom>
          <a:ln w="12700">
            <a:miter lim="400000"/>
          </a:ln>
        </p:spPr>
      </p:pic>
      <p:sp>
        <p:nvSpPr>
          <p:cNvPr id="36" name="Title Text"/>
          <p:cNvSpPr txBox="1">
            <a:spLocks noGrp="1"/>
          </p:cNvSpPr>
          <p:nvPr>
            <p:ph type="title"/>
          </p:nvPr>
        </p:nvSpPr>
        <p:spPr>
          <a:xfrm>
            <a:off x="1320800" y="1021457"/>
            <a:ext cx="10363200" cy="1543943"/>
          </a:xfrm>
          <a:prstGeom prst="rect">
            <a:avLst/>
          </a:prstGeom>
        </p:spPr>
        <p:txBody>
          <a:bodyPr anchor="b"/>
          <a:lstStyle>
            <a:lvl1pPr>
              <a:defRPr sz="5400">
                <a:solidFill>
                  <a:schemeClr val="accent1">
                    <a:hueOff val="48339"/>
                    <a:lumOff val="-12879"/>
                  </a:schemeClr>
                </a:solidFill>
              </a:defRPr>
            </a:lvl1pPr>
          </a:lstStyle>
          <a:p>
            <a:r>
              <a:t>Title Text</a:t>
            </a:r>
          </a:p>
        </p:txBody>
      </p:sp>
      <p:sp>
        <p:nvSpPr>
          <p:cNvPr id="37" name="Slide Number"/>
          <p:cNvSpPr txBox="1">
            <a:spLocks noGrp="1"/>
          </p:cNvSpPr>
          <p:nvPr>
            <p:ph type="sldNum" sz="quarter" idx="2"/>
          </p:nvPr>
        </p:nvSpPr>
        <p:spPr>
          <a:xfrm>
            <a:off x="11622023" y="8641080"/>
            <a:ext cx="694945" cy="609601"/>
          </a:xfrm>
          <a:prstGeom prst="rect">
            <a:avLst/>
          </a:prstGeom>
          <a:noFill/>
          <a:ln>
            <a:noFill/>
          </a:ln>
        </p:spPr>
        <p:txBody>
          <a:bodyPr lIns="50800" tIns="50800" rIns="50800" bIns="50800"/>
          <a:lstStyle>
            <a:lvl1pPr>
              <a:defRPr>
                <a:solidFill>
                  <a:schemeClr val="accent1">
                    <a:hueOff val="48339"/>
                    <a:lumOff val="-12879"/>
                  </a:schemeClr>
                </a:solidFill>
              </a:defRPr>
            </a:lvl1pPr>
          </a:lstStyle>
          <a:p>
            <a:fld id="{86CB4B4D-7CA3-9044-876B-883B54F8677D}" type="slidenum">
              <a:t>‹#›</a:t>
            </a:fld>
            <a:endParaRPr/>
          </a:p>
        </p:txBody>
      </p:sp>
      <p:sp>
        <p:nvSpPr>
          <p:cNvPr id="38" name="Line"/>
          <p:cNvSpPr/>
          <p:nvPr/>
        </p:nvSpPr>
        <p:spPr>
          <a:xfrm flipV="1">
            <a:off x="1365349" y="2831355"/>
            <a:ext cx="1743468" cy="1"/>
          </a:xfrm>
          <a:prstGeom prst="line">
            <a:avLst/>
          </a:prstGeom>
          <a:ln w="76200">
            <a:solidFill>
              <a:schemeClr val="accent1">
                <a:hueOff val="48339"/>
                <a:lumOff val="-12879"/>
              </a:schemeClr>
            </a:solidFill>
            <a:miter lim="400000"/>
          </a:ln>
        </p:spPr>
        <p:txBody>
          <a:bodyPr lIns="50800" tIns="50800" rIns="50800" bIns="50800"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ext on Coloured Slide">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45" name="Title Text"/>
          <p:cNvSpPr txBox="1">
            <a:spLocks noGrp="1"/>
          </p:cNvSpPr>
          <p:nvPr>
            <p:ph type="title"/>
          </p:nvPr>
        </p:nvSpPr>
        <p:spPr>
          <a:xfrm>
            <a:off x="1320800" y="1155700"/>
            <a:ext cx="8426004" cy="1427262"/>
          </a:xfrm>
          <a:prstGeom prst="rect">
            <a:avLst/>
          </a:prstGeom>
        </p:spPr>
        <p:txBody>
          <a:bodyPr anchor="b"/>
          <a:lstStyle>
            <a:lvl1pPr>
              <a:lnSpc>
                <a:spcPct val="100000"/>
              </a:lnSpc>
              <a:defRPr sz="5400">
                <a:solidFill>
                  <a:srgbClr val="FFFFFF"/>
                </a:solidFill>
              </a:defRPr>
            </a:lvl1pPr>
          </a:lstStyle>
          <a:p>
            <a:r>
              <a:t>Title Text</a:t>
            </a:r>
          </a:p>
        </p:txBody>
      </p:sp>
      <p:sp>
        <p:nvSpPr>
          <p:cNvPr id="46" name="Slide Number"/>
          <p:cNvSpPr txBox="1">
            <a:spLocks noGrp="1"/>
          </p:cNvSpPr>
          <p:nvPr>
            <p:ph type="sldNum" sz="quarter" idx="2"/>
          </p:nvPr>
        </p:nvSpPr>
        <p:spPr>
          <a:xfrm>
            <a:off x="11622023" y="8641080"/>
            <a:ext cx="694945" cy="609601"/>
          </a:xfrm>
          <a:prstGeom prst="rect">
            <a:avLst/>
          </a:prstGeom>
          <a:noFill/>
          <a:ln>
            <a:noFill/>
          </a:ln>
        </p:spPr>
        <p:txBody>
          <a:bodyPr lIns="50800" tIns="50800" rIns="50800" bIns="50800"/>
          <a:lstStyle/>
          <a:p>
            <a:fld id="{86CB4B4D-7CA3-9044-876B-883B54F8677D}" type="slidenum">
              <a:t>‹#›</a:t>
            </a:fld>
            <a:endParaRPr/>
          </a:p>
        </p:txBody>
      </p:sp>
      <p:pic>
        <p:nvPicPr>
          <p:cNvPr id="47" name="SNO_ID_White.png" descr="SNO_ID_White.png"/>
          <p:cNvPicPr>
            <a:picLocks noChangeAspect="1"/>
          </p:cNvPicPr>
          <p:nvPr/>
        </p:nvPicPr>
        <p:blipFill>
          <a:blip r:embed="rId2"/>
          <a:stretch>
            <a:fillRect/>
          </a:stretch>
        </p:blipFill>
        <p:spPr>
          <a:xfrm>
            <a:off x="10809158" y="679956"/>
            <a:ext cx="1508761" cy="754381"/>
          </a:xfrm>
          <a:prstGeom prst="rect">
            <a:avLst/>
          </a:prstGeom>
          <a:ln w="12700">
            <a:miter lim="400000"/>
          </a:ln>
        </p:spPr>
      </p:pic>
      <p:sp>
        <p:nvSpPr>
          <p:cNvPr id="48" name="Text"/>
          <p:cNvSpPr txBox="1">
            <a:spLocks noGrp="1"/>
          </p:cNvSpPr>
          <p:nvPr>
            <p:ph type="body" sz="quarter" idx="13"/>
          </p:nvPr>
        </p:nvSpPr>
        <p:spPr>
          <a:xfrm>
            <a:off x="1332788" y="3257550"/>
            <a:ext cx="10339224" cy="419100"/>
          </a:xfrm>
          <a:prstGeom prst="rect">
            <a:avLst/>
          </a:prstGeom>
        </p:spPr>
        <p:txBody>
          <a:bodyPr anchor="t">
            <a:spAutoFit/>
          </a:bodyPr>
          <a:lstStyle/>
          <a:p>
            <a:pPr marL="0" indent="0">
              <a:lnSpc>
                <a:spcPct val="100000"/>
              </a:lnSpc>
              <a:buSzTx/>
              <a:buNone/>
              <a:defRPr>
                <a:solidFill>
                  <a:srgbClr val="FFFFFF"/>
                </a:solidFill>
                <a:latin typeface="Muli Bold"/>
                <a:ea typeface="Muli Bold"/>
                <a:cs typeface="Muli Bold"/>
                <a:sym typeface="Muli Bold"/>
              </a:defRPr>
            </a:pPr>
            <a:endParaRPr/>
          </a:p>
        </p:txBody>
      </p:sp>
      <p:pic>
        <p:nvPicPr>
          <p:cNvPr id="49" name="SNO_Presentation_DesignDots_White.png" descr="SNO_Presentation_DesignDots_White.png"/>
          <p:cNvPicPr>
            <a:picLocks noChangeAspect="1"/>
          </p:cNvPicPr>
          <p:nvPr/>
        </p:nvPicPr>
        <p:blipFill>
          <a:blip r:embed="rId3"/>
          <a:stretch>
            <a:fillRect/>
          </a:stretch>
        </p:blipFill>
        <p:spPr>
          <a:xfrm>
            <a:off x="-67857" y="8927799"/>
            <a:ext cx="10810817" cy="888930"/>
          </a:xfrm>
          <a:prstGeom prst="rect">
            <a:avLst/>
          </a:prstGeom>
          <a:ln w="12700">
            <a:miter lim="400000"/>
          </a:ln>
        </p:spPr>
      </p:pic>
      <p:sp>
        <p:nvSpPr>
          <p:cNvPr id="50" name="Line"/>
          <p:cNvSpPr>
            <a:spLocks noGrp="1"/>
          </p:cNvSpPr>
          <p:nvPr>
            <p:ph type="body" sz="quarter" idx="14"/>
          </p:nvPr>
        </p:nvSpPr>
        <p:spPr>
          <a:xfrm flipV="1">
            <a:off x="1365349" y="2831355"/>
            <a:ext cx="1743468" cy="1"/>
          </a:xfrm>
          <a:prstGeom prst="line">
            <a:avLst/>
          </a:prstGeom>
          <a:ln w="76200">
            <a:solidFill>
              <a:srgbClr val="FFFFFF"/>
            </a:solidFill>
          </a:ln>
        </p:spPr>
        <p:txBody>
          <a:bodyPr>
            <a:noAutofit/>
          </a:bodyPr>
          <a:lstStyle/>
          <a:p>
            <a:pPr marL="0" indent="0" algn="ctr">
              <a:lnSpc>
                <a:spcPct val="100000"/>
              </a:lnSpc>
              <a:buSzTx/>
              <a:buNone/>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Image + Text">
    <p:spTree>
      <p:nvGrpSpPr>
        <p:cNvPr id="1" name=""/>
        <p:cNvGrpSpPr/>
        <p:nvPr/>
      </p:nvGrpSpPr>
      <p:grpSpPr>
        <a:xfrm>
          <a:off x="0" y="0"/>
          <a:ext cx="0" cy="0"/>
          <a:chOff x="0" y="0"/>
          <a:chExt cx="0" cy="0"/>
        </a:xfrm>
      </p:grpSpPr>
      <p:sp>
        <p:nvSpPr>
          <p:cNvPr id="57" name="Title Text"/>
          <p:cNvSpPr txBox="1">
            <a:spLocks noGrp="1"/>
          </p:cNvSpPr>
          <p:nvPr>
            <p:ph type="title"/>
          </p:nvPr>
        </p:nvSpPr>
        <p:spPr>
          <a:xfrm>
            <a:off x="6709916" y="1879600"/>
            <a:ext cx="4934397" cy="2753817"/>
          </a:xfrm>
          <a:prstGeom prst="rect">
            <a:avLst/>
          </a:prstGeom>
        </p:spPr>
        <p:txBody>
          <a:bodyPr anchor="t"/>
          <a:lstStyle>
            <a:lvl1pPr>
              <a:defRPr sz="5400">
                <a:solidFill>
                  <a:schemeClr val="accent1">
                    <a:hueOff val="48339"/>
                    <a:lumOff val="-12879"/>
                  </a:schemeClr>
                </a:solidFill>
              </a:defRPr>
            </a:lvl1pPr>
          </a:lstStyle>
          <a:p>
            <a:r>
              <a:t>Title Text</a:t>
            </a:r>
          </a:p>
        </p:txBody>
      </p:sp>
      <p:pic>
        <p:nvPicPr>
          <p:cNvPr id="58" name="SNO_ID_Colour.png" descr="SNO_ID_Colour.png"/>
          <p:cNvPicPr>
            <a:picLocks noChangeAspect="1"/>
          </p:cNvPicPr>
          <p:nvPr/>
        </p:nvPicPr>
        <p:blipFill>
          <a:blip r:embed="rId2"/>
          <a:stretch>
            <a:fillRect/>
          </a:stretch>
        </p:blipFill>
        <p:spPr>
          <a:xfrm>
            <a:off x="10808207" y="676655"/>
            <a:ext cx="1508761" cy="762407"/>
          </a:xfrm>
          <a:prstGeom prst="rect">
            <a:avLst/>
          </a:prstGeom>
          <a:ln w="12700">
            <a:miter lim="400000"/>
          </a:ln>
        </p:spPr>
      </p:pic>
      <p:sp>
        <p:nvSpPr>
          <p:cNvPr id="59" name="Text"/>
          <p:cNvSpPr txBox="1">
            <a:spLocks noGrp="1"/>
          </p:cNvSpPr>
          <p:nvPr>
            <p:ph type="body" sz="quarter" idx="13"/>
          </p:nvPr>
        </p:nvSpPr>
        <p:spPr>
          <a:xfrm>
            <a:off x="6704888" y="3511550"/>
            <a:ext cx="4944452" cy="419100"/>
          </a:xfrm>
          <a:prstGeom prst="rect">
            <a:avLst/>
          </a:prstGeom>
        </p:spPr>
        <p:txBody>
          <a:bodyPr anchor="t">
            <a:spAutoFit/>
          </a:bodyPr>
          <a:lstStyle/>
          <a:p>
            <a:pPr marL="0" indent="0">
              <a:lnSpc>
                <a:spcPct val="100000"/>
              </a:lnSpc>
              <a:buSzTx/>
              <a:buNone/>
            </a:pPr>
            <a:endParaRPr/>
          </a:p>
        </p:txBody>
      </p:sp>
      <p:sp>
        <p:nvSpPr>
          <p:cNvPr id="60" name="Line"/>
          <p:cNvSpPr>
            <a:spLocks noGrp="1"/>
          </p:cNvSpPr>
          <p:nvPr>
            <p:ph type="body" sz="quarter" idx="14"/>
          </p:nvPr>
        </p:nvSpPr>
        <p:spPr>
          <a:xfrm flipV="1">
            <a:off x="6750149" y="3085355"/>
            <a:ext cx="1743468" cy="1"/>
          </a:xfrm>
          <a:prstGeom prst="line">
            <a:avLst/>
          </a:prstGeom>
          <a:ln w="76200">
            <a:solidFill>
              <a:schemeClr val="accent1">
                <a:hueOff val="48339"/>
                <a:lumOff val="-12879"/>
              </a:schemeClr>
            </a:solidFill>
          </a:ln>
        </p:spPr>
        <p:txBody>
          <a:bodyPr>
            <a:noAutofit/>
          </a:bodyPr>
          <a:lstStyle/>
          <a:p>
            <a:pPr marL="0" indent="0" algn="ctr">
              <a:lnSpc>
                <a:spcPct val="100000"/>
              </a:lnSpc>
              <a:buSzTx/>
              <a:buNone/>
              <a:defRPr sz="2200">
                <a:solidFill>
                  <a:srgbClr val="FFFFFF"/>
                </a:solidFill>
                <a:latin typeface="Helvetica Neue Medium"/>
                <a:ea typeface="Helvetica Neue Medium"/>
                <a:cs typeface="Helvetica Neue Medium"/>
                <a:sym typeface="Helvetica Neue Medium"/>
              </a:defRPr>
            </a:pPr>
            <a:endParaRPr/>
          </a:p>
        </p:txBody>
      </p:sp>
      <p:sp>
        <p:nvSpPr>
          <p:cNvPr id="61" name="Slide Number"/>
          <p:cNvSpPr txBox="1">
            <a:spLocks noGrp="1"/>
          </p:cNvSpPr>
          <p:nvPr>
            <p:ph type="sldNum" sz="quarter" idx="2"/>
          </p:nvPr>
        </p:nvSpPr>
        <p:spPr>
          <a:xfrm>
            <a:off x="11622023" y="8641080"/>
            <a:ext cx="694945" cy="609601"/>
          </a:xfrm>
          <a:prstGeom prst="rect">
            <a:avLst/>
          </a:prstGeom>
          <a:noFill/>
          <a:ln>
            <a:noFill/>
          </a:ln>
        </p:spPr>
        <p:txBody>
          <a:bodyPr lIns="50800" tIns="50800" rIns="50800" bIns="50800"/>
          <a:lstStyle>
            <a:lvl1pPr>
              <a:defRPr>
                <a:solidFill>
                  <a:schemeClr val="accent1">
                    <a:hueOff val="48339"/>
                    <a:lumOff val="-12879"/>
                  </a:schemeClr>
                </a:solidFill>
              </a:defRPr>
            </a:lvl1pPr>
          </a:lstStyle>
          <a:p>
            <a:fld id="{86CB4B4D-7CA3-9044-876B-883B54F8677D}" type="slidenum">
              <a:t>‹#›</a:t>
            </a:fld>
            <a:endParaRPr/>
          </a:p>
        </p:txBody>
      </p:sp>
      <p:sp>
        <p:nvSpPr>
          <p:cNvPr id="62" name="DSC_1234_Edited_CLR.jpg"/>
          <p:cNvSpPr>
            <a:spLocks noGrp="1"/>
          </p:cNvSpPr>
          <p:nvPr>
            <p:ph type="pic" idx="15"/>
          </p:nvPr>
        </p:nvSpPr>
        <p:spPr>
          <a:xfrm>
            <a:off x="-35521" y="-8"/>
            <a:ext cx="5705622" cy="9753634"/>
          </a:xfrm>
          <a:prstGeom prst="rect">
            <a:avLst/>
          </a:prstGeom>
        </p:spPr>
        <p:txBody>
          <a:bodyPr lIns="91439" tIns="45719" rIns="91439" bIns="45719" anchor="t">
            <a:noAutofit/>
          </a:bodyPr>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0" name="Slide Number"/>
          <p:cNvSpPr txBox="1">
            <a:spLocks noGrp="1"/>
          </p:cNvSpPr>
          <p:nvPr>
            <p:ph type="sldNum" sz="quarter" idx="2"/>
          </p:nvPr>
        </p:nvSpPr>
        <p:spPr>
          <a:xfrm>
            <a:off x="5976281" y="9296400"/>
            <a:ext cx="522733" cy="609600"/>
          </a:xfrm>
          <a:prstGeom prst="rect">
            <a:avLst/>
          </a:prstGeom>
          <a:noFill/>
          <a:ln>
            <a:noFill/>
          </a:ln>
        </p:spPr>
        <p:txBody>
          <a:bodyPr wrap="none" lIns="50800" tIns="50800" rIns="50800" bIns="50800"/>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622023" y="8641080"/>
            <a:ext cx="694945" cy="520701"/>
          </a:xfrm>
          <a:prstGeom prst="rect">
            <a:avLst/>
          </a:prstGeom>
          <a:solidFill>
            <a:srgbClr val="000000">
              <a:alpha val="0"/>
            </a:srgbClr>
          </a:solidFill>
          <a:ln w="12700">
            <a:solidFill>
              <a:srgbClr val="000000"/>
            </a:solidFill>
            <a:miter lim="400000"/>
          </a:ln>
        </p:spPr>
        <p:txBody>
          <a:bodyPr lIns="0" tIns="0" rIns="0" bIns="0">
            <a:spAutoFit/>
          </a:bodyPr>
          <a:lstStyle>
            <a:lvl1pPr algn="r">
              <a:lnSpc>
                <a:spcPct val="100000"/>
              </a:lnSpc>
              <a:defRPr sz="3000">
                <a:solidFill>
                  <a:srgbClr val="FFFFFF"/>
                </a:solidFill>
                <a:latin typeface="+mn-lt"/>
                <a:ea typeface="+mn-ea"/>
                <a:cs typeface="+mn-cs"/>
                <a:sym typeface="Lota Grotesque Bold"/>
              </a:defRPr>
            </a:lvl1pPr>
          </a:lstStyle>
          <a:p>
            <a:fld id="{86CB4B4D-7CA3-9044-876B-883B54F8677D}" type="slidenum">
              <a:t>‹#›</a:t>
            </a:fld>
            <a:endParaRPr/>
          </a:p>
        </p:txBody>
      </p:sp>
      <p:sp>
        <p:nvSpPr>
          <p:cNvPr id="3"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9" r:id="rId6"/>
  </p:sldLayoutIdLst>
  <p:transition spd="med"/>
  <p:txStyles>
    <p:titleStyle>
      <a:lvl1pPr marL="0" marR="0" indent="0" algn="l" defTabSz="584200" rtl="0" latinLnBrk="0">
        <a:lnSpc>
          <a:spcPct val="80000"/>
        </a:lnSpc>
        <a:spcBef>
          <a:spcPts val="0"/>
        </a:spcBef>
        <a:spcAft>
          <a:spcPts val="0"/>
        </a:spcAft>
        <a:buClrTx/>
        <a:buSzTx/>
        <a:buFontTx/>
        <a:buNone/>
        <a:tabLst/>
        <a:defRPr sz="10600" b="0" i="0" u="none" strike="noStrike" cap="none" spc="0" baseline="0">
          <a:ln>
            <a:noFill/>
          </a:ln>
          <a:solidFill>
            <a:srgbClr val="0076BD"/>
          </a:solidFill>
          <a:uFillTx/>
          <a:latin typeface="+mn-lt"/>
          <a:ea typeface="+mn-ea"/>
          <a:cs typeface="+mn-cs"/>
          <a:sym typeface="Lota Grotesque Bold"/>
        </a:defRPr>
      </a:lvl1pPr>
      <a:lvl2pPr marL="0" marR="0" indent="228600" algn="l" defTabSz="584200" rtl="0" latinLnBrk="0">
        <a:lnSpc>
          <a:spcPct val="80000"/>
        </a:lnSpc>
        <a:spcBef>
          <a:spcPts val="0"/>
        </a:spcBef>
        <a:spcAft>
          <a:spcPts val="0"/>
        </a:spcAft>
        <a:buClrTx/>
        <a:buSzTx/>
        <a:buFontTx/>
        <a:buNone/>
        <a:tabLst/>
        <a:defRPr sz="10600" b="0" i="0" u="none" strike="noStrike" cap="none" spc="0" baseline="0">
          <a:ln>
            <a:noFill/>
          </a:ln>
          <a:solidFill>
            <a:srgbClr val="0076BD"/>
          </a:solidFill>
          <a:uFillTx/>
          <a:latin typeface="+mn-lt"/>
          <a:ea typeface="+mn-ea"/>
          <a:cs typeface="+mn-cs"/>
          <a:sym typeface="Lota Grotesque Bold"/>
        </a:defRPr>
      </a:lvl2pPr>
      <a:lvl3pPr marL="0" marR="0" indent="457200" algn="l" defTabSz="584200" rtl="0" latinLnBrk="0">
        <a:lnSpc>
          <a:spcPct val="80000"/>
        </a:lnSpc>
        <a:spcBef>
          <a:spcPts val="0"/>
        </a:spcBef>
        <a:spcAft>
          <a:spcPts val="0"/>
        </a:spcAft>
        <a:buClrTx/>
        <a:buSzTx/>
        <a:buFontTx/>
        <a:buNone/>
        <a:tabLst/>
        <a:defRPr sz="10600" b="0" i="0" u="none" strike="noStrike" cap="none" spc="0" baseline="0">
          <a:ln>
            <a:noFill/>
          </a:ln>
          <a:solidFill>
            <a:srgbClr val="0076BD"/>
          </a:solidFill>
          <a:uFillTx/>
          <a:latin typeface="+mn-lt"/>
          <a:ea typeface="+mn-ea"/>
          <a:cs typeface="+mn-cs"/>
          <a:sym typeface="Lota Grotesque Bold"/>
        </a:defRPr>
      </a:lvl3pPr>
      <a:lvl4pPr marL="0" marR="0" indent="685800" algn="l" defTabSz="584200" rtl="0" latinLnBrk="0">
        <a:lnSpc>
          <a:spcPct val="80000"/>
        </a:lnSpc>
        <a:spcBef>
          <a:spcPts val="0"/>
        </a:spcBef>
        <a:spcAft>
          <a:spcPts val="0"/>
        </a:spcAft>
        <a:buClrTx/>
        <a:buSzTx/>
        <a:buFontTx/>
        <a:buNone/>
        <a:tabLst/>
        <a:defRPr sz="10600" b="0" i="0" u="none" strike="noStrike" cap="none" spc="0" baseline="0">
          <a:ln>
            <a:noFill/>
          </a:ln>
          <a:solidFill>
            <a:srgbClr val="0076BD"/>
          </a:solidFill>
          <a:uFillTx/>
          <a:latin typeface="+mn-lt"/>
          <a:ea typeface="+mn-ea"/>
          <a:cs typeface="+mn-cs"/>
          <a:sym typeface="Lota Grotesque Bold"/>
        </a:defRPr>
      </a:lvl4pPr>
      <a:lvl5pPr marL="0" marR="0" indent="914400" algn="l" defTabSz="584200" rtl="0" latinLnBrk="0">
        <a:lnSpc>
          <a:spcPct val="80000"/>
        </a:lnSpc>
        <a:spcBef>
          <a:spcPts val="0"/>
        </a:spcBef>
        <a:spcAft>
          <a:spcPts val="0"/>
        </a:spcAft>
        <a:buClrTx/>
        <a:buSzTx/>
        <a:buFontTx/>
        <a:buNone/>
        <a:tabLst/>
        <a:defRPr sz="10600" b="0" i="0" u="none" strike="noStrike" cap="none" spc="0" baseline="0">
          <a:ln>
            <a:noFill/>
          </a:ln>
          <a:solidFill>
            <a:srgbClr val="0076BD"/>
          </a:solidFill>
          <a:uFillTx/>
          <a:latin typeface="+mn-lt"/>
          <a:ea typeface="+mn-ea"/>
          <a:cs typeface="+mn-cs"/>
          <a:sym typeface="Lota Grotesque Bold"/>
        </a:defRPr>
      </a:lvl5pPr>
      <a:lvl6pPr marL="0" marR="0" indent="1143000" algn="l" defTabSz="584200" rtl="0" latinLnBrk="0">
        <a:lnSpc>
          <a:spcPct val="80000"/>
        </a:lnSpc>
        <a:spcBef>
          <a:spcPts val="0"/>
        </a:spcBef>
        <a:spcAft>
          <a:spcPts val="0"/>
        </a:spcAft>
        <a:buClrTx/>
        <a:buSzTx/>
        <a:buFontTx/>
        <a:buNone/>
        <a:tabLst/>
        <a:defRPr sz="10600" b="0" i="0" u="none" strike="noStrike" cap="none" spc="0" baseline="0">
          <a:ln>
            <a:noFill/>
          </a:ln>
          <a:solidFill>
            <a:srgbClr val="0076BD"/>
          </a:solidFill>
          <a:uFillTx/>
          <a:latin typeface="+mn-lt"/>
          <a:ea typeface="+mn-ea"/>
          <a:cs typeface="+mn-cs"/>
          <a:sym typeface="Lota Grotesque Bold"/>
        </a:defRPr>
      </a:lvl6pPr>
      <a:lvl7pPr marL="0" marR="0" indent="1371600" algn="l" defTabSz="584200" rtl="0" latinLnBrk="0">
        <a:lnSpc>
          <a:spcPct val="80000"/>
        </a:lnSpc>
        <a:spcBef>
          <a:spcPts val="0"/>
        </a:spcBef>
        <a:spcAft>
          <a:spcPts val="0"/>
        </a:spcAft>
        <a:buClrTx/>
        <a:buSzTx/>
        <a:buFontTx/>
        <a:buNone/>
        <a:tabLst/>
        <a:defRPr sz="10600" b="0" i="0" u="none" strike="noStrike" cap="none" spc="0" baseline="0">
          <a:ln>
            <a:noFill/>
          </a:ln>
          <a:solidFill>
            <a:srgbClr val="0076BD"/>
          </a:solidFill>
          <a:uFillTx/>
          <a:latin typeface="+mn-lt"/>
          <a:ea typeface="+mn-ea"/>
          <a:cs typeface="+mn-cs"/>
          <a:sym typeface="Lota Grotesque Bold"/>
        </a:defRPr>
      </a:lvl7pPr>
      <a:lvl8pPr marL="0" marR="0" indent="1600200" algn="l" defTabSz="584200" rtl="0" latinLnBrk="0">
        <a:lnSpc>
          <a:spcPct val="80000"/>
        </a:lnSpc>
        <a:spcBef>
          <a:spcPts val="0"/>
        </a:spcBef>
        <a:spcAft>
          <a:spcPts val="0"/>
        </a:spcAft>
        <a:buClrTx/>
        <a:buSzTx/>
        <a:buFontTx/>
        <a:buNone/>
        <a:tabLst/>
        <a:defRPr sz="10600" b="0" i="0" u="none" strike="noStrike" cap="none" spc="0" baseline="0">
          <a:ln>
            <a:noFill/>
          </a:ln>
          <a:solidFill>
            <a:srgbClr val="0076BD"/>
          </a:solidFill>
          <a:uFillTx/>
          <a:latin typeface="+mn-lt"/>
          <a:ea typeface="+mn-ea"/>
          <a:cs typeface="+mn-cs"/>
          <a:sym typeface="Lota Grotesque Bold"/>
        </a:defRPr>
      </a:lvl8pPr>
      <a:lvl9pPr marL="0" marR="0" indent="1828800" algn="l" defTabSz="584200" rtl="0" latinLnBrk="0">
        <a:lnSpc>
          <a:spcPct val="80000"/>
        </a:lnSpc>
        <a:spcBef>
          <a:spcPts val="0"/>
        </a:spcBef>
        <a:spcAft>
          <a:spcPts val="0"/>
        </a:spcAft>
        <a:buClrTx/>
        <a:buSzTx/>
        <a:buFontTx/>
        <a:buNone/>
        <a:tabLst/>
        <a:defRPr sz="10600" b="0" i="0" u="none" strike="noStrike" cap="none" spc="0" baseline="0">
          <a:ln>
            <a:noFill/>
          </a:ln>
          <a:solidFill>
            <a:srgbClr val="0076BD"/>
          </a:solidFill>
          <a:uFillTx/>
          <a:latin typeface="+mn-lt"/>
          <a:ea typeface="+mn-ea"/>
          <a:cs typeface="+mn-cs"/>
          <a:sym typeface="Lota Grotesque Bold"/>
        </a:defRPr>
      </a:lvl9pPr>
    </p:titleStyle>
    <p:bodyStyle>
      <a:lvl1pPr marL="277812" marR="0" indent="-277812" algn="l" defTabSz="584200" rtl="0" latinLnBrk="0">
        <a:lnSpc>
          <a:spcPct val="120000"/>
        </a:lnSpc>
        <a:spcBef>
          <a:spcPts val="0"/>
        </a:spcBef>
        <a:spcAft>
          <a:spcPts val="0"/>
        </a:spcAft>
        <a:buClrTx/>
        <a:buSzPct val="8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1pPr>
      <a:lvl2pPr marL="722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2pPr>
      <a:lvl3pPr marL="1166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3pPr>
      <a:lvl4pPr marL="1611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4pPr>
      <a:lvl5pPr marL="2055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5pPr>
      <a:lvl6pPr marL="2500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6pPr>
      <a:lvl7pPr marL="2944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7pPr>
      <a:lvl8pPr marL="3389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8pPr>
      <a:lvl9pPr marL="3833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9pPr>
    </p:bodyStyle>
    <p:otherStyle>
      <a:lvl1pPr marL="0" marR="0" indent="0" algn="r" defTabSz="584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Lota Grotesque Bold"/>
        </a:defRPr>
      </a:lvl1pPr>
      <a:lvl2pPr marL="0" marR="0" indent="228600" algn="r" defTabSz="584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Lota Grotesque Bold"/>
        </a:defRPr>
      </a:lvl2pPr>
      <a:lvl3pPr marL="0" marR="0" indent="457200" algn="r" defTabSz="584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Lota Grotesque Bold"/>
        </a:defRPr>
      </a:lvl3pPr>
      <a:lvl4pPr marL="0" marR="0" indent="685800" algn="r" defTabSz="584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Lota Grotesque Bold"/>
        </a:defRPr>
      </a:lvl4pPr>
      <a:lvl5pPr marL="0" marR="0" indent="914400" algn="r" defTabSz="584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Lota Grotesque Bold"/>
        </a:defRPr>
      </a:lvl5pPr>
      <a:lvl6pPr marL="0" marR="0" indent="1143000" algn="r" defTabSz="584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Lota Grotesque Bold"/>
        </a:defRPr>
      </a:lvl6pPr>
      <a:lvl7pPr marL="0" marR="0" indent="1371600" algn="r" defTabSz="584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Lota Grotesque Bold"/>
        </a:defRPr>
      </a:lvl7pPr>
      <a:lvl8pPr marL="0" marR="0" indent="1600200" algn="r" defTabSz="584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Lota Grotesque Bold"/>
        </a:defRPr>
      </a:lvl8pPr>
      <a:lvl9pPr marL="0" marR="0" indent="1828800" algn="r" defTabSz="584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Lota Grotesque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oleObject" Target="../embeddings/oleObject2.bin"/><Relationship Id="rId5" Type="http://schemas.openxmlformats.org/officeDocument/2006/relationships/image" Target="../media/image10.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2018/01/01"/>
          <p:cNvSpPr txBox="1">
            <a:spLocks noGrp="1"/>
          </p:cNvSpPr>
          <p:nvPr>
            <p:ph type="body" idx="13"/>
          </p:nvPr>
        </p:nvSpPr>
        <p:spPr>
          <a:prstGeom prst="rect">
            <a:avLst/>
          </a:prstGeom>
        </p:spPr>
        <p:txBody>
          <a:bodyPr/>
          <a:lstStyle/>
          <a:p>
            <a:r>
              <a:t>20</a:t>
            </a:r>
            <a:r>
              <a:rPr lang="en-US"/>
              <a:t>24</a:t>
            </a:r>
            <a:r>
              <a:t>/0</a:t>
            </a:r>
            <a:r>
              <a:rPr lang="en-US"/>
              <a:t>8</a:t>
            </a:r>
            <a:r>
              <a:t>/</a:t>
            </a:r>
            <a:r>
              <a:rPr lang="en-US"/>
              <a:t>19</a:t>
            </a:r>
            <a:endParaRPr dirty="0"/>
          </a:p>
        </p:txBody>
      </p:sp>
      <p:sp>
        <p:nvSpPr>
          <p:cNvPr id="130" name="Jane Doe…"/>
          <p:cNvSpPr txBox="1">
            <a:spLocks noGrp="1"/>
          </p:cNvSpPr>
          <p:nvPr>
            <p:ph type="body" idx="14"/>
          </p:nvPr>
        </p:nvSpPr>
        <p:spPr>
          <a:prstGeom prst="rect">
            <a:avLst/>
          </a:prstGeom>
        </p:spPr>
        <p:txBody>
          <a:bodyPr/>
          <a:lstStyle/>
          <a:p>
            <a:pPr marL="0" indent="0">
              <a:lnSpc>
                <a:spcPct val="100000"/>
              </a:lnSpc>
              <a:buSzTx/>
              <a:buNone/>
              <a:defRPr sz="3000">
                <a:solidFill>
                  <a:schemeClr val="accent1">
                    <a:hueOff val="48339"/>
                    <a:lumOff val="-12879"/>
                  </a:schemeClr>
                </a:solidFill>
                <a:latin typeface="Muli Bold"/>
                <a:ea typeface="Muli Bold"/>
                <a:cs typeface="Muli Bold"/>
                <a:sym typeface="Muli Bold"/>
              </a:defRPr>
            </a:pPr>
            <a:r>
              <a:rPr lang="en-US" dirty="0"/>
              <a:t>Danica Levesque</a:t>
            </a:r>
            <a:endParaRPr dirty="0"/>
          </a:p>
          <a:p>
            <a:pPr marL="0" indent="0">
              <a:lnSpc>
                <a:spcPct val="100000"/>
              </a:lnSpc>
              <a:buSzTx/>
              <a:buNone/>
              <a:defRPr sz="3000">
                <a:solidFill>
                  <a:srgbClr val="5A676F"/>
                </a:solidFill>
              </a:defRPr>
            </a:pPr>
            <a:r>
              <a:rPr lang="en-US" dirty="0"/>
              <a:t>CASST 2024</a:t>
            </a:r>
            <a:endParaRPr dirty="0"/>
          </a:p>
        </p:txBody>
      </p:sp>
      <p:sp>
        <p:nvSpPr>
          <p:cNvPr id="131" name="Presentation…"/>
          <p:cNvSpPr txBox="1">
            <a:spLocks noGrp="1"/>
          </p:cNvSpPr>
          <p:nvPr>
            <p:ph type="ctrTitle"/>
          </p:nvPr>
        </p:nvSpPr>
        <p:spPr>
          <a:prstGeom prst="rect">
            <a:avLst/>
          </a:prstGeom>
        </p:spPr>
        <p:txBody>
          <a:bodyPr>
            <a:normAutofit fontScale="90000"/>
          </a:bodyPr>
          <a:lstStyle/>
          <a:p>
            <a:pPr defTabSz="496570">
              <a:defRPr sz="9010"/>
            </a:pPr>
            <a:r>
              <a:rPr lang="en-US" i="1" dirty="0"/>
              <a:t>N, N</a:t>
            </a:r>
            <a:r>
              <a:rPr lang="en-US" dirty="0"/>
              <a:t>-</a:t>
            </a:r>
            <a:r>
              <a:rPr lang="en-US" dirty="0" err="1"/>
              <a:t>dimethyldodecylamine</a:t>
            </a:r>
            <a:r>
              <a:rPr lang="en-US" dirty="0"/>
              <a:t> (DDA) Quantification</a:t>
            </a:r>
            <a:endParaRPr i="1"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Example title here"/>
          <p:cNvSpPr txBox="1">
            <a:spLocks noGrp="1"/>
          </p:cNvSpPr>
          <p:nvPr>
            <p:ph type="title"/>
          </p:nvPr>
        </p:nvSpPr>
        <p:spPr>
          <a:prstGeom prst="rect">
            <a:avLst/>
          </a:prstGeom>
        </p:spPr>
        <p:txBody>
          <a:bodyPr/>
          <a:lstStyle/>
          <a:p>
            <a:r>
              <a:rPr lang="en-US" dirty="0"/>
              <a:t>Concentration Curve With UV-Vis –Trial 3</a:t>
            </a:r>
            <a:endParaRPr dirty="0"/>
          </a:p>
        </p:txBody>
      </p:sp>
      <p:sp>
        <p:nvSpPr>
          <p:cNvPr id="1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10</a:t>
            </a:fld>
            <a:endParaRPr dirty="0"/>
          </a:p>
        </p:txBody>
      </p:sp>
      <p:pic>
        <p:nvPicPr>
          <p:cNvPr id="2" name="Picture 1" descr="A graph with numbers and a line&#10;&#10;Description automatically generated with medium confidence">
            <a:extLst>
              <a:ext uri="{FF2B5EF4-FFF2-40B4-BE49-F238E27FC236}">
                <a16:creationId xmlns:a16="http://schemas.microsoft.com/office/drawing/2014/main" id="{AE8967C5-D937-C7A6-41FA-68EACF781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264" y="3101462"/>
            <a:ext cx="9798272" cy="5844418"/>
          </a:xfrm>
          <a:prstGeom prst="rect">
            <a:avLst/>
          </a:prstGeom>
        </p:spPr>
      </p:pic>
      <p:grpSp>
        <p:nvGrpSpPr>
          <p:cNvPr id="7" name="Group 6">
            <a:extLst>
              <a:ext uri="{FF2B5EF4-FFF2-40B4-BE49-F238E27FC236}">
                <a16:creationId xmlns:a16="http://schemas.microsoft.com/office/drawing/2014/main" id="{7A0F7946-4B4C-2EB9-E675-2A0C9EA80A1C}"/>
              </a:ext>
            </a:extLst>
          </p:cNvPr>
          <p:cNvGrpSpPr/>
          <p:nvPr/>
        </p:nvGrpSpPr>
        <p:grpSpPr>
          <a:xfrm>
            <a:off x="701143" y="3427315"/>
            <a:ext cx="10069932" cy="5833422"/>
            <a:chOff x="701143" y="3427315"/>
            <a:chExt cx="10069932" cy="5833422"/>
          </a:xfrm>
        </p:grpSpPr>
        <p:pic>
          <p:nvPicPr>
            <p:cNvPr id="4" name="Picture 3" descr="A graph with a line&#10;&#10;Description automatically generated">
              <a:extLst>
                <a:ext uri="{FF2B5EF4-FFF2-40B4-BE49-F238E27FC236}">
                  <a16:creationId xmlns:a16="http://schemas.microsoft.com/office/drawing/2014/main" id="{348C4CBE-13C7-6826-B9EC-29FA1D0C701E}"/>
                </a:ext>
              </a:extLst>
            </p:cNvPr>
            <p:cNvPicPr>
              <a:picLocks noChangeAspect="1"/>
            </p:cNvPicPr>
            <p:nvPr/>
          </p:nvPicPr>
          <p:blipFill>
            <a:blip r:embed="rId3"/>
            <a:stretch>
              <a:fillRect/>
            </a:stretch>
          </p:blipFill>
          <p:spPr>
            <a:xfrm>
              <a:off x="1248507" y="3427315"/>
              <a:ext cx="9522568" cy="5291333"/>
            </a:xfrm>
            <a:prstGeom prst="rect">
              <a:avLst/>
            </a:prstGeom>
          </p:spPr>
        </p:pic>
        <p:sp>
          <p:nvSpPr>
            <p:cNvPr id="5" name="TextBox 4">
              <a:extLst>
                <a:ext uri="{FF2B5EF4-FFF2-40B4-BE49-F238E27FC236}">
                  <a16:creationId xmlns:a16="http://schemas.microsoft.com/office/drawing/2014/main" id="{EEF7320E-B6E5-3C7C-11C7-5223244F432A}"/>
                </a:ext>
              </a:extLst>
            </p:cNvPr>
            <p:cNvSpPr txBox="1"/>
            <p:nvPr/>
          </p:nvSpPr>
          <p:spPr>
            <a:xfrm rot="16200000">
              <a:off x="-276240" y="5713842"/>
              <a:ext cx="2574423" cy="619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uli Regular"/>
                  <a:ea typeface="Muli Regular"/>
                  <a:cs typeface="Muli Regular"/>
                  <a:sym typeface="Muli Regular"/>
                </a:rPr>
                <a:t>Absorbance (AU)</a:t>
              </a:r>
              <a:endParaRPr kumimoji="0" lang="en-CA" sz="28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6" name="TextBox 5">
              <a:extLst>
                <a:ext uri="{FF2B5EF4-FFF2-40B4-BE49-F238E27FC236}">
                  <a16:creationId xmlns:a16="http://schemas.microsoft.com/office/drawing/2014/main" id="{DD28E645-63B3-C129-1B1A-6DC306EE58E3}"/>
                </a:ext>
              </a:extLst>
            </p:cNvPr>
            <p:cNvSpPr txBox="1"/>
            <p:nvPr/>
          </p:nvSpPr>
          <p:spPr>
            <a:xfrm>
              <a:off x="4948344" y="8641080"/>
              <a:ext cx="2635337" cy="619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uli Regular"/>
                  <a:ea typeface="Muli Regular"/>
                  <a:cs typeface="Muli Regular"/>
                  <a:sym typeface="Muli Regular"/>
                </a:rPr>
                <a:t>Wavelength (nm)</a:t>
              </a:r>
              <a:endParaRPr kumimoji="0" lang="en-CA" sz="28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grpSp>
      <p:sp>
        <p:nvSpPr>
          <p:cNvPr id="136" name="On prehent aped everio. Et audam voloreh enietusam fuga. Nequi con nobis doloressus et reribus qui dunti ium hiciatinias eictior emporiam, quis quis autecus, consed ut assedi con peliquasse perat sitatiur assinctur?…"/>
          <p:cNvSpPr txBox="1">
            <a:spLocks noGrp="1"/>
          </p:cNvSpPr>
          <p:nvPr>
            <p:ph type="body" idx="13"/>
          </p:nvPr>
        </p:nvSpPr>
        <p:spPr>
          <a:xfrm>
            <a:off x="9255178" y="5720862"/>
            <a:ext cx="3397930" cy="2257028"/>
          </a:xfrm>
          <a:prstGeom prst="rect">
            <a:avLst/>
          </a:prstGeom>
        </p:spPr>
        <p:txBody>
          <a:bodyPr/>
          <a:lstStyle/>
          <a:p>
            <a:r>
              <a:rPr lang="en-US" sz="2800" dirty="0"/>
              <a:t>The lack of the fit is attributable to DDA shifting, maybe due to improper storage (N</a:t>
            </a:r>
            <a:r>
              <a:rPr lang="en-US" sz="2800" baseline="-25000" dirty="0"/>
              <a:t>2</a:t>
            </a:r>
            <a:r>
              <a:rPr lang="en-US" sz="2800" dirty="0"/>
              <a:t>).</a:t>
            </a:r>
            <a:endParaRPr sz="2800" dirty="0"/>
          </a:p>
        </p:txBody>
      </p:sp>
    </p:spTree>
    <p:extLst>
      <p:ext uri="{BB962C8B-B14F-4D97-AF65-F5344CB8AC3E}">
        <p14:creationId xmlns:p14="http://schemas.microsoft.com/office/powerpoint/2010/main" val="16900191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6">
                                            <p:bg/>
                                          </p:spTgt>
                                        </p:tgtEl>
                                        <p:attrNameLst>
                                          <p:attrName>style.visibility</p:attrName>
                                        </p:attrNameLst>
                                      </p:cBhvr>
                                      <p:to>
                                        <p:strVal val="visible"/>
                                      </p:to>
                                    </p:set>
                                    <p:animEffect transition="in" filter="fade">
                                      <p:cBhvr>
                                        <p:cTn id="17" dur="500"/>
                                        <p:tgtEl>
                                          <p:spTgt spid="13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6">
                                            <p:txEl>
                                              <p:pRg st="0" end="0"/>
                                            </p:txEl>
                                          </p:spTgt>
                                        </p:tgtEl>
                                        <p:attrNameLst>
                                          <p:attrName>style.visibility</p:attrName>
                                        </p:attrNameLst>
                                      </p:cBhvr>
                                      <p:to>
                                        <p:strVal val="visible"/>
                                      </p:to>
                                    </p:set>
                                    <p:animEffect transition="in" filter="fade">
                                      <p:cBhvr>
                                        <p:cTn id="22" dur="500"/>
                                        <p:tgtEl>
                                          <p:spTgt spid="1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Example title here"/>
          <p:cNvSpPr txBox="1">
            <a:spLocks noGrp="1"/>
          </p:cNvSpPr>
          <p:nvPr>
            <p:ph type="title"/>
          </p:nvPr>
        </p:nvSpPr>
        <p:spPr>
          <a:prstGeom prst="rect">
            <a:avLst/>
          </a:prstGeom>
        </p:spPr>
        <p:txBody>
          <a:bodyPr/>
          <a:lstStyle/>
          <a:p>
            <a:r>
              <a:rPr lang="en-US" dirty="0"/>
              <a:t>Problems with UV-Vis</a:t>
            </a:r>
            <a:endParaRPr dirty="0"/>
          </a:p>
        </p:txBody>
      </p:sp>
      <p:sp>
        <p:nvSpPr>
          <p:cNvPr id="14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11</a:t>
            </a:fld>
            <a:endParaRPr/>
          </a:p>
        </p:txBody>
      </p:sp>
      <p:sp>
        <p:nvSpPr>
          <p:cNvPr id="142" name="On prehent aped everio. Et audam voloreh enietusam fuga. Nequi con nobis doloressus et reribus qui dunti ium hiciatinias eictior emporiam, quis quis autecus, consed ut assedi con peliquasse perat sitatiur assinctur?…"/>
          <p:cNvSpPr txBox="1">
            <a:spLocks noGrp="1"/>
          </p:cNvSpPr>
          <p:nvPr>
            <p:ph type="body" idx="13"/>
          </p:nvPr>
        </p:nvSpPr>
        <p:spPr>
          <a:xfrm>
            <a:off x="1332788" y="3257551"/>
            <a:ext cx="10339224" cy="3470887"/>
          </a:xfrm>
          <a:prstGeom prst="rect">
            <a:avLst/>
          </a:prstGeom>
          <a:extLst>
            <a:ext uri="{C572A759-6A51-4108-AA02-DFA0A04FC94B}">
              <ma14:wrappingTextBoxFlag xmlns:ma14="http://schemas.microsoft.com/office/mac/drawingml/2011/main" xmlns="" val="1"/>
            </a:ext>
          </a:extLst>
        </p:spPr>
        <p:txBody>
          <a:bodyPr/>
          <a:lstStyle/>
          <a:p>
            <a:pPr marL="0" indent="0">
              <a:buSzTx/>
              <a:buNone/>
              <a:defRPr>
                <a:solidFill>
                  <a:srgbClr val="FFFFFF"/>
                </a:solidFill>
              </a:defRPr>
            </a:pPr>
            <a:r>
              <a:rPr lang="en-US" sz="2800" dirty="0"/>
              <a:t>Limited by the isosbestic point for the analysis</a:t>
            </a:r>
          </a:p>
          <a:p>
            <a:pPr>
              <a:buSzTx/>
              <a:defRPr>
                <a:solidFill>
                  <a:srgbClr val="FFFFFF"/>
                </a:solidFill>
              </a:defRPr>
            </a:pPr>
            <a:r>
              <a:rPr lang="en-US" sz="2800" dirty="0"/>
              <a:t>Light sensitivity and oxygen sensitivity </a:t>
            </a:r>
          </a:p>
          <a:p>
            <a:pPr lvl="1">
              <a:buSzTx/>
              <a:defRPr>
                <a:solidFill>
                  <a:srgbClr val="FFFFFF"/>
                </a:solidFill>
              </a:defRPr>
            </a:pPr>
            <a:r>
              <a:rPr lang="en-US" sz="2800" dirty="0"/>
              <a:t>This would require constant correction and a lot of work to understand this </a:t>
            </a:r>
            <a:r>
              <a:rPr lang="en-US" sz="2800" dirty="0" err="1"/>
              <a:t>behaviour</a:t>
            </a:r>
            <a:endParaRPr lang="en-US" sz="2800" dirty="0"/>
          </a:p>
          <a:p>
            <a:pPr marL="444500" lvl="1" indent="0">
              <a:buSzTx/>
              <a:buNone/>
              <a:defRPr>
                <a:solidFill>
                  <a:srgbClr val="FFFFFF"/>
                </a:solidFill>
              </a:defRPr>
            </a:pPr>
            <a:endParaRPr lang="en-US" sz="2400" dirty="0"/>
          </a:p>
          <a:p>
            <a:pPr lvl="1">
              <a:buSzTx/>
              <a:defRPr>
                <a:solidFill>
                  <a:srgbClr val="FFFFFF"/>
                </a:solidFill>
              </a:defRPr>
            </a:pPr>
            <a:endParaRPr lang="en-US" sz="2400" dirty="0"/>
          </a:p>
          <a:p>
            <a:pPr marL="444500" lvl="1" indent="0">
              <a:buSzTx/>
              <a:buNone/>
              <a:defRPr>
                <a:solidFill>
                  <a:srgbClr val="FFFFFF"/>
                </a:solidFill>
              </a:defRPr>
            </a:pPr>
            <a:endParaRPr lang="en-US" sz="2400" dirty="0"/>
          </a:p>
        </p:txBody>
      </p:sp>
      <p:sp>
        <p:nvSpPr>
          <p:cNvPr id="143" name="Line"/>
          <p:cNvSpPr>
            <a:spLocks noGrp="1"/>
          </p:cNvSpPr>
          <p:nvPr>
            <p:ph type="body" idx="14"/>
          </p:nvPr>
        </p:nvSpPr>
        <p:spPr>
          <a:prstGeom prst="line">
            <a:avLst/>
          </a:prstGeom>
        </p:spPr>
        <p:txBody>
          <a:bodyPr/>
          <a:lstStyle/>
          <a:p>
            <a:pPr marL="0" indent="0" algn="ctr">
              <a:lnSpc>
                <a:spcPct val="100000"/>
              </a:lnSpc>
              <a:buSzTx/>
              <a:buNone/>
              <a:defRPr sz="2200">
                <a:solidFill>
                  <a:srgbClr val="FFFFFF"/>
                </a:solidFill>
                <a:latin typeface="Helvetica Neue Medium"/>
                <a:ea typeface="Helvetica Neue Medium"/>
                <a:cs typeface="Helvetica Neue Medium"/>
                <a:sym typeface="Helvetica Neue Medium"/>
              </a:defRPr>
            </a:pP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On prehent aped everio. Et audam voloreh enietusam fuga. Nequi con nobis doloressus et reribus qui dunti ium hiciatinias eictior emporiam, quis quis autecus, consed ut assedi con peliquasse perat sitatiur assinctur?…"/>
          <p:cNvSpPr txBox="1">
            <a:spLocks noGrp="1"/>
          </p:cNvSpPr>
          <p:nvPr>
            <p:ph type="body" idx="13"/>
          </p:nvPr>
        </p:nvSpPr>
        <p:spPr>
          <a:xfrm>
            <a:off x="1332788" y="3270250"/>
            <a:ext cx="10339224" cy="410369"/>
          </a:xfrm>
          <a:prstGeom prst="rect">
            <a:avLst/>
          </a:prstGeom>
        </p:spPr>
        <p:txBody>
          <a:bodyPr/>
          <a:lstStyle/>
          <a:p>
            <a:endParaRPr dirty="0"/>
          </a:p>
        </p:txBody>
      </p:sp>
      <p:sp>
        <p:nvSpPr>
          <p:cNvPr id="137" name="Example title here"/>
          <p:cNvSpPr txBox="1">
            <a:spLocks noGrp="1"/>
          </p:cNvSpPr>
          <p:nvPr>
            <p:ph type="title"/>
          </p:nvPr>
        </p:nvSpPr>
        <p:spPr>
          <a:prstGeom prst="rect">
            <a:avLst/>
          </a:prstGeom>
        </p:spPr>
        <p:txBody>
          <a:bodyPr/>
          <a:lstStyle/>
          <a:p>
            <a:r>
              <a:rPr lang="en-US" dirty="0"/>
              <a:t>Concentration Curve With Density</a:t>
            </a:r>
            <a:endParaRPr dirty="0"/>
          </a:p>
        </p:txBody>
      </p:sp>
      <p:sp>
        <p:nvSpPr>
          <p:cNvPr id="1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12</a:t>
            </a:fld>
            <a:endParaRPr dirty="0"/>
          </a:p>
        </p:txBody>
      </p:sp>
      <p:pic>
        <p:nvPicPr>
          <p:cNvPr id="2" name="Picture 1" descr="A graph of a linear model&#10;&#10;Description automatically generated with medium confidence">
            <a:extLst>
              <a:ext uri="{FF2B5EF4-FFF2-40B4-BE49-F238E27FC236}">
                <a16:creationId xmlns:a16="http://schemas.microsoft.com/office/drawing/2014/main" id="{05BC5057-9F8E-ECAC-49F4-3D88D6D15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165" y="3098958"/>
            <a:ext cx="9802470" cy="5846922"/>
          </a:xfrm>
          <a:prstGeom prst="rect">
            <a:avLst/>
          </a:prstGeom>
        </p:spPr>
      </p:pic>
    </p:spTree>
    <p:extLst>
      <p:ext uri="{BB962C8B-B14F-4D97-AF65-F5344CB8AC3E}">
        <p14:creationId xmlns:p14="http://schemas.microsoft.com/office/powerpoint/2010/main" val="21051709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On prehent aped everio. Et audam voloreh enietusam fuga. Nequi con nobis doloressus et reribus qui dunti ium hiciatinias eictior emporiam, quis quis autecus, consed ut assedi con peliquasse perat sitatiur assinctur?…"/>
          <p:cNvSpPr txBox="1">
            <a:spLocks noGrp="1"/>
          </p:cNvSpPr>
          <p:nvPr>
            <p:ph type="body" idx="13"/>
          </p:nvPr>
        </p:nvSpPr>
        <p:spPr>
          <a:xfrm>
            <a:off x="1332788" y="3270250"/>
            <a:ext cx="10339224" cy="410369"/>
          </a:xfrm>
          <a:prstGeom prst="rect">
            <a:avLst/>
          </a:prstGeom>
        </p:spPr>
        <p:txBody>
          <a:bodyPr/>
          <a:lstStyle/>
          <a:p>
            <a:endParaRPr dirty="0"/>
          </a:p>
        </p:txBody>
      </p:sp>
      <p:sp>
        <p:nvSpPr>
          <p:cNvPr id="137" name="Example title here"/>
          <p:cNvSpPr txBox="1">
            <a:spLocks noGrp="1"/>
          </p:cNvSpPr>
          <p:nvPr>
            <p:ph type="title"/>
          </p:nvPr>
        </p:nvSpPr>
        <p:spPr>
          <a:prstGeom prst="rect">
            <a:avLst/>
          </a:prstGeom>
        </p:spPr>
        <p:txBody>
          <a:bodyPr/>
          <a:lstStyle/>
          <a:p>
            <a:r>
              <a:rPr lang="en-US" dirty="0"/>
              <a:t>Concentration Curve With Density</a:t>
            </a:r>
            <a:endParaRPr dirty="0"/>
          </a:p>
        </p:txBody>
      </p:sp>
      <p:sp>
        <p:nvSpPr>
          <p:cNvPr id="13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13</a:t>
            </a:fld>
            <a:endParaRPr dirty="0"/>
          </a:p>
        </p:txBody>
      </p:sp>
      <p:pic>
        <p:nvPicPr>
          <p:cNvPr id="3" name="Picture 2" descr="A graph of a linear model&#10;&#10;Description automatically generated">
            <a:extLst>
              <a:ext uri="{FF2B5EF4-FFF2-40B4-BE49-F238E27FC236}">
                <a16:creationId xmlns:a16="http://schemas.microsoft.com/office/drawing/2014/main" id="{2748963B-D4B8-9D99-D065-5309E57F5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165" y="3098958"/>
            <a:ext cx="9802470" cy="5846922"/>
          </a:xfrm>
          <a:prstGeom prst="rect">
            <a:avLst/>
          </a:prstGeom>
        </p:spPr>
      </p:pic>
    </p:spTree>
    <p:extLst>
      <p:ext uri="{BB962C8B-B14F-4D97-AF65-F5344CB8AC3E}">
        <p14:creationId xmlns:p14="http://schemas.microsoft.com/office/powerpoint/2010/main" val="407973076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14</a:t>
            </a:fld>
            <a:endParaRPr/>
          </a:p>
        </p:txBody>
      </p:sp>
      <p:sp>
        <p:nvSpPr>
          <p:cNvPr id="134" name="Section…"/>
          <p:cNvSpPr txBox="1">
            <a:spLocks noGrp="1"/>
          </p:cNvSpPr>
          <p:nvPr>
            <p:ph type="title"/>
          </p:nvPr>
        </p:nvSpPr>
        <p:spPr>
          <a:xfrm>
            <a:off x="1156185" y="1373554"/>
            <a:ext cx="10464800" cy="1471246"/>
          </a:xfrm>
          <a:prstGeom prst="rect">
            <a:avLst/>
          </a:prstGeom>
        </p:spPr>
        <p:txBody>
          <a:bodyPr>
            <a:normAutofit/>
          </a:bodyPr>
          <a:lstStyle/>
          <a:p>
            <a:r>
              <a:rPr lang="en-US" sz="5400" dirty="0"/>
              <a:t>Summary</a:t>
            </a:r>
            <a:endParaRPr sz="5400" dirty="0"/>
          </a:p>
        </p:txBody>
      </p:sp>
      <p:sp>
        <p:nvSpPr>
          <p:cNvPr id="2"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BD6268B7-8A52-A609-AD83-5903D683AD96}"/>
              </a:ext>
            </a:extLst>
          </p:cNvPr>
          <p:cNvSpPr txBox="1">
            <a:spLocks/>
          </p:cNvSpPr>
          <p:nvPr/>
        </p:nvSpPr>
        <p:spPr>
          <a:xfrm>
            <a:off x="1332788" y="3257550"/>
            <a:ext cx="10464800" cy="5261218"/>
          </a:xfrm>
          <a:prstGeom prst="rect">
            <a:avLst/>
          </a:prstGeom>
          <a:extLst>
            <a:ext uri="{C572A759-6A51-4108-AA02-DFA0A04FC94B}">
              <ma14:wrappingTextBoxFlag xmlns:ma14="http://schemas.microsoft.com/office/mac/drawingml/2011/main" xmlns="" val="1"/>
            </a:ext>
          </a:extLst>
        </p:spPr>
        <p:txBody>
          <a:bodyPr/>
          <a:lstStyle>
            <a:lvl1pPr marL="277812" marR="0" indent="-277812" algn="l" defTabSz="584200" rtl="0" latinLnBrk="0">
              <a:lnSpc>
                <a:spcPct val="120000"/>
              </a:lnSpc>
              <a:spcBef>
                <a:spcPts val="0"/>
              </a:spcBef>
              <a:spcAft>
                <a:spcPts val="0"/>
              </a:spcAft>
              <a:buClrTx/>
              <a:buSzPct val="8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1pPr>
            <a:lvl2pPr marL="722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2pPr>
            <a:lvl3pPr marL="1166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3pPr>
            <a:lvl4pPr marL="1611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4pPr>
            <a:lvl5pPr marL="2055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5pPr>
            <a:lvl6pPr marL="2500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6pPr>
            <a:lvl7pPr marL="2944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7pPr>
            <a:lvl8pPr marL="3389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8pPr>
            <a:lvl9pPr marL="3833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9pPr>
          </a:lstStyle>
          <a:p>
            <a:pPr lvl="1" hangingPunct="1">
              <a:buSzTx/>
              <a:defRPr>
                <a:solidFill>
                  <a:srgbClr val="FFFFFF"/>
                </a:solidFill>
              </a:defRPr>
            </a:pPr>
            <a:r>
              <a:rPr lang="en-US" sz="2800" dirty="0">
                <a:solidFill>
                  <a:srgbClr val="FFFFFF"/>
                </a:solidFill>
              </a:rPr>
              <a:t>Light and oxygen influences the spectroscopic properties of LAB and DDA</a:t>
            </a:r>
          </a:p>
          <a:p>
            <a:pPr lvl="1" hangingPunct="1">
              <a:buSzTx/>
              <a:defRPr>
                <a:solidFill>
                  <a:srgbClr val="FFFFFF"/>
                </a:solidFill>
              </a:defRPr>
            </a:pPr>
            <a:r>
              <a:rPr lang="en-US" sz="2800" dirty="0">
                <a:solidFill>
                  <a:srgbClr val="FFFFFF"/>
                </a:solidFill>
              </a:rPr>
              <a:t>Concentration curve with UV-Vis data is not repeatable</a:t>
            </a:r>
          </a:p>
          <a:p>
            <a:pPr lvl="1" hangingPunct="1">
              <a:buSzTx/>
              <a:defRPr>
                <a:solidFill>
                  <a:srgbClr val="FFFFFF"/>
                </a:solidFill>
              </a:defRPr>
            </a:pPr>
            <a:r>
              <a:rPr lang="en-US" sz="2800" dirty="0">
                <a:solidFill>
                  <a:srgbClr val="FFFFFF"/>
                </a:solidFill>
              </a:rPr>
              <a:t>Plotting the weight of the sample versus the concentration of DDA utilizes the differences in density of the two compounds</a:t>
            </a:r>
          </a:p>
          <a:p>
            <a:pPr lvl="2" hangingPunct="1">
              <a:buSzTx/>
              <a:defRPr>
                <a:solidFill>
                  <a:srgbClr val="FFFFFF"/>
                </a:solidFill>
              </a:defRPr>
            </a:pPr>
            <a:r>
              <a:rPr lang="en-US" sz="2800" dirty="0">
                <a:solidFill>
                  <a:srgbClr val="FFFFFF"/>
                </a:solidFill>
              </a:rPr>
              <a:t>Need to control temperature and humidity</a:t>
            </a:r>
          </a:p>
          <a:p>
            <a:pPr lvl="2" hangingPunct="1">
              <a:buSzTx/>
              <a:defRPr>
                <a:solidFill>
                  <a:srgbClr val="FFFFFF"/>
                </a:solidFill>
              </a:defRPr>
            </a:pPr>
            <a:r>
              <a:rPr lang="en-US" sz="2800" dirty="0">
                <a:solidFill>
                  <a:srgbClr val="FFFFFF"/>
                </a:solidFill>
              </a:rPr>
              <a:t>Results were repeatable!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ular object with lights&#10;&#10;Description automatically generated">
            <a:extLst>
              <a:ext uri="{FF2B5EF4-FFF2-40B4-BE49-F238E27FC236}">
                <a16:creationId xmlns:a16="http://schemas.microsoft.com/office/drawing/2014/main" id="{BC36EE8A-3626-C655-F16C-ED6066EBC593}"/>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rot="5400000">
            <a:off x="1625597" y="-1625600"/>
            <a:ext cx="9753600" cy="13004801"/>
          </a:xfrm>
          <a:prstGeom prst="rect">
            <a:avLst/>
          </a:prstGeom>
        </p:spPr>
      </p:pic>
      <p:sp>
        <p:nvSpPr>
          <p:cNvPr id="4" name="Rectangle 3">
            <a:extLst>
              <a:ext uri="{FF2B5EF4-FFF2-40B4-BE49-F238E27FC236}">
                <a16:creationId xmlns:a16="http://schemas.microsoft.com/office/drawing/2014/main" id="{0D751D92-074E-2647-31A4-407C6EAE6BCD}"/>
              </a:ext>
            </a:extLst>
          </p:cNvPr>
          <p:cNvSpPr/>
          <p:nvPr/>
        </p:nvSpPr>
        <p:spPr>
          <a:xfrm>
            <a:off x="0" y="0"/>
            <a:ext cx="13004798" cy="9753600"/>
          </a:xfrm>
          <a:prstGeom prst="rect">
            <a:avLst/>
          </a:prstGeom>
          <a:solidFill>
            <a:schemeClr val="tx1">
              <a:alpha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68462F93-C22B-6453-9236-4C645842A7A9}"/>
              </a:ext>
            </a:extLst>
          </p:cNvPr>
          <p:cNvSpPr txBox="1"/>
          <p:nvPr/>
        </p:nvSpPr>
        <p:spPr>
          <a:xfrm>
            <a:off x="3879082" y="3680821"/>
            <a:ext cx="5246629" cy="1727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8800" b="0" i="0" u="none" strike="noStrike" cap="none" spc="0" normalizeH="0" baseline="0" dirty="0">
                <a:ln>
                  <a:noFill/>
                </a:ln>
                <a:solidFill>
                  <a:schemeClr val="bg1"/>
                </a:solidFill>
                <a:effectLst/>
                <a:uFillTx/>
                <a:latin typeface="Muli Regular"/>
                <a:ea typeface="Muli Regular"/>
                <a:cs typeface="Muli Regular"/>
                <a:sym typeface="Muli Regular"/>
              </a:rPr>
              <a:t>Questions?</a:t>
            </a:r>
            <a:endParaRPr kumimoji="0" lang="en-CA" sz="88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Example title here"/>
          <p:cNvSpPr txBox="1">
            <a:spLocks noGrp="1"/>
          </p:cNvSpPr>
          <p:nvPr>
            <p:ph type="title"/>
          </p:nvPr>
        </p:nvSpPr>
        <p:spPr>
          <a:prstGeom prst="rect">
            <a:avLst/>
          </a:prstGeom>
        </p:spPr>
        <p:txBody>
          <a:bodyPr/>
          <a:lstStyle/>
          <a:p>
            <a:r>
              <a:rPr lang="en-US" dirty="0"/>
              <a:t>SNO+</a:t>
            </a:r>
            <a:endParaRPr dirty="0"/>
          </a:p>
        </p:txBody>
      </p:sp>
      <p:sp>
        <p:nvSpPr>
          <p:cNvPr id="14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a:t>
            </a:fld>
            <a:endParaRPr/>
          </a:p>
        </p:txBody>
      </p:sp>
      <p:sp>
        <p:nvSpPr>
          <p:cNvPr id="143" name="Line"/>
          <p:cNvSpPr>
            <a:spLocks noGrp="1"/>
          </p:cNvSpPr>
          <p:nvPr>
            <p:ph type="body" idx="14"/>
          </p:nvPr>
        </p:nvSpPr>
        <p:spPr>
          <a:prstGeom prst="line">
            <a:avLst/>
          </a:prstGeom>
        </p:spPr>
        <p:txBody>
          <a:bodyPr/>
          <a:lstStyle/>
          <a:p>
            <a:pPr marL="0" indent="0" algn="ctr">
              <a:lnSpc>
                <a:spcPct val="100000"/>
              </a:lnSpc>
              <a:buSzTx/>
              <a:buNone/>
              <a:defRPr sz="2200">
                <a:solidFill>
                  <a:srgbClr val="FFFFFF"/>
                </a:solidFill>
                <a:latin typeface="Helvetica Neue Medium"/>
                <a:ea typeface="Helvetica Neue Medium"/>
                <a:cs typeface="Helvetica Neue Medium"/>
                <a:sym typeface="Helvetica Neue Medium"/>
              </a:defRPr>
            </a:pPr>
            <a:endParaRPr dirty="0"/>
          </a:p>
        </p:txBody>
      </p:sp>
      <p:pic>
        <p:nvPicPr>
          <p:cNvPr id="2" name="Picture 2" descr="About SNO+">
            <a:extLst>
              <a:ext uri="{FF2B5EF4-FFF2-40B4-BE49-F238E27FC236}">
                <a16:creationId xmlns:a16="http://schemas.microsoft.com/office/drawing/2014/main" id="{77A12FD9-26DF-7A30-D815-840E99869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382" y="1739900"/>
            <a:ext cx="4895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8C603259-B4B3-0061-9F44-F93C42A94D5A}"/>
              </a:ext>
            </a:extLst>
          </p:cNvPr>
          <p:cNvSpPr txBox="1">
            <a:spLocks/>
          </p:cNvSpPr>
          <p:nvPr/>
        </p:nvSpPr>
        <p:spPr>
          <a:xfrm>
            <a:off x="78155" y="3171581"/>
            <a:ext cx="7651262" cy="5261218"/>
          </a:xfrm>
          <a:prstGeom prst="rect">
            <a:avLst/>
          </a:prstGeom>
          <a:extLst>
            <a:ext uri="{C572A759-6A51-4108-AA02-DFA0A04FC94B}">
              <ma14:wrappingTextBoxFlag xmlns:ma14="http://schemas.microsoft.com/office/mac/drawingml/2011/main" xmlns="" val="1"/>
            </a:ext>
          </a:extLst>
        </p:spPr>
        <p:txBody>
          <a:bodyPr/>
          <a:lstStyle>
            <a:lvl1pPr marL="277812" marR="0" indent="-277812" algn="l" defTabSz="584200" rtl="0" latinLnBrk="0">
              <a:lnSpc>
                <a:spcPct val="120000"/>
              </a:lnSpc>
              <a:spcBef>
                <a:spcPts val="0"/>
              </a:spcBef>
              <a:spcAft>
                <a:spcPts val="0"/>
              </a:spcAft>
              <a:buClrTx/>
              <a:buSzPct val="8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1pPr>
            <a:lvl2pPr marL="722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2pPr>
            <a:lvl3pPr marL="1166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3pPr>
            <a:lvl4pPr marL="1611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4pPr>
            <a:lvl5pPr marL="2055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5pPr>
            <a:lvl6pPr marL="2500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6pPr>
            <a:lvl7pPr marL="2944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7pPr>
            <a:lvl8pPr marL="3389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8pPr>
            <a:lvl9pPr marL="3833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9pPr>
          </a:lstStyle>
          <a:p>
            <a:pPr lvl="1" hangingPunct="1">
              <a:buSzTx/>
              <a:defRPr>
                <a:solidFill>
                  <a:srgbClr val="FFFFFF"/>
                </a:solidFill>
              </a:defRPr>
            </a:pPr>
            <a:r>
              <a:rPr lang="en-US" sz="2800" dirty="0">
                <a:solidFill>
                  <a:srgbClr val="FFFFFF"/>
                </a:solidFill>
              </a:rPr>
              <a:t>Located in Creighton mine, 6800 ft underground</a:t>
            </a:r>
          </a:p>
          <a:p>
            <a:pPr lvl="1" hangingPunct="1">
              <a:buSzTx/>
              <a:defRPr>
                <a:solidFill>
                  <a:srgbClr val="FFFFFF"/>
                </a:solidFill>
              </a:defRPr>
            </a:pPr>
            <a:r>
              <a:rPr lang="en-US" sz="2800" dirty="0">
                <a:solidFill>
                  <a:srgbClr val="FFFFFF"/>
                </a:solidFill>
              </a:rPr>
              <a:t>Multipurpose particle astrophysics detector, focuses on the search for </a:t>
            </a:r>
            <a:r>
              <a:rPr lang="en-US" sz="2800" dirty="0" err="1">
                <a:solidFill>
                  <a:srgbClr val="FFFFFF"/>
                </a:solidFill>
              </a:rPr>
              <a:t>neutrinoless</a:t>
            </a:r>
            <a:r>
              <a:rPr lang="en-US" sz="2800" dirty="0">
                <a:solidFill>
                  <a:srgbClr val="FFFFFF"/>
                </a:solidFill>
              </a:rPr>
              <a:t> double beta-decay</a:t>
            </a:r>
          </a:p>
          <a:p>
            <a:pPr lvl="1" hangingPunct="1">
              <a:buSzTx/>
              <a:defRPr>
                <a:solidFill>
                  <a:srgbClr val="FFFFFF"/>
                </a:solidFill>
              </a:defRPr>
            </a:pPr>
            <a:r>
              <a:rPr lang="en-US" sz="2800" dirty="0">
                <a:solidFill>
                  <a:srgbClr val="FFFFFF"/>
                </a:solidFill>
              </a:rPr>
              <a:t>12 m diameter acrylic vessel filled with 780 tons of liquid scintillator, linear alkylbenzene (LAB)</a:t>
            </a:r>
          </a:p>
          <a:p>
            <a:pPr marL="444500" lvl="1" indent="0" hangingPunct="1">
              <a:buSzTx/>
              <a:buFontTx/>
              <a:buNone/>
              <a:defRPr>
                <a:solidFill>
                  <a:srgbClr val="FFFFFF"/>
                </a:solidFill>
              </a:defRPr>
            </a:pPr>
            <a:endParaRPr lang="en-US" sz="2400" dirty="0">
              <a:solidFill>
                <a:srgbClr val="FFFFFF"/>
              </a:solidFill>
            </a:endParaRPr>
          </a:p>
        </p:txBody>
      </p:sp>
    </p:spTree>
    <p:extLst>
      <p:ext uri="{BB962C8B-B14F-4D97-AF65-F5344CB8AC3E}">
        <p14:creationId xmlns:p14="http://schemas.microsoft.com/office/powerpoint/2010/main" val="214936711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198424-1A5A-ADD5-1837-5A35F39C5429}"/>
              </a:ext>
            </a:extLst>
          </p:cNvPr>
          <p:cNvSpPr>
            <a:spLocks noGrp="1"/>
          </p:cNvSpPr>
          <p:nvPr>
            <p:ph type="title"/>
          </p:nvPr>
        </p:nvSpPr>
        <p:spPr/>
        <p:txBody>
          <a:bodyPr/>
          <a:lstStyle/>
          <a:p>
            <a:r>
              <a:rPr lang="en-US" dirty="0"/>
              <a:t>The Scintillator Cocktail</a:t>
            </a:r>
            <a:endParaRPr lang="en-CA" dirty="0"/>
          </a:p>
        </p:txBody>
      </p:sp>
      <p:sp>
        <p:nvSpPr>
          <p:cNvPr id="4" name="Slide Number">
            <a:extLst>
              <a:ext uri="{FF2B5EF4-FFF2-40B4-BE49-F238E27FC236}">
                <a16:creationId xmlns:a16="http://schemas.microsoft.com/office/drawing/2014/main" id="{C6860F9C-FEC0-CEFA-7790-02CF4BFBBA64}"/>
              </a:ext>
            </a:extLst>
          </p:cNvPr>
          <p:cNvSpPr txBox="1">
            <a:spLocks noGrp="1"/>
          </p:cNvSpPr>
          <p:nvPr>
            <p:ph type="sldNum" sz="quarter" idx="2"/>
          </p:nvPr>
        </p:nvSpPr>
        <p:spPr>
          <a:xfrm>
            <a:off x="11622023" y="8641080"/>
            <a:ext cx="694945" cy="6096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a:t>
            </a:fld>
            <a:endParaRPr/>
          </a:p>
        </p:txBody>
      </p:sp>
      <p:sp>
        <p:nvSpPr>
          <p:cNvPr id="17" name="Rectangle 16">
            <a:extLst>
              <a:ext uri="{FF2B5EF4-FFF2-40B4-BE49-F238E27FC236}">
                <a16:creationId xmlns:a16="http://schemas.microsoft.com/office/drawing/2014/main" id="{12A94154-7692-55D7-A579-AB58729224F5}"/>
              </a:ext>
            </a:extLst>
          </p:cNvPr>
          <p:cNvSpPr/>
          <p:nvPr/>
        </p:nvSpPr>
        <p:spPr>
          <a:xfrm>
            <a:off x="675646" y="3035456"/>
            <a:ext cx="4259385" cy="3990575"/>
          </a:xfrm>
          <a:prstGeom prst="rect">
            <a:avLst/>
          </a:prstGeom>
          <a:solidFill>
            <a:schemeClr val="bg2">
              <a:lumMod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54C0F78F-1706-2E8C-709F-91BE66CCB168}"/>
              </a:ext>
            </a:extLst>
          </p:cNvPr>
          <p:cNvSpPr/>
          <p:nvPr/>
        </p:nvSpPr>
        <p:spPr>
          <a:xfrm>
            <a:off x="687832" y="7224979"/>
            <a:ext cx="12039985" cy="1573323"/>
          </a:xfrm>
          <a:prstGeom prst="rect">
            <a:avLst/>
          </a:prstGeom>
          <a:solidFill>
            <a:srgbClr val="AFC4E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Rectangle 29">
            <a:extLst>
              <a:ext uri="{FF2B5EF4-FFF2-40B4-BE49-F238E27FC236}">
                <a16:creationId xmlns:a16="http://schemas.microsoft.com/office/drawing/2014/main" id="{6660E062-265D-746A-8271-9612D2F7C493}"/>
              </a:ext>
            </a:extLst>
          </p:cNvPr>
          <p:cNvSpPr/>
          <p:nvPr/>
        </p:nvSpPr>
        <p:spPr>
          <a:xfrm>
            <a:off x="5075591" y="3035456"/>
            <a:ext cx="7640040" cy="3990575"/>
          </a:xfrm>
          <a:prstGeom prst="rect">
            <a:avLst/>
          </a:prstGeom>
          <a:solidFill>
            <a:srgbClr val="E3E8F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0" name="Group 9">
            <a:extLst>
              <a:ext uri="{FF2B5EF4-FFF2-40B4-BE49-F238E27FC236}">
                <a16:creationId xmlns:a16="http://schemas.microsoft.com/office/drawing/2014/main" id="{EED70489-71C1-18D5-56B0-BFF8440B9975}"/>
              </a:ext>
            </a:extLst>
          </p:cNvPr>
          <p:cNvGrpSpPr/>
          <p:nvPr/>
        </p:nvGrpSpPr>
        <p:grpSpPr>
          <a:xfrm>
            <a:off x="1320800" y="3247214"/>
            <a:ext cx="2969081" cy="2365955"/>
            <a:chOff x="1332788" y="3811803"/>
            <a:chExt cx="2969081" cy="2365955"/>
          </a:xfrm>
        </p:grpSpPr>
        <p:pic>
          <p:nvPicPr>
            <p:cNvPr id="18" name="Picture 17">
              <a:extLst>
                <a:ext uri="{FF2B5EF4-FFF2-40B4-BE49-F238E27FC236}">
                  <a16:creationId xmlns:a16="http://schemas.microsoft.com/office/drawing/2014/main" id="{7495B2DD-16CE-94EA-1569-EAA4D7C955F5}"/>
                </a:ext>
              </a:extLst>
            </p:cNvPr>
            <p:cNvPicPr>
              <a:picLocks noChangeAspect="1"/>
            </p:cNvPicPr>
            <p:nvPr/>
          </p:nvPicPr>
          <p:blipFill>
            <a:blip r:embed="rId2"/>
            <a:stretch>
              <a:fillRect/>
            </a:stretch>
          </p:blipFill>
          <p:spPr>
            <a:xfrm>
              <a:off x="1332788" y="3811803"/>
              <a:ext cx="2969081" cy="2129993"/>
            </a:xfrm>
            <a:prstGeom prst="rect">
              <a:avLst/>
            </a:prstGeom>
          </p:spPr>
        </p:pic>
        <p:sp>
          <p:nvSpPr>
            <p:cNvPr id="5" name="TextBox 4">
              <a:extLst>
                <a:ext uri="{FF2B5EF4-FFF2-40B4-BE49-F238E27FC236}">
                  <a16:creationId xmlns:a16="http://schemas.microsoft.com/office/drawing/2014/main" id="{A31EE709-5A6E-CBFF-131C-43A823D49A9D}"/>
                </a:ext>
              </a:extLst>
            </p:cNvPr>
            <p:cNvSpPr txBox="1"/>
            <p:nvPr/>
          </p:nvSpPr>
          <p:spPr>
            <a:xfrm>
              <a:off x="1415501" y="5705834"/>
              <a:ext cx="280365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Linear Alkylbenzene (LAB)</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grpSp>
      <p:grpSp>
        <p:nvGrpSpPr>
          <p:cNvPr id="11" name="Group 10">
            <a:extLst>
              <a:ext uri="{FF2B5EF4-FFF2-40B4-BE49-F238E27FC236}">
                <a16:creationId xmlns:a16="http://schemas.microsoft.com/office/drawing/2014/main" id="{C726A4B5-BA5D-7D82-EC10-D4BE8DE0AF96}"/>
              </a:ext>
            </a:extLst>
          </p:cNvPr>
          <p:cNvGrpSpPr/>
          <p:nvPr/>
        </p:nvGrpSpPr>
        <p:grpSpPr>
          <a:xfrm>
            <a:off x="9452728" y="3195116"/>
            <a:ext cx="2853019" cy="1779501"/>
            <a:chOff x="8557846" y="4143861"/>
            <a:chExt cx="2853019" cy="1779501"/>
          </a:xfrm>
        </p:grpSpPr>
        <p:sp>
          <p:nvSpPr>
            <p:cNvPr id="8" name="TextBox 7">
              <a:extLst>
                <a:ext uri="{FF2B5EF4-FFF2-40B4-BE49-F238E27FC236}">
                  <a16:creationId xmlns:a16="http://schemas.microsoft.com/office/drawing/2014/main" id="{FD90143F-25F9-1679-E7F4-3D28B27B4B54}"/>
                </a:ext>
              </a:extLst>
            </p:cNvPr>
            <p:cNvSpPr txBox="1"/>
            <p:nvPr/>
          </p:nvSpPr>
          <p:spPr>
            <a:xfrm>
              <a:off x="8785648" y="5488306"/>
              <a:ext cx="2625217" cy="4350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2000" b="0" i="0" u="none" strike="noStrike" dirty="0">
                  <a:solidFill>
                    <a:srgbClr val="000000"/>
                  </a:solidFill>
                  <a:effectLst/>
                  <a:latin typeface="+mn-lt"/>
                </a:rPr>
                <a:t>2, 5</a:t>
              </a:r>
              <a:r>
                <a:rPr lang="en-CA" dirty="0">
                  <a:latin typeface="+mn-lt"/>
                </a:rPr>
                <a:t>-</a:t>
              </a:r>
              <a:r>
                <a:rPr lang="en-CA" sz="2000" b="0" i="0" u="none" strike="noStrike" dirty="0">
                  <a:solidFill>
                    <a:srgbClr val="000000"/>
                  </a:solidFill>
                  <a:effectLst/>
                  <a:latin typeface="+mn-lt"/>
                </a:rPr>
                <a:t>Diphenyl Oxazole</a:t>
              </a:r>
              <a:endParaRPr lang="en-CA" dirty="0">
                <a:latin typeface="+mn-lt"/>
              </a:endParaRPr>
            </a:p>
          </p:txBody>
        </p:sp>
        <p:pic>
          <p:nvPicPr>
            <p:cNvPr id="4102" name="Picture 6" descr="2,5-Diphenyloxazole - Wikipedia">
              <a:extLst>
                <a:ext uri="{FF2B5EF4-FFF2-40B4-BE49-F238E27FC236}">
                  <a16:creationId xmlns:a16="http://schemas.microsoft.com/office/drawing/2014/main" id="{C7BBBC3F-DBAF-A6A3-D04E-250D7154E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846" y="4143861"/>
              <a:ext cx="2788938" cy="1331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1B1D4AF-5B35-EEA0-091E-48A55BE1271F}"/>
              </a:ext>
            </a:extLst>
          </p:cNvPr>
          <p:cNvGrpSpPr/>
          <p:nvPr/>
        </p:nvGrpSpPr>
        <p:grpSpPr>
          <a:xfrm>
            <a:off x="772478" y="7478427"/>
            <a:ext cx="6217372" cy="1290435"/>
            <a:chOff x="6361723" y="6443167"/>
            <a:chExt cx="6217372" cy="1290435"/>
          </a:xfrm>
        </p:grpSpPr>
        <p:grpSp>
          <p:nvGrpSpPr>
            <p:cNvPr id="13" name="Group 12">
              <a:extLst>
                <a:ext uri="{FF2B5EF4-FFF2-40B4-BE49-F238E27FC236}">
                  <a16:creationId xmlns:a16="http://schemas.microsoft.com/office/drawing/2014/main" id="{CAA59539-C88C-0CA7-9AAA-D5F62E1CCAD4}"/>
                </a:ext>
              </a:extLst>
            </p:cNvPr>
            <p:cNvGrpSpPr/>
            <p:nvPr/>
          </p:nvGrpSpPr>
          <p:grpSpPr>
            <a:xfrm>
              <a:off x="6361723" y="6443167"/>
              <a:ext cx="6217372" cy="952285"/>
              <a:chOff x="5533292" y="2561003"/>
              <a:chExt cx="7030172" cy="1223740"/>
            </a:xfrm>
          </p:grpSpPr>
          <p:graphicFrame>
            <p:nvGraphicFramePr>
              <p:cNvPr id="15" name="Object 14">
                <a:extLst>
                  <a:ext uri="{FF2B5EF4-FFF2-40B4-BE49-F238E27FC236}">
                    <a16:creationId xmlns:a16="http://schemas.microsoft.com/office/drawing/2014/main" id="{1A8A3007-047E-F4B7-9AC2-09A0E98C4496}"/>
                  </a:ext>
                </a:extLst>
              </p:cNvPr>
              <p:cNvGraphicFramePr>
                <a:graphicFrameLocks noChangeAspect="1"/>
              </p:cNvGraphicFramePr>
              <p:nvPr>
                <p:extLst>
                  <p:ext uri="{D42A27DB-BD31-4B8C-83A1-F6EECF244321}">
                    <p14:modId xmlns:p14="http://schemas.microsoft.com/office/powerpoint/2010/main" val="2220931036"/>
                  </p:ext>
                </p:extLst>
              </p:nvPr>
            </p:nvGraphicFramePr>
            <p:xfrm>
              <a:off x="5533292" y="2561003"/>
              <a:ext cx="7030172" cy="1034663"/>
            </p:xfrm>
            <a:graphic>
              <a:graphicData uri="http://schemas.openxmlformats.org/presentationml/2006/ole">
                <mc:AlternateContent xmlns:mc="http://schemas.openxmlformats.org/markup-compatibility/2006">
                  <mc:Choice xmlns:v="urn:schemas-microsoft-com:vml" Requires="v">
                    <p:oleObj name="ChemSketch" r:id="rId4" imgW="3624400" imgH="533259" progId="ACD.ChemSketch.20">
                      <p:embed/>
                    </p:oleObj>
                  </mc:Choice>
                  <mc:Fallback>
                    <p:oleObj name="ChemSketch" r:id="rId4" imgW="3624400" imgH="533259" progId="ACD.ChemSketch.20">
                      <p:embed/>
                      <p:pic>
                        <p:nvPicPr>
                          <p:cNvPr id="6" name="Object 5">
                            <a:extLst>
                              <a:ext uri="{FF2B5EF4-FFF2-40B4-BE49-F238E27FC236}">
                                <a16:creationId xmlns:a16="http://schemas.microsoft.com/office/drawing/2014/main" id="{474ED2A0-2AFF-343C-5C54-D2E0E6219960}"/>
                              </a:ext>
                            </a:extLst>
                          </p:cNvPr>
                          <p:cNvPicPr/>
                          <p:nvPr/>
                        </p:nvPicPr>
                        <p:blipFill>
                          <a:blip r:embed="rId5"/>
                          <a:stretch>
                            <a:fillRect/>
                          </a:stretch>
                        </p:blipFill>
                        <p:spPr>
                          <a:xfrm>
                            <a:off x="5533292" y="2561003"/>
                            <a:ext cx="7030172" cy="1034663"/>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3A7D862D-C398-2749-701B-A820137E31D4}"/>
                  </a:ext>
                </a:extLst>
              </p:cNvPr>
              <p:cNvSpPr txBox="1"/>
              <p:nvPr/>
            </p:nvSpPr>
            <p:spPr>
              <a:xfrm>
                <a:off x="11474546" y="3165086"/>
                <a:ext cx="294953" cy="619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sz="2800" b="1" dirty="0"/>
                  <a:t>..</a:t>
                </a:r>
                <a:endParaRPr kumimoji="0" lang="en-CA" sz="2000" b="1" i="0" u="none" strike="noStrike" cap="none" spc="0" normalizeH="0" baseline="0" dirty="0">
                  <a:ln>
                    <a:noFill/>
                  </a:ln>
                  <a:solidFill>
                    <a:srgbClr val="000000"/>
                  </a:solidFill>
                  <a:effectLst/>
                  <a:uFillTx/>
                  <a:latin typeface="Muli Regular"/>
                  <a:ea typeface="Muli Regular"/>
                  <a:cs typeface="Muli Regular"/>
                  <a:sym typeface="Muli Regular"/>
                </a:endParaRPr>
              </a:p>
            </p:txBody>
          </p:sp>
        </p:grpSp>
        <p:sp>
          <p:nvSpPr>
            <p:cNvPr id="14" name="TextBox 13">
              <a:extLst>
                <a:ext uri="{FF2B5EF4-FFF2-40B4-BE49-F238E27FC236}">
                  <a16:creationId xmlns:a16="http://schemas.microsoft.com/office/drawing/2014/main" id="{15884837-0C48-3AAD-2E7B-7BFA7BA00736}"/>
                </a:ext>
              </a:extLst>
            </p:cNvPr>
            <p:cNvSpPr txBox="1"/>
            <p:nvPr/>
          </p:nvSpPr>
          <p:spPr>
            <a:xfrm>
              <a:off x="7469165" y="7261678"/>
              <a:ext cx="370133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i="1" dirty="0"/>
                <a:t>N, N-</a:t>
              </a:r>
              <a:r>
                <a:rPr lang="en-US" dirty="0" err="1"/>
                <a:t>dimethyldodecylamine</a:t>
              </a:r>
              <a:r>
                <a:rPr lang="en-US" dirty="0"/>
                <a:t> (DDA)</a:t>
              </a:r>
              <a:endParaRPr kumimoji="0" lang="en-CA" sz="2000" b="0" i="1" u="none" strike="noStrike" cap="none" spc="0" normalizeH="0" baseline="0" dirty="0">
                <a:ln>
                  <a:noFill/>
                </a:ln>
                <a:solidFill>
                  <a:srgbClr val="000000"/>
                </a:solidFill>
                <a:effectLst/>
                <a:uFillTx/>
                <a:latin typeface="Muli Regular"/>
                <a:ea typeface="Muli Regular"/>
                <a:cs typeface="Muli Regular"/>
                <a:sym typeface="Muli Regular"/>
              </a:endParaRPr>
            </a:p>
          </p:txBody>
        </p:sp>
      </p:grpSp>
      <p:sp>
        <p:nvSpPr>
          <p:cNvPr id="19" name="TextBox 18">
            <a:extLst>
              <a:ext uri="{FF2B5EF4-FFF2-40B4-BE49-F238E27FC236}">
                <a16:creationId xmlns:a16="http://schemas.microsoft.com/office/drawing/2014/main" id="{3DB897E7-4513-AEEE-9CB2-F6FE6A9828BD}"/>
              </a:ext>
            </a:extLst>
          </p:cNvPr>
          <p:cNvSpPr txBox="1"/>
          <p:nvPr/>
        </p:nvSpPr>
        <p:spPr>
          <a:xfrm>
            <a:off x="766184" y="5661318"/>
            <a:ext cx="4065720" cy="14321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uli Regular"/>
                <a:ea typeface="Muli Regular"/>
                <a:cs typeface="Muli Regular"/>
                <a:sym typeface="Muli Regular"/>
              </a:rPr>
              <a:t>Scintillator</a:t>
            </a:r>
          </a:p>
          <a:p>
            <a:pPr marL="342900" marR="0" indent="-342900" algn="l" defTabSz="584200" rtl="0" fontAlgn="auto" latinLnBrk="0" hangingPunct="0">
              <a:lnSpc>
                <a:spcPct val="120000"/>
              </a:lnSpc>
              <a:spcBef>
                <a:spcPts val="0"/>
              </a:spcBef>
              <a:spcAft>
                <a:spcPts val="0"/>
              </a:spcAft>
              <a:buClrTx/>
              <a:buSzTx/>
              <a:buFont typeface="Arial" panose="020B0604020202020204" pitchFamily="34" charset="0"/>
              <a:buChar char="•"/>
              <a:tabLst/>
            </a:pPr>
            <a:r>
              <a:rPr lang="en-US" sz="2400" dirty="0"/>
              <a:t>Aromatics </a:t>
            </a:r>
            <a:r>
              <a:rPr lang="en-US" sz="2400" dirty="0">
                <a:sym typeface="Wingdings" panose="05000000000000000000" pitchFamily="2" charset="2"/>
              </a:rPr>
              <a:t></a:t>
            </a:r>
            <a:r>
              <a:rPr lang="en-US" sz="2400" dirty="0"/>
              <a:t> delocalized electrons are easily excited</a:t>
            </a:r>
            <a:endParaRPr kumimoji="0" lang="en-CA" sz="24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grpSp>
        <p:nvGrpSpPr>
          <p:cNvPr id="25" name="Group 24">
            <a:extLst>
              <a:ext uri="{FF2B5EF4-FFF2-40B4-BE49-F238E27FC236}">
                <a16:creationId xmlns:a16="http://schemas.microsoft.com/office/drawing/2014/main" id="{B92AF5D1-BE45-8689-0A25-018DE9030B8D}"/>
              </a:ext>
            </a:extLst>
          </p:cNvPr>
          <p:cNvGrpSpPr/>
          <p:nvPr/>
        </p:nvGrpSpPr>
        <p:grpSpPr>
          <a:xfrm>
            <a:off x="7929210" y="5173565"/>
            <a:ext cx="4970584" cy="1407247"/>
            <a:chOff x="7929210" y="5173565"/>
            <a:chExt cx="4970584" cy="1407247"/>
          </a:xfrm>
        </p:grpSpPr>
        <p:sp>
          <p:nvSpPr>
            <p:cNvPr id="6" name="TextBox 5">
              <a:extLst>
                <a:ext uri="{FF2B5EF4-FFF2-40B4-BE49-F238E27FC236}">
                  <a16:creationId xmlns:a16="http://schemas.microsoft.com/office/drawing/2014/main" id="{50B31491-522B-C9EF-4280-DC9A653B35DC}"/>
                </a:ext>
              </a:extLst>
            </p:cNvPr>
            <p:cNvSpPr txBox="1"/>
            <p:nvPr/>
          </p:nvSpPr>
          <p:spPr>
            <a:xfrm>
              <a:off x="7929210" y="6108888"/>
              <a:ext cx="497058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rPr>
                <a:t>1,4-bis[2-(2-methylphenyl)ethenyl]-benzene</a:t>
              </a:r>
            </a:p>
          </p:txBody>
        </p:sp>
        <p:graphicFrame>
          <p:nvGraphicFramePr>
            <p:cNvPr id="24" name="Object 23">
              <a:extLst>
                <a:ext uri="{FF2B5EF4-FFF2-40B4-BE49-F238E27FC236}">
                  <a16:creationId xmlns:a16="http://schemas.microsoft.com/office/drawing/2014/main" id="{F94C859F-88AB-EC59-9529-DD412ED6CB02}"/>
                </a:ext>
              </a:extLst>
            </p:cNvPr>
            <p:cNvGraphicFramePr>
              <a:graphicFrameLocks noChangeAspect="1"/>
            </p:cNvGraphicFramePr>
            <p:nvPr>
              <p:extLst>
                <p:ext uri="{D42A27DB-BD31-4B8C-83A1-F6EECF244321}">
                  <p14:modId xmlns:p14="http://schemas.microsoft.com/office/powerpoint/2010/main" val="4007547576"/>
                </p:ext>
              </p:extLst>
            </p:nvPr>
          </p:nvGraphicFramePr>
          <p:xfrm>
            <a:off x="8151597" y="5173565"/>
            <a:ext cx="4300537" cy="985837"/>
          </p:xfrm>
          <a:graphic>
            <a:graphicData uri="http://schemas.openxmlformats.org/presentationml/2006/ole">
              <mc:AlternateContent xmlns:mc="http://schemas.openxmlformats.org/markup-compatibility/2006">
                <mc:Choice xmlns:v="urn:schemas-microsoft-com:vml" Requires="v">
                  <p:oleObj name="ChemSketch" r:id="rId6" imgW="4300467" imgH="985676" progId="ACD.ChemSketch.20">
                    <p:embed/>
                  </p:oleObj>
                </mc:Choice>
                <mc:Fallback>
                  <p:oleObj name="ChemSketch" r:id="rId6" imgW="4300467" imgH="985676" progId="ACD.ChemSketch.20">
                    <p:embed/>
                    <p:pic>
                      <p:nvPicPr>
                        <p:cNvPr id="0" name=""/>
                        <p:cNvPicPr/>
                        <p:nvPr/>
                      </p:nvPicPr>
                      <p:blipFill>
                        <a:blip r:embed="rId7"/>
                        <a:stretch>
                          <a:fillRect/>
                        </a:stretch>
                      </p:blipFill>
                      <p:spPr>
                        <a:xfrm>
                          <a:off x="8151597" y="5173565"/>
                          <a:ext cx="4300537" cy="985837"/>
                        </a:xfrm>
                        <a:prstGeom prst="rect">
                          <a:avLst/>
                        </a:prstGeom>
                      </p:spPr>
                    </p:pic>
                  </p:oleObj>
                </mc:Fallback>
              </mc:AlternateContent>
            </a:graphicData>
          </a:graphic>
        </p:graphicFrame>
      </p:grpSp>
      <p:sp>
        <p:nvSpPr>
          <p:cNvPr id="28" name="TextBox 27">
            <a:extLst>
              <a:ext uri="{FF2B5EF4-FFF2-40B4-BE49-F238E27FC236}">
                <a16:creationId xmlns:a16="http://schemas.microsoft.com/office/drawing/2014/main" id="{E7299460-2E73-FD3F-CB17-FB71651A8214}"/>
              </a:ext>
            </a:extLst>
          </p:cNvPr>
          <p:cNvSpPr txBox="1"/>
          <p:nvPr/>
        </p:nvSpPr>
        <p:spPr>
          <a:xfrm>
            <a:off x="5221926" y="3122572"/>
            <a:ext cx="3672894"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uli Regular"/>
                <a:ea typeface="Muli Regular"/>
                <a:cs typeface="Muli Regular"/>
                <a:sym typeface="Muli Regular"/>
              </a:rPr>
              <a:t>Wavelength Shifters</a:t>
            </a:r>
          </a:p>
          <a:p>
            <a:pPr marL="342900" marR="0" indent="-342900" algn="l" defTabSz="584200" rtl="0" fontAlgn="auto" latinLnBrk="0" hangingPunct="0">
              <a:lnSpc>
                <a:spcPct val="120000"/>
              </a:lnSpc>
              <a:spcBef>
                <a:spcPts val="0"/>
              </a:spcBef>
              <a:spcAft>
                <a:spcPts val="0"/>
              </a:spcAft>
              <a:buClrTx/>
              <a:buSzTx/>
              <a:buFont typeface="Arial" panose="020B0604020202020204" pitchFamily="34" charset="0"/>
              <a:buChar char="•"/>
              <a:tabLst/>
            </a:pPr>
            <a:r>
              <a:rPr lang="en-US" sz="2400" dirty="0"/>
              <a:t>Conjugation </a:t>
            </a:r>
            <a:r>
              <a:rPr lang="en-US" sz="2400" dirty="0">
                <a:sym typeface="Wingdings" panose="05000000000000000000" pitchFamily="2" charset="2"/>
              </a:rPr>
              <a:t></a:t>
            </a:r>
            <a:r>
              <a:rPr lang="en-US" sz="2400" dirty="0"/>
              <a:t> decreases energy transition, increasing the emitted wavelength </a:t>
            </a:r>
            <a:endParaRPr kumimoji="0" lang="en-US" sz="24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29" name="TextBox 28">
            <a:extLst>
              <a:ext uri="{FF2B5EF4-FFF2-40B4-BE49-F238E27FC236}">
                <a16:creationId xmlns:a16="http://schemas.microsoft.com/office/drawing/2014/main" id="{182CA4B9-AC2A-487B-8851-247FF675099A}"/>
              </a:ext>
            </a:extLst>
          </p:cNvPr>
          <p:cNvSpPr txBox="1"/>
          <p:nvPr/>
        </p:nvSpPr>
        <p:spPr>
          <a:xfrm>
            <a:off x="7306092" y="7039392"/>
            <a:ext cx="5729615" cy="18753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uli Regular"/>
                <a:ea typeface="Muli Regular"/>
                <a:cs typeface="Muli Regular"/>
                <a:sym typeface="Muli Regular"/>
              </a:rPr>
              <a:t>Stabilizer</a:t>
            </a:r>
          </a:p>
          <a:p>
            <a:pPr marL="342900" marR="0" indent="-342900" algn="l" defTabSz="584200" rtl="0" fontAlgn="auto" latinLnBrk="0" hangingPunct="0">
              <a:lnSpc>
                <a:spcPct val="120000"/>
              </a:lnSpc>
              <a:spcBef>
                <a:spcPts val="0"/>
              </a:spcBef>
              <a:spcAft>
                <a:spcPts val="0"/>
              </a:spcAft>
              <a:buClrTx/>
              <a:buSzTx/>
              <a:buFont typeface="Arial" panose="020B0604020202020204" pitchFamily="34" charset="0"/>
              <a:buChar char="•"/>
              <a:tabLst/>
            </a:pPr>
            <a:r>
              <a:rPr lang="en-US" sz="2400" dirty="0"/>
              <a:t>Amine  </a:t>
            </a:r>
            <a:r>
              <a:rPr lang="en-US" sz="2400" dirty="0">
                <a:sym typeface="Wingdings" panose="05000000000000000000" pitchFamily="2" charset="2"/>
              </a:rPr>
              <a:t> electron donors help stabilize free radical and prevent oxidative reactions</a:t>
            </a:r>
            <a:endParaRPr kumimoji="0" lang="en-CA" sz="24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Tree>
    <p:extLst>
      <p:ext uri="{BB962C8B-B14F-4D97-AF65-F5344CB8AC3E}">
        <p14:creationId xmlns:p14="http://schemas.microsoft.com/office/powerpoint/2010/main" val="12203012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30" grpId="0" animBg="1"/>
      <p:bldP spid="19"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Example  title here"/>
          <p:cNvSpPr txBox="1">
            <a:spLocks noGrp="1"/>
          </p:cNvSpPr>
          <p:nvPr>
            <p:ph type="title"/>
          </p:nvPr>
        </p:nvSpPr>
        <p:spPr>
          <a:xfrm>
            <a:off x="6586026" y="2654172"/>
            <a:ext cx="4934397" cy="1010498"/>
          </a:xfrm>
          <a:prstGeom prst="rect">
            <a:avLst/>
          </a:prstGeom>
        </p:spPr>
        <p:txBody>
          <a:bodyPr/>
          <a:lstStyle/>
          <a:p>
            <a:r>
              <a:rPr lang="en-US" dirty="0"/>
              <a:t>DDA Purification</a:t>
            </a:r>
            <a:endParaRPr dirty="0"/>
          </a:p>
        </p:txBody>
      </p:sp>
      <p:sp>
        <p:nvSpPr>
          <p:cNvPr id="146" name="On prehent aped everio. Et audam voloreh enietusam fuga. Nequi con nobis doloressus et reribus qui dunti ium 78%…"/>
          <p:cNvSpPr txBox="1">
            <a:spLocks noGrp="1"/>
          </p:cNvSpPr>
          <p:nvPr>
            <p:ph type="body" idx="13"/>
          </p:nvPr>
        </p:nvSpPr>
        <p:spPr>
          <a:xfrm>
            <a:off x="6704888" y="4332301"/>
            <a:ext cx="5534004" cy="4786951"/>
          </a:xfrm>
          <a:prstGeom prst="rect">
            <a:avLst/>
          </a:prstGeom>
          <a:extLst>
            <a:ext uri="{C572A759-6A51-4108-AA02-DFA0A04FC94B}">
              <ma14:wrappingTextBoxFlag xmlns:ma14="http://schemas.microsoft.com/office/mac/drawingml/2011/main" xmlns="" val="1"/>
            </a:ext>
          </a:extLst>
        </p:spPr>
        <p:txBody>
          <a:bodyPr/>
          <a:lstStyle/>
          <a:p>
            <a:pPr marL="277812" indent="-277812">
              <a:lnSpc>
                <a:spcPct val="150000"/>
              </a:lnSpc>
              <a:buClr>
                <a:schemeClr val="accent1">
                  <a:hueOff val="48339"/>
                  <a:lumOff val="-12879"/>
                </a:schemeClr>
              </a:buClr>
              <a:buSzPct val="85000"/>
              <a:buChar char="•"/>
            </a:pPr>
            <a:r>
              <a:rPr lang="en-US" sz="2800" dirty="0"/>
              <a:t>DDA will be distilled three separate times to obtain different levels of purity</a:t>
            </a:r>
          </a:p>
          <a:p>
            <a:pPr marL="277812" indent="-277812">
              <a:lnSpc>
                <a:spcPct val="150000"/>
              </a:lnSpc>
              <a:buClr>
                <a:schemeClr val="accent1">
                  <a:hueOff val="48339"/>
                  <a:lumOff val="-12879"/>
                </a:schemeClr>
              </a:buClr>
              <a:buSzPct val="85000"/>
              <a:buChar char="•"/>
            </a:pPr>
            <a:r>
              <a:rPr lang="en-US" sz="2800" dirty="0"/>
              <a:t>The distillation plant will be washed with LAB in between batches</a:t>
            </a:r>
          </a:p>
          <a:p>
            <a:pPr marL="277812" indent="-277812">
              <a:lnSpc>
                <a:spcPct val="150000"/>
              </a:lnSpc>
              <a:buClr>
                <a:schemeClr val="accent1">
                  <a:hueOff val="48339"/>
                  <a:lumOff val="-12879"/>
                </a:schemeClr>
              </a:buClr>
              <a:buSzPct val="85000"/>
              <a:buChar char="•"/>
            </a:pPr>
            <a:endParaRPr lang="en-US" dirty="0"/>
          </a:p>
          <a:p>
            <a:pPr marL="0" indent="0" defTabSz="457200">
              <a:buSzTx/>
              <a:buNone/>
            </a:pPr>
            <a:endParaRPr dirty="0"/>
          </a:p>
        </p:txBody>
      </p:sp>
      <p:sp>
        <p:nvSpPr>
          <p:cNvPr id="147" name="Line"/>
          <p:cNvSpPr>
            <a:spLocks noGrp="1"/>
          </p:cNvSpPr>
          <p:nvPr>
            <p:ph type="body" idx="14"/>
          </p:nvPr>
        </p:nvSpPr>
        <p:spPr>
          <a:xfrm>
            <a:off x="6745264" y="3664670"/>
            <a:ext cx="1706097" cy="16375"/>
          </a:xfrm>
          <a:prstGeom prst="line">
            <a:avLst/>
          </a:prstGeom>
        </p:spPr>
        <p:txBody>
          <a:bodyPr/>
          <a:lstStyle/>
          <a:p>
            <a:pPr marL="0" indent="0" algn="ctr">
              <a:lnSpc>
                <a:spcPct val="100000"/>
              </a:lnSpc>
              <a:buSzTx/>
              <a:buNone/>
              <a:defRPr sz="2200">
                <a:solidFill>
                  <a:srgbClr val="FFFFFF"/>
                </a:solidFill>
                <a:latin typeface="Helvetica Neue Medium"/>
                <a:ea typeface="Helvetica Neue Medium"/>
                <a:cs typeface="Helvetica Neue Medium"/>
                <a:sym typeface="Helvetica Neue Medium"/>
              </a:defRPr>
            </a:pPr>
            <a:endParaRPr/>
          </a:p>
        </p:txBody>
      </p:sp>
      <p:sp>
        <p:nvSpPr>
          <p:cNvPr id="1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a:t>
            </a:fld>
            <a:endParaRPr/>
          </a:p>
        </p:txBody>
      </p:sp>
      <p:pic>
        <p:nvPicPr>
          <p:cNvPr id="4" name="Picture Placeholder 3">
            <a:extLst>
              <a:ext uri="{FF2B5EF4-FFF2-40B4-BE49-F238E27FC236}">
                <a16:creationId xmlns:a16="http://schemas.microsoft.com/office/drawing/2014/main" id="{989EF8D1-F464-2A12-A2A8-0CA369DCB2B2}"/>
              </a:ext>
            </a:extLst>
          </p:cNvPr>
          <p:cNvPicPr>
            <a:picLocks noGrp="1" noChangeAspect="1"/>
          </p:cNvPicPr>
          <p:nvPr>
            <p:ph type="pic" idx="15"/>
          </p:nvPr>
        </p:nvPicPr>
        <p:blipFill>
          <a:blip r:embed="rId2"/>
          <a:srcRect l="15428" r="15428"/>
          <a:stretch>
            <a:fillRect/>
          </a:stretch>
        </p:blipFill>
        <p:spPr>
          <a:xfrm>
            <a:off x="-34925" y="0"/>
            <a:ext cx="5705475" cy="975360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Example title here"/>
          <p:cNvSpPr txBox="1">
            <a:spLocks noGrp="1"/>
          </p:cNvSpPr>
          <p:nvPr>
            <p:ph type="title"/>
          </p:nvPr>
        </p:nvSpPr>
        <p:spPr>
          <a:prstGeom prst="rect">
            <a:avLst/>
          </a:prstGeom>
        </p:spPr>
        <p:txBody>
          <a:bodyPr/>
          <a:lstStyle/>
          <a:p>
            <a:r>
              <a:rPr lang="en-US" dirty="0"/>
              <a:t>LAB and DDA UV-Vis Spectrum</a:t>
            </a:r>
            <a:endParaRPr dirty="0"/>
          </a:p>
        </p:txBody>
      </p:sp>
      <p:sp>
        <p:nvSpPr>
          <p:cNvPr id="13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a:t>
            </a:fld>
            <a:endParaRPr dirty="0"/>
          </a:p>
        </p:txBody>
      </p:sp>
      <mc:AlternateContent xmlns:mc="http://schemas.openxmlformats.org/markup-compatibility/2006">
        <mc:Choice xmlns:a14="http://schemas.microsoft.com/office/drawing/2010/main" Requires="a14">
          <p:sp>
            <p:nvSpPr>
              <p:cNvPr id="6" name="On prehent aped everio. Et audam voloreh enietusam fuga. Nequi con nobis doloressus et reribus qui dunti ium 78%…">
                <a:extLst>
                  <a:ext uri="{FF2B5EF4-FFF2-40B4-BE49-F238E27FC236}">
                    <a16:creationId xmlns:a16="http://schemas.microsoft.com/office/drawing/2014/main" id="{BFE089C8-0420-5968-DF7F-2A50A8E41124}"/>
                  </a:ext>
                </a:extLst>
              </p:cNvPr>
              <p:cNvSpPr txBox="1">
                <a:spLocks noGrp="1"/>
              </p:cNvSpPr>
              <p:nvPr>
                <p:ph type="body" idx="13"/>
              </p:nvPr>
            </p:nvSpPr>
            <p:spPr>
              <a:xfrm>
                <a:off x="1320800" y="3402270"/>
                <a:ext cx="10464800" cy="4196020"/>
              </a:xfrm>
              <a:prstGeom prst="rect">
                <a:avLst/>
              </a:prstGeom>
              <a:extLst>
                <a:ext uri="{C572A759-6A51-4108-AA02-DFA0A04FC94B}">
                  <ma14:wrappingTextBoxFlag xmlns:ma14="http://schemas.microsoft.com/office/mac/drawingml/2011/main" xmlns="" val="1"/>
                </a:ext>
              </a:extLst>
            </p:spPr>
            <p:txBody>
              <a:bodyPr/>
              <a:lstStyle/>
              <a:p>
                <a:pPr>
                  <a:lnSpc>
                    <a:spcPct val="150000"/>
                  </a:lnSpc>
                  <a:buClr>
                    <a:schemeClr val="accent1">
                      <a:hueOff val="48339"/>
                      <a:lumOff val="-12879"/>
                    </a:schemeClr>
                  </a:buClr>
                  <a:buSzPct val="85000"/>
                </a:pPr>
                <a:r>
                  <a:rPr lang="en-US" sz="2800" dirty="0"/>
                  <a:t>At the isosbestic point, both LAB and DDA have the same absorptivity</a:t>
                </a:r>
              </a:p>
              <a:p>
                <a:pPr marL="277812" indent="-277812">
                  <a:lnSpc>
                    <a:spcPct val="150000"/>
                  </a:lnSpc>
                  <a:buClr>
                    <a:schemeClr val="accent1">
                      <a:hueOff val="48339"/>
                      <a:lumOff val="-12879"/>
                    </a:schemeClr>
                  </a:buClr>
                  <a:buSzPct val="85000"/>
                  <a:buChar char="•"/>
                </a:pPr>
                <a:r>
                  <a:rPr lang="en-US" sz="2800" dirty="0"/>
                  <a:t>Helps discriminate the absorption contributions of LAB/DDA at those wavelengths</a:t>
                </a:r>
              </a:p>
              <a:p>
                <a:pPr marL="277812" indent="-277812">
                  <a:lnSpc>
                    <a:spcPct val="150000"/>
                  </a:lnSpc>
                  <a:buClr>
                    <a:schemeClr val="accent1">
                      <a:hueOff val="48339"/>
                      <a:lumOff val="-12879"/>
                    </a:schemeClr>
                  </a:buClr>
                  <a:buSzPct val="85000"/>
                  <a:buChar char="•"/>
                </a:pPr>
                <a:r>
                  <a:rPr lang="en-US" sz="2800" dirty="0"/>
                  <a:t>Expected to be a linear function </a:t>
                </a:r>
              </a:p>
              <a:p>
                <a:pPr marL="277812" indent="-277812">
                  <a:lnSpc>
                    <a:spcPct val="150000"/>
                  </a:lnSpc>
                  <a:buClr>
                    <a:schemeClr val="accent1">
                      <a:hueOff val="48339"/>
                      <a:lumOff val="-12879"/>
                    </a:schemeClr>
                  </a:buClr>
                  <a:buSzPct val="85000"/>
                  <a:buChar char="•"/>
                </a:pPr>
                <a:endParaRPr lang="en-US" sz="2800" dirty="0"/>
              </a:p>
              <a:p>
                <a:pPr lvl="1" indent="0">
                  <a:lnSpc>
                    <a:spcPct val="150000"/>
                  </a:lnSpc>
                  <a:buClr>
                    <a:schemeClr val="accent1">
                      <a:hueOff val="48339"/>
                      <a:lumOff val="-12879"/>
                    </a:schemeClr>
                  </a:buClr>
                  <a:buSzPct val="85000"/>
                  <a:buNone/>
                </a:pPr>
                <a14:m>
                  <m:oMathPara xmlns:m="http://schemas.openxmlformats.org/officeDocument/2006/math">
                    <m:oMathParaPr>
                      <m:jc m:val="centerGroup"/>
                    </m:oMathParaPr>
                    <m:oMath xmlns:m="http://schemas.openxmlformats.org/officeDocument/2006/math">
                      <m:r>
                        <a:rPr lang="en-CA" sz="2400" i="1">
                          <a:latin typeface="Cambria Math" panose="02040503050406030204" pitchFamily="18" charset="0"/>
                        </a:rPr>
                        <m:t>𝐴</m:t>
                      </m:r>
                      <m:r>
                        <a:rPr lang="en-CA" sz="2400" i="1">
                          <a:latin typeface="Cambria Math" panose="02040503050406030204" pitchFamily="18" charset="0"/>
                        </a:rPr>
                        <m:t>=</m:t>
                      </m:r>
                      <m:r>
                        <a:rPr lang="en-CA" sz="2400" i="1">
                          <a:latin typeface="Cambria Math" panose="02040503050406030204" pitchFamily="18" charset="0"/>
                        </a:rPr>
                        <m:t>𝜀</m:t>
                      </m:r>
                      <m:r>
                        <a:rPr lang="en-CA" sz="2400" i="1">
                          <a:latin typeface="Cambria Math" panose="02040503050406030204" pitchFamily="18" charset="0"/>
                        </a:rPr>
                        <m:t>𝓁</m:t>
                      </m:r>
                      <m:r>
                        <a:rPr lang="en-CA" sz="2400" i="1">
                          <a:latin typeface="Cambria Math" panose="02040503050406030204" pitchFamily="18" charset="0"/>
                        </a:rPr>
                        <m:t>(</m:t>
                      </m:r>
                      <m:d>
                        <m:dPr>
                          <m:begChr m:val="["/>
                          <m:endChr m:val="]"/>
                          <m:ctrlPr>
                            <a:rPr lang="en-CA" sz="2400" i="1">
                              <a:latin typeface="Cambria Math" panose="02040503050406030204" pitchFamily="18" charset="0"/>
                            </a:rPr>
                          </m:ctrlPr>
                        </m:dPr>
                        <m:e>
                          <m:r>
                            <a:rPr lang="en-CA" sz="2400" i="1">
                              <a:latin typeface="Cambria Math" panose="02040503050406030204" pitchFamily="18" charset="0"/>
                            </a:rPr>
                            <m:t>𝐷𝐷𝐴</m:t>
                          </m:r>
                        </m:e>
                      </m:d>
                      <m:r>
                        <a:rPr lang="en-CA" sz="2400" i="1">
                          <a:latin typeface="Cambria Math" panose="02040503050406030204" pitchFamily="18" charset="0"/>
                        </a:rPr>
                        <m:t>+</m:t>
                      </m:r>
                      <m:d>
                        <m:dPr>
                          <m:begChr m:val="["/>
                          <m:endChr m:val="]"/>
                          <m:ctrlPr>
                            <a:rPr lang="en-CA" sz="2400" i="1">
                              <a:latin typeface="Cambria Math" panose="02040503050406030204" pitchFamily="18" charset="0"/>
                            </a:rPr>
                          </m:ctrlPr>
                        </m:dPr>
                        <m:e>
                          <m:r>
                            <a:rPr lang="en-CA" sz="2400" i="1">
                              <a:latin typeface="Cambria Math" panose="02040503050406030204" pitchFamily="18" charset="0"/>
                            </a:rPr>
                            <m:t>𝐿𝐴𝐵</m:t>
                          </m:r>
                        </m:e>
                      </m:d>
                      <m:r>
                        <a:rPr lang="en-CA" sz="2400" i="1">
                          <a:latin typeface="Cambria Math" panose="02040503050406030204" pitchFamily="18" charset="0"/>
                        </a:rPr>
                        <m:t>)</m:t>
                      </m:r>
                    </m:oMath>
                  </m:oMathPara>
                </a14:m>
                <a:endParaRPr lang="en-US" sz="2400" dirty="0"/>
              </a:p>
              <a:p>
                <a:pPr marL="0" indent="0" defTabSz="457200">
                  <a:buSzTx/>
                  <a:buNone/>
                </a:pPr>
                <a:endParaRPr dirty="0"/>
              </a:p>
            </p:txBody>
          </p:sp>
        </mc:Choice>
        <mc:Fallback>
          <p:sp>
            <p:nvSpPr>
              <p:cNvPr id="6" name="On prehent aped everio. Et audam voloreh enietusam fuga. Nequi con nobis doloressus et reribus qui dunti ium 78%…">
                <a:extLst>
                  <a:ext uri="{FF2B5EF4-FFF2-40B4-BE49-F238E27FC236}">
                    <a16:creationId xmlns:a16="http://schemas.microsoft.com/office/drawing/2014/main" id="{BFE089C8-0420-5968-DF7F-2A50A8E41124}"/>
                  </a:ext>
                </a:extLst>
              </p:cNvPr>
              <p:cNvSpPr txBox="1">
                <a:spLocks noGrp="1" noRot="1" noChangeAspect="1" noMove="1" noResize="1" noEditPoints="1" noAdjustHandles="1" noChangeArrowheads="1" noChangeShapeType="1" noTextEdit="1"/>
              </p:cNvSpPr>
              <p:nvPr>
                <p:ph type="body" idx="13"/>
              </p:nvPr>
            </p:nvSpPr>
            <p:spPr>
              <a:xfrm>
                <a:off x="1320800" y="3402270"/>
                <a:ext cx="10464800" cy="4196020"/>
              </a:xfrm>
              <a:prstGeom prst="rect">
                <a:avLst/>
              </a:prstGeom>
              <a:blipFill>
                <a:blip r:embed="rId2"/>
                <a:stretch>
                  <a:fillRect l="-1573" r="-1107"/>
                </a:stretch>
              </a:blipFill>
              <a:extLst>
                <a:ext uri="{C572A759-6A51-4108-AA02-DFA0A04FC94B}">
                  <ma14:wrappingTextBoxFlag xmlns:ma14="http://schemas.microsoft.com/office/mac/drawingml/2011/main" xmlns="" xmlns:a14="http://schemas.microsoft.com/office/drawing/2010/main" val="1"/>
                </a:ext>
              </a:extLst>
            </p:spPr>
            <p:txBody>
              <a:bodyPr/>
              <a:lstStyle/>
              <a:p>
                <a:r>
                  <a:rPr lang="en-CA">
                    <a:noFill/>
                  </a:rPr>
                  <a:t> </a:t>
                </a:r>
              </a:p>
            </p:txBody>
          </p:sp>
        </mc:Fallback>
      </mc:AlternateContent>
      <p:grpSp>
        <p:nvGrpSpPr>
          <p:cNvPr id="27" name="Group 26">
            <a:extLst>
              <a:ext uri="{FF2B5EF4-FFF2-40B4-BE49-F238E27FC236}">
                <a16:creationId xmlns:a16="http://schemas.microsoft.com/office/drawing/2014/main" id="{0666DBE2-C1DC-5AE6-7A83-CCB3C6906B6F}"/>
              </a:ext>
            </a:extLst>
          </p:cNvPr>
          <p:cNvGrpSpPr/>
          <p:nvPr/>
        </p:nvGrpSpPr>
        <p:grpSpPr>
          <a:xfrm>
            <a:off x="1320800" y="2984790"/>
            <a:ext cx="10742246" cy="6265891"/>
            <a:chOff x="1320800" y="2984790"/>
            <a:chExt cx="10742246" cy="6265891"/>
          </a:xfrm>
        </p:grpSpPr>
        <p:grpSp>
          <p:nvGrpSpPr>
            <p:cNvPr id="16" name="Group 15">
              <a:extLst>
                <a:ext uri="{FF2B5EF4-FFF2-40B4-BE49-F238E27FC236}">
                  <a16:creationId xmlns:a16="http://schemas.microsoft.com/office/drawing/2014/main" id="{C8CF20B5-C940-2254-B58B-921D2B53F6C4}"/>
                </a:ext>
              </a:extLst>
            </p:cNvPr>
            <p:cNvGrpSpPr/>
            <p:nvPr/>
          </p:nvGrpSpPr>
          <p:grpSpPr>
            <a:xfrm>
              <a:off x="1320800" y="2984790"/>
              <a:ext cx="10742246" cy="6265891"/>
              <a:chOff x="1329415" y="3063684"/>
              <a:chExt cx="10742246" cy="6265891"/>
            </a:xfrm>
          </p:grpSpPr>
          <p:grpSp>
            <p:nvGrpSpPr>
              <p:cNvPr id="5" name="Group 4">
                <a:extLst>
                  <a:ext uri="{FF2B5EF4-FFF2-40B4-BE49-F238E27FC236}">
                    <a16:creationId xmlns:a16="http://schemas.microsoft.com/office/drawing/2014/main" id="{BAC2FC76-5572-6C4A-3CF5-BE04DF146336}"/>
                  </a:ext>
                </a:extLst>
              </p:cNvPr>
              <p:cNvGrpSpPr/>
              <p:nvPr/>
            </p:nvGrpSpPr>
            <p:grpSpPr>
              <a:xfrm>
                <a:off x="1329415" y="3063684"/>
                <a:ext cx="10345970" cy="6265891"/>
                <a:chOff x="1010971" y="2938585"/>
                <a:chExt cx="10345970" cy="6265891"/>
              </a:xfrm>
            </p:grpSpPr>
            <p:grpSp>
              <p:nvGrpSpPr>
                <p:cNvPr id="4" name="Group 3">
                  <a:extLst>
                    <a:ext uri="{FF2B5EF4-FFF2-40B4-BE49-F238E27FC236}">
                      <a16:creationId xmlns:a16="http://schemas.microsoft.com/office/drawing/2014/main" id="{8C69E8C1-1C51-8BFD-55D4-1F785FA670C7}"/>
                    </a:ext>
                  </a:extLst>
                </p:cNvPr>
                <p:cNvGrpSpPr/>
                <p:nvPr/>
              </p:nvGrpSpPr>
              <p:grpSpPr>
                <a:xfrm>
                  <a:off x="1647858" y="2938585"/>
                  <a:ext cx="9709083" cy="5627077"/>
                  <a:chOff x="1647858" y="2938585"/>
                  <a:chExt cx="9709083" cy="5627077"/>
                </a:xfrm>
              </p:grpSpPr>
              <p:pic>
                <p:nvPicPr>
                  <p:cNvPr id="9" name="Content Placeholder 4" descr="A graph of a graph&#10;&#10;Description automatically generated with medium confidence">
                    <a:extLst>
                      <a:ext uri="{FF2B5EF4-FFF2-40B4-BE49-F238E27FC236}">
                        <a16:creationId xmlns:a16="http://schemas.microsoft.com/office/drawing/2014/main" id="{C7C1722A-BD4D-F6E7-D2AB-4B0257091D6C}"/>
                      </a:ext>
                    </a:extLst>
                  </p:cNvPr>
                  <p:cNvPicPr>
                    <a:picLocks noChangeAspect="1"/>
                  </p:cNvPicPr>
                  <p:nvPr/>
                </p:nvPicPr>
                <p:blipFill rotWithShape="1">
                  <a:blip r:embed="rId3"/>
                  <a:srcRect l="1998" t="4906" r="6302" b="7180"/>
                  <a:stretch/>
                </p:blipFill>
                <p:spPr bwMode="auto">
                  <a:xfrm>
                    <a:off x="1647858" y="2938585"/>
                    <a:ext cx="9709083" cy="5627077"/>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257AF593-D57F-57CA-E446-B5A1DA6D0E8E}"/>
                      </a:ext>
                    </a:extLst>
                  </p:cNvPr>
                  <p:cNvPicPr>
                    <a:picLocks noChangeAspect="1"/>
                  </p:cNvPicPr>
                  <p:nvPr/>
                </p:nvPicPr>
                <p:blipFill>
                  <a:blip r:embed="rId4"/>
                  <a:stretch>
                    <a:fillRect/>
                  </a:stretch>
                </p:blipFill>
                <p:spPr>
                  <a:xfrm>
                    <a:off x="9556017" y="2978090"/>
                    <a:ext cx="895350" cy="733425"/>
                  </a:xfrm>
                  <a:prstGeom prst="rect">
                    <a:avLst/>
                  </a:prstGeom>
                </p:spPr>
              </p:pic>
            </p:grpSp>
            <p:sp>
              <p:nvSpPr>
                <p:cNvPr id="2" name="TextBox 1">
                  <a:extLst>
                    <a:ext uri="{FF2B5EF4-FFF2-40B4-BE49-F238E27FC236}">
                      <a16:creationId xmlns:a16="http://schemas.microsoft.com/office/drawing/2014/main" id="{A5B69ADD-7BC3-33FC-B93D-DBC7FE4AB44F}"/>
                    </a:ext>
                  </a:extLst>
                </p:cNvPr>
                <p:cNvSpPr txBox="1"/>
                <p:nvPr/>
              </p:nvSpPr>
              <p:spPr>
                <a:xfrm rot="16200000">
                  <a:off x="33588" y="5657218"/>
                  <a:ext cx="2574423" cy="619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uli Regular"/>
                      <a:ea typeface="Muli Regular"/>
                      <a:cs typeface="Muli Regular"/>
                      <a:sym typeface="Muli Regular"/>
                    </a:rPr>
                    <a:t>Absorbance (AU)</a:t>
                  </a:r>
                  <a:endParaRPr kumimoji="0" lang="en-CA" sz="28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3" name="TextBox 2">
                  <a:extLst>
                    <a:ext uri="{FF2B5EF4-FFF2-40B4-BE49-F238E27FC236}">
                      <a16:creationId xmlns:a16="http://schemas.microsoft.com/office/drawing/2014/main" id="{12E90862-358F-A114-0904-AB0E9F320478}"/>
                    </a:ext>
                  </a:extLst>
                </p:cNvPr>
                <p:cNvSpPr txBox="1"/>
                <p:nvPr/>
              </p:nvSpPr>
              <p:spPr>
                <a:xfrm>
                  <a:off x="5126476" y="8584819"/>
                  <a:ext cx="2635337" cy="619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uli Regular"/>
                      <a:ea typeface="Muli Regular"/>
                      <a:cs typeface="Muli Regular"/>
                      <a:sym typeface="Muli Regular"/>
                    </a:rPr>
                    <a:t>Wavelength (nm)</a:t>
                  </a:r>
                  <a:endParaRPr kumimoji="0" lang="en-CA" sz="28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grpSp>
          <p:grpSp>
            <p:nvGrpSpPr>
              <p:cNvPr id="15" name="Group 14">
                <a:extLst>
                  <a:ext uri="{FF2B5EF4-FFF2-40B4-BE49-F238E27FC236}">
                    <a16:creationId xmlns:a16="http://schemas.microsoft.com/office/drawing/2014/main" id="{C5DEB5DB-EBE6-2001-FC11-6D3FB6BCCF9A}"/>
                  </a:ext>
                </a:extLst>
              </p:cNvPr>
              <p:cNvGrpSpPr/>
              <p:nvPr/>
            </p:nvGrpSpPr>
            <p:grpSpPr>
              <a:xfrm>
                <a:off x="2336800" y="8473956"/>
                <a:ext cx="9734861" cy="471924"/>
                <a:chOff x="2336800" y="8568096"/>
                <a:chExt cx="9734861" cy="471924"/>
              </a:xfrm>
            </p:grpSpPr>
            <p:sp>
              <p:nvSpPr>
                <p:cNvPr id="7" name="TextBox 6">
                  <a:extLst>
                    <a:ext uri="{FF2B5EF4-FFF2-40B4-BE49-F238E27FC236}">
                      <a16:creationId xmlns:a16="http://schemas.microsoft.com/office/drawing/2014/main" id="{49B50847-4994-C454-61F0-AA435A5EFCF5}"/>
                    </a:ext>
                  </a:extLst>
                </p:cNvPr>
                <p:cNvSpPr txBox="1"/>
                <p:nvPr/>
              </p:nvSpPr>
              <p:spPr>
                <a:xfrm>
                  <a:off x="2336800" y="8568096"/>
                  <a:ext cx="758092"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200</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8" name="TextBox 7">
                  <a:extLst>
                    <a:ext uri="{FF2B5EF4-FFF2-40B4-BE49-F238E27FC236}">
                      <a16:creationId xmlns:a16="http://schemas.microsoft.com/office/drawing/2014/main" id="{F53EE550-2208-265F-7D69-948AC1C03D01}"/>
                    </a:ext>
                  </a:extLst>
                </p:cNvPr>
                <p:cNvSpPr txBox="1"/>
                <p:nvPr/>
              </p:nvSpPr>
              <p:spPr>
                <a:xfrm>
                  <a:off x="4105237" y="8568096"/>
                  <a:ext cx="758092"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250</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10" name="TextBox 9">
                  <a:extLst>
                    <a:ext uri="{FF2B5EF4-FFF2-40B4-BE49-F238E27FC236}">
                      <a16:creationId xmlns:a16="http://schemas.microsoft.com/office/drawing/2014/main" id="{0E5CBA97-110D-EEF7-C04D-F0D42BD0C612}"/>
                    </a:ext>
                  </a:extLst>
                </p:cNvPr>
                <p:cNvSpPr txBox="1"/>
                <p:nvPr/>
              </p:nvSpPr>
              <p:spPr>
                <a:xfrm>
                  <a:off x="5873674" y="8568096"/>
                  <a:ext cx="758092"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dirty="0"/>
                    <a:t>3</a:t>
                  </a: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00</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12" name="TextBox 11">
                  <a:extLst>
                    <a:ext uri="{FF2B5EF4-FFF2-40B4-BE49-F238E27FC236}">
                      <a16:creationId xmlns:a16="http://schemas.microsoft.com/office/drawing/2014/main" id="{109417DD-A826-4A4F-0438-BCCE9AC6DD6E}"/>
                    </a:ext>
                  </a:extLst>
                </p:cNvPr>
                <p:cNvSpPr txBox="1"/>
                <p:nvPr/>
              </p:nvSpPr>
              <p:spPr>
                <a:xfrm>
                  <a:off x="7701211" y="8568096"/>
                  <a:ext cx="758092"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dirty="0"/>
                    <a:t>35</a:t>
                  </a: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0</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13" name="TextBox 12">
                  <a:extLst>
                    <a:ext uri="{FF2B5EF4-FFF2-40B4-BE49-F238E27FC236}">
                      <a16:creationId xmlns:a16="http://schemas.microsoft.com/office/drawing/2014/main" id="{DF8F462F-4F62-88E0-3CE9-E8435D4BF1B9}"/>
                    </a:ext>
                  </a:extLst>
                </p:cNvPr>
                <p:cNvSpPr txBox="1"/>
                <p:nvPr/>
              </p:nvSpPr>
              <p:spPr>
                <a:xfrm>
                  <a:off x="9495415" y="8568096"/>
                  <a:ext cx="758092"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dirty="0"/>
                    <a:t>4</a:t>
                  </a: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00</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14" name="TextBox 13">
                  <a:extLst>
                    <a:ext uri="{FF2B5EF4-FFF2-40B4-BE49-F238E27FC236}">
                      <a16:creationId xmlns:a16="http://schemas.microsoft.com/office/drawing/2014/main" id="{C79C65F6-A0BC-09BB-F48B-2DC76330FECF}"/>
                    </a:ext>
                  </a:extLst>
                </p:cNvPr>
                <p:cNvSpPr txBox="1"/>
                <p:nvPr/>
              </p:nvSpPr>
              <p:spPr>
                <a:xfrm>
                  <a:off x="11313569" y="8568096"/>
                  <a:ext cx="758092"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dirty="0"/>
                    <a:t>45</a:t>
                  </a: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0</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grpSp>
        </p:grpSp>
        <p:grpSp>
          <p:nvGrpSpPr>
            <p:cNvPr id="26" name="Group 25">
              <a:extLst>
                <a:ext uri="{FF2B5EF4-FFF2-40B4-BE49-F238E27FC236}">
                  <a16:creationId xmlns:a16="http://schemas.microsoft.com/office/drawing/2014/main" id="{B06C86B0-42FD-C15D-5220-84058FBBFF49}"/>
                </a:ext>
              </a:extLst>
            </p:cNvPr>
            <p:cNvGrpSpPr/>
            <p:nvPr/>
          </p:nvGrpSpPr>
          <p:grpSpPr>
            <a:xfrm>
              <a:off x="1925418" y="3223674"/>
              <a:ext cx="622690" cy="5264020"/>
              <a:chOff x="1925418" y="3223674"/>
              <a:chExt cx="622690" cy="5264020"/>
            </a:xfrm>
          </p:grpSpPr>
          <p:sp>
            <p:nvSpPr>
              <p:cNvPr id="17" name="TextBox 16">
                <a:extLst>
                  <a:ext uri="{FF2B5EF4-FFF2-40B4-BE49-F238E27FC236}">
                    <a16:creationId xmlns:a16="http://schemas.microsoft.com/office/drawing/2014/main" id="{D0590545-D0E2-20D5-5F5A-97B47C0D5613}"/>
                  </a:ext>
                </a:extLst>
              </p:cNvPr>
              <p:cNvSpPr txBox="1"/>
              <p:nvPr/>
            </p:nvSpPr>
            <p:spPr>
              <a:xfrm>
                <a:off x="2008554" y="8015770"/>
                <a:ext cx="319631"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0</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18" name="TextBox 17">
                <a:extLst>
                  <a:ext uri="{FF2B5EF4-FFF2-40B4-BE49-F238E27FC236}">
                    <a16:creationId xmlns:a16="http://schemas.microsoft.com/office/drawing/2014/main" id="{DAB46E62-0C1F-AE9F-3E7C-D19384E44FB3}"/>
                  </a:ext>
                </a:extLst>
              </p:cNvPr>
              <p:cNvSpPr txBox="1"/>
              <p:nvPr/>
            </p:nvSpPr>
            <p:spPr>
              <a:xfrm>
                <a:off x="1926219" y="7419673"/>
                <a:ext cx="484300"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0.5</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19" name="TextBox 18">
                <a:extLst>
                  <a:ext uri="{FF2B5EF4-FFF2-40B4-BE49-F238E27FC236}">
                    <a16:creationId xmlns:a16="http://schemas.microsoft.com/office/drawing/2014/main" id="{00B6B0AF-5500-6718-0C04-27EA31778104}"/>
                  </a:ext>
                </a:extLst>
              </p:cNvPr>
              <p:cNvSpPr txBox="1"/>
              <p:nvPr/>
            </p:nvSpPr>
            <p:spPr>
              <a:xfrm>
                <a:off x="2008553" y="6838996"/>
                <a:ext cx="319631"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dirty="0"/>
                  <a:t>1</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20" name="TextBox 19">
                <a:extLst>
                  <a:ext uri="{FF2B5EF4-FFF2-40B4-BE49-F238E27FC236}">
                    <a16:creationId xmlns:a16="http://schemas.microsoft.com/office/drawing/2014/main" id="{B3BE8EF0-0BC6-1A83-9880-B2F0FFCBE3E3}"/>
                  </a:ext>
                </a:extLst>
              </p:cNvPr>
              <p:cNvSpPr txBox="1"/>
              <p:nvPr/>
            </p:nvSpPr>
            <p:spPr>
              <a:xfrm>
                <a:off x="1925418" y="6293352"/>
                <a:ext cx="484300"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dirty="0"/>
                  <a:t>1</a:t>
                </a: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.5</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21" name="TextBox 20">
                <a:extLst>
                  <a:ext uri="{FF2B5EF4-FFF2-40B4-BE49-F238E27FC236}">
                    <a16:creationId xmlns:a16="http://schemas.microsoft.com/office/drawing/2014/main" id="{6C6722AE-D62F-50C0-66A2-9B3D7EAA02E6}"/>
                  </a:ext>
                </a:extLst>
              </p:cNvPr>
              <p:cNvSpPr txBox="1"/>
              <p:nvPr/>
            </p:nvSpPr>
            <p:spPr>
              <a:xfrm>
                <a:off x="2011594" y="5611733"/>
                <a:ext cx="484300"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2</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22" name="TextBox 21">
                <a:extLst>
                  <a:ext uri="{FF2B5EF4-FFF2-40B4-BE49-F238E27FC236}">
                    <a16:creationId xmlns:a16="http://schemas.microsoft.com/office/drawing/2014/main" id="{D3D49612-0178-C4F7-1BAE-E9B504003572}"/>
                  </a:ext>
                </a:extLst>
              </p:cNvPr>
              <p:cNvSpPr txBox="1"/>
              <p:nvPr/>
            </p:nvSpPr>
            <p:spPr>
              <a:xfrm>
                <a:off x="1928593" y="5071442"/>
                <a:ext cx="484300"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dirty="0"/>
                  <a:t>2</a:t>
                </a: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.5</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23" name="TextBox 22">
                <a:extLst>
                  <a:ext uri="{FF2B5EF4-FFF2-40B4-BE49-F238E27FC236}">
                    <a16:creationId xmlns:a16="http://schemas.microsoft.com/office/drawing/2014/main" id="{08D88EDE-CBF3-6B3F-C938-F7156F20F434}"/>
                  </a:ext>
                </a:extLst>
              </p:cNvPr>
              <p:cNvSpPr txBox="1"/>
              <p:nvPr/>
            </p:nvSpPr>
            <p:spPr>
              <a:xfrm>
                <a:off x="2063808" y="4397789"/>
                <a:ext cx="484300" cy="84125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dirty="0"/>
                  <a:t>3</a:t>
                </a:r>
              </a:p>
              <a:p>
                <a:pPr marL="0" marR="0" indent="0" algn="l" defTabSz="584200" rtl="0" fontAlgn="auto" latinLnBrk="0" hangingPunct="0">
                  <a:lnSpc>
                    <a:spcPct val="120000"/>
                  </a:lnSpc>
                  <a:spcBef>
                    <a:spcPts val="0"/>
                  </a:spcBef>
                  <a:spcAft>
                    <a:spcPts val="0"/>
                  </a:spcAft>
                  <a:buClrTx/>
                  <a:buSzTx/>
                  <a:buFontTx/>
                  <a:buNone/>
                  <a:tabLst/>
                </a:pP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24" name="TextBox 23">
                <a:extLst>
                  <a:ext uri="{FF2B5EF4-FFF2-40B4-BE49-F238E27FC236}">
                    <a16:creationId xmlns:a16="http://schemas.microsoft.com/office/drawing/2014/main" id="{4114CBB9-8D82-4DAD-223C-8B83EBA7C583}"/>
                  </a:ext>
                </a:extLst>
              </p:cNvPr>
              <p:cNvSpPr txBox="1"/>
              <p:nvPr/>
            </p:nvSpPr>
            <p:spPr>
              <a:xfrm>
                <a:off x="1925418" y="3786834"/>
                <a:ext cx="484300"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dirty="0"/>
                  <a:t>3</a:t>
                </a: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.5</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25" name="TextBox 24">
                <a:extLst>
                  <a:ext uri="{FF2B5EF4-FFF2-40B4-BE49-F238E27FC236}">
                    <a16:creationId xmlns:a16="http://schemas.microsoft.com/office/drawing/2014/main" id="{464D3C8C-2DB3-F6E8-0402-B711B58D5BB7}"/>
                  </a:ext>
                </a:extLst>
              </p:cNvPr>
              <p:cNvSpPr txBox="1"/>
              <p:nvPr/>
            </p:nvSpPr>
            <p:spPr>
              <a:xfrm>
                <a:off x="2021490" y="3223674"/>
                <a:ext cx="484300"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uli Regular"/>
                    <a:ea typeface="Muli Regular"/>
                    <a:cs typeface="Muli Regular"/>
                    <a:sym typeface="Muli Regular"/>
                  </a:rPr>
                  <a:t>4</a:t>
                </a:r>
                <a:endParaRPr kumimoji="0" lang="en-CA" sz="20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grpSp>
      </p:grpSp>
    </p:spTree>
    <p:extLst>
      <p:ext uri="{BB962C8B-B14F-4D97-AF65-F5344CB8AC3E}">
        <p14:creationId xmlns:p14="http://schemas.microsoft.com/office/powerpoint/2010/main" val="11899108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Example title here"/>
          <p:cNvSpPr txBox="1">
            <a:spLocks noGrp="1"/>
          </p:cNvSpPr>
          <p:nvPr>
            <p:ph type="title"/>
          </p:nvPr>
        </p:nvSpPr>
        <p:spPr>
          <a:prstGeom prst="rect">
            <a:avLst/>
          </a:prstGeom>
        </p:spPr>
        <p:txBody>
          <a:bodyPr/>
          <a:lstStyle/>
          <a:p>
            <a:r>
              <a:rPr lang="en-US" dirty="0"/>
              <a:t>Procedure</a:t>
            </a:r>
            <a:endParaRPr dirty="0"/>
          </a:p>
        </p:txBody>
      </p:sp>
      <p:sp>
        <p:nvSpPr>
          <p:cNvPr id="14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a:t>
            </a:fld>
            <a:endParaRPr/>
          </a:p>
        </p:txBody>
      </p:sp>
      <p:sp>
        <p:nvSpPr>
          <p:cNvPr id="143" name="Line"/>
          <p:cNvSpPr>
            <a:spLocks noGrp="1"/>
          </p:cNvSpPr>
          <p:nvPr>
            <p:ph type="body" idx="14"/>
          </p:nvPr>
        </p:nvSpPr>
        <p:spPr>
          <a:prstGeom prst="line">
            <a:avLst/>
          </a:prstGeom>
        </p:spPr>
        <p:txBody>
          <a:bodyPr/>
          <a:lstStyle/>
          <a:p>
            <a:pPr marL="0" indent="0" algn="ctr">
              <a:lnSpc>
                <a:spcPct val="100000"/>
              </a:lnSpc>
              <a:buSzTx/>
              <a:buNone/>
              <a:defRPr sz="2200">
                <a:solidFill>
                  <a:srgbClr val="FFFFFF"/>
                </a:solidFill>
                <a:latin typeface="Helvetica Neue Medium"/>
                <a:ea typeface="Helvetica Neue Medium"/>
                <a:cs typeface="Helvetica Neue Medium"/>
                <a:sym typeface="Helvetica Neue Medium"/>
              </a:defRPr>
            </a:pPr>
            <a:endParaRPr dirty="0"/>
          </a:p>
        </p:txBody>
      </p:sp>
      <p:grpSp>
        <p:nvGrpSpPr>
          <p:cNvPr id="15" name="Group 14">
            <a:extLst>
              <a:ext uri="{FF2B5EF4-FFF2-40B4-BE49-F238E27FC236}">
                <a16:creationId xmlns:a16="http://schemas.microsoft.com/office/drawing/2014/main" id="{5F476465-49FA-81CE-3A97-45264EFFBADB}"/>
              </a:ext>
            </a:extLst>
          </p:cNvPr>
          <p:cNvGrpSpPr/>
          <p:nvPr/>
        </p:nvGrpSpPr>
        <p:grpSpPr>
          <a:xfrm>
            <a:off x="2414251" y="3220866"/>
            <a:ext cx="7208236" cy="2570164"/>
            <a:chOff x="1076428" y="3345871"/>
            <a:chExt cx="7208236" cy="2570164"/>
          </a:xfrm>
        </p:grpSpPr>
        <p:pic>
          <p:nvPicPr>
            <p:cNvPr id="1028" name="Picture 4" descr="Volumetric Flask, 25ml - Class B Tolerance ±0.08ml - Beaded Rim - Sing —  Eisco Labs">
              <a:extLst>
                <a:ext uri="{FF2B5EF4-FFF2-40B4-BE49-F238E27FC236}">
                  <a16:creationId xmlns:a16="http://schemas.microsoft.com/office/drawing/2014/main" id="{3EE73A8F-1A7E-18CF-F8A5-66F2CDCFFF9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435" b="94742" l="10000" r="92833">
                          <a14:foregroundMark x1="39370" y1="7727" x2="39231" y2="7357"/>
                          <a14:foregroundMark x1="40583" y1="10942" x2="39685" y2="8561"/>
                          <a14:foregroundMark x1="38033" y1="7691" x2="37807" y2="7448"/>
                          <a14:foregroundMark x1="40667" y1="10517" x2="38822" y2="8537"/>
                          <a14:foregroundMark x1="39699" y1="5372" x2="52083" y2="3556"/>
                          <a14:foregroundMark x1="52083" y1="3556" x2="61333" y2="7751"/>
                          <a14:foregroundMark x1="39554" y1="4121" x2="44000" y2="3739"/>
                          <a14:foregroundMark x1="39566" y1="4071" x2="50750" y2="3587"/>
                          <a14:foregroundMark x1="50750" y1="3587" x2="62750" y2="4043"/>
                          <a14:foregroundMark x1="36583" y1="4134" x2="56583" y2="3951"/>
                          <a14:foregroundMark x1="56583" y1="3951" x2="62474" y2="5483"/>
                          <a14:foregroundMark x1="62538" y1="4225" x2="62417" y2="3465"/>
                          <a14:foregroundMark x1="62700" y1="5241" x2="62538" y2="4225"/>
                          <a14:foregroundMark x1="63415" y1="5877" x2="62833" y2="6687"/>
                          <a14:foregroundMark x1="64667" y1="4134" x2="63958" y2="5122"/>
                          <a14:foregroundMark x1="63790" y1="4225" x2="64627" y2="4975"/>
                          <a14:foregroundMark x1="52083" y1="22827" x2="55333" y2="13647"/>
                          <a14:foregroundMark x1="55333" y1="13647" x2="55917" y2="13435"/>
                          <a14:foregroundMark x1="51417" y1="23799" x2="53833" y2="42827"/>
                          <a14:foregroundMark x1="53250" y1="44316" x2="51750" y2="66079"/>
                          <a14:foregroundMark x1="50667" y1="67447" x2="50417" y2="93951"/>
                          <a14:foregroundMark x1="53167" y1="66687" x2="56750" y2="94772"/>
                          <a14:foregroundMark x1="80333" y1="83404" x2="82667" y2="88480"/>
                          <a14:foregroundMark x1="82667" y1="88480" x2="87500" y2="84225"/>
                          <a14:foregroundMark x1="92917" y1="81581" x2="92167" y2="87143"/>
                          <a14:foregroundMark x1="92167" y1="87143" x2="90167" y2="81915"/>
                          <a14:foregroundMark x1="90167" y1="81915" x2="92833" y2="81824"/>
                          <a14:foregroundMark x1="17083" y1="75775" x2="12333" y2="87599"/>
                          <a14:foregroundMark x1="12333" y1="87599" x2="16000" y2="89848"/>
                          <a14:backgroundMark x1="37750" y1="7933" x2="37750" y2="7933"/>
                          <a14:backgroundMark x1="37333" y1="7052" x2="37333" y2="7052"/>
                          <a14:backgroundMark x1="36333" y1="4377" x2="37833" y2="7447"/>
                          <a14:backgroundMark x1="36500" y1="3891" x2="36500" y2="3891"/>
                          <a14:backgroundMark x1="36167" y1="4255" x2="36167" y2="4255"/>
                          <a14:backgroundMark x1="36833" y1="3617" x2="36667" y2="4286"/>
                          <a14:backgroundMark x1="38000" y1="7690" x2="37833" y2="8511"/>
                          <a14:backgroundMark x1="64167" y1="6505" x2="67417" y2="5532"/>
                          <a14:backgroundMark x1="65667" y1="4286" x2="66250" y2="5502"/>
                          <a14:backgroundMark x1="66417" y1="4468" x2="65167" y2="5805"/>
                          <a14:backgroundMark x1="65250" y1="4225" x2="65250" y2="4225"/>
                          <a14:backgroundMark x1="65250" y1="3921" x2="65250" y2="4103"/>
                          <a14:backgroundMark x1="65000" y1="4894" x2="66250" y2="5562"/>
                          <a14:backgroundMark x1="64750" y1="6018" x2="64750" y2="6018"/>
                          <a14:backgroundMark x1="64750" y1="6018" x2="64750" y2="6079"/>
                        </a14:backgroundRemoval>
                      </a14:imgEffect>
                    </a14:imgLayer>
                  </a14:imgProps>
                </a:ext>
                <a:ext uri="{28A0092B-C50C-407E-A947-70E740481C1C}">
                  <a14:useLocalDpi xmlns:a14="http://schemas.microsoft.com/office/drawing/2010/main" val="0"/>
                </a:ext>
              </a:extLst>
            </a:blip>
            <a:srcRect/>
            <a:stretch>
              <a:fillRect/>
            </a:stretch>
          </p:blipFill>
          <p:spPr bwMode="auto">
            <a:xfrm>
              <a:off x="1076428" y="3345872"/>
              <a:ext cx="862205" cy="236384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943050F0-C419-DFAD-4042-05F6D4B4D54B}"/>
                </a:ext>
              </a:extLst>
            </p:cNvPr>
            <p:cNvCxnSpPr/>
            <p:nvPr/>
          </p:nvCxnSpPr>
          <p:spPr>
            <a:xfrm>
              <a:off x="2556164" y="4592782"/>
              <a:ext cx="949036" cy="0"/>
            </a:xfrm>
            <a:prstGeom prst="straightConnector1">
              <a:avLst/>
            </a:prstGeom>
            <a:noFill/>
            <a:ln w="254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B2434CCC-30C9-6296-8161-AF76CA85B784}"/>
                </a:ext>
              </a:extLst>
            </p:cNvPr>
            <p:cNvSpPr txBox="1"/>
            <p:nvPr/>
          </p:nvSpPr>
          <p:spPr>
            <a:xfrm>
              <a:off x="2597280" y="3982005"/>
              <a:ext cx="753411" cy="619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uli Regular"/>
                  <a:ea typeface="Muli Regular"/>
                  <a:cs typeface="Muli Regular"/>
                  <a:sym typeface="Muli Regular"/>
                </a:rPr>
                <a:t>DDA</a:t>
              </a:r>
              <a:endParaRPr kumimoji="0" lang="en-CA" sz="28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pic>
          <p:nvPicPr>
            <p:cNvPr id="1032" name="Picture 8" descr="PR Series Analytical Analytical Balance PR224 | OHAUS">
              <a:extLst>
                <a:ext uri="{FF2B5EF4-FFF2-40B4-BE49-F238E27FC236}">
                  <a16:creationId xmlns:a16="http://schemas.microsoft.com/office/drawing/2014/main" id="{687936F4-59C6-0C25-BD32-51A1A24425F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333" b="90000" l="10000" r="90000">
                          <a14:foregroundMark x1="17000" y1="14364" x2="17000" y2="14187"/>
                          <a14:foregroundMark x1="62301" y1="7647" x2="30167" y2="11167"/>
                          <a14:foregroundMark x1="30167" y1="11167" x2="21648" y2="6055"/>
                          <a14:foregroundMark x1="52374" y1="1742" x2="52612" y2="1713"/>
                          <a14:foregroundMark x1="65758" y1="7532" x2="67500" y2="8333"/>
                          <a14:foregroundMark x1="71042" y1="7957" x2="71167" y2="8000"/>
                          <a14:foregroundMark x1="71189" y1="8223" x2="72833" y2="9167"/>
                          <a14:foregroundMark x1="20657" y1="25156" x2="20664" y2="25539"/>
                          <a14:foregroundMark x1="20451" y1="14249" x2="20455" y2="14472"/>
                          <a14:foregroundMark x1="21186" y1="26958" x2="31000" y2="51333"/>
                          <a14:foregroundMark x1="31000" y1="51333" x2="53833" y2="54167"/>
                          <a14:foregroundMark x1="53833" y1="54167" x2="61333" y2="25833"/>
                          <a14:foregroundMark x1="61333" y1="25833" x2="48667" y2="16167"/>
                          <a14:foregroundMark x1="48667" y1="16167" x2="25500" y2="13333"/>
                          <a14:foregroundMark x1="32667" y1="13333" x2="32000" y2="37333"/>
                          <a14:foregroundMark x1="32000" y1="37333" x2="46667" y2="50833"/>
                          <a14:foregroundMark x1="46667" y1="50833" x2="51833" y2="27500"/>
                          <a14:foregroundMark x1="51833" y1="27500" x2="41833" y2="17667"/>
                          <a14:foregroundMark x1="41833" y1="17667" x2="36667" y2="21500"/>
                          <a14:foregroundMark x1="17667" y1="64833" x2="16093" y2="61308"/>
                          <a14:foregroundMark x1="17742" y1="14387" x2="17761" y2="14201"/>
                          <a14:foregroundMark x1="14241" y1="48317" x2="14261" y2="48125"/>
                          <a14:foregroundMark x1="13891" y1="51705" x2="13904" y2="51575"/>
                          <a14:foregroundMark x1="20124" y1="48500" x2="20400" y2="52713"/>
                          <a14:foregroundMark x1="19993" y1="46506" x2="20124" y2="48500"/>
                          <a14:foregroundMark x1="19349" y1="36667" x2="19445" y2="38134"/>
                          <a14:foregroundMark x1="18592" y1="25091" x2="18604" y2="25283"/>
                          <a14:foregroundMark x1="17879" y1="14203" x2="17891" y2="14392"/>
                          <a14:foregroundMark x1="17336" y1="14375" x2="17342" y2="14194"/>
                          <a14:foregroundMark x1="21654" y1="5710" x2="25167" y2="7000"/>
                          <a14:foregroundMark x1="17000" y1="4000" x2="19437" y2="4895"/>
                          <a14:foregroundMark x1="25167" y1="7000" x2="39333" y2="7167"/>
                          <a14:foregroundMark x1="39333" y1="7167" x2="54410" y2="5956"/>
                          <a14:foregroundMark x1="19636" y1="4402" x2="16500" y2="4333"/>
                          <a14:foregroundMark x1="22745" y1="4470" x2="19903" y2="4408"/>
                          <a14:foregroundMark x1="32054" y1="4673" x2="29156" y2="4610"/>
                          <a14:foregroundMark x1="35567" y1="4750" x2="35385" y2="4746"/>
                          <a14:foregroundMark x1="40588" y1="4860" x2="39184" y2="4829"/>
                          <a14:foregroundMark x1="58958" y1="5263" x2="43447" y2="4922"/>
                          <a14:foregroundMark x1="64575" y1="5145" x2="69333" y2="8000"/>
                          <a14:foregroundMark x1="64749" y1="5472" x2="72333" y2="8000"/>
                          <a14:foregroundMark x1="70333" y1="5833" x2="63878" y2="3836"/>
                          <a14:foregroundMark x1="15581" y1="59753" x2="15333" y2="61333"/>
                          <a14:foregroundMark x1="16667" y1="52833" x2="16622" y2="53119"/>
                          <a14:foregroundMark x1="15333" y1="61333" x2="15167" y2="61500"/>
                          <a14:foregroundMark x1="32500" y1="3000" x2="44333" y2="3333"/>
                          <a14:foregroundMark x1="44333" y1="3333" x2="54500" y2="3333"/>
                          <a14:foregroundMark x1="54500" y1="3333" x2="58000" y2="3500"/>
                          <a14:foregroundMark x1="31000" y1="1833" x2="43333" y2="1333"/>
                          <a14:foregroundMark x1="43333" y1="1333" x2="32500" y2="3333"/>
                          <a14:foregroundMark x1="32500" y1="3333" x2="31000" y2="2333"/>
                          <a14:foregroundMark x1="44167" y1="1833" x2="52500" y2="1500"/>
                          <a14:foregroundMark x1="52500" y1="1500" x2="52667" y2="1667"/>
                          <a14:foregroundMark x1="59833" y1="2667" x2="53500" y2="1500"/>
                          <a14:backgroundMark x1="17167" y1="1167" x2="17167" y2="1167"/>
                          <a14:backgroundMark x1="18500" y1="833" x2="18500" y2="0"/>
                          <a14:backgroundMark x1="19333" y1="500" x2="19333" y2="500"/>
                          <a14:backgroundMark x1="21167" y1="500" x2="21167" y2="500"/>
                          <a14:backgroundMark x1="22500" y1="500" x2="22500" y2="500"/>
                          <a14:backgroundMark x1="24333" y1="667" x2="24333" y2="667"/>
                          <a14:backgroundMark x1="25167" y1="667" x2="29333" y2="667"/>
                          <a14:backgroundMark x1="29333" y1="667" x2="30228" y2="667"/>
                          <a14:backgroundMark x1="59196" y1="1679" x2="63167" y2="2500"/>
                          <a14:backgroundMark x1="63167" y1="2500" x2="59434" y2="1316"/>
                          <a14:backgroundMark x1="13667" y1="49833" x2="14667" y2="49833"/>
                          <a14:backgroundMark x1="14333" y1="48500" x2="14333" y2="48500"/>
                          <a14:backgroundMark x1="14333" y1="48500" x2="14333" y2="48500"/>
                          <a14:backgroundMark x1="13833" y1="49500" x2="13833" y2="49500"/>
                          <a14:backgroundMark x1="13833" y1="49167" x2="13833" y2="49167"/>
                          <a14:backgroundMark x1="14167" y1="48667" x2="14167" y2="48667"/>
                          <a14:backgroundMark x1="14167" y1="49167" x2="14167" y2="49167"/>
                          <a14:backgroundMark x1="13833" y1="49000" x2="13833" y2="49000"/>
                          <a14:backgroundMark x1="14667" y1="48500" x2="14667" y2="48500"/>
                          <a14:backgroundMark x1="16000" y1="47333" x2="15833" y2="37500"/>
                          <a14:backgroundMark x1="15833" y1="37500" x2="14000" y2="47833"/>
                          <a14:backgroundMark x1="14000" y1="47833" x2="15333" y2="43167"/>
                          <a14:backgroundMark x1="14167" y1="48167" x2="13500" y2="47833"/>
                          <a14:backgroundMark x1="14833" y1="47833" x2="14167" y2="48000"/>
                          <a14:backgroundMark x1="15167" y1="26167" x2="15167" y2="36667"/>
                          <a14:backgroundMark x1="16500" y1="26167" x2="16000" y2="14000"/>
                          <a14:backgroundMark x1="16000" y1="14333" x2="15667" y2="25000"/>
                          <a14:backgroundMark x1="15667" y1="25000" x2="15500" y2="15500"/>
                          <a14:backgroundMark x1="16333" y1="25000" x2="16167" y2="26333"/>
                          <a14:backgroundMark x1="16500" y1="13833" x2="16000" y2="4833"/>
                          <a14:backgroundMark x1="16000" y1="4833" x2="15833" y2="14167"/>
                          <a14:backgroundMark x1="15833" y1="14167" x2="15667" y2="14167"/>
                          <a14:backgroundMark x1="16167" y1="52167" x2="16092" y2="52744"/>
                          <a14:backgroundMark x1="15833" y1="52833" x2="13500" y2="59000"/>
                          <a14:backgroundMark x1="13667" y1="51167" x2="14000" y2="51500"/>
                          <a14:backgroundMark x1="44000" y1="500" x2="44000" y2="500"/>
                          <a14:backgroundMark x1="30667" y1="333" x2="30667" y2="333"/>
                          <a14:backgroundMark x1="31833" y1="500" x2="31833" y2="500"/>
                          <a14:backgroundMark x1="32667" y1="500" x2="32667" y2="500"/>
                          <a14:backgroundMark x1="33833" y1="333" x2="33833" y2="333"/>
                          <a14:backgroundMark x1="34833" y1="333" x2="34833" y2="333"/>
                          <a14:backgroundMark x1="35500" y1="333" x2="35500" y2="333"/>
                          <a14:backgroundMark x1="36667" y1="333" x2="36667" y2="333"/>
                          <a14:backgroundMark x1="37333" y1="333" x2="37333" y2="333"/>
                          <a14:backgroundMark x1="38500" y1="333" x2="38500" y2="333"/>
                          <a14:backgroundMark x1="39500" y1="333" x2="39500" y2="333"/>
                          <a14:backgroundMark x1="40333" y1="500" x2="40333" y2="500"/>
                          <a14:backgroundMark x1="41167" y1="667" x2="41167" y2="667"/>
                          <a14:backgroundMark x1="42500" y1="667" x2="42500" y2="667"/>
                          <a14:backgroundMark x1="45667" y1="333" x2="45667" y2="333"/>
                          <a14:backgroundMark x1="46667" y1="500" x2="46667" y2="500"/>
                          <a14:backgroundMark x1="47500" y1="500" x2="47500" y2="500"/>
                          <a14:backgroundMark x1="48333" y1="500" x2="48333" y2="500"/>
                          <a14:backgroundMark x1="48667" y1="667" x2="48667" y2="667"/>
                          <a14:backgroundMark x1="49667" y1="500" x2="49667" y2="500"/>
                          <a14:backgroundMark x1="50833" y1="167" x2="50833" y2="167"/>
                          <a14:backgroundMark x1="51833" y1="167" x2="51833" y2="167"/>
                          <a14:backgroundMark x1="52167" y1="167" x2="52167" y2="167"/>
                          <a14:backgroundMark x1="58667" y1="1000" x2="58667" y2="1000"/>
                          <a14:backgroundMark x1="57500" y1="1000" x2="57500" y2="1000"/>
                          <a14:backgroundMark x1="55833" y1="833" x2="55833" y2="833"/>
                          <a14:backgroundMark x1="54500" y1="500" x2="54500" y2="500"/>
                        </a14:backgroundRemoval>
                      </a14:imgEffect>
                    </a14:imgLayer>
                  </a14:imgProps>
                </a:ext>
                <a:ext uri="{28A0092B-C50C-407E-A947-70E740481C1C}">
                  <a14:useLocalDpi xmlns:a14="http://schemas.microsoft.com/office/drawing/2010/main" val="0"/>
                </a:ext>
              </a:extLst>
            </a:blip>
            <a:srcRect/>
            <a:stretch>
              <a:fillRect/>
            </a:stretch>
          </p:blipFill>
          <p:spPr bwMode="auto">
            <a:xfrm>
              <a:off x="3573462" y="3345872"/>
              <a:ext cx="2570163" cy="257016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424DF69E-54AB-A592-EC23-226142F62222}"/>
                </a:ext>
              </a:extLst>
            </p:cNvPr>
            <p:cNvCxnSpPr/>
            <p:nvPr/>
          </p:nvCxnSpPr>
          <p:spPr>
            <a:xfrm>
              <a:off x="6027882" y="4630953"/>
              <a:ext cx="949036" cy="0"/>
            </a:xfrm>
            <a:prstGeom prst="straightConnector1">
              <a:avLst/>
            </a:prstGeom>
            <a:noFill/>
            <a:ln w="254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BFDE0379-EDD0-E934-ADE4-803C65690D89}"/>
                </a:ext>
              </a:extLst>
            </p:cNvPr>
            <p:cNvSpPr txBox="1"/>
            <p:nvPr/>
          </p:nvSpPr>
          <p:spPr>
            <a:xfrm>
              <a:off x="6180513" y="3982006"/>
              <a:ext cx="657231" cy="619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n-US" sz="2800" dirty="0">
                  <a:solidFill>
                    <a:schemeClr val="bg1"/>
                  </a:solidFill>
                </a:rPr>
                <a:t>LAB</a:t>
              </a:r>
              <a:endParaRPr kumimoji="0" lang="en-CA" sz="28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pic>
          <p:nvPicPr>
            <p:cNvPr id="7" name="Picture 4" descr="Volumetric Flask, 25ml - Class B Tolerance ±0.08ml - Beaded Rim - Sing —  Eisco Labs">
              <a:extLst>
                <a:ext uri="{FF2B5EF4-FFF2-40B4-BE49-F238E27FC236}">
                  <a16:creationId xmlns:a16="http://schemas.microsoft.com/office/drawing/2014/main" id="{29B2B38D-B724-5F70-E98E-8F0A76CC5FB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435" b="94742" l="10000" r="92833">
                          <a14:foregroundMark x1="39370" y1="7727" x2="39231" y2="7357"/>
                          <a14:foregroundMark x1="40583" y1="10942" x2="39685" y2="8561"/>
                          <a14:foregroundMark x1="38033" y1="7691" x2="37807" y2="7448"/>
                          <a14:foregroundMark x1="40667" y1="10517" x2="38822" y2="8537"/>
                          <a14:foregroundMark x1="39699" y1="5372" x2="52083" y2="3556"/>
                          <a14:foregroundMark x1="52083" y1="3556" x2="61333" y2="7751"/>
                          <a14:foregroundMark x1="39554" y1="4121" x2="44000" y2="3739"/>
                          <a14:foregroundMark x1="39566" y1="4071" x2="50750" y2="3587"/>
                          <a14:foregroundMark x1="50750" y1="3587" x2="62750" y2="4043"/>
                          <a14:foregroundMark x1="36583" y1="4134" x2="56583" y2="3951"/>
                          <a14:foregroundMark x1="56583" y1="3951" x2="62474" y2="5483"/>
                          <a14:foregroundMark x1="62538" y1="4225" x2="62417" y2="3465"/>
                          <a14:foregroundMark x1="62700" y1="5241" x2="62538" y2="4225"/>
                          <a14:foregroundMark x1="63415" y1="5877" x2="62833" y2="6687"/>
                          <a14:foregroundMark x1="64667" y1="4134" x2="63958" y2="5122"/>
                          <a14:foregroundMark x1="63790" y1="4225" x2="64627" y2="4975"/>
                          <a14:foregroundMark x1="52083" y1="22827" x2="55333" y2="13647"/>
                          <a14:foregroundMark x1="55333" y1="13647" x2="55917" y2="13435"/>
                          <a14:foregroundMark x1="51417" y1="23799" x2="53833" y2="42827"/>
                          <a14:foregroundMark x1="53250" y1="44316" x2="51750" y2="66079"/>
                          <a14:foregroundMark x1="50667" y1="67447" x2="50417" y2="93951"/>
                          <a14:foregroundMark x1="53167" y1="66687" x2="56750" y2="94772"/>
                          <a14:foregroundMark x1="80333" y1="83404" x2="82667" y2="88480"/>
                          <a14:foregroundMark x1="82667" y1="88480" x2="87500" y2="84225"/>
                          <a14:foregroundMark x1="92917" y1="81581" x2="92167" y2="87143"/>
                          <a14:foregroundMark x1="92167" y1="87143" x2="90167" y2="81915"/>
                          <a14:foregroundMark x1="90167" y1="81915" x2="92833" y2="81824"/>
                          <a14:foregroundMark x1="17083" y1="75775" x2="12333" y2="87599"/>
                          <a14:foregroundMark x1="12333" y1="87599" x2="16000" y2="89848"/>
                          <a14:backgroundMark x1="37750" y1="7933" x2="37750" y2="7933"/>
                          <a14:backgroundMark x1="37333" y1="7052" x2="37333" y2="7052"/>
                          <a14:backgroundMark x1="36333" y1="4377" x2="37833" y2="7447"/>
                          <a14:backgroundMark x1="36500" y1="3891" x2="36500" y2="3891"/>
                          <a14:backgroundMark x1="36167" y1="4255" x2="36167" y2="4255"/>
                          <a14:backgroundMark x1="36833" y1="3617" x2="36667" y2="4286"/>
                          <a14:backgroundMark x1="38000" y1="7690" x2="37833" y2="8511"/>
                          <a14:backgroundMark x1="64167" y1="6505" x2="67417" y2="5532"/>
                          <a14:backgroundMark x1="65667" y1="4286" x2="66250" y2="5502"/>
                          <a14:backgroundMark x1="66417" y1="4468" x2="65167" y2="5805"/>
                          <a14:backgroundMark x1="65250" y1="4225" x2="65250" y2="4225"/>
                          <a14:backgroundMark x1="65250" y1="3921" x2="65250" y2="4103"/>
                          <a14:backgroundMark x1="65000" y1="4894" x2="66250" y2="5562"/>
                          <a14:backgroundMark x1="64750" y1="6018" x2="64750" y2="6018"/>
                          <a14:backgroundMark x1="64750" y1="6018" x2="64750" y2="6079"/>
                        </a14:backgroundRemoval>
                      </a14:imgEffect>
                    </a14:imgLayer>
                  </a14:imgProps>
                </a:ext>
                <a:ext uri="{28A0092B-C50C-407E-A947-70E740481C1C}">
                  <a14:useLocalDpi xmlns:a14="http://schemas.microsoft.com/office/drawing/2010/main" val="0"/>
                </a:ext>
              </a:extLst>
            </a:blip>
            <a:srcRect/>
            <a:stretch>
              <a:fillRect/>
            </a:stretch>
          </p:blipFill>
          <p:spPr bwMode="auto">
            <a:xfrm>
              <a:off x="7422459" y="3345871"/>
              <a:ext cx="862205" cy="2363849"/>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PR Series Analytical Analytical Balance PR224 | OHAUS">
            <a:extLst>
              <a:ext uri="{FF2B5EF4-FFF2-40B4-BE49-F238E27FC236}">
                <a16:creationId xmlns:a16="http://schemas.microsoft.com/office/drawing/2014/main" id="{4FD0DD86-F90B-1E29-A3B5-740C9184FC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333" b="90000" l="10000" r="90000">
                        <a14:foregroundMark x1="17000" y1="14364" x2="17000" y2="14187"/>
                        <a14:foregroundMark x1="62301" y1="7647" x2="30167" y2="11167"/>
                        <a14:foregroundMark x1="30167" y1="11167" x2="21648" y2="6055"/>
                        <a14:foregroundMark x1="52374" y1="1742" x2="52612" y2="1713"/>
                        <a14:foregroundMark x1="65758" y1="7532" x2="67500" y2="8333"/>
                        <a14:foregroundMark x1="71042" y1="7957" x2="71167" y2="8000"/>
                        <a14:foregroundMark x1="71189" y1="8223" x2="72833" y2="9167"/>
                        <a14:foregroundMark x1="20657" y1="25156" x2="20664" y2="25539"/>
                        <a14:foregroundMark x1="20451" y1="14249" x2="20455" y2="14472"/>
                        <a14:foregroundMark x1="21186" y1="26958" x2="31000" y2="51333"/>
                        <a14:foregroundMark x1="31000" y1="51333" x2="53833" y2="54167"/>
                        <a14:foregroundMark x1="53833" y1="54167" x2="61333" y2="25833"/>
                        <a14:foregroundMark x1="61333" y1="25833" x2="48667" y2="16167"/>
                        <a14:foregroundMark x1="48667" y1="16167" x2="25500" y2="13333"/>
                        <a14:foregroundMark x1="32667" y1="13333" x2="32000" y2="37333"/>
                        <a14:foregroundMark x1="32000" y1="37333" x2="46667" y2="50833"/>
                        <a14:foregroundMark x1="46667" y1="50833" x2="51833" y2="27500"/>
                        <a14:foregroundMark x1="51833" y1="27500" x2="41833" y2="17667"/>
                        <a14:foregroundMark x1="41833" y1="17667" x2="36667" y2="21500"/>
                        <a14:foregroundMark x1="17667" y1="64833" x2="16093" y2="61308"/>
                        <a14:foregroundMark x1="17742" y1="14387" x2="17761" y2="14201"/>
                        <a14:foregroundMark x1="14241" y1="48317" x2="14261" y2="48125"/>
                        <a14:foregroundMark x1="13891" y1="51705" x2="13904" y2="51575"/>
                        <a14:foregroundMark x1="20124" y1="48500" x2="20400" y2="52713"/>
                        <a14:foregroundMark x1="19993" y1="46506" x2="20124" y2="48500"/>
                        <a14:foregroundMark x1="19349" y1="36667" x2="19445" y2="38134"/>
                        <a14:foregroundMark x1="18592" y1="25091" x2="18604" y2="25283"/>
                        <a14:foregroundMark x1="17879" y1="14203" x2="17891" y2="14392"/>
                        <a14:foregroundMark x1="17336" y1="14375" x2="17342" y2="14194"/>
                        <a14:foregroundMark x1="21654" y1="5710" x2="25167" y2="7000"/>
                        <a14:foregroundMark x1="17000" y1="4000" x2="19437" y2="4895"/>
                        <a14:foregroundMark x1="25167" y1="7000" x2="39333" y2="7167"/>
                        <a14:foregroundMark x1="39333" y1="7167" x2="54410" y2="5956"/>
                        <a14:foregroundMark x1="19636" y1="4402" x2="16500" y2="4333"/>
                        <a14:foregroundMark x1="22745" y1="4470" x2="19903" y2="4408"/>
                        <a14:foregroundMark x1="32054" y1="4673" x2="29156" y2="4610"/>
                        <a14:foregroundMark x1="35567" y1="4750" x2="35385" y2="4746"/>
                        <a14:foregroundMark x1="40588" y1="4860" x2="39184" y2="4829"/>
                        <a14:foregroundMark x1="58958" y1="5263" x2="43447" y2="4922"/>
                        <a14:foregroundMark x1="64575" y1="5145" x2="69333" y2="8000"/>
                        <a14:foregroundMark x1="64749" y1="5472" x2="72333" y2="8000"/>
                        <a14:foregroundMark x1="70333" y1="5833" x2="63878" y2="3836"/>
                        <a14:foregroundMark x1="15581" y1="59753" x2="15333" y2="61333"/>
                        <a14:foregroundMark x1="16667" y1="52833" x2="16622" y2="53119"/>
                        <a14:foregroundMark x1="15333" y1="61333" x2="15167" y2="61500"/>
                        <a14:foregroundMark x1="32500" y1="3000" x2="44333" y2="3333"/>
                        <a14:foregroundMark x1="44333" y1="3333" x2="54500" y2="3333"/>
                        <a14:foregroundMark x1="54500" y1="3333" x2="58000" y2="3500"/>
                        <a14:foregroundMark x1="31000" y1="1833" x2="43333" y2="1333"/>
                        <a14:foregroundMark x1="43333" y1="1333" x2="32500" y2="3333"/>
                        <a14:foregroundMark x1="32500" y1="3333" x2="31000" y2="2333"/>
                        <a14:foregroundMark x1="44167" y1="1833" x2="52500" y2="1500"/>
                        <a14:foregroundMark x1="52500" y1="1500" x2="52667" y2="1667"/>
                        <a14:foregroundMark x1="59833" y1="2667" x2="53500" y2="1500"/>
                        <a14:backgroundMark x1="17167" y1="1167" x2="17167" y2="1167"/>
                        <a14:backgroundMark x1="18500" y1="833" x2="18500" y2="0"/>
                        <a14:backgroundMark x1="19333" y1="500" x2="19333" y2="500"/>
                        <a14:backgroundMark x1="21167" y1="500" x2="21167" y2="500"/>
                        <a14:backgroundMark x1="22500" y1="500" x2="22500" y2="500"/>
                        <a14:backgroundMark x1="24333" y1="667" x2="24333" y2="667"/>
                        <a14:backgroundMark x1="25167" y1="667" x2="29333" y2="667"/>
                        <a14:backgroundMark x1="29333" y1="667" x2="30228" y2="667"/>
                        <a14:backgroundMark x1="59196" y1="1679" x2="63167" y2="2500"/>
                        <a14:backgroundMark x1="63167" y1="2500" x2="59434" y2="1316"/>
                        <a14:backgroundMark x1="13667" y1="49833" x2="14667" y2="49833"/>
                        <a14:backgroundMark x1="14333" y1="48500" x2="14333" y2="48500"/>
                        <a14:backgroundMark x1="14333" y1="48500" x2="14333" y2="48500"/>
                        <a14:backgroundMark x1="13833" y1="49500" x2="13833" y2="49500"/>
                        <a14:backgroundMark x1="13833" y1="49167" x2="13833" y2="49167"/>
                        <a14:backgroundMark x1="14167" y1="48667" x2="14167" y2="48667"/>
                        <a14:backgroundMark x1="14167" y1="49167" x2="14167" y2="49167"/>
                        <a14:backgroundMark x1="13833" y1="49000" x2="13833" y2="49000"/>
                        <a14:backgroundMark x1="14667" y1="48500" x2="14667" y2="48500"/>
                        <a14:backgroundMark x1="16000" y1="47333" x2="15833" y2="37500"/>
                        <a14:backgroundMark x1="15833" y1="37500" x2="14000" y2="47833"/>
                        <a14:backgroundMark x1="14000" y1="47833" x2="15333" y2="43167"/>
                        <a14:backgroundMark x1="14167" y1="48167" x2="13500" y2="47833"/>
                        <a14:backgroundMark x1="14833" y1="47833" x2="14167" y2="48000"/>
                        <a14:backgroundMark x1="15167" y1="26167" x2="15167" y2="36667"/>
                        <a14:backgroundMark x1="16500" y1="26167" x2="16000" y2="14000"/>
                        <a14:backgroundMark x1="16000" y1="14333" x2="15667" y2="25000"/>
                        <a14:backgroundMark x1="15667" y1="25000" x2="15500" y2="15500"/>
                        <a14:backgroundMark x1="16333" y1="25000" x2="16167" y2="26333"/>
                        <a14:backgroundMark x1="16500" y1="13833" x2="16000" y2="4833"/>
                        <a14:backgroundMark x1="16000" y1="4833" x2="15833" y2="14167"/>
                        <a14:backgroundMark x1="15833" y1="14167" x2="15667" y2="14167"/>
                        <a14:backgroundMark x1="16167" y1="52167" x2="16092" y2="52744"/>
                        <a14:backgroundMark x1="15833" y1="52833" x2="13500" y2="59000"/>
                        <a14:backgroundMark x1="13667" y1="51167" x2="14000" y2="51500"/>
                        <a14:backgroundMark x1="44000" y1="500" x2="44000" y2="500"/>
                        <a14:backgroundMark x1="30667" y1="333" x2="30667" y2="333"/>
                        <a14:backgroundMark x1="31833" y1="500" x2="31833" y2="500"/>
                        <a14:backgroundMark x1="32667" y1="500" x2="32667" y2="500"/>
                        <a14:backgroundMark x1="33833" y1="333" x2="33833" y2="333"/>
                        <a14:backgroundMark x1="34833" y1="333" x2="34833" y2="333"/>
                        <a14:backgroundMark x1="35500" y1="333" x2="35500" y2="333"/>
                        <a14:backgroundMark x1="36667" y1="333" x2="36667" y2="333"/>
                        <a14:backgroundMark x1="37333" y1="333" x2="37333" y2="333"/>
                        <a14:backgroundMark x1="38500" y1="333" x2="38500" y2="333"/>
                        <a14:backgroundMark x1="39500" y1="333" x2="39500" y2="333"/>
                        <a14:backgroundMark x1="40333" y1="500" x2="40333" y2="500"/>
                        <a14:backgroundMark x1="41167" y1="667" x2="41167" y2="667"/>
                        <a14:backgroundMark x1="42500" y1="667" x2="42500" y2="667"/>
                        <a14:backgroundMark x1="45667" y1="333" x2="45667" y2="333"/>
                        <a14:backgroundMark x1="46667" y1="500" x2="46667" y2="500"/>
                        <a14:backgroundMark x1="47500" y1="500" x2="47500" y2="500"/>
                        <a14:backgroundMark x1="48333" y1="500" x2="48333" y2="500"/>
                        <a14:backgroundMark x1="48667" y1="667" x2="48667" y2="667"/>
                        <a14:backgroundMark x1="49667" y1="500" x2="49667" y2="500"/>
                        <a14:backgroundMark x1="50833" y1="167" x2="50833" y2="167"/>
                        <a14:backgroundMark x1="51833" y1="167" x2="51833" y2="167"/>
                        <a14:backgroundMark x1="52167" y1="167" x2="52167" y2="167"/>
                        <a14:backgroundMark x1="58667" y1="1000" x2="58667" y2="1000"/>
                        <a14:backgroundMark x1="57500" y1="1000" x2="57500" y2="1000"/>
                        <a14:backgroundMark x1="55833" y1="833" x2="55833" y2="833"/>
                        <a14:backgroundMark x1="54500" y1="500" x2="54500" y2="500"/>
                      </a14:backgroundRemoval>
                    </a14:imgEffect>
                  </a14:imgLayer>
                </a14:imgProps>
              </a:ext>
              <a:ext uri="{28A0092B-C50C-407E-A947-70E740481C1C}">
                <a14:useLocalDpi xmlns:a14="http://schemas.microsoft.com/office/drawing/2010/main" val="0"/>
              </a:ext>
            </a:extLst>
          </a:blip>
          <a:srcRect/>
          <a:stretch>
            <a:fillRect/>
          </a:stretch>
        </p:blipFill>
        <p:spPr bwMode="auto">
          <a:xfrm>
            <a:off x="8016870" y="6680518"/>
            <a:ext cx="2570163" cy="257016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BD0F0E53-B373-0CDE-B2F0-DCC73BB0FFBE}"/>
              </a:ext>
            </a:extLst>
          </p:cNvPr>
          <p:cNvCxnSpPr>
            <a:cxnSpLocks/>
          </p:cNvCxnSpPr>
          <p:nvPr/>
        </p:nvCxnSpPr>
        <p:spPr>
          <a:xfrm flipH="1">
            <a:off x="6499469" y="7677384"/>
            <a:ext cx="960548" cy="0"/>
          </a:xfrm>
          <a:prstGeom prst="straightConnector1">
            <a:avLst/>
          </a:prstGeom>
          <a:noFill/>
          <a:ln w="254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8A80278F-6B8A-716B-088C-328A8B8A6240}"/>
              </a:ext>
            </a:extLst>
          </p:cNvPr>
          <p:cNvCxnSpPr>
            <a:cxnSpLocks/>
          </p:cNvCxnSpPr>
          <p:nvPr/>
        </p:nvCxnSpPr>
        <p:spPr>
          <a:xfrm>
            <a:off x="9191384" y="5791030"/>
            <a:ext cx="0" cy="807244"/>
          </a:xfrm>
          <a:prstGeom prst="straightConnector1">
            <a:avLst/>
          </a:prstGeom>
          <a:noFill/>
          <a:ln w="254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3" name="Picture 12" descr="A black machine on a black surface&#10;&#10;Description automatically generated">
            <a:extLst>
              <a:ext uri="{FF2B5EF4-FFF2-40B4-BE49-F238E27FC236}">
                <a16:creationId xmlns:a16="http://schemas.microsoft.com/office/drawing/2014/main" id="{830E6097-6ED0-E152-E8DE-F539E15265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00" t="19846" r="24341" b="13748"/>
          <a:stretch/>
        </p:blipFill>
        <p:spPr>
          <a:xfrm rot="5400000">
            <a:off x="3717731" y="6825009"/>
            <a:ext cx="1793084" cy="1839057"/>
          </a:xfrm>
          <a:prstGeom prst="rect">
            <a:avLst/>
          </a:prstGeom>
        </p:spPr>
      </p:pic>
    </p:spTree>
    <p:extLst>
      <p:ext uri="{BB962C8B-B14F-4D97-AF65-F5344CB8AC3E}">
        <p14:creationId xmlns:p14="http://schemas.microsoft.com/office/powerpoint/2010/main" val="182652399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On prehent aped everio. Et audam voloreh enietusam fuga. Nequi con nobis doloressus et reribus qui dunti ium hiciatinias eictior emporiam, quis quis autecus, consed ut assedi con peliquasse perat sitatiur assinctur?…"/>
          <p:cNvSpPr txBox="1">
            <a:spLocks noGrp="1"/>
          </p:cNvSpPr>
          <p:nvPr>
            <p:ph type="body" idx="13"/>
          </p:nvPr>
        </p:nvSpPr>
        <p:spPr>
          <a:xfrm>
            <a:off x="1332788" y="3270250"/>
            <a:ext cx="10339224" cy="410369"/>
          </a:xfrm>
          <a:prstGeom prst="rect">
            <a:avLst/>
          </a:prstGeom>
        </p:spPr>
        <p:txBody>
          <a:bodyPr/>
          <a:lstStyle/>
          <a:p>
            <a:endParaRPr dirty="0"/>
          </a:p>
        </p:txBody>
      </p:sp>
      <p:sp>
        <p:nvSpPr>
          <p:cNvPr id="137" name="Example title here"/>
          <p:cNvSpPr txBox="1">
            <a:spLocks noGrp="1"/>
          </p:cNvSpPr>
          <p:nvPr>
            <p:ph type="title"/>
          </p:nvPr>
        </p:nvSpPr>
        <p:spPr>
          <a:prstGeom prst="rect">
            <a:avLst/>
          </a:prstGeom>
        </p:spPr>
        <p:txBody>
          <a:bodyPr/>
          <a:lstStyle/>
          <a:p>
            <a:r>
              <a:rPr lang="en-US" dirty="0"/>
              <a:t>Concentration Curve With UV-Vis</a:t>
            </a:r>
            <a:endParaRPr dirty="0"/>
          </a:p>
        </p:txBody>
      </p:sp>
      <p:sp>
        <p:nvSpPr>
          <p:cNvPr id="1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a:t>
            </a:fld>
            <a:endParaRPr dirty="0"/>
          </a:p>
        </p:txBody>
      </p:sp>
      <p:pic>
        <p:nvPicPr>
          <p:cNvPr id="2" name="Content Placeholder 9" descr="A graph of a linear regression model&#10;&#10;Description automatically generated">
            <a:extLst>
              <a:ext uri="{FF2B5EF4-FFF2-40B4-BE49-F238E27FC236}">
                <a16:creationId xmlns:a16="http://schemas.microsoft.com/office/drawing/2014/main" id="{1E6BABD0-8083-0882-A94D-BFD703B406B9}"/>
              </a:ext>
            </a:extLst>
          </p:cNvPr>
          <p:cNvPicPr>
            <a:picLocks noChangeAspect="1"/>
          </p:cNvPicPr>
          <p:nvPr/>
        </p:nvPicPr>
        <p:blipFill rotWithShape="1">
          <a:blip r:embed="rId2">
            <a:extLst>
              <a:ext uri="{28A0092B-C50C-407E-A947-70E740481C1C}">
                <a14:useLocalDpi xmlns:a14="http://schemas.microsoft.com/office/drawing/2010/main" val="0"/>
              </a:ext>
            </a:extLst>
          </a:blip>
          <a:srcRect l="4038" t="7557" r="8411" b="2938"/>
          <a:stretch/>
        </p:blipFill>
        <p:spPr>
          <a:xfrm>
            <a:off x="1872760" y="3086554"/>
            <a:ext cx="9259280" cy="5645589"/>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On prehent aped everio. Et audam voloreh enietusam fuga. Nequi con nobis doloressus et reribus qui dunti ium hiciatinias eictior emporiam, quis quis autecus, consed ut assedi con peliquasse perat sitatiur assinctur?…"/>
          <p:cNvSpPr txBox="1">
            <a:spLocks noGrp="1"/>
          </p:cNvSpPr>
          <p:nvPr>
            <p:ph type="body" idx="13"/>
          </p:nvPr>
        </p:nvSpPr>
        <p:spPr>
          <a:xfrm>
            <a:off x="1332788" y="3270250"/>
            <a:ext cx="10339224" cy="410369"/>
          </a:xfrm>
          <a:prstGeom prst="rect">
            <a:avLst/>
          </a:prstGeom>
        </p:spPr>
        <p:txBody>
          <a:bodyPr/>
          <a:lstStyle/>
          <a:p>
            <a:endParaRPr dirty="0"/>
          </a:p>
        </p:txBody>
      </p:sp>
      <p:sp>
        <p:nvSpPr>
          <p:cNvPr id="137" name="Example title here"/>
          <p:cNvSpPr txBox="1">
            <a:spLocks noGrp="1"/>
          </p:cNvSpPr>
          <p:nvPr>
            <p:ph type="title"/>
          </p:nvPr>
        </p:nvSpPr>
        <p:spPr>
          <a:prstGeom prst="rect">
            <a:avLst/>
          </a:prstGeom>
        </p:spPr>
        <p:txBody>
          <a:bodyPr/>
          <a:lstStyle/>
          <a:p>
            <a:r>
              <a:rPr lang="en-US" dirty="0"/>
              <a:t>Concentration Curve With UV-Vis – Trial 2</a:t>
            </a:r>
            <a:endParaRPr dirty="0"/>
          </a:p>
        </p:txBody>
      </p:sp>
      <p:sp>
        <p:nvSpPr>
          <p:cNvPr id="13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a:t>
            </a:fld>
            <a:endParaRPr dirty="0"/>
          </a:p>
        </p:txBody>
      </p:sp>
      <p:pic>
        <p:nvPicPr>
          <p:cNvPr id="3" name="Picture 2" descr="A graph of a line&#10;&#10;Description automatically generated with medium confidence">
            <a:extLst>
              <a:ext uri="{FF2B5EF4-FFF2-40B4-BE49-F238E27FC236}">
                <a16:creationId xmlns:a16="http://schemas.microsoft.com/office/drawing/2014/main" id="{CC923ECC-893E-1325-C2C0-F4BDEBC20EB4}"/>
              </a:ext>
            </a:extLst>
          </p:cNvPr>
          <p:cNvPicPr>
            <a:picLocks noChangeAspect="1"/>
          </p:cNvPicPr>
          <p:nvPr/>
        </p:nvPicPr>
        <p:blipFill rotWithShape="1">
          <a:blip r:embed="rId2">
            <a:extLst>
              <a:ext uri="{28A0092B-C50C-407E-A947-70E740481C1C}">
                <a14:useLocalDpi xmlns:a14="http://schemas.microsoft.com/office/drawing/2010/main" val="0"/>
              </a:ext>
            </a:extLst>
          </a:blip>
          <a:srcRect l="4269" t="7796" r="8990" b="3588"/>
          <a:stretch/>
        </p:blipFill>
        <p:spPr>
          <a:xfrm>
            <a:off x="1659613" y="3043475"/>
            <a:ext cx="9685574" cy="5902405"/>
          </a:xfrm>
          <a:prstGeom prst="rect">
            <a:avLst/>
          </a:prstGeom>
        </p:spPr>
      </p:pic>
    </p:spTree>
    <p:extLst>
      <p:ext uri="{BB962C8B-B14F-4D97-AF65-F5344CB8AC3E}">
        <p14:creationId xmlns:p14="http://schemas.microsoft.com/office/powerpoint/2010/main" val="155754464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Example title here"/>
          <p:cNvSpPr txBox="1">
            <a:spLocks noGrp="1"/>
          </p:cNvSpPr>
          <p:nvPr>
            <p:ph type="title"/>
          </p:nvPr>
        </p:nvSpPr>
        <p:spPr>
          <a:xfrm>
            <a:off x="805063" y="589477"/>
            <a:ext cx="10363200" cy="1543943"/>
          </a:xfrm>
          <a:prstGeom prst="rect">
            <a:avLst/>
          </a:prstGeom>
        </p:spPr>
        <p:txBody>
          <a:bodyPr/>
          <a:lstStyle/>
          <a:p>
            <a:r>
              <a:rPr lang="en-US" dirty="0"/>
              <a:t>Concentration Curve With UV-Vis – Trial 1 and 2 </a:t>
            </a:r>
            <a:endParaRPr dirty="0"/>
          </a:p>
        </p:txBody>
      </p:sp>
      <p:sp>
        <p:nvSpPr>
          <p:cNvPr id="1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9</a:t>
            </a:fld>
            <a:endParaRPr dirty="0"/>
          </a:p>
        </p:txBody>
      </p:sp>
      <p:pic>
        <p:nvPicPr>
          <p:cNvPr id="2" name="Content Placeholder 7" descr="A graph with a line and numbers&#10;&#10;Description automatically generated with medium confidence">
            <a:extLst>
              <a:ext uri="{FF2B5EF4-FFF2-40B4-BE49-F238E27FC236}">
                <a16:creationId xmlns:a16="http://schemas.microsoft.com/office/drawing/2014/main" id="{3160BCEB-25E2-1A99-48F6-30BB87A9E92C}"/>
              </a:ext>
            </a:extLst>
          </p:cNvPr>
          <p:cNvPicPr>
            <a:picLocks noChangeAspect="1"/>
          </p:cNvPicPr>
          <p:nvPr/>
        </p:nvPicPr>
        <p:blipFill rotWithShape="1">
          <a:blip r:embed="rId2">
            <a:extLst>
              <a:ext uri="{28A0092B-C50C-407E-A947-70E740481C1C}">
                <a14:useLocalDpi xmlns:a14="http://schemas.microsoft.com/office/drawing/2010/main" val="0"/>
              </a:ext>
            </a:extLst>
          </a:blip>
          <a:srcRect l="4425" t="7348" r="8603" b="2996"/>
          <a:stretch/>
        </p:blipFill>
        <p:spPr>
          <a:xfrm>
            <a:off x="1705851" y="3046535"/>
            <a:ext cx="9593097" cy="5899345"/>
          </a:xfrm>
          <a:prstGeom prst="rect">
            <a:avLst/>
          </a:prstGeom>
        </p:spPr>
      </p:pic>
      <p:pic>
        <p:nvPicPr>
          <p:cNvPr id="4" name="Content Placeholder 8" descr="A graph of a line graph&#10;&#10;Description automatically generated">
            <a:extLst>
              <a:ext uri="{FF2B5EF4-FFF2-40B4-BE49-F238E27FC236}">
                <a16:creationId xmlns:a16="http://schemas.microsoft.com/office/drawing/2014/main" id="{A1EFFA4B-EE96-F61C-E516-CA03C1710C54}"/>
              </a:ext>
            </a:extLst>
          </p:cNvPr>
          <p:cNvPicPr>
            <a:picLocks noChangeAspect="1"/>
          </p:cNvPicPr>
          <p:nvPr/>
        </p:nvPicPr>
        <p:blipFill rotWithShape="1">
          <a:blip r:embed="rId3">
            <a:extLst>
              <a:ext uri="{28A0092B-C50C-407E-A947-70E740481C1C}">
                <a14:useLocalDpi xmlns:a14="http://schemas.microsoft.com/office/drawing/2010/main" val="0"/>
              </a:ext>
            </a:extLst>
          </a:blip>
          <a:srcRect l="4232" t="7994" r="9374" b="2997"/>
          <a:stretch/>
        </p:blipFill>
        <p:spPr>
          <a:xfrm>
            <a:off x="805063" y="3570800"/>
            <a:ext cx="7638865" cy="4694311"/>
          </a:xfrm>
          <a:prstGeom prst="rect">
            <a:avLst/>
          </a:prstGeom>
        </p:spPr>
      </p:pic>
      <p:sp>
        <p:nvSpPr>
          <p:cNvPr id="136" name="On prehent aped everio. Et audam voloreh enietusam fuga. Nequi con nobis doloressus et reribus qui dunti ium hiciatinias eictior emporiam, quis quis autecus, consed ut assedi con peliquasse perat sitatiur assinctur?…"/>
          <p:cNvSpPr txBox="1">
            <a:spLocks noGrp="1"/>
          </p:cNvSpPr>
          <p:nvPr>
            <p:ph type="body" idx="13"/>
          </p:nvPr>
        </p:nvSpPr>
        <p:spPr>
          <a:xfrm>
            <a:off x="8608833" y="4467583"/>
            <a:ext cx="3395598" cy="3549690"/>
          </a:xfrm>
          <a:prstGeom prst="rect">
            <a:avLst/>
          </a:prstGeom>
        </p:spPr>
        <p:txBody>
          <a:bodyPr/>
          <a:lstStyle/>
          <a:p>
            <a:r>
              <a:rPr lang="en-US" sz="2800" dirty="0"/>
              <a:t>Shift was due to minor changes in the LAB spectrum at the isosbestic point.</a:t>
            </a:r>
          </a:p>
          <a:p>
            <a:endParaRPr lang="en-US" sz="2800" dirty="0"/>
          </a:p>
          <a:p>
            <a:r>
              <a:rPr lang="en-US" sz="2800" dirty="0"/>
              <a:t>This change can be corrected with previous data of LAB.</a:t>
            </a:r>
          </a:p>
        </p:txBody>
      </p:sp>
    </p:spTree>
    <p:extLst>
      <p:ext uri="{BB962C8B-B14F-4D97-AF65-F5344CB8AC3E}">
        <p14:creationId xmlns:p14="http://schemas.microsoft.com/office/powerpoint/2010/main" val="25556046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6">
                                            <p:txEl>
                                              <p:pRg st="0" end="0"/>
                                            </p:txEl>
                                          </p:spTgt>
                                        </p:tgtEl>
                                        <p:attrNameLst>
                                          <p:attrName>style.visibility</p:attrName>
                                        </p:attrNameLst>
                                      </p:cBhvr>
                                      <p:to>
                                        <p:strVal val="visible"/>
                                      </p:to>
                                    </p:set>
                                    <p:animEffect transition="in" filter="fade">
                                      <p:cBhvr>
                                        <p:cTn id="17" dur="500"/>
                                        <p:tgtEl>
                                          <p:spTgt spid="1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6">
                                            <p:txEl>
                                              <p:pRg st="2" end="2"/>
                                            </p:txEl>
                                          </p:spTgt>
                                        </p:tgtEl>
                                        <p:attrNameLst>
                                          <p:attrName>style.visibility</p:attrName>
                                        </p:attrNameLst>
                                      </p:cBhvr>
                                      <p:to>
                                        <p:strVal val="visible"/>
                                      </p:to>
                                    </p:set>
                                    <p:animEffect transition="in" filter="fade">
                                      <p:cBhvr>
                                        <p:cTn id="22" dur="500"/>
                                        <p:tgtEl>
                                          <p:spTgt spid="1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uiExpand="1" build="p"/>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2BD56B30018340B6A236401D9A2DE5" ma:contentTypeVersion="14" ma:contentTypeDescription="Create a new document." ma:contentTypeScope="" ma:versionID="5d63722f984a2bd97ff5a3a4b6dfcf0a">
  <xsd:schema xmlns:xsd="http://www.w3.org/2001/XMLSchema" xmlns:xs="http://www.w3.org/2001/XMLSchema" xmlns:p="http://schemas.microsoft.com/office/2006/metadata/properties" xmlns:ns3="f58d7000-b6cb-4500-a101-87b23eb0c6ca" xmlns:ns4="df042bc0-47ed-4dd8-bb8e-e061a55d1c4b" targetNamespace="http://schemas.microsoft.com/office/2006/metadata/properties" ma:root="true" ma:fieldsID="f30e73f6715f2801599c79163b6d44c6" ns3:_="" ns4:_="">
    <xsd:import namespace="f58d7000-b6cb-4500-a101-87b23eb0c6ca"/>
    <xsd:import namespace="df042bc0-47ed-4dd8-bb8e-e061a55d1c4b"/>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8d7000-b6cb-4500-a101-87b23eb0c6ca"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042bc0-47ed-4dd8-bb8e-e061a55d1c4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58d7000-b6cb-4500-a101-87b23eb0c6ca" xsi:nil="true"/>
  </documentManagement>
</p:properties>
</file>

<file path=customXml/itemProps1.xml><?xml version="1.0" encoding="utf-8"?>
<ds:datastoreItem xmlns:ds="http://schemas.openxmlformats.org/officeDocument/2006/customXml" ds:itemID="{D33792C9-E3F3-4F81-9A56-D0F70BA7227D}">
  <ds:schemaRefs>
    <ds:schemaRef ds:uri="http://schemas.microsoft.com/sharepoint/v3/contenttype/forms"/>
  </ds:schemaRefs>
</ds:datastoreItem>
</file>

<file path=customXml/itemProps2.xml><?xml version="1.0" encoding="utf-8"?>
<ds:datastoreItem xmlns:ds="http://schemas.openxmlformats.org/officeDocument/2006/customXml" ds:itemID="{6FC79A59-1AB3-4B8B-8EF7-E82C14309F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8d7000-b6cb-4500-a101-87b23eb0c6ca"/>
    <ds:schemaRef ds:uri="df042bc0-47ed-4dd8-bb8e-e061a55d1c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AA2272-60E4-44D1-8308-5394BF518705}">
  <ds:schemaRefs>
    <ds:schemaRef ds:uri="http://purl.org/dc/elements/1.1/"/>
    <ds:schemaRef ds:uri="http://purl.org/dc/terms/"/>
    <ds:schemaRef ds:uri="http://schemas.microsoft.com/office/2006/metadata/properties"/>
    <ds:schemaRef ds:uri="df042bc0-47ed-4dd8-bb8e-e061a55d1c4b"/>
    <ds:schemaRef ds:uri="http://schemas.microsoft.com/office/2006/documentManagement/types"/>
    <ds:schemaRef ds:uri="http://www.w3.org/XML/1998/namespace"/>
    <ds:schemaRef ds:uri="http://purl.org/dc/dcmitype/"/>
    <ds:schemaRef ds:uri="f58d7000-b6cb-4500-a101-87b23eb0c6ca"/>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5195</TotalTime>
  <Words>404</Words>
  <Application>Microsoft Office PowerPoint</Application>
  <PresentationFormat>Custom</PresentationFormat>
  <Paragraphs>87</Paragraphs>
  <Slides>15</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15</vt:i4>
      </vt:variant>
    </vt:vector>
  </HeadingPairs>
  <TitlesOfParts>
    <vt:vector size="25" baseType="lpstr">
      <vt:lpstr>Arial</vt:lpstr>
      <vt:lpstr>Cambria Math</vt:lpstr>
      <vt:lpstr>Helvetica Neue</vt:lpstr>
      <vt:lpstr>Helvetica Neue Medium</vt:lpstr>
      <vt:lpstr>Lota Grotesque Bold</vt:lpstr>
      <vt:lpstr>Muli Regular</vt:lpstr>
      <vt:lpstr>Wingdings</vt:lpstr>
      <vt:lpstr>White</vt:lpstr>
      <vt:lpstr>ChemSketch</vt:lpstr>
      <vt:lpstr>ACD/ChemSketch</vt:lpstr>
      <vt:lpstr>N, N-dimethyldodecylamine (DDA) Quantification</vt:lpstr>
      <vt:lpstr>SNO+</vt:lpstr>
      <vt:lpstr>The Scintillator Cocktail</vt:lpstr>
      <vt:lpstr>DDA Purification</vt:lpstr>
      <vt:lpstr>LAB and DDA UV-Vis Spectrum</vt:lpstr>
      <vt:lpstr>Procedure</vt:lpstr>
      <vt:lpstr>Concentration Curve With UV-Vis</vt:lpstr>
      <vt:lpstr>Concentration Curve With UV-Vis – Trial 2</vt:lpstr>
      <vt:lpstr>Concentration Curve With UV-Vis – Trial 1 and 2 </vt:lpstr>
      <vt:lpstr>Concentration Curve With UV-Vis –Trial 3</vt:lpstr>
      <vt:lpstr>Problems with UV-Vis</vt:lpstr>
      <vt:lpstr>Concentration Curve With Density</vt:lpstr>
      <vt:lpstr>Concentration Curve With Density</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dlevesque</dc:creator>
  <cp:lastModifiedBy>Danica Levesque</cp:lastModifiedBy>
  <cp:revision>37</cp:revision>
  <dcterms:modified xsi:type="dcterms:W3CDTF">2024-08-18T13:31:21Z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0x0101006F2BD56B30018340B6A236401D9A2DE5</vt:lpwstr>
  </property>
</Properties>
</file>