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1" r:id="rId14"/>
    <p:sldId id="268" r:id="rId15"/>
    <p:sldId id="270" r:id="rId16"/>
    <p:sldId id="26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>
      <p:cViewPr varScale="1">
        <p:scale>
          <a:sx n="135" d="100"/>
          <a:sy n="135" d="100"/>
        </p:scale>
        <p:origin x="9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ff1edfa8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ff1edfa8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13614f97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13614f97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13614f97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13614f97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13614f97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13614f97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ff1edfa8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ff1edfa8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13614f97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13614f97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304f857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304f857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13614f9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13614f97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13614f97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13614f97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13614f97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13614f97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ff1edfa8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ff1edfa8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ff1edfa8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ff1edfa8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ff1edfa8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ff1edfa8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 in neutrino energy gives a variation in electron energy spectrum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Neutrinoless double beta decay and SNO+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Jerry Cao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University of Oxford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CASST Presentation, August 20th, 2024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SNO+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2900" cy="3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Acrylic Vessel filled by the liquid scintillator linear alkylbenzene (LAB)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12m in diameter, almost 10000 PMT sensors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2 km underground in Sudbury, Canada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Loading with </a:t>
            </a:r>
            <a:r>
              <a:rPr lang="en-CA" dirty="0">
                <a:latin typeface="Times New Roman"/>
                <a:ea typeface="Times New Roman"/>
                <a:cs typeface="Times New Roman"/>
                <a:sym typeface="Times New Roman"/>
              </a:rPr>
              <a:t>tellurium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Attempts to detect 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neutrinoless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double beta decays of tellurium-130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1" descr="About SNO+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613" y="486974"/>
            <a:ext cx="2754225" cy="3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949575" y="4344225"/>
            <a:ext cx="27543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Concept picture of SNO+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(Credit: SNO+)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tellurium-130?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2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Massive amount of isotope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With Q-value high enough to overcome backgrounds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Low rate of 2νββ as background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Tellurium-130 comes as a natural choice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825" y="502850"/>
            <a:ext cx="5062424" cy="3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3769788" y="4223050"/>
            <a:ext cx="5062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Isotopes for double beta decay</a:t>
            </a:r>
            <a:endParaRPr sz="16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Credit: SNO+ white paper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Sensitivity of SNO+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Will be 0.5% loaded of tellurium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~3.9 tonnes of tellurium, ~1.3 tonnes of Te-130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After 3 years of data taking, a half life bound of 2*10^26 years will be reached at 90% confidence level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After 5 years, a half life bound of 5*10^26 years at 90% confidence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Current best limit: CUORE, 2.2*10^25 years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42BA-B165-665E-5768-69EB66E0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0842-E2DB-380F-58A2-62E3E1A5A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Christine Kraus</a:t>
            </a:r>
          </a:p>
          <a:p>
            <a:r>
              <a:rPr lang="en-US" sz="2400" dirty="0"/>
              <a:t>Steve Biller</a:t>
            </a:r>
          </a:p>
          <a:p>
            <a:r>
              <a:rPr lang="en-US" sz="2400" dirty="0"/>
              <a:t>Steve </a:t>
            </a:r>
            <a:r>
              <a:rPr lang="en-US" sz="2400" dirty="0" err="1"/>
              <a:t>Sekula</a:t>
            </a:r>
            <a:endParaRPr lang="en-US" sz="2400" dirty="0"/>
          </a:p>
          <a:p>
            <a:r>
              <a:rPr lang="en-US" sz="2400" dirty="0"/>
              <a:t>SNO+ team (</a:t>
            </a:r>
            <a:r>
              <a:rPr lang="en-US" sz="2400" dirty="0" err="1"/>
              <a:t>Beymar</a:t>
            </a:r>
            <a:r>
              <a:rPr lang="en-US" sz="2400" dirty="0"/>
              <a:t>, Gulliver, Shuai, Ben, Gurpreet</a:t>
            </a:r>
            <a:r>
              <a:rPr lang="en-US" sz="2400"/>
              <a:t>, Adil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1B726-C8A9-A511-B197-F239CE031D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960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3BB1-6C24-CC52-1F3D-02BEEF53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D96EB-C09C-4272-304F-A7D61B04C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Elisabetta Bossio and Matteo Agostini 2024 J. Phys. G: </a:t>
            </a:r>
            <a:r>
              <a:rPr lang="en" sz="1800" dirty="0" err="1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 51 023001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Giuliani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2020, Double Beta Decay APPEC Committee Report,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1910.04688 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Jeanne Wilson, </a:t>
            </a:r>
            <a:r>
              <a:rPr lang="en" sz="1800" dirty="0" err="1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CA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" sz="1800" dirty="0" err="1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uble</a:t>
            </a:r>
            <a:r>
              <a:rPr lang="en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Beta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18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ecay, TRISEP 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Maneira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Neutrino Science,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Steven Biller, SNO+ with Tellurium, Physics Procedia, Volume 61, 2015, Pages 205-210, ISSN 1875-3892,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SNO+ collaboration 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2021 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JINST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16 P08059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68ABE-37C3-7FDE-F6B8-852C7D59B0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366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backgrounds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Tellurium-130 has a Q-value of 2.528 MeV.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Backgrounds to 0νββ: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2νββ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Cosmic μ (2 km of rock)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Cosmogenics (tellurium ‘cooling underground’)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External γ (attenuate by outer volume)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U/Th decay chain (identify by tagging and minimize cleaning)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724" y="607702"/>
            <a:ext cx="3485926" cy="33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4809588" y="3922475"/>
            <a:ext cx="358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Simulated backgrounds for SNO+</a:t>
            </a:r>
            <a:endParaRPr sz="16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Credit: Jeanne Wilson, TRISEP 2024</a:t>
            </a:r>
            <a:endParaRPr sz="1600" dirty="0">
              <a:solidFill>
                <a:schemeClr val="lt2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Neutrinos (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ν</a:t>
            </a:r>
            <a:r>
              <a:rPr lang="en"/>
              <a:t>’s)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Fermions with spin ½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Neutral electromagnetic charge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Comes in 3 generations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Each generation relates to a specific charged lepton (electrons, muons, 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taus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Only interacts with the weak force in the Standard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 descr="What is the Standard Model? - BBC Science Focus Magaz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225" y="563825"/>
            <a:ext cx="4022075" cy="38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128363" y="4431675"/>
            <a:ext cx="33858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Credit: BBC Science Focus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(very brief) history of neutrinos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722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β decays appears to violate energy and momentum conservations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Pauli postulates the neutrino to solve this problem. A massless, neutral particle that can never be detected…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900" y="504150"/>
            <a:ext cx="2485400" cy="37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565600" y="4232250"/>
            <a:ext cx="23220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Wolfgang Pauli</a:t>
            </a:r>
            <a:endParaRPr sz="16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Credit: The Nobel Prize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2775800"/>
            <a:ext cx="61722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Times New Roman"/>
                <a:ea typeface="Times New Roman"/>
                <a:cs typeface="Times New Roman"/>
                <a:sym typeface="Times New Roman"/>
              </a:rPr>
              <a:t>I have done a terrible thing, I have postulated a particle that cannot be detected.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Wolfgang Pauli on neutrinos, 1930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(very brief) history of neutrinos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61725"/>
            <a:ext cx="5007600" cy="28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Detected in 1956 by the Cowan-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Reines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experiment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Solar 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ν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measured in the 1960s by the Homestake experiment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Observed only one third of expected!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Neutrino oscillations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2015 Nobel Prize for Art McDonald and 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Takaaki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Kajita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for the SNO and Super-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Kamiokande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experiment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075" y="445025"/>
            <a:ext cx="2554675" cy="3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939025" y="4277050"/>
            <a:ext cx="255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Art McDonald</a:t>
            </a:r>
            <a:endParaRPr sz="16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Credit: The Nobel Prize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11700" y="4036625"/>
            <a:ext cx="477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Oscillations require neutrinos to have mass…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Mass?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t="4030"/>
          <a:stretch/>
        </p:blipFill>
        <p:spPr>
          <a:xfrm>
            <a:off x="787375" y="1202625"/>
            <a:ext cx="6181650" cy="11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5402525" y="1202625"/>
            <a:ext cx="934200" cy="50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" name="Google Shape;92;p17"/>
          <p:cNvCxnSpPr>
            <a:stCxn id="93" idx="1"/>
            <a:endCxn id="91" idx="5"/>
          </p:cNvCxnSpPr>
          <p:nvPr/>
        </p:nvCxnSpPr>
        <p:spPr>
          <a:xfrm rot="10800000">
            <a:off x="6200050" y="1636900"/>
            <a:ext cx="1080600" cy="504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" name="Google Shape;93;p17"/>
          <p:cNvSpPr txBox="1"/>
          <p:nvPr/>
        </p:nvSpPr>
        <p:spPr>
          <a:xfrm>
            <a:off x="7280650" y="1886500"/>
            <a:ext cx="13113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Mass!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2579409"/>
            <a:ext cx="5749735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All other particles get mass by interacting with the Higgs…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But that requires two ‘chirality’ of particles - left-handed and right handed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t="-359" b="360"/>
          <a:stretch/>
        </p:blipFill>
        <p:spPr>
          <a:xfrm>
            <a:off x="5948400" y="2737575"/>
            <a:ext cx="3101825" cy="13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6393950" y="4133375"/>
            <a:ext cx="20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Chirality of particles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Credit: ATLAS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3865838"/>
            <a:ext cx="56367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The weak force is only left-handed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No right-handed neutrinos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Majorana neutrinos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One idea to solve this mass acquisition problem…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Neutrinos have both a left-handed and right-handed component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If reversed - still one left-handed and one right-handed component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Neutrinos are their own antiparticles!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021763" y="4076350"/>
            <a:ext cx="28932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Ettore Majorana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Credit: Mondadori Collection</a:t>
            </a:r>
            <a:endParaRPr sz="1600">
              <a:solidFill>
                <a:schemeClr val="lt2"/>
              </a:solidFill>
            </a:endParaRPr>
          </a:p>
        </p:txBody>
      </p:sp>
      <p:pic>
        <p:nvPicPr>
          <p:cNvPr id="106" name="Google Shape;106;p18" descr="Ettore Majorana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800" y="371138"/>
            <a:ext cx="2893137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beta decay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9200" cy="20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Two of the neutrons in the nucleus of an atom turn into protons simultaneously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Emits two electrons (β) and two neutrinos (</a:t>
            </a: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ν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Occurs when single beta decay is prohibited but two occur at the same time is possible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9" descr="Double Beta Dec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00" y="1217388"/>
            <a:ext cx="34290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403300" y="3798663"/>
            <a:ext cx="34290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Energy graph of double beta decay (Credit: University of Warwick)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1700" y="3233575"/>
            <a:ext cx="46992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Half life ~ 10^18-10^21 years - much longer than the age of the universe ~ 10^10 years!</a:t>
            </a:r>
            <a:endParaRPr sz="1800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observed in 1987 by Michael Moe’s group at UC Irvine from Selenium-82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beta decay… But no neutrinos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63300" cy="20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Neutrinoless double beta decay (0νββ)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Hypothesized mode of ββ that emits no neutrinos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Possible if neutrinos are Majorana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Neutrinos internally annihilate each other within the reaction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900" y="1152475"/>
            <a:ext cx="4557401" cy="25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685500" y="3820725"/>
            <a:ext cx="37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Feynman diagrams for 0νββ and 2νββ</a:t>
            </a:r>
            <a:endParaRPr sz="16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Credit: Giuliani et al., </a:t>
            </a:r>
            <a:r>
              <a:rPr lang="en" sz="1600" dirty="0" err="1">
                <a:solidFill>
                  <a:schemeClr val="lt2"/>
                </a:solidFill>
              </a:rPr>
              <a:t>arXiv</a:t>
            </a:r>
            <a:r>
              <a:rPr lang="en" sz="1600" dirty="0">
                <a:solidFill>
                  <a:schemeClr val="lt2"/>
                </a:solidFill>
              </a:rPr>
              <a:t> 1910.04688</a:t>
            </a:r>
            <a:endParaRPr sz="1600" dirty="0">
              <a:solidFill>
                <a:schemeClr val="lt2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311700" y="3044500"/>
            <a:ext cx="39633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Half-life greater than 10^22 - 10^26 years!</a:t>
            </a:r>
            <a:endParaRPr sz="18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‘smoking gun’ for Majorana neutrinos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00" y="133375"/>
            <a:ext cx="8558400" cy="42593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92800" y="4392775"/>
            <a:ext cx="85584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Energy spectrum of 2νββ vs 0νββ. </a:t>
            </a:r>
            <a:endParaRPr sz="16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2"/>
                </a:solidFill>
              </a:rPr>
              <a:t>Credit:  Elisabetta Bossio and Matteo Agostini 2024 J. Phys. G: </a:t>
            </a:r>
            <a:r>
              <a:rPr lang="en" sz="1600" dirty="0" err="1">
                <a:solidFill>
                  <a:schemeClr val="lt2"/>
                </a:solidFill>
              </a:rPr>
              <a:t>Nucl</a:t>
            </a:r>
            <a:r>
              <a:rPr lang="en" sz="1600" dirty="0">
                <a:solidFill>
                  <a:schemeClr val="lt2"/>
                </a:solidFill>
              </a:rPr>
              <a:t>. Part. Phys. 51 023001</a:t>
            </a:r>
            <a:endParaRPr sz="1600" dirty="0">
              <a:solidFill>
                <a:schemeClr val="lt2"/>
              </a:solidFill>
            </a:endParaRPr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841</Words>
  <Application>Microsoft Macintosh PowerPoint</Application>
  <PresentationFormat>On-screen Show (16:9)</PresentationFormat>
  <Paragraphs>120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Simple Dark</vt:lpstr>
      <vt:lpstr>Neutrinoless double beta decay and SNO+</vt:lpstr>
      <vt:lpstr>Neutrinos (ν’s)</vt:lpstr>
      <vt:lpstr>A (very brief) history of neutrinos</vt:lpstr>
      <vt:lpstr>A (very brief) history of neutrinos</vt:lpstr>
      <vt:lpstr>Mass?</vt:lpstr>
      <vt:lpstr>Majorana neutrinos</vt:lpstr>
      <vt:lpstr>Double beta decay</vt:lpstr>
      <vt:lpstr>Double beta decay… But no neutrinos</vt:lpstr>
      <vt:lpstr>PowerPoint Presentation</vt:lpstr>
      <vt:lpstr>SNO+</vt:lpstr>
      <vt:lpstr>Why tellurium-130?</vt:lpstr>
      <vt:lpstr>Sensitivity of SNO+</vt:lpstr>
      <vt:lpstr>Thank you!</vt:lpstr>
      <vt:lpstr>Questions?</vt:lpstr>
      <vt:lpstr>References</vt:lpstr>
      <vt:lpstr>Relevant backgrounds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Jiarui Cao</cp:lastModifiedBy>
  <cp:revision>8</cp:revision>
  <dcterms:modified xsi:type="dcterms:W3CDTF">2024-08-20T14:15:03Z</dcterms:modified>
</cp:coreProperties>
</file>