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7" r:id="rId4"/>
    <p:sldId id="262" r:id="rId5"/>
    <p:sldId id="261" r:id="rId6"/>
    <p:sldId id="263" r:id="rId7"/>
    <p:sldId id="264" r:id="rId8"/>
    <p:sldId id="277" r:id="rId9"/>
    <p:sldId id="265" r:id="rId10"/>
    <p:sldId id="270" r:id="rId11"/>
    <p:sldId id="280" r:id="rId12"/>
    <p:sldId id="279" r:id="rId13"/>
    <p:sldId id="268" r:id="rId14"/>
    <p:sldId id="269" r:id="rId15"/>
    <p:sldId id="266" r:id="rId16"/>
    <p:sldId id="272" r:id="rId17"/>
    <p:sldId id="273" r:id="rId18"/>
    <p:sldId id="281" r:id="rId19"/>
    <p:sldId id="282" r:id="rId20"/>
    <p:sldId id="274" r:id="rId21"/>
    <p:sldId id="284" r:id="rId22"/>
    <p:sldId id="285" r:id="rId23"/>
    <p:sldId id="286" r:id="rId24"/>
    <p:sldId id="27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1419" autoAdjust="0"/>
  </p:normalViewPr>
  <p:slideViewPr>
    <p:cSldViewPr snapToGrid="0">
      <p:cViewPr varScale="1">
        <p:scale>
          <a:sx n="68" d="100"/>
          <a:sy n="68" d="100"/>
        </p:scale>
        <p:origin x="126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A0B12-8250-4BA8-BA12-1C5044DE820D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4502-6E4D-43BB-889C-1DBEB01ED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Toronto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Rise time </a:t>
            </a:r>
            <a:r>
              <a:rPr lang="en-US" dirty="0"/>
              <a:t>should be as fast as possible.</a:t>
            </a:r>
          </a:p>
          <a:p>
            <a:r>
              <a:rPr lang="en-US" b="1" dirty="0"/>
              <a:t>Fall time </a:t>
            </a:r>
            <a:r>
              <a:rPr lang="en-US" dirty="0"/>
              <a:t>should not be too long. otherwise dark counts will pile up!</a:t>
            </a:r>
          </a:p>
          <a:p>
            <a:r>
              <a:rPr lang="en-US" dirty="0"/>
              <a:t>Minimize </a:t>
            </a:r>
            <a:r>
              <a:rPr lang="en-US" b="1" dirty="0"/>
              <a:t>noise </a:t>
            </a:r>
            <a:r>
              <a:rPr lang="en-US" dirty="0"/>
              <a:t>and distortion:</a:t>
            </a:r>
          </a:p>
          <a:p>
            <a:pPr lvl="1"/>
            <a:r>
              <a:rPr lang="en-US" dirty="0"/>
              <a:t>Shield signal layer with power layers.</a:t>
            </a:r>
          </a:p>
          <a:p>
            <a:pPr lvl="1"/>
            <a:r>
              <a:rPr lang="en-US" dirty="0"/>
              <a:t>Add decoupling capacitors.</a:t>
            </a:r>
          </a:p>
          <a:p>
            <a:pPr lvl="1"/>
            <a:r>
              <a:rPr lang="en-US" dirty="0"/>
              <a:t>Make sure components are close together.</a:t>
            </a:r>
          </a:p>
          <a:p>
            <a:pPr lvl="1"/>
            <a:r>
              <a:rPr lang="en-US" dirty="0"/>
              <a:t>Minimize trace lengths.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2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Fermilab, dimensions</a:t>
            </a:r>
          </a:p>
          <a:p>
            <a:endParaRPr lang="en-US" dirty="0"/>
          </a:p>
          <a:p>
            <a:r>
              <a:rPr lang="en-US" dirty="0"/>
              <a:t>Bar quality differed between batches!</a:t>
            </a:r>
          </a:p>
          <a:p>
            <a:r>
              <a:rPr lang="en-US" dirty="0"/>
              <a:t>Built a </a:t>
            </a:r>
            <a:r>
              <a:rPr lang="en-US" b="1" dirty="0"/>
              <a:t>cosmic ray trigger</a:t>
            </a:r>
            <a:r>
              <a:rPr lang="en-US" dirty="0"/>
              <a:t>, which allowed us to isolate signals that came from cosmic rays.</a:t>
            </a:r>
          </a:p>
          <a:p>
            <a:r>
              <a:rPr lang="en-US" dirty="0"/>
              <a:t>We expected the distribution of intensities to be the same for all bars, but: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5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5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towards technical design report which will incorporate various test stand results and the Canadian team is currently leading a push to fund a 10mx10m first module at </a:t>
            </a:r>
            <a:r>
              <a:rPr lang="en-US" dirty="0" err="1"/>
              <a:t>cern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6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to tom for his technical expertise and help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6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Thermal noise </a:t>
            </a:r>
            <a:r>
              <a:rPr lang="en-US" dirty="0"/>
              <a:t>in </a:t>
            </a:r>
            <a:r>
              <a:rPr lang="en-US" dirty="0" err="1"/>
              <a:t>SiPMs</a:t>
            </a:r>
            <a:r>
              <a:rPr lang="en-US" dirty="0"/>
              <a:t>.</a:t>
            </a:r>
          </a:p>
          <a:p>
            <a:r>
              <a:rPr lang="en-US" dirty="0"/>
              <a:t>Make sure layers were </a:t>
            </a:r>
            <a:r>
              <a:rPr lang="en-US" b="1" dirty="0"/>
              <a:t>light-tight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Spray-paint</a:t>
            </a:r>
            <a:r>
              <a:rPr lang="en-US" dirty="0"/>
              <a:t>ed insides black to absorb leaked photons.</a:t>
            </a:r>
          </a:p>
          <a:p>
            <a:pPr lvl="1"/>
            <a:r>
              <a:rPr lang="en-US" dirty="0"/>
              <a:t>Lined edges with </a:t>
            </a:r>
            <a:r>
              <a:rPr lang="en-US" b="1" dirty="0"/>
              <a:t>black foam </a:t>
            </a:r>
            <a:r>
              <a:rPr lang="en-US" dirty="0"/>
              <a:t>to create a seal.</a:t>
            </a:r>
          </a:p>
          <a:p>
            <a:pPr lvl="1"/>
            <a:r>
              <a:rPr lang="en-US" b="1" dirty="0"/>
              <a:t>Taped</a:t>
            </a:r>
            <a:r>
              <a:rPr lang="en-US" dirty="0"/>
              <a:t> edges of the box.</a:t>
            </a:r>
          </a:p>
          <a:p>
            <a:r>
              <a:rPr lang="en-US" b="1" dirty="0"/>
              <a:t>Calibrated</a:t>
            </a:r>
            <a:r>
              <a:rPr lang="en-US" dirty="0"/>
              <a:t> our data acquisition board trigger to ignore dark counts.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https://www.bbc.co.uk/news/science-environment-36094282</a:t>
            </a:r>
          </a:p>
          <a:p>
            <a:r>
              <a:rPr lang="en-US" dirty="0"/>
              <a:t>https://cds.cern.ch/record/39444 (</a:t>
            </a:r>
            <a:r>
              <a:rPr lang="en-US" dirty="0" err="1"/>
              <a:t>higgs</a:t>
            </a:r>
            <a:r>
              <a:rPr lang="en-US" dirty="0"/>
              <a:t> boson decaying to 4 muons)</a:t>
            </a:r>
          </a:p>
          <a:p>
            <a:r>
              <a:rPr lang="en-US" dirty="0"/>
              <a:t>CERN</a:t>
            </a:r>
          </a:p>
          <a:p>
            <a:r>
              <a:rPr lang="en-US" sz="1200" b="1" dirty="0"/>
              <a:t>World’s largest particle collider</a:t>
            </a:r>
            <a:r>
              <a:rPr lang="en-US" sz="1200" dirty="0"/>
              <a:t>, located at CERN, Switzerland.</a:t>
            </a:r>
          </a:p>
          <a:p>
            <a:r>
              <a:rPr lang="en-US" sz="1200" dirty="0"/>
              <a:t>Beams of </a:t>
            </a:r>
            <a:r>
              <a:rPr lang="en-US" sz="1200" b="1" dirty="0"/>
              <a:t>protons</a:t>
            </a:r>
            <a:r>
              <a:rPr lang="en-US" sz="1200" dirty="0"/>
              <a:t> are accelerated to near the speed of light.</a:t>
            </a:r>
          </a:p>
          <a:p>
            <a:r>
              <a:rPr lang="en-US" sz="1200" dirty="0"/>
              <a:t>They are collided to produce various </a:t>
            </a:r>
            <a:r>
              <a:rPr lang="en-US" sz="1200" b="1" dirty="0"/>
              <a:t>products</a:t>
            </a:r>
            <a:r>
              <a:rPr lang="en-US" sz="1200" dirty="0"/>
              <a:t>.</a:t>
            </a:r>
          </a:p>
          <a:p>
            <a:r>
              <a:rPr lang="en-US" sz="1200" dirty="0"/>
              <a:t>Collisions can reach up to </a:t>
            </a:r>
            <a:r>
              <a:rPr lang="en-US" sz="1200" b="1" dirty="0"/>
              <a:t>13.0 TeV</a:t>
            </a:r>
            <a:r>
              <a:rPr lang="en-US" sz="1200" dirty="0"/>
              <a:t>!</a:t>
            </a:r>
          </a:p>
          <a:p>
            <a:r>
              <a:rPr lang="en-US" sz="1200" dirty="0"/>
              <a:t>The </a:t>
            </a:r>
            <a:r>
              <a:rPr lang="en-US" sz="1200" b="1" dirty="0"/>
              <a:t>Higgs Boson </a:t>
            </a:r>
            <a:r>
              <a:rPr lang="en-US" sz="1200" dirty="0"/>
              <a:t>was discovered in one such collision in 2012.</a:t>
            </a:r>
          </a:p>
          <a:p>
            <a:r>
              <a:rPr lang="en-US" sz="1200" dirty="0"/>
              <a:t>Hopefully, some of the particles produced will have properties that indicate that there is </a:t>
            </a:r>
            <a:r>
              <a:rPr lang="en-US" sz="1200" b="1" dirty="0"/>
              <a:t>new physics </a:t>
            </a:r>
            <a:r>
              <a:rPr lang="en-US" sz="1200" dirty="0"/>
              <a:t>at play.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Theories have been proposed to solve various open problems in physics!</a:t>
            </a:r>
          </a:p>
          <a:p>
            <a:endParaRPr lang="en-US" dirty="0"/>
          </a:p>
          <a:p>
            <a:r>
              <a:rPr lang="en-US" dirty="0"/>
              <a:t>The weakness of coupling makes them long lived.</a:t>
            </a:r>
          </a:p>
          <a:p>
            <a:endParaRPr lang="en-US" dirty="0"/>
          </a:p>
          <a:p>
            <a:r>
              <a:rPr lang="en-US" dirty="0"/>
              <a:t>Large number of </a:t>
            </a:r>
            <a:r>
              <a:rPr lang="en-US" dirty="0" err="1"/>
              <a:t>llps</a:t>
            </a:r>
            <a:r>
              <a:rPr lang="en-US" dirty="0"/>
              <a:t> might be produced in the LHC.</a:t>
            </a:r>
          </a:p>
          <a:p>
            <a:endParaRPr lang="en-US" dirty="0"/>
          </a:p>
          <a:p>
            <a:r>
              <a:rPr lang="en-US" dirty="0"/>
              <a:t>[Sensitivity of MATHUSLA compared to other detectors graph?]</a:t>
            </a:r>
          </a:p>
          <a:p>
            <a:r>
              <a:rPr lang="en-US" dirty="0"/>
              <a:t>Hidden Sectors refers to particles and fields that are </a:t>
            </a:r>
            <a:r>
              <a:rPr lang="en-US" b="1" dirty="0"/>
              <a:t>Beyond the Standard Model </a:t>
            </a:r>
            <a:r>
              <a:rPr lang="en-US" dirty="0"/>
              <a:t>(BSM).</a:t>
            </a:r>
          </a:p>
          <a:p>
            <a:r>
              <a:rPr lang="en-US" dirty="0"/>
              <a:t>They can still interact with Standard Model particles and fields through </a:t>
            </a:r>
            <a:r>
              <a:rPr lang="en-US" b="1" dirty="0"/>
              <a:t>portals</a:t>
            </a:r>
            <a:r>
              <a:rPr lang="en-US" dirty="0"/>
              <a:t>, or very weak couplings.</a:t>
            </a:r>
          </a:p>
          <a:p>
            <a:r>
              <a:rPr lang="en-US" dirty="0"/>
              <a:t>What this means is that they still must interact with “normal” particles! Otherwise, it just seems like you’re making it all up…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proposed MATHUSLA experiment would be installed on the </a:t>
            </a:r>
            <a:r>
              <a:rPr lang="en-US" sz="1200" b="1" dirty="0"/>
              <a:t>surface</a:t>
            </a:r>
            <a:r>
              <a:rPr lang="en-US" sz="1200" dirty="0"/>
              <a:t>, above the CMS detector.</a:t>
            </a:r>
          </a:p>
          <a:p>
            <a:r>
              <a:rPr lang="en-US" sz="1200" dirty="0"/>
              <a:t>Charged particles deposit energy in the </a:t>
            </a:r>
            <a:r>
              <a:rPr lang="en-US" sz="1200" b="1" dirty="0"/>
              <a:t>plastic scintillator layers</a:t>
            </a:r>
            <a:r>
              <a:rPr lang="en-US" sz="1200" dirty="0"/>
              <a:t>, which allows for accurate track reconstruction.</a:t>
            </a:r>
          </a:p>
          <a:p>
            <a:r>
              <a:rPr lang="en-US" sz="1200" dirty="0"/>
              <a:t>The geometry of the detector is designed for an effective </a:t>
            </a:r>
            <a:r>
              <a:rPr lang="en-US" sz="1200" b="1" dirty="0"/>
              <a:t>veto</a:t>
            </a:r>
            <a:r>
              <a:rPr lang="en-US" sz="1200" dirty="0"/>
              <a:t> of possible </a:t>
            </a:r>
            <a:r>
              <a:rPr lang="en-US" sz="1200" b="1" dirty="0"/>
              <a:t>backgrounds</a:t>
            </a:r>
            <a:r>
              <a:rPr lang="en-US" sz="1200" dirty="0"/>
              <a:t>.</a:t>
            </a:r>
          </a:p>
          <a:p>
            <a:r>
              <a:rPr lang="en-US" sz="1200" dirty="0"/>
              <a:t>We hope that a neutral LLP will be identified as a </a:t>
            </a:r>
            <a:r>
              <a:rPr lang="en-US" sz="1200" b="1" dirty="0"/>
              <a:t>displaced vertex </a:t>
            </a:r>
            <a:r>
              <a:rPr lang="en-US" sz="1200" dirty="0"/>
              <a:t>(where two track intersect within the detector volume).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2,5-diphenyloxazole (PPO) and 1,4-bis(5-phenyl-2- oxazolyl)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ElsevierGulliver"/>
              </a:rPr>
              <a:t>benzen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(POPOP)</a:t>
            </a:r>
          </a:p>
          <a:p>
            <a:endParaRPr lang="en-US" b="0" i="0" dirty="0">
              <a:solidFill>
                <a:srgbClr val="1F1F1F"/>
              </a:solidFill>
              <a:effectLst/>
              <a:latin typeface="ElsevierGulliver"/>
            </a:endParaRPr>
          </a:p>
          <a:p>
            <a:r>
              <a:rPr lang="en-US" sz="1200" b="1" dirty="0"/>
              <a:t>Ionizing radiation </a:t>
            </a:r>
            <a:r>
              <a:rPr lang="en-US" sz="1200" dirty="0"/>
              <a:t>passing through plastic scintillator bars deposit energy.</a:t>
            </a:r>
            <a:endParaRPr lang="en-US" sz="1200" b="1" dirty="0"/>
          </a:p>
          <a:p>
            <a:r>
              <a:rPr lang="en-US" sz="1200" b="1" dirty="0"/>
              <a:t>Fluor</a:t>
            </a:r>
            <a:r>
              <a:rPr lang="en-US" sz="1200" dirty="0"/>
              <a:t> molecules (PPO and POPOP)  in the scintillator emit that energy in the form of light!</a:t>
            </a:r>
          </a:p>
          <a:p>
            <a:r>
              <a:rPr lang="en-US" sz="1200" dirty="0"/>
              <a:t>A </a:t>
            </a:r>
            <a:r>
              <a:rPr lang="en-US" sz="1200" b="1" dirty="0"/>
              <a:t>wavelength-shifting </a:t>
            </a:r>
            <a:r>
              <a:rPr lang="en-US" sz="1200" b="1" dirty="0" err="1"/>
              <a:t>fibre</a:t>
            </a:r>
            <a:r>
              <a:rPr lang="en-US" sz="1200" b="1" dirty="0"/>
              <a:t> </a:t>
            </a:r>
            <a:r>
              <a:rPr lang="en-US" sz="1200" dirty="0"/>
              <a:t>(WSF) placed within the bar collects that light, and </a:t>
            </a:r>
            <a:r>
              <a:rPr lang="en-US" sz="1200" dirty="0" err="1"/>
              <a:t>fluors</a:t>
            </a:r>
            <a:r>
              <a:rPr lang="en-US" sz="1200" dirty="0"/>
              <a:t> within that fiber absorb and re-emit light so that the wavelength is </a:t>
            </a:r>
            <a:r>
              <a:rPr lang="en-US" sz="1200" b="1" dirty="0"/>
              <a:t>detectable</a:t>
            </a:r>
            <a:r>
              <a:rPr lang="en-US" sz="1200" dirty="0"/>
              <a:t> by our </a:t>
            </a:r>
            <a:r>
              <a:rPr lang="en-US" sz="1200" dirty="0" err="1"/>
              <a:t>SiPMs</a:t>
            </a:r>
            <a:r>
              <a:rPr lang="en-US" sz="1200" dirty="0"/>
              <a:t>.</a:t>
            </a:r>
          </a:p>
          <a:p>
            <a:r>
              <a:rPr lang="en-US" sz="1200" b="1" dirty="0"/>
              <a:t>Silicon photomultipliers</a:t>
            </a:r>
            <a:r>
              <a:rPr lang="en-US" sz="1200" dirty="0"/>
              <a:t> (</a:t>
            </a:r>
            <a:r>
              <a:rPr lang="en-US" sz="1200" dirty="0" err="1"/>
              <a:t>SiPMs</a:t>
            </a:r>
            <a:r>
              <a:rPr lang="en-US" sz="1200" dirty="0"/>
              <a:t>) detect light and produce an electrical signal.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If we know the total length of each </a:t>
            </a:r>
            <a:r>
              <a:rPr lang="en-US" sz="1200" dirty="0" err="1"/>
              <a:t>fibre</a:t>
            </a:r>
            <a:r>
              <a:rPr lang="en-US" sz="1200" dirty="0"/>
              <a:t>, we can calculate the </a:t>
            </a:r>
            <a:r>
              <a:rPr lang="en-US" sz="1200" b="1" dirty="0"/>
              <a:t>location</a:t>
            </a:r>
            <a:r>
              <a:rPr lang="en-US" sz="1200" dirty="0"/>
              <a:t> of the hit in the bars.</a:t>
            </a:r>
          </a:p>
          <a:p>
            <a:r>
              <a:rPr lang="en-US" sz="1200" dirty="0"/>
              <a:t>This comes from the </a:t>
            </a:r>
            <a:r>
              <a:rPr lang="en-US" sz="1200" b="1" dirty="0"/>
              <a:t>time difference</a:t>
            </a:r>
            <a:r>
              <a:rPr lang="en-US" sz="1200" dirty="0"/>
              <a:t> between the signals from the </a:t>
            </a:r>
            <a:r>
              <a:rPr lang="en-US" sz="1200" dirty="0" err="1"/>
              <a:t>SiPMs</a:t>
            </a:r>
            <a:r>
              <a:rPr lang="en-US" sz="1200" dirty="0"/>
              <a:t>.</a:t>
            </a:r>
          </a:p>
          <a:p>
            <a:r>
              <a:rPr lang="en-US" sz="1200" dirty="0"/>
              <a:t>Since the number of photons is very low, it’s important that the signal is distinguishable from background noise.</a:t>
            </a:r>
          </a:p>
          <a:p>
            <a:r>
              <a:rPr lang="en-US" sz="1200" dirty="0"/>
              <a:t>We are looking at </a:t>
            </a:r>
            <a:r>
              <a:rPr lang="en-US" sz="1200" b="1" dirty="0"/>
              <a:t>nanosecond</a:t>
            </a:r>
            <a:r>
              <a:rPr lang="en-US" sz="1200" dirty="0"/>
              <a:t> precision.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3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MATHUSLA 40 geometry, I wrote and tested an algorithm which would synchronize the entire detector system at once (</a:t>
            </a:r>
            <a:r>
              <a:rPr lang="en-US" b="1" dirty="0"/>
              <a:t>~100,000 </a:t>
            </a:r>
            <a:r>
              <a:rPr lang="en-US" dirty="0"/>
              <a:t>bars).</a:t>
            </a:r>
          </a:p>
          <a:p>
            <a:r>
              <a:rPr lang="en-US" dirty="0"/>
              <a:t>Fits the coordinates of the hits to a </a:t>
            </a:r>
            <a:r>
              <a:rPr lang="en-US" b="1" dirty="0"/>
              <a:t>track reconstruction</a:t>
            </a:r>
            <a:r>
              <a:rPr lang="en-US" dirty="0"/>
              <a:t>, then fits the </a:t>
            </a:r>
            <a:r>
              <a:rPr lang="en-US" b="1" dirty="0"/>
              <a:t>times</a:t>
            </a:r>
            <a:r>
              <a:rPr lang="en-US" dirty="0"/>
              <a:t> of the hits to the distances of the hit along the track reconstruction.</a:t>
            </a:r>
          </a:p>
          <a:p>
            <a:r>
              <a:rPr lang="en-US" dirty="0"/>
              <a:t>With </a:t>
            </a:r>
            <a:r>
              <a:rPr lang="en-US" b="1" dirty="0"/>
              <a:t>150 seconds </a:t>
            </a:r>
            <a:r>
              <a:rPr lang="en-US" dirty="0"/>
              <a:t>of data-taking, we expect detectors to be synchronized up to </a:t>
            </a:r>
            <a:r>
              <a:rPr lang="en-US" b="1" dirty="0"/>
              <a:t>+/- 0.10ns</a:t>
            </a:r>
            <a:r>
              <a:rPr lang="en-US" dirty="0"/>
              <a:t>.</a:t>
            </a:r>
          </a:p>
          <a:p>
            <a:r>
              <a:rPr lang="en-US" dirty="0"/>
              <a:t>Currently working on applying it to our </a:t>
            </a:r>
            <a:r>
              <a:rPr lang="en-US" b="1" dirty="0"/>
              <a:t>test stand geometry</a:t>
            </a:r>
            <a:r>
              <a:rPr lang="en-US" dirty="0"/>
              <a:t>!</a:t>
            </a:r>
          </a:p>
          <a:p>
            <a:r>
              <a:rPr lang="en-US" dirty="0"/>
              <a:t>260000, 40 million in </a:t>
            </a:r>
            <a:r>
              <a:rPr lang="en-US"/>
              <a:t>150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4502-6E4D-43BB-889C-1DBEB01EDC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A48D-B851-9D77-3757-9F4CA3B1A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79EBC-EE30-E899-A937-A7F79EF3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522B-1369-BC3F-7DE8-BF9878F7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CABB-27C8-446B-919E-62BA1708971B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E963-B8B8-2C55-087A-B7A37085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BF8A2-AAD0-2C79-EF18-32296CF8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D3E9-D37D-5AC3-4A12-40778229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5E648-4275-D770-005D-C33F6C51A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C382B-A634-14AA-168C-4ADA7216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F242-2901-4656-BC86-3C2D59FE5E5F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ED77E-9B71-F875-18DE-6FC75892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247F-ACCE-AEE3-E462-695A4441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97C0E-D327-E60A-BD0A-1C2F0EC3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2AC97-07E8-02E2-9BC1-8A807CAD7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5C2D2-BED4-CB1A-3C77-30CECC3E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A7FA-F753-478D-88E0-3A9C64BF7A06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3F94-3425-9344-18A9-F4C801B6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389D-3151-EB84-4F0D-F32E1CE4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BF67-4679-B910-D67B-BF16ECF1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340D-E6E0-2C90-3D37-3D5CDA36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B9C0-10F8-1507-322A-86588E6A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C44-A33D-4BAE-A509-D100EBD0106F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D1C31-EF89-B66A-CB23-BF98AC2E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7FA37-D98B-9EBC-0EC0-F00A5DDB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fld id="{92CC4BFA-1C19-4794-8A04-7ADF09A973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ome | mathusla.web.cern.ch">
            <a:extLst>
              <a:ext uri="{FF2B5EF4-FFF2-40B4-BE49-F238E27FC236}">
                <a16:creationId xmlns:a16="http://schemas.microsoft.com/office/drawing/2014/main" id="{223A9D7A-2450-8919-5C6D-0F2775C58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1" y="6403423"/>
            <a:ext cx="1563209" cy="3439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612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14B1-7EAC-8D3D-1862-F8B0F1C5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B647-634A-B355-8A22-A99939A7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879BD-051E-CA91-81AC-0196D0F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E23-A78C-4270-975E-ADD0C635331A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9B26-CD01-3354-1305-6ADD9EDD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F83B-4627-2B12-6DED-3AF71C87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0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6752-6DCA-F522-DCED-0935B67B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B7E3-B23F-1D23-AC07-04AD7F5A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C992F-0A6D-30DD-1765-D2F5EBFD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D9467-1BAB-019A-2F00-67D081DF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8EF-34EA-4674-AADD-8DD3638F72E2}" type="datetime1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48EB7-3BA2-0C67-6274-1A9D73DE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9D14D-6BB2-5661-A9C2-281C3AC4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A551-FBC5-9FF4-24BF-4C5DB572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D1BE-2427-5C8F-406C-3FBA7E88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C2A68-B1D9-1C1F-5B49-10A2D4506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03954-4E35-EB1D-6093-7AD26EDEF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A5E00-6492-681A-B1CC-8F03F67DF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66B84-5C8E-0047-5DBA-4F6E8F69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F3A-2D0D-46E6-A986-C1366B22341B}" type="datetime1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1DADE-8059-7242-BC39-A3495C55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A8F70-6169-DB17-B1B5-110DD80A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63F8-B3D2-2580-9D57-51245C49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A726C-6C63-2D71-C231-C46D10C3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A363-3036-4188-A024-8B703203BDBB}" type="datetime1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21830-8964-C95F-2FC7-E955D89E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C1E9C-2F0F-655A-F895-2E037437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4029B-204D-DF2F-7279-47D22B50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AE5E-9AE7-4CC0-839B-E0113F17A1C4}" type="datetime1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C9667-DC34-BC92-133F-E08418EA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7F7F0-5DBD-4A7B-05C2-837CB0B6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0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EBEE-458E-A6D1-80DF-23C4C2F2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F6F5-F8D2-7B1F-1519-4FDAA458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E75B-A162-28C3-CA11-DE34C7CB7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244FF-3EB8-40CC-2F93-810ADFE5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4D67-C311-4D54-A01E-6A48FDEE1419}" type="datetime1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284C1-2346-6945-BB32-AF8678A5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94690-2311-D4C1-A57F-15F231AE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A8C9-0B7D-ACEF-09FC-CECE5BCD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C4A2C-C87B-9C5A-953B-924017F12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945FB-6A98-2975-4BCA-B99273BE8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3EFEC-5A3A-7B3F-0FBE-417B71B0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C733-B6C4-4BF2-925B-D73912AFEDB5}" type="datetime1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ECD34-0C36-AEA3-708D-4161E228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8FC0-3774-6454-F3BE-00132D56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1F464-ED11-54C1-DAC1-27F37990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CFB34-2E20-F01D-ED98-05791DCA6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F5638-F734-BDFB-2CEC-706F7C2E1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88424-6FA6-446E-9F03-BAE15F353550}" type="datetime1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A78A9-0290-B4EE-D34F-A7C37AEBD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6018A-3172-0AE8-96C6-1E31C607B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C4BFA-1C19-4794-8A04-7ADF09A97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5538" TargetMode="External"/><Relationship Id="rId2" Type="http://schemas.openxmlformats.org/officeDocument/2006/relationships/hyperlink" Target="https://arxiv.org/abs/1705.063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3.0812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lide Background">
            <a:extLst>
              <a:ext uri="{FF2B5EF4-FFF2-40B4-BE49-F238E27FC236}">
                <a16:creationId xmlns:a16="http://schemas.microsoft.com/office/drawing/2014/main" id="{B50D074C-5457-4294-A181-6B67F414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29836"/>
            <a:ext cx="12192000" cy="172019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B0FB-863D-6D1D-A886-A9814367A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722" y="5352862"/>
            <a:ext cx="7230139" cy="1119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Search for Long-Lived Particles: Construction of MATHUSLA Test Stand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5B1AE-23DE-F03B-92B1-8DBF7FDF0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004" y="5336495"/>
            <a:ext cx="4156945" cy="1119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Speaker: Alex Lau</a:t>
            </a:r>
          </a:p>
          <a:p>
            <a:pPr algn="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ome | mathusla.web.cern.ch">
            <a:extLst>
              <a:ext uri="{FF2B5EF4-FFF2-40B4-BE49-F238E27FC236}">
                <a16:creationId xmlns:a16="http://schemas.microsoft.com/office/drawing/2014/main" id="{578C22C7-E4F3-3759-ABB2-3FDD4F37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02" y="1269529"/>
            <a:ext cx="10668003" cy="23469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26D9E-9AC6-83BB-7159-65F948C2C5EA}"/>
              </a:ext>
            </a:extLst>
          </p:cNvPr>
          <p:cNvSpPr txBox="1"/>
          <p:nvPr/>
        </p:nvSpPr>
        <p:spPr>
          <a:xfrm>
            <a:off x="8432803" y="5989935"/>
            <a:ext cx="371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Supervisor: Dr. Miriam Diamond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7E10E-7BAE-4D00-4834-6ADE828232A3}"/>
              </a:ext>
            </a:extLst>
          </p:cNvPr>
          <p:cNvSpPr txBox="1"/>
          <p:nvPr/>
        </p:nvSpPr>
        <p:spPr>
          <a:xfrm>
            <a:off x="769100" y="3833289"/>
            <a:ext cx="1065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MAssive</a:t>
            </a:r>
            <a:r>
              <a:rPr lang="en-US" sz="2400" b="1" dirty="0">
                <a:solidFill>
                  <a:srgbClr val="C00000"/>
                </a:solidFill>
              </a:rPr>
              <a:t> Timing Hodoscope for detection of Ultra-Stable </a:t>
            </a:r>
            <a:r>
              <a:rPr lang="en-US" sz="2400" b="1" dirty="0" err="1">
                <a:solidFill>
                  <a:srgbClr val="C00000"/>
                </a:solidFill>
              </a:rPr>
              <a:t>neutraL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pArticles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https://mathusla-experiment.web.cern.ch/</a:t>
            </a:r>
          </a:p>
        </p:txBody>
      </p:sp>
      <p:pic>
        <p:nvPicPr>
          <p:cNvPr id="1026" name="Picture 2" descr="University of Toronto - Wikipedia">
            <a:extLst>
              <a:ext uri="{FF2B5EF4-FFF2-40B4-BE49-F238E27FC236}">
                <a16:creationId xmlns:a16="http://schemas.microsoft.com/office/drawing/2014/main" id="{01A76C92-009A-0CA7-3A36-F4A1FC9A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90" y="5272677"/>
            <a:ext cx="1447764" cy="14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SiPM</a:t>
            </a:r>
            <a:r>
              <a:rPr lang="en-US" b="1" dirty="0"/>
              <a:t> Signal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0917D-6AE5-365F-6142-7C2D577B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088" y="365125"/>
            <a:ext cx="3780592" cy="2804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BD251-C6EE-86E3-E7FF-5CFC2874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88" y="3429000"/>
            <a:ext cx="3780592" cy="27821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550DA-4E93-20FF-D5A6-340A45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B5B68-1F1E-CC2E-FB2F-6E5E248B60BE}"/>
              </a:ext>
            </a:extLst>
          </p:cNvPr>
          <p:cNvSpPr txBox="1"/>
          <p:nvPr/>
        </p:nvSpPr>
        <p:spPr>
          <a:xfrm>
            <a:off x="7919240" y="6286084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Pre-Amplifier V.5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1BCD2-90A3-470E-6438-ED84D4D8684D}"/>
              </a:ext>
            </a:extLst>
          </p:cNvPr>
          <p:cNvSpPr txBox="1">
            <a:spLocks/>
          </p:cNvSpPr>
          <p:nvPr/>
        </p:nvSpPr>
        <p:spPr>
          <a:xfrm>
            <a:off x="860761" y="1564449"/>
            <a:ext cx="5843016" cy="4665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Rise time </a:t>
            </a:r>
            <a:r>
              <a:rPr lang="en-US" dirty="0"/>
              <a:t>should be as fast as possible</a:t>
            </a:r>
          </a:p>
          <a:p>
            <a:r>
              <a:rPr lang="en-US" b="1" dirty="0"/>
              <a:t>Fall time </a:t>
            </a:r>
            <a:r>
              <a:rPr lang="en-US" dirty="0"/>
              <a:t>should not be too long. Otherwise dark counts will pile up!</a:t>
            </a:r>
          </a:p>
          <a:p>
            <a:r>
              <a:rPr lang="en-US" dirty="0"/>
              <a:t>Minimize </a:t>
            </a:r>
            <a:r>
              <a:rPr lang="en-US" b="1" dirty="0"/>
              <a:t>noise </a:t>
            </a:r>
            <a:r>
              <a:rPr lang="en-US" dirty="0"/>
              <a:t>and distortion:</a:t>
            </a:r>
          </a:p>
          <a:p>
            <a:pPr lvl="1"/>
            <a:r>
              <a:rPr lang="en-US" dirty="0"/>
              <a:t>Shield signal layer</a:t>
            </a:r>
          </a:p>
          <a:p>
            <a:pPr lvl="1"/>
            <a:r>
              <a:rPr lang="en-US" dirty="0"/>
              <a:t>Decoupling capacitors</a:t>
            </a:r>
          </a:p>
          <a:p>
            <a:pPr lvl="1"/>
            <a:r>
              <a:rPr lang="en-US" dirty="0"/>
              <a:t>Make sure components are close together</a:t>
            </a:r>
          </a:p>
          <a:p>
            <a:pPr lvl="1"/>
            <a:r>
              <a:rPr lang="en-US" dirty="0"/>
              <a:t>Minimize trace lengths</a:t>
            </a:r>
          </a:p>
        </p:txBody>
      </p:sp>
    </p:spTree>
    <p:extLst>
      <p:ext uri="{BB962C8B-B14F-4D97-AF65-F5344CB8AC3E}">
        <p14:creationId xmlns:p14="http://schemas.microsoft.com/office/powerpoint/2010/main" val="33420238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6E9D27-9A28-9754-2C69-9888703C64A9}"/>
              </a:ext>
            </a:extLst>
          </p:cNvPr>
          <p:cNvSpPr txBox="1"/>
          <p:nvPr/>
        </p:nvSpPr>
        <p:spPr>
          <a:xfrm>
            <a:off x="9050415" y="998244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SiPM</a:t>
            </a:r>
            <a:r>
              <a:rPr lang="en-US" b="1" dirty="0"/>
              <a:t> + Pre-Amplifier 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7AB37-BAB6-0A8A-1059-E13D2CA3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34" y="1678815"/>
            <a:ext cx="5429250" cy="41148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82A0F-A8D6-7D02-BC93-69BD431D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81D4A3-5288-AB50-A2F0-75C7E6EC9CB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0278705" y="1367576"/>
            <a:ext cx="344478" cy="937542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BBE06D-ACC0-469B-ADB4-0CD92DA97CF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28645" y="1345462"/>
            <a:ext cx="748516" cy="1002945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10DCA4-41E1-D0C9-9362-E4BCBFDD2D2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9931487" y="4060068"/>
            <a:ext cx="986880" cy="1860120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450A04-2D2D-8BB7-0249-5FA54BB3BCB2}"/>
              </a:ext>
            </a:extLst>
          </p:cNvPr>
          <p:cNvSpPr txBox="1"/>
          <p:nvPr/>
        </p:nvSpPr>
        <p:spPr>
          <a:xfrm>
            <a:off x="10505495" y="5920188"/>
            <a:ext cx="8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F1BC9-1C52-29B3-75C6-2A88E2CF8BB0}"/>
              </a:ext>
            </a:extLst>
          </p:cNvPr>
          <p:cNvSpPr txBox="1"/>
          <p:nvPr/>
        </p:nvSpPr>
        <p:spPr>
          <a:xfrm>
            <a:off x="6474903" y="976130"/>
            <a:ext cx="19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Bars (Wrapped)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B6B6E-E463-227A-5692-B39DF82CAF95}"/>
              </a:ext>
            </a:extLst>
          </p:cNvPr>
          <p:cNvSpPr txBox="1"/>
          <p:nvPr/>
        </p:nvSpPr>
        <p:spPr>
          <a:xfrm>
            <a:off x="7963225" y="5760381"/>
            <a:ext cx="19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E6EF3F-F81B-3C60-C8B6-36D1708E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SiPM</a:t>
            </a:r>
            <a:r>
              <a:rPr lang="en-US" b="1" dirty="0"/>
              <a:t> Signal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A1F5C4-0BFE-7CB6-50D7-AE37CBFE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61" y="1564449"/>
            <a:ext cx="5843016" cy="46659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Rise time </a:t>
            </a:r>
            <a:r>
              <a:rPr lang="en-US" dirty="0"/>
              <a:t>should be as fast as possible</a:t>
            </a:r>
          </a:p>
          <a:p>
            <a:r>
              <a:rPr lang="en-US" b="1" dirty="0"/>
              <a:t>Fall time </a:t>
            </a:r>
            <a:r>
              <a:rPr lang="en-US" dirty="0"/>
              <a:t>should not be too long. Otherwise dark counts will pile up!</a:t>
            </a:r>
          </a:p>
          <a:p>
            <a:r>
              <a:rPr lang="en-US" dirty="0"/>
              <a:t>Minimize </a:t>
            </a:r>
            <a:r>
              <a:rPr lang="en-US" b="1" dirty="0"/>
              <a:t>noise </a:t>
            </a:r>
            <a:r>
              <a:rPr lang="en-US" dirty="0"/>
              <a:t>and distortion:</a:t>
            </a:r>
          </a:p>
          <a:p>
            <a:pPr lvl="1"/>
            <a:r>
              <a:rPr lang="en-US" dirty="0"/>
              <a:t>Shield signal layer</a:t>
            </a:r>
          </a:p>
          <a:p>
            <a:pPr lvl="1"/>
            <a:r>
              <a:rPr lang="en-US" dirty="0"/>
              <a:t>Decoupling capacitors</a:t>
            </a:r>
          </a:p>
          <a:p>
            <a:pPr lvl="1"/>
            <a:r>
              <a:rPr lang="en-US" dirty="0"/>
              <a:t>Make sure components are close together</a:t>
            </a:r>
          </a:p>
          <a:p>
            <a:pPr lvl="1"/>
            <a:r>
              <a:rPr lang="en-US" dirty="0"/>
              <a:t>Minimize trace lengths</a:t>
            </a:r>
          </a:p>
        </p:txBody>
      </p:sp>
    </p:spTree>
    <p:extLst>
      <p:ext uri="{BB962C8B-B14F-4D97-AF65-F5344CB8AC3E}">
        <p14:creationId xmlns:p14="http://schemas.microsoft.com/office/powerpoint/2010/main" val="35141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Trigger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016" cy="2863674"/>
          </a:xfrm>
        </p:spPr>
        <p:txBody>
          <a:bodyPr>
            <a:normAutofit/>
          </a:bodyPr>
          <a:lstStyle/>
          <a:p>
            <a:r>
              <a:rPr lang="en-US" dirty="0"/>
              <a:t>Trigger: </a:t>
            </a:r>
            <a:r>
              <a:rPr lang="en-US" b="1" dirty="0"/>
              <a:t>1.5 photoelectrons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3C179-DB21-0720-616F-621B91256F93}"/>
              </a:ext>
            </a:extLst>
          </p:cNvPr>
          <p:cNvSpPr txBox="1"/>
          <p:nvPr/>
        </p:nvSpPr>
        <p:spPr>
          <a:xfrm>
            <a:off x="8539703" y="5841018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 Photon Pulse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4EB46B-62C1-DDCB-59D3-8A3E1518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746E0-5D93-B038-0A63-244B9E32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10" y="1778365"/>
            <a:ext cx="4859740" cy="3517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DE994-E572-F10E-1165-0CA6B6605EF5}"/>
              </a:ext>
            </a:extLst>
          </p:cNvPr>
          <p:cNvSpPr txBox="1"/>
          <p:nvPr/>
        </p:nvSpPr>
        <p:spPr>
          <a:xfrm>
            <a:off x="8539703" y="5441944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345F6-87AC-AF44-FD6B-1BA942E3C353}"/>
              </a:ext>
            </a:extLst>
          </p:cNvPr>
          <p:cNvSpPr txBox="1"/>
          <p:nvPr/>
        </p:nvSpPr>
        <p:spPr>
          <a:xfrm rot="16200000">
            <a:off x="5666846" y="3352488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Voltage (V)</a:t>
            </a:r>
          </a:p>
        </p:txBody>
      </p:sp>
    </p:spTree>
    <p:extLst>
      <p:ext uri="{BB962C8B-B14F-4D97-AF65-F5344CB8AC3E}">
        <p14:creationId xmlns:p14="http://schemas.microsoft.com/office/powerpoint/2010/main" val="286843095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Scintillator Quality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BB378-2E8A-0C29-41A2-8B5F952000A7}"/>
              </a:ext>
            </a:extLst>
          </p:cNvPr>
          <p:cNvSpPr txBox="1"/>
          <p:nvPr/>
        </p:nvSpPr>
        <p:spPr>
          <a:xfrm>
            <a:off x="7876028" y="5082540"/>
            <a:ext cx="219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Cosmic Ray Trigger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FDC7E-0008-E030-9FAA-374731E2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7766D5-4C72-49F6-C815-D0B7F324BB35}"/>
              </a:ext>
            </a:extLst>
          </p:cNvPr>
          <p:cNvSpPr txBox="1">
            <a:spLocks/>
          </p:cNvSpPr>
          <p:nvPr/>
        </p:nvSpPr>
        <p:spPr>
          <a:xfrm>
            <a:off x="838201" y="1402774"/>
            <a:ext cx="4928616" cy="465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Bar quality </a:t>
            </a:r>
            <a:r>
              <a:rPr lang="en-US" sz="2800" b="1" dirty="0"/>
              <a:t>differed</a:t>
            </a:r>
            <a:r>
              <a:rPr lang="en-US" sz="2800" dirty="0"/>
              <a:t> between batches!</a:t>
            </a:r>
          </a:p>
          <a:p>
            <a:r>
              <a:rPr lang="en-US" sz="2800" dirty="0"/>
              <a:t>How do we prove this?</a:t>
            </a:r>
          </a:p>
          <a:p>
            <a:r>
              <a:rPr lang="en-US" sz="2800" dirty="0"/>
              <a:t>Built a </a:t>
            </a:r>
            <a:r>
              <a:rPr lang="en-US" sz="2800" b="1" dirty="0"/>
              <a:t>cosmic ray trigger </a:t>
            </a:r>
            <a:r>
              <a:rPr lang="en-US" sz="2800" dirty="0"/>
              <a:t>to isolate signals from cosmic rays</a:t>
            </a:r>
          </a:p>
          <a:p>
            <a:r>
              <a:rPr lang="en-US" sz="2800" dirty="0"/>
              <a:t>Issue with the </a:t>
            </a:r>
            <a:r>
              <a:rPr lang="en-US" sz="2800" b="1" dirty="0"/>
              <a:t>TiO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dirty="0"/>
              <a:t>coating process and </a:t>
            </a:r>
            <a:r>
              <a:rPr lang="en-US" sz="2800" b="1" dirty="0"/>
              <a:t>polystyrene</a:t>
            </a:r>
            <a:r>
              <a:rPr lang="en-US" sz="2800" dirty="0"/>
              <a:t> source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15AD08-A944-7158-E41C-99F0F015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14" y="629578"/>
            <a:ext cx="4279392" cy="4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3633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Scintillator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2774"/>
            <a:ext cx="4928616" cy="4655126"/>
          </a:xfrm>
        </p:spPr>
        <p:txBody>
          <a:bodyPr>
            <a:normAutofit/>
          </a:bodyPr>
          <a:lstStyle/>
          <a:p>
            <a:r>
              <a:rPr lang="en-US" sz="2800" dirty="0"/>
              <a:t>Bar quality </a:t>
            </a:r>
            <a:r>
              <a:rPr lang="en-US" sz="2800" b="1" dirty="0"/>
              <a:t>differed</a:t>
            </a:r>
            <a:r>
              <a:rPr lang="en-US" sz="2800" dirty="0"/>
              <a:t> between batches!</a:t>
            </a:r>
          </a:p>
          <a:p>
            <a:r>
              <a:rPr lang="en-US" sz="2800" dirty="0"/>
              <a:t>How do we prove this?</a:t>
            </a:r>
          </a:p>
          <a:p>
            <a:r>
              <a:rPr lang="en-US" sz="2800" dirty="0"/>
              <a:t>Built a </a:t>
            </a:r>
            <a:r>
              <a:rPr lang="en-US" sz="2800" b="1" dirty="0"/>
              <a:t>cosmic ray trigger </a:t>
            </a:r>
            <a:r>
              <a:rPr lang="en-US" sz="2800" dirty="0"/>
              <a:t>to isolate signals from cosmic rays</a:t>
            </a:r>
          </a:p>
          <a:p>
            <a:r>
              <a:rPr lang="en-US" sz="2800" dirty="0"/>
              <a:t>Issue with the </a:t>
            </a:r>
            <a:r>
              <a:rPr lang="en-US" sz="2800" b="1" dirty="0"/>
              <a:t>TiO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dirty="0"/>
              <a:t>coating process and </a:t>
            </a:r>
            <a:r>
              <a:rPr lang="en-US" sz="2800" b="1" dirty="0"/>
              <a:t>polystyrene</a:t>
            </a:r>
            <a:r>
              <a:rPr lang="en-US" sz="2800" dirty="0"/>
              <a:t> source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73C2EB-14FB-DF47-0052-344CFB7C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44" y="1555674"/>
            <a:ext cx="5815583" cy="40824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C606BB-F25F-0AC4-A814-7FC1EF970AEE}"/>
              </a:ext>
            </a:extLst>
          </p:cNvPr>
          <p:cNvSpPr txBox="1"/>
          <p:nvPr/>
        </p:nvSpPr>
        <p:spPr>
          <a:xfrm>
            <a:off x="7755426" y="5568577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Total Charge [pe]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AF83E9-6E55-8B40-88FE-F8532E40DAF2}"/>
              </a:ext>
            </a:extLst>
          </p:cNvPr>
          <p:cNvSpPr txBox="1"/>
          <p:nvPr/>
        </p:nvSpPr>
        <p:spPr>
          <a:xfrm>
            <a:off x="7755427" y="1052520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Amplitude [pe]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CE6EEF-BBF2-6CF1-A5C1-E37CD7511746}"/>
              </a:ext>
            </a:extLst>
          </p:cNvPr>
          <p:cNvSpPr txBox="1"/>
          <p:nvPr/>
        </p:nvSpPr>
        <p:spPr>
          <a:xfrm rot="16200000">
            <a:off x="4762293" y="3244333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Counts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BB378-2E8A-0C29-41A2-8B5F952000A7}"/>
              </a:ext>
            </a:extLst>
          </p:cNvPr>
          <p:cNvSpPr txBox="1"/>
          <p:nvPr/>
        </p:nvSpPr>
        <p:spPr>
          <a:xfrm>
            <a:off x="8456465" y="5956722"/>
            <a:ext cx="126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New Bar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4ABBC-532E-1206-BD87-E57ED08A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46" y="1472635"/>
            <a:ext cx="5874779" cy="412193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35DCC0-8BA8-BC17-FFEF-B91AF141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Scintillator Quality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73C2EB-14FB-DF47-0052-344CFB7C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44" y="1505268"/>
            <a:ext cx="5887390" cy="41328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C606BB-F25F-0AC4-A814-7FC1EF970AEE}"/>
              </a:ext>
            </a:extLst>
          </p:cNvPr>
          <p:cNvSpPr txBox="1"/>
          <p:nvPr/>
        </p:nvSpPr>
        <p:spPr>
          <a:xfrm>
            <a:off x="7755426" y="5568577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Total Charge [pe]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AF83E9-6E55-8B40-88FE-F8532E40DAF2}"/>
              </a:ext>
            </a:extLst>
          </p:cNvPr>
          <p:cNvSpPr txBox="1"/>
          <p:nvPr/>
        </p:nvSpPr>
        <p:spPr>
          <a:xfrm>
            <a:off x="7755427" y="1052520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Amplitude [pe]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CE6EEF-BBF2-6CF1-A5C1-E37CD7511746}"/>
              </a:ext>
            </a:extLst>
          </p:cNvPr>
          <p:cNvSpPr txBox="1"/>
          <p:nvPr/>
        </p:nvSpPr>
        <p:spPr>
          <a:xfrm rot="16200000">
            <a:off x="4762293" y="3244333"/>
            <a:ext cx="26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Counts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8ACEB-C030-197E-F0B4-17D784AC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341F5E-CD4B-6345-A183-EA41D678CBE9}"/>
              </a:ext>
            </a:extLst>
          </p:cNvPr>
          <p:cNvSpPr txBox="1">
            <a:spLocks/>
          </p:cNvSpPr>
          <p:nvPr/>
        </p:nvSpPr>
        <p:spPr>
          <a:xfrm>
            <a:off x="838201" y="1402774"/>
            <a:ext cx="4928616" cy="465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Bar quality </a:t>
            </a:r>
            <a:r>
              <a:rPr lang="en-US" sz="2800" b="1" dirty="0"/>
              <a:t>differed</a:t>
            </a:r>
            <a:r>
              <a:rPr lang="en-US" sz="2800" dirty="0"/>
              <a:t> between batches!</a:t>
            </a:r>
          </a:p>
          <a:p>
            <a:r>
              <a:rPr lang="en-US" sz="2800" dirty="0"/>
              <a:t>How do we prove this?</a:t>
            </a:r>
          </a:p>
          <a:p>
            <a:r>
              <a:rPr lang="en-US" sz="2800" dirty="0"/>
              <a:t>Built a </a:t>
            </a:r>
            <a:r>
              <a:rPr lang="en-US" sz="2800" b="1" dirty="0"/>
              <a:t>cosmic ray trigger </a:t>
            </a:r>
            <a:r>
              <a:rPr lang="en-US" sz="2800" dirty="0"/>
              <a:t>to isolate signals from cosmic rays</a:t>
            </a:r>
          </a:p>
          <a:p>
            <a:r>
              <a:rPr lang="en-US" sz="2800" dirty="0"/>
              <a:t>Issue with the </a:t>
            </a:r>
            <a:r>
              <a:rPr lang="en-US" sz="2800" b="1" dirty="0"/>
              <a:t>TiO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dirty="0"/>
              <a:t>coating process and </a:t>
            </a:r>
            <a:r>
              <a:rPr lang="en-US" sz="2800" b="1" dirty="0"/>
              <a:t>polystyrene</a:t>
            </a:r>
            <a:r>
              <a:rPr lang="en-US" sz="2800" dirty="0"/>
              <a:t> 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71231-AB0A-05B8-8AA0-7066FFFAF7C5}"/>
              </a:ext>
            </a:extLst>
          </p:cNvPr>
          <p:cNvSpPr txBox="1"/>
          <p:nvPr/>
        </p:nvSpPr>
        <p:spPr>
          <a:xfrm>
            <a:off x="8456465" y="5956722"/>
            <a:ext cx="126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Old Bar</a:t>
            </a:r>
          </a:p>
        </p:txBody>
      </p:sp>
    </p:spTree>
    <p:extLst>
      <p:ext uri="{BB962C8B-B14F-4D97-AF65-F5344CB8AC3E}">
        <p14:creationId xmlns:p14="http://schemas.microsoft.com/office/powerpoint/2010/main" val="2357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943"/>
            <a:ext cx="10515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3D visualization of the hits within our detector!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F4C1B-4756-2A27-4C76-76A9C17F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84" y="2200089"/>
            <a:ext cx="9628632" cy="377646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1404B-872B-5BEC-3F08-4BA14378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E2EB3-CC69-20ED-986F-3E41A5D2311D}"/>
              </a:ext>
            </a:extLst>
          </p:cNvPr>
          <p:cNvSpPr txBox="1"/>
          <p:nvPr/>
        </p:nvSpPr>
        <p:spPr>
          <a:xfrm>
            <a:off x="1863659" y="5791890"/>
            <a:ext cx="410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Position uncertainty of 9.5cm.</a:t>
            </a:r>
          </a:p>
          <a:p>
            <a:pPr algn="ctr"/>
            <a:r>
              <a:rPr lang="en-US" dirty="0"/>
              <a:t>Credit: Tom Ren</a:t>
            </a:r>
          </a:p>
        </p:txBody>
      </p:sp>
    </p:spTree>
    <p:extLst>
      <p:ext uri="{BB962C8B-B14F-4D97-AF65-F5344CB8AC3E}">
        <p14:creationId xmlns:p14="http://schemas.microsoft.com/office/powerpoint/2010/main" val="86572290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939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Hits in our detector with uncertainties, plotted with the results of track reconstruction algorithm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68A6B-87F6-39A4-A97F-E30B3AC9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39" y="854471"/>
            <a:ext cx="6253916" cy="514905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4A86F-8499-F199-C61A-E93A6964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7058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939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Hits in our detector with uncertainties, plotted with the results of track reconstruction algorithm</a:t>
            </a:r>
          </a:p>
          <a:p>
            <a:r>
              <a:rPr lang="en-US" sz="2800" dirty="0"/>
              <a:t>Preliminary results suggest </a:t>
            </a:r>
            <a:r>
              <a:rPr lang="en-US" sz="2800" b="1" dirty="0"/>
              <a:t>88%</a:t>
            </a:r>
            <a:r>
              <a:rPr lang="en-US" sz="2800" dirty="0"/>
              <a:t> efficiency</a:t>
            </a:r>
          </a:p>
          <a:p>
            <a:endParaRPr lang="en-US" sz="2800" dirty="0"/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054E9D82-7413-6D44-B855-FA15FE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39" y="6810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9B28E-DD37-190A-C7D8-DF16FEE037AF}"/>
              </a:ext>
            </a:extLst>
          </p:cNvPr>
          <p:cNvSpPr txBox="1"/>
          <p:nvPr/>
        </p:nvSpPr>
        <p:spPr>
          <a:xfrm>
            <a:off x="6815459" y="5253037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Simulated Track Angular Distribution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6D1952-F75D-1C69-B736-E4DD5058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939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Hits in our detector with uncertainties, plotted with the results of track reconstruction algorithm</a:t>
            </a:r>
          </a:p>
          <a:p>
            <a:r>
              <a:rPr lang="en-US" sz="2800" dirty="0"/>
              <a:t>Preliminary results suggest </a:t>
            </a:r>
            <a:r>
              <a:rPr lang="en-US" sz="2800" b="1" dirty="0"/>
              <a:t>88%</a:t>
            </a:r>
            <a:r>
              <a:rPr lang="en-US" sz="2800" dirty="0"/>
              <a:t> efficiency</a:t>
            </a:r>
          </a:p>
          <a:p>
            <a:endParaRPr lang="en-US" sz="2800" dirty="0"/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054E9D82-7413-6D44-B855-FA15FED3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39" y="6810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9B28E-DD37-190A-C7D8-DF16FEE037AF}"/>
              </a:ext>
            </a:extLst>
          </p:cNvPr>
          <p:cNvSpPr txBox="1"/>
          <p:nvPr/>
        </p:nvSpPr>
        <p:spPr>
          <a:xfrm>
            <a:off x="6815459" y="5253037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Test Stand Track Angular Distribution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3BC79FDA-8DE0-360C-9162-79132C52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39" y="6810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DDF75C-7B46-E981-0C89-64251E7E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73F1-AECD-E96B-13EE-E36A99C1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E5AA-0B01-E1C9-2D1B-9EFE576C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110" y="1870178"/>
            <a:ext cx="3019778" cy="572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(1) Motivation</a:t>
            </a:r>
          </a:p>
        </p:txBody>
      </p:sp>
      <p:pic>
        <p:nvPicPr>
          <p:cNvPr id="5" name="Picture 2" descr="Home | mathusla.web.cern.ch">
            <a:extLst>
              <a:ext uri="{FF2B5EF4-FFF2-40B4-BE49-F238E27FC236}">
                <a16:creationId xmlns:a16="http://schemas.microsoft.com/office/drawing/2014/main" id="{C93E7E27-8B9E-330D-8CCC-FA1E03D2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1" y="6403423"/>
            <a:ext cx="1563209" cy="3439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F06B1-49BA-0F32-CC07-EE5058B1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B0BEBC-7BFC-8100-2194-7055C6823E9A}"/>
              </a:ext>
            </a:extLst>
          </p:cNvPr>
          <p:cNvSpPr txBox="1">
            <a:spLocks/>
          </p:cNvSpPr>
          <p:nvPr/>
        </p:nvSpPr>
        <p:spPr>
          <a:xfrm>
            <a:off x="3798711" y="3034031"/>
            <a:ext cx="4594578" cy="57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(2) MATHUSLA Proposal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E683C-A8D7-16FD-2D22-33D96E42F6FE}"/>
              </a:ext>
            </a:extLst>
          </p:cNvPr>
          <p:cNvSpPr txBox="1">
            <a:spLocks/>
          </p:cNvSpPr>
          <p:nvPr/>
        </p:nvSpPr>
        <p:spPr>
          <a:xfrm>
            <a:off x="4722988" y="4197884"/>
            <a:ext cx="2746024" cy="57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(3) Test Stand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C93BA1-2E2F-5C0B-B870-CA32BC3B834B}"/>
              </a:ext>
            </a:extLst>
          </p:cNvPr>
          <p:cNvSpPr txBox="1">
            <a:spLocks/>
          </p:cNvSpPr>
          <p:nvPr/>
        </p:nvSpPr>
        <p:spPr>
          <a:xfrm>
            <a:off x="4780844" y="5361737"/>
            <a:ext cx="2630311" cy="572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(4) Next Steps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219460-A03B-5D13-4134-81F017048BE1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6095998" y="2442397"/>
            <a:ext cx="0" cy="5486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2A6947-4804-2CDF-A136-EC4733C658C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096000" y="3606250"/>
            <a:ext cx="0" cy="59163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990378-8E56-24C5-71E2-28F38F5A368B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096000" y="4770103"/>
            <a:ext cx="0" cy="59163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7711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Preparing technical design report</a:t>
            </a:r>
          </a:p>
          <a:p>
            <a:r>
              <a:rPr lang="en-US" dirty="0"/>
              <a:t>Seeking funding for </a:t>
            </a:r>
            <a:r>
              <a:rPr lang="en-US" b="1" dirty="0"/>
              <a:t>10m x 10m</a:t>
            </a:r>
            <a:r>
              <a:rPr lang="en-US" dirty="0"/>
              <a:t> first module at CERN</a:t>
            </a:r>
          </a:p>
          <a:p>
            <a:r>
              <a:rPr lang="en-US" dirty="0"/>
              <a:t>Aim to run during High Luminosity LHC in a few years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8A21F-6451-3373-13BD-F2930ED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HL-LHC – sciencesprings">
            <a:extLst>
              <a:ext uri="{FF2B5EF4-FFF2-40B4-BE49-F238E27FC236}">
                <a16:creationId xmlns:a16="http://schemas.microsoft.com/office/drawing/2014/main" id="{A686DF3A-6377-7BE6-3E21-6AF0A05B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85" y="1046752"/>
            <a:ext cx="5223710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3A140-7E90-9903-F18D-01733362531A}"/>
              </a:ext>
            </a:extLst>
          </p:cNvPr>
          <p:cNvSpPr txBox="1"/>
          <p:nvPr/>
        </p:nvSpPr>
        <p:spPr>
          <a:xfrm>
            <a:off x="7076172" y="5429727"/>
            <a:ext cx="41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Superconducting Magnet for HL-LHC</a:t>
            </a:r>
          </a:p>
        </p:txBody>
      </p:sp>
    </p:spTree>
    <p:extLst>
      <p:ext uri="{BB962C8B-B14F-4D97-AF65-F5344CB8AC3E}">
        <p14:creationId xmlns:p14="http://schemas.microsoft.com/office/powerpoint/2010/main" val="157053592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Canadian Groups:</a:t>
            </a:r>
          </a:p>
          <a:p>
            <a:pPr marL="0" indent="0">
              <a:buNone/>
            </a:pPr>
            <a:r>
              <a:rPr lang="en-US" b="1" dirty="0"/>
              <a:t>PIs: </a:t>
            </a:r>
            <a:r>
              <a:rPr lang="en-US" dirty="0"/>
              <a:t>David Curtin (</a:t>
            </a:r>
            <a:r>
              <a:rPr lang="en-US" dirty="0" err="1"/>
              <a:t>UofT</a:t>
            </a:r>
            <a:r>
              <a:rPr lang="en-US" dirty="0"/>
              <a:t>), Miriam Diamond (</a:t>
            </a:r>
            <a:r>
              <a:rPr lang="en-US" dirty="0" err="1"/>
              <a:t>UofT</a:t>
            </a:r>
            <a:r>
              <a:rPr lang="en-US" dirty="0"/>
              <a:t>), Heather Russell (UVic), Steven Robertson (McGill)</a:t>
            </a:r>
          </a:p>
          <a:p>
            <a:pPr marL="0" indent="0">
              <a:buNone/>
            </a:pPr>
            <a:r>
              <a:rPr lang="en-US" b="1" dirty="0"/>
              <a:t>Postdocs:</a:t>
            </a:r>
            <a:r>
              <a:rPr lang="en-US" dirty="0"/>
              <a:t> Caleb Miller, Tom Ren</a:t>
            </a:r>
          </a:p>
          <a:p>
            <a:pPr marL="0" indent="0">
              <a:buNone/>
            </a:pPr>
            <a:r>
              <a:rPr lang="en-US" b="1" dirty="0"/>
              <a:t>Students: </a:t>
            </a:r>
            <a:r>
              <a:rPr lang="en-US" dirty="0"/>
              <a:t>Gabriel </a:t>
            </a:r>
            <a:r>
              <a:rPr lang="en-US" dirty="0" err="1"/>
              <a:t>Owh</a:t>
            </a:r>
            <a:r>
              <a:rPr lang="en-US" dirty="0"/>
              <a:t>, Alex Lau, Caleb Gemmell, Andrija </a:t>
            </a:r>
            <a:r>
              <a:rPr lang="en-US" dirty="0" err="1"/>
              <a:t>Rasovic</a:t>
            </a:r>
            <a:r>
              <a:rPr lang="en-US" dirty="0"/>
              <a:t>, </a:t>
            </a:r>
            <a:r>
              <a:rPr lang="en-US" dirty="0" err="1"/>
              <a:t>Zhihan</a:t>
            </a:r>
            <a:r>
              <a:rPr lang="en-US" dirty="0"/>
              <a:t> Yuan, …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8A21F-6451-3373-13BD-F2930ED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2A014F-FA82-72B0-ABA1-8234B89C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2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8064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EED-A10A-3C9E-B522-7C8CBE4E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 &amp;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1A0A-429B-3C4D-F65F-75D192C3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effectLst/>
              </a:rPr>
              <a:t>The lifetime frontier</a:t>
            </a:r>
            <a:r>
              <a:rPr lang="en-US" sz="2400" dirty="0">
                <a:effectLst/>
              </a:rPr>
              <a:t>. EP News. (n.d.). </a:t>
            </a:r>
            <a:r>
              <a:rPr lang="en-US" sz="2400" u="sng" dirty="0">
                <a:effectLst/>
              </a:rPr>
              <a:t>https://ep-news.web.cern.ch/content/lifetime-frontier </a:t>
            </a:r>
          </a:p>
          <a:p>
            <a:r>
              <a:rPr lang="it-IT" sz="2400" dirty="0">
                <a:effectLst/>
              </a:rPr>
              <a:t>Fermilab. (n.d.). </a:t>
            </a:r>
            <a:r>
              <a:rPr lang="it-IT" sz="2400" u="sng" dirty="0">
                <a:effectLst/>
              </a:rPr>
              <a:t>https://www.fnal.gov/ </a:t>
            </a:r>
          </a:p>
          <a:p>
            <a:r>
              <a:rPr lang="en-US" sz="2400" i="1" dirty="0">
                <a:effectLst/>
              </a:rPr>
              <a:t>The MATHUSLA experiment</a:t>
            </a:r>
            <a:r>
              <a:rPr lang="en-US" sz="2400" dirty="0">
                <a:effectLst/>
              </a:rPr>
              <a:t>. Home | mathusla.web.cern.ch. (n.d.). </a:t>
            </a:r>
            <a:r>
              <a:rPr lang="en-US" sz="2400" u="sng" dirty="0">
                <a:effectLst/>
              </a:rPr>
              <a:t>https://mathusla-experiment.web.cern.ch/ </a:t>
            </a:r>
          </a:p>
          <a:p>
            <a:r>
              <a:rPr lang="en-US" sz="2400" b="0" i="0" u="none" strike="noStrike" dirty="0">
                <a:effectLst/>
              </a:rPr>
              <a:t>MATHUSLA LHCC letter of intent: </a:t>
            </a:r>
            <a:r>
              <a:rPr lang="en-US" sz="2400" b="0" i="0" u="sng" strike="noStrike" dirty="0">
                <a:effectLst/>
              </a:rPr>
              <a:t>arXiv:1811.00927, 2009.01693</a:t>
            </a:r>
          </a:p>
          <a:p>
            <a:r>
              <a:rPr lang="en-US" sz="2400" b="0" i="0" u="none" strike="noStrike" dirty="0">
                <a:effectLst/>
              </a:rPr>
              <a:t>MATHUSLA Physics Case: </a:t>
            </a:r>
            <a:r>
              <a:rPr lang="en-US" sz="2400" b="0" i="0" u="sng" strike="noStrike" dirty="0">
                <a:effectLst/>
              </a:rPr>
              <a:t>arXiv:1806.07396</a:t>
            </a:r>
          </a:p>
          <a:p>
            <a:r>
              <a:rPr lang="en-US" sz="2400" b="0" i="0" u="none" strike="noStrike" dirty="0">
                <a:effectLst/>
              </a:rPr>
              <a:t>LLP decays in MATHUSLA: </a:t>
            </a:r>
            <a:r>
              <a:rPr lang="en-US" sz="2400" b="0" i="0" u="sng" strike="noStrike" dirty="0">
                <a:effectLst/>
              </a:rPr>
              <a:t>arXiv:2308.05860</a:t>
            </a:r>
          </a:p>
          <a:p>
            <a:r>
              <a:rPr lang="en-US" sz="2400" b="0" i="0" u="none" strike="noStrike" dirty="0">
                <a:effectLst/>
              </a:rPr>
              <a:t>Analysis of Long Lived Particle Decays with the MATHUSLA Detector: </a:t>
            </a:r>
            <a:r>
              <a:rPr lang="en-US" sz="2400" b="0" i="0" u="sng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https://arxiv.org/abs/1705.06327</a:t>
            </a:r>
            <a:endParaRPr lang="en-US" sz="2400" b="0" i="0" u="sng" strike="noStrike" dirty="0">
              <a:effectLst/>
            </a:endParaRPr>
          </a:p>
          <a:p>
            <a:r>
              <a:rPr lang="en-US" sz="2400" b="0" i="0" u="none" strike="noStrike" dirty="0">
                <a:effectLst/>
              </a:rPr>
              <a:t>On the Origin of Long-Lived Particles: </a:t>
            </a:r>
            <a:r>
              <a:rPr lang="en-US" sz="2400" b="0" i="0" u="sng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https://arxiv.org/abs/2007.05538</a:t>
            </a:r>
            <a:endParaRPr lang="en-US" sz="2400" b="0" i="0" u="sng" strike="noStrike" dirty="0">
              <a:effectLst/>
            </a:endParaRPr>
          </a:p>
          <a:p>
            <a:r>
              <a:rPr lang="en-US" sz="2400" b="0" i="0" u="none" strike="noStrike" dirty="0">
                <a:effectLst/>
              </a:rPr>
              <a:t>Recent Progress and Next Steps for the MATHUSLA LLP Detector: </a:t>
            </a:r>
            <a:r>
              <a:rPr lang="en-US" sz="2400" b="0" i="0" u="sng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https://arxiv.org/abs/2203.08126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AAF7-52EC-9FDD-90C3-46385EFB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4364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C68C-D6C9-6DA3-069E-A1B5A650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Supplementary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BB07-43DB-09D2-DD70-10C9DD5E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256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SiPM</a:t>
            </a:r>
            <a:r>
              <a:rPr lang="en-US" b="1" dirty="0"/>
              <a:t> Dark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50408" cy="4665981"/>
          </a:xfrm>
        </p:spPr>
        <p:txBody>
          <a:bodyPr>
            <a:normAutofit/>
          </a:bodyPr>
          <a:lstStyle/>
          <a:p>
            <a:r>
              <a:rPr lang="en-US" sz="2800" b="1" dirty="0"/>
              <a:t>Thermal noise </a:t>
            </a:r>
            <a:r>
              <a:rPr lang="en-US" sz="2800" dirty="0"/>
              <a:t>in </a:t>
            </a:r>
            <a:r>
              <a:rPr lang="en-US" sz="2800" dirty="0" err="1"/>
              <a:t>SiPMs</a:t>
            </a:r>
            <a:endParaRPr lang="en-US" sz="2800" dirty="0"/>
          </a:p>
          <a:p>
            <a:r>
              <a:rPr lang="en-US" sz="2800" dirty="0"/>
              <a:t>Layers should be </a:t>
            </a:r>
            <a:r>
              <a:rPr lang="en-US" sz="2800" b="1" dirty="0"/>
              <a:t>light-tight</a:t>
            </a:r>
            <a:endParaRPr lang="en-US" sz="2800" dirty="0"/>
          </a:p>
          <a:p>
            <a:pPr lvl="1"/>
            <a:r>
              <a:rPr lang="en-US" sz="2400" b="1" dirty="0"/>
              <a:t>Spray-paint</a:t>
            </a:r>
            <a:r>
              <a:rPr lang="en-US" sz="2400" dirty="0"/>
              <a:t>ed insides black</a:t>
            </a:r>
          </a:p>
          <a:p>
            <a:pPr lvl="1"/>
            <a:r>
              <a:rPr lang="en-US" sz="2400" dirty="0"/>
              <a:t>Lined edges with </a:t>
            </a:r>
            <a:r>
              <a:rPr lang="en-US" sz="2400" b="1" dirty="0"/>
              <a:t>black foam</a:t>
            </a:r>
          </a:p>
          <a:p>
            <a:pPr lvl="1"/>
            <a:r>
              <a:rPr lang="en-US" sz="2400" b="1" dirty="0"/>
              <a:t>Taped</a:t>
            </a:r>
            <a:r>
              <a:rPr lang="en-US" sz="2400" dirty="0"/>
              <a:t> edges of the box</a:t>
            </a:r>
          </a:p>
          <a:p>
            <a:r>
              <a:rPr lang="en-US" sz="2800" b="1" dirty="0"/>
              <a:t>Calibrated</a:t>
            </a:r>
            <a:r>
              <a:rPr lang="en-US" sz="2800" dirty="0"/>
              <a:t> our data acquisition board trigger to ignore dark 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1FC91-6844-15E2-4300-33E0589C2F18}"/>
              </a:ext>
            </a:extLst>
          </p:cNvPr>
          <p:cNvSpPr txBox="1"/>
          <p:nvPr/>
        </p:nvSpPr>
        <p:spPr>
          <a:xfrm>
            <a:off x="7863840" y="5181600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Picture of Layers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20BE7A-473D-6C9B-5634-0E7133FF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2A3A22-12A7-7181-C55D-20E85446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08" y="1239600"/>
            <a:ext cx="5166043" cy="38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48964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Scintillator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0612"/>
            <a:ext cx="10515600" cy="1210183"/>
          </a:xfrm>
        </p:spPr>
        <p:txBody>
          <a:bodyPr>
            <a:normAutofit/>
          </a:bodyPr>
          <a:lstStyle/>
          <a:p>
            <a:r>
              <a:rPr lang="en-US" sz="2800" dirty="0"/>
              <a:t>Issue with the </a:t>
            </a:r>
            <a:r>
              <a:rPr lang="en-US" sz="2800" b="1" dirty="0"/>
              <a:t>TiO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dirty="0"/>
              <a:t>coating process and </a:t>
            </a:r>
            <a:r>
              <a:rPr lang="en-US" sz="2800" b="1" dirty="0"/>
              <a:t>polystyrene</a:t>
            </a:r>
            <a:r>
              <a:rPr lang="en-US" sz="2800" dirty="0"/>
              <a:t> source</a:t>
            </a:r>
          </a:p>
          <a:p>
            <a:r>
              <a:rPr lang="en-US" sz="2800" dirty="0"/>
              <a:t>Tried </a:t>
            </a:r>
            <a:r>
              <a:rPr lang="en-US" sz="2800" b="1" dirty="0"/>
              <a:t>wrapping</a:t>
            </a:r>
            <a:r>
              <a:rPr lang="en-US" sz="2800" dirty="0"/>
              <a:t> the bars in different materials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4CAB2D-F378-1EBF-0CBA-ED5632B3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5421"/>
              </p:ext>
            </p:extLst>
          </p:nvPr>
        </p:nvGraphicFramePr>
        <p:xfrm>
          <a:off x="256363" y="3065537"/>
          <a:ext cx="11679273" cy="233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774">
                  <a:extLst>
                    <a:ext uri="{9D8B030D-6E8A-4147-A177-3AD203B41FA5}">
                      <a16:colId xmlns:a16="http://schemas.microsoft.com/office/drawing/2014/main" val="2396229474"/>
                    </a:ext>
                  </a:extLst>
                </a:gridCol>
                <a:gridCol w="872534">
                  <a:extLst>
                    <a:ext uri="{9D8B030D-6E8A-4147-A177-3AD203B41FA5}">
                      <a16:colId xmlns:a16="http://schemas.microsoft.com/office/drawing/2014/main" val="1909744086"/>
                    </a:ext>
                  </a:extLst>
                </a:gridCol>
                <a:gridCol w="938489">
                  <a:extLst>
                    <a:ext uri="{9D8B030D-6E8A-4147-A177-3AD203B41FA5}">
                      <a16:colId xmlns:a16="http://schemas.microsoft.com/office/drawing/2014/main" val="3340129518"/>
                    </a:ext>
                  </a:extLst>
                </a:gridCol>
                <a:gridCol w="1187192">
                  <a:extLst>
                    <a:ext uri="{9D8B030D-6E8A-4147-A177-3AD203B41FA5}">
                      <a16:colId xmlns:a16="http://schemas.microsoft.com/office/drawing/2014/main" val="2079144154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919117908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823195076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740871949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911049613"/>
                    </a:ext>
                  </a:extLst>
                </a:gridCol>
                <a:gridCol w="1434325">
                  <a:extLst>
                    <a:ext uri="{9D8B030D-6E8A-4147-A177-3AD203B41FA5}">
                      <a16:colId xmlns:a16="http://schemas.microsoft.com/office/drawing/2014/main" val="1407152346"/>
                    </a:ext>
                  </a:extLst>
                </a:gridCol>
                <a:gridCol w="1552383">
                  <a:extLst>
                    <a:ext uri="{9D8B030D-6E8A-4147-A177-3AD203B41FA5}">
                      <a16:colId xmlns:a16="http://schemas.microsoft.com/office/drawing/2014/main" val="563046967"/>
                    </a:ext>
                  </a:extLst>
                </a:gridCol>
              </a:tblGrid>
              <a:tr h="12041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Mylar, Adhesive Side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Mylar, Adhesive Side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Teflon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Mylar and Teflon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Printer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Aluminum Foil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51071"/>
                  </a:ext>
                </a:extLst>
              </a:tr>
              <a:tr h="488355">
                <a:tc>
                  <a:txBody>
                    <a:bodyPr/>
                    <a:lstStyle/>
                    <a:p>
                      <a:r>
                        <a:rPr lang="en-US" b="1" dirty="0"/>
                        <a:t>Near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46711"/>
                  </a:ext>
                </a:extLst>
              </a:tr>
              <a:tr h="488355">
                <a:tc>
                  <a:txBody>
                    <a:bodyPr/>
                    <a:lstStyle/>
                    <a:p>
                      <a:r>
                        <a:rPr lang="en-US" b="1" dirty="0"/>
                        <a:t>Far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45160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2B654-6D79-E0EC-8C2B-D04045FD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259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1" y="365125"/>
            <a:ext cx="11086239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Large Hadron Collider (LHC)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67E-70A4-2F2F-003A-37DFDC70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61" y="1690689"/>
            <a:ext cx="5472371" cy="4800918"/>
          </a:xfrm>
        </p:spPr>
        <p:txBody>
          <a:bodyPr>
            <a:normAutofit/>
          </a:bodyPr>
          <a:lstStyle/>
          <a:p>
            <a:r>
              <a:rPr lang="en-US" sz="2800" dirty="0"/>
              <a:t>Operated by </a:t>
            </a:r>
            <a:r>
              <a:rPr lang="en-US" sz="2800" b="1" dirty="0"/>
              <a:t>CERN</a:t>
            </a:r>
            <a:r>
              <a:rPr lang="en-US" sz="2800" dirty="0"/>
              <a:t> (European Organization for Nuclear Research)</a:t>
            </a:r>
          </a:p>
          <a:p>
            <a:r>
              <a:rPr lang="en-US" sz="2800" dirty="0"/>
              <a:t>World’s </a:t>
            </a:r>
            <a:r>
              <a:rPr lang="en-US" sz="2800" b="1" dirty="0"/>
              <a:t>largest</a:t>
            </a:r>
            <a:r>
              <a:rPr lang="en-US" sz="2800" dirty="0"/>
              <a:t> particle collider</a:t>
            </a:r>
          </a:p>
          <a:p>
            <a:r>
              <a:rPr lang="en-US" sz="2800" dirty="0"/>
              <a:t>Beams of </a:t>
            </a:r>
            <a:r>
              <a:rPr lang="en-US" sz="2800" b="1" dirty="0"/>
              <a:t>protons</a:t>
            </a:r>
          </a:p>
          <a:p>
            <a:r>
              <a:rPr lang="en-US" sz="2800" b="1" dirty="0"/>
              <a:t>Higgs Boson </a:t>
            </a:r>
            <a:r>
              <a:rPr lang="en-US" sz="2800" dirty="0"/>
              <a:t>discovered here!</a:t>
            </a:r>
          </a:p>
        </p:txBody>
      </p:sp>
      <p:pic>
        <p:nvPicPr>
          <p:cNvPr id="1028" name="Picture 4" descr="Large Hadron Collider can be 'world's biggest rain meter' - BBC News">
            <a:extLst>
              <a:ext uri="{FF2B5EF4-FFF2-40B4-BE49-F238E27FC236}">
                <a16:creationId xmlns:a16="http://schemas.microsoft.com/office/drawing/2014/main" id="{0D834241-F39B-49B6-89D6-23361CC3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08" y="2842413"/>
            <a:ext cx="5645779" cy="34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5FE5D78-C46E-0789-15BE-6E5A1E30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4" y="274789"/>
            <a:ext cx="2603445" cy="2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AC40C-38D7-1BFD-57B2-CE1A3593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Home | mathusla.web.cern.ch">
            <a:extLst>
              <a:ext uri="{FF2B5EF4-FFF2-40B4-BE49-F238E27FC236}">
                <a16:creationId xmlns:a16="http://schemas.microsoft.com/office/drawing/2014/main" id="{BB111AF1-5665-7AE1-044E-9FA62242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1" y="6403423"/>
            <a:ext cx="1563209" cy="3439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3DD3E-D2BB-3428-4243-71FA361238EB}"/>
              </a:ext>
            </a:extLst>
          </p:cNvPr>
          <p:cNvSpPr txBox="1"/>
          <p:nvPr/>
        </p:nvSpPr>
        <p:spPr>
          <a:xfrm>
            <a:off x="8388156" y="6395314"/>
            <a:ext cx="78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LHC</a:t>
            </a:r>
          </a:p>
        </p:txBody>
      </p:sp>
    </p:spTree>
    <p:extLst>
      <p:ext uri="{BB962C8B-B14F-4D97-AF65-F5344CB8AC3E}">
        <p14:creationId xmlns:p14="http://schemas.microsoft.com/office/powerpoint/2010/main" val="51717174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1" y="365125"/>
            <a:ext cx="11086239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Long-Lived Particles (LLPs)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67E-70A4-2F2F-003A-37DFDC70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61" y="1690688"/>
            <a:ext cx="5944396" cy="4802187"/>
          </a:xfrm>
        </p:spPr>
        <p:txBody>
          <a:bodyPr>
            <a:normAutofit/>
          </a:bodyPr>
          <a:lstStyle/>
          <a:p>
            <a:r>
              <a:rPr lang="en-US" sz="2800" dirty="0"/>
              <a:t>Open problems: dark matter, hierarchy problem, baryogenesis</a:t>
            </a:r>
          </a:p>
          <a:p>
            <a:r>
              <a:rPr lang="en-US" sz="2800" dirty="0"/>
              <a:t>Many </a:t>
            </a:r>
            <a:r>
              <a:rPr lang="en-US" sz="2800" b="1" dirty="0"/>
              <a:t>Beyond the Standard Model</a:t>
            </a:r>
            <a:r>
              <a:rPr lang="en-US" sz="2800" dirty="0"/>
              <a:t> (BSM) theories involve LLPs</a:t>
            </a:r>
          </a:p>
          <a:p>
            <a:r>
              <a:rPr lang="en-US" sz="2800" u="sng" dirty="0"/>
              <a:t>Weakly coupled</a:t>
            </a:r>
            <a:r>
              <a:rPr lang="en-US" sz="2800" dirty="0"/>
              <a:t> </a:t>
            </a:r>
            <a:r>
              <a:rPr lang="en-US" sz="2800" dirty="0">
                <a:latin typeface="Lao UI" panose="020B0502040204020203" pitchFamily="34" charset="0"/>
                <a:cs typeface="Lao UI" panose="020B0502040204020203" pitchFamily="34" charset="0"/>
              </a:rPr>
              <a:t>→</a:t>
            </a:r>
            <a:r>
              <a:rPr lang="en-US" sz="2800" dirty="0"/>
              <a:t> </a:t>
            </a:r>
            <a:r>
              <a:rPr lang="en-US" sz="2800" u="sng" dirty="0"/>
              <a:t>Long-lived</a:t>
            </a:r>
          </a:p>
          <a:p>
            <a:r>
              <a:rPr lang="en-US" sz="2800" dirty="0"/>
              <a:t>May be produced in the LHC!</a:t>
            </a:r>
          </a:p>
          <a:p>
            <a:r>
              <a:rPr lang="en-US" sz="2800" dirty="0"/>
              <a:t>MATHUSLA would be </a:t>
            </a:r>
            <a:r>
              <a:rPr lang="en-US" sz="2800" b="1" dirty="0"/>
              <a:t>orders of magnitude</a:t>
            </a:r>
            <a:r>
              <a:rPr lang="en-US" sz="2800" dirty="0"/>
              <a:t> more sensitive than the current ATLAS searches</a:t>
            </a:r>
          </a:p>
        </p:txBody>
      </p:sp>
      <p:pic>
        <p:nvPicPr>
          <p:cNvPr id="5" name="Picture 2" descr="Home | mathusla.web.cern.ch">
            <a:extLst>
              <a:ext uri="{FF2B5EF4-FFF2-40B4-BE49-F238E27FC236}">
                <a16:creationId xmlns:a16="http://schemas.microsoft.com/office/drawing/2014/main" id="{296943CC-B48E-3C36-A02D-D0806D1F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1" y="6403423"/>
            <a:ext cx="1563209" cy="3439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9959A-D70E-B9A8-E8BE-EECED2074494}"/>
              </a:ext>
            </a:extLst>
          </p:cNvPr>
          <p:cNvSpPr txBox="1"/>
          <p:nvPr/>
        </p:nvSpPr>
        <p:spPr>
          <a:xfrm>
            <a:off x="7161166" y="5380121"/>
            <a:ext cx="44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Updated MATHUSLA Sensitivity Graph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10C56D-E2EB-4C48-8ECF-4EEC690C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DBE11F-49D7-67B7-5CF6-13FCDE9D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3128"/>
            <a:ext cx="5963305" cy="39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7202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radar&#10;&#10;Description automatically generated">
            <a:extLst>
              <a:ext uri="{FF2B5EF4-FFF2-40B4-BE49-F238E27FC236}">
                <a16:creationId xmlns:a16="http://schemas.microsoft.com/office/drawing/2014/main" id="{52D928B0-E97A-928C-265D-106E4ABE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3" y="14203"/>
            <a:ext cx="10269033" cy="6829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A5837-D21B-3EC0-E62F-94CD75F97A94}"/>
              </a:ext>
            </a:extLst>
          </p:cNvPr>
          <p:cNvSpPr txBox="1"/>
          <p:nvPr/>
        </p:nvSpPr>
        <p:spPr>
          <a:xfrm>
            <a:off x="9541398" y="4586122"/>
            <a:ext cx="265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 detector</a:t>
            </a:r>
          </a:p>
          <a:p>
            <a:r>
              <a:rPr lang="en-US" dirty="0"/>
              <a:t>*not to scale.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87DCB1-A154-4EC6-558F-B3917148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B5204-C39D-CA1E-9F4A-769CC94F00F3}"/>
              </a:ext>
            </a:extLst>
          </p:cNvPr>
          <p:cNvSpPr/>
          <p:nvPr/>
        </p:nvSpPr>
        <p:spPr>
          <a:xfrm>
            <a:off x="85060" y="6145617"/>
            <a:ext cx="1903228" cy="6804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052" y="14203"/>
            <a:ext cx="4634948" cy="656644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319746574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1" y="365125"/>
            <a:ext cx="11086239" cy="1325563"/>
          </a:xfrm>
        </p:spPr>
        <p:txBody>
          <a:bodyPr/>
          <a:lstStyle/>
          <a:p>
            <a:r>
              <a:rPr lang="en-US" b="1" dirty="0"/>
              <a:t>Detection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67E-70A4-2F2F-003A-37DFDC70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83" y="1697408"/>
            <a:ext cx="5828437" cy="4968876"/>
          </a:xfrm>
        </p:spPr>
        <p:txBody>
          <a:bodyPr>
            <a:normAutofit/>
          </a:bodyPr>
          <a:lstStyle/>
          <a:p>
            <a:r>
              <a:rPr lang="en-US" sz="2800" b="1" dirty="0"/>
              <a:t>Ionizing radiation </a:t>
            </a:r>
            <a:r>
              <a:rPr lang="en-US" sz="2800" dirty="0"/>
              <a:t>passing through plastic scintillator bars deposit energy</a:t>
            </a:r>
            <a:endParaRPr lang="en-US" sz="2800" b="1" dirty="0"/>
          </a:p>
          <a:p>
            <a:r>
              <a:rPr lang="en-US" sz="2800" b="1" dirty="0"/>
              <a:t>Fluor</a:t>
            </a:r>
            <a:r>
              <a:rPr lang="en-US" sz="2800" dirty="0"/>
              <a:t> molecules (PPO and POPOP) emit light</a:t>
            </a:r>
          </a:p>
          <a:p>
            <a:r>
              <a:rPr lang="en-US" sz="2800" b="1" dirty="0"/>
              <a:t>Wavelength-shifting </a:t>
            </a:r>
            <a:r>
              <a:rPr lang="en-US" sz="2800" b="1" dirty="0" err="1"/>
              <a:t>fibre</a:t>
            </a:r>
            <a:r>
              <a:rPr lang="en-US" sz="2800" b="1" dirty="0"/>
              <a:t> </a:t>
            </a:r>
            <a:r>
              <a:rPr lang="en-US" sz="2800" dirty="0"/>
              <a:t>(WSF) collects and shifts light</a:t>
            </a:r>
          </a:p>
          <a:p>
            <a:r>
              <a:rPr lang="en-US" sz="2800" b="1" dirty="0"/>
              <a:t>Silicon photomultipliers</a:t>
            </a:r>
            <a:r>
              <a:rPr lang="en-US" sz="2800" dirty="0"/>
              <a:t> (</a:t>
            </a:r>
            <a:r>
              <a:rPr lang="en-US" sz="2800" dirty="0" err="1"/>
              <a:t>SiPMs</a:t>
            </a:r>
            <a:r>
              <a:rPr lang="en-US" sz="2800" dirty="0"/>
              <a:t>) produce signal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932A39-CD7A-145F-667B-E329A491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75" y="358405"/>
            <a:ext cx="2275999" cy="2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53D30F9-7D18-D3F9-3816-8CBC613422B6}"/>
              </a:ext>
            </a:extLst>
          </p:cNvPr>
          <p:cNvSpPr/>
          <p:nvPr/>
        </p:nvSpPr>
        <p:spPr>
          <a:xfrm rot="16200000">
            <a:off x="8345919" y="2561446"/>
            <a:ext cx="579895" cy="46108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1B5CDD-50A8-0AD7-0BCD-64E31DE69CE2}"/>
              </a:ext>
            </a:extLst>
          </p:cNvPr>
          <p:cNvCxnSpPr>
            <a:cxnSpLocks/>
            <a:stCxn id="39" idx="0"/>
            <a:endCxn id="42" idx="0"/>
          </p:cNvCxnSpPr>
          <p:nvPr/>
        </p:nvCxnSpPr>
        <p:spPr>
          <a:xfrm>
            <a:off x="6330464" y="4866848"/>
            <a:ext cx="5276530" cy="1040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EBFD129-01BB-8057-9399-45B6A8F95F52}"/>
              </a:ext>
            </a:extLst>
          </p:cNvPr>
          <p:cNvSpPr/>
          <p:nvPr/>
        </p:nvSpPr>
        <p:spPr>
          <a:xfrm rot="16200000">
            <a:off x="11639348" y="4695393"/>
            <a:ext cx="299021" cy="3637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228760-54D7-198C-EC24-6082E5963EFF}"/>
              </a:ext>
            </a:extLst>
          </p:cNvPr>
          <p:cNvSpPr/>
          <p:nvPr/>
        </p:nvSpPr>
        <p:spPr>
          <a:xfrm>
            <a:off x="11750006" y="4587310"/>
            <a:ext cx="220717" cy="579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5C1C25C6-89CE-2C3B-2200-1B0EDF70A95A}"/>
              </a:ext>
            </a:extLst>
          </p:cNvPr>
          <p:cNvSpPr/>
          <p:nvPr/>
        </p:nvSpPr>
        <p:spPr>
          <a:xfrm>
            <a:off x="7595522" y="4677299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E776B8-6A88-F0E6-8D02-650090E636E8}"/>
              </a:ext>
            </a:extLst>
          </p:cNvPr>
          <p:cNvCxnSpPr>
            <a:cxnSpLocks/>
          </p:cNvCxnSpPr>
          <p:nvPr/>
        </p:nvCxnSpPr>
        <p:spPr>
          <a:xfrm>
            <a:off x="7797507" y="4382105"/>
            <a:ext cx="3388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182B1A-805F-2A70-E510-3E252500598C}"/>
              </a:ext>
            </a:extLst>
          </p:cNvPr>
          <p:cNvSpPr txBox="1"/>
          <p:nvPr/>
        </p:nvSpPr>
        <p:spPr>
          <a:xfrm>
            <a:off x="7242464" y="3007043"/>
            <a:ext cx="119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Charged Particle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10489-C8B3-81F3-BE92-0F04BAC29037}"/>
              </a:ext>
            </a:extLst>
          </p:cNvPr>
          <p:cNvCxnSpPr/>
          <p:nvPr/>
        </p:nvCxnSpPr>
        <p:spPr>
          <a:xfrm>
            <a:off x="6899564" y="3110250"/>
            <a:ext cx="1619070" cy="3381356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DEA0DD-313D-3606-32D0-E38C717F02E8}"/>
              </a:ext>
            </a:extLst>
          </p:cNvPr>
          <p:cNvCxnSpPr>
            <a:cxnSpLocks/>
          </p:cNvCxnSpPr>
          <p:nvPr/>
        </p:nvCxnSpPr>
        <p:spPr>
          <a:xfrm>
            <a:off x="8518634" y="6491606"/>
            <a:ext cx="122948" cy="25572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8C41D3-98B9-AEFB-B3FD-1BD09A0CCAE8}"/>
              </a:ext>
            </a:extLst>
          </p:cNvPr>
          <p:cNvSpPr txBox="1"/>
          <p:nvPr/>
        </p:nvSpPr>
        <p:spPr>
          <a:xfrm>
            <a:off x="8553187" y="3917621"/>
            <a:ext cx="218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Photons propagate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A4D74E-2F60-5620-5A53-AA664DAB8278}"/>
              </a:ext>
            </a:extLst>
          </p:cNvPr>
          <p:cNvSpPr txBox="1"/>
          <p:nvPr/>
        </p:nvSpPr>
        <p:spPr>
          <a:xfrm>
            <a:off x="6430065" y="5155337"/>
            <a:ext cx="136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Plastic Scintillator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17B38-E7B3-EDEA-09CE-8273BAD5A047}"/>
              </a:ext>
            </a:extLst>
          </p:cNvPr>
          <p:cNvSpPr txBox="1"/>
          <p:nvPr/>
        </p:nvSpPr>
        <p:spPr>
          <a:xfrm>
            <a:off x="9975721" y="4864844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WSF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398D4-0A8F-AF4F-8BD9-B0A5088D60BD}"/>
              </a:ext>
            </a:extLst>
          </p:cNvPr>
          <p:cNvSpPr txBox="1"/>
          <p:nvPr/>
        </p:nvSpPr>
        <p:spPr>
          <a:xfrm>
            <a:off x="11353800" y="51972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SiPM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FECF1-4FE7-2664-4654-19A4CD93B224}"/>
              </a:ext>
            </a:extLst>
          </p:cNvPr>
          <p:cNvSpPr txBox="1"/>
          <p:nvPr/>
        </p:nvSpPr>
        <p:spPr>
          <a:xfrm>
            <a:off x="7796108" y="453111"/>
            <a:ext cx="136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Plastic Scintillator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95328-0EBC-5C9E-F047-B15FFCCF60D8}"/>
              </a:ext>
            </a:extLst>
          </p:cNvPr>
          <p:cNvSpPr txBox="1"/>
          <p:nvPr/>
        </p:nvSpPr>
        <p:spPr>
          <a:xfrm>
            <a:off x="10201361" y="2109798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WSF</a:t>
            </a:r>
          </a:p>
        </p:txBody>
      </p:sp>
      <p:pic>
        <p:nvPicPr>
          <p:cNvPr id="7" name="Picture 2" descr="Home | mathusla.web.cern.ch">
            <a:extLst>
              <a:ext uri="{FF2B5EF4-FFF2-40B4-BE49-F238E27FC236}">
                <a16:creationId xmlns:a16="http://schemas.microsoft.com/office/drawing/2014/main" id="{2AD87AE2-5F3C-ACB1-CA1E-D5136943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1" y="6403423"/>
            <a:ext cx="1563209" cy="3439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4B22721-C9CA-1096-7B4B-68084A89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8162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1" y="365125"/>
            <a:ext cx="11086239" cy="1325563"/>
          </a:xfrm>
        </p:spPr>
        <p:txBody>
          <a:bodyPr/>
          <a:lstStyle/>
          <a:p>
            <a:r>
              <a:rPr lang="en-US" b="1" dirty="0"/>
              <a:t>Detection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67E-70A4-2F2F-003A-37DFDC70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61" y="1690688"/>
            <a:ext cx="4624551" cy="4802187"/>
          </a:xfrm>
        </p:spPr>
        <p:txBody>
          <a:bodyPr>
            <a:normAutofit/>
          </a:bodyPr>
          <a:lstStyle/>
          <a:p>
            <a:r>
              <a:rPr lang="en-US" sz="2800" b="1" dirty="0"/>
              <a:t>Timing resolution </a:t>
            </a:r>
            <a:r>
              <a:rPr lang="en-US" sz="2800" dirty="0"/>
              <a:t>is crucial!</a:t>
            </a:r>
          </a:p>
          <a:p>
            <a:r>
              <a:rPr lang="en-US" sz="2800" dirty="0"/>
              <a:t>Distinguish </a:t>
            </a:r>
            <a:r>
              <a:rPr lang="en-US" sz="2800" b="1" dirty="0"/>
              <a:t>upward</a:t>
            </a:r>
            <a:r>
              <a:rPr lang="en-US" sz="2800" dirty="0"/>
              <a:t> and </a:t>
            </a:r>
            <a:r>
              <a:rPr lang="en-US" sz="2800" b="1" dirty="0"/>
              <a:t>downward</a:t>
            </a:r>
            <a:r>
              <a:rPr lang="en-US" sz="2800" dirty="0"/>
              <a:t> going tracks</a:t>
            </a:r>
          </a:p>
          <a:p>
            <a:r>
              <a:rPr lang="en-US" sz="2800" dirty="0"/>
              <a:t>Identifying</a:t>
            </a:r>
            <a:r>
              <a:rPr lang="en-US" sz="2800" b="1" dirty="0"/>
              <a:t> location </a:t>
            </a:r>
            <a:r>
              <a:rPr lang="en-US" sz="2800" dirty="0"/>
              <a:t>of hits in detector</a:t>
            </a:r>
          </a:p>
          <a:p>
            <a:r>
              <a:rPr lang="en-US" sz="2800" b="1" dirty="0"/>
              <a:t>Alternating</a:t>
            </a:r>
            <a:r>
              <a:rPr lang="en-US" sz="2800" dirty="0"/>
              <a:t> layer orientations</a:t>
            </a:r>
          </a:p>
          <a:p>
            <a:r>
              <a:rPr lang="en-US" sz="2800" b="1" dirty="0"/>
              <a:t>Nanosecond</a:t>
            </a:r>
            <a:r>
              <a:rPr lang="en-US" sz="2800" dirty="0"/>
              <a:t> precision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9BA8-6CC0-E16B-A6DF-ADDFF71CB8B2}"/>
              </a:ext>
            </a:extLst>
          </p:cNvPr>
          <p:cNvSpPr/>
          <p:nvPr/>
        </p:nvSpPr>
        <p:spPr>
          <a:xfrm>
            <a:off x="5492481" y="1758684"/>
            <a:ext cx="578069" cy="3949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F399E-47C1-9814-25D4-C032D44EDD82}"/>
              </a:ext>
            </a:extLst>
          </p:cNvPr>
          <p:cNvSpPr/>
          <p:nvPr/>
        </p:nvSpPr>
        <p:spPr>
          <a:xfrm>
            <a:off x="6070550" y="1758021"/>
            <a:ext cx="578069" cy="3949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B207C-C592-6153-7AB7-1D3A71C7CD80}"/>
              </a:ext>
            </a:extLst>
          </p:cNvPr>
          <p:cNvSpPr/>
          <p:nvPr/>
        </p:nvSpPr>
        <p:spPr>
          <a:xfrm>
            <a:off x="6648619" y="1757358"/>
            <a:ext cx="578069" cy="3949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FC9F21-B3E5-5B7B-2454-A9339CDC12DC}"/>
              </a:ext>
            </a:extLst>
          </p:cNvPr>
          <p:cNvSpPr/>
          <p:nvPr/>
        </p:nvSpPr>
        <p:spPr>
          <a:xfrm>
            <a:off x="7226688" y="1757358"/>
            <a:ext cx="578069" cy="3949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4C818-5508-4553-0E95-7AB2FC5F0ACA}"/>
              </a:ext>
            </a:extLst>
          </p:cNvPr>
          <p:cNvSpPr/>
          <p:nvPr/>
        </p:nvSpPr>
        <p:spPr>
          <a:xfrm>
            <a:off x="5492481" y="6002235"/>
            <a:ext cx="2312276" cy="94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AC0B-2775-21EE-6776-BC7FAAA77C91}"/>
              </a:ext>
            </a:extLst>
          </p:cNvPr>
          <p:cNvSpPr/>
          <p:nvPr/>
        </p:nvSpPr>
        <p:spPr>
          <a:xfrm>
            <a:off x="5692177" y="5885958"/>
            <a:ext cx="178676" cy="1162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E6093-0EDD-42DA-7DA5-730CDEAA1496}"/>
              </a:ext>
            </a:extLst>
          </p:cNvPr>
          <p:cNvSpPr/>
          <p:nvPr/>
        </p:nvSpPr>
        <p:spPr>
          <a:xfrm>
            <a:off x="6270246" y="5885295"/>
            <a:ext cx="178676" cy="1162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926B9-478E-B0C1-4ACB-05BF85D40CF0}"/>
              </a:ext>
            </a:extLst>
          </p:cNvPr>
          <p:cNvSpPr/>
          <p:nvPr/>
        </p:nvSpPr>
        <p:spPr>
          <a:xfrm>
            <a:off x="6848315" y="5890549"/>
            <a:ext cx="178676" cy="1162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327B5-0030-3C3D-59A3-2D1CDDB8623C}"/>
              </a:ext>
            </a:extLst>
          </p:cNvPr>
          <p:cNvSpPr/>
          <p:nvPr/>
        </p:nvSpPr>
        <p:spPr>
          <a:xfrm>
            <a:off x="7426384" y="5880703"/>
            <a:ext cx="178676" cy="1162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7BE6A1-F798-CB06-CBF7-BFC44BDAD7BA}"/>
              </a:ext>
            </a:extLst>
          </p:cNvPr>
          <p:cNvCxnSpPr>
            <a:cxnSpLocks/>
            <a:stCxn id="10" idx="0"/>
            <a:endCxn id="4" idx="0"/>
          </p:cNvCxnSpPr>
          <p:nvPr/>
        </p:nvCxnSpPr>
        <p:spPr>
          <a:xfrm flipV="1">
            <a:off x="5781515" y="1758684"/>
            <a:ext cx="1" cy="41272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B5FF84-C55A-2ED4-8A67-3379A8BEFFE3}"/>
              </a:ext>
            </a:extLst>
          </p:cNvPr>
          <p:cNvCxnSpPr>
            <a:cxnSpLocks/>
            <a:stCxn id="12" idx="0"/>
            <a:endCxn id="5" idx="0"/>
          </p:cNvCxnSpPr>
          <p:nvPr/>
        </p:nvCxnSpPr>
        <p:spPr>
          <a:xfrm flipV="1">
            <a:off x="6359584" y="1758021"/>
            <a:ext cx="1" cy="41272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1D80D7-58EE-0F93-F311-5AB9CB8E3E26}"/>
              </a:ext>
            </a:extLst>
          </p:cNvPr>
          <p:cNvCxnSpPr>
            <a:cxnSpLocks/>
            <a:stCxn id="13" idx="0"/>
            <a:endCxn id="6" idx="0"/>
          </p:cNvCxnSpPr>
          <p:nvPr/>
        </p:nvCxnSpPr>
        <p:spPr>
          <a:xfrm flipV="1">
            <a:off x="6937653" y="1757358"/>
            <a:ext cx="1" cy="413319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0F090B-4FF1-967B-D947-CBBAF9A25E68}"/>
              </a:ext>
            </a:extLst>
          </p:cNvPr>
          <p:cNvCxnSpPr>
            <a:cxnSpLocks/>
            <a:stCxn id="14" idx="0"/>
            <a:endCxn id="8" idx="0"/>
          </p:cNvCxnSpPr>
          <p:nvPr/>
        </p:nvCxnSpPr>
        <p:spPr>
          <a:xfrm flipV="1">
            <a:off x="7515722" y="1757358"/>
            <a:ext cx="1" cy="412334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83D9CA6F-8EB9-56D4-6EA5-8A3837311649}"/>
              </a:ext>
            </a:extLst>
          </p:cNvPr>
          <p:cNvSpPr/>
          <p:nvPr/>
        </p:nvSpPr>
        <p:spPr>
          <a:xfrm rot="16200000">
            <a:off x="5610577" y="1178960"/>
            <a:ext cx="1498017" cy="1156136"/>
          </a:xfrm>
          <a:prstGeom prst="arc">
            <a:avLst>
              <a:gd name="adj1" fmla="val 16200000"/>
              <a:gd name="adj2" fmla="val 5400215"/>
            </a:avLst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AEC49EA-6332-0B82-4263-0EFAD61E63C9}"/>
              </a:ext>
            </a:extLst>
          </p:cNvPr>
          <p:cNvSpPr/>
          <p:nvPr/>
        </p:nvSpPr>
        <p:spPr>
          <a:xfrm rot="16200000">
            <a:off x="6188646" y="1173705"/>
            <a:ext cx="1498017" cy="1156136"/>
          </a:xfrm>
          <a:prstGeom prst="arc">
            <a:avLst>
              <a:gd name="adj1" fmla="val 16200000"/>
              <a:gd name="adj2" fmla="val 5400215"/>
            </a:avLst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5910572A-ABE7-727E-2FBA-BF943BF086B1}"/>
              </a:ext>
            </a:extLst>
          </p:cNvPr>
          <p:cNvSpPr/>
          <p:nvPr/>
        </p:nvSpPr>
        <p:spPr>
          <a:xfrm>
            <a:off x="5637001" y="3082261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B69391-3612-84F3-44E8-EB2A53210EEC}"/>
              </a:ext>
            </a:extLst>
          </p:cNvPr>
          <p:cNvCxnSpPr>
            <a:cxnSpLocks/>
          </p:cNvCxnSpPr>
          <p:nvPr/>
        </p:nvCxnSpPr>
        <p:spPr>
          <a:xfrm>
            <a:off x="5355846" y="3392559"/>
            <a:ext cx="0" cy="901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2BA59D-7C34-6F75-ECFA-BAB737A1C0EE}"/>
              </a:ext>
            </a:extLst>
          </p:cNvPr>
          <p:cNvCxnSpPr>
            <a:cxnSpLocks/>
          </p:cNvCxnSpPr>
          <p:nvPr/>
        </p:nvCxnSpPr>
        <p:spPr>
          <a:xfrm flipV="1">
            <a:off x="5355846" y="2202204"/>
            <a:ext cx="0" cy="970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84C61C0-5461-EEB3-A1A5-F66E8C51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06" y="1077493"/>
            <a:ext cx="3837965" cy="491948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D2C0FB-3DE4-EDE5-0E3A-5A74D29CC697}"/>
              </a:ext>
            </a:extLst>
          </p:cNvPr>
          <p:cNvCxnSpPr>
            <a:cxnSpLocks/>
          </p:cNvCxnSpPr>
          <p:nvPr/>
        </p:nvCxnSpPr>
        <p:spPr>
          <a:xfrm>
            <a:off x="8925733" y="916898"/>
            <a:ext cx="2055439" cy="4264500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C37F3A-09BE-5ADA-E898-53933EE9A2BE}"/>
              </a:ext>
            </a:extLst>
          </p:cNvPr>
          <p:cNvCxnSpPr>
            <a:cxnSpLocks/>
          </p:cNvCxnSpPr>
          <p:nvPr/>
        </p:nvCxnSpPr>
        <p:spPr>
          <a:xfrm>
            <a:off x="10981172" y="5181398"/>
            <a:ext cx="69106" cy="144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5E88170-331C-5CD2-CA38-5065E1D82239}"/>
              </a:ext>
            </a:extLst>
          </p:cNvPr>
          <p:cNvSpPr/>
          <p:nvPr/>
        </p:nvSpPr>
        <p:spPr>
          <a:xfrm>
            <a:off x="9214767" y="1618249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31D32AB8-E976-8EDF-77DF-F019635A22C1}"/>
              </a:ext>
            </a:extLst>
          </p:cNvPr>
          <p:cNvSpPr/>
          <p:nvPr/>
        </p:nvSpPr>
        <p:spPr>
          <a:xfrm>
            <a:off x="9736576" y="2732792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9A54A8E6-D2C7-EF57-9A22-D99DDC730DC5}"/>
              </a:ext>
            </a:extLst>
          </p:cNvPr>
          <p:cNvSpPr/>
          <p:nvPr/>
        </p:nvSpPr>
        <p:spPr>
          <a:xfrm>
            <a:off x="10118712" y="3537236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AED1C5C9-CB24-FF8C-AA6B-5C0768E7660C}"/>
              </a:ext>
            </a:extLst>
          </p:cNvPr>
          <p:cNvSpPr/>
          <p:nvPr/>
        </p:nvSpPr>
        <p:spPr>
          <a:xfrm>
            <a:off x="10869078" y="5087211"/>
            <a:ext cx="289033" cy="3494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537FBD-C335-6510-6E70-31B8A27D626A}"/>
              </a:ext>
            </a:extLst>
          </p:cNvPr>
          <p:cNvSpPr txBox="1"/>
          <p:nvPr/>
        </p:nvSpPr>
        <p:spPr>
          <a:xfrm>
            <a:off x="9143982" y="5972909"/>
            <a:ext cx="194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UofT</a:t>
            </a:r>
            <a:r>
              <a:rPr lang="en-US" b="1" dirty="0"/>
              <a:t> Test stand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13AC8-8E12-80ED-0597-ECC172EFFC5C}"/>
              </a:ext>
            </a:extLst>
          </p:cNvPr>
          <p:cNvSpPr txBox="1"/>
          <p:nvPr/>
        </p:nvSpPr>
        <p:spPr>
          <a:xfrm>
            <a:off x="5692177" y="6165588"/>
            <a:ext cx="228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 of Test stand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C4F423-0BC7-7DA3-AE12-A492FC50CAB4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10938497" y="5171145"/>
            <a:ext cx="219614" cy="3654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7279B4E-9833-4DE0-7028-F6591189595D}"/>
              </a:ext>
            </a:extLst>
          </p:cNvPr>
          <p:cNvSpPr txBox="1"/>
          <p:nvPr/>
        </p:nvSpPr>
        <p:spPr>
          <a:xfrm>
            <a:off x="8925733" y="420145"/>
            <a:ext cx="119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Charged Particle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4037180-DDE9-32EF-CC27-8BBEFEE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456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8FA9-EDE1-15FF-B534-9B5A837F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1" y="365125"/>
            <a:ext cx="11086239" cy="1325563"/>
          </a:xfrm>
        </p:spPr>
        <p:txBody>
          <a:bodyPr/>
          <a:lstStyle/>
          <a:p>
            <a:r>
              <a:rPr lang="en-US" b="1" dirty="0"/>
              <a:t>Time Synchronization with Cosmic 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67E-70A4-2F2F-003A-37DFDC70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61" y="1690688"/>
            <a:ext cx="5828439" cy="4802187"/>
          </a:xfrm>
        </p:spPr>
        <p:txBody>
          <a:bodyPr>
            <a:normAutofit/>
          </a:bodyPr>
          <a:lstStyle/>
          <a:p>
            <a:r>
              <a:rPr lang="en-US" sz="2800" dirty="0"/>
              <a:t>Entire detector (</a:t>
            </a:r>
            <a:r>
              <a:rPr lang="en-US" sz="2800" b="1" dirty="0"/>
              <a:t>~100,000 bars</a:t>
            </a:r>
            <a:r>
              <a:rPr lang="en-US" sz="2800" dirty="0"/>
              <a:t>) can be synchronized at once</a:t>
            </a:r>
          </a:p>
          <a:p>
            <a:r>
              <a:rPr lang="en-US" sz="2800" dirty="0"/>
              <a:t>Fits coordinates of hits to a </a:t>
            </a:r>
            <a:r>
              <a:rPr lang="en-US" sz="2800" b="1" dirty="0"/>
              <a:t>track reconstruction</a:t>
            </a:r>
            <a:r>
              <a:rPr lang="en-US" sz="2800" dirty="0"/>
              <a:t>, then fits the </a:t>
            </a:r>
            <a:r>
              <a:rPr lang="en-US" sz="2800" b="1" dirty="0"/>
              <a:t>times</a:t>
            </a:r>
            <a:r>
              <a:rPr lang="en-US" sz="2800" dirty="0"/>
              <a:t> of the hits to the distances of the hit along track reconstruction</a:t>
            </a:r>
          </a:p>
          <a:p>
            <a:r>
              <a:rPr lang="en-US" sz="2800" b="1" dirty="0"/>
              <a:t>150 seconds</a:t>
            </a:r>
            <a:r>
              <a:rPr lang="en-US" sz="2800" dirty="0"/>
              <a:t> of data-taking, synchronization uncertainty down to </a:t>
            </a:r>
            <a:r>
              <a:rPr lang="en-US" sz="2800" b="1" dirty="0">
                <a:cs typeface="Lao UI" panose="020B0502040204020203" pitchFamily="34" charset="0"/>
              </a:rPr>
              <a:t>±0.10ns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A1373A-5AFA-1E7A-9BBA-49A795B64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2575"/>
            <a:ext cx="6096000" cy="46326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E75-BE0A-E3A2-DC97-DC2BF36C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80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ADB4-0249-69AE-2C51-C1F73B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7ADA-8FC5-9E88-C1B1-62D064D1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20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Factors that affect our time resolution: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 err="1"/>
              <a:t>SiPM</a:t>
            </a:r>
            <a:r>
              <a:rPr lang="en-US" b="1" dirty="0"/>
              <a:t> Signal &amp; Trigger Threshold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 err="1"/>
              <a:t>SiPM</a:t>
            </a:r>
            <a:r>
              <a:rPr lang="en-US" b="1" dirty="0"/>
              <a:t> Dark Counts</a:t>
            </a:r>
          </a:p>
          <a:p>
            <a:pPr marL="514350" indent="-514350">
              <a:buAutoNum type="arabicPeriod"/>
            </a:pPr>
            <a:r>
              <a:rPr lang="en-US" b="1" dirty="0"/>
              <a:t>Light Output / Scintillator Quality</a:t>
            </a:r>
          </a:p>
          <a:p>
            <a:pPr marL="514350" indent="-514350">
              <a:buAutoNum type="arabicPeriod"/>
            </a:pPr>
            <a:r>
              <a:rPr lang="en-US" b="1" dirty="0"/>
              <a:t>DAQ (Data Acquisition System) Board &amp; Cabling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5E05-4054-E80C-057A-DDD9B32E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4BFA-1C19-4794-8A04-7ADF09A973A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4C3EFA-9A4F-495F-C368-0059BAFC0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99179"/>
              </p:ext>
            </p:extLst>
          </p:nvPr>
        </p:nvGraphicFramePr>
        <p:xfrm>
          <a:off x="6450226" y="209713"/>
          <a:ext cx="4903573" cy="607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500">
                  <a:extLst>
                    <a:ext uri="{9D8B030D-6E8A-4147-A177-3AD203B41FA5}">
                      <a16:colId xmlns:a16="http://schemas.microsoft.com/office/drawing/2014/main" val="1003773317"/>
                    </a:ext>
                  </a:extLst>
                </a:gridCol>
                <a:gridCol w="3076073">
                  <a:extLst>
                    <a:ext uri="{9D8B030D-6E8A-4147-A177-3AD203B41FA5}">
                      <a16:colId xmlns:a16="http://schemas.microsoft.com/office/drawing/2014/main" val="2163421178"/>
                    </a:ext>
                  </a:extLst>
                </a:gridCol>
              </a:tblGrid>
              <a:tr h="868570">
                <a:tc>
                  <a:txBody>
                    <a:bodyPr/>
                    <a:lstStyle/>
                    <a:p>
                      <a:r>
                        <a:rPr lang="en-US" sz="22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Model &amp;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23180"/>
                  </a:ext>
                </a:extLst>
              </a:tr>
              <a:tr h="1254603">
                <a:tc>
                  <a:txBody>
                    <a:bodyPr/>
                    <a:lstStyle/>
                    <a:p>
                      <a:r>
                        <a:rPr lang="en-US" sz="2200" b="1" dirty="0" err="1"/>
                        <a:t>SiPM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Hamamatsu </a:t>
                      </a:r>
                    </a:p>
                    <a:p>
                      <a:r>
                        <a:rPr lang="en-US" sz="2200" dirty="0"/>
                        <a:t>S14160-3050HS</a:t>
                      </a:r>
                    </a:p>
                    <a:p>
                      <a:r>
                        <a:rPr lang="en-US" sz="2200" dirty="0"/>
                        <a:t>3.0mm x 3.0mm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56463"/>
                  </a:ext>
                </a:extLst>
              </a:tr>
              <a:tr h="1575909">
                <a:tc>
                  <a:txBody>
                    <a:bodyPr/>
                    <a:lstStyle/>
                    <a:p>
                      <a:r>
                        <a:rPr lang="en-US" sz="2200" b="1" dirty="0"/>
                        <a:t>Wavelength Shifting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Saint-Gobain</a:t>
                      </a:r>
                    </a:p>
                    <a:p>
                      <a:r>
                        <a:rPr lang="en-US" sz="2200" dirty="0"/>
                        <a:t>BCF-92XL</a:t>
                      </a:r>
                    </a:p>
                    <a:p>
                      <a:r>
                        <a:rPr lang="en-US" sz="2200" dirty="0"/>
                        <a:t>Attenuation length: 530 cm, 1.5mm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49810"/>
                  </a:ext>
                </a:extLst>
              </a:tr>
              <a:tr h="1313485">
                <a:tc>
                  <a:txBody>
                    <a:bodyPr/>
                    <a:lstStyle/>
                    <a:p>
                      <a:r>
                        <a:rPr lang="en-US" sz="2200" b="1" dirty="0"/>
                        <a:t>Scintillator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Fermilab</a:t>
                      </a:r>
                    </a:p>
                    <a:p>
                      <a:r>
                        <a:rPr lang="en-US" sz="2200" dirty="0"/>
                        <a:t>Extruded polystyrene</a:t>
                      </a:r>
                    </a:p>
                    <a:p>
                      <a:r>
                        <a:rPr lang="en-US" sz="2200" dirty="0"/>
                        <a:t>1cm x 4cm x 100cm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33072"/>
                  </a:ext>
                </a:extLst>
              </a:tr>
              <a:tr h="1064194">
                <a:tc>
                  <a:txBody>
                    <a:bodyPr/>
                    <a:lstStyle/>
                    <a:p>
                      <a:r>
                        <a:rPr lang="en-US" sz="2200" b="1" dirty="0"/>
                        <a:t>DAQ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PETsys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TOFPET2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7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5178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1768</Words>
  <Application>Microsoft Office PowerPoint</Application>
  <PresentationFormat>Widescreen</PresentationFormat>
  <Paragraphs>300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Century Gothic</vt:lpstr>
      <vt:lpstr>ElsevierGulliver</vt:lpstr>
      <vt:lpstr>Lao UI</vt:lpstr>
      <vt:lpstr>Office Theme</vt:lpstr>
      <vt:lpstr>The Search for Long-Lived Particles: Construction of MATHUSLA Test Stand</vt:lpstr>
      <vt:lpstr>Introduction</vt:lpstr>
      <vt:lpstr>Large Hadron Collider (LHC)</vt:lpstr>
      <vt:lpstr>Long-Lived Particles (LLPs)</vt:lpstr>
      <vt:lpstr>Proposal</vt:lpstr>
      <vt:lpstr>Detection Mechanism</vt:lpstr>
      <vt:lpstr>Detection Mechanism</vt:lpstr>
      <vt:lpstr>Time Synchronization with Cosmic Rays</vt:lpstr>
      <vt:lpstr>Time Resolution</vt:lpstr>
      <vt:lpstr>SiPM Signal</vt:lpstr>
      <vt:lpstr>SiPM Signal</vt:lpstr>
      <vt:lpstr>Trigger Threshold</vt:lpstr>
      <vt:lpstr>Scintillator Quality</vt:lpstr>
      <vt:lpstr>Scintillator Quality</vt:lpstr>
      <vt:lpstr>Scintillator Quality</vt:lpstr>
      <vt:lpstr>Results</vt:lpstr>
      <vt:lpstr>Results</vt:lpstr>
      <vt:lpstr>Results</vt:lpstr>
      <vt:lpstr>Results</vt:lpstr>
      <vt:lpstr>Next Steps?</vt:lpstr>
      <vt:lpstr>Collaboration</vt:lpstr>
      <vt:lpstr>References &amp; Readings</vt:lpstr>
      <vt:lpstr>Supplementary Slides</vt:lpstr>
      <vt:lpstr>SiPM Dark Count</vt:lpstr>
      <vt:lpstr>Scintillator Quality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Ku</dc:creator>
  <cp:lastModifiedBy>Alex Ku</cp:lastModifiedBy>
  <cp:revision>227</cp:revision>
  <cp:lastPrinted>2024-08-18T06:31:22Z</cp:lastPrinted>
  <dcterms:created xsi:type="dcterms:W3CDTF">2024-08-06T13:57:09Z</dcterms:created>
  <dcterms:modified xsi:type="dcterms:W3CDTF">2024-08-18T06:32:49Z</dcterms:modified>
</cp:coreProperties>
</file>