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63" r:id="rId3"/>
    <p:sldId id="259" r:id="rId4"/>
    <p:sldId id="260" r:id="rId5"/>
    <p:sldId id="261" r:id="rId6"/>
    <p:sldId id="262" r:id="rId7"/>
    <p:sldId id="272" r:id="rId8"/>
    <p:sldId id="282" r:id="rId9"/>
    <p:sldId id="281" r:id="rId10"/>
    <p:sldId id="292" r:id="rId11"/>
    <p:sldId id="287" r:id="rId12"/>
    <p:sldId id="285" r:id="rId13"/>
    <p:sldId id="286" r:id="rId14"/>
    <p:sldId id="288" r:id="rId15"/>
    <p:sldId id="270" r:id="rId16"/>
    <p:sldId id="271" r:id="rId17"/>
    <p:sldId id="293" r:id="rId18"/>
    <p:sldId id="290" r:id="rId19"/>
    <p:sldId id="289" r:id="rId20"/>
    <p:sldId id="284" r:id="rId21"/>
    <p:sldId id="277" r:id="rId22"/>
    <p:sldId id="278" r:id="rId23"/>
    <p:sldId id="279" r:id="rId24"/>
    <p:sldId id="280"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7712" autoAdjust="0"/>
  </p:normalViewPr>
  <p:slideViewPr>
    <p:cSldViewPr snapToGrid="0">
      <p:cViewPr varScale="1">
        <p:scale>
          <a:sx n="72" d="100"/>
          <a:sy n="72" d="100"/>
        </p:scale>
        <p:origin x="1104"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rawing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22DCE6C-3E33-46A9-8EFB-3FA71A8D66B8}" type="doc">
      <dgm:prSet loTypeId="urn:microsoft.com/office/officeart/2018/5/layout/Centered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517C24FB-DEE5-488B-A875-5B61BCCCFB1D}">
      <dgm:prSet custT="1"/>
      <dgm:spPr/>
      <dgm:t>
        <a:bodyPr/>
        <a:lstStyle/>
        <a:p>
          <a:pPr>
            <a:lnSpc>
              <a:spcPct val="100000"/>
            </a:lnSpc>
            <a:defRPr b="1"/>
          </a:pPr>
          <a:r>
            <a:rPr lang="en-CA" sz="2800" dirty="0"/>
            <a:t>Little information on 850nm luminescence</a:t>
          </a:r>
          <a:endParaRPr lang="en-US" sz="2800" dirty="0"/>
        </a:p>
      </dgm:t>
    </dgm:pt>
    <dgm:pt modelId="{57893A47-9589-43DD-9022-7F324605A4A0}" type="parTrans" cxnId="{72A29AFB-314A-4244-8B8C-A8815A342A76}">
      <dgm:prSet/>
      <dgm:spPr/>
      <dgm:t>
        <a:bodyPr/>
        <a:lstStyle/>
        <a:p>
          <a:endParaRPr lang="en-US"/>
        </a:p>
      </dgm:t>
    </dgm:pt>
    <dgm:pt modelId="{D309B0B4-A9EC-4107-B26A-6F4776B59D3E}" type="sibTrans" cxnId="{72A29AFB-314A-4244-8B8C-A8815A342A76}">
      <dgm:prSet/>
      <dgm:spPr/>
      <dgm:t>
        <a:bodyPr/>
        <a:lstStyle/>
        <a:p>
          <a:endParaRPr lang="en-US"/>
        </a:p>
      </dgm:t>
    </dgm:pt>
    <dgm:pt modelId="{20541D3A-A9C3-4FED-BDC5-78DC35EB0B39}">
      <dgm:prSet/>
      <dgm:spPr/>
      <dgm:t>
        <a:bodyPr/>
        <a:lstStyle/>
        <a:p>
          <a:pPr>
            <a:lnSpc>
              <a:spcPct val="100000"/>
            </a:lnSpc>
            <a:defRPr b="1"/>
          </a:pPr>
          <a:r>
            <a:rPr lang="en-CA" dirty="0"/>
            <a:t>Difficulty controlling LED light pulse</a:t>
          </a:r>
          <a:endParaRPr lang="en-US" dirty="0"/>
        </a:p>
      </dgm:t>
    </dgm:pt>
    <dgm:pt modelId="{2AA6CC5B-67D7-4CF3-861F-10FC8E94509B}" type="parTrans" cxnId="{90B557EB-45BF-4476-BCD9-62A1D0D18C3B}">
      <dgm:prSet/>
      <dgm:spPr/>
      <dgm:t>
        <a:bodyPr/>
        <a:lstStyle/>
        <a:p>
          <a:endParaRPr lang="en-US"/>
        </a:p>
      </dgm:t>
    </dgm:pt>
    <dgm:pt modelId="{9DFD0C2B-D45B-4957-B95D-3484AE463CB2}" type="sibTrans" cxnId="{90B557EB-45BF-4476-BCD9-62A1D0D18C3B}">
      <dgm:prSet/>
      <dgm:spPr/>
      <dgm:t>
        <a:bodyPr/>
        <a:lstStyle/>
        <a:p>
          <a:endParaRPr lang="en-US"/>
        </a:p>
      </dgm:t>
    </dgm:pt>
    <dgm:pt modelId="{28810081-79D7-47AF-B3CC-B4F9EDCADE5E}">
      <dgm:prSet/>
      <dgm:spPr/>
      <dgm:t>
        <a:bodyPr/>
        <a:lstStyle/>
        <a:p>
          <a:pPr>
            <a:lnSpc>
              <a:spcPct val="100000"/>
            </a:lnSpc>
            <a:defRPr b="1"/>
          </a:pPr>
          <a:r>
            <a:rPr lang="en-CA"/>
            <a:t>SiPM operation challenges</a:t>
          </a:r>
          <a:endParaRPr lang="en-US"/>
        </a:p>
      </dgm:t>
    </dgm:pt>
    <dgm:pt modelId="{E86B83E0-A464-4FE2-9E15-7D91BE8321AB}" type="parTrans" cxnId="{FB0F3617-6FB6-408C-8137-8CE14BCA322F}">
      <dgm:prSet/>
      <dgm:spPr/>
      <dgm:t>
        <a:bodyPr/>
        <a:lstStyle/>
        <a:p>
          <a:endParaRPr lang="en-US"/>
        </a:p>
      </dgm:t>
    </dgm:pt>
    <dgm:pt modelId="{AD968A94-043E-4BF9-8BF3-7B0DD96E62D6}" type="sibTrans" cxnId="{FB0F3617-6FB6-408C-8137-8CE14BCA322F}">
      <dgm:prSet/>
      <dgm:spPr/>
      <dgm:t>
        <a:bodyPr/>
        <a:lstStyle/>
        <a:p>
          <a:endParaRPr lang="en-US"/>
        </a:p>
      </dgm:t>
    </dgm:pt>
    <dgm:pt modelId="{A1D7543F-0672-46D9-A186-6C10E0F8B31C}">
      <dgm:prSet/>
      <dgm:spPr/>
      <dgm:t>
        <a:bodyPr/>
        <a:lstStyle/>
        <a:p>
          <a:pPr>
            <a:lnSpc>
              <a:spcPct val="100000"/>
            </a:lnSpc>
          </a:pPr>
          <a:r>
            <a:rPr lang="en-CA"/>
            <a:t>Room-temperature dark count rate</a:t>
          </a:r>
          <a:endParaRPr lang="en-US"/>
        </a:p>
      </dgm:t>
    </dgm:pt>
    <dgm:pt modelId="{545E0FF2-F0AE-458C-ABB5-FA1713605972}" type="parTrans" cxnId="{EE69B2CA-E073-4E29-A3FF-D874AE1BEDD0}">
      <dgm:prSet/>
      <dgm:spPr/>
      <dgm:t>
        <a:bodyPr/>
        <a:lstStyle/>
        <a:p>
          <a:endParaRPr lang="en-US"/>
        </a:p>
      </dgm:t>
    </dgm:pt>
    <dgm:pt modelId="{5BBF22BC-32FB-4B76-AACE-B8E855D88693}" type="sibTrans" cxnId="{EE69B2CA-E073-4E29-A3FF-D874AE1BEDD0}">
      <dgm:prSet/>
      <dgm:spPr/>
      <dgm:t>
        <a:bodyPr/>
        <a:lstStyle/>
        <a:p>
          <a:endParaRPr lang="en-US"/>
        </a:p>
      </dgm:t>
    </dgm:pt>
    <dgm:pt modelId="{587289BC-22F9-4C73-8713-25AE63BDC882}">
      <dgm:prSet/>
      <dgm:spPr/>
      <dgm:t>
        <a:bodyPr/>
        <a:lstStyle/>
        <a:p>
          <a:pPr>
            <a:lnSpc>
              <a:spcPct val="100000"/>
            </a:lnSpc>
          </a:pPr>
          <a:r>
            <a:rPr lang="en-CA"/>
            <a:t>Isolation from external light</a:t>
          </a:r>
          <a:endParaRPr lang="en-US"/>
        </a:p>
      </dgm:t>
    </dgm:pt>
    <dgm:pt modelId="{1A05A453-F4E2-4EBE-BBDF-D68779941772}" type="parTrans" cxnId="{CD94FE6E-E220-495A-9D73-821591DC6B33}">
      <dgm:prSet/>
      <dgm:spPr/>
      <dgm:t>
        <a:bodyPr/>
        <a:lstStyle/>
        <a:p>
          <a:endParaRPr lang="en-US"/>
        </a:p>
      </dgm:t>
    </dgm:pt>
    <dgm:pt modelId="{6DC20573-3C50-403E-9B5C-4C5CD0854100}" type="sibTrans" cxnId="{CD94FE6E-E220-495A-9D73-821591DC6B33}">
      <dgm:prSet/>
      <dgm:spPr/>
      <dgm:t>
        <a:bodyPr/>
        <a:lstStyle/>
        <a:p>
          <a:endParaRPr lang="en-US"/>
        </a:p>
      </dgm:t>
    </dgm:pt>
    <dgm:pt modelId="{764EC634-A00B-408F-B1CD-CEADD0454634}" type="pres">
      <dgm:prSet presAssocID="{422DCE6C-3E33-46A9-8EFB-3FA71A8D66B8}" presName="root" presStyleCnt="0">
        <dgm:presLayoutVars>
          <dgm:dir/>
          <dgm:resizeHandles val="exact"/>
        </dgm:presLayoutVars>
      </dgm:prSet>
      <dgm:spPr/>
    </dgm:pt>
    <dgm:pt modelId="{23A5AE4D-253D-4BA7-A1E9-3F768DEFEEE8}" type="pres">
      <dgm:prSet presAssocID="{517C24FB-DEE5-488B-A875-5B61BCCCFB1D}" presName="compNode" presStyleCnt="0"/>
      <dgm:spPr/>
    </dgm:pt>
    <dgm:pt modelId="{A5EF4FBB-CD79-4991-A5C1-39D43F15CFD7}" type="pres">
      <dgm:prSet presAssocID="{517C24FB-DEE5-488B-A875-5B61BCCCFB1D}"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Atom"/>
        </a:ext>
      </dgm:extLst>
    </dgm:pt>
    <dgm:pt modelId="{75C65B58-4BC6-4983-977C-E0B8DC930E41}" type="pres">
      <dgm:prSet presAssocID="{517C24FB-DEE5-488B-A875-5B61BCCCFB1D}" presName="iconSpace" presStyleCnt="0"/>
      <dgm:spPr/>
    </dgm:pt>
    <dgm:pt modelId="{8DC40DB1-9BAC-4D80-B4D6-2005D47F30BC}" type="pres">
      <dgm:prSet presAssocID="{517C24FB-DEE5-488B-A875-5B61BCCCFB1D}" presName="parTx" presStyleLbl="revTx" presStyleIdx="0" presStyleCnt="6">
        <dgm:presLayoutVars>
          <dgm:chMax val="0"/>
          <dgm:chPref val="0"/>
        </dgm:presLayoutVars>
      </dgm:prSet>
      <dgm:spPr/>
    </dgm:pt>
    <dgm:pt modelId="{82E719D5-2EF9-4686-BAC2-5BF858B558FE}" type="pres">
      <dgm:prSet presAssocID="{517C24FB-DEE5-488B-A875-5B61BCCCFB1D}" presName="txSpace" presStyleCnt="0"/>
      <dgm:spPr/>
    </dgm:pt>
    <dgm:pt modelId="{CB45F9DE-9D39-4C8E-A127-FC745047DB8D}" type="pres">
      <dgm:prSet presAssocID="{517C24FB-DEE5-488B-A875-5B61BCCCFB1D}" presName="desTx" presStyleLbl="revTx" presStyleIdx="1" presStyleCnt="6">
        <dgm:presLayoutVars/>
      </dgm:prSet>
      <dgm:spPr/>
    </dgm:pt>
    <dgm:pt modelId="{32F8A4D0-8870-49A4-820A-4F4DCA87D472}" type="pres">
      <dgm:prSet presAssocID="{D309B0B4-A9EC-4107-B26A-6F4776B59D3E}" presName="sibTrans" presStyleCnt="0"/>
      <dgm:spPr/>
    </dgm:pt>
    <dgm:pt modelId="{C0CA1464-7302-41EB-A40B-CD5715C1889E}" type="pres">
      <dgm:prSet presAssocID="{20541D3A-A9C3-4FED-BDC5-78DC35EB0B39}" presName="compNode" presStyleCnt="0"/>
      <dgm:spPr/>
    </dgm:pt>
    <dgm:pt modelId="{3A7EB864-9C8F-4DA8-8582-7CCF7D3FFC06}" type="pres">
      <dgm:prSet presAssocID="{20541D3A-A9C3-4FED-BDC5-78DC35EB0B39}"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artbeat"/>
        </a:ext>
      </dgm:extLst>
    </dgm:pt>
    <dgm:pt modelId="{B8894D9E-DEA0-46B2-8E03-E7638F712546}" type="pres">
      <dgm:prSet presAssocID="{20541D3A-A9C3-4FED-BDC5-78DC35EB0B39}" presName="iconSpace" presStyleCnt="0"/>
      <dgm:spPr/>
    </dgm:pt>
    <dgm:pt modelId="{B9FB29AF-AA52-4995-9E57-5A0DCD0063B0}" type="pres">
      <dgm:prSet presAssocID="{20541D3A-A9C3-4FED-BDC5-78DC35EB0B39}" presName="parTx" presStyleLbl="revTx" presStyleIdx="2" presStyleCnt="6">
        <dgm:presLayoutVars>
          <dgm:chMax val="0"/>
          <dgm:chPref val="0"/>
        </dgm:presLayoutVars>
      </dgm:prSet>
      <dgm:spPr/>
    </dgm:pt>
    <dgm:pt modelId="{6455B4D7-E2BD-4339-8D74-B0AE3AE6662E}" type="pres">
      <dgm:prSet presAssocID="{20541D3A-A9C3-4FED-BDC5-78DC35EB0B39}" presName="txSpace" presStyleCnt="0"/>
      <dgm:spPr/>
    </dgm:pt>
    <dgm:pt modelId="{D47BDD1C-165E-49C8-B5C5-E588506B54C0}" type="pres">
      <dgm:prSet presAssocID="{20541D3A-A9C3-4FED-BDC5-78DC35EB0B39}" presName="desTx" presStyleLbl="revTx" presStyleIdx="3" presStyleCnt="6">
        <dgm:presLayoutVars/>
      </dgm:prSet>
      <dgm:spPr/>
    </dgm:pt>
    <dgm:pt modelId="{276890DC-44AF-491B-A094-C3127B53FF6B}" type="pres">
      <dgm:prSet presAssocID="{9DFD0C2B-D45B-4957-B95D-3484AE463CB2}" presName="sibTrans" presStyleCnt="0"/>
      <dgm:spPr/>
    </dgm:pt>
    <dgm:pt modelId="{49593B2B-6681-4924-94A5-CAED3A1279CA}" type="pres">
      <dgm:prSet presAssocID="{28810081-79D7-47AF-B3CC-B4F9EDCADE5E}" presName="compNode" presStyleCnt="0"/>
      <dgm:spPr/>
    </dgm:pt>
    <dgm:pt modelId="{168B02F6-71C8-4301-9547-2FC84C172DB6}" type="pres">
      <dgm:prSet presAssocID="{28810081-79D7-47AF-B3CC-B4F9EDCADE5E}"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hermometer"/>
        </a:ext>
      </dgm:extLst>
    </dgm:pt>
    <dgm:pt modelId="{950B0899-4750-47CD-A6EA-F60A30C377BE}" type="pres">
      <dgm:prSet presAssocID="{28810081-79D7-47AF-B3CC-B4F9EDCADE5E}" presName="iconSpace" presStyleCnt="0"/>
      <dgm:spPr/>
    </dgm:pt>
    <dgm:pt modelId="{3D9D1D38-EECC-4806-96F4-A71C4BA99EED}" type="pres">
      <dgm:prSet presAssocID="{28810081-79D7-47AF-B3CC-B4F9EDCADE5E}" presName="parTx" presStyleLbl="revTx" presStyleIdx="4" presStyleCnt="6">
        <dgm:presLayoutVars>
          <dgm:chMax val="0"/>
          <dgm:chPref val="0"/>
        </dgm:presLayoutVars>
      </dgm:prSet>
      <dgm:spPr/>
    </dgm:pt>
    <dgm:pt modelId="{ED5354EE-4D03-4283-B196-0A9322093DBF}" type="pres">
      <dgm:prSet presAssocID="{28810081-79D7-47AF-B3CC-B4F9EDCADE5E}" presName="txSpace" presStyleCnt="0"/>
      <dgm:spPr/>
    </dgm:pt>
    <dgm:pt modelId="{92CBFA16-24C0-4345-A1A3-A2B391D5A8E9}" type="pres">
      <dgm:prSet presAssocID="{28810081-79D7-47AF-B3CC-B4F9EDCADE5E}" presName="desTx" presStyleLbl="revTx" presStyleIdx="5" presStyleCnt="6">
        <dgm:presLayoutVars/>
      </dgm:prSet>
      <dgm:spPr/>
    </dgm:pt>
  </dgm:ptLst>
  <dgm:cxnLst>
    <dgm:cxn modelId="{FB0F3617-6FB6-408C-8137-8CE14BCA322F}" srcId="{422DCE6C-3E33-46A9-8EFB-3FA71A8D66B8}" destId="{28810081-79D7-47AF-B3CC-B4F9EDCADE5E}" srcOrd="2" destOrd="0" parTransId="{E86B83E0-A464-4FE2-9E15-7D91BE8321AB}" sibTransId="{AD968A94-043E-4BF9-8BF3-7B0DD96E62D6}"/>
    <dgm:cxn modelId="{68DA8A20-13DB-49C7-96A4-4F574A6F55F4}" type="presOf" srcId="{28810081-79D7-47AF-B3CC-B4F9EDCADE5E}" destId="{3D9D1D38-EECC-4806-96F4-A71C4BA99EED}" srcOrd="0" destOrd="0" presId="urn:microsoft.com/office/officeart/2018/5/layout/CenteredIconLabelDescriptionList"/>
    <dgm:cxn modelId="{CD94FE6E-E220-495A-9D73-821591DC6B33}" srcId="{28810081-79D7-47AF-B3CC-B4F9EDCADE5E}" destId="{587289BC-22F9-4C73-8713-25AE63BDC882}" srcOrd="1" destOrd="0" parTransId="{1A05A453-F4E2-4EBE-BBDF-D68779941772}" sibTransId="{6DC20573-3C50-403E-9B5C-4C5CD0854100}"/>
    <dgm:cxn modelId="{0524B356-C45C-4FF3-B750-8BAA1D449405}" type="presOf" srcId="{517C24FB-DEE5-488B-A875-5B61BCCCFB1D}" destId="{8DC40DB1-9BAC-4D80-B4D6-2005D47F30BC}" srcOrd="0" destOrd="0" presId="urn:microsoft.com/office/officeart/2018/5/layout/CenteredIconLabelDescriptionList"/>
    <dgm:cxn modelId="{654D47AC-C2FE-4558-A487-B25A8721F9ED}" type="presOf" srcId="{587289BC-22F9-4C73-8713-25AE63BDC882}" destId="{92CBFA16-24C0-4345-A1A3-A2B391D5A8E9}" srcOrd="0" destOrd="1" presId="urn:microsoft.com/office/officeart/2018/5/layout/CenteredIconLabelDescriptionList"/>
    <dgm:cxn modelId="{DA35E4B0-CB31-49FD-AE7C-0D1E4B421385}" type="presOf" srcId="{A1D7543F-0672-46D9-A186-6C10E0F8B31C}" destId="{92CBFA16-24C0-4345-A1A3-A2B391D5A8E9}" srcOrd="0" destOrd="0" presId="urn:microsoft.com/office/officeart/2018/5/layout/CenteredIconLabelDescriptionList"/>
    <dgm:cxn modelId="{AD6FE8B5-536A-4D06-89EC-0BB5FFA76E1E}" type="presOf" srcId="{20541D3A-A9C3-4FED-BDC5-78DC35EB0B39}" destId="{B9FB29AF-AA52-4995-9E57-5A0DCD0063B0}" srcOrd="0" destOrd="0" presId="urn:microsoft.com/office/officeart/2018/5/layout/CenteredIconLabelDescriptionList"/>
    <dgm:cxn modelId="{EE69B2CA-E073-4E29-A3FF-D874AE1BEDD0}" srcId="{28810081-79D7-47AF-B3CC-B4F9EDCADE5E}" destId="{A1D7543F-0672-46D9-A186-6C10E0F8B31C}" srcOrd="0" destOrd="0" parTransId="{545E0FF2-F0AE-458C-ABB5-FA1713605972}" sibTransId="{5BBF22BC-32FB-4B76-AACE-B8E855D88693}"/>
    <dgm:cxn modelId="{90B557EB-45BF-4476-BCD9-62A1D0D18C3B}" srcId="{422DCE6C-3E33-46A9-8EFB-3FA71A8D66B8}" destId="{20541D3A-A9C3-4FED-BDC5-78DC35EB0B39}" srcOrd="1" destOrd="0" parTransId="{2AA6CC5B-67D7-4CF3-861F-10FC8E94509B}" sibTransId="{9DFD0C2B-D45B-4957-B95D-3484AE463CB2}"/>
    <dgm:cxn modelId="{B3D2B6F9-2AE7-4253-B84B-A5BF530E8A59}" type="presOf" srcId="{422DCE6C-3E33-46A9-8EFB-3FA71A8D66B8}" destId="{764EC634-A00B-408F-B1CD-CEADD0454634}" srcOrd="0" destOrd="0" presId="urn:microsoft.com/office/officeart/2018/5/layout/CenteredIconLabelDescriptionList"/>
    <dgm:cxn modelId="{72A29AFB-314A-4244-8B8C-A8815A342A76}" srcId="{422DCE6C-3E33-46A9-8EFB-3FA71A8D66B8}" destId="{517C24FB-DEE5-488B-A875-5B61BCCCFB1D}" srcOrd="0" destOrd="0" parTransId="{57893A47-9589-43DD-9022-7F324605A4A0}" sibTransId="{D309B0B4-A9EC-4107-B26A-6F4776B59D3E}"/>
    <dgm:cxn modelId="{70B926B1-A111-42E3-BF05-3844C6438843}" type="presParOf" srcId="{764EC634-A00B-408F-B1CD-CEADD0454634}" destId="{23A5AE4D-253D-4BA7-A1E9-3F768DEFEEE8}" srcOrd="0" destOrd="0" presId="urn:microsoft.com/office/officeart/2018/5/layout/CenteredIconLabelDescriptionList"/>
    <dgm:cxn modelId="{B33AB7F4-5626-4D93-A31F-00D5F9B75851}" type="presParOf" srcId="{23A5AE4D-253D-4BA7-A1E9-3F768DEFEEE8}" destId="{A5EF4FBB-CD79-4991-A5C1-39D43F15CFD7}" srcOrd="0" destOrd="0" presId="urn:microsoft.com/office/officeart/2018/5/layout/CenteredIconLabelDescriptionList"/>
    <dgm:cxn modelId="{F972F220-07C4-4527-ABC3-24B433A55720}" type="presParOf" srcId="{23A5AE4D-253D-4BA7-A1E9-3F768DEFEEE8}" destId="{75C65B58-4BC6-4983-977C-E0B8DC930E41}" srcOrd="1" destOrd="0" presId="urn:microsoft.com/office/officeart/2018/5/layout/CenteredIconLabelDescriptionList"/>
    <dgm:cxn modelId="{9A8EC16A-CB0A-4D92-BAE3-7C2FDBE51BD3}" type="presParOf" srcId="{23A5AE4D-253D-4BA7-A1E9-3F768DEFEEE8}" destId="{8DC40DB1-9BAC-4D80-B4D6-2005D47F30BC}" srcOrd="2" destOrd="0" presId="urn:microsoft.com/office/officeart/2018/5/layout/CenteredIconLabelDescriptionList"/>
    <dgm:cxn modelId="{FFC57E85-054B-49DE-8A2B-1796B66BDB6D}" type="presParOf" srcId="{23A5AE4D-253D-4BA7-A1E9-3F768DEFEEE8}" destId="{82E719D5-2EF9-4686-BAC2-5BF858B558FE}" srcOrd="3" destOrd="0" presId="urn:microsoft.com/office/officeart/2018/5/layout/CenteredIconLabelDescriptionList"/>
    <dgm:cxn modelId="{20EDC51A-7ECE-4AF8-A3D9-E1A5E713701E}" type="presParOf" srcId="{23A5AE4D-253D-4BA7-A1E9-3F768DEFEEE8}" destId="{CB45F9DE-9D39-4C8E-A127-FC745047DB8D}" srcOrd="4" destOrd="0" presId="urn:microsoft.com/office/officeart/2018/5/layout/CenteredIconLabelDescriptionList"/>
    <dgm:cxn modelId="{F8869EA0-344B-40DF-A283-D0F18F41CB89}" type="presParOf" srcId="{764EC634-A00B-408F-B1CD-CEADD0454634}" destId="{32F8A4D0-8870-49A4-820A-4F4DCA87D472}" srcOrd="1" destOrd="0" presId="urn:microsoft.com/office/officeart/2018/5/layout/CenteredIconLabelDescriptionList"/>
    <dgm:cxn modelId="{AC5CAB0C-31BC-415F-B97A-15D32584F5DF}" type="presParOf" srcId="{764EC634-A00B-408F-B1CD-CEADD0454634}" destId="{C0CA1464-7302-41EB-A40B-CD5715C1889E}" srcOrd="2" destOrd="0" presId="urn:microsoft.com/office/officeart/2018/5/layout/CenteredIconLabelDescriptionList"/>
    <dgm:cxn modelId="{E981CEFB-FB05-47F0-8069-500E48D82E3A}" type="presParOf" srcId="{C0CA1464-7302-41EB-A40B-CD5715C1889E}" destId="{3A7EB864-9C8F-4DA8-8582-7CCF7D3FFC06}" srcOrd="0" destOrd="0" presId="urn:microsoft.com/office/officeart/2018/5/layout/CenteredIconLabelDescriptionList"/>
    <dgm:cxn modelId="{3144759E-4C53-48DB-899E-D0980C4320DA}" type="presParOf" srcId="{C0CA1464-7302-41EB-A40B-CD5715C1889E}" destId="{B8894D9E-DEA0-46B2-8E03-E7638F712546}" srcOrd="1" destOrd="0" presId="urn:microsoft.com/office/officeart/2018/5/layout/CenteredIconLabelDescriptionList"/>
    <dgm:cxn modelId="{C6ED8573-751B-4826-A85D-E23EE00ABA66}" type="presParOf" srcId="{C0CA1464-7302-41EB-A40B-CD5715C1889E}" destId="{B9FB29AF-AA52-4995-9E57-5A0DCD0063B0}" srcOrd="2" destOrd="0" presId="urn:microsoft.com/office/officeart/2018/5/layout/CenteredIconLabelDescriptionList"/>
    <dgm:cxn modelId="{584FFF40-1B13-4E1B-8A9C-A5DC6C1A35B5}" type="presParOf" srcId="{C0CA1464-7302-41EB-A40B-CD5715C1889E}" destId="{6455B4D7-E2BD-4339-8D74-B0AE3AE6662E}" srcOrd="3" destOrd="0" presId="urn:microsoft.com/office/officeart/2018/5/layout/CenteredIconLabelDescriptionList"/>
    <dgm:cxn modelId="{0A9612A6-E867-417F-843D-2B95E4E241E7}" type="presParOf" srcId="{C0CA1464-7302-41EB-A40B-CD5715C1889E}" destId="{D47BDD1C-165E-49C8-B5C5-E588506B54C0}" srcOrd="4" destOrd="0" presId="urn:microsoft.com/office/officeart/2018/5/layout/CenteredIconLabelDescriptionList"/>
    <dgm:cxn modelId="{3FF8AE14-E386-4BA7-9F4B-9AB0A56FD6EB}" type="presParOf" srcId="{764EC634-A00B-408F-B1CD-CEADD0454634}" destId="{276890DC-44AF-491B-A094-C3127B53FF6B}" srcOrd="3" destOrd="0" presId="urn:microsoft.com/office/officeart/2018/5/layout/CenteredIconLabelDescriptionList"/>
    <dgm:cxn modelId="{37836505-04C2-4E3A-931E-ACDE49B54769}" type="presParOf" srcId="{764EC634-A00B-408F-B1CD-CEADD0454634}" destId="{49593B2B-6681-4924-94A5-CAED3A1279CA}" srcOrd="4" destOrd="0" presId="urn:microsoft.com/office/officeart/2018/5/layout/CenteredIconLabelDescriptionList"/>
    <dgm:cxn modelId="{5067E4A8-9595-456C-9B09-C3625ED1F99D}" type="presParOf" srcId="{49593B2B-6681-4924-94A5-CAED3A1279CA}" destId="{168B02F6-71C8-4301-9547-2FC84C172DB6}" srcOrd="0" destOrd="0" presId="urn:microsoft.com/office/officeart/2018/5/layout/CenteredIconLabelDescriptionList"/>
    <dgm:cxn modelId="{EEC63197-51F8-4062-A1FA-F15EFA7CDAF2}" type="presParOf" srcId="{49593B2B-6681-4924-94A5-CAED3A1279CA}" destId="{950B0899-4750-47CD-A6EA-F60A30C377BE}" srcOrd="1" destOrd="0" presId="urn:microsoft.com/office/officeart/2018/5/layout/CenteredIconLabelDescriptionList"/>
    <dgm:cxn modelId="{B3334401-C871-476B-8BF6-453E3B90AA3B}" type="presParOf" srcId="{49593B2B-6681-4924-94A5-CAED3A1279CA}" destId="{3D9D1D38-EECC-4806-96F4-A71C4BA99EED}" srcOrd="2" destOrd="0" presId="urn:microsoft.com/office/officeart/2018/5/layout/CenteredIconLabelDescriptionList"/>
    <dgm:cxn modelId="{EB7ED3B0-0CF4-4727-8614-484AA13D1449}" type="presParOf" srcId="{49593B2B-6681-4924-94A5-CAED3A1279CA}" destId="{ED5354EE-4D03-4283-B196-0A9322093DBF}" srcOrd="3" destOrd="0" presId="urn:microsoft.com/office/officeart/2018/5/layout/CenteredIconLabelDescriptionList"/>
    <dgm:cxn modelId="{318C3AFA-C1B7-4554-847C-D33F02564F86}" type="presParOf" srcId="{49593B2B-6681-4924-94A5-CAED3A1279CA}" destId="{92CBFA16-24C0-4345-A1A3-A2B391D5A8E9}" srcOrd="4" destOrd="0" presId="urn:microsoft.com/office/officeart/2018/5/layout/Centered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EF4FBB-CD79-4991-A5C1-39D43F15CFD7}">
      <dsp:nvSpPr>
        <dsp:cNvPr id="0" name=""/>
        <dsp:cNvSpPr/>
      </dsp:nvSpPr>
      <dsp:spPr>
        <a:xfrm>
          <a:off x="1061437" y="455321"/>
          <a:ext cx="1141382" cy="114138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DC40DB1-9BAC-4D80-B4D6-2005D47F30BC}">
      <dsp:nvSpPr>
        <dsp:cNvPr id="0" name=""/>
        <dsp:cNvSpPr/>
      </dsp:nvSpPr>
      <dsp:spPr>
        <a:xfrm>
          <a:off x="1582" y="1737836"/>
          <a:ext cx="3261093" cy="1306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100000"/>
            </a:lnSpc>
            <a:spcBef>
              <a:spcPct val="0"/>
            </a:spcBef>
            <a:spcAft>
              <a:spcPct val="35000"/>
            </a:spcAft>
            <a:buNone/>
            <a:defRPr b="1"/>
          </a:pPr>
          <a:r>
            <a:rPr lang="en-CA" sz="2800" kern="1200" dirty="0"/>
            <a:t>Little information on 850nm luminescence</a:t>
          </a:r>
          <a:endParaRPr lang="en-US" sz="2800" kern="1200" dirty="0"/>
        </a:p>
      </dsp:txBody>
      <dsp:txXfrm>
        <a:off x="1582" y="1737836"/>
        <a:ext cx="3261093" cy="1306125"/>
      </dsp:txXfrm>
    </dsp:sp>
    <dsp:sp modelId="{CB45F9DE-9D39-4C8E-A127-FC745047DB8D}">
      <dsp:nvSpPr>
        <dsp:cNvPr id="0" name=""/>
        <dsp:cNvSpPr/>
      </dsp:nvSpPr>
      <dsp:spPr>
        <a:xfrm>
          <a:off x="1582" y="3109605"/>
          <a:ext cx="3261093" cy="627878"/>
        </a:xfrm>
        <a:prstGeom prst="rect">
          <a:avLst/>
        </a:prstGeom>
        <a:noFill/>
        <a:ln>
          <a:noFill/>
        </a:ln>
        <a:effectLst/>
      </dsp:spPr>
      <dsp:style>
        <a:lnRef idx="0">
          <a:scrgbClr r="0" g="0" b="0"/>
        </a:lnRef>
        <a:fillRef idx="0">
          <a:scrgbClr r="0" g="0" b="0"/>
        </a:fillRef>
        <a:effectRef idx="0">
          <a:scrgbClr r="0" g="0" b="0"/>
        </a:effectRef>
        <a:fontRef idx="minor"/>
      </dsp:style>
    </dsp:sp>
    <dsp:sp modelId="{3A7EB864-9C8F-4DA8-8582-7CCF7D3FFC06}">
      <dsp:nvSpPr>
        <dsp:cNvPr id="0" name=""/>
        <dsp:cNvSpPr/>
      </dsp:nvSpPr>
      <dsp:spPr>
        <a:xfrm>
          <a:off x="4893223" y="455321"/>
          <a:ext cx="1141382" cy="114138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9FB29AF-AA52-4995-9E57-5A0DCD0063B0}">
      <dsp:nvSpPr>
        <dsp:cNvPr id="0" name=""/>
        <dsp:cNvSpPr/>
      </dsp:nvSpPr>
      <dsp:spPr>
        <a:xfrm>
          <a:off x="3833367" y="1737836"/>
          <a:ext cx="3261093" cy="1306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100000"/>
            </a:lnSpc>
            <a:spcBef>
              <a:spcPct val="0"/>
            </a:spcBef>
            <a:spcAft>
              <a:spcPct val="35000"/>
            </a:spcAft>
            <a:buNone/>
            <a:defRPr b="1"/>
          </a:pPr>
          <a:r>
            <a:rPr lang="en-CA" sz="2800" kern="1200" dirty="0"/>
            <a:t>Difficulty controlling LED light pulse</a:t>
          </a:r>
          <a:endParaRPr lang="en-US" sz="2800" kern="1200" dirty="0"/>
        </a:p>
      </dsp:txBody>
      <dsp:txXfrm>
        <a:off x="3833367" y="1737836"/>
        <a:ext cx="3261093" cy="1306125"/>
      </dsp:txXfrm>
    </dsp:sp>
    <dsp:sp modelId="{D47BDD1C-165E-49C8-B5C5-E588506B54C0}">
      <dsp:nvSpPr>
        <dsp:cNvPr id="0" name=""/>
        <dsp:cNvSpPr/>
      </dsp:nvSpPr>
      <dsp:spPr>
        <a:xfrm>
          <a:off x="3833367" y="3109605"/>
          <a:ext cx="3261093" cy="627878"/>
        </a:xfrm>
        <a:prstGeom prst="rect">
          <a:avLst/>
        </a:prstGeom>
        <a:noFill/>
        <a:ln>
          <a:noFill/>
        </a:ln>
        <a:effectLst/>
      </dsp:spPr>
      <dsp:style>
        <a:lnRef idx="0">
          <a:scrgbClr r="0" g="0" b="0"/>
        </a:lnRef>
        <a:fillRef idx="0">
          <a:scrgbClr r="0" g="0" b="0"/>
        </a:fillRef>
        <a:effectRef idx="0">
          <a:scrgbClr r="0" g="0" b="0"/>
        </a:effectRef>
        <a:fontRef idx="minor"/>
      </dsp:style>
    </dsp:sp>
    <dsp:sp modelId="{168B02F6-71C8-4301-9547-2FC84C172DB6}">
      <dsp:nvSpPr>
        <dsp:cNvPr id="0" name=""/>
        <dsp:cNvSpPr/>
      </dsp:nvSpPr>
      <dsp:spPr>
        <a:xfrm>
          <a:off x="8725008" y="455321"/>
          <a:ext cx="1141382" cy="114138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D9D1D38-EECC-4806-96F4-A71C4BA99EED}">
      <dsp:nvSpPr>
        <dsp:cNvPr id="0" name=""/>
        <dsp:cNvSpPr/>
      </dsp:nvSpPr>
      <dsp:spPr>
        <a:xfrm>
          <a:off x="7665152" y="1737836"/>
          <a:ext cx="3261093" cy="1306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100000"/>
            </a:lnSpc>
            <a:spcBef>
              <a:spcPct val="0"/>
            </a:spcBef>
            <a:spcAft>
              <a:spcPct val="35000"/>
            </a:spcAft>
            <a:buNone/>
            <a:defRPr b="1"/>
          </a:pPr>
          <a:r>
            <a:rPr lang="en-CA" sz="2800" kern="1200"/>
            <a:t>SiPM operation challenges</a:t>
          </a:r>
          <a:endParaRPr lang="en-US" sz="2800" kern="1200"/>
        </a:p>
      </dsp:txBody>
      <dsp:txXfrm>
        <a:off x="7665152" y="1737836"/>
        <a:ext cx="3261093" cy="1306125"/>
      </dsp:txXfrm>
    </dsp:sp>
    <dsp:sp modelId="{92CBFA16-24C0-4345-A1A3-A2B391D5A8E9}">
      <dsp:nvSpPr>
        <dsp:cNvPr id="0" name=""/>
        <dsp:cNvSpPr/>
      </dsp:nvSpPr>
      <dsp:spPr>
        <a:xfrm>
          <a:off x="7665152" y="3109605"/>
          <a:ext cx="3261093" cy="6278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en-CA" sz="1700" kern="1200"/>
            <a:t>Room-temperature dark count rate</a:t>
          </a:r>
          <a:endParaRPr lang="en-US" sz="1700" kern="1200"/>
        </a:p>
        <a:p>
          <a:pPr marL="0" lvl="0" indent="0" algn="ctr" defTabSz="755650">
            <a:lnSpc>
              <a:spcPct val="100000"/>
            </a:lnSpc>
            <a:spcBef>
              <a:spcPct val="0"/>
            </a:spcBef>
            <a:spcAft>
              <a:spcPct val="35000"/>
            </a:spcAft>
            <a:buNone/>
          </a:pPr>
          <a:r>
            <a:rPr lang="en-CA" sz="1700" kern="1200"/>
            <a:t>Isolation from external light</a:t>
          </a:r>
          <a:endParaRPr lang="en-US" sz="1700" kern="1200"/>
        </a:p>
      </dsp:txBody>
      <dsp:txXfrm>
        <a:off x="7665152" y="3109605"/>
        <a:ext cx="3261093" cy="627878"/>
      </dsp:txXfrm>
    </dsp:sp>
  </dsp:spTree>
</dsp:drawing>
</file>

<file path=ppt/diagrams/layout1.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BAEBED-61A7-411C-9D3B-25F028E856FC}" type="datetimeFigureOut">
              <a:rPr lang="en-CA" smtClean="0"/>
              <a:t>2024-08-17</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6F2490-8030-461F-B091-12FC84195B33}" type="slidenum">
              <a:rPr lang="en-CA" smtClean="0"/>
              <a:t>‹#›</a:t>
            </a:fld>
            <a:endParaRPr lang="en-CA"/>
          </a:p>
        </p:txBody>
      </p:sp>
    </p:spTree>
    <p:extLst>
      <p:ext uri="{BB962C8B-B14F-4D97-AF65-F5344CB8AC3E}">
        <p14:creationId xmlns:p14="http://schemas.microsoft.com/office/powerpoint/2010/main" val="21733975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Dark matter direct detection experiment</a:t>
            </a:r>
          </a:p>
          <a:p>
            <a:r>
              <a:rPr lang="en-CA" dirty="0"/>
              <a:t>Dark matter interaction nucleates bubble in superheated liquid argon</a:t>
            </a:r>
          </a:p>
          <a:p>
            <a:r>
              <a:rPr lang="en-CA" dirty="0"/>
              <a:t>Scintillator identifies non-dm interactions, scintillation light captured in </a:t>
            </a:r>
            <a:r>
              <a:rPr lang="en-CA" dirty="0" err="1"/>
              <a:t>SiPMs</a:t>
            </a:r>
            <a:r>
              <a:rPr lang="en-CA" dirty="0"/>
              <a:t> (Silicon Photomultipliers: photon detector)</a:t>
            </a:r>
          </a:p>
          <a:p>
            <a:r>
              <a:rPr lang="en-CA" dirty="0"/>
              <a:t>850 nm LEDs mounted close to camera view ports to illuminate target volume, flash every 10 </a:t>
            </a:r>
            <a:r>
              <a:rPr lang="en-CA" dirty="0" err="1"/>
              <a:t>ms</a:t>
            </a:r>
            <a:r>
              <a:rPr lang="en-CA" dirty="0"/>
              <a:t> on a 10% duty cycle</a:t>
            </a:r>
          </a:p>
          <a:p>
            <a:r>
              <a:rPr lang="en-CA" dirty="0" err="1"/>
              <a:t>SiPMs</a:t>
            </a:r>
            <a:r>
              <a:rPr lang="en-CA" dirty="0"/>
              <a:t> also sensitive to LED light: non-scintillation light makes it difficult to determine scintillation pulses</a:t>
            </a:r>
          </a:p>
        </p:txBody>
      </p:sp>
      <p:sp>
        <p:nvSpPr>
          <p:cNvPr id="4" name="Slide Number Placeholder 3"/>
          <p:cNvSpPr>
            <a:spLocks noGrp="1"/>
          </p:cNvSpPr>
          <p:nvPr>
            <p:ph type="sldNum" sz="quarter" idx="5"/>
          </p:nvPr>
        </p:nvSpPr>
        <p:spPr/>
        <p:txBody>
          <a:bodyPr/>
          <a:lstStyle/>
          <a:p>
            <a:fld id="{656F2490-8030-461F-B091-12FC84195B33}" type="slidenum">
              <a:rPr lang="en-CA" smtClean="0"/>
              <a:t>2</a:t>
            </a:fld>
            <a:endParaRPr lang="en-CA"/>
          </a:p>
        </p:txBody>
      </p:sp>
    </p:spTree>
    <p:extLst>
      <p:ext uri="{BB962C8B-B14F-4D97-AF65-F5344CB8AC3E}">
        <p14:creationId xmlns:p14="http://schemas.microsoft.com/office/powerpoint/2010/main" val="30552182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Kapton: wrapping for cables in SBC</a:t>
            </a:r>
          </a:p>
          <a:p>
            <a:r>
              <a:rPr lang="en-US" dirty="0"/>
              <a:t>FR4: </a:t>
            </a:r>
            <a:r>
              <a:rPr lang="en-US" dirty="0" err="1"/>
              <a:t>SiPM</a:t>
            </a:r>
            <a:r>
              <a:rPr lang="en-US" dirty="0"/>
              <a:t> circuit board</a:t>
            </a:r>
          </a:p>
          <a:p>
            <a:r>
              <a:rPr lang="en-US" dirty="0"/>
              <a:t>Resin: (low-background material) mount for </a:t>
            </a:r>
            <a:r>
              <a:rPr lang="en-US" dirty="0" err="1"/>
              <a:t>SiPM</a:t>
            </a:r>
            <a:r>
              <a:rPr lang="en-US" dirty="0"/>
              <a:t> and circuit board to copper structure within HDPE castle</a:t>
            </a:r>
          </a:p>
          <a:p>
            <a:r>
              <a:rPr lang="en-US" dirty="0"/>
              <a:t>Also tested PTFE (not pictured): no signal</a:t>
            </a:r>
          </a:p>
          <a:p>
            <a:r>
              <a:rPr lang="en-US" dirty="0"/>
              <a:t>PTFE: seals between the targe</a:t>
            </a:r>
            <a:r>
              <a:rPr lang="en-CA" dirty="0"/>
              <a:t>t volume and “bellows” (pressure regulating device)</a:t>
            </a:r>
            <a:endParaRPr lang="en-US" dirty="0"/>
          </a:p>
        </p:txBody>
      </p:sp>
      <p:sp>
        <p:nvSpPr>
          <p:cNvPr id="4" name="Slide Number Placeholder 3"/>
          <p:cNvSpPr>
            <a:spLocks noGrp="1"/>
          </p:cNvSpPr>
          <p:nvPr>
            <p:ph type="sldNum" sz="quarter" idx="5"/>
          </p:nvPr>
        </p:nvSpPr>
        <p:spPr/>
        <p:txBody>
          <a:bodyPr/>
          <a:lstStyle/>
          <a:p>
            <a:fld id="{656F2490-8030-461F-B091-12FC84195B33}" type="slidenum">
              <a:rPr lang="en-CA" smtClean="0"/>
              <a:t>13</a:t>
            </a:fld>
            <a:endParaRPr lang="en-CA"/>
          </a:p>
        </p:txBody>
      </p:sp>
    </p:spTree>
    <p:extLst>
      <p:ext uri="{BB962C8B-B14F-4D97-AF65-F5344CB8AC3E}">
        <p14:creationId xmlns:p14="http://schemas.microsoft.com/office/powerpoint/2010/main" val="39861733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signal is skewed opposite to second signal. Would expect similar shape if it was an actual signal and not noise.</a:t>
            </a:r>
            <a:endParaRPr lang="en-CA" dirty="0"/>
          </a:p>
        </p:txBody>
      </p:sp>
      <p:sp>
        <p:nvSpPr>
          <p:cNvPr id="4" name="Slide Number Placeholder 3"/>
          <p:cNvSpPr>
            <a:spLocks noGrp="1"/>
          </p:cNvSpPr>
          <p:nvPr>
            <p:ph type="sldNum" sz="quarter" idx="5"/>
          </p:nvPr>
        </p:nvSpPr>
        <p:spPr/>
        <p:txBody>
          <a:bodyPr/>
          <a:lstStyle/>
          <a:p>
            <a:fld id="{656F2490-8030-461F-B091-12FC84195B33}" type="slidenum">
              <a:rPr lang="en-CA" smtClean="0"/>
              <a:t>14</a:t>
            </a:fld>
            <a:endParaRPr lang="en-CA"/>
          </a:p>
        </p:txBody>
      </p:sp>
    </p:spTree>
    <p:extLst>
      <p:ext uri="{BB962C8B-B14F-4D97-AF65-F5344CB8AC3E}">
        <p14:creationId xmlns:p14="http://schemas.microsoft.com/office/powerpoint/2010/main" val="40828928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Great success! SBC capable of scintillation detection for the proposed 90% of the LED flashing cycle.</a:t>
            </a:r>
            <a:endParaRPr lang="en-CA" dirty="0"/>
          </a:p>
        </p:txBody>
      </p:sp>
      <p:sp>
        <p:nvSpPr>
          <p:cNvPr id="4" name="Slide Number Placeholder 3"/>
          <p:cNvSpPr>
            <a:spLocks noGrp="1"/>
          </p:cNvSpPr>
          <p:nvPr>
            <p:ph type="sldNum" sz="quarter" idx="5"/>
          </p:nvPr>
        </p:nvSpPr>
        <p:spPr/>
        <p:txBody>
          <a:bodyPr/>
          <a:lstStyle/>
          <a:p>
            <a:fld id="{656F2490-8030-461F-B091-12FC84195B33}" type="slidenum">
              <a:rPr lang="en-CA" smtClean="0"/>
              <a:t>15</a:t>
            </a:fld>
            <a:endParaRPr lang="en-CA"/>
          </a:p>
        </p:txBody>
      </p:sp>
    </p:spTree>
    <p:extLst>
      <p:ext uri="{BB962C8B-B14F-4D97-AF65-F5344CB8AC3E}">
        <p14:creationId xmlns:p14="http://schemas.microsoft.com/office/powerpoint/2010/main" val="29645976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CA" dirty="0"/>
              <a:t>Special thanks to </a:t>
            </a:r>
            <a:r>
              <a:rPr lang="en-CA" sz="1200" dirty="0"/>
              <a:t>Dr. Ken Clark and Dr. Hector Hawley Herrera</a:t>
            </a:r>
          </a:p>
        </p:txBody>
      </p:sp>
      <p:sp>
        <p:nvSpPr>
          <p:cNvPr id="4" name="Slide Number Placeholder 3"/>
          <p:cNvSpPr>
            <a:spLocks noGrp="1"/>
          </p:cNvSpPr>
          <p:nvPr>
            <p:ph type="sldNum" sz="quarter" idx="5"/>
          </p:nvPr>
        </p:nvSpPr>
        <p:spPr/>
        <p:txBody>
          <a:bodyPr/>
          <a:lstStyle/>
          <a:p>
            <a:fld id="{656F2490-8030-461F-B091-12FC84195B33}" type="slidenum">
              <a:rPr lang="en-CA" smtClean="0"/>
              <a:t>16</a:t>
            </a:fld>
            <a:endParaRPr lang="en-CA"/>
          </a:p>
        </p:txBody>
      </p:sp>
    </p:spTree>
    <p:extLst>
      <p:ext uri="{BB962C8B-B14F-4D97-AF65-F5344CB8AC3E}">
        <p14:creationId xmlns:p14="http://schemas.microsoft.com/office/powerpoint/2010/main" val="30884682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review paper that went over the SBC design at the time. Essentially it says that if more data corroborates this preliminary study, then SBC would have to operate without visuals until some other trigger indicated a bubble was forming. Not ideal!!</a:t>
            </a:r>
          </a:p>
          <a:p>
            <a:r>
              <a:rPr lang="en-US" dirty="0"/>
              <a:t>As referenced in this text, we would have to trigger using a pressure system rather than the cameras, which is slower.</a:t>
            </a:r>
            <a:endParaRPr lang="en-CA" dirty="0"/>
          </a:p>
        </p:txBody>
      </p:sp>
      <p:sp>
        <p:nvSpPr>
          <p:cNvPr id="4" name="Slide Number Placeholder 3"/>
          <p:cNvSpPr>
            <a:spLocks noGrp="1"/>
          </p:cNvSpPr>
          <p:nvPr>
            <p:ph type="sldNum" sz="quarter" idx="5"/>
          </p:nvPr>
        </p:nvSpPr>
        <p:spPr/>
        <p:txBody>
          <a:bodyPr/>
          <a:lstStyle/>
          <a:p>
            <a:fld id="{656F2490-8030-461F-B091-12FC84195B33}" type="slidenum">
              <a:rPr lang="en-CA" smtClean="0"/>
              <a:t>3</a:t>
            </a:fld>
            <a:endParaRPr lang="en-CA"/>
          </a:p>
        </p:txBody>
      </p:sp>
    </p:spTree>
    <p:extLst>
      <p:ext uri="{BB962C8B-B14F-4D97-AF65-F5344CB8AC3E}">
        <p14:creationId xmlns:p14="http://schemas.microsoft.com/office/powerpoint/2010/main" val="1312494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56F2490-8030-461F-B091-12FC84195B33}" type="slidenum">
              <a:rPr lang="en-CA" smtClean="0"/>
              <a:t>5</a:t>
            </a:fld>
            <a:endParaRPr lang="en-CA"/>
          </a:p>
        </p:txBody>
      </p:sp>
    </p:spTree>
    <p:extLst>
      <p:ext uri="{BB962C8B-B14F-4D97-AF65-F5344CB8AC3E}">
        <p14:creationId xmlns:p14="http://schemas.microsoft.com/office/powerpoint/2010/main" val="10976940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t>LED Flasher: high intensity flash to discriminate signal features from dark counts</a:t>
            </a:r>
          </a:p>
          <a:p>
            <a:endParaRPr lang="en-CA" dirty="0"/>
          </a:p>
        </p:txBody>
      </p:sp>
      <p:sp>
        <p:nvSpPr>
          <p:cNvPr id="4" name="Slide Number Placeholder 3"/>
          <p:cNvSpPr>
            <a:spLocks noGrp="1"/>
          </p:cNvSpPr>
          <p:nvPr>
            <p:ph type="sldNum" sz="quarter" idx="5"/>
          </p:nvPr>
        </p:nvSpPr>
        <p:spPr/>
        <p:txBody>
          <a:bodyPr/>
          <a:lstStyle/>
          <a:p>
            <a:fld id="{656F2490-8030-461F-B091-12FC84195B33}" type="slidenum">
              <a:rPr lang="en-CA" smtClean="0"/>
              <a:t>6</a:t>
            </a:fld>
            <a:endParaRPr lang="en-CA"/>
          </a:p>
        </p:txBody>
      </p:sp>
    </p:spTree>
    <p:extLst>
      <p:ext uri="{BB962C8B-B14F-4D97-AF65-F5344CB8AC3E}">
        <p14:creationId xmlns:p14="http://schemas.microsoft.com/office/powerpoint/2010/main" val="16445009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Describe the flow of light through the apparatus!</a:t>
            </a:r>
          </a:p>
        </p:txBody>
      </p:sp>
      <p:sp>
        <p:nvSpPr>
          <p:cNvPr id="4" name="Slide Number Placeholder 3"/>
          <p:cNvSpPr>
            <a:spLocks noGrp="1"/>
          </p:cNvSpPr>
          <p:nvPr>
            <p:ph type="sldNum" sz="quarter" idx="5"/>
          </p:nvPr>
        </p:nvSpPr>
        <p:spPr/>
        <p:txBody>
          <a:bodyPr/>
          <a:lstStyle/>
          <a:p>
            <a:fld id="{656F2490-8030-461F-B091-12FC84195B33}" type="slidenum">
              <a:rPr lang="en-CA" smtClean="0"/>
              <a:t>8</a:t>
            </a:fld>
            <a:endParaRPr lang="en-CA"/>
          </a:p>
        </p:txBody>
      </p:sp>
    </p:spTree>
    <p:extLst>
      <p:ext uri="{BB962C8B-B14F-4D97-AF65-F5344CB8AC3E}">
        <p14:creationId xmlns:p14="http://schemas.microsoft.com/office/powerpoint/2010/main" val="37158554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Averaged over 10,000 waveforms.</a:t>
            </a:r>
          </a:p>
          <a:p>
            <a:r>
              <a:rPr lang="en-US" dirty="0"/>
              <a:t>Peak at ~52.8 ns.</a:t>
            </a:r>
          </a:p>
          <a:p>
            <a:r>
              <a:rPr lang="en-US" dirty="0"/>
              <a:t>Takes ~1 us to reduce back to baseline. We will therefore only concern ourselves with delayed luminescence on timescales longer than 1us.</a:t>
            </a:r>
          </a:p>
          <a:p>
            <a:r>
              <a:rPr lang="en-US" dirty="0"/>
              <a:t>For proposed SBC operation, would be ~10 </a:t>
            </a:r>
            <a:r>
              <a:rPr lang="en-US" dirty="0" err="1"/>
              <a:t>ms</a:t>
            </a:r>
            <a:r>
              <a:rPr lang="en-US" dirty="0"/>
              <a:t> of time to look for scintillation light after LED pulse. Perform testing for this timescale.</a:t>
            </a:r>
            <a:endParaRPr lang="en-CA" dirty="0"/>
          </a:p>
        </p:txBody>
      </p:sp>
      <p:sp>
        <p:nvSpPr>
          <p:cNvPr id="4" name="Slide Number Placeholder 3"/>
          <p:cNvSpPr>
            <a:spLocks noGrp="1"/>
          </p:cNvSpPr>
          <p:nvPr>
            <p:ph type="sldNum" sz="quarter" idx="5"/>
          </p:nvPr>
        </p:nvSpPr>
        <p:spPr/>
        <p:txBody>
          <a:bodyPr/>
          <a:lstStyle/>
          <a:p>
            <a:fld id="{656F2490-8030-461F-B091-12FC84195B33}" type="slidenum">
              <a:rPr lang="en-CA" smtClean="0"/>
              <a:t>9</a:t>
            </a:fld>
            <a:endParaRPr lang="en-CA"/>
          </a:p>
        </p:txBody>
      </p:sp>
    </p:spTree>
    <p:extLst>
      <p:ext uri="{BB962C8B-B14F-4D97-AF65-F5344CB8AC3E}">
        <p14:creationId xmlns:p14="http://schemas.microsoft.com/office/powerpoint/2010/main" val="41297834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err="1"/>
              <a:t>InP</a:t>
            </a:r>
            <a:r>
              <a:rPr lang="en-CA" dirty="0"/>
              <a:t> band gap = 1.46 eV at room temp</a:t>
            </a:r>
          </a:p>
          <a:p>
            <a:r>
              <a:rPr lang="en-CA" dirty="0"/>
              <a:t>Corroborates results of “Photoluminescence of </a:t>
            </a:r>
            <a:r>
              <a:rPr lang="en-CA" dirty="0" err="1"/>
              <a:t>InP</a:t>
            </a:r>
            <a:r>
              <a:rPr lang="en-CA" dirty="0"/>
              <a:t>” paper</a:t>
            </a:r>
          </a:p>
          <a:p>
            <a:endParaRPr lang="en-CA" dirty="0"/>
          </a:p>
        </p:txBody>
      </p:sp>
      <p:sp>
        <p:nvSpPr>
          <p:cNvPr id="4" name="Slide Number Placeholder 3"/>
          <p:cNvSpPr>
            <a:spLocks noGrp="1"/>
          </p:cNvSpPr>
          <p:nvPr>
            <p:ph type="sldNum" sz="quarter" idx="5"/>
          </p:nvPr>
        </p:nvSpPr>
        <p:spPr/>
        <p:txBody>
          <a:bodyPr/>
          <a:lstStyle/>
          <a:p>
            <a:fld id="{656F2490-8030-461F-B091-12FC84195B33}" type="slidenum">
              <a:rPr lang="en-CA" smtClean="0"/>
              <a:t>10</a:t>
            </a:fld>
            <a:endParaRPr lang="en-CA"/>
          </a:p>
        </p:txBody>
      </p:sp>
    </p:spTree>
    <p:extLst>
      <p:ext uri="{BB962C8B-B14F-4D97-AF65-F5344CB8AC3E}">
        <p14:creationId xmlns:p14="http://schemas.microsoft.com/office/powerpoint/2010/main" val="40711030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Background = waveform before LED pulse trigger</a:t>
            </a:r>
            <a:endParaRPr lang="en-CA" dirty="0"/>
          </a:p>
        </p:txBody>
      </p:sp>
      <p:sp>
        <p:nvSpPr>
          <p:cNvPr id="4" name="Slide Number Placeholder 3"/>
          <p:cNvSpPr>
            <a:spLocks noGrp="1"/>
          </p:cNvSpPr>
          <p:nvPr>
            <p:ph type="sldNum" sz="quarter" idx="5"/>
          </p:nvPr>
        </p:nvSpPr>
        <p:spPr/>
        <p:txBody>
          <a:bodyPr/>
          <a:lstStyle/>
          <a:p>
            <a:fld id="{656F2490-8030-461F-B091-12FC84195B33}" type="slidenum">
              <a:rPr lang="en-CA" smtClean="0"/>
              <a:t>11</a:t>
            </a:fld>
            <a:endParaRPr lang="en-CA"/>
          </a:p>
        </p:txBody>
      </p:sp>
    </p:spTree>
    <p:extLst>
      <p:ext uri="{BB962C8B-B14F-4D97-AF65-F5344CB8AC3E}">
        <p14:creationId xmlns:p14="http://schemas.microsoft.com/office/powerpoint/2010/main" val="30597082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HDPE is used in SBC in a “castle” surrounding the target volume providing thermal isolation</a:t>
            </a:r>
          </a:p>
          <a:p>
            <a:r>
              <a:rPr lang="en-US" dirty="0"/>
              <a:t>Example of a signal in both waveforms below 3 standard deviations.</a:t>
            </a:r>
          </a:p>
          <a:p>
            <a:r>
              <a:rPr lang="en-US" dirty="0"/>
              <a:t>Only a signal point.</a:t>
            </a:r>
          </a:p>
          <a:p>
            <a:r>
              <a:rPr lang="en-US" dirty="0"/>
              <a:t>Further discussion later in presentation.</a:t>
            </a:r>
          </a:p>
        </p:txBody>
      </p:sp>
      <p:sp>
        <p:nvSpPr>
          <p:cNvPr id="4" name="Slide Number Placeholder 3"/>
          <p:cNvSpPr>
            <a:spLocks noGrp="1"/>
          </p:cNvSpPr>
          <p:nvPr>
            <p:ph type="sldNum" sz="quarter" idx="5"/>
          </p:nvPr>
        </p:nvSpPr>
        <p:spPr/>
        <p:txBody>
          <a:bodyPr/>
          <a:lstStyle/>
          <a:p>
            <a:fld id="{656F2490-8030-461F-B091-12FC84195B33}" type="slidenum">
              <a:rPr lang="en-CA" smtClean="0"/>
              <a:t>12</a:t>
            </a:fld>
            <a:endParaRPr lang="en-CA"/>
          </a:p>
        </p:txBody>
      </p:sp>
    </p:spTree>
    <p:extLst>
      <p:ext uri="{BB962C8B-B14F-4D97-AF65-F5344CB8AC3E}">
        <p14:creationId xmlns:p14="http://schemas.microsoft.com/office/powerpoint/2010/main" val="11993560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F0465-2BA6-2796-04DE-71CE391B658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5EA076BC-0E4C-5E4D-DC6F-F519A05D3FC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4B88E276-555A-A0ED-1BF3-3827CF8C9C18}"/>
              </a:ext>
            </a:extLst>
          </p:cNvPr>
          <p:cNvSpPr>
            <a:spLocks noGrp="1"/>
          </p:cNvSpPr>
          <p:nvPr>
            <p:ph type="dt" sz="half" idx="10"/>
          </p:nvPr>
        </p:nvSpPr>
        <p:spPr/>
        <p:txBody>
          <a:bodyPr/>
          <a:lstStyle/>
          <a:p>
            <a:fld id="{35358E4C-E62F-4CBC-94ED-A75421A62D5F}" type="datetime1">
              <a:rPr lang="en-CA" smtClean="0"/>
              <a:t>2024-08-17</a:t>
            </a:fld>
            <a:endParaRPr lang="en-CA"/>
          </a:p>
        </p:txBody>
      </p:sp>
      <p:sp>
        <p:nvSpPr>
          <p:cNvPr id="5" name="Footer Placeholder 4">
            <a:extLst>
              <a:ext uri="{FF2B5EF4-FFF2-40B4-BE49-F238E27FC236}">
                <a16:creationId xmlns:a16="http://schemas.microsoft.com/office/drawing/2014/main" id="{A7F90D90-3C8C-52B9-C54E-F0ABE03AB7F8}"/>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68E04407-B4CC-E222-D1F6-722ABF741987}"/>
              </a:ext>
            </a:extLst>
          </p:cNvPr>
          <p:cNvSpPr>
            <a:spLocks noGrp="1"/>
          </p:cNvSpPr>
          <p:nvPr>
            <p:ph type="sldNum" sz="quarter" idx="12"/>
          </p:nvPr>
        </p:nvSpPr>
        <p:spPr/>
        <p:txBody>
          <a:bodyPr/>
          <a:lstStyle/>
          <a:p>
            <a:fld id="{07E66D90-8D36-4045-BD2B-3841A8FC3245}" type="slidenum">
              <a:rPr lang="en-CA" smtClean="0"/>
              <a:t>‹#›</a:t>
            </a:fld>
            <a:endParaRPr lang="en-CA"/>
          </a:p>
        </p:txBody>
      </p:sp>
    </p:spTree>
    <p:extLst>
      <p:ext uri="{BB962C8B-B14F-4D97-AF65-F5344CB8AC3E}">
        <p14:creationId xmlns:p14="http://schemas.microsoft.com/office/powerpoint/2010/main" val="26056252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B5E84-2879-3752-CFF6-D3631A2DC353}"/>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9AC4E766-6718-91E8-70FF-F7CEF7E5017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ECFA51E9-1285-4DBD-418A-1E711FBF1FEE}"/>
              </a:ext>
            </a:extLst>
          </p:cNvPr>
          <p:cNvSpPr>
            <a:spLocks noGrp="1"/>
          </p:cNvSpPr>
          <p:nvPr>
            <p:ph type="dt" sz="half" idx="10"/>
          </p:nvPr>
        </p:nvSpPr>
        <p:spPr/>
        <p:txBody>
          <a:bodyPr/>
          <a:lstStyle/>
          <a:p>
            <a:fld id="{76820286-64F2-43F1-B628-942A25C7F67C}" type="datetime1">
              <a:rPr lang="en-CA" smtClean="0"/>
              <a:t>2024-08-17</a:t>
            </a:fld>
            <a:endParaRPr lang="en-CA"/>
          </a:p>
        </p:txBody>
      </p:sp>
      <p:sp>
        <p:nvSpPr>
          <p:cNvPr id="5" name="Footer Placeholder 4">
            <a:extLst>
              <a:ext uri="{FF2B5EF4-FFF2-40B4-BE49-F238E27FC236}">
                <a16:creationId xmlns:a16="http://schemas.microsoft.com/office/drawing/2014/main" id="{07D0A8D7-C49C-788C-B218-EB9861AABA08}"/>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DB20CFB5-E9E5-C5AB-2906-7853BC766038}"/>
              </a:ext>
            </a:extLst>
          </p:cNvPr>
          <p:cNvSpPr>
            <a:spLocks noGrp="1"/>
          </p:cNvSpPr>
          <p:nvPr>
            <p:ph type="sldNum" sz="quarter" idx="12"/>
          </p:nvPr>
        </p:nvSpPr>
        <p:spPr/>
        <p:txBody>
          <a:bodyPr/>
          <a:lstStyle/>
          <a:p>
            <a:fld id="{07E66D90-8D36-4045-BD2B-3841A8FC3245}" type="slidenum">
              <a:rPr lang="en-CA" smtClean="0"/>
              <a:t>‹#›</a:t>
            </a:fld>
            <a:endParaRPr lang="en-CA"/>
          </a:p>
        </p:txBody>
      </p:sp>
    </p:spTree>
    <p:extLst>
      <p:ext uri="{BB962C8B-B14F-4D97-AF65-F5344CB8AC3E}">
        <p14:creationId xmlns:p14="http://schemas.microsoft.com/office/powerpoint/2010/main" val="14946571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DD48C94-DA92-5666-98DE-942822A467B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471704EB-0D2E-C40C-4240-6E7D5F10EA9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13100E20-AA08-A0BE-AD72-7EA80E11DB2A}"/>
              </a:ext>
            </a:extLst>
          </p:cNvPr>
          <p:cNvSpPr>
            <a:spLocks noGrp="1"/>
          </p:cNvSpPr>
          <p:nvPr>
            <p:ph type="dt" sz="half" idx="10"/>
          </p:nvPr>
        </p:nvSpPr>
        <p:spPr/>
        <p:txBody>
          <a:bodyPr/>
          <a:lstStyle/>
          <a:p>
            <a:fld id="{B1BC33E2-2325-4BE4-836A-7E5DD9891E82}" type="datetime1">
              <a:rPr lang="en-CA" smtClean="0"/>
              <a:t>2024-08-17</a:t>
            </a:fld>
            <a:endParaRPr lang="en-CA"/>
          </a:p>
        </p:txBody>
      </p:sp>
      <p:sp>
        <p:nvSpPr>
          <p:cNvPr id="5" name="Footer Placeholder 4">
            <a:extLst>
              <a:ext uri="{FF2B5EF4-FFF2-40B4-BE49-F238E27FC236}">
                <a16:creationId xmlns:a16="http://schemas.microsoft.com/office/drawing/2014/main" id="{EE38C33E-D96C-625C-50AC-F3A235F4F692}"/>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633F8FAD-6366-5AF2-BAE7-004F93B05129}"/>
              </a:ext>
            </a:extLst>
          </p:cNvPr>
          <p:cNvSpPr>
            <a:spLocks noGrp="1"/>
          </p:cNvSpPr>
          <p:nvPr>
            <p:ph type="sldNum" sz="quarter" idx="12"/>
          </p:nvPr>
        </p:nvSpPr>
        <p:spPr/>
        <p:txBody>
          <a:bodyPr/>
          <a:lstStyle/>
          <a:p>
            <a:fld id="{07E66D90-8D36-4045-BD2B-3841A8FC3245}" type="slidenum">
              <a:rPr lang="en-CA" smtClean="0"/>
              <a:t>‹#›</a:t>
            </a:fld>
            <a:endParaRPr lang="en-CA"/>
          </a:p>
        </p:txBody>
      </p:sp>
    </p:spTree>
    <p:extLst>
      <p:ext uri="{BB962C8B-B14F-4D97-AF65-F5344CB8AC3E}">
        <p14:creationId xmlns:p14="http://schemas.microsoft.com/office/powerpoint/2010/main" val="5407594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25D02-6D89-6B57-8B12-A00608F71AF9}"/>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A2BCDFB7-72DE-4BEB-A194-073685ABD42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FAC1A568-F0BD-9C8C-A22C-56411835F02A}"/>
              </a:ext>
            </a:extLst>
          </p:cNvPr>
          <p:cNvSpPr>
            <a:spLocks noGrp="1"/>
          </p:cNvSpPr>
          <p:nvPr>
            <p:ph type="dt" sz="half" idx="10"/>
          </p:nvPr>
        </p:nvSpPr>
        <p:spPr/>
        <p:txBody>
          <a:bodyPr/>
          <a:lstStyle/>
          <a:p>
            <a:fld id="{C3749A59-73FD-4C25-B533-663D9CDC16D0}" type="datetime1">
              <a:rPr lang="en-CA" smtClean="0"/>
              <a:t>2024-08-17</a:t>
            </a:fld>
            <a:endParaRPr lang="en-CA"/>
          </a:p>
        </p:txBody>
      </p:sp>
      <p:sp>
        <p:nvSpPr>
          <p:cNvPr id="5" name="Footer Placeholder 4">
            <a:extLst>
              <a:ext uri="{FF2B5EF4-FFF2-40B4-BE49-F238E27FC236}">
                <a16:creationId xmlns:a16="http://schemas.microsoft.com/office/drawing/2014/main" id="{6E8B3C22-D555-ED18-DCB9-346D7D38B895}"/>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FF83E775-7019-79FB-8740-486743ABBB86}"/>
              </a:ext>
            </a:extLst>
          </p:cNvPr>
          <p:cNvSpPr>
            <a:spLocks noGrp="1"/>
          </p:cNvSpPr>
          <p:nvPr>
            <p:ph type="sldNum" sz="quarter" idx="12"/>
          </p:nvPr>
        </p:nvSpPr>
        <p:spPr/>
        <p:txBody>
          <a:bodyPr/>
          <a:lstStyle/>
          <a:p>
            <a:fld id="{07E66D90-8D36-4045-BD2B-3841A8FC3245}" type="slidenum">
              <a:rPr lang="en-CA" smtClean="0"/>
              <a:t>‹#›</a:t>
            </a:fld>
            <a:endParaRPr lang="en-CA"/>
          </a:p>
        </p:txBody>
      </p:sp>
    </p:spTree>
    <p:extLst>
      <p:ext uri="{BB962C8B-B14F-4D97-AF65-F5344CB8AC3E}">
        <p14:creationId xmlns:p14="http://schemas.microsoft.com/office/powerpoint/2010/main" val="199205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5CC99-327F-F0C4-D090-0EA9FF07E26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44D541A8-78F5-E1DA-96F1-53ADB3A0D31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370BA1B-0405-D20B-B274-AC8B1D00BFD2}"/>
              </a:ext>
            </a:extLst>
          </p:cNvPr>
          <p:cNvSpPr>
            <a:spLocks noGrp="1"/>
          </p:cNvSpPr>
          <p:nvPr>
            <p:ph type="dt" sz="half" idx="10"/>
          </p:nvPr>
        </p:nvSpPr>
        <p:spPr/>
        <p:txBody>
          <a:bodyPr/>
          <a:lstStyle/>
          <a:p>
            <a:fld id="{BE905A64-731C-457F-9C56-7BE7FF87F48A}" type="datetime1">
              <a:rPr lang="en-CA" smtClean="0"/>
              <a:t>2024-08-17</a:t>
            </a:fld>
            <a:endParaRPr lang="en-CA"/>
          </a:p>
        </p:txBody>
      </p:sp>
      <p:sp>
        <p:nvSpPr>
          <p:cNvPr id="5" name="Footer Placeholder 4">
            <a:extLst>
              <a:ext uri="{FF2B5EF4-FFF2-40B4-BE49-F238E27FC236}">
                <a16:creationId xmlns:a16="http://schemas.microsoft.com/office/drawing/2014/main" id="{05B8B8B3-3B68-D63E-9D96-4A74121B7C53}"/>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E89D0328-28BD-A243-600B-8CD191E8DA43}"/>
              </a:ext>
            </a:extLst>
          </p:cNvPr>
          <p:cNvSpPr>
            <a:spLocks noGrp="1"/>
          </p:cNvSpPr>
          <p:nvPr>
            <p:ph type="sldNum" sz="quarter" idx="12"/>
          </p:nvPr>
        </p:nvSpPr>
        <p:spPr/>
        <p:txBody>
          <a:bodyPr/>
          <a:lstStyle/>
          <a:p>
            <a:fld id="{07E66D90-8D36-4045-BD2B-3841A8FC3245}" type="slidenum">
              <a:rPr lang="en-CA" smtClean="0"/>
              <a:t>‹#›</a:t>
            </a:fld>
            <a:endParaRPr lang="en-CA"/>
          </a:p>
        </p:txBody>
      </p:sp>
    </p:spTree>
    <p:extLst>
      <p:ext uri="{BB962C8B-B14F-4D97-AF65-F5344CB8AC3E}">
        <p14:creationId xmlns:p14="http://schemas.microsoft.com/office/powerpoint/2010/main" val="9329162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E5AB1-E52E-1F7B-74F9-2C6A8A67CBBE}"/>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F5AF2077-5F83-8BE0-C5B4-7BF427BAB1F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933538E8-E283-E96A-D0B4-7D91FA2B2A3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359CB04B-7490-EC19-123A-27B96AC1834B}"/>
              </a:ext>
            </a:extLst>
          </p:cNvPr>
          <p:cNvSpPr>
            <a:spLocks noGrp="1"/>
          </p:cNvSpPr>
          <p:nvPr>
            <p:ph type="dt" sz="half" idx="10"/>
          </p:nvPr>
        </p:nvSpPr>
        <p:spPr/>
        <p:txBody>
          <a:bodyPr/>
          <a:lstStyle/>
          <a:p>
            <a:fld id="{0BD22DF0-66F8-4C6E-BE64-7BF7419F4432}" type="datetime1">
              <a:rPr lang="en-CA" smtClean="0"/>
              <a:t>2024-08-17</a:t>
            </a:fld>
            <a:endParaRPr lang="en-CA"/>
          </a:p>
        </p:txBody>
      </p:sp>
      <p:sp>
        <p:nvSpPr>
          <p:cNvPr id="6" name="Footer Placeholder 5">
            <a:extLst>
              <a:ext uri="{FF2B5EF4-FFF2-40B4-BE49-F238E27FC236}">
                <a16:creationId xmlns:a16="http://schemas.microsoft.com/office/drawing/2014/main" id="{A53FCD62-257B-23DE-9F0D-ECEF7928390C}"/>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D461AA92-68D7-726A-9BD7-EF7AF17C22B2}"/>
              </a:ext>
            </a:extLst>
          </p:cNvPr>
          <p:cNvSpPr>
            <a:spLocks noGrp="1"/>
          </p:cNvSpPr>
          <p:nvPr>
            <p:ph type="sldNum" sz="quarter" idx="12"/>
          </p:nvPr>
        </p:nvSpPr>
        <p:spPr/>
        <p:txBody>
          <a:bodyPr/>
          <a:lstStyle/>
          <a:p>
            <a:fld id="{07E66D90-8D36-4045-BD2B-3841A8FC3245}" type="slidenum">
              <a:rPr lang="en-CA" smtClean="0"/>
              <a:t>‹#›</a:t>
            </a:fld>
            <a:endParaRPr lang="en-CA"/>
          </a:p>
        </p:txBody>
      </p:sp>
    </p:spTree>
    <p:extLst>
      <p:ext uri="{BB962C8B-B14F-4D97-AF65-F5344CB8AC3E}">
        <p14:creationId xmlns:p14="http://schemas.microsoft.com/office/powerpoint/2010/main" val="13787860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D5D6F-9C1E-E7F9-DDBE-668961D15D86}"/>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24A77C15-55F7-F0EB-9050-48749A3EB24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BC5A52-ECA1-BC37-DA88-6E97601E26C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5E4E90FA-65DB-DE1F-A518-67D87273E47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FA4824E-29BE-A792-0FB0-F00FD34CCDB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980540B5-B4BD-D9F5-85AB-603F5E2458EC}"/>
              </a:ext>
            </a:extLst>
          </p:cNvPr>
          <p:cNvSpPr>
            <a:spLocks noGrp="1"/>
          </p:cNvSpPr>
          <p:nvPr>
            <p:ph type="dt" sz="half" idx="10"/>
          </p:nvPr>
        </p:nvSpPr>
        <p:spPr/>
        <p:txBody>
          <a:bodyPr/>
          <a:lstStyle/>
          <a:p>
            <a:fld id="{BB610C2D-FF22-4088-9C54-EC3738A3EB0C}" type="datetime1">
              <a:rPr lang="en-CA" smtClean="0"/>
              <a:t>2024-08-17</a:t>
            </a:fld>
            <a:endParaRPr lang="en-CA"/>
          </a:p>
        </p:txBody>
      </p:sp>
      <p:sp>
        <p:nvSpPr>
          <p:cNvPr id="8" name="Footer Placeholder 7">
            <a:extLst>
              <a:ext uri="{FF2B5EF4-FFF2-40B4-BE49-F238E27FC236}">
                <a16:creationId xmlns:a16="http://schemas.microsoft.com/office/drawing/2014/main" id="{A75F502C-2A41-C09B-B206-96926EC93EEC}"/>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E21C9B84-98BC-162C-B105-631F4BF84CD4}"/>
              </a:ext>
            </a:extLst>
          </p:cNvPr>
          <p:cNvSpPr>
            <a:spLocks noGrp="1"/>
          </p:cNvSpPr>
          <p:nvPr>
            <p:ph type="sldNum" sz="quarter" idx="12"/>
          </p:nvPr>
        </p:nvSpPr>
        <p:spPr/>
        <p:txBody>
          <a:bodyPr/>
          <a:lstStyle/>
          <a:p>
            <a:fld id="{07E66D90-8D36-4045-BD2B-3841A8FC3245}" type="slidenum">
              <a:rPr lang="en-CA" smtClean="0"/>
              <a:t>‹#›</a:t>
            </a:fld>
            <a:endParaRPr lang="en-CA"/>
          </a:p>
        </p:txBody>
      </p:sp>
    </p:spTree>
    <p:extLst>
      <p:ext uri="{BB962C8B-B14F-4D97-AF65-F5344CB8AC3E}">
        <p14:creationId xmlns:p14="http://schemas.microsoft.com/office/powerpoint/2010/main" val="37558112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B327C-9016-4EB1-DC1E-7D4548DC51CA}"/>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00FB0B40-658D-5A30-6642-9007C741C56F}"/>
              </a:ext>
            </a:extLst>
          </p:cNvPr>
          <p:cNvSpPr>
            <a:spLocks noGrp="1"/>
          </p:cNvSpPr>
          <p:nvPr>
            <p:ph type="dt" sz="half" idx="10"/>
          </p:nvPr>
        </p:nvSpPr>
        <p:spPr/>
        <p:txBody>
          <a:bodyPr/>
          <a:lstStyle/>
          <a:p>
            <a:fld id="{ADBFFA13-1AE3-4E0A-B709-3AC78047B954}" type="datetime1">
              <a:rPr lang="en-CA" smtClean="0"/>
              <a:t>2024-08-17</a:t>
            </a:fld>
            <a:endParaRPr lang="en-CA"/>
          </a:p>
        </p:txBody>
      </p:sp>
      <p:sp>
        <p:nvSpPr>
          <p:cNvPr id="4" name="Footer Placeholder 3">
            <a:extLst>
              <a:ext uri="{FF2B5EF4-FFF2-40B4-BE49-F238E27FC236}">
                <a16:creationId xmlns:a16="http://schemas.microsoft.com/office/drawing/2014/main" id="{E9F6995C-ED84-64E5-51BC-9830E9078C3F}"/>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BFD78998-ACEA-8B2A-2717-0C72C104D178}"/>
              </a:ext>
            </a:extLst>
          </p:cNvPr>
          <p:cNvSpPr>
            <a:spLocks noGrp="1"/>
          </p:cNvSpPr>
          <p:nvPr>
            <p:ph type="sldNum" sz="quarter" idx="12"/>
          </p:nvPr>
        </p:nvSpPr>
        <p:spPr/>
        <p:txBody>
          <a:bodyPr/>
          <a:lstStyle/>
          <a:p>
            <a:fld id="{07E66D90-8D36-4045-BD2B-3841A8FC3245}" type="slidenum">
              <a:rPr lang="en-CA" smtClean="0"/>
              <a:t>‹#›</a:t>
            </a:fld>
            <a:endParaRPr lang="en-CA"/>
          </a:p>
        </p:txBody>
      </p:sp>
    </p:spTree>
    <p:extLst>
      <p:ext uri="{BB962C8B-B14F-4D97-AF65-F5344CB8AC3E}">
        <p14:creationId xmlns:p14="http://schemas.microsoft.com/office/powerpoint/2010/main" val="32281146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F3650B7-4F01-99BE-A960-3A1833363E72}"/>
              </a:ext>
            </a:extLst>
          </p:cNvPr>
          <p:cNvSpPr>
            <a:spLocks noGrp="1"/>
          </p:cNvSpPr>
          <p:nvPr>
            <p:ph type="dt" sz="half" idx="10"/>
          </p:nvPr>
        </p:nvSpPr>
        <p:spPr/>
        <p:txBody>
          <a:bodyPr/>
          <a:lstStyle/>
          <a:p>
            <a:fld id="{119D92FD-E026-4FBE-A128-1ECE6D7BEB81}" type="datetime1">
              <a:rPr lang="en-CA" smtClean="0"/>
              <a:t>2024-08-17</a:t>
            </a:fld>
            <a:endParaRPr lang="en-CA"/>
          </a:p>
        </p:txBody>
      </p:sp>
      <p:sp>
        <p:nvSpPr>
          <p:cNvPr id="3" name="Footer Placeholder 2">
            <a:extLst>
              <a:ext uri="{FF2B5EF4-FFF2-40B4-BE49-F238E27FC236}">
                <a16:creationId xmlns:a16="http://schemas.microsoft.com/office/drawing/2014/main" id="{2FC6A9FB-D914-8680-94E3-1285110E2DB4}"/>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CA98EDBD-5E3A-8709-D0B0-5B1F3C2272EC}"/>
              </a:ext>
            </a:extLst>
          </p:cNvPr>
          <p:cNvSpPr>
            <a:spLocks noGrp="1"/>
          </p:cNvSpPr>
          <p:nvPr>
            <p:ph type="sldNum" sz="quarter" idx="12"/>
          </p:nvPr>
        </p:nvSpPr>
        <p:spPr/>
        <p:txBody>
          <a:bodyPr/>
          <a:lstStyle/>
          <a:p>
            <a:fld id="{07E66D90-8D36-4045-BD2B-3841A8FC3245}" type="slidenum">
              <a:rPr lang="en-CA" smtClean="0"/>
              <a:t>‹#›</a:t>
            </a:fld>
            <a:endParaRPr lang="en-CA"/>
          </a:p>
        </p:txBody>
      </p:sp>
    </p:spTree>
    <p:extLst>
      <p:ext uri="{BB962C8B-B14F-4D97-AF65-F5344CB8AC3E}">
        <p14:creationId xmlns:p14="http://schemas.microsoft.com/office/powerpoint/2010/main" val="2299506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068E0-737C-5257-00D7-C09BA247187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BA696887-E3E5-6429-2482-2AE51A5C9E8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1DA00838-F7DD-141B-BAE9-3D12D8768B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88B4B1-0FE2-C2CB-1D43-558E58496533}"/>
              </a:ext>
            </a:extLst>
          </p:cNvPr>
          <p:cNvSpPr>
            <a:spLocks noGrp="1"/>
          </p:cNvSpPr>
          <p:nvPr>
            <p:ph type="dt" sz="half" idx="10"/>
          </p:nvPr>
        </p:nvSpPr>
        <p:spPr/>
        <p:txBody>
          <a:bodyPr/>
          <a:lstStyle/>
          <a:p>
            <a:fld id="{F88048BC-5308-49E0-AAE2-C5C6A0597C51}" type="datetime1">
              <a:rPr lang="en-CA" smtClean="0"/>
              <a:t>2024-08-17</a:t>
            </a:fld>
            <a:endParaRPr lang="en-CA"/>
          </a:p>
        </p:txBody>
      </p:sp>
      <p:sp>
        <p:nvSpPr>
          <p:cNvPr id="6" name="Footer Placeholder 5">
            <a:extLst>
              <a:ext uri="{FF2B5EF4-FFF2-40B4-BE49-F238E27FC236}">
                <a16:creationId xmlns:a16="http://schemas.microsoft.com/office/drawing/2014/main" id="{C104A0D0-8BAF-67F9-B9AB-1375B051FC67}"/>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8630FD98-8620-CB49-8E67-78FFFEB343E0}"/>
              </a:ext>
            </a:extLst>
          </p:cNvPr>
          <p:cNvSpPr>
            <a:spLocks noGrp="1"/>
          </p:cNvSpPr>
          <p:nvPr>
            <p:ph type="sldNum" sz="quarter" idx="12"/>
          </p:nvPr>
        </p:nvSpPr>
        <p:spPr/>
        <p:txBody>
          <a:bodyPr/>
          <a:lstStyle/>
          <a:p>
            <a:fld id="{07E66D90-8D36-4045-BD2B-3841A8FC3245}" type="slidenum">
              <a:rPr lang="en-CA" smtClean="0"/>
              <a:t>‹#›</a:t>
            </a:fld>
            <a:endParaRPr lang="en-CA"/>
          </a:p>
        </p:txBody>
      </p:sp>
    </p:spTree>
    <p:extLst>
      <p:ext uri="{BB962C8B-B14F-4D97-AF65-F5344CB8AC3E}">
        <p14:creationId xmlns:p14="http://schemas.microsoft.com/office/powerpoint/2010/main" val="33688561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44D45-B6D2-3DD7-1546-55175E7F335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622FAE57-5FF0-EA19-182D-28CC8077D1A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6E490F79-2B5A-2177-F04B-E51CEB9E3F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73D4D70-A66C-8083-33AC-F9B957CA7000}"/>
              </a:ext>
            </a:extLst>
          </p:cNvPr>
          <p:cNvSpPr>
            <a:spLocks noGrp="1"/>
          </p:cNvSpPr>
          <p:nvPr>
            <p:ph type="dt" sz="half" idx="10"/>
          </p:nvPr>
        </p:nvSpPr>
        <p:spPr/>
        <p:txBody>
          <a:bodyPr/>
          <a:lstStyle/>
          <a:p>
            <a:fld id="{EFCF72D7-7413-449E-AB10-E13B6CA230CE}" type="datetime1">
              <a:rPr lang="en-CA" smtClean="0"/>
              <a:t>2024-08-17</a:t>
            </a:fld>
            <a:endParaRPr lang="en-CA"/>
          </a:p>
        </p:txBody>
      </p:sp>
      <p:sp>
        <p:nvSpPr>
          <p:cNvPr id="6" name="Footer Placeholder 5">
            <a:extLst>
              <a:ext uri="{FF2B5EF4-FFF2-40B4-BE49-F238E27FC236}">
                <a16:creationId xmlns:a16="http://schemas.microsoft.com/office/drawing/2014/main" id="{903A261E-DE72-C921-C6DD-9D7107198328}"/>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5F2E4F47-16D2-C2FB-8EE0-8D9A2A2E7C67}"/>
              </a:ext>
            </a:extLst>
          </p:cNvPr>
          <p:cNvSpPr>
            <a:spLocks noGrp="1"/>
          </p:cNvSpPr>
          <p:nvPr>
            <p:ph type="sldNum" sz="quarter" idx="12"/>
          </p:nvPr>
        </p:nvSpPr>
        <p:spPr/>
        <p:txBody>
          <a:bodyPr/>
          <a:lstStyle/>
          <a:p>
            <a:fld id="{07E66D90-8D36-4045-BD2B-3841A8FC3245}" type="slidenum">
              <a:rPr lang="en-CA" smtClean="0"/>
              <a:t>‹#›</a:t>
            </a:fld>
            <a:endParaRPr lang="en-CA"/>
          </a:p>
        </p:txBody>
      </p:sp>
    </p:spTree>
    <p:extLst>
      <p:ext uri="{BB962C8B-B14F-4D97-AF65-F5344CB8AC3E}">
        <p14:creationId xmlns:p14="http://schemas.microsoft.com/office/powerpoint/2010/main" val="3870831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DE4AD8C-D0BE-CAF6-2631-32921A2954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0F79563C-1E20-C170-79B4-BB016DE2A88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8B37A266-0CC7-35DC-956B-A11B448AC6A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E84765F-0A0F-4121-8116-BC16EDB2D41A}" type="datetime1">
              <a:rPr lang="en-CA" smtClean="0"/>
              <a:t>2024-08-17</a:t>
            </a:fld>
            <a:endParaRPr lang="en-CA"/>
          </a:p>
        </p:txBody>
      </p:sp>
      <p:sp>
        <p:nvSpPr>
          <p:cNvPr id="5" name="Footer Placeholder 4">
            <a:extLst>
              <a:ext uri="{FF2B5EF4-FFF2-40B4-BE49-F238E27FC236}">
                <a16:creationId xmlns:a16="http://schemas.microsoft.com/office/drawing/2014/main" id="{F1C91C2E-3520-B598-C5BE-4C82CCEB09C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CA"/>
          </a:p>
        </p:txBody>
      </p:sp>
      <p:sp>
        <p:nvSpPr>
          <p:cNvPr id="6" name="Slide Number Placeholder 5">
            <a:extLst>
              <a:ext uri="{FF2B5EF4-FFF2-40B4-BE49-F238E27FC236}">
                <a16:creationId xmlns:a16="http://schemas.microsoft.com/office/drawing/2014/main" id="{7B1EF86E-E9BB-79DE-033C-A551F64FDA6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7E66D90-8D36-4045-BD2B-3841A8FC3245}" type="slidenum">
              <a:rPr lang="en-CA" smtClean="0"/>
              <a:t>‹#›</a:t>
            </a:fld>
            <a:endParaRPr lang="en-CA"/>
          </a:p>
        </p:txBody>
      </p:sp>
    </p:spTree>
    <p:extLst>
      <p:ext uri="{BB962C8B-B14F-4D97-AF65-F5344CB8AC3E}">
        <p14:creationId xmlns:p14="http://schemas.microsoft.com/office/powerpoint/2010/main" val="39278239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8.png"/><Relationship Id="rId7" Type="http://schemas.openxmlformats.org/officeDocument/2006/relationships/image" Target="../media/image20.emf"/><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oleObject" Target="../embeddings/oleObject3.bin"/><Relationship Id="rId5" Type="http://schemas.openxmlformats.org/officeDocument/2006/relationships/image" Target="../media/image19.emf"/><Relationship Id="rId4" Type="http://schemas.openxmlformats.org/officeDocument/2006/relationships/oleObject" Target="../embeddings/oleObject2.bin"/></Relationships>
</file>

<file path=ppt/slides/_rels/slide1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4.jpg"/><Relationship Id="rId4" Type="http://schemas.openxmlformats.org/officeDocument/2006/relationships/image" Target="../media/image23.jpg"/></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0.em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oleObject" Target="../embeddings/oleObject5.bin"/><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oleObject" Target="../embeddings/oleObject6.bin"/><Relationship Id="rId1" Type="http://schemas.openxmlformats.org/officeDocument/2006/relationships/slideLayout" Target="../slideLayouts/slideLayout2.xml"/><Relationship Id="rId5" Type="http://schemas.openxmlformats.org/officeDocument/2006/relationships/image" Target="../media/image30.emf"/><Relationship Id="rId4" Type="http://schemas.openxmlformats.org/officeDocument/2006/relationships/oleObject" Target="../embeddings/oleObject7.bin"/></Relationships>
</file>

<file path=ppt/slides/_rels/slide23.xml.rels><?xml version="1.0" encoding="UTF-8" standalone="yes"?>
<Relationships xmlns="http://schemas.openxmlformats.org/package/2006/relationships"><Relationship Id="rId3" Type="http://schemas.openxmlformats.org/officeDocument/2006/relationships/image" Target="../media/image31.emf"/><Relationship Id="rId7" Type="http://schemas.openxmlformats.org/officeDocument/2006/relationships/image" Target="../media/image32.emf"/><Relationship Id="rId2" Type="http://schemas.openxmlformats.org/officeDocument/2006/relationships/oleObject" Target="../embeddings/oleObject8.bin"/><Relationship Id="rId1" Type="http://schemas.openxmlformats.org/officeDocument/2006/relationships/slideLayout" Target="../slideLayouts/slideLayout2.xml"/><Relationship Id="rId6" Type="http://schemas.openxmlformats.org/officeDocument/2006/relationships/oleObject" Target="../embeddings/oleObject10.bin"/><Relationship Id="rId5" Type="http://schemas.openxmlformats.org/officeDocument/2006/relationships/image" Target="../media/image30.emf"/><Relationship Id="rId4" Type="http://schemas.openxmlformats.org/officeDocument/2006/relationships/oleObject" Target="../embeddings/oleObject9.bin"/></Relationships>
</file>

<file path=ppt/slides/_rels/slide24.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oleObject" Target="../embeddings/oleObject11.bin"/><Relationship Id="rId1" Type="http://schemas.openxmlformats.org/officeDocument/2006/relationships/slideLayout" Target="../slideLayouts/slideLayout2.xml"/><Relationship Id="rId5" Type="http://schemas.openxmlformats.org/officeDocument/2006/relationships/image" Target="../media/image33.emf"/><Relationship Id="rId4" Type="http://schemas.openxmlformats.org/officeDocument/2006/relationships/oleObject" Target="../embeddings/oleObject12.bin"/></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6.jpg"/><Relationship Id="rId4" Type="http://schemas.openxmlformats.org/officeDocument/2006/relationships/image" Target="../media/image15.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CC55D4CC-DCE0-8463-5DED-212BCBFE1BD4}"/>
              </a:ext>
            </a:extLst>
          </p:cNvPr>
          <p:cNvSpPr>
            <a:spLocks noGrp="1"/>
          </p:cNvSpPr>
          <p:nvPr>
            <p:ph type="ctrTitle"/>
          </p:nvPr>
        </p:nvSpPr>
        <p:spPr>
          <a:xfrm>
            <a:off x="1314824" y="735106"/>
            <a:ext cx="10053763" cy="2928470"/>
          </a:xfrm>
        </p:spPr>
        <p:txBody>
          <a:bodyPr anchor="b">
            <a:normAutofit/>
          </a:bodyPr>
          <a:lstStyle/>
          <a:p>
            <a:pPr algn="l"/>
            <a:r>
              <a:rPr lang="en-CA" sz="4800">
                <a:solidFill>
                  <a:srgbClr val="FFFFFF"/>
                </a:solidFill>
              </a:rPr>
              <a:t>Luminescence Testing of Materials in the Scintillating Bubble Chamber Experiment</a:t>
            </a:r>
          </a:p>
        </p:txBody>
      </p:sp>
      <p:sp>
        <p:nvSpPr>
          <p:cNvPr id="3" name="Subtitle 2">
            <a:extLst>
              <a:ext uri="{FF2B5EF4-FFF2-40B4-BE49-F238E27FC236}">
                <a16:creationId xmlns:a16="http://schemas.microsoft.com/office/drawing/2014/main" id="{9C026FF0-236D-B794-6C88-C77AC0236A84}"/>
              </a:ext>
            </a:extLst>
          </p:cNvPr>
          <p:cNvSpPr>
            <a:spLocks noGrp="1"/>
          </p:cNvSpPr>
          <p:nvPr>
            <p:ph type="subTitle" idx="1"/>
          </p:nvPr>
        </p:nvSpPr>
        <p:spPr>
          <a:xfrm>
            <a:off x="1350682" y="4870824"/>
            <a:ext cx="10005951" cy="1458258"/>
          </a:xfrm>
        </p:spPr>
        <p:txBody>
          <a:bodyPr anchor="ctr">
            <a:normAutofit/>
          </a:bodyPr>
          <a:lstStyle/>
          <a:p>
            <a:pPr algn="l"/>
            <a:r>
              <a:rPr lang="en-CA" dirty="0"/>
              <a:t>Alex Hayes</a:t>
            </a:r>
          </a:p>
          <a:p>
            <a:pPr algn="l"/>
            <a:r>
              <a:rPr lang="en-CA" dirty="0"/>
              <a:t>Supervisor: Dr. Ken Clark</a:t>
            </a:r>
          </a:p>
        </p:txBody>
      </p:sp>
      <p:sp>
        <p:nvSpPr>
          <p:cNvPr id="4" name="Slide Number Placeholder 3">
            <a:extLst>
              <a:ext uri="{FF2B5EF4-FFF2-40B4-BE49-F238E27FC236}">
                <a16:creationId xmlns:a16="http://schemas.microsoft.com/office/drawing/2014/main" id="{D6862B99-D99D-AA38-9E30-A5D7956F0B66}"/>
              </a:ext>
            </a:extLst>
          </p:cNvPr>
          <p:cNvSpPr>
            <a:spLocks noGrp="1"/>
          </p:cNvSpPr>
          <p:nvPr>
            <p:ph type="sldNum" sz="quarter" idx="12"/>
          </p:nvPr>
        </p:nvSpPr>
        <p:spPr>
          <a:xfrm>
            <a:off x="11704320" y="6446837"/>
            <a:ext cx="448056" cy="365125"/>
          </a:xfrm>
        </p:spPr>
        <p:txBody>
          <a:bodyPr>
            <a:normAutofit/>
          </a:bodyPr>
          <a:lstStyle/>
          <a:p>
            <a:pPr>
              <a:spcAft>
                <a:spcPts val="600"/>
              </a:spcAft>
            </a:pPr>
            <a:fld id="{07E66D90-8D36-4045-BD2B-3841A8FC3245}" type="slidenum">
              <a:rPr lang="en-CA" sz="1100">
                <a:solidFill>
                  <a:schemeClr val="tx1">
                    <a:lumMod val="50000"/>
                    <a:lumOff val="50000"/>
                  </a:schemeClr>
                </a:solidFill>
              </a:rPr>
              <a:pPr>
                <a:spcAft>
                  <a:spcPts val="600"/>
                </a:spcAft>
              </a:pPr>
              <a:t>1</a:t>
            </a:fld>
            <a:endParaRPr lang="en-CA" sz="1100">
              <a:solidFill>
                <a:schemeClr val="tx1">
                  <a:lumMod val="50000"/>
                  <a:lumOff val="50000"/>
                </a:schemeClr>
              </a:solidFill>
            </a:endParaRPr>
          </a:p>
        </p:txBody>
      </p:sp>
      <p:pic>
        <p:nvPicPr>
          <p:cNvPr id="6" name="Picture 5" descr="A logo with a letter b in a circle with rays&#10;&#10;Description automatically generated">
            <a:extLst>
              <a:ext uri="{FF2B5EF4-FFF2-40B4-BE49-F238E27FC236}">
                <a16:creationId xmlns:a16="http://schemas.microsoft.com/office/drawing/2014/main" id="{D3EA5ECA-4CED-6E21-0702-132D07F725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09287" y="4593286"/>
            <a:ext cx="2023673" cy="2023268"/>
          </a:xfrm>
          <a:prstGeom prst="rect">
            <a:avLst/>
          </a:prstGeom>
        </p:spPr>
      </p:pic>
      <p:pic>
        <p:nvPicPr>
          <p:cNvPr id="8" name="Picture 7" descr="A blue circle with a white leaf&#10;&#10;Description automatically generated">
            <a:extLst>
              <a:ext uri="{FF2B5EF4-FFF2-40B4-BE49-F238E27FC236}">
                <a16:creationId xmlns:a16="http://schemas.microsoft.com/office/drawing/2014/main" id="{CC312377-8025-4684-4B4D-AE2DE5A3B8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80647" y="4592881"/>
            <a:ext cx="2023673" cy="2023673"/>
          </a:xfrm>
          <a:prstGeom prst="rect">
            <a:avLst/>
          </a:prstGeom>
        </p:spPr>
      </p:pic>
    </p:spTree>
    <p:extLst>
      <p:ext uri="{BB962C8B-B14F-4D97-AF65-F5344CB8AC3E}">
        <p14:creationId xmlns:p14="http://schemas.microsoft.com/office/powerpoint/2010/main" val="175429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CCD6EAE-BA50-FDB6-9A76-3F1DF0B16100}"/>
              </a:ext>
            </a:extLst>
          </p:cNvPr>
          <p:cNvSpPr>
            <a:spLocks noGrp="1"/>
          </p:cNvSpPr>
          <p:nvPr>
            <p:ph type="title"/>
          </p:nvPr>
        </p:nvSpPr>
        <p:spPr>
          <a:xfrm>
            <a:off x="1371599" y="294538"/>
            <a:ext cx="9895951" cy="1033669"/>
          </a:xfrm>
        </p:spPr>
        <p:txBody>
          <a:bodyPr>
            <a:normAutofit/>
          </a:bodyPr>
          <a:lstStyle/>
          <a:p>
            <a:r>
              <a:rPr lang="en-CA" sz="4000" dirty="0">
                <a:solidFill>
                  <a:srgbClr val="FFFFFF"/>
                </a:solidFill>
              </a:rPr>
              <a:t>Calibration: Luminescence Signal</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5D1DD14-3061-E4F5-F724-67B36A6E6107}"/>
                  </a:ext>
                </a:extLst>
              </p:cNvPr>
              <p:cNvSpPr>
                <a:spLocks noGrp="1"/>
              </p:cNvSpPr>
              <p:nvPr>
                <p:ph idx="1"/>
              </p:nvPr>
            </p:nvSpPr>
            <p:spPr>
              <a:xfrm>
                <a:off x="1081438" y="2642783"/>
                <a:ext cx="10476272" cy="3720471"/>
              </a:xfrm>
            </p:spPr>
            <p:txBody>
              <a:bodyPr anchor="ctr">
                <a:normAutofit/>
              </a:bodyPr>
              <a:lstStyle/>
              <a:p>
                <a:r>
                  <a:rPr lang="en-CA" dirty="0"/>
                  <a:t>Selected </a:t>
                </a:r>
                <a:r>
                  <a:rPr lang="en-CA" dirty="0" err="1"/>
                  <a:t>InP</a:t>
                </a:r>
                <a:r>
                  <a:rPr lang="en-CA" dirty="0"/>
                  <a:t> as control material for luminescence signal</a:t>
                </a:r>
              </a:p>
              <a:p>
                <a:pPr lvl="1"/>
                <a:r>
                  <a:rPr lang="en-CA" dirty="0"/>
                  <a:t>Band gap </a:t>
                </a:r>
                <a14:m>
                  <m:oMath xmlns:m="http://schemas.openxmlformats.org/officeDocument/2006/math">
                    <m:r>
                      <a:rPr lang="en-CA" b="0" i="1" smtClean="0">
                        <a:latin typeface="Cambria Math" panose="02040503050406030204" pitchFamily="18" charset="0"/>
                      </a:rPr>
                      <m:t>≈</m:t>
                    </m:r>
                  </m:oMath>
                </a14:m>
                <a:r>
                  <a:rPr lang="en-CA" dirty="0"/>
                  <a:t> 1.46 eV</a:t>
                </a:r>
              </a:p>
              <a:p>
                <a:pPr lvl="1"/>
                <a:r>
                  <a:rPr lang="en-CA" dirty="0"/>
                  <a:t>850 nm photon energy </a:t>
                </a:r>
                <a14:m>
                  <m:oMath xmlns:m="http://schemas.openxmlformats.org/officeDocument/2006/math">
                    <m:r>
                      <a:rPr lang="en-CA" b="0" i="1" smtClean="0">
                        <a:latin typeface="Cambria Math" panose="02040503050406030204" pitchFamily="18" charset="0"/>
                      </a:rPr>
                      <m:t>≈</m:t>
                    </m:r>
                  </m:oMath>
                </a14:m>
                <a:r>
                  <a:rPr lang="en-CA" dirty="0"/>
                  <a:t> 1.46 eV</a:t>
                </a:r>
              </a:p>
              <a:p>
                <a:r>
                  <a:rPr lang="en-CA" dirty="0"/>
                  <a:t>Measured </a:t>
                </a:r>
                <a:r>
                  <a:rPr lang="en-CA" dirty="0" err="1"/>
                  <a:t>SiPM</a:t>
                </a:r>
                <a:r>
                  <a:rPr lang="en-CA" dirty="0"/>
                  <a:t> response with and without reflection pulse</a:t>
                </a:r>
              </a:p>
              <a:p>
                <a:r>
                  <a:rPr lang="en-CA" dirty="0"/>
                  <a:t>Successfully exhibited luminescence signal</a:t>
                </a:r>
              </a:p>
              <a:p>
                <a:endParaRPr lang="en-CA" dirty="0"/>
              </a:p>
              <a:p>
                <a:endParaRPr lang="en-CA" dirty="0"/>
              </a:p>
            </p:txBody>
          </p:sp>
        </mc:Choice>
        <mc:Fallback xmlns="">
          <p:sp>
            <p:nvSpPr>
              <p:cNvPr id="3" name="Content Placeholder 2">
                <a:extLst>
                  <a:ext uri="{FF2B5EF4-FFF2-40B4-BE49-F238E27FC236}">
                    <a16:creationId xmlns:a16="http://schemas.microsoft.com/office/drawing/2014/main" id="{75D1DD14-3061-E4F5-F724-67B36A6E6107}"/>
                  </a:ext>
                </a:extLst>
              </p:cNvPr>
              <p:cNvSpPr>
                <a:spLocks noGrp="1" noRot="1" noChangeAspect="1" noMove="1" noResize="1" noEditPoints="1" noAdjustHandles="1" noChangeArrowheads="1" noChangeShapeType="1" noTextEdit="1"/>
              </p:cNvSpPr>
              <p:nvPr>
                <p:ph idx="1"/>
              </p:nvPr>
            </p:nvSpPr>
            <p:spPr>
              <a:xfrm>
                <a:off x="1081438" y="2642783"/>
                <a:ext cx="10476272" cy="3720471"/>
              </a:xfrm>
              <a:blipFill>
                <a:blip r:embed="rId3"/>
                <a:stretch>
                  <a:fillRect l="-1047"/>
                </a:stretch>
              </a:blipFill>
            </p:spPr>
            <p:txBody>
              <a:bodyPr/>
              <a:lstStyle/>
              <a:p>
                <a:r>
                  <a:rPr lang="en-CA">
                    <a:noFill/>
                  </a:rPr>
                  <a:t> </a:t>
                </a:r>
              </a:p>
            </p:txBody>
          </p:sp>
        </mc:Fallback>
      </mc:AlternateContent>
      <p:sp>
        <p:nvSpPr>
          <p:cNvPr id="4" name="Slide Number Placeholder 3">
            <a:extLst>
              <a:ext uri="{FF2B5EF4-FFF2-40B4-BE49-F238E27FC236}">
                <a16:creationId xmlns:a16="http://schemas.microsoft.com/office/drawing/2014/main" id="{749830BD-B21A-3560-6E77-57BC5093F2CF}"/>
              </a:ext>
            </a:extLst>
          </p:cNvPr>
          <p:cNvSpPr>
            <a:spLocks noGrp="1"/>
          </p:cNvSpPr>
          <p:nvPr>
            <p:ph type="sldNum" sz="quarter" idx="12"/>
          </p:nvPr>
        </p:nvSpPr>
        <p:spPr>
          <a:xfrm>
            <a:off x="11704320" y="6455431"/>
            <a:ext cx="445913" cy="365125"/>
          </a:xfrm>
        </p:spPr>
        <p:txBody>
          <a:bodyPr>
            <a:normAutofit/>
          </a:bodyPr>
          <a:lstStyle/>
          <a:p>
            <a:pPr>
              <a:spcAft>
                <a:spcPts val="600"/>
              </a:spcAft>
            </a:pPr>
            <a:fld id="{07E66D90-8D36-4045-BD2B-3841A8FC3245}" type="slidenum">
              <a:rPr lang="en-CA" sz="1100">
                <a:solidFill>
                  <a:schemeClr val="tx1">
                    <a:lumMod val="50000"/>
                    <a:lumOff val="50000"/>
                  </a:schemeClr>
                </a:solidFill>
              </a:rPr>
              <a:pPr>
                <a:spcAft>
                  <a:spcPts val="600"/>
                </a:spcAft>
              </a:pPr>
              <a:t>10</a:t>
            </a:fld>
            <a:endParaRPr lang="en-CA" sz="1100">
              <a:solidFill>
                <a:schemeClr val="tx1">
                  <a:lumMod val="50000"/>
                  <a:lumOff val="50000"/>
                </a:schemeClr>
              </a:solidFill>
            </a:endParaRPr>
          </a:p>
        </p:txBody>
      </p:sp>
    </p:spTree>
    <p:extLst>
      <p:ext uri="{BB962C8B-B14F-4D97-AF65-F5344CB8AC3E}">
        <p14:creationId xmlns:p14="http://schemas.microsoft.com/office/powerpoint/2010/main" val="22710955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A9AC80B-91F2-83BF-1A12-A607F9575911}"/>
              </a:ext>
            </a:extLst>
          </p:cNvPr>
          <p:cNvSpPr>
            <a:spLocks noGrp="1"/>
          </p:cNvSpPr>
          <p:nvPr>
            <p:ph type="title"/>
          </p:nvPr>
        </p:nvSpPr>
        <p:spPr>
          <a:xfrm>
            <a:off x="1371599" y="294538"/>
            <a:ext cx="9895951" cy="1033669"/>
          </a:xfrm>
        </p:spPr>
        <p:txBody>
          <a:bodyPr>
            <a:normAutofit/>
          </a:bodyPr>
          <a:lstStyle/>
          <a:p>
            <a:r>
              <a:rPr lang="en-US" sz="4000">
                <a:solidFill>
                  <a:srgbClr val="FFFFFF"/>
                </a:solidFill>
              </a:rPr>
              <a:t>Analysis Method</a:t>
            </a:r>
            <a:endParaRPr lang="en-CA" sz="4000">
              <a:solidFill>
                <a:srgbClr val="FFFFFF"/>
              </a:solidFill>
            </a:endParaRPr>
          </a:p>
        </p:txBody>
      </p:sp>
      <p:sp>
        <p:nvSpPr>
          <p:cNvPr id="3" name="Content Placeholder 2">
            <a:extLst>
              <a:ext uri="{FF2B5EF4-FFF2-40B4-BE49-F238E27FC236}">
                <a16:creationId xmlns:a16="http://schemas.microsoft.com/office/drawing/2014/main" id="{4C177ECE-60CD-FF46-9ECA-D864502387AE}"/>
              </a:ext>
            </a:extLst>
          </p:cNvPr>
          <p:cNvSpPr>
            <a:spLocks noGrp="1"/>
          </p:cNvSpPr>
          <p:nvPr>
            <p:ph idx="1"/>
          </p:nvPr>
        </p:nvSpPr>
        <p:spPr>
          <a:xfrm>
            <a:off x="1371599" y="2318197"/>
            <a:ext cx="9724031" cy="3683358"/>
          </a:xfrm>
        </p:spPr>
        <p:txBody>
          <a:bodyPr anchor="ctr">
            <a:normAutofit/>
          </a:bodyPr>
          <a:lstStyle/>
          <a:p>
            <a:pPr marL="514350" indent="-514350">
              <a:buFont typeface="+mj-lt"/>
              <a:buAutoNum type="arabicPeriod"/>
            </a:pPr>
            <a:r>
              <a:rPr lang="en-US" dirty="0"/>
              <a:t>Set oscilloscope to average 10,000 waveforms</a:t>
            </a:r>
          </a:p>
          <a:p>
            <a:pPr marL="514350" indent="-514350">
              <a:buFont typeface="+mj-lt"/>
              <a:buAutoNum type="arabicPeriod"/>
            </a:pPr>
            <a:r>
              <a:rPr lang="en-US" dirty="0"/>
              <a:t>Take two of these waveforms for each sample</a:t>
            </a:r>
          </a:p>
          <a:p>
            <a:pPr marL="514350" indent="-514350">
              <a:buFont typeface="+mj-lt"/>
              <a:buAutoNum type="arabicPeriod"/>
            </a:pPr>
            <a:r>
              <a:rPr lang="en-US" dirty="0"/>
              <a:t>Characterize background noise (mean, standard deviation)</a:t>
            </a:r>
          </a:p>
          <a:p>
            <a:pPr marL="514350" indent="-514350">
              <a:buFont typeface="+mj-lt"/>
              <a:buAutoNum type="arabicPeriod"/>
            </a:pPr>
            <a:r>
              <a:rPr lang="en-CA" dirty="0"/>
              <a:t>Determine if both waveforms have groups of points below 3 standard deviations from the background at the same time</a:t>
            </a:r>
          </a:p>
        </p:txBody>
      </p:sp>
      <p:sp>
        <p:nvSpPr>
          <p:cNvPr id="4" name="Slide Number Placeholder 3">
            <a:extLst>
              <a:ext uri="{FF2B5EF4-FFF2-40B4-BE49-F238E27FC236}">
                <a16:creationId xmlns:a16="http://schemas.microsoft.com/office/drawing/2014/main" id="{0F51C8E5-B8B9-17B4-F4C6-A291404CEF4A}"/>
              </a:ext>
            </a:extLst>
          </p:cNvPr>
          <p:cNvSpPr>
            <a:spLocks noGrp="1"/>
          </p:cNvSpPr>
          <p:nvPr>
            <p:ph type="sldNum" sz="quarter" idx="12"/>
          </p:nvPr>
        </p:nvSpPr>
        <p:spPr>
          <a:xfrm>
            <a:off x="11704320" y="6455431"/>
            <a:ext cx="445913" cy="365125"/>
          </a:xfrm>
        </p:spPr>
        <p:txBody>
          <a:bodyPr>
            <a:normAutofit/>
          </a:bodyPr>
          <a:lstStyle/>
          <a:p>
            <a:pPr>
              <a:spcAft>
                <a:spcPts val="600"/>
              </a:spcAft>
            </a:pPr>
            <a:fld id="{07E66D90-8D36-4045-BD2B-3841A8FC3245}" type="slidenum">
              <a:rPr lang="en-CA" sz="1100">
                <a:solidFill>
                  <a:schemeClr val="tx1">
                    <a:lumMod val="50000"/>
                    <a:lumOff val="50000"/>
                  </a:schemeClr>
                </a:solidFill>
              </a:rPr>
              <a:pPr>
                <a:spcAft>
                  <a:spcPts val="600"/>
                </a:spcAft>
              </a:pPr>
              <a:t>11</a:t>
            </a:fld>
            <a:endParaRPr lang="en-CA" sz="1100">
              <a:solidFill>
                <a:schemeClr val="tx1">
                  <a:lumMod val="50000"/>
                  <a:lumOff val="50000"/>
                </a:schemeClr>
              </a:solidFill>
            </a:endParaRPr>
          </a:p>
        </p:txBody>
      </p:sp>
    </p:spTree>
    <p:extLst>
      <p:ext uri="{BB962C8B-B14F-4D97-AF65-F5344CB8AC3E}">
        <p14:creationId xmlns:p14="http://schemas.microsoft.com/office/powerpoint/2010/main" val="36234956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CCD6EAE-BA50-FDB6-9A76-3F1DF0B16100}"/>
              </a:ext>
            </a:extLst>
          </p:cNvPr>
          <p:cNvSpPr>
            <a:spLocks noGrp="1"/>
          </p:cNvSpPr>
          <p:nvPr>
            <p:ph type="title"/>
          </p:nvPr>
        </p:nvSpPr>
        <p:spPr>
          <a:xfrm>
            <a:off x="1371599" y="294538"/>
            <a:ext cx="9895951" cy="1033669"/>
          </a:xfrm>
        </p:spPr>
        <p:txBody>
          <a:bodyPr>
            <a:normAutofit/>
          </a:bodyPr>
          <a:lstStyle/>
          <a:p>
            <a:r>
              <a:rPr lang="en-CA" sz="4000" dirty="0">
                <a:solidFill>
                  <a:srgbClr val="FFFFFF"/>
                </a:solidFill>
              </a:rPr>
              <a:t>Results: HDPE</a:t>
            </a:r>
          </a:p>
        </p:txBody>
      </p:sp>
      <p:sp>
        <p:nvSpPr>
          <p:cNvPr id="4" name="Slide Number Placeholder 3">
            <a:extLst>
              <a:ext uri="{FF2B5EF4-FFF2-40B4-BE49-F238E27FC236}">
                <a16:creationId xmlns:a16="http://schemas.microsoft.com/office/drawing/2014/main" id="{749830BD-B21A-3560-6E77-57BC5093F2CF}"/>
              </a:ext>
            </a:extLst>
          </p:cNvPr>
          <p:cNvSpPr>
            <a:spLocks noGrp="1"/>
          </p:cNvSpPr>
          <p:nvPr>
            <p:ph type="sldNum" sz="quarter" idx="12"/>
          </p:nvPr>
        </p:nvSpPr>
        <p:spPr>
          <a:xfrm>
            <a:off x="11704320" y="6455431"/>
            <a:ext cx="445913" cy="365125"/>
          </a:xfrm>
        </p:spPr>
        <p:txBody>
          <a:bodyPr>
            <a:normAutofit/>
          </a:bodyPr>
          <a:lstStyle/>
          <a:p>
            <a:pPr>
              <a:spcAft>
                <a:spcPts val="600"/>
              </a:spcAft>
            </a:pPr>
            <a:fld id="{07E66D90-8D36-4045-BD2B-3841A8FC3245}" type="slidenum">
              <a:rPr lang="en-CA" sz="1100">
                <a:solidFill>
                  <a:schemeClr val="tx1">
                    <a:lumMod val="50000"/>
                    <a:lumOff val="50000"/>
                  </a:schemeClr>
                </a:solidFill>
              </a:rPr>
              <a:pPr>
                <a:spcAft>
                  <a:spcPts val="600"/>
                </a:spcAft>
              </a:pPr>
              <a:t>12</a:t>
            </a:fld>
            <a:endParaRPr lang="en-CA" sz="1100">
              <a:solidFill>
                <a:schemeClr val="tx1">
                  <a:lumMod val="50000"/>
                  <a:lumOff val="50000"/>
                </a:schemeClr>
              </a:solidFill>
            </a:endParaRPr>
          </a:p>
        </p:txBody>
      </p:sp>
      <p:pic>
        <p:nvPicPr>
          <p:cNvPr id="3" name="Picture 2" descr="A close-up of a white background&#10;&#10;Description automatically generated">
            <a:extLst>
              <a:ext uri="{FF2B5EF4-FFF2-40B4-BE49-F238E27FC236}">
                <a16:creationId xmlns:a16="http://schemas.microsoft.com/office/drawing/2014/main" id="{2581EFDA-A63A-918B-18BA-8D65D5C1C8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10600" y="404883"/>
            <a:ext cx="2965199" cy="804325"/>
          </a:xfrm>
          <a:prstGeom prst="rect">
            <a:avLst/>
          </a:prstGeom>
          <a:ln>
            <a:solidFill>
              <a:schemeClr val="tx1"/>
            </a:solidFill>
          </a:ln>
        </p:spPr>
      </p:pic>
      <p:graphicFrame>
        <p:nvGraphicFramePr>
          <p:cNvPr id="5" name="Object 4">
            <a:extLst>
              <a:ext uri="{FF2B5EF4-FFF2-40B4-BE49-F238E27FC236}">
                <a16:creationId xmlns:a16="http://schemas.microsoft.com/office/drawing/2014/main" id="{D8A2C2CE-5AB9-E34A-E0C0-FCEF0B9CFA80}"/>
              </a:ext>
            </a:extLst>
          </p:cNvPr>
          <p:cNvGraphicFramePr>
            <a:graphicFrameLocks noChangeAspect="1"/>
          </p:cNvGraphicFramePr>
          <p:nvPr>
            <p:extLst>
              <p:ext uri="{D42A27DB-BD31-4B8C-83A1-F6EECF244321}">
                <p14:modId xmlns:p14="http://schemas.microsoft.com/office/powerpoint/2010/main" val="3815083669"/>
              </p:ext>
            </p:extLst>
          </p:nvPr>
        </p:nvGraphicFramePr>
        <p:xfrm>
          <a:off x="111203" y="1690688"/>
          <a:ext cx="5984798" cy="4466981"/>
        </p:xfrm>
        <a:graphic>
          <a:graphicData uri="http://schemas.openxmlformats.org/presentationml/2006/ole">
            <mc:AlternateContent xmlns:mc="http://schemas.openxmlformats.org/markup-compatibility/2006">
              <mc:Choice xmlns:v="urn:schemas-microsoft-com:vml" Requires="v">
                <p:oleObj name="Acrobat Document" r:id="rId4" imgW="4175618" imgH="3116161" progId="Acrobat.Document.DC">
                  <p:embed/>
                </p:oleObj>
              </mc:Choice>
              <mc:Fallback>
                <p:oleObj name="Acrobat Document" r:id="rId4" imgW="4175618" imgH="3116161" progId="Acrobat.Document.DC">
                  <p:embed/>
                  <p:pic>
                    <p:nvPicPr>
                      <p:cNvPr id="3" name="Object 2">
                        <a:extLst>
                          <a:ext uri="{FF2B5EF4-FFF2-40B4-BE49-F238E27FC236}">
                            <a16:creationId xmlns:a16="http://schemas.microsoft.com/office/drawing/2014/main" id="{072457D1-459C-197D-E102-2CEB4D40F2CB}"/>
                          </a:ext>
                        </a:extLst>
                      </p:cNvPr>
                      <p:cNvPicPr/>
                      <p:nvPr/>
                    </p:nvPicPr>
                    <p:blipFill>
                      <a:blip r:embed="rId5"/>
                      <a:stretch>
                        <a:fillRect/>
                      </a:stretch>
                    </p:blipFill>
                    <p:spPr>
                      <a:xfrm>
                        <a:off x="111203" y="1690688"/>
                        <a:ext cx="5984798" cy="4466981"/>
                      </a:xfrm>
                      <a:prstGeom prst="rect">
                        <a:avLst/>
                      </a:prstGeom>
                    </p:spPr>
                  </p:pic>
                </p:oleObj>
              </mc:Fallback>
            </mc:AlternateContent>
          </a:graphicData>
        </a:graphic>
      </p:graphicFrame>
      <p:sp>
        <p:nvSpPr>
          <p:cNvPr id="6" name="TextBox 5">
            <a:extLst>
              <a:ext uri="{FF2B5EF4-FFF2-40B4-BE49-F238E27FC236}">
                <a16:creationId xmlns:a16="http://schemas.microsoft.com/office/drawing/2014/main" id="{B9A0FAEE-DBF8-D408-117C-57BF60F037A3}"/>
              </a:ext>
            </a:extLst>
          </p:cNvPr>
          <p:cNvSpPr txBox="1"/>
          <p:nvPr/>
        </p:nvSpPr>
        <p:spPr>
          <a:xfrm>
            <a:off x="359569" y="6075144"/>
            <a:ext cx="5827351" cy="369332"/>
          </a:xfrm>
          <a:prstGeom prst="rect">
            <a:avLst/>
          </a:prstGeom>
          <a:noFill/>
          <a:ln>
            <a:solidFill>
              <a:schemeClr val="tx1"/>
            </a:solidFill>
          </a:ln>
        </p:spPr>
        <p:txBody>
          <a:bodyPr wrap="square" rtlCol="0">
            <a:spAutoFit/>
          </a:bodyPr>
          <a:lstStyle/>
          <a:p>
            <a:pPr algn="ctr"/>
            <a:r>
              <a:rPr lang="en-CA" dirty="0" err="1"/>
              <a:t>SiPM</a:t>
            </a:r>
            <a:r>
              <a:rPr lang="en-CA" dirty="0"/>
              <a:t> signal for HDPE with the reflection pulse removed.</a:t>
            </a:r>
          </a:p>
        </p:txBody>
      </p:sp>
      <p:graphicFrame>
        <p:nvGraphicFramePr>
          <p:cNvPr id="10" name="Object 9">
            <a:extLst>
              <a:ext uri="{FF2B5EF4-FFF2-40B4-BE49-F238E27FC236}">
                <a16:creationId xmlns:a16="http://schemas.microsoft.com/office/drawing/2014/main" id="{97CE132A-A509-DBAC-EE54-F5D6DC89D815}"/>
              </a:ext>
            </a:extLst>
          </p:cNvPr>
          <p:cNvGraphicFramePr>
            <a:graphicFrameLocks noChangeAspect="1"/>
          </p:cNvGraphicFramePr>
          <p:nvPr>
            <p:extLst>
              <p:ext uri="{D42A27DB-BD31-4B8C-83A1-F6EECF244321}">
                <p14:modId xmlns:p14="http://schemas.microsoft.com/office/powerpoint/2010/main" val="3046725108"/>
              </p:ext>
            </p:extLst>
          </p:nvPr>
        </p:nvGraphicFramePr>
        <p:xfrm>
          <a:off x="6077216" y="1690688"/>
          <a:ext cx="5832210" cy="4176808"/>
        </p:xfrm>
        <a:graphic>
          <a:graphicData uri="http://schemas.openxmlformats.org/presentationml/2006/ole">
            <mc:AlternateContent xmlns:mc="http://schemas.openxmlformats.org/markup-compatibility/2006">
              <mc:Choice xmlns:v="urn:schemas-microsoft-com:vml" Requires="v">
                <p:oleObj name="Acrobat Document" r:id="rId6" imgW="4350843" imgH="3116161" progId="Acrobat.Document.DC">
                  <p:embed/>
                </p:oleObj>
              </mc:Choice>
              <mc:Fallback>
                <p:oleObj name="Acrobat Document" r:id="rId6" imgW="4350843" imgH="3116161" progId="Acrobat.Document.DC">
                  <p:embed/>
                  <p:pic>
                    <p:nvPicPr>
                      <p:cNvPr id="10" name="Object 9">
                        <a:extLst>
                          <a:ext uri="{FF2B5EF4-FFF2-40B4-BE49-F238E27FC236}">
                            <a16:creationId xmlns:a16="http://schemas.microsoft.com/office/drawing/2014/main" id="{4409DB2B-C695-8FD6-4735-B7D4F7B6ABC2}"/>
                          </a:ext>
                        </a:extLst>
                      </p:cNvPr>
                      <p:cNvPicPr/>
                      <p:nvPr/>
                    </p:nvPicPr>
                    <p:blipFill>
                      <a:blip r:embed="rId7"/>
                      <a:stretch>
                        <a:fillRect/>
                      </a:stretch>
                    </p:blipFill>
                    <p:spPr>
                      <a:xfrm>
                        <a:off x="6077216" y="1690688"/>
                        <a:ext cx="5832210" cy="4176808"/>
                      </a:xfrm>
                      <a:prstGeom prst="rect">
                        <a:avLst/>
                      </a:prstGeom>
                    </p:spPr>
                  </p:pic>
                </p:oleObj>
              </mc:Fallback>
            </mc:AlternateContent>
          </a:graphicData>
        </a:graphic>
      </p:graphicFrame>
      <p:sp>
        <p:nvSpPr>
          <p:cNvPr id="16" name="TextBox 15">
            <a:extLst>
              <a:ext uri="{FF2B5EF4-FFF2-40B4-BE49-F238E27FC236}">
                <a16:creationId xmlns:a16="http://schemas.microsoft.com/office/drawing/2014/main" id="{47A574A8-A86E-6961-BC37-EDFEAC0EA5D8}"/>
              </a:ext>
            </a:extLst>
          </p:cNvPr>
          <p:cNvSpPr txBox="1"/>
          <p:nvPr/>
        </p:nvSpPr>
        <p:spPr>
          <a:xfrm>
            <a:off x="6468093" y="5806786"/>
            <a:ext cx="5474138" cy="646331"/>
          </a:xfrm>
          <a:prstGeom prst="rect">
            <a:avLst/>
          </a:prstGeom>
          <a:noFill/>
          <a:ln>
            <a:solidFill>
              <a:schemeClr val="tx1"/>
            </a:solidFill>
          </a:ln>
        </p:spPr>
        <p:txBody>
          <a:bodyPr wrap="square" rtlCol="0">
            <a:spAutoFit/>
          </a:bodyPr>
          <a:lstStyle/>
          <a:p>
            <a:pPr algn="ctr"/>
            <a:r>
              <a:rPr lang="en-CA" dirty="0"/>
              <a:t>Signal reaching below 3 standard deviations for both trials of HDPE.</a:t>
            </a:r>
          </a:p>
        </p:txBody>
      </p:sp>
      <p:pic>
        <p:nvPicPr>
          <p:cNvPr id="19" name="Picture 18" descr="A white square object on a gray surface&#10;&#10;Description automatically generated">
            <a:extLst>
              <a:ext uri="{FF2B5EF4-FFF2-40B4-BE49-F238E27FC236}">
                <a16:creationId xmlns:a16="http://schemas.microsoft.com/office/drawing/2014/main" id="{13D12A44-0C9D-5A49-8D39-229AC00705E9}"/>
              </a:ext>
            </a:extLst>
          </p:cNvPr>
          <p:cNvPicPr>
            <a:picLocks noChangeAspect="1"/>
          </p:cNvPicPr>
          <p:nvPr/>
        </p:nvPicPr>
        <p:blipFill rotWithShape="1">
          <a:blip r:embed="rId8">
            <a:extLst>
              <a:ext uri="{28A0092B-C50C-407E-A947-70E740481C1C}">
                <a14:useLocalDpi xmlns:a14="http://schemas.microsoft.com/office/drawing/2010/main" val="0"/>
              </a:ext>
            </a:extLst>
          </a:blip>
          <a:srcRect l="30135" t="17386" r="25376" b="12896"/>
          <a:stretch/>
        </p:blipFill>
        <p:spPr>
          <a:xfrm>
            <a:off x="4963052" y="104038"/>
            <a:ext cx="1592826" cy="1406013"/>
          </a:xfrm>
          <a:prstGeom prst="rect">
            <a:avLst/>
          </a:prstGeom>
        </p:spPr>
      </p:pic>
    </p:spTree>
    <p:extLst>
      <p:ext uri="{BB962C8B-B14F-4D97-AF65-F5344CB8AC3E}">
        <p14:creationId xmlns:p14="http://schemas.microsoft.com/office/powerpoint/2010/main" val="35982688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075C9B-46F0-49F0-E022-D4FD364936B4}"/>
              </a:ext>
            </a:extLst>
          </p:cNvPr>
          <p:cNvSpPr>
            <a:spLocks noGrp="1"/>
          </p:cNvSpPr>
          <p:nvPr>
            <p:ph type="title"/>
          </p:nvPr>
        </p:nvSpPr>
        <p:spPr>
          <a:xfrm>
            <a:off x="1371599" y="294538"/>
            <a:ext cx="9895951" cy="1033669"/>
          </a:xfrm>
        </p:spPr>
        <p:txBody>
          <a:bodyPr>
            <a:normAutofit/>
          </a:bodyPr>
          <a:lstStyle/>
          <a:p>
            <a:r>
              <a:rPr lang="en-US" sz="4000">
                <a:solidFill>
                  <a:srgbClr val="FFFFFF"/>
                </a:solidFill>
              </a:rPr>
              <a:t>Results</a:t>
            </a:r>
            <a:endParaRPr lang="en-CA" sz="4000">
              <a:solidFill>
                <a:srgbClr val="FFFFFF"/>
              </a:solidFill>
            </a:endParaRPr>
          </a:p>
        </p:txBody>
      </p:sp>
      <p:sp>
        <p:nvSpPr>
          <p:cNvPr id="3" name="Content Placeholder 2">
            <a:extLst>
              <a:ext uri="{FF2B5EF4-FFF2-40B4-BE49-F238E27FC236}">
                <a16:creationId xmlns:a16="http://schemas.microsoft.com/office/drawing/2014/main" id="{9B3D3FA0-3B0A-FB6C-46AE-4FD03A9A73B7}"/>
              </a:ext>
            </a:extLst>
          </p:cNvPr>
          <p:cNvSpPr>
            <a:spLocks noGrp="1"/>
          </p:cNvSpPr>
          <p:nvPr>
            <p:ph idx="1"/>
          </p:nvPr>
        </p:nvSpPr>
        <p:spPr>
          <a:xfrm>
            <a:off x="314381" y="1929880"/>
            <a:ext cx="9724031" cy="832768"/>
          </a:xfrm>
        </p:spPr>
        <p:txBody>
          <a:bodyPr anchor="ctr">
            <a:normAutofit/>
          </a:bodyPr>
          <a:lstStyle/>
          <a:p>
            <a:pPr marL="0" indent="0">
              <a:buNone/>
            </a:pPr>
            <a:r>
              <a:rPr lang="en-US" dirty="0"/>
              <a:t>No signal detected for:</a:t>
            </a:r>
            <a:endParaRPr lang="en-CA" dirty="0"/>
          </a:p>
          <a:p>
            <a:endParaRPr lang="en-CA" dirty="0"/>
          </a:p>
        </p:txBody>
      </p:sp>
      <p:sp>
        <p:nvSpPr>
          <p:cNvPr id="4" name="Slide Number Placeholder 3">
            <a:extLst>
              <a:ext uri="{FF2B5EF4-FFF2-40B4-BE49-F238E27FC236}">
                <a16:creationId xmlns:a16="http://schemas.microsoft.com/office/drawing/2014/main" id="{915CA9C7-2F8E-B267-4C00-38E41637FE41}"/>
              </a:ext>
            </a:extLst>
          </p:cNvPr>
          <p:cNvSpPr>
            <a:spLocks noGrp="1"/>
          </p:cNvSpPr>
          <p:nvPr>
            <p:ph type="sldNum" sz="quarter" idx="12"/>
          </p:nvPr>
        </p:nvSpPr>
        <p:spPr>
          <a:xfrm>
            <a:off x="11704320" y="6455431"/>
            <a:ext cx="445913" cy="365125"/>
          </a:xfrm>
        </p:spPr>
        <p:txBody>
          <a:bodyPr>
            <a:normAutofit/>
          </a:bodyPr>
          <a:lstStyle/>
          <a:p>
            <a:pPr>
              <a:spcAft>
                <a:spcPts val="600"/>
              </a:spcAft>
            </a:pPr>
            <a:fld id="{07E66D90-8D36-4045-BD2B-3841A8FC3245}" type="slidenum">
              <a:rPr lang="en-CA" sz="1100">
                <a:solidFill>
                  <a:schemeClr val="tx1">
                    <a:lumMod val="50000"/>
                    <a:lumOff val="50000"/>
                  </a:schemeClr>
                </a:solidFill>
              </a:rPr>
              <a:pPr>
                <a:spcAft>
                  <a:spcPts val="600"/>
                </a:spcAft>
              </a:pPr>
              <a:t>13</a:t>
            </a:fld>
            <a:endParaRPr lang="en-CA" sz="1100">
              <a:solidFill>
                <a:schemeClr val="tx1">
                  <a:lumMod val="50000"/>
                  <a:lumOff val="50000"/>
                </a:schemeClr>
              </a:solidFill>
            </a:endParaRPr>
          </a:p>
        </p:txBody>
      </p:sp>
      <p:pic>
        <p:nvPicPr>
          <p:cNvPr id="6" name="Picture 5" descr="A piece of yellow material with silver foil&#10;&#10;Description automatically generated">
            <a:extLst>
              <a:ext uri="{FF2B5EF4-FFF2-40B4-BE49-F238E27FC236}">
                <a16:creationId xmlns:a16="http://schemas.microsoft.com/office/drawing/2014/main" id="{FEFEA892-449C-04E8-848D-5ACD0EBDD9EF}"/>
              </a:ext>
            </a:extLst>
          </p:cNvPr>
          <p:cNvPicPr>
            <a:picLocks noChangeAspect="1"/>
          </p:cNvPicPr>
          <p:nvPr/>
        </p:nvPicPr>
        <p:blipFill rotWithShape="1">
          <a:blip r:embed="rId3">
            <a:extLst>
              <a:ext uri="{28A0092B-C50C-407E-A947-70E740481C1C}">
                <a14:useLocalDpi xmlns:a14="http://schemas.microsoft.com/office/drawing/2010/main" val="0"/>
              </a:ext>
            </a:extLst>
          </a:blip>
          <a:srcRect l="25682" t="26408" r="18827" b="21990"/>
          <a:stretch/>
        </p:blipFill>
        <p:spPr>
          <a:xfrm>
            <a:off x="992750" y="3179032"/>
            <a:ext cx="3097162" cy="1622321"/>
          </a:xfrm>
          <a:prstGeom prst="rect">
            <a:avLst/>
          </a:prstGeom>
        </p:spPr>
      </p:pic>
      <p:sp>
        <p:nvSpPr>
          <p:cNvPr id="7" name="TextBox 6">
            <a:extLst>
              <a:ext uri="{FF2B5EF4-FFF2-40B4-BE49-F238E27FC236}">
                <a16:creationId xmlns:a16="http://schemas.microsoft.com/office/drawing/2014/main" id="{C633A725-7AEB-C66D-F4E9-171AF29834D2}"/>
              </a:ext>
            </a:extLst>
          </p:cNvPr>
          <p:cNvSpPr txBox="1"/>
          <p:nvPr/>
        </p:nvSpPr>
        <p:spPr>
          <a:xfrm>
            <a:off x="1975342" y="4801353"/>
            <a:ext cx="1131977" cy="461665"/>
          </a:xfrm>
          <a:prstGeom prst="rect">
            <a:avLst/>
          </a:prstGeom>
          <a:solidFill>
            <a:schemeClr val="bg1"/>
          </a:solidFill>
          <a:ln>
            <a:solidFill>
              <a:schemeClr val="tx1"/>
            </a:solidFill>
          </a:ln>
        </p:spPr>
        <p:txBody>
          <a:bodyPr wrap="none" rtlCol="0">
            <a:spAutoFit/>
          </a:bodyPr>
          <a:lstStyle/>
          <a:p>
            <a:r>
              <a:rPr lang="en-US" sz="2400" dirty="0"/>
              <a:t>Kapton</a:t>
            </a:r>
            <a:endParaRPr lang="en-CA" sz="2400" dirty="0"/>
          </a:p>
        </p:txBody>
      </p:sp>
      <p:pic>
        <p:nvPicPr>
          <p:cNvPr id="10" name="Picture 9" descr="A small square electronic device&#10;&#10;Description automatically generated with medium confidence">
            <a:extLst>
              <a:ext uri="{FF2B5EF4-FFF2-40B4-BE49-F238E27FC236}">
                <a16:creationId xmlns:a16="http://schemas.microsoft.com/office/drawing/2014/main" id="{7827AA52-2936-7655-DADB-1F1C9CD601EC}"/>
              </a:ext>
            </a:extLst>
          </p:cNvPr>
          <p:cNvPicPr>
            <a:picLocks noChangeAspect="1"/>
          </p:cNvPicPr>
          <p:nvPr/>
        </p:nvPicPr>
        <p:blipFill rotWithShape="1">
          <a:blip r:embed="rId4">
            <a:extLst>
              <a:ext uri="{28A0092B-C50C-407E-A947-70E740481C1C}">
                <a14:useLocalDpi xmlns:a14="http://schemas.microsoft.com/office/drawing/2010/main" val="0"/>
              </a:ext>
            </a:extLst>
          </a:blip>
          <a:srcRect l="39744" t="36989" r="42328" b="30610"/>
          <a:stretch/>
        </p:blipFill>
        <p:spPr>
          <a:xfrm>
            <a:off x="5082662" y="2879147"/>
            <a:ext cx="2182762" cy="2222090"/>
          </a:xfrm>
          <a:prstGeom prst="rect">
            <a:avLst/>
          </a:prstGeom>
        </p:spPr>
      </p:pic>
      <p:sp>
        <p:nvSpPr>
          <p:cNvPr id="12" name="TextBox 11">
            <a:extLst>
              <a:ext uri="{FF2B5EF4-FFF2-40B4-BE49-F238E27FC236}">
                <a16:creationId xmlns:a16="http://schemas.microsoft.com/office/drawing/2014/main" id="{FEDED21E-21F3-E192-F5E3-C43E1D1D6D56}"/>
              </a:ext>
            </a:extLst>
          </p:cNvPr>
          <p:cNvSpPr txBox="1"/>
          <p:nvPr/>
        </p:nvSpPr>
        <p:spPr>
          <a:xfrm>
            <a:off x="5825229" y="5101237"/>
            <a:ext cx="697627" cy="461665"/>
          </a:xfrm>
          <a:prstGeom prst="rect">
            <a:avLst/>
          </a:prstGeom>
          <a:solidFill>
            <a:schemeClr val="bg1"/>
          </a:solidFill>
          <a:ln>
            <a:solidFill>
              <a:schemeClr val="tx1"/>
            </a:solidFill>
          </a:ln>
        </p:spPr>
        <p:txBody>
          <a:bodyPr wrap="none" rtlCol="0">
            <a:spAutoFit/>
          </a:bodyPr>
          <a:lstStyle/>
          <a:p>
            <a:r>
              <a:rPr lang="en-US" sz="2400" dirty="0"/>
              <a:t>FR4</a:t>
            </a:r>
            <a:endParaRPr lang="en-CA" sz="2400" dirty="0"/>
          </a:p>
        </p:txBody>
      </p:sp>
      <p:pic>
        <p:nvPicPr>
          <p:cNvPr id="16" name="Picture 15" descr="A white plastic piece of electronics&#10;&#10;Description automatically generated">
            <a:extLst>
              <a:ext uri="{FF2B5EF4-FFF2-40B4-BE49-F238E27FC236}">
                <a16:creationId xmlns:a16="http://schemas.microsoft.com/office/drawing/2014/main" id="{E02F3BAC-1D1E-5E28-9C83-191652C26885}"/>
              </a:ext>
            </a:extLst>
          </p:cNvPr>
          <p:cNvPicPr>
            <a:picLocks noChangeAspect="1"/>
          </p:cNvPicPr>
          <p:nvPr/>
        </p:nvPicPr>
        <p:blipFill rotWithShape="1">
          <a:blip r:embed="rId5">
            <a:extLst>
              <a:ext uri="{28A0092B-C50C-407E-A947-70E740481C1C}">
                <a14:useLocalDpi xmlns:a14="http://schemas.microsoft.com/office/drawing/2010/main" val="0"/>
              </a:ext>
            </a:extLst>
          </a:blip>
          <a:srcRect l="37869" t="19368" r="34818" b="18703"/>
          <a:stretch/>
        </p:blipFill>
        <p:spPr>
          <a:xfrm>
            <a:off x="8324078" y="2198521"/>
            <a:ext cx="2771810" cy="3540052"/>
          </a:xfrm>
          <a:prstGeom prst="rect">
            <a:avLst/>
          </a:prstGeom>
        </p:spPr>
      </p:pic>
      <p:sp>
        <p:nvSpPr>
          <p:cNvPr id="18" name="TextBox 17">
            <a:extLst>
              <a:ext uri="{FF2B5EF4-FFF2-40B4-BE49-F238E27FC236}">
                <a16:creationId xmlns:a16="http://schemas.microsoft.com/office/drawing/2014/main" id="{2FAB4AC9-9DD6-F3DA-EC51-8FD8DCB4787C}"/>
              </a:ext>
            </a:extLst>
          </p:cNvPr>
          <p:cNvSpPr txBox="1"/>
          <p:nvPr/>
        </p:nvSpPr>
        <p:spPr>
          <a:xfrm>
            <a:off x="7776142" y="5732465"/>
            <a:ext cx="3867682" cy="830997"/>
          </a:xfrm>
          <a:prstGeom prst="rect">
            <a:avLst/>
          </a:prstGeom>
          <a:solidFill>
            <a:schemeClr val="bg1"/>
          </a:solidFill>
          <a:ln>
            <a:solidFill>
              <a:schemeClr val="tx1"/>
            </a:solidFill>
          </a:ln>
        </p:spPr>
        <p:txBody>
          <a:bodyPr wrap="square" rtlCol="0">
            <a:spAutoFit/>
          </a:bodyPr>
          <a:lstStyle/>
          <a:p>
            <a:pPr algn="ctr"/>
            <a:r>
              <a:rPr lang="en-CA" sz="2400" dirty="0"/>
              <a:t>Durable V2Formlabs Photopolymer Resin</a:t>
            </a:r>
          </a:p>
        </p:txBody>
      </p:sp>
    </p:spTree>
    <p:extLst>
      <p:ext uri="{BB962C8B-B14F-4D97-AF65-F5344CB8AC3E}">
        <p14:creationId xmlns:p14="http://schemas.microsoft.com/office/powerpoint/2010/main" val="24354150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A9AC80B-91F2-83BF-1A12-A607F9575911}"/>
              </a:ext>
            </a:extLst>
          </p:cNvPr>
          <p:cNvSpPr>
            <a:spLocks noGrp="1"/>
          </p:cNvSpPr>
          <p:nvPr>
            <p:ph type="title"/>
          </p:nvPr>
        </p:nvSpPr>
        <p:spPr>
          <a:xfrm>
            <a:off x="1371599" y="294538"/>
            <a:ext cx="9895951" cy="1033669"/>
          </a:xfrm>
        </p:spPr>
        <p:txBody>
          <a:bodyPr>
            <a:normAutofit/>
          </a:bodyPr>
          <a:lstStyle/>
          <a:p>
            <a:r>
              <a:rPr lang="en-US" sz="4000" dirty="0">
                <a:solidFill>
                  <a:srgbClr val="FFFFFF"/>
                </a:solidFill>
              </a:rPr>
              <a:t>Discussion</a:t>
            </a:r>
            <a:endParaRPr lang="en-CA" sz="4000" dirty="0">
              <a:solidFill>
                <a:srgbClr val="FFFFFF"/>
              </a:solidFill>
            </a:endParaRPr>
          </a:p>
        </p:txBody>
      </p:sp>
      <p:sp>
        <p:nvSpPr>
          <p:cNvPr id="4" name="Slide Number Placeholder 3">
            <a:extLst>
              <a:ext uri="{FF2B5EF4-FFF2-40B4-BE49-F238E27FC236}">
                <a16:creationId xmlns:a16="http://schemas.microsoft.com/office/drawing/2014/main" id="{0F51C8E5-B8B9-17B4-F4C6-A291404CEF4A}"/>
              </a:ext>
            </a:extLst>
          </p:cNvPr>
          <p:cNvSpPr>
            <a:spLocks noGrp="1"/>
          </p:cNvSpPr>
          <p:nvPr>
            <p:ph type="sldNum" sz="quarter" idx="12"/>
          </p:nvPr>
        </p:nvSpPr>
        <p:spPr>
          <a:xfrm>
            <a:off x="11704320" y="6455431"/>
            <a:ext cx="445913" cy="365125"/>
          </a:xfrm>
        </p:spPr>
        <p:txBody>
          <a:bodyPr>
            <a:normAutofit/>
          </a:bodyPr>
          <a:lstStyle/>
          <a:p>
            <a:pPr>
              <a:spcAft>
                <a:spcPts val="600"/>
              </a:spcAft>
            </a:pPr>
            <a:fld id="{07E66D90-8D36-4045-BD2B-3841A8FC3245}" type="slidenum">
              <a:rPr lang="en-CA" sz="1100">
                <a:solidFill>
                  <a:schemeClr val="tx1">
                    <a:lumMod val="50000"/>
                    <a:lumOff val="50000"/>
                  </a:schemeClr>
                </a:solidFill>
              </a:rPr>
              <a:pPr>
                <a:spcAft>
                  <a:spcPts val="600"/>
                </a:spcAft>
              </a:pPr>
              <a:t>14</a:t>
            </a:fld>
            <a:endParaRPr lang="en-CA" sz="1100">
              <a:solidFill>
                <a:schemeClr val="tx1">
                  <a:lumMod val="50000"/>
                  <a:lumOff val="50000"/>
                </a:schemeClr>
              </a:solidFill>
            </a:endParaRPr>
          </a:p>
        </p:txBody>
      </p:sp>
      <p:sp>
        <p:nvSpPr>
          <p:cNvPr id="7" name="Content Placeholder 2">
            <a:extLst>
              <a:ext uri="{FF2B5EF4-FFF2-40B4-BE49-F238E27FC236}">
                <a16:creationId xmlns:a16="http://schemas.microsoft.com/office/drawing/2014/main" id="{7819C1CD-6B79-821B-515F-9B0D3E8815E2}"/>
              </a:ext>
            </a:extLst>
          </p:cNvPr>
          <p:cNvSpPr txBox="1">
            <a:spLocks/>
          </p:cNvSpPr>
          <p:nvPr/>
        </p:nvSpPr>
        <p:spPr>
          <a:xfrm>
            <a:off x="838198" y="1891970"/>
            <a:ext cx="10515600" cy="47448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CA" dirty="0"/>
          </a:p>
          <a:p>
            <a:endParaRPr lang="en-CA" dirty="0"/>
          </a:p>
          <a:p>
            <a:r>
              <a:rPr lang="en-CA" dirty="0"/>
              <a:t>HDPE match: only one point</a:t>
            </a:r>
          </a:p>
          <a:p>
            <a:pPr lvl="1"/>
            <a:r>
              <a:rPr lang="en-CA" dirty="0"/>
              <a:t>Signal shapes quite different</a:t>
            </a:r>
          </a:p>
          <a:p>
            <a:pPr lvl="1"/>
            <a:r>
              <a:rPr lang="en-CA" dirty="0"/>
              <a:t>Very likely due to noise</a:t>
            </a:r>
          </a:p>
          <a:p>
            <a:pPr lvl="1"/>
            <a:endParaRPr lang="en-CA" dirty="0"/>
          </a:p>
          <a:p>
            <a:endParaRPr lang="en-CA" dirty="0"/>
          </a:p>
          <a:p>
            <a:endParaRPr lang="en-CA" dirty="0"/>
          </a:p>
          <a:p>
            <a:r>
              <a:rPr lang="en-CA" dirty="0"/>
              <a:t>All other materials exhibited no luminescence above the noise</a:t>
            </a:r>
          </a:p>
        </p:txBody>
      </p:sp>
      <p:graphicFrame>
        <p:nvGraphicFramePr>
          <p:cNvPr id="8" name="Object 7">
            <a:extLst>
              <a:ext uri="{FF2B5EF4-FFF2-40B4-BE49-F238E27FC236}">
                <a16:creationId xmlns:a16="http://schemas.microsoft.com/office/drawing/2014/main" id="{2CBA637D-03D1-52E0-4C19-0CED1289BB12}"/>
              </a:ext>
            </a:extLst>
          </p:cNvPr>
          <p:cNvGraphicFramePr>
            <a:graphicFrameLocks noChangeAspect="1"/>
          </p:cNvGraphicFramePr>
          <p:nvPr>
            <p:extLst>
              <p:ext uri="{D42A27DB-BD31-4B8C-83A1-F6EECF244321}">
                <p14:modId xmlns:p14="http://schemas.microsoft.com/office/powerpoint/2010/main" val="4004433137"/>
              </p:ext>
            </p:extLst>
          </p:nvPr>
        </p:nvGraphicFramePr>
        <p:xfrm>
          <a:off x="6784258" y="1590741"/>
          <a:ext cx="5311765" cy="3804085"/>
        </p:xfrm>
        <a:graphic>
          <a:graphicData uri="http://schemas.openxmlformats.org/presentationml/2006/ole">
            <mc:AlternateContent xmlns:mc="http://schemas.openxmlformats.org/markup-compatibility/2006">
              <mc:Choice xmlns:v="urn:schemas-microsoft-com:vml" Requires="v">
                <p:oleObj name="Acrobat Document" r:id="rId3" imgW="4350843" imgH="3116161" progId="Acrobat.Document.DC">
                  <p:embed/>
                </p:oleObj>
              </mc:Choice>
              <mc:Fallback>
                <p:oleObj name="Acrobat Document" r:id="rId3" imgW="4350843" imgH="3116161" progId="Acrobat.Document.DC">
                  <p:embed/>
                  <p:pic>
                    <p:nvPicPr>
                      <p:cNvPr id="7" name="Object 6">
                        <a:extLst>
                          <a:ext uri="{FF2B5EF4-FFF2-40B4-BE49-F238E27FC236}">
                            <a16:creationId xmlns:a16="http://schemas.microsoft.com/office/drawing/2014/main" id="{D7C3FDA6-5B03-62BA-423A-1DFE0CE08C35}"/>
                          </a:ext>
                        </a:extLst>
                      </p:cNvPr>
                      <p:cNvPicPr/>
                      <p:nvPr/>
                    </p:nvPicPr>
                    <p:blipFill>
                      <a:blip r:embed="rId4"/>
                      <a:stretch>
                        <a:fillRect/>
                      </a:stretch>
                    </p:blipFill>
                    <p:spPr>
                      <a:xfrm>
                        <a:off x="6784258" y="1590741"/>
                        <a:ext cx="5311765" cy="3804085"/>
                      </a:xfrm>
                      <a:prstGeom prst="rect">
                        <a:avLst/>
                      </a:prstGeom>
                    </p:spPr>
                  </p:pic>
                </p:oleObj>
              </mc:Fallback>
            </mc:AlternateContent>
          </a:graphicData>
        </a:graphic>
      </p:graphicFrame>
    </p:spTree>
    <p:extLst>
      <p:ext uri="{BB962C8B-B14F-4D97-AF65-F5344CB8AC3E}">
        <p14:creationId xmlns:p14="http://schemas.microsoft.com/office/powerpoint/2010/main" val="19944749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4F892E9-F6F3-CDD2-FBFB-BB1666932A3A}"/>
              </a:ext>
            </a:extLst>
          </p:cNvPr>
          <p:cNvSpPr>
            <a:spLocks noGrp="1"/>
          </p:cNvSpPr>
          <p:nvPr>
            <p:ph type="title"/>
          </p:nvPr>
        </p:nvSpPr>
        <p:spPr>
          <a:xfrm>
            <a:off x="1371599" y="294538"/>
            <a:ext cx="9895951" cy="1033669"/>
          </a:xfrm>
        </p:spPr>
        <p:txBody>
          <a:bodyPr>
            <a:normAutofit/>
          </a:bodyPr>
          <a:lstStyle/>
          <a:p>
            <a:r>
              <a:rPr lang="en-CA" sz="4000">
                <a:solidFill>
                  <a:srgbClr val="FFFFFF"/>
                </a:solidFill>
              </a:rPr>
              <a:t>Conclusion</a:t>
            </a:r>
          </a:p>
        </p:txBody>
      </p:sp>
      <p:sp>
        <p:nvSpPr>
          <p:cNvPr id="3" name="Content Placeholder 2">
            <a:extLst>
              <a:ext uri="{FF2B5EF4-FFF2-40B4-BE49-F238E27FC236}">
                <a16:creationId xmlns:a16="http://schemas.microsoft.com/office/drawing/2014/main" id="{30BCAA4E-CCB1-2437-9BB4-C306684F09F1}"/>
              </a:ext>
            </a:extLst>
          </p:cNvPr>
          <p:cNvSpPr>
            <a:spLocks noGrp="1"/>
          </p:cNvSpPr>
          <p:nvPr>
            <p:ph idx="1"/>
          </p:nvPr>
        </p:nvSpPr>
        <p:spPr>
          <a:xfrm>
            <a:off x="1371599" y="2318197"/>
            <a:ext cx="9724031" cy="3683358"/>
          </a:xfrm>
        </p:spPr>
        <p:txBody>
          <a:bodyPr anchor="ctr">
            <a:normAutofit/>
          </a:bodyPr>
          <a:lstStyle/>
          <a:p>
            <a:r>
              <a:rPr lang="en-CA" sz="3200" dirty="0"/>
              <a:t>No luminescence signal was detected beyond 1 µs after reflection pulse</a:t>
            </a:r>
          </a:p>
          <a:p>
            <a:endParaRPr lang="en-CA" sz="3200" dirty="0"/>
          </a:p>
          <a:p>
            <a:r>
              <a:rPr lang="en-CA" sz="3200" dirty="0"/>
              <a:t>SBC can operate as planned without sacrificing scintillation detection uptime</a:t>
            </a:r>
          </a:p>
        </p:txBody>
      </p:sp>
      <p:sp>
        <p:nvSpPr>
          <p:cNvPr id="4" name="Slide Number Placeholder 3">
            <a:extLst>
              <a:ext uri="{FF2B5EF4-FFF2-40B4-BE49-F238E27FC236}">
                <a16:creationId xmlns:a16="http://schemas.microsoft.com/office/drawing/2014/main" id="{604725F5-D10A-C368-BDF1-5FFC9DD4075D}"/>
              </a:ext>
            </a:extLst>
          </p:cNvPr>
          <p:cNvSpPr>
            <a:spLocks noGrp="1"/>
          </p:cNvSpPr>
          <p:nvPr>
            <p:ph type="sldNum" sz="quarter" idx="12"/>
          </p:nvPr>
        </p:nvSpPr>
        <p:spPr>
          <a:xfrm>
            <a:off x="11704320" y="6455431"/>
            <a:ext cx="445913" cy="365125"/>
          </a:xfrm>
        </p:spPr>
        <p:txBody>
          <a:bodyPr>
            <a:normAutofit/>
          </a:bodyPr>
          <a:lstStyle/>
          <a:p>
            <a:pPr>
              <a:spcAft>
                <a:spcPts val="600"/>
              </a:spcAft>
            </a:pPr>
            <a:fld id="{07E66D90-8D36-4045-BD2B-3841A8FC3245}" type="slidenum">
              <a:rPr lang="en-CA" sz="1100">
                <a:solidFill>
                  <a:schemeClr val="tx1">
                    <a:lumMod val="50000"/>
                    <a:lumOff val="50000"/>
                  </a:schemeClr>
                </a:solidFill>
              </a:rPr>
              <a:pPr>
                <a:spcAft>
                  <a:spcPts val="600"/>
                </a:spcAft>
              </a:pPr>
              <a:t>15</a:t>
            </a:fld>
            <a:endParaRPr lang="en-CA" sz="1100">
              <a:solidFill>
                <a:schemeClr val="tx1">
                  <a:lumMod val="50000"/>
                  <a:lumOff val="50000"/>
                </a:schemeClr>
              </a:solidFill>
            </a:endParaRPr>
          </a:p>
        </p:txBody>
      </p:sp>
    </p:spTree>
    <p:extLst>
      <p:ext uri="{BB962C8B-B14F-4D97-AF65-F5344CB8AC3E}">
        <p14:creationId xmlns:p14="http://schemas.microsoft.com/office/powerpoint/2010/main" val="41961744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61AA580-D46C-AD1B-2C46-A32A3D5AABA7}"/>
              </a:ext>
            </a:extLst>
          </p:cNvPr>
          <p:cNvSpPr>
            <a:spLocks noGrp="1"/>
          </p:cNvSpPr>
          <p:nvPr>
            <p:ph type="title"/>
          </p:nvPr>
        </p:nvSpPr>
        <p:spPr>
          <a:xfrm>
            <a:off x="826396" y="586855"/>
            <a:ext cx="4230100" cy="3267513"/>
          </a:xfrm>
        </p:spPr>
        <p:txBody>
          <a:bodyPr anchor="b">
            <a:normAutofit/>
          </a:bodyPr>
          <a:lstStyle/>
          <a:p>
            <a:pPr algn="r"/>
            <a:r>
              <a:rPr lang="en-CA" sz="4800" dirty="0">
                <a:solidFill>
                  <a:srgbClr val="FFFFFF"/>
                </a:solidFill>
              </a:rPr>
              <a:t>Thank you</a:t>
            </a:r>
          </a:p>
        </p:txBody>
      </p:sp>
      <p:sp>
        <p:nvSpPr>
          <p:cNvPr id="4" name="Slide Number Placeholder 3">
            <a:extLst>
              <a:ext uri="{FF2B5EF4-FFF2-40B4-BE49-F238E27FC236}">
                <a16:creationId xmlns:a16="http://schemas.microsoft.com/office/drawing/2014/main" id="{7DC49C86-6735-807B-1CA3-F0DAF539CE50}"/>
              </a:ext>
            </a:extLst>
          </p:cNvPr>
          <p:cNvSpPr>
            <a:spLocks noGrp="1"/>
          </p:cNvSpPr>
          <p:nvPr>
            <p:ph type="sldNum" sz="quarter" idx="12"/>
          </p:nvPr>
        </p:nvSpPr>
        <p:spPr>
          <a:xfrm>
            <a:off x="11704320" y="6455664"/>
            <a:ext cx="448056" cy="365125"/>
          </a:xfrm>
        </p:spPr>
        <p:txBody>
          <a:bodyPr>
            <a:normAutofit/>
          </a:bodyPr>
          <a:lstStyle/>
          <a:p>
            <a:pPr>
              <a:spcAft>
                <a:spcPts val="600"/>
              </a:spcAft>
            </a:pPr>
            <a:fld id="{07E66D90-8D36-4045-BD2B-3841A8FC3245}" type="slidenum">
              <a:rPr lang="en-CA" sz="1100">
                <a:solidFill>
                  <a:schemeClr val="tx1">
                    <a:lumMod val="50000"/>
                    <a:lumOff val="50000"/>
                  </a:schemeClr>
                </a:solidFill>
              </a:rPr>
              <a:pPr>
                <a:spcAft>
                  <a:spcPts val="600"/>
                </a:spcAft>
              </a:pPr>
              <a:t>16</a:t>
            </a:fld>
            <a:endParaRPr lang="en-CA" sz="1100">
              <a:solidFill>
                <a:schemeClr val="tx1">
                  <a:lumMod val="50000"/>
                  <a:lumOff val="50000"/>
                </a:schemeClr>
              </a:solidFill>
            </a:endParaRPr>
          </a:p>
        </p:txBody>
      </p:sp>
      <p:pic>
        <p:nvPicPr>
          <p:cNvPr id="5" name="Picture 4" descr="A logo with a letter b in a circle with rays&#10;&#10;Description automatically generated">
            <a:extLst>
              <a:ext uri="{FF2B5EF4-FFF2-40B4-BE49-F238E27FC236}">
                <a16:creationId xmlns:a16="http://schemas.microsoft.com/office/drawing/2014/main" id="{FDF62AAE-39CD-85D3-5B9D-154672B8F0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76318" y="2417366"/>
            <a:ext cx="2023673" cy="2023268"/>
          </a:xfrm>
          <a:prstGeom prst="rect">
            <a:avLst/>
          </a:prstGeom>
        </p:spPr>
      </p:pic>
      <p:pic>
        <p:nvPicPr>
          <p:cNvPr id="6" name="Picture 5" descr="A blue circle with a white leaf&#10;&#10;Description automatically generated">
            <a:extLst>
              <a:ext uri="{FF2B5EF4-FFF2-40B4-BE49-F238E27FC236}">
                <a16:creationId xmlns:a16="http://schemas.microsoft.com/office/drawing/2014/main" id="{9156BD5D-C316-B192-986F-D909BD41A6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47678" y="2416961"/>
            <a:ext cx="2023673" cy="2023673"/>
          </a:xfrm>
          <a:prstGeom prst="rect">
            <a:avLst/>
          </a:prstGeom>
        </p:spPr>
      </p:pic>
    </p:spTree>
    <p:extLst>
      <p:ext uri="{BB962C8B-B14F-4D97-AF65-F5344CB8AC3E}">
        <p14:creationId xmlns:p14="http://schemas.microsoft.com/office/powerpoint/2010/main" val="1692223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693019-4A68-59EE-4935-3C179845BE44}"/>
              </a:ext>
            </a:extLst>
          </p:cNvPr>
          <p:cNvSpPr>
            <a:spLocks noGrp="1"/>
          </p:cNvSpPr>
          <p:nvPr>
            <p:ph type="title"/>
          </p:nvPr>
        </p:nvSpPr>
        <p:spPr/>
        <p:txBody>
          <a:bodyPr/>
          <a:lstStyle/>
          <a:p>
            <a:r>
              <a:rPr lang="en-CA" dirty="0" err="1"/>
              <a:t>InP</a:t>
            </a:r>
            <a:r>
              <a:rPr lang="en-CA" dirty="0"/>
              <a:t> Reflection Signal</a:t>
            </a:r>
          </a:p>
        </p:txBody>
      </p:sp>
      <p:pic>
        <p:nvPicPr>
          <p:cNvPr id="6" name="Content Placeholder 5" descr="A screenshot of a computer&#10;&#10;Description automatically generated">
            <a:extLst>
              <a:ext uri="{FF2B5EF4-FFF2-40B4-BE49-F238E27FC236}">
                <a16:creationId xmlns:a16="http://schemas.microsoft.com/office/drawing/2014/main" id="{37626F83-59A1-BF21-E12C-9B3EF318D982}"/>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22878" t="4960" r="31627" b="73781"/>
          <a:stretch/>
        </p:blipFill>
        <p:spPr>
          <a:xfrm>
            <a:off x="331506" y="2075158"/>
            <a:ext cx="11528988" cy="3030279"/>
          </a:xfrm>
        </p:spPr>
      </p:pic>
      <p:sp>
        <p:nvSpPr>
          <p:cNvPr id="4" name="Slide Number Placeholder 3">
            <a:extLst>
              <a:ext uri="{FF2B5EF4-FFF2-40B4-BE49-F238E27FC236}">
                <a16:creationId xmlns:a16="http://schemas.microsoft.com/office/drawing/2014/main" id="{60AA89C1-9D30-C45B-B832-6544F65E881C}"/>
              </a:ext>
            </a:extLst>
          </p:cNvPr>
          <p:cNvSpPr>
            <a:spLocks noGrp="1"/>
          </p:cNvSpPr>
          <p:nvPr>
            <p:ph type="sldNum" sz="quarter" idx="12"/>
          </p:nvPr>
        </p:nvSpPr>
        <p:spPr/>
        <p:txBody>
          <a:bodyPr/>
          <a:lstStyle/>
          <a:p>
            <a:fld id="{07E66D90-8D36-4045-BD2B-3841A8FC3245}" type="slidenum">
              <a:rPr lang="en-CA" smtClean="0"/>
              <a:t>17</a:t>
            </a:fld>
            <a:endParaRPr lang="en-CA"/>
          </a:p>
        </p:txBody>
      </p:sp>
    </p:spTree>
    <p:extLst>
      <p:ext uri="{BB962C8B-B14F-4D97-AF65-F5344CB8AC3E}">
        <p14:creationId xmlns:p14="http://schemas.microsoft.com/office/powerpoint/2010/main" val="34899782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F1CA4-1C6F-DD33-14F5-51B8AAD89CA7}"/>
              </a:ext>
            </a:extLst>
          </p:cNvPr>
          <p:cNvSpPr>
            <a:spLocks noGrp="1"/>
          </p:cNvSpPr>
          <p:nvPr>
            <p:ph type="title"/>
          </p:nvPr>
        </p:nvSpPr>
        <p:spPr/>
        <p:txBody>
          <a:bodyPr/>
          <a:lstStyle/>
          <a:p>
            <a:r>
              <a:rPr lang="en-CA" dirty="0" err="1"/>
              <a:t>InP</a:t>
            </a:r>
            <a:r>
              <a:rPr lang="en-CA" dirty="0"/>
              <a:t> Luminescence Signal</a:t>
            </a:r>
          </a:p>
        </p:txBody>
      </p:sp>
      <p:pic>
        <p:nvPicPr>
          <p:cNvPr id="6" name="Content Placeholder 5" descr="A screenshot of a computer&#10;&#10;Description automatically generated">
            <a:extLst>
              <a:ext uri="{FF2B5EF4-FFF2-40B4-BE49-F238E27FC236}">
                <a16:creationId xmlns:a16="http://schemas.microsoft.com/office/drawing/2014/main" id="{9C62A148-B146-666C-9E8A-9B34AA70FC41}"/>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22877" t="4960" r="31765" b="73537"/>
          <a:stretch/>
        </p:blipFill>
        <p:spPr>
          <a:xfrm>
            <a:off x="195138" y="1855437"/>
            <a:ext cx="11801723" cy="3147126"/>
          </a:xfrm>
        </p:spPr>
      </p:pic>
      <p:sp>
        <p:nvSpPr>
          <p:cNvPr id="4" name="Slide Number Placeholder 3">
            <a:extLst>
              <a:ext uri="{FF2B5EF4-FFF2-40B4-BE49-F238E27FC236}">
                <a16:creationId xmlns:a16="http://schemas.microsoft.com/office/drawing/2014/main" id="{0045331F-12D9-D60C-56B1-6FAAE104B9DE}"/>
              </a:ext>
            </a:extLst>
          </p:cNvPr>
          <p:cNvSpPr>
            <a:spLocks noGrp="1"/>
          </p:cNvSpPr>
          <p:nvPr>
            <p:ph type="sldNum" sz="quarter" idx="12"/>
          </p:nvPr>
        </p:nvSpPr>
        <p:spPr/>
        <p:txBody>
          <a:bodyPr/>
          <a:lstStyle/>
          <a:p>
            <a:fld id="{07E66D90-8D36-4045-BD2B-3841A8FC3245}" type="slidenum">
              <a:rPr lang="en-CA" smtClean="0"/>
              <a:t>18</a:t>
            </a:fld>
            <a:endParaRPr lang="en-CA"/>
          </a:p>
        </p:txBody>
      </p:sp>
    </p:spTree>
    <p:extLst>
      <p:ext uri="{BB962C8B-B14F-4D97-AF65-F5344CB8AC3E}">
        <p14:creationId xmlns:p14="http://schemas.microsoft.com/office/powerpoint/2010/main" val="6719354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C9AA3-70C2-F134-0A7A-90EE87384068}"/>
              </a:ext>
            </a:extLst>
          </p:cNvPr>
          <p:cNvSpPr>
            <a:spLocks noGrp="1"/>
          </p:cNvSpPr>
          <p:nvPr>
            <p:ph type="title"/>
          </p:nvPr>
        </p:nvSpPr>
        <p:spPr/>
        <p:txBody>
          <a:bodyPr/>
          <a:lstStyle/>
          <a:p>
            <a:r>
              <a:rPr lang="en-US" dirty="0"/>
              <a:t>HDPE Alternate Image</a:t>
            </a:r>
            <a:endParaRPr lang="en-CA" dirty="0"/>
          </a:p>
        </p:txBody>
      </p:sp>
      <p:pic>
        <p:nvPicPr>
          <p:cNvPr id="6" name="Content Placeholder 5" descr="A white sponge on a grey surface&#10;&#10;Description automatically generated">
            <a:extLst>
              <a:ext uri="{FF2B5EF4-FFF2-40B4-BE49-F238E27FC236}">
                <a16:creationId xmlns:a16="http://schemas.microsoft.com/office/drawing/2014/main" id="{1CAE216B-FB1E-13B1-FB13-C0D08901D1E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33509" y="1825625"/>
            <a:ext cx="7724982" cy="4351338"/>
          </a:xfrm>
        </p:spPr>
      </p:pic>
      <p:sp>
        <p:nvSpPr>
          <p:cNvPr id="4" name="Slide Number Placeholder 3">
            <a:extLst>
              <a:ext uri="{FF2B5EF4-FFF2-40B4-BE49-F238E27FC236}">
                <a16:creationId xmlns:a16="http://schemas.microsoft.com/office/drawing/2014/main" id="{42775A7E-605F-27E8-C43D-BEDBD69D0CED}"/>
              </a:ext>
            </a:extLst>
          </p:cNvPr>
          <p:cNvSpPr>
            <a:spLocks noGrp="1"/>
          </p:cNvSpPr>
          <p:nvPr>
            <p:ph type="sldNum" sz="quarter" idx="12"/>
          </p:nvPr>
        </p:nvSpPr>
        <p:spPr/>
        <p:txBody>
          <a:bodyPr/>
          <a:lstStyle/>
          <a:p>
            <a:fld id="{07E66D90-8D36-4045-BD2B-3841A8FC3245}" type="slidenum">
              <a:rPr lang="en-CA" smtClean="0"/>
              <a:t>19</a:t>
            </a:fld>
            <a:endParaRPr lang="en-CA"/>
          </a:p>
        </p:txBody>
      </p:sp>
    </p:spTree>
    <p:extLst>
      <p:ext uri="{BB962C8B-B14F-4D97-AF65-F5344CB8AC3E}">
        <p14:creationId xmlns:p14="http://schemas.microsoft.com/office/powerpoint/2010/main" val="26412217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151139A-886F-4B97-8815-729AD383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3" name="Rectangle 12">
            <a:extLst>
              <a:ext uri="{FF2B5EF4-FFF2-40B4-BE49-F238E27FC236}">
                <a16:creationId xmlns:a16="http://schemas.microsoft.com/office/drawing/2014/main" id="{5428AC11-BFDF-42EF-80FF-717BBF9090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08628" y="1408629"/>
            <a:ext cx="6858000" cy="4040744"/>
          </a:xfrm>
          <a:prstGeom prst="rect">
            <a:avLst/>
          </a:prstGeom>
          <a:gradFill>
            <a:gsLst>
              <a:gs pos="1100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2CC56AF6-38E4-490B-8E2B-1A1037B4ED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9565" y="2659832"/>
            <a:ext cx="4355594" cy="4040742"/>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339A6F5-AD6A-4D80-8AD9-6290D13AC4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513"/>
            <a:ext cx="6857572" cy="3581401"/>
          </a:xfrm>
          <a:prstGeom prst="rect">
            <a:avLst/>
          </a:prstGeom>
          <a:gradFill>
            <a:gsLst>
              <a:gs pos="0">
                <a:srgbClr val="000000">
                  <a:alpha val="61000"/>
                </a:srgbClr>
              </a:gs>
              <a:gs pos="95000">
                <a:schemeClr val="accent5">
                  <a:alpha val="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E8D68CB-327B-E763-9D9F-25833B58109A}"/>
              </a:ext>
            </a:extLst>
          </p:cNvPr>
          <p:cNvSpPr>
            <a:spLocks noGrp="1"/>
          </p:cNvSpPr>
          <p:nvPr>
            <p:ph type="title"/>
          </p:nvPr>
        </p:nvSpPr>
        <p:spPr>
          <a:xfrm>
            <a:off x="660042" y="2945176"/>
            <a:ext cx="2878688" cy="2757975"/>
          </a:xfrm>
        </p:spPr>
        <p:txBody>
          <a:bodyPr vert="horz" lIns="91440" tIns="45720" rIns="91440" bIns="45720" rtlCol="0" anchor="t">
            <a:normAutofit/>
          </a:bodyPr>
          <a:lstStyle/>
          <a:p>
            <a:r>
              <a:rPr lang="en-US" sz="4000">
                <a:solidFill>
                  <a:srgbClr val="FFFFFF"/>
                </a:solidFill>
              </a:rPr>
              <a:t>Scintillating Bubble Chamber (SBC)</a:t>
            </a:r>
          </a:p>
        </p:txBody>
      </p:sp>
      <p:pic>
        <p:nvPicPr>
          <p:cNvPr id="10" name="Picture 9" descr="A small square object with squares in it&#10;&#10;Description automatically generated">
            <a:extLst>
              <a:ext uri="{FF2B5EF4-FFF2-40B4-BE49-F238E27FC236}">
                <a16:creationId xmlns:a16="http://schemas.microsoft.com/office/drawing/2014/main" id="{BC3B6054-ADB9-8B3D-A8C6-73039C2C3A46}"/>
              </a:ext>
            </a:extLst>
          </p:cNvPr>
          <p:cNvPicPr>
            <a:picLocks noChangeAspect="1"/>
          </p:cNvPicPr>
          <p:nvPr/>
        </p:nvPicPr>
        <p:blipFill rotWithShape="1">
          <a:blip r:embed="rId3">
            <a:extLst>
              <a:ext uri="{28A0092B-C50C-407E-A947-70E740481C1C}">
                <a14:useLocalDpi xmlns:a14="http://schemas.microsoft.com/office/drawing/2010/main" val="0"/>
              </a:ext>
            </a:extLst>
          </a:blip>
          <a:srcRect l="37156" t="35533" r="32456" b="23753"/>
          <a:stretch/>
        </p:blipFill>
        <p:spPr>
          <a:xfrm>
            <a:off x="9327048" y="1235312"/>
            <a:ext cx="2451305" cy="1849905"/>
          </a:xfrm>
          <a:prstGeom prst="rect">
            <a:avLst/>
          </a:prstGeom>
        </p:spPr>
      </p:pic>
      <p:sp>
        <p:nvSpPr>
          <p:cNvPr id="6" name="TextBox 5">
            <a:extLst>
              <a:ext uri="{FF2B5EF4-FFF2-40B4-BE49-F238E27FC236}">
                <a16:creationId xmlns:a16="http://schemas.microsoft.com/office/drawing/2014/main" id="{282DE84C-D6CD-3518-AFF0-569D882EFA85}"/>
              </a:ext>
            </a:extLst>
          </p:cNvPr>
          <p:cNvSpPr txBox="1"/>
          <p:nvPr/>
        </p:nvSpPr>
        <p:spPr>
          <a:xfrm>
            <a:off x="660042" y="1062507"/>
            <a:ext cx="2708196" cy="1097758"/>
          </a:xfrm>
          <a:prstGeom prst="rect">
            <a:avLst/>
          </a:prstGeom>
        </p:spPr>
        <p:txBody>
          <a:bodyPr vert="horz" lIns="91440" tIns="45720" rIns="91440" bIns="45720" rtlCol="0" anchor="b">
            <a:normAutofit/>
          </a:bodyPr>
          <a:lstStyle/>
          <a:p>
            <a:pPr>
              <a:lnSpc>
                <a:spcPct val="90000"/>
              </a:lnSpc>
              <a:spcBef>
                <a:spcPts val="1000"/>
              </a:spcBef>
            </a:pPr>
            <a:r>
              <a:rPr lang="en-US" sz="2000" dirty="0">
                <a:solidFill>
                  <a:srgbClr val="FFFFFF"/>
                </a:solidFill>
              </a:rPr>
              <a:t>850 nm LEDs mounted next to camera viewports (not shown)</a:t>
            </a:r>
          </a:p>
        </p:txBody>
      </p:sp>
      <p:sp>
        <p:nvSpPr>
          <p:cNvPr id="4" name="Slide Number Placeholder 3">
            <a:extLst>
              <a:ext uri="{FF2B5EF4-FFF2-40B4-BE49-F238E27FC236}">
                <a16:creationId xmlns:a16="http://schemas.microsoft.com/office/drawing/2014/main" id="{A784F839-6951-52A6-972D-585BD5710F2F}"/>
              </a:ext>
            </a:extLst>
          </p:cNvPr>
          <p:cNvSpPr>
            <a:spLocks noGrp="1"/>
          </p:cNvSpPr>
          <p:nvPr>
            <p:ph type="sldNum" sz="quarter" idx="12"/>
          </p:nvPr>
        </p:nvSpPr>
        <p:spPr>
          <a:xfrm>
            <a:off x="11704320" y="6454671"/>
            <a:ext cx="448056" cy="365125"/>
          </a:xfrm>
        </p:spPr>
        <p:txBody>
          <a:bodyPr vert="horz" lIns="91440" tIns="45720" rIns="91440" bIns="45720" rtlCol="0" anchor="ctr">
            <a:normAutofit/>
          </a:bodyPr>
          <a:lstStyle/>
          <a:p>
            <a:pPr>
              <a:spcAft>
                <a:spcPts val="600"/>
              </a:spcAft>
            </a:pPr>
            <a:fld id="{07E66D90-8D36-4045-BD2B-3841A8FC3245}" type="slidenum">
              <a:rPr lang="en-US" sz="1100">
                <a:solidFill>
                  <a:schemeClr val="tx1">
                    <a:lumMod val="50000"/>
                    <a:lumOff val="50000"/>
                  </a:schemeClr>
                </a:solidFill>
              </a:rPr>
              <a:pPr>
                <a:spcAft>
                  <a:spcPts val="600"/>
                </a:spcAft>
              </a:pPr>
              <a:t>2</a:t>
            </a:fld>
            <a:endParaRPr lang="en-US" sz="1100">
              <a:solidFill>
                <a:schemeClr val="tx1">
                  <a:lumMod val="50000"/>
                  <a:lumOff val="50000"/>
                </a:schemeClr>
              </a:solidFill>
            </a:endParaRPr>
          </a:p>
        </p:txBody>
      </p:sp>
      <p:pic>
        <p:nvPicPr>
          <p:cNvPr id="8" name="Picture 7" descr="Diagram of a machine with text and symbols&#10;&#10;Description automatically generated">
            <a:extLst>
              <a:ext uri="{FF2B5EF4-FFF2-40B4-BE49-F238E27FC236}">
                <a16:creationId xmlns:a16="http://schemas.microsoft.com/office/drawing/2014/main" id="{76B3CDC0-1F22-096B-924F-161742F91B8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38086" y="-216441"/>
            <a:ext cx="4396232" cy="8905825"/>
          </a:xfrm>
          <a:prstGeom prst="rect">
            <a:avLst/>
          </a:prstGeom>
        </p:spPr>
      </p:pic>
      <p:pic>
        <p:nvPicPr>
          <p:cNvPr id="14" name="Picture 13" descr="A close-up of a device&#10;&#10;Description automatically generated">
            <a:extLst>
              <a:ext uri="{FF2B5EF4-FFF2-40B4-BE49-F238E27FC236}">
                <a16:creationId xmlns:a16="http://schemas.microsoft.com/office/drawing/2014/main" id="{C476C6FD-0695-0B50-FA97-6FA204F17F12}"/>
              </a:ext>
            </a:extLst>
          </p:cNvPr>
          <p:cNvPicPr>
            <a:picLocks noChangeAspect="1"/>
          </p:cNvPicPr>
          <p:nvPr/>
        </p:nvPicPr>
        <p:blipFill rotWithShape="1">
          <a:blip r:embed="rId5">
            <a:extLst>
              <a:ext uri="{28A0092B-C50C-407E-A947-70E740481C1C}">
                <a14:useLocalDpi xmlns:a14="http://schemas.microsoft.com/office/drawing/2010/main" val="0"/>
              </a:ext>
            </a:extLst>
          </a:blip>
          <a:srcRect l="37782" t="20685" r="33796" b="26640"/>
          <a:stretch/>
        </p:blipFill>
        <p:spPr>
          <a:xfrm>
            <a:off x="9327048" y="3485802"/>
            <a:ext cx="2288230" cy="2388802"/>
          </a:xfrm>
          <a:prstGeom prst="rect">
            <a:avLst/>
          </a:prstGeom>
        </p:spPr>
      </p:pic>
    </p:spTree>
    <p:extLst>
      <p:ext uri="{BB962C8B-B14F-4D97-AF65-F5344CB8AC3E}">
        <p14:creationId xmlns:p14="http://schemas.microsoft.com/office/powerpoint/2010/main" val="588862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90BBA-26D2-F39D-4211-45D088AD4BFA}"/>
              </a:ext>
            </a:extLst>
          </p:cNvPr>
          <p:cNvSpPr>
            <a:spLocks noGrp="1"/>
          </p:cNvSpPr>
          <p:nvPr>
            <p:ph type="title"/>
          </p:nvPr>
        </p:nvSpPr>
        <p:spPr/>
        <p:txBody>
          <a:bodyPr/>
          <a:lstStyle/>
          <a:p>
            <a:r>
              <a:rPr lang="en-US" dirty="0"/>
              <a:t>LED Flasher Circuit</a:t>
            </a:r>
            <a:endParaRPr lang="en-CA" dirty="0"/>
          </a:p>
        </p:txBody>
      </p:sp>
      <p:pic>
        <p:nvPicPr>
          <p:cNvPr id="6" name="Content Placeholder 5" descr="A green circuit board with wires and wires&#10;&#10;Description automatically generated">
            <a:extLst>
              <a:ext uri="{FF2B5EF4-FFF2-40B4-BE49-F238E27FC236}">
                <a16:creationId xmlns:a16="http://schemas.microsoft.com/office/drawing/2014/main" id="{E34B0A9E-ABB0-AD43-6C01-744A2E0E105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86233" y="1539580"/>
            <a:ext cx="8819534" cy="4967879"/>
          </a:xfrm>
        </p:spPr>
      </p:pic>
      <p:sp>
        <p:nvSpPr>
          <p:cNvPr id="4" name="Slide Number Placeholder 3">
            <a:extLst>
              <a:ext uri="{FF2B5EF4-FFF2-40B4-BE49-F238E27FC236}">
                <a16:creationId xmlns:a16="http://schemas.microsoft.com/office/drawing/2014/main" id="{A17EA538-2D75-0433-70FD-8A622F664D85}"/>
              </a:ext>
            </a:extLst>
          </p:cNvPr>
          <p:cNvSpPr>
            <a:spLocks noGrp="1"/>
          </p:cNvSpPr>
          <p:nvPr>
            <p:ph type="sldNum" sz="quarter" idx="12"/>
          </p:nvPr>
        </p:nvSpPr>
        <p:spPr/>
        <p:txBody>
          <a:bodyPr/>
          <a:lstStyle/>
          <a:p>
            <a:fld id="{07E66D90-8D36-4045-BD2B-3841A8FC3245}" type="slidenum">
              <a:rPr lang="en-CA" smtClean="0"/>
              <a:t>20</a:t>
            </a:fld>
            <a:endParaRPr lang="en-CA"/>
          </a:p>
        </p:txBody>
      </p:sp>
    </p:spTree>
    <p:extLst>
      <p:ext uri="{BB962C8B-B14F-4D97-AF65-F5344CB8AC3E}">
        <p14:creationId xmlns:p14="http://schemas.microsoft.com/office/powerpoint/2010/main" val="38665297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4E11B-E8D9-2A77-F571-EA81922F1CCA}"/>
              </a:ext>
            </a:extLst>
          </p:cNvPr>
          <p:cNvSpPr>
            <a:spLocks noGrp="1"/>
          </p:cNvSpPr>
          <p:nvPr>
            <p:ph type="title"/>
          </p:nvPr>
        </p:nvSpPr>
        <p:spPr>
          <a:xfrm>
            <a:off x="838200" y="365125"/>
            <a:ext cx="3222523" cy="1325563"/>
          </a:xfrm>
        </p:spPr>
        <p:txBody>
          <a:bodyPr/>
          <a:lstStyle/>
          <a:p>
            <a:r>
              <a:rPr lang="en-CA" dirty="0"/>
              <a:t>Results: Kapton</a:t>
            </a:r>
          </a:p>
        </p:txBody>
      </p:sp>
      <p:sp>
        <p:nvSpPr>
          <p:cNvPr id="4" name="Slide Number Placeholder 3">
            <a:extLst>
              <a:ext uri="{FF2B5EF4-FFF2-40B4-BE49-F238E27FC236}">
                <a16:creationId xmlns:a16="http://schemas.microsoft.com/office/drawing/2014/main" id="{AFC5B55C-A435-4D8F-85E8-3404C08798FB}"/>
              </a:ext>
            </a:extLst>
          </p:cNvPr>
          <p:cNvSpPr>
            <a:spLocks noGrp="1"/>
          </p:cNvSpPr>
          <p:nvPr>
            <p:ph type="sldNum" sz="quarter" idx="12"/>
          </p:nvPr>
        </p:nvSpPr>
        <p:spPr/>
        <p:txBody>
          <a:bodyPr/>
          <a:lstStyle/>
          <a:p>
            <a:fld id="{07E66D90-8D36-4045-BD2B-3841A8FC3245}" type="slidenum">
              <a:rPr lang="en-CA" smtClean="0"/>
              <a:t>21</a:t>
            </a:fld>
            <a:endParaRPr lang="en-CA"/>
          </a:p>
        </p:txBody>
      </p:sp>
      <p:graphicFrame>
        <p:nvGraphicFramePr>
          <p:cNvPr id="5" name="Content Placeholder 4">
            <a:extLst>
              <a:ext uri="{FF2B5EF4-FFF2-40B4-BE49-F238E27FC236}">
                <a16:creationId xmlns:a16="http://schemas.microsoft.com/office/drawing/2014/main" id="{BD54214B-2AAD-B1F8-9877-F6FC653547F6}"/>
              </a:ext>
            </a:extLst>
          </p:cNvPr>
          <p:cNvGraphicFramePr>
            <a:graphicFrameLocks noGrp="1" noChangeAspect="1"/>
          </p:cNvGraphicFramePr>
          <p:nvPr>
            <p:ph idx="1"/>
            <p:extLst>
              <p:ext uri="{D42A27DB-BD31-4B8C-83A1-F6EECF244321}">
                <p14:modId xmlns:p14="http://schemas.microsoft.com/office/powerpoint/2010/main" val="260976340"/>
              </p:ext>
            </p:extLst>
          </p:nvPr>
        </p:nvGraphicFramePr>
        <p:xfrm>
          <a:off x="4312060" y="365125"/>
          <a:ext cx="7643966" cy="5705913"/>
        </p:xfrm>
        <a:graphic>
          <a:graphicData uri="http://schemas.openxmlformats.org/presentationml/2006/ole">
            <mc:AlternateContent xmlns:mc="http://schemas.openxmlformats.org/markup-compatibility/2006">
              <mc:Choice xmlns:v="urn:schemas-microsoft-com:vml" Requires="v">
                <p:oleObj name="Acrobat Document" r:id="rId2" imgW="4175618" imgH="3116161" progId="Acrobat.Document.DC">
                  <p:embed/>
                </p:oleObj>
              </mc:Choice>
              <mc:Fallback>
                <p:oleObj name="Acrobat Document" r:id="rId2" imgW="4175618" imgH="3116161" progId="Acrobat.Document.DC">
                  <p:embed/>
                  <p:pic>
                    <p:nvPicPr>
                      <p:cNvPr id="0" name=""/>
                      <p:cNvPicPr/>
                      <p:nvPr/>
                    </p:nvPicPr>
                    <p:blipFill>
                      <a:blip r:embed="rId3"/>
                      <a:stretch>
                        <a:fillRect/>
                      </a:stretch>
                    </p:blipFill>
                    <p:spPr>
                      <a:xfrm>
                        <a:off x="4312060" y="365125"/>
                        <a:ext cx="7643966" cy="5705913"/>
                      </a:xfrm>
                      <a:prstGeom prst="rect">
                        <a:avLst/>
                      </a:prstGeom>
                    </p:spPr>
                  </p:pic>
                </p:oleObj>
              </mc:Fallback>
            </mc:AlternateContent>
          </a:graphicData>
        </a:graphic>
      </p:graphicFrame>
      <p:sp>
        <p:nvSpPr>
          <p:cNvPr id="6" name="TextBox 5">
            <a:extLst>
              <a:ext uri="{FF2B5EF4-FFF2-40B4-BE49-F238E27FC236}">
                <a16:creationId xmlns:a16="http://schemas.microsoft.com/office/drawing/2014/main" id="{3ACAD3B9-1B57-522B-86A0-886C03C0713D}"/>
              </a:ext>
            </a:extLst>
          </p:cNvPr>
          <p:cNvSpPr txBox="1"/>
          <p:nvPr/>
        </p:nvSpPr>
        <p:spPr>
          <a:xfrm>
            <a:off x="3240421" y="6169709"/>
            <a:ext cx="5827351" cy="369332"/>
          </a:xfrm>
          <a:prstGeom prst="rect">
            <a:avLst/>
          </a:prstGeom>
          <a:noFill/>
          <a:ln>
            <a:solidFill>
              <a:schemeClr val="tx1"/>
            </a:solidFill>
          </a:ln>
        </p:spPr>
        <p:txBody>
          <a:bodyPr wrap="square" rtlCol="0">
            <a:spAutoFit/>
          </a:bodyPr>
          <a:lstStyle/>
          <a:p>
            <a:pPr algn="ctr"/>
            <a:r>
              <a:rPr lang="en-CA" dirty="0" err="1"/>
              <a:t>SiPM</a:t>
            </a:r>
            <a:r>
              <a:rPr lang="en-CA" dirty="0"/>
              <a:t> signal for Kapton with the reflection pulse removed.</a:t>
            </a:r>
          </a:p>
        </p:txBody>
      </p:sp>
    </p:spTree>
    <p:extLst>
      <p:ext uri="{BB962C8B-B14F-4D97-AF65-F5344CB8AC3E}">
        <p14:creationId xmlns:p14="http://schemas.microsoft.com/office/powerpoint/2010/main" val="33869742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4E11B-E8D9-2A77-F571-EA81922F1CCA}"/>
              </a:ext>
            </a:extLst>
          </p:cNvPr>
          <p:cNvSpPr>
            <a:spLocks noGrp="1"/>
          </p:cNvSpPr>
          <p:nvPr>
            <p:ph type="title"/>
          </p:nvPr>
        </p:nvSpPr>
        <p:spPr>
          <a:xfrm>
            <a:off x="838200" y="365125"/>
            <a:ext cx="3222523" cy="1325563"/>
          </a:xfrm>
        </p:spPr>
        <p:txBody>
          <a:bodyPr/>
          <a:lstStyle/>
          <a:p>
            <a:r>
              <a:rPr lang="en-CA" dirty="0"/>
              <a:t>Results: FR4</a:t>
            </a:r>
          </a:p>
        </p:txBody>
      </p:sp>
      <p:sp>
        <p:nvSpPr>
          <p:cNvPr id="4" name="Slide Number Placeholder 3">
            <a:extLst>
              <a:ext uri="{FF2B5EF4-FFF2-40B4-BE49-F238E27FC236}">
                <a16:creationId xmlns:a16="http://schemas.microsoft.com/office/drawing/2014/main" id="{AFC5B55C-A435-4D8F-85E8-3404C08798FB}"/>
              </a:ext>
            </a:extLst>
          </p:cNvPr>
          <p:cNvSpPr>
            <a:spLocks noGrp="1"/>
          </p:cNvSpPr>
          <p:nvPr>
            <p:ph type="sldNum" sz="quarter" idx="12"/>
          </p:nvPr>
        </p:nvSpPr>
        <p:spPr/>
        <p:txBody>
          <a:bodyPr/>
          <a:lstStyle/>
          <a:p>
            <a:fld id="{07E66D90-8D36-4045-BD2B-3841A8FC3245}" type="slidenum">
              <a:rPr lang="en-CA" smtClean="0"/>
              <a:t>22</a:t>
            </a:fld>
            <a:endParaRPr lang="en-CA"/>
          </a:p>
        </p:txBody>
      </p:sp>
      <p:graphicFrame>
        <p:nvGraphicFramePr>
          <p:cNvPr id="5" name="Content Placeholder 4">
            <a:extLst>
              <a:ext uri="{FF2B5EF4-FFF2-40B4-BE49-F238E27FC236}">
                <a16:creationId xmlns:a16="http://schemas.microsoft.com/office/drawing/2014/main" id="{BD54214B-2AAD-B1F8-9877-F6FC653547F6}"/>
              </a:ext>
            </a:extLst>
          </p:cNvPr>
          <p:cNvGraphicFramePr>
            <a:graphicFrameLocks noGrp="1" noChangeAspect="1"/>
          </p:cNvGraphicFramePr>
          <p:nvPr>
            <p:ph idx="1"/>
            <p:extLst>
              <p:ext uri="{D42A27DB-BD31-4B8C-83A1-F6EECF244321}">
                <p14:modId xmlns:p14="http://schemas.microsoft.com/office/powerpoint/2010/main" val="703717043"/>
              </p:ext>
            </p:extLst>
          </p:nvPr>
        </p:nvGraphicFramePr>
        <p:xfrm>
          <a:off x="4312060" y="365125"/>
          <a:ext cx="7643966" cy="5705913"/>
        </p:xfrm>
        <a:graphic>
          <a:graphicData uri="http://schemas.openxmlformats.org/presentationml/2006/ole">
            <mc:AlternateContent xmlns:mc="http://schemas.openxmlformats.org/markup-compatibility/2006">
              <mc:Choice xmlns:v="urn:schemas-microsoft-com:vml" Requires="v">
                <p:oleObj name="Acrobat Document" r:id="rId2" imgW="4175618" imgH="3116161" progId="Acrobat.Document.DC">
                  <p:embed/>
                </p:oleObj>
              </mc:Choice>
              <mc:Fallback>
                <p:oleObj name="Acrobat Document" r:id="rId2" imgW="4175618" imgH="3116161" progId="Acrobat.Document.DC">
                  <p:embed/>
                  <p:pic>
                    <p:nvPicPr>
                      <p:cNvPr id="5" name="Content Placeholder 4">
                        <a:extLst>
                          <a:ext uri="{FF2B5EF4-FFF2-40B4-BE49-F238E27FC236}">
                            <a16:creationId xmlns:a16="http://schemas.microsoft.com/office/drawing/2014/main" id="{BD54214B-2AAD-B1F8-9877-F6FC653547F6}"/>
                          </a:ext>
                        </a:extLst>
                      </p:cNvPr>
                      <p:cNvPicPr/>
                      <p:nvPr/>
                    </p:nvPicPr>
                    <p:blipFill>
                      <a:blip r:embed="rId3"/>
                      <a:stretch>
                        <a:fillRect/>
                      </a:stretch>
                    </p:blipFill>
                    <p:spPr>
                      <a:xfrm>
                        <a:off x="4312060" y="365125"/>
                        <a:ext cx="7643966" cy="5705913"/>
                      </a:xfrm>
                      <a:prstGeom prst="rect">
                        <a:avLst/>
                      </a:prstGeom>
                    </p:spPr>
                  </p:pic>
                </p:oleObj>
              </mc:Fallback>
            </mc:AlternateContent>
          </a:graphicData>
        </a:graphic>
      </p:graphicFrame>
      <p:graphicFrame>
        <p:nvGraphicFramePr>
          <p:cNvPr id="3" name="Object 2">
            <a:extLst>
              <a:ext uri="{FF2B5EF4-FFF2-40B4-BE49-F238E27FC236}">
                <a16:creationId xmlns:a16="http://schemas.microsoft.com/office/drawing/2014/main" id="{5462E3B3-16A4-1DE5-8EF3-3548AAAF9ED9}"/>
              </a:ext>
            </a:extLst>
          </p:cNvPr>
          <p:cNvGraphicFramePr>
            <a:graphicFrameLocks noChangeAspect="1"/>
          </p:cNvGraphicFramePr>
          <p:nvPr>
            <p:extLst>
              <p:ext uri="{D42A27DB-BD31-4B8C-83A1-F6EECF244321}">
                <p14:modId xmlns:p14="http://schemas.microsoft.com/office/powerpoint/2010/main" val="1748566544"/>
              </p:ext>
            </p:extLst>
          </p:nvPr>
        </p:nvGraphicFramePr>
        <p:xfrm>
          <a:off x="4159045" y="365125"/>
          <a:ext cx="7796981" cy="5725955"/>
        </p:xfrm>
        <a:graphic>
          <a:graphicData uri="http://schemas.openxmlformats.org/presentationml/2006/ole">
            <mc:AlternateContent xmlns:mc="http://schemas.openxmlformats.org/markup-compatibility/2006">
              <mc:Choice xmlns:v="urn:schemas-microsoft-com:vml" Requires="v">
                <p:oleObj name="Acrobat Document" r:id="rId4" imgW="4244092" imgH="3116161" progId="Acrobat.Document.DC">
                  <p:embed/>
                </p:oleObj>
              </mc:Choice>
              <mc:Fallback>
                <p:oleObj name="Acrobat Document" r:id="rId4" imgW="4244092" imgH="3116161" progId="Acrobat.Document.DC">
                  <p:embed/>
                  <p:pic>
                    <p:nvPicPr>
                      <p:cNvPr id="0" name=""/>
                      <p:cNvPicPr/>
                      <p:nvPr/>
                    </p:nvPicPr>
                    <p:blipFill>
                      <a:blip r:embed="rId5"/>
                      <a:stretch>
                        <a:fillRect/>
                      </a:stretch>
                    </p:blipFill>
                    <p:spPr>
                      <a:xfrm>
                        <a:off x="4159045" y="365125"/>
                        <a:ext cx="7796981" cy="5725955"/>
                      </a:xfrm>
                      <a:prstGeom prst="rect">
                        <a:avLst/>
                      </a:prstGeom>
                    </p:spPr>
                  </p:pic>
                </p:oleObj>
              </mc:Fallback>
            </mc:AlternateContent>
          </a:graphicData>
        </a:graphic>
      </p:graphicFrame>
      <p:sp>
        <p:nvSpPr>
          <p:cNvPr id="6" name="TextBox 5">
            <a:extLst>
              <a:ext uri="{FF2B5EF4-FFF2-40B4-BE49-F238E27FC236}">
                <a16:creationId xmlns:a16="http://schemas.microsoft.com/office/drawing/2014/main" id="{F6DCF604-0940-B90E-A65F-2B9F0E01C4EE}"/>
              </a:ext>
            </a:extLst>
          </p:cNvPr>
          <p:cNvSpPr txBox="1"/>
          <p:nvPr/>
        </p:nvSpPr>
        <p:spPr>
          <a:xfrm>
            <a:off x="3240421" y="6169709"/>
            <a:ext cx="5827351" cy="369332"/>
          </a:xfrm>
          <a:prstGeom prst="rect">
            <a:avLst/>
          </a:prstGeom>
          <a:noFill/>
          <a:ln>
            <a:solidFill>
              <a:schemeClr val="tx1"/>
            </a:solidFill>
          </a:ln>
        </p:spPr>
        <p:txBody>
          <a:bodyPr wrap="square" rtlCol="0">
            <a:spAutoFit/>
          </a:bodyPr>
          <a:lstStyle/>
          <a:p>
            <a:pPr algn="ctr"/>
            <a:r>
              <a:rPr lang="en-CA" dirty="0" err="1"/>
              <a:t>SiPM</a:t>
            </a:r>
            <a:r>
              <a:rPr lang="en-CA" dirty="0"/>
              <a:t> signal for FR4 with the reflection pulse removed.</a:t>
            </a:r>
          </a:p>
        </p:txBody>
      </p:sp>
    </p:spTree>
    <p:extLst>
      <p:ext uri="{BB962C8B-B14F-4D97-AF65-F5344CB8AC3E}">
        <p14:creationId xmlns:p14="http://schemas.microsoft.com/office/powerpoint/2010/main" val="27010678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4E11B-E8D9-2A77-F571-EA81922F1CCA}"/>
              </a:ext>
            </a:extLst>
          </p:cNvPr>
          <p:cNvSpPr>
            <a:spLocks noGrp="1"/>
          </p:cNvSpPr>
          <p:nvPr>
            <p:ph type="title"/>
          </p:nvPr>
        </p:nvSpPr>
        <p:spPr>
          <a:xfrm>
            <a:off x="838200" y="365125"/>
            <a:ext cx="3222523" cy="2958178"/>
          </a:xfrm>
        </p:spPr>
        <p:txBody>
          <a:bodyPr>
            <a:normAutofit fontScale="90000"/>
          </a:bodyPr>
          <a:lstStyle/>
          <a:p>
            <a:r>
              <a:rPr lang="en-CA" dirty="0"/>
              <a:t>Results: Durable V2Formlabs Photopolymer Resin</a:t>
            </a:r>
          </a:p>
        </p:txBody>
      </p:sp>
      <p:sp>
        <p:nvSpPr>
          <p:cNvPr id="4" name="Slide Number Placeholder 3">
            <a:extLst>
              <a:ext uri="{FF2B5EF4-FFF2-40B4-BE49-F238E27FC236}">
                <a16:creationId xmlns:a16="http://schemas.microsoft.com/office/drawing/2014/main" id="{AFC5B55C-A435-4D8F-85E8-3404C08798FB}"/>
              </a:ext>
            </a:extLst>
          </p:cNvPr>
          <p:cNvSpPr>
            <a:spLocks noGrp="1"/>
          </p:cNvSpPr>
          <p:nvPr>
            <p:ph type="sldNum" sz="quarter" idx="12"/>
          </p:nvPr>
        </p:nvSpPr>
        <p:spPr/>
        <p:txBody>
          <a:bodyPr/>
          <a:lstStyle/>
          <a:p>
            <a:fld id="{07E66D90-8D36-4045-BD2B-3841A8FC3245}" type="slidenum">
              <a:rPr lang="en-CA" smtClean="0"/>
              <a:t>23</a:t>
            </a:fld>
            <a:endParaRPr lang="en-CA"/>
          </a:p>
        </p:txBody>
      </p:sp>
      <p:graphicFrame>
        <p:nvGraphicFramePr>
          <p:cNvPr id="5" name="Content Placeholder 4">
            <a:extLst>
              <a:ext uri="{FF2B5EF4-FFF2-40B4-BE49-F238E27FC236}">
                <a16:creationId xmlns:a16="http://schemas.microsoft.com/office/drawing/2014/main" id="{BD54214B-2AAD-B1F8-9877-F6FC653547F6}"/>
              </a:ext>
            </a:extLst>
          </p:cNvPr>
          <p:cNvGraphicFramePr>
            <a:graphicFrameLocks noGrp="1" noChangeAspect="1"/>
          </p:cNvGraphicFramePr>
          <p:nvPr>
            <p:ph idx="1"/>
          </p:nvPr>
        </p:nvGraphicFramePr>
        <p:xfrm>
          <a:off x="4312060" y="365125"/>
          <a:ext cx="7643966" cy="5705913"/>
        </p:xfrm>
        <a:graphic>
          <a:graphicData uri="http://schemas.openxmlformats.org/presentationml/2006/ole">
            <mc:AlternateContent xmlns:mc="http://schemas.openxmlformats.org/markup-compatibility/2006">
              <mc:Choice xmlns:v="urn:schemas-microsoft-com:vml" Requires="v">
                <p:oleObj name="Acrobat Document" r:id="rId2" imgW="4175618" imgH="3116161" progId="Acrobat.Document.DC">
                  <p:embed/>
                </p:oleObj>
              </mc:Choice>
              <mc:Fallback>
                <p:oleObj name="Acrobat Document" r:id="rId2" imgW="4175618" imgH="3116161" progId="Acrobat.Document.DC">
                  <p:embed/>
                  <p:pic>
                    <p:nvPicPr>
                      <p:cNvPr id="5" name="Content Placeholder 4">
                        <a:extLst>
                          <a:ext uri="{FF2B5EF4-FFF2-40B4-BE49-F238E27FC236}">
                            <a16:creationId xmlns:a16="http://schemas.microsoft.com/office/drawing/2014/main" id="{BD54214B-2AAD-B1F8-9877-F6FC653547F6}"/>
                          </a:ext>
                        </a:extLst>
                      </p:cNvPr>
                      <p:cNvPicPr/>
                      <p:nvPr/>
                    </p:nvPicPr>
                    <p:blipFill>
                      <a:blip r:embed="rId3"/>
                      <a:stretch>
                        <a:fillRect/>
                      </a:stretch>
                    </p:blipFill>
                    <p:spPr>
                      <a:xfrm>
                        <a:off x="4312060" y="365125"/>
                        <a:ext cx="7643966" cy="5705913"/>
                      </a:xfrm>
                      <a:prstGeom prst="rect">
                        <a:avLst/>
                      </a:prstGeom>
                    </p:spPr>
                  </p:pic>
                </p:oleObj>
              </mc:Fallback>
            </mc:AlternateContent>
          </a:graphicData>
        </a:graphic>
      </p:graphicFrame>
      <p:graphicFrame>
        <p:nvGraphicFramePr>
          <p:cNvPr id="3" name="Object 2">
            <a:extLst>
              <a:ext uri="{FF2B5EF4-FFF2-40B4-BE49-F238E27FC236}">
                <a16:creationId xmlns:a16="http://schemas.microsoft.com/office/drawing/2014/main" id="{5462E3B3-16A4-1DE5-8EF3-3548AAAF9ED9}"/>
              </a:ext>
            </a:extLst>
          </p:cNvPr>
          <p:cNvGraphicFramePr>
            <a:graphicFrameLocks noChangeAspect="1"/>
          </p:cNvGraphicFramePr>
          <p:nvPr/>
        </p:nvGraphicFramePr>
        <p:xfrm>
          <a:off x="4159045" y="365125"/>
          <a:ext cx="7796981" cy="5725955"/>
        </p:xfrm>
        <a:graphic>
          <a:graphicData uri="http://schemas.openxmlformats.org/presentationml/2006/ole">
            <mc:AlternateContent xmlns:mc="http://schemas.openxmlformats.org/markup-compatibility/2006">
              <mc:Choice xmlns:v="urn:schemas-microsoft-com:vml" Requires="v">
                <p:oleObj name="Acrobat Document" r:id="rId4" imgW="4244092" imgH="3116161" progId="Acrobat.Document.DC">
                  <p:embed/>
                </p:oleObj>
              </mc:Choice>
              <mc:Fallback>
                <p:oleObj name="Acrobat Document" r:id="rId4" imgW="4244092" imgH="3116161" progId="Acrobat.Document.DC">
                  <p:embed/>
                  <p:pic>
                    <p:nvPicPr>
                      <p:cNvPr id="3" name="Object 2">
                        <a:extLst>
                          <a:ext uri="{FF2B5EF4-FFF2-40B4-BE49-F238E27FC236}">
                            <a16:creationId xmlns:a16="http://schemas.microsoft.com/office/drawing/2014/main" id="{5462E3B3-16A4-1DE5-8EF3-3548AAAF9ED9}"/>
                          </a:ext>
                        </a:extLst>
                      </p:cNvPr>
                      <p:cNvPicPr/>
                      <p:nvPr/>
                    </p:nvPicPr>
                    <p:blipFill>
                      <a:blip r:embed="rId5"/>
                      <a:stretch>
                        <a:fillRect/>
                      </a:stretch>
                    </p:blipFill>
                    <p:spPr>
                      <a:xfrm>
                        <a:off x="4159045" y="365125"/>
                        <a:ext cx="7796981" cy="5725955"/>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1A22D7B5-0CA1-36E8-3C05-22BC22FA1BC4}"/>
              </a:ext>
            </a:extLst>
          </p:cNvPr>
          <p:cNvGraphicFramePr>
            <a:graphicFrameLocks noChangeAspect="1"/>
          </p:cNvGraphicFramePr>
          <p:nvPr>
            <p:extLst>
              <p:ext uri="{D42A27DB-BD31-4B8C-83A1-F6EECF244321}">
                <p14:modId xmlns:p14="http://schemas.microsoft.com/office/powerpoint/2010/main" val="2284365272"/>
              </p:ext>
            </p:extLst>
          </p:nvPr>
        </p:nvGraphicFramePr>
        <p:xfrm>
          <a:off x="4159045" y="365125"/>
          <a:ext cx="7796981" cy="5725955"/>
        </p:xfrm>
        <a:graphic>
          <a:graphicData uri="http://schemas.openxmlformats.org/presentationml/2006/ole">
            <mc:AlternateContent xmlns:mc="http://schemas.openxmlformats.org/markup-compatibility/2006">
              <mc:Choice xmlns:v="urn:schemas-microsoft-com:vml" Requires="v">
                <p:oleObj name="Acrobat Document" r:id="rId6" imgW="4244092" imgH="3116161" progId="Acrobat.Document.DC">
                  <p:embed/>
                </p:oleObj>
              </mc:Choice>
              <mc:Fallback>
                <p:oleObj name="Acrobat Document" r:id="rId6" imgW="4244092" imgH="3116161" progId="Acrobat.Document.DC">
                  <p:embed/>
                  <p:pic>
                    <p:nvPicPr>
                      <p:cNvPr id="0" name=""/>
                      <p:cNvPicPr/>
                      <p:nvPr/>
                    </p:nvPicPr>
                    <p:blipFill>
                      <a:blip r:embed="rId7"/>
                      <a:stretch>
                        <a:fillRect/>
                      </a:stretch>
                    </p:blipFill>
                    <p:spPr>
                      <a:xfrm>
                        <a:off x="4159045" y="365125"/>
                        <a:ext cx="7796981" cy="5725955"/>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CE431FDB-5EEF-5DC7-0DE0-996099535940}"/>
              </a:ext>
            </a:extLst>
          </p:cNvPr>
          <p:cNvSpPr txBox="1"/>
          <p:nvPr/>
        </p:nvSpPr>
        <p:spPr>
          <a:xfrm>
            <a:off x="3240421" y="6169709"/>
            <a:ext cx="5827351" cy="646331"/>
          </a:xfrm>
          <a:prstGeom prst="rect">
            <a:avLst/>
          </a:prstGeom>
          <a:noFill/>
          <a:ln>
            <a:solidFill>
              <a:schemeClr val="tx1"/>
            </a:solidFill>
          </a:ln>
        </p:spPr>
        <p:txBody>
          <a:bodyPr wrap="square" rtlCol="0">
            <a:spAutoFit/>
          </a:bodyPr>
          <a:lstStyle/>
          <a:p>
            <a:pPr algn="ctr"/>
            <a:r>
              <a:rPr lang="en-CA" dirty="0" err="1"/>
              <a:t>SiPM</a:t>
            </a:r>
            <a:r>
              <a:rPr lang="en-CA" dirty="0"/>
              <a:t> signal for the photopolymer resin with the reflection pulse removed.</a:t>
            </a:r>
          </a:p>
        </p:txBody>
      </p:sp>
    </p:spTree>
    <p:extLst>
      <p:ext uri="{BB962C8B-B14F-4D97-AF65-F5344CB8AC3E}">
        <p14:creationId xmlns:p14="http://schemas.microsoft.com/office/powerpoint/2010/main" val="11946859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4E11B-E8D9-2A77-F571-EA81922F1CCA}"/>
              </a:ext>
            </a:extLst>
          </p:cNvPr>
          <p:cNvSpPr>
            <a:spLocks noGrp="1"/>
          </p:cNvSpPr>
          <p:nvPr>
            <p:ph type="title"/>
          </p:nvPr>
        </p:nvSpPr>
        <p:spPr>
          <a:xfrm>
            <a:off x="838200" y="365125"/>
            <a:ext cx="3222523" cy="1325563"/>
          </a:xfrm>
        </p:spPr>
        <p:txBody>
          <a:bodyPr/>
          <a:lstStyle/>
          <a:p>
            <a:r>
              <a:rPr lang="en-CA" dirty="0"/>
              <a:t>Results: PTFE</a:t>
            </a:r>
          </a:p>
        </p:txBody>
      </p:sp>
      <p:sp>
        <p:nvSpPr>
          <p:cNvPr id="4" name="Slide Number Placeholder 3">
            <a:extLst>
              <a:ext uri="{FF2B5EF4-FFF2-40B4-BE49-F238E27FC236}">
                <a16:creationId xmlns:a16="http://schemas.microsoft.com/office/drawing/2014/main" id="{AFC5B55C-A435-4D8F-85E8-3404C08798FB}"/>
              </a:ext>
            </a:extLst>
          </p:cNvPr>
          <p:cNvSpPr>
            <a:spLocks noGrp="1"/>
          </p:cNvSpPr>
          <p:nvPr>
            <p:ph type="sldNum" sz="quarter" idx="12"/>
          </p:nvPr>
        </p:nvSpPr>
        <p:spPr/>
        <p:txBody>
          <a:bodyPr/>
          <a:lstStyle/>
          <a:p>
            <a:fld id="{07E66D90-8D36-4045-BD2B-3841A8FC3245}" type="slidenum">
              <a:rPr lang="en-CA" smtClean="0"/>
              <a:t>24</a:t>
            </a:fld>
            <a:endParaRPr lang="en-CA"/>
          </a:p>
        </p:txBody>
      </p:sp>
      <p:graphicFrame>
        <p:nvGraphicFramePr>
          <p:cNvPr id="5" name="Content Placeholder 4">
            <a:extLst>
              <a:ext uri="{FF2B5EF4-FFF2-40B4-BE49-F238E27FC236}">
                <a16:creationId xmlns:a16="http://schemas.microsoft.com/office/drawing/2014/main" id="{BD54214B-2AAD-B1F8-9877-F6FC653547F6}"/>
              </a:ext>
            </a:extLst>
          </p:cNvPr>
          <p:cNvGraphicFramePr>
            <a:graphicFrameLocks noGrp="1" noChangeAspect="1"/>
          </p:cNvGraphicFramePr>
          <p:nvPr>
            <p:ph idx="1"/>
          </p:nvPr>
        </p:nvGraphicFramePr>
        <p:xfrm>
          <a:off x="4312060" y="365125"/>
          <a:ext cx="7643966" cy="5705913"/>
        </p:xfrm>
        <a:graphic>
          <a:graphicData uri="http://schemas.openxmlformats.org/presentationml/2006/ole">
            <mc:AlternateContent xmlns:mc="http://schemas.openxmlformats.org/markup-compatibility/2006">
              <mc:Choice xmlns:v="urn:schemas-microsoft-com:vml" Requires="v">
                <p:oleObj name="Acrobat Document" r:id="rId2" imgW="4175618" imgH="3116161" progId="Acrobat.Document.DC">
                  <p:embed/>
                </p:oleObj>
              </mc:Choice>
              <mc:Fallback>
                <p:oleObj name="Acrobat Document" r:id="rId2" imgW="4175618" imgH="3116161" progId="Acrobat.Document.DC">
                  <p:embed/>
                  <p:pic>
                    <p:nvPicPr>
                      <p:cNvPr id="5" name="Content Placeholder 4">
                        <a:extLst>
                          <a:ext uri="{FF2B5EF4-FFF2-40B4-BE49-F238E27FC236}">
                            <a16:creationId xmlns:a16="http://schemas.microsoft.com/office/drawing/2014/main" id="{BD54214B-2AAD-B1F8-9877-F6FC653547F6}"/>
                          </a:ext>
                        </a:extLst>
                      </p:cNvPr>
                      <p:cNvPicPr/>
                      <p:nvPr/>
                    </p:nvPicPr>
                    <p:blipFill>
                      <a:blip r:embed="rId3"/>
                      <a:stretch>
                        <a:fillRect/>
                      </a:stretch>
                    </p:blipFill>
                    <p:spPr>
                      <a:xfrm>
                        <a:off x="4312060" y="365125"/>
                        <a:ext cx="7643966" cy="5705913"/>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C1828CF2-81A8-C4F5-C522-D84CD9C4B37B}"/>
              </a:ext>
            </a:extLst>
          </p:cNvPr>
          <p:cNvGraphicFramePr>
            <a:graphicFrameLocks noChangeAspect="1"/>
          </p:cNvGraphicFramePr>
          <p:nvPr>
            <p:extLst>
              <p:ext uri="{D42A27DB-BD31-4B8C-83A1-F6EECF244321}">
                <p14:modId xmlns:p14="http://schemas.microsoft.com/office/powerpoint/2010/main" val="2789438807"/>
              </p:ext>
            </p:extLst>
          </p:nvPr>
        </p:nvGraphicFramePr>
        <p:xfrm>
          <a:off x="4284473" y="365125"/>
          <a:ext cx="7671553" cy="5725955"/>
        </p:xfrm>
        <a:graphic>
          <a:graphicData uri="http://schemas.openxmlformats.org/presentationml/2006/ole">
            <mc:AlternateContent xmlns:mc="http://schemas.openxmlformats.org/markup-compatibility/2006">
              <mc:Choice xmlns:v="urn:schemas-microsoft-com:vml" Requires="v">
                <p:oleObj name="Acrobat Document" r:id="rId4" imgW="4175618" imgH="3116161" progId="Acrobat.Document.DC">
                  <p:embed/>
                </p:oleObj>
              </mc:Choice>
              <mc:Fallback>
                <p:oleObj name="Acrobat Document" r:id="rId4" imgW="4175618" imgH="3116161" progId="Acrobat.Document.DC">
                  <p:embed/>
                  <p:pic>
                    <p:nvPicPr>
                      <p:cNvPr id="0" name=""/>
                      <p:cNvPicPr/>
                      <p:nvPr/>
                    </p:nvPicPr>
                    <p:blipFill>
                      <a:blip r:embed="rId5"/>
                      <a:stretch>
                        <a:fillRect/>
                      </a:stretch>
                    </p:blipFill>
                    <p:spPr>
                      <a:xfrm>
                        <a:off x="4284473" y="365125"/>
                        <a:ext cx="7671553" cy="5725955"/>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C968E3F4-6161-D582-40C6-A98536761F07}"/>
              </a:ext>
            </a:extLst>
          </p:cNvPr>
          <p:cNvSpPr txBox="1"/>
          <p:nvPr/>
        </p:nvSpPr>
        <p:spPr>
          <a:xfrm>
            <a:off x="3240421" y="6169709"/>
            <a:ext cx="5827351" cy="369332"/>
          </a:xfrm>
          <a:prstGeom prst="rect">
            <a:avLst/>
          </a:prstGeom>
          <a:noFill/>
          <a:ln>
            <a:solidFill>
              <a:schemeClr val="tx1"/>
            </a:solidFill>
          </a:ln>
        </p:spPr>
        <p:txBody>
          <a:bodyPr wrap="square" rtlCol="0">
            <a:spAutoFit/>
          </a:bodyPr>
          <a:lstStyle/>
          <a:p>
            <a:pPr algn="ctr"/>
            <a:r>
              <a:rPr lang="en-CA" dirty="0" err="1"/>
              <a:t>SiPM</a:t>
            </a:r>
            <a:r>
              <a:rPr lang="en-CA" dirty="0"/>
              <a:t> signal for PTFE with the reflection pulse removed.</a:t>
            </a:r>
          </a:p>
        </p:txBody>
      </p:sp>
    </p:spTree>
    <p:extLst>
      <p:ext uri="{BB962C8B-B14F-4D97-AF65-F5344CB8AC3E}">
        <p14:creationId xmlns:p14="http://schemas.microsoft.com/office/powerpoint/2010/main" val="6296552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2519007-6DA4-9317-9C23-EE862551C29B}"/>
              </a:ext>
            </a:extLst>
          </p:cNvPr>
          <p:cNvSpPr>
            <a:spLocks noGrp="1"/>
          </p:cNvSpPr>
          <p:nvPr>
            <p:ph type="title"/>
          </p:nvPr>
        </p:nvSpPr>
        <p:spPr>
          <a:xfrm>
            <a:off x="699713" y="248038"/>
            <a:ext cx="7063721" cy="1159200"/>
          </a:xfrm>
        </p:spPr>
        <p:txBody>
          <a:bodyPr vert="horz" lIns="91440" tIns="45720" rIns="91440" bIns="45720" rtlCol="0" anchor="ctr">
            <a:normAutofit/>
          </a:bodyPr>
          <a:lstStyle/>
          <a:p>
            <a:r>
              <a:rPr lang="en-US" sz="3700" kern="1200">
                <a:solidFill>
                  <a:srgbClr val="FFFFFF"/>
                </a:solidFill>
                <a:latin typeface="+mj-lt"/>
                <a:ea typeface="+mj-ea"/>
                <a:cs typeface="+mj-cs"/>
              </a:rPr>
              <a:t>Excerpt from SBC Snowmass 2021 Paper</a:t>
            </a:r>
          </a:p>
        </p:txBody>
      </p:sp>
      <p:sp>
        <p:nvSpPr>
          <p:cNvPr id="6" name="TextBox 5">
            <a:extLst>
              <a:ext uri="{FF2B5EF4-FFF2-40B4-BE49-F238E27FC236}">
                <a16:creationId xmlns:a16="http://schemas.microsoft.com/office/drawing/2014/main" id="{6EA3294F-4EFC-50F6-F28B-CE83CEFC125E}"/>
              </a:ext>
            </a:extLst>
          </p:cNvPr>
          <p:cNvSpPr txBox="1"/>
          <p:nvPr/>
        </p:nvSpPr>
        <p:spPr>
          <a:xfrm>
            <a:off x="8572499" y="390832"/>
            <a:ext cx="3233585" cy="873612"/>
          </a:xfrm>
          <a:prstGeom prst="rect">
            <a:avLst/>
          </a:prstGeom>
        </p:spPr>
        <p:txBody>
          <a:bodyPr vert="horz" lIns="91440" tIns="45720" rIns="91440" bIns="45720" rtlCol="0" anchor="ctr">
            <a:normAutofit/>
          </a:bodyPr>
          <a:lstStyle/>
          <a:p>
            <a:pPr>
              <a:lnSpc>
                <a:spcPct val="90000"/>
              </a:lnSpc>
              <a:spcBef>
                <a:spcPts val="1000"/>
              </a:spcBef>
            </a:pPr>
            <a:r>
              <a:rPr lang="en-US" sz="2000" kern="1200">
                <a:solidFill>
                  <a:srgbClr val="FFFFFF"/>
                </a:solidFill>
                <a:latin typeface="+mn-lt"/>
                <a:ea typeface="+mn-ea"/>
                <a:cs typeface="+mn-cs"/>
              </a:rPr>
              <a:t>Arxiv: 2207.12400</a:t>
            </a:r>
          </a:p>
        </p:txBody>
      </p:sp>
      <p:pic>
        <p:nvPicPr>
          <p:cNvPr id="5" name="Picture 4" descr="A close-up of a text&#10;&#10;Description automatically generated">
            <a:extLst>
              <a:ext uri="{FF2B5EF4-FFF2-40B4-BE49-F238E27FC236}">
                <a16:creationId xmlns:a16="http://schemas.microsoft.com/office/drawing/2014/main" id="{AB45C8B7-2F1C-0BAE-CD21-C679217134A0}"/>
              </a:ext>
            </a:extLst>
          </p:cNvPr>
          <p:cNvPicPr>
            <a:picLocks noChangeAspect="1"/>
          </p:cNvPicPr>
          <p:nvPr/>
        </p:nvPicPr>
        <p:blipFill>
          <a:blip r:embed="rId3"/>
          <a:stretch>
            <a:fillRect/>
          </a:stretch>
        </p:blipFill>
        <p:spPr>
          <a:xfrm>
            <a:off x="432225" y="2790589"/>
            <a:ext cx="11327549" cy="2803567"/>
          </a:xfrm>
          <a:prstGeom prst="rect">
            <a:avLst/>
          </a:prstGeom>
        </p:spPr>
      </p:pic>
      <p:sp>
        <p:nvSpPr>
          <p:cNvPr id="7" name="Slide Number Placeholder 6">
            <a:extLst>
              <a:ext uri="{FF2B5EF4-FFF2-40B4-BE49-F238E27FC236}">
                <a16:creationId xmlns:a16="http://schemas.microsoft.com/office/drawing/2014/main" id="{2DF03EB3-4A1E-09D3-F2B7-395F8C347361}"/>
              </a:ext>
            </a:extLst>
          </p:cNvPr>
          <p:cNvSpPr>
            <a:spLocks noGrp="1"/>
          </p:cNvSpPr>
          <p:nvPr>
            <p:ph type="sldNum" sz="quarter" idx="12"/>
          </p:nvPr>
        </p:nvSpPr>
        <p:spPr>
          <a:xfrm>
            <a:off x="11704319" y="6455664"/>
            <a:ext cx="448056" cy="365125"/>
          </a:xfrm>
        </p:spPr>
        <p:txBody>
          <a:bodyPr vert="horz" lIns="91440" tIns="45720" rIns="91440" bIns="45720" rtlCol="0" anchor="ctr">
            <a:normAutofit/>
          </a:bodyPr>
          <a:lstStyle/>
          <a:p>
            <a:pPr>
              <a:spcAft>
                <a:spcPts val="600"/>
              </a:spcAft>
            </a:pPr>
            <a:fld id="{07E66D90-8D36-4045-BD2B-3841A8FC3245}" type="slidenum">
              <a:rPr lang="en-US" sz="1100">
                <a:solidFill>
                  <a:schemeClr val="tx1">
                    <a:lumMod val="50000"/>
                    <a:lumOff val="50000"/>
                  </a:schemeClr>
                </a:solidFill>
              </a:rPr>
              <a:pPr>
                <a:spcAft>
                  <a:spcPts val="600"/>
                </a:spcAft>
              </a:pPr>
              <a:t>3</a:t>
            </a:fld>
            <a:endParaRPr lang="en-US" sz="1100">
              <a:solidFill>
                <a:schemeClr val="tx1">
                  <a:lumMod val="50000"/>
                  <a:lumOff val="50000"/>
                </a:schemeClr>
              </a:solidFill>
            </a:endParaRPr>
          </a:p>
        </p:txBody>
      </p:sp>
    </p:spTree>
    <p:extLst>
      <p:ext uri="{BB962C8B-B14F-4D97-AF65-F5344CB8AC3E}">
        <p14:creationId xmlns:p14="http://schemas.microsoft.com/office/powerpoint/2010/main" val="34144185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68B4F87-2295-D2EE-D064-EC3BB783ABF2}"/>
              </a:ext>
            </a:extLst>
          </p:cNvPr>
          <p:cNvSpPr>
            <a:spLocks noGrp="1"/>
          </p:cNvSpPr>
          <p:nvPr>
            <p:ph type="title"/>
          </p:nvPr>
        </p:nvSpPr>
        <p:spPr>
          <a:xfrm>
            <a:off x="1371599" y="294538"/>
            <a:ext cx="9895951" cy="1033669"/>
          </a:xfrm>
        </p:spPr>
        <p:txBody>
          <a:bodyPr>
            <a:normAutofit/>
          </a:bodyPr>
          <a:lstStyle/>
          <a:p>
            <a:r>
              <a:rPr lang="en-CA" sz="4000">
                <a:solidFill>
                  <a:srgbClr val="FFFFFF"/>
                </a:solidFill>
              </a:rPr>
              <a:t>Project Outline</a:t>
            </a:r>
          </a:p>
        </p:txBody>
      </p:sp>
      <p:sp>
        <p:nvSpPr>
          <p:cNvPr id="3" name="Content Placeholder 2">
            <a:extLst>
              <a:ext uri="{FF2B5EF4-FFF2-40B4-BE49-F238E27FC236}">
                <a16:creationId xmlns:a16="http://schemas.microsoft.com/office/drawing/2014/main" id="{FCD0B4CC-1C37-BCE7-6D95-0A5FDC432ABF}"/>
              </a:ext>
            </a:extLst>
          </p:cNvPr>
          <p:cNvSpPr>
            <a:spLocks noGrp="1"/>
          </p:cNvSpPr>
          <p:nvPr>
            <p:ph idx="1"/>
          </p:nvPr>
        </p:nvSpPr>
        <p:spPr>
          <a:xfrm>
            <a:off x="1371599" y="2318197"/>
            <a:ext cx="9724031" cy="3683358"/>
          </a:xfrm>
        </p:spPr>
        <p:txBody>
          <a:bodyPr anchor="ctr">
            <a:normAutofit/>
          </a:bodyPr>
          <a:lstStyle/>
          <a:p>
            <a:r>
              <a:rPr lang="en-CA" dirty="0"/>
              <a:t>Identify 850nm light response of materials used in SBC volume</a:t>
            </a:r>
          </a:p>
          <a:p>
            <a:r>
              <a:rPr lang="en-CA" dirty="0"/>
              <a:t>Determine if SBC can operate the LEDs without sacrificing scintillation detection time</a:t>
            </a:r>
          </a:p>
        </p:txBody>
      </p:sp>
      <p:sp>
        <p:nvSpPr>
          <p:cNvPr id="4" name="Slide Number Placeholder 3">
            <a:extLst>
              <a:ext uri="{FF2B5EF4-FFF2-40B4-BE49-F238E27FC236}">
                <a16:creationId xmlns:a16="http://schemas.microsoft.com/office/drawing/2014/main" id="{1C6389AF-4232-40DB-58A0-BC3D0A93C0E2}"/>
              </a:ext>
            </a:extLst>
          </p:cNvPr>
          <p:cNvSpPr>
            <a:spLocks noGrp="1"/>
          </p:cNvSpPr>
          <p:nvPr>
            <p:ph type="sldNum" sz="quarter" idx="12"/>
          </p:nvPr>
        </p:nvSpPr>
        <p:spPr>
          <a:xfrm>
            <a:off x="11704320" y="6455431"/>
            <a:ext cx="445913" cy="365125"/>
          </a:xfrm>
        </p:spPr>
        <p:txBody>
          <a:bodyPr>
            <a:normAutofit/>
          </a:bodyPr>
          <a:lstStyle/>
          <a:p>
            <a:pPr>
              <a:spcAft>
                <a:spcPts val="600"/>
              </a:spcAft>
            </a:pPr>
            <a:fld id="{07E66D90-8D36-4045-BD2B-3841A8FC3245}" type="slidenum">
              <a:rPr lang="en-CA" sz="1100">
                <a:solidFill>
                  <a:schemeClr val="tx1">
                    <a:lumMod val="50000"/>
                    <a:lumOff val="50000"/>
                  </a:schemeClr>
                </a:solidFill>
              </a:rPr>
              <a:pPr>
                <a:spcAft>
                  <a:spcPts val="600"/>
                </a:spcAft>
              </a:pPr>
              <a:t>4</a:t>
            </a:fld>
            <a:endParaRPr lang="en-CA" sz="1100">
              <a:solidFill>
                <a:schemeClr val="tx1">
                  <a:lumMod val="50000"/>
                  <a:lumOff val="50000"/>
                </a:schemeClr>
              </a:solidFill>
            </a:endParaRPr>
          </a:p>
        </p:txBody>
      </p:sp>
    </p:spTree>
    <p:extLst>
      <p:ext uri="{BB962C8B-B14F-4D97-AF65-F5344CB8AC3E}">
        <p14:creationId xmlns:p14="http://schemas.microsoft.com/office/powerpoint/2010/main" val="3865831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13973F2-A1A2-5F68-1D40-1DE85DC9F841}"/>
              </a:ext>
            </a:extLst>
          </p:cNvPr>
          <p:cNvSpPr>
            <a:spLocks noGrp="1"/>
          </p:cNvSpPr>
          <p:nvPr>
            <p:ph type="title"/>
          </p:nvPr>
        </p:nvSpPr>
        <p:spPr>
          <a:xfrm>
            <a:off x="1371597" y="348865"/>
            <a:ext cx="10044023" cy="877729"/>
          </a:xfrm>
        </p:spPr>
        <p:txBody>
          <a:bodyPr anchor="ctr">
            <a:normAutofit/>
          </a:bodyPr>
          <a:lstStyle/>
          <a:p>
            <a:r>
              <a:rPr lang="en-CA" sz="4000" dirty="0">
                <a:solidFill>
                  <a:srgbClr val="FFFFFF"/>
                </a:solidFill>
              </a:rPr>
              <a:t>Design Challenges</a:t>
            </a:r>
          </a:p>
        </p:txBody>
      </p:sp>
      <p:sp>
        <p:nvSpPr>
          <p:cNvPr id="4" name="Slide Number Placeholder 3">
            <a:extLst>
              <a:ext uri="{FF2B5EF4-FFF2-40B4-BE49-F238E27FC236}">
                <a16:creationId xmlns:a16="http://schemas.microsoft.com/office/drawing/2014/main" id="{3C09DB61-0ED3-4DD5-9594-7F49C4AF033B}"/>
              </a:ext>
            </a:extLst>
          </p:cNvPr>
          <p:cNvSpPr>
            <a:spLocks noGrp="1"/>
          </p:cNvSpPr>
          <p:nvPr>
            <p:ph type="sldNum" sz="quarter" idx="12"/>
          </p:nvPr>
        </p:nvSpPr>
        <p:spPr>
          <a:xfrm>
            <a:off x="11704320" y="6455664"/>
            <a:ext cx="448056" cy="365125"/>
          </a:xfrm>
        </p:spPr>
        <p:txBody>
          <a:bodyPr>
            <a:normAutofit/>
          </a:bodyPr>
          <a:lstStyle/>
          <a:p>
            <a:pPr>
              <a:spcAft>
                <a:spcPts val="600"/>
              </a:spcAft>
            </a:pPr>
            <a:fld id="{07E66D90-8D36-4045-BD2B-3841A8FC3245}" type="slidenum">
              <a:rPr lang="en-CA" sz="1100">
                <a:solidFill>
                  <a:schemeClr val="tx1">
                    <a:lumMod val="50000"/>
                    <a:lumOff val="50000"/>
                  </a:schemeClr>
                </a:solidFill>
              </a:rPr>
              <a:pPr>
                <a:spcAft>
                  <a:spcPts val="600"/>
                </a:spcAft>
              </a:pPr>
              <a:t>5</a:t>
            </a:fld>
            <a:endParaRPr lang="en-CA" sz="1100">
              <a:solidFill>
                <a:schemeClr val="tx1">
                  <a:lumMod val="50000"/>
                  <a:lumOff val="50000"/>
                </a:schemeClr>
              </a:solidFill>
            </a:endParaRPr>
          </a:p>
        </p:txBody>
      </p:sp>
      <p:graphicFrame>
        <p:nvGraphicFramePr>
          <p:cNvPr id="6" name="Content Placeholder 2">
            <a:extLst>
              <a:ext uri="{FF2B5EF4-FFF2-40B4-BE49-F238E27FC236}">
                <a16:creationId xmlns:a16="http://schemas.microsoft.com/office/drawing/2014/main" id="{6CC26517-8065-FE90-F745-5A787B8B334E}"/>
              </a:ext>
            </a:extLst>
          </p:cNvPr>
          <p:cNvGraphicFramePr>
            <a:graphicFrameLocks noGrp="1"/>
          </p:cNvGraphicFramePr>
          <p:nvPr>
            <p:ph idx="1"/>
            <p:extLst>
              <p:ext uri="{D42A27DB-BD31-4B8C-83A1-F6EECF244321}">
                <p14:modId xmlns:p14="http://schemas.microsoft.com/office/powerpoint/2010/main" val="1188062739"/>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78348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CCD6EAE-BA50-FDB6-9A76-3F1DF0B16100}"/>
              </a:ext>
            </a:extLst>
          </p:cNvPr>
          <p:cNvSpPr>
            <a:spLocks noGrp="1"/>
          </p:cNvSpPr>
          <p:nvPr>
            <p:ph type="title"/>
          </p:nvPr>
        </p:nvSpPr>
        <p:spPr>
          <a:xfrm>
            <a:off x="1371599" y="294538"/>
            <a:ext cx="9895951" cy="1033669"/>
          </a:xfrm>
        </p:spPr>
        <p:txBody>
          <a:bodyPr>
            <a:normAutofit/>
          </a:bodyPr>
          <a:lstStyle/>
          <a:p>
            <a:r>
              <a:rPr lang="en-CA" sz="4000" dirty="0">
                <a:solidFill>
                  <a:srgbClr val="FFFFFF"/>
                </a:solidFill>
              </a:rPr>
              <a:t>Apparatus</a:t>
            </a:r>
          </a:p>
        </p:txBody>
      </p:sp>
      <p:sp>
        <p:nvSpPr>
          <p:cNvPr id="3" name="Content Placeholder 2">
            <a:extLst>
              <a:ext uri="{FF2B5EF4-FFF2-40B4-BE49-F238E27FC236}">
                <a16:creationId xmlns:a16="http://schemas.microsoft.com/office/drawing/2014/main" id="{75D1DD14-3061-E4F5-F724-67B36A6E6107}"/>
              </a:ext>
            </a:extLst>
          </p:cNvPr>
          <p:cNvSpPr>
            <a:spLocks noGrp="1"/>
          </p:cNvSpPr>
          <p:nvPr>
            <p:ph idx="1"/>
          </p:nvPr>
        </p:nvSpPr>
        <p:spPr>
          <a:xfrm>
            <a:off x="1081438" y="2642783"/>
            <a:ext cx="10476272" cy="3720471"/>
          </a:xfrm>
        </p:spPr>
        <p:txBody>
          <a:bodyPr anchor="ctr">
            <a:normAutofit/>
          </a:bodyPr>
          <a:lstStyle/>
          <a:p>
            <a:r>
              <a:rPr lang="en-CA" dirty="0"/>
              <a:t>LED flasher circuit to control light pulse</a:t>
            </a:r>
          </a:p>
          <a:p>
            <a:r>
              <a:rPr lang="en-CA" dirty="0"/>
              <a:t>Fiber optic cable piping light into dark box with </a:t>
            </a:r>
            <a:r>
              <a:rPr lang="en-CA" dirty="0" err="1"/>
              <a:t>SiPM</a:t>
            </a:r>
            <a:r>
              <a:rPr lang="en-CA" dirty="0"/>
              <a:t> and sample</a:t>
            </a:r>
          </a:p>
          <a:p>
            <a:r>
              <a:rPr lang="en-CA" dirty="0"/>
              <a:t>Amplifier for </a:t>
            </a:r>
            <a:r>
              <a:rPr lang="en-CA" dirty="0" err="1"/>
              <a:t>SiPM</a:t>
            </a:r>
            <a:r>
              <a:rPr lang="en-CA" dirty="0"/>
              <a:t> output</a:t>
            </a:r>
          </a:p>
          <a:p>
            <a:r>
              <a:rPr lang="en-CA" dirty="0"/>
              <a:t>Oscilloscope to analyze signal</a:t>
            </a:r>
          </a:p>
          <a:p>
            <a:endParaRPr lang="en-CA" dirty="0"/>
          </a:p>
          <a:p>
            <a:endParaRPr lang="en-CA" dirty="0"/>
          </a:p>
          <a:p>
            <a:endParaRPr lang="en-CA" dirty="0"/>
          </a:p>
        </p:txBody>
      </p:sp>
      <p:sp>
        <p:nvSpPr>
          <p:cNvPr id="4" name="Slide Number Placeholder 3">
            <a:extLst>
              <a:ext uri="{FF2B5EF4-FFF2-40B4-BE49-F238E27FC236}">
                <a16:creationId xmlns:a16="http://schemas.microsoft.com/office/drawing/2014/main" id="{749830BD-B21A-3560-6E77-57BC5093F2CF}"/>
              </a:ext>
            </a:extLst>
          </p:cNvPr>
          <p:cNvSpPr>
            <a:spLocks noGrp="1"/>
          </p:cNvSpPr>
          <p:nvPr>
            <p:ph type="sldNum" sz="quarter" idx="12"/>
          </p:nvPr>
        </p:nvSpPr>
        <p:spPr>
          <a:xfrm>
            <a:off x="11704320" y="6455431"/>
            <a:ext cx="445913" cy="365125"/>
          </a:xfrm>
        </p:spPr>
        <p:txBody>
          <a:bodyPr>
            <a:normAutofit/>
          </a:bodyPr>
          <a:lstStyle/>
          <a:p>
            <a:pPr>
              <a:spcAft>
                <a:spcPts val="600"/>
              </a:spcAft>
            </a:pPr>
            <a:fld id="{07E66D90-8D36-4045-BD2B-3841A8FC3245}" type="slidenum">
              <a:rPr lang="en-CA" sz="1100">
                <a:solidFill>
                  <a:schemeClr val="tx1">
                    <a:lumMod val="50000"/>
                    <a:lumOff val="50000"/>
                  </a:schemeClr>
                </a:solidFill>
              </a:rPr>
              <a:pPr>
                <a:spcAft>
                  <a:spcPts val="600"/>
                </a:spcAft>
              </a:pPr>
              <a:t>6</a:t>
            </a:fld>
            <a:endParaRPr lang="en-CA" sz="1100">
              <a:solidFill>
                <a:schemeClr val="tx1">
                  <a:lumMod val="50000"/>
                  <a:lumOff val="50000"/>
                </a:schemeClr>
              </a:solidFill>
            </a:endParaRPr>
          </a:p>
        </p:txBody>
      </p:sp>
    </p:spTree>
    <p:extLst>
      <p:ext uri="{BB962C8B-B14F-4D97-AF65-F5344CB8AC3E}">
        <p14:creationId xmlns:p14="http://schemas.microsoft.com/office/powerpoint/2010/main" val="38771538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59B37E9-A71D-59E5-15C0-448B7FA8E688}"/>
              </a:ext>
            </a:extLst>
          </p:cNvPr>
          <p:cNvSpPr>
            <a:spLocks noGrp="1"/>
          </p:cNvSpPr>
          <p:nvPr>
            <p:ph type="title"/>
          </p:nvPr>
        </p:nvSpPr>
        <p:spPr>
          <a:xfrm>
            <a:off x="1371599" y="294538"/>
            <a:ext cx="9895951" cy="1033669"/>
          </a:xfrm>
        </p:spPr>
        <p:txBody>
          <a:bodyPr>
            <a:normAutofit/>
          </a:bodyPr>
          <a:lstStyle/>
          <a:p>
            <a:r>
              <a:rPr lang="en-CA" sz="4000">
                <a:solidFill>
                  <a:srgbClr val="FFFFFF"/>
                </a:solidFill>
              </a:rPr>
              <a:t>Apparatus</a:t>
            </a:r>
          </a:p>
        </p:txBody>
      </p:sp>
      <p:pic>
        <p:nvPicPr>
          <p:cNvPr id="6" name="Content Placeholder 5" descr="A computer with wires and a rectangular object on a table&#10;&#10;Description automatically generated">
            <a:extLst>
              <a:ext uri="{FF2B5EF4-FFF2-40B4-BE49-F238E27FC236}">
                <a16:creationId xmlns:a16="http://schemas.microsoft.com/office/drawing/2014/main" id="{28E569ED-1A34-2E1F-F45F-F06D1DF26C7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30794" y="1590741"/>
            <a:ext cx="9130411" cy="5142990"/>
          </a:xfrm>
        </p:spPr>
      </p:pic>
      <p:sp>
        <p:nvSpPr>
          <p:cNvPr id="4" name="Slide Number Placeholder 3">
            <a:extLst>
              <a:ext uri="{FF2B5EF4-FFF2-40B4-BE49-F238E27FC236}">
                <a16:creationId xmlns:a16="http://schemas.microsoft.com/office/drawing/2014/main" id="{8B01C951-03F7-F480-0AB8-7F357A1FF22C}"/>
              </a:ext>
            </a:extLst>
          </p:cNvPr>
          <p:cNvSpPr>
            <a:spLocks noGrp="1"/>
          </p:cNvSpPr>
          <p:nvPr>
            <p:ph type="sldNum" sz="quarter" idx="12"/>
          </p:nvPr>
        </p:nvSpPr>
        <p:spPr>
          <a:xfrm>
            <a:off x="11704320" y="6455431"/>
            <a:ext cx="445913" cy="365125"/>
          </a:xfrm>
        </p:spPr>
        <p:txBody>
          <a:bodyPr>
            <a:normAutofit/>
          </a:bodyPr>
          <a:lstStyle/>
          <a:p>
            <a:pPr>
              <a:spcAft>
                <a:spcPts val="600"/>
              </a:spcAft>
            </a:pPr>
            <a:fld id="{07E66D90-8D36-4045-BD2B-3841A8FC3245}" type="slidenum">
              <a:rPr lang="en-CA" sz="1100">
                <a:solidFill>
                  <a:schemeClr val="tx1">
                    <a:lumMod val="50000"/>
                    <a:lumOff val="50000"/>
                  </a:schemeClr>
                </a:solidFill>
              </a:rPr>
              <a:pPr>
                <a:spcAft>
                  <a:spcPts val="600"/>
                </a:spcAft>
              </a:pPr>
              <a:t>7</a:t>
            </a:fld>
            <a:endParaRPr lang="en-CA" sz="1100">
              <a:solidFill>
                <a:schemeClr val="tx1">
                  <a:lumMod val="50000"/>
                  <a:lumOff val="50000"/>
                </a:schemeClr>
              </a:solidFill>
            </a:endParaRPr>
          </a:p>
        </p:txBody>
      </p:sp>
      <p:sp>
        <p:nvSpPr>
          <p:cNvPr id="16" name="Rectangle 15">
            <a:extLst>
              <a:ext uri="{FF2B5EF4-FFF2-40B4-BE49-F238E27FC236}">
                <a16:creationId xmlns:a16="http://schemas.microsoft.com/office/drawing/2014/main" id="{8227BB5A-B124-DDC7-F6AB-35475F9DCB1A}"/>
              </a:ext>
            </a:extLst>
          </p:cNvPr>
          <p:cNvSpPr/>
          <p:nvPr/>
        </p:nvSpPr>
        <p:spPr>
          <a:xfrm flipH="1" flipV="1">
            <a:off x="1530786" y="1604521"/>
            <a:ext cx="2756075" cy="3483560"/>
          </a:xfrm>
          <a:prstGeom prst="rect">
            <a:avLst/>
          </a:prstGeom>
          <a:solidFill>
            <a:srgbClr val="FF0000">
              <a:alpha val="25000"/>
            </a:srgb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Rectangle 17">
            <a:extLst>
              <a:ext uri="{FF2B5EF4-FFF2-40B4-BE49-F238E27FC236}">
                <a16:creationId xmlns:a16="http://schemas.microsoft.com/office/drawing/2014/main" id="{BFF0D0B7-D097-C6F8-83C5-17D04B3821F8}"/>
              </a:ext>
            </a:extLst>
          </p:cNvPr>
          <p:cNvSpPr/>
          <p:nvPr/>
        </p:nvSpPr>
        <p:spPr>
          <a:xfrm rot="3754273">
            <a:off x="4867848" y="5721939"/>
            <a:ext cx="941402" cy="621050"/>
          </a:xfrm>
          <a:prstGeom prst="rect">
            <a:avLst/>
          </a:prstGeom>
          <a:solidFill>
            <a:schemeClr val="accent3">
              <a:lumMod val="60000"/>
              <a:lumOff val="40000"/>
              <a:alpha val="25000"/>
            </a:schemeClr>
          </a:solidFill>
          <a:ln>
            <a:solidFill>
              <a:schemeClr val="accent3">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TextBox 18">
            <a:extLst>
              <a:ext uri="{FF2B5EF4-FFF2-40B4-BE49-F238E27FC236}">
                <a16:creationId xmlns:a16="http://schemas.microsoft.com/office/drawing/2014/main" id="{2A4BCAB6-3468-AC6C-4D6F-D3346115156C}"/>
              </a:ext>
            </a:extLst>
          </p:cNvPr>
          <p:cNvSpPr txBox="1"/>
          <p:nvPr/>
        </p:nvSpPr>
        <p:spPr>
          <a:xfrm>
            <a:off x="1631553" y="5088081"/>
            <a:ext cx="2554545" cy="461665"/>
          </a:xfrm>
          <a:prstGeom prst="rect">
            <a:avLst/>
          </a:prstGeom>
          <a:solidFill>
            <a:schemeClr val="bg1"/>
          </a:solidFill>
          <a:ln>
            <a:solidFill>
              <a:schemeClr val="tx1"/>
            </a:solidFill>
          </a:ln>
        </p:spPr>
        <p:txBody>
          <a:bodyPr wrap="none" rtlCol="0">
            <a:spAutoFit/>
          </a:bodyPr>
          <a:lstStyle/>
          <a:p>
            <a:r>
              <a:rPr lang="en-US" sz="2400" dirty="0"/>
              <a:t>LED Circuit Power</a:t>
            </a:r>
            <a:endParaRPr lang="en-CA" sz="2400" dirty="0"/>
          </a:p>
        </p:txBody>
      </p:sp>
      <p:sp>
        <p:nvSpPr>
          <p:cNvPr id="20" name="TextBox 19">
            <a:extLst>
              <a:ext uri="{FF2B5EF4-FFF2-40B4-BE49-F238E27FC236}">
                <a16:creationId xmlns:a16="http://schemas.microsoft.com/office/drawing/2014/main" id="{C4BB69E7-3954-CBC9-A9A0-E1C9DE6A6F4C}"/>
              </a:ext>
            </a:extLst>
          </p:cNvPr>
          <p:cNvSpPr txBox="1"/>
          <p:nvPr/>
        </p:nvSpPr>
        <p:spPr>
          <a:xfrm>
            <a:off x="2261142" y="6101797"/>
            <a:ext cx="2727606" cy="461665"/>
          </a:xfrm>
          <a:prstGeom prst="rect">
            <a:avLst/>
          </a:prstGeom>
          <a:solidFill>
            <a:schemeClr val="bg1"/>
          </a:solidFill>
          <a:ln>
            <a:solidFill>
              <a:schemeClr val="tx1"/>
            </a:solidFill>
          </a:ln>
        </p:spPr>
        <p:txBody>
          <a:bodyPr wrap="none" rtlCol="0">
            <a:spAutoFit/>
          </a:bodyPr>
          <a:lstStyle/>
          <a:p>
            <a:r>
              <a:rPr lang="en-US" sz="2400" dirty="0"/>
              <a:t>LED Flasher Circuit</a:t>
            </a:r>
            <a:endParaRPr lang="en-CA" sz="2400" dirty="0"/>
          </a:p>
        </p:txBody>
      </p:sp>
      <p:sp>
        <p:nvSpPr>
          <p:cNvPr id="22" name="Rectangle 21">
            <a:extLst>
              <a:ext uri="{FF2B5EF4-FFF2-40B4-BE49-F238E27FC236}">
                <a16:creationId xmlns:a16="http://schemas.microsoft.com/office/drawing/2014/main" id="{EBE414B7-D3A3-B55C-F193-F9070F219547}"/>
              </a:ext>
            </a:extLst>
          </p:cNvPr>
          <p:cNvSpPr/>
          <p:nvPr/>
        </p:nvSpPr>
        <p:spPr>
          <a:xfrm rot="1318138">
            <a:off x="5107826" y="4140425"/>
            <a:ext cx="2876823" cy="1866043"/>
          </a:xfrm>
          <a:prstGeom prst="rect">
            <a:avLst/>
          </a:prstGeom>
          <a:solidFill>
            <a:srgbClr val="0070C0">
              <a:alpha val="25000"/>
            </a:srgbClr>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 name="TextBox 22">
            <a:extLst>
              <a:ext uri="{FF2B5EF4-FFF2-40B4-BE49-F238E27FC236}">
                <a16:creationId xmlns:a16="http://schemas.microsoft.com/office/drawing/2014/main" id="{4D7AD14B-1B97-CC25-0C82-DDC2EED4B354}"/>
              </a:ext>
            </a:extLst>
          </p:cNvPr>
          <p:cNvSpPr txBox="1"/>
          <p:nvPr/>
        </p:nvSpPr>
        <p:spPr>
          <a:xfrm>
            <a:off x="6754477" y="3668353"/>
            <a:ext cx="1360822" cy="461665"/>
          </a:xfrm>
          <a:prstGeom prst="rect">
            <a:avLst/>
          </a:prstGeom>
          <a:solidFill>
            <a:schemeClr val="bg1"/>
          </a:solidFill>
          <a:ln>
            <a:solidFill>
              <a:schemeClr val="tx1"/>
            </a:solidFill>
          </a:ln>
        </p:spPr>
        <p:txBody>
          <a:bodyPr wrap="none" rtlCol="0">
            <a:spAutoFit/>
          </a:bodyPr>
          <a:lstStyle/>
          <a:p>
            <a:r>
              <a:rPr lang="en-US" sz="2400" dirty="0"/>
              <a:t>Dark Box</a:t>
            </a:r>
            <a:endParaRPr lang="en-CA" sz="2400" dirty="0"/>
          </a:p>
        </p:txBody>
      </p:sp>
      <p:sp>
        <p:nvSpPr>
          <p:cNvPr id="24" name="Rectangle 23">
            <a:extLst>
              <a:ext uri="{FF2B5EF4-FFF2-40B4-BE49-F238E27FC236}">
                <a16:creationId xmlns:a16="http://schemas.microsoft.com/office/drawing/2014/main" id="{9E719CE0-99EB-AC29-7975-E3A774AF2BD3}"/>
              </a:ext>
            </a:extLst>
          </p:cNvPr>
          <p:cNvSpPr/>
          <p:nvPr/>
        </p:nvSpPr>
        <p:spPr>
          <a:xfrm flipH="1" flipV="1">
            <a:off x="8246368" y="1590741"/>
            <a:ext cx="2414835" cy="3676518"/>
          </a:xfrm>
          <a:prstGeom prst="rect">
            <a:avLst/>
          </a:prstGeom>
          <a:solidFill>
            <a:srgbClr val="7030A0">
              <a:alpha val="25000"/>
            </a:srgbClr>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5" name="TextBox 24">
            <a:extLst>
              <a:ext uri="{FF2B5EF4-FFF2-40B4-BE49-F238E27FC236}">
                <a16:creationId xmlns:a16="http://schemas.microsoft.com/office/drawing/2014/main" id="{BFC4E132-3B25-3C2A-2656-A122CBB39404}"/>
              </a:ext>
            </a:extLst>
          </p:cNvPr>
          <p:cNvSpPr txBox="1"/>
          <p:nvPr/>
        </p:nvSpPr>
        <p:spPr>
          <a:xfrm>
            <a:off x="8422774" y="5281896"/>
            <a:ext cx="2065125" cy="830997"/>
          </a:xfrm>
          <a:prstGeom prst="rect">
            <a:avLst/>
          </a:prstGeom>
          <a:solidFill>
            <a:schemeClr val="bg1"/>
          </a:solidFill>
          <a:ln>
            <a:solidFill>
              <a:schemeClr val="tx1"/>
            </a:solidFill>
          </a:ln>
        </p:spPr>
        <p:txBody>
          <a:bodyPr wrap="square" rtlCol="0">
            <a:spAutoFit/>
          </a:bodyPr>
          <a:lstStyle/>
          <a:p>
            <a:pPr algn="ctr"/>
            <a:r>
              <a:rPr lang="en-US" sz="2400" dirty="0" err="1"/>
              <a:t>SiPM</a:t>
            </a:r>
            <a:r>
              <a:rPr lang="en-US" sz="2400" dirty="0"/>
              <a:t> Signal Amplification</a:t>
            </a:r>
            <a:endParaRPr lang="en-CA" sz="2400" dirty="0"/>
          </a:p>
        </p:txBody>
      </p:sp>
      <p:sp>
        <p:nvSpPr>
          <p:cNvPr id="26" name="Rectangle 25">
            <a:extLst>
              <a:ext uri="{FF2B5EF4-FFF2-40B4-BE49-F238E27FC236}">
                <a16:creationId xmlns:a16="http://schemas.microsoft.com/office/drawing/2014/main" id="{AE8F578A-7A46-7F4E-0570-9E242475781F}"/>
              </a:ext>
            </a:extLst>
          </p:cNvPr>
          <p:cNvSpPr/>
          <p:nvPr/>
        </p:nvSpPr>
        <p:spPr>
          <a:xfrm>
            <a:off x="4542502" y="1604521"/>
            <a:ext cx="3686747" cy="2034001"/>
          </a:xfrm>
          <a:prstGeom prst="rect">
            <a:avLst/>
          </a:prstGeom>
          <a:solidFill>
            <a:schemeClr val="tx1">
              <a:alpha val="2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7" name="TextBox 26">
            <a:extLst>
              <a:ext uri="{FF2B5EF4-FFF2-40B4-BE49-F238E27FC236}">
                <a16:creationId xmlns:a16="http://schemas.microsoft.com/office/drawing/2014/main" id="{736811FD-CB96-FBBC-AE5F-C031036A5B04}"/>
              </a:ext>
            </a:extLst>
          </p:cNvPr>
          <p:cNvSpPr txBox="1"/>
          <p:nvPr/>
        </p:nvSpPr>
        <p:spPr>
          <a:xfrm>
            <a:off x="5358305" y="2171227"/>
            <a:ext cx="1941557" cy="461665"/>
          </a:xfrm>
          <a:prstGeom prst="rect">
            <a:avLst/>
          </a:prstGeom>
          <a:solidFill>
            <a:schemeClr val="bg1"/>
          </a:solidFill>
          <a:ln>
            <a:solidFill>
              <a:schemeClr val="tx1"/>
            </a:solidFill>
          </a:ln>
        </p:spPr>
        <p:txBody>
          <a:bodyPr wrap="none" rtlCol="0">
            <a:spAutoFit/>
          </a:bodyPr>
          <a:lstStyle/>
          <a:p>
            <a:r>
              <a:rPr lang="en-US" sz="2400" dirty="0"/>
              <a:t>Oscilloscope</a:t>
            </a:r>
            <a:endParaRPr lang="en-CA" sz="2400" dirty="0"/>
          </a:p>
        </p:txBody>
      </p:sp>
    </p:spTree>
    <p:extLst>
      <p:ext uri="{BB962C8B-B14F-4D97-AF65-F5344CB8AC3E}">
        <p14:creationId xmlns:p14="http://schemas.microsoft.com/office/powerpoint/2010/main" val="1613518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animBg="1"/>
      <p:bldP spid="19" grpId="0" animBg="1"/>
      <p:bldP spid="20" grpId="0" animBg="1"/>
      <p:bldP spid="22" grpId="0" animBg="1"/>
      <p:bldP spid="23" grpId="0" animBg="1"/>
      <p:bldP spid="24" grpId="0" animBg="1"/>
      <p:bldP spid="25" grpId="0" animBg="1"/>
      <p:bldP spid="26" grpId="0" animBg="1"/>
      <p:bldP spid="2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CCD6EAE-BA50-FDB6-9A76-3F1DF0B16100}"/>
              </a:ext>
            </a:extLst>
          </p:cNvPr>
          <p:cNvSpPr>
            <a:spLocks noGrp="1"/>
          </p:cNvSpPr>
          <p:nvPr>
            <p:ph type="title"/>
          </p:nvPr>
        </p:nvSpPr>
        <p:spPr>
          <a:xfrm>
            <a:off x="1371599" y="294538"/>
            <a:ext cx="9895951" cy="1033669"/>
          </a:xfrm>
        </p:spPr>
        <p:txBody>
          <a:bodyPr>
            <a:normAutofit/>
          </a:bodyPr>
          <a:lstStyle/>
          <a:p>
            <a:r>
              <a:rPr lang="en-CA" sz="4000" dirty="0">
                <a:solidFill>
                  <a:srgbClr val="FFFFFF"/>
                </a:solidFill>
              </a:rPr>
              <a:t>Apparatus</a:t>
            </a:r>
          </a:p>
        </p:txBody>
      </p:sp>
      <p:sp>
        <p:nvSpPr>
          <p:cNvPr id="4" name="Slide Number Placeholder 3">
            <a:extLst>
              <a:ext uri="{FF2B5EF4-FFF2-40B4-BE49-F238E27FC236}">
                <a16:creationId xmlns:a16="http://schemas.microsoft.com/office/drawing/2014/main" id="{749830BD-B21A-3560-6E77-57BC5093F2CF}"/>
              </a:ext>
            </a:extLst>
          </p:cNvPr>
          <p:cNvSpPr>
            <a:spLocks noGrp="1"/>
          </p:cNvSpPr>
          <p:nvPr>
            <p:ph type="sldNum" sz="quarter" idx="12"/>
          </p:nvPr>
        </p:nvSpPr>
        <p:spPr>
          <a:xfrm>
            <a:off x="11704320" y="6455431"/>
            <a:ext cx="445913" cy="365125"/>
          </a:xfrm>
        </p:spPr>
        <p:txBody>
          <a:bodyPr>
            <a:normAutofit/>
          </a:bodyPr>
          <a:lstStyle/>
          <a:p>
            <a:pPr>
              <a:spcAft>
                <a:spcPts val="600"/>
              </a:spcAft>
            </a:pPr>
            <a:fld id="{07E66D90-8D36-4045-BD2B-3841A8FC3245}" type="slidenum">
              <a:rPr lang="en-CA" sz="1100">
                <a:solidFill>
                  <a:schemeClr val="tx1">
                    <a:lumMod val="50000"/>
                    <a:lumOff val="50000"/>
                  </a:schemeClr>
                </a:solidFill>
              </a:rPr>
              <a:pPr>
                <a:spcAft>
                  <a:spcPts val="600"/>
                </a:spcAft>
              </a:pPr>
              <a:t>8</a:t>
            </a:fld>
            <a:endParaRPr lang="en-CA" sz="1100">
              <a:solidFill>
                <a:schemeClr val="tx1">
                  <a:lumMod val="50000"/>
                  <a:lumOff val="50000"/>
                </a:schemeClr>
              </a:solidFill>
            </a:endParaRPr>
          </a:p>
        </p:txBody>
      </p:sp>
      <p:pic>
        <p:nvPicPr>
          <p:cNvPr id="16" name="Picture 15" descr="A metal box with wires and wires&#10;&#10;Description automatically generated">
            <a:extLst>
              <a:ext uri="{FF2B5EF4-FFF2-40B4-BE49-F238E27FC236}">
                <a16:creationId xmlns:a16="http://schemas.microsoft.com/office/drawing/2014/main" id="{987A75DA-6565-576F-6183-13933B52B4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6212" y="1597432"/>
            <a:ext cx="8899571" cy="5012962"/>
          </a:xfrm>
          <a:prstGeom prst="rect">
            <a:avLst/>
          </a:prstGeom>
        </p:spPr>
      </p:pic>
      <p:sp>
        <p:nvSpPr>
          <p:cNvPr id="20" name="Rectangle 19">
            <a:extLst>
              <a:ext uri="{FF2B5EF4-FFF2-40B4-BE49-F238E27FC236}">
                <a16:creationId xmlns:a16="http://schemas.microsoft.com/office/drawing/2014/main" id="{D7CDC673-CFE9-7696-4092-4B48121E9171}"/>
              </a:ext>
            </a:extLst>
          </p:cNvPr>
          <p:cNvSpPr/>
          <p:nvPr/>
        </p:nvSpPr>
        <p:spPr>
          <a:xfrm>
            <a:off x="6400800" y="3224980"/>
            <a:ext cx="1455174" cy="2035588"/>
          </a:xfrm>
          <a:prstGeom prst="rect">
            <a:avLst/>
          </a:prstGeom>
          <a:solidFill>
            <a:schemeClr val="bg1">
              <a:alpha val="2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TextBox 20">
            <a:extLst>
              <a:ext uri="{FF2B5EF4-FFF2-40B4-BE49-F238E27FC236}">
                <a16:creationId xmlns:a16="http://schemas.microsoft.com/office/drawing/2014/main" id="{2B813BDE-720F-BB76-167F-2B837E0D5908}"/>
              </a:ext>
            </a:extLst>
          </p:cNvPr>
          <p:cNvSpPr txBox="1"/>
          <p:nvPr/>
        </p:nvSpPr>
        <p:spPr>
          <a:xfrm>
            <a:off x="6216919" y="5267257"/>
            <a:ext cx="1822935" cy="461665"/>
          </a:xfrm>
          <a:prstGeom prst="rect">
            <a:avLst/>
          </a:prstGeom>
          <a:solidFill>
            <a:schemeClr val="bg1"/>
          </a:solidFill>
          <a:ln>
            <a:solidFill>
              <a:schemeClr val="tx1"/>
            </a:solidFill>
          </a:ln>
        </p:spPr>
        <p:txBody>
          <a:bodyPr wrap="none" rtlCol="0">
            <a:spAutoFit/>
          </a:bodyPr>
          <a:lstStyle/>
          <a:p>
            <a:r>
              <a:rPr lang="en-US" sz="2400" dirty="0" err="1"/>
              <a:t>SiPM</a:t>
            </a:r>
            <a:r>
              <a:rPr lang="en-US" sz="2400" dirty="0"/>
              <a:t> Holder</a:t>
            </a:r>
            <a:endParaRPr lang="en-CA" sz="2400" dirty="0"/>
          </a:p>
        </p:txBody>
      </p:sp>
      <p:sp>
        <p:nvSpPr>
          <p:cNvPr id="22" name="Rectangle 21">
            <a:extLst>
              <a:ext uri="{FF2B5EF4-FFF2-40B4-BE49-F238E27FC236}">
                <a16:creationId xmlns:a16="http://schemas.microsoft.com/office/drawing/2014/main" id="{3905C5C4-EE3F-CE39-AFC2-8F8DDBEF4D77}"/>
              </a:ext>
            </a:extLst>
          </p:cNvPr>
          <p:cNvSpPr/>
          <p:nvPr/>
        </p:nvSpPr>
        <p:spPr>
          <a:xfrm>
            <a:off x="4218038" y="4004710"/>
            <a:ext cx="1278194" cy="1068734"/>
          </a:xfrm>
          <a:prstGeom prst="rect">
            <a:avLst/>
          </a:prstGeom>
          <a:solidFill>
            <a:schemeClr val="bg1">
              <a:alpha val="2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 name="TextBox 22">
            <a:extLst>
              <a:ext uri="{FF2B5EF4-FFF2-40B4-BE49-F238E27FC236}">
                <a16:creationId xmlns:a16="http://schemas.microsoft.com/office/drawing/2014/main" id="{F500264A-0327-4AAD-9B63-42A689B11CBC}"/>
              </a:ext>
            </a:extLst>
          </p:cNvPr>
          <p:cNvSpPr txBox="1"/>
          <p:nvPr/>
        </p:nvSpPr>
        <p:spPr>
          <a:xfrm>
            <a:off x="4256650" y="5080133"/>
            <a:ext cx="1200970" cy="461665"/>
          </a:xfrm>
          <a:prstGeom prst="rect">
            <a:avLst/>
          </a:prstGeom>
          <a:solidFill>
            <a:schemeClr val="bg1"/>
          </a:solidFill>
          <a:ln>
            <a:solidFill>
              <a:schemeClr val="tx1"/>
            </a:solidFill>
          </a:ln>
        </p:spPr>
        <p:txBody>
          <a:bodyPr wrap="none" rtlCol="0">
            <a:spAutoFit/>
          </a:bodyPr>
          <a:lstStyle/>
          <a:p>
            <a:r>
              <a:rPr lang="en-US" sz="2400" dirty="0"/>
              <a:t>Sample</a:t>
            </a:r>
            <a:endParaRPr lang="en-CA" sz="2400" dirty="0"/>
          </a:p>
        </p:txBody>
      </p:sp>
      <p:sp>
        <p:nvSpPr>
          <p:cNvPr id="24" name="Rectangle 23">
            <a:extLst>
              <a:ext uri="{FF2B5EF4-FFF2-40B4-BE49-F238E27FC236}">
                <a16:creationId xmlns:a16="http://schemas.microsoft.com/office/drawing/2014/main" id="{F9A6F11C-9F1B-2E4B-01B5-A6B1454729C3}"/>
              </a:ext>
            </a:extLst>
          </p:cNvPr>
          <p:cNvSpPr/>
          <p:nvPr/>
        </p:nvSpPr>
        <p:spPr>
          <a:xfrm>
            <a:off x="3660403" y="3224980"/>
            <a:ext cx="2248784" cy="735040"/>
          </a:xfrm>
          <a:prstGeom prst="rect">
            <a:avLst/>
          </a:prstGeom>
          <a:solidFill>
            <a:schemeClr val="bg1">
              <a:alpha val="2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5" name="TextBox 24">
            <a:extLst>
              <a:ext uri="{FF2B5EF4-FFF2-40B4-BE49-F238E27FC236}">
                <a16:creationId xmlns:a16="http://schemas.microsoft.com/office/drawing/2014/main" id="{A9017F36-5510-82F8-EC20-24A83E9FB9A4}"/>
              </a:ext>
            </a:extLst>
          </p:cNvPr>
          <p:cNvSpPr txBox="1"/>
          <p:nvPr/>
        </p:nvSpPr>
        <p:spPr>
          <a:xfrm>
            <a:off x="3632556" y="2740970"/>
            <a:ext cx="2304477" cy="461665"/>
          </a:xfrm>
          <a:prstGeom prst="rect">
            <a:avLst/>
          </a:prstGeom>
          <a:solidFill>
            <a:schemeClr val="bg1"/>
          </a:solidFill>
          <a:ln>
            <a:solidFill>
              <a:schemeClr val="tx1"/>
            </a:solidFill>
          </a:ln>
        </p:spPr>
        <p:txBody>
          <a:bodyPr wrap="none" rtlCol="0">
            <a:spAutoFit/>
          </a:bodyPr>
          <a:lstStyle/>
          <a:p>
            <a:r>
              <a:rPr lang="en-US" sz="2400" dirty="0"/>
              <a:t>Light Collimator</a:t>
            </a:r>
            <a:endParaRPr lang="en-CA" sz="2400" dirty="0"/>
          </a:p>
        </p:txBody>
      </p:sp>
      <p:sp>
        <p:nvSpPr>
          <p:cNvPr id="26" name="Rectangle 25">
            <a:extLst>
              <a:ext uri="{FF2B5EF4-FFF2-40B4-BE49-F238E27FC236}">
                <a16:creationId xmlns:a16="http://schemas.microsoft.com/office/drawing/2014/main" id="{29A93B4B-959E-92EC-A903-9D6AA83191F0}"/>
              </a:ext>
            </a:extLst>
          </p:cNvPr>
          <p:cNvSpPr/>
          <p:nvPr/>
        </p:nvSpPr>
        <p:spPr>
          <a:xfrm>
            <a:off x="1646211" y="4935793"/>
            <a:ext cx="1413289" cy="461665"/>
          </a:xfrm>
          <a:prstGeom prst="rect">
            <a:avLst/>
          </a:prstGeom>
          <a:solidFill>
            <a:schemeClr val="bg1">
              <a:alpha val="2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7" name="TextBox 26">
            <a:extLst>
              <a:ext uri="{FF2B5EF4-FFF2-40B4-BE49-F238E27FC236}">
                <a16:creationId xmlns:a16="http://schemas.microsoft.com/office/drawing/2014/main" id="{01BCC703-E2C7-C753-E5F1-1C98F60C35C1}"/>
              </a:ext>
            </a:extLst>
          </p:cNvPr>
          <p:cNvSpPr txBox="1"/>
          <p:nvPr/>
        </p:nvSpPr>
        <p:spPr>
          <a:xfrm>
            <a:off x="1466234" y="5404147"/>
            <a:ext cx="1773242" cy="461665"/>
          </a:xfrm>
          <a:prstGeom prst="rect">
            <a:avLst/>
          </a:prstGeom>
          <a:solidFill>
            <a:schemeClr val="bg1"/>
          </a:solidFill>
          <a:ln>
            <a:solidFill>
              <a:schemeClr val="tx1"/>
            </a:solidFill>
          </a:ln>
        </p:spPr>
        <p:txBody>
          <a:bodyPr wrap="none" rtlCol="0">
            <a:spAutoFit/>
          </a:bodyPr>
          <a:lstStyle/>
          <a:p>
            <a:r>
              <a:rPr lang="en-US" sz="2400" dirty="0"/>
              <a:t>Optic Cable</a:t>
            </a:r>
            <a:endParaRPr lang="en-CA" sz="2400" dirty="0"/>
          </a:p>
        </p:txBody>
      </p:sp>
    </p:spTree>
    <p:extLst>
      <p:ext uri="{BB962C8B-B14F-4D97-AF65-F5344CB8AC3E}">
        <p14:creationId xmlns:p14="http://schemas.microsoft.com/office/powerpoint/2010/main" val="3526531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P spid="25" grpId="0" animBg="1"/>
      <p:bldP spid="26" grpId="0" animBg="1"/>
      <p:bldP spid="2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CCD6EAE-BA50-FDB6-9A76-3F1DF0B16100}"/>
              </a:ext>
            </a:extLst>
          </p:cNvPr>
          <p:cNvSpPr>
            <a:spLocks noGrp="1"/>
          </p:cNvSpPr>
          <p:nvPr>
            <p:ph type="title"/>
          </p:nvPr>
        </p:nvSpPr>
        <p:spPr>
          <a:xfrm>
            <a:off x="1371599" y="294538"/>
            <a:ext cx="9895951" cy="1033669"/>
          </a:xfrm>
        </p:spPr>
        <p:txBody>
          <a:bodyPr>
            <a:normAutofit/>
          </a:bodyPr>
          <a:lstStyle/>
          <a:p>
            <a:r>
              <a:rPr lang="en-CA" sz="4000" dirty="0">
                <a:solidFill>
                  <a:srgbClr val="FFFFFF"/>
                </a:solidFill>
              </a:rPr>
              <a:t>Calibration: Reflection Pulse</a:t>
            </a:r>
          </a:p>
        </p:txBody>
      </p:sp>
      <p:sp>
        <p:nvSpPr>
          <p:cNvPr id="4" name="Slide Number Placeholder 3">
            <a:extLst>
              <a:ext uri="{FF2B5EF4-FFF2-40B4-BE49-F238E27FC236}">
                <a16:creationId xmlns:a16="http://schemas.microsoft.com/office/drawing/2014/main" id="{749830BD-B21A-3560-6E77-57BC5093F2CF}"/>
              </a:ext>
            </a:extLst>
          </p:cNvPr>
          <p:cNvSpPr>
            <a:spLocks noGrp="1"/>
          </p:cNvSpPr>
          <p:nvPr>
            <p:ph type="sldNum" sz="quarter" idx="12"/>
          </p:nvPr>
        </p:nvSpPr>
        <p:spPr>
          <a:xfrm>
            <a:off x="11704320" y="6455431"/>
            <a:ext cx="445913" cy="365125"/>
          </a:xfrm>
        </p:spPr>
        <p:txBody>
          <a:bodyPr>
            <a:normAutofit/>
          </a:bodyPr>
          <a:lstStyle/>
          <a:p>
            <a:pPr>
              <a:spcAft>
                <a:spcPts val="600"/>
              </a:spcAft>
            </a:pPr>
            <a:fld id="{07E66D90-8D36-4045-BD2B-3841A8FC3245}" type="slidenum">
              <a:rPr lang="en-CA" sz="1100">
                <a:solidFill>
                  <a:schemeClr val="tx1">
                    <a:lumMod val="50000"/>
                    <a:lumOff val="50000"/>
                  </a:schemeClr>
                </a:solidFill>
              </a:rPr>
              <a:pPr>
                <a:spcAft>
                  <a:spcPts val="600"/>
                </a:spcAft>
              </a:pPr>
              <a:t>9</a:t>
            </a:fld>
            <a:endParaRPr lang="en-CA" sz="1100">
              <a:solidFill>
                <a:schemeClr val="tx1">
                  <a:lumMod val="50000"/>
                  <a:lumOff val="50000"/>
                </a:schemeClr>
              </a:solidFill>
            </a:endParaRPr>
          </a:p>
        </p:txBody>
      </p:sp>
      <p:sp>
        <p:nvSpPr>
          <p:cNvPr id="7" name="TextBox 6">
            <a:extLst>
              <a:ext uri="{FF2B5EF4-FFF2-40B4-BE49-F238E27FC236}">
                <a16:creationId xmlns:a16="http://schemas.microsoft.com/office/drawing/2014/main" id="{4BBCBBC7-DB3D-EEA1-CE03-CFEB1B4BCC42}"/>
              </a:ext>
            </a:extLst>
          </p:cNvPr>
          <p:cNvSpPr txBox="1"/>
          <p:nvPr/>
        </p:nvSpPr>
        <p:spPr>
          <a:xfrm>
            <a:off x="1214976" y="6076592"/>
            <a:ext cx="5827351" cy="646331"/>
          </a:xfrm>
          <a:prstGeom prst="rect">
            <a:avLst/>
          </a:prstGeom>
          <a:noFill/>
          <a:ln>
            <a:solidFill>
              <a:schemeClr val="tx1"/>
            </a:solidFill>
          </a:ln>
        </p:spPr>
        <p:txBody>
          <a:bodyPr wrap="square" rtlCol="0">
            <a:spAutoFit/>
          </a:bodyPr>
          <a:lstStyle/>
          <a:p>
            <a:pPr algn="ctr"/>
            <a:r>
              <a:rPr lang="en-CA" dirty="0"/>
              <a:t>Reflection pulse waveform. All plots created using Matplotlib.</a:t>
            </a:r>
          </a:p>
        </p:txBody>
      </p:sp>
      <p:graphicFrame>
        <p:nvGraphicFramePr>
          <p:cNvPr id="8" name="Content Placeholder 6">
            <a:extLst>
              <a:ext uri="{FF2B5EF4-FFF2-40B4-BE49-F238E27FC236}">
                <a16:creationId xmlns:a16="http://schemas.microsoft.com/office/drawing/2014/main" id="{F32EC6C3-4DEB-0EAC-D3B3-E2E3A3B92AEC}"/>
              </a:ext>
            </a:extLst>
          </p:cNvPr>
          <p:cNvGraphicFramePr>
            <a:graphicFrameLocks noChangeAspect="1"/>
          </p:cNvGraphicFramePr>
          <p:nvPr>
            <p:extLst>
              <p:ext uri="{D42A27DB-BD31-4B8C-83A1-F6EECF244321}">
                <p14:modId xmlns:p14="http://schemas.microsoft.com/office/powerpoint/2010/main" val="16618547"/>
              </p:ext>
            </p:extLst>
          </p:nvPr>
        </p:nvGraphicFramePr>
        <p:xfrm>
          <a:off x="1251155" y="1732508"/>
          <a:ext cx="5637213" cy="4351338"/>
        </p:xfrm>
        <a:graphic>
          <a:graphicData uri="http://schemas.openxmlformats.org/presentationml/2006/ole">
            <mc:AlternateContent xmlns:mc="http://schemas.openxmlformats.org/markup-compatibility/2006">
              <mc:Choice xmlns:v="urn:schemas-microsoft-com:vml" Requires="v">
                <p:oleObj name="Acrobat Document" r:id="rId3" imgW="3306726" imgH="2552455" progId="Acrobat.Document.DC">
                  <p:embed/>
                </p:oleObj>
              </mc:Choice>
              <mc:Fallback>
                <p:oleObj name="Acrobat Document" r:id="rId3" imgW="3306726" imgH="2552455" progId="Acrobat.Document.DC">
                  <p:embed/>
                  <p:pic>
                    <p:nvPicPr>
                      <p:cNvPr id="7" name="Content Placeholder 6">
                        <a:extLst>
                          <a:ext uri="{FF2B5EF4-FFF2-40B4-BE49-F238E27FC236}">
                            <a16:creationId xmlns:a16="http://schemas.microsoft.com/office/drawing/2014/main" id="{03AF1241-8212-D3ED-ADBF-FFB074B9560F}"/>
                          </a:ext>
                        </a:extLst>
                      </p:cNvPr>
                      <p:cNvPicPr/>
                      <p:nvPr/>
                    </p:nvPicPr>
                    <p:blipFill>
                      <a:blip r:embed="rId4"/>
                      <a:stretch>
                        <a:fillRect/>
                      </a:stretch>
                    </p:blipFill>
                    <p:spPr>
                      <a:xfrm>
                        <a:off x="1251155" y="1732508"/>
                        <a:ext cx="5637213" cy="4351338"/>
                      </a:xfrm>
                      <a:prstGeom prst="rect">
                        <a:avLst/>
                      </a:prstGeom>
                    </p:spPr>
                  </p:pic>
                </p:oleObj>
              </mc:Fallback>
            </mc:AlternateContent>
          </a:graphicData>
        </a:graphic>
      </p:graphicFrame>
      <p:pic>
        <p:nvPicPr>
          <p:cNvPr id="12" name="Picture 11">
            <a:extLst>
              <a:ext uri="{FF2B5EF4-FFF2-40B4-BE49-F238E27FC236}">
                <a16:creationId xmlns:a16="http://schemas.microsoft.com/office/drawing/2014/main" id="{C27421B8-CD8F-3270-4E75-14AB2D2BADA8}"/>
              </a:ext>
            </a:extLst>
          </p:cNvPr>
          <p:cNvPicPr>
            <a:picLocks noChangeAspect="1"/>
          </p:cNvPicPr>
          <p:nvPr/>
        </p:nvPicPr>
        <p:blipFill rotWithShape="1">
          <a:blip r:embed="rId5">
            <a:extLst>
              <a:ext uri="{28A0092B-C50C-407E-A947-70E740481C1C}">
                <a14:useLocalDpi xmlns:a14="http://schemas.microsoft.com/office/drawing/2010/main" val="0"/>
              </a:ext>
            </a:extLst>
          </a:blip>
          <a:srcRect l="22349" t="26461" r="18563" b="19767"/>
          <a:stretch/>
        </p:blipFill>
        <p:spPr>
          <a:xfrm>
            <a:off x="7718443" y="3116786"/>
            <a:ext cx="3549107" cy="1819290"/>
          </a:xfrm>
          <a:prstGeom prst="rect">
            <a:avLst/>
          </a:prstGeom>
        </p:spPr>
      </p:pic>
      <p:sp>
        <p:nvSpPr>
          <p:cNvPr id="14" name="TextBox 13">
            <a:extLst>
              <a:ext uri="{FF2B5EF4-FFF2-40B4-BE49-F238E27FC236}">
                <a16:creationId xmlns:a16="http://schemas.microsoft.com/office/drawing/2014/main" id="{D2B234B0-EF5B-24BE-D6E0-A355A1CAD9B4}"/>
              </a:ext>
            </a:extLst>
          </p:cNvPr>
          <p:cNvSpPr txBox="1"/>
          <p:nvPr/>
        </p:nvSpPr>
        <p:spPr>
          <a:xfrm>
            <a:off x="7843556" y="5037790"/>
            <a:ext cx="3298880" cy="646331"/>
          </a:xfrm>
          <a:prstGeom prst="rect">
            <a:avLst/>
          </a:prstGeom>
          <a:noFill/>
          <a:ln>
            <a:solidFill>
              <a:schemeClr val="tx1"/>
            </a:solidFill>
          </a:ln>
        </p:spPr>
        <p:txBody>
          <a:bodyPr wrap="square" rtlCol="0">
            <a:spAutoFit/>
          </a:bodyPr>
          <a:lstStyle/>
          <a:p>
            <a:pPr algn="ctr"/>
            <a:r>
              <a:rPr lang="en-CA" dirty="0"/>
              <a:t>Metal tape used for pure reflection signal.</a:t>
            </a:r>
          </a:p>
        </p:txBody>
      </p:sp>
    </p:spTree>
    <p:extLst>
      <p:ext uri="{BB962C8B-B14F-4D97-AF65-F5344CB8AC3E}">
        <p14:creationId xmlns:p14="http://schemas.microsoft.com/office/powerpoint/2010/main" val="7252238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1901</TotalTime>
  <Words>839</Words>
  <Application>Microsoft Office PowerPoint</Application>
  <PresentationFormat>Widescreen</PresentationFormat>
  <Paragraphs>147</Paragraphs>
  <Slides>24</Slides>
  <Notes>13</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30" baseType="lpstr">
      <vt:lpstr>Aptos</vt:lpstr>
      <vt:lpstr>Aptos Display</vt:lpstr>
      <vt:lpstr>Arial</vt:lpstr>
      <vt:lpstr>Cambria Math</vt:lpstr>
      <vt:lpstr>Office Theme</vt:lpstr>
      <vt:lpstr>Acrobat Document</vt:lpstr>
      <vt:lpstr>Luminescence Testing of Materials in the Scintillating Bubble Chamber Experiment</vt:lpstr>
      <vt:lpstr>Scintillating Bubble Chamber (SBC)</vt:lpstr>
      <vt:lpstr>Excerpt from SBC Snowmass 2021 Paper</vt:lpstr>
      <vt:lpstr>Project Outline</vt:lpstr>
      <vt:lpstr>Design Challenges</vt:lpstr>
      <vt:lpstr>Apparatus</vt:lpstr>
      <vt:lpstr>Apparatus</vt:lpstr>
      <vt:lpstr>Apparatus</vt:lpstr>
      <vt:lpstr>Calibration: Reflection Pulse</vt:lpstr>
      <vt:lpstr>Calibration: Luminescence Signal</vt:lpstr>
      <vt:lpstr>Analysis Method</vt:lpstr>
      <vt:lpstr>Results: HDPE</vt:lpstr>
      <vt:lpstr>Results</vt:lpstr>
      <vt:lpstr>Discussion</vt:lpstr>
      <vt:lpstr>Conclusion</vt:lpstr>
      <vt:lpstr>Thank you</vt:lpstr>
      <vt:lpstr>InP Reflection Signal</vt:lpstr>
      <vt:lpstr>InP Luminescence Signal</vt:lpstr>
      <vt:lpstr>HDPE Alternate Image</vt:lpstr>
      <vt:lpstr>LED Flasher Circuit</vt:lpstr>
      <vt:lpstr>Results: Kapton</vt:lpstr>
      <vt:lpstr>Results: FR4</vt:lpstr>
      <vt:lpstr>Results: Durable V2Formlabs Photopolymer Resin</vt:lpstr>
      <vt:lpstr>Results: PTFE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Alex Hayes</dc:creator>
  <cp:lastModifiedBy>Alex Hayes</cp:lastModifiedBy>
  <cp:revision>117</cp:revision>
  <dcterms:created xsi:type="dcterms:W3CDTF">2024-07-09T17:39:48Z</dcterms:created>
  <dcterms:modified xsi:type="dcterms:W3CDTF">2024-08-18T01:01:41Z</dcterms:modified>
</cp:coreProperties>
</file>