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8"/>
  </p:notesMasterIdLst>
  <p:handoutMasterIdLst>
    <p:handoutMasterId r:id="rId29"/>
  </p:handoutMasterIdLst>
  <p:sldIdLst>
    <p:sldId id="274" r:id="rId6"/>
    <p:sldId id="257" r:id="rId7"/>
    <p:sldId id="258" r:id="rId8"/>
    <p:sldId id="261" r:id="rId9"/>
    <p:sldId id="259" r:id="rId10"/>
    <p:sldId id="263" r:id="rId11"/>
    <p:sldId id="262" r:id="rId12"/>
    <p:sldId id="264" r:id="rId13"/>
    <p:sldId id="265" r:id="rId14"/>
    <p:sldId id="266" r:id="rId15"/>
    <p:sldId id="267" r:id="rId16"/>
    <p:sldId id="268" r:id="rId17"/>
    <p:sldId id="269" r:id="rId18"/>
    <p:sldId id="270" r:id="rId19"/>
    <p:sldId id="271" r:id="rId20"/>
    <p:sldId id="272" r:id="rId21"/>
    <p:sldId id="273" r:id="rId22"/>
    <p:sldId id="276"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454871-1F83-4FB5-BE7B-3F85EA827C9A}" v="18" dt="2024-08-20T01:58:00.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1" autoAdjust="0"/>
    <p:restoredTop sz="89150" autoAdjust="0"/>
  </p:normalViewPr>
  <p:slideViewPr>
    <p:cSldViewPr snapToGrid="0">
      <p:cViewPr varScale="1">
        <p:scale>
          <a:sx n="73" d="100"/>
          <a:sy n="73" d="100"/>
        </p:scale>
        <p:origin x="132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8B0F9B-1C15-381E-D9FF-AB6AA93595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095AEE1B-02EB-CA8E-FBB0-85D66D0224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384AAA-3C21-4805-8A10-EB493CA31DE3}" type="datetimeFigureOut">
              <a:rPr lang="en-CA" smtClean="0"/>
              <a:t>2024-08-19</a:t>
            </a:fld>
            <a:endParaRPr lang="en-CA"/>
          </a:p>
        </p:txBody>
      </p:sp>
      <p:sp>
        <p:nvSpPr>
          <p:cNvPr id="4" name="Footer Placeholder 3">
            <a:extLst>
              <a:ext uri="{FF2B5EF4-FFF2-40B4-BE49-F238E27FC236}">
                <a16:creationId xmlns:a16="http://schemas.microsoft.com/office/drawing/2014/main" id="{B4A0A3EE-AF0B-ACB5-D25B-0AFDB03543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60EA8E2F-C3EA-B2BE-8253-FB38317ED1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031A08-A090-497A-8CE8-FC4BA9306BD2}" type="slidenum">
              <a:rPr lang="en-CA" smtClean="0"/>
              <a:t>‹#›</a:t>
            </a:fld>
            <a:endParaRPr lang="en-CA"/>
          </a:p>
        </p:txBody>
      </p:sp>
    </p:spTree>
    <p:extLst>
      <p:ext uri="{BB962C8B-B14F-4D97-AF65-F5344CB8AC3E}">
        <p14:creationId xmlns:p14="http://schemas.microsoft.com/office/powerpoint/2010/main" val="13659981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3243B-5F7D-4F2C-996B-414B0EEBA923}" type="datetimeFigureOut">
              <a:rPr lang="en-CA" smtClean="0"/>
              <a:t>2024-08-19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48FE9-DBB5-4BC9-A1BA-DB4D9D682D0A}" type="slidenum">
              <a:rPr lang="en-CA" smtClean="0"/>
              <a:t>‹#›</a:t>
            </a:fld>
            <a:endParaRPr lang="en-CA"/>
          </a:p>
        </p:txBody>
      </p:sp>
    </p:spTree>
    <p:extLst>
      <p:ext uri="{BB962C8B-B14F-4D97-AF65-F5344CB8AC3E}">
        <p14:creationId xmlns:p14="http://schemas.microsoft.com/office/powerpoint/2010/main" val="41419447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SNO+ is a multipurpose neutrino detector which aims to look for Neutrino-less double beta decay in Te-130</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SNO+ uses a cocktail of ingredients to search for </a:t>
            </a:r>
            <a:r>
              <a:rPr lang="en-CA" sz="1800" kern="100" dirty="0" err="1">
                <a:effectLst/>
                <a:latin typeface="Aptos" panose="020B0004020202020204" pitchFamily="34" charset="0"/>
                <a:ea typeface="Aptos" panose="020B0004020202020204" pitchFamily="34" charset="0"/>
                <a:cs typeface="Times New Roman" panose="02020603050405020304" pitchFamily="18" charset="0"/>
              </a:rPr>
              <a:t>neutrinoless</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double beta decay. Our primary component is LAB, making up 90-95% (780 tonnes) of the liquid scintillator. PPO which makes up (2 tonnes) our wavelength shifter that shifts neutrino interaction light to a detectable wavelength, while Bis-MSB our secondary shifter (1-2 g/L) providing further light shift makes even easier for our detector to detect. BHT, an antioxidant, stabilizes the mixture only added trace amount, and TeBD dissolves tellurium, the key element for our search. DDA improves stability and red0uces fluorescence quenching.</a:t>
            </a:r>
          </a:p>
          <a:p>
            <a:pPr marL="0" marR="0">
              <a:lnSpc>
                <a:spcPct val="107000"/>
              </a:lnSpc>
              <a:spcBef>
                <a:spcPts val="0"/>
              </a:spcBef>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So, the next phase as you now already will be to load Te into the AV.</a:t>
            </a:r>
          </a:p>
          <a:p>
            <a:pPr marL="0" marR="0" lvl="0" indent="0" defTabSz="457200" eaLnBrk="1" fontAlgn="auto" latinLnBrk="0" hangingPunct="1">
              <a:lnSpc>
                <a:spcPct val="117999"/>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9A948FE9-DBB5-4BC9-A1BA-DB4D9D682D0A}" type="slidenum">
              <a:rPr lang="en-CA" smtClean="0"/>
              <a:t>2</a:t>
            </a:fld>
            <a:endParaRPr lang="en-CA"/>
          </a:p>
        </p:txBody>
      </p:sp>
    </p:spTree>
    <p:extLst>
      <p:ext uri="{BB962C8B-B14F-4D97-AF65-F5344CB8AC3E}">
        <p14:creationId xmlns:p14="http://schemas.microsoft.com/office/powerpoint/2010/main" val="177356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But the question is How do we do that? Well, to answer that question we will have to look at our tellurium systems of SNO+. </a:t>
            </a:r>
            <a:br>
              <a:rPr lang="en-CA" dirty="0"/>
            </a:br>
            <a:br>
              <a:rPr lang="en-CA" dirty="0"/>
            </a:br>
            <a:r>
              <a:rPr lang="en-CA" dirty="0"/>
              <a:t>First, we have </a:t>
            </a:r>
            <a:r>
              <a:rPr lang="en-CA" dirty="0" err="1"/>
              <a:t>TeA</a:t>
            </a:r>
            <a:r>
              <a:rPr lang="en-CA" dirty="0"/>
              <a:t> (telluric acid plant) </a:t>
            </a:r>
            <a:r>
              <a:rPr lang="en-US" dirty="0"/>
              <a:t>where the purification of tellurium takes place and  then we have a TeDiol where once Te is purified will go to mix with our other ingredients Butane Diol and DDA.</a:t>
            </a:r>
            <a:br>
              <a:rPr lang="en-US" dirty="0"/>
            </a:br>
            <a:br>
              <a:rPr lang="en-US" dirty="0"/>
            </a:br>
            <a:r>
              <a:rPr lang="en-US" dirty="0"/>
              <a:t>Then we have our DDA thin file distillation where the DDA distillation will take place which will be on surface. So, how do we get there?</a:t>
            </a:r>
            <a:endParaRPr lang="en-CA" dirty="0"/>
          </a:p>
        </p:txBody>
      </p:sp>
      <p:sp>
        <p:nvSpPr>
          <p:cNvPr id="4" name="Slide Number Placeholder 3"/>
          <p:cNvSpPr>
            <a:spLocks noGrp="1"/>
          </p:cNvSpPr>
          <p:nvPr>
            <p:ph type="sldNum" sz="quarter" idx="5"/>
          </p:nvPr>
        </p:nvSpPr>
        <p:spPr/>
        <p:txBody>
          <a:bodyPr/>
          <a:lstStyle/>
          <a:p>
            <a:fld id="{9A948FE9-DBB5-4BC9-A1BA-DB4D9D682D0A}" type="slidenum">
              <a:rPr lang="en-CA" smtClean="0"/>
              <a:t>3</a:t>
            </a:fld>
            <a:endParaRPr lang="en-CA"/>
          </a:p>
        </p:txBody>
      </p:sp>
    </p:spTree>
    <p:extLst>
      <p:ext uri="{BB962C8B-B14F-4D97-AF65-F5344CB8AC3E}">
        <p14:creationId xmlns:p14="http://schemas.microsoft.com/office/powerpoint/2010/main" val="20688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 I think everyone knows it was right on my first slide. BD and DDA Transfer station. So, the DDA once distilled will make it to our underground lab and transfer station will take it the Diol plant. Similarly, our BD drums will be sent to the TeDiol however after it is distilled in our scintillator plant underground. And eventually into our AV.</a:t>
            </a:r>
          </a:p>
        </p:txBody>
      </p:sp>
      <p:sp>
        <p:nvSpPr>
          <p:cNvPr id="4" name="Slide Number Placeholder 3"/>
          <p:cNvSpPr>
            <a:spLocks noGrp="1"/>
          </p:cNvSpPr>
          <p:nvPr>
            <p:ph type="sldNum" sz="quarter" idx="5"/>
          </p:nvPr>
        </p:nvSpPr>
        <p:spPr/>
        <p:txBody>
          <a:bodyPr/>
          <a:lstStyle/>
          <a:p>
            <a:fld id="{9A948FE9-DBB5-4BC9-A1BA-DB4D9D682D0A}" type="slidenum">
              <a:rPr lang="en-CA" smtClean="0"/>
              <a:t>4</a:t>
            </a:fld>
            <a:endParaRPr lang="en-CA"/>
          </a:p>
        </p:txBody>
      </p:sp>
    </p:spTree>
    <p:extLst>
      <p:ext uri="{BB962C8B-B14F-4D97-AF65-F5344CB8AC3E}">
        <p14:creationId xmlns:p14="http://schemas.microsoft.com/office/powerpoint/2010/main" val="234328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Is that it? Someone, here might be wondering why TeDiol plant is there anything more to it than just mixing of two additional chemicals. Why cant we just get the Te directly into the LAB?</a:t>
            </a:r>
            <a:br>
              <a:rPr lang="en-CA" dirty="0"/>
            </a:br>
            <a:br>
              <a:rPr lang="en-CA" dirty="0"/>
            </a:br>
            <a:br>
              <a:rPr lang="en-CA" dirty="0"/>
            </a:br>
            <a:r>
              <a:rPr lang="en-CA" dirty="0"/>
              <a:t>As, previously mentioned earlier Te doesn’t directly go into our detector. </a:t>
            </a:r>
            <a:r>
              <a:rPr lang="en-US" dirty="0"/>
              <a:t>The reason is that tellurium by itself isn’t soluble in LAB. To solve this, we need to create a compound called tellurium butanediol (TeBD), and this process happens in the TeDiol plant.</a:t>
            </a:r>
          </a:p>
          <a:p>
            <a:r>
              <a:rPr lang="en-US" dirty="0"/>
              <a:t>The reaction between telluric acid (</a:t>
            </a:r>
            <a:r>
              <a:rPr lang="en-US" dirty="0" err="1"/>
              <a:t>TeA</a:t>
            </a:r>
            <a:r>
              <a:rPr lang="en-US" dirty="0"/>
              <a:t>) and butanediol (BD) forms TeBD complexes, but water is produced, and these initial compounds aren’t yet fully soluble in LAB. We solve this by heating the mixture and using nitrogen gas to remove the water, which finalizes the TeBD complex, making it fully soluble.</a:t>
            </a:r>
          </a:p>
          <a:p>
            <a:endParaRPr lang="en-CA" dirty="0"/>
          </a:p>
          <a:p>
            <a:endParaRPr lang="en-CA" dirty="0"/>
          </a:p>
          <a:p>
            <a:r>
              <a:rPr lang="en-US" dirty="0"/>
              <a:t>So, oligomerization here means that Telluric Acid and 1,2-Butanediol react repeatedly to form complex, multi-unit structures (oligomers), but not long enough to create a large polymer. These oligomerized structures are then more soluble in LAB (Linear Alkyl Benzene) for use in the scintillator.</a:t>
            </a:r>
          </a:p>
          <a:p>
            <a:endParaRPr lang="en-US" dirty="0"/>
          </a:p>
          <a:p>
            <a:r>
              <a:rPr lang="en-US" dirty="0"/>
              <a:t>Oligomerization is a chemical process in which smaller molecules (called monomers) combine to form larger, chain-like structures known as oligomers</a:t>
            </a:r>
            <a:endParaRPr lang="en-CA" dirty="0"/>
          </a:p>
        </p:txBody>
      </p:sp>
      <p:sp>
        <p:nvSpPr>
          <p:cNvPr id="4" name="Slide Number Placeholder 3"/>
          <p:cNvSpPr>
            <a:spLocks noGrp="1"/>
          </p:cNvSpPr>
          <p:nvPr>
            <p:ph type="sldNum" sz="quarter" idx="5"/>
          </p:nvPr>
        </p:nvSpPr>
        <p:spPr/>
        <p:txBody>
          <a:bodyPr/>
          <a:lstStyle/>
          <a:p>
            <a:fld id="{9A948FE9-DBB5-4BC9-A1BA-DB4D9D682D0A}" type="slidenum">
              <a:rPr lang="en-CA" smtClean="0"/>
              <a:t>5</a:t>
            </a:fld>
            <a:endParaRPr lang="en-CA"/>
          </a:p>
        </p:txBody>
      </p:sp>
    </p:spTree>
    <p:extLst>
      <p:ext uri="{BB962C8B-B14F-4D97-AF65-F5344CB8AC3E}">
        <p14:creationId xmlns:p14="http://schemas.microsoft.com/office/powerpoint/2010/main" val="3116898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A948FE9-DBB5-4BC9-A1BA-DB4D9D682D0A}" type="slidenum">
              <a:rPr lang="en-CA" smtClean="0"/>
              <a:t>6</a:t>
            </a:fld>
            <a:endParaRPr lang="en-CA"/>
          </a:p>
        </p:txBody>
      </p:sp>
    </p:spTree>
    <p:extLst>
      <p:ext uri="{BB962C8B-B14F-4D97-AF65-F5344CB8AC3E}">
        <p14:creationId xmlns:p14="http://schemas.microsoft.com/office/powerpoint/2010/main" val="389319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Inductively coupled plasma mass spectrometry</a:t>
            </a:r>
            <a:endParaRPr lang="en-CA" dirty="0"/>
          </a:p>
        </p:txBody>
      </p:sp>
      <p:sp>
        <p:nvSpPr>
          <p:cNvPr id="4" name="Slide Number Placeholder 3"/>
          <p:cNvSpPr>
            <a:spLocks noGrp="1"/>
          </p:cNvSpPr>
          <p:nvPr>
            <p:ph type="sldNum" sz="quarter" idx="5"/>
          </p:nvPr>
        </p:nvSpPr>
        <p:spPr/>
        <p:txBody>
          <a:bodyPr/>
          <a:lstStyle/>
          <a:p>
            <a:fld id="{9A948FE9-DBB5-4BC9-A1BA-DB4D9D682D0A}" type="slidenum">
              <a:rPr lang="en-CA" smtClean="0"/>
              <a:t>10</a:t>
            </a:fld>
            <a:endParaRPr lang="en-CA"/>
          </a:p>
        </p:txBody>
      </p:sp>
    </p:spTree>
    <p:extLst>
      <p:ext uri="{BB962C8B-B14F-4D97-AF65-F5344CB8AC3E}">
        <p14:creationId xmlns:p14="http://schemas.microsoft.com/office/powerpoint/2010/main" val="278787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C3417-E676-ACE8-57DF-6A7125204A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A842EAE-6803-5853-0751-3C1C422A10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D71FF22-360C-3735-D406-F7E01C50F801}"/>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E0145979-D9A7-5B53-42FE-A804CD723B6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D4FBF85-8BE5-533B-E2BF-D1F483A0F229}"/>
              </a:ext>
            </a:extLst>
          </p:cNvPr>
          <p:cNvSpPr>
            <a:spLocks noGrp="1"/>
          </p:cNvSpPr>
          <p:nvPr>
            <p:ph type="sldNum" sz="quarter" idx="12"/>
          </p:nvPr>
        </p:nvSpPr>
        <p:spPr/>
        <p:txBody>
          <a:bodyPr/>
          <a:lstStyle/>
          <a:p>
            <a:fld id="{40FC59C7-A36B-488A-A278-5A28D94D5C27}" type="slidenum">
              <a:rPr lang="en-CA" smtClean="0"/>
              <a:t>‹#›</a:t>
            </a:fld>
            <a:endParaRPr lang="en-CA"/>
          </a:p>
        </p:txBody>
      </p:sp>
    </p:spTree>
    <p:extLst>
      <p:ext uri="{BB962C8B-B14F-4D97-AF65-F5344CB8AC3E}">
        <p14:creationId xmlns:p14="http://schemas.microsoft.com/office/powerpoint/2010/main" val="394066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2CDD2-54D3-2D65-145F-5E2106282CF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C7230E4-017C-CB0E-6112-AB4E1006BD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AB9451D-DA3A-7355-6FF0-2D7F97FA1BB7}"/>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1C6CD1A7-3C8E-C412-26A9-AF96A5ED3C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2163B70-E43A-169C-3F53-6EB279BAEBD8}"/>
              </a:ext>
            </a:extLst>
          </p:cNvPr>
          <p:cNvSpPr>
            <a:spLocks noGrp="1"/>
          </p:cNvSpPr>
          <p:nvPr>
            <p:ph type="sldNum" sz="quarter" idx="12"/>
          </p:nvPr>
        </p:nvSpPr>
        <p:spPr/>
        <p:txBody>
          <a:bodyPr/>
          <a:lstStyle/>
          <a:p>
            <a:fld id="{40FC59C7-A36B-488A-A278-5A28D94D5C27}" type="slidenum">
              <a:rPr lang="en-CA" smtClean="0"/>
              <a:t>‹#›</a:t>
            </a:fld>
            <a:endParaRPr lang="en-CA"/>
          </a:p>
        </p:txBody>
      </p:sp>
    </p:spTree>
    <p:extLst>
      <p:ext uri="{BB962C8B-B14F-4D97-AF65-F5344CB8AC3E}">
        <p14:creationId xmlns:p14="http://schemas.microsoft.com/office/powerpoint/2010/main" val="345514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74EC35-5CB6-0C2E-73B0-43DDC2C0C7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97F117B-FFA7-AB21-A8AD-187FC93EFB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310D6EF-9A28-7763-9F0A-ADFD56C7086C}"/>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11E22EAB-6A10-8DFD-9B66-DA4B6A09CE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E4CE2D9-3675-C2E6-3281-CF08E218F7BD}"/>
              </a:ext>
            </a:extLst>
          </p:cNvPr>
          <p:cNvSpPr>
            <a:spLocks noGrp="1"/>
          </p:cNvSpPr>
          <p:nvPr>
            <p:ph type="sldNum" sz="quarter" idx="12"/>
          </p:nvPr>
        </p:nvSpPr>
        <p:spPr/>
        <p:txBody>
          <a:bodyPr/>
          <a:lstStyle/>
          <a:p>
            <a:fld id="{40FC59C7-A36B-488A-A278-5A28D94D5C27}" type="slidenum">
              <a:rPr lang="en-CA" smtClean="0"/>
              <a:t>‹#›</a:t>
            </a:fld>
            <a:endParaRPr lang="en-CA"/>
          </a:p>
        </p:txBody>
      </p:sp>
    </p:spTree>
    <p:extLst>
      <p:ext uri="{BB962C8B-B14F-4D97-AF65-F5344CB8AC3E}">
        <p14:creationId xmlns:p14="http://schemas.microsoft.com/office/powerpoint/2010/main" val="1177197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amp; Speaker">
    <p:spTree>
      <p:nvGrpSpPr>
        <p:cNvPr id="1" name=""/>
        <p:cNvGrpSpPr/>
        <p:nvPr/>
      </p:nvGrpSpPr>
      <p:grpSpPr>
        <a:xfrm>
          <a:off x="0" y="0"/>
          <a:ext cx="0" cy="0"/>
          <a:chOff x="0" y="0"/>
          <a:chExt cx="0" cy="0"/>
        </a:xfrm>
      </p:grpSpPr>
      <p:pic>
        <p:nvPicPr>
          <p:cNvPr id="12" name="SNO_Presentation_16x9_Title.jpg" descr="SNO_Presentation_16x9_Title.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 name="2018/01/01"/>
          <p:cNvSpPr txBox="1">
            <a:spLocks noGrp="1"/>
          </p:cNvSpPr>
          <p:nvPr>
            <p:ph type="body" sz="quarter" idx="13"/>
          </p:nvPr>
        </p:nvSpPr>
        <p:spPr>
          <a:xfrm>
            <a:off x="1328065" y="1049040"/>
            <a:ext cx="3499031" cy="348259"/>
          </a:xfrm>
          <a:prstGeom prst="rect">
            <a:avLst/>
          </a:prstGeom>
        </p:spPr>
        <p:txBody>
          <a:bodyPr>
            <a:noAutofit/>
          </a:bodyPr>
          <a:lstStyle>
            <a:lvl1pPr marL="0" indent="0">
              <a:lnSpc>
                <a:spcPct val="100000"/>
              </a:lnSpc>
              <a:buSzTx/>
              <a:buNone/>
              <a:defRPr sz="1600">
                <a:solidFill>
                  <a:srgbClr val="0076BD"/>
                </a:solidFill>
                <a:latin typeface="+mn-lt"/>
                <a:ea typeface="+mn-ea"/>
                <a:cs typeface="+mn-cs"/>
                <a:sym typeface="Lota Grotesque Bold"/>
              </a:defRPr>
            </a:lvl1pPr>
          </a:lstStyle>
          <a:p>
            <a:r>
              <a:t>2018/01/01</a:t>
            </a:r>
          </a:p>
        </p:txBody>
      </p:sp>
      <p:sp>
        <p:nvSpPr>
          <p:cNvPr id="14" name="Line"/>
          <p:cNvSpPr/>
          <p:nvPr/>
        </p:nvSpPr>
        <p:spPr>
          <a:xfrm flipV="1">
            <a:off x="1372761" y="4174106"/>
            <a:ext cx="1225876" cy="1"/>
          </a:xfrm>
          <a:prstGeom prst="line">
            <a:avLst/>
          </a:prstGeom>
          <a:ln w="101600">
            <a:solidFill>
              <a:srgbClr val="0076BD"/>
            </a:solidFill>
            <a:miter lim="400000"/>
          </a:ln>
        </p:spPr>
        <p:txBody>
          <a:bodyPr lIns="35719" tIns="35719" rIns="35719" bIns="35719" anchor="ctr"/>
          <a:lstStyle/>
          <a:p>
            <a:pPr algn="ctr">
              <a:lnSpc>
                <a:spcPct val="100000"/>
              </a:lnSpc>
              <a:defRPr sz="3000">
                <a:solidFill>
                  <a:srgbClr val="FFFFFF"/>
                </a:solidFill>
                <a:latin typeface="Helvetica Neue Medium"/>
                <a:ea typeface="Helvetica Neue Medium"/>
                <a:cs typeface="Helvetica Neue Medium"/>
                <a:sym typeface="Helvetica Neue Medium"/>
              </a:defRPr>
            </a:pPr>
            <a:endParaRPr sz="1500"/>
          </a:p>
        </p:txBody>
      </p:sp>
      <p:sp>
        <p:nvSpPr>
          <p:cNvPr id="15" name="Jane Doe…"/>
          <p:cNvSpPr txBox="1">
            <a:spLocks noGrp="1"/>
          </p:cNvSpPr>
          <p:nvPr>
            <p:ph type="body" sz="quarter" idx="14"/>
          </p:nvPr>
        </p:nvSpPr>
        <p:spPr>
          <a:xfrm>
            <a:off x="1325989" y="4393406"/>
            <a:ext cx="7233385" cy="750094"/>
          </a:xfrm>
          <a:prstGeom prst="rect">
            <a:avLst/>
          </a:prstGeom>
        </p:spPr>
        <p:txBody>
          <a:bodyPr>
            <a:noAutofit/>
          </a:bodyPr>
          <a:lstStyle>
            <a:lvl1pPr marL="0" indent="0">
              <a:lnSpc>
                <a:spcPct val="100000"/>
              </a:lnSpc>
              <a:buSzTx/>
              <a:buNone/>
              <a:defRPr sz="4500">
                <a:solidFill>
                  <a:srgbClr val="5A676F"/>
                </a:solidFill>
                <a:latin typeface="Muli Bold"/>
                <a:sym typeface="Muli Bold"/>
              </a:defRPr>
            </a:lvl1pPr>
          </a:lstStyle>
          <a:p>
            <a:pPr marL="0" indent="0">
              <a:lnSpc>
                <a:spcPct val="100000"/>
              </a:lnSpc>
              <a:buSzTx/>
              <a:buNone/>
              <a:defRPr sz="4500">
                <a:solidFill>
                  <a:schemeClr val="accent1">
                    <a:hueOff val="48339"/>
                    <a:lumOff val="-12879"/>
                  </a:schemeClr>
                </a:solidFill>
                <a:latin typeface="Muli Bold"/>
                <a:ea typeface="Muli Bold"/>
                <a:cs typeface="Muli Bold"/>
                <a:sym typeface="Muli Bold"/>
              </a:defRPr>
            </a:pPr>
            <a:r>
              <a:t>Jane Doe</a:t>
            </a:r>
          </a:p>
          <a:p>
            <a:pPr marL="0" indent="0">
              <a:buSzTx/>
              <a:buNone/>
              <a:defRPr sz="4500">
                <a:solidFill>
                  <a:srgbClr val="5A676F"/>
                </a:solidFill>
              </a:defRPr>
            </a:pPr>
            <a:r>
              <a:t>Senior Position</a:t>
            </a:r>
          </a:p>
        </p:txBody>
      </p:sp>
      <p:sp>
        <p:nvSpPr>
          <p:cNvPr id="16" name="Title Text"/>
          <p:cNvSpPr txBox="1">
            <a:spLocks noGrp="1"/>
          </p:cNvSpPr>
          <p:nvPr>
            <p:ph type="title"/>
          </p:nvPr>
        </p:nvSpPr>
        <p:spPr>
          <a:xfrm>
            <a:off x="1266444" y="1704856"/>
            <a:ext cx="9481468" cy="2203751"/>
          </a:xfrm>
          <a:prstGeom prst="rect">
            <a:avLst/>
          </a:prstGeom>
        </p:spPr>
        <p:txBody>
          <a:bodyPr/>
          <a:lstStyle>
            <a:lvl1pPr>
              <a:defRPr sz="8000">
                <a:solidFill>
                  <a:srgbClr val="0076BD"/>
                </a:solidFill>
              </a:defRPr>
            </a:lvl1pPr>
          </a:lstStyle>
          <a:p>
            <a:r>
              <a:t>Title Text</a:t>
            </a:r>
          </a:p>
        </p:txBody>
      </p:sp>
      <p:sp>
        <p:nvSpPr>
          <p:cNvPr id="17" name="Slide Number"/>
          <p:cNvSpPr txBox="1">
            <a:spLocks noGrp="1"/>
          </p:cNvSpPr>
          <p:nvPr>
            <p:ph type="sldNum" sz="quarter" idx="2"/>
          </p:nvPr>
        </p:nvSpPr>
        <p:spPr>
          <a:xfrm>
            <a:off x="5719261" y="6536531"/>
            <a:ext cx="374359" cy="387552"/>
          </a:xfrm>
          <a:prstGeom prst="rect">
            <a:avLst/>
          </a:prstGeom>
        </p:spPr>
        <p:txBody>
          <a:bodyPr wrap="none"/>
          <a:lstStyle>
            <a:lvl1pPr>
              <a:defRPr b="1">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1700641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amp; Speaker">
    <p:spTree>
      <p:nvGrpSpPr>
        <p:cNvPr id="1" name=""/>
        <p:cNvGrpSpPr/>
        <p:nvPr/>
      </p:nvGrpSpPr>
      <p:grpSpPr>
        <a:xfrm>
          <a:off x="0" y="0"/>
          <a:ext cx="0" cy="0"/>
          <a:chOff x="0" y="0"/>
          <a:chExt cx="0" cy="0"/>
        </a:xfrm>
      </p:grpSpPr>
      <p:pic>
        <p:nvPicPr>
          <p:cNvPr id="12" name="SNO_Presentation_16x9_Title.jpg" descr="SNO_Presentation_16x9_Title.jp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 name="2018/01/01"/>
          <p:cNvSpPr txBox="1">
            <a:spLocks noGrp="1"/>
          </p:cNvSpPr>
          <p:nvPr>
            <p:ph type="body" sz="quarter" idx="13"/>
          </p:nvPr>
        </p:nvSpPr>
        <p:spPr>
          <a:xfrm>
            <a:off x="1328065" y="1049040"/>
            <a:ext cx="3499031" cy="348259"/>
          </a:xfrm>
          <a:prstGeom prst="rect">
            <a:avLst/>
          </a:prstGeom>
        </p:spPr>
        <p:txBody>
          <a:bodyPr>
            <a:noAutofit/>
          </a:bodyPr>
          <a:lstStyle>
            <a:lvl1pPr marL="0" indent="0">
              <a:lnSpc>
                <a:spcPct val="100000"/>
              </a:lnSpc>
              <a:buSzTx/>
              <a:buNone/>
              <a:defRPr sz="1600">
                <a:solidFill>
                  <a:srgbClr val="0076BD"/>
                </a:solidFill>
                <a:latin typeface="+mn-lt"/>
                <a:ea typeface="+mn-ea"/>
                <a:cs typeface="+mn-cs"/>
                <a:sym typeface="Lota Grotesque Bold"/>
              </a:defRPr>
            </a:lvl1pPr>
          </a:lstStyle>
          <a:p>
            <a:r>
              <a:t>2018/01/01</a:t>
            </a:r>
          </a:p>
        </p:txBody>
      </p:sp>
      <p:sp>
        <p:nvSpPr>
          <p:cNvPr id="14" name="Line"/>
          <p:cNvSpPr/>
          <p:nvPr/>
        </p:nvSpPr>
        <p:spPr>
          <a:xfrm flipV="1">
            <a:off x="1372761" y="4174106"/>
            <a:ext cx="1225876" cy="1"/>
          </a:xfrm>
          <a:prstGeom prst="line">
            <a:avLst/>
          </a:prstGeom>
          <a:ln w="101600">
            <a:solidFill>
              <a:srgbClr val="0076BD"/>
            </a:solidFill>
            <a:miter lim="400000"/>
          </a:ln>
        </p:spPr>
        <p:txBody>
          <a:bodyPr lIns="35719" tIns="35719" rIns="35719" bIns="35719" anchor="ctr"/>
          <a:lstStyle/>
          <a:p>
            <a:pPr algn="ctr">
              <a:lnSpc>
                <a:spcPct val="100000"/>
              </a:lnSpc>
              <a:defRPr sz="3000">
                <a:solidFill>
                  <a:srgbClr val="FFFFFF"/>
                </a:solidFill>
                <a:latin typeface="Helvetica Neue Medium"/>
                <a:ea typeface="Helvetica Neue Medium"/>
                <a:cs typeface="Helvetica Neue Medium"/>
                <a:sym typeface="Helvetica Neue Medium"/>
              </a:defRPr>
            </a:pPr>
            <a:endParaRPr sz="1500"/>
          </a:p>
        </p:txBody>
      </p:sp>
      <p:sp>
        <p:nvSpPr>
          <p:cNvPr id="15" name="Jane Doe…"/>
          <p:cNvSpPr txBox="1">
            <a:spLocks noGrp="1"/>
          </p:cNvSpPr>
          <p:nvPr>
            <p:ph type="body" sz="quarter" idx="14"/>
          </p:nvPr>
        </p:nvSpPr>
        <p:spPr>
          <a:xfrm>
            <a:off x="1325989" y="4393406"/>
            <a:ext cx="7233385" cy="750094"/>
          </a:xfrm>
          <a:prstGeom prst="rect">
            <a:avLst/>
          </a:prstGeom>
        </p:spPr>
        <p:txBody>
          <a:bodyPr>
            <a:noAutofit/>
          </a:bodyPr>
          <a:lstStyle>
            <a:lvl1pPr marL="0" indent="0">
              <a:lnSpc>
                <a:spcPct val="100000"/>
              </a:lnSpc>
              <a:buSzTx/>
              <a:buNone/>
              <a:defRPr sz="4500">
                <a:solidFill>
                  <a:srgbClr val="5A676F"/>
                </a:solidFill>
                <a:latin typeface="Muli Bold"/>
                <a:sym typeface="Muli Bold"/>
              </a:defRPr>
            </a:lvl1pPr>
          </a:lstStyle>
          <a:p>
            <a:pPr marL="0" indent="0">
              <a:lnSpc>
                <a:spcPct val="100000"/>
              </a:lnSpc>
              <a:buSzTx/>
              <a:buNone/>
              <a:defRPr sz="4500">
                <a:solidFill>
                  <a:schemeClr val="accent1">
                    <a:hueOff val="48339"/>
                    <a:lumOff val="-12879"/>
                  </a:schemeClr>
                </a:solidFill>
                <a:latin typeface="Muli Bold"/>
                <a:ea typeface="Muli Bold"/>
                <a:cs typeface="Muli Bold"/>
                <a:sym typeface="Muli Bold"/>
              </a:defRPr>
            </a:pPr>
            <a:r>
              <a:t>Jane Doe</a:t>
            </a:r>
          </a:p>
          <a:p>
            <a:pPr marL="0" indent="0">
              <a:buSzTx/>
              <a:buNone/>
              <a:defRPr sz="4500">
                <a:solidFill>
                  <a:srgbClr val="5A676F"/>
                </a:solidFill>
              </a:defRPr>
            </a:pPr>
            <a:r>
              <a:t>Senior Position</a:t>
            </a:r>
          </a:p>
        </p:txBody>
      </p:sp>
      <p:sp>
        <p:nvSpPr>
          <p:cNvPr id="16" name="Title Text"/>
          <p:cNvSpPr txBox="1">
            <a:spLocks noGrp="1"/>
          </p:cNvSpPr>
          <p:nvPr>
            <p:ph type="title"/>
          </p:nvPr>
        </p:nvSpPr>
        <p:spPr>
          <a:xfrm>
            <a:off x="1266444" y="1704856"/>
            <a:ext cx="9481468" cy="2203751"/>
          </a:xfrm>
          <a:prstGeom prst="rect">
            <a:avLst/>
          </a:prstGeom>
        </p:spPr>
        <p:txBody>
          <a:bodyPr/>
          <a:lstStyle>
            <a:lvl1pPr>
              <a:defRPr sz="8000">
                <a:solidFill>
                  <a:srgbClr val="0076BD"/>
                </a:solidFill>
              </a:defRPr>
            </a:lvl1pPr>
          </a:lstStyle>
          <a:p>
            <a:r>
              <a:t>Title Text</a:t>
            </a:r>
          </a:p>
        </p:txBody>
      </p:sp>
      <p:sp>
        <p:nvSpPr>
          <p:cNvPr id="17" name="Slide Number"/>
          <p:cNvSpPr txBox="1">
            <a:spLocks noGrp="1"/>
          </p:cNvSpPr>
          <p:nvPr>
            <p:ph type="sldNum" sz="quarter" idx="2"/>
          </p:nvPr>
        </p:nvSpPr>
        <p:spPr>
          <a:xfrm>
            <a:off x="5620735" y="6536531"/>
            <a:ext cx="472885" cy="467435"/>
          </a:xfrm>
          <a:prstGeom prst="rect">
            <a:avLst/>
          </a:prstGeom>
        </p:spPr>
        <p:txBody>
          <a:bodyPr wrap="none"/>
          <a:lstStyle>
            <a:lvl1pPr>
              <a:defRPr b="1">
                <a:solidFill>
                  <a:srgbClr val="FFFFFF"/>
                </a:solidFill>
                <a:latin typeface="Helvetica Neue"/>
                <a:ea typeface="Helvetica Neue"/>
                <a:cs typeface="Helvetica Neue"/>
                <a:sym typeface="Helvetica Neue"/>
              </a:defRPr>
            </a:lvl1pPr>
          </a:lstStyle>
          <a:p>
            <a:fld id="{86CB4B4D-7CA3-9044-876B-883B54F8677D}" type="slidenum">
              <a:t>‹#›</a:t>
            </a:fld>
            <a:endParaRPr/>
          </a:p>
        </p:txBody>
      </p:sp>
    </p:spTree>
    <p:extLst>
      <p:ext uri="{BB962C8B-B14F-4D97-AF65-F5344CB8AC3E}">
        <p14:creationId xmlns:p14="http://schemas.microsoft.com/office/powerpoint/2010/main" val="96150325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ext Slide">
    <p:spTree>
      <p:nvGrpSpPr>
        <p:cNvPr id="1" name=""/>
        <p:cNvGrpSpPr/>
        <p:nvPr/>
      </p:nvGrpSpPr>
      <p:grpSpPr>
        <a:xfrm>
          <a:off x="0" y="0"/>
          <a:ext cx="0" cy="0"/>
          <a:chOff x="0" y="0"/>
          <a:chExt cx="0" cy="0"/>
        </a:xfrm>
      </p:grpSpPr>
      <p:sp>
        <p:nvSpPr>
          <p:cNvPr id="34" name="Text"/>
          <p:cNvSpPr txBox="1">
            <a:spLocks noGrp="1"/>
          </p:cNvSpPr>
          <p:nvPr>
            <p:ph type="body" sz="quarter" idx="13"/>
          </p:nvPr>
        </p:nvSpPr>
        <p:spPr>
          <a:xfrm>
            <a:off x="1343517" y="2609597"/>
            <a:ext cx="6556202" cy="385554"/>
          </a:xfrm>
          <a:prstGeom prst="rect">
            <a:avLst/>
          </a:prstGeom>
        </p:spPr>
        <p:txBody>
          <a:bodyPr anchor="t">
            <a:spAutoFit/>
          </a:bodyPr>
          <a:lstStyle>
            <a:lvl1pPr marL="0" indent="0">
              <a:buSzTx/>
              <a:buNone/>
            </a:lvl1pPr>
          </a:lstStyle>
          <a:p>
            <a:r>
              <a:t>Text</a:t>
            </a:r>
          </a:p>
        </p:txBody>
      </p:sp>
      <p:pic>
        <p:nvPicPr>
          <p:cNvPr id="35" name="SNO_Presentation_DesignDots_Colour.png" descr="SNO_Presentation_DesignDots_Colour.png"/>
          <p:cNvPicPr>
            <a:picLocks noChangeAspect="1"/>
          </p:cNvPicPr>
          <p:nvPr/>
        </p:nvPicPr>
        <p:blipFill>
          <a:blip r:embed="rId2"/>
          <a:stretch>
            <a:fillRect/>
          </a:stretch>
        </p:blipFill>
        <p:spPr>
          <a:xfrm>
            <a:off x="-38656" y="6244510"/>
            <a:ext cx="7639813" cy="658835"/>
          </a:xfrm>
          <a:prstGeom prst="rect">
            <a:avLst/>
          </a:prstGeom>
          <a:ln w="12700">
            <a:miter lim="400000"/>
          </a:ln>
        </p:spPr>
      </p:pic>
      <p:sp>
        <p:nvSpPr>
          <p:cNvPr id="36" name="Title Text"/>
          <p:cNvSpPr txBox="1">
            <a:spLocks noGrp="1"/>
          </p:cNvSpPr>
          <p:nvPr>
            <p:ph type="title"/>
          </p:nvPr>
        </p:nvSpPr>
        <p:spPr>
          <a:xfrm>
            <a:off x="1335088" y="857912"/>
            <a:ext cx="6556202" cy="1419283"/>
          </a:xfrm>
          <a:prstGeom prst="rect">
            <a:avLst/>
          </a:prstGeom>
        </p:spPr>
        <p:txBody>
          <a:bodyPr/>
          <a:lstStyle/>
          <a:p>
            <a:r>
              <a:t>Title Text</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8" name="Line"/>
          <p:cNvSpPr/>
          <p:nvPr/>
        </p:nvSpPr>
        <p:spPr>
          <a:xfrm flipV="1">
            <a:off x="1366411" y="2359097"/>
            <a:ext cx="1225876" cy="1"/>
          </a:xfrm>
          <a:prstGeom prst="line">
            <a:avLst/>
          </a:prstGeom>
          <a:ln w="101600">
            <a:solidFill>
              <a:schemeClr val="accent1">
                <a:hueOff val="48339"/>
                <a:lumOff val="-12879"/>
              </a:schemeClr>
            </a:solidFill>
            <a:miter lim="400000"/>
          </a:ln>
        </p:spPr>
        <p:txBody>
          <a:bodyPr lIns="35719" tIns="35719" rIns="35719" bIns="35719" anchor="ctr"/>
          <a:lstStyle/>
          <a:p>
            <a:pPr algn="ctr">
              <a:lnSpc>
                <a:spcPct val="100000"/>
              </a:lnSpc>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330201561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Image + Text">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Text"/>
          <p:cNvSpPr txBox="1">
            <a:spLocks noGrp="1"/>
          </p:cNvSpPr>
          <p:nvPr>
            <p:ph type="body" sz="quarter" idx="13"/>
          </p:nvPr>
        </p:nvSpPr>
        <p:spPr>
          <a:xfrm>
            <a:off x="7032125" y="2609597"/>
            <a:ext cx="3835909" cy="385554"/>
          </a:xfrm>
          <a:prstGeom prst="rect">
            <a:avLst/>
          </a:prstGeom>
        </p:spPr>
        <p:txBody>
          <a:bodyPr anchor="t">
            <a:spAutoFit/>
          </a:bodyPr>
          <a:lstStyle>
            <a:lvl1pPr marL="0" indent="0">
              <a:buSzTx/>
              <a:buNone/>
              <a:defRPr/>
            </a:lvl1pPr>
          </a:lstStyle>
          <a:p>
            <a:pPr marL="0" indent="0">
              <a:buSzTx/>
              <a:buNone/>
            </a:pPr>
            <a:endParaRPr/>
          </a:p>
        </p:txBody>
      </p:sp>
      <p:sp>
        <p:nvSpPr>
          <p:cNvPr id="59" name="Line"/>
          <p:cNvSpPr>
            <a:spLocks noGrp="1"/>
          </p:cNvSpPr>
          <p:nvPr>
            <p:ph type="body" sz="quarter" idx="14"/>
          </p:nvPr>
        </p:nvSpPr>
        <p:spPr>
          <a:xfrm flipV="1">
            <a:off x="7063949" y="2169391"/>
            <a:ext cx="1225876" cy="1"/>
          </a:xfrm>
          <a:prstGeom prst="line">
            <a:avLst/>
          </a:prstGeom>
          <a:ln w="101600">
            <a:solidFill>
              <a:schemeClr val="accent1">
                <a:hueOff val="48339"/>
                <a:lumOff val="-12879"/>
              </a:schemeClr>
            </a:solidFill>
          </a:ln>
        </p:spPr>
        <p:txBody>
          <a:bodyPr>
            <a:noAutofit/>
          </a:bodyPr>
          <a:lstStyle>
            <a:lvl1pPr marL="0" indent="0" algn="ctr">
              <a:lnSpc>
                <a:spcPct val="100000"/>
              </a:lnSpc>
              <a:buSzTx/>
              <a:buNone/>
              <a:defRPr sz="3000">
                <a:solidFill>
                  <a:srgbClr val="FFFFFF"/>
                </a:solidFill>
                <a:latin typeface="Helvetica Neue Medium"/>
                <a:sym typeface="Helvetica Neue Medium"/>
              </a:defRPr>
            </a:lvl1pPr>
          </a:lstStyle>
          <a:p>
            <a:pPr marL="0" indent="0" algn="ctr">
              <a:lnSpc>
                <a:spcPct val="100000"/>
              </a:lnSpc>
              <a:buSzTx/>
              <a:buNone/>
              <a:defRPr sz="3000">
                <a:solidFill>
                  <a:srgbClr val="FFFFFF"/>
                </a:solidFill>
                <a:latin typeface="Helvetica Neue Medium"/>
                <a:ea typeface="Helvetica Neue Medium"/>
                <a:cs typeface="Helvetica Neue Medium"/>
                <a:sym typeface="Helvetica Neue Medium"/>
              </a:defRPr>
            </a:pPr>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1" name="DSC_1234_Edited_CLR.jpg"/>
          <p:cNvSpPr>
            <a:spLocks noGrp="1"/>
          </p:cNvSpPr>
          <p:nvPr>
            <p:ph type="pic" idx="15"/>
          </p:nvPr>
        </p:nvSpPr>
        <p:spPr>
          <a:xfrm>
            <a:off x="0" y="0"/>
            <a:ext cx="5980177" cy="6858000"/>
          </a:xfrm>
          <a:prstGeom prst="rect">
            <a:avLst/>
          </a:prstGeom>
        </p:spPr>
        <p:txBody>
          <a:bodyPr lIns="91439" tIns="45719" rIns="91439" bIns="45719" anchor="t">
            <a:noAutofit/>
          </a:bodyPr>
          <a:lstStyle/>
          <a:p>
            <a:endParaRPr/>
          </a:p>
        </p:txBody>
      </p:sp>
    </p:spTree>
    <p:extLst>
      <p:ext uri="{BB962C8B-B14F-4D97-AF65-F5344CB8AC3E}">
        <p14:creationId xmlns:p14="http://schemas.microsoft.com/office/powerpoint/2010/main" val="343826317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Notes">
    <p:spTree>
      <p:nvGrpSpPr>
        <p:cNvPr id="1" name=""/>
        <p:cNvGrpSpPr/>
        <p:nvPr/>
      </p:nvGrpSpPr>
      <p:grpSpPr>
        <a:xfrm>
          <a:off x="0" y="0"/>
          <a:ext cx="0" cy="0"/>
          <a:chOff x="0" y="0"/>
          <a:chExt cx="0" cy="0"/>
        </a:xfrm>
      </p:grpSpPr>
      <p:sp>
        <p:nvSpPr>
          <p:cNvPr id="90" name="Line"/>
          <p:cNvSpPr>
            <a:spLocks noGrp="1"/>
          </p:cNvSpPr>
          <p:nvPr>
            <p:ph type="body" sz="quarter" idx="13"/>
          </p:nvPr>
        </p:nvSpPr>
        <p:spPr>
          <a:xfrm flipV="1">
            <a:off x="1366411" y="2359097"/>
            <a:ext cx="1225876" cy="1"/>
          </a:xfrm>
          <a:prstGeom prst="line">
            <a:avLst/>
          </a:prstGeom>
          <a:ln w="101600">
            <a:solidFill>
              <a:schemeClr val="accent1">
                <a:hueOff val="48339"/>
                <a:lumOff val="-12879"/>
              </a:schemeClr>
            </a:solidFill>
          </a:ln>
        </p:spPr>
        <p:txBody>
          <a:bodyPr>
            <a:noAutofit/>
          </a:bodyPr>
          <a:lstStyle>
            <a:lvl1pPr marL="0" indent="0" algn="ctr">
              <a:lnSpc>
                <a:spcPct val="100000"/>
              </a:lnSpc>
              <a:buSzTx/>
              <a:buNone/>
              <a:defRPr sz="3000">
                <a:solidFill>
                  <a:srgbClr val="FFFFFF"/>
                </a:solidFill>
                <a:latin typeface="Helvetica Neue Medium"/>
                <a:sym typeface="Helvetica Neue Medium"/>
              </a:defRPr>
            </a:lvl1pPr>
          </a:lstStyle>
          <a:p>
            <a:pPr marL="0" indent="0" algn="ctr">
              <a:lnSpc>
                <a:spcPct val="100000"/>
              </a:lnSpc>
              <a:buSzTx/>
              <a:buNone/>
              <a:defRPr sz="3000">
                <a:solidFill>
                  <a:srgbClr val="FFFFFF"/>
                </a:solidFill>
                <a:latin typeface="Helvetica Neue Medium"/>
                <a:ea typeface="Helvetica Neue Medium"/>
                <a:cs typeface="Helvetica Neue Medium"/>
                <a:sym typeface="Helvetica Neue Medium"/>
              </a:defRPr>
            </a:pPr>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92" name="Title Text"/>
          <p:cNvSpPr txBox="1">
            <a:spLocks noGrp="1"/>
          </p:cNvSpPr>
          <p:nvPr>
            <p:ph type="title"/>
          </p:nvPr>
        </p:nvSpPr>
        <p:spPr>
          <a:xfrm>
            <a:off x="1335088" y="857912"/>
            <a:ext cx="6202296" cy="726515"/>
          </a:xfrm>
          <a:prstGeom prst="rect">
            <a:avLst/>
          </a:prstGeom>
        </p:spPr>
        <p:txBody>
          <a:bodyPr/>
          <a:lstStyle/>
          <a:p>
            <a:r>
              <a:t>Title Text</a:t>
            </a:r>
          </a:p>
        </p:txBody>
      </p:sp>
      <p:sp>
        <p:nvSpPr>
          <p:cNvPr id="93" name="Text"/>
          <p:cNvSpPr txBox="1">
            <a:spLocks noGrp="1"/>
          </p:cNvSpPr>
          <p:nvPr>
            <p:ph type="body" sz="quarter" idx="14"/>
          </p:nvPr>
        </p:nvSpPr>
        <p:spPr>
          <a:xfrm>
            <a:off x="1335087" y="2609597"/>
            <a:ext cx="4681729" cy="599650"/>
          </a:xfrm>
          <a:prstGeom prst="rect">
            <a:avLst/>
          </a:prstGeom>
        </p:spPr>
        <p:txBody>
          <a:bodyPr anchor="t">
            <a:spAutoFit/>
          </a:bodyPr>
          <a:lstStyle>
            <a:lvl1pPr marL="0" indent="0">
              <a:lnSpc>
                <a:spcPct val="150000"/>
              </a:lnSpc>
              <a:buSzTx/>
              <a:buNone/>
              <a:defRPr sz="2200"/>
            </a:lvl1pPr>
          </a:lstStyle>
          <a:p>
            <a:pPr marL="0" indent="0">
              <a:lnSpc>
                <a:spcPct val="150000"/>
              </a:lnSpc>
              <a:buSzTx/>
              <a:buNone/>
              <a:defRPr sz="2200"/>
            </a:pPr>
            <a:endParaRPr/>
          </a:p>
        </p:txBody>
      </p:sp>
      <p:sp>
        <p:nvSpPr>
          <p:cNvPr id="94" name="Text"/>
          <p:cNvSpPr txBox="1">
            <a:spLocks noGrp="1"/>
          </p:cNvSpPr>
          <p:nvPr>
            <p:ph type="body" sz="quarter" idx="15"/>
          </p:nvPr>
        </p:nvSpPr>
        <p:spPr>
          <a:xfrm>
            <a:off x="6580188" y="2609597"/>
            <a:ext cx="4681729" cy="599650"/>
          </a:xfrm>
          <a:prstGeom prst="rect">
            <a:avLst/>
          </a:prstGeom>
        </p:spPr>
        <p:txBody>
          <a:bodyPr anchor="t">
            <a:spAutoFit/>
          </a:bodyPr>
          <a:lstStyle>
            <a:lvl1pPr marL="0" indent="0">
              <a:lnSpc>
                <a:spcPct val="150000"/>
              </a:lnSpc>
              <a:buSzTx/>
              <a:buNone/>
              <a:defRPr sz="2200"/>
            </a:lvl1pPr>
          </a:lstStyle>
          <a:p>
            <a:pPr marL="0" indent="0">
              <a:lnSpc>
                <a:spcPct val="150000"/>
              </a:lnSpc>
              <a:buSzTx/>
              <a:buNone/>
              <a:defRPr sz="2200"/>
            </a:pPr>
            <a:endParaRPr/>
          </a:p>
        </p:txBody>
      </p:sp>
    </p:spTree>
    <p:extLst>
      <p:ext uri="{BB962C8B-B14F-4D97-AF65-F5344CB8AC3E}">
        <p14:creationId xmlns:p14="http://schemas.microsoft.com/office/powerpoint/2010/main" val="272947416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w Dots">
    <p:spTree>
      <p:nvGrpSpPr>
        <p:cNvPr id="1" name=""/>
        <p:cNvGrpSpPr/>
        <p:nvPr/>
      </p:nvGrpSpPr>
      <p:grpSpPr>
        <a:xfrm>
          <a:off x="0" y="0"/>
          <a:ext cx="0" cy="0"/>
          <a:chOff x="0" y="0"/>
          <a:chExt cx="0" cy="0"/>
        </a:xfrm>
      </p:grpSpPr>
      <p:pic>
        <p:nvPicPr>
          <p:cNvPr id="101" name="SNO_Presentation_DesignDots_Colour.png" descr="SNO_Presentation_DesignDots_Colour.png"/>
          <p:cNvPicPr>
            <a:picLocks noChangeAspect="1"/>
          </p:cNvPicPr>
          <p:nvPr/>
        </p:nvPicPr>
        <p:blipFill>
          <a:blip r:embed="rId2"/>
          <a:stretch>
            <a:fillRect/>
          </a:stretch>
        </p:blipFill>
        <p:spPr>
          <a:xfrm>
            <a:off x="-38656" y="6244510"/>
            <a:ext cx="7639813" cy="658835"/>
          </a:xfrm>
          <a:prstGeom prst="rect">
            <a:avLst/>
          </a:prstGeom>
          <a:ln w="12700">
            <a:miter lim="400000"/>
          </a:ln>
        </p:spPr>
      </p:pic>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9315807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loured w Dots ">
    <p:bg>
      <p:bgPr>
        <a:solidFill>
          <a:schemeClr val="accent1">
            <a:hueOff val="48339"/>
            <a:lumOff val="-12879"/>
          </a:schemeClr>
        </a:solidFill>
        <a:effectLst/>
      </p:bgPr>
    </p:bg>
    <p:spTree>
      <p:nvGrpSpPr>
        <p:cNvPr id="1" name=""/>
        <p:cNvGrpSpPr/>
        <p:nvPr/>
      </p:nvGrpSpPr>
      <p:grpSpPr>
        <a:xfrm>
          <a:off x="0" y="0"/>
          <a:ext cx="0" cy="0"/>
          <a:chOff x="0" y="0"/>
          <a:chExt cx="0" cy="0"/>
        </a:xfrm>
      </p:grpSpPr>
      <p:sp>
        <p:nvSpPr>
          <p:cNvPr id="109"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110" name="SNO_ID_White.png" descr="SNO_ID_White.png"/>
          <p:cNvPicPr>
            <a:picLocks noChangeAspect="1"/>
          </p:cNvPicPr>
          <p:nvPr/>
        </p:nvPicPr>
        <p:blipFill>
          <a:blip r:embed="rId2"/>
          <a:stretch>
            <a:fillRect/>
          </a:stretch>
        </p:blipFill>
        <p:spPr>
          <a:xfrm>
            <a:off x="10680192" y="457200"/>
            <a:ext cx="1060848" cy="530424"/>
          </a:xfrm>
          <a:prstGeom prst="rect">
            <a:avLst/>
          </a:prstGeom>
          <a:ln w="12700">
            <a:miter lim="400000"/>
          </a:ln>
        </p:spPr>
      </p:pic>
      <p:pic>
        <p:nvPicPr>
          <p:cNvPr id="111" name="SNO_Presentation_DesignDots_White.png" descr="SNO_Presentation_DesignDots_White.png"/>
          <p:cNvPicPr>
            <a:picLocks noChangeAspect="1"/>
          </p:cNvPicPr>
          <p:nvPr/>
        </p:nvPicPr>
        <p:blipFill>
          <a:blip r:embed="rId3"/>
          <a:stretch>
            <a:fillRect/>
          </a:stretch>
        </p:blipFill>
        <p:spPr>
          <a:xfrm>
            <a:off x="-49277" y="6245609"/>
            <a:ext cx="8006819" cy="658369"/>
          </a:xfrm>
          <a:prstGeom prst="rect">
            <a:avLst/>
          </a:prstGeom>
          <a:ln w="12700">
            <a:miter lim="400000"/>
          </a:ln>
        </p:spPr>
      </p:pic>
    </p:spTree>
    <p:extLst>
      <p:ext uri="{BB962C8B-B14F-4D97-AF65-F5344CB8AC3E}">
        <p14:creationId xmlns:p14="http://schemas.microsoft.com/office/powerpoint/2010/main" val="25677539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2AA45-1EE3-2008-876A-221E0EA4FD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3B0C173-9064-C463-DFAD-C5A5796D1F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CBF2DDE-5DBD-A929-16BD-C2DB8EA35CD7}"/>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9D9367DF-E055-3AC1-D9D6-C8990FB683A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665D31A-6BE6-3253-2E7B-A084CEA78808}"/>
              </a:ext>
            </a:extLst>
          </p:cNvPr>
          <p:cNvSpPr>
            <a:spLocks noGrp="1"/>
          </p:cNvSpPr>
          <p:nvPr>
            <p:ph type="sldNum" sz="quarter" idx="12"/>
          </p:nvPr>
        </p:nvSpPr>
        <p:spPr/>
        <p:txBody>
          <a:bodyPr/>
          <a:lstStyle/>
          <a:p>
            <a:fld id="{40FC59C7-A36B-488A-A278-5A28D94D5C27}" type="slidenum">
              <a:rPr lang="en-CA" smtClean="0"/>
              <a:t>‹#›</a:t>
            </a:fld>
            <a:endParaRPr lang="en-CA"/>
          </a:p>
        </p:txBody>
      </p:sp>
    </p:spTree>
    <p:extLst>
      <p:ext uri="{BB962C8B-B14F-4D97-AF65-F5344CB8AC3E}">
        <p14:creationId xmlns:p14="http://schemas.microsoft.com/office/powerpoint/2010/main" val="259386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49AF-2B65-4235-D6AC-730B6333C0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D0AF1D1-54C6-A3A3-DFAD-028D4A742A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ADD27A-3E20-2486-A354-7D333AAED1C7}"/>
              </a:ext>
            </a:extLst>
          </p:cNvPr>
          <p:cNvSpPr>
            <a:spLocks noGrp="1"/>
          </p:cNvSpPr>
          <p:nvPr>
            <p:ph type="dt" sz="half" idx="10"/>
          </p:nvPr>
        </p:nvSpPr>
        <p:spPr/>
        <p:txBody>
          <a:bodyPr/>
          <a:lstStyle/>
          <a:p>
            <a:endParaRPr lang="en-CA"/>
          </a:p>
        </p:txBody>
      </p:sp>
      <p:sp>
        <p:nvSpPr>
          <p:cNvPr id="5" name="Footer Placeholder 4">
            <a:extLst>
              <a:ext uri="{FF2B5EF4-FFF2-40B4-BE49-F238E27FC236}">
                <a16:creationId xmlns:a16="http://schemas.microsoft.com/office/drawing/2014/main" id="{F428B58F-3E32-7D9D-8814-4574252E6B3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BFE00FE-5196-3C32-5600-B4BD81A17CC1}"/>
              </a:ext>
            </a:extLst>
          </p:cNvPr>
          <p:cNvSpPr>
            <a:spLocks noGrp="1"/>
          </p:cNvSpPr>
          <p:nvPr>
            <p:ph type="sldNum" sz="quarter" idx="12"/>
          </p:nvPr>
        </p:nvSpPr>
        <p:spPr/>
        <p:txBody>
          <a:bodyPr/>
          <a:lstStyle/>
          <a:p>
            <a:fld id="{40FC59C7-A36B-488A-A278-5A28D94D5C27}" type="slidenum">
              <a:rPr lang="en-CA" smtClean="0"/>
              <a:t>‹#›</a:t>
            </a:fld>
            <a:endParaRPr lang="en-CA"/>
          </a:p>
        </p:txBody>
      </p:sp>
    </p:spTree>
    <p:extLst>
      <p:ext uri="{BB962C8B-B14F-4D97-AF65-F5344CB8AC3E}">
        <p14:creationId xmlns:p14="http://schemas.microsoft.com/office/powerpoint/2010/main" val="346329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906-F273-C3AC-BE92-730DD84A8DB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EC62CFE-575B-04E5-465E-11053B1D37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4EEA939-5BF0-D42E-774B-6039A22A4F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E5BAB1C-4877-12D6-BB96-C96FAFEF1222}"/>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2F7DCC7F-7D55-A8B8-84A2-0CA1172C629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DC1445-5974-77E5-B7E6-53226B467691}"/>
              </a:ext>
            </a:extLst>
          </p:cNvPr>
          <p:cNvSpPr>
            <a:spLocks noGrp="1"/>
          </p:cNvSpPr>
          <p:nvPr>
            <p:ph type="sldNum" sz="quarter" idx="12"/>
          </p:nvPr>
        </p:nvSpPr>
        <p:spPr/>
        <p:txBody>
          <a:bodyPr/>
          <a:lstStyle/>
          <a:p>
            <a:fld id="{40FC59C7-A36B-488A-A278-5A28D94D5C27}" type="slidenum">
              <a:rPr lang="en-CA" smtClean="0"/>
              <a:t>‹#›</a:t>
            </a:fld>
            <a:endParaRPr lang="en-CA"/>
          </a:p>
        </p:txBody>
      </p:sp>
    </p:spTree>
    <p:extLst>
      <p:ext uri="{BB962C8B-B14F-4D97-AF65-F5344CB8AC3E}">
        <p14:creationId xmlns:p14="http://schemas.microsoft.com/office/powerpoint/2010/main" val="235066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6A8D-3996-BDD5-4395-28F96240A8D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4E2979D-046D-F0A7-3B8C-B3E62DD44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C5B1F-EDA8-4C00-7E8F-DB4709655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048AC61-B98C-815E-8AB5-665EA38A7F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0E70C0-940E-62B4-6005-2DF089E7B8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F15BEC2-A4D1-49A3-F205-2D947FAC8A81}"/>
              </a:ext>
            </a:extLst>
          </p:cNvPr>
          <p:cNvSpPr>
            <a:spLocks noGrp="1"/>
          </p:cNvSpPr>
          <p:nvPr>
            <p:ph type="dt" sz="half" idx="10"/>
          </p:nvPr>
        </p:nvSpPr>
        <p:spPr/>
        <p:txBody>
          <a:bodyPr/>
          <a:lstStyle/>
          <a:p>
            <a:endParaRPr lang="en-CA"/>
          </a:p>
        </p:txBody>
      </p:sp>
      <p:sp>
        <p:nvSpPr>
          <p:cNvPr id="8" name="Footer Placeholder 7">
            <a:extLst>
              <a:ext uri="{FF2B5EF4-FFF2-40B4-BE49-F238E27FC236}">
                <a16:creationId xmlns:a16="http://schemas.microsoft.com/office/drawing/2014/main" id="{FFB3BEB2-BB3E-17FF-6196-1265841E469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A62258B-1D3D-FB4D-9170-BCE837D8A1D0}"/>
              </a:ext>
            </a:extLst>
          </p:cNvPr>
          <p:cNvSpPr>
            <a:spLocks noGrp="1"/>
          </p:cNvSpPr>
          <p:nvPr>
            <p:ph type="sldNum" sz="quarter" idx="12"/>
          </p:nvPr>
        </p:nvSpPr>
        <p:spPr/>
        <p:txBody>
          <a:bodyPr/>
          <a:lstStyle/>
          <a:p>
            <a:fld id="{40FC59C7-A36B-488A-A278-5A28D94D5C27}" type="slidenum">
              <a:rPr lang="en-CA" smtClean="0"/>
              <a:t>‹#›</a:t>
            </a:fld>
            <a:endParaRPr lang="en-CA"/>
          </a:p>
        </p:txBody>
      </p:sp>
    </p:spTree>
    <p:extLst>
      <p:ext uri="{BB962C8B-B14F-4D97-AF65-F5344CB8AC3E}">
        <p14:creationId xmlns:p14="http://schemas.microsoft.com/office/powerpoint/2010/main" val="277713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3C1A-9EF2-948A-570A-BE18E3D53F5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06284B1-C8A0-74CE-D76A-8799162AD7B1}"/>
              </a:ext>
            </a:extLst>
          </p:cNvPr>
          <p:cNvSpPr>
            <a:spLocks noGrp="1"/>
          </p:cNvSpPr>
          <p:nvPr>
            <p:ph type="dt" sz="half" idx="10"/>
          </p:nvPr>
        </p:nvSpPr>
        <p:spPr/>
        <p:txBody>
          <a:bodyPr/>
          <a:lstStyle/>
          <a:p>
            <a:endParaRPr lang="en-CA"/>
          </a:p>
        </p:txBody>
      </p:sp>
      <p:sp>
        <p:nvSpPr>
          <p:cNvPr id="4" name="Footer Placeholder 3">
            <a:extLst>
              <a:ext uri="{FF2B5EF4-FFF2-40B4-BE49-F238E27FC236}">
                <a16:creationId xmlns:a16="http://schemas.microsoft.com/office/drawing/2014/main" id="{7B1E71DE-0A1A-1B05-F8A3-2AA65305CF6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30F3C8F-83B6-5F6A-494A-07933D2EEFD7}"/>
              </a:ext>
            </a:extLst>
          </p:cNvPr>
          <p:cNvSpPr>
            <a:spLocks noGrp="1"/>
          </p:cNvSpPr>
          <p:nvPr>
            <p:ph type="sldNum" sz="quarter" idx="12"/>
          </p:nvPr>
        </p:nvSpPr>
        <p:spPr/>
        <p:txBody>
          <a:bodyPr/>
          <a:lstStyle/>
          <a:p>
            <a:fld id="{40FC59C7-A36B-488A-A278-5A28D94D5C27}" type="slidenum">
              <a:rPr lang="en-CA" smtClean="0"/>
              <a:t>‹#›</a:t>
            </a:fld>
            <a:endParaRPr lang="en-CA"/>
          </a:p>
        </p:txBody>
      </p:sp>
    </p:spTree>
    <p:extLst>
      <p:ext uri="{BB962C8B-B14F-4D97-AF65-F5344CB8AC3E}">
        <p14:creationId xmlns:p14="http://schemas.microsoft.com/office/powerpoint/2010/main" val="111919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4189C8-4F42-6A28-A669-07FC0F8E2C39}"/>
              </a:ext>
            </a:extLst>
          </p:cNvPr>
          <p:cNvSpPr>
            <a:spLocks noGrp="1"/>
          </p:cNvSpPr>
          <p:nvPr>
            <p:ph type="dt" sz="half" idx="10"/>
          </p:nvPr>
        </p:nvSpPr>
        <p:spPr/>
        <p:txBody>
          <a:bodyPr/>
          <a:lstStyle/>
          <a:p>
            <a:endParaRPr lang="en-CA"/>
          </a:p>
        </p:txBody>
      </p:sp>
      <p:sp>
        <p:nvSpPr>
          <p:cNvPr id="3" name="Footer Placeholder 2">
            <a:extLst>
              <a:ext uri="{FF2B5EF4-FFF2-40B4-BE49-F238E27FC236}">
                <a16:creationId xmlns:a16="http://schemas.microsoft.com/office/drawing/2014/main" id="{EE170B31-7996-FD4D-DB27-BB0E5127E62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95C9DDD-49E3-DDB9-07D3-8E7E54A350ED}"/>
              </a:ext>
            </a:extLst>
          </p:cNvPr>
          <p:cNvSpPr>
            <a:spLocks noGrp="1"/>
          </p:cNvSpPr>
          <p:nvPr>
            <p:ph type="sldNum" sz="quarter" idx="12"/>
          </p:nvPr>
        </p:nvSpPr>
        <p:spPr/>
        <p:txBody>
          <a:bodyPr/>
          <a:lstStyle/>
          <a:p>
            <a:fld id="{40FC59C7-A36B-488A-A278-5A28D94D5C27}" type="slidenum">
              <a:rPr lang="en-CA" smtClean="0"/>
              <a:t>‹#›</a:t>
            </a:fld>
            <a:endParaRPr lang="en-CA"/>
          </a:p>
        </p:txBody>
      </p:sp>
    </p:spTree>
    <p:extLst>
      <p:ext uri="{BB962C8B-B14F-4D97-AF65-F5344CB8AC3E}">
        <p14:creationId xmlns:p14="http://schemas.microsoft.com/office/powerpoint/2010/main" val="3774018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D830-3CE1-9049-42E4-299DC52BC9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F72322A-BEEB-16CF-60F4-C759A468C6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FEDA84C-5E6C-8507-9107-56046858A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D8FDF4-2A36-A342-765A-BE5EBA1E1CCD}"/>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4E99402F-22A2-AB43-1DB1-EF2E2EB02DA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7A01A0A-F007-3796-769F-7CC656FABFC1}"/>
              </a:ext>
            </a:extLst>
          </p:cNvPr>
          <p:cNvSpPr>
            <a:spLocks noGrp="1"/>
          </p:cNvSpPr>
          <p:nvPr>
            <p:ph type="sldNum" sz="quarter" idx="12"/>
          </p:nvPr>
        </p:nvSpPr>
        <p:spPr/>
        <p:txBody>
          <a:bodyPr/>
          <a:lstStyle/>
          <a:p>
            <a:fld id="{40FC59C7-A36B-488A-A278-5A28D94D5C27}" type="slidenum">
              <a:rPr lang="en-CA" smtClean="0"/>
              <a:t>‹#›</a:t>
            </a:fld>
            <a:endParaRPr lang="en-CA"/>
          </a:p>
        </p:txBody>
      </p:sp>
    </p:spTree>
    <p:extLst>
      <p:ext uri="{BB962C8B-B14F-4D97-AF65-F5344CB8AC3E}">
        <p14:creationId xmlns:p14="http://schemas.microsoft.com/office/powerpoint/2010/main" val="319103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FD31-6B46-813C-208B-EF08DAC8E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423BFF2-BA5D-B37E-184F-3FFF6BB55B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2282BA8-E936-A361-337A-A76D08443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6C31FC-6F46-7609-50EF-F93B0E959CFF}"/>
              </a:ext>
            </a:extLst>
          </p:cNvPr>
          <p:cNvSpPr>
            <a:spLocks noGrp="1"/>
          </p:cNvSpPr>
          <p:nvPr>
            <p:ph type="dt" sz="half" idx="10"/>
          </p:nvPr>
        </p:nvSpPr>
        <p:spPr/>
        <p:txBody>
          <a:bodyPr/>
          <a:lstStyle/>
          <a:p>
            <a:endParaRPr lang="en-CA"/>
          </a:p>
        </p:txBody>
      </p:sp>
      <p:sp>
        <p:nvSpPr>
          <p:cNvPr id="6" name="Footer Placeholder 5">
            <a:extLst>
              <a:ext uri="{FF2B5EF4-FFF2-40B4-BE49-F238E27FC236}">
                <a16:creationId xmlns:a16="http://schemas.microsoft.com/office/drawing/2014/main" id="{B211DEEA-B621-0C7E-AB03-16B7E8B7377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7FB9CB0-45DC-F86A-4663-6C42958705C4}"/>
              </a:ext>
            </a:extLst>
          </p:cNvPr>
          <p:cNvSpPr>
            <a:spLocks noGrp="1"/>
          </p:cNvSpPr>
          <p:nvPr>
            <p:ph type="sldNum" sz="quarter" idx="12"/>
          </p:nvPr>
        </p:nvSpPr>
        <p:spPr/>
        <p:txBody>
          <a:bodyPr/>
          <a:lstStyle/>
          <a:p>
            <a:fld id="{40FC59C7-A36B-488A-A278-5A28D94D5C27}" type="slidenum">
              <a:rPr lang="en-CA" smtClean="0"/>
              <a:t>‹#›</a:t>
            </a:fld>
            <a:endParaRPr lang="en-CA"/>
          </a:p>
        </p:txBody>
      </p:sp>
    </p:spTree>
    <p:extLst>
      <p:ext uri="{BB962C8B-B14F-4D97-AF65-F5344CB8AC3E}">
        <p14:creationId xmlns:p14="http://schemas.microsoft.com/office/powerpoint/2010/main" val="365063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DDF605-F490-3D74-ECED-F3F18ACA00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3A2535E-EC2C-3346-C75A-C9BD7CACC3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313BCF-29BB-8C12-F355-1348B5B387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CA"/>
          </a:p>
        </p:txBody>
      </p:sp>
      <p:sp>
        <p:nvSpPr>
          <p:cNvPr id="5" name="Footer Placeholder 4">
            <a:extLst>
              <a:ext uri="{FF2B5EF4-FFF2-40B4-BE49-F238E27FC236}">
                <a16:creationId xmlns:a16="http://schemas.microsoft.com/office/drawing/2014/main" id="{7CF4C04C-5EE2-976A-AE3C-F555CFE2C3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C348EE10-5FCD-0DF1-41DA-BD4074B100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FC59C7-A36B-488A-A278-5A28D94D5C27}" type="slidenum">
              <a:rPr lang="en-CA" smtClean="0"/>
              <a:t>‹#›</a:t>
            </a:fld>
            <a:endParaRPr lang="en-CA"/>
          </a:p>
        </p:txBody>
      </p:sp>
    </p:spTree>
    <p:extLst>
      <p:ext uri="{BB962C8B-B14F-4D97-AF65-F5344CB8AC3E}">
        <p14:creationId xmlns:p14="http://schemas.microsoft.com/office/powerpoint/2010/main" val="1163180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035660" y="857912"/>
            <a:ext cx="3835909" cy="1936278"/>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ormAutofit/>
          </a:bodyPr>
          <a:lstStyle/>
          <a:p>
            <a:r>
              <a:t>Title Text</a:t>
            </a:r>
          </a:p>
        </p:txBody>
      </p:sp>
      <p:pic>
        <p:nvPicPr>
          <p:cNvPr id="3" name="SNO_ID_Colour.png" descr="SNO_ID_Colour.png"/>
          <p:cNvPicPr>
            <a:picLocks noChangeAspect="1"/>
          </p:cNvPicPr>
          <p:nvPr/>
        </p:nvPicPr>
        <p:blipFill>
          <a:blip r:embed="rId8"/>
          <a:stretch>
            <a:fillRect/>
          </a:stretch>
        </p:blipFill>
        <p:spPr>
          <a:xfrm>
            <a:off x="10634472" y="457200"/>
            <a:ext cx="1060848" cy="536067"/>
          </a:xfrm>
          <a:prstGeom prst="rect">
            <a:avLst/>
          </a:prstGeom>
          <a:ln w="12700">
            <a:miter lim="400000"/>
          </a:ln>
        </p:spPr>
      </p:pic>
      <p:sp>
        <p:nvSpPr>
          <p:cNvPr id="4" name="Slide Number"/>
          <p:cNvSpPr txBox="1">
            <a:spLocks noGrp="1"/>
          </p:cNvSpPr>
          <p:nvPr>
            <p:ph type="sldNum" sz="quarter" idx="2"/>
          </p:nvPr>
        </p:nvSpPr>
        <p:spPr>
          <a:xfrm>
            <a:off x="11242548" y="6108192"/>
            <a:ext cx="488633" cy="467435"/>
          </a:xfrm>
          <a:prstGeom prst="rect">
            <a:avLst/>
          </a:prstGeom>
          <a:ln w="12700">
            <a:miter lim="400000"/>
          </a:ln>
        </p:spPr>
        <p:txBody>
          <a:bodyPr lIns="71437" tIns="71437" rIns="71437" bIns="71437">
            <a:spAutoFit/>
          </a:bodyPr>
          <a:lstStyle>
            <a:lvl1pPr algn="r">
              <a:lnSpc>
                <a:spcPct val="100000"/>
              </a:lnSpc>
              <a:defRPr sz="2100">
                <a:solidFill>
                  <a:schemeClr val="accent1">
                    <a:hueOff val="48339"/>
                    <a:lumOff val="-12879"/>
                  </a:schemeClr>
                </a:solidFill>
                <a:latin typeface="+mn-lt"/>
                <a:ea typeface="+mn-ea"/>
                <a:cs typeface="+mn-cs"/>
                <a:sym typeface="Lota Grotesque Bold"/>
              </a:defRPr>
            </a:lvl1pPr>
          </a:lstStyle>
          <a:p>
            <a:fld id="{86CB4B4D-7CA3-9044-876B-883B54F8677D}" type="slidenum">
              <a:t>‹#›</a:t>
            </a:fld>
            <a:endParaRPr/>
          </a:p>
        </p:txBody>
      </p:sp>
      <p:sp>
        <p:nvSpPr>
          <p:cNvPr id="5" name="Body Level One…"/>
          <p:cNvSpPr txBox="1">
            <a:spLocks noGrp="1"/>
          </p:cNvSpPr>
          <p:nvPr>
            <p:ph type="body" idx="1"/>
          </p:nvPr>
        </p:nvSpPr>
        <p:spPr>
          <a:xfrm>
            <a:off x="2193727" y="1821656"/>
            <a:ext cx="7804547" cy="442019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0138147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ransition spd="med"/>
  <p:hf hdr="0" ftr="0" dt="0"/>
  <p:txStyles>
    <p:titleStyle>
      <a:lvl1pPr marL="0" marR="0" indent="0" algn="l" defTabSz="410766" rtl="0" latinLnBrk="0">
        <a:lnSpc>
          <a:spcPct val="80000"/>
        </a:lnSpc>
        <a:spcBef>
          <a:spcPts val="0"/>
        </a:spcBef>
        <a:spcAft>
          <a:spcPts val="0"/>
        </a:spcAft>
        <a:buClrTx/>
        <a:buSzTx/>
        <a:buFontTx/>
        <a:buNone/>
        <a:tabLst/>
        <a:defRPr sz="4000" b="0" i="0" u="none" strike="noStrike" cap="none" spc="0" baseline="0">
          <a:ln>
            <a:noFill/>
          </a:ln>
          <a:solidFill>
            <a:schemeClr val="accent1">
              <a:hueOff val="48339"/>
              <a:lumOff val="-12879"/>
            </a:schemeClr>
          </a:solidFill>
          <a:uFillTx/>
          <a:latin typeface="+mn-lt"/>
          <a:ea typeface="+mn-ea"/>
          <a:cs typeface="+mn-cs"/>
          <a:sym typeface="Lota Grotesque Bold"/>
        </a:defRPr>
      </a:lvl1pPr>
      <a:lvl2pPr marL="0" marR="0" indent="114300" algn="l" defTabSz="410766" rtl="0" latinLnBrk="0">
        <a:lnSpc>
          <a:spcPct val="80000"/>
        </a:lnSpc>
        <a:spcBef>
          <a:spcPts val="0"/>
        </a:spcBef>
        <a:spcAft>
          <a:spcPts val="0"/>
        </a:spcAft>
        <a:buClrTx/>
        <a:buSzTx/>
        <a:buFontTx/>
        <a:buNone/>
        <a:tabLst/>
        <a:defRPr sz="4000" b="0" i="0" u="none" strike="noStrike" cap="none" spc="0" baseline="0">
          <a:ln>
            <a:noFill/>
          </a:ln>
          <a:solidFill>
            <a:schemeClr val="accent1">
              <a:hueOff val="48339"/>
              <a:lumOff val="-12879"/>
            </a:schemeClr>
          </a:solidFill>
          <a:uFillTx/>
          <a:latin typeface="+mn-lt"/>
          <a:ea typeface="+mn-ea"/>
          <a:cs typeface="+mn-cs"/>
          <a:sym typeface="Lota Grotesque Bold"/>
        </a:defRPr>
      </a:lvl2pPr>
      <a:lvl3pPr marL="0" marR="0" indent="228600" algn="l" defTabSz="410766" rtl="0" latinLnBrk="0">
        <a:lnSpc>
          <a:spcPct val="80000"/>
        </a:lnSpc>
        <a:spcBef>
          <a:spcPts val="0"/>
        </a:spcBef>
        <a:spcAft>
          <a:spcPts val="0"/>
        </a:spcAft>
        <a:buClrTx/>
        <a:buSzTx/>
        <a:buFontTx/>
        <a:buNone/>
        <a:tabLst/>
        <a:defRPr sz="4000" b="0" i="0" u="none" strike="noStrike" cap="none" spc="0" baseline="0">
          <a:ln>
            <a:noFill/>
          </a:ln>
          <a:solidFill>
            <a:schemeClr val="accent1">
              <a:hueOff val="48339"/>
              <a:lumOff val="-12879"/>
            </a:schemeClr>
          </a:solidFill>
          <a:uFillTx/>
          <a:latin typeface="+mn-lt"/>
          <a:ea typeface="+mn-ea"/>
          <a:cs typeface="+mn-cs"/>
          <a:sym typeface="Lota Grotesque Bold"/>
        </a:defRPr>
      </a:lvl3pPr>
      <a:lvl4pPr marL="0" marR="0" indent="342900" algn="l" defTabSz="410766" rtl="0" latinLnBrk="0">
        <a:lnSpc>
          <a:spcPct val="80000"/>
        </a:lnSpc>
        <a:spcBef>
          <a:spcPts val="0"/>
        </a:spcBef>
        <a:spcAft>
          <a:spcPts val="0"/>
        </a:spcAft>
        <a:buClrTx/>
        <a:buSzTx/>
        <a:buFontTx/>
        <a:buNone/>
        <a:tabLst/>
        <a:defRPr sz="4000" b="0" i="0" u="none" strike="noStrike" cap="none" spc="0" baseline="0">
          <a:ln>
            <a:noFill/>
          </a:ln>
          <a:solidFill>
            <a:schemeClr val="accent1">
              <a:hueOff val="48339"/>
              <a:lumOff val="-12879"/>
            </a:schemeClr>
          </a:solidFill>
          <a:uFillTx/>
          <a:latin typeface="+mn-lt"/>
          <a:ea typeface="+mn-ea"/>
          <a:cs typeface="+mn-cs"/>
          <a:sym typeface="Lota Grotesque Bold"/>
        </a:defRPr>
      </a:lvl4pPr>
      <a:lvl5pPr marL="0" marR="0" indent="457200" algn="l" defTabSz="410766" rtl="0" latinLnBrk="0">
        <a:lnSpc>
          <a:spcPct val="80000"/>
        </a:lnSpc>
        <a:spcBef>
          <a:spcPts val="0"/>
        </a:spcBef>
        <a:spcAft>
          <a:spcPts val="0"/>
        </a:spcAft>
        <a:buClrTx/>
        <a:buSzTx/>
        <a:buFontTx/>
        <a:buNone/>
        <a:tabLst/>
        <a:defRPr sz="4000" b="0" i="0" u="none" strike="noStrike" cap="none" spc="0" baseline="0">
          <a:ln>
            <a:noFill/>
          </a:ln>
          <a:solidFill>
            <a:schemeClr val="accent1">
              <a:hueOff val="48339"/>
              <a:lumOff val="-12879"/>
            </a:schemeClr>
          </a:solidFill>
          <a:uFillTx/>
          <a:latin typeface="+mn-lt"/>
          <a:ea typeface="+mn-ea"/>
          <a:cs typeface="+mn-cs"/>
          <a:sym typeface="Lota Grotesque Bold"/>
        </a:defRPr>
      </a:lvl5pPr>
      <a:lvl6pPr marL="0" marR="0" indent="571500" algn="l" defTabSz="410766" rtl="0" latinLnBrk="0">
        <a:lnSpc>
          <a:spcPct val="80000"/>
        </a:lnSpc>
        <a:spcBef>
          <a:spcPts val="0"/>
        </a:spcBef>
        <a:spcAft>
          <a:spcPts val="0"/>
        </a:spcAft>
        <a:buClrTx/>
        <a:buSzTx/>
        <a:buFontTx/>
        <a:buNone/>
        <a:tabLst/>
        <a:defRPr sz="4000" b="0" i="0" u="none" strike="noStrike" cap="none" spc="0" baseline="0">
          <a:ln>
            <a:noFill/>
          </a:ln>
          <a:solidFill>
            <a:schemeClr val="accent1">
              <a:hueOff val="48339"/>
              <a:lumOff val="-12879"/>
            </a:schemeClr>
          </a:solidFill>
          <a:uFillTx/>
          <a:latin typeface="+mn-lt"/>
          <a:ea typeface="+mn-ea"/>
          <a:cs typeface="+mn-cs"/>
          <a:sym typeface="Lota Grotesque Bold"/>
        </a:defRPr>
      </a:lvl6pPr>
      <a:lvl7pPr marL="0" marR="0" indent="685800" algn="l" defTabSz="410766" rtl="0" latinLnBrk="0">
        <a:lnSpc>
          <a:spcPct val="80000"/>
        </a:lnSpc>
        <a:spcBef>
          <a:spcPts val="0"/>
        </a:spcBef>
        <a:spcAft>
          <a:spcPts val="0"/>
        </a:spcAft>
        <a:buClrTx/>
        <a:buSzTx/>
        <a:buFontTx/>
        <a:buNone/>
        <a:tabLst/>
        <a:defRPr sz="4000" b="0" i="0" u="none" strike="noStrike" cap="none" spc="0" baseline="0">
          <a:ln>
            <a:noFill/>
          </a:ln>
          <a:solidFill>
            <a:schemeClr val="accent1">
              <a:hueOff val="48339"/>
              <a:lumOff val="-12879"/>
            </a:schemeClr>
          </a:solidFill>
          <a:uFillTx/>
          <a:latin typeface="+mn-lt"/>
          <a:ea typeface="+mn-ea"/>
          <a:cs typeface="+mn-cs"/>
          <a:sym typeface="Lota Grotesque Bold"/>
        </a:defRPr>
      </a:lvl7pPr>
      <a:lvl8pPr marL="0" marR="0" indent="800100" algn="l" defTabSz="410766" rtl="0" latinLnBrk="0">
        <a:lnSpc>
          <a:spcPct val="80000"/>
        </a:lnSpc>
        <a:spcBef>
          <a:spcPts val="0"/>
        </a:spcBef>
        <a:spcAft>
          <a:spcPts val="0"/>
        </a:spcAft>
        <a:buClrTx/>
        <a:buSzTx/>
        <a:buFontTx/>
        <a:buNone/>
        <a:tabLst/>
        <a:defRPr sz="4000" b="0" i="0" u="none" strike="noStrike" cap="none" spc="0" baseline="0">
          <a:ln>
            <a:noFill/>
          </a:ln>
          <a:solidFill>
            <a:schemeClr val="accent1">
              <a:hueOff val="48339"/>
              <a:lumOff val="-12879"/>
            </a:schemeClr>
          </a:solidFill>
          <a:uFillTx/>
          <a:latin typeface="+mn-lt"/>
          <a:ea typeface="+mn-ea"/>
          <a:cs typeface="+mn-cs"/>
          <a:sym typeface="Lota Grotesque Bold"/>
        </a:defRPr>
      </a:lvl8pPr>
      <a:lvl9pPr marL="0" marR="0" indent="914400" algn="l" defTabSz="410766" rtl="0" latinLnBrk="0">
        <a:lnSpc>
          <a:spcPct val="80000"/>
        </a:lnSpc>
        <a:spcBef>
          <a:spcPts val="0"/>
        </a:spcBef>
        <a:spcAft>
          <a:spcPts val="0"/>
        </a:spcAft>
        <a:buClrTx/>
        <a:buSzTx/>
        <a:buFontTx/>
        <a:buNone/>
        <a:tabLst/>
        <a:defRPr sz="4000" b="0" i="0" u="none" strike="noStrike" cap="none" spc="0" baseline="0">
          <a:ln>
            <a:noFill/>
          </a:ln>
          <a:solidFill>
            <a:schemeClr val="accent1">
              <a:hueOff val="48339"/>
              <a:lumOff val="-12879"/>
            </a:schemeClr>
          </a:solidFill>
          <a:uFillTx/>
          <a:latin typeface="+mn-lt"/>
          <a:ea typeface="+mn-ea"/>
          <a:cs typeface="+mn-cs"/>
          <a:sym typeface="Lota Grotesque Bold"/>
        </a:defRPr>
      </a:lvl9pPr>
    </p:titleStyle>
    <p:bodyStyle>
      <a:lvl1pPr marL="194469" marR="0" indent="-194469" algn="l" defTabSz="410766" rtl="0" latinLnBrk="0">
        <a:lnSpc>
          <a:spcPct val="120000"/>
        </a:lnSpc>
        <a:spcBef>
          <a:spcPts val="0"/>
        </a:spcBef>
        <a:spcAft>
          <a:spcPts val="0"/>
        </a:spcAft>
        <a:buClrTx/>
        <a:buSzPct val="85000"/>
        <a:buFontTx/>
        <a:buChar char="•"/>
        <a:tabLst/>
        <a:defRPr sz="1400" b="0" i="0" u="none" strike="noStrike" cap="none" spc="0" baseline="0">
          <a:ln>
            <a:noFill/>
          </a:ln>
          <a:solidFill>
            <a:srgbClr val="000000"/>
          </a:solidFill>
          <a:uFillTx/>
          <a:latin typeface="Muli Regular"/>
          <a:ea typeface="Muli Regular"/>
          <a:cs typeface="Muli Regular"/>
          <a:sym typeface="Muli Regular"/>
        </a:defRPr>
      </a:lvl1pPr>
      <a:lvl2pPr marL="416719" marR="0" indent="-194469" algn="l" defTabSz="410766" rtl="0" latinLnBrk="0">
        <a:lnSpc>
          <a:spcPct val="120000"/>
        </a:lnSpc>
        <a:spcBef>
          <a:spcPts val="0"/>
        </a:spcBef>
        <a:spcAft>
          <a:spcPts val="0"/>
        </a:spcAft>
        <a:buClrTx/>
        <a:buSzPct val="145000"/>
        <a:buFontTx/>
        <a:buChar char="•"/>
        <a:tabLst/>
        <a:defRPr sz="1400" b="0" i="0" u="none" strike="noStrike" cap="none" spc="0" baseline="0">
          <a:ln>
            <a:noFill/>
          </a:ln>
          <a:solidFill>
            <a:srgbClr val="000000"/>
          </a:solidFill>
          <a:uFillTx/>
          <a:latin typeface="Muli Regular"/>
          <a:ea typeface="Muli Regular"/>
          <a:cs typeface="Muli Regular"/>
          <a:sym typeface="Muli Regular"/>
        </a:defRPr>
      </a:lvl2pPr>
      <a:lvl3pPr marL="638969" marR="0" indent="-194469" algn="l" defTabSz="410766" rtl="0" latinLnBrk="0">
        <a:lnSpc>
          <a:spcPct val="120000"/>
        </a:lnSpc>
        <a:spcBef>
          <a:spcPts val="0"/>
        </a:spcBef>
        <a:spcAft>
          <a:spcPts val="0"/>
        </a:spcAft>
        <a:buClrTx/>
        <a:buSzPct val="145000"/>
        <a:buFontTx/>
        <a:buChar char="•"/>
        <a:tabLst/>
        <a:defRPr sz="1400" b="0" i="0" u="none" strike="noStrike" cap="none" spc="0" baseline="0">
          <a:ln>
            <a:noFill/>
          </a:ln>
          <a:solidFill>
            <a:srgbClr val="000000"/>
          </a:solidFill>
          <a:uFillTx/>
          <a:latin typeface="Muli Regular"/>
          <a:ea typeface="Muli Regular"/>
          <a:cs typeface="Muli Regular"/>
          <a:sym typeface="Muli Regular"/>
        </a:defRPr>
      </a:lvl3pPr>
      <a:lvl4pPr marL="861219" marR="0" indent="-194469" algn="l" defTabSz="410766" rtl="0" latinLnBrk="0">
        <a:lnSpc>
          <a:spcPct val="120000"/>
        </a:lnSpc>
        <a:spcBef>
          <a:spcPts val="0"/>
        </a:spcBef>
        <a:spcAft>
          <a:spcPts val="0"/>
        </a:spcAft>
        <a:buClrTx/>
        <a:buSzPct val="145000"/>
        <a:buFontTx/>
        <a:buChar char="•"/>
        <a:tabLst/>
        <a:defRPr sz="1400" b="0" i="0" u="none" strike="noStrike" cap="none" spc="0" baseline="0">
          <a:ln>
            <a:noFill/>
          </a:ln>
          <a:solidFill>
            <a:srgbClr val="000000"/>
          </a:solidFill>
          <a:uFillTx/>
          <a:latin typeface="Muli Regular"/>
          <a:ea typeface="Muli Regular"/>
          <a:cs typeface="Muli Regular"/>
          <a:sym typeface="Muli Regular"/>
        </a:defRPr>
      </a:lvl4pPr>
      <a:lvl5pPr marL="1083469" marR="0" indent="-194469" algn="l" defTabSz="410766" rtl="0" latinLnBrk="0">
        <a:lnSpc>
          <a:spcPct val="120000"/>
        </a:lnSpc>
        <a:spcBef>
          <a:spcPts val="0"/>
        </a:spcBef>
        <a:spcAft>
          <a:spcPts val="0"/>
        </a:spcAft>
        <a:buClrTx/>
        <a:buSzPct val="145000"/>
        <a:buFontTx/>
        <a:buChar char="•"/>
        <a:tabLst/>
        <a:defRPr sz="1400" b="0" i="0" u="none" strike="noStrike" cap="none" spc="0" baseline="0">
          <a:ln>
            <a:noFill/>
          </a:ln>
          <a:solidFill>
            <a:srgbClr val="000000"/>
          </a:solidFill>
          <a:uFillTx/>
          <a:latin typeface="Muli Regular"/>
          <a:ea typeface="Muli Regular"/>
          <a:cs typeface="Muli Regular"/>
          <a:sym typeface="Muli Regular"/>
        </a:defRPr>
      </a:lvl5pPr>
      <a:lvl6pPr marL="1305719" marR="0" indent="-194469" algn="l" defTabSz="410766" rtl="0" latinLnBrk="0">
        <a:lnSpc>
          <a:spcPct val="120000"/>
        </a:lnSpc>
        <a:spcBef>
          <a:spcPts val="0"/>
        </a:spcBef>
        <a:spcAft>
          <a:spcPts val="0"/>
        </a:spcAft>
        <a:buClrTx/>
        <a:buSzPct val="145000"/>
        <a:buFontTx/>
        <a:buChar char="•"/>
        <a:tabLst/>
        <a:defRPr sz="1400" b="0" i="0" u="none" strike="noStrike" cap="none" spc="0" baseline="0">
          <a:ln>
            <a:noFill/>
          </a:ln>
          <a:solidFill>
            <a:srgbClr val="000000"/>
          </a:solidFill>
          <a:uFillTx/>
          <a:latin typeface="Muli Regular"/>
          <a:ea typeface="Muli Regular"/>
          <a:cs typeface="Muli Regular"/>
          <a:sym typeface="Muli Regular"/>
        </a:defRPr>
      </a:lvl6pPr>
      <a:lvl7pPr marL="1527969" marR="0" indent="-194469" algn="l" defTabSz="410766" rtl="0" latinLnBrk="0">
        <a:lnSpc>
          <a:spcPct val="120000"/>
        </a:lnSpc>
        <a:spcBef>
          <a:spcPts val="0"/>
        </a:spcBef>
        <a:spcAft>
          <a:spcPts val="0"/>
        </a:spcAft>
        <a:buClrTx/>
        <a:buSzPct val="145000"/>
        <a:buFontTx/>
        <a:buChar char="•"/>
        <a:tabLst/>
        <a:defRPr sz="1400" b="0" i="0" u="none" strike="noStrike" cap="none" spc="0" baseline="0">
          <a:ln>
            <a:noFill/>
          </a:ln>
          <a:solidFill>
            <a:srgbClr val="000000"/>
          </a:solidFill>
          <a:uFillTx/>
          <a:latin typeface="Muli Regular"/>
          <a:ea typeface="Muli Regular"/>
          <a:cs typeface="Muli Regular"/>
          <a:sym typeface="Muli Regular"/>
        </a:defRPr>
      </a:lvl7pPr>
      <a:lvl8pPr marL="1750219" marR="0" indent="-194469" algn="l" defTabSz="410766" rtl="0" latinLnBrk="0">
        <a:lnSpc>
          <a:spcPct val="120000"/>
        </a:lnSpc>
        <a:spcBef>
          <a:spcPts val="0"/>
        </a:spcBef>
        <a:spcAft>
          <a:spcPts val="0"/>
        </a:spcAft>
        <a:buClrTx/>
        <a:buSzPct val="145000"/>
        <a:buFontTx/>
        <a:buChar char="•"/>
        <a:tabLst/>
        <a:defRPr sz="1400" b="0" i="0" u="none" strike="noStrike" cap="none" spc="0" baseline="0">
          <a:ln>
            <a:noFill/>
          </a:ln>
          <a:solidFill>
            <a:srgbClr val="000000"/>
          </a:solidFill>
          <a:uFillTx/>
          <a:latin typeface="Muli Regular"/>
          <a:ea typeface="Muli Regular"/>
          <a:cs typeface="Muli Regular"/>
          <a:sym typeface="Muli Regular"/>
        </a:defRPr>
      </a:lvl8pPr>
      <a:lvl9pPr marL="1972469" marR="0" indent="-194469" algn="l" defTabSz="410766" rtl="0" latinLnBrk="0">
        <a:lnSpc>
          <a:spcPct val="120000"/>
        </a:lnSpc>
        <a:spcBef>
          <a:spcPts val="0"/>
        </a:spcBef>
        <a:spcAft>
          <a:spcPts val="0"/>
        </a:spcAft>
        <a:buClrTx/>
        <a:buSzPct val="145000"/>
        <a:buFontTx/>
        <a:buChar char="•"/>
        <a:tabLst/>
        <a:defRPr sz="1400" b="0" i="0" u="none" strike="noStrike" cap="none" spc="0" baseline="0">
          <a:ln>
            <a:noFill/>
          </a:ln>
          <a:solidFill>
            <a:srgbClr val="000000"/>
          </a:solidFill>
          <a:uFillTx/>
          <a:latin typeface="Muli Regular"/>
          <a:ea typeface="Muli Regular"/>
          <a:cs typeface="Muli Regular"/>
          <a:sym typeface="Muli Regular"/>
        </a:defRPr>
      </a:lvl9pPr>
    </p:bodyStyle>
    <p:otherStyle>
      <a:lvl1pPr marL="0" marR="0" indent="0" algn="r" defTabSz="410766"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ota Grotesque Bold"/>
        </a:defRPr>
      </a:lvl1pPr>
      <a:lvl2pPr marL="0" marR="0" indent="114300" algn="r" defTabSz="410766"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ota Grotesque Bold"/>
        </a:defRPr>
      </a:lvl2pPr>
      <a:lvl3pPr marL="0" marR="0" indent="228600" algn="r" defTabSz="410766"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ota Grotesque Bold"/>
        </a:defRPr>
      </a:lvl3pPr>
      <a:lvl4pPr marL="0" marR="0" indent="342900" algn="r" defTabSz="410766"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ota Grotesque Bold"/>
        </a:defRPr>
      </a:lvl4pPr>
      <a:lvl5pPr marL="0" marR="0" indent="457200" algn="r" defTabSz="410766"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ota Grotesque Bold"/>
        </a:defRPr>
      </a:lvl5pPr>
      <a:lvl6pPr marL="0" marR="0" indent="571500" algn="r" defTabSz="410766"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ota Grotesque Bold"/>
        </a:defRPr>
      </a:lvl6pPr>
      <a:lvl7pPr marL="0" marR="0" indent="685800" algn="r" defTabSz="410766"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ota Grotesque Bold"/>
        </a:defRPr>
      </a:lvl7pPr>
      <a:lvl8pPr marL="0" marR="0" indent="800100" algn="r" defTabSz="410766"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ota Grotesque Bold"/>
        </a:defRPr>
      </a:lvl8pPr>
      <a:lvl9pPr marL="0" marR="0" indent="914400" algn="r" defTabSz="410766" latinLnBrk="0">
        <a:lnSpc>
          <a:spcPct val="100000"/>
        </a:lnSpc>
        <a:spcBef>
          <a:spcPts val="0"/>
        </a:spcBef>
        <a:spcAft>
          <a:spcPts val="0"/>
        </a:spcAft>
        <a:buClrTx/>
        <a:buSzTx/>
        <a:buFontTx/>
        <a:buNone/>
        <a:tabLst/>
        <a:defRPr sz="2100" b="0" i="0" u="none" strike="noStrike" cap="none" spc="0" baseline="0">
          <a:ln>
            <a:noFill/>
          </a:ln>
          <a:solidFill>
            <a:schemeClr val="tx1"/>
          </a:solidFill>
          <a:uFillTx/>
          <a:latin typeface="+mn-lt"/>
          <a:ea typeface="+mn-ea"/>
          <a:cs typeface="+mn-cs"/>
          <a:sym typeface="Lota Grotesque Bold"/>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795651-7BCC-1E1C-E17E-A69A27B9069A}"/>
              </a:ext>
            </a:extLst>
          </p:cNvPr>
          <p:cNvSpPr>
            <a:spLocks noGrp="1"/>
          </p:cNvSpPr>
          <p:nvPr>
            <p:ph type="body" sz="quarter" idx="13"/>
          </p:nvPr>
        </p:nvSpPr>
        <p:spPr/>
        <p:txBody>
          <a:bodyPr/>
          <a:lstStyle/>
          <a:p>
            <a:r>
              <a:rPr lang="en-CA" sz="2400" dirty="0"/>
              <a:t>2024/08/20</a:t>
            </a:r>
          </a:p>
        </p:txBody>
      </p:sp>
      <p:sp>
        <p:nvSpPr>
          <p:cNvPr id="3" name="Text Placeholder 2">
            <a:extLst>
              <a:ext uri="{FF2B5EF4-FFF2-40B4-BE49-F238E27FC236}">
                <a16:creationId xmlns:a16="http://schemas.microsoft.com/office/drawing/2014/main" id="{D38A492E-206A-6766-48EF-D45A417195C8}"/>
              </a:ext>
            </a:extLst>
          </p:cNvPr>
          <p:cNvSpPr>
            <a:spLocks noGrp="1"/>
          </p:cNvSpPr>
          <p:nvPr>
            <p:ph type="body" sz="quarter" idx="14"/>
          </p:nvPr>
        </p:nvSpPr>
        <p:spPr>
          <a:xfrm>
            <a:off x="1325989" y="4393406"/>
            <a:ext cx="7233385" cy="1712754"/>
          </a:xfrm>
        </p:spPr>
        <p:txBody>
          <a:bodyPr/>
          <a:lstStyle/>
          <a:p>
            <a:pPr>
              <a:spcBef>
                <a:spcPts val="600"/>
              </a:spcBef>
            </a:pPr>
            <a:r>
              <a:rPr lang="en-CA" sz="3200" dirty="0">
                <a:solidFill>
                  <a:srgbClr val="0070C0"/>
                </a:solidFill>
              </a:rPr>
              <a:t>Gurpreet Kainth</a:t>
            </a:r>
          </a:p>
          <a:p>
            <a:pPr>
              <a:spcBef>
                <a:spcPts val="600"/>
              </a:spcBef>
            </a:pPr>
            <a:r>
              <a:rPr lang="en-CA" sz="3200" dirty="0"/>
              <a:t>Research Assistant</a:t>
            </a:r>
          </a:p>
          <a:p>
            <a:pPr>
              <a:spcBef>
                <a:spcPts val="600"/>
              </a:spcBef>
            </a:pPr>
            <a:r>
              <a:rPr lang="en-CA" sz="3200" dirty="0"/>
              <a:t>Supervisor: Szymon Manecki</a:t>
            </a:r>
          </a:p>
        </p:txBody>
      </p:sp>
      <p:sp>
        <p:nvSpPr>
          <p:cNvPr id="4" name="Title 3">
            <a:extLst>
              <a:ext uri="{FF2B5EF4-FFF2-40B4-BE49-F238E27FC236}">
                <a16:creationId xmlns:a16="http://schemas.microsoft.com/office/drawing/2014/main" id="{57D36738-7627-10F4-AC56-BA3B21FF7CAA}"/>
              </a:ext>
            </a:extLst>
          </p:cNvPr>
          <p:cNvSpPr>
            <a:spLocks noGrp="1"/>
          </p:cNvSpPr>
          <p:nvPr>
            <p:ph type="title"/>
          </p:nvPr>
        </p:nvSpPr>
        <p:spPr/>
        <p:txBody>
          <a:bodyPr>
            <a:normAutofit fontScale="90000"/>
          </a:bodyPr>
          <a:lstStyle/>
          <a:p>
            <a:r>
              <a:rPr lang="en-CA" dirty="0"/>
              <a:t>SNO+ Transfer Stations</a:t>
            </a:r>
          </a:p>
        </p:txBody>
      </p:sp>
      <p:sp>
        <p:nvSpPr>
          <p:cNvPr id="5" name="Slide Number Placeholder 4">
            <a:extLst>
              <a:ext uri="{FF2B5EF4-FFF2-40B4-BE49-F238E27FC236}">
                <a16:creationId xmlns:a16="http://schemas.microsoft.com/office/drawing/2014/main" id="{9BEB193A-8F0A-5080-B6B8-F80FD0D8B927}"/>
              </a:ext>
            </a:extLst>
          </p:cNvPr>
          <p:cNvSpPr>
            <a:spLocks noGrp="1"/>
          </p:cNvSpPr>
          <p:nvPr>
            <p:ph type="sldNum" sz="quarter" idx="2"/>
          </p:nvPr>
        </p:nvSpPr>
        <p:spPr/>
        <p:txBody>
          <a:bodyPr/>
          <a:lstStyle/>
          <a:p>
            <a:fld id="{86CB4B4D-7CA3-9044-876B-883B54F8677D}" type="slidenum">
              <a:rPr lang="en-CA" smtClean="0"/>
              <a:t>1</a:t>
            </a:fld>
            <a:endParaRPr lang="en-CA"/>
          </a:p>
        </p:txBody>
      </p:sp>
    </p:spTree>
    <p:extLst>
      <p:ext uri="{BB962C8B-B14F-4D97-AF65-F5344CB8AC3E}">
        <p14:creationId xmlns:p14="http://schemas.microsoft.com/office/powerpoint/2010/main" val="4261307839"/>
      </p:ext>
    </p:extLst>
  </p:cSld>
  <p:clrMapOvr>
    <a:masterClrMapping/>
  </p:clrMapOvr>
  <p:transition spd="med" advTm="2609"/>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 name="Rectangle 173">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5FE946-893C-326D-E845-3656FE5A1690}"/>
              </a:ext>
            </a:extLst>
          </p:cNvPr>
          <p:cNvSpPr>
            <a:spLocks noGrp="1"/>
          </p:cNvSpPr>
          <p:nvPr>
            <p:ph type="title"/>
          </p:nvPr>
        </p:nvSpPr>
        <p:spPr>
          <a:xfrm>
            <a:off x="838200" y="556337"/>
            <a:ext cx="6797405" cy="1651404"/>
          </a:xfrm>
        </p:spPr>
        <p:txBody>
          <a:bodyPr>
            <a:normAutofit/>
          </a:bodyPr>
          <a:lstStyle/>
          <a:p>
            <a:r>
              <a:rPr lang="en-CA" sz="4000" dirty="0"/>
              <a:t>QA Overview</a:t>
            </a:r>
          </a:p>
        </p:txBody>
      </p:sp>
      <p:sp>
        <p:nvSpPr>
          <p:cNvPr id="3" name="Content Placeholder 2">
            <a:extLst>
              <a:ext uri="{FF2B5EF4-FFF2-40B4-BE49-F238E27FC236}">
                <a16:creationId xmlns:a16="http://schemas.microsoft.com/office/drawing/2014/main" id="{07E0E26D-07BA-8672-AA83-2BF51ABDD6D3}"/>
              </a:ext>
            </a:extLst>
          </p:cNvPr>
          <p:cNvSpPr>
            <a:spLocks noGrp="1"/>
          </p:cNvSpPr>
          <p:nvPr>
            <p:ph idx="1"/>
          </p:nvPr>
        </p:nvSpPr>
        <p:spPr>
          <a:xfrm>
            <a:off x="661004" y="1974610"/>
            <a:ext cx="6797405" cy="3719384"/>
          </a:xfrm>
        </p:spPr>
        <p:txBody>
          <a:bodyPr>
            <a:noAutofit/>
          </a:bodyPr>
          <a:lstStyle/>
          <a:p>
            <a:r>
              <a:rPr lang="en-CA" sz="2200" dirty="0"/>
              <a:t>PDFE ultrasonically cleaned bottles used for QA tests </a:t>
            </a:r>
          </a:p>
          <a:p>
            <a:endParaRPr lang="en-CA" sz="2200" dirty="0"/>
          </a:p>
          <a:p>
            <a:pPr lvl="1"/>
            <a:r>
              <a:rPr lang="en-CA" sz="2200" dirty="0"/>
              <a:t>1% Trace Metal Grade Nitric acid</a:t>
            </a:r>
          </a:p>
          <a:p>
            <a:pPr lvl="1"/>
            <a:r>
              <a:rPr lang="en-CA" sz="2200" dirty="0"/>
              <a:t>1 bottle to act as control others as sample used for leaching part</a:t>
            </a:r>
          </a:p>
          <a:p>
            <a:pPr lvl="1"/>
            <a:r>
              <a:rPr lang="en-CA" sz="2200" dirty="0"/>
              <a:t>Parts pre-cleaned with Nucleon and UPW prior</a:t>
            </a:r>
          </a:p>
          <a:p>
            <a:endParaRPr lang="en-CA" sz="2200" dirty="0"/>
          </a:p>
          <a:p>
            <a:r>
              <a:rPr lang="en-CA" sz="2200" dirty="0"/>
              <a:t>Samples analyzed with UV-vis spectroscopy and ICPMs </a:t>
            </a:r>
          </a:p>
          <a:p>
            <a:pPr lvl="1"/>
            <a:r>
              <a:rPr lang="en-CA" sz="2200" dirty="0"/>
              <a:t>Observe spectral changes and trace level contamination</a:t>
            </a:r>
          </a:p>
        </p:txBody>
      </p:sp>
      <p:pic>
        <p:nvPicPr>
          <p:cNvPr id="8" name="Picture 7" descr="A machine on a counter&#10;&#10;Description automatically generated">
            <a:extLst>
              <a:ext uri="{FF2B5EF4-FFF2-40B4-BE49-F238E27FC236}">
                <a16:creationId xmlns:a16="http://schemas.microsoft.com/office/drawing/2014/main" id="{118189AD-7787-CBE8-73B7-2B524FB4AE98}"/>
              </a:ext>
            </a:extLst>
          </p:cNvPr>
          <p:cNvPicPr>
            <a:picLocks noChangeAspect="1"/>
          </p:cNvPicPr>
          <p:nvPr/>
        </p:nvPicPr>
        <p:blipFill rotWithShape="1">
          <a:blip r:embed="rId3">
            <a:extLst>
              <a:ext uri="{28A0092B-C50C-407E-A947-70E740481C1C}">
                <a14:useLocalDpi xmlns:a14="http://schemas.microsoft.com/office/drawing/2010/main" val="0"/>
              </a:ext>
            </a:extLst>
          </a:blip>
          <a:srcRect l="17797" t="26621" r="16807" b="13481"/>
          <a:stretch/>
        </p:blipFill>
        <p:spPr>
          <a:xfrm>
            <a:off x="8119414" y="3811082"/>
            <a:ext cx="2345662" cy="2864609"/>
          </a:xfrm>
          <a:prstGeom prst="rect">
            <a:avLst/>
          </a:prstGeom>
          <a:ln>
            <a:noFill/>
          </a:ln>
          <a:effectLst>
            <a:outerShdw blurRad="292100" dist="139700" dir="2700000" algn="tl" rotWithShape="0">
              <a:srgbClr val="333333">
                <a:alpha val="65000"/>
              </a:srgbClr>
            </a:outerShdw>
          </a:effectLst>
        </p:spPr>
      </p:pic>
      <p:pic>
        <p:nvPicPr>
          <p:cNvPr id="4" name="Picture 3" descr="A laboratory counter with a glass wall&#10;&#10;Description automatically generated with medium confidence">
            <a:extLst>
              <a:ext uri="{FF2B5EF4-FFF2-40B4-BE49-F238E27FC236}">
                <a16:creationId xmlns:a16="http://schemas.microsoft.com/office/drawing/2014/main" id="{FF67D41B-704E-C24C-8697-2CEF7FD61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822" y="319088"/>
            <a:ext cx="4412911" cy="3309685"/>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82475359-32A8-FDC1-1890-CFAD2C6C4DD2}"/>
              </a:ext>
            </a:extLst>
          </p:cNvPr>
          <p:cNvSpPr>
            <a:spLocks noGrp="1"/>
          </p:cNvSpPr>
          <p:nvPr>
            <p:ph type="sldNum" sz="quarter" idx="12"/>
          </p:nvPr>
        </p:nvSpPr>
        <p:spPr>
          <a:xfrm>
            <a:off x="8610600" y="6356350"/>
            <a:ext cx="2743200" cy="365125"/>
          </a:xfrm>
        </p:spPr>
        <p:txBody>
          <a:bodyPr>
            <a:noAutofit/>
          </a:bodyPr>
          <a:lstStyle/>
          <a:p>
            <a:pPr>
              <a:spcAft>
                <a:spcPts val="600"/>
              </a:spcAft>
            </a:pPr>
            <a:fld id="{40FC59C7-A36B-488A-A278-5A28D94D5C27}" type="slidenum">
              <a:rPr lang="en-CA" sz="2000" smtClean="0"/>
              <a:pPr>
                <a:spcAft>
                  <a:spcPts val="600"/>
                </a:spcAft>
              </a:pPr>
              <a:t>10</a:t>
            </a:fld>
            <a:endParaRPr lang="en-CA" sz="2000" dirty="0"/>
          </a:p>
        </p:txBody>
      </p:sp>
    </p:spTree>
    <p:extLst>
      <p:ext uri="{BB962C8B-B14F-4D97-AF65-F5344CB8AC3E}">
        <p14:creationId xmlns:p14="http://schemas.microsoft.com/office/powerpoint/2010/main" val="3825385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7085-D6F2-6E6A-96D1-240CF62CB16A}"/>
              </a:ext>
            </a:extLst>
          </p:cNvPr>
          <p:cNvSpPr>
            <a:spLocks noGrp="1"/>
          </p:cNvSpPr>
          <p:nvPr>
            <p:ph type="title"/>
          </p:nvPr>
        </p:nvSpPr>
        <p:spPr/>
        <p:txBody>
          <a:bodyPr/>
          <a:lstStyle/>
          <a:p>
            <a:r>
              <a:rPr lang="en-CA" dirty="0">
                <a:solidFill>
                  <a:srgbClr val="0070C0"/>
                </a:solidFill>
              </a:rPr>
              <a:t>QA Methods Overview</a:t>
            </a:r>
          </a:p>
        </p:txBody>
      </p:sp>
      <p:sp>
        <p:nvSpPr>
          <p:cNvPr id="3" name="Content Placeholder 2">
            <a:extLst>
              <a:ext uri="{FF2B5EF4-FFF2-40B4-BE49-F238E27FC236}">
                <a16:creationId xmlns:a16="http://schemas.microsoft.com/office/drawing/2014/main" id="{68AD0BEE-AF39-E133-C616-2C0825985444}"/>
              </a:ext>
            </a:extLst>
          </p:cNvPr>
          <p:cNvSpPr>
            <a:spLocks noGrp="1"/>
          </p:cNvSpPr>
          <p:nvPr>
            <p:ph idx="1"/>
          </p:nvPr>
        </p:nvSpPr>
        <p:spPr/>
        <p:txBody>
          <a:bodyPr/>
          <a:lstStyle/>
          <a:p>
            <a:r>
              <a:rPr lang="en-CA" dirty="0"/>
              <a:t>QA Method #1:</a:t>
            </a:r>
          </a:p>
          <a:p>
            <a:r>
              <a:rPr lang="en-CA" dirty="0"/>
              <a:t>Goal: Determine Baseline contamination</a:t>
            </a:r>
          </a:p>
          <a:p>
            <a:r>
              <a:rPr lang="en-CA" dirty="0"/>
              <a:t>Leach part (2 hrs), sample hourly (up to 24 hrs)</a:t>
            </a:r>
          </a:p>
          <a:p>
            <a:endParaRPr lang="en-CA" dirty="0"/>
          </a:p>
          <a:p>
            <a:r>
              <a:rPr lang="en-CA" dirty="0"/>
              <a:t>QA Method #2:</a:t>
            </a:r>
          </a:p>
          <a:p>
            <a:r>
              <a:rPr lang="en-CA" dirty="0"/>
              <a:t>Goal: Assess effects of re-using contaminated acid</a:t>
            </a:r>
          </a:p>
          <a:p>
            <a:r>
              <a:rPr lang="en-CA" dirty="0"/>
              <a:t>Leach new part in used acid, analyze (up to 24 hrs)</a:t>
            </a:r>
          </a:p>
        </p:txBody>
      </p:sp>
      <p:pic>
        <p:nvPicPr>
          <p:cNvPr id="6" name="Picture 5" descr="A plastic bag with white objects in it&#10;&#10;Description automatically generated">
            <a:extLst>
              <a:ext uri="{FF2B5EF4-FFF2-40B4-BE49-F238E27FC236}">
                <a16:creationId xmlns:a16="http://schemas.microsoft.com/office/drawing/2014/main" id="{00B5E8AB-0C51-AE7B-5BF1-FDDCBEF79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196054" y="484527"/>
            <a:ext cx="2747962" cy="2547259"/>
          </a:xfrm>
          <a:prstGeom prst="rect">
            <a:avLst/>
          </a:prstGeom>
          <a:ln>
            <a:noFill/>
          </a:ln>
          <a:effectLst>
            <a:softEdge rad="112500"/>
          </a:effectLst>
        </p:spPr>
      </p:pic>
      <p:pic>
        <p:nvPicPr>
          <p:cNvPr id="8" name="Picture 7" descr="A plastic bag with white objects on it&#10;&#10;Description automatically generated">
            <a:extLst>
              <a:ext uri="{FF2B5EF4-FFF2-40B4-BE49-F238E27FC236}">
                <a16:creationId xmlns:a16="http://schemas.microsoft.com/office/drawing/2014/main" id="{22272B9D-D899-A30E-5DE5-1D8FB93AB993}"/>
              </a:ext>
            </a:extLst>
          </p:cNvPr>
          <p:cNvPicPr>
            <a:picLocks noChangeAspect="1"/>
          </p:cNvPicPr>
          <p:nvPr/>
        </p:nvPicPr>
        <p:blipFill rotWithShape="1">
          <a:blip r:embed="rId3">
            <a:extLst>
              <a:ext uri="{28A0092B-C50C-407E-A947-70E740481C1C}">
                <a14:useLocalDpi xmlns:a14="http://schemas.microsoft.com/office/drawing/2010/main" val="0"/>
              </a:ext>
            </a:extLst>
          </a:blip>
          <a:srcRect l="6983" t="7037" r="5324" b="5133"/>
          <a:stretch/>
        </p:blipFill>
        <p:spPr>
          <a:xfrm rot="16200000">
            <a:off x="9130363" y="3380921"/>
            <a:ext cx="2879346" cy="2547259"/>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67A71CE0-570C-5C47-B8DF-FABA2D1748CC}"/>
              </a:ext>
            </a:extLst>
          </p:cNvPr>
          <p:cNvSpPr>
            <a:spLocks noGrp="1"/>
          </p:cNvSpPr>
          <p:nvPr>
            <p:ph type="sldNum" sz="quarter" idx="12"/>
          </p:nvPr>
        </p:nvSpPr>
        <p:spPr/>
        <p:txBody>
          <a:bodyPr/>
          <a:lstStyle/>
          <a:p>
            <a:fld id="{40FC59C7-A36B-488A-A278-5A28D94D5C27}" type="slidenum">
              <a:rPr lang="en-CA" sz="2000" smtClean="0">
                <a:solidFill>
                  <a:srgbClr val="0070C0"/>
                </a:solidFill>
              </a:rPr>
              <a:t>11</a:t>
            </a:fld>
            <a:endParaRPr lang="en-CA" sz="2000" dirty="0">
              <a:solidFill>
                <a:srgbClr val="0070C0"/>
              </a:solidFill>
            </a:endParaRPr>
          </a:p>
        </p:txBody>
      </p:sp>
    </p:spTree>
    <p:extLst>
      <p:ext uri="{BB962C8B-B14F-4D97-AF65-F5344CB8AC3E}">
        <p14:creationId xmlns:p14="http://schemas.microsoft.com/office/powerpoint/2010/main" val="292011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B235-F6B2-C7F7-32D2-6D17B39357B5}"/>
              </a:ext>
            </a:extLst>
          </p:cNvPr>
          <p:cNvSpPr>
            <a:spLocks noGrp="1"/>
          </p:cNvSpPr>
          <p:nvPr>
            <p:ph type="title"/>
          </p:nvPr>
        </p:nvSpPr>
        <p:spPr/>
        <p:txBody>
          <a:bodyPr/>
          <a:lstStyle/>
          <a:p>
            <a:r>
              <a:rPr lang="en-CA" dirty="0">
                <a:solidFill>
                  <a:srgbClr val="0070C0"/>
                </a:solidFill>
              </a:rPr>
              <a:t>QA Methods Overview</a:t>
            </a:r>
          </a:p>
        </p:txBody>
      </p:sp>
      <p:sp>
        <p:nvSpPr>
          <p:cNvPr id="3" name="Content Placeholder 2">
            <a:extLst>
              <a:ext uri="{FF2B5EF4-FFF2-40B4-BE49-F238E27FC236}">
                <a16:creationId xmlns:a16="http://schemas.microsoft.com/office/drawing/2014/main" id="{35027249-5D10-705F-3B02-4B95DB1F6E0B}"/>
              </a:ext>
            </a:extLst>
          </p:cNvPr>
          <p:cNvSpPr>
            <a:spLocks noGrp="1"/>
          </p:cNvSpPr>
          <p:nvPr>
            <p:ph idx="1"/>
          </p:nvPr>
        </p:nvSpPr>
        <p:spPr>
          <a:xfrm>
            <a:off x="838200" y="1825625"/>
            <a:ext cx="8224520" cy="4351338"/>
          </a:xfrm>
        </p:spPr>
        <p:txBody>
          <a:bodyPr/>
          <a:lstStyle/>
          <a:p>
            <a:r>
              <a:rPr lang="en-CA" sz="2800" b="1" dirty="0"/>
              <a:t>QA Method # 3</a:t>
            </a:r>
            <a:r>
              <a:rPr lang="en-CA" sz="2800" dirty="0"/>
              <a:t>:</a:t>
            </a:r>
          </a:p>
          <a:p>
            <a:pPr marL="457200" indent="-457200">
              <a:buFont typeface="Arial" panose="020B0604020202020204" pitchFamily="34" charset="0"/>
              <a:buChar char="•"/>
            </a:pPr>
            <a:r>
              <a:rPr lang="en-CA" sz="2800" dirty="0"/>
              <a:t>Goal: Test contamination transfer between acid bottles (new acid)</a:t>
            </a:r>
          </a:p>
          <a:p>
            <a:pPr marL="457200" indent="-457200">
              <a:buFont typeface="Arial" panose="020B0604020202020204" pitchFamily="34" charset="0"/>
              <a:buChar char="•"/>
            </a:pPr>
            <a:r>
              <a:rPr lang="en-US" sz="2800" dirty="0"/>
              <a:t>Leach in two acid bottles, analyze at 2-hour intervals</a:t>
            </a:r>
          </a:p>
          <a:p>
            <a:pPr marL="457200" indent="-457200">
              <a:buFont typeface="Arial" panose="020B0604020202020204" pitchFamily="34" charset="0"/>
              <a:buChar char="•"/>
            </a:pPr>
            <a:r>
              <a:rPr lang="en-US" dirty="0"/>
              <a:t>Repeat procedure with other parts</a:t>
            </a:r>
            <a:endParaRPr lang="en-CA" sz="2800" dirty="0"/>
          </a:p>
          <a:p>
            <a:pPr marL="0" indent="0">
              <a:buNone/>
            </a:pPr>
            <a:endParaRPr lang="en-CA" dirty="0"/>
          </a:p>
        </p:txBody>
      </p:sp>
      <p:pic>
        <p:nvPicPr>
          <p:cNvPr id="6" name="Picture 5" descr="A plastic bag with a couple of tubes&#10;&#10;Description automatically generated">
            <a:extLst>
              <a:ext uri="{FF2B5EF4-FFF2-40B4-BE49-F238E27FC236}">
                <a16:creationId xmlns:a16="http://schemas.microsoft.com/office/drawing/2014/main" id="{30894262-2490-2243-A030-EC26BF481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935621" y="415310"/>
            <a:ext cx="3130074" cy="2550756"/>
          </a:xfrm>
          <a:prstGeom prst="rect">
            <a:avLst/>
          </a:prstGeom>
          <a:ln>
            <a:noFill/>
          </a:ln>
          <a:effectLst>
            <a:softEdge rad="112500"/>
          </a:effectLst>
        </p:spPr>
      </p:pic>
      <p:pic>
        <p:nvPicPr>
          <p:cNvPr id="8" name="Picture 7" descr="A plastic bag with nozzles&#10;&#10;Description automatically generated">
            <a:extLst>
              <a:ext uri="{FF2B5EF4-FFF2-40B4-BE49-F238E27FC236}">
                <a16:creationId xmlns:a16="http://schemas.microsoft.com/office/drawing/2014/main" id="{A768F4DA-7688-6B23-6D62-71B2CDA75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149348" y="3331657"/>
            <a:ext cx="2702624" cy="2550757"/>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7D6F66F8-2241-0BCC-7B51-9850140D155A}"/>
              </a:ext>
            </a:extLst>
          </p:cNvPr>
          <p:cNvSpPr>
            <a:spLocks noGrp="1"/>
          </p:cNvSpPr>
          <p:nvPr>
            <p:ph type="sldNum" sz="quarter" idx="12"/>
          </p:nvPr>
        </p:nvSpPr>
        <p:spPr/>
        <p:txBody>
          <a:bodyPr/>
          <a:lstStyle/>
          <a:p>
            <a:fld id="{40FC59C7-A36B-488A-A278-5A28D94D5C27}" type="slidenum">
              <a:rPr lang="en-CA" sz="2000" smtClean="0"/>
              <a:t>12</a:t>
            </a:fld>
            <a:endParaRPr lang="en-CA" sz="2000"/>
          </a:p>
        </p:txBody>
      </p:sp>
    </p:spTree>
    <p:extLst>
      <p:ext uri="{BB962C8B-B14F-4D97-AF65-F5344CB8AC3E}">
        <p14:creationId xmlns:p14="http://schemas.microsoft.com/office/powerpoint/2010/main" val="2363829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D9DD-FC32-D834-6C55-3736973E01BC}"/>
              </a:ext>
            </a:extLst>
          </p:cNvPr>
          <p:cNvSpPr>
            <a:spLocks noGrp="1"/>
          </p:cNvSpPr>
          <p:nvPr>
            <p:ph type="title"/>
          </p:nvPr>
        </p:nvSpPr>
        <p:spPr/>
        <p:txBody>
          <a:bodyPr/>
          <a:lstStyle/>
          <a:p>
            <a:r>
              <a:rPr lang="en-CA" dirty="0">
                <a:solidFill>
                  <a:srgbClr val="0070C0"/>
                </a:solidFill>
              </a:rPr>
              <a:t>QA #1: Baseline Contamination</a:t>
            </a:r>
            <a:br>
              <a:rPr lang="en-CA" dirty="0">
                <a:solidFill>
                  <a:srgbClr val="0070C0"/>
                </a:solidFill>
              </a:rPr>
            </a:br>
            <a:endParaRPr lang="en-CA" dirty="0">
              <a:solidFill>
                <a:srgbClr val="0070C0"/>
              </a:solidFill>
            </a:endParaRPr>
          </a:p>
        </p:txBody>
      </p:sp>
      <p:pic>
        <p:nvPicPr>
          <p:cNvPr id="4" name="Content Placeholder 3">
            <a:extLst>
              <a:ext uri="{FF2B5EF4-FFF2-40B4-BE49-F238E27FC236}">
                <a16:creationId xmlns:a16="http://schemas.microsoft.com/office/drawing/2014/main" id="{A1690078-474B-857E-4C01-6A0E17E682B7}"/>
              </a:ext>
            </a:extLst>
          </p:cNvPr>
          <p:cNvPicPr>
            <a:picLocks noGrp="1" noChangeAspect="1"/>
          </p:cNvPicPr>
          <p:nvPr>
            <p:ph idx="1"/>
          </p:nvPr>
        </p:nvPicPr>
        <p:blipFill>
          <a:blip r:embed="rId2"/>
          <a:stretch>
            <a:fillRect/>
          </a:stretch>
        </p:blipFill>
        <p:spPr>
          <a:xfrm>
            <a:off x="101600" y="1474871"/>
            <a:ext cx="5994399" cy="4724083"/>
          </a:xfrm>
          <a:prstGeom prst="rect">
            <a:avLst/>
          </a:prstGeom>
        </p:spPr>
      </p:pic>
      <p:pic>
        <p:nvPicPr>
          <p:cNvPr id="5" name="Picture 4">
            <a:extLst>
              <a:ext uri="{FF2B5EF4-FFF2-40B4-BE49-F238E27FC236}">
                <a16:creationId xmlns:a16="http://schemas.microsoft.com/office/drawing/2014/main" id="{1E624EB6-8FF3-E7D8-5842-5C42EDB833D7}"/>
              </a:ext>
            </a:extLst>
          </p:cNvPr>
          <p:cNvPicPr>
            <a:picLocks noChangeAspect="1"/>
          </p:cNvPicPr>
          <p:nvPr/>
        </p:nvPicPr>
        <p:blipFill>
          <a:blip r:embed="rId3"/>
          <a:stretch>
            <a:fillRect/>
          </a:stretch>
        </p:blipFill>
        <p:spPr>
          <a:xfrm>
            <a:off x="6095999" y="1605835"/>
            <a:ext cx="6096001" cy="4724083"/>
          </a:xfrm>
          <a:prstGeom prst="rect">
            <a:avLst/>
          </a:prstGeom>
        </p:spPr>
      </p:pic>
      <p:sp>
        <p:nvSpPr>
          <p:cNvPr id="3" name="Slide Number Placeholder 2">
            <a:extLst>
              <a:ext uri="{FF2B5EF4-FFF2-40B4-BE49-F238E27FC236}">
                <a16:creationId xmlns:a16="http://schemas.microsoft.com/office/drawing/2014/main" id="{10FEC01A-4B5A-8D0C-DE4A-C38AB4BEFB25}"/>
              </a:ext>
            </a:extLst>
          </p:cNvPr>
          <p:cNvSpPr>
            <a:spLocks noGrp="1"/>
          </p:cNvSpPr>
          <p:nvPr>
            <p:ph type="sldNum" sz="quarter" idx="12"/>
          </p:nvPr>
        </p:nvSpPr>
        <p:spPr/>
        <p:txBody>
          <a:bodyPr/>
          <a:lstStyle/>
          <a:p>
            <a:fld id="{40FC59C7-A36B-488A-A278-5A28D94D5C27}" type="slidenum">
              <a:rPr lang="en-CA" sz="2000" smtClean="0"/>
              <a:t>13</a:t>
            </a:fld>
            <a:endParaRPr lang="en-CA" sz="2000" dirty="0"/>
          </a:p>
        </p:txBody>
      </p:sp>
    </p:spTree>
    <p:extLst>
      <p:ext uri="{BB962C8B-B14F-4D97-AF65-F5344CB8AC3E}">
        <p14:creationId xmlns:p14="http://schemas.microsoft.com/office/powerpoint/2010/main" val="320211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7E9A1-BAFF-C00B-6821-C5A773EB174D}"/>
              </a:ext>
            </a:extLst>
          </p:cNvPr>
          <p:cNvSpPr>
            <a:spLocks noGrp="1"/>
          </p:cNvSpPr>
          <p:nvPr>
            <p:ph type="title"/>
          </p:nvPr>
        </p:nvSpPr>
        <p:spPr/>
        <p:txBody>
          <a:bodyPr/>
          <a:lstStyle/>
          <a:p>
            <a:r>
              <a:rPr lang="en-CA" dirty="0">
                <a:solidFill>
                  <a:srgbClr val="0070C0"/>
                </a:solidFill>
              </a:rPr>
              <a:t>QA #2: Re-use of Contaminated Acid</a:t>
            </a:r>
          </a:p>
        </p:txBody>
      </p:sp>
      <p:pic>
        <p:nvPicPr>
          <p:cNvPr id="5" name="Picture 4">
            <a:extLst>
              <a:ext uri="{FF2B5EF4-FFF2-40B4-BE49-F238E27FC236}">
                <a16:creationId xmlns:a16="http://schemas.microsoft.com/office/drawing/2014/main" id="{7C45A287-7579-ED25-85F2-2172C39CE8AE}"/>
              </a:ext>
            </a:extLst>
          </p:cNvPr>
          <p:cNvPicPr>
            <a:picLocks noChangeAspect="1"/>
          </p:cNvPicPr>
          <p:nvPr/>
        </p:nvPicPr>
        <p:blipFill>
          <a:blip r:embed="rId2"/>
          <a:stretch>
            <a:fillRect/>
          </a:stretch>
        </p:blipFill>
        <p:spPr>
          <a:xfrm>
            <a:off x="2734044" y="1641588"/>
            <a:ext cx="7248156" cy="4535375"/>
          </a:xfrm>
          <a:prstGeom prst="rect">
            <a:avLst/>
          </a:prstGeom>
        </p:spPr>
      </p:pic>
      <p:sp>
        <p:nvSpPr>
          <p:cNvPr id="3" name="Slide Number Placeholder 2">
            <a:extLst>
              <a:ext uri="{FF2B5EF4-FFF2-40B4-BE49-F238E27FC236}">
                <a16:creationId xmlns:a16="http://schemas.microsoft.com/office/drawing/2014/main" id="{DA085DB0-89CA-CA7E-CE1E-28383D0A969D}"/>
              </a:ext>
            </a:extLst>
          </p:cNvPr>
          <p:cNvSpPr>
            <a:spLocks noGrp="1"/>
          </p:cNvSpPr>
          <p:nvPr>
            <p:ph type="sldNum" sz="quarter" idx="12"/>
          </p:nvPr>
        </p:nvSpPr>
        <p:spPr/>
        <p:txBody>
          <a:bodyPr/>
          <a:lstStyle/>
          <a:p>
            <a:fld id="{40FC59C7-A36B-488A-A278-5A28D94D5C27}" type="slidenum">
              <a:rPr lang="en-CA" sz="2000" smtClean="0"/>
              <a:t>14</a:t>
            </a:fld>
            <a:endParaRPr lang="en-CA" sz="2000" dirty="0"/>
          </a:p>
        </p:txBody>
      </p:sp>
      <p:pic>
        <p:nvPicPr>
          <p:cNvPr id="4" name="Content Placeholder 3">
            <a:extLst>
              <a:ext uri="{FF2B5EF4-FFF2-40B4-BE49-F238E27FC236}">
                <a16:creationId xmlns:a16="http://schemas.microsoft.com/office/drawing/2014/main" id="{EFBF7F67-A02A-ABE7-A9AC-E400FA669953}"/>
              </a:ext>
            </a:extLst>
          </p:cNvPr>
          <p:cNvPicPr>
            <a:picLocks noGrp="1" noChangeAspect="1"/>
          </p:cNvPicPr>
          <p:nvPr>
            <p:ph idx="1"/>
          </p:nvPr>
        </p:nvPicPr>
        <p:blipFill>
          <a:blip r:embed="rId3"/>
          <a:stretch>
            <a:fillRect/>
          </a:stretch>
        </p:blipFill>
        <p:spPr>
          <a:xfrm>
            <a:off x="2726161" y="1641588"/>
            <a:ext cx="7248156" cy="4467906"/>
          </a:xfrm>
          <a:prstGeom prst="rect">
            <a:avLst/>
          </a:prstGeom>
        </p:spPr>
      </p:pic>
    </p:spTree>
    <p:extLst>
      <p:ext uri="{BB962C8B-B14F-4D97-AF65-F5344CB8AC3E}">
        <p14:creationId xmlns:p14="http://schemas.microsoft.com/office/powerpoint/2010/main" val="28903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A4F7E98B-9AFD-E9C4-F585-A370F9C0EA86}"/>
              </a:ext>
            </a:extLst>
          </p:cNvPr>
          <p:cNvSpPr>
            <a:spLocks noGrp="1"/>
          </p:cNvSpPr>
          <p:nvPr>
            <p:ph type="title"/>
          </p:nvPr>
        </p:nvSpPr>
        <p:spPr>
          <a:xfrm>
            <a:off x="838200" y="365125"/>
            <a:ext cx="10515600" cy="1325563"/>
          </a:xfrm>
        </p:spPr>
        <p:txBody>
          <a:bodyPr/>
          <a:lstStyle/>
          <a:p>
            <a:r>
              <a:rPr lang="en-CA" dirty="0">
                <a:solidFill>
                  <a:srgbClr val="0070C0"/>
                </a:solidFill>
              </a:rPr>
              <a:t>QA #3: Transfer Between Acid Bottles</a:t>
            </a:r>
          </a:p>
        </p:txBody>
      </p:sp>
      <p:pic>
        <p:nvPicPr>
          <p:cNvPr id="5" name="Content Placeholder 4">
            <a:extLst>
              <a:ext uri="{FF2B5EF4-FFF2-40B4-BE49-F238E27FC236}">
                <a16:creationId xmlns:a16="http://schemas.microsoft.com/office/drawing/2014/main" id="{572854FF-2A85-D297-E62A-7D57505FFF73}"/>
              </a:ext>
            </a:extLst>
          </p:cNvPr>
          <p:cNvPicPr>
            <a:picLocks noGrp="1" noChangeAspect="1"/>
          </p:cNvPicPr>
          <p:nvPr>
            <p:ph idx="1"/>
          </p:nvPr>
        </p:nvPicPr>
        <p:blipFill>
          <a:blip r:embed="rId2"/>
          <a:stretch>
            <a:fillRect/>
          </a:stretch>
        </p:blipFill>
        <p:spPr>
          <a:xfrm>
            <a:off x="2048245" y="1605280"/>
            <a:ext cx="7471676" cy="4571683"/>
          </a:xfrm>
          <a:prstGeom prst="rect">
            <a:avLst/>
          </a:prstGeom>
        </p:spPr>
      </p:pic>
      <p:pic>
        <p:nvPicPr>
          <p:cNvPr id="6" name="Picture 5">
            <a:extLst>
              <a:ext uri="{FF2B5EF4-FFF2-40B4-BE49-F238E27FC236}">
                <a16:creationId xmlns:a16="http://schemas.microsoft.com/office/drawing/2014/main" id="{DF75F079-CE59-337F-9CC2-099C5FC982BD}"/>
              </a:ext>
            </a:extLst>
          </p:cNvPr>
          <p:cNvPicPr>
            <a:picLocks noChangeAspect="1"/>
          </p:cNvPicPr>
          <p:nvPr/>
        </p:nvPicPr>
        <p:blipFill>
          <a:blip r:embed="rId3"/>
          <a:stretch>
            <a:fillRect/>
          </a:stretch>
        </p:blipFill>
        <p:spPr>
          <a:xfrm>
            <a:off x="2048246" y="1374776"/>
            <a:ext cx="7471676" cy="4802187"/>
          </a:xfrm>
          <a:prstGeom prst="rect">
            <a:avLst/>
          </a:prstGeom>
        </p:spPr>
      </p:pic>
      <p:sp>
        <p:nvSpPr>
          <p:cNvPr id="2" name="Slide Number Placeholder 1">
            <a:extLst>
              <a:ext uri="{FF2B5EF4-FFF2-40B4-BE49-F238E27FC236}">
                <a16:creationId xmlns:a16="http://schemas.microsoft.com/office/drawing/2014/main" id="{04ACF35D-F950-5444-CA99-4B6CF7E8EE83}"/>
              </a:ext>
            </a:extLst>
          </p:cNvPr>
          <p:cNvSpPr>
            <a:spLocks noGrp="1"/>
          </p:cNvSpPr>
          <p:nvPr>
            <p:ph type="sldNum" sz="quarter" idx="12"/>
          </p:nvPr>
        </p:nvSpPr>
        <p:spPr/>
        <p:txBody>
          <a:bodyPr/>
          <a:lstStyle/>
          <a:p>
            <a:fld id="{40FC59C7-A36B-488A-A278-5A28D94D5C27}" type="slidenum">
              <a:rPr lang="en-CA" sz="2000" smtClean="0"/>
              <a:t>15</a:t>
            </a:fld>
            <a:endParaRPr lang="en-CA" sz="2000" dirty="0"/>
          </a:p>
        </p:txBody>
      </p:sp>
    </p:spTree>
    <p:extLst>
      <p:ext uri="{BB962C8B-B14F-4D97-AF65-F5344CB8AC3E}">
        <p14:creationId xmlns:p14="http://schemas.microsoft.com/office/powerpoint/2010/main" val="166014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DE20A-0480-DF73-0239-4B3D77BBA9D7}"/>
              </a:ext>
            </a:extLst>
          </p:cNvPr>
          <p:cNvSpPr>
            <a:spLocks noGrp="1"/>
          </p:cNvSpPr>
          <p:nvPr>
            <p:ph type="title"/>
          </p:nvPr>
        </p:nvSpPr>
        <p:spPr/>
        <p:txBody>
          <a:bodyPr/>
          <a:lstStyle/>
          <a:p>
            <a:r>
              <a:rPr lang="en-CA">
                <a:solidFill>
                  <a:srgbClr val="0070C0"/>
                </a:solidFill>
              </a:rPr>
              <a:t>Future QA Prospects</a:t>
            </a:r>
            <a:endParaRPr lang="en-CA" dirty="0">
              <a:solidFill>
                <a:srgbClr val="0070C0"/>
              </a:solidFill>
            </a:endParaRPr>
          </a:p>
        </p:txBody>
      </p:sp>
      <p:sp>
        <p:nvSpPr>
          <p:cNvPr id="3" name="Content Placeholder 2">
            <a:extLst>
              <a:ext uri="{FF2B5EF4-FFF2-40B4-BE49-F238E27FC236}">
                <a16:creationId xmlns:a16="http://schemas.microsoft.com/office/drawing/2014/main" id="{8E7896D7-958D-1747-D6B2-7AF915C4FC76}"/>
              </a:ext>
            </a:extLst>
          </p:cNvPr>
          <p:cNvSpPr>
            <a:spLocks noGrp="1"/>
          </p:cNvSpPr>
          <p:nvPr>
            <p:ph idx="1"/>
          </p:nvPr>
        </p:nvSpPr>
        <p:spPr>
          <a:xfrm>
            <a:off x="411662" y="1825625"/>
            <a:ext cx="7604760" cy="4351338"/>
          </a:xfrm>
        </p:spPr>
        <p:txBody>
          <a:bodyPr>
            <a:normAutofit fontScale="55000" lnSpcReduction="20000"/>
          </a:bodyPr>
          <a:lstStyle/>
          <a:p>
            <a:pPr marL="457200" indent="-457200">
              <a:buFont typeface="Arial" panose="020B0604020202020204" pitchFamily="34" charset="0"/>
              <a:buChar char="•"/>
            </a:pPr>
            <a:r>
              <a:rPr lang="en-US" sz="3800" b="1" dirty="0"/>
              <a:t>ICP-MS Integration:</a:t>
            </a:r>
          </a:p>
          <a:p>
            <a:pPr marL="1290637" lvl="1" indent="-457200">
              <a:buFont typeface="Arial" panose="020B0604020202020204" pitchFamily="34" charset="0"/>
              <a:buChar char="•"/>
            </a:pPr>
            <a:r>
              <a:rPr lang="en-US" sz="3800" dirty="0"/>
              <a:t>Analyze Contaminants and compare with UV-Vis spectra (results pending)</a:t>
            </a:r>
          </a:p>
          <a:p>
            <a:pPr marL="833437" lvl="1" indent="0">
              <a:buNone/>
            </a:pPr>
            <a:endParaRPr lang="en-US" sz="3800" dirty="0"/>
          </a:p>
          <a:p>
            <a:pPr marL="457200" indent="-457200">
              <a:buFont typeface="Arial" panose="020B0604020202020204" pitchFamily="34" charset="0"/>
              <a:buChar char="•"/>
            </a:pPr>
            <a:r>
              <a:rPr lang="en-US" sz="3800" b="1" dirty="0"/>
              <a:t>Replicate QA Method 3</a:t>
            </a:r>
            <a:r>
              <a:rPr lang="en-US" sz="3800" dirty="0"/>
              <a:t>:</a:t>
            </a:r>
          </a:p>
          <a:p>
            <a:pPr marL="1290637" lvl="1" indent="-457200">
              <a:buFont typeface="Arial" panose="020B0604020202020204" pitchFamily="34" charset="0"/>
              <a:buChar char="•"/>
            </a:pPr>
            <a:r>
              <a:rPr lang="en-US" sz="3800" dirty="0"/>
              <a:t> Repeat acid leaching and transfer for small parts</a:t>
            </a:r>
          </a:p>
          <a:p>
            <a:pPr marL="833437" lvl="1" indent="0">
              <a:buNone/>
            </a:pPr>
            <a:endParaRPr lang="en-US" sz="3800" dirty="0"/>
          </a:p>
          <a:p>
            <a:pPr marL="457200" indent="-457200">
              <a:buFont typeface="Arial" panose="020B0604020202020204" pitchFamily="34" charset="0"/>
              <a:buChar char="•"/>
            </a:pPr>
            <a:r>
              <a:rPr lang="en-US" sz="3800" b="1" dirty="0"/>
              <a:t>Further Sampling</a:t>
            </a:r>
            <a:r>
              <a:rPr lang="en-US" sz="3800" dirty="0"/>
              <a:t>:</a:t>
            </a:r>
          </a:p>
          <a:p>
            <a:pPr marL="914400" lvl="1" indent="-457200"/>
            <a:r>
              <a:rPr lang="en-US" sz="3800" dirty="0"/>
              <a:t>Explore new methods or conditions for further testing </a:t>
            </a:r>
          </a:p>
          <a:p>
            <a:pPr marL="457200" indent="-457200">
              <a:buFont typeface="Arial" panose="020B0604020202020204" pitchFamily="34" charset="0"/>
              <a:buChar char="•"/>
            </a:pPr>
            <a:endParaRPr lang="en-US" sz="3800" dirty="0"/>
          </a:p>
          <a:p>
            <a:pPr marL="457200" indent="-457200">
              <a:buFont typeface="Arial" panose="020B0604020202020204" pitchFamily="34" charset="0"/>
              <a:buChar char="•"/>
            </a:pPr>
            <a:r>
              <a:rPr lang="en-US" sz="3800" b="1" dirty="0"/>
              <a:t>Small &amp; Large parts</a:t>
            </a:r>
            <a:r>
              <a:rPr lang="en-US" sz="3800" dirty="0"/>
              <a:t>:</a:t>
            </a:r>
          </a:p>
          <a:p>
            <a:pPr marL="914400" lvl="1" indent="-457200"/>
            <a:r>
              <a:rPr lang="en-US" sz="3800" dirty="0"/>
              <a:t>Use small parts QA data to develop method for QA for large parts ug</a:t>
            </a:r>
            <a:endParaRPr lang="en-US" sz="3800" b="1" dirty="0"/>
          </a:p>
          <a:p>
            <a:pPr marL="457200" indent="-457200">
              <a:buFont typeface="Arial" panose="020B0604020202020204" pitchFamily="34" charset="0"/>
              <a:buChar char="•"/>
            </a:pPr>
            <a:endParaRPr lang="en-US" sz="3800" dirty="0"/>
          </a:p>
          <a:p>
            <a:pPr marL="833437" lvl="1" indent="0">
              <a:buNone/>
            </a:pPr>
            <a:endParaRPr lang="en-US" sz="3800" dirty="0"/>
          </a:p>
          <a:p>
            <a:pPr marL="833437" lvl="1" indent="0">
              <a:buNone/>
            </a:pPr>
            <a:endParaRPr lang="en-US" sz="3800" dirty="0"/>
          </a:p>
        </p:txBody>
      </p:sp>
      <p:sp>
        <p:nvSpPr>
          <p:cNvPr id="4" name="Slide Number Placeholder 3">
            <a:extLst>
              <a:ext uri="{FF2B5EF4-FFF2-40B4-BE49-F238E27FC236}">
                <a16:creationId xmlns:a16="http://schemas.microsoft.com/office/drawing/2014/main" id="{6DE8A65F-0DDD-3E88-B8CC-4B989573590A}"/>
              </a:ext>
            </a:extLst>
          </p:cNvPr>
          <p:cNvSpPr>
            <a:spLocks noGrp="1"/>
          </p:cNvSpPr>
          <p:nvPr>
            <p:ph type="sldNum" sz="quarter" idx="12"/>
          </p:nvPr>
        </p:nvSpPr>
        <p:spPr/>
        <p:txBody>
          <a:bodyPr/>
          <a:lstStyle/>
          <a:p>
            <a:fld id="{40FC59C7-A36B-488A-A278-5A28D94D5C27}" type="slidenum">
              <a:rPr lang="en-CA" sz="2000" smtClean="0"/>
              <a:t>16</a:t>
            </a:fld>
            <a:endParaRPr lang="en-CA" sz="2000" dirty="0"/>
          </a:p>
        </p:txBody>
      </p:sp>
      <p:pic>
        <p:nvPicPr>
          <p:cNvPr id="6" name="Picture 5" descr="A room with a machine and pipes&#10;&#10;Description automatically generated with medium confidence">
            <a:extLst>
              <a:ext uri="{FF2B5EF4-FFF2-40B4-BE49-F238E27FC236}">
                <a16:creationId xmlns:a16="http://schemas.microsoft.com/office/drawing/2014/main" id="{E847F17B-6834-6927-9688-A4C13B677950}"/>
              </a:ext>
            </a:extLst>
          </p:cNvPr>
          <p:cNvPicPr>
            <a:picLocks noChangeAspect="1"/>
          </p:cNvPicPr>
          <p:nvPr/>
        </p:nvPicPr>
        <p:blipFill>
          <a:blip r:embed="rId2">
            <a:extLst>
              <a:ext uri="{28A0092B-C50C-407E-A947-70E740481C1C}">
                <a14:useLocalDpi xmlns:a14="http://schemas.microsoft.com/office/drawing/2010/main" val="0"/>
              </a:ext>
            </a:extLst>
          </a:blip>
          <a:srcRect l="13599" r="28157" b="-1"/>
          <a:stretch/>
        </p:blipFill>
        <p:spPr>
          <a:xfrm>
            <a:off x="8009635" y="1231106"/>
            <a:ext cx="3770703" cy="4602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5414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7A10D-E71D-2102-A1B6-947D9DA5AF58}"/>
              </a:ext>
            </a:extLst>
          </p:cNvPr>
          <p:cNvSpPr>
            <a:spLocks noGrp="1"/>
          </p:cNvSpPr>
          <p:nvPr>
            <p:ph type="title"/>
          </p:nvPr>
        </p:nvSpPr>
        <p:spPr/>
        <p:txBody>
          <a:bodyPr/>
          <a:lstStyle/>
          <a:p>
            <a:r>
              <a:rPr lang="en-CA" dirty="0">
                <a:solidFill>
                  <a:srgbClr val="0070C0"/>
                </a:solidFill>
              </a:rPr>
              <a:t>Concluding Remarks</a:t>
            </a:r>
          </a:p>
        </p:txBody>
      </p:sp>
      <p:sp>
        <p:nvSpPr>
          <p:cNvPr id="3" name="Content Placeholder 2">
            <a:extLst>
              <a:ext uri="{FF2B5EF4-FFF2-40B4-BE49-F238E27FC236}">
                <a16:creationId xmlns:a16="http://schemas.microsoft.com/office/drawing/2014/main" id="{F5A93AE2-1E75-FC96-CA57-6E355EC1D8F9}"/>
              </a:ext>
            </a:extLst>
          </p:cNvPr>
          <p:cNvSpPr>
            <a:spLocks noGrp="1"/>
          </p:cNvSpPr>
          <p:nvPr>
            <p:ph idx="1"/>
          </p:nvPr>
        </p:nvSpPr>
        <p:spPr/>
        <p:txBody>
          <a:bodyPr>
            <a:normAutofit fontScale="85000" lnSpcReduction="10000"/>
          </a:bodyPr>
          <a:lstStyle/>
          <a:p>
            <a:pPr marL="0" indent="0">
              <a:buNone/>
            </a:pPr>
            <a:r>
              <a:rPr lang="en-CA" sz="2800" dirty="0"/>
              <a:t>Key Takeaway:</a:t>
            </a:r>
          </a:p>
          <a:p>
            <a:pPr marL="0" indent="0">
              <a:buNone/>
            </a:pPr>
            <a:endParaRPr lang="en-CA" sz="2800" dirty="0"/>
          </a:p>
          <a:p>
            <a:r>
              <a:rPr lang="en-US" dirty="0"/>
              <a:t>BD allows LAB to mix with Telluric Acid (</a:t>
            </a:r>
            <a:r>
              <a:rPr lang="en-US" dirty="0" err="1"/>
              <a:t>TeA</a:t>
            </a:r>
            <a:r>
              <a:rPr lang="en-US" dirty="0"/>
              <a:t>).</a:t>
            </a:r>
          </a:p>
          <a:p>
            <a:pPr marL="0" indent="0">
              <a:buNone/>
            </a:pPr>
            <a:endParaRPr lang="en-US" dirty="0"/>
          </a:p>
          <a:p>
            <a:r>
              <a:rPr lang="en-CA" dirty="0"/>
              <a:t>DDA enhances stability and reduces fluorescence quenching. </a:t>
            </a:r>
          </a:p>
          <a:p>
            <a:pPr marL="457200" lvl="1" indent="0">
              <a:buNone/>
            </a:pPr>
            <a:endParaRPr lang="en-CA" dirty="0"/>
          </a:p>
          <a:p>
            <a:r>
              <a:rPr lang="en-CA" dirty="0"/>
              <a:t>DDA distilled on surface and BD in the scintillator plant, transfer station allows SNO+ to add these additional chemicals to  cocktail in AV</a:t>
            </a:r>
          </a:p>
          <a:p>
            <a:pPr marL="0" indent="0">
              <a:buNone/>
            </a:pPr>
            <a:endParaRPr lang="en-CA" dirty="0"/>
          </a:p>
          <a:p>
            <a:r>
              <a:rPr lang="en-US" dirty="0"/>
              <a:t>QA methodology in place to ensure proper cleanliness that adhere to SNO+ cleanliness standards</a:t>
            </a:r>
            <a:endParaRPr lang="en-CA" dirty="0"/>
          </a:p>
        </p:txBody>
      </p:sp>
      <p:sp>
        <p:nvSpPr>
          <p:cNvPr id="4" name="Slide Number Placeholder 3">
            <a:extLst>
              <a:ext uri="{FF2B5EF4-FFF2-40B4-BE49-F238E27FC236}">
                <a16:creationId xmlns:a16="http://schemas.microsoft.com/office/drawing/2014/main" id="{9B5C7F61-8ECE-CDE2-45B6-7FF1697BD6B9}"/>
              </a:ext>
            </a:extLst>
          </p:cNvPr>
          <p:cNvSpPr>
            <a:spLocks noGrp="1"/>
          </p:cNvSpPr>
          <p:nvPr>
            <p:ph type="sldNum" sz="quarter" idx="12"/>
          </p:nvPr>
        </p:nvSpPr>
        <p:spPr/>
        <p:txBody>
          <a:bodyPr/>
          <a:lstStyle/>
          <a:p>
            <a:fld id="{40FC59C7-A36B-488A-A278-5A28D94D5C27}" type="slidenum">
              <a:rPr lang="en-CA" sz="2000" smtClean="0"/>
              <a:t>17</a:t>
            </a:fld>
            <a:endParaRPr lang="en-CA" sz="2000" dirty="0"/>
          </a:p>
        </p:txBody>
      </p:sp>
    </p:spTree>
    <p:extLst>
      <p:ext uri="{BB962C8B-B14F-4D97-AF65-F5344CB8AC3E}">
        <p14:creationId xmlns:p14="http://schemas.microsoft.com/office/powerpoint/2010/main" val="359899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D7226C-1C6F-5769-A0B4-3EBBAD7F3B40}"/>
              </a:ext>
            </a:extLst>
          </p:cNvPr>
          <p:cNvSpPr txBox="1"/>
          <p:nvPr/>
        </p:nvSpPr>
        <p:spPr>
          <a:xfrm>
            <a:off x="1446824" y="968681"/>
            <a:ext cx="2718694" cy="8846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defTabSz="410766" hangingPunct="0">
              <a:lnSpc>
                <a:spcPct val="120000"/>
              </a:lnSpc>
            </a:pPr>
            <a:r>
              <a:rPr lang="en-CA" sz="4400" b="1" kern="0" dirty="0">
                <a:solidFill>
                  <a:srgbClr val="FFFFFF"/>
                </a:solidFill>
                <a:latin typeface="Lota Grotesque Bold"/>
                <a:ea typeface="Muli Regular"/>
                <a:cs typeface="Muli Regular"/>
                <a:sym typeface="Muli Regular"/>
              </a:rPr>
              <a:t>Thank You!</a:t>
            </a:r>
          </a:p>
        </p:txBody>
      </p:sp>
      <p:sp>
        <p:nvSpPr>
          <p:cNvPr id="3" name="Slide Number Placeholder 2">
            <a:extLst>
              <a:ext uri="{FF2B5EF4-FFF2-40B4-BE49-F238E27FC236}">
                <a16:creationId xmlns:a16="http://schemas.microsoft.com/office/drawing/2014/main" id="{CF594552-3AB4-D6EA-EDB5-83A763F16465}"/>
              </a:ext>
            </a:extLst>
          </p:cNvPr>
          <p:cNvSpPr>
            <a:spLocks noGrp="1"/>
          </p:cNvSpPr>
          <p:nvPr>
            <p:ph type="sldNum" sz="quarter" idx="2"/>
          </p:nvPr>
        </p:nvSpPr>
        <p:spPr/>
        <p:txBody>
          <a:bodyPr/>
          <a:lstStyle/>
          <a:p>
            <a:pPr defTabSz="410766" hangingPunct="0"/>
            <a:fld id="{86CB4B4D-7CA3-9044-876B-883B54F8677D}" type="slidenum">
              <a:rPr lang="en-CA" kern="0">
                <a:latin typeface="Lota Grotesque Bold"/>
              </a:rPr>
              <a:pPr defTabSz="410766" hangingPunct="0"/>
              <a:t>18</a:t>
            </a:fld>
            <a:endParaRPr lang="en-CA" kern="0">
              <a:latin typeface="Lota Grotesque Bold"/>
            </a:endParaRPr>
          </a:p>
        </p:txBody>
      </p:sp>
      <p:sp>
        <p:nvSpPr>
          <p:cNvPr id="4" name="TextBox 3">
            <a:extLst>
              <a:ext uri="{FF2B5EF4-FFF2-40B4-BE49-F238E27FC236}">
                <a16:creationId xmlns:a16="http://schemas.microsoft.com/office/drawing/2014/main" id="{16225F9B-BE86-1EE1-F896-3CBCC25CADDD}"/>
              </a:ext>
            </a:extLst>
          </p:cNvPr>
          <p:cNvSpPr txBox="1"/>
          <p:nvPr/>
        </p:nvSpPr>
        <p:spPr>
          <a:xfrm>
            <a:off x="1446824" y="2125597"/>
            <a:ext cx="8380348" cy="37637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457200" marR="0" indent="-457200" algn="l" defTabSz="821531" rtl="0" fontAlgn="auto" latinLnBrk="0" hangingPunct="0">
              <a:lnSpc>
                <a:spcPct val="120000"/>
              </a:lnSpc>
              <a:spcBef>
                <a:spcPts val="0"/>
              </a:spcBef>
              <a:spcAft>
                <a:spcPts val="0"/>
              </a:spcAft>
              <a:buClrTx/>
              <a:buSzTx/>
              <a:buFont typeface="Arial" panose="020B0604020202020204" pitchFamily="34" charset="0"/>
              <a:buChar char="•"/>
              <a:tabLst/>
            </a:pPr>
            <a:r>
              <a:rPr lang="en-CA" sz="2800" dirty="0">
                <a:solidFill>
                  <a:schemeClr val="bg1"/>
                </a:solidFill>
                <a:latin typeface="Muli Regular"/>
                <a:ea typeface="Muli Regular"/>
                <a:cs typeface="Muli Regular"/>
                <a:sym typeface="Muli Regular"/>
              </a:rPr>
              <a:t>Szymon Manecki and Christine Kraus</a:t>
            </a:r>
          </a:p>
          <a:p>
            <a:pPr marL="457200" marR="0" indent="-457200" algn="l" defTabSz="821531" rtl="0" fontAlgn="auto" latinLnBrk="0" hangingPunct="0">
              <a:lnSpc>
                <a:spcPct val="120000"/>
              </a:lnSpc>
              <a:spcBef>
                <a:spcPts val="0"/>
              </a:spcBef>
              <a:spcAft>
                <a:spcPts val="0"/>
              </a:spcAft>
              <a:buClrTx/>
              <a:buSzTx/>
              <a:buFont typeface="Arial" panose="020B0604020202020204" pitchFamily="34" charset="0"/>
              <a:buChar char="•"/>
              <a:tabLst/>
            </a:pPr>
            <a:r>
              <a:rPr kumimoji="0" lang="en-CA" sz="2800" b="0" i="0" u="none" strike="noStrike" cap="none" spc="0" normalizeH="0" baseline="0" dirty="0">
                <a:ln>
                  <a:noFill/>
                </a:ln>
                <a:solidFill>
                  <a:schemeClr val="bg1"/>
                </a:solidFill>
                <a:effectLst/>
                <a:uFillTx/>
                <a:latin typeface="Muli Regular"/>
                <a:ea typeface="Muli Regular"/>
                <a:cs typeface="Muli Regular"/>
                <a:sym typeface="Muli Regular"/>
              </a:rPr>
              <a:t>SNO+ QA Team</a:t>
            </a:r>
            <a:r>
              <a:rPr lang="en-CA" sz="2800" dirty="0">
                <a:solidFill>
                  <a:schemeClr val="bg1"/>
                </a:solidFill>
                <a:latin typeface="Muli Regular"/>
                <a:ea typeface="Muli Regular"/>
                <a:cs typeface="Muli Regular"/>
                <a:sym typeface="Muli Regular"/>
              </a:rPr>
              <a:t>: Adil H., Lorna Nolan, Sumanta Pal</a:t>
            </a:r>
          </a:p>
          <a:p>
            <a:pPr marL="457200" marR="0" indent="-457200" algn="l" defTabSz="821531" rtl="0" fontAlgn="auto" latinLnBrk="0" hangingPunct="0">
              <a:lnSpc>
                <a:spcPct val="120000"/>
              </a:lnSpc>
              <a:spcBef>
                <a:spcPts val="0"/>
              </a:spcBef>
              <a:spcAft>
                <a:spcPts val="0"/>
              </a:spcAft>
              <a:buClrTx/>
              <a:buSzTx/>
              <a:buFont typeface="Arial" panose="020B0604020202020204" pitchFamily="34" charset="0"/>
              <a:buChar char="•"/>
              <a:tabLst/>
            </a:pPr>
            <a:r>
              <a:rPr kumimoji="0" lang="en-CA" sz="2800" b="0" i="0" u="none" strike="noStrike" cap="none" spc="0" normalizeH="0" baseline="0" dirty="0">
                <a:ln>
                  <a:noFill/>
                </a:ln>
                <a:solidFill>
                  <a:schemeClr val="bg1"/>
                </a:solidFill>
                <a:effectLst/>
                <a:uFillTx/>
                <a:latin typeface="Muli Regular"/>
                <a:ea typeface="Muli Regular"/>
                <a:cs typeface="Muli Regular"/>
                <a:sym typeface="Muli Regular"/>
              </a:rPr>
              <a:t>Sahima Dema and Sharayah Read </a:t>
            </a:r>
          </a:p>
          <a:p>
            <a:pPr marL="457200" marR="0" indent="-457200" algn="l" defTabSz="821531" rtl="0" fontAlgn="auto" latinLnBrk="0" hangingPunct="0">
              <a:lnSpc>
                <a:spcPct val="120000"/>
              </a:lnSpc>
              <a:spcBef>
                <a:spcPts val="0"/>
              </a:spcBef>
              <a:spcAft>
                <a:spcPts val="0"/>
              </a:spcAft>
              <a:buClrTx/>
              <a:buSzTx/>
              <a:buFont typeface="Arial" panose="020B0604020202020204" pitchFamily="34" charset="0"/>
              <a:buChar char="•"/>
              <a:tabLst/>
            </a:pPr>
            <a:r>
              <a:rPr lang="en-CA" sz="2800" dirty="0">
                <a:solidFill>
                  <a:schemeClr val="bg1"/>
                </a:solidFill>
                <a:latin typeface="Muli Regular"/>
                <a:ea typeface="Muli Regular"/>
                <a:cs typeface="Muli Regular"/>
                <a:sym typeface="Muli Regular"/>
              </a:rPr>
              <a:t>Justin </a:t>
            </a:r>
            <a:r>
              <a:rPr lang="en-CA" sz="2800" dirty="0" err="1">
                <a:solidFill>
                  <a:schemeClr val="bg1"/>
                </a:solidFill>
                <a:latin typeface="Muli Regular"/>
                <a:ea typeface="Muli Regular"/>
                <a:cs typeface="Muli Regular"/>
                <a:sym typeface="Muli Regular"/>
              </a:rPr>
              <a:t>Suys</a:t>
            </a:r>
            <a:r>
              <a:rPr lang="en-CA" sz="2800" dirty="0">
                <a:solidFill>
                  <a:schemeClr val="bg1"/>
                </a:solidFill>
                <a:latin typeface="Muli Regular"/>
                <a:ea typeface="Muli Regular"/>
                <a:cs typeface="Muli Regular"/>
                <a:sym typeface="Muli Regular"/>
              </a:rPr>
              <a:t> (thx for the pictures)</a:t>
            </a:r>
          </a:p>
          <a:p>
            <a:pPr marL="457200" marR="0" indent="-457200" algn="l" defTabSz="821531" rtl="0" fontAlgn="auto" latinLnBrk="0" hangingPunct="0">
              <a:lnSpc>
                <a:spcPct val="120000"/>
              </a:lnSpc>
              <a:spcBef>
                <a:spcPts val="0"/>
              </a:spcBef>
              <a:spcAft>
                <a:spcPts val="0"/>
              </a:spcAft>
              <a:buClrTx/>
              <a:buSzTx/>
              <a:buFont typeface="Arial" panose="020B0604020202020204" pitchFamily="34" charset="0"/>
              <a:buChar char="•"/>
              <a:tabLst/>
            </a:pPr>
            <a:r>
              <a:rPr kumimoji="0" lang="en-CA" sz="2800" b="0" i="0" u="none" strike="noStrike" cap="none" spc="0" normalizeH="0" baseline="0" dirty="0">
                <a:ln>
                  <a:noFill/>
                </a:ln>
                <a:solidFill>
                  <a:schemeClr val="bg1"/>
                </a:solidFill>
                <a:effectLst/>
                <a:uFillTx/>
                <a:latin typeface="Muli Regular"/>
                <a:ea typeface="Muli Regular"/>
                <a:cs typeface="Muli Regular"/>
                <a:sym typeface="Muli Regular"/>
              </a:rPr>
              <a:t>Chem techs and rest of the </a:t>
            </a:r>
            <a:r>
              <a:rPr kumimoji="0" lang="en-CA" sz="2800" b="0" i="0" u="none" strike="noStrike" cap="none" spc="0" normalizeH="0" baseline="0" dirty="0" err="1">
                <a:ln>
                  <a:noFill/>
                </a:ln>
                <a:solidFill>
                  <a:schemeClr val="bg1"/>
                </a:solidFill>
                <a:effectLst/>
                <a:uFillTx/>
                <a:latin typeface="Muli Regular"/>
                <a:ea typeface="Muli Regular"/>
                <a:cs typeface="Muli Regular"/>
                <a:sym typeface="Muli Regular"/>
              </a:rPr>
              <a:t>Snolab</a:t>
            </a:r>
            <a:endParaRPr kumimoji="0" lang="en-CA" sz="2800" b="0" i="0" u="none" strike="noStrike" cap="none" spc="0" normalizeH="0" baseline="0" dirty="0">
              <a:ln>
                <a:noFill/>
              </a:ln>
              <a:solidFill>
                <a:schemeClr val="bg1"/>
              </a:solidFill>
              <a:effectLst/>
              <a:uFillTx/>
              <a:latin typeface="Muli Regular"/>
              <a:ea typeface="Muli Regular"/>
              <a:cs typeface="Muli Regular"/>
              <a:sym typeface="Muli Regular"/>
            </a:endParaRPr>
          </a:p>
          <a:p>
            <a:pPr marL="457200" marR="0" indent="-457200" algn="l" defTabSz="821531" rtl="0" fontAlgn="auto" latinLnBrk="0" hangingPunct="0">
              <a:lnSpc>
                <a:spcPct val="120000"/>
              </a:lnSpc>
              <a:spcBef>
                <a:spcPts val="0"/>
              </a:spcBef>
              <a:spcAft>
                <a:spcPts val="0"/>
              </a:spcAft>
              <a:buClrTx/>
              <a:buSzTx/>
              <a:buFont typeface="Arial" panose="020B0604020202020204" pitchFamily="34" charset="0"/>
              <a:buChar char="•"/>
              <a:tabLst/>
            </a:pPr>
            <a:endParaRPr kumimoji="0" lang="en-CA" sz="2800" b="0" i="0" u="none" strike="noStrike" cap="none" spc="0" normalizeH="0" baseline="0" dirty="0">
              <a:ln>
                <a:noFill/>
              </a:ln>
              <a:solidFill>
                <a:schemeClr val="bg1"/>
              </a:solidFill>
              <a:effectLst/>
              <a:uFillTx/>
              <a:latin typeface="Muli Regular"/>
              <a:ea typeface="Muli Regular"/>
              <a:cs typeface="Muli Regular"/>
              <a:sym typeface="Muli Regular"/>
            </a:endParaRPr>
          </a:p>
          <a:p>
            <a:pPr marL="0" marR="0" indent="0" algn="l" defTabSz="821531" rtl="0" fontAlgn="auto" latinLnBrk="0" hangingPunct="0">
              <a:lnSpc>
                <a:spcPct val="120000"/>
              </a:lnSpc>
              <a:spcBef>
                <a:spcPts val="0"/>
              </a:spcBef>
              <a:spcAft>
                <a:spcPts val="0"/>
              </a:spcAft>
              <a:buClrTx/>
              <a:buSzTx/>
              <a:buFontTx/>
              <a:buNone/>
              <a:tabLst/>
            </a:pPr>
            <a:endParaRPr kumimoji="0" lang="en-CA" sz="2800" b="0" i="0" u="none" strike="noStrike" cap="none" spc="0" normalizeH="0" baseline="0" dirty="0">
              <a:ln>
                <a:noFill/>
              </a:ln>
              <a:solidFill>
                <a:srgbClr val="000000"/>
              </a:solidFill>
              <a:effectLst/>
              <a:uFillTx/>
              <a:latin typeface="Muli Regular"/>
              <a:ea typeface="Muli Regular"/>
              <a:cs typeface="Muli Regular"/>
              <a:sym typeface="Muli Regular"/>
            </a:endParaRPr>
          </a:p>
        </p:txBody>
      </p:sp>
    </p:spTree>
    <p:extLst>
      <p:ext uri="{BB962C8B-B14F-4D97-AF65-F5344CB8AC3E}">
        <p14:creationId xmlns:p14="http://schemas.microsoft.com/office/powerpoint/2010/main" val="127881201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A861-AF70-F551-1E67-258951FCBA55}"/>
              </a:ext>
            </a:extLst>
          </p:cNvPr>
          <p:cNvSpPr>
            <a:spLocks noGrp="1"/>
          </p:cNvSpPr>
          <p:nvPr>
            <p:ph type="title"/>
          </p:nvPr>
        </p:nvSpPr>
        <p:spPr>
          <a:xfrm>
            <a:off x="838200" y="2628823"/>
            <a:ext cx="10515600" cy="1325563"/>
          </a:xfrm>
        </p:spPr>
        <p:txBody>
          <a:bodyPr>
            <a:normAutofit/>
          </a:bodyPr>
          <a:lstStyle/>
          <a:p>
            <a:r>
              <a:rPr lang="en-CA" sz="6600" dirty="0"/>
              <a:t>Backup</a:t>
            </a:r>
          </a:p>
        </p:txBody>
      </p:sp>
      <p:sp>
        <p:nvSpPr>
          <p:cNvPr id="4" name="Slide Number Placeholder 3">
            <a:extLst>
              <a:ext uri="{FF2B5EF4-FFF2-40B4-BE49-F238E27FC236}">
                <a16:creationId xmlns:a16="http://schemas.microsoft.com/office/drawing/2014/main" id="{BADAA22C-008D-1B18-AC85-56114B3C0CF7}"/>
              </a:ext>
            </a:extLst>
          </p:cNvPr>
          <p:cNvSpPr>
            <a:spLocks noGrp="1"/>
          </p:cNvSpPr>
          <p:nvPr>
            <p:ph type="sldNum" sz="quarter" idx="12"/>
          </p:nvPr>
        </p:nvSpPr>
        <p:spPr/>
        <p:txBody>
          <a:bodyPr/>
          <a:lstStyle/>
          <a:p>
            <a:fld id="{40FC59C7-A36B-488A-A278-5A28D94D5C27}" type="slidenum">
              <a:rPr lang="en-CA" smtClean="0"/>
              <a:t>19</a:t>
            </a:fld>
            <a:endParaRPr lang="en-CA"/>
          </a:p>
        </p:txBody>
      </p:sp>
    </p:spTree>
    <p:extLst>
      <p:ext uri="{BB962C8B-B14F-4D97-AF65-F5344CB8AC3E}">
        <p14:creationId xmlns:p14="http://schemas.microsoft.com/office/powerpoint/2010/main" val="158851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50FE0-F7A0-F025-7C55-D51E0E072384}"/>
              </a:ext>
            </a:extLst>
          </p:cNvPr>
          <p:cNvSpPr>
            <a:spLocks noGrp="1"/>
          </p:cNvSpPr>
          <p:nvPr>
            <p:ph type="title"/>
          </p:nvPr>
        </p:nvSpPr>
        <p:spPr>
          <a:xfrm>
            <a:off x="4553733" y="548464"/>
            <a:ext cx="6798541" cy="1675623"/>
          </a:xfrm>
        </p:spPr>
        <p:txBody>
          <a:bodyPr anchor="b">
            <a:normAutofit/>
          </a:bodyPr>
          <a:lstStyle/>
          <a:p>
            <a:r>
              <a:rPr lang="en-CA" sz="4000" dirty="0"/>
              <a:t>SNO+</a:t>
            </a:r>
          </a:p>
        </p:txBody>
      </p:sp>
      <p:pic>
        <p:nvPicPr>
          <p:cNvPr id="5" name="Picture 4" descr="A clear plastic ball with a bright light&#10;&#10;Description automatically generated">
            <a:extLst>
              <a:ext uri="{FF2B5EF4-FFF2-40B4-BE49-F238E27FC236}">
                <a16:creationId xmlns:a16="http://schemas.microsoft.com/office/drawing/2014/main" id="{D5B856D4-90E6-B5AD-4D20-B17A870237C1}"/>
              </a:ext>
            </a:extLst>
          </p:cNvPr>
          <p:cNvPicPr>
            <a:picLocks noChangeAspect="1"/>
          </p:cNvPicPr>
          <p:nvPr/>
        </p:nvPicPr>
        <p:blipFill>
          <a:blip r:embed="rId3">
            <a:extLst>
              <a:ext uri="{28A0092B-C50C-407E-A947-70E740481C1C}">
                <a14:useLocalDpi xmlns:a14="http://schemas.microsoft.com/office/drawing/2010/main" val="0"/>
              </a:ext>
            </a:extLst>
          </a:blip>
          <a:srcRect r="7983"/>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9260FE4B-5DCF-CE4D-EFD2-7C638A57EA7D}"/>
              </a:ext>
            </a:extLst>
          </p:cNvPr>
          <p:cNvSpPr>
            <a:spLocks noGrp="1"/>
          </p:cNvSpPr>
          <p:nvPr>
            <p:ph idx="1"/>
          </p:nvPr>
        </p:nvSpPr>
        <p:spPr>
          <a:xfrm>
            <a:off x="4553734" y="2409830"/>
            <a:ext cx="6798539" cy="3705217"/>
          </a:xfrm>
        </p:spPr>
        <p:txBody>
          <a:bodyPr>
            <a:normAutofit/>
          </a:bodyPr>
          <a:lstStyle/>
          <a:p>
            <a:r>
              <a:rPr lang="en-CA" sz="2000" dirty="0"/>
              <a:t>Multipurpose detector</a:t>
            </a:r>
          </a:p>
          <a:p>
            <a:endParaRPr lang="en-CA" sz="2000" dirty="0"/>
          </a:p>
          <a:p>
            <a:r>
              <a:rPr lang="en-CA" sz="2000" dirty="0"/>
              <a:t>Main goal: Neutrino-less double beta decay </a:t>
            </a:r>
            <a:r>
              <a:rPr lang="el-GR" sz="2000" dirty="0"/>
              <a:t>0νββ </a:t>
            </a:r>
            <a:r>
              <a:rPr lang="en-CA" sz="2000" dirty="0"/>
              <a:t>in 130Te</a:t>
            </a:r>
          </a:p>
          <a:p>
            <a:endParaRPr lang="en-CA" sz="2000" dirty="0"/>
          </a:p>
          <a:p>
            <a:r>
              <a:rPr lang="en-CA" sz="2000" dirty="0"/>
              <a:t>SNO+ Cocktail ingredients: LAB, PPO, Bis-MSB, BHT, </a:t>
            </a:r>
            <a:r>
              <a:rPr lang="en-CA" sz="2000" b="1" dirty="0">
                <a:solidFill>
                  <a:srgbClr val="FF0000"/>
                </a:solidFill>
              </a:rPr>
              <a:t>TeBD</a:t>
            </a:r>
            <a:r>
              <a:rPr lang="en-CA" sz="2000" dirty="0">
                <a:solidFill>
                  <a:srgbClr val="FF0000"/>
                </a:solidFill>
              </a:rPr>
              <a:t> </a:t>
            </a:r>
            <a:r>
              <a:rPr lang="en-CA" sz="2000" dirty="0"/>
              <a:t>and </a:t>
            </a:r>
            <a:r>
              <a:rPr lang="en-CA" sz="2000" b="1" dirty="0">
                <a:solidFill>
                  <a:srgbClr val="FF0000"/>
                </a:solidFill>
              </a:rPr>
              <a:t>DDA</a:t>
            </a:r>
          </a:p>
          <a:p>
            <a:pPr marL="0" indent="0">
              <a:buNone/>
            </a:pPr>
            <a:endParaRPr lang="en-CA" sz="2000" dirty="0"/>
          </a:p>
          <a:p>
            <a:r>
              <a:rPr lang="en-US" sz="2000" dirty="0"/>
              <a:t>Next Phase: Load Te into Acrylic Vessel (AV)</a:t>
            </a:r>
          </a:p>
          <a:p>
            <a:endParaRPr lang="en-CA" sz="2000" dirty="0"/>
          </a:p>
        </p:txBody>
      </p:sp>
      <p:sp>
        <p:nvSpPr>
          <p:cNvPr id="4" name="Slide Number Placeholder 3">
            <a:extLst>
              <a:ext uri="{FF2B5EF4-FFF2-40B4-BE49-F238E27FC236}">
                <a16:creationId xmlns:a16="http://schemas.microsoft.com/office/drawing/2014/main" id="{EE055B4E-CB7B-8118-C779-546957FC1174}"/>
              </a:ext>
            </a:extLst>
          </p:cNvPr>
          <p:cNvSpPr>
            <a:spLocks noGrp="1"/>
          </p:cNvSpPr>
          <p:nvPr>
            <p:ph type="sldNum" sz="quarter" idx="12"/>
          </p:nvPr>
        </p:nvSpPr>
        <p:spPr/>
        <p:txBody>
          <a:bodyPr/>
          <a:lstStyle/>
          <a:p>
            <a:fld id="{40FC59C7-A36B-488A-A278-5A28D94D5C27}" type="slidenum">
              <a:rPr lang="en-CA" sz="2000" smtClean="0"/>
              <a:t>2</a:t>
            </a:fld>
            <a:endParaRPr lang="en-CA" sz="2000" dirty="0"/>
          </a:p>
        </p:txBody>
      </p:sp>
    </p:spTree>
    <p:extLst>
      <p:ext uri="{BB962C8B-B14F-4D97-AF65-F5344CB8AC3E}">
        <p14:creationId xmlns:p14="http://schemas.microsoft.com/office/powerpoint/2010/main" val="412911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65301C8-0C70-7210-09BD-75A1CC3A5CB6}"/>
              </a:ext>
            </a:extLst>
          </p:cNvPr>
          <p:cNvSpPr>
            <a:spLocks noGrp="1"/>
          </p:cNvSpPr>
          <p:nvPr>
            <p:ph type="title"/>
          </p:nvPr>
        </p:nvSpPr>
        <p:spPr>
          <a:xfrm>
            <a:off x="761802" y="762001"/>
            <a:ext cx="4080362" cy="1708242"/>
          </a:xfrm>
        </p:spPr>
        <p:txBody>
          <a:bodyPr anchor="ctr">
            <a:normAutofit/>
          </a:bodyPr>
          <a:lstStyle/>
          <a:p>
            <a:r>
              <a:rPr lang="en-CA" sz="4000"/>
              <a:t>BD Transfer Station Location</a:t>
            </a:r>
          </a:p>
        </p:txBody>
      </p:sp>
      <p:sp>
        <p:nvSpPr>
          <p:cNvPr id="3" name="Content Placeholder 2">
            <a:extLst>
              <a:ext uri="{FF2B5EF4-FFF2-40B4-BE49-F238E27FC236}">
                <a16:creationId xmlns:a16="http://schemas.microsoft.com/office/drawing/2014/main" id="{C5BC1AAF-76F2-A966-ED5D-D6E4989F2810}"/>
              </a:ext>
            </a:extLst>
          </p:cNvPr>
          <p:cNvSpPr>
            <a:spLocks noGrp="1"/>
          </p:cNvSpPr>
          <p:nvPr>
            <p:ph idx="1"/>
          </p:nvPr>
        </p:nvSpPr>
        <p:spPr>
          <a:xfrm>
            <a:off x="761803" y="2470244"/>
            <a:ext cx="4080361" cy="3769834"/>
          </a:xfrm>
        </p:spPr>
        <p:txBody>
          <a:bodyPr anchor="ctr">
            <a:normAutofit/>
          </a:bodyPr>
          <a:lstStyle/>
          <a:p>
            <a:r>
              <a:rPr lang="en-US" sz="2000"/>
              <a:t>The BD transfer station will be located in the junction outside of the utility room, across from the SNO+ control room, to the right of the DT generator.</a:t>
            </a:r>
          </a:p>
          <a:p>
            <a:endParaRPr lang="en-US" sz="2000"/>
          </a:p>
          <a:p>
            <a:r>
              <a:rPr lang="en-US" sz="2000"/>
              <a:t>The DDA transfer station will be located outside of the low background lab</a:t>
            </a:r>
          </a:p>
          <a:p>
            <a:endParaRPr lang="en-US" sz="2000"/>
          </a:p>
          <a:p>
            <a:pPr marL="0" indent="0">
              <a:buNone/>
            </a:pPr>
            <a:endParaRPr lang="en-CA" sz="2000"/>
          </a:p>
        </p:txBody>
      </p:sp>
      <p:sp>
        <p:nvSpPr>
          <p:cNvPr id="21" name="Rectangle 20">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yellow plastic trash cans&#10;&#10;Description automatically generated">
            <a:extLst>
              <a:ext uri="{FF2B5EF4-FFF2-40B4-BE49-F238E27FC236}">
                <a16:creationId xmlns:a16="http://schemas.microsoft.com/office/drawing/2014/main" id="{22C33DFC-997C-4E39-500E-E34003C32D83}"/>
              </a:ext>
            </a:extLst>
          </p:cNvPr>
          <p:cNvPicPr>
            <a:picLocks noGrp="1" noChangeAspect="1"/>
          </p:cNvPicPr>
          <p:nvPr/>
        </p:nvPicPr>
        <p:blipFill rotWithShape="1">
          <a:blip r:embed="rId2">
            <a:extLst>
              <a:ext uri="{28A0092B-C50C-407E-A947-70E740481C1C}">
                <a14:useLocalDpi xmlns:a14="http://schemas.microsoft.com/office/drawing/2010/main" val="0"/>
              </a:ext>
            </a:extLst>
          </a:blip>
          <a:srcRect l="-32" r="-58"/>
          <a:stretch/>
        </p:blipFill>
        <p:spPr>
          <a:xfrm>
            <a:off x="6096000" y="1223959"/>
            <a:ext cx="5334197" cy="4410082"/>
          </a:xfrm>
          <a:prstGeom prst="rect">
            <a:avLst/>
          </a:prstGeom>
          <a:extLst>
            <a:ext uri="{C572A759-6A51-4108-AA02-DFA0A04FC94B}">
              <ma14:wrappingTextBoxFlag xmlns:ma14="http://schemas.microsoft.com/office/mac/drawingml/2011/main" xmlns="" xmlns:lc="http://schemas.openxmlformats.org/drawingml/2006/lockedCanvas" val="1"/>
            </a:ext>
          </a:extLst>
        </p:spPr>
      </p:pic>
      <p:sp>
        <p:nvSpPr>
          <p:cNvPr id="4" name="Slide Number Placeholder 3">
            <a:extLst>
              <a:ext uri="{FF2B5EF4-FFF2-40B4-BE49-F238E27FC236}">
                <a16:creationId xmlns:a16="http://schemas.microsoft.com/office/drawing/2014/main" id="{0A0AA9AC-FC4F-3616-E79E-0B90FD3F0B58}"/>
              </a:ext>
            </a:extLst>
          </p:cNvPr>
          <p:cNvSpPr>
            <a:spLocks noGrp="1"/>
          </p:cNvSpPr>
          <p:nvPr>
            <p:ph type="sldNum" sz="quarter" idx="12"/>
          </p:nvPr>
        </p:nvSpPr>
        <p:spPr>
          <a:xfrm>
            <a:off x="8732520" y="6356350"/>
            <a:ext cx="3199387" cy="365125"/>
          </a:xfrm>
        </p:spPr>
        <p:txBody>
          <a:bodyPr>
            <a:normAutofit/>
          </a:bodyPr>
          <a:lstStyle/>
          <a:p>
            <a:pPr>
              <a:spcAft>
                <a:spcPts val="600"/>
              </a:spcAft>
            </a:pPr>
            <a:fld id="{40FC59C7-A36B-488A-A278-5A28D94D5C27}" type="slidenum">
              <a:rPr lang="en-CA">
                <a:solidFill>
                  <a:schemeClr val="tx1"/>
                </a:solidFill>
              </a:rPr>
              <a:pPr>
                <a:spcAft>
                  <a:spcPts val="600"/>
                </a:spcAft>
              </a:pPr>
              <a:t>20</a:t>
            </a:fld>
            <a:endParaRPr lang="en-CA">
              <a:solidFill>
                <a:schemeClr val="tx1"/>
              </a:solidFill>
            </a:endParaRPr>
          </a:p>
        </p:txBody>
      </p:sp>
      <p:sp>
        <p:nvSpPr>
          <p:cNvPr id="6" name="TextBox 5">
            <a:extLst>
              <a:ext uri="{FF2B5EF4-FFF2-40B4-BE49-F238E27FC236}">
                <a16:creationId xmlns:a16="http://schemas.microsoft.com/office/drawing/2014/main" id="{A73ED650-0A4C-6B09-C0C7-4ACDF5FEF9BC}"/>
              </a:ext>
            </a:extLst>
          </p:cNvPr>
          <p:cNvSpPr txBox="1"/>
          <p:nvPr/>
        </p:nvSpPr>
        <p:spPr>
          <a:xfrm>
            <a:off x="6096000" y="5193033"/>
            <a:ext cx="5334197" cy="441008"/>
          </a:xfrm>
          <a:prstGeom prst="rect">
            <a:avLst/>
          </a:prstGeom>
          <a:solidFill>
            <a:srgbClr val="000000">
              <a:alpha val="50000"/>
            </a:srgbClr>
          </a:solidFill>
          <a:ln>
            <a:noFill/>
          </a:ln>
        </p:spPr>
        <p:txBody>
          <a:bodyPr wrap="square" rtlCol="0">
            <a:noAutofit/>
          </a:bodyPr>
          <a:lstStyle/>
          <a:p>
            <a:pPr algn="ctr">
              <a:spcAft>
                <a:spcPts val="600"/>
              </a:spcAft>
            </a:pPr>
            <a:r>
              <a:rPr lang="en-CA" sz="1300" dirty="0">
                <a:solidFill>
                  <a:srgbClr val="FFFFFF"/>
                </a:solidFill>
              </a:rPr>
              <a:t>BD Transfer Station  Credit: Olivia Conrad</a:t>
            </a:r>
          </a:p>
        </p:txBody>
      </p:sp>
    </p:spTree>
    <p:extLst>
      <p:ext uri="{BB962C8B-B14F-4D97-AF65-F5344CB8AC3E}">
        <p14:creationId xmlns:p14="http://schemas.microsoft.com/office/powerpoint/2010/main" val="3028143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F942-734C-17E8-CD57-FA62F960D99B}"/>
              </a:ext>
            </a:extLst>
          </p:cNvPr>
          <p:cNvSpPr>
            <a:spLocks noGrp="1"/>
          </p:cNvSpPr>
          <p:nvPr>
            <p:ph type="title"/>
          </p:nvPr>
        </p:nvSpPr>
        <p:spPr/>
        <p:txBody>
          <a:bodyPr/>
          <a:lstStyle/>
          <a:p>
            <a:r>
              <a:rPr lang="en-CA" dirty="0"/>
              <a:t>BD &amp; DDA Transfer Station Space Allocation</a:t>
            </a:r>
          </a:p>
        </p:txBody>
      </p:sp>
      <p:sp>
        <p:nvSpPr>
          <p:cNvPr id="4" name="Slide Number Placeholder 3">
            <a:extLst>
              <a:ext uri="{FF2B5EF4-FFF2-40B4-BE49-F238E27FC236}">
                <a16:creationId xmlns:a16="http://schemas.microsoft.com/office/drawing/2014/main" id="{54F4B9CF-6E7F-8956-F9C2-54FEED535978}"/>
              </a:ext>
            </a:extLst>
          </p:cNvPr>
          <p:cNvSpPr>
            <a:spLocks noGrp="1"/>
          </p:cNvSpPr>
          <p:nvPr>
            <p:ph type="sldNum" sz="quarter" idx="12"/>
          </p:nvPr>
        </p:nvSpPr>
        <p:spPr/>
        <p:txBody>
          <a:bodyPr/>
          <a:lstStyle/>
          <a:p>
            <a:fld id="{40FC59C7-A36B-488A-A278-5A28D94D5C27}" type="slidenum">
              <a:rPr lang="en-CA" smtClean="0"/>
              <a:t>21</a:t>
            </a:fld>
            <a:endParaRPr lang="en-CA"/>
          </a:p>
        </p:txBody>
      </p:sp>
      <p:pic>
        <p:nvPicPr>
          <p:cNvPr id="5" name="Content Placeholder 4" descr="A drawing of a tool&#10;&#10;Description automatically generated">
            <a:extLst>
              <a:ext uri="{FF2B5EF4-FFF2-40B4-BE49-F238E27FC236}">
                <a16:creationId xmlns:a16="http://schemas.microsoft.com/office/drawing/2014/main" id="{16D85869-C7CE-B79E-FA63-1F956E12391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432" b="7906"/>
          <a:stretch/>
        </p:blipFill>
        <p:spPr>
          <a:xfrm>
            <a:off x="743081" y="1729794"/>
            <a:ext cx="8594935" cy="4587449"/>
          </a:xfrm>
          <a:prstGeom prst="rect">
            <a:avLst/>
          </a:prstGeom>
          <a:ln w="12700">
            <a:solidFill>
              <a:schemeClr val="tx1"/>
            </a:solidFill>
          </a:ln>
        </p:spPr>
      </p:pic>
      <p:sp>
        <p:nvSpPr>
          <p:cNvPr id="6" name="TextBox 5">
            <a:extLst>
              <a:ext uri="{FF2B5EF4-FFF2-40B4-BE49-F238E27FC236}">
                <a16:creationId xmlns:a16="http://schemas.microsoft.com/office/drawing/2014/main" id="{8FB46F87-6689-BF9C-815C-43852D307BF5}"/>
              </a:ext>
            </a:extLst>
          </p:cNvPr>
          <p:cNvSpPr txBox="1"/>
          <p:nvPr/>
        </p:nvSpPr>
        <p:spPr>
          <a:xfrm>
            <a:off x="9902283" y="2709746"/>
            <a:ext cx="1862254" cy="2031325"/>
          </a:xfrm>
          <a:prstGeom prst="rect">
            <a:avLst/>
          </a:prstGeom>
          <a:noFill/>
        </p:spPr>
        <p:txBody>
          <a:bodyPr wrap="square" rtlCol="0">
            <a:spAutoFit/>
          </a:bodyPr>
          <a:lstStyle/>
          <a:p>
            <a:r>
              <a:rPr lang="en-US" sz="1800" i="1" dirty="0"/>
              <a:t>*Information collected from SNO+ Space Allocation drawing </a:t>
            </a:r>
            <a:r>
              <a:rPr lang="en-US" sz="1800" b="1" i="1" dirty="0"/>
              <a:t>SLDO-SNP-AR-0016</a:t>
            </a:r>
            <a:endParaRPr lang="en-CA" sz="1800" b="1" i="1" dirty="0"/>
          </a:p>
          <a:p>
            <a:endParaRPr lang="en-CA" dirty="0"/>
          </a:p>
        </p:txBody>
      </p:sp>
    </p:spTree>
    <p:extLst>
      <p:ext uri="{BB962C8B-B14F-4D97-AF65-F5344CB8AC3E}">
        <p14:creationId xmlns:p14="http://schemas.microsoft.com/office/powerpoint/2010/main" val="554637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73D6-D21F-8938-3B86-E3882ADB870D}"/>
              </a:ext>
            </a:extLst>
          </p:cNvPr>
          <p:cNvSpPr>
            <a:spLocks noGrp="1"/>
          </p:cNvSpPr>
          <p:nvPr>
            <p:ph type="title"/>
          </p:nvPr>
        </p:nvSpPr>
        <p:spPr/>
        <p:txBody>
          <a:bodyPr/>
          <a:lstStyle/>
          <a:p>
            <a:r>
              <a:rPr lang="en-CA" dirty="0"/>
              <a:t>Tellerium-130?</a:t>
            </a:r>
          </a:p>
        </p:txBody>
      </p:sp>
      <p:sp>
        <p:nvSpPr>
          <p:cNvPr id="3" name="Content Placeholder 2">
            <a:extLst>
              <a:ext uri="{FF2B5EF4-FFF2-40B4-BE49-F238E27FC236}">
                <a16:creationId xmlns:a16="http://schemas.microsoft.com/office/drawing/2014/main" id="{42B859F7-B2BE-920D-9565-CB47C6FC2072}"/>
              </a:ext>
            </a:extLst>
          </p:cNvPr>
          <p:cNvSpPr>
            <a:spLocks noGrp="1"/>
          </p:cNvSpPr>
          <p:nvPr>
            <p:ph idx="1"/>
          </p:nvPr>
        </p:nvSpPr>
        <p:spPr/>
        <p:txBody>
          <a:bodyPr>
            <a:normAutofit fontScale="92500" lnSpcReduction="20000"/>
          </a:bodyPr>
          <a:lstStyle/>
          <a:p>
            <a:r>
              <a:rPr lang="en-CA" dirty="0"/>
              <a:t>Te-130 is one of 35 isotope considered as a candidate for </a:t>
            </a:r>
            <a:r>
              <a:rPr lang="el-GR" sz="2800" dirty="0"/>
              <a:t>0νββ</a:t>
            </a:r>
            <a:r>
              <a:rPr lang="en-CA" sz="2800" dirty="0"/>
              <a:t>. </a:t>
            </a:r>
          </a:p>
          <a:p>
            <a:pPr marL="0" indent="0">
              <a:buNone/>
            </a:pPr>
            <a:endParaRPr lang="en-CA" dirty="0"/>
          </a:p>
          <a:p>
            <a:r>
              <a:rPr lang="en-CA" b="1" dirty="0"/>
              <a:t>High Abundance</a:t>
            </a:r>
            <a:r>
              <a:rPr lang="en-CA" dirty="0"/>
              <a:t>: Te-130 has a natural abundance of 33%, reducing the need for costly enrichment.</a:t>
            </a:r>
          </a:p>
          <a:p>
            <a:pPr marL="0" indent="0">
              <a:buNone/>
            </a:pPr>
            <a:endParaRPr lang="en-CA" dirty="0"/>
          </a:p>
          <a:p>
            <a:r>
              <a:rPr lang="en-US" b="1" dirty="0"/>
              <a:t>No Absorption in Optical Range</a:t>
            </a:r>
            <a:r>
              <a:rPr lang="en-US" dirty="0"/>
              <a:t>: Retains excellent optical properties for scintillator use.</a:t>
            </a:r>
            <a:endParaRPr lang="en-CA" dirty="0"/>
          </a:p>
          <a:p>
            <a:endParaRPr lang="en-CA" dirty="0"/>
          </a:p>
          <a:p>
            <a:r>
              <a:rPr lang="en-US" b="1" dirty="0"/>
              <a:t>Low Background</a:t>
            </a:r>
            <a:r>
              <a:rPr lang="en-US" dirty="0"/>
              <a:t>: Provides better sensitivity for rare event searches.</a:t>
            </a:r>
          </a:p>
          <a:p>
            <a:endParaRPr lang="en-US" dirty="0"/>
          </a:p>
          <a:p>
            <a:r>
              <a:rPr lang="en-US" b="1" dirty="0"/>
              <a:t>Long term stability</a:t>
            </a:r>
            <a:r>
              <a:rPr lang="en-US" dirty="0"/>
              <a:t>: allows for multiple years of data taking. </a:t>
            </a:r>
            <a:endParaRPr lang="en-CA" dirty="0"/>
          </a:p>
          <a:p>
            <a:endParaRPr lang="en-CA" dirty="0"/>
          </a:p>
        </p:txBody>
      </p:sp>
      <p:sp>
        <p:nvSpPr>
          <p:cNvPr id="4" name="Slide Number Placeholder 3">
            <a:extLst>
              <a:ext uri="{FF2B5EF4-FFF2-40B4-BE49-F238E27FC236}">
                <a16:creationId xmlns:a16="http://schemas.microsoft.com/office/drawing/2014/main" id="{82900467-E62B-B04B-C2C0-E76C84F5FF08}"/>
              </a:ext>
            </a:extLst>
          </p:cNvPr>
          <p:cNvSpPr>
            <a:spLocks noGrp="1"/>
          </p:cNvSpPr>
          <p:nvPr>
            <p:ph type="sldNum" sz="quarter" idx="12"/>
          </p:nvPr>
        </p:nvSpPr>
        <p:spPr/>
        <p:txBody>
          <a:bodyPr/>
          <a:lstStyle/>
          <a:p>
            <a:fld id="{40FC59C7-A36B-488A-A278-5A28D94D5C27}" type="slidenum">
              <a:rPr lang="en-CA" smtClean="0"/>
              <a:t>22</a:t>
            </a:fld>
            <a:endParaRPr lang="en-CA"/>
          </a:p>
        </p:txBody>
      </p:sp>
    </p:spTree>
    <p:extLst>
      <p:ext uri="{BB962C8B-B14F-4D97-AF65-F5344CB8AC3E}">
        <p14:creationId xmlns:p14="http://schemas.microsoft.com/office/powerpoint/2010/main" val="72052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factory&#10;&#10;Description automatically generated">
            <a:extLst>
              <a:ext uri="{FF2B5EF4-FFF2-40B4-BE49-F238E27FC236}">
                <a16:creationId xmlns:a16="http://schemas.microsoft.com/office/drawing/2014/main" id="{63ABD952-42D3-8BAC-2500-1C361A041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41" y="849555"/>
            <a:ext cx="3412673" cy="2591579"/>
          </a:xfrm>
          <a:prstGeom prst="rect">
            <a:avLst/>
          </a:prstGeom>
        </p:spPr>
      </p:pic>
      <p:sp>
        <p:nvSpPr>
          <p:cNvPr id="2" name="Title 1">
            <a:extLst>
              <a:ext uri="{FF2B5EF4-FFF2-40B4-BE49-F238E27FC236}">
                <a16:creationId xmlns:a16="http://schemas.microsoft.com/office/drawing/2014/main" id="{5F8B167F-E330-42B1-E2C4-07BB5C110328}"/>
              </a:ext>
            </a:extLst>
          </p:cNvPr>
          <p:cNvSpPr>
            <a:spLocks noGrp="1"/>
          </p:cNvSpPr>
          <p:nvPr>
            <p:ph type="title"/>
          </p:nvPr>
        </p:nvSpPr>
        <p:spPr>
          <a:xfrm>
            <a:off x="838200" y="23505"/>
            <a:ext cx="10515600" cy="1325563"/>
          </a:xfrm>
        </p:spPr>
        <p:txBody>
          <a:bodyPr/>
          <a:lstStyle/>
          <a:p>
            <a:pPr algn="ctr"/>
            <a:r>
              <a:rPr lang="en-CA" dirty="0"/>
              <a:t>Tellurium systems</a:t>
            </a:r>
          </a:p>
        </p:txBody>
      </p:sp>
      <p:pic>
        <p:nvPicPr>
          <p:cNvPr id="15" name="Picture 14" descr="A clear plastic ball with a bright light&#10;&#10;Description automatically generated">
            <a:extLst>
              <a:ext uri="{FF2B5EF4-FFF2-40B4-BE49-F238E27FC236}">
                <a16:creationId xmlns:a16="http://schemas.microsoft.com/office/drawing/2014/main" id="{67B5C788-DC47-D4D3-8730-EADD40D62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2285" y="3272766"/>
            <a:ext cx="2573744"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a:extLst>
              <a:ext uri="{FF2B5EF4-FFF2-40B4-BE49-F238E27FC236}">
                <a16:creationId xmlns:a16="http://schemas.microsoft.com/office/drawing/2014/main" id="{86E3C785-AF73-38F8-3F12-EFB594A6C8F7}"/>
              </a:ext>
            </a:extLst>
          </p:cNvPr>
          <p:cNvSpPr txBox="1"/>
          <p:nvPr/>
        </p:nvSpPr>
        <p:spPr>
          <a:xfrm>
            <a:off x="296575" y="3535059"/>
            <a:ext cx="2359743"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CA" sz="2400" dirty="0">
                <a:latin typeface="Arial" panose="020B0604020202020204" pitchFamily="34" charset="0"/>
                <a:cs typeface="Arial" panose="020B0604020202020204" pitchFamily="34" charset="0"/>
              </a:rPr>
              <a:t>DDA Distillation</a:t>
            </a:r>
          </a:p>
        </p:txBody>
      </p:sp>
      <p:sp>
        <p:nvSpPr>
          <p:cNvPr id="9" name="TextBox 8">
            <a:extLst>
              <a:ext uri="{FF2B5EF4-FFF2-40B4-BE49-F238E27FC236}">
                <a16:creationId xmlns:a16="http://schemas.microsoft.com/office/drawing/2014/main" id="{482658DD-8AC9-4E22-8EBE-33AE251D8D4F}"/>
              </a:ext>
            </a:extLst>
          </p:cNvPr>
          <p:cNvSpPr txBox="1"/>
          <p:nvPr/>
        </p:nvSpPr>
        <p:spPr>
          <a:xfrm>
            <a:off x="224502" y="1405145"/>
            <a:ext cx="1227396" cy="461665"/>
          </a:xfrm>
          <a:prstGeom prst="rect">
            <a:avLst/>
          </a:prstGeom>
          <a:noFill/>
          <a:ln>
            <a:noFill/>
          </a:ln>
        </p:spPr>
        <p:txBody>
          <a:bodyPr wrap="square" rtlCol="0">
            <a:spAutoFit/>
          </a:bodyPr>
          <a:lstStyle/>
          <a:p>
            <a:r>
              <a:rPr lang="en-CA" sz="2400" dirty="0">
                <a:latin typeface="Arial" panose="020B0604020202020204" pitchFamily="34" charset="0"/>
                <a:cs typeface="Arial" panose="020B0604020202020204" pitchFamily="34" charset="0"/>
              </a:rPr>
              <a:t>TeA</a:t>
            </a:r>
          </a:p>
        </p:txBody>
      </p:sp>
      <p:pic>
        <p:nvPicPr>
          <p:cNvPr id="11" name="Picture 10" descr="A diagram of a factory&#10;&#10;Description automatically generated">
            <a:extLst>
              <a:ext uri="{FF2B5EF4-FFF2-40B4-BE49-F238E27FC236}">
                <a16:creationId xmlns:a16="http://schemas.microsoft.com/office/drawing/2014/main" id="{32E8569C-694A-B41E-5168-6A0BC3E938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2665" y="1225041"/>
            <a:ext cx="3266670" cy="2700523"/>
          </a:xfrm>
          <a:prstGeom prst="rect">
            <a:avLst/>
          </a:prstGeom>
        </p:spPr>
      </p:pic>
      <p:pic>
        <p:nvPicPr>
          <p:cNvPr id="13" name="Picture 12" descr="A machine with barrels and pipes&#10;&#10;Description automatically generated with medium confidence">
            <a:extLst>
              <a:ext uri="{FF2B5EF4-FFF2-40B4-BE49-F238E27FC236}">
                <a16:creationId xmlns:a16="http://schemas.microsoft.com/office/drawing/2014/main" id="{B1E97538-A8E9-9655-08E4-024B79B7CB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6329" y="3996724"/>
            <a:ext cx="2560485" cy="2867427"/>
          </a:xfrm>
          <a:prstGeom prst="rect">
            <a:avLst/>
          </a:prstGeom>
          <a:ln>
            <a:noFill/>
          </a:ln>
          <a:effectLst>
            <a:softEdge rad="112500"/>
          </a:effectLst>
        </p:spPr>
      </p:pic>
      <p:cxnSp>
        <p:nvCxnSpPr>
          <p:cNvPr id="16" name="Straight Arrow Connector 15">
            <a:extLst>
              <a:ext uri="{FF2B5EF4-FFF2-40B4-BE49-F238E27FC236}">
                <a16:creationId xmlns:a16="http://schemas.microsoft.com/office/drawing/2014/main" id="{33B7F91E-7916-5E12-BB27-95F1F48F7FE7}"/>
              </a:ext>
            </a:extLst>
          </p:cNvPr>
          <p:cNvCxnSpPr>
            <a:cxnSpLocks/>
          </p:cNvCxnSpPr>
          <p:nvPr/>
        </p:nvCxnSpPr>
        <p:spPr>
          <a:xfrm flipV="1">
            <a:off x="3696814" y="2414109"/>
            <a:ext cx="664068" cy="25734"/>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E409626-CD80-1FE0-7CD4-D0A6D6B6A304}"/>
              </a:ext>
            </a:extLst>
          </p:cNvPr>
          <p:cNvSpPr txBox="1"/>
          <p:nvPr/>
        </p:nvSpPr>
        <p:spPr>
          <a:xfrm>
            <a:off x="4488220" y="1419923"/>
            <a:ext cx="1227396" cy="461665"/>
          </a:xfrm>
          <a:prstGeom prst="rect">
            <a:avLst/>
          </a:prstGeom>
          <a:noFill/>
          <a:ln>
            <a:noFill/>
          </a:ln>
        </p:spPr>
        <p:txBody>
          <a:bodyPr wrap="square" rtlCol="0">
            <a:spAutoFit/>
          </a:bodyPr>
          <a:lstStyle/>
          <a:p>
            <a:r>
              <a:rPr lang="en-CA" sz="2400" dirty="0">
                <a:latin typeface="Arial" panose="020B0604020202020204" pitchFamily="34" charset="0"/>
                <a:cs typeface="Arial" panose="020B0604020202020204" pitchFamily="34" charset="0"/>
              </a:rPr>
              <a:t>TeDiol</a:t>
            </a:r>
          </a:p>
        </p:txBody>
      </p:sp>
      <p:cxnSp>
        <p:nvCxnSpPr>
          <p:cNvPr id="22" name="Straight Arrow Connector 21">
            <a:extLst>
              <a:ext uri="{FF2B5EF4-FFF2-40B4-BE49-F238E27FC236}">
                <a16:creationId xmlns:a16="http://schemas.microsoft.com/office/drawing/2014/main" id="{907A6A62-9521-4FF2-9663-D33C1A7DB10B}"/>
              </a:ext>
            </a:extLst>
          </p:cNvPr>
          <p:cNvCxnSpPr>
            <a:cxnSpLocks/>
          </p:cNvCxnSpPr>
          <p:nvPr/>
        </p:nvCxnSpPr>
        <p:spPr>
          <a:xfrm>
            <a:off x="7831742" y="2298050"/>
            <a:ext cx="1261458"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452F89A-87AA-C8BB-10CD-FB02284C3B0A}"/>
              </a:ext>
            </a:extLst>
          </p:cNvPr>
          <p:cNvCxnSpPr>
            <a:cxnSpLocks/>
          </p:cNvCxnSpPr>
          <p:nvPr/>
        </p:nvCxnSpPr>
        <p:spPr>
          <a:xfrm flipV="1">
            <a:off x="3756796" y="5387438"/>
            <a:ext cx="664068" cy="25734"/>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B4990536-AFA6-6555-BEC0-3158ACDD923A}"/>
              </a:ext>
            </a:extLst>
          </p:cNvPr>
          <p:cNvCxnSpPr>
            <a:cxnSpLocks/>
            <a:endCxn id="15" idx="0"/>
          </p:cNvCxnSpPr>
          <p:nvPr/>
        </p:nvCxnSpPr>
        <p:spPr>
          <a:xfrm>
            <a:off x="9387320" y="2315100"/>
            <a:ext cx="1161837" cy="957666"/>
          </a:xfrm>
          <a:prstGeom prst="bentConnector2">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45" name="Picture 44" descr="A question mark in a circle of scribbles&#10;&#10;Description automatically generated">
            <a:extLst>
              <a:ext uri="{FF2B5EF4-FFF2-40B4-BE49-F238E27FC236}">
                <a16:creationId xmlns:a16="http://schemas.microsoft.com/office/drawing/2014/main" id="{43C3E20F-5916-4259-2731-79FD59326D0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88000"/>
                    </a14:imgEffect>
                  </a14:imgLayer>
                </a14:imgProps>
              </a:ext>
              <a:ext uri="{28A0092B-C50C-407E-A947-70E740481C1C}">
                <a14:useLocalDpi xmlns:a14="http://schemas.microsoft.com/office/drawing/2010/main" val="0"/>
              </a:ext>
            </a:extLst>
          </a:blip>
          <a:stretch>
            <a:fillRect/>
          </a:stretch>
        </p:blipFill>
        <p:spPr>
          <a:xfrm>
            <a:off x="4911491" y="4066236"/>
            <a:ext cx="2693872" cy="2693872"/>
          </a:xfrm>
          <a:prstGeom prst="rect">
            <a:avLst/>
          </a:prstGeom>
        </p:spPr>
      </p:pic>
      <p:sp>
        <p:nvSpPr>
          <p:cNvPr id="3" name="Slide Number Placeholder 2">
            <a:extLst>
              <a:ext uri="{FF2B5EF4-FFF2-40B4-BE49-F238E27FC236}">
                <a16:creationId xmlns:a16="http://schemas.microsoft.com/office/drawing/2014/main" id="{3B0DE7E4-4CC1-EB2C-7F88-26AEE8FF5197}"/>
              </a:ext>
            </a:extLst>
          </p:cNvPr>
          <p:cNvSpPr>
            <a:spLocks noGrp="1"/>
          </p:cNvSpPr>
          <p:nvPr>
            <p:ph type="sldNum" sz="quarter" idx="12"/>
          </p:nvPr>
        </p:nvSpPr>
        <p:spPr/>
        <p:txBody>
          <a:bodyPr/>
          <a:lstStyle/>
          <a:p>
            <a:fld id="{40FC59C7-A36B-488A-A278-5A28D94D5C27}" type="slidenum">
              <a:rPr lang="en-CA" sz="1800" smtClean="0">
                <a:solidFill>
                  <a:schemeClr val="bg2"/>
                </a:solidFill>
              </a:rPr>
              <a:t>3</a:t>
            </a:fld>
            <a:endParaRPr lang="en-CA" dirty="0">
              <a:solidFill>
                <a:schemeClr val="bg2"/>
              </a:solidFill>
            </a:endParaRPr>
          </a:p>
        </p:txBody>
      </p:sp>
    </p:spTree>
    <p:extLst>
      <p:ext uri="{BB962C8B-B14F-4D97-AF65-F5344CB8AC3E}">
        <p14:creationId xmlns:p14="http://schemas.microsoft.com/office/powerpoint/2010/main" val="115987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9"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factory&#10;&#10;Description automatically generated">
            <a:extLst>
              <a:ext uri="{FF2B5EF4-FFF2-40B4-BE49-F238E27FC236}">
                <a16:creationId xmlns:a16="http://schemas.microsoft.com/office/drawing/2014/main" id="{63ABD952-42D3-8BAC-2500-1C361A041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41" y="849555"/>
            <a:ext cx="3412673" cy="2591579"/>
          </a:xfrm>
          <a:prstGeom prst="rect">
            <a:avLst/>
          </a:prstGeom>
        </p:spPr>
      </p:pic>
      <p:sp>
        <p:nvSpPr>
          <p:cNvPr id="2" name="Title 1">
            <a:extLst>
              <a:ext uri="{FF2B5EF4-FFF2-40B4-BE49-F238E27FC236}">
                <a16:creationId xmlns:a16="http://schemas.microsoft.com/office/drawing/2014/main" id="{5F8B167F-E330-42B1-E2C4-07BB5C110328}"/>
              </a:ext>
            </a:extLst>
          </p:cNvPr>
          <p:cNvSpPr>
            <a:spLocks noGrp="1"/>
          </p:cNvSpPr>
          <p:nvPr>
            <p:ph type="title"/>
          </p:nvPr>
        </p:nvSpPr>
        <p:spPr>
          <a:xfrm>
            <a:off x="838200" y="23505"/>
            <a:ext cx="10515600" cy="1325563"/>
          </a:xfrm>
        </p:spPr>
        <p:txBody>
          <a:bodyPr/>
          <a:lstStyle/>
          <a:p>
            <a:pPr algn="ctr"/>
            <a:r>
              <a:rPr lang="en-CA" dirty="0">
                <a:solidFill>
                  <a:srgbClr val="0070C0"/>
                </a:solidFill>
              </a:rPr>
              <a:t>Tellurium systems</a:t>
            </a:r>
          </a:p>
        </p:txBody>
      </p:sp>
      <p:pic>
        <p:nvPicPr>
          <p:cNvPr id="15" name="Picture 14" descr="A clear plastic ball with a bright light&#10;&#10;Description automatically generated">
            <a:extLst>
              <a:ext uri="{FF2B5EF4-FFF2-40B4-BE49-F238E27FC236}">
                <a16:creationId xmlns:a16="http://schemas.microsoft.com/office/drawing/2014/main" id="{67B5C788-DC47-D4D3-8730-EADD40D62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2285" y="3272766"/>
            <a:ext cx="2573744"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TextBox 19">
            <a:extLst>
              <a:ext uri="{FF2B5EF4-FFF2-40B4-BE49-F238E27FC236}">
                <a16:creationId xmlns:a16="http://schemas.microsoft.com/office/drawing/2014/main" id="{86E3C785-AF73-38F8-3F12-EFB594A6C8F7}"/>
              </a:ext>
            </a:extLst>
          </p:cNvPr>
          <p:cNvSpPr txBox="1"/>
          <p:nvPr/>
        </p:nvSpPr>
        <p:spPr>
          <a:xfrm>
            <a:off x="296575" y="3535059"/>
            <a:ext cx="2359743"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CA" sz="2400" dirty="0">
                <a:latin typeface="Arial" panose="020B0604020202020204" pitchFamily="34" charset="0"/>
                <a:cs typeface="Arial" panose="020B0604020202020204" pitchFamily="34" charset="0"/>
              </a:rPr>
              <a:t>DDA Distillation</a:t>
            </a:r>
          </a:p>
        </p:txBody>
      </p:sp>
      <p:sp>
        <p:nvSpPr>
          <p:cNvPr id="9" name="TextBox 8">
            <a:extLst>
              <a:ext uri="{FF2B5EF4-FFF2-40B4-BE49-F238E27FC236}">
                <a16:creationId xmlns:a16="http://schemas.microsoft.com/office/drawing/2014/main" id="{482658DD-8AC9-4E22-8EBE-33AE251D8D4F}"/>
              </a:ext>
            </a:extLst>
          </p:cNvPr>
          <p:cNvSpPr txBox="1"/>
          <p:nvPr/>
        </p:nvSpPr>
        <p:spPr>
          <a:xfrm>
            <a:off x="224502" y="1405145"/>
            <a:ext cx="1227396" cy="461665"/>
          </a:xfrm>
          <a:prstGeom prst="rect">
            <a:avLst/>
          </a:prstGeom>
          <a:noFill/>
          <a:ln>
            <a:noFill/>
          </a:ln>
        </p:spPr>
        <p:txBody>
          <a:bodyPr wrap="square" rtlCol="0">
            <a:spAutoFit/>
          </a:bodyPr>
          <a:lstStyle/>
          <a:p>
            <a:r>
              <a:rPr lang="en-CA" sz="2400" dirty="0">
                <a:latin typeface="Arial" panose="020B0604020202020204" pitchFamily="34" charset="0"/>
                <a:cs typeface="Arial" panose="020B0604020202020204" pitchFamily="34" charset="0"/>
              </a:rPr>
              <a:t>TeA</a:t>
            </a:r>
          </a:p>
        </p:txBody>
      </p:sp>
      <p:pic>
        <p:nvPicPr>
          <p:cNvPr id="11" name="Picture 10" descr="A diagram of a factory&#10;&#10;Description automatically generated">
            <a:extLst>
              <a:ext uri="{FF2B5EF4-FFF2-40B4-BE49-F238E27FC236}">
                <a16:creationId xmlns:a16="http://schemas.microsoft.com/office/drawing/2014/main" id="{32E8569C-694A-B41E-5168-6A0BC3E938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2665" y="1225041"/>
            <a:ext cx="3266670" cy="2700523"/>
          </a:xfrm>
          <a:prstGeom prst="rect">
            <a:avLst/>
          </a:prstGeom>
        </p:spPr>
      </p:pic>
      <p:pic>
        <p:nvPicPr>
          <p:cNvPr id="13" name="Picture 12" descr="A machine with barrels and pipes&#10;&#10;Description automatically generated with medium confidence">
            <a:extLst>
              <a:ext uri="{FF2B5EF4-FFF2-40B4-BE49-F238E27FC236}">
                <a16:creationId xmlns:a16="http://schemas.microsoft.com/office/drawing/2014/main" id="{B1E97538-A8E9-9655-08E4-024B79B7CB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6329" y="3996724"/>
            <a:ext cx="2560485" cy="2867427"/>
          </a:xfrm>
          <a:prstGeom prst="rect">
            <a:avLst/>
          </a:prstGeom>
          <a:ln>
            <a:noFill/>
          </a:ln>
          <a:effectLst>
            <a:softEdge rad="112500"/>
          </a:effectLst>
        </p:spPr>
      </p:pic>
      <p:cxnSp>
        <p:nvCxnSpPr>
          <p:cNvPr id="16" name="Straight Arrow Connector 15">
            <a:extLst>
              <a:ext uri="{FF2B5EF4-FFF2-40B4-BE49-F238E27FC236}">
                <a16:creationId xmlns:a16="http://schemas.microsoft.com/office/drawing/2014/main" id="{33B7F91E-7916-5E12-BB27-95F1F48F7FE7}"/>
              </a:ext>
            </a:extLst>
          </p:cNvPr>
          <p:cNvCxnSpPr>
            <a:cxnSpLocks/>
          </p:cNvCxnSpPr>
          <p:nvPr/>
        </p:nvCxnSpPr>
        <p:spPr>
          <a:xfrm flipV="1">
            <a:off x="3696814" y="2414109"/>
            <a:ext cx="664068" cy="25734"/>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E409626-CD80-1FE0-7CD4-D0A6D6B6A304}"/>
              </a:ext>
            </a:extLst>
          </p:cNvPr>
          <p:cNvSpPr txBox="1"/>
          <p:nvPr/>
        </p:nvSpPr>
        <p:spPr>
          <a:xfrm>
            <a:off x="4488220" y="1419923"/>
            <a:ext cx="1227396" cy="461665"/>
          </a:xfrm>
          <a:prstGeom prst="rect">
            <a:avLst/>
          </a:prstGeom>
          <a:noFill/>
          <a:ln>
            <a:noFill/>
          </a:ln>
        </p:spPr>
        <p:txBody>
          <a:bodyPr wrap="square" rtlCol="0">
            <a:spAutoFit/>
          </a:bodyPr>
          <a:lstStyle/>
          <a:p>
            <a:r>
              <a:rPr lang="en-CA" sz="2400" dirty="0">
                <a:latin typeface="Arial" panose="020B0604020202020204" pitchFamily="34" charset="0"/>
                <a:cs typeface="Arial" panose="020B0604020202020204" pitchFamily="34" charset="0"/>
              </a:rPr>
              <a:t>TeDiol</a:t>
            </a:r>
          </a:p>
        </p:txBody>
      </p:sp>
      <p:cxnSp>
        <p:nvCxnSpPr>
          <p:cNvPr id="22" name="Straight Arrow Connector 21">
            <a:extLst>
              <a:ext uri="{FF2B5EF4-FFF2-40B4-BE49-F238E27FC236}">
                <a16:creationId xmlns:a16="http://schemas.microsoft.com/office/drawing/2014/main" id="{907A6A62-9521-4FF2-9663-D33C1A7DB10B}"/>
              </a:ext>
            </a:extLst>
          </p:cNvPr>
          <p:cNvCxnSpPr>
            <a:cxnSpLocks/>
          </p:cNvCxnSpPr>
          <p:nvPr/>
        </p:nvCxnSpPr>
        <p:spPr>
          <a:xfrm>
            <a:off x="7831742" y="2298050"/>
            <a:ext cx="1261458" cy="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452F89A-87AA-C8BB-10CD-FB02284C3B0A}"/>
              </a:ext>
            </a:extLst>
          </p:cNvPr>
          <p:cNvCxnSpPr>
            <a:cxnSpLocks/>
          </p:cNvCxnSpPr>
          <p:nvPr/>
        </p:nvCxnSpPr>
        <p:spPr>
          <a:xfrm flipV="1">
            <a:off x="3756796" y="5387438"/>
            <a:ext cx="664068" cy="25734"/>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B4990536-AFA6-6555-BEC0-3158ACDD923A}"/>
              </a:ext>
            </a:extLst>
          </p:cNvPr>
          <p:cNvCxnSpPr>
            <a:cxnSpLocks/>
            <a:endCxn id="15" idx="0"/>
          </p:cNvCxnSpPr>
          <p:nvPr/>
        </p:nvCxnSpPr>
        <p:spPr>
          <a:xfrm>
            <a:off x="9387320" y="2315100"/>
            <a:ext cx="1161837" cy="957666"/>
          </a:xfrm>
          <a:prstGeom prst="bentConnector2">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54B48AFE-7CA9-0231-985F-1659EEBC52B2}"/>
              </a:ext>
            </a:extLst>
          </p:cNvPr>
          <p:cNvSpPr txBox="1"/>
          <p:nvPr/>
        </p:nvSpPr>
        <p:spPr>
          <a:xfrm>
            <a:off x="4928466" y="5022578"/>
            <a:ext cx="2560485" cy="830997"/>
          </a:xfrm>
          <a:prstGeom prst="rect">
            <a:avLst/>
          </a:prstGeom>
          <a:noFill/>
        </p:spPr>
        <p:txBody>
          <a:bodyPr wrap="square" rtlCol="0">
            <a:spAutoFit/>
          </a:bodyPr>
          <a:lstStyle/>
          <a:p>
            <a:r>
              <a:rPr lang="en-CA" sz="2400" dirty="0"/>
              <a:t>DDA &amp; BD Transfer stations</a:t>
            </a:r>
          </a:p>
        </p:txBody>
      </p:sp>
      <p:cxnSp>
        <p:nvCxnSpPr>
          <p:cNvPr id="30" name="Straight Arrow Connector 29">
            <a:extLst>
              <a:ext uri="{FF2B5EF4-FFF2-40B4-BE49-F238E27FC236}">
                <a16:creationId xmlns:a16="http://schemas.microsoft.com/office/drawing/2014/main" id="{9A7B7C3D-37EA-F2C5-3B46-7F3A23B425C6}"/>
              </a:ext>
            </a:extLst>
          </p:cNvPr>
          <p:cNvCxnSpPr>
            <a:cxnSpLocks/>
          </p:cNvCxnSpPr>
          <p:nvPr/>
        </p:nvCxnSpPr>
        <p:spPr>
          <a:xfrm flipV="1">
            <a:off x="5715616" y="3925564"/>
            <a:ext cx="0" cy="932401"/>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555987CC-E4E6-E6AA-BA82-CF3178591555}"/>
              </a:ext>
            </a:extLst>
          </p:cNvPr>
          <p:cNvSpPr>
            <a:spLocks noGrp="1"/>
          </p:cNvSpPr>
          <p:nvPr>
            <p:ph type="sldNum" sz="quarter" idx="12"/>
          </p:nvPr>
        </p:nvSpPr>
        <p:spPr/>
        <p:txBody>
          <a:bodyPr/>
          <a:lstStyle/>
          <a:p>
            <a:fld id="{40FC59C7-A36B-488A-A278-5A28D94D5C27}" type="slidenum">
              <a:rPr lang="en-CA" sz="2000" smtClean="0">
                <a:solidFill>
                  <a:schemeClr val="bg2"/>
                </a:solidFill>
              </a:rPr>
              <a:t>4</a:t>
            </a:fld>
            <a:endParaRPr lang="en-CA" sz="2000" dirty="0">
              <a:solidFill>
                <a:schemeClr val="bg2"/>
              </a:solidFill>
            </a:endParaRPr>
          </a:p>
        </p:txBody>
      </p:sp>
      <p:pic>
        <p:nvPicPr>
          <p:cNvPr id="5" name="Picture 4" descr="A question mark in a circle of scribbles&#10;&#10;Description automatically generated">
            <a:extLst>
              <a:ext uri="{FF2B5EF4-FFF2-40B4-BE49-F238E27FC236}">
                <a16:creationId xmlns:a16="http://schemas.microsoft.com/office/drawing/2014/main" id="{C61696E0-8ABA-9C7A-EC20-5F8D6E0F750D}"/>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88000"/>
                    </a14:imgEffect>
                  </a14:imgLayer>
                </a14:imgProps>
              </a:ext>
              <a:ext uri="{28A0092B-C50C-407E-A947-70E740481C1C}">
                <a14:useLocalDpi xmlns:a14="http://schemas.microsoft.com/office/drawing/2010/main" val="0"/>
              </a:ext>
            </a:extLst>
          </a:blip>
          <a:stretch>
            <a:fillRect/>
          </a:stretch>
        </p:blipFill>
        <p:spPr>
          <a:xfrm>
            <a:off x="4806771" y="3845894"/>
            <a:ext cx="2682180" cy="2939118"/>
          </a:xfrm>
          <a:prstGeom prst="rect">
            <a:avLst/>
          </a:prstGeom>
        </p:spPr>
      </p:pic>
    </p:spTree>
    <p:extLst>
      <p:ext uri="{BB962C8B-B14F-4D97-AF65-F5344CB8AC3E}">
        <p14:creationId xmlns:p14="http://schemas.microsoft.com/office/powerpoint/2010/main" val="344018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5D4BBB-7D88-8733-B3E8-4311D3D3F697}"/>
              </a:ext>
            </a:extLst>
          </p:cNvPr>
          <p:cNvPicPr>
            <a:picLocks noChangeAspect="1"/>
          </p:cNvPicPr>
          <p:nvPr/>
        </p:nvPicPr>
        <p:blipFill>
          <a:blip r:embed="rId3"/>
          <a:stretch>
            <a:fillRect/>
          </a:stretch>
        </p:blipFill>
        <p:spPr>
          <a:xfrm>
            <a:off x="7296794" y="954593"/>
            <a:ext cx="4895205" cy="3692516"/>
          </a:xfrm>
          <a:prstGeom prst="rect">
            <a:avLst/>
          </a:prstGeom>
        </p:spPr>
      </p:pic>
      <p:sp>
        <p:nvSpPr>
          <p:cNvPr id="2" name="Title 1">
            <a:extLst>
              <a:ext uri="{FF2B5EF4-FFF2-40B4-BE49-F238E27FC236}">
                <a16:creationId xmlns:a16="http://schemas.microsoft.com/office/drawing/2014/main" id="{A5F662A9-5DD2-F9E3-69B0-EB845A7C33F2}"/>
              </a:ext>
            </a:extLst>
          </p:cNvPr>
          <p:cNvSpPr>
            <a:spLocks noGrp="1"/>
          </p:cNvSpPr>
          <p:nvPr>
            <p:ph type="title"/>
          </p:nvPr>
        </p:nvSpPr>
        <p:spPr/>
        <p:txBody>
          <a:bodyPr/>
          <a:lstStyle/>
          <a:p>
            <a:r>
              <a:rPr lang="en-CA" b="1">
                <a:solidFill>
                  <a:srgbClr val="0070C0"/>
                </a:solidFill>
                <a:latin typeface="Muli" pitchFamily="2" charset="77"/>
              </a:rPr>
              <a:t>1,2-BD (Butanediol)</a:t>
            </a:r>
            <a:endParaRPr lang="en-CA" dirty="0">
              <a:solidFill>
                <a:srgbClr val="0070C0"/>
              </a:solidFill>
            </a:endParaRPr>
          </a:p>
        </p:txBody>
      </p:sp>
      <p:sp>
        <p:nvSpPr>
          <p:cNvPr id="3" name="Content Placeholder 2">
            <a:extLst>
              <a:ext uri="{FF2B5EF4-FFF2-40B4-BE49-F238E27FC236}">
                <a16:creationId xmlns:a16="http://schemas.microsoft.com/office/drawing/2014/main" id="{0CF05728-8E1A-C725-FDDA-801535E4DA2F}"/>
              </a:ext>
            </a:extLst>
          </p:cNvPr>
          <p:cNvSpPr>
            <a:spLocks noGrp="1"/>
          </p:cNvSpPr>
          <p:nvPr>
            <p:ph idx="1"/>
          </p:nvPr>
        </p:nvSpPr>
        <p:spPr>
          <a:xfrm>
            <a:off x="540196" y="1874178"/>
            <a:ext cx="7909560" cy="4351338"/>
          </a:xfrm>
        </p:spPr>
        <p:txBody>
          <a:bodyPr>
            <a:normAutofit/>
          </a:bodyPr>
          <a:lstStyle/>
          <a:p>
            <a:pPr marL="571500" indent="-571500">
              <a:buFont typeface="Arial" panose="020B0604020202020204" pitchFamily="34" charset="0"/>
              <a:buChar char="•"/>
            </a:pPr>
            <a:r>
              <a:rPr lang="en-CA" sz="2600" dirty="0"/>
              <a:t>To mix Tellurium with organic liquid scintillator (LAB), a new compound TeBD must be synthesized</a:t>
            </a:r>
          </a:p>
          <a:p>
            <a:pPr marL="571500" indent="-571500">
              <a:buFont typeface="Arial" panose="020B0604020202020204" pitchFamily="34" charset="0"/>
              <a:buChar char="•"/>
            </a:pPr>
            <a:r>
              <a:rPr lang="en-CA" sz="2600" dirty="0"/>
              <a:t>LAB soluble TeBD complexes are formed in condensation and further oligomerization reactions of Telluric Acid (TeA) with BD</a:t>
            </a:r>
          </a:p>
        </p:txBody>
      </p:sp>
      <p:sp>
        <p:nvSpPr>
          <p:cNvPr id="4" name="Slide Number Placeholder 3">
            <a:extLst>
              <a:ext uri="{FF2B5EF4-FFF2-40B4-BE49-F238E27FC236}">
                <a16:creationId xmlns:a16="http://schemas.microsoft.com/office/drawing/2014/main" id="{D2A944D1-855F-C4C3-FD2C-CE23ADC9D262}"/>
              </a:ext>
            </a:extLst>
          </p:cNvPr>
          <p:cNvSpPr>
            <a:spLocks noGrp="1"/>
          </p:cNvSpPr>
          <p:nvPr>
            <p:ph type="sldNum" sz="quarter" idx="12"/>
          </p:nvPr>
        </p:nvSpPr>
        <p:spPr/>
        <p:txBody>
          <a:bodyPr/>
          <a:lstStyle/>
          <a:p>
            <a:fld id="{40FC59C7-A36B-488A-A278-5A28D94D5C27}" type="slidenum">
              <a:rPr lang="en-CA" sz="2000" smtClean="0">
                <a:solidFill>
                  <a:srgbClr val="0070C0"/>
                </a:solidFill>
              </a:rPr>
              <a:t>5</a:t>
            </a:fld>
            <a:endParaRPr lang="en-CA" sz="2000">
              <a:solidFill>
                <a:srgbClr val="0070C0"/>
              </a:solidFill>
            </a:endParaRPr>
          </a:p>
        </p:txBody>
      </p:sp>
      <p:pic>
        <p:nvPicPr>
          <p:cNvPr id="6" name="Picture 5" descr="A diagram of a molecule&#10;&#10;Description automatically generated">
            <a:extLst>
              <a:ext uri="{FF2B5EF4-FFF2-40B4-BE49-F238E27FC236}">
                <a16:creationId xmlns:a16="http://schemas.microsoft.com/office/drawing/2014/main" id="{4D10A34C-640C-0149-D83C-33F5D95EE19F}"/>
              </a:ext>
            </a:extLst>
          </p:cNvPr>
          <p:cNvPicPr>
            <a:picLocks noChangeAspect="1"/>
          </p:cNvPicPr>
          <p:nvPr/>
        </p:nvPicPr>
        <p:blipFill>
          <a:blip r:embed="rId4"/>
          <a:stretch>
            <a:fillRect/>
          </a:stretch>
        </p:blipFill>
        <p:spPr>
          <a:xfrm>
            <a:off x="838200" y="4738854"/>
            <a:ext cx="7313552" cy="1944692"/>
          </a:xfrm>
          <a:prstGeom prst="rect">
            <a:avLst/>
          </a:prstGeom>
        </p:spPr>
      </p:pic>
      <p:cxnSp>
        <p:nvCxnSpPr>
          <p:cNvPr id="8" name="Connector: Curved 7">
            <a:extLst>
              <a:ext uri="{FF2B5EF4-FFF2-40B4-BE49-F238E27FC236}">
                <a16:creationId xmlns:a16="http://schemas.microsoft.com/office/drawing/2014/main" id="{CDF76FF4-2E04-9623-B90F-166448E6640C}"/>
              </a:ext>
            </a:extLst>
          </p:cNvPr>
          <p:cNvCxnSpPr>
            <a:cxnSpLocks/>
            <a:stCxn id="6" idx="3"/>
            <a:endCxn id="7" idx="2"/>
          </p:cNvCxnSpPr>
          <p:nvPr/>
        </p:nvCxnSpPr>
        <p:spPr>
          <a:xfrm flipV="1">
            <a:off x="8151752" y="4647109"/>
            <a:ext cx="1592645" cy="1064091"/>
          </a:xfrm>
          <a:prstGeom prst="curvedConnector2">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638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3" name="Rectangle 1032">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5" name="Rectangle 1034">
            <a:extLst>
              <a:ext uri="{FF2B5EF4-FFF2-40B4-BE49-F238E27FC236}">
                <a16:creationId xmlns:a16="http://schemas.microsoft.com/office/drawing/2014/main" id="{9F8D6BD7-1CF0-4854-9A03-A7428134C3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D883D0-41CC-282E-C661-E422D5895DF6}"/>
              </a:ext>
            </a:extLst>
          </p:cNvPr>
          <p:cNvSpPr>
            <a:spLocks noGrp="1"/>
          </p:cNvSpPr>
          <p:nvPr>
            <p:ph type="title"/>
          </p:nvPr>
        </p:nvSpPr>
        <p:spPr>
          <a:xfrm>
            <a:off x="422898" y="831972"/>
            <a:ext cx="6671583" cy="2300705"/>
          </a:xfrm>
        </p:spPr>
        <p:txBody>
          <a:bodyPr vert="horz" lIns="91440" tIns="45720" rIns="91440" bIns="45720" rtlCol="0" anchor="t">
            <a:normAutofit/>
          </a:bodyPr>
          <a:lstStyle/>
          <a:p>
            <a:r>
              <a:rPr lang="en-US" sz="4800" kern="1200" dirty="0">
                <a:solidFill>
                  <a:schemeClr val="tx1"/>
                </a:solidFill>
                <a:latin typeface="+mj-lt"/>
                <a:ea typeface="+mj-ea"/>
                <a:cs typeface="+mj-cs"/>
              </a:rPr>
              <a:t>Cleanliness and Quality </a:t>
            </a:r>
            <a:br>
              <a:rPr lang="en-US" sz="4800" kern="1200" dirty="0">
                <a:solidFill>
                  <a:schemeClr val="tx1"/>
                </a:solidFill>
                <a:latin typeface="+mj-lt"/>
                <a:ea typeface="+mj-ea"/>
                <a:cs typeface="+mj-cs"/>
              </a:rPr>
            </a:br>
            <a:r>
              <a:rPr lang="en-US" sz="4800" kern="1200" dirty="0">
                <a:solidFill>
                  <a:schemeClr val="tx1"/>
                </a:solidFill>
                <a:latin typeface="+mj-lt"/>
                <a:ea typeface="+mj-ea"/>
                <a:cs typeface="+mj-cs"/>
              </a:rPr>
              <a:t>Assurance (QA)</a:t>
            </a:r>
          </a:p>
        </p:txBody>
      </p:sp>
      <p:sp>
        <p:nvSpPr>
          <p:cNvPr id="1037" name="Rectangle 1036">
            <a:extLst>
              <a:ext uri="{FF2B5EF4-FFF2-40B4-BE49-F238E27FC236}">
                <a16:creationId xmlns:a16="http://schemas.microsoft.com/office/drawing/2014/main" id="{EA7E7E1F-805B-40AB-9B9E-72566F387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29113" y="3412752"/>
            <a:ext cx="241635" cy="26974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11" name="Picture 10" descr="A laboratory counter with a glass wall&#10;&#10;Description automatically generated with medium confidence">
            <a:extLst>
              <a:ext uri="{FF2B5EF4-FFF2-40B4-BE49-F238E27FC236}">
                <a16:creationId xmlns:a16="http://schemas.microsoft.com/office/drawing/2014/main" id="{5696112A-DB2C-1469-42BB-CED3BE86D2C6}"/>
              </a:ext>
            </a:extLst>
          </p:cNvPr>
          <p:cNvPicPr>
            <a:picLocks noChangeAspect="1"/>
          </p:cNvPicPr>
          <p:nvPr/>
        </p:nvPicPr>
        <p:blipFill>
          <a:blip r:embed="rId3">
            <a:extLst>
              <a:ext uri="{28A0092B-C50C-407E-A947-70E740481C1C}">
                <a14:useLocalDpi xmlns:a14="http://schemas.microsoft.com/office/drawing/2010/main" val="0"/>
              </a:ext>
            </a:extLst>
          </a:blip>
          <a:srcRect t="4227" r="-4" b="-4"/>
          <a:stretch/>
        </p:blipFill>
        <p:spPr>
          <a:xfrm>
            <a:off x="1470748" y="3415062"/>
            <a:ext cx="3752149" cy="2695170"/>
          </a:xfrm>
          <a:prstGeom prst="rect">
            <a:avLst/>
          </a:prstGeom>
        </p:spPr>
      </p:pic>
      <p:pic>
        <p:nvPicPr>
          <p:cNvPr id="1026" name="Picture 2" descr="A white rectangular object with a label on it&#10;&#10;Description automatically generated">
            <a:extLst>
              <a:ext uri="{FF2B5EF4-FFF2-40B4-BE49-F238E27FC236}">
                <a16:creationId xmlns:a16="http://schemas.microsoft.com/office/drawing/2014/main" id="{1DDD10D0-AA9D-73D3-E8FA-489A563BCF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955" r="6061" b="-3"/>
          <a:stretch/>
        </p:blipFill>
        <p:spPr bwMode="auto">
          <a:xfrm>
            <a:off x="5300262" y="3421244"/>
            <a:ext cx="2688336" cy="26889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room with a machine and pipes&#10;&#10;Description automatically generated with medium confidence">
            <a:extLst>
              <a:ext uri="{FF2B5EF4-FFF2-40B4-BE49-F238E27FC236}">
                <a16:creationId xmlns:a16="http://schemas.microsoft.com/office/drawing/2014/main" id="{0D1B27E0-ACEF-18E7-999B-C1DB5D84B182}"/>
              </a:ext>
            </a:extLst>
          </p:cNvPr>
          <p:cNvPicPr>
            <a:picLocks noChangeAspect="1"/>
          </p:cNvPicPr>
          <p:nvPr/>
        </p:nvPicPr>
        <p:blipFill>
          <a:blip r:embed="rId5">
            <a:extLst>
              <a:ext uri="{28A0092B-C50C-407E-A947-70E740481C1C}">
                <a14:useLocalDpi xmlns:a14="http://schemas.microsoft.com/office/drawing/2010/main" val="0"/>
              </a:ext>
            </a:extLst>
          </a:blip>
          <a:srcRect t="230" r="-7" b="-7"/>
          <a:stretch/>
        </p:blipFill>
        <p:spPr>
          <a:xfrm rot="5400000">
            <a:off x="7739749" y="3759682"/>
            <a:ext cx="2688988" cy="2012111"/>
          </a:xfrm>
          <a:prstGeom prst="rect">
            <a:avLst/>
          </a:prstGeom>
        </p:spPr>
      </p:pic>
      <p:pic>
        <p:nvPicPr>
          <p:cNvPr id="13" name="Picture 12" descr="A machine on a counter&#10;&#10;Description automatically generated">
            <a:extLst>
              <a:ext uri="{FF2B5EF4-FFF2-40B4-BE49-F238E27FC236}">
                <a16:creationId xmlns:a16="http://schemas.microsoft.com/office/drawing/2014/main" id="{ACC766A4-C52E-7B33-AEDF-BD9F7DF64D01}"/>
              </a:ext>
            </a:extLst>
          </p:cNvPr>
          <p:cNvPicPr>
            <a:picLocks noChangeAspect="1"/>
          </p:cNvPicPr>
          <p:nvPr/>
        </p:nvPicPr>
        <p:blipFill>
          <a:blip r:embed="rId6">
            <a:extLst>
              <a:ext uri="{28A0092B-C50C-407E-A947-70E740481C1C}">
                <a14:useLocalDpi xmlns:a14="http://schemas.microsoft.com/office/drawing/2010/main" val="0"/>
              </a:ext>
            </a:extLst>
          </a:blip>
          <a:srcRect r="223" b="-7"/>
          <a:stretch/>
        </p:blipFill>
        <p:spPr>
          <a:xfrm>
            <a:off x="10179889" y="3421244"/>
            <a:ext cx="2012111" cy="2688988"/>
          </a:xfrm>
          <a:prstGeom prst="rect">
            <a:avLst/>
          </a:prstGeom>
        </p:spPr>
      </p:pic>
      <p:cxnSp>
        <p:nvCxnSpPr>
          <p:cNvPr id="1039" name="Straight Connector 1038">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688D1B5-CCEE-08C2-7DB9-5D8706EE398E}"/>
              </a:ext>
            </a:extLst>
          </p:cNvPr>
          <p:cNvSpPr>
            <a:spLocks noGrp="1"/>
          </p:cNvSpPr>
          <p:nvPr>
            <p:ph type="sldNum" sz="quarter" idx="12"/>
          </p:nvPr>
        </p:nvSpPr>
        <p:spPr>
          <a:xfrm>
            <a:off x="11365224" y="-12591"/>
            <a:ext cx="826776" cy="720061"/>
          </a:xfrm>
        </p:spPr>
        <p:txBody>
          <a:bodyPr vert="horz" lIns="91440" tIns="45720" rIns="91440" bIns="45720" rtlCol="0" anchor="ctr">
            <a:normAutofit/>
          </a:bodyPr>
          <a:lstStyle/>
          <a:p>
            <a:pPr algn="ctr">
              <a:spcAft>
                <a:spcPts val="600"/>
              </a:spcAft>
            </a:pPr>
            <a:fld id="{40FC59C7-A36B-488A-A278-5A28D94D5C27}" type="slidenum">
              <a:rPr lang="en-US" smtClean="0">
                <a:solidFill>
                  <a:schemeClr val="tx1">
                    <a:tint val="75000"/>
                  </a:schemeClr>
                </a:solidFill>
              </a:rPr>
              <a:pPr algn="ctr">
                <a:spcAft>
                  <a:spcPts val="600"/>
                </a:spcAft>
              </a:pPr>
              <a:t>6</a:t>
            </a:fld>
            <a:endParaRPr lang="en-US">
              <a:solidFill>
                <a:schemeClr val="tx1">
                  <a:tint val="75000"/>
                </a:schemeClr>
              </a:solidFill>
            </a:endParaRPr>
          </a:p>
        </p:txBody>
      </p:sp>
      <p:cxnSp>
        <p:nvCxnSpPr>
          <p:cNvPr id="1041" name="Straight Connector 1040">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59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4C10-0BCA-CB0B-76E9-17F872EEBA7E}"/>
              </a:ext>
            </a:extLst>
          </p:cNvPr>
          <p:cNvSpPr>
            <a:spLocks noGrp="1"/>
          </p:cNvSpPr>
          <p:nvPr>
            <p:ph type="title"/>
          </p:nvPr>
        </p:nvSpPr>
        <p:spPr/>
        <p:txBody>
          <a:bodyPr/>
          <a:lstStyle/>
          <a:p>
            <a:r>
              <a:rPr lang="en-CA">
                <a:solidFill>
                  <a:srgbClr val="0070C0"/>
                </a:solidFill>
              </a:rPr>
              <a:t>Importance of Cleaning </a:t>
            </a:r>
            <a:endParaRPr lang="en-CA" dirty="0">
              <a:solidFill>
                <a:srgbClr val="0070C0"/>
              </a:solidFill>
            </a:endParaRPr>
          </a:p>
        </p:txBody>
      </p:sp>
      <p:sp>
        <p:nvSpPr>
          <p:cNvPr id="3" name="Content Placeholder 2">
            <a:extLst>
              <a:ext uri="{FF2B5EF4-FFF2-40B4-BE49-F238E27FC236}">
                <a16:creationId xmlns:a16="http://schemas.microsoft.com/office/drawing/2014/main" id="{11913EC4-B3EF-8BE1-D54D-B9B216F85456}"/>
              </a:ext>
            </a:extLst>
          </p:cNvPr>
          <p:cNvSpPr>
            <a:spLocks noGrp="1"/>
          </p:cNvSpPr>
          <p:nvPr>
            <p:ph idx="1"/>
          </p:nvPr>
        </p:nvSpPr>
        <p:spPr>
          <a:xfrm>
            <a:off x="838200" y="1825625"/>
            <a:ext cx="9964783" cy="4351338"/>
          </a:xfrm>
        </p:spPr>
        <p:txBody>
          <a:bodyPr>
            <a:normAutofit fontScale="92500" lnSpcReduction="10000"/>
          </a:bodyPr>
          <a:lstStyle/>
          <a:p>
            <a:r>
              <a:rPr lang="en-CA" dirty="0"/>
              <a:t>Transfer stations will need to adhere to strict cleanliness protocols/standards of SNO+</a:t>
            </a:r>
          </a:p>
          <a:p>
            <a:endParaRPr lang="en-CA" dirty="0"/>
          </a:p>
          <a:p>
            <a:r>
              <a:rPr lang="en-CA" dirty="0"/>
              <a:t>Crucial step to avoid introducing additional backgrounds to detector</a:t>
            </a:r>
          </a:p>
          <a:p>
            <a:endParaRPr lang="en-CA" dirty="0"/>
          </a:p>
          <a:p>
            <a:r>
              <a:rPr lang="en-CA" dirty="0"/>
              <a:t>The small parts cleaned in conjunction with UPW and Acid bath set up </a:t>
            </a:r>
          </a:p>
          <a:p>
            <a:endParaRPr lang="en-CA" dirty="0"/>
          </a:p>
          <a:p>
            <a:r>
              <a:rPr lang="en-CA" dirty="0"/>
              <a:t>The bigger parts lines and drums to have 1% Nitric acid run through and leached for 24 hours</a:t>
            </a:r>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6C7BACC1-0B8A-9196-7893-5B47387C8665}"/>
              </a:ext>
            </a:extLst>
          </p:cNvPr>
          <p:cNvSpPr>
            <a:spLocks noGrp="1"/>
          </p:cNvSpPr>
          <p:nvPr>
            <p:ph type="sldNum" sz="quarter" idx="12"/>
          </p:nvPr>
        </p:nvSpPr>
        <p:spPr/>
        <p:txBody>
          <a:bodyPr/>
          <a:lstStyle/>
          <a:p>
            <a:fld id="{40FC59C7-A36B-488A-A278-5A28D94D5C27}" type="slidenum">
              <a:rPr lang="en-CA" sz="2000" smtClean="0"/>
              <a:t>7</a:t>
            </a:fld>
            <a:endParaRPr lang="en-CA" sz="2000" dirty="0"/>
          </a:p>
        </p:txBody>
      </p:sp>
      <p:pic>
        <p:nvPicPr>
          <p:cNvPr id="10" name="Picture 9">
            <a:extLst>
              <a:ext uri="{FF2B5EF4-FFF2-40B4-BE49-F238E27FC236}">
                <a16:creationId xmlns:a16="http://schemas.microsoft.com/office/drawing/2014/main" id="{3C6B55F1-2BDB-D70E-7DD2-227CE3D82C23}"/>
              </a:ext>
            </a:extLst>
          </p:cNvPr>
          <p:cNvPicPr>
            <a:picLocks noChangeAspect="1"/>
          </p:cNvPicPr>
          <p:nvPr/>
        </p:nvPicPr>
        <p:blipFill>
          <a:blip r:embed="rId2"/>
          <a:stretch>
            <a:fillRect/>
          </a:stretch>
        </p:blipFill>
        <p:spPr>
          <a:xfrm>
            <a:off x="838200" y="1825625"/>
            <a:ext cx="9121930" cy="2095682"/>
          </a:xfrm>
          <a:prstGeom prst="rect">
            <a:avLst/>
          </a:prstGeom>
        </p:spPr>
      </p:pic>
    </p:spTree>
    <p:extLst>
      <p:ext uri="{BB962C8B-B14F-4D97-AF65-F5344CB8AC3E}">
        <p14:creationId xmlns:p14="http://schemas.microsoft.com/office/powerpoint/2010/main" val="6710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8A28-F1BB-936F-2F89-C20EE9179114}"/>
              </a:ext>
            </a:extLst>
          </p:cNvPr>
          <p:cNvSpPr>
            <a:spLocks noGrp="1"/>
          </p:cNvSpPr>
          <p:nvPr>
            <p:ph type="title"/>
          </p:nvPr>
        </p:nvSpPr>
        <p:spPr/>
        <p:txBody>
          <a:bodyPr/>
          <a:lstStyle/>
          <a:p>
            <a:r>
              <a:rPr lang="en-CA" dirty="0">
                <a:solidFill>
                  <a:srgbClr val="0070C0"/>
                </a:solidFill>
              </a:rPr>
              <a:t>Goals of QA</a:t>
            </a:r>
          </a:p>
        </p:txBody>
      </p:sp>
      <p:sp>
        <p:nvSpPr>
          <p:cNvPr id="3" name="Content Placeholder 2">
            <a:extLst>
              <a:ext uri="{FF2B5EF4-FFF2-40B4-BE49-F238E27FC236}">
                <a16:creationId xmlns:a16="http://schemas.microsoft.com/office/drawing/2014/main" id="{764E0A47-180E-D042-B27B-BC151FFB16DC}"/>
              </a:ext>
            </a:extLst>
          </p:cNvPr>
          <p:cNvSpPr>
            <a:spLocks noGrp="1"/>
          </p:cNvSpPr>
          <p:nvPr>
            <p:ph idx="1"/>
          </p:nvPr>
        </p:nvSpPr>
        <p:spPr/>
        <p:txBody>
          <a:bodyPr>
            <a:noAutofit/>
          </a:bodyPr>
          <a:lstStyle/>
          <a:p>
            <a:r>
              <a:rPr lang="en-CA" sz="2600" dirty="0"/>
              <a:t>To determine the cleanliness at different stages of cleaning steps</a:t>
            </a:r>
          </a:p>
          <a:p>
            <a:endParaRPr lang="en-CA" sz="2600" dirty="0"/>
          </a:p>
          <a:p>
            <a:r>
              <a:rPr lang="en-CA" sz="2600" dirty="0"/>
              <a:t>To assess the quality of the acid and  monitor contaminants from leaching </a:t>
            </a:r>
          </a:p>
          <a:p>
            <a:endParaRPr lang="en-CA" sz="2600" dirty="0"/>
          </a:p>
          <a:p>
            <a:r>
              <a:rPr lang="en-CA" sz="2600" dirty="0"/>
              <a:t>Ensure effectiveness of cleaning process</a:t>
            </a:r>
          </a:p>
          <a:p>
            <a:endParaRPr lang="en-CA" sz="2600" dirty="0"/>
          </a:p>
          <a:p>
            <a:r>
              <a:rPr lang="en-CA" sz="2600" dirty="0"/>
              <a:t>Develop standard for overall cleanliness and background for Transfer station</a:t>
            </a:r>
          </a:p>
          <a:p>
            <a:endParaRPr lang="en-CA" sz="2600" dirty="0"/>
          </a:p>
          <a:p>
            <a:endParaRPr lang="en-CA" sz="2600" dirty="0"/>
          </a:p>
        </p:txBody>
      </p:sp>
      <p:sp>
        <p:nvSpPr>
          <p:cNvPr id="4" name="Slide Number Placeholder 3">
            <a:extLst>
              <a:ext uri="{FF2B5EF4-FFF2-40B4-BE49-F238E27FC236}">
                <a16:creationId xmlns:a16="http://schemas.microsoft.com/office/drawing/2014/main" id="{DE8DE7F0-1C73-2E9F-516F-1DFF4440492F}"/>
              </a:ext>
            </a:extLst>
          </p:cNvPr>
          <p:cNvSpPr>
            <a:spLocks noGrp="1"/>
          </p:cNvSpPr>
          <p:nvPr>
            <p:ph type="sldNum" sz="quarter" idx="12"/>
          </p:nvPr>
        </p:nvSpPr>
        <p:spPr/>
        <p:txBody>
          <a:bodyPr/>
          <a:lstStyle/>
          <a:p>
            <a:fld id="{40FC59C7-A36B-488A-A278-5A28D94D5C27}" type="slidenum">
              <a:rPr lang="en-CA" sz="2000" smtClean="0"/>
              <a:t>8</a:t>
            </a:fld>
            <a:endParaRPr lang="en-CA" sz="2000" dirty="0"/>
          </a:p>
        </p:txBody>
      </p:sp>
    </p:spTree>
    <p:extLst>
      <p:ext uri="{BB962C8B-B14F-4D97-AF65-F5344CB8AC3E}">
        <p14:creationId xmlns:p14="http://schemas.microsoft.com/office/powerpoint/2010/main" val="1092708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aboratory counter with a glass wall&#10;&#10;Description automatically generated with medium confidence">
            <a:extLst>
              <a:ext uri="{FF2B5EF4-FFF2-40B4-BE49-F238E27FC236}">
                <a16:creationId xmlns:a16="http://schemas.microsoft.com/office/drawing/2014/main" id="{D665FCC6-2D04-496D-3A5E-A6A2C30428B4}"/>
              </a:ext>
            </a:extLst>
          </p:cNvPr>
          <p:cNvPicPr>
            <a:picLocks noChangeAspect="1"/>
          </p:cNvPicPr>
          <p:nvPr/>
        </p:nvPicPr>
        <p:blipFill>
          <a:blip r:embed="rId2">
            <a:alphaModFix amt="50000"/>
            <a:extLst>
              <a:ext uri="{28A0092B-C50C-407E-A947-70E740481C1C}">
                <a14:useLocalDpi xmlns:a14="http://schemas.microsoft.com/office/drawing/2010/main" val="0"/>
              </a:ext>
            </a:extLst>
          </a:blip>
          <a:srcRect t="25000"/>
          <a:stretch/>
        </p:blipFill>
        <p:spPr>
          <a:xfrm>
            <a:off x="20" y="1"/>
            <a:ext cx="12191980" cy="6857999"/>
          </a:xfrm>
          <a:prstGeom prst="rect">
            <a:avLst/>
          </a:prstGeom>
        </p:spPr>
      </p:pic>
      <p:sp>
        <p:nvSpPr>
          <p:cNvPr id="2" name="Title 1">
            <a:extLst>
              <a:ext uri="{FF2B5EF4-FFF2-40B4-BE49-F238E27FC236}">
                <a16:creationId xmlns:a16="http://schemas.microsoft.com/office/drawing/2014/main" id="{2274B007-E1D3-39C6-754D-52CAF2D9C68D}"/>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QA Development</a:t>
            </a:r>
          </a:p>
        </p:txBody>
      </p:sp>
      <p:sp>
        <p:nvSpPr>
          <p:cNvPr id="3" name="Slide Number Placeholder 2">
            <a:extLst>
              <a:ext uri="{FF2B5EF4-FFF2-40B4-BE49-F238E27FC236}">
                <a16:creationId xmlns:a16="http://schemas.microsoft.com/office/drawing/2014/main" id="{68314E19-223F-DC58-0C6B-047000340F31}"/>
              </a:ext>
            </a:extLst>
          </p:cNvPr>
          <p:cNvSpPr>
            <a:spLocks noGrp="1"/>
          </p:cNvSpPr>
          <p:nvPr>
            <p:ph type="sldNum" sz="quarter" idx="12"/>
          </p:nvPr>
        </p:nvSpPr>
        <p:spPr/>
        <p:txBody>
          <a:bodyPr/>
          <a:lstStyle/>
          <a:p>
            <a:r>
              <a:rPr lang="en-CA" sz="2000" dirty="0"/>
              <a:t> </a:t>
            </a:r>
          </a:p>
        </p:txBody>
      </p:sp>
    </p:spTree>
    <p:extLst>
      <p:ext uri="{BB962C8B-B14F-4D97-AF65-F5344CB8AC3E}">
        <p14:creationId xmlns:p14="http://schemas.microsoft.com/office/powerpoint/2010/main" val="3963967099"/>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ota Grotesque Bold"/>
        <a:ea typeface="Lota Grotesque Bold"/>
        <a:cs typeface="Lota Grotesque Bold"/>
      </a:majorFont>
      <a:minorFont>
        <a:latin typeface="Lota Grotesque Bold"/>
        <a:ea typeface="Lota Grotesque Bold"/>
        <a:cs typeface="Lota Grotesque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821531" rtl="0" fontAlgn="auto" latinLnBrk="0" hangingPunct="0">
          <a:lnSpc>
            <a:spcPct val="12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uli Regular"/>
            <a:ea typeface="Muli Regular"/>
            <a:cs typeface="Muli Regular"/>
            <a:sym typeface="Muli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97aea48-2554-406d-9f58-c96250a9f2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0CF3965B0F4E4AA6110926F94EB61B" ma:contentTypeVersion="15" ma:contentTypeDescription="Create a new document." ma:contentTypeScope="" ma:versionID="a507936afdccf1147051b556929bca68">
  <xsd:schema xmlns:xsd="http://www.w3.org/2001/XMLSchema" xmlns:xs="http://www.w3.org/2001/XMLSchema" xmlns:p="http://schemas.microsoft.com/office/2006/metadata/properties" xmlns:ns3="d13b650e-f7c0-417e-a700-bb397611dd5e" xmlns:ns4="697aea48-2554-406d-9f58-c96250a9f2c0" targetNamespace="http://schemas.microsoft.com/office/2006/metadata/properties" ma:root="true" ma:fieldsID="e8866d68e545bf2412e767a2b258b420" ns3:_="" ns4:_="">
    <xsd:import namespace="d13b650e-f7c0-417e-a700-bb397611dd5e"/>
    <xsd:import namespace="697aea48-2554-406d-9f58-c96250a9f2c0"/>
    <xsd:element name="properties">
      <xsd:complexType>
        <xsd:sequence>
          <xsd:element name="documentManagement">
            <xsd:complexType>
              <xsd:all>
                <xsd:element ref="ns3:SharedWithUsers" minOccurs="0"/>
                <xsd:element ref="ns3:SharedWithDetails" minOccurs="0"/>
                <xsd:element ref="ns3:SharingHintHash" minOccurs="0"/>
                <xsd:element ref="ns4:_activity" minOccurs="0"/>
                <xsd:element ref="ns4:MediaServiceMetadata" minOccurs="0"/>
                <xsd:element ref="ns4:MediaServiceFastMetadata" minOccurs="0"/>
                <xsd:element ref="ns4:MediaServiceObjectDetectorVersion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3b650e-f7c0-417e-a700-bb397611dd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aea48-2554-406d-9f58-c96250a9f2c0" elementFormDefault="qualified">
    <xsd:import namespace="http://schemas.microsoft.com/office/2006/documentManagement/types"/>
    <xsd:import namespace="http://schemas.microsoft.com/office/infopath/2007/PartnerControls"/>
    <xsd:element name="_activity" ma:index="11"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9C1169-DAA8-47DA-AF90-5D27AF8F13C4}">
  <ds:schemaRefs>
    <ds:schemaRef ds:uri="http://purl.org/dc/dcmitype/"/>
    <ds:schemaRef ds:uri="d13b650e-f7c0-417e-a700-bb397611dd5e"/>
    <ds:schemaRef ds:uri="697aea48-2554-406d-9f58-c96250a9f2c0"/>
    <ds:schemaRef ds:uri="http://purl.org/dc/elements/1.1/"/>
    <ds:schemaRef ds:uri="http://schemas.microsoft.com/office/2006/documentManagement/types"/>
    <ds:schemaRef ds:uri="http://www.w3.org/XML/1998/namespace"/>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1772549-E94E-4D8D-8F7C-03443FE9D464}">
  <ds:schemaRefs>
    <ds:schemaRef ds:uri="http://schemas.microsoft.com/sharepoint/v3/contenttype/forms"/>
  </ds:schemaRefs>
</ds:datastoreItem>
</file>

<file path=customXml/itemProps3.xml><?xml version="1.0" encoding="utf-8"?>
<ds:datastoreItem xmlns:ds="http://schemas.openxmlformats.org/officeDocument/2006/customXml" ds:itemID="{1B3E7ECC-2136-4192-BBB9-B0620ABC76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3b650e-f7c0-417e-a700-bb397611dd5e"/>
    <ds:schemaRef ds:uri="697aea48-2554-406d-9f58-c96250a9f2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4414</TotalTime>
  <Words>1277</Words>
  <Application>Microsoft Office PowerPoint</Application>
  <PresentationFormat>Widescreen</PresentationFormat>
  <Paragraphs>160</Paragraphs>
  <Slides>22</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Aptos</vt:lpstr>
      <vt:lpstr>Aptos Display</vt:lpstr>
      <vt:lpstr>Arial</vt:lpstr>
      <vt:lpstr>Helvetica Neue</vt:lpstr>
      <vt:lpstr>Helvetica Neue Medium</vt:lpstr>
      <vt:lpstr>Lota Grotesque Bold</vt:lpstr>
      <vt:lpstr>Muli</vt:lpstr>
      <vt:lpstr>Muli Bold</vt:lpstr>
      <vt:lpstr>Muli Regular</vt:lpstr>
      <vt:lpstr>Office Theme</vt:lpstr>
      <vt:lpstr>White</vt:lpstr>
      <vt:lpstr>SNO+ Transfer Stations</vt:lpstr>
      <vt:lpstr>SNO+</vt:lpstr>
      <vt:lpstr>Tellurium systems</vt:lpstr>
      <vt:lpstr>Tellurium systems</vt:lpstr>
      <vt:lpstr>1,2-BD (Butanediol)</vt:lpstr>
      <vt:lpstr>Cleanliness and Quality  Assurance (QA)</vt:lpstr>
      <vt:lpstr>Importance of Cleaning </vt:lpstr>
      <vt:lpstr>Goals of QA</vt:lpstr>
      <vt:lpstr>QA Development</vt:lpstr>
      <vt:lpstr>QA Overview</vt:lpstr>
      <vt:lpstr>QA Methods Overview</vt:lpstr>
      <vt:lpstr>QA Methods Overview</vt:lpstr>
      <vt:lpstr>QA #1: Baseline Contamination </vt:lpstr>
      <vt:lpstr>QA #2: Re-use of Contaminated Acid</vt:lpstr>
      <vt:lpstr>QA #3: Transfer Between Acid Bottles</vt:lpstr>
      <vt:lpstr>Future QA Prospects</vt:lpstr>
      <vt:lpstr>Concluding Remarks</vt:lpstr>
      <vt:lpstr>PowerPoint Presentation</vt:lpstr>
      <vt:lpstr>Backup</vt:lpstr>
      <vt:lpstr>BD Transfer Station Location</vt:lpstr>
      <vt:lpstr>BD &amp; DDA Transfer Station Space Allocation</vt:lpstr>
      <vt:lpstr>Tellerium-130?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Gurpreet Kainth</dc:creator>
  <cp:lastModifiedBy>Gurpreet Kainth</cp:lastModifiedBy>
  <cp:revision>9</cp:revision>
  <dcterms:created xsi:type="dcterms:W3CDTF">2024-08-17T00:36:10Z</dcterms:created>
  <dcterms:modified xsi:type="dcterms:W3CDTF">2024-08-20T03:30:21Z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0x010100690CF3965B0F4E4AA6110926F94EB61B</vt:lpwstr>
  </property>
</Properties>
</file>