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4" r:id="rId3"/>
    <p:sldId id="259" r:id="rId4"/>
    <p:sldId id="260" r:id="rId5"/>
    <p:sldId id="281" r:id="rId6"/>
    <p:sldId id="262" r:id="rId7"/>
    <p:sldId id="270" r:id="rId8"/>
    <p:sldId id="279" r:id="rId9"/>
    <p:sldId id="267" r:id="rId10"/>
    <p:sldId id="264" r:id="rId11"/>
    <p:sldId id="268" r:id="rId12"/>
    <p:sldId id="269" r:id="rId13"/>
    <p:sldId id="271" r:id="rId14"/>
    <p:sldId id="265" r:id="rId15"/>
    <p:sldId id="278" r:id="rId16"/>
    <p:sldId id="272" r:id="rId17"/>
    <p:sldId id="277" r:id="rId18"/>
    <p:sldId id="2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5876E2-E0FA-409F-B140-CA39B15FA322}" name="Emma Greenall" initials="EG" userId="d3fed6315cbb277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7A086B-6352-4360-8C2C-0F3BF207642C}" v="529" dt="2024-08-19T19:25:00.1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881" autoAdjust="0"/>
  </p:normalViewPr>
  <p:slideViewPr>
    <p:cSldViewPr snapToGrid="0">
      <p:cViewPr varScale="1">
        <p:scale>
          <a:sx n="50" d="100"/>
          <a:sy n="50" d="100"/>
        </p:scale>
        <p:origin x="12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0CB446-800A-437E-BEE3-4340FB636F54}"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791F78B1-D095-4C45-8ADF-AE4A3C42A612}">
      <dgm:prSet/>
      <dgm:spPr/>
      <dgm:t>
        <a:bodyPr/>
        <a:lstStyle/>
        <a:p>
          <a:pPr>
            <a:lnSpc>
              <a:spcPct val="100000"/>
            </a:lnSpc>
          </a:pPr>
          <a:r>
            <a:rPr lang="en-US" dirty="0"/>
            <a:t>Scaled up version of PICO-40 bubble chamber</a:t>
          </a:r>
        </a:p>
      </dgm:t>
    </dgm:pt>
    <dgm:pt modelId="{37F078A3-14C2-439B-B4C7-2691DA83BBCA}" type="parTrans" cxnId="{574E8581-F98C-44DC-BA95-C5A5F4CBD080}">
      <dgm:prSet/>
      <dgm:spPr/>
      <dgm:t>
        <a:bodyPr/>
        <a:lstStyle/>
        <a:p>
          <a:endParaRPr lang="en-US"/>
        </a:p>
      </dgm:t>
    </dgm:pt>
    <dgm:pt modelId="{0FBAC766-62E3-4623-858A-87D2A9E670DD}" type="sibTrans" cxnId="{574E8581-F98C-44DC-BA95-C5A5F4CBD080}">
      <dgm:prSet/>
      <dgm:spPr/>
      <dgm:t>
        <a:bodyPr/>
        <a:lstStyle/>
        <a:p>
          <a:pPr>
            <a:lnSpc>
              <a:spcPct val="100000"/>
            </a:lnSpc>
          </a:pPr>
          <a:endParaRPr lang="en-US"/>
        </a:p>
      </dgm:t>
    </dgm:pt>
    <dgm:pt modelId="{9D5DD900-3DBF-450A-89B5-3E1406E491F7}">
      <dgm:prSet/>
      <dgm:spPr/>
      <dgm:t>
        <a:bodyPr/>
        <a:lstStyle/>
        <a:p>
          <a:pPr>
            <a:lnSpc>
              <a:spcPct val="100000"/>
            </a:lnSpc>
          </a:pPr>
          <a:r>
            <a:rPr lang="en-US"/>
            <a:t>Direct detection of WIMPs</a:t>
          </a:r>
        </a:p>
      </dgm:t>
    </dgm:pt>
    <dgm:pt modelId="{05209C4B-C020-46E3-A4BF-AF8F9A761190}" type="parTrans" cxnId="{92902EDF-4F5D-44A3-AF21-8A80B8CDA466}">
      <dgm:prSet/>
      <dgm:spPr/>
      <dgm:t>
        <a:bodyPr/>
        <a:lstStyle/>
        <a:p>
          <a:endParaRPr lang="en-US"/>
        </a:p>
      </dgm:t>
    </dgm:pt>
    <dgm:pt modelId="{5BE94D82-5671-4809-B961-6BFCFDA9D336}" type="sibTrans" cxnId="{92902EDF-4F5D-44A3-AF21-8A80B8CDA466}">
      <dgm:prSet/>
      <dgm:spPr/>
      <dgm:t>
        <a:bodyPr/>
        <a:lstStyle/>
        <a:p>
          <a:pPr>
            <a:lnSpc>
              <a:spcPct val="100000"/>
            </a:lnSpc>
          </a:pPr>
          <a:endParaRPr lang="en-US"/>
        </a:p>
      </dgm:t>
    </dgm:pt>
    <dgm:pt modelId="{3A8EE67E-DA63-4E4E-BFB4-331E8D3FF290}">
      <dgm:prSet/>
      <dgm:spPr/>
      <dgm:t>
        <a:bodyPr/>
        <a:lstStyle/>
        <a:p>
          <a:pPr>
            <a:lnSpc>
              <a:spcPct val="100000"/>
            </a:lnSpc>
          </a:pPr>
          <a:r>
            <a:rPr lang="en-US" dirty="0"/>
            <a:t>Target fluid C</a:t>
          </a:r>
          <a:r>
            <a:rPr lang="en-US" baseline="-25000" dirty="0"/>
            <a:t>3</a:t>
          </a:r>
          <a:r>
            <a:rPr lang="en-US" dirty="0"/>
            <a:t>F</a:t>
          </a:r>
          <a:r>
            <a:rPr lang="en-US" baseline="-25000" dirty="0"/>
            <a:t>8</a:t>
          </a:r>
          <a:r>
            <a:rPr lang="en-US" dirty="0"/>
            <a:t> kept in super heated state</a:t>
          </a:r>
        </a:p>
      </dgm:t>
    </dgm:pt>
    <dgm:pt modelId="{FF6D3ED3-4EC5-4F1B-A4B3-787FC10762CF}" type="parTrans" cxnId="{0CDA909A-40CE-4A0C-A4A2-C1EE4991F968}">
      <dgm:prSet/>
      <dgm:spPr/>
      <dgm:t>
        <a:bodyPr/>
        <a:lstStyle/>
        <a:p>
          <a:endParaRPr lang="en-US"/>
        </a:p>
      </dgm:t>
    </dgm:pt>
    <dgm:pt modelId="{794E2D8C-13C2-4FE8-9EA9-24431AF9B46B}" type="sibTrans" cxnId="{0CDA909A-40CE-4A0C-A4A2-C1EE4991F968}">
      <dgm:prSet/>
      <dgm:spPr/>
      <dgm:t>
        <a:bodyPr/>
        <a:lstStyle/>
        <a:p>
          <a:pPr>
            <a:lnSpc>
              <a:spcPct val="100000"/>
            </a:lnSpc>
          </a:pPr>
          <a:endParaRPr lang="en-US"/>
        </a:p>
      </dgm:t>
    </dgm:pt>
    <dgm:pt modelId="{90A9F7D8-F40B-443A-A310-8B2CD6DDBAAB}">
      <dgm:prSet/>
      <dgm:spPr/>
      <dgm:t>
        <a:bodyPr/>
        <a:lstStyle/>
        <a:p>
          <a:pPr>
            <a:lnSpc>
              <a:spcPct val="100000"/>
            </a:lnSpc>
          </a:pPr>
          <a:r>
            <a:rPr lang="en-US"/>
            <a:t>Bubbles created from nuclear recoils</a:t>
          </a:r>
        </a:p>
      </dgm:t>
    </dgm:pt>
    <dgm:pt modelId="{E2DCF729-6FCC-43AF-91D3-1790B563F627}" type="parTrans" cxnId="{C78632EB-1809-49B3-ABB4-279AB3EBFBE5}">
      <dgm:prSet/>
      <dgm:spPr/>
      <dgm:t>
        <a:bodyPr/>
        <a:lstStyle/>
        <a:p>
          <a:endParaRPr lang="en-US"/>
        </a:p>
      </dgm:t>
    </dgm:pt>
    <dgm:pt modelId="{423F419C-BD48-428D-996B-B4652037084C}" type="sibTrans" cxnId="{C78632EB-1809-49B3-ABB4-279AB3EBFBE5}">
      <dgm:prSet/>
      <dgm:spPr/>
      <dgm:t>
        <a:bodyPr/>
        <a:lstStyle/>
        <a:p>
          <a:pPr>
            <a:lnSpc>
              <a:spcPct val="100000"/>
            </a:lnSpc>
          </a:pPr>
          <a:endParaRPr lang="en-US"/>
        </a:p>
      </dgm:t>
    </dgm:pt>
    <dgm:pt modelId="{D125A6D3-D396-4066-B8A6-60D436E5A45B}">
      <dgm:prSet/>
      <dgm:spPr/>
      <dgm:t>
        <a:bodyPr/>
        <a:lstStyle/>
        <a:p>
          <a:pPr>
            <a:lnSpc>
              <a:spcPct val="100000"/>
            </a:lnSpc>
          </a:pPr>
          <a:r>
            <a:rPr lang="en-US"/>
            <a:t>Cameras, acoustic sensors, pressure sensors</a:t>
          </a:r>
        </a:p>
      </dgm:t>
    </dgm:pt>
    <dgm:pt modelId="{D429691F-3628-407F-A7CF-CDF2645E59C4}" type="parTrans" cxnId="{07DA3403-0F23-48C1-A024-F54904301F3E}">
      <dgm:prSet/>
      <dgm:spPr/>
      <dgm:t>
        <a:bodyPr/>
        <a:lstStyle/>
        <a:p>
          <a:endParaRPr lang="en-US"/>
        </a:p>
      </dgm:t>
    </dgm:pt>
    <dgm:pt modelId="{00A9EE0F-30E6-415B-A878-D465B953664B}" type="sibTrans" cxnId="{07DA3403-0F23-48C1-A024-F54904301F3E}">
      <dgm:prSet/>
      <dgm:spPr/>
      <dgm:t>
        <a:bodyPr/>
        <a:lstStyle/>
        <a:p>
          <a:pPr>
            <a:lnSpc>
              <a:spcPct val="100000"/>
            </a:lnSpc>
          </a:pPr>
          <a:endParaRPr lang="en-US"/>
        </a:p>
      </dgm:t>
    </dgm:pt>
    <dgm:pt modelId="{7DE664B1-4BE9-4812-AB63-02EA8940F51B}">
      <dgm:prSet/>
      <dgm:spPr/>
      <dgm:t>
        <a:bodyPr/>
        <a:lstStyle/>
        <a:p>
          <a:pPr>
            <a:lnSpc>
              <a:spcPct val="100000"/>
            </a:lnSpc>
          </a:pPr>
          <a:r>
            <a:rPr lang="en-US"/>
            <a:t>SNOLAB CUBE hall</a:t>
          </a:r>
        </a:p>
      </dgm:t>
    </dgm:pt>
    <dgm:pt modelId="{5FED3C7A-6381-490E-8C5B-38CB2DA96360}" type="parTrans" cxnId="{03D8C0BC-5615-42F4-962F-E26894BAD8CE}">
      <dgm:prSet/>
      <dgm:spPr/>
      <dgm:t>
        <a:bodyPr/>
        <a:lstStyle/>
        <a:p>
          <a:endParaRPr lang="en-US"/>
        </a:p>
      </dgm:t>
    </dgm:pt>
    <dgm:pt modelId="{19BCD997-D0DC-45EA-B7F4-C2DA99E25861}" type="sibTrans" cxnId="{03D8C0BC-5615-42F4-962F-E26894BAD8CE}">
      <dgm:prSet/>
      <dgm:spPr/>
      <dgm:t>
        <a:bodyPr/>
        <a:lstStyle/>
        <a:p>
          <a:endParaRPr lang="en-US"/>
        </a:p>
      </dgm:t>
    </dgm:pt>
    <dgm:pt modelId="{E5DC3D24-FE84-4FC4-8DB1-7C2EAE469441}" type="pres">
      <dgm:prSet presAssocID="{020CB446-800A-437E-BEE3-4340FB636F54}" presName="root" presStyleCnt="0">
        <dgm:presLayoutVars>
          <dgm:dir/>
          <dgm:resizeHandles val="exact"/>
        </dgm:presLayoutVars>
      </dgm:prSet>
      <dgm:spPr/>
    </dgm:pt>
    <dgm:pt modelId="{E7FD967B-E103-4646-BEF0-C33BA59644C8}" type="pres">
      <dgm:prSet presAssocID="{020CB446-800A-437E-BEE3-4340FB636F54}" presName="container" presStyleCnt="0">
        <dgm:presLayoutVars>
          <dgm:dir/>
          <dgm:resizeHandles val="exact"/>
        </dgm:presLayoutVars>
      </dgm:prSet>
      <dgm:spPr/>
    </dgm:pt>
    <dgm:pt modelId="{7B6C598E-DD31-4CAF-8446-07052E42E2B7}" type="pres">
      <dgm:prSet presAssocID="{791F78B1-D095-4C45-8ADF-AE4A3C42A612}" presName="compNode" presStyleCnt="0"/>
      <dgm:spPr/>
    </dgm:pt>
    <dgm:pt modelId="{30A76E3F-E62B-4B7A-AA41-E2062DEA98B6}" type="pres">
      <dgm:prSet presAssocID="{791F78B1-D095-4C45-8ADF-AE4A3C42A612}" presName="iconBgRect" presStyleLbl="bgShp" presStyleIdx="0" presStyleCnt="6"/>
      <dgm:spPr/>
    </dgm:pt>
    <dgm:pt modelId="{0A1F4296-F2AD-4382-9F26-B24F0B61FA66}" type="pres">
      <dgm:prSet presAssocID="{791F78B1-D095-4C45-8ADF-AE4A3C42A612}" presName="iconRect" presStyleLbl="nod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xponential Graph with solid fill"/>
        </a:ext>
      </dgm:extLst>
    </dgm:pt>
    <dgm:pt modelId="{C66D8031-C195-4516-A2EE-B75AA9FBB6B3}" type="pres">
      <dgm:prSet presAssocID="{791F78B1-D095-4C45-8ADF-AE4A3C42A612}" presName="spaceRect" presStyleCnt="0"/>
      <dgm:spPr/>
    </dgm:pt>
    <dgm:pt modelId="{DF5E313D-0471-484C-BD72-78906ABB0D90}" type="pres">
      <dgm:prSet presAssocID="{791F78B1-D095-4C45-8ADF-AE4A3C42A612}" presName="textRect" presStyleLbl="revTx" presStyleIdx="0" presStyleCnt="6">
        <dgm:presLayoutVars>
          <dgm:chMax val="1"/>
          <dgm:chPref val="1"/>
        </dgm:presLayoutVars>
      </dgm:prSet>
      <dgm:spPr/>
    </dgm:pt>
    <dgm:pt modelId="{84EBC533-682C-4501-80E7-A0998F5FA76B}" type="pres">
      <dgm:prSet presAssocID="{0FBAC766-62E3-4623-858A-87D2A9E670DD}" presName="sibTrans" presStyleLbl="sibTrans2D1" presStyleIdx="0" presStyleCnt="0"/>
      <dgm:spPr/>
    </dgm:pt>
    <dgm:pt modelId="{5EA86EF2-2308-4D12-B8F6-FAB9C6E3A8AE}" type="pres">
      <dgm:prSet presAssocID="{9D5DD900-3DBF-450A-89B5-3E1406E491F7}" presName="compNode" presStyleCnt="0"/>
      <dgm:spPr/>
    </dgm:pt>
    <dgm:pt modelId="{9033B12F-7894-4C35-86C4-C665C7818D83}" type="pres">
      <dgm:prSet presAssocID="{9D5DD900-3DBF-450A-89B5-3E1406E491F7}" presName="iconBgRect" presStyleLbl="bgShp" presStyleIdx="1" presStyleCnt="6"/>
      <dgm:spPr/>
    </dgm:pt>
    <dgm:pt modelId="{B1DEB861-CFA2-4DD1-9974-59062E155C73}" type="pres">
      <dgm:prSet presAssocID="{9D5DD900-3DBF-450A-89B5-3E1406E491F7}" presName="iconRect" presStyleLbl="nod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Remote learning science with solid fill"/>
        </a:ext>
      </dgm:extLst>
    </dgm:pt>
    <dgm:pt modelId="{92DB38B5-8D3E-4805-B9EA-25737597E292}" type="pres">
      <dgm:prSet presAssocID="{9D5DD900-3DBF-450A-89B5-3E1406E491F7}" presName="spaceRect" presStyleCnt="0"/>
      <dgm:spPr/>
    </dgm:pt>
    <dgm:pt modelId="{52A91C9D-9B36-4A80-908C-74406D283547}" type="pres">
      <dgm:prSet presAssocID="{9D5DD900-3DBF-450A-89B5-3E1406E491F7}" presName="textRect" presStyleLbl="revTx" presStyleIdx="1" presStyleCnt="6">
        <dgm:presLayoutVars>
          <dgm:chMax val="1"/>
          <dgm:chPref val="1"/>
        </dgm:presLayoutVars>
      </dgm:prSet>
      <dgm:spPr/>
    </dgm:pt>
    <dgm:pt modelId="{B485977A-8389-4F53-8024-91D738BA5A03}" type="pres">
      <dgm:prSet presAssocID="{5BE94D82-5671-4809-B961-6BFCFDA9D336}" presName="sibTrans" presStyleLbl="sibTrans2D1" presStyleIdx="0" presStyleCnt="0"/>
      <dgm:spPr/>
    </dgm:pt>
    <dgm:pt modelId="{3EBE3AAE-72AC-43C8-855C-A1DA89EB6210}" type="pres">
      <dgm:prSet presAssocID="{3A8EE67E-DA63-4E4E-BFB4-331E8D3FF290}" presName="compNode" presStyleCnt="0"/>
      <dgm:spPr/>
    </dgm:pt>
    <dgm:pt modelId="{393186E3-0043-4ABA-94A4-5CEEDEC26704}" type="pres">
      <dgm:prSet presAssocID="{3A8EE67E-DA63-4E4E-BFB4-331E8D3FF290}" presName="iconBgRect" presStyleLbl="bgShp" presStyleIdx="2" presStyleCnt="6"/>
      <dgm:spPr/>
    </dgm:pt>
    <dgm:pt modelId="{46A40EC9-9B42-4C27-A37B-43612FFC886C}" type="pres">
      <dgm:prSet presAssocID="{3A8EE67E-DA63-4E4E-BFB4-331E8D3FF290}"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hermometer"/>
        </a:ext>
      </dgm:extLst>
    </dgm:pt>
    <dgm:pt modelId="{1E3883FF-537F-4A0D-ACAF-AC237A4F70B0}" type="pres">
      <dgm:prSet presAssocID="{3A8EE67E-DA63-4E4E-BFB4-331E8D3FF290}" presName="spaceRect" presStyleCnt="0"/>
      <dgm:spPr/>
    </dgm:pt>
    <dgm:pt modelId="{999A2FAA-1151-4EA5-A0EE-879FE78D351C}" type="pres">
      <dgm:prSet presAssocID="{3A8EE67E-DA63-4E4E-BFB4-331E8D3FF290}" presName="textRect" presStyleLbl="revTx" presStyleIdx="2" presStyleCnt="6">
        <dgm:presLayoutVars>
          <dgm:chMax val="1"/>
          <dgm:chPref val="1"/>
        </dgm:presLayoutVars>
      </dgm:prSet>
      <dgm:spPr/>
    </dgm:pt>
    <dgm:pt modelId="{A4C80AA1-0C85-4C97-93C8-51BA5D5F2E11}" type="pres">
      <dgm:prSet presAssocID="{794E2D8C-13C2-4FE8-9EA9-24431AF9B46B}" presName="sibTrans" presStyleLbl="sibTrans2D1" presStyleIdx="0" presStyleCnt="0"/>
      <dgm:spPr/>
    </dgm:pt>
    <dgm:pt modelId="{E3B13640-E922-4FDB-BD1A-2B6B7F77134A}" type="pres">
      <dgm:prSet presAssocID="{90A9F7D8-F40B-443A-A310-8B2CD6DDBAAB}" presName="compNode" presStyleCnt="0"/>
      <dgm:spPr/>
    </dgm:pt>
    <dgm:pt modelId="{15919F1D-EF30-46D0-928E-49C4CC87AFB2}" type="pres">
      <dgm:prSet presAssocID="{90A9F7D8-F40B-443A-A310-8B2CD6DDBAAB}" presName="iconBgRect" presStyleLbl="bgShp" presStyleIdx="3" presStyleCnt="6"/>
      <dgm:spPr/>
    </dgm:pt>
    <dgm:pt modelId="{0563990C-618F-4085-9D10-B0003613B331}" type="pres">
      <dgm:prSet presAssocID="{90A9F7D8-F40B-443A-A310-8B2CD6DDBAAB}" presName="iconRect" presStyleLbl="node1" presStyleIdx="3" presStyleCnt="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ubbles with solid fill"/>
        </a:ext>
      </dgm:extLst>
    </dgm:pt>
    <dgm:pt modelId="{E471742E-F798-485A-B589-C8DACDE6DA20}" type="pres">
      <dgm:prSet presAssocID="{90A9F7D8-F40B-443A-A310-8B2CD6DDBAAB}" presName="spaceRect" presStyleCnt="0"/>
      <dgm:spPr/>
    </dgm:pt>
    <dgm:pt modelId="{4956A1D6-3C7D-4077-9426-B583F15BF550}" type="pres">
      <dgm:prSet presAssocID="{90A9F7D8-F40B-443A-A310-8B2CD6DDBAAB}" presName="textRect" presStyleLbl="revTx" presStyleIdx="3" presStyleCnt="6">
        <dgm:presLayoutVars>
          <dgm:chMax val="1"/>
          <dgm:chPref val="1"/>
        </dgm:presLayoutVars>
      </dgm:prSet>
      <dgm:spPr/>
    </dgm:pt>
    <dgm:pt modelId="{3E0E535D-7B9C-4680-8440-92F4A51D3046}" type="pres">
      <dgm:prSet presAssocID="{423F419C-BD48-428D-996B-B4652037084C}" presName="sibTrans" presStyleLbl="sibTrans2D1" presStyleIdx="0" presStyleCnt="0"/>
      <dgm:spPr/>
    </dgm:pt>
    <dgm:pt modelId="{B366825D-D184-43B5-8267-0858B99A8255}" type="pres">
      <dgm:prSet presAssocID="{D125A6D3-D396-4066-B8A6-60D436E5A45B}" presName="compNode" presStyleCnt="0"/>
      <dgm:spPr/>
    </dgm:pt>
    <dgm:pt modelId="{D9C1341B-1CC4-4433-A1FB-E8F520A24DFF}" type="pres">
      <dgm:prSet presAssocID="{D125A6D3-D396-4066-B8A6-60D436E5A45B}" presName="iconBgRect" presStyleLbl="bgShp" presStyleIdx="4" presStyleCnt="6"/>
      <dgm:spPr/>
    </dgm:pt>
    <dgm:pt modelId="{0FF1439C-80FD-4FE6-84CC-BA5600496939}" type="pres">
      <dgm:prSet presAssocID="{D125A6D3-D396-4066-B8A6-60D436E5A45B}"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Web cam"/>
        </a:ext>
      </dgm:extLst>
    </dgm:pt>
    <dgm:pt modelId="{1266323C-847E-40C7-9E70-6141E723CED3}" type="pres">
      <dgm:prSet presAssocID="{D125A6D3-D396-4066-B8A6-60D436E5A45B}" presName="spaceRect" presStyleCnt="0"/>
      <dgm:spPr/>
    </dgm:pt>
    <dgm:pt modelId="{E64C8956-4946-434B-B807-B5D2985E9EE0}" type="pres">
      <dgm:prSet presAssocID="{D125A6D3-D396-4066-B8A6-60D436E5A45B}" presName="textRect" presStyleLbl="revTx" presStyleIdx="4" presStyleCnt="6">
        <dgm:presLayoutVars>
          <dgm:chMax val="1"/>
          <dgm:chPref val="1"/>
        </dgm:presLayoutVars>
      </dgm:prSet>
      <dgm:spPr/>
    </dgm:pt>
    <dgm:pt modelId="{E6D2FC21-DE65-4009-BB02-509BF0DBCC23}" type="pres">
      <dgm:prSet presAssocID="{00A9EE0F-30E6-415B-A878-D465B953664B}" presName="sibTrans" presStyleLbl="sibTrans2D1" presStyleIdx="0" presStyleCnt="0"/>
      <dgm:spPr/>
    </dgm:pt>
    <dgm:pt modelId="{3A26CBA3-37E9-4B0B-84AA-846EA2C1D77A}" type="pres">
      <dgm:prSet presAssocID="{7DE664B1-4BE9-4812-AB63-02EA8940F51B}" presName="compNode" presStyleCnt="0"/>
      <dgm:spPr/>
    </dgm:pt>
    <dgm:pt modelId="{01B192CB-E761-4D9F-95DC-6C9BC3410BA0}" type="pres">
      <dgm:prSet presAssocID="{7DE664B1-4BE9-4812-AB63-02EA8940F51B}" presName="iconBgRect" presStyleLbl="bgShp" presStyleIdx="5" presStyleCnt="6"/>
      <dgm:spPr/>
    </dgm:pt>
    <dgm:pt modelId="{A6AED98A-5C12-4ED9-AD27-4578A84CAE98}" type="pres">
      <dgm:prSet presAssocID="{7DE664B1-4BE9-4812-AB63-02EA8940F51B}" presName="iconRect" presStyleLbl="nod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Labor with solid fill"/>
        </a:ext>
      </dgm:extLst>
    </dgm:pt>
    <dgm:pt modelId="{6C0A9D74-C565-42C3-AF69-86A49CD0091C}" type="pres">
      <dgm:prSet presAssocID="{7DE664B1-4BE9-4812-AB63-02EA8940F51B}" presName="spaceRect" presStyleCnt="0"/>
      <dgm:spPr/>
    </dgm:pt>
    <dgm:pt modelId="{8670916A-7F69-405D-A378-9D44076FBF62}" type="pres">
      <dgm:prSet presAssocID="{7DE664B1-4BE9-4812-AB63-02EA8940F51B}" presName="textRect" presStyleLbl="revTx" presStyleIdx="5" presStyleCnt="6">
        <dgm:presLayoutVars>
          <dgm:chMax val="1"/>
          <dgm:chPref val="1"/>
        </dgm:presLayoutVars>
      </dgm:prSet>
      <dgm:spPr/>
    </dgm:pt>
  </dgm:ptLst>
  <dgm:cxnLst>
    <dgm:cxn modelId="{07DA3403-0F23-48C1-A024-F54904301F3E}" srcId="{020CB446-800A-437E-BEE3-4340FB636F54}" destId="{D125A6D3-D396-4066-B8A6-60D436E5A45B}" srcOrd="4" destOrd="0" parTransId="{D429691F-3628-407F-A7CF-CDF2645E59C4}" sibTransId="{00A9EE0F-30E6-415B-A878-D465B953664B}"/>
    <dgm:cxn modelId="{EB6E1A05-7924-4D01-8EB8-3982125C803F}" type="presOf" srcId="{90A9F7D8-F40B-443A-A310-8B2CD6DDBAAB}" destId="{4956A1D6-3C7D-4077-9426-B583F15BF550}" srcOrd="0" destOrd="0" presId="urn:microsoft.com/office/officeart/2018/2/layout/IconCircleList"/>
    <dgm:cxn modelId="{8CE5110D-A11B-4BCA-8EA6-2726C5C7B8C9}" type="presOf" srcId="{0FBAC766-62E3-4623-858A-87D2A9E670DD}" destId="{84EBC533-682C-4501-80E7-A0998F5FA76B}" srcOrd="0" destOrd="0" presId="urn:microsoft.com/office/officeart/2018/2/layout/IconCircleList"/>
    <dgm:cxn modelId="{3E3E4D18-F951-427E-8148-482BF8886575}" type="presOf" srcId="{00A9EE0F-30E6-415B-A878-D465B953664B}" destId="{E6D2FC21-DE65-4009-BB02-509BF0DBCC23}" srcOrd="0" destOrd="0" presId="urn:microsoft.com/office/officeart/2018/2/layout/IconCircleList"/>
    <dgm:cxn modelId="{ECFD8145-CAB3-46DD-88E4-F57E024BCAC2}" type="presOf" srcId="{5BE94D82-5671-4809-B961-6BFCFDA9D336}" destId="{B485977A-8389-4F53-8024-91D738BA5A03}" srcOrd="0" destOrd="0" presId="urn:microsoft.com/office/officeart/2018/2/layout/IconCircleList"/>
    <dgm:cxn modelId="{ADD47B48-5DB3-4339-8AD1-4BB3A270F79F}" type="presOf" srcId="{7DE664B1-4BE9-4812-AB63-02EA8940F51B}" destId="{8670916A-7F69-405D-A378-9D44076FBF62}" srcOrd="0" destOrd="0" presId="urn:microsoft.com/office/officeart/2018/2/layout/IconCircleList"/>
    <dgm:cxn modelId="{6032FB72-5A0A-4AA6-8329-851248505D88}" type="presOf" srcId="{020CB446-800A-437E-BEE3-4340FB636F54}" destId="{E5DC3D24-FE84-4FC4-8DB1-7C2EAE469441}" srcOrd="0" destOrd="0" presId="urn:microsoft.com/office/officeart/2018/2/layout/IconCircleList"/>
    <dgm:cxn modelId="{B2E79E79-2B29-4A9E-862C-C2FEE691C02D}" type="presOf" srcId="{3A8EE67E-DA63-4E4E-BFB4-331E8D3FF290}" destId="{999A2FAA-1151-4EA5-A0EE-879FE78D351C}" srcOrd="0" destOrd="0" presId="urn:microsoft.com/office/officeart/2018/2/layout/IconCircleList"/>
    <dgm:cxn modelId="{574E8581-F98C-44DC-BA95-C5A5F4CBD080}" srcId="{020CB446-800A-437E-BEE3-4340FB636F54}" destId="{791F78B1-D095-4C45-8ADF-AE4A3C42A612}" srcOrd="0" destOrd="0" parTransId="{37F078A3-14C2-439B-B4C7-2691DA83BBCA}" sibTransId="{0FBAC766-62E3-4623-858A-87D2A9E670DD}"/>
    <dgm:cxn modelId="{BB78E58C-220B-4D8F-B837-C13242F10ED5}" type="presOf" srcId="{791F78B1-D095-4C45-8ADF-AE4A3C42A612}" destId="{DF5E313D-0471-484C-BD72-78906ABB0D90}" srcOrd="0" destOrd="0" presId="urn:microsoft.com/office/officeart/2018/2/layout/IconCircleList"/>
    <dgm:cxn modelId="{0CDA909A-40CE-4A0C-A4A2-C1EE4991F968}" srcId="{020CB446-800A-437E-BEE3-4340FB636F54}" destId="{3A8EE67E-DA63-4E4E-BFB4-331E8D3FF290}" srcOrd="2" destOrd="0" parTransId="{FF6D3ED3-4EC5-4F1B-A4B3-787FC10762CF}" sibTransId="{794E2D8C-13C2-4FE8-9EA9-24431AF9B46B}"/>
    <dgm:cxn modelId="{62BD23A2-C81B-4CDC-A98B-7401252C064B}" type="presOf" srcId="{794E2D8C-13C2-4FE8-9EA9-24431AF9B46B}" destId="{A4C80AA1-0C85-4C97-93C8-51BA5D5F2E11}" srcOrd="0" destOrd="0" presId="urn:microsoft.com/office/officeart/2018/2/layout/IconCircleList"/>
    <dgm:cxn modelId="{148A22A7-B09F-4275-A444-2C7840E35D23}" type="presOf" srcId="{9D5DD900-3DBF-450A-89B5-3E1406E491F7}" destId="{52A91C9D-9B36-4A80-908C-74406D283547}" srcOrd="0" destOrd="0" presId="urn:microsoft.com/office/officeart/2018/2/layout/IconCircleList"/>
    <dgm:cxn modelId="{F9BFABBC-821B-499C-8F24-134EFA9A9A2A}" type="presOf" srcId="{423F419C-BD48-428D-996B-B4652037084C}" destId="{3E0E535D-7B9C-4680-8440-92F4A51D3046}" srcOrd="0" destOrd="0" presId="urn:microsoft.com/office/officeart/2018/2/layout/IconCircleList"/>
    <dgm:cxn modelId="{03D8C0BC-5615-42F4-962F-E26894BAD8CE}" srcId="{020CB446-800A-437E-BEE3-4340FB636F54}" destId="{7DE664B1-4BE9-4812-AB63-02EA8940F51B}" srcOrd="5" destOrd="0" parTransId="{5FED3C7A-6381-490E-8C5B-38CB2DA96360}" sibTransId="{19BCD997-D0DC-45EA-B7F4-C2DA99E25861}"/>
    <dgm:cxn modelId="{8A4303C1-91D4-4AD4-A3A4-32FE2132A915}" type="presOf" srcId="{D125A6D3-D396-4066-B8A6-60D436E5A45B}" destId="{E64C8956-4946-434B-B807-B5D2985E9EE0}" srcOrd="0" destOrd="0" presId="urn:microsoft.com/office/officeart/2018/2/layout/IconCircleList"/>
    <dgm:cxn modelId="{92902EDF-4F5D-44A3-AF21-8A80B8CDA466}" srcId="{020CB446-800A-437E-BEE3-4340FB636F54}" destId="{9D5DD900-3DBF-450A-89B5-3E1406E491F7}" srcOrd="1" destOrd="0" parTransId="{05209C4B-C020-46E3-A4BF-AF8F9A761190}" sibTransId="{5BE94D82-5671-4809-B961-6BFCFDA9D336}"/>
    <dgm:cxn modelId="{C78632EB-1809-49B3-ABB4-279AB3EBFBE5}" srcId="{020CB446-800A-437E-BEE3-4340FB636F54}" destId="{90A9F7D8-F40B-443A-A310-8B2CD6DDBAAB}" srcOrd="3" destOrd="0" parTransId="{E2DCF729-6FCC-43AF-91D3-1790B563F627}" sibTransId="{423F419C-BD48-428D-996B-B4652037084C}"/>
    <dgm:cxn modelId="{172AC852-DC03-4639-BDEE-867163285E38}" type="presParOf" srcId="{E5DC3D24-FE84-4FC4-8DB1-7C2EAE469441}" destId="{E7FD967B-E103-4646-BEF0-C33BA59644C8}" srcOrd="0" destOrd="0" presId="urn:microsoft.com/office/officeart/2018/2/layout/IconCircleList"/>
    <dgm:cxn modelId="{34B5F070-6448-48E0-8054-9A37829C833C}" type="presParOf" srcId="{E7FD967B-E103-4646-BEF0-C33BA59644C8}" destId="{7B6C598E-DD31-4CAF-8446-07052E42E2B7}" srcOrd="0" destOrd="0" presId="urn:microsoft.com/office/officeart/2018/2/layout/IconCircleList"/>
    <dgm:cxn modelId="{6193AB83-6754-478A-98E9-AC0C23308011}" type="presParOf" srcId="{7B6C598E-DD31-4CAF-8446-07052E42E2B7}" destId="{30A76E3F-E62B-4B7A-AA41-E2062DEA98B6}" srcOrd="0" destOrd="0" presId="urn:microsoft.com/office/officeart/2018/2/layout/IconCircleList"/>
    <dgm:cxn modelId="{2275921E-229B-44FB-89B7-9C2EFAAB05A1}" type="presParOf" srcId="{7B6C598E-DD31-4CAF-8446-07052E42E2B7}" destId="{0A1F4296-F2AD-4382-9F26-B24F0B61FA66}" srcOrd="1" destOrd="0" presId="urn:microsoft.com/office/officeart/2018/2/layout/IconCircleList"/>
    <dgm:cxn modelId="{63A76F27-202D-4AB7-A758-D23B63461665}" type="presParOf" srcId="{7B6C598E-DD31-4CAF-8446-07052E42E2B7}" destId="{C66D8031-C195-4516-A2EE-B75AA9FBB6B3}" srcOrd="2" destOrd="0" presId="urn:microsoft.com/office/officeart/2018/2/layout/IconCircleList"/>
    <dgm:cxn modelId="{CC4FF2FB-B01F-4899-864B-CE2184872990}" type="presParOf" srcId="{7B6C598E-DD31-4CAF-8446-07052E42E2B7}" destId="{DF5E313D-0471-484C-BD72-78906ABB0D90}" srcOrd="3" destOrd="0" presId="urn:microsoft.com/office/officeart/2018/2/layout/IconCircleList"/>
    <dgm:cxn modelId="{F4F2D5F9-FBE2-4371-A992-A223372CBB48}" type="presParOf" srcId="{E7FD967B-E103-4646-BEF0-C33BA59644C8}" destId="{84EBC533-682C-4501-80E7-A0998F5FA76B}" srcOrd="1" destOrd="0" presId="urn:microsoft.com/office/officeart/2018/2/layout/IconCircleList"/>
    <dgm:cxn modelId="{A7C7344E-5AFB-4BE2-99A6-D0548712CC49}" type="presParOf" srcId="{E7FD967B-E103-4646-BEF0-C33BA59644C8}" destId="{5EA86EF2-2308-4D12-B8F6-FAB9C6E3A8AE}" srcOrd="2" destOrd="0" presId="urn:microsoft.com/office/officeart/2018/2/layout/IconCircleList"/>
    <dgm:cxn modelId="{044DFC08-6D92-42EB-B0FE-2EE13DCA5EC0}" type="presParOf" srcId="{5EA86EF2-2308-4D12-B8F6-FAB9C6E3A8AE}" destId="{9033B12F-7894-4C35-86C4-C665C7818D83}" srcOrd="0" destOrd="0" presId="urn:microsoft.com/office/officeart/2018/2/layout/IconCircleList"/>
    <dgm:cxn modelId="{BE372C28-B584-482F-95DA-FC9D0BE6DF64}" type="presParOf" srcId="{5EA86EF2-2308-4D12-B8F6-FAB9C6E3A8AE}" destId="{B1DEB861-CFA2-4DD1-9974-59062E155C73}" srcOrd="1" destOrd="0" presId="urn:microsoft.com/office/officeart/2018/2/layout/IconCircleList"/>
    <dgm:cxn modelId="{63634207-5A90-4FED-B48A-971550A4385B}" type="presParOf" srcId="{5EA86EF2-2308-4D12-B8F6-FAB9C6E3A8AE}" destId="{92DB38B5-8D3E-4805-B9EA-25737597E292}" srcOrd="2" destOrd="0" presId="urn:microsoft.com/office/officeart/2018/2/layout/IconCircleList"/>
    <dgm:cxn modelId="{1310CB50-680D-4EF1-8D4C-CF14AECEBE19}" type="presParOf" srcId="{5EA86EF2-2308-4D12-B8F6-FAB9C6E3A8AE}" destId="{52A91C9D-9B36-4A80-908C-74406D283547}" srcOrd="3" destOrd="0" presId="urn:microsoft.com/office/officeart/2018/2/layout/IconCircleList"/>
    <dgm:cxn modelId="{3656F6D6-9B3C-4315-8509-C0AE6346A2D0}" type="presParOf" srcId="{E7FD967B-E103-4646-BEF0-C33BA59644C8}" destId="{B485977A-8389-4F53-8024-91D738BA5A03}" srcOrd="3" destOrd="0" presId="urn:microsoft.com/office/officeart/2018/2/layout/IconCircleList"/>
    <dgm:cxn modelId="{34296C1E-3A99-46B2-9112-AF8AC6B8D78F}" type="presParOf" srcId="{E7FD967B-E103-4646-BEF0-C33BA59644C8}" destId="{3EBE3AAE-72AC-43C8-855C-A1DA89EB6210}" srcOrd="4" destOrd="0" presId="urn:microsoft.com/office/officeart/2018/2/layout/IconCircleList"/>
    <dgm:cxn modelId="{DF3A3E18-E1B9-4596-95C7-22472FC124C2}" type="presParOf" srcId="{3EBE3AAE-72AC-43C8-855C-A1DA89EB6210}" destId="{393186E3-0043-4ABA-94A4-5CEEDEC26704}" srcOrd="0" destOrd="0" presId="urn:microsoft.com/office/officeart/2018/2/layout/IconCircleList"/>
    <dgm:cxn modelId="{86FBF7FA-8006-4280-BB90-1159AFA7ED45}" type="presParOf" srcId="{3EBE3AAE-72AC-43C8-855C-A1DA89EB6210}" destId="{46A40EC9-9B42-4C27-A37B-43612FFC886C}" srcOrd="1" destOrd="0" presId="urn:microsoft.com/office/officeart/2018/2/layout/IconCircleList"/>
    <dgm:cxn modelId="{C8D75142-6D1F-48DC-9F74-C783C8881242}" type="presParOf" srcId="{3EBE3AAE-72AC-43C8-855C-A1DA89EB6210}" destId="{1E3883FF-537F-4A0D-ACAF-AC237A4F70B0}" srcOrd="2" destOrd="0" presId="urn:microsoft.com/office/officeart/2018/2/layout/IconCircleList"/>
    <dgm:cxn modelId="{ABF0006B-CE2F-4685-AF52-26DC6FD0CE37}" type="presParOf" srcId="{3EBE3AAE-72AC-43C8-855C-A1DA89EB6210}" destId="{999A2FAA-1151-4EA5-A0EE-879FE78D351C}" srcOrd="3" destOrd="0" presId="urn:microsoft.com/office/officeart/2018/2/layout/IconCircleList"/>
    <dgm:cxn modelId="{A5486C26-E92F-476E-966A-434794737BC0}" type="presParOf" srcId="{E7FD967B-E103-4646-BEF0-C33BA59644C8}" destId="{A4C80AA1-0C85-4C97-93C8-51BA5D5F2E11}" srcOrd="5" destOrd="0" presId="urn:microsoft.com/office/officeart/2018/2/layout/IconCircleList"/>
    <dgm:cxn modelId="{663489E8-56A9-477B-B36E-0D3BEE0B8EC3}" type="presParOf" srcId="{E7FD967B-E103-4646-BEF0-C33BA59644C8}" destId="{E3B13640-E922-4FDB-BD1A-2B6B7F77134A}" srcOrd="6" destOrd="0" presId="urn:microsoft.com/office/officeart/2018/2/layout/IconCircleList"/>
    <dgm:cxn modelId="{1371024A-82F5-4A9E-BE80-47265CB4C744}" type="presParOf" srcId="{E3B13640-E922-4FDB-BD1A-2B6B7F77134A}" destId="{15919F1D-EF30-46D0-928E-49C4CC87AFB2}" srcOrd="0" destOrd="0" presId="urn:microsoft.com/office/officeart/2018/2/layout/IconCircleList"/>
    <dgm:cxn modelId="{0DA3F838-5AC0-4EF9-9195-22B4A8AEBF06}" type="presParOf" srcId="{E3B13640-E922-4FDB-BD1A-2B6B7F77134A}" destId="{0563990C-618F-4085-9D10-B0003613B331}" srcOrd="1" destOrd="0" presId="urn:microsoft.com/office/officeart/2018/2/layout/IconCircleList"/>
    <dgm:cxn modelId="{86EEA59A-50C7-4BC9-91DD-6C7C6500599E}" type="presParOf" srcId="{E3B13640-E922-4FDB-BD1A-2B6B7F77134A}" destId="{E471742E-F798-485A-B589-C8DACDE6DA20}" srcOrd="2" destOrd="0" presId="urn:microsoft.com/office/officeart/2018/2/layout/IconCircleList"/>
    <dgm:cxn modelId="{A63CFEBC-EDC3-4CA5-A1C0-2013B6042C40}" type="presParOf" srcId="{E3B13640-E922-4FDB-BD1A-2B6B7F77134A}" destId="{4956A1D6-3C7D-4077-9426-B583F15BF550}" srcOrd="3" destOrd="0" presId="urn:microsoft.com/office/officeart/2018/2/layout/IconCircleList"/>
    <dgm:cxn modelId="{D76BA1BF-A97F-4F67-9CF1-C1DC14A5758E}" type="presParOf" srcId="{E7FD967B-E103-4646-BEF0-C33BA59644C8}" destId="{3E0E535D-7B9C-4680-8440-92F4A51D3046}" srcOrd="7" destOrd="0" presId="urn:microsoft.com/office/officeart/2018/2/layout/IconCircleList"/>
    <dgm:cxn modelId="{097B00B0-863A-47D3-B2AB-7B15D8D1A77F}" type="presParOf" srcId="{E7FD967B-E103-4646-BEF0-C33BA59644C8}" destId="{B366825D-D184-43B5-8267-0858B99A8255}" srcOrd="8" destOrd="0" presId="urn:microsoft.com/office/officeart/2018/2/layout/IconCircleList"/>
    <dgm:cxn modelId="{033DCB1F-C27C-490D-99DF-695E183ED58F}" type="presParOf" srcId="{B366825D-D184-43B5-8267-0858B99A8255}" destId="{D9C1341B-1CC4-4433-A1FB-E8F520A24DFF}" srcOrd="0" destOrd="0" presId="urn:microsoft.com/office/officeart/2018/2/layout/IconCircleList"/>
    <dgm:cxn modelId="{2A7FEB66-84C3-4C0F-9D10-64725DC7823A}" type="presParOf" srcId="{B366825D-D184-43B5-8267-0858B99A8255}" destId="{0FF1439C-80FD-4FE6-84CC-BA5600496939}" srcOrd="1" destOrd="0" presId="urn:microsoft.com/office/officeart/2018/2/layout/IconCircleList"/>
    <dgm:cxn modelId="{D8EA7BFC-746A-4047-9F26-04D355A55809}" type="presParOf" srcId="{B366825D-D184-43B5-8267-0858B99A8255}" destId="{1266323C-847E-40C7-9E70-6141E723CED3}" srcOrd="2" destOrd="0" presId="urn:microsoft.com/office/officeart/2018/2/layout/IconCircleList"/>
    <dgm:cxn modelId="{F1527ABB-D61E-4106-A662-F520F55EBF48}" type="presParOf" srcId="{B366825D-D184-43B5-8267-0858B99A8255}" destId="{E64C8956-4946-434B-B807-B5D2985E9EE0}" srcOrd="3" destOrd="0" presId="urn:microsoft.com/office/officeart/2018/2/layout/IconCircleList"/>
    <dgm:cxn modelId="{44F02B3B-37A5-425B-9A9E-5708D4876A86}" type="presParOf" srcId="{E7FD967B-E103-4646-BEF0-C33BA59644C8}" destId="{E6D2FC21-DE65-4009-BB02-509BF0DBCC23}" srcOrd="9" destOrd="0" presId="urn:microsoft.com/office/officeart/2018/2/layout/IconCircleList"/>
    <dgm:cxn modelId="{E900E3D2-85D4-4A68-9319-944A2B23F9FE}" type="presParOf" srcId="{E7FD967B-E103-4646-BEF0-C33BA59644C8}" destId="{3A26CBA3-37E9-4B0B-84AA-846EA2C1D77A}" srcOrd="10" destOrd="0" presId="urn:microsoft.com/office/officeart/2018/2/layout/IconCircleList"/>
    <dgm:cxn modelId="{F5A31E57-AA8C-4A0A-B8FA-B41443D539A8}" type="presParOf" srcId="{3A26CBA3-37E9-4B0B-84AA-846EA2C1D77A}" destId="{01B192CB-E761-4D9F-95DC-6C9BC3410BA0}" srcOrd="0" destOrd="0" presId="urn:microsoft.com/office/officeart/2018/2/layout/IconCircleList"/>
    <dgm:cxn modelId="{052836B6-46AD-416E-9D40-581715ED04AB}" type="presParOf" srcId="{3A26CBA3-37E9-4B0B-84AA-846EA2C1D77A}" destId="{A6AED98A-5C12-4ED9-AD27-4578A84CAE98}" srcOrd="1" destOrd="0" presId="urn:microsoft.com/office/officeart/2018/2/layout/IconCircleList"/>
    <dgm:cxn modelId="{F170A2C9-F1F4-4EA6-8431-180104CC303A}" type="presParOf" srcId="{3A26CBA3-37E9-4B0B-84AA-846EA2C1D77A}" destId="{6C0A9D74-C565-42C3-AF69-86A49CD0091C}" srcOrd="2" destOrd="0" presId="urn:microsoft.com/office/officeart/2018/2/layout/IconCircleList"/>
    <dgm:cxn modelId="{7C1EDC64-B2EF-4E82-AD29-FAB2DECBBF11}" type="presParOf" srcId="{3A26CBA3-37E9-4B0B-84AA-846EA2C1D77A}" destId="{8670916A-7F69-405D-A378-9D44076FBF62}"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BE95A7-2B02-4741-8A35-EFE7F856E38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FAC6810-6098-411B-858A-4E02CC8AC960}">
      <dgm:prSet/>
      <dgm:spPr/>
      <dgm:t>
        <a:bodyPr/>
        <a:lstStyle/>
        <a:p>
          <a:r>
            <a:rPr lang="en-US" dirty="0"/>
            <a:t>Drivers can be used to estimate PMT gain</a:t>
          </a:r>
        </a:p>
      </dgm:t>
    </dgm:pt>
    <dgm:pt modelId="{F2BEC762-AF45-4392-99B9-8375FAB4D274}" type="parTrans" cxnId="{7C6349EE-93FD-4EE2-9A8C-5F34C4F5B76A}">
      <dgm:prSet/>
      <dgm:spPr/>
      <dgm:t>
        <a:bodyPr/>
        <a:lstStyle/>
        <a:p>
          <a:endParaRPr lang="en-US"/>
        </a:p>
      </dgm:t>
    </dgm:pt>
    <dgm:pt modelId="{A0FC1E03-FBA6-4760-B0AF-CEFEA5363755}" type="sibTrans" cxnId="{7C6349EE-93FD-4EE2-9A8C-5F34C4F5B76A}">
      <dgm:prSet/>
      <dgm:spPr/>
      <dgm:t>
        <a:bodyPr/>
        <a:lstStyle/>
        <a:p>
          <a:endParaRPr lang="en-US"/>
        </a:p>
      </dgm:t>
    </dgm:pt>
    <dgm:pt modelId="{14E95F89-66D2-4329-B4AF-ACB662CD52AB}">
      <dgm:prSet/>
      <dgm:spPr/>
      <dgm:t>
        <a:bodyPr/>
        <a:lstStyle/>
        <a:p>
          <a:r>
            <a:rPr lang="en-US"/>
            <a:t>Optical fiber propagation delay agrees with manufacturers value</a:t>
          </a:r>
        </a:p>
      </dgm:t>
    </dgm:pt>
    <dgm:pt modelId="{9E11E800-48BB-4454-9FFF-521535E060F4}" type="parTrans" cxnId="{EAFD0082-212B-4D22-A801-EBD8940483D1}">
      <dgm:prSet/>
      <dgm:spPr/>
      <dgm:t>
        <a:bodyPr/>
        <a:lstStyle/>
        <a:p>
          <a:endParaRPr lang="en-US"/>
        </a:p>
      </dgm:t>
    </dgm:pt>
    <dgm:pt modelId="{E357CCF7-6533-4FCF-8CC0-1F4A2D585DF3}" type="sibTrans" cxnId="{EAFD0082-212B-4D22-A801-EBD8940483D1}">
      <dgm:prSet/>
      <dgm:spPr/>
      <dgm:t>
        <a:bodyPr/>
        <a:lstStyle/>
        <a:p>
          <a:endParaRPr lang="en-US"/>
        </a:p>
      </dgm:t>
    </dgm:pt>
    <dgm:pt modelId="{A4402367-3E50-44AF-9798-FE469E19882D}">
      <dgm:prSet/>
      <dgm:spPr/>
      <dgm:t>
        <a:bodyPr/>
        <a:lstStyle/>
        <a:p>
          <a:r>
            <a:rPr lang="en-US"/>
            <a:t>Optical fiber attenuation agrees with manufacturers value</a:t>
          </a:r>
        </a:p>
      </dgm:t>
    </dgm:pt>
    <dgm:pt modelId="{E5D7FEAD-D690-4303-B1A3-DCCC5B4A1BF2}" type="parTrans" cxnId="{7707C6C4-79BE-4A23-95FD-C24F386A4010}">
      <dgm:prSet/>
      <dgm:spPr/>
      <dgm:t>
        <a:bodyPr/>
        <a:lstStyle/>
        <a:p>
          <a:endParaRPr lang="en-US"/>
        </a:p>
      </dgm:t>
    </dgm:pt>
    <dgm:pt modelId="{E9B10E5B-43FD-4920-807D-3068F141DDC4}" type="sibTrans" cxnId="{7707C6C4-79BE-4A23-95FD-C24F386A4010}">
      <dgm:prSet/>
      <dgm:spPr/>
      <dgm:t>
        <a:bodyPr/>
        <a:lstStyle/>
        <a:p>
          <a:endParaRPr lang="en-US"/>
        </a:p>
      </dgm:t>
    </dgm:pt>
    <dgm:pt modelId="{E56E7786-77F6-462E-BBA0-C22680B2D66A}">
      <dgm:prSet/>
      <dgm:spPr/>
      <dgm:t>
        <a:bodyPr/>
        <a:lstStyle/>
        <a:p>
          <a:r>
            <a:rPr lang="en-US"/>
            <a:t>Pulse delay is consistent across drivers (all within 4ns range)</a:t>
          </a:r>
        </a:p>
      </dgm:t>
    </dgm:pt>
    <dgm:pt modelId="{EDB0540B-6C14-4E4C-9941-0DB2ABCB0E79}" type="parTrans" cxnId="{53290A61-813C-4986-B89F-A846042A44AB}">
      <dgm:prSet/>
      <dgm:spPr/>
      <dgm:t>
        <a:bodyPr/>
        <a:lstStyle/>
        <a:p>
          <a:endParaRPr lang="en-US"/>
        </a:p>
      </dgm:t>
    </dgm:pt>
    <dgm:pt modelId="{72C8BCA1-3544-4FB0-A373-73BD35A556E8}" type="sibTrans" cxnId="{53290A61-813C-4986-B89F-A846042A44AB}">
      <dgm:prSet/>
      <dgm:spPr/>
      <dgm:t>
        <a:bodyPr/>
        <a:lstStyle/>
        <a:p>
          <a:endParaRPr lang="en-US"/>
        </a:p>
      </dgm:t>
    </dgm:pt>
    <dgm:pt modelId="{76666F8C-0535-453D-B972-A37F6837A192}">
      <dgm:prSet/>
      <dgm:spPr/>
      <dgm:t>
        <a:bodyPr/>
        <a:lstStyle/>
        <a:p>
          <a:r>
            <a:rPr lang="en-US"/>
            <a:t>Pulses last ~25ns (PMT characterization next steps)</a:t>
          </a:r>
        </a:p>
      </dgm:t>
    </dgm:pt>
    <dgm:pt modelId="{EC0CDFFB-3460-403A-BFBF-3965BFC4A7CA}" type="parTrans" cxnId="{B1DAFD05-F736-4036-9A29-F3919F2010BC}">
      <dgm:prSet/>
      <dgm:spPr/>
      <dgm:t>
        <a:bodyPr/>
        <a:lstStyle/>
        <a:p>
          <a:endParaRPr lang="en-US"/>
        </a:p>
      </dgm:t>
    </dgm:pt>
    <dgm:pt modelId="{CB69D502-2932-4CE7-9C47-1B21FD816942}" type="sibTrans" cxnId="{B1DAFD05-F736-4036-9A29-F3919F2010BC}">
      <dgm:prSet/>
      <dgm:spPr/>
      <dgm:t>
        <a:bodyPr/>
        <a:lstStyle/>
        <a:p>
          <a:endParaRPr lang="en-US"/>
        </a:p>
      </dgm:t>
    </dgm:pt>
    <dgm:pt modelId="{D66507EE-0D94-4431-B223-89E50B3699B0}" type="pres">
      <dgm:prSet presAssocID="{D1BE95A7-2B02-4741-8A35-EFE7F856E382}" presName="linear" presStyleCnt="0">
        <dgm:presLayoutVars>
          <dgm:animLvl val="lvl"/>
          <dgm:resizeHandles val="exact"/>
        </dgm:presLayoutVars>
      </dgm:prSet>
      <dgm:spPr/>
    </dgm:pt>
    <dgm:pt modelId="{30949CFB-97AF-4E3C-B136-93CB101417C4}" type="pres">
      <dgm:prSet presAssocID="{9FAC6810-6098-411B-858A-4E02CC8AC960}" presName="parentText" presStyleLbl="node1" presStyleIdx="0" presStyleCnt="5">
        <dgm:presLayoutVars>
          <dgm:chMax val="0"/>
          <dgm:bulletEnabled val="1"/>
        </dgm:presLayoutVars>
      </dgm:prSet>
      <dgm:spPr/>
    </dgm:pt>
    <dgm:pt modelId="{1C7290FD-ABE4-4356-8EEF-0BCE3BE4F761}" type="pres">
      <dgm:prSet presAssocID="{A0FC1E03-FBA6-4760-B0AF-CEFEA5363755}" presName="spacer" presStyleCnt="0"/>
      <dgm:spPr/>
    </dgm:pt>
    <dgm:pt modelId="{95235403-1FCD-48B0-A426-DC743FA3CC56}" type="pres">
      <dgm:prSet presAssocID="{14E95F89-66D2-4329-B4AF-ACB662CD52AB}" presName="parentText" presStyleLbl="node1" presStyleIdx="1" presStyleCnt="5">
        <dgm:presLayoutVars>
          <dgm:chMax val="0"/>
          <dgm:bulletEnabled val="1"/>
        </dgm:presLayoutVars>
      </dgm:prSet>
      <dgm:spPr/>
    </dgm:pt>
    <dgm:pt modelId="{9BD82FFB-60A5-465D-B3C5-5890FEBDD728}" type="pres">
      <dgm:prSet presAssocID="{E357CCF7-6533-4FCF-8CC0-1F4A2D585DF3}" presName="spacer" presStyleCnt="0"/>
      <dgm:spPr/>
    </dgm:pt>
    <dgm:pt modelId="{46ED0FE1-6E0F-4CF6-BC38-DD2410F11BCB}" type="pres">
      <dgm:prSet presAssocID="{A4402367-3E50-44AF-9798-FE469E19882D}" presName="parentText" presStyleLbl="node1" presStyleIdx="2" presStyleCnt="5">
        <dgm:presLayoutVars>
          <dgm:chMax val="0"/>
          <dgm:bulletEnabled val="1"/>
        </dgm:presLayoutVars>
      </dgm:prSet>
      <dgm:spPr/>
    </dgm:pt>
    <dgm:pt modelId="{6AA85038-6EE6-4CD8-9A44-D93C7F7AE8C7}" type="pres">
      <dgm:prSet presAssocID="{E9B10E5B-43FD-4920-807D-3068F141DDC4}" presName="spacer" presStyleCnt="0"/>
      <dgm:spPr/>
    </dgm:pt>
    <dgm:pt modelId="{8D33F639-81F1-4B1E-A3E8-4BCE111FA904}" type="pres">
      <dgm:prSet presAssocID="{E56E7786-77F6-462E-BBA0-C22680B2D66A}" presName="parentText" presStyleLbl="node1" presStyleIdx="3" presStyleCnt="5">
        <dgm:presLayoutVars>
          <dgm:chMax val="0"/>
          <dgm:bulletEnabled val="1"/>
        </dgm:presLayoutVars>
      </dgm:prSet>
      <dgm:spPr/>
    </dgm:pt>
    <dgm:pt modelId="{1E82AA1E-D619-4E2E-839E-F2B876431F9E}" type="pres">
      <dgm:prSet presAssocID="{72C8BCA1-3544-4FB0-A373-73BD35A556E8}" presName="spacer" presStyleCnt="0"/>
      <dgm:spPr/>
    </dgm:pt>
    <dgm:pt modelId="{7396B97A-5AB2-4DDA-AFD5-86599A763C17}" type="pres">
      <dgm:prSet presAssocID="{76666F8C-0535-453D-B972-A37F6837A192}" presName="parentText" presStyleLbl="node1" presStyleIdx="4" presStyleCnt="5">
        <dgm:presLayoutVars>
          <dgm:chMax val="0"/>
          <dgm:bulletEnabled val="1"/>
        </dgm:presLayoutVars>
      </dgm:prSet>
      <dgm:spPr/>
    </dgm:pt>
  </dgm:ptLst>
  <dgm:cxnLst>
    <dgm:cxn modelId="{0F7D2505-D815-4FC5-AAAD-DAB8B41D0B29}" type="presOf" srcId="{E56E7786-77F6-462E-BBA0-C22680B2D66A}" destId="{8D33F639-81F1-4B1E-A3E8-4BCE111FA904}" srcOrd="0" destOrd="0" presId="urn:microsoft.com/office/officeart/2005/8/layout/vList2"/>
    <dgm:cxn modelId="{B1DAFD05-F736-4036-9A29-F3919F2010BC}" srcId="{D1BE95A7-2B02-4741-8A35-EFE7F856E382}" destId="{76666F8C-0535-453D-B972-A37F6837A192}" srcOrd="4" destOrd="0" parTransId="{EC0CDFFB-3460-403A-BFBF-3965BFC4A7CA}" sibTransId="{CB69D502-2932-4CE7-9C47-1B21FD816942}"/>
    <dgm:cxn modelId="{BB255509-EE8F-4A78-B43C-EEEDECB86BC6}" type="presOf" srcId="{D1BE95A7-2B02-4741-8A35-EFE7F856E382}" destId="{D66507EE-0D94-4431-B223-89E50B3699B0}" srcOrd="0" destOrd="0" presId="urn:microsoft.com/office/officeart/2005/8/layout/vList2"/>
    <dgm:cxn modelId="{53290A61-813C-4986-B89F-A846042A44AB}" srcId="{D1BE95A7-2B02-4741-8A35-EFE7F856E382}" destId="{E56E7786-77F6-462E-BBA0-C22680B2D66A}" srcOrd="3" destOrd="0" parTransId="{EDB0540B-6C14-4E4C-9941-0DB2ABCB0E79}" sibTransId="{72C8BCA1-3544-4FB0-A373-73BD35A556E8}"/>
    <dgm:cxn modelId="{EAFD0082-212B-4D22-A801-EBD8940483D1}" srcId="{D1BE95A7-2B02-4741-8A35-EFE7F856E382}" destId="{14E95F89-66D2-4329-B4AF-ACB662CD52AB}" srcOrd="1" destOrd="0" parTransId="{9E11E800-48BB-4454-9FFF-521535E060F4}" sibTransId="{E357CCF7-6533-4FCF-8CC0-1F4A2D585DF3}"/>
    <dgm:cxn modelId="{C16D5982-64EB-474A-A3C5-617261E13869}" type="presOf" srcId="{14E95F89-66D2-4329-B4AF-ACB662CD52AB}" destId="{95235403-1FCD-48B0-A426-DC743FA3CC56}" srcOrd="0" destOrd="0" presId="urn:microsoft.com/office/officeart/2005/8/layout/vList2"/>
    <dgm:cxn modelId="{7348B795-F659-468C-9E0D-470566643E87}" type="presOf" srcId="{A4402367-3E50-44AF-9798-FE469E19882D}" destId="{46ED0FE1-6E0F-4CF6-BC38-DD2410F11BCB}" srcOrd="0" destOrd="0" presId="urn:microsoft.com/office/officeart/2005/8/layout/vList2"/>
    <dgm:cxn modelId="{7707C6C4-79BE-4A23-95FD-C24F386A4010}" srcId="{D1BE95A7-2B02-4741-8A35-EFE7F856E382}" destId="{A4402367-3E50-44AF-9798-FE469E19882D}" srcOrd="2" destOrd="0" parTransId="{E5D7FEAD-D690-4303-B1A3-DCCC5B4A1BF2}" sibTransId="{E9B10E5B-43FD-4920-807D-3068F141DDC4}"/>
    <dgm:cxn modelId="{1050D5C5-0E74-4715-A2D7-9B6C38E56E59}" type="presOf" srcId="{76666F8C-0535-453D-B972-A37F6837A192}" destId="{7396B97A-5AB2-4DDA-AFD5-86599A763C17}" srcOrd="0" destOrd="0" presId="urn:microsoft.com/office/officeart/2005/8/layout/vList2"/>
    <dgm:cxn modelId="{A8AE2DD4-F19B-4709-BDE2-901855F04B85}" type="presOf" srcId="{9FAC6810-6098-411B-858A-4E02CC8AC960}" destId="{30949CFB-97AF-4E3C-B136-93CB101417C4}" srcOrd="0" destOrd="0" presId="urn:microsoft.com/office/officeart/2005/8/layout/vList2"/>
    <dgm:cxn modelId="{7C6349EE-93FD-4EE2-9A8C-5F34C4F5B76A}" srcId="{D1BE95A7-2B02-4741-8A35-EFE7F856E382}" destId="{9FAC6810-6098-411B-858A-4E02CC8AC960}" srcOrd="0" destOrd="0" parTransId="{F2BEC762-AF45-4392-99B9-8375FAB4D274}" sibTransId="{A0FC1E03-FBA6-4760-B0AF-CEFEA5363755}"/>
    <dgm:cxn modelId="{28AF959D-028B-4E62-97C5-51189BE13905}" type="presParOf" srcId="{D66507EE-0D94-4431-B223-89E50B3699B0}" destId="{30949CFB-97AF-4E3C-B136-93CB101417C4}" srcOrd="0" destOrd="0" presId="urn:microsoft.com/office/officeart/2005/8/layout/vList2"/>
    <dgm:cxn modelId="{3AD299B4-648F-4F21-AE3E-E9D9B6AC0095}" type="presParOf" srcId="{D66507EE-0D94-4431-B223-89E50B3699B0}" destId="{1C7290FD-ABE4-4356-8EEF-0BCE3BE4F761}" srcOrd="1" destOrd="0" presId="urn:microsoft.com/office/officeart/2005/8/layout/vList2"/>
    <dgm:cxn modelId="{988238F3-3F8A-4245-B21C-696DA00BF108}" type="presParOf" srcId="{D66507EE-0D94-4431-B223-89E50B3699B0}" destId="{95235403-1FCD-48B0-A426-DC743FA3CC56}" srcOrd="2" destOrd="0" presId="urn:microsoft.com/office/officeart/2005/8/layout/vList2"/>
    <dgm:cxn modelId="{D2EAA93C-4550-409E-BAFF-9F1A09E769DA}" type="presParOf" srcId="{D66507EE-0D94-4431-B223-89E50B3699B0}" destId="{9BD82FFB-60A5-465D-B3C5-5890FEBDD728}" srcOrd="3" destOrd="0" presId="urn:microsoft.com/office/officeart/2005/8/layout/vList2"/>
    <dgm:cxn modelId="{233E8897-E2E1-4D69-896E-3BF03C36595C}" type="presParOf" srcId="{D66507EE-0D94-4431-B223-89E50B3699B0}" destId="{46ED0FE1-6E0F-4CF6-BC38-DD2410F11BCB}" srcOrd="4" destOrd="0" presId="urn:microsoft.com/office/officeart/2005/8/layout/vList2"/>
    <dgm:cxn modelId="{E47E100C-315F-4888-9A73-35E7D8792188}" type="presParOf" srcId="{D66507EE-0D94-4431-B223-89E50B3699B0}" destId="{6AA85038-6EE6-4CD8-9A44-D93C7F7AE8C7}" srcOrd="5" destOrd="0" presId="urn:microsoft.com/office/officeart/2005/8/layout/vList2"/>
    <dgm:cxn modelId="{10808A05-5499-4948-AC2D-556816DAD4CC}" type="presParOf" srcId="{D66507EE-0D94-4431-B223-89E50B3699B0}" destId="{8D33F639-81F1-4B1E-A3E8-4BCE111FA904}" srcOrd="6" destOrd="0" presId="urn:microsoft.com/office/officeart/2005/8/layout/vList2"/>
    <dgm:cxn modelId="{3CDEEAE7-BAA8-45EE-A976-153DB5BFEC3C}" type="presParOf" srcId="{D66507EE-0D94-4431-B223-89E50B3699B0}" destId="{1E82AA1E-D619-4E2E-839E-F2B876431F9E}" srcOrd="7" destOrd="0" presId="urn:microsoft.com/office/officeart/2005/8/layout/vList2"/>
    <dgm:cxn modelId="{469A9019-7AC3-4260-8F4C-753C47446A84}" type="presParOf" srcId="{D66507EE-0D94-4431-B223-89E50B3699B0}" destId="{7396B97A-5AB2-4DDA-AFD5-86599A763C17}"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A76E3F-E62B-4B7A-AA41-E2062DEA98B6}">
      <dsp:nvSpPr>
        <dsp:cNvPr id="0" name=""/>
        <dsp:cNvSpPr/>
      </dsp:nvSpPr>
      <dsp:spPr>
        <a:xfrm>
          <a:off x="135474" y="885787"/>
          <a:ext cx="837907" cy="83790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1F4296-F2AD-4382-9F26-B24F0B61FA66}">
      <dsp:nvSpPr>
        <dsp:cNvPr id="0" name=""/>
        <dsp:cNvSpPr/>
      </dsp:nvSpPr>
      <dsp:spPr>
        <a:xfrm>
          <a:off x="311435" y="1061747"/>
          <a:ext cx="485986" cy="48598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5E313D-0471-484C-BD72-78906ABB0D90}">
      <dsp:nvSpPr>
        <dsp:cNvPr id="0" name=""/>
        <dsp:cNvSpPr/>
      </dsp:nvSpPr>
      <dsp:spPr>
        <a:xfrm>
          <a:off x="1152933" y="885787"/>
          <a:ext cx="1975067" cy="837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Scaled up version of PICO-40 bubble chamber</a:t>
          </a:r>
        </a:p>
      </dsp:txBody>
      <dsp:txXfrm>
        <a:off x="1152933" y="885787"/>
        <a:ext cx="1975067" cy="837907"/>
      </dsp:txXfrm>
    </dsp:sp>
    <dsp:sp modelId="{9033B12F-7894-4C35-86C4-C665C7818D83}">
      <dsp:nvSpPr>
        <dsp:cNvPr id="0" name=""/>
        <dsp:cNvSpPr/>
      </dsp:nvSpPr>
      <dsp:spPr>
        <a:xfrm>
          <a:off x="3472142" y="885787"/>
          <a:ext cx="837907" cy="83790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DEB861-CFA2-4DD1-9974-59062E155C73}">
      <dsp:nvSpPr>
        <dsp:cNvPr id="0" name=""/>
        <dsp:cNvSpPr/>
      </dsp:nvSpPr>
      <dsp:spPr>
        <a:xfrm>
          <a:off x="3648102" y="1061747"/>
          <a:ext cx="485986" cy="48598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A91C9D-9B36-4A80-908C-74406D283547}">
      <dsp:nvSpPr>
        <dsp:cNvPr id="0" name=""/>
        <dsp:cNvSpPr/>
      </dsp:nvSpPr>
      <dsp:spPr>
        <a:xfrm>
          <a:off x="4489601" y="885787"/>
          <a:ext cx="1975067" cy="837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Direct detection of WIMPs</a:t>
          </a:r>
        </a:p>
      </dsp:txBody>
      <dsp:txXfrm>
        <a:off x="4489601" y="885787"/>
        <a:ext cx="1975067" cy="837907"/>
      </dsp:txXfrm>
    </dsp:sp>
    <dsp:sp modelId="{393186E3-0043-4ABA-94A4-5CEEDEC26704}">
      <dsp:nvSpPr>
        <dsp:cNvPr id="0" name=""/>
        <dsp:cNvSpPr/>
      </dsp:nvSpPr>
      <dsp:spPr>
        <a:xfrm>
          <a:off x="135474" y="2827483"/>
          <a:ext cx="837907" cy="83790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A40EC9-9B42-4C27-A37B-43612FFC886C}">
      <dsp:nvSpPr>
        <dsp:cNvPr id="0" name=""/>
        <dsp:cNvSpPr/>
      </dsp:nvSpPr>
      <dsp:spPr>
        <a:xfrm>
          <a:off x="311435" y="3003444"/>
          <a:ext cx="485986" cy="4859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9A2FAA-1151-4EA5-A0EE-879FE78D351C}">
      <dsp:nvSpPr>
        <dsp:cNvPr id="0" name=""/>
        <dsp:cNvSpPr/>
      </dsp:nvSpPr>
      <dsp:spPr>
        <a:xfrm>
          <a:off x="1152933" y="2827483"/>
          <a:ext cx="1975067" cy="837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Target fluid C</a:t>
          </a:r>
          <a:r>
            <a:rPr lang="en-US" sz="1800" kern="1200" baseline="-25000" dirty="0"/>
            <a:t>3</a:t>
          </a:r>
          <a:r>
            <a:rPr lang="en-US" sz="1800" kern="1200" dirty="0"/>
            <a:t>F</a:t>
          </a:r>
          <a:r>
            <a:rPr lang="en-US" sz="1800" kern="1200" baseline="-25000" dirty="0"/>
            <a:t>8</a:t>
          </a:r>
          <a:r>
            <a:rPr lang="en-US" sz="1800" kern="1200" dirty="0"/>
            <a:t> kept in super heated state</a:t>
          </a:r>
        </a:p>
      </dsp:txBody>
      <dsp:txXfrm>
        <a:off x="1152933" y="2827483"/>
        <a:ext cx="1975067" cy="837907"/>
      </dsp:txXfrm>
    </dsp:sp>
    <dsp:sp modelId="{15919F1D-EF30-46D0-928E-49C4CC87AFB2}">
      <dsp:nvSpPr>
        <dsp:cNvPr id="0" name=""/>
        <dsp:cNvSpPr/>
      </dsp:nvSpPr>
      <dsp:spPr>
        <a:xfrm>
          <a:off x="3472142" y="2827483"/>
          <a:ext cx="837907" cy="83790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63990C-618F-4085-9D10-B0003613B331}">
      <dsp:nvSpPr>
        <dsp:cNvPr id="0" name=""/>
        <dsp:cNvSpPr/>
      </dsp:nvSpPr>
      <dsp:spPr>
        <a:xfrm>
          <a:off x="3648102" y="3003444"/>
          <a:ext cx="485986" cy="485986"/>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56A1D6-3C7D-4077-9426-B583F15BF550}">
      <dsp:nvSpPr>
        <dsp:cNvPr id="0" name=""/>
        <dsp:cNvSpPr/>
      </dsp:nvSpPr>
      <dsp:spPr>
        <a:xfrm>
          <a:off x="4489601" y="2827483"/>
          <a:ext cx="1975067" cy="837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Bubbles created from nuclear recoils</a:t>
          </a:r>
        </a:p>
      </dsp:txBody>
      <dsp:txXfrm>
        <a:off x="4489601" y="2827483"/>
        <a:ext cx="1975067" cy="837907"/>
      </dsp:txXfrm>
    </dsp:sp>
    <dsp:sp modelId="{D9C1341B-1CC4-4433-A1FB-E8F520A24DFF}">
      <dsp:nvSpPr>
        <dsp:cNvPr id="0" name=""/>
        <dsp:cNvSpPr/>
      </dsp:nvSpPr>
      <dsp:spPr>
        <a:xfrm>
          <a:off x="135474" y="4769180"/>
          <a:ext cx="837907" cy="83790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F1439C-80FD-4FE6-84CC-BA5600496939}">
      <dsp:nvSpPr>
        <dsp:cNvPr id="0" name=""/>
        <dsp:cNvSpPr/>
      </dsp:nvSpPr>
      <dsp:spPr>
        <a:xfrm>
          <a:off x="311435" y="4945140"/>
          <a:ext cx="485986" cy="48598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4C8956-4946-434B-B807-B5D2985E9EE0}">
      <dsp:nvSpPr>
        <dsp:cNvPr id="0" name=""/>
        <dsp:cNvSpPr/>
      </dsp:nvSpPr>
      <dsp:spPr>
        <a:xfrm>
          <a:off x="1152933" y="4769180"/>
          <a:ext cx="1975067" cy="837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Cameras, acoustic sensors, pressure sensors</a:t>
          </a:r>
        </a:p>
      </dsp:txBody>
      <dsp:txXfrm>
        <a:off x="1152933" y="4769180"/>
        <a:ext cx="1975067" cy="837907"/>
      </dsp:txXfrm>
    </dsp:sp>
    <dsp:sp modelId="{01B192CB-E761-4D9F-95DC-6C9BC3410BA0}">
      <dsp:nvSpPr>
        <dsp:cNvPr id="0" name=""/>
        <dsp:cNvSpPr/>
      </dsp:nvSpPr>
      <dsp:spPr>
        <a:xfrm>
          <a:off x="3472142" y="4769180"/>
          <a:ext cx="837907" cy="83790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AED98A-5C12-4ED9-AD27-4578A84CAE98}">
      <dsp:nvSpPr>
        <dsp:cNvPr id="0" name=""/>
        <dsp:cNvSpPr/>
      </dsp:nvSpPr>
      <dsp:spPr>
        <a:xfrm>
          <a:off x="3648102" y="4945140"/>
          <a:ext cx="485986" cy="485986"/>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70916A-7F69-405D-A378-9D44076FBF62}">
      <dsp:nvSpPr>
        <dsp:cNvPr id="0" name=""/>
        <dsp:cNvSpPr/>
      </dsp:nvSpPr>
      <dsp:spPr>
        <a:xfrm>
          <a:off x="4489601" y="4769180"/>
          <a:ext cx="1975067" cy="837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SNOLAB CUBE hall</a:t>
          </a:r>
        </a:p>
      </dsp:txBody>
      <dsp:txXfrm>
        <a:off x="4489601" y="4769180"/>
        <a:ext cx="1975067" cy="8379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949CFB-97AF-4E3C-B136-93CB101417C4}">
      <dsp:nvSpPr>
        <dsp:cNvPr id="0" name=""/>
        <dsp:cNvSpPr/>
      </dsp:nvSpPr>
      <dsp:spPr>
        <a:xfrm>
          <a:off x="0" y="227303"/>
          <a:ext cx="10515600" cy="7125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Drivers can be used to estimate PMT gain</a:t>
          </a:r>
        </a:p>
      </dsp:txBody>
      <dsp:txXfrm>
        <a:off x="34783" y="262086"/>
        <a:ext cx="10446034" cy="642964"/>
      </dsp:txXfrm>
    </dsp:sp>
    <dsp:sp modelId="{95235403-1FCD-48B0-A426-DC743FA3CC56}">
      <dsp:nvSpPr>
        <dsp:cNvPr id="0" name=""/>
        <dsp:cNvSpPr/>
      </dsp:nvSpPr>
      <dsp:spPr>
        <a:xfrm>
          <a:off x="0" y="1023353"/>
          <a:ext cx="10515600" cy="7125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Optical fiber propagation delay agrees with manufacturers value</a:t>
          </a:r>
        </a:p>
      </dsp:txBody>
      <dsp:txXfrm>
        <a:off x="34783" y="1058136"/>
        <a:ext cx="10446034" cy="642964"/>
      </dsp:txXfrm>
    </dsp:sp>
    <dsp:sp modelId="{46ED0FE1-6E0F-4CF6-BC38-DD2410F11BCB}">
      <dsp:nvSpPr>
        <dsp:cNvPr id="0" name=""/>
        <dsp:cNvSpPr/>
      </dsp:nvSpPr>
      <dsp:spPr>
        <a:xfrm>
          <a:off x="0" y="1819404"/>
          <a:ext cx="10515600" cy="7125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Optical fiber attenuation agrees with manufacturers value</a:t>
          </a:r>
        </a:p>
      </dsp:txBody>
      <dsp:txXfrm>
        <a:off x="34783" y="1854187"/>
        <a:ext cx="10446034" cy="642964"/>
      </dsp:txXfrm>
    </dsp:sp>
    <dsp:sp modelId="{8D33F639-81F1-4B1E-A3E8-4BCE111FA904}">
      <dsp:nvSpPr>
        <dsp:cNvPr id="0" name=""/>
        <dsp:cNvSpPr/>
      </dsp:nvSpPr>
      <dsp:spPr>
        <a:xfrm>
          <a:off x="0" y="2615454"/>
          <a:ext cx="10515600" cy="7125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Pulse delay is consistent across drivers (all within 4ns range)</a:t>
          </a:r>
        </a:p>
      </dsp:txBody>
      <dsp:txXfrm>
        <a:off x="34783" y="2650237"/>
        <a:ext cx="10446034" cy="642964"/>
      </dsp:txXfrm>
    </dsp:sp>
    <dsp:sp modelId="{7396B97A-5AB2-4DDA-AFD5-86599A763C17}">
      <dsp:nvSpPr>
        <dsp:cNvPr id="0" name=""/>
        <dsp:cNvSpPr/>
      </dsp:nvSpPr>
      <dsp:spPr>
        <a:xfrm>
          <a:off x="0" y="3411504"/>
          <a:ext cx="10515600" cy="7125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Pulses last ~25ns (PMT characterization next steps)</a:t>
          </a:r>
        </a:p>
      </dsp:txBody>
      <dsp:txXfrm>
        <a:off x="34783" y="3446287"/>
        <a:ext cx="10446034" cy="642964"/>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C1638B-C94F-4AE7-B1B0-6BA9B7335B73}" type="datetimeFigureOut">
              <a:rPr lang="en-CA" smtClean="0"/>
              <a:t>20/08/2024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51C27D-82C0-4D85-B6EA-BF0AF08E6D6C}" type="slidenum">
              <a:rPr lang="en-CA" smtClean="0"/>
              <a:t>‹#›</a:t>
            </a:fld>
            <a:endParaRPr lang="en-CA"/>
          </a:p>
        </p:txBody>
      </p:sp>
    </p:spTree>
    <p:extLst>
      <p:ext uri="{BB962C8B-B14F-4D97-AF65-F5344CB8AC3E}">
        <p14:creationId xmlns:p14="http://schemas.microsoft.com/office/powerpoint/2010/main" val="1999269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Hello! My name is Emma and today I will be presenting on my work building and testing the electronics for the PICO-500 muon veto system. </a:t>
            </a:r>
          </a:p>
        </p:txBody>
      </p:sp>
      <p:sp>
        <p:nvSpPr>
          <p:cNvPr id="4" name="Slide Number Placeholder 3"/>
          <p:cNvSpPr>
            <a:spLocks noGrp="1"/>
          </p:cNvSpPr>
          <p:nvPr>
            <p:ph type="sldNum" sz="quarter" idx="5"/>
          </p:nvPr>
        </p:nvSpPr>
        <p:spPr/>
        <p:txBody>
          <a:bodyPr/>
          <a:lstStyle/>
          <a:p>
            <a:fld id="{4651C27D-82C0-4D85-B6EA-BF0AF08E6D6C}" type="slidenum">
              <a:rPr lang="en-CA" smtClean="0"/>
              <a:t>1</a:t>
            </a:fld>
            <a:endParaRPr lang="en-CA"/>
          </a:p>
        </p:txBody>
      </p:sp>
    </p:spTree>
    <p:extLst>
      <p:ext uri="{BB962C8B-B14F-4D97-AF65-F5344CB8AC3E}">
        <p14:creationId xmlns:p14="http://schemas.microsoft.com/office/powerpoint/2010/main" val="264468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Plastic fiber</a:t>
            </a:r>
          </a:p>
          <a:p>
            <a:r>
              <a:rPr lang="en-US" dirty="0"/>
              <a:t>Short fiber length: 1m</a:t>
            </a:r>
          </a:p>
          <a:p>
            <a:r>
              <a:rPr lang="en-US" dirty="0"/>
              <a:t>Long fiber length ~ 10m</a:t>
            </a:r>
          </a:p>
          <a:p>
            <a:r>
              <a:rPr lang="en-US" dirty="0"/>
              <a:t>Input power – 5V DC</a:t>
            </a:r>
          </a:p>
          <a:p>
            <a:r>
              <a:rPr lang="en-US" dirty="0"/>
              <a:t>Input signal – 50Hz, 5V amplitude square wave</a:t>
            </a:r>
          </a:p>
          <a:p>
            <a:r>
              <a:rPr lang="en-US" dirty="0"/>
              <a:t>Voltages across R6 potentiometer selected with short fiber</a:t>
            </a:r>
          </a:p>
          <a:p>
            <a:pPr lvl="1"/>
            <a:r>
              <a:rPr lang="en-US" dirty="0"/>
              <a:t>2.269V single photon</a:t>
            </a:r>
          </a:p>
          <a:p>
            <a:pPr lvl="1"/>
            <a:r>
              <a:rPr lang="en-US" dirty="0"/>
              <a:t>2.398V multi photon</a:t>
            </a:r>
            <a:endParaRPr lang="en-CA" dirty="0"/>
          </a:p>
          <a:p>
            <a:r>
              <a:rPr lang="en-CA" dirty="0"/>
              <a:t>1h dark time after exchanging fibers</a:t>
            </a:r>
          </a:p>
          <a:p>
            <a:endParaRPr lang="en-CA" dirty="0"/>
          </a:p>
          <a:p>
            <a:r>
              <a:rPr lang="en-CA" dirty="0"/>
              <a:t>Show the 4 plots and show that the fiber length causes a time shift</a:t>
            </a:r>
          </a:p>
          <a:p>
            <a:r>
              <a:rPr lang="en-US" dirty="0"/>
              <a:t>manufacturers say 5.0ns/m propagation delay in fiber</a:t>
            </a:r>
          </a:p>
          <a:p>
            <a:r>
              <a:rPr lang="en-US" dirty="0"/>
              <a:t>9m difference - ~45ns delay between fibers</a:t>
            </a:r>
          </a:p>
          <a:p>
            <a:r>
              <a:rPr lang="en-US" dirty="0"/>
              <a:t>Measured difference multi photon - </a:t>
            </a:r>
            <a:r>
              <a:rPr lang="en-CA" b="0" i="0" dirty="0">
                <a:solidFill>
                  <a:srgbClr val="1F1F1F"/>
                </a:solidFill>
                <a:effectLst/>
                <a:highlight>
                  <a:srgbClr val="FFFFFF"/>
                </a:highlight>
                <a:latin typeface="Arial" panose="020B0604020202020204" pitchFamily="34" charset="0"/>
              </a:rPr>
              <a:t>46.77</a:t>
            </a:r>
            <a:r>
              <a:rPr lang="en-US" b="0" i="0" dirty="0">
                <a:solidFill>
                  <a:srgbClr val="1F1F1F"/>
                </a:solidFill>
                <a:effectLst/>
                <a:highlight>
                  <a:srgbClr val="FFFFFF"/>
                </a:highlight>
                <a:latin typeface="Arial" panose="020B0604020202020204" pitchFamily="34" charset="0"/>
              </a:rPr>
              <a:t>ns </a:t>
            </a:r>
          </a:p>
          <a:p>
            <a:endParaRPr lang="en-US" b="0" i="0" dirty="0">
              <a:solidFill>
                <a:srgbClr val="1F1F1F"/>
              </a:solidFill>
              <a:effectLst/>
              <a:highlight>
                <a:srgbClr val="FFFFFF"/>
              </a:highlight>
              <a:latin typeface="Arial" panose="020B0604020202020204" pitchFamily="34" charset="0"/>
            </a:endParaRPr>
          </a:p>
          <a:p>
            <a:r>
              <a:rPr lang="en-US" b="0" i="0" dirty="0">
                <a:solidFill>
                  <a:srgbClr val="1F1F1F"/>
                </a:solidFill>
                <a:effectLst/>
                <a:highlight>
                  <a:srgbClr val="FFFFFF"/>
                </a:highlight>
                <a:latin typeface="Arial" panose="020B0604020202020204" pitchFamily="34" charset="0"/>
              </a:rPr>
              <a:t>Test done with prototype board not final 12 drivers</a:t>
            </a:r>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fld id="{4651C27D-82C0-4D85-B6EA-BF0AF08E6D6C}" type="slidenum">
              <a:rPr lang="en-CA" smtClean="0"/>
              <a:t>10</a:t>
            </a:fld>
            <a:endParaRPr lang="en-CA"/>
          </a:p>
        </p:txBody>
      </p:sp>
    </p:spTree>
    <p:extLst>
      <p:ext uri="{BB962C8B-B14F-4D97-AF65-F5344CB8AC3E}">
        <p14:creationId xmlns:p14="http://schemas.microsoft.com/office/powerpoint/2010/main" val="3661752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Calculated using mean of first fitted peak in double gaussian fit. After pulsing not a problem with the LED drivers, just a PMT problem. Confirmed with </a:t>
            </a:r>
            <a:r>
              <a:rPr lang="en-US" dirty="0" err="1"/>
              <a:t>SiPM</a:t>
            </a:r>
            <a:r>
              <a:rPr lang="en-US" dirty="0"/>
              <a:t> test – results are gaussian (unimodal). </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Data Sheet Value: </a:t>
            </a:r>
            <a:r>
              <a:rPr lang="en-US" dirty="0">
                <a:highlight>
                  <a:srgbClr val="FFFF00"/>
                </a:highlight>
              </a:rPr>
              <a:t> typical 0.22 dB/m loss</a:t>
            </a:r>
            <a:r>
              <a:rPr lang="en-US" dirty="0"/>
              <a:t>, range of 0.15 – 0.27 dB/m loss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1F1F1F"/>
                </a:solidFill>
                <a:effectLst/>
                <a:highlight>
                  <a:srgbClr val="FFFFFF"/>
                </a:highlight>
                <a:latin typeface="Google Sans"/>
              </a:rPr>
              <a:t>afterpulsing</a:t>
            </a:r>
            <a:r>
              <a:rPr lang="en-US" b="0" i="0" dirty="0">
                <a:solidFill>
                  <a:srgbClr val="1F1F1F"/>
                </a:solidFill>
                <a:effectLst/>
                <a:highlight>
                  <a:srgbClr val="FFFFFF"/>
                </a:highlight>
                <a:latin typeface="Google Sans"/>
              </a:rPr>
              <a:t> is </a:t>
            </a:r>
            <a:r>
              <a:rPr lang="en-US" b="0" i="0" dirty="0">
                <a:solidFill>
                  <a:srgbClr val="040C28"/>
                </a:solidFill>
                <a:effectLst/>
                <a:latin typeface="Google Sans"/>
              </a:rPr>
              <a:t>typically caused by the residual gas ions inside the PMT that drift and strike the photocathode resulting in the emission of many photoelectrons</a:t>
            </a:r>
            <a:r>
              <a:rPr lang="en-US" b="0" i="0" dirty="0">
                <a:solidFill>
                  <a:srgbClr val="1F1F1F"/>
                </a:solidFill>
                <a:effectLst/>
                <a:highlight>
                  <a:srgbClr val="FFFFFF"/>
                </a:highlight>
                <a:latin typeface="Google Sans"/>
              </a:rPr>
              <a:t>.</a:t>
            </a:r>
            <a:endParaRPr lang="en-US" dirty="0"/>
          </a:p>
          <a:p>
            <a:endParaRPr lang="en-CA" dirty="0"/>
          </a:p>
        </p:txBody>
      </p:sp>
      <p:sp>
        <p:nvSpPr>
          <p:cNvPr id="4" name="Slide Number Placeholder 3"/>
          <p:cNvSpPr>
            <a:spLocks noGrp="1"/>
          </p:cNvSpPr>
          <p:nvPr>
            <p:ph type="sldNum" sz="quarter" idx="5"/>
          </p:nvPr>
        </p:nvSpPr>
        <p:spPr/>
        <p:txBody>
          <a:bodyPr/>
          <a:lstStyle/>
          <a:p>
            <a:fld id="{4651C27D-82C0-4D85-B6EA-BF0AF08E6D6C}" type="slidenum">
              <a:rPr lang="en-CA" smtClean="0"/>
              <a:t>11</a:t>
            </a:fld>
            <a:endParaRPr lang="en-CA"/>
          </a:p>
        </p:txBody>
      </p:sp>
    </p:spTree>
    <p:extLst>
      <p:ext uri="{BB962C8B-B14F-4D97-AF65-F5344CB8AC3E}">
        <p14:creationId xmlns:p14="http://schemas.microsoft.com/office/powerpoint/2010/main" val="3252568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Looks very great!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want to know how much delay there is between the square wave trigger and the PMT outputting a signal. Delay from board, cables, fiber, PMT processing time, travel time to PMT. </a:t>
            </a:r>
            <a:r>
              <a:rPr lang="en-CA" dirty="0"/>
              <a:t>All with 1m fiber, 5V input, R6 set to ~2.4V. We are very happy with how consistent the boards are, largest difference between boards is under 4ns.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As long as all signal cables are same length for all drivers, pulses will all be in synch</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Looking for tail – want to make sure led turns off quickly, </a:t>
            </a:r>
            <a:r>
              <a:rPr lang="en-US" dirty="0" err="1"/>
              <a:t>afterpulsing</a:t>
            </a:r>
            <a:r>
              <a:rPr lang="en-US" dirty="0"/>
              <a:t>?</a:t>
            </a:r>
            <a:endParaRPr lang="en-CA" dirty="0"/>
          </a:p>
          <a:p>
            <a:r>
              <a:rPr lang="en-CA" dirty="0"/>
              <a:t>Looking for tail in single photon regime, actually operating in multiphoton regime to ensure photons reach PMTs after traveling through fiber and water tank</a:t>
            </a:r>
          </a:p>
          <a:p>
            <a:r>
              <a:rPr lang="en-CA" dirty="0"/>
              <a:t>Tail is no longer really a problem with the 12 drivers.</a:t>
            </a:r>
          </a:p>
          <a:p>
            <a:endParaRPr lang="en-CA" dirty="0"/>
          </a:p>
          <a:p>
            <a:endParaRPr lang="en-CA" dirty="0"/>
          </a:p>
        </p:txBody>
      </p:sp>
      <p:sp>
        <p:nvSpPr>
          <p:cNvPr id="4" name="Slide Number Placeholder 3"/>
          <p:cNvSpPr>
            <a:spLocks noGrp="1"/>
          </p:cNvSpPr>
          <p:nvPr>
            <p:ph type="sldNum" sz="quarter" idx="5"/>
          </p:nvPr>
        </p:nvSpPr>
        <p:spPr/>
        <p:txBody>
          <a:bodyPr/>
          <a:lstStyle/>
          <a:p>
            <a:fld id="{4651C27D-82C0-4D85-B6EA-BF0AF08E6D6C}" type="slidenum">
              <a:rPr lang="en-CA" smtClean="0"/>
              <a:t>12</a:t>
            </a:fld>
            <a:endParaRPr lang="en-CA"/>
          </a:p>
        </p:txBody>
      </p:sp>
    </p:spTree>
    <p:extLst>
      <p:ext uri="{BB962C8B-B14F-4D97-AF65-F5344CB8AC3E}">
        <p14:creationId xmlns:p14="http://schemas.microsoft.com/office/powerpoint/2010/main" val="1425614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Pulse width is tunable with potentiometer. </a:t>
            </a:r>
          </a:p>
          <a:p>
            <a:r>
              <a:rPr lang="en-US" dirty="0"/>
              <a:t>Also including rise and fall time (this makes it 2 or 3 times more range than expected)</a:t>
            </a:r>
          </a:p>
          <a:p>
            <a:r>
              <a:rPr lang="en-US" dirty="0"/>
              <a:t>Square wave pulse width – 50Hz = 0.02s = 2x10^7ns</a:t>
            </a:r>
          </a:p>
          <a:p>
            <a:r>
              <a:rPr lang="en-US" dirty="0"/>
              <a:t>USP ~20ns width (reduction by factor of 10^6)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Want to ensure that the pulse seen by the PMT is ultra short and uniform in duration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 think this is wide range of values </a:t>
            </a:r>
            <a:r>
              <a:rPr lang="en-US" dirty="0" err="1"/>
              <a:t>bc</a:t>
            </a:r>
            <a:r>
              <a:rPr lang="en-US" dirty="0"/>
              <a:t> it is multi photon and there are after pulsing effects from PMT. (Checked with </a:t>
            </a:r>
            <a:r>
              <a:rPr lang="en-US" dirty="0" err="1"/>
              <a:t>SiPM</a:t>
            </a:r>
            <a:r>
              <a:rPr lang="en-US" dirty="0"/>
              <a:t> and get much more gaussian distribution). Additionally, the rise and fall time of the pulse can be quite long. Usually look at 10% and 90% amplitude for start and end of pulse. </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likely why the mean values are near 25ns when USP is 15-20ns. Next steps are checking that USP to LED are all exactly same width instead of just ~20ns, and more characterization of the </a:t>
            </a:r>
            <a:r>
              <a:rPr lang="en-US" dirty="0" err="1"/>
              <a:t>PMTs.</a:t>
            </a:r>
            <a:r>
              <a:rPr lang="en-US" dirty="0"/>
              <a:t>  In short, more measurements will need to be completed by the next student. </a:t>
            </a:r>
          </a:p>
          <a:p>
            <a:endParaRPr lang="en-CA" dirty="0"/>
          </a:p>
          <a:p>
            <a:r>
              <a:rPr lang="en-CA" dirty="0"/>
              <a:t>All with 1m fiber, 5V input, R6 set to ~2.4V (slight variation in pulses could be due to slight variations in potentiometer settings)</a:t>
            </a:r>
          </a:p>
          <a:p>
            <a:r>
              <a:rPr lang="en-CA" dirty="0"/>
              <a:t>Wide distribution of pulse durations likely due to </a:t>
            </a:r>
            <a:r>
              <a:rPr lang="en-CA" dirty="0" err="1"/>
              <a:t>afterpulsing</a:t>
            </a:r>
            <a:r>
              <a:rPr lang="en-CA" dirty="0"/>
              <a:t>. These secondary pulses are not always present and can vary in size. This became more pronounced when looking at multiphoton pulses. To really account for what the true main pulse width is would likely require curve fitting the waveforms. More work required here in the future. The mean is around 25ns which is acceptable given that the pulse sent to the LEDs is about 20ns. Board to board differences could be reduced more by spending more time making sure all R3 potentiometers give same exact pulse width on the </a:t>
            </a:r>
            <a:r>
              <a:rPr lang="en-CA" dirty="0" err="1"/>
              <a:t>oscilliscope</a:t>
            </a:r>
            <a:r>
              <a:rPr lang="en-CA" dirty="0"/>
              <a:t>. I just turned all to the minimum.  </a:t>
            </a:r>
          </a:p>
        </p:txBody>
      </p:sp>
      <p:sp>
        <p:nvSpPr>
          <p:cNvPr id="4" name="Slide Number Placeholder 3"/>
          <p:cNvSpPr>
            <a:spLocks noGrp="1"/>
          </p:cNvSpPr>
          <p:nvPr>
            <p:ph type="sldNum" sz="quarter" idx="5"/>
          </p:nvPr>
        </p:nvSpPr>
        <p:spPr/>
        <p:txBody>
          <a:bodyPr/>
          <a:lstStyle/>
          <a:p>
            <a:fld id="{4651C27D-82C0-4D85-B6EA-BF0AF08E6D6C}" type="slidenum">
              <a:rPr lang="en-CA" smtClean="0"/>
              <a:t>13</a:t>
            </a:fld>
            <a:endParaRPr lang="en-CA"/>
          </a:p>
        </p:txBody>
      </p:sp>
    </p:spTree>
    <p:extLst>
      <p:ext uri="{BB962C8B-B14F-4D97-AF65-F5344CB8AC3E}">
        <p14:creationId xmlns:p14="http://schemas.microsoft.com/office/powerpoint/2010/main" val="3244264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Confirming characteristics of optical fibers allows us to estimate delay and attenuation for much longer fibers used in PICO. Pulse delay being consistent was most important factor for us. This is great news! Knowing the pulses are in synch with 1m fiber gives us confidence they will stay in synch with longer fibers.</a:t>
            </a:r>
          </a:p>
          <a:p>
            <a:r>
              <a:rPr lang="en-CA" dirty="0"/>
              <a:t>More measurements on pulse duration as seen by PMTs required. It is okay that the pulses look a bit wider, because they are fairly consistent between boards. This can be further improved with more precise tuning of potentiometers. </a:t>
            </a:r>
          </a:p>
          <a:p>
            <a:r>
              <a:rPr lang="en-CA" dirty="0"/>
              <a:t>Future steps: testing whole system together with multiple PMTs</a:t>
            </a:r>
          </a:p>
          <a:p>
            <a:endParaRPr lang="en-CA" dirty="0"/>
          </a:p>
          <a:p>
            <a:endParaRPr lang="en-CA" dirty="0"/>
          </a:p>
          <a:p>
            <a:endParaRPr lang="en-CA" dirty="0"/>
          </a:p>
          <a:p>
            <a:r>
              <a:rPr lang="en-CA" dirty="0"/>
              <a:t>Some of the results initially looked strange but after testing with a </a:t>
            </a:r>
            <a:r>
              <a:rPr lang="en-CA" dirty="0" err="1"/>
              <a:t>SiPM</a:t>
            </a:r>
            <a:r>
              <a:rPr lang="en-CA" dirty="0"/>
              <a:t> I am happy to report that it is caused by the PMTs, not the LED drivers, and can be attributed to </a:t>
            </a:r>
            <a:r>
              <a:rPr lang="en-CA" dirty="0" err="1"/>
              <a:t>afterpulsing</a:t>
            </a:r>
            <a:r>
              <a:rPr lang="en-CA" dirty="0"/>
              <a:t> effects. This means we have achieved ultrashort pulses from the drivers with consistent delay and duration between boards. </a:t>
            </a:r>
          </a:p>
        </p:txBody>
      </p:sp>
      <p:sp>
        <p:nvSpPr>
          <p:cNvPr id="4" name="Slide Number Placeholder 3"/>
          <p:cNvSpPr>
            <a:spLocks noGrp="1"/>
          </p:cNvSpPr>
          <p:nvPr>
            <p:ph type="sldNum" sz="quarter" idx="5"/>
          </p:nvPr>
        </p:nvSpPr>
        <p:spPr/>
        <p:txBody>
          <a:bodyPr/>
          <a:lstStyle/>
          <a:p>
            <a:fld id="{4651C27D-82C0-4D85-B6EA-BF0AF08E6D6C}" type="slidenum">
              <a:rPr lang="en-CA" smtClean="0"/>
              <a:t>14</a:t>
            </a:fld>
            <a:endParaRPr lang="en-CA"/>
          </a:p>
        </p:txBody>
      </p:sp>
    </p:spTree>
    <p:extLst>
      <p:ext uri="{BB962C8B-B14F-4D97-AF65-F5344CB8AC3E}">
        <p14:creationId xmlns:p14="http://schemas.microsoft.com/office/powerpoint/2010/main" val="3706107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Estimating mean and </a:t>
            </a:r>
            <a:r>
              <a:rPr lang="en-CA" dirty="0" err="1"/>
              <a:t>sd</a:t>
            </a:r>
            <a:r>
              <a:rPr lang="en-CA" dirty="0"/>
              <a:t> by fitting each peak with a gaussian</a:t>
            </a:r>
          </a:p>
          <a:p>
            <a:r>
              <a:rPr lang="en-CA" dirty="0"/>
              <a:t>Mean of means: </a:t>
            </a:r>
            <a:r>
              <a:rPr lang="en-CA" sz="1800" b="0" i="0" u="none" strike="noStrike" dirty="0">
                <a:solidFill>
                  <a:srgbClr val="000000"/>
                </a:solidFill>
                <a:effectLst/>
                <a:latin typeface="Aptos Narrow" panose="020B0004020202020204" pitchFamily="34" charset="0"/>
              </a:rPr>
              <a:t>143.2502617</a:t>
            </a:r>
            <a:r>
              <a:rPr lang="en-CA" dirty="0"/>
              <a:t> </a:t>
            </a:r>
          </a:p>
          <a:p>
            <a:r>
              <a:rPr lang="en-CA" dirty="0"/>
              <a:t>Mean of </a:t>
            </a:r>
            <a:r>
              <a:rPr lang="en-CA" dirty="0" err="1"/>
              <a:t>sds</a:t>
            </a:r>
            <a:r>
              <a:rPr lang="en-CA" dirty="0"/>
              <a:t>: </a:t>
            </a:r>
            <a:r>
              <a:rPr lang="en-CA" sz="1800" b="0" i="0" u="none" strike="noStrike" dirty="0">
                <a:solidFill>
                  <a:srgbClr val="000000"/>
                </a:solidFill>
                <a:effectLst/>
                <a:latin typeface="Aptos Narrow" panose="020B0004020202020204" pitchFamily="34" charset="0"/>
              </a:rPr>
              <a:t>1.612407436</a:t>
            </a:r>
            <a:r>
              <a:rPr lang="en-CA" dirty="0"/>
              <a:t> </a:t>
            </a:r>
          </a:p>
          <a:p>
            <a:r>
              <a:rPr lang="en-CA" dirty="0"/>
              <a:t>Range of means: (</a:t>
            </a:r>
            <a:r>
              <a:rPr lang="en-CA" sz="1800" b="0" i="0" u="none" strike="noStrike" dirty="0">
                <a:solidFill>
                  <a:srgbClr val="000000"/>
                </a:solidFill>
                <a:effectLst/>
                <a:latin typeface="Aptos Narrow" panose="020B0004020202020204" pitchFamily="34" charset="0"/>
              </a:rPr>
              <a:t>141.0618593</a:t>
            </a:r>
            <a:r>
              <a:rPr lang="en-CA" dirty="0"/>
              <a:t> , </a:t>
            </a:r>
            <a:r>
              <a:rPr lang="en-CA" sz="1800" b="0" i="0" u="none" strike="noStrike" dirty="0">
                <a:solidFill>
                  <a:srgbClr val="000000"/>
                </a:solidFill>
                <a:effectLst/>
                <a:latin typeface="Aptos Narrow" panose="020B0004020202020204" pitchFamily="34" charset="0"/>
              </a:rPr>
              <a:t>144.8956218</a:t>
            </a:r>
            <a:r>
              <a:rPr lang="en-CA" dirty="0"/>
              <a:t> ) = </a:t>
            </a:r>
            <a:r>
              <a:rPr lang="en-CA" b="0" i="0" dirty="0">
                <a:solidFill>
                  <a:srgbClr val="1F1F1F"/>
                </a:solidFill>
                <a:effectLst/>
                <a:highlight>
                  <a:srgbClr val="FFFFFF"/>
                </a:highlight>
                <a:latin typeface="Arial" panose="020B0604020202020204" pitchFamily="34" charset="0"/>
              </a:rPr>
              <a:t>3.8337625</a:t>
            </a:r>
          </a:p>
          <a:p>
            <a:r>
              <a:rPr lang="en-CA" b="0" i="0" dirty="0">
                <a:solidFill>
                  <a:srgbClr val="1F1F1F"/>
                </a:solidFill>
                <a:effectLst/>
                <a:highlight>
                  <a:srgbClr val="FFFFFF"/>
                </a:highlight>
                <a:latin typeface="Arial" panose="020B0604020202020204" pitchFamily="34" charset="0"/>
              </a:rPr>
              <a:t>Error = </a:t>
            </a:r>
            <a:r>
              <a:rPr lang="en-CA" b="0" i="0" dirty="0">
                <a:solidFill>
                  <a:srgbClr val="222222"/>
                </a:solidFill>
                <a:effectLst/>
                <a:latin typeface="Symbola"/>
              </a:rPr>
              <a:t>4.1590374663</a:t>
            </a:r>
            <a:endParaRPr lang="en-CA" dirty="0"/>
          </a:p>
          <a:p>
            <a:endParaRPr lang="en-CA" dirty="0"/>
          </a:p>
        </p:txBody>
      </p:sp>
      <p:sp>
        <p:nvSpPr>
          <p:cNvPr id="4" name="Slide Number Placeholder 3"/>
          <p:cNvSpPr>
            <a:spLocks noGrp="1"/>
          </p:cNvSpPr>
          <p:nvPr>
            <p:ph type="sldNum" sz="quarter" idx="5"/>
          </p:nvPr>
        </p:nvSpPr>
        <p:spPr/>
        <p:txBody>
          <a:bodyPr/>
          <a:lstStyle/>
          <a:p>
            <a:fld id="{91433415-E4A3-4F75-B192-862127365844}" type="slidenum">
              <a:rPr lang="en-CA" smtClean="0"/>
              <a:t>16</a:t>
            </a:fld>
            <a:endParaRPr lang="en-CA"/>
          </a:p>
        </p:txBody>
      </p:sp>
    </p:spTree>
    <p:extLst>
      <p:ext uri="{BB962C8B-B14F-4D97-AF65-F5344CB8AC3E}">
        <p14:creationId xmlns:p14="http://schemas.microsoft.com/office/powerpoint/2010/main" val="325720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Slide Number Placeholder 3"/>
          <p:cNvSpPr>
            <a:spLocks noGrp="1"/>
          </p:cNvSpPr>
          <p:nvPr>
            <p:ph type="sldNum" sz="quarter" idx="5"/>
          </p:nvPr>
        </p:nvSpPr>
        <p:spPr/>
        <p:txBody>
          <a:bodyPr/>
          <a:lstStyle/>
          <a:p>
            <a:fld id="{91433415-E4A3-4F75-B192-862127365844}" type="slidenum">
              <a:rPr lang="en-CA" smtClean="0"/>
              <a:t>17</a:t>
            </a:fld>
            <a:endParaRPr lang="en-CA"/>
          </a:p>
        </p:txBody>
      </p:sp>
    </p:spTree>
    <p:extLst>
      <p:ext uri="{BB962C8B-B14F-4D97-AF65-F5344CB8AC3E}">
        <p14:creationId xmlns:p14="http://schemas.microsoft.com/office/powerpoint/2010/main" val="160414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PMT S is the same kind of PMT as in my dark box – Hamamatsu R1408</a:t>
            </a:r>
            <a:endParaRPr lang="en-CA" dirty="0"/>
          </a:p>
        </p:txBody>
      </p:sp>
      <p:sp>
        <p:nvSpPr>
          <p:cNvPr id="4" name="Slide Number Placeholder 3"/>
          <p:cNvSpPr>
            <a:spLocks noGrp="1"/>
          </p:cNvSpPr>
          <p:nvPr>
            <p:ph type="sldNum" sz="quarter" idx="5"/>
          </p:nvPr>
        </p:nvSpPr>
        <p:spPr/>
        <p:txBody>
          <a:bodyPr/>
          <a:lstStyle/>
          <a:p>
            <a:fld id="{4651C27D-82C0-4D85-B6EA-BF0AF08E6D6C}" type="slidenum">
              <a:rPr lang="en-CA" smtClean="0"/>
              <a:t>18</a:t>
            </a:fld>
            <a:endParaRPr lang="en-CA"/>
          </a:p>
        </p:txBody>
      </p:sp>
    </p:spTree>
    <p:extLst>
      <p:ext uri="{BB962C8B-B14F-4D97-AF65-F5344CB8AC3E}">
        <p14:creationId xmlns:p14="http://schemas.microsoft.com/office/powerpoint/2010/main" val="2250325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a bit of background about the experiment.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PICO 500 is a scaled-up version of the PICO 40 direct detection dark matter experiment and uses the same “upright” design. The target fluid is kept in a superheated state. Adding just a bit of energy into the system (like from a nuclear recoil) can nucleate a gas bubble. These bubbles are monitored with cameras, acoustic sensors, and pressure sensors. After a bubble event the chamber recompresses and returns to the superheated liquid state. PICO 500 is currently in development and will be installed in the CUBE hall at SNOLAB once completed.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651C27D-82C0-4D85-B6EA-BF0AF08E6D6C}" type="slidenum">
              <a:rPr lang="en-CA" smtClean="0"/>
              <a:t>2</a:t>
            </a:fld>
            <a:endParaRPr lang="en-CA"/>
          </a:p>
        </p:txBody>
      </p:sp>
    </p:spTree>
    <p:extLst>
      <p:ext uri="{BB962C8B-B14F-4D97-AF65-F5344CB8AC3E}">
        <p14:creationId xmlns:p14="http://schemas.microsoft.com/office/powerpoint/2010/main" val="2844086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extensive shielding from muons in SNOLAB, muons can still pose a problem.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Water tank expected to be hit by 5100+- 1300 muons per year (using Mei &amp; </a:t>
            </a:r>
            <a:r>
              <a:rPr lang="en-US" dirty="0" err="1"/>
              <a:t>Hime</a:t>
            </a:r>
            <a:r>
              <a:rPr lang="en-US" dirty="0"/>
              <a:t> flux values) (from hector thesis)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Might not seem like a lot of muons, but this is actually a big problem! Why?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Muon interactions with nuclei can lead to the emission of neutrons. This process is called muon spallation. The resulting neutrons could cause nuclear recoils which are energetic enough to nucleate a bubble in the detector. </a:t>
            </a:r>
          </a:p>
          <a:p>
            <a:r>
              <a:rPr lang="en-US" dirty="0"/>
              <a:t>We only care about muons that traverse the detector itself and lead to a neutron in the detector volume. These muons emit Cherenkov radiation as they move through the water tank. That light is then picked up by 48 SNO </a:t>
            </a:r>
            <a:r>
              <a:rPr lang="en-US" dirty="0" err="1"/>
              <a:t>PMTs.</a:t>
            </a:r>
            <a:r>
              <a:rPr lang="en-US" dirty="0"/>
              <a:t> </a:t>
            </a:r>
          </a:p>
          <a:p>
            <a:r>
              <a:rPr lang="en-US" dirty="0"/>
              <a:t>When a bubble event occurs in the detector, the previous 20s of data from the PMTs is checked for a muon signal. If there was a muon, the event is vetoed. </a:t>
            </a:r>
            <a:endParaRPr lang="en-CA" dirty="0"/>
          </a:p>
        </p:txBody>
      </p:sp>
      <p:sp>
        <p:nvSpPr>
          <p:cNvPr id="4" name="Slide Number Placeholder 3"/>
          <p:cNvSpPr>
            <a:spLocks noGrp="1"/>
          </p:cNvSpPr>
          <p:nvPr>
            <p:ph type="sldNum" sz="quarter" idx="5"/>
          </p:nvPr>
        </p:nvSpPr>
        <p:spPr/>
        <p:txBody>
          <a:bodyPr/>
          <a:lstStyle/>
          <a:p>
            <a:fld id="{4651C27D-82C0-4D85-B6EA-BF0AF08E6D6C}" type="slidenum">
              <a:rPr lang="en-CA" smtClean="0"/>
              <a:t>3</a:t>
            </a:fld>
            <a:endParaRPr lang="en-CA"/>
          </a:p>
        </p:txBody>
      </p:sp>
    </p:spTree>
    <p:extLst>
      <p:ext uri="{BB962C8B-B14F-4D97-AF65-F5344CB8AC3E}">
        <p14:creationId xmlns:p14="http://schemas.microsoft.com/office/powerpoint/2010/main" val="252990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constructed a self-contained electronics unit with 12 driver circuits. This is a calibration system for the PMTs used to veto muons. The drivers will make sure all the PMTs are functioning properly throughout the course of the experiment. Ultrashort pulses will be used to minimize veto down time. </a:t>
            </a:r>
          </a:p>
          <a:p>
            <a:endParaRPr lang="en-US" dirty="0"/>
          </a:p>
          <a:p>
            <a:pPr marL="171450" indent="-171450">
              <a:buFontTx/>
              <a:buChar char="-"/>
            </a:pPr>
            <a:r>
              <a:rPr lang="en-CA" dirty="0"/>
              <a:t>Switching power supply</a:t>
            </a:r>
            <a:r>
              <a:rPr lang="en-US" dirty="0"/>
              <a:t> to convert from AC to DC</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Power distribution board to send 5V to each board</a:t>
            </a:r>
          </a:p>
          <a:p>
            <a:pPr marL="171450" indent="-171450">
              <a:buFontTx/>
              <a:buChar char="-"/>
            </a:pPr>
            <a:r>
              <a:rPr lang="en-US" dirty="0"/>
              <a:t>Fan in fan out board to send square waves to all boards</a:t>
            </a:r>
          </a:p>
          <a:p>
            <a:pPr marL="171450" indent="-171450">
              <a:buFontTx/>
              <a:buChar char="-"/>
            </a:pPr>
            <a:r>
              <a:rPr lang="en-US" dirty="0"/>
              <a:t>Alternating heights of drivers to ensure all 12 fit in a row</a:t>
            </a:r>
          </a:p>
          <a:p>
            <a:pPr marL="171450" indent="-171450">
              <a:buFontTx/>
              <a:buChar char="-"/>
            </a:pPr>
            <a:r>
              <a:rPr lang="en-US" dirty="0"/>
              <a:t>Holes still need to be drilled when exact placement finalized</a:t>
            </a:r>
          </a:p>
          <a:p>
            <a:pPr marL="171450" indent="-171450">
              <a:buFontTx/>
              <a:buChar char="-"/>
            </a:pPr>
            <a:r>
              <a:rPr lang="en-US" dirty="0"/>
              <a:t>24 optical fibers (two PMT per fiber)</a:t>
            </a:r>
          </a:p>
          <a:p>
            <a:pPr marL="171450" indent="-171450">
              <a:buFontTx/>
              <a:buChar char="-"/>
            </a:pPr>
            <a:endParaRPr lang="en-US" dirty="0"/>
          </a:p>
          <a:p>
            <a:pPr marL="171450" indent="-171450">
              <a:buFontTx/>
              <a:buChar char="-"/>
            </a:pPr>
            <a:endParaRPr lang="en-US" dirty="0"/>
          </a:p>
          <a:p>
            <a:endParaRPr lang="en-CA" dirty="0"/>
          </a:p>
        </p:txBody>
      </p:sp>
      <p:sp>
        <p:nvSpPr>
          <p:cNvPr id="4" name="Slide Number Placeholder 3"/>
          <p:cNvSpPr>
            <a:spLocks noGrp="1"/>
          </p:cNvSpPr>
          <p:nvPr>
            <p:ph type="sldNum" sz="quarter" idx="5"/>
          </p:nvPr>
        </p:nvSpPr>
        <p:spPr/>
        <p:txBody>
          <a:bodyPr/>
          <a:lstStyle/>
          <a:p>
            <a:fld id="{4651C27D-82C0-4D85-B6EA-BF0AF08E6D6C}" type="slidenum">
              <a:rPr lang="en-CA" smtClean="0"/>
              <a:t>4</a:t>
            </a:fld>
            <a:endParaRPr lang="en-CA"/>
          </a:p>
        </p:txBody>
      </p:sp>
    </p:spTree>
    <p:extLst>
      <p:ext uri="{BB962C8B-B14F-4D97-AF65-F5344CB8AC3E}">
        <p14:creationId xmlns:p14="http://schemas.microsoft.com/office/powerpoint/2010/main" val="48461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waiting for this new hardware to come in, but when it does we will stagger the boards like this so they all fit in a row. We are also swapping to a 90 degree connector to stay with in height limits. </a:t>
            </a:r>
            <a:endParaRPr lang="en-CA" dirty="0"/>
          </a:p>
        </p:txBody>
      </p:sp>
      <p:sp>
        <p:nvSpPr>
          <p:cNvPr id="4" name="Slide Number Placeholder 3"/>
          <p:cNvSpPr>
            <a:spLocks noGrp="1"/>
          </p:cNvSpPr>
          <p:nvPr>
            <p:ph type="sldNum" sz="quarter" idx="5"/>
          </p:nvPr>
        </p:nvSpPr>
        <p:spPr/>
        <p:txBody>
          <a:bodyPr/>
          <a:lstStyle/>
          <a:p>
            <a:fld id="{4651C27D-82C0-4D85-B6EA-BF0AF08E6D6C}" type="slidenum">
              <a:rPr lang="en-CA" smtClean="0"/>
              <a:t>5</a:t>
            </a:fld>
            <a:endParaRPr lang="en-CA"/>
          </a:p>
        </p:txBody>
      </p:sp>
    </p:spTree>
    <p:extLst>
      <p:ext uri="{BB962C8B-B14F-4D97-AF65-F5344CB8AC3E}">
        <p14:creationId xmlns:p14="http://schemas.microsoft.com/office/powerpoint/2010/main" val="320318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LED driver circuit. It transforms a square wave into an ultra short pulse with tunable width and amplitude. </a:t>
            </a:r>
          </a:p>
          <a:p>
            <a:r>
              <a:rPr lang="en-US" dirty="0"/>
              <a:t>Some of the large components have been left out of the graphic for better visibility. </a:t>
            </a:r>
          </a:p>
          <a:p>
            <a:r>
              <a:rPr lang="en-US" dirty="0"/>
              <a:t>A key change I made was to add pin headers instead of soldering the LEDs in so the LEDs can be replaced easily if needed. </a:t>
            </a:r>
          </a:p>
          <a:p>
            <a:r>
              <a:rPr lang="en-US" dirty="0"/>
              <a:t>We use blue LEDs in the final design since blue light is the least attenuated by water, Cherenkov is blue, PMTs are sensitive to this wavelength</a:t>
            </a:r>
          </a:p>
          <a:p>
            <a:r>
              <a:rPr lang="en-US" dirty="0"/>
              <a:t>Wavelength of 465nm </a:t>
            </a:r>
            <a:endParaRPr lang="en-CA" dirty="0"/>
          </a:p>
        </p:txBody>
      </p:sp>
      <p:sp>
        <p:nvSpPr>
          <p:cNvPr id="4" name="Slide Number Placeholder 3"/>
          <p:cNvSpPr>
            <a:spLocks noGrp="1"/>
          </p:cNvSpPr>
          <p:nvPr>
            <p:ph type="sldNum" sz="quarter" idx="5"/>
          </p:nvPr>
        </p:nvSpPr>
        <p:spPr/>
        <p:txBody>
          <a:bodyPr/>
          <a:lstStyle/>
          <a:p>
            <a:fld id="{4651C27D-82C0-4D85-B6EA-BF0AF08E6D6C}" type="slidenum">
              <a:rPr lang="en-CA" smtClean="0"/>
              <a:t>6</a:t>
            </a:fld>
            <a:endParaRPr lang="en-CA"/>
          </a:p>
        </p:txBody>
      </p:sp>
    </p:spTree>
    <p:extLst>
      <p:ext uri="{BB962C8B-B14F-4D97-AF65-F5344CB8AC3E}">
        <p14:creationId xmlns:p14="http://schemas.microsoft.com/office/powerpoint/2010/main" val="3818917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Here is my testing set up for the LED drivers. The power supply and function generator run into the LED driver which is kept under the black plastic. This is to avoid any light leaking into the fiber. The fiber leads into the dark box with the PMT. The oscilloscope reads the outputs from the PMT and then sends waveforms to the computer. </a:t>
            </a:r>
          </a:p>
          <a:p>
            <a:endParaRPr lang="en-CA" dirty="0"/>
          </a:p>
          <a:p>
            <a:r>
              <a:rPr lang="en-CA" dirty="0"/>
              <a:t>Function gen, power supply, scope, driver location, covered by felt and black plastic to keep out light from fiber and PMT</a:t>
            </a:r>
          </a:p>
        </p:txBody>
      </p:sp>
      <p:sp>
        <p:nvSpPr>
          <p:cNvPr id="4" name="Slide Number Placeholder 3"/>
          <p:cNvSpPr>
            <a:spLocks noGrp="1"/>
          </p:cNvSpPr>
          <p:nvPr>
            <p:ph type="sldNum" sz="quarter" idx="5"/>
          </p:nvPr>
        </p:nvSpPr>
        <p:spPr/>
        <p:txBody>
          <a:bodyPr/>
          <a:lstStyle/>
          <a:p>
            <a:fld id="{4651C27D-82C0-4D85-B6EA-BF0AF08E6D6C}" type="slidenum">
              <a:rPr lang="en-CA" smtClean="0"/>
              <a:t>7</a:t>
            </a:fld>
            <a:endParaRPr lang="en-CA"/>
          </a:p>
        </p:txBody>
      </p:sp>
    </p:spTree>
    <p:extLst>
      <p:ext uri="{BB962C8B-B14F-4D97-AF65-F5344CB8AC3E}">
        <p14:creationId xmlns:p14="http://schemas.microsoft.com/office/powerpoint/2010/main" val="2271329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Here removed electronics and plastic</a:t>
            </a:r>
          </a:p>
          <a:p>
            <a:r>
              <a:rPr lang="en-CA" dirty="0"/>
              <a:t>Upper box has hole, 3d printed fiber holder, drilled hole for fiber optic to pass through</a:t>
            </a:r>
          </a:p>
          <a:p>
            <a:r>
              <a:rPr lang="en-CA" dirty="0"/>
              <a:t>Dark box with SNO PMT in lower section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LED drilled, attached with optical glue and cured with UV</a:t>
            </a:r>
          </a:p>
        </p:txBody>
      </p:sp>
      <p:sp>
        <p:nvSpPr>
          <p:cNvPr id="4" name="Slide Number Placeholder 3"/>
          <p:cNvSpPr>
            <a:spLocks noGrp="1"/>
          </p:cNvSpPr>
          <p:nvPr>
            <p:ph type="sldNum" sz="quarter" idx="5"/>
          </p:nvPr>
        </p:nvSpPr>
        <p:spPr/>
        <p:txBody>
          <a:bodyPr/>
          <a:lstStyle/>
          <a:p>
            <a:fld id="{4651C27D-82C0-4D85-B6EA-BF0AF08E6D6C}" type="slidenum">
              <a:rPr lang="en-CA" smtClean="0"/>
              <a:t>8</a:t>
            </a:fld>
            <a:endParaRPr lang="en-CA"/>
          </a:p>
        </p:txBody>
      </p:sp>
    </p:spTree>
    <p:extLst>
      <p:ext uri="{BB962C8B-B14F-4D97-AF65-F5344CB8AC3E}">
        <p14:creationId xmlns:p14="http://schemas.microsoft.com/office/powerpoint/2010/main" val="263752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mean of the second peak is 1.2629873258550333 (used second peak mean to calculate PMT gain)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PMT gain is 10 725 097.789025467</a:t>
            </a:r>
            <a:r>
              <a:rPr lang="en-CA" dirty="0"/>
              <a:t> </a:t>
            </a:r>
          </a:p>
          <a:p>
            <a:r>
              <a:rPr lang="en-CA" dirty="0"/>
              <a:t>10.7 million </a:t>
            </a:r>
          </a:p>
          <a:p>
            <a:r>
              <a:rPr lang="en-CA" dirty="0"/>
              <a:t>PMT was ran 1700V – this gain is a bit higher than expected (they found gain to be closer to 9 million) (based on https://www-sciencedirect-com.subzero.lib.uoguelph.ca/science/article/pii/0168900296000678)</a:t>
            </a:r>
          </a:p>
          <a:p>
            <a:endParaRPr lang="en-CA" dirty="0"/>
          </a:p>
          <a:p>
            <a:endParaRPr lang="en-CA" dirty="0"/>
          </a:p>
          <a:p>
            <a:r>
              <a:rPr lang="en-CA" dirty="0"/>
              <a:t>Single photon runs (most of the runs have no pulse – peak 1):</a:t>
            </a:r>
          </a:p>
          <a:p>
            <a:r>
              <a:rPr lang="en-CA" dirty="0"/>
              <a:t>1</a:t>
            </a:r>
            <a:r>
              <a:rPr lang="en-CA" baseline="30000" dirty="0"/>
              <a:t>st</a:t>
            </a:r>
            <a:r>
              <a:rPr lang="en-CA" dirty="0"/>
              <a:t> peak is noise because peak at 0 (those are the no photon waveforms)</a:t>
            </a:r>
          </a:p>
          <a:p>
            <a:r>
              <a:rPr lang="en-CA" dirty="0"/>
              <a:t>2</a:t>
            </a:r>
            <a:r>
              <a:rPr lang="en-CA" baseline="30000" dirty="0"/>
              <a:t>nd</a:t>
            </a:r>
            <a:r>
              <a:rPr lang="en-CA" dirty="0"/>
              <a:t> peak is single electron photons.  (use this peak to calculate gain)</a:t>
            </a:r>
          </a:p>
          <a:p>
            <a:r>
              <a:rPr lang="en-CA" dirty="0"/>
              <a:t>Long waveform – therefore wider peaks</a:t>
            </a:r>
            <a:endParaRPr lang="en-US" dirty="0"/>
          </a:p>
        </p:txBody>
      </p:sp>
      <p:sp>
        <p:nvSpPr>
          <p:cNvPr id="4" name="Slide Number Placeholder 3"/>
          <p:cNvSpPr>
            <a:spLocks noGrp="1"/>
          </p:cNvSpPr>
          <p:nvPr>
            <p:ph type="sldNum" sz="quarter" idx="5"/>
          </p:nvPr>
        </p:nvSpPr>
        <p:spPr/>
        <p:txBody>
          <a:bodyPr/>
          <a:lstStyle/>
          <a:p>
            <a:fld id="{4651C27D-82C0-4D85-B6EA-BF0AF08E6D6C}" type="slidenum">
              <a:rPr lang="en-CA" smtClean="0"/>
              <a:t>9</a:t>
            </a:fld>
            <a:endParaRPr lang="en-CA"/>
          </a:p>
        </p:txBody>
      </p:sp>
    </p:spTree>
    <p:extLst>
      <p:ext uri="{BB962C8B-B14F-4D97-AF65-F5344CB8AC3E}">
        <p14:creationId xmlns:p14="http://schemas.microsoft.com/office/powerpoint/2010/main" val="2906391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C1A16-740A-268B-6413-CA8086E78F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C8EA6EF0-B5EC-54C9-5358-A766E9ED21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3C825673-C2A0-1260-8CBD-17FF2275D1CC}"/>
              </a:ext>
            </a:extLst>
          </p:cNvPr>
          <p:cNvSpPr>
            <a:spLocks noGrp="1"/>
          </p:cNvSpPr>
          <p:nvPr>
            <p:ph type="dt" sz="half" idx="10"/>
          </p:nvPr>
        </p:nvSpPr>
        <p:spPr/>
        <p:txBody>
          <a:bodyPr/>
          <a:lstStyle/>
          <a:p>
            <a:fld id="{025369EC-E4EC-4E31-9314-312BB066AF31}" type="datetimeFigureOut">
              <a:rPr lang="en-CA" smtClean="0"/>
              <a:t>20/08/2024</a:t>
            </a:fld>
            <a:endParaRPr lang="en-CA"/>
          </a:p>
        </p:txBody>
      </p:sp>
      <p:sp>
        <p:nvSpPr>
          <p:cNvPr id="5" name="Footer Placeholder 4">
            <a:extLst>
              <a:ext uri="{FF2B5EF4-FFF2-40B4-BE49-F238E27FC236}">
                <a16:creationId xmlns:a16="http://schemas.microsoft.com/office/drawing/2014/main" id="{BC776C5B-769A-C3B1-4380-0980EA41DAF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1298071-3D1A-6DD4-D8F1-ACD31CD16AC8}"/>
              </a:ext>
            </a:extLst>
          </p:cNvPr>
          <p:cNvSpPr>
            <a:spLocks noGrp="1"/>
          </p:cNvSpPr>
          <p:nvPr>
            <p:ph type="sldNum" sz="quarter" idx="12"/>
          </p:nvPr>
        </p:nvSpPr>
        <p:spPr/>
        <p:txBody>
          <a:bodyPr/>
          <a:lstStyle/>
          <a:p>
            <a:fld id="{BDBEF694-328E-44DF-B5CF-D27914645EA6}" type="slidenum">
              <a:rPr lang="en-CA" smtClean="0"/>
              <a:t>‹#›</a:t>
            </a:fld>
            <a:endParaRPr lang="en-CA"/>
          </a:p>
        </p:txBody>
      </p:sp>
    </p:spTree>
    <p:extLst>
      <p:ext uri="{BB962C8B-B14F-4D97-AF65-F5344CB8AC3E}">
        <p14:creationId xmlns:p14="http://schemas.microsoft.com/office/powerpoint/2010/main" val="208996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EC9E4-F540-9BD6-478C-8ADCECBA7DCC}"/>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DCEA2DB-E525-379A-03F5-91639AB7C7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344F781-3D9F-CAA6-DEA9-49498F872FB8}"/>
              </a:ext>
            </a:extLst>
          </p:cNvPr>
          <p:cNvSpPr>
            <a:spLocks noGrp="1"/>
          </p:cNvSpPr>
          <p:nvPr>
            <p:ph type="dt" sz="half" idx="10"/>
          </p:nvPr>
        </p:nvSpPr>
        <p:spPr/>
        <p:txBody>
          <a:bodyPr/>
          <a:lstStyle/>
          <a:p>
            <a:fld id="{025369EC-E4EC-4E31-9314-312BB066AF31}" type="datetimeFigureOut">
              <a:rPr lang="en-CA" smtClean="0"/>
              <a:t>20/08/2024</a:t>
            </a:fld>
            <a:endParaRPr lang="en-CA"/>
          </a:p>
        </p:txBody>
      </p:sp>
      <p:sp>
        <p:nvSpPr>
          <p:cNvPr id="5" name="Footer Placeholder 4">
            <a:extLst>
              <a:ext uri="{FF2B5EF4-FFF2-40B4-BE49-F238E27FC236}">
                <a16:creationId xmlns:a16="http://schemas.microsoft.com/office/drawing/2014/main" id="{593DAA9B-034D-5410-B7CC-5861FB43386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8E7016F-4EBC-1C08-1B37-4D2DD8169401}"/>
              </a:ext>
            </a:extLst>
          </p:cNvPr>
          <p:cNvSpPr>
            <a:spLocks noGrp="1"/>
          </p:cNvSpPr>
          <p:nvPr>
            <p:ph type="sldNum" sz="quarter" idx="12"/>
          </p:nvPr>
        </p:nvSpPr>
        <p:spPr/>
        <p:txBody>
          <a:bodyPr/>
          <a:lstStyle/>
          <a:p>
            <a:fld id="{BDBEF694-328E-44DF-B5CF-D27914645EA6}" type="slidenum">
              <a:rPr lang="en-CA" smtClean="0"/>
              <a:t>‹#›</a:t>
            </a:fld>
            <a:endParaRPr lang="en-CA"/>
          </a:p>
        </p:txBody>
      </p:sp>
    </p:spTree>
    <p:extLst>
      <p:ext uri="{BB962C8B-B14F-4D97-AF65-F5344CB8AC3E}">
        <p14:creationId xmlns:p14="http://schemas.microsoft.com/office/powerpoint/2010/main" val="1460791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A5D13E-DC00-EC77-9182-0969E8DEC6B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570F5B4-9622-66FF-2C67-D78485E9DC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0CD9673-DA23-389D-6024-692677B29A72}"/>
              </a:ext>
            </a:extLst>
          </p:cNvPr>
          <p:cNvSpPr>
            <a:spLocks noGrp="1"/>
          </p:cNvSpPr>
          <p:nvPr>
            <p:ph type="dt" sz="half" idx="10"/>
          </p:nvPr>
        </p:nvSpPr>
        <p:spPr/>
        <p:txBody>
          <a:bodyPr/>
          <a:lstStyle/>
          <a:p>
            <a:fld id="{025369EC-E4EC-4E31-9314-312BB066AF31}" type="datetimeFigureOut">
              <a:rPr lang="en-CA" smtClean="0"/>
              <a:t>20/08/2024</a:t>
            </a:fld>
            <a:endParaRPr lang="en-CA"/>
          </a:p>
        </p:txBody>
      </p:sp>
      <p:sp>
        <p:nvSpPr>
          <p:cNvPr id="5" name="Footer Placeholder 4">
            <a:extLst>
              <a:ext uri="{FF2B5EF4-FFF2-40B4-BE49-F238E27FC236}">
                <a16:creationId xmlns:a16="http://schemas.microsoft.com/office/drawing/2014/main" id="{0235E57D-59B3-5B52-18F3-47A789B9AC6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80C5B35-32FA-6B98-74D3-EB717758EEBB}"/>
              </a:ext>
            </a:extLst>
          </p:cNvPr>
          <p:cNvSpPr>
            <a:spLocks noGrp="1"/>
          </p:cNvSpPr>
          <p:nvPr>
            <p:ph type="sldNum" sz="quarter" idx="12"/>
          </p:nvPr>
        </p:nvSpPr>
        <p:spPr/>
        <p:txBody>
          <a:bodyPr/>
          <a:lstStyle/>
          <a:p>
            <a:fld id="{BDBEF694-328E-44DF-B5CF-D27914645EA6}" type="slidenum">
              <a:rPr lang="en-CA" smtClean="0"/>
              <a:t>‹#›</a:t>
            </a:fld>
            <a:endParaRPr lang="en-CA"/>
          </a:p>
        </p:txBody>
      </p:sp>
    </p:spTree>
    <p:extLst>
      <p:ext uri="{BB962C8B-B14F-4D97-AF65-F5344CB8AC3E}">
        <p14:creationId xmlns:p14="http://schemas.microsoft.com/office/powerpoint/2010/main" val="3032763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4CDB5-1A7E-0984-0EB5-8A55562633B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32A396C-1D71-C66B-A695-C03AAE1A35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8DA36CE-315F-8E7D-B939-4E80E97FC49F}"/>
              </a:ext>
            </a:extLst>
          </p:cNvPr>
          <p:cNvSpPr>
            <a:spLocks noGrp="1"/>
          </p:cNvSpPr>
          <p:nvPr>
            <p:ph type="dt" sz="half" idx="10"/>
          </p:nvPr>
        </p:nvSpPr>
        <p:spPr/>
        <p:txBody>
          <a:bodyPr/>
          <a:lstStyle/>
          <a:p>
            <a:fld id="{025369EC-E4EC-4E31-9314-312BB066AF31}" type="datetimeFigureOut">
              <a:rPr lang="en-CA" smtClean="0"/>
              <a:t>20/08/2024</a:t>
            </a:fld>
            <a:endParaRPr lang="en-CA"/>
          </a:p>
        </p:txBody>
      </p:sp>
      <p:sp>
        <p:nvSpPr>
          <p:cNvPr id="5" name="Footer Placeholder 4">
            <a:extLst>
              <a:ext uri="{FF2B5EF4-FFF2-40B4-BE49-F238E27FC236}">
                <a16:creationId xmlns:a16="http://schemas.microsoft.com/office/drawing/2014/main" id="{6542F363-1FCA-C38B-2E6E-33DBF628FE7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07601E7-0E05-34E7-B08F-45E7E1099F38}"/>
              </a:ext>
            </a:extLst>
          </p:cNvPr>
          <p:cNvSpPr>
            <a:spLocks noGrp="1"/>
          </p:cNvSpPr>
          <p:nvPr>
            <p:ph type="sldNum" sz="quarter" idx="12"/>
          </p:nvPr>
        </p:nvSpPr>
        <p:spPr/>
        <p:txBody>
          <a:bodyPr/>
          <a:lstStyle/>
          <a:p>
            <a:fld id="{BDBEF694-328E-44DF-B5CF-D27914645EA6}" type="slidenum">
              <a:rPr lang="en-CA" smtClean="0"/>
              <a:t>‹#›</a:t>
            </a:fld>
            <a:endParaRPr lang="en-CA"/>
          </a:p>
        </p:txBody>
      </p:sp>
    </p:spTree>
    <p:extLst>
      <p:ext uri="{BB962C8B-B14F-4D97-AF65-F5344CB8AC3E}">
        <p14:creationId xmlns:p14="http://schemas.microsoft.com/office/powerpoint/2010/main" val="4189283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8CCDE-3024-AA02-94D1-1239BCC240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023CDEAA-3144-9371-B320-065811F3454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69C8E4-E778-FD0F-105A-A83E68269024}"/>
              </a:ext>
            </a:extLst>
          </p:cNvPr>
          <p:cNvSpPr>
            <a:spLocks noGrp="1"/>
          </p:cNvSpPr>
          <p:nvPr>
            <p:ph type="dt" sz="half" idx="10"/>
          </p:nvPr>
        </p:nvSpPr>
        <p:spPr/>
        <p:txBody>
          <a:bodyPr/>
          <a:lstStyle/>
          <a:p>
            <a:fld id="{025369EC-E4EC-4E31-9314-312BB066AF31}" type="datetimeFigureOut">
              <a:rPr lang="en-CA" smtClean="0"/>
              <a:t>20/08/2024</a:t>
            </a:fld>
            <a:endParaRPr lang="en-CA"/>
          </a:p>
        </p:txBody>
      </p:sp>
      <p:sp>
        <p:nvSpPr>
          <p:cNvPr id="5" name="Footer Placeholder 4">
            <a:extLst>
              <a:ext uri="{FF2B5EF4-FFF2-40B4-BE49-F238E27FC236}">
                <a16:creationId xmlns:a16="http://schemas.microsoft.com/office/drawing/2014/main" id="{1623C0ED-B25B-73C7-D74E-8DF7D1B8D58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462A61B-0DD8-E876-EDAB-93EA91334D80}"/>
              </a:ext>
            </a:extLst>
          </p:cNvPr>
          <p:cNvSpPr>
            <a:spLocks noGrp="1"/>
          </p:cNvSpPr>
          <p:nvPr>
            <p:ph type="sldNum" sz="quarter" idx="12"/>
          </p:nvPr>
        </p:nvSpPr>
        <p:spPr/>
        <p:txBody>
          <a:bodyPr/>
          <a:lstStyle/>
          <a:p>
            <a:fld id="{BDBEF694-328E-44DF-B5CF-D27914645EA6}" type="slidenum">
              <a:rPr lang="en-CA" smtClean="0"/>
              <a:t>‹#›</a:t>
            </a:fld>
            <a:endParaRPr lang="en-CA"/>
          </a:p>
        </p:txBody>
      </p:sp>
    </p:spTree>
    <p:extLst>
      <p:ext uri="{BB962C8B-B14F-4D97-AF65-F5344CB8AC3E}">
        <p14:creationId xmlns:p14="http://schemas.microsoft.com/office/powerpoint/2010/main" val="273931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04AE7-0518-9ECE-9EB7-C878EC4D217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4E6EDA0-849E-E3F9-9174-359AEF8995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AB5AA596-D5D4-9C0A-9979-155DDFF696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D6A586DB-0E7D-BD47-B673-E6F3DC4F04AE}"/>
              </a:ext>
            </a:extLst>
          </p:cNvPr>
          <p:cNvSpPr>
            <a:spLocks noGrp="1"/>
          </p:cNvSpPr>
          <p:nvPr>
            <p:ph type="dt" sz="half" idx="10"/>
          </p:nvPr>
        </p:nvSpPr>
        <p:spPr/>
        <p:txBody>
          <a:bodyPr/>
          <a:lstStyle/>
          <a:p>
            <a:fld id="{025369EC-E4EC-4E31-9314-312BB066AF31}" type="datetimeFigureOut">
              <a:rPr lang="en-CA" smtClean="0"/>
              <a:t>20/08/2024</a:t>
            </a:fld>
            <a:endParaRPr lang="en-CA"/>
          </a:p>
        </p:txBody>
      </p:sp>
      <p:sp>
        <p:nvSpPr>
          <p:cNvPr id="6" name="Footer Placeholder 5">
            <a:extLst>
              <a:ext uri="{FF2B5EF4-FFF2-40B4-BE49-F238E27FC236}">
                <a16:creationId xmlns:a16="http://schemas.microsoft.com/office/drawing/2014/main" id="{3719A740-7D3B-7E8F-4793-69593E6A04F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DA894E5-1111-2C17-6E91-84F7ECDA992E}"/>
              </a:ext>
            </a:extLst>
          </p:cNvPr>
          <p:cNvSpPr>
            <a:spLocks noGrp="1"/>
          </p:cNvSpPr>
          <p:nvPr>
            <p:ph type="sldNum" sz="quarter" idx="12"/>
          </p:nvPr>
        </p:nvSpPr>
        <p:spPr/>
        <p:txBody>
          <a:bodyPr/>
          <a:lstStyle/>
          <a:p>
            <a:fld id="{BDBEF694-328E-44DF-B5CF-D27914645EA6}" type="slidenum">
              <a:rPr lang="en-CA" smtClean="0"/>
              <a:t>‹#›</a:t>
            </a:fld>
            <a:endParaRPr lang="en-CA"/>
          </a:p>
        </p:txBody>
      </p:sp>
    </p:spTree>
    <p:extLst>
      <p:ext uri="{BB962C8B-B14F-4D97-AF65-F5344CB8AC3E}">
        <p14:creationId xmlns:p14="http://schemas.microsoft.com/office/powerpoint/2010/main" val="2013387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27C89-6322-C6D4-59FF-DDB3525BED52}"/>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E150CA1-0408-E818-AEEB-ECF98B49B4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006C2C-B273-7F53-5037-1D0E6EE374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1F826D4A-491B-6937-DE8E-08B7E066BF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F97AB9-C4D2-748F-9971-32DBD32BFD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ED435AB-CC4A-4F30-F7A9-D295C5A1E443}"/>
              </a:ext>
            </a:extLst>
          </p:cNvPr>
          <p:cNvSpPr>
            <a:spLocks noGrp="1"/>
          </p:cNvSpPr>
          <p:nvPr>
            <p:ph type="dt" sz="half" idx="10"/>
          </p:nvPr>
        </p:nvSpPr>
        <p:spPr/>
        <p:txBody>
          <a:bodyPr/>
          <a:lstStyle/>
          <a:p>
            <a:fld id="{025369EC-E4EC-4E31-9314-312BB066AF31}" type="datetimeFigureOut">
              <a:rPr lang="en-CA" smtClean="0"/>
              <a:t>20/08/2024</a:t>
            </a:fld>
            <a:endParaRPr lang="en-CA"/>
          </a:p>
        </p:txBody>
      </p:sp>
      <p:sp>
        <p:nvSpPr>
          <p:cNvPr id="8" name="Footer Placeholder 7">
            <a:extLst>
              <a:ext uri="{FF2B5EF4-FFF2-40B4-BE49-F238E27FC236}">
                <a16:creationId xmlns:a16="http://schemas.microsoft.com/office/drawing/2014/main" id="{0ACACFF4-2628-8815-A293-46A54AD5E2EF}"/>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BE8C43FF-D152-8AFE-F1AC-D573155CD9C5}"/>
              </a:ext>
            </a:extLst>
          </p:cNvPr>
          <p:cNvSpPr>
            <a:spLocks noGrp="1"/>
          </p:cNvSpPr>
          <p:nvPr>
            <p:ph type="sldNum" sz="quarter" idx="12"/>
          </p:nvPr>
        </p:nvSpPr>
        <p:spPr/>
        <p:txBody>
          <a:bodyPr/>
          <a:lstStyle/>
          <a:p>
            <a:fld id="{BDBEF694-328E-44DF-B5CF-D27914645EA6}" type="slidenum">
              <a:rPr lang="en-CA" smtClean="0"/>
              <a:t>‹#›</a:t>
            </a:fld>
            <a:endParaRPr lang="en-CA"/>
          </a:p>
        </p:txBody>
      </p:sp>
    </p:spTree>
    <p:extLst>
      <p:ext uri="{BB962C8B-B14F-4D97-AF65-F5344CB8AC3E}">
        <p14:creationId xmlns:p14="http://schemas.microsoft.com/office/powerpoint/2010/main" val="143672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7E2F4-755E-762F-5CFE-10393F9AB49D}"/>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3DC3CDC4-130B-546D-E514-6CC6D898F52C}"/>
              </a:ext>
            </a:extLst>
          </p:cNvPr>
          <p:cNvSpPr>
            <a:spLocks noGrp="1"/>
          </p:cNvSpPr>
          <p:nvPr>
            <p:ph type="dt" sz="half" idx="10"/>
          </p:nvPr>
        </p:nvSpPr>
        <p:spPr/>
        <p:txBody>
          <a:bodyPr/>
          <a:lstStyle/>
          <a:p>
            <a:fld id="{025369EC-E4EC-4E31-9314-312BB066AF31}" type="datetimeFigureOut">
              <a:rPr lang="en-CA" smtClean="0"/>
              <a:t>20/08/2024</a:t>
            </a:fld>
            <a:endParaRPr lang="en-CA"/>
          </a:p>
        </p:txBody>
      </p:sp>
      <p:sp>
        <p:nvSpPr>
          <p:cNvPr id="4" name="Footer Placeholder 3">
            <a:extLst>
              <a:ext uri="{FF2B5EF4-FFF2-40B4-BE49-F238E27FC236}">
                <a16:creationId xmlns:a16="http://schemas.microsoft.com/office/drawing/2014/main" id="{A99E44CD-656B-9667-EA00-7B6EA4199BE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A931457-7371-03D6-0D3A-B17B1F06E630}"/>
              </a:ext>
            </a:extLst>
          </p:cNvPr>
          <p:cNvSpPr>
            <a:spLocks noGrp="1"/>
          </p:cNvSpPr>
          <p:nvPr>
            <p:ph type="sldNum" sz="quarter" idx="12"/>
          </p:nvPr>
        </p:nvSpPr>
        <p:spPr/>
        <p:txBody>
          <a:bodyPr/>
          <a:lstStyle/>
          <a:p>
            <a:fld id="{BDBEF694-328E-44DF-B5CF-D27914645EA6}" type="slidenum">
              <a:rPr lang="en-CA" smtClean="0"/>
              <a:t>‹#›</a:t>
            </a:fld>
            <a:endParaRPr lang="en-CA"/>
          </a:p>
        </p:txBody>
      </p:sp>
    </p:spTree>
    <p:extLst>
      <p:ext uri="{BB962C8B-B14F-4D97-AF65-F5344CB8AC3E}">
        <p14:creationId xmlns:p14="http://schemas.microsoft.com/office/powerpoint/2010/main" val="1765258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7CA7DD-B6A5-6326-AAD8-A4F7D175FDE2}"/>
              </a:ext>
            </a:extLst>
          </p:cNvPr>
          <p:cNvSpPr>
            <a:spLocks noGrp="1"/>
          </p:cNvSpPr>
          <p:nvPr>
            <p:ph type="dt" sz="half" idx="10"/>
          </p:nvPr>
        </p:nvSpPr>
        <p:spPr/>
        <p:txBody>
          <a:bodyPr/>
          <a:lstStyle/>
          <a:p>
            <a:fld id="{025369EC-E4EC-4E31-9314-312BB066AF31}" type="datetimeFigureOut">
              <a:rPr lang="en-CA" smtClean="0"/>
              <a:t>20/08/2024</a:t>
            </a:fld>
            <a:endParaRPr lang="en-CA"/>
          </a:p>
        </p:txBody>
      </p:sp>
      <p:sp>
        <p:nvSpPr>
          <p:cNvPr id="3" name="Footer Placeholder 2">
            <a:extLst>
              <a:ext uri="{FF2B5EF4-FFF2-40B4-BE49-F238E27FC236}">
                <a16:creationId xmlns:a16="http://schemas.microsoft.com/office/drawing/2014/main" id="{79C9AA1E-81F8-44AE-3B3E-2DDB55D852B4}"/>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10AD0FC1-7ABA-7A6F-5FD5-498F71B5CA95}"/>
              </a:ext>
            </a:extLst>
          </p:cNvPr>
          <p:cNvSpPr>
            <a:spLocks noGrp="1"/>
          </p:cNvSpPr>
          <p:nvPr>
            <p:ph type="sldNum" sz="quarter" idx="12"/>
          </p:nvPr>
        </p:nvSpPr>
        <p:spPr/>
        <p:txBody>
          <a:bodyPr/>
          <a:lstStyle/>
          <a:p>
            <a:fld id="{BDBEF694-328E-44DF-B5CF-D27914645EA6}" type="slidenum">
              <a:rPr lang="en-CA" smtClean="0"/>
              <a:t>‹#›</a:t>
            </a:fld>
            <a:endParaRPr lang="en-CA"/>
          </a:p>
        </p:txBody>
      </p:sp>
    </p:spTree>
    <p:extLst>
      <p:ext uri="{BB962C8B-B14F-4D97-AF65-F5344CB8AC3E}">
        <p14:creationId xmlns:p14="http://schemas.microsoft.com/office/powerpoint/2010/main" val="1331064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0A77D-F4A2-F828-F36F-A9967C4619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4AA1BC38-CAD5-FCAD-4934-27C99F03AD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DA77921-DD81-B938-32F8-4C48B261C3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3BE216-B42C-8E88-BF04-1E1AFE504863}"/>
              </a:ext>
            </a:extLst>
          </p:cNvPr>
          <p:cNvSpPr>
            <a:spLocks noGrp="1"/>
          </p:cNvSpPr>
          <p:nvPr>
            <p:ph type="dt" sz="half" idx="10"/>
          </p:nvPr>
        </p:nvSpPr>
        <p:spPr/>
        <p:txBody>
          <a:bodyPr/>
          <a:lstStyle/>
          <a:p>
            <a:fld id="{025369EC-E4EC-4E31-9314-312BB066AF31}" type="datetimeFigureOut">
              <a:rPr lang="en-CA" smtClean="0"/>
              <a:t>20/08/2024</a:t>
            </a:fld>
            <a:endParaRPr lang="en-CA"/>
          </a:p>
        </p:txBody>
      </p:sp>
      <p:sp>
        <p:nvSpPr>
          <p:cNvPr id="6" name="Footer Placeholder 5">
            <a:extLst>
              <a:ext uri="{FF2B5EF4-FFF2-40B4-BE49-F238E27FC236}">
                <a16:creationId xmlns:a16="http://schemas.microsoft.com/office/drawing/2014/main" id="{D0E78B6A-F2DD-F9D8-4232-1D65EF7FA1F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BBE30CC-1158-1A12-81EC-766F07ACA802}"/>
              </a:ext>
            </a:extLst>
          </p:cNvPr>
          <p:cNvSpPr>
            <a:spLocks noGrp="1"/>
          </p:cNvSpPr>
          <p:nvPr>
            <p:ph type="sldNum" sz="quarter" idx="12"/>
          </p:nvPr>
        </p:nvSpPr>
        <p:spPr/>
        <p:txBody>
          <a:bodyPr/>
          <a:lstStyle/>
          <a:p>
            <a:fld id="{BDBEF694-328E-44DF-B5CF-D27914645EA6}" type="slidenum">
              <a:rPr lang="en-CA" smtClean="0"/>
              <a:t>‹#›</a:t>
            </a:fld>
            <a:endParaRPr lang="en-CA"/>
          </a:p>
        </p:txBody>
      </p:sp>
    </p:spTree>
    <p:extLst>
      <p:ext uri="{BB962C8B-B14F-4D97-AF65-F5344CB8AC3E}">
        <p14:creationId xmlns:p14="http://schemas.microsoft.com/office/powerpoint/2010/main" val="2476022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8F3D7-72EF-33EC-F600-E7B1C23E4E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21757298-4DDD-0EB3-7E2F-0FA1DBAE28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378EC7FF-F9E7-CB49-499B-39EA22E33F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183F3D-E560-95F4-CFF6-33AF00F32EA4}"/>
              </a:ext>
            </a:extLst>
          </p:cNvPr>
          <p:cNvSpPr>
            <a:spLocks noGrp="1"/>
          </p:cNvSpPr>
          <p:nvPr>
            <p:ph type="dt" sz="half" idx="10"/>
          </p:nvPr>
        </p:nvSpPr>
        <p:spPr/>
        <p:txBody>
          <a:bodyPr/>
          <a:lstStyle/>
          <a:p>
            <a:fld id="{025369EC-E4EC-4E31-9314-312BB066AF31}" type="datetimeFigureOut">
              <a:rPr lang="en-CA" smtClean="0"/>
              <a:t>20/08/2024</a:t>
            </a:fld>
            <a:endParaRPr lang="en-CA"/>
          </a:p>
        </p:txBody>
      </p:sp>
      <p:sp>
        <p:nvSpPr>
          <p:cNvPr id="6" name="Footer Placeholder 5">
            <a:extLst>
              <a:ext uri="{FF2B5EF4-FFF2-40B4-BE49-F238E27FC236}">
                <a16:creationId xmlns:a16="http://schemas.microsoft.com/office/drawing/2014/main" id="{663954AB-0B93-D792-EC22-1A52928A407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4AA2D94-2F15-5D31-D110-67EF658B4FD6}"/>
              </a:ext>
            </a:extLst>
          </p:cNvPr>
          <p:cNvSpPr>
            <a:spLocks noGrp="1"/>
          </p:cNvSpPr>
          <p:nvPr>
            <p:ph type="sldNum" sz="quarter" idx="12"/>
          </p:nvPr>
        </p:nvSpPr>
        <p:spPr/>
        <p:txBody>
          <a:bodyPr/>
          <a:lstStyle/>
          <a:p>
            <a:fld id="{BDBEF694-328E-44DF-B5CF-D27914645EA6}" type="slidenum">
              <a:rPr lang="en-CA" smtClean="0"/>
              <a:t>‹#›</a:t>
            </a:fld>
            <a:endParaRPr lang="en-CA"/>
          </a:p>
        </p:txBody>
      </p:sp>
    </p:spTree>
    <p:extLst>
      <p:ext uri="{BB962C8B-B14F-4D97-AF65-F5344CB8AC3E}">
        <p14:creationId xmlns:p14="http://schemas.microsoft.com/office/powerpoint/2010/main" val="1029928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C491D7-5C1A-8F7A-1C55-9F61D36F01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9ADAB74-B20B-3C25-702E-4A07E8E786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8E262C7-DCCE-1F64-DDC1-4C7CCAEC1F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25369EC-E4EC-4E31-9314-312BB066AF31}" type="datetimeFigureOut">
              <a:rPr lang="en-CA" smtClean="0"/>
              <a:t>20/08/2024</a:t>
            </a:fld>
            <a:endParaRPr lang="en-CA"/>
          </a:p>
        </p:txBody>
      </p:sp>
      <p:sp>
        <p:nvSpPr>
          <p:cNvPr id="5" name="Footer Placeholder 4">
            <a:extLst>
              <a:ext uri="{FF2B5EF4-FFF2-40B4-BE49-F238E27FC236}">
                <a16:creationId xmlns:a16="http://schemas.microsoft.com/office/drawing/2014/main" id="{3B8B3BD3-8C1B-E54D-C0D0-17BDEE2BBD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902875E7-FA5F-6EC2-6205-84DF9663D7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DBEF694-328E-44DF-B5CF-D27914645EA6}" type="slidenum">
              <a:rPr lang="en-CA" smtClean="0"/>
              <a:t>‹#›</a:t>
            </a:fld>
            <a:endParaRPr lang="en-CA"/>
          </a:p>
        </p:txBody>
      </p:sp>
    </p:spTree>
    <p:extLst>
      <p:ext uri="{BB962C8B-B14F-4D97-AF65-F5344CB8AC3E}">
        <p14:creationId xmlns:p14="http://schemas.microsoft.com/office/powerpoint/2010/main" val="3707943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05" name="Rectangle 2104">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logo of a university&#10;&#10;Description automatically generated">
            <a:extLst>
              <a:ext uri="{FF2B5EF4-FFF2-40B4-BE49-F238E27FC236}">
                <a16:creationId xmlns:a16="http://schemas.microsoft.com/office/drawing/2014/main" id="{CAB5C7F8-69E7-5C4E-65A4-450CADBAF4F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1677" y="1006174"/>
            <a:ext cx="2472448" cy="187906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 black background with blue and red text&#10;&#10;Description automatically generated">
            <a:extLst>
              <a:ext uri="{FF2B5EF4-FFF2-40B4-BE49-F238E27FC236}">
                <a16:creationId xmlns:a16="http://schemas.microsoft.com/office/drawing/2014/main" id="{213553FB-B259-6215-E9E4-164D818CD25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1676" y="4365808"/>
            <a:ext cx="5298894" cy="1085838"/>
          </a:xfrm>
          <a:prstGeom prst="rect">
            <a:avLst/>
          </a:prstGeom>
          <a:noFill/>
          <a:extLst>
            <a:ext uri="{909E8E84-426E-40DD-AFC4-6F175D3DCCD1}">
              <a14:hiddenFill xmlns:a14="http://schemas.microsoft.com/office/drawing/2010/main">
                <a:solidFill>
                  <a:srgbClr val="FFFFFF"/>
                </a:solidFill>
              </a14:hiddenFill>
            </a:ext>
          </a:extLst>
        </p:spPr>
      </p:pic>
      <p:sp>
        <p:nvSpPr>
          <p:cNvPr id="2107" name="Right Triangle 2106">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9" name="Rectangle 2108">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201" y="623275"/>
            <a:ext cx="514162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CAFC09-74D7-ED95-A744-D0C565DB2FE7}"/>
              </a:ext>
            </a:extLst>
          </p:cNvPr>
          <p:cNvSpPr>
            <a:spLocks noGrp="1"/>
          </p:cNvSpPr>
          <p:nvPr>
            <p:ph type="ctrTitle"/>
          </p:nvPr>
        </p:nvSpPr>
        <p:spPr>
          <a:xfrm>
            <a:off x="6889833" y="1056640"/>
            <a:ext cx="4360324" cy="3494398"/>
          </a:xfrm>
        </p:spPr>
        <p:txBody>
          <a:bodyPr anchor="b">
            <a:normAutofit/>
          </a:bodyPr>
          <a:lstStyle/>
          <a:p>
            <a:pPr algn="l"/>
            <a:r>
              <a:rPr lang="en-US" sz="7200" dirty="0"/>
              <a:t>PICO-500 Muon Veto System</a:t>
            </a:r>
            <a:endParaRPr lang="en-CA" sz="7200" dirty="0"/>
          </a:p>
        </p:txBody>
      </p:sp>
      <p:sp>
        <p:nvSpPr>
          <p:cNvPr id="3" name="Subtitle 2">
            <a:extLst>
              <a:ext uri="{FF2B5EF4-FFF2-40B4-BE49-F238E27FC236}">
                <a16:creationId xmlns:a16="http://schemas.microsoft.com/office/drawing/2014/main" id="{294A1472-5112-A148-638F-B00DDF49ADE7}"/>
              </a:ext>
            </a:extLst>
          </p:cNvPr>
          <p:cNvSpPr>
            <a:spLocks noGrp="1"/>
          </p:cNvSpPr>
          <p:nvPr>
            <p:ph type="subTitle" idx="1"/>
          </p:nvPr>
        </p:nvSpPr>
        <p:spPr>
          <a:xfrm>
            <a:off x="6889832" y="4582814"/>
            <a:ext cx="2601831" cy="1312657"/>
          </a:xfrm>
        </p:spPr>
        <p:txBody>
          <a:bodyPr anchor="t">
            <a:normAutofit/>
          </a:bodyPr>
          <a:lstStyle/>
          <a:p>
            <a:pPr algn="l"/>
            <a:r>
              <a:rPr lang="en-US" sz="2000" dirty="0"/>
              <a:t>Emma Greenall</a:t>
            </a:r>
          </a:p>
          <a:p>
            <a:pPr algn="l"/>
            <a:r>
              <a:rPr lang="en-US" sz="2000" dirty="0"/>
              <a:t>CASST 2024</a:t>
            </a:r>
            <a:endParaRPr lang="en-CA" sz="2000" dirty="0"/>
          </a:p>
        </p:txBody>
      </p:sp>
      <p:pic>
        <p:nvPicPr>
          <p:cNvPr id="1028" name="Picture 4" descr="A blue and orange text with a black background&#10;&#10;Description automatically generated">
            <a:extLst>
              <a:ext uri="{FF2B5EF4-FFF2-40B4-BE49-F238E27FC236}">
                <a16:creationId xmlns:a16="http://schemas.microsoft.com/office/drawing/2014/main" id="{8457B28F-17FA-9F5C-9567-F2B25EDD15F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415857" y="1423110"/>
            <a:ext cx="2504714" cy="1058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090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A4672-599A-2225-B6BF-96A5FB8B387C}"/>
              </a:ext>
            </a:extLst>
          </p:cNvPr>
          <p:cNvSpPr>
            <a:spLocks noGrp="1"/>
          </p:cNvSpPr>
          <p:nvPr>
            <p:ph type="title"/>
          </p:nvPr>
        </p:nvSpPr>
        <p:spPr/>
        <p:txBody>
          <a:bodyPr/>
          <a:lstStyle/>
          <a:p>
            <a:r>
              <a:rPr lang="en-US" dirty="0"/>
              <a:t>Optical Fiber</a:t>
            </a:r>
            <a:endParaRPr lang="en-CA" dirty="0"/>
          </a:p>
        </p:txBody>
      </p:sp>
      <p:sp>
        <p:nvSpPr>
          <p:cNvPr id="3" name="Content Placeholder 2">
            <a:extLst>
              <a:ext uri="{FF2B5EF4-FFF2-40B4-BE49-F238E27FC236}">
                <a16:creationId xmlns:a16="http://schemas.microsoft.com/office/drawing/2014/main" id="{0E97CF16-B2FE-3201-5D5F-6063D787129C}"/>
              </a:ext>
            </a:extLst>
          </p:cNvPr>
          <p:cNvSpPr>
            <a:spLocks noGrp="1"/>
          </p:cNvSpPr>
          <p:nvPr>
            <p:ph idx="1"/>
          </p:nvPr>
        </p:nvSpPr>
        <p:spPr>
          <a:xfrm>
            <a:off x="838200" y="1825625"/>
            <a:ext cx="3733800" cy="4351338"/>
          </a:xfrm>
        </p:spPr>
        <p:txBody>
          <a:bodyPr/>
          <a:lstStyle/>
          <a:p>
            <a:r>
              <a:rPr lang="en-CA" dirty="0"/>
              <a:t>Plastic fiber</a:t>
            </a:r>
          </a:p>
          <a:p>
            <a:r>
              <a:rPr lang="en-CA" dirty="0"/>
              <a:t>Consistent shape</a:t>
            </a:r>
          </a:p>
          <a:p>
            <a:r>
              <a:rPr lang="en-CA" dirty="0"/>
              <a:t>46.77ns propagation delay (5.2ns/m)</a:t>
            </a:r>
          </a:p>
          <a:p>
            <a:r>
              <a:rPr lang="en-CA" dirty="0"/>
              <a:t>Data sheet: ~5ns/m propagation delay</a:t>
            </a:r>
          </a:p>
          <a:p>
            <a:endParaRPr lang="en-CA" dirty="0"/>
          </a:p>
          <a:p>
            <a:endParaRPr lang="en-CA" dirty="0"/>
          </a:p>
        </p:txBody>
      </p:sp>
      <p:pic>
        <p:nvPicPr>
          <p:cNvPr id="9" name="Picture 8">
            <a:extLst>
              <a:ext uri="{FF2B5EF4-FFF2-40B4-BE49-F238E27FC236}">
                <a16:creationId xmlns:a16="http://schemas.microsoft.com/office/drawing/2014/main" id="{F9A3E802-2705-6575-21F3-CA99312ED43E}"/>
              </a:ext>
            </a:extLst>
          </p:cNvPr>
          <p:cNvPicPr>
            <a:picLocks noChangeAspect="1"/>
          </p:cNvPicPr>
          <p:nvPr/>
        </p:nvPicPr>
        <p:blipFill>
          <a:blip r:embed="rId3"/>
          <a:stretch>
            <a:fillRect/>
          </a:stretch>
        </p:blipFill>
        <p:spPr>
          <a:xfrm>
            <a:off x="4843523" y="1249363"/>
            <a:ext cx="7348477" cy="4927600"/>
          </a:xfrm>
          <a:prstGeom prst="rect">
            <a:avLst/>
          </a:prstGeom>
        </p:spPr>
      </p:pic>
    </p:spTree>
    <p:extLst>
      <p:ext uri="{BB962C8B-B14F-4D97-AF65-F5344CB8AC3E}">
        <p14:creationId xmlns:p14="http://schemas.microsoft.com/office/powerpoint/2010/main" val="3837446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1022CA72-2A63-428F-B586-37BA5AB6D2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0A4672-599A-2225-B6BF-96A5FB8B387C}"/>
              </a:ext>
            </a:extLst>
          </p:cNvPr>
          <p:cNvSpPr>
            <a:spLocks noGrp="1"/>
          </p:cNvSpPr>
          <p:nvPr>
            <p:ph type="title"/>
          </p:nvPr>
        </p:nvSpPr>
        <p:spPr>
          <a:xfrm>
            <a:off x="532015" y="4495568"/>
            <a:ext cx="3861960" cy="1905232"/>
          </a:xfrm>
        </p:spPr>
        <p:txBody>
          <a:bodyPr anchor="ctr">
            <a:normAutofit/>
          </a:bodyPr>
          <a:lstStyle/>
          <a:p>
            <a:r>
              <a:rPr lang="en-US" sz="3200" dirty="0"/>
              <a:t>Optical Fiber Attenuation</a:t>
            </a:r>
            <a:endParaRPr lang="en-CA" sz="3200" dirty="0"/>
          </a:p>
        </p:txBody>
      </p:sp>
      <p:sp>
        <p:nvSpPr>
          <p:cNvPr id="69" name="Rectangle 68">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1"/>
            <a:ext cx="11231745" cy="413142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837444" y="5460209"/>
            <a:ext cx="1790365"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E97CF16-B2FE-3201-5D5F-6063D787129C}"/>
                  </a:ext>
                </a:extLst>
              </p:cNvPr>
              <p:cNvSpPr>
                <a:spLocks noGrp="1"/>
              </p:cNvSpPr>
              <p:nvPr>
                <p:ph idx="1"/>
              </p:nvPr>
            </p:nvSpPr>
            <p:spPr>
              <a:xfrm>
                <a:off x="5162719" y="4495568"/>
                <a:ext cx="6586915" cy="1905232"/>
              </a:xfrm>
            </p:spPr>
            <p:txBody>
              <a:bodyPr anchor="ctr">
                <a:normAutofit/>
              </a:bodyPr>
              <a:lstStyle/>
              <a:p>
                <a14:m>
                  <m:oMath xmlns:m="http://schemas.openxmlformats.org/officeDocument/2006/math">
                    <m:r>
                      <m:rPr>
                        <m:sty m:val="p"/>
                      </m:rPr>
                      <a:rPr lang="en-US" sz="1800" b="0" i="0">
                        <a:latin typeface="Cambria Math" panose="02040503050406030204" pitchFamily="18" charset="0"/>
                      </a:rPr>
                      <m:t>Attenuation</m:t>
                    </m:r>
                    <m:r>
                      <a:rPr lang="en-US" sz="1800" b="0" i="0">
                        <a:latin typeface="Cambria Math" panose="02040503050406030204" pitchFamily="18" charset="0"/>
                      </a:rPr>
                      <m:t>=</m:t>
                    </m:r>
                    <m:f>
                      <m:fPr>
                        <m:ctrlPr>
                          <a:rPr lang="en-US" sz="1800" b="0" i="1">
                            <a:latin typeface="Cambria Math" panose="02040503050406030204" pitchFamily="18" charset="0"/>
                          </a:rPr>
                        </m:ctrlPr>
                      </m:fPr>
                      <m:num>
                        <m:func>
                          <m:funcPr>
                            <m:ctrlPr>
                              <a:rPr lang="en-US" sz="1800" b="0" i="1">
                                <a:latin typeface="Cambria Math" panose="02040503050406030204" pitchFamily="18" charset="0"/>
                              </a:rPr>
                            </m:ctrlPr>
                          </m:funcPr>
                          <m:fName>
                            <m:r>
                              <a:rPr lang="en-US" sz="1800" b="0" i="0">
                                <a:latin typeface="Cambria Math" panose="02040503050406030204" pitchFamily="18" charset="0"/>
                              </a:rPr>
                              <m:t>20 </m:t>
                            </m:r>
                            <m:r>
                              <m:rPr>
                                <m:sty m:val="p"/>
                              </m:rPr>
                              <a:rPr lang="en-US" sz="1800" b="0" i="0">
                                <a:latin typeface="Cambria Math" panose="02040503050406030204" pitchFamily="18" charset="0"/>
                              </a:rPr>
                              <m:t>log</m:t>
                            </m:r>
                          </m:fName>
                          <m:e>
                            <m:d>
                              <m:dPr>
                                <m:ctrlPr>
                                  <a:rPr lang="en-US" sz="1800" b="0" i="1">
                                    <a:latin typeface="Cambria Math" panose="02040503050406030204" pitchFamily="18" charset="0"/>
                                  </a:rPr>
                                </m:ctrlPr>
                              </m:dPr>
                              <m:e>
                                <m:f>
                                  <m:fPr>
                                    <m:ctrlPr>
                                      <a:rPr lang="en-US" sz="1800" b="0" i="1">
                                        <a:latin typeface="Cambria Math" panose="02040503050406030204" pitchFamily="18" charset="0"/>
                                      </a:rPr>
                                    </m:ctrlPr>
                                  </m:fPr>
                                  <m:num>
                                    <m:r>
                                      <a:rPr lang="en-US" sz="1800" b="0" i="1">
                                        <a:latin typeface="Cambria Math" panose="02040503050406030204" pitchFamily="18" charset="0"/>
                                      </a:rPr>
                                      <m:t>𝑚𝑒𝑎</m:t>
                                    </m:r>
                                    <m:sSub>
                                      <m:sSubPr>
                                        <m:ctrlPr>
                                          <a:rPr lang="en-US" sz="1800" b="0" i="1">
                                            <a:latin typeface="Cambria Math" panose="02040503050406030204" pitchFamily="18" charset="0"/>
                                          </a:rPr>
                                        </m:ctrlPr>
                                      </m:sSubPr>
                                      <m:e>
                                        <m:r>
                                          <a:rPr lang="en-US" sz="1800" b="0" i="1">
                                            <a:latin typeface="Cambria Math" panose="02040503050406030204" pitchFamily="18" charset="0"/>
                                          </a:rPr>
                                          <m:t>𝑛</m:t>
                                        </m:r>
                                      </m:e>
                                      <m:sub>
                                        <m:r>
                                          <a:rPr lang="en-US" sz="1800" b="0" i="1">
                                            <a:latin typeface="Cambria Math" panose="02040503050406030204" pitchFamily="18" charset="0"/>
                                          </a:rPr>
                                          <m:t>𝑠</m:t>
                                        </m:r>
                                      </m:sub>
                                    </m:sSub>
                                  </m:num>
                                  <m:den>
                                    <m:r>
                                      <a:rPr lang="en-US" sz="1800" b="0" i="1">
                                        <a:latin typeface="Cambria Math" panose="02040503050406030204" pitchFamily="18" charset="0"/>
                                      </a:rPr>
                                      <m:t>𝑚𝑒𝑎</m:t>
                                    </m:r>
                                    <m:sSub>
                                      <m:sSubPr>
                                        <m:ctrlPr>
                                          <a:rPr lang="en-US" sz="1800" b="0" i="1">
                                            <a:latin typeface="Cambria Math" panose="02040503050406030204" pitchFamily="18" charset="0"/>
                                          </a:rPr>
                                        </m:ctrlPr>
                                      </m:sSubPr>
                                      <m:e>
                                        <m:r>
                                          <a:rPr lang="en-US" sz="1800" b="0" i="1">
                                            <a:latin typeface="Cambria Math" panose="02040503050406030204" pitchFamily="18" charset="0"/>
                                          </a:rPr>
                                          <m:t>𝑛</m:t>
                                        </m:r>
                                      </m:e>
                                      <m:sub>
                                        <m:r>
                                          <a:rPr lang="en-US" sz="1800" b="0" i="1">
                                            <a:latin typeface="Cambria Math" panose="02040503050406030204" pitchFamily="18" charset="0"/>
                                          </a:rPr>
                                          <m:t>𝑙</m:t>
                                        </m:r>
                                      </m:sub>
                                    </m:sSub>
                                  </m:den>
                                </m:f>
                              </m:e>
                            </m:d>
                          </m:e>
                        </m:func>
                      </m:num>
                      <m:den>
                        <m:sSub>
                          <m:sSubPr>
                            <m:ctrlPr>
                              <a:rPr lang="en-US" sz="1800" b="0" i="1">
                                <a:latin typeface="Cambria Math" panose="02040503050406030204" pitchFamily="18" charset="0"/>
                              </a:rPr>
                            </m:ctrlPr>
                          </m:sSubPr>
                          <m:e>
                            <m:r>
                              <a:rPr lang="en-US" sz="1800" b="0" i="1">
                                <a:latin typeface="Cambria Math" panose="02040503050406030204" pitchFamily="18" charset="0"/>
                              </a:rPr>
                              <m:t>𝑙</m:t>
                            </m:r>
                          </m:e>
                          <m:sub>
                            <m:r>
                              <a:rPr lang="en-US" sz="1800" b="0" i="1">
                                <a:latin typeface="Cambria Math" panose="02040503050406030204" pitchFamily="18" charset="0"/>
                              </a:rPr>
                              <m:t>𝑙</m:t>
                            </m:r>
                          </m:sub>
                        </m:sSub>
                        <m:r>
                          <a:rPr lang="en-US" sz="1800" b="0" i="1">
                            <a:latin typeface="Cambria Math" panose="02040503050406030204" pitchFamily="18" charset="0"/>
                          </a:rPr>
                          <m:t>−</m:t>
                        </m:r>
                        <m:sSub>
                          <m:sSubPr>
                            <m:ctrlPr>
                              <a:rPr lang="en-US" sz="1800" b="0" i="1">
                                <a:latin typeface="Cambria Math" panose="02040503050406030204" pitchFamily="18" charset="0"/>
                              </a:rPr>
                            </m:ctrlPr>
                          </m:sSubPr>
                          <m:e>
                            <m:r>
                              <a:rPr lang="en-US" sz="1800" b="0" i="1">
                                <a:latin typeface="Cambria Math" panose="02040503050406030204" pitchFamily="18" charset="0"/>
                              </a:rPr>
                              <m:t>𝑙</m:t>
                            </m:r>
                          </m:e>
                          <m:sub>
                            <m:r>
                              <a:rPr lang="en-US" sz="1800" b="0" i="1">
                                <a:latin typeface="Cambria Math" panose="02040503050406030204" pitchFamily="18" charset="0"/>
                              </a:rPr>
                              <m:t>𝑠</m:t>
                            </m:r>
                          </m:sub>
                        </m:sSub>
                      </m:den>
                    </m:f>
                  </m:oMath>
                </a14:m>
                <a:r>
                  <a:rPr lang="en-US" sz="1800" b="0" dirty="0"/>
                  <a:t> </a:t>
                </a:r>
              </a:p>
              <a:p>
                <a:r>
                  <a:rPr lang="en-CA" sz="1800" dirty="0"/>
                  <a:t>Calculated: -</a:t>
                </a:r>
                <a:r>
                  <a:rPr lang="en-CA" sz="1800" b="0" i="0" dirty="0">
                    <a:effectLst/>
                  </a:rPr>
                  <a:t>0.2142 dB/m </a:t>
                </a:r>
              </a:p>
              <a:p>
                <a:r>
                  <a:rPr lang="en-CA" sz="1800" dirty="0"/>
                  <a:t>Data Sheet: -</a:t>
                </a:r>
                <a:r>
                  <a:rPr lang="en-US" sz="1800" dirty="0"/>
                  <a:t>0.22 dB/m</a:t>
                </a:r>
                <a:endParaRPr lang="en-CA" sz="1800" dirty="0"/>
              </a:p>
            </p:txBody>
          </p:sp>
        </mc:Choice>
        <mc:Fallback xmlns="">
          <p:sp>
            <p:nvSpPr>
              <p:cNvPr id="3" name="Content Placeholder 2">
                <a:extLst>
                  <a:ext uri="{FF2B5EF4-FFF2-40B4-BE49-F238E27FC236}">
                    <a16:creationId xmlns:a16="http://schemas.microsoft.com/office/drawing/2014/main" id="{0E97CF16-B2FE-3201-5D5F-6063D787129C}"/>
                  </a:ext>
                </a:extLst>
              </p:cNvPr>
              <p:cNvSpPr>
                <a:spLocks noGrp="1" noRot="1" noChangeAspect="1" noMove="1" noResize="1" noEditPoints="1" noAdjustHandles="1" noChangeArrowheads="1" noChangeShapeType="1" noTextEdit="1"/>
              </p:cNvSpPr>
              <p:nvPr>
                <p:ph idx="1"/>
              </p:nvPr>
            </p:nvSpPr>
            <p:spPr>
              <a:xfrm>
                <a:off x="5162719" y="4495568"/>
                <a:ext cx="6586915" cy="1905232"/>
              </a:xfrm>
              <a:blipFill>
                <a:blip r:embed="rId3"/>
                <a:stretch>
                  <a:fillRect l="-648"/>
                </a:stretch>
              </a:blipFill>
            </p:spPr>
            <p:txBody>
              <a:bodyPr/>
              <a:lstStyle/>
              <a:p>
                <a:r>
                  <a:rPr lang="en-CA">
                    <a:noFill/>
                  </a:rPr>
                  <a:t> </a:t>
                </a:r>
              </a:p>
            </p:txBody>
          </p:sp>
        </mc:Fallback>
      </mc:AlternateContent>
      <p:pic>
        <p:nvPicPr>
          <p:cNvPr id="12" name="Picture 11">
            <a:extLst>
              <a:ext uri="{FF2B5EF4-FFF2-40B4-BE49-F238E27FC236}">
                <a16:creationId xmlns:a16="http://schemas.microsoft.com/office/drawing/2014/main" id="{BED8BCC4-4E7A-5026-97D6-A6F376EC1809}"/>
              </a:ext>
            </a:extLst>
          </p:cNvPr>
          <p:cNvPicPr>
            <a:picLocks noChangeAspect="1"/>
          </p:cNvPicPr>
          <p:nvPr/>
        </p:nvPicPr>
        <p:blipFill>
          <a:blip r:embed="rId4"/>
          <a:stretch>
            <a:fillRect/>
          </a:stretch>
        </p:blipFill>
        <p:spPr>
          <a:xfrm>
            <a:off x="1396874" y="0"/>
            <a:ext cx="3972710" cy="4131425"/>
          </a:xfrm>
          <a:prstGeom prst="rect">
            <a:avLst/>
          </a:prstGeom>
        </p:spPr>
      </p:pic>
      <p:pic>
        <p:nvPicPr>
          <p:cNvPr id="17" name="Picture 16">
            <a:extLst>
              <a:ext uri="{FF2B5EF4-FFF2-40B4-BE49-F238E27FC236}">
                <a16:creationId xmlns:a16="http://schemas.microsoft.com/office/drawing/2014/main" id="{E133C2BE-537E-E54B-544E-6A91B8F6B07C}"/>
              </a:ext>
            </a:extLst>
          </p:cNvPr>
          <p:cNvPicPr>
            <a:picLocks noChangeAspect="1"/>
          </p:cNvPicPr>
          <p:nvPr/>
        </p:nvPicPr>
        <p:blipFill>
          <a:blip r:embed="rId5"/>
          <a:stretch>
            <a:fillRect/>
          </a:stretch>
        </p:blipFill>
        <p:spPr>
          <a:xfrm>
            <a:off x="6822415" y="0"/>
            <a:ext cx="3972711" cy="4133175"/>
          </a:xfrm>
          <a:prstGeom prst="rect">
            <a:avLst/>
          </a:prstGeom>
        </p:spPr>
      </p:pic>
    </p:spTree>
    <p:extLst>
      <p:ext uri="{BB962C8B-B14F-4D97-AF65-F5344CB8AC3E}">
        <p14:creationId xmlns:p14="http://schemas.microsoft.com/office/powerpoint/2010/main" val="4151104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D67D1A-3324-568F-9B86-EA0D43620ADD}"/>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3700" kern="1200">
                <a:solidFill>
                  <a:schemeClr val="tx1"/>
                </a:solidFill>
                <a:latin typeface="+mj-lt"/>
                <a:ea typeface="+mj-ea"/>
                <a:cs typeface="+mj-cs"/>
              </a:rPr>
              <a:t>12 Driver Pulse Delay</a:t>
            </a:r>
          </a:p>
        </p:txBody>
      </p:sp>
      <p:sp>
        <p:nvSpPr>
          <p:cNvPr id="54" name="Rectangle 53">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238BAF3-BBD3-5019-2900-072850C2CFA1}"/>
              </a:ext>
            </a:extLst>
          </p:cNvPr>
          <p:cNvPicPr>
            <a:picLocks noChangeAspect="1"/>
          </p:cNvPicPr>
          <p:nvPr/>
        </p:nvPicPr>
        <p:blipFill>
          <a:blip r:embed="rId3"/>
          <a:stretch>
            <a:fillRect/>
          </a:stretch>
        </p:blipFill>
        <p:spPr>
          <a:xfrm>
            <a:off x="926847" y="593352"/>
            <a:ext cx="6870953" cy="5496760"/>
          </a:xfrm>
          <a:prstGeom prst="rect">
            <a:avLst/>
          </a:prstGeom>
        </p:spPr>
      </p:pic>
      <p:sp>
        <p:nvSpPr>
          <p:cNvPr id="56" name="Rectangle 55">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4094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67D1A-3324-568F-9B86-EA0D43620ADD}"/>
              </a:ext>
            </a:extLst>
          </p:cNvPr>
          <p:cNvSpPr>
            <a:spLocks noGrp="1"/>
          </p:cNvSpPr>
          <p:nvPr>
            <p:ph type="title"/>
          </p:nvPr>
        </p:nvSpPr>
        <p:spPr/>
        <p:txBody>
          <a:bodyPr/>
          <a:lstStyle/>
          <a:p>
            <a:r>
              <a:rPr lang="en-US" dirty="0"/>
              <a:t>12 Driver Pulse Duration</a:t>
            </a:r>
            <a:endParaRPr lang="en-CA" dirty="0"/>
          </a:p>
        </p:txBody>
      </p:sp>
      <p:pic>
        <p:nvPicPr>
          <p:cNvPr id="4" name="Picture 3">
            <a:extLst>
              <a:ext uri="{FF2B5EF4-FFF2-40B4-BE49-F238E27FC236}">
                <a16:creationId xmlns:a16="http://schemas.microsoft.com/office/drawing/2014/main" id="{24FDA6DD-9832-4A3B-2E1C-C48D620349F1}"/>
              </a:ext>
            </a:extLst>
          </p:cNvPr>
          <p:cNvPicPr>
            <a:picLocks noChangeAspect="1"/>
          </p:cNvPicPr>
          <p:nvPr/>
        </p:nvPicPr>
        <p:blipFill>
          <a:blip r:embed="rId3"/>
          <a:stretch>
            <a:fillRect/>
          </a:stretch>
        </p:blipFill>
        <p:spPr>
          <a:xfrm>
            <a:off x="749025" y="1403070"/>
            <a:ext cx="10693950" cy="5454930"/>
          </a:xfrm>
          <a:prstGeom prst="rect">
            <a:avLst/>
          </a:prstGeom>
        </p:spPr>
      </p:pic>
    </p:spTree>
    <p:extLst>
      <p:ext uri="{BB962C8B-B14F-4D97-AF65-F5344CB8AC3E}">
        <p14:creationId xmlns:p14="http://schemas.microsoft.com/office/powerpoint/2010/main" val="1065643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F6672-38EB-1D7F-6ACB-5A1896352A5D}"/>
              </a:ext>
            </a:extLst>
          </p:cNvPr>
          <p:cNvSpPr>
            <a:spLocks noGrp="1"/>
          </p:cNvSpPr>
          <p:nvPr>
            <p:ph type="title"/>
          </p:nvPr>
        </p:nvSpPr>
        <p:spPr/>
        <p:txBody>
          <a:bodyPr/>
          <a:lstStyle/>
          <a:p>
            <a:r>
              <a:rPr lang="en-US" dirty="0"/>
              <a:t>Summary of Results</a:t>
            </a:r>
            <a:endParaRPr lang="en-CA" dirty="0"/>
          </a:p>
        </p:txBody>
      </p:sp>
      <p:graphicFrame>
        <p:nvGraphicFramePr>
          <p:cNvPr id="5" name="Content Placeholder 2">
            <a:extLst>
              <a:ext uri="{FF2B5EF4-FFF2-40B4-BE49-F238E27FC236}">
                <a16:creationId xmlns:a16="http://schemas.microsoft.com/office/drawing/2014/main" id="{BA403D47-F65B-AD3F-23F9-BE336CA04A7E}"/>
              </a:ext>
            </a:extLst>
          </p:cNvPr>
          <p:cNvGraphicFramePr>
            <a:graphicFrameLocks noGrp="1"/>
          </p:cNvGraphicFramePr>
          <p:nvPr>
            <p:ph idx="1"/>
            <p:extLst>
              <p:ext uri="{D42A27DB-BD31-4B8C-83A1-F6EECF244321}">
                <p14:modId xmlns:p14="http://schemas.microsoft.com/office/powerpoint/2010/main" val="286329232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5458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3471F-24C0-F642-D599-25864FC9265F}"/>
              </a:ext>
            </a:extLst>
          </p:cNvPr>
          <p:cNvSpPr>
            <a:spLocks noGrp="1"/>
          </p:cNvSpPr>
          <p:nvPr>
            <p:ph type="title"/>
          </p:nvPr>
        </p:nvSpPr>
        <p:spPr/>
        <p:txBody>
          <a:bodyPr/>
          <a:lstStyle/>
          <a:p>
            <a:r>
              <a:rPr lang="en-US" dirty="0"/>
              <a:t>Extra Slides</a:t>
            </a:r>
            <a:endParaRPr lang="en-CA" dirty="0"/>
          </a:p>
        </p:txBody>
      </p:sp>
      <p:sp>
        <p:nvSpPr>
          <p:cNvPr id="3" name="Text Placeholder 2">
            <a:extLst>
              <a:ext uri="{FF2B5EF4-FFF2-40B4-BE49-F238E27FC236}">
                <a16:creationId xmlns:a16="http://schemas.microsoft.com/office/drawing/2014/main" id="{5C87F08A-94A5-15F6-087B-D9D0845A51BE}"/>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763316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625B1-04D7-9C59-B470-5CC272371BD1}"/>
              </a:ext>
            </a:extLst>
          </p:cNvPr>
          <p:cNvSpPr>
            <a:spLocks noGrp="1"/>
          </p:cNvSpPr>
          <p:nvPr>
            <p:ph type="title"/>
          </p:nvPr>
        </p:nvSpPr>
        <p:spPr/>
        <p:txBody>
          <a:bodyPr/>
          <a:lstStyle/>
          <a:p>
            <a:r>
              <a:rPr lang="en-US" dirty="0"/>
              <a:t>Pulse Delay Stats</a:t>
            </a:r>
            <a:endParaRPr lang="en-CA" dirty="0"/>
          </a:p>
        </p:txBody>
      </p:sp>
      <p:graphicFrame>
        <p:nvGraphicFramePr>
          <p:cNvPr id="3" name="Table 2">
            <a:extLst>
              <a:ext uri="{FF2B5EF4-FFF2-40B4-BE49-F238E27FC236}">
                <a16:creationId xmlns:a16="http://schemas.microsoft.com/office/drawing/2014/main" id="{D3B1F6B2-7B13-A0C8-97D3-A4E428DF6E5F}"/>
              </a:ext>
            </a:extLst>
          </p:cNvPr>
          <p:cNvGraphicFramePr>
            <a:graphicFrameLocks noGrp="1"/>
          </p:cNvGraphicFramePr>
          <p:nvPr/>
        </p:nvGraphicFramePr>
        <p:xfrm>
          <a:off x="2032000" y="1666240"/>
          <a:ext cx="8127999" cy="48209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773034792"/>
                    </a:ext>
                  </a:extLst>
                </a:gridCol>
                <a:gridCol w="2709333">
                  <a:extLst>
                    <a:ext uri="{9D8B030D-6E8A-4147-A177-3AD203B41FA5}">
                      <a16:colId xmlns:a16="http://schemas.microsoft.com/office/drawing/2014/main" val="2644366749"/>
                    </a:ext>
                  </a:extLst>
                </a:gridCol>
                <a:gridCol w="2709333">
                  <a:extLst>
                    <a:ext uri="{9D8B030D-6E8A-4147-A177-3AD203B41FA5}">
                      <a16:colId xmlns:a16="http://schemas.microsoft.com/office/drawing/2014/main" val="1569817372"/>
                    </a:ext>
                  </a:extLst>
                </a:gridCol>
              </a:tblGrid>
              <a:tr h="370840">
                <a:tc>
                  <a:txBody>
                    <a:bodyPr/>
                    <a:lstStyle/>
                    <a:p>
                      <a:r>
                        <a:rPr lang="en-US" dirty="0"/>
                        <a:t>Board #</a:t>
                      </a:r>
                      <a:endParaRPr lang="en-CA" dirty="0"/>
                    </a:p>
                  </a:txBody>
                  <a:tcPr/>
                </a:tc>
                <a:tc>
                  <a:txBody>
                    <a:bodyPr/>
                    <a:lstStyle/>
                    <a:p>
                      <a:r>
                        <a:rPr lang="en-US" dirty="0"/>
                        <a:t>Mean (ns)</a:t>
                      </a:r>
                      <a:endParaRPr lang="en-CA" dirty="0"/>
                    </a:p>
                  </a:txBody>
                  <a:tcPr/>
                </a:tc>
                <a:tc>
                  <a:txBody>
                    <a:bodyPr/>
                    <a:lstStyle/>
                    <a:p>
                      <a:r>
                        <a:rPr lang="en-US" dirty="0"/>
                        <a:t> Standard deviation (ns)</a:t>
                      </a:r>
                      <a:endParaRPr lang="en-CA" dirty="0"/>
                    </a:p>
                  </a:txBody>
                  <a:tcPr/>
                </a:tc>
                <a:extLst>
                  <a:ext uri="{0D108BD9-81ED-4DB2-BD59-A6C34878D82A}">
                    <a16:rowId xmlns:a16="http://schemas.microsoft.com/office/drawing/2014/main" val="1401284647"/>
                  </a:ext>
                </a:extLst>
              </a:tr>
              <a:tr h="370840">
                <a:tc>
                  <a:txBody>
                    <a:bodyPr/>
                    <a:lstStyle/>
                    <a:p>
                      <a:r>
                        <a:rPr lang="en-US" dirty="0"/>
                        <a:t>1</a:t>
                      </a:r>
                      <a:endParaRPr lang="en-CA" dirty="0"/>
                    </a:p>
                  </a:txBody>
                  <a:tcPr/>
                </a:tc>
                <a:tc>
                  <a:txBody>
                    <a:bodyPr/>
                    <a:lstStyle/>
                    <a:p>
                      <a:r>
                        <a:rPr lang="en-CA" dirty="0"/>
                        <a:t>142.8311015624067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1.5715337021286548</a:t>
                      </a:r>
                    </a:p>
                  </a:txBody>
                  <a:tcPr/>
                </a:tc>
                <a:extLst>
                  <a:ext uri="{0D108BD9-81ED-4DB2-BD59-A6C34878D82A}">
                    <a16:rowId xmlns:a16="http://schemas.microsoft.com/office/drawing/2014/main" val="1012826879"/>
                  </a:ext>
                </a:extLst>
              </a:tr>
              <a:tr h="370840">
                <a:tc>
                  <a:txBody>
                    <a:bodyPr/>
                    <a:lstStyle/>
                    <a:p>
                      <a:r>
                        <a:rPr lang="en-US" dirty="0"/>
                        <a:t>2</a:t>
                      </a:r>
                      <a:endParaRPr lang="en-CA" dirty="0"/>
                    </a:p>
                  </a:txBody>
                  <a:tcPr/>
                </a:tc>
                <a:tc>
                  <a:txBody>
                    <a:bodyPr/>
                    <a:lstStyle/>
                    <a:p>
                      <a:r>
                        <a:rPr lang="en-CA" dirty="0"/>
                        <a:t>143.17581208358567</a:t>
                      </a:r>
                    </a:p>
                  </a:txBody>
                  <a:tcPr/>
                </a:tc>
                <a:tc>
                  <a:txBody>
                    <a:bodyPr/>
                    <a:lstStyle/>
                    <a:p>
                      <a:r>
                        <a:rPr lang="en-CA" dirty="0"/>
                        <a:t>1.6361500310154458</a:t>
                      </a:r>
                    </a:p>
                  </a:txBody>
                  <a:tcPr/>
                </a:tc>
                <a:extLst>
                  <a:ext uri="{0D108BD9-81ED-4DB2-BD59-A6C34878D82A}">
                    <a16:rowId xmlns:a16="http://schemas.microsoft.com/office/drawing/2014/main" val="795551461"/>
                  </a:ext>
                </a:extLst>
              </a:tr>
              <a:tr h="370840">
                <a:tc>
                  <a:txBody>
                    <a:bodyPr/>
                    <a:lstStyle/>
                    <a:p>
                      <a:r>
                        <a:rPr lang="en-US" dirty="0"/>
                        <a:t>4</a:t>
                      </a:r>
                      <a:endParaRPr lang="en-CA" dirty="0"/>
                    </a:p>
                  </a:txBody>
                  <a:tcPr/>
                </a:tc>
                <a:tc>
                  <a:txBody>
                    <a:bodyPr/>
                    <a:lstStyle/>
                    <a:p>
                      <a:r>
                        <a:rPr lang="en-CA" dirty="0"/>
                        <a:t>143.76227235198152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1.7426513831531933</a:t>
                      </a:r>
                    </a:p>
                  </a:txBody>
                  <a:tcPr/>
                </a:tc>
                <a:extLst>
                  <a:ext uri="{0D108BD9-81ED-4DB2-BD59-A6C34878D82A}">
                    <a16:rowId xmlns:a16="http://schemas.microsoft.com/office/drawing/2014/main" val="2493694830"/>
                  </a:ext>
                </a:extLst>
              </a:tr>
              <a:tr h="370840">
                <a:tc>
                  <a:txBody>
                    <a:bodyPr/>
                    <a:lstStyle/>
                    <a:p>
                      <a:r>
                        <a:rPr lang="en-US" dirty="0"/>
                        <a:t>5</a:t>
                      </a:r>
                      <a:endParaRPr lang="en-C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143.09603377926894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1.50701440392896</a:t>
                      </a:r>
                    </a:p>
                  </a:txBody>
                  <a:tcPr/>
                </a:tc>
                <a:extLst>
                  <a:ext uri="{0D108BD9-81ED-4DB2-BD59-A6C34878D82A}">
                    <a16:rowId xmlns:a16="http://schemas.microsoft.com/office/drawing/2014/main" val="485064144"/>
                  </a:ext>
                </a:extLst>
              </a:tr>
              <a:tr h="370840">
                <a:tc>
                  <a:txBody>
                    <a:bodyPr/>
                    <a:lstStyle/>
                    <a:p>
                      <a:r>
                        <a:rPr lang="en-US" dirty="0"/>
                        <a:t>6</a:t>
                      </a:r>
                      <a:endParaRPr lang="en-C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143.43548106413812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1.550091287353425</a:t>
                      </a:r>
                    </a:p>
                  </a:txBody>
                  <a:tcPr/>
                </a:tc>
                <a:extLst>
                  <a:ext uri="{0D108BD9-81ED-4DB2-BD59-A6C34878D82A}">
                    <a16:rowId xmlns:a16="http://schemas.microsoft.com/office/drawing/2014/main" val="3447466522"/>
                  </a:ext>
                </a:extLst>
              </a:tr>
              <a:tr h="370840">
                <a:tc>
                  <a:txBody>
                    <a:bodyPr/>
                    <a:lstStyle/>
                    <a:p>
                      <a:r>
                        <a:rPr lang="en-US" dirty="0"/>
                        <a:t>7</a:t>
                      </a:r>
                      <a:endParaRPr lang="en-C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143.70162295611559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1.6371868175190663</a:t>
                      </a:r>
                    </a:p>
                  </a:txBody>
                  <a:tcPr/>
                </a:tc>
                <a:extLst>
                  <a:ext uri="{0D108BD9-81ED-4DB2-BD59-A6C34878D82A}">
                    <a16:rowId xmlns:a16="http://schemas.microsoft.com/office/drawing/2014/main" val="1955355748"/>
                  </a:ext>
                </a:extLst>
              </a:tr>
              <a:tr h="370840">
                <a:tc>
                  <a:txBody>
                    <a:bodyPr/>
                    <a:lstStyle/>
                    <a:p>
                      <a:r>
                        <a:rPr lang="en-US" dirty="0"/>
                        <a:t>8</a:t>
                      </a:r>
                      <a:endParaRPr lang="en-C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141.06185928749343</a:t>
                      </a:r>
                      <a:endParaRPr lang="en-C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1.4284153326973816</a:t>
                      </a:r>
                      <a:endParaRPr lang="en-CA" dirty="0"/>
                    </a:p>
                  </a:txBody>
                  <a:tcPr/>
                </a:tc>
                <a:extLst>
                  <a:ext uri="{0D108BD9-81ED-4DB2-BD59-A6C34878D82A}">
                    <a16:rowId xmlns:a16="http://schemas.microsoft.com/office/drawing/2014/main" val="3249884963"/>
                  </a:ext>
                </a:extLst>
              </a:tr>
              <a:tr h="370840">
                <a:tc>
                  <a:txBody>
                    <a:bodyPr/>
                    <a:lstStyle/>
                    <a:p>
                      <a:r>
                        <a:rPr lang="en-US" dirty="0"/>
                        <a:t>9</a:t>
                      </a:r>
                      <a:endParaRPr lang="en-C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142.60567764360252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1.5645807809979424</a:t>
                      </a:r>
                    </a:p>
                  </a:txBody>
                  <a:tcPr/>
                </a:tc>
                <a:extLst>
                  <a:ext uri="{0D108BD9-81ED-4DB2-BD59-A6C34878D82A}">
                    <a16:rowId xmlns:a16="http://schemas.microsoft.com/office/drawing/2014/main" val="641034798"/>
                  </a:ext>
                </a:extLst>
              </a:tr>
              <a:tr h="370840">
                <a:tc>
                  <a:txBody>
                    <a:bodyPr/>
                    <a:lstStyle/>
                    <a:p>
                      <a:r>
                        <a:rPr lang="en-US" dirty="0"/>
                        <a:t>10</a:t>
                      </a:r>
                      <a:endParaRPr lang="en-C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144.1722794991163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1.6960427598940175</a:t>
                      </a:r>
                    </a:p>
                  </a:txBody>
                  <a:tcPr/>
                </a:tc>
                <a:extLst>
                  <a:ext uri="{0D108BD9-81ED-4DB2-BD59-A6C34878D82A}">
                    <a16:rowId xmlns:a16="http://schemas.microsoft.com/office/drawing/2014/main" val="354876320"/>
                  </a:ext>
                </a:extLst>
              </a:tr>
              <a:tr h="370840">
                <a:tc>
                  <a:txBody>
                    <a:bodyPr/>
                    <a:lstStyle/>
                    <a:p>
                      <a:r>
                        <a:rPr lang="en-US" dirty="0"/>
                        <a:t>11</a:t>
                      </a:r>
                      <a:endParaRPr lang="en-C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144.8956218229711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1.7233349505178281</a:t>
                      </a:r>
                    </a:p>
                  </a:txBody>
                  <a:tcPr/>
                </a:tc>
                <a:extLst>
                  <a:ext uri="{0D108BD9-81ED-4DB2-BD59-A6C34878D82A}">
                    <a16:rowId xmlns:a16="http://schemas.microsoft.com/office/drawing/2014/main" val="579668329"/>
                  </a:ext>
                </a:extLst>
              </a:tr>
              <a:tr h="370840">
                <a:tc>
                  <a:txBody>
                    <a:bodyPr/>
                    <a:lstStyle/>
                    <a:p>
                      <a:r>
                        <a:rPr lang="en-US" dirty="0"/>
                        <a:t>12</a:t>
                      </a:r>
                      <a:endParaRPr lang="en-C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143.49272950160147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1.698154737518298</a:t>
                      </a:r>
                    </a:p>
                  </a:txBody>
                  <a:tcPr/>
                </a:tc>
                <a:extLst>
                  <a:ext uri="{0D108BD9-81ED-4DB2-BD59-A6C34878D82A}">
                    <a16:rowId xmlns:a16="http://schemas.microsoft.com/office/drawing/2014/main" val="3598725985"/>
                  </a:ext>
                </a:extLst>
              </a:tr>
              <a:tr h="370840">
                <a:tc>
                  <a:txBody>
                    <a:bodyPr/>
                    <a:lstStyle/>
                    <a:p>
                      <a:r>
                        <a:rPr lang="en-US" dirty="0"/>
                        <a:t>14</a:t>
                      </a:r>
                      <a:endParaRPr lang="en-C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142.77264838535527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1.593733048330228</a:t>
                      </a:r>
                    </a:p>
                  </a:txBody>
                  <a:tcPr/>
                </a:tc>
                <a:extLst>
                  <a:ext uri="{0D108BD9-81ED-4DB2-BD59-A6C34878D82A}">
                    <a16:rowId xmlns:a16="http://schemas.microsoft.com/office/drawing/2014/main" val="3346803040"/>
                  </a:ext>
                </a:extLst>
              </a:tr>
            </a:tbl>
          </a:graphicData>
        </a:graphic>
      </p:graphicFrame>
    </p:spTree>
    <p:extLst>
      <p:ext uri="{BB962C8B-B14F-4D97-AF65-F5344CB8AC3E}">
        <p14:creationId xmlns:p14="http://schemas.microsoft.com/office/powerpoint/2010/main" val="2854640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D48C1B-7568-3123-583C-50E6F8B9C6C3}"/>
              </a:ext>
            </a:extLst>
          </p:cNvPr>
          <p:cNvPicPr>
            <a:picLocks noChangeAspect="1"/>
          </p:cNvPicPr>
          <p:nvPr/>
        </p:nvPicPr>
        <p:blipFill>
          <a:blip r:embed="rId3"/>
          <a:stretch>
            <a:fillRect/>
          </a:stretch>
        </p:blipFill>
        <p:spPr>
          <a:xfrm>
            <a:off x="199653" y="534187"/>
            <a:ext cx="11792695" cy="5789626"/>
          </a:xfrm>
          <a:prstGeom prst="rect">
            <a:avLst/>
          </a:prstGeom>
        </p:spPr>
      </p:pic>
    </p:spTree>
    <p:extLst>
      <p:ext uri="{BB962C8B-B14F-4D97-AF65-F5344CB8AC3E}">
        <p14:creationId xmlns:p14="http://schemas.microsoft.com/office/powerpoint/2010/main" val="242720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82796F-DB7F-A4DB-23BE-E223818C9CD7}"/>
              </a:ext>
            </a:extLst>
          </p:cNvPr>
          <p:cNvSpPr>
            <a:spLocks noGrp="1"/>
          </p:cNvSpPr>
          <p:nvPr>
            <p:ph type="title"/>
          </p:nvPr>
        </p:nvSpPr>
        <p:spPr>
          <a:xfrm>
            <a:off x="793662" y="386930"/>
            <a:ext cx="10066122" cy="1298448"/>
          </a:xfrm>
        </p:spPr>
        <p:txBody>
          <a:bodyPr anchor="b">
            <a:normAutofit/>
          </a:bodyPr>
          <a:lstStyle/>
          <a:p>
            <a:r>
              <a:rPr lang="en-US" sz="4800" dirty="0"/>
              <a:t>PMT Gain Comparison</a:t>
            </a:r>
            <a:endParaRPr lang="en-CA" sz="4800" dirty="0"/>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212F1FF-C20C-0223-B8D4-C1A14C2E03D5}"/>
              </a:ext>
            </a:extLst>
          </p:cNvPr>
          <p:cNvSpPr>
            <a:spLocks noGrp="1"/>
          </p:cNvSpPr>
          <p:nvPr>
            <p:ph idx="1"/>
          </p:nvPr>
        </p:nvSpPr>
        <p:spPr>
          <a:xfrm>
            <a:off x="793661" y="2599509"/>
            <a:ext cx="4530898" cy="3639450"/>
          </a:xfrm>
        </p:spPr>
        <p:txBody>
          <a:bodyPr anchor="ctr">
            <a:normAutofit/>
          </a:bodyPr>
          <a:lstStyle/>
          <a:p>
            <a:r>
              <a:rPr lang="en-US" sz="2000" dirty="0"/>
              <a:t>Data from </a:t>
            </a:r>
            <a:r>
              <a:rPr lang="en-US" sz="2000" i="1" dirty="0"/>
              <a:t>The photomultiplier tube testing facility for the Sudbury Neutrino Observatory </a:t>
            </a:r>
            <a:r>
              <a:rPr lang="en-US" sz="2000" dirty="0"/>
              <a:t>(1996)</a:t>
            </a:r>
            <a:endParaRPr lang="en-US" sz="2000" i="1" dirty="0"/>
          </a:p>
          <a:p>
            <a:r>
              <a:rPr lang="en-US" sz="2000" dirty="0"/>
              <a:t>Gain and noise vs operating voltage plot for PMT S </a:t>
            </a:r>
          </a:p>
          <a:p>
            <a:r>
              <a:rPr lang="en-US" sz="2000" dirty="0"/>
              <a:t>Vertical line shows operating voltage of 1732V</a:t>
            </a:r>
          </a:p>
          <a:p>
            <a:r>
              <a:rPr lang="en-US" sz="2000" dirty="0"/>
              <a:t>Gain is ~9 million at this voltage</a:t>
            </a:r>
            <a:endParaRPr lang="en-CA" sz="2000" dirty="0"/>
          </a:p>
        </p:txBody>
      </p:sp>
      <p:pic>
        <p:nvPicPr>
          <p:cNvPr id="5" name="Picture 4">
            <a:extLst>
              <a:ext uri="{FF2B5EF4-FFF2-40B4-BE49-F238E27FC236}">
                <a16:creationId xmlns:a16="http://schemas.microsoft.com/office/drawing/2014/main" id="{E0E9552B-2DED-04D4-7492-52D592D9A481}"/>
              </a:ext>
            </a:extLst>
          </p:cNvPr>
          <p:cNvPicPr>
            <a:picLocks noChangeAspect="1"/>
          </p:cNvPicPr>
          <p:nvPr/>
        </p:nvPicPr>
        <p:blipFill>
          <a:blip r:embed="rId3"/>
          <a:stretch>
            <a:fillRect/>
          </a:stretch>
        </p:blipFill>
        <p:spPr>
          <a:xfrm>
            <a:off x="5911532" y="3124624"/>
            <a:ext cx="5150277" cy="2433506"/>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0402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CE9FD-D4A8-941B-FFD4-4D5281AE9845}"/>
              </a:ext>
            </a:extLst>
          </p:cNvPr>
          <p:cNvSpPr>
            <a:spLocks noGrp="1"/>
          </p:cNvSpPr>
          <p:nvPr>
            <p:ph type="title"/>
          </p:nvPr>
        </p:nvSpPr>
        <p:spPr/>
        <p:txBody>
          <a:bodyPr/>
          <a:lstStyle/>
          <a:p>
            <a:r>
              <a:rPr lang="en-US" dirty="0"/>
              <a:t>PICO-500</a:t>
            </a:r>
            <a:endParaRPr lang="en-CA" dirty="0"/>
          </a:p>
        </p:txBody>
      </p:sp>
      <p:graphicFrame>
        <p:nvGraphicFramePr>
          <p:cNvPr id="7" name="Content Placeholder 2">
            <a:extLst>
              <a:ext uri="{FF2B5EF4-FFF2-40B4-BE49-F238E27FC236}">
                <a16:creationId xmlns:a16="http://schemas.microsoft.com/office/drawing/2014/main" id="{561AEEEB-86F6-E269-ACC6-4B04620BDA6B}"/>
              </a:ext>
            </a:extLst>
          </p:cNvPr>
          <p:cNvGraphicFramePr>
            <a:graphicFrameLocks noGrp="1"/>
          </p:cNvGraphicFramePr>
          <p:nvPr>
            <p:ph idx="1"/>
          </p:nvPr>
        </p:nvGraphicFramePr>
        <p:xfrm>
          <a:off x="5562600" y="365125"/>
          <a:ext cx="6600144" cy="6492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C215CDDF-3979-6038-EC11-E826C745B42B}"/>
              </a:ext>
            </a:extLst>
          </p:cNvPr>
          <p:cNvPicPr>
            <a:picLocks noChangeAspect="1"/>
          </p:cNvPicPr>
          <p:nvPr/>
        </p:nvPicPr>
        <p:blipFill rotWithShape="1">
          <a:blip r:embed="rId8"/>
          <a:srcRect l="3254" t="16662" r="2890" b="1976"/>
          <a:stretch/>
        </p:blipFill>
        <p:spPr>
          <a:xfrm>
            <a:off x="29256" y="1690688"/>
            <a:ext cx="5435600" cy="3632199"/>
          </a:xfrm>
          <a:prstGeom prst="rect">
            <a:avLst/>
          </a:prstGeom>
        </p:spPr>
      </p:pic>
    </p:spTree>
    <p:extLst>
      <p:ext uri="{BB962C8B-B14F-4D97-AF65-F5344CB8AC3E}">
        <p14:creationId xmlns:p14="http://schemas.microsoft.com/office/powerpoint/2010/main" val="2354517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2720E-5EDA-B837-045D-0C3E65AA0C02}"/>
              </a:ext>
            </a:extLst>
          </p:cNvPr>
          <p:cNvSpPr>
            <a:spLocks noGrp="1"/>
          </p:cNvSpPr>
          <p:nvPr>
            <p:ph type="title"/>
          </p:nvPr>
        </p:nvSpPr>
        <p:spPr/>
        <p:txBody>
          <a:bodyPr/>
          <a:lstStyle/>
          <a:p>
            <a:r>
              <a:rPr lang="en-US"/>
              <a:t>Muon Veto System</a:t>
            </a:r>
            <a:endParaRPr lang="en-CA" dirty="0"/>
          </a:p>
        </p:txBody>
      </p:sp>
      <p:sp>
        <p:nvSpPr>
          <p:cNvPr id="3" name="Content Placeholder 2">
            <a:extLst>
              <a:ext uri="{FF2B5EF4-FFF2-40B4-BE49-F238E27FC236}">
                <a16:creationId xmlns:a16="http://schemas.microsoft.com/office/drawing/2014/main" id="{AF2CC6CF-A639-AAAF-F88F-6142F615AC63}"/>
              </a:ext>
            </a:extLst>
          </p:cNvPr>
          <p:cNvSpPr>
            <a:spLocks noGrp="1"/>
          </p:cNvSpPr>
          <p:nvPr>
            <p:ph idx="1"/>
          </p:nvPr>
        </p:nvSpPr>
        <p:spPr>
          <a:xfrm>
            <a:off x="838199" y="1825625"/>
            <a:ext cx="6470909" cy="4351338"/>
          </a:xfrm>
        </p:spPr>
        <p:txBody>
          <a:bodyPr/>
          <a:lstStyle/>
          <a:p>
            <a:r>
              <a:rPr lang="en-US" dirty="0"/>
              <a:t>Extensive shielding underground</a:t>
            </a:r>
          </a:p>
          <a:p>
            <a:r>
              <a:rPr lang="en-US" dirty="0"/>
              <a:t>Muon spallation -&gt; neutrons -&gt; nuclear recoils -&gt; bubbles</a:t>
            </a:r>
          </a:p>
          <a:p>
            <a:r>
              <a:rPr lang="en-US" dirty="0"/>
              <a:t>Cherenkov radiation</a:t>
            </a:r>
          </a:p>
          <a:p>
            <a:r>
              <a:rPr lang="en-US" dirty="0"/>
              <a:t>48 PMTs in water tank surrounding detector</a:t>
            </a:r>
          </a:p>
          <a:p>
            <a:r>
              <a:rPr lang="en-US" dirty="0"/>
              <a:t>20s correlation window</a:t>
            </a:r>
          </a:p>
          <a:p>
            <a:endParaRPr lang="en-CA" dirty="0"/>
          </a:p>
        </p:txBody>
      </p:sp>
      <p:pic>
        <p:nvPicPr>
          <p:cNvPr id="7" name="Picture 6">
            <a:extLst>
              <a:ext uri="{FF2B5EF4-FFF2-40B4-BE49-F238E27FC236}">
                <a16:creationId xmlns:a16="http://schemas.microsoft.com/office/drawing/2014/main" id="{E36751F5-61E5-C3DD-42FD-FFF76DAAA1F2}"/>
              </a:ext>
            </a:extLst>
          </p:cNvPr>
          <p:cNvPicPr>
            <a:picLocks noChangeAspect="1"/>
          </p:cNvPicPr>
          <p:nvPr/>
        </p:nvPicPr>
        <p:blipFill rotWithShape="1">
          <a:blip r:embed="rId3"/>
          <a:srcRect l="8065" b="5666"/>
          <a:stretch/>
        </p:blipFill>
        <p:spPr>
          <a:xfrm>
            <a:off x="7846595" y="292431"/>
            <a:ext cx="3979254" cy="6273138"/>
          </a:xfrm>
          <a:prstGeom prst="rect">
            <a:avLst/>
          </a:prstGeom>
        </p:spPr>
      </p:pic>
    </p:spTree>
    <p:extLst>
      <p:ext uri="{BB962C8B-B14F-4D97-AF65-F5344CB8AC3E}">
        <p14:creationId xmlns:p14="http://schemas.microsoft.com/office/powerpoint/2010/main" val="2879238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2487B-02D6-2C85-F22F-5458BDFE30D5}"/>
              </a:ext>
            </a:extLst>
          </p:cNvPr>
          <p:cNvSpPr>
            <a:spLocks noGrp="1"/>
          </p:cNvSpPr>
          <p:nvPr>
            <p:ph type="title"/>
          </p:nvPr>
        </p:nvSpPr>
        <p:spPr/>
        <p:txBody>
          <a:bodyPr/>
          <a:lstStyle/>
          <a:p>
            <a:r>
              <a:rPr lang="en-US" dirty="0"/>
              <a:t>Electronics Unit</a:t>
            </a:r>
            <a:endParaRPr lang="en-CA" dirty="0"/>
          </a:p>
        </p:txBody>
      </p:sp>
      <p:pic>
        <p:nvPicPr>
          <p:cNvPr id="2050" name="Picture 2" descr="Image preview">
            <a:extLst>
              <a:ext uri="{FF2B5EF4-FFF2-40B4-BE49-F238E27FC236}">
                <a16:creationId xmlns:a16="http://schemas.microsoft.com/office/drawing/2014/main" id="{62E34BE8-6B7C-A017-0A66-A02F9AA2BE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387" r="22479"/>
          <a:stretch/>
        </p:blipFill>
        <p:spPr bwMode="auto">
          <a:xfrm rot="16200000">
            <a:off x="3492366" y="-1616169"/>
            <a:ext cx="5207268" cy="115460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AC107A0-DD7F-DCCA-F2BB-6E984CF17D7A}"/>
              </a:ext>
            </a:extLst>
          </p:cNvPr>
          <p:cNvPicPr>
            <a:picLocks noChangeAspect="1"/>
          </p:cNvPicPr>
          <p:nvPr/>
        </p:nvPicPr>
        <p:blipFill>
          <a:blip r:embed="rId4"/>
          <a:stretch>
            <a:fillRect/>
          </a:stretch>
        </p:blipFill>
        <p:spPr>
          <a:xfrm rot="5400000">
            <a:off x="7803935" y="1384461"/>
            <a:ext cx="1887129" cy="3573779"/>
          </a:xfrm>
          <a:prstGeom prst="rect">
            <a:avLst/>
          </a:prstGeom>
        </p:spPr>
      </p:pic>
      <p:sp>
        <p:nvSpPr>
          <p:cNvPr id="4" name="AutoShape 4" descr="TE Connectivity AMP Connectors 5-1814400-2 SMA Connector Jack, Female Socket Through Hole, Right Angle Solder">
            <a:extLst>
              <a:ext uri="{FF2B5EF4-FFF2-40B4-BE49-F238E27FC236}">
                <a16:creationId xmlns:a16="http://schemas.microsoft.com/office/drawing/2014/main" id="{9F4E3325-80FA-4125-C56F-C24A5ED0693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2686631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4" name="Picture 6" descr="Image preview">
            <a:extLst>
              <a:ext uri="{FF2B5EF4-FFF2-40B4-BE49-F238E27FC236}">
                <a16:creationId xmlns:a16="http://schemas.microsoft.com/office/drawing/2014/main" id="{150AECB3-BD19-F579-FD2E-8E29F10C618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89729" y="643466"/>
            <a:ext cx="6612542" cy="55710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D658D24-05A2-C4AA-3090-493D1B233DDB}"/>
              </a:ext>
            </a:extLst>
          </p:cNvPr>
          <p:cNvPicPr>
            <a:picLocks noChangeAspect="1"/>
          </p:cNvPicPr>
          <p:nvPr/>
        </p:nvPicPr>
        <p:blipFill>
          <a:blip r:embed="rId4"/>
          <a:stretch>
            <a:fillRect/>
          </a:stretch>
        </p:blipFill>
        <p:spPr>
          <a:xfrm flipH="1">
            <a:off x="346749" y="1144507"/>
            <a:ext cx="2028825" cy="2000250"/>
          </a:xfrm>
          <a:prstGeom prst="rect">
            <a:avLst/>
          </a:prstGeom>
        </p:spPr>
      </p:pic>
      <p:sp>
        <p:nvSpPr>
          <p:cNvPr id="2" name="Arrow: Curved Down 1">
            <a:extLst>
              <a:ext uri="{FF2B5EF4-FFF2-40B4-BE49-F238E27FC236}">
                <a16:creationId xmlns:a16="http://schemas.microsoft.com/office/drawing/2014/main" id="{D65F11F8-9353-DEAF-42B2-4BEB9950CA0A}"/>
              </a:ext>
            </a:extLst>
          </p:cNvPr>
          <p:cNvSpPr/>
          <p:nvPr/>
        </p:nvSpPr>
        <p:spPr>
          <a:xfrm>
            <a:off x="1573577" y="277705"/>
            <a:ext cx="4188396" cy="1100157"/>
          </a:xfrm>
          <a:prstGeom prst="curvedDownArrow">
            <a:avLst>
              <a:gd name="adj1" fmla="val 25000"/>
              <a:gd name="adj2" fmla="val 60329"/>
              <a:gd name="adj3" fmla="val 3866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2124782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22BED-457F-5DAC-22ED-1E1BC84503DF}"/>
              </a:ext>
            </a:extLst>
          </p:cNvPr>
          <p:cNvSpPr>
            <a:spLocks noGrp="1"/>
          </p:cNvSpPr>
          <p:nvPr>
            <p:ph type="title"/>
          </p:nvPr>
        </p:nvSpPr>
        <p:spPr/>
        <p:txBody>
          <a:bodyPr/>
          <a:lstStyle/>
          <a:p>
            <a:r>
              <a:rPr lang="en-US" dirty="0"/>
              <a:t>LED Drivers</a:t>
            </a:r>
            <a:endParaRPr lang="en-CA" dirty="0"/>
          </a:p>
        </p:txBody>
      </p:sp>
      <p:pic>
        <p:nvPicPr>
          <p:cNvPr id="7" name="Picture 6">
            <a:extLst>
              <a:ext uri="{FF2B5EF4-FFF2-40B4-BE49-F238E27FC236}">
                <a16:creationId xmlns:a16="http://schemas.microsoft.com/office/drawing/2014/main" id="{A09E4043-9288-1A23-5867-D819A52B1F5A}"/>
              </a:ext>
            </a:extLst>
          </p:cNvPr>
          <p:cNvPicPr>
            <a:picLocks noChangeAspect="1"/>
          </p:cNvPicPr>
          <p:nvPr/>
        </p:nvPicPr>
        <p:blipFill>
          <a:blip r:embed="rId3"/>
          <a:stretch>
            <a:fillRect/>
          </a:stretch>
        </p:blipFill>
        <p:spPr>
          <a:xfrm>
            <a:off x="-4047479" y="4531959"/>
            <a:ext cx="3653779" cy="2028053"/>
          </a:xfrm>
          <a:prstGeom prst="rect">
            <a:avLst/>
          </a:prstGeom>
        </p:spPr>
      </p:pic>
      <p:pic>
        <p:nvPicPr>
          <p:cNvPr id="13" name="Picture 12">
            <a:extLst>
              <a:ext uri="{FF2B5EF4-FFF2-40B4-BE49-F238E27FC236}">
                <a16:creationId xmlns:a16="http://schemas.microsoft.com/office/drawing/2014/main" id="{3C74F4D8-19A5-A896-F303-39E4D73208B7}"/>
              </a:ext>
            </a:extLst>
          </p:cNvPr>
          <p:cNvPicPr>
            <a:picLocks noChangeAspect="1"/>
          </p:cNvPicPr>
          <p:nvPr/>
        </p:nvPicPr>
        <p:blipFill rotWithShape="1">
          <a:blip r:embed="rId4"/>
          <a:srcRect l="6741" t="8845" r="5805" b="7835"/>
          <a:stretch/>
        </p:blipFill>
        <p:spPr>
          <a:xfrm>
            <a:off x="1338150" y="1362423"/>
            <a:ext cx="9515700" cy="5130452"/>
          </a:xfrm>
          <a:prstGeom prst="roundRect">
            <a:avLst>
              <a:gd name="adj" fmla="val 9662"/>
            </a:avLst>
          </a:prstGeom>
        </p:spPr>
      </p:pic>
      <p:pic>
        <p:nvPicPr>
          <p:cNvPr id="1031" name="Picture 7" descr="SSW-102-x2-x-S">
            <a:extLst>
              <a:ext uri="{FF2B5EF4-FFF2-40B4-BE49-F238E27FC236}">
                <a16:creationId xmlns:a16="http://schemas.microsoft.com/office/drawing/2014/main" id="{0F49133D-C8BB-3A6B-39F7-9A3B198ABD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7249" y="1690688"/>
            <a:ext cx="2009775"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153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74" name="Picture 2" descr="Image preview">
            <a:extLst>
              <a:ext uri="{FF2B5EF4-FFF2-40B4-BE49-F238E27FC236}">
                <a16:creationId xmlns:a16="http://schemas.microsoft.com/office/drawing/2014/main" id="{653904E0-D83F-C70F-E3B5-519A7BC98B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984" y="257175"/>
            <a:ext cx="8458200" cy="634365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1FAA5FE2-0CD0-2086-B66E-359BBD11719E}"/>
              </a:ext>
            </a:extLst>
          </p:cNvPr>
          <p:cNvSpPr/>
          <p:nvPr/>
        </p:nvSpPr>
        <p:spPr>
          <a:xfrm>
            <a:off x="116416" y="1555870"/>
            <a:ext cx="3911600" cy="3746259"/>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CA"/>
          </a:p>
        </p:txBody>
      </p:sp>
      <p:sp>
        <p:nvSpPr>
          <p:cNvPr id="2" name="Title 1">
            <a:extLst>
              <a:ext uri="{FF2B5EF4-FFF2-40B4-BE49-F238E27FC236}">
                <a16:creationId xmlns:a16="http://schemas.microsoft.com/office/drawing/2014/main" id="{0B148C36-8E0A-EA39-0749-8E01D9E8B2EC}"/>
              </a:ext>
            </a:extLst>
          </p:cNvPr>
          <p:cNvSpPr>
            <a:spLocks noGrp="1"/>
          </p:cNvSpPr>
          <p:nvPr>
            <p:ph type="title"/>
          </p:nvPr>
        </p:nvSpPr>
        <p:spPr>
          <a:xfrm>
            <a:off x="586316" y="2644774"/>
            <a:ext cx="3911600" cy="1568451"/>
          </a:xfrm>
        </p:spPr>
        <p:txBody>
          <a:bodyPr>
            <a:normAutofit/>
          </a:bodyPr>
          <a:lstStyle/>
          <a:p>
            <a:r>
              <a:rPr lang="en-US" dirty="0"/>
              <a:t>Experimental Setup</a:t>
            </a:r>
            <a:endParaRPr lang="en-CA" dirty="0"/>
          </a:p>
        </p:txBody>
      </p:sp>
    </p:spTree>
    <p:extLst>
      <p:ext uri="{BB962C8B-B14F-4D97-AF65-F5344CB8AC3E}">
        <p14:creationId xmlns:p14="http://schemas.microsoft.com/office/powerpoint/2010/main" val="2173201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3100" name="Rectangle 3099">
            <a:extLst>
              <a:ext uri="{FF2B5EF4-FFF2-40B4-BE49-F238E27FC236}">
                <a16:creationId xmlns:a16="http://schemas.microsoft.com/office/drawing/2014/main" id="{25B97239-2685-48C8-8104-1D4E4E383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82" name="Picture 10" descr="Image preview">
            <a:extLst>
              <a:ext uri="{FF2B5EF4-FFF2-40B4-BE49-F238E27FC236}">
                <a16:creationId xmlns:a16="http://schemas.microsoft.com/office/drawing/2014/main" id="{B6A7A2C7-9DF6-FE15-D767-C1F6D6E0FF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339" r="-2" b="16639"/>
          <a:stretch/>
        </p:blipFill>
        <p:spPr bwMode="auto">
          <a:xfrm>
            <a:off x="321734" y="321732"/>
            <a:ext cx="5674892" cy="59790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preview">
            <a:extLst>
              <a:ext uri="{FF2B5EF4-FFF2-40B4-BE49-F238E27FC236}">
                <a16:creationId xmlns:a16="http://schemas.microsoft.com/office/drawing/2014/main" id="{0DD5201E-0353-6648-F637-0E1A830487F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5096" r="-2" b="24847"/>
          <a:stretch/>
        </p:blipFill>
        <p:spPr bwMode="auto">
          <a:xfrm>
            <a:off x="6195370" y="321732"/>
            <a:ext cx="5674894" cy="30308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4" descr="Image preview">
            <a:extLst>
              <a:ext uri="{FF2B5EF4-FFF2-40B4-BE49-F238E27FC236}">
                <a16:creationId xmlns:a16="http://schemas.microsoft.com/office/drawing/2014/main" id="{ECD66503-0745-D6E5-9CF6-8F465EE510C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295" r="1" b="19905"/>
          <a:stretch/>
        </p:blipFill>
        <p:spPr bwMode="auto">
          <a:xfrm>
            <a:off x="6195371" y="3524288"/>
            <a:ext cx="2676579" cy="27765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Image preview">
            <a:extLst>
              <a:ext uri="{FF2B5EF4-FFF2-40B4-BE49-F238E27FC236}">
                <a16:creationId xmlns:a16="http://schemas.microsoft.com/office/drawing/2014/main" id="{2EAB4E2A-1A61-1435-7548-8FF0ACCF64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19592" r="1" b="6760"/>
          <a:stretch/>
        </p:blipFill>
        <p:spPr bwMode="auto">
          <a:xfrm>
            <a:off x="9033189" y="3514854"/>
            <a:ext cx="2837076" cy="2785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694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1C7FA-D1B4-0BA0-0B76-A6EFBD6BA127}"/>
              </a:ext>
            </a:extLst>
          </p:cNvPr>
          <p:cNvSpPr>
            <a:spLocks noGrp="1"/>
          </p:cNvSpPr>
          <p:nvPr>
            <p:ph type="title"/>
          </p:nvPr>
        </p:nvSpPr>
        <p:spPr/>
        <p:txBody>
          <a:bodyPr/>
          <a:lstStyle/>
          <a:p>
            <a:r>
              <a:rPr lang="en-US"/>
              <a:t>PMT Gain</a:t>
            </a:r>
            <a:endParaRPr lang="en-CA" dirty="0"/>
          </a:p>
        </p:txBody>
      </p:sp>
      <p:sp>
        <p:nvSpPr>
          <p:cNvPr id="9" name="Content Placeholder 2">
            <a:extLst>
              <a:ext uri="{FF2B5EF4-FFF2-40B4-BE49-F238E27FC236}">
                <a16:creationId xmlns:a16="http://schemas.microsoft.com/office/drawing/2014/main" id="{2AB1D10D-5340-0EA2-5B9F-B5FE5B7F6E49}"/>
              </a:ext>
            </a:extLst>
          </p:cNvPr>
          <p:cNvSpPr txBox="1">
            <a:spLocks/>
          </p:cNvSpPr>
          <p:nvPr/>
        </p:nvSpPr>
        <p:spPr>
          <a:xfrm>
            <a:off x="-2217516" y="482962"/>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dirty="0"/>
          </a:p>
        </p:txBody>
      </p:sp>
      <p:pic>
        <p:nvPicPr>
          <p:cNvPr id="11" name="Picture 10">
            <a:extLst>
              <a:ext uri="{FF2B5EF4-FFF2-40B4-BE49-F238E27FC236}">
                <a16:creationId xmlns:a16="http://schemas.microsoft.com/office/drawing/2014/main" id="{7048CB5E-9102-0943-2BBF-AE619A059ED5}"/>
              </a:ext>
            </a:extLst>
          </p:cNvPr>
          <p:cNvPicPr>
            <a:picLocks noChangeAspect="1"/>
          </p:cNvPicPr>
          <p:nvPr/>
        </p:nvPicPr>
        <p:blipFill rotWithShape="1">
          <a:blip r:embed="rId3"/>
          <a:srcRect t="3701" b="1425"/>
          <a:stretch/>
        </p:blipFill>
        <p:spPr>
          <a:xfrm>
            <a:off x="690765" y="1231900"/>
            <a:ext cx="10810470" cy="5626100"/>
          </a:xfrm>
          <a:prstGeom prst="rect">
            <a:avLst/>
          </a:prstGeom>
        </p:spPr>
      </p:pic>
    </p:spTree>
    <p:extLst>
      <p:ext uri="{BB962C8B-B14F-4D97-AF65-F5344CB8AC3E}">
        <p14:creationId xmlns:p14="http://schemas.microsoft.com/office/powerpoint/2010/main" val="16810136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10654</TotalTime>
  <Words>1990</Words>
  <Application>Microsoft Office PowerPoint</Application>
  <PresentationFormat>Widescreen</PresentationFormat>
  <Paragraphs>199</Paragraphs>
  <Slides>18</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Aptos</vt:lpstr>
      <vt:lpstr>Aptos Display</vt:lpstr>
      <vt:lpstr>Aptos Narrow</vt:lpstr>
      <vt:lpstr>Arial</vt:lpstr>
      <vt:lpstr>Cambria Math</vt:lpstr>
      <vt:lpstr>Google Sans</vt:lpstr>
      <vt:lpstr>Symbola</vt:lpstr>
      <vt:lpstr>Office Theme</vt:lpstr>
      <vt:lpstr>PICO-500 Muon Veto System</vt:lpstr>
      <vt:lpstr>PICO-500</vt:lpstr>
      <vt:lpstr>Muon Veto System</vt:lpstr>
      <vt:lpstr>Electronics Unit</vt:lpstr>
      <vt:lpstr>PowerPoint Presentation</vt:lpstr>
      <vt:lpstr>LED Drivers</vt:lpstr>
      <vt:lpstr>Experimental Setup</vt:lpstr>
      <vt:lpstr>PowerPoint Presentation</vt:lpstr>
      <vt:lpstr>PMT Gain</vt:lpstr>
      <vt:lpstr>Optical Fiber</vt:lpstr>
      <vt:lpstr>Optical Fiber Attenuation</vt:lpstr>
      <vt:lpstr>12 Driver Pulse Delay</vt:lpstr>
      <vt:lpstr>12 Driver Pulse Duration</vt:lpstr>
      <vt:lpstr>Summary of Results</vt:lpstr>
      <vt:lpstr>Extra Slides</vt:lpstr>
      <vt:lpstr>Pulse Delay Stats</vt:lpstr>
      <vt:lpstr>PowerPoint Presentation</vt:lpstr>
      <vt:lpstr>PMT Gain Comparison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Emma Greenall</dc:creator>
  <cp:lastModifiedBy>Emma Greenall</cp:lastModifiedBy>
  <cp:revision>2</cp:revision>
  <dcterms:created xsi:type="dcterms:W3CDTF">2024-08-07T20:11:15Z</dcterms:created>
  <dcterms:modified xsi:type="dcterms:W3CDTF">2024-08-20T13:17:15Z</dcterms:modified>
</cp:coreProperties>
</file>