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61" r:id="rId3"/>
    <p:sldId id="310" r:id="rId4"/>
    <p:sldId id="259" r:id="rId5"/>
    <p:sldId id="312" r:id="rId6"/>
    <p:sldId id="272" r:id="rId7"/>
    <p:sldId id="258" r:id="rId8"/>
    <p:sldId id="304" r:id="rId9"/>
    <p:sldId id="313" r:id="rId10"/>
    <p:sldId id="305" r:id="rId11"/>
    <p:sldId id="260" r:id="rId12"/>
    <p:sldId id="314" r:id="rId13"/>
    <p:sldId id="289" r:id="rId14"/>
    <p:sldId id="306" r:id="rId15"/>
    <p:sldId id="307" r:id="rId16"/>
    <p:sldId id="281" r:id="rId17"/>
    <p:sldId id="309" r:id="rId18"/>
    <p:sldId id="266" r:id="rId19"/>
    <p:sldId id="283" r:id="rId20"/>
  </p:sldIdLst>
  <p:sldSz cx="12192000" cy="6858000"/>
  <p:notesSz cx="6858000" cy="9144000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03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A5BD-0223-40EF-B43B-FBF64F4F03E0}" type="datetimeFigureOut">
              <a:rPr lang="fr-CA" smtClean="0"/>
              <a:t>2024-08-18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7954-517C-4228-962C-735C69B4A9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245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BBAD1-E99D-4C31-B618-DACBF9A7B60A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8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BAD1-E99D-4C31-B618-DACBF9A7B60A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754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1D2D3"/>
                </a:solidFill>
                <a:effectLst/>
                <a:highlight>
                  <a:srgbClr val="222529"/>
                </a:highlight>
                <a:latin typeface="Slack-Lato"/>
              </a:rPr>
              <a:t>every binary total evolution time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7954-517C-4228-962C-735C69B4A934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033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Play" panose="00000500000000000000" pitchFamily="2" charset="0"/>
              </a:rPr>
              <a:t>Area between the detector’s curve and top of the box for a source: how loud signal would be.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7954-517C-4228-962C-735C69B4A934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14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1D2D3"/>
                </a:solidFill>
                <a:effectLst/>
                <a:highlight>
                  <a:srgbClr val="1A1D21"/>
                </a:highlight>
                <a:latin typeface="Slack-Lato"/>
              </a:rPr>
              <a:t>Traditionally, it's thought that GW emission is not efficient enough shrink the binary for it to merge within </a:t>
            </a:r>
            <a:r>
              <a:rPr lang="en-US" b="0" i="0" dirty="0" err="1">
                <a:solidFill>
                  <a:srgbClr val="D1D2D3"/>
                </a:solidFill>
                <a:effectLst/>
                <a:highlight>
                  <a:srgbClr val="1A1D21"/>
                </a:highlight>
                <a:latin typeface="Slack-Lato"/>
              </a:rPr>
              <a:t>t_u</a:t>
            </a:r>
            <a:br>
              <a:rPr lang="en-US" b="0" i="0" dirty="0">
                <a:solidFill>
                  <a:srgbClr val="D1D2D3"/>
                </a:solidFill>
                <a:effectLst/>
                <a:highlight>
                  <a:srgbClr val="1A1D21"/>
                </a:highlight>
                <a:latin typeface="Slack-Lato"/>
              </a:rPr>
            </a:br>
            <a:r>
              <a:rPr lang="en-US" b="0" i="0" dirty="0">
                <a:solidFill>
                  <a:srgbClr val="D1D2D3"/>
                </a:solidFill>
                <a:effectLst/>
                <a:highlight>
                  <a:srgbClr val="1A1D21"/>
                </a:highlight>
                <a:latin typeface="Slack-Lato"/>
              </a:rPr>
              <a:t>Dominant/relevant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7954-517C-4228-962C-735C69B4A934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345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7954-517C-4228-962C-735C69B4A934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173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(How </a:t>
            </a:r>
            <a:r>
              <a:rPr lang="fr-CA" dirty="0" err="1"/>
              <a:t>much</a:t>
            </a:r>
            <a:r>
              <a:rPr lang="fr-CA" dirty="0"/>
              <a:t> </a:t>
            </a:r>
            <a:r>
              <a:rPr lang="fr-CA" dirty="0" err="1"/>
              <a:t>binaries</a:t>
            </a:r>
            <a:r>
              <a:rPr lang="fr-CA" dirty="0"/>
              <a:t> per halo </a:t>
            </a:r>
            <a:r>
              <a:rPr lang="fr-CA" dirty="0" err="1"/>
              <a:t>is</a:t>
            </a:r>
            <a:r>
              <a:rPr lang="fr-CA" dirty="0"/>
              <a:t> an « active area of </a:t>
            </a:r>
            <a:r>
              <a:rPr lang="fr-CA" dirty="0" err="1"/>
              <a:t>research</a:t>
            </a:r>
            <a:r>
              <a:rPr lang="fr-CA" dirty="0"/>
              <a:t> »</a:t>
            </a:r>
          </a:p>
          <a:p>
            <a:endParaRPr lang="fr-CA" dirty="0"/>
          </a:p>
          <a:p>
            <a:r>
              <a:rPr lang="fr-CA" dirty="0"/>
              <a:t>Primordial halo: halo in </a:t>
            </a:r>
            <a:r>
              <a:rPr lang="fr-CA" dirty="0" err="1"/>
              <a:t>early</a:t>
            </a:r>
            <a:r>
              <a:rPr lang="fr-CA" dirty="0"/>
              <a:t> </a:t>
            </a:r>
            <a:r>
              <a:rPr lang="fr-CA" dirty="0" err="1"/>
              <a:t>universe</a:t>
            </a:r>
            <a:r>
              <a:rPr lang="fr-CA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7954-517C-4228-962C-735C69B4A934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785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(</a:t>
            </a:r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they</a:t>
            </a:r>
            <a:r>
              <a:rPr lang="fr-CA" dirty="0"/>
              <a:t> merge, </a:t>
            </a:r>
            <a:r>
              <a:rPr lang="fr-CA" dirty="0" err="1"/>
              <a:t>they</a:t>
            </a:r>
            <a:r>
              <a:rPr lang="fr-CA" dirty="0"/>
              <a:t> can </a:t>
            </a:r>
            <a:r>
              <a:rPr lang="fr-CA" dirty="0" err="1"/>
              <a:t>accrette</a:t>
            </a:r>
            <a:r>
              <a:rPr lang="fr-CA" dirty="0"/>
              <a:t> mass and 100% </a:t>
            </a:r>
            <a:r>
              <a:rPr lang="fr-CA" dirty="0" err="1"/>
              <a:t>become</a:t>
            </a:r>
            <a:r>
              <a:rPr lang="fr-CA" dirty="0"/>
              <a:t> SMBH, </a:t>
            </a:r>
            <a:r>
              <a:rPr lang="fr-CA" dirty="0" err="1"/>
              <a:t>even</a:t>
            </a:r>
            <a:r>
              <a:rPr lang="fr-CA" dirty="0"/>
              <a:t> if </a:t>
            </a:r>
            <a:r>
              <a:rPr lang="fr-CA" dirty="0" err="1"/>
              <a:t>they</a:t>
            </a:r>
            <a:r>
              <a:rPr lang="fr-CA" dirty="0"/>
              <a:t> </a:t>
            </a:r>
            <a:r>
              <a:rPr lang="fr-CA" dirty="0" err="1"/>
              <a:t>weren’t</a:t>
            </a:r>
            <a:r>
              <a:rPr lang="fr-CA" dirty="0"/>
              <a:t> </a:t>
            </a:r>
            <a:r>
              <a:rPr lang="fr-CA" dirty="0" err="1"/>
              <a:t>after</a:t>
            </a:r>
            <a:r>
              <a:rPr lang="fr-CA" dirty="0"/>
              <a:t> the merger)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BAD1-E99D-4C31-B618-DACBF9A7B60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44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Emission</a:t>
            </a:r>
            <a:r>
              <a:rPr lang="fr-CA" dirty="0"/>
              <a:t> -&gt; </a:t>
            </a:r>
            <a:r>
              <a:rPr lang="fr-CA" dirty="0" err="1"/>
              <a:t>shrinking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7954-517C-4228-962C-735C69B4A934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323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(-e </a:t>
            </a:r>
            <a:r>
              <a:rPr lang="fr-CA" dirty="0" err="1"/>
              <a:t>because</a:t>
            </a:r>
            <a:r>
              <a:rPr lang="fr-CA" dirty="0"/>
              <a:t> </a:t>
            </a:r>
            <a:r>
              <a:rPr lang="fr-CA" dirty="0" err="1"/>
              <a:t>minimization</a:t>
            </a:r>
            <a:r>
              <a:rPr lang="fr-CA" dirty="0"/>
              <a:t> </a:t>
            </a:r>
            <a:r>
              <a:rPr lang="fr-CA" dirty="0" err="1"/>
              <a:t>energy</a:t>
            </a:r>
            <a:r>
              <a:rPr lang="fr-CA" dirty="0"/>
              <a:t> of </a:t>
            </a:r>
            <a:r>
              <a:rPr lang="fr-CA" dirty="0" err="1"/>
              <a:t>keplerian</a:t>
            </a:r>
            <a:r>
              <a:rPr lang="fr-CA" dirty="0"/>
              <a:t> </a:t>
            </a:r>
            <a:r>
              <a:rPr lang="fr-CA" dirty="0" err="1"/>
              <a:t>orbits</a:t>
            </a:r>
            <a:r>
              <a:rPr lang="fr-CA" dirty="0"/>
              <a:t> (</a:t>
            </a:r>
            <a:r>
              <a:rPr lang="fr-CA" dirty="0" err="1"/>
              <a:t>read</a:t>
            </a:r>
            <a:r>
              <a:rPr lang="fr-CA" dirty="0"/>
              <a:t> about </a:t>
            </a:r>
            <a:r>
              <a:rPr lang="fr-CA" dirty="0" err="1"/>
              <a:t>specific</a:t>
            </a:r>
            <a:r>
              <a:rPr lang="fr-CA" dirty="0"/>
              <a:t> orbital </a:t>
            </a:r>
            <a:r>
              <a:rPr lang="fr-CA" dirty="0" err="1"/>
              <a:t>energy</a:t>
            </a:r>
            <a:r>
              <a:rPr lang="fr-CA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7954-517C-4228-962C-735C69B4A934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2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BAD1-E99D-4C31-B618-DACBF9A7B60A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209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6328E-B78B-92DD-7D32-85AC44B7B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504350-19F0-B633-ABBC-677632882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A466B5-1969-3CEF-FEAA-F797732F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3AC-565D-4CD0-B77F-94D204B23E01}" type="datetime1">
              <a:rPr lang="fr-CA" smtClean="0"/>
              <a:t>2024-08-18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0BAF83-A6A2-C5B6-A449-1082A002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E9888-07C7-5B0C-4D4F-8D3B3643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004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3777E-6A36-ECC6-BF84-2AF4AAEC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E06C24-E50D-EE1A-FF5F-7D421F65A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72C53-2B2B-0AEE-742F-DFD74D1F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B6CD-7CFB-44D1-AA02-61241E9A8800}" type="datetime1">
              <a:rPr lang="fr-CA" smtClean="0"/>
              <a:t>2024-08-18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CEBAE-00B6-108B-FA18-7F758C1E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A1EB4A-4F0F-D655-C862-0E418A20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52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41F5A0-2F82-9DA0-99DC-026B556A6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8FABC1-B5CD-34BE-D185-059111C4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3BC048-47FB-3E3D-BB84-656D92C1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BA99-E57D-4A1C-A55D-E5BFB4E6714E}" type="datetime1">
              <a:rPr lang="fr-CA" smtClean="0"/>
              <a:t>2024-08-18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4ECC0E-B809-F147-1550-78B1084E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8F277-3AA3-0E40-7042-4584B549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130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14352-A299-9F42-DBF0-4C0813A2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34F0B-715D-F20A-C717-36A40542C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0097D1-2889-87C3-2874-46DB178D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D56D-B137-4C8D-80AB-05BBB2E2D691}" type="datetime1">
              <a:rPr lang="fr-CA" smtClean="0"/>
              <a:t>2024-08-18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63A098-5325-B0D4-628D-17CFB038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01C62E-4920-44DC-31C0-08B735D3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75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1A510-F2D0-B5E1-54F9-18150490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559322-1ACD-DED3-0249-8E4E14C8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23D3ED-8057-8205-8E38-BBD90E2B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9A2-1F23-48A9-84F0-5018677DFA41}" type="datetime1">
              <a:rPr lang="fr-CA" smtClean="0"/>
              <a:t>2024-08-18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FB5E11-32AD-4332-4F71-17C74043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E608CA-5C60-A0AC-CCDE-0BFD9A0F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27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8A9B8-82F8-7114-C9BE-6B54E3BC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35DB9-66E6-AD02-AC4E-FD184AFAF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CA4470-155D-6C39-30DD-293347F3B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4F64D0-8E7E-B59E-1CAC-778D0D33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127-70A9-436B-8367-516CE8A41617}" type="datetime1">
              <a:rPr lang="fr-CA" smtClean="0"/>
              <a:t>2024-08-18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05EF42-A144-F8B4-C51B-81F186E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9D6983-43CB-742D-DC09-FEEE3A3C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296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099FB-EFE7-61E0-D655-ED17780F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50D0B0-3D91-90BE-80C8-21ED31BE6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A4C867-D63D-B69D-98F2-6FD3BCE8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A664CF-4898-C032-698A-4BC9B555C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D00C8A-8815-0F0F-81F7-BB7CF77E5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8B8420-ABC8-D0C1-BF98-01BD2409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D6A4-4D57-4B77-B97A-6B9D1B10452D}" type="datetime1">
              <a:rPr lang="fr-CA" smtClean="0"/>
              <a:t>2024-08-18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47714E-0FCC-35AE-071D-97AE3773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B52E82-4932-59BD-7F39-C80DAE32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92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0BA2F-87F2-0E60-E882-E305C26C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CA8652-C44E-3035-B010-7E280C77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2A0-3B17-461D-BE6E-F22082A716DC}" type="datetime1">
              <a:rPr lang="fr-CA" smtClean="0"/>
              <a:t>2024-08-18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29F59-9828-8ECE-BD67-1BE789AF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A2BCDB-F4C5-6332-6E58-0D82AE6D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57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04256D-D045-5706-BC52-AC1D1669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CB2F-20E0-47D4-B804-9D34B1EAE3D0}" type="datetime1">
              <a:rPr lang="fr-CA" smtClean="0"/>
              <a:t>2024-08-18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D638AE-BB45-8B60-431D-A96582F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548F57-5394-A9D5-A594-4EEE7F54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61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03748-4D69-B0EE-BC35-48E18167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FAC51-B44E-6648-F886-52D56319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11A292-1ACA-D7E8-A325-75B053A80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BAC145-0353-F0BC-5153-6D09DD19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4C8-EF68-4AB5-8CFE-71FFF7C5814C}" type="datetime1">
              <a:rPr lang="fr-CA" smtClean="0"/>
              <a:t>2024-08-18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ED7AD4-3C46-5A5C-FF89-5F7BA9E5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4C1670-E87C-5571-D3C2-F193201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282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B60B6-C788-91BC-9DFA-0160D42C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D39C02-39BB-9FF6-E619-B49868B3E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365101-305D-52DA-5C19-C3E331577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5338AB-9735-CA29-2790-0B05D291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4863-BFD7-4D79-ABB6-76E9E89DE241}" type="datetime1">
              <a:rPr lang="fr-CA" smtClean="0"/>
              <a:t>2024-08-18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FC4D0E-B3F9-8B42-E196-575719EF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8FBB3B-000B-454B-1F15-4FC8BFD4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54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42D6E">
                <a:lumMod val="98000"/>
              </a:srgbClr>
            </a:gs>
            <a:gs pos="100000">
              <a:srgbClr val="4F5FF3"/>
            </a:gs>
            <a:gs pos="42000">
              <a:srgbClr val="341A86"/>
            </a:gs>
            <a:gs pos="69000">
              <a:srgbClr val="0C00F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93CA18-A8A2-1727-6020-0446A15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CB4B12-CF3F-9F00-28BE-BFBFA515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2D063-3C5D-EC7A-D527-BAD1A071C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FA73D-73ED-400C-BE3E-E0A6BE537E87}" type="datetime1">
              <a:rPr lang="fr-CA" smtClean="0"/>
              <a:t>2024-08-18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B44D6-530D-312E-CA07-E9A9B98DF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D5F6AD-D083-8E1D-A3C4-4F41FE0C1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6BEC6-6DD2-4BDC-A771-A388F9460DC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377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5C2A671-C230-FCC0-5ED7-4208F3E01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79875"/>
            <a:ext cx="12016740" cy="1655762"/>
          </a:xfrm>
        </p:spPr>
        <p:txBody>
          <a:bodyPr>
            <a:normAutofit fontScale="55000" lnSpcReduction="20000"/>
          </a:bodyPr>
          <a:lstStyle/>
          <a:p>
            <a:endParaRPr lang="fr-CA" sz="60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  <a:ea typeface="+mj-ea"/>
              <a:cs typeface="+mj-cs"/>
            </a:endParaRPr>
          </a:p>
          <a:p>
            <a:r>
              <a:rPr lang="fr-CA" sz="51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Florent Thibault</a:t>
            </a:r>
            <a:r>
              <a:rPr lang="fr-CA" sz="5100" baseline="300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1,2</a:t>
            </a:r>
            <a:r>
              <a:rPr lang="fr-CA" sz="51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, Nathan Steinle</a:t>
            </a:r>
            <a:r>
              <a:rPr lang="fr-CA" sz="5100" baseline="300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2</a:t>
            </a:r>
            <a:r>
              <a:rPr lang="fr-CA" sz="51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, Tyrone Woods</a:t>
            </a:r>
            <a:r>
              <a:rPr lang="fr-CA" sz="5100" baseline="300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2</a:t>
            </a:r>
            <a:r>
              <a:rPr lang="fr-CA" sz="51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, Samar Safi-Harb</a:t>
            </a:r>
            <a:r>
              <a:rPr lang="fr-CA" sz="5100" baseline="300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2</a:t>
            </a:r>
            <a:r>
              <a:rPr lang="fr-CA" sz="51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 </a:t>
            </a:r>
          </a:p>
          <a:p>
            <a:r>
              <a:rPr lang="fr-CA" sz="36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  <a:ea typeface="+mj-ea"/>
                <a:cs typeface="+mj-cs"/>
              </a:rPr>
              <a:t>1. Concordia University (Montreal), 2. University of Manitoba</a:t>
            </a:r>
            <a:endParaRPr lang="fr-CA" sz="6000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  <a:latin typeface="Play" panose="00000500000000000000" pitchFamily="2" charset="0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A6D3D9-E87B-CEF7-6826-A9516A786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80" y="1069241"/>
            <a:ext cx="10812379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Are Supermassive Stars in Primordial Halos a Source of Observable Gravitational Waves?</a:t>
            </a:r>
            <a:endParaRPr lang="en-GB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pic>
        <p:nvPicPr>
          <p:cNvPr id="6" name="Image 5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619087CC-12AA-1B76-25D4-DDE6E05F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17" y="5552197"/>
            <a:ext cx="1668566" cy="806474"/>
          </a:xfrm>
          <a:prstGeom prst="rect">
            <a:avLst/>
          </a:prstGeom>
        </p:spPr>
      </p:pic>
      <p:pic>
        <p:nvPicPr>
          <p:cNvPr id="5" name="Picture 2" descr="Université Concordia | I choose Montréal">
            <a:extLst>
              <a:ext uri="{FF2B5EF4-FFF2-40B4-BE49-F238E27FC236}">
                <a16:creationId xmlns:a16="http://schemas.microsoft.com/office/drawing/2014/main" id="{2793377B-4A46-FA38-1792-FBDF56D2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3935"/>
            <a:ext cx="4401752" cy="14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UM brand | University of Manitoba">
            <a:extLst>
              <a:ext uri="{FF2B5EF4-FFF2-40B4-BE49-F238E27FC236}">
                <a16:creationId xmlns:a16="http://schemas.microsoft.com/office/drawing/2014/main" id="{FBF8AD12-DBE1-61D0-6205-D10152934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5223935"/>
            <a:ext cx="3058160" cy="14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9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68"/>
    </mc:Choice>
    <mc:Fallback>
      <p:transition spd="slow" advTm="279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76DF7-20E9-7BA2-4D7E-EBF4202F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9237406" cy="599324"/>
          </a:xfrm>
        </p:spPr>
        <p:txBody>
          <a:bodyPr anchor="t">
            <a:no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New formation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channel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C477F-53B2-E06D-BE0E-B42BF810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82" y="1874684"/>
            <a:ext cx="10696918" cy="49833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Binary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IMBHs</a:t>
            </a:r>
            <a:endParaRPr lang="fr-CA" dirty="0">
              <a:solidFill>
                <a:schemeClr val="bg1"/>
              </a:solidFill>
              <a:latin typeface="Play" panose="00000500000000000000" pitchFamily="2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Mass of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each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black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hole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(m</a:t>
            </a:r>
            <a:r>
              <a:rPr lang="fr-CA" sz="2800" baseline="-25000" dirty="0">
                <a:solidFill>
                  <a:schemeClr val="bg1"/>
                </a:solidFill>
                <a:latin typeface="Play" panose="00000500000000000000" pitchFamily="2" charset="0"/>
              </a:rPr>
              <a:t>1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, m</a:t>
            </a:r>
            <a:r>
              <a:rPr lang="fr-CA" sz="2800" baseline="-25000" dirty="0">
                <a:solidFill>
                  <a:schemeClr val="bg1"/>
                </a:solidFill>
                <a:latin typeface="Play" panose="00000500000000000000" pitchFamily="2" charset="0"/>
              </a:rPr>
              <a:t>2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Initial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redshift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(z)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Initial semi-major axis (a)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Initial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eccentricity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of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binary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(e)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fr-CA" sz="2800" dirty="0">
              <a:solidFill>
                <a:schemeClr val="bg1"/>
              </a:solidFill>
              <a:latin typeface="Play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Possible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SuperMassive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BHs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E82EC9-A748-06D0-65AB-467B3847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10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AA6FA6-5A08-3C14-5489-079B56A27BF4}"/>
              </a:ext>
            </a:extLst>
          </p:cNvPr>
          <p:cNvSpPr txBox="1"/>
          <p:nvPr/>
        </p:nvSpPr>
        <p:spPr>
          <a:xfrm>
            <a:off x="8570331" y="6488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dirty="0" err="1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Hartwig</a:t>
            </a:r>
            <a:r>
              <a:rPr lang="fr-CA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 et </a:t>
            </a:r>
            <a:r>
              <a:rPr lang="fr-CA" i="1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al.</a:t>
            </a:r>
            <a:r>
              <a:rPr lang="fr-CA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, 2018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2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21"/>
    </mc:Choice>
    <mc:Fallback>
      <p:transition spd="slow" advTm="364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1190A-60FC-9671-014E-8BEF12F0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10456606" cy="1402470"/>
          </a:xfrm>
        </p:spPr>
        <p:txBody>
          <a:bodyPr anchor="t">
            <a:norm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This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project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: modification of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Holodeck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9F9BC5D-C861-2311-8F07-3CCA6F5320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515" y="1873744"/>
                <a:ext cx="11306321" cy="41131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Population </a:t>
                </a: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given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by user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m</a:t>
                </a:r>
                <a:r>
                  <a:rPr lang="fr-CA" sz="2800" baseline="-250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1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, m</a:t>
                </a:r>
                <a:r>
                  <a:rPr lang="fr-CA" sz="2800" baseline="-250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2 </a:t>
                </a: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8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CA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CA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CA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CA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fr-CA" sz="28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Play" panose="00000500000000000000" pitchFamily="2" charset="0"/>
                          </a:rPr>
                          <m:t>☉</m:t>
                        </m:r>
                      </m:sub>
                    </m:sSub>
                  </m:oMath>
                </a14:m>
                <a:endParaRPr lang="fr-CA" sz="2800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z</a:t>
                </a:r>
                <a:r>
                  <a:rPr lang="fr-CA" sz="2800" baseline="300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: 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6-15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a: 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0.1-0.2 pc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e: 0-1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Focus on GW </a:t>
                </a: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emission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, BBH </a:t>
                </a: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evolution</a:t>
                </a:r>
                <a:endParaRPr lang="fr-CA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Assume range (</a:t>
                </a:r>
                <a:r>
                  <a:rPr lang="fr-CA" sz="2800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based</a:t>
                </a: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on </a:t>
                </a:r>
                <a:r>
                  <a:rPr lang="fr-CA" sz="2800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litterature</a:t>
                </a: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)</a:t>
                </a:r>
              </a:p>
              <a:p>
                <a:pPr lvl="1">
                  <a:lnSpc>
                    <a:spcPct val="100000"/>
                  </a:lnSpc>
                </a:pPr>
                <a:endParaRPr lang="fr-CA" sz="2000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9F9BC5D-C861-2311-8F07-3CCA6F532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515" y="1873744"/>
                <a:ext cx="11306321" cy="4113110"/>
              </a:xfrm>
              <a:blipFill>
                <a:blip r:embed="rId3"/>
                <a:stretch>
                  <a:fillRect l="-970" t="-1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B788BFCF-3A8A-F9E9-6587-1596D50C9988}"/>
              </a:ext>
            </a:extLst>
          </p:cNvPr>
          <p:cNvSpPr txBox="1"/>
          <p:nvPr/>
        </p:nvSpPr>
        <p:spPr>
          <a:xfrm>
            <a:off x="121089" y="6211669"/>
            <a:ext cx="222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Agarwal, 2012</a:t>
            </a:r>
          </a:p>
          <a:p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Patrick,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EE91C8-F8DE-387F-D3A5-61678CE9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11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361437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05"/>
    </mc:Choice>
    <mc:Fallback>
      <p:transition spd="slow" advTm="3640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1190A-60FC-9671-014E-8BEF12F0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10456606" cy="1402470"/>
          </a:xfrm>
        </p:spPr>
        <p:txBody>
          <a:bodyPr anchor="t">
            <a:norm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Merger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timescale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9F9BC5D-C861-2311-8F07-3CCA6F5320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697" y="2260940"/>
                <a:ext cx="11306321" cy="411311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GW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emission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 −&gt; 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extracts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energy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binary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fr-CA" sz="3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↓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fr-CA" sz="3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↓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fr-CA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" panose="00000500000000000000" pitchFamily="2" charset="0"/>
                        </a:rPr>
                        <m:t>)</m:t>
                      </m:r>
                    </m:oMath>
                  </m:oMathPara>
                </a14:m>
                <a:endParaRPr lang="fr-CA" sz="3200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32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CA" sz="32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↑</m:t>
                        </m:r>
                        <m:r>
                          <a:rPr lang="fr-CA" sz="32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CA" sz="32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CA" sz="32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sz="32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↑a</a:t>
                </a:r>
                <a:endParaRPr lang="fr-CA" sz="3200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CA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=14.4</m:t>
                    </m:r>
                    <m:f>
                      <m:fPr>
                        <m:ctrlP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A" sz="28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28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fr-CA" sz="28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fr-CA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p>
                      <m:sSupPr>
                        <m:ctrlP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sz="28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sz="28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fr-CA" sz="28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sz="28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CA" sz="28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2∗</m:t>
                                </m:r>
                                <m:sSup>
                                  <m:sSupPr>
                                    <m:ctrlP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CA" sz="28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fr-CA" sz="280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Play" panose="00000500000000000000" pitchFamily="2" charset="0"/>
                                      </a:rPr>
                                      <m:t>☉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CA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yr</a:t>
                </a:r>
              </a:p>
              <a:p>
                <a:pPr lvl="1">
                  <a:lnSpc>
                    <a:spcPct val="100000"/>
                  </a:lnSpc>
                </a:pPr>
                <a:endParaRPr lang="fr-CA" sz="2800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9F9BC5D-C861-2311-8F07-3CCA6F532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697" y="2260940"/>
                <a:ext cx="11306321" cy="411311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EE91C8-F8DE-387F-D3A5-61678CE9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12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787416-F26D-A0B5-F2B3-4D5A56108322}"/>
              </a:ext>
            </a:extLst>
          </p:cNvPr>
          <p:cNvSpPr txBox="1"/>
          <p:nvPr/>
        </p:nvSpPr>
        <p:spPr>
          <a:xfrm>
            <a:off x="121089" y="5986854"/>
            <a:ext cx="222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chemeClr val="bg1">
                    <a:lumMod val="95000"/>
                  </a:schemeClr>
                </a:solidFill>
              </a:rPr>
              <a:t>Steinle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, 2024</a:t>
            </a:r>
          </a:p>
          <a:p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Peters, 1964</a:t>
            </a:r>
          </a:p>
        </p:txBody>
      </p:sp>
    </p:spTree>
    <p:extLst>
      <p:ext uri="{BB962C8B-B14F-4D97-AF65-F5344CB8AC3E}">
        <p14:creationId xmlns:p14="http://schemas.microsoft.com/office/powerpoint/2010/main" val="365626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03"/>
    </mc:Choice>
    <mc:Fallback>
      <p:transition spd="slow" advTm="643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1190A-60FC-9671-014E-8BEF12F0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672" y="517168"/>
            <a:ext cx="10802623" cy="1402470"/>
          </a:xfrm>
        </p:spPr>
        <p:txBody>
          <a:bodyPr anchor="t">
            <a:norm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This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project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: modification of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Holodeck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C8F394-18E2-41DE-A5EC-D1589E51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059" y="6366446"/>
            <a:ext cx="2743200" cy="365125"/>
          </a:xfrm>
        </p:spPr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13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B5BEE7-572A-EFAE-869C-507EF4A26A52}"/>
              </a:ext>
            </a:extLst>
          </p:cNvPr>
          <p:cNvSpPr txBox="1"/>
          <p:nvPr/>
        </p:nvSpPr>
        <p:spPr>
          <a:xfrm>
            <a:off x="5882570" y="3038250"/>
            <a:ext cx="2336800" cy="95410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Holodeck</a:t>
            </a:r>
            <a:endParaRPr lang="fr-CA" sz="28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  <a:p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GW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evolution</a:t>
            </a:r>
            <a:endParaRPr lang="fr-CA" sz="28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1EDEE78-9001-8F72-131B-9B612D3FD4A4}"/>
              </a:ext>
            </a:extLst>
          </p:cNvPr>
          <p:cNvSpPr/>
          <p:nvPr/>
        </p:nvSpPr>
        <p:spPr>
          <a:xfrm>
            <a:off x="974734" y="2002817"/>
            <a:ext cx="2184400" cy="11074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BAFE88-B756-9AC6-E2C3-C7191881B834}"/>
              </a:ext>
            </a:extLst>
          </p:cNvPr>
          <p:cNvSpPr txBox="1"/>
          <p:nvPr/>
        </p:nvSpPr>
        <p:spPr>
          <a:xfrm>
            <a:off x="800048" y="1425224"/>
            <a:ext cx="218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	</a:t>
            </a:r>
          </a:p>
          <a:p>
            <a:r>
              <a:rPr lang="fr-CA" sz="2800" dirty="0"/>
              <a:t>             </a:t>
            </a:r>
          </a:p>
          <a:p>
            <a:r>
              <a:rPr lang="fr-CA" sz="2800" dirty="0"/>
              <a:t>          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Mass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6A01089-7BD7-DD0B-AFF8-C8B588E860C6}"/>
              </a:ext>
            </a:extLst>
          </p:cNvPr>
          <p:cNvSpPr/>
          <p:nvPr/>
        </p:nvSpPr>
        <p:spPr>
          <a:xfrm>
            <a:off x="220354" y="3256288"/>
            <a:ext cx="2184400" cy="11074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C5AEAF-EC9A-067A-9BA6-6562C50078F5}"/>
              </a:ext>
            </a:extLst>
          </p:cNvPr>
          <p:cNvSpPr txBox="1"/>
          <p:nvPr/>
        </p:nvSpPr>
        <p:spPr>
          <a:xfrm>
            <a:off x="87454" y="2987087"/>
            <a:ext cx="218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	</a:t>
            </a:r>
          </a:p>
          <a:p>
            <a:r>
              <a:rPr lang="fr-CA" dirty="0"/>
              <a:t>             </a:t>
            </a:r>
          </a:p>
          <a:p>
            <a:r>
              <a:rPr lang="fr-CA" dirty="0"/>
              <a:t>          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Redshift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354F101-5A9E-C448-B444-6C534B81814F}"/>
              </a:ext>
            </a:extLst>
          </p:cNvPr>
          <p:cNvSpPr/>
          <p:nvPr/>
        </p:nvSpPr>
        <p:spPr>
          <a:xfrm>
            <a:off x="484944" y="4430638"/>
            <a:ext cx="2184400" cy="11074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116422-C365-4BD9-7DF8-7301718D9791}"/>
              </a:ext>
            </a:extLst>
          </p:cNvPr>
          <p:cNvSpPr txBox="1"/>
          <p:nvPr/>
        </p:nvSpPr>
        <p:spPr>
          <a:xfrm>
            <a:off x="672474" y="3387812"/>
            <a:ext cx="218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	</a:t>
            </a:r>
          </a:p>
          <a:p>
            <a:r>
              <a:rPr lang="fr-CA" sz="2800" dirty="0"/>
              <a:t>             </a:t>
            </a:r>
          </a:p>
          <a:p>
            <a:r>
              <a:rPr lang="fr-CA" sz="2800" dirty="0"/>
              <a:t>         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Separation</a:t>
            </a:r>
            <a:endParaRPr lang="fr-CA" sz="28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ED2C5E8-FA0B-7458-C1FA-BC4D0029A6BF}"/>
              </a:ext>
            </a:extLst>
          </p:cNvPr>
          <p:cNvSpPr/>
          <p:nvPr/>
        </p:nvSpPr>
        <p:spPr>
          <a:xfrm>
            <a:off x="903614" y="5624131"/>
            <a:ext cx="2184400" cy="11074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04F79C-C709-FA28-209E-4534C9026B50}"/>
              </a:ext>
            </a:extLst>
          </p:cNvPr>
          <p:cNvSpPr txBox="1"/>
          <p:nvPr/>
        </p:nvSpPr>
        <p:spPr>
          <a:xfrm>
            <a:off x="1005295" y="4507797"/>
            <a:ext cx="218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	</a:t>
            </a:r>
          </a:p>
          <a:p>
            <a:r>
              <a:rPr lang="fr-CA" sz="2800" dirty="0"/>
              <a:t>             </a:t>
            </a:r>
          </a:p>
          <a:p>
            <a:r>
              <a:rPr lang="fr-CA" sz="2800" dirty="0"/>
              <a:t>         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Eccentricity</a:t>
            </a:r>
            <a:endParaRPr lang="fr-CA" sz="28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15F8FE9-A4D0-9A28-4AA5-946213A99A0D}"/>
              </a:ext>
            </a:extLst>
          </p:cNvPr>
          <p:cNvSpPr/>
          <p:nvPr/>
        </p:nvSpPr>
        <p:spPr>
          <a:xfrm>
            <a:off x="9617459" y="2064342"/>
            <a:ext cx="2184400" cy="12203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C1AB838-FBAB-F27E-E420-E05048F60723}"/>
              </a:ext>
            </a:extLst>
          </p:cNvPr>
          <p:cNvSpPr txBox="1"/>
          <p:nvPr/>
        </p:nvSpPr>
        <p:spPr>
          <a:xfrm>
            <a:off x="9435925" y="1231960"/>
            <a:ext cx="2467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	</a:t>
            </a:r>
          </a:p>
          <a:p>
            <a:pPr algn="ctr"/>
            <a:r>
              <a:rPr lang="fr-CA" sz="2800" dirty="0"/>
              <a:t>             </a:t>
            </a:r>
          </a:p>
          <a:p>
            <a:pPr algn="ctr"/>
            <a:r>
              <a:rPr lang="fr-CA" sz="2800" dirty="0"/>
              <a:t> 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Final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parameters</a:t>
            </a:r>
            <a:endParaRPr lang="fr-CA" sz="28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B89F172-7E96-756F-A946-E2CF7E413A9D}"/>
              </a:ext>
            </a:extLst>
          </p:cNvPr>
          <p:cNvSpPr/>
          <p:nvPr/>
        </p:nvSpPr>
        <p:spPr>
          <a:xfrm>
            <a:off x="8834887" y="4502689"/>
            <a:ext cx="2379883" cy="11074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7C68924-E5B2-A89D-0C17-5BC1B4549F51}"/>
              </a:ext>
            </a:extLst>
          </p:cNvPr>
          <p:cNvSpPr txBox="1"/>
          <p:nvPr/>
        </p:nvSpPr>
        <p:spPr>
          <a:xfrm>
            <a:off x="8155306" y="3917200"/>
            <a:ext cx="365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	</a:t>
            </a:r>
          </a:p>
          <a:p>
            <a:r>
              <a:rPr lang="fr-CA" sz="2800" dirty="0"/>
              <a:t>             </a:t>
            </a:r>
          </a:p>
          <a:p>
            <a:r>
              <a:rPr lang="fr-CA" sz="2800" dirty="0"/>
              <a:t>          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simulation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t</a:t>
            </a:r>
            <a:r>
              <a:rPr lang="fr-CA" sz="2800" baseline="-25000" dirty="0" err="1">
                <a:solidFill>
                  <a:schemeClr val="bg1"/>
                </a:solidFill>
                <a:latin typeface="Play" panose="00000500000000000000" pitchFamily="2" charset="0"/>
              </a:rPr>
              <a:t>m</a:t>
            </a:r>
            <a:endParaRPr lang="fr-CA" sz="2800" dirty="0">
              <a:solidFill>
                <a:schemeClr val="bg1"/>
              </a:solidFill>
              <a:latin typeface="Play" panose="00000500000000000000" pitchFamily="2" charset="0"/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45847E7-BF40-D08C-DC28-DF737943E560}"/>
              </a:ext>
            </a:extLst>
          </p:cNvPr>
          <p:cNvCxnSpPr>
            <a:cxnSpLocks/>
          </p:cNvCxnSpPr>
          <p:nvPr/>
        </p:nvCxnSpPr>
        <p:spPr>
          <a:xfrm flipV="1">
            <a:off x="8385624" y="2660769"/>
            <a:ext cx="1143000" cy="82013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1B1B192-F5EE-EAC8-E9FC-0D0CB7D47AE0}"/>
              </a:ext>
            </a:extLst>
          </p:cNvPr>
          <p:cNvCxnSpPr>
            <a:cxnSpLocks/>
          </p:cNvCxnSpPr>
          <p:nvPr/>
        </p:nvCxnSpPr>
        <p:spPr>
          <a:xfrm>
            <a:off x="8385624" y="3458665"/>
            <a:ext cx="1352999" cy="77848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2D1554C-8A3F-F6FC-A917-FA9903355369}"/>
              </a:ext>
            </a:extLst>
          </p:cNvPr>
          <p:cNvCxnSpPr>
            <a:cxnSpLocks/>
          </p:cNvCxnSpPr>
          <p:nvPr/>
        </p:nvCxnSpPr>
        <p:spPr>
          <a:xfrm flipV="1">
            <a:off x="4164140" y="3751149"/>
            <a:ext cx="1379466" cy="55372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F241F75-83DA-1B55-5588-D226E7C281A1}"/>
              </a:ext>
            </a:extLst>
          </p:cNvPr>
          <p:cNvCxnSpPr/>
          <p:nvPr/>
        </p:nvCxnSpPr>
        <p:spPr>
          <a:xfrm>
            <a:off x="3460955" y="5033567"/>
            <a:ext cx="668593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E79D74D-3561-2B3F-8103-2F89256B0FFE}"/>
              </a:ext>
            </a:extLst>
          </p:cNvPr>
          <p:cNvCxnSpPr>
            <a:cxnSpLocks/>
          </p:cNvCxnSpPr>
          <p:nvPr/>
        </p:nvCxnSpPr>
        <p:spPr>
          <a:xfrm>
            <a:off x="3465874" y="6169191"/>
            <a:ext cx="703002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52EB472E-5880-55E9-FC60-BA8A8F4A0E48}"/>
              </a:ext>
            </a:extLst>
          </p:cNvPr>
          <p:cNvCxnSpPr>
            <a:cxnSpLocks/>
          </p:cNvCxnSpPr>
          <p:nvPr/>
        </p:nvCxnSpPr>
        <p:spPr>
          <a:xfrm>
            <a:off x="4168876" y="3938655"/>
            <a:ext cx="0" cy="227175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23589B47-BA8F-F336-FA04-D743B26DA6A5}"/>
              </a:ext>
            </a:extLst>
          </p:cNvPr>
          <p:cNvCxnSpPr>
            <a:cxnSpLocks/>
          </p:cNvCxnSpPr>
          <p:nvPr/>
        </p:nvCxnSpPr>
        <p:spPr>
          <a:xfrm>
            <a:off x="4167318" y="2406931"/>
            <a:ext cx="0" cy="227175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FB9BE4B-3726-08EC-05D5-BCD9C616BC83}"/>
              </a:ext>
            </a:extLst>
          </p:cNvPr>
          <p:cNvCxnSpPr/>
          <p:nvPr/>
        </p:nvCxnSpPr>
        <p:spPr>
          <a:xfrm>
            <a:off x="3521077" y="2443698"/>
            <a:ext cx="668593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65F1CCBB-33FF-398C-6E42-5F9869BECDE7}"/>
              </a:ext>
            </a:extLst>
          </p:cNvPr>
          <p:cNvCxnSpPr/>
          <p:nvPr/>
        </p:nvCxnSpPr>
        <p:spPr>
          <a:xfrm>
            <a:off x="3521077" y="3828034"/>
            <a:ext cx="668593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826A2DD9-7C19-2B65-97E4-6190F9548E9A}"/>
              </a:ext>
            </a:extLst>
          </p:cNvPr>
          <p:cNvCxnSpPr>
            <a:cxnSpLocks/>
          </p:cNvCxnSpPr>
          <p:nvPr/>
        </p:nvCxnSpPr>
        <p:spPr>
          <a:xfrm>
            <a:off x="4141789" y="4304869"/>
            <a:ext cx="1294670" cy="72869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6772ABEC-2BB7-E912-6D3E-52A5EA81512E}"/>
              </a:ext>
            </a:extLst>
          </p:cNvPr>
          <p:cNvSpPr/>
          <p:nvPr/>
        </p:nvSpPr>
        <p:spPr>
          <a:xfrm>
            <a:off x="5548583" y="4502689"/>
            <a:ext cx="2184400" cy="11074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84B57BA-63AE-ED33-4C21-F8C110295BFD}"/>
              </a:ext>
            </a:extLst>
          </p:cNvPr>
          <p:cNvSpPr txBox="1"/>
          <p:nvPr/>
        </p:nvSpPr>
        <p:spPr>
          <a:xfrm>
            <a:off x="4952259" y="3935084"/>
            <a:ext cx="365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	</a:t>
            </a:r>
          </a:p>
          <a:p>
            <a:r>
              <a:rPr lang="fr-CA" sz="2800" dirty="0"/>
              <a:t>             </a:t>
            </a:r>
          </a:p>
          <a:p>
            <a:r>
              <a:rPr lang="fr-CA" sz="2800" dirty="0"/>
              <a:t>          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formula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t</a:t>
            </a:r>
            <a:r>
              <a:rPr lang="fr-CA" sz="2800" baseline="-250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m</a:t>
            </a:r>
            <a:endParaRPr lang="fr-CA" sz="28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6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53"/>
    </mc:Choice>
    <mc:Fallback>
      <p:transition spd="slow" advTm="4105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082A89B-3653-60D7-DB10-112111F7FFFB}"/>
                  </a:ext>
                </a:extLst>
              </p:cNvPr>
              <p:cNvSpPr txBox="1"/>
              <p:nvPr/>
            </p:nvSpPr>
            <p:spPr>
              <a:xfrm>
                <a:off x="6980903" y="569907"/>
                <a:ext cx="5211097" cy="592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m</a:t>
                </a:r>
                <a:r>
                  <a:rPr lang="fr-CA" sz="2800" baseline="-250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1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, m</a:t>
                </a:r>
                <a:r>
                  <a:rPr lang="fr-CA" sz="2800" baseline="-250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2</a:t>
                </a: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, e, z, a: </a:t>
                </a:r>
                <a:r>
                  <a:rPr lang="fr-CA" sz="2800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random</a:t>
                </a: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sz="2800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uniform</a:t>
                </a:r>
                <a:r>
                  <a:rPr lang="fr-CA" sz="28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distributions</a:t>
                </a:r>
                <a:endParaRPr lang="fr-CA" sz="2800" baseline="30000" dirty="0">
                  <a:solidFill>
                    <a:schemeClr val="bg1"/>
                  </a:solidFill>
                  <a:highlight>
                    <a:srgbClr val="FFFF00"/>
                  </a:highlight>
                  <a:latin typeface="Play" panose="00000500000000000000" pitchFamily="2" charset="0"/>
                </a:endParaRP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Vertical </a:t>
                </a:r>
                <a:r>
                  <a:rPr lang="fr-CA" sz="28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dotted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sz="28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lines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: 5%, 50%, 95% quantiles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Contour </a:t>
                </a:r>
                <a:r>
                  <a:rPr lang="fr-CA" sz="28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lines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 at </a:t>
                </a:r>
                <a:r>
                  <a:rPr lang="en-US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11.8%, 39.3%, 67.5%, 86.4%</a:t>
                </a:r>
                <a:endParaRPr lang="fr-CA" sz="2800" dirty="0">
                  <a:solidFill>
                    <a:schemeClr val="bg1"/>
                  </a:solidFill>
                  <a:latin typeface="Play" panose="00000500000000000000" pitchFamily="2" charset="0"/>
                </a:endParaRP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fr-CA" sz="28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t</a:t>
                </a:r>
                <a:r>
                  <a:rPr lang="fr-CA" sz="2800" baseline="-250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m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sz="28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calculated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sz="28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from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sz="28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intial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 conditions, formula </a:t>
                </a:r>
                <a:r>
                  <a:rPr lang="fr-CA" sz="28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from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sz="2800" dirty="0" err="1">
                    <a:solidFill>
                      <a:schemeClr val="bg1"/>
                    </a:solidFill>
                    <a:latin typeface="Play" panose="00000500000000000000" pitchFamily="2" charset="0"/>
                  </a:rPr>
                  <a:t>litterature</a:t>
                </a:r>
                <a:r>
                  <a:rPr lang="fr-CA" sz="2800" dirty="0">
                    <a:solidFill>
                      <a:schemeClr val="bg1"/>
                    </a:solidFill>
                    <a:latin typeface="Play" panose="00000500000000000000" pitchFamily="2" charset="0"/>
                  </a:rPr>
                  <a:t> 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CA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CA" sz="20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=14.4 </m:t>
                    </m:r>
                    <m:f>
                      <m:fPr>
                        <m:ctrlPr>
                          <a:rPr lang="fr-CA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A" sz="20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20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fr-CA" sz="20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fr-CA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CA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CA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p>
                      <m:sSupPr>
                        <m:ctrlPr>
                          <a:rPr lang="fr-CA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sz="20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sz="20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CA" sz="20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0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CA" sz="20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fr-CA" sz="20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CA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fr-CA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sz="20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CA" sz="20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0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CA" sz="20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CA" sz="20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2∗</m:t>
                                </m:r>
                                <m:sSup>
                                  <m:sSupPr>
                                    <m:ctrlPr>
                                      <a:rPr lang="fr-CA" sz="20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0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CA" sz="20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fr-CA" sz="20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0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CA" sz="20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fr-CA" sz="200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Play" panose="00000500000000000000" pitchFamily="2" charset="0"/>
                                      </a:rPr>
                                      <m:t>☉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CA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CA" sz="20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yr</a:t>
                </a:r>
              </a:p>
              <a:p>
                <a:pPr>
                  <a:spcBef>
                    <a:spcPts val="1200"/>
                  </a:spcBef>
                </a:pPr>
                <a:endParaRPr lang="fr-CA" sz="2800" dirty="0">
                  <a:solidFill>
                    <a:schemeClr val="bg1"/>
                  </a:solidFill>
                  <a:latin typeface="Play" panose="00000500000000000000" pitchFamily="2" charset="0"/>
                </a:endParaRP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082A89B-3653-60D7-DB10-112111F7F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3" y="569907"/>
                <a:ext cx="5211097" cy="5922968"/>
              </a:xfrm>
              <a:prstGeom prst="rect">
                <a:avLst/>
              </a:prstGeom>
              <a:blipFill>
                <a:blip r:embed="rId4"/>
                <a:stretch>
                  <a:fillRect l="-2105" t="-92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C005BB-6AD8-5D4A-66A0-17778E76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14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pic>
        <p:nvPicPr>
          <p:cNvPr id="17" name="Espace réservé du contenu 16" descr="Une image contenant croquis, texte, dessin, diagramme&#10;&#10;Description générée automatiquement">
            <a:extLst>
              <a:ext uri="{FF2B5EF4-FFF2-40B4-BE49-F238E27FC236}">
                <a16:creationId xmlns:a16="http://schemas.microsoft.com/office/drawing/2014/main" id="{D28BF6B4-1ADB-F1FC-4753-E054F9B5C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79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98"/>
    </mc:Choice>
    <mc:Fallback>
      <p:transition spd="slow" advTm="62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82A89B-3653-60D7-DB10-112111F7FFFB}"/>
              </a:ext>
            </a:extLst>
          </p:cNvPr>
          <p:cNvSpPr txBox="1"/>
          <p:nvPr/>
        </p:nvSpPr>
        <p:spPr>
          <a:xfrm>
            <a:off x="7379111" y="1632590"/>
            <a:ext cx="447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a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very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small</a:t>
            </a:r>
            <a:endParaRPr lang="fr-CA" sz="2800" dirty="0">
              <a:solidFill>
                <a:schemeClr val="bg1"/>
              </a:solidFill>
              <a:latin typeface="Play" panose="00000500000000000000" pitchFamily="2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e-&gt;0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t</a:t>
            </a:r>
            <a:r>
              <a:rPr lang="fr-CA" sz="2800" baseline="-25000" dirty="0" err="1">
                <a:solidFill>
                  <a:schemeClr val="bg1"/>
                </a:solidFill>
                <a:latin typeface="Play" panose="00000500000000000000" pitchFamily="2" charset="0"/>
              </a:rPr>
              <a:t>m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calculated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at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each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step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of simulation and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summed</a:t>
            </a:r>
            <a:endParaRPr lang="fr-CA" sz="2800" dirty="0">
              <a:solidFill>
                <a:schemeClr val="bg1"/>
              </a:solidFill>
              <a:highlight>
                <a:srgbClr val="FFFF00"/>
              </a:highlight>
              <a:latin typeface="Play" panose="000005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C005BB-6AD8-5D4A-66A0-17778E76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15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pic>
        <p:nvPicPr>
          <p:cNvPr id="17" name="Image 16" descr="Une image contenant croquis, dessin, transport, bateau&#10;&#10;Description générée automatiquement">
            <a:extLst>
              <a:ext uri="{FF2B5EF4-FFF2-40B4-BE49-F238E27FC236}">
                <a16:creationId xmlns:a16="http://schemas.microsoft.com/office/drawing/2014/main" id="{653238BD-F8B9-8A1E-063F-AC7933745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2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28"/>
    </mc:Choice>
    <mc:Fallback>
      <p:transition spd="slow" advTm="2952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1190A-60FC-9671-014E-8BEF12F0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11110452" cy="1402470"/>
          </a:xfrm>
        </p:spPr>
        <p:txBody>
          <a:bodyPr anchor="t">
            <a:normAutofit/>
          </a:bodyPr>
          <a:lstStyle/>
          <a:p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Result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: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which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binaries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are observable?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9F9BC5D-C861-2311-8F07-3CCA6F5320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9548" y="2128757"/>
                <a:ext cx="6140246" cy="35912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t</a:t>
                </a:r>
                <a:r>
                  <a:rPr lang="fr-CA" baseline="-25000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u 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= 13.8 GY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« Observable »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CA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CA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CA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fr-CA" b="0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Merging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time of 1000 </a:t>
                </a: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binaries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by GW </a:t>
                </a: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only</a:t>
                </a:r>
                <a:endParaRPr lang="fr-CA" b="0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Most are observable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9F9BC5D-C861-2311-8F07-3CCA6F532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548" y="2128757"/>
                <a:ext cx="6140246" cy="3591207"/>
              </a:xfrm>
              <a:blipFill>
                <a:blip r:embed="rId2"/>
                <a:stretch>
                  <a:fillRect l="-1786" t="-152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26221E-57F6-89C2-D66E-3F43E6C4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16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pic>
        <p:nvPicPr>
          <p:cNvPr id="11" name="Image 10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ABAEBE55-88FA-B170-C5F7-CC1206779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44" y="1839271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91"/>
    </mc:Choice>
    <mc:Fallback>
      <p:transition spd="slow" advTm="449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8EA9-1D3E-D88E-A575-FE9CF364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1BC46-1EC8-D573-8EB6-D560D4E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17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pic>
        <p:nvPicPr>
          <p:cNvPr id="8" name="Espace réservé du contenu 7" descr="Une image contenant texte, Tracé, ligne, capture d’écran&#10;&#10;Description générée automatiquement">
            <a:extLst>
              <a:ext uri="{FF2B5EF4-FFF2-40B4-BE49-F238E27FC236}">
                <a16:creationId xmlns:a16="http://schemas.microsoft.com/office/drawing/2014/main" id="{E4259DE9-AE60-2868-4C8A-26E0A9016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08" y="0"/>
            <a:ext cx="9159452" cy="6869589"/>
          </a:xfrm>
        </p:spPr>
      </p:pic>
    </p:spTree>
    <p:extLst>
      <p:ext uri="{BB962C8B-B14F-4D97-AF65-F5344CB8AC3E}">
        <p14:creationId xmlns:p14="http://schemas.microsoft.com/office/powerpoint/2010/main" val="404123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47"/>
    </mc:Choice>
    <mc:Fallback>
      <p:transition spd="slow" advTm="1344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BC32C-25AB-5DB2-F524-7CF6CF2D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What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now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8ADC1-FA0B-DE28-9057-6419AF81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7" y="1847850"/>
            <a:ext cx="1142262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Other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shrinking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processes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– how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they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work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in new formation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channel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Determine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PTA &amp; LISA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detectability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Data VS simulation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results</a:t>
            </a:r>
            <a:endParaRPr lang="fr-CA" sz="28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New formation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channel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could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explain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early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SMBHs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observations (z&gt;6)</a:t>
            </a:r>
            <a:endParaRPr lang="fr-CA" sz="32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659B2D-FA7C-F16A-C962-5CC3C6EF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18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61D104-7844-2B7D-CB96-10F83878BB0D}"/>
              </a:ext>
            </a:extLst>
          </p:cNvPr>
          <p:cNvSpPr txBox="1"/>
          <p:nvPr/>
        </p:nvSpPr>
        <p:spPr>
          <a:xfrm>
            <a:off x="216310" y="6033184"/>
            <a:ext cx="222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chemeClr val="bg1">
                    <a:lumMod val="95000"/>
                  </a:schemeClr>
                </a:solidFill>
              </a:rPr>
              <a:t>Banados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CA" i="1" dirty="0">
                <a:solidFill>
                  <a:schemeClr val="bg1">
                    <a:lumMod val="95000"/>
                  </a:schemeClr>
                </a:solidFill>
              </a:rPr>
              <a:t>et al.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, 2018</a:t>
            </a:r>
          </a:p>
          <a:p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Wu </a:t>
            </a:r>
            <a:r>
              <a:rPr lang="fr-CA" i="1" dirty="0">
                <a:solidFill>
                  <a:schemeClr val="bg1">
                    <a:lumMod val="95000"/>
                  </a:schemeClr>
                </a:solidFill>
              </a:rPr>
              <a:t>et al.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66896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04"/>
    </mc:Choice>
    <mc:Fallback>
      <p:transition spd="slow" advTm="5510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2D17A-498B-88CE-66A2-6C53A206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76" y="149551"/>
            <a:ext cx="10515600" cy="1325563"/>
          </a:xfrm>
        </p:spPr>
        <p:txBody>
          <a:bodyPr/>
          <a:lstStyle/>
          <a:p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Thanks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3152F7-8A74-5276-0384-E2E20390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10312"/>
            <a:ext cx="2743200" cy="365125"/>
          </a:xfrm>
        </p:spPr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pPr/>
              <a:t>19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pic>
        <p:nvPicPr>
          <p:cNvPr id="5" name="Image 4" descr="Une image contenant habits, ciel, plein air, personne&#10;&#10;Description générée automatiquement">
            <a:extLst>
              <a:ext uri="{FF2B5EF4-FFF2-40B4-BE49-F238E27FC236}">
                <a16:creationId xmlns:a16="http://schemas.microsoft.com/office/drawing/2014/main" id="{92638E87-8A64-CC61-0C98-6424E1B6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5368" r="12630" b="9782"/>
          <a:stretch/>
        </p:blipFill>
        <p:spPr>
          <a:xfrm>
            <a:off x="2409385" y="1483579"/>
            <a:ext cx="6324600" cy="53744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96E9FA6-173E-A4F7-09C1-5743CE8B79C3}"/>
              </a:ext>
            </a:extLst>
          </p:cNvPr>
          <p:cNvSpPr txBox="1"/>
          <p:nvPr/>
        </p:nvSpPr>
        <p:spPr>
          <a:xfrm>
            <a:off x="219424" y="6488668"/>
            <a:ext cx="28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Part of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</a:rPr>
              <a:t>Samar’s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 group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2BF0B0F3-080E-2AEF-EEB1-3A24844FF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7"/>
          <a:stretch/>
        </p:blipFill>
        <p:spPr bwMode="auto">
          <a:xfrm>
            <a:off x="10013704" y="4727459"/>
            <a:ext cx="804243" cy="146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EFDA5A51-AE25-0608-931C-30FFE75DF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97" y="3249739"/>
            <a:ext cx="1668566" cy="806474"/>
          </a:xfrm>
          <a:prstGeom prst="rect">
            <a:avLst/>
          </a:prstGeom>
        </p:spPr>
      </p:pic>
      <p:pic>
        <p:nvPicPr>
          <p:cNvPr id="9" name="Picture 2" descr="Université Concordia | I choose Montréal">
            <a:extLst>
              <a:ext uri="{FF2B5EF4-FFF2-40B4-BE49-F238E27FC236}">
                <a16:creationId xmlns:a16="http://schemas.microsoft.com/office/drawing/2014/main" id="{3DEC62FF-CE3E-4D4A-3831-F148FE064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5"/>
          <a:stretch/>
        </p:blipFill>
        <p:spPr bwMode="auto">
          <a:xfrm>
            <a:off x="9592866" y="1447624"/>
            <a:ext cx="1347002" cy="18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3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61"/>
    </mc:Choice>
    <mc:Fallback>
      <p:transition spd="slow" advTm="132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76DF7-20E9-7BA2-4D7E-EBF4202F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6431280" cy="599324"/>
          </a:xfrm>
        </p:spPr>
        <p:txBody>
          <a:bodyPr anchor="t">
            <a:no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Motivation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C477F-53B2-E06D-BE0E-B42BF810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31" y="2140483"/>
            <a:ext cx="11259161" cy="49833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Pulsar Timing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Array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(PTA):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detects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nanoHz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gravitational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waves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(GW)</a:t>
            </a:r>
          </a:p>
          <a:p>
            <a:pPr lvl="1">
              <a:spcBef>
                <a:spcPts val="1800"/>
              </a:spcBef>
            </a:pP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GW background 2016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LIGO: first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detection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2015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Laser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Interferometer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Space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Antenna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(LISA): launch ~2035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Model sources of GWs to compare with observations</a:t>
            </a:r>
            <a:endParaRPr lang="fr-CA" dirty="0">
              <a:solidFill>
                <a:schemeClr val="bg1"/>
              </a:solidFill>
              <a:latin typeface="Play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6069AB-35F1-99CB-3072-DC7B4FD0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2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403160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18"/>
    </mc:Choice>
    <mc:Fallback>
      <p:transition spd="slow" advTm="458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76DF7-20E9-7BA2-4D7E-EBF4202F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6431280" cy="599324"/>
          </a:xfrm>
        </p:spPr>
        <p:txBody>
          <a:bodyPr anchor="t">
            <a:no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Motivation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C477F-53B2-E06D-BE0E-B42BF810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87" y="3017151"/>
            <a:ext cx="3844929" cy="1613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Characteristic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strain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: amplitude of GW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wave</a:t>
            </a:r>
            <a:endParaRPr lang="fr-CA" dirty="0">
              <a:solidFill>
                <a:schemeClr val="bg1"/>
              </a:solidFill>
              <a:latin typeface="Play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fr-CA" dirty="0">
              <a:solidFill>
                <a:schemeClr val="bg1"/>
              </a:solidFill>
              <a:highlight>
                <a:srgbClr val="FFFF00"/>
              </a:highlight>
              <a:latin typeface="Play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6069AB-35F1-99CB-3072-DC7B4FD0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3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pic>
        <p:nvPicPr>
          <p:cNvPr id="5" name="Picture 2" descr="Gravitational-wave sensitivity curves | Christopher Berry">
            <a:extLst>
              <a:ext uri="{FF2B5EF4-FFF2-40B4-BE49-F238E27FC236}">
                <a16:creationId xmlns:a16="http://schemas.microsoft.com/office/drawing/2014/main" id="{714BAFDB-18C7-DC41-4D6C-B21925E5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83" y="787852"/>
            <a:ext cx="7742717" cy="49321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ED01C6-18A2-7257-A9E9-823DE0D3736D}"/>
              </a:ext>
            </a:extLst>
          </p:cNvPr>
          <p:cNvSpPr txBox="1"/>
          <p:nvPr/>
        </p:nvSpPr>
        <p:spPr>
          <a:xfrm>
            <a:off x="10197146" y="5719964"/>
            <a:ext cx="19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Moore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</a:rPr>
              <a:t>et al.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, 2014</a:t>
            </a:r>
            <a:endParaRPr lang="fr-C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5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71"/>
    </mc:Choice>
    <mc:Fallback>
      <p:transition spd="slow" advTm="715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A2156-72B8-159E-0E16-BBB10F2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9390528" cy="1401183"/>
          </a:xfrm>
        </p:spPr>
        <p:txBody>
          <a:bodyPr anchor="t">
            <a:norm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Background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03F8651-1961-6523-0654-281A117AA4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200" y="1838856"/>
                <a:ext cx="7028320" cy="400084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Stellar Black Hole: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&lt;100 </m:t>
                        </m:r>
                        <m: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fr-CA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Play" panose="00000500000000000000" pitchFamily="2" charset="0"/>
                          </a:rPr>
                          <m:t>☉</m:t>
                        </m:r>
                      </m:sub>
                    </m:sSub>
                  </m:oMath>
                </a14:m>
                <a:endParaRPr lang="fr-CA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Intermediate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Mass Black Hole (IMBH):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100−</m:t>
                        </m:r>
                        <m:sSup>
                          <m:sSupPr>
                            <m:ctrlPr>
                              <a:rPr lang="fr-CA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CA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fr-CA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Play" panose="00000500000000000000" pitchFamily="2" charset="0"/>
                          </a:rPr>
                          <m:t>☉</m:t>
                        </m:r>
                      </m:sub>
                    </m:sSub>
                  </m:oMath>
                </a14:m>
                <a:endParaRPr lang="fr-CA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SuperMassive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Black Hole (SMBH):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CA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&gt;10</m:t>
                            </m:r>
                          </m:e>
                          <m:sup>
                            <m:r>
                              <a:rPr lang="fr-CA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fr-CA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Play" panose="00000500000000000000" pitchFamily="2" charset="0"/>
                          </a:rPr>
                          <m:t>☉</m:t>
                        </m:r>
                      </m:sub>
                    </m:sSub>
                  </m:oMath>
                </a14:m>
                <a:endParaRPr lang="fr-CA" dirty="0">
                  <a:solidFill>
                    <a:schemeClr val="bg1">
                      <a:lumMod val="95000"/>
                    </a:schemeClr>
                  </a:solidFill>
                  <a:latin typeface="Play" panose="000005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Redshift (z): </a:t>
                </a: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cosmological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redshift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</a:t>
                </a: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caused</a:t>
                </a:r>
                <a:r>
                  <a:rPr lang="fr-CA" dirty="0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 by expansion of </a:t>
                </a:r>
                <a:r>
                  <a:rPr lang="fr-CA" dirty="0" err="1">
                    <a:solidFill>
                      <a:schemeClr val="bg1">
                        <a:lumMod val="95000"/>
                      </a:schemeClr>
                    </a:solidFill>
                    <a:latin typeface="Play" panose="00000500000000000000" pitchFamily="2" charset="0"/>
                  </a:rPr>
                  <a:t>universe</a:t>
                </a:r>
                <a:endParaRPr lang="fr-CA" dirty="0">
                  <a:solidFill>
                    <a:schemeClr val="bg1">
                      <a:lumMod val="95000"/>
                    </a:schemeClr>
                  </a:solidFill>
                  <a:highlight>
                    <a:srgbClr val="FFFF00"/>
                  </a:highlight>
                  <a:latin typeface="Play" panose="00000500000000000000" pitchFamily="2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03F8651-1961-6523-0654-281A117AA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00" y="1838856"/>
                <a:ext cx="7028320" cy="4000846"/>
              </a:xfrm>
              <a:blipFill>
                <a:blip r:embed="rId2"/>
                <a:stretch>
                  <a:fillRect l="-1388" r="-216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DF6343BD-4188-D51C-B6C3-3C5A1A31A932}"/>
              </a:ext>
            </a:extLst>
          </p:cNvPr>
          <p:cNvSpPr txBox="1"/>
          <p:nvPr/>
        </p:nvSpPr>
        <p:spPr>
          <a:xfrm>
            <a:off x="78079" y="635214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Greene </a:t>
            </a:r>
            <a:r>
              <a:rPr kumimoji="0" lang="fr-C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 al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., 2020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76B8EB-D7BC-A18A-F2B0-D6E5CFAF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7787"/>
            <a:ext cx="2743200" cy="365125"/>
          </a:xfrm>
        </p:spPr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4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pic>
        <p:nvPicPr>
          <p:cNvPr id="35" name="Image 34" descr="Une image contenant capture d’écran, ligne, Tracé, diagramme&#10;&#10;Description générée automatiquement">
            <a:extLst>
              <a:ext uri="{FF2B5EF4-FFF2-40B4-BE49-F238E27FC236}">
                <a16:creationId xmlns:a16="http://schemas.microsoft.com/office/drawing/2014/main" id="{4564B48D-A4E9-1732-11F1-2EB600D34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r="7065"/>
          <a:stretch/>
        </p:blipFill>
        <p:spPr>
          <a:xfrm>
            <a:off x="7081520" y="1783081"/>
            <a:ext cx="5131626" cy="3849812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C926E26F-03A2-977E-0D34-54CE3D7167E5}"/>
              </a:ext>
            </a:extLst>
          </p:cNvPr>
          <p:cNvSpPr txBox="1"/>
          <p:nvPr/>
        </p:nvSpPr>
        <p:spPr>
          <a:xfrm>
            <a:off x="11119850" y="5610380"/>
            <a:ext cx="10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C.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</a:rPr>
              <a:t>Mihos</a:t>
            </a:r>
            <a:endParaRPr lang="fr-C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7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51"/>
    </mc:Choice>
    <mc:Fallback>
      <p:transition spd="slow" advTm="536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A96B8-5386-D0B9-224B-325371C7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26" y="2930012"/>
            <a:ext cx="10073148" cy="997975"/>
          </a:xfrm>
        </p:spPr>
        <p:txBody>
          <a:bodyPr>
            <a:noAutofit/>
          </a:bodyPr>
          <a:lstStyle/>
          <a:p>
            <a:r>
              <a:rPr lang="fr-CA" sz="4400" dirty="0">
                <a:solidFill>
                  <a:schemeClr val="bg1"/>
                </a:solidFill>
                <a:latin typeface="Play" panose="00000500000000000000" pitchFamily="2" charset="0"/>
              </a:rPr>
              <a:t>How do </a:t>
            </a:r>
            <a:r>
              <a:rPr lang="fr-CA" sz="4400" dirty="0" err="1">
                <a:solidFill>
                  <a:schemeClr val="bg1"/>
                </a:solidFill>
                <a:latin typeface="Play" panose="00000500000000000000" pitchFamily="2" charset="0"/>
              </a:rPr>
              <a:t>SMBHs</a:t>
            </a:r>
            <a:r>
              <a:rPr lang="fr-CA" sz="44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4400" dirty="0" err="1">
                <a:solidFill>
                  <a:schemeClr val="bg1"/>
                </a:solidFill>
                <a:latin typeface="Play" panose="00000500000000000000" pitchFamily="2" charset="0"/>
              </a:rPr>
              <a:t>form</a:t>
            </a:r>
            <a:r>
              <a:rPr lang="fr-CA" sz="44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4400" dirty="0" err="1">
                <a:solidFill>
                  <a:schemeClr val="bg1"/>
                </a:solidFill>
                <a:latin typeface="Play" panose="00000500000000000000" pitchFamily="2" charset="0"/>
              </a:rPr>
              <a:t>astrophysically</a:t>
            </a:r>
            <a:r>
              <a:rPr lang="fr-CA" sz="4400" dirty="0">
                <a:solidFill>
                  <a:schemeClr val="bg1"/>
                </a:solidFill>
                <a:latin typeface="Play" panose="00000500000000000000" pitchFamily="2" charset="0"/>
              </a:rPr>
              <a:t>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D7039F-8F99-E920-AAC9-2C171DC4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555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76"/>
    </mc:Choice>
    <mc:Fallback>
      <p:transition spd="slow" advTm="111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76DF7-20E9-7BA2-4D7E-EBF4202F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30" y="1004591"/>
            <a:ext cx="8587211" cy="599324"/>
          </a:xfrm>
        </p:spPr>
        <p:txBody>
          <a:bodyPr anchor="t">
            <a:normAutofit/>
          </a:bodyPr>
          <a:lstStyle/>
          <a:p>
            <a:r>
              <a:rPr lang="fr-CA" sz="32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Hierarchical</a:t>
            </a:r>
            <a:r>
              <a:rPr lang="fr-CA" sz="32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(</a:t>
            </a:r>
            <a:r>
              <a:rPr lang="fr-CA" sz="32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classical</a:t>
            </a:r>
            <a:r>
              <a:rPr lang="fr-CA" sz="32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) formation </a:t>
            </a:r>
            <a:r>
              <a:rPr lang="fr-CA" sz="32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channel</a:t>
            </a:r>
            <a:endParaRPr lang="fr-CA" sz="32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C477F-53B2-E06D-BE0E-B42BF810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30" y="1874684"/>
            <a:ext cx="9860549" cy="49833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Galaxy (central BH)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merging</a:t>
            </a:r>
            <a:endParaRPr lang="fr-CA" dirty="0">
              <a:solidFill>
                <a:schemeClr val="bg1"/>
              </a:solidFill>
              <a:latin typeface="Play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GW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emission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: dominant at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smaller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separations</a:t>
            </a:r>
            <a:endParaRPr lang="fr-CA" dirty="0">
              <a:solidFill>
                <a:schemeClr val="bg1"/>
              </a:solidFill>
              <a:latin typeface="Play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Other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astrophysical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processes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shrink</a:t>
            </a: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Play" panose="00000500000000000000" pitchFamily="2" charset="0"/>
              </a:rPr>
              <a:t>binary</a:t>
            </a:r>
            <a:endParaRPr lang="fr-CA" dirty="0">
              <a:solidFill>
                <a:schemeClr val="bg1"/>
              </a:solidFill>
              <a:latin typeface="Play" panose="00000500000000000000" pitchFamily="2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Dynamical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friction (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gravitational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drag)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Stellar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scattering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throught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the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binary’s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loss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cone</a:t>
            </a:r>
            <a:endParaRPr lang="fr-CA" sz="2800" dirty="0">
              <a:solidFill>
                <a:schemeClr val="bg1"/>
              </a:solidFill>
              <a:latin typeface="Play" panose="00000500000000000000" pitchFamily="2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Circumbinary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/>
                </a:solidFill>
                <a:latin typeface="Play" panose="00000500000000000000" pitchFamily="2" charset="0"/>
              </a:rPr>
              <a:t>disk</a:t>
            </a:r>
            <a:r>
              <a:rPr lang="fr-CA" sz="2800" dirty="0">
                <a:solidFill>
                  <a:schemeClr val="bg1"/>
                </a:solidFill>
                <a:latin typeface="Play" panose="00000500000000000000" pitchFamily="2" charset="0"/>
              </a:rPr>
              <a:t> migration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CA" dirty="0">
                <a:solidFill>
                  <a:schemeClr val="bg1"/>
                </a:solidFill>
                <a:latin typeface="Play" panose="00000500000000000000" pitchFamily="2" charset="0"/>
              </a:rPr>
              <a:t>Low z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fr-CA" sz="2800" dirty="0">
              <a:solidFill>
                <a:schemeClr val="bg1"/>
              </a:solidFill>
              <a:latin typeface="Play" panose="000005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C7592-56D6-CB61-D63C-28A60255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6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7791B4-5994-DF0C-9AAB-FF48214E6E17}"/>
              </a:ext>
            </a:extLst>
          </p:cNvPr>
          <p:cNvSpPr txBox="1"/>
          <p:nvPr/>
        </p:nvSpPr>
        <p:spPr>
          <a:xfrm>
            <a:off x="8819536" y="6215746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Colpi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2014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dirty="0" err="1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Begelman</a:t>
            </a:r>
            <a:r>
              <a:rPr lang="fr-CA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, 1980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62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63"/>
    </mc:Choice>
    <mc:Fallback>
      <p:transition spd="slow" advTm="56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BF569-0F3E-3297-0D1E-81952051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98" y="1019654"/>
            <a:ext cx="4544762" cy="1401183"/>
          </a:xfrm>
        </p:spPr>
        <p:txBody>
          <a:bodyPr anchor="t">
            <a:normAutofit/>
          </a:bodyPr>
          <a:lstStyle/>
          <a:p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Holodeck</a:t>
            </a:r>
            <a:endParaRPr lang="fr-CA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  <a:latin typeface="Play" panose="00000500000000000000" pitchFamily="2" charset="0"/>
            </a:endParaRPr>
          </a:p>
        </p:txBody>
      </p:sp>
      <p:cxnSp>
        <p:nvCxnSpPr>
          <p:cNvPr id="2052" name="Straight Connector 2054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12F150-A908-1513-1974-2966C15F6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4" y="1821570"/>
            <a:ext cx="6037006" cy="50289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NANOGrav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PTA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GW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Public python framework package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Initial binary population from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Illustris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endParaRPr lang="en-US" sz="2800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  <a:latin typeface="Play" panose="00000500000000000000" pitchFamily="2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Evolution via hierarchical astrophysics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Calculation of GW emission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A9E1E2-F29A-9B6D-BD5C-4683A83C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81360" y="6391976"/>
            <a:ext cx="2743200" cy="365125"/>
          </a:xfrm>
        </p:spPr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7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15F083-EBD5-EBDB-6694-DCF5A643FAE0}"/>
              </a:ext>
            </a:extLst>
          </p:cNvPr>
          <p:cNvSpPr txBox="1"/>
          <p:nvPr/>
        </p:nvSpPr>
        <p:spPr>
          <a:xfrm>
            <a:off x="5089615" y="6523408"/>
            <a:ext cx="29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Illustris Collaboration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FCBE6B-90C4-7F43-B57E-79330A84949D}"/>
              </a:ext>
            </a:extLst>
          </p:cNvPr>
          <p:cNvSpPr txBox="1"/>
          <p:nvPr/>
        </p:nvSpPr>
        <p:spPr>
          <a:xfrm>
            <a:off x="861462" y="6481154"/>
            <a:ext cx="29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chemeClr val="bg1">
                    <a:lumMod val="95000"/>
                  </a:schemeClr>
                </a:solidFill>
              </a:rPr>
              <a:t>NANOGrav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, 2023</a:t>
            </a:r>
          </a:p>
        </p:txBody>
      </p:sp>
      <p:pic>
        <p:nvPicPr>
          <p:cNvPr id="2050" name="Picture 2" descr="holodeck — holodeck 1.2 documentation">
            <a:extLst>
              <a:ext uri="{FF2B5EF4-FFF2-40B4-BE49-F238E27FC236}">
                <a16:creationId xmlns:a16="http://schemas.microsoft.com/office/drawing/2014/main" id="{A2A174BA-2520-3949-DC27-549146BC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33" y="2049569"/>
            <a:ext cx="3606957" cy="27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E6103B1-9764-9BEC-56B0-3FD7D0A7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77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865"/>
    </mc:Choice>
    <mc:Fallback>
      <p:transition spd="slow" advTm="65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1190A-60FC-9671-014E-8BEF12F0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38036"/>
            <a:ext cx="9440779" cy="759589"/>
          </a:xfrm>
        </p:spPr>
        <p:txBody>
          <a:bodyPr anchor="t">
            <a:norm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Background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9BC5D-C861-2311-8F07-3CCA6F532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9" y="1858360"/>
            <a:ext cx="11306321" cy="4999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Population-III (pop-III) stars: </a:t>
            </a:r>
          </a:p>
          <a:p>
            <a:pPr lvl="1">
              <a:lnSpc>
                <a:spcPct val="100000"/>
              </a:lnSpc>
            </a:pP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First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generation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stars (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early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universe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Metal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poor</a:t>
            </a:r>
            <a:endParaRPr lang="fr-CA" sz="28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Not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observed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</a:t>
            </a:r>
            <a:r>
              <a:rPr lang="fr-CA" sz="2800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yet</a:t>
            </a:r>
            <a:endParaRPr lang="fr-CA" sz="2800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  <a:p>
            <a:pPr lvl="1">
              <a:lnSpc>
                <a:spcPct val="100000"/>
              </a:lnSpc>
            </a:pP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Population (pop) - I/II stars:</a:t>
            </a:r>
          </a:p>
          <a:p>
            <a:pPr lvl="1">
              <a:lnSpc>
                <a:spcPct val="100000"/>
              </a:lnSpc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« normal » stars,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discovered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first</a:t>
            </a:r>
          </a:p>
          <a:p>
            <a:pPr lvl="1">
              <a:lnSpc>
                <a:spcPct val="100000"/>
              </a:lnSpc>
            </a:pP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Lyman-Werner (LW) radiation:</a:t>
            </a:r>
          </a:p>
          <a:p>
            <a:pPr lvl="1">
              <a:lnSpc>
                <a:spcPct val="100000"/>
              </a:lnSpc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In ultraviolet (11−13.6 eV)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EE91C8-F8DE-387F-D3A5-61678CE9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8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A5A042-5999-D018-7E6C-1A991ED00A32}"/>
              </a:ext>
            </a:extLst>
          </p:cNvPr>
          <p:cNvSpPr txBox="1"/>
          <p:nvPr/>
        </p:nvSpPr>
        <p:spPr>
          <a:xfrm>
            <a:off x="8077200" y="5938747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Agarwal et </a:t>
            </a:r>
            <a:r>
              <a:rPr kumimoji="0" lang="fr-C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al.</a:t>
            </a:r>
            <a:r>
              <a:rPr kumimoji="0" lang="fr-CA" sz="18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2012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Incatasciato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C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 al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., 2023</a:t>
            </a:r>
          </a:p>
          <a:p>
            <a:pPr>
              <a:defRPr/>
            </a:pPr>
            <a:r>
              <a:rPr lang="fr-CA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Rydberg et </a:t>
            </a:r>
            <a:r>
              <a:rPr lang="fr-CA" i="1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al.</a:t>
            </a:r>
            <a:r>
              <a:rPr lang="fr-CA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, 2013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79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83"/>
    </mc:Choice>
    <mc:Fallback>
      <p:transition spd="slow" advTm="400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1190A-60FC-9671-014E-8BEF12F0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38036"/>
            <a:ext cx="9440779" cy="759589"/>
          </a:xfrm>
        </p:spPr>
        <p:txBody>
          <a:bodyPr anchor="t">
            <a:normAutofit/>
          </a:bodyPr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New formation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channel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9BC5D-C861-2311-8F07-3CCA6F532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39" y="1995891"/>
            <a:ext cx="11306321" cy="40803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Supermassive Pop-III star in primordial halo</a:t>
            </a:r>
          </a:p>
          <a:p>
            <a:pPr>
              <a:lnSpc>
                <a:spcPct val="150000"/>
              </a:lnSpc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LW radiation: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photo-dissociation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H</a:t>
            </a:r>
            <a:r>
              <a:rPr lang="fr-CA" baseline="-25000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2, 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cooling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, 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↓fragmentation</a:t>
            </a:r>
            <a:endParaRPr lang="fr-CA" dirty="0">
              <a:solidFill>
                <a:schemeClr val="bg1">
                  <a:lumMod val="95000"/>
                </a:schemeClr>
              </a:solidFill>
              <a:latin typeface="Play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Direct collapse -&gt; IMBH</a:t>
            </a:r>
          </a:p>
          <a:p>
            <a:pPr>
              <a:lnSpc>
                <a:spcPct val="150000"/>
              </a:lnSpc>
            </a:pP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IMBHs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in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same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Play" panose="00000500000000000000" pitchFamily="2" charset="0"/>
              </a:rPr>
              <a:t> halo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EE91C8-F8DE-387F-D3A5-61678CE9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EC6-6DD2-4BDC-A771-A388F9460DC4}" type="slidenum">
              <a:rPr lang="fr-CA" smtClean="0">
                <a:solidFill>
                  <a:schemeClr val="bg1">
                    <a:lumMod val="95000"/>
                  </a:schemeClr>
                </a:solidFill>
              </a:rPr>
              <a:t>9</a:t>
            </a:fld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/17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A5A042-5999-D018-7E6C-1A991ED00A32}"/>
              </a:ext>
            </a:extLst>
          </p:cNvPr>
          <p:cNvSpPr txBox="1"/>
          <p:nvPr/>
        </p:nvSpPr>
        <p:spPr>
          <a:xfrm>
            <a:off x="78079" y="617454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Rydberg et </a:t>
            </a:r>
            <a:r>
              <a:rPr lang="fr-CA" i="1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al.</a:t>
            </a:r>
            <a:r>
              <a:rPr lang="fr-CA" dirty="0">
                <a:solidFill>
                  <a:prstClr val="white">
                    <a:lumMod val="95000"/>
                  </a:prstClr>
                </a:solidFill>
                <a:latin typeface="Aptos" panose="02110004020202020204"/>
              </a:rPr>
              <a:t>, 2013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Agarwal et </a:t>
            </a:r>
            <a:r>
              <a:rPr kumimoji="0" lang="fr-C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al.</a:t>
            </a:r>
            <a:r>
              <a:rPr kumimoji="0" lang="fr-CA" sz="18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2012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2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90"/>
    </mc:Choice>
    <mc:Fallback>
      <p:transition spd="slow" advTm="6039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2.0.5522"/>
  <p:tag name="SLIDO_PRESENTATION_ID" val="00000000-0000-0000-0000-000000000000"/>
  <p:tag name="SLIDO_EVENT_UUID" val="a78d44a2-da7f-4de7-8e42-166d4cc3ca1d"/>
  <p:tag name="SLIDO_EVENT_SECTION_UUID" val="a0c4c84c-b08a-4d8a-8aa7-3344c798df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7.2|8.6|10.5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29.5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764</Words>
  <Application>Microsoft Office PowerPoint</Application>
  <PresentationFormat>Grand écran</PresentationFormat>
  <Paragraphs>169</Paragraphs>
  <Slides>19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 Math</vt:lpstr>
      <vt:lpstr>Play</vt:lpstr>
      <vt:lpstr>Slack-Lato</vt:lpstr>
      <vt:lpstr>1_Thème Office</vt:lpstr>
      <vt:lpstr>Are Supermassive Stars in Primordial Halos a Source of Observable Gravitational Waves?</vt:lpstr>
      <vt:lpstr>Motivation</vt:lpstr>
      <vt:lpstr>Motivation</vt:lpstr>
      <vt:lpstr>Background</vt:lpstr>
      <vt:lpstr>How do SMBHs form astrophysically?</vt:lpstr>
      <vt:lpstr>Hierarchical (classical) formation channel</vt:lpstr>
      <vt:lpstr>Holodeck</vt:lpstr>
      <vt:lpstr>Background</vt:lpstr>
      <vt:lpstr>New formation channel</vt:lpstr>
      <vt:lpstr>New formation channel</vt:lpstr>
      <vt:lpstr>This project: modification of Holodeck</vt:lpstr>
      <vt:lpstr>Merger timescale</vt:lpstr>
      <vt:lpstr>This project: modification of Holodeck</vt:lpstr>
      <vt:lpstr>Présentation PowerPoint</vt:lpstr>
      <vt:lpstr>Présentation PowerPoint</vt:lpstr>
      <vt:lpstr>Result: which binaries are observable?</vt:lpstr>
      <vt:lpstr>Présentation PowerPoint</vt:lpstr>
      <vt:lpstr>What now?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Florent Thibault</dc:creator>
  <cp:lastModifiedBy>Florent Thibault</cp:lastModifiedBy>
  <cp:revision>42</cp:revision>
  <dcterms:created xsi:type="dcterms:W3CDTF">2024-08-05T16:54:53Z</dcterms:created>
  <dcterms:modified xsi:type="dcterms:W3CDTF">2024-08-19T13:34:48Z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1.12.0.5522</vt:lpwstr>
  </property>
</Properties>
</file>