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57" r:id="rId4"/>
    <p:sldId id="258" r:id="rId5"/>
    <p:sldId id="259" r:id="rId6"/>
    <p:sldId id="260" r:id="rId7"/>
    <p:sldId id="273" r:id="rId8"/>
    <p:sldId id="262" r:id="rId9"/>
    <p:sldId id="269" r:id="rId10"/>
    <p:sldId id="270" r:id="rId11"/>
    <p:sldId id="271" r:id="rId12"/>
    <p:sldId id="263" r:id="rId13"/>
    <p:sldId id="265" r:id="rId14"/>
    <p:sldId id="266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59-D545-AAD9-B47ADC4F73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59-D545-AAD9-B47ADC4F73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59-D545-AAD9-B47ADC4F73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59-D545-AAD9-B47ADC4F736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59-D545-AAD9-B47ADC4F7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58634352219098E-2"/>
          <c:y val="3.8938053097345132E-2"/>
          <c:w val="0.94788273129556178"/>
          <c:h val="0.77888871855619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6-5843-ACB9-1A24B77F9C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96-5843-ACB9-1A24B77F9C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96-5843-ACB9-1A24B77F9C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3.2</c:v>
                </c:pt>
                <c:pt idx="1">
                  <c:v>3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96-5843-ACB9-1A24B77F9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3782015"/>
        <c:axId val="1113821359"/>
      </c:barChart>
      <c:catAx>
        <c:axId val="11137820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3821359"/>
        <c:crosses val="autoZero"/>
        <c:auto val="1"/>
        <c:lblAlgn val="ctr"/>
        <c:lblOffset val="100"/>
        <c:noMultiLvlLbl val="0"/>
      </c:catAx>
      <c:valAx>
        <c:axId val="1113821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378201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8525448358090323E-2"/>
          <c:y val="0.8532249124709701"/>
          <c:w val="0.80590523156888072"/>
          <c:h val="9.4780728038668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B8C1E-84BF-41CC-AE7E-1EFE2346CF6F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0A0E49-2898-4A23-9BB8-94650DFE0D0D}">
      <dgm:prSet custT="1"/>
      <dgm:spPr/>
      <dgm:t>
        <a:bodyPr/>
        <a:lstStyle/>
        <a:p>
          <a:r>
            <a:rPr lang="en-CA" sz="3200" dirty="0"/>
            <a:t>Collect many flashers</a:t>
          </a:r>
          <a:endParaRPr lang="en-US" sz="3200" dirty="0"/>
        </a:p>
      </dgm:t>
    </dgm:pt>
    <dgm:pt modelId="{C44A2A5F-F0AF-4045-8BD9-B08D88190016}" type="parTrans" cxnId="{6B9F0280-7B00-4B6C-8202-498B6FF50D54}">
      <dgm:prSet/>
      <dgm:spPr/>
      <dgm:t>
        <a:bodyPr/>
        <a:lstStyle/>
        <a:p>
          <a:endParaRPr lang="en-US"/>
        </a:p>
      </dgm:t>
    </dgm:pt>
    <dgm:pt modelId="{108D0A1F-0502-49CF-94CE-32A84E41C5DC}" type="sibTrans" cxnId="{6B9F0280-7B00-4B6C-8202-498B6FF50D54}">
      <dgm:prSet/>
      <dgm:spPr/>
      <dgm:t>
        <a:bodyPr/>
        <a:lstStyle/>
        <a:p>
          <a:endParaRPr lang="en-US"/>
        </a:p>
      </dgm:t>
    </dgm:pt>
    <dgm:pt modelId="{E4A5AA1A-7FDC-4663-A15B-3F0FA22FDC6B}">
      <dgm:prSet custT="1"/>
      <dgm:spPr/>
      <dgm:t>
        <a:bodyPr/>
        <a:lstStyle/>
        <a:p>
          <a:r>
            <a:rPr lang="en-CA" sz="3200" dirty="0"/>
            <a:t>Identify unique characteristics</a:t>
          </a:r>
          <a:endParaRPr lang="en-US" sz="3200" dirty="0"/>
        </a:p>
      </dgm:t>
    </dgm:pt>
    <dgm:pt modelId="{C46C3956-315D-43EF-879D-9E4FA7F58AB7}" type="parTrans" cxnId="{1A328E1C-5A5E-4163-94D2-A007DE7E908C}">
      <dgm:prSet/>
      <dgm:spPr/>
      <dgm:t>
        <a:bodyPr/>
        <a:lstStyle/>
        <a:p>
          <a:endParaRPr lang="en-US"/>
        </a:p>
      </dgm:t>
    </dgm:pt>
    <dgm:pt modelId="{D64223A2-3D8F-42A2-AC66-BC9D8BD65109}" type="sibTrans" cxnId="{1A328E1C-5A5E-4163-94D2-A007DE7E908C}">
      <dgm:prSet/>
      <dgm:spPr/>
      <dgm:t>
        <a:bodyPr/>
        <a:lstStyle/>
        <a:p>
          <a:endParaRPr lang="en-US"/>
        </a:p>
      </dgm:t>
    </dgm:pt>
    <dgm:pt modelId="{3A69A478-69F6-4D17-A26D-3BD30736461F}">
      <dgm:prSet custT="1"/>
      <dgm:spPr/>
      <dgm:t>
        <a:bodyPr/>
        <a:lstStyle/>
        <a:p>
          <a:r>
            <a:rPr lang="en-CA" sz="3200" dirty="0"/>
            <a:t>Make cuts based on these characteristics</a:t>
          </a:r>
          <a:endParaRPr lang="en-US" sz="3200" dirty="0"/>
        </a:p>
      </dgm:t>
    </dgm:pt>
    <dgm:pt modelId="{AC8D58A2-D737-4C42-90DE-F4FE6D675C78}" type="parTrans" cxnId="{34A3DED2-5862-4712-9E6C-1CE9BF96060D}">
      <dgm:prSet/>
      <dgm:spPr/>
      <dgm:t>
        <a:bodyPr/>
        <a:lstStyle/>
        <a:p>
          <a:endParaRPr lang="en-US"/>
        </a:p>
      </dgm:t>
    </dgm:pt>
    <dgm:pt modelId="{4992CDD7-DB48-408B-8204-EE319942166B}" type="sibTrans" cxnId="{34A3DED2-5862-4712-9E6C-1CE9BF96060D}">
      <dgm:prSet/>
      <dgm:spPr/>
      <dgm:t>
        <a:bodyPr/>
        <a:lstStyle/>
        <a:p>
          <a:endParaRPr lang="en-US"/>
        </a:p>
      </dgm:t>
    </dgm:pt>
    <dgm:pt modelId="{D4F48120-5213-4715-996E-326311153407}" type="pres">
      <dgm:prSet presAssocID="{356B8C1E-84BF-41CC-AE7E-1EFE2346CF6F}" presName="Name0" presStyleCnt="0">
        <dgm:presLayoutVars>
          <dgm:dir/>
          <dgm:resizeHandles val="exact"/>
        </dgm:presLayoutVars>
      </dgm:prSet>
      <dgm:spPr/>
    </dgm:pt>
    <dgm:pt modelId="{F1AC08E4-25BE-4532-B414-ADD8EE49B559}" type="pres">
      <dgm:prSet presAssocID="{280A0E49-2898-4A23-9BB8-94650DFE0D0D}" presName="node" presStyleLbl="node1" presStyleIdx="0" presStyleCnt="3">
        <dgm:presLayoutVars>
          <dgm:bulletEnabled val="1"/>
        </dgm:presLayoutVars>
      </dgm:prSet>
      <dgm:spPr/>
    </dgm:pt>
    <dgm:pt modelId="{F5B2185E-04C7-44D7-A889-58902B66B27E}" type="pres">
      <dgm:prSet presAssocID="{108D0A1F-0502-49CF-94CE-32A84E41C5DC}" presName="sibTrans" presStyleLbl="sibTrans2D1" presStyleIdx="0" presStyleCnt="2"/>
      <dgm:spPr/>
    </dgm:pt>
    <dgm:pt modelId="{EF3F43E9-8AA7-48AF-A950-71BD95D7A218}" type="pres">
      <dgm:prSet presAssocID="{108D0A1F-0502-49CF-94CE-32A84E41C5DC}" presName="connectorText" presStyleLbl="sibTrans2D1" presStyleIdx="0" presStyleCnt="2"/>
      <dgm:spPr/>
    </dgm:pt>
    <dgm:pt modelId="{4C9E434E-66D7-4692-A0CB-DE3D6848E7AE}" type="pres">
      <dgm:prSet presAssocID="{E4A5AA1A-7FDC-4663-A15B-3F0FA22FDC6B}" presName="node" presStyleLbl="node1" presStyleIdx="1" presStyleCnt="3">
        <dgm:presLayoutVars>
          <dgm:bulletEnabled val="1"/>
        </dgm:presLayoutVars>
      </dgm:prSet>
      <dgm:spPr/>
    </dgm:pt>
    <dgm:pt modelId="{C234C341-5167-4AF2-ADD8-EE81B65AAEB7}" type="pres">
      <dgm:prSet presAssocID="{D64223A2-3D8F-42A2-AC66-BC9D8BD65109}" presName="sibTrans" presStyleLbl="sibTrans2D1" presStyleIdx="1" presStyleCnt="2"/>
      <dgm:spPr/>
    </dgm:pt>
    <dgm:pt modelId="{A3D473F4-5664-4A4F-BA01-30B254A91648}" type="pres">
      <dgm:prSet presAssocID="{D64223A2-3D8F-42A2-AC66-BC9D8BD65109}" presName="connectorText" presStyleLbl="sibTrans2D1" presStyleIdx="1" presStyleCnt="2"/>
      <dgm:spPr/>
    </dgm:pt>
    <dgm:pt modelId="{ED2A51E6-A344-438F-8454-CE0D5F30B296}" type="pres">
      <dgm:prSet presAssocID="{3A69A478-69F6-4D17-A26D-3BD30736461F}" presName="node" presStyleLbl="node1" presStyleIdx="2" presStyleCnt="3">
        <dgm:presLayoutVars>
          <dgm:bulletEnabled val="1"/>
        </dgm:presLayoutVars>
      </dgm:prSet>
      <dgm:spPr/>
    </dgm:pt>
  </dgm:ptLst>
  <dgm:cxnLst>
    <dgm:cxn modelId="{1A328E1C-5A5E-4163-94D2-A007DE7E908C}" srcId="{356B8C1E-84BF-41CC-AE7E-1EFE2346CF6F}" destId="{E4A5AA1A-7FDC-4663-A15B-3F0FA22FDC6B}" srcOrd="1" destOrd="0" parTransId="{C46C3956-315D-43EF-879D-9E4FA7F58AB7}" sibTransId="{D64223A2-3D8F-42A2-AC66-BC9D8BD65109}"/>
    <dgm:cxn modelId="{00FC884B-A52E-4904-A61E-FA73EF74A550}" type="presOf" srcId="{280A0E49-2898-4A23-9BB8-94650DFE0D0D}" destId="{F1AC08E4-25BE-4532-B414-ADD8EE49B559}" srcOrd="0" destOrd="0" presId="urn:microsoft.com/office/officeart/2005/8/layout/process1"/>
    <dgm:cxn modelId="{D665F850-C35A-4ADB-BA69-94E55B327578}" type="presOf" srcId="{356B8C1E-84BF-41CC-AE7E-1EFE2346CF6F}" destId="{D4F48120-5213-4715-996E-326311153407}" srcOrd="0" destOrd="0" presId="urn:microsoft.com/office/officeart/2005/8/layout/process1"/>
    <dgm:cxn modelId="{23079979-6AA5-452D-8502-2C3574C36F79}" type="presOf" srcId="{E4A5AA1A-7FDC-4663-A15B-3F0FA22FDC6B}" destId="{4C9E434E-66D7-4692-A0CB-DE3D6848E7AE}" srcOrd="0" destOrd="0" presId="urn:microsoft.com/office/officeart/2005/8/layout/process1"/>
    <dgm:cxn modelId="{6B9F0280-7B00-4B6C-8202-498B6FF50D54}" srcId="{356B8C1E-84BF-41CC-AE7E-1EFE2346CF6F}" destId="{280A0E49-2898-4A23-9BB8-94650DFE0D0D}" srcOrd="0" destOrd="0" parTransId="{C44A2A5F-F0AF-4045-8BD9-B08D88190016}" sibTransId="{108D0A1F-0502-49CF-94CE-32A84E41C5DC}"/>
    <dgm:cxn modelId="{A9921F92-7AC3-4F61-85CD-98345E2D8A11}" type="presOf" srcId="{108D0A1F-0502-49CF-94CE-32A84E41C5DC}" destId="{F5B2185E-04C7-44D7-A889-58902B66B27E}" srcOrd="0" destOrd="0" presId="urn:microsoft.com/office/officeart/2005/8/layout/process1"/>
    <dgm:cxn modelId="{3F221B94-7E78-4BA6-B767-4261620A9F5A}" type="presOf" srcId="{108D0A1F-0502-49CF-94CE-32A84E41C5DC}" destId="{EF3F43E9-8AA7-48AF-A950-71BD95D7A218}" srcOrd="1" destOrd="0" presId="urn:microsoft.com/office/officeart/2005/8/layout/process1"/>
    <dgm:cxn modelId="{B01B2AA0-8959-46EF-8C17-2E8B6C3BDBEC}" type="presOf" srcId="{D64223A2-3D8F-42A2-AC66-BC9D8BD65109}" destId="{C234C341-5167-4AF2-ADD8-EE81B65AAEB7}" srcOrd="0" destOrd="0" presId="urn:microsoft.com/office/officeart/2005/8/layout/process1"/>
    <dgm:cxn modelId="{1EDEF8AB-D281-4C17-9DB7-01825A16DDFF}" type="presOf" srcId="{3A69A478-69F6-4D17-A26D-3BD30736461F}" destId="{ED2A51E6-A344-438F-8454-CE0D5F30B296}" srcOrd="0" destOrd="0" presId="urn:microsoft.com/office/officeart/2005/8/layout/process1"/>
    <dgm:cxn modelId="{DBDC7BC9-F6CF-44B5-996E-AF8A36CFA5D9}" type="presOf" srcId="{D64223A2-3D8F-42A2-AC66-BC9D8BD65109}" destId="{A3D473F4-5664-4A4F-BA01-30B254A91648}" srcOrd="1" destOrd="0" presId="urn:microsoft.com/office/officeart/2005/8/layout/process1"/>
    <dgm:cxn modelId="{34A3DED2-5862-4712-9E6C-1CE9BF96060D}" srcId="{356B8C1E-84BF-41CC-AE7E-1EFE2346CF6F}" destId="{3A69A478-69F6-4D17-A26D-3BD30736461F}" srcOrd="2" destOrd="0" parTransId="{AC8D58A2-D737-4C42-90DE-F4FE6D675C78}" sibTransId="{4992CDD7-DB48-408B-8204-EE319942166B}"/>
    <dgm:cxn modelId="{A7206C54-B724-4185-AD74-FCF3E5B6046F}" type="presParOf" srcId="{D4F48120-5213-4715-996E-326311153407}" destId="{F1AC08E4-25BE-4532-B414-ADD8EE49B559}" srcOrd="0" destOrd="0" presId="urn:microsoft.com/office/officeart/2005/8/layout/process1"/>
    <dgm:cxn modelId="{3FF789C7-7A10-4C87-B804-94883F53E6B6}" type="presParOf" srcId="{D4F48120-5213-4715-996E-326311153407}" destId="{F5B2185E-04C7-44D7-A889-58902B66B27E}" srcOrd="1" destOrd="0" presId="urn:microsoft.com/office/officeart/2005/8/layout/process1"/>
    <dgm:cxn modelId="{06A63C10-B196-4DF5-AC76-A6277979F411}" type="presParOf" srcId="{F5B2185E-04C7-44D7-A889-58902B66B27E}" destId="{EF3F43E9-8AA7-48AF-A950-71BD95D7A218}" srcOrd="0" destOrd="0" presId="urn:microsoft.com/office/officeart/2005/8/layout/process1"/>
    <dgm:cxn modelId="{87CFAB6B-242E-41AF-BC52-3AD821CC6A2C}" type="presParOf" srcId="{D4F48120-5213-4715-996E-326311153407}" destId="{4C9E434E-66D7-4692-A0CB-DE3D6848E7AE}" srcOrd="2" destOrd="0" presId="urn:microsoft.com/office/officeart/2005/8/layout/process1"/>
    <dgm:cxn modelId="{33897810-217B-4718-A843-703EA915B8AC}" type="presParOf" srcId="{D4F48120-5213-4715-996E-326311153407}" destId="{C234C341-5167-4AF2-ADD8-EE81B65AAEB7}" srcOrd="3" destOrd="0" presId="urn:microsoft.com/office/officeart/2005/8/layout/process1"/>
    <dgm:cxn modelId="{FA21C9BA-3FC4-4562-B789-F69927B8F78F}" type="presParOf" srcId="{C234C341-5167-4AF2-ADD8-EE81B65AAEB7}" destId="{A3D473F4-5664-4A4F-BA01-30B254A91648}" srcOrd="0" destOrd="0" presId="urn:microsoft.com/office/officeart/2005/8/layout/process1"/>
    <dgm:cxn modelId="{09F70842-BB76-43D2-BD49-3E3AF0880A8C}" type="presParOf" srcId="{D4F48120-5213-4715-996E-326311153407}" destId="{ED2A51E6-A344-438F-8454-CE0D5F30B29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08E4-25BE-4532-B414-ADD8EE49B559}">
      <dsp:nvSpPr>
        <dsp:cNvPr id="0" name=""/>
        <dsp:cNvSpPr/>
      </dsp:nvSpPr>
      <dsp:spPr>
        <a:xfrm>
          <a:off x="10364" y="1509216"/>
          <a:ext cx="3097818" cy="1858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Collect many flashers</a:t>
          </a:r>
          <a:endParaRPr lang="en-US" sz="3200" kern="1200" dirty="0"/>
        </a:p>
      </dsp:txBody>
      <dsp:txXfrm>
        <a:off x="64803" y="1563655"/>
        <a:ext cx="2988940" cy="1749813"/>
      </dsp:txXfrm>
    </dsp:sp>
    <dsp:sp modelId="{F5B2185E-04C7-44D7-A889-58902B66B27E}">
      <dsp:nvSpPr>
        <dsp:cNvPr id="0" name=""/>
        <dsp:cNvSpPr/>
      </dsp:nvSpPr>
      <dsp:spPr>
        <a:xfrm>
          <a:off x="3417965" y="2054432"/>
          <a:ext cx="656737" cy="7682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417965" y="2208084"/>
        <a:ext cx="459716" cy="460955"/>
      </dsp:txXfrm>
    </dsp:sp>
    <dsp:sp modelId="{4C9E434E-66D7-4692-A0CB-DE3D6848E7AE}">
      <dsp:nvSpPr>
        <dsp:cNvPr id="0" name=""/>
        <dsp:cNvSpPr/>
      </dsp:nvSpPr>
      <dsp:spPr>
        <a:xfrm>
          <a:off x="4347310" y="1509216"/>
          <a:ext cx="3097818" cy="1858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Identify unique characteristics</a:t>
          </a:r>
          <a:endParaRPr lang="en-US" sz="3200" kern="1200" dirty="0"/>
        </a:p>
      </dsp:txBody>
      <dsp:txXfrm>
        <a:off x="4401749" y="1563655"/>
        <a:ext cx="2988940" cy="1749813"/>
      </dsp:txXfrm>
    </dsp:sp>
    <dsp:sp modelId="{C234C341-5167-4AF2-ADD8-EE81B65AAEB7}">
      <dsp:nvSpPr>
        <dsp:cNvPr id="0" name=""/>
        <dsp:cNvSpPr/>
      </dsp:nvSpPr>
      <dsp:spPr>
        <a:xfrm>
          <a:off x="7754911" y="2054432"/>
          <a:ext cx="656737" cy="7682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754911" y="2208084"/>
        <a:ext cx="459716" cy="460955"/>
      </dsp:txXfrm>
    </dsp:sp>
    <dsp:sp modelId="{ED2A51E6-A344-438F-8454-CE0D5F30B296}">
      <dsp:nvSpPr>
        <dsp:cNvPr id="0" name=""/>
        <dsp:cNvSpPr/>
      </dsp:nvSpPr>
      <dsp:spPr>
        <a:xfrm>
          <a:off x="8684256" y="1509216"/>
          <a:ext cx="3097818" cy="1858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Make cuts based on these characteristics</a:t>
          </a:r>
          <a:endParaRPr lang="en-US" sz="3200" kern="1200" dirty="0"/>
        </a:p>
      </dsp:txBody>
      <dsp:txXfrm>
        <a:off x="8738695" y="1563655"/>
        <a:ext cx="2988940" cy="1749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0:18.0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3527 0,'-3507'0,"3487"0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3:04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3527 0,'-3507'0,"3487"0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3:04.2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3565 1,'-3545'0,"3525"0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3:04.2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3628 0,'-3601'0,"3575"0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3:04.2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2096,'0'-2068,"0"2041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3:04.2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3506 0,'-3476'0,"3447"0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3:04.2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3652 0,'-3623'0,"3594"0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3:04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2100,'0'-2077,"0"2054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3:04.2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2210,'0'-2186,"0"2162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3:04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2139,'0'-2123,"0"2107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0:18.0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3565 1,'-3545'0,"3525"0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0:18.0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3628 0,'-3601'0,"3575"0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0:18.0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2096,'0'-2068,"0"2041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0:18.0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3506 0,'-3476'0,"3447"0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0:18.0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3652 0,'-3623'0,"3594"0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0:18.0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2100,'0'-2077,"0"2054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0:18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2210,'0'-2186,"0"2162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9T14:40:18.0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2139,'0'-2123,"0"2107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9A36D-AD52-4085-A318-79E1CBE43574}" type="datetimeFigureOut">
              <a:rPr lang="en-CA" smtClean="0"/>
              <a:t>2024-08-20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196F-8174-4444-971D-BA77FC43E7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149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C196F-8174-4444-971D-BA77FC43E70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64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22C951-416A-1442-8F3A-220C4BD0C557}"/>
              </a:ext>
            </a:extLst>
          </p:cNvPr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908B9-9AF8-094E-B6F0-BA0132A3F2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924" y="838200"/>
            <a:ext cx="10891875" cy="22845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 i="0" spc="10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9C2B5-FD32-5E49-900B-B13AFC4BA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924" y="3238578"/>
            <a:ext cx="10891875" cy="5387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b="1" i="0" spc="50" baseline="0">
                <a:solidFill>
                  <a:srgbClr val="FABD0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94D79B-4955-544D-9341-1E1E443C43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800" y="4728727"/>
            <a:ext cx="10891875" cy="389812"/>
          </a:xfrm>
        </p:spPr>
        <p:txBody>
          <a:bodyPr anchor="b" anchorCtr="0"/>
          <a:lstStyle>
            <a:lvl1pPr marL="0" indent="0">
              <a:buNone/>
              <a:defRPr sz="1400" b="0" i="0" spc="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MONTH XX,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E08A7-EA70-124E-8872-8417C96B1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38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090CA8-4E6C-A247-8781-98EB368F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ADEF27F-CC03-834D-A185-0B73C5178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299516"/>
              </p:ext>
            </p:extLst>
          </p:nvPr>
        </p:nvGraphicFramePr>
        <p:xfrm>
          <a:off x="685800" y="1444486"/>
          <a:ext cx="10810875" cy="40233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14391">
                  <a:extLst>
                    <a:ext uri="{9D8B030D-6E8A-4147-A177-3AD203B41FA5}">
                      <a16:colId xmlns:a16="http://schemas.microsoft.com/office/drawing/2014/main" val="941155809"/>
                    </a:ext>
                  </a:extLst>
                </a:gridCol>
                <a:gridCol w="1837992">
                  <a:extLst>
                    <a:ext uri="{9D8B030D-6E8A-4147-A177-3AD203B41FA5}">
                      <a16:colId xmlns:a16="http://schemas.microsoft.com/office/drawing/2014/main" val="3853484078"/>
                    </a:ext>
                  </a:extLst>
                </a:gridCol>
                <a:gridCol w="5258492">
                  <a:extLst>
                    <a:ext uri="{9D8B030D-6E8A-4147-A177-3AD203B41FA5}">
                      <a16:colId xmlns:a16="http://schemas.microsoft.com/office/drawing/2014/main" val="3777659007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Cost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Notes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58711"/>
                  </a:ext>
                </a:extLst>
              </a:tr>
              <a:tr h="347472"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Sub-category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73504128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6197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consectetur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adipiscing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elit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sed do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eiusmod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tempor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incididunt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labore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et dolore magna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aliqua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82741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4466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7999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89655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2513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2193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22184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67249"/>
                  </a:ext>
                </a:extLst>
              </a:tr>
            </a:tbl>
          </a:graphicData>
        </a:graphic>
      </p:graphicFrame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E26EAB3-0B20-C546-B1AB-0BB5C925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37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090CA8-4E6C-A247-8781-98EB368F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558188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0EBF7B8-F4BC-E244-88E9-55301AE78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0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utral Design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090CA8-4E6C-A247-8781-98EB368F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558188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D393E69-0E6B-2649-BC35-A0FB2F921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94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55DD1-AEE8-0B4A-8BF7-3E7E9CFB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61" y="2145162"/>
            <a:ext cx="3456878" cy="23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03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0184-B411-97B9-59CC-0FC3EDBA3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27D6D-E0E6-1F96-FE04-AEEF4094B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4126B-6928-09CD-DD2B-F8CC5FB9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12A1-5763-41BF-A4AF-DA1BD686911F}" type="datetimeFigureOut">
              <a:rPr lang="en-CA" smtClean="0"/>
              <a:t>2024-08-20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854CD-F364-FD7E-044E-2DB3F639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EC3A7-4141-DD2C-173E-08A0098C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7343-6013-4B85-8A8F-267AF7DAE4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94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paragraph / quot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B1D494-1163-FD4D-87D9-F88FDD1418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15533" y="838200"/>
            <a:ext cx="9160934" cy="419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2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39231-8104-2C4D-B887-C76C49B4B755}"/>
              </a:ext>
            </a:extLst>
          </p:cNvPr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E5017-6E1C-5D4E-A493-781F6C08D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87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ge – on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241A-FE81-E045-A53F-CCB1ECEF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7498"/>
            <a:ext cx="9954115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B1D494-1163-FD4D-87D9-F88FDD141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10897090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852952AC-1AA7-8B4E-AC30-2A8C02DD2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7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ge – two colum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92A029-F549-3740-BF04-29AC6D61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710339-FCEB-864A-BE99-139C449C3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0E677D-56A4-5F4D-AB35-5014A471F1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28860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0D564F6-D175-E84F-A78D-562FA585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0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g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92A029-F549-3740-BF04-29AC6D61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DB2C69-F649-2E41-A435-292B23F4B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38D42EB-A264-A041-8BE5-8D9A187F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01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ge with call-out box –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CA14FC-D5E3-E847-A5CB-16350B11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A88CE5-A779-0641-85F6-BEC2C1831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711D0-D8F4-4A49-9587-EDE19A5ED6DB}"/>
              </a:ext>
            </a:extLst>
          </p:cNvPr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48E1BB-06F0-0B44-BA97-6B860B59B8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1447800"/>
            <a:ext cx="5170199" cy="2560124"/>
          </a:xfrm>
          <a:prstGeom prst="roundRect">
            <a:avLst>
              <a:gd name="adj" fmla="val 193"/>
            </a:avLst>
          </a:prstGeom>
          <a:solidFill>
            <a:schemeClr val="bg1"/>
          </a:solidFill>
          <a:ln w="12700">
            <a:noFill/>
          </a:ln>
        </p:spPr>
        <p:txBody>
          <a:bodyPr wrap="square" lIns="457200" tIns="457200" rIns="457200" bIns="457200" anchor="t" anchorCtr="0">
            <a:spAutoFit/>
          </a:bodyPr>
          <a:lstStyle>
            <a:lvl1pPr marL="0" indent="0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None/>
              <a:defRPr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magna at </a:t>
            </a:r>
            <a:r>
              <a:rPr lang="en-US" dirty="0" err="1"/>
              <a:t>neque</a:t>
            </a:r>
            <a:r>
              <a:rPr lang="en-US" dirty="0"/>
              <a:t> convallis, id vestibulum nisi </a:t>
            </a:r>
            <a:r>
              <a:rPr lang="en-US" dirty="0" err="1"/>
              <a:t>vulputate</a:t>
            </a:r>
            <a:r>
              <a:rPr lang="en-US" dirty="0"/>
              <a:t>. Sed fermentum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BB0D917-E23B-664A-803A-F2EE117B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25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ge with chart – 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58BCE2-55D5-C94F-999B-0811A86B3A9E}"/>
              </a:ext>
            </a:extLst>
          </p:cNvPr>
          <p:cNvSpPr/>
          <p:nvPr/>
        </p:nvSpPr>
        <p:spPr>
          <a:xfrm>
            <a:off x="6324600" y="1447801"/>
            <a:ext cx="5172075" cy="392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E927F1-A53E-1649-9F0B-A5C21EDB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A36056-8BCF-FE40-937E-16F129FFB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16D9F37-48B0-1445-8096-593C99EE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79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ge with chart – pie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CE927F1-A53E-1649-9F0B-A5C21EDB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A36056-8BCF-FE40-937E-16F129FFB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40C1D0-ECAF-7945-8694-02BB6AA575E9}"/>
              </a:ext>
            </a:extLst>
          </p:cNvPr>
          <p:cNvSpPr/>
          <p:nvPr/>
        </p:nvSpPr>
        <p:spPr>
          <a:xfrm>
            <a:off x="6324600" y="1447801"/>
            <a:ext cx="5172075" cy="392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E7BCD9BC-2BB9-FA4C-BC63-5596B430E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380861"/>
              </p:ext>
            </p:extLst>
          </p:nvPr>
        </p:nvGraphicFramePr>
        <p:xfrm>
          <a:off x="6818370" y="1560556"/>
          <a:ext cx="4184534" cy="306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E732A7-6ACC-C04B-80D5-267CD7E3BD0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24600" y="4630183"/>
            <a:ext cx="5172075" cy="5845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rgbClr val="21212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rgbClr val="21212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rgbClr val="21212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rgbClr val="21212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/>
            </a:lvl6pPr>
            <a:lvl7pPr marL="1828800" indent="-228600">
              <a:defRPr/>
            </a:lvl7pPr>
            <a:lvl8pPr marL="2057400" indent="-228600">
              <a:defRPr/>
            </a:lvl8pPr>
          </a:lstStyle>
          <a:p>
            <a:pPr lvl="0"/>
            <a:r>
              <a:rPr lang="en-US" dirty="0"/>
              <a:t>Chart Title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36C853B2-3206-6F4D-A672-6FBB9D1E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54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ge with chart – bar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6E3C6B-6AB0-AB44-A85B-B71A1009024C}"/>
              </a:ext>
            </a:extLst>
          </p:cNvPr>
          <p:cNvSpPr/>
          <p:nvPr/>
        </p:nvSpPr>
        <p:spPr>
          <a:xfrm>
            <a:off x="6324600" y="1447801"/>
            <a:ext cx="5172075" cy="392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25F553-0922-294E-BC11-D3EF8C608D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24600" y="4630183"/>
            <a:ext cx="5172075" cy="5845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rgbClr val="21212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rgbClr val="21212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rgbClr val="21212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rgbClr val="21212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/>
            </a:lvl6pPr>
            <a:lvl7pPr marL="1828800" indent="-228600">
              <a:defRPr/>
            </a:lvl7pPr>
            <a:lvl8pPr marL="2057400" indent="-228600">
              <a:defRPr/>
            </a:lvl8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090CA8-4E6C-A247-8781-98EB368F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85DD65-9689-3241-AEB0-955F1D770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CAECDAE9-41E9-7C4F-BFA4-669B142A2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266442"/>
              </p:ext>
            </p:extLst>
          </p:nvPr>
        </p:nvGraphicFramePr>
        <p:xfrm>
          <a:off x="6884988" y="1605608"/>
          <a:ext cx="4051299" cy="311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2A3A955-9C1F-BB4A-A96C-193B9BEB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60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D75778B-F827-2148-9F44-CD0083F7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93" y="570016"/>
            <a:ext cx="9953007" cy="602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B3BC-6B9E-CB4D-9108-631CA69A8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843" y="1289137"/>
            <a:ext cx="10897832" cy="4735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accent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225425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System Font Regular"/>
        <a:buChar char="⁃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914400" indent="-225425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143000" marR="0" indent="-22860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1200"/>
        </a:spcAft>
        <a:buClrTx/>
        <a:buSzTx/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371600" indent="-225425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16002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8288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20574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2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orient="horz" pos="4104">
          <p15:clr>
            <a:srgbClr val="F26B43"/>
          </p15:clr>
        </p15:guide>
        <p15:guide id="7" orient="horz" pos="3816">
          <p15:clr>
            <a:srgbClr val="F26B43"/>
          </p15:clr>
        </p15:guide>
        <p15:guide id="8" pos="3696">
          <p15:clr>
            <a:srgbClr val="F26B43"/>
          </p15:clr>
        </p15:guide>
        <p15:guide id="9" pos="3984">
          <p15:clr>
            <a:srgbClr val="F26B43"/>
          </p15:clr>
        </p15:guide>
        <p15:guide id="10" pos="7242">
          <p15:clr>
            <a:srgbClr val="F26B43"/>
          </p15:clr>
        </p15:guide>
        <p15:guide id="11" orient="horz" pos="3384">
          <p15:clr>
            <a:srgbClr val="F26B43"/>
          </p15:clr>
        </p15:guide>
        <p15:guide id="12" orient="horz" pos="3888">
          <p15:clr>
            <a:srgbClr val="F26B43"/>
          </p15:clr>
        </p15:guide>
        <p15:guide id="13" orient="horz" pos="3216">
          <p15:clr>
            <a:srgbClr val="F26B43"/>
          </p15:clr>
        </p15:guide>
        <p15:guide id="14" orient="horz" pos="432">
          <p15:clr>
            <a:srgbClr val="F26B43"/>
          </p15:clr>
        </p15:guide>
        <p15:guide id="15" orient="horz" pos="912">
          <p15:clr>
            <a:srgbClr val="F26B43"/>
          </p15:clr>
        </p15:guide>
        <p15:guide id="16" orient="horz" pos="1080">
          <p15:clr>
            <a:srgbClr val="F26B43"/>
          </p15:clr>
        </p15:guide>
        <p15:guide id="17" orient="horz" pos="552">
          <p15:clr>
            <a:srgbClr val="F26B43"/>
          </p15:clr>
        </p15:guide>
        <p15:guide id="18" pos="6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26" Type="http://schemas.openxmlformats.org/officeDocument/2006/relationships/customXml" Target="../ink/ink17.xml"/><Relationship Id="rId3" Type="http://schemas.openxmlformats.org/officeDocument/2006/relationships/image" Target="../media/image20.png"/><Relationship Id="rId21" Type="http://schemas.openxmlformats.org/officeDocument/2006/relationships/customXml" Target="../ink/ink12.xml"/><Relationship Id="rId7" Type="http://schemas.openxmlformats.org/officeDocument/2006/relationships/image" Target="../media/image22.png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5" Type="http://schemas.openxmlformats.org/officeDocument/2006/relationships/customXml" Target="../ink/ink16.xml"/><Relationship Id="rId2" Type="http://schemas.openxmlformats.org/officeDocument/2006/relationships/customXml" Target="../ink/ink1.xml"/><Relationship Id="rId16" Type="http://schemas.openxmlformats.org/officeDocument/2006/relationships/image" Target="../media/image26.png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image" Target="../media/image24.png"/><Relationship Id="rId24" Type="http://schemas.openxmlformats.org/officeDocument/2006/relationships/customXml" Target="../ink/ink15.xml"/><Relationship Id="rId5" Type="http://schemas.openxmlformats.org/officeDocument/2006/relationships/image" Target="../media/image21.png"/><Relationship Id="rId15" Type="http://schemas.openxmlformats.org/officeDocument/2006/relationships/customXml" Target="../ink/ink8.xml"/><Relationship Id="rId23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customXml" Target="../ink/ink10.xml"/><Relationship Id="rId4" Type="http://schemas.openxmlformats.org/officeDocument/2006/relationships/customXml" Target="../ink/ink2.xml"/><Relationship Id="rId9" Type="http://schemas.openxmlformats.org/officeDocument/2006/relationships/image" Target="../media/image23.png"/><Relationship Id="rId14" Type="http://schemas.openxmlformats.org/officeDocument/2006/relationships/customXml" Target="../ink/ink7.xml"/><Relationship Id="rId22" Type="http://schemas.openxmlformats.org/officeDocument/2006/relationships/customXml" Target="../ink/ink13.xml"/><Relationship Id="rId27" Type="http://schemas.openxmlformats.org/officeDocument/2006/relationships/customXml" Target="../ink/ink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olab.ca/deap/private/TWiki/pub/Main/PaperOverviewEntry0/view.pdf" TargetMode="External"/><Relationship Id="rId2" Type="http://schemas.openxmlformats.org/officeDocument/2006/relationships/hyperlink" Target="https://www.ssi.shimadzu.com/service-support/faq/uv-vis/instrument-design/9/index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nolab.ca/deap/private/TWiki/pub/Main/TPMyTalks/DEAPDataWrangling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CFD93A-7ED5-9E83-2D46-7B48CF998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00" y="478301"/>
            <a:ext cx="10891875" cy="2284568"/>
          </a:xfrm>
        </p:spPr>
        <p:txBody>
          <a:bodyPr/>
          <a:lstStyle/>
          <a:p>
            <a:r>
              <a:rPr lang="en-US" sz="4800" dirty="0"/>
              <a:t>Flasher Events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EA49063-18CC-F4E5-340B-1423EE396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00" y="3647796"/>
            <a:ext cx="10891875" cy="538730"/>
          </a:xfrm>
        </p:spPr>
        <p:txBody>
          <a:bodyPr/>
          <a:lstStyle/>
          <a:p>
            <a:r>
              <a:rPr lang="en-US" sz="2400" dirty="0"/>
              <a:t>Matt Poser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Supervisor: Dr. Philippe Di Stefano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D31955-9B0F-FA60-3321-4657CFFD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" y="4728727"/>
            <a:ext cx="10891875" cy="389812"/>
          </a:xfrm>
        </p:spPr>
        <p:txBody>
          <a:bodyPr/>
          <a:lstStyle/>
          <a:p>
            <a:r>
              <a:rPr lang="en-US" dirty="0"/>
              <a:t>Queen’s University, DEAP3600 Collaboration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99B54-AE95-442A-C993-82DF593DFE69}"/>
              </a:ext>
            </a:extLst>
          </p:cNvPr>
          <p:cNvSpPr txBox="1"/>
          <p:nvPr/>
        </p:nvSpPr>
        <p:spPr>
          <a:xfrm>
            <a:off x="590923" y="2705485"/>
            <a:ext cx="10877999" cy="40011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sz="2000" dirty="0"/>
              <a:t>Analysis of a Potentially Problematic Background in the DEAP3600 Dark Matter Search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4700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BA3599-D9C2-3EA3-D023-BF46A35ECADE}"/>
              </a:ext>
            </a:extLst>
          </p:cNvPr>
          <p:cNvSpPr txBox="1"/>
          <p:nvPr/>
        </p:nvSpPr>
        <p:spPr>
          <a:xfrm>
            <a:off x="11815092" y="6424016"/>
            <a:ext cx="489856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9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1B6DB-7AC5-A4BB-FAF4-26A44F950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675"/>
            <a:ext cx="121920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0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33CEBC-35D6-B396-BD0E-76F20F57601F}"/>
              </a:ext>
            </a:extLst>
          </p:cNvPr>
          <p:cNvSpPr txBox="1"/>
          <p:nvPr/>
        </p:nvSpPr>
        <p:spPr>
          <a:xfrm>
            <a:off x="11815092" y="6424016"/>
            <a:ext cx="489856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10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9E6FE-04F1-5A11-8561-19039F5CC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" y="3429000"/>
            <a:ext cx="5977445" cy="3167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7E0A6E-1790-BE3A-B91B-B80BECB87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511" y="130056"/>
            <a:ext cx="5982489" cy="3298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571BE-E432-A303-2D1F-B43B125E6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6" y="130056"/>
            <a:ext cx="5967357" cy="32787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1F23F4-EC6C-A8C5-7ACA-5555A9EEEC4A}"/>
              </a:ext>
            </a:extLst>
          </p:cNvPr>
          <p:cNvSpPr txBox="1"/>
          <p:nvPr/>
        </p:nvSpPr>
        <p:spPr>
          <a:xfrm>
            <a:off x="6591300" y="3743325"/>
            <a:ext cx="4829175" cy="218521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CA" sz="2800" b="1" u="sng" dirty="0"/>
              <a:t>Notice anything different?</a:t>
            </a:r>
          </a:p>
          <a:p>
            <a:pPr algn="l"/>
            <a:endParaRPr lang="en-CA" dirty="0"/>
          </a:p>
          <a:p>
            <a:pPr algn="l"/>
            <a:r>
              <a:rPr lang="en-CA" dirty="0"/>
              <a:t>The graphical trend seen in flasher events differs from random data in the same file.</a:t>
            </a:r>
          </a:p>
          <a:p>
            <a:pPr algn="l"/>
            <a:endParaRPr lang="en-CA" dirty="0"/>
          </a:p>
          <a:p>
            <a:pPr algn="l"/>
            <a:r>
              <a:rPr lang="en-CA" dirty="0"/>
              <a:t>The trend may be a unique characteristic to flasher events, could be used as a cut!</a:t>
            </a:r>
          </a:p>
        </p:txBody>
      </p:sp>
    </p:spTree>
    <p:extLst>
      <p:ext uri="{BB962C8B-B14F-4D97-AF65-F5344CB8AC3E}">
        <p14:creationId xmlns:p14="http://schemas.microsoft.com/office/powerpoint/2010/main" val="3846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9F44-9417-C304-1C98-A40D8AC5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88" y="557498"/>
            <a:ext cx="9954115" cy="627189"/>
          </a:xfrm>
        </p:spPr>
        <p:txBody>
          <a:bodyPr/>
          <a:lstStyle/>
          <a:p>
            <a:r>
              <a:rPr lang="en-US" u="sng" dirty="0"/>
              <a:t>Event Variables</a:t>
            </a:r>
            <a:endParaRPr lang="en-C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BE1F2-F282-B2C1-AD2D-C08D23A4C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906" y="1234998"/>
            <a:ext cx="5181783" cy="4877124"/>
          </a:xfrm>
        </p:spPr>
        <p:txBody>
          <a:bodyPr/>
          <a:lstStyle/>
          <a:p>
            <a:r>
              <a:rPr lang="en-US" dirty="0"/>
              <a:t>We wanted to find quantitative traits</a:t>
            </a:r>
          </a:p>
          <a:p>
            <a:r>
              <a:rPr lang="en-US" dirty="0"/>
              <a:t>How is DEAP data stored for single events? Crowd of people analogy</a:t>
            </a:r>
          </a:p>
          <a:p>
            <a:r>
              <a:rPr lang="en-US" dirty="0"/>
              <a:t>Columns are events, rows are event attributes (</a:t>
            </a:r>
            <a:r>
              <a:rPr lang="en-US" dirty="0" err="1"/>
              <a:t>ntp</a:t>
            </a:r>
            <a:r>
              <a:rPr lang="en-US" dirty="0"/>
              <a:t> variables)</a:t>
            </a:r>
          </a:p>
          <a:p>
            <a:r>
              <a:rPr lang="en-US" dirty="0"/>
              <a:t>Gather our flasher events up, look at each row to find commonalities</a:t>
            </a:r>
          </a:p>
          <a:p>
            <a:r>
              <a:rPr lang="en-US" dirty="0"/>
              <a:t>Making selections becomes simple: cut out events where row contents are different than the flasher events</a:t>
            </a:r>
          </a:p>
          <a:p>
            <a:endParaRPr lang="en-CA" dirty="0"/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69A8AA2D-1FD5-B302-18CB-1C3308E18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27718"/>
              </p:ext>
            </p:extLst>
          </p:nvPr>
        </p:nvGraphicFramePr>
        <p:xfrm>
          <a:off x="7414254" y="2537581"/>
          <a:ext cx="4096774" cy="3033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948">
                  <a:extLst>
                    <a:ext uri="{9D8B030D-6E8A-4147-A177-3AD203B41FA5}">
                      <a16:colId xmlns:a16="http://schemas.microsoft.com/office/drawing/2014/main" val="573207187"/>
                    </a:ext>
                  </a:extLst>
                </a:gridCol>
                <a:gridCol w="1061884">
                  <a:extLst>
                    <a:ext uri="{9D8B030D-6E8A-4147-A177-3AD203B41FA5}">
                      <a16:colId xmlns:a16="http://schemas.microsoft.com/office/drawing/2014/main" val="1513762482"/>
                    </a:ext>
                  </a:extLst>
                </a:gridCol>
                <a:gridCol w="1042219">
                  <a:extLst>
                    <a:ext uri="{9D8B030D-6E8A-4147-A177-3AD203B41FA5}">
                      <a16:colId xmlns:a16="http://schemas.microsoft.com/office/drawing/2014/main" val="780705094"/>
                    </a:ext>
                  </a:extLst>
                </a:gridCol>
                <a:gridCol w="1012723">
                  <a:extLst>
                    <a:ext uri="{9D8B030D-6E8A-4147-A177-3AD203B41FA5}">
                      <a16:colId xmlns:a16="http://schemas.microsoft.com/office/drawing/2014/main" val="804634200"/>
                    </a:ext>
                  </a:extLst>
                </a:gridCol>
              </a:tblGrid>
              <a:tr h="75833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605923"/>
                  </a:ext>
                </a:extLst>
              </a:tr>
              <a:tr h="75833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533481"/>
                  </a:ext>
                </a:extLst>
              </a:tr>
              <a:tr h="758338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012722"/>
                  </a:ext>
                </a:extLst>
              </a:tr>
              <a:tr h="758338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8461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C87A517-87AC-C9F5-4013-1D40ABCE592D}"/>
                  </a:ext>
                </a:extLst>
              </p14:cNvPr>
              <p14:cNvContentPartPr/>
              <p14:nvPr/>
            </p14:nvContentPartPr>
            <p14:xfrm>
              <a:off x="6131533" y="3286256"/>
              <a:ext cx="127008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C87A517-87AC-C9F5-4013-1D40ABCE59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2533" y="3277256"/>
                <a:ext cx="1287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72A4F84-2D97-F38C-AE58-808DC37468F6}"/>
                  </a:ext>
                </a:extLst>
              </p14:cNvPr>
              <p14:cNvContentPartPr/>
              <p14:nvPr/>
            </p14:nvContentPartPr>
            <p14:xfrm>
              <a:off x="6098413" y="4053056"/>
              <a:ext cx="128340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72A4F84-2D97-F38C-AE58-808DC37468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9413" y="4044416"/>
                <a:ext cx="1301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12F315-3A53-15FD-094E-FB4A892A69E6}"/>
                  </a:ext>
                </a:extLst>
              </p14:cNvPr>
              <p14:cNvContentPartPr/>
              <p14:nvPr/>
            </p14:nvContentPartPr>
            <p14:xfrm>
              <a:off x="6075733" y="4800416"/>
              <a:ext cx="130608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12F315-3A53-15FD-094E-FB4A892A69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7093" y="4791416"/>
                <a:ext cx="1323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BB9CD95-D1D7-1027-55FB-FCE89FAE12C1}"/>
                  </a:ext>
                </a:extLst>
              </p14:cNvPr>
              <p14:cNvContentPartPr/>
              <p14:nvPr/>
            </p14:nvContentPartPr>
            <p14:xfrm>
              <a:off x="9469453" y="1788296"/>
              <a:ext cx="360" cy="754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BB9CD95-D1D7-1027-55FB-FCE89FAE12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60453" y="1779656"/>
                <a:ext cx="1800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02EFBF-2185-3307-D37B-32939F58BFC1}"/>
                  </a:ext>
                </a:extLst>
              </p14:cNvPr>
              <p14:cNvContentPartPr/>
              <p14:nvPr/>
            </p14:nvContentPartPr>
            <p14:xfrm>
              <a:off x="6139093" y="2529176"/>
              <a:ext cx="12621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02EFBF-2185-3307-D37B-32939F58BF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30453" y="2520176"/>
                <a:ext cx="127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4D8EF2A-3646-D5A0-AF2E-0699C60D9D32}"/>
                  </a:ext>
                </a:extLst>
              </p14:cNvPr>
              <p14:cNvContentPartPr/>
              <p14:nvPr/>
            </p14:nvContentPartPr>
            <p14:xfrm>
              <a:off x="6067093" y="5557496"/>
              <a:ext cx="131472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4D8EF2A-3646-D5A0-AF2E-0699C60D9D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8093" y="5548496"/>
                <a:ext cx="1332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0B3657B-B8D2-E23A-D57E-4044CB933E9F}"/>
                  </a:ext>
                </a:extLst>
              </p14:cNvPr>
              <p14:cNvContentPartPr/>
              <p14:nvPr/>
            </p14:nvContentPartPr>
            <p14:xfrm>
              <a:off x="7415293" y="1767056"/>
              <a:ext cx="360" cy="756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0B3657B-B8D2-E23A-D57E-4044CB933E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6653" y="1758056"/>
                <a:ext cx="1800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A096565-12E1-D2EB-30C0-20F8D0390EEA}"/>
                  </a:ext>
                </a:extLst>
              </p14:cNvPr>
              <p14:cNvContentPartPr/>
              <p14:nvPr/>
            </p14:nvContentPartPr>
            <p14:xfrm>
              <a:off x="8379013" y="1727456"/>
              <a:ext cx="360" cy="795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A096565-12E1-D2EB-30C0-20F8D0390E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70013" y="1718456"/>
                <a:ext cx="1800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7C234C1-FCD0-D136-9671-2864DC0FEB4B}"/>
                  </a:ext>
                </a:extLst>
              </p14:cNvPr>
              <p14:cNvContentPartPr/>
              <p14:nvPr/>
            </p14:nvContentPartPr>
            <p14:xfrm>
              <a:off x="10492933" y="1762736"/>
              <a:ext cx="360" cy="770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7C234C1-FCD0-D136-9671-2864DC0FEB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83933" y="1753736"/>
                <a:ext cx="18000" cy="78804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52B44F5B-3C3A-E7CA-F7B6-0ED2F9A2AB89}"/>
              </a:ext>
            </a:extLst>
          </p:cNvPr>
          <p:cNvSpPr txBox="1"/>
          <p:nvPr/>
        </p:nvSpPr>
        <p:spPr>
          <a:xfrm>
            <a:off x="6214575" y="2621367"/>
            <a:ext cx="1081549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Shoe Color</a:t>
            </a:r>
            <a:endParaRPr lang="en-CA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645BEE4-6A54-653D-768C-6D28DD9154F0}"/>
              </a:ext>
            </a:extLst>
          </p:cNvPr>
          <p:cNvSpPr txBox="1"/>
          <p:nvPr/>
        </p:nvSpPr>
        <p:spPr>
          <a:xfrm>
            <a:off x="6214575" y="3359529"/>
            <a:ext cx="1081549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Shirt Style</a:t>
            </a:r>
            <a:endParaRPr lang="en-CA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07742C-FD36-97B9-D002-2EE25D245F21}"/>
              </a:ext>
            </a:extLst>
          </p:cNvPr>
          <p:cNvSpPr txBox="1"/>
          <p:nvPr/>
        </p:nvSpPr>
        <p:spPr>
          <a:xfrm>
            <a:off x="5989144" y="4248901"/>
            <a:ext cx="1825856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Hair Color</a:t>
            </a:r>
            <a:endParaRPr lang="en-CA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DF49A5-FFA0-BC14-87D6-4C14613E0DC8}"/>
              </a:ext>
            </a:extLst>
          </p:cNvPr>
          <p:cNvSpPr txBox="1"/>
          <p:nvPr/>
        </p:nvSpPr>
        <p:spPr>
          <a:xfrm>
            <a:off x="6067093" y="4902451"/>
            <a:ext cx="122903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Height</a:t>
            </a:r>
            <a:endParaRPr lang="en-CA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775431F-447B-0970-029A-333B2BF174FB}"/>
              </a:ext>
            </a:extLst>
          </p:cNvPr>
          <p:cNvSpPr txBox="1"/>
          <p:nvPr/>
        </p:nvSpPr>
        <p:spPr>
          <a:xfrm>
            <a:off x="7401253" y="1864283"/>
            <a:ext cx="827495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Person #1</a:t>
            </a:r>
            <a:endParaRPr lang="en-CA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7C50052-AF4F-E566-9E01-91D494EB2622}"/>
              </a:ext>
            </a:extLst>
          </p:cNvPr>
          <p:cNvSpPr txBox="1"/>
          <p:nvPr/>
        </p:nvSpPr>
        <p:spPr>
          <a:xfrm>
            <a:off x="8529637" y="1883425"/>
            <a:ext cx="939815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Person #2</a:t>
            </a:r>
            <a:endParaRPr lang="en-C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2FA4FBF-0D9A-D376-0FCB-D4AA38A2D67C}"/>
              </a:ext>
            </a:extLst>
          </p:cNvPr>
          <p:cNvSpPr txBox="1"/>
          <p:nvPr/>
        </p:nvSpPr>
        <p:spPr>
          <a:xfrm>
            <a:off x="9620438" y="1864283"/>
            <a:ext cx="871414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Person #3</a:t>
            </a:r>
            <a:endParaRPr lang="en-C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5098D75-69DF-8C78-AA3C-27130505E543}"/>
              </a:ext>
            </a:extLst>
          </p:cNvPr>
          <p:cNvSpPr txBox="1"/>
          <p:nvPr/>
        </p:nvSpPr>
        <p:spPr>
          <a:xfrm>
            <a:off x="10551156" y="1837316"/>
            <a:ext cx="895763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Person #4</a:t>
            </a:r>
            <a:endParaRPr lang="en-C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3186CD-D175-B925-A3D9-1DC7AF1D1AD2}"/>
              </a:ext>
            </a:extLst>
          </p:cNvPr>
          <p:cNvSpPr txBox="1"/>
          <p:nvPr/>
        </p:nvSpPr>
        <p:spPr>
          <a:xfrm>
            <a:off x="11320559" y="2021982"/>
            <a:ext cx="599585" cy="46166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sz="2400" b="1" dirty="0"/>
              <a:t>. . .  </a:t>
            </a:r>
            <a:endParaRPr lang="en-CA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5DB748-42BF-9C3A-D9EE-AB9749EEA285}"/>
              </a:ext>
            </a:extLst>
          </p:cNvPr>
          <p:cNvSpPr txBox="1"/>
          <p:nvPr/>
        </p:nvSpPr>
        <p:spPr>
          <a:xfrm>
            <a:off x="6455556" y="5650457"/>
            <a:ext cx="599585" cy="46166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sz="2400" b="1" dirty="0"/>
              <a:t>. . .  </a:t>
            </a:r>
            <a:endParaRPr lang="en-CA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8ECE260-3A0D-4333-4E8A-50B6542D2F23}"/>
              </a:ext>
            </a:extLst>
          </p:cNvPr>
          <p:cNvSpPr txBox="1"/>
          <p:nvPr/>
        </p:nvSpPr>
        <p:spPr>
          <a:xfrm>
            <a:off x="7522265" y="2729522"/>
            <a:ext cx="78658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Blue</a:t>
            </a:r>
            <a:endParaRPr lang="en-CA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BD0736-A020-4337-487F-DB04F450FC3B}"/>
              </a:ext>
            </a:extLst>
          </p:cNvPr>
          <p:cNvSpPr txBox="1"/>
          <p:nvPr/>
        </p:nvSpPr>
        <p:spPr>
          <a:xfrm>
            <a:off x="8507551" y="2729522"/>
            <a:ext cx="78658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Red</a:t>
            </a:r>
            <a:endParaRPr lang="en-CA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0A0C33E-C241-DF5D-E9A4-021CD44A95A6}"/>
              </a:ext>
            </a:extLst>
          </p:cNvPr>
          <p:cNvSpPr txBox="1"/>
          <p:nvPr/>
        </p:nvSpPr>
        <p:spPr>
          <a:xfrm>
            <a:off x="9615998" y="2759866"/>
            <a:ext cx="78658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Green</a:t>
            </a:r>
            <a:endParaRPr lang="en-CA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E44469E-D5EB-9BD4-EA07-B34F562B6B6E}"/>
              </a:ext>
            </a:extLst>
          </p:cNvPr>
          <p:cNvSpPr txBox="1"/>
          <p:nvPr/>
        </p:nvSpPr>
        <p:spPr>
          <a:xfrm>
            <a:off x="10631187" y="2759866"/>
            <a:ext cx="923013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Grey</a:t>
            </a:r>
            <a:endParaRPr lang="en-CA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95B614-6D3A-DF7D-899B-9A97BB6A6BD6}"/>
              </a:ext>
            </a:extLst>
          </p:cNvPr>
          <p:cNvSpPr txBox="1"/>
          <p:nvPr/>
        </p:nvSpPr>
        <p:spPr>
          <a:xfrm>
            <a:off x="7369642" y="3522615"/>
            <a:ext cx="1306079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T-Shirt</a:t>
            </a:r>
            <a:endParaRPr lang="en-CA" sz="16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EFB0515-D8F7-FD94-E0D6-AEF581848714}"/>
              </a:ext>
            </a:extLst>
          </p:cNvPr>
          <p:cNvSpPr txBox="1"/>
          <p:nvPr/>
        </p:nvSpPr>
        <p:spPr>
          <a:xfrm>
            <a:off x="8309919" y="3513417"/>
            <a:ext cx="1306079" cy="33855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sz="1600" dirty="0"/>
              <a:t>Long Sleeve</a:t>
            </a:r>
            <a:endParaRPr lang="en-CA" sz="16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EC75C1-555E-947C-9C49-7DF62FAC3EE4}"/>
              </a:ext>
            </a:extLst>
          </p:cNvPr>
          <p:cNvSpPr txBox="1"/>
          <p:nvPr/>
        </p:nvSpPr>
        <p:spPr>
          <a:xfrm>
            <a:off x="9393597" y="3522154"/>
            <a:ext cx="1306079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Sleeveless</a:t>
            </a:r>
            <a:endParaRPr lang="en-CA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680B460-6ED4-59EA-2F90-47D64820E4A5}"/>
              </a:ext>
            </a:extLst>
          </p:cNvPr>
          <p:cNvSpPr txBox="1"/>
          <p:nvPr/>
        </p:nvSpPr>
        <p:spPr>
          <a:xfrm>
            <a:off x="10631187" y="3514329"/>
            <a:ext cx="815732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Jersey</a:t>
            </a:r>
            <a:endParaRPr lang="en-CA" sz="16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59AC98A-007F-F059-3824-0C714DCE838A}"/>
              </a:ext>
            </a:extLst>
          </p:cNvPr>
          <p:cNvSpPr txBox="1"/>
          <p:nvPr/>
        </p:nvSpPr>
        <p:spPr>
          <a:xfrm>
            <a:off x="7499944" y="4253664"/>
            <a:ext cx="927618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Brown</a:t>
            </a:r>
            <a:endParaRPr lang="en-CA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3AF3D46-6528-064B-3FA0-70CA6C089C36}"/>
              </a:ext>
            </a:extLst>
          </p:cNvPr>
          <p:cNvSpPr txBox="1"/>
          <p:nvPr/>
        </p:nvSpPr>
        <p:spPr>
          <a:xfrm>
            <a:off x="8485983" y="4244927"/>
            <a:ext cx="92761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Blonde</a:t>
            </a:r>
            <a:endParaRPr lang="en-CA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53C5A0-918F-D905-E958-1EB8335B3160}"/>
              </a:ext>
            </a:extLst>
          </p:cNvPr>
          <p:cNvSpPr txBox="1"/>
          <p:nvPr/>
        </p:nvSpPr>
        <p:spPr>
          <a:xfrm>
            <a:off x="9653901" y="4253664"/>
            <a:ext cx="68706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Black</a:t>
            </a:r>
            <a:endParaRPr lang="en-CA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1076F39-6FF4-4E46-13FA-4565F3B17F42}"/>
              </a:ext>
            </a:extLst>
          </p:cNvPr>
          <p:cNvSpPr txBox="1"/>
          <p:nvPr/>
        </p:nvSpPr>
        <p:spPr>
          <a:xfrm>
            <a:off x="10706798" y="4253664"/>
            <a:ext cx="68706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Red</a:t>
            </a:r>
            <a:endParaRPr lang="en-CA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37C9FF3-2396-59C9-DEEF-F82629245AFC}"/>
              </a:ext>
            </a:extLst>
          </p:cNvPr>
          <p:cNvSpPr txBox="1"/>
          <p:nvPr/>
        </p:nvSpPr>
        <p:spPr>
          <a:xfrm>
            <a:off x="7401253" y="4990668"/>
            <a:ext cx="105547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5’7”</a:t>
            </a:r>
            <a:endParaRPr lang="en-CA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807A510-8738-8B54-8DD4-7B8F71BBB07B}"/>
              </a:ext>
            </a:extLst>
          </p:cNvPr>
          <p:cNvSpPr txBox="1"/>
          <p:nvPr/>
        </p:nvSpPr>
        <p:spPr>
          <a:xfrm>
            <a:off x="8427561" y="4992112"/>
            <a:ext cx="105547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5’9”</a:t>
            </a:r>
            <a:endParaRPr lang="en-CA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4DA406-B770-7EA9-CEB2-9392C2C3258C}"/>
              </a:ext>
            </a:extLst>
          </p:cNvPr>
          <p:cNvSpPr txBox="1"/>
          <p:nvPr/>
        </p:nvSpPr>
        <p:spPr>
          <a:xfrm>
            <a:off x="9495679" y="4992112"/>
            <a:ext cx="105547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5’4”</a:t>
            </a:r>
            <a:endParaRPr lang="en-CA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87F10A4-8C56-9103-3B34-972307B07021}"/>
              </a:ext>
            </a:extLst>
          </p:cNvPr>
          <p:cNvSpPr txBox="1"/>
          <p:nvPr/>
        </p:nvSpPr>
        <p:spPr>
          <a:xfrm>
            <a:off x="10573681" y="4990668"/>
            <a:ext cx="105547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5’8”</a:t>
            </a:r>
            <a:endParaRPr lang="en-CA" dirty="0"/>
          </a:p>
        </p:txBody>
      </p:sp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FEF6AD7C-15C5-FFCB-826E-443AEEE0C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17364"/>
              </p:ext>
            </p:extLst>
          </p:nvPr>
        </p:nvGraphicFramePr>
        <p:xfrm>
          <a:off x="7434651" y="2542856"/>
          <a:ext cx="4096774" cy="3033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948">
                  <a:extLst>
                    <a:ext uri="{9D8B030D-6E8A-4147-A177-3AD203B41FA5}">
                      <a16:colId xmlns:a16="http://schemas.microsoft.com/office/drawing/2014/main" val="573207187"/>
                    </a:ext>
                  </a:extLst>
                </a:gridCol>
                <a:gridCol w="1061884">
                  <a:extLst>
                    <a:ext uri="{9D8B030D-6E8A-4147-A177-3AD203B41FA5}">
                      <a16:colId xmlns:a16="http://schemas.microsoft.com/office/drawing/2014/main" val="1513762482"/>
                    </a:ext>
                  </a:extLst>
                </a:gridCol>
                <a:gridCol w="1042219">
                  <a:extLst>
                    <a:ext uri="{9D8B030D-6E8A-4147-A177-3AD203B41FA5}">
                      <a16:colId xmlns:a16="http://schemas.microsoft.com/office/drawing/2014/main" val="780705094"/>
                    </a:ext>
                  </a:extLst>
                </a:gridCol>
                <a:gridCol w="1012723">
                  <a:extLst>
                    <a:ext uri="{9D8B030D-6E8A-4147-A177-3AD203B41FA5}">
                      <a16:colId xmlns:a16="http://schemas.microsoft.com/office/drawing/2014/main" val="804634200"/>
                    </a:ext>
                  </a:extLst>
                </a:gridCol>
              </a:tblGrid>
              <a:tr h="75833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605923"/>
                  </a:ext>
                </a:extLst>
              </a:tr>
              <a:tr h="75833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533481"/>
                  </a:ext>
                </a:extLst>
              </a:tr>
              <a:tr h="758338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012722"/>
                  </a:ext>
                </a:extLst>
              </a:tr>
              <a:tr h="758338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8461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FCFCDA8-8CD7-2B18-8A09-5FCF883D3649}"/>
                  </a:ext>
                </a:extLst>
              </p14:cNvPr>
              <p14:cNvContentPartPr/>
              <p14:nvPr/>
            </p14:nvContentPartPr>
            <p14:xfrm>
              <a:off x="6151930" y="3291531"/>
              <a:ext cx="127008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FCFCDA8-8CD7-2B18-8A09-5FCF883D3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2930" y="3282531"/>
                <a:ext cx="1287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8C85878-80AA-8858-4B58-C30EEF6EA001}"/>
                  </a:ext>
                </a:extLst>
              </p14:cNvPr>
              <p14:cNvContentPartPr/>
              <p14:nvPr/>
            </p14:nvContentPartPr>
            <p14:xfrm>
              <a:off x="6118810" y="4058331"/>
              <a:ext cx="128340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8C85878-80AA-8858-4B58-C30EEF6EA0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9810" y="4049691"/>
                <a:ext cx="1301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3C08104-52A0-7965-82DB-251FBBA8B5E7}"/>
                  </a:ext>
                </a:extLst>
              </p14:cNvPr>
              <p14:cNvContentPartPr/>
              <p14:nvPr/>
            </p14:nvContentPartPr>
            <p14:xfrm>
              <a:off x="6096130" y="4805691"/>
              <a:ext cx="130608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3C08104-52A0-7965-82DB-251FBBA8B5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7490" y="4796691"/>
                <a:ext cx="1323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EFE5091-B5FF-69B1-47FD-9207CA247640}"/>
                  </a:ext>
                </a:extLst>
              </p14:cNvPr>
              <p14:cNvContentPartPr/>
              <p14:nvPr/>
            </p14:nvContentPartPr>
            <p14:xfrm>
              <a:off x="9489850" y="1793571"/>
              <a:ext cx="360" cy="7545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EFE5091-B5FF-69B1-47FD-9207CA2476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80850" y="1784931"/>
                <a:ext cx="1800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5E80990-4961-64E3-9444-295057C626AA}"/>
                  </a:ext>
                </a:extLst>
              </p14:cNvPr>
              <p14:cNvContentPartPr/>
              <p14:nvPr/>
            </p14:nvContentPartPr>
            <p14:xfrm>
              <a:off x="6159490" y="2534451"/>
              <a:ext cx="12621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5E80990-4961-64E3-9444-295057C626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50850" y="2525451"/>
                <a:ext cx="127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E28E763-598A-0266-E2F2-95B5EF688A64}"/>
                  </a:ext>
                </a:extLst>
              </p14:cNvPr>
              <p14:cNvContentPartPr/>
              <p14:nvPr/>
            </p14:nvContentPartPr>
            <p14:xfrm>
              <a:off x="6087490" y="5562771"/>
              <a:ext cx="131472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E28E763-598A-0266-E2F2-95B5EF688A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78490" y="5553771"/>
                <a:ext cx="1332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6810952-9CE9-5851-709A-414A46DF016A}"/>
                  </a:ext>
                </a:extLst>
              </p14:cNvPr>
              <p14:cNvContentPartPr/>
              <p14:nvPr/>
            </p14:nvContentPartPr>
            <p14:xfrm>
              <a:off x="7435690" y="1772331"/>
              <a:ext cx="360" cy="756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6810952-9CE9-5851-709A-414A46DF01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7050" y="1763331"/>
                <a:ext cx="1800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E068DAA-F764-D12B-4FA3-906A55F11699}"/>
                  </a:ext>
                </a:extLst>
              </p14:cNvPr>
              <p14:cNvContentPartPr/>
              <p14:nvPr/>
            </p14:nvContentPartPr>
            <p14:xfrm>
              <a:off x="8399410" y="1732731"/>
              <a:ext cx="360" cy="7959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E068DAA-F764-D12B-4FA3-906A55F1169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90410" y="1723731"/>
                <a:ext cx="1800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6DD1C71C-76D5-F025-A569-47F9EB9A4FA1}"/>
                  </a:ext>
                </a:extLst>
              </p14:cNvPr>
              <p14:cNvContentPartPr/>
              <p14:nvPr/>
            </p14:nvContentPartPr>
            <p14:xfrm>
              <a:off x="10513330" y="1768011"/>
              <a:ext cx="360" cy="7704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6DD1C71C-76D5-F025-A569-47F9EB9A4F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04330" y="1759011"/>
                <a:ext cx="18000" cy="788040"/>
              </a:xfrm>
              <a:prstGeom prst="rect">
                <a:avLst/>
              </a:prstGeom>
            </p:spPr>
          </p:pic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34193DEA-E351-6686-8AAA-406C189CA7E4}"/>
              </a:ext>
            </a:extLst>
          </p:cNvPr>
          <p:cNvSpPr txBox="1"/>
          <p:nvPr/>
        </p:nvSpPr>
        <p:spPr>
          <a:xfrm>
            <a:off x="6234972" y="2626642"/>
            <a:ext cx="1081549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Event Energy</a:t>
            </a:r>
            <a:endParaRPr lang="en-CA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74599EC-2289-4B58-0FC0-26C59FF40018}"/>
              </a:ext>
            </a:extLst>
          </p:cNvPr>
          <p:cNvSpPr txBox="1"/>
          <p:nvPr/>
        </p:nvSpPr>
        <p:spPr>
          <a:xfrm>
            <a:off x="6234972" y="3364804"/>
            <a:ext cx="1081549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Event Location</a:t>
            </a:r>
            <a:endParaRPr lang="en-CA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76084D2-E904-1B92-31E6-BE5AF074225E}"/>
              </a:ext>
            </a:extLst>
          </p:cNvPr>
          <p:cNvSpPr txBox="1"/>
          <p:nvPr/>
        </p:nvSpPr>
        <p:spPr>
          <a:xfrm>
            <a:off x="5576354" y="4105887"/>
            <a:ext cx="1825856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Number of PMTs Turned on</a:t>
            </a:r>
            <a:endParaRPr lang="en-CA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94A2E85-0568-CD41-2772-866D6C637EE3}"/>
              </a:ext>
            </a:extLst>
          </p:cNvPr>
          <p:cNvSpPr txBox="1"/>
          <p:nvPr/>
        </p:nvSpPr>
        <p:spPr>
          <a:xfrm>
            <a:off x="6087490" y="4907726"/>
            <a:ext cx="1229031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Time of Event</a:t>
            </a:r>
            <a:endParaRPr lang="en-CA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A47FFCD-5987-61F2-C7B5-E5FB765EA5F3}"/>
              </a:ext>
            </a:extLst>
          </p:cNvPr>
          <p:cNvSpPr txBox="1"/>
          <p:nvPr/>
        </p:nvSpPr>
        <p:spPr>
          <a:xfrm>
            <a:off x="7542662" y="1869558"/>
            <a:ext cx="706483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Event #1</a:t>
            </a:r>
            <a:endParaRPr lang="en-CA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D8B203A-C6DA-3AE2-E3AB-525F64D0B61C}"/>
              </a:ext>
            </a:extLst>
          </p:cNvPr>
          <p:cNvSpPr txBox="1"/>
          <p:nvPr/>
        </p:nvSpPr>
        <p:spPr>
          <a:xfrm>
            <a:off x="8550035" y="1888700"/>
            <a:ext cx="789190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Event #2</a:t>
            </a:r>
            <a:endParaRPr lang="en-CA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4B530B-C5E2-8724-A1C6-2D0E581E0DA1}"/>
              </a:ext>
            </a:extLst>
          </p:cNvPr>
          <p:cNvSpPr txBox="1"/>
          <p:nvPr/>
        </p:nvSpPr>
        <p:spPr>
          <a:xfrm>
            <a:off x="9640835" y="1869558"/>
            <a:ext cx="734601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Event #3</a:t>
            </a:r>
            <a:endParaRPr lang="en-CA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61219D9-71A7-B0CE-B0CB-3EA609364B40}"/>
              </a:ext>
            </a:extLst>
          </p:cNvPr>
          <p:cNvSpPr txBox="1"/>
          <p:nvPr/>
        </p:nvSpPr>
        <p:spPr>
          <a:xfrm>
            <a:off x="10651584" y="1842591"/>
            <a:ext cx="815732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Event #4</a:t>
            </a:r>
            <a:endParaRPr lang="en-CA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F2E26D3-F077-308B-5C73-092FD3EAACFD}"/>
              </a:ext>
            </a:extLst>
          </p:cNvPr>
          <p:cNvSpPr txBox="1"/>
          <p:nvPr/>
        </p:nvSpPr>
        <p:spPr>
          <a:xfrm>
            <a:off x="11340956" y="2027257"/>
            <a:ext cx="599585" cy="46166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sz="2400" b="1" dirty="0"/>
              <a:t>. . .  </a:t>
            </a:r>
            <a:endParaRPr lang="en-CA" b="1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580AD07-DF94-5309-2C3B-0CAEB0391D79}"/>
              </a:ext>
            </a:extLst>
          </p:cNvPr>
          <p:cNvSpPr txBox="1"/>
          <p:nvPr/>
        </p:nvSpPr>
        <p:spPr>
          <a:xfrm>
            <a:off x="6475953" y="5655732"/>
            <a:ext cx="599585" cy="46166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sz="2400" b="1" dirty="0"/>
              <a:t>. . .  </a:t>
            </a:r>
            <a:endParaRPr lang="en-CA" b="1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2321C84-F328-3DFB-2B2F-4336E34A9044}"/>
              </a:ext>
            </a:extLst>
          </p:cNvPr>
          <p:cNvSpPr txBox="1"/>
          <p:nvPr/>
        </p:nvSpPr>
        <p:spPr>
          <a:xfrm>
            <a:off x="7542662" y="2734797"/>
            <a:ext cx="78658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2000</a:t>
            </a:r>
            <a:endParaRPr lang="en-CA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A708A71-7CAF-1799-C2BA-4E0A04140015}"/>
              </a:ext>
            </a:extLst>
          </p:cNvPr>
          <p:cNvSpPr txBox="1"/>
          <p:nvPr/>
        </p:nvSpPr>
        <p:spPr>
          <a:xfrm>
            <a:off x="8527948" y="2734797"/>
            <a:ext cx="78658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80000</a:t>
            </a:r>
            <a:endParaRPr lang="en-CA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8A8AE5D-C070-AC4D-DECA-48715A3CE93C}"/>
              </a:ext>
            </a:extLst>
          </p:cNvPr>
          <p:cNvSpPr txBox="1"/>
          <p:nvPr/>
        </p:nvSpPr>
        <p:spPr>
          <a:xfrm>
            <a:off x="9688375" y="2765141"/>
            <a:ext cx="73460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5600</a:t>
            </a:r>
            <a:endParaRPr lang="en-CA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170AB38-0F5A-B762-DA15-7BC61A4DA82B}"/>
              </a:ext>
            </a:extLst>
          </p:cNvPr>
          <p:cNvSpPr txBox="1"/>
          <p:nvPr/>
        </p:nvSpPr>
        <p:spPr>
          <a:xfrm>
            <a:off x="10651584" y="2765141"/>
            <a:ext cx="923013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13000</a:t>
            </a:r>
            <a:endParaRPr lang="en-CA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5C843E7-D7C3-AA25-0584-217F72BEAEFA}"/>
              </a:ext>
            </a:extLst>
          </p:cNvPr>
          <p:cNvSpPr txBox="1"/>
          <p:nvPr/>
        </p:nvSpPr>
        <p:spPr>
          <a:xfrm>
            <a:off x="7390039" y="3527890"/>
            <a:ext cx="1306079" cy="33855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sz="1600" dirty="0"/>
              <a:t>(30, 40, -5)</a:t>
            </a:r>
            <a:endParaRPr lang="en-CA" sz="16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A56828E-5D9B-F1D3-7F79-601D1DCAECFE}"/>
              </a:ext>
            </a:extLst>
          </p:cNvPr>
          <p:cNvSpPr txBox="1"/>
          <p:nvPr/>
        </p:nvSpPr>
        <p:spPr>
          <a:xfrm>
            <a:off x="8382296" y="3519604"/>
            <a:ext cx="1306079" cy="33855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sz="1600" dirty="0"/>
              <a:t>(20, 90, 15)</a:t>
            </a:r>
            <a:endParaRPr lang="en-CA" sz="16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811FA36-CA8E-25F4-F016-80E69CC28C1E}"/>
              </a:ext>
            </a:extLst>
          </p:cNvPr>
          <p:cNvSpPr txBox="1"/>
          <p:nvPr/>
        </p:nvSpPr>
        <p:spPr>
          <a:xfrm>
            <a:off x="9402635" y="3527429"/>
            <a:ext cx="1306079" cy="33855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sz="1600" dirty="0"/>
              <a:t>(30, 10, -50)</a:t>
            </a:r>
            <a:endParaRPr lang="en-CA" sz="16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E40093-4486-54D2-5C4A-D21AEA03C8C9}"/>
              </a:ext>
            </a:extLst>
          </p:cNvPr>
          <p:cNvSpPr txBox="1"/>
          <p:nvPr/>
        </p:nvSpPr>
        <p:spPr>
          <a:xfrm>
            <a:off x="10651584" y="3519604"/>
            <a:ext cx="815732" cy="33855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sz="1600" dirty="0"/>
              <a:t>(0,0,0)</a:t>
            </a:r>
            <a:endParaRPr lang="en-CA" sz="16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F5765FB-23F3-0D4E-9CAF-62EDC84A049D}"/>
              </a:ext>
            </a:extLst>
          </p:cNvPr>
          <p:cNvSpPr txBox="1"/>
          <p:nvPr/>
        </p:nvSpPr>
        <p:spPr>
          <a:xfrm>
            <a:off x="7661377" y="4258939"/>
            <a:ext cx="78658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235</a:t>
            </a:r>
            <a:endParaRPr lang="en-CA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8C673E2-238E-A641-97B9-E1F611574F8A}"/>
              </a:ext>
            </a:extLst>
          </p:cNvPr>
          <p:cNvSpPr txBox="1"/>
          <p:nvPr/>
        </p:nvSpPr>
        <p:spPr>
          <a:xfrm>
            <a:off x="8653347" y="4251114"/>
            <a:ext cx="78658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255</a:t>
            </a:r>
            <a:endParaRPr lang="en-CA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9A5CC42-0D69-5ECB-CF29-08A2A41F04A7}"/>
              </a:ext>
            </a:extLst>
          </p:cNvPr>
          <p:cNvSpPr txBox="1"/>
          <p:nvPr/>
        </p:nvSpPr>
        <p:spPr>
          <a:xfrm>
            <a:off x="9674298" y="4258939"/>
            <a:ext cx="68706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240</a:t>
            </a:r>
            <a:endParaRPr lang="en-CA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7910FA2-8F57-EA6E-8987-49398B340434}"/>
              </a:ext>
            </a:extLst>
          </p:cNvPr>
          <p:cNvSpPr txBox="1"/>
          <p:nvPr/>
        </p:nvSpPr>
        <p:spPr>
          <a:xfrm>
            <a:off x="10727195" y="4258939"/>
            <a:ext cx="68706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239</a:t>
            </a:r>
            <a:endParaRPr lang="en-CA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EAA8AFE-9F63-2AF3-1A83-748C4FC8EA47}"/>
              </a:ext>
            </a:extLst>
          </p:cNvPr>
          <p:cNvSpPr txBox="1"/>
          <p:nvPr/>
        </p:nvSpPr>
        <p:spPr>
          <a:xfrm>
            <a:off x="7421650" y="4995943"/>
            <a:ext cx="105547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12:34:59</a:t>
            </a:r>
            <a:endParaRPr lang="en-CA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2BB0699-2A16-ED00-9542-177DCB815C77}"/>
              </a:ext>
            </a:extLst>
          </p:cNvPr>
          <p:cNvSpPr txBox="1"/>
          <p:nvPr/>
        </p:nvSpPr>
        <p:spPr>
          <a:xfrm>
            <a:off x="8447958" y="4997387"/>
            <a:ext cx="105547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2:44:09</a:t>
            </a:r>
            <a:endParaRPr lang="en-CA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D8D8250-620B-98E7-69AB-23A09323A4C6}"/>
              </a:ext>
            </a:extLst>
          </p:cNvPr>
          <p:cNvSpPr txBox="1"/>
          <p:nvPr/>
        </p:nvSpPr>
        <p:spPr>
          <a:xfrm>
            <a:off x="9516076" y="4997387"/>
            <a:ext cx="105547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21:17:38</a:t>
            </a:r>
            <a:endParaRPr lang="en-CA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9A8FCD8-DE36-7524-628B-FAF38F4AC560}"/>
              </a:ext>
            </a:extLst>
          </p:cNvPr>
          <p:cNvSpPr txBox="1"/>
          <p:nvPr/>
        </p:nvSpPr>
        <p:spPr>
          <a:xfrm>
            <a:off x="10594078" y="4995943"/>
            <a:ext cx="105547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4:07:01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BF6FC-26CC-1C70-40A8-793EECECFBA4}"/>
              </a:ext>
            </a:extLst>
          </p:cNvPr>
          <p:cNvSpPr txBox="1"/>
          <p:nvPr/>
        </p:nvSpPr>
        <p:spPr>
          <a:xfrm>
            <a:off x="11815092" y="6424016"/>
            <a:ext cx="489856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11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B4692-C9FB-5D82-2C11-6AFBDA51E962}"/>
              </a:ext>
            </a:extLst>
          </p:cNvPr>
          <p:cNvSpPr/>
          <p:nvPr/>
        </p:nvSpPr>
        <p:spPr>
          <a:xfrm>
            <a:off x="7401253" y="4053056"/>
            <a:ext cx="4130172" cy="7616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51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F12D-F53E-57B7-7E04-7F1D5F9A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Cutting Out Flasher Events</a:t>
            </a:r>
            <a:endParaRPr lang="en-C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FF26-3112-A42D-9805-E0B55ED1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608175" cy="4877124"/>
          </a:xfrm>
        </p:spPr>
        <p:txBody>
          <a:bodyPr/>
          <a:lstStyle/>
          <a:p>
            <a:r>
              <a:rPr lang="en-US" dirty="0"/>
              <a:t>This is exactly what we want to do for flashers</a:t>
            </a:r>
          </a:p>
          <a:p>
            <a:r>
              <a:rPr lang="en-US" dirty="0"/>
              <a:t>Looking for commonalities when plotting</a:t>
            </a:r>
          </a:p>
          <a:p>
            <a:r>
              <a:rPr lang="en-US" dirty="0"/>
              <a:t>found preliminary cuts between candidates</a:t>
            </a:r>
          </a:p>
          <a:p>
            <a:r>
              <a:rPr lang="en-US" dirty="0"/>
              <a:t>Tested cuts on the files containing original flasher events, </a:t>
            </a:r>
            <a:r>
              <a:rPr lang="en-US" i="1" u="sng" dirty="0"/>
              <a:t>79%</a:t>
            </a:r>
            <a:r>
              <a:rPr lang="en-US" dirty="0"/>
              <a:t> success rate (53/67 events)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FE61B-8BB6-AEF6-AD61-431542A0AFAE}"/>
              </a:ext>
            </a:extLst>
          </p:cNvPr>
          <p:cNvSpPr txBox="1"/>
          <p:nvPr/>
        </p:nvSpPr>
        <p:spPr>
          <a:xfrm>
            <a:off x="6207760" y="1904676"/>
            <a:ext cx="5608175" cy="350865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sz="2400" i="1" dirty="0"/>
              <a:t>Events must pass </a:t>
            </a:r>
            <a:r>
              <a:rPr lang="en-US" sz="2400" b="1" i="1" u="sng" dirty="0"/>
              <a:t>all</a:t>
            </a:r>
            <a:r>
              <a:rPr lang="en-US" sz="2400" i="1" dirty="0"/>
              <a:t> of the following cuts: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Above energy of 2000 </a:t>
            </a:r>
            <a:r>
              <a:rPr lang="en-US" dirty="0" err="1"/>
              <a:t>qPE</a:t>
            </a:r>
            <a:r>
              <a:rPr lang="en-US" dirty="0"/>
              <a:t> (unit of energy measurement),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Ignite at least 210 PMTs,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Have no PMTs ignited by muons,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Have an elapsed event time of 15 microseconds or less,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dirty="0"/>
              <a:t>Have less than 900 </a:t>
            </a:r>
            <a:r>
              <a:rPr lang="en-CA" dirty="0" err="1"/>
              <a:t>qPE</a:t>
            </a:r>
            <a:r>
              <a:rPr lang="en-CA" dirty="0"/>
              <a:t> of charge from the PMTs in the neck of the detector,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dirty="0"/>
              <a:t>Have the event be tracked to a distance of at least 70cm away from the center of the detector</a:t>
            </a:r>
          </a:p>
          <a:p>
            <a:pPr algn="l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21BF4-42A5-5552-6933-D106FB06E3DA}"/>
              </a:ext>
            </a:extLst>
          </p:cNvPr>
          <p:cNvSpPr txBox="1"/>
          <p:nvPr/>
        </p:nvSpPr>
        <p:spPr>
          <a:xfrm>
            <a:off x="11815092" y="6424016"/>
            <a:ext cx="489856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78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C846-F0A9-AB34-DB3B-571231CC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Optimizing, Filtering</a:t>
            </a:r>
            <a:endParaRPr lang="en-C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1046D-C30E-A31A-DF06-406D16FB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10897090" cy="1851247"/>
          </a:xfrm>
        </p:spPr>
        <p:txBody>
          <a:bodyPr/>
          <a:lstStyle/>
          <a:p>
            <a:r>
              <a:rPr lang="en-US" dirty="0"/>
              <a:t>Good starting point, but we want 100% !</a:t>
            </a:r>
          </a:p>
          <a:p>
            <a:r>
              <a:rPr lang="en-US" dirty="0"/>
              <a:t>Cuts need to be tweaked, made stricter. Iterative process</a:t>
            </a:r>
          </a:p>
          <a:p>
            <a:r>
              <a:rPr lang="en-US" dirty="0"/>
              <a:t>Testing on Vacuum &amp; </a:t>
            </a:r>
            <a:r>
              <a:rPr lang="en-US" dirty="0" err="1"/>
              <a:t>LAr</a:t>
            </a:r>
            <a:r>
              <a:rPr lang="en-US" dirty="0"/>
              <a:t> data</a:t>
            </a:r>
          </a:p>
          <a:p>
            <a:r>
              <a:rPr lang="en-US" dirty="0"/>
              <a:t>Once good success has been reached with </a:t>
            </a:r>
            <a:r>
              <a:rPr lang="en-US" dirty="0" err="1"/>
              <a:t>ntp</a:t>
            </a:r>
            <a:r>
              <a:rPr lang="en-US" dirty="0"/>
              <a:t> cuts, use a secondary filter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6EBCB-F458-D5CD-DB39-A871B8562660}"/>
              </a:ext>
            </a:extLst>
          </p:cNvPr>
          <p:cNvSpPr txBox="1"/>
          <p:nvPr/>
        </p:nvSpPr>
        <p:spPr>
          <a:xfrm>
            <a:off x="11815092" y="6424016"/>
            <a:ext cx="489856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13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6C5B3-A10E-4675-D0DA-C74BF7C4CB4B}"/>
              </a:ext>
            </a:extLst>
          </p:cNvPr>
          <p:cNvSpPr txBox="1"/>
          <p:nvPr/>
        </p:nvSpPr>
        <p:spPr>
          <a:xfrm>
            <a:off x="3598606" y="3834581"/>
            <a:ext cx="5614220" cy="16927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sz="3200" b="1" u="sng" dirty="0"/>
              <a:t>End Goal:</a:t>
            </a:r>
          </a:p>
          <a:p>
            <a:pPr algn="l"/>
            <a:endParaRPr lang="en-US" dirty="0"/>
          </a:p>
          <a:p>
            <a:r>
              <a:rPr lang="en-US" dirty="0"/>
              <a:t>To make a filter that picks out flasher events from data with confidence, and only picks out flashers!</a:t>
            </a:r>
          </a:p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44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3CCA-9D3C-2F47-64C3-976BC815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&amp; Readings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5B819-39D0-8322-7038-01FFCA54DA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[1]	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Shimazdu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North America, “How does a photomultiplier tube work?” Shimadzu North America, Analytical and Measuring Instruments. Accessed: Jul. 31, 2024. [Online]. Available: 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https://www.ssi.shimadzu.com/service-support/faq/uv-vis/instrument-design/9/index.html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[2]	P.-A. 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Amaudruz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“Design and Construction of the DEAP-3600 Dark Matter Detector,” Dec. 2017, p. 70. Accessed: Jul. 30, 2024. [Online]. Available: 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https://www.snolab.ca/deap/private/TWiki/pub/Main/PaperOverviewEntry0/view.pdf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[3]	Dr. Tina 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Pollmann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the DEAP collaboration, “DEAP Data Wrangling,” presented at the Data analytics workshop, SNOLAB, Apr. 25, 2016. Accessed: Jul. 31, 2024. [Online]. Available: 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https://www.snolab.ca/deap/private/TWiki/pub/Main/TPMyTalks/DEAPDataWrangling.pdf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055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20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BC10-A681-1D95-1C51-A326205D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7498"/>
            <a:ext cx="9954115" cy="627189"/>
          </a:xfrm>
        </p:spPr>
        <p:txBody>
          <a:bodyPr anchor="t">
            <a:normAutofit/>
          </a:bodyPr>
          <a:lstStyle/>
          <a:p>
            <a:r>
              <a:rPr lang="en-CA" sz="3200" u="sng" dirty="0"/>
              <a:t>Important Concepts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7F599-CA30-12E7-E8B0-896AE0BBA648}"/>
              </a:ext>
            </a:extLst>
          </p:cNvPr>
          <p:cNvSpPr txBox="1"/>
          <p:nvPr/>
        </p:nvSpPr>
        <p:spPr>
          <a:xfrm>
            <a:off x="2163099" y="2150483"/>
            <a:ext cx="3406968" cy="34418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CA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2"/>
                </a:solidFill>
              </a:rPr>
              <a:t>Flash of light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2"/>
                </a:solidFill>
              </a:rPr>
              <a:t>Evidence of particle interactions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3C7E90-EEFC-9D81-AACF-749FDB1F1FBE}"/>
              </a:ext>
            </a:extLst>
          </p:cNvPr>
          <p:cNvSpPr txBox="1"/>
          <p:nvPr/>
        </p:nvSpPr>
        <p:spPr>
          <a:xfrm>
            <a:off x="6032093" y="2150482"/>
            <a:ext cx="3996811" cy="34967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2"/>
                </a:solidFill>
              </a:rPr>
              <a:t>“See” the light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2"/>
                </a:solidFill>
              </a:rPr>
              <a:t>Photoelectric effect [1]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2"/>
                </a:solidFill>
              </a:rPr>
              <a:t>Electrical signal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5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9E875-D78F-963A-4816-3F49AC5AAB18}"/>
              </a:ext>
            </a:extLst>
          </p:cNvPr>
          <p:cNvSpPr txBox="1"/>
          <p:nvPr/>
        </p:nvSpPr>
        <p:spPr>
          <a:xfrm>
            <a:off x="2163099" y="2150482"/>
            <a:ext cx="3406968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CA" sz="3200" b="1" i="1" u="sng" dirty="0"/>
              <a:t>Scintillation</a:t>
            </a:r>
            <a:endParaRPr lang="en-CA" sz="32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EBE4A-FA84-A1F9-934C-519165680A02}"/>
              </a:ext>
            </a:extLst>
          </p:cNvPr>
          <p:cNvSpPr txBox="1"/>
          <p:nvPr/>
        </p:nvSpPr>
        <p:spPr>
          <a:xfrm>
            <a:off x="6032093" y="2150482"/>
            <a:ext cx="399681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CA" sz="2800" b="1" i="1" u="sng" dirty="0"/>
              <a:t>PhotoMultiplier Tubes (PMTs)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6FFEC-C061-0C55-5D7E-748B06F7A8B7}"/>
              </a:ext>
            </a:extLst>
          </p:cNvPr>
          <p:cNvSpPr txBox="1"/>
          <p:nvPr/>
        </p:nvSpPr>
        <p:spPr>
          <a:xfrm>
            <a:off x="11778694" y="6385807"/>
            <a:ext cx="435429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5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F09E-2A55-25F0-B726-8E032650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</p:spPr>
        <p:txBody>
          <a:bodyPr anchor="t">
            <a:normAutofit/>
          </a:bodyPr>
          <a:lstStyle/>
          <a:p>
            <a:r>
              <a:rPr lang="en-US" u="sng" dirty="0"/>
              <a:t>The DEAP Experiment</a:t>
            </a:r>
            <a:endParaRPr lang="en-C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17A7-E6DD-C377-1350-750A1A7AE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2460847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/>
              <a:t>Looking for dark matter as W.I.M.P.s</a:t>
            </a:r>
          </a:p>
          <a:p>
            <a:pPr>
              <a:lnSpc>
                <a:spcPct val="140000"/>
              </a:lnSpc>
            </a:pPr>
            <a:r>
              <a:rPr lang="en-US" dirty="0"/>
              <a:t>2.07 km underground to filter out strongly interacting particles</a:t>
            </a:r>
          </a:p>
          <a:p>
            <a:pPr>
              <a:lnSpc>
                <a:spcPct val="140000"/>
              </a:lnSpc>
            </a:pPr>
            <a:r>
              <a:rPr lang="en-US" dirty="0"/>
              <a:t>3600 kg liquid argon</a:t>
            </a:r>
          </a:p>
          <a:p>
            <a:pPr>
              <a:lnSpc>
                <a:spcPct val="140000"/>
              </a:lnSpc>
            </a:pPr>
            <a:r>
              <a:rPr lang="en-US" dirty="0"/>
              <a:t>PMTs inside, turn scintillation light into electrical signals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9750C-A6A8-8392-BE20-80526B83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35" y="69377"/>
            <a:ext cx="4326194" cy="565515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F85FFB-D3B2-C535-4461-76F10B62B56A}"/>
              </a:ext>
            </a:extLst>
          </p:cNvPr>
          <p:cNvSpPr txBox="1"/>
          <p:nvPr/>
        </p:nvSpPr>
        <p:spPr>
          <a:xfrm>
            <a:off x="7069394" y="5801032"/>
            <a:ext cx="3942735" cy="95410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sz="14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1- The DEAP 3600 dark matter detector. Obtained from DEAP collaboration paper: Design and Construction of the DEAP-3600 Dark Matter Detector [2]</a:t>
            </a:r>
            <a:endParaRPr lang="en-CA" sz="14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521DC-19D5-082A-AEF8-D3700C4EC3C2}"/>
              </a:ext>
            </a:extLst>
          </p:cNvPr>
          <p:cNvSpPr txBox="1"/>
          <p:nvPr/>
        </p:nvSpPr>
        <p:spPr>
          <a:xfrm>
            <a:off x="11778694" y="6385807"/>
            <a:ext cx="435429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2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C52D4-4A30-6BE4-FFF4-CBF602251F7F}"/>
              </a:ext>
            </a:extLst>
          </p:cNvPr>
          <p:cNvSpPr txBox="1"/>
          <p:nvPr/>
        </p:nvSpPr>
        <p:spPr>
          <a:xfrm>
            <a:off x="372302" y="3900847"/>
            <a:ext cx="5752054" cy="52322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sz="2800" b="1" u="sng" dirty="0"/>
              <a:t>From particle interaction to data: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80AC9-E54F-2594-47D9-6E5FCED12B39}"/>
              </a:ext>
            </a:extLst>
          </p:cNvPr>
          <p:cNvSpPr txBox="1"/>
          <p:nvPr/>
        </p:nvSpPr>
        <p:spPr>
          <a:xfrm>
            <a:off x="670616" y="4499674"/>
            <a:ext cx="129785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dirty="0"/>
              <a:t>Interaction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0C347-B18F-A27E-022E-6854A21BFA3C}"/>
              </a:ext>
            </a:extLst>
          </p:cNvPr>
          <p:cNvSpPr txBox="1"/>
          <p:nvPr/>
        </p:nvSpPr>
        <p:spPr>
          <a:xfrm>
            <a:off x="1734253" y="4499674"/>
            <a:ext cx="2148348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dirty="0">
                <a:sym typeface="Wingdings" panose="05000000000000000000" pitchFamily="2" charset="2"/>
              </a:rPr>
              <a:t> Scintillation (light)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94955B-A2A7-90F9-6B8A-5EC983D033D5}"/>
              </a:ext>
            </a:extLst>
          </p:cNvPr>
          <p:cNvSpPr txBox="1"/>
          <p:nvPr/>
        </p:nvSpPr>
        <p:spPr>
          <a:xfrm>
            <a:off x="3882601" y="4500053"/>
            <a:ext cx="2241755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dirty="0">
                <a:sym typeface="Wingdings" panose="05000000000000000000" pitchFamily="2" charset="2"/>
              </a:rPr>
              <a:t> PMTs ‘see’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2844AD-F856-4DE5-44E5-F5671C76C4DF}"/>
              </a:ext>
            </a:extLst>
          </p:cNvPr>
          <p:cNvSpPr txBox="1"/>
          <p:nvPr/>
        </p:nvSpPr>
        <p:spPr>
          <a:xfrm rot="7884173">
            <a:off x="4464464" y="4883249"/>
            <a:ext cx="400110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dirty="0">
                <a:sym typeface="Wingdings" panose="05000000000000000000" pitchFamily="2" charset="2"/>
              </a:rPr>
              <a:t>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8597D3-270F-7C91-0F98-325E71FF7181}"/>
              </a:ext>
            </a:extLst>
          </p:cNvPr>
          <p:cNvSpPr txBox="1"/>
          <p:nvPr/>
        </p:nvSpPr>
        <p:spPr>
          <a:xfrm>
            <a:off x="3408809" y="5194412"/>
            <a:ext cx="1779639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dirty="0"/>
              <a:t>Electrical Signals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F8E40-F79B-01C7-4FA3-5A95253E750A}"/>
              </a:ext>
            </a:extLst>
          </p:cNvPr>
          <p:cNvSpPr txBox="1"/>
          <p:nvPr/>
        </p:nvSpPr>
        <p:spPr>
          <a:xfrm rot="7884173">
            <a:off x="3827753" y="5639850"/>
            <a:ext cx="400110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dirty="0">
                <a:sym typeface="Wingdings" panose="05000000000000000000" pitchFamily="2" charset="2"/>
              </a:rPr>
              <a:t></a:t>
            </a:r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D35509-F20E-9EF8-FF6F-5E2C02618B69}"/>
              </a:ext>
            </a:extLst>
          </p:cNvPr>
          <p:cNvSpPr txBox="1"/>
          <p:nvPr/>
        </p:nvSpPr>
        <p:spPr>
          <a:xfrm>
            <a:off x="1868129" y="5979672"/>
            <a:ext cx="2959510" cy="46166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sz="2400" b="1" u="sng" dirty="0">
                <a:solidFill>
                  <a:schemeClr val="accent2"/>
                </a:solidFill>
              </a:rPr>
              <a:t>Converted to code!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4FFD7-36B2-06BE-3D4A-E7E2D71968BA}"/>
              </a:ext>
            </a:extLst>
          </p:cNvPr>
          <p:cNvSpPr txBox="1"/>
          <p:nvPr/>
        </p:nvSpPr>
        <p:spPr>
          <a:xfrm>
            <a:off x="324465" y="3883742"/>
            <a:ext cx="5542935" cy="263504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rtlCol="0" anchor="t">
            <a:spAutoFit/>
          </a:bodyPr>
          <a:lstStyle/>
          <a:p>
            <a:pPr algn="l"/>
            <a:endParaRPr lang="en-CA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55CB5C-01B7-7BE6-9C20-686D59F3FEA5}"/>
              </a:ext>
            </a:extLst>
          </p:cNvPr>
          <p:cNvSpPr/>
          <p:nvPr/>
        </p:nvSpPr>
        <p:spPr>
          <a:xfrm>
            <a:off x="7934632" y="3428999"/>
            <a:ext cx="1219200" cy="1182329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4550-1770-44E7-0AD1-A086BB31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</p:spPr>
        <p:txBody>
          <a:bodyPr anchor="t">
            <a:normAutofit/>
          </a:bodyPr>
          <a:lstStyle/>
          <a:p>
            <a:r>
              <a:rPr lang="en-US" u="sng" dirty="0"/>
              <a:t>What is a ‘Background’?</a:t>
            </a:r>
            <a:endParaRPr lang="en-C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D02BC-6FE4-880C-F714-03F55A086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309994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en-US" sz="2300" dirty="0"/>
              <a:t>Backgrounds are important in particle detection</a:t>
            </a:r>
          </a:p>
          <a:p>
            <a:pPr>
              <a:lnSpc>
                <a:spcPct val="140000"/>
              </a:lnSpc>
            </a:pPr>
            <a:r>
              <a:rPr lang="en-US" sz="2300" dirty="0"/>
              <a:t>Easy concept to understand, needle in a haystack analogy [3]</a:t>
            </a:r>
          </a:p>
          <a:p>
            <a:pPr>
              <a:lnSpc>
                <a:spcPct val="140000"/>
              </a:lnSpc>
            </a:pPr>
            <a:r>
              <a:rPr lang="en-CA" sz="2300" dirty="0"/>
              <a:t>Dark matter WIMP events are our needle</a:t>
            </a:r>
          </a:p>
          <a:p>
            <a:pPr>
              <a:lnSpc>
                <a:spcPct val="140000"/>
              </a:lnSpc>
            </a:pPr>
            <a:r>
              <a:rPr lang="en-CA" sz="2300" dirty="0"/>
              <a:t>Backgrounds are pieces of hay that look like the needle</a:t>
            </a:r>
          </a:p>
          <a:p>
            <a:pPr>
              <a:lnSpc>
                <a:spcPct val="140000"/>
              </a:lnSpc>
            </a:pPr>
            <a:endParaRPr lang="en-CA" sz="1400" dirty="0"/>
          </a:p>
        </p:txBody>
      </p:sp>
      <p:pic>
        <p:nvPicPr>
          <p:cNvPr id="7" name="Picture 6" descr="Magnifying glass">
            <a:extLst>
              <a:ext uri="{FF2B5EF4-FFF2-40B4-BE49-F238E27FC236}">
                <a16:creationId xmlns:a16="http://schemas.microsoft.com/office/drawing/2014/main" id="{E86F23E2-78EB-70C9-8E44-A6901B507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61" y="1315065"/>
            <a:ext cx="4532854" cy="45328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5520AA-4B53-2561-ABEF-C89FB3D31676}"/>
              </a:ext>
            </a:extLst>
          </p:cNvPr>
          <p:cNvSpPr txBox="1"/>
          <p:nvPr/>
        </p:nvSpPr>
        <p:spPr>
          <a:xfrm>
            <a:off x="11767457" y="6368143"/>
            <a:ext cx="348343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3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506A9-5513-A9CD-CCB8-0C361CAA03C5}"/>
              </a:ext>
            </a:extLst>
          </p:cNvPr>
          <p:cNvSpPr txBox="1"/>
          <p:nvPr/>
        </p:nvSpPr>
        <p:spPr>
          <a:xfrm>
            <a:off x="442452" y="4395019"/>
            <a:ext cx="5181600" cy="1754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CA" sz="2800" b="1" u="sng" dirty="0"/>
              <a:t>Analysis Goal:</a:t>
            </a:r>
          </a:p>
          <a:p>
            <a:endParaRPr lang="en-CA" sz="1600" b="1" u="sng" dirty="0"/>
          </a:p>
          <a:p>
            <a:r>
              <a:rPr lang="en-CA" sz="2000" dirty="0"/>
              <a:t>Our job is to filter out the events which may </a:t>
            </a:r>
            <a:r>
              <a:rPr lang="en-CA" sz="2000" i="1" u="sng" dirty="0"/>
              <a:t>look</a:t>
            </a:r>
            <a:r>
              <a:rPr lang="en-CA" sz="2000" dirty="0"/>
              <a:t> like dark matter WIMP events, </a:t>
            </a:r>
            <a:r>
              <a:rPr lang="en-CA" sz="2000" dirty="0" err="1"/>
              <a:t>ie</a:t>
            </a:r>
            <a:r>
              <a:rPr lang="en-CA" sz="2000" dirty="0"/>
              <a:t>: as much ‘background’ as possible</a:t>
            </a:r>
          </a:p>
        </p:txBody>
      </p:sp>
    </p:spTree>
    <p:extLst>
      <p:ext uri="{BB962C8B-B14F-4D97-AF65-F5344CB8AC3E}">
        <p14:creationId xmlns:p14="http://schemas.microsoft.com/office/powerpoint/2010/main" val="12326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5F7E-6739-D919-3E6B-19FDAD56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Flasher Events</a:t>
            </a:r>
            <a:endParaRPr lang="en-C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04850-A4BE-1D68-9AAA-5BC63BBA8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888301" cy="2934931"/>
          </a:xfrm>
        </p:spPr>
        <p:txBody>
          <a:bodyPr/>
          <a:lstStyle/>
          <a:p>
            <a:r>
              <a:rPr lang="en-US" sz="2000" dirty="0"/>
              <a:t>A special kind of event, not caused by particle interaction </a:t>
            </a:r>
          </a:p>
          <a:p>
            <a:r>
              <a:rPr lang="en-US" sz="2000" dirty="0"/>
              <a:t>A single PMT emits a </a:t>
            </a:r>
            <a:r>
              <a:rPr lang="en-US" sz="2000" b="1" u="sng" dirty="0"/>
              <a:t>BIG</a:t>
            </a:r>
            <a:r>
              <a:rPr lang="en-US" sz="2000" dirty="0"/>
              <a:t> signal</a:t>
            </a:r>
          </a:p>
          <a:p>
            <a:r>
              <a:rPr lang="en-US" sz="2000" dirty="0"/>
              <a:t>Rest of the PMTs light up, smaller signal</a:t>
            </a:r>
          </a:p>
          <a:p>
            <a:r>
              <a:rPr lang="en-US" sz="2000" dirty="0"/>
              <a:t>Specific order, visual look</a:t>
            </a:r>
          </a:p>
          <a:p>
            <a:endParaRPr lang="en-CA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78886CA-D352-8E7C-BC3E-57B00AC63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 r="7700"/>
          <a:stretch/>
        </p:blipFill>
        <p:spPr bwMode="auto">
          <a:xfrm>
            <a:off x="9224747" y="3053436"/>
            <a:ext cx="2967253" cy="29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80C305-7BEE-BFAC-64BA-26E381306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/>
          <a:stretch/>
        </p:blipFill>
        <p:spPr bwMode="auto">
          <a:xfrm>
            <a:off x="7656391" y="455529"/>
            <a:ext cx="2683575" cy="26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35E771-8DCA-1853-8836-43FE5C852605}"/>
              </a:ext>
            </a:extLst>
          </p:cNvPr>
          <p:cNvSpPr txBox="1"/>
          <p:nvPr/>
        </p:nvSpPr>
        <p:spPr>
          <a:xfrm>
            <a:off x="6666373" y="6172200"/>
            <a:ext cx="5540603" cy="33855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sz="16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2- Flasher Events depicted using animation software</a:t>
            </a:r>
            <a:endParaRPr lang="en-CA" sz="16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4CA65-ED36-6250-958A-2D0A50D6021C}"/>
              </a:ext>
            </a:extLst>
          </p:cNvPr>
          <p:cNvSpPr txBox="1"/>
          <p:nvPr/>
        </p:nvSpPr>
        <p:spPr>
          <a:xfrm>
            <a:off x="11815092" y="6424016"/>
            <a:ext cx="489856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7FB2C-07BB-462F-A3D7-EB5291846072}"/>
              </a:ext>
            </a:extLst>
          </p:cNvPr>
          <p:cNvSpPr txBox="1"/>
          <p:nvPr/>
        </p:nvSpPr>
        <p:spPr>
          <a:xfrm>
            <a:off x="452284" y="4483510"/>
            <a:ext cx="4689987" cy="218521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CA" sz="2800" b="1" u="sng" dirty="0"/>
              <a:t>What do we know?</a:t>
            </a:r>
          </a:p>
          <a:p>
            <a:pPr algn="l"/>
            <a:endParaRPr lang="en-CA" dirty="0"/>
          </a:p>
          <a:p>
            <a:r>
              <a:rPr lang="en-US" dirty="0"/>
              <a:t>They are </a:t>
            </a:r>
            <a:r>
              <a:rPr lang="en-US" b="1" dirty="0"/>
              <a:t>consistent</a:t>
            </a:r>
            <a:r>
              <a:rPr lang="en-US" dirty="0"/>
              <a:t> in their characteristics</a:t>
            </a:r>
          </a:p>
          <a:p>
            <a:endParaRPr lang="en-US" i="1" u="sng" dirty="0"/>
          </a:p>
          <a:p>
            <a:r>
              <a:rPr lang="en-US" i="1" dirty="0"/>
              <a:t>And </a:t>
            </a:r>
          </a:p>
          <a:p>
            <a:endParaRPr lang="en-US" i="1" u="sng" dirty="0"/>
          </a:p>
          <a:p>
            <a:r>
              <a:rPr lang="en-US" dirty="0"/>
              <a:t>Can be defined visually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0D871-5137-BB05-5B43-8C22B2095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92" y="3098670"/>
            <a:ext cx="2967253" cy="28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19B0-4A72-722B-D409-2B211940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Background Flasher Events</a:t>
            </a:r>
            <a:endParaRPr lang="en-C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F3858-14A6-D21E-8702-8A2A7BC84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11444931" cy="2288843"/>
          </a:xfrm>
        </p:spPr>
        <p:txBody>
          <a:bodyPr/>
          <a:lstStyle/>
          <a:p>
            <a:r>
              <a:rPr lang="en-US" dirty="0"/>
              <a:t>We want to cut out flasher events</a:t>
            </a:r>
          </a:p>
          <a:p>
            <a:r>
              <a:rPr lang="en-CA" dirty="0"/>
              <a:t>Flashers have the chance to continue into subsequent lower energy flasher events</a:t>
            </a:r>
          </a:p>
          <a:p>
            <a:r>
              <a:rPr lang="en-CA" dirty="0"/>
              <a:t>These subsequent low energy events could look similar to WIMP events</a:t>
            </a:r>
          </a:p>
          <a:p>
            <a:r>
              <a:rPr lang="en-CA" dirty="0"/>
              <a:t>If we can pick flashers out of data, we can treat the following events more carefully, filter out our background events</a:t>
            </a:r>
          </a:p>
        </p:txBody>
      </p:sp>
      <p:pic>
        <p:nvPicPr>
          <p:cNvPr id="4" name="Picture 3" descr="A grid of colorful squares&#10;&#10;Description automatically generated">
            <a:extLst>
              <a:ext uri="{FF2B5EF4-FFF2-40B4-BE49-F238E27FC236}">
                <a16:creationId xmlns:a16="http://schemas.microsoft.com/office/drawing/2014/main" id="{181B433F-B0F0-7EC8-348D-12E17B3A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" y="4833258"/>
            <a:ext cx="3539314" cy="2024742"/>
          </a:xfrm>
          <a:prstGeom prst="rect">
            <a:avLst/>
          </a:prstGeom>
        </p:spPr>
      </p:pic>
      <p:pic>
        <p:nvPicPr>
          <p:cNvPr id="5" name="Picture 4" descr="A screenshot of a game&#10;&#10;Description automatically generated">
            <a:extLst>
              <a:ext uri="{FF2B5EF4-FFF2-40B4-BE49-F238E27FC236}">
                <a16:creationId xmlns:a16="http://schemas.microsoft.com/office/drawing/2014/main" id="{A7931065-A52D-AD4C-4417-28CF69DB2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07" y="4861615"/>
            <a:ext cx="3924968" cy="1991856"/>
          </a:xfrm>
          <a:prstGeom prst="rect">
            <a:avLst/>
          </a:prstGeom>
        </p:spPr>
      </p:pic>
      <p:pic>
        <p:nvPicPr>
          <p:cNvPr id="6" name="Picture 5" descr="A grid of blue and pink squares&#10;&#10;Description automatically generated">
            <a:extLst>
              <a:ext uri="{FF2B5EF4-FFF2-40B4-BE49-F238E27FC236}">
                <a16:creationId xmlns:a16="http://schemas.microsoft.com/office/drawing/2014/main" id="{668B7671-15A0-5041-1C87-CF520DEBF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78" y="4866144"/>
            <a:ext cx="3539314" cy="1991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BD6DE0-423D-9F42-FB2B-CAB32C6FDF3E}"/>
              </a:ext>
            </a:extLst>
          </p:cNvPr>
          <p:cNvSpPr txBox="1"/>
          <p:nvPr/>
        </p:nvSpPr>
        <p:spPr>
          <a:xfrm>
            <a:off x="11815092" y="6424016"/>
            <a:ext cx="489856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US" dirty="0"/>
              <a:t>5</a:t>
            </a:r>
            <a:endParaRPr lang="en-CA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DAB6E587-A407-ABA4-94BD-11C1A004CF0A}"/>
              </a:ext>
            </a:extLst>
          </p:cNvPr>
          <p:cNvSpPr/>
          <p:nvPr/>
        </p:nvSpPr>
        <p:spPr>
          <a:xfrm rot="3024586">
            <a:off x="2412163" y="4899419"/>
            <a:ext cx="192712" cy="132701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6B51D66-8253-8CCF-0F25-213DF158725E}"/>
              </a:ext>
            </a:extLst>
          </p:cNvPr>
          <p:cNvSpPr/>
          <p:nvPr/>
        </p:nvSpPr>
        <p:spPr>
          <a:xfrm rot="3265999">
            <a:off x="6309799" y="4919083"/>
            <a:ext cx="198912" cy="128768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8DA45A2-4BA6-9D2B-2B35-42CFCEEF01CC}"/>
              </a:ext>
            </a:extLst>
          </p:cNvPr>
          <p:cNvSpPr/>
          <p:nvPr/>
        </p:nvSpPr>
        <p:spPr>
          <a:xfrm rot="2947655">
            <a:off x="10098789" y="4995871"/>
            <a:ext cx="175829" cy="130642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C1741-70FF-229B-4B76-8B566B78BFC2}"/>
              </a:ext>
            </a:extLst>
          </p:cNvPr>
          <p:cNvSpPr txBox="1"/>
          <p:nvPr/>
        </p:nvSpPr>
        <p:spPr>
          <a:xfrm>
            <a:off x="1619250" y="4381894"/>
            <a:ext cx="146198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u="sng" dirty="0"/>
              <a:t>Flasher event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524DAE-FDCE-DB0D-0E7D-817D1E555CFA}"/>
              </a:ext>
            </a:extLst>
          </p:cNvPr>
          <p:cNvSpPr txBox="1"/>
          <p:nvPr/>
        </p:nvSpPr>
        <p:spPr>
          <a:xfrm>
            <a:off x="5360025" y="4381894"/>
            <a:ext cx="1755150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u="sng" dirty="0"/>
              <a:t>First event after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F22A0A-6F2D-A541-FD9C-2073BF061FF3}"/>
              </a:ext>
            </a:extLst>
          </p:cNvPr>
          <p:cNvSpPr txBox="1"/>
          <p:nvPr/>
        </p:nvSpPr>
        <p:spPr>
          <a:xfrm>
            <a:off x="8984533" y="4381894"/>
            <a:ext cx="2743200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u="sng" dirty="0"/>
              <a:t>Second event after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4BCA3-FB91-D1DC-510D-1167C03DBEFC}"/>
              </a:ext>
            </a:extLst>
          </p:cNvPr>
          <p:cNvSpPr txBox="1"/>
          <p:nvPr/>
        </p:nvSpPr>
        <p:spPr>
          <a:xfrm>
            <a:off x="2933700" y="2535235"/>
            <a:ext cx="6324600" cy="14773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CA" sz="2400" b="1" u="sng" dirty="0"/>
              <a:t>Why do we want to cut them out?</a:t>
            </a:r>
          </a:p>
          <a:p>
            <a:pPr algn="l"/>
            <a:endParaRPr lang="en-CA" dirty="0"/>
          </a:p>
          <a:p>
            <a:pPr algn="l"/>
            <a:r>
              <a:rPr lang="en-CA" sz="2400" dirty="0"/>
              <a:t>The following events could be a problem, may look like the WIMP events we are looking for!</a:t>
            </a:r>
          </a:p>
        </p:txBody>
      </p:sp>
    </p:spTree>
    <p:extLst>
      <p:ext uri="{BB962C8B-B14F-4D97-AF65-F5344CB8AC3E}">
        <p14:creationId xmlns:p14="http://schemas.microsoft.com/office/powerpoint/2010/main" val="26506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7" grpId="0"/>
      <p:bldP spid="13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0133-A6E6-9EF8-49B9-8A862F84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 u="sng" kern="1200" spc="50" baseline="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How Were Cuts Made?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8D570-439B-C8C3-3F7F-2436AFBAB3DD}"/>
              </a:ext>
            </a:extLst>
          </p:cNvPr>
          <p:cNvSpPr txBox="1"/>
          <p:nvPr/>
        </p:nvSpPr>
        <p:spPr>
          <a:xfrm>
            <a:off x="732936" y="4879156"/>
            <a:ext cx="5134464" cy="1112312"/>
          </a:xfrm>
          <a:prstGeom prst="rect">
            <a:avLst/>
          </a:prstGeom>
          <a:solidFill>
            <a:schemeClr val="accent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Events before and after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96B6C20-A9F6-5E8E-CB2D-FD4A6844DE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91936"/>
              </p:ext>
            </p:extLst>
          </p:nvPr>
        </p:nvGraphicFramePr>
        <p:xfrm>
          <a:off x="304310" y="237801"/>
          <a:ext cx="11792440" cy="487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60D019-EAA0-42C6-4CDE-EFD82D4D7BD1}"/>
              </a:ext>
            </a:extLst>
          </p:cNvPr>
          <p:cNvSpPr txBox="1"/>
          <p:nvPr/>
        </p:nvSpPr>
        <p:spPr>
          <a:xfrm>
            <a:off x="6514611" y="4879156"/>
            <a:ext cx="5134464" cy="1112312"/>
          </a:xfrm>
          <a:prstGeom prst="rect">
            <a:avLst/>
          </a:prstGeom>
          <a:solidFill>
            <a:schemeClr val="accent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Event specific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C8EFF-F987-0495-C301-6D2F05DD8F3B}"/>
              </a:ext>
            </a:extLst>
          </p:cNvPr>
          <p:cNvSpPr txBox="1"/>
          <p:nvPr/>
        </p:nvSpPr>
        <p:spPr>
          <a:xfrm>
            <a:off x="11815092" y="6424016"/>
            <a:ext cx="489856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089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B740-7DEC-EE7E-EC9F-F4BBF16E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Looking Before and After</a:t>
            </a:r>
            <a:endParaRPr lang="en-C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F4AFE-2427-D71D-B62E-E71835EB0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10897090" cy="3076899"/>
          </a:xfrm>
        </p:spPr>
        <p:txBody>
          <a:bodyPr/>
          <a:lstStyle/>
          <a:p>
            <a:r>
              <a:rPr lang="en-CA" sz="2000" dirty="0"/>
              <a:t>Time difference between sequential events</a:t>
            </a:r>
          </a:p>
          <a:p>
            <a:r>
              <a:rPr lang="en-CA" sz="2000" dirty="0"/>
              <a:t>Translates to event rate</a:t>
            </a:r>
          </a:p>
          <a:p>
            <a:r>
              <a:rPr lang="en-CA" sz="2000" dirty="0"/>
              <a:t>Sampled and plotted </a:t>
            </a:r>
            <a:r>
              <a:rPr lang="el-GR" sz="2000" dirty="0"/>
              <a:t>Δ</a:t>
            </a:r>
            <a:r>
              <a:rPr lang="en-CA" sz="2000" dirty="0"/>
              <a:t>t for events before &amp; after flashers</a:t>
            </a:r>
          </a:p>
          <a:p>
            <a:r>
              <a:rPr lang="en-CA" sz="2000" dirty="0"/>
              <a:t>Flashers had a clear graphical trend</a:t>
            </a:r>
          </a:p>
          <a:p>
            <a:r>
              <a:rPr lang="en-CA" sz="2000" dirty="0"/>
              <a:t>Tested against random data, was trend significant?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F06CB-FA95-ABCD-FAB9-5B6C35B8D493}"/>
              </a:ext>
            </a:extLst>
          </p:cNvPr>
          <p:cNvSpPr txBox="1"/>
          <p:nvPr/>
        </p:nvSpPr>
        <p:spPr>
          <a:xfrm>
            <a:off x="11815092" y="6424016"/>
            <a:ext cx="489856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dirty="0"/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20664-856E-F608-595C-F733C8353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10" y="4451139"/>
            <a:ext cx="9001615" cy="21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7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DCFD6B-E427-20F1-D7FD-35C1B5862792}"/>
              </a:ext>
            </a:extLst>
          </p:cNvPr>
          <p:cNvSpPr txBox="1"/>
          <p:nvPr/>
        </p:nvSpPr>
        <p:spPr>
          <a:xfrm>
            <a:off x="11815092" y="6424016"/>
            <a:ext cx="489856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en-CA" dirty="0"/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5B7724-50EA-B25A-850A-CF702B403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30"/>
          <a:stretch/>
        </p:blipFill>
        <p:spPr>
          <a:xfrm>
            <a:off x="0" y="0"/>
            <a:ext cx="12192000" cy="60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38572"/>
      </p:ext>
    </p:extLst>
  </p:cSld>
  <p:clrMapOvr>
    <a:masterClrMapping/>
  </p:clrMapOvr>
</p:sld>
</file>

<file path=ppt/theme/theme1.xml><?xml version="1.0" encoding="utf-8"?>
<a:theme xmlns:a="http://schemas.openxmlformats.org/drawingml/2006/main" name="Queen's University Presentation">
  <a:themeElements>
    <a:clrScheme name="Custom 16">
      <a:dk1>
        <a:srgbClr val="000000"/>
      </a:dk1>
      <a:lt1>
        <a:srgbClr val="EBEBEC"/>
      </a:lt1>
      <a:dk2>
        <a:srgbClr val="B90D30"/>
      </a:dk2>
      <a:lt2>
        <a:srgbClr val="FFFFFF"/>
      </a:lt2>
      <a:accent1>
        <a:srgbClr val="002452"/>
      </a:accent1>
      <a:accent2>
        <a:srgbClr val="1A4771"/>
      </a:accent2>
      <a:accent3>
        <a:srgbClr val="4D7091"/>
      </a:accent3>
      <a:accent4>
        <a:srgbClr val="8099B1"/>
      </a:accent4>
      <a:accent5>
        <a:srgbClr val="B3C2D0"/>
      </a:accent5>
      <a:accent6>
        <a:srgbClr val="CCD6E0"/>
      </a:accent6>
      <a:hlink>
        <a:srgbClr val="335B81"/>
      </a:hlink>
      <a:folHlink>
        <a:srgbClr val="00245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nnual classroom slides 2022-23_0 1" id="{F94B207B-5CB1-4C21-8F88-496C87731949}" vid="{55137D5F-3240-43E5-8657-059DFA12B9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Queen's Slides</Template>
  <TotalTime>659</TotalTime>
  <Words>1052</Words>
  <Application>Microsoft Office PowerPoint</Application>
  <PresentationFormat>Widescreen</PresentationFormat>
  <Paragraphs>182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Open Sans</vt:lpstr>
      <vt:lpstr>Open Sans Semibold</vt:lpstr>
      <vt:lpstr>System Font Regular</vt:lpstr>
      <vt:lpstr>Times New Roman</vt:lpstr>
      <vt:lpstr>Wingdings</vt:lpstr>
      <vt:lpstr>Queen's University Presentation</vt:lpstr>
      <vt:lpstr>Flasher Events</vt:lpstr>
      <vt:lpstr>Important Concepts</vt:lpstr>
      <vt:lpstr>The DEAP Experiment</vt:lpstr>
      <vt:lpstr>What is a ‘Background’?</vt:lpstr>
      <vt:lpstr>Flasher Events</vt:lpstr>
      <vt:lpstr>Background Flasher Events</vt:lpstr>
      <vt:lpstr>How Were Cuts Made? </vt:lpstr>
      <vt:lpstr>Looking Before and After</vt:lpstr>
      <vt:lpstr>PowerPoint Presentation</vt:lpstr>
      <vt:lpstr>PowerPoint Presentation</vt:lpstr>
      <vt:lpstr>PowerPoint Presentation</vt:lpstr>
      <vt:lpstr>Event Variables</vt:lpstr>
      <vt:lpstr>Cutting Out Flasher Events</vt:lpstr>
      <vt:lpstr>Optimizing, Filtering</vt:lpstr>
      <vt:lpstr>References &amp; Readings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Poser</dc:creator>
  <cp:lastModifiedBy>Matt Poser</cp:lastModifiedBy>
  <cp:revision>94</cp:revision>
  <dcterms:created xsi:type="dcterms:W3CDTF">2024-08-07T14:48:13Z</dcterms:created>
  <dcterms:modified xsi:type="dcterms:W3CDTF">2024-08-20T12:38:06Z</dcterms:modified>
</cp:coreProperties>
</file>