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EB Garamond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EBGaramon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bold.fntdata"/><Relationship Id="rId6" Type="http://schemas.openxmlformats.org/officeDocument/2006/relationships/slide" Target="slides/slide1.xml"/><Relationship Id="rId18" Type="http://schemas.openxmlformats.org/officeDocument/2006/relationships/font" Target="fonts/EBGaramo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2f0c5f4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f2f0c5f4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f31c74f86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f31c74f86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f3fc5a91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f3fc5a91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31c74f86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f31c74f86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2f0c5f499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2f0c5f499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f2f0c5f49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f2f0c5f49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2f0c5f49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2f0c5f49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2f0c5f499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2f0c5f499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2f0c5f499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2f0c5f499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2f0c5f499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f2f0c5f499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2f0c5f499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f2f0c5f499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2f0c5f499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f2f0c5f499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3.jpg"/><Relationship Id="rId5" Type="http://schemas.openxmlformats.org/officeDocument/2006/relationships/image" Target="../media/image14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2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748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280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Precision Measurements of (Ultracold) Neutron Properties at TRIUMF</a:t>
            </a:r>
            <a:endParaRPr b="1" sz="4080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Kyle Drury, McMaster University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EB Garamond"/>
                <a:ea typeface="EB Garamond"/>
                <a:cs typeface="EB Garamond"/>
                <a:sym typeface="EB Garamond"/>
              </a:rPr>
              <a:t>On behalf of the TUCAN Collaboration</a:t>
            </a:r>
            <a:endParaRPr sz="1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57" name="Google Shape;57;p13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5685325" y="3948050"/>
            <a:ext cx="1926725" cy="7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600" y="3914025"/>
            <a:ext cx="4149673" cy="7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 b="33962" l="0" r="17259" t="9015"/>
          <a:stretch/>
        </p:blipFill>
        <p:spPr>
          <a:xfrm>
            <a:off x="174375" y="2866589"/>
            <a:ext cx="5033644" cy="9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Breakout Boxes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3" name="Google Shape;223;p22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24" name="Google Shape;224;p22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4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238075" y="786175"/>
            <a:ext cx="8446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Breakout box 6 is required to interface with various temperature sensors in the liquid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deuterium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system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Most of them are located around the production bulb, within the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deuterium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cryostat, and along the delivery and recovery lines going to and from the bulb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1" name="Google Shape;231;p22"/>
          <p:cNvPicPr preferRelativeResize="0"/>
          <p:nvPr/>
        </p:nvPicPr>
        <p:blipFill rotWithShape="1">
          <a:blip r:embed="rId5">
            <a:alphaModFix/>
          </a:blip>
          <a:srcRect b="10063" l="2305" r="0" t="0"/>
          <a:stretch/>
        </p:blipFill>
        <p:spPr>
          <a:xfrm>
            <a:off x="5208013" y="2901250"/>
            <a:ext cx="2775249" cy="19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2609324" y="2614070"/>
            <a:ext cx="1458900" cy="4236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2708299" y="2745035"/>
            <a:ext cx="1260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LD2 Cryostat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234" name="Google Shape;234;p22"/>
          <p:cNvCxnSpPr/>
          <p:nvPr/>
        </p:nvCxnSpPr>
        <p:spPr>
          <a:xfrm>
            <a:off x="880800" y="2825895"/>
            <a:ext cx="1728600" cy="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5" name="Google Shape;235;p22"/>
          <p:cNvSpPr/>
          <p:nvPr/>
        </p:nvSpPr>
        <p:spPr>
          <a:xfrm>
            <a:off x="3260580" y="2104525"/>
            <a:ext cx="228900" cy="509400"/>
          </a:xfrm>
          <a:prstGeom prst="rect">
            <a:avLst/>
          </a:prstGeom>
          <a:solidFill>
            <a:srgbClr val="BB8D0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2"/>
          <p:cNvSpPr/>
          <p:nvPr/>
        </p:nvSpPr>
        <p:spPr>
          <a:xfrm>
            <a:off x="3137928" y="1817950"/>
            <a:ext cx="474300" cy="286500"/>
          </a:xfrm>
          <a:prstGeom prst="rect">
            <a:avLst/>
          </a:prstGeom>
          <a:solidFill>
            <a:srgbClr val="BB8D0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2938155" y="1881754"/>
            <a:ext cx="873900" cy="1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Coldhead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238" name="Google Shape;238;p22"/>
          <p:cNvCxnSpPr/>
          <p:nvPr/>
        </p:nvCxnSpPr>
        <p:spPr>
          <a:xfrm>
            <a:off x="4040804" y="2951348"/>
            <a:ext cx="1193400" cy="4938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2"/>
          <p:cNvCxnSpPr/>
          <p:nvPr/>
        </p:nvCxnSpPr>
        <p:spPr>
          <a:xfrm flipH="1" rot="10800000">
            <a:off x="6818850" y="1766650"/>
            <a:ext cx="6600" cy="16710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0" name="Google Shape;240;p22"/>
          <p:cNvSpPr/>
          <p:nvPr/>
        </p:nvSpPr>
        <p:spPr>
          <a:xfrm rot="5400000">
            <a:off x="3451314" y="2523867"/>
            <a:ext cx="128400" cy="52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"/>
          <p:cNvSpPr/>
          <p:nvPr/>
        </p:nvSpPr>
        <p:spPr>
          <a:xfrm rot="5400000">
            <a:off x="6796388" y="2139425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"/>
          <p:cNvSpPr/>
          <p:nvPr/>
        </p:nvSpPr>
        <p:spPr>
          <a:xfrm rot="5400000">
            <a:off x="6796388" y="2439025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2"/>
          <p:cNvSpPr/>
          <p:nvPr/>
        </p:nvSpPr>
        <p:spPr>
          <a:xfrm>
            <a:off x="6562413" y="4246650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"/>
          <p:cNvSpPr/>
          <p:nvPr/>
        </p:nvSpPr>
        <p:spPr>
          <a:xfrm rot="5400000">
            <a:off x="7157863" y="3764900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"/>
          <p:cNvSpPr/>
          <p:nvPr/>
        </p:nvSpPr>
        <p:spPr>
          <a:xfrm rot="5400000">
            <a:off x="5939613" y="3764900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2"/>
          <p:cNvSpPr/>
          <p:nvPr/>
        </p:nvSpPr>
        <p:spPr>
          <a:xfrm>
            <a:off x="6562413" y="3333775"/>
            <a:ext cx="145200" cy="55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"/>
          <p:cNvSpPr/>
          <p:nvPr/>
        </p:nvSpPr>
        <p:spPr>
          <a:xfrm>
            <a:off x="3306370" y="3037730"/>
            <a:ext cx="137400" cy="489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7433900" y="2369600"/>
            <a:ext cx="1304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Temperature Sensors</a:t>
            </a:r>
            <a:endParaRPr sz="16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49" name="Google Shape;249;p22"/>
          <p:cNvCxnSpPr/>
          <p:nvPr/>
        </p:nvCxnSpPr>
        <p:spPr>
          <a:xfrm rot="10800000">
            <a:off x="6883850" y="2469850"/>
            <a:ext cx="697500" cy="14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22"/>
          <p:cNvSpPr/>
          <p:nvPr/>
        </p:nvSpPr>
        <p:spPr>
          <a:xfrm rot="-5396778">
            <a:off x="7926062" y="2094388"/>
            <a:ext cx="320100" cy="102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7373888" y="1485238"/>
            <a:ext cx="1424400" cy="4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2"/>
          <p:cNvSpPr txBox="1"/>
          <p:nvPr/>
        </p:nvSpPr>
        <p:spPr>
          <a:xfrm>
            <a:off x="7494038" y="1611838"/>
            <a:ext cx="11841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Breakout Box 6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53" name="Google Shape;253;p22"/>
          <p:cNvSpPr/>
          <p:nvPr/>
        </p:nvSpPr>
        <p:spPr>
          <a:xfrm>
            <a:off x="55194" y="3086625"/>
            <a:ext cx="330600" cy="272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2"/>
          <p:cNvSpPr/>
          <p:nvPr/>
        </p:nvSpPr>
        <p:spPr>
          <a:xfrm>
            <a:off x="4907588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2"/>
          <p:cNvSpPr/>
          <p:nvPr/>
        </p:nvSpPr>
        <p:spPr>
          <a:xfrm>
            <a:off x="4180488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2"/>
          <p:cNvSpPr/>
          <p:nvPr/>
        </p:nvSpPr>
        <p:spPr>
          <a:xfrm>
            <a:off x="1701513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"/>
          <p:cNvSpPr/>
          <p:nvPr/>
        </p:nvSpPr>
        <p:spPr>
          <a:xfrm>
            <a:off x="2790438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2"/>
          <p:cNvSpPr/>
          <p:nvPr/>
        </p:nvSpPr>
        <p:spPr>
          <a:xfrm>
            <a:off x="3518013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"/>
          <p:cNvSpPr/>
          <p:nvPr/>
        </p:nvSpPr>
        <p:spPr>
          <a:xfrm rot="3767937">
            <a:off x="5997578" y="3990313"/>
            <a:ext cx="145040" cy="55278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2"/>
          <p:cNvSpPr/>
          <p:nvPr/>
        </p:nvSpPr>
        <p:spPr>
          <a:xfrm>
            <a:off x="6132838" y="3764900"/>
            <a:ext cx="145200" cy="552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2"/>
          <p:cNvSpPr txBox="1"/>
          <p:nvPr/>
        </p:nvSpPr>
        <p:spPr>
          <a:xfrm>
            <a:off x="3116738" y="4356850"/>
            <a:ext cx="9183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Heaters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2" name="Google Shape;262;p22"/>
          <p:cNvSpPr/>
          <p:nvPr/>
        </p:nvSpPr>
        <p:spPr>
          <a:xfrm>
            <a:off x="1935662" y="4462072"/>
            <a:ext cx="1181100" cy="102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2"/>
          <p:cNvSpPr/>
          <p:nvPr/>
        </p:nvSpPr>
        <p:spPr>
          <a:xfrm>
            <a:off x="450950" y="4283725"/>
            <a:ext cx="1424400" cy="4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571100" y="4410325"/>
            <a:ext cx="11841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Breakout Box 5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265" name="Google Shape;265;p22"/>
          <p:cNvCxnSpPr>
            <a:endCxn id="257" idx="2"/>
          </p:cNvCxnSpPr>
          <p:nvPr/>
        </p:nvCxnSpPr>
        <p:spPr>
          <a:xfrm rot="10800000">
            <a:off x="2863038" y="3820100"/>
            <a:ext cx="309600" cy="49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22"/>
          <p:cNvCxnSpPr>
            <a:stCxn id="261" idx="0"/>
            <a:endCxn id="258" idx="2"/>
          </p:cNvCxnSpPr>
          <p:nvPr/>
        </p:nvCxnSpPr>
        <p:spPr>
          <a:xfrm flipH="1" rot="10800000">
            <a:off x="3575888" y="3820150"/>
            <a:ext cx="14700" cy="53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7" name="Google Shape;267;p22"/>
          <p:cNvCxnSpPr>
            <a:endCxn id="255" idx="2"/>
          </p:cNvCxnSpPr>
          <p:nvPr/>
        </p:nvCxnSpPr>
        <p:spPr>
          <a:xfrm flipH="1" rot="10800000">
            <a:off x="3845688" y="3820100"/>
            <a:ext cx="407400" cy="56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22"/>
          <p:cNvCxnSpPr>
            <a:endCxn id="241" idx="0"/>
          </p:cNvCxnSpPr>
          <p:nvPr/>
        </p:nvCxnSpPr>
        <p:spPr>
          <a:xfrm rot="10800000">
            <a:off x="6896588" y="2167025"/>
            <a:ext cx="568800" cy="18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Helium-3 Gas Panel Extension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4" name="Google Shape;274;p23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75" name="Google Shape;275;p23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76" name="Google Shape;276;p23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3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3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23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/>
        </p:nvSpPr>
        <p:spPr>
          <a:xfrm>
            <a:off x="181399" y="770875"/>
            <a:ext cx="26952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gas panel is used to interface with the He3 system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To add more devices to the system, I was tasked with designing and installing an extension to this panel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82" name="Google Shape;2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713" y="2571750"/>
            <a:ext cx="2858931" cy="23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175" y="817800"/>
            <a:ext cx="2858926" cy="182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1175" y="2693200"/>
            <a:ext cx="2858926" cy="21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4675" y="1064676"/>
            <a:ext cx="2494076" cy="33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Conclusion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1" name="Google Shape;291;p24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92" name="Google Shape;292;p24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4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4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24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 txBox="1"/>
          <p:nvPr/>
        </p:nvSpPr>
        <p:spPr>
          <a:xfrm>
            <a:off x="238075" y="786175"/>
            <a:ext cx="8446500" cy="2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TUCAN collaboration is building the world’s highest-flux source of ultracold neutrons to measure the neutron electric dipole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moment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and its free lifetime to probe fundamental properties of the standard model related to CP violation and the weak decay of quarks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As a coop student, I helped to select parts for the liquid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deuterium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system, an essential component for cooling neutrons down to ultracold temperatures. I also designed and assembled electrical breakout boxes necessary to interface with various heaters and temperature sensors located along the UCN guide and source bulb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To assess our progress, we are going to be producing UCNs this September!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 will also be starting my undergraduate thesis with the TUCAN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group, aimed at simulating the commissioning process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9" name="Google Shape;299;p24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Conclusion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0" name="Google Shape;300;p24"/>
          <p:cNvSpPr txBox="1"/>
          <p:nvPr>
            <p:ph type="ctrTitle"/>
          </p:nvPr>
        </p:nvSpPr>
        <p:spPr>
          <a:xfrm>
            <a:off x="623400" y="3176750"/>
            <a:ext cx="8520600" cy="6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Acknowledgements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238075" y="3778925"/>
            <a:ext cx="84465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I’d like to thank the TUCAN collaboration for taking me on as a coop student; I am thankful in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particular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for my coop supervisor, Dr. Alexis Brossard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Thanks to the CASST organizing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committee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for organizing this event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Outline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" name="Google Shape;69;p14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70" name="Google Shape;70;p14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439625" y="983900"/>
            <a:ext cx="46707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B Garamond"/>
              <a:buAutoNum type="arabicPeriod"/>
            </a:pPr>
            <a:r>
              <a:rPr lang="en" sz="17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TUCAN Collaboration</a:t>
            </a:r>
            <a:endParaRPr sz="17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B Garamond"/>
              <a:buAutoNum type="arabicPeriod"/>
            </a:pPr>
            <a:r>
              <a:rPr lang="en" sz="17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Neutron Lifetime, Electric Dipole Moment, and Ultracold Neutrons (Motivation)</a:t>
            </a:r>
            <a:endParaRPr sz="17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B Garamond"/>
              <a:buAutoNum type="arabicPeriod"/>
            </a:pPr>
            <a:r>
              <a:rPr lang="en" sz="17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TUCAN Source</a:t>
            </a:r>
            <a:endParaRPr sz="17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B Garamond"/>
              <a:buAutoNum type="arabicPeriod"/>
            </a:pPr>
            <a:r>
              <a:rPr lang="en" sz="17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My Work on the TUCAN Source</a:t>
            </a:r>
            <a:endParaRPr sz="17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262" y="925863"/>
            <a:ext cx="3291774" cy="329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The TUCAN Collaboration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3" name="Google Shape;83;p15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84" name="Google Shape;84;p15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238075" y="1003000"/>
            <a:ext cx="4252800" cy="28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B Garamond"/>
              <a:buChar char="-"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TUCAN → </a:t>
            </a:r>
            <a:r>
              <a:rPr b="1" lang="en" sz="1800" u="sng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RIUMF </a:t>
            </a:r>
            <a:r>
              <a:rPr b="1" lang="en" sz="1800" u="sng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U</a:t>
            </a: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ltra</a:t>
            </a:r>
            <a:r>
              <a:rPr b="1" lang="en" sz="1800" u="sng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</a:t>
            </a: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old </a:t>
            </a:r>
            <a:r>
              <a:rPr b="1" lang="en" sz="1800" u="sng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</a:t>
            </a: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dvanced </a:t>
            </a:r>
            <a:r>
              <a:rPr b="1" lang="en" sz="1800" u="sng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N</a:t>
            </a: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eutron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B Garamond"/>
              <a:buChar char="-"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Canadian-Japanese endeavour to measure the free neutron lifetime and neutron electric dipole moment (nEDM) with unprecedented accuracy 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B Garamond"/>
              <a:buChar char="-"/>
            </a:pPr>
            <a:r>
              <a:rPr lang="en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Designing and building the world’s highest-density source of UCN in the world to do this</a:t>
            </a:r>
            <a:endParaRPr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 b="0" l="0" r="0" t="24092"/>
          <a:stretch/>
        </p:blipFill>
        <p:spPr>
          <a:xfrm>
            <a:off x="5204250" y="1174850"/>
            <a:ext cx="3050876" cy="308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The Free Neutron Lifetime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7" name="Google Shape;97;p16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98" name="Google Shape;98;p16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238100" y="863525"/>
            <a:ext cx="40875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The neutron lifetime is related to the </a:t>
            </a:r>
            <a:r>
              <a:rPr i="1"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V</a:t>
            </a:r>
            <a:r>
              <a:rPr baseline="-25000"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ud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element of the quark mixing CKM matrix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Current estimations of the </a:t>
            </a:r>
            <a:r>
              <a:rPr i="1"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V</a:t>
            </a:r>
            <a:r>
              <a:rPr baseline="-25000"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u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elements may not add to unity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Verification of unity is necessary to validate the weak interaction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Deviation from unity would indicate beyond-SM physics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763" y="4064188"/>
            <a:ext cx="3646600" cy="3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450" y="3162381"/>
            <a:ext cx="4179225" cy="54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2552" y="1278550"/>
            <a:ext cx="2855375" cy="28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The Neutron Electric Dipole Moment</a:t>
            </a:r>
            <a:endParaRPr b="1" sz="30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17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14" name="Google Shape;114;p17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238075" y="1003000"/>
            <a:ext cx="4087500" cy="26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-"/>
            </a:pPr>
            <a:r>
              <a:rPr lang="en" sz="16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 finite fundamental electric dipole moment violates T-symmetry, and therefore CP-symmetry due to CPT conservation</a:t>
            </a:r>
            <a:endParaRPr sz="16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-"/>
            </a:pPr>
            <a:r>
              <a:rPr lang="en" sz="16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CP violation sometimes referred to as “matter-antimatter asymmetry,” and is required to explain the matter-antimatter asymmetry problem</a:t>
            </a:r>
            <a:endParaRPr sz="16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B Garamond"/>
              <a:buChar char="-"/>
            </a:pPr>
            <a:r>
              <a:rPr lang="en" sz="16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Although the neutron is not a fundamental particle, an nEDM would indicate a more fundamental electric dipole moment</a:t>
            </a:r>
            <a:endParaRPr sz="16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4">
            <a:alphaModFix/>
          </a:blip>
          <a:srcRect b="0" l="2152" r="0" t="0"/>
          <a:stretch/>
        </p:blipFill>
        <p:spPr>
          <a:xfrm>
            <a:off x="4421600" y="1560050"/>
            <a:ext cx="4362525" cy="22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6089780" y="3811700"/>
            <a:ext cx="123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Steve Sidhu, 2021.</a:t>
            </a:r>
            <a:endParaRPr sz="11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ctrTitle"/>
          </p:nvPr>
        </p:nvSpPr>
        <p:spPr>
          <a:xfrm>
            <a:off x="719900" y="-157025"/>
            <a:ext cx="8520600" cy="8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Why UCNs?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8" name="Google Shape;128;p18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29" name="Google Shape;129;p18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238075" y="817800"/>
            <a:ext cx="40875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Low-energy; can be stored for hundreds of seconds in magnetic traps and gravitational wells ~1m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Large De-Broglie wavelength; can be stored in material bottles of high Fermi potential due to high reflection coefficient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Electrically neutral; easier to isolate an EDM than particles with a net charge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900" y="2277506"/>
            <a:ext cx="3313651" cy="7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2996" y="479775"/>
            <a:ext cx="1461700" cy="16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600" y="3090281"/>
            <a:ext cx="2967165" cy="1782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ctrTitle"/>
          </p:nvPr>
        </p:nvSpPr>
        <p:spPr>
          <a:xfrm>
            <a:off x="754775" y="55138"/>
            <a:ext cx="44514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The TUCAN Source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4" name="Google Shape;144;p19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45" name="Google Shape;145;p19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88" y="1064811"/>
            <a:ext cx="5740177" cy="37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888" y="1064795"/>
            <a:ext cx="2673588" cy="3472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ctrTitle"/>
          </p:nvPr>
        </p:nvSpPr>
        <p:spPr>
          <a:xfrm>
            <a:off x="754775" y="55150"/>
            <a:ext cx="62139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The Liquid </a:t>
            </a: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Deuterium</a:t>
            </a: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 System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8" name="Google Shape;158;p20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59" name="Google Shape;159;p20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0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0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>
            <a:off x="463725" y="1006025"/>
            <a:ext cx="1578000" cy="392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638075" y="1058325"/>
            <a:ext cx="13338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Deuterium </a:t>
            </a:r>
            <a:r>
              <a:rPr lang="en" sz="900">
                <a:solidFill>
                  <a:schemeClr val="dk2"/>
                </a:solidFill>
              </a:rPr>
              <a:t>Reservoir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167" name="Google Shape;167;p20"/>
          <p:cNvCxnSpPr>
            <a:stCxn id="165" idx="2"/>
            <a:endCxn id="168" idx="0"/>
          </p:cNvCxnSpPr>
          <p:nvPr/>
        </p:nvCxnSpPr>
        <p:spPr>
          <a:xfrm flipH="1">
            <a:off x="1248225" y="1398425"/>
            <a:ext cx="4500" cy="1198200"/>
          </a:xfrm>
          <a:prstGeom prst="straightConnector1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0"/>
          <p:cNvSpPr/>
          <p:nvPr/>
        </p:nvSpPr>
        <p:spPr>
          <a:xfrm>
            <a:off x="524750" y="2596688"/>
            <a:ext cx="1447200" cy="4794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 txBox="1"/>
          <p:nvPr/>
        </p:nvSpPr>
        <p:spPr>
          <a:xfrm>
            <a:off x="585825" y="2684163"/>
            <a:ext cx="13338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Cold trap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3463800" y="2395988"/>
            <a:ext cx="2216400" cy="88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3524750" y="2165513"/>
            <a:ext cx="666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Vacuum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172" name="Google Shape;172;p20"/>
          <p:cNvCxnSpPr>
            <a:stCxn id="168" idx="3"/>
            <a:endCxn id="173" idx="2"/>
          </p:cNvCxnSpPr>
          <p:nvPr/>
        </p:nvCxnSpPr>
        <p:spPr>
          <a:xfrm>
            <a:off x="1971950" y="2836388"/>
            <a:ext cx="1828500" cy="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3" name="Google Shape;173;p20"/>
          <p:cNvSpPr/>
          <p:nvPr/>
        </p:nvSpPr>
        <p:spPr>
          <a:xfrm>
            <a:off x="3800400" y="2596688"/>
            <a:ext cx="1543200" cy="4794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/>
        </p:nvSpPr>
        <p:spPr>
          <a:xfrm>
            <a:off x="3905100" y="2684163"/>
            <a:ext cx="13338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LD2 Cryostat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4360575" y="1794788"/>
            <a:ext cx="331200" cy="801900"/>
          </a:xfrm>
          <a:prstGeom prst="rect">
            <a:avLst/>
          </a:prstGeom>
          <a:solidFill>
            <a:srgbClr val="BB8D0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4273400" y="1371638"/>
            <a:ext cx="505500" cy="423300"/>
          </a:xfrm>
          <a:prstGeom prst="rect">
            <a:avLst/>
          </a:prstGeom>
          <a:solidFill>
            <a:srgbClr val="BB8D0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3894050" y="1444175"/>
            <a:ext cx="1264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Coldhead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7776" y="2099861"/>
            <a:ext cx="2958100" cy="126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0"/>
          <p:cNvCxnSpPr/>
          <p:nvPr/>
        </p:nvCxnSpPr>
        <p:spPr>
          <a:xfrm flipH="1" rot="10800000">
            <a:off x="5343600" y="2854063"/>
            <a:ext cx="1065600" cy="1842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0" name="Google Shape;180;p20"/>
          <p:cNvCxnSpPr/>
          <p:nvPr/>
        </p:nvCxnSpPr>
        <p:spPr>
          <a:xfrm flipH="1" rot="10800000">
            <a:off x="6696950" y="1163200"/>
            <a:ext cx="8700" cy="15951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20"/>
          <p:cNvCxnSpPr>
            <a:endCxn id="165" idx="3"/>
          </p:cNvCxnSpPr>
          <p:nvPr/>
        </p:nvCxnSpPr>
        <p:spPr>
          <a:xfrm flipH="1">
            <a:off x="2041725" y="1180325"/>
            <a:ext cx="4663800" cy="219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0"/>
          <p:cNvSpPr/>
          <p:nvPr/>
        </p:nvSpPr>
        <p:spPr>
          <a:xfrm>
            <a:off x="880800" y="3324263"/>
            <a:ext cx="3495900" cy="662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2028300" y="3477538"/>
            <a:ext cx="18285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Purge Line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2495263" y="2731275"/>
            <a:ext cx="392900" cy="210250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2404075" y="2348525"/>
            <a:ext cx="6276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O2 Sensor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3905100" y="927500"/>
            <a:ext cx="13338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80000"/>
                </a:solidFill>
              </a:rPr>
              <a:t>Recovery Line</a:t>
            </a:r>
            <a:endParaRPr sz="900">
              <a:solidFill>
                <a:srgbClr val="980000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119100" y="4034450"/>
            <a:ext cx="8129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Oxygen sensor is used to determine whether concentration of D2 is within flammability limits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Reservoir and D2 line can be vented via the purge line through opening of valves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Flows, pressures and temperatures are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closely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monitored</a:t>
            </a: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and regulated with instrumentation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EB Garamond"/>
              <a:buChar char="-"/>
            </a:pPr>
            <a:r>
              <a:rPr lang="en" sz="1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 selected the hardware needed to accomplish this in an explosive environment </a:t>
            </a:r>
            <a:endParaRPr sz="15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1248225" y="1792413"/>
            <a:ext cx="7524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Pressure regulator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4948563" y="2029063"/>
            <a:ext cx="7524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Vacuum gauges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190" name="Google Shape;190;p20"/>
          <p:cNvCxnSpPr/>
          <p:nvPr/>
        </p:nvCxnSpPr>
        <p:spPr>
          <a:xfrm flipH="1">
            <a:off x="3256125" y="1946150"/>
            <a:ext cx="23100" cy="83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20"/>
          <p:cNvSpPr txBox="1"/>
          <p:nvPr/>
        </p:nvSpPr>
        <p:spPr>
          <a:xfrm>
            <a:off x="2842125" y="1557263"/>
            <a:ext cx="8511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Pressure </a:t>
            </a:r>
            <a:r>
              <a:rPr lang="en" sz="900">
                <a:solidFill>
                  <a:schemeClr val="dk2"/>
                </a:solidFill>
              </a:rPr>
              <a:t>Transducer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192" name="Google Shape;192;p20"/>
          <p:cNvCxnSpPr/>
          <p:nvPr/>
        </p:nvCxnSpPr>
        <p:spPr>
          <a:xfrm rot="10800000">
            <a:off x="1323825" y="1612463"/>
            <a:ext cx="1518300" cy="7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ctrTitle"/>
          </p:nvPr>
        </p:nvSpPr>
        <p:spPr>
          <a:xfrm>
            <a:off x="719900" y="95950"/>
            <a:ext cx="2991900" cy="62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80" u="sng">
                <a:solidFill>
                  <a:srgbClr val="2CB5DE"/>
                </a:solidFill>
                <a:latin typeface="EB Garamond"/>
                <a:ea typeface="EB Garamond"/>
                <a:cs typeface="EB Garamond"/>
                <a:sym typeface="EB Garamond"/>
              </a:rPr>
              <a:t>Slow Control</a:t>
            </a:r>
            <a:endParaRPr b="1" sz="3380" u="sng">
              <a:solidFill>
                <a:srgbClr val="2CB5D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8" name="Google Shape;198;p21"/>
          <p:cNvSpPr/>
          <p:nvPr/>
        </p:nvSpPr>
        <p:spPr>
          <a:xfrm flipH="1">
            <a:off x="8168700" y="4262700"/>
            <a:ext cx="975300" cy="880800"/>
          </a:xfrm>
          <a:prstGeom prst="rtTriangle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199" name="Google Shape;199;p21"/>
          <p:cNvSpPr/>
          <p:nvPr/>
        </p:nvSpPr>
        <p:spPr>
          <a:xfrm rot="5400000">
            <a:off x="-47250" y="47250"/>
            <a:ext cx="975300" cy="880800"/>
          </a:xfrm>
          <a:prstGeom prst="rtTriangle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CB5DE"/>
              </a:highlight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0" y="81780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9088800" y="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 rot="5400000">
            <a:off x="6953550" y="-2135250"/>
            <a:ext cx="55200" cy="4325700"/>
          </a:xfrm>
          <a:prstGeom prst="rect">
            <a:avLst/>
          </a:prstGeom>
          <a:solidFill>
            <a:srgbClr val="FFD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 rot="5400000">
            <a:off x="2135250" y="2953050"/>
            <a:ext cx="55200" cy="4325700"/>
          </a:xfrm>
          <a:prstGeom prst="rect">
            <a:avLst/>
          </a:prstGeom>
          <a:solidFill>
            <a:srgbClr val="2CB5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1"/>
          <p:cNvPicPr preferRelativeResize="0"/>
          <p:nvPr/>
        </p:nvPicPr>
        <p:blipFill rotWithShape="1">
          <a:blip r:embed="rId3">
            <a:alphaModFix/>
          </a:blip>
          <a:srcRect b="4196" l="0" r="1854" t="0"/>
          <a:stretch/>
        </p:blipFill>
        <p:spPr>
          <a:xfrm>
            <a:off x="7122750" y="55200"/>
            <a:ext cx="1926725" cy="7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238075" y="817800"/>
            <a:ext cx="46740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B Garamond"/>
              <a:buChar char="-"/>
            </a:pPr>
            <a:r>
              <a:rPr lang="en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“Slow Control Systems are used for setup and monitoring of hardware that is not time-critical, and can be run at a low priority”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B Garamond"/>
              <a:buChar char="-"/>
            </a:pPr>
            <a:r>
              <a:rPr lang="en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We must be able to interface with various devices and instrumentation remotely 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B Garamond"/>
              <a:buChar char="-"/>
            </a:pPr>
            <a:r>
              <a:rPr lang="en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I contributed to the development of the hardware needed to achieve this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075" y="918925"/>
            <a:ext cx="2820500" cy="20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2075" y="2978475"/>
            <a:ext cx="2820500" cy="200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88" y="2629725"/>
            <a:ext cx="3098127" cy="23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/>
          <p:nvPr/>
        </p:nvSpPr>
        <p:spPr>
          <a:xfrm>
            <a:off x="1818902" y="3874175"/>
            <a:ext cx="712900" cy="627825"/>
          </a:xfrm>
          <a:custGeom>
            <a:rect b="b" l="l" r="r" t="t"/>
            <a:pathLst>
              <a:path extrusionOk="0" h="25113" w="28516">
                <a:moveTo>
                  <a:pt x="13443" y="0"/>
                </a:moveTo>
                <a:cubicBezTo>
                  <a:pt x="5302" y="2712"/>
                  <a:pt x="-4867" y="19195"/>
                  <a:pt x="2633" y="23363"/>
                </a:cubicBezTo>
                <a:cubicBezTo>
                  <a:pt x="10127" y="27528"/>
                  <a:pt x="22899" y="23692"/>
                  <a:pt x="27392" y="16389"/>
                </a:cubicBezTo>
                <a:cubicBezTo>
                  <a:pt x="29903" y="12307"/>
                  <a:pt x="27647" y="5435"/>
                  <a:pt x="23905" y="2441"/>
                </a:cubicBezTo>
                <a:cubicBezTo>
                  <a:pt x="21020" y="133"/>
                  <a:pt x="16788" y="0"/>
                  <a:pt x="13094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Google Shape;210;p21"/>
          <p:cNvSpPr txBox="1"/>
          <p:nvPr/>
        </p:nvSpPr>
        <p:spPr>
          <a:xfrm>
            <a:off x="7833450" y="952900"/>
            <a:ext cx="1142400" cy="3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Top of boxes; to and from devices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Bottom of boxes; to and from control systems (voltage </a:t>
            </a:r>
            <a:r>
              <a:rPr lang="en" sz="1000">
                <a:solidFill>
                  <a:schemeClr val="dk2"/>
                </a:solidFill>
              </a:rPr>
              <a:t>readouts</a:t>
            </a:r>
            <a:r>
              <a:rPr lang="en" sz="1000">
                <a:solidFill>
                  <a:schemeClr val="dk2"/>
                </a:solidFill>
              </a:rPr>
              <a:t>, PLC, power supplies, etc.)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211" name="Google Shape;211;p21"/>
          <p:cNvCxnSpPr/>
          <p:nvPr/>
        </p:nvCxnSpPr>
        <p:spPr>
          <a:xfrm rot="10800000">
            <a:off x="7072825" y="1230050"/>
            <a:ext cx="817500" cy="28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" name="Google Shape;212;p21"/>
          <p:cNvCxnSpPr/>
          <p:nvPr/>
        </p:nvCxnSpPr>
        <p:spPr>
          <a:xfrm flipH="1">
            <a:off x="6916475" y="1578425"/>
            <a:ext cx="1023600" cy="172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p21"/>
          <p:cNvCxnSpPr/>
          <p:nvPr/>
        </p:nvCxnSpPr>
        <p:spPr>
          <a:xfrm rot="10800000">
            <a:off x="6902150" y="2666075"/>
            <a:ext cx="1009500" cy="341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4" name="Google Shape;214;p21"/>
          <p:cNvCxnSpPr/>
          <p:nvPr/>
        </p:nvCxnSpPr>
        <p:spPr>
          <a:xfrm flipH="1">
            <a:off x="6603800" y="4208450"/>
            <a:ext cx="1364700" cy="511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5" name="Google Shape;215;p21"/>
          <p:cNvSpPr txBox="1"/>
          <p:nvPr/>
        </p:nvSpPr>
        <p:spPr>
          <a:xfrm>
            <a:off x="1265450" y="3654300"/>
            <a:ext cx="6744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highlight>
                  <a:srgbClr val="FF0000"/>
                </a:highlight>
              </a:rPr>
              <a:t>PLC Racks</a:t>
            </a:r>
            <a:endParaRPr b="1" sz="1000">
              <a:solidFill>
                <a:schemeClr val="lt1"/>
              </a:solidFill>
              <a:highlight>
                <a:srgbClr val="FF0000"/>
              </a:highlight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1939850" y="2776075"/>
            <a:ext cx="14232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highlight>
                  <a:srgbClr val="FF0000"/>
                </a:highlight>
              </a:rPr>
              <a:t>Cryostat and pumps under these shielding blocks</a:t>
            </a:r>
            <a:endParaRPr b="1" sz="800">
              <a:solidFill>
                <a:schemeClr val="lt1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