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8" r:id="rId6"/>
    <p:sldId id="262" r:id="rId7"/>
    <p:sldId id="267" r:id="rId8"/>
    <p:sldId id="269" r:id="rId9"/>
    <p:sldId id="272" r:id="rId10"/>
    <p:sldId id="274" r:id="rId11"/>
    <p:sldId id="266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>
      <p:cViewPr varScale="1">
        <p:scale>
          <a:sx n="90" d="100"/>
          <a:sy n="90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EB7A5-7881-C645-A9C2-21CD28CAB9CD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73E84-C099-4641-992E-DA0FE0525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F2E9-54B5-A248-85C9-EEE7898E546F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0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ACEF-7B4E-0F4E-9C71-C7E4EE2737F3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E4F0-5E9D-9143-A0EF-169C77058E03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A0A6-6174-E945-BC80-D86A2BDFF7AA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60D6-04A2-AC45-80C9-20B9AB0B96FA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6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371-C923-9941-AC0D-73D268AFE0F5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7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D268-28A3-1C4E-9C04-6FF2DD583E6F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5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7AB-5BB6-4E41-B46C-C614F6621AFE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B8EE-19BD-3242-9FAC-977CB148692A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BB7A-252A-7346-900B-5ABEB1814841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F0EC-1929-C042-98BB-2B16197688EF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B8CC-07AD-1745-8E0F-407D23BCBE45}" type="datetime1">
              <a:rPr lang="en-CA" smtClean="0"/>
              <a:t>2024-08-13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6FCF-705F-7A7A-A865-73397649F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Diffuser ball Light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DF3F3-3FA5-0062-8101-892B72C91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047675"/>
            <a:ext cx="10993546" cy="2387600"/>
          </a:xfrm>
        </p:spPr>
        <p:txBody>
          <a:bodyPr>
            <a:normAutofit/>
          </a:bodyPr>
          <a:lstStyle/>
          <a:p>
            <a:r>
              <a:rPr lang="en-US" dirty="0"/>
              <a:t>Irina Nitu, McGill University</a:t>
            </a:r>
          </a:p>
          <a:p>
            <a:r>
              <a:rPr lang="en-US" dirty="0"/>
              <a:t>August 20, 2024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2152D-AF81-8230-F02F-D4BD7492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E4B8-7E5E-ABD0-5FE0-0473DC02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8FC7-C06F-587D-F787-7ACB9D9F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/>
          <a:lstStyle/>
          <a:p>
            <a:r>
              <a:rPr lang="en-US" dirty="0"/>
              <a:t>Reflectivity of inner components has significant impact on the isotropy of the diffuser ball</a:t>
            </a:r>
          </a:p>
          <a:p>
            <a:r>
              <a:rPr lang="en-US" dirty="0"/>
              <a:t>Absorptive coating is required to ensure device isotropy</a:t>
            </a:r>
          </a:p>
          <a:p>
            <a:r>
              <a:rPr lang="en-US" dirty="0"/>
              <a:t>Simulations can be used to quantify attenuation through device for estimates of light intensity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D7935-B3B7-5553-5636-05DBB7F9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5ABD4283-4C20-845B-8ABD-D2F541B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02" y="911028"/>
            <a:ext cx="4564224" cy="50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2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3319-51E1-BFAA-6F0D-3DB09866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Work for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BB222-111E-04D4-92EB-C4597744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09CCE6-2CD0-8B44-E25E-A51348B9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163"/>
            <a:ext cx="54911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 references for figures (cite sources) and add a slide for references at the end</a:t>
            </a:r>
          </a:p>
          <a:p>
            <a:r>
              <a:rPr lang="en-US" dirty="0"/>
              <a:t>Talk about optical properties</a:t>
            </a:r>
          </a:p>
          <a:p>
            <a:r>
              <a:rPr lang="en-US" dirty="0"/>
              <a:t>Insert a slide about Cherenkov light?</a:t>
            </a:r>
          </a:p>
          <a:p>
            <a:r>
              <a:rPr lang="en-US" dirty="0"/>
              <a:t>Briefly describe diffuser ball configuration project (additional context, only if presentation is too short)?</a:t>
            </a:r>
          </a:p>
          <a:p>
            <a:r>
              <a:rPr lang="en-US" dirty="0"/>
              <a:t>Talk more about Chroma?</a:t>
            </a:r>
          </a:p>
          <a:p>
            <a:r>
              <a:rPr lang="en-US" dirty="0"/>
              <a:t>Mollweide Projections?</a:t>
            </a:r>
          </a:p>
          <a:p>
            <a:r>
              <a:rPr lang="en-US" dirty="0"/>
              <a:t>Appendix</a:t>
            </a:r>
          </a:p>
          <a:p>
            <a:endParaRPr lang="en-US" dirty="0"/>
          </a:p>
        </p:txBody>
      </p:sp>
      <p:pic>
        <p:nvPicPr>
          <p:cNvPr id="7" name="Picture 6" descr="A circular shape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4F86990-B663-5B8C-9B04-7AC936A1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5" y="2355858"/>
            <a:ext cx="4405311" cy="1999048"/>
          </a:xfrm>
          <a:prstGeom prst="rect">
            <a:avLst/>
          </a:prstGeom>
        </p:spPr>
      </p:pic>
      <p:pic>
        <p:nvPicPr>
          <p:cNvPr id="9" name="Content Placeholder 5" descr="A colorful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3577CA48-7DF1-3F20-2929-8F8B8BD2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6" y="356810"/>
            <a:ext cx="4405310" cy="1999048"/>
          </a:xfrm>
          <a:prstGeom prst="rect">
            <a:avLst/>
          </a:prstGeom>
        </p:spPr>
      </p:pic>
      <p:pic>
        <p:nvPicPr>
          <p:cNvPr id="11" name="Picture 10" descr="A blue and green circular object with a scale&#10;&#10;Description automatically generated with medium confidence">
            <a:extLst>
              <a:ext uri="{FF2B5EF4-FFF2-40B4-BE49-F238E27FC236}">
                <a16:creationId xmlns:a16="http://schemas.microsoft.com/office/drawing/2014/main" id="{FFD0E981-19DB-2E95-758F-DBA5B761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716" y="4411671"/>
            <a:ext cx="4405310" cy="19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4295-B4F7-6B36-688B-3CB513BB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Diffuser Ball from the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B555-9990-BCEB-8CEE-A2321E2B6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819650" cy="4351338"/>
          </a:xfrm>
        </p:spPr>
        <p:txBody>
          <a:bodyPr/>
          <a:lstStyle/>
          <a:p>
            <a:r>
              <a:rPr lang="en-US" dirty="0"/>
              <a:t>Light emitted from diffusing sphere for </a:t>
            </a:r>
            <a:r>
              <a:rPr lang="el-GR" dirty="0"/>
              <a:t>θ</a:t>
            </a:r>
            <a:r>
              <a:rPr lang="en-CA" dirty="0"/>
              <a:t> &gt; 60º </a:t>
            </a:r>
            <a:r>
              <a:rPr lang="en-CA" dirty="0" err="1"/>
              <a:t>w.r.t.</a:t>
            </a:r>
            <a:r>
              <a:rPr lang="en-CA" dirty="0"/>
              <a:t> the base of the pressure housing glass gets absorbed into the chamfer, half-disks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15516-9D98-1F7E-D118-75727BBB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silver ball on a metal surface&#10;&#10;Description automatically generated">
            <a:extLst>
              <a:ext uri="{FF2B5EF4-FFF2-40B4-BE49-F238E27FC236}">
                <a16:creationId xmlns:a16="http://schemas.microsoft.com/office/drawing/2014/main" id="{8EF4B230-AE68-0CB7-5050-7B4C1FC0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6375"/>
            <a:ext cx="5727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1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B90E-AEBC-5A74-633D-5288B3DB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DD555D-AC95-7D18-7A5E-F74763BEE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38" y="3919538"/>
            <a:ext cx="1879600" cy="99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31566-DED8-ADCC-FEEA-88CEFC4A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black background with numbers and letters&#10;&#10;Description automatically generated">
            <a:extLst>
              <a:ext uri="{FF2B5EF4-FFF2-40B4-BE49-F238E27FC236}">
                <a16:creationId xmlns:a16="http://schemas.microsoft.com/office/drawing/2014/main" id="{B905FE9C-CF5D-B13F-CFA9-9BA9EC3E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38" y="2820194"/>
            <a:ext cx="4051300" cy="825500"/>
          </a:xfrm>
          <a:prstGeom prst="rect">
            <a:avLst/>
          </a:prstGeom>
        </p:spPr>
      </p:pic>
      <p:pic>
        <p:nvPicPr>
          <p:cNvPr id="10" name="Picture 9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6BEC5DD6-CBC2-CF89-C7A6-F12A33A57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38" y="1990725"/>
            <a:ext cx="4051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4CD8-33F4-8EBD-4880-92BFC4D0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nEXO</a:t>
            </a:r>
            <a:r>
              <a:rPr lang="en-CA" dirty="0"/>
              <a:t> Experiment</a:t>
            </a:r>
            <a:endParaRPr lang="en-US" dirty="0"/>
          </a:p>
        </p:txBody>
      </p:sp>
      <p:pic>
        <p:nvPicPr>
          <p:cNvPr id="12" name="Content Placeholder 11" descr="A red and black circ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345A2A0-DDF9-EC4D-C33A-77F8998ED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3532" y="3109041"/>
            <a:ext cx="2627912" cy="30491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38DDB-5BAD-AE88-3968-C897A93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Double Beta Decay">
            <a:extLst>
              <a:ext uri="{FF2B5EF4-FFF2-40B4-BE49-F238E27FC236}">
                <a16:creationId xmlns:a16="http://schemas.microsoft.com/office/drawing/2014/main" id="{FE4A3270-0971-0053-0D0A-58F85D50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48" y="792917"/>
            <a:ext cx="4322753" cy="22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7EAF0-EEAD-9DE9-D7A8-72F79392FEB8}"/>
              </a:ext>
            </a:extLst>
          </p:cNvPr>
          <p:cNvSpPr txBox="1"/>
          <p:nvPr/>
        </p:nvSpPr>
        <p:spPr>
          <a:xfrm>
            <a:off x="7957857" y="394355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  <a:r>
              <a:rPr lang="el-GR" dirty="0" err="1"/>
              <a:t>νββ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2ADA8-649F-4F55-A7A0-914C935AE347}"/>
              </a:ext>
            </a:extLst>
          </p:cNvPr>
          <p:cNvSpPr txBox="1"/>
          <p:nvPr/>
        </p:nvSpPr>
        <p:spPr>
          <a:xfrm>
            <a:off x="10078701" y="423585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0νββ</a:t>
            </a:r>
            <a:endParaRPr lang="en-US" dirty="0"/>
          </a:p>
        </p:txBody>
      </p:sp>
      <p:pic>
        <p:nvPicPr>
          <p:cNvPr id="16" name="Picture 15" descr="Diagram of a diagram of a vacuum space&#10;&#10;Description automatically generated with medium confidence">
            <a:extLst>
              <a:ext uri="{FF2B5EF4-FFF2-40B4-BE49-F238E27FC236}">
                <a16:creationId xmlns:a16="http://schemas.microsoft.com/office/drawing/2014/main" id="{EBC8B341-1D1D-94B1-49E1-D3C15C559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5067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8DE0-651A-F80C-AC45-0E42AD20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91" y="23836"/>
            <a:ext cx="10515600" cy="1325563"/>
          </a:xfrm>
        </p:spPr>
        <p:txBody>
          <a:bodyPr/>
          <a:lstStyle/>
          <a:p>
            <a:r>
              <a:rPr lang="en-US" dirty="0" err="1"/>
              <a:t>nEXO</a:t>
            </a:r>
            <a:r>
              <a:rPr lang="en-US" dirty="0"/>
              <a:t> Outer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4B68D-D560-E1A7-8861-644226ED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4A65E-0DED-0644-5194-77E70A42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1" y="365125"/>
            <a:ext cx="4279901" cy="6119766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0A7D7BE-46E8-42AA-7368-CBF300A3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066800"/>
            <a:ext cx="5826121" cy="4351338"/>
          </a:xfrm>
        </p:spPr>
        <p:txBody>
          <a:bodyPr/>
          <a:lstStyle/>
          <a:p>
            <a:r>
              <a:rPr lang="en-US" dirty="0"/>
              <a:t>12.8 m  x  12.3 m tank of ultrapure water</a:t>
            </a:r>
          </a:p>
          <a:p>
            <a:r>
              <a:rPr lang="en-US" dirty="0"/>
              <a:t>Neutron moderation</a:t>
            </a:r>
          </a:p>
          <a:p>
            <a:r>
              <a:rPr lang="en-US" dirty="0"/>
              <a:t>Muon veto</a:t>
            </a:r>
          </a:p>
        </p:txBody>
      </p:sp>
      <p:pic>
        <p:nvPicPr>
          <p:cNvPr id="15" name="Picture 14" descr="A metal container with a round gold object&#10;&#10;Description automatically generated with medium confidence">
            <a:extLst>
              <a:ext uri="{FF2B5EF4-FFF2-40B4-BE49-F238E27FC236}">
                <a16:creationId xmlns:a16="http://schemas.microsoft.com/office/drawing/2014/main" id="{F3ABC558-0058-AA99-6724-EAC10F85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91" y="3084512"/>
            <a:ext cx="42799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25F9AA-DB3F-885B-4595-45EC3C1AF14A}"/>
              </a:ext>
            </a:extLst>
          </p:cNvPr>
          <p:cNvSpPr txBox="1"/>
          <p:nvPr/>
        </p:nvSpPr>
        <p:spPr>
          <a:xfrm>
            <a:off x="916526" y="6405513"/>
            <a:ext cx="21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</a:t>
            </a:r>
            <a:r>
              <a:rPr lang="en-US" dirty="0" err="1"/>
              <a:t>Samin</a:t>
            </a:r>
            <a:r>
              <a:rPr lang="en-US" dirty="0"/>
              <a:t> Majidi</a:t>
            </a:r>
          </a:p>
        </p:txBody>
      </p:sp>
    </p:spTree>
    <p:extLst>
      <p:ext uri="{BB962C8B-B14F-4D97-AF65-F5344CB8AC3E}">
        <p14:creationId xmlns:p14="http://schemas.microsoft.com/office/powerpoint/2010/main" val="72046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8DE0-651A-F80C-AC45-0E42AD20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nEXO</a:t>
            </a:r>
            <a:r>
              <a:rPr lang="en-US" dirty="0"/>
              <a:t> Outer Detector Calibration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5D42FE-E4DD-170F-0282-CF16B3A13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0600" y="2584350"/>
            <a:ext cx="3043238" cy="3357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4B68D-D560-E1A7-8861-644226ED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Diagram of a diagram of a laser source&#10;&#10;Description automatically generated">
            <a:extLst>
              <a:ext uri="{FF2B5EF4-FFF2-40B4-BE49-F238E27FC236}">
                <a16:creationId xmlns:a16="http://schemas.microsoft.com/office/drawing/2014/main" id="{65A96695-816F-FDAA-E140-F24E273C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54" y="1690688"/>
            <a:ext cx="3612855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B5D15-F026-E868-BAA0-AE7573336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79" y="1515902"/>
            <a:ext cx="3348631" cy="4788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B20C82-6BCC-575D-51BF-0DA30AF19566}"/>
              </a:ext>
            </a:extLst>
          </p:cNvPr>
          <p:cNvSpPr txBox="1"/>
          <p:nvPr/>
        </p:nvSpPr>
        <p:spPr>
          <a:xfrm>
            <a:off x="916526" y="6405513"/>
            <a:ext cx="21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</a:t>
            </a:r>
            <a:r>
              <a:rPr lang="en-US" dirty="0" err="1"/>
              <a:t>Samin</a:t>
            </a:r>
            <a:r>
              <a:rPr lang="en-US" dirty="0"/>
              <a:t> Majidi</a:t>
            </a:r>
          </a:p>
        </p:txBody>
      </p:sp>
    </p:spTree>
    <p:extLst>
      <p:ext uri="{BB962C8B-B14F-4D97-AF65-F5344CB8AC3E}">
        <p14:creationId xmlns:p14="http://schemas.microsoft.com/office/powerpoint/2010/main" val="28878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678F-A71F-10F1-4B52-365C2D49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Diffuser Ball Isotropy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C34C-AA5D-4E10-414A-2BB3F7CC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62663" cy="4351338"/>
          </a:xfrm>
        </p:spPr>
        <p:txBody>
          <a:bodyPr/>
          <a:lstStyle/>
          <a:p>
            <a:r>
              <a:rPr lang="en-US" dirty="0"/>
              <a:t>Goal: verify the isotropy of the device</a:t>
            </a:r>
          </a:p>
          <a:p>
            <a:r>
              <a:rPr lang="en-US" dirty="0"/>
              <a:t>Put together light simulations</a:t>
            </a:r>
          </a:p>
          <a:p>
            <a:pPr lvl="1"/>
            <a:r>
              <a:rPr lang="en-US" dirty="0"/>
              <a:t>Model device geometry</a:t>
            </a:r>
          </a:p>
          <a:p>
            <a:pPr lvl="1"/>
            <a:r>
              <a:rPr lang="en-US" dirty="0"/>
              <a:t>Determine optical parameters of component materials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CDA6B-6DE5-2C21-3F39-9A5F09FD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D711847-4FB8-6E6C-2B40-015691E7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63" y="664769"/>
            <a:ext cx="4995863" cy="55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F02C-F970-A60B-4B6B-27801243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330"/>
            <a:ext cx="10515600" cy="1325563"/>
          </a:xfrm>
        </p:spPr>
        <p:txBody>
          <a:bodyPr/>
          <a:lstStyle/>
          <a:p>
            <a:r>
              <a:rPr lang="en-US" dirty="0"/>
              <a:t>Diffuser Ball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34F1D-F06A-C166-9F70-22A30E97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grey object with a red and green line&#10;&#10;Description automatically generated with medium confidence">
            <a:extLst>
              <a:ext uri="{FF2B5EF4-FFF2-40B4-BE49-F238E27FC236}">
                <a16:creationId xmlns:a16="http://schemas.microsoft.com/office/drawing/2014/main" id="{5CDAFDEF-CFC6-4CC1-B177-16C30EF6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07" y="3171050"/>
            <a:ext cx="850606" cy="782309"/>
          </a:xfrm>
          <a:prstGeom prst="rect">
            <a:avLst/>
          </a:prstGeom>
        </p:spPr>
      </p:pic>
      <p:pic>
        <p:nvPicPr>
          <p:cNvPr id="9" name="Picture 8" descr="A silver ball on a graph paper&#10;&#10;Description automatically generated">
            <a:extLst>
              <a:ext uri="{FF2B5EF4-FFF2-40B4-BE49-F238E27FC236}">
                <a16:creationId xmlns:a16="http://schemas.microsoft.com/office/drawing/2014/main" id="{43BF6537-0E6F-2E3B-8E8C-376FA4B2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3" y="1069438"/>
            <a:ext cx="1273734" cy="1580713"/>
          </a:xfrm>
          <a:prstGeom prst="rect">
            <a:avLst/>
          </a:prstGeom>
        </p:spPr>
      </p:pic>
      <p:pic>
        <p:nvPicPr>
          <p:cNvPr id="11" name="Picture 10" descr="A circular object with a hole&#10;&#10;Description automatically generated">
            <a:extLst>
              <a:ext uri="{FF2B5EF4-FFF2-40B4-BE49-F238E27FC236}">
                <a16:creationId xmlns:a16="http://schemas.microsoft.com/office/drawing/2014/main" id="{CC8D05A6-7CE4-071A-CAC3-FBB28753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61" y="4614812"/>
            <a:ext cx="1819097" cy="1173750"/>
          </a:xfrm>
          <a:prstGeom prst="rect">
            <a:avLst/>
          </a:prstGeom>
        </p:spPr>
      </p:pic>
      <p:pic>
        <p:nvPicPr>
          <p:cNvPr id="13" name="Picture 12" descr="A silver ball on a black circle&#10;&#10;Description automatically generated">
            <a:extLst>
              <a:ext uri="{FF2B5EF4-FFF2-40B4-BE49-F238E27FC236}">
                <a16:creationId xmlns:a16="http://schemas.microsoft.com/office/drawing/2014/main" id="{47424C90-7979-6349-53E2-61DC53C59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74" y="1123283"/>
            <a:ext cx="1819097" cy="1710818"/>
          </a:xfrm>
          <a:prstGeom prst="rect">
            <a:avLst/>
          </a:prstGeom>
        </p:spPr>
      </p:pic>
      <p:pic>
        <p:nvPicPr>
          <p:cNvPr id="15" name="Picture 14" descr="A circular object with a circular object on a graph paper&#10;&#10;Description automatically generated">
            <a:extLst>
              <a:ext uri="{FF2B5EF4-FFF2-40B4-BE49-F238E27FC236}">
                <a16:creationId xmlns:a16="http://schemas.microsoft.com/office/drawing/2014/main" id="{FCCF2206-4DB3-0B9B-03E8-1A6F1B3F3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345" y="4525721"/>
            <a:ext cx="2024715" cy="1440005"/>
          </a:xfrm>
          <a:prstGeom prst="rect">
            <a:avLst/>
          </a:prstGeom>
        </p:spPr>
      </p:pic>
      <p:pic>
        <p:nvPicPr>
          <p:cNvPr id="17" name="Picture 16" descr="A black circular object on a graph paper&#10;&#10;Description automatically generated">
            <a:extLst>
              <a:ext uri="{FF2B5EF4-FFF2-40B4-BE49-F238E27FC236}">
                <a16:creationId xmlns:a16="http://schemas.microsoft.com/office/drawing/2014/main" id="{D59C2D0C-C9C8-74D3-AB26-17D52BC2C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146" y="2912672"/>
            <a:ext cx="1940340" cy="1379996"/>
          </a:xfrm>
          <a:prstGeom prst="rect">
            <a:avLst/>
          </a:prstGeom>
        </p:spPr>
      </p:pic>
      <p:pic>
        <p:nvPicPr>
          <p:cNvPr id="19" name="Picture 18" descr="A grey sphere with a clear dome&#10;&#10;Description automatically generated with medium confidence">
            <a:extLst>
              <a:ext uri="{FF2B5EF4-FFF2-40B4-BE49-F238E27FC236}">
                <a16:creationId xmlns:a16="http://schemas.microsoft.com/office/drawing/2014/main" id="{D07A95AF-C4FC-E94A-FF08-02CA34845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568" y="1307233"/>
            <a:ext cx="4801989" cy="42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92DF-E100-E25F-347F-51C0D1CE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FC8A-F65E-4B14-04F3-3E7E492D8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575"/>
            <a:ext cx="9734551" cy="4351338"/>
          </a:xfrm>
        </p:spPr>
        <p:txBody>
          <a:bodyPr/>
          <a:lstStyle/>
          <a:p>
            <a:r>
              <a:rPr lang="en-US" dirty="0"/>
              <a:t>Monte Carlo-based ray-tracing package</a:t>
            </a:r>
          </a:p>
          <a:p>
            <a:r>
              <a:rPr lang="en-US" dirty="0"/>
              <a:t>Specify component materials and material optical properties</a:t>
            </a:r>
          </a:p>
          <a:p>
            <a:r>
              <a:rPr lang="en-US" dirty="0"/>
              <a:t>Laser beam light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AEAEA-4096-DA89-43E7-0A93DFBE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dotted diagram of a circle with a yellow star&#10;&#10;Description automatically generated">
            <a:extLst>
              <a:ext uri="{FF2B5EF4-FFF2-40B4-BE49-F238E27FC236}">
                <a16:creationId xmlns:a16="http://schemas.microsoft.com/office/drawing/2014/main" id="{9A9B6D01-7B7D-42BD-40BB-EE875330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8" y="2473224"/>
            <a:ext cx="3984203" cy="3593408"/>
          </a:xfrm>
          <a:prstGeom prst="rect">
            <a:avLst/>
          </a:prstGeom>
        </p:spPr>
      </p:pic>
      <p:pic>
        <p:nvPicPr>
          <p:cNvPr id="9" name="Picture 8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DF27DD37-9862-EE36-486F-03BEE126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2" y="3429001"/>
            <a:ext cx="6376986" cy="22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B3A4-B143-8C0F-B206-36E4ECAD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Geometry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BFC1-F8E1-0742-5D3C-AC87002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319"/>
            <a:ext cx="10515600" cy="4351338"/>
          </a:xfrm>
        </p:spPr>
        <p:txBody>
          <a:bodyPr/>
          <a:lstStyle/>
          <a:p>
            <a:r>
              <a:rPr lang="en-US" dirty="0"/>
              <a:t>Detecting surface: hemisphere shell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A91CA-A3FB-5500-7069-9256A84E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graph with a circular object&#10;&#10;Description automatically generated with medium confidence">
            <a:extLst>
              <a:ext uri="{FF2B5EF4-FFF2-40B4-BE49-F238E27FC236}">
                <a16:creationId xmlns:a16="http://schemas.microsoft.com/office/drawing/2014/main" id="{32EF1692-E47E-A2E5-5B36-F3E00233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7" y="2590800"/>
            <a:ext cx="6408041" cy="3765550"/>
          </a:xfrm>
          <a:prstGeom prst="rect">
            <a:avLst/>
          </a:prstGeom>
        </p:spPr>
      </p:pic>
      <p:pic>
        <p:nvPicPr>
          <p:cNvPr id="7" name="Content Placeholder 5" descr="A dotted diagram of a half circle&#10;&#10;Description automatically generated">
            <a:extLst>
              <a:ext uri="{FF2B5EF4-FFF2-40B4-BE49-F238E27FC236}">
                <a16:creationId xmlns:a16="http://schemas.microsoft.com/office/drawing/2014/main" id="{21261F07-A10E-2573-191C-D8250D78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43" y="4227512"/>
            <a:ext cx="4200552" cy="2265363"/>
          </a:xfrm>
          <a:prstGeom prst="rect">
            <a:avLst/>
          </a:prstGeom>
        </p:spPr>
      </p:pic>
      <p:pic>
        <p:nvPicPr>
          <p:cNvPr id="8" name="Picture 7" descr="A black and white circle with numbers and lines&#10;&#10;Description automatically generated">
            <a:extLst>
              <a:ext uri="{FF2B5EF4-FFF2-40B4-BE49-F238E27FC236}">
                <a16:creationId xmlns:a16="http://schemas.microsoft.com/office/drawing/2014/main" id="{6C1CF485-07BE-EA53-2D91-16348B6F8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337" y="151746"/>
            <a:ext cx="4160058" cy="39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5425-815C-06CA-BEB2-400AC89B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2"/>
            <a:ext cx="10515600" cy="1325563"/>
          </a:xfrm>
        </p:spPr>
        <p:txBody>
          <a:bodyPr/>
          <a:lstStyle/>
          <a:p>
            <a:r>
              <a:rPr lang="en-US" dirty="0"/>
              <a:t>Isotropy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5403-D1B2-5026-3B87-A2D3C88A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68" y="1392907"/>
            <a:ext cx="19192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Reflectivity value</a:t>
            </a:r>
          </a:p>
          <a:p>
            <a:r>
              <a:rPr lang="en-US" dirty="0"/>
              <a:t>100%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50%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E9548-532A-D827-BCFC-500792CA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red and pink pixelated background&#10;&#10;Description automatically generated">
            <a:extLst>
              <a:ext uri="{FF2B5EF4-FFF2-40B4-BE49-F238E27FC236}">
                <a16:creationId xmlns:a16="http://schemas.microsoft.com/office/drawing/2014/main" id="{676A2E37-9A1E-4759-CB38-B5CB4F25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201" y="1366520"/>
            <a:ext cx="5072063" cy="1632589"/>
          </a:xfrm>
          <a:prstGeom prst="rect">
            <a:avLst/>
          </a:prstGeom>
        </p:spPr>
      </p:pic>
      <p:pic>
        <p:nvPicPr>
          <p:cNvPr id="6" name="Picture 5" descr="A pink and purple pixelated background&#10;&#10;Description automatically generated">
            <a:extLst>
              <a:ext uri="{FF2B5EF4-FFF2-40B4-BE49-F238E27FC236}">
                <a16:creationId xmlns:a16="http://schemas.microsoft.com/office/drawing/2014/main" id="{8E9D15F3-D1DD-480E-70CA-39924A6F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00" y="3005456"/>
            <a:ext cx="5072063" cy="1632589"/>
          </a:xfrm>
          <a:prstGeom prst="rect">
            <a:avLst/>
          </a:prstGeom>
        </p:spPr>
      </p:pic>
      <p:pic>
        <p:nvPicPr>
          <p:cNvPr id="7" name="Picture 6" descr="A purple and black pixelated pattern&#10;&#10;Description automatically generated">
            <a:extLst>
              <a:ext uri="{FF2B5EF4-FFF2-40B4-BE49-F238E27FC236}">
                <a16:creationId xmlns:a16="http://schemas.microsoft.com/office/drawing/2014/main" id="{6A6906CA-0E30-3EBC-54FB-9724CDE9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00" y="4644392"/>
            <a:ext cx="5072063" cy="1632589"/>
          </a:xfrm>
          <a:prstGeom prst="rect">
            <a:avLst/>
          </a:prstGeom>
        </p:spPr>
      </p:pic>
      <p:pic>
        <p:nvPicPr>
          <p:cNvPr id="8" name="Picture 7" descr="A graph with red dots&#10;&#10;Description automatically generated">
            <a:extLst>
              <a:ext uri="{FF2B5EF4-FFF2-40B4-BE49-F238E27FC236}">
                <a16:creationId xmlns:a16="http://schemas.microsoft.com/office/drawing/2014/main" id="{4E3C194D-D4D0-CAA4-6238-727F3FB79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792" y="1554445"/>
            <a:ext cx="3262313" cy="1444664"/>
          </a:xfrm>
          <a:prstGeom prst="rect">
            <a:avLst/>
          </a:prstGeom>
        </p:spPr>
      </p:pic>
      <p:pic>
        <p:nvPicPr>
          <p:cNvPr id="9" name="Content Placeholder 8" descr="A graph with red dots&#10;&#10;Description automatically generated">
            <a:extLst>
              <a:ext uri="{FF2B5EF4-FFF2-40B4-BE49-F238E27FC236}">
                <a16:creationId xmlns:a16="http://schemas.microsoft.com/office/drawing/2014/main" id="{83D2928F-2EDE-DCD0-018E-4E0B311DB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977" y="2999109"/>
            <a:ext cx="3305944" cy="1463985"/>
          </a:xfrm>
          <a:prstGeom prst="rect">
            <a:avLst/>
          </a:prstGeom>
        </p:spPr>
      </p:pic>
      <p:pic>
        <p:nvPicPr>
          <p:cNvPr id="10" name="Content Placeholder 5" descr="A graph with red dots&#10;&#10;Description automatically generated">
            <a:extLst>
              <a:ext uri="{FF2B5EF4-FFF2-40B4-BE49-F238E27FC236}">
                <a16:creationId xmlns:a16="http://schemas.microsoft.com/office/drawing/2014/main" id="{CFEA37D6-B260-B823-229E-E4085861E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792" y="4463094"/>
            <a:ext cx="3305944" cy="1463985"/>
          </a:xfrm>
          <a:prstGeom prst="rect">
            <a:avLst/>
          </a:prstGeom>
        </p:spPr>
      </p:pic>
      <p:pic>
        <p:nvPicPr>
          <p:cNvPr id="11" name="Picture 10" descr="A grey sphere with a clear dome&#10;&#10;Description automatically generated with medium confidence">
            <a:extLst>
              <a:ext uri="{FF2B5EF4-FFF2-40B4-BE49-F238E27FC236}">
                <a16:creationId xmlns:a16="http://schemas.microsoft.com/office/drawing/2014/main" id="{62F6DED3-E7F2-44A5-D8EF-CD5AAC464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512" y="36792"/>
            <a:ext cx="1548374" cy="13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251</Words>
  <Application>Microsoft Macintosh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Diffuser ball Light simulations</vt:lpstr>
      <vt:lpstr>nEXO Experiment</vt:lpstr>
      <vt:lpstr>nEXO Outer Detector</vt:lpstr>
      <vt:lpstr>nEXO Outer Detector Calibration</vt:lpstr>
      <vt:lpstr>Diffuser Ball Isotropy</vt:lpstr>
      <vt:lpstr>Diffuser Ball Design</vt:lpstr>
      <vt:lpstr>Chroma</vt:lpstr>
      <vt:lpstr>Simulation Geometry </vt:lpstr>
      <vt:lpstr>Isotropy Analysis</vt:lpstr>
      <vt:lpstr>Conclusion</vt:lpstr>
      <vt:lpstr>Remaining Work for Slides</vt:lpstr>
      <vt:lpstr>Diffuser Ball from the Side</vt:lpstr>
      <vt:lpstr>Optical Properties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Diffuser ball Light simulations</dc:title>
  <dc:creator>Irina Nitu</dc:creator>
  <cp:lastModifiedBy>Irina Nitu</cp:lastModifiedBy>
  <cp:revision>1</cp:revision>
  <dcterms:created xsi:type="dcterms:W3CDTF">2024-08-13T15:17:31Z</dcterms:created>
  <dcterms:modified xsi:type="dcterms:W3CDTF">2024-08-14T18:10:19Z</dcterms:modified>
</cp:coreProperties>
</file>