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28a756154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28a756154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28a756154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f28a756154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28a756154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f28a756154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f28a756154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f28a756154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28a756154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f28a756154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f28a756154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f28a756154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28a756154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28a756154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28a756154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f28a756154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f28a756154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f28a756154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28a756154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f28a756154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f28a756154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f28a756154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638150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HVeV Run @ CUTE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Emilia Topp-Johnson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390075" y="5239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LED Calibration</a:t>
            </a:r>
            <a:endParaRPr/>
          </a:p>
        </p:txBody>
      </p:sp>
      <p:sp>
        <p:nvSpPr>
          <p:cNvPr id="141" name="Google Shape;141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551" y="1444025"/>
            <a:ext cx="4733450" cy="33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4550" y="1444025"/>
            <a:ext cx="4636510" cy="33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HVeV detector is running and </a:t>
            </a:r>
            <a:r>
              <a:rPr lang="en"/>
              <a:t>taking</a:t>
            </a:r>
            <a:r>
              <a:rPr lang="en"/>
              <a:t>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HV </a:t>
            </a:r>
            <a:r>
              <a:rPr lang="en"/>
              <a:t>cable</a:t>
            </a:r>
            <a:r>
              <a:rPr lang="en"/>
              <a:t> was a </a:t>
            </a:r>
            <a:r>
              <a:rPr lang="en"/>
              <a:t>success</a:t>
            </a:r>
            <a:r>
              <a:rPr lang="en"/>
              <a:t> - apply high voltage without introduction of extra noise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Calibrated detectors successfully with LEDs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Detector resolution of 0.65 eV!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ctrTitle"/>
          </p:nvPr>
        </p:nvSpPr>
        <p:spPr>
          <a:xfrm>
            <a:off x="821300" y="2044200"/>
            <a:ext cx="3399000" cy="105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1351" y="0"/>
            <a:ext cx="38626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1895400" y="173575"/>
            <a:ext cx="14238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CUTE </a:t>
            </a:r>
            <a:endParaRPr sz="3900"/>
          </a:p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63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16800"/>
            <a:ext cx="4051524" cy="34118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>
            <p:ph type="title"/>
          </p:nvPr>
        </p:nvSpPr>
        <p:spPr>
          <a:xfrm>
            <a:off x="124400" y="591425"/>
            <a:ext cx="5214600" cy="106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Cryogenic Underground TEst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Cryogenic Particle Detector</a:t>
            </a:r>
            <a:endParaRPr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471900" y="1919075"/>
            <a:ext cx="57672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Particle interacting </a:t>
            </a:r>
            <a:r>
              <a:rPr lang="en"/>
              <a:t>with</a:t>
            </a:r>
            <a:r>
              <a:rPr lang="en"/>
              <a:t> a target </a:t>
            </a:r>
            <a:r>
              <a:rPr lang="en"/>
              <a:t>material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Resulting change in temperature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In the case of HVeV, Silicon crystals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Sensors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Aluminum/Tungsten superconducting films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Holder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Copper (good thermal conductor)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Cooled to very low temperatures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~12 mK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Lowers thermal noise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8923" y="1640825"/>
            <a:ext cx="2525925" cy="33700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HVeV Detectors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387500" y="1846725"/>
            <a:ext cx="43443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Particle interacts with crystal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Deposits energy into crystal lattice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Phonons </a:t>
            </a:r>
            <a:r>
              <a:rPr lang="en"/>
              <a:t>propagate</a:t>
            </a:r>
            <a:r>
              <a:rPr lang="en"/>
              <a:t> through detectors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voltage application = apply the field across the crystal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Accelerates the charge carriers, which helps with low energy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Neganov-</a:t>
            </a:r>
            <a:r>
              <a:rPr b="1" lang="en"/>
              <a:t>Trofimov</a:t>
            </a:r>
            <a:r>
              <a:rPr b="1" lang="en"/>
              <a:t>-Luke gain</a:t>
            </a:r>
            <a:endParaRPr b="1"/>
          </a:p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846725"/>
            <a:ext cx="4945102" cy="306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02" y="4376800"/>
            <a:ext cx="3963725" cy="62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HVeV CUTE Run Objectives</a:t>
            </a:r>
            <a:endParaRPr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resolution (low energy detection)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LED calibration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energy excess study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Eventually find dark matter</a:t>
            </a:r>
            <a:endParaRPr/>
          </a:p>
        </p:txBody>
      </p: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6425" y="1760600"/>
            <a:ext cx="2597575" cy="34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Energy Excess</a:t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471900" y="1919075"/>
            <a:ext cx="31728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Events measured in low energy spectrum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Number of events highly exceeds background predictions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Variation in signals across experiments = not likely to be dark matter</a:t>
            </a:r>
            <a:endParaRPr/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8373" y="1687476"/>
            <a:ext cx="5305628" cy="345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789275" y="509650"/>
            <a:ext cx="25890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NOISE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738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3" y="1682975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92525" y="40535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Noise Reduction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7727" y="1534650"/>
            <a:ext cx="3894524" cy="379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5204" y="1469425"/>
            <a:ext cx="3777850" cy="360949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LED: Cable </a:t>
            </a:r>
            <a:r>
              <a:rPr lang="en"/>
              <a:t>Synchronizing</a:t>
            </a: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197" y="1701538"/>
            <a:ext cx="2915850" cy="388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405" y="1701556"/>
            <a:ext cx="2915850" cy="388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