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7" r:id="rId18"/>
    <p:sldId id="272" r:id="rId19"/>
    <p:sldId id="273" r:id="rId20"/>
    <p:sldId id="274" r:id="rId21"/>
    <p:sldId id="278" r:id="rId22"/>
    <p:sldId id="279" r:id="rId23"/>
    <p:sldId id="275" r:id="rId24"/>
    <p:sldId id="280" r:id="rId25"/>
    <p:sldId id="281" r:id="rId26"/>
    <p:sldId id="27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8E6AC"/>
    <a:srgbClr val="CFCD97"/>
    <a:srgbClr val="636247"/>
    <a:srgbClr val="E45400"/>
    <a:srgbClr val="BE5F40"/>
    <a:srgbClr val="A875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 /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8349" y="550126"/>
            <a:ext cx="5097593" cy="3074927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DEAP-3600 </a:t>
            </a:r>
            <a:r>
              <a:rPr lang="en-US" sz="5400">
                <a:solidFill>
                  <a:srgbClr val="BE5F40"/>
                </a:solidFill>
              </a:rPr>
              <a:t>Upgrades</a:t>
            </a:r>
            <a:r>
              <a:rPr lang="en-US" sz="5400"/>
              <a:t>, </a:t>
            </a:r>
            <a:r>
              <a:rPr lang="en-US" sz="5400">
                <a:solidFill>
                  <a:srgbClr val="BE5F40"/>
                </a:solidFill>
              </a:rPr>
              <a:t>Liquid Level Estimation</a:t>
            </a:r>
            <a:r>
              <a:rPr lang="en-US" sz="5400"/>
              <a:t>, and </a:t>
            </a:r>
            <a:r>
              <a:rPr lang="en-US" sz="5400">
                <a:solidFill>
                  <a:srgbClr val="BE5F40"/>
                </a:solidFill>
              </a:rPr>
              <a:t>Automation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/>
              <a:t>Rory Macdonald (he/him)</a:t>
            </a:r>
          </a:p>
          <a:p>
            <a:pPr algn="l"/>
            <a:r>
              <a:rPr lang="en-US"/>
              <a:t>Queen's University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EAP-3600 – Dark matter Experiment using Argon Pulse-shape discrimination">
            <a:extLst>
              <a:ext uri="{FF2B5EF4-FFF2-40B4-BE49-F238E27FC236}">
                <a16:creationId xmlns:a16="http://schemas.microsoft.com/office/drawing/2014/main" id="{2C976DAC-6A8B-1F8C-D650-91DCB5C5BC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5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2DD58-20FD-53AA-9DE9-532DBC7D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Work</a:t>
            </a:r>
          </a:p>
        </p:txBody>
      </p:sp>
      <p:pic>
        <p:nvPicPr>
          <p:cNvPr id="4" name="Content Placeholder 3" descr="A person wearing a hard hat and gloves working on a machine&#10;&#10;Description automatically generated">
            <a:extLst>
              <a:ext uri="{FF2B5EF4-FFF2-40B4-BE49-F238E27FC236}">
                <a16:creationId xmlns:a16="http://schemas.microsoft.com/office/drawing/2014/main" id="{59781B1B-E158-04E2-D455-E31E394B72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477" y="1529473"/>
            <a:ext cx="5469255" cy="4114800"/>
          </a:xfrm>
        </p:spPr>
      </p:pic>
      <p:pic>
        <p:nvPicPr>
          <p:cNvPr id="5" name="Picture 4" descr="A person wearing a blue jumpsuit and orange helmet&#10;&#10;Description automatically generated">
            <a:extLst>
              <a:ext uri="{FF2B5EF4-FFF2-40B4-BE49-F238E27FC236}">
                <a16:creationId xmlns:a16="http://schemas.microsoft.com/office/drawing/2014/main" id="{F7E8509F-D27F-D4DA-A4BA-90994963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063" y="1545389"/>
            <a:ext cx="5486400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62192E-699C-459F-EA61-211CE05E159E}"/>
              </a:ext>
            </a:extLst>
          </p:cNvPr>
          <p:cNvSpPr txBox="1"/>
          <p:nvPr/>
        </p:nvSpPr>
        <p:spPr>
          <a:xfrm>
            <a:off x="561435" y="5963517"/>
            <a:ext cx="551818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ea typeface="+mn-lt"/>
                <a:cs typeface="+mn-lt"/>
              </a:rPr>
              <a:t>Diaphragm Pumps</a:t>
            </a:r>
            <a:endParaRPr lang="en-US" sz="25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C972EC-F760-7949-011D-ADB1576A18DA}"/>
              </a:ext>
            </a:extLst>
          </p:cNvPr>
          <p:cNvSpPr txBox="1"/>
          <p:nvPr/>
        </p:nvSpPr>
        <p:spPr>
          <a:xfrm>
            <a:off x="6373298" y="5963516"/>
            <a:ext cx="551818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>
                <a:ea typeface="+mn-lt"/>
                <a:cs typeface="+mn-lt"/>
              </a:rPr>
              <a:t>Leak Checking Pump/Purge Manifold</a:t>
            </a:r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F933147-809F-18E0-21AF-4EB29FC664A9}"/>
              </a:ext>
            </a:extLst>
          </p:cNvPr>
          <p:cNvSpPr txBox="1"/>
          <p:nvPr/>
        </p:nvSpPr>
        <p:spPr>
          <a:xfrm>
            <a:off x="11501868" y="6196142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04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25F5A-359E-679F-25B9-9B17322F5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I want to see inside!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round metal object with lights&#10;&#10;Description automatically generated">
            <a:extLst>
              <a:ext uri="{FF2B5EF4-FFF2-40B4-BE49-F238E27FC236}">
                <a16:creationId xmlns:a16="http://schemas.microsoft.com/office/drawing/2014/main" id="{B547E803-6F23-1F9B-B554-233963B7F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21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880EAEF-54CA-D604-73DD-FEE8C2308FED}"/>
              </a:ext>
            </a:extLst>
          </p:cNvPr>
          <p:cNvSpPr>
            <a:spLocks noGrp="1"/>
          </p:cNvSpPr>
          <p:nvPr/>
        </p:nvSpPr>
        <p:spPr>
          <a:xfrm>
            <a:off x="572493" y="2057948"/>
            <a:ext cx="6713552" cy="4119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Apart from the glovebox, there is a distinct lack of windows</a:t>
            </a:r>
          </a:p>
          <a:p>
            <a:r>
              <a:rPr lang="en-US" sz="2200"/>
              <a:t>With all the shielding, I have never even seen the steel shell</a:t>
            </a:r>
          </a:p>
          <a:p>
            <a:r>
              <a:rPr lang="en-US" sz="2200"/>
              <a:t>Cannot see inside the AV</a:t>
            </a:r>
          </a:p>
          <a:p>
            <a:r>
              <a:rPr lang="en-US" sz="2200"/>
              <a:t>We use photomultiplier tubes (PMTs), so we don’t want extra light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76916E53-A673-1B59-7BEB-D20E469BE7D7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10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01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925B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A221F7-1E57-0A47-47A5-A6CF72CFD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</a:t>
            </a:r>
            <a:r>
              <a:rPr lang="en-US" sz="2600">
                <a:solidFill>
                  <a:srgbClr val="FFFFFF"/>
                </a:solidFill>
              </a:rPr>
              <a:t>...</a:t>
            </a: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Can't Directly </a:t>
            </a:r>
            <a:r>
              <a:rPr lang="en-US" sz="2600">
                <a:solidFill>
                  <a:srgbClr val="FFFFFF"/>
                </a:solidFill>
              </a:rPr>
              <a:t>See our Liquid Argon</a:t>
            </a: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 descr="Swimming Pool Depth Marker Stock Photos - Free &amp; Royalty-Free Stock Photos  from Dreamstime">
            <a:extLst>
              <a:ext uri="{FF2B5EF4-FFF2-40B4-BE49-F238E27FC236}">
                <a16:creationId xmlns:a16="http://schemas.microsoft.com/office/drawing/2014/main" id="{9C466B04-2DDB-C8D7-FE60-9E70F8BD2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028244"/>
            <a:ext cx="7188199" cy="4798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916E53-A673-1B59-7BEB-D20E469BE7D7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87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79B02-90CF-7C60-854A-19D9E3DB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Liquid Level Estimation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Diagram of a machine with different components&#10;&#10;Description automatically generated">
            <a:extLst>
              <a:ext uri="{FF2B5EF4-FFF2-40B4-BE49-F238E27FC236}">
                <a16:creationId xmlns:a16="http://schemas.microsoft.com/office/drawing/2014/main" id="{CCAA3116-A36B-2A4D-007A-E6E5F5AED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02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76916E53-A673-1B59-7BEB-D20E469BE7D7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12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80EAEF-54CA-D604-73DD-FEE8C2308FED}"/>
              </a:ext>
            </a:extLst>
          </p:cNvPr>
          <p:cNvSpPr>
            <a:spLocks noGrp="1"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/>
              <a:t>Cannot directly observe the liquid level</a:t>
            </a:r>
          </a:p>
          <a:p>
            <a:r>
              <a:rPr lang="en-US" sz="2200"/>
              <a:t>Cannot use your hand, a ruler, or a camera</a:t>
            </a:r>
          </a:p>
          <a:p>
            <a:r>
              <a:rPr lang="en-US" sz="2200"/>
              <a:t>There is still a way though!</a:t>
            </a:r>
          </a:p>
        </p:txBody>
      </p:sp>
    </p:spTree>
    <p:extLst>
      <p:ext uri="{BB962C8B-B14F-4D97-AF65-F5344CB8AC3E}">
        <p14:creationId xmlns:p14="http://schemas.microsoft.com/office/powerpoint/2010/main" val="2427884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E2A5-5E64-DF83-B5F0-1A0F5B1A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46232" cy="1338931"/>
          </a:xfrm>
        </p:spPr>
        <p:txBody>
          <a:bodyPr/>
          <a:lstStyle/>
          <a:p>
            <a:r>
              <a:rPr lang="en-US"/>
              <a:t>Load Cells for Mass Determination</a:t>
            </a:r>
          </a:p>
        </p:txBody>
      </p:sp>
      <p:pic>
        <p:nvPicPr>
          <p:cNvPr id="4" name="Content Placeholder 3" descr="A diagram of a machine&#10;&#10;Description automatically generated">
            <a:extLst>
              <a:ext uri="{FF2B5EF4-FFF2-40B4-BE49-F238E27FC236}">
                <a16:creationId xmlns:a16="http://schemas.microsoft.com/office/drawing/2014/main" id="{8067880B-4987-6C97-E440-274975D919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1338" y="366420"/>
            <a:ext cx="4260482" cy="648101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613AF57-7C6F-ADB5-7547-BD6B5FD82FFE}"/>
              </a:ext>
            </a:extLst>
          </p:cNvPr>
          <p:cNvSpPr/>
          <p:nvPr/>
        </p:nvSpPr>
        <p:spPr>
          <a:xfrm>
            <a:off x="7895580" y="508495"/>
            <a:ext cx="2246000" cy="12004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BAD2CB1-B2C9-3999-5AD8-E0714953E8C9}"/>
              </a:ext>
            </a:extLst>
          </p:cNvPr>
          <p:cNvSpPr/>
          <p:nvPr/>
        </p:nvSpPr>
        <p:spPr>
          <a:xfrm>
            <a:off x="7895579" y="5909336"/>
            <a:ext cx="2246000" cy="933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916E53-A673-1B59-7BEB-D20E469BE7D7}"/>
              </a:ext>
            </a:extLst>
          </p:cNvPr>
          <p:cNvSpPr txBox="1"/>
          <p:nvPr/>
        </p:nvSpPr>
        <p:spPr>
          <a:xfrm>
            <a:off x="11282309" y="6147899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13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DEC7E-4BB5-2D79-0E63-51B403DC1C22}"/>
              </a:ext>
            </a:extLst>
          </p:cNvPr>
          <p:cNvSpPr txBox="1"/>
          <p:nvPr/>
        </p:nvSpPr>
        <p:spPr>
          <a:xfrm>
            <a:off x="841676" y="1934109"/>
            <a:ext cx="594758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Load cells (scales) on the top and bottom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Directly measures the weight of the detector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From this you can find out the mass of liquid added</a:t>
            </a:r>
          </a:p>
          <a:p>
            <a:pPr marL="285750" indent="-285750">
              <a:buFont typeface="Arial"/>
              <a:buChar char="•"/>
            </a:pPr>
            <a:r>
              <a:rPr lang="en-US" sz="2400"/>
              <a:t>Unfortunately, not accurate enough</a:t>
            </a:r>
          </a:p>
        </p:txBody>
      </p:sp>
    </p:spTree>
    <p:extLst>
      <p:ext uri="{BB962C8B-B14F-4D97-AF65-F5344CB8AC3E}">
        <p14:creationId xmlns:p14="http://schemas.microsoft.com/office/powerpoint/2010/main" val="1653944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F32FD-9FDC-45CC-EAE8-1A3FDD23CF5C}"/>
              </a:ext>
            </a:extLst>
          </p:cNvPr>
          <p:cNvSpPr txBox="1">
            <a:spLocks/>
          </p:cNvSpPr>
          <p:nvPr/>
        </p:nvSpPr>
        <p:spPr>
          <a:xfrm>
            <a:off x="247828" y="1172492"/>
            <a:ext cx="3942409" cy="1182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000" kern="1200">
                <a:latin typeface="+mj-lt"/>
                <a:ea typeface="+mj-ea"/>
                <a:cs typeface="+mj-cs"/>
              </a:rPr>
              <a:t>Mass Flow Controller for Mass Determination</a:t>
            </a:r>
            <a:endParaRPr lang="en-US" sz="3000" kern="1200"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43A25-43FC-09B2-684E-5CC6AD49E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500"/>
              <a:t>As part of our process systems, we can track our argon flow into the detector</a:t>
            </a:r>
          </a:p>
          <a:p>
            <a:r>
              <a:rPr lang="en-US" sz="2500"/>
              <a:t>Unfortunately this is also not as accurate as we would like</a:t>
            </a:r>
          </a:p>
        </p:txBody>
      </p:sp>
      <p:pic>
        <p:nvPicPr>
          <p:cNvPr id="6" name="Picture 5" descr="A diagram of a system&#10;&#10;Description automatically generated">
            <a:extLst>
              <a:ext uri="{FF2B5EF4-FFF2-40B4-BE49-F238E27FC236}">
                <a16:creationId xmlns:a16="http://schemas.microsoft.com/office/drawing/2014/main" id="{C0AB28F7-12FC-BBFE-FB68-2FB85338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184" y="1264249"/>
            <a:ext cx="6922008" cy="443008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A893FD5-EAE5-8878-C058-B26E33F70158}"/>
              </a:ext>
            </a:extLst>
          </p:cNvPr>
          <p:cNvSpPr/>
          <p:nvPr/>
        </p:nvSpPr>
        <p:spPr>
          <a:xfrm>
            <a:off x="9811840" y="1898524"/>
            <a:ext cx="873657" cy="8904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E04E57-4D1F-7F18-C066-139AC67D17C3}"/>
              </a:ext>
            </a:extLst>
          </p:cNvPr>
          <p:cNvSpPr txBox="1"/>
          <p:nvPr/>
        </p:nvSpPr>
        <p:spPr>
          <a:xfrm>
            <a:off x="11282309" y="6147899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14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46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DA37E-6965-00DA-6337-36B15C213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PMT Rates for Liquid Level Estimation</a:t>
            </a:r>
          </a:p>
        </p:txBody>
      </p:sp>
      <p:pic>
        <p:nvPicPr>
          <p:cNvPr id="5" name="Content Placeholder 3" descr="Diagram of a machine with different components&#10;&#10;Description automatically generated">
            <a:extLst>
              <a:ext uri="{FF2B5EF4-FFF2-40B4-BE49-F238E27FC236}">
                <a16:creationId xmlns:a16="http://schemas.microsoft.com/office/drawing/2014/main" id="{968AF2D3-A247-B5B5-B68A-DCC0D43131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02" r="-1" b="-1"/>
          <a:stretch/>
        </p:blipFill>
        <p:spPr>
          <a:xfrm>
            <a:off x="592649" y="1697799"/>
            <a:ext cx="4967318" cy="494653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BBCB2A-470C-10D6-729E-AB72DA09B590}"/>
              </a:ext>
            </a:extLst>
          </p:cNvPr>
          <p:cNvSpPr txBox="1"/>
          <p:nvPr/>
        </p:nvSpPr>
        <p:spPr>
          <a:xfrm>
            <a:off x="6384417" y="1696910"/>
            <a:ext cx="4922721" cy="27853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500"/>
              <a:t>The basic idea is that PMTs below the liquid level (LL) will detect more photons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500"/>
              <a:t>Scintillation rate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500"/>
              <a:t>Light Yield</a:t>
            </a:r>
          </a:p>
          <a:p>
            <a:pPr marL="742950" lvl="1" indent="-285750">
              <a:buFont typeface="Courier New"/>
              <a:buChar char="o"/>
            </a:pPr>
            <a:r>
              <a:rPr lang="en-US" sz="2500"/>
              <a:t>Total internal reflection</a:t>
            </a:r>
          </a:p>
          <a:p>
            <a:endParaRPr lang="en-US" sz="25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9628F6-8D49-080A-3499-163BA52BEC85}"/>
              </a:ext>
            </a:extLst>
          </p:cNvPr>
          <p:cNvSpPr txBox="1"/>
          <p:nvPr/>
        </p:nvSpPr>
        <p:spPr>
          <a:xfrm>
            <a:off x="11282309" y="6147899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15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4ABB80-B56D-B531-7541-AAA7E7F58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029" y="4163265"/>
            <a:ext cx="3585883" cy="24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98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B85751-C798-7129-B6C3-5E1967E25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Divide PMTs into Rows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3" descr="Diagram of a machine with different components&#10;&#10;Description automatically generated">
            <a:extLst>
              <a:ext uri="{FF2B5EF4-FFF2-40B4-BE49-F238E27FC236}">
                <a16:creationId xmlns:a16="http://schemas.microsoft.com/office/drawing/2014/main" id="{C75AB22D-2548-20CF-7916-1C7C336684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02" r="-1" b="-1"/>
          <a:stretch/>
        </p:blipFill>
        <p:spPr>
          <a:xfrm>
            <a:off x="5477996" y="640080"/>
            <a:ext cx="5567216" cy="5550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B54864-B076-CCAE-584A-F639A3B353C9}"/>
              </a:ext>
            </a:extLst>
          </p:cNvPr>
          <p:cNvSpPr txBox="1"/>
          <p:nvPr/>
        </p:nvSpPr>
        <p:spPr>
          <a:xfrm>
            <a:off x="11282309" y="6147899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16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49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11057-0F51-26FC-9228-5E5004676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haroni"/>
              </a:rPr>
              <a:t>Plotting PMT Rates</a:t>
            </a:r>
            <a:endParaRPr lang="en-US"/>
          </a:p>
        </p:txBody>
      </p:sp>
      <p:pic>
        <p:nvPicPr>
          <p:cNvPr id="5" name="Content Placeholder 4" descr="A graph of a graph&#10;&#10;Description automatically generated">
            <a:extLst>
              <a:ext uri="{FF2B5EF4-FFF2-40B4-BE49-F238E27FC236}">
                <a16:creationId xmlns:a16="http://schemas.microsoft.com/office/drawing/2014/main" id="{6F7B1550-3AD2-9EFF-3FF3-3D2CCB048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57" b="279"/>
          <a:stretch/>
        </p:blipFill>
        <p:spPr>
          <a:xfrm>
            <a:off x="434715" y="1359690"/>
            <a:ext cx="6133279" cy="50087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068B7-D6F7-623C-2F71-886756C3C8CD}"/>
              </a:ext>
            </a:extLst>
          </p:cNvPr>
          <p:cNvSpPr txBox="1"/>
          <p:nvPr/>
        </p:nvSpPr>
        <p:spPr>
          <a:xfrm>
            <a:off x="6700182" y="1147513"/>
            <a:ext cx="52748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Y-axis is the mean rate for a PMT in a given row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X-axis is row height</a:t>
            </a:r>
          </a:p>
          <a:p>
            <a:pPr marL="285750" indent="-285750">
              <a:buFont typeface="Arial"/>
              <a:buChar char="•"/>
            </a:pPr>
            <a:r>
              <a:rPr lang="en-US" sz="2800"/>
              <a:t>We can create a fit function to estimate the liquid level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ea typeface="+mn-lt"/>
                <a:cs typeface="+mn-lt"/>
              </a:rPr>
              <a:t>Plotting using ~2000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A5CB4-D4F0-8B2E-4F07-1A167125D4A7}"/>
              </a:ext>
            </a:extLst>
          </p:cNvPr>
          <p:cNvSpPr txBox="1"/>
          <p:nvPr/>
        </p:nvSpPr>
        <p:spPr>
          <a:xfrm>
            <a:off x="11282309" y="6147899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17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04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A41E8-F822-8E1D-CA8C-C5EC31856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Fitting: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aph of a graph&#10;&#10;Description automatically generated">
            <a:extLst>
              <a:ext uri="{FF2B5EF4-FFF2-40B4-BE49-F238E27FC236}">
                <a16:creationId xmlns:a16="http://schemas.microsoft.com/office/drawing/2014/main" id="{662CAEAD-A79C-9EDA-3F1A-5BA74FF90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044" t="315" r="-170"/>
          <a:stretch/>
        </p:blipFill>
        <p:spPr>
          <a:xfrm>
            <a:off x="4736699" y="640080"/>
            <a:ext cx="7049809" cy="5550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16DDA6-B267-011C-5625-32F09D19AA62}"/>
              </a:ext>
            </a:extLst>
          </p:cNvPr>
          <p:cNvSpPr txBox="1"/>
          <p:nvPr/>
        </p:nvSpPr>
        <p:spPr>
          <a:xfrm>
            <a:off x="11103015" y="6181517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18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8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4C98F7-2DBD-BE49-5FF8-0EEE77BB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Hi, I'm </a:t>
            </a:r>
            <a:r>
              <a:rPr lang="en-US" sz="5400">
                <a:solidFill>
                  <a:srgbClr val="E45400"/>
                </a:solidFill>
              </a:rPr>
              <a:t>Rory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A5304872-7392-9505-A341-D74FB1553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Third year in computing and physics at Queen's</a:t>
            </a:r>
          </a:p>
          <a:p>
            <a:r>
              <a:rPr lang="en-US" sz="2200"/>
              <a:t>Worked at SNOLAB this summer</a:t>
            </a:r>
          </a:p>
          <a:p>
            <a:r>
              <a:rPr lang="en-US" sz="2200"/>
              <a:t>Was part of the DEAP-3600 dark matter experiment</a:t>
            </a:r>
          </a:p>
          <a:p>
            <a:r>
              <a:rPr lang="en-US" sz="2200"/>
              <a:t>Spent ~300 hours underground</a:t>
            </a:r>
          </a:p>
          <a:p>
            <a:endParaRPr lang="en-US" sz="2200"/>
          </a:p>
        </p:txBody>
      </p:sp>
      <p:pic>
        <p:nvPicPr>
          <p:cNvPr id="4" name="Content Placeholder 3" descr="A person in a hard hat sitting on the floor of a factory&#10;&#10;Description automatically generated">
            <a:extLst>
              <a:ext uri="{FF2B5EF4-FFF2-40B4-BE49-F238E27FC236}">
                <a16:creationId xmlns:a16="http://schemas.microsoft.com/office/drawing/2014/main" id="{894ED0A5-2711-3124-1947-1FA833E320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81" r="1674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FE4A408-C520-EC73-661B-BC9B28594E27}"/>
              </a:ext>
            </a:extLst>
          </p:cNvPr>
          <p:cNvSpPr txBox="1"/>
          <p:nvPr/>
        </p:nvSpPr>
        <p:spPr>
          <a:xfrm>
            <a:off x="11501868" y="6209056"/>
            <a:ext cx="464210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4696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3677C7-8F8B-D926-2CF3-3825D3F7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US">
                <a:cs typeface="Aharoni"/>
              </a:rPr>
              <a:t>Started With too Much Noise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5C761-306A-796B-C5D3-029ADB5A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8" r="-418" b="-532"/>
          <a:stretch/>
        </p:blipFill>
        <p:spPr>
          <a:xfrm>
            <a:off x="5119032" y="1926266"/>
            <a:ext cx="5854085" cy="466758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C19628F6-8D49-080A-3499-163BA52BEC85}"/>
              </a:ext>
            </a:extLst>
          </p:cNvPr>
          <p:cNvSpPr txBox="1"/>
          <p:nvPr/>
        </p:nvSpPr>
        <p:spPr>
          <a:xfrm>
            <a:off x="11352645" y="6179009"/>
            <a:ext cx="535662" cy="3924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spcAft>
                <a:spcPts val="600"/>
              </a:spcAft>
            </a:pPr>
            <a:r>
              <a:rPr lang="en-US" sz="1950" kern="120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19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24EF2A-B8B1-C217-255C-CF5EB253AD49}"/>
              </a:ext>
            </a:extLst>
          </p:cNvPr>
          <p:cNvSpPr txBox="1"/>
          <p:nvPr/>
        </p:nvSpPr>
        <p:spPr>
          <a:xfrm>
            <a:off x="583839" y="2133545"/>
            <a:ext cx="4523086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r>
              <a:rPr lang="en-US" sz="2400" kern="1200">
                <a:latin typeface="+mn-lt"/>
                <a:ea typeface="+mn-ea"/>
                <a:cs typeface="+mn-cs"/>
              </a:rPr>
              <a:t>These fluctuations stayed over thousands/millions of events</a:t>
            </a:r>
            <a:endParaRPr lang="en-US" sz="2400" kern="1200">
              <a:latin typeface="+mn-lt"/>
            </a:endParaRPr>
          </a:p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endParaRPr lang="en-US" sz="2400" kern="1200">
              <a:latin typeface="+mn-lt"/>
            </a:endParaRPr>
          </a:p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endParaRPr lang="en-US" sz="2400" kern="1200">
              <a:latin typeface="+mn-lt"/>
            </a:endParaRPr>
          </a:p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r>
              <a:rPr lang="en-US" sz="2400" kern="1200">
                <a:latin typeface="+mn-lt"/>
                <a:ea typeface="+mn-ea"/>
                <a:cs typeface="+mn-cs"/>
              </a:rPr>
              <a:t>Something inherent to the system</a:t>
            </a:r>
            <a:endParaRPr lang="en-US" sz="2400" kern="1200">
              <a:latin typeface="+mn-lt"/>
            </a:endParaRPr>
          </a:p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endParaRPr lang="en-US" sz="2400" kern="1200">
              <a:latin typeface="+mn-lt"/>
            </a:endParaRPr>
          </a:p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endParaRPr lang="en-US" sz="2400" kern="1200">
              <a:latin typeface="+mn-lt"/>
            </a:endParaRPr>
          </a:p>
          <a:p>
            <a:pPr marL="222885" indent="-222885" defTabSz="713232">
              <a:spcAft>
                <a:spcPts val="600"/>
              </a:spcAft>
              <a:buFont typeface="Arial"/>
              <a:buChar char="•"/>
            </a:pPr>
            <a:r>
              <a:rPr lang="en-US" sz="2400" kern="1200">
                <a:latin typeface="+mn-lt"/>
                <a:ea typeface="+mn-ea"/>
                <a:cs typeface="+mn-cs"/>
              </a:rPr>
              <a:t>Not something my physics predicts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156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45C761-306A-796B-C5D3-029ADB5A2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8" r="-418" b="-532"/>
          <a:stretch/>
        </p:blipFill>
        <p:spPr>
          <a:xfrm>
            <a:off x="837068" y="2833131"/>
            <a:ext cx="4603124" cy="360640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43677C7-8F8B-D926-2CF3-3825D3F7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5497"/>
          </a:xfrm>
        </p:spPr>
        <p:txBody>
          <a:bodyPr/>
          <a:lstStyle/>
          <a:p>
            <a:r>
              <a:rPr lang="en-US">
                <a:cs typeface="Aharoni"/>
              </a:rPr>
              <a:t>Accounting for PMT Efficiencies:</a:t>
            </a:r>
            <a:endParaRPr lang="en-US"/>
          </a:p>
        </p:txBody>
      </p:sp>
      <p:pic>
        <p:nvPicPr>
          <p:cNvPr id="8" name="Content Placeholder 3" descr="A graph of a graph&#10;&#10;Description automatically generated">
            <a:extLst>
              <a:ext uri="{FF2B5EF4-FFF2-40B4-BE49-F238E27FC236}">
                <a16:creationId xmlns:a16="http://schemas.microsoft.com/office/drawing/2014/main" id="{D4CC2881-EA61-8C4F-9FE9-A3765DDCF5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4" t="315" r="-170"/>
          <a:stretch/>
        </p:blipFill>
        <p:spPr>
          <a:xfrm>
            <a:off x="5674016" y="2830284"/>
            <a:ext cx="4798116" cy="37709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083CF2-F50D-9E53-FD05-5542D2AAA486}"/>
              </a:ext>
            </a:extLst>
          </p:cNvPr>
          <p:cNvSpPr txBox="1"/>
          <p:nvPr/>
        </p:nvSpPr>
        <p:spPr>
          <a:xfrm>
            <a:off x="944628" y="1335074"/>
            <a:ext cx="1011381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/>
              <a:t>PMT efficiencies were not accounted for in the initial LL estimations, causing noticeable fluctuations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FCB069-3AE0-8507-E23B-25AE2166F76B}"/>
              </a:ext>
            </a:extLst>
          </p:cNvPr>
          <p:cNvSpPr txBox="1"/>
          <p:nvPr/>
        </p:nvSpPr>
        <p:spPr>
          <a:xfrm>
            <a:off x="1801090" y="2456032"/>
            <a:ext cx="4294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Before Efficiencies Applied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C1745D-2C32-323F-ADAF-5C29D6608FAF}"/>
              </a:ext>
            </a:extLst>
          </p:cNvPr>
          <p:cNvSpPr txBox="1"/>
          <p:nvPr/>
        </p:nvSpPr>
        <p:spPr>
          <a:xfrm>
            <a:off x="6908380" y="2456031"/>
            <a:ext cx="429490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After Efficiencies Applied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50976-5FED-71DA-A1E4-2217607A2D5D}"/>
              </a:ext>
            </a:extLst>
          </p:cNvPr>
          <p:cNvSpPr txBox="1"/>
          <p:nvPr/>
        </p:nvSpPr>
        <p:spPr>
          <a:xfrm>
            <a:off x="11103015" y="6181517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20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4896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DA59-0D35-F7E2-C827-6A3470417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Are We Close?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AFFF-76F6-EA0D-6A50-577E4C83D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7184"/>
            <a:ext cx="4486836" cy="44297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Yes. Probably.</a:t>
            </a:r>
          </a:p>
          <a:p>
            <a:r>
              <a:rPr lang="en-US"/>
              <a:t>Similar result with different methods</a:t>
            </a:r>
          </a:p>
          <a:p>
            <a:r>
              <a:rPr lang="en-US"/>
              <a:t>The uncertainties still need to be evaluated</a:t>
            </a:r>
          </a:p>
        </p:txBody>
      </p:sp>
      <p:pic>
        <p:nvPicPr>
          <p:cNvPr id="5" name="Content Placeholder 3" descr="A graph of a graph&#10;&#10;Description automatically generated">
            <a:extLst>
              <a:ext uri="{FF2B5EF4-FFF2-40B4-BE49-F238E27FC236}">
                <a16:creationId xmlns:a16="http://schemas.microsoft.com/office/drawing/2014/main" id="{63F923C8-A840-827F-F1F2-EECAEB2936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44" t="315" r="-170"/>
          <a:stretch/>
        </p:blipFill>
        <p:spPr>
          <a:xfrm>
            <a:off x="5349045" y="1575225"/>
            <a:ext cx="6120410" cy="4857927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B238A85D-A145-38E5-2016-F600B6B577B0}"/>
              </a:ext>
            </a:extLst>
          </p:cNvPr>
          <p:cNvSpPr txBox="1"/>
          <p:nvPr/>
        </p:nvSpPr>
        <p:spPr>
          <a:xfrm>
            <a:off x="11475910" y="6235038"/>
            <a:ext cx="535662" cy="3924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spcAft>
                <a:spcPts val="600"/>
              </a:spcAft>
            </a:pPr>
            <a:r>
              <a:rPr lang="en-US" sz="1950">
                <a:solidFill>
                  <a:srgbClr val="000000"/>
                </a:solidFill>
              </a:rPr>
              <a:t>21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009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F8EA-0021-C190-9807-83E3FB68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954" y="1044470"/>
            <a:ext cx="2838091" cy="1325563"/>
          </a:xfrm>
        </p:spPr>
        <p:txBody>
          <a:bodyPr/>
          <a:lstStyle/>
          <a:p>
            <a:pPr algn="ctr"/>
            <a:r>
              <a:rPr lang="en-US">
                <a:cs typeface="Aharoni"/>
              </a:rPr>
              <a:t>Thank you. Questions?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7A8E8E69-9521-3A99-44DC-C7954AB81EFA}"/>
              </a:ext>
            </a:extLst>
          </p:cNvPr>
          <p:cNvSpPr txBox="1"/>
          <p:nvPr/>
        </p:nvSpPr>
        <p:spPr>
          <a:xfrm>
            <a:off x="11352645" y="6179009"/>
            <a:ext cx="535662" cy="3924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spcAft>
                <a:spcPts val="600"/>
              </a:spcAft>
            </a:pPr>
            <a:r>
              <a:rPr lang="en-US" sz="1950">
                <a:solidFill>
                  <a:srgbClr val="000000"/>
                </a:solidFill>
              </a:rPr>
              <a:t>22</a:t>
            </a:r>
            <a:endParaRPr lang="en-US"/>
          </a:p>
        </p:txBody>
      </p:sp>
      <p:pic>
        <p:nvPicPr>
          <p:cNvPr id="6" name="Picture 5" descr="A group of people wearing hard hats and goggles&#10;&#10;Description automatically generated">
            <a:extLst>
              <a:ext uri="{FF2B5EF4-FFF2-40B4-BE49-F238E27FC236}">
                <a16:creationId xmlns:a16="http://schemas.microsoft.com/office/drawing/2014/main" id="{F175693E-D37D-C888-EA0B-38734BAF4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745883" y="1252912"/>
            <a:ext cx="6077918" cy="455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011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F8EA-0021-C190-9807-83E3FB687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219" y="2099913"/>
            <a:ext cx="4115561" cy="1325563"/>
          </a:xfrm>
        </p:spPr>
        <p:txBody>
          <a:bodyPr/>
          <a:lstStyle/>
          <a:p>
            <a:pPr algn="ctr"/>
            <a:r>
              <a:rPr lang="en-US">
                <a:cs typeface="Aharoni"/>
              </a:rPr>
              <a:t>Backup Slides</a:t>
            </a:r>
            <a:endParaRPr lang="en-US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F720E77A-CC40-D15C-46F0-C51E302DE2FD}"/>
              </a:ext>
            </a:extLst>
          </p:cNvPr>
          <p:cNvSpPr txBox="1"/>
          <p:nvPr/>
        </p:nvSpPr>
        <p:spPr>
          <a:xfrm>
            <a:off x="11352645" y="6179009"/>
            <a:ext cx="535662" cy="3924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spcAft>
                <a:spcPts val="600"/>
              </a:spcAft>
            </a:pPr>
            <a:r>
              <a:rPr lang="en-US" sz="1950">
                <a:solidFill>
                  <a:srgbClr val="000000"/>
                </a:solidFill>
              </a:rPr>
              <a:t>23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82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0CEEE6-2710-2C8E-05FE-680B13D3C378}"/>
              </a:ext>
            </a:extLst>
          </p:cNvPr>
          <p:cNvSpPr/>
          <p:nvPr/>
        </p:nvSpPr>
        <p:spPr>
          <a:xfrm>
            <a:off x="581225" y="2964696"/>
            <a:ext cx="3436188" cy="12508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6CAAA-16C1-C58B-1D9A-95E12D40E2D1}"/>
              </a:ext>
            </a:extLst>
          </p:cNvPr>
          <p:cNvSpPr txBox="1"/>
          <p:nvPr/>
        </p:nvSpPr>
        <p:spPr>
          <a:xfrm>
            <a:off x="1012545" y="3403205"/>
            <a:ext cx="257354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deapdocs@snolab.ca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985E9-48CF-0129-B817-73810ACE62DF}"/>
              </a:ext>
            </a:extLst>
          </p:cNvPr>
          <p:cNvSpPr/>
          <p:nvPr/>
        </p:nvSpPr>
        <p:spPr>
          <a:xfrm>
            <a:off x="5349010" y="4735223"/>
            <a:ext cx="2329132" cy="12508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6B120A-D33A-2B96-93AD-F3568C415815}"/>
              </a:ext>
            </a:extLst>
          </p:cNvPr>
          <p:cNvSpPr txBox="1"/>
          <p:nvPr/>
        </p:nvSpPr>
        <p:spPr>
          <a:xfrm>
            <a:off x="5875897" y="5182826"/>
            <a:ext cx="13328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FFFFFF"/>
                </a:solidFill>
              </a:rPr>
              <a:t>Sharepoint</a:t>
            </a:r>
            <a:endParaRPr lang="en-US" err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8CE74C-828F-96FC-DF67-D56E3ECDB771}"/>
              </a:ext>
            </a:extLst>
          </p:cNvPr>
          <p:cNvCxnSpPr/>
          <p:nvPr/>
        </p:nvCxnSpPr>
        <p:spPr>
          <a:xfrm>
            <a:off x="2173382" y="2045042"/>
            <a:ext cx="13489" cy="654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4B5FC6-28BA-19C7-68B4-B0ECDAD02BA2}"/>
              </a:ext>
            </a:extLst>
          </p:cNvPr>
          <p:cNvCxnSpPr>
            <a:cxnSpLocks/>
          </p:cNvCxnSpPr>
          <p:nvPr/>
        </p:nvCxnSpPr>
        <p:spPr>
          <a:xfrm>
            <a:off x="2312716" y="4334001"/>
            <a:ext cx="42243" cy="7913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1389049-1DD2-E2A7-9E5C-A3077B3CCB31}"/>
              </a:ext>
            </a:extLst>
          </p:cNvPr>
          <p:cNvSpPr/>
          <p:nvPr/>
        </p:nvSpPr>
        <p:spPr>
          <a:xfrm>
            <a:off x="5321946" y="2477132"/>
            <a:ext cx="2170981" cy="1243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0C789-D56A-9DBE-1471-0B54DFB3890A}"/>
              </a:ext>
            </a:extLst>
          </p:cNvPr>
          <p:cNvSpPr txBox="1"/>
          <p:nvPr/>
        </p:nvSpPr>
        <p:spPr>
          <a:xfrm>
            <a:off x="5651778" y="2917545"/>
            <a:ext cx="171809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Team Channel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D062D3-0BFB-141A-B24B-E81C6C7BD53E}"/>
              </a:ext>
            </a:extLst>
          </p:cNvPr>
          <p:cNvSpPr/>
          <p:nvPr/>
        </p:nvSpPr>
        <p:spPr>
          <a:xfrm>
            <a:off x="525195" y="678695"/>
            <a:ext cx="3436188" cy="12508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5C901C-9A73-7C99-E525-5300CE2373B0}"/>
              </a:ext>
            </a:extLst>
          </p:cNvPr>
          <p:cNvSpPr txBox="1"/>
          <p:nvPr/>
        </p:nvSpPr>
        <p:spPr>
          <a:xfrm>
            <a:off x="1516808" y="1117205"/>
            <a:ext cx="14641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Our Printer</a:t>
            </a:r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39E181-A2FA-716F-3003-1A05FC2107A4}"/>
              </a:ext>
            </a:extLst>
          </p:cNvPr>
          <p:cNvSpPr/>
          <p:nvPr/>
        </p:nvSpPr>
        <p:spPr>
          <a:xfrm>
            <a:off x="1220592" y="5289808"/>
            <a:ext cx="2170981" cy="1243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0E332CA0-1ECF-10D8-DC0C-37DB562B4318}"/>
              </a:ext>
            </a:extLst>
          </p:cNvPr>
          <p:cNvSpPr txBox="1"/>
          <p:nvPr/>
        </p:nvSpPr>
        <p:spPr>
          <a:xfrm>
            <a:off x="1516808" y="5685398"/>
            <a:ext cx="1830155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Power Automate</a:t>
            </a:r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DAADA0-609A-8855-602F-597E4D2BBBD7}"/>
              </a:ext>
            </a:extLst>
          </p:cNvPr>
          <p:cNvCxnSpPr>
            <a:cxnSpLocks/>
          </p:cNvCxnSpPr>
          <p:nvPr/>
        </p:nvCxnSpPr>
        <p:spPr>
          <a:xfrm flipV="1">
            <a:off x="3646216" y="3276378"/>
            <a:ext cx="1588654" cy="26040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4D1C529-C072-7FCF-9D8C-38E031A42707}"/>
              </a:ext>
            </a:extLst>
          </p:cNvPr>
          <p:cNvCxnSpPr>
            <a:cxnSpLocks/>
          </p:cNvCxnSpPr>
          <p:nvPr/>
        </p:nvCxnSpPr>
        <p:spPr>
          <a:xfrm flipV="1">
            <a:off x="3612597" y="5439114"/>
            <a:ext cx="1454184" cy="4973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6DE7E18-BFB6-9E22-28ED-D7A4D5A968FD}"/>
              </a:ext>
            </a:extLst>
          </p:cNvPr>
          <p:cNvSpPr/>
          <p:nvPr/>
        </p:nvSpPr>
        <p:spPr>
          <a:xfrm>
            <a:off x="9053505" y="1300514"/>
            <a:ext cx="2170981" cy="12436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CFE2C-8298-D2F6-7F94-D6E98A4C5626}"/>
              </a:ext>
            </a:extLst>
          </p:cNvPr>
          <p:cNvSpPr txBox="1"/>
          <p:nvPr/>
        </p:nvSpPr>
        <p:spPr>
          <a:xfrm>
            <a:off x="9674690" y="1707308"/>
            <a:ext cx="933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Python</a:t>
            </a:r>
            <a:endParaRPr lang="en-US"/>
          </a:p>
        </p:txBody>
      </p:sp>
      <p:sp>
        <p:nvSpPr>
          <p:cNvPr id="25" name="Arrow: Striped Right 24">
            <a:extLst>
              <a:ext uri="{FF2B5EF4-FFF2-40B4-BE49-F238E27FC236}">
                <a16:creationId xmlns:a16="http://schemas.microsoft.com/office/drawing/2014/main" id="{880CC133-20F6-80C5-D64C-AA11E4617253}"/>
              </a:ext>
            </a:extLst>
          </p:cNvPr>
          <p:cNvSpPr/>
          <p:nvPr/>
        </p:nvSpPr>
        <p:spPr>
          <a:xfrm rot="18000000">
            <a:off x="7298058" y="3305757"/>
            <a:ext cx="2307746" cy="783980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5C472A0-9C56-C5EA-FF5B-E4D4E4B45A09}"/>
              </a:ext>
            </a:extLst>
          </p:cNvPr>
          <p:cNvCxnSpPr>
            <a:cxnSpLocks/>
          </p:cNvCxnSpPr>
          <p:nvPr/>
        </p:nvCxnSpPr>
        <p:spPr>
          <a:xfrm>
            <a:off x="10190449" y="2709148"/>
            <a:ext cx="87067" cy="18783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AD2B3D1-6EB1-9CEC-C250-0807AC800BF4}"/>
              </a:ext>
            </a:extLst>
          </p:cNvPr>
          <p:cNvSpPr/>
          <p:nvPr/>
        </p:nvSpPr>
        <p:spPr>
          <a:xfrm>
            <a:off x="9170215" y="4892105"/>
            <a:ext cx="2329132" cy="12508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FEC48DA-AB28-5982-D936-CA7EDD1754BB}"/>
              </a:ext>
            </a:extLst>
          </p:cNvPr>
          <p:cNvSpPr txBox="1"/>
          <p:nvPr/>
        </p:nvSpPr>
        <p:spPr>
          <a:xfrm>
            <a:off x="9685897" y="5350913"/>
            <a:ext cx="15457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Shift Report</a:t>
            </a:r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CC61B37-7EB1-6F9A-8FE2-8D4BD31F5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2690" y="284561"/>
            <a:ext cx="4989618" cy="1336768"/>
          </a:xfrm>
        </p:spPr>
        <p:txBody>
          <a:bodyPr/>
          <a:lstStyle/>
          <a:p>
            <a:pPr algn="ctr"/>
            <a:r>
              <a:rPr lang="en-US">
                <a:cs typeface="Aharoni"/>
              </a:rPr>
              <a:t>Automatic Uploads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C8655156-ADCA-84E7-26C0-D67EE85F9B9A}"/>
              </a:ext>
            </a:extLst>
          </p:cNvPr>
          <p:cNvSpPr txBox="1"/>
          <p:nvPr/>
        </p:nvSpPr>
        <p:spPr>
          <a:xfrm>
            <a:off x="11352645" y="6179009"/>
            <a:ext cx="535662" cy="3924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spcAft>
                <a:spcPts val="600"/>
              </a:spcAft>
            </a:pPr>
            <a:r>
              <a:rPr lang="en-US" sz="1950">
                <a:solidFill>
                  <a:srgbClr val="000000"/>
                </a:solidFill>
              </a:rPr>
              <a:t>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61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47A0850-03F1-33C9-9E5A-AA10BEAC0578}"/>
              </a:ext>
            </a:extLst>
          </p:cNvPr>
          <p:cNvSpPr>
            <a:spLocks noGrp="1"/>
          </p:cNvSpPr>
          <p:nvPr/>
        </p:nvSpPr>
        <p:spPr>
          <a:xfrm>
            <a:off x="340696" y="232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Current Fitting Function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B058FF7B-EB23-3B2B-7964-4D37CEB98AAF}"/>
              </a:ext>
            </a:extLst>
          </p:cNvPr>
          <p:cNvSpPr txBox="1"/>
          <p:nvPr/>
        </p:nvSpPr>
        <p:spPr>
          <a:xfrm>
            <a:off x="460165" y="2152414"/>
            <a:ext cx="12092897" cy="42473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>
                <a:latin typeface="Segoe UI"/>
                <a:cs typeface="Segoe UI"/>
              </a:rPr>
              <a:t>For PMTs Above LL:</a:t>
            </a:r>
          </a:p>
          <a:p>
            <a:pPr marL="285750" indent="-285750">
              <a:buFont typeface="Arial,Sans-Serif"/>
              <a:buChar char="•"/>
            </a:pPr>
            <a:r>
              <a:rPr lang="en-US" sz="3000">
                <a:latin typeface="Arial"/>
                <a:cs typeface="Arial"/>
              </a:rPr>
              <a:t>Rate = </a:t>
            </a:r>
            <a:r>
              <a:rPr lang="en-US" sz="3000" err="1">
                <a:latin typeface="Arial"/>
                <a:cs typeface="Arial"/>
              </a:rPr>
              <a:t>GArRate+GArCorrection</a:t>
            </a:r>
            <a:r>
              <a:rPr lang="en-US" sz="3000">
                <a:latin typeface="Arial"/>
                <a:cs typeface="Arial"/>
              </a:rPr>
              <a:t>*(</a:t>
            </a:r>
            <a:r>
              <a:rPr lang="en-US" sz="3000" err="1">
                <a:latin typeface="Arial"/>
                <a:cs typeface="Arial"/>
              </a:rPr>
              <a:t>LGHeight-liquidLevel</a:t>
            </a:r>
            <a:r>
              <a:rPr lang="en-US" sz="3000">
                <a:latin typeface="Arial"/>
                <a:cs typeface="Arial"/>
              </a:rPr>
              <a:t>)</a:t>
            </a:r>
          </a:p>
          <a:p>
            <a:endParaRPr lang="en-US" sz="3000">
              <a:latin typeface="Segoe UI"/>
              <a:cs typeface="Segoe UI"/>
            </a:endParaRPr>
          </a:p>
          <a:p>
            <a:r>
              <a:rPr lang="en-US" sz="3000">
                <a:latin typeface="Segoe UI"/>
                <a:cs typeface="Segoe UI"/>
              </a:rPr>
              <a:t>For PMTs Below LL: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sz="3000">
                <a:latin typeface="Arial"/>
                <a:cs typeface="Arial"/>
              </a:rPr>
              <a:t>Rate = (</a:t>
            </a:r>
            <a:r>
              <a:rPr lang="en-US" sz="3000" err="1">
                <a:latin typeface="Arial"/>
                <a:cs typeface="Arial"/>
              </a:rPr>
              <a:t>GArRate+LArRate</a:t>
            </a:r>
            <a:r>
              <a:rPr lang="en-US" sz="3000">
                <a:latin typeface="Arial"/>
                <a:cs typeface="Arial"/>
              </a:rPr>
              <a:t>)+(</a:t>
            </a:r>
            <a:r>
              <a:rPr lang="en-US" sz="3000" err="1">
                <a:latin typeface="Arial"/>
                <a:cs typeface="Arial"/>
              </a:rPr>
              <a:t>LArCorrection</a:t>
            </a:r>
            <a:r>
              <a:rPr lang="en-US" sz="3000">
                <a:latin typeface="Arial"/>
                <a:cs typeface="Arial"/>
              </a:rPr>
              <a:t>*</a:t>
            </a:r>
            <a:r>
              <a:rPr lang="en-US" sz="3000" err="1">
                <a:latin typeface="Arial"/>
                <a:cs typeface="Arial"/>
              </a:rPr>
              <a:t>LGHeight</a:t>
            </a:r>
            <a:r>
              <a:rPr lang="en-US" sz="3000">
                <a:latin typeface="Arial"/>
                <a:cs typeface="Arial"/>
              </a:rPr>
              <a:t>)</a:t>
            </a:r>
          </a:p>
          <a:p>
            <a:endParaRPr lang="en-US" sz="3000">
              <a:latin typeface="Segoe UI"/>
              <a:cs typeface="Segoe UI"/>
            </a:endParaRPr>
          </a:p>
          <a:p>
            <a:r>
              <a:rPr lang="en-US" sz="3000">
                <a:latin typeface="Segoe UI"/>
                <a:cs typeface="Segoe UI"/>
              </a:rPr>
              <a:t>Partially Submerged:</a:t>
            </a:r>
            <a:endParaRPr lang="en-US"/>
          </a:p>
          <a:p>
            <a:pPr marL="285750" indent="-285750">
              <a:buFont typeface="Arial,Sans-Serif"/>
              <a:buChar char="•"/>
            </a:pPr>
            <a:r>
              <a:rPr lang="en-US" sz="3000">
                <a:latin typeface="Arial"/>
                <a:cs typeface="Arial"/>
              </a:rPr>
              <a:t>Rate = </a:t>
            </a:r>
            <a:r>
              <a:rPr lang="en-US" sz="3000" err="1">
                <a:latin typeface="Arial"/>
                <a:cs typeface="Arial"/>
              </a:rPr>
              <a:t>GArRate</a:t>
            </a:r>
            <a:r>
              <a:rPr lang="en-US" sz="3000">
                <a:latin typeface="Arial"/>
                <a:cs typeface="Arial"/>
              </a:rPr>
              <a:t>+(</a:t>
            </a:r>
            <a:r>
              <a:rPr lang="en-US" sz="3000" err="1">
                <a:latin typeface="Arial"/>
                <a:cs typeface="Arial"/>
              </a:rPr>
              <a:t>LArRate</a:t>
            </a:r>
            <a:r>
              <a:rPr lang="en-US" sz="3000">
                <a:latin typeface="Arial"/>
                <a:cs typeface="Arial"/>
              </a:rPr>
              <a:t>*</a:t>
            </a:r>
            <a:r>
              <a:rPr lang="en-US" sz="3000" err="1">
                <a:latin typeface="Arial"/>
                <a:cs typeface="Arial"/>
              </a:rPr>
              <a:t>RatioLGAreaImmerged</a:t>
            </a:r>
            <a:r>
              <a:rPr lang="en-US" sz="3000">
                <a:latin typeface="Arial"/>
                <a:cs typeface="Arial"/>
              </a:rPr>
              <a:t>)</a:t>
            </a:r>
            <a:endParaRPr lang="en-US" sz="3000"/>
          </a:p>
          <a:p>
            <a:pPr algn="l"/>
            <a:endParaRPr lang="en-US" sz="300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D152F63-1706-E78F-885A-2144A0CA9433}"/>
              </a:ext>
            </a:extLst>
          </p:cNvPr>
          <p:cNvSpPr txBox="1"/>
          <p:nvPr/>
        </p:nvSpPr>
        <p:spPr>
          <a:xfrm>
            <a:off x="6458023" y="104381"/>
            <a:ext cx="2423821" cy="175432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Parameters: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Liquid level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Avg </a:t>
            </a:r>
            <a:r>
              <a:rPr lang="en-US" err="1"/>
              <a:t>GAr</a:t>
            </a:r>
            <a:r>
              <a:rPr lang="en-US"/>
              <a:t> Rate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Avg </a:t>
            </a:r>
            <a:r>
              <a:rPr lang="en-US" err="1"/>
              <a:t>LAr</a:t>
            </a:r>
            <a:r>
              <a:rPr lang="en-US"/>
              <a:t> Rate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Top Correction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Bottom Correction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093F59C-2E05-1CFA-5845-9763A59EEEE1}"/>
              </a:ext>
            </a:extLst>
          </p:cNvPr>
          <p:cNvSpPr txBox="1"/>
          <p:nvPr/>
        </p:nvSpPr>
        <p:spPr>
          <a:xfrm>
            <a:off x="8775664" y="107057"/>
            <a:ext cx="2759094" cy="9233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Input: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Row Height (-846 to 846)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FCFC6D8B-8F66-37D1-4703-FBABFA4F4591}"/>
              </a:ext>
            </a:extLst>
          </p:cNvPr>
          <p:cNvSpPr txBox="1"/>
          <p:nvPr/>
        </p:nvSpPr>
        <p:spPr>
          <a:xfrm>
            <a:off x="6258352" y="5851457"/>
            <a:ext cx="546509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Calculated based on the height (differs per row)</a:t>
            </a: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7BFE9C3-A36E-92B8-8E17-AE19208689EE}"/>
              </a:ext>
            </a:extLst>
          </p:cNvPr>
          <p:cNvSpPr txBox="1"/>
          <p:nvPr/>
        </p:nvSpPr>
        <p:spPr>
          <a:xfrm>
            <a:off x="8881399" y="1032307"/>
            <a:ext cx="2171362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Constants:</a:t>
            </a:r>
          </a:p>
          <a:p>
            <a:pPr marL="285750" indent="-285750" algn="l">
              <a:buFont typeface="Arial"/>
              <a:buChar char="•"/>
            </a:pPr>
            <a:r>
              <a:rPr lang="en-US"/>
              <a:t>Geometries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41B84A-6740-FE55-F04C-737AD2598711}"/>
              </a:ext>
            </a:extLst>
          </p:cNvPr>
          <p:cNvSpPr txBox="1"/>
          <p:nvPr/>
        </p:nvSpPr>
        <p:spPr>
          <a:xfrm>
            <a:off x="8891560" y="1677804"/>
            <a:ext cx="5261108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Calculated:</a:t>
            </a:r>
          </a:p>
          <a:p>
            <a:pPr marL="285750" indent="-285750">
              <a:buFont typeface="Arial"/>
              <a:buChar char="•"/>
            </a:pPr>
            <a:r>
              <a:rPr lang="en-US" err="1">
                <a:ea typeface="+mn-lt"/>
                <a:cs typeface="+mn-lt"/>
              </a:rPr>
              <a:t>RatioLGAreaImmerged</a:t>
            </a:r>
            <a:r>
              <a:rPr lang="en-US">
                <a:ea typeface="+mn-lt"/>
                <a:cs typeface="+mn-lt"/>
              </a:rPr>
              <a:t> </a:t>
            </a:r>
            <a:endParaRPr lang="en-US">
              <a:latin typeface="Avenir Next LT Pro"/>
              <a:cs typeface="Arial"/>
            </a:endParaRPr>
          </a:p>
          <a:p>
            <a:endParaRPr lang="en-US">
              <a:latin typeface="Avenir Next LT Pro"/>
              <a:cs typeface="Arial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F0836EB4-A793-6C44-3AB0-1DA8BC97DF0C}"/>
              </a:ext>
            </a:extLst>
          </p:cNvPr>
          <p:cNvSpPr txBox="1"/>
          <p:nvPr/>
        </p:nvSpPr>
        <p:spPr>
          <a:xfrm>
            <a:off x="11352645" y="6179009"/>
            <a:ext cx="535662" cy="39241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713232">
              <a:spcAft>
                <a:spcPts val="600"/>
              </a:spcAft>
            </a:pPr>
            <a:r>
              <a:rPr lang="en-US" sz="1950">
                <a:solidFill>
                  <a:srgbClr val="000000"/>
                </a:solidFill>
              </a:rPr>
              <a:t>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34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large round metal object with lights&#10;&#10;Description automatically generated">
            <a:extLst>
              <a:ext uri="{FF2B5EF4-FFF2-40B4-BE49-F238E27FC236}">
                <a16:creationId xmlns:a16="http://schemas.microsoft.com/office/drawing/2014/main" id="{DEB47564-99AC-7C36-BBCA-E6881B6EA9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9863" b="261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4C98F7-2DBD-BE49-5FF8-0EEE77BB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-861257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Experiments have a lot of parts.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F34B9D-F7E1-D6D9-BE24-6CDC856346C6}"/>
              </a:ext>
            </a:extLst>
          </p:cNvPr>
          <p:cNvSpPr txBox="1">
            <a:spLocks/>
          </p:cNvSpPr>
          <p:nvPr/>
        </p:nvSpPr>
        <p:spPr>
          <a:xfrm>
            <a:off x="3776361" y="2570692"/>
            <a:ext cx="4957763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>
                <a:solidFill>
                  <a:srgbClr val="E8E6AC"/>
                </a:solidFill>
              </a:rPr>
              <a:t>Instrumentation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98576D2-633C-2FDE-B33A-09AB3F1DE716}"/>
              </a:ext>
            </a:extLst>
          </p:cNvPr>
          <p:cNvSpPr txBox="1">
            <a:spLocks/>
          </p:cNvSpPr>
          <p:nvPr/>
        </p:nvSpPr>
        <p:spPr>
          <a:xfrm>
            <a:off x="4728029" y="3707644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>
                <a:solidFill>
                  <a:srgbClr val="E8E6AC"/>
                </a:solidFill>
              </a:rPr>
              <a:t>Analysis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C239C65-62CC-A196-4B52-C2F72048C05E}"/>
              </a:ext>
            </a:extLst>
          </p:cNvPr>
          <p:cNvSpPr txBox="1">
            <a:spLocks/>
          </p:cNvSpPr>
          <p:nvPr/>
        </p:nvSpPr>
        <p:spPr>
          <a:xfrm>
            <a:off x="4723039" y="4989739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>
                <a:solidFill>
                  <a:srgbClr val="E8E6AC"/>
                </a:solidFill>
              </a:rPr>
              <a:t>Software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4FE4A408-C520-EC73-661B-BC9B28594E27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/>
              <a:t>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913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219CD-7F03-7171-E990-4DFAEC45A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12096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/>
              <a:t>Underground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F36E8-09F2-232E-B7AD-C71F92EF4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490530"/>
            <a:ext cx="5334197" cy="52091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500"/>
              <a:t>Installing new flow guides onto the neck</a:t>
            </a:r>
          </a:p>
          <a:p>
            <a:r>
              <a:rPr lang="en-US" sz="2500"/>
              <a:t>Installing the neck onto the detector</a:t>
            </a:r>
          </a:p>
          <a:p>
            <a:r>
              <a:rPr lang="en-US" sz="2500"/>
              <a:t>Commissioning the argon purification systems</a:t>
            </a:r>
          </a:p>
          <a:p>
            <a:r>
              <a:rPr lang="en-US" sz="2500" i="1"/>
              <a:t>Cleaning </a:t>
            </a:r>
            <a:r>
              <a:rPr lang="en-US" sz="2500"/>
              <a:t>components for installation</a:t>
            </a:r>
          </a:p>
          <a:p>
            <a:r>
              <a:rPr lang="en-US" sz="2500"/>
              <a:t>Monitoring systems </a:t>
            </a:r>
          </a:p>
          <a:p>
            <a:r>
              <a:rPr lang="en-US" sz="2500"/>
              <a:t>General tasks and maintenance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500"/>
              <a:t>Organization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500"/>
              <a:t>Pump maintenance </a:t>
            </a:r>
          </a:p>
          <a:p>
            <a:endParaRPr lang="en-US" sz="2500"/>
          </a:p>
        </p:txBody>
      </p:sp>
      <p:pic>
        <p:nvPicPr>
          <p:cNvPr id="4" name="Picture 3" descr="A large metal cylinder with a white cylinder inside&#10;&#10;Description automatically generated">
            <a:extLst>
              <a:ext uri="{FF2B5EF4-FFF2-40B4-BE49-F238E27FC236}">
                <a16:creationId xmlns:a16="http://schemas.microsoft.com/office/drawing/2014/main" id="{73FD9182-E016-3D74-729D-EE651B811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2052" b="-2"/>
          <a:stretch/>
        </p:blipFill>
        <p:spPr>
          <a:xfrm rot="5400000">
            <a:off x="6090456" y="756455"/>
            <a:ext cx="6868886" cy="5334204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40D14ACD-5892-1614-F2FF-1E90F074712A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FFFFFF"/>
                </a:solidFill>
              </a:rPr>
              <a:t>3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17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6AF50C-A29F-F88A-C5D3-82940E173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468" t="339" r="152"/>
          <a:stretch/>
        </p:blipFill>
        <p:spPr>
          <a:xfrm rot="5400000">
            <a:off x="2482433" y="1465258"/>
            <a:ext cx="6636924" cy="3923999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288F5B1-7D21-ECE2-CF37-0C8F528E32DA}"/>
              </a:ext>
            </a:extLst>
          </p:cNvPr>
          <p:cNvSpPr/>
          <p:nvPr/>
        </p:nvSpPr>
        <p:spPr>
          <a:xfrm>
            <a:off x="4917966" y="107885"/>
            <a:ext cx="1394068" cy="2821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1BABCB-052C-F47D-AAA8-00C963837FCC}"/>
              </a:ext>
            </a:extLst>
          </p:cNvPr>
          <p:cNvSpPr txBox="1"/>
          <p:nvPr/>
        </p:nvSpPr>
        <p:spPr>
          <a:xfrm>
            <a:off x="425752" y="399941"/>
            <a:ext cx="298858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/>
              <a:t>Deployment Canister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0D14ACD-5892-1614-F2FF-1E90F074712A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4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B6B83-122A-0540-8A9F-BE3BC8E38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4810" y="3498"/>
            <a:ext cx="10515600" cy="1325563"/>
          </a:xfrm>
        </p:spPr>
        <p:txBody>
          <a:bodyPr/>
          <a:lstStyle/>
          <a:p>
            <a:r>
              <a:rPr lang="en-US"/>
              <a:t>Glovebox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2D8AEA7-6970-5F48-3889-AFB83E3DA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861" t="1409" r="9158" b="1109"/>
          <a:stretch/>
        </p:blipFill>
        <p:spPr>
          <a:xfrm rot="5400000">
            <a:off x="-464688" y="1497489"/>
            <a:ext cx="6004084" cy="3872497"/>
          </a:xfrm>
        </p:spPr>
      </p:pic>
      <p:pic>
        <p:nvPicPr>
          <p:cNvPr id="5" name="Picture 4" descr="Men in blue overalls and orange helmets in a factory&#10;&#10;Description automatically generated">
            <a:extLst>
              <a:ext uri="{FF2B5EF4-FFF2-40B4-BE49-F238E27FC236}">
                <a16:creationId xmlns:a16="http://schemas.microsoft.com/office/drawing/2014/main" id="{AA96303D-83FF-36C8-03BC-C0785B09A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607" y="1035803"/>
            <a:ext cx="6360210" cy="477347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C54D2AB2-CC47-57EC-27A2-023C77EB3E95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10726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E64E-9949-9B21-A8DA-EE5D2FA46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84" y="391862"/>
            <a:ext cx="10515600" cy="1325563"/>
          </a:xfrm>
        </p:spPr>
        <p:txBody>
          <a:bodyPr/>
          <a:lstStyle/>
          <a:p>
            <a:r>
              <a:rPr lang="en-US"/>
              <a:t>Flow guide Install</a:t>
            </a:r>
          </a:p>
        </p:txBody>
      </p:sp>
      <p:pic>
        <p:nvPicPr>
          <p:cNvPr id="4" name="Content Placeholder 3" descr="A large metal cylinder with a white cylinder inside&#10;&#10;Description automatically generated">
            <a:extLst>
              <a:ext uri="{FF2B5EF4-FFF2-40B4-BE49-F238E27FC236}">
                <a16:creationId xmlns:a16="http://schemas.microsoft.com/office/drawing/2014/main" id="{5F77F319-24C4-5163-FB22-301C25AFC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015013" y="1943894"/>
            <a:ext cx="6585451" cy="296144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260649-A2A9-55A2-D03A-0CD8C81CED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47" t="-1067" r="13074" b="392"/>
          <a:stretch/>
        </p:blipFill>
        <p:spPr>
          <a:xfrm rot="5400000">
            <a:off x="3683590" y="1707679"/>
            <a:ext cx="6222683" cy="3440459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045C500F-AD93-A961-E64F-5C712ACA565D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FFFFFF"/>
                </a:solidFill>
              </a:rPr>
              <a:t>6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566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E5510-4E3E-9001-AB00-796CEDC67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05" y="197227"/>
            <a:ext cx="3386380" cy="1325563"/>
          </a:xfrm>
        </p:spPr>
        <p:txBody>
          <a:bodyPr/>
          <a:lstStyle/>
          <a:p>
            <a:r>
              <a:rPr lang="en-US"/>
              <a:t>Acrylic Vessel (AV)</a:t>
            </a:r>
          </a:p>
        </p:txBody>
      </p:sp>
      <p:pic>
        <p:nvPicPr>
          <p:cNvPr id="4" name="Content Placeholder 3" descr="A large round metal object with many round holes&#10;&#10;Description automatically generated">
            <a:extLst>
              <a:ext uri="{FF2B5EF4-FFF2-40B4-BE49-F238E27FC236}">
                <a16:creationId xmlns:a16="http://schemas.microsoft.com/office/drawing/2014/main" id="{7CE74422-E09C-ACF8-8B02-BFD5D5B36D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7476" y="366421"/>
            <a:ext cx="4503152" cy="6079957"/>
          </a:xfrm>
        </p:spPr>
      </p:pic>
      <p:pic>
        <p:nvPicPr>
          <p:cNvPr id="5" name="Picture 4" descr="A device with a screen on it&#10;&#10;Description automatically generated">
            <a:extLst>
              <a:ext uri="{FF2B5EF4-FFF2-40B4-BE49-F238E27FC236}">
                <a16:creationId xmlns:a16="http://schemas.microsoft.com/office/drawing/2014/main" id="{CF602CBD-F564-74BB-DE65-F9ABDED5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94074" y="1954247"/>
            <a:ext cx="6307221" cy="278908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C3FB0CF-4078-47A3-0B61-C8C8F89EF05F}"/>
              </a:ext>
            </a:extLst>
          </p:cNvPr>
          <p:cNvSpPr/>
          <p:nvPr/>
        </p:nvSpPr>
        <p:spPr>
          <a:xfrm>
            <a:off x="5034137" y="2981758"/>
            <a:ext cx="1607051" cy="15296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952D42-4660-ED2D-97F7-90245D8ED35C}"/>
              </a:ext>
            </a:extLst>
          </p:cNvPr>
          <p:cNvCxnSpPr/>
          <p:nvPr/>
        </p:nvCxnSpPr>
        <p:spPr>
          <a:xfrm>
            <a:off x="5638800" y="29718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1B53699-E6FA-3BD3-F29D-FD1B83FD76F2}"/>
              </a:ext>
            </a:extLst>
          </p:cNvPr>
          <p:cNvCxnSpPr/>
          <p:nvPr/>
        </p:nvCxnSpPr>
        <p:spPr>
          <a:xfrm flipV="1">
            <a:off x="6853640" y="3422057"/>
            <a:ext cx="2812942" cy="19631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B2F81FF-718F-A4FB-B90C-E44BB70E15E8}"/>
              </a:ext>
            </a:extLst>
          </p:cNvPr>
          <p:cNvSpPr txBox="1"/>
          <p:nvPr/>
        </p:nvSpPr>
        <p:spPr>
          <a:xfrm>
            <a:off x="290439" y="1781360"/>
            <a:ext cx="288503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Brought to you by the baby monitor inside the glovebox (GB)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F93D4377-31E6-AB35-5F9C-A2E2FAB539FC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FFFFFF"/>
                </a:solidFill>
              </a:rPr>
              <a:t>7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60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0C05-1144-90F7-C419-81DEF3EE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Lowering Neck / Flow Guides</a:t>
            </a:r>
          </a:p>
        </p:txBody>
      </p:sp>
      <p:pic>
        <p:nvPicPr>
          <p:cNvPr id="4" name="Content Placeholder 3" descr="A black and white photo of a machine&#10;&#10;Description automatically generated">
            <a:extLst>
              <a:ext uri="{FF2B5EF4-FFF2-40B4-BE49-F238E27FC236}">
                <a16:creationId xmlns:a16="http://schemas.microsoft.com/office/drawing/2014/main" id="{62C94014-E090-093E-0C8A-28C73B8DAA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9406" y="1724335"/>
            <a:ext cx="5469255" cy="4114800"/>
          </a:xfrm>
        </p:spPr>
      </p:pic>
      <p:pic>
        <p:nvPicPr>
          <p:cNvPr id="5" name="Picture 4" descr="A cell phone with a screen&#10;&#10;Description automatically generated">
            <a:extLst>
              <a:ext uri="{FF2B5EF4-FFF2-40B4-BE49-F238E27FC236}">
                <a16:creationId xmlns:a16="http://schemas.microsoft.com/office/drawing/2014/main" id="{FAF5A565-C7AA-213D-167B-4B5BF0EAF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44" y="1708191"/>
            <a:ext cx="5469255" cy="4114800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B23A18E6-1EF1-9754-E088-9B7BE64F15D8}"/>
              </a:ext>
            </a:extLst>
          </p:cNvPr>
          <p:cNvSpPr txBox="1"/>
          <p:nvPr/>
        </p:nvSpPr>
        <p:spPr>
          <a:xfrm>
            <a:off x="11282309" y="6170311"/>
            <a:ext cx="68376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500">
                <a:solidFill>
                  <a:srgbClr val="000000"/>
                </a:solidFill>
              </a:rPr>
              <a:t>8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DEAP-3600 Upgrades, Liquid Level Estimation, and Automation</vt:lpstr>
      <vt:lpstr>Hi, I'm Rory</vt:lpstr>
      <vt:lpstr>Experiments have a lot of parts.</vt:lpstr>
      <vt:lpstr>Underground Work</vt:lpstr>
      <vt:lpstr>PowerPoint Presentation</vt:lpstr>
      <vt:lpstr>Glovebox</vt:lpstr>
      <vt:lpstr>Flow guide Install</vt:lpstr>
      <vt:lpstr>Acrylic Vessel (AV)</vt:lpstr>
      <vt:lpstr>Lowering Neck / Flow Guides</vt:lpstr>
      <vt:lpstr>Other Work</vt:lpstr>
      <vt:lpstr>I want to see inside!</vt:lpstr>
      <vt:lpstr>So...We Can't Directly See our Liquid Argon</vt:lpstr>
      <vt:lpstr>Liquid Level Estimation</vt:lpstr>
      <vt:lpstr>Load Cells for Mass Determination</vt:lpstr>
      <vt:lpstr>PowerPoint Presentation</vt:lpstr>
      <vt:lpstr>Using PMT Rates for Liquid Level Estimation</vt:lpstr>
      <vt:lpstr>Divide PMTs into Rows</vt:lpstr>
      <vt:lpstr>Plotting PMT Rates</vt:lpstr>
      <vt:lpstr>Fitting:</vt:lpstr>
      <vt:lpstr>Started With too Much Noise</vt:lpstr>
      <vt:lpstr>Accounting for PMT Efficiencies:</vt:lpstr>
      <vt:lpstr>Are We Close?</vt:lpstr>
      <vt:lpstr>Thank you. Questions?</vt:lpstr>
      <vt:lpstr>Backup Slides</vt:lpstr>
      <vt:lpstr>Automatic Uploads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Rory Macdonald</cp:lastModifiedBy>
  <cp:revision>2</cp:revision>
  <dcterms:created xsi:type="dcterms:W3CDTF">2024-08-19T05:39:25Z</dcterms:created>
  <dcterms:modified xsi:type="dcterms:W3CDTF">2024-08-20T12:15:18Z</dcterms:modified>
</cp:coreProperties>
</file>