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f9fbf4cab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f9fbf4cab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ee6b7a52b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ee6b7a52b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Summarize points made at the end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ee6b7a52b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ee6b7a52b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eefc5e0b3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eefc5e0b3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8f9fbf4cab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8f9fbf4cab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label saying room temperature</a:t>
            </a:r>
            <a:br>
              <a:rPr lang="en"/>
            </a:br>
            <a:r>
              <a:rPr lang="en"/>
              <a:t>This is comparable with literature values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f1039ce82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f1039ce82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8f9fbf4cab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8f9fbf4cab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8f9fbf4cab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8f9fbf4cab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Everything else in the box is to keep light out. Zoom out to give more context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8f9fbf4cab_1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8f9fbf4cab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are using an LED, we are looking at charge/amplitude not too concerned with timing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8f9fbf4cab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8f9fbf4cab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8f9fbf4cab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8f9fbf4cab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of magnitude for increasing ~20K. Going from 233 to 293 is increasing by 3*20=60K, so 3 orders of magnitude. Start at ~2*10^2→2*10^5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e6b7a52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e6b7a52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05af4e05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05af4e05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05af4e05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05af4e05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same systematic errors by studying both hydrogen and antihydrogen in the same device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e6b7a52b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e6b7a52b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long term goal of HAICU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Hamatsu VUV4 (~10% eff at 121nm)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18afeb9f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18afeb9f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300 antihelholtz coils firing a different times. Moving trap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Antihydrogen caught in the trap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 (restablish hydrogen magnetic trap spectroscopy), Future goals: extract hydrogen in free field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3acb81444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f3acb81444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Geiger mode avalanche diode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f04ebf2c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f04ebf2c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noise the same throughout whole waveform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eefc5e0b31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eefc5e0b31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title (charge finger plot, temp, vov)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new device, board, amplifyer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hyperlink" Target="https://arxiv.org/abs/1903.0366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3034" l="0" r="0" t="0"/>
          <a:stretch/>
        </p:blipFill>
        <p:spPr>
          <a:xfrm>
            <a:off x="152400" y="746875"/>
            <a:ext cx="8839201" cy="20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683350" y="2723050"/>
            <a:ext cx="3777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Zach Charlesworth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CASST Student Talk Competition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22"/>
          <p:cNvPicPr preferRelativeResize="0"/>
          <p:nvPr/>
        </p:nvPicPr>
        <p:blipFill rotWithShape="1">
          <a:blip r:embed="rId3">
            <a:alphaModFix/>
          </a:blip>
          <a:srcRect b="0" l="308" r="317" t="0"/>
          <a:stretch/>
        </p:blipFill>
        <p:spPr>
          <a:xfrm>
            <a:off x="762225" y="502370"/>
            <a:ext cx="7619550" cy="46411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22"/>
          <p:cNvCxnSpPr/>
          <p:nvPr/>
        </p:nvCxnSpPr>
        <p:spPr>
          <a:xfrm flipH="1">
            <a:off x="1858700" y="467150"/>
            <a:ext cx="586500" cy="98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9" name="Google Shape;419;p22"/>
          <p:cNvSpPr txBox="1"/>
          <p:nvPr/>
        </p:nvSpPr>
        <p:spPr>
          <a:xfrm>
            <a:off x="1727400" y="100650"/>
            <a:ext cx="2721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0 photons (noise)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420" name="Google Shape;420;p22"/>
          <p:cNvCxnSpPr/>
          <p:nvPr/>
        </p:nvCxnSpPr>
        <p:spPr>
          <a:xfrm flipH="1">
            <a:off x="3104875" y="1517850"/>
            <a:ext cx="97800" cy="452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1" name="Google Shape;421;p22"/>
          <p:cNvSpPr/>
          <p:nvPr/>
        </p:nvSpPr>
        <p:spPr>
          <a:xfrm>
            <a:off x="2866150" y="2219400"/>
            <a:ext cx="5797656" cy="1295028"/>
          </a:xfrm>
          <a:prstGeom prst="irregularSeal2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2"/>
          <p:cNvSpPr txBox="1"/>
          <p:nvPr/>
        </p:nvSpPr>
        <p:spPr>
          <a:xfrm>
            <a:off x="2689500" y="1160025"/>
            <a:ext cx="2721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1 photon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23" name="Google Shape;423;p22"/>
          <p:cNvSpPr txBox="1"/>
          <p:nvPr/>
        </p:nvSpPr>
        <p:spPr>
          <a:xfrm>
            <a:off x="3887000" y="2643700"/>
            <a:ext cx="4125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Signal to noise ratio: 8.45 +/- 0.01</a:t>
            </a:r>
            <a:endParaRPr sz="1700"/>
          </a:p>
        </p:txBody>
      </p:sp>
      <p:sp>
        <p:nvSpPr>
          <p:cNvPr id="424" name="Google Shape;424;p22"/>
          <p:cNvSpPr txBox="1"/>
          <p:nvPr/>
        </p:nvSpPr>
        <p:spPr>
          <a:xfrm>
            <a:off x="0" y="0"/>
            <a:ext cx="3396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 light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425" name="Google Shape;425;p22"/>
          <p:cNvSpPr txBox="1"/>
          <p:nvPr/>
        </p:nvSpPr>
        <p:spPr>
          <a:xfrm>
            <a:off x="3887000" y="2936650"/>
            <a:ext cx="20601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*at 4VoV, room temp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26" name="Google Shape;4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22"/>
          <p:cNvSpPr/>
          <p:nvPr/>
        </p:nvSpPr>
        <p:spPr>
          <a:xfrm>
            <a:off x="3993000" y="386775"/>
            <a:ext cx="1418100" cy="45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2"/>
          <p:cNvSpPr txBox="1"/>
          <p:nvPr/>
        </p:nvSpPr>
        <p:spPr>
          <a:xfrm>
            <a:off x="2445200" y="551250"/>
            <a:ext cx="4820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Charge Finger Plot @4VoV, room temp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787" y="1657250"/>
            <a:ext cx="7202426" cy="31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3"/>
          <p:cNvSpPr txBox="1"/>
          <p:nvPr/>
        </p:nvSpPr>
        <p:spPr>
          <a:xfrm>
            <a:off x="0" y="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Dark noise:</a:t>
            </a:r>
            <a:endParaRPr b="1" sz="2400">
              <a:solidFill>
                <a:schemeClr val="dk1"/>
              </a:solidFill>
            </a:endParaRPr>
          </a:p>
        </p:txBody>
      </p:sp>
      <p:cxnSp>
        <p:nvCxnSpPr>
          <p:cNvPr id="435" name="Google Shape;435;p23"/>
          <p:cNvCxnSpPr/>
          <p:nvPr/>
        </p:nvCxnSpPr>
        <p:spPr>
          <a:xfrm flipH="1" rot="10800000">
            <a:off x="4253575" y="998125"/>
            <a:ext cx="2158200" cy="1305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6" name="Google Shape;436;p23"/>
          <p:cNvSpPr txBox="1"/>
          <p:nvPr/>
        </p:nvSpPr>
        <p:spPr>
          <a:xfrm>
            <a:off x="6435850" y="682000"/>
            <a:ext cx="25470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Caused by thermal fluctuations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37" name="Google Shape;43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24"/>
          <p:cNvPicPr preferRelativeResize="0"/>
          <p:nvPr/>
        </p:nvPicPr>
        <p:blipFill rotWithShape="1">
          <a:blip r:embed="rId3">
            <a:alphaModFix/>
          </a:blip>
          <a:srcRect b="40" l="51145" r="0" t="54934"/>
          <a:stretch/>
        </p:blipFill>
        <p:spPr>
          <a:xfrm>
            <a:off x="716800" y="691775"/>
            <a:ext cx="8427203" cy="4451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24"/>
          <p:cNvCxnSpPr/>
          <p:nvPr/>
        </p:nvCxnSpPr>
        <p:spPr>
          <a:xfrm>
            <a:off x="2400386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24"/>
          <p:cNvCxnSpPr/>
          <p:nvPr/>
        </p:nvCxnSpPr>
        <p:spPr>
          <a:xfrm>
            <a:off x="2643589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24"/>
          <p:cNvCxnSpPr/>
          <p:nvPr/>
        </p:nvCxnSpPr>
        <p:spPr>
          <a:xfrm>
            <a:off x="2640752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24"/>
          <p:cNvCxnSpPr/>
          <p:nvPr/>
        </p:nvCxnSpPr>
        <p:spPr>
          <a:xfrm>
            <a:off x="4634855" y="880518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7" name="Google Shape;447;p24"/>
          <p:cNvSpPr txBox="1"/>
          <p:nvPr/>
        </p:nvSpPr>
        <p:spPr>
          <a:xfrm>
            <a:off x="3397096" y="1347889"/>
            <a:ext cx="4842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Δt</a:t>
            </a:r>
            <a:r>
              <a:rPr lang="en" sz="700">
                <a:solidFill>
                  <a:schemeClr val="dk1"/>
                </a:solidFill>
                <a:highlight>
                  <a:schemeClr val="lt1"/>
                </a:highlight>
              </a:rPr>
              <a:t>2</a:t>
            </a:r>
            <a:endParaRPr sz="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448" name="Google Shape;448;p24"/>
          <p:cNvCxnSpPr>
            <a:stCxn id="447" idx="1"/>
            <a:endCxn id="449" idx="3"/>
          </p:cNvCxnSpPr>
          <p:nvPr/>
        </p:nvCxnSpPr>
        <p:spPr>
          <a:xfrm rot="10800000">
            <a:off x="2811496" y="1594489"/>
            <a:ext cx="58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24"/>
          <p:cNvCxnSpPr/>
          <p:nvPr/>
        </p:nvCxnSpPr>
        <p:spPr>
          <a:xfrm>
            <a:off x="3808061" y="1588375"/>
            <a:ext cx="6561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24"/>
          <p:cNvCxnSpPr/>
          <p:nvPr/>
        </p:nvCxnSpPr>
        <p:spPr>
          <a:xfrm>
            <a:off x="4635152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2" name="Google Shape;452;p24"/>
          <p:cNvSpPr txBox="1"/>
          <p:nvPr/>
        </p:nvSpPr>
        <p:spPr>
          <a:xfrm>
            <a:off x="4596932" y="1347889"/>
            <a:ext cx="4842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Δt</a:t>
            </a: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</a:rPr>
              <a:t>3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453" name="Google Shape;453;p24"/>
          <p:cNvCxnSpPr/>
          <p:nvPr/>
        </p:nvCxnSpPr>
        <p:spPr>
          <a:xfrm>
            <a:off x="4945528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24"/>
          <p:cNvCxnSpPr/>
          <p:nvPr/>
        </p:nvCxnSpPr>
        <p:spPr>
          <a:xfrm>
            <a:off x="4948737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Google Shape;455;p24"/>
          <p:cNvCxnSpPr/>
          <p:nvPr/>
        </p:nvCxnSpPr>
        <p:spPr>
          <a:xfrm>
            <a:off x="5133387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" name="Google Shape;456;p24"/>
          <p:cNvCxnSpPr/>
          <p:nvPr/>
        </p:nvCxnSpPr>
        <p:spPr>
          <a:xfrm>
            <a:off x="5133387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24"/>
          <p:cNvCxnSpPr/>
          <p:nvPr/>
        </p:nvCxnSpPr>
        <p:spPr>
          <a:xfrm>
            <a:off x="5391256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8" name="Google Shape;458;p24"/>
          <p:cNvSpPr txBox="1"/>
          <p:nvPr/>
        </p:nvSpPr>
        <p:spPr>
          <a:xfrm>
            <a:off x="5081537" y="1325559"/>
            <a:ext cx="4842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Δt</a:t>
            </a: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</a:rPr>
              <a:t>5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459" name="Google Shape;459;p24"/>
          <p:cNvCxnSpPr/>
          <p:nvPr/>
        </p:nvCxnSpPr>
        <p:spPr>
          <a:xfrm>
            <a:off x="5405550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24"/>
          <p:cNvCxnSpPr/>
          <p:nvPr/>
        </p:nvCxnSpPr>
        <p:spPr>
          <a:xfrm>
            <a:off x="5733428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24"/>
          <p:cNvCxnSpPr/>
          <p:nvPr/>
        </p:nvCxnSpPr>
        <p:spPr>
          <a:xfrm>
            <a:off x="5733428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2" name="Google Shape;462;p24"/>
          <p:cNvSpPr txBox="1"/>
          <p:nvPr/>
        </p:nvSpPr>
        <p:spPr>
          <a:xfrm>
            <a:off x="6074940" y="1347889"/>
            <a:ext cx="4842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Δt</a:t>
            </a: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</a:rPr>
              <a:t>7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463" name="Google Shape;463;p24"/>
          <p:cNvCxnSpPr/>
          <p:nvPr/>
        </p:nvCxnSpPr>
        <p:spPr>
          <a:xfrm>
            <a:off x="6782883" y="879253"/>
            <a:ext cx="0" cy="3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9" name="Google Shape;449;p24"/>
          <p:cNvSpPr txBox="1"/>
          <p:nvPr/>
        </p:nvSpPr>
        <p:spPr>
          <a:xfrm>
            <a:off x="2327161" y="1347889"/>
            <a:ext cx="4842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Δt</a:t>
            </a: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</a:rPr>
              <a:t>1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64" name="Google Shape;464;p24"/>
          <p:cNvSpPr txBox="1"/>
          <p:nvPr/>
        </p:nvSpPr>
        <p:spPr>
          <a:xfrm>
            <a:off x="4879380" y="1325559"/>
            <a:ext cx="4842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Δt</a:t>
            </a: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</a:rPr>
              <a:t>4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5426918" y="1325559"/>
            <a:ext cx="4842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Δt</a:t>
            </a: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</a:rPr>
              <a:t>6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466" name="Google Shape;466;p24"/>
          <p:cNvCxnSpPr/>
          <p:nvPr/>
        </p:nvCxnSpPr>
        <p:spPr>
          <a:xfrm>
            <a:off x="1382275" y="2348625"/>
            <a:ext cx="831000" cy="1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7" name="Google Shape;467;p24"/>
          <p:cNvSpPr txBox="1"/>
          <p:nvPr/>
        </p:nvSpPr>
        <p:spPr>
          <a:xfrm>
            <a:off x="435175" y="2031825"/>
            <a:ext cx="1099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Filtered waveform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468" name="Google Shape;468;p24"/>
          <p:cNvCxnSpPr/>
          <p:nvPr/>
        </p:nvCxnSpPr>
        <p:spPr>
          <a:xfrm>
            <a:off x="1458475" y="3186825"/>
            <a:ext cx="831000" cy="1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9" name="Google Shape;469;p24"/>
          <p:cNvSpPr txBox="1"/>
          <p:nvPr/>
        </p:nvSpPr>
        <p:spPr>
          <a:xfrm>
            <a:off x="511375" y="2870025"/>
            <a:ext cx="1099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Raw</a:t>
            </a:r>
            <a:r>
              <a:rPr lang="en" sz="1600">
                <a:solidFill>
                  <a:schemeClr val="dk1"/>
                </a:solidFill>
              </a:rPr>
              <a:t> waveform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0" name="Google Shape;4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24"/>
          <p:cNvSpPr txBox="1"/>
          <p:nvPr/>
        </p:nvSpPr>
        <p:spPr>
          <a:xfrm>
            <a:off x="3106425" y="488650"/>
            <a:ext cx="4820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Dark Noise Waveform (4VoV, Room Temp)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5"/>
          <p:cNvPicPr preferRelativeResize="0"/>
          <p:nvPr/>
        </p:nvPicPr>
        <p:blipFill rotWithShape="1">
          <a:blip r:embed="rId3">
            <a:alphaModFix/>
          </a:blip>
          <a:srcRect b="0" l="758" r="748" t="3883"/>
          <a:stretch/>
        </p:blipFill>
        <p:spPr>
          <a:xfrm>
            <a:off x="409755" y="0"/>
            <a:ext cx="83244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5"/>
          <p:cNvSpPr/>
          <p:nvPr/>
        </p:nvSpPr>
        <p:spPr>
          <a:xfrm>
            <a:off x="3385925" y="0"/>
            <a:ext cx="3298800" cy="1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"/>
          <p:cNvSpPr txBox="1"/>
          <p:nvPr/>
        </p:nvSpPr>
        <p:spPr>
          <a:xfrm>
            <a:off x="2020475" y="-61075"/>
            <a:ext cx="5400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Time Between Pulses [SiPM set to 4V Overvoltage]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79" name="Google Shape;479;p25"/>
          <p:cNvSpPr txBox="1"/>
          <p:nvPr/>
        </p:nvSpPr>
        <p:spPr>
          <a:xfrm>
            <a:off x="2918375" y="2663875"/>
            <a:ext cx="520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Dark Count Rate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171170 +/- 60 Hz/mm^2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	   (room temperature)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0" name="Google Shape;480;p25"/>
          <p:cNvSpPr txBox="1"/>
          <p:nvPr/>
        </p:nvSpPr>
        <p:spPr>
          <a:xfrm>
            <a:off x="2918375" y="1096000"/>
            <a:ext cx="5201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Fit: e^(-λ*t)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Pulse rate = 1/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λ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Dark Count Rate = Pulse_rate/SiPM_area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1" name="Google Shape;48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"/>
          <p:cNvSpPr txBox="1"/>
          <p:nvPr/>
        </p:nvSpPr>
        <p:spPr>
          <a:xfrm>
            <a:off x="234400" y="158125"/>
            <a:ext cx="7663500" cy="4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To recap: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Brief</a:t>
            </a:r>
            <a:r>
              <a:rPr lang="en" sz="2000">
                <a:solidFill>
                  <a:schemeClr val="dk1"/>
                </a:solidFill>
              </a:rPr>
              <a:t> history lesson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Introd</a:t>
            </a:r>
            <a:r>
              <a:rPr lang="en" sz="2000">
                <a:solidFill>
                  <a:schemeClr val="dk1"/>
                </a:solidFill>
              </a:rPr>
              <a:t>uced the ALPHA and HAICU experiments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B</a:t>
            </a:r>
            <a:r>
              <a:rPr lang="en" sz="2000">
                <a:solidFill>
                  <a:schemeClr val="dk1"/>
                </a:solidFill>
              </a:rPr>
              <a:t>rief</a:t>
            </a:r>
            <a:r>
              <a:rPr lang="en" sz="2000">
                <a:solidFill>
                  <a:schemeClr val="dk1"/>
                </a:solidFill>
              </a:rPr>
              <a:t> overview of how a SiPM works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Identified 1 photon, 2 photon, .., pulses at room temperature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Quantified the SiPM signal to noise ratio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Characterized the dark noise rate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87" name="Google Shape;487;p26"/>
          <p:cNvSpPr txBox="1"/>
          <p:nvPr/>
        </p:nvSpPr>
        <p:spPr>
          <a:xfrm>
            <a:off x="202950" y="2268975"/>
            <a:ext cx="8738100" cy="14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Thanks for Listening!</a:t>
            </a:r>
            <a:endParaRPr b="1" sz="5000">
              <a:solidFill>
                <a:schemeClr val="dk1"/>
              </a:solidFill>
            </a:endParaRPr>
          </a:p>
        </p:txBody>
      </p:sp>
      <p:sp>
        <p:nvSpPr>
          <p:cNvPr id="488" name="Google Shape;488;p26"/>
          <p:cNvSpPr txBox="1"/>
          <p:nvPr/>
        </p:nvSpPr>
        <p:spPr>
          <a:xfrm>
            <a:off x="238050" y="3180325"/>
            <a:ext cx="8667900" cy="15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Special thanks to my supervisors Andrea Capra, Ina Carli, and </a:t>
            </a:r>
            <a:r>
              <a:rPr lang="en" sz="1800">
                <a:solidFill>
                  <a:schemeClr val="dk1"/>
                </a:solidFill>
              </a:rPr>
              <a:t>Makoto Fujiwara, as well as the entire ALPHA and HAICU collaborations for making this all possible.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89" name="Google Shape;48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7"/>
          <p:cNvSpPr txBox="1"/>
          <p:nvPr/>
        </p:nvSpPr>
        <p:spPr>
          <a:xfrm>
            <a:off x="2043000" y="1701100"/>
            <a:ext cx="5058000" cy="14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Backup Slides</a:t>
            </a:r>
            <a:endParaRPr b="1" sz="5000">
              <a:solidFill>
                <a:schemeClr val="dk1"/>
              </a:solidFill>
            </a:endParaRPr>
          </a:p>
        </p:txBody>
      </p:sp>
      <p:sp>
        <p:nvSpPr>
          <p:cNvPr id="495" name="Google Shape;4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313" y="0"/>
            <a:ext cx="7039372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Google Shape;501;p28"/>
          <p:cNvCxnSpPr/>
          <p:nvPr/>
        </p:nvCxnSpPr>
        <p:spPr>
          <a:xfrm>
            <a:off x="4680050" y="1838175"/>
            <a:ext cx="38700" cy="1085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2" name="Google Shape;502;p28"/>
          <p:cNvSpPr txBox="1"/>
          <p:nvPr/>
        </p:nvSpPr>
        <p:spPr>
          <a:xfrm>
            <a:off x="4292300" y="1450475"/>
            <a:ext cx="8142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SiPM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503" name="Google Shape;503;p28"/>
          <p:cNvCxnSpPr/>
          <p:nvPr/>
        </p:nvCxnSpPr>
        <p:spPr>
          <a:xfrm flipH="1">
            <a:off x="5403750" y="1347075"/>
            <a:ext cx="491100" cy="1576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4" name="Google Shape;504;p28"/>
          <p:cNvSpPr txBox="1"/>
          <p:nvPr/>
        </p:nvSpPr>
        <p:spPr>
          <a:xfrm>
            <a:off x="5248675" y="933525"/>
            <a:ext cx="1938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LED + Resistor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05" name="Google Shape;50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800">
        <p:pus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9"/>
          <p:cNvPicPr preferRelativeResize="0"/>
          <p:nvPr/>
        </p:nvPicPr>
        <p:blipFill rotWithShape="1">
          <a:blip r:embed="rId3">
            <a:alphaModFix/>
          </a:blip>
          <a:srcRect b="6908" l="8071" r="0" t="4525"/>
          <a:stretch/>
        </p:blipFill>
        <p:spPr>
          <a:xfrm>
            <a:off x="0" y="0"/>
            <a:ext cx="7177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9"/>
          <p:cNvSpPr txBox="1"/>
          <p:nvPr/>
        </p:nvSpPr>
        <p:spPr>
          <a:xfrm>
            <a:off x="684497" y="2823298"/>
            <a:ext cx="3720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highlight>
                  <a:srgbClr val="FFFFFF"/>
                </a:highlight>
              </a:rPr>
              <a:t>1</a:t>
            </a:r>
            <a:endParaRPr sz="2000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sp>
        <p:nvSpPr>
          <p:cNvPr id="512" name="Google Shape;512;p29"/>
          <p:cNvSpPr txBox="1"/>
          <p:nvPr/>
        </p:nvSpPr>
        <p:spPr>
          <a:xfrm>
            <a:off x="2541297" y="401387"/>
            <a:ext cx="3720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highlight>
                  <a:srgbClr val="FFFFFF"/>
                </a:highlight>
              </a:rPr>
              <a:t>2</a:t>
            </a:r>
            <a:endParaRPr sz="2000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sp>
        <p:nvSpPr>
          <p:cNvPr id="513" name="Google Shape;513;p29"/>
          <p:cNvSpPr txBox="1"/>
          <p:nvPr/>
        </p:nvSpPr>
        <p:spPr>
          <a:xfrm>
            <a:off x="3479840" y="2513110"/>
            <a:ext cx="3720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highlight>
                  <a:srgbClr val="FFFFFF"/>
                </a:highlight>
              </a:rPr>
              <a:t>3</a:t>
            </a:r>
            <a:endParaRPr sz="2000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sp>
        <p:nvSpPr>
          <p:cNvPr id="514" name="Google Shape;514;p29"/>
          <p:cNvSpPr txBox="1"/>
          <p:nvPr/>
        </p:nvSpPr>
        <p:spPr>
          <a:xfrm>
            <a:off x="6062316" y="835186"/>
            <a:ext cx="3720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highlight>
                  <a:srgbClr val="FFFFFF"/>
                </a:highlight>
              </a:rPr>
              <a:t>4</a:t>
            </a:r>
            <a:endParaRPr sz="2000">
              <a:solidFill>
                <a:srgbClr val="595959"/>
              </a:solidFill>
              <a:highlight>
                <a:srgbClr val="FFFFFF"/>
              </a:highlight>
            </a:endParaRPr>
          </a:p>
        </p:txBody>
      </p:sp>
      <p:sp>
        <p:nvSpPr>
          <p:cNvPr id="515" name="Google Shape;515;p29"/>
          <p:cNvSpPr txBox="1"/>
          <p:nvPr/>
        </p:nvSpPr>
        <p:spPr>
          <a:xfrm>
            <a:off x="7173300" y="2900"/>
            <a:ext cx="1970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1. Voltage Board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→ Controls SiPM </a:t>
            </a:r>
            <a:r>
              <a:rPr lang="en" sz="1700">
                <a:solidFill>
                  <a:schemeClr val="lt1"/>
                </a:solidFill>
              </a:rPr>
              <a:t>….</a:t>
            </a:r>
            <a:r>
              <a:rPr lang="en" sz="1700">
                <a:solidFill>
                  <a:schemeClr val="dk1"/>
                </a:solidFill>
              </a:rPr>
              <a:t>voltage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2. Digitizer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→ Digitizes the </a:t>
            </a:r>
            <a:r>
              <a:rPr lang="en" sz="1700">
                <a:solidFill>
                  <a:schemeClr val="lt1"/>
                </a:solidFill>
              </a:rPr>
              <a:t>….</a:t>
            </a:r>
            <a:r>
              <a:rPr lang="en" sz="1700">
                <a:solidFill>
                  <a:schemeClr val="dk1"/>
                </a:solidFill>
              </a:rPr>
              <a:t>SiPM output </a:t>
            </a:r>
            <a:r>
              <a:rPr lang="en" sz="1700">
                <a:solidFill>
                  <a:schemeClr val="lt1"/>
                </a:solidFill>
              </a:rPr>
              <a:t>….</a:t>
            </a:r>
            <a:r>
              <a:rPr lang="en" sz="1700">
                <a:solidFill>
                  <a:schemeClr val="dk1"/>
                </a:solidFill>
              </a:rPr>
              <a:t>waveforms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3. Box shown in previous slide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→ Holds SiPM </a:t>
            </a:r>
            <a:r>
              <a:rPr lang="en" sz="1700">
                <a:solidFill>
                  <a:schemeClr val="lt1"/>
                </a:solidFill>
              </a:rPr>
              <a:t>….</a:t>
            </a:r>
            <a:r>
              <a:rPr lang="en" sz="1700">
                <a:solidFill>
                  <a:schemeClr val="dk1"/>
                </a:solidFill>
              </a:rPr>
              <a:t>and LED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4. Pulser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→ Generates </a:t>
            </a:r>
            <a:r>
              <a:rPr lang="en" sz="1700">
                <a:solidFill>
                  <a:schemeClr val="lt1"/>
                </a:solidFill>
              </a:rPr>
              <a:t>….</a:t>
            </a:r>
            <a:r>
              <a:rPr lang="en" sz="1700">
                <a:solidFill>
                  <a:schemeClr val="dk1"/>
                </a:solidFill>
              </a:rPr>
              <a:t>pulses for LED </a:t>
            </a:r>
            <a:r>
              <a:rPr lang="en" sz="1700">
                <a:solidFill>
                  <a:schemeClr val="lt1"/>
                </a:solidFill>
              </a:rPr>
              <a:t>….</a:t>
            </a:r>
            <a:r>
              <a:rPr lang="en" sz="1700">
                <a:solidFill>
                  <a:schemeClr val="dk1"/>
                </a:solidFill>
              </a:rPr>
              <a:t>and external </a:t>
            </a:r>
            <a:r>
              <a:rPr lang="en" sz="1700">
                <a:solidFill>
                  <a:schemeClr val="lt1"/>
                </a:solidFill>
              </a:rPr>
              <a:t>….</a:t>
            </a:r>
            <a:r>
              <a:rPr lang="en" sz="1700">
                <a:solidFill>
                  <a:schemeClr val="dk1"/>
                </a:solidFill>
              </a:rPr>
              <a:t>trigger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516" name="Google Shape;51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738" y="152400"/>
            <a:ext cx="633252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0"/>
          <p:cNvSpPr/>
          <p:nvPr/>
        </p:nvSpPr>
        <p:spPr>
          <a:xfrm rot="3199260">
            <a:off x="4658245" y="-287326"/>
            <a:ext cx="126061" cy="55416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5907"/>
            <a:ext cx="6993298" cy="449496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1"/>
          <p:cNvSpPr txBox="1"/>
          <p:nvPr/>
        </p:nvSpPr>
        <p:spPr>
          <a:xfrm>
            <a:off x="6915600" y="56550"/>
            <a:ext cx="2228400" cy="50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Order of magnitude estimation:</a:t>
            </a:r>
            <a:endParaRPr b="1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An increase of ~20K results in DCR increasing by a factor of ~10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Going from 233K to room temp (~293K) is an increase of 60K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ie, 3 orders of magnitude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At 233K and 4VoV DCR is ~2*10^2 Hz/mm^2, so we expect a DCR of ~2*10^5 at 293K and 4VoV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30" name="Google Shape;530;p31"/>
          <p:cNvSpPr txBox="1"/>
          <p:nvPr/>
        </p:nvSpPr>
        <p:spPr>
          <a:xfrm>
            <a:off x="-12" y="4587775"/>
            <a:ext cx="6993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1283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Characterization of the Hamamatsu VUV4 MPPCs for nEXO (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https://arxiv.org/abs/1903.03663</a:t>
            </a:r>
            <a:r>
              <a:rPr lang="en" sz="900"/>
              <a:t>)</a:t>
            </a:r>
            <a:endParaRPr sz="900"/>
          </a:p>
        </p:txBody>
      </p:sp>
      <p:sp>
        <p:nvSpPr>
          <p:cNvPr id="531" name="Google Shape;5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62825" y="39550"/>
            <a:ext cx="7611300" cy="1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A brief history of the universe:</a:t>
            </a:r>
            <a:endParaRPr b="1" sz="2400">
              <a:solidFill>
                <a:schemeClr val="dk1"/>
              </a:solidFill>
            </a:endParaRPr>
          </a:p>
        </p:txBody>
      </p:sp>
      <p:cxnSp>
        <p:nvCxnSpPr>
          <p:cNvPr id="62" name="Google Shape;62;p14"/>
          <p:cNvCxnSpPr/>
          <p:nvPr/>
        </p:nvCxnSpPr>
        <p:spPr>
          <a:xfrm flipH="1" rot="10800000">
            <a:off x="-71575" y="2776050"/>
            <a:ext cx="9053100" cy="24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4"/>
          <p:cNvSpPr txBox="1"/>
          <p:nvPr/>
        </p:nvSpPr>
        <p:spPr>
          <a:xfrm>
            <a:off x="7952825" y="2679123"/>
            <a:ext cx="11607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t</a:t>
            </a:r>
            <a:r>
              <a:rPr b="1" lang="en" sz="1300">
                <a:solidFill>
                  <a:schemeClr val="dk1"/>
                </a:solidFill>
              </a:rPr>
              <a:t>ime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1"/>
                </a:solidFill>
              </a:rPr>
              <a:t>(not to scale)</a:t>
            </a:r>
            <a:endParaRPr i="1" sz="130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5026400" y="2678475"/>
            <a:ext cx="232200" cy="232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4383613" y="2834475"/>
            <a:ext cx="15234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Covid-19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768225" y="2834475"/>
            <a:ext cx="19059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you are here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6556025" y="2666200"/>
            <a:ext cx="232200" cy="2322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683000" y="2678475"/>
            <a:ext cx="232200" cy="232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-153850" y="2834475"/>
            <a:ext cx="19059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Eminem records lose yourself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3350000" y="2678475"/>
            <a:ext cx="232200" cy="232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707213" y="2834475"/>
            <a:ext cx="15234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2008 market crash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7644425" y="2666200"/>
            <a:ext cx="232200" cy="2322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6958775" y="2144250"/>
            <a:ext cx="16035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you want to be here (coffee break)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5"/>
          <p:cNvCxnSpPr/>
          <p:nvPr/>
        </p:nvCxnSpPr>
        <p:spPr>
          <a:xfrm>
            <a:off x="-71575" y="2800667"/>
            <a:ext cx="93951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5"/>
          <p:cNvSpPr/>
          <p:nvPr/>
        </p:nvSpPr>
        <p:spPr>
          <a:xfrm>
            <a:off x="6082025" y="2684575"/>
            <a:ext cx="232200" cy="232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562425" y="2840575"/>
            <a:ext cx="1271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Invention of sliced bread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007" y="4358171"/>
            <a:ext cx="2789925" cy="38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>
            <a:off x="698125" y="2800717"/>
            <a:ext cx="93951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6"/>
          <p:cNvSpPr/>
          <p:nvPr/>
        </p:nvSpPr>
        <p:spPr>
          <a:xfrm>
            <a:off x="513100" y="2519613"/>
            <a:ext cx="476496" cy="525366"/>
          </a:xfrm>
          <a:prstGeom prst="irregularSeal2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0" y="2962700"/>
            <a:ext cx="15027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Big Bang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806675" y="2898400"/>
            <a:ext cx="15027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 rot="-8100000">
            <a:off x="1555317" y="1304224"/>
            <a:ext cx="1167150" cy="2083561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2447066" y="76200"/>
            <a:ext cx="4869300" cy="2459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517800" y="583825"/>
            <a:ext cx="48693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Matter and antimatter created in equal parts</a:t>
            </a:r>
            <a:endParaRPr>
              <a:solidFill>
                <a:schemeClr val="lt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33100" y="3848000"/>
            <a:ext cx="878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ALPHA and </a:t>
            </a:r>
            <a:r>
              <a:rPr b="1" lang="en" sz="1800">
                <a:solidFill>
                  <a:schemeClr val="dk1"/>
                </a:solidFill>
              </a:rPr>
              <a:t>HAICU</a:t>
            </a:r>
            <a:r>
              <a:rPr b="1" lang="en" sz="1800">
                <a:solidFill>
                  <a:schemeClr val="dk1"/>
                </a:solidFill>
              </a:rPr>
              <a:t>:</a:t>
            </a:r>
            <a:r>
              <a:rPr lang="en" sz="1800">
                <a:solidFill>
                  <a:schemeClr val="dk1"/>
                </a:solidFill>
              </a:rPr>
              <a:t> Make precision measurements of hydrogen and antihydrogen </a:t>
            </a:r>
            <a:r>
              <a:rPr lang="en" sz="1700">
                <a:solidFill>
                  <a:schemeClr val="lt1"/>
                </a:solidFill>
              </a:rPr>
              <a:t>…………………..……</a:t>
            </a:r>
            <a:r>
              <a:rPr lang="en" sz="1700">
                <a:solidFill>
                  <a:schemeClr val="lt1"/>
                </a:solidFill>
              </a:rPr>
              <a:t>..</a:t>
            </a:r>
            <a:r>
              <a:rPr lang="en" sz="1800">
                <a:solidFill>
                  <a:schemeClr val="dk1"/>
                </a:solidFill>
              </a:rPr>
              <a:t>energy levels using the same apparatus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264925" y="4623950"/>
            <a:ext cx="34854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</a:rPr>
              <a:t>To have the same systematic errors</a:t>
            </a:r>
            <a:endParaRPr i="1" sz="1600"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139025" y="1002275"/>
            <a:ext cx="3485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→ Then where is all the antimatter??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→ Are there </a:t>
            </a:r>
            <a:r>
              <a:rPr lang="en">
                <a:solidFill>
                  <a:schemeClr val="lt1"/>
                </a:solidFill>
              </a:rPr>
              <a:t>asymmetries</a:t>
            </a:r>
            <a:r>
              <a:rPr lang="en">
                <a:solidFill>
                  <a:schemeClr val="lt1"/>
                </a:solidFill>
              </a:rPr>
              <a:t> between matter </a:t>
            </a:r>
            <a:r>
              <a:rPr lang="en">
                <a:solidFill>
                  <a:schemeClr val="dk1"/>
                </a:solidFill>
              </a:rPr>
              <a:t>….</a:t>
            </a:r>
            <a:r>
              <a:rPr lang="en">
                <a:solidFill>
                  <a:schemeClr val="lt1"/>
                </a:solidFill>
              </a:rPr>
              <a:t>and antimatter that could explain this </a:t>
            </a:r>
            <a:r>
              <a:rPr lang="en">
                <a:solidFill>
                  <a:schemeClr val="dk1"/>
                </a:solidFill>
              </a:rPr>
              <a:t>….</a:t>
            </a:r>
            <a:r>
              <a:rPr lang="en">
                <a:solidFill>
                  <a:schemeClr val="lt1"/>
                </a:solidFill>
              </a:rPr>
              <a:t>discrepancy?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53475" y="54750"/>
            <a:ext cx="67071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Current state of the Art:</a:t>
            </a:r>
            <a:endParaRPr b="1" sz="2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6700" y="478200"/>
            <a:ext cx="92952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ALPHA: </a:t>
            </a:r>
            <a:r>
              <a:rPr lang="en" sz="1800">
                <a:solidFill>
                  <a:schemeClr val="lt1"/>
                </a:solidFill>
              </a:rPr>
              <a:t>Spectroscopic measurements of antihydrogen energy levels in a magnetic trap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374625" y="1140300"/>
            <a:ext cx="3273300" cy="12996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3856425" y="1269550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4448200" y="1615825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3760600" y="1987900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5021400" y="1615825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4763275" y="1905000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5613525" y="1333700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5510150" y="1992250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6202650" y="1773625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5980275" y="2217375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6287750" y="1224388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4125125" y="2155900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3490925" y="1615825"/>
            <a:ext cx="168000" cy="16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17"/>
          <p:cNvCxnSpPr/>
          <p:nvPr/>
        </p:nvCxnSpPr>
        <p:spPr>
          <a:xfrm>
            <a:off x="2951850" y="1256600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7"/>
          <p:cNvCxnSpPr/>
          <p:nvPr/>
        </p:nvCxnSpPr>
        <p:spPr>
          <a:xfrm>
            <a:off x="2951850" y="1443825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2961691" y="1611753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7"/>
          <p:cNvCxnSpPr/>
          <p:nvPr/>
        </p:nvCxnSpPr>
        <p:spPr>
          <a:xfrm>
            <a:off x="2962830" y="1777077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2951850" y="1942400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2951850" y="2129625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7"/>
          <p:cNvCxnSpPr/>
          <p:nvPr/>
        </p:nvCxnSpPr>
        <p:spPr>
          <a:xfrm>
            <a:off x="2961691" y="2323400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26037" y="888551"/>
            <a:ext cx="323076" cy="3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32612" y="927101"/>
            <a:ext cx="323076" cy="3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28612" y="2337276"/>
            <a:ext cx="323076" cy="3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89412" y="2323401"/>
            <a:ext cx="323076" cy="3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51887" y="1538239"/>
            <a:ext cx="323076" cy="3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25112" y="2316851"/>
            <a:ext cx="323076" cy="3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413387" y="982164"/>
            <a:ext cx="323076" cy="32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47562" y="888551"/>
            <a:ext cx="323076" cy="322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/>
          <p:nvPr/>
        </p:nvSpPr>
        <p:spPr>
          <a:xfrm>
            <a:off x="2363600" y="1156400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2922000" y="1174261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2363600" y="1346230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2922000" y="1364091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2363600" y="1525817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2922000" y="1543677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2363600" y="1702723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922000" y="1720584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2363600" y="1879630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2922000" y="1897491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2363600" y="2044953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2922000" y="2062814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2363600" y="2223200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2922000" y="2241061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1805200" y="975825"/>
            <a:ext cx="5556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1"/>
                </a:solidFill>
              </a:rPr>
              <a:t>{</a:t>
            </a:r>
            <a:endParaRPr sz="8000">
              <a:solidFill>
                <a:schemeClr val="lt1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085400" y="1530028"/>
            <a:ext cx="89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Lasers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61725" y="2660900"/>
            <a:ext cx="88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HAICU: Spectroscopic measurements of hydrogen energy levels in a magnetic trap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3374625" y="3350100"/>
            <a:ext cx="3273300" cy="12996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3856425" y="3479350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4448200" y="3825625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3760600" y="4197700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5021400" y="3825625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4763275" y="4114800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5613525" y="3543500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5510150" y="4202050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6202650" y="3983425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5980275" y="4427175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6287750" y="3434188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4125125" y="4365700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3490925" y="3825625"/>
            <a:ext cx="168000" cy="16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17"/>
          <p:cNvCxnSpPr/>
          <p:nvPr/>
        </p:nvCxnSpPr>
        <p:spPr>
          <a:xfrm>
            <a:off x="2951850" y="3466400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7"/>
          <p:cNvCxnSpPr/>
          <p:nvPr/>
        </p:nvCxnSpPr>
        <p:spPr>
          <a:xfrm>
            <a:off x="2951850" y="3653625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7"/>
          <p:cNvCxnSpPr/>
          <p:nvPr/>
        </p:nvCxnSpPr>
        <p:spPr>
          <a:xfrm>
            <a:off x="2961691" y="3821553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7"/>
          <p:cNvCxnSpPr/>
          <p:nvPr/>
        </p:nvCxnSpPr>
        <p:spPr>
          <a:xfrm>
            <a:off x="2962830" y="3986877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7"/>
          <p:cNvCxnSpPr/>
          <p:nvPr/>
        </p:nvCxnSpPr>
        <p:spPr>
          <a:xfrm>
            <a:off x="2951850" y="4152200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7"/>
          <p:cNvCxnSpPr/>
          <p:nvPr/>
        </p:nvCxnSpPr>
        <p:spPr>
          <a:xfrm>
            <a:off x="2951850" y="4339425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7"/>
          <p:cNvCxnSpPr/>
          <p:nvPr/>
        </p:nvCxnSpPr>
        <p:spPr>
          <a:xfrm>
            <a:off x="2961691" y="4533200"/>
            <a:ext cx="3736800" cy="12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17"/>
          <p:cNvSpPr/>
          <p:nvPr/>
        </p:nvSpPr>
        <p:spPr>
          <a:xfrm>
            <a:off x="2363600" y="3366200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2922000" y="3384061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2363600" y="3556030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2922000" y="3573891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2363600" y="3735617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2922000" y="3753477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2363600" y="3912523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2922000" y="3930384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2363600" y="4089430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2922000" y="4107291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2363600" y="4254753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2922000" y="4272614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2363600" y="4433000"/>
            <a:ext cx="555600" cy="1680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2922000" y="4450861"/>
            <a:ext cx="64500" cy="1323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1805200" y="3185625"/>
            <a:ext cx="5556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1"/>
                </a:solidFill>
              </a:rPr>
              <a:t>{</a:t>
            </a:r>
            <a:endParaRPr sz="8000">
              <a:solidFill>
                <a:schemeClr val="lt1"/>
              </a:solidFill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1085400" y="3739828"/>
            <a:ext cx="89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Lasers</a:t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4528636" y="3350200"/>
            <a:ext cx="307675" cy="50402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Google Shape;187;p17"/>
          <p:cNvSpPr/>
          <p:nvPr/>
        </p:nvSpPr>
        <p:spPr>
          <a:xfrm rot="-3257869">
            <a:off x="4146167" y="3385371"/>
            <a:ext cx="307690" cy="50404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Google Shape;188;p17"/>
          <p:cNvSpPr/>
          <p:nvPr/>
        </p:nvSpPr>
        <p:spPr>
          <a:xfrm rot="-7757655">
            <a:off x="4033820" y="3764097"/>
            <a:ext cx="307673" cy="50402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Google Shape;189;p17"/>
          <p:cNvSpPr/>
          <p:nvPr/>
        </p:nvSpPr>
        <p:spPr>
          <a:xfrm rot="9214706">
            <a:off x="4376276" y="4023898"/>
            <a:ext cx="307694" cy="504056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Google Shape;190;p17"/>
          <p:cNvSpPr/>
          <p:nvPr/>
        </p:nvSpPr>
        <p:spPr>
          <a:xfrm rot="4716955">
            <a:off x="4719280" y="3750947"/>
            <a:ext cx="307698" cy="50406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Google Shape;191;p17"/>
          <p:cNvSpPr/>
          <p:nvPr/>
        </p:nvSpPr>
        <p:spPr>
          <a:xfrm>
            <a:off x="5113729" y="3350200"/>
            <a:ext cx="307675" cy="50402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Google Shape;192;p17"/>
          <p:cNvSpPr/>
          <p:nvPr/>
        </p:nvSpPr>
        <p:spPr>
          <a:xfrm rot="-3257869">
            <a:off x="4731260" y="3385371"/>
            <a:ext cx="307690" cy="50404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Google Shape;193;p17"/>
          <p:cNvSpPr/>
          <p:nvPr/>
        </p:nvSpPr>
        <p:spPr>
          <a:xfrm rot="-7757655">
            <a:off x="4618913" y="3764097"/>
            <a:ext cx="307673" cy="50402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Google Shape;194;p17"/>
          <p:cNvSpPr/>
          <p:nvPr/>
        </p:nvSpPr>
        <p:spPr>
          <a:xfrm rot="9214706">
            <a:off x="4961369" y="4023898"/>
            <a:ext cx="307694" cy="504056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Google Shape;195;p17"/>
          <p:cNvSpPr/>
          <p:nvPr/>
        </p:nvSpPr>
        <p:spPr>
          <a:xfrm rot="4716955">
            <a:off x="5304373" y="3750947"/>
            <a:ext cx="307698" cy="50406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Google Shape;196;p17"/>
          <p:cNvSpPr/>
          <p:nvPr/>
        </p:nvSpPr>
        <p:spPr>
          <a:xfrm>
            <a:off x="5608359" y="3731200"/>
            <a:ext cx="307675" cy="50402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Google Shape;197;p17"/>
          <p:cNvSpPr/>
          <p:nvPr/>
        </p:nvSpPr>
        <p:spPr>
          <a:xfrm rot="-3257869">
            <a:off x="5225890" y="3766371"/>
            <a:ext cx="307690" cy="50404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Google Shape;198;p17"/>
          <p:cNvSpPr/>
          <p:nvPr/>
        </p:nvSpPr>
        <p:spPr>
          <a:xfrm rot="-7757655">
            <a:off x="5113543" y="4145097"/>
            <a:ext cx="307673" cy="50402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Google Shape;199;p17"/>
          <p:cNvSpPr/>
          <p:nvPr/>
        </p:nvSpPr>
        <p:spPr>
          <a:xfrm rot="9214706">
            <a:off x="5386814" y="4421151"/>
            <a:ext cx="307694" cy="192994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Google Shape;200;p17"/>
          <p:cNvSpPr/>
          <p:nvPr/>
        </p:nvSpPr>
        <p:spPr>
          <a:xfrm>
            <a:off x="4683550" y="3210500"/>
            <a:ext cx="714600" cy="168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4653975" y="965875"/>
            <a:ext cx="714600" cy="168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4528636" y="1137504"/>
            <a:ext cx="307675" cy="50402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Google Shape;203;p17"/>
          <p:cNvSpPr/>
          <p:nvPr/>
        </p:nvSpPr>
        <p:spPr>
          <a:xfrm rot="-3257869">
            <a:off x="4146167" y="1172675"/>
            <a:ext cx="307690" cy="50404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Google Shape;204;p17"/>
          <p:cNvSpPr/>
          <p:nvPr/>
        </p:nvSpPr>
        <p:spPr>
          <a:xfrm rot="-7757655">
            <a:off x="4033820" y="1551401"/>
            <a:ext cx="307673" cy="50402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Google Shape;205;p17"/>
          <p:cNvSpPr/>
          <p:nvPr/>
        </p:nvSpPr>
        <p:spPr>
          <a:xfrm rot="9214706">
            <a:off x="4376276" y="1811202"/>
            <a:ext cx="307694" cy="504056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Google Shape;206;p17"/>
          <p:cNvSpPr/>
          <p:nvPr/>
        </p:nvSpPr>
        <p:spPr>
          <a:xfrm rot="4716955">
            <a:off x="4719280" y="1538251"/>
            <a:ext cx="307698" cy="50406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Google Shape;207;p17"/>
          <p:cNvSpPr/>
          <p:nvPr/>
        </p:nvSpPr>
        <p:spPr>
          <a:xfrm>
            <a:off x="5113729" y="1137504"/>
            <a:ext cx="307675" cy="50402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Google Shape;208;p17"/>
          <p:cNvSpPr/>
          <p:nvPr/>
        </p:nvSpPr>
        <p:spPr>
          <a:xfrm rot="-3257869">
            <a:off x="4731260" y="1172675"/>
            <a:ext cx="307690" cy="50404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Google Shape;209;p17"/>
          <p:cNvSpPr/>
          <p:nvPr/>
        </p:nvSpPr>
        <p:spPr>
          <a:xfrm rot="-7757655">
            <a:off x="4618913" y="1551401"/>
            <a:ext cx="307673" cy="50402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Google Shape;210;p17"/>
          <p:cNvSpPr/>
          <p:nvPr/>
        </p:nvSpPr>
        <p:spPr>
          <a:xfrm rot="9214706">
            <a:off x="4961369" y="1811202"/>
            <a:ext cx="307694" cy="504056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Google Shape;211;p17"/>
          <p:cNvSpPr/>
          <p:nvPr/>
        </p:nvSpPr>
        <p:spPr>
          <a:xfrm rot="4716955">
            <a:off x="5304373" y="1538251"/>
            <a:ext cx="307698" cy="50406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Google Shape;212;p17"/>
          <p:cNvSpPr/>
          <p:nvPr/>
        </p:nvSpPr>
        <p:spPr>
          <a:xfrm>
            <a:off x="5608359" y="1518504"/>
            <a:ext cx="307675" cy="50402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Google Shape;213;p17"/>
          <p:cNvSpPr/>
          <p:nvPr/>
        </p:nvSpPr>
        <p:spPr>
          <a:xfrm rot="-3257869">
            <a:off x="5225890" y="1553675"/>
            <a:ext cx="307690" cy="50404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Google Shape;214;p17"/>
          <p:cNvSpPr/>
          <p:nvPr/>
        </p:nvSpPr>
        <p:spPr>
          <a:xfrm rot="-7757655">
            <a:off x="5113543" y="1932401"/>
            <a:ext cx="307673" cy="504023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Google Shape;215;p17"/>
          <p:cNvSpPr/>
          <p:nvPr/>
        </p:nvSpPr>
        <p:spPr>
          <a:xfrm rot="9214706">
            <a:off x="5386814" y="2208455"/>
            <a:ext cx="307694" cy="192994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16" name="Google Shape;216;p17"/>
          <p:cNvCxnSpPr>
            <a:endCxn id="217" idx="1"/>
          </p:cNvCxnSpPr>
          <p:nvPr/>
        </p:nvCxnSpPr>
        <p:spPr>
          <a:xfrm flipH="1">
            <a:off x="6749762" y="1175821"/>
            <a:ext cx="1107600" cy="315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17"/>
          <p:cNvSpPr txBox="1"/>
          <p:nvPr/>
        </p:nvSpPr>
        <p:spPr>
          <a:xfrm>
            <a:off x="7813108" y="966575"/>
            <a:ext cx="12255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Magnetic trap</a:t>
            </a:r>
            <a:endParaRPr sz="1300">
              <a:solidFill>
                <a:schemeClr val="lt1"/>
              </a:solidFill>
            </a:endParaRPr>
          </a:p>
        </p:txBody>
      </p:sp>
      <p:cxnSp>
        <p:nvCxnSpPr>
          <p:cNvPr id="219" name="Google Shape;219;p17"/>
          <p:cNvCxnSpPr/>
          <p:nvPr/>
        </p:nvCxnSpPr>
        <p:spPr>
          <a:xfrm flipH="1">
            <a:off x="6415850" y="1725525"/>
            <a:ext cx="1417200" cy="119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17"/>
          <p:cNvSpPr txBox="1"/>
          <p:nvPr/>
        </p:nvSpPr>
        <p:spPr>
          <a:xfrm>
            <a:off x="7789840" y="1535685"/>
            <a:ext cx="12255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Antihydrogen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221" name="Google Shape;22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2" name="Google Shape;222;p17"/>
          <p:cNvCxnSpPr>
            <a:endCxn id="200" idx="3"/>
          </p:cNvCxnSpPr>
          <p:nvPr/>
        </p:nvCxnSpPr>
        <p:spPr>
          <a:xfrm flipH="1">
            <a:off x="5398150" y="3233900"/>
            <a:ext cx="412200" cy="60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17"/>
          <p:cNvSpPr txBox="1"/>
          <p:nvPr/>
        </p:nvSpPr>
        <p:spPr>
          <a:xfrm>
            <a:off x="5810247" y="3022325"/>
            <a:ext cx="18192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Hamamatsu VUV4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/>
          <p:nvPr/>
        </p:nvSpPr>
        <p:spPr>
          <a:xfrm rot="-2700000">
            <a:off x="5094156" y="2912142"/>
            <a:ext cx="2050044" cy="393717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375825" y="1911842"/>
            <a:ext cx="827400" cy="39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"/>
          <p:cNvSpPr txBox="1"/>
          <p:nvPr>
            <p:ph idx="12" type="sldNum"/>
          </p:nvPr>
        </p:nvSpPr>
        <p:spPr>
          <a:xfrm>
            <a:off x="862485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18"/>
          <p:cNvSpPr txBox="1"/>
          <p:nvPr/>
        </p:nvSpPr>
        <p:spPr>
          <a:xfrm>
            <a:off x="477275" y="150325"/>
            <a:ext cx="38562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HAICU Layout 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(Phase 1):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2417950" y="3986400"/>
            <a:ext cx="2719200" cy="393600"/>
          </a:xfrm>
          <a:prstGeom prst="rect">
            <a:avLst/>
          </a:prstGeom>
          <a:solidFill>
            <a:srgbClr val="FFE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 rot="5400000">
            <a:off x="6192525" y="865225"/>
            <a:ext cx="1194000" cy="10824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757150" y="3700950"/>
            <a:ext cx="1660800" cy="9645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4541803" y="3986395"/>
            <a:ext cx="579900" cy="393600"/>
          </a:xfrm>
          <a:prstGeom prst="rect">
            <a:avLst/>
          </a:prstGeom>
          <a:solidFill>
            <a:srgbClr val="FF9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"/>
          <p:cNvSpPr/>
          <p:nvPr/>
        </p:nvSpPr>
        <p:spPr>
          <a:xfrm rot="-2700000">
            <a:off x="4902567" y="3838895"/>
            <a:ext cx="579969" cy="393717"/>
          </a:xfrm>
          <a:prstGeom prst="rect">
            <a:avLst/>
          </a:prstGeom>
          <a:solidFill>
            <a:srgbClr val="FF9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"/>
          <p:cNvSpPr/>
          <p:nvPr/>
        </p:nvSpPr>
        <p:spPr>
          <a:xfrm rot="-2700000">
            <a:off x="6443067" y="2354890"/>
            <a:ext cx="459902" cy="3937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8" name="Google Shape;238;p18"/>
          <p:cNvCxnSpPr/>
          <p:nvPr/>
        </p:nvCxnSpPr>
        <p:spPr>
          <a:xfrm rot="10800000">
            <a:off x="5271114" y="4347113"/>
            <a:ext cx="482100" cy="120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18"/>
          <p:cNvSpPr txBox="1"/>
          <p:nvPr/>
        </p:nvSpPr>
        <p:spPr>
          <a:xfrm>
            <a:off x="5739830" y="4257530"/>
            <a:ext cx="2472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Bends beam 45°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240" name="Google Shape;240;p18"/>
          <p:cNvCxnSpPr/>
          <p:nvPr/>
        </p:nvCxnSpPr>
        <p:spPr>
          <a:xfrm rot="10800000">
            <a:off x="6248314" y="3417426"/>
            <a:ext cx="482100" cy="120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18"/>
          <p:cNvSpPr txBox="1"/>
          <p:nvPr/>
        </p:nvSpPr>
        <p:spPr>
          <a:xfrm>
            <a:off x="6717030" y="3224854"/>
            <a:ext cx="2472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Decelerates </a:t>
            </a:r>
            <a:r>
              <a:rPr lang="en" sz="1600">
                <a:solidFill>
                  <a:schemeClr val="lt1"/>
                </a:solidFill>
              </a:rPr>
              <a:t>beam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200 m/s → 20 m/s 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242" name="Google Shape;242;p18"/>
          <p:cNvCxnSpPr/>
          <p:nvPr/>
        </p:nvCxnSpPr>
        <p:spPr>
          <a:xfrm rot="10800000">
            <a:off x="7035805" y="2432252"/>
            <a:ext cx="477900" cy="139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18"/>
          <p:cNvSpPr txBox="1"/>
          <p:nvPr/>
        </p:nvSpPr>
        <p:spPr>
          <a:xfrm>
            <a:off x="7500516" y="2344052"/>
            <a:ext cx="2472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Bends beam 45°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244" name="Google Shape;244;p18"/>
          <p:cNvCxnSpPr/>
          <p:nvPr/>
        </p:nvCxnSpPr>
        <p:spPr>
          <a:xfrm flipH="1">
            <a:off x="3418350" y="3583675"/>
            <a:ext cx="4200" cy="326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5" name="Google Shape;245;p18"/>
          <p:cNvSpPr txBox="1"/>
          <p:nvPr/>
        </p:nvSpPr>
        <p:spPr>
          <a:xfrm>
            <a:off x="2531966" y="2929354"/>
            <a:ext cx="2472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Decelerates beam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800 m/s → 200 m/s 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246" name="Google Shape;246;p18"/>
          <p:cNvCxnSpPr/>
          <p:nvPr/>
        </p:nvCxnSpPr>
        <p:spPr>
          <a:xfrm flipH="1" rot="10800000">
            <a:off x="852275" y="4175100"/>
            <a:ext cx="4251000" cy="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18"/>
          <p:cNvCxnSpPr/>
          <p:nvPr/>
        </p:nvCxnSpPr>
        <p:spPr>
          <a:xfrm flipH="1" rot="10800000">
            <a:off x="5063701" y="2418303"/>
            <a:ext cx="1720800" cy="174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18"/>
          <p:cNvCxnSpPr>
            <a:stCxn id="249" idx="0"/>
          </p:cNvCxnSpPr>
          <p:nvPr/>
        </p:nvCxnSpPr>
        <p:spPr>
          <a:xfrm>
            <a:off x="6777911" y="1802200"/>
            <a:ext cx="20100" cy="642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9" name="Google Shape;249;p18"/>
          <p:cNvSpPr/>
          <p:nvPr/>
        </p:nvSpPr>
        <p:spPr>
          <a:xfrm>
            <a:off x="6717611" y="1802200"/>
            <a:ext cx="120600" cy="224100"/>
          </a:xfrm>
          <a:prstGeom prst="triangle">
            <a:avLst>
              <a:gd fmla="val 50000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477275" y="4071150"/>
            <a:ext cx="603600" cy="2241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1" name="Google Shape;251;p18"/>
          <p:cNvCxnSpPr/>
          <p:nvPr/>
        </p:nvCxnSpPr>
        <p:spPr>
          <a:xfrm>
            <a:off x="1573230" y="2538900"/>
            <a:ext cx="26700" cy="1553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2" name="Google Shape;252;p18"/>
          <p:cNvSpPr txBox="1"/>
          <p:nvPr/>
        </p:nvSpPr>
        <p:spPr>
          <a:xfrm>
            <a:off x="651479" y="2116638"/>
            <a:ext cx="20226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Supersonic H</a:t>
            </a:r>
            <a:r>
              <a:rPr lang="en" sz="1600">
                <a:solidFill>
                  <a:schemeClr val="lt1"/>
                </a:solidFill>
              </a:rPr>
              <a:t> beam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253" name="Google Shape;253;p18"/>
          <p:cNvCxnSpPr/>
          <p:nvPr/>
        </p:nvCxnSpPr>
        <p:spPr>
          <a:xfrm rot="10800000">
            <a:off x="2438320" y="4651913"/>
            <a:ext cx="482100" cy="120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18"/>
          <p:cNvSpPr txBox="1"/>
          <p:nvPr/>
        </p:nvSpPr>
        <p:spPr>
          <a:xfrm>
            <a:off x="2871020" y="4562330"/>
            <a:ext cx="2472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Cryogenic source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255" name="Google Shape;255;p18"/>
          <p:cNvCxnSpPr/>
          <p:nvPr/>
        </p:nvCxnSpPr>
        <p:spPr>
          <a:xfrm flipH="1">
            <a:off x="7344120" y="1404325"/>
            <a:ext cx="542700" cy="2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18"/>
          <p:cNvSpPr txBox="1"/>
          <p:nvPr/>
        </p:nvSpPr>
        <p:spPr>
          <a:xfrm>
            <a:off x="7860028" y="1091250"/>
            <a:ext cx="1329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Magnetic Trap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6556875" y="1078900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6709275" y="1231300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6785475" y="1459900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7014075" y="1612300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8"/>
          <p:cNvSpPr/>
          <p:nvPr/>
        </p:nvSpPr>
        <p:spPr>
          <a:xfrm>
            <a:off x="7090275" y="1383700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7014075" y="1002700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"/>
          <p:cNvSpPr/>
          <p:nvPr/>
        </p:nvSpPr>
        <p:spPr>
          <a:xfrm>
            <a:off x="6404475" y="1688500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6633075" y="1612300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6494070" y="1330122"/>
            <a:ext cx="120600" cy="1197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5224500" y="2561675"/>
            <a:ext cx="1068250" cy="1041900"/>
          </a:xfrm>
          <a:custGeom>
            <a:rect b="b" l="l" r="r" t="t"/>
            <a:pathLst>
              <a:path extrusionOk="0" h="41676" w="42730">
                <a:moveTo>
                  <a:pt x="0" y="41676"/>
                </a:moveTo>
                <a:cubicBezTo>
                  <a:pt x="2462" y="36225"/>
                  <a:pt x="7649" y="15914"/>
                  <a:pt x="14771" y="8968"/>
                </a:cubicBezTo>
                <a:cubicBezTo>
                  <a:pt x="21893" y="2022"/>
                  <a:pt x="38070" y="1495"/>
                  <a:pt x="42730" y="0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67" name="Google Shape;267;p18"/>
          <p:cNvCxnSpPr/>
          <p:nvPr/>
        </p:nvCxnSpPr>
        <p:spPr>
          <a:xfrm rot="10800000">
            <a:off x="5277285" y="2482615"/>
            <a:ext cx="289200" cy="312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8" name="Google Shape;2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389" y="777975"/>
            <a:ext cx="2472899" cy="15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 txBox="1"/>
          <p:nvPr/>
        </p:nvSpPr>
        <p:spPr>
          <a:xfrm>
            <a:off x="3367862" y="2237825"/>
            <a:ext cx="2369700" cy="1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Colin Noort (UBC)</a:t>
            </a:r>
            <a:endParaRPr sz="800">
              <a:solidFill>
                <a:schemeClr val="lt1"/>
              </a:solidFill>
            </a:endParaRPr>
          </a:p>
        </p:txBody>
      </p:sp>
      <p:cxnSp>
        <p:nvCxnSpPr>
          <p:cNvPr id="270" name="Google Shape;270;p18"/>
          <p:cNvCxnSpPr/>
          <p:nvPr/>
        </p:nvCxnSpPr>
        <p:spPr>
          <a:xfrm rot="-5400000">
            <a:off x="5779419" y="1410475"/>
            <a:ext cx="1190400" cy="10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18"/>
          <p:cNvCxnSpPr/>
          <p:nvPr/>
        </p:nvCxnSpPr>
        <p:spPr>
          <a:xfrm rot="-5400000">
            <a:off x="5930300" y="1410475"/>
            <a:ext cx="1190400" cy="10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18"/>
          <p:cNvCxnSpPr/>
          <p:nvPr/>
        </p:nvCxnSpPr>
        <p:spPr>
          <a:xfrm rot="-5400000">
            <a:off x="6065631" y="1407339"/>
            <a:ext cx="1190400" cy="10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18"/>
          <p:cNvCxnSpPr/>
          <p:nvPr/>
        </p:nvCxnSpPr>
        <p:spPr>
          <a:xfrm rot="-5400000">
            <a:off x="6198863" y="1406977"/>
            <a:ext cx="1190400" cy="10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18"/>
          <p:cNvCxnSpPr/>
          <p:nvPr/>
        </p:nvCxnSpPr>
        <p:spPr>
          <a:xfrm rot="-5400000">
            <a:off x="6332094" y="1410475"/>
            <a:ext cx="1190400" cy="10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18"/>
          <p:cNvCxnSpPr/>
          <p:nvPr/>
        </p:nvCxnSpPr>
        <p:spPr>
          <a:xfrm rot="-5400000">
            <a:off x="6482976" y="1410475"/>
            <a:ext cx="1190400" cy="10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18"/>
          <p:cNvCxnSpPr/>
          <p:nvPr/>
        </p:nvCxnSpPr>
        <p:spPr>
          <a:xfrm rot="-5400000">
            <a:off x="6639136" y="1407339"/>
            <a:ext cx="1190400" cy="10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18"/>
          <p:cNvSpPr/>
          <p:nvPr/>
        </p:nvSpPr>
        <p:spPr>
          <a:xfrm rot="-5400000">
            <a:off x="6429959" y="1256277"/>
            <a:ext cx="98025" cy="406194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Google Shape;278;p18"/>
          <p:cNvSpPr/>
          <p:nvPr/>
        </p:nvSpPr>
        <p:spPr>
          <a:xfrm rot="-9848482">
            <a:off x="6402672" y="1445979"/>
            <a:ext cx="209309" cy="27053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Google Shape;279;p18"/>
          <p:cNvSpPr/>
          <p:nvPr/>
        </p:nvSpPr>
        <p:spPr>
          <a:xfrm rot="9724090">
            <a:off x="6711692" y="1474208"/>
            <a:ext cx="201662" cy="28568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Google Shape;280;p18"/>
          <p:cNvSpPr/>
          <p:nvPr/>
        </p:nvSpPr>
        <p:spPr>
          <a:xfrm rot="2310333">
            <a:off x="6951417" y="1322554"/>
            <a:ext cx="140991" cy="370710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Google Shape;281;p18"/>
          <p:cNvSpPr/>
          <p:nvPr/>
        </p:nvSpPr>
        <p:spPr>
          <a:xfrm rot="-5400000">
            <a:off x="6429959" y="1069858"/>
            <a:ext cx="98025" cy="406194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Google Shape;282;p18"/>
          <p:cNvSpPr/>
          <p:nvPr/>
        </p:nvSpPr>
        <p:spPr>
          <a:xfrm rot="-9848482">
            <a:off x="6402672" y="1259560"/>
            <a:ext cx="209309" cy="27053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Google Shape;283;p18"/>
          <p:cNvSpPr/>
          <p:nvPr/>
        </p:nvSpPr>
        <p:spPr>
          <a:xfrm rot="9724090">
            <a:off x="6711692" y="1287788"/>
            <a:ext cx="201662" cy="28568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Google Shape;284;p18"/>
          <p:cNvSpPr/>
          <p:nvPr/>
        </p:nvSpPr>
        <p:spPr>
          <a:xfrm rot="2310333">
            <a:off x="6951417" y="1136135"/>
            <a:ext cx="140991" cy="370710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5" name="Google Shape;285;p18"/>
          <p:cNvSpPr/>
          <p:nvPr/>
        </p:nvSpPr>
        <p:spPr>
          <a:xfrm rot="-273104">
            <a:off x="6680013" y="1123860"/>
            <a:ext cx="243863" cy="176656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Google Shape;286;p18"/>
          <p:cNvSpPr/>
          <p:nvPr/>
        </p:nvSpPr>
        <p:spPr>
          <a:xfrm rot="-5400000">
            <a:off x="6737001" y="912261"/>
            <a:ext cx="98025" cy="406194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Google Shape;287;p18"/>
          <p:cNvSpPr/>
          <p:nvPr/>
        </p:nvSpPr>
        <p:spPr>
          <a:xfrm rot="-9848482">
            <a:off x="6709714" y="1101963"/>
            <a:ext cx="209309" cy="270539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Google Shape;288;p18"/>
          <p:cNvSpPr/>
          <p:nvPr/>
        </p:nvSpPr>
        <p:spPr>
          <a:xfrm rot="9724090">
            <a:off x="7018734" y="1130192"/>
            <a:ext cx="201662" cy="285685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Google Shape;289;p18"/>
          <p:cNvSpPr/>
          <p:nvPr/>
        </p:nvSpPr>
        <p:spPr>
          <a:xfrm rot="2310333">
            <a:off x="7146214" y="1114971"/>
            <a:ext cx="140991" cy="141926"/>
          </a:xfrm>
          <a:custGeom>
            <a:rect b="b" l="l" r="r" t="t"/>
            <a:pathLst>
              <a:path extrusionOk="0" h="20161" w="12307">
                <a:moveTo>
                  <a:pt x="1922" y="20161"/>
                </a:moveTo>
                <a:cubicBezTo>
                  <a:pt x="994" y="19233"/>
                  <a:pt x="-721" y="17270"/>
                  <a:pt x="371" y="16542"/>
                </a:cubicBezTo>
                <a:cubicBezTo>
                  <a:pt x="2257" y="15285"/>
                  <a:pt x="7091" y="17774"/>
                  <a:pt x="7091" y="15508"/>
                </a:cubicBezTo>
                <a:cubicBezTo>
                  <a:pt x="7091" y="13676"/>
                  <a:pt x="2955" y="13722"/>
                  <a:pt x="2955" y="11890"/>
                </a:cubicBezTo>
                <a:cubicBezTo>
                  <a:pt x="2955" y="8881"/>
                  <a:pt x="9098" y="10399"/>
                  <a:pt x="11226" y="8271"/>
                </a:cubicBezTo>
                <a:cubicBezTo>
                  <a:pt x="12260" y="7237"/>
                  <a:pt x="8936" y="6386"/>
                  <a:pt x="8125" y="5170"/>
                </a:cubicBezTo>
                <a:cubicBezTo>
                  <a:pt x="7303" y="3937"/>
                  <a:pt x="10510" y="3407"/>
                  <a:pt x="11743" y="2585"/>
                </a:cubicBezTo>
                <a:cubicBezTo>
                  <a:pt x="12460" y="2107"/>
                  <a:pt x="12514" y="385"/>
                  <a:pt x="11743" y="0"/>
                </a:cubicBez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Google Shape;290;p18"/>
          <p:cNvSpPr/>
          <p:nvPr/>
        </p:nvSpPr>
        <p:spPr>
          <a:xfrm rot="-5400000">
            <a:off x="5996463" y="1344290"/>
            <a:ext cx="388500" cy="121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1" name="Google Shape;291;p18"/>
          <p:cNvCxnSpPr/>
          <p:nvPr/>
        </p:nvCxnSpPr>
        <p:spPr>
          <a:xfrm>
            <a:off x="797425" y="3423900"/>
            <a:ext cx="325200" cy="721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18"/>
          <p:cNvSpPr txBox="1"/>
          <p:nvPr/>
        </p:nvSpPr>
        <p:spPr>
          <a:xfrm>
            <a:off x="98100" y="3016500"/>
            <a:ext cx="2022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Pulsed Valve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/>
        </p:nvSpPr>
        <p:spPr>
          <a:xfrm>
            <a:off x="53475" y="54750"/>
            <a:ext cx="67071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Silicon Photomultiplier (SiPM)</a:t>
            </a:r>
            <a:endParaRPr b="1" sz="2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19"/>
          <p:cNvSpPr/>
          <p:nvPr/>
        </p:nvSpPr>
        <p:spPr>
          <a:xfrm>
            <a:off x="202325" y="8167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851463" y="8167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>
            <a:off x="1500600" y="8167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2149738" y="8167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2798875" y="8167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"/>
          <p:cNvSpPr/>
          <p:nvPr/>
        </p:nvSpPr>
        <p:spPr>
          <a:xfrm>
            <a:off x="3448013" y="8167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9"/>
          <p:cNvSpPr/>
          <p:nvPr/>
        </p:nvSpPr>
        <p:spPr>
          <a:xfrm>
            <a:off x="202325" y="14500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"/>
          <p:cNvSpPr/>
          <p:nvPr/>
        </p:nvSpPr>
        <p:spPr>
          <a:xfrm>
            <a:off x="851463" y="14500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"/>
          <p:cNvSpPr/>
          <p:nvPr/>
        </p:nvSpPr>
        <p:spPr>
          <a:xfrm>
            <a:off x="1500600" y="14500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2149738" y="14500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"/>
          <p:cNvSpPr/>
          <p:nvPr/>
        </p:nvSpPr>
        <p:spPr>
          <a:xfrm>
            <a:off x="2798875" y="14500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>
            <a:off x="3448013" y="14500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"/>
          <p:cNvSpPr/>
          <p:nvPr/>
        </p:nvSpPr>
        <p:spPr>
          <a:xfrm>
            <a:off x="202325" y="208340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851463" y="208340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"/>
          <p:cNvSpPr/>
          <p:nvPr/>
        </p:nvSpPr>
        <p:spPr>
          <a:xfrm>
            <a:off x="1500600" y="208340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2149738" y="208340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/>
          <p:nvPr/>
        </p:nvSpPr>
        <p:spPr>
          <a:xfrm>
            <a:off x="2798875" y="208340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"/>
          <p:cNvSpPr/>
          <p:nvPr/>
        </p:nvSpPr>
        <p:spPr>
          <a:xfrm>
            <a:off x="3448013" y="208340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9"/>
          <p:cNvSpPr/>
          <p:nvPr/>
        </p:nvSpPr>
        <p:spPr>
          <a:xfrm>
            <a:off x="202325" y="271672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9"/>
          <p:cNvSpPr/>
          <p:nvPr/>
        </p:nvSpPr>
        <p:spPr>
          <a:xfrm>
            <a:off x="851463" y="271672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1500600" y="271672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"/>
          <p:cNvSpPr/>
          <p:nvPr/>
        </p:nvSpPr>
        <p:spPr>
          <a:xfrm>
            <a:off x="2149738" y="271672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"/>
          <p:cNvSpPr/>
          <p:nvPr/>
        </p:nvSpPr>
        <p:spPr>
          <a:xfrm>
            <a:off x="2798875" y="271672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"/>
          <p:cNvSpPr/>
          <p:nvPr/>
        </p:nvSpPr>
        <p:spPr>
          <a:xfrm>
            <a:off x="3448013" y="271672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202325" y="33500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9"/>
          <p:cNvSpPr/>
          <p:nvPr/>
        </p:nvSpPr>
        <p:spPr>
          <a:xfrm>
            <a:off x="851463" y="33500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1500600" y="33500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2149738" y="33500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9"/>
          <p:cNvSpPr/>
          <p:nvPr/>
        </p:nvSpPr>
        <p:spPr>
          <a:xfrm>
            <a:off x="2798875" y="33500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3448013" y="3350050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>
            <a:off x="202325" y="39833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851463" y="39833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1500600" y="39833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9"/>
          <p:cNvSpPr/>
          <p:nvPr/>
        </p:nvSpPr>
        <p:spPr>
          <a:xfrm>
            <a:off x="2149738" y="39833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2798875" y="39833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9"/>
          <p:cNvSpPr/>
          <p:nvPr/>
        </p:nvSpPr>
        <p:spPr>
          <a:xfrm>
            <a:off x="3448013" y="3983375"/>
            <a:ext cx="649200" cy="633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9"/>
          <p:cNvSpPr txBox="1"/>
          <p:nvPr/>
        </p:nvSpPr>
        <p:spPr>
          <a:xfrm>
            <a:off x="202325" y="972808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851463" y="972808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1500600" y="972808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2149738" y="972808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2798875" y="972808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3448013" y="972808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202325" y="161877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851463" y="161877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1500600" y="161877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2149738" y="161877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2798875" y="161877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5" name="Google Shape;345;p19"/>
          <p:cNvSpPr txBox="1"/>
          <p:nvPr/>
        </p:nvSpPr>
        <p:spPr>
          <a:xfrm>
            <a:off x="3448013" y="161877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202325" y="2210227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7" name="Google Shape;347;p19"/>
          <p:cNvSpPr txBox="1"/>
          <p:nvPr/>
        </p:nvSpPr>
        <p:spPr>
          <a:xfrm>
            <a:off x="851463" y="2210227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8" name="Google Shape;348;p19"/>
          <p:cNvSpPr txBox="1"/>
          <p:nvPr/>
        </p:nvSpPr>
        <p:spPr>
          <a:xfrm>
            <a:off x="1500600" y="2210227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49" name="Google Shape;349;p19"/>
          <p:cNvSpPr txBox="1"/>
          <p:nvPr/>
        </p:nvSpPr>
        <p:spPr>
          <a:xfrm>
            <a:off x="2149738" y="2210227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2798875" y="2210227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3448013" y="2210227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2" name="Google Shape;352;p19"/>
          <p:cNvSpPr txBox="1"/>
          <p:nvPr/>
        </p:nvSpPr>
        <p:spPr>
          <a:xfrm>
            <a:off x="202325" y="2870185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3" name="Google Shape;353;p19"/>
          <p:cNvSpPr txBox="1"/>
          <p:nvPr/>
        </p:nvSpPr>
        <p:spPr>
          <a:xfrm>
            <a:off x="851463" y="2870185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1500600" y="2870185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5" name="Google Shape;355;p19"/>
          <p:cNvSpPr txBox="1"/>
          <p:nvPr/>
        </p:nvSpPr>
        <p:spPr>
          <a:xfrm>
            <a:off x="2149738" y="2870185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2798875" y="2870185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3448013" y="2870185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202325" y="3516151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9" name="Google Shape;359;p19"/>
          <p:cNvSpPr txBox="1"/>
          <p:nvPr/>
        </p:nvSpPr>
        <p:spPr>
          <a:xfrm>
            <a:off x="851463" y="3516151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1500600" y="3516151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1" name="Google Shape;361;p19"/>
          <p:cNvSpPr txBox="1"/>
          <p:nvPr/>
        </p:nvSpPr>
        <p:spPr>
          <a:xfrm>
            <a:off x="2149738" y="3516151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2798875" y="3516151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3448013" y="3516151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202325" y="410760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851463" y="410760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1500600" y="410760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2149738" y="410760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2798875" y="410760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3448013" y="4107604"/>
            <a:ext cx="649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GMAD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370" name="Google Shape;3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091" y="1774774"/>
            <a:ext cx="4903909" cy="215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100" y="1397149"/>
            <a:ext cx="4903901" cy="253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0103" y="1397149"/>
            <a:ext cx="4903886" cy="253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0100" y="1397152"/>
            <a:ext cx="4903901" cy="253334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0"/>
          <p:cNvPicPr preferRelativeResize="0"/>
          <p:nvPr/>
        </p:nvPicPr>
        <p:blipFill rotWithShape="1">
          <a:blip r:embed="rId3">
            <a:alphaModFix/>
          </a:blip>
          <a:srcRect b="54128" l="6107" r="74588" t="0"/>
          <a:stretch/>
        </p:blipFill>
        <p:spPr>
          <a:xfrm>
            <a:off x="3472098" y="1654040"/>
            <a:ext cx="1027085" cy="135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0"/>
          <p:cNvPicPr preferRelativeResize="0"/>
          <p:nvPr/>
        </p:nvPicPr>
        <p:blipFill rotWithShape="1">
          <a:blip r:embed="rId3">
            <a:alphaModFix/>
          </a:blip>
          <a:srcRect b="51839" l="21414" r="46733" t="0"/>
          <a:stretch/>
        </p:blipFill>
        <p:spPr>
          <a:xfrm>
            <a:off x="4499193" y="1549752"/>
            <a:ext cx="1715992" cy="163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0"/>
          <p:cNvSpPr txBox="1"/>
          <p:nvPr/>
        </p:nvSpPr>
        <p:spPr>
          <a:xfrm>
            <a:off x="3463672" y="1787275"/>
            <a:ext cx="9708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GMAD Fires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2" name="Google Shape;382;p20"/>
          <p:cNvSpPr txBox="1"/>
          <p:nvPr/>
        </p:nvSpPr>
        <p:spPr>
          <a:xfrm>
            <a:off x="4705880" y="1694165"/>
            <a:ext cx="1150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 GMADs Fire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83" name="Google Shape;383;p20"/>
          <p:cNvCxnSpPr/>
          <p:nvPr/>
        </p:nvCxnSpPr>
        <p:spPr>
          <a:xfrm flipH="1" rot="10800000">
            <a:off x="3454987" y="1858790"/>
            <a:ext cx="8700" cy="211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4" name="Google Shape;384;p20"/>
          <p:cNvCxnSpPr/>
          <p:nvPr/>
        </p:nvCxnSpPr>
        <p:spPr>
          <a:xfrm flipH="1" rot="10800000">
            <a:off x="3447088" y="3950683"/>
            <a:ext cx="5631900" cy="36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85" name="Google Shape;385;p20"/>
          <p:cNvPicPr preferRelativeResize="0"/>
          <p:nvPr/>
        </p:nvPicPr>
        <p:blipFill rotWithShape="1">
          <a:blip r:embed="rId3">
            <a:alphaModFix/>
          </a:blip>
          <a:srcRect b="51839" l="32486" r="57347" t="0"/>
          <a:stretch/>
        </p:blipFill>
        <p:spPr>
          <a:xfrm rot="188432">
            <a:off x="6782792" y="838064"/>
            <a:ext cx="541262" cy="32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0"/>
          <p:cNvSpPr txBox="1"/>
          <p:nvPr/>
        </p:nvSpPr>
        <p:spPr>
          <a:xfrm>
            <a:off x="6466632" y="1694165"/>
            <a:ext cx="1150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GMADs Fire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7" name="Google Shape;387;p20"/>
          <p:cNvSpPr txBox="1"/>
          <p:nvPr>
            <p:ph idx="12" type="sldNum"/>
          </p:nvPr>
        </p:nvSpPr>
        <p:spPr>
          <a:xfrm>
            <a:off x="8759694" y="4720553"/>
            <a:ext cx="384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8" name="Google Shape;388;p20"/>
          <p:cNvPicPr preferRelativeResize="0"/>
          <p:nvPr/>
        </p:nvPicPr>
        <p:blipFill rotWithShape="1">
          <a:blip r:embed="rId3">
            <a:alphaModFix/>
          </a:blip>
          <a:srcRect b="51839" l="21414" r="67849" t="0"/>
          <a:stretch/>
        </p:blipFill>
        <p:spPr>
          <a:xfrm>
            <a:off x="7237781" y="1626227"/>
            <a:ext cx="571245" cy="163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 b="51839" l="21414" r="67849" t="0"/>
          <a:stretch/>
        </p:blipFill>
        <p:spPr>
          <a:xfrm>
            <a:off x="7808354" y="1550027"/>
            <a:ext cx="571245" cy="163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0"/>
          <p:cNvPicPr preferRelativeResize="0"/>
          <p:nvPr/>
        </p:nvPicPr>
        <p:blipFill rotWithShape="1">
          <a:blip r:embed="rId3">
            <a:alphaModFix/>
          </a:blip>
          <a:srcRect b="51839" l="21414" r="67849" t="0"/>
          <a:stretch/>
        </p:blipFill>
        <p:spPr>
          <a:xfrm>
            <a:off x="6215176" y="1550027"/>
            <a:ext cx="571245" cy="163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0"/>
          <p:cNvPicPr preferRelativeResize="0"/>
          <p:nvPr/>
        </p:nvPicPr>
        <p:blipFill rotWithShape="1">
          <a:blip r:embed="rId3">
            <a:alphaModFix/>
          </a:blip>
          <a:srcRect b="0" l="61688" r="0" t="0"/>
          <a:stretch/>
        </p:blipFill>
        <p:spPr>
          <a:xfrm>
            <a:off x="131050" y="1166065"/>
            <a:ext cx="3001273" cy="289818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0"/>
          <p:cNvSpPr/>
          <p:nvPr/>
        </p:nvSpPr>
        <p:spPr>
          <a:xfrm>
            <a:off x="668658" y="1202533"/>
            <a:ext cx="614700" cy="1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0"/>
          <p:cNvSpPr txBox="1"/>
          <p:nvPr/>
        </p:nvSpPr>
        <p:spPr>
          <a:xfrm>
            <a:off x="546803" y="1079250"/>
            <a:ext cx="8583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GMAD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94" name="Google Shape;394;p20"/>
          <p:cNvSpPr txBox="1"/>
          <p:nvPr/>
        </p:nvSpPr>
        <p:spPr>
          <a:xfrm>
            <a:off x="53475" y="54750"/>
            <a:ext cx="67071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SiPM Output:</a:t>
            </a:r>
            <a:endParaRPr b="1" sz="2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8378100" y="3874475"/>
            <a:ext cx="9708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Time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96" name="Google Shape;396;p20"/>
          <p:cNvSpPr txBox="1"/>
          <p:nvPr/>
        </p:nvSpPr>
        <p:spPr>
          <a:xfrm rot="-5400000">
            <a:off x="2746128" y="3370175"/>
            <a:ext cx="9708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Voltage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97" name="Google Shape;397;p20"/>
          <p:cNvSpPr/>
          <p:nvPr/>
        </p:nvSpPr>
        <p:spPr>
          <a:xfrm>
            <a:off x="7214501" y="1992650"/>
            <a:ext cx="164700" cy="3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1"/>
          <p:cNvPicPr preferRelativeResize="0"/>
          <p:nvPr/>
        </p:nvPicPr>
        <p:blipFill rotWithShape="1">
          <a:blip r:embed="rId3">
            <a:alphaModFix/>
          </a:blip>
          <a:srcRect b="0" l="0" r="0" t="5060"/>
          <a:stretch/>
        </p:blipFill>
        <p:spPr>
          <a:xfrm>
            <a:off x="344125" y="299775"/>
            <a:ext cx="8455750" cy="4883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21"/>
          <p:cNvCxnSpPr/>
          <p:nvPr/>
        </p:nvCxnSpPr>
        <p:spPr>
          <a:xfrm>
            <a:off x="2154375" y="444950"/>
            <a:ext cx="11700" cy="384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4" name="Google Shape;404;p21"/>
          <p:cNvSpPr txBox="1"/>
          <p:nvPr/>
        </p:nvSpPr>
        <p:spPr>
          <a:xfrm>
            <a:off x="1636375" y="109200"/>
            <a:ext cx="2721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1 photon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405" name="Google Shape;405;p21"/>
          <p:cNvCxnSpPr/>
          <p:nvPr/>
        </p:nvCxnSpPr>
        <p:spPr>
          <a:xfrm flipH="1">
            <a:off x="3349300" y="1096050"/>
            <a:ext cx="726600" cy="580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6" name="Google Shape;406;p21"/>
          <p:cNvSpPr txBox="1"/>
          <p:nvPr/>
        </p:nvSpPr>
        <p:spPr>
          <a:xfrm>
            <a:off x="3594673" y="721577"/>
            <a:ext cx="2721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2 photons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407" name="Google Shape;407;p21"/>
          <p:cNvCxnSpPr/>
          <p:nvPr/>
        </p:nvCxnSpPr>
        <p:spPr>
          <a:xfrm flipH="1">
            <a:off x="4271375" y="1991250"/>
            <a:ext cx="726600" cy="580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p21"/>
          <p:cNvSpPr txBox="1"/>
          <p:nvPr/>
        </p:nvSpPr>
        <p:spPr>
          <a:xfrm>
            <a:off x="4516748" y="1616777"/>
            <a:ext cx="2721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3</a:t>
            </a:r>
            <a:r>
              <a:rPr lang="en" sz="1600">
                <a:solidFill>
                  <a:schemeClr val="dk1"/>
                </a:solidFill>
              </a:rPr>
              <a:t> photons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409" name="Google Shape;409;p21"/>
          <p:cNvCxnSpPr/>
          <p:nvPr/>
        </p:nvCxnSpPr>
        <p:spPr>
          <a:xfrm flipH="1">
            <a:off x="4985150" y="2720950"/>
            <a:ext cx="726600" cy="580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0" name="Google Shape;410;p21"/>
          <p:cNvSpPr txBox="1"/>
          <p:nvPr/>
        </p:nvSpPr>
        <p:spPr>
          <a:xfrm>
            <a:off x="5230523" y="2346477"/>
            <a:ext cx="2721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4</a:t>
            </a:r>
            <a:r>
              <a:rPr lang="en" sz="1600">
                <a:solidFill>
                  <a:schemeClr val="dk1"/>
                </a:solidFill>
              </a:rPr>
              <a:t> photons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11" name="Google Shape;41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2640350" y="109200"/>
            <a:ext cx="4820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Charge Finger Plot @4VoV, room temp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