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9"/>
  </p:notesMasterIdLst>
  <p:sldIdLst>
    <p:sldId id="256" r:id="rId2"/>
    <p:sldId id="257" r:id="rId3"/>
    <p:sldId id="274" r:id="rId4"/>
    <p:sldId id="265" r:id="rId5"/>
    <p:sldId id="259" r:id="rId6"/>
    <p:sldId id="258" r:id="rId7"/>
    <p:sldId id="261" r:id="rId8"/>
    <p:sldId id="262" r:id="rId9"/>
    <p:sldId id="260" r:id="rId10"/>
    <p:sldId id="263" r:id="rId11"/>
    <p:sldId id="264" r:id="rId12"/>
    <p:sldId id="268" r:id="rId13"/>
    <p:sldId id="270" r:id="rId14"/>
    <p:sldId id="269" r:id="rId15"/>
    <p:sldId id="271" r:id="rId16"/>
    <p:sldId id="272" r:id="rId17"/>
    <p:sldId id="273"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B562D65-CAC1-DC2B-565B-7DD4F9FF2419}" v="1916" dt="2024-08-19T02:29:20.66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66" autoAdjust="0"/>
    <p:restoredTop sz="85620"/>
  </p:normalViewPr>
  <p:slideViewPr>
    <p:cSldViewPr snapToGrid="0">
      <p:cViewPr varScale="1">
        <p:scale>
          <a:sx n="101" d="100"/>
          <a:sy n="101" d="100"/>
        </p:scale>
        <p:origin x="848"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E100A8-9EAC-9E41-8915-598ED7DA0437}" type="datetimeFigureOut">
              <a:rPr lang="en-US" smtClean="0"/>
              <a:t>8/18/24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BB6E8C5-8D29-6C48-A6A9-230D0D1C24D5}" type="slidenum">
              <a:rPr lang="en-US" smtClean="0"/>
              <a:t>‹#›</a:t>
            </a:fld>
            <a:endParaRPr lang="en-US"/>
          </a:p>
        </p:txBody>
      </p:sp>
    </p:spTree>
    <p:extLst>
      <p:ext uri="{BB962C8B-B14F-4D97-AF65-F5344CB8AC3E}">
        <p14:creationId xmlns:p14="http://schemas.microsoft.com/office/powerpoint/2010/main" val="2209957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800" b="0" i="0" u="none" strike="noStrike" dirty="0">
                <a:solidFill>
                  <a:srgbClr val="000000"/>
                </a:solidFill>
                <a:effectLst/>
                <a:latin typeface="Arial" panose="020B0604020202020204" pitchFamily="34" charset="0"/>
              </a:rPr>
              <a:t>Good [morning/afternoon] everyone! My name is </a:t>
            </a:r>
            <a:r>
              <a:rPr lang="en-CA" sz="1800" b="0" i="0" u="none" strike="noStrike" dirty="0" err="1">
                <a:solidFill>
                  <a:srgbClr val="000000"/>
                </a:solidFill>
                <a:effectLst/>
                <a:latin typeface="Arial" panose="020B0604020202020204" pitchFamily="34" charset="0"/>
              </a:rPr>
              <a:t>Kaan</a:t>
            </a:r>
            <a:r>
              <a:rPr lang="en-CA" sz="1800" b="0" i="0" u="none" strike="noStrike" dirty="0">
                <a:solidFill>
                  <a:srgbClr val="000000"/>
                </a:solidFill>
                <a:effectLst/>
                <a:latin typeface="Arial" panose="020B0604020202020204" pitchFamily="34" charset="0"/>
              </a:rPr>
              <a:t> Sun. I am an undergraduate student in Queen’s University, going into my third year of Computer Science and Physics. This summer, I had the very exciting opportunity to work on an experiment called HELIX, and I would like to share an overview of what it was all about.</a:t>
            </a:r>
            <a:endParaRPr lang="en-US" dirty="0"/>
          </a:p>
        </p:txBody>
      </p:sp>
      <p:sp>
        <p:nvSpPr>
          <p:cNvPr id="4" name="Slide Number Placeholder 3"/>
          <p:cNvSpPr>
            <a:spLocks noGrp="1"/>
          </p:cNvSpPr>
          <p:nvPr>
            <p:ph type="sldNum" sz="quarter" idx="5"/>
          </p:nvPr>
        </p:nvSpPr>
        <p:spPr/>
        <p:txBody>
          <a:bodyPr/>
          <a:lstStyle/>
          <a:p>
            <a:fld id="{DBB6E8C5-8D29-6C48-A6A9-230D0D1C24D5}" type="slidenum">
              <a:rPr lang="en-US" smtClean="0"/>
              <a:t>1</a:t>
            </a:fld>
            <a:endParaRPr lang="en-US"/>
          </a:p>
        </p:txBody>
      </p:sp>
    </p:spTree>
    <p:extLst>
      <p:ext uri="{BB962C8B-B14F-4D97-AF65-F5344CB8AC3E}">
        <p14:creationId xmlns:p14="http://schemas.microsoft.com/office/powerpoint/2010/main" val="24282766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CA" sz="1800" b="0" i="0" u="none" strike="noStrike" dirty="0">
                <a:solidFill>
                  <a:srgbClr val="000000"/>
                </a:solidFill>
                <a:effectLst/>
                <a:latin typeface="Arial" panose="020B0604020202020204" pitchFamily="34" charset="0"/>
              </a:rPr>
              <a:t>This is where my work comes in. I wrote a Database parser that accepts data that are formatted in Helix specification, which is a combination of the Scientific Framework “Root” software with custom defined C++ classes. My software achieves 3 different things:</a:t>
            </a:r>
            <a:endParaRPr lang="en-CA" dirty="0">
              <a:effectLst/>
            </a:endParaRPr>
          </a:p>
          <a:p>
            <a:pPr rtl="0" fontAlgn="base">
              <a:spcBef>
                <a:spcPts val="0"/>
              </a:spcBef>
              <a:spcAft>
                <a:spcPts val="0"/>
              </a:spcAft>
              <a:buFont typeface="Arial" panose="020B0604020202020204" pitchFamily="34" charset="0"/>
              <a:buChar char="•"/>
            </a:pPr>
            <a:br>
              <a:rPr lang="en-CA" dirty="0"/>
            </a:br>
            <a:r>
              <a:rPr lang="en-CA" sz="1800" b="0" i="0" u="none" strike="noStrike" dirty="0">
                <a:solidFill>
                  <a:srgbClr val="000000"/>
                </a:solidFill>
                <a:effectLst/>
                <a:latin typeface="Arial" panose="020B0604020202020204" pitchFamily="34" charset="0"/>
              </a:rPr>
              <a:t>Match data from the Detector stream to:  the status stream and calibration files</a:t>
            </a:r>
          </a:p>
          <a:p>
            <a:pPr rtl="0" fontAlgn="base">
              <a:spcBef>
                <a:spcPts val="0"/>
              </a:spcBef>
              <a:spcAft>
                <a:spcPts val="0"/>
              </a:spcAft>
              <a:buFont typeface="Arial" panose="020B0604020202020204" pitchFamily="34" charset="0"/>
              <a:buChar char="•"/>
            </a:pPr>
            <a:r>
              <a:rPr lang="en-CA" sz="1800" b="0" i="0" u="none" strike="noStrike" dirty="0">
                <a:solidFill>
                  <a:srgbClr val="000000"/>
                </a:solidFill>
                <a:effectLst/>
                <a:latin typeface="Arial" panose="020B0604020202020204" pitchFamily="34" charset="0"/>
              </a:rPr>
              <a:t>Reduce the size of Data files</a:t>
            </a:r>
          </a:p>
          <a:p>
            <a:pPr rtl="0" fontAlgn="base">
              <a:spcBef>
                <a:spcPts val="0"/>
              </a:spcBef>
              <a:spcAft>
                <a:spcPts val="0"/>
              </a:spcAft>
              <a:buFont typeface="Arial" panose="020B0604020202020204" pitchFamily="34" charset="0"/>
              <a:buChar char="•"/>
            </a:pPr>
            <a:r>
              <a:rPr lang="en-CA" sz="1800" b="0" i="0" u="none" strike="noStrike" dirty="0">
                <a:solidFill>
                  <a:srgbClr val="000000"/>
                </a:solidFill>
                <a:effectLst/>
                <a:latin typeface="Arial" panose="020B0604020202020204" pitchFamily="34" charset="0"/>
              </a:rPr>
              <a:t>Translate this data into a JSON format for dynamic storage</a:t>
            </a:r>
          </a:p>
          <a:p>
            <a:br>
              <a:rPr lang="en-CA" dirty="0"/>
            </a:br>
            <a:endParaRPr lang="en-US" dirty="0"/>
          </a:p>
        </p:txBody>
      </p:sp>
      <p:sp>
        <p:nvSpPr>
          <p:cNvPr id="4" name="Slide Number Placeholder 3"/>
          <p:cNvSpPr>
            <a:spLocks noGrp="1"/>
          </p:cNvSpPr>
          <p:nvPr>
            <p:ph type="sldNum" sz="quarter" idx="5"/>
          </p:nvPr>
        </p:nvSpPr>
        <p:spPr/>
        <p:txBody>
          <a:bodyPr/>
          <a:lstStyle/>
          <a:p>
            <a:fld id="{DBB6E8C5-8D29-6C48-A6A9-230D0D1C24D5}" type="slidenum">
              <a:rPr lang="en-US" smtClean="0"/>
              <a:t>11</a:t>
            </a:fld>
            <a:endParaRPr lang="en-US"/>
          </a:p>
        </p:txBody>
      </p:sp>
    </p:spTree>
    <p:extLst>
      <p:ext uri="{BB962C8B-B14F-4D97-AF65-F5344CB8AC3E}">
        <p14:creationId xmlns:p14="http://schemas.microsoft.com/office/powerpoint/2010/main" val="36263733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CA" sz="1800" b="0" i="0" u="none" strike="noStrike" dirty="0">
                <a:solidFill>
                  <a:srgbClr val="000000"/>
                </a:solidFill>
                <a:effectLst/>
                <a:latin typeface="Arial" panose="020B0604020202020204" pitchFamily="34" charset="0"/>
              </a:rPr>
              <a:t>For every cluster of experiment data (we call this runs), there needs to be 3 status files (we call this housekeeping files) that need to be matched. This is done by implementing a custom stateful search algorithm. This algorithm tries to find files that were recorded at the closest possible time, and remembers where it found these matches to speed up the matching process.</a:t>
            </a:r>
            <a:endParaRPr lang="en-CA" dirty="0">
              <a:effectLst/>
            </a:endParaRPr>
          </a:p>
          <a:p>
            <a:br>
              <a:rPr lang="en-CA" dirty="0"/>
            </a:br>
            <a:endParaRPr lang="en-US" dirty="0"/>
          </a:p>
        </p:txBody>
      </p:sp>
      <p:sp>
        <p:nvSpPr>
          <p:cNvPr id="4" name="Slide Number Placeholder 3"/>
          <p:cNvSpPr>
            <a:spLocks noGrp="1"/>
          </p:cNvSpPr>
          <p:nvPr>
            <p:ph type="sldNum" sz="quarter" idx="5"/>
          </p:nvPr>
        </p:nvSpPr>
        <p:spPr/>
        <p:txBody>
          <a:bodyPr/>
          <a:lstStyle/>
          <a:p>
            <a:fld id="{DBB6E8C5-8D29-6C48-A6A9-230D0D1C24D5}" type="slidenum">
              <a:rPr lang="en-US" smtClean="0"/>
              <a:t>12</a:t>
            </a:fld>
            <a:endParaRPr lang="en-US"/>
          </a:p>
        </p:txBody>
      </p:sp>
    </p:spTree>
    <p:extLst>
      <p:ext uri="{BB962C8B-B14F-4D97-AF65-F5344CB8AC3E}">
        <p14:creationId xmlns:p14="http://schemas.microsoft.com/office/powerpoint/2010/main" val="9409977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800" b="0" i="0" u="none" strike="noStrike" dirty="0">
                <a:solidFill>
                  <a:srgbClr val="000000"/>
                </a:solidFill>
                <a:effectLst/>
                <a:latin typeface="Arial" panose="020B0604020202020204" pitchFamily="34" charset="0"/>
              </a:rPr>
              <a:t>My software only records the data that is significant to our research, stripping off any unwanted data. It also uses some statistical analysis to only record extremities in some channels of data, which are the only relevant information to our lab group.</a:t>
            </a:r>
            <a:endParaRPr lang="en-CA" dirty="0">
              <a:effectLst/>
            </a:endParaRPr>
          </a:p>
          <a:p>
            <a:endParaRPr lang="en-US" dirty="0"/>
          </a:p>
        </p:txBody>
      </p:sp>
      <p:sp>
        <p:nvSpPr>
          <p:cNvPr id="4" name="Slide Number Placeholder 3"/>
          <p:cNvSpPr>
            <a:spLocks noGrp="1"/>
          </p:cNvSpPr>
          <p:nvPr>
            <p:ph type="sldNum" sz="quarter" idx="5"/>
          </p:nvPr>
        </p:nvSpPr>
        <p:spPr/>
        <p:txBody>
          <a:bodyPr/>
          <a:lstStyle/>
          <a:p>
            <a:fld id="{DBB6E8C5-8D29-6C48-A6A9-230D0D1C24D5}" type="slidenum">
              <a:rPr lang="en-US" smtClean="0"/>
              <a:t>13</a:t>
            </a:fld>
            <a:endParaRPr lang="en-US"/>
          </a:p>
        </p:txBody>
      </p:sp>
    </p:spTree>
    <p:extLst>
      <p:ext uri="{BB962C8B-B14F-4D97-AF65-F5344CB8AC3E}">
        <p14:creationId xmlns:p14="http://schemas.microsoft.com/office/powerpoint/2010/main" val="37926357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CA" sz="1800" b="0" i="0" u="none" strike="noStrike" dirty="0">
                <a:solidFill>
                  <a:srgbClr val="000000"/>
                </a:solidFill>
                <a:effectLst/>
                <a:latin typeface="Arial" panose="020B0604020202020204" pitchFamily="34" charset="0"/>
              </a:rPr>
              <a:t>Over the years, a new system of storing big amounts of data has gained popularity amongst scientists and industry alike. It is called “NoSQL”. This method uses document-like objects to store data. Primary advantage of this way is the flexibility. I have decided to implement this system for the lab group. My software prepares this data such that it is ready to be pushed into a “NoSQL” server.</a:t>
            </a:r>
            <a:endParaRPr lang="en-CA" dirty="0">
              <a:effectLst/>
            </a:endParaRPr>
          </a:p>
          <a:p>
            <a:pPr rtl="0">
              <a:spcBef>
                <a:spcPts val="0"/>
              </a:spcBef>
              <a:spcAft>
                <a:spcPts val="0"/>
              </a:spcAft>
            </a:pPr>
            <a:br>
              <a:rPr lang="en-CA" dirty="0"/>
            </a:br>
            <a:r>
              <a:rPr lang="en-CA" sz="1800" b="0" i="0" u="none" strike="noStrike" dirty="0">
                <a:solidFill>
                  <a:srgbClr val="000000"/>
                </a:solidFill>
                <a:effectLst/>
                <a:latin typeface="Arial" panose="020B0604020202020204" pitchFamily="34" charset="0"/>
              </a:rPr>
              <a:t>This data is later pushed into the MongoDB server I created in the lab.</a:t>
            </a:r>
            <a:endParaRPr lang="en-CA" dirty="0">
              <a:effectLst/>
            </a:endParaRPr>
          </a:p>
          <a:p>
            <a:br>
              <a:rPr lang="en-CA" dirty="0"/>
            </a:br>
            <a:endParaRPr lang="en-US" dirty="0"/>
          </a:p>
        </p:txBody>
      </p:sp>
      <p:sp>
        <p:nvSpPr>
          <p:cNvPr id="4" name="Slide Number Placeholder 3"/>
          <p:cNvSpPr>
            <a:spLocks noGrp="1"/>
          </p:cNvSpPr>
          <p:nvPr>
            <p:ph type="sldNum" sz="quarter" idx="5"/>
          </p:nvPr>
        </p:nvSpPr>
        <p:spPr/>
        <p:txBody>
          <a:bodyPr/>
          <a:lstStyle/>
          <a:p>
            <a:fld id="{DBB6E8C5-8D29-6C48-A6A9-230D0D1C24D5}" type="slidenum">
              <a:rPr lang="en-US" smtClean="0"/>
              <a:t>14</a:t>
            </a:fld>
            <a:endParaRPr lang="en-US"/>
          </a:p>
        </p:txBody>
      </p:sp>
    </p:spTree>
    <p:extLst>
      <p:ext uri="{BB962C8B-B14F-4D97-AF65-F5344CB8AC3E}">
        <p14:creationId xmlns:p14="http://schemas.microsoft.com/office/powerpoint/2010/main" val="7323194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800" b="0" i="0" u="none" strike="noStrike" dirty="0">
                <a:solidFill>
                  <a:srgbClr val="000000"/>
                </a:solidFill>
                <a:effectLst/>
                <a:latin typeface="Arial" panose="020B0604020202020204" pitchFamily="34" charset="0"/>
              </a:rPr>
              <a:t>You might ask, “what is the advantage of having a </a:t>
            </a:r>
            <a:r>
              <a:rPr lang="en-CA" sz="1800" b="0" i="0" u="none" strike="noStrike" dirty="0" err="1">
                <a:solidFill>
                  <a:srgbClr val="000000"/>
                </a:solidFill>
                <a:effectLst/>
                <a:latin typeface="Arial" panose="020B0604020202020204" pitchFamily="34" charset="0"/>
              </a:rPr>
              <a:t>noSQL</a:t>
            </a:r>
            <a:r>
              <a:rPr lang="en-CA" sz="1800" b="0" i="0" u="none" strike="noStrike" dirty="0">
                <a:solidFill>
                  <a:srgbClr val="000000"/>
                </a:solidFill>
                <a:effectLst/>
                <a:latin typeface="Arial" panose="020B0604020202020204" pitchFamily="34" charset="0"/>
              </a:rPr>
              <a:t> database?” An earlier version of the database I built included most data our lab group needed. However, there was a new task assigned to me that required data I didn’t have in the database. Just using some light tweaking, I was able to add 15 new properties to my database, which I used to make this graph: [shows and explains the graph I made with the sun direction thing]</a:t>
            </a:r>
            <a:endParaRPr lang="en-CA" dirty="0">
              <a:effectLst/>
            </a:endParaRPr>
          </a:p>
          <a:p>
            <a:endParaRPr lang="en-US" dirty="0"/>
          </a:p>
        </p:txBody>
      </p:sp>
      <p:sp>
        <p:nvSpPr>
          <p:cNvPr id="4" name="Slide Number Placeholder 3"/>
          <p:cNvSpPr>
            <a:spLocks noGrp="1"/>
          </p:cNvSpPr>
          <p:nvPr>
            <p:ph type="sldNum" sz="quarter" idx="5"/>
          </p:nvPr>
        </p:nvSpPr>
        <p:spPr/>
        <p:txBody>
          <a:bodyPr/>
          <a:lstStyle/>
          <a:p>
            <a:fld id="{DBB6E8C5-8D29-6C48-A6A9-230D0D1C24D5}" type="slidenum">
              <a:rPr lang="en-US" smtClean="0"/>
              <a:t>15</a:t>
            </a:fld>
            <a:endParaRPr lang="en-US"/>
          </a:p>
        </p:txBody>
      </p:sp>
    </p:spTree>
    <p:extLst>
      <p:ext uri="{BB962C8B-B14F-4D97-AF65-F5344CB8AC3E}">
        <p14:creationId xmlns:p14="http://schemas.microsoft.com/office/powerpoint/2010/main" val="37733650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800" b="0" i="0" u="none" strike="noStrike" dirty="0">
                <a:solidFill>
                  <a:srgbClr val="000000"/>
                </a:solidFill>
                <a:effectLst/>
                <a:latin typeface="Arial" panose="020B0604020202020204" pitchFamily="34" charset="0"/>
              </a:rPr>
              <a:t>I believe that keeping up with the newer technology as we are experimenting helps everyone in the lab group. Systems like this make managing the data we record much simpler, and more accessible.</a:t>
            </a:r>
            <a:endParaRPr lang="en-CA" dirty="0">
              <a:effectLst/>
            </a:endParaRPr>
          </a:p>
          <a:p>
            <a:endParaRPr lang="en-US" dirty="0"/>
          </a:p>
        </p:txBody>
      </p:sp>
      <p:sp>
        <p:nvSpPr>
          <p:cNvPr id="4" name="Slide Number Placeholder 3"/>
          <p:cNvSpPr>
            <a:spLocks noGrp="1"/>
          </p:cNvSpPr>
          <p:nvPr>
            <p:ph type="sldNum" sz="quarter" idx="5"/>
          </p:nvPr>
        </p:nvSpPr>
        <p:spPr/>
        <p:txBody>
          <a:bodyPr/>
          <a:lstStyle/>
          <a:p>
            <a:fld id="{DBB6E8C5-8D29-6C48-A6A9-230D0D1C24D5}" type="slidenum">
              <a:rPr lang="en-US" smtClean="0"/>
              <a:t>16</a:t>
            </a:fld>
            <a:endParaRPr lang="en-US"/>
          </a:p>
        </p:txBody>
      </p:sp>
    </p:spTree>
    <p:extLst>
      <p:ext uri="{BB962C8B-B14F-4D97-AF65-F5344CB8AC3E}">
        <p14:creationId xmlns:p14="http://schemas.microsoft.com/office/powerpoint/2010/main" val="18063918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800" b="0" i="0" u="none" strike="noStrike" dirty="0">
                <a:solidFill>
                  <a:srgbClr val="000000"/>
                </a:solidFill>
                <a:effectLst/>
                <a:latin typeface="Arial" panose="020B0604020202020204" pitchFamily="34" charset="0"/>
              </a:rPr>
              <a:t>High Energy Light Isotope </a:t>
            </a:r>
            <a:r>
              <a:rPr lang="en-CA" sz="1800" b="0" i="0" u="none" strike="noStrike" dirty="0" err="1">
                <a:solidFill>
                  <a:srgbClr val="000000"/>
                </a:solidFill>
                <a:effectLst/>
                <a:latin typeface="Arial" panose="020B0604020202020204" pitchFamily="34" charset="0"/>
              </a:rPr>
              <a:t>eXperimet</a:t>
            </a:r>
            <a:r>
              <a:rPr lang="en-CA" sz="1800" b="0" i="0" u="none" strike="noStrike" dirty="0">
                <a:solidFill>
                  <a:srgbClr val="000000"/>
                </a:solidFill>
                <a:effectLst/>
                <a:latin typeface="Arial" panose="020B0604020202020204" pitchFamily="34" charset="0"/>
              </a:rPr>
              <a:t> (HELIX) is a balloon borne experiment designed to measure the composition of cosmic ray nuclei, particularly the “clock isotopes”  Be_10 with </a:t>
            </a:r>
            <a:r>
              <a:rPr lang="en-CA" sz="1800" b="0" i="0" u="none" strike="noStrike" dirty="0" err="1">
                <a:solidFill>
                  <a:srgbClr val="000000"/>
                </a:solidFill>
                <a:effectLst/>
                <a:latin typeface="Arial" panose="020B0604020202020204" pitchFamily="34" charset="0"/>
              </a:rPr>
              <a:t>approx</a:t>
            </a:r>
            <a:r>
              <a:rPr lang="en-CA" sz="1800" b="0" i="0" u="none" strike="noStrike" dirty="0">
                <a:solidFill>
                  <a:srgbClr val="000000"/>
                </a:solidFill>
                <a:effectLst/>
                <a:latin typeface="Arial" panose="020B0604020202020204" pitchFamily="34" charset="0"/>
              </a:rPr>
              <a:t> 1.4 million year half-life and Be_9 (stable). These are important markers of secondary cosmic-ray nuclei production, which is needed to resolve important mysteries in cosmic-ray propagation. </a:t>
            </a:r>
            <a:endParaRPr lang="en-US" dirty="0"/>
          </a:p>
        </p:txBody>
      </p:sp>
      <p:sp>
        <p:nvSpPr>
          <p:cNvPr id="4" name="Slide Number Placeholder 3"/>
          <p:cNvSpPr>
            <a:spLocks noGrp="1"/>
          </p:cNvSpPr>
          <p:nvPr>
            <p:ph type="sldNum" sz="quarter" idx="5"/>
          </p:nvPr>
        </p:nvSpPr>
        <p:spPr/>
        <p:txBody>
          <a:bodyPr/>
          <a:lstStyle/>
          <a:p>
            <a:fld id="{DBB6E8C5-8D29-6C48-A6A9-230D0D1C24D5}" type="slidenum">
              <a:rPr lang="en-US" smtClean="0"/>
              <a:t>2</a:t>
            </a:fld>
            <a:endParaRPr lang="en-US"/>
          </a:p>
        </p:txBody>
      </p:sp>
    </p:spTree>
    <p:extLst>
      <p:ext uri="{BB962C8B-B14F-4D97-AF65-F5344CB8AC3E}">
        <p14:creationId xmlns:p14="http://schemas.microsoft.com/office/powerpoint/2010/main" val="29311584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B6E8C5-8D29-6C48-A6A9-230D0D1C24D5}" type="slidenum">
              <a:rPr lang="en-US" smtClean="0"/>
              <a:t>3</a:t>
            </a:fld>
            <a:endParaRPr lang="en-US"/>
          </a:p>
        </p:txBody>
      </p:sp>
    </p:spTree>
    <p:extLst>
      <p:ext uri="{BB962C8B-B14F-4D97-AF65-F5344CB8AC3E}">
        <p14:creationId xmlns:p14="http://schemas.microsoft.com/office/powerpoint/2010/main" val="42318391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dirty="0">
                <a:solidFill>
                  <a:srgbClr val="000000"/>
                </a:solidFill>
                <a:effectLst/>
                <a:latin typeface="Arial" panose="020B0604020202020204" pitchFamily="34" charset="0"/>
              </a:rPr>
              <a:t>HELIX, being a balloon borne detector, had a successful flight this summer (when I got to work on it) for 6 days between May and June, classifying it as a long duration balloon flight. During this period, around 200M cosmic ray events are recorded. This creates a massive amount of data that needs to be dealt with. I will mostly be talking about the handling of this data today.</a:t>
            </a:r>
            <a:endParaRPr lang="en-CA" dirty="0">
              <a:effectLst/>
            </a:endParaRPr>
          </a:p>
          <a:p>
            <a:endParaRPr lang="en-US" dirty="0"/>
          </a:p>
        </p:txBody>
      </p:sp>
      <p:sp>
        <p:nvSpPr>
          <p:cNvPr id="4" name="Slide Number Placeholder 3"/>
          <p:cNvSpPr>
            <a:spLocks noGrp="1"/>
          </p:cNvSpPr>
          <p:nvPr>
            <p:ph type="sldNum" sz="quarter" idx="5"/>
          </p:nvPr>
        </p:nvSpPr>
        <p:spPr/>
        <p:txBody>
          <a:bodyPr/>
          <a:lstStyle/>
          <a:p>
            <a:fld id="{DBB6E8C5-8D29-6C48-A6A9-230D0D1C24D5}" type="slidenum">
              <a:rPr lang="en-US" smtClean="0"/>
              <a:t>4</a:t>
            </a:fld>
            <a:endParaRPr lang="en-US"/>
          </a:p>
        </p:txBody>
      </p:sp>
    </p:spTree>
    <p:extLst>
      <p:ext uri="{BB962C8B-B14F-4D97-AF65-F5344CB8AC3E}">
        <p14:creationId xmlns:p14="http://schemas.microsoft.com/office/powerpoint/2010/main" val="38393427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CA" sz="1800" b="0" i="0" u="none" strike="noStrike" dirty="0">
                <a:solidFill>
                  <a:srgbClr val="000000"/>
                </a:solidFill>
                <a:effectLst/>
                <a:latin typeface="Arial" panose="020B0604020202020204" pitchFamily="34" charset="0"/>
              </a:rPr>
              <a:t>The measurements of Be_10 Be_9 propagation are of particular interest at the moment due to several cosmic-ray flux measurement anomalies. One of the primary ones being the recent studies, which have shown an increase in the positron flux. This cannot be explained with the classic cosmic ray propagation models.</a:t>
            </a:r>
            <a:endParaRPr lang="en-CA" dirty="0">
              <a:effectLst/>
            </a:endParaRPr>
          </a:p>
          <a:p>
            <a:pPr rtl="0">
              <a:spcBef>
                <a:spcPts val="0"/>
              </a:spcBef>
              <a:spcAft>
                <a:spcPts val="0"/>
              </a:spcAft>
            </a:pPr>
            <a:br>
              <a:rPr lang="en-CA" dirty="0"/>
            </a:br>
            <a:r>
              <a:rPr lang="en-CA" sz="1800" b="0" i="0" u="none" strike="noStrike" dirty="0">
                <a:solidFill>
                  <a:srgbClr val="000000"/>
                </a:solidFill>
                <a:effectLst/>
                <a:latin typeface="Arial" panose="020B0604020202020204" pitchFamily="34" charset="0"/>
              </a:rPr>
              <a:t>It is very important to understand cosmic ray propagation to interpret these results. HELIX </a:t>
            </a:r>
            <a:endParaRPr lang="en-CA" dirty="0">
              <a:effectLst/>
            </a:endParaRPr>
          </a:p>
          <a:p>
            <a:pPr rtl="0">
              <a:spcBef>
                <a:spcPts val="0"/>
              </a:spcBef>
              <a:spcAft>
                <a:spcPts val="0"/>
              </a:spcAft>
            </a:pPr>
            <a:r>
              <a:rPr lang="en-CA" sz="1800" b="0" i="0" u="none" strike="noStrike" dirty="0">
                <a:solidFill>
                  <a:srgbClr val="000000"/>
                </a:solidFill>
                <a:effectLst/>
                <a:latin typeface="Arial" panose="020B0604020202020204" pitchFamily="34" charset="0"/>
              </a:rPr>
              <a:t>[proceed to show the graph and explain]</a:t>
            </a:r>
            <a:endParaRPr lang="en-CA" dirty="0">
              <a:effectLst/>
            </a:endParaRPr>
          </a:p>
          <a:p>
            <a:endParaRPr lang="en-US" dirty="0"/>
          </a:p>
        </p:txBody>
      </p:sp>
      <p:sp>
        <p:nvSpPr>
          <p:cNvPr id="4" name="Slide Number Placeholder 3"/>
          <p:cNvSpPr>
            <a:spLocks noGrp="1"/>
          </p:cNvSpPr>
          <p:nvPr>
            <p:ph type="sldNum" sz="quarter" idx="5"/>
          </p:nvPr>
        </p:nvSpPr>
        <p:spPr/>
        <p:txBody>
          <a:bodyPr/>
          <a:lstStyle/>
          <a:p>
            <a:fld id="{DBB6E8C5-8D29-6C48-A6A9-230D0D1C24D5}" type="slidenum">
              <a:rPr lang="en-US" smtClean="0"/>
              <a:t>6</a:t>
            </a:fld>
            <a:endParaRPr lang="en-US"/>
          </a:p>
        </p:txBody>
      </p:sp>
    </p:spTree>
    <p:extLst>
      <p:ext uri="{BB962C8B-B14F-4D97-AF65-F5344CB8AC3E}">
        <p14:creationId xmlns:p14="http://schemas.microsoft.com/office/powerpoint/2010/main" val="41706467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br>
              <a:rPr lang="en-CA" dirty="0"/>
            </a:br>
            <a:r>
              <a:rPr lang="en-CA" sz="1800" b="0" i="0" u="none" strike="noStrike" dirty="0">
                <a:solidFill>
                  <a:srgbClr val="000000"/>
                </a:solidFill>
                <a:effectLst/>
                <a:latin typeface="Arial" panose="020B0604020202020204" pitchFamily="34" charset="0"/>
              </a:rPr>
              <a:t>HELIX, the primary instrument, is a magnet spectrometer. It consists of 3 main systems. These are called :</a:t>
            </a:r>
            <a:endParaRPr lang="en-CA" dirty="0">
              <a:effectLst/>
            </a:endParaRPr>
          </a:p>
          <a:p>
            <a:pPr rtl="0" fontAlgn="base">
              <a:spcBef>
                <a:spcPts val="0"/>
              </a:spcBef>
              <a:spcAft>
                <a:spcPts val="0"/>
              </a:spcAft>
              <a:buFont typeface="Arial" panose="020B0604020202020204" pitchFamily="34" charset="0"/>
              <a:buChar char="•"/>
            </a:pPr>
            <a:r>
              <a:rPr lang="en-CA" sz="1800" b="0" i="0" u="none" strike="noStrike" dirty="0">
                <a:solidFill>
                  <a:srgbClr val="000000"/>
                </a:solidFill>
                <a:effectLst/>
                <a:latin typeface="Arial" panose="020B0604020202020204" pitchFamily="34" charset="0"/>
              </a:rPr>
              <a:t>Time of Flight Sensors</a:t>
            </a:r>
          </a:p>
          <a:p>
            <a:pPr rtl="0" fontAlgn="base">
              <a:spcBef>
                <a:spcPts val="0"/>
              </a:spcBef>
              <a:spcAft>
                <a:spcPts val="0"/>
              </a:spcAft>
              <a:buFont typeface="Arial" panose="020B0604020202020204" pitchFamily="34" charset="0"/>
              <a:buChar char="•"/>
            </a:pPr>
            <a:r>
              <a:rPr lang="en-CA" sz="1800" b="0" i="0" u="none" strike="noStrike" dirty="0">
                <a:solidFill>
                  <a:srgbClr val="000000"/>
                </a:solidFill>
                <a:effectLst/>
                <a:latin typeface="Arial" panose="020B0604020202020204" pitchFamily="34" charset="0"/>
              </a:rPr>
              <a:t>Spectrometer (Drift chamber and magnet) </a:t>
            </a:r>
          </a:p>
          <a:p>
            <a:pPr rtl="0" fontAlgn="base">
              <a:spcBef>
                <a:spcPts val="0"/>
              </a:spcBef>
              <a:spcAft>
                <a:spcPts val="0"/>
              </a:spcAft>
              <a:buFont typeface="Arial" panose="020B0604020202020204" pitchFamily="34" charset="0"/>
              <a:buChar char="•"/>
            </a:pPr>
            <a:r>
              <a:rPr lang="en-CA" sz="1800" b="0" i="0" u="none" strike="noStrike" dirty="0">
                <a:solidFill>
                  <a:srgbClr val="000000"/>
                </a:solidFill>
                <a:effectLst/>
                <a:latin typeface="Arial" panose="020B0604020202020204" pitchFamily="34" charset="0"/>
              </a:rPr>
              <a:t>Ring Imaging Cherenkov Detector</a:t>
            </a:r>
          </a:p>
          <a:p>
            <a:pPr rtl="0">
              <a:spcBef>
                <a:spcPts val="0"/>
              </a:spcBef>
              <a:spcAft>
                <a:spcPts val="0"/>
              </a:spcAft>
            </a:pPr>
            <a:br>
              <a:rPr lang="en-CA" dirty="0"/>
            </a:br>
            <a:r>
              <a:rPr lang="en-CA" sz="1800" b="0" i="0" u="none" strike="noStrike" dirty="0">
                <a:solidFill>
                  <a:srgbClr val="000000"/>
                </a:solidFill>
                <a:effectLst/>
                <a:latin typeface="Arial" panose="020B0604020202020204" pitchFamily="34" charset="0"/>
              </a:rPr>
              <a:t>Time of Flight system [proceeds to show it in the illustration] is a system designed to provide timing for cosmic rays, which can be used to obtain velocities of particles up to 1 Giga Electron Volts per Nucleus. For any higher energy particles Ring Imaging Cherenkov Detector is utilized where a transparent refractive medium (aerogels in our case) will cause passing particles to emit Cherenkov radiation, which can be measured to find accurate velocities of these particles. </a:t>
            </a:r>
            <a:endParaRPr lang="en-CA" dirty="0">
              <a:effectLst/>
            </a:endParaRPr>
          </a:p>
          <a:p>
            <a:endParaRPr lang="en-US" dirty="0"/>
          </a:p>
        </p:txBody>
      </p:sp>
      <p:sp>
        <p:nvSpPr>
          <p:cNvPr id="4" name="Slide Number Placeholder 3"/>
          <p:cNvSpPr>
            <a:spLocks noGrp="1"/>
          </p:cNvSpPr>
          <p:nvPr>
            <p:ph type="sldNum" sz="quarter" idx="5"/>
          </p:nvPr>
        </p:nvSpPr>
        <p:spPr/>
        <p:txBody>
          <a:bodyPr/>
          <a:lstStyle/>
          <a:p>
            <a:fld id="{DBB6E8C5-8D29-6C48-A6A9-230D0D1C24D5}" type="slidenum">
              <a:rPr lang="en-US" smtClean="0"/>
              <a:t>7</a:t>
            </a:fld>
            <a:endParaRPr lang="en-US"/>
          </a:p>
        </p:txBody>
      </p:sp>
    </p:spTree>
    <p:extLst>
      <p:ext uri="{BB962C8B-B14F-4D97-AF65-F5344CB8AC3E}">
        <p14:creationId xmlns:p14="http://schemas.microsoft.com/office/powerpoint/2010/main" val="23859711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800" b="0" i="0" u="none" strike="noStrike" dirty="0">
                <a:solidFill>
                  <a:srgbClr val="000000"/>
                </a:solidFill>
                <a:effectLst/>
                <a:latin typeface="Arial" panose="020B0604020202020204" pitchFamily="34" charset="0"/>
              </a:rPr>
              <a:t>Information about the charge and rigidity of a particle can be obtained using the combination of a magnet, and a drift chamber. This is possible since the trajectories of the charged particles change under a magnetic field. The drift chamber tracks this trajectory.</a:t>
            </a:r>
            <a:endParaRPr lang="en-US" dirty="0"/>
          </a:p>
        </p:txBody>
      </p:sp>
      <p:sp>
        <p:nvSpPr>
          <p:cNvPr id="4" name="Slide Number Placeholder 3"/>
          <p:cNvSpPr>
            <a:spLocks noGrp="1"/>
          </p:cNvSpPr>
          <p:nvPr>
            <p:ph type="sldNum" sz="quarter" idx="5"/>
          </p:nvPr>
        </p:nvSpPr>
        <p:spPr/>
        <p:txBody>
          <a:bodyPr/>
          <a:lstStyle/>
          <a:p>
            <a:fld id="{DBB6E8C5-8D29-6C48-A6A9-230D0D1C24D5}" type="slidenum">
              <a:rPr lang="en-US" smtClean="0"/>
              <a:t>8</a:t>
            </a:fld>
            <a:endParaRPr lang="en-US"/>
          </a:p>
        </p:txBody>
      </p:sp>
    </p:spTree>
    <p:extLst>
      <p:ext uri="{BB962C8B-B14F-4D97-AF65-F5344CB8AC3E}">
        <p14:creationId xmlns:p14="http://schemas.microsoft.com/office/powerpoint/2010/main" val="17998668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lang="en-CA" dirty="0"/>
            </a:br>
            <a:r>
              <a:rPr lang="en-CA" sz="1800" b="0" i="0" u="none" strike="noStrike" dirty="0">
                <a:solidFill>
                  <a:srgbClr val="000000"/>
                </a:solidFill>
                <a:effectLst/>
                <a:latin typeface="Arial" panose="020B0604020202020204" pitchFamily="34" charset="0"/>
              </a:rPr>
              <a:t>All of these systems use arrays of sensors to record this information, about 13 thousand channels of data and an additional 2 thousand housekeeping sensors to monitor the health and status of the instrument. The massive amount of data recorded requires multiple stages of processing. This creates a massive bandwidth requirement for reliable transmission of data. Thus, it is not possible to transmit all of the experiment data to the base.</a:t>
            </a:r>
            <a:endParaRPr lang="en-CA" dirty="0">
              <a:effectLst/>
            </a:endParaRPr>
          </a:p>
          <a:p>
            <a:endParaRPr lang="en-US" dirty="0"/>
          </a:p>
        </p:txBody>
      </p:sp>
      <p:sp>
        <p:nvSpPr>
          <p:cNvPr id="4" name="Slide Number Placeholder 3"/>
          <p:cNvSpPr>
            <a:spLocks noGrp="1"/>
          </p:cNvSpPr>
          <p:nvPr>
            <p:ph type="sldNum" sz="quarter" idx="5"/>
          </p:nvPr>
        </p:nvSpPr>
        <p:spPr/>
        <p:txBody>
          <a:bodyPr/>
          <a:lstStyle/>
          <a:p>
            <a:fld id="{DBB6E8C5-8D29-6C48-A6A9-230D0D1C24D5}" type="slidenum">
              <a:rPr lang="en-US" smtClean="0"/>
              <a:t>9</a:t>
            </a:fld>
            <a:endParaRPr lang="en-US"/>
          </a:p>
        </p:txBody>
      </p:sp>
    </p:spTree>
    <p:extLst>
      <p:ext uri="{BB962C8B-B14F-4D97-AF65-F5344CB8AC3E}">
        <p14:creationId xmlns:p14="http://schemas.microsoft.com/office/powerpoint/2010/main" val="10353081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CA" sz="1800" b="0" i="0" u="none" strike="noStrike" dirty="0">
                <a:solidFill>
                  <a:srgbClr val="000000"/>
                </a:solidFill>
                <a:effectLst/>
                <a:latin typeface="Arial" panose="020B0604020202020204" pitchFamily="34" charset="0"/>
              </a:rPr>
              <a:t>Because of the massive amount of sensors constantly recording cosmic event data, it is not possible to transmit everything (all data) back to the base during flight. There is a bandwidth limitation, thus only important status data (housekeeping data) is constantly being transmitted back to base. This information is critical for the health of the instrument. </a:t>
            </a:r>
            <a:endParaRPr lang="en-CA" dirty="0">
              <a:effectLst/>
            </a:endParaRPr>
          </a:p>
          <a:p>
            <a:pPr rtl="0">
              <a:spcBef>
                <a:spcPts val="0"/>
              </a:spcBef>
              <a:spcAft>
                <a:spcPts val="0"/>
              </a:spcAft>
            </a:pPr>
            <a:br>
              <a:rPr lang="en-CA" dirty="0"/>
            </a:br>
            <a:r>
              <a:rPr lang="en-CA" sz="1800" b="0" i="0" u="none" strike="noStrike" dirty="0">
                <a:solidFill>
                  <a:srgbClr val="000000"/>
                </a:solidFill>
                <a:effectLst/>
                <a:latin typeface="Arial" panose="020B0604020202020204" pitchFamily="34" charset="0"/>
              </a:rPr>
              <a:t>This creates several challenges. Flight software that is running on the instrument separates all data into two channels: Event data, and status (</a:t>
            </a:r>
            <a:r>
              <a:rPr lang="en-CA" sz="1800" b="0" i="0" u="none" strike="noStrike" dirty="0" err="1">
                <a:solidFill>
                  <a:srgbClr val="000000"/>
                </a:solidFill>
                <a:effectLst/>
                <a:latin typeface="Arial" panose="020B0604020202020204" pitchFamily="34" charset="0"/>
              </a:rPr>
              <a:t>hsk</a:t>
            </a:r>
            <a:r>
              <a:rPr lang="en-CA" sz="1800" b="0" i="0" u="none" strike="noStrike" dirty="0">
                <a:solidFill>
                  <a:srgbClr val="000000"/>
                </a:solidFill>
                <a:effectLst/>
                <a:latin typeface="Arial" panose="020B0604020202020204" pitchFamily="34" charset="0"/>
              </a:rPr>
              <a:t>). The systems that record detector and status information work in different frequencies, meaning the data we are getting from the instrument is not uniform. There needs to be another layer of software that will successfully match these two data streams based on time and importance.</a:t>
            </a:r>
            <a:endParaRPr lang="en-CA" dirty="0">
              <a:effectLst/>
            </a:endParaRPr>
          </a:p>
          <a:p>
            <a:endParaRPr lang="en-US" dirty="0"/>
          </a:p>
        </p:txBody>
      </p:sp>
      <p:sp>
        <p:nvSpPr>
          <p:cNvPr id="4" name="Slide Number Placeholder 3"/>
          <p:cNvSpPr>
            <a:spLocks noGrp="1"/>
          </p:cNvSpPr>
          <p:nvPr>
            <p:ph type="sldNum" sz="quarter" idx="5"/>
          </p:nvPr>
        </p:nvSpPr>
        <p:spPr/>
        <p:txBody>
          <a:bodyPr/>
          <a:lstStyle/>
          <a:p>
            <a:fld id="{DBB6E8C5-8D29-6C48-A6A9-230D0D1C24D5}" type="slidenum">
              <a:rPr lang="en-US" smtClean="0"/>
              <a:t>10</a:t>
            </a:fld>
            <a:endParaRPr lang="en-US"/>
          </a:p>
        </p:txBody>
      </p:sp>
    </p:spTree>
    <p:extLst>
      <p:ext uri="{BB962C8B-B14F-4D97-AF65-F5344CB8AC3E}">
        <p14:creationId xmlns:p14="http://schemas.microsoft.com/office/powerpoint/2010/main" val="37855648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8/18/24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8/18/24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8/18/24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8/18/24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8/18/24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6CE7D5-CF57-46EF-B807-FDD0502418D4}" type="datetimeFigureOut">
              <a:rPr lang="en-US" smtClean="0"/>
              <a:t>8/18/24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6CE7D5-CF57-46EF-B807-FDD0502418D4}" type="datetimeFigureOut">
              <a:rPr lang="en-US" smtClean="0"/>
              <a:t>8/18/24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6CE7D5-CF57-46EF-B807-FDD0502418D4}" type="datetimeFigureOut">
              <a:rPr lang="en-US" smtClean="0"/>
              <a:t>8/18/24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8/18/24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8/18/24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8/18/24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US" smtClean="0"/>
              <a:t>8/18/24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https://www.youtube.com/live/Po0fJ8al4S4?t=26314s"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hyperlink" Target="http://pdg.lbl.gov/"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6DA9DF9-31F7-4056-B42E-878CC9241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643468" y="643467"/>
            <a:ext cx="4620584" cy="4567137"/>
          </a:xfrm>
        </p:spPr>
        <p:txBody>
          <a:bodyPr>
            <a:normAutofit/>
          </a:bodyPr>
          <a:lstStyle/>
          <a:p>
            <a:pPr algn="l"/>
            <a:r>
              <a:rPr lang="en-US" sz="4400" dirty="0"/>
              <a:t>Building the Database Systems for HELIX</a:t>
            </a:r>
          </a:p>
        </p:txBody>
      </p:sp>
      <p:sp>
        <p:nvSpPr>
          <p:cNvPr id="3" name="Subtitle 2"/>
          <p:cNvSpPr>
            <a:spLocks noGrp="1"/>
          </p:cNvSpPr>
          <p:nvPr>
            <p:ph type="subTitle" idx="1"/>
          </p:nvPr>
        </p:nvSpPr>
        <p:spPr>
          <a:xfrm>
            <a:off x="643467" y="5277684"/>
            <a:ext cx="4620584" cy="775494"/>
          </a:xfrm>
        </p:spPr>
        <p:txBody>
          <a:bodyPr vert="horz" lIns="91440" tIns="45720" rIns="91440" bIns="45720" rtlCol="0" anchor="t">
            <a:normAutofit fontScale="92500" lnSpcReduction="10000"/>
          </a:bodyPr>
          <a:lstStyle/>
          <a:p>
            <a:pPr algn="l"/>
            <a:r>
              <a:rPr lang="en-US" dirty="0"/>
              <a:t>Kaan Sun</a:t>
            </a:r>
          </a:p>
          <a:p>
            <a:pPr algn="l"/>
            <a:r>
              <a:rPr lang="en-US" dirty="0"/>
              <a:t>Queen's University</a:t>
            </a:r>
          </a:p>
        </p:txBody>
      </p:sp>
      <p:pic>
        <p:nvPicPr>
          <p:cNvPr id="5" name="Picture 4" descr="May 2015 – AI Impacts">
            <a:extLst>
              <a:ext uri="{FF2B5EF4-FFF2-40B4-BE49-F238E27FC236}">
                <a16:creationId xmlns:a16="http://schemas.microsoft.com/office/drawing/2014/main" id="{934A08B4-B304-2314-90BC-B2FC010EBC60}"/>
              </a:ext>
            </a:extLst>
          </p:cNvPr>
          <p:cNvPicPr>
            <a:picLocks noChangeAspect="1"/>
          </p:cNvPicPr>
          <p:nvPr/>
        </p:nvPicPr>
        <p:blipFill>
          <a:blip r:embed="rId3"/>
          <a:srcRect l="14574" r="20650" b="-2"/>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4" name="Slide Number Placeholder 3">
            <a:extLst>
              <a:ext uri="{FF2B5EF4-FFF2-40B4-BE49-F238E27FC236}">
                <a16:creationId xmlns:a16="http://schemas.microsoft.com/office/drawing/2014/main" id="{CD3BFEB5-C509-3629-F7A3-5DBCB6AF0366}"/>
              </a:ext>
            </a:extLst>
          </p:cNvPr>
          <p:cNvSpPr>
            <a:spLocks noGrp="1"/>
          </p:cNvSpPr>
          <p:nvPr>
            <p:ph type="sldNum" sz="quarter" idx="12"/>
          </p:nvPr>
        </p:nvSpPr>
        <p:spPr/>
        <p:txBody>
          <a:bodyPr/>
          <a:lstStyle/>
          <a:p>
            <a:fld id="{330EA680-D336-4FF7-8B7A-9848BB0A1C32}" type="slidenum">
              <a:rPr lang="en-US" smtClean="0"/>
              <a:t>1</a:t>
            </a:fld>
            <a:endParaRPr lang="en-US"/>
          </a:p>
        </p:txBody>
      </p:sp>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DA718D0-4865-4629-8134-44F68D41D5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65167ED7-6315-43AB-B1B6-C326D5FD8F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2340441" y="2666183"/>
            <a:ext cx="5860051" cy="527712"/>
            <a:chOff x="6081624" y="1998368"/>
            <a:chExt cx="5613457" cy="782175"/>
          </a:xfrm>
          <a:solidFill>
            <a:schemeClr val="accent4"/>
          </a:solidFill>
        </p:grpSpPr>
        <p:sp>
          <p:nvSpPr>
            <p:cNvPr id="11" name="Rectangle 10">
              <a:extLst>
                <a:ext uri="{FF2B5EF4-FFF2-40B4-BE49-F238E27FC236}">
                  <a16:creationId xmlns:a16="http://schemas.microsoft.com/office/drawing/2014/main" id="{EF4D8839-FB03-487D-ACC8-8BFEDD4FEB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EF75023-9A3B-42FC-B704-61A8F7BEF4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CBC4F608-B4B8-48C3-9572-C0F061B1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922919"/>
            <a:ext cx="11111729" cy="546125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3" descr="A model of a satellite&#10;&#10;Description automatically generated">
            <a:extLst>
              <a:ext uri="{FF2B5EF4-FFF2-40B4-BE49-F238E27FC236}">
                <a16:creationId xmlns:a16="http://schemas.microsoft.com/office/drawing/2014/main" id="{A7FF3EEF-02D3-4EED-BACC-5047CC522798}"/>
              </a:ext>
            </a:extLst>
          </p:cNvPr>
          <p:cNvPicPr>
            <a:picLocks noChangeAspect="1"/>
          </p:cNvPicPr>
          <p:nvPr/>
        </p:nvPicPr>
        <p:blipFill>
          <a:blip r:embed="rId3"/>
          <a:stretch>
            <a:fillRect/>
          </a:stretch>
        </p:blipFill>
        <p:spPr>
          <a:xfrm>
            <a:off x="480404" y="1323027"/>
            <a:ext cx="1974680" cy="3011810"/>
          </a:xfrm>
          <a:prstGeom prst="rect">
            <a:avLst/>
          </a:prstGeom>
        </p:spPr>
      </p:pic>
      <p:cxnSp>
        <p:nvCxnSpPr>
          <p:cNvPr id="7" name="Connector: Elbow 6">
            <a:extLst>
              <a:ext uri="{FF2B5EF4-FFF2-40B4-BE49-F238E27FC236}">
                <a16:creationId xmlns:a16="http://schemas.microsoft.com/office/drawing/2014/main" id="{C5C7D89D-2300-9604-EFBF-267EC425F072}"/>
              </a:ext>
            </a:extLst>
          </p:cNvPr>
          <p:cNvCxnSpPr/>
          <p:nvPr/>
        </p:nvCxnSpPr>
        <p:spPr>
          <a:xfrm flipV="1">
            <a:off x="4705794" y="985728"/>
            <a:ext cx="3663254" cy="1369992"/>
          </a:xfrm>
          <a:prstGeom prst="bentConnector3">
            <a:avLst/>
          </a:prstGeom>
          <a:ln>
            <a:tailEnd type="triangle"/>
          </a:ln>
        </p:spPr>
        <p:style>
          <a:lnRef idx="2">
            <a:schemeClr val="accent1"/>
          </a:lnRef>
          <a:fillRef idx="0">
            <a:schemeClr val="accent1"/>
          </a:fillRef>
          <a:effectRef idx="1">
            <a:schemeClr val="accent1"/>
          </a:effectRef>
          <a:fontRef idx="minor">
            <a:schemeClr val="tx1"/>
          </a:fontRef>
        </p:style>
      </p:cxnSp>
      <p:pic>
        <p:nvPicPr>
          <p:cNvPr id="13" name="Picture 12" descr="A green and black hard drive&#10;&#10;Description automatically generated">
            <a:extLst>
              <a:ext uri="{FF2B5EF4-FFF2-40B4-BE49-F238E27FC236}">
                <a16:creationId xmlns:a16="http://schemas.microsoft.com/office/drawing/2014/main" id="{85E46652-4E3C-5BAF-43B1-751D286209C9}"/>
              </a:ext>
            </a:extLst>
          </p:cNvPr>
          <p:cNvPicPr>
            <a:picLocks noChangeAspect="1"/>
          </p:cNvPicPr>
          <p:nvPr/>
        </p:nvPicPr>
        <p:blipFill>
          <a:blip r:embed="rId4"/>
          <a:stretch>
            <a:fillRect/>
          </a:stretch>
        </p:blipFill>
        <p:spPr>
          <a:xfrm>
            <a:off x="8856764" y="292914"/>
            <a:ext cx="1865791" cy="1858393"/>
          </a:xfrm>
          <a:prstGeom prst="rect">
            <a:avLst/>
          </a:prstGeom>
        </p:spPr>
      </p:pic>
      <p:sp>
        <p:nvSpPr>
          <p:cNvPr id="15" name="TextBox 14">
            <a:extLst>
              <a:ext uri="{FF2B5EF4-FFF2-40B4-BE49-F238E27FC236}">
                <a16:creationId xmlns:a16="http://schemas.microsoft.com/office/drawing/2014/main" id="{D6BD8212-BC6B-170A-D0E1-833D639E9D66}"/>
              </a:ext>
            </a:extLst>
          </p:cNvPr>
          <p:cNvSpPr txBox="1"/>
          <p:nvPr/>
        </p:nvSpPr>
        <p:spPr>
          <a:xfrm>
            <a:off x="8858756" y="2150985"/>
            <a:ext cx="284085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On Board Storage</a:t>
            </a:r>
          </a:p>
        </p:txBody>
      </p:sp>
      <p:cxnSp>
        <p:nvCxnSpPr>
          <p:cNvPr id="16" name="Connector: Elbow 15">
            <a:extLst>
              <a:ext uri="{FF2B5EF4-FFF2-40B4-BE49-F238E27FC236}">
                <a16:creationId xmlns:a16="http://schemas.microsoft.com/office/drawing/2014/main" id="{A93F7460-C7EF-E7A8-A10E-0363973E5496}"/>
              </a:ext>
            </a:extLst>
          </p:cNvPr>
          <p:cNvCxnSpPr>
            <a:cxnSpLocks/>
          </p:cNvCxnSpPr>
          <p:nvPr/>
        </p:nvCxnSpPr>
        <p:spPr>
          <a:xfrm>
            <a:off x="4687181" y="3305711"/>
            <a:ext cx="3693086" cy="1333763"/>
          </a:xfrm>
          <a:prstGeom prst="bentConnector3">
            <a:avLst/>
          </a:prstGeom>
          <a:ln>
            <a:tailEnd type="triangle"/>
          </a:ln>
        </p:spPr>
        <p:style>
          <a:lnRef idx="2">
            <a:schemeClr val="accent1"/>
          </a:lnRef>
          <a:fillRef idx="0">
            <a:schemeClr val="accent1"/>
          </a:fillRef>
          <a:effectRef idx="1">
            <a:schemeClr val="accent1"/>
          </a:effectRef>
          <a:fontRef idx="minor">
            <a:schemeClr val="tx1"/>
          </a:fontRef>
        </p:style>
      </p:cxnSp>
      <p:pic>
        <p:nvPicPr>
          <p:cNvPr id="2" name="Picture 1" descr="A black and white computer tower&#10;&#10;Description automatically generated">
            <a:extLst>
              <a:ext uri="{FF2B5EF4-FFF2-40B4-BE49-F238E27FC236}">
                <a16:creationId xmlns:a16="http://schemas.microsoft.com/office/drawing/2014/main" id="{9C0908A2-0B99-2D51-3176-FC87A34AD18D}"/>
              </a:ext>
            </a:extLst>
          </p:cNvPr>
          <p:cNvPicPr>
            <a:picLocks noChangeAspect="1"/>
          </p:cNvPicPr>
          <p:nvPr/>
        </p:nvPicPr>
        <p:blipFill>
          <a:blip r:embed="rId5"/>
          <a:stretch>
            <a:fillRect/>
          </a:stretch>
        </p:blipFill>
        <p:spPr>
          <a:xfrm>
            <a:off x="8862551" y="3706762"/>
            <a:ext cx="1859527" cy="1865671"/>
          </a:xfrm>
          <a:prstGeom prst="rect">
            <a:avLst/>
          </a:prstGeom>
        </p:spPr>
      </p:pic>
      <p:sp>
        <p:nvSpPr>
          <p:cNvPr id="3" name="TextBox 2">
            <a:extLst>
              <a:ext uri="{FF2B5EF4-FFF2-40B4-BE49-F238E27FC236}">
                <a16:creationId xmlns:a16="http://schemas.microsoft.com/office/drawing/2014/main" id="{824D1C05-5A1C-F6CA-C86C-4B6E84736D6D}"/>
              </a:ext>
            </a:extLst>
          </p:cNvPr>
          <p:cNvSpPr txBox="1"/>
          <p:nvPr/>
        </p:nvSpPr>
        <p:spPr>
          <a:xfrm>
            <a:off x="9055401" y="5678307"/>
            <a:ext cx="284085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Ground Base</a:t>
            </a:r>
          </a:p>
        </p:txBody>
      </p:sp>
      <p:sp>
        <p:nvSpPr>
          <p:cNvPr id="6" name="Rectangle: Rounded Corners 5">
            <a:extLst>
              <a:ext uri="{FF2B5EF4-FFF2-40B4-BE49-F238E27FC236}">
                <a16:creationId xmlns:a16="http://schemas.microsoft.com/office/drawing/2014/main" id="{C1FCC2BB-8476-2F3F-8F4C-484AA83FFE60}"/>
              </a:ext>
            </a:extLst>
          </p:cNvPr>
          <p:cNvSpPr/>
          <p:nvPr/>
        </p:nvSpPr>
        <p:spPr>
          <a:xfrm>
            <a:off x="2247577" y="2146570"/>
            <a:ext cx="2441359" cy="68062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Detector Stream</a:t>
            </a:r>
          </a:p>
        </p:txBody>
      </p:sp>
      <p:sp>
        <p:nvSpPr>
          <p:cNvPr id="9" name="Rectangle: Rounded Corners 8">
            <a:extLst>
              <a:ext uri="{FF2B5EF4-FFF2-40B4-BE49-F238E27FC236}">
                <a16:creationId xmlns:a16="http://schemas.microsoft.com/office/drawing/2014/main" id="{78AC2DB4-C67E-453D-A8E4-84C15A6ECE71}"/>
              </a:ext>
            </a:extLst>
          </p:cNvPr>
          <p:cNvSpPr/>
          <p:nvPr/>
        </p:nvSpPr>
        <p:spPr>
          <a:xfrm>
            <a:off x="2247576" y="2933150"/>
            <a:ext cx="2441359" cy="68062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Status Stream</a:t>
            </a:r>
          </a:p>
        </p:txBody>
      </p:sp>
      <p:pic>
        <p:nvPicPr>
          <p:cNvPr id="18" name="Picture 17" descr="A satellite in space&#10;&#10;Description automatically generated">
            <a:extLst>
              <a:ext uri="{FF2B5EF4-FFF2-40B4-BE49-F238E27FC236}">
                <a16:creationId xmlns:a16="http://schemas.microsoft.com/office/drawing/2014/main" id="{69473568-A730-AF6C-45A1-1101B5E29B7D}"/>
              </a:ext>
            </a:extLst>
          </p:cNvPr>
          <p:cNvPicPr>
            <a:picLocks noChangeAspect="1"/>
          </p:cNvPicPr>
          <p:nvPr/>
        </p:nvPicPr>
        <p:blipFill>
          <a:blip r:embed="rId6"/>
          <a:stretch>
            <a:fillRect/>
          </a:stretch>
        </p:blipFill>
        <p:spPr>
          <a:xfrm>
            <a:off x="7117324" y="2336388"/>
            <a:ext cx="802560" cy="802560"/>
          </a:xfrm>
          <a:prstGeom prst="rect">
            <a:avLst/>
          </a:prstGeom>
        </p:spPr>
      </p:pic>
      <p:sp>
        <p:nvSpPr>
          <p:cNvPr id="19" name="TextBox 18">
            <a:extLst>
              <a:ext uri="{FF2B5EF4-FFF2-40B4-BE49-F238E27FC236}">
                <a16:creationId xmlns:a16="http://schemas.microsoft.com/office/drawing/2014/main" id="{ECB94479-2D29-A88B-01D4-BDE671F14883}"/>
              </a:ext>
            </a:extLst>
          </p:cNvPr>
          <p:cNvSpPr txBox="1"/>
          <p:nvPr/>
        </p:nvSpPr>
        <p:spPr>
          <a:xfrm>
            <a:off x="6966045" y="3140354"/>
            <a:ext cx="1107919"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Starlink (Experimental)</a:t>
            </a:r>
          </a:p>
        </p:txBody>
      </p:sp>
      <p:cxnSp>
        <p:nvCxnSpPr>
          <p:cNvPr id="20" name="Connector: Elbow 19">
            <a:extLst>
              <a:ext uri="{FF2B5EF4-FFF2-40B4-BE49-F238E27FC236}">
                <a16:creationId xmlns:a16="http://schemas.microsoft.com/office/drawing/2014/main" id="{28E6CEB1-BD77-F571-74E9-CA55AD35BE5F}"/>
              </a:ext>
            </a:extLst>
          </p:cNvPr>
          <p:cNvCxnSpPr>
            <a:cxnSpLocks/>
          </p:cNvCxnSpPr>
          <p:nvPr/>
        </p:nvCxnSpPr>
        <p:spPr>
          <a:xfrm>
            <a:off x="4693325" y="2525275"/>
            <a:ext cx="2421037" cy="239924"/>
          </a:xfrm>
          <a:prstGeom prst="bentConnector3">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1" name="Connector: Elbow 20">
            <a:extLst>
              <a:ext uri="{FF2B5EF4-FFF2-40B4-BE49-F238E27FC236}">
                <a16:creationId xmlns:a16="http://schemas.microsoft.com/office/drawing/2014/main" id="{66801B60-259C-26AA-81FF-F98A6D5A512C}"/>
              </a:ext>
            </a:extLst>
          </p:cNvPr>
          <p:cNvCxnSpPr/>
          <p:nvPr/>
        </p:nvCxnSpPr>
        <p:spPr>
          <a:xfrm>
            <a:off x="7918655" y="2750573"/>
            <a:ext cx="422788" cy="1246239"/>
          </a:xfrm>
          <a:prstGeom prst="bentConnector3">
            <a:avLst/>
          </a:prstGeom>
          <a:ln>
            <a:tailEnd type="triangle"/>
          </a:ln>
        </p:spPr>
        <p:style>
          <a:lnRef idx="2">
            <a:schemeClr val="accent1"/>
          </a:lnRef>
          <a:fillRef idx="0">
            <a:schemeClr val="accent1"/>
          </a:fillRef>
          <a:effectRef idx="1">
            <a:schemeClr val="accent1"/>
          </a:effectRef>
          <a:fontRef idx="minor">
            <a:schemeClr val="tx1"/>
          </a:fontRef>
        </p:style>
      </p:cxnSp>
      <p:sp>
        <p:nvSpPr>
          <p:cNvPr id="4" name="Slide Number Placeholder 3">
            <a:extLst>
              <a:ext uri="{FF2B5EF4-FFF2-40B4-BE49-F238E27FC236}">
                <a16:creationId xmlns:a16="http://schemas.microsoft.com/office/drawing/2014/main" id="{1AD51680-9CAF-C698-4840-56A1BB5A7F52}"/>
              </a:ext>
            </a:extLst>
          </p:cNvPr>
          <p:cNvSpPr>
            <a:spLocks noGrp="1"/>
          </p:cNvSpPr>
          <p:nvPr>
            <p:ph type="sldNum" sz="quarter" idx="12"/>
          </p:nvPr>
        </p:nvSpPr>
        <p:spPr/>
        <p:txBody>
          <a:bodyPr/>
          <a:lstStyle/>
          <a:p>
            <a:fld id="{330EA680-D336-4FF7-8B7A-9848BB0A1C32}" type="slidenum">
              <a:rPr lang="en-US" smtClean="0"/>
              <a:t>10</a:t>
            </a:fld>
            <a:endParaRPr lang="en-US"/>
          </a:p>
        </p:txBody>
      </p:sp>
    </p:spTree>
    <p:extLst>
      <p:ext uri="{BB962C8B-B14F-4D97-AF65-F5344CB8AC3E}">
        <p14:creationId xmlns:p14="http://schemas.microsoft.com/office/powerpoint/2010/main" val="1598176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117AB3D3-3C9C-4DED-809A-78734805B8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1E48E76-C866-C630-7AFC-4B028F341AD5}"/>
              </a:ext>
            </a:extLst>
          </p:cNvPr>
          <p:cNvSpPr>
            <a:spLocks noGrp="1"/>
          </p:cNvSpPr>
          <p:nvPr>
            <p:ph type="title"/>
          </p:nvPr>
        </p:nvSpPr>
        <p:spPr>
          <a:xfrm>
            <a:off x="793662" y="386930"/>
            <a:ext cx="10066122" cy="1298448"/>
          </a:xfrm>
        </p:spPr>
        <p:txBody>
          <a:bodyPr anchor="b">
            <a:normAutofit/>
          </a:bodyPr>
          <a:lstStyle/>
          <a:p>
            <a:r>
              <a:rPr lang="en-US" sz="4800" dirty="0"/>
              <a:t>Software I Wrote</a:t>
            </a:r>
          </a:p>
        </p:txBody>
      </p:sp>
      <p:sp>
        <p:nvSpPr>
          <p:cNvPr id="21" name="Rectangle 20">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66F4453-63FB-F2F8-FAED-3209502D1A60}"/>
              </a:ext>
            </a:extLst>
          </p:cNvPr>
          <p:cNvSpPr>
            <a:spLocks noGrp="1"/>
          </p:cNvSpPr>
          <p:nvPr>
            <p:ph idx="1"/>
          </p:nvPr>
        </p:nvSpPr>
        <p:spPr>
          <a:xfrm>
            <a:off x="793661" y="2599509"/>
            <a:ext cx="4530898" cy="3639450"/>
          </a:xfrm>
        </p:spPr>
        <p:txBody>
          <a:bodyPr anchor="ctr">
            <a:normAutofit/>
          </a:bodyPr>
          <a:lstStyle/>
          <a:p>
            <a:r>
              <a:rPr lang="en-US" sz="2000" dirty="0"/>
              <a:t>Written in C++, Works With the HELIX flight software</a:t>
            </a:r>
          </a:p>
          <a:p>
            <a:endParaRPr lang="en-US" sz="2000"/>
          </a:p>
          <a:p>
            <a:r>
              <a:rPr lang="en-US" sz="2000" dirty="0">
                <a:ea typeface="+mn-lt"/>
                <a:cs typeface="+mn-lt"/>
              </a:rPr>
              <a:t>Match data from the Detector stream to the Status stream</a:t>
            </a:r>
          </a:p>
          <a:p>
            <a:endParaRPr lang="en-US" sz="2000" dirty="0"/>
          </a:p>
          <a:p>
            <a:r>
              <a:rPr lang="en-US" sz="2000" dirty="0">
                <a:ea typeface="+mn-lt"/>
                <a:cs typeface="+mn-lt"/>
              </a:rPr>
              <a:t>Reduce the size of Data files</a:t>
            </a:r>
          </a:p>
          <a:p>
            <a:endParaRPr lang="en-US" sz="2000" dirty="0"/>
          </a:p>
          <a:p>
            <a:r>
              <a:rPr lang="en-US" sz="2000" dirty="0">
                <a:ea typeface="+mn-lt"/>
                <a:cs typeface="+mn-lt"/>
              </a:rPr>
              <a:t>Translate this data into a JSON format for dynamic storage</a:t>
            </a:r>
            <a:endParaRPr lang="en-US" sz="2000" dirty="0"/>
          </a:p>
          <a:p>
            <a:endParaRPr lang="en-US" sz="2000" dirty="0"/>
          </a:p>
        </p:txBody>
      </p:sp>
      <p:pic>
        <p:nvPicPr>
          <p:cNvPr id="4" name="Picture 3" descr="A blue and white cover with text and circles and lines&#10;&#10;Description automatically generated">
            <a:extLst>
              <a:ext uri="{FF2B5EF4-FFF2-40B4-BE49-F238E27FC236}">
                <a16:creationId xmlns:a16="http://schemas.microsoft.com/office/drawing/2014/main" id="{ADCF4D5A-06F5-49CC-B7B7-A6A0507986FE}"/>
              </a:ext>
            </a:extLst>
          </p:cNvPr>
          <p:cNvPicPr>
            <a:picLocks noChangeAspect="1"/>
          </p:cNvPicPr>
          <p:nvPr/>
        </p:nvPicPr>
        <p:blipFill>
          <a:blip r:embed="rId3"/>
          <a:srcRect r="1199" b="-3"/>
          <a:stretch/>
        </p:blipFill>
        <p:spPr>
          <a:xfrm>
            <a:off x="5911532" y="2484255"/>
            <a:ext cx="5150277" cy="3714244"/>
          </a:xfrm>
          <a:prstGeom prst="rect">
            <a:avLst/>
          </a:prstGeom>
        </p:spPr>
      </p:pic>
      <p:sp>
        <p:nvSpPr>
          <p:cNvPr id="25" name="Rectangle 24">
            <a:extLst>
              <a:ext uri="{FF2B5EF4-FFF2-40B4-BE49-F238E27FC236}">
                <a16:creationId xmlns:a16="http://schemas.microsoft.com/office/drawing/2014/main" id="{E6995CE5-F890-4ABA-82A2-26507CE8D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117AB864-7497-DE9B-E20A-04EBF71EBACE}"/>
              </a:ext>
            </a:extLst>
          </p:cNvPr>
          <p:cNvSpPr>
            <a:spLocks noGrp="1"/>
          </p:cNvSpPr>
          <p:nvPr>
            <p:ph type="sldNum" sz="quarter" idx="12"/>
          </p:nvPr>
        </p:nvSpPr>
        <p:spPr/>
        <p:txBody>
          <a:bodyPr/>
          <a:lstStyle/>
          <a:p>
            <a:fld id="{330EA680-D336-4FF7-8B7A-9848BB0A1C32}" type="slidenum">
              <a:rPr lang="en-US" smtClean="0"/>
              <a:t>11</a:t>
            </a:fld>
            <a:endParaRPr lang="en-US"/>
          </a:p>
        </p:txBody>
      </p:sp>
    </p:spTree>
    <p:extLst>
      <p:ext uri="{BB962C8B-B14F-4D97-AF65-F5344CB8AC3E}">
        <p14:creationId xmlns:p14="http://schemas.microsoft.com/office/powerpoint/2010/main" val="38948883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DA718D0-4865-4629-8134-44F68D41D5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65167ED7-6315-43AB-B1B6-C326D5FD8F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2340441" y="2666183"/>
            <a:ext cx="5860051" cy="527712"/>
            <a:chOff x="6081624" y="1998368"/>
            <a:chExt cx="5613457" cy="782175"/>
          </a:xfrm>
          <a:solidFill>
            <a:schemeClr val="accent4"/>
          </a:solidFill>
        </p:grpSpPr>
        <p:sp>
          <p:nvSpPr>
            <p:cNvPr id="11" name="Rectangle 10">
              <a:extLst>
                <a:ext uri="{FF2B5EF4-FFF2-40B4-BE49-F238E27FC236}">
                  <a16:creationId xmlns:a16="http://schemas.microsoft.com/office/drawing/2014/main" id="{EF4D8839-FB03-487D-ACC8-8BFEDD4FEB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EF75023-9A3B-42FC-B704-61A8F7BEF4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CBC4F608-B4B8-48C3-9572-C0F061B1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922919"/>
            <a:ext cx="11111729" cy="546125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A056E56-5F9A-59FC-53F9-3CED351CDAD0}"/>
              </a:ext>
            </a:extLst>
          </p:cNvPr>
          <p:cNvSpPr>
            <a:spLocks noGrp="1"/>
          </p:cNvSpPr>
          <p:nvPr>
            <p:ph type="title"/>
          </p:nvPr>
        </p:nvSpPr>
        <p:spPr>
          <a:xfrm>
            <a:off x="1208982" y="2604"/>
            <a:ext cx="9849751" cy="1349671"/>
          </a:xfrm>
        </p:spPr>
        <p:txBody>
          <a:bodyPr anchor="b">
            <a:normAutofit/>
          </a:bodyPr>
          <a:lstStyle/>
          <a:p>
            <a:r>
              <a:rPr lang="en-US" sz="5400"/>
              <a:t>Data Matching</a:t>
            </a:r>
          </a:p>
        </p:txBody>
      </p:sp>
      <p:graphicFrame>
        <p:nvGraphicFramePr>
          <p:cNvPr id="4" name="Table 3">
            <a:extLst>
              <a:ext uri="{FF2B5EF4-FFF2-40B4-BE49-F238E27FC236}">
                <a16:creationId xmlns:a16="http://schemas.microsoft.com/office/drawing/2014/main" id="{6DEC7F35-2B4E-343B-D3A6-8854C5AFE235}"/>
              </a:ext>
            </a:extLst>
          </p:cNvPr>
          <p:cNvGraphicFramePr>
            <a:graphicFrameLocks noGrp="1"/>
          </p:cNvGraphicFramePr>
          <p:nvPr>
            <p:extLst>
              <p:ext uri="{D42A27DB-BD31-4B8C-83A1-F6EECF244321}">
                <p14:modId xmlns:p14="http://schemas.microsoft.com/office/powerpoint/2010/main" val="1819853908"/>
              </p:ext>
            </p:extLst>
          </p:nvPr>
        </p:nvGraphicFramePr>
        <p:xfrm>
          <a:off x="1104537" y="1357376"/>
          <a:ext cx="1613085" cy="4627265"/>
        </p:xfrm>
        <a:graphic>
          <a:graphicData uri="http://schemas.openxmlformats.org/drawingml/2006/table">
            <a:tbl>
              <a:tblPr firstRow="1" bandRow="1">
                <a:tableStyleId>{5C22544A-7EE6-4342-B048-85BDC9FD1C3A}</a:tableStyleId>
              </a:tblPr>
              <a:tblGrid>
                <a:gridCol w="1613085">
                  <a:extLst>
                    <a:ext uri="{9D8B030D-6E8A-4147-A177-3AD203B41FA5}">
                      <a16:colId xmlns:a16="http://schemas.microsoft.com/office/drawing/2014/main" val="15941931"/>
                    </a:ext>
                  </a:extLst>
                </a:gridCol>
              </a:tblGrid>
              <a:tr h="925453">
                <a:tc>
                  <a:txBody>
                    <a:bodyPr/>
                    <a:lstStyle/>
                    <a:p>
                      <a:r>
                        <a:rPr lang="en-US" dirty="0"/>
                        <a:t>Detector Data Array 1</a:t>
                      </a:r>
                      <a:endParaRPr lang="en-US" dirty="0" err="1"/>
                    </a:p>
                  </a:txBody>
                  <a:tcPr/>
                </a:tc>
                <a:extLst>
                  <a:ext uri="{0D108BD9-81ED-4DB2-BD59-A6C34878D82A}">
                    <a16:rowId xmlns:a16="http://schemas.microsoft.com/office/drawing/2014/main" val="1839797822"/>
                  </a:ext>
                </a:extLst>
              </a:tr>
              <a:tr h="925453">
                <a:tc>
                  <a:txBody>
                    <a:bodyPr/>
                    <a:lstStyle/>
                    <a:p>
                      <a:pPr lvl="0">
                        <a:buNone/>
                      </a:pPr>
                      <a:r>
                        <a:rPr lang="en-US" sz="1800" b="1" i="0" u="none" strike="noStrike" noProof="0" dirty="0">
                          <a:solidFill>
                            <a:srgbClr val="FFFFFF"/>
                          </a:solidFill>
                          <a:latin typeface="Aptos"/>
                        </a:rPr>
                        <a:t>Detector Data </a:t>
                      </a:r>
                      <a:r>
                        <a:rPr lang="en-US" sz="1800" b="1" i="0" u="none" strike="noStrike" noProof="0" dirty="0">
                          <a:solidFill>
                            <a:srgbClr val="FFFFFF"/>
                          </a:solidFill>
                        </a:rPr>
                        <a:t>Array </a:t>
                      </a:r>
                      <a:r>
                        <a:rPr lang="en-US" sz="1800" b="1" i="0" u="none" strike="noStrike" noProof="0" dirty="0">
                          <a:solidFill>
                            <a:srgbClr val="FFFFFF"/>
                          </a:solidFill>
                          <a:latin typeface="Aptos"/>
                        </a:rPr>
                        <a:t>2</a:t>
                      </a:r>
                    </a:p>
                  </a:txBody>
                  <a:tcPr/>
                </a:tc>
                <a:extLst>
                  <a:ext uri="{0D108BD9-81ED-4DB2-BD59-A6C34878D82A}">
                    <a16:rowId xmlns:a16="http://schemas.microsoft.com/office/drawing/2014/main" val="2848417516"/>
                  </a:ext>
                </a:extLst>
              </a:tr>
              <a:tr h="925453">
                <a:tc>
                  <a:txBody>
                    <a:bodyPr/>
                    <a:lstStyle/>
                    <a:p>
                      <a:pPr lvl="0">
                        <a:buNone/>
                      </a:pPr>
                      <a:r>
                        <a:rPr lang="en-US" sz="1800" b="1" i="0" u="none" strike="noStrike" noProof="0" dirty="0">
                          <a:solidFill>
                            <a:srgbClr val="FFFFFF"/>
                          </a:solidFill>
                          <a:latin typeface="Aptos"/>
                        </a:rPr>
                        <a:t>Detector Data </a:t>
                      </a:r>
                      <a:r>
                        <a:rPr lang="en-US" sz="1800" b="1" i="0" u="none" strike="noStrike" noProof="0" dirty="0">
                          <a:solidFill>
                            <a:srgbClr val="FFFFFF"/>
                          </a:solidFill>
                        </a:rPr>
                        <a:t>Array </a:t>
                      </a:r>
                      <a:r>
                        <a:rPr lang="en-US" sz="1800" b="1" i="0" u="none" strike="noStrike" noProof="0" dirty="0">
                          <a:solidFill>
                            <a:srgbClr val="FFFFFF"/>
                          </a:solidFill>
                          <a:latin typeface="Aptos"/>
                        </a:rPr>
                        <a:t>3</a:t>
                      </a:r>
                    </a:p>
                  </a:txBody>
                  <a:tcPr/>
                </a:tc>
                <a:extLst>
                  <a:ext uri="{0D108BD9-81ED-4DB2-BD59-A6C34878D82A}">
                    <a16:rowId xmlns:a16="http://schemas.microsoft.com/office/drawing/2014/main" val="3321348768"/>
                  </a:ext>
                </a:extLst>
              </a:tr>
              <a:tr h="925453">
                <a:tc>
                  <a:txBody>
                    <a:bodyPr/>
                    <a:lstStyle/>
                    <a:p>
                      <a:pPr lvl="0">
                        <a:buNone/>
                      </a:pPr>
                      <a:r>
                        <a:rPr lang="en-US" sz="1800" b="1" i="0" u="none" strike="noStrike" noProof="0" dirty="0">
                          <a:solidFill>
                            <a:srgbClr val="FFFFFF"/>
                          </a:solidFill>
                          <a:latin typeface="Aptos"/>
                        </a:rPr>
                        <a:t>Detector Data </a:t>
                      </a:r>
                      <a:r>
                        <a:rPr lang="en-US" sz="1800" b="1" i="0" u="none" strike="noStrike" noProof="0" dirty="0">
                          <a:solidFill>
                            <a:srgbClr val="FFFFFF"/>
                          </a:solidFill>
                        </a:rPr>
                        <a:t>Array </a:t>
                      </a:r>
                      <a:r>
                        <a:rPr lang="en-US" sz="1800" b="1" i="0" u="none" strike="noStrike" noProof="0" dirty="0">
                          <a:solidFill>
                            <a:srgbClr val="FFFFFF"/>
                          </a:solidFill>
                          <a:latin typeface="Aptos"/>
                        </a:rPr>
                        <a:t>4</a:t>
                      </a:r>
                    </a:p>
                  </a:txBody>
                  <a:tcPr/>
                </a:tc>
                <a:extLst>
                  <a:ext uri="{0D108BD9-81ED-4DB2-BD59-A6C34878D82A}">
                    <a16:rowId xmlns:a16="http://schemas.microsoft.com/office/drawing/2014/main" val="1956915721"/>
                  </a:ext>
                </a:extLst>
              </a:tr>
              <a:tr h="925453">
                <a:tc>
                  <a:txBody>
                    <a:bodyPr/>
                    <a:lstStyle/>
                    <a:p>
                      <a:pPr lvl="0">
                        <a:buNone/>
                      </a:pPr>
                      <a:r>
                        <a:rPr lang="en-US" sz="1800" b="1" i="0" u="none" strike="noStrike" noProof="0" dirty="0">
                          <a:solidFill>
                            <a:srgbClr val="FFFFFF"/>
                          </a:solidFill>
                          <a:latin typeface="Aptos"/>
                        </a:rPr>
                        <a:t>Detector Data </a:t>
                      </a:r>
                      <a:r>
                        <a:rPr lang="en-US" sz="1800" b="1" i="0" u="none" strike="noStrike" noProof="0" dirty="0">
                          <a:solidFill>
                            <a:srgbClr val="FFFFFF"/>
                          </a:solidFill>
                        </a:rPr>
                        <a:t>Array </a:t>
                      </a:r>
                      <a:r>
                        <a:rPr lang="en-US" sz="1800" b="1" i="0" u="none" strike="noStrike" noProof="0" dirty="0">
                          <a:solidFill>
                            <a:srgbClr val="FFFFFF"/>
                          </a:solidFill>
                          <a:latin typeface="Aptos"/>
                        </a:rPr>
                        <a:t>5</a:t>
                      </a:r>
                    </a:p>
                  </a:txBody>
                  <a:tcPr/>
                </a:tc>
                <a:extLst>
                  <a:ext uri="{0D108BD9-81ED-4DB2-BD59-A6C34878D82A}">
                    <a16:rowId xmlns:a16="http://schemas.microsoft.com/office/drawing/2014/main" val="4172371178"/>
                  </a:ext>
                </a:extLst>
              </a:tr>
            </a:tbl>
          </a:graphicData>
        </a:graphic>
      </p:graphicFrame>
      <p:graphicFrame>
        <p:nvGraphicFramePr>
          <p:cNvPr id="5" name="Table 4">
            <a:extLst>
              <a:ext uri="{FF2B5EF4-FFF2-40B4-BE49-F238E27FC236}">
                <a16:creationId xmlns:a16="http://schemas.microsoft.com/office/drawing/2014/main" id="{B726BCAE-6F46-A5A4-A19D-B61127A5D1C6}"/>
              </a:ext>
            </a:extLst>
          </p:cNvPr>
          <p:cNvGraphicFramePr>
            <a:graphicFrameLocks noGrp="1"/>
          </p:cNvGraphicFramePr>
          <p:nvPr>
            <p:extLst>
              <p:ext uri="{D42A27DB-BD31-4B8C-83A1-F6EECF244321}">
                <p14:modId xmlns:p14="http://schemas.microsoft.com/office/powerpoint/2010/main" val="3550531547"/>
              </p:ext>
            </p:extLst>
          </p:nvPr>
        </p:nvGraphicFramePr>
        <p:xfrm>
          <a:off x="8357809" y="181428"/>
          <a:ext cx="2471836" cy="6166680"/>
        </p:xfrm>
        <a:graphic>
          <a:graphicData uri="http://schemas.openxmlformats.org/drawingml/2006/table">
            <a:tbl>
              <a:tblPr firstRow="1" bandRow="1">
                <a:tableStyleId>{5C22544A-7EE6-4342-B048-85BDC9FD1C3A}</a:tableStyleId>
              </a:tblPr>
              <a:tblGrid>
                <a:gridCol w="2471836">
                  <a:extLst>
                    <a:ext uri="{9D8B030D-6E8A-4147-A177-3AD203B41FA5}">
                      <a16:colId xmlns:a16="http://schemas.microsoft.com/office/drawing/2014/main" val="3356528388"/>
                    </a:ext>
                  </a:extLst>
                </a:gridCol>
              </a:tblGrid>
              <a:tr h="513890">
                <a:tc>
                  <a:txBody>
                    <a:bodyPr/>
                    <a:lstStyle/>
                    <a:p>
                      <a:r>
                        <a:rPr lang="en-US" dirty="0"/>
                        <a:t>Status Data 1</a:t>
                      </a:r>
                    </a:p>
                  </a:txBody>
                  <a:tcPr/>
                </a:tc>
                <a:extLst>
                  <a:ext uri="{0D108BD9-81ED-4DB2-BD59-A6C34878D82A}">
                    <a16:rowId xmlns:a16="http://schemas.microsoft.com/office/drawing/2014/main" val="958115285"/>
                  </a:ext>
                </a:extLst>
              </a:tr>
              <a:tr h="513890">
                <a:tc>
                  <a:txBody>
                    <a:bodyPr/>
                    <a:lstStyle/>
                    <a:p>
                      <a:pPr lvl="0">
                        <a:buNone/>
                      </a:pPr>
                      <a:r>
                        <a:rPr lang="en-US" sz="1800" b="1" i="0" u="none" strike="noStrike" noProof="0" dirty="0">
                          <a:solidFill>
                            <a:srgbClr val="FFFFFF"/>
                          </a:solidFill>
                          <a:latin typeface="Aptos"/>
                        </a:rPr>
                        <a:t>Status Data 2</a:t>
                      </a:r>
                    </a:p>
                  </a:txBody>
                  <a:tcPr/>
                </a:tc>
                <a:extLst>
                  <a:ext uri="{0D108BD9-81ED-4DB2-BD59-A6C34878D82A}">
                    <a16:rowId xmlns:a16="http://schemas.microsoft.com/office/drawing/2014/main" val="3554890394"/>
                  </a:ext>
                </a:extLst>
              </a:tr>
              <a:tr h="513890">
                <a:tc>
                  <a:txBody>
                    <a:bodyPr/>
                    <a:lstStyle/>
                    <a:p>
                      <a:pPr lvl="0">
                        <a:buNone/>
                      </a:pPr>
                      <a:r>
                        <a:rPr lang="en-US" sz="1800" b="1" i="0" u="none" strike="noStrike" noProof="0" dirty="0">
                          <a:solidFill>
                            <a:srgbClr val="FFFFFF"/>
                          </a:solidFill>
                          <a:latin typeface="Aptos"/>
                        </a:rPr>
                        <a:t>Status Data 3</a:t>
                      </a:r>
                    </a:p>
                  </a:txBody>
                  <a:tcPr/>
                </a:tc>
                <a:extLst>
                  <a:ext uri="{0D108BD9-81ED-4DB2-BD59-A6C34878D82A}">
                    <a16:rowId xmlns:a16="http://schemas.microsoft.com/office/drawing/2014/main" val="3138039024"/>
                  </a:ext>
                </a:extLst>
              </a:tr>
              <a:tr h="513890">
                <a:tc>
                  <a:txBody>
                    <a:bodyPr/>
                    <a:lstStyle/>
                    <a:p>
                      <a:pPr lvl="0">
                        <a:buNone/>
                      </a:pPr>
                      <a:r>
                        <a:rPr lang="en-US" sz="1800" b="1" i="0" u="none" strike="noStrike" noProof="0" dirty="0">
                          <a:solidFill>
                            <a:srgbClr val="FFFFFF"/>
                          </a:solidFill>
                          <a:latin typeface="Aptos"/>
                        </a:rPr>
                        <a:t>Status Data 4</a:t>
                      </a:r>
                    </a:p>
                  </a:txBody>
                  <a:tcPr/>
                </a:tc>
                <a:extLst>
                  <a:ext uri="{0D108BD9-81ED-4DB2-BD59-A6C34878D82A}">
                    <a16:rowId xmlns:a16="http://schemas.microsoft.com/office/drawing/2014/main" val="2616883404"/>
                  </a:ext>
                </a:extLst>
              </a:tr>
              <a:tr h="513890">
                <a:tc>
                  <a:txBody>
                    <a:bodyPr/>
                    <a:lstStyle/>
                    <a:p>
                      <a:pPr lvl="0">
                        <a:buNone/>
                      </a:pPr>
                      <a:r>
                        <a:rPr lang="en-US" sz="1800" b="1" i="0" u="none" strike="noStrike" noProof="0" dirty="0">
                          <a:solidFill>
                            <a:srgbClr val="FFFFFF"/>
                          </a:solidFill>
                          <a:latin typeface="Aptos"/>
                        </a:rPr>
                        <a:t>Status Data 5</a:t>
                      </a:r>
                    </a:p>
                  </a:txBody>
                  <a:tcPr/>
                </a:tc>
                <a:extLst>
                  <a:ext uri="{0D108BD9-81ED-4DB2-BD59-A6C34878D82A}">
                    <a16:rowId xmlns:a16="http://schemas.microsoft.com/office/drawing/2014/main" val="428131745"/>
                  </a:ext>
                </a:extLst>
              </a:tr>
              <a:tr h="513890">
                <a:tc>
                  <a:txBody>
                    <a:bodyPr/>
                    <a:lstStyle/>
                    <a:p>
                      <a:pPr lvl="0">
                        <a:buNone/>
                      </a:pPr>
                      <a:r>
                        <a:rPr lang="en-US" sz="1800" b="1" i="0" u="none" strike="noStrike" noProof="0" dirty="0">
                          <a:solidFill>
                            <a:srgbClr val="FFFFFF"/>
                          </a:solidFill>
                          <a:latin typeface="Aptos"/>
                        </a:rPr>
                        <a:t>...</a:t>
                      </a:r>
                    </a:p>
                  </a:txBody>
                  <a:tcPr/>
                </a:tc>
                <a:extLst>
                  <a:ext uri="{0D108BD9-81ED-4DB2-BD59-A6C34878D82A}">
                    <a16:rowId xmlns:a16="http://schemas.microsoft.com/office/drawing/2014/main" val="2670784910"/>
                  </a:ext>
                </a:extLst>
              </a:tr>
              <a:tr h="513890">
                <a:tc>
                  <a:txBody>
                    <a:bodyPr/>
                    <a:lstStyle/>
                    <a:p>
                      <a:pPr lvl="0">
                        <a:buNone/>
                      </a:pPr>
                      <a:r>
                        <a:rPr lang="en-US" sz="1800" b="1" i="0" u="none" strike="noStrike" noProof="0" dirty="0">
                          <a:solidFill>
                            <a:srgbClr val="FFFFFF"/>
                          </a:solidFill>
                          <a:latin typeface="Aptos"/>
                        </a:rPr>
                        <a:t>...</a:t>
                      </a:r>
                    </a:p>
                  </a:txBody>
                  <a:tcPr/>
                </a:tc>
                <a:extLst>
                  <a:ext uri="{0D108BD9-81ED-4DB2-BD59-A6C34878D82A}">
                    <a16:rowId xmlns:a16="http://schemas.microsoft.com/office/drawing/2014/main" val="4154682971"/>
                  </a:ext>
                </a:extLst>
              </a:tr>
              <a:tr h="513890">
                <a:tc>
                  <a:txBody>
                    <a:bodyPr/>
                    <a:lstStyle/>
                    <a:p>
                      <a:pPr lvl="0">
                        <a:buNone/>
                      </a:pPr>
                      <a:r>
                        <a:rPr lang="en-US" sz="1800" b="1" i="0" u="none" strike="noStrike" noProof="0" dirty="0">
                          <a:solidFill>
                            <a:srgbClr val="FFFFFF"/>
                          </a:solidFill>
                          <a:latin typeface="Aptos"/>
                        </a:rPr>
                        <a:t>...</a:t>
                      </a:r>
                    </a:p>
                  </a:txBody>
                  <a:tcPr/>
                </a:tc>
                <a:extLst>
                  <a:ext uri="{0D108BD9-81ED-4DB2-BD59-A6C34878D82A}">
                    <a16:rowId xmlns:a16="http://schemas.microsoft.com/office/drawing/2014/main" val="3260420841"/>
                  </a:ext>
                </a:extLst>
              </a:tr>
              <a:tr h="513890">
                <a:tc>
                  <a:txBody>
                    <a:bodyPr/>
                    <a:lstStyle/>
                    <a:p>
                      <a:pPr lvl="0">
                        <a:buNone/>
                      </a:pPr>
                      <a:r>
                        <a:rPr lang="en-US" sz="1800" b="1" i="0" u="none" strike="noStrike" noProof="0" dirty="0">
                          <a:solidFill>
                            <a:srgbClr val="FFFFFF"/>
                          </a:solidFill>
                          <a:latin typeface="Aptos"/>
                        </a:rPr>
                        <a:t>...</a:t>
                      </a:r>
                    </a:p>
                  </a:txBody>
                  <a:tcPr/>
                </a:tc>
                <a:extLst>
                  <a:ext uri="{0D108BD9-81ED-4DB2-BD59-A6C34878D82A}">
                    <a16:rowId xmlns:a16="http://schemas.microsoft.com/office/drawing/2014/main" val="3184502176"/>
                  </a:ext>
                </a:extLst>
              </a:tr>
              <a:tr h="513890">
                <a:tc>
                  <a:txBody>
                    <a:bodyPr/>
                    <a:lstStyle/>
                    <a:p>
                      <a:pPr lvl="0">
                        <a:buNone/>
                      </a:pPr>
                      <a:r>
                        <a:rPr lang="en-US" sz="1800" b="1" i="0" u="none" strike="noStrike" noProof="0" dirty="0">
                          <a:solidFill>
                            <a:srgbClr val="FFFFFF"/>
                          </a:solidFill>
                          <a:latin typeface="Aptos"/>
                        </a:rPr>
                        <a:t>Status Data 124</a:t>
                      </a:r>
                      <a:endParaRPr lang="en-US" dirty="0"/>
                    </a:p>
                  </a:txBody>
                  <a:tcPr/>
                </a:tc>
                <a:extLst>
                  <a:ext uri="{0D108BD9-81ED-4DB2-BD59-A6C34878D82A}">
                    <a16:rowId xmlns:a16="http://schemas.microsoft.com/office/drawing/2014/main" val="3767312924"/>
                  </a:ext>
                </a:extLst>
              </a:tr>
              <a:tr h="513890">
                <a:tc>
                  <a:txBody>
                    <a:bodyPr/>
                    <a:lstStyle/>
                    <a:p>
                      <a:pPr lvl="0">
                        <a:buNone/>
                      </a:pPr>
                      <a:r>
                        <a:rPr lang="en-US" sz="1800" b="1" i="0" u="none" strike="noStrike" noProof="0" dirty="0">
                          <a:solidFill>
                            <a:srgbClr val="FFFFFF"/>
                          </a:solidFill>
                          <a:latin typeface="Aptos"/>
                        </a:rPr>
                        <a:t>Status Data 125</a:t>
                      </a:r>
                      <a:endParaRPr lang="en-US" dirty="0"/>
                    </a:p>
                  </a:txBody>
                  <a:tcPr/>
                </a:tc>
                <a:extLst>
                  <a:ext uri="{0D108BD9-81ED-4DB2-BD59-A6C34878D82A}">
                    <a16:rowId xmlns:a16="http://schemas.microsoft.com/office/drawing/2014/main" val="2303689020"/>
                  </a:ext>
                </a:extLst>
              </a:tr>
              <a:tr h="513890">
                <a:tc>
                  <a:txBody>
                    <a:bodyPr/>
                    <a:lstStyle/>
                    <a:p>
                      <a:pPr lvl="0">
                        <a:buNone/>
                      </a:pPr>
                      <a:r>
                        <a:rPr lang="en-US" sz="1800" b="1" i="0" u="none" strike="noStrike" noProof="0" dirty="0">
                          <a:solidFill>
                            <a:srgbClr val="FFFFFF"/>
                          </a:solidFill>
                          <a:latin typeface="Aptos"/>
                        </a:rPr>
                        <a:t>Status Data 126</a:t>
                      </a:r>
                      <a:endParaRPr lang="en-US" dirty="0"/>
                    </a:p>
                  </a:txBody>
                  <a:tcPr/>
                </a:tc>
                <a:extLst>
                  <a:ext uri="{0D108BD9-81ED-4DB2-BD59-A6C34878D82A}">
                    <a16:rowId xmlns:a16="http://schemas.microsoft.com/office/drawing/2014/main" val="2496818458"/>
                  </a:ext>
                </a:extLst>
              </a:tr>
            </a:tbl>
          </a:graphicData>
        </a:graphic>
      </p:graphicFrame>
      <p:cxnSp>
        <p:nvCxnSpPr>
          <p:cNvPr id="6" name="Straight Arrow Connector 5">
            <a:extLst>
              <a:ext uri="{FF2B5EF4-FFF2-40B4-BE49-F238E27FC236}">
                <a16:creationId xmlns:a16="http://schemas.microsoft.com/office/drawing/2014/main" id="{4D977F32-F26A-0553-0A16-B8811E46C658}"/>
              </a:ext>
            </a:extLst>
          </p:cNvPr>
          <p:cNvCxnSpPr/>
          <p:nvPr/>
        </p:nvCxnSpPr>
        <p:spPr>
          <a:xfrm flipV="1">
            <a:off x="2735943" y="463248"/>
            <a:ext cx="5589208" cy="1153885"/>
          </a:xfrm>
          <a:prstGeom prst="straightConnector1">
            <a:avLst/>
          </a:prstGeom>
        </p:spPr>
        <p:style>
          <a:lnRef idx="2">
            <a:schemeClr val="accent1"/>
          </a:lnRef>
          <a:fillRef idx="0">
            <a:schemeClr val="accent1"/>
          </a:fillRef>
          <a:effectRef idx="1">
            <a:schemeClr val="accent1"/>
          </a:effectRef>
          <a:fontRef idx="minor">
            <a:schemeClr val="tx1"/>
          </a:fontRef>
        </p:style>
      </p:cxnSp>
      <p:cxnSp>
        <p:nvCxnSpPr>
          <p:cNvPr id="7" name="Straight Arrow Connector 6">
            <a:extLst>
              <a:ext uri="{FF2B5EF4-FFF2-40B4-BE49-F238E27FC236}">
                <a16:creationId xmlns:a16="http://schemas.microsoft.com/office/drawing/2014/main" id="{D7AB6981-1565-6623-2033-B2DAA3619AB3}"/>
              </a:ext>
            </a:extLst>
          </p:cNvPr>
          <p:cNvCxnSpPr>
            <a:cxnSpLocks/>
          </p:cNvCxnSpPr>
          <p:nvPr/>
        </p:nvCxnSpPr>
        <p:spPr>
          <a:xfrm flipV="1">
            <a:off x="2729894" y="928914"/>
            <a:ext cx="5607351" cy="948266"/>
          </a:xfrm>
          <a:prstGeom prst="straightConnector1">
            <a:avLst/>
          </a:prstGeom>
        </p:spPr>
        <p:style>
          <a:lnRef idx="2">
            <a:schemeClr val="accent1"/>
          </a:lnRef>
          <a:fillRef idx="0">
            <a:schemeClr val="accent1"/>
          </a:fillRef>
          <a:effectRef idx="1">
            <a:schemeClr val="accent1"/>
          </a:effectRef>
          <a:fontRef idx="minor">
            <a:schemeClr val="tx1"/>
          </a:fontRef>
        </p:style>
      </p:cxnSp>
      <p:cxnSp>
        <p:nvCxnSpPr>
          <p:cNvPr id="9" name="Straight Arrow Connector 8">
            <a:extLst>
              <a:ext uri="{FF2B5EF4-FFF2-40B4-BE49-F238E27FC236}">
                <a16:creationId xmlns:a16="http://schemas.microsoft.com/office/drawing/2014/main" id="{90560224-1C78-1594-2312-9FE986A66DFD}"/>
              </a:ext>
            </a:extLst>
          </p:cNvPr>
          <p:cNvCxnSpPr>
            <a:cxnSpLocks/>
          </p:cNvCxnSpPr>
          <p:nvPr/>
        </p:nvCxnSpPr>
        <p:spPr>
          <a:xfrm>
            <a:off x="2735942" y="1955799"/>
            <a:ext cx="5631541" cy="31447"/>
          </a:xfrm>
          <a:prstGeom prst="straightConnector1">
            <a:avLst/>
          </a:prstGeom>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2D440AED-E6F4-72E7-9D22-FADB9DEBDEB2}"/>
              </a:ext>
            </a:extLst>
          </p:cNvPr>
          <p:cNvCxnSpPr>
            <a:cxnSpLocks/>
          </p:cNvCxnSpPr>
          <p:nvPr/>
        </p:nvCxnSpPr>
        <p:spPr>
          <a:xfrm flipV="1">
            <a:off x="2723847" y="1999342"/>
            <a:ext cx="5595255" cy="585409"/>
          </a:xfrm>
          <a:prstGeom prst="straightConnector1">
            <a:avLst/>
          </a:prstGeom>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33BA8913-D8C2-1F71-578E-D9CA44B77039}"/>
              </a:ext>
            </a:extLst>
          </p:cNvPr>
          <p:cNvCxnSpPr>
            <a:cxnSpLocks/>
          </p:cNvCxnSpPr>
          <p:nvPr/>
        </p:nvCxnSpPr>
        <p:spPr>
          <a:xfrm flipV="1">
            <a:off x="2717799" y="2489199"/>
            <a:ext cx="5631541" cy="198362"/>
          </a:xfrm>
          <a:prstGeom prst="straightConnector1">
            <a:avLst/>
          </a:prstGeom>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49633845-7588-4217-FA1B-4BDE6409D55E}"/>
              </a:ext>
            </a:extLst>
          </p:cNvPr>
          <p:cNvCxnSpPr>
            <a:cxnSpLocks/>
          </p:cNvCxnSpPr>
          <p:nvPr/>
        </p:nvCxnSpPr>
        <p:spPr>
          <a:xfrm>
            <a:off x="2711750" y="2838751"/>
            <a:ext cx="5637589" cy="164495"/>
          </a:xfrm>
          <a:prstGeom prst="straightConnector1">
            <a:avLst/>
          </a:prstGeom>
        </p:spPr>
        <p:style>
          <a:lnRef idx="2">
            <a:schemeClr val="accent1"/>
          </a:lnRef>
          <a:fillRef idx="0">
            <a:schemeClr val="accent1"/>
          </a:fillRef>
          <a:effectRef idx="1">
            <a:schemeClr val="accent1"/>
          </a:effectRef>
          <a:fontRef idx="minor">
            <a:schemeClr val="tx1"/>
          </a:fontRef>
        </p:style>
      </p:cxnSp>
      <p:graphicFrame>
        <p:nvGraphicFramePr>
          <p:cNvPr id="17" name="Table 16">
            <a:extLst>
              <a:ext uri="{FF2B5EF4-FFF2-40B4-BE49-F238E27FC236}">
                <a16:creationId xmlns:a16="http://schemas.microsoft.com/office/drawing/2014/main" id="{BEB469C9-BDB7-1C8D-0326-7FABB698FC16}"/>
              </a:ext>
            </a:extLst>
          </p:cNvPr>
          <p:cNvGraphicFramePr>
            <a:graphicFrameLocks noGrp="1"/>
          </p:cNvGraphicFramePr>
          <p:nvPr>
            <p:extLst>
              <p:ext uri="{D42A27DB-BD31-4B8C-83A1-F6EECF244321}">
                <p14:modId xmlns:p14="http://schemas.microsoft.com/office/powerpoint/2010/main" val="3365411224"/>
              </p:ext>
            </p:extLst>
          </p:nvPr>
        </p:nvGraphicFramePr>
        <p:xfrm>
          <a:off x="4370252" y="4568662"/>
          <a:ext cx="1419562" cy="2194560"/>
        </p:xfrm>
        <a:graphic>
          <a:graphicData uri="http://schemas.openxmlformats.org/drawingml/2006/table">
            <a:tbl>
              <a:tblPr firstRow="1" bandRow="1">
                <a:tableStyleId>{5C22544A-7EE6-4342-B048-85BDC9FD1C3A}</a:tableStyleId>
              </a:tblPr>
              <a:tblGrid>
                <a:gridCol w="1419562">
                  <a:extLst>
                    <a:ext uri="{9D8B030D-6E8A-4147-A177-3AD203B41FA5}">
                      <a16:colId xmlns:a16="http://schemas.microsoft.com/office/drawing/2014/main" val="2858821867"/>
                    </a:ext>
                  </a:extLst>
                </a:gridCol>
              </a:tblGrid>
              <a:tr h="358650">
                <a:tc>
                  <a:txBody>
                    <a:bodyPr/>
                    <a:lstStyle/>
                    <a:p>
                      <a:r>
                        <a:rPr lang="en-US" dirty="0"/>
                        <a:t>Calibration file 1</a:t>
                      </a:r>
                    </a:p>
                  </a:txBody>
                  <a:tcPr/>
                </a:tc>
                <a:extLst>
                  <a:ext uri="{0D108BD9-81ED-4DB2-BD59-A6C34878D82A}">
                    <a16:rowId xmlns:a16="http://schemas.microsoft.com/office/drawing/2014/main" val="3758864577"/>
                  </a:ext>
                </a:extLst>
              </a:tr>
              <a:tr h="358650">
                <a:tc>
                  <a:txBody>
                    <a:bodyPr/>
                    <a:lstStyle/>
                    <a:p>
                      <a:pPr lvl="0">
                        <a:buNone/>
                      </a:pPr>
                      <a:r>
                        <a:rPr lang="en-US" sz="1800" b="1" i="0" u="none" strike="noStrike" noProof="0" dirty="0">
                          <a:solidFill>
                            <a:srgbClr val="FFFFFF"/>
                          </a:solidFill>
                          <a:latin typeface="Aptos"/>
                        </a:rPr>
                        <a:t>Calibration file 2</a:t>
                      </a:r>
                    </a:p>
                  </a:txBody>
                  <a:tcPr/>
                </a:tc>
                <a:extLst>
                  <a:ext uri="{0D108BD9-81ED-4DB2-BD59-A6C34878D82A}">
                    <a16:rowId xmlns:a16="http://schemas.microsoft.com/office/drawing/2014/main" val="1943978800"/>
                  </a:ext>
                </a:extLst>
              </a:tr>
              <a:tr h="358650">
                <a:tc>
                  <a:txBody>
                    <a:bodyPr/>
                    <a:lstStyle/>
                    <a:p>
                      <a:pPr lvl="0">
                        <a:buNone/>
                      </a:pPr>
                      <a:r>
                        <a:rPr lang="en-US" sz="1800" b="1" i="0" u="none" strike="noStrike" noProof="0" dirty="0">
                          <a:solidFill>
                            <a:srgbClr val="FFFFFF"/>
                          </a:solidFill>
                          <a:latin typeface="Aptos"/>
                        </a:rPr>
                        <a:t>Calibration file 3</a:t>
                      </a:r>
                      <a:endParaRPr lang="en-US" dirty="0"/>
                    </a:p>
                    <a:p>
                      <a:pPr lvl="0">
                        <a:buNone/>
                      </a:pPr>
                      <a:endParaRPr lang="en-US" dirty="0"/>
                    </a:p>
                  </a:txBody>
                  <a:tcPr/>
                </a:tc>
                <a:extLst>
                  <a:ext uri="{0D108BD9-81ED-4DB2-BD59-A6C34878D82A}">
                    <a16:rowId xmlns:a16="http://schemas.microsoft.com/office/drawing/2014/main" val="2458034274"/>
                  </a:ext>
                </a:extLst>
              </a:tr>
            </a:tbl>
          </a:graphicData>
        </a:graphic>
      </p:graphicFrame>
      <p:cxnSp>
        <p:nvCxnSpPr>
          <p:cNvPr id="18" name="Straight Arrow Connector 17">
            <a:extLst>
              <a:ext uri="{FF2B5EF4-FFF2-40B4-BE49-F238E27FC236}">
                <a16:creationId xmlns:a16="http://schemas.microsoft.com/office/drawing/2014/main" id="{67CE8793-914A-D9CC-D020-F95CEAC2D570}"/>
              </a:ext>
            </a:extLst>
          </p:cNvPr>
          <p:cNvCxnSpPr>
            <a:cxnSpLocks/>
          </p:cNvCxnSpPr>
          <p:nvPr/>
        </p:nvCxnSpPr>
        <p:spPr>
          <a:xfrm>
            <a:off x="2729891" y="2046513"/>
            <a:ext cx="1640114" cy="2855684"/>
          </a:xfrm>
          <a:prstGeom prst="straightConnector1">
            <a:avLst/>
          </a:prstGeom>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id="{08F3B3A5-5CEC-FFF1-B6B3-55CC715B691C}"/>
              </a:ext>
            </a:extLst>
          </p:cNvPr>
          <p:cNvCxnSpPr>
            <a:cxnSpLocks/>
          </p:cNvCxnSpPr>
          <p:nvPr/>
        </p:nvCxnSpPr>
        <p:spPr>
          <a:xfrm>
            <a:off x="2735937" y="2935512"/>
            <a:ext cx="1621972" cy="2625875"/>
          </a:xfrm>
          <a:prstGeom prst="straightConnector1">
            <a:avLst/>
          </a:prstGeom>
        </p:spPr>
        <p:style>
          <a:lnRef idx="2">
            <a:schemeClr val="accent1"/>
          </a:lnRef>
          <a:fillRef idx="0">
            <a:schemeClr val="accent1"/>
          </a:fillRef>
          <a:effectRef idx="1">
            <a:schemeClr val="accent1"/>
          </a:effectRef>
          <a:fontRef idx="minor">
            <a:schemeClr val="tx1"/>
          </a:fontRef>
        </p:style>
      </p:cxnSp>
      <p:sp>
        <p:nvSpPr>
          <p:cNvPr id="20" name="Slide Number Placeholder 19">
            <a:extLst>
              <a:ext uri="{FF2B5EF4-FFF2-40B4-BE49-F238E27FC236}">
                <a16:creationId xmlns:a16="http://schemas.microsoft.com/office/drawing/2014/main" id="{0BAE6B00-E066-E89A-CBAA-5C98F9E34A1C}"/>
              </a:ext>
            </a:extLst>
          </p:cNvPr>
          <p:cNvSpPr>
            <a:spLocks noGrp="1"/>
          </p:cNvSpPr>
          <p:nvPr>
            <p:ph type="sldNum" sz="quarter" idx="12"/>
          </p:nvPr>
        </p:nvSpPr>
        <p:spPr/>
        <p:txBody>
          <a:bodyPr/>
          <a:lstStyle/>
          <a:p>
            <a:fld id="{330EA680-D336-4FF7-8B7A-9848BB0A1C32}" type="slidenum">
              <a:rPr lang="en-US" smtClean="0"/>
              <a:t>12</a:t>
            </a:fld>
            <a:endParaRPr lang="en-US"/>
          </a:p>
        </p:txBody>
      </p:sp>
    </p:spTree>
    <p:extLst>
      <p:ext uri="{BB962C8B-B14F-4D97-AF65-F5344CB8AC3E}">
        <p14:creationId xmlns:p14="http://schemas.microsoft.com/office/powerpoint/2010/main" val="41662434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BF61EA3-B236-439E-9C0B-340980D56B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7C79D9B-CFE9-4CED-D485-983801D60FC5}"/>
              </a:ext>
            </a:extLst>
          </p:cNvPr>
          <p:cNvSpPr>
            <a:spLocks noGrp="1"/>
          </p:cNvSpPr>
          <p:nvPr>
            <p:ph type="title"/>
          </p:nvPr>
        </p:nvSpPr>
        <p:spPr>
          <a:xfrm>
            <a:off x="808638" y="386930"/>
            <a:ext cx="9236700" cy="1188950"/>
          </a:xfrm>
        </p:spPr>
        <p:txBody>
          <a:bodyPr anchor="b">
            <a:normAutofit/>
          </a:bodyPr>
          <a:lstStyle/>
          <a:p>
            <a:r>
              <a:rPr lang="en-US" sz="5400" dirty="0"/>
              <a:t>Reduced File Size</a:t>
            </a:r>
          </a:p>
        </p:txBody>
      </p:sp>
      <p:grpSp>
        <p:nvGrpSpPr>
          <p:cNvPr id="10" name="Group 9">
            <a:extLst>
              <a:ext uri="{FF2B5EF4-FFF2-40B4-BE49-F238E27FC236}">
                <a16:creationId xmlns:a16="http://schemas.microsoft.com/office/drawing/2014/main" id="{28FAF094-D087-493F-8DF9-A486C2D6BB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998368"/>
            <a:ext cx="11695083" cy="782176"/>
            <a:chOff x="-2" y="1998368"/>
            <a:chExt cx="11695083" cy="782176"/>
          </a:xfrm>
        </p:grpSpPr>
        <p:sp>
          <p:nvSpPr>
            <p:cNvPr id="11" name="Rectangle 10">
              <a:extLst>
                <a:ext uri="{FF2B5EF4-FFF2-40B4-BE49-F238E27FC236}">
                  <a16:creationId xmlns:a16="http://schemas.microsoft.com/office/drawing/2014/main" id="{8D7C88D8-5509-4514-925A-9CE148E5C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275593D-F75E-4426-AE3E-2CDEFD228D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14784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A9D8FB5-3D8F-96DA-DFE0-2A2E51750716}"/>
              </a:ext>
            </a:extLst>
          </p:cNvPr>
          <p:cNvSpPr>
            <a:spLocks noGrp="1"/>
          </p:cNvSpPr>
          <p:nvPr>
            <p:ph idx="1"/>
          </p:nvPr>
        </p:nvSpPr>
        <p:spPr>
          <a:xfrm>
            <a:off x="801058" y="2599509"/>
            <a:ext cx="2212950" cy="3435531"/>
          </a:xfrm>
        </p:spPr>
        <p:txBody>
          <a:bodyPr anchor="ctr">
            <a:normAutofit/>
          </a:bodyPr>
          <a:lstStyle/>
          <a:p>
            <a:r>
              <a:rPr lang="en-US" sz="2400" dirty="0"/>
              <a:t>Automated Statistical analysis to find extremities in data</a:t>
            </a:r>
          </a:p>
        </p:txBody>
      </p:sp>
      <p:pic>
        <p:nvPicPr>
          <p:cNvPr id="4" name="Picture 3" descr="A graph with red and blue lines&#10;&#10;Description automatically generated">
            <a:extLst>
              <a:ext uri="{FF2B5EF4-FFF2-40B4-BE49-F238E27FC236}">
                <a16:creationId xmlns:a16="http://schemas.microsoft.com/office/drawing/2014/main" id="{C34FC38D-6242-90FB-A345-022D2E3391A6}"/>
              </a:ext>
            </a:extLst>
          </p:cNvPr>
          <p:cNvPicPr>
            <a:picLocks noChangeAspect="1"/>
          </p:cNvPicPr>
          <p:nvPr/>
        </p:nvPicPr>
        <p:blipFill>
          <a:blip r:embed="rId3"/>
          <a:stretch>
            <a:fillRect/>
          </a:stretch>
        </p:blipFill>
        <p:spPr>
          <a:xfrm>
            <a:off x="3092388" y="2392490"/>
            <a:ext cx="9099612" cy="3212319"/>
          </a:xfrm>
          <a:prstGeom prst="rect">
            <a:avLst/>
          </a:prstGeom>
        </p:spPr>
      </p:pic>
      <p:sp>
        <p:nvSpPr>
          <p:cNvPr id="5" name="Slide Number Placeholder 4">
            <a:extLst>
              <a:ext uri="{FF2B5EF4-FFF2-40B4-BE49-F238E27FC236}">
                <a16:creationId xmlns:a16="http://schemas.microsoft.com/office/drawing/2014/main" id="{EF37E105-774B-9EF7-2EFB-9F37230E9237}"/>
              </a:ext>
            </a:extLst>
          </p:cNvPr>
          <p:cNvSpPr>
            <a:spLocks noGrp="1"/>
          </p:cNvSpPr>
          <p:nvPr>
            <p:ph type="sldNum" sz="quarter" idx="12"/>
          </p:nvPr>
        </p:nvSpPr>
        <p:spPr/>
        <p:txBody>
          <a:bodyPr/>
          <a:lstStyle/>
          <a:p>
            <a:fld id="{330EA680-D336-4FF7-8B7A-9848BB0A1C32}" type="slidenum">
              <a:rPr lang="en-US" smtClean="0"/>
              <a:t>13</a:t>
            </a:fld>
            <a:endParaRPr lang="en-US"/>
          </a:p>
        </p:txBody>
      </p:sp>
    </p:spTree>
    <p:extLst>
      <p:ext uri="{BB962C8B-B14F-4D97-AF65-F5344CB8AC3E}">
        <p14:creationId xmlns:p14="http://schemas.microsoft.com/office/powerpoint/2010/main" val="8010254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6CDA21F-E7AF-4C75-8395-33F58D5B0E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11" name="Rectangle 10">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7227881-E145-4030-2291-4777B494FCBF}"/>
              </a:ext>
            </a:extLst>
          </p:cNvPr>
          <p:cNvSpPr>
            <a:spLocks noGrp="1"/>
          </p:cNvSpPr>
          <p:nvPr>
            <p:ph type="title"/>
          </p:nvPr>
        </p:nvSpPr>
        <p:spPr>
          <a:xfrm>
            <a:off x="1043631" y="809898"/>
            <a:ext cx="9942716" cy="1554480"/>
          </a:xfrm>
        </p:spPr>
        <p:txBody>
          <a:bodyPr anchor="ctr">
            <a:normAutofit/>
          </a:bodyPr>
          <a:lstStyle/>
          <a:p>
            <a:r>
              <a:rPr lang="en-US" sz="4800" dirty="0"/>
              <a:t>NoSQL</a:t>
            </a:r>
          </a:p>
        </p:txBody>
      </p:sp>
      <p:sp>
        <p:nvSpPr>
          <p:cNvPr id="3" name="Content Placeholder 2">
            <a:extLst>
              <a:ext uri="{FF2B5EF4-FFF2-40B4-BE49-F238E27FC236}">
                <a16:creationId xmlns:a16="http://schemas.microsoft.com/office/drawing/2014/main" id="{BDD146B7-3B4A-3EBD-7F61-CF3497DEBF38}"/>
              </a:ext>
            </a:extLst>
          </p:cNvPr>
          <p:cNvSpPr>
            <a:spLocks noGrp="1"/>
          </p:cNvSpPr>
          <p:nvPr>
            <p:ph idx="1"/>
          </p:nvPr>
        </p:nvSpPr>
        <p:spPr>
          <a:xfrm>
            <a:off x="476552" y="2709093"/>
            <a:ext cx="3993281" cy="3124658"/>
          </a:xfrm>
        </p:spPr>
        <p:txBody>
          <a:bodyPr anchor="ctr">
            <a:normAutofit/>
          </a:bodyPr>
          <a:lstStyle/>
          <a:p>
            <a:r>
              <a:rPr lang="en-US" sz="2400" dirty="0"/>
              <a:t>New Kid on the block (databases)</a:t>
            </a:r>
          </a:p>
          <a:p>
            <a:r>
              <a:rPr lang="en-US" sz="2400" dirty="0"/>
              <a:t>Flexible Data structures which is good for Physics experiments</a:t>
            </a:r>
          </a:p>
          <a:p>
            <a:r>
              <a:rPr lang="en-US" sz="2400" dirty="0"/>
              <a:t>Good performance &amp; scalability</a:t>
            </a:r>
          </a:p>
          <a:p>
            <a:endParaRPr lang="en-US" sz="2400" dirty="0"/>
          </a:p>
        </p:txBody>
      </p:sp>
      <p:cxnSp>
        <p:nvCxnSpPr>
          <p:cNvPr id="17" name="Straight Connector 16">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5" name="Picture 4" descr="A screenshot of a computer program&#10;&#10;Description automatically generated">
            <a:extLst>
              <a:ext uri="{FF2B5EF4-FFF2-40B4-BE49-F238E27FC236}">
                <a16:creationId xmlns:a16="http://schemas.microsoft.com/office/drawing/2014/main" id="{B1DB9717-5640-19BA-C62D-2DE4A7E95F5B}"/>
              </a:ext>
            </a:extLst>
          </p:cNvPr>
          <p:cNvPicPr>
            <a:picLocks noChangeAspect="1"/>
          </p:cNvPicPr>
          <p:nvPr/>
        </p:nvPicPr>
        <p:blipFill>
          <a:blip r:embed="rId3"/>
          <a:stretch>
            <a:fillRect/>
          </a:stretch>
        </p:blipFill>
        <p:spPr>
          <a:xfrm>
            <a:off x="8623658" y="1553557"/>
            <a:ext cx="3319990" cy="4114800"/>
          </a:xfrm>
          <a:prstGeom prst="rect">
            <a:avLst/>
          </a:prstGeom>
        </p:spPr>
      </p:pic>
      <p:graphicFrame>
        <p:nvGraphicFramePr>
          <p:cNvPr id="6" name="Table 5">
            <a:extLst>
              <a:ext uri="{FF2B5EF4-FFF2-40B4-BE49-F238E27FC236}">
                <a16:creationId xmlns:a16="http://schemas.microsoft.com/office/drawing/2014/main" id="{489AB865-BEE3-47E1-2E34-78E1F3E97D50}"/>
              </a:ext>
            </a:extLst>
          </p:cNvPr>
          <p:cNvGraphicFramePr>
            <a:graphicFrameLocks noGrp="1"/>
          </p:cNvGraphicFramePr>
          <p:nvPr>
            <p:extLst>
              <p:ext uri="{D42A27DB-BD31-4B8C-83A1-F6EECF244321}">
                <p14:modId xmlns:p14="http://schemas.microsoft.com/office/powerpoint/2010/main" val="1423361304"/>
              </p:ext>
            </p:extLst>
          </p:nvPr>
        </p:nvGraphicFramePr>
        <p:xfrm>
          <a:off x="4221238" y="1717523"/>
          <a:ext cx="3735848" cy="2158210"/>
        </p:xfrm>
        <a:graphic>
          <a:graphicData uri="http://schemas.openxmlformats.org/drawingml/2006/table">
            <a:tbl>
              <a:tblPr firstRow="1" bandRow="1">
                <a:tableStyleId>{5C22544A-7EE6-4342-B048-85BDC9FD1C3A}</a:tableStyleId>
              </a:tblPr>
              <a:tblGrid>
                <a:gridCol w="933962">
                  <a:extLst>
                    <a:ext uri="{9D8B030D-6E8A-4147-A177-3AD203B41FA5}">
                      <a16:colId xmlns:a16="http://schemas.microsoft.com/office/drawing/2014/main" val="2631146356"/>
                    </a:ext>
                  </a:extLst>
                </a:gridCol>
                <a:gridCol w="933962">
                  <a:extLst>
                    <a:ext uri="{9D8B030D-6E8A-4147-A177-3AD203B41FA5}">
                      <a16:colId xmlns:a16="http://schemas.microsoft.com/office/drawing/2014/main" val="2165471194"/>
                    </a:ext>
                  </a:extLst>
                </a:gridCol>
                <a:gridCol w="933962">
                  <a:extLst>
                    <a:ext uri="{9D8B030D-6E8A-4147-A177-3AD203B41FA5}">
                      <a16:colId xmlns:a16="http://schemas.microsoft.com/office/drawing/2014/main" val="3305973548"/>
                    </a:ext>
                  </a:extLst>
                </a:gridCol>
                <a:gridCol w="933962">
                  <a:extLst>
                    <a:ext uri="{9D8B030D-6E8A-4147-A177-3AD203B41FA5}">
                      <a16:colId xmlns:a16="http://schemas.microsoft.com/office/drawing/2014/main" val="658722096"/>
                    </a:ext>
                  </a:extLst>
                </a:gridCol>
              </a:tblGrid>
              <a:tr h="919238">
                <a:tc>
                  <a:txBody>
                    <a:bodyPr/>
                    <a:lstStyle/>
                    <a:p>
                      <a:r>
                        <a:rPr lang="en-US" err="1"/>
                        <a:t>EventID</a:t>
                      </a:r>
                      <a:endParaRPr lang="en-US" dirty="0" err="1"/>
                    </a:p>
                  </a:txBody>
                  <a:tcPr/>
                </a:tc>
                <a:tc>
                  <a:txBody>
                    <a:bodyPr/>
                    <a:lstStyle/>
                    <a:p>
                      <a:r>
                        <a:rPr lang="en-US" err="1"/>
                        <a:t>BattDischarge</a:t>
                      </a:r>
                      <a:endParaRPr lang="en-US" dirty="0" err="1"/>
                    </a:p>
                  </a:txBody>
                  <a:tcPr/>
                </a:tc>
                <a:tc>
                  <a:txBody>
                    <a:bodyPr/>
                    <a:lstStyle/>
                    <a:p>
                      <a:r>
                        <a:rPr lang="en-US" err="1"/>
                        <a:t>BusVoltage</a:t>
                      </a:r>
                      <a:endParaRPr lang="en-US" dirty="0" err="1"/>
                    </a:p>
                  </a:txBody>
                  <a:tcPr/>
                </a:tc>
                <a:tc>
                  <a:txBody>
                    <a:bodyPr/>
                    <a:lstStyle/>
                    <a:p>
                      <a:r>
                        <a:rPr lang="en-US" dirty="0"/>
                        <a:t>Temp</a:t>
                      </a:r>
                    </a:p>
                  </a:txBody>
                  <a:tcPr/>
                </a:tc>
                <a:extLst>
                  <a:ext uri="{0D108BD9-81ED-4DB2-BD59-A6C34878D82A}">
                    <a16:rowId xmlns:a16="http://schemas.microsoft.com/office/drawing/2014/main" val="1175336429"/>
                  </a:ext>
                </a:extLst>
              </a:tr>
              <a:tr h="619486">
                <a:tc>
                  <a:txBody>
                    <a:bodyPr/>
                    <a:lstStyle/>
                    <a:p>
                      <a:r>
                        <a:rPr lang="en-US" dirty="0"/>
                        <a:t>123</a:t>
                      </a:r>
                    </a:p>
                  </a:txBody>
                  <a:tcPr/>
                </a:tc>
                <a:tc>
                  <a:txBody>
                    <a:bodyPr/>
                    <a:lstStyle/>
                    <a:p>
                      <a:r>
                        <a:rPr lang="en-US" dirty="0"/>
                        <a:t>1.52</a:t>
                      </a:r>
                    </a:p>
                  </a:txBody>
                  <a:tcPr/>
                </a:tc>
                <a:tc>
                  <a:txBody>
                    <a:bodyPr/>
                    <a:lstStyle/>
                    <a:p>
                      <a:r>
                        <a:rPr lang="en-US" dirty="0"/>
                        <a:t>27.12</a:t>
                      </a:r>
                    </a:p>
                  </a:txBody>
                  <a:tcPr/>
                </a:tc>
                <a:tc>
                  <a:txBody>
                    <a:bodyPr/>
                    <a:lstStyle/>
                    <a:p>
                      <a:r>
                        <a:rPr lang="en-US" dirty="0"/>
                        <a:t>21</a:t>
                      </a:r>
                    </a:p>
                  </a:txBody>
                  <a:tcPr/>
                </a:tc>
                <a:extLst>
                  <a:ext uri="{0D108BD9-81ED-4DB2-BD59-A6C34878D82A}">
                    <a16:rowId xmlns:a16="http://schemas.microsoft.com/office/drawing/2014/main" val="2280099154"/>
                  </a:ext>
                </a:extLst>
              </a:tr>
              <a:tr h="619486">
                <a:tc>
                  <a:txBody>
                    <a:bodyPr/>
                    <a:lstStyle/>
                    <a:p>
                      <a:pPr lvl="0">
                        <a:buNone/>
                      </a:pPr>
                      <a:r>
                        <a:rPr lang="en-US" dirty="0"/>
                        <a:t>124</a:t>
                      </a:r>
                    </a:p>
                  </a:txBody>
                  <a:tcPr/>
                </a:tc>
                <a:tc>
                  <a:txBody>
                    <a:bodyPr/>
                    <a:lstStyle/>
                    <a:p>
                      <a:pPr lvl="0">
                        <a:buNone/>
                      </a:pPr>
                      <a:r>
                        <a:rPr lang="en-US" dirty="0"/>
                        <a:t>1.53</a:t>
                      </a:r>
                    </a:p>
                  </a:txBody>
                  <a:tcPr/>
                </a:tc>
                <a:tc>
                  <a:txBody>
                    <a:bodyPr/>
                    <a:lstStyle/>
                    <a:p>
                      <a:pPr lvl="0">
                        <a:buNone/>
                      </a:pPr>
                      <a:r>
                        <a:rPr lang="en-US" dirty="0"/>
                        <a:t>27.12</a:t>
                      </a:r>
                    </a:p>
                  </a:txBody>
                  <a:tcPr/>
                </a:tc>
                <a:tc>
                  <a:txBody>
                    <a:bodyPr/>
                    <a:lstStyle/>
                    <a:p>
                      <a:pPr lvl="0">
                        <a:buNone/>
                      </a:pPr>
                      <a:r>
                        <a:rPr lang="en-US" dirty="0"/>
                        <a:t>21</a:t>
                      </a:r>
                    </a:p>
                  </a:txBody>
                  <a:tcPr/>
                </a:tc>
                <a:extLst>
                  <a:ext uri="{0D108BD9-81ED-4DB2-BD59-A6C34878D82A}">
                    <a16:rowId xmlns:a16="http://schemas.microsoft.com/office/drawing/2014/main" val="2347720102"/>
                  </a:ext>
                </a:extLst>
              </a:tr>
            </a:tbl>
          </a:graphicData>
        </a:graphic>
      </p:graphicFrame>
      <p:graphicFrame>
        <p:nvGraphicFramePr>
          <p:cNvPr id="9" name="Table 8">
            <a:extLst>
              <a:ext uri="{FF2B5EF4-FFF2-40B4-BE49-F238E27FC236}">
                <a16:creationId xmlns:a16="http://schemas.microsoft.com/office/drawing/2014/main" id="{05A65D7B-E7AD-AA1B-8579-5516E04A0F3C}"/>
              </a:ext>
            </a:extLst>
          </p:cNvPr>
          <p:cNvGraphicFramePr>
            <a:graphicFrameLocks noGrp="1"/>
          </p:cNvGraphicFramePr>
          <p:nvPr>
            <p:extLst>
              <p:ext uri="{D42A27DB-BD31-4B8C-83A1-F6EECF244321}">
                <p14:modId xmlns:p14="http://schemas.microsoft.com/office/powerpoint/2010/main" val="713037992"/>
              </p:ext>
            </p:extLst>
          </p:nvPr>
        </p:nvGraphicFramePr>
        <p:xfrm>
          <a:off x="4705047" y="4584094"/>
          <a:ext cx="2774676" cy="2158210"/>
        </p:xfrm>
        <a:graphic>
          <a:graphicData uri="http://schemas.openxmlformats.org/drawingml/2006/table">
            <a:tbl>
              <a:tblPr firstRow="1" bandRow="1">
                <a:tableStyleId>{5C22544A-7EE6-4342-B048-85BDC9FD1C3A}</a:tableStyleId>
              </a:tblPr>
              <a:tblGrid>
                <a:gridCol w="924892">
                  <a:extLst>
                    <a:ext uri="{9D8B030D-6E8A-4147-A177-3AD203B41FA5}">
                      <a16:colId xmlns:a16="http://schemas.microsoft.com/office/drawing/2014/main" val="2631146356"/>
                    </a:ext>
                  </a:extLst>
                </a:gridCol>
                <a:gridCol w="924892">
                  <a:extLst>
                    <a:ext uri="{9D8B030D-6E8A-4147-A177-3AD203B41FA5}">
                      <a16:colId xmlns:a16="http://schemas.microsoft.com/office/drawing/2014/main" val="2165471194"/>
                    </a:ext>
                  </a:extLst>
                </a:gridCol>
                <a:gridCol w="924892">
                  <a:extLst>
                    <a:ext uri="{9D8B030D-6E8A-4147-A177-3AD203B41FA5}">
                      <a16:colId xmlns:a16="http://schemas.microsoft.com/office/drawing/2014/main" val="3305973548"/>
                    </a:ext>
                  </a:extLst>
                </a:gridCol>
              </a:tblGrid>
              <a:tr h="919238">
                <a:tc>
                  <a:txBody>
                    <a:bodyPr/>
                    <a:lstStyle/>
                    <a:p>
                      <a:r>
                        <a:rPr lang="en-US" err="1"/>
                        <a:t>EventID</a:t>
                      </a:r>
                      <a:endParaRPr lang="en-US" dirty="0" err="1"/>
                    </a:p>
                  </a:txBody>
                  <a:tcPr/>
                </a:tc>
                <a:tc>
                  <a:txBody>
                    <a:bodyPr/>
                    <a:lstStyle/>
                    <a:p>
                      <a:pPr lvl="0">
                        <a:buNone/>
                      </a:pPr>
                      <a:r>
                        <a:rPr lang="en-US" err="1"/>
                        <a:t>PanelTemp</a:t>
                      </a:r>
                    </a:p>
                  </a:txBody>
                  <a:tcPr/>
                </a:tc>
                <a:tc>
                  <a:txBody>
                    <a:bodyPr/>
                    <a:lstStyle/>
                    <a:p>
                      <a:pPr lvl="0">
                        <a:buNone/>
                      </a:pPr>
                      <a:r>
                        <a:rPr lang="en-US" dirty="0" err="1"/>
                        <a:t>PanelVoltage</a:t>
                      </a:r>
                    </a:p>
                  </a:txBody>
                  <a:tcPr/>
                </a:tc>
                <a:extLst>
                  <a:ext uri="{0D108BD9-81ED-4DB2-BD59-A6C34878D82A}">
                    <a16:rowId xmlns:a16="http://schemas.microsoft.com/office/drawing/2014/main" val="1175336429"/>
                  </a:ext>
                </a:extLst>
              </a:tr>
              <a:tr h="619486">
                <a:tc>
                  <a:txBody>
                    <a:bodyPr/>
                    <a:lstStyle/>
                    <a:p>
                      <a:r>
                        <a:rPr lang="en-US" dirty="0"/>
                        <a:t>123</a:t>
                      </a:r>
                    </a:p>
                  </a:txBody>
                  <a:tcPr/>
                </a:tc>
                <a:tc>
                  <a:txBody>
                    <a:bodyPr/>
                    <a:lstStyle/>
                    <a:p>
                      <a:r>
                        <a:rPr lang="en-US" dirty="0"/>
                        <a:t>1.52</a:t>
                      </a:r>
                    </a:p>
                  </a:txBody>
                  <a:tcPr/>
                </a:tc>
                <a:tc>
                  <a:txBody>
                    <a:bodyPr/>
                    <a:lstStyle/>
                    <a:p>
                      <a:r>
                        <a:rPr lang="en-US" dirty="0"/>
                        <a:t>27.12</a:t>
                      </a:r>
                    </a:p>
                  </a:txBody>
                  <a:tcPr/>
                </a:tc>
                <a:extLst>
                  <a:ext uri="{0D108BD9-81ED-4DB2-BD59-A6C34878D82A}">
                    <a16:rowId xmlns:a16="http://schemas.microsoft.com/office/drawing/2014/main" val="2280099154"/>
                  </a:ext>
                </a:extLst>
              </a:tr>
              <a:tr h="619486">
                <a:tc>
                  <a:txBody>
                    <a:bodyPr/>
                    <a:lstStyle/>
                    <a:p>
                      <a:pPr lvl="0">
                        <a:buNone/>
                      </a:pPr>
                      <a:r>
                        <a:rPr lang="en-US" dirty="0"/>
                        <a:t>124</a:t>
                      </a:r>
                    </a:p>
                  </a:txBody>
                  <a:tcPr/>
                </a:tc>
                <a:tc>
                  <a:txBody>
                    <a:bodyPr/>
                    <a:lstStyle/>
                    <a:p>
                      <a:pPr lvl="0">
                        <a:buNone/>
                      </a:pPr>
                      <a:r>
                        <a:rPr lang="en-US" dirty="0"/>
                        <a:t>1.53</a:t>
                      </a:r>
                    </a:p>
                  </a:txBody>
                  <a:tcPr/>
                </a:tc>
                <a:tc>
                  <a:txBody>
                    <a:bodyPr/>
                    <a:lstStyle/>
                    <a:p>
                      <a:pPr lvl="0">
                        <a:buNone/>
                      </a:pPr>
                      <a:r>
                        <a:rPr lang="en-US" dirty="0"/>
                        <a:t>27.12</a:t>
                      </a:r>
                    </a:p>
                  </a:txBody>
                  <a:tcPr/>
                </a:tc>
                <a:extLst>
                  <a:ext uri="{0D108BD9-81ED-4DB2-BD59-A6C34878D82A}">
                    <a16:rowId xmlns:a16="http://schemas.microsoft.com/office/drawing/2014/main" val="2347720102"/>
                  </a:ext>
                </a:extLst>
              </a:tr>
            </a:tbl>
          </a:graphicData>
        </a:graphic>
      </p:graphicFrame>
      <p:sp>
        <p:nvSpPr>
          <p:cNvPr id="14" name="TextBox 13">
            <a:extLst>
              <a:ext uri="{FF2B5EF4-FFF2-40B4-BE49-F238E27FC236}">
                <a16:creationId xmlns:a16="http://schemas.microsoft.com/office/drawing/2014/main" id="{B3D7418C-8153-BEE3-452E-7E36920F218B}"/>
              </a:ext>
            </a:extLst>
          </p:cNvPr>
          <p:cNvSpPr txBox="1"/>
          <p:nvPr/>
        </p:nvSpPr>
        <p:spPr>
          <a:xfrm>
            <a:off x="4469190" y="1348618"/>
            <a:ext cx="314476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TABLE:MAIN DETECTOR INFO</a:t>
            </a:r>
          </a:p>
        </p:txBody>
      </p:sp>
      <p:sp>
        <p:nvSpPr>
          <p:cNvPr id="16" name="TextBox 15">
            <a:extLst>
              <a:ext uri="{FF2B5EF4-FFF2-40B4-BE49-F238E27FC236}">
                <a16:creationId xmlns:a16="http://schemas.microsoft.com/office/drawing/2014/main" id="{0A36C9B7-D63A-A95B-B8C5-515172D2B6FB}"/>
              </a:ext>
            </a:extLst>
          </p:cNvPr>
          <p:cNvSpPr txBox="1"/>
          <p:nvPr/>
        </p:nvSpPr>
        <p:spPr>
          <a:xfrm>
            <a:off x="4523618" y="4215189"/>
            <a:ext cx="314476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TABLE: NORTH PANEL INFO</a:t>
            </a:r>
          </a:p>
        </p:txBody>
      </p:sp>
      <p:sp>
        <p:nvSpPr>
          <p:cNvPr id="18" name="TextBox 17">
            <a:extLst>
              <a:ext uri="{FF2B5EF4-FFF2-40B4-BE49-F238E27FC236}">
                <a16:creationId xmlns:a16="http://schemas.microsoft.com/office/drawing/2014/main" id="{F4CA34D3-74CB-3ECB-764C-E5654CB55971}"/>
              </a:ext>
            </a:extLst>
          </p:cNvPr>
          <p:cNvSpPr txBox="1"/>
          <p:nvPr/>
        </p:nvSpPr>
        <p:spPr>
          <a:xfrm>
            <a:off x="5382381" y="247951"/>
            <a:ext cx="314476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600" i="1" dirty="0">
                <a:solidFill>
                  <a:schemeClr val="bg2">
                    <a:lumMod val="49000"/>
                  </a:schemeClr>
                </a:solidFill>
              </a:rPr>
              <a:t>SQL</a:t>
            </a:r>
          </a:p>
        </p:txBody>
      </p:sp>
      <p:sp>
        <p:nvSpPr>
          <p:cNvPr id="20" name="TextBox 19">
            <a:extLst>
              <a:ext uri="{FF2B5EF4-FFF2-40B4-BE49-F238E27FC236}">
                <a16:creationId xmlns:a16="http://schemas.microsoft.com/office/drawing/2014/main" id="{4A7D0E23-AE38-948F-797A-135666A97A14}"/>
              </a:ext>
            </a:extLst>
          </p:cNvPr>
          <p:cNvSpPr txBox="1"/>
          <p:nvPr/>
        </p:nvSpPr>
        <p:spPr>
          <a:xfrm>
            <a:off x="9658047" y="290283"/>
            <a:ext cx="314476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600" i="1" dirty="0">
                <a:solidFill>
                  <a:schemeClr val="bg2">
                    <a:lumMod val="49000"/>
                  </a:schemeClr>
                </a:solidFill>
              </a:rPr>
              <a:t>NoSQL</a:t>
            </a:r>
          </a:p>
        </p:txBody>
      </p:sp>
      <p:sp>
        <p:nvSpPr>
          <p:cNvPr id="22" name="Slide Number Placeholder 21">
            <a:extLst>
              <a:ext uri="{FF2B5EF4-FFF2-40B4-BE49-F238E27FC236}">
                <a16:creationId xmlns:a16="http://schemas.microsoft.com/office/drawing/2014/main" id="{6FF955B4-6F88-CBE5-4922-7287D0FA6BB3}"/>
              </a:ext>
            </a:extLst>
          </p:cNvPr>
          <p:cNvSpPr>
            <a:spLocks noGrp="1"/>
          </p:cNvSpPr>
          <p:nvPr>
            <p:ph type="sldNum" sz="quarter" idx="12"/>
          </p:nvPr>
        </p:nvSpPr>
        <p:spPr/>
        <p:txBody>
          <a:bodyPr/>
          <a:lstStyle/>
          <a:p>
            <a:fld id="{330EA680-D336-4FF7-8B7A-9848BB0A1C32}" type="slidenum">
              <a:rPr lang="en-US" smtClean="0"/>
              <a:t>14</a:t>
            </a:fld>
            <a:endParaRPr lang="en-US"/>
          </a:p>
        </p:txBody>
      </p:sp>
    </p:spTree>
    <p:extLst>
      <p:ext uri="{BB962C8B-B14F-4D97-AF65-F5344CB8AC3E}">
        <p14:creationId xmlns:p14="http://schemas.microsoft.com/office/powerpoint/2010/main" val="27078841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DA718D0-4865-4629-8134-44F68D41D5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65167ED7-6315-43AB-B1B6-C326D5FD8F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2340441" y="2666183"/>
            <a:ext cx="5860051" cy="527712"/>
            <a:chOff x="6081624" y="1998368"/>
            <a:chExt cx="5613457" cy="782175"/>
          </a:xfrm>
          <a:solidFill>
            <a:schemeClr val="accent4"/>
          </a:solidFill>
        </p:grpSpPr>
        <p:sp>
          <p:nvSpPr>
            <p:cNvPr id="11" name="Rectangle 10">
              <a:extLst>
                <a:ext uri="{FF2B5EF4-FFF2-40B4-BE49-F238E27FC236}">
                  <a16:creationId xmlns:a16="http://schemas.microsoft.com/office/drawing/2014/main" id="{EF4D8839-FB03-487D-ACC8-8BFEDD4FEB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EF75023-9A3B-42FC-B704-61A8F7BEF4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CBC4F608-B4B8-48C3-9572-C0F061B1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922919"/>
            <a:ext cx="11111729" cy="546125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B714926-79A6-CCEE-AC8B-93B6C418498C}"/>
              </a:ext>
            </a:extLst>
          </p:cNvPr>
          <p:cNvSpPr>
            <a:spLocks noGrp="1"/>
          </p:cNvSpPr>
          <p:nvPr>
            <p:ph type="title"/>
          </p:nvPr>
        </p:nvSpPr>
        <p:spPr>
          <a:xfrm>
            <a:off x="1208982" y="357711"/>
            <a:ext cx="9849751" cy="1349671"/>
          </a:xfrm>
        </p:spPr>
        <p:txBody>
          <a:bodyPr anchor="b">
            <a:normAutofit/>
          </a:bodyPr>
          <a:lstStyle/>
          <a:p>
            <a:r>
              <a:rPr lang="en-US" sz="5400" dirty="0"/>
              <a:t>Why Do We Care?</a:t>
            </a:r>
          </a:p>
        </p:txBody>
      </p:sp>
      <p:pic>
        <p:nvPicPr>
          <p:cNvPr id="4" name="Picture 3" descr="A graph of a solar system&#10;&#10;Description automatically generated">
            <a:extLst>
              <a:ext uri="{FF2B5EF4-FFF2-40B4-BE49-F238E27FC236}">
                <a16:creationId xmlns:a16="http://schemas.microsoft.com/office/drawing/2014/main" id="{EF840CEC-3534-2B5F-E751-62282D2C88B5}"/>
              </a:ext>
            </a:extLst>
          </p:cNvPr>
          <p:cNvPicPr>
            <a:picLocks noChangeAspect="1"/>
          </p:cNvPicPr>
          <p:nvPr/>
        </p:nvPicPr>
        <p:blipFill>
          <a:blip r:embed="rId3"/>
          <a:stretch>
            <a:fillRect/>
          </a:stretch>
        </p:blipFill>
        <p:spPr>
          <a:xfrm>
            <a:off x="1439090" y="1712750"/>
            <a:ext cx="9398955" cy="5145441"/>
          </a:xfrm>
          <a:prstGeom prst="rect">
            <a:avLst/>
          </a:prstGeom>
        </p:spPr>
      </p:pic>
      <p:sp>
        <p:nvSpPr>
          <p:cNvPr id="5" name="Slide Number Placeholder 4">
            <a:extLst>
              <a:ext uri="{FF2B5EF4-FFF2-40B4-BE49-F238E27FC236}">
                <a16:creationId xmlns:a16="http://schemas.microsoft.com/office/drawing/2014/main" id="{66D9FC40-202C-A995-9877-EFCB21EDF777}"/>
              </a:ext>
            </a:extLst>
          </p:cNvPr>
          <p:cNvSpPr>
            <a:spLocks noGrp="1"/>
          </p:cNvSpPr>
          <p:nvPr>
            <p:ph type="sldNum" sz="quarter" idx="12"/>
          </p:nvPr>
        </p:nvSpPr>
        <p:spPr/>
        <p:txBody>
          <a:bodyPr/>
          <a:lstStyle/>
          <a:p>
            <a:fld id="{330EA680-D336-4FF7-8B7A-9848BB0A1C32}" type="slidenum">
              <a:rPr lang="en-US" smtClean="0"/>
              <a:t>15</a:t>
            </a:fld>
            <a:endParaRPr lang="en-US"/>
          </a:p>
        </p:txBody>
      </p:sp>
    </p:spTree>
    <p:extLst>
      <p:ext uri="{BB962C8B-B14F-4D97-AF65-F5344CB8AC3E}">
        <p14:creationId xmlns:p14="http://schemas.microsoft.com/office/powerpoint/2010/main" val="9928772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BF61EA3-B236-439E-9C0B-340980D56B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E926AC5-28B9-3833-51AA-448EA19293A5}"/>
              </a:ext>
            </a:extLst>
          </p:cNvPr>
          <p:cNvSpPr>
            <a:spLocks noGrp="1"/>
          </p:cNvSpPr>
          <p:nvPr>
            <p:ph type="title"/>
          </p:nvPr>
        </p:nvSpPr>
        <p:spPr>
          <a:xfrm>
            <a:off x="808638" y="386930"/>
            <a:ext cx="9236700" cy="1188950"/>
          </a:xfrm>
        </p:spPr>
        <p:txBody>
          <a:bodyPr anchor="b">
            <a:normAutofit/>
          </a:bodyPr>
          <a:lstStyle/>
          <a:p>
            <a:r>
              <a:rPr lang="en-US" sz="5400" dirty="0"/>
              <a:t>About Physics Experiments</a:t>
            </a:r>
          </a:p>
        </p:txBody>
      </p:sp>
      <p:grpSp>
        <p:nvGrpSpPr>
          <p:cNvPr id="10" name="Group 9">
            <a:extLst>
              <a:ext uri="{FF2B5EF4-FFF2-40B4-BE49-F238E27FC236}">
                <a16:creationId xmlns:a16="http://schemas.microsoft.com/office/drawing/2014/main" id="{28FAF094-D087-493F-8DF9-A486C2D6BB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998368"/>
            <a:ext cx="11695083" cy="782176"/>
            <a:chOff x="-2" y="1998368"/>
            <a:chExt cx="11695083" cy="782176"/>
          </a:xfrm>
        </p:grpSpPr>
        <p:sp>
          <p:nvSpPr>
            <p:cNvPr id="11" name="Rectangle 10">
              <a:extLst>
                <a:ext uri="{FF2B5EF4-FFF2-40B4-BE49-F238E27FC236}">
                  <a16:creationId xmlns:a16="http://schemas.microsoft.com/office/drawing/2014/main" id="{8D7C88D8-5509-4514-925A-9CE148E5C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275593D-F75E-4426-AE3E-2CDEFD228D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14784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0D3CCB3-2289-268A-95ED-E2456742145B}"/>
              </a:ext>
            </a:extLst>
          </p:cNvPr>
          <p:cNvSpPr>
            <a:spLocks noGrp="1"/>
          </p:cNvSpPr>
          <p:nvPr>
            <p:ph idx="1"/>
          </p:nvPr>
        </p:nvSpPr>
        <p:spPr>
          <a:xfrm>
            <a:off x="801058" y="2599509"/>
            <a:ext cx="3773940" cy="3435531"/>
          </a:xfrm>
        </p:spPr>
        <p:txBody>
          <a:bodyPr anchor="ctr">
            <a:normAutofit/>
          </a:bodyPr>
          <a:lstStyle/>
          <a:p>
            <a:r>
              <a:rPr lang="en-US" sz="2400" dirty="0"/>
              <a:t>Experimental physics is a very data-driven field</a:t>
            </a:r>
          </a:p>
          <a:p>
            <a:r>
              <a:rPr lang="en-US" sz="2400" dirty="0"/>
              <a:t>I believe keeping up with the newer technologies makes the process easier for everyone!</a:t>
            </a:r>
          </a:p>
        </p:txBody>
      </p:sp>
      <p:pic>
        <p:nvPicPr>
          <p:cNvPr id="4" name="Picture 3" descr="Microsoft stock image">
            <a:extLst>
              <a:ext uri="{FF2B5EF4-FFF2-40B4-BE49-F238E27FC236}">
                <a16:creationId xmlns:a16="http://schemas.microsoft.com/office/drawing/2014/main" id="{30878642-4B25-1AA2-4385-66669445A70D}"/>
              </a:ext>
            </a:extLst>
          </p:cNvPr>
          <p:cNvPicPr>
            <a:picLocks noChangeAspect="1"/>
          </p:cNvPicPr>
          <p:nvPr/>
        </p:nvPicPr>
        <p:blipFill>
          <a:blip r:embed="rId3"/>
          <a:stretch>
            <a:fillRect/>
          </a:stretch>
        </p:blipFill>
        <p:spPr>
          <a:xfrm>
            <a:off x="5696504" y="2601161"/>
            <a:ext cx="5570738" cy="3734532"/>
          </a:xfrm>
          <a:prstGeom prst="rect">
            <a:avLst/>
          </a:prstGeom>
        </p:spPr>
      </p:pic>
      <p:sp>
        <p:nvSpPr>
          <p:cNvPr id="6" name="Slide Number Placeholder 5">
            <a:extLst>
              <a:ext uri="{FF2B5EF4-FFF2-40B4-BE49-F238E27FC236}">
                <a16:creationId xmlns:a16="http://schemas.microsoft.com/office/drawing/2014/main" id="{C8154A7F-2C3A-196E-D82C-43D9173032B6}"/>
              </a:ext>
            </a:extLst>
          </p:cNvPr>
          <p:cNvSpPr>
            <a:spLocks noGrp="1"/>
          </p:cNvSpPr>
          <p:nvPr>
            <p:ph type="sldNum" sz="quarter" idx="12"/>
          </p:nvPr>
        </p:nvSpPr>
        <p:spPr/>
        <p:txBody>
          <a:bodyPr/>
          <a:lstStyle/>
          <a:p>
            <a:fld id="{330EA680-D336-4FF7-8B7A-9848BB0A1C32}" type="slidenum">
              <a:rPr lang="en-US" smtClean="0"/>
              <a:t>16</a:t>
            </a:fld>
            <a:endParaRPr lang="en-US"/>
          </a:p>
        </p:txBody>
      </p:sp>
    </p:spTree>
    <p:extLst>
      <p:ext uri="{BB962C8B-B14F-4D97-AF65-F5344CB8AC3E}">
        <p14:creationId xmlns:p14="http://schemas.microsoft.com/office/powerpoint/2010/main" val="8609045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6CDA21F-E7AF-4C75-8395-33F58D5B0E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11" name="Rectangle 10">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E870912-8948-9F43-8777-BC6C34955DE2}"/>
              </a:ext>
            </a:extLst>
          </p:cNvPr>
          <p:cNvSpPr>
            <a:spLocks noGrp="1"/>
          </p:cNvSpPr>
          <p:nvPr>
            <p:ph type="title"/>
          </p:nvPr>
        </p:nvSpPr>
        <p:spPr>
          <a:xfrm>
            <a:off x="1043631" y="809898"/>
            <a:ext cx="9942716" cy="1554480"/>
          </a:xfrm>
        </p:spPr>
        <p:txBody>
          <a:bodyPr anchor="ctr">
            <a:normAutofit/>
          </a:bodyPr>
          <a:lstStyle/>
          <a:p>
            <a:r>
              <a:rPr lang="en-US" sz="4800" dirty="0"/>
              <a:t>Thank you for listening!</a:t>
            </a:r>
          </a:p>
        </p:txBody>
      </p:sp>
      <p:cxnSp>
        <p:nvCxnSpPr>
          <p:cNvPr id="17" name="Straight Connector 16">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4" name="Picture 3" descr="http://helix.uchicago.edu/img/2024_Sweden_payload_balloon_best.JPG">
            <a:extLst>
              <a:ext uri="{FF2B5EF4-FFF2-40B4-BE49-F238E27FC236}">
                <a16:creationId xmlns:a16="http://schemas.microsoft.com/office/drawing/2014/main" id="{788E3A5B-3D3A-3942-6C2B-B4A5FC163C30}"/>
              </a:ext>
            </a:extLst>
          </p:cNvPr>
          <p:cNvPicPr>
            <a:picLocks noChangeAspect="1"/>
          </p:cNvPicPr>
          <p:nvPr/>
        </p:nvPicPr>
        <p:blipFill>
          <a:blip r:embed="rId2"/>
          <a:srcRect t="48582" r="119" b="7853"/>
          <a:stretch/>
        </p:blipFill>
        <p:spPr>
          <a:xfrm>
            <a:off x="-1167" y="2538220"/>
            <a:ext cx="12209891" cy="3637085"/>
          </a:xfrm>
          <a:prstGeom prst="rect">
            <a:avLst/>
          </a:prstGeom>
        </p:spPr>
      </p:pic>
      <p:sp>
        <p:nvSpPr>
          <p:cNvPr id="5" name="Slide Number Placeholder 4">
            <a:extLst>
              <a:ext uri="{FF2B5EF4-FFF2-40B4-BE49-F238E27FC236}">
                <a16:creationId xmlns:a16="http://schemas.microsoft.com/office/drawing/2014/main" id="{60F2618C-899D-D83F-4C17-FFB21B9BA022}"/>
              </a:ext>
            </a:extLst>
          </p:cNvPr>
          <p:cNvSpPr>
            <a:spLocks noGrp="1"/>
          </p:cNvSpPr>
          <p:nvPr>
            <p:ph type="sldNum" sz="quarter" idx="12"/>
          </p:nvPr>
        </p:nvSpPr>
        <p:spPr/>
        <p:txBody>
          <a:bodyPr/>
          <a:lstStyle/>
          <a:p>
            <a:fld id="{330EA680-D336-4FF7-8B7A-9848BB0A1C32}" type="slidenum">
              <a:rPr lang="en-US" smtClean="0"/>
              <a:t>17</a:t>
            </a:fld>
            <a:endParaRPr lang="en-US"/>
          </a:p>
        </p:txBody>
      </p:sp>
    </p:spTree>
    <p:extLst>
      <p:ext uri="{BB962C8B-B14F-4D97-AF65-F5344CB8AC3E}">
        <p14:creationId xmlns:p14="http://schemas.microsoft.com/office/powerpoint/2010/main" val="27935652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6CDA21F-E7AF-4C75-8395-33F58D5B0E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11" name="Rectangle 10">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8D2B2F1-426F-E61B-B4FA-8CB8B2F33BA9}"/>
              </a:ext>
            </a:extLst>
          </p:cNvPr>
          <p:cNvSpPr>
            <a:spLocks noGrp="1"/>
          </p:cNvSpPr>
          <p:nvPr>
            <p:ph type="title"/>
          </p:nvPr>
        </p:nvSpPr>
        <p:spPr>
          <a:xfrm>
            <a:off x="1043631" y="809898"/>
            <a:ext cx="9942716" cy="1554480"/>
          </a:xfrm>
        </p:spPr>
        <p:txBody>
          <a:bodyPr anchor="ctr">
            <a:normAutofit/>
          </a:bodyPr>
          <a:lstStyle/>
          <a:p>
            <a:r>
              <a:rPr lang="en-US" sz="4800" dirty="0"/>
              <a:t>HELIX Overview</a:t>
            </a:r>
          </a:p>
        </p:txBody>
      </p:sp>
      <p:pic>
        <p:nvPicPr>
          <p:cNvPr id="4" name="Content Placeholder 3">
            <a:extLst>
              <a:ext uri="{FF2B5EF4-FFF2-40B4-BE49-F238E27FC236}">
                <a16:creationId xmlns:a16="http://schemas.microsoft.com/office/drawing/2014/main" id="{88C9010B-0132-09AC-36B1-D65B47735A83}"/>
              </a:ext>
            </a:extLst>
          </p:cNvPr>
          <p:cNvPicPr>
            <a:picLocks noGrp="1" noChangeAspect="1"/>
          </p:cNvPicPr>
          <p:nvPr>
            <p:ph idx="1"/>
          </p:nvPr>
        </p:nvPicPr>
        <p:blipFill>
          <a:blip r:embed="rId3"/>
          <a:stretch>
            <a:fillRect/>
          </a:stretch>
        </p:blipFill>
        <p:spPr>
          <a:xfrm>
            <a:off x="7841053" y="615706"/>
            <a:ext cx="3708618" cy="5616605"/>
          </a:xfrm>
        </p:spPr>
      </p:pic>
      <p:cxnSp>
        <p:nvCxnSpPr>
          <p:cNvPr id="17" name="Straight Connector 16">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333460B6-3BB4-6E35-CFE0-22500AD7703D}"/>
              </a:ext>
            </a:extLst>
          </p:cNvPr>
          <p:cNvSpPr txBox="1"/>
          <p:nvPr/>
        </p:nvSpPr>
        <p:spPr>
          <a:xfrm>
            <a:off x="871838" y="2752078"/>
            <a:ext cx="6496627" cy="22467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800" dirty="0"/>
              <a:t>Balloon-borne experiment</a:t>
            </a:r>
          </a:p>
          <a:p>
            <a:pPr marL="285750" indent="-285750">
              <a:buFont typeface="Arial"/>
              <a:buChar char="•"/>
            </a:pPr>
            <a:endParaRPr lang="en-US" sz="2800" dirty="0"/>
          </a:p>
          <a:p>
            <a:pPr marL="285750" indent="-285750">
              <a:buFont typeface="Arial"/>
              <a:buChar char="•"/>
            </a:pPr>
            <a:r>
              <a:rPr lang="en-US" sz="2800" baseline="30000" dirty="0"/>
              <a:t>9</a:t>
            </a:r>
            <a:r>
              <a:rPr lang="en-US" sz="2800" dirty="0"/>
              <a:t>Be and </a:t>
            </a:r>
            <a:r>
              <a:rPr lang="en-US" sz="2800" baseline="30000" dirty="0">
                <a:ea typeface="+mn-lt"/>
                <a:cs typeface="+mn-lt"/>
              </a:rPr>
              <a:t>10</a:t>
            </a:r>
            <a:r>
              <a:rPr lang="en-US" sz="2800" dirty="0">
                <a:ea typeface="+mn-lt"/>
                <a:cs typeface="+mn-lt"/>
              </a:rPr>
              <a:t>Be "clock isotopes"</a:t>
            </a:r>
          </a:p>
          <a:p>
            <a:pPr marL="285750" indent="-285750">
              <a:buFont typeface="Arial"/>
              <a:buChar char="•"/>
            </a:pPr>
            <a:endParaRPr lang="en-US" sz="2800" dirty="0">
              <a:ea typeface="+mn-lt"/>
              <a:cs typeface="+mn-lt"/>
            </a:endParaRPr>
          </a:p>
          <a:p>
            <a:pPr marL="285750" indent="-285750">
              <a:buFont typeface="Arial"/>
              <a:buChar char="•"/>
            </a:pPr>
            <a:r>
              <a:rPr lang="en-US" sz="2800" dirty="0">
                <a:ea typeface="+mn-lt"/>
                <a:cs typeface="+mn-lt"/>
              </a:rPr>
              <a:t>Multiple stages – 1st stage 2024</a:t>
            </a:r>
          </a:p>
        </p:txBody>
      </p:sp>
      <p:sp>
        <p:nvSpPr>
          <p:cNvPr id="3" name="Slide Number Placeholder 2">
            <a:extLst>
              <a:ext uri="{FF2B5EF4-FFF2-40B4-BE49-F238E27FC236}">
                <a16:creationId xmlns:a16="http://schemas.microsoft.com/office/drawing/2014/main" id="{CAB38610-8AF6-5060-94F0-ED4F2B9EDD85}"/>
              </a:ext>
            </a:extLst>
          </p:cNvPr>
          <p:cNvSpPr>
            <a:spLocks noGrp="1"/>
          </p:cNvSpPr>
          <p:nvPr>
            <p:ph type="sldNum" sz="quarter" idx="12"/>
          </p:nvPr>
        </p:nvSpPr>
        <p:spPr/>
        <p:txBody>
          <a:bodyPr/>
          <a:lstStyle/>
          <a:p>
            <a:fld id="{330EA680-D336-4FF7-8B7A-9848BB0A1C32}" type="slidenum">
              <a:rPr lang="en-US" smtClean="0"/>
              <a:t>2</a:t>
            </a:fld>
            <a:endParaRPr lang="en-US"/>
          </a:p>
        </p:txBody>
      </p:sp>
    </p:spTree>
    <p:extLst>
      <p:ext uri="{BB962C8B-B14F-4D97-AF65-F5344CB8AC3E}">
        <p14:creationId xmlns:p14="http://schemas.microsoft.com/office/powerpoint/2010/main" val="38901340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6CDA21F-E7AF-4C75-8395-33F58D5B0E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12" name="Rectangle 11">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Content Placeholder 4">
            <a:extLst>
              <a:ext uri="{FF2B5EF4-FFF2-40B4-BE49-F238E27FC236}">
                <a16:creationId xmlns:a16="http://schemas.microsoft.com/office/drawing/2014/main" id="{C8BBB66F-413C-8F85-7272-5B5883A1516D}"/>
              </a:ext>
            </a:extLst>
          </p:cNvPr>
          <p:cNvPicPr>
            <a:picLocks noGrp="1" noChangeAspect="1"/>
          </p:cNvPicPr>
          <p:nvPr>
            <p:ph idx="1"/>
          </p:nvPr>
        </p:nvPicPr>
        <p:blipFill>
          <a:blip r:embed="rId3"/>
          <a:stretch>
            <a:fillRect/>
          </a:stretch>
        </p:blipFill>
        <p:spPr>
          <a:xfrm>
            <a:off x="1229785" y="4667062"/>
            <a:ext cx="1162972" cy="1362384"/>
          </a:xfrm>
        </p:spPr>
      </p:pic>
      <p:cxnSp>
        <p:nvCxnSpPr>
          <p:cNvPr id="18" name="Straight Connector 17">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731D6D10-8F93-5B87-05AB-1E693177CBFB}"/>
              </a:ext>
            </a:extLst>
          </p:cNvPr>
          <p:cNvSpPr>
            <a:spLocks noGrp="1"/>
          </p:cNvSpPr>
          <p:nvPr>
            <p:ph type="sldNum" sz="quarter" idx="12"/>
          </p:nvPr>
        </p:nvSpPr>
        <p:spPr>
          <a:xfrm>
            <a:off x="8610600" y="6492240"/>
            <a:ext cx="2743200" cy="365125"/>
          </a:xfrm>
        </p:spPr>
        <p:txBody>
          <a:bodyPr>
            <a:normAutofit/>
          </a:bodyPr>
          <a:lstStyle/>
          <a:p>
            <a:pPr>
              <a:spcAft>
                <a:spcPts val="600"/>
              </a:spcAft>
            </a:pPr>
            <a:fld id="{330EA680-D336-4FF7-8B7A-9848BB0A1C32}" type="slidenum">
              <a:rPr lang="en-US" smtClean="0"/>
              <a:pPr>
                <a:spcAft>
                  <a:spcPts val="600"/>
                </a:spcAft>
              </a:pPr>
              <a:t>3</a:t>
            </a:fld>
            <a:endParaRPr lang="en-US"/>
          </a:p>
        </p:txBody>
      </p:sp>
      <p:pic>
        <p:nvPicPr>
          <p:cNvPr id="6" name="Picture 5" descr="A yellow letter on a blue background&#10;&#10;Description automatically generated">
            <a:extLst>
              <a:ext uri="{FF2B5EF4-FFF2-40B4-BE49-F238E27FC236}">
                <a16:creationId xmlns:a16="http://schemas.microsoft.com/office/drawing/2014/main" id="{B5EF026D-4236-CA44-0FCC-B34E90DE4102}"/>
              </a:ext>
            </a:extLst>
          </p:cNvPr>
          <p:cNvPicPr>
            <a:picLocks noChangeAspect="1"/>
          </p:cNvPicPr>
          <p:nvPr/>
        </p:nvPicPr>
        <p:blipFill>
          <a:blip r:embed="rId4"/>
          <a:stretch>
            <a:fillRect/>
          </a:stretch>
        </p:blipFill>
        <p:spPr>
          <a:xfrm>
            <a:off x="1426430" y="3591659"/>
            <a:ext cx="773151" cy="851721"/>
          </a:xfrm>
          <a:prstGeom prst="rect">
            <a:avLst/>
          </a:prstGeom>
        </p:spPr>
      </p:pic>
      <p:pic>
        <p:nvPicPr>
          <p:cNvPr id="7" name="Picture 6" descr="A logo of a lion&#10;&#10;Description automatically generated">
            <a:extLst>
              <a:ext uri="{FF2B5EF4-FFF2-40B4-BE49-F238E27FC236}">
                <a16:creationId xmlns:a16="http://schemas.microsoft.com/office/drawing/2014/main" id="{0C3BEF0D-13E2-0723-B720-DC960619A9F0}"/>
              </a:ext>
            </a:extLst>
          </p:cNvPr>
          <p:cNvPicPr>
            <a:picLocks noChangeAspect="1"/>
          </p:cNvPicPr>
          <p:nvPr/>
        </p:nvPicPr>
        <p:blipFill>
          <a:blip r:embed="rId5"/>
          <a:stretch>
            <a:fillRect/>
          </a:stretch>
        </p:blipFill>
        <p:spPr>
          <a:xfrm>
            <a:off x="5512963" y="3493336"/>
            <a:ext cx="1040016" cy="1054513"/>
          </a:xfrm>
          <a:prstGeom prst="rect">
            <a:avLst/>
          </a:prstGeom>
        </p:spPr>
      </p:pic>
      <p:pic>
        <p:nvPicPr>
          <p:cNvPr id="8" name="Picture 7" descr="A red and black letter o&#10;&#10;Description automatically generated">
            <a:extLst>
              <a:ext uri="{FF2B5EF4-FFF2-40B4-BE49-F238E27FC236}">
                <a16:creationId xmlns:a16="http://schemas.microsoft.com/office/drawing/2014/main" id="{9BD80D83-184C-0419-3F5D-28B463CFA7E9}"/>
              </a:ext>
            </a:extLst>
          </p:cNvPr>
          <p:cNvPicPr>
            <a:picLocks noChangeAspect="1"/>
          </p:cNvPicPr>
          <p:nvPr/>
        </p:nvPicPr>
        <p:blipFill>
          <a:blip r:embed="rId6"/>
          <a:stretch>
            <a:fillRect/>
          </a:stretch>
        </p:blipFill>
        <p:spPr>
          <a:xfrm>
            <a:off x="5586703" y="2417932"/>
            <a:ext cx="893202" cy="994596"/>
          </a:xfrm>
          <a:prstGeom prst="rect">
            <a:avLst/>
          </a:prstGeom>
        </p:spPr>
      </p:pic>
      <p:pic>
        <p:nvPicPr>
          <p:cNvPr id="10" name="Picture 9" descr="A black and white logo&#10;&#10;Description automatically generated">
            <a:extLst>
              <a:ext uri="{FF2B5EF4-FFF2-40B4-BE49-F238E27FC236}">
                <a16:creationId xmlns:a16="http://schemas.microsoft.com/office/drawing/2014/main" id="{2B88B733-916D-7B4C-B82E-530EF9015C2A}"/>
              </a:ext>
            </a:extLst>
          </p:cNvPr>
          <p:cNvPicPr>
            <a:picLocks noChangeAspect="1"/>
          </p:cNvPicPr>
          <p:nvPr/>
        </p:nvPicPr>
        <p:blipFill>
          <a:blip r:embed="rId7"/>
          <a:stretch>
            <a:fillRect/>
          </a:stretch>
        </p:blipFill>
        <p:spPr>
          <a:xfrm>
            <a:off x="5304026" y="1379398"/>
            <a:ext cx="1591599" cy="668187"/>
          </a:xfrm>
          <a:prstGeom prst="rect">
            <a:avLst/>
          </a:prstGeom>
        </p:spPr>
      </p:pic>
      <p:pic>
        <p:nvPicPr>
          <p:cNvPr id="15" name="Picture 14" descr="A red and white shield with birds and crown&#10;&#10;Description automatically generated">
            <a:extLst>
              <a:ext uri="{FF2B5EF4-FFF2-40B4-BE49-F238E27FC236}">
                <a16:creationId xmlns:a16="http://schemas.microsoft.com/office/drawing/2014/main" id="{4A1BCC73-3145-5520-F677-DE32CDE9F0F2}"/>
              </a:ext>
            </a:extLst>
          </p:cNvPr>
          <p:cNvPicPr>
            <a:picLocks noChangeAspect="1"/>
          </p:cNvPicPr>
          <p:nvPr/>
        </p:nvPicPr>
        <p:blipFill>
          <a:blip r:embed="rId8"/>
          <a:stretch>
            <a:fillRect/>
          </a:stretch>
        </p:blipFill>
        <p:spPr>
          <a:xfrm>
            <a:off x="5642010" y="297851"/>
            <a:ext cx="774906" cy="934374"/>
          </a:xfrm>
          <a:prstGeom prst="rect">
            <a:avLst/>
          </a:prstGeom>
        </p:spPr>
      </p:pic>
      <p:pic>
        <p:nvPicPr>
          <p:cNvPr id="17" name="Picture 16" descr="A red and white logo&#10;&#10;Description automatically generated">
            <a:extLst>
              <a:ext uri="{FF2B5EF4-FFF2-40B4-BE49-F238E27FC236}">
                <a16:creationId xmlns:a16="http://schemas.microsoft.com/office/drawing/2014/main" id="{D2B155DD-7F68-A3A3-D205-FDF2C3853528}"/>
              </a:ext>
            </a:extLst>
          </p:cNvPr>
          <p:cNvPicPr>
            <a:picLocks noChangeAspect="1"/>
          </p:cNvPicPr>
          <p:nvPr/>
        </p:nvPicPr>
        <p:blipFill>
          <a:blip r:embed="rId9"/>
          <a:stretch>
            <a:fillRect/>
          </a:stretch>
        </p:blipFill>
        <p:spPr>
          <a:xfrm>
            <a:off x="1426429" y="2479384"/>
            <a:ext cx="743259" cy="869541"/>
          </a:xfrm>
          <a:prstGeom prst="rect">
            <a:avLst/>
          </a:prstGeom>
        </p:spPr>
      </p:pic>
      <p:pic>
        <p:nvPicPr>
          <p:cNvPr id="19" name="Picture 18" descr="A red hexagon on a black background&#10;&#10;Description automatically generated">
            <a:extLst>
              <a:ext uri="{FF2B5EF4-FFF2-40B4-BE49-F238E27FC236}">
                <a16:creationId xmlns:a16="http://schemas.microsoft.com/office/drawing/2014/main" id="{80E73695-CD7A-5ACC-D95A-B78A948179A4}"/>
              </a:ext>
            </a:extLst>
          </p:cNvPr>
          <p:cNvPicPr>
            <a:picLocks noChangeAspect="1"/>
          </p:cNvPicPr>
          <p:nvPr/>
        </p:nvPicPr>
        <p:blipFill>
          <a:blip r:embed="rId10"/>
          <a:stretch>
            <a:fillRect/>
          </a:stretch>
        </p:blipFill>
        <p:spPr>
          <a:xfrm>
            <a:off x="1426429" y="1459286"/>
            <a:ext cx="758315" cy="789041"/>
          </a:xfrm>
          <a:prstGeom prst="rect">
            <a:avLst/>
          </a:prstGeom>
        </p:spPr>
      </p:pic>
      <p:pic>
        <p:nvPicPr>
          <p:cNvPr id="20" name="Picture 19" descr="A red and white emblem with a bird and a plant&#10;&#10;Description automatically generated">
            <a:extLst>
              <a:ext uri="{FF2B5EF4-FFF2-40B4-BE49-F238E27FC236}">
                <a16:creationId xmlns:a16="http://schemas.microsoft.com/office/drawing/2014/main" id="{623F8886-0F8B-EFFA-307C-BF42E11A9A4B}"/>
              </a:ext>
            </a:extLst>
          </p:cNvPr>
          <p:cNvPicPr>
            <a:picLocks noChangeAspect="1"/>
          </p:cNvPicPr>
          <p:nvPr/>
        </p:nvPicPr>
        <p:blipFill>
          <a:blip r:embed="rId11"/>
          <a:stretch>
            <a:fillRect/>
          </a:stretch>
        </p:blipFill>
        <p:spPr>
          <a:xfrm>
            <a:off x="1426430" y="371594"/>
            <a:ext cx="728757" cy="870156"/>
          </a:xfrm>
          <a:prstGeom prst="rect">
            <a:avLst/>
          </a:prstGeom>
        </p:spPr>
      </p:pic>
      <p:sp>
        <p:nvSpPr>
          <p:cNvPr id="21" name="TextBox 20">
            <a:extLst>
              <a:ext uri="{FF2B5EF4-FFF2-40B4-BE49-F238E27FC236}">
                <a16:creationId xmlns:a16="http://schemas.microsoft.com/office/drawing/2014/main" id="{EE9EF9DF-55CA-FE21-2526-42F067F4FB77}"/>
              </a:ext>
            </a:extLst>
          </p:cNvPr>
          <p:cNvSpPr txBox="1"/>
          <p:nvPr/>
        </p:nvSpPr>
        <p:spPr>
          <a:xfrm>
            <a:off x="2335537" y="239033"/>
            <a:ext cx="2827024" cy="553997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ea typeface="+mn-lt"/>
                <a:cs typeface="+mn-lt"/>
              </a:rPr>
              <a:t>University of Chicago</a:t>
            </a:r>
            <a:endParaRPr lang="en-US" sz="2400" dirty="0"/>
          </a:p>
          <a:p>
            <a:endParaRPr lang="en-US" sz="2400" dirty="0"/>
          </a:p>
          <a:p>
            <a:endParaRPr lang="en-US" sz="2400" dirty="0">
              <a:ea typeface="+mn-lt"/>
              <a:cs typeface="+mn-lt"/>
            </a:endParaRPr>
          </a:p>
          <a:p>
            <a:r>
              <a:rPr lang="en-US" sz="2400" dirty="0">
                <a:ea typeface="+mn-lt"/>
                <a:cs typeface="+mn-lt"/>
              </a:rPr>
              <a:t>Chiba University</a:t>
            </a:r>
          </a:p>
          <a:p>
            <a:endParaRPr lang="en-US" sz="2400" dirty="0">
              <a:ea typeface="+mn-lt"/>
              <a:cs typeface="+mn-lt"/>
            </a:endParaRPr>
          </a:p>
          <a:p>
            <a:endParaRPr lang="en-US"/>
          </a:p>
          <a:p>
            <a:r>
              <a:rPr lang="en-US" sz="2400" dirty="0">
                <a:ea typeface="+mn-lt"/>
                <a:cs typeface="+mn-lt"/>
              </a:rPr>
              <a:t>Indiana University</a:t>
            </a:r>
            <a:endParaRPr lang="en-US" dirty="0">
              <a:ea typeface="+mn-lt"/>
              <a:cs typeface="+mn-lt"/>
            </a:endParaRPr>
          </a:p>
          <a:p>
            <a:endParaRPr lang="en-US" sz="2400" dirty="0"/>
          </a:p>
          <a:p>
            <a:r>
              <a:rPr lang="en-US" sz="2400" dirty="0">
                <a:ea typeface="+mn-lt"/>
                <a:cs typeface="+mn-lt"/>
              </a:rPr>
              <a:t>University of Michigan</a:t>
            </a:r>
          </a:p>
          <a:p>
            <a:endParaRPr lang="en-US" sz="2400" dirty="0"/>
          </a:p>
          <a:p>
            <a:endParaRPr lang="en-US" sz="2400" dirty="0"/>
          </a:p>
          <a:p>
            <a:r>
              <a:rPr lang="en-US" sz="2400" dirty="0"/>
              <a:t>Queen's University</a:t>
            </a:r>
          </a:p>
          <a:p>
            <a:endParaRPr lang="en-US" sz="2400" dirty="0"/>
          </a:p>
        </p:txBody>
      </p:sp>
      <p:sp>
        <p:nvSpPr>
          <p:cNvPr id="22" name="TextBox 21">
            <a:extLst>
              <a:ext uri="{FF2B5EF4-FFF2-40B4-BE49-F238E27FC236}">
                <a16:creationId xmlns:a16="http://schemas.microsoft.com/office/drawing/2014/main" id="{4491A3D9-A732-3EDE-1B87-C00DAFFD3C1E}"/>
              </a:ext>
            </a:extLst>
          </p:cNvPr>
          <p:cNvSpPr txBox="1"/>
          <p:nvPr/>
        </p:nvSpPr>
        <p:spPr>
          <a:xfrm>
            <a:off x="6975133" y="146855"/>
            <a:ext cx="2827024" cy="553997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400" dirty="0">
              <a:ea typeface="+mn-lt"/>
              <a:cs typeface="+mn-lt"/>
            </a:endParaRPr>
          </a:p>
          <a:p>
            <a:r>
              <a:rPr lang="en-US" sz="2400" dirty="0">
                <a:ea typeface="+mn-lt"/>
                <a:cs typeface="+mn-lt"/>
              </a:rPr>
              <a:t>McGill University</a:t>
            </a:r>
            <a:endParaRPr lang="en-US" dirty="0">
              <a:ea typeface="+mn-lt"/>
              <a:cs typeface="+mn-lt"/>
            </a:endParaRPr>
          </a:p>
          <a:p>
            <a:endParaRPr lang="en-US" sz="2400" dirty="0"/>
          </a:p>
          <a:p>
            <a:r>
              <a:rPr lang="en-US" sz="2400" dirty="0">
                <a:ea typeface="+mn-lt"/>
                <a:cs typeface="+mn-lt"/>
              </a:rPr>
              <a:t>Northern Kentucky University</a:t>
            </a:r>
            <a:endParaRPr lang="en-US" dirty="0">
              <a:ea typeface="+mn-lt"/>
              <a:cs typeface="+mn-lt"/>
            </a:endParaRPr>
          </a:p>
          <a:p>
            <a:endParaRPr lang="en-US" sz="2400" dirty="0">
              <a:ea typeface="+mn-lt"/>
              <a:cs typeface="+mn-lt"/>
            </a:endParaRPr>
          </a:p>
          <a:p>
            <a:endParaRPr lang="en-US"/>
          </a:p>
          <a:p>
            <a:r>
              <a:rPr lang="en-US" sz="2400" dirty="0">
                <a:ea typeface="+mn-lt"/>
                <a:cs typeface="+mn-lt"/>
              </a:rPr>
              <a:t>Ohio State University</a:t>
            </a:r>
            <a:endParaRPr lang="en-US" dirty="0">
              <a:ea typeface="+mn-lt"/>
              <a:cs typeface="+mn-lt"/>
            </a:endParaRPr>
          </a:p>
          <a:p>
            <a:endParaRPr lang="en-US" sz="2400" dirty="0"/>
          </a:p>
          <a:p>
            <a:r>
              <a:rPr lang="en-US" sz="2400" dirty="0">
                <a:ea typeface="+mn-lt"/>
                <a:cs typeface="+mn-lt"/>
              </a:rPr>
              <a:t>Pennsylvania State University</a:t>
            </a:r>
            <a:endParaRPr lang="en-US" dirty="0">
              <a:ea typeface="+mn-lt"/>
              <a:cs typeface="+mn-lt"/>
            </a:endParaRPr>
          </a:p>
          <a:p>
            <a:endParaRPr lang="en-US" sz="2400" dirty="0"/>
          </a:p>
          <a:p>
            <a:endParaRPr lang="en-US" sz="2400" dirty="0"/>
          </a:p>
          <a:p>
            <a:endParaRPr lang="en-US" sz="2400" dirty="0"/>
          </a:p>
        </p:txBody>
      </p:sp>
    </p:spTree>
    <p:extLst>
      <p:ext uri="{BB962C8B-B14F-4D97-AF65-F5344CB8AC3E}">
        <p14:creationId xmlns:p14="http://schemas.microsoft.com/office/powerpoint/2010/main" val="23787902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58A14AF-9FB5-4CC7-BA35-E8E85D3ED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DF9B700-F286-415D-ACF1-8221EE8214EA}"/>
              </a:ext>
            </a:extLst>
          </p:cNvPr>
          <p:cNvSpPr>
            <a:spLocks noGrp="1"/>
          </p:cNvSpPr>
          <p:nvPr>
            <p:ph type="title"/>
          </p:nvPr>
        </p:nvSpPr>
        <p:spPr>
          <a:xfrm>
            <a:off x="793662" y="386930"/>
            <a:ext cx="10066122" cy="1298448"/>
          </a:xfrm>
        </p:spPr>
        <p:txBody>
          <a:bodyPr anchor="b">
            <a:normAutofit/>
          </a:bodyPr>
          <a:lstStyle/>
          <a:p>
            <a:r>
              <a:rPr lang="en-US" sz="4800" dirty="0"/>
              <a:t>HELIX Flight 24 Kiruna</a:t>
            </a:r>
          </a:p>
        </p:txBody>
      </p:sp>
      <p:sp>
        <p:nvSpPr>
          <p:cNvPr id="13" name="Rectangle 12">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7">
            <a:extLst>
              <a:ext uri="{FF2B5EF4-FFF2-40B4-BE49-F238E27FC236}">
                <a16:creationId xmlns:a16="http://schemas.microsoft.com/office/drawing/2014/main" id="{D3B652E2-2154-D7BF-F146-06F02B2E1C34}"/>
              </a:ext>
            </a:extLst>
          </p:cNvPr>
          <p:cNvSpPr>
            <a:spLocks noGrp="1"/>
          </p:cNvSpPr>
          <p:nvPr>
            <p:ph idx="1"/>
          </p:nvPr>
        </p:nvSpPr>
        <p:spPr>
          <a:xfrm>
            <a:off x="490417" y="2599509"/>
            <a:ext cx="3014673" cy="3639450"/>
          </a:xfrm>
        </p:spPr>
        <p:txBody>
          <a:bodyPr anchor="ctr">
            <a:normAutofit/>
          </a:bodyPr>
          <a:lstStyle/>
          <a:p>
            <a:r>
              <a:rPr lang="en-US" sz="2000" dirty="0"/>
              <a:t>6 Days of </a:t>
            </a:r>
            <a:r>
              <a:rPr lang="en-US" sz="2000" dirty="0" err="1"/>
              <a:t>succesful</a:t>
            </a:r>
            <a:r>
              <a:rPr lang="en-US" sz="2000" dirty="0"/>
              <a:t> flight between May and June this summer</a:t>
            </a:r>
          </a:p>
          <a:p>
            <a:r>
              <a:rPr lang="en-US" sz="2000" dirty="0">
                <a:ea typeface="+mn-lt"/>
                <a:cs typeface="+mn-lt"/>
              </a:rPr>
              <a:t>200M cosmic ray events are recorded</a:t>
            </a:r>
            <a:endParaRPr lang="en-US" sz="2000" dirty="0"/>
          </a:p>
        </p:txBody>
      </p:sp>
      <p:pic>
        <p:nvPicPr>
          <p:cNvPr id="4" name="Content Placeholder 3" descr="A hot air balloon in a field&#10;&#10;Description automatically generated">
            <a:extLst>
              <a:ext uri="{FF2B5EF4-FFF2-40B4-BE49-F238E27FC236}">
                <a16:creationId xmlns:a16="http://schemas.microsoft.com/office/drawing/2014/main" id="{454D2EAD-55B3-8176-9BD7-9B4578308D46}"/>
              </a:ext>
            </a:extLst>
          </p:cNvPr>
          <p:cNvPicPr>
            <a:picLocks noChangeAspect="1"/>
          </p:cNvPicPr>
          <p:nvPr/>
        </p:nvPicPr>
        <p:blipFill>
          <a:blip r:embed="rId3"/>
          <a:stretch>
            <a:fillRect/>
          </a:stretch>
        </p:blipFill>
        <p:spPr>
          <a:xfrm>
            <a:off x="3859400" y="2188721"/>
            <a:ext cx="7528600" cy="4289912"/>
          </a:xfrm>
          <a:prstGeom prst="rect">
            <a:avLst/>
          </a:prstGeom>
        </p:spPr>
      </p:pic>
      <p:sp>
        <p:nvSpPr>
          <p:cNvPr id="17" name="Rectangle 16">
            <a:extLst>
              <a:ext uri="{FF2B5EF4-FFF2-40B4-BE49-F238E27FC236}">
                <a16:creationId xmlns:a16="http://schemas.microsoft.com/office/drawing/2014/main" id="{E6995CE5-F890-4ABA-82A2-26507CE8D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6D40452-BEAF-9A14-E1EC-D88648DCDCB0}"/>
              </a:ext>
            </a:extLst>
          </p:cNvPr>
          <p:cNvSpPr txBox="1"/>
          <p:nvPr/>
        </p:nvSpPr>
        <p:spPr>
          <a:xfrm>
            <a:off x="3861786" y="6473300"/>
            <a:ext cx="969145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Image obtained from </a:t>
            </a:r>
            <a:r>
              <a:rPr lang="en-US" dirty="0">
                <a:hlinkClick r:id="rId4"/>
              </a:rPr>
              <a:t>Swedish Space Corporation Official YouTube live stream</a:t>
            </a:r>
            <a:endParaRPr lang="en-US" dirty="0"/>
          </a:p>
        </p:txBody>
      </p:sp>
      <p:sp>
        <p:nvSpPr>
          <p:cNvPr id="3" name="Slide Number Placeholder 2">
            <a:extLst>
              <a:ext uri="{FF2B5EF4-FFF2-40B4-BE49-F238E27FC236}">
                <a16:creationId xmlns:a16="http://schemas.microsoft.com/office/drawing/2014/main" id="{F7871D87-E4DD-4202-0D29-84D546CB9789}"/>
              </a:ext>
            </a:extLst>
          </p:cNvPr>
          <p:cNvSpPr>
            <a:spLocks noGrp="1"/>
          </p:cNvSpPr>
          <p:nvPr>
            <p:ph type="sldNum" sz="quarter" idx="12"/>
          </p:nvPr>
        </p:nvSpPr>
        <p:spPr/>
        <p:txBody>
          <a:bodyPr/>
          <a:lstStyle/>
          <a:p>
            <a:fld id="{330EA680-D336-4FF7-8B7A-9848BB0A1C32}" type="slidenum">
              <a:rPr lang="en-US" smtClean="0"/>
              <a:t>4</a:t>
            </a:fld>
            <a:endParaRPr lang="en-US"/>
          </a:p>
        </p:txBody>
      </p:sp>
    </p:spTree>
    <p:extLst>
      <p:ext uri="{BB962C8B-B14F-4D97-AF65-F5344CB8AC3E}">
        <p14:creationId xmlns:p14="http://schemas.microsoft.com/office/powerpoint/2010/main" val="4567335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satellite in space&#10;&#10;Description automatically generated">
            <a:extLst>
              <a:ext uri="{FF2B5EF4-FFF2-40B4-BE49-F238E27FC236}">
                <a16:creationId xmlns:a16="http://schemas.microsoft.com/office/drawing/2014/main" id="{0F9EBB84-F6D8-A774-9E3D-7B79A25B39C4}"/>
              </a:ext>
            </a:extLst>
          </p:cNvPr>
          <p:cNvPicPr>
            <a:picLocks noGrp="1" noChangeAspect="1"/>
          </p:cNvPicPr>
          <p:nvPr>
            <p:ph idx="1"/>
          </p:nvPr>
        </p:nvPicPr>
        <p:blipFill>
          <a:blip r:embed="rId2"/>
          <a:stretch>
            <a:fillRect/>
          </a:stretch>
        </p:blipFill>
        <p:spPr>
          <a:xfrm>
            <a:off x="1645917" y="368820"/>
            <a:ext cx="8907941" cy="5908310"/>
          </a:xfrm>
        </p:spPr>
      </p:pic>
      <p:sp>
        <p:nvSpPr>
          <p:cNvPr id="5" name="TextBox 4">
            <a:extLst>
              <a:ext uri="{FF2B5EF4-FFF2-40B4-BE49-F238E27FC236}">
                <a16:creationId xmlns:a16="http://schemas.microsoft.com/office/drawing/2014/main" id="{8652B14A-0F84-86CA-38EB-080CA6886B48}"/>
              </a:ext>
            </a:extLst>
          </p:cNvPr>
          <p:cNvSpPr txBox="1"/>
          <p:nvPr/>
        </p:nvSpPr>
        <p:spPr>
          <a:xfrm>
            <a:off x="1679510" y="6282612"/>
            <a:ext cx="887963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ea typeface="+mn-lt"/>
                <a:cs typeface="+mn-lt"/>
              </a:rPr>
              <a:t>(Michael Lentz, NASA’s Goddard Space Flight Center Conceptual Image Lab)</a:t>
            </a:r>
            <a:endParaRPr lang="en-US" dirty="0"/>
          </a:p>
        </p:txBody>
      </p:sp>
      <p:sp>
        <p:nvSpPr>
          <p:cNvPr id="2" name="Slide Number Placeholder 1">
            <a:extLst>
              <a:ext uri="{FF2B5EF4-FFF2-40B4-BE49-F238E27FC236}">
                <a16:creationId xmlns:a16="http://schemas.microsoft.com/office/drawing/2014/main" id="{41C24924-3AB3-5E6E-935A-6E4919F06057}"/>
              </a:ext>
            </a:extLst>
          </p:cNvPr>
          <p:cNvSpPr>
            <a:spLocks noGrp="1"/>
          </p:cNvSpPr>
          <p:nvPr>
            <p:ph type="sldNum" sz="quarter" idx="12"/>
          </p:nvPr>
        </p:nvSpPr>
        <p:spPr/>
        <p:txBody>
          <a:bodyPr/>
          <a:lstStyle/>
          <a:p>
            <a:fld id="{330EA680-D336-4FF7-8B7A-9848BB0A1C32}" type="slidenum">
              <a:rPr lang="en-US" smtClean="0"/>
              <a:t>5</a:t>
            </a:fld>
            <a:endParaRPr lang="en-US"/>
          </a:p>
        </p:txBody>
      </p:sp>
    </p:spTree>
    <p:extLst>
      <p:ext uri="{BB962C8B-B14F-4D97-AF65-F5344CB8AC3E}">
        <p14:creationId xmlns:p14="http://schemas.microsoft.com/office/powerpoint/2010/main" val="13630031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DA718D0-4865-4629-8134-44F68D41D5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65167ED7-6315-43AB-B1B6-C326D5FD8F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2340441" y="2666183"/>
            <a:ext cx="5860051" cy="527712"/>
            <a:chOff x="6081624" y="1998368"/>
            <a:chExt cx="5613457" cy="782175"/>
          </a:xfrm>
          <a:solidFill>
            <a:schemeClr val="accent4"/>
          </a:solidFill>
        </p:grpSpPr>
        <p:sp>
          <p:nvSpPr>
            <p:cNvPr id="11" name="Rectangle 10">
              <a:extLst>
                <a:ext uri="{FF2B5EF4-FFF2-40B4-BE49-F238E27FC236}">
                  <a16:creationId xmlns:a16="http://schemas.microsoft.com/office/drawing/2014/main" id="{EF4D8839-FB03-487D-ACC8-8BFEDD4FEB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EF75023-9A3B-42FC-B704-61A8F7BEF4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CBC4F608-B4B8-48C3-9572-C0F061B1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922919"/>
            <a:ext cx="11111729" cy="546125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3A17730-74C1-56FD-12A6-34C1DF28DA0E}"/>
              </a:ext>
            </a:extLst>
          </p:cNvPr>
          <p:cNvSpPr>
            <a:spLocks noGrp="1"/>
          </p:cNvSpPr>
          <p:nvPr>
            <p:ph type="title"/>
          </p:nvPr>
        </p:nvSpPr>
        <p:spPr>
          <a:xfrm>
            <a:off x="846478" y="557459"/>
            <a:ext cx="9849751" cy="1349671"/>
          </a:xfrm>
        </p:spPr>
        <p:txBody>
          <a:bodyPr anchor="b">
            <a:normAutofit/>
          </a:bodyPr>
          <a:lstStyle/>
          <a:p>
            <a:r>
              <a:rPr lang="en-US" sz="5400" dirty="0"/>
              <a:t>Motivation</a:t>
            </a:r>
          </a:p>
        </p:txBody>
      </p:sp>
      <p:pic>
        <p:nvPicPr>
          <p:cNvPr id="4" name="Content Placeholder 3" descr="A graph of different types of heat&#10;&#10;Description automatically generated">
            <a:extLst>
              <a:ext uri="{FF2B5EF4-FFF2-40B4-BE49-F238E27FC236}">
                <a16:creationId xmlns:a16="http://schemas.microsoft.com/office/drawing/2014/main" id="{B05C805F-C801-A092-EB87-E00A7490FB77}"/>
              </a:ext>
            </a:extLst>
          </p:cNvPr>
          <p:cNvPicPr>
            <a:picLocks noGrp="1" noChangeAspect="1"/>
          </p:cNvPicPr>
          <p:nvPr>
            <p:ph idx="1"/>
          </p:nvPr>
        </p:nvPicPr>
        <p:blipFill>
          <a:blip r:embed="rId3"/>
          <a:stretch>
            <a:fillRect/>
          </a:stretch>
        </p:blipFill>
        <p:spPr>
          <a:xfrm>
            <a:off x="1347789" y="1910315"/>
            <a:ext cx="6092937" cy="4114800"/>
          </a:xfrm>
        </p:spPr>
      </p:pic>
      <p:sp>
        <p:nvSpPr>
          <p:cNvPr id="5" name="TextBox 4">
            <a:extLst>
              <a:ext uri="{FF2B5EF4-FFF2-40B4-BE49-F238E27FC236}">
                <a16:creationId xmlns:a16="http://schemas.microsoft.com/office/drawing/2014/main" id="{C56E9E3C-067A-E6F7-A69A-66F1582EB411}"/>
              </a:ext>
            </a:extLst>
          </p:cNvPr>
          <p:cNvSpPr txBox="1"/>
          <p:nvPr/>
        </p:nvSpPr>
        <p:spPr>
          <a:xfrm>
            <a:off x="1346446" y="6022019"/>
            <a:ext cx="508858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ea typeface="+mn-lt"/>
                <a:cs typeface="+mn-lt"/>
              </a:rPr>
              <a:t>Figure taken from the </a:t>
            </a:r>
            <a:r>
              <a:rPr lang="en-US" dirty="0">
                <a:ea typeface="+mn-lt"/>
                <a:cs typeface="+mn-lt"/>
                <a:hlinkClick r:id="rId4"/>
              </a:rPr>
              <a:t>Particle Data Group</a:t>
            </a:r>
            <a:r>
              <a:rPr lang="en-US" dirty="0">
                <a:ea typeface="+mn-lt"/>
                <a:cs typeface="+mn-lt"/>
              </a:rPr>
              <a:t>.</a:t>
            </a:r>
            <a:endParaRPr lang="en-US" dirty="0"/>
          </a:p>
        </p:txBody>
      </p:sp>
      <p:sp>
        <p:nvSpPr>
          <p:cNvPr id="9" name="TextBox 8">
            <a:extLst>
              <a:ext uri="{FF2B5EF4-FFF2-40B4-BE49-F238E27FC236}">
                <a16:creationId xmlns:a16="http://schemas.microsoft.com/office/drawing/2014/main" id="{01E0A99C-FC35-71C8-B55F-C52CC086A34C}"/>
              </a:ext>
            </a:extLst>
          </p:cNvPr>
          <p:cNvSpPr txBox="1"/>
          <p:nvPr/>
        </p:nvSpPr>
        <p:spPr>
          <a:xfrm>
            <a:off x="7440804" y="2193716"/>
            <a:ext cx="4197490" cy="35394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800" dirty="0">
                <a:ea typeface="+mn-lt"/>
                <a:cs typeface="+mn-lt"/>
              </a:rPr>
              <a:t>Positron fraction as measured by AMS-02 and PAMELA (green blue)</a:t>
            </a:r>
          </a:p>
          <a:p>
            <a:pPr marL="285750" indent="-285750">
              <a:buFont typeface="Arial"/>
              <a:buChar char="•"/>
            </a:pPr>
            <a:endParaRPr lang="en-US" sz="2800" dirty="0">
              <a:ea typeface="+mn-lt"/>
              <a:cs typeface="+mn-lt"/>
            </a:endParaRPr>
          </a:p>
          <a:p>
            <a:pPr marL="285750" indent="-285750">
              <a:buFont typeface="Arial"/>
              <a:buChar char="•"/>
            </a:pPr>
            <a:r>
              <a:rPr lang="en-US" sz="2800" dirty="0">
                <a:ea typeface="+mn-lt"/>
                <a:cs typeface="+mn-lt"/>
              </a:rPr>
              <a:t>Expected propagation by traditional models (black line)</a:t>
            </a:r>
          </a:p>
        </p:txBody>
      </p:sp>
      <p:sp>
        <p:nvSpPr>
          <p:cNvPr id="3" name="Slide Number Placeholder 2">
            <a:extLst>
              <a:ext uri="{FF2B5EF4-FFF2-40B4-BE49-F238E27FC236}">
                <a16:creationId xmlns:a16="http://schemas.microsoft.com/office/drawing/2014/main" id="{0C7505FE-63A1-E5CF-8F30-3A95EBDF3F09}"/>
              </a:ext>
            </a:extLst>
          </p:cNvPr>
          <p:cNvSpPr>
            <a:spLocks noGrp="1"/>
          </p:cNvSpPr>
          <p:nvPr>
            <p:ph type="sldNum" sz="quarter" idx="12"/>
          </p:nvPr>
        </p:nvSpPr>
        <p:spPr/>
        <p:txBody>
          <a:bodyPr/>
          <a:lstStyle/>
          <a:p>
            <a:fld id="{330EA680-D336-4FF7-8B7A-9848BB0A1C32}" type="slidenum">
              <a:rPr lang="en-US" smtClean="0"/>
              <a:t>6</a:t>
            </a:fld>
            <a:endParaRPr lang="en-US"/>
          </a:p>
        </p:txBody>
      </p:sp>
    </p:spTree>
    <p:extLst>
      <p:ext uri="{BB962C8B-B14F-4D97-AF65-F5344CB8AC3E}">
        <p14:creationId xmlns:p14="http://schemas.microsoft.com/office/powerpoint/2010/main" val="7890141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6CDA21F-E7AF-4C75-8395-33F58D5B0E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11" name="Rectangle 10">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394A73A-4DAA-C1EE-5808-1B2049E4ABAC}"/>
              </a:ext>
            </a:extLst>
          </p:cNvPr>
          <p:cNvSpPr>
            <a:spLocks noGrp="1"/>
          </p:cNvSpPr>
          <p:nvPr>
            <p:ph type="title"/>
          </p:nvPr>
        </p:nvSpPr>
        <p:spPr>
          <a:xfrm>
            <a:off x="1043631" y="809898"/>
            <a:ext cx="9942716" cy="1554480"/>
          </a:xfrm>
        </p:spPr>
        <p:txBody>
          <a:bodyPr anchor="ctr">
            <a:normAutofit/>
          </a:bodyPr>
          <a:lstStyle/>
          <a:p>
            <a:r>
              <a:rPr lang="en-US" sz="4800" dirty="0"/>
              <a:t>Technical Aspects</a:t>
            </a:r>
          </a:p>
        </p:txBody>
      </p:sp>
      <p:sp>
        <p:nvSpPr>
          <p:cNvPr id="3" name="Content Placeholder 2">
            <a:extLst>
              <a:ext uri="{FF2B5EF4-FFF2-40B4-BE49-F238E27FC236}">
                <a16:creationId xmlns:a16="http://schemas.microsoft.com/office/drawing/2014/main" id="{F209CF27-A296-9B15-7BF0-B94761CFD10E}"/>
              </a:ext>
            </a:extLst>
          </p:cNvPr>
          <p:cNvSpPr>
            <a:spLocks noGrp="1"/>
          </p:cNvSpPr>
          <p:nvPr>
            <p:ph idx="1"/>
          </p:nvPr>
        </p:nvSpPr>
        <p:spPr>
          <a:xfrm>
            <a:off x="637752" y="2886143"/>
            <a:ext cx="9941319" cy="3124658"/>
          </a:xfrm>
        </p:spPr>
        <p:txBody>
          <a:bodyPr anchor="ctr">
            <a:normAutofit/>
          </a:bodyPr>
          <a:lstStyle/>
          <a:p>
            <a:r>
              <a:rPr lang="en-US" sz="2400" dirty="0">
                <a:ea typeface="+mn-lt"/>
                <a:cs typeface="+mn-lt"/>
              </a:rPr>
              <a:t>Time of Flight System</a:t>
            </a:r>
            <a:endParaRPr lang="en-US" sz="2400" dirty="0"/>
          </a:p>
          <a:p>
            <a:endParaRPr lang="en-US" sz="2400" dirty="0">
              <a:ea typeface="+mn-lt"/>
              <a:cs typeface="+mn-lt"/>
            </a:endParaRPr>
          </a:p>
          <a:p>
            <a:r>
              <a:rPr lang="en-US" sz="2400" dirty="0">
                <a:ea typeface="+mn-lt"/>
                <a:cs typeface="+mn-lt"/>
              </a:rPr>
              <a:t>Spectrometer (Drift chamber and magnet) </a:t>
            </a:r>
            <a:endParaRPr lang="en-US" dirty="0"/>
          </a:p>
          <a:p>
            <a:endParaRPr lang="en-US" sz="2400" dirty="0">
              <a:ea typeface="+mn-lt"/>
              <a:cs typeface="+mn-lt"/>
            </a:endParaRPr>
          </a:p>
          <a:p>
            <a:r>
              <a:rPr lang="en-US" sz="2400" dirty="0">
                <a:ea typeface="+mn-lt"/>
                <a:cs typeface="+mn-lt"/>
              </a:rPr>
              <a:t>Ring Imaging Cherenkov Detector</a:t>
            </a:r>
            <a:endParaRPr lang="en-US"/>
          </a:p>
          <a:p>
            <a:endParaRPr lang="en-US" sz="2400" dirty="0"/>
          </a:p>
        </p:txBody>
      </p:sp>
      <p:cxnSp>
        <p:nvCxnSpPr>
          <p:cNvPr id="17" name="Straight Connector 16">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4" name="Picture 3" descr="A diagram of a space ship&#10;&#10;Description automatically generated">
            <a:extLst>
              <a:ext uri="{FF2B5EF4-FFF2-40B4-BE49-F238E27FC236}">
                <a16:creationId xmlns:a16="http://schemas.microsoft.com/office/drawing/2014/main" id="{23B8CACC-01BD-D791-6707-415EED4E35BF}"/>
              </a:ext>
            </a:extLst>
          </p:cNvPr>
          <p:cNvPicPr>
            <a:picLocks noChangeAspect="1"/>
          </p:cNvPicPr>
          <p:nvPr/>
        </p:nvPicPr>
        <p:blipFill>
          <a:blip r:embed="rId3"/>
          <a:stretch>
            <a:fillRect/>
          </a:stretch>
        </p:blipFill>
        <p:spPr>
          <a:xfrm>
            <a:off x="6751996" y="611003"/>
            <a:ext cx="5115901" cy="5468644"/>
          </a:xfrm>
          <a:prstGeom prst="rect">
            <a:avLst/>
          </a:prstGeom>
        </p:spPr>
      </p:pic>
      <p:sp>
        <p:nvSpPr>
          <p:cNvPr id="5" name="Slide Number Placeholder 4">
            <a:extLst>
              <a:ext uri="{FF2B5EF4-FFF2-40B4-BE49-F238E27FC236}">
                <a16:creationId xmlns:a16="http://schemas.microsoft.com/office/drawing/2014/main" id="{629C6DFC-28C5-CF12-F8BB-8D6EF8A2C3F7}"/>
              </a:ext>
            </a:extLst>
          </p:cNvPr>
          <p:cNvSpPr>
            <a:spLocks noGrp="1"/>
          </p:cNvSpPr>
          <p:nvPr>
            <p:ph type="sldNum" sz="quarter" idx="12"/>
          </p:nvPr>
        </p:nvSpPr>
        <p:spPr/>
        <p:txBody>
          <a:bodyPr/>
          <a:lstStyle/>
          <a:p>
            <a:fld id="{330EA680-D336-4FF7-8B7A-9848BB0A1C32}" type="slidenum">
              <a:rPr lang="en-US" smtClean="0"/>
              <a:t>7</a:t>
            </a:fld>
            <a:endParaRPr lang="en-US"/>
          </a:p>
        </p:txBody>
      </p:sp>
    </p:spTree>
    <p:extLst>
      <p:ext uri="{BB962C8B-B14F-4D97-AF65-F5344CB8AC3E}">
        <p14:creationId xmlns:p14="http://schemas.microsoft.com/office/powerpoint/2010/main" val="35201646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3220AB-FA45-56B5-D308-B2B6A6F3D51D}"/>
              </a:ext>
            </a:extLst>
          </p:cNvPr>
          <p:cNvSpPr>
            <a:spLocks noGrp="1"/>
          </p:cNvSpPr>
          <p:nvPr>
            <p:ph type="title"/>
          </p:nvPr>
        </p:nvSpPr>
        <p:spPr/>
        <p:txBody>
          <a:bodyPr/>
          <a:lstStyle/>
          <a:p>
            <a:r>
              <a:rPr lang="en-US" dirty="0"/>
              <a:t>Drift Chamber and Magnet</a:t>
            </a:r>
          </a:p>
        </p:txBody>
      </p:sp>
      <p:pic>
        <p:nvPicPr>
          <p:cNvPr id="4" name="Content Placeholder 3" descr="A close-up of a shelf&#10;&#10;Description automatically generated">
            <a:extLst>
              <a:ext uri="{FF2B5EF4-FFF2-40B4-BE49-F238E27FC236}">
                <a16:creationId xmlns:a16="http://schemas.microsoft.com/office/drawing/2014/main" id="{C75A1DA8-464D-D21D-F944-9809FCC18922}"/>
              </a:ext>
            </a:extLst>
          </p:cNvPr>
          <p:cNvPicPr>
            <a:picLocks noGrp="1" noChangeAspect="1"/>
          </p:cNvPicPr>
          <p:nvPr>
            <p:ph idx="1"/>
          </p:nvPr>
        </p:nvPicPr>
        <p:blipFill>
          <a:blip r:embed="rId3"/>
          <a:stretch>
            <a:fillRect/>
          </a:stretch>
        </p:blipFill>
        <p:spPr>
          <a:xfrm>
            <a:off x="3507371" y="1683929"/>
            <a:ext cx="8204270" cy="4769177"/>
          </a:xfrm>
        </p:spPr>
      </p:pic>
      <p:sp>
        <p:nvSpPr>
          <p:cNvPr id="5" name="TextBox 4">
            <a:extLst>
              <a:ext uri="{FF2B5EF4-FFF2-40B4-BE49-F238E27FC236}">
                <a16:creationId xmlns:a16="http://schemas.microsoft.com/office/drawing/2014/main" id="{EEC183E1-A5E5-51B4-990E-53A7C98694F3}"/>
              </a:ext>
            </a:extLst>
          </p:cNvPr>
          <p:cNvSpPr txBox="1"/>
          <p:nvPr/>
        </p:nvSpPr>
        <p:spPr>
          <a:xfrm>
            <a:off x="3584510" y="6453673"/>
            <a:ext cx="8055428"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i="1" dirty="0"/>
              <a:t>(Helix Collaboration)</a:t>
            </a:r>
          </a:p>
        </p:txBody>
      </p:sp>
      <p:sp>
        <p:nvSpPr>
          <p:cNvPr id="7" name="Content Placeholder 2">
            <a:extLst>
              <a:ext uri="{FF2B5EF4-FFF2-40B4-BE49-F238E27FC236}">
                <a16:creationId xmlns:a16="http://schemas.microsoft.com/office/drawing/2014/main" id="{53F093ED-783C-17F9-8037-4D0967FF8162}"/>
              </a:ext>
            </a:extLst>
          </p:cNvPr>
          <p:cNvSpPr txBox="1">
            <a:spLocks/>
          </p:cNvSpPr>
          <p:nvPr/>
        </p:nvSpPr>
        <p:spPr>
          <a:xfrm>
            <a:off x="240522" y="1717250"/>
            <a:ext cx="3354783" cy="4820322"/>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1T electromagnet </a:t>
            </a:r>
          </a:p>
          <a:p>
            <a:endParaRPr lang="en-US" sz="2400" dirty="0">
              <a:ea typeface="+mn-lt"/>
              <a:cs typeface="+mn-lt"/>
            </a:endParaRPr>
          </a:p>
          <a:p>
            <a:r>
              <a:rPr lang="en-US" sz="2400" dirty="0"/>
              <a:t>Drift chamber to measure particle trajectories</a:t>
            </a:r>
          </a:p>
          <a:p>
            <a:endParaRPr lang="en-US" sz="2400" dirty="0"/>
          </a:p>
        </p:txBody>
      </p:sp>
      <p:sp>
        <p:nvSpPr>
          <p:cNvPr id="3" name="Slide Number Placeholder 2">
            <a:extLst>
              <a:ext uri="{FF2B5EF4-FFF2-40B4-BE49-F238E27FC236}">
                <a16:creationId xmlns:a16="http://schemas.microsoft.com/office/drawing/2014/main" id="{87B13DA9-454E-8F0E-76A8-23EA4FD3FB8A}"/>
              </a:ext>
            </a:extLst>
          </p:cNvPr>
          <p:cNvSpPr>
            <a:spLocks noGrp="1"/>
          </p:cNvSpPr>
          <p:nvPr>
            <p:ph type="sldNum" sz="quarter" idx="12"/>
          </p:nvPr>
        </p:nvSpPr>
        <p:spPr/>
        <p:txBody>
          <a:bodyPr/>
          <a:lstStyle/>
          <a:p>
            <a:fld id="{330EA680-D336-4FF7-8B7A-9848BB0A1C32}" type="slidenum">
              <a:rPr lang="en-US" smtClean="0"/>
              <a:t>8</a:t>
            </a:fld>
            <a:endParaRPr lang="en-US"/>
          </a:p>
        </p:txBody>
      </p:sp>
    </p:spTree>
    <p:extLst>
      <p:ext uri="{BB962C8B-B14F-4D97-AF65-F5344CB8AC3E}">
        <p14:creationId xmlns:p14="http://schemas.microsoft.com/office/powerpoint/2010/main" val="29784250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BF61EA3-B236-439E-9C0B-340980D56B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129AD93-9C01-89B3-D53F-157E19DAF157}"/>
              </a:ext>
            </a:extLst>
          </p:cNvPr>
          <p:cNvSpPr>
            <a:spLocks noGrp="1"/>
          </p:cNvSpPr>
          <p:nvPr>
            <p:ph type="title"/>
          </p:nvPr>
        </p:nvSpPr>
        <p:spPr>
          <a:xfrm>
            <a:off x="808638" y="386930"/>
            <a:ext cx="9236700" cy="1188950"/>
          </a:xfrm>
        </p:spPr>
        <p:txBody>
          <a:bodyPr anchor="b">
            <a:normAutofit/>
          </a:bodyPr>
          <a:lstStyle/>
          <a:p>
            <a:r>
              <a:rPr lang="en-US" sz="5400" dirty="0"/>
              <a:t>Why is the data so large?</a:t>
            </a:r>
          </a:p>
        </p:txBody>
      </p:sp>
      <p:grpSp>
        <p:nvGrpSpPr>
          <p:cNvPr id="10" name="Group 9">
            <a:extLst>
              <a:ext uri="{FF2B5EF4-FFF2-40B4-BE49-F238E27FC236}">
                <a16:creationId xmlns:a16="http://schemas.microsoft.com/office/drawing/2014/main" id="{28FAF094-D087-493F-8DF9-A486C2D6BB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998368"/>
            <a:ext cx="11695083" cy="782176"/>
            <a:chOff x="-2" y="1998368"/>
            <a:chExt cx="11695083" cy="782176"/>
          </a:xfrm>
        </p:grpSpPr>
        <p:sp>
          <p:nvSpPr>
            <p:cNvPr id="11" name="Rectangle 10">
              <a:extLst>
                <a:ext uri="{FF2B5EF4-FFF2-40B4-BE49-F238E27FC236}">
                  <a16:creationId xmlns:a16="http://schemas.microsoft.com/office/drawing/2014/main" id="{8D7C88D8-5509-4514-925A-9CE148E5C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275593D-F75E-4426-AE3E-2CDEFD228D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14784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5">
            <a:extLst>
              <a:ext uri="{FF2B5EF4-FFF2-40B4-BE49-F238E27FC236}">
                <a16:creationId xmlns:a16="http://schemas.microsoft.com/office/drawing/2014/main" id="{28CB8D83-F163-EDED-5F10-37CD1C0B31A0}"/>
              </a:ext>
            </a:extLst>
          </p:cNvPr>
          <p:cNvSpPr>
            <a:spLocks noGrp="1"/>
          </p:cNvSpPr>
          <p:nvPr>
            <p:ph idx="1"/>
          </p:nvPr>
        </p:nvSpPr>
        <p:spPr>
          <a:xfrm>
            <a:off x="805355" y="2390556"/>
            <a:ext cx="8085083" cy="3668166"/>
          </a:xfrm>
        </p:spPr>
        <p:txBody>
          <a:bodyPr vert="horz" lIns="91440" tIns="45720" rIns="91440" bIns="45720" rtlCol="0" anchor="t">
            <a:normAutofit/>
          </a:bodyPr>
          <a:lstStyle/>
          <a:p>
            <a:r>
              <a:rPr lang="en-US" dirty="0"/>
              <a:t>13 Thousand detector sensor channels</a:t>
            </a:r>
          </a:p>
          <a:p>
            <a:pPr marL="0" indent="0">
              <a:buNone/>
            </a:pPr>
            <a:endParaRPr lang="en-US" dirty="0"/>
          </a:p>
          <a:p>
            <a:r>
              <a:rPr lang="en-US" dirty="0"/>
              <a:t>2 Thousand housekeeping sensors</a:t>
            </a:r>
          </a:p>
        </p:txBody>
      </p:sp>
      <p:sp>
        <p:nvSpPr>
          <p:cNvPr id="7" name="Flowchart: Magnetic Disk 6">
            <a:extLst>
              <a:ext uri="{FF2B5EF4-FFF2-40B4-BE49-F238E27FC236}">
                <a16:creationId xmlns:a16="http://schemas.microsoft.com/office/drawing/2014/main" id="{092251D4-DB64-0DCA-0EB7-3FA8AC3BE880}"/>
              </a:ext>
            </a:extLst>
          </p:cNvPr>
          <p:cNvSpPr/>
          <p:nvPr/>
        </p:nvSpPr>
        <p:spPr>
          <a:xfrm>
            <a:off x="9180989" y="5052874"/>
            <a:ext cx="2175029" cy="1124504"/>
          </a:xfrm>
          <a:prstGeom prst="flowChartMagneticDisk">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lowchart: Magnetic Disk 8">
            <a:extLst>
              <a:ext uri="{FF2B5EF4-FFF2-40B4-BE49-F238E27FC236}">
                <a16:creationId xmlns:a16="http://schemas.microsoft.com/office/drawing/2014/main" id="{363D2333-5D74-C730-74D4-6E60BCCE7E74}"/>
              </a:ext>
            </a:extLst>
          </p:cNvPr>
          <p:cNvSpPr/>
          <p:nvPr/>
        </p:nvSpPr>
        <p:spPr>
          <a:xfrm>
            <a:off x="9180989" y="4179903"/>
            <a:ext cx="2175029" cy="1124504"/>
          </a:xfrm>
          <a:prstGeom prst="flowChartMagneticDisk">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Magnetic Disk 12">
            <a:extLst>
              <a:ext uri="{FF2B5EF4-FFF2-40B4-BE49-F238E27FC236}">
                <a16:creationId xmlns:a16="http://schemas.microsoft.com/office/drawing/2014/main" id="{7DF982C1-4D78-0FFA-81B1-09DB875962C6}"/>
              </a:ext>
            </a:extLst>
          </p:cNvPr>
          <p:cNvSpPr/>
          <p:nvPr/>
        </p:nvSpPr>
        <p:spPr>
          <a:xfrm>
            <a:off x="9180989" y="3292391"/>
            <a:ext cx="2175029" cy="1124504"/>
          </a:xfrm>
          <a:prstGeom prst="flowChartMagneticDisk">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52943E3C-F485-BEAF-3293-ED23A7749CCB}"/>
              </a:ext>
            </a:extLst>
          </p:cNvPr>
          <p:cNvSpPr>
            <a:spLocks noGrp="1"/>
          </p:cNvSpPr>
          <p:nvPr>
            <p:ph type="sldNum" sz="quarter" idx="12"/>
          </p:nvPr>
        </p:nvSpPr>
        <p:spPr/>
        <p:txBody>
          <a:bodyPr/>
          <a:lstStyle/>
          <a:p>
            <a:fld id="{330EA680-D336-4FF7-8B7A-9848BB0A1C32}" type="slidenum">
              <a:rPr lang="en-US" smtClean="0"/>
              <a:t>9</a:t>
            </a:fld>
            <a:endParaRPr lang="en-US"/>
          </a:p>
        </p:txBody>
      </p:sp>
    </p:spTree>
    <p:extLst>
      <p:ext uri="{BB962C8B-B14F-4D97-AF65-F5344CB8AC3E}">
        <p14:creationId xmlns:p14="http://schemas.microsoft.com/office/powerpoint/2010/main" val="112239334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59</TotalTime>
  <Words>1523</Words>
  <Application>Microsoft Macintosh PowerPoint</Application>
  <PresentationFormat>Widescreen</PresentationFormat>
  <Paragraphs>186</Paragraphs>
  <Slides>17</Slides>
  <Notes>15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17</vt:i4>
      </vt:variant>
    </vt:vector>
  </HeadingPairs>
  <TitlesOfParts>
    <vt:vector size="21" baseType="lpstr">
      <vt:lpstr>Aptos</vt:lpstr>
      <vt:lpstr>Aptos Display</vt:lpstr>
      <vt:lpstr>Arial</vt:lpstr>
      <vt:lpstr>office theme</vt:lpstr>
      <vt:lpstr>Building the Database Systems for HELIX</vt:lpstr>
      <vt:lpstr>HELIX Overview</vt:lpstr>
      <vt:lpstr>PowerPoint Presentation</vt:lpstr>
      <vt:lpstr>HELIX Flight 24 Kiruna</vt:lpstr>
      <vt:lpstr>PowerPoint Presentation</vt:lpstr>
      <vt:lpstr>Motivation</vt:lpstr>
      <vt:lpstr>Technical Aspects</vt:lpstr>
      <vt:lpstr>Drift Chamber and Magnet</vt:lpstr>
      <vt:lpstr>Why is the data so large?</vt:lpstr>
      <vt:lpstr>PowerPoint Presentation</vt:lpstr>
      <vt:lpstr>Software I Wrote</vt:lpstr>
      <vt:lpstr>Data Matching</vt:lpstr>
      <vt:lpstr>Reduced File Size</vt:lpstr>
      <vt:lpstr>NoSQL</vt:lpstr>
      <vt:lpstr>Why Do We Care?</vt:lpstr>
      <vt:lpstr>About Physics Experiments</vt:lpstr>
      <vt:lpstr>Thank you for listening!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Kaan Sun</cp:lastModifiedBy>
  <cp:revision>529</cp:revision>
  <dcterms:created xsi:type="dcterms:W3CDTF">2024-08-15T18:06:46Z</dcterms:created>
  <dcterms:modified xsi:type="dcterms:W3CDTF">2024-08-19T03:40:57Z</dcterms:modified>
</cp:coreProperties>
</file>