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8" r:id="rId1"/>
  </p:sldMasterIdLst>
  <p:sldIdLst>
    <p:sldId id="256" r:id="rId2"/>
    <p:sldId id="257" r:id="rId3"/>
    <p:sldId id="261" r:id="rId4"/>
    <p:sldId id="258" r:id="rId5"/>
    <p:sldId id="262" r:id="rId6"/>
    <p:sldId id="267" r:id="rId7"/>
    <p:sldId id="269" r:id="rId8"/>
    <p:sldId id="268" r:id="rId9"/>
    <p:sldId id="271" r:id="rId10"/>
    <p:sldId id="270" r:id="rId11"/>
    <p:sldId id="274" r:id="rId12"/>
    <p:sldId id="272" r:id="rId13"/>
    <p:sldId id="275" r:id="rId14"/>
    <p:sldId id="283" r:id="rId15"/>
    <p:sldId id="284" r:id="rId16"/>
    <p:sldId id="273" r:id="rId17"/>
    <p:sldId id="276" r:id="rId18"/>
    <p:sldId id="282" r:id="rId19"/>
    <p:sldId id="279" r:id="rId20"/>
    <p:sldId id="281" r:id="rId21"/>
    <p:sldId id="28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9EBE98-983D-7F2C-E663-4161FC004161}" v="2" dt="2024-08-19T02:01:34.394"/>
    <p1510:client id="{539E9043-4335-4994-A7A2-0599E5A57C89}" v="152" dt="2024-08-17T17:25:22.903"/>
    <p1510:client id="{AACC387E-BF20-469A-C891-6E45BDC2CFD3}" v="56" dt="2024-08-18T15:29:17.579"/>
    <p1510:client id="{D782A653-27F4-5015-5801-3C5724B6C9D8}" v="18" dt="2024-08-18T02:29:26.0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67254B-8ED1-4B52-A640-8EAB665E1B02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2F7B51E-BA10-4625-989A-E0C24BF256AD}">
      <dgm:prSet/>
      <dgm:spPr/>
      <dgm:t>
        <a:bodyPr/>
        <a:lstStyle/>
        <a:p>
          <a:pPr rtl="0"/>
          <a:r>
            <a:rPr lang="en-US">
              <a:latin typeface="Univers"/>
            </a:rPr>
            <a:t>Germanium Detector Basics</a:t>
          </a:r>
          <a:endParaRPr lang="en-US"/>
        </a:p>
      </dgm:t>
    </dgm:pt>
    <dgm:pt modelId="{E21BFE70-5DA2-420E-AEC0-23ECB37B390B}" type="parTrans" cxnId="{1B2B57DA-0BCD-472B-A69D-ECE44AA02E8C}">
      <dgm:prSet/>
      <dgm:spPr/>
      <dgm:t>
        <a:bodyPr/>
        <a:lstStyle/>
        <a:p>
          <a:endParaRPr lang="en-US"/>
        </a:p>
      </dgm:t>
    </dgm:pt>
    <dgm:pt modelId="{1AAFA956-31C7-45F3-B950-2E662215869E}" type="sibTrans" cxnId="{1B2B57DA-0BCD-472B-A69D-ECE44AA02E8C}">
      <dgm:prSet/>
      <dgm:spPr/>
      <dgm:t>
        <a:bodyPr/>
        <a:lstStyle/>
        <a:p>
          <a:endParaRPr lang="en-US"/>
        </a:p>
      </dgm:t>
    </dgm:pt>
    <dgm:pt modelId="{AA10B84C-3633-48F4-A821-D8CBB0AE9398}">
      <dgm:prSet/>
      <dgm:spPr/>
      <dgm:t>
        <a:bodyPr/>
        <a:lstStyle/>
        <a:p>
          <a:pPr rtl="0"/>
          <a:r>
            <a:rPr lang="en-US">
              <a:latin typeface="Univers"/>
            </a:rPr>
            <a:t>Potential of Machine Learning</a:t>
          </a:r>
          <a:endParaRPr lang="en-US"/>
        </a:p>
      </dgm:t>
    </dgm:pt>
    <dgm:pt modelId="{4D62A65E-B042-434D-80CD-4B0182363968}" type="parTrans" cxnId="{32E1CAB0-2963-4018-B36E-8CD65228566B}">
      <dgm:prSet/>
      <dgm:spPr/>
      <dgm:t>
        <a:bodyPr/>
        <a:lstStyle/>
        <a:p>
          <a:endParaRPr lang="en-US"/>
        </a:p>
      </dgm:t>
    </dgm:pt>
    <dgm:pt modelId="{6176FD0C-F747-48F6-9706-FF2ED5BDDA02}" type="sibTrans" cxnId="{32E1CAB0-2963-4018-B36E-8CD65228566B}">
      <dgm:prSet/>
      <dgm:spPr/>
      <dgm:t>
        <a:bodyPr/>
        <a:lstStyle/>
        <a:p>
          <a:endParaRPr lang="en-US"/>
        </a:p>
      </dgm:t>
    </dgm:pt>
    <dgm:pt modelId="{325F0406-6EE4-4E13-88A7-AA86CD71729C}">
      <dgm:prSet phldr="0"/>
      <dgm:spPr/>
      <dgm:t>
        <a:bodyPr/>
        <a:lstStyle/>
        <a:p>
          <a:pPr rtl="0"/>
          <a:r>
            <a:rPr lang="en-US">
              <a:latin typeface="Univers"/>
            </a:rPr>
            <a:t>Current Progress</a:t>
          </a:r>
          <a:endParaRPr lang="en-US"/>
        </a:p>
      </dgm:t>
    </dgm:pt>
    <dgm:pt modelId="{C74E852B-E316-47D1-AA80-3AC9AB57CD11}" type="parTrans" cxnId="{312605FB-938B-4F88-85E3-6989522DFA87}">
      <dgm:prSet/>
      <dgm:spPr/>
      <dgm:t>
        <a:bodyPr/>
        <a:lstStyle/>
        <a:p>
          <a:endParaRPr lang="en-CA"/>
        </a:p>
      </dgm:t>
    </dgm:pt>
    <dgm:pt modelId="{1D272433-4CD9-43C6-AAED-0BA85166B819}" type="sibTrans" cxnId="{312605FB-938B-4F88-85E3-6989522DFA87}">
      <dgm:prSet/>
      <dgm:spPr/>
      <dgm:t>
        <a:bodyPr/>
        <a:lstStyle/>
        <a:p>
          <a:endParaRPr lang="en-CA"/>
        </a:p>
      </dgm:t>
    </dgm:pt>
    <dgm:pt modelId="{306C347E-9557-4CC6-B065-37ACFAFFF353}" type="pres">
      <dgm:prSet presAssocID="{3C67254B-8ED1-4B52-A640-8EAB665E1B0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134E5E6-08D4-4CD3-AD19-219CEBF2AFEA}" type="pres">
      <dgm:prSet presAssocID="{72F7B51E-BA10-4625-989A-E0C24BF256AD}" presName="hierRoot1" presStyleCnt="0"/>
      <dgm:spPr/>
    </dgm:pt>
    <dgm:pt modelId="{99E212FD-B589-49E8-AD84-C706041F90C3}" type="pres">
      <dgm:prSet presAssocID="{72F7B51E-BA10-4625-989A-E0C24BF256AD}" presName="composite" presStyleCnt="0"/>
      <dgm:spPr/>
    </dgm:pt>
    <dgm:pt modelId="{A69E2296-FEA2-4598-A924-614ECAD93C84}" type="pres">
      <dgm:prSet presAssocID="{72F7B51E-BA10-4625-989A-E0C24BF256AD}" presName="background" presStyleLbl="node0" presStyleIdx="0" presStyleCnt="3"/>
      <dgm:spPr/>
    </dgm:pt>
    <dgm:pt modelId="{9B746665-1D73-4F29-9E51-5A37972D322B}" type="pres">
      <dgm:prSet presAssocID="{72F7B51E-BA10-4625-989A-E0C24BF256AD}" presName="text" presStyleLbl="fgAcc0" presStyleIdx="0" presStyleCnt="3">
        <dgm:presLayoutVars>
          <dgm:chPref val="3"/>
        </dgm:presLayoutVars>
      </dgm:prSet>
      <dgm:spPr/>
    </dgm:pt>
    <dgm:pt modelId="{61EE8A96-EC0C-4BB0-870A-839D7B7E3D8E}" type="pres">
      <dgm:prSet presAssocID="{72F7B51E-BA10-4625-989A-E0C24BF256AD}" presName="hierChild2" presStyleCnt="0"/>
      <dgm:spPr/>
    </dgm:pt>
    <dgm:pt modelId="{49BF5807-65AE-4313-9767-145DA477341D}" type="pres">
      <dgm:prSet presAssocID="{AA10B84C-3633-48F4-A821-D8CBB0AE9398}" presName="hierRoot1" presStyleCnt="0"/>
      <dgm:spPr/>
    </dgm:pt>
    <dgm:pt modelId="{E541F03A-296D-4DA6-8252-F274A907DAEA}" type="pres">
      <dgm:prSet presAssocID="{AA10B84C-3633-48F4-A821-D8CBB0AE9398}" presName="composite" presStyleCnt="0"/>
      <dgm:spPr/>
    </dgm:pt>
    <dgm:pt modelId="{E78DF6CD-C6DF-4B99-A002-81B3FE5F4465}" type="pres">
      <dgm:prSet presAssocID="{AA10B84C-3633-48F4-A821-D8CBB0AE9398}" presName="background" presStyleLbl="node0" presStyleIdx="1" presStyleCnt="3"/>
      <dgm:spPr/>
    </dgm:pt>
    <dgm:pt modelId="{0EEE7A05-2C26-4B3C-98D8-CAB5E30D414E}" type="pres">
      <dgm:prSet presAssocID="{AA10B84C-3633-48F4-A821-D8CBB0AE9398}" presName="text" presStyleLbl="fgAcc0" presStyleIdx="1" presStyleCnt="3">
        <dgm:presLayoutVars>
          <dgm:chPref val="3"/>
        </dgm:presLayoutVars>
      </dgm:prSet>
      <dgm:spPr/>
    </dgm:pt>
    <dgm:pt modelId="{5BDA8DC1-4D4B-4F4C-90EC-681641EDF24E}" type="pres">
      <dgm:prSet presAssocID="{AA10B84C-3633-48F4-A821-D8CBB0AE9398}" presName="hierChild2" presStyleCnt="0"/>
      <dgm:spPr/>
    </dgm:pt>
    <dgm:pt modelId="{647E449D-6411-42BC-9999-7CC9341ADBF8}" type="pres">
      <dgm:prSet presAssocID="{325F0406-6EE4-4E13-88A7-AA86CD71729C}" presName="hierRoot1" presStyleCnt="0"/>
      <dgm:spPr/>
    </dgm:pt>
    <dgm:pt modelId="{F8CD506A-2917-4BA7-B320-495F8663ED32}" type="pres">
      <dgm:prSet presAssocID="{325F0406-6EE4-4E13-88A7-AA86CD71729C}" presName="composite" presStyleCnt="0"/>
      <dgm:spPr/>
    </dgm:pt>
    <dgm:pt modelId="{E5140501-D9BB-48A8-93A7-82E105976828}" type="pres">
      <dgm:prSet presAssocID="{325F0406-6EE4-4E13-88A7-AA86CD71729C}" presName="background" presStyleLbl="node0" presStyleIdx="2" presStyleCnt="3"/>
      <dgm:spPr/>
    </dgm:pt>
    <dgm:pt modelId="{741FE017-6F18-4FBA-A84D-F22FFCD5D6A8}" type="pres">
      <dgm:prSet presAssocID="{325F0406-6EE4-4E13-88A7-AA86CD71729C}" presName="text" presStyleLbl="fgAcc0" presStyleIdx="2" presStyleCnt="3">
        <dgm:presLayoutVars>
          <dgm:chPref val="3"/>
        </dgm:presLayoutVars>
      </dgm:prSet>
      <dgm:spPr/>
    </dgm:pt>
    <dgm:pt modelId="{6619539E-E9AF-4A4F-97D3-36A888D267C6}" type="pres">
      <dgm:prSet presAssocID="{325F0406-6EE4-4E13-88A7-AA86CD71729C}" presName="hierChild2" presStyleCnt="0"/>
      <dgm:spPr/>
    </dgm:pt>
  </dgm:ptLst>
  <dgm:cxnLst>
    <dgm:cxn modelId="{26260B0F-5A31-49BC-B4B1-775161ABCD51}" type="presOf" srcId="{325F0406-6EE4-4E13-88A7-AA86CD71729C}" destId="{741FE017-6F18-4FBA-A84D-F22FFCD5D6A8}" srcOrd="0" destOrd="0" presId="urn:microsoft.com/office/officeart/2005/8/layout/hierarchy1"/>
    <dgm:cxn modelId="{2CCB1825-33A7-4660-B36F-39A9B3BDECF8}" type="presOf" srcId="{72F7B51E-BA10-4625-989A-E0C24BF256AD}" destId="{9B746665-1D73-4F29-9E51-5A37972D322B}" srcOrd="0" destOrd="0" presId="urn:microsoft.com/office/officeart/2005/8/layout/hierarchy1"/>
    <dgm:cxn modelId="{31515F52-46E1-43EB-8A2F-AB27FFA792C0}" type="presOf" srcId="{AA10B84C-3633-48F4-A821-D8CBB0AE9398}" destId="{0EEE7A05-2C26-4B3C-98D8-CAB5E30D414E}" srcOrd="0" destOrd="0" presId="urn:microsoft.com/office/officeart/2005/8/layout/hierarchy1"/>
    <dgm:cxn modelId="{32E1CAB0-2963-4018-B36E-8CD65228566B}" srcId="{3C67254B-8ED1-4B52-A640-8EAB665E1B02}" destId="{AA10B84C-3633-48F4-A821-D8CBB0AE9398}" srcOrd="1" destOrd="0" parTransId="{4D62A65E-B042-434D-80CD-4B0182363968}" sibTransId="{6176FD0C-F747-48F6-9706-FF2ED5BDDA02}"/>
    <dgm:cxn modelId="{CF1489B1-3CB6-4C26-92D3-1FBDB3670527}" type="presOf" srcId="{3C67254B-8ED1-4B52-A640-8EAB665E1B02}" destId="{306C347E-9557-4CC6-B065-37ACFAFFF353}" srcOrd="0" destOrd="0" presId="urn:microsoft.com/office/officeart/2005/8/layout/hierarchy1"/>
    <dgm:cxn modelId="{1B2B57DA-0BCD-472B-A69D-ECE44AA02E8C}" srcId="{3C67254B-8ED1-4B52-A640-8EAB665E1B02}" destId="{72F7B51E-BA10-4625-989A-E0C24BF256AD}" srcOrd="0" destOrd="0" parTransId="{E21BFE70-5DA2-420E-AEC0-23ECB37B390B}" sibTransId="{1AAFA956-31C7-45F3-B950-2E662215869E}"/>
    <dgm:cxn modelId="{312605FB-938B-4F88-85E3-6989522DFA87}" srcId="{3C67254B-8ED1-4B52-A640-8EAB665E1B02}" destId="{325F0406-6EE4-4E13-88A7-AA86CD71729C}" srcOrd="2" destOrd="0" parTransId="{C74E852B-E316-47D1-AA80-3AC9AB57CD11}" sibTransId="{1D272433-4CD9-43C6-AAED-0BA85166B819}"/>
    <dgm:cxn modelId="{3139C292-D221-4E02-970D-6895835B3B5B}" type="presParOf" srcId="{306C347E-9557-4CC6-B065-37ACFAFFF353}" destId="{2134E5E6-08D4-4CD3-AD19-219CEBF2AFEA}" srcOrd="0" destOrd="0" presId="urn:microsoft.com/office/officeart/2005/8/layout/hierarchy1"/>
    <dgm:cxn modelId="{C00AC684-0439-44BB-BE02-53222F884D40}" type="presParOf" srcId="{2134E5E6-08D4-4CD3-AD19-219CEBF2AFEA}" destId="{99E212FD-B589-49E8-AD84-C706041F90C3}" srcOrd="0" destOrd="0" presId="urn:microsoft.com/office/officeart/2005/8/layout/hierarchy1"/>
    <dgm:cxn modelId="{BDA39F46-CCD7-46FF-A301-F8100E73E0D1}" type="presParOf" srcId="{99E212FD-B589-49E8-AD84-C706041F90C3}" destId="{A69E2296-FEA2-4598-A924-614ECAD93C84}" srcOrd="0" destOrd="0" presId="urn:microsoft.com/office/officeart/2005/8/layout/hierarchy1"/>
    <dgm:cxn modelId="{C2C1706A-6F98-4C49-A390-373EA1A534A4}" type="presParOf" srcId="{99E212FD-B589-49E8-AD84-C706041F90C3}" destId="{9B746665-1D73-4F29-9E51-5A37972D322B}" srcOrd="1" destOrd="0" presId="urn:microsoft.com/office/officeart/2005/8/layout/hierarchy1"/>
    <dgm:cxn modelId="{92794C26-FD43-4B94-9F5E-732321D5C215}" type="presParOf" srcId="{2134E5E6-08D4-4CD3-AD19-219CEBF2AFEA}" destId="{61EE8A96-EC0C-4BB0-870A-839D7B7E3D8E}" srcOrd="1" destOrd="0" presId="urn:microsoft.com/office/officeart/2005/8/layout/hierarchy1"/>
    <dgm:cxn modelId="{C7228AD1-68B7-429F-8743-783467286B99}" type="presParOf" srcId="{306C347E-9557-4CC6-B065-37ACFAFFF353}" destId="{49BF5807-65AE-4313-9767-145DA477341D}" srcOrd="1" destOrd="0" presId="urn:microsoft.com/office/officeart/2005/8/layout/hierarchy1"/>
    <dgm:cxn modelId="{A02AAADE-59F2-4E23-8273-2CFEBC44EF79}" type="presParOf" srcId="{49BF5807-65AE-4313-9767-145DA477341D}" destId="{E541F03A-296D-4DA6-8252-F274A907DAEA}" srcOrd="0" destOrd="0" presId="urn:microsoft.com/office/officeart/2005/8/layout/hierarchy1"/>
    <dgm:cxn modelId="{5B836002-1EDE-49BD-813E-F450E82D8C3B}" type="presParOf" srcId="{E541F03A-296D-4DA6-8252-F274A907DAEA}" destId="{E78DF6CD-C6DF-4B99-A002-81B3FE5F4465}" srcOrd="0" destOrd="0" presId="urn:microsoft.com/office/officeart/2005/8/layout/hierarchy1"/>
    <dgm:cxn modelId="{5EBE3B89-CB79-40D6-B4B5-4A2336CBD87E}" type="presParOf" srcId="{E541F03A-296D-4DA6-8252-F274A907DAEA}" destId="{0EEE7A05-2C26-4B3C-98D8-CAB5E30D414E}" srcOrd="1" destOrd="0" presId="urn:microsoft.com/office/officeart/2005/8/layout/hierarchy1"/>
    <dgm:cxn modelId="{6289CFBC-FB60-4806-931F-A1E40F5296F4}" type="presParOf" srcId="{49BF5807-65AE-4313-9767-145DA477341D}" destId="{5BDA8DC1-4D4B-4F4C-90EC-681641EDF24E}" srcOrd="1" destOrd="0" presId="urn:microsoft.com/office/officeart/2005/8/layout/hierarchy1"/>
    <dgm:cxn modelId="{D4964580-4C4F-47EF-832D-0118615E13AF}" type="presParOf" srcId="{306C347E-9557-4CC6-B065-37ACFAFFF353}" destId="{647E449D-6411-42BC-9999-7CC9341ADBF8}" srcOrd="2" destOrd="0" presId="urn:microsoft.com/office/officeart/2005/8/layout/hierarchy1"/>
    <dgm:cxn modelId="{42E75427-E660-4738-9B8E-6CEC3A446D9C}" type="presParOf" srcId="{647E449D-6411-42BC-9999-7CC9341ADBF8}" destId="{F8CD506A-2917-4BA7-B320-495F8663ED32}" srcOrd="0" destOrd="0" presId="urn:microsoft.com/office/officeart/2005/8/layout/hierarchy1"/>
    <dgm:cxn modelId="{73DB9660-92B9-445F-8F71-5F2DDE30D6E1}" type="presParOf" srcId="{F8CD506A-2917-4BA7-B320-495F8663ED32}" destId="{E5140501-D9BB-48A8-93A7-82E105976828}" srcOrd="0" destOrd="0" presId="urn:microsoft.com/office/officeart/2005/8/layout/hierarchy1"/>
    <dgm:cxn modelId="{C50EDA4E-C465-4509-8110-2805AC2BBC4D}" type="presParOf" srcId="{F8CD506A-2917-4BA7-B320-495F8663ED32}" destId="{741FE017-6F18-4FBA-A84D-F22FFCD5D6A8}" srcOrd="1" destOrd="0" presId="urn:microsoft.com/office/officeart/2005/8/layout/hierarchy1"/>
    <dgm:cxn modelId="{0D87D216-18BD-4D3B-A0CD-7D868190A993}" type="presParOf" srcId="{647E449D-6411-42BC-9999-7CC9341ADBF8}" destId="{6619539E-E9AF-4A4F-97D3-36A888D267C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9E2296-FEA2-4598-A924-614ECAD93C84}">
      <dsp:nvSpPr>
        <dsp:cNvPr id="0" name=""/>
        <dsp:cNvSpPr/>
      </dsp:nvSpPr>
      <dsp:spPr>
        <a:xfrm>
          <a:off x="0" y="1678088"/>
          <a:ext cx="3011398" cy="19122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746665-1D73-4F29-9E51-5A37972D322B}">
      <dsp:nvSpPr>
        <dsp:cNvPr id="0" name=""/>
        <dsp:cNvSpPr/>
      </dsp:nvSpPr>
      <dsp:spPr>
        <a:xfrm>
          <a:off x="334599" y="1995957"/>
          <a:ext cx="3011398" cy="19122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>
              <a:latin typeface="Univers"/>
            </a:rPr>
            <a:t>Germanium Detector Basics</a:t>
          </a:r>
          <a:endParaRPr lang="en-US" sz="3500" kern="1200"/>
        </a:p>
      </dsp:txBody>
      <dsp:txXfrm>
        <a:off x="390607" y="2051965"/>
        <a:ext cx="2899382" cy="1800221"/>
      </dsp:txXfrm>
    </dsp:sp>
    <dsp:sp modelId="{E78DF6CD-C6DF-4B99-A002-81B3FE5F4465}">
      <dsp:nvSpPr>
        <dsp:cNvPr id="0" name=""/>
        <dsp:cNvSpPr/>
      </dsp:nvSpPr>
      <dsp:spPr>
        <a:xfrm>
          <a:off x="3680597" y="1678088"/>
          <a:ext cx="3011398" cy="19122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EE7A05-2C26-4B3C-98D8-CAB5E30D414E}">
      <dsp:nvSpPr>
        <dsp:cNvPr id="0" name=""/>
        <dsp:cNvSpPr/>
      </dsp:nvSpPr>
      <dsp:spPr>
        <a:xfrm>
          <a:off x="4015197" y="1995957"/>
          <a:ext cx="3011398" cy="19122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>
              <a:latin typeface="Univers"/>
            </a:rPr>
            <a:t>Potential of Machine Learning</a:t>
          </a:r>
          <a:endParaRPr lang="en-US" sz="3500" kern="1200"/>
        </a:p>
      </dsp:txBody>
      <dsp:txXfrm>
        <a:off x="4071205" y="2051965"/>
        <a:ext cx="2899382" cy="1800221"/>
      </dsp:txXfrm>
    </dsp:sp>
    <dsp:sp modelId="{E5140501-D9BB-48A8-93A7-82E105976828}">
      <dsp:nvSpPr>
        <dsp:cNvPr id="0" name=""/>
        <dsp:cNvSpPr/>
      </dsp:nvSpPr>
      <dsp:spPr>
        <a:xfrm>
          <a:off x="7361195" y="1678088"/>
          <a:ext cx="3011398" cy="19122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1FE017-6F18-4FBA-A84D-F22FFCD5D6A8}">
      <dsp:nvSpPr>
        <dsp:cNvPr id="0" name=""/>
        <dsp:cNvSpPr/>
      </dsp:nvSpPr>
      <dsp:spPr>
        <a:xfrm>
          <a:off x="7695795" y="1995957"/>
          <a:ext cx="3011398" cy="19122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>
              <a:latin typeface="Univers"/>
            </a:rPr>
            <a:t>Current Progress</a:t>
          </a:r>
          <a:endParaRPr lang="en-US" sz="3500" kern="1200"/>
        </a:p>
      </dsp:txBody>
      <dsp:txXfrm>
        <a:off x="7751803" y="2051965"/>
        <a:ext cx="2899382" cy="18002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6000"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E66DA5-7751-4D3D-B753-58DF3B418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C2A2A-62DB-40C0-8AE7-CB9B9864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1B787A8-0D67-4B7E-9B48-86BD906AB6B5}"/>
              </a:ext>
            </a:extLst>
          </p:cNvPr>
          <p:cNvCxnSpPr>
            <a:cxnSpLocks/>
          </p:cNvCxnSpPr>
          <p:nvPr/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324481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AD429-654B-4F0E-94E9-6FEF8EC67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8D60B2-06F5-4567-BE1F-BBA5270537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16F6F2-8269-4B80-8EE3-81FEE0F9D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BC86E4-3EDE-4EB4-B1A3-A1198AADD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1752B0-ACEC-49EF-8131-FCF35BC5C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A0462E3-375D-4E76-8886-69E06985D069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4543280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23B094-F480-477B-901C-7181F88C07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052089-A920-4E52-98DC-8A5DC7B0AC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A074FE-F1B4-421F-A66E-FA351C8F9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D764BA-3AB2-45FD-ABCB-975B3FDDF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FB3FEF-8252-49FD-82F2-3E5FABC65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AEB5C65-83BB-4EBD-AD22-EDA8489D0F5D}"/>
              </a:ext>
            </a:extLst>
          </p:cNvPr>
          <p:cNvCxnSpPr>
            <a:cxnSpLocks/>
          </p:cNvCxnSpPr>
          <p:nvPr/>
        </p:nvCxnSpPr>
        <p:spPr>
          <a:xfrm flipV="1">
            <a:off x="8313" y="261865"/>
            <a:ext cx="11353802" cy="1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5538464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7BB2D-4E2C-4490-A2A3-4B68BCC5D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0F15D-DD72-46D5-BF0F-F50647107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C05CAAB-DBA2-4548-AD5F-01BB97FBB207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2387352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C2D1-D3FE-4B37-8740-57444421F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5AF550-086C-426E-A374-85DB395701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A58988-AD39-4AE9-8E6A-0907F0BE2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366319-82EE-408E-819F-8F8E6DBA7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21C8A6-777F-496D-8620-AE52BFC33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031F83B-57A8-4533-981C-D1FFAD2B6B6F}"/>
              </a:ext>
            </a:extLst>
          </p:cNvPr>
          <p:cNvCxnSpPr>
            <a:cxnSpLocks/>
          </p:cNvCxnSpPr>
          <p:nvPr/>
        </p:nvCxnSpPr>
        <p:spPr>
          <a:xfrm>
            <a:off x="715890" y="1701425"/>
            <a:ext cx="0" cy="5148262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8703042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57166-6921-4546-BA2C-99E464681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B9122-6371-4049-B57A-33DED7DA2F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14555D-0753-4312-A26B-2338813F9B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D8FDCB-69DA-4A8F-8B91-5CFF77897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AC8C07-E0D3-4464-AE3C-25730D75C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2596A6-734E-4AE0-BFB8-3089137BF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FB7E8F4-3FB3-45AB-A381-9093CA95AAE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1339551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A2D237-A706-4712-90CA-B04517CBB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D53357-616B-47F4-944B-F979FE966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6B3EF2-2C04-480F-A570-14E520DD0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F5783E-3073-4F4D-8B9C-C5B18DDA5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A75FE3-6719-4790-AA00-251BC2A6E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0F34ED-DA60-4CC2-B735-B0EC5D9FEA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1209725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7596AF9-469C-436D-B7D2-77952EF1825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7827624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FF36D6-399B-43E3-84DD-9FC5119EC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234AB7-3B85-4028-A500-5A1BDBF45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1F40F0-9909-442F-BBA4-409D061ED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53C1207-D1C8-49E3-8837-E2B89D366FA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9884475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0F214-646F-4D81-AD12-65628EC98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71768-C3FA-49EF-99EF-06E6C3B28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DA6F24-ED6C-4D12-A9D6-EE37FBD686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E6AACE-FAFB-4934-8E3C-AB5B2163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533EA-D0F8-4C79-8721-F190DE2D2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59BAC9-F101-4394-BBA4-3D21A3497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F3A79C9-7EDC-44F6-AC48-5DD98A7695AD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8154711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CB71F-B6C2-4866-BC97-304F78816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5ED73B-8413-478D-80D7-B78B69763B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BDF226-1B94-4D2D-98B3-7B932FB17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0C4E9A-CA29-4CCD-ACFA-B29F80FBA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A5B7BE-3F1B-4FF3-B1D7-6E39B99D0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2F18F1-E27E-470E-AE13-4755DEE63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0F08750-B7F2-4119-B151-68DE774813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2494093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DA4224-F4E4-47A4-ACF7-231749390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679907-DC49-4B86-A34C-C97DBC26A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DBC8A0-34FC-4B6E-B42B-A721267D89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B53A7-3209-46A6-9454-F38EAC8F11E7}" type="datetimeFigureOut">
              <a:rPr lang="en-US" smtClean="0"/>
              <a:pPr/>
              <a:t>8/19/2024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9AC0B6-4CC4-4E41-8A4D-F62E17F28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0E9BD-90BD-46AE-8A0D-06796ADB7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319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7" r:id="rId7"/>
    <p:sldLayoutId id="2147483723" r:id="rId8"/>
    <p:sldLayoutId id="2147483724" r:id="rId9"/>
    <p:sldLayoutId id="2147483725" r:id="rId10"/>
    <p:sldLayoutId id="2147483726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moonbooks.org/Articles/How-to-plot-visualize-a-neural-network-in-python-using-Graphviz-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hyperlink" Target="https://creativecommons.org/licenses/by-sa/3.0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ontiersin.org/articles/10.3389/fpsyg.2023.1141801/full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hyperlink" Target="https://creativecommons.org/licenses/by/3.0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datascience.stackexchange.com/questions/10836/the-difference-between-dense-and-timedistributeddense-of-keras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hyperlink" Target="https://creativecommons.org/licenses/by-sa/3.0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-sa/3.0/" TargetMode="External"/><Relationship Id="rId7" Type="http://schemas.openxmlformats.org/officeDocument/2006/relationships/hyperlink" Target="https://creativecommons.org/licenses/by-sa/3.0/" TargetMode="External"/><Relationship Id="rId2" Type="http://schemas.openxmlformats.org/officeDocument/2006/relationships/hyperlink" Target="https://itwiki.kr/w/LS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oonbooks.org/Articles/How-to-plot-visualize-a-neural-network-in-python-using-Graphviz-/" TargetMode="External"/><Relationship Id="rId5" Type="http://schemas.openxmlformats.org/officeDocument/2006/relationships/hyperlink" Target="https://creativecommons.org/licenses/by/3.0/" TargetMode="External"/><Relationship Id="rId4" Type="http://schemas.openxmlformats.org/officeDocument/2006/relationships/hyperlink" Target="https://sefiks.com/tag/convnet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llpaperflare.com/human-brain-in-a-jar-clipart-glass-brown-blue-black-bank-wallpaper-shtx/download/1920x1080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E37B132-9C54-4236-8910-3340177AD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!!Rectangle">
            <a:extLst>
              <a:ext uri="{FF2B5EF4-FFF2-40B4-BE49-F238E27FC236}">
                <a16:creationId xmlns:a16="http://schemas.microsoft.com/office/drawing/2014/main" id="{D472C551-D440-40DF-9260-BDB9AC4096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6AE00F-C06D-674B-C0C5-C647A39154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/>
                    </a14:imgEffect>
                  </a14:imgLayer>
                </a14:imgProps>
              </a:ext>
            </a:extLst>
          </a:blip>
          <a:srcRect t="7061" r="4" b="2453"/>
          <a:stretch/>
        </p:blipFill>
        <p:spPr>
          <a:xfrm>
            <a:off x="2" y="11"/>
            <a:ext cx="12183122" cy="68579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2089" y="1385881"/>
            <a:ext cx="10991998" cy="263007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400" cap="none">
                <a:solidFill>
                  <a:srgbClr val="FFFFFF"/>
                </a:solidFill>
                <a:cs typeface="Calibri Light"/>
              </a:rPr>
              <a:t>Machine Learning for Event Position Reconstruction in Germanium Detectors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8637" y="3544059"/>
            <a:ext cx="10255084" cy="2397488"/>
          </a:xfrm>
        </p:spPr>
        <p:txBody>
          <a:bodyPr anchor="ctr">
            <a:normAutofit/>
          </a:bodyPr>
          <a:lstStyle/>
          <a:p>
            <a:pPr algn="ctr"/>
            <a:r>
              <a:rPr lang="en-US" sz="2000">
                <a:solidFill>
                  <a:srgbClr val="FFFFFF"/>
                </a:solidFill>
                <a:cs typeface="Calibri"/>
              </a:rPr>
              <a:t>Mary Calleja</a:t>
            </a:r>
          </a:p>
          <a:p>
            <a:pPr algn="ctr"/>
            <a:r>
              <a:rPr lang="en-US" sz="2000">
                <a:solidFill>
                  <a:srgbClr val="FFFFFF"/>
                </a:solidFill>
                <a:cs typeface="Calibri"/>
              </a:rPr>
              <a:t> Queen's University</a:t>
            </a:r>
          </a:p>
          <a:p>
            <a:pPr algn="ctr"/>
            <a:r>
              <a:rPr lang="en-US" sz="2000">
                <a:solidFill>
                  <a:srgbClr val="FFFFFF"/>
                </a:solidFill>
                <a:cs typeface="Calibri"/>
              </a:rPr>
              <a:t>Monday, August 19, 2024</a:t>
            </a:r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878" y="806470"/>
            <a:ext cx="8453437" cy="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Graphic 22">
            <a:extLst>
              <a:ext uri="{FF2B5EF4-FFF2-40B4-BE49-F238E27FC236}">
                <a16:creationId xmlns:a16="http://schemas.microsoft.com/office/drawing/2014/main" id="{508BEF50-7B1E-49A4-BC19-5F4F1D755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4340" y="1225788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rgbClr val="FFFFFF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17" name="Graphic 23">
            <a:extLst>
              <a:ext uri="{FF2B5EF4-FFF2-40B4-BE49-F238E27FC236}">
                <a16:creationId xmlns:a16="http://schemas.microsoft.com/office/drawing/2014/main" id="{3FBAD350-5664-4811-A208-657FB882D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34855" y="1685867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rgbClr val="FFFFFF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19" name="Graphic 21">
            <a:extLst>
              <a:ext uri="{FF2B5EF4-FFF2-40B4-BE49-F238E27FC236}">
                <a16:creationId xmlns:a16="http://schemas.microsoft.com/office/drawing/2014/main" id="{C39ADB8F-D187-49D7-BDCF-C1B6DC727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87962" y="2175690"/>
            <a:ext cx="95759" cy="95759"/>
          </a:xfrm>
          <a:custGeom>
            <a:avLst/>
            <a:gdLst>
              <a:gd name="connsiteX0" fmla="*/ 95759 w 95759"/>
              <a:gd name="connsiteY0" fmla="*/ 47880 h 95759"/>
              <a:gd name="connsiteX1" fmla="*/ 47880 w 95759"/>
              <a:gd name="connsiteY1" fmla="*/ 95759 h 95759"/>
              <a:gd name="connsiteX2" fmla="*/ 0 w 95759"/>
              <a:gd name="connsiteY2" fmla="*/ 47880 h 95759"/>
              <a:gd name="connsiteX3" fmla="*/ 47880 w 95759"/>
              <a:gd name="connsiteY3" fmla="*/ 0 h 95759"/>
              <a:gd name="connsiteX4" fmla="*/ 95759 w 95759"/>
              <a:gd name="connsiteY4" fmla="*/ 47880 h 9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9" h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rgbClr val="FFFFFF"/>
          </a:solidFill>
          <a:ln w="46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317D57-792F-1F81-2825-B643526ED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8D1AA55E-40D5-461B-A5A8-4AE8AAB71B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BA494E-22E5-F8E9-0C5B-F594D4A39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928" y="539754"/>
            <a:ext cx="8216970" cy="1182927"/>
          </a:xfrm>
        </p:spPr>
        <p:txBody>
          <a:bodyPr anchor="b">
            <a:normAutofit/>
          </a:bodyPr>
          <a:lstStyle/>
          <a:p>
            <a:r>
              <a:rPr lang="en-US" sz="5400"/>
              <a:t>Model 1: Linear Network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EB498BD-8089-4626-91EA-4978EBEF5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806470"/>
            <a:ext cx="7903723" cy="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08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Content Placeholder 7" descr="A diagram of a network&#10;&#10;Description automatically generated">
            <a:extLst>
              <a:ext uri="{FF2B5EF4-FFF2-40B4-BE49-F238E27FC236}">
                <a16:creationId xmlns:a16="http://schemas.microsoft.com/office/drawing/2014/main" id="{A59B4D48-F6B7-63B0-FB75-B581FB982A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12735" y="2529151"/>
            <a:ext cx="6289281" cy="3068561"/>
          </a:xfrm>
        </p:spPr>
      </p:pic>
      <p:sp>
        <p:nvSpPr>
          <p:cNvPr id="25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4552" y="1899284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7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36862" y="2189928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DAE0975-8099-7E26-2B92-894943EF5746}"/>
              </a:ext>
            </a:extLst>
          </p:cNvPr>
          <p:cNvSpPr txBox="1">
            <a:spLocks/>
          </p:cNvSpPr>
          <p:nvPr/>
        </p:nvSpPr>
        <p:spPr>
          <a:xfrm>
            <a:off x="512735" y="1849238"/>
            <a:ext cx="10724127" cy="38882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A common, but basic, Neural Network architecture.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F75CE7-786B-C616-D577-404E897FDA26}"/>
              </a:ext>
            </a:extLst>
          </p:cNvPr>
          <p:cNvSpPr txBox="1"/>
          <p:nvPr/>
        </p:nvSpPr>
        <p:spPr>
          <a:xfrm>
            <a:off x="210406" y="6533255"/>
            <a:ext cx="59762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>
                <a:hlinkClick r:id="rId3" tooltip="https://moonbooks.org/Articles/How-to-plot-visualize-a-neural-network-in-python-using-Graphviz-/"/>
              </a:rPr>
              <a:t>This Photo</a:t>
            </a:r>
            <a:r>
              <a:rPr lang="en-CA" sz="1200"/>
              <a:t> by Unknown Author is licensed under </a:t>
            </a:r>
            <a:r>
              <a:rPr lang="en-CA" sz="1200">
                <a:hlinkClick r:id="rId4" tooltip="https://creativecommons.org/licenses/by-sa/3.0/"/>
              </a:rPr>
              <a:t>CC BY-SA</a:t>
            </a:r>
            <a:endParaRPr lang="en-CA" sz="120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DFCE94B-DCD5-CF7B-ABF3-2FF0A85CB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10</a:t>
            </a:fld>
            <a:endParaRPr lang="en-US"/>
          </a:p>
        </p:txBody>
      </p:sp>
      <p:pic>
        <p:nvPicPr>
          <p:cNvPr id="6" name="Picture 5" descr="A screenshot of a computer program&#10;&#10;Description automatically generated">
            <a:extLst>
              <a:ext uri="{FF2B5EF4-FFF2-40B4-BE49-F238E27FC236}">
                <a16:creationId xmlns:a16="http://schemas.microsoft.com/office/drawing/2014/main" id="{CB3C7631-76E9-91AE-A368-54CDF09579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2800" y="3148013"/>
            <a:ext cx="4524375" cy="202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2618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C034C-C91B-C43F-2641-81C01EF3B836}"/>
              </a:ext>
            </a:extLst>
          </p:cNvPr>
          <p:cNvSpPr txBox="1">
            <a:spLocks/>
          </p:cNvSpPr>
          <p:nvPr/>
        </p:nvSpPr>
        <p:spPr>
          <a:xfrm>
            <a:off x="965813" y="0"/>
            <a:ext cx="10260374" cy="11829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Performance of Best Linear Network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A5CCCE9-1E9B-81A9-36BF-8DA2B5208E53}"/>
              </a:ext>
            </a:extLst>
          </p:cNvPr>
          <p:cNvSpPr txBox="1"/>
          <p:nvPr/>
        </p:nvSpPr>
        <p:spPr>
          <a:xfrm>
            <a:off x="7857877" y="1121847"/>
            <a:ext cx="1281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Z Position</a:t>
            </a:r>
            <a:endParaRPr lang="en-CA" sz="14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2F05666-814D-D84C-D274-60C1B3FB001E}"/>
              </a:ext>
            </a:extLst>
          </p:cNvPr>
          <p:cNvSpPr txBox="1"/>
          <p:nvPr/>
        </p:nvSpPr>
        <p:spPr>
          <a:xfrm>
            <a:off x="2973355" y="1121847"/>
            <a:ext cx="1281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R Position</a:t>
            </a:r>
            <a:endParaRPr lang="en-CA"/>
          </a:p>
        </p:txBody>
      </p:sp>
      <p:pic>
        <p:nvPicPr>
          <p:cNvPr id="1026" name="Picture 2" descr="A graph of a graph&#10;&#10;Description automatically generated">
            <a:extLst>
              <a:ext uri="{FF2B5EF4-FFF2-40B4-BE49-F238E27FC236}">
                <a16:creationId xmlns:a16="http://schemas.microsoft.com/office/drawing/2014/main" id="{54D6FBBA-EA65-71C0-4AC0-7FA009631B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9139" y="3939401"/>
            <a:ext cx="3224847" cy="2770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A graph with green and blue lines&#10;&#10;Description automatically generated">
            <a:extLst>
              <a:ext uri="{FF2B5EF4-FFF2-40B4-BE49-F238E27FC236}">
                <a16:creationId xmlns:a16="http://schemas.microsoft.com/office/drawing/2014/main" id="{AD6DCFF4-99D4-345C-7125-446C2B3A32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745" y="1534613"/>
            <a:ext cx="3388564" cy="240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 green and blue line graph&#10;&#10;Description automatically generated">
            <a:extLst>
              <a:ext uri="{FF2B5EF4-FFF2-40B4-BE49-F238E27FC236}">
                <a16:creationId xmlns:a16="http://schemas.microsoft.com/office/drawing/2014/main" id="{802183F8-FAAF-3129-2495-B4703D5E77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6691" y="1534613"/>
            <a:ext cx="3388564" cy="2437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A red graph with numbers and a white background&#10;&#10;Description automatically generated">
            <a:extLst>
              <a:ext uri="{FF2B5EF4-FFF2-40B4-BE49-F238E27FC236}">
                <a16:creationId xmlns:a16="http://schemas.microsoft.com/office/drawing/2014/main" id="{EFD7FF20-D79A-2139-485E-82DD4061CA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97" y="3886997"/>
            <a:ext cx="3388564" cy="2714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8962D4C-A5C3-9495-5EA0-2FFEAA6CB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6048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8D1AA55E-40D5-461B-A5A8-4AE8AAB71B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BA494E-22E5-F8E9-0C5B-F594D4A39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928" y="539754"/>
            <a:ext cx="8216970" cy="1182927"/>
          </a:xfrm>
        </p:spPr>
        <p:txBody>
          <a:bodyPr anchor="b">
            <a:normAutofit/>
          </a:bodyPr>
          <a:lstStyle/>
          <a:p>
            <a:r>
              <a:rPr lang="en-US" sz="5400"/>
              <a:t>Model 2: Convolutional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EB498BD-8089-4626-91EA-4978EBEF5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806470"/>
            <a:ext cx="7903723" cy="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08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4552" y="1899284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7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36862" y="2189928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DAE0975-8099-7E26-2B92-894943EF5746}"/>
              </a:ext>
            </a:extLst>
          </p:cNvPr>
          <p:cNvSpPr txBox="1">
            <a:spLocks/>
          </p:cNvSpPr>
          <p:nvPr/>
        </p:nvSpPr>
        <p:spPr>
          <a:xfrm>
            <a:off x="512735" y="1849238"/>
            <a:ext cx="10724127" cy="388823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/>
              <a:t>A network of mostly convolutional layers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E89F23A-4FA4-1EAA-3895-4B0B0F6A1A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-1" r="50067" b="53321"/>
          <a:stretch/>
        </p:blipFill>
        <p:spPr>
          <a:xfrm>
            <a:off x="927035" y="2736960"/>
            <a:ext cx="4475389" cy="209816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E630F22-94B5-4543-5308-025C707B9070}"/>
              </a:ext>
            </a:extLst>
          </p:cNvPr>
          <p:cNvSpPr txBox="1"/>
          <p:nvPr/>
        </p:nvSpPr>
        <p:spPr>
          <a:xfrm>
            <a:off x="295663" y="6471568"/>
            <a:ext cx="57381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>
                <a:hlinkClick r:id="rId3" tooltip="https://www.frontiersin.org/articles/10.3389/fpsyg.2023.1141801/full"/>
              </a:rPr>
              <a:t>This Photo</a:t>
            </a:r>
            <a:r>
              <a:rPr lang="en-CA" sz="1200"/>
              <a:t> by Unknown Author is licensed under </a:t>
            </a:r>
            <a:r>
              <a:rPr lang="en-CA" sz="1200">
                <a:hlinkClick r:id="rId4" tooltip="https://creativecommons.org/licenses/by/3.0/"/>
              </a:rPr>
              <a:t>CC BY</a:t>
            </a:r>
            <a:endParaRPr lang="en-CA" sz="120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A69115D-E754-37C8-1EDF-BA94B29BDA1C}"/>
              </a:ext>
            </a:extLst>
          </p:cNvPr>
          <p:cNvSpPr/>
          <p:nvPr/>
        </p:nvSpPr>
        <p:spPr>
          <a:xfrm>
            <a:off x="1866123" y="4478694"/>
            <a:ext cx="4049486" cy="5214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2FE7E3-46E0-7556-ACD0-753C901E6250}"/>
              </a:ext>
            </a:extLst>
          </p:cNvPr>
          <p:cNvSpPr/>
          <p:nvPr/>
        </p:nvSpPr>
        <p:spPr>
          <a:xfrm>
            <a:off x="5290457" y="3929427"/>
            <a:ext cx="214604" cy="2607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8" name="Picture 7" descr="A screenshot of a computer code&#10;&#10;Description automatically generated">
            <a:extLst>
              <a:ext uri="{FF2B5EF4-FFF2-40B4-BE49-F238E27FC236}">
                <a16:creationId xmlns:a16="http://schemas.microsoft.com/office/drawing/2014/main" id="{CB69363E-41D4-2AC7-4077-0875D73777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5609" y="2728483"/>
            <a:ext cx="5738132" cy="2805711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1F5839-4AA4-AD7A-D19C-01FE96DB1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3694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C034C-C91B-C43F-2641-81C01EF3B836}"/>
              </a:ext>
            </a:extLst>
          </p:cNvPr>
          <p:cNvSpPr txBox="1">
            <a:spLocks/>
          </p:cNvSpPr>
          <p:nvPr/>
        </p:nvSpPr>
        <p:spPr>
          <a:xfrm>
            <a:off x="965812" y="0"/>
            <a:ext cx="11070677" cy="118292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300"/>
              <a:t>Performance of Best Convolutional Model</a:t>
            </a:r>
          </a:p>
        </p:txBody>
      </p:sp>
      <p:pic>
        <p:nvPicPr>
          <p:cNvPr id="4" name="Picture 3" descr="A graph of a graph&#10;&#10;Description automatically generated">
            <a:extLst>
              <a:ext uri="{FF2B5EF4-FFF2-40B4-BE49-F238E27FC236}">
                <a16:creationId xmlns:a16="http://schemas.microsoft.com/office/drawing/2014/main" id="{0EA1BA18-3B67-F6D8-8432-D87575795F0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-4563" r="312" b="158"/>
          <a:stretch/>
        </p:blipFill>
        <p:spPr>
          <a:xfrm>
            <a:off x="2369466" y="3767434"/>
            <a:ext cx="3032460" cy="2616396"/>
          </a:xfrm>
          <a:prstGeom prst="rect">
            <a:avLst/>
          </a:prstGeom>
        </p:spPr>
      </p:pic>
      <p:pic>
        <p:nvPicPr>
          <p:cNvPr id="6" name="Picture 5" descr="A red graph with numbers and a white background&#10;&#10;Description automatically generated">
            <a:extLst>
              <a:ext uri="{FF2B5EF4-FFF2-40B4-BE49-F238E27FC236}">
                <a16:creationId xmlns:a16="http://schemas.microsoft.com/office/drawing/2014/main" id="{BECF4FEF-5005-57BE-09DD-FEC7299304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66" t="-1328" r="66" b="2491"/>
          <a:stretch/>
        </p:blipFill>
        <p:spPr>
          <a:xfrm>
            <a:off x="6705152" y="3886306"/>
            <a:ext cx="3427354" cy="2497837"/>
          </a:xfrm>
          <a:prstGeom prst="rect">
            <a:avLst/>
          </a:prstGeom>
        </p:spPr>
      </p:pic>
      <p:pic>
        <p:nvPicPr>
          <p:cNvPr id="8" name="Picture 7" descr="A graph with green and blue lines&#10;&#10;Description automatically generated">
            <a:extLst>
              <a:ext uri="{FF2B5EF4-FFF2-40B4-BE49-F238E27FC236}">
                <a16:creationId xmlns:a16="http://schemas.microsoft.com/office/drawing/2014/main" id="{DC6D3063-6142-276E-0BCC-1A5D30A0CF4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627" r="4627"/>
          <a:stretch/>
        </p:blipFill>
        <p:spPr>
          <a:xfrm>
            <a:off x="2202180" y="1499421"/>
            <a:ext cx="3370932" cy="2354700"/>
          </a:xfrm>
          <a:prstGeom prst="rect">
            <a:avLst/>
          </a:prstGeom>
        </p:spPr>
      </p:pic>
      <p:pic>
        <p:nvPicPr>
          <p:cNvPr id="10" name="Picture 9" descr="A graph with green and blue lines&#10;&#10;Description automatically generated">
            <a:extLst>
              <a:ext uri="{FF2B5EF4-FFF2-40B4-BE49-F238E27FC236}">
                <a16:creationId xmlns:a16="http://schemas.microsoft.com/office/drawing/2014/main" id="{87BDCFD7-3390-1FD8-6FA3-A5BA3B1049B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425" t="375" r="3016" b="888"/>
          <a:stretch/>
        </p:blipFill>
        <p:spPr>
          <a:xfrm>
            <a:off x="6704586" y="1498865"/>
            <a:ext cx="3426710" cy="236050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A5CCCE9-1E9B-81A9-36BF-8DA2B5208E53}"/>
              </a:ext>
            </a:extLst>
          </p:cNvPr>
          <p:cNvSpPr txBox="1"/>
          <p:nvPr/>
        </p:nvSpPr>
        <p:spPr>
          <a:xfrm>
            <a:off x="7937241" y="1225349"/>
            <a:ext cx="12814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Z Position</a:t>
            </a:r>
            <a:endParaRPr lang="en-CA" sz="14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2F05666-814D-D84C-D274-60C1B3FB001E}"/>
              </a:ext>
            </a:extLst>
          </p:cNvPr>
          <p:cNvSpPr txBox="1"/>
          <p:nvPr/>
        </p:nvSpPr>
        <p:spPr>
          <a:xfrm>
            <a:off x="3326458" y="1196307"/>
            <a:ext cx="1808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R Position</a:t>
            </a:r>
            <a:endParaRPr lang="en-CA" sz="140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A7C0B18-9503-9A49-D37C-E073E11D9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7464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8D1AA55E-40D5-461B-A5A8-4AE8AAB71B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BA494E-22E5-F8E9-0C5B-F594D4A39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928" y="539754"/>
            <a:ext cx="8216970" cy="1182927"/>
          </a:xfrm>
        </p:spPr>
        <p:txBody>
          <a:bodyPr anchor="b">
            <a:normAutofit/>
          </a:bodyPr>
          <a:lstStyle/>
          <a:p>
            <a:r>
              <a:rPr lang="en-US" sz="5400"/>
              <a:t>Model 3: Multi-Input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EB498BD-8089-4626-91EA-4978EBEF5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806470"/>
            <a:ext cx="7903723" cy="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08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4552" y="1899284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7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36862" y="2189928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DAE0975-8099-7E26-2B92-894943EF5746}"/>
              </a:ext>
            </a:extLst>
          </p:cNvPr>
          <p:cNvSpPr txBox="1">
            <a:spLocks/>
          </p:cNvSpPr>
          <p:nvPr/>
        </p:nvSpPr>
        <p:spPr>
          <a:xfrm>
            <a:off x="512735" y="1849238"/>
            <a:ext cx="10724127" cy="8726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/>
              <a:t>A network that accepts both pulses and their derivatives, with a combination of linear and convolutional layers</a:t>
            </a:r>
          </a:p>
        </p:txBody>
      </p:sp>
      <p:pic>
        <p:nvPicPr>
          <p:cNvPr id="8" name="Picture 7" descr="A screenshot of a computer program&#10;&#10;Description automatically generated">
            <a:extLst>
              <a:ext uri="{FF2B5EF4-FFF2-40B4-BE49-F238E27FC236}">
                <a16:creationId xmlns:a16="http://schemas.microsoft.com/office/drawing/2014/main" id="{FCB865B7-A85E-2C15-2458-DBFFC159DC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8151" y="2742117"/>
            <a:ext cx="7701781" cy="3658111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88E4F2E-4746-E853-FB81-CD82BD7E1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1597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C034C-C91B-C43F-2641-81C01EF3B836}"/>
              </a:ext>
            </a:extLst>
          </p:cNvPr>
          <p:cNvSpPr txBox="1">
            <a:spLocks/>
          </p:cNvSpPr>
          <p:nvPr/>
        </p:nvSpPr>
        <p:spPr>
          <a:xfrm>
            <a:off x="965812" y="0"/>
            <a:ext cx="11070677" cy="118292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300"/>
              <a:t>Performance of Best Multi-Input Model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A5CCCE9-1E9B-81A9-36BF-8DA2B5208E53}"/>
              </a:ext>
            </a:extLst>
          </p:cNvPr>
          <p:cNvSpPr txBox="1"/>
          <p:nvPr/>
        </p:nvSpPr>
        <p:spPr>
          <a:xfrm>
            <a:off x="7937241" y="1225349"/>
            <a:ext cx="1281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Z Position</a:t>
            </a:r>
            <a:endParaRPr lang="en-CA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2F05666-814D-D84C-D274-60C1B3FB001E}"/>
              </a:ext>
            </a:extLst>
          </p:cNvPr>
          <p:cNvSpPr txBox="1"/>
          <p:nvPr/>
        </p:nvSpPr>
        <p:spPr>
          <a:xfrm>
            <a:off x="3326458" y="1196307"/>
            <a:ext cx="1808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R Position</a:t>
            </a:r>
            <a:endParaRPr lang="en-CA"/>
          </a:p>
        </p:txBody>
      </p:sp>
      <p:pic>
        <p:nvPicPr>
          <p:cNvPr id="2050" name="Picture 2" descr="A graph with green dots and a blue line&#10;&#10;Description automatically generated">
            <a:extLst>
              <a:ext uri="{FF2B5EF4-FFF2-40B4-BE49-F238E27FC236}">
                <a16:creationId xmlns:a16="http://schemas.microsoft.com/office/drawing/2014/main" id="{38E7E27C-F728-5A17-C527-6AC3F2BB9B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492" y="1658758"/>
            <a:ext cx="3311435" cy="2339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 red graph with white text&#10;&#10;Description automatically generated">
            <a:extLst>
              <a:ext uri="{FF2B5EF4-FFF2-40B4-BE49-F238E27FC236}">
                <a16:creationId xmlns:a16="http://schemas.microsoft.com/office/drawing/2014/main" id="{935D49E4-0DE6-85BE-1DD2-7C4E983869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15" y="4086125"/>
            <a:ext cx="3468901" cy="271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A graph with green dots and a blue line&#10;&#10;Description automatically generated">
            <a:extLst>
              <a:ext uri="{FF2B5EF4-FFF2-40B4-BE49-F238E27FC236}">
                <a16:creationId xmlns:a16="http://schemas.microsoft.com/office/drawing/2014/main" id="{170C09BE-A54B-753C-E2FB-AC641A75CD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386" y="1658758"/>
            <a:ext cx="3311435" cy="2320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A red graph with numbers and a white background&#10;&#10;Description automatically generated">
            <a:extLst>
              <a:ext uri="{FF2B5EF4-FFF2-40B4-BE49-F238E27FC236}">
                <a16:creationId xmlns:a16="http://schemas.microsoft.com/office/drawing/2014/main" id="{107B93BB-515E-BBDB-982B-384D954637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386" y="4049508"/>
            <a:ext cx="3209054" cy="2711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0559B45-CDDA-2AC8-E845-541D2D60F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5698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8D1AA55E-40D5-461B-A5A8-4AE8AAB71B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BA494E-22E5-F8E9-0C5B-F594D4A39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928" y="539754"/>
            <a:ext cx="8216970" cy="1182927"/>
          </a:xfrm>
        </p:spPr>
        <p:txBody>
          <a:bodyPr anchor="b">
            <a:normAutofit/>
          </a:bodyPr>
          <a:lstStyle/>
          <a:p>
            <a:r>
              <a:rPr lang="en-US" sz="5400"/>
              <a:t>Model 4: LSTM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EB498BD-8089-4626-91EA-4978EBEF5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806470"/>
            <a:ext cx="7903723" cy="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08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4552" y="1899284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7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36862" y="2189928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DAE0975-8099-7E26-2B92-894943EF5746}"/>
              </a:ext>
            </a:extLst>
          </p:cNvPr>
          <p:cNvSpPr txBox="1">
            <a:spLocks/>
          </p:cNvSpPr>
          <p:nvPr/>
        </p:nvSpPr>
        <p:spPr>
          <a:xfrm>
            <a:off x="512735" y="1849238"/>
            <a:ext cx="10724127" cy="38882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/>
              <a:t>A network that remembers past values for good predictions on time series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637D86-97A2-0ECE-8518-05186A0264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-941" r="18387"/>
          <a:stretch/>
        </p:blipFill>
        <p:spPr>
          <a:xfrm>
            <a:off x="373224" y="2867891"/>
            <a:ext cx="5798552" cy="20934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5F6D4F9-15FE-A4B8-5F70-3F15424741CD}"/>
              </a:ext>
            </a:extLst>
          </p:cNvPr>
          <p:cNvSpPr txBox="1"/>
          <p:nvPr/>
        </p:nvSpPr>
        <p:spPr>
          <a:xfrm>
            <a:off x="266469" y="6318246"/>
            <a:ext cx="54273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>
                <a:hlinkClick r:id="rId3" tooltip="http://datascience.stackexchange.com/questions/10836/the-difference-between-dense-and-timedistributeddense-of-keras"/>
              </a:rPr>
              <a:t>This Photo</a:t>
            </a:r>
            <a:r>
              <a:rPr lang="en-CA" sz="1200"/>
              <a:t> by Unknown Author is licensed under </a:t>
            </a:r>
            <a:r>
              <a:rPr lang="en-CA" sz="1200">
                <a:hlinkClick r:id="rId4" tooltip="https://creativecommons.org/licenses/by-sa/3.0/"/>
              </a:rPr>
              <a:t>CC BY-SA</a:t>
            </a:r>
            <a:endParaRPr lang="en-CA" sz="120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D694DD2-09EF-2984-C71F-0EE08CDDBC62}"/>
              </a:ext>
            </a:extLst>
          </p:cNvPr>
          <p:cNvCxnSpPr>
            <a:cxnSpLocks/>
          </p:cNvCxnSpPr>
          <p:nvPr/>
        </p:nvCxnSpPr>
        <p:spPr>
          <a:xfrm>
            <a:off x="5693794" y="3958936"/>
            <a:ext cx="641691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9BF2A473-976A-BFBC-FE41-9B57F5DE2835}"/>
              </a:ext>
            </a:extLst>
          </p:cNvPr>
          <p:cNvSpPr/>
          <p:nvPr/>
        </p:nvSpPr>
        <p:spPr>
          <a:xfrm>
            <a:off x="6335485" y="3712263"/>
            <a:ext cx="905069" cy="4834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Output</a:t>
            </a:r>
            <a:endParaRPr lang="en-CA" sz="1400">
              <a:solidFill>
                <a:schemeClr val="tx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B2A8FD-B4D8-C690-27FD-B0564F9E4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16</a:t>
            </a:fld>
            <a:endParaRPr lang="en-US"/>
          </a:p>
        </p:txBody>
      </p:sp>
      <p:pic>
        <p:nvPicPr>
          <p:cNvPr id="8" name="Picture 7" descr="A screenshot of a computer program&#10;&#10;Description automatically generated">
            <a:extLst>
              <a:ext uri="{FF2B5EF4-FFF2-40B4-BE49-F238E27FC236}">
                <a16:creationId xmlns:a16="http://schemas.microsoft.com/office/drawing/2014/main" id="{D03B015D-FF42-72A8-4898-4D601CF8ED1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37544"/>
          <a:stretch/>
        </p:blipFill>
        <p:spPr>
          <a:xfrm>
            <a:off x="7586663" y="2395538"/>
            <a:ext cx="4110994" cy="341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5371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C034C-C91B-C43F-2641-81C01EF3B836}"/>
              </a:ext>
            </a:extLst>
          </p:cNvPr>
          <p:cNvSpPr txBox="1">
            <a:spLocks/>
          </p:cNvSpPr>
          <p:nvPr/>
        </p:nvSpPr>
        <p:spPr>
          <a:xfrm>
            <a:off x="965813" y="0"/>
            <a:ext cx="10260374" cy="11829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Performance of Best LSTM Model</a:t>
            </a:r>
          </a:p>
        </p:txBody>
      </p:sp>
      <p:pic>
        <p:nvPicPr>
          <p:cNvPr id="4" name="Picture 3" descr="A graph of a graph&#10;&#10;Description automatically generated">
            <a:extLst>
              <a:ext uri="{FF2B5EF4-FFF2-40B4-BE49-F238E27FC236}">
                <a16:creationId xmlns:a16="http://schemas.microsoft.com/office/drawing/2014/main" id="{0EA1BA18-3B67-F6D8-8432-D87575795F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127" y="4186534"/>
            <a:ext cx="3057493" cy="2363139"/>
          </a:xfrm>
          <a:prstGeom prst="rect">
            <a:avLst/>
          </a:prstGeom>
        </p:spPr>
      </p:pic>
      <p:pic>
        <p:nvPicPr>
          <p:cNvPr id="6" name="Picture 5" descr="A red graph with numbers and a white background&#10;&#10;Description automatically generated">
            <a:extLst>
              <a:ext uri="{FF2B5EF4-FFF2-40B4-BE49-F238E27FC236}">
                <a16:creationId xmlns:a16="http://schemas.microsoft.com/office/drawing/2014/main" id="{BECF4FEF-5005-57BE-09DD-FEC7299304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98" b="-1139"/>
          <a:stretch/>
        </p:blipFill>
        <p:spPr>
          <a:xfrm>
            <a:off x="6936014" y="4186534"/>
            <a:ext cx="3294000" cy="2531092"/>
          </a:xfrm>
          <a:prstGeom prst="rect">
            <a:avLst/>
          </a:prstGeom>
        </p:spPr>
      </p:pic>
      <p:pic>
        <p:nvPicPr>
          <p:cNvPr id="8" name="Picture 7" descr="A graph with green and blue lines&#10;&#10;Description automatically generated">
            <a:extLst>
              <a:ext uri="{FF2B5EF4-FFF2-40B4-BE49-F238E27FC236}">
                <a16:creationId xmlns:a16="http://schemas.microsoft.com/office/drawing/2014/main" id="{DC6D3063-6142-276E-0BCC-1A5D30A0CF4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18" r="2118"/>
          <a:stretch/>
        </p:blipFill>
        <p:spPr>
          <a:xfrm>
            <a:off x="2202180" y="1489896"/>
            <a:ext cx="3370932" cy="2488050"/>
          </a:xfrm>
          <a:prstGeom prst="rect">
            <a:avLst/>
          </a:prstGeom>
        </p:spPr>
      </p:pic>
      <p:pic>
        <p:nvPicPr>
          <p:cNvPr id="10" name="Picture 9" descr="A green and blue line graph&#10;&#10;Description automatically generated">
            <a:extLst>
              <a:ext uri="{FF2B5EF4-FFF2-40B4-BE49-F238E27FC236}">
                <a16:creationId xmlns:a16="http://schemas.microsoft.com/office/drawing/2014/main" id="{87BDCFD7-3390-1FD8-6FA3-A5BA3B1049B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9" r="119"/>
          <a:stretch/>
        </p:blipFill>
        <p:spPr>
          <a:xfrm>
            <a:off x="6693274" y="1489896"/>
            <a:ext cx="3436581" cy="239069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A5CCCE9-1E9B-81A9-36BF-8DA2B5208E53}"/>
              </a:ext>
            </a:extLst>
          </p:cNvPr>
          <p:cNvSpPr txBox="1"/>
          <p:nvPr/>
        </p:nvSpPr>
        <p:spPr>
          <a:xfrm>
            <a:off x="7937241" y="1225349"/>
            <a:ext cx="12814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Z Position</a:t>
            </a:r>
            <a:endParaRPr lang="en-CA" sz="14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2F05666-814D-D84C-D274-60C1B3FB001E}"/>
              </a:ext>
            </a:extLst>
          </p:cNvPr>
          <p:cNvSpPr txBox="1"/>
          <p:nvPr/>
        </p:nvSpPr>
        <p:spPr>
          <a:xfrm>
            <a:off x="3326458" y="1196307"/>
            <a:ext cx="1808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R Position</a:t>
            </a:r>
            <a:endParaRPr lang="en-CA" sz="140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48429D-ED4F-64EF-A3C0-6ABF516D2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5482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8D1AA55E-40D5-461B-A5A8-4AE8AAB71B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BA494E-22E5-F8E9-0C5B-F594D4A39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928" y="539754"/>
            <a:ext cx="10139076" cy="1182927"/>
          </a:xfrm>
        </p:spPr>
        <p:txBody>
          <a:bodyPr anchor="b">
            <a:normAutofit/>
          </a:bodyPr>
          <a:lstStyle/>
          <a:p>
            <a:r>
              <a:rPr lang="en-US" sz="4900"/>
              <a:t>Where Models Struggle Most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EB498BD-8089-4626-91EA-4978EBEF5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806470"/>
            <a:ext cx="7903723" cy="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08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D07DBB-71A4-3FA2-4920-60B12CDD01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1" y="5803481"/>
            <a:ext cx="4696046" cy="80722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1700"/>
              <a:t>This heatmap shows the MSE Loss of 20 test pulses at 173 positions using the simple linear model (Model 1)</a:t>
            </a:r>
          </a:p>
        </p:txBody>
      </p:sp>
      <p:sp>
        <p:nvSpPr>
          <p:cNvPr id="25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4552" y="1899284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7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36862" y="2189928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DAE0975-8099-7E26-2B92-894943EF5746}"/>
              </a:ext>
            </a:extLst>
          </p:cNvPr>
          <p:cNvSpPr txBox="1">
            <a:spLocks/>
          </p:cNvSpPr>
          <p:nvPr/>
        </p:nvSpPr>
        <p:spPr>
          <a:xfrm>
            <a:off x="512735" y="2140328"/>
            <a:ext cx="4740400" cy="333674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/>
              <a:t>Currently, machine learning performs best near the middle of detector, and at low R and Z (Type II trajectories)</a:t>
            </a:r>
          </a:p>
          <a:p>
            <a:r>
              <a:rPr lang="en-US" sz="2400"/>
              <a:t>As the models improve, the areas of high error and size of the error decrease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A41ECD2-AC82-92A0-3AE4-E5195FB0B7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74096" y="1916005"/>
            <a:ext cx="5261322" cy="3794329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2727C3-F44E-9632-E636-7433E1BDE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4706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8D1AA55E-40D5-461B-A5A8-4AE8AAB71B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BA494E-22E5-F8E9-0C5B-F594D4A39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928" y="539754"/>
            <a:ext cx="8216970" cy="1182927"/>
          </a:xfrm>
        </p:spPr>
        <p:txBody>
          <a:bodyPr anchor="b">
            <a:normAutofit/>
          </a:bodyPr>
          <a:lstStyle/>
          <a:p>
            <a:r>
              <a:rPr lang="en-US" sz="5400"/>
              <a:t>Summary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EB498BD-8089-4626-91EA-4978EBEF5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806470"/>
            <a:ext cx="7903723" cy="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08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4552" y="1899284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7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36862" y="2189928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DAE0975-8099-7E26-2B92-894943EF5746}"/>
              </a:ext>
            </a:extLst>
          </p:cNvPr>
          <p:cNvSpPr txBox="1">
            <a:spLocks/>
          </p:cNvSpPr>
          <p:nvPr/>
        </p:nvSpPr>
        <p:spPr>
          <a:xfrm>
            <a:off x="512735" y="1849238"/>
            <a:ext cx="4693747" cy="44022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/>
              <a:t>Machine learning has the potential to improve the accuracy of position reconstruction at high R and Z</a:t>
            </a:r>
          </a:p>
          <a:p>
            <a:r>
              <a:rPr lang="en-US" sz="2400"/>
              <a:t>Further, methodical investigation into different network styles and pre-processing techniques are needed to improve model performance</a:t>
            </a:r>
          </a:p>
        </p:txBody>
      </p:sp>
      <p:pic>
        <p:nvPicPr>
          <p:cNvPr id="4098" name="Picture 2" descr="Angle view of circuit shaped like a brain">
            <a:extLst>
              <a:ext uri="{FF2B5EF4-FFF2-40B4-BE49-F238E27FC236}">
                <a16:creationId xmlns:a16="http://schemas.microsoft.com/office/drawing/2014/main" id="{5746C161-7150-56D9-37B7-CD8BC62222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8273" y="1849238"/>
            <a:ext cx="5445798" cy="3793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4708C0-11E6-6FA8-E806-C161D790E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z="1600" dirty="0" smtClean="0"/>
              <a:t>19</a:t>
            </a:fld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2529127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8D1AA55E-40D5-461B-A5A8-4AE8AAB71B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!!Straight Connector">
            <a:extLst>
              <a:ext uri="{FF2B5EF4-FFF2-40B4-BE49-F238E27FC236}">
                <a16:creationId xmlns:a16="http://schemas.microsoft.com/office/drawing/2014/main" id="{7EB498BD-8089-4626-91EA-4978EBEF5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806470"/>
            <a:ext cx="7903723" cy="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08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!!plus graphic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69280" y="1780012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8" name="!!dot graphic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81590" y="2070656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aphicFrame>
        <p:nvGraphicFramePr>
          <p:cNvPr id="40" name="Content Placeholder 2">
            <a:extLst>
              <a:ext uri="{FF2B5EF4-FFF2-40B4-BE49-F238E27FC236}">
                <a16:creationId xmlns:a16="http://schemas.microsoft.com/office/drawing/2014/main" id="{2C78AF4D-2D18-2BD4-19BE-EE3445F9E7C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4769751"/>
              </p:ext>
            </p:extLst>
          </p:nvPr>
        </p:nvGraphicFramePr>
        <p:xfrm>
          <a:off x="670753" y="1335449"/>
          <a:ext cx="10707194" cy="55862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4" name="TextBox 53">
            <a:extLst>
              <a:ext uri="{FF2B5EF4-FFF2-40B4-BE49-F238E27FC236}">
                <a16:creationId xmlns:a16="http://schemas.microsoft.com/office/drawing/2014/main" id="{00502E00-6547-BE95-247B-2027284D2BD2}"/>
              </a:ext>
            </a:extLst>
          </p:cNvPr>
          <p:cNvSpPr txBox="1"/>
          <p:nvPr/>
        </p:nvSpPr>
        <p:spPr>
          <a:xfrm>
            <a:off x="803136" y="3106131"/>
            <a:ext cx="441838" cy="461665"/>
          </a:xfrm>
          <a:prstGeom prst="rect">
            <a:avLst/>
          </a:prstGeom>
          <a:solidFill>
            <a:schemeClr val="accent1"/>
          </a:solidFill>
          <a:ln>
            <a:solidFill>
              <a:srgbClr val="4472C4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A1ACA93-1E1B-0783-5CB5-32F33CD42155}"/>
              </a:ext>
            </a:extLst>
          </p:cNvPr>
          <p:cNvSpPr txBox="1"/>
          <p:nvPr/>
        </p:nvSpPr>
        <p:spPr>
          <a:xfrm>
            <a:off x="8124961" y="3117174"/>
            <a:ext cx="441838" cy="461665"/>
          </a:xfrm>
          <a:prstGeom prst="rect">
            <a:avLst/>
          </a:prstGeom>
          <a:solidFill>
            <a:schemeClr val="accent1"/>
          </a:solidFill>
          <a:ln>
            <a:solidFill>
              <a:srgbClr val="4472C4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2D5458C-32C1-3A81-7967-139DA9EF9CF7}"/>
              </a:ext>
            </a:extLst>
          </p:cNvPr>
          <p:cNvSpPr txBox="1"/>
          <p:nvPr/>
        </p:nvSpPr>
        <p:spPr>
          <a:xfrm>
            <a:off x="4469570" y="3106131"/>
            <a:ext cx="441838" cy="461665"/>
          </a:xfrm>
          <a:prstGeom prst="rect">
            <a:avLst/>
          </a:prstGeom>
          <a:solidFill>
            <a:schemeClr val="accent1"/>
          </a:solidFill>
          <a:ln>
            <a:solidFill>
              <a:srgbClr val="4472C4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B548B9-CA0E-70C2-7122-2B709F058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10" y="446400"/>
            <a:ext cx="6190412" cy="1182927"/>
          </a:xfrm>
        </p:spPr>
        <p:txBody>
          <a:bodyPr anchor="b">
            <a:normAutofit/>
          </a:bodyPr>
          <a:lstStyle/>
          <a:p>
            <a:r>
              <a:rPr lang="en-US" sz="4900"/>
              <a:t>Agenda</a:t>
            </a:r>
          </a:p>
        </p:txBody>
      </p: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5B6CED4F-C6D3-2EC8-6CE3-BBFB59C0D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4350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1B787A8-0D67-4B7E-9B48-86BD906AB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8F9CBE3F-79A8-4F8F-88D9-DAD03D0D28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BA494E-22E5-F8E9-0C5B-F594D4A39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030" y="1209220"/>
            <a:ext cx="9147940" cy="233723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b="1" i="0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Questions?</a:t>
            </a:r>
          </a:p>
        </p:txBody>
      </p:sp>
      <p:sp>
        <p:nvSpPr>
          <p:cNvPr id="12" name="Graphic 22">
            <a:extLst>
              <a:ext uri="{FF2B5EF4-FFF2-40B4-BE49-F238E27FC236}">
                <a16:creationId xmlns:a16="http://schemas.microsoft.com/office/drawing/2014/main" id="{508BEF50-7B1E-49A4-BC19-5F4F1D755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1869" y="2383077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chemeClr val="bg1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24364" y="2265467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24834" y="253720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" name="Graphic 21">
            <a:extLst>
              <a:ext uri="{FF2B5EF4-FFF2-40B4-BE49-F238E27FC236}">
                <a16:creationId xmlns:a16="http://schemas.microsoft.com/office/drawing/2014/main" id="{C39ADB8F-D187-49D7-BDCF-C1B6DC727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4053" y="2832967"/>
            <a:ext cx="95759" cy="95759"/>
          </a:xfrm>
          <a:custGeom>
            <a:avLst/>
            <a:gdLst>
              <a:gd name="connsiteX0" fmla="*/ 95759 w 95759"/>
              <a:gd name="connsiteY0" fmla="*/ 47880 h 95759"/>
              <a:gd name="connsiteX1" fmla="*/ 47880 w 95759"/>
              <a:gd name="connsiteY1" fmla="*/ 95759 h 95759"/>
              <a:gd name="connsiteX2" fmla="*/ 0 w 95759"/>
              <a:gd name="connsiteY2" fmla="*/ 47880 h 95759"/>
              <a:gd name="connsiteX3" fmla="*/ 47880 w 95759"/>
              <a:gd name="connsiteY3" fmla="*/ 0 h 95759"/>
              <a:gd name="connsiteX4" fmla="*/ 95759 w 95759"/>
              <a:gd name="connsiteY4" fmla="*/ 47880 h 9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9" h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chemeClr val="bg1"/>
          </a:solidFill>
          <a:ln w="46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72266" y="2803988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Graphic 23">
            <a:extLst>
              <a:ext uri="{FF2B5EF4-FFF2-40B4-BE49-F238E27FC236}">
                <a16:creationId xmlns:a16="http://schemas.microsoft.com/office/drawing/2014/main" id="{3FBAD350-5664-4811-A208-657FB882D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13405" y="3242499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chemeClr val="bg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831729"/>
            <a:ext cx="12188952" cy="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51ED0F8-E4F3-C32B-6AA9-9B989237D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5903269"/>
            <a:ext cx="2743200" cy="818206"/>
          </a:xfrm>
        </p:spPr>
        <p:txBody>
          <a:bodyPr/>
          <a:lstStyle/>
          <a:p>
            <a:fld id="{27CE633F-9882-4A5C-83A2-1109D0C73261}" type="slidenum">
              <a:rPr lang="en-US" sz="1600" dirty="0" smtClean="0">
                <a:solidFill>
                  <a:schemeClr val="bg1"/>
                </a:solidFill>
              </a:rPr>
              <a:t>20</a:t>
            </a:fld>
            <a:endParaRPr lang="en-US" sz="1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05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612FC-93A9-457B-E80A-808003AC5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5177"/>
          </a:xfrm>
        </p:spPr>
        <p:txBody>
          <a:bodyPr/>
          <a:lstStyle/>
          <a:p>
            <a:r>
              <a:rPr lang="en-US"/>
              <a:t>References and Acknowledgements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B5C2F7-C717-317B-D6D9-A33FC59C0B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0302"/>
            <a:ext cx="10515600" cy="49266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1600" b="0" i="0">
                <a:solidFill>
                  <a:srgbClr val="000000"/>
                </a:solidFill>
                <a:effectLst/>
              </a:rPr>
              <a:t>M Agostini </a:t>
            </a:r>
            <a:r>
              <a:rPr lang="en-CA" sz="1600" b="0" i="1">
                <a:solidFill>
                  <a:srgbClr val="000000"/>
                </a:solidFill>
                <a:effectLst/>
              </a:rPr>
              <a:t>et al</a:t>
            </a:r>
            <a:r>
              <a:rPr lang="en-CA" sz="1600" b="0" i="0">
                <a:solidFill>
                  <a:srgbClr val="000000"/>
                </a:solidFill>
                <a:effectLst/>
              </a:rPr>
              <a:t> 2011 </a:t>
            </a:r>
            <a:r>
              <a:rPr lang="en-CA" sz="1600" b="0" i="1">
                <a:solidFill>
                  <a:srgbClr val="000000"/>
                </a:solidFill>
                <a:effectLst/>
              </a:rPr>
              <a:t>JINST</a:t>
            </a:r>
            <a:r>
              <a:rPr lang="en-CA" sz="1600" b="0" i="0">
                <a:solidFill>
                  <a:srgbClr val="000000"/>
                </a:solidFill>
                <a:effectLst/>
              </a:rPr>
              <a:t> </a:t>
            </a:r>
            <a:r>
              <a:rPr lang="en-CA" sz="1600" b="1" i="0">
                <a:solidFill>
                  <a:srgbClr val="000000"/>
                </a:solidFill>
                <a:effectLst/>
              </a:rPr>
              <a:t>6</a:t>
            </a:r>
            <a:r>
              <a:rPr lang="en-CA" sz="1600" b="0" i="0">
                <a:solidFill>
                  <a:srgbClr val="000000"/>
                </a:solidFill>
                <a:effectLst/>
              </a:rPr>
              <a:t> P03005</a:t>
            </a:r>
            <a:endParaRPr lang="en-US" sz="1600"/>
          </a:p>
          <a:p>
            <a:pPr marL="0" indent="0">
              <a:buNone/>
            </a:pPr>
            <a:r>
              <a:rPr lang="en-CA" sz="1600"/>
              <a:t>R Martin, Personal Communications, 2024</a:t>
            </a:r>
          </a:p>
          <a:p>
            <a:pPr marL="0" indent="0">
              <a:buNone/>
            </a:pPr>
            <a:r>
              <a:rPr lang="en-CA" sz="1600"/>
              <a:t>M </a:t>
            </a:r>
            <a:r>
              <a:rPr lang="en-CA" sz="1600" err="1"/>
              <a:t>Naar</a:t>
            </a:r>
            <a:r>
              <a:rPr lang="en-CA" sz="1600"/>
              <a:t>, Personal Communications, 2024</a:t>
            </a:r>
          </a:p>
          <a:p>
            <a:pPr marL="0" indent="0">
              <a:buNone/>
            </a:pPr>
            <a:r>
              <a:rPr lang="en-CA" sz="1600">
                <a:hlinkClick r:id="rId2" tooltip="https://itwiki.kr/w/LSTM"/>
              </a:rPr>
              <a:t>This Photo</a:t>
            </a:r>
            <a:r>
              <a:rPr lang="en-CA" sz="1600"/>
              <a:t> by Unknown Author is licensed under </a:t>
            </a:r>
            <a:r>
              <a:rPr lang="en-CA" sz="1600">
                <a:hlinkClick r:id="rId3" tooltip="https://creativecommons.org/licenses/by-nc-sa/3.0/"/>
              </a:rPr>
              <a:t>CC BY-SA-NC</a:t>
            </a:r>
            <a:endParaRPr lang="en-CA" sz="1600"/>
          </a:p>
          <a:p>
            <a:pPr marL="0" indent="0">
              <a:buNone/>
            </a:pPr>
            <a:r>
              <a:rPr lang="en-CA" sz="1600">
                <a:hlinkClick r:id="rId4" tooltip="https://sefiks.com/tag/convnet/"/>
              </a:rPr>
              <a:t>This Photo</a:t>
            </a:r>
            <a:r>
              <a:rPr lang="en-CA" sz="1600"/>
              <a:t> by Unknown Author is licensed under </a:t>
            </a:r>
            <a:r>
              <a:rPr lang="en-CA" sz="1600">
                <a:hlinkClick r:id="rId5" tooltip="https://creativecommons.org/licenses/by/3.0/"/>
              </a:rPr>
              <a:t>CC BY</a:t>
            </a:r>
            <a:endParaRPr lang="en-CA" sz="1600"/>
          </a:p>
          <a:p>
            <a:pPr marL="0" indent="0">
              <a:buNone/>
            </a:pPr>
            <a:r>
              <a:rPr lang="en-CA" sz="1600">
                <a:hlinkClick r:id="rId6" tooltip="https://moonbooks.org/Articles/How-to-plot-visualize-a-neural-network-in-python-using-Graphviz-/"/>
              </a:rPr>
              <a:t>This Photo</a:t>
            </a:r>
            <a:r>
              <a:rPr lang="en-CA" sz="1600"/>
              <a:t> by Unknown Author is licensed under </a:t>
            </a:r>
            <a:r>
              <a:rPr lang="en-CA" sz="1600">
                <a:hlinkClick r:id="rId7" tooltip="https://creativecommons.org/licenses/by-sa/3.0/"/>
              </a:rPr>
              <a:t>CC BY-SA</a:t>
            </a:r>
            <a:endParaRPr lang="en-CA" sz="1600"/>
          </a:p>
          <a:p>
            <a:pPr marL="0" indent="0">
              <a:buNone/>
            </a:pPr>
            <a:r>
              <a:rPr lang="en-CA" sz="1600"/>
              <a:t>T Ye, Personal Communications, 2024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5E5C5E-43F3-6791-1418-8CEEEC325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74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8D1AA55E-40D5-461B-A5A8-4AE8AAB71B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BA494E-22E5-F8E9-0C5B-F594D4A39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928" y="539754"/>
            <a:ext cx="7772351" cy="1182927"/>
          </a:xfrm>
        </p:spPr>
        <p:txBody>
          <a:bodyPr anchor="b">
            <a:normAutofit fontScale="90000"/>
          </a:bodyPr>
          <a:lstStyle/>
          <a:p>
            <a:r>
              <a:rPr lang="en-US" sz="5400"/>
              <a:t>Germanium Detector 101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EB498BD-8089-4626-91EA-4978EBEF5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806470"/>
            <a:ext cx="7903723" cy="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08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D07DBB-71A4-3FA2-4920-60B12CDD01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6866" y="5784966"/>
            <a:ext cx="6167322" cy="388823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1700"/>
              <a:t>Credit to </a:t>
            </a:r>
            <a:r>
              <a:rPr lang="en-US" sz="1700" err="1"/>
              <a:t>Tianai</a:t>
            </a:r>
            <a:r>
              <a:rPr lang="en-US" sz="1700"/>
              <a:t> Ye for diagram</a:t>
            </a:r>
          </a:p>
        </p:txBody>
      </p:sp>
      <p:sp>
        <p:nvSpPr>
          <p:cNvPr id="25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4552" y="1899284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7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36862" y="2189928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10" name="Picture 9" descr="A diagram of a electrical diagram&#10;&#10;Description automatically generated">
            <a:extLst>
              <a:ext uri="{FF2B5EF4-FFF2-40B4-BE49-F238E27FC236}">
                <a16:creationId xmlns:a16="http://schemas.microsoft.com/office/drawing/2014/main" id="{9F2C170B-6F84-406D-68F4-173AF8990B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637" y="1960487"/>
            <a:ext cx="5609142" cy="4357759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14A5287-9462-B90B-9554-AC72A4BE462B}"/>
              </a:ext>
            </a:extLst>
          </p:cNvPr>
          <p:cNvSpPr txBox="1">
            <a:spLocks/>
          </p:cNvSpPr>
          <p:nvPr/>
        </p:nvSpPr>
        <p:spPr>
          <a:xfrm>
            <a:off x="512735" y="2140328"/>
            <a:ext cx="4294819" cy="36446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/>
              <a:t>Particle interactions inside the cylindrical detector generate a signal on the readout called a pulse</a:t>
            </a:r>
          </a:p>
          <a:p>
            <a:r>
              <a:rPr lang="en-US" sz="2400"/>
              <a:t>These detectors are generally small (67mm in diameter, 51.6 mm in height)</a:t>
            </a:r>
          </a:p>
        </p:txBody>
      </p:sp>
      <p:pic>
        <p:nvPicPr>
          <p:cNvPr id="15" name="Picture 14" descr="A graph of a pulse&#10;&#10;Description automatically generated">
            <a:extLst>
              <a:ext uri="{FF2B5EF4-FFF2-40B4-BE49-F238E27FC236}">
                <a16:creationId xmlns:a16="http://schemas.microsoft.com/office/drawing/2014/main" id="{B09D103E-72CB-CE96-3488-9EF4E9E2FB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5239" y="4684713"/>
            <a:ext cx="2231540" cy="158381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C89B1E-D90E-E044-AB4A-5FAB66CA0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093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D1AA55E-40D5-461B-A5A8-4AE8AAB71B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EB498BD-8089-4626-91EA-4978EBEF5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878" y="806470"/>
            <a:ext cx="7903723" cy="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08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3764" y="2325422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762544" y="255471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8224" y="306986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D1BEEE6-EEF2-21FA-DD11-D0751177F313}"/>
              </a:ext>
            </a:extLst>
          </p:cNvPr>
          <p:cNvSpPr txBox="1">
            <a:spLocks/>
          </p:cNvSpPr>
          <p:nvPr/>
        </p:nvSpPr>
        <p:spPr>
          <a:xfrm>
            <a:off x="133928" y="539754"/>
            <a:ext cx="9573441" cy="11829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/>
              <a:t>Coordinate System for Position</a:t>
            </a:r>
          </a:p>
        </p:txBody>
      </p:sp>
      <p:sp>
        <p:nvSpPr>
          <p:cNvPr id="2" name="Cylinder 1">
            <a:extLst>
              <a:ext uri="{FF2B5EF4-FFF2-40B4-BE49-F238E27FC236}">
                <a16:creationId xmlns:a16="http://schemas.microsoft.com/office/drawing/2014/main" id="{75CC9FC5-D5DE-F470-A79C-AB55B30A8F9F}"/>
              </a:ext>
            </a:extLst>
          </p:cNvPr>
          <p:cNvSpPr/>
          <p:nvPr/>
        </p:nvSpPr>
        <p:spPr>
          <a:xfrm>
            <a:off x="7070383" y="2372165"/>
            <a:ext cx="3583621" cy="3263755"/>
          </a:xfrm>
          <a:prstGeom prst="can">
            <a:avLst>
              <a:gd name="adj" fmla="val 29002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E4158D7B-01F5-8392-F101-792C874E90CE}"/>
              </a:ext>
            </a:extLst>
          </p:cNvPr>
          <p:cNvCxnSpPr>
            <a:cxnSpLocks/>
            <a:endCxn id="2" idx="0"/>
          </p:cNvCxnSpPr>
          <p:nvPr/>
        </p:nvCxnSpPr>
        <p:spPr>
          <a:xfrm flipH="1" flipV="1">
            <a:off x="8862194" y="3318719"/>
            <a:ext cx="21444" cy="208002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2531A5C4-DB9A-32AE-66C8-B82275819BEA}"/>
              </a:ext>
            </a:extLst>
          </p:cNvPr>
          <p:cNvCxnSpPr>
            <a:cxnSpLocks/>
          </p:cNvCxnSpPr>
          <p:nvPr/>
        </p:nvCxnSpPr>
        <p:spPr>
          <a:xfrm flipV="1">
            <a:off x="8883638" y="5172644"/>
            <a:ext cx="1770366" cy="22610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D07DBB-71A4-3FA2-4920-60B12CDD01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68821" y="4841330"/>
            <a:ext cx="432560" cy="488005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400">
                <a:latin typeface="Univers"/>
                <a:cs typeface="Arial"/>
              </a:rPr>
              <a:t>R</a:t>
            </a:r>
          </a:p>
        </p:txBody>
      </p:sp>
      <p:sp>
        <p:nvSpPr>
          <p:cNvPr id="40" name="Content Placeholder 2">
            <a:extLst>
              <a:ext uri="{FF2B5EF4-FFF2-40B4-BE49-F238E27FC236}">
                <a16:creationId xmlns:a16="http://schemas.microsoft.com/office/drawing/2014/main" id="{E53BEDA9-04E2-3308-84F3-0375A36F2E9C}"/>
              </a:ext>
            </a:extLst>
          </p:cNvPr>
          <p:cNvSpPr txBox="1">
            <a:spLocks/>
          </p:cNvSpPr>
          <p:nvPr/>
        </p:nvSpPr>
        <p:spPr>
          <a:xfrm>
            <a:off x="8412531" y="4158309"/>
            <a:ext cx="432560" cy="4880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>
                <a:latin typeface="Univers"/>
                <a:cs typeface="Arial"/>
              </a:rPr>
              <a:t>Z</a:t>
            </a:r>
          </a:p>
        </p:txBody>
      </p:sp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A6132FA4-309A-5E2E-EB88-5C523C234518}"/>
              </a:ext>
            </a:extLst>
          </p:cNvPr>
          <p:cNvSpPr txBox="1">
            <a:spLocks/>
          </p:cNvSpPr>
          <p:nvPr/>
        </p:nvSpPr>
        <p:spPr>
          <a:xfrm>
            <a:off x="803776" y="2829330"/>
            <a:ext cx="6190412" cy="334445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/>
              <a:t>R is the radial coordinate and ranges from 0-33mm</a:t>
            </a:r>
          </a:p>
          <a:p>
            <a:r>
              <a:rPr lang="en-US" sz="2400"/>
              <a:t>Z is the vertical coordinate and ranges from 1-51mm</a:t>
            </a:r>
          </a:p>
          <a:p>
            <a:r>
              <a:rPr lang="en-US" sz="2400"/>
              <a:t>The origin is the readout electrode</a:t>
            </a:r>
          </a:p>
          <a:p>
            <a:endParaRPr lang="en-US" sz="24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38D0E5-405A-11CB-8A67-756B3ACBA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098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C034C-C91B-C43F-2641-81C01EF3B836}"/>
              </a:ext>
            </a:extLst>
          </p:cNvPr>
          <p:cNvSpPr txBox="1">
            <a:spLocks/>
          </p:cNvSpPr>
          <p:nvPr/>
        </p:nvSpPr>
        <p:spPr>
          <a:xfrm>
            <a:off x="965813" y="0"/>
            <a:ext cx="10260374" cy="11829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/>
              <a:t>Pulse Shape Varies With Position</a:t>
            </a:r>
          </a:p>
        </p:txBody>
      </p:sp>
      <p:pic>
        <p:nvPicPr>
          <p:cNvPr id="4" name="Picture 3" descr="A graph of a pulse&#10;&#10;Description automatically generated">
            <a:extLst>
              <a:ext uri="{FF2B5EF4-FFF2-40B4-BE49-F238E27FC236}">
                <a16:creationId xmlns:a16="http://schemas.microsoft.com/office/drawing/2014/main" id="{0EA1BA18-3B67-F6D8-8432-D87575795F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635" y="4186534"/>
            <a:ext cx="3422477" cy="2363139"/>
          </a:xfrm>
          <a:prstGeom prst="rect">
            <a:avLst/>
          </a:prstGeom>
        </p:spPr>
      </p:pic>
      <p:pic>
        <p:nvPicPr>
          <p:cNvPr id="6" name="Picture 5" descr="A graph of a pulse&#10;&#10;Description automatically generated">
            <a:extLst>
              <a:ext uri="{FF2B5EF4-FFF2-40B4-BE49-F238E27FC236}">
                <a16:creationId xmlns:a16="http://schemas.microsoft.com/office/drawing/2014/main" id="{BECF4FEF-5005-57BE-09DD-FEC7299304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71" b="-4071"/>
          <a:stretch/>
        </p:blipFill>
        <p:spPr>
          <a:xfrm>
            <a:off x="6593114" y="4186534"/>
            <a:ext cx="3636900" cy="2572613"/>
          </a:xfrm>
          <a:prstGeom prst="rect">
            <a:avLst/>
          </a:prstGeom>
        </p:spPr>
      </p:pic>
      <p:pic>
        <p:nvPicPr>
          <p:cNvPr id="8" name="Picture 7" descr="A graph of a pulse&#10;&#10;Description automatically generated">
            <a:extLst>
              <a:ext uri="{FF2B5EF4-FFF2-40B4-BE49-F238E27FC236}">
                <a16:creationId xmlns:a16="http://schemas.microsoft.com/office/drawing/2014/main" id="{DC6D3063-6142-276E-0BCC-1A5D30A0CF4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65" t="2541" r="765" b="-7120"/>
          <a:stretch/>
        </p:blipFill>
        <p:spPr>
          <a:xfrm>
            <a:off x="2202180" y="1489896"/>
            <a:ext cx="3370932" cy="2488050"/>
          </a:xfrm>
          <a:prstGeom prst="rect">
            <a:avLst/>
          </a:prstGeom>
        </p:spPr>
      </p:pic>
      <p:pic>
        <p:nvPicPr>
          <p:cNvPr id="10" name="Picture 9" descr="A graph of a pulse&#10;&#10;Description automatically generated">
            <a:extLst>
              <a:ext uri="{FF2B5EF4-FFF2-40B4-BE49-F238E27FC236}">
                <a16:creationId xmlns:a16="http://schemas.microsoft.com/office/drawing/2014/main" id="{87BDCFD7-3390-1FD8-6FA3-A5BA3B1049B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5"/>
          <a:stretch/>
        </p:blipFill>
        <p:spPr>
          <a:xfrm>
            <a:off x="6693274" y="1489896"/>
            <a:ext cx="3436581" cy="239069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A5CCCE9-1E9B-81A9-36BF-8DA2B5208E53}"/>
              </a:ext>
            </a:extLst>
          </p:cNvPr>
          <p:cNvSpPr txBox="1"/>
          <p:nvPr/>
        </p:nvSpPr>
        <p:spPr>
          <a:xfrm>
            <a:off x="8282473" y="1189845"/>
            <a:ext cx="7744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Type I</a:t>
            </a:r>
            <a:endParaRPr lang="en-CA" sz="14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2F05666-814D-D84C-D274-60C1B3FB001E}"/>
              </a:ext>
            </a:extLst>
          </p:cNvPr>
          <p:cNvSpPr txBox="1"/>
          <p:nvPr/>
        </p:nvSpPr>
        <p:spPr>
          <a:xfrm>
            <a:off x="3690352" y="1182119"/>
            <a:ext cx="7744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Type I</a:t>
            </a:r>
            <a:endParaRPr lang="en-CA" sz="14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C6865A8-B790-8ED5-0DCE-7C031FCFA866}"/>
              </a:ext>
            </a:extLst>
          </p:cNvPr>
          <p:cNvSpPr txBox="1"/>
          <p:nvPr/>
        </p:nvSpPr>
        <p:spPr>
          <a:xfrm>
            <a:off x="3592285" y="3900079"/>
            <a:ext cx="7744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Type II</a:t>
            </a:r>
            <a:endParaRPr lang="en-CA" sz="14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8A68098-7898-5EBE-3FCB-463A5121C846}"/>
              </a:ext>
            </a:extLst>
          </p:cNvPr>
          <p:cNvSpPr txBox="1"/>
          <p:nvPr/>
        </p:nvSpPr>
        <p:spPr>
          <a:xfrm>
            <a:off x="8120743" y="3887511"/>
            <a:ext cx="10979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Type III</a:t>
            </a:r>
            <a:endParaRPr lang="en-CA" sz="140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EAECDA71-5D4F-0F01-212C-B385A3C0E608}"/>
              </a:ext>
            </a:extLst>
          </p:cNvPr>
          <p:cNvSpPr txBox="1">
            <a:spLocks/>
          </p:cNvSpPr>
          <p:nvPr/>
        </p:nvSpPr>
        <p:spPr>
          <a:xfrm>
            <a:off x="895843" y="6549673"/>
            <a:ext cx="9517119" cy="388823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CA" sz="1200" b="0" i="0">
                <a:solidFill>
                  <a:srgbClr val="000000"/>
                </a:solidFill>
                <a:effectLst/>
              </a:rPr>
              <a:t>M Agostini </a:t>
            </a:r>
            <a:r>
              <a:rPr lang="en-CA" sz="1200" b="0" i="1">
                <a:solidFill>
                  <a:srgbClr val="000000"/>
                </a:solidFill>
                <a:effectLst/>
              </a:rPr>
              <a:t>et al</a:t>
            </a:r>
            <a:r>
              <a:rPr lang="en-CA" sz="1200" b="0" i="0">
                <a:solidFill>
                  <a:srgbClr val="000000"/>
                </a:solidFill>
                <a:effectLst/>
              </a:rPr>
              <a:t> 2011 </a:t>
            </a:r>
            <a:r>
              <a:rPr lang="en-CA" sz="1200" b="0" i="1">
                <a:solidFill>
                  <a:srgbClr val="000000"/>
                </a:solidFill>
                <a:effectLst/>
              </a:rPr>
              <a:t>JINST</a:t>
            </a:r>
            <a:r>
              <a:rPr lang="en-CA" sz="1200" b="0" i="0">
                <a:solidFill>
                  <a:srgbClr val="000000"/>
                </a:solidFill>
                <a:effectLst/>
              </a:rPr>
              <a:t> </a:t>
            </a:r>
            <a:r>
              <a:rPr lang="en-CA" sz="1200" b="1" i="0">
                <a:solidFill>
                  <a:srgbClr val="000000"/>
                </a:solidFill>
                <a:effectLst/>
              </a:rPr>
              <a:t>6</a:t>
            </a:r>
            <a:r>
              <a:rPr lang="en-CA" sz="1200" b="0" i="0">
                <a:solidFill>
                  <a:srgbClr val="000000"/>
                </a:solidFill>
                <a:effectLst/>
              </a:rPr>
              <a:t> P03005</a:t>
            </a:r>
            <a:endParaRPr lang="en-US" sz="170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BCA39E6-0A57-2382-FF6A-DF059B3F9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339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8D1AA55E-40D5-461B-A5A8-4AE8AAB71B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BA494E-22E5-F8E9-0C5B-F594D4A39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928" y="539754"/>
            <a:ext cx="8216970" cy="1182927"/>
          </a:xfrm>
        </p:spPr>
        <p:txBody>
          <a:bodyPr anchor="b">
            <a:normAutofit/>
          </a:bodyPr>
          <a:lstStyle/>
          <a:p>
            <a:r>
              <a:rPr lang="en-US" sz="5400"/>
              <a:t>Current Algorithms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EB498BD-8089-4626-91EA-4978EBEF5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806470"/>
            <a:ext cx="7903723" cy="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08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D07DBB-71A4-3FA2-4920-60B12CDD01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352" y="6318246"/>
            <a:ext cx="6167322" cy="388823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1200"/>
              <a:t>Credit to Dr. Martin for explanation </a:t>
            </a:r>
          </a:p>
        </p:txBody>
      </p:sp>
      <p:sp>
        <p:nvSpPr>
          <p:cNvPr id="25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4552" y="1899284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7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36862" y="2189928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DAE0975-8099-7E26-2B92-894943EF5746}"/>
              </a:ext>
            </a:extLst>
          </p:cNvPr>
          <p:cNvSpPr txBox="1">
            <a:spLocks/>
          </p:cNvSpPr>
          <p:nvPr/>
        </p:nvSpPr>
        <p:spPr>
          <a:xfrm>
            <a:off x="512735" y="2140328"/>
            <a:ext cx="4992326" cy="36446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/>
              <a:t>Current Algorithms perform well for low R and Z, but struggle to accurately predict at high Z</a:t>
            </a:r>
          </a:p>
          <a:p>
            <a:r>
              <a:rPr lang="en-US" sz="2400"/>
              <a:t>Accurately predicting position is important for event characterization and background rejection</a:t>
            </a:r>
          </a:p>
        </p:txBody>
      </p:sp>
      <p:pic>
        <p:nvPicPr>
          <p:cNvPr id="7" name="Picture 6" descr="A graph of drift time and drift time&#10;&#10;Description automatically generated">
            <a:extLst>
              <a:ext uri="{FF2B5EF4-FFF2-40B4-BE49-F238E27FC236}">
                <a16:creationId xmlns:a16="http://schemas.microsoft.com/office/drawing/2014/main" id="{927980FE-1166-2B2B-1240-F4AF786911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" t="675" b="3615"/>
          <a:stretch/>
        </p:blipFill>
        <p:spPr>
          <a:xfrm>
            <a:off x="5891717" y="2086243"/>
            <a:ext cx="5345145" cy="3752808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D4FF01-774C-421B-5D60-04C7947EF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8421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8D1AA55E-40D5-461B-A5A8-4AE8AAB71B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BA494E-22E5-F8E9-0C5B-F594D4A39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928" y="539754"/>
            <a:ext cx="8216970" cy="1182927"/>
          </a:xfrm>
        </p:spPr>
        <p:txBody>
          <a:bodyPr anchor="b">
            <a:normAutofit/>
          </a:bodyPr>
          <a:lstStyle/>
          <a:p>
            <a:r>
              <a:rPr lang="en-US" sz="5400"/>
              <a:t>Why Machine Learning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EB498BD-8089-4626-91EA-4978EBEF5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806470"/>
            <a:ext cx="7903723" cy="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08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D07DBB-71A4-3FA2-4920-60B12CDD01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928" y="6318246"/>
            <a:ext cx="6167322" cy="388823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1200"/>
              <a:t>Image in creative commons</a:t>
            </a:r>
          </a:p>
        </p:txBody>
      </p:sp>
      <p:sp>
        <p:nvSpPr>
          <p:cNvPr id="25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4552" y="1899284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7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36862" y="2189928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DAE0975-8099-7E26-2B92-894943EF5746}"/>
              </a:ext>
            </a:extLst>
          </p:cNvPr>
          <p:cNvSpPr txBox="1">
            <a:spLocks/>
          </p:cNvSpPr>
          <p:nvPr/>
        </p:nvSpPr>
        <p:spPr>
          <a:xfrm>
            <a:off x="512735" y="2140328"/>
            <a:ext cx="4740400" cy="333674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/>
              <a:t>This technology is effective in a diverse array of applications</a:t>
            </a:r>
          </a:p>
          <a:p>
            <a:r>
              <a:rPr lang="en-US" sz="2400"/>
              <a:t>Machines can “learn” their own rules for position reconstruction without preestablished theory</a:t>
            </a:r>
          </a:p>
        </p:txBody>
      </p:sp>
      <p:pic>
        <p:nvPicPr>
          <p:cNvPr id="6" name="Picture 5" descr="A circuit board in the shape of a brain&#10;&#10;Description automatically generated">
            <a:extLst>
              <a:ext uri="{FF2B5EF4-FFF2-40B4-BE49-F238E27FC236}">
                <a16:creationId xmlns:a16="http://schemas.microsoft.com/office/drawing/2014/main" id="{BA41ECD2-AC82-92A0-3AE4-E5195FB0B7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469294" y="1916005"/>
            <a:ext cx="6070926" cy="3794329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D46E3D-BCF1-7798-4D68-FE07EDEBA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5112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C034C-C91B-C43F-2641-81C01EF3B836}"/>
              </a:ext>
            </a:extLst>
          </p:cNvPr>
          <p:cNvSpPr txBox="1">
            <a:spLocks/>
          </p:cNvSpPr>
          <p:nvPr/>
        </p:nvSpPr>
        <p:spPr>
          <a:xfrm>
            <a:off x="965813" y="0"/>
            <a:ext cx="10260374" cy="11829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/>
              <a:t>Potential Accuracy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8A68098-7898-5EBE-3FCB-463A5121C846}"/>
              </a:ext>
            </a:extLst>
          </p:cNvPr>
          <p:cNvSpPr txBox="1"/>
          <p:nvPr/>
        </p:nvSpPr>
        <p:spPr>
          <a:xfrm>
            <a:off x="1346717" y="5334046"/>
            <a:ext cx="96167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This network performed extremely well on clean simulated pulses, and reached a Mean Squared Error of 0.39. It was trained for 232 epochs using about 400 000 sample pulses.</a:t>
            </a:r>
            <a:endParaRPr lang="en-CA" sz="1400"/>
          </a:p>
        </p:txBody>
      </p:sp>
      <p:pic>
        <p:nvPicPr>
          <p:cNvPr id="5" name="Picture 4" descr="A graph with a line&#10;&#10;Description automatically generated">
            <a:extLst>
              <a:ext uri="{FF2B5EF4-FFF2-40B4-BE49-F238E27FC236}">
                <a16:creationId xmlns:a16="http://schemas.microsoft.com/office/drawing/2014/main" id="{AF940805-A1DF-1BB5-2213-57FB47BEFF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5" b="4445"/>
          <a:stretch/>
        </p:blipFill>
        <p:spPr>
          <a:xfrm>
            <a:off x="6237759" y="1770764"/>
            <a:ext cx="5186077" cy="3563283"/>
          </a:xfrm>
          <a:prstGeom prst="rect">
            <a:avLst/>
          </a:prstGeom>
        </p:spPr>
      </p:pic>
      <p:pic>
        <p:nvPicPr>
          <p:cNvPr id="9" name="Picture 8" descr="A graph with a line and a blue line&#10;&#10;Description automatically generated">
            <a:extLst>
              <a:ext uri="{FF2B5EF4-FFF2-40B4-BE49-F238E27FC236}">
                <a16:creationId xmlns:a16="http://schemas.microsoft.com/office/drawing/2014/main" id="{0169CA66-2D06-19EC-F6C7-C721B50336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910" y="1823376"/>
            <a:ext cx="5010849" cy="3458058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6A3957B-1891-944C-3031-FC41E22ED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2136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C034C-C91B-C43F-2641-81C01EF3B836}"/>
              </a:ext>
            </a:extLst>
          </p:cNvPr>
          <p:cNvSpPr txBox="1">
            <a:spLocks/>
          </p:cNvSpPr>
          <p:nvPr/>
        </p:nvSpPr>
        <p:spPr>
          <a:xfrm>
            <a:off x="965813" y="0"/>
            <a:ext cx="10260374" cy="11829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/>
              <a:t>Pulses are Noisy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8A68098-7898-5EBE-3FCB-463A5121C846}"/>
              </a:ext>
            </a:extLst>
          </p:cNvPr>
          <p:cNvSpPr txBox="1"/>
          <p:nvPr/>
        </p:nvSpPr>
        <p:spPr>
          <a:xfrm>
            <a:off x="1346717" y="5334046"/>
            <a:ext cx="96167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Unfortunately, realistic pulses look more like the image on the left. Even with denoising, as shown on the right, the true pulse can never be perfectly reconstructed.</a:t>
            </a:r>
            <a:endParaRPr lang="en-CA" sz="140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EAECDA71-5D4F-0F01-212C-B385A3C0E608}"/>
              </a:ext>
            </a:extLst>
          </p:cNvPr>
          <p:cNvSpPr txBox="1">
            <a:spLocks/>
          </p:cNvSpPr>
          <p:nvPr/>
        </p:nvSpPr>
        <p:spPr>
          <a:xfrm>
            <a:off x="895843" y="6549673"/>
            <a:ext cx="9517119" cy="388823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200">
                <a:solidFill>
                  <a:srgbClr val="000000"/>
                </a:solidFill>
              </a:rPr>
              <a:t>C</a:t>
            </a:r>
            <a:r>
              <a:rPr lang="en-CA" sz="1200" err="1">
                <a:solidFill>
                  <a:srgbClr val="000000"/>
                </a:solidFill>
              </a:rPr>
              <a:t>redit</a:t>
            </a:r>
            <a:r>
              <a:rPr lang="en-CA" sz="1200">
                <a:solidFill>
                  <a:srgbClr val="000000"/>
                </a:solidFill>
              </a:rPr>
              <a:t> to Meghan </a:t>
            </a:r>
            <a:r>
              <a:rPr lang="en-CA" sz="1200" err="1">
                <a:solidFill>
                  <a:srgbClr val="000000"/>
                </a:solidFill>
              </a:rPr>
              <a:t>Naar</a:t>
            </a:r>
            <a:r>
              <a:rPr lang="en-CA" sz="1200">
                <a:solidFill>
                  <a:srgbClr val="000000"/>
                </a:solidFill>
              </a:rPr>
              <a:t> for denoising images</a:t>
            </a:r>
            <a:endParaRPr lang="en-US" sz="17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940805-A1DF-1BB5-2213-57FB47BEFF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9" r="2519"/>
          <a:stretch/>
        </p:blipFill>
        <p:spPr>
          <a:xfrm>
            <a:off x="6562276" y="1921109"/>
            <a:ext cx="4827092" cy="33166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169CA66-2D06-19EC-F6C7-C721B50336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26910" y="1921109"/>
            <a:ext cx="5010849" cy="326259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4E161E-4069-095D-463D-8CCF8E898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778132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VTI">
  <a:themeElements>
    <a:clrScheme name="Celestial">
      <a:dk1>
        <a:srgbClr val="000000"/>
      </a:dk1>
      <a:lt1>
        <a:srgbClr val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Univers">
      <a:majorFont>
        <a:latin typeface="Univers"/>
        <a:ea typeface=""/>
        <a:cs typeface=""/>
      </a:majorFont>
      <a:minorFont>
        <a:latin typeface="Univer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VTI" id="{605F9078-86F9-4258-A3E1-F8EFF02AE8CC}" vid="{4848699B-BB01-41E3-9EC4-3D97DFE5292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21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GradientVTI</vt:lpstr>
      <vt:lpstr>Machine Learning for Event Position Reconstruction in Germanium Detectors</vt:lpstr>
      <vt:lpstr>Agenda</vt:lpstr>
      <vt:lpstr>Germanium Detector 101</vt:lpstr>
      <vt:lpstr>PowerPoint Presentation</vt:lpstr>
      <vt:lpstr>PowerPoint Presentation</vt:lpstr>
      <vt:lpstr>Current Algorithms</vt:lpstr>
      <vt:lpstr>Why Machine Learning</vt:lpstr>
      <vt:lpstr>PowerPoint Presentation</vt:lpstr>
      <vt:lpstr>PowerPoint Presentation</vt:lpstr>
      <vt:lpstr>Model 1: Linear Network</vt:lpstr>
      <vt:lpstr>PowerPoint Presentation</vt:lpstr>
      <vt:lpstr>Model 2: Convolutional</vt:lpstr>
      <vt:lpstr>PowerPoint Presentation</vt:lpstr>
      <vt:lpstr>Model 3: Multi-Input</vt:lpstr>
      <vt:lpstr>PowerPoint Presentation</vt:lpstr>
      <vt:lpstr>Model 4: LSTM</vt:lpstr>
      <vt:lpstr>PowerPoint Presentation</vt:lpstr>
      <vt:lpstr>Where Models Struggle Most</vt:lpstr>
      <vt:lpstr>Summary</vt:lpstr>
      <vt:lpstr>Questions?</vt:lpstr>
      <vt:lpstr>References and Acknowledgements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40</cp:revision>
  <dcterms:created xsi:type="dcterms:W3CDTF">2024-06-14T18:46:21Z</dcterms:created>
  <dcterms:modified xsi:type="dcterms:W3CDTF">2024-08-19T12:03:24Z</dcterms:modified>
</cp:coreProperties>
</file>