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3"/>
  </p:notesMasterIdLst>
  <p:sldIdLst>
    <p:sldId id="256" r:id="rId4"/>
    <p:sldId id="257" r:id="rId5"/>
    <p:sldId id="263" r:id="rId6"/>
    <p:sldId id="265" r:id="rId7"/>
    <p:sldId id="258" r:id="rId8"/>
    <p:sldId id="260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AEA03-1969-9B67-4FE1-D7DADC8C6CFB}" v="136" dt="2024-08-20T11:08:54.663"/>
    <p1510:client id="{86846B9F-88E5-C500-CF9E-262AE45274A7}" v="473" dt="2024-08-19T13:55:47.701"/>
    <p1510:client id="{A6EB66B1-B944-A2AC-72A7-57420E770361}" v="86" dt="2024-08-19T14:45:10.855"/>
    <p1510:client id="{BFAB7D13-D484-D845-AD0C-92320BF021C5}" v="2" dt="2024-08-19T14:17:52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6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39800-0D2C-4F9F-B295-54EE80480953}" type="datetimeFigureOut"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E8B70-3746-4802-8ED3-49457CE8266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b="1"/>
              <a:t>Awareness and Commitment</a:t>
            </a:r>
            <a:r>
              <a:rPr lang="en-US"/>
              <a:t>: Leaders are aware of their own biases and actively commit to fostering an inclusive environment.</a:t>
            </a:r>
          </a:p>
          <a:p>
            <a:pPr marL="285750" indent="-285750">
              <a:buFont typeface="Arial"/>
              <a:buChar char="•"/>
            </a:pPr>
            <a:r>
              <a:rPr lang="en-US" b="1"/>
              <a:t>Empowerment</a:t>
            </a:r>
            <a:r>
              <a:rPr lang="en-US"/>
              <a:t>: They empower diverse team members by encouraging their participation, amplifying their voices, and supporting their development.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Equity and Fairness</a:t>
            </a:r>
            <a:r>
              <a:rPr lang="en-US"/>
              <a:t>: Inclusive leaders promote equity by ensuring fair opportunities for all, regardless of background or identity.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Openness to Differences</a:t>
            </a:r>
            <a:r>
              <a:rPr lang="en-US"/>
              <a:t>: They embrace differences in perspectives, backgrounds, and ideas, seeing them as strengths that contribute to innovation and creativity.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Accountability</a:t>
            </a:r>
            <a:r>
              <a:rPr lang="en-US"/>
              <a:t>: Leaders hold themselves and others accountable for fostering inclusivity and addressing issues of bias or discrimination.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/>
              <a:t>Collaborative and Supportive</a:t>
            </a:r>
            <a:r>
              <a:rPr lang="en-US"/>
              <a:t>: They foster a collaborative and supportive team culture where every member feels comfortable contributing and sharing their thoughts.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E8B70-3746-4802-8ED3-49457CE8266D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MaFOGEPpO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2896A65B-AC84-AAD7-FCE4-6BA132DDE6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10375900" cy="1520987"/>
          </a:xfrm>
        </p:spPr>
        <p:txBody>
          <a:bodyPr anchor="t">
            <a:noAutofit/>
          </a:bodyPr>
          <a:lstStyle/>
          <a:p>
            <a:pPr algn="l"/>
            <a:r>
              <a:rPr lang="en-US" sz="5400" b="1">
                <a:solidFill>
                  <a:srgbClr val="FFFFFF"/>
                </a:solidFill>
              </a:rPr>
              <a:t>Inclusive Team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929" y="4293441"/>
            <a:ext cx="10752781" cy="1588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dirty="0">
                <a:solidFill>
                  <a:srgbClr val="FFC000"/>
                </a:solidFill>
              </a:rPr>
              <a:t>CASST Equity, Diversity, Inclusion (EDI)  Workshop</a:t>
            </a:r>
          </a:p>
          <a:p>
            <a:pPr algn="l"/>
            <a:r>
              <a:rPr lang="en-US" b="1" dirty="0">
                <a:solidFill>
                  <a:srgbClr val="FFFFFF"/>
                </a:solidFill>
              </a:rPr>
              <a:t>Co-Presented by Danica Levesque &amp; Dr. Alex Pedersen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4CD096B-1967-5061-73DE-82373E52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521" y="5653292"/>
            <a:ext cx="2743198" cy="87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572EA-66F5-CAAB-BEA4-ECA3E6A2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350196"/>
            <a:ext cx="5740400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Principles of Inclusive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9D47-C552-DD37-BD43-9CD51113E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" y="2743200"/>
            <a:ext cx="5829300" cy="36131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/>
            <a:r>
              <a:rPr lang="en-US" sz="2000" b="1"/>
              <a:t>Awareness and Commitment</a:t>
            </a:r>
            <a:r>
              <a:rPr lang="en-US" sz="2000"/>
              <a:t> – know your biases in an inclusive environment</a:t>
            </a:r>
          </a:p>
          <a:p>
            <a:pPr marL="342900" indent="-342900"/>
            <a:r>
              <a:rPr lang="en-US" sz="2000" b="1"/>
              <a:t>Empowerment</a:t>
            </a:r>
            <a:r>
              <a:rPr lang="en-US" sz="2000"/>
              <a:t> – encourage, amplify, and support</a:t>
            </a:r>
          </a:p>
          <a:p>
            <a:pPr marL="342900" indent="-342900"/>
            <a:r>
              <a:rPr lang="en-US" sz="2000" b="1"/>
              <a:t>Equity and Fairness</a:t>
            </a:r>
            <a:r>
              <a:rPr lang="en-US" sz="2000"/>
              <a:t> – promote opportunities for all</a:t>
            </a:r>
          </a:p>
          <a:p>
            <a:pPr marL="342900" indent="-342900"/>
            <a:r>
              <a:rPr lang="en-US" sz="2000" b="1"/>
              <a:t>Openness to Differences</a:t>
            </a:r>
            <a:r>
              <a:rPr lang="en-US" sz="2000"/>
              <a:t> – embrace and lean on new strengths </a:t>
            </a:r>
          </a:p>
          <a:p>
            <a:pPr marL="342900" indent="-342900"/>
            <a:r>
              <a:rPr lang="en-US" sz="2000" b="1"/>
              <a:t>Accountability</a:t>
            </a:r>
            <a:r>
              <a:rPr lang="en-US" sz="2000"/>
              <a:t> – be open to addressing any bias or discrimination</a:t>
            </a:r>
          </a:p>
          <a:p>
            <a:pPr marL="342900" indent="-342900"/>
            <a:r>
              <a:rPr lang="en-US" sz="2000" b="1"/>
              <a:t>Collaboration and Support</a:t>
            </a:r>
            <a:r>
              <a:rPr lang="en-US" sz="2000"/>
              <a:t> – fosters and nurtures an environment where everyone feels welcome to contribute and share their thoughts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FE1CB4C2-3AB0-B964-DA98-3C276CBB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883" r="9185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24C9-A05D-E8DC-3200-34599D5D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ptos"/>
                <a:ea typeface="+mj-lt"/>
                <a:cs typeface="+mj-lt"/>
              </a:rPr>
              <a:t>How to become an inclusive leader led by Meagan Pollock</a:t>
            </a:r>
            <a:endParaRPr lang="en-US" sz="3200">
              <a:latin typeface="Aptos"/>
            </a:endParaRPr>
          </a:p>
        </p:txBody>
      </p:sp>
      <p:pic>
        <p:nvPicPr>
          <p:cNvPr id="4" name="Online Media 3" title="How to become an inclusive leader | Meagan Pollock, PhD | TEDxWolcottCollegePrep">
            <a:hlinkClick r:id="" action="ppaction://media"/>
            <a:extLst>
              <a:ext uri="{FF2B5EF4-FFF2-40B4-BE49-F238E27FC236}">
                <a16:creationId xmlns:a16="http://schemas.microsoft.com/office/drawing/2014/main" id="{96EF909D-E585-2B59-0689-6496576728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6362" y="1356111"/>
            <a:ext cx="9925386" cy="5598245"/>
          </a:xfrm>
        </p:spPr>
      </p:pic>
    </p:spTree>
    <p:extLst>
      <p:ext uri="{BB962C8B-B14F-4D97-AF65-F5344CB8AC3E}">
        <p14:creationId xmlns:p14="http://schemas.microsoft.com/office/powerpoint/2010/main" val="353327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FE5D-6E93-043D-8C2E-0E593693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840" y="365125"/>
            <a:ext cx="6410960" cy="1335723"/>
          </a:xfrm>
        </p:spPr>
        <p:txBody>
          <a:bodyPr/>
          <a:lstStyle/>
          <a:p>
            <a:r>
              <a:rPr lang="en-US" dirty="0"/>
              <a:t>Inclusive leadership for Teamwork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36047-D739-52C3-9C92-A07C1F8C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680" y="1886585"/>
            <a:ext cx="6650132" cy="4391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</a:t>
            </a:r>
            <a:r>
              <a:rPr lang="en-US" b="1" i="1" dirty="0"/>
              <a:t> sense of belonging</a:t>
            </a:r>
            <a:r>
              <a:rPr lang="en-US" dirty="0"/>
              <a:t>; the feeling of </a:t>
            </a:r>
            <a:r>
              <a:rPr lang="en-US" b="1" dirty="0"/>
              <a:t>security </a:t>
            </a:r>
            <a:r>
              <a:rPr lang="en-US" dirty="0"/>
              <a:t>and </a:t>
            </a:r>
            <a:r>
              <a:rPr lang="en-US" b="1" dirty="0"/>
              <a:t>support </a:t>
            </a:r>
            <a:r>
              <a:rPr lang="en-US" dirty="0"/>
              <a:t>when there is a sense of </a:t>
            </a:r>
            <a:r>
              <a:rPr lang="en-US" b="1" dirty="0"/>
              <a:t>acceptance</a:t>
            </a:r>
            <a:r>
              <a:rPr lang="en-US" dirty="0"/>
              <a:t>, </a:t>
            </a:r>
            <a:r>
              <a:rPr lang="en-US" b="1" dirty="0"/>
              <a:t>inclusion</a:t>
            </a:r>
            <a:r>
              <a:rPr lang="en-US" dirty="0"/>
              <a:t>, and </a:t>
            </a:r>
            <a:r>
              <a:rPr lang="en-US" b="1" dirty="0"/>
              <a:t>identity </a:t>
            </a:r>
            <a:r>
              <a:rPr lang="en-US" dirty="0"/>
              <a:t>for a member of a team or group.</a:t>
            </a:r>
          </a:p>
          <a:p>
            <a:r>
              <a:rPr lang="en-US" dirty="0"/>
              <a:t>A sense of </a:t>
            </a:r>
            <a:r>
              <a:rPr lang="en-US" b="1" dirty="0"/>
              <a:t>psychological safety</a:t>
            </a:r>
            <a:r>
              <a:rPr lang="en-US" dirty="0"/>
              <a:t>; feeling safe to take interpersonal risks, to speak up, to disagree openly, to raise concerns </a:t>
            </a:r>
            <a:r>
              <a:rPr lang="en-US" b="1" dirty="0"/>
              <a:t>without fear of negative repercussions</a:t>
            </a:r>
            <a:r>
              <a:rPr lang="en-US" dirty="0"/>
              <a:t> or pressure to sugarcoat bad news.</a:t>
            </a:r>
          </a:p>
          <a:p>
            <a:endParaRPr lang="en-US" dirty="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0EA1BB98-3ACA-B69F-2DFD-D6037E87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6"/>
            <a:ext cx="4836159" cy="68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7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D8F-CC75-CCDD-BB8F-FBE462E3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6" y="30896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Who Owns the Zebra &amp; Who Drinks the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F225-887C-3789-4A7F-31C484AF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100" y="2451100"/>
            <a:ext cx="6438899" cy="409793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A logic puzzle intended to be solved in groups (7 people)</a:t>
            </a:r>
          </a:p>
          <a:p>
            <a:r>
              <a:rPr lang="en-US">
                <a:ea typeface="+mn-lt"/>
                <a:cs typeface="+mn-lt"/>
              </a:rPr>
              <a:t>Think critically about: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 b="1">
                <a:ea typeface="+mn-lt"/>
                <a:cs typeface="+mn-lt"/>
              </a:rPr>
              <a:t>Participation</a:t>
            </a:r>
            <a:r>
              <a:rPr lang="en-US" sz="2800">
                <a:ea typeface="+mn-lt"/>
                <a:cs typeface="+mn-lt"/>
              </a:rPr>
              <a:t> – </a:t>
            </a:r>
            <a:r>
              <a:rPr lang="en-US" sz="2800" i="1">
                <a:ea typeface="+mn-lt"/>
                <a:cs typeface="+mn-lt"/>
              </a:rPr>
              <a:t>who</a:t>
            </a:r>
            <a:r>
              <a:rPr lang="en-US" sz="2800">
                <a:ea typeface="+mn-lt"/>
                <a:cs typeface="+mn-lt"/>
              </a:rPr>
              <a:t> is participating, </a:t>
            </a:r>
            <a:r>
              <a:rPr lang="en-US" sz="2800" i="1">
                <a:ea typeface="+mn-lt"/>
                <a:cs typeface="+mn-lt"/>
              </a:rPr>
              <a:t>who</a:t>
            </a:r>
            <a:r>
              <a:rPr lang="en-US" sz="2800">
                <a:ea typeface="+mn-lt"/>
                <a:cs typeface="+mn-lt"/>
              </a:rPr>
              <a:t> is not?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b="1">
                <a:ea typeface="+mn-lt"/>
                <a:cs typeface="+mn-lt"/>
              </a:rPr>
              <a:t>Barriers </a:t>
            </a:r>
            <a:r>
              <a:rPr lang="en-US" sz="2800">
                <a:ea typeface="+mn-lt"/>
                <a:cs typeface="+mn-lt"/>
              </a:rPr>
              <a:t>– can everyone participate?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b="1">
                <a:ea typeface="+mn-lt"/>
                <a:cs typeface="+mn-lt"/>
              </a:rPr>
              <a:t>Inclusion v. Exclusion </a:t>
            </a:r>
            <a:r>
              <a:rPr lang="en-US" sz="2800">
                <a:ea typeface="+mn-lt"/>
                <a:cs typeface="+mn-lt"/>
              </a:rPr>
              <a:t>– can one's social identities impact one’s experience?</a:t>
            </a: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33C8A-AE1B-DFF2-751A-6C5ECAA3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46" r="23212"/>
          <a:stretch/>
        </p:blipFill>
        <p:spPr>
          <a:xfrm>
            <a:off x="0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47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a go board">
            <a:extLst>
              <a:ext uri="{FF2B5EF4-FFF2-40B4-BE49-F238E27FC236}">
                <a16:creationId xmlns:a16="http://schemas.microsoft.com/office/drawing/2014/main" id="{93DEA9D0-4D91-984D-F082-8EDFC1B253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44" r="22314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E4D8F-CC75-CCDD-BB8F-FBE462E3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3700"/>
              <a:t>Who Owns the Zebra &amp; Who Drinks the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F225-887C-3789-4A7F-31C484AF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776822"/>
            <a:ext cx="4659756" cy="4243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A logic puzzle intended to be solved in groups (</a:t>
            </a:r>
            <a:r>
              <a:rPr lang="en-US" sz="2400" b="1">
                <a:ea typeface="+mn-lt"/>
                <a:cs typeface="+mn-lt"/>
              </a:rPr>
              <a:t>7 people</a:t>
            </a:r>
            <a:r>
              <a:rPr lang="en-US" sz="2400">
                <a:ea typeface="+mn-lt"/>
                <a:cs typeface="+mn-lt"/>
              </a:rPr>
              <a:t>)</a:t>
            </a:r>
          </a:p>
          <a:p>
            <a:r>
              <a:rPr lang="en-US" sz="2400">
                <a:ea typeface="+mn-lt"/>
                <a:cs typeface="+mn-lt"/>
              </a:rPr>
              <a:t>Your team has </a:t>
            </a:r>
            <a:r>
              <a:rPr lang="en-US" sz="2400" b="1">
                <a:ea typeface="+mn-lt"/>
                <a:cs typeface="+mn-lt"/>
              </a:rPr>
              <a:t>30 minutes </a:t>
            </a:r>
            <a:r>
              <a:rPr lang="en-US" sz="2400">
                <a:ea typeface="+mn-lt"/>
                <a:cs typeface="+mn-lt"/>
              </a:rPr>
              <a:t>to solve the puzzle</a:t>
            </a:r>
          </a:p>
          <a:p>
            <a:r>
              <a:rPr lang="en-US" sz="2400">
                <a:ea typeface="+mn-lt"/>
                <a:cs typeface="+mn-lt"/>
              </a:rPr>
              <a:t>You have </a:t>
            </a:r>
            <a:r>
              <a:rPr lang="en-US" sz="2400" b="1">
                <a:ea typeface="+mn-lt"/>
                <a:cs typeface="+mn-lt"/>
              </a:rPr>
              <a:t>14 clues </a:t>
            </a:r>
            <a:r>
              <a:rPr lang="en-US" sz="2400">
                <a:ea typeface="+mn-lt"/>
                <a:cs typeface="+mn-lt"/>
              </a:rPr>
              <a:t>(2 clues from each team member)</a:t>
            </a:r>
          </a:p>
          <a:p>
            <a:r>
              <a:rPr lang="en-US" sz="2400">
                <a:ea typeface="+mn-lt"/>
                <a:cs typeface="+mn-lt"/>
              </a:rPr>
              <a:t>You are done when you have </a:t>
            </a:r>
            <a:r>
              <a:rPr lang="en-US" sz="2400" b="1" i="1" u="sng">
                <a:ea typeface="+mn-lt"/>
                <a:cs typeface="+mn-lt"/>
              </a:rPr>
              <a:t>consensus </a:t>
            </a:r>
            <a:r>
              <a:rPr lang="en-US" sz="2400">
                <a:ea typeface="+mn-lt"/>
                <a:cs typeface="+mn-lt"/>
              </a:rPr>
              <a:t>in your group, and you share the answer with the facilitator </a:t>
            </a:r>
          </a:p>
          <a:p>
            <a:endParaRPr lang="en-US" sz="2000"/>
          </a:p>
          <a:p>
            <a:pPr lvl="1">
              <a:buFont typeface="Courier New" panose="020B0604020202020204" pitchFamily="34" charset="0"/>
              <a:buChar char="o"/>
            </a:pPr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10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37E99-E797-10D3-3668-AF1B7547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99" y="1158949"/>
            <a:ext cx="5461225" cy="1900681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/>
              <a:t>Who Owns the Zebra </a:t>
            </a:r>
            <a:br>
              <a:rPr lang="en-US" sz="3600" b="1"/>
            </a:br>
            <a:r>
              <a:rPr lang="en-US" sz="3600" b="1"/>
              <a:t>&amp; </a:t>
            </a:r>
            <a:br>
              <a:rPr lang="en-US" sz="3600" b="1"/>
            </a:br>
            <a:r>
              <a:rPr lang="en-US" sz="3600" b="1"/>
              <a:t>Who Drinks the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B4DE-D9CE-6E77-B773-95B1A3B4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799" y="3284717"/>
            <a:ext cx="5461225" cy="22553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There are five houses, each of a different color and inhabited by a person from a different country. Each person owns a different pet, drinks a different beverage, and performs a different exercise. </a:t>
            </a:r>
          </a:p>
          <a:p>
            <a:r>
              <a:rPr lang="en-US" sz="2000">
                <a:ea typeface="+mn-lt"/>
                <a:cs typeface="+mn-lt"/>
              </a:rPr>
              <a:t>Your group’s task is to determine </a:t>
            </a:r>
            <a:r>
              <a:rPr lang="en-US" sz="2000" i="1">
                <a:ea typeface="+mn-lt"/>
                <a:cs typeface="+mn-lt"/>
              </a:rPr>
              <a:t>who owns the zebra</a:t>
            </a:r>
            <a:r>
              <a:rPr lang="en-US" sz="2000">
                <a:ea typeface="+mn-lt"/>
                <a:cs typeface="+mn-lt"/>
              </a:rPr>
              <a:t> and </a:t>
            </a:r>
            <a:r>
              <a:rPr lang="en-US" sz="2000" i="1">
                <a:ea typeface="+mn-lt"/>
                <a:cs typeface="+mn-lt"/>
              </a:rPr>
              <a:t>who drinks the water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</p:txBody>
      </p:sp>
      <p:pic>
        <p:nvPicPr>
          <p:cNvPr id="6" name="Picture 5" descr="Glass of water. Blue liquid cup. Refreshing drink. Doodle outline cartoon.  Trendy modern illustration 20377432 Vector Art at Vecteezy">
            <a:extLst>
              <a:ext uri="{FF2B5EF4-FFF2-40B4-BE49-F238E27FC236}">
                <a16:creationId xmlns:a16="http://schemas.microsoft.com/office/drawing/2014/main" id="{13E92C72-6FFE-61E2-FA4A-49F0F621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05" t="15615" r="10908" b="13945"/>
          <a:stretch/>
        </p:blipFill>
        <p:spPr>
          <a:xfrm>
            <a:off x="9064413" y="1162397"/>
            <a:ext cx="2159152" cy="2103913"/>
          </a:xfrm>
          <a:prstGeom prst="rect">
            <a:avLst/>
          </a:prstGeom>
        </p:spPr>
      </p:pic>
      <p:pic>
        <p:nvPicPr>
          <p:cNvPr id="5" name="Picture 4" descr="Zebra head illustration">
            <a:extLst>
              <a:ext uri="{FF2B5EF4-FFF2-40B4-BE49-F238E27FC236}">
                <a16:creationId xmlns:a16="http://schemas.microsoft.com/office/drawing/2014/main" id="{66C51188-B117-9C5F-0A08-73E0B0E0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" b="11184"/>
          <a:stretch/>
        </p:blipFill>
        <p:spPr>
          <a:xfrm>
            <a:off x="8779933" y="3750732"/>
            <a:ext cx="2726267" cy="24214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2EACC4-30CC-F13B-1085-415D889CCDB6}"/>
              </a:ext>
            </a:extLst>
          </p:cNvPr>
          <p:cNvSpPr/>
          <p:nvPr/>
        </p:nvSpPr>
        <p:spPr>
          <a:xfrm>
            <a:off x="11094720" y="1036319"/>
            <a:ext cx="406400" cy="22351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5CB25-46C5-B057-786F-D1F3E1BE713A}"/>
              </a:ext>
            </a:extLst>
          </p:cNvPr>
          <p:cNvSpPr/>
          <p:nvPr/>
        </p:nvSpPr>
        <p:spPr>
          <a:xfrm rot="5400000">
            <a:off x="10181692" y="2313184"/>
            <a:ext cx="406400" cy="22351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4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4D8F-CC75-CCDD-BB8F-FBE462E3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244" y="365125"/>
            <a:ext cx="11065203" cy="1346156"/>
          </a:xfrm>
        </p:spPr>
        <p:txBody>
          <a:bodyPr/>
          <a:lstStyle/>
          <a:p>
            <a:r>
              <a:rPr lang="en-US" b="1">
                <a:solidFill>
                  <a:srgbClr val="FFC000"/>
                </a:solidFill>
              </a:rPr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7F225-887C-3789-4A7F-31C484AF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444"/>
            <a:ext cx="4935297" cy="43975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What was your group’s experience like?</a:t>
            </a:r>
          </a:p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How did you make decisions about how to solve the puzzle?</a:t>
            </a:r>
          </a:p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What barriers did you feel to being heard?</a:t>
            </a:r>
          </a:p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How was influence/power expressed in your group?</a:t>
            </a:r>
          </a:p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How was conflict handled in your group?</a:t>
            </a:r>
          </a:p>
          <a:p>
            <a:endParaRPr lang="en-US" sz="18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F66596-CCF4-DF11-CF5A-9B2860FE7098}"/>
              </a:ext>
            </a:extLst>
          </p:cNvPr>
          <p:cNvSpPr txBox="1">
            <a:spLocks/>
          </p:cNvSpPr>
          <p:nvPr/>
        </p:nvSpPr>
        <p:spPr>
          <a:xfrm>
            <a:off x="6093691" y="1708632"/>
            <a:ext cx="4935297" cy="43975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Who “checked-out” in your group?  Why?</a:t>
            </a:r>
          </a:p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How does</a:t>
            </a:r>
            <a:r>
              <a:rPr lang="en-US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this activity relate to our experiences in life?</a:t>
            </a:r>
            <a:endParaRPr lang="en-US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chemeClr val="bg2"/>
                </a:solidFill>
                <a:latin typeface="Arial"/>
                <a:ea typeface="+mn-lt"/>
                <a:cs typeface="Arial"/>
              </a:rPr>
              <a:t>What contributes to our feelings of inclusion/mattering or exclusion/marginality?</a:t>
            </a:r>
            <a:endParaRPr lang="en-US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3200">
              <a:latin typeface="Arial"/>
              <a:cs typeface="Arial"/>
            </a:endParaRP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5555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able with text on it&#10;&#10;Description automatically generated">
            <a:extLst>
              <a:ext uri="{FF2B5EF4-FFF2-40B4-BE49-F238E27FC236}">
                <a16:creationId xmlns:a16="http://schemas.microsoft.com/office/drawing/2014/main" id="{75F6A9A6-89A9-B1B3-8705-FCB4C853E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858639"/>
            <a:ext cx="9951041" cy="313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1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49AD3C1F86BB4D95B993BA4C907DC7" ma:contentTypeVersion="15" ma:contentTypeDescription="Create a new document." ma:contentTypeScope="" ma:versionID="079a2eb283b24c361ac04684d7042bc2">
  <xsd:schema xmlns:xsd="http://www.w3.org/2001/XMLSchema" xmlns:xs="http://www.w3.org/2001/XMLSchema" xmlns:p="http://schemas.microsoft.com/office/2006/metadata/properties" xmlns:ns2="19890805-087c-40de-82e2-81a151efff6d" xmlns:ns3="871f4035-ead0-40f2-a8d9-39a8f8d6925f" targetNamespace="http://schemas.microsoft.com/office/2006/metadata/properties" ma:root="true" ma:fieldsID="9e73aae3bef4e4150fbc7642b24ccf2c" ns2:_="" ns3:_="">
    <xsd:import namespace="19890805-087c-40de-82e2-81a151efff6d"/>
    <xsd:import namespace="871f4035-ead0-40f2-a8d9-39a8f8d69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890805-087c-40de-82e2-81a151eff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bd2e69d-a885-47d9-a849-8bc90acf94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ink" ma:index="22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f4035-ead0-40f2-a8d9-39a8f8d6925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8E4D39-FC79-443E-9D59-98152E036478}">
  <ds:schemaRefs>
    <ds:schemaRef ds:uri="19890805-087c-40de-82e2-81a151efff6d"/>
    <ds:schemaRef ds:uri="871f4035-ead0-40f2-a8d9-39a8f8d692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BD6DC4-53F1-418E-8878-E38CF78903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575</Words>
  <Application>Microsoft Office PowerPoint</Application>
  <PresentationFormat>Widescreen</PresentationFormat>
  <Paragraphs>46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office theme</vt:lpstr>
      <vt:lpstr>Inclusive Team Development</vt:lpstr>
      <vt:lpstr>Principles of Inclusive Teamwork</vt:lpstr>
      <vt:lpstr>How to become an inclusive leader led by Meagan Pollock</vt:lpstr>
      <vt:lpstr>Inclusive leadership for Teamwork</vt:lpstr>
      <vt:lpstr>Who Owns the Zebra &amp; Who Drinks the Water?</vt:lpstr>
      <vt:lpstr>Who Owns the Zebra &amp; Who Drinks the Water?</vt:lpstr>
      <vt:lpstr>Who Owns the Zebra  &amp;  Who Drinks the Water?</vt:lpstr>
      <vt:lpstr>Debrief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Christine Kraus</cp:lastModifiedBy>
  <cp:revision>61</cp:revision>
  <dcterms:created xsi:type="dcterms:W3CDTF">2024-08-19T12:51:07Z</dcterms:created>
  <dcterms:modified xsi:type="dcterms:W3CDTF">2024-08-20T13:08:44Z</dcterms:modified>
</cp:coreProperties>
</file>