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3"/>
  </p:notesMasterIdLst>
  <p:sldIdLst>
    <p:sldId id="706" r:id="rId5"/>
    <p:sldId id="780" r:id="rId6"/>
    <p:sldId id="781" r:id="rId7"/>
    <p:sldId id="707" r:id="rId8"/>
    <p:sldId id="709" r:id="rId9"/>
    <p:sldId id="708" r:id="rId10"/>
    <p:sldId id="695" r:id="rId11"/>
    <p:sldId id="696" r:id="rId12"/>
    <p:sldId id="697" r:id="rId13"/>
    <p:sldId id="698" r:id="rId14"/>
    <p:sldId id="699" r:id="rId15"/>
    <p:sldId id="700" r:id="rId16"/>
    <p:sldId id="702" r:id="rId17"/>
    <p:sldId id="703" r:id="rId18"/>
    <p:sldId id="704" r:id="rId19"/>
    <p:sldId id="705" r:id="rId20"/>
    <p:sldId id="677" r:id="rId21"/>
    <p:sldId id="678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1531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uli Regular"/>
        <a:ea typeface="Muli Regular"/>
        <a:cs typeface="Muli Regular"/>
        <a:sym typeface="Muli Regular"/>
      </a:defRPr>
    </a:lvl1pPr>
    <a:lvl2pPr marL="0" marR="0" indent="228600" algn="l" defTabSz="821531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uli Regular"/>
        <a:ea typeface="Muli Regular"/>
        <a:cs typeface="Muli Regular"/>
        <a:sym typeface="Muli Regular"/>
      </a:defRPr>
    </a:lvl2pPr>
    <a:lvl3pPr marL="0" marR="0" indent="457200" algn="l" defTabSz="821531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uli Regular"/>
        <a:ea typeface="Muli Regular"/>
        <a:cs typeface="Muli Regular"/>
        <a:sym typeface="Muli Regular"/>
      </a:defRPr>
    </a:lvl3pPr>
    <a:lvl4pPr marL="0" marR="0" indent="685800" algn="l" defTabSz="821531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uli Regular"/>
        <a:ea typeface="Muli Regular"/>
        <a:cs typeface="Muli Regular"/>
        <a:sym typeface="Muli Regular"/>
      </a:defRPr>
    </a:lvl4pPr>
    <a:lvl5pPr marL="0" marR="0" indent="914400" algn="l" defTabSz="821531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uli Regular"/>
        <a:ea typeface="Muli Regular"/>
        <a:cs typeface="Muli Regular"/>
        <a:sym typeface="Muli Regular"/>
      </a:defRPr>
    </a:lvl5pPr>
    <a:lvl6pPr marL="0" marR="0" indent="1143000" algn="l" defTabSz="821531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uli Regular"/>
        <a:ea typeface="Muli Regular"/>
        <a:cs typeface="Muli Regular"/>
        <a:sym typeface="Muli Regular"/>
      </a:defRPr>
    </a:lvl6pPr>
    <a:lvl7pPr marL="0" marR="0" indent="1371600" algn="l" defTabSz="821531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uli Regular"/>
        <a:ea typeface="Muli Regular"/>
        <a:cs typeface="Muli Regular"/>
        <a:sym typeface="Muli Regular"/>
      </a:defRPr>
    </a:lvl7pPr>
    <a:lvl8pPr marL="0" marR="0" indent="1600200" algn="l" defTabSz="821531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uli Regular"/>
        <a:ea typeface="Muli Regular"/>
        <a:cs typeface="Muli Regular"/>
        <a:sym typeface="Muli Regular"/>
      </a:defRPr>
    </a:lvl8pPr>
    <a:lvl9pPr marL="0" marR="0" indent="1828800" algn="l" defTabSz="821531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uli Regular"/>
        <a:ea typeface="Muli Regular"/>
        <a:cs typeface="Muli Regular"/>
        <a:sym typeface="Muli Regular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1100"/>
    <a:srgbClr val="0078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ED33F2-2432-F843-BEBA-1120AB98A4DF}" v="3" dt="2025-01-31T14:07:42.261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178"/>
    <p:restoredTop sz="96327"/>
  </p:normalViewPr>
  <p:slideViewPr>
    <p:cSldViewPr snapToGrid="0" snapToObjects="1">
      <p:cViewPr varScale="1">
        <p:scale>
          <a:sx n="50" d="100"/>
          <a:sy n="50" d="100"/>
        </p:scale>
        <p:origin x="184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257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NO_Presentation_16x9_Title.jpg" descr="SNO_Presentation_16x9_Tit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2018/01/01"/>
          <p:cNvSpPr txBox="1">
            <a:spLocks noGrp="1"/>
          </p:cNvSpPr>
          <p:nvPr>
            <p:ph type="body" sz="quarter" idx="13"/>
          </p:nvPr>
        </p:nvSpPr>
        <p:spPr>
          <a:xfrm>
            <a:off x="2656129" y="2098079"/>
            <a:ext cx="6998062" cy="6965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SzTx/>
              <a:buNone/>
              <a:defRPr sz="3200">
                <a:solidFill>
                  <a:srgbClr val="0076BD"/>
                </a:solidFill>
                <a:latin typeface="+mn-lt"/>
                <a:ea typeface="+mn-ea"/>
                <a:cs typeface="+mn-cs"/>
                <a:sym typeface="Lota Grotesque 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Line"/>
          <p:cNvSpPr/>
          <p:nvPr/>
        </p:nvSpPr>
        <p:spPr>
          <a:xfrm flipV="1">
            <a:off x="2745522" y="8348211"/>
            <a:ext cx="2451751" cy="1"/>
          </a:xfrm>
          <a:prstGeom prst="line">
            <a:avLst/>
          </a:prstGeom>
          <a:ln w="101600">
            <a:solidFill>
              <a:srgbClr val="0076BD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5" name="Jane Doe…"/>
          <p:cNvSpPr txBox="1">
            <a:spLocks noGrp="1"/>
          </p:cNvSpPr>
          <p:nvPr>
            <p:ph type="body" sz="quarter" idx="14"/>
          </p:nvPr>
        </p:nvSpPr>
        <p:spPr>
          <a:xfrm>
            <a:off x="2651978" y="8786812"/>
            <a:ext cx="14466769" cy="15001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buSzTx/>
              <a:buNone/>
              <a:defRPr sz="4500">
                <a:solidFill>
                  <a:schemeClr val="accent1">
                    <a:hueOff val="48339"/>
                    <a:lumOff val="-12879"/>
                  </a:schemeClr>
                </a:solidFill>
                <a:latin typeface="Muli Bold"/>
                <a:ea typeface="Muli Bold"/>
                <a:cs typeface="Muli Bold"/>
                <a:sym typeface="Muli Bold"/>
              </a:defRPr>
            </a:pPr>
            <a:r>
              <a:rPr lang="en-US"/>
              <a:t>Click to edit Master text styles</a:t>
            </a:r>
          </a:p>
          <a:p>
            <a:pPr marL="0" lvl="1" indent="0">
              <a:lnSpc>
                <a:spcPct val="100000"/>
              </a:lnSpc>
              <a:buSzTx/>
              <a:buNone/>
              <a:defRPr sz="4500">
                <a:solidFill>
                  <a:schemeClr val="accent1">
                    <a:hueOff val="48339"/>
                    <a:lumOff val="-12879"/>
                  </a:schemeClr>
                </a:solidFill>
                <a:latin typeface="Muli Bold"/>
                <a:ea typeface="Muli Bold"/>
                <a:cs typeface="Muli Bold"/>
                <a:sym typeface="Muli Bold"/>
              </a:defRPr>
            </a:pPr>
            <a:r>
              <a:rPr lang="en-US"/>
              <a:t>Second level</a:t>
            </a:r>
          </a:p>
        </p:txBody>
      </p:sp>
      <p:sp>
        <p:nvSpPr>
          <p:cNvPr id="16" name="Title Text"/>
          <p:cNvSpPr txBox="1">
            <a:spLocks noGrp="1"/>
          </p:cNvSpPr>
          <p:nvPr>
            <p:ph type="title"/>
          </p:nvPr>
        </p:nvSpPr>
        <p:spPr>
          <a:xfrm>
            <a:off x="2532888" y="3409711"/>
            <a:ext cx="18962936" cy="4407501"/>
          </a:xfrm>
          <a:prstGeom prst="rect">
            <a:avLst/>
          </a:prstGeom>
        </p:spPr>
        <p:txBody>
          <a:bodyPr/>
          <a:lstStyle>
            <a:lvl1pPr>
              <a:defRPr sz="16000">
                <a:solidFill>
                  <a:srgbClr val="0076B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38521" y="13073062"/>
            <a:ext cx="748717" cy="775104"/>
          </a:xfrm>
          <a:prstGeom prst="rect">
            <a:avLst/>
          </a:prstGeom>
        </p:spPr>
        <p:txBody>
          <a:bodyPr wrap="none"/>
          <a:lstStyle>
            <a:lvl1pPr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56ECDD8B-F65C-DBE5-4F6D-6A132CFD9F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1638" y="12673581"/>
            <a:ext cx="919391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rgbClr val="0070C0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loured w Dots ">
    <p:bg>
      <p:bgPr>
        <a:solidFill>
          <a:schemeClr val="accent1">
            <a:hueOff val="48339"/>
            <a:lumOff val="-1287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0" name="SNO_ID_White.png" descr="SNO_ID_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0384" y="914400"/>
            <a:ext cx="2121695" cy="106084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44E72F-B1A5-2AFB-106F-845A2A3172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21638" y="12673581"/>
            <a:ext cx="9193911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28EFFD-BA36-FB4F-5619-86F100241C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21638" y="12673581"/>
            <a:ext cx="9193911" cy="7302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CEC57-F3F6-973C-6E32-B7118F9B78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title">
    <p:bg>
      <p:bgPr>
        <a:solidFill>
          <a:schemeClr val="accent1">
            <a:hueOff val="48339"/>
            <a:lumOff val="-1287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hell2_wbfixed_Edited.jpg" descr="shell2_wbfixed_Edited.jpg"/>
          <p:cNvPicPr>
            <a:picLocks noChangeAspect="1"/>
          </p:cNvPicPr>
          <p:nvPr userDrawn="1"/>
        </p:nvPicPr>
        <p:blipFill>
          <a:blip r:embed="rId2">
            <a:alphaModFix amt="14772"/>
          </a:blip>
          <a:srcRect l="1749" t="23385" r="1749" b="23385"/>
          <a:stretch>
            <a:fillRect/>
          </a:stretch>
        </p:blipFill>
        <p:spPr>
          <a:xfrm>
            <a:off x="-66462" y="368692"/>
            <a:ext cx="24516923" cy="14066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SNO_ID_White.png" descr="SNO_ID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0582" y="918088"/>
            <a:ext cx="2205299" cy="1102650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88810" y="12505932"/>
            <a:ext cx="976822" cy="8413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9B17C6-9525-E2F1-20DA-6E72BA32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6962" y="4979368"/>
            <a:ext cx="19551910" cy="2137010"/>
          </a:xfrm>
        </p:spPr>
        <p:txBody>
          <a:bodyPr anchor="ctr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64BB46C-DDB9-9DC8-B61F-469B491EE8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21638" y="12673581"/>
            <a:ext cx="9193911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375533" y="3161792"/>
            <a:ext cx="20627217" cy="209427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571500" indent="-571500">
              <a:buSzPct val="110000"/>
              <a:buFont typeface="Arial" panose="020B0604020202020204" pitchFamily="34" charset="0"/>
              <a:buChar char="•"/>
              <a:defRPr sz="3600"/>
            </a:lvl1pPr>
            <a:lvl2pPr marL="1016000" indent="-571500">
              <a:buSzPct val="100000"/>
              <a:buFont typeface="Arial" panose="020B0604020202020204" pitchFamily="34" charset="0"/>
              <a:buChar char="•"/>
              <a:defRPr sz="3600"/>
            </a:lvl2pPr>
            <a:lvl3pPr marL="1346200" indent="-4572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dirty="0"/>
              <a:t>Level 1</a:t>
            </a:r>
          </a:p>
          <a:p>
            <a:pPr lvl="1"/>
            <a:r>
              <a:rPr lang="en-US" dirty="0"/>
              <a:t>Level 2</a:t>
            </a:r>
          </a:p>
          <a:p>
            <a:pPr lvl="2"/>
            <a:endParaRPr lang="en-US" dirty="0"/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85095" y="12706238"/>
            <a:ext cx="977266" cy="84137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38" name="Line"/>
          <p:cNvSpPr/>
          <p:nvPr/>
        </p:nvSpPr>
        <p:spPr>
          <a:xfrm flipV="1">
            <a:off x="1261235" y="2457552"/>
            <a:ext cx="2451751" cy="1"/>
          </a:xfrm>
          <a:prstGeom prst="line">
            <a:avLst/>
          </a:prstGeom>
          <a:ln w="101600">
            <a:solidFill>
              <a:schemeClr val="accent1">
                <a:hueOff val="48339"/>
                <a:lumOff val="-1287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70FE2E-DA89-C5FF-9481-57B53C0A4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539" y="852934"/>
            <a:ext cx="17373220" cy="1490216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C5FB1E6F-8881-F73D-0BB5-46FA765FC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1638" y="12673581"/>
            <a:ext cx="919391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rgbClr val="0070C0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on Coloured Slide">
    <p:bg>
      <p:bgPr>
        <a:solidFill>
          <a:schemeClr val="accent1">
            <a:hueOff val="48339"/>
            <a:lumOff val="-1287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6" name="SNO_ID_White.png" descr="SNO_ID_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0384" y="914400"/>
            <a:ext cx="2121695" cy="1060847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Text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141340" y="3745134"/>
            <a:ext cx="20219044" cy="142955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457200" indent="-457200">
              <a:buSzTx/>
              <a:buFont typeface="Arial" panose="020B0604020202020204" pitchFamily="34" charset="0"/>
              <a:buChar char="•"/>
              <a:defRPr sz="3600">
                <a:solidFill>
                  <a:srgbClr val="FFFFFF"/>
                </a:solidFill>
              </a:defRPr>
            </a:lvl1pPr>
            <a:lvl2pPr>
              <a:buSzPct val="100000"/>
              <a:defRPr sz="3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Level 1 </a:t>
            </a:r>
          </a:p>
          <a:p>
            <a:pPr lvl="1"/>
            <a:r>
              <a:rPr lang="en-US" sz="3600" dirty="0"/>
              <a:t>Level 2</a:t>
            </a:r>
            <a:endParaRPr lang="en-US" dirty="0"/>
          </a:p>
        </p:txBody>
      </p:sp>
      <p:sp>
        <p:nvSpPr>
          <p:cNvPr id="49" name="Line"/>
          <p:cNvSpPr/>
          <p:nvPr/>
        </p:nvSpPr>
        <p:spPr>
          <a:xfrm flipV="1">
            <a:off x="1141340" y="3056809"/>
            <a:ext cx="2451751" cy="1"/>
          </a:xfrm>
          <a:prstGeom prst="line">
            <a:avLst/>
          </a:prstGeom>
          <a:ln w="1016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xfrm>
            <a:off x="1141340" y="914400"/>
            <a:ext cx="14818369" cy="166919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BABECD-3E1C-25B7-9D74-6ABB642933D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921638" y="12673581"/>
            <a:ext cx="9193911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13307238" y="906432"/>
            <a:ext cx="7409637" cy="2122514"/>
          </a:xfrm>
          <a:prstGeom prst="rect">
            <a:avLst/>
          </a:prstGeom>
        </p:spPr>
        <p:txBody>
          <a:bodyPr anchor="ctr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8" name="Text"/>
          <p:cNvSpPr txBox="1">
            <a:spLocks noGrp="1"/>
          </p:cNvSpPr>
          <p:nvPr>
            <p:ph type="body" sz="quarter" idx="13"/>
          </p:nvPr>
        </p:nvSpPr>
        <p:spPr>
          <a:xfrm>
            <a:off x="13307238" y="4236027"/>
            <a:ext cx="7671817" cy="1429558"/>
          </a:xfrm>
          <a:prstGeom prst="rect">
            <a:avLst/>
          </a:prstGeom>
        </p:spPr>
        <p:txBody>
          <a:bodyPr anchor="t">
            <a:spAutoFit/>
          </a:bodyPr>
          <a:lstStyle>
            <a:lvl1pPr marL="388937" indent="-388937">
              <a:buFont typeface="Arial" panose="020B0604020202020204" pitchFamily="34" charset="0"/>
              <a:buChar char="•"/>
              <a:defRPr sz="3600"/>
            </a:lvl1pPr>
            <a:lvl2pPr>
              <a:defRPr sz="3600"/>
            </a:lvl2pPr>
          </a:lstStyle>
          <a:p>
            <a:pPr marL="388937" lvl="0" indent="-388937">
              <a:buSzTx/>
            </a:pPr>
            <a:r>
              <a:rPr lang="en-US"/>
              <a:t>Click to edit Master text styles</a:t>
            </a:r>
          </a:p>
          <a:p>
            <a:pPr marL="388937" lvl="1" indent="-388937">
              <a:buSzTx/>
            </a:pPr>
            <a:r>
              <a:rPr lang="en-US"/>
              <a:t>Second level</a:t>
            </a:r>
          </a:p>
        </p:txBody>
      </p:sp>
      <p:sp>
        <p:nvSpPr>
          <p:cNvPr id="59" name="Line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13307238" y="3632486"/>
            <a:ext cx="2451751" cy="1"/>
          </a:xfrm>
          <a:prstGeom prst="line">
            <a:avLst/>
          </a:prstGeom>
          <a:ln w="101600">
            <a:solidFill>
              <a:schemeClr val="accent1">
                <a:hueOff val="48339"/>
                <a:lumOff val="-12879"/>
              </a:schemeClr>
            </a:solidFill>
          </a:ln>
        </p:spPr>
        <p:txBody>
          <a:bodyPr>
            <a:noAutofit/>
          </a:bodyPr>
          <a:lstStyle/>
          <a:p>
            <a:pPr marL="0" lvl="0" indent="0" algn="ctr">
              <a:lnSpc>
                <a:spcPct val="100000"/>
              </a:lnSpc>
              <a:buSzTx/>
              <a:buNone/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dirty="0"/>
              <a:t>k to edit Master text styles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1" name="DSC_1234_Edited_CLR.jpg"/>
          <p:cNvSpPr>
            <a:spLocks noGrp="1"/>
          </p:cNvSpPr>
          <p:nvPr>
            <p:ph type="pic" idx="15"/>
          </p:nvPr>
        </p:nvSpPr>
        <p:spPr>
          <a:xfrm>
            <a:off x="0" y="0"/>
            <a:ext cx="11960353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DB2E93-79F5-49E3-6E35-0086071E020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21638" y="12673581"/>
            <a:ext cx="9193911" cy="7302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solidFill>
          <a:schemeClr val="accent1">
            <a:hueOff val="48339"/>
            <a:lumOff val="-1287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“Nequi con nobis et reribus qui dunti ium 78% qui.”"/>
          <p:cNvSpPr txBox="1">
            <a:spLocks noGrp="1"/>
          </p:cNvSpPr>
          <p:nvPr>
            <p:ph type="body" sz="quarter" idx="13"/>
          </p:nvPr>
        </p:nvSpPr>
        <p:spPr>
          <a:xfrm>
            <a:off x="14047375" y="4535580"/>
            <a:ext cx="7671817" cy="5689614"/>
          </a:xfrm>
          <a:prstGeom prst="rect">
            <a:avLst/>
          </a:prstGeom>
        </p:spPr>
        <p:txBody>
          <a:bodyPr/>
          <a:lstStyle>
            <a:lvl1pPr marL="0" indent="0" defTabSz="411479">
              <a:buSzTx/>
              <a:buNone/>
              <a:defRPr sz="7168" b="1" i="1">
                <a:solidFill>
                  <a:srgbClr val="FFFFFF"/>
                </a:solidFill>
                <a:latin typeface="+mn-lt"/>
                <a:ea typeface="+mn-ea"/>
                <a:cs typeface="+mn-cs"/>
                <a:sym typeface="Lota Grotesque 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Rectangle"/>
          <p:cNvSpPr>
            <a:spLocks noGrp="1"/>
          </p:cNvSpPr>
          <p:nvPr>
            <p:ph type="body" sz="half" idx="14"/>
          </p:nvPr>
        </p:nvSpPr>
        <p:spPr>
          <a:xfrm>
            <a:off x="3048000" y="0"/>
            <a:ext cx="7976165" cy="13716000"/>
          </a:xfrm>
          <a:prstGeom prst="rect">
            <a:avLst/>
          </a:prstGeom>
          <a:solidFill>
            <a:srgbClr val="D6D5D5"/>
          </a:solidFill>
        </p:spPr>
        <p:txBody>
          <a:bodyPr>
            <a:noAutofit/>
          </a:bodyPr>
          <a:lstStyle/>
          <a:p>
            <a:pPr marL="0" lvl="0" indent="0" algn="ctr">
              <a:lnSpc>
                <a:spcPct val="100000"/>
              </a:lnSpc>
              <a:buSzTx/>
              <a:buNone/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/>
              <a:t>Click to edit Master text styles</a:t>
            </a:r>
          </a:p>
        </p:txBody>
      </p:sp>
      <p:pic>
        <p:nvPicPr>
          <p:cNvPr id="70" name="SNO_ID_White.png" descr="SNO_ID_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8943" y="956188"/>
            <a:ext cx="2205299" cy="1102650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- Jane Doe"/>
          <p:cNvSpPr txBox="1">
            <a:spLocks noGrp="1"/>
          </p:cNvSpPr>
          <p:nvPr>
            <p:ph type="body" sz="quarter" idx="15"/>
          </p:nvPr>
        </p:nvSpPr>
        <p:spPr>
          <a:xfrm>
            <a:off x="14047375" y="9145124"/>
            <a:ext cx="7976165" cy="65087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buSzTx/>
              <a:buNone/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DSC_1234_Edited_CLR.jpg"/>
          <p:cNvSpPr>
            <a:spLocks noGrp="1"/>
          </p:cNvSpPr>
          <p:nvPr>
            <p:ph type="pic" idx="16"/>
          </p:nvPr>
        </p:nvSpPr>
        <p:spPr>
          <a:xfrm>
            <a:off x="0" y="-11"/>
            <a:ext cx="11960353" cy="1371602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73" name="Triangle"/>
          <p:cNvSpPr/>
          <p:nvPr/>
        </p:nvSpPr>
        <p:spPr>
          <a:xfrm rot="2700000">
            <a:off x="11723320" y="6328731"/>
            <a:ext cx="1058538" cy="10585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>
              <a:hueOff val="48339"/>
              <a:lumOff val="-12879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E1C7E1-DB52-A6C1-661B-74B0653AE8F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21638" y="12673581"/>
            <a:ext cx="9193911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DSC_0184_Edited_CLR.jpg"/>
          <p:cNvSpPr>
            <a:spLocks noGrp="1"/>
          </p:cNvSpPr>
          <p:nvPr>
            <p:ph type="pic" idx="13"/>
          </p:nvPr>
        </p:nvSpPr>
        <p:spPr>
          <a:xfrm>
            <a:off x="-43723" y="-35505"/>
            <a:ext cx="24471446" cy="1378701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Circle"/>
          <p:cNvSpPr>
            <a:spLocks noGrp="1"/>
          </p:cNvSpPr>
          <p:nvPr>
            <p:ph type="body" sz="quarter" idx="14"/>
          </p:nvPr>
        </p:nvSpPr>
        <p:spPr>
          <a:xfrm>
            <a:off x="22600301" y="11951086"/>
            <a:ext cx="1196997" cy="1196998"/>
          </a:xfrm>
          <a:prstGeom prst="ellipse">
            <a:avLst/>
          </a:prstGeom>
          <a:solidFill>
            <a:schemeClr val="accent1">
              <a:hueOff val="48339"/>
              <a:lumOff val="-12879"/>
            </a:schemeClr>
          </a:solidFill>
        </p:spPr>
        <p:txBody>
          <a:bodyPr>
            <a:noAutofit/>
          </a:bodyPr>
          <a:lstStyle/>
          <a:p>
            <a:pPr marL="0" lvl="0" indent="0" algn="ctr">
              <a:lnSpc>
                <a:spcPct val="100000"/>
              </a:lnSpc>
              <a:buSzTx/>
              <a:buNone/>
              <a:defRPr sz="3000">
                <a:solidFill>
                  <a:schemeClr val="accent1">
                    <a:hueOff val="48339"/>
                    <a:lumOff val="-12879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85095" y="12216383"/>
            <a:ext cx="977266" cy="698501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0DFFF4-D404-2278-4ECC-F522821310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21638" y="12673581"/>
            <a:ext cx="9193911" cy="7302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Line"/>
          <p:cNvSpPr>
            <a:spLocks noGrp="1"/>
          </p:cNvSpPr>
          <p:nvPr>
            <p:ph type="body" sz="quarter" idx="13"/>
          </p:nvPr>
        </p:nvSpPr>
        <p:spPr>
          <a:xfrm>
            <a:off x="1755775" y="2828925"/>
            <a:ext cx="3000374" cy="0"/>
          </a:xfrm>
          <a:prstGeom prst="line">
            <a:avLst/>
          </a:prstGeom>
          <a:ln w="101600">
            <a:solidFill>
              <a:schemeClr val="accent1">
                <a:hueOff val="48339"/>
                <a:lumOff val="-12879"/>
              </a:schemeClr>
            </a:solidFill>
          </a:ln>
        </p:spPr>
        <p:txBody>
          <a:bodyPr>
            <a:noAutofit/>
          </a:bodyPr>
          <a:lstStyle/>
          <a:p>
            <a:pPr marL="0" lvl="0" indent="0" algn="ctr">
              <a:lnSpc>
                <a:spcPct val="100000"/>
              </a:lnSpc>
              <a:buSzTx/>
              <a:buNone/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1755774" y="1199824"/>
            <a:ext cx="17275175" cy="1453029"/>
          </a:xfrm>
          <a:prstGeom prst="rect">
            <a:avLst/>
          </a:prstGeom>
        </p:spPr>
        <p:txBody>
          <a:bodyPr anchor="ctr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93" name="Text"/>
          <p:cNvSpPr txBox="1">
            <a:spLocks noGrp="1"/>
          </p:cNvSpPr>
          <p:nvPr>
            <p:ph type="body" sz="quarter" idx="14"/>
          </p:nvPr>
        </p:nvSpPr>
        <p:spPr>
          <a:xfrm>
            <a:off x="1755774" y="3686785"/>
            <a:ext cx="9363457" cy="599650"/>
          </a:xfrm>
          <a:prstGeom prst="rect">
            <a:avLst/>
          </a:prstGeom>
        </p:spPr>
        <p:txBody>
          <a:bodyPr anchor="t">
            <a:spAutoFit/>
          </a:bodyPr>
          <a:lstStyle>
            <a:lvl1pPr marL="388937" indent="-388937">
              <a:buFont typeface="Arial" panose="020B0604020202020204" pitchFamily="34" charset="0"/>
              <a:buChar char="•"/>
              <a:defRPr sz="3600"/>
            </a:lvl1pPr>
          </a:lstStyle>
          <a:p>
            <a:pPr marL="0" lvl="0" indent="0">
              <a:lnSpc>
                <a:spcPct val="150000"/>
              </a:lnSpc>
              <a:buSzTx/>
              <a:buNone/>
              <a:defRPr sz="2200"/>
            </a:pPr>
            <a:r>
              <a:rPr lang="en-US"/>
              <a:t>Click to edit Master text styles</a:t>
            </a:r>
          </a:p>
        </p:txBody>
      </p:sp>
      <p:sp>
        <p:nvSpPr>
          <p:cNvPr id="94" name="Text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13264771" y="3686785"/>
            <a:ext cx="9363457" cy="599650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defRPr sz="3600"/>
            </a:lvl1pPr>
          </a:lstStyle>
          <a:p>
            <a:pPr marL="0" lvl="0" indent="0">
              <a:lnSpc>
                <a:spcPct val="150000"/>
              </a:lnSpc>
              <a:buSzTx/>
              <a:buNone/>
              <a:defRPr sz="2200"/>
            </a:pPr>
            <a:r>
              <a:rPr lang="en-US" dirty="0"/>
              <a:t>Click to edit </a:t>
            </a:r>
            <a:r>
              <a:rPr lang="en-US" dirty="0" err="1"/>
              <a:t>Mastter</a:t>
            </a:r>
            <a:r>
              <a:rPr lang="en-US" dirty="0"/>
              <a:t>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5BA42A-A455-B0BE-97A8-BBAB33833A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21638" y="12673581"/>
            <a:ext cx="9193911" cy="7302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w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6C3A8B-9472-8EAD-FD1A-A5AE3F5B3D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21638" y="12673581"/>
            <a:ext cx="9193911" cy="7302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21639" y="852934"/>
            <a:ext cx="17373220" cy="1490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normAutofit/>
          </a:bodyPr>
          <a:lstStyle/>
          <a:p>
            <a:r>
              <a:rPr dirty="0"/>
              <a:t>Title Text</a:t>
            </a:r>
          </a:p>
        </p:txBody>
      </p:sp>
      <p:pic>
        <p:nvPicPr>
          <p:cNvPr id="3" name="SNO_ID_Colour.png" descr="SNO_ID_Colour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268943" y="914400"/>
            <a:ext cx="2121695" cy="107213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85095" y="12673581"/>
            <a:ext cx="977266" cy="841376"/>
          </a:xfrm>
          <a:prstGeom prst="rect">
            <a:avLst/>
          </a:prstGeom>
          <a:ln w="12700">
            <a:miter lim="400000"/>
          </a:ln>
        </p:spPr>
        <p:txBody>
          <a:bodyPr lIns="71437" tIns="71437" rIns="71437" bIns="71437">
            <a:spAutoFit/>
          </a:bodyPr>
          <a:lstStyle>
            <a:lvl1pPr algn="r">
              <a:lnSpc>
                <a:spcPct val="100000"/>
              </a:lnSpc>
              <a:defRPr sz="4200">
                <a:solidFill>
                  <a:schemeClr val="accent1">
                    <a:hueOff val="48339"/>
                    <a:lumOff val="-12879"/>
                  </a:schemeClr>
                </a:solidFill>
                <a:latin typeface="+mn-lt"/>
                <a:ea typeface="+mn-ea"/>
                <a:cs typeface="+mn-cs"/>
                <a:sym typeface="Lota Grotesque Bold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921639" y="2718766"/>
            <a:ext cx="21563456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ED16B-6CDB-E012-E811-4306B3A0BC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1638" y="12673581"/>
            <a:ext cx="919391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rgbClr val="0070C0"/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hf hdr="0" ftr="0" dt="0"/>
  <p:txStyles>
    <p:titleStyle>
      <a:lvl1pPr marL="0" marR="0" indent="0" algn="l" defTabSz="821531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ln>
            <a:noFill/>
          </a:ln>
          <a:solidFill>
            <a:schemeClr val="accent1">
              <a:hueOff val="48339"/>
              <a:lumOff val="-12879"/>
            </a:schemeClr>
          </a:solidFill>
          <a:uFillTx/>
          <a:latin typeface="+mn-lt"/>
          <a:ea typeface="+mn-ea"/>
          <a:cs typeface="+mn-cs"/>
          <a:sym typeface="Lota Grotesque Bold"/>
        </a:defRPr>
      </a:lvl1pPr>
      <a:lvl2pPr marL="0" marR="0" indent="228600" algn="l" defTabSz="821531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chemeClr val="accent1">
              <a:hueOff val="48339"/>
              <a:lumOff val="-12879"/>
            </a:schemeClr>
          </a:solidFill>
          <a:uFillTx/>
          <a:latin typeface="+mn-lt"/>
          <a:ea typeface="+mn-ea"/>
          <a:cs typeface="+mn-cs"/>
          <a:sym typeface="Lota Grotesque Bold"/>
        </a:defRPr>
      </a:lvl2pPr>
      <a:lvl3pPr marL="0" marR="0" indent="457200" algn="l" defTabSz="821531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chemeClr val="accent1">
              <a:hueOff val="48339"/>
              <a:lumOff val="-12879"/>
            </a:schemeClr>
          </a:solidFill>
          <a:uFillTx/>
          <a:latin typeface="+mn-lt"/>
          <a:ea typeface="+mn-ea"/>
          <a:cs typeface="+mn-cs"/>
          <a:sym typeface="Lota Grotesque Bold"/>
        </a:defRPr>
      </a:lvl3pPr>
      <a:lvl4pPr marL="0" marR="0" indent="685800" algn="l" defTabSz="821531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chemeClr val="accent1">
              <a:hueOff val="48339"/>
              <a:lumOff val="-12879"/>
            </a:schemeClr>
          </a:solidFill>
          <a:uFillTx/>
          <a:latin typeface="+mn-lt"/>
          <a:ea typeface="+mn-ea"/>
          <a:cs typeface="+mn-cs"/>
          <a:sym typeface="Lota Grotesque Bold"/>
        </a:defRPr>
      </a:lvl4pPr>
      <a:lvl5pPr marL="0" marR="0" indent="914400" algn="l" defTabSz="821531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chemeClr val="accent1">
              <a:hueOff val="48339"/>
              <a:lumOff val="-12879"/>
            </a:schemeClr>
          </a:solidFill>
          <a:uFillTx/>
          <a:latin typeface="+mn-lt"/>
          <a:ea typeface="+mn-ea"/>
          <a:cs typeface="+mn-cs"/>
          <a:sym typeface="Lota Grotesque Bold"/>
        </a:defRPr>
      </a:lvl5pPr>
      <a:lvl6pPr marL="0" marR="0" indent="1143000" algn="l" defTabSz="821531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chemeClr val="accent1">
              <a:hueOff val="48339"/>
              <a:lumOff val="-12879"/>
            </a:schemeClr>
          </a:solidFill>
          <a:uFillTx/>
          <a:latin typeface="+mn-lt"/>
          <a:ea typeface="+mn-ea"/>
          <a:cs typeface="+mn-cs"/>
          <a:sym typeface="Lota Grotesque Bold"/>
        </a:defRPr>
      </a:lvl6pPr>
      <a:lvl7pPr marL="0" marR="0" indent="1371600" algn="l" defTabSz="821531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chemeClr val="accent1">
              <a:hueOff val="48339"/>
              <a:lumOff val="-12879"/>
            </a:schemeClr>
          </a:solidFill>
          <a:uFillTx/>
          <a:latin typeface="+mn-lt"/>
          <a:ea typeface="+mn-ea"/>
          <a:cs typeface="+mn-cs"/>
          <a:sym typeface="Lota Grotesque Bold"/>
        </a:defRPr>
      </a:lvl7pPr>
      <a:lvl8pPr marL="0" marR="0" indent="1600200" algn="l" defTabSz="821531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chemeClr val="accent1">
              <a:hueOff val="48339"/>
              <a:lumOff val="-12879"/>
            </a:schemeClr>
          </a:solidFill>
          <a:uFillTx/>
          <a:latin typeface="+mn-lt"/>
          <a:ea typeface="+mn-ea"/>
          <a:cs typeface="+mn-cs"/>
          <a:sym typeface="Lota Grotesque Bold"/>
        </a:defRPr>
      </a:lvl8pPr>
      <a:lvl9pPr marL="0" marR="0" indent="1828800" algn="l" defTabSz="821531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chemeClr val="accent1">
              <a:hueOff val="48339"/>
              <a:lumOff val="-12879"/>
            </a:schemeClr>
          </a:solidFill>
          <a:uFillTx/>
          <a:latin typeface="+mn-lt"/>
          <a:ea typeface="+mn-ea"/>
          <a:cs typeface="+mn-cs"/>
          <a:sym typeface="Lota Grotesque Bold"/>
        </a:defRPr>
      </a:lvl9pPr>
    </p:titleStyle>
    <p:bodyStyle>
      <a:lvl1pPr marL="388937" marR="0" indent="-388937" algn="l" defTabSz="821531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Muli Regular"/>
          <a:ea typeface="Muli Regular"/>
          <a:cs typeface="Muli Regular"/>
          <a:sym typeface="Muli Regular"/>
        </a:defRPr>
      </a:lvl1pPr>
      <a:lvl2pPr marL="833437" marR="0" indent="-388937" algn="l" defTabSz="821531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Muli Regular"/>
          <a:ea typeface="Muli Regular"/>
          <a:cs typeface="Muli Regular"/>
          <a:sym typeface="Muli Regular"/>
        </a:defRPr>
      </a:lvl2pPr>
      <a:lvl3pPr marL="1277937" marR="0" indent="-388937" algn="l" defTabSz="821531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Muli Regular"/>
          <a:ea typeface="Muli Regular"/>
          <a:cs typeface="Muli Regular"/>
          <a:sym typeface="Muli Regular"/>
        </a:defRPr>
      </a:lvl3pPr>
      <a:lvl4pPr marL="1722437" marR="0" indent="-388937" algn="l" defTabSz="821531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Muli Regular"/>
          <a:ea typeface="Muli Regular"/>
          <a:cs typeface="Muli Regular"/>
          <a:sym typeface="Muli Regular"/>
        </a:defRPr>
      </a:lvl4pPr>
      <a:lvl5pPr marL="2166937" marR="0" indent="-388937" algn="l" defTabSz="821531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Muli Regular"/>
          <a:ea typeface="Muli Regular"/>
          <a:cs typeface="Muli Regular"/>
          <a:sym typeface="Muli Regular"/>
        </a:defRPr>
      </a:lvl5pPr>
      <a:lvl6pPr marL="2611437" marR="0" indent="-388937" algn="l" defTabSz="821531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Muli Regular"/>
          <a:ea typeface="Muli Regular"/>
          <a:cs typeface="Muli Regular"/>
          <a:sym typeface="Muli Regular"/>
        </a:defRPr>
      </a:lvl6pPr>
      <a:lvl7pPr marL="3055937" marR="0" indent="-388937" algn="l" defTabSz="821531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Muli Regular"/>
          <a:ea typeface="Muli Regular"/>
          <a:cs typeface="Muli Regular"/>
          <a:sym typeface="Muli Regular"/>
        </a:defRPr>
      </a:lvl7pPr>
      <a:lvl8pPr marL="3500437" marR="0" indent="-388937" algn="l" defTabSz="821531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Muli Regular"/>
          <a:ea typeface="Muli Regular"/>
          <a:cs typeface="Muli Regular"/>
          <a:sym typeface="Muli Regular"/>
        </a:defRPr>
      </a:lvl8pPr>
      <a:lvl9pPr marL="3944937" marR="0" indent="-388937" algn="l" defTabSz="821531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Muli Regular"/>
          <a:ea typeface="Muli Regular"/>
          <a:cs typeface="Muli Regular"/>
          <a:sym typeface="Muli Regular"/>
        </a:defRPr>
      </a:lvl9pPr>
    </p:bodyStyle>
    <p:otherStyle>
      <a:lvl1pPr marL="0" marR="0" indent="0" algn="r" defTabSz="82153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ota Grotesque Bold"/>
        </a:defRPr>
      </a:lvl1pPr>
      <a:lvl2pPr marL="0" marR="0" indent="228600" algn="r" defTabSz="82153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ota Grotesque Bold"/>
        </a:defRPr>
      </a:lvl2pPr>
      <a:lvl3pPr marL="0" marR="0" indent="457200" algn="r" defTabSz="82153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ota Grotesque Bold"/>
        </a:defRPr>
      </a:lvl3pPr>
      <a:lvl4pPr marL="0" marR="0" indent="685800" algn="r" defTabSz="82153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ota Grotesque Bold"/>
        </a:defRPr>
      </a:lvl4pPr>
      <a:lvl5pPr marL="0" marR="0" indent="914400" algn="r" defTabSz="82153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ota Grotesque Bold"/>
        </a:defRPr>
      </a:lvl5pPr>
      <a:lvl6pPr marL="0" marR="0" indent="1143000" algn="r" defTabSz="82153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ota Grotesque Bold"/>
        </a:defRPr>
      </a:lvl6pPr>
      <a:lvl7pPr marL="0" marR="0" indent="1371600" algn="r" defTabSz="82153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ota Grotesque Bold"/>
        </a:defRPr>
      </a:lvl7pPr>
      <a:lvl8pPr marL="0" marR="0" indent="1600200" algn="r" defTabSz="82153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ota Grotesque Bold"/>
        </a:defRPr>
      </a:lvl8pPr>
      <a:lvl9pPr marL="0" marR="0" indent="1828800" algn="r" defTabSz="82153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ota Grotesque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E428C6-61A4-16CC-232C-ADB7B0302A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2025/02/04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06541B-3C78-AFFD-C7BC-424669327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71437" tIns="71437" rIns="71437" bIns="71437" anchor="t">
            <a:normAutofit/>
          </a:bodyPr>
          <a:lstStyle/>
          <a:p>
            <a:r>
              <a:rPr lang="en-US" dirty="0"/>
              <a:t>15 Year Planning Exercise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049024-6CCC-C6A5-0D59-E6C37AFD9929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651979" y="8786811"/>
            <a:ext cx="12994422" cy="28311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 algn="l" rtl="0" fontAlgn="base">
              <a:buNone/>
            </a:pPr>
            <a:r>
              <a:rPr lang="en-US" sz="3600" b="0" i="0" u="none" strike="noStrike" dirty="0">
                <a:solidFill>
                  <a:srgbClr val="0076BD"/>
                </a:solidFill>
                <a:effectLst/>
                <a:latin typeface="Muli Bold"/>
              </a:rPr>
              <a:t>J</a:t>
            </a:r>
            <a:r>
              <a:rPr lang="en-CA" sz="3600" b="0" i="0" u="none" strike="noStrike" dirty="0" err="1">
                <a:solidFill>
                  <a:srgbClr val="0076BD"/>
                </a:solidFill>
                <a:effectLst/>
                <a:latin typeface="Muli Bold"/>
              </a:rPr>
              <a:t>odi</a:t>
            </a:r>
            <a:r>
              <a:rPr lang="en-CA" sz="3600" b="0" i="0" u="none" strike="noStrike" dirty="0">
                <a:solidFill>
                  <a:srgbClr val="0076BD"/>
                </a:solidFill>
                <a:effectLst/>
                <a:latin typeface="Muli Bold"/>
              </a:rPr>
              <a:t> Cooley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Muli Bold"/>
              </a:rPr>
              <a:t>​</a:t>
            </a:r>
            <a:endParaRPr lang="en-US" sz="3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indent="0" algn="l" rtl="0" fontAlgn="base">
              <a:buNone/>
            </a:pPr>
            <a:r>
              <a:rPr lang="en-CA" sz="3600" b="0" i="0" u="none" strike="noStrike" dirty="0">
                <a:solidFill>
                  <a:srgbClr val="5A676F"/>
                </a:solidFill>
                <a:effectLst/>
                <a:latin typeface="Muli Regular"/>
              </a:rPr>
              <a:t>Executive Director | SNOLAB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Muli Regular"/>
              </a:rPr>
              <a:t>​</a:t>
            </a:r>
            <a:endParaRPr lang="en-US" sz="3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indent="0" algn="l" rtl="0" fontAlgn="base">
              <a:buNone/>
            </a:pPr>
            <a:r>
              <a:rPr lang="en-CA" sz="3600" b="0" i="0" u="none" strike="noStrike" dirty="0">
                <a:solidFill>
                  <a:srgbClr val="5A676F"/>
                </a:solidFill>
                <a:effectLst/>
                <a:latin typeface="Muli Regular"/>
              </a:rPr>
              <a:t>Professor of Physics | Queen’s University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Muli Regular"/>
              </a:rPr>
              <a:t>​</a:t>
            </a:r>
            <a:endParaRPr lang="en-US" sz="3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indent="0" algn="l" rtl="0" fontAlgn="base">
              <a:buNone/>
            </a:pPr>
            <a:r>
              <a:rPr lang="en-CA" sz="3600" b="0" i="0" u="none" strike="noStrike" dirty="0">
                <a:solidFill>
                  <a:srgbClr val="5A676F"/>
                </a:solidFill>
                <a:effectLst/>
                <a:latin typeface="Muli Regular"/>
              </a:rPr>
              <a:t>Adjunct Research Professor SMU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Muli Regular"/>
              </a:rPr>
              <a:t>​</a:t>
            </a:r>
            <a:endParaRPr lang="en-US" sz="3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A97569-3CD1-6E3D-68AE-775713B5241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7550165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CC482-BD28-8636-E8D8-6E5B3F77F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0C563-CC27-D606-AD33-DC89B9905E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1FC4F-58A4-B064-771C-46DF766523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76803-89E8-8541-6905-8B86E459B9B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10</a:t>
            </a:fld>
            <a:endParaRPr lang="en-CA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E8A5BC1-E675-1288-B595-F20941B64223}"/>
              </a:ext>
            </a:extLst>
          </p:cNvPr>
          <p:cNvSpPr>
            <a:spLocks noGrp="1"/>
          </p:cNvSpPr>
          <p:nvPr>
            <p:ph type="pic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8307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EEC423-495D-E325-8D33-C6CE40EB75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DBE20-D660-B9F2-466C-6F7D6215AA44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1992A2-DF28-5B44-1F06-F9A4A9ED0D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F09D39A-3AF9-B477-7A69-F9D310F220BC}"/>
              </a:ext>
            </a:extLst>
          </p:cNvPr>
          <p:cNvSpPr>
            <a:spLocks noGrp="1"/>
          </p:cNvSpPr>
          <p:nvPr>
            <p:ph type="pic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5D989-0AD2-8EB5-3685-1C8D9117667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201544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D35341A-4AB3-BA05-ECD8-DDA16C2C92E3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8A5FA5-3EF1-8FA7-0E0E-E910E4499B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2BBA7-B374-963F-9904-87549F0F652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375256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CCE925-4AA6-1E61-F5F8-79615DD0E5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327BD3-53D3-278D-DD66-2AFE29215D1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13</a:t>
            </a:fld>
            <a:endParaRPr lang="en-C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380EBB-BCDD-52CF-0B02-DED420B2E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8001C-5DA2-8DFB-DA34-A4ED83D048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53C712-2922-1F84-4486-34F4CEEA6B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6959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E65031-C21B-8BD7-C5A0-3E223CB7A7A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009865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1D3C12-0D5C-7271-AC03-3CD4B1FC67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742058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C3C499-DBDA-C0C0-ACF0-A29E259C8F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706085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6BAA454-67C0-FFB5-E463-AA696A256551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7F00C-3B2C-83A6-5EAF-1E821DB152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8E10C-617E-DCCF-8326-B5301116341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96082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3FB661-1EA9-893D-8EFE-EC723FA9C0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81606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5DE7AC-C077-9C34-9693-10789739E2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4538" y="2570120"/>
            <a:ext cx="12693509" cy="10071859"/>
          </a:xfrm>
        </p:spPr>
        <p:txBody>
          <a:bodyPr/>
          <a:lstStyle/>
          <a:p>
            <a:r>
              <a:rPr lang="en-US" dirty="0"/>
              <a:t>CFI has requested SNOLAB to produce a 15-year under three budget scenarios by September 15, 2025.</a:t>
            </a:r>
          </a:p>
          <a:p>
            <a:pPr marL="2008187" lvl="3" indent="-742950">
              <a:buFont typeface="+mj-lt"/>
              <a:buAutoNum type="arabicPeriod"/>
            </a:pPr>
            <a:r>
              <a:rPr lang="en-US" dirty="0"/>
              <a:t>Maintaining current levels of operation​</a:t>
            </a:r>
          </a:p>
          <a:p>
            <a:pPr marL="2008187" lvl="3" indent="-742950">
              <a:buFont typeface="+mj-lt"/>
              <a:buAutoNum type="arabicPeriod"/>
            </a:pPr>
            <a:r>
              <a:rPr lang="en-US" dirty="0"/>
              <a:t>Fully supporting the needs of the Canadian research community​</a:t>
            </a:r>
          </a:p>
          <a:p>
            <a:pPr marL="2008187" lvl="3" indent="-742950">
              <a:buFont typeface="+mj-lt"/>
              <a:buAutoNum type="arabicPeriod"/>
            </a:pPr>
            <a:r>
              <a:rPr lang="en-US" dirty="0"/>
              <a:t>Increasing global competitiveness​</a:t>
            </a:r>
          </a:p>
          <a:p>
            <a:pPr marL="685800"/>
            <a:r>
              <a:rPr lang="en-US" dirty="0"/>
              <a:t>Senior leadership has begun work on this plan.  Hired additional temporary staff to help ensure delivery.</a:t>
            </a:r>
          </a:p>
          <a:p>
            <a:pPr marL="685800"/>
            <a:r>
              <a:rPr lang="en-US" dirty="0"/>
              <a:t>Engagement with SNOLAB staff occurred in December and January.</a:t>
            </a:r>
          </a:p>
          <a:p>
            <a:pPr marL="685800"/>
            <a:r>
              <a:rPr lang="en-US" dirty="0"/>
              <a:t>Various engagements with SNOLAB community are planned.</a:t>
            </a:r>
          </a:p>
          <a:p>
            <a:pPr marL="1951037" lvl="3" indent="-571500">
              <a:buFont typeface="System Font Regular"/>
              <a:buChar char="-"/>
            </a:pPr>
            <a:r>
              <a:rPr lang="en-US" dirty="0"/>
              <a:t>February 4</a:t>
            </a:r>
            <a:r>
              <a:rPr lang="en-US" baseline="30000" dirty="0"/>
              <a:t>th</a:t>
            </a:r>
            <a:r>
              <a:rPr lang="en-US" dirty="0"/>
              <a:t> SEF meeting</a:t>
            </a:r>
          </a:p>
          <a:p>
            <a:pPr marL="1951037" lvl="3" indent="-571500">
              <a:buFont typeface="System Font Regular"/>
              <a:buChar char="-"/>
            </a:pPr>
            <a:r>
              <a:rPr lang="en-US" dirty="0"/>
              <a:t>Future Projects Workshop at SNOLAB, Apr 29 – May 1</a:t>
            </a:r>
          </a:p>
          <a:p>
            <a:pPr marL="1951037" lvl="3" indent="-571500">
              <a:buFont typeface="System Font Regular"/>
              <a:buChar char="-"/>
            </a:pPr>
            <a:r>
              <a:rPr lang="en-US" dirty="0"/>
              <a:t>Special session at CAP in June</a:t>
            </a:r>
          </a:p>
          <a:p>
            <a:pPr marL="1951037" lvl="3" indent="-571500">
              <a:buFont typeface="System Font Regular"/>
              <a:buChar char="-"/>
            </a:pPr>
            <a:r>
              <a:rPr lang="en-US" dirty="0"/>
              <a:t>Presentation of findings at the August MI meeting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0F1433-74A3-3087-0FC0-B6DAD5DEC1D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2</a:t>
            </a:fld>
            <a:endParaRPr lang="en-C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34A35C-01E9-E9D5-149F-019A641B5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538" y="312696"/>
            <a:ext cx="18763771" cy="2030454"/>
          </a:xfrm>
        </p:spPr>
        <p:txBody>
          <a:bodyPr>
            <a:normAutofit fontScale="90000"/>
          </a:bodyPr>
          <a:lstStyle/>
          <a:p>
            <a:r>
              <a:rPr lang="en-US" dirty="0"/>
              <a:t>CFI requests SNOLAB to produce a 15-Year Operations and Maintenance Plan</a:t>
            </a:r>
          </a:p>
        </p:txBody>
      </p:sp>
      <p:pic>
        <p:nvPicPr>
          <p:cNvPr id="8" name="Picture 7" descr="A group of people in a room&#10;&#10;Description automatically generated">
            <a:extLst>
              <a:ext uri="{FF2B5EF4-FFF2-40B4-BE49-F238E27FC236}">
                <a16:creationId xmlns:a16="http://schemas.microsoft.com/office/drawing/2014/main" id="{F3291F90-36E6-1CAE-42D8-A6DCAE22F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958047" y="2682238"/>
            <a:ext cx="10355434" cy="776657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9EF357E-7C9E-BC4C-71A8-3461735D7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2279">
            <a:off x="17321608" y="8596489"/>
            <a:ext cx="4600671" cy="555552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02983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5534C7-B0C1-E9D7-3D7B-00010451D9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88453" y="4098280"/>
            <a:ext cx="9373908" cy="568961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8000" dirty="0"/>
              <a:t>2025 Future Projects Workshop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59E5127-11BC-640F-A3E4-894981D4C1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508930" y="8954205"/>
            <a:ext cx="7976165" cy="833689"/>
          </a:xfrm>
        </p:spPr>
        <p:txBody>
          <a:bodyPr/>
          <a:lstStyle/>
          <a:p>
            <a:pPr algn="r"/>
            <a:r>
              <a:rPr lang="en-US" sz="4000" dirty="0"/>
              <a:t>Registration now open!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EE18A8-61D7-94DF-F882-BEE33A31413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2485095" y="12673581"/>
            <a:ext cx="977266" cy="84137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6CB4B4D-7CA3-9044-876B-883B54F8677D}" type="slidenum">
              <a:rPr lang="en-CA" smtClean="0"/>
              <a:pPr>
                <a:spcAft>
                  <a:spcPts val="600"/>
                </a:spcAft>
              </a:pPr>
              <a:t>3</a:t>
            </a:fld>
            <a:endParaRPr lang="en-CA"/>
          </a:p>
        </p:txBody>
      </p:sp>
      <p:pic>
        <p:nvPicPr>
          <p:cNvPr id="12" name="Picture 11" descr="A screenshot of a group of people in a workshop&#10;&#10;AI-generated content may be incorrect.">
            <a:extLst>
              <a:ext uri="{FF2B5EF4-FFF2-40B4-BE49-F238E27FC236}">
                <a16:creationId xmlns:a16="http://schemas.microsoft.com/office/drawing/2014/main" id="{27B7D2FE-E255-FFDC-CDCB-81D8ACA73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" y="-89542"/>
            <a:ext cx="13223699" cy="1380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1295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F6533C-3CC6-D4EC-8B0D-CCE9CE634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5533" y="3161792"/>
            <a:ext cx="20627217" cy="8215390"/>
          </a:xfrm>
        </p:spPr>
        <p:txBody>
          <a:bodyPr/>
          <a:lstStyle/>
          <a:p>
            <a:r>
              <a:rPr lang="en-US" sz="4400" dirty="0"/>
              <a:t>New decision-making framework was introduced in the 2024 Canadian federal budget to support Canadian Major Research Infrastructures.</a:t>
            </a:r>
          </a:p>
          <a:p>
            <a:pPr lvl="3">
              <a:buFont typeface="System Font Regular"/>
              <a:buChar char="-"/>
            </a:pPr>
            <a:r>
              <a:rPr lang="en-US" sz="4400" dirty="0"/>
              <a:t>Six research facilities introduced including SNOLAB</a:t>
            </a:r>
          </a:p>
          <a:p>
            <a:r>
              <a:rPr lang="en-US" sz="4400" dirty="0"/>
              <a:t>Central Pillar Lifecycle funding for designated facilities</a:t>
            </a:r>
          </a:p>
          <a:p>
            <a:pPr lvl="3">
              <a:buFont typeface="System Font Regular"/>
              <a:buChar char="-"/>
            </a:pPr>
            <a:r>
              <a:rPr lang="en-US" sz="4400" dirty="0"/>
              <a:t>Requires CFI to assess long-term capital and operational needs of each MRF to make a request to the Government of Canada.</a:t>
            </a:r>
          </a:p>
          <a:p>
            <a:r>
              <a:rPr lang="en-US" sz="4400" dirty="0"/>
              <a:t>SNOLAB has been asked to provide detailed and reliable budget estimates for the next 15 years under three budget scenarios.</a:t>
            </a:r>
          </a:p>
          <a:p>
            <a:r>
              <a:rPr lang="en-US" sz="4400" dirty="0"/>
              <a:t>As part of this process, SNOLAB will also be required to provide a facility condition assessment and asset management plan under these three scenarios.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3A5466-9B11-D738-083F-4A88A54EF80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4</a:t>
            </a:fld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D1F6E4-44A0-2A03-142A-B96D60356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Now?</a:t>
            </a:r>
          </a:p>
        </p:txBody>
      </p:sp>
    </p:spTree>
    <p:extLst>
      <p:ext uri="{BB962C8B-B14F-4D97-AF65-F5344CB8AC3E}">
        <p14:creationId xmlns:p14="http://schemas.microsoft.com/office/powerpoint/2010/main" val="400618499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C5AB36-C565-22C5-4DE2-116B1976A1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4538" y="2865788"/>
            <a:ext cx="20627217" cy="9840450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/>
              <a:t>Maintaining current levels of operation​</a:t>
            </a:r>
          </a:p>
          <a:p>
            <a:pPr lvl="2">
              <a:buFont typeface="System Font Regular"/>
              <a:buChar char="-"/>
            </a:pPr>
            <a:r>
              <a:rPr lang="en-US" sz="4400" dirty="0"/>
              <a:t>Current laboratory at 100% occupancy</a:t>
            </a:r>
          </a:p>
          <a:p>
            <a:pPr lvl="2">
              <a:buFont typeface="System Font Regular"/>
              <a:buChar char="-"/>
            </a:pPr>
            <a:r>
              <a:rPr lang="en-US" sz="4400" dirty="0"/>
              <a:t>New modest surface building offsite: </a:t>
            </a:r>
            <a:r>
              <a:rPr lang="en-US" sz="4400" i="1" dirty="0"/>
              <a:t>“Lively Campus”.</a:t>
            </a:r>
          </a:p>
          <a:p>
            <a:pPr marL="0" indent="0">
              <a:buNone/>
            </a:pPr>
            <a:r>
              <a:rPr lang="en-US" sz="4400" b="1" dirty="0"/>
              <a:t>Fully supporting the needs of the Canadian research community​</a:t>
            </a:r>
          </a:p>
          <a:p>
            <a:pPr lvl="2">
              <a:buFont typeface="System Font Regular"/>
              <a:buChar char="-"/>
            </a:pPr>
            <a:r>
              <a:rPr lang="en-US" sz="4400" dirty="0"/>
              <a:t>Expand underground laboratory with new ladder labs to meet increased demands for space and capabilities.</a:t>
            </a:r>
          </a:p>
          <a:p>
            <a:pPr lvl="2">
              <a:buFont typeface="System Font Regular"/>
              <a:buChar char="-"/>
            </a:pPr>
            <a:r>
              <a:rPr lang="en-US" sz="4400" dirty="0"/>
              <a:t>New larger surface building offsite: </a:t>
            </a:r>
            <a:r>
              <a:rPr lang="en-US" sz="4400" i="1" dirty="0"/>
              <a:t>“Lively Campus”.</a:t>
            </a:r>
            <a:endParaRPr lang="en-US" sz="4400" dirty="0"/>
          </a:p>
          <a:p>
            <a:pPr marL="0" indent="0">
              <a:buNone/>
            </a:pPr>
            <a:r>
              <a:rPr lang="en-US" sz="4400" b="1" dirty="0"/>
              <a:t>Increasing global competitiveness</a:t>
            </a:r>
          </a:p>
          <a:p>
            <a:pPr lvl="2">
              <a:buFont typeface="System Font Regular"/>
              <a:buChar char="-"/>
            </a:pPr>
            <a:r>
              <a:rPr lang="en-US" sz="4400" dirty="0"/>
              <a:t>Expanded underground laboratory with new ladder labs and large cavern to potentially host a beyond </a:t>
            </a:r>
            <a:r>
              <a:rPr lang="en-US" sz="4400" dirty="0" err="1"/>
              <a:t>tonne</a:t>
            </a:r>
            <a:r>
              <a:rPr lang="en-US" sz="4400" dirty="0"/>
              <a:t>-scale </a:t>
            </a:r>
            <a:r>
              <a:rPr lang="el-GR" sz="4400" dirty="0"/>
              <a:t>0νββ</a:t>
            </a:r>
            <a:r>
              <a:rPr lang="en-CA" sz="4400" dirty="0"/>
              <a:t> beta decay, a beyond 3</a:t>
            </a:r>
            <a:r>
              <a:rPr lang="en-CA" sz="4400" baseline="30000" dirty="0"/>
              <a:t>rd</a:t>
            </a:r>
            <a:r>
              <a:rPr lang="en-CA" sz="4400" dirty="0"/>
              <a:t> generation dark matter experiment, or something else</a:t>
            </a:r>
            <a:endParaRPr lang="en-US" sz="4400" dirty="0"/>
          </a:p>
          <a:p>
            <a:pPr lvl="2">
              <a:buFont typeface="System Font Regular"/>
              <a:buChar char="-"/>
            </a:pPr>
            <a:r>
              <a:rPr lang="en-US" sz="4400" dirty="0"/>
              <a:t>New </a:t>
            </a:r>
            <a:r>
              <a:rPr lang="en-US" sz="4400" i="1" dirty="0"/>
              <a:t>”Lively Campus” </a:t>
            </a:r>
            <a:r>
              <a:rPr lang="en-US" sz="4400" dirty="0"/>
              <a:t>with expanded facilities (hostel, cafeteria, …?)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02254F-E586-D129-A681-33DDF638E72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5</a:t>
            </a:fld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658AE4-A3F5-103F-1B50-CC5663969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538" y="353961"/>
            <a:ext cx="17937861" cy="1989189"/>
          </a:xfrm>
        </p:spPr>
        <p:txBody>
          <a:bodyPr>
            <a:normAutofit fontScale="90000"/>
          </a:bodyPr>
          <a:lstStyle/>
          <a:p>
            <a:r>
              <a:rPr lang="en-US" dirty="0"/>
              <a:t>Three Scenarios:  Current Working Definitions (subject to revision)</a:t>
            </a:r>
          </a:p>
        </p:txBody>
      </p:sp>
    </p:spTree>
    <p:extLst>
      <p:ext uri="{BB962C8B-B14F-4D97-AF65-F5344CB8AC3E}">
        <p14:creationId xmlns:p14="http://schemas.microsoft.com/office/powerpoint/2010/main" val="248410592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656F65-A133-BF97-3A1C-8BB968FA10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96926" y="3068592"/>
            <a:ext cx="17624540" cy="1715149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dirty="0"/>
              <a:t>Brainstorming:  What new capabilities should we consider?  What support do we need for those capabilities?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A0AC2A-A7A6-919E-7D54-A3C470545E8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6</a:t>
            </a:fld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1C2CD6-68E7-6F9E-5B51-C6589D3F3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doing today?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B7A9C6-6AF3-AD1B-31E1-D365F0B2F1D0}"/>
              </a:ext>
            </a:extLst>
          </p:cNvPr>
          <p:cNvSpPr txBox="1"/>
          <p:nvPr/>
        </p:nvSpPr>
        <p:spPr>
          <a:xfrm>
            <a:off x="2824480" y="5372654"/>
            <a:ext cx="16418560" cy="14738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srgbClr val="941100"/>
                </a:solidFill>
              </a:rPr>
              <a:t>New Capabilities or Expansion of Existing Capabilities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9411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:  </a:t>
            </a: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What are they and what do they require?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E7807A-8553-9864-1A0E-5A9A3FA7D2C7}"/>
              </a:ext>
            </a:extLst>
          </p:cNvPr>
          <p:cNvSpPr txBox="1"/>
          <p:nvPr/>
        </p:nvSpPr>
        <p:spPr>
          <a:xfrm>
            <a:off x="2824480" y="9173544"/>
            <a:ext cx="16418560" cy="14738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9411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Additional Surface Building:  </a:t>
            </a:r>
            <a:r>
              <a:rPr lang="en-US" sz="3600" i="1" dirty="0">
                <a:solidFill>
                  <a:schemeClr val="tx1"/>
                </a:solidFill>
              </a:rPr>
              <a:t>What spaces/capabilities do we need to have in a new building?</a:t>
            </a:r>
            <a:endParaRPr kumimoji="0" lang="en-US" sz="3600" b="0" i="1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Muli Regular"/>
              <a:ea typeface="Muli Regular"/>
              <a:cs typeface="Muli Regular"/>
              <a:sym typeface="Muli Regular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775003-7433-0C73-E0BB-095D57AD0747}"/>
              </a:ext>
            </a:extLst>
          </p:cNvPr>
          <p:cNvSpPr txBox="1"/>
          <p:nvPr/>
        </p:nvSpPr>
        <p:spPr>
          <a:xfrm>
            <a:off x="2824480" y="7290140"/>
            <a:ext cx="16418560" cy="14738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9411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Lab Expansion:  </a:t>
            </a: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What does that require?  What capabilities or support infrastructure would be needed or housed in an expanded lab? </a:t>
            </a:r>
          </a:p>
        </p:txBody>
      </p:sp>
    </p:spTree>
    <p:extLst>
      <p:ext uri="{BB962C8B-B14F-4D97-AF65-F5344CB8AC3E}">
        <p14:creationId xmlns:p14="http://schemas.microsoft.com/office/powerpoint/2010/main" val="315345039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CDACA5-9C05-85E2-1A2C-3686AD49541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7</a:t>
            </a:fld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D0A2B2-FAD5-705C-05A4-3204F0D21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7859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E6D745-3BD6-4B2E-EA7A-832B608917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E579DB-F3AC-7A2F-40AE-6C37163C06C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8</a:t>
            </a:fld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ECFEA1-91CB-9E12-C40C-766B3E128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9603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447C5D-ECE1-D9C9-3376-24A19068D6A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9</a:t>
            </a:fld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0A9DA-D8A2-C718-E00E-A606C1EC6B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25F61F-AF6C-ACB0-BAB1-86331CF1B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9785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Lota Grotesque Bold"/>
        <a:ea typeface="Lota Grotesque Bold"/>
        <a:cs typeface="Lota Grotesque Bold"/>
      </a:majorFont>
      <a:minorFont>
        <a:latin typeface="Lota Grotesque Bold"/>
        <a:ea typeface="Lota Grotesque Bold"/>
        <a:cs typeface="Lota Grotesque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821531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Muli Regular"/>
            <a:ea typeface="Muli Regular"/>
            <a:cs typeface="Muli Regular"/>
            <a:sym typeface="Muli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JAC SNOLAB Template" id="{174FE59A-DB61-2D48-ADBB-D3E48953AA78}" vid="{FA11E30F-9861-574D-A64A-49568E23658F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Lota Grotesque Bold"/>
        <a:ea typeface="Lota Grotesque Bold"/>
        <a:cs typeface="Lota Grotesque Bold"/>
      </a:majorFont>
      <a:minorFont>
        <a:latin typeface="Lota Grotesque Bold"/>
        <a:ea typeface="Lota Grotesque Bold"/>
        <a:cs typeface="Lota Grotesque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821531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Muli Regular"/>
            <a:ea typeface="Muli Regular"/>
            <a:cs typeface="Muli Regular"/>
            <a:sym typeface="Muli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3AC4A44A439042B1B597C32A2C0237" ma:contentTypeVersion="7" ma:contentTypeDescription="Create a new document." ma:contentTypeScope="" ma:versionID="94c56d531b00101915abd1cba360a8b7">
  <xsd:schema xmlns:xsd="http://www.w3.org/2001/XMLSchema" xmlns:xs="http://www.w3.org/2001/XMLSchema" xmlns:p="http://schemas.microsoft.com/office/2006/metadata/properties" xmlns:ns2="13654c6b-6ca1-471e-b392-811e6a33aef8" xmlns:ns3="062be4eb-f7f3-4637-8ef9-0d08fb12854e" targetNamespace="http://schemas.microsoft.com/office/2006/metadata/properties" ma:root="true" ma:fieldsID="886cabf87e83181faa830aa652aef228" ns2:_="" ns3:_="">
    <xsd:import namespace="13654c6b-6ca1-471e-b392-811e6a33aef8"/>
    <xsd:import namespace="062be4eb-f7f3-4637-8ef9-0d08fb12854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654c6b-6ca1-471e-b392-811e6a33ae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2be4eb-f7f3-4637-8ef9-0d08fb1285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3654c6b-6ca1-471e-b392-811e6a33aef8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CAF970-33E8-4A78-B991-86C1A894F0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654c6b-6ca1-471e-b392-811e6a33aef8"/>
    <ds:schemaRef ds:uri="062be4eb-f7f3-4637-8ef9-0d08fb1285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00F0DDC-99A3-406F-8E54-FA0F17D282E6}">
  <ds:schemaRefs>
    <ds:schemaRef ds:uri="13654c6b-6ca1-471e-b392-811e6a33aef8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062be4eb-f7f3-4637-8ef9-0d08fb12854e"/>
    <ds:schemaRef ds:uri="http://schemas.openxmlformats.org/package/2006/metadata/core-properties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E5A626A-71CD-4256-BBB3-7AE2A4F208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White</Template>
  <TotalTime>10386</TotalTime>
  <Words>459</Words>
  <Application>Microsoft Macintosh PowerPoint</Application>
  <PresentationFormat>Custom</PresentationFormat>
  <Paragraphs>60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Helvetica Neue</vt:lpstr>
      <vt:lpstr>Helvetica Neue Medium</vt:lpstr>
      <vt:lpstr>Lota Grotesque Bold</vt:lpstr>
      <vt:lpstr>Muli Bold</vt:lpstr>
      <vt:lpstr>Muli Regular</vt:lpstr>
      <vt:lpstr>Segoe UI</vt:lpstr>
      <vt:lpstr>System Font Regular</vt:lpstr>
      <vt:lpstr>White</vt:lpstr>
      <vt:lpstr>15 Year Planning Exercise</vt:lpstr>
      <vt:lpstr>CFI requests SNOLAB to produce a 15-Year Operations and Maintenance Plan</vt:lpstr>
      <vt:lpstr>PowerPoint Presentation</vt:lpstr>
      <vt:lpstr>Why Now?</vt:lpstr>
      <vt:lpstr>Three Scenarios:  Current Working Definitions (subject to revision)</vt:lpstr>
      <vt:lpstr>What are we doing today?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 Year Planning Exercise</dc:title>
  <dc:creator>Jodi Cooley</dc:creator>
  <cp:lastModifiedBy>Mandy Lamarche</cp:lastModifiedBy>
  <cp:revision>2</cp:revision>
  <dcterms:created xsi:type="dcterms:W3CDTF">2024-12-17T19:13:44Z</dcterms:created>
  <dcterms:modified xsi:type="dcterms:W3CDTF">2025-02-02T21:43:13Z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0x010100303AC4A44A439042B1B597C32A2C0237</vt:lpwstr>
  </property>
  <property fmtid="{D5CDD505-2E9C-101B-9397-08002B2CF9AE}" pid="3" name="Order">
    <vt:r8>897000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</Properties>
</file>