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2"/>
  </p:notesMasterIdLst>
  <p:sldIdLst>
    <p:sldId id="256" r:id="rId5"/>
    <p:sldId id="258" r:id="rId6"/>
    <p:sldId id="264" r:id="rId7"/>
    <p:sldId id="259" r:id="rId8"/>
    <p:sldId id="260" r:id="rId9"/>
    <p:sldId id="261" r:id="rId10"/>
    <p:sldId id="263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1531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uli Regular"/>
        <a:ea typeface="Muli Regular"/>
        <a:cs typeface="Muli Regular"/>
        <a:sym typeface="Muli Regular"/>
      </a:defRPr>
    </a:lvl1pPr>
    <a:lvl2pPr marL="0" marR="0" indent="228600" algn="l" defTabSz="821531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uli Regular"/>
        <a:ea typeface="Muli Regular"/>
        <a:cs typeface="Muli Regular"/>
        <a:sym typeface="Muli Regular"/>
      </a:defRPr>
    </a:lvl2pPr>
    <a:lvl3pPr marL="0" marR="0" indent="457200" algn="l" defTabSz="821531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uli Regular"/>
        <a:ea typeface="Muli Regular"/>
        <a:cs typeface="Muli Regular"/>
        <a:sym typeface="Muli Regular"/>
      </a:defRPr>
    </a:lvl3pPr>
    <a:lvl4pPr marL="0" marR="0" indent="685800" algn="l" defTabSz="821531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uli Regular"/>
        <a:ea typeface="Muli Regular"/>
        <a:cs typeface="Muli Regular"/>
        <a:sym typeface="Muli Regular"/>
      </a:defRPr>
    </a:lvl4pPr>
    <a:lvl5pPr marL="0" marR="0" indent="914400" algn="l" defTabSz="821531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uli Regular"/>
        <a:ea typeface="Muli Regular"/>
        <a:cs typeface="Muli Regular"/>
        <a:sym typeface="Muli Regular"/>
      </a:defRPr>
    </a:lvl5pPr>
    <a:lvl6pPr marL="0" marR="0" indent="1143000" algn="l" defTabSz="821531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uli Regular"/>
        <a:ea typeface="Muli Regular"/>
        <a:cs typeface="Muli Regular"/>
        <a:sym typeface="Muli Regular"/>
      </a:defRPr>
    </a:lvl6pPr>
    <a:lvl7pPr marL="0" marR="0" indent="1371600" algn="l" defTabSz="821531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uli Regular"/>
        <a:ea typeface="Muli Regular"/>
        <a:cs typeface="Muli Regular"/>
        <a:sym typeface="Muli Regular"/>
      </a:defRPr>
    </a:lvl7pPr>
    <a:lvl8pPr marL="0" marR="0" indent="1600200" algn="l" defTabSz="821531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uli Regular"/>
        <a:ea typeface="Muli Regular"/>
        <a:cs typeface="Muli Regular"/>
        <a:sym typeface="Muli Regular"/>
      </a:defRPr>
    </a:lvl8pPr>
    <a:lvl9pPr marL="0" marR="0" indent="1828800" algn="l" defTabSz="821531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uli Regular"/>
        <a:ea typeface="Muli Regular"/>
        <a:cs typeface="Muli Regular"/>
        <a:sym typeface="Muli Regula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663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NO_Presentation_16x9_Title.jpg" descr="SNO_Presentation_16x9_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2018/01/01"/>
          <p:cNvSpPr txBox="1">
            <a:spLocks noGrp="1"/>
          </p:cNvSpPr>
          <p:nvPr>
            <p:ph type="body" sz="quarter" idx="21"/>
          </p:nvPr>
        </p:nvSpPr>
        <p:spPr>
          <a:xfrm>
            <a:off x="2656129" y="2098079"/>
            <a:ext cx="6998062" cy="696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SzTx/>
              <a:buNone/>
              <a:defRPr sz="3200">
                <a:solidFill>
                  <a:srgbClr val="0076BD"/>
                </a:solidFill>
                <a:latin typeface="+mn-lt"/>
                <a:ea typeface="+mn-ea"/>
                <a:cs typeface="+mn-cs"/>
                <a:sym typeface="Lota Grotesque Bold"/>
              </a:defRPr>
            </a:lvl1pPr>
          </a:lstStyle>
          <a:p>
            <a:r>
              <a:t>2018/01/01</a:t>
            </a:r>
          </a:p>
        </p:txBody>
      </p:sp>
      <p:sp>
        <p:nvSpPr>
          <p:cNvPr id="14" name="Line"/>
          <p:cNvSpPr/>
          <p:nvPr/>
        </p:nvSpPr>
        <p:spPr>
          <a:xfrm flipV="1">
            <a:off x="2745522" y="8348211"/>
            <a:ext cx="2451751" cy="1"/>
          </a:xfrm>
          <a:prstGeom prst="line">
            <a:avLst/>
          </a:prstGeom>
          <a:ln w="101600">
            <a:solidFill>
              <a:srgbClr val="0076BD"/>
            </a:solidFill>
            <a:miter lim="400000"/>
          </a:ln>
        </p:spPr>
        <p:txBody>
          <a:bodyPr lIns="71437" tIns="71437" rIns="71437" bIns="71437" anchor="ctr"/>
          <a:lstStyle/>
          <a:p>
            <a:pPr algn="ctr">
              <a:lnSpc>
                <a:spcPct val="100000"/>
              </a:lnSpc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" name="Jane Doe…"/>
          <p:cNvSpPr txBox="1">
            <a:spLocks noGrp="1"/>
          </p:cNvSpPr>
          <p:nvPr>
            <p:ph type="body" sz="quarter" idx="22"/>
          </p:nvPr>
        </p:nvSpPr>
        <p:spPr>
          <a:xfrm>
            <a:off x="2651978" y="8786812"/>
            <a:ext cx="14466769" cy="15001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SzTx/>
              <a:buNone/>
              <a:defRPr sz="4500">
                <a:solidFill>
                  <a:schemeClr val="accent1">
                    <a:hueOff val="48339"/>
                    <a:lumOff val="-12879"/>
                  </a:schemeClr>
                </a:solidFill>
                <a:latin typeface="Muli Bold"/>
                <a:ea typeface="Muli Bold"/>
                <a:cs typeface="Muli Bold"/>
                <a:sym typeface="Muli Bold"/>
              </a:defRPr>
            </a:pPr>
            <a:r>
              <a:t>Jane Doe</a:t>
            </a:r>
          </a:p>
          <a:p>
            <a:pPr marL="0" indent="0">
              <a:buSzTx/>
              <a:buNone/>
              <a:defRPr sz="4500">
                <a:solidFill>
                  <a:srgbClr val="5A676F"/>
                </a:solidFill>
              </a:defRPr>
            </a:pPr>
            <a:r>
              <a:t>Senior Position</a:t>
            </a:r>
          </a:p>
        </p:txBody>
      </p:sp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xfrm>
            <a:off x="2532888" y="3409711"/>
            <a:ext cx="18962936" cy="4407501"/>
          </a:xfrm>
          <a:prstGeom prst="rect">
            <a:avLst/>
          </a:prstGeom>
        </p:spPr>
        <p:txBody>
          <a:bodyPr/>
          <a:lstStyle>
            <a:lvl1pPr>
              <a:defRPr sz="16000">
                <a:solidFill>
                  <a:srgbClr val="0076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38521" y="13073062"/>
            <a:ext cx="748717" cy="775104"/>
          </a:xfrm>
          <a:prstGeom prst="rect">
            <a:avLst/>
          </a:prstGeom>
        </p:spPr>
        <p:txBody>
          <a:bodyPr wrap="none"/>
          <a:lstStyle>
            <a:lvl1pPr>
              <a:def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"/>
          <p:cNvSpPr txBox="1">
            <a:spLocks noGrp="1"/>
          </p:cNvSpPr>
          <p:nvPr>
            <p:ph type="body" sz="quarter" idx="21"/>
          </p:nvPr>
        </p:nvSpPr>
        <p:spPr>
          <a:xfrm>
            <a:off x="2687034" y="5219194"/>
            <a:ext cx="13112403" cy="58737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buSzTx/>
              <a:buNone/>
            </a:lvl1pPr>
          </a:lstStyle>
          <a:p>
            <a:r>
              <a:t>Text</a:t>
            </a:r>
          </a:p>
        </p:txBody>
      </p:sp>
      <p:pic>
        <p:nvPicPr>
          <p:cNvPr id="35" name="SNO_Presentation_DesignDots_Colour.png" descr="SNO_Presentation_DesignDots_Colou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312" y="12489020"/>
            <a:ext cx="15279625" cy="1317669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Title Text"/>
          <p:cNvSpPr txBox="1">
            <a:spLocks noGrp="1"/>
          </p:cNvSpPr>
          <p:nvPr>
            <p:ph type="title"/>
          </p:nvPr>
        </p:nvSpPr>
        <p:spPr>
          <a:xfrm>
            <a:off x="2670175" y="1715823"/>
            <a:ext cx="13112403" cy="283856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8" name="Line"/>
          <p:cNvSpPr/>
          <p:nvPr/>
        </p:nvSpPr>
        <p:spPr>
          <a:xfrm flipV="1">
            <a:off x="2732822" y="4718194"/>
            <a:ext cx="2451751" cy="1"/>
          </a:xfrm>
          <a:prstGeom prst="line">
            <a:avLst/>
          </a:prstGeom>
          <a:ln w="101600">
            <a:solidFill>
              <a:schemeClr val="accent1">
                <a:hueOff val="48339"/>
                <a:lumOff val="-1287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 algn="ctr">
              <a:lnSpc>
                <a:spcPct val="100000"/>
              </a:lnSpc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Text"/>
          <p:cNvSpPr txBox="1">
            <a:spLocks noGrp="1"/>
          </p:cNvSpPr>
          <p:nvPr>
            <p:ph type="body" sz="quarter" idx="21"/>
          </p:nvPr>
        </p:nvSpPr>
        <p:spPr>
          <a:xfrm>
            <a:off x="14064250" y="5219194"/>
            <a:ext cx="7671817" cy="587376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>
              <a:buSzTx/>
              <a:buNone/>
            </a:pPr>
            <a:endParaRPr/>
          </a:p>
        </p:txBody>
      </p:sp>
      <p:sp>
        <p:nvSpPr>
          <p:cNvPr id="59" name="Line"/>
          <p:cNvSpPr/>
          <p:nvPr/>
        </p:nvSpPr>
        <p:spPr>
          <a:xfrm flipV="1">
            <a:off x="14127897" y="4338781"/>
            <a:ext cx="2451751" cy="1"/>
          </a:xfrm>
          <a:prstGeom prst="line">
            <a:avLst/>
          </a:prstGeom>
          <a:ln w="101600">
            <a:solidFill>
              <a:schemeClr val="accent1">
                <a:hueOff val="48339"/>
                <a:lumOff val="-1287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 algn="ctr">
              <a:lnSpc>
                <a:spcPct val="100000"/>
              </a:lnSpc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1" name="DSC_1234_Edited_CLR.jpg"/>
          <p:cNvSpPr>
            <a:spLocks noGrp="1"/>
          </p:cNvSpPr>
          <p:nvPr>
            <p:ph type="pic" idx="22"/>
          </p:nvPr>
        </p:nvSpPr>
        <p:spPr>
          <a:xfrm>
            <a:off x="-9354293" y="0"/>
            <a:ext cx="30668938" cy="2044595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solidFill>
          <a:schemeClr val="accent1">
            <a:hueOff val="48339"/>
            <a:lumOff val="-1287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“Nequi con nobis et reribus qui dunti ium 78% qui.”"/>
          <p:cNvSpPr txBox="1">
            <a:spLocks noGrp="1"/>
          </p:cNvSpPr>
          <p:nvPr>
            <p:ph type="body" sz="quarter" idx="21"/>
          </p:nvPr>
        </p:nvSpPr>
        <p:spPr>
          <a:xfrm>
            <a:off x="14047375" y="4535580"/>
            <a:ext cx="7671817" cy="5689614"/>
          </a:xfrm>
          <a:prstGeom prst="rect">
            <a:avLst/>
          </a:prstGeom>
        </p:spPr>
        <p:txBody>
          <a:bodyPr/>
          <a:lstStyle>
            <a:lvl1pPr marL="0" indent="0" defTabSz="411479">
              <a:buSzTx/>
              <a:buNone/>
              <a:defRPr sz="7168" i="1">
                <a:solidFill>
                  <a:srgbClr val="FFFFFF"/>
                </a:solidFill>
                <a:latin typeface="+mn-lt"/>
                <a:ea typeface="+mn-ea"/>
                <a:cs typeface="+mn-cs"/>
                <a:sym typeface="Lota Grotesque Bold"/>
              </a:defRPr>
            </a:lvl1pPr>
          </a:lstStyle>
          <a:p>
            <a:r>
              <a:t>“Nequi con nobis et reribus qui dunti ium 78% qui.”</a:t>
            </a:r>
          </a:p>
        </p:txBody>
      </p:sp>
      <p:sp>
        <p:nvSpPr>
          <p:cNvPr id="69" name="Rectangle"/>
          <p:cNvSpPr>
            <a:spLocks noGrp="1"/>
          </p:cNvSpPr>
          <p:nvPr>
            <p:ph type="body" sz="half" idx="22"/>
          </p:nvPr>
        </p:nvSpPr>
        <p:spPr>
          <a:xfrm>
            <a:off x="3048000" y="0"/>
            <a:ext cx="7976165" cy="13716000"/>
          </a:xfrm>
          <a:prstGeom prst="rect">
            <a:avLst/>
          </a:prstGeom>
          <a:solidFill>
            <a:srgbClr val="D6D5D5"/>
          </a:solidFill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70" name="SNO_ID_White.png" descr="SNO_ID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8943" y="956188"/>
            <a:ext cx="2205299" cy="1102650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- Jane Doe"/>
          <p:cNvSpPr txBox="1">
            <a:spLocks noGrp="1"/>
          </p:cNvSpPr>
          <p:nvPr>
            <p:ph type="body" sz="quarter" idx="23"/>
          </p:nvPr>
        </p:nvSpPr>
        <p:spPr>
          <a:xfrm>
            <a:off x="14047375" y="9145124"/>
            <a:ext cx="7976165" cy="65087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buSzTx/>
              <a:buNone/>
              <a:defRPr sz="3200">
                <a:solidFill>
                  <a:srgbClr val="FFFFFF"/>
                </a:solidFill>
              </a:defRPr>
            </a:lvl1pPr>
          </a:lstStyle>
          <a:p>
            <a:r>
              <a:t>- Jane Doe</a:t>
            </a:r>
          </a:p>
        </p:txBody>
      </p:sp>
      <p:sp>
        <p:nvSpPr>
          <p:cNvPr id="72" name="DSC_1234_Edited_CLR.jpg"/>
          <p:cNvSpPr>
            <a:spLocks noGrp="1"/>
          </p:cNvSpPr>
          <p:nvPr>
            <p:ph type="pic" idx="24"/>
          </p:nvPr>
        </p:nvSpPr>
        <p:spPr>
          <a:xfrm>
            <a:off x="-9354293" y="-11"/>
            <a:ext cx="30668938" cy="2044596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3" name="Triangle"/>
          <p:cNvSpPr/>
          <p:nvPr/>
        </p:nvSpPr>
        <p:spPr>
          <a:xfrm rot="2700000">
            <a:off x="11723320" y="6328731"/>
            <a:ext cx="1058538" cy="10585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>
              <a:hueOff val="48339"/>
              <a:lumOff val="-12879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>
              <a:lnSpc>
                <a:spcPct val="100000"/>
              </a:lnSpc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DSC_0184_Edited_CLR.jpg"/>
          <p:cNvSpPr>
            <a:spLocks noGrp="1"/>
          </p:cNvSpPr>
          <p:nvPr>
            <p:ph type="pic" idx="21"/>
          </p:nvPr>
        </p:nvSpPr>
        <p:spPr>
          <a:xfrm>
            <a:off x="-1573189" y="-2318792"/>
            <a:ext cx="27530377" cy="1835358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2" name="Circle"/>
          <p:cNvSpPr>
            <a:spLocks noGrp="1"/>
          </p:cNvSpPr>
          <p:nvPr>
            <p:ph type="body" sz="quarter" idx="22"/>
          </p:nvPr>
        </p:nvSpPr>
        <p:spPr>
          <a:xfrm>
            <a:off x="22600301" y="11951086"/>
            <a:ext cx="1196997" cy="1196998"/>
          </a:xfrm>
          <a:prstGeom prst="ellipse">
            <a:avLst/>
          </a:prstGeom>
          <a:solidFill>
            <a:schemeClr val="accent1">
              <a:hueOff val="48339"/>
              <a:lumOff val="-12879"/>
            </a:schemeClr>
          </a:solidFill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SzTx/>
              <a:buNone/>
              <a:defRPr sz="3000">
                <a:solidFill>
                  <a:schemeClr val="accent1">
                    <a:hueOff val="48339"/>
                    <a:lumOff val="-12879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485095" y="12216383"/>
            <a:ext cx="977266" cy="698501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Line"/>
          <p:cNvSpPr/>
          <p:nvPr/>
        </p:nvSpPr>
        <p:spPr>
          <a:xfrm flipV="1">
            <a:off x="2732822" y="4718194"/>
            <a:ext cx="2451751" cy="1"/>
          </a:xfrm>
          <a:prstGeom prst="line">
            <a:avLst/>
          </a:prstGeom>
          <a:ln w="101600">
            <a:solidFill>
              <a:schemeClr val="accent1">
                <a:hueOff val="48339"/>
                <a:lumOff val="-1287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 algn="ctr">
              <a:lnSpc>
                <a:spcPct val="100000"/>
              </a:lnSpc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2670175" y="1715823"/>
            <a:ext cx="12404592" cy="145302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Text"/>
          <p:cNvSpPr txBox="1">
            <a:spLocks noGrp="1"/>
          </p:cNvSpPr>
          <p:nvPr>
            <p:ph type="body" sz="quarter" idx="21"/>
          </p:nvPr>
        </p:nvSpPr>
        <p:spPr>
          <a:xfrm>
            <a:off x="2670175" y="5219194"/>
            <a:ext cx="9363457" cy="498476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>
              <a:lnSpc>
                <a:spcPct val="150000"/>
              </a:lnSpc>
              <a:buSzTx/>
              <a:buNone/>
              <a:defRPr sz="2200"/>
            </a:pPr>
            <a:endParaRPr/>
          </a:p>
        </p:txBody>
      </p:sp>
      <p:sp>
        <p:nvSpPr>
          <p:cNvPr id="94" name="Text"/>
          <p:cNvSpPr txBox="1">
            <a:spLocks noGrp="1"/>
          </p:cNvSpPr>
          <p:nvPr>
            <p:ph type="body" sz="quarter" idx="22"/>
          </p:nvPr>
        </p:nvSpPr>
        <p:spPr>
          <a:xfrm>
            <a:off x="13160375" y="5219194"/>
            <a:ext cx="9363457" cy="498476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>
              <a:lnSpc>
                <a:spcPct val="150000"/>
              </a:lnSpc>
              <a:buSzTx/>
              <a:buNone/>
              <a:defRPr sz="220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w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NO_Presentation_DesignDots_Colour.png" descr="SNO_Presentation_DesignDots_Colou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312" y="12489020"/>
            <a:ext cx="15279625" cy="1317669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loured w Dots ">
    <p:bg>
      <p:bgPr>
        <a:solidFill>
          <a:schemeClr val="accent1">
            <a:hueOff val="48339"/>
            <a:lumOff val="-1287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10" name="SNO_ID_White.png" descr="SNO_ID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0384" y="914400"/>
            <a:ext cx="2121695" cy="10608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SNO_Presentation_DesignDots_White.png" descr="SNO_Presentation_DesignDots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553" y="12491217"/>
            <a:ext cx="16013638" cy="13167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4071319" y="1715823"/>
            <a:ext cx="7671817" cy="3872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t>Title Text</a:t>
            </a:r>
          </a:p>
        </p:txBody>
      </p:sp>
      <p:pic>
        <p:nvPicPr>
          <p:cNvPr id="3" name="SNO_ID_Colour.png" descr="SNO_ID_Colour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268943" y="914400"/>
            <a:ext cx="2121695" cy="107213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485095" y="12216383"/>
            <a:ext cx="977266" cy="841376"/>
          </a:xfrm>
          <a:prstGeom prst="rect">
            <a:avLst/>
          </a:prstGeom>
          <a:ln w="12700">
            <a:miter lim="400000"/>
          </a:ln>
        </p:spPr>
        <p:txBody>
          <a:bodyPr lIns="71437" tIns="71437" rIns="71437" bIns="71437">
            <a:spAutoFit/>
          </a:bodyPr>
          <a:lstStyle>
            <a:lvl1pPr algn="r">
              <a:lnSpc>
                <a:spcPct val="100000"/>
              </a:lnSpc>
              <a:defRPr sz="4200">
                <a:solidFill>
                  <a:schemeClr val="accent1">
                    <a:hueOff val="48339"/>
                    <a:lumOff val="-12879"/>
                  </a:schemeClr>
                </a:solidFill>
                <a:latin typeface="+mn-lt"/>
                <a:ea typeface="+mn-ea"/>
                <a:cs typeface="+mn-cs"/>
                <a:sym typeface="Lota Grotesque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transition spd="med"/>
  <p:txStyles>
    <p:titleStyle>
      <a:lvl1pPr marL="0" marR="0" indent="0" algn="l" defTabSz="8215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chemeClr val="accent1">
              <a:hueOff val="48339"/>
              <a:lumOff val="-12879"/>
            </a:schemeClr>
          </a:solidFill>
          <a:uFillTx/>
          <a:latin typeface="+mn-lt"/>
          <a:ea typeface="+mn-ea"/>
          <a:cs typeface="+mn-cs"/>
          <a:sym typeface="Lota Grotesque Bold"/>
        </a:defRPr>
      </a:lvl1pPr>
      <a:lvl2pPr marL="0" marR="0" indent="228600" algn="l" defTabSz="8215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chemeClr val="accent1">
              <a:hueOff val="48339"/>
              <a:lumOff val="-12879"/>
            </a:schemeClr>
          </a:solidFill>
          <a:uFillTx/>
          <a:latin typeface="+mn-lt"/>
          <a:ea typeface="+mn-ea"/>
          <a:cs typeface="+mn-cs"/>
          <a:sym typeface="Lota Grotesque Bold"/>
        </a:defRPr>
      </a:lvl2pPr>
      <a:lvl3pPr marL="0" marR="0" indent="457200" algn="l" defTabSz="8215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chemeClr val="accent1">
              <a:hueOff val="48339"/>
              <a:lumOff val="-12879"/>
            </a:schemeClr>
          </a:solidFill>
          <a:uFillTx/>
          <a:latin typeface="+mn-lt"/>
          <a:ea typeface="+mn-ea"/>
          <a:cs typeface="+mn-cs"/>
          <a:sym typeface="Lota Grotesque Bold"/>
        </a:defRPr>
      </a:lvl3pPr>
      <a:lvl4pPr marL="0" marR="0" indent="685800" algn="l" defTabSz="8215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chemeClr val="accent1">
              <a:hueOff val="48339"/>
              <a:lumOff val="-12879"/>
            </a:schemeClr>
          </a:solidFill>
          <a:uFillTx/>
          <a:latin typeface="+mn-lt"/>
          <a:ea typeface="+mn-ea"/>
          <a:cs typeface="+mn-cs"/>
          <a:sym typeface="Lota Grotesque Bold"/>
        </a:defRPr>
      </a:lvl4pPr>
      <a:lvl5pPr marL="0" marR="0" indent="914400" algn="l" defTabSz="8215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chemeClr val="accent1">
              <a:hueOff val="48339"/>
              <a:lumOff val="-12879"/>
            </a:schemeClr>
          </a:solidFill>
          <a:uFillTx/>
          <a:latin typeface="+mn-lt"/>
          <a:ea typeface="+mn-ea"/>
          <a:cs typeface="+mn-cs"/>
          <a:sym typeface="Lota Grotesque Bold"/>
        </a:defRPr>
      </a:lvl5pPr>
      <a:lvl6pPr marL="0" marR="0" indent="1143000" algn="l" defTabSz="8215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chemeClr val="accent1">
              <a:hueOff val="48339"/>
              <a:lumOff val="-12879"/>
            </a:schemeClr>
          </a:solidFill>
          <a:uFillTx/>
          <a:latin typeface="+mn-lt"/>
          <a:ea typeface="+mn-ea"/>
          <a:cs typeface="+mn-cs"/>
          <a:sym typeface="Lota Grotesque Bold"/>
        </a:defRPr>
      </a:lvl6pPr>
      <a:lvl7pPr marL="0" marR="0" indent="1371600" algn="l" defTabSz="8215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chemeClr val="accent1">
              <a:hueOff val="48339"/>
              <a:lumOff val="-12879"/>
            </a:schemeClr>
          </a:solidFill>
          <a:uFillTx/>
          <a:latin typeface="+mn-lt"/>
          <a:ea typeface="+mn-ea"/>
          <a:cs typeface="+mn-cs"/>
          <a:sym typeface="Lota Grotesque Bold"/>
        </a:defRPr>
      </a:lvl7pPr>
      <a:lvl8pPr marL="0" marR="0" indent="1600200" algn="l" defTabSz="8215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chemeClr val="accent1">
              <a:hueOff val="48339"/>
              <a:lumOff val="-12879"/>
            </a:schemeClr>
          </a:solidFill>
          <a:uFillTx/>
          <a:latin typeface="+mn-lt"/>
          <a:ea typeface="+mn-ea"/>
          <a:cs typeface="+mn-cs"/>
          <a:sym typeface="Lota Grotesque Bold"/>
        </a:defRPr>
      </a:lvl8pPr>
      <a:lvl9pPr marL="0" marR="0" indent="1828800" algn="l" defTabSz="8215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chemeClr val="accent1">
              <a:hueOff val="48339"/>
              <a:lumOff val="-12879"/>
            </a:schemeClr>
          </a:solidFill>
          <a:uFillTx/>
          <a:latin typeface="+mn-lt"/>
          <a:ea typeface="+mn-ea"/>
          <a:cs typeface="+mn-cs"/>
          <a:sym typeface="Lota Grotesque Bold"/>
        </a:defRPr>
      </a:lvl9pPr>
    </p:titleStyle>
    <p:bodyStyle>
      <a:lvl1pPr marL="388937" marR="0" indent="-388937" algn="l" defTabSz="821531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85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Muli Regular"/>
          <a:ea typeface="Muli Regular"/>
          <a:cs typeface="Muli Regular"/>
          <a:sym typeface="Muli Regular"/>
        </a:defRPr>
      </a:lvl1pPr>
      <a:lvl2pPr marL="833437" marR="0" indent="-388937" algn="l" defTabSz="821531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45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Muli Regular"/>
          <a:ea typeface="Muli Regular"/>
          <a:cs typeface="Muli Regular"/>
          <a:sym typeface="Muli Regular"/>
        </a:defRPr>
      </a:lvl2pPr>
      <a:lvl3pPr marL="1277937" marR="0" indent="-388937" algn="l" defTabSz="821531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45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Muli Regular"/>
          <a:ea typeface="Muli Regular"/>
          <a:cs typeface="Muli Regular"/>
          <a:sym typeface="Muli Regular"/>
        </a:defRPr>
      </a:lvl3pPr>
      <a:lvl4pPr marL="1722437" marR="0" indent="-388937" algn="l" defTabSz="821531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45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Muli Regular"/>
          <a:ea typeface="Muli Regular"/>
          <a:cs typeface="Muli Regular"/>
          <a:sym typeface="Muli Regular"/>
        </a:defRPr>
      </a:lvl4pPr>
      <a:lvl5pPr marL="2166937" marR="0" indent="-388937" algn="l" defTabSz="821531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45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Muli Regular"/>
          <a:ea typeface="Muli Regular"/>
          <a:cs typeface="Muli Regular"/>
          <a:sym typeface="Muli Regular"/>
        </a:defRPr>
      </a:lvl5pPr>
      <a:lvl6pPr marL="2611437" marR="0" indent="-388937" algn="l" defTabSz="821531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45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Muli Regular"/>
          <a:ea typeface="Muli Regular"/>
          <a:cs typeface="Muli Regular"/>
          <a:sym typeface="Muli Regular"/>
        </a:defRPr>
      </a:lvl6pPr>
      <a:lvl7pPr marL="3055937" marR="0" indent="-388937" algn="l" defTabSz="821531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45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Muli Regular"/>
          <a:ea typeface="Muli Regular"/>
          <a:cs typeface="Muli Regular"/>
          <a:sym typeface="Muli Regular"/>
        </a:defRPr>
      </a:lvl7pPr>
      <a:lvl8pPr marL="3500437" marR="0" indent="-388937" algn="l" defTabSz="821531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45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Muli Regular"/>
          <a:ea typeface="Muli Regular"/>
          <a:cs typeface="Muli Regular"/>
          <a:sym typeface="Muli Regular"/>
        </a:defRPr>
      </a:lvl8pPr>
      <a:lvl9pPr marL="3944937" marR="0" indent="-388937" algn="l" defTabSz="821531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45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Muli Regular"/>
          <a:ea typeface="Muli Regular"/>
          <a:cs typeface="Muli Regular"/>
          <a:sym typeface="Muli Regular"/>
        </a:defRPr>
      </a:lvl9pPr>
    </p:bodyStyle>
    <p:otherStyle>
      <a:lvl1pPr marL="0" marR="0" indent="0" algn="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ota Grotesque Bold"/>
        </a:defRPr>
      </a:lvl1pPr>
      <a:lvl2pPr marL="0" marR="0" indent="228600" algn="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ota Grotesque Bold"/>
        </a:defRPr>
      </a:lvl2pPr>
      <a:lvl3pPr marL="0" marR="0" indent="457200" algn="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ota Grotesque Bold"/>
        </a:defRPr>
      </a:lvl3pPr>
      <a:lvl4pPr marL="0" marR="0" indent="685800" algn="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ota Grotesque Bold"/>
        </a:defRPr>
      </a:lvl4pPr>
      <a:lvl5pPr marL="0" marR="0" indent="914400" algn="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ota Grotesque Bold"/>
        </a:defRPr>
      </a:lvl5pPr>
      <a:lvl6pPr marL="0" marR="0" indent="1143000" algn="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ota Grotesque Bold"/>
        </a:defRPr>
      </a:lvl6pPr>
      <a:lvl7pPr marL="0" marR="0" indent="1371600" algn="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ota Grotesque Bold"/>
        </a:defRPr>
      </a:lvl7pPr>
      <a:lvl8pPr marL="0" marR="0" indent="1600200" algn="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ota Grotesque Bold"/>
        </a:defRPr>
      </a:lvl8pPr>
      <a:lvl9pPr marL="0" marR="0" indent="1828800" algn="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ota Grotesque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2024/05/09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202</a:t>
            </a:r>
            <a:r>
              <a:rPr lang="en-US" dirty="0"/>
              <a:t>5</a:t>
            </a:r>
            <a:r>
              <a:rPr dirty="0"/>
              <a:t>/0</a:t>
            </a:r>
            <a:r>
              <a:rPr lang="en-US" dirty="0"/>
              <a:t>5</a:t>
            </a:r>
            <a:r>
              <a:rPr dirty="0"/>
              <a:t>/</a:t>
            </a:r>
            <a:r>
              <a:rPr lang="en-US" dirty="0"/>
              <a:t>13</a:t>
            </a:r>
            <a:endParaRPr dirty="0"/>
          </a:p>
        </p:txBody>
      </p:sp>
      <p:sp>
        <p:nvSpPr>
          <p:cNvPr id="138" name="Dr. Erica Caden, (she/her)…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buSzTx/>
              <a:buNone/>
              <a:defRPr sz="4500">
                <a:solidFill>
                  <a:schemeClr val="accent1">
                    <a:hueOff val="48339"/>
                    <a:lumOff val="-12879"/>
                  </a:schemeClr>
                </a:solidFill>
                <a:latin typeface="Muli Bold"/>
                <a:ea typeface="Muli Bold"/>
                <a:cs typeface="Muli Bold"/>
                <a:sym typeface="Muli Bold"/>
              </a:defRPr>
            </a:pPr>
            <a:r>
              <a:rPr lang="en-US" dirty="0"/>
              <a:t>Site Overview</a:t>
            </a:r>
          </a:p>
          <a:p>
            <a:pPr marL="0" indent="0">
              <a:lnSpc>
                <a:spcPct val="100000"/>
              </a:lnSpc>
              <a:buSzTx/>
              <a:buNone/>
              <a:defRPr sz="4500">
                <a:solidFill>
                  <a:schemeClr val="accent1">
                    <a:hueOff val="48339"/>
                    <a:lumOff val="-12879"/>
                  </a:schemeClr>
                </a:solidFill>
                <a:latin typeface="Muli Bold"/>
                <a:ea typeface="Muli Bold"/>
                <a:cs typeface="Muli Bold"/>
                <a:sym typeface="Muli Bold"/>
              </a:defRPr>
            </a:pPr>
            <a:r>
              <a:rPr lang="en-US" dirty="0"/>
              <a:t>Mehwish Obaid, PMO Manager (she/her)</a:t>
            </a:r>
            <a:endParaRPr dirty="0"/>
          </a:p>
        </p:txBody>
      </p:sp>
      <p:sp>
        <p:nvSpPr>
          <p:cNvPr id="139" name="SNOLAB Welcomes CAPSS - 2024!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31162">
              <a:defRPr sz="14239"/>
            </a:lvl1pPr>
          </a:lstStyle>
          <a:p>
            <a:br>
              <a:rPr lang="en-US" dirty="0"/>
            </a:br>
            <a:r>
              <a:rPr lang="en-US" sz="11100" dirty="0"/>
              <a:t>2025 Conference for Project Management Professionals</a:t>
            </a:r>
            <a:br>
              <a:rPr lang="en-US" sz="11100" dirty="0"/>
            </a:br>
            <a:endParaRPr sz="11100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47" name="Washrooms are available on every floor.…"/>
          <p:cNvSpPr txBox="1"/>
          <p:nvPr/>
        </p:nvSpPr>
        <p:spPr>
          <a:xfrm>
            <a:off x="2586929" y="6518284"/>
            <a:ext cx="20087739" cy="1089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>
              <a:lnSpc>
                <a:spcPct val="110000"/>
              </a:lnSpc>
              <a:spcBef>
                <a:spcPts val="2100"/>
              </a:spcBef>
              <a:defRPr sz="4600"/>
            </a:pPr>
            <a:endParaRPr sz="6000" dirty="0"/>
          </a:p>
        </p:txBody>
      </p:sp>
      <p:sp>
        <p:nvSpPr>
          <p:cNvPr id="153" name="Welcome to SNOLAB"/>
          <p:cNvSpPr txBox="1"/>
          <p:nvPr/>
        </p:nvSpPr>
        <p:spPr>
          <a:xfrm>
            <a:off x="5298633" y="718628"/>
            <a:ext cx="9946768" cy="1463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lnSpc>
                <a:spcPct val="80000"/>
              </a:lnSpc>
              <a:defRPr sz="8000">
                <a:solidFill>
                  <a:schemeClr val="accent1">
                    <a:hueOff val="48339"/>
                    <a:lumOff val="-12879"/>
                  </a:schemeClr>
                </a:solidFill>
                <a:latin typeface="+mn-lt"/>
                <a:ea typeface="+mn-ea"/>
                <a:cs typeface="+mn-cs"/>
                <a:sym typeface="Lota Grotesque Bold"/>
              </a:defRPr>
            </a:lvl1pPr>
          </a:lstStyle>
          <a:p>
            <a:r>
              <a:t>Welcome to SNOLAB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40201F-06FF-431E-7C2B-D736CB89CF7B}"/>
              </a:ext>
            </a:extLst>
          </p:cNvPr>
          <p:cNvSpPr txBox="1"/>
          <p:nvPr/>
        </p:nvSpPr>
        <p:spPr>
          <a:xfrm>
            <a:off x="1236873" y="3737447"/>
            <a:ext cx="21248221" cy="74570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rPr>
              <a:t>The Canadian </a:t>
            </a:r>
            <a:r>
              <a:rPr lang="en-US" sz="4400" dirty="0"/>
              <a:t>Laboratory Consortium Conference for Project Management Professionals was established in 2025. </a:t>
            </a:r>
          </a:p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4400" dirty="0"/>
          </a:p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dirty="0"/>
              <a:t>The goal is to promote on-going networking and encourage collaboration between community of project management professionals from Canadian Light Source, Canadian Nuclear Laboratories, TRIUMF and SNOLAB</a:t>
            </a:r>
          </a:p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4400" dirty="0"/>
          </a:p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dirty="0"/>
              <a:t>The purpose is to share project management lessons learned and best practices </a:t>
            </a: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rPr>
              <a:t>The theme of this year’s conference is Communication on R&amp;D projects.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6D990-7EFE-F922-718D-FF381ED71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lide Number">
            <a:extLst>
              <a:ext uri="{FF2B5EF4-FFF2-40B4-BE49-F238E27FC236}">
                <a16:creationId xmlns:a16="http://schemas.microsoft.com/office/drawing/2014/main" id="{9995B174-444E-F990-39DF-228518703B1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47" name="Washrooms are available on every floor.…">
            <a:extLst>
              <a:ext uri="{FF2B5EF4-FFF2-40B4-BE49-F238E27FC236}">
                <a16:creationId xmlns:a16="http://schemas.microsoft.com/office/drawing/2014/main" id="{786AAB0A-B766-0FFC-845E-8DE8D45AEC83}"/>
              </a:ext>
            </a:extLst>
          </p:cNvPr>
          <p:cNvSpPr txBox="1"/>
          <p:nvPr/>
        </p:nvSpPr>
        <p:spPr>
          <a:xfrm>
            <a:off x="2586929" y="1274542"/>
            <a:ext cx="20087739" cy="115774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>
              <a:lnSpc>
                <a:spcPct val="110000"/>
              </a:lnSpc>
              <a:spcBef>
                <a:spcPts val="2100"/>
              </a:spcBef>
              <a:defRPr sz="4600"/>
            </a:pPr>
            <a:r>
              <a:rPr sz="6000" dirty="0"/>
              <a:t>Washrooms are available on every floor.</a:t>
            </a:r>
            <a:endParaRPr sz="6000" dirty="0">
              <a:latin typeface="Times Roman"/>
              <a:ea typeface="Times Roman"/>
              <a:cs typeface="Times Roman"/>
              <a:sym typeface="Times Roman"/>
            </a:endParaRPr>
          </a:p>
          <a:p>
            <a:pPr>
              <a:lnSpc>
                <a:spcPct val="110000"/>
              </a:lnSpc>
              <a:spcBef>
                <a:spcPts val="2100"/>
              </a:spcBef>
              <a:defRPr sz="4600"/>
            </a:pPr>
            <a:r>
              <a:rPr sz="6000" dirty="0"/>
              <a:t>All gender, accessible washroom on the first floor. </a:t>
            </a:r>
            <a:endParaRPr sz="6000" dirty="0">
              <a:latin typeface="Times Roman"/>
              <a:ea typeface="Times Roman"/>
              <a:cs typeface="Times Roman"/>
              <a:sym typeface="Times Roman"/>
            </a:endParaRPr>
          </a:p>
          <a:p>
            <a:pPr>
              <a:lnSpc>
                <a:spcPct val="110000"/>
              </a:lnSpc>
              <a:spcBef>
                <a:spcPts val="2100"/>
              </a:spcBef>
              <a:defRPr sz="4600"/>
            </a:pPr>
            <a:r>
              <a:rPr sz="6000" dirty="0"/>
              <a:t>Drinking water is available in the spigot near the kitchenette faucets, water coolers. </a:t>
            </a:r>
            <a:r>
              <a:rPr sz="6000" dirty="0">
                <a:latin typeface="Muli Bold"/>
                <a:ea typeface="Muli Bold"/>
                <a:cs typeface="Muli Bold"/>
                <a:sym typeface="Muli Bold"/>
              </a:rPr>
              <a:t>Do not drink the tap water.</a:t>
            </a:r>
            <a:endParaRPr sz="6000" dirty="0">
              <a:latin typeface="Times Roman"/>
              <a:ea typeface="Times Roman"/>
              <a:cs typeface="Times Roman"/>
              <a:sym typeface="Times Roman"/>
            </a:endParaRPr>
          </a:p>
          <a:p>
            <a:pPr>
              <a:lnSpc>
                <a:spcPct val="110000"/>
              </a:lnSpc>
              <a:spcBef>
                <a:spcPts val="2100"/>
              </a:spcBef>
              <a:defRPr sz="4600"/>
            </a:pPr>
            <a:r>
              <a:rPr sz="6000" dirty="0"/>
              <a:t>Coffee/tea is available in the kitchenettes on the 1st, 2nd &amp; 3rd floors.  </a:t>
            </a:r>
            <a:endParaRPr sz="6000" dirty="0">
              <a:latin typeface="Times Roman"/>
              <a:ea typeface="Times Roman"/>
              <a:cs typeface="Times Roman"/>
              <a:sym typeface="Times Roman"/>
            </a:endParaRPr>
          </a:p>
          <a:p>
            <a:pPr>
              <a:lnSpc>
                <a:spcPct val="110000"/>
              </a:lnSpc>
              <a:spcBef>
                <a:spcPts val="2100"/>
              </a:spcBef>
              <a:defRPr sz="4600"/>
            </a:pPr>
            <a:r>
              <a:rPr sz="6000" dirty="0" err="1"/>
              <a:t>Wifi</a:t>
            </a:r>
            <a:r>
              <a:rPr sz="6000" dirty="0"/>
              <a:t> is SNOLAB Guest.</a:t>
            </a:r>
            <a:endParaRPr lang="en-US" sz="6000" dirty="0"/>
          </a:p>
          <a:p>
            <a:pPr>
              <a:lnSpc>
                <a:spcPct val="110000"/>
              </a:lnSpc>
              <a:spcBef>
                <a:spcPts val="2100"/>
              </a:spcBef>
              <a:defRPr sz="4600"/>
            </a:pPr>
            <a:r>
              <a:rPr lang="en-US" sz="6000" dirty="0"/>
              <a:t>We are at active mine site, please wait for escorts to walk you to the parking lot.</a:t>
            </a:r>
            <a:endParaRPr sz="6000" dirty="0"/>
          </a:p>
        </p:txBody>
      </p:sp>
      <p:pic>
        <p:nvPicPr>
          <p:cNvPr id="148" name="Image" descr="Image">
            <a:extLst>
              <a:ext uri="{FF2B5EF4-FFF2-40B4-BE49-F238E27FC236}">
                <a16:creationId xmlns:a16="http://schemas.microsoft.com/office/drawing/2014/main" id="{B5B0B977-2DDA-840D-F2CE-DCF97FC0D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28" y="2827954"/>
            <a:ext cx="914401" cy="91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" descr="Image">
            <a:extLst>
              <a:ext uri="{FF2B5EF4-FFF2-40B4-BE49-F238E27FC236}">
                <a16:creationId xmlns:a16="http://schemas.microsoft.com/office/drawing/2014/main" id="{56E328EC-B932-0C6B-E674-48B1FE607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6272" y="2970244"/>
            <a:ext cx="2743201" cy="27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" descr="Image">
            <a:extLst>
              <a:ext uri="{FF2B5EF4-FFF2-40B4-BE49-F238E27FC236}">
                <a16:creationId xmlns:a16="http://schemas.microsoft.com/office/drawing/2014/main" id="{2B440981-00B5-22C6-2428-ABE05CA9D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128" y="5350735"/>
            <a:ext cx="914401" cy="91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" descr="Image">
            <a:extLst>
              <a:ext uri="{FF2B5EF4-FFF2-40B4-BE49-F238E27FC236}">
                <a16:creationId xmlns:a16="http://schemas.microsoft.com/office/drawing/2014/main" id="{C361E332-62C5-2AAC-9C35-E562338514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125" y="7695425"/>
            <a:ext cx="914401" cy="91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" descr="Image">
            <a:extLst>
              <a:ext uri="{FF2B5EF4-FFF2-40B4-BE49-F238E27FC236}">
                <a16:creationId xmlns:a16="http://schemas.microsoft.com/office/drawing/2014/main" id="{FA1331A5-DAAF-379F-BE9C-260C18BC0B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126" y="9666515"/>
            <a:ext cx="914401" cy="1079242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Welcome to SNOLAB">
            <a:extLst>
              <a:ext uri="{FF2B5EF4-FFF2-40B4-BE49-F238E27FC236}">
                <a16:creationId xmlns:a16="http://schemas.microsoft.com/office/drawing/2014/main" id="{AE7C4B52-FC24-BCC8-5DE3-5CF0490721CD}"/>
              </a:ext>
            </a:extLst>
          </p:cNvPr>
          <p:cNvSpPr txBox="1"/>
          <p:nvPr/>
        </p:nvSpPr>
        <p:spPr>
          <a:xfrm>
            <a:off x="5400233" y="0"/>
            <a:ext cx="9946768" cy="1463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lnSpc>
                <a:spcPct val="80000"/>
              </a:lnSpc>
              <a:defRPr sz="8000">
                <a:solidFill>
                  <a:schemeClr val="accent1">
                    <a:hueOff val="48339"/>
                    <a:lumOff val="-12879"/>
                  </a:schemeClr>
                </a:solidFill>
                <a:latin typeface="+mn-lt"/>
                <a:ea typeface="+mn-ea"/>
                <a:cs typeface="+mn-cs"/>
                <a:sym typeface="Lota Grotesque Bold"/>
              </a:defRPr>
            </a:lvl1pPr>
          </a:lstStyle>
          <a:p>
            <a:r>
              <a:rPr dirty="0"/>
              <a:t>Welcome to SNOLAB</a:t>
            </a:r>
          </a:p>
        </p:txBody>
      </p:sp>
      <p:pic>
        <p:nvPicPr>
          <p:cNvPr id="3" name="Graphic 2" descr="Construction worker female outline">
            <a:extLst>
              <a:ext uri="{FF2B5EF4-FFF2-40B4-BE49-F238E27FC236}">
                <a16:creationId xmlns:a16="http://schemas.microsoft.com/office/drawing/2014/main" id="{47233271-8506-7B3E-423F-36316F40D4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932" y="1130198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2223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Emergency Evacu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16052">
              <a:lnSpc>
                <a:spcPct val="100000"/>
              </a:lnSpc>
              <a:defRPr sz="9706">
                <a:solidFill>
                  <a:srgbClr val="0076BD"/>
                </a:solidFill>
              </a:defRPr>
            </a:pPr>
            <a:r>
              <a:rPr dirty="0"/>
              <a:t>Emergency Evacuation</a:t>
            </a:r>
            <a:r>
              <a:rPr sz="1092" dirty="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</a:p>
        </p:txBody>
      </p:sp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157" name="Do not use the elevator in an evacuation.…"/>
          <p:cNvSpPr txBox="1"/>
          <p:nvPr/>
        </p:nvSpPr>
        <p:spPr>
          <a:xfrm>
            <a:off x="417207" y="4988069"/>
            <a:ext cx="18169372" cy="7861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marL="629703" indent="-629703" defTabSz="457200">
              <a:lnSpc>
                <a:spcPts val="7200"/>
              </a:lnSpc>
              <a:spcBef>
                <a:spcPts val="1700"/>
              </a:spcBef>
              <a:buClr>
                <a:schemeClr val="accent1">
                  <a:hueOff val="48339"/>
                  <a:lumOff val="-12879"/>
                </a:schemeClr>
              </a:buClr>
              <a:buSzPct val="85000"/>
              <a:buChar char="•"/>
              <a:defRPr sz="4533"/>
            </a:pPr>
            <a:r>
              <a:rPr dirty="0"/>
              <a:t>Do not use the elevator in an evacuation.</a:t>
            </a:r>
            <a:endParaRPr sz="1200" dirty="0">
              <a:latin typeface="Times Roman"/>
              <a:ea typeface="Times Roman"/>
              <a:cs typeface="Times Roman"/>
              <a:sym typeface="Times Roman"/>
            </a:endParaRPr>
          </a:p>
          <a:p>
            <a:pPr marL="166687" indent="-166687" defTabSz="457200">
              <a:lnSpc>
                <a:spcPts val="3200"/>
              </a:lnSpc>
              <a:spcBef>
                <a:spcPts val="1700"/>
              </a:spcBef>
              <a:buClr>
                <a:schemeClr val="accent1">
                  <a:hueOff val="48339"/>
                  <a:lumOff val="-12879"/>
                </a:schemeClr>
              </a:buClr>
              <a:buSzPct val="85000"/>
              <a:buChar char="•"/>
              <a:defRPr sz="1200">
                <a:latin typeface="Times Roman"/>
                <a:ea typeface="Times Roman"/>
                <a:cs typeface="Times Roman"/>
                <a:sym typeface="Times Roman"/>
              </a:defRPr>
            </a:pPr>
            <a:endParaRPr sz="1200" dirty="0">
              <a:latin typeface="Times Roman"/>
              <a:ea typeface="Times Roman"/>
              <a:cs typeface="Times Roman"/>
              <a:sym typeface="Times Roman"/>
            </a:endParaRPr>
          </a:p>
          <a:p>
            <a:pPr marL="629703" indent="-629703" defTabSz="457200">
              <a:lnSpc>
                <a:spcPts val="7200"/>
              </a:lnSpc>
              <a:spcBef>
                <a:spcPts val="1700"/>
              </a:spcBef>
              <a:buClr>
                <a:schemeClr val="accent1">
                  <a:hueOff val="48339"/>
                  <a:lumOff val="-12879"/>
                </a:schemeClr>
              </a:buClr>
              <a:buSzPct val="85000"/>
              <a:buChar char="•"/>
              <a:defRPr sz="4533"/>
            </a:pPr>
            <a:r>
              <a:rPr dirty="0"/>
              <a:t>Use the nearest stairwell to exit the building. </a:t>
            </a:r>
            <a:endParaRPr sz="1200" dirty="0">
              <a:latin typeface="Times Roman"/>
              <a:ea typeface="Times Roman"/>
              <a:cs typeface="Times Roman"/>
              <a:sym typeface="Times Roman"/>
            </a:endParaRPr>
          </a:p>
          <a:p>
            <a:pPr marL="166687" indent="-166687" defTabSz="457200">
              <a:lnSpc>
                <a:spcPts val="3200"/>
              </a:lnSpc>
              <a:spcBef>
                <a:spcPts val="1700"/>
              </a:spcBef>
              <a:buClr>
                <a:schemeClr val="accent1">
                  <a:hueOff val="48339"/>
                  <a:lumOff val="-12879"/>
                </a:schemeClr>
              </a:buClr>
              <a:buSzPct val="85000"/>
              <a:buChar char="•"/>
              <a:defRPr sz="1200">
                <a:latin typeface="Times Roman"/>
                <a:ea typeface="Times Roman"/>
                <a:cs typeface="Times Roman"/>
                <a:sym typeface="Times Roman"/>
              </a:defRPr>
            </a:pPr>
            <a:endParaRPr sz="1200" dirty="0">
              <a:latin typeface="Times Roman"/>
              <a:ea typeface="Times Roman"/>
              <a:cs typeface="Times Roman"/>
              <a:sym typeface="Times Roman"/>
            </a:endParaRPr>
          </a:p>
          <a:p>
            <a:pPr marL="629703" indent="-629703" defTabSz="457200">
              <a:lnSpc>
                <a:spcPts val="7200"/>
              </a:lnSpc>
              <a:spcBef>
                <a:spcPts val="1700"/>
              </a:spcBef>
              <a:buClr>
                <a:schemeClr val="accent1">
                  <a:hueOff val="48339"/>
                  <a:lumOff val="-12879"/>
                </a:schemeClr>
              </a:buClr>
              <a:buSzPct val="85000"/>
              <a:buChar char="•"/>
              <a:defRPr sz="4533"/>
            </a:pPr>
            <a:r>
              <a:rPr dirty="0"/>
              <a:t>Report to the SNOLAB Assembly Area.</a:t>
            </a:r>
            <a:endParaRPr sz="1200" dirty="0">
              <a:latin typeface="Times Roman"/>
              <a:ea typeface="Times Roman"/>
              <a:cs typeface="Times Roman"/>
              <a:sym typeface="Times Roman"/>
            </a:endParaRPr>
          </a:p>
          <a:p>
            <a:pPr marL="166687" indent="-166687" defTabSz="457200">
              <a:lnSpc>
                <a:spcPts val="3200"/>
              </a:lnSpc>
              <a:spcBef>
                <a:spcPts val="1700"/>
              </a:spcBef>
              <a:buClr>
                <a:schemeClr val="accent1">
                  <a:hueOff val="48339"/>
                  <a:lumOff val="-12879"/>
                </a:schemeClr>
              </a:buClr>
              <a:buSzPct val="85000"/>
              <a:buChar char="•"/>
              <a:defRPr sz="1200">
                <a:latin typeface="Times Roman"/>
                <a:ea typeface="Times Roman"/>
                <a:cs typeface="Times Roman"/>
                <a:sym typeface="Times Roman"/>
              </a:defRPr>
            </a:pPr>
            <a:endParaRPr sz="1200" dirty="0">
              <a:latin typeface="Times Roman"/>
              <a:ea typeface="Times Roman"/>
              <a:cs typeface="Times Roman"/>
              <a:sym typeface="Times Roman"/>
            </a:endParaRPr>
          </a:p>
          <a:p>
            <a:pPr marL="629703" indent="-629703" defTabSz="457200">
              <a:lnSpc>
                <a:spcPts val="7200"/>
              </a:lnSpc>
              <a:spcBef>
                <a:spcPts val="1700"/>
              </a:spcBef>
              <a:buClr>
                <a:schemeClr val="accent1">
                  <a:hueOff val="48339"/>
                  <a:lumOff val="-12879"/>
                </a:schemeClr>
              </a:buClr>
              <a:buSzPct val="85000"/>
              <a:buChar char="•"/>
              <a:defRPr sz="4533"/>
            </a:pPr>
            <a:r>
              <a:rPr dirty="0"/>
              <a:t>The SNOLAB Assembly area is in the front parking lot, straight ahead from the front doors of the building. </a:t>
            </a:r>
            <a:endParaRPr sz="1200" dirty="0">
              <a:latin typeface="Times Roman"/>
              <a:ea typeface="Times Roman"/>
              <a:cs typeface="Times Roman"/>
              <a:sym typeface="Times Roman"/>
            </a:endParaRPr>
          </a:p>
          <a:p>
            <a:pPr marL="166687" indent="-166687" defTabSz="457200">
              <a:lnSpc>
                <a:spcPts val="3200"/>
              </a:lnSpc>
              <a:spcBef>
                <a:spcPts val="1700"/>
              </a:spcBef>
              <a:buClr>
                <a:schemeClr val="accent1">
                  <a:hueOff val="48339"/>
                  <a:lumOff val="-12879"/>
                </a:schemeClr>
              </a:buClr>
              <a:buSzPct val="85000"/>
              <a:buChar char="•"/>
              <a:defRPr sz="1200">
                <a:latin typeface="Times Roman"/>
                <a:ea typeface="Times Roman"/>
                <a:cs typeface="Times Roman"/>
                <a:sym typeface="Times Roman"/>
              </a:defRPr>
            </a:pPr>
            <a:endParaRPr sz="1200" dirty="0">
              <a:latin typeface="Times Roman"/>
              <a:ea typeface="Times Roman"/>
              <a:cs typeface="Times Roman"/>
              <a:sym typeface="Times Roman"/>
            </a:endParaRPr>
          </a:p>
        </p:txBody>
      </p:sp>
      <p:pic>
        <p:nvPicPr>
          <p:cNvPr id="15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9525" y="4988069"/>
            <a:ext cx="3834853" cy="70592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First aid kits: Warehouse, second floor kitchenette, third floor break area…"/>
          <p:cNvSpPr txBox="1">
            <a:spLocks noGrp="1"/>
          </p:cNvSpPr>
          <p:nvPr>
            <p:ph type="body" idx="21"/>
          </p:nvPr>
        </p:nvSpPr>
        <p:spPr>
          <a:xfrm>
            <a:off x="5635799" y="5154375"/>
            <a:ext cx="16948414" cy="6162676"/>
          </a:xfrm>
          <a:prstGeom prst="rect">
            <a:avLst/>
          </a:prstGeom>
        </p:spPr>
        <p:txBody>
          <a:bodyPr/>
          <a:lstStyle/>
          <a:p>
            <a:pPr defTabSz="457200">
              <a:lnSpc>
                <a:spcPts val="6600"/>
              </a:lnSpc>
              <a:spcBef>
                <a:spcPts val="3100"/>
              </a:spcBef>
              <a:defRPr sz="4000"/>
            </a:pPr>
            <a:r>
              <a:rPr>
                <a:latin typeface="Muli Bold"/>
                <a:ea typeface="Muli Bold"/>
                <a:cs typeface="Muli Bold"/>
                <a:sym typeface="Muli Bold"/>
              </a:rPr>
              <a:t>First aid kits:</a:t>
            </a:r>
            <a:r>
              <a:t> Warehouse, second floor kitchenette, third floor break area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 defTabSz="457200">
              <a:lnSpc>
                <a:spcPts val="6600"/>
              </a:lnSpc>
              <a:spcBef>
                <a:spcPts val="3100"/>
              </a:spcBef>
              <a:defRPr sz="4000"/>
            </a:pPr>
            <a:r>
              <a:rPr>
                <a:latin typeface="Muli Bold"/>
                <a:ea typeface="Muli Bold"/>
                <a:cs typeface="Muli Bold"/>
                <a:sym typeface="Muli Bold"/>
              </a:rPr>
              <a:t>Defibrillator:</a:t>
            </a:r>
            <a:r>
              <a:t> second floor kitchenette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 defTabSz="457200">
              <a:lnSpc>
                <a:spcPts val="6600"/>
              </a:lnSpc>
              <a:spcBef>
                <a:spcPts val="3100"/>
              </a:spcBef>
              <a:defRPr sz="4000"/>
            </a:pPr>
            <a:r>
              <a:rPr>
                <a:latin typeface="Muli Bold"/>
                <a:ea typeface="Muli Bold"/>
                <a:cs typeface="Muli Bold"/>
                <a:sym typeface="Muli Bold"/>
              </a:rPr>
              <a:t>EpiPens:</a:t>
            </a:r>
            <a:r>
              <a:t> second floor kitchenette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 defTabSz="457200">
              <a:lnSpc>
                <a:spcPts val="6600"/>
              </a:lnSpc>
              <a:spcBef>
                <a:spcPts val="3100"/>
              </a:spcBef>
              <a:defRPr sz="4000"/>
            </a:pPr>
            <a:r>
              <a:t>For a </a:t>
            </a:r>
            <a:r>
              <a:rPr>
                <a:latin typeface="Muli Bold"/>
                <a:ea typeface="Muli Bold"/>
                <a:cs typeface="Muli Bold"/>
                <a:sym typeface="Muli Bold"/>
              </a:rPr>
              <a:t>medical emergency</a:t>
            </a:r>
            <a:r>
              <a:t>, call the Vale Plant Protection Office at </a:t>
            </a:r>
            <a:r>
              <a:rPr>
                <a:latin typeface="Muli Bold"/>
                <a:ea typeface="Muli Bold"/>
                <a:cs typeface="Muli Bold"/>
                <a:sym typeface="Muli Bold"/>
              </a:rPr>
              <a:t>705-692-2292</a:t>
            </a:r>
            <a:r>
              <a:t>. </a:t>
            </a:r>
          </a:p>
          <a:p>
            <a:pPr defTabSz="457200">
              <a:lnSpc>
                <a:spcPts val="6600"/>
              </a:lnSpc>
              <a:spcBef>
                <a:spcPts val="3100"/>
              </a:spcBef>
              <a:defRPr sz="4000"/>
            </a:pPr>
            <a:r>
              <a:t>If using a landline phone, dial 8 before dialling the number.</a:t>
            </a:r>
          </a:p>
        </p:txBody>
      </p:sp>
      <p:sp>
        <p:nvSpPr>
          <p:cNvPr id="161" name="Emergency Inform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06908">
              <a:lnSpc>
                <a:spcPct val="100000"/>
              </a:lnSpc>
              <a:defRPr sz="9493">
                <a:solidFill>
                  <a:srgbClr val="0076BD"/>
                </a:solidFill>
              </a:defRPr>
            </a:pPr>
            <a:r>
              <a:t>Emergency Information</a:t>
            </a:r>
            <a:r>
              <a:rPr sz="1068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</a:p>
        </p:txBody>
      </p:sp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pic>
        <p:nvPicPr>
          <p:cNvPr id="16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064" y="10437628"/>
            <a:ext cx="977266" cy="9772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647" y="5337850"/>
            <a:ext cx="800101" cy="812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47" y="6656006"/>
            <a:ext cx="1054101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7697" y="7854712"/>
            <a:ext cx="762001" cy="76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9747" y="9038220"/>
            <a:ext cx="977901" cy="977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6A020-E2DF-2D17-8EAD-5E032B83E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Emergency Information">
            <a:extLst>
              <a:ext uri="{FF2B5EF4-FFF2-40B4-BE49-F238E27FC236}">
                <a16:creationId xmlns:a16="http://schemas.microsoft.com/office/drawing/2014/main" id="{8F56308D-1CE8-B678-D4D3-D087AEF54B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406908">
              <a:lnSpc>
                <a:spcPct val="100000"/>
              </a:lnSpc>
              <a:defRPr sz="9493">
                <a:solidFill>
                  <a:srgbClr val="0076BD"/>
                </a:solidFill>
              </a:defRPr>
            </a:pPr>
            <a:r>
              <a:rPr lang="en-US" dirty="0"/>
              <a:t>Breakout Sessions A and B (10:15 to 11:45)</a:t>
            </a:r>
            <a:br>
              <a:rPr lang="en-US" dirty="0"/>
            </a:br>
            <a:endParaRPr sz="1068" dirty="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162" name="Slide Number">
            <a:extLst>
              <a:ext uri="{FF2B5EF4-FFF2-40B4-BE49-F238E27FC236}">
                <a16:creationId xmlns:a16="http://schemas.microsoft.com/office/drawing/2014/main" id="{F0C6E0D3-3448-1438-1506-9686B030951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41B650-4809-321D-4B2D-EA892BAB7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8568" y="4992035"/>
            <a:ext cx="7842918" cy="76238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0BA1CB-4200-B28F-58BD-94846BE9E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702" y="5026465"/>
            <a:ext cx="7950683" cy="790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5507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8B207-3064-39F9-BF3A-344750A90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Emergency Information">
            <a:extLst>
              <a:ext uri="{FF2B5EF4-FFF2-40B4-BE49-F238E27FC236}">
                <a16:creationId xmlns:a16="http://schemas.microsoft.com/office/drawing/2014/main" id="{3E9A09AA-2A41-260D-A2C0-330BD027D4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406908">
              <a:lnSpc>
                <a:spcPct val="100000"/>
              </a:lnSpc>
              <a:defRPr sz="9493">
                <a:solidFill>
                  <a:srgbClr val="0076BD"/>
                </a:solidFill>
              </a:defRPr>
            </a:pPr>
            <a:r>
              <a:rPr lang="en-US" dirty="0"/>
              <a:t>Breakout Sessions C and D (12:30 to 14:00)</a:t>
            </a:r>
            <a:br>
              <a:rPr lang="en-US" dirty="0"/>
            </a:br>
            <a:endParaRPr sz="1068" dirty="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162" name="Slide Number">
            <a:extLst>
              <a:ext uri="{FF2B5EF4-FFF2-40B4-BE49-F238E27FC236}">
                <a16:creationId xmlns:a16="http://schemas.microsoft.com/office/drawing/2014/main" id="{C84F80C7-6061-9347-57D3-229D2BE2166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5E37FF-A6E4-660B-5DA1-C0F6DE0B9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937" y="4998719"/>
            <a:ext cx="7850161" cy="76722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B1360F-EE19-5BE2-B2F1-96D8818CD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8806" y="4998719"/>
            <a:ext cx="7229993" cy="700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7743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Lota Grotesque Bold"/>
        <a:ea typeface="Lota Grotesque Bold"/>
        <a:cs typeface="Lota Grotesque Bold"/>
      </a:majorFont>
      <a:minorFont>
        <a:latin typeface="Lota Grotesque Bold"/>
        <a:ea typeface="Lota Grotesque Bold"/>
        <a:cs typeface="Lota Grotesque 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821531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uli Regular"/>
            <a:ea typeface="Muli Regular"/>
            <a:cs typeface="Muli Regular"/>
            <a:sym typeface="Muli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Lota Grotesque Bold"/>
        <a:ea typeface="Lota Grotesque Bold"/>
        <a:cs typeface="Lota Grotesque Bold"/>
      </a:majorFont>
      <a:minorFont>
        <a:latin typeface="Lota Grotesque Bold"/>
        <a:ea typeface="Lota Grotesque Bold"/>
        <a:cs typeface="Lota Grotesque 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821531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uli Regular"/>
            <a:ea typeface="Muli Regular"/>
            <a:cs typeface="Muli Regular"/>
            <a:sym typeface="Muli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f6996c6-17e3-4483-b9e5-e0227914df34">
      <Terms xmlns="http://schemas.microsoft.com/office/infopath/2007/PartnerControls"/>
    </lcf76f155ced4ddcb4097134ff3c332f>
    <TaxCatchAll xmlns="21b7f1ba-3ee6-4698-99e3-12a98484b20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54558A2397FC4788176691DA713EA6" ma:contentTypeVersion="12" ma:contentTypeDescription="Create a new document." ma:contentTypeScope="" ma:versionID="da937d3c45cd75c24fbcf05b75d90419">
  <xsd:schema xmlns:xsd="http://www.w3.org/2001/XMLSchema" xmlns:xs="http://www.w3.org/2001/XMLSchema" xmlns:p="http://schemas.microsoft.com/office/2006/metadata/properties" xmlns:ns2="9f6996c6-17e3-4483-b9e5-e0227914df34" xmlns:ns3="21b7f1ba-3ee6-4698-99e3-12a98484b208" targetNamespace="http://schemas.microsoft.com/office/2006/metadata/properties" ma:root="true" ma:fieldsID="5bb880574724ec36345e9f283e1a9c9e" ns2:_="" ns3:_="">
    <xsd:import namespace="9f6996c6-17e3-4483-b9e5-e0227914df34"/>
    <xsd:import namespace="21b7f1ba-3ee6-4698-99e3-12a98484b2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996c6-17e3-4483-b9e5-e0227914df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3ec6080f-a001-4a05-8d2e-760ded6f73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b7f1ba-3ee6-4698-99e3-12a98484b20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97c6c73-9407-43c7-bed3-6ba6aab3c783}" ma:internalName="TaxCatchAll" ma:showField="CatchAllData" ma:web="21b7f1ba-3ee6-4698-99e3-12a98484b2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9B5B94-54F5-4B77-9EB0-F011137F1C89}">
  <ds:schemaRefs>
    <ds:schemaRef ds:uri="http://schemas.microsoft.com/office/2006/metadata/properties"/>
    <ds:schemaRef ds:uri="http://schemas.microsoft.com/office/infopath/2007/PartnerControls"/>
    <ds:schemaRef ds:uri="9f6996c6-17e3-4483-b9e5-e0227914df34"/>
    <ds:schemaRef ds:uri="21b7f1ba-3ee6-4698-99e3-12a98484b208"/>
  </ds:schemaRefs>
</ds:datastoreItem>
</file>

<file path=customXml/itemProps2.xml><?xml version="1.0" encoding="utf-8"?>
<ds:datastoreItem xmlns:ds="http://schemas.openxmlformats.org/officeDocument/2006/customXml" ds:itemID="{D048D888-26EB-4454-9FA0-BCEBEBBF11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6996c6-17e3-4483-b9e5-e0227914df34"/>
    <ds:schemaRef ds:uri="21b7f1ba-3ee6-4698-99e3-12a98484b2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BCE9D1-E2AD-4402-BE82-F47083F198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309</Words>
  <Application>Microsoft Office PowerPoint</Application>
  <PresentationFormat>Custom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Helvetica Neue</vt:lpstr>
      <vt:lpstr>Lota Grotesque Bold</vt:lpstr>
      <vt:lpstr>Muli Bold</vt:lpstr>
      <vt:lpstr>Muli Regular</vt:lpstr>
      <vt:lpstr>Times Roman</vt:lpstr>
      <vt:lpstr>White</vt:lpstr>
      <vt:lpstr> 2025 Conference for Project Management Professionals </vt:lpstr>
      <vt:lpstr>PowerPoint Presentation</vt:lpstr>
      <vt:lpstr>PowerPoint Presentation</vt:lpstr>
      <vt:lpstr>Emergency Evacuation </vt:lpstr>
      <vt:lpstr>Emergency Information </vt:lpstr>
      <vt:lpstr>Breakout Sessions A and B (10:15 to 11:45) </vt:lpstr>
      <vt:lpstr>Breakout Sessions C and D (12:30 to 14:00)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ssekula</dc:creator>
  <cp:lastModifiedBy>Mehwish Obaid</cp:lastModifiedBy>
  <cp:revision>21</cp:revision>
  <dcterms:modified xsi:type="dcterms:W3CDTF">2025-05-12T20:15:52Z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0x0101004054558A2397FC4788176691DA713EA6</vt:lpwstr>
  </property>
</Properties>
</file>