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8" r:id="rId1"/>
  </p:sldMasterIdLst>
  <p:notesMasterIdLst>
    <p:notesMasterId r:id="rId64"/>
  </p:notesMasterIdLst>
  <p:handoutMasterIdLst>
    <p:handoutMasterId r:id="rId65"/>
  </p:handoutMasterIdLst>
  <p:sldIdLst>
    <p:sldId id="726" r:id="rId2"/>
    <p:sldId id="1064" r:id="rId3"/>
    <p:sldId id="1286" r:id="rId4"/>
    <p:sldId id="1063" r:id="rId5"/>
    <p:sldId id="924" r:id="rId6"/>
    <p:sldId id="382" r:id="rId7"/>
    <p:sldId id="1065" r:id="rId8"/>
    <p:sldId id="1279" r:id="rId9"/>
    <p:sldId id="877" r:id="rId10"/>
    <p:sldId id="874" r:id="rId11"/>
    <p:sldId id="875" r:id="rId12"/>
    <p:sldId id="876" r:id="rId13"/>
    <p:sldId id="878" r:id="rId14"/>
    <p:sldId id="963" r:id="rId15"/>
    <p:sldId id="730" r:id="rId16"/>
    <p:sldId id="1051" r:id="rId17"/>
    <p:sldId id="1052" r:id="rId18"/>
    <p:sldId id="1053" r:id="rId19"/>
    <p:sldId id="1054" r:id="rId20"/>
    <p:sldId id="1055" r:id="rId21"/>
    <p:sldId id="960" r:id="rId22"/>
    <p:sldId id="768" r:id="rId23"/>
    <p:sldId id="959" r:id="rId24"/>
    <p:sldId id="1027" r:id="rId25"/>
    <p:sldId id="1032" r:id="rId26"/>
    <p:sldId id="1036" r:id="rId27"/>
    <p:sldId id="1038" r:id="rId28"/>
    <p:sldId id="1033" r:id="rId29"/>
    <p:sldId id="1060" r:id="rId30"/>
    <p:sldId id="1034" r:id="rId31"/>
    <p:sldId id="965" r:id="rId32"/>
    <p:sldId id="958" r:id="rId33"/>
    <p:sldId id="1014" r:id="rId34"/>
    <p:sldId id="996" r:id="rId35"/>
    <p:sldId id="1280" r:id="rId36"/>
    <p:sldId id="1282" r:id="rId37"/>
    <p:sldId id="1284" r:id="rId38"/>
    <p:sldId id="1285" r:id="rId39"/>
    <p:sldId id="1283" r:id="rId40"/>
    <p:sldId id="966" r:id="rId41"/>
    <p:sldId id="1056" r:id="rId42"/>
    <p:sldId id="1057" r:id="rId43"/>
    <p:sldId id="968" r:id="rId44"/>
    <p:sldId id="1044" r:id="rId45"/>
    <p:sldId id="1047" r:id="rId46"/>
    <p:sldId id="1048" r:id="rId47"/>
    <p:sldId id="1049" r:id="rId48"/>
    <p:sldId id="970" r:id="rId49"/>
    <p:sldId id="1029" r:id="rId50"/>
    <p:sldId id="971" r:id="rId51"/>
    <p:sldId id="1061" r:id="rId52"/>
    <p:sldId id="1062" r:id="rId53"/>
    <p:sldId id="1022" r:id="rId54"/>
    <p:sldId id="1021" r:id="rId55"/>
    <p:sldId id="997" r:id="rId56"/>
    <p:sldId id="1281" r:id="rId57"/>
    <p:sldId id="739" r:id="rId58"/>
    <p:sldId id="1023" r:id="rId59"/>
    <p:sldId id="1024" r:id="rId60"/>
    <p:sldId id="973" r:id="rId61"/>
    <p:sldId id="1288" r:id="rId62"/>
    <p:sldId id="1287" r:id="rId63"/>
  </p:sldIdLst>
  <p:sldSz cx="12192000" cy="6858000"/>
  <p:notesSz cx="7315200" cy="9601200"/>
  <p:defaultTextStyle>
    <a:defPPr>
      <a:defRPr lang="en-US"/>
    </a:defPPr>
    <a:lvl1pPr algn="ctr" rtl="0" fontAlgn="base">
      <a:spcBef>
        <a:spcPct val="0"/>
      </a:spcBef>
      <a:spcAft>
        <a:spcPct val="0"/>
      </a:spcAft>
      <a:defRPr i="1" kern="1200">
        <a:solidFill>
          <a:schemeClr val="tx1"/>
        </a:solidFill>
        <a:latin typeface="Arial" pitchFamily="34" charset="0"/>
        <a:ea typeface="+mn-ea"/>
        <a:cs typeface="Arial" pitchFamily="34" charset="0"/>
      </a:defRPr>
    </a:lvl1pPr>
    <a:lvl2pPr marL="457200" algn="ctr" rtl="0" fontAlgn="base">
      <a:spcBef>
        <a:spcPct val="0"/>
      </a:spcBef>
      <a:spcAft>
        <a:spcPct val="0"/>
      </a:spcAft>
      <a:defRPr i="1" kern="1200">
        <a:solidFill>
          <a:schemeClr val="tx1"/>
        </a:solidFill>
        <a:latin typeface="Arial" pitchFamily="34" charset="0"/>
        <a:ea typeface="+mn-ea"/>
        <a:cs typeface="Arial" pitchFamily="34" charset="0"/>
      </a:defRPr>
    </a:lvl2pPr>
    <a:lvl3pPr marL="914400" algn="ctr" rtl="0" fontAlgn="base">
      <a:spcBef>
        <a:spcPct val="0"/>
      </a:spcBef>
      <a:spcAft>
        <a:spcPct val="0"/>
      </a:spcAft>
      <a:defRPr i="1" kern="1200">
        <a:solidFill>
          <a:schemeClr val="tx1"/>
        </a:solidFill>
        <a:latin typeface="Arial" pitchFamily="34" charset="0"/>
        <a:ea typeface="+mn-ea"/>
        <a:cs typeface="Arial" pitchFamily="34" charset="0"/>
      </a:defRPr>
    </a:lvl3pPr>
    <a:lvl4pPr marL="1371600" algn="ctr" rtl="0" fontAlgn="base">
      <a:spcBef>
        <a:spcPct val="0"/>
      </a:spcBef>
      <a:spcAft>
        <a:spcPct val="0"/>
      </a:spcAft>
      <a:defRPr i="1" kern="1200">
        <a:solidFill>
          <a:schemeClr val="tx1"/>
        </a:solidFill>
        <a:latin typeface="Arial" pitchFamily="34" charset="0"/>
        <a:ea typeface="+mn-ea"/>
        <a:cs typeface="Arial" pitchFamily="34" charset="0"/>
      </a:defRPr>
    </a:lvl4pPr>
    <a:lvl5pPr marL="1828800" algn="ctr" rtl="0" fontAlgn="base">
      <a:spcBef>
        <a:spcPct val="0"/>
      </a:spcBef>
      <a:spcAft>
        <a:spcPct val="0"/>
      </a:spcAft>
      <a:defRPr i="1" kern="1200">
        <a:solidFill>
          <a:schemeClr val="tx1"/>
        </a:solidFill>
        <a:latin typeface="Arial" pitchFamily="34" charset="0"/>
        <a:ea typeface="+mn-ea"/>
        <a:cs typeface="Arial" pitchFamily="34" charset="0"/>
      </a:defRPr>
    </a:lvl5pPr>
    <a:lvl6pPr marL="2286000" algn="l" defTabSz="914400" rtl="0" eaLnBrk="1" latinLnBrk="0" hangingPunct="1">
      <a:defRPr i="1" kern="1200">
        <a:solidFill>
          <a:schemeClr val="tx1"/>
        </a:solidFill>
        <a:latin typeface="Arial" pitchFamily="34" charset="0"/>
        <a:ea typeface="+mn-ea"/>
        <a:cs typeface="Arial" pitchFamily="34" charset="0"/>
      </a:defRPr>
    </a:lvl6pPr>
    <a:lvl7pPr marL="2743200" algn="l" defTabSz="914400" rtl="0" eaLnBrk="1" latinLnBrk="0" hangingPunct="1">
      <a:defRPr i="1" kern="1200">
        <a:solidFill>
          <a:schemeClr val="tx1"/>
        </a:solidFill>
        <a:latin typeface="Arial" pitchFamily="34" charset="0"/>
        <a:ea typeface="+mn-ea"/>
        <a:cs typeface="Arial" pitchFamily="34" charset="0"/>
      </a:defRPr>
    </a:lvl7pPr>
    <a:lvl8pPr marL="3200400" algn="l" defTabSz="914400" rtl="0" eaLnBrk="1" latinLnBrk="0" hangingPunct="1">
      <a:defRPr i="1" kern="1200">
        <a:solidFill>
          <a:schemeClr val="tx1"/>
        </a:solidFill>
        <a:latin typeface="Arial" pitchFamily="34" charset="0"/>
        <a:ea typeface="+mn-ea"/>
        <a:cs typeface="Arial" pitchFamily="34" charset="0"/>
      </a:defRPr>
    </a:lvl8pPr>
    <a:lvl9pPr marL="3657600" algn="l" defTabSz="914400" rtl="0" eaLnBrk="1" latinLnBrk="0" hangingPunct="1">
      <a:defRPr i="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Schmitz" initials="D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3A291B"/>
    <a:srgbClr val="FFB3B3"/>
    <a:srgbClr val="00FE73"/>
    <a:srgbClr val="E60099"/>
    <a:srgbClr val="CC6600"/>
    <a:srgbClr val="E21702"/>
    <a:srgbClr val="E3DE00"/>
    <a:srgbClr val="BCB800"/>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3" autoAdjust="0"/>
    <p:restoredTop sz="90137" autoAdjust="0"/>
  </p:normalViewPr>
  <p:slideViewPr>
    <p:cSldViewPr>
      <p:cViewPr varScale="1">
        <p:scale>
          <a:sx n="114" d="100"/>
          <a:sy n="114" d="100"/>
        </p:scale>
        <p:origin x="472" y="176"/>
      </p:cViewPr>
      <p:guideLst>
        <p:guide orient="horz" pos="2160"/>
        <p:guide pos="3840"/>
      </p:guideLst>
    </p:cSldViewPr>
  </p:slideViewPr>
  <p:outlineViewPr>
    <p:cViewPr>
      <p:scale>
        <a:sx n="33" d="100"/>
        <a:sy n="33" d="100"/>
      </p:scale>
      <p:origin x="0" y="78330"/>
    </p:cViewPr>
  </p:outlineViewPr>
  <p:notesTextViewPr>
    <p:cViewPr>
      <p:scale>
        <a:sx n="100" d="100"/>
        <a:sy n="100" d="100"/>
      </p:scale>
      <p:origin x="0" y="0"/>
    </p:cViewPr>
  </p:notesTextViewPr>
  <p:sorterViewPr>
    <p:cViewPr>
      <p:scale>
        <a:sx n="110" d="100"/>
        <a:sy n="110" d="100"/>
      </p:scale>
      <p:origin x="0" y="24594"/>
    </p:cViewPr>
  </p:sorterViewPr>
  <p:notesViewPr>
    <p:cSldViewPr>
      <p:cViewPr varScale="1">
        <p:scale>
          <a:sx n="75" d="100"/>
          <a:sy n="75" d="100"/>
        </p:scale>
        <p:origin x="-210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05CB89-3BA1-4108-B5D3-B3110B2BDD1B}" type="doc">
      <dgm:prSet loTypeId="urn:microsoft.com/office/officeart/2005/8/layout/cycle2" loCatId="cycle" qsTypeId="urn:microsoft.com/office/officeart/2005/8/quickstyle/3d1" qsCatId="3D" csTypeId="urn:microsoft.com/office/officeart/2005/8/colors/accent4_2" csCatId="accent4" phldr="1"/>
      <dgm:spPr/>
      <dgm:t>
        <a:bodyPr/>
        <a:lstStyle/>
        <a:p>
          <a:endParaRPr lang="en-US"/>
        </a:p>
      </dgm:t>
    </dgm:pt>
    <dgm:pt modelId="{B38020EB-0F22-413E-B6BD-DDAB853D1247}">
      <dgm:prSet phldrT="[Text]" custT="1"/>
      <dgm:spPr/>
      <dgm:t>
        <a:bodyPr/>
        <a:lstStyle/>
        <a:p>
          <a:r>
            <a:rPr lang="en-US" sz="2400" dirty="0"/>
            <a:t>Effective Models</a:t>
          </a:r>
        </a:p>
      </dgm:t>
    </dgm:pt>
    <dgm:pt modelId="{F6046DEF-CC30-430E-89A1-28D974750319}" type="parTrans" cxnId="{864E0219-A37C-479C-950E-5E5318FF2678}">
      <dgm:prSet/>
      <dgm:spPr/>
      <dgm:t>
        <a:bodyPr/>
        <a:lstStyle/>
        <a:p>
          <a:endParaRPr lang="en-US"/>
        </a:p>
      </dgm:t>
    </dgm:pt>
    <dgm:pt modelId="{7F3428C2-385E-46EC-A4E8-FC1665987D39}" type="sibTrans" cxnId="{864E0219-A37C-479C-950E-5E5318FF2678}">
      <dgm:prSet/>
      <dgm:spPr/>
      <dgm:t>
        <a:bodyPr/>
        <a:lstStyle/>
        <a:p>
          <a:endParaRPr lang="en-US"/>
        </a:p>
      </dgm:t>
    </dgm:pt>
    <dgm:pt modelId="{0F80C050-C5CE-4215-917A-70927124F079}">
      <dgm:prSet phldrT="[Text]" custT="1"/>
      <dgm:spPr/>
      <dgm:t>
        <a:bodyPr/>
        <a:lstStyle/>
        <a:p>
          <a:r>
            <a:rPr lang="en-US" sz="2400" dirty="0"/>
            <a:t>Reaction Data </a:t>
          </a:r>
          <a:br>
            <a:rPr lang="en-US" sz="2400" dirty="0"/>
          </a:br>
          <a:r>
            <a:rPr lang="en-US" sz="2400" dirty="0"/>
            <a:t>(</a:t>
          </a:r>
          <a:r>
            <a:rPr lang="el-GR" sz="2400" dirty="0"/>
            <a:t>ν</a:t>
          </a:r>
          <a:r>
            <a:rPr lang="en-US" sz="2400" dirty="0"/>
            <a:t>A or </a:t>
          </a:r>
          <a:r>
            <a:rPr lang="en-US" sz="2400" dirty="0" err="1"/>
            <a:t>eA</a:t>
          </a:r>
          <a:r>
            <a:rPr lang="en-US" sz="2400" dirty="0"/>
            <a:t>)</a:t>
          </a:r>
        </a:p>
      </dgm:t>
    </dgm:pt>
    <dgm:pt modelId="{772CD62D-0796-4B9F-92F9-35081C88C95F}" type="parTrans" cxnId="{8C8D600D-4C3C-4904-93CD-B09704C5D3CD}">
      <dgm:prSet/>
      <dgm:spPr/>
      <dgm:t>
        <a:bodyPr/>
        <a:lstStyle/>
        <a:p>
          <a:endParaRPr lang="en-US"/>
        </a:p>
      </dgm:t>
    </dgm:pt>
    <dgm:pt modelId="{6D16B949-EF7F-476A-99FA-EBC5B6DC2E01}" type="sibTrans" cxnId="{8C8D600D-4C3C-4904-93CD-B09704C5D3CD}">
      <dgm:prSet/>
      <dgm:spPr/>
      <dgm:t>
        <a:bodyPr/>
        <a:lstStyle/>
        <a:p>
          <a:endParaRPr lang="en-US"/>
        </a:p>
      </dgm:t>
    </dgm:pt>
    <dgm:pt modelId="{608A7C66-27D0-4446-BBC5-D1C807783BC7}" type="pres">
      <dgm:prSet presAssocID="{2405CB89-3BA1-4108-B5D3-B3110B2BDD1B}" presName="cycle" presStyleCnt="0">
        <dgm:presLayoutVars>
          <dgm:dir/>
          <dgm:resizeHandles val="exact"/>
        </dgm:presLayoutVars>
      </dgm:prSet>
      <dgm:spPr/>
    </dgm:pt>
    <dgm:pt modelId="{7409294A-75DF-4574-A4DC-3156483C69F7}" type="pres">
      <dgm:prSet presAssocID="{B38020EB-0F22-413E-B6BD-DDAB853D1247}" presName="node" presStyleLbl="node1" presStyleIdx="0" presStyleCnt="2">
        <dgm:presLayoutVars>
          <dgm:bulletEnabled val="1"/>
        </dgm:presLayoutVars>
      </dgm:prSet>
      <dgm:spPr/>
    </dgm:pt>
    <dgm:pt modelId="{6CEA2216-99E5-46A2-857F-286745C96CB5}" type="pres">
      <dgm:prSet presAssocID="{7F3428C2-385E-46EC-A4E8-FC1665987D39}" presName="sibTrans" presStyleLbl="sibTrans2D1" presStyleIdx="0" presStyleCnt="2"/>
      <dgm:spPr/>
    </dgm:pt>
    <dgm:pt modelId="{3CE4EAB8-81A8-42C7-BDF8-E01D1CBEA6DB}" type="pres">
      <dgm:prSet presAssocID="{7F3428C2-385E-46EC-A4E8-FC1665987D39}" presName="connectorText" presStyleLbl="sibTrans2D1" presStyleIdx="0" presStyleCnt="2"/>
      <dgm:spPr/>
    </dgm:pt>
    <dgm:pt modelId="{C8C490A7-411B-4414-8E2A-8FB50DDB9EFE}" type="pres">
      <dgm:prSet presAssocID="{0F80C050-C5CE-4215-917A-70927124F079}" presName="node" presStyleLbl="node1" presStyleIdx="1" presStyleCnt="2">
        <dgm:presLayoutVars>
          <dgm:bulletEnabled val="1"/>
        </dgm:presLayoutVars>
      </dgm:prSet>
      <dgm:spPr/>
    </dgm:pt>
    <dgm:pt modelId="{821D6DF2-9F0E-4D41-A886-7A168AF9E913}" type="pres">
      <dgm:prSet presAssocID="{6D16B949-EF7F-476A-99FA-EBC5B6DC2E01}" presName="sibTrans" presStyleLbl="sibTrans2D1" presStyleIdx="1" presStyleCnt="2"/>
      <dgm:spPr/>
    </dgm:pt>
    <dgm:pt modelId="{B4E688B3-8C66-407A-93BC-8E0536C911A2}" type="pres">
      <dgm:prSet presAssocID="{6D16B949-EF7F-476A-99FA-EBC5B6DC2E01}" presName="connectorText" presStyleLbl="sibTrans2D1" presStyleIdx="1" presStyleCnt="2"/>
      <dgm:spPr/>
    </dgm:pt>
  </dgm:ptLst>
  <dgm:cxnLst>
    <dgm:cxn modelId="{8C8D600D-4C3C-4904-93CD-B09704C5D3CD}" srcId="{2405CB89-3BA1-4108-B5D3-B3110B2BDD1B}" destId="{0F80C050-C5CE-4215-917A-70927124F079}" srcOrd="1" destOrd="0" parTransId="{772CD62D-0796-4B9F-92F9-35081C88C95F}" sibTransId="{6D16B949-EF7F-476A-99FA-EBC5B6DC2E01}"/>
    <dgm:cxn modelId="{864E0219-A37C-479C-950E-5E5318FF2678}" srcId="{2405CB89-3BA1-4108-B5D3-B3110B2BDD1B}" destId="{B38020EB-0F22-413E-B6BD-DDAB853D1247}" srcOrd="0" destOrd="0" parTransId="{F6046DEF-CC30-430E-89A1-28D974750319}" sibTransId="{7F3428C2-385E-46EC-A4E8-FC1665987D39}"/>
    <dgm:cxn modelId="{22176232-C699-4BF3-B295-66CF40F5EF0E}" type="presOf" srcId="{2405CB89-3BA1-4108-B5D3-B3110B2BDD1B}" destId="{608A7C66-27D0-4446-BBC5-D1C807783BC7}" srcOrd="0" destOrd="0" presId="urn:microsoft.com/office/officeart/2005/8/layout/cycle2"/>
    <dgm:cxn modelId="{6503FE3B-91A2-4900-9B88-35CDCE7F24F9}" type="presOf" srcId="{6D16B949-EF7F-476A-99FA-EBC5B6DC2E01}" destId="{B4E688B3-8C66-407A-93BC-8E0536C911A2}" srcOrd="1" destOrd="0" presId="urn:microsoft.com/office/officeart/2005/8/layout/cycle2"/>
    <dgm:cxn modelId="{4B64CA5D-1FF9-462D-9CD1-84C8616DD6A2}" type="presOf" srcId="{6D16B949-EF7F-476A-99FA-EBC5B6DC2E01}" destId="{821D6DF2-9F0E-4D41-A886-7A168AF9E913}" srcOrd="0" destOrd="0" presId="urn:microsoft.com/office/officeart/2005/8/layout/cycle2"/>
    <dgm:cxn modelId="{D2A95696-B067-4FAF-9E6D-63AB6536D379}" type="presOf" srcId="{0F80C050-C5CE-4215-917A-70927124F079}" destId="{C8C490A7-411B-4414-8E2A-8FB50DDB9EFE}" srcOrd="0" destOrd="0" presId="urn:microsoft.com/office/officeart/2005/8/layout/cycle2"/>
    <dgm:cxn modelId="{495742A2-5DBB-4C48-A3F9-3EFB1FD49CC9}" type="presOf" srcId="{B38020EB-0F22-413E-B6BD-DDAB853D1247}" destId="{7409294A-75DF-4574-A4DC-3156483C69F7}" srcOrd="0" destOrd="0" presId="urn:microsoft.com/office/officeart/2005/8/layout/cycle2"/>
    <dgm:cxn modelId="{25955AA4-F921-486F-892F-231F12FB7304}" type="presOf" srcId="{7F3428C2-385E-46EC-A4E8-FC1665987D39}" destId="{6CEA2216-99E5-46A2-857F-286745C96CB5}" srcOrd="0" destOrd="0" presId="urn:microsoft.com/office/officeart/2005/8/layout/cycle2"/>
    <dgm:cxn modelId="{34B7CFE3-63D4-47AF-905B-F7D698E62742}" type="presOf" srcId="{7F3428C2-385E-46EC-A4E8-FC1665987D39}" destId="{3CE4EAB8-81A8-42C7-BDF8-E01D1CBEA6DB}" srcOrd="1" destOrd="0" presId="urn:microsoft.com/office/officeart/2005/8/layout/cycle2"/>
    <dgm:cxn modelId="{FF803086-3E17-4327-A41F-174362063402}" type="presParOf" srcId="{608A7C66-27D0-4446-BBC5-D1C807783BC7}" destId="{7409294A-75DF-4574-A4DC-3156483C69F7}" srcOrd="0" destOrd="0" presId="urn:microsoft.com/office/officeart/2005/8/layout/cycle2"/>
    <dgm:cxn modelId="{A9A740FF-38CD-49D9-B600-5FC1EB54DDB4}" type="presParOf" srcId="{608A7C66-27D0-4446-BBC5-D1C807783BC7}" destId="{6CEA2216-99E5-46A2-857F-286745C96CB5}" srcOrd="1" destOrd="0" presId="urn:microsoft.com/office/officeart/2005/8/layout/cycle2"/>
    <dgm:cxn modelId="{EAE573B2-E69E-42FB-9F60-035120B9A4A6}" type="presParOf" srcId="{6CEA2216-99E5-46A2-857F-286745C96CB5}" destId="{3CE4EAB8-81A8-42C7-BDF8-E01D1CBEA6DB}" srcOrd="0" destOrd="0" presId="urn:microsoft.com/office/officeart/2005/8/layout/cycle2"/>
    <dgm:cxn modelId="{6CEAFBF0-B3E3-40AA-BFFB-BCECAC36D20D}" type="presParOf" srcId="{608A7C66-27D0-4446-BBC5-D1C807783BC7}" destId="{C8C490A7-411B-4414-8E2A-8FB50DDB9EFE}" srcOrd="2" destOrd="0" presId="urn:microsoft.com/office/officeart/2005/8/layout/cycle2"/>
    <dgm:cxn modelId="{B2B8A014-976B-432B-A652-06D959DD73F3}" type="presParOf" srcId="{608A7C66-27D0-4446-BBC5-D1C807783BC7}" destId="{821D6DF2-9F0E-4D41-A886-7A168AF9E913}" srcOrd="3" destOrd="0" presId="urn:microsoft.com/office/officeart/2005/8/layout/cycle2"/>
    <dgm:cxn modelId="{30C32F3A-28B6-4001-A480-327F7C93F289}" type="presParOf" srcId="{821D6DF2-9F0E-4D41-A886-7A168AF9E913}" destId="{B4E688B3-8C66-407A-93BC-8E0536C911A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59ADAC-8A22-0844-B41C-BAD527CF1174}" type="doc">
      <dgm:prSet loTypeId="urn:microsoft.com/office/officeart/2005/8/layout/process1" loCatId="" qsTypeId="urn:microsoft.com/office/officeart/2005/8/quickstyle/simple1" qsCatId="simple" csTypeId="urn:microsoft.com/office/officeart/2005/8/colors/accent1_2" csCatId="accent1" phldr="1"/>
      <dgm:spPr/>
    </dgm:pt>
    <dgm:pt modelId="{3B16D1CA-8C41-B14C-A133-E7FB493113FD}">
      <dgm:prSet phldrT="[Text]"/>
      <dgm:spPr>
        <a:solidFill>
          <a:schemeClr val="accent1">
            <a:lumMod val="75000"/>
          </a:schemeClr>
        </a:solidFill>
      </dgm:spPr>
      <dgm:t>
        <a:bodyPr/>
        <a:lstStyle/>
        <a:p>
          <a:r>
            <a:rPr lang="en-US" dirty="0"/>
            <a:t>Tuples with reconstructed objects</a:t>
          </a:r>
        </a:p>
      </dgm:t>
    </dgm:pt>
    <dgm:pt modelId="{4C59EF19-5B8C-1045-9D92-3EE6D2E73C3A}" type="parTrans" cxnId="{05BA078A-B98C-F043-9002-861A24F3F223}">
      <dgm:prSet/>
      <dgm:spPr/>
      <dgm:t>
        <a:bodyPr/>
        <a:lstStyle/>
        <a:p>
          <a:endParaRPr lang="en-US"/>
        </a:p>
      </dgm:t>
    </dgm:pt>
    <dgm:pt modelId="{E83E5666-7CD0-1340-BED0-D6CA55F2DB01}" type="sibTrans" cxnId="{05BA078A-B98C-F043-9002-861A24F3F223}">
      <dgm:prSet/>
      <dgm:spPr>
        <a:solidFill>
          <a:schemeClr val="accent1">
            <a:lumMod val="75000"/>
          </a:schemeClr>
        </a:solidFill>
      </dgm:spPr>
      <dgm:t>
        <a:bodyPr/>
        <a:lstStyle/>
        <a:p>
          <a:endParaRPr lang="en-US"/>
        </a:p>
      </dgm:t>
    </dgm:pt>
    <dgm:pt modelId="{B0ABD2D8-A3D3-8A4E-BD4E-B54A031D32E3}">
      <dgm:prSet phldrT="[Text]"/>
      <dgm:spPr>
        <a:solidFill>
          <a:schemeClr val="accent1">
            <a:lumMod val="75000"/>
          </a:schemeClr>
        </a:solidFill>
      </dgm:spPr>
      <dgm:t>
        <a:bodyPr/>
        <a:lstStyle/>
        <a:p>
          <a:r>
            <a:rPr lang="en-US" dirty="0"/>
            <a:t>Event Loop Macros</a:t>
          </a:r>
        </a:p>
      </dgm:t>
    </dgm:pt>
    <dgm:pt modelId="{57514357-182D-1D41-B6D4-2F2189CEE937}" type="parTrans" cxnId="{D58CE634-1764-3C4B-8216-7B2783787357}">
      <dgm:prSet/>
      <dgm:spPr/>
      <dgm:t>
        <a:bodyPr/>
        <a:lstStyle/>
        <a:p>
          <a:endParaRPr lang="en-US"/>
        </a:p>
      </dgm:t>
    </dgm:pt>
    <dgm:pt modelId="{1E96AA8D-7E9A-4244-A2DF-566A033582EC}" type="sibTrans" cxnId="{D58CE634-1764-3C4B-8216-7B2783787357}">
      <dgm:prSet/>
      <dgm:spPr>
        <a:solidFill>
          <a:schemeClr val="accent1">
            <a:lumMod val="75000"/>
          </a:schemeClr>
        </a:solidFill>
      </dgm:spPr>
      <dgm:t>
        <a:bodyPr/>
        <a:lstStyle/>
        <a:p>
          <a:endParaRPr lang="en-US"/>
        </a:p>
      </dgm:t>
    </dgm:pt>
    <dgm:pt modelId="{0AF916EA-EAB8-5042-B692-A353A72C8599}">
      <dgm:prSet phldrT="[Text]"/>
      <dgm:spPr>
        <a:solidFill>
          <a:schemeClr val="accent1">
            <a:lumMod val="75000"/>
          </a:schemeClr>
        </a:solidFill>
      </dgm:spPr>
      <dgm:t>
        <a:bodyPr/>
        <a:lstStyle/>
        <a:p>
          <a:r>
            <a:rPr lang="en-US" dirty="0"/>
            <a:t>Interpretation Macros: </a:t>
          </a:r>
        </a:p>
      </dgm:t>
    </dgm:pt>
    <dgm:pt modelId="{428FF58D-A99A-FA4E-A2B3-25923D1AA2A3}" type="parTrans" cxnId="{00304A4D-3DE2-B740-97CD-0E7F8627DDD1}">
      <dgm:prSet/>
      <dgm:spPr/>
      <dgm:t>
        <a:bodyPr/>
        <a:lstStyle/>
        <a:p>
          <a:endParaRPr lang="en-US"/>
        </a:p>
      </dgm:t>
    </dgm:pt>
    <dgm:pt modelId="{330810C1-0D02-5049-A1D4-042FDC61E636}" type="sibTrans" cxnId="{00304A4D-3DE2-B740-97CD-0E7F8627DDD1}">
      <dgm:prSet/>
      <dgm:spPr/>
      <dgm:t>
        <a:bodyPr/>
        <a:lstStyle/>
        <a:p>
          <a:endParaRPr lang="en-US"/>
        </a:p>
      </dgm:t>
    </dgm:pt>
    <dgm:pt modelId="{2E6A53EA-AB3A-F94D-B6DE-95EBE6EA0048}">
      <dgm:prSet phldrT="[Text]"/>
      <dgm:spPr>
        <a:solidFill>
          <a:schemeClr val="accent1">
            <a:lumMod val="75000"/>
          </a:schemeClr>
        </a:solidFill>
      </dgm:spPr>
      <dgm:t>
        <a:bodyPr/>
        <a:lstStyle/>
        <a:p>
          <a:r>
            <a:rPr lang="en-US" dirty="0"/>
            <a:t>background subtraction from sidebands</a:t>
          </a:r>
        </a:p>
      </dgm:t>
    </dgm:pt>
    <dgm:pt modelId="{E64BE25A-20DA-0042-A2FB-37C14C879246}" type="parTrans" cxnId="{04F90401-31A2-134D-BFB5-5E82189907C5}">
      <dgm:prSet/>
      <dgm:spPr/>
      <dgm:t>
        <a:bodyPr/>
        <a:lstStyle/>
        <a:p>
          <a:endParaRPr lang="en-US"/>
        </a:p>
      </dgm:t>
    </dgm:pt>
    <dgm:pt modelId="{DEACF907-BC45-4443-894D-E40AE5AB15D2}" type="sibTrans" cxnId="{04F90401-31A2-134D-BFB5-5E82189907C5}">
      <dgm:prSet/>
      <dgm:spPr/>
      <dgm:t>
        <a:bodyPr/>
        <a:lstStyle/>
        <a:p>
          <a:endParaRPr lang="en-US"/>
        </a:p>
      </dgm:t>
    </dgm:pt>
    <dgm:pt modelId="{4795154C-F3D3-0447-ADDF-B436C937F909}">
      <dgm:prSet phldrT="[Text]"/>
      <dgm:spPr>
        <a:solidFill>
          <a:schemeClr val="accent1">
            <a:lumMod val="75000"/>
          </a:schemeClr>
        </a:solidFill>
      </dgm:spPr>
      <dgm:t>
        <a:bodyPr/>
        <a:lstStyle/>
        <a:p>
          <a:r>
            <a:rPr lang="en-US" dirty="0"/>
            <a:t>unfolding and efficiency correction</a:t>
          </a:r>
        </a:p>
      </dgm:t>
    </dgm:pt>
    <dgm:pt modelId="{C0AE01F5-F803-4D4B-BE7A-6FD94EB96639}" type="parTrans" cxnId="{F6EFB5C5-8B82-7E4A-8E64-2570FC1FC20F}">
      <dgm:prSet/>
      <dgm:spPr/>
      <dgm:t>
        <a:bodyPr/>
        <a:lstStyle/>
        <a:p>
          <a:endParaRPr lang="en-US"/>
        </a:p>
      </dgm:t>
    </dgm:pt>
    <dgm:pt modelId="{0AC597E5-BE11-9248-A4DE-B6605BFAE734}" type="sibTrans" cxnId="{F6EFB5C5-8B82-7E4A-8E64-2570FC1FC20F}">
      <dgm:prSet/>
      <dgm:spPr/>
      <dgm:t>
        <a:bodyPr/>
        <a:lstStyle/>
        <a:p>
          <a:endParaRPr lang="en-US"/>
        </a:p>
      </dgm:t>
    </dgm:pt>
    <dgm:pt modelId="{D1E70CAC-65CC-9446-9EFA-25FE93043050}">
      <dgm:prSet phldrT="[Text]"/>
      <dgm:spPr>
        <a:solidFill>
          <a:schemeClr val="accent1">
            <a:lumMod val="75000"/>
          </a:schemeClr>
        </a:solidFill>
      </dgm:spPr>
      <dgm:t>
        <a:bodyPr/>
        <a:lstStyle/>
        <a:p>
          <a:r>
            <a:rPr lang="en-US" dirty="0"/>
            <a:t>Data, ME and LE</a:t>
          </a:r>
        </a:p>
      </dgm:t>
    </dgm:pt>
    <dgm:pt modelId="{9E0AAB0C-AE4A-8548-BBD0-5019F252DB02}" type="parTrans" cxnId="{20F8E6DC-D0D1-7D4C-9548-14D5597103A0}">
      <dgm:prSet/>
      <dgm:spPr/>
      <dgm:t>
        <a:bodyPr/>
        <a:lstStyle/>
        <a:p>
          <a:endParaRPr lang="en-US"/>
        </a:p>
      </dgm:t>
    </dgm:pt>
    <dgm:pt modelId="{7A0D2B2A-57C0-0C41-B622-624F9F4D5E0B}" type="sibTrans" cxnId="{20F8E6DC-D0D1-7D4C-9548-14D5597103A0}">
      <dgm:prSet/>
      <dgm:spPr/>
      <dgm:t>
        <a:bodyPr/>
        <a:lstStyle/>
        <a:p>
          <a:endParaRPr lang="en-US"/>
        </a:p>
      </dgm:t>
    </dgm:pt>
    <dgm:pt modelId="{9FCD211A-5A70-4B4D-B298-ECE7C924C7AE}">
      <dgm:prSet phldrT="[Text]"/>
      <dgm:spPr>
        <a:solidFill>
          <a:schemeClr val="accent1">
            <a:lumMod val="75000"/>
          </a:schemeClr>
        </a:solidFill>
      </dgm:spPr>
      <dgm:t>
        <a:bodyPr/>
        <a:lstStyle/>
        <a:p>
          <a:r>
            <a:rPr lang="en-US" dirty="0"/>
            <a:t>Simulation, ~4x data in ME beam and ~10x or LE beam</a:t>
          </a:r>
        </a:p>
      </dgm:t>
    </dgm:pt>
    <dgm:pt modelId="{C9E35D13-8501-7546-82D3-07ADE28B5AC6}" type="parTrans" cxnId="{C7C64888-5DDF-AE46-ACC9-AFBCC0CDDDB9}">
      <dgm:prSet/>
      <dgm:spPr/>
      <dgm:t>
        <a:bodyPr/>
        <a:lstStyle/>
        <a:p>
          <a:endParaRPr lang="en-US"/>
        </a:p>
      </dgm:t>
    </dgm:pt>
    <dgm:pt modelId="{2FEA90D6-8E76-A149-BE59-8652D005C52E}" type="sibTrans" cxnId="{C7C64888-5DDF-AE46-ACC9-AFBCC0CDDDB9}">
      <dgm:prSet/>
      <dgm:spPr/>
      <dgm:t>
        <a:bodyPr/>
        <a:lstStyle/>
        <a:p>
          <a:endParaRPr lang="en-US"/>
        </a:p>
      </dgm:t>
    </dgm:pt>
    <dgm:pt modelId="{6F8849DB-8179-3E4B-A9E6-4CD627167F6A}">
      <dgm:prSet phldrT="[Text]"/>
      <dgm:spPr>
        <a:solidFill>
          <a:schemeClr val="accent1">
            <a:lumMod val="75000"/>
          </a:schemeClr>
        </a:solidFill>
      </dgm:spPr>
      <dgm:t>
        <a:bodyPr/>
        <a:lstStyle/>
        <a:p>
          <a:r>
            <a:rPr lang="en-US" dirty="0"/>
            <a:t>flux and target counting</a:t>
          </a:r>
        </a:p>
      </dgm:t>
    </dgm:pt>
    <dgm:pt modelId="{60F40047-3F4C-6B4C-972C-4CF0FE33D650}" type="parTrans" cxnId="{ED79B7B2-266E-4949-A786-449ED476879C}">
      <dgm:prSet/>
      <dgm:spPr/>
      <dgm:t>
        <a:bodyPr/>
        <a:lstStyle/>
        <a:p>
          <a:endParaRPr lang="en-US"/>
        </a:p>
      </dgm:t>
    </dgm:pt>
    <dgm:pt modelId="{35BB3ED6-491F-4644-BD06-DD5E5ED6699E}" type="sibTrans" cxnId="{ED79B7B2-266E-4949-A786-449ED476879C}">
      <dgm:prSet/>
      <dgm:spPr/>
      <dgm:t>
        <a:bodyPr/>
        <a:lstStyle/>
        <a:p>
          <a:endParaRPr lang="en-US"/>
        </a:p>
      </dgm:t>
    </dgm:pt>
    <dgm:pt modelId="{11D623B7-60D9-7645-9D1A-8E0C150423C0}" type="pres">
      <dgm:prSet presAssocID="{6759ADAC-8A22-0844-B41C-BAD527CF1174}" presName="Name0" presStyleCnt="0">
        <dgm:presLayoutVars>
          <dgm:dir/>
          <dgm:resizeHandles val="exact"/>
        </dgm:presLayoutVars>
      </dgm:prSet>
      <dgm:spPr/>
    </dgm:pt>
    <dgm:pt modelId="{C73B68B4-A2D4-D84A-9EE3-73B49F2741E3}" type="pres">
      <dgm:prSet presAssocID="{3B16D1CA-8C41-B14C-A133-E7FB493113FD}" presName="node" presStyleLbl="node1" presStyleIdx="0" presStyleCnt="3" custLinFactNeighborY="-3502">
        <dgm:presLayoutVars>
          <dgm:bulletEnabled val="1"/>
        </dgm:presLayoutVars>
      </dgm:prSet>
      <dgm:spPr/>
    </dgm:pt>
    <dgm:pt modelId="{A4328E1B-1194-6242-A5ED-EF5A2B56AEA4}" type="pres">
      <dgm:prSet presAssocID="{E83E5666-7CD0-1340-BED0-D6CA55F2DB01}" presName="sibTrans" presStyleLbl="sibTrans2D1" presStyleIdx="0" presStyleCnt="2"/>
      <dgm:spPr/>
    </dgm:pt>
    <dgm:pt modelId="{5C7A6F37-3B4B-ED4E-A17E-A1B104DC1E33}" type="pres">
      <dgm:prSet presAssocID="{E83E5666-7CD0-1340-BED0-D6CA55F2DB01}" presName="connectorText" presStyleLbl="sibTrans2D1" presStyleIdx="0" presStyleCnt="2"/>
      <dgm:spPr/>
    </dgm:pt>
    <dgm:pt modelId="{E48B5E76-9056-0941-8E9F-C5665ADF4AE9}" type="pres">
      <dgm:prSet presAssocID="{B0ABD2D8-A3D3-8A4E-BD4E-B54A031D32E3}" presName="node" presStyleLbl="node1" presStyleIdx="1" presStyleCnt="3">
        <dgm:presLayoutVars>
          <dgm:bulletEnabled val="1"/>
        </dgm:presLayoutVars>
      </dgm:prSet>
      <dgm:spPr/>
    </dgm:pt>
    <dgm:pt modelId="{65EC0EB7-F5B0-9940-A730-854CFF30D432}" type="pres">
      <dgm:prSet presAssocID="{1E96AA8D-7E9A-4244-A2DF-566A033582EC}" presName="sibTrans" presStyleLbl="sibTrans2D1" presStyleIdx="1" presStyleCnt="2"/>
      <dgm:spPr/>
    </dgm:pt>
    <dgm:pt modelId="{F8E68A0F-8BBE-2143-B5B1-124F5681A636}" type="pres">
      <dgm:prSet presAssocID="{1E96AA8D-7E9A-4244-A2DF-566A033582EC}" presName="connectorText" presStyleLbl="sibTrans2D1" presStyleIdx="1" presStyleCnt="2"/>
      <dgm:spPr/>
    </dgm:pt>
    <dgm:pt modelId="{4C584D92-04E1-144F-A7C6-250489A8AB49}" type="pres">
      <dgm:prSet presAssocID="{0AF916EA-EAB8-5042-B692-A353A72C8599}" presName="node" presStyleLbl="node1" presStyleIdx="2" presStyleCnt="3">
        <dgm:presLayoutVars>
          <dgm:bulletEnabled val="1"/>
        </dgm:presLayoutVars>
      </dgm:prSet>
      <dgm:spPr/>
    </dgm:pt>
  </dgm:ptLst>
  <dgm:cxnLst>
    <dgm:cxn modelId="{04F90401-31A2-134D-BFB5-5E82189907C5}" srcId="{0AF916EA-EAB8-5042-B692-A353A72C8599}" destId="{2E6A53EA-AB3A-F94D-B6DE-95EBE6EA0048}" srcOrd="0" destOrd="0" parTransId="{E64BE25A-20DA-0042-A2FB-37C14C879246}" sibTransId="{DEACF907-BC45-4443-894D-E40AE5AB15D2}"/>
    <dgm:cxn modelId="{81A99F0A-839B-3C49-AC8B-9428BA3021C0}" type="presOf" srcId="{E83E5666-7CD0-1340-BED0-D6CA55F2DB01}" destId="{A4328E1B-1194-6242-A5ED-EF5A2B56AEA4}" srcOrd="0" destOrd="0" presId="urn:microsoft.com/office/officeart/2005/8/layout/process1"/>
    <dgm:cxn modelId="{922AE51E-EA48-9A4A-910C-D5B59487FC6E}" type="presOf" srcId="{6F8849DB-8179-3E4B-A9E6-4CD627167F6A}" destId="{4C584D92-04E1-144F-A7C6-250489A8AB49}" srcOrd="0" destOrd="3" presId="urn:microsoft.com/office/officeart/2005/8/layout/process1"/>
    <dgm:cxn modelId="{7B36E22F-834B-F743-8D8A-1088020F4787}" type="presOf" srcId="{6759ADAC-8A22-0844-B41C-BAD527CF1174}" destId="{11D623B7-60D9-7645-9D1A-8E0C150423C0}" srcOrd="0" destOrd="0" presId="urn:microsoft.com/office/officeart/2005/8/layout/process1"/>
    <dgm:cxn modelId="{D58CE634-1764-3C4B-8216-7B2783787357}" srcId="{6759ADAC-8A22-0844-B41C-BAD527CF1174}" destId="{B0ABD2D8-A3D3-8A4E-BD4E-B54A031D32E3}" srcOrd="1" destOrd="0" parTransId="{57514357-182D-1D41-B6D4-2F2189CEE937}" sibTransId="{1E96AA8D-7E9A-4244-A2DF-566A033582EC}"/>
    <dgm:cxn modelId="{4C70FB39-7BB4-A04D-8850-8757FB660010}" type="presOf" srcId="{4795154C-F3D3-0447-ADDF-B436C937F909}" destId="{4C584D92-04E1-144F-A7C6-250489A8AB49}" srcOrd="0" destOrd="2" presId="urn:microsoft.com/office/officeart/2005/8/layout/process1"/>
    <dgm:cxn modelId="{E44F4A43-C1D0-E94D-9529-00C7C999A00A}" type="presOf" srcId="{E83E5666-7CD0-1340-BED0-D6CA55F2DB01}" destId="{5C7A6F37-3B4B-ED4E-A17E-A1B104DC1E33}" srcOrd="1" destOrd="0" presId="urn:microsoft.com/office/officeart/2005/8/layout/process1"/>
    <dgm:cxn modelId="{EAE15E48-6B2E-944F-A6B8-6244242346D1}" type="presOf" srcId="{9FCD211A-5A70-4B4D-B298-ECE7C924C7AE}" destId="{C73B68B4-A2D4-D84A-9EE3-73B49F2741E3}" srcOrd="0" destOrd="2" presId="urn:microsoft.com/office/officeart/2005/8/layout/process1"/>
    <dgm:cxn modelId="{D6B51A49-A413-D74F-8EF4-58B9B42B9264}" type="presOf" srcId="{3B16D1CA-8C41-B14C-A133-E7FB493113FD}" destId="{C73B68B4-A2D4-D84A-9EE3-73B49F2741E3}" srcOrd="0" destOrd="0" presId="urn:microsoft.com/office/officeart/2005/8/layout/process1"/>
    <dgm:cxn modelId="{00304A4D-3DE2-B740-97CD-0E7F8627DDD1}" srcId="{6759ADAC-8A22-0844-B41C-BAD527CF1174}" destId="{0AF916EA-EAB8-5042-B692-A353A72C8599}" srcOrd="2" destOrd="0" parTransId="{428FF58D-A99A-FA4E-A2B3-25923D1AA2A3}" sibTransId="{330810C1-0D02-5049-A1D4-042FDC61E636}"/>
    <dgm:cxn modelId="{56485262-22EE-D646-AA7F-026CDBE9DC7A}" type="presOf" srcId="{1E96AA8D-7E9A-4244-A2DF-566A033582EC}" destId="{65EC0EB7-F5B0-9940-A730-854CFF30D432}" srcOrd="0" destOrd="0" presId="urn:microsoft.com/office/officeart/2005/8/layout/process1"/>
    <dgm:cxn modelId="{C7C64888-5DDF-AE46-ACC9-AFBCC0CDDDB9}" srcId="{3B16D1CA-8C41-B14C-A133-E7FB493113FD}" destId="{9FCD211A-5A70-4B4D-B298-ECE7C924C7AE}" srcOrd="1" destOrd="0" parTransId="{C9E35D13-8501-7546-82D3-07ADE28B5AC6}" sibTransId="{2FEA90D6-8E76-A149-BE59-8652D005C52E}"/>
    <dgm:cxn modelId="{05BA078A-B98C-F043-9002-861A24F3F223}" srcId="{6759ADAC-8A22-0844-B41C-BAD527CF1174}" destId="{3B16D1CA-8C41-B14C-A133-E7FB493113FD}" srcOrd="0" destOrd="0" parTransId="{4C59EF19-5B8C-1045-9D92-3EE6D2E73C3A}" sibTransId="{E83E5666-7CD0-1340-BED0-D6CA55F2DB01}"/>
    <dgm:cxn modelId="{6AB59F96-F515-6F49-85DB-F336A7E7F80B}" type="presOf" srcId="{0AF916EA-EAB8-5042-B692-A353A72C8599}" destId="{4C584D92-04E1-144F-A7C6-250489A8AB49}" srcOrd="0" destOrd="0" presId="urn:microsoft.com/office/officeart/2005/8/layout/process1"/>
    <dgm:cxn modelId="{9E4345A0-C345-F84C-AACB-D34FE4F73A52}" type="presOf" srcId="{D1E70CAC-65CC-9446-9EFA-25FE93043050}" destId="{C73B68B4-A2D4-D84A-9EE3-73B49F2741E3}" srcOrd="0" destOrd="1" presId="urn:microsoft.com/office/officeart/2005/8/layout/process1"/>
    <dgm:cxn modelId="{6932EAAD-48D3-6B4A-8A69-E7D4D9E183FC}" type="presOf" srcId="{1E96AA8D-7E9A-4244-A2DF-566A033582EC}" destId="{F8E68A0F-8BBE-2143-B5B1-124F5681A636}" srcOrd="1" destOrd="0" presId="urn:microsoft.com/office/officeart/2005/8/layout/process1"/>
    <dgm:cxn modelId="{ED79B7B2-266E-4949-A786-449ED476879C}" srcId="{0AF916EA-EAB8-5042-B692-A353A72C8599}" destId="{6F8849DB-8179-3E4B-A9E6-4CD627167F6A}" srcOrd="2" destOrd="0" parTransId="{60F40047-3F4C-6B4C-972C-4CF0FE33D650}" sibTransId="{35BB3ED6-491F-4644-BD06-DD5E5ED6699E}"/>
    <dgm:cxn modelId="{F52D96C0-5333-9041-B1AF-56A6ECD954B2}" type="presOf" srcId="{2E6A53EA-AB3A-F94D-B6DE-95EBE6EA0048}" destId="{4C584D92-04E1-144F-A7C6-250489A8AB49}" srcOrd="0" destOrd="1" presId="urn:microsoft.com/office/officeart/2005/8/layout/process1"/>
    <dgm:cxn modelId="{F6EFB5C5-8B82-7E4A-8E64-2570FC1FC20F}" srcId="{0AF916EA-EAB8-5042-B692-A353A72C8599}" destId="{4795154C-F3D3-0447-ADDF-B436C937F909}" srcOrd="1" destOrd="0" parTransId="{C0AE01F5-F803-4D4B-BE7A-6FD94EB96639}" sibTransId="{0AC597E5-BE11-9248-A4DE-B6605BFAE734}"/>
    <dgm:cxn modelId="{6F0267CF-087D-434B-B72D-72856AD358F1}" type="presOf" srcId="{B0ABD2D8-A3D3-8A4E-BD4E-B54A031D32E3}" destId="{E48B5E76-9056-0941-8E9F-C5665ADF4AE9}" srcOrd="0" destOrd="0" presId="urn:microsoft.com/office/officeart/2005/8/layout/process1"/>
    <dgm:cxn modelId="{20F8E6DC-D0D1-7D4C-9548-14D5597103A0}" srcId="{3B16D1CA-8C41-B14C-A133-E7FB493113FD}" destId="{D1E70CAC-65CC-9446-9EFA-25FE93043050}" srcOrd="0" destOrd="0" parTransId="{9E0AAB0C-AE4A-8548-BBD0-5019F252DB02}" sibTransId="{7A0D2B2A-57C0-0C41-B622-624F9F4D5E0B}"/>
    <dgm:cxn modelId="{BE79B9A5-6857-0243-838C-619BD0C125CA}" type="presParOf" srcId="{11D623B7-60D9-7645-9D1A-8E0C150423C0}" destId="{C73B68B4-A2D4-D84A-9EE3-73B49F2741E3}" srcOrd="0" destOrd="0" presId="urn:microsoft.com/office/officeart/2005/8/layout/process1"/>
    <dgm:cxn modelId="{A961FB0A-EA42-B64E-99B4-69914035B6A2}" type="presParOf" srcId="{11D623B7-60D9-7645-9D1A-8E0C150423C0}" destId="{A4328E1B-1194-6242-A5ED-EF5A2B56AEA4}" srcOrd="1" destOrd="0" presId="urn:microsoft.com/office/officeart/2005/8/layout/process1"/>
    <dgm:cxn modelId="{FA8F6D13-F19F-5044-82CA-032E119CCD88}" type="presParOf" srcId="{A4328E1B-1194-6242-A5ED-EF5A2B56AEA4}" destId="{5C7A6F37-3B4B-ED4E-A17E-A1B104DC1E33}" srcOrd="0" destOrd="0" presId="urn:microsoft.com/office/officeart/2005/8/layout/process1"/>
    <dgm:cxn modelId="{38599F09-72EF-6B45-8B29-8BDED59C6F74}" type="presParOf" srcId="{11D623B7-60D9-7645-9D1A-8E0C150423C0}" destId="{E48B5E76-9056-0941-8E9F-C5665ADF4AE9}" srcOrd="2" destOrd="0" presId="urn:microsoft.com/office/officeart/2005/8/layout/process1"/>
    <dgm:cxn modelId="{51DA1033-D6B0-9344-91F5-49693248BC48}" type="presParOf" srcId="{11D623B7-60D9-7645-9D1A-8E0C150423C0}" destId="{65EC0EB7-F5B0-9940-A730-854CFF30D432}" srcOrd="3" destOrd="0" presId="urn:microsoft.com/office/officeart/2005/8/layout/process1"/>
    <dgm:cxn modelId="{5E1F06E4-6E8A-6843-B41E-CE6C2712E530}" type="presParOf" srcId="{65EC0EB7-F5B0-9940-A730-854CFF30D432}" destId="{F8E68A0F-8BBE-2143-B5B1-124F5681A636}" srcOrd="0" destOrd="0" presId="urn:microsoft.com/office/officeart/2005/8/layout/process1"/>
    <dgm:cxn modelId="{22028289-C814-6445-9101-E47F1394F236}" type="presParOf" srcId="{11D623B7-60D9-7645-9D1A-8E0C150423C0}" destId="{4C584D92-04E1-144F-A7C6-250489A8AB49}"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EB8F85-0F80-5F4E-AE94-C50350807C4E}"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B83ED002-59C3-4F4F-9DCC-657AB017631D}">
      <dgm:prSet phldrT="[Text]"/>
      <dgm:spPr>
        <a:solidFill>
          <a:schemeClr val="accent1">
            <a:lumMod val="75000"/>
          </a:schemeClr>
        </a:solidFill>
      </dgm:spPr>
      <dgm:t>
        <a:bodyPr/>
        <a:lstStyle/>
        <a:p>
          <a:r>
            <a:rPr lang="en-US" dirty="0"/>
            <a:t>Primary Lepton: either muon or electron</a:t>
          </a:r>
        </a:p>
      </dgm:t>
    </dgm:pt>
    <dgm:pt modelId="{1A929C7E-EB3E-A543-AF22-AC7F3DD6703B}" type="parTrans" cxnId="{D433C32F-26E6-1046-8D9C-B0EC63063629}">
      <dgm:prSet/>
      <dgm:spPr/>
      <dgm:t>
        <a:bodyPr/>
        <a:lstStyle/>
        <a:p>
          <a:endParaRPr lang="en-US"/>
        </a:p>
      </dgm:t>
    </dgm:pt>
    <dgm:pt modelId="{BD343C1E-03C2-804B-AA26-7B781B6375A2}" type="sibTrans" cxnId="{D433C32F-26E6-1046-8D9C-B0EC63063629}">
      <dgm:prSet/>
      <dgm:spPr/>
      <dgm:t>
        <a:bodyPr/>
        <a:lstStyle/>
        <a:p>
          <a:endParaRPr lang="en-US"/>
        </a:p>
      </dgm:t>
    </dgm:pt>
    <dgm:pt modelId="{D9E81160-3F87-4E48-8210-D8CC62E4B85A}">
      <dgm:prSet phldrT="[Text]"/>
      <dgm:spPr>
        <a:solidFill>
          <a:schemeClr val="accent1">
            <a:lumMod val="75000"/>
          </a:schemeClr>
        </a:solidFill>
      </dgm:spPr>
      <dgm:t>
        <a:bodyPr/>
        <a:lstStyle/>
        <a:p>
          <a:r>
            <a:rPr lang="en-US" dirty="0"/>
            <a:t>Secondary track reconstruction</a:t>
          </a:r>
        </a:p>
      </dgm:t>
    </dgm:pt>
    <dgm:pt modelId="{5DAAEA20-6DB3-7645-9516-C3224D687450}" type="parTrans" cxnId="{BF0A0D7B-19B5-514F-8768-6FE7718B2F1D}">
      <dgm:prSet/>
      <dgm:spPr/>
      <dgm:t>
        <a:bodyPr/>
        <a:lstStyle/>
        <a:p>
          <a:endParaRPr lang="en-US"/>
        </a:p>
      </dgm:t>
    </dgm:pt>
    <dgm:pt modelId="{30440442-7174-6E46-829A-964EE1A10D23}" type="sibTrans" cxnId="{BF0A0D7B-19B5-514F-8768-6FE7718B2F1D}">
      <dgm:prSet/>
      <dgm:spPr/>
      <dgm:t>
        <a:bodyPr/>
        <a:lstStyle/>
        <a:p>
          <a:endParaRPr lang="en-US"/>
        </a:p>
      </dgm:t>
    </dgm:pt>
    <dgm:pt modelId="{44438893-7537-8B49-81D0-52404446EB3D}">
      <dgm:prSet phldrT="[Text]"/>
      <dgm:spPr>
        <a:solidFill>
          <a:schemeClr val="accent1">
            <a:lumMod val="75000"/>
          </a:schemeClr>
        </a:solidFill>
      </dgm:spPr>
      <dgm:t>
        <a:bodyPr/>
        <a:lstStyle/>
        <a:p>
          <a:r>
            <a:rPr lang="en-US" dirty="0"/>
            <a:t>Particle ID</a:t>
          </a:r>
        </a:p>
      </dgm:t>
    </dgm:pt>
    <dgm:pt modelId="{EDBF9727-9300-A64C-9349-CD1B7F460E31}" type="parTrans" cxnId="{FE20288B-58D4-B44E-81F1-24C4D7605687}">
      <dgm:prSet/>
      <dgm:spPr/>
      <dgm:t>
        <a:bodyPr/>
        <a:lstStyle/>
        <a:p>
          <a:endParaRPr lang="en-US"/>
        </a:p>
      </dgm:t>
    </dgm:pt>
    <dgm:pt modelId="{127A3E1D-7C0D-F042-BF72-D34C986DCCFD}" type="sibTrans" cxnId="{FE20288B-58D4-B44E-81F1-24C4D7605687}">
      <dgm:prSet/>
      <dgm:spPr/>
      <dgm:t>
        <a:bodyPr/>
        <a:lstStyle/>
        <a:p>
          <a:endParaRPr lang="en-US"/>
        </a:p>
      </dgm:t>
    </dgm:pt>
    <dgm:pt modelId="{0E9A1CDA-D0C5-C74B-97FC-4A845230F779}">
      <dgm:prSet phldrT="[Text]"/>
      <dgm:spPr>
        <a:solidFill>
          <a:schemeClr val="accent1">
            <a:lumMod val="75000"/>
          </a:schemeClr>
        </a:solidFill>
      </dgm:spPr>
      <dgm:t>
        <a:bodyPr/>
        <a:lstStyle/>
        <a:p>
          <a:r>
            <a:rPr lang="en-US" dirty="0"/>
            <a:t>Global Track Vertex</a:t>
          </a:r>
        </a:p>
      </dgm:t>
    </dgm:pt>
    <dgm:pt modelId="{742893B3-AC35-334B-B08A-A07819927AB6}" type="parTrans" cxnId="{3E755C6B-AAA1-9044-9994-5CD13752CFF0}">
      <dgm:prSet/>
      <dgm:spPr/>
      <dgm:t>
        <a:bodyPr/>
        <a:lstStyle/>
        <a:p>
          <a:endParaRPr lang="en-US"/>
        </a:p>
      </dgm:t>
    </dgm:pt>
    <dgm:pt modelId="{1E71A9DC-690C-9E4C-9733-B339C8177F74}" type="sibTrans" cxnId="{3E755C6B-AAA1-9044-9994-5CD13752CFF0}">
      <dgm:prSet/>
      <dgm:spPr/>
      <dgm:t>
        <a:bodyPr/>
        <a:lstStyle/>
        <a:p>
          <a:endParaRPr lang="en-US"/>
        </a:p>
      </dgm:t>
    </dgm:pt>
    <dgm:pt modelId="{B9027602-5029-224F-A75D-83FE6B94B51F}">
      <dgm:prSet phldrT="[Text]"/>
      <dgm:spPr>
        <a:solidFill>
          <a:schemeClr val="accent1">
            <a:lumMod val="75000"/>
          </a:schemeClr>
        </a:solidFill>
      </dgm:spPr>
      <dgm:t>
        <a:bodyPr/>
        <a:lstStyle/>
        <a:p>
          <a:r>
            <a:rPr lang="en-US" dirty="0"/>
            <a:t>Secondary Photon reconstruction</a:t>
          </a:r>
        </a:p>
      </dgm:t>
    </dgm:pt>
    <dgm:pt modelId="{020D7E90-A90A-3649-BE6A-5563A2271BE0}" type="parTrans" cxnId="{6230DA9C-C204-C344-9806-4BD846425FA6}">
      <dgm:prSet/>
      <dgm:spPr/>
      <dgm:t>
        <a:bodyPr/>
        <a:lstStyle/>
        <a:p>
          <a:endParaRPr lang="en-US"/>
        </a:p>
      </dgm:t>
    </dgm:pt>
    <dgm:pt modelId="{63322CB9-C928-544C-9174-12932A0F4C50}" type="sibTrans" cxnId="{6230DA9C-C204-C344-9806-4BD846425FA6}">
      <dgm:prSet/>
      <dgm:spPr/>
      <dgm:t>
        <a:bodyPr/>
        <a:lstStyle/>
        <a:p>
          <a:endParaRPr lang="en-US"/>
        </a:p>
      </dgm:t>
    </dgm:pt>
    <dgm:pt modelId="{BF443DF8-624B-F74E-BC90-B3B5622AE84C}">
      <dgm:prSet phldrT="[Text]"/>
      <dgm:spPr>
        <a:solidFill>
          <a:schemeClr val="accent1">
            <a:lumMod val="75000"/>
          </a:schemeClr>
        </a:solidFill>
      </dgm:spPr>
      <dgm:t>
        <a:bodyPr/>
        <a:lstStyle/>
        <a:p>
          <a:r>
            <a:rPr lang="en-US" dirty="0"/>
            <a:t>Neutral Pion Reconstruction</a:t>
          </a:r>
        </a:p>
      </dgm:t>
    </dgm:pt>
    <dgm:pt modelId="{C4D8DC7E-D8DF-3A4E-B634-C1AAEC13B9A4}" type="parTrans" cxnId="{1D37A276-5013-0046-85F7-607324919090}">
      <dgm:prSet/>
      <dgm:spPr/>
      <dgm:t>
        <a:bodyPr/>
        <a:lstStyle/>
        <a:p>
          <a:endParaRPr lang="en-US"/>
        </a:p>
      </dgm:t>
    </dgm:pt>
    <dgm:pt modelId="{97DEB2E9-3DAF-CC4B-87C5-8C40728D84CF}" type="sibTrans" cxnId="{1D37A276-5013-0046-85F7-607324919090}">
      <dgm:prSet/>
      <dgm:spPr/>
      <dgm:t>
        <a:bodyPr/>
        <a:lstStyle/>
        <a:p>
          <a:endParaRPr lang="en-US"/>
        </a:p>
      </dgm:t>
    </dgm:pt>
    <dgm:pt modelId="{F07B13EB-2E42-144A-9438-95D41415D718}">
      <dgm:prSet phldrT="[Text]"/>
      <dgm:spPr>
        <a:solidFill>
          <a:schemeClr val="accent1">
            <a:lumMod val="75000"/>
          </a:schemeClr>
        </a:solidFill>
      </dgm:spPr>
      <dgm:t>
        <a:bodyPr/>
        <a:lstStyle/>
        <a:p>
          <a:r>
            <a:rPr lang="en-US" dirty="0"/>
            <a:t>Neutron Candidates</a:t>
          </a:r>
        </a:p>
      </dgm:t>
    </dgm:pt>
    <dgm:pt modelId="{A2CDB60E-CEFD-A14F-8D2E-42245735AB6F}" type="parTrans" cxnId="{7A5AE287-EB7F-CB45-8512-BDE78EF81E20}">
      <dgm:prSet/>
      <dgm:spPr/>
      <dgm:t>
        <a:bodyPr/>
        <a:lstStyle/>
        <a:p>
          <a:endParaRPr lang="en-US"/>
        </a:p>
      </dgm:t>
    </dgm:pt>
    <dgm:pt modelId="{BE7CF4C6-C250-8847-94A2-646F63C089C9}" type="sibTrans" cxnId="{7A5AE287-EB7F-CB45-8512-BDE78EF81E20}">
      <dgm:prSet/>
      <dgm:spPr/>
      <dgm:t>
        <a:bodyPr/>
        <a:lstStyle/>
        <a:p>
          <a:endParaRPr lang="en-US"/>
        </a:p>
      </dgm:t>
    </dgm:pt>
    <dgm:pt modelId="{C2F22F68-B55E-614E-8801-5788F37B2F14}">
      <dgm:prSet phldrT="[Text]"/>
      <dgm:spPr>
        <a:solidFill>
          <a:schemeClr val="accent1">
            <a:lumMod val="75000"/>
          </a:schemeClr>
        </a:solidFill>
      </dgm:spPr>
      <dgm:t>
        <a:bodyPr/>
        <a:lstStyle/>
        <a:p>
          <a:r>
            <a:rPr lang="en-US" dirty="0"/>
            <a:t>Calorimetric Total Recoil Estimates</a:t>
          </a:r>
        </a:p>
      </dgm:t>
    </dgm:pt>
    <dgm:pt modelId="{291A220F-A306-A644-A293-8C986D13683C}" type="parTrans" cxnId="{F86CC1DB-FA13-CE4F-B5CA-3B6E904595D6}">
      <dgm:prSet/>
      <dgm:spPr/>
      <dgm:t>
        <a:bodyPr/>
        <a:lstStyle/>
        <a:p>
          <a:endParaRPr lang="en-US"/>
        </a:p>
      </dgm:t>
    </dgm:pt>
    <dgm:pt modelId="{44411DE2-F38E-7E48-82B9-80EBD8BA7518}" type="sibTrans" cxnId="{F86CC1DB-FA13-CE4F-B5CA-3B6E904595D6}">
      <dgm:prSet/>
      <dgm:spPr/>
      <dgm:t>
        <a:bodyPr/>
        <a:lstStyle/>
        <a:p>
          <a:endParaRPr lang="en-US"/>
        </a:p>
      </dgm:t>
    </dgm:pt>
    <dgm:pt modelId="{9117EFA8-3B32-6745-9A08-861744C76873}">
      <dgm:prSet phldrT="[Text]"/>
      <dgm:spPr>
        <a:solidFill>
          <a:schemeClr val="accent1">
            <a:lumMod val="75000"/>
          </a:schemeClr>
        </a:solidFill>
      </dgm:spPr>
      <dgm:t>
        <a:bodyPr/>
        <a:lstStyle/>
        <a:p>
          <a:r>
            <a:rPr lang="en-US" dirty="0"/>
            <a:t>Variants exclusive of some secondary tracks</a:t>
          </a:r>
        </a:p>
      </dgm:t>
    </dgm:pt>
    <dgm:pt modelId="{87C30049-D4A7-C341-9540-51E8B7211F3F}" type="parTrans" cxnId="{7B2813B0-1FB0-9740-B95E-DDCDD4090A77}">
      <dgm:prSet/>
      <dgm:spPr/>
      <dgm:t>
        <a:bodyPr/>
        <a:lstStyle/>
        <a:p>
          <a:endParaRPr lang="en-US"/>
        </a:p>
      </dgm:t>
    </dgm:pt>
    <dgm:pt modelId="{DF779D61-D4A9-344E-9CCF-E5EF3A265BCD}" type="sibTrans" cxnId="{7B2813B0-1FB0-9740-B95E-DDCDD4090A77}">
      <dgm:prSet/>
      <dgm:spPr/>
      <dgm:t>
        <a:bodyPr/>
        <a:lstStyle/>
        <a:p>
          <a:endParaRPr lang="en-US"/>
        </a:p>
      </dgm:t>
    </dgm:pt>
    <dgm:pt modelId="{4B297BEF-945A-094C-8DCD-905707190580}">
      <dgm:prSet phldrT="[Text]"/>
      <dgm:spPr>
        <a:solidFill>
          <a:schemeClr val="accent1">
            <a:lumMod val="75000"/>
          </a:schemeClr>
        </a:solidFill>
      </dgm:spPr>
      <dgm:t>
        <a:bodyPr/>
        <a:lstStyle/>
        <a:p>
          <a:r>
            <a:rPr lang="en-US" dirty="0"/>
            <a:t>Recoil direction estimators</a:t>
          </a:r>
        </a:p>
      </dgm:t>
    </dgm:pt>
    <dgm:pt modelId="{DADF571E-5A09-BA49-BFC2-1A339C1E7E40}" type="parTrans" cxnId="{1BC0AFBA-86DB-D342-88A3-A0B8D7C3FE37}">
      <dgm:prSet/>
      <dgm:spPr/>
      <dgm:t>
        <a:bodyPr/>
        <a:lstStyle/>
        <a:p>
          <a:endParaRPr lang="en-US"/>
        </a:p>
      </dgm:t>
    </dgm:pt>
    <dgm:pt modelId="{CDCCF766-01ED-3F4B-B129-2AFEE69D0B8B}" type="sibTrans" cxnId="{1BC0AFBA-86DB-D342-88A3-A0B8D7C3FE37}">
      <dgm:prSet/>
      <dgm:spPr/>
      <dgm:t>
        <a:bodyPr/>
        <a:lstStyle/>
        <a:p>
          <a:endParaRPr lang="en-US"/>
        </a:p>
      </dgm:t>
    </dgm:pt>
    <dgm:pt modelId="{FD34B56B-2ABF-F443-BC86-DEA780E81282}" type="pres">
      <dgm:prSet presAssocID="{F9EB8F85-0F80-5F4E-AE94-C50350807C4E}" presName="hierChild1" presStyleCnt="0">
        <dgm:presLayoutVars>
          <dgm:orgChart val="1"/>
          <dgm:chPref val="1"/>
          <dgm:dir/>
          <dgm:animOne val="branch"/>
          <dgm:animLvl val="lvl"/>
          <dgm:resizeHandles/>
        </dgm:presLayoutVars>
      </dgm:prSet>
      <dgm:spPr/>
    </dgm:pt>
    <dgm:pt modelId="{4C2812F0-5A43-5846-9CBE-BFC261159726}" type="pres">
      <dgm:prSet presAssocID="{B83ED002-59C3-4F4F-9DCC-657AB017631D}" presName="hierRoot1" presStyleCnt="0">
        <dgm:presLayoutVars>
          <dgm:hierBranch val="init"/>
        </dgm:presLayoutVars>
      </dgm:prSet>
      <dgm:spPr/>
    </dgm:pt>
    <dgm:pt modelId="{F027AF16-35AC-3F47-9B5B-5F90658704BD}" type="pres">
      <dgm:prSet presAssocID="{B83ED002-59C3-4F4F-9DCC-657AB017631D}" presName="rootComposite1" presStyleCnt="0"/>
      <dgm:spPr/>
    </dgm:pt>
    <dgm:pt modelId="{4091AAAD-6376-4E40-B424-DE68DC38DF68}" type="pres">
      <dgm:prSet presAssocID="{B83ED002-59C3-4F4F-9DCC-657AB017631D}" presName="rootText1" presStyleLbl="node0" presStyleIdx="0" presStyleCnt="1">
        <dgm:presLayoutVars>
          <dgm:chPref val="3"/>
        </dgm:presLayoutVars>
      </dgm:prSet>
      <dgm:spPr/>
    </dgm:pt>
    <dgm:pt modelId="{ED9206E3-98D4-EE46-B254-4AD3715EC367}" type="pres">
      <dgm:prSet presAssocID="{B83ED002-59C3-4F4F-9DCC-657AB017631D}" presName="rootConnector1" presStyleLbl="node1" presStyleIdx="0" presStyleCnt="0"/>
      <dgm:spPr/>
    </dgm:pt>
    <dgm:pt modelId="{2E2C3CFA-CD30-BC40-B135-361ADC5ADC2A}" type="pres">
      <dgm:prSet presAssocID="{B83ED002-59C3-4F4F-9DCC-657AB017631D}" presName="hierChild2" presStyleCnt="0"/>
      <dgm:spPr/>
    </dgm:pt>
    <dgm:pt modelId="{B2D5D2F3-9910-4940-A7CA-B79C47E65E4A}" type="pres">
      <dgm:prSet presAssocID="{5DAAEA20-6DB3-7645-9516-C3224D687450}" presName="Name37" presStyleLbl="parChTrans1D2" presStyleIdx="0" presStyleCnt="4"/>
      <dgm:spPr/>
    </dgm:pt>
    <dgm:pt modelId="{6F939601-C398-AD44-A247-6E309D79EB17}" type="pres">
      <dgm:prSet presAssocID="{D9E81160-3F87-4E48-8210-D8CC62E4B85A}" presName="hierRoot2" presStyleCnt="0">
        <dgm:presLayoutVars>
          <dgm:hierBranch val="init"/>
        </dgm:presLayoutVars>
      </dgm:prSet>
      <dgm:spPr/>
    </dgm:pt>
    <dgm:pt modelId="{8B709D84-E50C-544E-B958-325EDF9F193F}" type="pres">
      <dgm:prSet presAssocID="{D9E81160-3F87-4E48-8210-D8CC62E4B85A}" presName="rootComposite" presStyleCnt="0"/>
      <dgm:spPr/>
    </dgm:pt>
    <dgm:pt modelId="{A1FD94CB-1B36-F046-85D3-676A2810730B}" type="pres">
      <dgm:prSet presAssocID="{D9E81160-3F87-4E48-8210-D8CC62E4B85A}" presName="rootText" presStyleLbl="node2" presStyleIdx="0" presStyleCnt="4">
        <dgm:presLayoutVars>
          <dgm:chPref val="3"/>
        </dgm:presLayoutVars>
      </dgm:prSet>
      <dgm:spPr/>
    </dgm:pt>
    <dgm:pt modelId="{CE7C583C-3C99-0742-B1AF-98C040D3DE67}" type="pres">
      <dgm:prSet presAssocID="{D9E81160-3F87-4E48-8210-D8CC62E4B85A}" presName="rootConnector" presStyleLbl="node2" presStyleIdx="0" presStyleCnt="4"/>
      <dgm:spPr/>
    </dgm:pt>
    <dgm:pt modelId="{5F43D472-FA82-1D42-973F-2FB75DD8551B}" type="pres">
      <dgm:prSet presAssocID="{D9E81160-3F87-4E48-8210-D8CC62E4B85A}" presName="hierChild4" presStyleCnt="0"/>
      <dgm:spPr/>
    </dgm:pt>
    <dgm:pt modelId="{E2F55F14-53FA-FB41-A5C2-A09E1118A7D0}" type="pres">
      <dgm:prSet presAssocID="{EDBF9727-9300-A64C-9349-CD1B7F460E31}" presName="Name37" presStyleLbl="parChTrans1D3" presStyleIdx="0" presStyleCnt="5"/>
      <dgm:spPr/>
    </dgm:pt>
    <dgm:pt modelId="{DD7E6334-BFB2-8446-8CB1-1E0316401001}" type="pres">
      <dgm:prSet presAssocID="{44438893-7537-8B49-81D0-52404446EB3D}" presName="hierRoot2" presStyleCnt="0">
        <dgm:presLayoutVars>
          <dgm:hierBranch val="init"/>
        </dgm:presLayoutVars>
      </dgm:prSet>
      <dgm:spPr/>
    </dgm:pt>
    <dgm:pt modelId="{2C763332-94D9-974C-8922-A0D1E7C94E5A}" type="pres">
      <dgm:prSet presAssocID="{44438893-7537-8B49-81D0-52404446EB3D}" presName="rootComposite" presStyleCnt="0"/>
      <dgm:spPr/>
    </dgm:pt>
    <dgm:pt modelId="{C5DF1278-9437-AE40-9CBC-119A616E89EB}" type="pres">
      <dgm:prSet presAssocID="{44438893-7537-8B49-81D0-52404446EB3D}" presName="rootText" presStyleLbl="node3" presStyleIdx="0" presStyleCnt="5">
        <dgm:presLayoutVars>
          <dgm:chPref val="3"/>
        </dgm:presLayoutVars>
      </dgm:prSet>
      <dgm:spPr/>
    </dgm:pt>
    <dgm:pt modelId="{12FE513A-C02F-7F43-81BD-9346F9800795}" type="pres">
      <dgm:prSet presAssocID="{44438893-7537-8B49-81D0-52404446EB3D}" presName="rootConnector" presStyleLbl="node3" presStyleIdx="0" presStyleCnt="5"/>
      <dgm:spPr/>
    </dgm:pt>
    <dgm:pt modelId="{EAD6A97C-CFFF-504C-B442-15051A90D43C}" type="pres">
      <dgm:prSet presAssocID="{44438893-7537-8B49-81D0-52404446EB3D}" presName="hierChild4" presStyleCnt="0"/>
      <dgm:spPr/>
    </dgm:pt>
    <dgm:pt modelId="{5BDBFDB3-A2F0-0046-B047-6494ADC7FA19}" type="pres">
      <dgm:prSet presAssocID="{44438893-7537-8B49-81D0-52404446EB3D}" presName="hierChild5" presStyleCnt="0"/>
      <dgm:spPr/>
    </dgm:pt>
    <dgm:pt modelId="{12D1151D-56B7-724A-9609-A5A0C7E1E291}" type="pres">
      <dgm:prSet presAssocID="{742893B3-AC35-334B-B08A-A07819927AB6}" presName="Name37" presStyleLbl="parChTrans1D3" presStyleIdx="1" presStyleCnt="5"/>
      <dgm:spPr/>
    </dgm:pt>
    <dgm:pt modelId="{EBB22FCA-933B-5F48-823D-6538DEC41B39}" type="pres">
      <dgm:prSet presAssocID="{0E9A1CDA-D0C5-C74B-97FC-4A845230F779}" presName="hierRoot2" presStyleCnt="0">
        <dgm:presLayoutVars>
          <dgm:hierBranch val="init"/>
        </dgm:presLayoutVars>
      </dgm:prSet>
      <dgm:spPr/>
    </dgm:pt>
    <dgm:pt modelId="{F308B2D8-AB7C-7142-9064-350E342725C6}" type="pres">
      <dgm:prSet presAssocID="{0E9A1CDA-D0C5-C74B-97FC-4A845230F779}" presName="rootComposite" presStyleCnt="0"/>
      <dgm:spPr/>
    </dgm:pt>
    <dgm:pt modelId="{C72F521C-4D7F-2442-AC28-CFE498103A9D}" type="pres">
      <dgm:prSet presAssocID="{0E9A1CDA-D0C5-C74B-97FC-4A845230F779}" presName="rootText" presStyleLbl="node3" presStyleIdx="1" presStyleCnt="5">
        <dgm:presLayoutVars>
          <dgm:chPref val="3"/>
        </dgm:presLayoutVars>
      </dgm:prSet>
      <dgm:spPr/>
    </dgm:pt>
    <dgm:pt modelId="{4DD2554D-2C2C-0146-9DC2-93458056EEC5}" type="pres">
      <dgm:prSet presAssocID="{0E9A1CDA-D0C5-C74B-97FC-4A845230F779}" presName="rootConnector" presStyleLbl="node3" presStyleIdx="1" presStyleCnt="5"/>
      <dgm:spPr/>
    </dgm:pt>
    <dgm:pt modelId="{0D1A853D-8A0E-BE4B-9A0D-7FA5F48E53D4}" type="pres">
      <dgm:prSet presAssocID="{0E9A1CDA-D0C5-C74B-97FC-4A845230F779}" presName="hierChild4" presStyleCnt="0"/>
      <dgm:spPr/>
    </dgm:pt>
    <dgm:pt modelId="{1FBB0DF4-7AFA-2040-9F2E-192D678D1CEE}" type="pres">
      <dgm:prSet presAssocID="{0E9A1CDA-D0C5-C74B-97FC-4A845230F779}" presName="hierChild5" presStyleCnt="0"/>
      <dgm:spPr/>
    </dgm:pt>
    <dgm:pt modelId="{72966969-3903-AC4B-8D35-FB576F55C5D0}" type="pres">
      <dgm:prSet presAssocID="{D9E81160-3F87-4E48-8210-D8CC62E4B85A}" presName="hierChild5" presStyleCnt="0"/>
      <dgm:spPr/>
    </dgm:pt>
    <dgm:pt modelId="{7392F6DC-2E63-5C45-86A3-83CCB6B781FA}" type="pres">
      <dgm:prSet presAssocID="{020D7E90-A90A-3649-BE6A-5563A2271BE0}" presName="Name37" presStyleLbl="parChTrans1D2" presStyleIdx="1" presStyleCnt="4"/>
      <dgm:spPr/>
    </dgm:pt>
    <dgm:pt modelId="{60CAE4F9-339E-114B-99D5-0349E895CC36}" type="pres">
      <dgm:prSet presAssocID="{B9027602-5029-224F-A75D-83FE6B94B51F}" presName="hierRoot2" presStyleCnt="0">
        <dgm:presLayoutVars>
          <dgm:hierBranch val="init"/>
        </dgm:presLayoutVars>
      </dgm:prSet>
      <dgm:spPr/>
    </dgm:pt>
    <dgm:pt modelId="{23D8EDB4-2962-014B-A979-74411C09A882}" type="pres">
      <dgm:prSet presAssocID="{B9027602-5029-224F-A75D-83FE6B94B51F}" presName="rootComposite" presStyleCnt="0"/>
      <dgm:spPr/>
    </dgm:pt>
    <dgm:pt modelId="{EDC0EB91-AD51-1F4C-AD9B-933FA6409683}" type="pres">
      <dgm:prSet presAssocID="{B9027602-5029-224F-A75D-83FE6B94B51F}" presName="rootText" presStyleLbl="node2" presStyleIdx="1" presStyleCnt="4">
        <dgm:presLayoutVars>
          <dgm:chPref val="3"/>
        </dgm:presLayoutVars>
      </dgm:prSet>
      <dgm:spPr/>
    </dgm:pt>
    <dgm:pt modelId="{AAC0F803-FE73-C646-982C-0E158D2A56ED}" type="pres">
      <dgm:prSet presAssocID="{B9027602-5029-224F-A75D-83FE6B94B51F}" presName="rootConnector" presStyleLbl="node2" presStyleIdx="1" presStyleCnt="4"/>
      <dgm:spPr/>
    </dgm:pt>
    <dgm:pt modelId="{02262C34-D7B2-2046-8C33-F23A7F454496}" type="pres">
      <dgm:prSet presAssocID="{B9027602-5029-224F-A75D-83FE6B94B51F}" presName="hierChild4" presStyleCnt="0"/>
      <dgm:spPr/>
    </dgm:pt>
    <dgm:pt modelId="{C533C2D2-A134-6C42-800F-DD716FE7D036}" type="pres">
      <dgm:prSet presAssocID="{C4D8DC7E-D8DF-3A4E-B634-C1AAEC13B9A4}" presName="Name37" presStyleLbl="parChTrans1D3" presStyleIdx="2" presStyleCnt="5"/>
      <dgm:spPr/>
    </dgm:pt>
    <dgm:pt modelId="{45D451FE-7727-FC45-B2E8-5017CCCB9E5A}" type="pres">
      <dgm:prSet presAssocID="{BF443DF8-624B-F74E-BC90-B3B5622AE84C}" presName="hierRoot2" presStyleCnt="0">
        <dgm:presLayoutVars>
          <dgm:hierBranch val="init"/>
        </dgm:presLayoutVars>
      </dgm:prSet>
      <dgm:spPr/>
    </dgm:pt>
    <dgm:pt modelId="{10EACF65-E8A8-7F4D-8635-FA2471EA25FE}" type="pres">
      <dgm:prSet presAssocID="{BF443DF8-624B-F74E-BC90-B3B5622AE84C}" presName="rootComposite" presStyleCnt="0"/>
      <dgm:spPr/>
    </dgm:pt>
    <dgm:pt modelId="{9BC2CE97-549B-1E41-81ED-87B5641136E7}" type="pres">
      <dgm:prSet presAssocID="{BF443DF8-624B-F74E-BC90-B3B5622AE84C}" presName="rootText" presStyleLbl="node3" presStyleIdx="2" presStyleCnt="5">
        <dgm:presLayoutVars>
          <dgm:chPref val="3"/>
        </dgm:presLayoutVars>
      </dgm:prSet>
      <dgm:spPr/>
    </dgm:pt>
    <dgm:pt modelId="{53930F07-645C-4941-8A0D-4102A8DD87C2}" type="pres">
      <dgm:prSet presAssocID="{BF443DF8-624B-F74E-BC90-B3B5622AE84C}" presName="rootConnector" presStyleLbl="node3" presStyleIdx="2" presStyleCnt="5"/>
      <dgm:spPr/>
    </dgm:pt>
    <dgm:pt modelId="{E149052E-33EC-C945-A28A-A12B49DD863A}" type="pres">
      <dgm:prSet presAssocID="{BF443DF8-624B-F74E-BC90-B3B5622AE84C}" presName="hierChild4" presStyleCnt="0"/>
      <dgm:spPr/>
    </dgm:pt>
    <dgm:pt modelId="{8679A008-2170-8745-A6B0-0BCDE3527D63}" type="pres">
      <dgm:prSet presAssocID="{BF443DF8-624B-F74E-BC90-B3B5622AE84C}" presName="hierChild5" presStyleCnt="0"/>
      <dgm:spPr/>
    </dgm:pt>
    <dgm:pt modelId="{9DD68892-49AC-4745-BBDB-6FA9FC0C2CD1}" type="pres">
      <dgm:prSet presAssocID="{B9027602-5029-224F-A75D-83FE6B94B51F}" presName="hierChild5" presStyleCnt="0"/>
      <dgm:spPr/>
    </dgm:pt>
    <dgm:pt modelId="{5A7F1769-F1CE-5B42-862A-890D3BA70A6F}" type="pres">
      <dgm:prSet presAssocID="{A2CDB60E-CEFD-A14F-8D2E-42245735AB6F}" presName="Name37" presStyleLbl="parChTrans1D2" presStyleIdx="2" presStyleCnt="4"/>
      <dgm:spPr/>
    </dgm:pt>
    <dgm:pt modelId="{2FF44AAB-C0E7-3046-A16B-D66A9BA3A039}" type="pres">
      <dgm:prSet presAssocID="{F07B13EB-2E42-144A-9438-95D41415D718}" presName="hierRoot2" presStyleCnt="0">
        <dgm:presLayoutVars>
          <dgm:hierBranch val="init"/>
        </dgm:presLayoutVars>
      </dgm:prSet>
      <dgm:spPr/>
    </dgm:pt>
    <dgm:pt modelId="{D55ECD1D-3BF2-E042-851F-7DC01DBBFEAF}" type="pres">
      <dgm:prSet presAssocID="{F07B13EB-2E42-144A-9438-95D41415D718}" presName="rootComposite" presStyleCnt="0"/>
      <dgm:spPr/>
    </dgm:pt>
    <dgm:pt modelId="{48EFCDA0-6BBF-2A43-9309-FD0406A643DE}" type="pres">
      <dgm:prSet presAssocID="{F07B13EB-2E42-144A-9438-95D41415D718}" presName="rootText" presStyleLbl="node2" presStyleIdx="2" presStyleCnt="4">
        <dgm:presLayoutVars>
          <dgm:chPref val="3"/>
        </dgm:presLayoutVars>
      </dgm:prSet>
      <dgm:spPr/>
    </dgm:pt>
    <dgm:pt modelId="{9ED1313B-7093-6148-8320-3E39F42FEC03}" type="pres">
      <dgm:prSet presAssocID="{F07B13EB-2E42-144A-9438-95D41415D718}" presName="rootConnector" presStyleLbl="node2" presStyleIdx="2" presStyleCnt="4"/>
      <dgm:spPr/>
    </dgm:pt>
    <dgm:pt modelId="{815DBAF8-D531-4844-AE57-F552D1B55AF7}" type="pres">
      <dgm:prSet presAssocID="{F07B13EB-2E42-144A-9438-95D41415D718}" presName="hierChild4" presStyleCnt="0"/>
      <dgm:spPr/>
    </dgm:pt>
    <dgm:pt modelId="{836B1009-80D1-7548-9524-7C586AB33CC2}" type="pres">
      <dgm:prSet presAssocID="{F07B13EB-2E42-144A-9438-95D41415D718}" presName="hierChild5" presStyleCnt="0"/>
      <dgm:spPr/>
    </dgm:pt>
    <dgm:pt modelId="{1DAC887D-8CF3-514C-938E-E731956666E4}" type="pres">
      <dgm:prSet presAssocID="{291A220F-A306-A644-A293-8C986D13683C}" presName="Name37" presStyleLbl="parChTrans1D2" presStyleIdx="3" presStyleCnt="4"/>
      <dgm:spPr/>
    </dgm:pt>
    <dgm:pt modelId="{2882990D-0E17-F943-B06E-B8A1B4E156D4}" type="pres">
      <dgm:prSet presAssocID="{C2F22F68-B55E-614E-8801-5788F37B2F14}" presName="hierRoot2" presStyleCnt="0">
        <dgm:presLayoutVars>
          <dgm:hierBranch val="init"/>
        </dgm:presLayoutVars>
      </dgm:prSet>
      <dgm:spPr/>
    </dgm:pt>
    <dgm:pt modelId="{DD233B57-35D1-1442-8503-F1592183F170}" type="pres">
      <dgm:prSet presAssocID="{C2F22F68-B55E-614E-8801-5788F37B2F14}" presName="rootComposite" presStyleCnt="0"/>
      <dgm:spPr/>
    </dgm:pt>
    <dgm:pt modelId="{71ED9D19-5FD6-A24C-B137-352EEEA4159D}" type="pres">
      <dgm:prSet presAssocID="{C2F22F68-B55E-614E-8801-5788F37B2F14}" presName="rootText" presStyleLbl="node2" presStyleIdx="3" presStyleCnt="4">
        <dgm:presLayoutVars>
          <dgm:chPref val="3"/>
        </dgm:presLayoutVars>
      </dgm:prSet>
      <dgm:spPr/>
    </dgm:pt>
    <dgm:pt modelId="{FCF798DB-6411-4645-B44B-89169BE1026A}" type="pres">
      <dgm:prSet presAssocID="{C2F22F68-B55E-614E-8801-5788F37B2F14}" presName="rootConnector" presStyleLbl="node2" presStyleIdx="3" presStyleCnt="4"/>
      <dgm:spPr/>
    </dgm:pt>
    <dgm:pt modelId="{FF17C9E4-4E0F-AE46-ACAF-2074FB629A69}" type="pres">
      <dgm:prSet presAssocID="{C2F22F68-B55E-614E-8801-5788F37B2F14}" presName="hierChild4" presStyleCnt="0"/>
      <dgm:spPr/>
    </dgm:pt>
    <dgm:pt modelId="{B3873EC3-E1CC-184D-AA84-183155447CE7}" type="pres">
      <dgm:prSet presAssocID="{87C30049-D4A7-C341-9540-51E8B7211F3F}" presName="Name37" presStyleLbl="parChTrans1D3" presStyleIdx="3" presStyleCnt="5"/>
      <dgm:spPr/>
    </dgm:pt>
    <dgm:pt modelId="{89D7EC40-EDA7-2849-BB7F-181CF2C11FE4}" type="pres">
      <dgm:prSet presAssocID="{9117EFA8-3B32-6745-9A08-861744C76873}" presName="hierRoot2" presStyleCnt="0">
        <dgm:presLayoutVars>
          <dgm:hierBranch val="init"/>
        </dgm:presLayoutVars>
      </dgm:prSet>
      <dgm:spPr/>
    </dgm:pt>
    <dgm:pt modelId="{39E6404B-C4B2-5048-ADF8-983DF30FD8E7}" type="pres">
      <dgm:prSet presAssocID="{9117EFA8-3B32-6745-9A08-861744C76873}" presName="rootComposite" presStyleCnt="0"/>
      <dgm:spPr/>
    </dgm:pt>
    <dgm:pt modelId="{3A827A04-C555-AF4A-BE4A-A8A381B0E830}" type="pres">
      <dgm:prSet presAssocID="{9117EFA8-3B32-6745-9A08-861744C76873}" presName="rootText" presStyleLbl="node3" presStyleIdx="3" presStyleCnt="5">
        <dgm:presLayoutVars>
          <dgm:chPref val="3"/>
        </dgm:presLayoutVars>
      </dgm:prSet>
      <dgm:spPr/>
    </dgm:pt>
    <dgm:pt modelId="{9169C8F9-7985-2345-A6BB-C06D842EF4AF}" type="pres">
      <dgm:prSet presAssocID="{9117EFA8-3B32-6745-9A08-861744C76873}" presName="rootConnector" presStyleLbl="node3" presStyleIdx="3" presStyleCnt="5"/>
      <dgm:spPr/>
    </dgm:pt>
    <dgm:pt modelId="{E285739C-0069-6948-BD31-4F871ECD52B4}" type="pres">
      <dgm:prSet presAssocID="{9117EFA8-3B32-6745-9A08-861744C76873}" presName="hierChild4" presStyleCnt="0"/>
      <dgm:spPr/>
    </dgm:pt>
    <dgm:pt modelId="{D40F19D3-F45D-734D-A644-85A3E3DACC1E}" type="pres">
      <dgm:prSet presAssocID="{9117EFA8-3B32-6745-9A08-861744C76873}" presName="hierChild5" presStyleCnt="0"/>
      <dgm:spPr/>
    </dgm:pt>
    <dgm:pt modelId="{5BB2F8C9-B0D4-B44B-AE92-2BCD66BBA2A8}" type="pres">
      <dgm:prSet presAssocID="{DADF571E-5A09-BA49-BFC2-1A339C1E7E40}" presName="Name37" presStyleLbl="parChTrans1D3" presStyleIdx="4" presStyleCnt="5"/>
      <dgm:spPr/>
    </dgm:pt>
    <dgm:pt modelId="{B0924CAD-D0B1-CD4D-9082-CAF26854C1AC}" type="pres">
      <dgm:prSet presAssocID="{4B297BEF-945A-094C-8DCD-905707190580}" presName="hierRoot2" presStyleCnt="0">
        <dgm:presLayoutVars>
          <dgm:hierBranch val="init"/>
        </dgm:presLayoutVars>
      </dgm:prSet>
      <dgm:spPr/>
    </dgm:pt>
    <dgm:pt modelId="{2707A762-B199-EE42-9965-8126FA5B06ED}" type="pres">
      <dgm:prSet presAssocID="{4B297BEF-945A-094C-8DCD-905707190580}" presName="rootComposite" presStyleCnt="0"/>
      <dgm:spPr/>
    </dgm:pt>
    <dgm:pt modelId="{3D6FEC3C-414D-9F49-9669-751C16EF1214}" type="pres">
      <dgm:prSet presAssocID="{4B297BEF-945A-094C-8DCD-905707190580}" presName="rootText" presStyleLbl="node3" presStyleIdx="4" presStyleCnt="5">
        <dgm:presLayoutVars>
          <dgm:chPref val="3"/>
        </dgm:presLayoutVars>
      </dgm:prSet>
      <dgm:spPr/>
    </dgm:pt>
    <dgm:pt modelId="{1DE9C6DC-3FEE-3240-A387-E932DDB5CA2C}" type="pres">
      <dgm:prSet presAssocID="{4B297BEF-945A-094C-8DCD-905707190580}" presName="rootConnector" presStyleLbl="node3" presStyleIdx="4" presStyleCnt="5"/>
      <dgm:spPr/>
    </dgm:pt>
    <dgm:pt modelId="{0CD7851A-DAAE-6C4A-886E-7FFB3287E701}" type="pres">
      <dgm:prSet presAssocID="{4B297BEF-945A-094C-8DCD-905707190580}" presName="hierChild4" presStyleCnt="0"/>
      <dgm:spPr/>
    </dgm:pt>
    <dgm:pt modelId="{D0C7D45A-CF7D-D94B-BC90-2624CA70475E}" type="pres">
      <dgm:prSet presAssocID="{4B297BEF-945A-094C-8DCD-905707190580}" presName="hierChild5" presStyleCnt="0"/>
      <dgm:spPr/>
    </dgm:pt>
    <dgm:pt modelId="{8330E336-2A32-3F4E-92F5-A75E0103AE5A}" type="pres">
      <dgm:prSet presAssocID="{C2F22F68-B55E-614E-8801-5788F37B2F14}" presName="hierChild5" presStyleCnt="0"/>
      <dgm:spPr/>
    </dgm:pt>
    <dgm:pt modelId="{5F55F96E-0672-634A-A78B-6D38A6111512}" type="pres">
      <dgm:prSet presAssocID="{B83ED002-59C3-4F4F-9DCC-657AB017631D}" presName="hierChild3" presStyleCnt="0"/>
      <dgm:spPr/>
    </dgm:pt>
  </dgm:ptLst>
  <dgm:cxnLst>
    <dgm:cxn modelId="{D59C3505-D718-DA48-A53A-B809DC826EBF}" type="presOf" srcId="{9117EFA8-3B32-6745-9A08-861744C76873}" destId="{9169C8F9-7985-2345-A6BB-C06D842EF4AF}" srcOrd="1" destOrd="0" presId="urn:microsoft.com/office/officeart/2005/8/layout/orgChart1"/>
    <dgm:cxn modelId="{DDEE1818-8652-EB4B-BC2A-4F2BCCC411A7}" type="presOf" srcId="{F07B13EB-2E42-144A-9438-95D41415D718}" destId="{48EFCDA0-6BBF-2A43-9309-FD0406A643DE}" srcOrd="0" destOrd="0" presId="urn:microsoft.com/office/officeart/2005/8/layout/orgChart1"/>
    <dgm:cxn modelId="{70E6551D-FDC7-1646-8871-7B76A9C0829C}" type="presOf" srcId="{9117EFA8-3B32-6745-9A08-861744C76873}" destId="{3A827A04-C555-AF4A-BE4A-A8A381B0E830}" srcOrd="0" destOrd="0" presId="urn:microsoft.com/office/officeart/2005/8/layout/orgChart1"/>
    <dgm:cxn modelId="{580A2924-2449-F247-9F1B-E17C8A7B0B12}" type="presOf" srcId="{B83ED002-59C3-4F4F-9DCC-657AB017631D}" destId="{ED9206E3-98D4-EE46-B254-4AD3715EC367}" srcOrd="1" destOrd="0" presId="urn:microsoft.com/office/officeart/2005/8/layout/orgChart1"/>
    <dgm:cxn modelId="{97ABE92B-60EE-3F4D-9FDE-E9BAFEB986CB}" type="presOf" srcId="{BF443DF8-624B-F74E-BC90-B3B5622AE84C}" destId="{9BC2CE97-549B-1E41-81ED-87B5641136E7}" srcOrd="0" destOrd="0" presId="urn:microsoft.com/office/officeart/2005/8/layout/orgChart1"/>
    <dgm:cxn modelId="{F128F72B-5B61-5C41-B6B2-5D9F9BE08130}" type="presOf" srcId="{44438893-7537-8B49-81D0-52404446EB3D}" destId="{C5DF1278-9437-AE40-9CBC-119A616E89EB}" srcOrd="0" destOrd="0" presId="urn:microsoft.com/office/officeart/2005/8/layout/orgChart1"/>
    <dgm:cxn modelId="{13ED962D-6A5F-4843-90AF-CAA17210E78C}" type="presOf" srcId="{C4D8DC7E-D8DF-3A4E-B634-C1AAEC13B9A4}" destId="{C533C2D2-A134-6C42-800F-DD716FE7D036}" srcOrd="0" destOrd="0" presId="urn:microsoft.com/office/officeart/2005/8/layout/orgChart1"/>
    <dgm:cxn modelId="{D433C32F-26E6-1046-8D9C-B0EC63063629}" srcId="{F9EB8F85-0F80-5F4E-AE94-C50350807C4E}" destId="{B83ED002-59C3-4F4F-9DCC-657AB017631D}" srcOrd="0" destOrd="0" parTransId="{1A929C7E-EB3E-A543-AF22-AC7F3DD6703B}" sibTransId="{BD343C1E-03C2-804B-AA26-7B781B6375A2}"/>
    <dgm:cxn modelId="{BB2FFD31-7E6E-A44C-A0BB-E408A9268609}" type="presOf" srcId="{BF443DF8-624B-F74E-BC90-B3B5622AE84C}" destId="{53930F07-645C-4941-8A0D-4102A8DD87C2}" srcOrd="1" destOrd="0" presId="urn:microsoft.com/office/officeart/2005/8/layout/orgChart1"/>
    <dgm:cxn modelId="{115FB748-C982-6041-960D-AB1FA38493BF}" type="presOf" srcId="{87C30049-D4A7-C341-9540-51E8B7211F3F}" destId="{B3873EC3-E1CC-184D-AA84-183155447CE7}" srcOrd="0" destOrd="0" presId="urn:microsoft.com/office/officeart/2005/8/layout/orgChart1"/>
    <dgm:cxn modelId="{AFC3014E-4CF7-054D-B6A5-AB4B5322D256}" type="presOf" srcId="{C2F22F68-B55E-614E-8801-5788F37B2F14}" destId="{71ED9D19-5FD6-A24C-B137-352EEEA4159D}" srcOrd="0" destOrd="0" presId="urn:microsoft.com/office/officeart/2005/8/layout/orgChart1"/>
    <dgm:cxn modelId="{D1D95955-DBF6-AF4C-ACE7-D6965F2D6B54}" type="presOf" srcId="{B9027602-5029-224F-A75D-83FE6B94B51F}" destId="{EDC0EB91-AD51-1F4C-AD9B-933FA6409683}" srcOrd="0" destOrd="0" presId="urn:microsoft.com/office/officeart/2005/8/layout/orgChart1"/>
    <dgm:cxn modelId="{A04B2F5B-BB30-9D40-B093-34F6961D423C}" type="presOf" srcId="{A2CDB60E-CEFD-A14F-8D2E-42245735AB6F}" destId="{5A7F1769-F1CE-5B42-862A-890D3BA70A6F}" srcOrd="0" destOrd="0" presId="urn:microsoft.com/office/officeart/2005/8/layout/orgChart1"/>
    <dgm:cxn modelId="{DF5F6C65-B6C0-3D4E-9E44-DEE65F8587A6}" type="presOf" srcId="{F9EB8F85-0F80-5F4E-AE94-C50350807C4E}" destId="{FD34B56B-2ABF-F443-BC86-DEA780E81282}" srcOrd="0" destOrd="0" presId="urn:microsoft.com/office/officeart/2005/8/layout/orgChart1"/>
    <dgm:cxn modelId="{88D2356A-42D8-164E-9BAD-FACFF2E7C9C7}" type="presOf" srcId="{EDBF9727-9300-A64C-9349-CD1B7F460E31}" destId="{E2F55F14-53FA-FB41-A5C2-A09E1118A7D0}" srcOrd="0" destOrd="0" presId="urn:microsoft.com/office/officeart/2005/8/layout/orgChart1"/>
    <dgm:cxn modelId="{3E755C6B-AAA1-9044-9994-5CD13752CFF0}" srcId="{D9E81160-3F87-4E48-8210-D8CC62E4B85A}" destId="{0E9A1CDA-D0C5-C74B-97FC-4A845230F779}" srcOrd="1" destOrd="0" parTransId="{742893B3-AC35-334B-B08A-A07819927AB6}" sibTransId="{1E71A9DC-690C-9E4C-9733-B339C8177F74}"/>
    <dgm:cxn modelId="{71191470-8DEE-664C-8B1F-710C61B6BE3F}" type="presOf" srcId="{742893B3-AC35-334B-B08A-A07819927AB6}" destId="{12D1151D-56B7-724A-9609-A5A0C7E1E291}" srcOrd="0" destOrd="0" presId="urn:microsoft.com/office/officeart/2005/8/layout/orgChart1"/>
    <dgm:cxn modelId="{A5DFD673-6848-EB47-9360-D43B5CBC71DF}" type="presOf" srcId="{4B297BEF-945A-094C-8DCD-905707190580}" destId="{1DE9C6DC-3FEE-3240-A387-E932DDB5CA2C}" srcOrd="1" destOrd="0" presId="urn:microsoft.com/office/officeart/2005/8/layout/orgChart1"/>
    <dgm:cxn modelId="{1D37A276-5013-0046-85F7-607324919090}" srcId="{B9027602-5029-224F-A75D-83FE6B94B51F}" destId="{BF443DF8-624B-F74E-BC90-B3B5622AE84C}" srcOrd="0" destOrd="0" parTransId="{C4D8DC7E-D8DF-3A4E-B634-C1AAEC13B9A4}" sibTransId="{97DEB2E9-3DAF-CC4B-87C5-8C40728D84CF}"/>
    <dgm:cxn modelId="{BF0A0D7B-19B5-514F-8768-6FE7718B2F1D}" srcId="{B83ED002-59C3-4F4F-9DCC-657AB017631D}" destId="{D9E81160-3F87-4E48-8210-D8CC62E4B85A}" srcOrd="0" destOrd="0" parTransId="{5DAAEA20-6DB3-7645-9516-C3224D687450}" sibTransId="{30440442-7174-6E46-829A-964EE1A10D23}"/>
    <dgm:cxn modelId="{0FF4CC7D-9426-3841-BAC8-679982A7D87D}" type="presOf" srcId="{291A220F-A306-A644-A293-8C986D13683C}" destId="{1DAC887D-8CF3-514C-938E-E731956666E4}" srcOrd="0" destOrd="0" presId="urn:microsoft.com/office/officeart/2005/8/layout/orgChart1"/>
    <dgm:cxn modelId="{1B00CF7E-0F66-164C-B12D-FF61A9C8D214}" type="presOf" srcId="{D9E81160-3F87-4E48-8210-D8CC62E4B85A}" destId="{CE7C583C-3C99-0742-B1AF-98C040D3DE67}" srcOrd="1" destOrd="0" presId="urn:microsoft.com/office/officeart/2005/8/layout/orgChart1"/>
    <dgm:cxn modelId="{34ED1F87-E9DF-0B4F-8D14-4E3B6C6D2F30}" type="presOf" srcId="{0E9A1CDA-D0C5-C74B-97FC-4A845230F779}" destId="{4DD2554D-2C2C-0146-9DC2-93458056EEC5}" srcOrd="1" destOrd="0" presId="urn:microsoft.com/office/officeart/2005/8/layout/orgChart1"/>
    <dgm:cxn modelId="{7A5AE287-EB7F-CB45-8512-BDE78EF81E20}" srcId="{B83ED002-59C3-4F4F-9DCC-657AB017631D}" destId="{F07B13EB-2E42-144A-9438-95D41415D718}" srcOrd="2" destOrd="0" parTransId="{A2CDB60E-CEFD-A14F-8D2E-42245735AB6F}" sibTransId="{BE7CF4C6-C250-8847-94A2-646F63C089C9}"/>
    <dgm:cxn modelId="{FE20288B-58D4-B44E-81F1-24C4D7605687}" srcId="{D9E81160-3F87-4E48-8210-D8CC62E4B85A}" destId="{44438893-7537-8B49-81D0-52404446EB3D}" srcOrd="0" destOrd="0" parTransId="{EDBF9727-9300-A64C-9349-CD1B7F460E31}" sibTransId="{127A3E1D-7C0D-F042-BF72-D34C986DCCFD}"/>
    <dgm:cxn modelId="{6230DA9C-C204-C344-9806-4BD846425FA6}" srcId="{B83ED002-59C3-4F4F-9DCC-657AB017631D}" destId="{B9027602-5029-224F-A75D-83FE6B94B51F}" srcOrd="1" destOrd="0" parTransId="{020D7E90-A90A-3649-BE6A-5563A2271BE0}" sibTransId="{63322CB9-C928-544C-9174-12932A0F4C50}"/>
    <dgm:cxn modelId="{8CC762A5-1810-1B4A-ABF3-D1B62CE0CEC6}" type="presOf" srcId="{B83ED002-59C3-4F4F-9DCC-657AB017631D}" destId="{4091AAAD-6376-4E40-B424-DE68DC38DF68}" srcOrd="0" destOrd="0" presId="urn:microsoft.com/office/officeart/2005/8/layout/orgChart1"/>
    <dgm:cxn modelId="{04FA54AC-2D2B-1F4E-BE8D-8D93880C74FC}" type="presOf" srcId="{0E9A1CDA-D0C5-C74B-97FC-4A845230F779}" destId="{C72F521C-4D7F-2442-AC28-CFE498103A9D}" srcOrd="0" destOrd="0" presId="urn:microsoft.com/office/officeart/2005/8/layout/orgChart1"/>
    <dgm:cxn modelId="{7B2813B0-1FB0-9740-B95E-DDCDD4090A77}" srcId="{C2F22F68-B55E-614E-8801-5788F37B2F14}" destId="{9117EFA8-3B32-6745-9A08-861744C76873}" srcOrd="0" destOrd="0" parTransId="{87C30049-D4A7-C341-9540-51E8B7211F3F}" sibTransId="{DF779D61-D4A9-344E-9CCF-E5EF3A265BCD}"/>
    <dgm:cxn modelId="{1BC0AFBA-86DB-D342-88A3-A0B8D7C3FE37}" srcId="{C2F22F68-B55E-614E-8801-5788F37B2F14}" destId="{4B297BEF-945A-094C-8DCD-905707190580}" srcOrd="1" destOrd="0" parTransId="{DADF571E-5A09-BA49-BFC2-1A339C1E7E40}" sibTransId="{CDCCF766-01ED-3F4B-B129-2AFEE69D0B8B}"/>
    <dgm:cxn modelId="{E1D936BC-0AD1-8747-9165-67B08DB06C01}" type="presOf" srcId="{F07B13EB-2E42-144A-9438-95D41415D718}" destId="{9ED1313B-7093-6148-8320-3E39F42FEC03}" srcOrd="1" destOrd="0" presId="urn:microsoft.com/office/officeart/2005/8/layout/orgChart1"/>
    <dgm:cxn modelId="{8225F2C8-1FE3-8B43-83A0-452817F625C6}" type="presOf" srcId="{44438893-7537-8B49-81D0-52404446EB3D}" destId="{12FE513A-C02F-7F43-81BD-9346F9800795}" srcOrd="1" destOrd="0" presId="urn:microsoft.com/office/officeart/2005/8/layout/orgChart1"/>
    <dgm:cxn modelId="{3CB15ACC-CEF0-7D48-BA04-18435F42267D}" type="presOf" srcId="{B9027602-5029-224F-A75D-83FE6B94B51F}" destId="{AAC0F803-FE73-C646-982C-0E158D2A56ED}" srcOrd="1" destOrd="0" presId="urn:microsoft.com/office/officeart/2005/8/layout/orgChart1"/>
    <dgm:cxn modelId="{0CC121D6-D465-BF4E-9D32-F1E8093668DE}" type="presOf" srcId="{4B297BEF-945A-094C-8DCD-905707190580}" destId="{3D6FEC3C-414D-9F49-9669-751C16EF1214}" srcOrd="0" destOrd="0" presId="urn:microsoft.com/office/officeart/2005/8/layout/orgChart1"/>
    <dgm:cxn modelId="{F86CC1DB-FA13-CE4F-B5CA-3B6E904595D6}" srcId="{B83ED002-59C3-4F4F-9DCC-657AB017631D}" destId="{C2F22F68-B55E-614E-8801-5788F37B2F14}" srcOrd="3" destOrd="0" parTransId="{291A220F-A306-A644-A293-8C986D13683C}" sibTransId="{44411DE2-F38E-7E48-82B9-80EBD8BA7518}"/>
    <dgm:cxn modelId="{985683DE-6B0F-3349-A784-E8386AD731A1}" type="presOf" srcId="{DADF571E-5A09-BA49-BFC2-1A339C1E7E40}" destId="{5BB2F8C9-B0D4-B44B-AE92-2BCD66BBA2A8}" srcOrd="0" destOrd="0" presId="urn:microsoft.com/office/officeart/2005/8/layout/orgChart1"/>
    <dgm:cxn modelId="{9867BBDE-BF46-334B-9731-3106B6906E46}" type="presOf" srcId="{020D7E90-A90A-3649-BE6A-5563A2271BE0}" destId="{7392F6DC-2E63-5C45-86A3-83CCB6B781FA}" srcOrd="0" destOrd="0" presId="urn:microsoft.com/office/officeart/2005/8/layout/orgChart1"/>
    <dgm:cxn modelId="{521C7FF5-F8B6-A64E-8AFF-C571E5C19C26}" type="presOf" srcId="{5DAAEA20-6DB3-7645-9516-C3224D687450}" destId="{B2D5D2F3-9910-4940-A7CA-B79C47E65E4A}" srcOrd="0" destOrd="0" presId="urn:microsoft.com/office/officeart/2005/8/layout/orgChart1"/>
    <dgm:cxn modelId="{F7DD05F6-A801-FD47-9FCD-D634CADC1282}" type="presOf" srcId="{D9E81160-3F87-4E48-8210-D8CC62E4B85A}" destId="{A1FD94CB-1B36-F046-85D3-676A2810730B}" srcOrd="0" destOrd="0" presId="urn:microsoft.com/office/officeart/2005/8/layout/orgChart1"/>
    <dgm:cxn modelId="{6A371BF9-FC8E-1A40-9A64-4ED341222A90}" type="presOf" srcId="{C2F22F68-B55E-614E-8801-5788F37B2F14}" destId="{FCF798DB-6411-4645-B44B-89169BE1026A}" srcOrd="1" destOrd="0" presId="urn:microsoft.com/office/officeart/2005/8/layout/orgChart1"/>
    <dgm:cxn modelId="{4FB211F7-1338-174B-BA49-B16557C1FBE4}" type="presParOf" srcId="{FD34B56B-2ABF-F443-BC86-DEA780E81282}" destId="{4C2812F0-5A43-5846-9CBE-BFC261159726}" srcOrd="0" destOrd="0" presId="urn:microsoft.com/office/officeart/2005/8/layout/orgChart1"/>
    <dgm:cxn modelId="{A137DD78-FFBB-9847-8156-4199E59E3D14}" type="presParOf" srcId="{4C2812F0-5A43-5846-9CBE-BFC261159726}" destId="{F027AF16-35AC-3F47-9B5B-5F90658704BD}" srcOrd="0" destOrd="0" presId="urn:microsoft.com/office/officeart/2005/8/layout/orgChart1"/>
    <dgm:cxn modelId="{B1E8782B-7D09-5447-BF09-65195B419B99}" type="presParOf" srcId="{F027AF16-35AC-3F47-9B5B-5F90658704BD}" destId="{4091AAAD-6376-4E40-B424-DE68DC38DF68}" srcOrd="0" destOrd="0" presId="urn:microsoft.com/office/officeart/2005/8/layout/orgChart1"/>
    <dgm:cxn modelId="{D4F203D3-7E1E-D141-9C48-877B3F913D32}" type="presParOf" srcId="{F027AF16-35AC-3F47-9B5B-5F90658704BD}" destId="{ED9206E3-98D4-EE46-B254-4AD3715EC367}" srcOrd="1" destOrd="0" presId="urn:microsoft.com/office/officeart/2005/8/layout/orgChart1"/>
    <dgm:cxn modelId="{CA3D6AA1-6A06-3649-9AAB-25C415B2DE3E}" type="presParOf" srcId="{4C2812F0-5A43-5846-9CBE-BFC261159726}" destId="{2E2C3CFA-CD30-BC40-B135-361ADC5ADC2A}" srcOrd="1" destOrd="0" presId="urn:microsoft.com/office/officeart/2005/8/layout/orgChart1"/>
    <dgm:cxn modelId="{03D56AC8-F5DE-1447-8449-2A589161A496}" type="presParOf" srcId="{2E2C3CFA-CD30-BC40-B135-361ADC5ADC2A}" destId="{B2D5D2F3-9910-4940-A7CA-B79C47E65E4A}" srcOrd="0" destOrd="0" presId="urn:microsoft.com/office/officeart/2005/8/layout/orgChart1"/>
    <dgm:cxn modelId="{18B1D5B7-C0EE-114E-B47B-BBFCA52C8F9B}" type="presParOf" srcId="{2E2C3CFA-CD30-BC40-B135-361ADC5ADC2A}" destId="{6F939601-C398-AD44-A247-6E309D79EB17}" srcOrd="1" destOrd="0" presId="urn:microsoft.com/office/officeart/2005/8/layout/orgChart1"/>
    <dgm:cxn modelId="{DCF71DF9-6DF3-724B-AAC2-8D194F230D09}" type="presParOf" srcId="{6F939601-C398-AD44-A247-6E309D79EB17}" destId="{8B709D84-E50C-544E-B958-325EDF9F193F}" srcOrd="0" destOrd="0" presId="urn:microsoft.com/office/officeart/2005/8/layout/orgChart1"/>
    <dgm:cxn modelId="{A6E0752E-8FD3-C246-BEAF-0B03551E83AF}" type="presParOf" srcId="{8B709D84-E50C-544E-B958-325EDF9F193F}" destId="{A1FD94CB-1B36-F046-85D3-676A2810730B}" srcOrd="0" destOrd="0" presId="urn:microsoft.com/office/officeart/2005/8/layout/orgChart1"/>
    <dgm:cxn modelId="{620BADBE-7C8D-494E-9622-92B838CAEE37}" type="presParOf" srcId="{8B709D84-E50C-544E-B958-325EDF9F193F}" destId="{CE7C583C-3C99-0742-B1AF-98C040D3DE67}" srcOrd="1" destOrd="0" presId="urn:microsoft.com/office/officeart/2005/8/layout/orgChart1"/>
    <dgm:cxn modelId="{7C112536-AB4D-F741-8972-A9BB255043D7}" type="presParOf" srcId="{6F939601-C398-AD44-A247-6E309D79EB17}" destId="{5F43D472-FA82-1D42-973F-2FB75DD8551B}" srcOrd="1" destOrd="0" presId="urn:microsoft.com/office/officeart/2005/8/layout/orgChart1"/>
    <dgm:cxn modelId="{18D3B3A1-4039-FE4E-B265-66F13B5069CE}" type="presParOf" srcId="{5F43D472-FA82-1D42-973F-2FB75DD8551B}" destId="{E2F55F14-53FA-FB41-A5C2-A09E1118A7D0}" srcOrd="0" destOrd="0" presId="urn:microsoft.com/office/officeart/2005/8/layout/orgChart1"/>
    <dgm:cxn modelId="{8AFCB66C-C2F7-594C-819E-4125AE250F17}" type="presParOf" srcId="{5F43D472-FA82-1D42-973F-2FB75DD8551B}" destId="{DD7E6334-BFB2-8446-8CB1-1E0316401001}" srcOrd="1" destOrd="0" presId="urn:microsoft.com/office/officeart/2005/8/layout/orgChart1"/>
    <dgm:cxn modelId="{172FE009-8854-A741-BE49-AEEC910D1B7F}" type="presParOf" srcId="{DD7E6334-BFB2-8446-8CB1-1E0316401001}" destId="{2C763332-94D9-974C-8922-A0D1E7C94E5A}" srcOrd="0" destOrd="0" presId="urn:microsoft.com/office/officeart/2005/8/layout/orgChart1"/>
    <dgm:cxn modelId="{B48927F7-DF50-044C-BF26-A2461947D485}" type="presParOf" srcId="{2C763332-94D9-974C-8922-A0D1E7C94E5A}" destId="{C5DF1278-9437-AE40-9CBC-119A616E89EB}" srcOrd="0" destOrd="0" presId="urn:microsoft.com/office/officeart/2005/8/layout/orgChart1"/>
    <dgm:cxn modelId="{E0A5BCC4-C1D8-024B-B9DD-CDF1EC3200CC}" type="presParOf" srcId="{2C763332-94D9-974C-8922-A0D1E7C94E5A}" destId="{12FE513A-C02F-7F43-81BD-9346F9800795}" srcOrd="1" destOrd="0" presId="urn:microsoft.com/office/officeart/2005/8/layout/orgChart1"/>
    <dgm:cxn modelId="{9D63D413-6AB2-7249-BE1B-C935BD6941C9}" type="presParOf" srcId="{DD7E6334-BFB2-8446-8CB1-1E0316401001}" destId="{EAD6A97C-CFFF-504C-B442-15051A90D43C}" srcOrd="1" destOrd="0" presId="urn:microsoft.com/office/officeart/2005/8/layout/orgChart1"/>
    <dgm:cxn modelId="{6435F354-77E5-7140-BA63-91B6A7736E19}" type="presParOf" srcId="{DD7E6334-BFB2-8446-8CB1-1E0316401001}" destId="{5BDBFDB3-A2F0-0046-B047-6494ADC7FA19}" srcOrd="2" destOrd="0" presId="urn:microsoft.com/office/officeart/2005/8/layout/orgChart1"/>
    <dgm:cxn modelId="{02D95CAB-648A-1E41-A382-7EE0740FFCD9}" type="presParOf" srcId="{5F43D472-FA82-1D42-973F-2FB75DD8551B}" destId="{12D1151D-56B7-724A-9609-A5A0C7E1E291}" srcOrd="2" destOrd="0" presId="urn:microsoft.com/office/officeart/2005/8/layout/orgChart1"/>
    <dgm:cxn modelId="{CC2C0498-DC9F-3942-BC32-4F6CAF9A58C9}" type="presParOf" srcId="{5F43D472-FA82-1D42-973F-2FB75DD8551B}" destId="{EBB22FCA-933B-5F48-823D-6538DEC41B39}" srcOrd="3" destOrd="0" presId="urn:microsoft.com/office/officeart/2005/8/layout/orgChart1"/>
    <dgm:cxn modelId="{0AA816EF-6680-EF40-B79D-739020BA3FF6}" type="presParOf" srcId="{EBB22FCA-933B-5F48-823D-6538DEC41B39}" destId="{F308B2D8-AB7C-7142-9064-350E342725C6}" srcOrd="0" destOrd="0" presId="urn:microsoft.com/office/officeart/2005/8/layout/orgChart1"/>
    <dgm:cxn modelId="{794E5919-05FA-0947-AA43-5CD9A03100A6}" type="presParOf" srcId="{F308B2D8-AB7C-7142-9064-350E342725C6}" destId="{C72F521C-4D7F-2442-AC28-CFE498103A9D}" srcOrd="0" destOrd="0" presId="urn:microsoft.com/office/officeart/2005/8/layout/orgChart1"/>
    <dgm:cxn modelId="{853C35C4-9BD9-B948-AAA7-706D4C044C2B}" type="presParOf" srcId="{F308B2D8-AB7C-7142-9064-350E342725C6}" destId="{4DD2554D-2C2C-0146-9DC2-93458056EEC5}" srcOrd="1" destOrd="0" presId="urn:microsoft.com/office/officeart/2005/8/layout/orgChart1"/>
    <dgm:cxn modelId="{EA811009-61B7-6742-B437-F6ABE4E0C663}" type="presParOf" srcId="{EBB22FCA-933B-5F48-823D-6538DEC41B39}" destId="{0D1A853D-8A0E-BE4B-9A0D-7FA5F48E53D4}" srcOrd="1" destOrd="0" presId="urn:microsoft.com/office/officeart/2005/8/layout/orgChart1"/>
    <dgm:cxn modelId="{FFDE037B-734F-1C45-816A-C73221064896}" type="presParOf" srcId="{EBB22FCA-933B-5F48-823D-6538DEC41B39}" destId="{1FBB0DF4-7AFA-2040-9F2E-192D678D1CEE}" srcOrd="2" destOrd="0" presId="urn:microsoft.com/office/officeart/2005/8/layout/orgChart1"/>
    <dgm:cxn modelId="{D3E87F1C-ABF2-974F-9458-5FA340457A9F}" type="presParOf" srcId="{6F939601-C398-AD44-A247-6E309D79EB17}" destId="{72966969-3903-AC4B-8D35-FB576F55C5D0}" srcOrd="2" destOrd="0" presId="urn:microsoft.com/office/officeart/2005/8/layout/orgChart1"/>
    <dgm:cxn modelId="{F5419D11-B0E8-5545-8E5A-6956101F928B}" type="presParOf" srcId="{2E2C3CFA-CD30-BC40-B135-361ADC5ADC2A}" destId="{7392F6DC-2E63-5C45-86A3-83CCB6B781FA}" srcOrd="2" destOrd="0" presId="urn:microsoft.com/office/officeart/2005/8/layout/orgChart1"/>
    <dgm:cxn modelId="{ABCB7364-CBEA-5546-8DF9-F3630ADBDC90}" type="presParOf" srcId="{2E2C3CFA-CD30-BC40-B135-361ADC5ADC2A}" destId="{60CAE4F9-339E-114B-99D5-0349E895CC36}" srcOrd="3" destOrd="0" presId="urn:microsoft.com/office/officeart/2005/8/layout/orgChart1"/>
    <dgm:cxn modelId="{A6686244-F7EC-1944-8497-0C767CF43037}" type="presParOf" srcId="{60CAE4F9-339E-114B-99D5-0349E895CC36}" destId="{23D8EDB4-2962-014B-A979-74411C09A882}" srcOrd="0" destOrd="0" presId="urn:microsoft.com/office/officeart/2005/8/layout/orgChart1"/>
    <dgm:cxn modelId="{352E0C6C-CBEE-614D-AA1C-656DBFDE1911}" type="presParOf" srcId="{23D8EDB4-2962-014B-A979-74411C09A882}" destId="{EDC0EB91-AD51-1F4C-AD9B-933FA6409683}" srcOrd="0" destOrd="0" presId="urn:microsoft.com/office/officeart/2005/8/layout/orgChart1"/>
    <dgm:cxn modelId="{A1638C52-CAF4-EB4C-8E1F-ADFCF0EC6DC8}" type="presParOf" srcId="{23D8EDB4-2962-014B-A979-74411C09A882}" destId="{AAC0F803-FE73-C646-982C-0E158D2A56ED}" srcOrd="1" destOrd="0" presId="urn:microsoft.com/office/officeart/2005/8/layout/orgChart1"/>
    <dgm:cxn modelId="{BAB03825-9FF7-294E-B0FB-3142F6AA7820}" type="presParOf" srcId="{60CAE4F9-339E-114B-99D5-0349E895CC36}" destId="{02262C34-D7B2-2046-8C33-F23A7F454496}" srcOrd="1" destOrd="0" presId="urn:microsoft.com/office/officeart/2005/8/layout/orgChart1"/>
    <dgm:cxn modelId="{D12E358A-173A-FE42-9D7C-38F7735A4FFA}" type="presParOf" srcId="{02262C34-D7B2-2046-8C33-F23A7F454496}" destId="{C533C2D2-A134-6C42-800F-DD716FE7D036}" srcOrd="0" destOrd="0" presId="urn:microsoft.com/office/officeart/2005/8/layout/orgChart1"/>
    <dgm:cxn modelId="{F1D58A5A-E707-0343-BD4C-31491B5996B0}" type="presParOf" srcId="{02262C34-D7B2-2046-8C33-F23A7F454496}" destId="{45D451FE-7727-FC45-B2E8-5017CCCB9E5A}" srcOrd="1" destOrd="0" presId="urn:microsoft.com/office/officeart/2005/8/layout/orgChart1"/>
    <dgm:cxn modelId="{AA6AF43A-3E9C-414C-B943-199804D0CE40}" type="presParOf" srcId="{45D451FE-7727-FC45-B2E8-5017CCCB9E5A}" destId="{10EACF65-E8A8-7F4D-8635-FA2471EA25FE}" srcOrd="0" destOrd="0" presId="urn:microsoft.com/office/officeart/2005/8/layout/orgChart1"/>
    <dgm:cxn modelId="{B278C67D-C4D5-6A49-A863-9C4D9F3F0979}" type="presParOf" srcId="{10EACF65-E8A8-7F4D-8635-FA2471EA25FE}" destId="{9BC2CE97-549B-1E41-81ED-87B5641136E7}" srcOrd="0" destOrd="0" presId="urn:microsoft.com/office/officeart/2005/8/layout/orgChart1"/>
    <dgm:cxn modelId="{26140BDE-DBD2-2149-BDBA-E481F22D1BD0}" type="presParOf" srcId="{10EACF65-E8A8-7F4D-8635-FA2471EA25FE}" destId="{53930F07-645C-4941-8A0D-4102A8DD87C2}" srcOrd="1" destOrd="0" presId="urn:microsoft.com/office/officeart/2005/8/layout/orgChart1"/>
    <dgm:cxn modelId="{3B00B1D6-8572-F343-B745-A91E68A83426}" type="presParOf" srcId="{45D451FE-7727-FC45-B2E8-5017CCCB9E5A}" destId="{E149052E-33EC-C945-A28A-A12B49DD863A}" srcOrd="1" destOrd="0" presId="urn:microsoft.com/office/officeart/2005/8/layout/orgChart1"/>
    <dgm:cxn modelId="{B93DC439-529C-7648-BB62-5E2C1F981E8A}" type="presParOf" srcId="{45D451FE-7727-FC45-B2E8-5017CCCB9E5A}" destId="{8679A008-2170-8745-A6B0-0BCDE3527D63}" srcOrd="2" destOrd="0" presId="urn:microsoft.com/office/officeart/2005/8/layout/orgChart1"/>
    <dgm:cxn modelId="{CA9872E7-4FAE-3340-888B-4BACFF0EDEA1}" type="presParOf" srcId="{60CAE4F9-339E-114B-99D5-0349E895CC36}" destId="{9DD68892-49AC-4745-BBDB-6FA9FC0C2CD1}" srcOrd="2" destOrd="0" presId="urn:microsoft.com/office/officeart/2005/8/layout/orgChart1"/>
    <dgm:cxn modelId="{51C50856-CD01-4748-A629-46AC90DB6B46}" type="presParOf" srcId="{2E2C3CFA-CD30-BC40-B135-361ADC5ADC2A}" destId="{5A7F1769-F1CE-5B42-862A-890D3BA70A6F}" srcOrd="4" destOrd="0" presId="urn:microsoft.com/office/officeart/2005/8/layout/orgChart1"/>
    <dgm:cxn modelId="{F5810DB2-6007-5548-8F77-DF07A820C29A}" type="presParOf" srcId="{2E2C3CFA-CD30-BC40-B135-361ADC5ADC2A}" destId="{2FF44AAB-C0E7-3046-A16B-D66A9BA3A039}" srcOrd="5" destOrd="0" presId="urn:microsoft.com/office/officeart/2005/8/layout/orgChart1"/>
    <dgm:cxn modelId="{0B45D8DE-539C-9641-8FA2-78FC2B5C8635}" type="presParOf" srcId="{2FF44AAB-C0E7-3046-A16B-D66A9BA3A039}" destId="{D55ECD1D-3BF2-E042-851F-7DC01DBBFEAF}" srcOrd="0" destOrd="0" presId="urn:microsoft.com/office/officeart/2005/8/layout/orgChart1"/>
    <dgm:cxn modelId="{BBE2B207-8205-BA43-86BE-BA8AD2B0A7A8}" type="presParOf" srcId="{D55ECD1D-3BF2-E042-851F-7DC01DBBFEAF}" destId="{48EFCDA0-6BBF-2A43-9309-FD0406A643DE}" srcOrd="0" destOrd="0" presId="urn:microsoft.com/office/officeart/2005/8/layout/orgChart1"/>
    <dgm:cxn modelId="{31D51120-ABEF-DC4F-9189-6FD392DEC09E}" type="presParOf" srcId="{D55ECD1D-3BF2-E042-851F-7DC01DBBFEAF}" destId="{9ED1313B-7093-6148-8320-3E39F42FEC03}" srcOrd="1" destOrd="0" presId="urn:microsoft.com/office/officeart/2005/8/layout/orgChart1"/>
    <dgm:cxn modelId="{F682B7D7-249C-4342-979F-B759CF82319F}" type="presParOf" srcId="{2FF44AAB-C0E7-3046-A16B-D66A9BA3A039}" destId="{815DBAF8-D531-4844-AE57-F552D1B55AF7}" srcOrd="1" destOrd="0" presId="urn:microsoft.com/office/officeart/2005/8/layout/orgChart1"/>
    <dgm:cxn modelId="{CCF60A49-817A-CC45-9AEC-E45E6307115F}" type="presParOf" srcId="{2FF44AAB-C0E7-3046-A16B-D66A9BA3A039}" destId="{836B1009-80D1-7548-9524-7C586AB33CC2}" srcOrd="2" destOrd="0" presId="urn:microsoft.com/office/officeart/2005/8/layout/orgChart1"/>
    <dgm:cxn modelId="{2FB859D5-89DF-7643-A32E-14C39BFF4AAB}" type="presParOf" srcId="{2E2C3CFA-CD30-BC40-B135-361ADC5ADC2A}" destId="{1DAC887D-8CF3-514C-938E-E731956666E4}" srcOrd="6" destOrd="0" presId="urn:microsoft.com/office/officeart/2005/8/layout/orgChart1"/>
    <dgm:cxn modelId="{17A6D48F-812D-6B41-9F96-AD756DEC9436}" type="presParOf" srcId="{2E2C3CFA-CD30-BC40-B135-361ADC5ADC2A}" destId="{2882990D-0E17-F943-B06E-B8A1B4E156D4}" srcOrd="7" destOrd="0" presId="urn:microsoft.com/office/officeart/2005/8/layout/orgChart1"/>
    <dgm:cxn modelId="{D138891B-AC04-9946-9CEA-AACB3361BD44}" type="presParOf" srcId="{2882990D-0E17-F943-B06E-B8A1B4E156D4}" destId="{DD233B57-35D1-1442-8503-F1592183F170}" srcOrd="0" destOrd="0" presId="urn:microsoft.com/office/officeart/2005/8/layout/orgChart1"/>
    <dgm:cxn modelId="{415D7C5A-BE49-1B4B-898B-131F2EDC8C94}" type="presParOf" srcId="{DD233B57-35D1-1442-8503-F1592183F170}" destId="{71ED9D19-5FD6-A24C-B137-352EEEA4159D}" srcOrd="0" destOrd="0" presId="urn:microsoft.com/office/officeart/2005/8/layout/orgChart1"/>
    <dgm:cxn modelId="{14AC5E44-AA1C-9741-999B-C82B1972BE91}" type="presParOf" srcId="{DD233B57-35D1-1442-8503-F1592183F170}" destId="{FCF798DB-6411-4645-B44B-89169BE1026A}" srcOrd="1" destOrd="0" presId="urn:microsoft.com/office/officeart/2005/8/layout/orgChart1"/>
    <dgm:cxn modelId="{2AD03B71-7B27-F747-A08A-90130B136748}" type="presParOf" srcId="{2882990D-0E17-F943-B06E-B8A1B4E156D4}" destId="{FF17C9E4-4E0F-AE46-ACAF-2074FB629A69}" srcOrd="1" destOrd="0" presId="urn:microsoft.com/office/officeart/2005/8/layout/orgChart1"/>
    <dgm:cxn modelId="{9ADB1A23-12E8-6347-BD59-79A8A403086F}" type="presParOf" srcId="{FF17C9E4-4E0F-AE46-ACAF-2074FB629A69}" destId="{B3873EC3-E1CC-184D-AA84-183155447CE7}" srcOrd="0" destOrd="0" presId="urn:microsoft.com/office/officeart/2005/8/layout/orgChart1"/>
    <dgm:cxn modelId="{BA7D90E3-3F70-684C-8048-110BBE6E07A2}" type="presParOf" srcId="{FF17C9E4-4E0F-AE46-ACAF-2074FB629A69}" destId="{89D7EC40-EDA7-2849-BB7F-181CF2C11FE4}" srcOrd="1" destOrd="0" presId="urn:microsoft.com/office/officeart/2005/8/layout/orgChart1"/>
    <dgm:cxn modelId="{0E63C052-6F4E-0C41-9732-8CED70A8C465}" type="presParOf" srcId="{89D7EC40-EDA7-2849-BB7F-181CF2C11FE4}" destId="{39E6404B-C4B2-5048-ADF8-983DF30FD8E7}" srcOrd="0" destOrd="0" presId="urn:microsoft.com/office/officeart/2005/8/layout/orgChart1"/>
    <dgm:cxn modelId="{80797C2A-9777-004B-BD0F-A39CD7FC41E9}" type="presParOf" srcId="{39E6404B-C4B2-5048-ADF8-983DF30FD8E7}" destId="{3A827A04-C555-AF4A-BE4A-A8A381B0E830}" srcOrd="0" destOrd="0" presId="urn:microsoft.com/office/officeart/2005/8/layout/orgChart1"/>
    <dgm:cxn modelId="{7CF02B70-D473-5944-9FE9-4BABD8CF7E76}" type="presParOf" srcId="{39E6404B-C4B2-5048-ADF8-983DF30FD8E7}" destId="{9169C8F9-7985-2345-A6BB-C06D842EF4AF}" srcOrd="1" destOrd="0" presId="urn:microsoft.com/office/officeart/2005/8/layout/orgChart1"/>
    <dgm:cxn modelId="{39E1CE08-0DDA-C048-9C53-12E0991978CE}" type="presParOf" srcId="{89D7EC40-EDA7-2849-BB7F-181CF2C11FE4}" destId="{E285739C-0069-6948-BD31-4F871ECD52B4}" srcOrd="1" destOrd="0" presId="urn:microsoft.com/office/officeart/2005/8/layout/orgChart1"/>
    <dgm:cxn modelId="{10128284-BEA7-9041-AD96-A9413C327D40}" type="presParOf" srcId="{89D7EC40-EDA7-2849-BB7F-181CF2C11FE4}" destId="{D40F19D3-F45D-734D-A644-85A3E3DACC1E}" srcOrd="2" destOrd="0" presId="urn:microsoft.com/office/officeart/2005/8/layout/orgChart1"/>
    <dgm:cxn modelId="{3C4DEB3C-FEED-3A4E-A011-306617BF92E7}" type="presParOf" srcId="{FF17C9E4-4E0F-AE46-ACAF-2074FB629A69}" destId="{5BB2F8C9-B0D4-B44B-AE92-2BCD66BBA2A8}" srcOrd="2" destOrd="0" presId="urn:microsoft.com/office/officeart/2005/8/layout/orgChart1"/>
    <dgm:cxn modelId="{82A1F9BA-990B-B74F-870B-A561B7D7CB43}" type="presParOf" srcId="{FF17C9E4-4E0F-AE46-ACAF-2074FB629A69}" destId="{B0924CAD-D0B1-CD4D-9082-CAF26854C1AC}" srcOrd="3" destOrd="0" presId="urn:microsoft.com/office/officeart/2005/8/layout/orgChart1"/>
    <dgm:cxn modelId="{5058C5E4-00A3-7B47-9192-947B786A6712}" type="presParOf" srcId="{B0924CAD-D0B1-CD4D-9082-CAF26854C1AC}" destId="{2707A762-B199-EE42-9965-8126FA5B06ED}" srcOrd="0" destOrd="0" presId="urn:microsoft.com/office/officeart/2005/8/layout/orgChart1"/>
    <dgm:cxn modelId="{B6904B2F-A4D2-D447-A781-9B9C5A6CDBE9}" type="presParOf" srcId="{2707A762-B199-EE42-9965-8126FA5B06ED}" destId="{3D6FEC3C-414D-9F49-9669-751C16EF1214}" srcOrd="0" destOrd="0" presId="urn:microsoft.com/office/officeart/2005/8/layout/orgChart1"/>
    <dgm:cxn modelId="{22867B0B-8C93-F345-A6BC-F3264C4C3433}" type="presParOf" srcId="{2707A762-B199-EE42-9965-8126FA5B06ED}" destId="{1DE9C6DC-3FEE-3240-A387-E932DDB5CA2C}" srcOrd="1" destOrd="0" presId="urn:microsoft.com/office/officeart/2005/8/layout/orgChart1"/>
    <dgm:cxn modelId="{95EF4350-642D-514C-ADB2-673824BA030A}" type="presParOf" srcId="{B0924CAD-D0B1-CD4D-9082-CAF26854C1AC}" destId="{0CD7851A-DAAE-6C4A-886E-7FFB3287E701}" srcOrd="1" destOrd="0" presId="urn:microsoft.com/office/officeart/2005/8/layout/orgChart1"/>
    <dgm:cxn modelId="{1128C003-857A-F845-AEE8-1D0D61D01F83}" type="presParOf" srcId="{B0924CAD-D0B1-CD4D-9082-CAF26854C1AC}" destId="{D0C7D45A-CF7D-D94B-BC90-2624CA70475E}" srcOrd="2" destOrd="0" presId="urn:microsoft.com/office/officeart/2005/8/layout/orgChart1"/>
    <dgm:cxn modelId="{4859ECB4-2ECA-DC49-AEBE-A020B46B8D45}" type="presParOf" srcId="{2882990D-0E17-F943-B06E-B8A1B4E156D4}" destId="{8330E336-2A32-3F4E-92F5-A75E0103AE5A}" srcOrd="2" destOrd="0" presId="urn:microsoft.com/office/officeart/2005/8/layout/orgChart1"/>
    <dgm:cxn modelId="{9E4E3B49-B971-4E45-861A-C730F7D9F696}" type="presParOf" srcId="{4C2812F0-5A43-5846-9CBE-BFC261159726}" destId="{5F55F96E-0672-634A-A78B-6D38A6111512}"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9294A-75DF-4574-A4DC-3156483C69F7}">
      <dsp:nvSpPr>
        <dsp:cNvPr id="0" name=""/>
        <dsp:cNvSpPr/>
      </dsp:nvSpPr>
      <dsp:spPr>
        <a:xfrm>
          <a:off x="485" y="93091"/>
          <a:ext cx="2252216" cy="225221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Effective Models</a:t>
          </a:r>
        </a:p>
      </dsp:txBody>
      <dsp:txXfrm>
        <a:off x="330314" y="422920"/>
        <a:ext cx="1592558" cy="1592558"/>
      </dsp:txXfrm>
    </dsp:sp>
    <dsp:sp modelId="{6CEA2216-99E5-46A2-857F-286745C96CB5}">
      <dsp:nvSpPr>
        <dsp:cNvPr id="0" name=""/>
        <dsp:cNvSpPr/>
      </dsp:nvSpPr>
      <dsp:spPr>
        <a:xfrm>
          <a:off x="2077336" y="-225249"/>
          <a:ext cx="1404620" cy="760122"/>
        </a:xfrm>
        <a:prstGeom prst="rightArrow">
          <a:avLst>
            <a:gd name="adj1" fmla="val 60000"/>
            <a:gd name="adj2" fmla="val 5000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2077336" y="-73225"/>
        <a:ext cx="1176583" cy="456074"/>
      </dsp:txXfrm>
    </dsp:sp>
    <dsp:sp modelId="{C8C490A7-411B-4414-8E2A-8FB50DDB9EFE}">
      <dsp:nvSpPr>
        <dsp:cNvPr id="0" name=""/>
        <dsp:cNvSpPr/>
      </dsp:nvSpPr>
      <dsp:spPr>
        <a:xfrm>
          <a:off x="3386098" y="93091"/>
          <a:ext cx="2252216" cy="225221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Reaction Data </a:t>
          </a:r>
          <a:br>
            <a:rPr lang="en-US" sz="2400" kern="1200" dirty="0"/>
          </a:br>
          <a:r>
            <a:rPr lang="en-US" sz="2400" kern="1200" dirty="0"/>
            <a:t>(</a:t>
          </a:r>
          <a:r>
            <a:rPr lang="el-GR" sz="2400" kern="1200" dirty="0"/>
            <a:t>ν</a:t>
          </a:r>
          <a:r>
            <a:rPr lang="en-US" sz="2400" kern="1200" dirty="0"/>
            <a:t>A or </a:t>
          </a:r>
          <a:r>
            <a:rPr lang="en-US" sz="2400" kern="1200" dirty="0" err="1"/>
            <a:t>eA</a:t>
          </a:r>
          <a:r>
            <a:rPr lang="en-US" sz="2400" kern="1200" dirty="0"/>
            <a:t>)</a:t>
          </a:r>
        </a:p>
      </dsp:txBody>
      <dsp:txXfrm>
        <a:off x="3715927" y="422920"/>
        <a:ext cx="1592558" cy="1592558"/>
      </dsp:txXfrm>
    </dsp:sp>
    <dsp:sp modelId="{821D6DF2-9F0E-4D41-A886-7A168AF9E913}">
      <dsp:nvSpPr>
        <dsp:cNvPr id="0" name=""/>
        <dsp:cNvSpPr/>
      </dsp:nvSpPr>
      <dsp:spPr>
        <a:xfrm rot="10800000">
          <a:off x="2156843" y="1903526"/>
          <a:ext cx="1404620" cy="760122"/>
        </a:xfrm>
        <a:prstGeom prst="rightArrow">
          <a:avLst>
            <a:gd name="adj1" fmla="val 60000"/>
            <a:gd name="adj2" fmla="val 50000"/>
          </a:avLst>
        </a:prstGeom>
        <a:gradFill rotWithShape="0">
          <a:gsLst>
            <a:gs pos="0">
              <a:schemeClr val="accent4">
                <a:tint val="60000"/>
                <a:hueOff val="0"/>
                <a:satOff val="0"/>
                <a:lumOff val="0"/>
                <a:alphaOff val="0"/>
                <a:shade val="51000"/>
                <a:satMod val="130000"/>
              </a:schemeClr>
            </a:gs>
            <a:gs pos="80000">
              <a:schemeClr val="accent4">
                <a:tint val="60000"/>
                <a:hueOff val="0"/>
                <a:satOff val="0"/>
                <a:lumOff val="0"/>
                <a:alphaOff val="0"/>
                <a:shade val="93000"/>
                <a:satMod val="130000"/>
              </a:schemeClr>
            </a:gs>
            <a:gs pos="100000">
              <a:schemeClr val="accent4">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rot="10800000">
        <a:off x="2384880" y="2055550"/>
        <a:ext cx="1176583" cy="456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B68B4-A2D4-D84A-9EE3-73B49F2741E3}">
      <dsp:nvSpPr>
        <dsp:cNvPr id="0" name=""/>
        <dsp:cNvSpPr/>
      </dsp:nvSpPr>
      <dsp:spPr>
        <a:xfrm>
          <a:off x="7143" y="0"/>
          <a:ext cx="2135187" cy="2175933"/>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Tuples with reconstructed objects</a:t>
          </a:r>
        </a:p>
        <a:p>
          <a:pPr marL="114300" lvl="1" indent="-114300" algn="l" defTabSz="622300">
            <a:lnSpc>
              <a:spcPct val="90000"/>
            </a:lnSpc>
            <a:spcBef>
              <a:spcPct val="0"/>
            </a:spcBef>
            <a:spcAft>
              <a:spcPct val="15000"/>
            </a:spcAft>
            <a:buChar char="•"/>
          </a:pPr>
          <a:r>
            <a:rPr lang="en-US" sz="1400" kern="1200" dirty="0"/>
            <a:t>Data, ME and LE</a:t>
          </a:r>
        </a:p>
        <a:p>
          <a:pPr marL="114300" lvl="1" indent="-114300" algn="l" defTabSz="622300">
            <a:lnSpc>
              <a:spcPct val="90000"/>
            </a:lnSpc>
            <a:spcBef>
              <a:spcPct val="0"/>
            </a:spcBef>
            <a:spcAft>
              <a:spcPct val="15000"/>
            </a:spcAft>
            <a:buChar char="•"/>
          </a:pPr>
          <a:r>
            <a:rPr lang="en-US" sz="1400" kern="1200" dirty="0"/>
            <a:t>Simulation, ~4x data in ME beam and ~10x or LE beam</a:t>
          </a:r>
        </a:p>
      </dsp:txBody>
      <dsp:txXfrm>
        <a:off x="69680" y="62537"/>
        <a:ext cx="2010113" cy="2050859"/>
      </dsp:txXfrm>
    </dsp:sp>
    <dsp:sp modelId="{A4328E1B-1194-6242-A5ED-EF5A2B56AEA4}">
      <dsp:nvSpPr>
        <dsp:cNvPr id="0" name=""/>
        <dsp:cNvSpPr/>
      </dsp:nvSpPr>
      <dsp:spPr>
        <a:xfrm>
          <a:off x="2355850" y="823203"/>
          <a:ext cx="452659" cy="529526"/>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55850" y="929108"/>
        <a:ext cx="316861" cy="317716"/>
      </dsp:txXfrm>
    </dsp:sp>
    <dsp:sp modelId="{E48B5E76-9056-0941-8E9F-C5665ADF4AE9}">
      <dsp:nvSpPr>
        <dsp:cNvPr id="0" name=""/>
        <dsp:cNvSpPr/>
      </dsp:nvSpPr>
      <dsp:spPr>
        <a:xfrm>
          <a:off x="2996406" y="0"/>
          <a:ext cx="2135187" cy="2175933"/>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Event Loop Macros</a:t>
          </a:r>
        </a:p>
      </dsp:txBody>
      <dsp:txXfrm>
        <a:off x="3058943" y="62537"/>
        <a:ext cx="2010113" cy="2050859"/>
      </dsp:txXfrm>
    </dsp:sp>
    <dsp:sp modelId="{65EC0EB7-F5B0-9940-A730-854CFF30D432}">
      <dsp:nvSpPr>
        <dsp:cNvPr id="0" name=""/>
        <dsp:cNvSpPr/>
      </dsp:nvSpPr>
      <dsp:spPr>
        <a:xfrm>
          <a:off x="5345112" y="823203"/>
          <a:ext cx="452659" cy="529526"/>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345112" y="929108"/>
        <a:ext cx="316861" cy="317716"/>
      </dsp:txXfrm>
    </dsp:sp>
    <dsp:sp modelId="{4C584D92-04E1-144F-A7C6-250489A8AB49}">
      <dsp:nvSpPr>
        <dsp:cNvPr id="0" name=""/>
        <dsp:cNvSpPr/>
      </dsp:nvSpPr>
      <dsp:spPr>
        <a:xfrm>
          <a:off x="5985668" y="0"/>
          <a:ext cx="2135187" cy="2175933"/>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Interpretation Macros: </a:t>
          </a:r>
        </a:p>
        <a:p>
          <a:pPr marL="114300" lvl="1" indent="-114300" algn="l" defTabSz="622300">
            <a:lnSpc>
              <a:spcPct val="90000"/>
            </a:lnSpc>
            <a:spcBef>
              <a:spcPct val="0"/>
            </a:spcBef>
            <a:spcAft>
              <a:spcPct val="15000"/>
            </a:spcAft>
            <a:buChar char="•"/>
          </a:pPr>
          <a:r>
            <a:rPr lang="en-US" sz="1400" kern="1200" dirty="0"/>
            <a:t>background subtraction from sidebands</a:t>
          </a:r>
        </a:p>
        <a:p>
          <a:pPr marL="114300" lvl="1" indent="-114300" algn="l" defTabSz="622300">
            <a:lnSpc>
              <a:spcPct val="90000"/>
            </a:lnSpc>
            <a:spcBef>
              <a:spcPct val="0"/>
            </a:spcBef>
            <a:spcAft>
              <a:spcPct val="15000"/>
            </a:spcAft>
            <a:buChar char="•"/>
          </a:pPr>
          <a:r>
            <a:rPr lang="en-US" sz="1400" kern="1200" dirty="0"/>
            <a:t>unfolding and efficiency correction</a:t>
          </a:r>
        </a:p>
        <a:p>
          <a:pPr marL="114300" lvl="1" indent="-114300" algn="l" defTabSz="622300">
            <a:lnSpc>
              <a:spcPct val="90000"/>
            </a:lnSpc>
            <a:spcBef>
              <a:spcPct val="0"/>
            </a:spcBef>
            <a:spcAft>
              <a:spcPct val="15000"/>
            </a:spcAft>
            <a:buChar char="•"/>
          </a:pPr>
          <a:r>
            <a:rPr lang="en-US" sz="1400" kern="1200" dirty="0"/>
            <a:t>flux and target counting</a:t>
          </a:r>
        </a:p>
      </dsp:txBody>
      <dsp:txXfrm>
        <a:off x="6048205" y="62537"/>
        <a:ext cx="2010113" cy="2050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2F8C9-B0D4-B44B-AE92-2BCD66BBA2A8}">
      <dsp:nvSpPr>
        <dsp:cNvPr id="0" name=""/>
        <dsp:cNvSpPr/>
      </dsp:nvSpPr>
      <dsp:spPr>
        <a:xfrm>
          <a:off x="5842286" y="2371381"/>
          <a:ext cx="234835" cy="1831718"/>
        </a:xfrm>
        <a:custGeom>
          <a:avLst/>
          <a:gdLst/>
          <a:ahLst/>
          <a:cxnLst/>
          <a:rect l="0" t="0" r="0" b="0"/>
          <a:pathLst>
            <a:path>
              <a:moveTo>
                <a:pt x="0" y="0"/>
              </a:moveTo>
              <a:lnTo>
                <a:pt x="0" y="1831718"/>
              </a:lnTo>
              <a:lnTo>
                <a:pt x="234835" y="18317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873EC3-E1CC-184D-AA84-183155447CE7}">
      <dsp:nvSpPr>
        <dsp:cNvPr id="0" name=""/>
        <dsp:cNvSpPr/>
      </dsp:nvSpPr>
      <dsp:spPr>
        <a:xfrm>
          <a:off x="5842286" y="2371381"/>
          <a:ext cx="234835" cy="720162"/>
        </a:xfrm>
        <a:custGeom>
          <a:avLst/>
          <a:gdLst/>
          <a:ahLst/>
          <a:cxnLst/>
          <a:rect l="0" t="0" r="0" b="0"/>
          <a:pathLst>
            <a:path>
              <a:moveTo>
                <a:pt x="0" y="0"/>
              </a:moveTo>
              <a:lnTo>
                <a:pt x="0" y="720162"/>
              </a:lnTo>
              <a:lnTo>
                <a:pt x="234835" y="7201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AC887D-8CF3-514C-938E-E731956666E4}">
      <dsp:nvSpPr>
        <dsp:cNvPr id="0" name=""/>
        <dsp:cNvSpPr/>
      </dsp:nvSpPr>
      <dsp:spPr>
        <a:xfrm>
          <a:off x="3627003" y="1259826"/>
          <a:ext cx="2841511" cy="328769"/>
        </a:xfrm>
        <a:custGeom>
          <a:avLst/>
          <a:gdLst/>
          <a:ahLst/>
          <a:cxnLst/>
          <a:rect l="0" t="0" r="0" b="0"/>
          <a:pathLst>
            <a:path>
              <a:moveTo>
                <a:pt x="0" y="0"/>
              </a:moveTo>
              <a:lnTo>
                <a:pt x="0" y="164384"/>
              </a:lnTo>
              <a:lnTo>
                <a:pt x="2841511" y="164384"/>
              </a:lnTo>
              <a:lnTo>
                <a:pt x="2841511" y="3287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7F1769-F1CE-5B42-862A-890D3BA70A6F}">
      <dsp:nvSpPr>
        <dsp:cNvPr id="0" name=""/>
        <dsp:cNvSpPr/>
      </dsp:nvSpPr>
      <dsp:spPr>
        <a:xfrm>
          <a:off x="3627003" y="1259826"/>
          <a:ext cx="947170" cy="328769"/>
        </a:xfrm>
        <a:custGeom>
          <a:avLst/>
          <a:gdLst/>
          <a:ahLst/>
          <a:cxnLst/>
          <a:rect l="0" t="0" r="0" b="0"/>
          <a:pathLst>
            <a:path>
              <a:moveTo>
                <a:pt x="0" y="0"/>
              </a:moveTo>
              <a:lnTo>
                <a:pt x="0" y="164384"/>
              </a:lnTo>
              <a:lnTo>
                <a:pt x="947170" y="164384"/>
              </a:lnTo>
              <a:lnTo>
                <a:pt x="947170" y="3287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33C2D2-A134-6C42-800F-DD716FE7D036}">
      <dsp:nvSpPr>
        <dsp:cNvPr id="0" name=""/>
        <dsp:cNvSpPr/>
      </dsp:nvSpPr>
      <dsp:spPr>
        <a:xfrm>
          <a:off x="2053604" y="2371381"/>
          <a:ext cx="234835" cy="720162"/>
        </a:xfrm>
        <a:custGeom>
          <a:avLst/>
          <a:gdLst/>
          <a:ahLst/>
          <a:cxnLst/>
          <a:rect l="0" t="0" r="0" b="0"/>
          <a:pathLst>
            <a:path>
              <a:moveTo>
                <a:pt x="0" y="0"/>
              </a:moveTo>
              <a:lnTo>
                <a:pt x="0" y="720162"/>
              </a:lnTo>
              <a:lnTo>
                <a:pt x="234835" y="7201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92F6DC-2E63-5C45-86A3-83CCB6B781FA}">
      <dsp:nvSpPr>
        <dsp:cNvPr id="0" name=""/>
        <dsp:cNvSpPr/>
      </dsp:nvSpPr>
      <dsp:spPr>
        <a:xfrm>
          <a:off x="2679833" y="1259826"/>
          <a:ext cx="947170" cy="328769"/>
        </a:xfrm>
        <a:custGeom>
          <a:avLst/>
          <a:gdLst/>
          <a:ahLst/>
          <a:cxnLst/>
          <a:rect l="0" t="0" r="0" b="0"/>
          <a:pathLst>
            <a:path>
              <a:moveTo>
                <a:pt x="947170" y="0"/>
              </a:moveTo>
              <a:lnTo>
                <a:pt x="947170" y="164384"/>
              </a:lnTo>
              <a:lnTo>
                <a:pt x="0" y="164384"/>
              </a:lnTo>
              <a:lnTo>
                <a:pt x="0" y="3287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D1151D-56B7-724A-9609-A5A0C7E1E291}">
      <dsp:nvSpPr>
        <dsp:cNvPr id="0" name=""/>
        <dsp:cNvSpPr/>
      </dsp:nvSpPr>
      <dsp:spPr>
        <a:xfrm>
          <a:off x="159263" y="2371381"/>
          <a:ext cx="234835" cy="1831718"/>
        </a:xfrm>
        <a:custGeom>
          <a:avLst/>
          <a:gdLst/>
          <a:ahLst/>
          <a:cxnLst/>
          <a:rect l="0" t="0" r="0" b="0"/>
          <a:pathLst>
            <a:path>
              <a:moveTo>
                <a:pt x="0" y="0"/>
              </a:moveTo>
              <a:lnTo>
                <a:pt x="0" y="1831718"/>
              </a:lnTo>
              <a:lnTo>
                <a:pt x="234835" y="18317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F55F14-53FA-FB41-A5C2-A09E1118A7D0}">
      <dsp:nvSpPr>
        <dsp:cNvPr id="0" name=""/>
        <dsp:cNvSpPr/>
      </dsp:nvSpPr>
      <dsp:spPr>
        <a:xfrm>
          <a:off x="159263" y="2371381"/>
          <a:ext cx="234835" cy="720162"/>
        </a:xfrm>
        <a:custGeom>
          <a:avLst/>
          <a:gdLst/>
          <a:ahLst/>
          <a:cxnLst/>
          <a:rect l="0" t="0" r="0" b="0"/>
          <a:pathLst>
            <a:path>
              <a:moveTo>
                <a:pt x="0" y="0"/>
              </a:moveTo>
              <a:lnTo>
                <a:pt x="0" y="720162"/>
              </a:lnTo>
              <a:lnTo>
                <a:pt x="234835" y="7201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D5D2F3-9910-4940-A7CA-B79C47E65E4A}">
      <dsp:nvSpPr>
        <dsp:cNvPr id="0" name=""/>
        <dsp:cNvSpPr/>
      </dsp:nvSpPr>
      <dsp:spPr>
        <a:xfrm>
          <a:off x="785492" y="1259826"/>
          <a:ext cx="2841511" cy="328769"/>
        </a:xfrm>
        <a:custGeom>
          <a:avLst/>
          <a:gdLst/>
          <a:ahLst/>
          <a:cxnLst/>
          <a:rect l="0" t="0" r="0" b="0"/>
          <a:pathLst>
            <a:path>
              <a:moveTo>
                <a:pt x="2841511" y="0"/>
              </a:moveTo>
              <a:lnTo>
                <a:pt x="2841511" y="164384"/>
              </a:lnTo>
              <a:lnTo>
                <a:pt x="0" y="164384"/>
              </a:lnTo>
              <a:lnTo>
                <a:pt x="0" y="3287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91AAAD-6376-4E40-B424-DE68DC38DF68}">
      <dsp:nvSpPr>
        <dsp:cNvPr id="0" name=""/>
        <dsp:cNvSpPr/>
      </dsp:nvSpPr>
      <dsp:spPr>
        <a:xfrm>
          <a:off x="2844218" y="477040"/>
          <a:ext cx="1565571" cy="7827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Primary Lepton: either muon or electron</a:t>
          </a:r>
        </a:p>
      </dsp:txBody>
      <dsp:txXfrm>
        <a:off x="2844218" y="477040"/>
        <a:ext cx="1565571" cy="782785"/>
      </dsp:txXfrm>
    </dsp:sp>
    <dsp:sp modelId="{A1FD94CB-1B36-F046-85D3-676A2810730B}">
      <dsp:nvSpPr>
        <dsp:cNvPr id="0" name=""/>
        <dsp:cNvSpPr/>
      </dsp:nvSpPr>
      <dsp:spPr>
        <a:xfrm>
          <a:off x="2706" y="1588595"/>
          <a:ext cx="1565571" cy="7827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Secondary track reconstruction</a:t>
          </a:r>
        </a:p>
      </dsp:txBody>
      <dsp:txXfrm>
        <a:off x="2706" y="1588595"/>
        <a:ext cx="1565571" cy="782785"/>
      </dsp:txXfrm>
    </dsp:sp>
    <dsp:sp modelId="{C5DF1278-9437-AE40-9CBC-119A616E89EB}">
      <dsp:nvSpPr>
        <dsp:cNvPr id="0" name=""/>
        <dsp:cNvSpPr/>
      </dsp:nvSpPr>
      <dsp:spPr>
        <a:xfrm>
          <a:off x="394099" y="2700151"/>
          <a:ext cx="1565571" cy="7827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Particle ID</a:t>
          </a:r>
        </a:p>
      </dsp:txBody>
      <dsp:txXfrm>
        <a:off x="394099" y="2700151"/>
        <a:ext cx="1565571" cy="782785"/>
      </dsp:txXfrm>
    </dsp:sp>
    <dsp:sp modelId="{C72F521C-4D7F-2442-AC28-CFE498103A9D}">
      <dsp:nvSpPr>
        <dsp:cNvPr id="0" name=""/>
        <dsp:cNvSpPr/>
      </dsp:nvSpPr>
      <dsp:spPr>
        <a:xfrm>
          <a:off x="394099" y="3811706"/>
          <a:ext cx="1565571" cy="7827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Global Track Vertex</a:t>
          </a:r>
        </a:p>
      </dsp:txBody>
      <dsp:txXfrm>
        <a:off x="394099" y="3811706"/>
        <a:ext cx="1565571" cy="782785"/>
      </dsp:txXfrm>
    </dsp:sp>
    <dsp:sp modelId="{EDC0EB91-AD51-1F4C-AD9B-933FA6409683}">
      <dsp:nvSpPr>
        <dsp:cNvPr id="0" name=""/>
        <dsp:cNvSpPr/>
      </dsp:nvSpPr>
      <dsp:spPr>
        <a:xfrm>
          <a:off x="1897047" y="1588595"/>
          <a:ext cx="1565571" cy="7827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Secondary Photon reconstruction</a:t>
          </a:r>
        </a:p>
      </dsp:txBody>
      <dsp:txXfrm>
        <a:off x="1897047" y="1588595"/>
        <a:ext cx="1565571" cy="782785"/>
      </dsp:txXfrm>
    </dsp:sp>
    <dsp:sp modelId="{9BC2CE97-549B-1E41-81ED-87B5641136E7}">
      <dsp:nvSpPr>
        <dsp:cNvPr id="0" name=""/>
        <dsp:cNvSpPr/>
      </dsp:nvSpPr>
      <dsp:spPr>
        <a:xfrm>
          <a:off x="2288440" y="2700151"/>
          <a:ext cx="1565571" cy="7827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Neutral Pion Reconstruction</a:t>
          </a:r>
        </a:p>
      </dsp:txBody>
      <dsp:txXfrm>
        <a:off x="2288440" y="2700151"/>
        <a:ext cx="1565571" cy="782785"/>
      </dsp:txXfrm>
    </dsp:sp>
    <dsp:sp modelId="{48EFCDA0-6BBF-2A43-9309-FD0406A643DE}">
      <dsp:nvSpPr>
        <dsp:cNvPr id="0" name=""/>
        <dsp:cNvSpPr/>
      </dsp:nvSpPr>
      <dsp:spPr>
        <a:xfrm>
          <a:off x="3791388" y="1588595"/>
          <a:ext cx="1565571" cy="7827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Neutron Candidates</a:t>
          </a:r>
        </a:p>
      </dsp:txBody>
      <dsp:txXfrm>
        <a:off x="3791388" y="1588595"/>
        <a:ext cx="1565571" cy="782785"/>
      </dsp:txXfrm>
    </dsp:sp>
    <dsp:sp modelId="{71ED9D19-5FD6-A24C-B137-352EEEA4159D}">
      <dsp:nvSpPr>
        <dsp:cNvPr id="0" name=""/>
        <dsp:cNvSpPr/>
      </dsp:nvSpPr>
      <dsp:spPr>
        <a:xfrm>
          <a:off x="5685729" y="1588595"/>
          <a:ext cx="1565571" cy="7827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Calorimetric Total Recoil Estimates</a:t>
          </a:r>
        </a:p>
      </dsp:txBody>
      <dsp:txXfrm>
        <a:off x="5685729" y="1588595"/>
        <a:ext cx="1565571" cy="782785"/>
      </dsp:txXfrm>
    </dsp:sp>
    <dsp:sp modelId="{3A827A04-C555-AF4A-BE4A-A8A381B0E830}">
      <dsp:nvSpPr>
        <dsp:cNvPr id="0" name=""/>
        <dsp:cNvSpPr/>
      </dsp:nvSpPr>
      <dsp:spPr>
        <a:xfrm>
          <a:off x="6077122" y="2700151"/>
          <a:ext cx="1565571" cy="7827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Variants exclusive of some secondary tracks</a:t>
          </a:r>
        </a:p>
      </dsp:txBody>
      <dsp:txXfrm>
        <a:off x="6077122" y="2700151"/>
        <a:ext cx="1565571" cy="782785"/>
      </dsp:txXfrm>
    </dsp:sp>
    <dsp:sp modelId="{3D6FEC3C-414D-9F49-9669-751C16EF1214}">
      <dsp:nvSpPr>
        <dsp:cNvPr id="0" name=""/>
        <dsp:cNvSpPr/>
      </dsp:nvSpPr>
      <dsp:spPr>
        <a:xfrm>
          <a:off x="6077122" y="3811706"/>
          <a:ext cx="1565571" cy="782785"/>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Recoil direction estimators</a:t>
          </a:r>
        </a:p>
      </dsp:txBody>
      <dsp:txXfrm>
        <a:off x="6077122" y="3811706"/>
        <a:ext cx="1565571" cy="78278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10" tIns="48204" rIns="96410" bIns="48204" numCol="1" anchor="t" anchorCtr="0" compatLnSpc="1">
            <a:prstTxWarp prst="textNoShape">
              <a:avLst/>
            </a:prstTxWarp>
          </a:bodyPr>
          <a:lstStyle>
            <a:lvl1pPr algn="l" defTabSz="965200">
              <a:defRPr sz="1300" i="0"/>
            </a:lvl1pPr>
          </a:lstStyle>
          <a:p>
            <a:r>
              <a:rPr lang="en-US"/>
              <a:t>Lecture Slides</a:t>
            </a:r>
          </a:p>
        </p:txBody>
      </p:sp>
      <p:sp>
        <p:nvSpPr>
          <p:cNvPr id="214019"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10" tIns="48204" rIns="96410" bIns="48204" numCol="1" anchor="t" anchorCtr="0" compatLnSpc="1">
            <a:prstTxWarp prst="textNoShape">
              <a:avLst/>
            </a:prstTxWarp>
          </a:bodyPr>
          <a:lstStyle>
            <a:lvl1pPr algn="r" defTabSz="965200">
              <a:defRPr sz="1300" i="0"/>
            </a:lvl1pPr>
          </a:lstStyle>
          <a:p>
            <a:r>
              <a:rPr lang="en-US"/>
              <a:t>1 June 2003</a:t>
            </a:r>
          </a:p>
        </p:txBody>
      </p:sp>
      <p:sp>
        <p:nvSpPr>
          <p:cNvPr id="214020"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10" tIns="48204" rIns="96410" bIns="48204" numCol="1" anchor="b" anchorCtr="0" compatLnSpc="1">
            <a:prstTxWarp prst="textNoShape">
              <a:avLst/>
            </a:prstTxWarp>
          </a:bodyPr>
          <a:lstStyle>
            <a:lvl1pPr algn="l" defTabSz="965200">
              <a:defRPr sz="1300" i="0"/>
            </a:lvl1pPr>
          </a:lstStyle>
          <a:p>
            <a:r>
              <a:rPr lang="en-US"/>
              <a:t>Kevin McFarland: Interactions of Neutrinos</a:t>
            </a:r>
          </a:p>
        </p:txBody>
      </p:sp>
      <p:sp>
        <p:nvSpPr>
          <p:cNvPr id="214021"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10" tIns="48204" rIns="96410" bIns="48204" numCol="1" anchor="b" anchorCtr="0" compatLnSpc="1">
            <a:prstTxWarp prst="textNoShape">
              <a:avLst/>
            </a:prstTxWarp>
          </a:bodyPr>
          <a:lstStyle>
            <a:lvl1pPr algn="r" defTabSz="965200">
              <a:defRPr sz="1300" i="0"/>
            </a:lvl1pPr>
          </a:lstStyle>
          <a:p>
            <a:fld id="{5EC453CC-9E80-4BEB-9078-49B99F686BD9}" type="slidenum">
              <a:rPr lang="en-US"/>
              <a:pPr/>
              <a:t>‹#›</a:t>
            </a:fld>
            <a:endParaRPr lang="en-US"/>
          </a:p>
        </p:txBody>
      </p:sp>
    </p:spTree>
    <p:extLst>
      <p:ext uri="{BB962C8B-B14F-4D97-AF65-F5344CB8AC3E}">
        <p14:creationId xmlns:p14="http://schemas.microsoft.com/office/powerpoint/2010/main" val="388361581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17:59:49.137"/>
    </inkml:context>
    <inkml:brush xml:id="br0">
      <inkml:brushProperty name="width" value="0.05" units="cm"/>
      <inkml:brushProperty name="height" value="0.05" units="cm"/>
      <inkml:brushProperty name="color" value="#00A0D7"/>
    </inkml:brush>
  </inkml:definitions>
  <inkml:trace contextRef="#ctx0" brushRef="#br0">1 1 24575,'9'0'0,"2"0"0,8 0 0,7 0 0,4 0 0,7 0 0,2 2 0,6 6 0,7 4 0,8 6 0,5 3 0,1 1 0,0 2 0,-5 0 0,-6 0 0,-5-1 0,-9-1 0,-7-1 0,-6-3 0,-5-2 0,-2 0 0,0 1 0,-1 2 0,1 1 0,0 1 0,-1 0 0,1 2 0,0 3 0,1 4 0,0 5 0,0 1 0,0 1 0,1 2 0,-1-2 0,0 0 0,0 3 0,1 0 0,0 6 0,2 9 0,4 6 0,2 3 0,-1-3 0,-3-7 0,-4-5 0,-2-4 0,-3-2 0,-2-3 0,-3-2 0,-1-3 0,-2 0 0,-2-3 0,0-3 0,-1 0 0,3 1 0,0 3 0,2 3 0,2 5 0,1 3 0,3 7 0,3 7 0,2 9 0,1 5 0,1-2 0,-1-12 0,-2-13 0,0-14 0,-1-10 0,0-5 0,0-3 0,-1-2 0,2 2 0,6 5 0,5 5 0,8 5 0,5 3 0,4 1 0,9 4 0,4 0 0,4 0 0,1-2 0,-5-4 0,-2-4 0,-3-2 0,1-2 0,1-3 0,1-4 0,-4-3 0,1-1 0,-4 0 0,3-3 0,5-2 0,1-4 0,1-2 0,-3 0 0,-3 0 0,-3 0 0,-1 0 0,5 0 0,5 0 0,12 0 0,13 0 0,10 0 0,-47-1 0,1-1 0,-2-1 0,-2 0 0,42-4 0,-12-2 0,-14 3 0,-4 0 0,-4 0 0,1 0 0,0-2 0,-2 1 0,-3-1 0,-3 3 0,-3-1 0,-6 1 0,-3 2 0,-7-2 0,-1 3 0,-4-3 0,-2-1 0,-3 4 0,-5-1 0,-1 1 0,0-1 0,4-1 0,1-1 0,1 3 0,-1-1 0,1 0 0,0 0 0,-1 0 0,1 1 0,-3-1 0,-5-1 0,-6-2 0,-8-3 0,-9 0 0,-3-1 0,-8-1 0,-1 0 0,1-1 0,-1-2 0,3-1 0,1 0 0,0 2 0,2 1 0,0 2 0,1 1 0,1 0 0,1-1 0,-1 1 0,1-2 0,0 1 0,0 0 0,2 0 0,-1 2 0,-1 1 0,1-2 0,1 0 0,1-1 0,0 1 0,0 0 0,1 0 0,-1 0 0,0-3 0,-2 0 0,-1-1 0,-2 1 0,-1-1 0,1 0 0,-1 2 0,3-1 0,1 4 0,5 3 0,4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9T17:59:53.117"/>
    </inkml:context>
    <inkml:brush xml:id="br0">
      <inkml:brushProperty name="width" value="0.05" units="cm"/>
      <inkml:brushProperty name="height" value="0.05" units="cm"/>
      <inkml:brushProperty name="color" value="#00A0D7"/>
    </inkml:brush>
  </inkml:definitions>
  <inkml:trace contextRef="#ctx0" brushRef="#br0">406 0 24575,'-11'13'0,"3"0"0,-2 0 0,1 2 0,0-1 0,-1 0 0,0-3 0,-1-1 0,1 0 0,0 1 0,1 0 0,0-1 0,0 0 0,2-3 0,-1 0 0,2-1 0,2 0 0,-2 1 0,0 0 0,1 1 0,-1-1 0,2-2 0,-2 2 0,1 2 0,-1 1 0,0 0 0,0-1 0,-1 0 0,2 0 0,-2 0 0,0 1 0,-1 1 0,0 0 0,1 0 0,0-1 0,0 0 0,1 0 0,-2 0 0,2 1 0,-2-1 0,0 0 0,1 0 0,-1-3 0,1 2 0,0-1 0,0 2 0,0 0 0,0 0 0,-1-1 0,1 1 0,-1-1 0,1-1 0,1-2 0,1-2 0,0 1 0,3-3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2" tIns="48315" rIns="96632" bIns="48315" numCol="1" anchor="t" anchorCtr="0" compatLnSpc="1">
            <a:prstTxWarp prst="textNoShape">
              <a:avLst/>
            </a:prstTxWarp>
          </a:bodyPr>
          <a:lstStyle>
            <a:lvl1pPr algn="l" defTabSz="966788">
              <a:defRPr sz="1300" i="0"/>
            </a:lvl1pPr>
          </a:lstStyle>
          <a:p>
            <a:r>
              <a:rPr lang="en-US"/>
              <a:t>Lecture Slides</a:t>
            </a:r>
          </a:p>
        </p:txBody>
      </p:sp>
      <p:sp>
        <p:nvSpPr>
          <p:cNvPr id="12697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2" tIns="48315" rIns="96632" bIns="48315" numCol="1" anchor="t" anchorCtr="0" compatLnSpc="1">
            <a:prstTxWarp prst="textNoShape">
              <a:avLst/>
            </a:prstTxWarp>
          </a:bodyPr>
          <a:lstStyle>
            <a:lvl1pPr algn="r" defTabSz="966788">
              <a:defRPr sz="1300" i="0"/>
            </a:lvl1pPr>
          </a:lstStyle>
          <a:p>
            <a:r>
              <a:rPr lang="en-US"/>
              <a:t>1 June 2003</a:t>
            </a:r>
          </a:p>
        </p:txBody>
      </p:sp>
      <p:sp>
        <p:nvSpPr>
          <p:cNvPr id="126980" name="Rectangle 4"/>
          <p:cNvSpPr>
            <a:spLocks noGrp="1" noRot="1" noChangeAspect="1" noChangeArrowheads="1" noTextEdit="1"/>
          </p:cNvSpPr>
          <p:nvPr>
            <p:ph type="sldImg" idx="2"/>
          </p:nvPr>
        </p:nvSpPr>
        <p:spPr bwMode="auto">
          <a:xfrm>
            <a:off x="458788"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698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2" tIns="48315" rIns="96632" bIns="483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98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2" tIns="48315" rIns="96632" bIns="48315" numCol="1" anchor="b" anchorCtr="0" compatLnSpc="1">
            <a:prstTxWarp prst="textNoShape">
              <a:avLst/>
            </a:prstTxWarp>
          </a:bodyPr>
          <a:lstStyle>
            <a:lvl1pPr algn="l" defTabSz="966788">
              <a:defRPr sz="1300" i="0"/>
            </a:lvl1pPr>
          </a:lstStyle>
          <a:p>
            <a:r>
              <a:rPr lang="en-US"/>
              <a:t>Kevin McFarland: Interactions of Neutrinos</a:t>
            </a:r>
          </a:p>
        </p:txBody>
      </p:sp>
      <p:sp>
        <p:nvSpPr>
          <p:cNvPr id="12698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2" tIns="48315" rIns="96632" bIns="48315" numCol="1" anchor="b" anchorCtr="0" compatLnSpc="1">
            <a:prstTxWarp prst="textNoShape">
              <a:avLst/>
            </a:prstTxWarp>
          </a:bodyPr>
          <a:lstStyle>
            <a:lvl1pPr algn="r" defTabSz="966788">
              <a:defRPr sz="1300" i="0"/>
            </a:lvl1pPr>
          </a:lstStyle>
          <a:p>
            <a:fld id="{B8579224-3CE3-4C1D-8F86-DF845D0633F9}" type="slidenum">
              <a:rPr lang="en-US"/>
              <a:pPr/>
              <a:t>‹#›</a:t>
            </a:fld>
            <a:endParaRPr lang="en-US"/>
          </a:p>
        </p:txBody>
      </p:sp>
    </p:spTree>
    <p:extLst>
      <p:ext uri="{BB962C8B-B14F-4D97-AF65-F5344CB8AC3E}">
        <p14:creationId xmlns:p14="http://schemas.microsoft.com/office/powerpoint/2010/main" val="1262403387"/>
      </p:ext>
    </p:extLst>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can’t run through every detector idea for the future, and it would be foolish to try.  But here are some major players in the landscape.</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14</a:t>
            </a:fld>
            <a:endParaRPr lang="en-US"/>
          </a:p>
        </p:txBody>
      </p:sp>
    </p:spTree>
    <p:extLst>
      <p:ext uri="{BB962C8B-B14F-4D97-AF65-F5344CB8AC3E}">
        <p14:creationId xmlns:p14="http://schemas.microsoft.com/office/powerpoint/2010/main" val="2220858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review of the techniques: (1) tune beam focusing, (2) go off axis, (3) look at both on axis and a range of off axis beams.  The last PRISM technique provides the ability to explore a wide variety of spectra and to produce </a:t>
            </a:r>
            <a:r>
              <a:rPr lang="en-US" dirty="0" err="1"/>
              <a:t>pseudomonochroatic</a:t>
            </a:r>
            <a:r>
              <a:rPr lang="en-US" dirty="0"/>
              <a:t> beams by addition and subtraction of the events.</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25</a:t>
            </a:fld>
            <a:endParaRPr lang="en-US"/>
          </a:p>
        </p:txBody>
      </p:sp>
    </p:spTree>
    <p:extLst>
      <p:ext uri="{BB962C8B-B14F-4D97-AF65-F5344CB8AC3E}">
        <p14:creationId xmlns:p14="http://schemas.microsoft.com/office/powerpoint/2010/main" val="848845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typically measure interactions integrated over a wide variety of energies and have little model independent information about how interactions change with neutrino energy.</a:t>
            </a:r>
          </a:p>
          <a:p>
            <a:r>
              <a:rPr lang="en-US" dirty="0"/>
              <a:t>Exploiting these technique is in its infancy for studying neutrino interactions.  </a:t>
            </a:r>
          </a:p>
          <a:p>
            <a:endParaRPr lang="en-US" dirty="0"/>
          </a:p>
          <a:p>
            <a:r>
              <a:rPr lang="en-US" dirty="0"/>
              <a:t>Here’s an example Margherita gave this example of a T2K analysis of quasielastic like events comparing cross-sections as a function of muon kinematics at different energies taken in different detectors at different off axis beams.</a:t>
            </a:r>
          </a:p>
          <a:p>
            <a:endParaRPr lang="en-US" dirty="0"/>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26</a:t>
            </a:fld>
            <a:endParaRPr lang="en-US"/>
          </a:p>
        </p:txBody>
      </p:sp>
    </p:spTree>
    <p:extLst>
      <p:ext uri="{BB962C8B-B14F-4D97-AF65-F5344CB8AC3E}">
        <p14:creationId xmlns:p14="http://schemas.microsoft.com/office/powerpoint/2010/main" val="318263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from MINERvA, comparing two different beam tunes in the same detector, again with a quasielastic like sample, this time in panels of lepton </a:t>
            </a:r>
            <a:r>
              <a:rPr lang="en-US" dirty="0" err="1"/>
              <a:t>pT</a:t>
            </a:r>
            <a:r>
              <a:rPr lang="en-US" dirty="0"/>
              <a:t> as a function of visible calorimetric energy.</a:t>
            </a:r>
          </a:p>
          <a:p>
            <a:endParaRPr lang="en-US" dirty="0"/>
          </a:p>
          <a:p>
            <a:r>
              <a:rPr lang="en-US" dirty="0"/>
              <a:t>This is just a starting point for the sort of studies that will be possible with PRISM</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27</a:t>
            </a:fld>
            <a:endParaRPr lang="en-US"/>
          </a:p>
        </p:txBody>
      </p:sp>
    </p:spTree>
    <p:extLst>
      <p:ext uri="{BB962C8B-B14F-4D97-AF65-F5344CB8AC3E}">
        <p14:creationId xmlns:p14="http://schemas.microsoft.com/office/powerpoint/2010/main" val="3510328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is another emerging application of off-axis beams, illustrated here by </a:t>
            </a:r>
            <a:r>
              <a:rPr lang="en-US" dirty="0" err="1"/>
              <a:t>MicroBooNE</a:t>
            </a:r>
            <a:r>
              <a:rPr lang="en-US" dirty="0"/>
              <a:t>.  We heard from David </a:t>
            </a:r>
            <a:r>
              <a:rPr lang="en-US" dirty="0" err="1"/>
              <a:t>Caratelli</a:t>
            </a:r>
            <a:r>
              <a:rPr lang="en-US" dirty="0"/>
              <a:t> about BSM searches at </a:t>
            </a:r>
            <a:r>
              <a:rPr lang="en-US" dirty="0" err="1"/>
              <a:t>MicroBooNE</a:t>
            </a:r>
            <a:r>
              <a:rPr lang="en-US" dirty="0"/>
              <a:t> and one thing they plan to exploit is that the electron </a:t>
            </a:r>
            <a:r>
              <a:rPr lang="en-US" dirty="0" err="1"/>
              <a:t>neutrno</a:t>
            </a:r>
            <a:r>
              <a:rPr lang="en-US" dirty="0"/>
              <a:t> fraction is much higher far off-axis (from the </a:t>
            </a:r>
            <a:r>
              <a:rPr lang="en-US" dirty="0" err="1"/>
              <a:t>NuMI</a:t>
            </a:r>
            <a:r>
              <a:rPr lang="en-US" dirty="0"/>
              <a:t> beam) than on axis (from the Booster beam).  Other SBN FNAL experiments plan to use this as well.</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28</a:t>
            </a:fld>
            <a:endParaRPr lang="en-US"/>
          </a:p>
        </p:txBody>
      </p:sp>
    </p:spTree>
    <p:extLst>
      <p:ext uri="{BB962C8B-B14F-4D97-AF65-F5344CB8AC3E}">
        <p14:creationId xmlns:p14="http://schemas.microsoft.com/office/powerpoint/2010/main" val="2625625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the impatient, SBND has a short-term plan for another “mini” PRISM realization, just using the distribution of events within their detector.  A bit more limited than the full PRISM, but will be a valuable learning tool.</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29</a:t>
            </a:fld>
            <a:endParaRPr lang="en-US"/>
          </a:p>
        </p:txBody>
      </p:sp>
    </p:spTree>
    <p:extLst>
      <p:ext uri="{BB962C8B-B14F-4D97-AF65-F5344CB8AC3E}">
        <p14:creationId xmlns:p14="http://schemas.microsoft.com/office/powerpoint/2010/main" val="332124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heard about the key technique in the context of DUNE’s PRISM.  HK has a similar plan with the IWCD.  Data on these detectors at different angles and therefore different fluxes can be directly translated into high statistics probes of cross-section evolution as a function of energy. </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30</a:t>
            </a:fld>
            <a:endParaRPr lang="en-US"/>
          </a:p>
        </p:txBody>
      </p:sp>
    </p:spTree>
    <p:extLst>
      <p:ext uri="{BB962C8B-B14F-4D97-AF65-F5344CB8AC3E}">
        <p14:creationId xmlns:p14="http://schemas.microsoft.com/office/powerpoint/2010/main" val="1080553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may spell flavor without a “u”, but “u” absolutely care about interactions for different neutrino flavors. There are two very distinct problems, mu-&gt;tau comparison and mu-&gt;e comparison.  I’ll stick to the first in this talk.</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31</a:t>
            </a:fld>
            <a:endParaRPr lang="en-US"/>
          </a:p>
        </p:txBody>
      </p:sp>
    </p:spTree>
    <p:extLst>
      <p:ext uri="{BB962C8B-B14F-4D97-AF65-F5344CB8AC3E}">
        <p14:creationId xmlns:p14="http://schemas.microsoft.com/office/powerpoint/2010/main" val="1473613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might </a:t>
            </a:r>
            <a:r>
              <a:rPr lang="en-US" dirty="0" err="1"/>
              <a:t>nu_e</a:t>
            </a:r>
            <a:r>
              <a:rPr lang="en-US" dirty="0"/>
              <a:t> and </a:t>
            </a:r>
            <a:r>
              <a:rPr lang="en-US" dirty="0" err="1"/>
              <a:t>n_mu</a:t>
            </a:r>
            <a:r>
              <a:rPr lang="en-US" dirty="0"/>
              <a:t> cross-sections be different?  Well, two problems with predicting one from the other is that there is phrase space in energy-momentum transfer not available to muon neutrinos because of the heavy final state muon.  But there are also nuclear effects (due to the phase space) and radiative </a:t>
            </a:r>
            <a:r>
              <a:rPr lang="en-US" dirty="0" err="1"/>
              <a:t>correctinos</a:t>
            </a:r>
            <a:r>
              <a:rPr lang="en-US" dirty="0"/>
              <a:t> which are different for the two.  We have some theoretical understanding, improved recently by Sasha </a:t>
            </a:r>
            <a:r>
              <a:rPr lang="en-US" dirty="0" err="1"/>
              <a:t>Tomalak</a:t>
            </a:r>
            <a:r>
              <a:rPr lang="en-US" dirty="0"/>
              <a:t> and collaborators</a:t>
            </a:r>
          </a:p>
        </p:txBody>
      </p:sp>
      <p:sp>
        <p:nvSpPr>
          <p:cNvPr id="4" name="Slide Number Placeholder 3"/>
          <p:cNvSpPr>
            <a:spLocks noGrp="1"/>
          </p:cNvSpPr>
          <p:nvPr>
            <p:ph type="sldNum" sz="quarter" idx="10"/>
          </p:nvPr>
        </p:nvSpPr>
        <p:spPr/>
        <p:txBody>
          <a:bodyPr/>
          <a:lstStyle/>
          <a:p>
            <a:fld id="{B326E3D6-7DF4-4FF0-A692-2AB31933111D}" type="slidenum">
              <a:rPr lang="en-US" smtClean="0"/>
              <a:t>32</a:t>
            </a:fld>
            <a:endParaRPr lang="en-US"/>
          </a:p>
        </p:txBody>
      </p:sp>
    </p:spTree>
    <p:extLst>
      <p:ext uri="{BB962C8B-B14F-4D97-AF65-F5344CB8AC3E}">
        <p14:creationId xmlns:p14="http://schemas.microsoft.com/office/powerpoint/2010/main" val="2724502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current benchmark for this from MINERvA, noted by Margherita, just using the “1%” electron neutrinos in the beam</a:t>
            </a:r>
          </a:p>
        </p:txBody>
      </p:sp>
      <p:sp>
        <p:nvSpPr>
          <p:cNvPr id="4" name="Slide Number Placeholder 3"/>
          <p:cNvSpPr>
            <a:spLocks noGrp="1"/>
          </p:cNvSpPr>
          <p:nvPr>
            <p:ph type="sldNum" sz="quarter" idx="10"/>
          </p:nvPr>
        </p:nvSpPr>
        <p:spPr/>
        <p:txBody>
          <a:bodyPr/>
          <a:lstStyle/>
          <a:p>
            <a:fld id="{B326E3D6-7DF4-4FF0-A692-2AB31933111D}" type="slidenum">
              <a:rPr lang="en-US" smtClean="0"/>
              <a:t>33</a:t>
            </a:fld>
            <a:endParaRPr lang="en-US"/>
          </a:p>
        </p:txBody>
      </p:sp>
    </p:spTree>
    <p:extLst>
      <p:ext uri="{BB962C8B-B14F-4D97-AF65-F5344CB8AC3E}">
        <p14:creationId xmlns:p14="http://schemas.microsoft.com/office/powerpoint/2010/main" val="276874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Margherita referenced the result, but here is the preliminary version of the ratio to muon neutrinos.  These are cross-section ratios, with the muon neutrinos corrected for flux, in panels of </a:t>
            </a:r>
            <a:r>
              <a:rPr lang="en-US" dirty="0" err="1"/>
              <a:t>pT</a:t>
            </a:r>
            <a:r>
              <a:rPr lang="en-US" dirty="0"/>
              <a:t> as a function of visible calorimetric energy</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34</a:t>
            </a:fld>
            <a:endParaRPr lang="en-US"/>
          </a:p>
        </p:txBody>
      </p:sp>
    </p:spTree>
    <p:extLst>
      <p:ext uri="{BB962C8B-B14F-4D97-AF65-F5344CB8AC3E}">
        <p14:creationId xmlns:p14="http://schemas.microsoft.com/office/powerpoint/2010/main" val="3102406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SBND is a large </a:t>
            </a:r>
            <a:r>
              <a:rPr lang="en-US" dirty="0" err="1"/>
              <a:t>LArTPC</a:t>
            </a:r>
            <a:r>
              <a:rPr lang="en-US" dirty="0"/>
              <a:t> very close to the source to optimize rate.    It has all the advantages of </a:t>
            </a:r>
            <a:r>
              <a:rPr lang="en-US" dirty="0" err="1"/>
              <a:t>LArTPC</a:t>
            </a:r>
            <a:r>
              <a:rPr lang="en-US" dirty="0"/>
              <a:t> but for the first time will have samples rivaling the large scintillator detectors.  Critically important for the SBN program and for DUNE.</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16</a:t>
            </a:fld>
            <a:endParaRPr lang="en-US"/>
          </a:p>
        </p:txBody>
      </p:sp>
    </p:spTree>
    <p:extLst>
      <p:ext uri="{BB962C8B-B14F-4D97-AF65-F5344CB8AC3E}">
        <p14:creationId xmlns:p14="http://schemas.microsoft.com/office/powerpoint/2010/main" val="2509851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25D29-EA00-A3C7-BEEE-73C6F4EB8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BD062-BCF6-C1B8-85EF-CDBF10087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50AF2-D645-ED9B-4175-A3E7E0A1C358}"/>
              </a:ext>
            </a:extLst>
          </p:cNvPr>
          <p:cNvSpPr>
            <a:spLocks noGrp="1"/>
          </p:cNvSpPr>
          <p:nvPr>
            <p:ph type="body" idx="1"/>
          </p:nvPr>
        </p:nvSpPr>
        <p:spPr/>
        <p:txBody>
          <a:bodyPr/>
          <a:lstStyle/>
          <a:p>
            <a:r>
              <a:rPr lang="en-US" dirty="0"/>
              <a:t>Until recently neutrons had been largely absent.  But a few experiments are moving forward with their reconstruction and it should be game changing.</a:t>
            </a:r>
          </a:p>
        </p:txBody>
      </p:sp>
      <p:sp>
        <p:nvSpPr>
          <p:cNvPr id="4" name="Header Placeholder 3">
            <a:extLst>
              <a:ext uri="{FF2B5EF4-FFF2-40B4-BE49-F238E27FC236}">
                <a16:creationId xmlns:a16="http://schemas.microsoft.com/office/drawing/2014/main" id="{35235C9A-23B1-F57A-894C-7435465C6E00}"/>
              </a:ext>
            </a:extLst>
          </p:cNvPr>
          <p:cNvSpPr>
            <a:spLocks noGrp="1"/>
          </p:cNvSpPr>
          <p:nvPr>
            <p:ph type="hdr" sz="quarter"/>
          </p:nvPr>
        </p:nvSpPr>
        <p:spPr/>
        <p:txBody>
          <a:bodyPr/>
          <a:lstStyle/>
          <a:p>
            <a:r>
              <a:rPr lang="en-US"/>
              <a:t>Lecture Slides</a:t>
            </a:r>
          </a:p>
        </p:txBody>
      </p:sp>
      <p:sp>
        <p:nvSpPr>
          <p:cNvPr id="5" name="Footer Placeholder 4">
            <a:extLst>
              <a:ext uri="{FF2B5EF4-FFF2-40B4-BE49-F238E27FC236}">
                <a16:creationId xmlns:a16="http://schemas.microsoft.com/office/drawing/2014/main" id="{A91836B0-0A29-BAA2-B8D3-B00EB66B051C}"/>
              </a:ext>
            </a:extLst>
          </p:cNvPr>
          <p:cNvSpPr>
            <a:spLocks noGrp="1"/>
          </p:cNvSpPr>
          <p:nvPr>
            <p:ph type="ftr" sz="quarter" idx="4"/>
          </p:nvPr>
        </p:nvSpPr>
        <p:spPr/>
        <p:txBody>
          <a:bodyPr/>
          <a:lstStyle/>
          <a:p>
            <a:r>
              <a:rPr lang="en-US"/>
              <a:t>Kevin McFarland: Interactions of Neutrinos</a:t>
            </a:r>
          </a:p>
        </p:txBody>
      </p:sp>
      <p:sp>
        <p:nvSpPr>
          <p:cNvPr id="6" name="Slide Number Placeholder 5">
            <a:extLst>
              <a:ext uri="{FF2B5EF4-FFF2-40B4-BE49-F238E27FC236}">
                <a16:creationId xmlns:a16="http://schemas.microsoft.com/office/drawing/2014/main" id="{411AD8CC-B379-85F0-E258-6CF1CFD66225}"/>
              </a:ext>
            </a:extLst>
          </p:cNvPr>
          <p:cNvSpPr>
            <a:spLocks noGrp="1"/>
          </p:cNvSpPr>
          <p:nvPr>
            <p:ph type="sldNum" sz="quarter" idx="5"/>
          </p:nvPr>
        </p:nvSpPr>
        <p:spPr/>
        <p:txBody>
          <a:bodyPr/>
          <a:lstStyle/>
          <a:p>
            <a:fld id="{B8579224-3CE3-4C1D-8F86-DF845D0633F9}" type="slidenum">
              <a:rPr lang="en-US" smtClean="0"/>
              <a:pPr/>
              <a:t>36</a:t>
            </a:fld>
            <a:endParaRPr lang="en-US"/>
          </a:p>
        </p:txBody>
      </p:sp>
    </p:spTree>
    <p:extLst>
      <p:ext uri="{BB962C8B-B14F-4D97-AF65-F5344CB8AC3E}">
        <p14:creationId xmlns:p14="http://schemas.microsoft.com/office/powerpoint/2010/main" val="1477650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recently neutrons had been largely absent.  But a few experiments are moving forward with their reconstruction and it should be game changing.</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40</a:t>
            </a:fld>
            <a:endParaRPr lang="en-US"/>
          </a:p>
        </p:txBody>
      </p:sp>
    </p:spTree>
    <p:extLst>
      <p:ext uri="{BB962C8B-B14F-4D97-AF65-F5344CB8AC3E}">
        <p14:creationId xmlns:p14="http://schemas.microsoft.com/office/powerpoint/2010/main" val="2326647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technique in scintillator (or </a:t>
            </a:r>
            <a:r>
              <a:rPr lang="en-US" dirty="0" err="1"/>
              <a:t>Ar</a:t>
            </a:r>
            <a:r>
              <a:rPr lang="en-US" dirty="0"/>
              <a:t> for that matter) is detection of protons </a:t>
            </a:r>
            <a:r>
              <a:rPr lang="en-US" dirty="0" err="1"/>
              <a:t>quasielastically</a:t>
            </a:r>
            <a:r>
              <a:rPr lang="en-US" dirty="0"/>
              <a:t> knocked out.  MINERvA showed this technique could work in scintillator strips with poor timing, but T2K </a:t>
            </a:r>
            <a:r>
              <a:rPr lang="en-US" dirty="0" err="1"/>
              <a:t>SuperFGD</a:t>
            </a:r>
            <a:r>
              <a:rPr lang="en-US" dirty="0"/>
              <a:t> has much lower thresholds with its native 3D reconstruction and adds TOF capabilities allowing for energy measurement as well, at least at the lower energies.</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41</a:t>
            </a:fld>
            <a:endParaRPr lang="en-US"/>
          </a:p>
        </p:txBody>
      </p:sp>
    </p:spTree>
    <p:extLst>
      <p:ext uri="{BB962C8B-B14F-4D97-AF65-F5344CB8AC3E}">
        <p14:creationId xmlns:p14="http://schemas.microsoft.com/office/powerpoint/2010/main" val="3992478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first </a:t>
            </a:r>
            <a:r>
              <a:rPr lang="en-US" dirty="0" err="1"/>
              <a:t>phsycs</a:t>
            </a:r>
            <a:r>
              <a:rPr lang="en-US" dirty="0"/>
              <a:t> with this.  MINERvA used direction to kinematically isolate CC elastic scattering on hydrogen to measure the axial form factor.  But the T2K </a:t>
            </a:r>
            <a:r>
              <a:rPr lang="en-US" dirty="0" err="1"/>
              <a:t>SuperFGD</a:t>
            </a:r>
            <a:r>
              <a:rPr lang="en-US" dirty="0"/>
              <a:t> with energy also and lower thresholds should do far better.  Example of </a:t>
            </a:r>
            <a:r>
              <a:rPr lang="en-US" dirty="0" err="1"/>
              <a:t>trasnverse</a:t>
            </a:r>
            <a:r>
              <a:rPr lang="en-US" dirty="0"/>
              <a:t> kinematic balance separation where there can be S/N exceeding 1:1 (MINERvA is more like 1:3)</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42</a:t>
            </a:fld>
            <a:endParaRPr lang="en-US"/>
          </a:p>
        </p:txBody>
      </p:sp>
    </p:spTree>
    <p:extLst>
      <p:ext uri="{BB962C8B-B14F-4D97-AF65-F5344CB8AC3E}">
        <p14:creationId xmlns:p14="http://schemas.microsoft.com/office/powerpoint/2010/main" val="2121254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dependence is a thing… or is it?</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43</a:t>
            </a:fld>
            <a:endParaRPr lang="en-US"/>
          </a:p>
        </p:txBody>
      </p:sp>
    </p:spTree>
    <p:extLst>
      <p:ext uri="{BB962C8B-B14F-4D97-AF65-F5344CB8AC3E}">
        <p14:creationId xmlns:p14="http://schemas.microsoft.com/office/powerpoint/2010/main" val="2211432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we have some evidence from data the Margherita interpreted as showing the ability to </a:t>
            </a:r>
            <a:r>
              <a:rPr lang="en-US" dirty="0" err="1"/>
              <a:t>downselect</a:t>
            </a:r>
            <a:r>
              <a:rPr lang="en-US" dirty="0"/>
              <a:t> pion final state interaction models – which is is – as showing that another nuclear effect (a large correction to the Q2 shape estimated in scattering on nuclei actually appears universal from carbon to iron to lead.  This is an example of growing confidence that we are building in our nuclear models to predict scaling from one nucleus to another.</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44</a:t>
            </a:fld>
            <a:endParaRPr lang="en-US"/>
          </a:p>
        </p:txBody>
      </p:sp>
    </p:spTree>
    <p:extLst>
      <p:ext uri="{BB962C8B-B14F-4D97-AF65-F5344CB8AC3E}">
        <p14:creationId xmlns:p14="http://schemas.microsoft.com/office/powerpoint/2010/main" val="3581026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 it comes to free nucleon form factors, we are in more chaos.  Aaron Meyer’s work at </a:t>
            </a:r>
            <a:r>
              <a:rPr lang="en-US" dirty="0" err="1"/>
              <a:t>NuINT</a:t>
            </a:r>
            <a:r>
              <a:rPr lang="en-US" dirty="0"/>
              <a:t> showed that there are serious problems with the deuterium bubble chamber data because of its internal inconsistency and incompatibility with the hydrogen measurement form MINERvA and with LQCD.  Maybe the data was messed up by nuclear effects assumed in the analysis?</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45</a:t>
            </a:fld>
            <a:endParaRPr lang="en-US"/>
          </a:p>
        </p:txBody>
      </p:sp>
    </p:spTree>
    <p:extLst>
      <p:ext uri="{BB962C8B-B14F-4D97-AF65-F5344CB8AC3E}">
        <p14:creationId xmlns:p14="http://schemas.microsoft.com/office/powerpoint/2010/main" val="2896311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seems to motivate more measurements on free nucleons.  And important player will be DUNE-ND.  Recall that the SAND detector has a low density tracker with CH2 and C foils, so can infer H from subtraction.  This adds another handle to reduce systematic uncertainties, and the high statistics in the DUNE beam should allow an enormous improvement.</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46</a:t>
            </a:fld>
            <a:endParaRPr lang="en-US"/>
          </a:p>
        </p:txBody>
      </p:sp>
    </p:spTree>
    <p:extLst>
      <p:ext uri="{BB962C8B-B14F-4D97-AF65-F5344CB8AC3E}">
        <p14:creationId xmlns:p14="http://schemas.microsoft.com/office/powerpoint/2010/main" val="3963868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Wouldn’t we all like another chance to go back and use what we’ve learned?</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57</a:t>
            </a:fld>
            <a:endParaRPr lang="en-US"/>
          </a:p>
        </p:txBody>
      </p:sp>
    </p:spTree>
    <p:extLst>
      <p:ext uri="{BB962C8B-B14F-4D97-AF65-F5344CB8AC3E}">
        <p14:creationId xmlns:p14="http://schemas.microsoft.com/office/powerpoint/2010/main" val="2933674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MINERvA has been working on a ”data preservation” project.  Allows for late breaking analysis by MINERvA collaborators, but also reanalysis long after those who built MINERvA are no longer in the game.</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58</a:t>
            </a:fld>
            <a:endParaRPr lang="en-US"/>
          </a:p>
        </p:txBody>
      </p:sp>
    </p:spTree>
    <p:extLst>
      <p:ext uri="{BB962C8B-B14F-4D97-AF65-F5344CB8AC3E}">
        <p14:creationId xmlns:p14="http://schemas.microsoft.com/office/powerpoint/2010/main" val="295593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revolutionary realization of an old technique is 3D segmented scintillator tat the T2K </a:t>
            </a:r>
            <a:r>
              <a:rPr lang="en-US" dirty="0" err="1"/>
              <a:t>SuperFGD</a:t>
            </a:r>
            <a:r>
              <a:rPr lang="en-US" dirty="0"/>
              <a:t>.  It is cm^3 segments, read out by a 3D array of fibers.  A highlight of this detector are its low thresholds with excellent segmentation, great timing, and therefore an ability to reconstruct neutrons down to ~10 MeV kinetic energies.  </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17</a:t>
            </a:fld>
            <a:endParaRPr lang="en-US"/>
          </a:p>
        </p:txBody>
      </p:sp>
    </p:spTree>
    <p:extLst>
      <p:ext uri="{BB962C8B-B14F-4D97-AF65-F5344CB8AC3E}">
        <p14:creationId xmlns:p14="http://schemas.microsoft.com/office/powerpoint/2010/main" val="2907632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is to save a set of reconstructed objects in all events, and to provide macros to quickly spin over that data and interpret the events as cross-sections.</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59</a:t>
            </a:fld>
            <a:endParaRPr lang="en-US"/>
          </a:p>
        </p:txBody>
      </p:sp>
    </p:spTree>
    <p:extLst>
      <p:ext uri="{BB962C8B-B14F-4D97-AF65-F5344CB8AC3E}">
        <p14:creationId xmlns:p14="http://schemas.microsoft.com/office/powerpoint/2010/main" val="1818524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preserved data represents primary lepton reconstruction, charged hadron reconstruction, pi0 reconstruction, neutron candidates and calorimetric measurements from the calorimeter.</a:t>
            </a:r>
          </a:p>
          <a:p>
            <a:endParaRPr lang="en-US" dirty="0"/>
          </a:p>
          <a:p>
            <a:r>
              <a:rPr lang="en-US" dirty="0"/>
              <a:t>The important bit may not be the details, but that it can be an attempt to learn from for future experiments to the same.</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60</a:t>
            </a:fld>
            <a:endParaRPr lang="en-US"/>
          </a:p>
        </p:txBody>
      </p:sp>
    </p:spTree>
    <p:extLst>
      <p:ext uri="{BB962C8B-B14F-4D97-AF65-F5344CB8AC3E}">
        <p14:creationId xmlns:p14="http://schemas.microsoft.com/office/powerpoint/2010/main" val="3474062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DUNE’s planned near detector has many novel concepts.  A large </a:t>
            </a:r>
            <a:r>
              <a:rPr lang="en-US" dirty="0" err="1"/>
              <a:t>LArTPC</a:t>
            </a:r>
            <a:r>
              <a:rPr lang="en-US" dirty="0"/>
              <a:t>, that is segmented to handle the high rate, will be movable off-axis in the PRISM concept.</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18</a:t>
            </a:fld>
            <a:endParaRPr lang="en-US"/>
          </a:p>
        </p:txBody>
      </p:sp>
    </p:spTree>
    <p:extLst>
      <p:ext uri="{BB962C8B-B14F-4D97-AF65-F5344CB8AC3E}">
        <p14:creationId xmlns:p14="http://schemas.microsoft.com/office/powerpoint/2010/main" val="181281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DUNE’s ND also has an on-axis magnetized low density tracker detector with CH2 and C foil targets with a </a:t>
            </a:r>
            <a:r>
              <a:rPr lang="en-US" dirty="0" err="1"/>
              <a:t>LAr</a:t>
            </a:r>
            <a:r>
              <a:rPr lang="en-US" dirty="0"/>
              <a:t> target.  Low thresholds, good charge and PID, and the ability to directly compare rates on different targets.</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19</a:t>
            </a:fld>
            <a:endParaRPr lang="en-US"/>
          </a:p>
        </p:txBody>
      </p:sp>
    </p:spTree>
    <p:extLst>
      <p:ext uri="{BB962C8B-B14F-4D97-AF65-F5344CB8AC3E}">
        <p14:creationId xmlns:p14="http://schemas.microsoft.com/office/powerpoint/2010/main" val="3013215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DUNE Phase II, there are plans afoot for a high pressure gaseous </a:t>
            </a:r>
            <a:r>
              <a:rPr lang="en-US" dirty="0" err="1"/>
              <a:t>Ar</a:t>
            </a:r>
            <a:r>
              <a:rPr lang="en-US" dirty="0"/>
              <a:t> detector, which will exploit the high rates to make a low mass target with very, very low thresholds for charged particles.  </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20</a:t>
            </a:fld>
            <a:endParaRPr lang="en-US"/>
          </a:p>
        </p:txBody>
      </p:sp>
    </p:spTree>
    <p:extLst>
      <p:ext uri="{BB962C8B-B14F-4D97-AF65-F5344CB8AC3E}">
        <p14:creationId xmlns:p14="http://schemas.microsoft.com/office/powerpoint/2010/main" val="95876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looking back over the last decade, it is astounding how much progress our power frontier accelerator beams have improved.  Expect this to continue steadily in the short term.</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22</a:t>
            </a:fld>
            <a:endParaRPr lang="en-US"/>
          </a:p>
        </p:txBody>
      </p:sp>
    </p:spTree>
    <p:extLst>
      <p:ext uri="{BB962C8B-B14F-4D97-AF65-F5344CB8AC3E}">
        <p14:creationId xmlns:p14="http://schemas.microsoft.com/office/powerpoint/2010/main" val="333525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long term, both facilities have impressive upgrade plans to continue these increases, to the point we’ll be an order of magnitude beyond the early 2010s.  This has transformed the field of interactions in a meaningful way.</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23</a:t>
            </a:fld>
            <a:endParaRPr lang="en-US"/>
          </a:p>
        </p:txBody>
      </p:sp>
    </p:spTree>
    <p:extLst>
      <p:ext uri="{BB962C8B-B14F-4D97-AF65-F5344CB8AC3E}">
        <p14:creationId xmlns:p14="http://schemas.microsoft.com/office/powerpoint/2010/main" val="3525901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accelerator-based beams primarily produce muon neutrinos with a small contamination of electron neutrinos.  But we want to know about electron neutrino interactions, so sources that can give us electron neutrinos are particularly important for the path forward.  The idea is a capture and acceleration scheme, however challenging it will be.</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24</a:t>
            </a:fld>
            <a:endParaRPr lang="en-US"/>
          </a:p>
        </p:txBody>
      </p:sp>
    </p:spTree>
    <p:extLst>
      <p:ext uri="{BB962C8B-B14F-4D97-AF65-F5344CB8AC3E}">
        <p14:creationId xmlns:p14="http://schemas.microsoft.com/office/powerpoint/2010/main" val="156431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4937" name="Rectangle 9"/>
          <p:cNvSpPr>
            <a:spLocks noGrp="1" noChangeArrowheads="1"/>
          </p:cNvSpPr>
          <p:nvPr>
            <p:ph type="dt" sz="half" idx="2"/>
          </p:nvPr>
        </p:nvSpPr>
        <p:spPr>
          <a:xfrm>
            <a:off x="609600" y="6248400"/>
            <a:ext cx="2844800" cy="457200"/>
          </a:xfrm>
        </p:spPr>
        <p:txBody>
          <a:bodyPr/>
          <a:lstStyle>
            <a:lvl1pPr>
              <a:defRPr/>
            </a:lvl1pPr>
          </a:lstStyle>
          <a:p>
            <a:r>
              <a:rPr lang="en-US"/>
              <a:t>2 October 2025</a:t>
            </a:r>
          </a:p>
        </p:txBody>
      </p:sp>
      <p:sp>
        <p:nvSpPr>
          <p:cNvPr id="124938" name="Rectangle 10"/>
          <p:cNvSpPr>
            <a:spLocks noGrp="1" noChangeArrowheads="1"/>
          </p:cNvSpPr>
          <p:nvPr>
            <p:ph type="ftr" sz="quarter" idx="3"/>
          </p:nvPr>
        </p:nvSpPr>
        <p:spPr>
          <a:xfrm>
            <a:off x="4165600" y="6248400"/>
            <a:ext cx="3860800" cy="457200"/>
          </a:xfrm>
        </p:spPr>
        <p:txBody>
          <a:bodyPr/>
          <a:lstStyle>
            <a:lvl1pPr>
              <a:defRPr/>
            </a:lvl1pPr>
          </a:lstStyle>
          <a:p>
            <a:r>
              <a:rPr lang="en-US"/>
              <a:t>Kevin McFarland: Interactions on Nuclei</a:t>
            </a:r>
          </a:p>
        </p:txBody>
      </p:sp>
      <p:sp>
        <p:nvSpPr>
          <p:cNvPr id="124939" name="Rectangle 11"/>
          <p:cNvSpPr>
            <a:spLocks noGrp="1" noChangeArrowheads="1"/>
          </p:cNvSpPr>
          <p:nvPr>
            <p:ph type="sldNum" sz="quarter" idx="4"/>
          </p:nvPr>
        </p:nvSpPr>
        <p:spPr>
          <a:xfrm>
            <a:off x="8737600" y="6248400"/>
            <a:ext cx="2844800" cy="457200"/>
          </a:xfrm>
        </p:spPr>
        <p:txBody>
          <a:bodyPr/>
          <a:lstStyle>
            <a:lvl1pPr>
              <a:defRPr/>
            </a:lvl1pPr>
          </a:lstStyle>
          <a:p>
            <a:fld id="{9D45A378-0FCE-4A0B-913F-3E4F50877D33}" type="slidenum">
              <a:rPr lang="en-US"/>
              <a:pPr/>
              <a:t>‹#›</a:t>
            </a:fld>
            <a:endParaRPr lang="en-US"/>
          </a:p>
        </p:txBody>
      </p:sp>
      <p:sp>
        <p:nvSpPr>
          <p:cNvPr id="124940" name="Rectangle 12"/>
          <p:cNvSpPr>
            <a:spLocks noGrp="1" noChangeArrowheads="1"/>
          </p:cNvSpPr>
          <p:nvPr>
            <p:ph type="ctrTitle"/>
          </p:nvPr>
        </p:nvSpPr>
        <p:spPr>
          <a:xfrm>
            <a:off x="914400" y="657225"/>
            <a:ext cx="10363200" cy="1933575"/>
          </a:xfrm>
        </p:spPr>
        <p:txBody>
          <a:bodyPr/>
          <a:lstStyle>
            <a:lvl1pPr>
              <a:defRPr sz="4400"/>
            </a:lvl1pPr>
          </a:lstStyle>
          <a:p>
            <a:pPr lvl="0"/>
            <a:r>
              <a:rPr lang="en-US" noProof="0"/>
              <a:t>Click to edit Master title style</a:t>
            </a:r>
          </a:p>
        </p:txBody>
      </p:sp>
      <p:sp>
        <p:nvSpPr>
          <p:cNvPr id="124941" name="Rectangle 13"/>
          <p:cNvSpPr>
            <a:spLocks noGrp="1" noChangeArrowheads="1"/>
          </p:cNvSpPr>
          <p:nvPr>
            <p:ph type="subTitle" idx="1"/>
          </p:nvPr>
        </p:nvSpPr>
        <p:spPr>
          <a:xfrm>
            <a:off x="3835400" y="3581400"/>
            <a:ext cx="7645400" cy="2209800"/>
          </a:xfrm>
        </p:spPr>
        <p:txBody>
          <a:bodyPr/>
          <a:lstStyle>
            <a:lvl1pPr marL="0" indent="0" algn="r">
              <a:buFontTx/>
              <a:buNone/>
              <a:defRPr/>
            </a:lvl1pPr>
          </a:lstStyle>
          <a:p>
            <a:pPr lvl="0"/>
            <a:r>
              <a:rPr lang="en-US" noProof="0"/>
              <a:t>Click to edit Master subtitle style</a:t>
            </a:r>
          </a:p>
        </p:txBody>
      </p:sp>
      <p:grpSp>
        <p:nvGrpSpPr>
          <p:cNvPr id="124942" name="Group 14"/>
          <p:cNvGrpSpPr>
            <a:grpSpLocks/>
          </p:cNvGrpSpPr>
          <p:nvPr userDrawn="1"/>
        </p:nvGrpSpPr>
        <p:grpSpPr bwMode="auto">
          <a:xfrm>
            <a:off x="203200" y="2133600"/>
            <a:ext cx="3962400" cy="2209800"/>
            <a:chOff x="4416" y="2304"/>
            <a:chExt cx="1104" cy="576"/>
          </a:xfrm>
        </p:grpSpPr>
        <p:grpSp>
          <p:nvGrpSpPr>
            <p:cNvPr id="124943" name="Group 15"/>
            <p:cNvGrpSpPr>
              <a:grpSpLocks/>
            </p:cNvGrpSpPr>
            <p:nvPr/>
          </p:nvGrpSpPr>
          <p:grpSpPr bwMode="auto">
            <a:xfrm>
              <a:off x="4416" y="2304"/>
              <a:ext cx="1104" cy="576"/>
              <a:chOff x="4416" y="2784"/>
              <a:chExt cx="1728" cy="864"/>
            </a:xfrm>
          </p:grpSpPr>
          <p:grpSp>
            <p:nvGrpSpPr>
              <p:cNvPr id="124944" name="Group 16"/>
              <p:cNvGrpSpPr>
                <a:grpSpLocks/>
              </p:cNvGrpSpPr>
              <p:nvPr/>
            </p:nvGrpSpPr>
            <p:grpSpPr bwMode="auto">
              <a:xfrm>
                <a:off x="4416" y="2784"/>
                <a:ext cx="864" cy="384"/>
                <a:chOff x="4416" y="2784"/>
                <a:chExt cx="864" cy="384"/>
              </a:xfrm>
            </p:grpSpPr>
            <p:sp>
              <p:nvSpPr>
                <p:cNvPr id="124945" name="Line 17"/>
                <p:cNvSpPr>
                  <a:spLocks noChangeShapeType="1"/>
                </p:cNvSpPr>
                <p:nvPr/>
              </p:nvSpPr>
              <p:spPr bwMode="auto">
                <a:xfrm>
                  <a:off x="4416" y="2784"/>
                  <a:ext cx="432" cy="192"/>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6" name="Line 18"/>
                <p:cNvSpPr>
                  <a:spLocks noChangeShapeType="1"/>
                </p:cNvSpPr>
                <p:nvPr/>
              </p:nvSpPr>
              <p:spPr bwMode="auto">
                <a:xfrm>
                  <a:off x="4848" y="2976"/>
                  <a:ext cx="432"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4947" name="Group 19"/>
              <p:cNvGrpSpPr>
                <a:grpSpLocks/>
              </p:cNvGrpSpPr>
              <p:nvPr/>
            </p:nvGrpSpPr>
            <p:grpSpPr bwMode="auto">
              <a:xfrm flipV="1">
                <a:off x="5280" y="2784"/>
                <a:ext cx="864" cy="384"/>
                <a:chOff x="4416" y="2784"/>
                <a:chExt cx="864" cy="384"/>
              </a:xfrm>
            </p:grpSpPr>
            <p:sp>
              <p:nvSpPr>
                <p:cNvPr id="124948" name="Line 20"/>
                <p:cNvSpPr>
                  <a:spLocks noChangeShapeType="1"/>
                </p:cNvSpPr>
                <p:nvPr/>
              </p:nvSpPr>
              <p:spPr bwMode="auto">
                <a:xfrm>
                  <a:off x="4416" y="2784"/>
                  <a:ext cx="432" cy="192"/>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9" name="Line 21"/>
                <p:cNvSpPr>
                  <a:spLocks noChangeShapeType="1"/>
                </p:cNvSpPr>
                <p:nvPr/>
              </p:nvSpPr>
              <p:spPr bwMode="auto">
                <a:xfrm>
                  <a:off x="4848" y="2976"/>
                  <a:ext cx="432"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4950" name="AutoShape 22"/>
              <p:cNvSpPr>
                <a:spLocks noChangeArrowheads="1"/>
              </p:cNvSpPr>
              <p:nvPr/>
            </p:nvSpPr>
            <p:spPr bwMode="auto">
              <a:xfrm>
                <a:off x="5184" y="3072"/>
                <a:ext cx="384" cy="576"/>
              </a:xfrm>
              <a:prstGeom prst="lightningBolt">
                <a:avLst/>
              </a:prstGeom>
              <a:solidFill>
                <a:srgbClr val="FFFF2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4951" name="Text Box 23"/>
            <p:cNvSpPr txBox="1">
              <a:spLocks noChangeArrowheads="1"/>
            </p:cNvSpPr>
            <p:nvPr/>
          </p:nvSpPr>
          <p:spPr bwMode="auto">
            <a:xfrm>
              <a:off x="4464" y="2352"/>
              <a:ext cx="384" cy="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5400" b="1" i="0">
                  <a:latin typeface="Symbol" pitchFamily="18" charset="2"/>
                </a:rPr>
                <a:t>n</a:t>
              </a:r>
            </a:p>
          </p:txBody>
        </p:sp>
      </p:gr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2 October 2025</a:t>
            </a:r>
          </a:p>
        </p:txBody>
      </p:sp>
      <p:sp>
        <p:nvSpPr>
          <p:cNvPr id="5" name="Footer Placeholder 4"/>
          <p:cNvSpPr>
            <a:spLocks noGrp="1"/>
          </p:cNvSpPr>
          <p:nvPr>
            <p:ph type="ftr" sz="quarter" idx="11"/>
          </p:nvPr>
        </p:nvSpPr>
        <p:spPr/>
        <p:txBody>
          <a:bodyPr/>
          <a:lstStyle>
            <a:lvl1pPr>
              <a:defRPr/>
            </a:lvl1pPr>
          </a:lstStyle>
          <a:p>
            <a:r>
              <a:rPr lang="en-US"/>
              <a:t>Kevin McFarland: Interactions on Nuclei</a:t>
            </a:r>
          </a:p>
        </p:txBody>
      </p:sp>
      <p:sp>
        <p:nvSpPr>
          <p:cNvPr id="6" name="Slide Number Placeholder 5"/>
          <p:cNvSpPr>
            <a:spLocks noGrp="1"/>
          </p:cNvSpPr>
          <p:nvPr>
            <p:ph type="sldNum" sz="quarter" idx="12"/>
          </p:nvPr>
        </p:nvSpPr>
        <p:spPr/>
        <p:txBody>
          <a:bodyPr/>
          <a:lstStyle>
            <a:lvl1pPr>
              <a:defRPr/>
            </a:lvl1pPr>
          </a:lstStyle>
          <a:p>
            <a:fld id="{FB7A5F6C-6AD6-402F-B829-8C1EAE38D662}" type="slidenum">
              <a:rPr lang="en-US"/>
              <a:pPr/>
              <a:t>‹#›</a:t>
            </a:fld>
            <a:endParaRPr lang="en-US"/>
          </a:p>
        </p:txBody>
      </p:sp>
    </p:spTree>
    <p:extLst>
      <p:ext uri="{BB962C8B-B14F-4D97-AF65-F5344CB8AC3E}">
        <p14:creationId xmlns:p14="http://schemas.microsoft.com/office/powerpoint/2010/main" val="162665909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2 October 2025</a:t>
            </a:r>
          </a:p>
        </p:txBody>
      </p:sp>
      <p:sp>
        <p:nvSpPr>
          <p:cNvPr id="5" name="Footer Placeholder 4"/>
          <p:cNvSpPr>
            <a:spLocks noGrp="1"/>
          </p:cNvSpPr>
          <p:nvPr>
            <p:ph type="ftr" sz="quarter" idx="11"/>
          </p:nvPr>
        </p:nvSpPr>
        <p:spPr/>
        <p:txBody>
          <a:bodyPr/>
          <a:lstStyle>
            <a:lvl1pPr>
              <a:defRPr/>
            </a:lvl1pPr>
          </a:lstStyle>
          <a:p>
            <a:r>
              <a:rPr lang="en-US"/>
              <a:t>Kevin McFarland: Interactions on Nuclei</a:t>
            </a:r>
          </a:p>
        </p:txBody>
      </p:sp>
      <p:sp>
        <p:nvSpPr>
          <p:cNvPr id="6" name="Slide Number Placeholder 5"/>
          <p:cNvSpPr>
            <a:spLocks noGrp="1"/>
          </p:cNvSpPr>
          <p:nvPr>
            <p:ph type="sldNum" sz="quarter" idx="12"/>
          </p:nvPr>
        </p:nvSpPr>
        <p:spPr/>
        <p:txBody>
          <a:bodyPr/>
          <a:lstStyle>
            <a:lvl1pPr>
              <a:defRPr/>
            </a:lvl1pPr>
          </a:lstStyle>
          <a:p>
            <a:fld id="{B522C087-9062-4DCA-A393-26507C61F42F}" type="slidenum">
              <a:rPr lang="en-US"/>
              <a:pPr/>
              <a:t>‹#›</a:t>
            </a:fld>
            <a:endParaRPr lang="en-US"/>
          </a:p>
        </p:txBody>
      </p:sp>
    </p:spTree>
    <p:extLst>
      <p:ext uri="{BB962C8B-B14F-4D97-AF65-F5344CB8AC3E}">
        <p14:creationId xmlns:p14="http://schemas.microsoft.com/office/powerpoint/2010/main" val="4187389829"/>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2 October 2025</a:t>
            </a:r>
          </a:p>
        </p:txBody>
      </p:sp>
      <p:sp>
        <p:nvSpPr>
          <p:cNvPr id="6" name="Footer Placeholder 5"/>
          <p:cNvSpPr>
            <a:spLocks noGrp="1"/>
          </p:cNvSpPr>
          <p:nvPr>
            <p:ph type="ftr" sz="quarter" idx="11"/>
          </p:nvPr>
        </p:nvSpPr>
        <p:spPr/>
        <p:txBody>
          <a:bodyPr/>
          <a:lstStyle>
            <a:lvl1pPr>
              <a:defRPr/>
            </a:lvl1pPr>
          </a:lstStyle>
          <a:p>
            <a:r>
              <a:rPr lang="en-US"/>
              <a:t>Kevin McFarland: Interactions on Nuclei</a:t>
            </a:r>
          </a:p>
        </p:txBody>
      </p:sp>
      <p:sp>
        <p:nvSpPr>
          <p:cNvPr id="7" name="Slide Number Placeholder 6"/>
          <p:cNvSpPr>
            <a:spLocks noGrp="1"/>
          </p:cNvSpPr>
          <p:nvPr>
            <p:ph type="sldNum" sz="quarter" idx="12"/>
          </p:nvPr>
        </p:nvSpPr>
        <p:spPr/>
        <p:txBody>
          <a:bodyPr/>
          <a:lstStyle>
            <a:lvl1pPr>
              <a:defRPr/>
            </a:lvl1pPr>
          </a:lstStyle>
          <a:p>
            <a:fld id="{878168A0-A96D-4767-BC88-67A0B226B45C}" type="slidenum">
              <a:rPr lang="en-US"/>
              <a:pPr/>
              <a:t>‹#›</a:t>
            </a:fld>
            <a:endParaRPr lang="en-US"/>
          </a:p>
        </p:txBody>
      </p:sp>
    </p:spTree>
    <p:extLst>
      <p:ext uri="{BB962C8B-B14F-4D97-AF65-F5344CB8AC3E}">
        <p14:creationId xmlns:p14="http://schemas.microsoft.com/office/powerpoint/2010/main" val="130292245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2 October 2025</a:t>
            </a:r>
          </a:p>
        </p:txBody>
      </p:sp>
      <p:sp>
        <p:nvSpPr>
          <p:cNvPr id="8" name="Footer Placeholder 7"/>
          <p:cNvSpPr>
            <a:spLocks noGrp="1"/>
          </p:cNvSpPr>
          <p:nvPr>
            <p:ph type="ftr" sz="quarter" idx="11"/>
          </p:nvPr>
        </p:nvSpPr>
        <p:spPr/>
        <p:txBody>
          <a:bodyPr/>
          <a:lstStyle>
            <a:lvl1pPr>
              <a:defRPr/>
            </a:lvl1pPr>
          </a:lstStyle>
          <a:p>
            <a:r>
              <a:rPr lang="en-US"/>
              <a:t>Kevin McFarland: Interactions on Nuclei</a:t>
            </a:r>
          </a:p>
        </p:txBody>
      </p:sp>
      <p:sp>
        <p:nvSpPr>
          <p:cNvPr id="9" name="Slide Number Placeholder 8"/>
          <p:cNvSpPr>
            <a:spLocks noGrp="1"/>
          </p:cNvSpPr>
          <p:nvPr>
            <p:ph type="sldNum" sz="quarter" idx="12"/>
          </p:nvPr>
        </p:nvSpPr>
        <p:spPr/>
        <p:txBody>
          <a:bodyPr/>
          <a:lstStyle>
            <a:lvl1pPr>
              <a:defRPr/>
            </a:lvl1pPr>
          </a:lstStyle>
          <a:p>
            <a:fld id="{576E6013-5A82-45E9-90FA-584386F7F049}" type="slidenum">
              <a:rPr lang="en-US"/>
              <a:pPr/>
              <a:t>‹#›</a:t>
            </a:fld>
            <a:endParaRPr lang="en-US"/>
          </a:p>
        </p:txBody>
      </p:sp>
    </p:spTree>
    <p:extLst>
      <p:ext uri="{BB962C8B-B14F-4D97-AF65-F5344CB8AC3E}">
        <p14:creationId xmlns:p14="http://schemas.microsoft.com/office/powerpoint/2010/main" val="280893698"/>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2 October 2025</a:t>
            </a:r>
          </a:p>
        </p:txBody>
      </p:sp>
      <p:sp>
        <p:nvSpPr>
          <p:cNvPr id="4" name="Footer Placeholder 3"/>
          <p:cNvSpPr>
            <a:spLocks noGrp="1"/>
          </p:cNvSpPr>
          <p:nvPr>
            <p:ph type="ftr" sz="quarter" idx="11"/>
          </p:nvPr>
        </p:nvSpPr>
        <p:spPr/>
        <p:txBody>
          <a:bodyPr/>
          <a:lstStyle>
            <a:lvl1pPr>
              <a:defRPr/>
            </a:lvl1pPr>
          </a:lstStyle>
          <a:p>
            <a:r>
              <a:rPr lang="en-US"/>
              <a:t>Kevin McFarland: Interactions on Nuclei</a:t>
            </a:r>
          </a:p>
        </p:txBody>
      </p:sp>
      <p:sp>
        <p:nvSpPr>
          <p:cNvPr id="5" name="Slide Number Placeholder 4"/>
          <p:cNvSpPr>
            <a:spLocks noGrp="1"/>
          </p:cNvSpPr>
          <p:nvPr>
            <p:ph type="sldNum" sz="quarter" idx="12"/>
          </p:nvPr>
        </p:nvSpPr>
        <p:spPr/>
        <p:txBody>
          <a:bodyPr/>
          <a:lstStyle>
            <a:lvl1pPr>
              <a:defRPr/>
            </a:lvl1pPr>
          </a:lstStyle>
          <a:p>
            <a:fld id="{FF4571A9-B2EC-455C-AC37-BF90257DDDC9}" type="slidenum">
              <a:rPr lang="en-US"/>
              <a:pPr/>
              <a:t>‹#›</a:t>
            </a:fld>
            <a:endParaRPr lang="en-US"/>
          </a:p>
        </p:txBody>
      </p:sp>
    </p:spTree>
    <p:extLst>
      <p:ext uri="{BB962C8B-B14F-4D97-AF65-F5344CB8AC3E}">
        <p14:creationId xmlns:p14="http://schemas.microsoft.com/office/powerpoint/2010/main" val="140230992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2 October 2025</a:t>
            </a:r>
          </a:p>
        </p:txBody>
      </p:sp>
      <p:sp>
        <p:nvSpPr>
          <p:cNvPr id="3" name="Footer Placeholder 2"/>
          <p:cNvSpPr>
            <a:spLocks noGrp="1"/>
          </p:cNvSpPr>
          <p:nvPr>
            <p:ph type="ftr" sz="quarter" idx="11"/>
          </p:nvPr>
        </p:nvSpPr>
        <p:spPr/>
        <p:txBody>
          <a:bodyPr/>
          <a:lstStyle>
            <a:lvl1pPr>
              <a:defRPr/>
            </a:lvl1pPr>
          </a:lstStyle>
          <a:p>
            <a:r>
              <a:rPr lang="en-US"/>
              <a:t>Kevin McFarland: Interactions on Nuclei</a:t>
            </a:r>
          </a:p>
        </p:txBody>
      </p:sp>
      <p:sp>
        <p:nvSpPr>
          <p:cNvPr id="4" name="Slide Number Placeholder 3"/>
          <p:cNvSpPr>
            <a:spLocks noGrp="1"/>
          </p:cNvSpPr>
          <p:nvPr>
            <p:ph type="sldNum" sz="quarter" idx="12"/>
          </p:nvPr>
        </p:nvSpPr>
        <p:spPr/>
        <p:txBody>
          <a:bodyPr/>
          <a:lstStyle>
            <a:lvl1pPr>
              <a:defRPr/>
            </a:lvl1pPr>
          </a:lstStyle>
          <a:p>
            <a:fld id="{F49C77AA-FFBE-4FDE-8B81-15144C599C6E}" type="slidenum">
              <a:rPr lang="en-US"/>
              <a:pPr/>
              <a:t>‹#›</a:t>
            </a:fld>
            <a:endParaRPr lang="en-US"/>
          </a:p>
        </p:txBody>
      </p:sp>
    </p:spTree>
    <p:extLst>
      <p:ext uri="{BB962C8B-B14F-4D97-AF65-F5344CB8AC3E}">
        <p14:creationId xmlns:p14="http://schemas.microsoft.com/office/powerpoint/2010/main" val="123287117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23912" name="Rectangle 8"/>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13" name="Rectangle 9"/>
          <p:cNvSpPr>
            <a:spLocks noGrp="1" noChangeArrowheads="1"/>
          </p:cNvSpPr>
          <p:nvPr>
            <p:ph type="dt" sz="half" idx="2"/>
          </p:nvPr>
        </p:nvSpPr>
        <p:spPr bwMode="auto">
          <a:xfrm>
            <a:off x="609600" y="6477000"/>
            <a:ext cx="284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i="0"/>
            </a:lvl1pPr>
          </a:lstStyle>
          <a:p>
            <a:r>
              <a:rPr lang="en-US"/>
              <a:t>2 October 2025</a:t>
            </a:r>
          </a:p>
        </p:txBody>
      </p:sp>
      <p:sp>
        <p:nvSpPr>
          <p:cNvPr id="123914" name="Rectangle 10"/>
          <p:cNvSpPr>
            <a:spLocks noGrp="1" noChangeArrowheads="1"/>
          </p:cNvSpPr>
          <p:nvPr>
            <p:ph type="ftr" sz="quarter" idx="3"/>
          </p:nvPr>
        </p:nvSpPr>
        <p:spPr bwMode="auto">
          <a:xfrm>
            <a:off x="4165600" y="64770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i="0"/>
            </a:lvl1pPr>
          </a:lstStyle>
          <a:p>
            <a:r>
              <a:rPr lang="en-US"/>
              <a:t>Kevin McFarland: Interactions on Nuclei</a:t>
            </a:r>
          </a:p>
        </p:txBody>
      </p:sp>
      <p:sp>
        <p:nvSpPr>
          <p:cNvPr id="123915" name="Rectangle 11"/>
          <p:cNvSpPr>
            <a:spLocks noGrp="1" noChangeArrowheads="1"/>
          </p:cNvSpPr>
          <p:nvPr>
            <p:ph type="sldNum" sz="quarter" idx="4"/>
          </p:nvPr>
        </p:nvSpPr>
        <p:spPr bwMode="auto">
          <a:xfrm>
            <a:off x="8737600" y="6477000"/>
            <a:ext cx="284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i="0"/>
            </a:lvl1pPr>
          </a:lstStyle>
          <a:p>
            <a:fld id="{A49F42BE-F678-454C-90AD-D5A5406E0512}" type="slidenum">
              <a:rPr lang="en-US"/>
              <a:pPr/>
              <a:t>‹#›</a:t>
            </a:fld>
            <a:endParaRPr lang="en-US"/>
          </a:p>
        </p:txBody>
      </p:sp>
      <p:sp>
        <p:nvSpPr>
          <p:cNvPr id="123916" name="Rectangle 12"/>
          <p:cNvSpPr>
            <a:spLocks noGrp="1" noChangeArrowheads="1"/>
          </p:cNvSpPr>
          <p:nvPr>
            <p:ph type="title"/>
          </p:nvPr>
        </p:nvSpPr>
        <p:spPr bwMode="auto">
          <a:xfrm>
            <a:off x="609599" y="274638"/>
            <a:ext cx="9447051" cy="1143000"/>
          </a:xfrm>
          <a:prstGeom prst="rect">
            <a:avLst/>
          </a:prstGeom>
          <a:gradFill rotWithShape="1">
            <a:gsLst>
              <a:gs pos="0">
                <a:srgbClr val="FFFF00"/>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23917" name="Group 13"/>
          <p:cNvGrpSpPr>
            <a:grpSpLocks/>
          </p:cNvGrpSpPr>
          <p:nvPr userDrawn="1"/>
        </p:nvGrpSpPr>
        <p:grpSpPr bwMode="auto">
          <a:xfrm>
            <a:off x="10134600" y="304800"/>
            <a:ext cx="1955800" cy="914400"/>
            <a:chOff x="4416" y="2304"/>
            <a:chExt cx="1104" cy="576"/>
          </a:xfrm>
        </p:grpSpPr>
        <p:grpSp>
          <p:nvGrpSpPr>
            <p:cNvPr id="123918" name="Group 14"/>
            <p:cNvGrpSpPr>
              <a:grpSpLocks/>
            </p:cNvGrpSpPr>
            <p:nvPr/>
          </p:nvGrpSpPr>
          <p:grpSpPr bwMode="auto">
            <a:xfrm>
              <a:off x="4416" y="2304"/>
              <a:ext cx="1104" cy="576"/>
              <a:chOff x="4416" y="2784"/>
              <a:chExt cx="1728" cy="864"/>
            </a:xfrm>
          </p:grpSpPr>
          <p:grpSp>
            <p:nvGrpSpPr>
              <p:cNvPr id="123919" name="Group 15"/>
              <p:cNvGrpSpPr>
                <a:grpSpLocks/>
              </p:cNvGrpSpPr>
              <p:nvPr/>
            </p:nvGrpSpPr>
            <p:grpSpPr bwMode="auto">
              <a:xfrm>
                <a:off x="4416" y="2784"/>
                <a:ext cx="864" cy="384"/>
                <a:chOff x="4416" y="2784"/>
                <a:chExt cx="864" cy="384"/>
              </a:xfrm>
            </p:grpSpPr>
            <p:sp>
              <p:nvSpPr>
                <p:cNvPr id="123920" name="Line 16"/>
                <p:cNvSpPr>
                  <a:spLocks noChangeShapeType="1"/>
                </p:cNvSpPr>
                <p:nvPr/>
              </p:nvSpPr>
              <p:spPr bwMode="auto">
                <a:xfrm>
                  <a:off x="4416" y="2784"/>
                  <a:ext cx="432" cy="19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21" name="Line 17"/>
                <p:cNvSpPr>
                  <a:spLocks noChangeShapeType="1"/>
                </p:cNvSpPr>
                <p:nvPr/>
              </p:nvSpPr>
              <p:spPr bwMode="auto">
                <a:xfrm>
                  <a:off x="4848" y="2976"/>
                  <a:ext cx="432"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3922" name="Group 18"/>
              <p:cNvGrpSpPr>
                <a:grpSpLocks/>
              </p:cNvGrpSpPr>
              <p:nvPr/>
            </p:nvGrpSpPr>
            <p:grpSpPr bwMode="auto">
              <a:xfrm flipV="1">
                <a:off x="5280" y="2784"/>
                <a:ext cx="864" cy="384"/>
                <a:chOff x="4416" y="2784"/>
                <a:chExt cx="864" cy="384"/>
              </a:xfrm>
            </p:grpSpPr>
            <p:sp>
              <p:nvSpPr>
                <p:cNvPr id="123923" name="Line 19"/>
                <p:cNvSpPr>
                  <a:spLocks noChangeShapeType="1"/>
                </p:cNvSpPr>
                <p:nvPr/>
              </p:nvSpPr>
              <p:spPr bwMode="auto">
                <a:xfrm>
                  <a:off x="4416" y="2784"/>
                  <a:ext cx="432" cy="19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24" name="Line 20"/>
                <p:cNvSpPr>
                  <a:spLocks noChangeShapeType="1"/>
                </p:cNvSpPr>
                <p:nvPr/>
              </p:nvSpPr>
              <p:spPr bwMode="auto">
                <a:xfrm>
                  <a:off x="4848" y="2976"/>
                  <a:ext cx="432"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3925" name="AutoShape 21"/>
              <p:cNvSpPr>
                <a:spLocks noChangeArrowheads="1"/>
              </p:cNvSpPr>
              <p:nvPr/>
            </p:nvSpPr>
            <p:spPr bwMode="auto">
              <a:xfrm>
                <a:off x="5184" y="3072"/>
                <a:ext cx="384" cy="576"/>
              </a:xfrm>
              <a:prstGeom prst="lightningBolt">
                <a:avLst/>
              </a:prstGeom>
              <a:solidFill>
                <a:srgbClr val="FFFF2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26" name="Text Box 22"/>
            <p:cNvSpPr txBox="1">
              <a:spLocks noChangeArrowheads="1"/>
            </p:cNvSpPr>
            <p:nvPr/>
          </p:nvSpPr>
          <p:spPr bwMode="auto">
            <a:xfrm>
              <a:off x="4464" y="2352"/>
              <a:ext cx="3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1" i="0">
                  <a:latin typeface="Symbol" pitchFamily="18" charset="2"/>
                </a:rPr>
                <a:t>n</a:t>
              </a:r>
            </a:p>
          </p:txBody>
        </p:sp>
      </p:gr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Lst>
  <p:transition>
    <p:fade thruBlk="1"/>
  </p:transition>
  <p:hf hdr="0"/>
  <p:txStyles>
    <p:titleStyle>
      <a:lvl1pPr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2pPr>
      <a:lvl3pPr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3pPr>
      <a:lvl4pPr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4pPr>
      <a:lvl5pPr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5pPr>
      <a:lvl6pPr marL="457200"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6pPr>
      <a:lvl7pPr marL="914400"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7pPr>
      <a:lvl8pPr marL="1371600"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8pPr>
      <a:lvl9pPr marL="1828800"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o"/>
        <a:defRPr sz="2000">
          <a:solidFill>
            <a:schemeClr val="tx1"/>
          </a:solidFill>
          <a:latin typeface="+mn-lt"/>
          <a:cs typeface="+mn-cs"/>
        </a:defRPr>
      </a:lvl3pPr>
      <a:lvl4pPr marL="1600200" indent="-228600" algn="l" rtl="0" eaLnBrk="1" fontAlgn="base" hangingPunct="1">
        <a:spcBef>
          <a:spcPct val="20000"/>
        </a:spcBef>
        <a:spcAft>
          <a:spcPct val="0"/>
        </a:spcAft>
        <a:buClr>
          <a:schemeClr val="tx1"/>
        </a:buClr>
        <a:buFont typeface="Wingdings" pitchFamily="2" charset="2"/>
        <a:buChar char="q"/>
        <a:defRPr sz="18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png"/><Relationship Id="rId7" Type="http://schemas.openxmlformats.org/officeDocument/2006/relationships/image" Target="../media/image23.tif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 Id="rId9"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32.png"/><Relationship Id="rId7"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customXml" Target="../ink/ink1.xml"/><Relationship Id="rId4" Type="http://schemas.openxmlformats.org/officeDocument/2006/relationships/image" Target="../media/image33.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10.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2.emf"/><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94.png"/><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9.emf"/><Relationship Id="rId7"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40.png"/><Relationship Id="rId5" Type="http://schemas.openxmlformats.org/officeDocument/2006/relationships/image" Target="../media/image730.png"/></Relationships>
</file>

<file path=ppt/slides/_rels/slide45.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914400" y="457200"/>
            <a:ext cx="10363200" cy="1933575"/>
          </a:xfrm>
        </p:spPr>
        <p:txBody>
          <a:bodyPr/>
          <a:lstStyle/>
          <a:p>
            <a:r>
              <a:rPr lang="en-US" dirty="0"/>
              <a:t>Inelastic Interactions</a:t>
            </a:r>
            <a:br>
              <a:rPr lang="en-US" dirty="0"/>
            </a:br>
            <a:r>
              <a:rPr lang="en-US" dirty="0"/>
              <a:t>on Nuclei</a:t>
            </a:r>
          </a:p>
        </p:txBody>
      </p:sp>
      <p:sp>
        <p:nvSpPr>
          <p:cNvPr id="8" name="Subtitle 7"/>
          <p:cNvSpPr>
            <a:spLocks noGrp="1"/>
          </p:cNvSpPr>
          <p:nvPr>
            <p:ph type="subTitle" idx="1"/>
          </p:nvPr>
        </p:nvSpPr>
        <p:spPr/>
        <p:txBody>
          <a:bodyPr/>
          <a:lstStyle/>
          <a:p>
            <a:r>
              <a:rPr lang="en-US" dirty="0"/>
              <a:t>Kevin McFarland</a:t>
            </a:r>
            <a:br>
              <a:rPr lang="en-US" dirty="0"/>
            </a:br>
            <a:r>
              <a:rPr lang="en-US" dirty="0"/>
              <a:t>University of Rochester</a:t>
            </a:r>
          </a:p>
          <a:p>
            <a:r>
              <a:rPr lang="en-US" dirty="0"/>
              <a:t>NNN 2025, Sudbury</a:t>
            </a:r>
          </a:p>
          <a:p>
            <a:r>
              <a:rPr lang="en-US" dirty="0"/>
              <a:t>2 October 2025</a:t>
            </a:r>
          </a:p>
        </p:txBody>
      </p:sp>
      <p:sp>
        <p:nvSpPr>
          <p:cNvPr id="2" name="Oval 1">
            <a:extLst>
              <a:ext uri="{FF2B5EF4-FFF2-40B4-BE49-F238E27FC236}">
                <a16:creationId xmlns:a16="http://schemas.microsoft.com/office/drawing/2014/main" id="{2EAF15BA-5156-7E97-1F66-37812F7FDF69}"/>
              </a:ext>
            </a:extLst>
          </p:cNvPr>
          <p:cNvSpPr/>
          <p:nvPr/>
        </p:nvSpPr>
        <p:spPr bwMode="auto">
          <a:xfrm>
            <a:off x="2666321" y="4309586"/>
            <a:ext cx="1213463" cy="1239033"/>
          </a:xfrm>
          <a:prstGeom prst="ellipse">
            <a:avLst/>
          </a:prstGeom>
          <a:blipFill dpi="0" rotWithShape="1">
            <a:blip r:embed="rId2">
              <a:alphaModFix amt="29000"/>
            </a:blip>
            <a:srcRect/>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34" charset="0"/>
              <a:cs typeface="Arial" pitchFamily="34" charset="0"/>
            </a:endParaRPr>
          </a:p>
        </p:txBody>
      </p:sp>
      <p:pic>
        <p:nvPicPr>
          <p:cNvPr id="3" name="Picture 3" descr="nucleus-picture-nucleonsOnly">
            <a:extLst>
              <a:ext uri="{FF2B5EF4-FFF2-40B4-BE49-F238E27FC236}">
                <a16:creationId xmlns:a16="http://schemas.microsoft.com/office/drawing/2014/main" id="{AF81200F-F0B9-9E6D-AE7B-A9E6123E7AA8}"/>
              </a:ext>
            </a:extLst>
          </p:cNvPr>
          <p:cNvPicPr>
            <a:picLocks noChangeAspect="1" noChangeArrowheads="1"/>
          </p:cNvPicPr>
          <p:nvPr/>
        </p:nvPicPr>
        <p:blipFill rotWithShape="1">
          <a:blip r:embed="rId3"/>
          <a:srcRect l="38013" t="48865" r="21677" b="11873"/>
          <a:stretch/>
        </p:blipFill>
        <p:spPr bwMode="auto">
          <a:xfrm rot="19376017">
            <a:off x="2640225" y="4371743"/>
            <a:ext cx="1213464" cy="1076493"/>
          </a:xfrm>
          <a:prstGeom prst="rect">
            <a:avLst/>
          </a:prstGeom>
          <a:noFill/>
        </p:spPr>
      </p:pic>
    </p:spTree>
    <p:extLst>
      <p:ext uri="{BB962C8B-B14F-4D97-AF65-F5344CB8AC3E}">
        <p14:creationId xmlns:p14="http://schemas.microsoft.com/office/powerpoint/2010/main" val="1966997726"/>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244D-D2F4-48CF-562C-C107F5436F8A}"/>
              </a:ext>
            </a:extLst>
          </p:cNvPr>
          <p:cNvSpPr>
            <a:spLocks noGrp="1"/>
          </p:cNvSpPr>
          <p:nvPr>
            <p:ph type="title"/>
          </p:nvPr>
        </p:nvSpPr>
        <p:spPr/>
        <p:txBody>
          <a:bodyPr/>
          <a:lstStyle/>
          <a:p>
            <a:r>
              <a:rPr lang="en-US" dirty="0"/>
              <a:t>Failed Multi-Scale Problems</a:t>
            </a:r>
          </a:p>
        </p:txBody>
      </p:sp>
      <p:sp>
        <p:nvSpPr>
          <p:cNvPr id="3" name="Content Placeholder 2">
            <a:extLst>
              <a:ext uri="{FF2B5EF4-FFF2-40B4-BE49-F238E27FC236}">
                <a16:creationId xmlns:a16="http://schemas.microsoft.com/office/drawing/2014/main" id="{E2B38F92-38FE-7E10-E8A4-020A2BF0EB9D}"/>
              </a:ext>
            </a:extLst>
          </p:cNvPr>
          <p:cNvSpPr>
            <a:spLocks noGrp="1"/>
          </p:cNvSpPr>
          <p:nvPr>
            <p:ph idx="1"/>
          </p:nvPr>
        </p:nvSpPr>
        <p:spPr>
          <a:xfrm>
            <a:off x="838201" y="1825625"/>
            <a:ext cx="6781800" cy="4351338"/>
          </a:xfrm>
        </p:spPr>
        <p:txBody>
          <a:bodyPr>
            <a:normAutofit/>
          </a:bodyPr>
          <a:lstStyle/>
          <a:p>
            <a:pPr algn="l"/>
            <a:r>
              <a:rPr lang="en-US" sz="2400" dirty="0"/>
              <a:t>Consider a bicycle rider at right, descending the stairs of the Eiffel Tower</a:t>
            </a:r>
          </a:p>
          <a:p>
            <a:pPr lvl="1" indent="-342900">
              <a:buFont typeface="Arial" panose="020B0604020202020204" pitchFamily="34" charset="0"/>
              <a:buChar char="•"/>
            </a:pPr>
            <a:r>
              <a:rPr lang="en-US" sz="2400" dirty="0"/>
              <a:t>A bicycle wheel is ~1m in diameter.</a:t>
            </a:r>
          </a:p>
          <a:p>
            <a:pPr lvl="1" indent="-342900">
              <a:buFont typeface="Arial" panose="020B0604020202020204" pitchFamily="34" charset="0"/>
              <a:buChar char="•"/>
            </a:pPr>
            <a:r>
              <a:rPr lang="en-US" sz="2400" dirty="0"/>
              <a:t>If steps were ~1cm height or the steps were ramps of ~100m, we could predict the cyclist’s trajectory.</a:t>
            </a:r>
          </a:p>
          <a:p>
            <a:pPr marL="342900" indent="-342900" algn="l">
              <a:buFont typeface="Arial" panose="020B0604020202020204" pitchFamily="34" charset="0"/>
              <a:buChar char="•"/>
            </a:pPr>
            <a:r>
              <a:rPr lang="en-US" sz="2400" i="1" dirty="0"/>
              <a:t>But since the wheel size is too close to the step size, the only reliable prediction is that it is going to be painful.</a:t>
            </a:r>
          </a:p>
        </p:txBody>
      </p:sp>
      <p:sp>
        <p:nvSpPr>
          <p:cNvPr id="4" name="Date Placeholder 3">
            <a:extLst>
              <a:ext uri="{FF2B5EF4-FFF2-40B4-BE49-F238E27FC236}">
                <a16:creationId xmlns:a16="http://schemas.microsoft.com/office/drawing/2014/main" id="{17B9478F-6A1B-F961-41A6-A479769DD55B}"/>
              </a:ext>
            </a:extLst>
          </p:cNvPr>
          <p:cNvSpPr>
            <a:spLocks noGrp="1"/>
          </p:cNvSpPr>
          <p:nvPr>
            <p:ph type="dt" sz="half" idx="10"/>
          </p:nvPr>
        </p:nvSpPr>
        <p:spPr/>
        <p:txBody>
          <a:bodyPr/>
          <a:lstStyle/>
          <a:p>
            <a:r>
              <a:rPr lang="en-US"/>
              <a:t>25 October 2023</a:t>
            </a:r>
          </a:p>
        </p:txBody>
      </p:sp>
      <p:sp>
        <p:nvSpPr>
          <p:cNvPr id="5" name="Footer Placeholder 4">
            <a:extLst>
              <a:ext uri="{FF2B5EF4-FFF2-40B4-BE49-F238E27FC236}">
                <a16:creationId xmlns:a16="http://schemas.microsoft.com/office/drawing/2014/main" id="{C246A7F6-9D22-84CE-2EFB-B745103E7A50}"/>
              </a:ext>
            </a:extLst>
          </p:cNvPr>
          <p:cNvSpPr>
            <a:spLocks noGrp="1"/>
          </p:cNvSpPr>
          <p:nvPr>
            <p:ph type="ftr" sz="quarter" idx="11"/>
          </p:nvPr>
        </p:nvSpPr>
        <p:spPr/>
        <p:txBody>
          <a:bodyPr/>
          <a:lstStyle/>
          <a:p>
            <a:r>
              <a:rPr lang="en-US"/>
              <a:t>Kevin McFarland: They Scatter Neutrinos?</a:t>
            </a:r>
          </a:p>
        </p:txBody>
      </p:sp>
      <p:sp>
        <p:nvSpPr>
          <p:cNvPr id="6" name="Slide Number Placeholder 5">
            <a:extLst>
              <a:ext uri="{FF2B5EF4-FFF2-40B4-BE49-F238E27FC236}">
                <a16:creationId xmlns:a16="http://schemas.microsoft.com/office/drawing/2014/main" id="{31B6AC57-35A4-B2C3-0FE1-85B8744234E2}"/>
              </a:ext>
            </a:extLst>
          </p:cNvPr>
          <p:cNvSpPr>
            <a:spLocks noGrp="1"/>
          </p:cNvSpPr>
          <p:nvPr>
            <p:ph type="sldNum" sz="quarter" idx="12"/>
          </p:nvPr>
        </p:nvSpPr>
        <p:spPr/>
        <p:txBody>
          <a:bodyPr/>
          <a:lstStyle/>
          <a:p>
            <a:fld id="{8132C78B-D409-3F4E-ACA1-20F3BFE0E73C}" type="slidenum">
              <a:rPr lang="en-US" smtClean="0"/>
              <a:t>10</a:t>
            </a:fld>
            <a:endParaRPr lang="en-US"/>
          </a:p>
        </p:txBody>
      </p:sp>
      <p:pic>
        <p:nvPicPr>
          <p:cNvPr id="7" name="Picture 6">
            <a:extLst>
              <a:ext uri="{FF2B5EF4-FFF2-40B4-BE49-F238E27FC236}">
                <a16:creationId xmlns:a16="http://schemas.microsoft.com/office/drawing/2014/main" id="{9A26A5D4-C796-3861-AB20-6DF160DA146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2980" b="-1"/>
          <a:stretch/>
        </p:blipFill>
        <p:spPr>
          <a:xfrm>
            <a:off x="7770630" y="1371600"/>
            <a:ext cx="3990750" cy="5031626"/>
          </a:xfrm>
          <a:prstGeom prst="rect">
            <a:avLst/>
          </a:prstGeom>
          <a:noFill/>
        </p:spPr>
      </p:pic>
      <p:sp>
        <p:nvSpPr>
          <p:cNvPr id="8" name="TextBox 7">
            <a:extLst>
              <a:ext uri="{FF2B5EF4-FFF2-40B4-BE49-F238E27FC236}">
                <a16:creationId xmlns:a16="http://schemas.microsoft.com/office/drawing/2014/main" id="{784F5B4E-2648-B4BE-69E5-FD11CDCFA480}"/>
              </a:ext>
            </a:extLst>
          </p:cNvPr>
          <p:cNvSpPr txBox="1"/>
          <p:nvPr/>
        </p:nvSpPr>
        <p:spPr>
          <a:xfrm>
            <a:off x="9060712" y="1711778"/>
            <a:ext cx="3055088" cy="923301"/>
          </a:xfrm>
          <a:prstGeom prst="rect">
            <a:avLst/>
          </a:prstGeom>
          <a:noFill/>
        </p:spPr>
        <p:txBody>
          <a:bodyPr wrap="square" lIns="91410" tIns="45706" rIns="91410" bIns="45706" rtlCol="0">
            <a:spAutoFit/>
          </a:bodyPr>
          <a:lstStyle/>
          <a:p>
            <a:r>
              <a:rPr lang="en-US" b="1" i="1" dirty="0">
                <a:solidFill>
                  <a:schemeClr val="bg1"/>
                </a:solidFill>
              </a:rPr>
              <a:t>Descent of the Eiffel Tower stairs by bicycle, ca. 1910</a:t>
            </a:r>
          </a:p>
        </p:txBody>
      </p:sp>
    </p:spTree>
    <p:extLst>
      <p:ext uri="{BB962C8B-B14F-4D97-AF65-F5344CB8AC3E}">
        <p14:creationId xmlns:p14="http://schemas.microsoft.com/office/powerpoint/2010/main" val="4199289451"/>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244D-D2F4-48CF-562C-C107F5436F8A}"/>
              </a:ext>
            </a:extLst>
          </p:cNvPr>
          <p:cNvSpPr>
            <a:spLocks noGrp="1"/>
          </p:cNvSpPr>
          <p:nvPr>
            <p:ph type="title"/>
          </p:nvPr>
        </p:nvSpPr>
        <p:spPr/>
        <p:txBody>
          <a:bodyPr/>
          <a:lstStyle/>
          <a:p>
            <a:r>
              <a:rPr lang="en-US" dirty="0"/>
              <a:t>Our Failed Multi-Scale Problem</a:t>
            </a:r>
          </a:p>
        </p:txBody>
      </p:sp>
      <p:sp>
        <p:nvSpPr>
          <p:cNvPr id="4" name="Date Placeholder 3">
            <a:extLst>
              <a:ext uri="{FF2B5EF4-FFF2-40B4-BE49-F238E27FC236}">
                <a16:creationId xmlns:a16="http://schemas.microsoft.com/office/drawing/2014/main" id="{17B9478F-6A1B-F961-41A6-A479769DD55B}"/>
              </a:ext>
            </a:extLst>
          </p:cNvPr>
          <p:cNvSpPr>
            <a:spLocks noGrp="1"/>
          </p:cNvSpPr>
          <p:nvPr>
            <p:ph type="dt" sz="half" idx="10"/>
          </p:nvPr>
        </p:nvSpPr>
        <p:spPr/>
        <p:txBody>
          <a:bodyPr/>
          <a:lstStyle/>
          <a:p>
            <a:r>
              <a:rPr lang="en-US"/>
              <a:t>25 October 2023</a:t>
            </a:r>
          </a:p>
        </p:txBody>
      </p:sp>
      <p:sp>
        <p:nvSpPr>
          <p:cNvPr id="5" name="Footer Placeholder 4">
            <a:extLst>
              <a:ext uri="{FF2B5EF4-FFF2-40B4-BE49-F238E27FC236}">
                <a16:creationId xmlns:a16="http://schemas.microsoft.com/office/drawing/2014/main" id="{C246A7F6-9D22-84CE-2EFB-B745103E7A50}"/>
              </a:ext>
            </a:extLst>
          </p:cNvPr>
          <p:cNvSpPr>
            <a:spLocks noGrp="1"/>
          </p:cNvSpPr>
          <p:nvPr>
            <p:ph type="ftr" sz="quarter" idx="11"/>
          </p:nvPr>
        </p:nvSpPr>
        <p:spPr/>
        <p:txBody>
          <a:bodyPr/>
          <a:lstStyle/>
          <a:p>
            <a:r>
              <a:rPr lang="en-US"/>
              <a:t>Kevin McFarland: They Scatter Neutrinos?</a:t>
            </a:r>
          </a:p>
        </p:txBody>
      </p:sp>
      <p:sp>
        <p:nvSpPr>
          <p:cNvPr id="6" name="Slide Number Placeholder 5">
            <a:extLst>
              <a:ext uri="{FF2B5EF4-FFF2-40B4-BE49-F238E27FC236}">
                <a16:creationId xmlns:a16="http://schemas.microsoft.com/office/drawing/2014/main" id="{31B6AC57-35A4-B2C3-0FE1-85B8744234E2}"/>
              </a:ext>
            </a:extLst>
          </p:cNvPr>
          <p:cNvSpPr>
            <a:spLocks noGrp="1"/>
          </p:cNvSpPr>
          <p:nvPr>
            <p:ph type="sldNum" sz="quarter" idx="12"/>
          </p:nvPr>
        </p:nvSpPr>
        <p:spPr/>
        <p:txBody>
          <a:bodyPr/>
          <a:lstStyle/>
          <a:p>
            <a:fld id="{8132C78B-D409-3F4E-ACA1-20F3BFE0E73C}" type="slidenum">
              <a:rPr lang="en-US" smtClean="0"/>
              <a:t>11</a:t>
            </a:fld>
            <a:endParaRPr lang="en-US"/>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19E2DE62-D967-2CA8-2AE1-8EC2AE16821E}"/>
                  </a:ext>
                </a:extLst>
              </p:cNvPr>
              <p:cNvSpPr>
                <a:spLocks noGrp="1"/>
              </p:cNvSpPr>
              <p:nvPr>
                <p:ph idx="1"/>
              </p:nvPr>
            </p:nvSpPr>
            <p:spPr>
              <a:xfrm>
                <a:off x="609600" y="1371600"/>
                <a:ext cx="7086600" cy="4530725"/>
              </a:xfrm>
            </p:spPr>
            <p:txBody>
              <a:bodyPr/>
              <a:lstStyle/>
              <a:p>
                <a:r>
                  <a:rPr lang="en-US" sz="2300" dirty="0"/>
                  <a:t>We have </a:t>
                </a:r>
                <a14:m>
                  <m:oMath xmlns:m="http://schemas.openxmlformats.org/officeDocument/2006/math">
                    <m:sSub>
                      <m:sSubPr>
                        <m:ctrlPr>
                          <a:rPr lang="en-US" sz="2300" i="1">
                            <a:latin typeface="Cambria Math" panose="02040503050406030204" pitchFamily="18" charset="0"/>
                          </a:rPr>
                        </m:ctrlPr>
                      </m:sSubPr>
                      <m:e>
                        <m:r>
                          <a:rPr lang="en-US" sz="2300" i="1">
                            <a:latin typeface="Cambria Math" charset="0"/>
                          </a:rPr>
                          <m:t>𝐸</m:t>
                        </m:r>
                      </m:e>
                      <m:sub>
                        <m:r>
                          <a:rPr lang="en-US" sz="2300" i="1">
                            <a:latin typeface="Cambria Math" charset="0"/>
                            <a:ea typeface="Cambria Math" charset="0"/>
                            <a:cs typeface="Cambria Math" charset="0"/>
                          </a:rPr>
                          <m:t>𝜈</m:t>
                        </m:r>
                      </m:sub>
                    </m:sSub>
                    <m:r>
                      <a:rPr lang="en-US" sz="2300" i="1">
                        <a:latin typeface="Cambria Math" charset="0"/>
                      </a:rPr>
                      <m:t>~</m:t>
                    </m:r>
                    <m:r>
                      <a:rPr lang="en-US" sz="2300" i="1">
                        <a:latin typeface="Cambria Math" panose="02040503050406030204" pitchFamily="18" charset="0"/>
                      </a:rPr>
                      <m:t>5</m:t>
                    </m:r>
                    <m:r>
                      <a:rPr lang="en-US" sz="2300" i="1">
                        <a:latin typeface="Cambria Math" charset="0"/>
                      </a:rPr>
                      <m:t>00−5000</m:t>
                    </m:r>
                  </m:oMath>
                </a14:m>
                <a:r>
                  <a:rPr lang="en-US" sz="2300" dirty="0"/>
                  <a:t> MeV, and therefore energy transfers from nearly zero to </a:t>
                </a:r>
                <a14:m>
                  <m:oMath xmlns:m="http://schemas.openxmlformats.org/officeDocument/2006/math">
                    <m:r>
                      <a:rPr lang="en-US" sz="2300" i="1">
                        <a:latin typeface="Cambria Math" panose="02040503050406030204" pitchFamily="18" charset="0"/>
                        <a:ea typeface="Cambria Math" panose="02040503050406030204" pitchFamily="18" charset="0"/>
                      </a:rPr>
                      <m:t>𝒪</m:t>
                    </m:r>
                    <m:r>
                      <a:rPr lang="en-US" sz="2300" i="1">
                        <a:latin typeface="Cambria Math" panose="02040503050406030204" pitchFamily="18" charset="0"/>
                        <a:ea typeface="Cambria Math" panose="02040503050406030204" pitchFamily="18" charset="0"/>
                      </a:rPr>
                      <m:t>(1000)</m:t>
                    </m:r>
                  </m:oMath>
                </a14:m>
                <a:r>
                  <a:rPr lang="en-US" sz="2300" dirty="0"/>
                  <a:t> MeV.</a:t>
                </a:r>
              </a:p>
              <a:p>
                <a:r>
                  <a:rPr lang="en-US" sz="2300" dirty="0"/>
                  <a:t>Nuclear response at these neutrino energies spans elastic, metastable excitations, quasielastic (knockout), and inelastic (production of new particles).</a:t>
                </a:r>
              </a:p>
              <a:p>
                <a:r>
                  <a:rPr lang="en-US" sz="2300" dirty="0"/>
                  <a:t>But single nucleon separation energy in </a:t>
                </a:r>
                <a:r>
                  <a:rPr lang="en-US" sz="2300" baseline="30000" dirty="0"/>
                  <a:t>40</a:t>
                </a:r>
                <a:r>
                  <a:rPr lang="en-US" sz="2300" dirty="0"/>
                  <a:t>Ar is </a:t>
                </a:r>
                <a14:m>
                  <m:oMath xmlns:m="http://schemas.openxmlformats.org/officeDocument/2006/math">
                    <m:r>
                      <a:rPr lang="en-US" sz="2300" i="1">
                        <a:latin typeface="Cambria Math" charset="0"/>
                        <a:ea typeface="Cambria Math" charset="0"/>
                        <a:cs typeface="Cambria Math" charset="0"/>
                      </a:rPr>
                      <m:t>~30</m:t>
                    </m:r>
                  </m:oMath>
                </a14:m>
                <a:r>
                  <a:rPr lang="en-US" sz="2300" dirty="0"/>
                  <a:t> MeV, and the inelastic threshold, </a:t>
                </a:r>
                <a14:m>
                  <m:oMath xmlns:m="http://schemas.openxmlformats.org/officeDocument/2006/math">
                    <m:sSub>
                      <m:sSubPr>
                        <m:ctrlPr>
                          <a:rPr lang="en-US" sz="2300" i="1">
                            <a:latin typeface="Cambria Math" panose="02040503050406030204" pitchFamily="18" charset="0"/>
                          </a:rPr>
                        </m:ctrlPr>
                      </m:sSubPr>
                      <m:e>
                        <m:r>
                          <a:rPr lang="en-US" sz="2300" i="1">
                            <a:latin typeface="Cambria Math" charset="0"/>
                          </a:rPr>
                          <m:t>𝑚</m:t>
                        </m:r>
                      </m:e>
                      <m:sub>
                        <m:r>
                          <m:rPr>
                            <m:sty m:val="p"/>
                          </m:rPr>
                          <a:rPr lang="el-GR" sz="2300" i="1">
                            <a:latin typeface="Cambria Math" charset="0"/>
                            <a:ea typeface="Cambria Math" charset="0"/>
                            <a:cs typeface="Cambria Math" charset="0"/>
                          </a:rPr>
                          <m:t>Δ</m:t>
                        </m:r>
                      </m:sub>
                    </m:sSub>
                    <m:r>
                      <a:rPr lang="en-US" sz="2300" i="1">
                        <a:latin typeface="Cambria Math" charset="0"/>
                      </a:rPr>
                      <m:t>−</m:t>
                    </m:r>
                    <m:sSub>
                      <m:sSubPr>
                        <m:ctrlPr>
                          <a:rPr lang="en-US" sz="2300" i="1">
                            <a:latin typeface="Cambria Math" panose="02040503050406030204" pitchFamily="18" charset="0"/>
                          </a:rPr>
                        </m:ctrlPr>
                      </m:sSubPr>
                      <m:e>
                        <m:r>
                          <a:rPr lang="en-US" sz="2300" i="1">
                            <a:latin typeface="Cambria Math" charset="0"/>
                          </a:rPr>
                          <m:t>𝑚</m:t>
                        </m:r>
                      </m:e>
                      <m:sub>
                        <m:r>
                          <a:rPr lang="en-US" sz="2300" i="1">
                            <a:latin typeface="Cambria Math" charset="0"/>
                          </a:rPr>
                          <m:t>𝑁</m:t>
                        </m:r>
                      </m:sub>
                    </m:sSub>
                    <m:r>
                      <a:rPr lang="en-US" sz="2300" i="1">
                        <a:latin typeface="Cambria Math" charset="0"/>
                        <a:ea typeface="Cambria Math" charset="0"/>
                        <a:cs typeface="Cambria Math" charset="0"/>
                      </a:rPr>
                      <m:t>~250</m:t>
                    </m:r>
                  </m:oMath>
                </a14:m>
                <a:r>
                  <a:rPr lang="en-US" sz="2300" dirty="0"/>
                  <a:t> MeV.</a:t>
                </a:r>
              </a:p>
              <a:p>
                <a:r>
                  <a:rPr lang="en-US" sz="2300" dirty="0"/>
                  <a:t>Processes cannot be cleanly separated, and models can’t approximate away nuclear structure, nor final state degrees of freedom.</a:t>
                </a:r>
              </a:p>
              <a:p>
                <a:r>
                  <a:rPr lang="en-US" sz="2300" i="1" dirty="0"/>
                  <a:t>Sacre bleu!  Hang onto your handlebars!</a:t>
                </a:r>
              </a:p>
              <a:p>
                <a:endParaRPr lang="en-US" sz="2300" dirty="0"/>
              </a:p>
            </p:txBody>
          </p:sp>
        </mc:Choice>
        <mc:Fallback xmlns="">
          <p:sp>
            <p:nvSpPr>
              <p:cNvPr id="7" name="Content Placeholder 6">
                <a:extLst>
                  <a:ext uri="{FF2B5EF4-FFF2-40B4-BE49-F238E27FC236}">
                    <a16:creationId xmlns:a16="http://schemas.microsoft.com/office/drawing/2014/main" id="{19E2DE62-D967-2CA8-2AE1-8EC2AE16821E}"/>
                  </a:ext>
                </a:extLst>
              </p:cNvPr>
              <p:cNvSpPr>
                <a:spLocks noGrp="1" noRot="1" noChangeAspect="1" noMove="1" noResize="1" noEditPoints="1" noAdjustHandles="1" noChangeArrowheads="1" noChangeShapeType="1" noTextEdit="1"/>
              </p:cNvSpPr>
              <p:nvPr>
                <p:ph idx="1"/>
              </p:nvPr>
            </p:nvSpPr>
            <p:spPr>
              <a:xfrm>
                <a:off x="609600" y="1371600"/>
                <a:ext cx="7086600" cy="4530725"/>
              </a:xfrm>
              <a:blipFill>
                <a:blip r:embed="rId2"/>
                <a:stretch>
                  <a:fillRect l="-1252" t="-1120" r="-894" b="-1176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13AA21A-EE87-9C36-77D8-FDFBF656D61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r="2980" b="-1"/>
          <a:stretch/>
        </p:blipFill>
        <p:spPr>
          <a:xfrm>
            <a:off x="7770630" y="1371600"/>
            <a:ext cx="3990750" cy="5031626"/>
          </a:xfrm>
          <a:prstGeom prst="rect">
            <a:avLst/>
          </a:prstGeom>
          <a:noFill/>
        </p:spPr>
      </p:pic>
      <p:sp>
        <p:nvSpPr>
          <p:cNvPr id="11" name="TextBox 10">
            <a:extLst>
              <a:ext uri="{FF2B5EF4-FFF2-40B4-BE49-F238E27FC236}">
                <a16:creationId xmlns:a16="http://schemas.microsoft.com/office/drawing/2014/main" id="{7D6E565F-A636-601D-B5EC-B3CFD9A96D9A}"/>
              </a:ext>
            </a:extLst>
          </p:cNvPr>
          <p:cNvSpPr txBox="1"/>
          <p:nvPr/>
        </p:nvSpPr>
        <p:spPr>
          <a:xfrm>
            <a:off x="9060712" y="1711778"/>
            <a:ext cx="3055088" cy="923301"/>
          </a:xfrm>
          <a:prstGeom prst="rect">
            <a:avLst/>
          </a:prstGeom>
          <a:noFill/>
        </p:spPr>
        <p:txBody>
          <a:bodyPr wrap="square" lIns="91410" tIns="45706" rIns="91410" bIns="45706" rtlCol="0">
            <a:spAutoFit/>
          </a:bodyPr>
          <a:lstStyle/>
          <a:p>
            <a:r>
              <a:rPr lang="en-US" b="1" i="1" dirty="0">
                <a:solidFill>
                  <a:schemeClr val="bg1"/>
                </a:solidFill>
              </a:rPr>
              <a:t>Descent of the Eiffel Tower stairs by bicycle, ca. 1910</a:t>
            </a:r>
          </a:p>
        </p:txBody>
      </p:sp>
    </p:spTree>
    <p:extLst>
      <p:ext uri="{BB962C8B-B14F-4D97-AF65-F5344CB8AC3E}">
        <p14:creationId xmlns:p14="http://schemas.microsoft.com/office/powerpoint/2010/main" val="52250555"/>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E16244D-D2F4-48CF-562C-C107F5436F8A}"/>
                  </a:ext>
                </a:extLst>
              </p:cNvPr>
              <p:cNvSpPr>
                <a:spLocks noGrp="1"/>
              </p:cNvSpPr>
              <p:nvPr>
                <p:ph type="title"/>
              </p:nvPr>
            </p:nvSpPr>
            <p:spPr/>
            <p:txBody>
              <a:bodyPr/>
              <a:lstStyle/>
              <a:p>
                <a:r>
                  <a:rPr lang="en-US" dirty="0"/>
                  <a:t>More Problems </a:t>
                </a:r>
                <a:r>
                  <a:rPr lang="en-US" sz="4000" i="1" dirty="0">
                    <a:solidFill>
                      <a:schemeClr val="tx1"/>
                    </a:solidFill>
                    <a:latin typeface="+mj-lt"/>
                  </a:rPr>
                  <a:t>in </a:t>
                </a:r>
                <a14:m>
                  <m:oMath xmlns:m="http://schemas.openxmlformats.org/officeDocument/2006/math">
                    <m:r>
                      <a:rPr lang="en-US" sz="4000" i="1">
                        <a:solidFill>
                          <a:schemeClr val="tx1"/>
                        </a:solidFill>
                        <a:latin typeface="Cambria Math" panose="02040503050406030204" pitchFamily="18" charset="0"/>
                      </a:rPr>
                      <m:t>𝝂</m:t>
                    </m:r>
                  </m:oMath>
                </a14:m>
                <a:r>
                  <a:rPr lang="en-US" sz="4000" i="1" dirty="0">
                    <a:solidFill>
                      <a:schemeClr val="tx1"/>
                    </a:solidFill>
                    <a:latin typeface="+mj-lt"/>
                  </a:rPr>
                  <a:t> Interactions</a:t>
                </a:r>
                <a:r>
                  <a:rPr lang="en-US" dirty="0"/>
                  <a:t> </a:t>
                </a:r>
              </a:p>
            </p:txBody>
          </p:sp>
        </mc:Choice>
        <mc:Fallback xmlns="">
          <p:sp>
            <p:nvSpPr>
              <p:cNvPr id="2" name="Title 1">
                <a:extLst>
                  <a:ext uri="{FF2B5EF4-FFF2-40B4-BE49-F238E27FC236}">
                    <a16:creationId xmlns:a16="http://schemas.microsoft.com/office/drawing/2014/main" id="{0E16244D-D2F4-48CF-562C-C107F5436F8A}"/>
                  </a:ext>
                </a:extLst>
              </p:cNvPr>
              <p:cNvSpPr>
                <a:spLocks noGrp="1" noRot="1" noChangeAspect="1" noMove="1" noResize="1" noEditPoints="1" noAdjustHandles="1" noChangeArrowheads="1" noChangeShapeType="1" noTextEdit="1"/>
              </p:cNvSpPr>
              <p:nvPr>
                <p:ph type="title"/>
              </p:nvPr>
            </p:nvSpPr>
            <p:spPr>
              <a:blipFill>
                <a:blip r:embed="rId2"/>
                <a:stretch>
                  <a:fillRect b="-769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7B9478F-6A1B-F961-41A6-A479769DD55B}"/>
              </a:ext>
            </a:extLst>
          </p:cNvPr>
          <p:cNvSpPr>
            <a:spLocks noGrp="1"/>
          </p:cNvSpPr>
          <p:nvPr>
            <p:ph type="dt" sz="half" idx="10"/>
          </p:nvPr>
        </p:nvSpPr>
        <p:spPr/>
        <p:txBody>
          <a:bodyPr/>
          <a:lstStyle/>
          <a:p>
            <a:r>
              <a:rPr lang="en-US"/>
              <a:t>25 October 2023</a:t>
            </a:r>
          </a:p>
        </p:txBody>
      </p:sp>
      <p:sp>
        <p:nvSpPr>
          <p:cNvPr id="5" name="Footer Placeholder 4">
            <a:extLst>
              <a:ext uri="{FF2B5EF4-FFF2-40B4-BE49-F238E27FC236}">
                <a16:creationId xmlns:a16="http://schemas.microsoft.com/office/drawing/2014/main" id="{C246A7F6-9D22-84CE-2EFB-B745103E7A50}"/>
              </a:ext>
            </a:extLst>
          </p:cNvPr>
          <p:cNvSpPr>
            <a:spLocks noGrp="1"/>
          </p:cNvSpPr>
          <p:nvPr>
            <p:ph type="ftr" sz="quarter" idx="11"/>
          </p:nvPr>
        </p:nvSpPr>
        <p:spPr/>
        <p:txBody>
          <a:bodyPr/>
          <a:lstStyle/>
          <a:p>
            <a:r>
              <a:rPr lang="en-US"/>
              <a:t>Kevin McFarland: They Scatter Neutrinos?</a:t>
            </a:r>
          </a:p>
        </p:txBody>
      </p:sp>
      <p:sp>
        <p:nvSpPr>
          <p:cNvPr id="6" name="Slide Number Placeholder 5">
            <a:extLst>
              <a:ext uri="{FF2B5EF4-FFF2-40B4-BE49-F238E27FC236}">
                <a16:creationId xmlns:a16="http://schemas.microsoft.com/office/drawing/2014/main" id="{31B6AC57-35A4-B2C3-0FE1-85B8744234E2}"/>
              </a:ext>
            </a:extLst>
          </p:cNvPr>
          <p:cNvSpPr>
            <a:spLocks noGrp="1"/>
          </p:cNvSpPr>
          <p:nvPr>
            <p:ph type="sldNum" sz="quarter" idx="12"/>
          </p:nvPr>
        </p:nvSpPr>
        <p:spPr/>
        <p:txBody>
          <a:bodyPr/>
          <a:lstStyle/>
          <a:p>
            <a:fld id="{8132C78B-D409-3F4E-ACA1-20F3BFE0E73C}" type="slidenum">
              <a:rPr lang="en-US" smtClean="0"/>
              <a:t>12</a:t>
            </a:fld>
            <a:endParaRPr lang="en-US"/>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A2506C93-18B5-B8F3-CCB5-7D2020D15F7E}"/>
                  </a:ext>
                </a:extLst>
              </p:cNvPr>
              <p:cNvSpPr>
                <a:spLocks noGrp="1"/>
              </p:cNvSpPr>
              <p:nvPr>
                <p:ph idx="1"/>
              </p:nvPr>
            </p:nvSpPr>
            <p:spPr>
              <a:xfrm>
                <a:off x="609600" y="1600201"/>
                <a:ext cx="7070522" cy="4530725"/>
              </a:xfrm>
            </p:spPr>
            <p:txBody>
              <a:bodyPr/>
              <a:lstStyle/>
              <a:p>
                <a:r>
                  <a:rPr lang="en-US" sz="2400" dirty="0"/>
                  <a:t>There are other, </a:t>
                </a:r>
                <a:r>
                  <a:rPr lang="en-US" sz="2400" dirty="0" err="1"/>
                  <a:t>subleading</a:t>
                </a:r>
                <a:r>
                  <a:rPr lang="en-US" sz="2400" dirty="0"/>
                  <a:t> processes that are also difficult to model, but potentially important.</a:t>
                </a:r>
              </a:p>
              <a:p>
                <a:r>
                  <a:rPr lang="en-US" sz="2400" dirty="0"/>
                  <a:t>Knocking out multiple nucleons (“2p2h”, two-particle-two-hole, or more) is surprisingly common and difficult to model.</a:t>
                </a:r>
              </a:p>
              <a:p>
                <a:r>
                  <a:rPr lang="en-US" sz="2400" dirty="0"/>
                  <a:t>Radiative corrections to neutrino interactions will be different for muon and electron neutrinos.</a:t>
                </a:r>
              </a:p>
              <a:p>
                <a:r>
                  <a:rPr lang="en-US" sz="2400" dirty="0"/>
                  <a:t>Coherent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𝜋</m:t>
                        </m:r>
                      </m:e>
                      <m:sup>
                        <m:r>
                          <a:rPr lang="en-US" sz="2400" i="1">
                            <a:latin typeface="Cambria Math" panose="02040503050406030204" pitchFamily="18" charset="0"/>
                            <a:ea typeface="Cambria Math" panose="02040503050406030204" pitchFamily="18" charset="0"/>
                          </a:rPr>
                          <m:t>0</m:t>
                        </m:r>
                      </m:sup>
                    </m:sSup>
                  </m:oMath>
                </a14:m>
                <a:r>
                  <a:rPr lang="en-US" sz="2400" dirty="0"/>
                  <a:t> production on nuclei produces very energetic photons with little else in the event to warn it wasn’t a </a:t>
                </a: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rPr>
                          <m:t>𝜈</m:t>
                        </m:r>
                      </m:e>
                      <m:sub>
                        <m:r>
                          <a:rPr lang="en-US" sz="2400" i="1" smtClean="0">
                            <a:latin typeface="Cambria Math" panose="02040503050406030204" pitchFamily="18" charset="0"/>
                          </a:rPr>
                          <m:t>𝑒</m:t>
                        </m:r>
                      </m:sub>
                    </m:sSub>
                  </m:oMath>
                </a14:m>
                <a:r>
                  <a:rPr lang="en-US" sz="2400" dirty="0"/>
                  <a:t> with an energetic electron.</a:t>
                </a:r>
              </a:p>
              <a:p>
                <a:r>
                  <a:rPr lang="en-US" sz="2400" dirty="0"/>
                  <a:t>And so forth…</a:t>
                </a:r>
              </a:p>
              <a:p>
                <a:endParaRPr lang="en-US" sz="2400" dirty="0"/>
              </a:p>
            </p:txBody>
          </p:sp>
        </mc:Choice>
        <mc:Fallback xmlns="">
          <p:sp>
            <p:nvSpPr>
              <p:cNvPr id="7" name="Content Placeholder 6">
                <a:extLst>
                  <a:ext uri="{FF2B5EF4-FFF2-40B4-BE49-F238E27FC236}">
                    <a16:creationId xmlns:a16="http://schemas.microsoft.com/office/drawing/2014/main" id="{A2506C93-18B5-B8F3-CCB5-7D2020D15F7E}"/>
                  </a:ext>
                </a:extLst>
              </p:cNvPr>
              <p:cNvSpPr>
                <a:spLocks noGrp="1" noRot="1" noChangeAspect="1" noMove="1" noResize="1" noEditPoints="1" noAdjustHandles="1" noChangeArrowheads="1" noChangeShapeType="1" noTextEdit="1"/>
              </p:cNvSpPr>
              <p:nvPr>
                <p:ph idx="1"/>
              </p:nvPr>
            </p:nvSpPr>
            <p:spPr>
              <a:xfrm>
                <a:off x="609600" y="1600201"/>
                <a:ext cx="7070522" cy="4530725"/>
              </a:xfrm>
              <a:blipFill>
                <a:blip r:embed="rId3"/>
                <a:stretch>
                  <a:fillRect l="-1257" t="-1401" r="-2334" b="-28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FB67507A-ADE3-7DE4-8458-61C2B3838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122" y="2466221"/>
            <a:ext cx="2527505" cy="1797419"/>
          </a:xfrm>
          <a:prstGeom prst="rect">
            <a:avLst/>
          </a:prstGeom>
        </p:spPr>
      </p:pic>
      <p:pic>
        <p:nvPicPr>
          <p:cNvPr id="10" name="Picture 9">
            <a:extLst>
              <a:ext uri="{FF2B5EF4-FFF2-40B4-BE49-F238E27FC236}">
                <a16:creationId xmlns:a16="http://schemas.microsoft.com/office/drawing/2014/main" id="{B3A4B7B8-EAF9-B215-AE9D-E3C4E1699659}"/>
              </a:ext>
            </a:extLst>
          </p:cNvPr>
          <p:cNvPicPr>
            <a:picLocks noChangeAspect="1"/>
          </p:cNvPicPr>
          <p:nvPr/>
        </p:nvPicPr>
        <p:blipFill>
          <a:blip r:embed="rId5"/>
          <a:stretch>
            <a:fillRect/>
          </a:stretch>
        </p:blipFill>
        <p:spPr>
          <a:xfrm rot="16200000">
            <a:off x="8061108" y="1025535"/>
            <a:ext cx="1230366" cy="1651004"/>
          </a:xfrm>
          <a:prstGeom prst="rect">
            <a:avLst/>
          </a:prstGeom>
        </p:spPr>
      </p:pic>
      <p:pic>
        <p:nvPicPr>
          <p:cNvPr id="11" name="Picture 2">
            <a:extLst>
              <a:ext uri="{FF2B5EF4-FFF2-40B4-BE49-F238E27FC236}">
                <a16:creationId xmlns:a16="http://schemas.microsoft.com/office/drawing/2014/main" id="{FDECDF51-35E5-5095-7D70-4DAD99F494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282"/>
          <a:stretch/>
        </p:blipFill>
        <p:spPr bwMode="auto">
          <a:xfrm>
            <a:off x="7850789" y="4410409"/>
            <a:ext cx="2278154" cy="179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303082"/>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244D-D2F4-48CF-562C-C107F5436F8A}"/>
              </a:ext>
            </a:extLst>
          </p:cNvPr>
          <p:cNvSpPr>
            <a:spLocks noGrp="1"/>
          </p:cNvSpPr>
          <p:nvPr>
            <p:ph type="title"/>
          </p:nvPr>
        </p:nvSpPr>
        <p:spPr/>
        <p:txBody>
          <a:bodyPr/>
          <a:lstStyle/>
          <a:p>
            <a:r>
              <a:rPr lang="en-US" dirty="0"/>
              <a:t>Theory and Experiment</a:t>
            </a:r>
          </a:p>
        </p:txBody>
      </p:sp>
      <p:sp>
        <p:nvSpPr>
          <p:cNvPr id="3" name="Content Placeholder 2">
            <a:extLst>
              <a:ext uri="{FF2B5EF4-FFF2-40B4-BE49-F238E27FC236}">
                <a16:creationId xmlns:a16="http://schemas.microsoft.com/office/drawing/2014/main" id="{E2B38F92-38FE-7E10-E8A4-020A2BF0EB9D}"/>
              </a:ext>
            </a:extLst>
          </p:cNvPr>
          <p:cNvSpPr>
            <a:spLocks noGrp="1"/>
          </p:cNvSpPr>
          <p:nvPr>
            <p:ph idx="1"/>
          </p:nvPr>
        </p:nvSpPr>
        <p:spPr>
          <a:xfrm>
            <a:off x="533400" y="1447800"/>
            <a:ext cx="11277600" cy="4351338"/>
          </a:xfrm>
        </p:spPr>
        <p:txBody>
          <a:bodyPr>
            <a:normAutofit/>
          </a:bodyPr>
          <a:lstStyle/>
          <a:p>
            <a:r>
              <a:rPr lang="en-US" sz="2800" dirty="0"/>
              <a:t>Both are critical, but both are limited in what they can offer.</a:t>
            </a:r>
          </a:p>
          <a:p>
            <a:r>
              <a:rPr lang="en-US" sz="2400" dirty="0"/>
              <a:t>Theory, as noted, uses necessary approximations, is limited in phase space, or calculates overly inclusive reactions ill-suited to describing the full final state.</a:t>
            </a:r>
          </a:p>
          <a:p>
            <a:r>
              <a:rPr lang="en-US" sz="2400" dirty="0"/>
              <a:t>Data are good at pointing out modeling deficiencies, but often poor at pinpointing the problem.</a:t>
            </a:r>
          </a:p>
          <a:p>
            <a:endParaRPr lang="en-US" sz="2800" dirty="0"/>
          </a:p>
          <a:p>
            <a:endParaRPr lang="en-US" sz="2800" dirty="0"/>
          </a:p>
          <a:p>
            <a:endParaRPr lang="en-US" sz="2800" dirty="0"/>
          </a:p>
        </p:txBody>
      </p:sp>
      <p:sp>
        <p:nvSpPr>
          <p:cNvPr id="4" name="Date Placeholder 3">
            <a:extLst>
              <a:ext uri="{FF2B5EF4-FFF2-40B4-BE49-F238E27FC236}">
                <a16:creationId xmlns:a16="http://schemas.microsoft.com/office/drawing/2014/main" id="{17B9478F-6A1B-F961-41A6-A479769DD55B}"/>
              </a:ext>
            </a:extLst>
          </p:cNvPr>
          <p:cNvSpPr>
            <a:spLocks noGrp="1"/>
          </p:cNvSpPr>
          <p:nvPr>
            <p:ph type="dt" sz="half" idx="10"/>
          </p:nvPr>
        </p:nvSpPr>
        <p:spPr/>
        <p:txBody>
          <a:bodyPr/>
          <a:lstStyle/>
          <a:p>
            <a:r>
              <a:rPr lang="en-US"/>
              <a:t>25 October 2023</a:t>
            </a:r>
          </a:p>
        </p:txBody>
      </p:sp>
      <p:sp>
        <p:nvSpPr>
          <p:cNvPr id="5" name="Footer Placeholder 4">
            <a:extLst>
              <a:ext uri="{FF2B5EF4-FFF2-40B4-BE49-F238E27FC236}">
                <a16:creationId xmlns:a16="http://schemas.microsoft.com/office/drawing/2014/main" id="{C246A7F6-9D22-84CE-2EFB-B745103E7A50}"/>
              </a:ext>
            </a:extLst>
          </p:cNvPr>
          <p:cNvSpPr>
            <a:spLocks noGrp="1"/>
          </p:cNvSpPr>
          <p:nvPr>
            <p:ph type="ftr" sz="quarter" idx="11"/>
          </p:nvPr>
        </p:nvSpPr>
        <p:spPr/>
        <p:txBody>
          <a:bodyPr/>
          <a:lstStyle/>
          <a:p>
            <a:r>
              <a:rPr lang="en-US"/>
              <a:t>Kevin McFarland: They Scatter Neutrinos?</a:t>
            </a:r>
          </a:p>
        </p:txBody>
      </p:sp>
      <p:sp>
        <p:nvSpPr>
          <p:cNvPr id="6" name="Slide Number Placeholder 5">
            <a:extLst>
              <a:ext uri="{FF2B5EF4-FFF2-40B4-BE49-F238E27FC236}">
                <a16:creationId xmlns:a16="http://schemas.microsoft.com/office/drawing/2014/main" id="{31B6AC57-35A4-B2C3-0FE1-85B8744234E2}"/>
              </a:ext>
            </a:extLst>
          </p:cNvPr>
          <p:cNvSpPr>
            <a:spLocks noGrp="1"/>
          </p:cNvSpPr>
          <p:nvPr>
            <p:ph type="sldNum" sz="quarter" idx="12"/>
          </p:nvPr>
        </p:nvSpPr>
        <p:spPr/>
        <p:txBody>
          <a:bodyPr/>
          <a:lstStyle/>
          <a:p>
            <a:fld id="{8132C78B-D409-3F4E-ACA1-20F3BFE0E73C}" type="slidenum">
              <a:rPr lang="en-US" smtClean="0"/>
              <a:t>13</a:t>
            </a:fld>
            <a:endParaRPr lang="en-US"/>
          </a:p>
        </p:txBody>
      </p:sp>
      <p:graphicFrame>
        <p:nvGraphicFramePr>
          <p:cNvPr id="7" name="Diagram 6">
            <a:extLst>
              <a:ext uri="{FF2B5EF4-FFF2-40B4-BE49-F238E27FC236}">
                <a16:creationId xmlns:a16="http://schemas.microsoft.com/office/drawing/2014/main" id="{2DA30802-5714-9151-AFCF-F8EB56D24CAF}"/>
              </a:ext>
            </a:extLst>
          </p:cNvPr>
          <p:cNvGraphicFramePr/>
          <p:nvPr/>
        </p:nvGraphicFramePr>
        <p:xfrm>
          <a:off x="3401785" y="3643423"/>
          <a:ext cx="5638800" cy="243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3179282"/>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Experiments: Detectors</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14</a:t>
            </a:fld>
            <a:endParaRPr lang="en-US" dirty="0"/>
          </a:p>
        </p:txBody>
      </p:sp>
      <p:sp>
        <p:nvSpPr>
          <p:cNvPr id="6" name="TextBox 5">
            <a:extLst>
              <a:ext uri="{FF2B5EF4-FFF2-40B4-BE49-F238E27FC236}">
                <a16:creationId xmlns:a16="http://schemas.microsoft.com/office/drawing/2014/main" id="{4C6A8A0A-2AD4-CE04-F6BA-E4AB481ED210}"/>
              </a:ext>
            </a:extLst>
          </p:cNvPr>
          <p:cNvSpPr txBox="1"/>
          <p:nvPr/>
        </p:nvSpPr>
        <p:spPr>
          <a:xfrm>
            <a:off x="3886200" y="3886200"/>
            <a:ext cx="4495800" cy="369332"/>
          </a:xfrm>
          <a:prstGeom prst="rect">
            <a:avLst/>
          </a:prstGeom>
          <a:noFill/>
        </p:spPr>
        <p:txBody>
          <a:bodyPr wrap="square" rtlCol="0">
            <a:spAutoFit/>
          </a:bodyPr>
          <a:lstStyle/>
          <a:p>
            <a:r>
              <a:rPr lang="en-US" dirty="0"/>
              <a:t>(who studies this, and how?)</a:t>
            </a:r>
          </a:p>
        </p:txBody>
      </p:sp>
    </p:spTree>
    <p:extLst>
      <p:ext uri="{BB962C8B-B14F-4D97-AF65-F5344CB8AC3E}">
        <p14:creationId xmlns:p14="http://schemas.microsoft.com/office/powerpoint/2010/main" val="832584652"/>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F28B3A-7F57-2847-8B9A-8FF76B5EC6DE}"/>
              </a:ext>
            </a:extLst>
          </p:cNvPr>
          <p:cNvSpPr>
            <a:spLocks noGrp="1"/>
          </p:cNvSpPr>
          <p:nvPr>
            <p:ph idx="1"/>
          </p:nvPr>
        </p:nvSpPr>
        <p:spPr>
          <a:xfrm>
            <a:off x="622851" y="4419600"/>
            <a:ext cx="10972800" cy="1143000"/>
          </a:xfrm>
        </p:spPr>
        <p:txBody>
          <a:bodyPr/>
          <a:lstStyle/>
          <a:p>
            <a:r>
              <a:rPr lang="en-US" sz="2400" dirty="0"/>
              <a:t>Short baseline oscillation experiments have enough rate to also measure neutrino interactions: </a:t>
            </a:r>
            <a:r>
              <a:rPr lang="en-US" sz="2400" dirty="0">
                <a:solidFill>
                  <a:srgbClr val="FF0000"/>
                </a:solidFill>
              </a:rPr>
              <a:t>LSND, </a:t>
            </a:r>
            <a:r>
              <a:rPr lang="en-US" sz="2400" dirty="0" err="1">
                <a:solidFill>
                  <a:srgbClr val="FF0000"/>
                </a:solidFill>
              </a:rPr>
              <a:t>MiniBooNE</a:t>
            </a:r>
            <a:r>
              <a:rPr lang="en-US" sz="2400" dirty="0"/>
              <a:t>, </a:t>
            </a:r>
            <a:r>
              <a:rPr lang="en-US" sz="2400" dirty="0" err="1">
                <a:solidFill>
                  <a:srgbClr val="00B050"/>
                </a:solidFill>
              </a:rPr>
              <a:t>MicroBooNE</a:t>
            </a:r>
            <a:r>
              <a:rPr lang="en-US" sz="2400" dirty="0"/>
              <a:t>.</a:t>
            </a:r>
          </a:p>
          <a:p>
            <a:r>
              <a:rPr lang="en-US" sz="2400" dirty="0"/>
              <a:t>Oscillation experiments have near detectors which measure interactions with varying degrees of effort: </a:t>
            </a:r>
            <a:r>
              <a:rPr lang="en-US" sz="2400" dirty="0">
                <a:solidFill>
                  <a:srgbClr val="FF0000"/>
                </a:solidFill>
              </a:rPr>
              <a:t>K2K, MINOS</a:t>
            </a:r>
            <a:r>
              <a:rPr lang="en-US" sz="2400" dirty="0"/>
              <a:t>, </a:t>
            </a:r>
            <a:r>
              <a:rPr lang="en-US" sz="2400" dirty="0">
                <a:solidFill>
                  <a:srgbClr val="00B050"/>
                </a:solidFill>
              </a:rPr>
              <a:t>T2K</a:t>
            </a:r>
            <a:r>
              <a:rPr lang="en-US" sz="2400" dirty="0"/>
              <a:t>, </a:t>
            </a:r>
            <a:r>
              <a:rPr lang="en-US" sz="2400" dirty="0" err="1">
                <a:solidFill>
                  <a:srgbClr val="00B050"/>
                </a:solidFill>
              </a:rPr>
              <a:t>NOvA</a:t>
            </a:r>
            <a:r>
              <a:rPr lang="en-US" sz="2400" dirty="0"/>
              <a:t>, </a:t>
            </a:r>
            <a:r>
              <a:rPr lang="en-US" sz="2400" dirty="0">
                <a:solidFill>
                  <a:srgbClr val="7030A0"/>
                </a:solidFill>
              </a:rPr>
              <a:t>SBN</a:t>
            </a:r>
            <a:r>
              <a:rPr lang="en-US" sz="2400" dirty="0"/>
              <a:t>.</a:t>
            </a:r>
          </a:p>
          <a:p>
            <a:r>
              <a:rPr lang="en-US" sz="2400" dirty="0"/>
              <a:t>A few dedicated experiments: </a:t>
            </a:r>
            <a:r>
              <a:rPr lang="en-US" sz="2400" dirty="0" err="1">
                <a:solidFill>
                  <a:srgbClr val="FF0000"/>
                </a:solidFill>
              </a:rPr>
              <a:t>SciBooNE</a:t>
            </a:r>
            <a:r>
              <a:rPr lang="en-US" sz="2400" dirty="0"/>
              <a:t>, </a:t>
            </a:r>
            <a:r>
              <a:rPr lang="en-US" sz="2400" dirty="0">
                <a:solidFill>
                  <a:srgbClr val="00B050"/>
                </a:solidFill>
              </a:rPr>
              <a:t>MINERvA</a:t>
            </a:r>
            <a:r>
              <a:rPr lang="en-US" sz="2400" dirty="0"/>
              <a:t>, </a:t>
            </a:r>
            <a:r>
              <a:rPr lang="en-US" sz="2400" dirty="0">
                <a:solidFill>
                  <a:srgbClr val="7030A0"/>
                </a:solidFill>
              </a:rPr>
              <a:t>ANNIE</a:t>
            </a:r>
            <a:r>
              <a:rPr lang="en-US" sz="2400" dirty="0"/>
              <a:t>.</a:t>
            </a:r>
          </a:p>
        </p:txBody>
      </p:sp>
      <p:sp>
        <p:nvSpPr>
          <p:cNvPr id="4" name="Date Placeholder 3">
            <a:extLst>
              <a:ext uri="{FF2B5EF4-FFF2-40B4-BE49-F238E27FC236}">
                <a16:creationId xmlns:a16="http://schemas.microsoft.com/office/drawing/2014/main" id="{716B54DD-A11D-1541-90EF-49ED1629DD4B}"/>
              </a:ext>
            </a:extLst>
          </p:cNvPr>
          <p:cNvSpPr>
            <a:spLocks noGrp="1"/>
          </p:cNvSpPr>
          <p:nvPr>
            <p:ph type="dt" sz="half" idx="10"/>
          </p:nvPr>
        </p:nvSpPr>
        <p:spPr/>
        <p:txBody>
          <a:bodyPr/>
          <a:lstStyle/>
          <a:p>
            <a:r>
              <a:rPr lang="en-US"/>
              <a:t>25 October 2023</a:t>
            </a:r>
          </a:p>
        </p:txBody>
      </p:sp>
      <p:sp>
        <p:nvSpPr>
          <p:cNvPr id="5" name="Footer Placeholder 4">
            <a:extLst>
              <a:ext uri="{FF2B5EF4-FFF2-40B4-BE49-F238E27FC236}">
                <a16:creationId xmlns:a16="http://schemas.microsoft.com/office/drawing/2014/main" id="{DE9822B0-2403-D941-BD36-3A418FE36C34}"/>
              </a:ext>
            </a:extLst>
          </p:cNvPr>
          <p:cNvSpPr>
            <a:spLocks noGrp="1"/>
          </p:cNvSpPr>
          <p:nvPr>
            <p:ph type="ftr" sz="quarter" idx="11"/>
          </p:nvPr>
        </p:nvSpPr>
        <p:spPr/>
        <p:txBody>
          <a:bodyPr/>
          <a:lstStyle/>
          <a:p>
            <a:r>
              <a:rPr lang="en-US"/>
              <a:t>Kevin McFarland: They Scatter Neutrinos?</a:t>
            </a:r>
          </a:p>
        </p:txBody>
      </p:sp>
      <p:sp>
        <p:nvSpPr>
          <p:cNvPr id="6" name="Slide Number Placeholder 5">
            <a:extLst>
              <a:ext uri="{FF2B5EF4-FFF2-40B4-BE49-F238E27FC236}">
                <a16:creationId xmlns:a16="http://schemas.microsoft.com/office/drawing/2014/main" id="{D7CED8C5-1DA7-CE47-A5F7-21C21A616C4E}"/>
              </a:ext>
            </a:extLst>
          </p:cNvPr>
          <p:cNvSpPr>
            <a:spLocks noGrp="1"/>
          </p:cNvSpPr>
          <p:nvPr>
            <p:ph type="sldNum" sz="quarter" idx="12"/>
          </p:nvPr>
        </p:nvSpPr>
        <p:spPr/>
        <p:txBody>
          <a:bodyPr/>
          <a:lstStyle/>
          <a:p>
            <a:fld id="{FB7A5F6C-6AD6-402F-B829-8C1EAE38D662}" type="slidenum">
              <a:rPr lang="en-US" smtClean="0"/>
              <a:pPr/>
              <a:t>15</a:t>
            </a:fld>
            <a:endParaRPr lang="en-US"/>
          </a:p>
        </p:txBody>
      </p:sp>
      <p:sp>
        <p:nvSpPr>
          <p:cNvPr id="7" name="Rectangle 6">
            <a:extLst>
              <a:ext uri="{FF2B5EF4-FFF2-40B4-BE49-F238E27FC236}">
                <a16:creationId xmlns:a16="http://schemas.microsoft.com/office/drawing/2014/main" id="{404D6C4B-3DE5-934A-A9D1-96D9B4C684C7}"/>
              </a:ext>
            </a:extLst>
          </p:cNvPr>
          <p:cNvSpPr/>
          <p:nvPr/>
        </p:nvSpPr>
        <p:spPr>
          <a:xfrm>
            <a:off x="7925351" y="6477000"/>
            <a:ext cx="3288465" cy="338554"/>
          </a:xfrm>
          <a:prstGeom prst="rect">
            <a:avLst/>
          </a:prstGeom>
        </p:spPr>
        <p:txBody>
          <a:bodyPr wrap="none">
            <a:spAutoFit/>
          </a:bodyPr>
          <a:lstStyle/>
          <a:p>
            <a:r>
              <a:rPr lang="en-US" sz="1600" dirty="0">
                <a:solidFill>
                  <a:srgbClr val="FF0000"/>
                </a:solidFill>
              </a:rPr>
              <a:t>DONE</a:t>
            </a:r>
            <a:r>
              <a:rPr lang="en-US" sz="1600" dirty="0"/>
              <a:t>, </a:t>
            </a:r>
            <a:r>
              <a:rPr lang="en-US" sz="1600" dirty="0">
                <a:solidFill>
                  <a:srgbClr val="00B050"/>
                </a:solidFill>
              </a:rPr>
              <a:t>PUBLISHING</a:t>
            </a:r>
            <a:r>
              <a:rPr lang="en-US" sz="1600" dirty="0"/>
              <a:t>, </a:t>
            </a:r>
            <a:r>
              <a:rPr lang="en-US" sz="1600" dirty="0">
                <a:solidFill>
                  <a:srgbClr val="7030A0"/>
                </a:solidFill>
              </a:rPr>
              <a:t>ALMOST…</a:t>
            </a:r>
          </a:p>
        </p:txBody>
      </p:sp>
      <p:sp>
        <p:nvSpPr>
          <p:cNvPr id="2" name="Title 1">
            <a:extLst>
              <a:ext uri="{FF2B5EF4-FFF2-40B4-BE49-F238E27FC236}">
                <a16:creationId xmlns:a16="http://schemas.microsoft.com/office/drawing/2014/main" id="{D19A279E-4802-5E47-887F-1238BBAEF224}"/>
              </a:ext>
            </a:extLst>
          </p:cNvPr>
          <p:cNvSpPr>
            <a:spLocks noGrp="1"/>
          </p:cNvSpPr>
          <p:nvPr>
            <p:ph type="title"/>
          </p:nvPr>
        </p:nvSpPr>
        <p:spPr>
          <a:xfrm>
            <a:off x="609599" y="274638"/>
            <a:ext cx="9447051" cy="715961"/>
          </a:xfrm>
        </p:spPr>
        <p:txBody>
          <a:bodyPr/>
          <a:lstStyle/>
          <a:p>
            <a:r>
              <a:rPr lang="en-US" dirty="0"/>
              <a:t>Lots of Experiments</a:t>
            </a:r>
          </a:p>
        </p:txBody>
      </p:sp>
      <p:pic>
        <p:nvPicPr>
          <p:cNvPr id="25" name="Picture 7" descr="minerva_underground.jpg">
            <a:extLst>
              <a:ext uri="{FF2B5EF4-FFF2-40B4-BE49-F238E27FC236}">
                <a16:creationId xmlns:a16="http://schemas.microsoft.com/office/drawing/2014/main" id="{38E231C4-7BDE-4040-A328-7EB5561C931D}"/>
              </a:ext>
            </a:extLst>
          </p:cNvPr>
          <p:cNvPicPr>
            <a:picLocks noChangeAspect="1"/>
          </p:cNvPicPr>
          <p:nvPr/>
        </p:nvPicPr>
        <p:blipFill>
          <a:blip r:embed="rId2"/>
          <a:srcRect/>
          <a:stretch>
            <a:fillRect/>
          </a:stretch>
        </p:blipFill>
        <p:spPr bwMode="auto">
          <a:xfrm>
            <a:off x="2991097" y="2328940"/>
            <a:ext cx="2495303" cy="2090659"/>
          </a:xfrm>
          <a:prstGeom prst="rect">
            <a:avLst/>
          </a:prstGeom>
          <a:noFill/>
          <a:ln w="9525">
            <a:noFill/>
            <a:miter lim="800000"/>
            <a:headEnd/>
            <a:tailEnd/>
          </a:ln>
        </p:spPr>
      </p:pic>
      <p:pic>
        <p:nvPicPr>
          <p:cNvPr id="26" name="Picture 3">
            <a:extLst>
              <a:ext uri="{FF2B5EF4-FFF2-40B4-BE49-F238E27FC236}">
                <a16:creationId xmlns:a16="http://schemas.microsoft.com/office/drawing/2014/main" id="{A81F2AEF-215B-A74F-A37E-CED5517C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67" y="129615"/>
            <a:ext cx="2116153" cy="208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A3F55489-0CA6-2247-AAA1-F52D34D757F8}"/>
              </a:ext>
            </a:extLst>
          </p:cNvPr>
          <p:cNvPicPr>
            <a:picLocks noChangeAspect="1"/>
          </p:cNvPicPr>
          <p:nvPr/>
        </p:nvPicPr>
        <p:blipFill>
          <a:blip r:embed="rId4"/>
          <a:stretch>
            <a:fillRect/>
          </a:stretch>
        </p:blipFill>
        <p:spPr>
          <a:xfrm>
            <a:off x="74073" y="2263214"/>
            <a:ext cx="2799701" cy="2080185"/>
          </a:xfrm>
          <a:prstGeom prst="rect">
            <a:avLst/>
          </a:prstGeom>
        </p:spPr>
      </p:pic>
      <p:pic>
        <p:nvPicPr>
          <p:cNvPr id="29" name="Picture 28">
            <a:extLst>
              <a:ext uri="{FF2B5EF4-FFF2-40B4-BE49-F238E27FC236}">
                <a16:creationId xmlns:a16="http://schemas.microsoft.com/office/drawing/2014/main" id="{5FA1D806-2B19-4749-8EB6-0CECE9884DA0}"/>
              </a:ext>
            </a:extLst>
          </p:cNvPr>
          <p:cNvPicPr>
            <a:picLocks noChangeAspect="1"/>
          </p:cNvPicPr>
          <p:nvPr/>
        </p:nvPicPr>
        <p:blipFill>
          <a:blip r:embed="rId5"/>
          <a:stretch>
            <a:fillRect/>
          </a:stretch>
        </p:blipFill>
        <p:spPr>
          <a:xfrm>
            <a:off x="2410460" y="1184545"/>
            <a:ext cx="3041300" cy="1029607"/>
          </a:xfrm>
          <a:prstGeom prst="rect">
            <a:avLst/>
          </a:prstGeom>
        </p:spPr>
      </p:pic>
      <p:pic>
        <p:nvPicPr>
          <p:cNvPr id="33" name="Picture 32">
            <a:extLst>
              <a:ext uri="{FF2B5EF4-FFF2-40B4-BE49-F238E27FC236}">
                <a16:creationId xmlns:a16="http://schemas.microsoft.com/office/drawing/2014/main" id="{AFFB384A-23AA-BC4C-9F47-A47452573BD8}"/>
              </a:ext>
            </a:extLst>
          </p:cNvPr>
          <p:cNvPicPr>
            <a:picLocks noChangeAspect="1"/>
          </p:cNvPicPr>
          <p:nvPr/>
        </p:nvPicPr>
        <p:blipFill>
          <a:blip r:embed="rId6"/>
          <a:stretch>
            <a:fillRect/>
          </a:stretch>
        </p:blipFill>
        <p:spPr>
          <a:xfrm>
            <a:off x="8227959" y="1077420"/>
            <a:ext cx="2838697" cy="1892465"/>
          </a:xfrm>
          <a:prstGeom prst="rect">
            <a:avLst/>
          </a:prstGeom>
        </p:spPr>
      </p:pic>
      <p:pic>
        <p:nvPicPr>
          <p:cNvPr id="34" name="Picture 33">
            <a:extLst>
              <a:ext uri="{FF2B5EF4-FFF2-40B4-BE49-F238E27FC236}">
                <a16:creationId xmlns:a16="http://schemas.microsoft.com/office/drawing/2014/main" id="{8772DBCC-0E26-CC49-9D69-D17A5B62DB77}"/>
              </a:ext>
            </a:extLst>
          </p:cNvPr>
          <p:cNvPicPr>
            <a:picLocks noChangeAspect="1"/>
          </p:cNvPicPr>
          <p:nvPr/>
        </p:nvPicPr>
        <p:blipFill>
          <a:blip r:embed="rId7"/>
          <a:stretch>
            <a:fillRect/>
          </a:stretch>
        </p:blipFill>
        <p:spPr>
          <a:xfrm>
            <a:off x="5691217" y="2585414"/>
            <a:ext cx="2879769" cy="1907847"/>
          </a:xfrm>
          <a:prstGeom prst="rect">
            <a:avLst/>
          </a:prstGeom>
        </p:spPr>
      </p:pic>
      <p:pic>
        <p:nvPicPr>
          <p:cNvPr id="35" name="Picture 34">
            <a:extLst>
              <a:ext uri="{FF2B5EF4-FFF2-40B4-BE49-F238E27FC236}">
                <a16:creationId xmlns:a16="http://schemas.microsoft.com/office/drawing/2014/main" id="{FA38E512-CE10-284A-B888-8F81B86B5ED0}"/>
              </a:ext>
            </a:extLst>
          </p:cNvPr>
          <p:cNvPicPr>
            <a:picLocks noChangeAspect="1"/>
          </p:cNvPicPr>
          <p:nvPr/>
        </p:nvPicPr>
        <p:blipFill>
          <a:blip r:embed="rId8"/>
          <a:stretch>
            <a:fillRect/>
          </a:stretch>
        </p:blipFill>
        <p:spPr>
          <a:xfrm>
            <a:off x="5511800" y="1066800"/>
            <a:ext cx="2641600" cy="1485900"/>
          </a:xfrm>
          <a:prstGeom prst="rect">
            <a:avLst/>
          </a:prstGeom>
        </p:spPr>
      </p:pic>
      <p:pic>
        <p:nvPicPr>
          <p:cNvPr id="36" name="Picture 35">
            <a:extLst>
              <a:ext uri="{FF2B5EF4-FFF2-40B4-BE49-F238E27FC236}">
                <a16:creationId xmlns:a16="http://schemas.microsoft.com/office/drawing/2014/main" id="{A5F69915-A5F2-3646-BA76-EB1566CECC5F}"/>
              </a:ext>
            </a:extLst>
          </p:cNvPr>
          <p:cNvPicPr>
            <a:picLocks noChangeAspect="1"/>
          </p:cNvPicPr>
          <p:nvPr/>
        </p:nvPicPr>
        <p:blipFill rotWithShape="1">
          <a:blip r:embed="rId9"/>
          <a:srcRect t="9878" b="25614"/>
          <a:stretch/>
        </p:blipFill>
        <p:spPr>
          <a:xfrm>
            <a:off x="8686800" y="2971800"/>
            <a:ext cx="3145720" cy="1518646"/>
          </a:xfrm>
          <a:prstGeom prst="rect">
            <a:avLst/>
          </a:prstGeom>
        </p:spPr>
      </p:pic>
    </p:spTree>
    <p:extLst>
      <p:ext uri="{BB962C8B-B14F-4D97-AF65-F5344CB8AC3E}">
        <p14:creationId xmlns:p14="http://schemas.microsoft.com/office/powerpoint/2010/main" val="2662402915"/>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795D2-B33C-C9E1-3092-EBC32C15C358}"/>
              </a:ext>
            </a:extLst>
          </p:cNvPr>
          <p:cNvSpPr>
            <a:spLocks noGrp="1"/>
          </p:cNvSpPr>
          <p:nvPr>
            <p:ph type="title"/>
          </p:nvPr>
        </p:nvSpPr>
        <p:spPr/>
        <p:txBody>
          <a:bodyPr/>
          <a:lstStyle/>
          <a:p>
            <a:r>
              <a:rPr lang="en-US" dirty="0"/>
              <a:t>SBN Program Near Detector (SBND)</a:t>
            </a:r>
          </a:p>
        </p:txBody>
      </p:sp>
      <p:sp>
        <p:nvSpPr>
          <p:cNvPr id="6" name="Content Placeholder 5">
            <a:extLst>
              <a:ext uri="{FF2B5EF4-FFF2-40B4-BE49-F238E27FC236}">
                <a16:creationId xmlns:a16="http://schemas.microsoft.com/office/drawing/2014/main" id="{9D32064C-9E93-3FEA-77A4-8A88ED08B0DC}"/>
              </a:ext>
            </a:extLst>
          </p:cNvPr>
          <p:cNvSpPr>
            <a:spLocks noGrp="1"/>
          </p:cNvSpPr>
          <p:nvPr>
            <p:ph idx="1"/>
          </p:nvPr>
        </p:nvSpPr>
        <p:spPr/>
        <p:txBody>
          <a:bodyPr/>
          <a:lstStyle/>
          <a:p>
            <a:r>
              <a:rPr lang="en-US" dirty="0"/>
              <a:t>SBND utilizes liquid argon TPC (</a:t>
            </a:r>
            <a:r>
              <a:rPr lang="en-US" dirty="0" err="1"/>
              <a:t>LArTPC</a:t>
            </a:r>
            <a:r>
              <a:rPr lang="en-US" dirty="0"/>
              <a:t>) technology because of its low particle thresholds and good particle identification.  </a:t>
            </a:r>
          </a:p>
          <a:p>
            <a:r>
              <a:rPr lang="en-US" dirty="0"/>
              <a:t>Close to the beam source and massive, it will accumulate nearly </a:t>
            </a:r>
            <a:r>
              <a:rPr lang="en-US" dirty="0" err="1"/>
              <a:t>NOvA</a:t>
            </a:r>
            <a:r>
              <a:rPr lang="en-US" dirty="0"/>
              <a:t> near detector or MINERvA sized statistics on argon.</a:t>
            </a:r>
          </a:p>
        </p:txBody>
      </p:sp>
      <p:sp>
        <p:nvSpPr>
          <p:cNvPr id="3" name="Date Placeholder 2">
            <a:extLst>
              <a:ext uri="{FF2B5EF4-FFF2-40B4-BE49-F238E27FC236}">
                <a16:creationId xmlns:a16="http://schemas.microsoft.com/office/drawing/2014/main" id="{E68DDA5F-CD6B-9935-759E-A77C4D4012CB}"/>
              </a:ext>
            </a:extLst>
          </p:cNvPr>
          <p:cNvSpPr>
            <a:spLocks noGrp="1"/>
          </p:cNvSpPr>
          <p:nvPr>
            <p:ph type="dt" sz="half" idx="10"/>
          </p:nvPr>
        </p:nvSpPr>
        <p:spPr/>
        <p:txBody>
          <a:bodyPr/>
          <a:lstStyle/>
          <a:p>
            <a:r>
              <a:rPr lang="en-US"/>
              <a:t>2 October 2025</a:t>
            </a:r>
          </a:p>
        </p:txBody>
      </p:sp>
      <p:sp>
        <p:nvSpPr>
          <p:cNvPr id="4" name="Footer Placeholder 3">
            <a:extLst>
              <a:ext uri="{FF2B5EF4-FFF2-40B4-BE49-F238E27FC236}">
                <a16:creationId xmlns:a16="http://schemas.microsoft.com/office/drawing/2014/main" id="{E3EE96D2-A9C5-8BA9-577A-7F767E9F1560}"/>
              </a:ext>
            </a:extLst>
          </p:cNvPr>
          <p:cNvSpPr>
            <a:spLocks noGrp="1"/>
          </p:cNvSpPr>
          <p:nvPr>
            <p:ph type="ftr" sz="quarter" idx="11"/>
          </p:nvPr>
        </p:nvSpPr>
        <p:spPr/>
        <p:txBody>
          <a:bodyPr/>
          <a:lstStyle/>
          <a:p>
            <a:r>
              <a:rPr lang="en-US"/>
              <a:t>Kevin McFarland: Interactions on Nuclei</a:t>
            </a:r>
          </a:p>
        </p:txBody>
      </p:sp>
      <p:sp>
        <p:nvSpPr>
          <p:cNvPr id="5" name="Slide Number Placeholder 4">
            <a:extLst>
              <a:ext uri="{FF2B5EF4-FFF2-40B4-BE49-F238E27FC236}">
                <a16:creationId xmlns:a16="http://schemas.microsoft.com/office/drawing/2014/main" id="{FFA1FF2E-DDCB-9575-AF3B-A00AF2D88F8F}"/>
              </a:ext>
            </a:extLst>
          </p:cNvPr>
          <p:cNvSpPr>
            <a:spLocks noGrp="1"/>
          </p:cNvSpPr>
          <p:nvPr>
            <p:ph type="sldNum" sz="quarter" idx="12"/>
          </p:nvPr>
        </p:nvSpPr>
        <p:spPr/>
        <p:txBody>
          <a:bodyPr/>
          <a:lstStyle/>
          <a:p>
            <a:fld id="{FF4571A9-B2EC-455C-AC37-BF90257DDDC9}" type="slidenum">
              <a:rPr lang="en-US" smtClean="0"/>
              <a:pPr/>
              <a:t>16</a:t>
            </a:fld>
            <a:endParaRPr lang="en-US"/>
          </a:p>
        </p:txBody>
      </p:sp>
      <p:pic>
        <p:nvPicPr>
          <p:cNvPr id="8" name="Picture 7" descr="A room with many rectangular objects&#10;&#10;Description automatically generated with medium confidence">
            <a:extLst>
              <a:ext uri="{FF2B5EF4-FFF2-40B4-BE49-F238E27FC236}">
                <a16:creationId xmlns:a16="http://schemas.microsoft.com/office/drawing/2014/main" id="{31406114-4CD6-936A-364B-41230FF74F42}"/>
              </a:ext>
            </a:extLst>
          </p:cNvPr>
          <p:cNvPicPr>
            <a:picLocks noChangeAspect="1"/>
          </p:cNvPicPr>
          <p:nvPr/>
        </p:nvPicPr>
        <p:blipFill>
          <a:blip r:embed="rId3"/>
          <a:stretch>
            <a:fillRect/>
          </a:stretch>
        </p:blipFill>
        <p:spPr>
          <a:xfrm>
            <a:off x="176385" y="3542725"/>
            <a:ext cx="3609630" cy="2708153"/>
          </a:xfrm>
          <a:prstGeom prst="rect">
            <a:avLst/>
          </a:prstGeom>
        </p:spPr>
      </p:pic>
      <p:pic>
        <p:nvPicPr>
          <p:cNvPr id="13" name="Picture 12">
            <a:extLst>
              <a:ext uri="{FF2B5EF4-FFF2-40B4-BE49-F238E27FC236}">
                <a16:creationId xmlns:a16="http://schemas.microsoft.com/office/drawing/2014/main" id="{D581773E-23E5-EC73-5E27-864D42503329}"/>
              </a:ext>
            </a:extLst>
          </p:cNvPr>
          <p:cNvPicPr>
            <a:picLocks noChangeAspect="1"/>
          </p:cNvPicPr>
          <p:nvPr/>
        </p:nvPicPr>
        <p:blipFill>
          <a:blip r:embed="rId4"/>
          <a:stretch>
            <a:fillRect/>
          </a:stretch>
        </p:blipFill>
        <p:spPr>
          <a:xfrm>
            <a:off x="8419842" y="3541466"/>
            <a:ext cx="3336073" cy="2849562"/>
          </a:xfrm>
          <a:prstGeom prst="rect">
            <a:avLst/>
          </a:prstGeom>
        </p:spPr>
      </p:pic>
      <p:pic>
        <p:nvPicPr>
          <p:cNvPr id="1026" name="Picture 2" descr="SBND">
            <a:extLst>
              <a:ext uri="{FF2B5EF4-FFF2-40B4-BE49-F238E27FC236}">
                <a16:creationId xmlns:a16="http://schemas.microsoft.com/office/drawing/2014/main" id="{4CEA13A2-EB0D-0051-8B76-BF69BECEF5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7216" y="3530177"/>
            <a:ext cx="3246610" cy="294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13547"/>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1ED123-E880-EB4D-338E-B5FCBAAB1B59}"/>
              </a:ext>
            </a:extLst>
          </p:cNvPr>
          <p:cNvSpPr>
            <a:spLocks noGrp="1"/>
          </p:cNvSpPr>
          <p:nvPr>
            <p:ph type="title"/>
          </p:nvPr>
        </p:nvSpPr>
        <p:spPr/>
        <p:txBody>
          <a:bodyPr/>
          <a:lstStyle/>
          <a:p>
            <a:r>
              <a:rPr lang="en-US" dirty="0"/>
              <a:t>T2K/</a:t>
            </a:r>
            <a:r>
              <a:rPr lang="en-US" dirty="0" err="1"/>
              <a:t>HyperKamiokande</a:t>
            </a:r>
            <a:r>
              <a:rPr lang="en-US" dirty="0"/>
              <a:t> </a:t>
            </a:r>
            <a:r>
              <a:rPr lang="en-US" dirty="0" err="1"/>
              <a:t>SuperFGD</a:t>
            </a:r>
            <a:endParaRPr lang="en-US" dirty="0"/>
          </a:p>
        </p:txBody>
      </p:sp>
      <p:sp>
        <p:nvSpPr>
          <p:cNvPr id="7" name="Content Placeholder 6">
            <a:extLst>
              <a:ext uri="{FF2B5EF4-FFF2-40B4-BE49-F238E27FC236}">
                <a16:creationId xmlns:a16="http://schemas.microsoft.com/office/drawing/2014/main" id="{1595668E-4970-B2FF-D9F8-39F84B2C05FC}"/>
              </a:ext>
            </a:extLst>
          </p:cNvPr>
          <p:cNvSpPr>
            <a:spLocks noGrp="1"/>
          </p:cNvSpPr>
          <p:nvPr>
            <p:ph idx="1"/>
          </p:nvPr>
        </p:nvSpPr>
        <p:spPr/>
        <p:txBody>
          <a:bodyPr/>
          <a:lstStyle/>
          <a:p>
            <a:r>
              <a:rPr lang="en-US" dirty="0"/>
              <a:t>The </a:t>
            </a:r>
            <a:r>
              <a:rPr lang="en-US" dirty="0" err="1"/>
              <a:t>SuperFGD</a:t>
            </a:r>
            <a:r>
              <a:rPr lang="en-US" dirty="0"/>
              <a:t> 3D pixelated scintillator also provides increased granularity for high multiplicity and low thresholds.</a:t>
            </a:r>
          </a:p>
          <a:p>
            <a:r>
              <a:rPr lang="en-US" dirty="0"/>
              <a:t>Also has excellent neutron capability, including time-of-flight momentum reconstruction.</a:t>
            </a:r>
          </a:p>
        </p:txBody>
      </p:sp>
      <p:sp>
        <p:nvSpPr>
          <p:cNvPr id="3" name="Date Placeholder 2">
            <a:extLst>
              <a:ext uri="{FF2B5EF4-FFF2-40B4-BE49-F238E27FC236}">
                <a16:creationId xmlns:a16="http://schemas.microsoft.com/office/drawing/2014/main" id="{6914D67D-2F7C-ECD8-11DA-45B9BA3684EB}"/>
              </a:ext>
            </a:extLst>
          </p:cNvPr>
          <p:cNvSpPr>
            <a:spLocks noGrp="1"/>
          </p:cNvSpPr>
          <p:nvPr>
            <p:ph type="dt" sz="half" idx="10"/>
          </p:nvPr>
        </p:nvSpPr>
        <p:spPr/>
        <p:txBody>
          <a:bodyPr/>
          <a:lstStyle/>
          <a:p>
            <a:r>
              <a:rPr lang="en-US"/>
              <a:t>2 October 2025</a:t>
            </a:r>
          </a:p>
        </p:txBody>
      </p:sp>
      <p:sp>
        <p:nvSpPr>
          <p:cNvPr id="4" name="Footer Placeholder 3">
            <a:extLst>
              <a:ext uri="{FF2B5EF4-FFF2-40B4-BE49-F238E27FC236}">
                <a16:creationId xmlns:a16="http://schemas.microsoft.com/office/drawing/2014/main" id="{4B946A71-B6D0-27E7-6F70-C1B4D35E8087}"/>
              </a:ext>
            </a:extLst>
          </p:cNvPr>
          <p:cNvSpPr>
            <a:spLocks noGrp="1"/>
          </p:cNvSpPr>
          <p:nvPr>
            <p:ph type="ftr" sz="quarter" idx="11"/>
          </p:nvPr>
        </p:nvSpPr>
        <p:spPr/>
        <p:txBody>
          <a:bodyPr/>
          <a:lstStyle/>
          <a:p>
            <a:r>
              <a:rPr lang="en-US"/>
              <a:t>Kevin McFarland: Interactions on Nuclei</a:t>
            </a:r>
          </a:p>
        </p:txBody>
      </p:sp>
      <p:sp>
        <p:nvSpPr>
          <p:cNvPr id="5" name="Slide Number Placeholder 4">
            <a:extLst>
              <a:ext uri="{FF2B5EF4-FFF2-40B4-BE49-F238E27FC236}">
                <a16:creationId xmlns:a16="http://schemas.microsoft.com/office/drawing/2014/main" id="{7EE18251-787B-B1AA-0A38-7238B46C57AC}"/>
              </a:ext>
            </a:extLst>
          </p:cNvPr>
          <p:cNvSpPr>
            <a:spLocks noGrp="1"/>
          </p:cNvSpPr>
          <p:nvPr>
            <p:ph type="sldNum" sz="quarter" idx="12"/>
          </p:nvPr>
        </p:nvSpPr>
        <p:spPr/>
        <p:txBody>
          <a:bodyPr/>
          <a:lstStyle/>
          <a:p>
            <a:fld id="{FF4571A9-B2EC-455C-AC37-BF90257DDDC9}" type="slidenum">
              <a:rPr lang="en-US" smtClean="0"/>
              <a:pPr/>
              <a:t>17</a:t>
            </a:fld>
            <a:endParaRPr lang="en-US"/>
          </a:p>
        </p:txBody>
      </p:sp>
      <p:pic>
        <p:nvPicPr>
          <p:cNvPr id="2" name="Picture 1">
            <a:extLst>
              <a:ext uri="{FF2B5EF4-FFF2-40B4-BE49-F238E27FC236}">
                <a16:creationId xmlns:a16="http://schemas.microsoft.com/office/drawing/2014/main" id="{89305491-884E-0D08-BAFF-D9FDC8CC14D8}"/>
              </a:ext>
            </a:extLst>
          </p:cNvPr>
          <p:cNvPicPr>
            <a:picLocks noChangeAspect="1"/>
          </p:cNvPicPr>
          <p:nvPr/>
        </p:nvPicPr>
        <p:blipFill>
          <a:blip r:embed="rId3"/>
          <a:stretch>
            <a:fillRect/>
          </a:stretch>
        </p:blipFill>
        <p:spPr>
          <a:xfrm>
            <a:off x="152400" y="3616326"/>
            <a:ext cx="3582154" cy="2514600"/>
          </a:xfrm>
          <a:prstGeom prst="rect">
            <a:avLst/>
          </a:prstGeom>
        </p:spPr>
      </p:pic>
      <p:pic>
        <p:nvPicPr>
          <p:cNvPr id="9" name="Picture 4">
            <a:extLst>
              <a:ext uri="{FF2B5EF4-FFF2-40B4-BE49-F238E27FC236}">
                <a16:creationId xmlns:a16="http://schemas.microsoft.com/office/drawing/2014/main" id="{9AEE5875-79EB-6532-665C-AD248F8FC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504" y="3526558"/>
            <a:ext cx="3644763" cy="28010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omputer screen shot of a blueprint&#10;&#10;Description automatically generated">
            <a:extLst>
              <a:ext uri="{FF2B5EF4-FFF2-40B4-BE49-F238E27FC236}">
                <a16:creationId xmlns:a16="http://schemas.microsoft.com/office/drawing/2014/main" id="{A4EAD984-F572-89F6-650F-E69BF363F967}"/>
              </a:ext>
            </a:extLst>
          </p:cNvPr>
          <p:cNvPicPr>
            <a:picLocks noChangeAspect="1"/>
          </p:cNvPicPr>
          <p:nvPr/>
        </p:nvPicPr>
        <p:blipFill rotWithShape="1">
          <a:blip r:embed="rId5">
            <a:extLst>
              <a:ext uri="{28A0092B-C50C-407E-A947-70E740481C1C}">
                <a14:useLocalDpi xmlns:a14="http://schemas.microsoft.com/office/drawing/2010/main" val="0"/>
              </a:ext>
            </a:extLst>
          </a:blip>
          <a:srcRect l="13135" r="13573"/>
          <a:stretch/>
        </p:blipFill>
        <p:spPr>
          <a:xfrm>
            <a:off x="7705479" y="3404695"/>
            <a:ext cx="4366933" cy="2937862"/>
          </a:xfrm>
          <a:prstGeom prst="rect">
            <a:avLst/>
          </a:prstGeom>
        </p:spPr>
      </p:pic>
    </p:spTree>
    <p:extLst>
      <p:ext uri="{BB962C8B-B14F-4D97-AF65-F5344CB8AC3E}">
        <p14:creationId xmlns:p14="http://schemas.microsoft.com/office/powerpoint/2010/main" val="2973243070"/>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71E6A74-926B-A5CC-3C90-BA7EA2104665}"/>
              </a:ext>
            </a:extLst>
          </p:cNvPr>
          <p:cNvPicPr>
            <a:picLocks noChangeAspect="1"/>
          </p:cNvPicPr>
          <p:nvPr/>
        </p:nvPicPr>
        <p:blipFill>
          <a:blip r:embed="rId3"/>
          <a:stretch>
            <a:fillRect/>
          </a:stretch>
        </p:blipFill>
        <p:spPr>
          <a:xfrm>
            <a:off x="664173" y="2666505"/>
            <a:ext cx="4898427" cy="3734295"/>
          </a:xfrm>
          <a:prstGeom prst="rect">
            <a:avLst/>
          </a:prstGeom>
        </p:spPr>
      </p:pic>
      <p:sp>
        <p:nvSpPr>
          <p:cNvPr id="6" name="Title 5">
            <a:extLst>
              <a:ext uri="{FF2B5EF4-FFF2-40B4-BE49-F238E27FC236}">
                <a16:creationId xmlns:a16="http://schemas.microsoft.com/office/drawing/2014/main" id="{1D1ED123-E880-EB4D-338E-B5FCBAAB1B59}"/>
              </a:ext>
            </a:extLst>
          </p:cNvPr>
          <p:cNvSpPr>
            <a:spLocks noGrp="1"/>
          </p:cNvSpPr>
          <p:nvPr>
            <p:ph type="title"/>
          </p:nvPr>
        </p:nvSpPr>
        <p:spPr/>
        <p:txBody>
          <a:bodyPr/>
          <a:lstStyle/>
          <a:p>
            <a:r>
              <a:rPr lang="en-US" dirty="0"/>
              <a:t>Future: DUNE Phase One Near Detector</a:t>
            </a:r>
          </a:p>
        </p:txBody>
      </p:sp>
      <p:sp>
        <p:nvSpPr>
          <p:cNvPr id="7" name="Content Placeholder 6">
            <a:extLst>
              <a:ext uri="{FF2B5EF4-FFF2-40B4-BE49-F238E27FC236}">
                <a16:creationId xmlns:a16="http://schemas.microsoft.com/office/drawing/2014/main" id="{1595668E-4970-B2FF-D9F8-39F84B2C05FC}"/>
              </a:ext>
            </a:extLst>
          </p:cNvPr>
          <p:cNvSpPr>
            <a:spLocks noGrp="1"/>
          </p:cNvSpPr>
          <p:nvPr>
            <p:ph idx="1"/>
          </p:nvPr>
        </p:nvSpPr>
        <p:spPr/>
        <p:txBody>
          <a:bodyPr/>
          <a:lstStyle/>
          <a:p>
            <a:r>
              <a:rPr lang="en-US" dirty="0"/>
              <a:t>Includes PRISM concept in novel </a:t>
            </a:r>
            <a:br>
              <a:rPr lang="en-US" dirty="0"/>
            </a:br>
            <a:r>
              <a:rPr lang="en-US" dirty="0"/>
              <a:t>segmented </a:t>
            </a:r>
            <a:r>
              <a:rPr lang="en-US" dirty="0" err="1"/>
              <a:t>LArTPC</a:t>
            </a:r>
            <a:r>
              <a:rPr lang="en-US" dirty="0"/>
              <a:t>, which is currently </a:t>
            </a:r>
            <a:br>
              <a:rPr lang="en-US" dirty="0"/>
            </a:br>
            <a:r>
              <a:rPr lang="en-US" dirty="0"/>
              <a:t>being prototyped.</a:t>
            </a:r>
          </a:p>
        </p:txBody>
      </p:sp>
      <p:sp>
        <p:nvSpPr>
          <p:cNvPr id="3" name="Date Placeholder 2">
            <a:extLst>
              <a:ext uri="{FF2B5EF4-FFF2-40B4-BE49-F238E27FC236}">
                <a16:creationId xmlns:a16="http://schemas.microsoft.com/office/drawing/2014/main" id="{6914D67D-2F7C-ECD8-11DA-45B9BA3684EB}"/>
              </a:ext>
            </a:extLst>
          </p:cNvPr>
          <p:cNvSpPr>
            <a:spLocks noGrp="1"/>
          </p:cNvSpPr>
          <p:nvPr>
            <p:ph type="dt" sz="half" idx="10"/>
          </p:nvPr>
        </p:nvSpPr>
        <p:spPr/>
        <p:txBody>
          <a:bodyPr/>
          <a:lstStyle/>
          <a:p>
            <a:r>
              <a:rPr lang="en-US"/>
              <a:t>2 October 2025</a:t>
            </a:r>
          </a:p>
        </p:txBody>
      </p:sp>
      <p:sp>
        <p:nvSpPr>
          <p:cNvPr id="4" name="Footer Placeholder 3">
            <a:extLst>
              <a:ext uri="{FF2B5EF4-FFF2-40B4-BE49-F238E27FC236}">
                <a16:creationId xmlns:a16="http://schemas.microsoft.com/office/drawing/2014/main" id="{4B946A71-B6D0-27E7-6F70-C1B4D35E8087}"/>
              </a:ext>
            </a:extLst>
          </p:cNvPr>
          <p:cNvSpPr>
            <a:spLocks noGrp="1"/>
          </p:cNvSpPr>
          <p:nvPr>
            <p:ph type="ftr" sz="quarter" idx="11"/>
          </p:nvPr>
        </p:nvSpPr>
        <p:spPr/>
        <p:txBody>
          <a:bodyPr/>
          <a:lstStyle/>
          <a:p>
            <a:r>
              <a:rPr lang="en-US"/>
              <a:t>Kevin McFarland: Interactions on Nuclei</a:t>
            </a:r>
          </a:p>
        </p:txBody>
      </p:sp>
      <p:sp>
        <p:nvSpPr>
          <p:cNvPr id="5" name="Slide Number Placeholder 4">
            <a:extLst>
              <a:ext uri="{FF2B5EF4-FFF2-40B4-BE49-F238E27FC236}">
                <a16:creationId xmlns:a16="http://schemas.microsoft.com/office/drawing/2014/main" id="{7EE18251-787B-B1AA-0A38-7238B46C57AC}"/>
              </a:ext>
            </a:extLst>
          </p:cNvPr>
          <p:cNvSpPr>
            <a:spLocks noGrp="1"/>
          </p:cNvSpPr>
          <p:nvPr>
            <p:ph type="sldNum" sz="quarter" idx="12"/>
          </p:nvPr>
        </p:nvSpPr>
        <p:spPr/>
        <p:txBody>
          <a:bodyPr/>
          <a:lstStyle/>
          <a:p>
            <a:fld id="{FF4571A9-B2EC-455C-AC37-BF90257DDDC9}" type="slidenum">
              <a:rPr lang="en-US" smtClean="0"/>
              <a:pPr/>
              <a:t>18</a:t>
            </a:fld>
            <a:endParaRPr lang="en-US"/>
          </a:p>
        </p:txBody>
      </p:sp>
      <p:pic>
        <p:nvPicPr>
          <p:cNvPr id="17" name="Picture 16">
            <a:extLst>
              <a:ext uri="{FF2B5EF4-FFF2-40B4-BE49-F238E27FC236}">
                <a16:creationId xmlns:a16="http://schemas.microsoft.com/office/drawing/2014/main" id="{669B7F4B-5D82-BD96-8BA9-4C10D42C5A35}"/>
              </a:ext>
            </a:extLst>
          </p:cNvPr>
          <p:cNvPicPr>
            <a:picLocks noChangeAspect="1"/>
          </p:cNvPicPr>
          <p:nvPr/>
        </p:nvPicPr>
        <p:blipFill>
          <a:blip r:embed="rId4"/>
          <a:stretch>
            <a:fillRect/>
          </a:stretch>
        </p:blipFill>
        <p:spPr>
          <a:xfrm>
            <a:off x="6477000" y="3900055"/>
            <a:ext cx="3093816" cy="2827682"/>
          </a:xfrm>
          <a:prstGeom prst="rect">
            <a:avLst/>
          </a:prstGeom>
        </p:spPr>
      </p:pic>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CDA97946-7D9D-13CD-2A84-60B5BAB9B46A}"/>
                  </a:ext>
                </a:extLst>
              </p14:cNvPr>
              <p14:cNvContentPartPr/>
              <p14:nvPr/>
            </p14:nvContentPartPr>
            <p14:xfrm>
              <a:off x="4496891" y="4665938"/>
              <a:ext cx="1805400" cy="948960"/>
            </p14:xfrm>
          </p:contentPart>
        </mc:Choice>
        <mc:Fallback xmlns="">
          <p:pic>
            <p:nvPicPr>
              <p:cNvPr id="18" name="Ink 17">
                <a:extLst>
                  <a:ext uri="{FF2B5EF4-FFF2-40B4-BE49-F238E27FC236}">
                    <a16:creationId xmlns:a16="http://schemas.microsoft.com/office/drawing/2014/main" id="{CDA97946-7D9D-13CD-2A84-60B5BAB9B46A}"/>
                  </a:ext>
                </a:extLst>
              </p:cNvPr>
              <p:cNvPicPr/>
              <p:nvPr/>
            </p:nvPicPr>
            <p:blipFill>
              <a:blip r:embed="rId6"/>
              <a:stretch>
                <a:fillRect/>
              </a:stretch>
            </p:blipFill>
            <p:spPr>
              <a:xfrm>
                <a:off x="4488251" y="4657298"/>
                <a:ext cx="1823040" cy="96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F0BFBF1B-8763-B0AE-70DE-4ED4A1BD66FC}"/>
                  </a:ext>
                </a:extLst>
              </p14:cNvPr>
              <p14:cNvContentPartPr/>
              <p14:nvPr/>
            </p14:nvContentPartPr>
            <p14:xfrm>
              <a:off x="6164051" y="5583578"/>
              <a:ext cx="146160" cy="187560"/>
            </p14:xfrm>
          </p:contentPart>
        </mc:Choice>
        <mc:Fallback xmlns="">
          <p:pic>
            <p:nvPicPr>
              <p:cNvPr id="19" name="Ink 18">
                <a:extLst>
                  <a:ext uri="{FF2B5EF4-FFF2-40B4-BE49-F238E27FC236}">
                    <a16:creationId xmlns:a16="http://schemas.microsoft.com/office/drawing/2014/main" id="{F0BFBF1B-8763-B0AE-70DE-4ED4A1BD66FC}"/>
                  </a:ext>
                </a:extLst>
              </p:cNvPr>
              <p:cNvPicPr/>
              <p:nvPr/>
            </p:nvPicPr>
            <p:blipFill>
              <a:blip r:embed="rId8"/>
              <a:stretch>
                <a:fillRect/>
              </a:stretch>
            </p:blipFill>
            <p:spPr>
              <a:xfrm>
                <a:off x="6155411" y="5574578"/>
                <a:ext cx="163800" cy="205200"/>
              </a:xfrm>
              <a:prstGeom prst="rect">
                <a:avLst/>
              </a:prstGeom>
            </p:spPr>
          </p:pic>
        </mc:Fallback>
      </mc:AlternateContent>
      <p:pic>
        <p:nvPicPr>
          <p:cNvPr id="14" name="Picture 13">
            <a:extLst>
              <a:ext uri="{FF2B5EF4-FFF2-40B4-BE49-F238E27FC236}">
                <a16:creationId xmlns:a16="http://schemas.microsoft.com/office/drawing/2014/main" id="{B148D8BA-826B-CCE8-0363-2CA36BE9AA58}"/>
              </a:ext>
            </a:extLst>
          </p:cNvPr>
          <p:cNvPicPr>
            <a:picLocks noChangeAspect="1"/>
          </p:cNvPicPr>
          <p:nvPr/>
        </p:nvPicPr>
        <p:blipFill>
          <a:blip r:embed="rId9"/>
          <a:stretch>
            <a:fillRect/>
          </a:stretch>
        </p:blipFill>
        <p:spPr>
          <a:xfrm>
            <a:off x="8026401" y="1417639"/>
            <a:ext cx="3719946" cy="2538504"/>
          </a:xfrm>
          <a:prstGeom prst="rect">
            <a:avLst/>
          </a:prstGeom>
        </p:spPr>
      </p:pic>
    </p:spTree>
    <p:extLst>
      <p:ext uri="{BB962C8B-B14F-4D97-AF65-F5344CB8AC3E}">
        <p14:creationId xmlns:p14="http://schemas.microsoft.com/office/powerpoint/2010/main" val="2916297181"/>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A9BF91-8242-AA34-5F5A-A126AE99D1DA}"/>
              </a:ext>
            </a:extLst>
          </p:cNvPr>
          <p:cNvPicPr>
            <a:picLocks noChangeAspect="1"/>
          </p:cNvPicPr>
          <p:nvPr/>
        </p:nvPicPr>
        <p:blipFill>
          <a:blip r:embed="rId3"/>
          <a:stretch>
            <a:fillRect/>
          </a:stretch>
        </p:blipFill>
        <p:spPr>
          <a:xfrm>
            <a:off x="5105400" y="2895600"/>
            <a:ext cx="6968568" cy="2965862"/>
          </a:xfrm>
          <a:prstGeom prst="rect">
            <a:avLst/>
          </a:prstGeom>
        </p:spPr>
      </p:pic>
      <p:sp>
        <p:nvSpPr>
          <p:cNvPr id="6" name="Title 5">
            <a:extLst>
              <a:ext uri="{FF2B5EF4-FFF2-40B4-BE49-F238E27FC236}">
                <a16:creationId xmlns:a16="http://schemas.microsoft.com/office/drawing/2014/main" id="{1D1ED123-E880-EB4D-338E-B5FCBAAB1B59}"/>
              </a:ext>
            </a:extLst>
          </p:cNvPr>
          <p:cNvSpPr>
            <a:spLocks noGrp="1"/>
          </p:cNvSpPr>
          <p:nvPr>
            <p:ph type="title"/>
          </p:nvPr>
        </p:nvSpPr>
        <p:spPr/>
        <p:txBody>
          <a:bodyPr/>
          <a:lstStyle/>
          <a:p>
            <a:r>
              <a:rPr lang="en-US" dirty="0"/>
              <a:t>DUNE Phase One Near Detector</a:t>
            </a:r>
          </a:p>
        </p:txBody>
      </p:sp>
      <p:sp>
        <p:nvSpPr>
          <p:cNvPr id="7" name="Content Placeholder 6">
            <a:extLst>
              <a:ext uri="{FF2B5EF4-FFF2-40B4-BE49-F238E27FC236}">
                <a16:creationId xmlns:a16="http://schemas.microsoft.com/office/drawing/2014/main" id="{1595668E-4970-B2FF-D9F8-39F84B2C05FC}"/>
              </a:ext>
            </a:extLst>
          </p:cNvPr>
          <p:cNvSpPr>
            <a:spLocks noGrp="1"/>
          </p:cNvSpPr>
          <p:nvPr>
            <p:ph idx="1"/>
          </p:nvPr>
        </p:nvSpPr>
        <p:spPr/>
        <p:txBody>
          <a:bodyPr/>
          <a:lstStyle/>
          <a:p>
            <a:r>
              <a:rPr lang="en-US" dirty="0"/>
              <a:t>SAND includes CH</a:t>
            </a:r>
            <a:r>
              <a:rPr lang="en-US" baseline="-25000" dirty="0"/>
              <a:t>2</a:t>
            </a:r>
            <a:r>
              <a:rPr lang="en-US" dirty="0"/>
              <a:t> and C (for separation of H and C) </a:t>
            </a:r>
            <a:br>
              <a:rPr lang="en-US" dirty="0"/>
            </a:br>
            <a:r>
              <a:rPr lang="en-US" dirty="0"/>
              <a:t>and </a:t>
            </a:r>
            <a:r>
              <a:rPr lang="en-US" dirty="0" err="1"/>
              <a:t>Ar</a:t>
            </a:r>
            <a:r>
              <a:rPr lang="en-US" dirty="0"/>
              <a:t> targets to compare interactions on different nuclei.</a:t>
            </a:r>
          </a:p>
        </p:txBody>
      </p:sp>
      <p:sp>
        <p:nvSpPr>
          <p:cNvPr id="3" name="Date Placeholder 2">
            <a:extLst>
              <a:ext uri="{FF2B5EF4-FFF2-40B4-BE49-F238E27FC236}">
                <a16:creationId xmlns:a16="http://schemas.microsoft.com/office/drawing/2014/main" id="{6914D67D-2F7C-ECD8-11DA-45B9BA3684EB}"/>
              </a:ext>
            </a:extLst>
          </p:cNvPr>
          <p:cNvSpPr>
            <a:spLocks noGrp="1"/>
          </p:cNvSpPr>
          <p:nvPr>
            <p:ph type="dt" sz="half" idx="10"/>
          </p:nvPr>
        </p:nvSpPr>
        <p:spPr/>
        <p:txBody>
          <a:bodyPr/>
          <a:lstStyle/>
          <a:p>
            <a:r>
              <a:rPr lang="en-US"/>
              <a:t>2 October 2025</a:t>
            </a:r>
          </a:p>
        </p:txBody>
      </p:sp>
      <p:sp>
        <p:nvSpPr>
          <p:cNvPr id="4" name="Footer Placeholder 3">
            <a:extLst>
              <a:ext uri="{FF2B5EF4-FFF2-40B4-BE49-F238E27FC236}">
                <a16:creationId xmlns:a16="http://schemas.microsoft.com/office/drawing/2014/main" id="{4B946A71-B6D0-27E7-6F70-C1B4D35E8087}"/>
              </a:ext>
            </a:extLst>
          </p:cNvPr>
          <p:cNvSpPr>
            <a:spLocks noGrp="1"/>
          </p:cNvSpPr>
          <p:nvPr>
            <p:ph type="ftr" sz="quarter" idx="11"/>
          </p:nvPr>
        </p:nvSpPr>
        <p:spPr/>
        <p:txBody>
          <a:bodyPr/>
          <a:lstStyle/>
          <a:p>
            <a:r>
              <a:rPr lang="en-US"/>
              <a:t>Kevin McFarland: Interactions on Nuclei</a:t>
            </a:r>
          </a:p>
        </p:txBody>
      </p:sp>
      <p:sp>
        <p:nvSpPr>
          <p:cNvPr id="5" name="Slide Number Placeholder 4">
            <a:extLst>
              <a:ext uri="{FF2B5EF4-FFF2-40B4-BE49-F238E27FC236}">
                <a16:creationId xmlns:a16="http://schemas.microsoft.com/office/drawing/2014/main" id="{7EE18251-787B-B1AA-0A38-7238B46C57AC}"/>
              </a:ext>
            </a:extLst>
          </p:cNvPr>
          <p:cNvSpPr>
            <a:spLocks noGrp="1"/>
          </p:cNvSpPr>
          <p:nvPr>
            <p:ph type="sldNum" sz="quarter" idx="12"/>
          </p:nvPr>
        </p:nvSpPr>
        <p:spPr/>
        <p:txBody>
          <a:bodyPr/>
          <a:lstStyle/>
          <a:p>
            <a:fld id="{FF4571A9-B2EC-455C-AC37-BF90257DDDC9}" type="slidenum">
              <a:rPr lang="en-US" smtClean="0"/>
              <a:pPr/>
              <a:t>19</a:t>
            </a:fld>
            <a:endParaRPr lang="en-US"/>
          </a:p>
        </p:txBody>
      </p:sp>
      <p:pic>
        <p:nvPicPr>
          <p:cNvPr id="8" name="Picture 7">
            <a:extLst>
              <a:ext uri="{FF2B5EF4-FFF2-40B4-BE49-F238E27FC236}">
                <a16:creationId xmlns:a16="http://schemas.microsoft.com/office/drawing/2014/main" id="{A2642C48-E233-D6BE-41F8-345F2F5C8696}"/>
              </a:ext>
            </a:extLst>
          </p:cNvPr>
          <p:cNvPicPr>
            <a:picLocks noChangeAspect="1"/>
          </p:cNvPicPr>
          <p:nvPr/>
        </p:nvPicPr>
        <p:blipFill>
          <a:blip r:embed="rId4"/>
          <a:stretch>
            <a:fillRect/>
          </a:stretch>
        </p:blipFill>
        <p:spPr>
          <a:xfrm>
            <a:off x="134140" y="2733726"/>
            <a:ext cx="4605453" cy="3289610"/>
          </a:xfrm>
          <a:prstGeom prst="rect">
            <a:avLst/>
          </a:prstGeom>
        </p:spPr>
      </p:pic>
    </p:spTree>
    <p:extLst>
      <p:ext uri="{BB962C8B-B14F-4D97-AF65-F5344CB8AC3E}">
        <p14:creationId xmlns:p14="http://schemas.microsoft.com/office/powerpoint/2010/main" val="992589864"/>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5B60C-B9F5-B8B0-D861-0F1305C797F2}"/>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4B1C35F6-5198-09C7-D596-195F31225983}"/>
              </a:ext>
            </a:extLst>
          </p:cNvPr>
          <p:cNvSpPr>
            <a:spLocks noGrp="1"/>
          </p:cNvSpPr>
          <p:nvPr>
            <p:ph idx="1"/>
          </p:nvPr>
        </p:nvSpPr>
        <p:spPr/>
        <p:txBody>
          <a:bodyPr/>
          <a:lstStyle/>
          <a:p>
            <a:r>
              <a:rPr lang="en-US" dirty="0"/>
              <a:t>Why?</a:t>
            </a:r>
          </a:p>
          <a:p>
            <a:r>
              <a:rPr lang="en-US" dirty="0"/>
              <a:t>Experiments</a:t>
            </a:r>
          </a:p>
          <a:p>
            <a:r>
              <a:rPr lang="en-US" dirty="0"/>
              <a:t>A selection of Results and Trends</a:t>
            </a:r>
          </a:p>
          <a:p>
            <a:r>
              <a:rPr lang="en-US" dirty="0"/>
              <a:t>Lunch</a:t>
            </a:r>
          </a:p>
        </p:txBody>
      </p:sp>
      <p:sp>
        <p:nvSpPr>
          <p:cNvPr id="4" name="Date Placeholder 3">
            <a:extLst>
              <a:ext uri="{FF2B5EF4-FFF2-40B4-BE49-F238E27FC236}">
                <a16:creationId xmlns:a16="http://schemas.microsoft.com/office/drawing/2014/main" id="{C8B24F9D-4B84-79DF-A2A2-96DAA5FDB5A2}"/>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F7B75121-106C-A33F-14BC-35EC7E178AD2}"/>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E688E3D9-28DA-CFC1-28DB-DAE2A67FE8C2}"/>
              </a:ext>
            </a:extLst>
          </p:cNvPr>
          <p:cNvSpPr>
            <a:spLocks noGrp="1"/>
          </p:cNvSpPr>
          <p:nvPr>
            <p:ph type="sldNum" sz="quarter" idx="12"/>
          </p:nvPr>
        </p:nvSpPr>
        <p:spPr/>
        <p:txBody>
          <a:bodyPr/>
          <a:lstStyle/>
          <a:p>
            <a:fld id="{FB7A5F6C-6AD6-402F-B829-8C1EAE38D662}" type="slidenum">
              <a:rPr lang="en-US" smtClean="0"/>
              <a:pPr/>
              <a:t>2</a:t>
            </a:fld>
            <a:endParaRPr lang="en-US"/>
          </a:p>
        </p:txBody>
      </p:sp>
    </p:spTree>
    <p:extLst>
      <p:ext uri="{BB962C8B-B14F-4D97-AF65-F5344CB8AC3E}">
        <p14:creationId xmlns:p14="http://schemas.microsoft.com/office/powerpoint/2010/main" val="3831010974"/>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a machine&#10;&#10;Description automatically generated">
            <a:extLst>
              <a:ext uri="{FF2B5EF4-FFF2-40B4-BE49-F238E27FC236}">
                <a16:creationId xmlns:a16="http://schemas.microsoft.com/office/drawing/2014/main" id="{276F3B02-90C1-B413-6C1A-715AB29D7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503133"/>
            <a:ext cx="3171600" cy="3202467"/>
          </a:xfrm>
          <a:prstGeom prst="rect">
            <a:avLst/>
          </a:prstGeom>
        </p:spPr>
      </p:pic>
      <p:sp>
        <p:nvSpPr>
          <p:cNvPr id="6" name="Title 5">
            <a:extLst>
              <a:ext uri="{FF2B5EF4-FFF2-40B4-BE49-F238E27FC236}">
                <a16:creationId xmlns:a16="http://schemas.microsoft.com/office/drawing/2014/main" id="{1D1ED123-E880-EB4D-338E-B5FCBAAB1B59}"/>
              </a:ext>
            </a:extLst>
          </p:cNvPr>
          <p:cNvSpPr>
            <a:spLocks noGrp="1"/>
          </p:cNvSpPr>
          <p:nvPr>
            <p:ph type="title"/>
          </p:nvPr>
        </p:nvSpPr>
        <p:spPr/>
        <p:txBody>
          <a:bodyPr/>
          <a:lstStyle/>
          <a:p>
            <a:r>
              <a:rPr lang="en-US" dirty="0"/>
              <a:t>DUNE Phase Two Gaseous </a:t>
            </a:r>
            <a:r>
              <a:rPr lang="en-US" sz="2000" dirty="0"/>
              <a:t>“more capable”  </a:t>
            </a:r>
            <a:r>
              <a:rPr lang="en-US" dirty="0"/>
              <a:t>ND</a:t>
            </a:r>
          </a:p>
        </p:txBody>
      </p:sp>
      <p:sp>
        <p:nvSpPr>
          <p:cNvPr id="7" name="Content Placeholder 6">
            <a:extLst>
              <a:ext uri="{FF2B5EF4-FFF2-40B4-BE49-F238E27FC236}">
                <a16:creationId xmlns:a16="http://schemas.microsoft.com/office/drawing/2014/main" id="{1595668E-4970-B2FF-D9F8-39F84B2C05FC}"/>
              </a:ext>
            </a:extLst>
          </p:cNvPr>
          <p:cNvSpPr>
            <a:spLocks noGrp="1"/>
          </p:cNvSpPr>
          <p:nvPr>
            <p:ph idx="1"/>
          </p:nvPr>
        </p:nvSpPr>
        <p:spPr/>
        <p:txBody>
          <a:bodyPr/>
          <a:lstStyle/>
          <a:p>
            <a:r>
              <a:rPr lang="en-US" dirty="0"/>
              <a:t>A future gaseous argon detector would provide bubble-chamber like low thresholds for reconstruction of charged particles.</a:t>
            </a:r>
          </a:p>
          <a:p>
            <a:r>
              <a:rPr lang="en-US" dirty="0"/>
              <a:t>Valuable information about energy lost to nuclear final states.</a:t>
            </a:r>
          </a:p>
        </p:txBody>
      </p:sp>
      <p:sp>
        <p:nvSpPr>
          <p:cNvPr id="3" name="Date Placeholder 2">
            <a:extLst>
              <a:ext uri="{FF2B5EF4-FFF2-40B4-BE49-F238E27FC236}">
                <a16:creationId xmlns:a16="http://schemas.microsoft.com/office/drawing/2014/main" id="{6914D67D-2F7C-ECD8-11DA-45B9BA3684EB}"/>
              </a:ext>
            </a:extLst>
          </p:cNvPr>
          <p:cNvSpPr>
            <a:spLocks noGrp="1"/>
          </p:cNvSpPr>
          <p:nvPr>
            <p:ph type="dt" sz="half" idx="10"/>
          </p:nvPr>
        </p:nvSpPr>
        <p:spPr/>
        <p:txBody>
          <a:bodyPr/>
          <a:lstStyle/>
          <a:p>
            <a:r>
              <a:rPr lang="en-US"/>
              <a:t>2 October 2025</a:t>
            </a:r>
          </a:p>
        </p:txBody>
      </p:sp>
      <p:sp>
        <p:nvSpPr>
          <p:cNvPr id="4" name="Footer Placeholder 3">
            <a:extLst>
              <a:ext uri="{FF2B5EF4-FFF2-40B4-BE49-F238E27FC236}">
                <a16:creationId xmlns:a16="http://schemas.microsoft.com/office/drawing/2014/main" id="{4B946A71-B6D0-27E7-6F70-C1B4D35E8087}"/>
              </a:ext>
            </a:extLst>
          </p:cNvPr>
          <p:cNvSpPr>
            <a:spLocks noGrp="1"/>
          </p:cNvSpPr>
          <p:nvPr>
            <p:ph type="ftr" sz="quarter" idx="11"/>
          </p:nvPr>
        </p:nvSpPr>
        <p:spPr/>
        <p:txBody>
          <a:bodyPr/>
          <a:lstStyle/>
          <a:p>
            <a:r>
              <a:rPr lang="en-US"/>
              <a:t>Kevin McFarland: Interactions on Nuclei</a:t>
            </a:r>
          </a:p>
        </p:txBody>
      </p:sp>
      <p:sp>
        <p:nvSpPr>
          <p:cNvPr id="5" name="Slide Number Placeholder 4">
            <a:extLst>
              <a:ext uri="{FF2B5EF4-FFF2-40B4-BE49-F238E27FC236}">
                <a16:creationId xmlns:a16="http://schemas.microsoft.com/office/drawing/2014/main" id="{7EE18251-787B-B1AA-0A38-7238B46C57AC}"/>
              </a:ext>
            </a:extLst>
          </p:cNvPr>
          <p:cNvSpPr>
            <a:spLocks noGrp="1"/>
          </p:cNvSpPr>
          <p:nvPr>
            <p:ph type="sldNum" sz="quarter" idx="12"/>
          </p:nvPr>
        </p:nvSpPr>
        <p:spPr/>
        <p:txBody>
          <a:bodyPr/>
          <a:lstStyle/>
          <a:p>
            <a:fld id="{FF4571A9-B2EC-455C-AC37-BF90257DDDC9}" type="slidenum">
              <a:rPr lang="en-US" smtClean="0"/>
              <a:pPr/>
              <a:t>20</a:t>
            </a:fld>
            <a:endParaRPr lang="en-US"/>
          </a:p>
        </p:txBody>
      </p:sp>
      <p:pic>
        <p:nvPicPr>
          <p:cNvPr id="15" name="Picture 14" descr="A diagram of a physics equation&#10;&#10;Description automatically generated with medium confidence">
            <a:extLst>
              <a:ext uri="{FF2B5EF4-FFF2-40B4-BE49-F238E27FC236}">
                <a16:creationId xmlns:a16="http://schemas.microsoft.com/office/drawing/2014/main" id="{F2E0F5F1-5B7A-876B-32BE-A78C75CD9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446" y="3188758"/>
            <a:ext cx="5715954" cy="3039348"/>
          </a:xfrm>
          <a:prstGeom prst="rect">
            <a:avLst/>
          </a:prstGeom>
        </p:spPr>
      </p:pic>
      <p:sp>
        <p:nvSpPr>
          <p:cNvPr id="16" name="TextBox 15">
            <a:extLst>
              <a:ext uri="{FF2B5EF4-FFF2-40B4-BE49-F238E27FC236}">
                <a16:creationId xmlns:a16="http://schemas.microsoft.com/office/drawing/2014/main" id="{CF97C872-EB63-61C7-0FC0-C6D15D096687}"/>
              </a:ext>
            </a:extLst>
          </p:cNvPr>
          <p:cNvSpPr txBox="1"/>
          <p:nvPr/>
        </p:nvSpPr>
        <p:spPr>
          <a:xfrm>
            <a:off x="6578600" y="6412468"/>
            <a:ext cx="5384800" cy="369332"/>
          </a:xfrm>
          <a:prstGeom prst="rect">
            <a:avLst/>
          </a:prstGeom>
          <a:noFill/>
        </p:spPr>
        <p:txBody>
          <a:bodyPr wrap="square" rtlCol="0">
            <a:spAutoFit/>
          </a:bodyPr>
          <a:lstStyle/>
          <a:p>
            <a:r>
              <a:rPr lang="en-US" i="0" dirty="0"/>
              <a:t>P5 Town Hall March 2023</a:t>
            </a:r>
          </a:p>
        </p:txBody>
      </p:sp>
    </p:spTree>
    <p:extLst>
      <p:ext uri="{BB962C8B-B14F-4D97-AF65-F5344CB8AC3E}">
        <p14:creationId xmlns:p14="http://schemas.microsoft.com/office/powerpoint/2010/main" val="109803002"/>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Experiments: Neutrino Beams</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21</a:t>
            </a:fld>
            <a:endParaRPr lang="en-US" dirty="0"/>
          </a:p>
        </p:txBody>
      </p:sp>
      <p:sp>
        <p:nvSpPr>
          <p:cNvPr id="6" name="TextBox 5">
            <a:extLst>
              <a:ext uri="{FF2B5EF4-FFF2-40B4-BE49-F238E27FC236}">
                <a16:creationId xmlns:a16="http://schemas.microsoft.com/office/drawing/2014/main" id="{F2CABBD6-8FB0-BBB2-21A3-1C6502753438}"/>
              </a:ext>
            </a:extLst>
          </p:cNvPr>
          <p:cNvSpPr txBox="1"/>
          <p:nvPr/>
        </p:nvSpPr>
        <p:spPr>
          <a:xfrm>
            <a:off x="4114800" y="3886200"/>
            <a:ext cx="3962400" cy="369332"/>
          </a:xfrm>
          <a:prstGeom prst="rect">
            <a:avLst/>
          </a:prstGeom>
          <a:noFill/>
        </p:spPr>
        <p:txBody>
          <a:bodyPr wrap="square" rtlCol="0">
            <a:spAutoFit/>
          </a:bodyPr>
          <a:lstStyle/>
          <a:p>
            <a:r>
              <a:rPr lang="en-US" dirty="0"/>
              <a:t>what do we have to work with?</a:t>
            </a:r>
          </a:p>
        </p:txBody>
      </p:sp>
    </p:spTree>
    <p:extLst>
      <p:ext uri="{BB962C8B-B14F-4D97-AF65-F5344CB8AC3E}">
        <p14:creationId xmlns:p14="http://schemas.microsoft.com/office/powerpoint/2010/main" val="934749133"/>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with numbers and lines&#10;&#10;Description automatically generated">
            <a:extLst>
              <a:ext uri="{FF2B5EF4-FFF2-40B4-BE49-F238E27FC236}">
                <a16:creationId xmlns:a16="http://schemas.microsoft.com/office/drawing/2014/main" id="{2364253C-741A-A247-DCF7-C82DFA7CB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323972"/>
            <a:ext cx="5173211" cy="2381628"/>
          </a:xfrm>
          <a:prstGeom prst="rect">
            <a:avLst/>
          </a:prstGeom>
        </p:spPr>
      </p:pic>
      <p:sp>
        <p:nvSpPr>
          <p:cNvPr id="2" name="Title 1">
            <a:extLst>
              <a:ext uri="{FF2B5EF4-FFF2-40B4-BE49-F238E27FC236}">
                <a16:creationId xmlns:a16="http://schemas.microsoft.com/office/drawing/2014/main" id="{8ECEE757-63E8-FB5D-FFE3-CC160C5471D2}"/>
              </a:ext>
            </a:extLst>
          </p:cNvPr>
          <p:cNvSpPr>
            <a:spLocks noGrp="1"/>
          </p:cNvSpPr>
          <p:nvPr>
            <p:ph type="title"/>
          </p:nvPr>
        </p:nvSpPr>
        <p:spPr/>
        <p:txBody>
          <a:bodyPr/>
          <a:lstStyle/>
          <a:p>
            <a:r>
              <a:rPr lang="en-US" dirty="0"/>
              <a:t>Neutrino Beams: Intensity</a:t>
            </a:r>
          </a:p>
        </p:txBody>
      </p:sp>
      <p:pic>
        <p:nvPicPr>
          <p:cNvPr id="8" name="Content Placeholder 7" descr="A poster with text and images of a machine&#10;&#10;Description automatically generated">
            <a:extLst>
              <a:ext uri="{FF2B5EF4-FFF2-40B4-BE49-F238E27FC236}">
                <a16:creationId xmlns:a16="http://schemas.microsoft.com/office/drawing/2014/main" id="{BEB754B8-55AD-A669-8F7F-0571044D8DE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798"/>
          <a:stretch>
            <a:fillRect/>
          </a:stretch>
        </p:blipFill>
        <p:spPr>
          <a:xfrm>
            <a:off x="220640" y="3048000"/>
            <a:ext cx="5494360" cy="3429000"/>
          </a:xfrm>
        </p:spPr>
      </p:pic>
      <p:sp>
        <p:nvSpPr>
          <p:cNvPr id="4" name="Date Placeholder 3">
            <a:extLst>
              <a:ext uri="{FF2B5EF4-FFF2-40B4-BE49-F238E27FC236}">
                <a16:creationId xmlns:a16="http://schemas.microsoft.com/office/drawing/2014/main" id="{C7F77289-BEE2-F45B-A6F4-8A5B4777AF38}"/>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723B5EB6-BFD2-1F46-BE77-6E50CCF06D1C}"/>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7E04C568-D71A-B805-860D-73DEAF808887}"/>
              </a:ext>
            </a:extLst>
          </p:cNvPr>
          <p:cNvSpPr>
            <a:spLocks noGrp="1"/>
          </p:cNvSpPr>
          <p:nvPr>
            <p:ph type="sldNum" sz="quarter" idx="12"/>
          </p:nvPr>
        </p:nvSpPr>
        <p:spPr/>
        <p:txBody>
          <a:bodyPr/>
          <a:lstStyle/>
          <a:p>
            <a:fld id="{FB7A5F6C-6AD6-402F-B829-8C1EAE38D662}" type="slidenum">
              <a:rPr lang="en-US" smtClean="0"/>
              <a:pPr/>
              <a:t>22</a:t>
            </a:fld>
            <a:endParaRPr lang="en-US"/>
          </a:p>
        </p:txBody>
      </p:sp>
      <p:pic>
        <p:nvPicPr>
          <p:cNvPr id="12" name="Picture 11" descr="Diagram of a diagram of a beam&#10;&#10;Description automatically generated">
            <a:extLst>
              <a:ext uri="{FF2B5EF4-FFF2-40B4-BE49-F238E27FC236}">
                <a16:creationId xmlns:a16="http://schemas.microsoft.com/office/drawing/2014/main" id="{162CB2AE-0341-C4F9-75C2-6E18E0DF8AFD}"/>
              </a:ext>
            </a:extLst>
          </p:cNvPr>
          <p:cNvPicPr>
            <a:picLocks noChangeAspect="1"/>
          </p:cNvPicPr>
          <p:nvPr/>
        </p:nvPicPr>
        <p:blipFill>
          <a:blip r:embed="rId5">
            <a:extLst>
              <a:ext uri="{28A0092B-C50C-407E-A947-70E740481C1C}">
                <a14:useLocalDpi xmlns:a14="http://schemas.microsoft.com/office/drawing/2010/main" val="0"/>
              </a:ext>
            </a:extLst>
          </a:blip>
          <a:srcRect t="29508"/>
          <a:stretch>
            <a:fillRect/>
          </a:stretch>
        </p:blipFill>
        <p:spPr>
          <a:xfrm>
            <a:off x="5899889" y="3087680"/>
            <a:ext cx="4253022" cy="1143001"/>
          </a:xfrm>
          <a:prstGeom prst="rect">
            <a:avLst/>
          </a:prstGeom>
        </p:spPr>
      </p:pic>
      <p:sp>
        <p:nvSpPr>
          <p:cNvPr id="13" name="Content Placeholder 2">
            <a:extLst>
              <a:ext uri="{FF2B5EF4-FFF2-40B4-BE49-F238E27FC236}">
                <a16:creationId xmlns:a16="http://schemas.microsoft.com/office/drawing/2014/main" id="{74E673E3-26E3-6688-4643-980E0E8B5E7A}"/>
              </a:ext>
            </a:extLst>
          </p:cNvPr>
          <p:cNvSpPr txBox="1">
            <a:spLocks/>
          </p:cNvSpPr>
          <p:nvPr/>
        </p:nvSpPr>
        <p:spPr bwMode="auto">
          <a:xfrm>
            <a:off x="609600" y="1447800"/>
            <a:ext cx="109728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o"/>
              <a:defRPr sz="2000">
                <a:solidFill>
                  <a:schemeClr val="tx1"/>
                </a:solidFill>
                <a:latin typeface="+mn-lt"/>
                <a:cs typeface="+mn-cs"/>
              </a:defRPr>
            </a:lvl3pPr>
            <a:lvl4pPr marL="1600200" indent="-228600" algn="l" rtl="0" eaLnBrk="1" fontAlgn="base" hangingPunct="1">
              <a:spcBef>
                <a:spcPct val="20000"/>
              </a:spcBef>
              <a:spcAft>
                <a:spcPct val="0"/>
              </a:spcAft>
              <a:buClr>
                <a:schemeClr val="tx1"/>
              </a:buClr>
              <a:buFont typeface="Wingdings" pitchFamily="2" charset="2"/>
              <a:buChar char="q"/>
              <a:defRPr sz="18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cs typeface="+mn-cs"/>
              </a:defRPr>
            </a:lvl9pPr>
          </a:lstStyle>
          <a:p>
            <a:r>
              <a:rPr lang="en-US" i="0" kern="0" dirty="0"/>
              <a:t>We have two ~GeV neutrino beams approaching 1MW beam power, both with incremental paths to slowly increasing power.</a:t>
            </a:r>
          </a:p>
        </p:txBody>
      </p:sp>
      <p:sp>
        <p:nvSpPr>
          <p:cNvPr id="3" name="Rectangle 2">
            <a:extLst>
              <a:ext uri="{FF2B5EF4-FFF2-40B4-BE49-F238E27FC236}">
                <a16:creationId xmlns:a16="http://schemas.microsoft.com/office/drawing/2014/main" id="{423E6467-A165-CE80-11D6-4AB277ACB249}"/>
              </a:ext>
            </a:extLst>
          </p:cNvPr>
          <p:cNvSpPr/>
          <p:nvPr/>
        </p:nvSpPr>
        <p:spPr bwMode="auto">
          <a:xfrm>
            <a:off x="4572000" y="5486400"/>
            <a:ext cx="11430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34" charset="0"/>
              <a:cs typeface="Arial" pitchFamily="34" charset="0"/>
            </a:endParaRPr>
          </a:p>
        </p:txBody>
      </p:sp>
      <p:sp>
        <p:nvSpPr>
          <p:cNvPr id="7" name="TextBox 6">
            <a:extLst>
              <a:ext uri="{FF2B5EF4-FFF2-40B4-BE49-F238E27FC236}">
                <a16:creationId xmlns:a16="http://schemas.microsoft.com/office/drawing/2014/main" id="{207FE1ED-9F20-5718-CDB3-721543D3F388}"/>
              </a:ext>
            </a:extLst>
          </p:cNvPr>
          <p:cNvSpPr txBox="1"/>
          <p:nvPr/>
        </p:nvSpPr>
        <p:spPr>
          <a:xfrm>
            <a:off x="838200" y="2514600"/>
            <a:ext cx="4572000" cy="461665"/>
          </a:xfrm>
          <a:prstGeom prst="rect">
            <a:avLst/>
          </a:prstGeom>
          <a:noFill/>
        </p:spPr>
        <p:txBody>
          <a:bodyPr wrap="square" rtlCol="0">
            <a:spAutoFit/>
          </a:bodyPr>
          <a:lstStyle/>
          <a:p>
            <a:r>
              <a:rPr lang="en-US" sz="2400" b="1" i="0" dirty="0" err="1"/>
              <a:t>NOvA</a:t>
            </a:r>
            <a:r>
              <a:rPr lang="en-US" sz="2400" b="1" i="0" dirty="0"/>
              <a:t> beam (</a:t>
            </a:r>
            <a:r>
              <a:rPr lang="en-US" sz="2400" b="1" i="0" dirty="0" err="1"/>
              <a:t>NuMI</a:t>
            </a:r>
            <a:r>
              <a:rPr lang="en-US" sz="2400" b="1" i="0" dirty="0"/>
              <a:t>)</a:t>
            </a:r>
          </a:p>
        </p:txBody>
      </p:sp>
      <p:sp>
        <p:nvSpPr>
          <p:cNvPr id="9" name="TextBox 8">
            <a:extLst>
              <a:ext uri="{FF2B5EF4-FFF2-40B4-BE49-F238E27FC236}">
                <a16:creationId xmlns:a16="http://schemas.microsoft.com/office/drawing/2014/main" id="{E36BC14F-91F6-3E11-C2E3-7F9E2288E532}"/>
              </a:ext>
            </a:extLst>
          </p:cNvPr>
          <p:cNvSpPr txBox="1"/>
          <p:nvPr/>
        </p:nvSpPr>
        <p:spPr>
          <a:xfrm>
            <a:off x="6477000" y="2514600"/>
            <a:ext cx="4572000" cy="461665"/>
          </a:xfrm>
          <a:prstGeom prst="rect">
            <a:avLst/>
          </a:prstGeom>
          <a:noFill/>
        </p:spPr>
        <p:txBody>
          <a:bodyPr wrap="square" rtlCol="0">
            <a:spAutoFit/>
          </a:bodyPr>
          <a:lstStyle/>
          <a:p>
            <a:r>
              <a:rPr lang="en-US" sz="2400" b="1" i="0" dirty="0"/>
              <a:t>T2K beam</a:t>
            </a:r>
          </a:p>
        </p:txBody>
      </p:sp>
    </p:spTree>
    <p:extLst>
      <p:ext uri="{BB962C8B-B14F-4D97-AF65-F5344CB8AC3E}">
        <p14:creationId xmlns:p14="http://schemas.microsoft.com/office/powerpoint/2010/main" val="3636673029"/>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aph of power supply&#10;&#10;Description automatically generated">
            <a:extLst>
              <a:ext uri="{FF2B5EF4-FFF2-40B4-BE49-F238E27FC236}">
                <a16:creationId xmlns:a16="http://schemas.microsoft.com/office/drawing/2014/main" id="{B9B15010-6F75-693B-D5A8-DEF3668DD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1" y="2334947"/>
            <a:ext cx="4343400" cy="4523054"/>
          </a:xfrm>
          <a:prstGeom prst="rect">
            <a:avLst/>
          </a:prstGeom>
        </p:spPr>
      </p:pic>
      <p:sp>
        <p:nvSpPr>
          <p:cNvPr id="2" name="Title 1">
            <a:extLst>
              <a:ext uri="{FF2B5EF4-FFF2-40B4-BE49-F238E27FC236}">
                <a16:creationId xmlns:a16="http://schemas.microsoft.com/office/drawing/2014/main" id="{8ECEE757-63E8-FB5D-FFE3-CC160C5471D2}"/>
              </a:ext>
            </a:extLst>
          </p:cNvPr>
          <p:cNvSpPr>
            <a:spLocks noGrp="1"/>
          </p:cNvSpPr>
          <p:nvPr>
            <p:ph type="title"/>
          </p:nvPr>
        </p:nvSpPr>
        <p:spPr/>
        <p:txBody>
          <a:bodyPr/>
          <a:lstStyle/>
          <a:p>
            <a:r>
              <a:rPr lang="en-US" dirty="0"/>
              <a:t>Neutrino Beams: Intensity</a:t>
            </a:r>
          </a:p>
        </p:txBody>
      </p:sp>
      <p:sp>
        <p:nvSpPr>
          <p:cNvPr id="4" name="Date Placeholder 3">
            <a:extLst>
              <a:ext uri="{FF2B5EF4-FFF2-40B4-BE49-F238E27FC236}">
                <a16:creationId xmlns:a16="http://schemas.microsoft.com/office/drawing/2014/main" id="{C7F77289-BEE2-F45B-A6F4-8A5B4777AF38}"/>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723B5EB6-BFD2-1F46-BE77-6E50CCF06D1C}"/>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7E04C568-D71A-B805-860D-73DEAF808887}"/>
              </a:ext>
            </a:extLst>
          </p:cNvPr>
          <p:cNvSpPr>
            <a:spLocks noGrp="1"/>
          </p:cNvSpPr>
          <p:nvPr>
            <p:ph type="sldNum" sz="quarter" idx="12"/>
          </p:nvPr>
        </p:nvSpPr>
        <p:spPr/>
        <p:txBody>
          <a:bodyPr/>
          <a:lstStyle/>
          <a:p>
            <a:fld id="{FB7A5F6C-6AD6-402F-B829-8C1EAE38D662}" type="slidenum">
              <a:rPr lang="en-US" smtClean="0"/>
              <a:pPr/>
              <a:t>23</a:t>
            </a:fld>
            <a:endParaRPr lang="en-US"/>
          </a:p>
        </p:txBody>
      </p:sp>
      <p:sp>
        <p:nvSpPr>
          <p:cNvPr id="13" name="Content Placeholder 2">
            <a:extLst>
              <a:ext uri="{FF2B5EF4-FFF2-40B4-BE49-F238E27FC236}">
                <a16:creationId xmlns:a16="http://schemas.microsoft.com/office/drawing/2014/main" id="{74E673E3-26E3-6688-4643-980E0E8B5E7A}"/>
              </a:ext>
            </a:extLst>
          </p:cNvPr>
          <p:cNvSpPr txBox="1">
            <a:spLocks/>
          </p:cNvSpPr>
          <p:nvPr/>
        </p:nvSpPr>
        <p:spPr bwMode="auto">
          <a:xfrm>
            <a:off x="3352800" y="1600199"/>
            <a:ext cx="4816239"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o"/>
              <a:defRPr sz="2000">
                <a:solidFill>
                  <a:schemeClr val="tx1"/>
                </a:solidFill>
                <a:latin typeface="+mn-lt"/>
                <a:cs typeface="+mn-cs"/>
              </a:defRPr>
            </a:lvl3pPr>
            <a:lvl4pPr marL="1600200" indent="-228600" algn="l" rtl="0" eaLnBrk="1" fontAlgn="base" hangingPunct="1">
              <a:spcBef>
                <a:spcPct val="20000"/>
              </a:spcBef>
              <a:spcAft>
                <a:spcPct val="0"/>
              </a:spcAft>
              <a:buClr>
                <a:schemeClr val="tx1"/>
              </a:buClr>
              <a:buFont typeface="Wingdings" pitchFamily="2" charset="2"/>
              <a:buChar char="q"/>
              <a:defRPr sz="18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cs typeface="+mn-cs"/>
              </a:defRPr>
            </a:lvl9pPr>
          </a:lstStyle>
          <a:p>
            <a:r>
              <a:rPr lang="en-US" i="0" kern="0" dirty="0"/>
              <a:t>Both FNAL and J-PARC have paths to significant increases in what is now the visible future.</a:t>
            </a:r>
          </a:p>
        </p:txBody>
      </p:sp>
      <p:pic>
        <p:nvPicPr>
          <p:cNvPr id="11" name="Picture 10" descr="A collage of a machine&#10;&#10;Description automatically generated">
            <a:extLst>
              <a:ext uri="{FF2B5EF4-FFF2-40B4-BE49-F238E27FC236}">
                <a16:creationId xmlns:a16="http://schemas.microsoft.com/office/drawing/2014/main" id="{B249EE2E-4D10-9586-4858-53C19FBCC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467" y="4074708"/>
            <a:ext cx="4502150" cy="2333231"/>
          </a:xfrm>
          <a:prstGeom prst="rect">
            <a:avLst/>
          </a:prstGeom>
        </p:spPr>
      </p:pic>
      <p:pic>
        <p:nvPicPr>
          <p:cNvPr id="18" name="Picture 17" descr="A graph of a graph of a graph&#10;&#10;Description automatically generated with medium confidence">
            <a:extLst>
              <a:ext uri="{FF2B5EF4-FFF2-40B4-BE49-F238E27FC236}">
                <a16:creationId xmlns:a16="http://schemas.microsoft.com/office/drawing/2014/main" id="{14DFC8BF-2654-0B3D-1508-65FBC140D4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930" y="1212856"/>
            <a:ext cx="3155870" cy="2873032"/>
          </a:xfrm>
          <a:prstGeom prst="rect">
            <a:avLst/>
          </a:prstGeom>
        </p:spPr>
      </p:pic>
    </p:spTree>
    <p:extLst>
      <p:ext uri="{BB962C8B-B14F-4D97-AF65-F5344CB8AC3E}">
        <p14:creationId xmlns:p14="http://schemas.microsoft.com/office/powerpoint/2010/main" val="3871023596"/>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266005-463C-A41A-820F-FAD13B5E5C88}"/>
              </a:ext>
            </a:extLst>
          </p:cNvPr>
          <p:cNvGrpSpPr/>
          <p:nvPr/>
        </p:nvGrpSpPr>
        <p:grpSpPr>
          <a:xfrm>
            <a:off x="457200" y="3740150"/>
            <a:ext cx="5721350" cy="2736850"/>
            <a:chOff x="222250" y="463550"/>
            <a:chExt cx="7772400" cy="3956050"/>
          </a:xfrm>
        </p:grpSpPr>
        <p:pic>
          <p:nvPicPr>
            <p:cNvPr id="10" name="Picture 9" descr="A diagram of a machine&#10;&#10;Description automatically generated">
              <a:extLst>
                <a:ext uri="{FF2B5EF4-FFF2-40B4-BE49-F238E27FC236}">
                  <a16:creationId xmlns:a16="http://schemas.microsoft.com/office/drawing/2014/main" id="{EF4EF1B6-DF6E-A5B3-C8C5-F86718CBB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 y="463550"/>
              <a:ext cx="7772400" cy="3924011"/>
            </a:xfrm>
            <a:prstGeom prst="rect">
              <a:avLst/>
            </a:prstGeom>
          </p:spPr>
        </p:pic>
        <p:sp>
          <p:nvSpPr>
            <p:cNvPr id="11" name="Rectangle 10">
              <a:extLst>
                <a:ext uri="{FF2B5EF4-FFF2-40B4-BE49-F238E27FC236}">
                  <a16:creationId xmlns:a16="http://schemas.microsoft.com/office/drawing/2014/main" id="{83DB847A-4CD6-B771-E654-5FE83464E980}"/>
                </a:ext>
              </a:extLst>
            </p:cNvPr>
            <p:cNvSpPr/>
            <p:nvPr/>
          </p:nvSpPr>
          <p:spPr bwMode="auto">
            <a:xfrm>
              <a:off x="228600" y="3657600"/>
              <a:ext cx="39370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34" charset="0"/>
                <a:cs typeface="Arial" pitchFamily="34" charset="0"/>
              </a:endParaRPr>
            </a:p>
          </p:txBody>
        </p:sp>
      </p:grpSp>
      <p:sp>
        <p:nvSpPr>
          <p:cNvPr id="2" name="Title 1">
            <a:extLst>
              <a:ext uri="{FF2B5EF4-FFF2-40B4-BE49-F238E27FC236}">
                <a16:creationId xmlns:a16="http://schemas.microsoft.com/office/drawing/2014/main" id="{8ECEE757-63E8-FB5D-FFE3-CC160C5471D2}"/>
              </a:ext>
            </a:extLst>
          </p:cNvPr>
          <p:cNvSpPr>
            <a:spLocks noGrp="1"/>
          </p:cNvSpPr>
          <p:nvPr>
            <p:ph type="title"/>
          </p:nvPr>
        </p:nvSpPr>
        <p:spPr>
          <a:xfrm>
            <a:off x="609599" y="274638"/>
            <a:ext cx="6477001" cy="1143000"/>
          </a:xfrm>
        </p:spPr>
        <p:txBody>
          <a:bodyPr/>
          <a:lstStyle/>
          <a:p>
            <a:r>
              <a:rPr lang="en-US" dirty="0"/>
              <a:t>Neutrino Beams: Flavor</a:t>
            </a:r>
          </a:p>
        </p:txBody>
      </p:sp>
      <p:sp>
        <p:nvSpPr>
          <p:cNvPr id="4" name="Date Placeholder 3">
            <a:extLst>
              <a:ext uri="{FF2B5EF4-FFF2-40B4-BE49-F238E27FC236}">
                <a16:creationId xmlns:a16="http://schemas.microsoft.com/office/drawing/2014/main" id="{C7F77289-BEE2-F45B-A6F4-8A5B4777AF38}"/>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723B5EB6-BFD2-1F46-BE77-6E50CCF06D1C}"/>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7E04C568-D71A-B805-860D-73DEAF808887}"/>
              </a:ext>
            </a:extLst>
          </p:cNvPr>
          <p:cNvSpPr>
            <a:spLocks noGrp="1"/>
          </p:cNvSpPr>
          <p:nvPr>
            <p:ph type="sldNum" sz="quarter" idx="12"/>
          </p:nvPr>
        </p:nvSpPr>
        <p:spPr/>
        <p:txBody>
          <a:bodyPr/>
          <a:lstStyle/>
          <a:p>
            <a:fld id="{FB7A5F6C-6AD6-402F-B829-8C1EAE38D662}" type="slidenum">
              <a:rPr lang="en-US" smtClean="0"/>
              <a:pPr/>
              <a:t>24</a:t>
            </a:fld>
            <a:endParaRPr lang="en-US"/>
          </a:p>
        </p:txBody>
      </p:sp>
      <p:sp>
        <p:nvSpPr>
          <p:cNvPr id="13" name="Content Placeholder 2">
            <a:extLst>
              <a:ext uri="{FF2B5EF4-FFF2-40B4-BE49-F238E27FC236}">
                <a16:creationId xmlns:a16="http://schemas.microsoft.com/office/drawing/2014/main" id="{74E673E3-26E3-6688-4643-980E0E8B5E7A}"/>
              </a:ext>
            </a:extLst>
          </p:cNvPr>
          <p:cNvSpPr txBox="1">
            <a:spLocks/>
          </p:cNvSpPr>
          <p:nvPr/>
        </p:nvSpPr>
        <p:spPr bwMode="auto">
          <a:xfrm>
            <a:off x="609599" y="1371600"/>
            <a:ext cx="632460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o"/>
              <a:defRPr sz="2000">
                <a:solidFill>
                  <a:schemeClr val="tx1"/>
                </a:solidFill>
                <a:latin typeface="+mn-lt"/>
                <a:cs typeface="+mn-cs"/>
              </a:defRPr>
            </a:lvl3pPr>
            <a:lvl4pPr marL="1600200" indent="-228600" algn="l" rtl="0" eaLnBrk="1" fontAlgn="base" hangingPunct="1">
              <a:spcBef>
                <a:spcPct val="20000"/>
              </a:spcBef>
              <a:spcAft>
                <a:spcPct val="0"/>
              </a:spcAft>
              <a:buClr>
                <a:schemeClr val="tx1"/>
              </a:buClr>
              <a:buFont typeface="Wingdings" pitchFamily="2" charset="2"/>
              <a:buChar char="q"/>
              <a:defRPr sz="18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cs typeface="+mn-cs"/>
              </a:defRPr>
            </a:lvl9pPr>
          </a:lstStyle>
          <a:p>
            <a:r>
              <a:rPr lang="en-US" sz="2400" i="0" kern="0" dirty="0"/>
              <a:t>Our conventional beams are muon neutrinos.  But…</a:t>
            </a:r>
          </a:p>
          <a:p>
            <a:r>
              <a:rPr lang="en-US" sz="2400" i="0" kern="0" dirty="0"/>
              <a:t>…can produce </a:t>
            </a:r>
            <a:r>
              <a:rPr lang="en-US" sz="2400" kern="0" dirty="0"/>
              <a:t>electron neutrinos</a:t>
            </a:r>
            <a:r>
              <a:rPr lang="en-US" sz="2400" i="0" kern="0" dirty="0"/>
              <a:t> through decay-at-rest of leptons or ions, and even tackle the challenging task of capturing and accelerating them (</a:t>
            </a:r>
            <a:r>
              <a:rPr lang="en-US" sz="2400" i="0" kern="0" dirty="0" err="1"/>
              <a:t>nuSTORM</a:t>
            </a:r>
            <a:r>
              <a:rPr lang="en-US" sz="2400" i="0" kern="0" dirty="0"/>
              <a:t>).</a:t>
            </a:r>
          </a:p>
        </p:txBody>
      </p:sp>
      <p:sp>
        <p:nvSpPr>
          <p:cNvPr id="15" name="TextBox 14">
            <a:extLst>
              <a:ext uri="{FF2B5EF4-FFF2-40B4-BE49-F238E27FC236}">
                <a16:creationId xmlns:a16="http://schemas.microsoft.com/office/drawing/2014/main" id="{8C194428-C564-4E8B-92EA-B43555F7A3BB}"/>
              </a:ext>
            </a:extLst>
          </p:cNvPr>
          <p:cNvSpPr txBox="1"/>
          <p:nvPr/>
        </p:nvSpPr>
        <p:spPr>
          <a:xfrm>
            <a:off x="8082185" y="6406634"/>
            <a:ext cx="2077815" cy="369332"/>
          </a:xfrm>
          <a:prstGeom prst="rect">
            <a:avLst/>
          </a:prstGeom>
          <a:noFill/>
        </p:spPr>
        <p:txBody>
          <a:bodyPr wrap="square" rtlCol="0">
            <a:spAutoFit/>
          </a:bodyPr>
          <a:lstStyle/>
          <a:p>
            <a:r>
              <a:rPr lang="en-US" dirty="0" err="1"/>
              <a:t>ESSnuSB</a:t>
            </a:r>
            <a:endParaRPr lang="en-US" dirty="0"/>
          </a:p>
        </p:txBody>
      </p:sp>
      <p:pic>
        <p:nvPicPr>
          <p:cNvPr id="7" name="Picture 6" descr="A diagram of a long line&#10;&#10;Description automatically generated">
            <a:extLst>
              <a:ext uri="{FF2B5EF4-FFF2-40B4-BE49-F238E27FC236}">
                <a16:creationId xmlns:a16="http://schemas.microsoft.com/office/drawing/2014/main" id="{29971E4A-D778-DA26-908E-93E0A0EAE3DD}"/>
              </a:ext>
            </a:extLst>
          </p:cNvPr>
          <p:cNvPicPr>
            <a:picLocks noChangeAspect="1"/>
          </p:cNvPicPr>
          <p:nvPr/>
        </p:nvPicPr>
        <p:blipFill rotWithShape="1">
          <a:blip r:embed="rId4">
            <a:extLst>
              <a:ext uri="{28A0092B-C50C-407E-A947-70E740481C1C}">
                <a14:useLocalDpi xmlns:a14="http://schemas.microsoft.com/office/drawing/2010/main" val="0"/>
              </a:ext>
            </a:extLst>
          </a:blip>
          <a:srcRect l="27963" t="27706" b="27487"/>
          <a:stretch/>
        </p:blipFill>
        <p:spPr>
          <a:xfrm>
            <a:off x="6781800" y="4682349"/>
            <a:ext cx="5334000" cy="1627112"/>
          </a:xfrm>
          <a:prstGeom prst="rect">
            <a:avLst/>
          </a:prstGeom>
        </p:spPr>
      </p:pic>
      <p:sp>
        <p:nvSpPr>
          <p:cNvPr id="3" name="TextBox 2">
            <a:extLst>
              <a:ext uri="{FF2B5EF4-FFF2-40B4-BE49-F238E27FC236}">
                <a16:creationId xmlns:a16="http://schemas.microsoft.com/office/drawing/2014/main" id="{85DC2BEC-E0C3-FCDF-26FC-A48A9D34DCB7}"/>
              </a:ext>
            </a:extLst>
          </p:cNvPr>
          <p:cNvSpPr txBox="1"/>
          <p:nvPr/>
        </p:nvSpPr>
        <p:spPr>
          <a:xfrm>
            <a:off x="872000" y="5754469"/>
            <a:ext cx="2077815" cy="369332"/>
          </a:xfrm>
          <a:prstGeom prst="rect">
            <a:avLst/>
          </a:prstGeom>
          <a:noFill/>
        </p:spPr>
        <p:txBody>
          <a:bodyPr wrap="square" rtlCol="0">
            <a:spAutoFit/>
          </a:bodyPr>
          <a:lstStyle/>
          <a:p>
            <a:r>
              <a:rPr lang="en-US" i="0" dirty="0" err="1"/>
              <a:t>IsoDAR</a:t>
            </a:r>
            <a:endParaRPr lang="en-US" i="0" dirty="0"/>
          </a:p>
        </p:txBody>
      </p:sp>
      <p:pic>
        <p:nvPicPr>
          <p:cNvPr id="16" name="Picture 15" descr="A graph of a function&#10;&#10;Description automatically generated with medium confidence">
            <a:extLst>
              <a:ext uri="{FF2B5EF4-FFF2-40B4-BE49-F238E27FC236}">
                <a16:creationId xmlns:a16="http://schemas.microsoft.com/office/drawing/2014/main" id="{A6B05111-C562-DA3B-0DD2-348A457BC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800" y="2495383"/>
            <a:ext cx="5298907" cy="2089793"/>
          </a:xfrm>
          <a:prstGeom prst="rect">
            <a:avLst/>
          </a:prstGeom>
        </p:spPr>
      </p:pic>
      <p:sp>
        <p:nvSpPr>
          <p:cNvPr id="17" name="TextBox 16">
            <a:extLst>
              <a:ext uri="{FF2B5EF4-FFF2-40B4-BE49-F238E27FC236}">
                <a16:creationId xmlns:a16="http://schemas.microsoft.com/office/drawing/2014/main" id="{93C3D6B2-4DB4-D968-381F-63D0EEC376C8}"/>
              </a:ext>
            </a:extLst>
          </p:cNvPr>
          <p:cNvSpPr txBox="1"/>
          <p:nvPr/>
        </p:nvSpPr>
        <p:spPr>
          <a:xfrm>
            <a:off x="9664700" y="1587179"/>
            <a:ext cx="990600" cy="369332"/>
          </a:xfrm>
          <a:prstGeom prst="rect">
            <a:avLst/>
          </a:prstGeom>
          <a:noFill/>
        </p:spPr>
        <p:txBody>
          <a:bodyPr wrap="square" rtlCol="0">
            <a:spAutoFit/>
          </a:bodyPr>
          <a:lstStyle/>
          <a:p>
            <a:r>
              <a:rPr lang="en-US" dirty="0"/>
              <a:t>JSNS</a:t>
            </a:r>
          </a:p>
        </p:txBody>
      </p:sp>
      <p:pic>
        <p:nvPicPr>
          <p:cNvPr id="11266" name="Picture 2">
            <a:extLst>
              <a:ext uri="{FF2B5EF4-FFF2-40B4-BE49-F238E27FC236}">
                <a16:creationId xmlns:a16="http://schemas.microsoft.com/office/drawing/2014/main" id="{DBF2B3DF-CFCA-7A6A-99A2-D241797EB9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2174" y="617646"/>
            <a:ext cx="2844752" cy="171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41696"/>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E694E21A-C5BA-517E-E291-45FCFFC44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066800"/>
            <a:ext cx="4812506" cy="3276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2E25C519-11E3-66C6-6992-AB2A4E771616}"/>
              </a:ext>
            </a:extLst>
          </p:cNvPr>
          <p:cNvSpPr>
            <a:spLocks noGrp="1"/>
          </p:cNvSpPr>
          <p:nvPr>
            <p:ph type="title"/>
          </p:nvPr>
        </p:nvSpPr>
        <p:spPr/>
        <p:txBody>
          <a:bodyPr/>
          <a:lstStyle/>
          <a:p>
            <a:r>
              <a:rPr lang="en-US" dirty="0"/>
              <a:t>Energy by Location</a:t>
            </a:r>
          </a:p>
        </p:txBody>
      </p:sp>
      <p:sp>
        <p:nvSpPr>
          <p:cNvPr id="7" name="Content Placeholder 6">
            <a:extLst>
              <a:ext uri="{FF2B5EF4-FFF2-40B4-BE49-F238E27FC236}">
                <a16:creationId xmlns:a16="http://schemas.microsoft.com/office/drawing/2014/main" id="{21AACFDA-6570-C3EE-7932-8DEE8FCB8433}"/>
              </a:ext>
            </a:extLst>
          </p:cNvPr>
          <p:cNvSpPr>
            <a:spLocks noGrp="1"/>
          </p:cNvSpPr>
          <p:nvPr>
            <p:ph idx="1"/>
          </p:nvPr>
        </p:nvSpPr>
        <p:spPr>
          <a:xfrm>
            <a:off x="609600" y="1600201"/>
            <a:ext cx="5867400" cy="4530725"/>
          </a:xfrm>
        </p:spPr>
        <p:txBody>
          <a:bodyPr/>
          <a:lstStyle/>
          <a:p>
            <a:r>
              <a:rPr lang="en-US" dirty="0"/>
              <a:t>Beams (like </a:t>
            </a:r>
            <a:r>
              <a:rPr lang="en-US" dirty="0" err="1"/>
              <a:t>NuMI</a:t>
            </a:r>
            <a:r>
              <a:rPr lang="en-US" dirty="0"/>
              <a:t>) can be tuned to produce different energies.</a:t>
            </a:r>
          </a:p>
          <a:p>
            <a:r>
              <a:rPr lang="en-US" dirty="0"/>
              <a:t>But also, </a:t>
            </a:r>
            <a:r>
              <a:rPr lang="en-US" dirty="0" err="1"/>
              <a:t>NOvA</a:t>
            </a:r>
            <a:r>
              <a:rPr lang="en-US" dirty="0"/>
              <a:t> and T2K use the “off-axis” technique, pointing the beam away from the detector to select neutrino energy.</a:t>
            </a:r>
          </a:p>
          <a:p>
            <a:r>
              <a:rPr lang="en-US" dirty="0"/>
              <a:t>PRISM: measure many off-axis angles in the same near detector to study beams of </a:t>
            </a:r>
            <a:br>
              <a:rPr lang="en-US" dirty="0"/>
            </a:br>
            <a:r>
              <a:rPr lang="en-US" dirty="0"/>
              <a:t>different energies.</a:t>
            </a:r>
          </a:p>
        </p:txBody>
      </p:sp>
      <p:sp>
        <p:nvSpPr>
          <p:cNvPr id="3" name="Date Placeholder 2">
            <a:extLst>
              <a:ext uri="{FF2B5EF4-FFF2-40B4-BE49-F238E27FC236}">
                <a16:creationId xmlns:a16="http://schemas.microsoft.com/office/drawing/2014/main" id="{75FE642A-631F-83BB-695C-5827E2C5C89D}"/>
              </a:ext>
            </a:extLst>
          </p:cNvPr>
          <p:cNvSpPr>
            <a:spLocks noGrp="1"/>
          </p:cNvSpPr>
          <p:nvPr>
            <p:ph type="dt" sz="half" idx="10"/>
          </p:nvPr>
        </p:nvSpPr>
        <p:spPr/>
        <p:txBody>
          <a:bodyPr/>
          <a:lstStyle/>
          <a:p>
            <a:r>
              <a:rPr lang="en-US"/>
              <a:t>2 October 2025</a:t>
            </a:r>
          </a:p>
        </p:txBody>
      </p:sp>
      <p:sp>
        <p:nvSpPr>
          <p:cNvPr id="4" name="Footer Placeholder 3">
            <a:extLst>
              <a:ext uri="{FF2B5EF4-FFF2-40B4-BE49-F238E27FC236}">
                <a16:creationId xmlns:a16="http://schemas.microsoft.com/office/drawing/2014/main" id="{A9B9F717-A691-7F82-749E-AA4F6D0FA75E}"/>
              </a:ext>
            </a:extLst>
          </p:cNvPr>
          <p:cNvSpPr>
            <a:spLocks noGrp="1"/>
          </p:cNvSpPr>
          <p:nvPr>
            <p:ph type="ftr" sz="quarter" idx="11"/>
          </p:nvPr>
        </p:nvSpPr>
        <p:spPr>
          <a:xfrm>
            <a:off x="2971800" y="6477000"/>
            <a:ext cx="3860800" cy="228600"/>
          </a:xfrm>
        </p:spPr>
        <p:txBody>
          <a:bodyPr/>
          <a:lstStyle/>
          <a:p>
            <a:r>
              <a:rPr lang="en-US"/>
              <a:t>Kevin McFarland: Interactions on Nuclei</a:t>
            </a:r>
            <a:endParaRPr lang="en-US" dirty="0"/>
          </a:p>
        </p:txBody>
      </p:sp>
      <p:sp>
        <p:nvSpPr>
          <p:cNvPr id="5" name="Slide Number Placeholder 4">
            <a:extLst>
              <a:ext uri="{FF2B5EF4-FFF2-40B4-BE49-F238E27FC236}">
                <a16:creationId xmlns:a16="http://schemas.microsoft.com/office/drawing/2014/main" id="{0B6E5C0A-6AC6-6BE8-0778-B00C8BBF3D3B}"/>
              </a:ext>
            </a:extLst>
          </p:cNvPr>
          <p:cNvSpPr>
            <a:spLocks noGrp="1"/>
          </p:cNvSpPr>
          <p:nvPr>
            <p:ph type="sldNum" sz="quarter" idx="12"/>
          </p:nvPr>
        </p:nvSpPr>
        <p:spPr/>
        <p:txBody>
          <a:bodyPr/>
          <a:lstStyle/>
          <a:p>
            <a:fld id="{FF4571A9-B2EC-455C-AC37-BF90257DDDC9}" type="slidenum">
              <a:rPr lang="en-US" smtClean="0"/>
              <a:pPr/>
              <a:t>25</a:t>
            </a:fld>
            <a:endParaRPr lang="en-US"/>
          </a:p>
        </p:txBody>
      </p:sp>
      <p:sp>
        <p:nvSpPr>
          <p:cNvPr id="9" name="TextBox 8">
            <a:extLst>
              <a:ext uri="{FF2B5EF4-FFF2-40B4-BE49-F238E27FC236}">
                <a16:creationId xmlns:a16="http://schemas.microsoft.com/office/drawing/2014/main" id="{14419578-689A-2200-1D39-2FBFDA520018}"/>
              </a:ext>
            </a:extLst>
          </p:cNvPr>
          <p:cNvSpPr txBox="1"/>
          <p:nvPr/>
        </p:nvSpPr>
        <p:spPr>
          <a:xfrm>
            <a:off x="8227850" y="2412127"/>
            <a:ext cx="1828800" cy="738664"/>
          </a:xfrm>
          <a:prstGeom prst="rect">
            <a:avLst/>
          </a:prstGeom>
          <a:solidFill>
            <a:schemeClr val="bg1"/>
          </a:solidFill>
        </p:spPr>
        <p:txBody>
          <a:bodyPr wrap="square">
            <a:spAutoFit/>
          </a:bodyPr>
          <a:lstStyle/>
          <a:p>
            <a:r>
              <a:rPr lang="en-US" sz="1400" dirty="0"/>
              <a:t>Journal of Physics: Conference Series. 1219. 012021</a:t>
            </a:r>
          </a:p>
        </p:txBody>
      </p:sp>
      <p:sp>
        <p:nvSpPr>
          <p:cNvPr id="10" name="Left Arrow 9">
            <a:extLst>
              <a:ext uri="{FF2B5EF4-FFF2-40B4-BE49-F238E27FC236}">
                <a16:creationId xmlns:a16="http://schemas.microsoft.com/office/drawing/2014/main" id="{6949FFB6-BEA1-FCC3-D29F-C074E1D30C1B}"/>
              </a:ext>
            </a:extLst>
          </p:cNvPr>
          <p:cNvSpPr/>
          <p:nvPr/>
        </p:nvSpPr>
        <p:spPr bwMode="auto">
          <a:xfrm>
            <a:off x="8382000" y="3200400"/>
            <a:ext cx="1676400" cy="22860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34" charset="0"/>
              <a:cs typeface="Arial" pitchFamily="34" charset="0"/>
            </a:endParaRPr>
          </a:p>
        </p:txBody>
      </p:sp>
      <p:sp>
        <p:nvSpPr>
          <p:cNvPr id="11" name="TextBox 10">
            <a:extLst>
              <a:ext uri="{FF2B5EF4-FFF2-40B4-BE49-F238E27FC236}">
                <a16:creationId xmlns:a16="http://schemas.microsoft.com/office/drawing/2014/main" id="{0595F775-DDBE-6802-7ABC-99819BFBABDB}"/>
              </a:ext>
            </a:extLst>
          </p:cNvPr>
          <p:cNvSpPr txBox="1"/>
          <p:nvPr/>
        </p:nvSpPr>
        <p:spPr>
          <a:xfrm>
            <a:off x="9982200" y="2895600"/>
            <a:ext cx="1828800" cy="830997"/>
          </a:xfrm>
          <a:prstGeom prst="rect">
            <a:avLst/>
          </a:prstGeom>
          <a:solidFill>
            <a:schemeClr val="bg1"/>
          </a:solidFill>
        </p:spPr>
        <p:txBody>
          <a:bodyPr wrap="square">
            <a:spAutoFit/>
          </a:bodyPr>
          <a:lstStyle/>
          <a:p>
            <a:r>
              <a:rPr lang="en-US" sz="1600" i="0" dirty="0"/>
              <a:t>increasing angle, decreasing energy and rate</a:t>
            </a:r>
          </a:p>
        </p:txBody>
      </p:sp>
      <p:pic>
        <p:nvPicPr>
          <p:cNvPr id="12" name="Picture 4">
            <a:extLst>
              <a:ext uri="{FF2B5EF4-FFF2-40B4-BE49-F238E27FC236}">
                <a16:creationId xmlns:a16="http://schemas.microsoft.com/office/drawing/2014/main" id="{8A27B8D2-CEBF-4F1B-F67D-08E628A0A8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9" t="2119" r="16966" b="63327"/>
          <a:stretch/>
        </p:blipFill>
        <p:spPr bwMode="auto">
          <a:xfrm>
            <a:off x="3972788" y="5318594"/>
            <a:ext cx="2428012" cy="108220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1B8B67C1-80F8-6D1F-9756-EFC40F0891DE}"/>
              </a:ext>
            </a:extLst>
          </p:cNvPr>
          <p:cNvGrpSpPr/>
          <p:nvPr/>
        </p:nvGrpSpPr>
        <p:grpSpPr>
          <a:xfrm>
            <a:off x="6324601" y="4054139"/>
            <a:ext cx="5622212" cy="2803861"/>
            <a:chOff x="6696787" y="4054139"/>
            <a:chExt cx="5250025" cy="2460503"/>
          </a:xfrm>
        </p:grpSpPr>
        <p:pic>
          <p:nvPicPr>
            <p:cNvPr id="12292" name="Picture 4">
              <a:extLst>
                <a:ext uri="{FF2B5EF4-FFF2-40B4-BE49-F238E27FC236}">
                  <a16:creationId xmlns:a16="http://schemas.microsoft.com/office/drawing/2014/main" id="{3F0AA54E-CEB7-C31A-99F7-5066A22FAD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222"/>
            <a:stretch/>
          </p:blipFill>
          <p:spPr bwMode="auto">
            <a:xfrm>
              <a:off x="6696787" y="4054139"/>
              <a:ext cx="5250025" cy="246050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E5CD760-48E2-9398-D425-571B5D331663}"/>
                </a:ext>
              </a:extLst>
            </p:cNvPr>
            <p:cNvSpPr/>
            <p:nvPr/>
          </p:nvSpPr>
          <p:spPr bwMode="auto">
            <a:xfrm>
              <a:off x="9906000" y="6130926"/>
              <a:ext cx="1905000" cy="3460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415035728"/>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1C05-0196-48F3-DFC2-875AA741EC3C}"/>
              </a:ext>
            </a:extLst>
          </p:cNvPr>
          <p:cNvSpPr>
            <a:spLocks noGrp="1"/>
          </p:cNvSpPr>
          <p:nvPr>
            <p:ph type="title"/>
          </p:nvPr>
        </p:nvSpPr>
        <p:spPr/>
        <p:txBody>
          <a:bodyPr/>
          <a:lstStyle/>
          <a:p>
            <a:r>
              <a:rPr lang="en-US" dirty="0"/>
              <a:t>Energy by Location</a:t>
            </a:r>
          </a:p>
        </p:txBody>
      </p:sp>
      <p:sp>
        <p:nvSpPr>
          <p:cNvPr id="3" name="Content Placeholder 2">
            <a:extLst>
              <a:ext uri="{FF2B5EF4-FFF2-40B4-BE49-F238E27FC236}">
                <a16:creationId xmlns:a16="http://schemas.microsoft.com/office/drawing/2014/main" id="{978F1206-1C45-C7C4-91D3-3082AE432019}"/>
              </a:ext>
            </a:extLst>
          </p:cNvPr>
          <p:cNvSpPr>
            <a:spLocks noGrp="1"/>
          </p:cNvSpPr>
          <p:nvPr>
            <p:ph idx="1"/>
          </p:nvPr>
        </p:nvSpPr>
        <p:spPr>
          <a:xfrm>
            <a:off x="609600" y="1295400"/>
            <a:ext cx="10972800" cy="4530725"/>
          </a:xfrm>
        </p:spPr>
        <p:txBody>
          <a:bodyPr/>
          <a:lstStyle/>
          <a:p>
            <a:r>
              <a:rPr lang="en-US" dirty="0"/>
              <a:t>T2K and MINERvA have both produced first results</a:t>
            </a:r>
            <a:br>
              <a:rPr lang="en-US" dirty="0"/>
            </a:br>
            <a:r>
              <a:rPr lang="en-US" dirty="0"/>
              <a:t> exploiting this to measure energy dependence.</a:t>
            </a:r>
          </a:p>
          <a:p>
            <a:pPr lvl="1"/>
            <a:r>
              <a:rPr lang="en-US" dirty="0"/>
              <a:t>T2K by using different detectors in different locations.</a:t>
            </a:r>
          </a:p>
        </p:txBody>
      </p:sp>
      <p:sp>
        <p:nvSpPr>
          <p:cNvPr id="4" name="Date Placeholder 3">
            <a:extLst>
              <a:ext uri="{FF2B5EF4-FFF2-40B4-BE49-F238E27FC236}">
                <a16:creationId xmlns:a16="http://schemas.microsoft.com/office/drawing/2014/main" id="{0263FA2A-CF23-CC87-57D3-7BCEDCAE1C14}"/>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7CC0DCD1-6900-285D-FA21-16B1952F589E}"/>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AA708AE6-5525-FCE4-4326-23B74FAD7CD3}"/>
              </a:ext>
            </a:extLst>
          </p:cNvPr>
          <p:cNvSpPr>
            <a:spLocks noGrp="1"/>
          </p:cNvSpPr>
          <p:nvPr>
            <p:ph type="sldNum" sz="quarter" idx="12"/>
          </p:nvPr>
        </p:nvSpPr>
        <p:spPr/>
        <p:txBody>
          <a:bodyPr/>
          <a:lstStyle/>
          <a:p>
            <a:fld id="{FB7A5F6C-6AD6-402F-B829-8C1EAE38D662}" type="slidenum">
              <a:rPr lang="en-US" smtClean="0"/>
              <a:pPr/>
              <a:t>26</a:t>
            </a:fld>
            <a:endParaRPr lang="en-US"/>
          </a:p>
        </p:txBody>
      </p:sp>
      <p:sp>
        <p:nvSpPr>
          <p:cNvPr id="7" name="TextBox 6">
            <a:extLst>
              <a:ext uri="{FF2B5EF4-FFF2-40B4-BE49-F238E27FC236}">
                <a16:creationId xmlns:a16="http://schemas.microsoft.com/office/drawing/2014/main" id="{87FE924F-7A44-0B6C-1269-FBBDAB0CE380}"/>
              </a:ext>
            </a:extLst>
          </p:cNvPr>
          <p:cNvSpPr txBox="1"/>
          <p:nvPr/>
        </p:nvSpPr>
        <p:spPr>
          <a:xfrm>
            <a:off x="10160000" y="5067844"/>
            <a:ext cx="1828800" cy="646331"/>
          </a:xfrm>
          <a:prstGeom prst="rect">
            <a:avLst/>
          </a:prstGeom>
          <a:solidFill>
            <a:schemeClr val="bg1"/>
          </a:solidFill>
        </p:spPr>
        <p:txBody>
          <a:bodyPr wrap="square">
            <a:spAutoFit/>
          </a:bodyPr>
          <a:lstStyle/>
          <a:p>
            <a:r>
              <a:rPr lang="en-US" dirty="0">
                <a:solidFill>
                  <a:srgbClr val="211E1E"/>
                </a:solidFill>
                <a:latin typeface="AdvOT483a8203"/>
              </a:rPr>
              <a:t>P</a:t>
            </a:r>
            <a:r>
              <a:rPr lang="en-US" sz="1800" dirty="0">
                <a:solidFill>
                  <a:srgbClr val="211E1E"/>
                </a:solidFill>
                <a:effectLst/>
                <a:latin typeface="AdvOT483a8203"/>
              </a:rPr>
              <a:t>hys Rev D</a:t>
            </a:r>
            <a:r>
              <a:rPr lang="en-US" sz="1800" dirty="0">
                <a:solidFill>
                  <a:srgbClr val="211E1E"/>
                </a:solidFill>
                <a:effectLst/>
                <a:latin typeface="AdvOT19ee2aa8.B"/>
              </a:rPr>
              <a:t>108, </a:t>
            </a:r>
            <a:r>
              <a:rPr lang="en-US" sz="1800" dirty="0">
                <a:solidFill>
                  <a:srgbClr val="211E1E"/>
                </a:solidFill>
                <a:effectLst/>
                <a:latin typeface="AdvOT483a8203"/>
              </a:rPr>
              <a:t>112009 (2023) </a:t>
            </a:r>
            <a:endParaRPr lang="en-US" sz="1400" dirty="0"/>
          </a:p>
        </p:txBody>
      </p:sp>
      <p:pic>
        <p:nvPicPr>
          <p:cNvPr id="9" name="Picture 8" descr="A graph of different colors&#10;&#10;Description automatically generated with medium confidence">
            <a:extLst>
              <a:ext uri="{FF2B5EF4-FFF2-40B4-BE49-F238E27FC236}">
                <a16:creationId xmlns:a16="http://schemas.microsoft.com/office/drawing/2014/main" id="{9859CC51-6DFA-22ED-837B-5097D09FF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1257844"/>
            <a:ext cx="2717800" cy="3810000"/>
          </a:xfrm>
          <a:prstGeom prst="rect">
            <a:avLst/>
          </a:prstGeom>
        </p:spPr>
      </p:pic>
      <p:sp>
        <p:nvSpPr>
          <p:cNvPr id="10" name="TextBox 9">
            <a:extLst>
              <a:ext uri="{FF2B5EF4-FFF2-40B4-BE49-F238E27FC236}">
                <a16:creationId xmlns:a16="http://schemas.microsoft.com/office/drawing/2014/main" id="{4193E3E4-D56C-EDB3-4277-448DC7C148CD}"/>
              </a:ext>
            </a:extLst>
          </p:cNvPr>
          <p:cNvSpPr txBox="1"/>
          <p:nvPr/>
        </p:nvSpPr>
        <p:spPr>
          <a:xfrm>
            <a:off x="9525000" y="2983754"/>
            <a:ext cx="1981200" cy="369332"/>
          </a:xfrm>
          <a:prstGeom prst="rect">
            <a:avLst/>
          </a:prstGeom>
          <a:noFill/>
        </p:spPr>
        <p:txBody>
          <a:bodyPr wrap="square" rtlCol="0">
            <a:spAutoFit/>
          </a:bodyPr>
          <a:lstStyle/>
          <a:p>
            <a:r>
              <a:rPr lang="en-US" dirty="0"/>
              <a:t>T2K on-axis</a:t>
            </a:r>
          </a:p>
        </p:txBody>
      </p:sp>
      <p:sp>
        <p:nvSpPr>
          <p:cNvPr id="11" name="TextBox 10">
            <a:extLst>
              <a:ext uri="{FF2B5EF4-FFF2-40B4-BE49-F238E27FC236}">
                <a16:creationId xmlns:a16="http://schemas.microsoft.com/office/drawing/2014/main" id="{C468817C-A87D-22A8-8CB9-DEDCAF1F7FB0}"/>
              </a:ext>
            </a:extLst>
          </p:cNvPr>
          <p:cNvSpPr txBox="1"/>
          <p:nvPr/>
        </p:nvSpPr>
        <p:spPr>
          <a:xfrm>
            <a:off x="9448800" y="990600"/>
            <a:ext cx="1981200" cy="369332"/>
          </a:xfrm>
          <a:prstGeom prst="rect">
            <a:avLst/>
          </a:prstGeom>
          <a:noFill/>
        </p:spPr>
        <p:txBody>
          <a:bodyPr wrap="square" rtlCol="0">
            <a:spAutoFit/>
          </a:bodyPr>
          <a:lstStyle/>
          <a:p>
            <a:r>
              <a:rPr lang="en-US" dirty="0"/>
              <a:t>T2K off-axis</a:t>
            </a:r>
          </a:p>
        </p:txBody>
      </p:sp>
      <p:pic>
        <p:nvPicPr>
          <p:cNvPr id="13" name="Picture 12" descr="A graph of a graph of a graph&#10;&#10;Description automatically generated with medium confidence">
            <a:extLst>
              <a:ext uri="{FF2B5EF4-FFF2-40B4-BE49-F238E27FC236}">
                <a16:creationId xmlns:a16="http://schemas.microsoft.com/office/drawing/2014/main" id="{BA54B402-6113-635A-B7CD-987BF7DB5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92" y="3145989"/>
            <a:ext cx="8677507" cy="2568045"/>
          </a:xfrm>
          <a:prstGeom prst="rect">
            <a:avLst/>
          </a:prstGeom>
        </p:spPr>
      </p:pic>
      <p:pic>
        <p:nvPicPr>
          <p:cNvPr id="15362" name="Picture 2" descr="T2K – High Energy Physics and Particle Astrophysics">
            <a:extLst>
              <a:ext uri="{FF2B5EF4-FFF2-40B4-BE49-F238E27FC236}">
                <a16:creationId xmlns:a16="http://schemas.microsoft.com/office/drawing/2014/main" id="{1DBA42B4-2B13-8122-08BD-9F3CB7D63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0366" y="2781225"/>
            <a:ext cx="1762234" cy="88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41711"/>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743AD89-C448-F8D1-2968-D53989ADE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189" y="2545172"/>
            <a:ext cx="6927811" cy="4312827"/>
          </a:xfrm>
          <a:prstGeom prst="rect">
            <a:avLst/>
          </a:prstGeom>
        </p:spPr>
      </p:pic>
      <p:sp>
        <p:nvSpPr>
          <p:cNvPr id="2" name="Title 1">
            <a:extLst>
              <a:ext uri="{FF2B5EF4-FFF2-40B4-BE49-F238E27FC236}">
                <a16:creationId xmlns:a16="http://schemas.microsoft.com/office/drawing/2014/main" id="{72431C05-0196-48F3-DFC2-875AA741EC3C}"/>
              </a:ext>
            </a:extLst>
          </p:cNvPr>
          <p:cNvSpPr>
            <a:spLocks noGrp="1"/>
          </p:cNvSpPr>
          <p:nvPr>
            <p:ph type="title"/>
          </p:nvPr>
        </p:nvSpPr>
        <p:spPr/>
        <p:txBody>
          <a:bodyPr/>
          <a:lstStyle/>
          <a:p>
            <a:r>
              <a:rPr lang="en-US" dirty="0"/>
              <a:t>Location… for energy</a:t>
            </a:r>
          </a:p>
        </p:txBody>
      </p:sp>
      <p:sp>
        <p:nvSpPr>
          <p:cNvPr id="3" name="Content Placeholder 2">
            <a:extLst>
              <a:ext uri="{FF2B5EF4-FFF2-40B4-BE49-F238E27FC236}">
                <a16:creationId xmlns:a16="http://schemas.microsoft.com/office/drawing/2014/main" id="{978F1206-1C45-C7C4-91D3-3082AE432019}"/>
              </a:ext>
            </a:extLst>
          </p:cNvPr>
          <p:cNvSpPr>
            <a:spLocks noGrp="1"/>
          </p:cNvSpPr>
          <p:nvPr>
            <p:ph idx="1"/>
          </p:nvPr>
        </p:nvSpPr>
        <p:spPr>
          <a:xfrm>
            <a:off x="609600" y="1295400"/>
            <a:ext cx="10972800" cy="4530725"/>
          </a:xfrm>
        </p:spPr>
        <p:txBody>
          <a:bodyPr/>
          <a:lstStyle/>
          <a:p>
            <a:r>
              <a:rPr lang="en-US" dirty="0"/>
              <a:t>T2K and MINERvA have both produced first results</a:t>
            </a:r>
            <a:br>
              <a:rPr lang="en-US" dirty="0"/>
            </a:br>
            <a:r>
              <a:rPr lang="en-US" dirty="0"/>
              <a:t> exploiting this to measure energy dependence.</a:t>
            </a:r>
          </a:p>
          <a:p>
            <a:pPr lvl="1"/>
            <a:r>
              <a:rPr lang="en-US" dirty="0"/>
              <a:t>MINERvA with differently tuned beams on the same detector!</a:t>
            </a:r>
          </a:p>
        </p:txBody>
      </p:sp>
      <p:sp>
        <p:nvSpPr>
          <p:cNvPr id="4" name="Date Placeholder 3">
            <a:extLst>
              <a:ext uri="{FF2B5EF4-FFF2-40B4-BE49-F238E27FC236}">
                <a16:creationId xmlns:a16="http://schemas.microsoft.com/office/drawing/2014/main" id="{0263FA2A-CF23-CC87-57D3-7BCEDCAE1C14}"/>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7CC0DCD1-6900-285D-FA21-16B1952F589E}"/>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AA708AE6-5525-FCE4-4326-23B74FAD7CD3}"/>
              </a:ext>
            </a:extLst>
          </p:cNvPr>
          <p:cNvSpPr>
            <a:spLocks noGrp="1"/>
          </p:cNvSpPr>
          <p:nvPr>
            <p:ph type="sldNum" sz="quarter" idx="12"/>
          </p:nvPr>
        </p:nvSpPr>
        <p:spPr/>
        <p:txBody>
          <a:bodyPr/>
          <a:lstStyle/>
          <a:p>
            <a:fld id="{FB7A5F6C-6AD6-402F-B829-8C1EAE38D662}" type="slidenum">
              <a:rPr lang="en-US" smtClean="0"/>
              <a:pPr/>
              <a:t>27</a:t>
            </a:fld>
            <a:endParaRPr lang="en-US"/>
          </a:p>
        </p:txBody>
      </p:sp>
      <p:pic>
        <p:nvPicPr>
          <p:cNvPr id="12" name="Picture 11" descr="A graph of energy and energy&#10;&#10;Description automatically generated">
            <a:extLst>
              <a:ext uri="{FF2B5EF4-FFF2-40B4-BE49-F238E27FC236}">
                <a16:creationId xmlns:a16="http://schemas.microsoft.com/office/drawing/2014/main" id="{B2A3725B-4D86-7552-FF71-2F5C93DC1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2743812"/>
            <a:ext cx="3048000" cy="3104000"/>
          </a:xfrm>
          <a:prstGeom prst="rect">
            <a:avLst/>
          </a:prstGeom>
        </p:spPr>
      </p:pic>
      <p:sp>
        <p:nvSpPr>
          <p:cNvPr id="14" name="TextBox 13">
            <a:extLst>
              <a:ext uri="{FF2B5EF4-FFF2-40B4-BE49-F238E27FC236}">
                <a16:creationId xmlns:a16="http://schemas.microsoft.com/office/drawing/2014/main" id="{EA62AD32-500F-4C47-8A96-474F029D8B01}"/>
              </a:ext>
            </a:extLst>
          </p:cNvPr>
          <p:cNvSpPr txBox="1"/>
          <p:nvPr/>
        </p:nvSpPr>
        <p:spPr>
          <a:xfrm>
            <a:off x="9119451" y="5906869"/>
            <a:ext cx="1981200" cy="646331"/>
          </a:xfrm>
          <a:prstGeom prst="rect">
            <a:avLst/>
          </a:prstGeom>
          <a:noFill/>
        </p:spPr>
        <p:txBody>
          <a:bodyPr wrap="square" rtlCol="0">
            <a:spAutoFit/>
          </a:bodyPr>
          <a:lstStyle/>
          <a:p>
            <a:r>
              <a:rPr lang="en-US" i="0" dirty="0"/>
              <a:t>Dan </a:t>
            </a:r>
            <a:r>
              <a:rPr lang="en-US" i="0" dirty="0" err="1"/>
              <a:t>Ruterbories</a:t>
            </a:r>
            <a:r>
              <a:rPr lang="en-US" i="0" dirty="0"/>
              <a:t>, </a:t>
            </a:r>
            <a:r>
              <a:rPr lang="en-US" i="0" dirty="0" err="1"/>
              <a:t>NuINT</a:t>
            </a:r>
            <a:r>
              <a:rPr lang="en-US" i="0" dirty="0"/>
              <a:t> 2024</a:t>
            </a:r>
          </a:p>
        </p:txBody>
      </p:sp>
      <p:pic>
        <p:nvPicPr>
          <p:cNvPr id="18" name="Picture 2" descr="MINERvA | MINERvA: Bringing neutrinos into sharp focus">
            <a:extLst>
              <a:ext uri="{FF2B5EF4-FFF2-40B4-BE49-F238E27FC236}">
                <a16:creationId xmlns:a16="http://schemas.microsoft.com/office/drawing/2014/main" id="{6DC324EC-9881-7B54-A8F0-1F70CA70FF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9126" y="695363"/>
            <a:ext cx="1561747"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660397"/>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 graph showing a number of numbers and a number of objects&#10;&#10;Description automatically generated with medium confidence">
            <a:extLst>
              <a:ext uri="{FF2B5EF4-FFF2-40B4-BE49-F238E27FC236}">
                <a16:creationId xmlns:a16="http://schemas.microsoft.com/office/drawing/2014/main" id="{2BF957BB-0F20-CC4B-CA76-6B210BFE2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275" y="3762376"/>
            <a:ext cx="3603325" cy="2857500"/>
          </a:xfrm>
          <a:prstGeom prst="rect">
            <a:avLst/>
          </a:prstGeom>
        </p:spPr>
      </p:pic>
      <p:pic>
        <p:nvPicPr>
          <p:cNvPr id="12" name="Picture 11" descr="A graph of a graph&#10;&#10;Description automatically generated with medium confidence">
            <a:extLst>
              <a:ext uri="{FF2B5EF4-FFF2-40B4-BE49-F238E27FC236}">
                <a16:creationId xmlns:a16="http://schemas.microsoft.com/office/drawing/2014/main" id="{3AB124B2-A8A0-6491-5097-EEAEF84E0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42" y="3762377"/>
            <a:ext cx="3603325" cy="2816988"/>
          </a:xfrm>
          <a:prstGeom prst="rect">
            <a:avLst/>
          </a:prstGeom>
        </p:spPr>
      </p:pic>
      <p:sp>
        <p:nvSpPr>
          <p:cNvPr id="2" name="Title 1">
            <a:extLst>
              <a:ext uri="{FF2B5EF4-FFF2-40B4-BE49-F238E27FC236}">
                <a16:creationId xmlns:a16="http://schemas.microsoft.com/office/drawing/2014/main" id="{C7BF6842-FAC9-3DAC-81B4-AE4872ADA9F8}"/>
              </a:ext>
            </a:extLst>
          </p:cNvPr>
          <p:cNvSpPr>
            <a:spLocks noGrp="1"/>
          </p:cNvSpPr>
          <p:nvPr>
            <p:ph type="title"/>
          </p:nvPr>
        </p:nvSpPr>
        <p:spPr/>
        <p:txBody>
          <a:bodyPr/>
          <a:lstStyle/>
          <a:p>
            <a:r>
              <a:rPr lang="en-US" dirty="0"/>
              <a:t>Flavor!  By Location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4EB45C-CEF5-AF6B-35DE-87DB36FCE5A0}"/>
                  </a:ext>
                </a:extLst>
              </p:cNvPr>
              <p:cNvSpPr>
                <a:spLocks noGrp="1"/>
              </p:cNvSpPr>
              <p:nvPr>
                <p:ph idx="1"/>
              </p:nvPr>
            </p:nvSpPr>
            <p:spPr>
              <a:xfrm>
                <a:off x="609600" y="1447800"/>
                <a:ext cx="8128000" cy="4530725"/>
              </a:xfrm>
            </p:spPr>
            <p:txBody>
              <a:bodyPr/>
              <a:lstStyle/>
              <a:p>
                <a:r>
                  <a:rPr lang="en-US" dirty="0"/>
                  <a:t>MicroBooNE uses the </a:t>
                </a:r>
                <a:r>
                  <a:rPr lang="en-US" dirty="0" err="1"/>
                  <a:t>NuMI</a:t>
                </a:r>
                <a:r>
                  <a:rPr lang="en-US" dirty="0"/>
                  <a:t> beam </a:t>
                </a:r>
                <a:r>
                  <a:rPr lang="en-US" b="1" dirty="0"/>
                  <a:t>far</a:t>
                </a:r>
                <a:r>
                  <a:rPr lang="en-US" dirty="0"/>
                  <a:t> off-axis, where there are enhanced contributions from kaon decays, and therefore a larger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𝜈</m:t>
                        </m:r>
                      </m:e>
                      <m:sub>
                        <m:r>
                          <a:rPr lang="en-US" b="0" i="1" smtClean="0">
                            <a:latin typeface="Cambria Math" panose="02040503050406030204" pitchFamily="18" charset="0"/>
                          </a:rPr>
                          <m:t>𝑒</m:t>
                        </m:r>
                      </m:sub>
                    </m:sSub>
                  </m:oMath>
                </a14:m>
                <a:r>
                  <a:rPr lang="en-US" b="1" dirty="0"/>
                  <a:t> </a:t>
                </a:r>
                <a:r>
                  <a:rPr lang="en-US" dirty="0"/>
                  <a:t>fraction.</a:t>
                </a:r>
              </a:p>
              <a:p>
                <a:r>
                  <a:rPr lang="en-US" dirty="0" err="1"/>
                  <a:t>MicroBooNE</a:t>
                </a:r>
                <a:r>
                  <a:rPr lang="en-US" dirty="0"/>
                  <a:t> and SBN (ICARUS) plan to exploit this for oscillation and interaction studies.</a:t>
                </a:r>
              </a:p>
            </p:txBody>
          </p:sp>
        </mc:Choice>
        <mc:Fallback xmlns="">
          <p:sp>
            <p:nvSpPr>
              <p:cNvPr id="3" name="Content Placeholder 2">
                <a:extLst>
                  <a:ext uri="{FF2B5EF4-FFF2-40B4-BE49-F238E27FC236}">
                    <a16:creationId xmlns:a16="http://schemas.microsoft.com/office/drawing/2014/main" id="{114EB45C-CEF5-AF6B-35DE-87DB36FCE5A0}"/>
                  </a:ext>
                </a:extLst>
              </p:cNvPr>
              <p:cNvSpPr>
                <a:spLocks noGrp="1" noRot="1" noChangeAspect="1" noMove="1" noResize="1" noEditPoints="1" noAdjustHandles="1" noChangeArrowheads="1" noChangeShapeType="1" noTextEdit="1"/>
              </p:cNvSpPr>
              <p:nvPr>
                <p:ph idx="1"/>
              </p:nvPr>
            </p:nvSpPr>
            <p:spPr>
              <a:xfrm>
                <a:off x="609600" y="1447800"/>
                <a:ext cx="8128000" cy="4530725"/>
              </a:xfrm>
              <a:blipFill>
                <a:blip r:embed="rId5"/>
                <a:stretch>
                  <a:fillRect l="-1406" t="-1681" r="-156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8B492E64-3530-BB3D-0B43-E897103FB729}"/>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F20F31EB-4168-B937-597C-2DF6F949525B}"/>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7E629B97-025F-C04B-2C67-DF6C1743D611}"/>
              </a:ext>
            </a:extLst>
          </p:cNvPr>
          <p:cNvSpPr>
            <a:spLocks noGrp="1"/>
          </p:cNvSpPr>
          <p:nvPr>
            <p:ph type="sldNum" sz="quarter" idx="12"/>
          </p:nvPr>
        </p:nvSpPr>
        <p:spPr/>
        <p:txBody>
          <a:bodyPr/>
          <a:lstStyle/>
          <a:p>
            <a:fld id="{FB7A5F6C-6AD6-402F-B829-8C1EAE38D662}" type="slidenum">
              <a:rPr lang="en-US" smtClean="0"/>
              <a:pPr/>
              <a:t>28</a:t>
            </a:fld>
            <a:endParaRPr lang="en-US"/>
          </a:p>
        </p:txBody>
      </p:sp>
      <p:pic>
        <p:nvPicPr>
          <p:cNvPr id="7" name="Picture 6">
            <a:extLst>
              <a:ext uri="{FF2B5EF4-FFF2-40B4-BE49-F238E27FC236}">
                <a16:creationId xmlns:a16="http://schemas.microsoft.com/office/drawing/2014/main" id="{54BB212F-66CD-38B5-4CD8-5D154E7F3F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1049" y="1452950"/>
            <a:ext cx="3169951" cy="4870450"/>
          </a:xfrm>
          <a:prstGeom prst="rect">
            <a:avLst/>
          </a:prstGeom>
        </p:spPr>
      </p:pic>
      <p:sp>
        <p:nvSpPr>
          <p:cNvPr id="8" name="TextBox 7">
            <a:extLst>
              <a:ext uri="{FF2B5EF4-FFF2-40B4-BE49-F238E27FC236}">
                <a16:creationId xmlns:a16="http://schemas.microsoft.com/office/drawing/2014/main" id="{8FD7E424-E162-7BA9-4DEC-1341952CE1A5}"/>
              </a:ext>
            </a:extLst>
          </p:cNvPr>
          <p:cNvSpPr txBox="1"/>
          <p:nvPr/>
        </p:nvSpPr>
        <p:spPr>
          <a:xfrm>
            <a:off x="10056649" y="1571238"/>
            <a:ext cx="2077815" cy="369332"/>
          </a:xfrm>
          <a:prstGeom prst="rect">
            <a:avLst/>
          </a:prstGeom>
          <a:noFill/>
        </p:spPr>
        <p:txBody>
          <a:bodyPr wrap="square" rtlCol="0">
            <a:spAutoFit/>
          </a:bodyPr>
          <a:lstStyle/>
          <a:p>
            <a:r>
              <a:rPr lang="en-US" dirty="0" err="1"/>
              <a:t>MicroBoooNE</a:t>
            </a:r>
            <a:endParaRPr lang="en-US" dirty="0"/>
          </a:p>
        </p:txBody>
      </p:sp>
      <p:pic>
        <p:nvPicPr>
          <p:cNvPr id="14" name="Picture 13" descr="A mathematical equation with numbers and symbols&#10;&#10;Description automatically generated">
            <a:extLst>
              <a:ext uri="{FF2B5EF4-FFF2-40B4-BE49-F238E27FC236}">
                <a16:creationId xmlns:a16="http://schemas.microsoft.com/office/drawing/2014/main" id="{88C1315F-8C6E-D911-7B56-BB7E7D4F27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2500" y="4953000"/>
            <a:ext cx="1231900" cy="807803"/>
          </a:xfrm>
          <a:prstGeom prst="rect">
            <a:avLst/>
          </a:prstGeom>
        </p:spPr>
      </p:pic>
      <p:pic>
        <p:nvPicPr>
          <p:cNvPr id="16" name="Picture 15" descr="A number and symbol on a white background&#10;&#10;Description automatically generated">
            <a:extLst>
              <a:ext uri="{FF2B5EF4-FFF2-40B4-BE49-F238E27FC236}">
                <a16:creationId xmlns:a16="http://schemas.microsoft.com/office/drawing/2014/main" id="{DE42E157-44CA-1164-5FC9-6DFA218DB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5597" y="4953000"/>
            <a:ext cx="1111603" cy="652846"/>
          </a:xfrm>
          <a:prstGeom prst="rect">
            <a:avLst/>
          </a:prstGeom>
        </p:spPr>
      </p:pic>
    </p:spTree>
    <p:extLst>
      <p:ext uri="{BB962C8B-B14F-4D97-AF65-F5344CB8AC3E}">
        <p14:creationId xmlns:p14="http://schemas.microsoft.com/office/powerpoint/2010/main" val="306312662"/>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061026-88A3-C601-C5C1-636CF771D63D}"/>
              </a:ext>
            </a:extLst>
          </p:cNvPr>
          <p:cNvPicPr>
            <a:picLocks noChangeAspect="1"/>
          </p:cNvPicPr>
          <p:nvPr/>
        </p:nvPicPr>
        <p:blipFill>
          <a:blip r:embed="rId3"/>
          <a:stretch>
            <a:fillRect/>
          </a:stretch>
        </p:blipFill>
        <p:spPr>
          <a:xfrm>
            <a:off x="4633259" y="2961622"/>
            <a:ext cx="7569200" cy="3568700"/>
          </a:xfrm>
          <a:prstGeom prst="rect">
            <a:avLst/>
          </a:prstGeom>
        </p:spPr>
      </p:pic>
      <p:sp>
        <p:nvSpPr>
          <p:cNvPr id="2" name="Title 1">
            <a:extLst>
              <a:ext uri="{FF2B5EF4-FFF2-40B4-BE49-F238E27FC236}">
                <a16:creationId xmlns:a16="http://schemas.microsoft.com/office/drawing/2014/main" id="{88D0B196-2E87-4F0D-B549-ED4F982B982C}"/>
              </a:ext>
            </a:extLst>
          </p:cNvPr>
          <p:cNvSpPr>
            <a:spLocks noGrp="1"/>
          </p:cNvSpPr>
          <p:nvPr>
            <p:ph type="title"/>
          </p:nvPr>
        </p:nvSpPr>
        <p:spPr>
          <a:xfrm>
            <a:off x="533400" y="291410"/>
            <a:ext cx="9447051" cy="1143000"/>
          </a:xfrm>
        </p:spPr>
        <p:txBody>
          <a:bodyPr/>
          <a:lstStyle/>
          <a:p>
            <a:r>
              <a:rPr lang="en-US" dirty="0"/>
              <a:t>SBND “Mini” </a:t>
            </a:r>
            <a:r>
              <a:rPr lang="en-US" sz="2000" dirty="0"/>
              <a:t>(my word) </a:t>
            </a:r>
            <a:r>
              <a:rPr lang="en-US" dirty="0"/>
              <a:t>PRISM </a:t>
            </a:r>
          </a:p>
        </p:txBody>
      </p:sp>
      <p:sp>
        <p:nvSpPr>
          <p:cNvPr id="3" name="Content Placeholder 2">
            <a:extLst>
              <a:ext uri="{FF2B5EF4-FFF2-40B4-BE49-F238E27FC236}">
                <a16:creationId xmlns:a16="http://schemas.microsoft.com/office/drawing/2014/main" id="{E2E47910-36C5-477F-9229-D9E13AF73A77}"/>
              </a:ext>
            </a:extLst>
          </p:cNvPr>
          <p:cNvSpPr>
            <a:spLocks noGrp="1"/>
          </p:cNvSpPr>
          <p:nvPr>
            <p:ph idx="1"/>
          </p:nvPr>
        </p:nvSpPr>
        <p:spPr>
          <a:xfrm>
            <a:off x="609600" y="1600201"/>
            <a:ext cx="11201400" cy="4530725"/>
          </a:xfrm>
        </p:spPr>
        <p:txBody>
          <a:bodyPr/>
          <a:lstStyle/>
          <a:p>
            <a:r>
              <a:rPr lang="en-US" dirty="0"/>
              <a:t>In the near future, SBND will be able to do this </a:t>
            </a:r>
            <a:r>
              <a:rPr lang="en-US" i="1" dirty="0"/>
              <a:t>within their </a:t>
            </a:r>
            <a:r>
              <a:rPr lang="en-US" dirty="0"/>
              <a:t>detector.</a:t>
            </a:r>
          </a:p>
          <a:p>
            <a:pPr lvl="1"/>
            <a:r>
              <a:rPr lang="en-US" dirty="0"/>
              <a:t>Enabled by high statistics, and proximity to a low energy beam.</a:t>
            </a:r>
          </a:p>
          <a:p>
            <a:pPr lvl="1"/>
            <a:r>
              <a:rPr lang="en-US" dirty="0"/>
              <a:t>Will be limited by access to low energies far off axis, but it should work well from 0.7 to 1.5 GeV in neutrino energy.</a:t>
            </a:r>
          </a:p>
        </p:txBody>
      </p:sp>
      <p:sp>
        <p:nvSpPr>
          <p:cNvPr id="4" name="Date Placeholder 3">
            <a:extLst>
              <a:ext uri="{FF2B5EF4-FFF2-40B4-BE49-F238E27FC236}">
                <a16:creationId xmlns:a16="http://schemas.microsoft.com/office/drawing/2014/main" id="{C3CC91FC-D1C6-DF31-2E85-41495EDD0F7C}"/>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4D93BEFB-0345-7960-9E73-853E6DA2D2D1}"/>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7DDAC2E1-1C4C-8D42-BAAC-800C525351D5}"/>
              </a:ext>
            </a:extLst>
          </p:cNvPr>
          <p:cNvSpPr>
            <a:spLocks noGrp="1"/>
          </p:cNvSpPr>
          <p:nvPr>
            <p:ph type="sldNum" sz="quarter" idx="12"/>
          </p:nvPr>
        </p:nvSpPr>
        <p:spPr/>
        <p:txBody>
          <a:bodyPr/>
          <a:lstStyle/>
          <a:p>
            <a:fld id="{FB7A5F6C-6AD6-402F-B829-8C1EAE38D662}" type="slidenum">
              <a:rPr lang="en-US" smtClean="0"/>
              <a:pPr/>
              <a:t>29</a:t>
            </a:fld>
            <a:endParaRPr lang="en-US"/>
          </a:p>
        </p:txBody>
      </p:sp>
      <p:pic>
        <p:nvPicPr>
          <p:cNvPr id="9" name="Picture 8">
            <a:extLst>
              <a:ext uri="{FF2B5EF4-FFF2-40B4-BE49-F238E27FC236}">
                <a16:creationId xmlns:a16="http://schemas.microsoft.com/office/drawing/2014/main" id="{3768C0B6-292C-A914-6743-6082AC0B8B92}"/>
              </a:ext>
            </a:extLst>
          </p:cNvPr>
          <p:cNvPicPr>
            <a:picLocks noChangeAspect="1"/>
          </p:cNvPicPr>
          <p:nvPr/>
        </p:nvPicPr>
        <p:blipFill>
          <a:blip r:embed="rId4"/>
          <a:stretch>
            <a:fillRect/>
          </a:stretch>
        </p:blipFill>
        <p:spPr>
          <a:xfrm>
            <a:off x="-173771" y="4425658"/>
            <a:ext cx="4807030" cy="2051342"/>
          </a:xfrm>
          <a:prstGeom prst="rect">
            <a:avLst/>
          </a:prstGeom>
        </p:spPr>
      </p:pic>
      <p:pic>
        <p:nvPicPr>
          <p:cNvPr id="28674" name="Picture 2" descr="Fermilab | Short-Baseline Near Detector | Home">
            <a:extLst>
              <a:ext uri="{FF2B5EF4-FFF2-40B4-BE49-F238E27FC236}">
                <a16:creationId xmlns:a16="http://schemas.microsoft.com/office/drawing/2014/main" id="{3533AA2A-EF1C-11C9-D7EF-6F7EF2A83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0" y="3375212"/>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187026"/>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1AD5F-94AB-937D-1AFF-12475771ED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5B5C88-A38B-18B3-0A7A-D1C6214E2588}"/>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A1FA9F0B-1A4B-1588-3E1B-56F28D47FF46}"/>
              </a:ext>
            </a:extLst>
          </p:cNvPr>
          <p:cNvSpPr>
            <a:spLocks noGrp="1"/>
          </p:cNvSpPr>
          <p:nvPr>
            <p:ph idx="1"/>
          </p:nvPr>
        </p:nvSpPr>
        <p:spPr/>
        <p:txBody>
          <a:bodyPr/>
          <a:lstStyle/>
          <a:p>
            <a:r>
              <a:rPr lang="en-US" dirty="0"/>
              <a:t>Why would anyone willingly study this?</a:t>
            </a:r>
          </a:p>
          <a:p>
            <a:r>
              <a:rPr lang="en-US" dirty="0"/>
              <a:t>Experiments</a:t>
            </a:r>
          </a:p>
          <a:p>
            <a:r>
              <a:rPr lang="en-US" dirty="0"/>
              <a:t>A selection of Results and Trends</a:t>
            </a:r>
          </a:p>
          <a:p>
            <a:r>
              <a:rPr lang="en-US" dirty="0"/>
              <a:t>Lunch</a:t>
            </a:r>
          </a:p>
        </p:txBody>
      </p:sp>
      <p:sp>
        <p:nvSpPr>
          <p:cNvPr id="4" name="Date Placeholder 3">
            <a:extLst>
              <a:ext uri="{FF2B5EF4-FFF2-40B4-BE49-F238E27FC236}">
                <a16:creationId xmlns:a16="http://schemas.microsoft.com/office/drawing/2014/main" id="{D0B0598D-BD30-E41D-60E3-2460AE2F7CB2}"/>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14120071-31A1-A799-8819-9BA48373D685}"/>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FBC43A8F-7F9F-3951-8407-ABA8A7A80ECF}"/>
              </a:ext>
            </a:extLst>
          </p:cNvPr>
          <p:cNvSpPr>
            <a:spLocks noGrp="1"/>
          </p:cNvSpPr>
          <p:nvPr>
            <p:ph type="sldNum" sz="quarter" idx="12"/>
          </p:nvPr>
        </p:nvSpPr>
        <p:spPr/>
        <p:txBody>
          <a:bodyPr/>
          <a:lstStyle/>
          <a:p>
            <a:fld id="{FB7A5F6C-6AD6-402F-B829-8C1EAE38D662}" type="slidenum">
              <a:rPr lang="en-US" smtClean="0"/>
              <a:pPr/>
              <a:t>3</a:t>
            </a:fld>
            <a:endParaRPr lang="en-US"/>
          </a:p>
        </p:txBody>
      </p:sp>
    </p:spTree>
    <p:extLst>
      <p:ext uri="{BB962C8B-B14F-4D97-AF65-F5344CB8AC3E}">
        <p14:creationId xmlns:p14="http://schemas.microsoft.com/office/powerpoint/2010/main" val="2350849562"/>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F50E26DC-A51B-B8DB-4427-B0537B63A3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222" r="40365"/>
          <a:stretch/>
        </p:blipFill>
        <p:spPr bwMode="auto">
          <a:xfrm>
            <a:off x="8610600" y="1234739"/>
            <a:ext cx="3352800" cy="28038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7E76A0-674C-5DE1-195F-131B9AFFD32A}"/>
              </a:ext>
            </a:extLst>
          </p:cNvPr>
          <p:cNvSpPr>
            <a:spLocks noGrp="1"/>
          </p:cNvSpPr>
          <p:nvPr>
            <p:ph type="title"/>
          </p:nvPr>
        </p:nvSpPr>
        <p:spPr>
          <a:xfrm>
            <a:off x="152400" y="274638"/>
            <a:ext cx="8585199" cy="1143000"/>
          </a:xfrm>
        </p:spPr>
        <p:txBody>
          <a:bodyPr/>
          <a:lstStyle/>
          <a:p>
            <a:r>
              <a:rPr lang="en-US" dirty="0"/>
              <a:t>DUNE and </a:t>
            </a:r>
            <a:r>
              <a:rPr lang="en-US" dirty="0" err="1"/>
              <a:t>HyperKamiokande</a:t>
            </a:r>
            <a:r>
              <a:rPr lang="en-US" dirty="0"/>
              <a:t> PRISM</a:t>
            </a:r>
          </a:p>
        </p:txBody>
      </p:sp>
      <p:sp>
        <p:nvSpPr>
          <p:cNvPr id="3" name="Content Placeholder 2">
            <a:extLst>
              <a:ext uri="{FF2B5EF4-FFF2-40B4-BE49-F238E27FC236}">
                <a16:creationId xmlns:a16="http://schemas.microsoft.com/office/drawing/2014/main" id="{74D58431-05B2-833C-7399-D67A0D796F09}"/>
              </a:ext>
            </a:extLst>
          </p:cNvPr>
          <p:cNvSpPr>
            <a:spLocks noGrp="1"/>
          </p:cNvSpPr>
          <p:nvPr>
            <p:ph idx="1"/>
          </p:nvPr>
        </p:nvSpPr>
        <p:spPr>
          <a:xfrm>
            <a:off x="381000" y="1600201"/>
            <a:ext cx="8534400" cy="4530725"/>
          </a:xfrm>
        </p:spPr>
        <p:txBody>
          <a:bodyPr/>
          <a:lstStyle/>
          <a:p>
            <a:r>
              <a:rPr lang="en-US" dirty="0"/>
              <a:t>DUNE and </a:t>
            </a:r>
            <a:r>
              <a:rPr lang="en-US" dirty="0" err="1"/>
              <a:t>HyperKamiokande</a:t>
            </a:r>
            <a:r>
              <a:rPr lang="en-US" dirty="0"/>
              <a:t> both intend to have movable detectors for the PRISM technique.</a:t>
            </a:r>
          </a:p>
          <a:p>
            <a:pPr lvl="1"/>
            <a:r>
              <a:rPr lang="en-US" dirty="0"/>
              <a:t>While framed as a tool directly applied to oscillations, </a:t>
            </a:r>
            <a:br>
              <a:rPr lang="en-US" dirty="0"/>
            </a:br>
            <a:r>
              <a:rPr lang="en-US" dirty="0"/>
              <a:t>this probes neutrino energy dependence of interactions.</a:t>
            </a:r>
          </a:p>
        </p:txBody>
      </p:sp>
      <p:sp>
        <p:nvSpPr>
          <p:cNvPr id="4" name="Date Placeholder 3">
            <a:extLst>
              <a:ext uri="{FF2B5EF4-FFF2-40B4-BE49-F238E27FC236}">
                <a16:creationId xmlns:a16="http://schemas.microsoft.com/office/drawing/2014/main" id="{D5308A15-C5BA-471F-D90D-08C3FCFBCC09}"/>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4EC8F977-87E6-D36B-4DA2-73143B0D82BC}"/>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92EC8D81-4A4F-DFCC-22A7-217A6CC3FCB7}"/>
              </a:ext>
            </a:extLst>
          </p:cNvPr>
          <p:cNvSpPr>
            <a:spLocks noGrp="1"/>
          </p:cNvSpPr>
          <p:nvPr>
            <p:ph type="sldNum" sz="quarter" idx="12"/>
          </p:nvPr>
        </p:nvSpPr>
        <p:spPr/>
        <p:txBody>
          <a:bodyPr/>
          <a:lstStyle/>
          <a:p>
            <a:fld id="{FB7A5F6C-6AD6-402F-B829-8C1EAE38D662}" type="slidenum">
              <a:rPr lang="en-US" smtClean="0"/>
              <a:pPr/>
              <a:t>30</a:t>
            </a:fld>
            <a:endParaRPr lang="en-US"/>
          </a:p>
        </p:txBody>
      </p:sp>
      <p:sp>
        <p:nvSpPr>
          <p:cNvPr id="14" name="TextBox 13">
            <a:extLst>
              <a:ext uri="{FF2B5EF4-FFF2-40B4-BE49-F238E27FC236}">
                <a16:creationId xmlns:a16="http://schemas.microsoft.com/office/drawing/2014/main" id="{9BFEC942-34EF-A0A9-F0A4-E24C78400084}"/>
              </a:ext>
            </a:extLst>
          </p:cNvPr>
          <p:cNvSpPr txBox="1"/>
          <p:nvPr/>
        </p:nvSpPr>
        <p:spPr>
          <a:xfrm>
            <a:off x="501423" y="3791634"/>
            <a:ext cx="1412049" cy="369332"/>
          </a:xfrm>
          <a:prstGeom prst="rect">
            <a:avLst/>
          </a:prstGeom>
          <a:noFill/>
        </p:spPr>
        <p:txBody>
          <a:bodyPr wrap="square" rtlCol="0">
            <a:spAutoFit/>
          </a:bodyPr>
          <a:lstStyle/>
          <a:p>
            <a:r>
              <a:rPr lang="en-US" dirty="0"/>
              <a:t>DUNE</a:t>
            </a:r>
          </a:p>
        </p:txBody>
      </p:sp>
      <p:sp>
        <p:nvSpPr>
          <p:cNvPr id="15" name="TextBox 14">
            <a:extLst>
              <a:ext uri="{FF2B5EF4-FFF2-40B4-BE49-F238E27FC236}">
                <a16:creationId xmlns:a16="http://schemas.microsoft.com/office/drawing/2014/main" id="{60953E80-50D9-9EA3-43A3-D33245572C48}"/>
              </a:ext>
            </a:extLst>
          </p:cNvPr>
          <p:cNvSpPr txBox="1"/>
          <p:nvPr/>
        </p:nvSpPr>
        <p:spPr>
          <a:xfrm>
            <a:off x="6503048" y="3600824"/>
            <a:ext cx="2077815" cy="369332"/>
          </a:xfrm>
          <a:prstGeom prst="rect">
            <a:avLst/>
          </a:prstGeom>
          <a:noFill/>
        </p:spPr>
        <p:txBody>
          <a:bodyPr wrap="square" rtlCol="0">
            <a:spAutoFit/>
          </a:bodyPr>
          <a:lstStyle/>
          <a:p>
            <a:r>
              <a:rPr lang="en-US" dirty="0" err="1"/>
              <a:t>HyperKamiokande</a:t>
            </a:r>
            <a:endParaRPr lang="en-US" dirty="0"/>
          </a:p>
        </p:txBody>
      </p:sp>
      <p:pic>
        <p:nvPicPr>
          <p:cNvPr id="17" name="Picture 16" descr="A diagram of a graph and a box&#10;&#10;Description automatically generated">
            <a:extLst>
              <a:ext uri="{FF2B5EF4-FFF2-40B4-BE49-F238E27FC236}">
                <a16:creationId xmlns:a16="http://schemas.microsoft.com/office/drawing/2014/main" id="{C15969F9-AD48-3E83-27F0-E2E9D61838EB}"/>
              </a:ext>
            </a:extLst>
          </p:cNvPr>
          <p:cNvPicPr>
            <a:picLocks noChangeAspect="1"/>
          </p:cNvPicPr>
          <p:nvPr/>
        </p:nvPicPr>
        <p:blipFill rotWithShape="1">
          <a:blip r:embed="rId4">
            <a:extLst>
              <a:ext uri="{28A0092B-C50C-407E-A947-70E740481C1C}">
                <a14:useLocalDpi xmlns:a14="http://schemas.microsoft.com/office/drawing/2010/main" val="0"/>
              </a:ext>
            </a:extLst>
          </a:blip>
          <a:srcRect t="2443"/>
          <a:stretch/>
        </p:blipFill>
        <p:spPr>
          <a:xfrm>
            <a:off x="6619997" y="4247155"/>
            <a:ext cx="5114803" cy="2242974"/>
          </a:xfrm>
          <a:prstGeom prst="rect">
            <a:avLst/>
          </a:prstGeom>
        </p:spPr>
      </p:pic>
      <p:pic>
        <p:nvPicPr>
          <p:cNvPr id="19" name="Picture 18" descr="Diagram of a machine with pipes and arrows&#10;&#10;Description automatically generated with medium confidence">
            <a:extLst>
              <a:ext uri="{FF2B5EF4-FFF2-40B4-BE49-F238E27FC236}">
                <a16:creationId xmlns:a16="http://schemas.microsoft.com/office/drawing/2014/main" id="{39D4332F-DE06-2633-7B68-7DB7FD03EF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377" y="3283379"/>
            <a:ext cx="4204023" cy="3206750"/>
          </a:xfrm>
          <a:prstGeom prst="rect">
            <a:avLst/>
          </a:prstGeom>
        </p:spPr>
      </p:pic>
      <p:cxnSp>
        <p:nvCxnSpPr>
          <p:cNvPr id="21" name="Straight Arrow Connector 20">
            <a:extLst>
              <a:ext uri="{FF2B5EF4-FFF2-40B4-BE49-F238E27FC236}">
                <a16:creationId xmlns:a16="http://schemas.microsoft.com/office/drawing/2014/main" id="{A3CA11E5-80BD-3350-100E-DDD7E2B247B1}"/>
              </a:ext>
            </a:extLst>
          </p:cNvPr>
          <p:cNvCxnSpPr/>
          <p:nvPr/>
        </p:nvCxnSpPr>
        <p:spPr bwMode="auto">
          <a:xfrm flipV="1">
            <a:off x="1447800" y="5177182"/>
            <a:ext cx="2717800" cy="810180"/>
          </a:xfrm>
          <a:prstGeom prst="straightConnector1">
            <a:avLst/>
          </a:prstGeom>
          <a:solidFill>
            <a:schemeClr val="accent1"/>
          </a:solidFill>
          <a:ln w="28575" cap="flat" cmpd="sng" algn="ctr">
            <a:solidFill>
              <a:schemeClr val="accent1">
                <a:lumMod val="75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a:extLst>
              <a:ext uri="{FF2B5EF4-FFF2-40B4-BE49-F238E27FC236}">
                <a16:creationId xmlns:a16="http://schemas.microsoft.com/office/drawing/2014/main" id="{F2783E10-B5A2-E80E-885C-FC0431F13B1B}"/>
              </a:ext>
            </a:extLst>
          </p:cNvPr>
          <p:cNvSpPr txBox="1"/>
          <p:nvPr/>
        </p:nvSpPr>
        <p:spPr>
          <a:xfrm>
            <a:off x="228600" y="5715000"/>
            <a:ext cx="1412049" cy="646331"/>
          </a:xfrm>
          <a:prstGeom prst="rect">
            <a:avLst/>
          </a:prstGeom>
          <a:noFill/>
        </p:spPr>
        <p:txBody>
          <a:bodyPr wrap="square" rtlCol="0">
            <a:spAutoFit/>
          </a:bodyPr>
          <a:lstStyle/>
          <a:p>
            <a:r>
              <a:rPr lang="en-US" i="0" dirty="0"/>
              <a:t>movable, for PRISM</a:t>
            </a:r>
          </a:p>
        </p:txBody>
      </p:sp>
      <p:sp>
        <p:nvSpPr>
          <p:cNvPr id="24" name="TextBox 23">
            <a:extLst>
              <a:ext uri="{FF2B5EF4-FFF2-40B4-BE49-F238E27FC236}">
                <a16:creationId xmlns:a16="http://schemas.microsoft.com/office/drawing/2014/main" id="{D2074E70-1A3D-5C59-00AE-6A02254ADD50}"/>
              </a:ext>
            </a:extLst>
          </p:cNvPr>
          <p:cNvSpPr txBox="1"/>
          <p:nvPr/>
        </p:nvSpPr>
        <p:spPr>
          <a:xfrm>
            <a:off x="9982200" y="4050268"/>
            <a:ext cx="1412049" cy="369332"/>
          </a:xfrm>
          <a:prstGeom prst="rect">
            <a:avLst/>
          </a:prstGeom>
          <a:noFill/>
        </p:spPr>
        <p:txBody>
          <a:bodyPr wrap="square" rtlCol="0">
            <a:spAutoFit/>
          </a:bodyPr>
          <a:lstStyle/>
          <a:p>
            <a:r>
              <a:rPr lang="en-US" b="1" i="0" dirty="0"/>
              <a:t>IWCD</a:t>
            </a:r>
          </a:p>
        </p:txBody>
      </p:sp>
    </p:spTree>
    <p:extLst>
      <p:ext uri="{BB962C8B-B14F-4D97-AF65-F5344CB8AC3E}">
        <p14:creationId xmlns:p14="http://schemas.microsoft.com/office/powerpoint/2010/main" val="657939279"/>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Results and Trends: Interactions by Neutrino Flavor</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31</a:t>
            </a:fld>
            <a:endParaRPr lang="en-US" dirty="0"/>
          </a:p>
        </p:txBody>
      </p:sp>
      <p:sp>
        <p:nvSpPr>
          <p:cNvPr id="6" name="TextBox 5">
            <a:extLst>
              <a:ext uri="{FF2B5EF4-FFF2-40B4-BE49-F238E27FC236}">
                <a16:creationId xmlns:a16="http://schemas.microsoft.com/office/drawing/2014/main" id="{6BD9AF44-49DC-E4C9-FF53-B4DF57E97638}"/>
              </a:ext>
            </a:extLst>
          </p:cNvPr>
          <p:cNvSpPr txBox="1"/>
          <p:nvPr/>
        </p:nvSpPr>
        <p:spPr>
          <a:xfrm>
            <a:off x="4572000" y="4154269"/>
            <a:ext cx="3200400" cy="646331"/>
          </a:xfrm>
          <a:prstGeom prst="rect">
            <a:avLst/>
          </a:prstGeom>
          <a:noFill/>
        </p:spPr>
        <p:txBody>
          <a:bodyPr wrap="square" rtlCol="0">
            <a:spAutoFit/>
          </a:bodyPr>
          <a:lstStyle/>
          <a:p>
            <a:r>
              <a:rPr lang="en-US" dirty="0"/>
              <a:t>(in American English, </a:t>
            </a:r>
            <a:br>
              <a:rPr lang="en-US" dirty="0"/>
            </a:br>
            <a:r>
              <a:rPr lang="en-US" dirty="0"/>
              <a:t>there is no “u” in “flavor”)</a:t>
            </a:r>
          </a:p>
        </p:txBody>
      </p:sp>
    </p:spTree>
    <p:extLst>
      <p:ext uri="{BB962C8B-B14F-4D97-AF65-F5344CB8AC3E}">
        <p14:creationId xmlns:p14="http://schemas.microsoft.com/office/powerpoint/2010/main" val="1958173235"/>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tle 7"/>
              <p:cNvSpPr>
                <a:spLocks noGrp="1"/>
              </p:cNvSpPr>
              <p:nvPr>
                <p:ph type="title"/>
              </p:nvPr>
            </p:nvSpPr>
            <p:spPr/>
            <p:txBody>
              <a:bodyPr/>
              <a:lstStyle/>
              <a:p>
                <a:r>
                  <a:rPr lang="en-US" dirty="0"/>
                  <a:t>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𝜈</m:t>
                        </m:r>
                      </m:e>
                      <m:sub>
                        <m:r>
                          <a:rPr lang="en-US" b="0" i="1" smtClean="0">
                            <a:latin typeface="Cambria Math" panose="02040503050406030204" pitchFamily="18" charset="0"/>
                          </a:rPr>
                          <m:t>𝑒</m:t>
                        </m:r>
                      </m:sub>
                    </m:sSub>
                  </m:oMath>
                </a14:m>
                <a:r>
                  <a:rPr lang="en-US" dirty="0"/>
                  <a:t> Problem</a:t>
                </a:r>
              </a:p>
            </p:txBody>
          </p:sp>
        </mc:Choice>
        <mc:Fallback xmlns="">
          <p:sp>
            <p:nvSpPr>
              <p:cNvPr id="8" name="Title 7"/>
              <p:cNvSpPr>
                <a:spLocks noGrp="1" noRot="1" noChangeAspect="1" noMove="1" noResize="1" noEditPoints="1" noAdjustHandles="1" noChangeArrowheads="1" noChangeShapeType="1" noTextEdit="1"/>
              </p:cNvSpPr>
              <p:nvPr>
                <p:ph type="title"/>
              </p:nvPr>
            </p:nvSpPr>
            <p:spPr>
              <a:blipFill>
                <a:blip r:embed="rId3"/>
                <a:stretch>
                  <a:fillRect l="-28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1157066" y="1231417"/>
                <a:ext cx="10501534" cy="3276600"/>
              </a:xfrm>
            </p:spPr>
            <p:txBody>
              <a:bodyPr>
                <a:normAutofit/>
              </a:bodyPr>
              <a:lstStyle/>
              <a:p>
                <a:r>
                  <a:rPr lang="en-US" dirty="0"/>
                  <a:t>By necessity, our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𝜈</m:t>
                        </m:r>
                      </m:e>
                      <m:sub>
                        <m:r>
                          <a:rPr lang="en-US" b="0" i="1" dirty="0" smtClean="0">
                            <a:latin typeface="Cambria Math" panose="02040503050406030204" pitchFamily="18" charset="0"/>
                          </a:rPr>
                          <m:t>𝜇</m:t>
                        </m:r>
                      </m:sub>
                    </m:sSub>
                    <m:r>
                      <a:rPr lang="en-US" i="1" dirty="0" smtClean="0">
                        <a:latin typeface="Cambria Math" panose="02040503050406030204" pitchFamily="18" charset="0"/>
                      </a:rPr>
                      <m:t> </m:t>
                    </m:r>
                  </m:oMath>
                </a14:m>
                <a:r>
                  <a:rPr lang="en-US" dirty="0"/>
                  <a:t>rich beams have few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𝑒</m:t>
                        </m:r>
                      </m:sub>
                    </m:sSub>
                  </m:oMath>
                </a14:m>
                <a:r>
                  <a:rPr lang="en-US" dirty="0"/>
                  <a:t> in them to allow us to study any difference between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𝜈</m:t>
                        </m:r>
                      </m:e>
                      <m:sub>
                        <m:r>
                          <a:rPr lang="en-US" i="1" dirty="0">
                            <a:latin typeface="Cambria Math" panose="02040503050406030204" pitchFamily="18" charset="0"/>
                          </a:rPr>
                          <m:t>𝜇</m:t>
                        </m:r>
                      </m:sub>
                    </m:sSub>
                    <m:r>
                      <a:rPr lang="en-US" i="1" dirty="0">
                        <a:latin typeface="Cambria Math" panose="02040503050406030204" pitchFamily="18" charset="0"/>
                      </a:rPr>
                      <m:t> </m:t>
                    </m:r>
                  </m:oMath>
                </a14:m>
                <a:r>
                  <a:rPr lang="en-US" dirty="0"/>
                  <a:t>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𝑒</m:t>
                        </m:r>
                      </m:sub>
                    </m:sSub>
                  </m:oMath>
                </a14:m>
                <a:r>
                  <a:rPr lang="en-US" dirty="0"/>
                  <a:t> interactions.</a:t>
                </a:r>
              </a:p>
              <a:p>
                <a:r>
                  <a:rPr lang="en-US" dirty="0"/>
                  <a:t>Therefore, we infer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𝑒</m:t>
                        </m:r>
                      </m:sub>
                    </m:sSub>
                  </m:oMath>
                </a14:m>
                <a:r>
                  <a:rPr lang="en-US" dirty="0"/>
                  <a:t> interactions from studies of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𝜈</m:t>
                        </m:r>
                      </m:e>
                      <m:sub>
                        <m:r>
                          <a:rPr lang="en-US" b="0" i="1" dirty="0" smtClean="0">
                            <a:latin typeface="Cambria Math" panose="02040503050406030204" pitchFamily="18" charset="0"/>
                          </a:rPr>
                          <m:t>𝜇</m:t>
                        </m:r>
                      </m:sub>
                    </m:sSub>
                    <m:r>
                      <a:rPr lang="en-US" i="1" dirty="0" smtClean="0">
                        <a:latin typeface="Cambria Math" panose="02040503050406030204" pitchFamily="18" charset="0"/>
                      </a:rPr>
                      <m:t> </m:t>
                    </m:r>
                  </m:oMath>
                </a14:m>
                <a:endParaRPr lang="en-US" dirty="0"/>
              </a:p>
              <a:p>
                <a:r>
                  <a:rPr lang="en-US" dirty="0"/>
                  <a:t>But what we study can’t give us the whole picture.</a:t>
                </a:r>
              </a:p>
              <a:p>
                <a:r>
                  <a:rPr lang="en-US" dirty="0"/>
                  <a:t>Phase space (below), radiative corrections, nuclear effects.</a:t>
                </a:r>
              </a:p>
              <a:p>
                <a:endParaRPr lang="en-US" dirty="0"/>
              </a:p>
              <a:p>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1157066" y="1231417"/>
                <a:ext cx="10501534" cy="3276600"/>
              </a:xfrm>
              <a:blipFill>
                <a:blip r:embed="rId4"/>
                <a:stretch>
                  <a:fillRect l="-1087" t="-1923" r="-2053"/>
                </a:stretch>
              </a:blipFill>
            </p:spPr>
            <p:txBody>
              <a:bodyPr/>
              <a:lstStyle/>
              <a:p>
                <a:r>
                  <a:rPr lang="en-US">
                    <a:noFill/>
                  </a:rPr>
                  <a:t> </a:t>
                </a:r>
              </a:p>
            </p:txBody>
          </p:sp>
        </mc:Fallback>
      </mc:AlternateContent>
      <p:sp>
        <p:nvSpPr>
          <p:cNvPr id="3" name="Date Placeholder 2"/>
          <p:cNvSpPr>
            <a:spLocks noGrp="1"/>
          </p:cNvSpPr>
          <p:nvPr>
            <p:ph type="dt" sz="half" idx="10"/>
          </p:nvPr>
        </p:nvSpPr>
        <p:spPr/>
        <p:txBody>
          <a:bodyPr/>
          <a:lstStyle/>
          <a:p>
            <a:r>
              <a:rPr lang="en-US"/>
              <a:t>2 October 2025</a:t>
            </a:r>
            <a:endParaRPr lang="en-US" dirty="0"/>
          </a:p>
        </p:txBody>
      </p:sp>
      <p:sp>
        <p:nvSpPr>
          <p:cNvPr id="4" name="Footer Placeholder 3"/>
          <p:cNvSpPr>
            <a:spLocks noGrp="1"/>
          </p:cNvSpPr>
          <p:nvPr>
            <p:ph type="ftr" sz="quarter" idx="11"/>
          </p:nvPr>
        </p:nvSpPr>
        <p:spPr/>
        <p:txBody>
          <a:bodyPr/>
          <a:lstStyle/>
          <a:p>
            <a:r>
              <a:rPr lang="en-US"/>
              <a:t>Kevin McFarland: Interactions on Nuclei</a:t>
            </a:r>
            <a:endParaRPr lang="en-US" dirty="0"/>
          </a:p>
        </p:txBody>
      </p:sp>
      <p:sp>
        <p:nvSpPr>
          <p:cNvPr id="5" name="Slide Number Placeholder 4"/>
          <p:cNvSpPr>
            <a:spLocks noGrp="1"/>
          </p:cNvSpPr>
          <p:nvPr>
            <p:ph type="sldNum" sz="quarter" idx="12"/>
          </p:nvPr>
        </p:nvSpPr>
        <p:spPr/>
        <p:txBody>
          <a:bodyPr/>
          <a:lstStyle/>
          <a:p>
            <a:fld id="{ACA60C7F-6F9E-AA4B-B167-6CB3A4F63BD8}" type="slidenum">
              <a:rPr lang="en-US"/>
              <a:pPr/>
              <a:t>32</a:t>
            </a:fld>
            <a:endParaRPr lang="en-US" dirty="0"/>
          </a:p>
        </p:txBody>
      </p:sp>
      <p:pic>
        <p:nvPicPr>
          <p:cNvPr id="2" name="Google Shape;410;p38">
            <a:extLst>
              <a:ext uri="{FF2B5EF4-FFF2-40B4-BE49-F238E27FC236}">
                <a16:creationId xmlns:a16="http://schemas.microsoft.com/office/drawing/2014/main" id="{2781AC02-5BF4-B235-AD52-1AF2EFAD1A86}"/>
              </a:ext>
            </a:extLst>
          </p:cNvPr>
          <p:cNvPicPr preferRelativeResize="0"/>
          <p:nvPr/>
        </p:nvPicPr>
        <p:blipFill rotWithShape="1">
          <a:blip r:embed="rId5">
            <a:alphaModFix/>
          </a:blip>
          <a:srcRect/>
          <a:stretch/>
        </p:blipFill>
        <p:spPr>
          <a:xfrm>
            <a:off x="5154625" y="3733800"/>
            <a:ext cx="3379775" cy="2723435"/>
          </a:xfrm>
          <a:prstGeom prst="rect">
            <a:avLst/>
          </a:prstGeom>
          <a:noFill/>
          <a:ln>
            <a:noFill/>
          </a:ln>
        </p:spPr>
      </p:pic>
      <p:pic>
        <p:nvPicPr>
          <p:cNvPr id="6" name="Google Shape;414;p38">
            <a:extLst>
              <a:ext uri="{FF2B5EF4-FFF2-40B4-BE49-F238E27FC236}">
                <a16:creationId xmlns:a16="http://schemas.microsoft.com/office/drawing/2014/main" id="{016B4F31-4CC6-7697-D0E3-2FEDA168F912}"/>
              </a:ext>
            </a:extLst>
          </p:cNvPr>
          <p:cNvPicPr preferRelativeResize="0"/>
          <p:nvPr/>
        </p:nvPicPr>
        <p:blipFill rotWithShape="1">
          <a:blip r:embed="rId6">
            <a:alphaModFix/>
          </a:blip>
          <a:srcRect/>
          <a:stretch/>
        </p:blipFill>
        <p:spPr>
          <a:xfrm>
            <a:off x="609600" y="3825290"/>
            <a:ext cx="4005966" cy="2377013"/>
          </a:xfrm>
          <a:prstGeom prst="rect">
            <a:avLst/>
          </a:prstGeom>
          <a:noFill/>
          <a:ln>
            <a:noFill/>
          </a:ln>
        </p:spPr>
      </p:pic>
      <p:sp>
        <p:nvSpPr>
          <p:cNvPr id="10" name="Google Shape;415;p38">
            <a:extLst>
              <a:ext uri="{FF2B5EF4-FFF2-40B4-BE49-F238E27FC236}">
                <a16:creationId xmlns:a16="http://schemas.microsoft.com/office/drawing/2014/main" id="{8F03E4ED-69C0-C5C2-22FD-20F852B4D6B8}"/>
              </a:ext>
            </a:extLst>
          </p:cNvPr>
          <p:cNvSpPr txBox="1"/>
          <p:nvPr/>
        </p:nvSpPr>
        <p:spPr>
          <a:xfrm>
            <a:off x="1137439" y="4156409"/>
            <a:ext cx="690000" cy="503100"/>
          </a:xfrm>
          <a:prstGeom prst="rect">
            <a:avLst/>
          </a:prstGeom>
          <a:noFill/>
          <a:ln>
            <a:noFill/>
          </a:ln>
        </p:spPr>
        <p:txBody>
          <a:bodyPr spcFirstLastPara="1" wrap="square" lIns="48200" tIns="24100" rIns="48200" bIns="24100" anchor="t" anchorCtr="0">
            <a:noAutofit/>
          </a:bodyPr>
          <a:lstStyle/>
          <a:p>
            <a:pPr>
              <a:spcBef>
                <a:spcPts val="0"/>
              </a:spcBef>
              <a:spcAft>
                <a:spcPts val="0"/>
              </a:spcAft>
              <a:buClr>
                <a:srgbClr val="000000"/>
              </a:buClr>
              <a:buSzPts val="1500"/>
            </a:pPr>
            <a:r>
              <a:rPr lang="en" sz="1500" i="0">
                <a:solidFill>
                  <a:srgbClr val="000000"/>
                </a:solidFill>
                <a:latin typeface="Arial"/>
                <a:ea typeface="Arial"/>
                <a:cs typeface="Arial"/>
                <a:sym typeface="Arial"/>
              </a:rPr>
              <a:t>this is Q</a:t>
            </a:r>
            <a:r>
              <a:rPr lang="en" sz="1500" i="0" baseline="30000">
                <a:solidFill>
                  <a:srgbClr val="000000"/>
                </a:solidFill>
                <a:latin typeface="Arial"/>
                <a:ea typeface="Arial"/>
                <a:cs typeface="Arial"/>
                <a:sym typeface="Arial"/>
              </a:rPr>
              <a:t>2</a:t>
            </a:r>
            <a:r>
              <a:rPr lang="en" sz="1500" i="0">
                <a:solidFill>
                  <a:srgbClr val="000000"/>
                </a:solidFill>
                <a:latin typeface="Arial"/>
                <a:ea typeface="Arial"/>
                <a:cs typeface="Arial"/>
                <a:sym typeface="Arial"/>
              </a:rPr>
              <a:t>~0</a:t>
            </a:r>
            <a:endParaRPr sz="1500" i="0">
              <a:solidFill>
                <a:srgbClr val="000000"/>
              </a:solidFill>
              <a:latin typeface="Arial"/>
              <a:ea typeface="Arial"/>
              <a:cs typeface="Arial"/>
              <a:sym typeface="Arial"/>
            </a:endParaRPr>
          </a:p>
        </p:txBody>
      </p:sp>
      <p:cxnSp>
        <p:nvCxnSpPr>
          <p:cNvPr id="11" name="Google Shape;416;p38">
            <a:extLst>
              <a:ext uri="{FF2B5EF4-FFF2-40B4-BE49-F238E27FC236}">
                <a16:creationId xmlns:a16="http://schemas.microsoft.com/office/drawing/2014/main" id="{2B62E76C-F259-19AB-4D51-4CDCDB604823}"/>
              </a:ext>
            </a:extLst>
          </p:cNvPr>
          <p:cNvCxnSpPr/>
          <p:nvPr/>
        </p:nvCxnSpPr>
        <p:spPr>
          <a:xfrm>
            <a:off x="1733800" y="4558157"/>
            <a:ext cx="266100" cy="269700"/>
          </a:xfrm>
          <a:prstGeom prst="straightConnector1">
            <a:avLst/>
          </a:prstGeom>
          <a:solidFill>
            <a:schemeClr val="accent1"/>
          </a:solidFill>
          <a:ln w="38100" cap="flat" cmpd="sng">
            <a:solidFill>
              <a:schemeClr val="dk1"/>
            </a:solidFill>
            <a:prstDash val="solid"/>
            <a:round/>
            <a:headEnd type="none" w="sm" len="sm"/>
            <a:tailEnd type="triangle" w="med" len="med"/>
          </a:ln>
        </p:spPr>
      </p:cxnSp>
      <p:sp>
        <p:nvSpPr>
          <p:cNvPr id="12" name="Google Shape;417;p38">
            <a:extLst>
              <a:ext uri="{FF2B5EF4-FFF2-40B4-BE49-F238E27FC236}">
                <a16:creationId xmlns:a16="http://schemas.microsoft.com/office/drawing/2014/main" id="{7099EB2E-6AE7-5CB7-9036-E8E289FF6C9C}"/>
              </a:ext>
            </a:extLst>
          </p:cNvPr>
          <p:cNvSpPr txBox="1"/>
          <p:nvPr/>
        </p:nvSpPr>
        <p:spPr>
          <a:xfrm>
            <a:off x="6538718" y="4038117"/>
            <a:ext cx="1208400" cy="568200"/>
          </a:xfrm>
          <a:prstGeom prst="rect">
            <a:avLst/>
          </a:prstGeom>
          <a:blipFill rotWithShape="1">
            <a:blip r:embed="rId7">
              <a:alphaModFix/>
            </a:blip>
            <a:stretch>
              <a:fillRect t="-7339" r="-1859" b="-17518"/>
            </a:stretch>
          </a:blipFill>
          <a:ln>
            <a:noFill/>
          </a:ln>
        </p:spPr>
        <p:txBody>
          <a:bodyPr spcFirstLastPara="1" wrap="square" lIns="48200" tIns="24100" rIns="48200" bIns="24100" anchor="t" anchorCtr="0">
            <a:noAutofit/>
          </a:bodyPr>
          <a:lstStyle/>
          <a:p>
            <a:pPr>
              <a:spcBef>
                <a:spcPts val="0"/>
              </a:spcBef>
              <a:spcAft>
                <a:spcPts val="0"/>
              </a:spcAft>
              <a:buSzPts val="1900"/>
            </a:pPr>
            <a:r>
              <a:rPr lang="en" sz="1900" i="0">
                <a:latin typeface="Arial"/>
                <a:ea typeface="Arial"/>
                <a:cs typeface="Arial"/>
                <a:sym typeface="Arial"/>
              </a:rPr>
              <a:t> </a:t>
            </a:r>
            <a:endParaRPr sz="700"/>
          </a:p>
        </p:txBody>
      </p:sp>
      <p:sp>
        <p:nvSpPr>
          <p:cNvPr id="13" name="Google Shape;418;p38">
            <a:extLst>
              <a:ext uri="{FF2B5EF4-FFF2-40B4-BE49-F238E27FC236}">
                <a16:creationId xmlns:a16="http://schemas.microsoft.com/office/drawing/2014/main" id="{1286BF1E-C537-0B25-A2A8-1C18F93AA3F6}"/>
              </a:ext>
            </a:extLst>
          </p:cNvPr>
          <p:cNvSpPr txBox="1"/>
          <p:nvPr/>
        </p:nvSpPr>
        <p:spPr>
          <a:xfrm>
            <a:off x="3845827" y="3877500"/>
            <a:ext cx="1259573" cy="694500"/>
          </a:xfrm>
          <a:prstGeom prst="rect">
            <a:avLst/>
          </a:prstGeom>
          <a:noFill/>
          <a:ln>
            <a:noFill/>
          </a:ln>
        </p:spPr>
        <p:txBody>
          <a:bodyPr spcFirstLastPara="1" wrap="square" lIns="48200" tIns="24100" rIns="48200" bIns="24100" anchor="t" anchorCtr="0">
            <a:noAutofit/>
          </a:bodyPr>
          <a:lstStyle/>
          <a:p>
            <a:pPr>
              <a:spcBef>
                <a:spcPts val="0"/>
              </a:spcBef>
              <a:spcAft>
                <a:spcPts val="0"/>
              </a:spcAft>
              <a:buClr>
                <a:srgbClr val="000000"/>
              </a:buClr>
              <a:buSzPts val="1500"/>
            </a:pPr>
            <a:r>
              <a:rPr lang="en" sz="1500" dirty="0">
                <a:solidFill>
                  <a:srgbClr val="0000FF"/>
                </a:solidFill>
              </a:rPr>
              <a:t>Missing reaction space due to muon mass</a:t>
            </a:r>
            <a:endParaRPr sz="1500" i="0" dirty="0">
              <a:solidFill>
                <a:srgbClr val="0000FF"/>
              </a:solidFill>
              <a:latin typeface="Arial"/>
              <a:ea typeface="Arial"/>
              <a:cs typeface="Arial"/>
              <a:sym typeface="Arial"/>
            </a:endParaRPr>
          </a:p>
        </p:txBody>
      </p:sp>
      <p:cxnSp>
        <p:nvCxnSpPr>
          <p:cNvPr id="14" name="Google Shape;419;p38">
            <a:extLst>
              <a:ext uri="{FF2B5EF4-FFF2-40B4-BE49-F238E27FC236}">
                <a16:creationId xmlns:a16="http://schemas.microsoft.com/office/drawing/2014/main" id="{7288E3CE-8A52-2984-9242-E0820442CC07}"/>
              </a:ext>
            </a:extLst>
          </p:cNvPr>
          <p:cNvCxnSpPr>
            <a:cxnSpLocks/>
            <a:stCxn id="13" idx="1"/>
          </p:cNvCxnSpPr>
          <p:nvPr/>
        </p:nvCxnSpPr>
        <p:spPr>
          <a:xfrm flipH="1">
            <a:off x="3196627" y="4224750"/>
            <a:ext cx="649200" cy="242400"/>
          </a:xfrm>
          <a:prstGeom prst="straightConnector1">
            <a:avLst/>
          </a:prstGeom>
          <a:solidFill>
            <a:schemeClr val="accent1"/>
          </a:solidFill>
          <a:ln w="38100" cap="flat" cmpd="sng">
            <a:solidFill>
              <a:srgbClr val="0000FF"/>
            </a:solidFill>
            <a:prstDash val="solid"/>
            <a:round/>
            <a:headEnd type="none" w="sm" len="sm"/>
            <a:tailEnd type="triangle" w="med" len="med"/>
          </a:ln>
        </p:spPr>
      </p:cxnSp>
      <p:sp>
        <p:nvSpPr>
          <p:cNvPr id="15" name="TextBox 14">
            <a:extLst>
              <a:ext uri="{FF2B5EF4-FFF2-40B4-BE49-F238E27FC236}">
                <a16:creationId xmlns:a16="http://schemas.microsoft.com/office/drawing/2014/main" id="{765CBB64-3169-66FB-C53F-045F601E28D0}"/>
              </a:ext>
            </a:extLst>
          </p:cNvPr>
          <p:cNvSpPr txBox="1"/>
          <p:nvPr/>
        </p:nvSpPr>
        <p:spPr>
          <a:xfrm>
            <a:off x="1258446" y="6183868"/>
            <a:ext cx="2543531" cy="369332"/>
          </a:xfrm>
          <a:prstGeom prst="rect">
            <a:avLst/>
          </a:prstGeom>
          <a:noFill/>
        </p:spPr>
        <p:txBody>
          <a:bodyPr wrap="square" rtlCol="0">
            <a:spAutoFit/>
          </a:bodyPr>
          <a:lstStyle/>
          <a:p>
            <a:r>
              <a:rPr lang="en-US" dirty="0"/>
              <a:t>3-momentum transfer</a:t>
            </a:r>
          </a:p>
        </p:txBody>
      </p:sp>
      <p:sp>
        <p:nvSpPr>
          <p:cNvPr id="16" name="TextBox 15">
            <a:extLst>
              <a:ext uri="{FF2B5EF4-FFF2-40B4-BE49-F238E27FC236}">
                <a16:creationId xmlns:a16="http://schemas.microsoft.com/office/drawing/2014/main" id="{A3EA2AA3-F0DF-263D-2AC9-D3294DA5DB2F}"/>
              </a:ext>
            </a:extLst>
          </p:cNvPr>
          <p:cNvSpPr txBox="1"/>
          <p:nvPr/>
        </p:nvSpPr>
        <p:spPr>
          <a:xfrm>
            <a:off x="8534400" y="4033897"/>
            <a:ext cx="3657601" cy="2062103"/>
          </a:xfrm>
          <a:prstGeom prst="rect">
            <a:avLst/>
          </a:prstGeom>
          <a:noFill/>
        </p:spPr>
        <p:txBody>
          <a:bodyPr wrap="square" rtlCol="0">
            <a:spAutoFit/>
          </a:bodyPr>
          <a:lstStyle/>
          <a:p>
            <a:pPr algn="l"/>
            <a:r>
              <a:rPr lang="en-US" sz="1600" dirty="0"/>
              <a:t>Radiative corrections: </a:t>
            </a:r>
            <a:br>
              <a:rPr lang="en-US" sz="1600" dirty="0"/>
            </a:br>
            <a:r>
              <a:rPr lang="en-US" sz="1600" dirty="0"/>
              <a:t>O. </a:t>
            </a:r>
            <a:r>
              <a:rPr lang="en-US" sz="1600" dirty="0" err="1"/>
              <a:t>Tomalak</a:t>
            </a:r>
            <a:r>
              <a:rPr lang="en-US" sz="1600" dirty="0"/>
              <a:t> et al., </a:t>
            </a:r>
            <a:br>
              <a:rPr lang="en-US" sz="1600" dirty="0"/>
            </a:br>
            <a:r>
              <a:rPr lang="en-US" sz="1600" b="0" dirty="0">
                <a:effectLst/>
              </a:rPr>
              <a:t>Nature </a:t>
            </a:r>
            <a:r>
              <a:rPr lang="en-US" sz="1600" b="0" dirty="0" err="1">
                <a:effectLst/>
              </a:rPr>
              <a:t>Commun</a:t>
            </a:r>
            <a:r>
              <a:rPr lang="en-US" sz="1600" b="0" dirty="0">
                <a:effectLst/>
              </a:rPr>
              <a:t>. 13 (2022) 1, 5286</a:t>
            </a:r>
            <a:r>
              <a:rPr lang="en-US" sz="1600" dirty="0"/>
              <a:t> and </a:t>
            </a:r>
            <a:r>
              <a:rPr lang="en-US" sz="1600" b="0" dirty="0" err="1">
                <a:effectLst/>
              </a:rPr>
              <a:t>Phys.Rev.D</a:t>
            </a:r>
            <a:r>
              <a:rPr lang="en-US" sz="1600" b="0" dirty="0">
                <a:effectLst/>
              </a:rPr>
              <a:t> 106 (2022) 9, 093006</a:t>
            </a:r>
          </a:p>
          <a:p>
            <a:pPr algn="l"/>
            <a:endParaRPr lang="en-US" sz="1600" dirty="0"/>
          </a:p>
          <a:p>
            <a:pPr algn="l"/>
            <a:r>
              <a:rPr lang="en-US" sz="1600" dirty="0"/>
              <a:t>Nuclear effects:</a:t>
            </a:r>
          </a:p>
          <a:p>
            <a:pPr algn="l"/>
            <a:r>
              <a:rPr lang="en-US" sz="1600" dirty="0"/>
              <a:t>T. </a:t>
            </a:r>
            <a:r>
              <a:rPr lang="en-US" sz="1600" dirty="0" err="1"/>
              <a:t>Dieminger</a:t>
            </a:r>
            <a:r>
              <a:rPr lang="en-US" sz="1600" dirty="0"/>
              <a:t> et al.,</a:t>
            </a:r>
            <a:br>
              <a:rPr lang="en-US" sz="1600" dirty="0"/>
            </a:br>
            <a:r>
              <a:rPr lang="en-US" sz="1600" dirty="0" err="1"/>
              <a:t>Phys.Rev.D</a:t>
            </a:r>
            <a:r>
              <a:rPr lang="en-US" sz="1600" dirty="0"/>
              <a:t> 108 (2023) L031301</a:t>
            </a:r>
          </a:p>
        </p:txBody>
      </p:sp>
      <p:sp>
        <p:nvSpPr>
          <p:cNvPr id="9" name="TextBox 8">
            <a:extLst>
              <a:ext uri="{FF2B5EF4-FFF2-40B4-BE49-F238E27FC236}">
                <a16:creationId xmlns:a16="http://schemas.microsoft.com/office/drawing/2014/main" id="{7CAF9DCF-F2C8-6CBA-8EF7-B6F5C83AA7A2}"/>
              </a:ext>
            </a:extLst>
          </p:cNvPr>
          <p:cNvSpPr txBox="1"/>
          <p:nvPr/>
        </p:nvSpPr>
        <p:spPr>
          <a:xfrm rot="16200000">
            <a:off x="-471845" y="4891446"/>
            <a:ext cx="1770223" cy="369332"/>
          </a:xfrm>
          <a:prstGeom prst="rect">
            <a:avLst/>
          </a:prstGeom>
          <a:noFill/>
        </p:spPr>
        <p:txBody>
          <a:bodyPr wrap="square" rtlCol="0">
            <a:spAutoFit/>
          </a:bodyPr>
          <a:lstStyle/>
          <a:p>
            <a:r>
              <a:rPr lang="en-US" dirty="0"/>
              <a:t>energy transfer</a:t>
            </a:r>
          </a:p>
        </p:txBody>
      </p:sp>
    </p:spTree>
    <p:extLst>
      <p:ext uri="{BB962C8B-B14F-4D97-AF65-F5344CB8AC3E}">
        <p14:creationId xmlns:p14="http://schemas.microsoft.com/office/powerpoint/2010/main" val="3176167702"/>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solar energy&#10;&#10;Description automatically generated with medium confidence">
            <a:extLst>
              <a:ext uri="{FF2B5EF4-FFF2-40B4-BE49-F238E27FC236}">
                <a16:creationId xmlns:a16="http://schemas.microsoft.com/office/drawing/2014/main" id="{491E9E71-478D-F33F-BE6F-158DDB56C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3234" y="3720331"/>
            <a:ext cx="5659166" cy="2832869"/>
          </a:xfrm>
          <a:prstGeom prst="rect">
            <a:avLst/>
          </a:prstGeom>
        </p:spPr>
      </p:pic>
      <p:sp>
        <p:nvSpPr>
          <p:cNvPr id="8" name="Title 7"/>
          <p:cNvSpPr>
            <a:spLocks noGrp="1"/>
          </p:cNvSpPr>
          <p:nvPr>
            <p:ph type="title"/>
          </p:nvPr>
        </p:nvSpPr>
        <p:spPr/>
        <p:txBody>
          <a:bodyPr/>
          <a:lstStyle/>
          <a:p>
            <a:r>
              <a:rPr lang="en-US" dirty="0"/>
              <a:t>MINERvA: Electron Neutrino Flux</a:t>
            </a:r>
          </a:p>
        </p:txBody>
      </p:sp>
      <p:sp>
        <p:nvSpPr>
          <p:cNvPr id="7" name="Content Placeholder 6"/>
          <p:cNvSpPr>
            <a:spLocks noGrp="1"/>
          </p:cNvSpPr>
          <p:nvPr>
            <p:ph idx="1"/>
          </p:nvPr>
        </p:nvSpPr>
        <p:spPr>
          <a:xfrm>
            <a:off x="1371600" y="3552855"/>
            <a:ext cx="4724400" cy="2924145"/>
          </a:xfrm>
        </p:spPr>
        <p:txBody>
          <a:bodyPr>
            <a:normAutofit fontScale="85000" lnSpcReduction="20000"/>
          </a:bodyPr>
          <a:lstStyle/>
          <a:p>
            <a:r>
              <a:rPr lang="en-US" dirty="0"/>
              <a:t>NuMI is a “conventional” neutrino beam, with most neutrinos produced from focused </a:t>
            </a:r>
            <a:r>
              <a:rPr lang="en-US" dirty="0" err="1"/>
              <a:t>pions</a:t>
            </a:r>
            <a:r>
              <a:rPr lang="en-US" dirty="0"/>
              <a:t>.</a:t>
            </a:r>
          </a:p>
          <a:p>
            <a:r>
              <a:rPr lang="en-US" dirty="0" err="1"/>
              <a:t>Pions</a:t>
            </a:r>
            <a:r>
              <a:rPr lang="en-US" dirty="0"/>
              <a:t> decay mostly to muons, but weak decays involving electrons come from daughter muons or kaons.</a:t>
            </a:r>
          </a:p>
          <a:p>
            <a:r>
              <a:rPr lang="en-US" dirty="0"/>
              <a:t>~1% contribution of the beam.</a:t>
            </a:r>
          </a:p>
        </p:txBody>
      </p:sp>
      <p:sp>
        <p:nvSpPr>
          <p:cNvPr id="3" name="Date Placeholder 2"/>
          <p:cNvSpPr>
            <a:spLocks noGrp="1"/>
          </p:cNvSpPr>
          <p:nvPr>
            <p:ph type="dt" sz="half" idx="10"/>
          </p:nvPr>
        </p:nvSpPr>
        <p:spPr/>
        <p:txBody>
          <a:bodyPr/>
          <a:lstStyle/>
          <a:p>
            <a:r>
              <a:rPr lang="en-US"/>
              <a:t>2 October 2025</a:t>
            </a:r>
            <a:endParaRPr lang="en-US" dirty="0"/>
          </a:p>
        </p:txBody>
      </p:sp>
      <p:sp>
        <p:nvSpPr>
          <p:cNvPr id="4" name="Footer Placeholder 3"/>
          <p:cNvSpPr>
            <a:spLocks noGrp="1"/>
          </p:cNvSpPr>
          <p:nvPr>
            <p:ph type="ftr" sz="quarter" idx="11"/>
          </p:nvPr>
        </p:nvSpPr>
        <p:spPr/>
        <p:txBody>
          <a:bodyPr/>
          <a:lstStyle/>
          <a:p>
            <a:r>
              <a:rPr lang="en-US"/>
              <a:t>Kevin McFarland: Interactions on Nuclei</a:t>
            </a:r>
            <a:endParaRPr lang="en-US" dirty="0"/>
          </a:p>
        </p:txBody>
      </p:sp>
      <p:sp>
        <p:nvSpPr>
          <p:cNvPr id="5" name="Slide Number Placeholder 4"/>
          <p:cNvSpPr>
            <a:spLocks noGrp="1"/>
          </p:cNvSpPr>
          <p:nvPr>
            <p:ph type="sldNum" sz="quarter" idx="12"/>
          </p:nvPr>
        </p:nvSpPr>
        <p:spPr/>
        <p:txBody>
          <a:bodyPr/>
          <a:lstStyle/>
          <a:p>
            <a:fld id="{ACA60C7F-6F9E-AA4B-B167-6CB3A4F63BD8}" type="slidenum">
              <a:rPr lang="en-US"/>
              <a:pPr/>
              <a:t>33</a:t>
            </a:fld>
            <a:endParaRPr lang="en-US" dirty="0"/>
          </a:p>
        </p:txBody>
      </p:sp>
      <p:pic>
        <p:nvPicPr>
          <p:cNvPr id="28" name="Picture 27"/>
          <p:cNvPicPr>
            <a:picLocks noChangeAspect="1"/>
          </p:cNvPicPr>
          <p:nvPr/>
        </p:nvPicPr>
        <p:blipFill rotWithShape="1">
          <a:blip r:embed="rId4"/>
          <a:srcRect b="11240"/>
          <a:stretch/>
        </p:blipFill>
        <p:spPr>
          <a:xfrm>
            <a:off x="1447802" y="1371600"/>
            <a:ext cx="7864635" cy="2063986"/>
          </a:xfrm>
          <a:prstGeom prst="roundRect">
            <a:avLst>
              <a:gd name="adj" fmla="val 12719"/>
            </a:avLst>
          </a:prstGeom>
          <a:solidFill>
            <a:srgbClr val="FFFFFF">
              <a:shade val="85000"/>
            </a:srgbClr>
          </a:solidFill>
          <a:ln>
            <a:solidFill>
              <a:schemeClr val="tx1"/>
            </a:solidFill>
          </a:ln>
          <a:effectLst/>
        </p:spPr>
      </p:pic>
      <p:sp>
        <p:nvSpPr>
          <p:cNvPr id="23" name="TextBox 22"/>
          <p:cNvSpPr txBox="1"/>
          <p:nvPr/>
        </p:nvSpPr>
        <p:spPr>
          <a:xfrm>
            <a:off x="7099484" y="3276600"/>
            <a:ext cx="2900029" cy="400081"/>
          </a:xfrm>
          <a:prstGeom prst="rect">
            <a:avLst/>
          </a:prstGeom>
          <a:solidFill>
            <a:schemeClr val="bg1"/>
          </a:solidFill>
        </p:spPr>
        <p:txBody>
          <a:bodyPr wrap="none" lIns="91410" tIns="45706" rIns="91410" bIns="45706" rtlCol="0">
            <a:spAutoFit/>
          </a:bodyPr>
          <a:lstStyle/>
          <a:p>
            <a:r>
              <a:rPr lang="en-US" sz="2000" dirty="0" err="1"/>
              <a:t>NuMI</a:t>
            </a:r>
            <a:r>
              <a:rPr lang="en-US" sz="2000" dirty="0"/>
              <a:t> Beams @ MINERvA</a:t>
            </a:r>
          </a:p>
        </p:txBody>
      </p:sp>
      <p:sp>
        <p:nvSpPr>
          <p:cNvPr id="6" name="TextBox 5">
            <a:extLst>
              <a:ext uri="{FF2B5EF4-FFF2-40B4-BE49-F238E27FC236}">
                <a16:creationId xmlns:a16="http://schemas.microsoft.com/office/drawing/2014/main" id="{DBF4B05E-AE78-62B6-B718-89BE4738A249}"/>
              </a:ext>
            </a:extLst>
          </p:cNvPr>
          <p:cNvSpPr txBox="1"/>
          <p:nvPr/>
        </p:nvSpPr>
        <p:spPr>
          <a:xfrm>
            <a:off x="6400800" y="4336434"/>
            <a:ext cx="1143000" cy="369332"/>
          </a:xfrm>
          <a:prstGeom prst="rect">
            <a:avLst/>
          </a:prstGeom>
          <a:noFill/>
        </p:spPr>
        <p:txBody>
          <a:bodyPr wrap="square">
            <a:spAutoFit/>
          </a:bodyPr>
          <a:lstStyle/>
          <a:p>
            <a:r>
              <a:rPr lang="en-US" sz="1800" i="0" dirty="0"/>
              <a:t>FHC</a:t>
            </a:r>
            <a:endParaRPr lang="en-US" dirty="0"/>
          </a:p>
        </p:txBody>
      </p:sp>
      <p:sp>
        <p:nvSpPr>
          <p:cNvPr id="10" name="TextBox 9">
            <a:extLst>
              <a:ext uri="{FF2B5EF4-FFF2-40B4-BE49-F238E27FC236}">
                <a16:creationId xmlns:a16="http://schemas.microsoft.com/office/drawing/2014/main" id="{A7FDCD9B-2B43-5088-8D15-CB06B245FC5C}"/>
              </a:ext>
            </a:extLst>
          </p:cNvPr>
          <p:cNvSpPr txBox="1"/>
          <p:nvPr/>
        </p:nvSpPr>
        <p:spPr>
          <a:xfrm>
            <a:off x="9372600" y="4278868"/>
            <a:ext cx="1143000" cy="369332"/>
          </a:xfrm>
          <a:prstGeom prst="rect">
            <a:avLst/>
          </a:prstGeom>
          <a:noFill/>
        </p:spPr>
        <p:txBody>
          <a:bodyPr wrap="square">
            <a:spAutoFit/>
          </a:bodyPr>
          <a:lstStyle/>
          <a:p>
            <a:r>
              <a:rPr lang="en-US" i="0" dirty="0"/>
              <a:t>R</a:t>
            </a:r>
            <a:r>
              <a:rPr lang="en-US" sz="1800" i="0" dirty="0"/>
              <a:t>HC</a:t>
            </a:r>
            <a:endParaRPr lang="en-US" dirty="0"/>
          </a:p>
        </p:txBody>
      </p:sp>
    </p:spTree>
    <p:extLst>
      <p:ext uri="{BB962C8B-B14F-4D97-AF65-F5344CB8AC3E}">
        <p14:creationId xmlns:p14="http://schemas.microsoft.com/office/powerpoint/2010/main" val="667281527"/>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C834A-BFD5-3D62-748E-C1B501049C70}"/>
              </a:ext>
            </a:extLst>
          </p:cNvPr>
          <p:cNvSpPr>
            <a:spLocks noGrp="1"/>
          </p:cNvSpPr>
          <p:nvPr>
            <p:ph type="title"/>
          </p:nvPr>
        </p:nvSpPr>
        <p:spPr/>
        <p:txBody>
          <a:bodyPr/>
          <a:lstStyle/>
          <a:p>
            <a:r>
              <a:rPr lang="en-US" dirty="0"/>
              <a:t>MINERvA </a:t>
            </a:r>
            <a:r>
              <a:rPr lang="en-US" sz="4000" dirty="0">
                <a:solidFill>
                  <a:schemeClr val="dk1"/>
                </a:solidFill>
                <a:latin typeface="Calibri"/>
                <a:ea typeface="Calibri"/>
                <a:cs typeface="Calibri"/>
                <a:sym typeface="Calibri"/>
              </a:rPr>
              <a:t>𝜈</a:t>
            </a:r>
            <a:r>
              <a:rPr lang="en-US" sz="4000" baseline="-25000" dirty="0">
                <a:solidFill>
                  <a:schemeClr val="dk1"/>
                </a:solidFill>
                <a:latin typeface="Calibri"/>
                <a:ea typeface="Calibri"/>
                <a:cs typeface="Calibri"/>
                <a:sym typeface="Calibri"/>
              </a:rPr>
              <a:t>e </a:t>
            </a:r>
            <a:r>
              <a:rPr lang="en-US" sz="4000" dirty="0">
                <a:solidFill>
                  <a:schemeClr val="dk1"/>
                </a:solidFill>
                <a:latin typeface="Calibri"/>
                <a:ea typeface="Calibri"/>
                <a:cs typeface="Calibri"/>
                <a:sym typeface="Calibri"/>
              </a:rPr>
              <a:t>/𝜈</a:t>
            </a:r>
            <a:r>
              <a:rPr lang="en-US" sz="4000" baseline="-25000" dirty="0">
                <a:solidFill>
                  <a:schemeClr val="dk1"/>
                </a:solidFill>
                <a:latin typeface="Calibri"/>
                <a:ea typeface="Calibri"/>
                <a:cs typeface="Calibri"/>
                <a:sym typeface="Calibri"/>
              </a:rPr>
              <a:t>𝜇</a:t>
            </a:r>
            <a:r>
              <a:rPr lang="en-US" dirty="0"/>
              <a:t>  Ratios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DA0A5F-AC0E-0E0A-D7E0-1924741A2CEF}"/>
                  </a:ext>
                </a:extLst>
              </p:cNvPr>
              <p:cNvSpPr>
                <a:spLocks noGrp="1"/>
              </p:cNvSpPr>
              <p:nvPr>
                <p:ph idx="1"/>
              </p:nvPr>
            </p:nvSpPr>
            <p:spPr>
              <a:xfrm>
                <a:off x="8403772" y="1825625"/>
                <a:ext cx="3788228" cy="4844232"/>
              </a:xfrm>
            </p:spPr>
            <p:txBody>
              <a:bodyPr>
                <a:normAutofit fontScale="85000" lnSpcReduction="20000"/>
              </a:bodyPr>
              <a:lstStyle/>
              <a:p>
                <a:r>
                  <a:rPr lang="en-US" i="1" dirty="0"/>
                  <a:t>Preliminary</a:t>
                </a:r>
                <a:r>
                  <a:rPr lang="en-US" dirty="0"/>
                  <a:t>.</a:t>
                </a:r>
              </a:p>
              <a:p>
                <a:r>
                  <a:rPr lang="en-US" dirty="0"/>
                  <a:t>Cross-sections in panels of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𝑇</m:t>
                        </m:r>
                      </m:sub>
                      <m:sup>
                        <m:r>
                          <a:rPr lang="en-US" b="0" i="1" smtClean="0">
                            <a:latin typeface="Cambria Math" panose="02040503050406030204" pitchFamily="18" charset="0"/>
                          </a:rPr>
                          <m:t>ℓ</m:t>
                        </m:r>
                      </m:sup>
                    </m:sSubSup>
                  </m:oMath>
                </a14:m>
                <a:r>
                  <a:rPr lang="en-US" dirty="0"/>
                  <a:t> as a function of “available energy”, energy in calorimetrically visible particles, e.g., not neutrons.</a:t>
                </a:r>
              </a:p>
              <a:p>
                <a:r>
                  <a:rPr lang="en-US" dirty="0"/>
                  <a:t>Simulation predicts a ratio very close to one dominated by statistical uncertainties.</a:t>
                </a:r>
              </a:p>
              <a:p>
                <a:r>
                  <a:rPr lang="en-US" dirty="0"/>
                  <a:t>Testing the confidence of generators </a:t>
                </a:r>
                <a:r>
                  <a:rPr lang="en-US" dirty="0">
                    <a:sym typeface="Wingdings" pitchFamily="2" charset="2"/>
                  </a:rPr>
                  <a:t>that ratio should be </a:t>
                </a:r>
                <a14:m>
                  <m:oMath xmlns:m="http://schemas.openxmlformats.org/officeDocument/2006/math">
                    <m:r>
                      <a:rPr lang="en-US" b="0" i="1" smtClean="0">
                        <a:latin typeface="Cambria Math" panose="02040503050406030204" pitchFamily="18" charset="0"/>
                        <a:sym typeface="Wingdings" pitchFamily="2" charset="2"/>
                      </a:rPr>
                      <m:t>≈</m:t>
                    </m:r>
                  </m:oMath>
                </a14:m>
                <a:r>
                  <a:rPr lang="en-US" dirty="0">
                    <a:sym typeface="Wingdings" pitchFamily="2" charset="2"/>
                  </a:rPr>
                  <a:t>1.</a:t>
                </a:r>
                <a:endParaRPr lang="en-US" dirty="0"/>
              </a:p>
            </p:txBody>
          </p:sp>
        </mc:Choice>
        <mc:Fallback xmlns="">
          <p:sp>
            <p:nvSpPr>
              <p:cNvPr id="3" name="Content Placeholder 2">
                <a:extLst>
                  <a:ext uri="{FF2B5EF4-FFF2-40B4-BE49-F238E27FC236}">
                    <a16:creationId xmlns:a16="http://schemas.microsoft.com/office/drawing/2014/main" id="{92DA0A5F-AC0E-0E0A-D7E0-1924741A2CEF}"/>
                  </a:ext>
                </a:extLst>
              </p:cNvPr>
              <p:cNvSpPr>
                <a:spLocks noGrp="1" noRot="1" noChangeAspect="1" noMove="1" noResize="1" noEditPoints="1" noAdjustHandles="1" noChangeArrowheads="1" noChangeShapeType="1" noTextEdit="1"/>
              </p:cNvSpPr>
              <p:nvPr>
                <p:ph idx="1"/>
              </p:nvPr>
            </p:nvSpPr>
            <p:spPr>
              <a:xfrm>
                <a:off x="8403772" y="1825625"/>
                <a:ext cx="3788228" cy="4844232"/>
              </a:xfrm>
              <a:blipFill>
                <a:blip r:embed="rId3"/>
                <a:stretch>
                  <a:fillRect l="-2000" t="-2350" r="-2000" b="-26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AC296B8-2D26-14E0-7C29-8BF916B2551B}"/>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057A2FE8-55BB-2C33-5A16-D1EF0139A18A}"/>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657A8EA3-D4E0-6D82-79A4-A3DAC04BB99A}"/>
              </a:ext>
            </a:extLst>
          </p:cNvPr>
          <p:cNvSpPr>
            <a:spLocks noGrp="1"/>
          </p:cNvSpPr>
          <p:nvPr>
            <p:ph type="sldNum" sz="quarter" idx="12"/>
          </p:nvPr>
        </p:nvSpPr>
        <p:spPr/>
        <p:txBody>
          <a:bodyPr/>
          <a:lstStyle/>
          <a:p>
            <a:fld id="{8132C78B-D409-3F4E-ACA1-20F3BFE0E73C}" type="slidenum">
              <a:rPr lang="en-US" smtClean="0"/>
              <a:t>34</a:t>
            </a:fld>
            <a:endParaRPr lang="en-US"/>
          </a:p>
        </p:txBody>
      </p:sp>
      <p:pic>
        <p:nvPicPr>
          <p:cNvPr id="8" name="Google Shape;378;p46">
            <a:extLst>
              <a:ext uri="{FF2B5EF4-FFF2-40B4-BE49-F238E27FC236}">
                <a16:creationId xmlns:a16="http://schemas.microsoft.com/office/drawing/2014/main" id="{D093C323-AEF9-268E-C207-9F5EEB839460}"/>
              </a:ext>
            </a:extLst>
          </p:cNvPr>
          <p:cNvPicPr preferRelativeResize="0"/>
          <p:nvPr/>
        </p:nvPicPr>
        <p:blipFill>
          <a:blip r:embed="rId4">
            <a:alphaModFix/>
          </a:blip>
          <a:stretch>
            <a:fillRect/>
          </a:stretch>
        </p:blipFill>
        <p:spPr>
          <a:xfrm>
            <a:off x="188903" y="1383845"/>
            <a:ext cx="8229600" cy="5136937"/>
          </a:xfrm>
          <a:prstGeom prst="rect">
            <a:avLst/>
          </a:prstGeom>
          <a:noFill/>
          <a:ln>
            <a:noFill/>
          </a:ln>
        </p:spPr>
      </p:pic>
      <p:sp>
        <p:nvSpPr>
          <p:cNvPr id="9" name="Google Shape;128;p19">
            <a:extLst>
              <a:ext uri="{FF2B5EF4-FFF2-40B4-BE49-F238E27FC236}">
                <a16:creationId xmlns:a16="http://schemas.microsoft.com/office/drawing/2014/main" id="{D10797E8-F0BA-EE06-A7F9-25AA9885DEE9}"/>
              </a:ext>
            </a:extLst>
          </p:cNvPr>
          <p:cNvSpPr txBox="1"/>
          <p:nvPr/>
        </p:nvSpPr>
        <p:spPr>
          <a:xfrm>
            <a:off x="6633096" y="1832552"/>
            <a:ext cx="8289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latin typeface="Calibri"/>
                <a:ea typeface="Calibri"/>
                <a:cs typeface="Calibri"/>
                <a:sym typeface="Calibri"/>
              </a:rPr>
              <a:t>𝜈</a:t>
            </a:r>
            <a:r>
              <a:rPr lang="en" sz="2200" baseline="-25000" dirty="0">
                <a:solidFill>
                  <a:schemeClr val="dk1"/>
                </a:solidFill>
                <a:latin typeface="Calibri"/>
                <a:ea typeface="Calibri"/>
                <a:cs typeface="Calibri"/>
                <a:sym typeface="Calibri"/>
              </a:rPr>
              <a:t>e </a:t>
            </a:r>
            <a:r>
              <a:rPr lang="en" sz="2200" dirty="0">
                <a:solidFill>
                  <a:schemeClr val="dk1"/>
                </a:solidFill>
                <a:latin typeface="Calibri"/>
                <a:ea typeface="Calibri"/>
                <a:cs typeface="Calibri"/>
                <a:sym typeface="Calibri"/>
              </a:rPr>
              <a:t>/𝜈</a:t>
            </a:r>
            <a:r>
              <a:rPr lang="en" sz="2200" baseline="-25000" dirty="0">
                <a:solidFill>
                  <a:schemeClr val="dk1"/>
                </a:solidFill>
                <a:latin typeface="Calibri"/>
                <a:ea typeface="Calibri"/>
                <a:cs typeface="Calibri"/>
                <a:sym typeface="Calibri"/>
              </a:rPr>
              <a:t>𝜇</a:t>
            </a:r>
            <a:endParaRPr sz="2200" baseline="-25000" dirty="0">
              <a:solidFill>
                <a:schemeClr val="dk1"/>
              </a:solidFill>
              <a:latin typeface="Calibri"/>
              <a:ea typeface="Calibri"/>
              <a:cs typeface="Calibri"/>
              <a:sym typeface="Calibri"/>
            </a:endParaRPr>
          </a:p>
        </p:txBody>
      </p:sp>
      <p:pic>
        <p:nvPicPr>
          <p:cNvPr id="7" name="Graphic 6" descr="Traffic cone outline">
            <a:extLst>
              <a:ext uri="{FF2B5EF4-FFF2-40B4-BE49-F238E27FC236}">
                <a16:creationId xmlns:a16="http://schemas.microsoft.com/office/drawing/2014/main" id="{BE448AE9-E052-AE10-BD7B-D403878FB5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674" y="1586937"/>
            <a:ext cx="914400" cy="914400"/>
          </a:xfrm>
          <a:prstGeom prst="rect">
            <a:avLst/>
          </a:prstGeom>
        </p:spPr>
      </p:pic>
      <p:pic>
        <p:nvPicPr>
          <p:cNvPr id="10" name="Graphic 9" descr="Traffic cone outline">
            <a:extLst>
              <a:ext uri="{FF2B5EF4-FFF2-40B4-BE49-F238E27FC236}">
                <a16:creationId xmlns:a16="http://schemas.microsoft.com/office/drawing/2014/main" id="{0F34A1F1-8680-04F3-2B8F-7089FBE64B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86600" y="4419600"/>
            <a:ext cx="914400" cy="914400"/>
          </a:xfrm>
          <a:prstGeom prst="rect">
            <a:avLst/>
          </a:prstGeom>
        </p:spPr>
      </p:pic>
      <p:pic>
        <p:nvPicPr>
          <p:cNvPr id="9218" name="Picture 2" descr="MINERvA | MINERvA: Bringing neutrinos into sharp focus">
            <a:extLst>
              <a:ext uri="{FF2B5EF4-FFF2-40B4-BE49-F238E27FC236}">
                <a16:creationId xmlns:a16="http://schemas.microsoft.com/office/drawing/2014/main" id="{5734B91A-2715-1871-D90E-D252BF26E9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8503" y="228600"/>
            <a:ext cx="1561747" cy="1524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D7F2C20-2A5E-535E-BB80-5BA4890DAEEA}"/>
              </a:ext>
            </a:extLst>
          </p:cNvPr>
          <p:cNvSpPr txBox="1"/>
          <p:nvPr/>
        </p:nvSpPr>
        <p:spPr>
          <a:xfrm>
            <a:off x="5884776" y="2963284"/>
            <a:ext cx="2693275" cy="584775"/>
          </a:xfrm>
          <a:prstGeom prst="rect">
            <a:avLst/>
          </a:prstGeom>
          <a:noFill/>
        </p:spPr>
        <p:txBody>
          <a:bodyPr wrap="square" rtlCol="0">
            <a:spAutoFit/>
          </a:bodyPr>
          <a:lstStyle/>
          <a:p>
            <a:r>
              <a:rPr lang="en-US" sz="1600" dirty="0">
                <a:solidFill>
                  <a:schemeClr val="accent5">
                    <a:lumMod val="75000"/>
                  </a:schemeClr>
                </a:solidFill>
              </a:rPr>
              <a:t>MINERvA Preliminary, McFarland NuINT24</a:t>
            </a:r>
          </a:p>
        </p:txBody>
      </p:sp>
    </p:spTree>
    <p:extLst>
      <p:ext uri="{BB962C8B-B14F-4D97-AF65-F5344CB8AC3E}">
        <p14:creationId xmlns:p14="http://schemas.microsoft.com/office/powerpoint/2010/main" val="324431942"/>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34E2-8819-362E-3513-82D7CE038C0B}"/>
              </a:ext>
            </a:extLst>
          </p:cNvPr>
          <p:cNvSpPr>
            <a:spLocks noGrp="1"/>
          </p:cNvSpPr>
          <p:nvPr>
            <p:ph type="title"/>
          </p:nvPr>
        </p:nvSpPr>
        <p:spPr/>
        <p:txBody>
          <a:bodyPr/>
          <a:lstStyle/>
          <a:p>
            <a:r>
              <a:rPr lang="en-US" dirty="0" err="1"/>
              <a:t>MicroBooNE</a:t>
            </a:r>
            <a:r>
              <a:rPr lang="en-US" dirty="0"/>
              <a:t> </a:t>
            </a:r>
            <a:r>
              <a:rPr lang="en-US" sz="3600" dirty="0">
                <a:solidFill>
                  <a:schemeClr val="dk1"/>
                </a:solidFill>
                <a:latin typeface="Calibri"/>
                <a:ea typeface="Calibri"/>
                <a:cs typeface="Calibri"/>
                <a:sym typeface="Calibri"/>
              </a:rPr>
              <a:t>𝜈</a:t>
            </a:r>
            <a:r>
              <a:rPr lang="en-US" sz="3600" baseline="-25000" dirty="0">
                <a:solidFill>
                  <a:schemeClr val="dk1"/>
                </a:solidFill>
                <a:latin typeface="Calibri"/>
                <a:ea typeface="Calibri"/>
                <a:cs typeface="Calibri"/>
                <a:sym typeface="Calibri"/>
              </a:rPr>
              <a:t>e</a:t>
            </a:r>
            <a:r>
              <a:rPr lang="en-US" dirty="0"/>
              <a:t> Pion Production</a:t>
            </a:r>
          </a:p>
        </p:txBody>
      </p:sp>
      <p:sp>
        <p:nvSpPr>
          <p:cNvPr id="3" name="Content Placeholder 2">
            <a:extLst>
              <a:ext uri="{FF2B5EF4-FFF2-40B4-BE49-F238E27FC236}">
                <a16:creationId xmlns:a16="http://schemas.microsoft.com/office/drawing/2014/main" id="{80E376C8-A19E-365E-971E-887E604F08DC}"/>
              </a:ext>
            </a:extLst>
          </p:cNvPr>
          <p:cNvSpPr>
            <a:spLocks noGrp="1"/>
          </p:cNvSpPr>
          <p:nvPr>
            <p:ph idx="1"/>
          </p:nvPr>
        </p:nvSpPr>
        <p:spPr>
          <a:xfrm>
            <a:off x="609599" y="1295400"/>
            <a:ext cx="11331221" cy="4454525"/>
          </a:xfrm>
        </p:spPr>
        <p:txBody>
          <a:bodyPr/>
          <a:lstStyle/>
          <a:p>
            <a:r>
              <a:rPr lang="en-US" sz="2400" dirty="0" err="1"/>
              <a:t>MicroBooNE</a:t>
            </a:r>
            <a:r>
              <a:rPr lang="en-US" sz="2400" dirty="0"/>
              <a:t> has begun to probe exclusive electron neutrino interactions, exploiting </a:t>
            </a:r>
            <a:r>
              <a:rPr lang="en-US" sz="2400" dirty="0" err="1"/>
              <a:t>capabitilies</a:t>
            </a:r>
            <a:r>
              <a:rPr lang="en-US" sz="2400" dirty="0"/>
              <a:t> of liquid </a:t>
            </a:r>
            <a:r>
              <a:rPr lang="en-US" sz="2400" dirty="0" err="1"/>
              <a:t>Ar</a:t>
            </a:r>
            <a:r>
              <a:rPr lang="en-US" sz="2400" dirty="0"/>
              <a:t> TPCs.</a:t>
            </a:r>
          </a:p>
          <a:p>
            <a:r>
              <a:rPr lang="en-US" sz="2400" dirty="0"/>
              <a:t>Results are relatively low statistics today, but they point to the ability to do this in SBND at high statistics.  Will be particularly interesting when this can be</a:t>
            </a:r>
            <a:br>
              <a:rPr lang="en-US" sz="2400" dirty="0"/>
            </a:br>
            <a:r>
              <a:rPr lang="en-US" sz="2400" dirty="0"/>
              <a:t>done near threshold for the process and compared to muon neutrinos.</a:t>
            </a:r>
          </a:p>
        </p:txBody>
      </p:sp>
      <p:sp>
        <p:nvSpPr>
          <p:cNvPr id="4" name="Date Placeholder 3">
            <a:extLst>
              <a:ext uri="{FF2B5EF4-FFF2-40B4-BE49-F238E27FC236}">
                <a16:creationId xmlns:a16="http://schemas.microsoft.com/office/drawing/2014/main" id="{C635ED0E-C195-5D66-880B-8EBC4AE18CB1}"/>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5B2F8B01-CC13-26DB-4CD5-34BAAF092618}"/>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A006472D-4642-0884-F10D-B5A1AD15C63B}"/>
              </a:ext>
            </a:extLst>
          </p:cNvPr>
          <p:cNvSpPr>
            <a:spLocks noGrp="1"/>
          </p:cNvSpPr>
          <p:nvPr>
            <p:ph type="sldNum" sz="quarter" idx="12"/>
          </p:nvPr>
        </p:nvSpPr>
        <p:spPr/>
        <p:txBody>
          <a:bodyPr/>
          <a:lstStyle/>
          <a:p>
            <a:fld id="{FB7A5F6C-6AD6-402F-B829-8C1EAE38D662}" type="slidenum">
              <a:rPr lang="en-US" smtClean="0"/>
              <a:pPr/>
              <a:t>35</a:t>
            </a:fld>
            <a:endParaRPr lang="en-US"/>
          </a:p>
        </p:txBody>
      </p:sp>
      <p:pic>
        <p:nvPicPr>
          <p:cNvPr id="8" name="Picture 7">
            <a:extLst>
              <a:ext uri="{FF2B5EF4-FFF2-40B4-BE49-F238E27FC236}">
                <a16:creationId xmlns:a16="http://schemas.microsoft.com/office/drawing/2014/main" id="{12483E33-BFF4-D309-4306-3B8067E8A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7112" y="3308212"/>
            <a:ext cx="4532488" cy="2811425"/>
          </a:xfrm>
          <a:prstGeom prst="rect">
            <a:avLst/>
          </a:prstGeom>
        </p:spPr>
      </p:pic>
      <p:sp>
        <p:nvSpPr>
          <p:cNvPr id="10" name="TextBox 9">
            <a:extLst>
              <a:ext uri="{FF2B5EF4-FFF2-40B4-BE49-F238E27FC236}">
                <a16:creationId xmlns:a16="http://schemas.microsoft.com/office/drawing/2014/main" id="{7CC3C31F-0C78-0E09-80BC-D49B18C82CE2}"/>
              </a:ext>
            </a:extLst>
          </p:cNvPr>
          <p:cNvSpPr txBox="1"/>
          <p:nvPr/>
        </p:nvSpPr>
        <p:spPr>
          <a:xfrm>
            <a:off x="7391400" y="6153834"/>
            <a:ext cx="3860800" cy="646331"/>
          </a:xfrm>
          <a:prstGeom prst="rect">
            <a:avLst/>
          </a:prstGeom>
          <a:noFill/>
        </p:spPr>
        <p:txBody>
          <a:bodyPr wrap="square">
            <a:spAutoFit/>
          </a:bodyPr>
          <a:lstStyle/>
          <a:p>
            <a:r>
              <a:rPr lang="en-US" b="0" i="0" dirty="0" err="1">
                <a:solidFill>
                  <a:srgbClr val="002147"/>
                </a:solidFill>
                <a:effectLst/>
                <a:latin typeface="din-2014"/>
              </a:rPr>
              <a:t>MicroBooNE</a:t>
            </a:r>
            <a:r>
              <a:rPr lang="en-US" b="0" i="0" dirty="0">
                <a:solidFill>
                  <a:srgbClr val="002147"/>
                </a:solidFill>
                <a:effectLst/>
                <a:latin typeface="din-2014"/>
              </a:rPr>
              <a:t> collaboration, </a:t>
            </a:r>
            <a:br>
              <a:rPr lang="en-US" b="0" i="0" dirty="0">
                <a:solidFill>
                  <a:srgbClr val="002147"/>
                </a:solidFill>
                <a:effectLst/>
                <a:latin typeface="din-2014"/>
              </a:rPr>
            </a:br>
            <a:r>
              <a:rPr lang="en-US" b="0" i="1" dirty="0">
                <a:solidFill>
                  <a:srgbClr val="002147"/>
                </a:solidFill>
                <a:effectLst/>
                <a:latin typeface="din-2014"/>
              </a:rPr>
              <a:t>Phys. Rev. Lett. 135, 061802 </a:t>
            </a:r>
            <a:endParaRPr lang="en-US" dirty="0"/>
          </a:p>
        </p:txBody>
      </p:sp>
      <p:pic>
        <p:nvPicPr>
          <p:cNvPr id="2050" name="Picture 2">
            <a:extLst>
              <a:ext uri="{FF2B5EF4-FFF2-40B4-BE49-F238E27FC236}">
                <a16:creationId xmlns:a16="http://schemas.microsoft.com/office/drawing/2014/main" id="{7047F860-BDC9-0C52-FF67-0FE032470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12" y="3376788"/>
            <a:ext cx="6350000" cy="31369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4E25174-73C3-EFF8-023F-26CACE3F8861}"/>
                  </a:ext>
                </a:extLst>
              </p:cNvPr>
              <p:cNvSpPr txBox="1"/>
              <p:nvPr/>
            </p:nvSpPr>
            <p:spPr>
              <a:xfrm>
                <a:off x="2024668" y="3886200"/>
                <a:ext cx="47000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𝑒</m:t>
                          </m:r>
                        </m:sub>
                      </m:sSub>
                    </m:oMath>
                  </m:oMathPara>
                </a14:m>
                <a:endParaRPr lang="en-US" dirty="0"/>
              </a:p>
            </p:txBody>
          </p:sp>
        </mc:Choice>
        <mc:Fallback xmlns="">
          <p:sp>
            <p:nvSpPr>
              <p:cNvPr id="11" name="TextBox 10">
                <a:extLst>
                  <a:ext uri="{FF2B5EF4-FFF2-40B4-BE49-F238E27FC236}">
                    <a16:creationId xmlns:a16="http://schemas.microsoft.com/office/drawing/2014/main" id="{D4E25174-73C3-EFF8-023F-26CACE3F8861}"/>
                  </a:ext>
                </a:extLst>
              </p:cNvPr>
              <p:cNvSpPr txBox="1">
                <a:spLocks noRot="1" noChangeAspect="1" noMove="1" noResize="1" noEditPoints="1" noAdjustHandles="1" noChangeArrowheads="1" noChangeShapeType="1" noTextEdit="1"/>
              </p:cNvSpPr>
              <p:nvPr/>
            </p:nvSpPr>
            <p:spPr>
              <a:xfrm>
                <a:off x="2024668" y="3886200"/>
                <a:ext cx="470000" cy="430887"/>
              </a:xfrm>
              <a:prstGeom prst="rect">
                <a:avLst/>
              </a:prstGeom>
              <a:blipFill>
                <a:blip r:embed="rId4"/>
                <a:stretch>
                  <a:fillRect l="-26316"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561F3AB-89C4-19DB-9AEB-4C5AA32F71DE}"/>
                  </a:ext>
                </a:extLst>
              </p:cNvPr>
              <p:cNvSpPr txBox="1"/>
              <p:nvPr/>
            </p:nvSpPr>
            <p:spPr>
              <a:xfrm>
                <a:off x="4964372" y="3886200"/>
                <a:ext cx="44582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𝜃</m:t>
                          </m:r>
                        </m:e>
                        <m:sub>
                          <m:r>
                            <a:rPr lang="en-US" sz="2800" b="0" i="1" smtClean="0">
                              <a:latin typeface="Cambria Math" panose="02040503050406030204" pitchFamily="18" charset="0"/>
                            </a:rPr>
                            <m:t>𝑒</m:t>
                          </m:r>
                        </m:sub>
                      </m:sSub>
                    </m:oMath>
                  </m:oMathPara>
                </a14:m>
                <a:endParaRPr lang="en-US" dirty="0"/>
              </a:p>
            </p:txBody>
          </p:sp>
        </mc:Choice>
        <mc:Fallback xmlns="">
          <p:sp>
            <p:nvSpPr>
              <p:cNvPr id="12" name="TextBox 11">
                <a:extLst>
                  <a:ext uri="{FF2B5EF4-FFF2-40B4-BE49-F238E27FC236}">
                    <a16:creationId xmlns:a16="http://schemas.microsoft.com/office/drawing/2014/main" id="{7561F3AB-89C4-19DB-9AEB-4C5AA32F71DE}"/>
                  </a:ext>
                </a:extLst>
              </p:cNvPr>
              <p:cNvSpPr txBox="1">
                <a:spLocks noRot="1" noChangeAspect="1" noMove="1" noResize="1" noEditPoints="1" noAdjustHandles="1" noChangeArrowheads="1" noChangeShapeType="1" noTextEdit="1"/>
              </p:cNvSpPr>
              <p:nvPr/>
            </p:nvSpPr>
            <p:spPr>
              <a:xfrm>
                <a:off x="4964372" y="3886200"/>
                <a:ext cx="445828" cy="430887"/>
              </a:xfrm>
              <a:prstGeom prst="rect">
                <a:avLst/>
              </a:prstGeom>
              <a:blipFill>
                <a:blip r:embed="rId5"/>
                <a:stretch>
                  <a:fillRect l="-24324" b="-1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BDF61A1-767E-11EC-4080-4340B251C12F}"/>
                  </a:ext>
                </a:extLst>
              </p:cNvPr>
              <p:cNvSpPr txBox="1"/>
              <p:nvPr/>
            </p:nvSpPr>
            <p:spPr>
              <a:xfrm>
                <a:off x="1509927" y="5360313"/>
                <a:ext cx="47397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𝜃</m:t>
                          </m:r>
                        </m:e>
                        <m:sub>
                          <m:r>
                            <a:rPr lang="en-US" sz="2800" b="0" i="1" smtClean="0">
                              <a:latin typeface="Cambria Math" panose="02040503050406030204" pitchFamily="18" charset="0"/>
                            </a:rPr>
                            <m:t>𝜋</m:t>
                          </m:r>
                        </m:sub>
                      </m:sSub>
                    </m:oMath>
                  </m:oMathPara>
                </a14:m>
                <a:endParaRPr lang="en-US" dirty="0"/>
              </a:p>
            </p:txBody>
          </p:sp>
        </mc:Choice>
        <mc:Fallback xmlns="">
          <p:sp>
            <p:nvSpPr>
              <p:cNvPr id="13" name="TextBox 12">
                <a:extLst>
                  <a:ext uri="{FF2B5EF4-FFF2-40B4-BE49-F238E27FC236}">
                    <a16:creationId xmlns:a16="http://schemas.microsoft.com/office/drawing/2014/main" id="{7BDF61A1-767E-11EC-4080-4340B251C12F}"/>
                  </a:ext>
                </a:extLst>
              </p:cNvPr>
              <p:cNvSpPr txBox="1">
                <a:spLocks noRot="1" noChangeAspect="1" noMove="1" noResize="1" noEditPoints="1" noAdjustHandles="1" noChangeArrowheads="1" noChangeShapeType="1" noTextEdit="1"/>
              </p:cNvSpPr>
              <p:nvPr/>
            </p:nvSpPr>
            <p:spPr>
              <a:xfrm>
                <a:off x="1509927" y="5360313"/>
                <a:ext cx="473976" cy="430887"/>
              </a:xfrm>
              <a:prstGeom prst="rect">
                <a:avLst/>
              </a:prstGeom>
              <a:blipFill>
                <a:blip r:embed="rId6"/>
                <a:stretch>
                  <a:fillRect l="-27027"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0927E0D-06F6-522E-7D34-781B21BF515B}"/>
                  </a:ext>
                </a:extLst>
              </p:cNvPr>
              <p:cNvSpPr txBox="1"/>
              <p:nvPr/>
            </p:nvSpPr>
            <p:spPr>
              <a:xfrm>
                <a:off x="4497965" y="5817513"/>
                <a:ext cx="61664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𝜃</m:t>
                          </m:r>
                        </m:e>
                        <m:sub>
                          <m:r>
                            <a:rPr lang="en-US" sz="2800" b="0" i="1" smtClean="0">
                              <a:latin typeface="Cambria Math" panose="02040503050406030204" pitchFamily="18" charset="0"/>
                            </a:rPr>
                            <m:t>𝑒</m:t>
                          </m:r>
                          <m:r>
                            <a:rPr lang="en-US" sz="2800" b="0" i="1" smtClean="0">
                              <a:latin typeface="Cambria Math" panose="02040503050406030204" pitchFamily="18" charset="0"/>
                            </a:rPr>
                            <m:t>𝜋</m:t>
                          </m:r>
                        </m:sub>
                      </m:sSub>
                    </m:oMath>
                  </m:oMathPara>
                </a14:m>
                <a:endParaRPr lang="en-US" dirty="0"/>
              </a:p>
            </p:txBody>
          </p:sp>
        </mc:Choice>
        <mc:Fallback xmlns="">
          <p:sp>
            <p:nvSpPr>
              <p:cNvPr id="14" name="TextBox 13">
                <a:extLst>
                  <a:ext uri="{FF2B5EF4-FFF2-40B4-BE49-F238E27FC236}">
                    <a16:creationId xmlns:a16="http://schemas.microsoft.com/office/drawing/2014/main" id="{80927E0D-06F6-522E-7D34-781B21BF515B}"/>
                  </a:ext>
                </a:extLst>
              </p:cNvPr>
              <p:cNvSpPr txBox="1">
                <a:spLocks noRot="1" noChangeAspect="1" noMove="1" noResize="1" noEditPoints="1" noAdjustHandles="1" noChangeArrowheads="1" noChangeShapeType="1" noTextEdit="1"/>
              </p:cNvSpPr>
              <p:nvPr/>
            </p:nvSpPr>
            <p:spPr>
              <a:xfrm>
                <a:off x="4497965" y="5817513"/>
                <a:ext cx="616643" cy="430887"/>
              </a:xfrm>
              <a:prstGeom prst="rect">
                <a:avLst/>
              </a:prstGeom>
              <a:blipFill>
                <a:blip r:embed="rId7"/>
                <a:stretch>
                  <a:fillRect l="-20408" b="-8333"/>
                </a:stretch>
              </a:blipFill>
            </p:spPr>
            <p:txBody>
              <a:bodyPr/>
              <a:lstStyle/>
              <a:p>
                <a:r>
                  <a:rPr lang="en-US">
                    <a:noFill/>
                  </a:rPr>
                  <a:t> </a:t>
                </a:r>
              </a:p>
            </p:txBody>
          </p:sp>
        </mc:Fallback>
      </mc:AlternateContent>
    </p:spTree>
    <p:extLst>
      <p:ext uri="{BB962C8B-B14F-4D97-AF65-F5344CB8AC3E}">
        <p14:creationId xmlns:p14="http://schemas.microsoft.com/office/powerpoint/2010/main" val="425979043"/>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FFD6D-E7FA-540D-F385-A2BC6C099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A65FB-69F8-257F-DCDF-9C4CB430E2CC}"/>
              </a:ext>
            </a:extLst>
          </p:cNvPr>
          <p:cNvSpPr>
            <a:spLocks noGrp="1"/>
          </p:cNvSpPr>
          <p:nvPr>
            <p:ph type="title"/>
          </p:nvPr>
        </p:nvSpPr>
        <p:spPr>
          <a:xfrm>
            <a:off x="1371600" y="2971800"/>
            <a:ext cx="9447051" cy="1143000"/>
          </a:xfrm>
        </p:spPr>
        <p:txBody>
          <a:bodyPr/>
          <a:lstStyle/>
          <a:p>
            <a:r>
              <a:rPr lang="en-US" dirty="0"/>
              <a:t>Results and Trends: </a:t>
            </a:r>
            <a:br>
              <a:rPr lang="en-US" dirty="0"/>
            </a:br>
            <a:r>
              <a:rPr lang="en-US" dirty="0"/>
              <a:t>Lepton-Hadron Correlations</a:t>
            </a:r>
          </a:p>
        </p:txBody>
      </p:sp>
      <p:sp>
        <p:nvSpPr>
          <p:cNvPr id="3" name="Date Placeholder 2">
            <a:extLst>
              <a:ext uri="{FF2B5EF4-FFF2-40B4-BE49-F238E27FC236}">
                <a16:creationId xmlns:a16="http://schemas.microsoft.com/office/drawing/2014/main" id="{DBB7667C-42AA-3B75-A633-969B01598A84}"/>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D72ECC5B-E729-0545-C388-EEC7582060E8}"/>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9E5F9F8B-F92E-8EB2-A374-A00D7088C961}"/>
              </a:ext>
            </a:extLst>
          </p:cNvPr>
          <p:cNvSpPr>
            <a:spLocks noGrp="1"/>
          </p:cNvSpPr>
          <p:nvPr>
            <p:ph type="sldNum" sz="quarter" idx="12"/>
          </p:nvPr>
        </p:nvSpPr>
        <p:spPr/>
        <p:txBody>
          <a:bodyPr/>
          <a:lstStyle/>
          <a:p>
            <a:pPr>
              <a:defRPr/>
            </a:pPr>
            <a:fld id="{0C39C72E-2A13-EB4D-AD45-6D4E6ACAED8D}" type="slidenum">
              <a:rPr lang="en-US" smtClean="0"/>
              <a:pPr>
                <a:defRPr/>
              </a:pPr>
              <a:t>36</a:t>
            </a:fld>
            <a:endParaRPr lang="en-US" dirty="0"/>
          </a:p>
        </p:txBody>
      </p:sp>
      <p:sp>
        <p:nvSpPr>
          <p:cNvPr id="6" name="TextBox 5">
            <a:extLst>
              <a:ext uri="{FF2B5EF4-FFF2-40B4-BE49-F238E27FC236}">
                <a16:creationId xmlns:a16="http://schemas.microsoft.com/office/drawing/2014/main" id="{7072BE5B-AEB5-7BDE-232C-97D7BE150374}"/>
              </a:ext>
            </a:extLst>
          </p:cNvPr>
          <p:cNvSpPr txBox="1"/>
          <p:nvPr/>
        </p:nvSpPr>
        <p:spPr>
          <a:xfrm>
            <a:off x="4572000" y="4154269"/>
            <a:ext cx="3124200" cy="646331"/>
          </a:xfrm>
          <a:prstGeom prst="rect">
            <a:avLst/>
          </a:prstGeom>
          <a:noFill/>
        </p:spPr>
        <p:txBody>
          <a:bodyPr wrap="square" rtlCol="0">
            <a:spAutoFit/>
          </a:bodyPr>
          <a:lstStyle/>
          <a:p>
            <a:r>
              <a:rPr lang="en-US" dirty="0"/>
              <a:t>(high dimensionality enabled by high statistics)</a:t>
            </a:r>
          </a:p>
        </p:txBody>
      </p:sp>
    </p:spTree>
    <p:extLst>
      <p:ext uri="{BB962C8B-B14F-4D97-AF65-F5344CB8AC3E}">
        <p14:creationId xmlns:p14="http://schemas.microsoft.com/office/powerpoint/2010/main" val="4009359292"/>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EA80D-CCC2-3A8B-A2C1-485E1EB5529A}"/>
              </a:ext>
            </a:extLst>
          </p:cNvPr>
          <p:cNvSpPr>
            <a:spLocks noGrp="1"/>
          </p:cNvSpPr>
          <p:nvPr>
            <p:ph type="title"/>
          </p:nvPr>
        </p:nvSpPr>
        <p:spPr/>
        <p:txBody>
          <a:bodyPr/>
          <a:lstStyle/>
          <a:p>
            <a:r>
              <a:rPr lang="en-US" dirty="0"/>
              <a:t>Theory and Correlations</a:t>
            </a:r>
          </a:p>
        </p:txBody>
      </p:sp>
      <p:sp>
        <p:nvSpPr>
          <p:cNvPr id="3" name="Content Placeholder 2">
            <a:extLst>
              <a:ext uri="{FF2B5EF4-FFF2-40B4-BE49-F238E27FC236}">
                <a16:creationId xmlns:a16="http://schemas.microsoft.com/office/drawing/2014/main" id="{EF2C5866-5DCB-FFB7-2B9A-391F9D3D4F55}"/>
              </a:ext>
            </a:extLst>
          </p:cNvPr>
          <p:cNvSpPr>
            <a:spLocks noGrp="1"/>
          </p:cNvSpPr>
          <p:nvPr>
            <p:ph idx="1"/>
          </p:nvPr>
        </p:nvSpPr>
        <p:spPr>
          <a:xfrm>
            <a:off x="609600" y="1260475"/>
            <a:ext cx="8128000" cy="4530725"/>
          </a:xfrm>
        </p:spPr>
        <p:txBody>
          <a:bodyPr/>
          <a:lstStyle/>
          <a:p>
            <a:r>
              <a:rPr lang="en-US" sz="2400" dirty="0"/>
              <a:t>This is a many-layered problem:</a:t>
            </a:r>
          </a:p>
          <a:p>
            <a:pPr lvl="1"/>
            <a:r>
              <a:rPr lang="en-US" sz="2000" dirty="0"/>
              <a:t>prediction is high-dimensional, growing rapidly multiplicity</a:t>
            </a:r>
          </a:p>
          <a:p>
            <a:pPr lvl="1"/>
            <a:r>
              <a:rPr lang="en-US" sz="2000" dirty="0"/>
              <a:t>interaction with nucleus can modify kinematics of outgoing hadrons, or change an event with one collection of final state particles to another.</a:t>
            </a:r>
          </a:p>
          <a:p>
            <a:r>
              <a:rPr lang="en-US" sz="2400" dirty="0"/>
              <a:t>But effects can be large, and important.  Example from a calculation of multinucleon knockout kinematics.</a:t>
            </a:r>
          </a:p>
        </p:txBody>
      </p:sp>
      <p:sp>
        <p:nvSpPr>
          <p:cNvPr id="4" name="Date Placeholder 3">
            <a:extLst>
              <a:ext uri="{FF2B5EF4-FFF2-40B4-BE49-F238E27FC236}">
                <a16:creationId xmlns:a16="http://schemas.microsoft.com/office/drawing/2014/main" id="{1063C5D5-2364-B102-0487-C800DE1ADFA2}"/>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0B981060-2C33-9466-FCD6-6CD40D55192D}"/>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A51DA9CB-98A0-500F-C16A-1C1C62FF3D05}"/>
              </a:ext>
            </a:extLst>
          </p:cNvPr>
          <p:cNvSpPr>
            <a:spLocks noGrp="1"/>
          </p:cNvSpPr>
          <p:nvPr>
            <p:ph type="sldNum" sz="quarter" idx="12"/>
          </p:nvPr>
        </p:nvSpPr>
        <p:spPr/>
        <p:txBody>
          <a:bodyPr/>
          <a:lstStyle/>
          <a:p>
            <a:fld id="{FB7A5F6C-6AD6-402F-B829-8C1EAE38D662}" type="slidenum">
              <a:rPr lang="en-US" smtClean="0"/>
              <a:pPr/>
              <a:t>37</a:t>
            </a:fld>
            <a:endParaRPr lang="en-US"/>
          </a:p>
        </p:txBody>
      </p:sp>
      <p:grpSp>
        <p:nvGrpSpPr>
          <p:cNvPr id="9" name="Group 33">
            <a:extLst>
              <a:ext uri="{FF2B5EF4-FFF2-40B4-BE49-F238E27FC236}">
                <a16:creationId xmlns:a16="http://schemas.microsoft.com/office/drawing/2014/main" id="{17E2C6B3-CB49-D0C8-D606-87671C67638C}"/>
              </a:ext>
            </a:extLst>
          </p:cNvPr>
          <p:cNvGrpSpPr>
            <a:grpSpLocks/>
          </p:cNvGrpSpPr>
          <p:nvPr/>
        </p:nvGrpSpPr>
        <p:grpSpPr bwMode="auto">
          <a:xfrm>
            <a:off x="8915400" y="3836987"/>
            <a:ext cx="2835275" cy="2487613"/>
            <a:chOff x="3888" y="864"/>
            <a:chExt cx="1786" cy="1567"/>
          </a:xfrm>
        </p:grpSpPr>
        <p:grpSp>
          <p:nvGrpSpPr>
            <p:cNvPr id="10" name="Group 5">
              <a:extLst>
                <a:ext uri="{FF2B5EF4-FFF2-40B4-BE49-F238E27FC236}">
                  <a16:creationId xmlns:a16="http://schemas.microsoft.com/office/drawing/2014/main" id="{A6F3D2E6-B270-AB4B-6D31-5CA5DA5B7C60}"/>
                </a:ext>
              </a:extLst>
            </p:cNvPr>
            <p:cNvGrpSpPr>
              <a:grpSpLocks/>
            </p:cNvGrpSpPr>
            <p:nvPr/>
          </p:nvGrpSpPr>
          <p:grpSpPr bwMode="auto">
            <a:xfrm>
              <a:off x="3888" y="1104"/>
              <a:ext cx="672" cy="216"/>
              <a:chOff x="3648" y="1584"/>
              <a:chExt cx="672" cy="288"/>
            </a:xfrm>
          </p:grpSpPr>
          <p:sp>
            <p:nvSpPr>
              <p:cNvPr id="30" name="Line 6">
                <a:extLst>
                  <a:ext uri="{FF2B5EF4-FFF2-40B4-BE49-F238E27FC236}">
                    <a16:creationId xmlns:a16="http://schemas.microsoft.com/office/drawing/2014/main" id="{6C9760CB-B16D-E6A4-CF7E-F0BB08959CE3}"/>
                  </a:ext>
                </a:extLst>
              </p:cNvPr>
              <p:cNvSpPr>
                <a:spLocks noChangeShapeType="1"/>
              </p:cNvSpPr>
              <p:nvPr/>
            </p:nvSpPr>
            <p:spPr bwMode="auto">
              <a:xfrm>
                <a:off x="3648" y="1584"/>
                <a:ext cx="33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7">
                <a:extLst>
                  <a:ext uri="{FF2B5EF4-FFF2-40B4-BE49-F238E27FC236}">
                    <a16:creationId xmlns:a16="http://schemas.microsoft.com/office/drawing/2014/main" id="{47657B9B-6271-D177-E98F-274B41869449}"/>
                  </a:ext>
                </a:extLst>
              </p:cNvPr>
              <p:cNvSpPr>
                <a:spLocks noChangeShapeType="1"/>
              </p:cNvSpPr>
              <p:nvPr/>
            </p:nvSpPr>
            <p:spPr bwMode="auto">
              <a:xfrm>
                <a:off x="3984" y="1728"/>
                <a:ext cx="33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 name="Group 8">
              <a:extLst>
                <a:ext uri="{FF2B5EF4-FFF2-40B4-BE49-F238E27FC236}">
                  <a16:creationId xmlns:a16="http://schemas.microsoft.com/office/drawing/2014/main" id="{16A55425-DAD2-80B5-5EBF-D2556B4BFA05}"/>
                </a:ext>
              </a:extLst>
            </p:cNvPr>
            <p:cNvGrpSpPr>
              <a:grpSpLocks/>
            </p:cNvGrpSpPr>
            <p:nvPr/>
          </p:nvGrpSpPr>
          <p:grpSpPr bwMode="auto">
            <a:xfrm flipV="1">
              <a:off x="4560" y="1104"/>
              <a:ext cx="672" cy="216"/>
              <a:chOff x="3648" y="1584"/>
              <a:chExt cx="672" cy="288"/>
            </a:xfrm>
          </p:grpSpPr>
          <p:sp>
            <p:nvSpPr>
              <p:cNvPr id="28" name="Line 9">
                <a:extLst>
                  <a:ext uri="{FF2B5EF4-FFF2-40B4-BE49-F238E27FC236}">
                    <a16:creationId xmlns:a16="http://schemas.microsoft.com/office/drawing/2014/main" id="{66763BF9-A900-C6E9-6C72-41B70D4C151C}"/>
                  </a:ext>
                </a:extLst>
              </p:cNvPr>
              <p:cNvSpPr>
                <a:spLocks noChangeShapeType="1"/>
              </p:cNvSpPr>
              <p:nvPr/>
            </p:nvSpPr>
            <p:spPr bwMode="auto">
              <a:xfrm>
                <a:off x="3648" y="1584"/>
                <a:ext cx="33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0">
                <a:extLst>
                  <a:ext uri="{FF2B5EF4-FFF2-40B4-BE49-F238E27FC236}">
                    <a16:creationId xmlns:a16="http://schemas.microsoft.com/office/drawing/2014/main" id="{352E11EB-B90E-38B8-2167-E37E5029BA7F}"/>
                  </a:ext>
                </a:extLst>
              </p:cNvPr>
              <p:cNvSpPr>
                <a:spLocks noChangeShapeType="1"/>
              </p:cNvSpPr>
              <p:nvPr/>
            </p:nvSpPr>
            <p:spPr bwMode="auto">
              <a:xfrm>
                <a:off x="3984" y="1728"/>
                <a:ext cx="33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 name="Line 11">
              <a:extLst>
                <a:ext uri="{FF2B5EF4-FFF2-40B4-BE49-F238E27FC236}">
                  <a16:creationId xmlns:a16="http://schemas.microsoft.com/office/drawing/2014/main" id="{1C34D4C0-DB50-94F6-C87C-377CA2FB8B86}"/>
                </a:ext>
              </a:extLst>
            </p:cNvPr>
            <p:cNvSpPr>
              <a:spLocks noChangeShapeType="1"/>
            </p:cNvSpPr>
            <p:nvPr/>
          </p:nvSpPr>
          <p:spPr bwMode="auto">
            <a:xfrm>
              <a:off x="4560" y="1608"/>
              <a:ext cx="192" cy="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2">
              <a:extLst>
                <a:ext uri="{FF2B5EF4-FFF2-40B4-BE49-F238E27FC236}">
                  <a16:creationId xmlns:a16="http://schemas.microsoft.com/office/drawing/2014/main" id="{9E90D233-C59A-3497-BD45-77758F325296}"/>
                </a:ext>
              </a:extLst>
            </p:cNvPr>
            <p:cNvSpPr>
              <a:spLocks noChangeShapeType="1"/>
            </p:cNvSpPr>
            <p:nvPr/>
          </p:nvSpPr>
          <p:spPr bwMode="auto">
            <a:xfrm>
              <a:off x="4752" y="1728"/>
              <a:ext cx="144"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 name="Group 13">
              <a:extLst>
                <a:ext uri="{FF2B5EF4-FFF2-40B4-BE49-F238E27FC236}">
                  <a16:creationId xmlns:a16="http://schemas.microsoft.com/office/drawing/2014/main" id="{A7147B44-D64D-A062-4251-DFAD5DC1E2A3}"/>
                </a:ext>
              </a:extLst>
            </p:cNvPr>
            <p:cNvGrpSpPr>
              <a:grpSpLocks/>
            </p:cNvGrpSpPr>
            <p:nvPr/>
          </p:nvGrpSpPr>
          <p:grpSpPr bwMode="auto">
            <a:xfrm flipV="1">
              <a:off x="4128" y="1608"/>
              <a:ext cx="432" cy="408"/>
              <a:chOff x="3648" y="1584"/>
              <a:chExt cx="672" cy="288"/>
            </a:xfrm>
          </p:grpSpPr>
          <p:sp>
            <p:nvSpPr>
              <p:cNvPr id="26" name="Line 14">
                <a:extLst>
                  <a:ext uri="{FF2B5EF4-FFF2-40B4-BE49-F238E27FC236}">
                    <a16:creationId xmlns:a16="http://schemas.microsoft.com/office/drawing/2014/main" id="{E516A22D-AC5E-D6FA-3D7B-C86F25FF8416}"/>
                  </a:ext>
                </a:extLst>
              </p:cNvPr>
              <p:cNvSpPr>
                <a:spLocks noChangeShapeType="1"/>
              </p:cNvSpPr>
              <p:nvPr/>
            </p:nvSpPr>
            <p:spPr bwMode="auto">
              <a:xfrm>
                <a:off x="3648" y="1584"/>
                <a:ext cx="33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15">
                <a:extLst>
                  <a:ext uri="{FF2B5EF4-FFF2-40B4-BE49-F238E27FC236}">
                    <a16:creationId xmlns:a16="http://schemas.microsoft.com/office/drawing/2014/main" id="{A6C2CF87-306C-FE3E-C883-12AE3D74E1E5}"/>
                  </a:ext>
                </a:extLst>
              </p:cNvPr>
              <p:cNvSpPr>
                <a:spLocks noChangeShapeType="1"/>
              </p:cNvSpPr>
              <p:nvPr/>
            </p:nvSpPr>
            <p:spPr bwMode="auto">
              <a:xfrm>
                <a:off x="3984" y="1728"/>
                <a:ext cx="33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 name="Freeform 16">
              <a:extLst>
                <a:ext uri="{FF2B5EF4-FFF2-40B4-BE49-F238E27FC236}">
                  <a16:creationId xmlns:a16="http://schemas.microsoft.com/office/drawing/2014/main" id="{C623600C-868E-2CCE-AB95-1A6D8622EE99}"/>
                </a:ext>
              </a:extLst>
            </p:cNvPr>
            <p:cNvSpPr>
              <a:spLocks/>
            </p:cNvSpPr>
            <p:nvPr/>
          </p:nvSpPr>
          <p:spPr bwMode="auto">
            <a:xfrm>
              <a:off x="4456" y="1320"/>
              <a:ext cx="160" cy="288"/>
            </a:xfrm>
            <a:custGeom>
              <a:avLst/>
              <a:gdLst>
                <a:gd name="T0" fmla="*/ 104 w 160"/>
                <a:gd name="T1" fmla="*/ 0 h 384"/>
                <a:gd name="T2" fmla="*/ 8 w 160"/>
                <a:gd name="T3" fmla="*/ 96 h 384"/>
                <a:gd name="T4" fmla="*/ 152 w 160"/>
                <a:gd name="T5" fmla="*/ 144 h 384"/>
                <a:gd name="T6" fmla="*/ 8 w 160"/>
                <a:gd name="T7" fmla="*/ 240 h 384"/>
                <a:gd name="T8" fmla="*/ 152 w 160"/>
                <a:gd name="T9" fmla="*/ 288 h 384"/>
                <a:gd name="T10" fmla="*/ 56 w 160"/>
                <a:gd name="T11" fmla="*/ 384 h 384"/>
              </a:gdLst>
              <a:ahLst/>
              <a:cxnLst>
                <a:cxn ang="0">
                  <a:pos x="T0" y="T1"/>
                </a:cxn>
                <a:cxn ang="0">
                  <a:pos x="T2" y="T3"/>
                </a:cxn>
                <a:cxn ang="0">
                  <a:pos x="T4" y="T5"/>
                </a:cxn>
                <a:cxn ang="0">
                  <a:pos x="T6" y="T7"/>
                </a:cxn>
                <a:cxn ang="0">
                  <a:pos x="T8" y="T9"/>
                </a:cxn>
                <a:cxn ang="0">
                  <a:pos x="T10" y="T11"/>
                </a:cxn>
              </a:cxnLst>
              <a:rect l="0" t="0" r="r" b="b"/>
              <a:pathLst>
                <a:path w="160" h="384">
                  <a:moveTo>
                    <a:pt x="104" y="0"/>
                  </a:moveTo>
                  <a:cubicBezTo>
                    <a:pt x="52" y="36"/>
                    <a:pt x="0" y="72"/>
                    <a:pt x="8" y="96"/>
                  </a:cubicBezTo>
                  <a:cubicBezTo>
                    <a:pt x="16" y="120"/>
                    <a:pt x="152" y="120"/>
                    <a:pt x="152" y="144"/>
                  </a:cubicBezTo>
                  <a:cubicBezTo>
                    <a:pt x="152" y="168"/>
                    <a:pt x="8" y="216"/>
                    <a:pt x="8" y="240"/>
                  </a:cubicBezTo>
                  <a:cubicBezTo>
                    <a:pt x="8" y="264"/>
                    <a:pt x="144" y="264"/>
                    <a:pt x="152" y="288"/>
                  </a:cubicBezTo>
                  <a:cubicBezTo>
                    <a:pt x="160" y="312"/>
                    <a:pt x="72" y="376"/>
                    <a:pt x="56" y="3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7">
              <a:extLst>
                <a:ext uri="{FF2B5EF4-FFF2-40B4-BE49-F238E27FC236}">
                  <a16:creationId xmlns:a16="http://schemas.microsoft.com/office/drawing/2014/main" id="{EA9EF130-19E7-20BB-4A58-2AD337DD7458}"/>
                </a:ext>
              </a:extLst>
            </p:cNvPr>
            <p:cNvSpPr txBox="1">
              <a:spLocks noChangeArrowheads="1"/>
            </p:cNvSpPr>
            <p:nvPr/>
          </p:nvSpPr>
          <p:spPr bwMode="auto">
            <a:xfrm>
              <a:off x="3936" y="864"/>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i="0">
                  <a:latin typeface="Symbol" pitchFamily="18" charset="2"/>
                </a:rPr>
                <a:t>n</a:t>
              </a:r>
              <a:r>
                <a:rPr lang="en-US" sz="2400" i="0" baseline="-25000">
                  <a:latin typeface="Symbol" pitchFamily="18" charset="2"/>
                </a:rPr>
                <a:t>m</a:t>
              </a:r>
            </a:p>
          </p:txBody>
        </p:sp>
        <p:sp>
          <p:nvSpPr>
            <p:cNvPr id="17" name="Text Box 18">
              <a:extLst>
                <a:ext uri="{FF2B5EF4-FFF2-40B4-BE49-F238E27FC236}">
                  <a16:creationId xmlns:a16="http://schemas.microsoft.com/office/drawing/2014/main" id="{8A22957C-70A9-049F-BA6D-E77B371ABEC9}"/>
                </a:ext>
              </a:extLst>
            </p:cNvPr>
            <p:cNvSpPr txBox="1">
              <a:spLocks noChangeArrowheads="1"/>
            </p:cNvSpPr>
            <p:nvPr/>
          </p:nvSpPr>
          <p:spPr bwMode="auto">
            <a:xfrm>
              <a:off x="3984" y="1737"/>
              <a:ext cx="2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i="0"/>
                <a:t>n</a:t>
              </a:r>
            </a:p>
          </p:txBody>
        </p:sp>
        <p:sp>
          <p:nvSpPr>
            <p:cNvPr id="18" name="Text Box 19">
              <a:extLst>
                <a:ext uri="{FF2B5EF4-FFF2-40B4-BE49-F238E27FC236}">
                  <a16:creationId xmlns:a16="http://schemas.microsoft.com/office/drawing/2014/main" id="{5741A474-11FA-6474-1D6B-FCBDE13B23AE}"/>
                </a:ext>
              </a:extLst>
            </p:cNvPr>
            <p:cNvSpPr txBox="1">
              <a:spLocks noChangeArrowheads="1"/>
            </p:cNvSpPr>
            <p:nvPr/>
          </p:nvSpPr>
          <p:spPr bwMode="auto">
            <a:xfrm>
              <a:off x="4608" y="1353"/>
              <a:ext cx="2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i="0"/>
                <a:t>W</a:t>
              </a:r>
            </a:p>
          </p:txBody>
        </p:sp>
        <p:sp>
          <p:nvSpPr>
            <p:cNvPr id="19" name="Text Box 20">
              <a:extLst>
                <a:ext uri="{FF2B5EF4-FFF2-40B4-BE49-F238E27FC236}">
                  <a16:creationId xmlns:a16="http://schemas.microsoft.com/office/drawing/2014/main" id="{68C17F6C-E209-4EF9-60CB-B103A3150D39}"/>
                </a:ext>
              </a:extLst>
            </p:cNvPr>
            <p:cNvSpPr txBox="1">
              <a:spLocks noChangeArrowheads="1"/>
            </p:cNvSpPr>
            <p:nvPr/>
          </p:nvSpPr>
          <p:spPr bwMode="auto">
            <a:xfrm>
              <a:off x="4512" y="1728"/>
              <a:ext cx="28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i="0" dirty="0">
                  <a:latin typeface="+mj-lt"/>
                </a:rPr>
                <a:t>p</a:t>
              </a:r>
              <a:endParaRPr lang="en-US" i="0" baseline="30000" dirty="0">
                <a:latin typeface="+mj-lt"/>
              </a:endParaRPr>
            </a:p>
          </p:txBody>
        </p:sp>
        <p:sp>
          <p:nvSpPr>
            <p:cNvPr id="20" name="Text Box 21">
              <a:extLst>
                <a:ext uri="{FF2B5EF4-FFF2-40B4-BE49-F238E27FC236}">
                  <a16:creationId xmlns:a16="http://schemas.microsoft.com/office/drawing/2014/main" id="{DB1C4366-3E6D-032E-7033-FB0880F100ED}"/>
                </a:ext>
              </a:extLst>
            </p:cNvPr>
            <p:cNvSpPr txBox="1">
              <a:spLocks noChangeArrowheads="1"/>
            </p:cNvSpPr>
            <p:nvPr/>
          </p:nvSpPr>
          <p:spPr bwMode="auto">
            <a:xfrm>
              <a:off x="4752" y="864"/>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i="0">
                  <a:latin typeface="Symbol" pitchFamily="18" charset="2"/>
                </a:rPr>
                <a:t>m</a:t>
              </a:r>
              <a:r>
                <a:rPr lang="en-US" sz="2400" i="0" baseline="30000"/>
                <a:t>-</a:t>
              </a:r>
              <a:endParaRPr lang="en-US" sz="2400" i="0"/>
            </a:p>
          </p:txBody>
        </p:sp>
        <p:grpSp>
          <p:nvGrpSpPr>
            <p:cNvPr id="21" name="Group 32">
              <a:extLst>
                <a:ext uri="{FF2B5EF4-FFF2-40B4-BE49-F238E27FC236}">
                  <a16:creationId xmlns:a16="http://schemas.microsoft.com/office/drawing/2014/main" id="{478BE84E-914B-5C97-0A71-BB163C22DF35}"/>
                </a:ext>
              </a:extLst>
            </p:cNvPr>
            <p:cNvGrpSpPr>
              <a:grpSpLocks/>
            </p:cNvGrpSpPr>
            <p:nvPr/>
          </p:nvGrpSpPr>
          <p:grpSpPr bwMode="auto">
            <a:xfrm>
              <a:off x="4830" y="1765"/>
              <a:ext cx="844" cy="666"/>
              <a:chOff x="4830" y="1765"/>
              <a:chExt cx="844" cy="666"/>
            </a:xfrm>
          </p:grpSpPr>
          <p:sp>
            <p:nvSpPr>
              <p:cNvPr id="23" name="Line 23">
                <a:extLst>
                  <a:ext uri="{FF2B5EF4-FFF2-40B4-BE49-F238E27FC236}">
                    <a16:creationId xmlns:a16="http://schemas.microsoft.com/office/drawing/2014/main" id="{B6CCABA5-051E-8F96-2585-E8D4BC4D6AAD}"/>
                  </a:ext>
                </a:extLst>
              </p:cNvPr>
              <p:cNvSpPr>
                <a:spLocks noChangeShapeType="1"/>
              </p:cNvSpPr>
              <p:nvPr/>
            </p:nvSpPr>
            <p:spPr bwMode="auto">
              <a:xfrm rot="1935478">
                <a:off x="4830" y="1873"/>
                <a:ext cx="336" cy="1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4">
                <a:extLst>
                  <a:ext uri="{FF2B5EF4-FFF2-40B4-BE49-F238E27FC236}">
                    <a16:creationId xmlns:a16="http://schemas.microsoft.com/office/drawing/2014/main" id="{AC09B774-682E-A4B7-409C-7E1C81C1EA12}"/>
                  </a:ext>
                </a:extLst>
              </p:cNvPr>
              <p:cNvSpPr>
                <a:spLocks noChangeShapeType="1"/>
              </p:cNvSpPr>
              <p:nvPr/>
            </p:nvSpPr>
            <p:spPr bwMode="auto">
              <a:xfrm rot="1935478">
                <a:off x="5004" y="2225"/>
                <a:ext cx="670" cy="2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5">
                <a:extLst>
                  <a:ext uri="{FF2B5EF4-FFF2-40B4-BE49-F238E27FC236}">
                    <a16:creationId xmlns:a16="http://schemas.microsoft.com/office/drawing/2014/main" id="{884E2852-C75B-9DF7-C2B0-A23324B8AC68}"/>
                  </a:ext>
                </a:extLst>
              </p:cNvPr>
              <p:cNvSpPr>
                <a:spLocks noChangeShapeType="1"/>
              </p:cNvSpPr>
              <p:nvPr/>
            </p:nvSpPr>
            <p:spPr bwMode="auto">
              <a:xfrm rot="1935478" flipV="1">
                <a:off x="4892" y="1765"/>
                <a:ext cx="669" cy="221"/>
              </a:xfrm>
              <a:prstGeom prst="line">
                <a:avLst/>
              </a:prstGeom>
              <a:noFill/>
              <a:ln w="952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 name="Text Box 27">
              <a:extLst>
                <a:ext uri="{FF2B5EF4-FFF2-40B4-BE49-F238E27FC236}">
                  <a16:creationId xmlns:a16="http://schemas.microsoft.com/office/drawing/2014/main" id="{639F7FAC-57AB-569E-3EB0-FAA743B84C29}"/>
                </a:ext>
              </a:extLst>
            </p:cNvPr>
            <p:cNvSpPr txBox="1">
              <a:spLocks noChangeArrowheads="1"/>
            </p:cNvSpPr>
            <p:nvPr/>
          </p:nvSpPr>
          <p:spPr bwMode="auto">
            <a:xfrm>
              <a:off x="4896" y="1968"/>
              <a:ext cx="2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i="0" dirty="0"/>
                <a:t>n</a:t>
              </a:r>
            </a:p>
          </p:txBody>
        </p:sp>
      </p:grpSp>
      <p:sp>
        <p:nvSpPr>
          <p:cNvPr id="32" name="Oval 30">
            <a:extLst>
              <a:ext uri="{FF2B5EF4-FFF2-40B4-BE49-F238E27FC236}">
                <a16:creationId xmlns:a16="http://schemas.microsoft.com/office/drawing/2014/main" id="{B7E7330B-B9BE-C211-6459-842872A27C1A}"/>
              </a:ext>
            </a:extLst>
          </p:cNvPr>
          <p:cNvSpPr>
            <a:spLocks noChangeArrowheads="1"/>
          </p:cNvSpPr>
          <p:nvPr/>
        </p:nvSpPr>
        <p:spPr bwMode="auto">
          <a:xfrm>
            <a:off x="8991600" y="4800600"/>
            <a:ext cx="2057400" cy="1905000"/>
          </a:xfrm>
          <a:prstGeom prst="ellipse">
            <a:avLst/>
          </a:prstGeom>
          <a:solidFill>
            <a:schemeClr val="tx2">
              <a:alpha val="19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Text Box 31">
            <a:extLst>
              <a:ext uri="{FF2B5EF4-FFF2-40B4-BE49-F238E27FC236}">
                <a16:creationId xmlns:a16="http://schemas.microsoft.com/office/drawing/2014/main" id="{266C4FA1-88C1-B921-D7C3-6013CDA7708B}"/>
              </a:ext>
            </a:extLst>
          </p:cNvPr>
          <p:cNvSpPr txBox="1">
            <a:spLocks noChangeArrowheads="1"/>
          </p:cNvSpPr>
          <p:nvPr/>
        </p:nvSpPr>
        <p:spPr bwMode="auto">
          <a:xfrm>
            <a:off x="8534400" y="3516311"/>
            <a:ext cx="3428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a:t>final state interactions</a:t>
            </a:r>
          </a:p>
        </p:txBody>
      </p:sp>
      <p:sp>
        <p:nvSpPr>
          <p:cNvPr id="34" name="Text Box 28">
            <a:extLst>
              <a:ext uri="{FF2B5EF4-FFF2-40B4-BE49-F238E27FC236}">
                <a16:creationId xmlns:a16="http://schemas.microsoft.com/office/drawing/2014/main" id="{010FF9EE-F50F-B0E3-EDEE-5F668D99CD9A}"/>
              </a:ext>
            </a:extLst>
          </p:cNvPr>
          <p:cNvSpPr txBox="1">
            <a:spLocks noChangeArrowheads="1"/>
          </p:cNvSpPr>
          <p:nvPr/>
        </p:nvSpPr>
        <p:spPr bwMode="auto">
          <a:xfrm>
            <a:off x="10562167" y="5014118"/>
            <a:ext cx="457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i="0" dirty="0">
                <a:latin typeface="Symbol" pitchFamily="18" charset="2"/>
              </a:rPr>
              <a:t>p</a:t>
            </a:r>
            <a:r>
              <a:rPr lang="en-US" i="0" baseline="30000" dirty="0"/>
              <a:t>+</a:t>
            </a:r>
          </a:p>
        </p:txBody>
      </p:sp>
      <p:sp>
        <p:nvSpPr>
          <p:cNvPr id="58" name="Oval 30">
            <a:extLst>
              <a:ext uri="{FF2B5EF4-FFF2-40B4-BE49-F238E27FC236}">
                <a16:creationId xmlns:a16="http://schemas.microsoft.com/office/drawing/2014/main" id="{3A451E55-54AD-BD62-CFF7-43A1480C13BD}"/>
              </a:ext>
            </a:extLst>
          </p:cNvPr>
          <p:cNvSpPr>
            <a:spLocks noChangeArrowheads="1"/>
          </p:cNvSpPr>
          <p:nvPr/>
        </p:nvSpPr>
        <p:spPr bwMode="auto">
          <a:xfrm>
            <a:off x="8991600" y="1420813"/>
            <a:ext cx="2057400" cy="1905000"/>
          </a:xfrm>
          <a:prstGeom prst="ellipse">
            <a:avLst/>
          </a:prstGeom>
          <a:solidFill>
            <a:schemeClr val="tx2">
              <a:alpha val="19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 name="Group 33">
            <a:extLst>
              <a:ext uri="{FF2B5EF4-FFF2-40B4-BE49-F238E27FC236}">
                <a16:creationId xmlns:a16="http://schemas.microsoft.com/office/drawing/2014/main" id="{8C517FA3-31A4-74E7-71FF-03B192B056AB}"/>
              </a:ext>
            </a:extLst>
          </p:cNvPr>
          <p:cNvGrpSpPr>
            <a:grpSpLocks/>
          </p:cNvGrpSpPr>
          <p:nvPr/>
        </p:nvGrpSpPr>
        <p:grpSpPr bwMode="auto">
          <a:xfrm>
            <a:off x="8915400" y="457200"/>
            <a:ext cx="2835275" cy="2487613"/>
            <a:chOff x="3888" y="864"/>
            <a:chExt cx="1786" cy="1567"/>
          </a:xfrm>
        </p:grpSpPr>
        <p:grpSp>
          <p:nvGrpSpPr>
            <p:cNvPr id="36" name="Group 5">
              <a:extLst>
                <a:ext uri="{FF2B5EF4-FFF2-40B4-BE49-F238E27FC236}">
                  <a16:creationId xmlns:a16="http://schemas.microsoft.com/office/drawing/2014/main" id="{2449D3B5-3E55-EFC1-F173-9A7CD9D20A0F}"/>
                </a:ext>
              </a:extLst>
            </p:cNvPr>
            <p:cNvGrpSpPr>
              <a:grpSpLocks/>
            </p:cNvGrpSpPr>
            <p:nvPr/>
          </p:nvGrpSpPr>
          <p:grpSpPr bwMode="auto">
            <a:xfrm>
              <a:off x="3888" y="1104"/>
              <a:ext cx="672" cy="216"/>
              <a:chOff x="3648" y="1584"/>
              <a:chExt cx="672" cy="288"/>
            </a:xfrm>
          </p:grpSpPr>
          <p:sp>
            <p:nvSpPr>
              <p:cNvPr id="56" name="Line 6">
                <a:extLst>
                  <a:ext uri="{FF2B5EF4-FFF2-40B4-BE49-F238E27FC236}">
                    <a16:creationId xmlns:a16="http://schemas.microsoft.com/office/drawing/2014/main" id="{AE2E9FF9-39B2-CC71-97C3-888CC3A6B3E5}"/>
                  </a:ext>
                </a:extLst>
              </p:cNvPr>
              <p:cNvSpPr>
                <a:spLocks noChangeShapeType="1"/>
              </p:cNvSpPr>
              <p:nvPr/>
            </p:nvSpPr>
            <p:spPr bwMode="auto">
              <a:xfrm>
                <a:off x="3648" y="1584"/>
                <a:ext cx="33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Line 7">
                <a:extLst>
                  <a:ext uri="{FF2B5EF4-FFF2-40B4-BE49-F238E27FC236}">
                    <a16:creationId xmlns:a16="http://schemas.microsoft.com/office/drawing/2014/main" id="{2B76AF2E-276E-08F4-6371-CD0666940705}"/>
                  </a:ext>
                </a:extLst>
              </p:cNvPr>
              <p:cNvSpPr>
                <a:spLocks noChangeShapeType="1"/>
              </p:cNvSpPr>
              <p:nvPr/>
            </p:nvSpPr>
            <p:spPr bwMode="auto">
              <a:xfrm>
                <a:off x="3984" y="1728"/>
                <a:ext cx="33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7" name="Group 8">
              <a:extLst>
                <a:ext uri="{FF2B5EF4-FFF2-40B4-BE49-F238E27FC236}">
                  <a16:creationId xmlns:a16="http://schemas.microsoft.com/office/drawing/2014/main" id="{DE7A1B2E-ADED-6A3B-0384-D551E9836F4F}"/>
                </a:ext>
              </a:extLst>
            </p:cNvPr>
            <p:cNvGrpSpPr>
              <a:grpSpLocks/>
            </p:cNvGrpSpPr>
            <p:nvPr/>
          </p:nvGrpSpPr>
          <p:grpSpPr bwMode="auto">
            <a:xfrm flipV="1">
              <a:off x="4560" y="1104"/>
              <a:ext cx="672" cy="216"/>
              <a:chOff x="3648" y="1584"/>
              <a:chExt cx="672" cy="288"/>
            </a:xfrm>
          </p:grpSpPr>
          <p:sp>
            <p:nvSpPr>
              <p:cNvPr id="54" name="Line 9">
                <a:extLst>
                  <a:ext uri="{FF2B5EF4-FFF2-40B4-BE49-F238E27FC236}">
                    <a16:creationId xmlns:a16="http://schemas.microsoft.com/office/drawing/2014/main" id="{94AD2BCC-F13F-9460-840D-5626AD927AEA}"/>
                  </a:ext>
                </a:extLst>
              </p:cNvPr>
              <p:cNvSpPr>
                <a:spLocks noChangeShapeType="1"/>
              </p:cNvSpPr>
              <p:nvPr/>
            </p:nvSpPr>
            <p:spPr bwMode="auto">
              <a:xfrm>
                <a:off x="3648" y="1584"/>
                <a:ext cx="33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10">
                <a:extLst>
                  <a:ext uri="{FF2B5EF4-FFF2-40B4-BE49-F238E27FC236}">
                    <a16:creationId xmlns:a16="http://schemas.microsoft.com/office/drawing/2014/main" id="{9DACAB59-B05E-9FA2-6AC4-ED5C748C2267}"/>
                  </a:ext>
                </a:extLst>
              </p:cNvPr>
              <p:cNvSpPr>
                <a:spLocks noChangeShapeType="1"/>
              </p:cNvSpPr>
              <p:nvPr/>
            </p:nvSpPr>
            <p:spPr bwMode="auto">
              <a:xfrm>
                <a:off x="3984" y="1728"/>
                <a:ext cx="33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8" name="Line 11">
              <a:extLst>
                <a:ext uri="{FF2B5EF4-FFF2-40B4-BE49-F238E27FC236}">
                  <a16:creationId xmlns:a16="http://schemas.microsoft.com/office/drawing/2014/main" id="{53454B83-AB3E-2580-4730-7ADEC789FD6E}"/>
                </a:ext>
              </a:extLst>
            </p:cNvPr>
            <p:cNvSpPr>
              <a:spLocks noChangeShapeType="1"/>
            </p:cNvSpPr>
            <p:nvPr/>
          </p:nvSpPr>
          <p:spPr bwMode="auto">
            <a:xfrm>
              <a:off x="4560" y="1608"/>
              <a:ext cx="192" cy="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12">
              <a:extLst>
                <a:ext uri="{FF2B5EF4-FFF2-40B4-BE49-F238E27FC236}">
                  <a16:creationId xmlns:a16="http://schemas.microsoft.com/office/drawing/2014/main" id="{BBCDC5D2-6BAC-6414-502D-60B9A299F9B4}"/>
                </a:ext>
              </a:extLst>
            </p:cNvPr>
            <p:cNvSpPr>
              <a:spLocks noChangeShapeType="1"/>
            </p:cNvSpPr>
            <p:nvPr/>
          </p:nvSpPr>
          <p:spPr bwMode="auto">
            <a:xfrm>
              <a:off x="4752" y="1728"/>
              <a:ext cx="144"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0" name="Group 39">
              <a:extLst>
                <a:ext uri="{FF2B5EF4-FFF2-40B4-BE49-F238E27FC236}">
                  <a16:creationId xmlns:a16="http://schemas.microsoft.com/office/drawing/2014/main" id="{5D3DCC95-0231-B107-A4B9-AECA192C936D}"/>
                </a:ext>
              </a:extLst>
            </p:cNvPr>
            <p:cNvGrpSpPr>
              <a:grpSpLocks/>
            </p:cNvGrpSpPr>
            <p:nvPr/>
          </p:nvGrpSpPr>
          <p:grpSpPr bwMode="auto">
            <a:xfrm flipV="1">
              <a:off x="4128" y="1608"/>
              <a:ext cx="432" cy="408"/>
              <a:chOff x="3648" y="1584"/>
              <a:chExt cx="672" cy="288"/>
            </a:xfrm>
          </p:grpSpPr>
          <p:sp>
            <p:nvSpPr>
              <p:cNvPr id="52" name="Line 14">
                <a:extLst>
                  <a:ext uri="{FF2B5EF4-FFF2-40B4-BE49-F238E27FC236}">
                    <a16:creationId xmlns:a16="http://schemas.microsoft.com/office/drawing/2014/main" id="{54AD138C-97CC-159D-EF4B-B4DF60F86831}"/>
                  </a:ext>
                </a:extLst>
              </p:cNvPr>
              <p:cNvSpPr>
                <a:spLocks noChangeShapeType="1"/>
              </p:cNvSpPr>
              <p:nvPr/>
            </p:nvSpPr>
            <p:spPr bwMode="auto">
              <a:xfrm>
                <a:off x="3648" y="1584"/>
                <a:ext cx="336"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15">
                <a:extLst>
                  <a:ext uri="{FF2B5EF4-FFF2-40B4-BE49-F238E27FC236}">
                    <a16:creationId xmlns:a16="http://schemas.microsoft.com/office/drawing/2014/main" id="{A3629F0E-9092-B7AB-06F2-EA43F62E4E44}"/>
                  </a:ext>
                </a:extLst>
              </p:cNvPr>
              <p:cNvSpPr>
                <a:spLocks noChangeShapeType="1"/>
              </p:cNvSpPr>
              <p:nvPr/>
            </p:nvSpPr>
            <p:spPr bwMode="auto">
              <a:xfrm>
                <a:off x="3984" y="1728"/>
                <a:ext cx="33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 name="Freeform 16">
              <a:extLst>
                <a:ext uri="{FF2B5EF4-FFF2-40B4-BE49-F238E27FC236}">
                  <a16:creationId xmlns:a16="http://schemas.microsoft.com/office/drawing/2014/main" id="{CBDBBA04-5E9B-13CE-F7FE-10A1BD3A524A}"/>
                </a:ext>
              </a:extLst>
            </p:cNvPr>
            <p:cNvSpPr>
              <a:spLocks/>
            </p:cNvSpPr>
            <p:nvPr/>
          </p:nvSpPr>
          <p:spPr bwMode="auto">
            <a:xfrm>
              <a:off x="4456" y="1320"/>
              <a:ext cx="160" cy="288"/>
            </a:xfrm>
            <a:custGeom>
              <a:avLst/>
              <a:gdLst>
                <a:gd name="T0" fmla="*/ 104 w 160"/>
                <a:gd name="T1" fmla="*/ 0 h 384"/>
                <a:gd name="T2" fmla="*/ 8 w 160"/>
                <a:gd name="T3" fmla="*/ 96 h 384"/>
                <a:gd name="T4" fmla="*/ 152 w 160"/>
                <a:gd name="T5" fmla="*/ 144 h 384"/>
                <a:gd name="T6" fmla="*/ 8 w 160"/>
                <a:gd name="T7" fmla="*/ 240 h 384"/>
                <a:gd name="T8" fmla="*/ 152 w 160"/>
                <a:gd name="T9" fmla="*/ 288 h 384"/>
                <a:gd name="T10" fmla="*/ 56 w 160"/>
                <a:gd name="T11" fmla="*/ 384 h 384"/>
              </a:gdLst>
              <a:ahLst/>
              <a:cxnLst>
                <a:cxn ang="0">
                  <a:pos x="T0" y="T1"/>
                </a:cxn>
                <a:cxn ang="0">
                  <a:pos x="T2" y="T3"/>
                </a:cxn>
                <a:cxn ang="0">
                  <a:pos x="T4" y="T5"/>
                </a:cxn>
                <a:cxn ang="0">
                  <a:pos x="T6" y="T7"/>
                </a:cxn>
                <a:cxn ang="0">
                  <a:pos x="T8" y="T9"/>
                </a:cxn>
                <a:cxn ang="0">
                  <a:pos x="T10" y="T11"/>
                </a:cxn>
              </a:cxnLst>
              <a:rect l="0" t="0" r="r" b="b"/>
              <a:pathLst>
                <a:path w="160" h="384">
                  <a:moveTo>
                    <a:pt x="104" y="0"/>
                  </a:moveTo>
                  <a:cubicBezTo>
                    <a:pt x="52" y="36"/>
                    <a:pt x="0" y="72"/>
                    <a:pt x="8" y="96"/>
                  </a:cubicBezTo>
                  <a:cubicBezTo>
                    <a:pt x="16" y="120"/>
                    <a:pt x="152" y="120"/>
                    <a:pt x="152" y="144"/>
                  </a:cubicBezTo>
                  <a:cubicBezTo>
                    <a:pt x="152" y="168"/>
                    <a:pt x="8" y="216"/>
                    <a:pt x="8" y="240"/>
                  </a:cubicBezTo>
                  <a:cubicBezTo>
                    <a:pt x="8" y="264"/>
                    <a:pt x="144" y="264"/>
                    <a:pt x="152" y="288"/>
                  </a:cubicBezTo>
                  <a:cubicBezTo>
                    <a:pt x="160" y="312"/>
                    <a:pt x="72" y="376"/>
                    <a:pt x="56" y="3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Text Box 17">
              <a:extLst>
                <a:ext uri="{FF2B5EF4-FFF2-40B4-BE49-F238E27FC236}">
                  <a16:creationId xmlns:a16="http://schemas.microsoft.com/office/drawing/2014/main" id="{DEEA2968-C9A3-C5F3-FEC9-DB9C3E303407}"/>
                </a:ext>
              </a:extLst>
            </p:cNvPr>
            <p:cNvSpPr txBox="1">
              <a:spLocks noChangeArrowheads="1"/>
            </p:cNvSpPr>
            <p:nvPr/>
          </p:nvSpPr>
          <p:spPr bwMode="auto">
            <a:xfrm>
              <a:off x="3936" y="864"/>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i="0">
                  <a:latin typeface="Symbol" pitchFamily="18" charset="2"/>
                </a:rPr>
                <a:t>n</a:t>
              </a:r>
              <a:r>
                <a:rPr lang="en-US" sz="2400" i="0" baseline="-25000">
                  <a:latin typeface="Symbol" pitchFamily="18" charset="2"/>
                </a:rPr>
                <a:t>m</a:t>
              </a:r>
            </a:p>
          </p:txBody>
        </p:sp>
        <p:sp>
          <p:nvSpPr>
            <p:cNvPr id="43" name="Text Box 18">
              <a:extLst>
                <a:ext uri="{FF2B5EF4-FFF2-40B4-BE49-F238E27FC236}">
                  <a16:creationId xmlns:a16="http://schemas.microsoft.com/office/drawing/2014/main" id="{A91133A1-DE20-7B5C-1967-D510018614BD}"/>
                </a:ext>
              </a:extLst>
            </p:cNvPr>
            <p:cNvSpPr txBox="1">
              <a:spLocks noChangeArrowheads="1"/>
            </p:cNvSpPr>
            <p:nvPr/>
          </p:nvSpPr>
          <p:spPr bwMode="auto">
            <a:xfrm>
              <a:off x="3984" y="1737"/>
              <a:ext cx="2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i="0"/>
                <a:t>n</a:t>
              </a:r>
            </a:p>
          </p:txBody>
        </p:sp>
        <p:sp>
          <p:nvSpPr>
            <p:cNvPr id="44" name="Text Box 19">
              <a:extLst>
                <a:ext uri="{FF2B5EF4-FFF2-40B4-BE49-F238E27FC236}">
                  <a16:creationId xmlns:a16="http://schemas.microsoft.com/office/drawing/2014/main" id="{A244A9A9-8984-E11F-F237-AC9D9DE524B2}"/>
                </a:ext>
              </a:extLst>
            </p:cNvPr>
            <p:cNvSpPr txBox="1">
              <a:spLocks noChangeArrowheads="1"/>
            </p:cNvSpPr>
            <p:nvPr/>
          </p:nvSpPr>
          <p:spPr bwMode="auto">
            <a:xfrm>
              <a:off x="4608" y="1353"/>
              <a:ext cx="2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i="0"/>
                <a:t>W</a:t>
              </a:r>
            </a:p>
          </p:txBody>
        </p:sp>
        <p:sp>
          <p:nvSpPr>
            <p:cNvPr id="45" name="Text Box 20">
              <a:extLst>
                <a:ext uri="{FF2B5EF4-FFF2-40B4-BE49-F238E27FC236}">
                  <a16:creationId xmlns:a16="http://schemas.microsoft.com/office/drawing/2014/main" id="{E7242F01-EA0B-C83F-E268-0948D1053D96}"/>
                </a:ext>
              </a:extLst>
            </p:cNvPr>
            <p:cNvSpPr txBox="1">
              <a:spLocks noChangeArrowheads="1"/>
            </p:cNvSpPr>
            <p:nvPr/>
          </p:nvSpPr>
          <p:spPr bwMode="auto">
            <a:xfrm>
              <a:off x="4512" y="1728"/>
              <a:ext cx="28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i="0" dirty="0">
                  <a:latin typeface="+mj-lt"/>
                </a:rPr>
                <a:t>p</a:t>
              </a:r>
              <a:endParaRPr lang="en-US" i="0" baseline="30000" dirty="0">
                <a:latin typeface="+mj-lt"/>
              </a:endParaRPr>
            </a:p>
          </p:txBody>
        </p:sp>
        <p:sp>
          <p:nvSpPr>
            <p:cNvPr id="46" name="Text Box 21">
              <a:extLst>
                <a:ext uri="{FF2B5EF4-FFF2-40B4-BE49-F238E27FC236}">
                  <a16:creationId xmlns:a16="http://schemas.microsoft.com/office/drawing/2014/main" id="{99A5D403-486E-E087-915F-EB490293626C}"/>
                </a:ext>
              </a:extLst>
            </p:cNvPr>
            <p:cNvSpPr txBox="1">
              <a:spLocks noChangeArrowheads="1"/>
            </p:cNvSpPr>
            <p:nvPr/>
          </p:nvSpPr>
          <p:spPr bwMode="auto">
            <a:xfrm>
              <a:off x="4752" y="864"/>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2400" i="0">
                  <a:latin typeface="Symbol" pitchFamily="18" charset="2"/>
                </a:rPr>
                <a:t>m</a:t>
              </a:r>
              <a:r>
                <a:rPr lang="en-US" sz="2400" i="0" baseline="30000"/>
                <a:t>-</a:t>
              </a:r>
              <a:endParaRPr lang="en-US" sz="2400" i="0"/>
            </a:p>
          </p:txBody>
        </p:sp>
        <p:grpSp>
          <p:nvGrpSpPr>
            <p:cNvPr id="47" name="Group 32">
              <a:extLst>
                <a:ext uri="{FF2B5EF4-FFF2-40B4-BE49-F238E27FC236}">
                  <a16:creationId xmlns:a16="http://schemas.microsoft.com/office/drawing/2014/main" id="{5B39EE62-89AF-D873-555C-6BBFF2BA6E7D}"/>
                </a:ext>
              </a:extLst>
            </p:cNvPr>
            <p:cNvGrpSpPr>
              <a:grpSpLocks/>
            </p:cNvGrpSpPr>
            <p:nvPr/>
          </p:nvGrpSpPr>
          <p:grpSpPr bwMode="auto">
            <a:xfrm>
              <a:off x="4830" y="1873"/>
              <a:ext cx="844" cy="558"/>
              <a:chOff x="4830" y="1873"/>
              <a:chExt cx="844" cy="558"/>
            </a:xfrm>
          </p:grpSpPr>
          <p:sp>
            <p:nvSpPr>
              <p:cNvPr id="49" name="Line 23">
                <a:extLst>
                  <a:ext uri="{FF2B5EF4-FFF2-40B4-BE49-F238E27FC236}">
                    <a16:creationId xmlns:a16="http://schemas.microsoft.com/office/drawing/2014/main" id="{77AF3850-195D-8B72-A2F2-028E786BC80B}"/>
                  </a:ext>
                </a:extLst>
              </p:cNvPr>
              <p:cNvSpPr>
                <a:spLocks noChangeShapeType="1"/>
              </p:cNvSpPr>
              <p:nvPr/>
            </p:nvSpPr>
            <p:spPr bwMode="auto">
              <a:xfrm rot="1935478">
                <a:off x="4830" y="1873"/>
                <a:ext cx="336" cy="1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24">
                <a:extLst>
                  <a:ext uri="{FF2B5EF4-FFF2-40B4-BE49-F238E27FC236}">
                    <a16:creationId xmlns:a16="http://schemas.microsoft.com/office/drawing/2014/main" id="{7AC75EE4-74F6-9FBE-62FC-C9D1341EC31C}"/>
                  </a:ext>
                </a:extLst>
              </p:cNvPr>
              <p:cNvSpPr>
                <a:spLocks noChangeShapeType="1"/>
              </p:cNvSpPr>
              <p:nvPr/>
            </p:nvSpPr>
            <p:spPr bwMode="auto">
              <a:xfrm rot="1935478">
                <a:off x="5004" y="2225"/>
                <a:ext cx="670" cy="20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 name="Text Box 27">
              <a:extLst>
                <a:ext uri="{FF2B5EF4-FFF2-40B4-BE49-F238E27FC236}">
                  <a16:creationId xmlns:a16="http://schemas.microsoft.com/office/drawing/2014/main" id="{8A890823-7820-211C-7E91-9C18ED799340}"/>
                </a:ext>
              </a:extLst>
            </p:cNvPr>
            <p:cNvSpPr txBox="1">
              <a:spLocks noChangeArrowheads="1"/>
            </p:cNvSpPr>
            <p:nvPr/>
          </p:nvSpPr>
          <p:spPr bwMode="auto">
            <a:xfrm>
              <a:off x="4896" y="1968"/>
              <a:ext cx="2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i="0" dirty="0"/>
                <a:t>p’</a:t>
              </a:r>
            </a:p>
          </p:txBody>
        </p:sp>
      </p:grpSp>
      <p:sp>
        <p:nvSpPr>
          <p:cNvPr id="59" name="Text Box 31">
            <a:extLst>
              <a:ext uri="{FF2B5EF4-FFF2-40B4-BE49-F238E27FC236}">
                <a16:creationId xmlns:a16="http://schemas.microsoft.com/office/drawing/2014/main" id="{0F11277E-320D-516A-BDC6-A1BC898C0FD7}"/>
              </a:ext>
            </a:extLst>
          </p:cNvPr>
          <p:cNvSpPr txBox="1">
            <a:spLocks noChangeArrowheads="1"/>
          </p:cNvSpPr>
          <p:nvPr/>
        </p:nvSpPr>
        <p:spPr bwMode="auto">
          <a:xfrm>
            <a:off x="9410700" y="2608262"/>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i="0" dirty="0"/>
              <a:t>nucleus</a:t>
            </a:r>
          </a:p>
        </p:txBody>
      </p:sp>
      <p:sp>
        <p:nvSpPr>
          <p:cNvPr id="64" name="TextBox 63">
            <a:extLst>
              <a:ext uri="{FF2B5EF4-FFF2-40B4-BE49-F238E27FC236}">
                <a16:creationId xmlns:a16="http://schemas.microsoft.com/office/drawing/2014/main" id="{DFB8D5F8-DA1F-7F68-0310-19D10A2A2DF5}"/>
              </a:ext>
            </a:extLst>
          </p:cNvPr>
          <p:cNvSpPr txBox="1"/>
          <p:nvPr/>
        </p:nvSpPr>
        <p:spPr>
          <a:xfrm>
            <a:off x="1625431" y="6223376"/>
            <a:ext cx="3657937" cy="646331"/>
          </a:xfrm>
          <a:prstGeom prst="rect">
            <a:avLst/>
          </a:prstGeom>
          <a:noFill/>
        </p:spPr>
        <p:txBody>
          <a:bodyPr wrap="square">
            <a:spAutoFit/>
          </a:bodyPr>
          <a:lstStyle/>
          <a:p>
            <a:r>
              <a:rPr lang="en-US" b="0" i="1" dirty="0">
                <a:effectLst/>
                <a:latin typeface="-apple-system"/>
              </a:rPr>
              <a:t>J.E. Sobczyk et al, </a:t>
            </a:r>
            <a:br>
              <a:rPr lang="en-US" b="0" i="1" dirty="0">
                <a:effectLst/>
                <a:latin typeface="-apple-system"/>
              </a:rPr>
            </a:br>
            <a:r>
              <a:rPr lang="en-US" b="0" i="1" dirty="0" err="1">
                <a:effectLst/>
                <a:latin typeface="-apple-system"/>
              </a:rPr>
              <a:t>Phys.Rev.C</a:t>
            </a:r>
            <a:r>
              <a:rPr lang="en-US" b="0" i="0" dirty="0">
                <a:effectLst/>
                <a:latin typeface="-apple-system"/>
              </a:rPr>
              <a:t> 102 (2020) 2, 024601</a:t>
            </a:r>
            <a:endParaRPr lang="en-US" dirty="0"/>
          </a:p>
        </p:txBody>
      </p:sp>
      <p:pic>
        <p:nvPicPr>
          <p:cNvPr id="3074" name="Picture 2" descr="Figure">
            <a:extLst>
              <a:ext uri="{FF2B5EF4-FFF2-40B4-BE49-F238E27FC236}">
                <a16:creationId xmlns:a16="http://schemas.microsoft.com/office/drawing/2014/main" id="{6706A3FA-6A5E-4797-DD74-18F1D3085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4" y="3403678"/>
            <a:ext cx="3214599" cy="32145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gure">
            <a:extLst>
              <a:ext uri="{FF2B5EF4-FFF2-40B4-BE49-F238E27FC236}">
                <a16:creationId xmlns:a16="http://schemas.microsoft.com/office/drawing/2014/main" id="{EEE6626E-E399-B9B0-ACA8-673DD9538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401" y="3406158"/>
            <a:ext cx="3214599" cy="3214599"/>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6F7FDE88-6D09-C4BD-320B-E148D9D09AB9}"/>
              </a:ext>
            </a:extLst>
          </p:cNvPr>
          <p:cNvSpPr txBox="1"/>
          <p:nvPr/>
        </p:nvSpPr>
        <p:spPr>
          <a:xfrm>
            <a:off x="6324600" y="4560887"/>
            <a:ext cx="1767018" cy="369332"/>
          </a:xfrm>
          <a:prstGeom prst="rect">
            <a:avLst/>
          </a:prstGeom>
          <a:noFill/>
        </p:spPr>
        <p:txBody>
          <a:bodyPr wrap="square" rtlCol="0">
            <a:spAutoFit/>
          </a:bodyPr>
          <a:lstStyle/>
          <a:p>
            <a:r>
              <a:rPr lang="en-US" dirty="0"/>
              <a:t>Inclusive Model</a:t>
            </a:r>
          </a:p>
        </p:txBody>
      </p:sp>
      <p:sp>
        <p:nvSpPr>
          <p:cNvPr id="66" name="TextBox 65">
            <a:extLst>
              <a:ext uri="{FF2B5EF4-FFF2-40B4-BE49-F238E27FC236}">
                <a16:creationId xmlns:a16="http://schemas.microsoft.com/office/drawing/2014/main" id="{6F7D50B4-1E64-77C5-2793-3750DE86B89F}"/>
              </a:ext>
            </a:extLst>
          </p:cNvPr>
          <p:cNvSpPr txBox="1"/>
          <p:nvPr/>
        </p:nvSpPr>
        <p:spPr>
          <a:xfrm>
            <a:off x="696716" y="4560887"/>
            <a:ext cx="1894084" cy="369332"/>
          </a:xfrm>
          <a:prstGeom prst="rect">
            <a:avLst/>
          </a:prstGeom>
          <a:noFill/>
        </p:spPr>
        <p:txBody>
          <a:bodyPr wrap="square" rtlCol="0">
            <a:spAutoFit/>
          </a:bodyPr>
          <a:lstStyle/>
          <a:p>
            <a:r>
              <a:rPr lang="en-US" dirty="0"/>
              <a:t>Exclusive Model</a:t>
            </a:r>
          </a:p>
        </p:txBody>
      </p:sp>
      <p:sp>
        <p:nvSpPr>
          <p:cNvPr id="67" name="TextBox 66">
            <a:extLst>
              <a:ext uri="{FF2B5EF4-FFF2-40B4-BE49-F238E27FC236}">
                <a16:creationId xmlns:a16="http://schemas.microsoft.com/office/drawing/2014/main" id="{5E31070B-F488-ED54-E9AB-C031F537982D}"/>
              </a:ext>
            </a:extLst>
          </p:cNvPr>
          <p:cNvSpPr txBox="1"/>
          <p:nvPr/>
        </p:nvSpPr>
        <p:spPr>
          <a:xfrm>
            <a:off x="3200400" y="4114800"/>
            <a:ext cx="2297118" cy="1754326"/>
          </a:xfrm>
          <a:prstGeom prst="rect">
            <a:avLst/>
          </a:prstGeom>
          <a:noFill/>
        </p:spPr>
        <p:txBody>
          <a:bodyPr wrap="square" rtlCol="0">
            <a:spAutoFit/>
          </a:bodyPr>
          <a:lstStyle/>
          <a:p>
            <a:r>
              <a:rPr lang="en-US" dirty="0"/>
              <a:t>in this example, see a large difference in momentum sharing among leading and sub-leading nucleons</a:t>
            </a:r>
          </a:p>
        </p:txBody>
      </p:sp>
    </p:spTree>
    <p:extLst>
      <p:ext uri="{BB962C8B-B14F-4D97-AF65-F5344CB8AC3E}">
        <p14:creationId xmlns:p14="http://schemas.microsoft.com/office/powerpoint/2010/main" val="4093745756"/>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F9B26-123D-884D-F9F0-64E85137F415}"/>
            </a:ext>
          </a:extLst>
        </p:cNvPr>
        <p:cNvGrpSpPr/>
        <p:nvPr/>
      </p:nvGrpSpPr>
      <p:grpSpPr>
        <a:xfrm>
          <a:off x="0" y="0"/>
          <a:ext cx="0" cy="0"/>
          <a:chOff x="0" y="0"/>
          <a:chExt cx="0" cy="0"/>
        </a:xfrm>
      </p:grpSpPr>
      <p:pic>
        <p:nvPicPr>
          <p:cNvPr id="12" name="Picture 11" descr="A graph of a graph&#10;&#10;AI-generated content may be incorrect.">
            <a:extLst>
              <a:ext uri="{FF2B5EF4-FFF2-40B4-BE49-F238E27FC236}">
                <a16:creationId xmlns:a16="http://schemas.microsoft.com/office/drawing/2014/main" id="{472FFA2D-6A46-0C3F-E451-B172871B5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962400"/>
            <a:ext cx="11192102" cy="2688695"/>
          </a:xfrm>
          <a:prstGeom prst="rect">
            <a:avLst/>
          </a:prstGeom>
        </p:spPr>
      </p:pic>
      <p:sp>
        <p:nvSpPr>
          <p:cNvPr id="6" name="Title 5">
            <a:extLst>
              <a:ext uri="{FF2B5EF4-FFF2-40B4-BE49-F238E27FC236}">
                <a16:creationId xmlns:a16="http://schemas.microsoft.com/office/drawing/2014/main" id="{27DD5B54-0810-88D4-AF92-15C1A13E071D}"/>
              </a:ext>
            </a:extLst>
          </p:cNvPr>
          <p:cNvSpPr>
            <a:spLocks noGrp="1"/>
          </p:cNvSpPr>
          <p:nvPr>
            <p:ph type="title"/>
          </p:nvPr>
        </p:nvSpPr>
        <p:spPr/>
        <p:txBody>
          <a:bodyPr/>
          <a:lstStyle/>
          <a:p>
            <a:r>
              <a:rPr lang="en-US" dirty="0"/>
              <a:t>Correlations in Experiment</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10351C43-BC20-918B-8687-3156C02D15AD}"/>
                  </a:ext>
                </a:extLst>
              </p:cNvPr>
              <p:cNvSpPr>
                <a:spLocks noGrp="1"/>
              </p:cNvSpPr>
              <p:nvPr>
                <p:ph idx="1"/>
              </p:nvPr>
            </p:nvSpPr>
            <p:spPr>
              <a:xfrm>
                <a:off x="609600" y="1219200"/>
                <a:ext cx="7848600" cy="4530725"/>
              </a:xfrm>
            </p:spPr>
            <p:txBody>
              <a:bodyPr/>
              <a:lstStyle/>
              <a:p>
                <a:r>
                  <a:rPr lang="en-US" sz="2400" dirty="0"/>
                  <a:t>MicroBooNE measured multi-dimensional kinematic imbalance in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𝜇</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r>
                      <a:rPr lang="en-US" sz="2400" b="0" i="1" smtClean="0">
                        <a:latin typeface="Cambria Math" panose="02040503050406030204" pitchFamily="18" charset="0"/>
                      </a:rPr>
                      <m:t>𝑝</m:t>
                    </m:r>
                  </m:oMath>
                </a14:m>
                <a:r>
                  <a:rPr lang="en-US" sz="2400" dirty="0"/>
                  <a:t> events due to nuclear effects.</a:t>
                </a:r>
              </a:p>
              <a:p>
                <a:r>
                  <a:rPr lang="en-US" sz="2400" dirty="0"/>
                  <a:t>Here, momentum imbalance in slices of imbalance angle, </a:t>
                </a:r>
                <a14:m>
                  <m:oMath xmlns:m="http://schemas.openxmlformats.org/officeDocument/2006/math">
                    <m:r>
                      <a:rPr lang="en-US" sz="2400" b="0" i="1" smtClean="0">
                        <a:latin typeface="Cambria Math" panose="02040503050406030204" pitchFamily="18" charset="0"/>
                      </a:rPr>
                      <m:t>𝛿</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𝛼</m:t>
                        </m:r>
                      </m:e>
                      <m:sub>
                        <m:r>
                          <a:rPr lang="en-US" sz="2400" b="0" i="1" smtClean="0">
                            <a:latin typeface="Cambria Math" panose="02040503050406030204" pitchFamily="18" charset="0"/>
                          </a:rPr>
                          <m:t>𝑇</m:t>
                        </m:r>
                      </m:sub>
                    </m:sSub>
                  </m:oMath>
                </a14:m>
                <a:r>
                  <a:rPr lang="en-US" sz="2400" dirty="0"/>
                  <a:t>, where high </a:t>
                </a:r>
                <a14:m>
                  <m:oMath xmlns:m="http://schemas.openxmlformats.org/officeDocument/2006/math">
                    <m:r>
                      <a:rPr lang="en-US" sz="2400" i="1">
                        <a:latin typeface="Cambria Math" panose="02040503050406030204" pitchFamily="18" charset="0"/>
                      </a:rPr>
                      <m:t>𝛿</m:t>
                    </m:r>
                    <m:sSub>
                      <m:sSubPr>
                        <m:ctrlPr>
                          <a:rPr lang="en-US" sz="2400" i="1">
                            <a:latin typeface="Cambria Math" panose="02040503050406030204" pitchFamily="18" charset="0"/>
                          </a:rPr>
                        </m:ctrlPr>
                      </m:sSubPr>
                      <m:e>
                        <m:r>
                          <a:rPr lang="en-US" sz="2400" i="1">
                            <a:latin typeface="Cambria Math" panose="02040503050406030204" pitchFamily="18" charset="0"/>
                          </a:rPr>
                          <m:t>𝛼</m:t>
                        </m:r>
                      </m:e>
                      <m:sub>
                        <m:r>
                          <a:rPr lang="en-US" sz="2400" i="1">
                            <a:latin typeface="Cambria Math" panose="02040503050406030204" pitchFamily="18" charset="0"/>
                          </a:rPr>
                          <m:t>𝑇</m:t>
                        </m:r>
                      </m:sub>
                    </m:sSub>
                  </m:oMath>
                </a14:m>
                <a:r>
                  <a:rPr lang="en-US" sz="2400" dirty="0"/>
                  <a:t> is the location of almost all reactions with inelastic interactions in the nucleus or with multi-nucleon production.</a:t>
                </a:r>
              </a:p>
              <a:p>
                <a:r>
                  <a:rPr lang="en-US" sz="2400" dirty="0"/>
                  <a:t>Note the dramatic range of model predictions.</a:t>
                </a:r>
              </a:p>
            </p:txBody>
          </p:sp>
        </mc:Choice>
        <mc:Fallback xmlns="">
          <p:sp>
            <p:nvSpPr>
              <p:cNvPr id="7" name="Content Placeholder 6">
                <a:extLst>
                  <a:ext uri="{FF2B5EF4-FFF2-40B4-BE49-F238E27FC236}">
                    <a16:creationId xmlns:a16="http://schemas.microsoft.com/office/drawing/2014/main" id="{10351C43-BC20-918B-8687-3156C02D15AD}"/>
                  </a:ext>
                </a:extLst>
              </p:cNvPr>
              <p:cNvSpPr>
                <a:spLocks noGrp="1" noRot="1" noChangeAspect="1" noMove="1" noResize="1" noEditPoints="1" noAdjustHandles="1" noChangeArrowheads="1" noChangeShapeType="1" noTextEdit="1"/>
              </p:cNvSpPr>
              <p:nvPr>
                <p:ph idx="1"/>
              </p:nvPr>
            </p:nvSpPr>
            <p:spPr>
              <a:xfrm>
                <a:off x="609600" y="1219200"/>
                <a:ext cx="7848600" cy="4530725"/>
              </a:xfrm>
              <a:blipFill>
                <a:blip r:embed="rId3"/>
                <a:stretch>
                  <a:fillRect l="-1131" t="-1120"/>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15F46FB7-6AE7-8081-FDB7-6DAB41AFB365}"/>
              </a:ext>
            </a:extLst>
          </p:cNvPr>
          <p:cNvSpPr>
            <a:spLocks noGrp="1"/>
          </p:cNvSpPr>
          <p:nvPr>
            <p:ph type="dt" sz="half" idx="10"/>
          </p:nvPr>
        </p:nvSpPr>
        <p:spPr/>
        <p:txBody>
          <a:bodyPr/>
          <a:lstStyle/>
          <a:p>
            <a:r>
              <a:rPr lang="en-US"/>
              <a:t>2 October 2025</a:t>
            </a:r>
          </a:p>
        </p:txBody>
      </p:sp>
      <p:sp>
        <p:nvSpPr>
          <p:cNvPr id="4" name="Footer Placeholder 3">
            <a:extLst>
              <a:ext uri="{FF2B5EF4-FFF2-40B4-BE49-F238E27FC236}">
                <a16:creationId xmlns:a16="http://schemas.microsoft.com/office/drawing/2014/main" id="{26A930F1-0E45-4943-81A4-4CBFFAF446BA}"/>
              </a:ext>
            </a:extLst>
          </p:cNvPr>
          <p:cNvSpPr>
            <a:spLocks noGrp="1"/>
          </p:cNvSpPr>
          <p:nvPr>
            <p:ph type="ftr" sz="quarter" idx="11"/>
          </p:nvPr>
        </p:nvSpPr>
        <p:spPr/>
        <p:txBody>
          <a:bodyPr/>
          <a:lstStyle/>
          <a:p>
            <a:r>
              <a:rPr lang="en-US"/>
              <a:t>Kevin McFarland: Interactions on Nuclei</a:t>
            </a:r>
          </a:p>
        </p:txBody>
      </p:sp>
      <p:sp>
        <p:nvSpPr>
          <p:cNvPr id="5" name="Slide Number Placeholder 4">
            <a:extLst>
              <a:ext uri="{FF2B5EF4-FFF2-40B4-BE49-F238E27FC236}">
                <a16:creationId xmlns:a16="http://schemas.microsoft.com/office/drawing/2014/main" id="{DD619E5D-1B69-4392-17A0-4D6C8FD51E4D}"/>
              </a:ext>
            </a:extLst>
          </p:cNvPr>
          <p:cNvSpPr>
            <a:spLocks noGrp="1"/>
          </p:cNvSpPr>
          <p:nvPr>
            <p:ph type="sldNum" sz="quarter" idx="12"/>
          </p:nvPr>
        </p:nvSpPr>
        <p:spPr/>
        <p:txBody>
          <a:bodyPr/>
          <a:lstStyle/>
          <a:p>
            <a:fld id="{FF4571A9-B2EC-455C-AC37-BF90257DDDC9}" type="slidenum">
              <a:rPr lang="en-US" smtClean="0"/>
              <a:pPr/>
              <a:t>38</a:t>
            </a:fld>
            <a:endParaRPr lang="en-US"/>
          </a:p>
        </p:txBody>
      </p:sp>
      <p:grpSp>
        <p:nvGrpSpPr>
          <p:cNvPr id="2" name="Group 1">
            <a:extLst>
              <a:ext uri="{FF2B5EF4-FFF2-40B4-BE49-F238E27FC236}">
                <a16:creationId xmlns:a16="http://schemas.microsoft.com/office/drawing/2014/main" id="{18D637E8-E696-38D5-0EB7-8AD4B5766619}"/>
              </a:ext>
            </a:extLst>
          </p:cNvPr>
          <p:cNvGrpSpPr/>
          <p:nvPr/>
        </p:nvGrpSpPr>
        <p:grpSpPr>
          <a:xfrm>
            <a:off x="8458200" y="1066800"/>
            <a:ext cx="3733800" cy="2971800"/>
            <a:chOff x="5640149" y="1513706"/>
            <a:chExt cx="6551851" cy="5435600"/>
          </a:xfrm>
        </p:grpSpPr>
        <p:pic>
          <p:nvPicPr>
            <p:cNvPr id="9" name="Picture 8">
              <a:extLst>
                <a:ext uri="{FF2B5EF4-FFF2-40B4-BE49-F238E27FC236}">
                  <a16:creationId xmlns:a16="http://schemas.microsoft.com/office/drawing/2014/main" id="{BEB6A84A-0C34-218D-4689-ED4443090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149" y="1513706"/>
              <a:ext cx="6502400" cy="5435600"/>
            </a:xfrm>
            <a:prstGeom prst="rect">
              <a:avLst/>
            </a:prstGeom>
          </p:spPr>
        </p:pic>
        <p:sp>
          <p:nvSpPr>
            <p:cNvPr id="10" name="Rectangle 9">
              <a:extLst>
                <a:ext uri="{FF2B5EF4-FFF2-40B4-BE49-F238E27FC236}">
                  <a16:creationId xmlns:a16="http://schemas.microsoft.com/office/drawing/2014/main" id="{EBB245B1-2DF3-969A-CC5B-3EF0DFEDF8CB}"/>
                </a:ext>
              </a:extLst>
            </p:cNvPr>
            <p:cNvSpPr/>
            <p:nvPr/>
          </p:nvSpPr>
          <p:spPr>
            <a:xfrm>
              <a:off x="10246659" y="5029200"/>
              <a:ext cx="1945341" cy="1518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8FBB5820-8C9F-C0BE-4F8D-D1AC6A95F68A}"/>
              </a:ext>
            </a:extLst>
          </p:cNvPr>
          <p:cNvSpPr txBox="1"/>
          <p:nvPr/>
        </p:nvSpPr>
        <p:spPr>
          <a:xfrm>
            <a:off x="1250660" y="6566429"/>
            <a:ext cx="4343400" cy="369332"/>
          </a:xfrm>
          <a:prstGeom prst="rect">
            <a:avLst/>
          </a:prstGeom>
          <a:noFill/>
        </p:spPr>
        <p:txBody>
          <a:bodyPr wrap="square">
            <a:spAutoFit/>
          </a:bodyPr>
          <a:lstStyle/>
          <a:p>
            <a:r>
              <a:rPr lang="en-US" b="0" i="1" dirty="0" err="1">
                <a:effectLst/>
                <a:latin typeface="-apple-system"/>
              </a:rPr>
              <a:t>Phys.Rev.Lett</a:t>
            </a:r>
            <a:r>
              <a:rPr lang="en-US" b="0" i="1" dirty="0">
                <a:effectLst/>
                <a:latin typeface="-apple-system"/>
              </a:rPr>
              <a:t>.</a:t>
            </a:r>
            <a:r>
              <a:rPr lang="en-US" b="0" i="0" dirty="0">
                <a:effectLst/>
                <a:latin typeface="-apple-system"/>
              </a:rPr>
              <a:t> 131 (2023) 10, 101802</a:t>
            </a:r>
            <a:endParaRPr lang="en-US" dirty="0"/>
          </a:p>
        </p:txBody>
      </p:sp>
    </p:spTree>
    <p:extLst>
      <p:ext uri="{BB962C8B-B14F-4D97-AF65-F5344CB8AC3E}">
        <p14:creationId xmlns:p14="http://schemas.microsoft.com/office/powerpoint/2010/main" val="45010329"/>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2CA3D11-76B2-2CFE-0729-23032C9DB7FC}"/>
              </a:ext>
            </a:extLst>
          </p:cNvPr>
          <p:cNvGrpSpPr/>
          <p:nvPr/>
        </p:nvGrpSpPr>
        <p:grpSpPr>
          <a:xfrm>
            <a:off x="8343900" y="4419600"/>
            <a:ext cx="3390900" cy="2425685"/>
            <a:chOff x="8343900" y="4419600"/>
            <a:chExt cx="2400300" cy="1675267"/>
          </a:xfrm>
        </p:grpSpPr>
        <p:pic>
          <p:nvPicPr>
            <p:cNvPr id="11" name="Picture 10">
              <a:extLst>
                <a:ext uri="{FF2B5EF4-FFF2-40B4-BE49-F238E27FC236}">
                  <a16:creationId xmlns:a16="http://schemas.microsoft.com/office/drawing/2014/main" id="{18035CA5-7B3C-6EEC-BD52-B024D1C5C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4419600"/>
              <a:ext cx="2209800" cy="1295400"/>
            </a:xfrm>
            <a:prstGeom prst="rect">
              <a:avLst/>
            </a:prstGeom>
          </p:spPr>
        </p:pic>
        <p:pic>
          <p:nvPicPr>
            <p:cNvPr id="13" name="Picture 12">
              <a:extLst>
                <a:ext uri="{FF2B5EF4-FFF2-40B4-BE49-F238E27FC236}">
                  <a16:creationId xmlns:a16="http://schemas.microsoft.com/office/drawing/2014/main" id="{A041EF36-A906-9B00-DC28-AF59B6189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900" y="5675767"/>
              <a:ext cx="2400300" cy="419100"/>
            </a:xfrm>
            <a:prstGeom prst="rect">
              <a:avLst/>
            </a:prstGeom>
          </p:spPr>
        </p:pic>
      </p:gr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EEF12C96-5B22-FDAD-B10F-30FA2C3B5A15}"/>
                  </a:ext>
                </a:extLst>
              </p:cNvPr>
              <p:cNvSpPr>
                <a:spLocks noGrp="1"/>
              </p:cNvSpPr>
              <p:nvPr>
                <p:ph idx="1"/>
              </p:nvPr>
            </p:nvSpPr>
            <p:spPr>
              <a:xfrm>
                <a:off x="4800600" y="1524000"/>
                <a:ext cx="7162800" cy="4530725"/>
              </a:xfrm>
            </p:spPr>
            <p:txBody>
              <a:bodyPr/>
              <a:lstStyle/>
              <a:p>
                <a:r>
                  <a:rPr lang="en-US" sz="2400" dirty="0"/>
                  <a:t>Can directly look at neutrino energy determination from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rPr>
                          <m:t>𝜇</m:t>
                        </m:r>
                      </m:e>
                      <m:sup>
                        <m:r>
                          <a:rPr lang="en-US" sz="2400" i="1">
                            <a:latin typeface="Cambria Math" panose="02040503050406030204" pitchFamily="18" charset="0"/>
                          </a:rPr>
                          <m:t>−</m:t>
                        </m:r>
                      </m:sup>
                    </m:sSup>
                    <m:r>
                      <a:rPr lang="en-US" sz="2400" i="1">
                        <a:latin typeface="Cambria Math" panose="02040503050406030204" pitchFamily="18" charset="0"/>
                      </a:rPr>
                      <m:t>+</m:t>
                    </m:r>
                    <m:r>
                      <a:rPr lang="en-US" sz="2400" i="1">
                        <a:latin typeface="Cambria Math" panose="02040503050406030204" pitchFamily="18" charset="0"/>
                      </a:rPr>
                      <m:t>𝑝</m:t>
                    </m:r>
                    <m:r>
                      <a:rPr lang="en-US" sz="2400" b="0" i="1" smtClean="0">
                        <a:latin typeface="Cambria Math" panose="02040503050406030204" pitchFamily="18" charset="0"/>
                      </a:rPr>
                      <m:t>+</m:t>
                    </m:r>
                    <m:r>
                      <a:rPr lang="en-US" sz="2400" b="0" i="0" smtClean="0">
                        <a:latin typeface="Cambria Math" panose="02040503050406030204" pitchFamily="18" charset="0"/>
                      </a:rPr>
                      <m:t>…</m:t>
                    </m:r>
                  </m:oMath>
                </a14:m>
                <a:r>
                  <a:rPr lang="en-US" sz="2400" dirty="0"/>
                  <a:t> events by calorimetry (</a:t>
                </a:r>
                <a:r>
                  <a:rPr lang="en-US" sz="2400" dirty="0" err="1"/>
                  <a:t>NOvA</a:t>
                </a:r>
                <a:r>
                  <a:rPr lang="en-US" sz="2400" dirty="0"/>
                  <a:t> or DUNE) and by lepton kinematics (T2K or HK).</a:t>
                </a:r>
              </a:p>
              <a:p>
                <a:r>
                  <a:rPr lang="en-US" sz="2400" dirty="0"/>
                  <a:t>Disagreements with simple nuclear models in generators are evident.</a:t>
                </a:r>
              </a:p>
              <a:p>
                <a:r>
                  <a:rPr lang="en-US" sz="2400" dirty="0"/>
                  <a:t>Must fix this to combine experiments at high statistics in the future.</a:t>
                </a:r>
              </a:p>
            </p:txBody>
          </p:sp>
        </mc:Choice>
        <mc:Fallback xmlns="">
          <p:sp>
            <p:nvSpPr>
              <p:cNvPr id="7" name="Content Placeholder 6">
                <a:extLst>
                  <a:ext uri="{FF2B5EF4-FFF2-40B4-BE49-F238E27FC236}">
                    <a16:creationId xmlns:a16="http://schemas.microsoft.com/office/drawing/2014/main" id="{EEF12C96-5B22-FDAD-B10F-30FA2C3B5A15}"/>
                  </a:ext>
                </a:extLst>
              </p:cNvPr>
              <p:cNvSpPr>
                <a:spLocks noGrp="1" noRot="1" noChangeAspect="1" noMove="1" noResize="1" noEditPoints="1" noAdjustHandles="1" noChangeArrowheads="1" noChangeShapeType="1" noTextEdit="1"/>
              </p:cNvSpPr>
              <p:nvPr>
                <p:ph idx="1"/>
              </p:nvPr>
            </p:nvSpPr>
            <p:spPr>
              <a:xfrm>
                <a:off x="4800600" y="1524000"/>
                <a:ext cx="7162800" cy="4530725"/>
              </a:xfrm>
              <a:blipFill>
                <a:blip r:embed="rId4"/>
                <a:stretch>
                  <a:fillRect l="-1239" t="-1120"/>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C505F3FD-5403-F1EA-C31E-EEACBB6C53E9}"/>
              </a:ext>
            </a:extLst>
          </p:cNvPr>
          <p:cNvSpPr>
            <a:spLocks noGrp="1"/>
          </p:cNvSpPr>
          <p:nvPr>
            <p:ph type="dt" sz="half" idx="10"/>
          </p:nvPr>
        </p:nvSpPr>
        <p:spPr/>
        <p:txBody>
          <a:bodyPr/>
          <a:lstStyle/>
          <a:p>
            <a:r>
              <a:rPr lang="en-US"/>
              <a:t>2 October 2025</a:t>
            </a:r>
          </a:p>
        </p:txBody>
      </p:sp>
      <p:sp>
        <p:nvSpPr>
          <p:cNvPr id="4" name="Footer Placeholder 3">
            <a:extLst>
              <a:ext uri="{FF2B5EF4-FFF2-40B4-BE49-F238E27FC236}">
                <a16:creationId xmlns:a16="http://schemas.microsoft.com/office/drawing/2014/main" id="{9E795C4B-4C25-DE0B-11ED-C3C06140886C}"/>
              </a:ext>
            </a:extLst>
          </p:cNvPr>
          <p:cNvSpPr>
            <a:spLocks noGrp="1"/>
          </p:cNvSpPr>
          <p:nvPr>
            <p:ph type="ftr" sz="quarter" idx="11"/>
          </p:nvPr>
        </p:nvSpPr>
        <p:spPr/>
        <p:txBody>
          <a:bodyPr/>
          <a:lstStyle/>
          <a:p>
            <a:r>
              <a:rPr lang="en-US"/>
              <a:t>Kevin McFarland: Interactions on Nuclei</a:t>
            </a:r>
          </a:p>
        </p:txBody>
      </p:sp>
      <p:sp>
        <p:nvSpPr>
          <p:cNvPr id="5" name="Slide Number Placeholder 4">
            <a:extLst>
              <a:ext uri="{FF2B5EF4-FFF2-40B4-BE49-F238E27FC236}">
                <a16:creationId xmlns:a16="http://schemas.microsoft.com/office/drawing/2014/main" id="{ECFFE273-8974-5207-1AB3-00C465B8FE08}"/>
              </a:ext>
            </a:extLst>
          </p:cNvPr>
          <p:cNvSpPr>
            <a:spLocks noGrp="1"/>
          </p:cNvSpPr>
          <p:nvPr>
            <p:ph type="sldNum" sz="quarter" idx="12"/>
          </p:nvPr>
        </p:nvSpPr>
        <p:spPr/>
        <p:txBody>
          <a:bodyPr/>
          <a:lstStyle/>
          <a:p>
            <a:fld id="{FF4571A9-B2EC-455C-AC37-BF90257DDDC9}" type="slidenum">
              <a:rPr lang="en-US" smtClean="0"/>
              <a:pPr/>
              <a:t>39</a:t>
            </a:fld>
            <a:endParaRPr lang="en-US"/>
          </a:p>
        </p:txBody>
      </p:sp>
      <p:pic>
        <p:nvPicPr>
          <p:cNvPr id="9" name="Content Placeholder 11">
            <a:extLst>
              <a:ext uri="{FF2B5EF4-FFF2-40B4-BE49-F238E27FC236}">
                <a16:creationId xmlns:a16="http://schemas.microsoft.com/office/drawing/2014/main" id="{C81532F0-70A4-3CB2-296B-C090A7CE9482}"/>
              </a:ext>
            </a:extLst>
          </p:cNvPr>
          <p:cNvPicPr>
            <a:picLocks noChangeAspect="1"/>
          </p:cNvPicPr>
          <p:nvPr/>
        </p:nvPicPr>
        <p:blipFill>
          <a:blip r:embed="rId5"/>
          <a:stretch>
            <a:fillRect/>
          </a:stretch>
        </p:blipFill>
        <p:spPr>
          <a:xfrm>
            <a:off x="15496" y="1277"/>
            <a:ext cx="4541003" cy="6844008"/>
          </a:xfrm>
          <a:prstGeom prst="rect">
            <a:avLst/>
          </a:prstGeom>
        </p:spPr>
      </p:pic>
      <p:sp>
        <p:nvSpPr>
          <p:cNvPr id="6" name="Title 5">
            <a:extLst>
              <a:ext uri="{FF2B5EF4-FFF2-40B4-BE49-F238E27FC236}">
                <a16:creationId xmlns:a16="http://schemas.microsoft.com/office/drawing/2014/main" id="{597027C8-F89A-C9AA-7655-971402C309CF}"/>
              </a:ext>
            </a:extLst>
          </p:cNvPr>
          <p:cNvSpPr>
            <a:spLocks noGrp="1"/>
          </p:cNvSpPr>
          <p:nvPr>
            <p:ph type="title"/>
          </p:nvPr>
        </p:nvSpPr>
        <p:spPr>
          <a:xfrm>
            <a:off x="4800600" y="274638"/>
            <a:ext cx="5256050" cy="1143000"/>
          </a:xfrm>
        </p:spPr>
        <p:txBody>
          <a:bodyPr/>
          <a:lstStyle/>
          <a:p>
            <a:r>
              <a:rPr lang="en-US" dirty="0"/>
              <a:t>Correlations in Experiment</a:t>
            </a:r>
          </a:p>
        </p:txBody>
      </p:sp>
      <p:sp>
        <p:nvSpPr>
          <p:cNvPr id="15" name="TextBox 14">
            <a:extLst>
              <a:ext uri="{FF2B5EF4-FFF2-40B4-BE49-F238E27FC236}">
                <a16:creationId xmlns:a16="http://schemas.microsoft.com/office/drawing/2014/main" id="{12E2CD84-0098-2C77-5D56-DF9CCB0B49D9}"/>
              </a:ext>
            </a:extLst>
          </p:cNvPr>
          <p:cNvSpPr txBox="1"/>
          <p:nvPr/>
        </p:nvSpPr>
        <p:spPr>
          <a:xfrm>
            <a:off x="4413452" y="5043709"/>
            <a:ext cx="4101718" cy="646331"/>
          </a:xfrm>
          <a:prstGeom prst="rect">
            <a:avLst/>
          </a:prstGeom>
          <a:noFill/>
        </p:spPr>
        <p:txBody>
          <a:bodyPr wrap="square">
            <a:spAutoFit/>
          </a:bodyPr>
          <a:lstStyle/>
          <a:p>
            <a:r>
              <a:rPr lang="en-US" sz="1800" dirty="0"/>
              <a:t>MINERvA, D. </a:t>
            </a:r>
            <a:r>
              <a:rPr lang="en-US" sz="1800" dirty="0" err="1"/>
              <a:t>Ruterbories</a:t>
            </a:r>
            <a:r>
              <a:rPr lang="en-US" dirty="0"/>
              <a:t> et al. </a:t>
            </a:r>
          </a:p>
          <a:p>
            <a:r>
              <a:rPr lang="en-US" sz="1800" dirty="0" err="1"/>
              <a:t>Phys.Rev.Lett</a:t>
            </a:r>
            <a:r>
              <a:rPr lang="en-US" sz="1800" dirty="0"/>
              <a:t>. 129 (2022) 2, 021803</a:t>
            </a:r>
          </a:p>
        </p:txBody>
      </p:sp>
    </p:spTree>
    <p:extLst>
      <p:ext uri="{BB962C8B-B14F-4D97-AF65-F5344CB8AC3E}">
        <p14:creationId xmlns:p14="http://schemas.microsoft.com/office/powerpoint/2010/main" val="1194599985"/>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D79F-2876-0A56-55E7-EF5B2246E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9C9B5B-295F-E4AC-D6A5-61D54F2D8EA7}"/>
              </a:ext>
            </a:extLst>
          </p:cNvPr>
          <p:cNvSpPr>
            <a:spLocks noGrp="1"/>
          </p:cNvSpPr>
          <p:nvPr>
            <p:ph type="title"/>
          </p:nvPr>
        </p:nvSpPr>
        <p:spPr>
          <a:xfrm>
            <a:off x="1371600" y="2971800"/>
            <a:ext cx="9447051" cy="1143000"/>
          </a:xfrm>
        </p:spPr>
        <p:txBody>
          <a:bodyPr/>
          <a:lstStyle/>
          <a:p>
            <a:r>
              <a:rPr lang="en-US" dirty="0"/>
              <a:t>Why?</a:t>
            </a:r>
          </a:p>
        </p:txBody>
      </p:sp>
      <p:sp>
        <p:nvSpPr>
          <p:cNvPr id="3" name="Date Placeholder 2">
            <a:extLst>
              <a:ext uri="{FF2B5EF4-FFF2-40B4-BE49-F238E27FC236}">
                <a16:creationId xmlns:a16="http://schemas.microsoft.com/office/drawing/2014/main" id="{5476F1D4-3E86-A9AC-54E6-DFD30C017031}"/>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3762CCF3-704F-48C7-BCFE-9676DD70C388}"/>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4ABD00D7-6560-191F-EEB8-E6195FF67FD9}"/>
              </a:ext>
            </a:extLst>
          </p:cNvPr>
          <p:cNvSpPr>
            <a:spLocks noGrp="1"/>
          </p:cNvSpPr>
          <p:nvPr>
            <p:ph type="sldNum" sz="quarter" idx="12"/>
          </p:nvPr>
        </p:nvSpPr>
        <p:spPr/>
        <p:txBody>
          <a:bodyPr/>
          <a:lstStyle/>
          <a:p>
            <a:pPr>
              <a:defRPr/>
            </a:pPr>
            <a:fld id="{0C39C72E-2A13-EB4D-AD45-6D4E6ACAED8D}" type="slidenum">
              <a:rPr lang="en-US" smtClean="0"/>
              <a:pPr>
                <a:defRPr/>
              </a:pPr>
              <a:t>4</a:t>
            </a:fld>
            <a:endParaRPr lang="en-US" dirty="0"/>
          </a:p>
        </p:txBody>
      </p:sp>
      <p:sp>
        <p:nvSpPr>
          <p:cNvPr id="7" name="TextBox 6">
            <a:extLst>
              <a:ext uri="{FF2B5EF4-FFF2-40B4-BE49-F238E27FC236}">
                <a16:creationId xmlns:a16="http://schemas.microsoft.com/office/drawing/2014/main" id="{E5F0C801-872C-73D4-E0D8-1FAF3B84F2EC}"/>
              </a:ext>
            </a:extLst>
          </p:cNvPr>
          <p:cNvSpPr txBox="1"/>
          <p:nvPr/>
        </p:nvSpPr>
        <p:spPr>
          <a:xfrm>
            <a:off x="3124200" y="3886200"/>
            <a:ext cx="5537200" cy="369332"/>
          </a:xfrm>
          <a:prstGeom prst="rect">
            <a:avLst/>
          </a:prstGeom>
          <a:noFill/>
        </p:spPr>
        <p:txBody>
          <a:bodyPr wrap="square" rtlCol="0">
            <a:spAutoFit/>
          </a:bodyPr>
          <a:lstStyle/>
          <a:p>
            <a:r>
              <a:rPr lang="en-US" dirty="0"/>
              <a:t>(“because it’s there” is always the wrong answer)</a:t>
            </a:r>
          </a:p>
        </p:txBody>
      </p:sp>
    </p:spTree>
    <p:extLst>
      <p:ext uri="{BB962C8B-B14F-4D97-AF65-F5344CB8AC3E}">
        <p14:creationId xmlns:p14="http://schemas.microsoft.com/office/powerpoint/2010/main" val="1588293939"/>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Results and Trends: Neutrons</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40</a:t>
            </a:fld>
            <a:endParaRPr lang="en-US" dirty="0"/>
          </a:p>
        </p:txBody>
      </p:sp>
      <p:sp>
        <p:nvSpPr>
          <p:cNvPr id="6" name="TextBox 5">
            <a:extLst>
              <a:ext uri="{FF2B5EF4-FFF2-40B4-BE49-F238E27FC236}">
                <a16:creationId xmlns:a16="http://schemas.microsoft.com/office/drawing/2014/main" id="{89D13B2B-3D5A-29FD-C9CD-986127C41C11}"/>
              </a:ext>
            </a:extLst>
          </p:cNvPr>
          <p:cNvSpPr txBox="1"/>
          <p:nvPr/>
        </p:nvSpPr>
        <p:spPr>
          <a:xfrm>
            <a:off x="3352800" y="3886200"/>
            <a:ext cx="5486400" cy="646331"/>
          </a:xfrm>
          <a:prstGeom prst="rect">
            <a:avLst/>
          </a:prstGeom>
          <a:noFill/>
        </p:spPr>
        <p:txBody>
          <a:bodyPr wrap="square" rtlCol="0">
            <a:spAutoFit/>
          </a:bodyPr>
          <a:lstStyle/>
          <a:p>
            <a:r>
              <a:rPr lang="en-US" dirty="0"/>
              <a:t>(we’re acquainted with light neutral long-lived particles, so maybe we should meet heavy ones?) </a:t>
            </a:r>
          </a:p>
        </p:txBody>
      </p:sp>
    </p:spTree>
    <p:extLst>
      <p:ext uri="{BB962C8B-B14F-4D97-AF65-F5344CB8AC3E}">
        <p14:creationId xmlns:p14="http://schemas.microsoft.com/office/powerpoint/2010/main" val="2568743055"/>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showing the efficiency of a nuclear energy&#10;&#10;Description automatically generated with medium confidence">
            <a:extLst>
              <a:ext uri="{FF2B5EF4-FFF2-40B4-BE49-F238E27FC236}">
                <a16:creationId xmlns:a16="http://schemas.microsoft.com/office/drawing/2014/main" id="{2D7568B2-A5EE-CACD-1428-2A62B3704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057400"/>
            <a:ext cx="5822795" cy="2972631"/>
          </a:xfrm>
          <a:prstGeom prst="rect">
            <a:avLst/>
          </a:prstGeom>
        </p:spPr>
      </p:pic>
      <p:sp>
        <p:nvSpPr>
          <p:cNvPr id="2" name="Title 1">
            <a:extLst>
              <a:ext uri="{FF2B5EF4-FFF2-40B4-BE49-F238E27FC236}">
                <a16:creationId xmlns:a16="http://schemas.microsoft.com/office/drawing/2014/main" id="{3D30BD67-D395-A91D-864B-2DC9401CB883}"/>
              </a:ext>
            </a:extLst>
          </p:cNvPr>
          <p:cNvSpPr>
            <a:spLocks noGrp="1"/>
          </p:cNvSpPr>
          <p:nvPr>
            <p:ph type="title"/>
          </p:nvPr>
        </p:nvSpPr>
        <p:spPr/>
        <p:txBody>
          <a:bodyPr/>
          <a:lstStyle/>
          <a:p>
            <a:r>
              <a:rPr lang="en-US" dirty="0"/>
              <a:t>Neutron reconstruction</a:t>
            </a:r>
          </a:p>
        </p:txBody>
      </p:sp>
      <p:sp>
        <p:nvSpPr>
          <p:cNvPr id="3" name="Content Placeholder 2">
            <a:extLst>
              <a:ext uri="{FF2B5EF4-FFF2-40B4-BE49-F238E27FC236}">
                <a16:creationId xmlns:a16="http://schemas.microsoft.com/office/drawing/2014/main" id="{8CB98669-B526-560A-736A-ABFA50EDDCF8}"/>
              </a:ext>
            </a:extLst>
          </p:cNvPr>
          <p:cNvSpPr>
            <a:spLocks noGrp="1"/>
          </p:cNvSpPr>
          <p:nvPr>
            <p:ph idx="1"/>
          </p:nvPr>
        </p:nvSpPr>
        <p:spPr>
          <a:xfrm>
            <a:off x="622610" y="1163637"/>
            <a:ext cx="11264590" cy="4530725"/>
          </a:xfrm>
        </p:spPr>
        <p:txBody>
          <a:bodyPr/>
          <a:lstStyle/>
          <a:p>
            <a:r>
              <a:rPr lang="en-US" dirty="0"/>
              <a:t>MINERvA has, and </a:t>
            </a:r>
            <a:r>
              <a:rPr lang="en-US" dirty="0" err="1"/>
              <a:t>SuperFGD</a:t>
            </a:r>
            <a:r>
              <a:rPr lang="en-US" dirty="0"/>
              <a:t> will reconstruct neutrons through their quasielastic knockout of protons from nuclei, e.g., </a:t>
            </a:r>
            <a:r>
              <a:rPr lang="en-US" baseline="30000" dirty="0"/>
              <a:t>12</a:t>
            </a:r>
            <a:r>
              <a:rPr lang="en-US" dirty="0"/>
              <a:t>C(</a:t>
            </a:r>
            <a:r>
              <a:rPr lang="en-US" dirty="0" err="1"/>
              <a:t>n,np</a:t>
            </a:r>
            <a:r>
              <a:rPr lang="en-US" dirty="0"/>
              <a:t>)</a:t>
            </a:r>
            <a:r>
              <a:rPr lang="en-US" baseline="30000" dirty="0"/>
              <a:t>11</a:t>
            </a:r>
            <a:r>
              <a:rPr lang="en-US" dirty="0"/>
              <a:t>B</a:t>
            </a:r>
          </a:p>
          <a:p>
            <a:pPr lvl="1"/>
            <a:r>
              <a:rPr lang="en-US" sz="2800" dirty="0" err="1"/>
              <a:t>SuperFGD</a:t>
            </a:r>
            <a:r>
              <a:rPr lang="en-US" sz="2800" dirty="0"/>
              <a:t> has lower threshold</a:t>
            </a:r>
            <a:br>
              <a:rPr lang="en-US" sz="2800" dirty="0"/>
            </a:br>
            <a:r>
              <a:rPr lang="en-US" sz="2800" dirty="0"/>
              <a:t>three-dimensional reconstruction</a:t>
            </a:r>
            <a:br>
              <a:rPr lang="en-US" sz="2800" dirty="0"/>
            </a:br>
            <a:r>
              <a:rPr lang="en-US" sz="2800" dirty="0"/>
              <a:t>AND time-of-flight momentum.</a:t>
            </a:r>
          </a:p>
        </p:txBody>
      </p:sp>
      <p:sp>
        <p:nvSpPr>
          <p:cNvPr id="4" name="Date Placeholder 3">
            <a:extLst>
              <a:ext uri="{FF2B5EF4-FFF2-40B4-BE49-F238E27FC236}">
                <a16:creationId xmlns:a16="http://schemas.microsoft.com/office/drawing/2014/main" id="{A9DC5093-B491-8270-8C0F-91D6127B6F98}"/>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5BC58E67-6096-F75E-3731-88295A106A24}"/>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6C1FB7EC-AEC9-E3CE-3B49-611B15624A99}"/>
              </a:ext>
            </a:extLst>
          </p:cNvPr>
          <p:cNvSpPr>
            <a:spLocks noGrp="1"/>
          </p:cNvSpPr>
          <p:nvPr>
            <p:ph type="sldNum" sz="quarter" idx="12"/>
          </p:nvPr>
        </p:nvSpPr>
        <p:spPr/>
        <p:txBody>
          <a:bodyPr/>
          <a:lstStyle/>
          <a:p>
            <a:fld id="{FB7A5F6C-6AD6-402F-B829-8C1EAE38D662}" type="slidenum">
              <a:rPr lang="en-US" smtClean="0"/>
              <a:pPr/>
              <a:t>41</a:t>
            </a:fld>
            <a:endParaRPr lang="en-US"/>
          </a:p>
        </p:txBody>
      </p:sp>
      <p:sp>
        <p:nvSpPr>
          <p:cNvPr id="11" name="TextBox 10">
            <a:extLst>
              <a:ext uri="{FF2B5EF4-FFF2-40B4-BE49-F238E27FC236}">
                <a16:creationId xmlns:a16="http://schemas.microsoft.com/office/drawing/2014/main" id="{FB8293F7-AC7A-5473-D236-D10AC3F9E17C}"/>
              </a:ext>
            </a:extLst>
          </p:cNvPr>
          <p:cNvSpPr txBox="1"/>
          <p:nvPr/>
        </p:nvSpPr>
        <p:spPr>
          <a:xfrm>
            <a:off x="9995210" y="5061051"/>
            <a:ext cx="2120590" cy="646331"/>
          </a:xfrm>
          <a:prstGeom prst="rect">
            <a:avLst/>
          </a:prstGeom>
          <a:noFill/>
        </p:spPr>
        <p:txBody>
          <a:bodyPr wrap="square">
            <a:spAutoFit/>
          </a:bodyPr>
          <a:lstStyle/>
          <a:p>
            <a:r>
              <a:rPr lang="en-US" i="0" dirty="0">
                <a:solidFill>
                  <a:srgbClr val="000000"/>
                </a:solidFill>
                <a:effectLst/>
                <a:latin typeface="Helvetica Neue" panose="02000503000000020004" pitchFamily="2" charset="0"/>
              </a:rPr>
              <a:t>Phys. Rev. D101 (2020) 9, 092003</a:t>
            </a:r>
          </a:p>
        </p:txBody>
      </p:sp>
      <p:pic>
        <p:nvPicPr>
          <p:cNvPr id="13" name="Picture 4">
            <a:extLst>
              <a:ext uri="{FF2B5EF4-FFF2-40B4-BE49-F238E27FC236}">
                <a16:creationId xmlns:a16="http://schemas.microsoft.com/office/drawing/2014/main" id="{18C1742C-0187-D0EF-589B-BF4F861F9D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38765" r="59985"/>
          <a:stretch/>
        </p:blipFill>
        <p:spPr bwMode="auto">
          <a:xfrm>
            <a:off x="8619275" y="5073570"/>
            <a:ext cx="1458496" cy="171522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4">
            <a:extLst>
              <a:ext uri="{FF2B5EF4-FFF2-40B4-BE49-F238E27FC236}">
                <a16:creationId xmlns:a16="http://schemas.microsoft.com/office/drawing/2014/main" id="{E1142764-75EA-87AD-2715-2CC98915C8F4}"/>
              </a:ext>
            </a:extLst>
          </p:cNvPr>
          <p:cNvPicPr>
            <a:picLocks noChangeAspect="1"/>
          </p:cNvPicPr>
          <p:nvPr/>
        </p:nvPicPr>
        <p:blipFill rotWithShape="1">
          <a:blip r:embed="rId5"/>
          <a:srcRect l="8939" t="10491" r="23827" b="14663"/>
          <a:stretch/>
        </p:blipFill>
        <p:spPr>
          <a:xfrm>
            <a:off x="264067" y="3472713"/>
            <a:ext cx="5603334" cy="2018106"/>
          </a:xfrm>
          <a:prstGeom prst="rect">
            <a:avLst/>
          </a:prstGeom>
        </p:spPr>
      </p:pic>
      <p:pic>
        <p:nvPicPr>
          <p:cNvPr id="17" name="Picture 2" descr="MINERvA | MINERvA: Bringing neutrinos into sharp focus">
            <a:extLst>
              <a:ext uri="{FF2B5EF4-FFF2-40B4-BE49-F238E27FC236}">
                <a16:creationId xmlns:a16="http://schemas.microsoft.com/office/drawing/2014/main" id="{B8E151B8-46A2-2DE3-E425-31A91281B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258" y="3455976"/>
            <a:ext cx="1249398" cy="1219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00615AC-4FF7-1A9A-1A5B-38D0E981932D}"/>
              </a:ext>
            </a:extLst>
          </p:cNvPr>
          <p:cNvSpPr txBox="1"/>
          <p:nvPr/>
        </p:nvSpPr>
        <p:spPr>
          <a:xfrm>
            <a:off x="3756060" y="5436221"/>
            <a:ext cx="2833496" cy="369332"/>
          </a:xfrm>
          <a:prstGeom prst="rect">
            <a:avLst/>
          </a:prstGeom>
          <a:noFill/>
        </p:spPr>
        <p:txBody>
          <a:bodyPr wrap="square">
            <a:spAutoFit/>
          </a:bodyPr>
          <a:lstStyle/>
          <a:p>
            <a:r>
              <a:rPr lang="en-US" i="0" dirty="0"/>
              <a:t>Nature, 614, 48-53</a:t>
            </a:r>
          </a:p>
        </p:txBody>
      </p:sp>
      <p:pic>
        <p:nvPicPr>
          <p:cNvPr id="21" name="Graphique 3">
            <a:extLst>
              <a:ext uri="{FF2B5EF4-FFF2-40B4-BE49-F238E27FC236}">
                <a16:creationId xmlns:a16="http://schemas.microsoft.com/office/drawing/2014/main" id="{6FE27CD9-951F-E8FC-C983-7A3412D4BF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55669" y="4997559"/>
            <a:ext cx="2807102" cy="1969958"/>
          </a:xfrm>
          <a:prstGeom prst="rect">
            <a:avLst/>
          </a:prstGeom>
        </p:spPr>
      </p:pic>
    </p:spTree>
    <p:extLst>
      <p:ext uri="{BB962C8B-B14F-4D97-AF65-F5344CB8AC3E}">
        <p14:creationId xmlns:p14="http://schemas.microsoft.com/office/powerpoint/2010/main" val="3783400615"/>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aph of a graph showing a number of hydrogen and hydrogen&#10;&#10;Description automatically generated with medium confidence">
            <a:extLst>
              <a:ext uri="{FF2B5EF4-FFF2-40B4-BE49-F238E27FC236}">
                <a16:creationId xmlns:a16="http://schemas.microsoft.com/office/drawing/2014/main" id="{96ACD9EB-B604-2DFB-8B0A-51FBB56DB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4058254"/>
            <a:ext cx="6273800" cy="2533046"/>
          </a:xfrm>
          <a:prstGeom prst="rect">
            <a:avLst/>
          </a:prstGeom>
        </p:spPr>
      </p:pic>
      <p:sp>
        <p:nvSpPr>
          <p:cNvPr id="2" name="Title 1">
            <a:extLst>
              <a:ext uri="{FF2B5EF4-FFF2-40B4-BE49-F238E27FC236}">
                <a16:creationId xmlns:a16="http://schemas.microsoft.com/office/drawing/2014/main" id="{3D30BD67-D395-A91D-864B-2DC9401CB883}"/>
              </a:ext>
            </a:extLst>
          </p:cNvPr>
          <p:cNvSpPr>
            <a:spLocks noGrp="1"/>
          </p:cNvSpPr>
          <p:nvPr>
            <p:ph type="title"/>
          </p:nvPr>
        </p:nvSpPr>
        <p:spPr/>
        <p:txBody>
          <a:bodyPr/>
          <a:lstStyle/>
          <a:p>
            <a:r>
              <a:rPr lang="en-US" dirty="0"/>
              <a:t>Neutron and Axial Form Factor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B98669-B526-560A-736A-ABFA50EDDCF8}"/>
                  </a:ext>
                </a:extLst>
              </p:cNvPr>
              <p:cNvSpPr>
                <a:spLocks noGrp="1"/>
              </p:cNvSpPr>
              <p:nvPr>
                <p:ph idx="1"/>
              </p:nvPr>
            </p:nvSpPr>
            <p:spPr>
              <a:xfrm>
                <a:off x="609600" y="1371601"/>
                <a:ext cx="7364464" cy="3124199"/>
              </a:xfrm>
            </p:spPr>
            <p:txBody>
              <a:bodyPr/>
              <a:lstStyle/>
              <a:p>
                <a:r>
                  <a:rPr lang="en-US" dirty="0"/>
                  <a:t>MINERvA used neutron reconstruction and ability to isolate events on hydrogen (only with direction!) to measure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𝐴</m:t>
                        </m:r>
                      </m:sub>
                    </m:sSub>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e>
                    </m:d>
                  </m:oMath>
                </a14:m>
                <a:r>
                  <a:rPr lang="en-US" dirty="0"/>
                  <a:t> with useful precision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0.06&lt;</m:t>
                        </m:r>
                        <m:r>
                          <a:rPr lang="en-US" i="1">
                            <a:latin typeface="Cambria Math" panose="02040503050406030204" pitchFamily="18" charset="0"/>
                          </a:rPr>
                          <m:t>𝑄</m:t>
                        </m:r>
                      </m:e>
                      <m:sup>
                        <m:r>
                          <a:rPr lang="en-US" i="1">
                            <a:latin typeface="Cambria Math" panose="02040503050406030204" pitchFamily="18" charset="0"/>
                          </a:rPr>
                          <m:t>2</m:t>
                        </m:r>
                      </m:sup>
                    </m:sSup>
                    <m:r>
                      <a:rPr lang="en-US" b="0" i="1" smtClean="0">
                        <a:latin typeface="Cambria Math" panose="02040503050406030204" pitchFamily="18" charset="0"/>
                      </a:rPr>
                      <m:t>&lt;2</m:t>
                    </m:r>
                  </m:oMath>
                </a14:m>
                <a:r>
                  <a:rPr lang="en-US" dirty="0"/>
                  <a:t> GeV</a:t>
                </a:r>
                <a:r>
                  <a:rPr lang="en-US" baseline="30000" dirty="0"/>
                  <a:t>2</a:t>
                </a:r>
                <a:r>
                  <a:rPr lang="en-US" dirty="0"/>
                  <a:t>.</a:t>
                </a:r>
              </a:p>
              <a:p>
                <a:r>
                  <a:rPr lang="en-US" dirty="0" err="1"/>
                  <a:t>SuperFGD</a:t>
                </a:r>
                <a:r>
                  <a:rPr lang="en-US" dirty="0"/>
                  <a:t> will have two handles, direction and energy, to isolate hydrogen scattering.</a:t>
                </a:r>
              </a:p>
            </p:txBody>
          </p:sp>
        </mc:Choice>
        <mc:Fallback xmlns="">
          <p:sp>
            <p:nvSpPr>
              <p:cNvPr id="3" name="Content Placeholder 2">
                <a:extLst>
                  <a:ext uri="{FF2B5EF4-FFF2-40B4-BE49-F238E27FC236}">
                    <a16:creationId xmlns:a16="http://schemas.microsoft.com/office/drawing/2014/main" id="{8CB98669-B526-560A-736A-ABFA50EDDCF8}"/>
                  </a:ext>
                </a:extLst>
              </p:cNvPr>
              <p:cNvSpPr>
                <a:spLocks noGrp="1" noRot="1" noChangeAspect="1" noMove="1" noResize="1" noEditPoints="1" noAdjustHandles="1" noChangeArrowheads="1" noChangeShapeType="1" noTextEdit="1"/>
              </p:cNvSpPr>
              <p:nvPr>
                <p:ph idx="1"/>
              </p:nvPr>
            </p:nvSpPr>
            <p:spPr>
              <a:xfrm>
                <a:off x="609600" y="1371601"/>
                <a:ext cx="7364464" cy="3124199"/>
              </a:xfrm>
              <a:blipFill>
                <a:blip r:embed="rId4"/>
                <a:stretch>
                  <a:fillRect l="-1552" t="-2429" r="-224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9DC5093-B491-8270-8C0F-91D6127B6F98}"/>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5BC58E67-6096-F75E-3731-88295A106A24}"/>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6C1FB7EC-AEC9-E3CE-3B49-611B15624A99}"/>
              </a:ext>
            </a:extLst>
          </p:cNvPr>
          <p:cNvSpPr>
            <a:spLocks noGrp="1"/>
          </p:cNvSpPr>
          <p:nvPr>
            <p:ph type="sldNum" sz="quarter" idx="12"/>
          </p:nvPr>
        </p:nvSpPr>
        <p:spPr/>
        <p:txBody>
          <a:bodyPr/>
          <a:lstStyle/>
          <a:p>
            <a:fld id="{FB7A5F6C-6AD6-402F-B829-8C1EAE38D662}" type="slidenum">
              <a:rPr lang="en-US" smtClean="0"/>
              <a:pPr/>
              <a:t>42</a:t>
            </a:fld>
            <a:endParaRPr lang="en-US"/>
          </a:p>
        </p:txBody>
      </p:sp>
      <p:pic>
        <p:nvPicPr>
          <p:cNvPr id="10" name="Picture 9" descr="A graph of a function&#10;&#10;Description automatically generated with medium confidence">
            <a:extLst>
              <a:ext uri="{FF2B5EF4-FFF2-40B4-BE49-F238E27FC236}">
                <a16:creationId xmlns:a16="http://schemas.microsoft.com/office/drawing/2014/main" id="{25165353-490D-E75B-4BC0-7EBB27C6D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064" y="1417638"/>
            <a:ext cx="4165171" cy="4324350"/>
          </a:xfrm>
          <a:prstGeom prst="rect">
            <a:avLst/>
          </a:prstGeom>
        </p:spPr>
      </p:pic>
      <p:sp>
        <p:nvSpPr>
          <p:cNvPr id="8" name="TextBox 7">
            <a:extLst>
              <a:ext uri="{FF2B5EF4-FFF2-40B4-BE49-F238E27FC236}">
                <a16:creationId xmlns:a16="http://schemas.microsoft.com/office/drawing/2014/main" id="{97B377D2-EAD7-C086-ECF2-39B26B0FC438}"/>
              </a:ext>
            </a:extLst>
          </p:cNvPr>
          <p:cNvSpPr txBox="1"/>
          <p:nvPr/>
        </p:nvSpPr>
        <p:spPr>
          <a:xfrm>
            <a:off x="9220200" y="4572000"/>
            <a:ext cx="2463564" cy="369332"/>
          </a:xfrm>
          <a:prstGeom prst="rect">
            <a:avLst/>
          </a:prstGeom>
          <a:noFill/>
        </p:spPr>
        <p:txBody>
          <a:bodyPr wrap="square">
            <a:spAutoFit/>
          </a:bodyPr>
          <a:lstStyle/>
          <a:p>
            <a:r>
              <a:rPr lang="en-US" sz="1800" dirty="0"/>
              <a:t>MINERvA result</a:t>
            </a:r>
            <a:endParaRPr lang="en-US" dirty="0"/>
          </a:p>
        </p:txBody>
      </p:sp>
      <p:sp>
        <p:nvSpPr>
          <p:cNvPr id="12" name="TextBox 11">
            <a:extLst>
              <a:ext uri="{FF2B5EF4-FFF2-40B4-BE49-F238E27FC236}">
                <a16:creationId xmlns:a16="http://schemas.microsoft.com/office/drawing/2014/main" id="{82F10EBC-59E3-EF67-7EF9-41C7A819C82D}"/>
              </a:ext>
            </a:extLst>
          </p:cNvPr>
          <p:cNvSpPr txBox="1"/>
          <p:nvPr/>
        </p:nvSpPr>
        <p:spPr>
          <a:xfrm>
            <a:off x="8944529" y="931346"/>
            <a:ext cx="2224240" cy="369332"/>
          </a:xfrm>
          <a:prstGeom prst="rect">
            <a:avLst/>
          </a:prstGeom>
          <a:noFill/>
        </p:spPr>
        <p:txBody>
          <a:bodyPr wrap="square">
            <a:spAutoFit/>
          </a:bodyPr>
          <a:lstStyle/>
          <a:p>
            <a:r>
              <a:rPr lang="en-US" i="0" dirty="0"/>
              <a:t>Nature, 614, 48-53</a:t>
            </a:r>
          </a:p>
        </p:txBody>
      </p:sp>
      <p:sp>
        <p:nvSpPr>
          <p:cNvPr id="19" name="TextBox 18">
            <a:extLst>
              <a:ext uri="{FF2B5EF4-FFF2-40B4-BE49-F238E27FC236}">
                <a16:creationId xmlns:a16="http://schemas.microsoft.com/office/drawing/2014/main" id="{45CFCCF1-A1F7-514B-E15B-EAA0B3483755}"/>
              </a:ext>
            </a:extLst>
          </p:cNvPr>
          <p:cNvSpPr txBox="1"/>
          <p:nvPr/>
        </p:nvSpPr>
        <p:spPr>
          <a:xfrm>
            <a:off x="6248400" y="5830669"/>
            <a:ext cx="4472602" cy="369332"/>
          </a:xfrm>
          <a:prstGeom prst="rect">
            <a:avLst/>
          </a:prstGeom>
          <a:noFill/>
        </p:spPr>
        <p:txBody>
          <a:bodyPr wrap="square">
            <a:spAutoFit/>
          </a:bodyPr>
          <a:lstStyle/>
          <a:p>
            <a:r>
              <a:rPr lang="en-US" dirty="0"/>
              <a:t>Phys. Rev. D 101, 092003 (2020)</a:t>
            </a:r>
            <a:endParaRPr lang="en-US" i="0" dirty="0">
              <a:solidFill>
                <a:schemeClr val="accent1">
                  <a:lumMod val="75000"/>
                </a:schemeClr>
              </a:solidFill>
            </a:endParaRPr>
          </a:p>
        </p:txBody>
      </p:sp>
    </p:spTree>
    <p:extLst>
      <p:ext uri="{BB962C8B-B14F-4D97-AF65-F5344CB8AC3E}">
        <p14:creationId xmlns:p14="http://schemas.microsoft.com/office/powerpoint/2010/main" val="2939252456"/>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Trend: Nucleons and Nuclei</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43</a:t>
            </a:fld>
            <a:endParaRPr lang="en-US" dirty="0"/>
          </a:p>
        </p:txBody>
      </p:sp>
      <p:sp>
        <p:nvSpPr>
          <p:cNvPr id="7" name="TextBox 6">
            <a:extLst>
              <a:ext uri="{FF2B5EF4-FFF2-40B4-BE49-F238E27FC236}">
                <a16:creationId xmlns:a16="http://schemas.microsoft.com/office/drawing/2014/main" id="{5C9EF758-83BA-2B8F-CEF2-6624AAEDCAFE}"/>
              </a:ext>
            </a:extLst>
          </p:cNvPr>
          <p:cNvSpPr txBox="1"/>
          <p:nvPr/>
        </p:nvSpPr>
        <p:spPr>
          <a:xfrm>
            <a:off x="4419600" y="3886200"/>
            <a:ext cx="3124200" cy="923330"/>
          </a:xfrm>
          <a:prstGeom prst="rect">
            <a:avLst/>
          </a:prstGeom>
          <a:noFill/>
        </p:spPr>
        <p:txBody>
          <a:bodyPr wrap="square" rtlCol="0">
            <a:spAutoFit/>
          </a:bodyPr>
          <a:lstStyle/>
          <a:p>
            <a:r>
              <a:rPr lang="en-US" dirty="0"/>
              <a:t>(can we use scattering on one to understand scattering on the other?)</a:t>
            </a:r>
          </a:p>
        </p:txBody>
      </p:sp>
    </p:spTree>
    <p:extLst>
      <p:ext uri="{BB962C8B-B14F-4D97-AF65-F5344CB8AC3E}">
        <p14:creationId xmlns:p14="http://schemas.microsoft.com/office/powerpoint/2010/main" val="2300225170"/>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p:txBody>
          <a:bodyPr>
            <a:normAutofit/>
          </a:bodyPr>
          <a:lstStyle/>
          <a:p>
            <a:r>
              <a:rPr lang="en-US" dirty="0"/>
              <a:t>Is a nucleus a nucleus a nucleus?</a:t>
            </a:r>
          </a:p>
        </p:txBody>
      </p:sp>
      <p:sp>
        <p:nvSpPr>
          <p:cNvPr id="6" name="Content Placeholder 5">
            <a:extLst>
              <a:ext uri="{FF2B5EF4-FFF2-40B4-BE49-F238E27FC236}">
                <a16:creationId xmlns:a16="http://schemas.microsoft.com/office/drawing/2014/main" id="{33614163-4E31-125B-CBB0-D9378EC5B097}"/>
              </a:ext>
            </a:extLst>
          </p:cNvPr>
          <p:cNvSpPr>
            <a:spLocks noGrp="1"/>
          </p:cNvSpPr>
          <p:nvPr>
            <p:ph idx="1"/>
          </p:nvPr>
        </p:nvSpPr>
        <p:spPr>
          <a:xfrm>
            <a:off x="609599" y="1295400"/>
            <a:ext cx="11315953" cy="1914901"/>
          </a:xfrm>
        </p:spPr>
        <p:txBody>
          <a:bodyPr/>
          <a:lstStyle/>
          <a:p>
            <a:r>
              <a:rPr lang="en-US" sz="2400" dirty="0"/>
              <a:t>In energies and momenta of individual nucleons within the nucleus, nuclei vary.</a:t>
            </a:r>
          </a:p>
          <a:p>
            <a:r>
              <a:rPr lang="en-US" sz="2400" dirty="0"/>
              <a:t>But we are beginning to see some consistencies in how models describe different nuclei equally well (or equally poorly).</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a:xfrm>
            <a:off x="4826000" y="6477000"/>
            <a:ext cx="3860800" cy="228600"/>
          </a:xfrm>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44</a:t>
            </a:fld>
            <a:endParaRPr lang="en-US" dirty="0"/>
          </a:p>
        </p:txBody>
      </p:sp>
      <p:sp>
        <p:nvSpPr>
          <p:cNvPr id="11" name="Content Placeholder 5">
            <a:extLst>
              <a:ext uri="{FF2B5EF4-FFF2-40B4-BE49-F238E27FC236}">
                <a16:creationId xmlns:a16="http://schemas.microsoft.com/office/drawing/2014/main" id="{85684DF4-7630-60EC-0E62-A66DEC9E87E7}"/>
              </a:ext>
            </a:extLst>
          </p:cNvPr>
          <p:cNvSpPr txBox="1">
            <a:spLocks/>
          </p:cNvSpPr>
          <p:nvPr/>
        </p:nvSpPr>
        <p:spPr bwMode="auto">
          <a:xfrm>
            <a:off x="4535243" y="2743201"/>
            <a:ext cx="386805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o"/>
              <a:defRPr sz="2000">
                <a:solidFill>
                  <a:schemeClr val="tx1"/>
                </a:solidFill>
                <a:latin typeface="+mn-lt"/>
                <a:cs typeface="+mn-cs"/>
              </a:defRPr>
            </a:lvl3pPr>
            <a:lvl4pPr marL="1600200" indent="-228600" algn="l" rtl="0" eaLnBrk="1" fontAlgn="base" hangingPunct="1">
              <a:spcBef>
                <a:spcPct val="20000"/>
              </a:spcBef>
              <a:spcAft>
                <a:spcPct val="0"/>
              </a:spcAft>
              <a:buClr>
                <a:schemeClr val="tx1"/>
              </a:buClr>
              <a:buFont typeface="Wingdings" pitchFamily="2" charset="2"/>
              <a:buChar char="q"/>
              <a:defRPr sz="18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cs typeface="+mn-cs"/>
              </a:defRPr>
            </a:lvl9pPr>
          </a:lstStyle>
          <a:p>
            <a:pPr marL="0" indent="0">
              <a:buNone/>
            </a:pPr>
            <a:r>
              <a:rPr lang="en-US" sz="2000" kern="0" dirty="0"/>
              <a:t>This result, transverse momentum dependence of pion production on different nuclei, shows how different final state interaction models give different overall rates.</a:t>
            </a:r>
          </a:p>
          <a:p>
            <a:pPr marL="0" indent="0">
              <a:buNone/>
            </a:pPr>
            <a:r>
              <a:rPr lang="en-US" sz="2000" kern="0" dirty="0"/>
              <a:t>But a second conclusion is that all nuclei exhibit the </a:t>
            </a:r>
            <a:r>
              <a:rPr lang="en-US" sz="2000" b="1" kern="0" dirty="0"/>
              <a:t>same</a:t>
            </a:r>
            <a:r>
              <a:rPr lang="en-US" sz="2000" kern="0" dirty="0"/>
              <a:t> unexpected transverse momentum dependence.</a:t>
            </a:r>
          </a:p>
        </p:txBody>
      </p:sp>
      <p:pic>
        <p:nvPicPr>
          <p:cNvPr id="12" name="Picture 11">
            <a:extLst>
              <a:ext uri="{FF2B5EF4-FFF2-40B4-BE49-F238E27FC236}">
                <a16:creationId xmlns:a16="http://schemas.microsoft.com/office/drawing/2014/main" id="{0F6523D1-B080-E2D6-2FE7-5A72E7F713C5}"/>
              </a:ext>
            </a:extLst>
          </p:cNvPr>
          <p:cNvPicPr>
            <a:picLocks noChangeAspect="1"/>
          </p:cNvPicPr>
          <p:nvPr/>
        </p:nvPicPr>
        <p:blipFill rotWithShape="1">
          <a:blip r:embed="rId3"/>
          <a:srcRect t="7273" r="-402"/>
          <a:stretch/>
        </p:blipFill>
        <p:spPr>
          <a:xfrm rot="5400000">
            <a:off x="8554020" y="2866574"/>
            <a:ext cx="3352800" cy="3868055"/>
          </a:xfrm>
          <a:prstGeom prst="rect">
            <a:avLst/>
          </a:prstGeom>
        </p:spPr>
      </p:pic>
      <p:cxnSp>
        <p:nvCxnSpPr>
          <p:cNvPr id="13" name="Straight Arrow Connector 12">
            <a:extLst>
              <a:ext uri="{FF2B5EF4-FFF2-40B4-BE49-F238E27FC236}">
                <a16:creationId xmlns:a16="http://schemas.microsoft.com/office/drawing/2014/main" id="{2FA40BC7-9F0B-4AC4-10D1-974E366E6C03}"/>
              </a:ext>
            </a:extLst>
          </p:cNvPr>
          <p:cNvCxnSpPr>
            <a:cxnSpLocks/>
          </p:cNvCxnSpPr>
          <p:nvPr/>
        </p:nvCxnSpPr>
        <p:spPr>
          <a:xfrm>
            <a:off x="9220200" y="5443792"/>
            <a:ext cx="0" cy="576008"/>
          </a:xfrm>
          <a:prstGeom prst="straightConnector1">
            <a:avLst/>
          </a:prstGeom>
          <a:ln w="34925">
            <a:solidFill>
              <a:srgbClr val="00B050"/>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C22EBC-F472-D75F-4069-1679392BB660}"/>
              </a:ext>
            </a:extLst>
          </p:cNvPr>
          <p:cNvCxnSpPr>
            <a:cxnSpLocks/>
          </p:cNvCxnSpPr>
          <p:nvPr/>
        </p:nvCxnSpPr>
        <p:spPr>
          <a:xfrm>
            <a:off x="10744200" y="5443792"/>
            <a:ext cx="0" cy="271208"/>
          </a:xfrm>
          <a:prstGeom prst="straightConnector1">
            <a:avLst/>
          </a:prstGeom>
          <a:ln w="34925">
            <a:solidFill>
              <a:srgbClr val="00B050"/>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99FB159-2FBC-99B8-DFA0-63072A0E417E}"/>
              </a:ext>
            </a:extLst>
          </p:cNvPr>
          <p:cNvCxnSpPr>
            <a:cxnSpLocks/>
          </p:cNvCxnSpPr>
          <p:nvPr/>
        </p:nvCxnSpPr>
        <p:spPr>
          <a:xfrm>
            <a:off x="10210800" y="2836196"/>
            <a:ext cx="0" cy="576008"/>
          </a:xfrm>
          <a:prstGeom prst="straightConnector1">
            <a:avLst/>
          </a:prstGeom>
          <a:ln w="34925">
            <a:solidFill>
              <a:srgbClr val="00B050"/>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618299E-306A-CA2B-1CBC-BFC1E3210EF6}"/>
                  </a:ext>
                </a:extLst>
              </p:cNvPr>
              <p:cNvSpPr txBox="1"/>
              <p:nvPr/>
            </p:nvSpPr>
            <p:spPr>
              <a:xfrm>
                <a:off x="10165307" y="2907268"/>
                <a:ext cx="1874293" cy="369332"/>
              </a:xfrm>
              <a:prstGeom prst="rect">
                <a:avLst/>
              </a:prstGeom>
              <a:noFill/>
            </p:spPr>
            <p:txBody>
              <a:bodyPr wrap="square" rtlCol="0">
                <a:spAutoFit/>
              </a:bodyPr>
              <a:lstStyle/>
              <a:p>
                <a:r>
                  <a:rPr lang="en-US" dirty="0">
                    <a:solidFill>
                      <a:srgbClr val="00B050"/>
                    </a:solidFill>
                  </a:rPr>
                  <a:t>correction to </a:t>
                </a:r>
                <a14:m>
                  <m:oMath xmlns:m="http://schemas.openxmlformats.org/officeDocument/2006/math">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𝜎</m:t>
                        </m:r>
                      </m:e>
                      <m:sub>
                        <m:r>
                          <a:rPr lang="en-US" b="0" i="1" smtClean="0">
                            <a:solidFill>
                              <a:srgbClr val="00B050"/>
                            </a:solidFill>
                            <a:latin typeface="Cambria Math" panose="02040503050406030204" pitchFamily="18" charset="0"/>
                          </a:rPr>
                          <m:t>𝐶</m:t>
                        </m:r>
                      </m:sub>
                    </m:sSub>
                  </m:oMath>
                </a14:m>
                <a:endParaRPr lang="en-US" dirty="0">
                  <a:solidFill>
                    <a:srgbClr val="00B050"/>
                  </a:solidFill>
                </a:endParaRPr>
              </a:p>
            </p:txBody>
          </p:sp>
        </mc:Choice>
        <mc:Fallback xmlns="">
          <p:sp>
            <p:nvSpPr>
              <p:cNvPr id="20" name="TextBox 19">
                <a:extLst>
                  <a:ext uri="{FF2B5EF4-FFF2-40B4-BE49-F238E27FC236}">
                    <a16:creationId xmlns:a16="http://schemas.microsoft.com/office/drawing/2014/main" id="{F618299E-306A-CA2B-1CBC-BFC1E3210EF6}"/>
                  </a:ext>
                </a:extLst>
              </p:cNvPr>
              <p:cNvSpPr txBox="1">
                <a:spLocks noRot="1" noChangeAspect="1" noMove="1" noResize="1" noEditPoints="1" noAdjustHandles="1" noChangeArrowheads="1" noChangeShapeType="1" noTextEdit="1"/>
              </p:cNvSpPr>
              <p:nvPr/>
            </p:nvSpPr>
            <p:spPr>
              <a:xfrm>
                <a:off x="10165307" y="2907268"/>
                <a:ext cx="1874293" cy="369332"/>
              </a:xfrm>
              <a:prstGeom prst="rect">
                <a:avLst/>
              </a:prstGeom>
              <a:blipFill>
                <a:blip r:embed="rId5"/>
                <a:stretch>
                  <a:fillRect t="-6452"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96757BE-C1E4-7F0C-7356-33D3068D12B2}"/>
                  </a:ext>
                </a:extLst>
              </p:cNvPr>
              <p:cNvSpPr txBox="1"/>
              <p:nvPr/>
            </p:nvSpPr>
            <p:spPr>
              <a:xfrm>
                <a:off x="8697096" y="6341396"/>
                <a:ext cx="2307427" cy="2808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𝑇</m:t>
                          </m:r>
                        </m:sub>
                        <m:sup>
                          <m:r>
                            <a:rPr lang="en-US" b="0" i="1" smtClean="0">
                              <a:latin typeface="Cambria Math" panose="02040503050406030204" pitchFamily="18" charset="0"/>
                            </a:rPr>
                            <m:t>2</m:t>
                          </m:r>
                        </m:sup>
                      </m:sSubSup>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𝒪</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𝜈</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𝜈</m:t>
                              </m:r>
                            </m:sub>
                          </m:sSub>
                        </m:e>
                      </m:d>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796757BE-C1E4-7F0C-7356-33D3068D12B2}"/>
                  </a:ext>
                </a:extLst>
              </p:cNvPr>
              <p:cNvSpPr txBox="1">
                <a:spLocks noRot="1" noChangeAspect="1" noMove="1" noResize="1" noEditPoints="1" noAdjustHandles="1" noChangeArrowheads="1" noChangeShapeType="1" noTextEdit="1"/>
              </p:cNvSpPr>
              <p:nvPr/>
            </p:nvSpPr>
            <p:spPr>
              <a:xfrm>
                <a:off x="8697096" y="6341396"/>
                <a:ext cx="2307427" cy="280846"/>
              </a:xfrm>
              <a:prstGeom prst="rect">
                <a:avLst/>
              </a:prstGeom>
              <a:blipFill>
                <a:blip r:embed="rId6"/>
                <a:stretch>
                  <a:fillRect l="-3825" r="-1639" b="-34783"/>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F515BB43-26C2-9078-BFE0-E45FEBABD6DE}"/>
              </a:ext>
            </a:extLst>
          </p:cNvPr>
          <p:cNvPicPr>
            <a:picLocks noChangeAspect="1"/>
          </p:cNvPicPr>
          <p:nvPr/>
        </p:nvPicPr>
        <p:blipFill>
          <a:blip r:embed="rId7"/>
          <a:stretch>
            <a:fillRect/>
          </a:stretch>
        </p:blipFill>
        <p:spPr>
          <a:xfrm>
            <a:off x="322715" y="2583942"/>
            <a:ext cx="4249285" cy="3893058"/>
          </a:xfrm>
          <a:prstGeom prst="rect">
            <a:avLst/>
          </a:prstGeom>
        </p:spPr>
      </p:pic>
      <p:sp>
        <p:nvSpPr>
          <p:cNvPr id="16" name="TextBox 15">
            <a:extLst>
              <a:ext uri="{FF2B5EF4-FFF2-40B4-BE49-F238E27FC236}">
                <a16:creationId xmlns:a16="http://schemas.microsoft.com/office/drawing/2014/main" id="{A5B8B74C-3BF8-3C4C-6736-E25AD29A21AE}"/>
              </a:ext>
            </a:extLst>
          </p:cNvPr>
          <p:cNvSpPr txBox="1"/>
          <p:nvPr/>
        </p:nvSpPr>
        <p:spPr>
          <a:xfrm>
            <a:off x="7012534" y="2260314"/>
            <a:ext cx="3860800" cy="584775"/>
          </a:xfrm>
          <a:prstGeom prst="rect">
            <a:avLst/>
          </a:prstGeom>
          <a:noFill/>
        </p:spPr>
        <p:txBody>
          <a:bodyPr wrap="square">
            <a:spAutoFit/>
          </a:bodyPr>
          <a:lstStyle/>
          <a:p>
            <a:r>
              <a:rPr lang="en-US" sz="1600" dirty="0"/>
              <a:t>MINERvA, A. </a:t>
            </a:r>
            <a:r>
              <a:rPr lang="en-US" sz="1600" dirty="0" err="1"/>
              <a:t>Bercellie</a:t>
            </a:r>
            <a:r>
              <a:rPr lang="en-US" sz="1600" dirty="0"/>
              <a:t> et al, </a:t>
            </a:r>
            <a:br>
              <a:rPr lang="en-US" sz="1600" dirty="0"/>
            </a:br>
            <a:r>
              <a:rPr lang="en-US" sz="1600" dirty="0" err="1"/>
              <a:t>Phys.Rev.Lett</a:t>
            </a:r>
            <a:r>
              <a:rPr lang="en-US" sz="1600" dirty="0"/>
              <a:t>. 131 (2023) 1, 1</a:t>
            </a:r>
          </a:p>
        </p:txBody>
      </p:sp>
    </p:spTree>
    <p:extLst>
      <p:ext uri="{BB962C8B-B14F-4D97-AF65-F5344CB8AC3E}">
        <p14:creationId xmlns:p14="http://schemas.microsoft.com/office/powerpoint/2010/main" val="1516761523"/>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BC71-1229-C5B3-3F30-0E6E935DC115}"/>
              </a:ext>
            </a:extLst>
          </p:cNvPr>
          <p:cNvSpPr>
            <a:spLocks noGrp="1"/>
          </p:cNvSpPr>
          <p:nvPr>
            <p:ph type="title"/>
          </p:nvPr>
        </p:nvSpPr>
        <p:spPr/>
        <p:txBody>
          <a:bodyPr/>
          <a:lstStyle/>
          <a:p>
            <a:r>
              <a:rPr lang="en-US" dirty="0"/>
              <a:t>Nucleons vs Nuclei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BE17A1-5248-10B9-1C12-866D1FC29BE3}"/>
                  </a:ext>
                </a:extLst>
              </p:cNvPr>
              <p:cNvSpPr>
                <a:spLocks noGrp="1"/>
              </p:cNvSpPr>
              <p:nvPr>
                <p:ph idx="1"/>
              </p:nvPr>
            </p:nvSpPr>
            <p:spPr>
              <a:xfrm>
                <a:off x="609600" y="1600201"/>
                <a:ext cx="11201400" cy="4530725"/>
              </a:xfrm>
            </p:spPr>
            <p:txBody>
              <a:bodyPr/>
              <a:lstStyle/>
              <a:p>
                <a:r>
                  <a:rPr lang="en-US" dirty="0"/>
                  <a:t>By contrast, we are struggling to understand cross-sections on free nucleons as a base for calculating cross-sections on nucleons.</a:t>
                </a:r>
              </a:p>
              <a:p>
                <a:r>
                  <a:rPr lang="en-US" dirty="0"/>
                  <a:t>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𝐴</m:t>
                        </m:r>
                      </m:sub>
                    </m:sSub>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e>
                    </m:d>
                  </m:oMath>
                </a14:m>
                <a:r>
                  <a:rPr lang="en-US" dirty="0"/>
                  <a:t>, there are significant </a:t>
                </a:r>
                <a:br>
                  <a:rPr lang="en-US" dirty="0"/>
                </a:br>
                <a:r>
                  <a:rPr lang="en-US" dirty="0"/>
                  <a:t>tensions between the deuterium </a:t>
                </a:r>
                <a:br>
                  <a:rPr lang="en-US" dirty="0"/>
                </a:br>
                <a:r>
                  <a:rPr lang="en-US" dirty="0"/>
                  <a:t>bubble chamber legacy data, and </a:t>
                </a:r>
                <a:br>
                  <a:rPr lang="en-US" dirty="0"/>
                </a:br>
                <a:r>
                  <a:rPr lang="en-US" dirty="0"/>
                  <a:t>either the MINERvA hydrogen or</a:t>
                </a:r>
                <a:br>
                  <a:rPr lang="en-US" dirty="0"/>
                </a:br>
                <a:r>
                  <a:rPr lang="en-US" dirty="0"/>
                  <a:t>lattice QCD calculations.</a:t>
                </a:r>
              </a:p>
              <a:p>
                <a:r>
                  <a:rPr lang="en-US" dirty="0"/>
                  <a:t>Why?  It’s possible that nuclear </a:t>
                </a:r>
                <a:br>
                  <a:rPr lang="en-US" dirty="0"/>
                </a:br>
                <a:r>
                  <a:rPr lang="en-US" dirty="0"/>
                  <a:t>model assumptions in the analysis </a:t>
                </a:r>
                <a:br>
                  <a:rPr lang="en-US" dirty="0"/>
                </a:br>
                <a:r>
                  <a:rPr lang="en-US" dirty="0"/>
                  <a:t>of the deuterium data played a role.</a:t>
                </a:r>
              </a:p>
            </p:txBody>
          </p:sp>
        </mc:Choice>
        <mc:Fallback xmlns="">
          <p:sp>
            <p:nvSpPr>
              <p:cNvPr id="3" name="Content Placeholder 2">
                <a:extLst>
                  <a:ext uri="{FF2B5EF4-FFF2-40B4-BE49-F238E27FC236}">
                    <a16:creationId xmlns:a16="http://schemas.microsoft.com/office/drawing/2014/main" id="{47BE17A1-5248-10B9-1C12-866D1FC29BE3}"/>
                  </a:ext>
                </a:extLst>
              </p:cNvPr>
              <p:cNvSpPr>
                <a:spLocks noGrp="1" noRot="1" noChangeAspect="1" noMove="1" noResize="1" noEditPoints="1" noAdjustHandles="1" noChangeArrowheads="1" noChangeShapeType="1" noTextEdit="1"/>
              </p:cNvSpPr>
              <p:nvPr>
                <p:ph idx="1"/>
              </p:nvPr>
            </p:nvSpPr>
            <p:spPr>
              <a:xfrm>
                <a:off x="609600" y="1600201"/>
                <a:ext cx="11201400" cy="4530725"/>
              </a:xfrm>
              <a:blipFill>
                <a:blip r:embed="rId3"/>
                <a:stretch>
                  <a:fillRect l="-1019" t="-1681" r="-793" b="-364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ECFC984-D045-F409-BB4C-B9C9915EF1F5}"/>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A3C7D480-37FC-14CD-E169-BE3AECDECB32}"/>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329393A6-2E6F-4352-8474-D86F8C8DA122}"/>
              </a:ext>
            </a:extLst>
          </p:cNvPr>
          <p:cNvSpPr>
            <a:spLocks noGrp="1"/>
          </p:cNvSpPr>
          <p:nvPr>
            <p:ph type="sldNum" sz="quarter" idx="12"/>
          </p:nvPr>
        </p:nvSpPr>
        <p:spPr/>
        <p:txBody>
          <a:bodyPr/>
          <a:lstStyle/>
          <a:p>
            <a:fld id="{FB7A5F6C-6AD6-402F-B829-8C1EAE38D662}" type="slidenum">
              <a:rPr lang="en-US" smtClean="0"/>
              <a:pPr/>
              <a:t>45</a:t>
            </a:fld>
            <a:endParaRPr lang="en-US"/>
          </a:p>
        </p:txBody>
      </p:sp>
      <p:pic>
        <p:nvPicPr>
          <p:cNvPr id="8" name="Picture 7" descr="A graph of different colored lines&#10;&#10;Description automatically generated">
            <a:extLst>
              <a:ext uri="{FF2B5EF4-FFF2-40B4-BE49-F238E27FC236}">
                <a16:creationId xmlns:a16="http://schemas.microsoft.com/office/drawing/2014/main" id="{96DE18F7-7456-1BAD-86EF-367FE6D12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652" y="2493640"/>
            <a:ext cx="5585650" cy="3449960"/>
          </a:xfrm>
          <a:prstGeom prst="rect">
            <a:avLst/>
          </a:prstGeom>
        </p:spPr>
      </p:pic>
      <p:sp>
        <p:nvSpPr>
          <p:cNvPr id="10" name="TextBox 9">
            <a:extLst>
              <a:ext uri="{FF2B5EF4-FFF2-40B4-BE49-F238E27FC236}">
                <a16:creationId xmlns:a16="http://schemas.microsoft.com/office/drawing/2014/main" id="{D71404D1-5C3B-20F5-6021-49FE906C5606}"/>
              </a:ext>
            </a:extLst>
          </p:cNvPr>
          <p:cNvSpPr txBox="1"/>
          <p:nvPr/>
        </p:nvSpPr>
        <p:spPr>
          <a:xfrm>
            <a:off x="7391400" y="3150080"/>
            <a:ext cx="1817649" cy="646331"/>
          </a:xfrm>
          <a:prstGeom prst="rect">
            <a:avLst/>
          </a:prstGeom>
          <a:noFill/>
        </p:spPr>
        <p:txBody>
          <a:bodyPr wrap="square">
            <a:spAutoFit/>
          </a:bodyPr>
          <a:lstStyle/>
          <a:p>
            <a:r>
              <a:rPr lang="en-US" i="0" dirty="0"/>
              <a:t>Aaron Meyer, </a:t>
            </a:r>
            <a:r>
              <a:rPr lang="en-US" i="0" dirty="0" err="1"/>
              <a:t>NuINT</a:t>
            </a:r>
            <a:r>
              <a:rPr lang="en-US" i="0" dirty="0"/>
              <a:t> 2024</a:t>
            </a:r>
            <a:endParaRPr lang="en-US" dirty="0"/>
          </a:p>
        </p:txBody>
      </p:sp>
      <p:pic>
        <p:nvPicPr>
          <p:cNvPr id="12" name="Picture 11" descr="A table with numbers and symbols&#10;&#10;Description automatically generated">
            <a:extLst>
              <a:ext uri="{FF2B5EF4-FFF2-40B4-BE49-F238E27FC236}">
                <a16:creationId xmlns:a16="http://schemas.microsoft.com/office/drawing/2014/main" id="{CF8A655F-DE84-F3F9-2BBE-AC31E40F18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1098" y="5864225"/>
            <a:ext cx="3675901" cy="972814"/>
          </a:xfrm>
          <a:prstGeom prst="rect">
            <a:avLst/>
          </a:prstGeom>
        </p:spPr>
      </p:pic>
    </p:spTree>
    <p:extLst>
      <p:ext uri="{BB962C8B-B14F-4D97-AF65-F5344CB8AC3E}">
        <p14:creationId xmlns:p14="http://schemas.microsoft.com/office/powerpoint/2010/main" val="4176239275"/>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869C-45AB-044D-C626-BD6AA29AC3C7}"/>
              </a:ext>
            </a:extLst>
          </p:cNvPr>
          <p:cNvSpPr>
            <a:spLocks noGrp="1"/>
          </p:cNvSpPr>
          <p:nvPr>
            <p:ph type="title"/>
          </p:nvPr>
        </p:nvSpPr>
        <p:spPr/>
        <p:txBody>
          <a:bodyPr/>
          <a:lstStyle/>
          <a:p>
            <a:r>
              <a:rPr lang="en-US" dirty="0"/>
              <a:t>DUNE-ND “Solid Hydrogen”</a:t>
            </a:r>
          </a:p>
        </p:txBody>
      </p:sp>
      <p:sp>
        <p:nvSpPr>
          <p:cNvPr id="4" name="Date Placeholder 3">
            <a:extLst>
              <a:ext uri="{FF2B5EF4-FFF2-40B4-BE49-F238E27FC236}">
                <a16:creationId xmlns:a16="http://schemas.microsoft.com/office/drawing/2014/main" id="{1C1C043D-9B14-9583-CD76-F8A8D0CD12A4}"/>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6F344AC5-2E64-895A-924F-FF687FA02088}"/>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7FA802C8-4E30-4590-B7CF-DEE320CFF7E7}"/>
              </a:ext>
            </a:extLst>
          </p:cNvPr>
          <p:cNvSpPr>
            <a:spLocks noGrp="1"/>
          </p:cNvSpPr>
          <p:nvPr>
            <p:ph type="sldNum" sz="quarter" idx="12"/>
          </p:nvPr>
        </p:nvSpPr>
        <p:spPr/>
        <p:txBody>
          <a:bodyPr/>
          <a:lstStyle/>
          <a:p>
            <a:fld id="{FB7A5F6C-6AD6-402F-B829-8C1EAE38D662}" type="slidenum">
              <a:rPr lang="en-US" smtClean="0"/>
              <a:pPr/>
              <a:t>46</a:t>
            </a:fld>
            <a:endParaRPr lang="en-US"/>
          </a:p>
        </p:txBody>
      </p:sp>
      <p:sp>
        <p:nvSpPr>
          <p:cNvPr id="10" name="Content Placeholder 9">
            <a:extLst>
              <a:ext uri="{FF2B5EF4-FFF2-40B4-BE49-F238E27FC236}">
                <a16:creationId xmlns:a16="http://schemas.microsoft.com/office/drawing/2014/main" id="{D41F6470-747D-FC8E-850D-90C14E1EF1E4}"/>
              </a:ext>
            </a:extLst>
          </p:cNvPr>
          <p:cNvSpPr>
            <a:spLocks noGrp="1"/>
          </p:cNvSpPr>
          <p:nvPr>
            <p:ph idx="1"/>
          </p:nvPr>
        </p:nvSpPr>
        <p:spPr>
          <a:xfrm>
            <a:off x="609600" y="1387501"/>
            <a:ext cx="6808190" cy="4904832"/>
          </a:xfrm>
        </p:spPr>
        <p:txBody>
          <a:bodyPr/>
          <a:lstStyle/>
          <a:p>
            <a:r>
              <a:rPr lang="en-US" dirty="0"/>
              <a:t>Recall that the DUNE SAND near detector includes CH</a:t>
            </a:r>
            <a:r>
              <a:rPr lang="en-US" baseline="-25000" dirty="0"/>
              <a:t>2</a:t>
            </a:r>
            <a:r>
              <a:rPr lang="en-US" dirty="0"/>
              <a:t> and C foils interspersed with low density tracker.</a:t>
            </a:r>
          </a:p>
          <a:p>
            <a:r>
              <a:rPr lang="en-US" dirty="0"/>
              <a:t>This adds a third handle to direction and energy constraints, for separating hydrogen interactions by subtraction.</a:t>
            </a:r>
          </a:p>
          <a:p>
            <a:r>
              <a:rPr lang="en-US" dirty="0"/>
              <a:t>Significant potential to dramatically reduce backgrounds and systematics in a high statistics measurement.</a:t>
            </a:r>
          </a:p>
          <a:p>
            <a:pPr lvl="1"/>
            <a:r>
              <a:rPr lang="en-US" sz="1800" i="1" dirty="0"/>
              <a:t>Caveat: the estimate at right isn’t a projection from DUNE (third-party authors), and IMHO it uses a deeply flawed metric.  (But “it’s got a beat, and you can dance to it.”)</a:t>
            </a:r>
            <a:endParaRPr lang="en-US" sz="2000" i="1" dirty="0"/>
          </a:p>
          <a:p>
            <a:endParaRPr lang="en-US" dirty="0"/>
          </a:p>
        </p:txBody>
      </p:sp>
      <p:pic>
        <p:nvPicPr>
          <p:cNvPr id="11" name="Content Placeholder 8" descr="A close-up of a circular object&#10;&#10;Description automatically generated">
            <a:extLst>
              <a:ext uri="{FF2B5EF4-FFF2-40B4-BE49-F238E27FC236}">
                <a16:creationId xmlns:a16="http://schemas.microsoft.com/office/drawing/2014/main" id="{392E6D35-B028-7BF4-E8A7-2EEE1BA25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315200" y="1295400"/>
            <a:ext cx="4641944"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2650E43D-7FFA-B73E-1251-147365A643C8}"/>
              </a:ext>
            </a:extLst>
          </p:cNvPr>
          <p:cNvSpPr txBox="1"/>
          <p:nvPr/>
        </p:nvSpPr>
        <p:spPr>
          <a:xfrm>
            <a:off x="7035234" y="3469760"/>
            <a:ext cx="5119595" cy="369332"/>
          </a:xfrm>
          <a:prstGeom prst="rect">
            <a:avLst/>
          </a:prstGeom>
          <a:noFill/>
        </p:spPr>
        <p:txBody>
          <a:bodyPr wrap="square" rtlCol="0">
            <a:spAutoFit/>
          </a:bodyPr>
          <a:lstStyle/>
          <a:p>
            <a:r>
              <a:rPr lang="en-US" dirty="0"/>
              <a:t>one realization of the SAND low-density tracker</a:t>
            </a:r>
          </a:p>
        </p:txBody>
      </p:sp>
      <p:sp>
        <p:nvSpPr>
          <p:cNvPr id="14" name="TextBox 13">
            <a:extLst>
              <a:ext uri="{FF2B5EF4-FFF2-40B4-BE49-F238E27FC236}">
                <a16:creationId xmlns:a16="http://schemas.microsoft.com/office/drawing/2014/main" id="{82E25BAA-F38B-7934-B460-5909A491A2A3}"/>
              </a:ext>
            </a:extLst>
          </p:cNvPr>
          <p:cNvSpPr txBox="1"/>
          <p:nvPr/>
        </p:nvSpPr>
        <p:spPr>
          <a:xfrm>
            <a:off x="7616284" y="6292333"/>
            <a:ext cx="3661316" cy="369332"/>
          </a:xfrm>
          <a:prstGeom prst="rect">
            <a:avLst/>
          </a:prstGeom>
          <a:noFill/>
        </p:spPr>
        <p:txBody>
          <a:bodyPr wrap="square">
            <a:spAutoFit/>
          </a:bodyPr>
          <a:lstStyle/>
          <a:p>
            <a:r>
              <a:rPr lang="en-US" b="0" i="1" dirty="0" err="1">
                <a:effectLst/>
                <a:highlight>
                  <a:srgbClr val="FFFFFF"/>
                </a:highlight>
                <a:latin typeface="-apple-system"/>
              </a:rPr>
              <a:t>Phys.Rev.D</a:t>
            </a:r>
            <a:r>
              <a:rPr lang="en-US" b="0" i="0" dirty="0">
                <a:effectLst/>
                <a:highlight>
                  <a:srgbClr val="FFFFFF"/>
                </a:highlight>
                <a:latin typeface="-apple-system"/>
              </a:rPr>
              <a:t> 109 (2024) 5, L051301</a:t>
            </a:r>
            <a:endParaRPr lang="en-US" dirty="0"/>
          </a:p>
        </p:txBody>
      </p:sp>
      <p:pic>
        <p:nvPicPr>
          <p:cNvPr id="16" name="Picture 15" descr="A graph with numbers and lines&#10;&#10;Description automatically generated">
            <a:extLst>
              <a:ext uri="{FF2B5EF4-FFF2-40B4-BE49-F238E27FC236}">
                <a16:creationId xmlns:a16="http://schemas.microsoft.com/office/drawing/2014/main" id="{62091ABF-8025-9E04-C837-EEED64F3FE44}"/>
              </a:ext>
            </a:extLst>
          </p:cNvPr>
          <p:cNvPicPr>
            <a:picLocks noChangeAspect="1"/>
          </p:cNvPicPr>
          <p:nvPr/>
        </p:nvPicPr>
        <p:blipFill rotWithShape="1">
          <a:blip r:embed="rId4">
            <a:extLst>
              <a:ext uri="{28A0092B-C50C-407E-A947-70E740481C1C}">
                <a14:useLocalDpi xmlns:a14="http://schemas.microsoft.com/office/drawing/2010/main" val="0"/>
              </a:ext>
            </a:extLst>
          </a:blip>
          <a:srcRect t="23077"/>
          <a:stretch/>
        </p:blipFill>
        <p:spPr>
          <a:xfrm>
            <a:off x="7417790" y="4042239"/>
            <a:ext cx="4531920" cy="2269054"/>
          </a:xfrm>
          <a:prstGeom prst="rect">
            <a:avLst/>
          </a:prstGeom>
        </p:spPr>
      </p:pic>
    </p:spTree>
    <p:extLst>
      <p:ext uri="{BB962C8B-B14F-4D97-AF65-F5344CB8AC3E}">
        <p14:creationId xmlns:p14="http://schemas.microsoft.com/office/powerpoint/2010/main" val="1521419367"/>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BD67-D395-A91D-864B-2DC9401CB883}"/>
              </a:ext>
            </a:extLst>
          </p:cNvPr>
          <p:cNvSpPr>
            <a:spLocks noGrp="1"/>
          </p:cNvSpPr>
          <p:nvPr>
            <p:ph type="title"/>
          </p:nvPr>
        </p:nvSpPr>
        <p:spPr/>
        <p:txBody>
          <a:bodyPr/>
          <a:lstStyle/>
          <a:p>
            <a:r>
              <a:rPr lang="en-US" dirty="0"/>
              <a:t>Nucleons and Nuclei</a:t>
            </a:r>
          </a:p>
        </p:txBody>
      </p:sp>
      <p:sp>
        <p:nvSpPr>
          <p:cNvPr id="3" name="Content Placeholder 2">
            <a:extLst>
              <a:ext uri="{FF2B5EF4-FFF2-40B4-BE49-F238E27FC236}">
                <a16:creationId xmlns:a16="http://schemas.microsoft.com/office/drawing/2014/main" id="{8CB98669-B526-560A-736A-ABFA50EDDCF8}"/>
              </a:ext>
            </a:extLst>
          </p:cNvPr>
          <p:cNvSpPr>
            <a:spLocks noGrp="1"/>
          </p:cNvSpPr>
          <p:nvPr>
            <p:ph idx="1"/>
          </p:nvPr>
        </p:nvSpPr>
        <p:spPr/>
        <p:txBody>
          <a:bodyPr/>
          <a:lstStyle/>
          <a:p>
            <a:r>
              <a:rPr lang="en-US" dirty="0"/>
              <a:t>We’ve made progress in our nuclear models, informed by electron scattering, theory, and data from neutrinos and hadron scattering.</a:t>
            </a:r>
          </a:p>
          <a:p>
            <a:r>
              <a:rPr lang="en-US" sz="2400" dirty="0"/>
              <a:t>While there is growing evidence that these models</a:t>
            </a:r>
            <a:br>
              <a:rPr lang="en-US" sz="2400" dirty="0"/>
            </a:br>
            <a:r>
              <a:rPr lang="en-US" sz="2400" dirty="0"/>
              <a:t>may be helping us to understand nuclear effects,</a:t>
            </a:r>
            <a:br>
              <a:rPr lang="en-US" sz="2400" dirty="0"/>
            </a:br>
            <a:r>
              <a:rPr lang="en-US" sz="2400" dirty="0"/>
              <a:t>there is also growing evidence that the input of</a:t>
            </a:r>
            <a:br>
              <a:rPr lang="en-US" sz="2400" dirty="0"/>
            </a:br>
            <a:r>
              <a:rPr lang="en-US" sz="2400" dirty="0"/>
              <a:t>free nucleon predictions is not serving us well.</a:t>
            </a:r>
          </a:p>
          <a:p>
            <a:r>
              <a:rPr lang="en-US" dirty="0"/>
              <a:t>Experiments that can measure or theory that can </a:t>
            </a:r>
            <a:br>
              <a:rPr lang="en-US" dirty="0"/>
            </a:br>
            <a:r>
              <a:rPr lang="en-US" dirty="0"/>
              <a:t>calculate free-nucleon interactions are important!</a:t>
            </a:r>
          </a:p>
          <a:p>
            <a:pPr lvl="1"/>
            <a:r>
              <a:rPr lang="en-US" dirty="0"/>
              <a:t>Critical to carry out DUNE ND </a:t>
            </a:r>
            <a:r>
              <a:rPr lang="en-US" dirty="0" err="1"/>
              <a:t>CH</a:t>
            </a:r>
            <a:r>
              <a:rPr lang="en-US" baseline="-25000" dirty="0" err="1"/>
              <a:t>n</a:t>
            </a:r>
            <a:r>
              <a:rPr lang="en-US" dirty="0"/>
              <a:t>-C plan, </a:t>
            </a:r>
            <a:r>
              <a:rPr lang="en-US" b="1" dirty="0"/>
              <a:t>and</a:t>
            </a:r>
            <a:r>
              <a:rPr lang="en-US" dirty="0"/>
              <a:t> to </a:t>
            </a:r>
            <a:br>
              <a:rPr lang="en-US" dirty="0"/>
            </a:br>
            <a:r>
              <a:rPr lang="en-US" dirty="0"/>
              <a:t>supplement it with other ideas like modular hydrogen and deuterium bubble chambers now under development. </a:t>
            </a:r>
          </a:p>
        </p:txBody>
      </p:sp>
      <p:sp>
        <p:nvSpPr>
          <p:cNvPr id="4" name="Date Placeholder 3">
            <a:extLst>
              <a:ext uri="{FF2B5EF4-FFF2-40B4-BE49-F238E27FC236}">
                <a16:creationId xmlns:a16="http://schemas.microsoft.com/office/drawing/2014/main" id="{A9DC5093-B491-8270-8C0F-91D6127B6F98}"/>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5BC58E67-6096-F75E-3731-88295A106A24}"/>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6C1FB7EC-AEC9-E3CE-3B49-611B15624A99}"/>
              </a:ext>
            </a:extLst>
          </p:cNvPr>
          <p:cNvSpPr>
            <a:spLocks noGrp="1"/>
          </p:cNvSpPr>
          <p:nvPr>
            <p:ph type="sldNum" sz="quarter" idx="12"/>
          </p:nvPr>
        </p:nvSpPr>
        <p:spPr/>
        <p:txBody>
          <a:bodyPr/>
          <a:lstStyle/>
          <a:p>
            <a:fld id="{FB7A5F6C-6AD6-402F-B829-8C1EAE38D662}" type="slidenum">
              <a:rPr lang="en-US" smtClean="0"/>
              <a:pPr/>
              <a:t>47</a:t>
            </a:fld>
            <a:endParaRPr lang="en-US"/>
          </a:p>
        </p:txBody>
      </p:sp>
      <p:grpSp>
        <p:nvGrpSpPr>
          <p:cNvPr id="7" name="Group 6">
            <a:extLst>
              <a:ext uri="{FF2B5EF4-FFF2-40B4-BE49-F238E27FC236}">
                <a16:creationId xmlns:a16="http://schemas.microsoft.com/office/drawing/2014/main" id="{922D50C0-1293-320A-A221-5A61FFDF205C}"/>
              </a:ext>
            </a:extLst>
          </p:cNvPr>
          <p:cNvGrpSpPr/>
          <p:nvPr/>
        </p:nvGrpSpPr>
        <p:grpSpPr>
          <a:xfrm>
            <a:off x="9179170" y="2618990"/>
            <a:ext cx="3012830" cy="3511936"/>
            <a:chOff x="5473354" y="1371600"/>
            <a:chExt cx="3352800" cy="3993869"/>
          </a:xfrm>
        </p:grpSpPr>
        <p:pic>
          <p:nvPicPr>
            <p:cNvPr id="8" name="Picture 7">
              <a:extLst>
                <a:ext uri="{FF2B5EF4-FFF2-40B4-BE49-F238E27FC236}">
                  <a16:creationId xmlns:a16="http://schemas.microsoft.com/office/drawing/2014/main" id="{2595C326-C559-6EA0-8580-6E1A5A940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354" y="1371600"/>
              <a:ext cx="3352800" cy="3610706"/>
            </a:xfrm>
            <a:prstGeom prst="rect">
              <a:avLst/>
            </a:prstGeom>
          </p:spPr>
        </p:pic>
        <p:sp>
          <p:nvSpPr>
            <p:cNvPr id="9" name="Rectangle 8">
              <a:extLst>
                <a:ext uri="{FF2B5EF4-FFF2-40B4-BE49-F238E27FC236}">
                  <a16:creationId xmlns:a16="http://schemas.microsoft.com/office/drawing/2014/main" id="{E28CD5AB-7C4D-EF08-6BD4-210B30104C4C}"/>
                </a:ext>
              </a:extLst>
            </p:cNvPr>
            <p:cNvSpPr>
              <a:spLocks/>
            </p:cNvSpPr>
            <p:nvPr/>
          </p:nvSpPr>
          <p:spPr bwMode="auto">
            <a:xfrm rot="17691768">
              <a:off x="5049473" y="3307387"/>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defPPr>
                <a:defRPr lang="en-US"/>
              </a:defPPr>
              <a:lvl1pPr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1pPr>
              <a:lvl2pPr marL="4572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2pPr>
              <a:lvl3pPr marL="9144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3pPr>
              <a:lvl4pPr marL="13716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4pPr>
              <a:lvl5pPr marL="18288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5pPr>
              <a:lvl6pPr marL="22860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6pPr>
              <a:lvl7pPr marL="27432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7pPr>
              <a:lvl8pPr marL="32004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8pPr>
              <a:lvl9pPr marL="36576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9pPr>
            </a:lstStyle>
            <a:p>
              <a:pPr algn="l"/>
              <a:r>
                <a:rPr lang="en-US" sz="1800" dirty="0">
                  <a:solidFill>
                    <a:schemeClr val="tx1"/>
                  </a:solidFill>
                  <a:latin typeface="+mn-lt"/>
                  <a:ea typeface="Corbel" charset="0"/>
                  <a:cs typeface="Corbel" charset="0"/>
                </a:rPr>
                <a:t>Data on nuclei</a:t>
              </a:r>
            </a:p>
          </p:txBody>
        </p:sp>
        <p:sp>
          <p:nvSpPr>
            <p:cNvPr id="10" name="Rectangle 9">
              <a:extLst>
                <a:ext uri="{FF2B5EF4-FFF2-40B4-BE49-F238E27FC236}">
                  <a16:creationId xmlns:a16="http://schemas.microsoft.com/office/drawing/2014/main" id="{BA59B4BC-8AA6-1162-8B0D-45BF2E007729}"/>
                </a:ext>
              </a:extLst>
            </p:cNvPr>
            <p:cNvSpPr>
              <a:spLocks/>
            </p:cNvSpPr>
            <p:nvPr/>
          </p:nvSpPr>
          <p:spPr bwMode="auto">
            <a:xfrm rot="4259346">
              <a:off x="7133800" y="3822645"/>
              <a:ext cx="27778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defPPr>
                <a:defRPr lang="en-US"/>
              </a:defPPr>
              <a:lvl1pPr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1pPr>
              <a:lvl2pPr marL="4572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2pPr>
              <a:lvl3pPr marL="9144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3pPr>
              <a:lvl4pPr marL="13716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4pPr>
              <a:lvl5pPr marL="18288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5pPr>
              <a:lvl6pPr marL="22860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6pPr>
              <a:lvl7pPr marL="27432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7pPr>
              <a:lvl8pPr marL="32004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8pPr>
              <a:lvl9pPr marL="36576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9pPr>
            </a:lstStyle>
            <a:p>
              <a:pPr algn="l"/>
              <a:r>
                <a:rPr lang="en-US" sz="1800" dirty="0">
                  <a:solidFill>
                    <a:schemeClr val="tx1"/>
                  </a:solidFill>
                  <a:latin typeface="+mn-lt"/>
                  <a:ea typeface="Corbel" charset="0"/>
                  <a:cs typeface="Corbel" charset="0"/>
                </a:rPr>
                <a:t>Nuclear Model</a:t>
              </a:r>
            </a:p>
          </p:txBody>
        </p:sp>
        <p:sp>
          <p:nvSpPr>
            <p:cNvPr id="11" name="Rectangle 10">
              <a:extLst>
                <a:ext uri="{FF2B5EF4-FFF2-40B4-BE49-F238E27FC236}">
                  <a16:creationId xmlns:a16="http://schemas.microsoft.com/office/drawing/2014/main" id="{265311A8-0A6C-80A1-FCA0-6C5A82A9F8E7}"/>
                </a:ext>
              </a:extLst>
            </p:cNvPr>
            <p:cNvSpPr>
              <a:spLocks/>
            </p:cNvSpPr>
            <p:nvPr/>
          </p:nvSpPr>
          <p:spPr bwMode="auto">
            <a:xfrm>
              <a:off x="6705601" y="4183766"/>
              <a:ext cx="1219201" cy="63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defPPr>
                <a:defRPr lang="en-US"/>
              </a:defPPr>
              <a:lvl1pPr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1pPr>
              <a:lvl2pPr marL="4572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2pPr>
              <a:lvl3pPr marL="9144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3pPr>
              <a:lvl4pPr marL="13716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4pPr>
              <a:lvl5pPr marL="18288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5pPr>
              <a:lvl6pPr marL="22860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6pPr>
              <a:lvl7pPr marL="27432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7pPr>
              <a:lvl8pPr marL="32004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8pPr>
              <a:lvl9pPr marL="36576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9pPr>
            </a:lstStyle>
            <a:p>
              <a:pPr algn="l"/>
              <a:r>
                <a:rPr lang="en-US" sz="1800" dirty="0">
                  <a:solidFill>
                    <a:schemeClr val="tx1"/>
                  </a:solidFill>
                  <a:latin typeface="+mn-lt"/>
                  <a:ea typeface="Corbel" charset="0"/>
                  <a:cs typeface="Corbel" charset="0"/>
                </a:rPr>
                <a:t>Data on nucleons</a:t>
              </a:r>
            </a:p>
          </p:txBody>
        </p:sp>
        <p:sp>
          <p:nvSpPr>
            <p:cNvPr id="12" name="Rectangle 11">
              <a:extLst>
                <a:ext uri="{FF2B5EF4-FFF2-40B4-BE49-F238E27FC236}">
                  <a16:creationId xmlns:a16="http://schemas.microsoft.com/office/drawing/2014/main" id="{EDC6D0A6-FB70-D793-5F1E-051CE9072288}"/>
                </a:ext>
              </a:extLst>
            </p:cNvPr>
            <p:cNvSpPr>
              <a:spLocks/>
            </p:cNvSpPr>
            <p:nvPr/>
          </p:nvSpPr>
          <p:spPr bwMode="auto">
            <a:xfrm>
              <a:off x="6400800" y="1825183"/>
              <a:ext cx="1676400" cy="31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defPPr>
                <a:defRPr lang="en-US"/>
              </a:defPPr>
              <a:lvl1pPr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1pPr>
              <a:lvl2pPr marL="4572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2pPr>
              <a:lvl3pPr marL="9144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3pPr>
              <a:lvl4pPr marL="13716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4pPr>
              <a:lvl5pPr marL="18288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5pPr>
              <a:lvl6pPr marL="22860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6pPr>
              <a:lvl7pPr marL="27432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7pPr>
              <a:lvl8pPr marL="32004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8pPr>
              <a:lvl9pPr marL="36576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9pPr>
            </a:lstStyle>
            <a:p>
              <a:pPr algn="l"/>
              <a:r>
                <a:rPr lang="en-US" sz="1800" dirty="0">
                  <a:solidFill>
                    <a:schemeClr val="tx1"/>
                  </a:solidFill>
                  <a:latin typeface="+mn-lt"/>
                  <a:ea typeface="Corbel" charset="0"/>
                  <a:cs typeface="Corbel" charset="0"/>
                </a:rPr>
                <a:t>Understanding</a:t>
              </a:r>
            </a:p>
          </p:txBody>
        </p:sp>
      </p:grpSp>
    </p:spTree>
    <p:extLst>
      <p:ext uri="{BB962C8B-B14F-4D97-AF65-F5344CB8AC3E}">
        <p14:creationId xmlns:p14="http://schemas.microsoft.com/office/powerpoint/2010/main" val="508230691"/>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Closing Thoughts</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48</a:t>
            </a:fld>
            <a:endParaRPr lang="en-US" dirty="0"/>
          </a:p>
        </p:txBody>
      </p:sp>
    </p:spTree>
    <p:extLst>
      <p:ext uri="{BB962C8B-B14F-4D97-AF65-F5344CB8AC3E}">
        <p14:creationId xmlns:p14="http://schemas.microsoft.com/office/powerpoint/2010/main" val="590992400"/>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DE58D-DE28-8E0C-5230-D3C4BE46D09A}"/>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BDC4DE0A-767B-E17D-3CF1-C9450F7F546F}"/>
              </a:ext>
            </a:extLst>
          </p:cNvPr>
          <p:cNvSpPr>
            <a:spLocks noGrp="1"/>
          </p:cNvSpPr>
          <p:nvPr>
            <p:ph idx="1"/>
          </p:nvPr>
        </p:nvSpPr>
        <p:spPr/>
        <p:txBody>
          <a:bodyPr/>
          <a:lstStyle/>
          <a:p>
            <a:r>
              <a:rPr lang="en-US" dirty="0"/>
              <a:t>Motivated by high statistics oscillation experiments at accelerators, the two decades have seen a resurgence of interest in studying and modeling inelastic neutrino interactions on nuclei.</a:t>
            </a:r>
          </a:p>
          <a:p>
            <a:pPr lvl="1"/>
            <a:r>
              <a:rPr lang="en-US" dirty="0"/>
              <a:t>Complementary to programs in GeV lepton scattering @ </a:t>
            </a:r>
            <a:r>
              <a:rPr lang="en-US" dirty="0" err="1"/>
              <a:t>JLab</a:t>
            </a:r>
            <a:r>
              <a:rPr lang="en-US" dirty="0"/>
              <a:t>.</a:t>
            </a:r>
          </a:p>
          <a:p>
            <a:r>
              <a:rPr lang="en-US" dirty="0"/>
              <a:t>Experiments have reached – or are well past – the point that we are challenging the fidelity of our current modeling, even for seemingly “simple” reactions.</a:t>
            </a:r>
          </a:p>
          <a:p>
            <a:pPr lvl="1"/>
            <a:r>
              <a:rPr lang="en-US" dirty="0"/>
              <a:t>A similar renaissance of theoretical work has followed.</a:t>
            </a:r>
          </a:p>
          <a:p>
            <a:r>
              <a:rPr lang="en-US" dirty="0"/>
              <a:t>The program to unify these two, as they challenge each other, will be a critical ingredient to our long (and short) baseline futures.</a:t>
            </a:r>
          </a:p>
        </p:txBody>
      </p:sp>
      <p:sp>
        <p:nvSpPr>
          <p:cNvPr id="4" name="Date Placeholder 3">
            <a:extLst>
              <a:ext uri="{FF2B5EF4-FFF2-40B4-BE49-F238E27FC236}">
                <a16:creationId xmlns:a16="http://schemas.microsoft.com/office/drawing/2014/main" id="{B8676CFB-FE92-5176-418D-4323A3E8EB98}"/>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1F8B3E47-CDD8-B644-BAC0-5BDE660EEE60}"/>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C6A8EE59-2AFD-BD96-867A-5F06E641C0BD}"/>
              </a:ext>
            </a:extLst>
          </p:cNvPr>
          <p:cNvSpPr>
            <a:spLocks noGrp="1"/>
          </p:cNvSpPr>
          <p:nvPr>
            <p:ph type="sldNum" sz="quarter" idx="12"/>
          </p:nvPr>
        </p:nvSpPr>
        <p:spPr/>
        <p:txBody>
          <a:bodyPr/>
          <a:lstStyle/>
          <a:p>
            <a:fld id="{FB7A5F6C-6AD6-402F-B829-8C1EAE38D662}" type="slidenum">
              <a:rPr lang="en-US" smtClean="0"/>
              <a:pPr/>
              <a:t>49</a:t>
            </a:fld>
            <a:endParaRPr lang="en-US"/>
          </a:p>
        </p:txBody>
      </p:sp>
    </p:spTree>
    <p:extLst>
      <p:ext uri="{BB962C8B-B14F-4D97-AF65-F5344CB8AC3E}">
        <p14:creationId xmlns:p14="http://schemas.microsoft.com/office/powerpoint/2010/main" val="2385537873"/>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87764-72F0-8A20-8499-7ADE994EBEDA}"/>
            </a:ext>
          </a:extLst>
        </p:cNvPr>
        <p:cNvGrpSpPr/>
        <p:nvPr/>
      </p:nvGrpSpPr>
      <p:grpSpPr>
        <a:xfrm>
          <a:off x="0" y="0"/>
          <a:ext cx="0" cy="0"/>
          <a:chOff x="0" y="0"/>
          <a:chExt cx="0" cy="0"/>
        </a:xfrm>
      </p:grpSpPr>
      <p:sp>
        <p:nvSpPr>
          <p:cNvPr id="757762" name="Rectangle 2">
            <a:extLst>
              <a:ext uri="{FF2B5EF4-FFF2-40B4-BE49-F238E27FC236}">
                <a16:creationId xmlns:a16="http://schemas.microsoft.com/office/drawing/2014/main" id="{2B7A00DD-E439-76EC-057E-ED7113D8FC53}"/>
              </a:ext>
            </a:extLst>
          </p:cNvPr>
          <p:cNvSpPr>
            <a:spLocks noGrp="1" noChangeArrowheads="1"/>
          </p:cNvSpPr>
          <p:nvPr>
            <p:ph type="title"/>
          </p:nvPr>
        </p:nvSpPr>
        <p:spPr/>
        <p:txBody>
          <a:bodyPr/>
          <a:lstStyle/>
          <a:p>
            <a:r>
              <a:rPr lang="en-US" sz="3600" dirty="0"/>
              <a:t>Future Neutrino Experiments: T2HyperK</a:t>
            </a:r>
          </a:p>
        </p:txBody>
      </p:sp>
      <p:sp>
        <p:nvSpPr>
          <p:cNvPr id="757763" name="Rectangle 3">
            <a:extLst>
              <a:ext uri="{FF2B5EF4-FFF2-40B4-BE49-F238E27FC236}">
                <a16:creationId xmlns:a16="http://schemas.microsoft.com/office/drawing/2014/main" id="{944C14F7-C64E-79D9-5CCD-8B3EA4555DF0}"/>
              </a:ext>
            </a:extLst>
          </p:cNvPr>
          <p:cNvSpPr>
            <a:spLocks noGrp="1" noChangeArrowheads="1"/>
          </p:cNvSpPr>
          <p:nvPr>
            <p:ph idx="1"/>
          </p:nvPr>
        </p:nvSpPr>
        <p:spPr>
          <a:xfrm>
            <a:off x="609599" y="1219200"/>
            <a:ext cx="10591801" cy="1543048"/>
          </a:xfrm>
        </p:spPr>
        <p:txBody>
          <a:bodyPr/>
          <a:lstStyle/>
          <a:p>
            <a:r>
              <a:rPr lang="en-US" sz="2400" dirty="0"/>
              <a:t>Major upgrade of the T2K beam and a larger far detector, </a:t>
            </a:r>
            <a:r>
              <a:rPr lang="en-US" sz="2400" dirty="0" err="1"/>
              <a:t>HyperKamiokande</a:t>
            </a:r>
            <a:r>
              <a:rPr lang="en-US" sz="2400" dirty="0"/>
              <a:t>, in approximately the same location.</a:t>
            </a:r>
          </a:p>
        </p:txBody>
      </p:sp>
      <p:sp>
        <p:nvSpPr>
          <p:cNvPr id="4" name="Date Placeholder 3">
            <a:extLst>
              <a:ext uri="{FF2B5EF4-FFF2-40B4-BE49-F238E27FC236}">
                <a16:creationId xmlns:a16="http://schemas.microsoft.com/office/drawing/2014/main" id="{75BFCD86-124B-95F4-FAC8-CA3341F672CA}"/>
              </a:ext>
            </a:extLst>
          </p:cNvPr>
          <p:cNvSpPr>
            <a:spLocks noGrp="1"/>
          </p:cNvSpPr>
          <p:nvPr>
            <p:ph type="dt" sz="half" idx="10"/>
          </p:nvPr>
        </p:nvSpPr>
        <p:spPr>
          <a:xfrm>
            <a:off x="838200" y="6484166"/>
            <a:ext cx="2743200" cy="365125"/>
          </a:xfrm>
        </p:spPr>
        <p:txBody>
          <a:bodyPr/>
          <a:lstStyle/>
          <a:p>
            <a:r>
              <a:rPr lang="en-US"/>
              <a:t>9 May 2025</a:t>
            </a:r>
          </a:p>
        </p:txBody>
      </p:sp>
      <p:sp>
        <p:nvSpPr>
          <p:cNvPr id="5" name="Footer Placeholder 4">
            <a:extLst>
              <a:ext uri="{FF2B5EF4-FFF2-40B4-BE49-F238E27FC236}">
                <a16:creationId xmlns:a16="http://schemas.microsoft.com/office/drawing/2014/main" id="{FB8548A2-50A3-6F79-6AA6-1A8637079C84}"/>
              </a:ext>
            </a:extLst>
          </p:cNvPr>
          <p:cNvSpPr>
            <a:spLocks noGrp="1"/>
          </p:cNvSpPr>
          <p:nvPr>
            <p:ph type="ftr" sz="quarter" idx="11"/>
          </p:nvPr>
        </p:nvSpPr>
        <p:spPr>
          <a:xfrm>
            <a:off x="4038600" y="6484166"/>
            <a:ext cx="4114800" cy="365125"/>
          </a:xfrm>
        </p:spPr>
        <p:txBody>
          <a:bodyPr/>
          <a:lstStyle/>
          <a:p>
            <a:r>
              <a:rPr lang="en-US"/>
              <a:t>Kevin McFarland: MINERvA &amp; Precision Neutrino Studies</a:t>
            </a:r>
          </a:p>
        </p:txBody>
      </p:sp>
      <p:sp>
        <p:nvSpPr>
          <p:cNvPr id="6" name="Slide Number Placeholder 5">
            <a:extLst>
              <a:ext uri="{FF2B5EF4-FFF2-40B4-BE49-F238E27FC236}">
                <a16:creationId xmlns:a16="http://schemas.microsoft.com/office/drawing/2014/main" id="{393142D3-5B94-BECF-938D-DE00D8F24B42}"/>
              </a:ext>
            </a:extLst>
          </p:cNvPr>
          <p:cNvSpPr>
            <a:spLocks noGrp="1"/>
          </p:cNvSpPr>
          <p:nvPr>
            <p:ph type="sldNum" sz="quarter" idx="12"/>
          </p:nvPr>
        </p:nvSpPr>
        <p:spPr>
          <a:xfrm>
            <a:off x="8610600" y="6484166"/>
            <a:ext cx="2743200" cy="365125"/>
          </a:xfrm>
        </p:spPr>
        <p:txBody>
          <a:bodyPr/>
          <a:lstStyle/>
          <a:p>
            <a:fld id="{8132C78B-D409-3F4E-ACA1-20F3BFE0E73C}" type="slidenum">
              <a:rPr lang="en-US" smtClean="0"/>
              <a:t>5</a:t>
            </a:fld>
            <a:endParaRPr lang="en-US"/>
          </a:p>
        </p:txBody>
      </p:sp>
      <p:sp>
        <p:nvSpPr>
          <p:cNvPr id="7" name="Rectangle 3">
            <a:extLst>
              <a:ext uri="{FF2B5EF4-FFF2-40B4-BE49-F238E27FC236}">
                <a16:creationId xmlns:a16="http://schemas.microsoft.com/office/drawing/2014/main" id="{5AEC12A0-E88B-C52B-A4CE-EFD230341EF8}"/>
              </a:ext>
            </a:extLst>
          </p:cNvPr>
          <p:cNvSpPr txBox="1">
            <a:spLocks noChangeArrowheads="1"/>
          </p:cNvSpPr>
          <p:nvPr/>
        </p:nvSpPr>
        <p:spPr>
          <a:xfrm>
            <a:off x="762000" y="5676977"/>
            <a:ext cx="11093305" cy="1028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Designed to be a high statistics test of the observed (with low statistics) CP asymmetry in the T2K oscillation result.</a:t>
            </a:r>
          </a:p>
        </p:txBody>
      </p:sp>
      <p:pic>
        <p:nvPicPr>
          <p:cNvPr id="9" name="Picture 2" descr="The T2K Experiment">
            <a:extLst>
              <a:ext uri="{FF2B5EF4-FFF2-40B4-BE49-F238E27FC236}">
                <a16:creationId xmlns:a16="http://schemas.microsoft.com/office/drawing/2014/main" id="{739A628A-1393-D103-DA8E-8331353C02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990724"/>
            <a:ext cx="3069090" cy="35412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D77ABF14-BDDD-4D79-6BA1-7FD4AF3EA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8436" y="2047193"/>
            <a:ext cx="3992563" cy="34283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FECD94D2-0628-DD2F-1E1E-50482063C1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963713"/>
            <a:ext cx="4325370" cy="162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495968"/>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Backup</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50</a:t>
            </a:fld>
            <a:endParaRPr lang="en-US" dirty="0"/>
          </a:p>
        </p:txBody>
      </p:sp>
    </p:spTree>
    <p:extLst>
      <p:ext uri="{BB962C8B-B14F-4D97-AF65-F5344CB8AC3E}">
        <p14:creationId xmlns:p14="http://schemas.microsoft.com/office/powerpoint/2010/main" val="3367623392"/>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Axial Form Factor</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51</a:t>
            </a:fld>
            <a:endParaRPr lang="en-US" dirty="0"/>
          </a:p>
        </p:txBody>
      </p:sp>
    </p:spTree>
    <p:extLst>
      <p:ext uri="{BB962C8B-B14F-4D97-AF65-F5344CB8AC3E}">
        <p14:creationId xmlns:p14="http://schemas.microsoft.com/office/powerpoint/2010/main" val="3755846302"/>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361E-C54C-86DE-2F60-354392F42DC4}"/>
              </a:ext>
            </a:extLst>
          </p:cNvPr>
          <p:cNvSpPr>
            <a:spLocks noGrp="1"/>
          </p:cNvSpPr>
          <p:nvPr>
            <p:ph type="title"/>
          </p:nvPr>
        </p:nvSpPr>
        <p:spPr/>
        <p:txBody>
          <a:bodyPr/>
          <a:lstStyle/>
          <a:p>
            <a:r>
              <a:rPr lang="en-US" dirty="0"/>
              <a:t>More on the Deuterium Data…</a:t>
            </a:r>
          </a:p>
        </p:txBody>
      </p:sp>
      <p:sp>
        <p:nvSpPr>
          <p:cNvPr id="3" name="Date Placeholder 2">
            <a:extLst>
              <a:ext uri="{FF2B5EF4-FFF2-40B4-BE49-F238E27FC236}">
                <a16:creationId xmlns:a16="http://schemas.microsoft.com/office/drawing/2014/main" id="{96C84A5E-7324-2D54-9F4E-203963356FA2}"/>
              </a:ext>
            </a:extLst>
          </p:cNvPr>
          <p:cNvSpPr>
            <a:spLocks noGrp="1"/>
          </p:cNvSpPr>
          <p:nvPr>
            <p:ph type="dt" sz="half" idx="10"/>
          </p:nvPr>
        </p:nvSpPr>
        <p:spPr/>
        <p:txBody>
          <a:bodyPr/>
          <a:lstStyle/>
          <a:p>
            <a:r>
              <a:rPr lang="en-US"/>
              <a:t>2 October 2025</a:t>
            </a:r>
          </a:p>
        </p:txBody>
      </p:sp>
      <p:sp>
        <p:nvSpPr>
          <p:cNvPr id="4" name="Footer Placeholder 3">
            <a:extLst>
              <a:ext uri="{FF2B5EF4-FFF2-40B4-BE49-F238E27FC236}">
                <a16:creationId xmlns:a16="http://schemas.microsoft.com/office/drawing/2014/main" id="{16F81866-8669-A824-C689-A01FC77208AB}"/>
              </a:ext>
            </a:extLst>
          </p:cNvPr>
          <p:cNvSpPr>
            <a:spLocks noGrp="1"/>
          </p:cNvSpPr>
          <p:nvPr>
            <p:ph type="ftr" sz="quarter" idx="11"/>
          </p:nvPr>
        </p:nvSpPr>
        <p:spPr/>
        <p:txBody>
          <a:bodyPr/>
          <a:lstStyle/>
          <a:p>
            <a:r>
              <a:rPr lang="en-US"/>
              <a:t>Kevin McFarland: Interactions on Nuclei</a:t>
            </a:r>
          </a:p>
        </p:txBody>
      </p:sp>
      <p:sp>
        <p:nvSpPr>
          <p:cNvPr id="5" name="Slide Number Placeholder 4">
            <a:extLst>
              <a:ext uri="{FF2B5EF4-FFF2-40B4-BE49-F238E27FC236}">
                <a16:creationId xmlns:a16="http://schemas.microsoft.com/office/drawing/2014/main" id="{2EE0DB6A-45A7-CCDF-511C-B9C710675277}"/>
              </a:ext>
            </a:extLst>
          </p:cNvPr>
          <p:cNvSpPr>
            <a:spLocks noGrp="1"/>
          </p:cNvSpPr>
          <p:nvPr>
            <p:ph type="sldNum" sz="quarter" idx="12"/>
          </p:nvPr>
        </p:nvSpPr>
        <p:spPr/>
        <p:txBody>
          <a:bodyPr/>
          <a:lstStyle/>
          <a:p>
            <a:fld id="{FF4571A9-B2EC-455C-AC37-BF90257DDDC9}" type="slidenum">
              <a:rPr lang="en-US" smtClean="0"/>
              <a:pPr/>
              <a:t>52</a:t>
            </a:fld>
            <a:endParaRPr lang="en-US"/>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826C954E-4EBC-192C-6B92-F983E212EBD4}"/>
                  </a:ext>
                </a:extLst>
              </p:cNvPr>
              <p:cNvSpPr>
                <a:spLocks noGrp="1"/>
              </p:cNvSpPr>
              <p:nvPr>
                <p:ph idx="1"/>
              </p:nvPr>
            </p:nvSpPr>
            <p:spPr>
              <a:xfrm>
                <a:off x="609600" y="1447800"/>
                <a:ext cx="10972800" cy="4530725"/>
              </a:xfrm>
            </p:spPr>
            <p:txBody>
              <a:bodyPr/>
              <a:lstStyle/>
              <a:p>
                <a:r>
                  <a:rPr lang="en-US" dirty="0"/>
                  <a:t>The deuterium bubble chamber data gives self-inconsistent fits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𝐴</m:t>
                        </m:r>
                      </m:sub>
                    </m:sSub>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e>
                    </m:d>
                  </m:oMath>
                </a14:m>
                <a:r>
                  <a:rPr lang="en-US" dirty="0"/>
                  <a:t>, unless overregularized to force sensible results, like a reasonable value for the axial radius (slope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r>
                      <a:rPr lang="en-US" b="0" i="1" smtClean="0">
                        <a:latin typeface="Cambria Math" panose="02040503050406030204" pitchFamily="18" charset="0"/>
                      </a:rPr>
                      <m:t>=0</m:t>
                    </m:r>
                  </m:oMath>
                </a14:m>
                <a:r>
                  <a:rPr lang="en-US" dirty="0"/>
                  <a:t>).</a:t>
                </a:r>
              </a:p>
              <a:p>
                <a:pPr lvl="1"/>
                <a:r>
                  <a:rPr lang="en-US" dirty="0"/>
                  <a:t>Below is the effect of choices of how low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oMath>
                </a14:m>
                <a:r>
                  <a:rPr lang="en-US" dirty="0"/>
                  <a:t> to fit the data.</a:t>
                </a:r>
              </a:p>
            </p:txBody>
          </p:sp>
        </mc:Choice>
        <mc:Fallback xmlns="">
          <p:sp>
            <p:nvSpPr>
              <p:cNvPr id="10" name="Content Placeholder 9">
                <a:extLst>
                  <a:ext uri="{FF2B5EF4-FFF2-40B4-BE49-F238E27FC236}">
                    <a16:creationId xmlns:a16="http://schemas.microsoft.com/office/drawing/2014/main" id="{826C954E-4EBC-192C-6B92-F983E212EBD4}"/>
                  </a:ext>
                </a:extLst>
              </p:cNvPr>
              <p:cNvSpPr>
                <a:spLocks noGrp="1" noRot="1" noChangeAspect="1" noMove="1" noResize="1" noEditPoints="1" noAdjustHandles="1" noChangeArrowheads="1" noChangeShapeType="1" noTextEdit="1"/>
              </p:cNvSpPr>
              <p:nvPr>
                <p:ph idx="1"/>
              </p:nvPr>
            </p:nvSpPr>
            <p:spPr>
              <a:xfrm>
                <a:off x="609600" y="1447800"/>
                <a:ext cx="10972800" cy="4530725"/>
              </a:xfrm>
              <a:blipFill>
                <a:blip r:embed="rId2"/>
                <a:stretch>
                  <a:fillRect l="-1040" t="-1681" r="-1503"/>
                </a:stretch>
              </a:blipFill>
            </p:spPr>
            <p:txBody>
              <a:bodyPr/>
              <a:lstStyle/>
              <a:p>
                <a:r>
                  <a:rPr lang="en-US">
                    <a:noFill/>
                  </a:rPr>
                  <a:t> </a:t>
                </a:r>
              </a:p>
            </p:txBody>
          </p:sp>
        </mc:Fallback>
      </mc:AlternateContent>
      <p:pic>
        <p:nvPicPr>
          <p:cNvPr id="11" name="Content Placeholder 7" descr="A comparison of graphs with different colored lines&#10;&#10;Description automatically generated with medium confidence">
            <a:extLst>
              <a:ext uri="{FF2B5EF4-FFF2-40B4-BE49-F238E27FC236}">
                <a16:creationId xmlns:a16="http://schemas.microsoft.com/office/drawing/2014/main" id="{B792EB34-6C68-5C15-9E80-7CB5A78F3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93750" y="3301421"/>
            <a:ext cx="106045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FDACBDB5-7A9D-8AD2-F7C1-24C6C7B6F792}"/>
              </a:ext>
            </a:extLst>
          </p:cNvPr>
          <p:cNvSpPr txBox="1"/>
          <p:nvPr/>
        </p:nvSpPr>
        <p:spPr>
          <a:xfrm>
            <a:off x="9251175" y="6211669"/>
            <a:ext cx="1817649" cy="646331"/>
          </a:xfrm>
          <a:prstGeom prst="rect">
            <a:avLst/>
          </a:prstGeom>
          <a:noFill/>
        </p:spPr>
        <p:txBody>
          <a:bodyPr wrap="square">
            <a:spAutoFit/>
          </a:bodyPr>
          <a:lstStyle/>
          <a:p>
            <a:r>
              <a:rPr lang="en-US" i="0" dirty="0">
                <a:solidFill>
                  <a:schemeClr val="accent1">
                    <a:lumMod val="75000"/>
                  </a:schemeClr>
                </a:solidFill>
              </a:rPr>
              <a:t>Aaron Meyer, </a:t>
            </a:r>
            <a:r>
              <a:rPr lang="en-US" i="0" dirty="0" err="1">
                <a:solidFill>
                  <a:schemeClr val="accent1">
                    <a:lumMod val="75000"/>
                  </a:schemeClr>
                </a:solidFill>
              </a:rPr>
              <a:t>NuINT</a:t>
            </a:r>
            <a:r>
              <a:rPr lang="en-US" i="0" dirty="0">
                <a:solidFill>
                  <a:schemeClr val="accent1">
                    <a:lumMod val="75000"/>
                  </a:schemeClr>
                </a:solidFill>
              </a:rPr>
              <a:t> 2024</a:t>
            </a:r>
            <a:endParaRPr lang="en-US" dirty="0"/>
          </a:p>
        </p:txBody>
      </p:sp>
      <p:sp>
        <p:nvSpPr>
          <p:cNvPr id="13" name="Left-Right Arrow 12">
            <a:extLst>
              <a:ext uri="{FF2B5EF4-FFF2-40B4-BE49-F238E27FC236}">
                <a16:creationId xmlns:a16="http://schemas.microsoft.com/office/drawing/2014/main" id="{B8152CB2-F4C1-526A-34C9-65C1F162F33C}"/>
              </a:ext>
            </a:extLst>
          </p:cNvPr>
          <p:cNvSpPr/>
          <p:nvPr/>
        </p:nvSpPr>
        <p:spPr bwMode="auto">
          <a:xfrm rot="555652">
            <a:off x="1660172" y="4500847"/>
            <a:ext cx="5257800" cy="224156"/>
          </a:xfrm>
          <a:prstGeom prst="leftRightArrow">
            <a:avLst/>
          </a:prstGeom>
          <a:solidFill>
            <a:srgbClr val="000000">
              <a:alpha val="31373"/>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65352113"/>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MINERvA Electrons</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53</a:t>
            </a:fld>
            <a:endParaRPr lang="en-US" dirty="0"/>
          </a:p>
        </p:txBody>
      </p:sp>
    </p:spTree>
    <p:extLst>
      <p:ext uri="{BB962C8B-B14F-4D97-AF65-F5344CB8AC3E}">
        <p14:creationId xmlns:p14="http://schemas.microsoft.com/office/powerpoint/2010/main" val="3157799268"/>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6B1421-7E3E-CEC4-5507-85AF99FB9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666999"/>
            <a:ext cx="9356417" cy="4002858"/>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A8138A3-9FB8-4537-F013-1686315D730A}"/>
                  </a:ext>
                </a:extLst>
              </p:cNvPr>
              <p:cNvSpPr>
                <a:spLocks noGrp="1"/>
              </p:cNvSpPr>
              <p:nvPr>
                <p:ph type="title"/>
              </p:nvPr>
            </p:nvSpPr>
            <p:spPr/>
            <p:txBody>
              <a:bodyPr/>
              <a:lstStyle/>
              <a:p>
                <a:r>
                  <a:rPr lang="en-US" dirty="0"/>
                  <a:t>Electron/Photon in </a:t>
                </a:r>
                <a14:m>
                  <m:oMath xmlns:m="http://schemas.openxmlformats.org/officeDocument/2006/math">
                    <m:r>
                      <a:rPr lang="en-US" b="1" i="1" smtClean="0">
                        <a:latin typeface="Cambria Math" panose="02040503050406030204" pitchFamily="18" charset="0"/>
                      </a:rPr>
                      <m:t>𝝂</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r>
                      <a:rPr lang="en-US" b="1" i="1" smtClean="0">
                        <a:latin typeface="Cambria Math" panose="02040503050406030204" pitchFamily="18" charset="0"/>
                      </a:rPr>
                      <m:t>→</m:t>
                    </m:r>
                    <m:r>
                      <a:rPr lang="en-US" b="1" i="1" smtClean="0">
                        <a:latin typeface="Cambria Math" panose="02040503050406030204" pitchFamily="18" charset="0"/>
                      </a:rPr>
                      <m:t>𝝂</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oMath>
                </a14:m>
                <a:endParaRPr lang="en-US" dirty="0"/>
              </a:p>
            </p:txBody>
          </p:sp>
        </mc:Choice>
        <mc:Fallback xmlns="">
          <p:sp>
            <p:nvSpPr>
              <p:cNvPr id="2" name="Title 1">
                <a:extLst>
                  <a:ext uri="{FF2B5EF4-FFF2-40B4-BE49-F238E27FC236}">
                    <a16:creationId xmlns:a16="http://schemas.microsoft.com/office/drawing/2014/main" id="{7A8138A3-9FB8-4537-F013-1686315D730A}"/>
                  </a:ext>
                </a:extLst>
              </p:cNvPr>
              <p:cNvSpPr>
                <a:spLocks noGrp="1" noRot="1" noChangeAspect="1" noMove="1" noResize="1" noEditPoints="1" noAdjustHandles="1" noChangeArrowheads="1" noChangeShapeType="1" noTextEdit="1"/>
              </p:cNvSpPr>
              <p:nvPr>
                <p:ph type="title"/>
              </p:nvPr>
            </p:nvSpPr>
            <p:spPr>
              <a:blipFill>
                <a:blip r:embed="rId3"/>
                <a:stretch>
                  <a:fillRect b="-5495"/>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58B02C45-AEF0-3F59-749F-0CCAF5FEA1D2}"/>
              </a:ext>
            </a:extLst>
          </p:cNvPr>
          <p:cNvSpPr>
            <a:spLocks noGrp="1"/>
          </p:cNvSpPr>
          <p:nvPr>
            <p:ph idx="1"/>
          </p:nvPr>
        </p:nvSpPr>
        <p:spPr/>
        <p:txBody>
          <a:bodyPr/>
          <a:lstStyle/>
          <a:p>
            <a:r>
              <a:rPr lang="en-US" dirty="0"/>
              <a:t>Background from production neutral </a:t>
            </a:r>
            <a:r>
              <a:rPr lang="en-US" dirty="0" err="1"/>
              <a:t>pions</a:t>
            </a:r>
            <a:r>
              <a:rPr lang="en-US" dirty="0"/>
              <a:t> is manageable with </a:t>
            </a:r>
            <a:r>
              <a:rPr lang="en-US" dirty="0" err="1"/>
              <a:t>dE</a:t>
            </a:r>
            <a:r>
              <a:rPr lang="en-US" dirty="0"/>
              <a:t>/dx, even with an electron energy threshold of 800 MeV.</a:t>
            </a:r>
          </a:p>
        </p:txBody>
      </p:sp>
      <p:sp>
        <p:nvSpPr>
          <p:cNvPr id="4" name="Date Placeholder 3">
            <a:extLst>
              <a:ext uri="{FF2B5EF4-FFF2-40B4-BE49-F238E27FC236}">
                <a16:creationId xmlns:a16="http://schemas.microsoft.com/office/drawing/2014/main" id="{8CD99135-A3A2-FAE9-6F12-9E757B3390BA}"/>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4AD1EF6A-4323-DDE4-653D-D0BFB7A774BF}"/>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4649184D-284C-21BD-6D63-794BCC5EE972}"/>
              </a:ext>
            </a:extLst>
          </p:cNvPr>
          <p:cNvSpPr>
            <a:spLocks noGrp="1"/>
          </p:cNvSpPr>
          <p:nvPr>
            <p:ph type="sldNum" sz="quarter" idx="12"/>
          </p:nvPr>
        </p:nvSpPr>
        <p:spPr/>
        <p:txBody>
          <a:bodyPr/>
          <a:lstStyle/>
          <a:p>
            <a:fld id="{8132C78B-D409-3F4E-ACA1-20F3BFE0E73C}" type="slidenum">
              <a:rPr lang="en-US" smtClean="0"/>
              <a:t>54</a:t>
            </a:fld>
            <a:endParaRPr lang="en-US"/>
          </a:p>
        </p:txBody>
      </p:sp>
    </p:spTree>
    <p:extLst>
      <p:ext uri="{BB962C8B-B14F-4D97-AF65-F5344CB8AC3E}">
        <p14:creationId xmlns:p14="http://schemas.microsoft.com/office/powerpoint/2010/main" val="635341389"/>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397;p48">
            <a:extLst>
              <a:ext uri="{FF2B5EF4-FFF2-40B4-BE49-F238E27FC236}">
                <a16:creationId xmlns:a16="http://schemas.microsoft.com/office/drawing/2014/main" id="{220EC9AE-9CD9-A500-D951-204A99C8D222}"/>
              </a:ext>
            </a:extLst>
          </p:cNvPr>
          <p:cNvPicPr preferRelativeResize="0"/>
          <p:nvPr/>
        </p:nvPicPr>
        <p:blipFill rotWithShape="1">
          <a:blip r:embed="rId2">
            <a:alphaModFix/>
          </a:blip>
          <a:srcRect/>
          <a:stretch/>
        </p:blipFill>
        <p:spPr>
          <a:xfrm>
            <a:off x="188903" y="1315291"/>
            <a:ext cx="8040697" cy="5161709"/>
          </a:xfrm>
          <a:prstGeom prst="rect">
            <a:avLst/>
          </a:prstGeom>
          <a:noFill/>
          <a:ln>
            <a:noFill/>
          </a:ln>
        </p:spPr>
      </p:pic>
      <p:sp>
        <p:nvSpPr>
          <p:cNvPr id="2" name="Title 1">
            <a:extLst>
              <a:ext uri="{FF2B5EF4-FFF2-40B4-BE49-F238E27FC236}">
                <a16:creationId xmlns:a16="http://schemas.microsoft.com/office/drawing/2014/main" id="{ADFC834A-BFD5-3D62-748E-C1B501049C70}"/>
              </a:ext>
            </a:extLst>
          </p:cNvPr>
          <p:cNvSpPr>
            <a:spLocks noGrp="1"/>
          </p:cNvSpPr>
          <p:nvPr>
            <p:ph type="title"/>
          </p:nvPr>
        </p:nvSpPr>
        <p:spPr/>
        <p:txBody>
          <a:bodyPr/>
          <a:lstStyle/>
          <a:p>
            <a:r>
              <a:rPr lang="en-US" dirty="0"/>
              <a:t>MINERvA: Uncertainties on </a:t>
            </a:r>
            <a:r>
              <a:rPr lang="en-US" sz="4000" dirty="0">
                <a:solidFill>
                  <a:schemeClr val="dk1"/>
                </a:solidFill>
                <a:latin typeface="Calibri"/>
                <a:ea typeface="Calibri"/>
                <a:cs typeface="Calibri"/>
                <a:sym typeface="Calibri"/>
              </a:rPr>
              <a:t>𝜈</a:t>
            </a:r>
            <a:r>
              <a:rPr lang="en-US" sz="4000" baseline="-25000" dirty="0">
                <a:solidFill>
                  <a:schemeClr val="dk1"/>
                </a:solidFill>
                <a:latin typeface="Calibri"/>
                <a:ea typeface="Calibri"/>
                <a:cs typeface="Calibri"/>
                <a:sym typeface="Calibri"/>
              </a:rPr>
              <a:t>e </a:t>
            </a:r>
            <a:r>
              <a:rPr lang="en-US" sz="4000" dirty="0">
                <a:solidFill>
                  <a:schemeClr val="dk1"/>
                </a:solidFill>
                <a:latin typeface="Calibri"/>
                <a:ea typeface="Calibri"/>
                <a:cs typeface="Calibri"/>
                <a:sym typeface="Calibri"/>
              </a:rPr>
              <a:t>/𝜈</a:t>
            </a:r>
            <a:r>
              <a:rPr lang="en-US" sz="4000" baseline="-25000" dirty="0">
                <a:solidFill>
                  <a:schemeClr val="dk1"/>
                </a:solidFill>
                <a:latin typeface="Calibri"/>
                <a:ea typeface="Calibri"/>
                <a:cs typeface="Calibri"/>
                <a:sym typeface="Calibri"/>
              </a:rPr>
              <a:t>𝜇</a:t>
            </a:r>
            <a:endParaRPr lang="en-US" dirty="0"/>
          </a:p>
        </p:txBody>
      </p:sp>
      <p:sp>
        <p:nvSpPr>
          <p:cNvPr id="3" name="Content Placeholder 2">
            <a:extLst>
              <a:ext uri="{FF2B5EF4-FFF2-40B4-BE49-F238E27FC236}">
                <a16:creationId xmlns:a16="http://schemas.microsoft.com/office/drawing/2014/main" id="{92DA0A5F-AC0E-0E0A-D7E0-1924741A2CEF}"/>
              </a:ext>
            </a:extLst>
          </p:cNvPr>
          <p:cNvSpPr>
            <a:spLocks noGrp="1"/>
          </p:cNvSpPr>
          <p:nvPr>
            <p:ph idx="1"/>
          </p:nvPr>
        </p:nvSpPr>
        <p:spPr>
          <a:xfrm>
            <a:off x="8418502" y="1825625"/>
            <a:ext cx="3584595" cy="4575175"/>
          </a:xfrm>
        </p:spPr>
        <p:txBody>
          <a:bodyPr>
            <a:normAutofit fontScale="85000" lnSpcReduction="10000"/>
          </a:bodyPr>
          <a:lstStyle/>
          <a:p>
            <a:r>
              <a:rPr lang="en-US" dirty="0"/>
              <a:t>These are preliminary, and so far only for neutrinos.</a:t>
            </a:r>
          </a:p>
          <a:p>
            <a:r>
              <a:rPr lang="en-US" dirty="0"/>
              <a:t>Systematic uncertainties are ~subdominant, at least in any given bin.</a:t>
            </a:r>
          </a:p>
          <a:p>
            <a:r>
              <a:rPr lang="en-US" dirty="0"/>
              <a:t>Detector model (muon energy scale) becomes significant.  But flux and interaction models are small uncertainties.</a:t>
            </a:r>
          </a:p>
        </p:txBody>
      </p:sp>
      <p:sp>
        <p:nvSpPr>
          <p:cNvPr id="4" name="Date Placeholder 3">
            <a:extLst>
              <a:ext uri="{FF2B5EF4-FFF2-40B4-BE49-F238E27FC236}">
                <a16:creationId xmlns:a16="http://schemas.microsoft.com/office/drawing/2014/main" id="{6AC296B8-2D26-14E0-7C29-8BF916B2551B}"/>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057A2FE8-55BB-2C33-5A16-D1EF0139A18A}"/>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657A8EA3-D4E0-6D82-79A4-A3DAC04BB99A}"/>
              </a:ext>
            </a:extLst>
          </p:cNvPr>
          <p:cNvSpPr>
            <a:spLocks noGrp="1"/>
          </p:cNvSpPr>
          <p:nvPr>
            <p:ph type="sldNum" sz="quarter" idx="12"/>
          </p:nvPr>
        </p:nvSpPr>
        <p:spPr/>
        <p:txBody>
          <a:bodyPr/>
          <a:lstStyle/>
          <a:p>
            <a:fld id="{8132C78B-D409-3F4E-ACA1-20F3BFE0E73C}" type="slidenum">
              <a:rPr lang="en-US" smtClean="0"/>
              <a:t>55</a:t>
            </a:fld>
            <a:endParaRPr lang="en-US"/>
          </a:p>
        </p:txBody>
      </p:sp>
      <p:sp>
        <p:nvSpPr>
          <p:cNvPr id="9" name="Google Shape;128;p19">
            <a:extLst>
              <a:ext uri="{FF2B5EF4-FFF2-40B4-BE49-F238E27FC236}">
                <a16:creationId xmlns:a16="http://schemas.microsoft.com/office/drawing/2014/main" id="{D10797E8-F0BA-EE06-A7F9-25AA9885DEE9}"/>
              </a:ext>
            </a:extLst>
          </p:cNvPr>
          <p:cNvSpPr txBox="1"/>
          <p:nvPr/>
        </p:nvSpPr>
        <p:spPr>
          <a:xfrm>
            <a:off x="6633096" y="1832552"/>
            <a:ext cx="8289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latin typeface="Calibri"/>
                <a:ea typeface="Calibri"/>
                <a:cs typeface="Calibri"/>
                <a:sym typeface="Calibri"/>
              </a:rPr>
              <a:t>𝜈</a:t>
            </a:r>
            <a:r>
              <a:rPr lang="en" sz="2200" baseline="-25000" dirty="0">
                <a:solidFill>
                  <a:schemeClr val="dk1"/>
                </a:solidFill>
                <a:latin typeface="Calibri"/>
                <a:ea typeface="Calibri"/>
                <a:cs typeface="Calibri"/>
                <a:sym typeface="Calibri"/>
              </a:rPr>
              <a:t>e </a:t>
            </a:r>
            <a:r>
              <a:rPr lang="en" sz="2200" dirty="0">
                <a:solidFill>
                  <a:schemeClr val="dk1"/>
                </a:solidFill>
                <a:latin typeface="Calibri"/>
                <a:ea typeface="Calibri"/>
                <a:cs typeface="Calibri"/>
                <a:sym typeface="Calibri"/>
              </a:rPr>
              <a:t>/𝜈</a:t>
            </a:r>
            <a:r>
              <a:rPr lang="en" sz="2200" baseline="-25000" dirty="0">
                <a:solidFill>
                  <a:schemeClr val="dk1"/>
                </a:solidFill>
                <a:latin typeface="Calibri"/>
                <a:ea typeface="Calibri"/>
                <a:cs typeface="Calibri"/>
                <a:sym typeface="Calibri"/>
              </a:rPr>
              <a:t>𝜇</a:t>
            </a:r>
            <a:endParaRPr sz="2200" baseline="-25000" dirty="0">
              <a:solidFill>
                <a:schemeClr val="dk1"/>
              </a:solidFill>
              <a:latin typeface="Calibri"/>
              <a:ea typeface="Calibri"/>
              <a:cs typeface="Calibri"/>
              <a:sym typeface="Calibri"/>
            </a:endParaRPr>
          </a:p>
        </p:txBody>
      </p:sp>
      <p:pic>
        <p:nvPicPr>
          <p:cNvPr id="7" name="Graphic 6" descr="Traffic cone outline">
            <a:extLst>
              <a:ext uri="{FF2B5EF4-FFF2-40B4-BE49-F238E27FC236}">
                <a16:creationId xmlns:a16="http://schemas.microsoft.com/office/drawing/2014/main" id="{BE448AE9-E052-AE10-BD7B-D403878FB5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674" y="1586937"/>
            <a:ext cx="914400" cy="914400"/>
          </a:xfrm>
          <a:prstGeom prst="rect">
            <a:avLst/>
          </a:prstGeom>
        </p:spPr>
      </p:pic>
      <p:pic>
        <p:nvPicPr>
          <p:cNvPr id="10" name="Graphic 9" descr="Traffic cone outline">
            <a:extLst>
              <a:ext uri="{FF2B5EF4-FFF2-40B4-BE49-F238E27FC236}">
                <a16:creationId xmlns:a16="http://schemas.microsoft.com/office/drawing/2014/main" id="{0F34A1F1-8680-04F3-2B8F-7089FBE64B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3800" y="4114800"/>
            <a:ext cx="914400" cy="914400"/>
          </a:xfrm>
          <a:prstGeom prst="rect">
            <a:avLst/>
          </a:prstGeom>
        </p:spPr>
      </p:pic>
    </p:spTree>
    <p:extLst>
      <p:ext uri="{BB962C8B-B14F-4D97-AF65-F5344CB8AC3E}">
        <p14:creationId xmlns:p14="http://schemas.microsoft.com/office/powerpoint/2010/main" val="733296682"/>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F324B-2F9E-0977-F9EE-8F5B56A0BE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0CA80-A9D6-0788-B19B-DDAA2025CF99}"/>
              </a:ext>
            </a:extLst>
          </p:cNvPr>
          <p:cNvSpPr>
            <a:spLocks noGrp="1"/>
          </p:cNvSpPr>
          <p:nvPr>
            <p:ph type="title"/>
          </p:nvPr>
        </p:nvSpPr>
        <p:spPr>
          <a:xfrm>
            <a:off x="1371600" y="2971800"/>
            <a:ext cx="9447051" cy="1143000"/>
          </a:xfrm>
        </p:spPr>
        <p:txBody>
          <a:bodyPr/>
          <a:lstStyle/>
          <a:p>
            <a:r>
              <a:rPr lang="en-US" dirty="0"/>
              <a:t>MINERvA Data Preservation</a:t>
            </a:r>
          </a:p>
        </p:txBody>
      </p:sp>
      <p:sp>
        <p:nvSpPr>
          <p:cNvPr id="3" name="Date Placeholder 2">
            <a:extLst>
              <a:ext uri="{FF2B5EF4-FFF2-40B4-BE49-F238E27FC236}">
                <a16:creationId xmlns:a16="http://schemas.microsoft.com/office/drawing/2014/main" id="{42D407BD-0459-0C4A-804E-8087FCE9D262}"/>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3F77E008-FA24-0291-17B1-2849A9514332}"/>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6E3213A0-9023-ACDF-7765-EF18310ECB0D}"/>
              </a:ext>
            </a:extLst>
          </p:cNvPr>
          <p:cNvSpPr>
            <a:spLocks noGrp="1"/>
          </p:cNvSpPr>
          <p:nvPr>
            <p:ph type="sldNum" sz="quarter" idx="12"/>
          </p:nvPr>
        </p:nvSpPr>
        <p:spPr/>
        <p:txBody>
          <a:bodyPr/>
          <a:lstStyle/>
          <a:p>
            <a:pPr>
              <a:defRPr/>
            </a:pPr>
            <a:fld id="{0C39C72E-2A13-EB4D-AD45-6D4E6ACAED8D}" type="slidenum">
              <a:rPr lang="en-US" smtClean="0"/>
              <a:pPr>
                <a:defRPr/>
              </a:pPr>
              <a:t>56</a:t>
            </a:fld>
            <a:endParaRPr lang="en-US" dirty="0"/>
          </a:p>
        </p:txBody>
      </p:sp>
    </p:spTree>
    <p:extLst>
      <p:ext uri="{BB962C8B-B14F-4D97-AF65-F5344CB8AC3E}">
        <p14:creationId xmlns:p14="http://schemas.microsoft.com/office/powerpoint/2010/main" val="429093611"/>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p:txBody>
          <a:bodyPr>
            <a:normAutofit/>
          </a:bodyPr>
          <a:lstStyle/>
          <a:p>
            <a:r>
              <a:rPr lang="en-US" dirty="0"/>
              <a:t>Revisionist History</a:t>
            </a:r>
          </a:p>
        </p:txBody>
      </p:sp>
      <p:sp>
        <p:nvSpPr>
          <p:cNvPr id="6" name="Content Placeholder 5">
            <a:extLst>
              <a:ext uri="{FF2B5EF4-FFF2-40B4-BE49-F238E27FC236}">
                <a16:creationId xmlns:a16="http://schemas.microsoft.com/office/drawing/2014/main" id="{33614163-4E31-125B-CBB0-D9378EC5B097}"/>
              </a:ext>
            </a:extLst>
          </p:cNvPr>
          <p:cNvSpPr>
            <a:spLocks noGrp="1"/>
          </p:cNvSpPr>
          <p:nvPr>
            <p:ph idx="1"/>
          </p:nvPr>
        </p:nvSpPr>
        <p:spPr>
          <a:xfrm>
            <a:off x="609600" y="1600201"/>
            <a:ext cx="8067158" cy="4530725"/>
          </a:xfrm>
        </p:spPr>
        <p:txBody>
          <a:bodyPr/>
          <a:lstStyle/>
          <a:p>
            <a:r>
              <a:rPr lang="en-US" dirty="0"/>
              <a:t>In the past, our field has found value in reanalyzing old data sets.  The deuterium bubble chamber data is an excellent example.</a:t>
            </a:r>
          </a:p>
          <a:p>
            <a:r>
              <a:rPr lang="en-US" dirty="0"/>
              <a:t>As I postulated, some of that data seems to be inconsistent with modern hydrogen data.</a:t>
            </a:r>
          </a:p>
          <a:p>
            <a:r>
              <a:rPr lang="en-US" dirty="0"/>
              <a:t>Wouldn’t it be great to go back and reanalyze it with different techniques to investigate why?</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57</a:t>
            </a:fld>
            <a:endParaRPr lang="en-US" dirty="0"/>
          </a:p>
        </p:txBody>
      </p:sp>
      <p:pic>
        <p:nvPicPr>
          <p:cNvPr id="3074" name="Picture 2" descr="The Ever-Changing Past: Why All History Is Revisionist History by James M.  Banner Jr.">
            <a:extLst>
              <a:ext uri="{FF2B5EF4-FFF2-40B4-BE49-F238E27FC236}">
                <a16:creationId xmlns:a16="http://schemas.microsoft.com/office/drawing/2014/main" id="{283760CB-E63F-57D9-7E72-64A27148A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716" y="1636488"/>
            <a:ext cx="2966484" cy="447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827097"/>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5D566E-8FAD-0692-3E20-EE353C5AF7E2}"/>
              </a:ext>
            </a:extLst>
          </p:cNvPr>
          <p:cNvSpPr>
            <a:spLocks noGrp="1"/>
          </p:cNvSpPr>
          <p:nvPr>
            <p:ph type="title"/>
          </p:nvPr>
        </p:nvSpPr>
        <p:spPr/>
        <p:txBody>
          <a:bodyPr/>
          <a:lstStyle/>
          <a:p>
            <a:r>
              <a:rPr lang="en-US" dirty="0"/>
              <a:t>Data Preservation</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1AF8C4C-1F14-BF18-B95C-70ECE290F04E}"/>
                  </a:ext>
                </a:extLst>
              </p:cNvPr>
              <p:cNvSpPr>
                <a:spLocks noGrp="1"/>
              </p:cNvSpPr>
              <p:nvPr>
                <p:ph idx="1"/>
              </p:nvPr>
            </p:nvSpPr>
            <p:spPr/>
            <p:txBody>
              <a:bodyPr/>
              <a:lstStyle/>
              <a:p>
                <a:r>
                  <a:rPr lang="en-US" dirty="0"/>
                  <a:t>MINERvA has embarked on a project to preserve </a:t>
                </a:r>
                <a:br>
                  <a:rPr lang="en-US" dirty="0"/>
                </a:br>
                <a:r>
                  <a:rPr lang="en-US" dirty="0"/>
                  <a:t>its data to give the ability to address “late breaking” questions from its own results or driven by outside work.  For example…</a:t>
                </a:r>
              </a:p>
              <a:p>
                <a:pPr lvl="1"/>
                <a:r>
                  <a:rPr lang="en-US" dirty="0"/>
                  <a:t>Would any of </a:t>
                </a:r>
                <a:r>
                  <a:rPr lang="en-US" dirty="0" err="1"/>
                  <a:t>MINERvA’s</a:t>
                </a:r>
                <a:r>
                  <a:rPr lang="en-US" dirty="0"/>
                  <a:t> precision quasielastic-like cross-sections be altered if measured with an alternate reference model? </a:t>
                </a:r>
              </a:p>
              <a:p>
                <a:pPr lvl="1"/>
                <a:r>
                  <a:rPr lang="en-US" dirty="0"/>
                  <a:t>There are many </a:t>
                </a:r>
                <a14:m>
                  <m:oMath xmlns:m="http://schemas.openxmlformats.org/officeDocument/2006/math">
                    <m:r>
                      <a:rPr lang="en-US" i="1">
                        <a:latin typeface="Cambria Math" charset="0"/>
                      </a:rPr>
                      <m:t>𝐴</m:t>
                    </m:r>
                    <m:r>
                      <a:rPr lang="en-US" i="1">
                        <a:latin typeface="Cambria Math"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b="0" i="1" smtClean="0">
                            <a:latin typeface="Cambria Math" panose="02040503050406030204" pitchFamily="18" charset="0"/>
                            <a:ea typeface="Cambria Math" panose="02040503050406030204" pitchFamily="18" charset="0"/>
                          </a:rPr>
                          <m:t>𝜇</m:t>
                        </m:r>
                      </m:sub>
                    </m:sSub>
                    <m:r>
                      <a:rPr lang="en-US" i="1">
                        <a:latin typeface="Cambria Math" panose="02040503050406030204" pitchFamily="18" charset="0"/>
                        <a:ea typeface="Cambria Math" charset="0"/>
                        <a:cs typeface="Cambria Math" charset="0"/>
                      </a:rPr>
                      <m:t>,</m:t>
                    </m:r>
                    <m:sSup>
                      <m:sSupPr>
                        <m:ctrlPr>
                          <a:rPr lang="is-IS" i="1">
                            <a:latin typeface="Cambria Math" panose="02040503050406030204" pitchFamily="18" charset="0"/>
                            <a:ea typeface="Cambria Math" charset="0"/>
                            <a:cs typeface="Cambria Math" charset="0"/>
                          </a:rPr>
                        </m:ctrlPr>
                      </m:sSupPr>
                      <m:e>
                        <m:r>
                          <a:rPr lang="en-US" b="0" i="1" smtClean="0">
                            <a:latin typeface="Cambria Math" panose="02040503050406030204" pitchFamily="18" charset="0"/>
                            <a:ea typeface="Cambria Math" charset="0"/>
                            <a:cs typeface="Cambria Math" charset="0"/>
                          </a:rPr>
                          <m:t>𝜇</m:t>
                        </m:r>
                      </m:e>
                      <m:sup>
                        <m:r>
                          <a:rPr lang="en-US" i="1">
                            <a:latin typeface="Cambria Math" panose="02040503050406030204" pitchFamily="18" charset="0"/>
                            <a:ea typeface="Cambria Math" charset="0"/>
                            <a:cs typeface="Cambria Math" charset="0"/>
                          </a:rPr>
                          <m:t>−</m:t>
                        </m:r>
                      </m:sup>
                    </m:sSup>
                    <m:r>
                      <a:rPr lang="en-US" i="1">
                        <a:latin typeface="Cambria Math" panose="02040503050406030204" pitchFamily="18" charset="0"/>
                        <a:ea typeface="Cambria Math" charset="0"/>
                        <a:cs typeface="Cambria Math" charset="0"/>
                      </a:rPr>
                      <m:t>𝑝</m:t>
                    </m:r>
                    <m:r>
                      <a:rPr lang="en-US" i="1">
                        <a:latin typeface="Cambria Math" panose="02040503050406030204" pitchFamily="18"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𝐴</m:t>
                        </m:r>
                      </m:e>
                      <m:sup>
                        <m:r>
                          <a:rPr lang="en-US" i="1">
                            <a:latin typeface="Cambria Math" charset="0"/>
                            <a:ea typeface="Cambria Math" charset="0"/>
                            <a:cs typeface="Cambria Math" charset="0"/>
                          </a:rPr>
                          <m:t>′</m:t>
                        </m:r>
                      </m:sup>
                    </m:sSup>
                    <m:r>
                      <a:rPr lang="en-US" i="1">
                        <a:latin typeface="Cambria Math" panose="02040503050406030204" pitchFamily="18" charset="0"/>
                        <a:ea typeface="Cambria Math" charset="0"/>
                        <a:cs typeface="Cambria Math" charset="0"/>
                      </a:rPr>
                      <m:t> </m:t>
                    </m:r>
                  </m:oMath>
                </a14:m>
                <a:r>
                  <a:rPr lang="en-US" dirty="0"/>
                  <a:t>kinematic imbalance results.  Is it the same in a </a:t>
                </a:r>
                <a14:m>
                  <m:oMath xmlns:m="http://schemas.openxmlformats.org/officeDocument/2006/math">
                    <m:r>
                      <a:rPr lang="en-US" i="1" smtClean="0">
                        <a:latin typeface="Cambria Math" charset="0"/>
                      </a:rPr>
                      <m:t>𝐴</m:t>
                    </m:r>
                    <m:r>
                      <a:rPr lang="en-US" i="1" smtClean="0">
                        <a:latin typeface="Cambria Math" charset="0"/>
                      </a:rPr>
                      <m:t>(</m:t>
                    </m:r>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b="0" i="1" smtClean="0">
                            <a:latin typeface="Cambria Math" panose="02040503050406030204" pitchFamily="18" charset="0"/>
                            <a:ea typeface="Cambria Math" panose="02040503050406030204" pitchFamily="18" charset="0"/>
                          </a:rPr>
                          <m:t>𝑒</m:t>
                        </m:r>
                      </m:sub>
                    </m:sSub>
                    <m:r>
                      <a:rPr lang="en-US" i="1">
                        <a:latin typeface="Cambria Math" panose="02040503050406030204" pitchFamily="18" charset="0"/>
                        <a:ea typeface="Cambria Math" charset="0"/>
                        <a:cs typeface="Cambria Math" charset="0"/>
                      </a:rPr>
                      <m:t>,</m:t>
                    </m:r>
                    <m:sSup>
                      <m:sSupPr>
                        <m:ctrlPr>
                          <a:rPr lang="is-IS" i="1">
                            <a:latin typeface="Cambria Math" panose="02040503050406030204" pitchFamily="18" charset="0"/>
                            <a:ea typeface="Cambria Math" charset="0"/>
                            <a:cs typeface="Cambria Math" charset="0"/>
                          </a:rPr>
                        </m:ctrlPr>
                      </m:sSupPr>
                      <m:e>
                        <m:r>
                          <a:rPr lang="en-US" b="0" i="1" smtClean="0">
                            <a:latin typeface="Cambria Math" panose="02040503050406030204" pitchFamily="18" charset="0"/>
                            <a:ea typeface="Cambria Math" charset="0"/>
                            <a:cs typeface="Cambria Math" charset="0"/>
                          </a:rPr>
                          <m:t>𝑒</m:t>
                        </m:r>
                      </m:e>
                      <m:sup>
                        <m:r>
                          <a:rPr lang="en-US" b="0" i="1" smtClean="0">
                            <a:latin typeface="Cambria Math" panose="02040503050406030204" pitchFamily="18" charset="0"/>
                            <a:ea typeface="Cambria Math" charset="0"/>
                            <a:cs typeface="Cambria Math" charset="0"/>
                          </a:rPr>
                          <m:t>−</m:t>
                        </m:r>
                      </m:sup>
                    </m:sSup>
                    <m:r>
                      <a:rPr lang="en-US" b="0" i="1" smtClean="0">
                        <a:latin typeface="Cambria Math" panose="02040503050406030204" pitchFamily="18" charset="0"/>
                        <a:ea typeface="Cambria Math" charset="0"/>
                        <a:cs typeface="Cambria Math" charset="0"/>
                      </a:rPr>
                      <m:t>𝑝</m:t>
                    </m:r>
                    <m:r>
                      <a:rPr lang="en-US" i="1">
                        <a:latin typeface="Cambria Math" panose="02040503050406030204" pitchFamily="18" charset="0"/>
                        <a:ea typeface="Cambria Math" charset="0"/>
                        <a:cs typeface="Cambria Math" charset="0"/>
                      </a:rPr>
                      <m:t>…)</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𝐴</m:t>
                        </m:r>
                      </m:e>
                      <m:sup>
                        <m:r>
                          <a:rPr lang="en-US" i="1">
                            <a:latin typeface="Cambria Math" charset="0"/>
                            <a:ea typeface="Cambria Math" charset="0"/>
                            <a:cs typeface="Cambria Math" charset="0"/>
                          </a:rPr>
                          <m:t>′</m:t>
                        </m:r>
                      </m:sup>
                    </m:sSup>
                  </m:oMath>
                </a14:m>
                <a:r>
                  <a:rPr lang="en-US" dirty="0"/>
                  <a:t> sample?</a:t>
                </a:r>
              </a:p>
              <a:p>
                <a:pPr lvl="1"/>
                <a:r>
                  <a:rPr lang="en-US" dirty="0"/>
                  <a:t>Are there more fruitful comparisons of </a:t>
                </a:r>
                <a:r>
                  <a:rPr lang="en-US" dirty="0" err="1"/>
                  <a:t>MINERvA’s</a:t>
                </a:r>
                <a:r>
                  <a:rPr lang="en-US" dirty="0"/>
                  <a:t> two (LE and ME, 3 and 6 GeV, respectively) beams to get at energy dependence? </a:t>
                </a:r>
              </a:p>
              <a:p>
                <a:pPr lvl="1"/>
                <a:r>
                  <a:rPr lang="en-US" dirty="0"/>
                  <a:t>Are there hints of non-standard interactions that would be revealed if we looked at other variables, like time relative to beam RF structure or energy, in some of our rare event topologies?</a:t>
                </a:r>
              </a:p>
            </p:txBody>
          </p:sp>
        </mc:Choice>
        <mc:Fallback xmlns="">
          <p:sp>
            <p:nvSpPr>
              <p:cNvPr id="7" name="Content Placeholder 6">
                <a:extLst>
                  <a:ext uri="{FF2B5EF4-FFF2-40B4-BE49-F238E27FC236}">
                    <a16:creationId xmlns:a16="http://schemas.microsoft.com/office/drawing/2014/main" id="{C1AF8C4C-1F14-BF18-B95C-70ECE290F04E}"/>
                  </a:ext>
                </a:extLst>
              </p:cNvPr>
              <p:cNvSpPr>
                <a:spLocks noGrp="1" noRot="1" noChangeAspect="1" noMove="1" noResize="1" noEditPoints="1" noAdjustHandles="1" noChangeArrowheads="1" noChangeShapeType="1" noTextEdit="1"/>
              </p:cNvSpPr>
              <p:nvPr>
                <p:ph idx="1"/>
              </p:nvPr>
            </p:nvSpPr>
            <p:spPr>
              <a:blipFill>
                <a:blip r:embed="rId3"/>
                <a:stretch>
                  <a:fillRect l="-1040" t="-1681" r="-462" b="-13165"/>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E4F39935-BD49-3695-82C3-1D7C1AE03E02}"/>
              </a:ext>
            </a:extLst>
          </p:cNvPr>
          <p:cNvSpPr>
            <a:spLocks noGrp="1"/>
          </p:cNvSpPr>
          <p:nvPr>
            <p:ph type="dt" sz="half" idx="10"/>
          </p:nvPr>
        </p:nvSpPr>
        <p:spPr/>
        <p:txBody>
          <a:bodyPr/>
          <a:lstStyle/>
          <a:p>
            <a:r>
              <a:rPr lang="en-US"/>
              <a:t>2 October 2025</a:t>
            </a:r>
          </a:p>
        </p:txBody>
      </p:sp>
      <p:sp>
        <p:nvSpPr>
          <p:cNvPr id="4" name="Footer Placeholder 3">
            <a:extLst>
              <a:ext uri="{FF2B5EF4-FFF2-40B4-BE49-F238E27FC236}">
                <a16:creationId xmlns:a16="http://schemas.microsoft.com/office/drawing/2014/main" id="{E74F517C-C48D-68CA-86C8-0B674A7FC837}"/>
              </a:ext>
            </a:extLst>
          </p:cNvPr>
          <p:cNvSpPr>
            <a:spLocks noGrp="1"/>
          </p:cNvSpPr>
          <p:nvPr>
            <p:ph type="ftr" sz="quarter" idx="11"/>
          </p:nvPr>
        </p:nvSpPr>
        <p:spPr/>
        <p:txBody>
          <a:bodyPr/>
          <a:lstStyle/>
          <a:p>
            <a:r>
              <a:rPr lang="en-US"/>
              <a:t>Kevin McFarland: Interactions on Nuclei</a:t>
            </a:r>
          </a:p>
        </p:txBody>
      </p:sp>
      <p:sp>
        <p:nvSpPr>
          <p:cNvPr id="5" name="Slide Number Placeholder 4">
            <a:extLst>
              <a:ext uri="{FF2B5EF4-FFF2-40B4-BE49-F238E27FC236}">
                <a16:creationId xmlns:a16="http://schemas.microsoft.com/office/drawing/2014/main" id="{F3502BCF-72B2-F540-CC5A-B3B9313E558A}"/>
              </a:ext>
            </a:extLst>
          </p:cNvPr>
          <p:cNvSpPr>
            <a:spLocks noGrp="1"/>
          </p:cNvSpPr>
          <p:nvPr>
            <p:ph type="sldNum" sz="quarter" idx="12"/>
          </p:nvPr>
        </p:nvSpPr>
        <p:spPr/>
        <p:txBody>
          <a:bodyPr/>
          <a:lstStyle/>
          <a:p>
            <a:fld id="{8132C78B-D409-3F4E-ACA1-20F3BFE0E73C}" type="slidenum">
              <a:rPr lang="en-US" smtClean="0"/>
              <a:t>58</a:t>
            </a:fld>
            <a:endParaRPr lang="en-US"/>
          </a:p>
        </p:txBody>
      </p:sp>
      <p:pic>
        <p:nvPicPr>
          <p:cNvPr id="2" name="Picture 2" descr="MINERvA | MINERvA: Bringing neutrinos into sharp focus">
            <a:extLst>
              <a:ext uri="{FF2B5EF4-FFF2-40B4-BE49-F238E27FC236}">
                <a16:creationId xmlns:a16="http://schemas.microsoft.com/office/drawing/2014/main" id="{DF48B322-6C8F-65F3-0F48-016ED5F67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8503" y="228600"/>
            <a:ext cx="1561747"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74363"/>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5D566E-8FAD-0692-3E20-EE353C5AF7E2}"/>
              </a:ext>
            </a:extLst>
          </p:cNvPr>
          <p:cNvSpPr>
            <a:spLocks noGrp="1"/>
          </p:cNvSpPr>
          <p:nvPr>
            <p:ph type="title"/>
          </p:nvPr>
        </p:nvSpPr>
        <p:spPr/>
        <p:txBody>
          <a:bodyPr/>
          <a:lstStyle/>
          <a:p>
            <a:r>
              <a:rPr lang="en-US" dirty="0"/>
              <a:t>Data Preservation </a:t>
            </a:r>
            <a:r>
              <a:rPr lang="en-US" sz="3600" dirty="0"/>
              <a:t>(cont’d)</a:t>
            </a:r>
            <a:endParaRPr lang="en-US" dirty="0"/>
          </a:p>
        </p:txBody>
      </p:sp>
      <p:sp>
        <p:nvSpPr>
          <p:cNvPr id="7" name="Content Placeholder 6">
            <a:extLst>
              <a:ext uri="{FF2B5EF4-FFF2-40B4-BE49-F238E27FC236}">
                <a16:creationId xmlns:a16="http://schemas.microsoft.com/office/drawing/2014/main" id="{C1AF8C4C-1F14-BF18-B95C-70ECE290F04E}"/>
              </a:ext>
            </a:extLst>
          </p:cNvPr>
          <p:cNvSpPr>
            <a:spLocks noGrp="1"/>
          </p:cNvSpPr>
          <p:nvPr>
            <p:ph idx="1"/>
          </p:nvPr>
        </p:nvSpPr>
        <p:spPr>
          <a:xfrm>
            <a:off x="838200" y="1825625"/>
            <a:ext cx="10515600" cy="2746375"/>
          </a:xfrm>
        </p:spPr>
        <p:txBody>
          <a:bodyPr/>
          <a:lstStyle/>
          <a:p>
            <a:r>
              <a:rPr lang="en-US" dirty="0"/>
              <a:t>In brief, it is a set of tuples of the results of our standard reconstructions for every event, and a set of macros to allow an analyzer to efficiently interpret that data, focused on the measurement of a cross-section, but not limited to that goal.</a:t>
            </a:r>
          </a:p>
        </p:txBody>
      </p:sp>
      <p:sp>
        <p:nvSpPr>
          <p:cNvPr id="3" name="Date Placeholder 2">
            <a:extLst>
              <a:ext uri="{FF2B5EF4-FFF2-40B4-BE49-F238E27FC236}">
                <a16:creationId xmlns:a16="http://schemas.microsoft.com/office/drawing/2014/main" id="{E4F39935-BD49-3695-82C3-1D7C1AE03E02}"/>
              </a:ext>
            </a:extLst>
          </p:cNvPr>
          <p:cNvSpPr>
            <a:spLocks noGrp="1"/>
          </p:cNvSpPr>
          <p:nvPr>
            <p:ph type="dt" sz="half" idx="10"/>
          </p:nvPr>
        </p:nvSpPr>
        <p:spPr/>
        <p:txBody>
          <a:bodyPr/>
          <a:lstStyle/>
          <a:p>
            <a:r>
              <a:rPr lang="en-US"/>
              <a:t>2 October 2025</a:t>
            </a:r>
          </a:p>
        </p:txBody>
      </p:sp>
      <p:sp>
        <p:nvSpPr>
          <p:cNvPr id="4" name="Footer Placeholder 3">
            <a:extLst>
              <a:ext uri="{FF2B5EF4-FFF2-40B4-BE49-F238E27FC236}">
                <a16:creationId xmlns:a16="http://schemas.microsoft.com/office/drawing/2014/main" id="{E74F517C-C48D-68CA-86C8-0B674A7FC837}"/>
              </a:ext>
            </a:extLst>
          </p:cNvPr>
          <p:cNvSpPr>
            <a:spLocks noGrp="1"/>
          </p:cNvSpPr>
          <p:nvPr>
            <p:ph type="ftr" sz="quarter" idx="11"/>
          </p:nvPr>
        </p:nvSpPr>
        <p:spPr/>
        <p:txBody>
          <a:bodyPr/>
          <a:lstStyle/>
          <a:p>
            <a:r>
              <a:rPr lang="en-US"/>
              <a:t>Kevin McFarland: Interactions on Nuclei</a:t>
            </a:r>
          </a:p>
        </p:txBody>
      </p:sp>
      <p:sp>
        <p:nvSpPr>
          <p:cNvPr id="5" name="Slide Number Placeholder 4">
            <a:extLst>
              <a:ext uri="{FF2B5EF4-FFF2-40B4-BE49-F238E27FC236}">
                <a16:creationId xmlns:a16="http://schemas.microsoft.com/office/drawing/2014/main" id="{F3502BCF-72B2-F540-CC5A-B3B9313E558A}"/>
              </a:ext>
            </a:extLst>
          </p:cNvPr>
          <p:cNvSpPr>
            <a:spLocks noGrp="1"/>
          </p:cNvSpPr>
          <p:nvPr>
            <p:ph type="sldNum" sz="quarter" idx="12"/>
          </p:nvPr>
        </p:nvSpPr>
        <p:spPr/>
        <p:txBody>
          <a:bodyPr/>
          <a:lstStyle/>
          <a:p>
            <a:fld id="{8132C78B-D409-3F4E-ACA1-20F3BFE0E73C}" type="slidenum">
              <a:rPr lang="en-US" smtClean="0"/>
              <a:t>59</a:t>
            </a:fld>
            <a:endParaRPr lang="en-US"/>
          </a:p>
        </p:txBody>
      </p:sp>
      <p:graphicFrame>
        <p:nvGraphicFramePr>
          <p:cNvPr id="2" name="Diagram 1">
            <a:extLst>
              <a:ext uri="{FF2B5EF4-FFF2-40B4-BE49-F238E27FC236}">
                <a16:creationId xmlns:a16="http://schemas.microsoft.com/office/drawing/2014/main" id="{E3A34475-B5CF-6D13-6F8A-53C116A7734B}"/>
              </a:ext>
            </a:extLst>
          </p:cNvPr>
          <p:cNvGraphicFramePr/>
          <p:nvPr/>
        </p:nvGraphicFramePr>
        <p:xfrm>
          <a:off x="1941660" y="3892020"/>
          <a:ext cx="8128000" cy="2175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MINERvA | MINERvA: Bringing neutrinos into sharp focus">
            <a:extLst>
              <a:ext uri="{FF2B5EF4-FFF2-40B4-BE49-F238E27FC236}">
                <a16:creationId xmlns:a16="http://schemas.microsoft.com/office/drawing/2014/main" id="{B9F94B85-24F2-B1D9-651E-1ABC5333B5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8503" y="228600"/>
            <a:ext cx="1561747"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410618"/>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p:txBody>
          <a:bodyPr/>
          <a:lstStyle/>
          <a:p>
            <a:r>
              <a:rPr lang="en-US" sz="3600" dirty="0"/>
              <a:t>Future Neutrino Experiments: DUNE</a:t>
            </a:r>
          </a:p>
        </p:txBody>
      </p:sp>
      <p:sp>
        <p:nvSpPr>
          <p:cNvPr id="757763" name="Rectangle 3"/>
          <p:cNvSpPr>
            <a:spLocks noGrp="1" noChangeArrowheads="1"/>
          </p:cNvSpPr>
          <p:nvPr>
            <p:ph idx="1"/>
          </p:nvPr>
        </p:nvSpPr>
        <p:spPr>
          <a:xfrm>
            <a:off x="609599" y="1219200"/>
            <a:ext cx="10591801" cy="1543048"/>
          </a:xfrm>
        </p:spPr>
        <p:txBody>
          <a:bodyPr/>
          <a:lstStyle/>
          <a:p>
            <a:r>
              <a:rPr lang="en-US" sz="2400" dirty="0"/>
              <a:t>Happy coincidence of location of Sanford lab (the former </a:t>
            </a:r>
            <a:br>
              <a:rPr lang="en-US" sz="2400" dirty="0"/>
            </a:br>
            <a:r>
              <a:rPr lang="en-US" sz="2400" dirty="0"/>
              <a:t>Homestake mine where neutrino emission from the sun was discovered!) and locations of high-power multi-GeV proton sources at an</a:t>
            </a:r>
            <a:br>
              <a:rPr lang="en-US" sz="2400" dirty="0"/>
            </a:br>
            <a:r>
              <a:rPr lang="en-US" sz="2400" dirty="0"/>
              <a:t>optimal distance.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739" y="2856761"/>
            <a:ext cx="3381375" cy="2676525"/>
          </a:xfrm>
          <a:prstGeom prst="rect">
            <a:avLst/>
          </a:prstGeom>
        </p:spPr>
      </p:pic>
      <p:sp>
        <p:nvSpPr>
          <p:cNvPr id="4" name="Date Placeholder 3">
            <a:extLst>
              <a:ext uri="{FF2B5EF4-FFF2-40B4-BE49-F238E27FC236}">
                <a16:creationId xmlns:a16="http://schemas.microsoft.com/office/drawing/2014/main" id="{EAFB7577-E4C1-2ABC-4EE6-926C3AD0C030}"/>
              </a:ext>
            </a:extLst>
          </p:cNvPr>
          <p:cNvSpPr>
            <a:spLocks noGrp="1"/>
          </p:cNvSpPr>
          <p:nvPr>
            <p:ph type="dt" sz="half" idx="10"/>
          </p:nvPr>
        </p:nvSpPr>
        <p:spPr>
          <a:xfrm>
            <a:off x="838200" y="6484166"/>
            <a:ext cx="2743200" cy="365125"/>
          </a:xfrm>
        </p:spPr>
        <p:txBody>
          <a:bodyPr/>
          <a:lstStyle/>
          <a:p>
            <a:r>
              <a:rPr lang="en-US"/>
              <a:t>9 May 2025</a:t>
            </a:r>
          </a:p>
        </p:txBody>
      </p:sp>
      <p:sp>
        <p:nvSpPr>
          <p:cNvPr id="5" name="Footer Placeholder 4">
            <a:extLst>
              <a:ext uri="{FF2B5EF4-FFF2-40B4-BE49-F238E27FC236}">
                <a16:creationId xmlns:a16="http://schemas.microsoft.com/office/drawing/2014/main" id="{39C26880-0049-2E2E-2F9D-FC42A917F899}"/>
              </a:ext>
            </a:extLst>
          </p:cNvPr>
          <p:cNvSpPr>
            <a:spLocks noGrp="1"/>
          </p:cNvSpPr>
          <p:nvPr>
            <p:ph type="ftr" sz="quarter" idx="11"/>
          </p:nvPr>
        </p:nvSpPr>
        <p:spPr>
          <a:xfrm>
            <a:off x="4038600" y="6484166"/>
            <a:ext cx="4114800" cy="365125"/>
          </a:xfrm>
        </p:spPr>
        <p:txBody>
          <a:bodyPr/>
          <a:lstStyle/>
          <a:p>
            <a:r>
              <a:rPr lang="en-US"/>
              <a:t>Kevin McFarland: MINERvA &amp; Precision Neutrino Studies</a:t>
            </a:r>
          </a:p>
        </p:txBody>
      </p:sp>
      <p:sp>
        <p:nvSpPr>
          <p:cNvPr id="6" name="Slide Number Placeholder 5">
            <a:extLst>
              <a:ext uri="{FF2B5EF4-FFF2-40B4-BE49-F238E27FC236}">
                <a16:creationId xmlns:a16="http://schemas.microsoft.com/office/drawing/2014/main" id="{ACF82B04-37C2-ECA1-73E2-3CAD69CC93F8}"/>
              </a:ext>
            </a:extLst>
          </p:cNvPr>
          <p:cNvSpPr>
            <a:spLocks noGrp="1"/>
          </p:cNvSpPr>
          <p:nvPr>
            <p:ph type="sldNum" sz="quarter" idx="12"/>
          </p:nvPr>
        </p:nvSpPr>
        <p:spPr>
          <a:xfrm>
            <a:off x="8610600" y="6484166"/>
            <a:ext cx="2743200" cy="365125"/>
          </a:xfrm>
        </p:spPr>
        <p:txBody>
          <a:bodyPr/>
          <a:lstStyle/>
          <a:p>
            <a:fld id="{8132C78B-D409-3F4E-ACA1-20F3BFE0E73C}" type="slidenum">
              <a:rPr lang="en-US" smtClean="0"/>
              <a:t>6</a:t>
            </a:fld>
            <a:endParaRPr lang="en-US"/>
          </a:p>
        </p:txBody>
      </p:sp>
      <p:sp>
        <p:nvSpPr>
          <p:cNvPr id="7" name="Rectangle 3">
            <a:extLst>
              <a:ext uri="{FF2B5EF4-FFF2-40B4-BE49-F238E27FC236}">
                <a16:creationId xmlns:a16="http://schemas.microsoft.com/office/drawing/2014/main" id="{403C9A6A-797F-D3A4-4AAC-B3EE2947982D}"/>
              </a:ext>
            </a:extLst>
          </p:cNvPr>
          <p:cNvSpPr txBox="1">
            <a:spLocks noChangeArrowheads="1"/>
          </p:cNvSpPr>
          <p:nvPr/>
        </p:nvSpPr>
        <p:spPr>
          <a:xfrm>
            <a:off x="762000" y="5676977"/>
            <a:ext cx="11093305" cy="1028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Detector mass of ~40kTon (or 40Gg if you prefer) of material capable of measuring ionization from neutrino interaction products anywhere in that mass.</a:t>
            </a:r>
          </a:p>
        </p:txBody>
      </p:sp>
      <p:pic>
        <p:nvPicPr>
          <p:cNvPr id="9" name="Picture 8">
            <a:extLst>
              <a:ext uri="{FF2B5EF4-FFF2-40B4-BE49-F238E27FC236}">
                <a16:creationId xmlns:a16="http://schemas.microsoft.com/office/drawing/2014/main" id="{08443AE5-252C-4778-0F4F-1E426E7BFD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364"/>
          <a:stretch/>
        </p:blipFill>
        <p:spPr>
          <a:xfrm>
            <a:off x="4527949" y="2557132"/>
            <a:ext cx="2830121" cy="3048000"/>
          </a:xfrm>
          <a:prstGeom prst="rect">
            <a:avLst/>
          </a:prstGeom>
        </p:spPr>
      </p:pic>
      <p:pic>
        <p:nvPicPr>
          <p:cNvPr id="11" name="Picture 10">
            <a:extLst>
              <a:ext uri="{FF2B5EF4-FFF2-40B4-BE49-F238E27FC236}">
                <a16:creationId xmlns:a16="http://schemas.microsoft.com/office/drawing/2014/main" id="{06BE05D6-0F7F-87BF-BC5C-79A14282E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316" y="2832751"/>
            <a:ext cx="3398484" cy="2425049"/>
          </a:xfrm>
          <a:prstGeom prst="rect">
            <a:avLst/>
          </a:prstGeom>
        </p:spPr>
      </p:pic>
      <p:sp>
        <p:nvSpPr>
          <p:cNvPr id="10" name="TextBox 9">
            <a:extLst>
              <a:ext uri="{FF2B5EF4-FFF2-40B4-BE49-F238E27FC236}">
                <a16:creationId xmlns:a16="http://schemas.microsoft.com/office/drawing/2014/main" id="{67B5B8CC-CEBC-A957-4318-7DF1ABE66228}"/>
              </a:ext>
            </a:extLst>
          </p:cNvPr>
          <p:cNvSpPr txBox="1"/>
          <p:nvPr/>
        </p:nvSpPr>
        <p:spPr>
          <a:xfrm>
            <a:off x="7239000" y="2941591"/>
            <a:ext cx="1812792" cy="2308324"/>
          </a:xfrm>
          <a:prstGeom prst="rect">
            <a:avLst/>
          </a:prstGeom>
          <a:noFill/>
        </p:spPr>
        <p:txBody>
          <a:bodyPr wrap="square" rtlCol="0">
            <a:spAutoFit/>
          </a:bodyPr>
          <a:lstStyle/>
          <a:p>
            <a:r>
              <a:rPr lang="en-US" sz="1600" i="1" dirty="0"/>
              <a:t>Drift and collect ionization e</a:t>
            </a:r>
            <a:r>
              <a:rPr lang="en-US" sz="1600" i="1" baseline="30000" dirty="0"/>
              <a:t>-</a:t>
            </a:r>
            <a:r>
              <a:rPr lang="en-US" sz="1600" i="1" dirty="0"/>
              <a:t> in liquid argon </a:t>
            </a:r>
            <a:br>
              <a:rPr lang="en-US" sz="1600" i="1" dirty="0"/>
            </a:br>
            <a:r>
              <a:rPr lang="en-US" sz="1600" i="1" dirty="0"/>
              <a:t>(~2 e</a:t>
            </a:r>
            <a:r>
              <a:rPr lang="en-US" sz="1600" i="1" baseline="30000" dirty="0"/>
              <a:t>-</a:t>
            </a:r>
            <a:r>
              <a:rPr lang="en-US" sz="1600" i="1" dirty="0"/>
              <a:t> per </a:t>
            </a:r>
            <a:r>
              <a:rPr lang="el-GR" sz="1600" i="1" dirty="0"/>
              <a:t>μ</a:t>
            </a:r>
            <a:r>
              <a:rPr lang="en-US" sz="1600" i="1" dirty="0"/>
              <a:t>m).</a:t>
            </a:r>
          </a:p>
          <a:p>
            <a:r>
              <a:rPr lang="en-US" sz="1600" i="1" dirty="0"/>
              <a:t>Try to identify all particles in the event by their ionization or interactions.</a:t>
            </a:r>
          </a:p>
        </p:txBody>
      </p:sp>
    </p:spTree>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45F45-7A3E-9D98-AB1B-24204ED11C87}"/>
              </a:ext>
            </a:extLst>
          </p:cNvPr>
          <p:cNvSpPr>
            <a:spLocks noGrp="1"/>
          </p:cNvSpPr>
          <p:nvPr>
            <p:ph type="title"/>
          </p:nvPr>
        </p:nvSpPr>
        <p:spPr/>
        <p:txBody>
          <a:bodyPr/>
          <a:lstStyle/>
          <a:p>
            <a:r>
              <a:rPr lang="en-US" dirty="0"/>
              <a:t>Data Preservation </a:t>
            </a:r>
            <a:r>
              <a:rPr lang="en-US" sz="3600" dirty="0"/>
              <a:t>(cont’d)</a:t>
            </a:r>
            <a:endParaRPr lang="en-US" dirty="0"/>
          </a:p>
        </p:txBody>
      </p:sp>
      <p:sp>
        <p:nvSpPr>
          <p:cNvPr id="3" name="Content Placeholder 2">
            <a:extLst>
              <a:ext uri="{FF2B5EF4-FFF2-40B4-BE49-F238E27FC236}">
                <a16:creationId xmlns:a16="http://schemas.microsoft.com/office/drawing/2014/main" id="{595E3A31-0FFA-9B6F-DEE2-A9CEDCC64F6F}"/>
              </a:ext>
            </a:extLst>
          </p:cNvPr>
          <p:cNvSpPr>
            <a:spLocks noGrp="1"/>
          </p:cNvSpPr>
          <p:nvPr>
            <p:ph idx="1"/>
          </p:nvPr>
        </p:nvSpPr>
        <p:spPr>
          <a:xfrm>
            <a:off x="673100" y="1539346"/>
            <a:ext cx="5422900" cy="612775"/>
          </a:xfrm>
        </p:spPr>
        <p:txBody>
          <a:bodyPr/>
          <a:lstStyle/>
          <a:p>
            <a:r>
              <a:rPr lang="en-US" dirty="0"/>
              <a:t>What is in the reconstruction?</a:t>
            </a:r>
          </a:p>
          <a:p>
            <a:r>
              <a:rPr lang="en-US" dirty="0"/>
              <a:t>All macros and analysis tools are public, and data will be shortly.</a:t>
            </a:r>
          </a:p>
          <a:p>
            <a:r>
              <a:rPr lang="en-US" dirty="0"/>
              <a:t>Documentation with</a:t>
            </a:r>
            <a:br>
              <a:rPr lang="en-US" dirty="0"/>
            </a:br>
            <a:r>
              <a:rPr lang="en-US" dirty="0"/>
              <a:t>analysis examples.</a:t>
            </a:r>
          </a:p>
          <a:p>
            <a:r>
              <a:rPr lang="en-US" dirty="0"/>
              <a:t>May serve as a</a:t>
            </a:r>
            <a:br>
              <a:rPr lang="en-US" dirty="0"/>
            </a:br>
            <a:r>
              <a:rPr lang="en-US" dirty="0"/>
              <a:t>useful starting point</a:t>
            </a:r>
            <a:br>
              <a:rPr lang="en-US" dirty="0"/>
            </a:br>
            <a:r>
              <a:rPr lang="en-US" dirty="0"/>
              <a:t>for more experiments</a:t>
            </a:r>
            <a:br>
              <a:rPr lang="en-US" dirty="0"/>
            </a:br>
            <a:r>
              <a:rPr lang="en-US" dirty="0"/>
              <a:t>to do something</a:t>
            </a:r>
            <a:br>
              <a:rPr lang="en-US" dirty="0"/>
            </a:br>
            <a:r>
              <a:rPr lang="en-US" dirty="0"/>
              <a:t>similar.</a:t>
            </a:r>
            <a:br>
              <a:rPr lang="en-US" dirty="0"/>
            </a:br>
            <a:endParaRPr lang="en-US" dirty="0"/>
          </a:p>
          <a:p>
            <a:endParaRPr lang="en-US" dirty="0"/>
          </a:p>
          <a:p>
            <a:endParaRPr lang="en-US" dirty="0"/>
          </a:p>
        </p:txBody>
      </p:sp>
      <p:sp>
        <p:nvSpPr>
          <p:cNvPr id="4" name="Date Placeholder 3">
            <a:extLst>
              <a:ext uri="{FF2B5EF4-FFF2-40B4-BE49-F238E27FC236}">
                <a16:creationId xmlns:a16="http://schemas.microsoft.com/office/drawing/2014/main" id="{96C25328-E02A-0B8F-D09B-6217E0E45E99}"/>
              </a:ext>
            </a:extLst>
          </p:cNvPr>
          <p:cNvSpPr>
            <a:spLocks noGrp="1"/>
          </p:cNvSpPr>
          <p:nvPr>
            <p:ph type="dt" sz="half" idx="10"/>
          </p:nvPr>
        </p:nvSpPr>
        <p:spPr/>
        <p:txBody>
          <a:bodyPr/>
          <a:lstStyle/>
          <a:p>
            <a:r>
              <a:rPr lang="en-US"/>
              <a:t>2 October 2025</a:t>
            </a:r>
          </a:p>
        </p:txBody>
      </p:sp>
      <p:sp>
        <p:nvSpPr>
          <p:cNvPr id="5" name="Footer Placeholder 4">
            <a:extLst>
              <a:ext uri="{FF2B5EF4-FFF2-40B4-BE49-F238E27FC236}">
                <a16:creationId xmlns:a16="http://schemas.microsoft.com/office/drawing/2014/main" id="{C272B92D-5439-3A30-1DCA-235A81D3BF7C}"/>
              </a:ext>
            </a:extLst>
          </p:cNvPr>
          <p:cNvSpPr>
            <a:spLocks noGrp="1"/>
          </p:cNvSpPr>
          <p:nvPr>
            <p:ph type="ftr" sz="quarter" idx="11"/>
          </p:nvPr>
        </p:nvSpPr>
        <p:spPr/>
        <p:txBody>
          <a:bodyPr/>
          <a:lstStyle/>
          <a:p>
            <a:r>
              <a:rPr lang="en-US"/>
              <a:t>Kevin McFarland: Interactions on Nuclei</a:t>
            </a:r>
          </a:p>
        </p:txBody>
      </p:sp>
      <p:sp>
        <p:nvSpPr>
          <p:cNvPr id="6" name="Slide Number Placeholder 5">
            <a:extLst>
              <a:ext uri="{FF2B5EF4-FFF2-40B4-BE49-F238E27FC236}">
                <a16:creationId xmlns:a16="http://schemas.microsoft.com/office/drawing/2014/main" id="{6FEDE3F5-AD1A-39D4-6DB6-5AE0E720DB45}"/>
              </a:ext>
            </a:extLst>
          </p:cNvPr>
          <p:cNvSpPr>
            <a:spLocks noGrp="1"/>
          </p:cNvSpPr>
          <p:nvPr>
            <p:ph type="sldNum" sz="quarter" idx="12"/>
          </p:nvPr>
        </p:nvSpPr>
        <p:spPr/>
        <p:txBody>
          <a:bodyPr/>
          <a:lstStyle/>
          <a:p>
            <a:fld id="{8132C78B-D409-3F4E-ACA1-20F3BFE0E73C}" type="slidenum">
              <a:rPr lang="en-US" smtClean="0"/>
              <a:t>60</a:t>
            </a:fld>
            <a:endParaRPr lang="en-US"/>
          </a:p>
        </p:txBody>
      </p:sp>
      <p:graphicFrame>
        <p:nvGraphicFramePr>
          <p:cNvPr id="7" name="Diagram 6">
            <a:extLst>
              <a:ext uri="{FF2B5EF4-FFF2-40B4-BE49-F238E27FC236}">
                <a16:creationId xmlns:a16="http://schemas.microsoft.com/office/drawing/2014/main" id="{6DDD9461-F742-277A-0435-9CAB3A61911D}"/>
              </a:ext>
            </a:extLst>
          </p:cNvPr>
          <p:cNvGraphicFramePr/>
          <p:nvPr/>
        </p:nvGraphicFramePr>
        <p:xfrm>
          <a:off x="4495800" y="1634067"/>
          <a:ext cx="7645400" cy="507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MINERvA | MINERvA: Bringing neutrinos into sharp focus">
            <a:extLst>
              <a:ext uri="{FF2B5EF4-FFF2-40B4-BE49-F238E27FC236}">
                <a16:creationId xmlns:a16="http://schemas.microsoft.com/office/drawing/2014/main" id="{03FF11E7-3EF2-BA14-3EDC-0A3D6B372B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8503" y="228600"/>
            <a:ext cx="1561747"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524187"/>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8E2C5-DF4A-E3BC-BB63-C427ED8F84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E361C-E08D-425D-56D8-B42EA86FA6E5}"/>
              </a:ext>
            </a:extLst>
          </p:cNvPr>
          <p:cNvSpPr>
            <a:spLocks noGrp="1"/>
          </p:cNvSpPr>
          <p:nvPr>
            <p:ph type="title"/>
          </p:nvPr>
        </p:nvSpPr>
        <p:spPr>
          <a:xfrm>
            <a:off x="1371600" y="2971800"/>
            <a:ext cx="9447051" cy="1143000"/>
          </a:xfrm>
        </p:spPr>
        <p:txBody>
          <a:bodyPr/>
          <a:lstStyle/>
          <a:p>
            <a:r>
              <a:rPr lang="en-US" dirty="0"/>
              <a:t>Failed Figure</a:t>
            </a:r>
          </a:p>
        </p:txBody>
      </p:sp>
      <p:sp>
        <p:nvSpPr>
          <p:cNvPr id="3" name="Date Placeholder 2">
            <a:extLst>
              <a:ext uri="{FF2B5EF4-FFF2-40B4-BE49-F238E27FC236}">
                <a16:creationId xmlns:a16="http://schemas.microsoft.com/office/drawing/2014/main" id="{92CADA9B-C4F8-5531-A3C5-0C9BC59D7914}"/>
              </a:ext>
            </a:extLst>
          </p:cNvPr>
          <p:cNvSpPr>
            <a:spLocks noGrp="1"/>
          </p:cNvSpPr>
          <p:nvPr>
            <p:ph type="dt" sz="half" idx="10"/>
          </p:nvPr>
        </p:nvSpPr>
        <p:spPr/>
        <p:txBody>
          <a:bodyPr/>
          <a:lstStyle/>
          <a:p>
            <a:pPr>
              <a:defRPr/>
            </a:pPr>
            <a:r>
              <a:rPr lang="en-US">
                <a:latin typeface="Helvetica"/>
                <a:cs typeface="Helvetica"/>
              </a:rPr>
              <a:t>2 October 2025</a:t>
            </a:r>
            <a:endParaRPr lang="en-US" dirty="0">
              <a:latin typeface="Helvetica"/>
              <a:cs typeface="Helvetica"/>
            </a:endParaRPr>
          </a:p>
        </p:txBody>
      </p:sp>
      <p:sp>
        <p:nvSpPr>
          <p:cNvPr id="4" name="Footer Placeholder 3">
            <a:extLst>
              <a:ext uri="{FF2B5EF4-FFF2-40B4-BE49-F238E27FC236}">
                <a16:creationId xmlns:a16="http://schemas.microsoft.com/office/drawing/2014/main" id="{3103FFD0-E98D-2D67-5B28-9FF9740F716A}"/>
              </a:ext>
            </a:extLst>
          </p:cNvPr>
          <p:cNvSpPr>
            <a:spLocks noGrp="1"/>
          </p:cNvSpPr>
          <p:nvPr>
            <p:ph type="ftr" sz="quarter" idx="11"/>
          </p:nvPr>
        </p:nvSpPr>
        <p:spPr/>
        <p:txBody>
          <a:bodyPr/>
          <a:lstStyle/>
          <a:p>
            <a:pPr>
              <a:defRPr/>
            </a:pPr>
            <a:r>
              <a:rPr lang="de-DE"/>
              <a:t>Kevin McFarland: Interactions on Nuclei</a:t>
            </a:r>
            <a:endParaRPr lang="en-US" dirty="0"/>
          </a:p>
        </p:txBody>
      </p:sp>
      <p:sp>
        <p:nvSpPr>
          <p:cNvPr id="5" name="Slide Number Placeholder 4">
            <a:extLst>
              <a:ext uri="{FF2B5EF4-FFF2-40B4-BE49-F238E27FC236}">
                <a16:creationId xmlns:a16="http://schemas.microsoft.com/office/drawing/2014/main" id="{600760D6-837C-30D7-9A11-A6984AE1722A}"/>
              </a:ext>
            </a:extLst>
          </p:cNvPr>
          <p:cNvSpPr>
            <a:spLocks noGrp="1"/>
          </p:cNvSpPr>
          <p:nvPr>
            <p:ph type="sldNum" sz="quarter" idx="12"/>
          </p:nvPr>
        </p:nvSpPr>
        <p:spPr/>
        <p:txBody>
          <a:bodyPr/>
          <a:lstStyle/>
          <a:p>
            <a:pPr>
              <a:defRPr/>
            </a:pPr>
            <a:fld id="{0C39C72E-2A13-EB4D-AD45-6D4E6ACAED8D}" type="slidenum">
              <a:rPr lang="en-US" smtClean="0"/>
              <a:pPr>
                <a:defRPr/>
              </a:pPr>
              <a:t>61</a:t>
            </a:fld>
            <a:endParaRPr lang="en-US" dirty="0"/>
          </a:p>
        </p:txBody>
      </p:sp>
    </p:spTree>
    <p:extLst>
      <p:ext uri="{BB962C8B-B14F-4D97-AF65-F5344CB8AC3E}">
        <p14:creationId xmlns:p14="http://schemas.microsoft.com/office/powerpoint/2010/main" val="2735619400"/>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4AF89-95A6-4F9B-3E63-74C285A621BC}"/>
            </a:ext>
          </a:extLst>
        </p:cNvPr>
        <p:cNvGrpSpPr/>
        <p:nvPr/>
      </p:nvGrpSpPr>
      <p:grpSpPr>
        <a:xfrm>
          <a:off x="0" y="0"/>
          <a:ext cx="0" cy="0"/>
          <a:chOff x="0" y="0"/>
          <a:chExt cx="0" cy="0"/>
        </a:xfrm>
      </p:grpSpPr>
      <p:sp>
        <p:nvSpPr>
          <p:cNvPr id="757762" name="Rectangle 2">
            <a:extLst>
              <a:ext uri="{FF2B5EF4-FFF2-40B4-BE49-F238E27FC236}">
                <a16:creationId xmlns:a16="http://schemas.microsoft.com/office/drawing/2014/main" id="{3C06DBCC-A5F8-E15E-E842-19D3D74236F6}"/>
              </a:ext>
            </a:extLst>
          </p:cNvPr>
          <p:cNvSpPr>
            <a:spLocks noGrp="1" noChangeArrowheads="1"/>
          </p:cNvSpPr>
          <p:nvPr>
            <p:ph type="title"/>
          </p:nvPr>
        </p:nvSpPr>
        <p:spPr/>
        <p:txBody>
          <a:bodyPr/>
          <a:lstStyle/>
          <a:p>
            <a:r>
              <a:rPr lang="en-US" sz="3600" dirty="0"/>
              <a:t>Oscillation at Hyper-K and DUNE</a:t>
            </a:r>
          </a:p>
        </p:txBody>
      </p:sp>
      <p:sp>
        <p:nvSpPr>
          <p:cNvPr id="4" name="Date Placeholder 3">
            <a:extLst>
              <a:ext uri="{FF2B5EF4-FFF2-40B4-BE49-F238E27FC236}">
                <a16:creationId xmlns:a16="http://schemas.microsoft.com/office/drawing/2014/main" id="{C80275DA-F5F1-5659-18C8-EFB9EDD12919}"/>
              </a:ext>
            </a:extLst>
          </p:cNvPr>
          <p:cNvSpPr>
            <a:spLocks noGrp="1"/>
          </p:cNvSpPr>
          <p:nvPr>
            <p:ph type="dt" sz="half" idx="10"/>
          </p:nvPr>
        </p:nvSpPr>
        <p:spPr>
          <a:xfrm>
            <a:off x="838200" y="6484166"/>
            <a:ext cx="2743200" cy="365125"/>
          </a:xfrm>
        </p:spPr>
        <p:txBody>
          <a:bodyPr/>
          <a:lstStyle/>
          <a:p>
            <a:r>
              <a:rPr lang="en-US"/>
              <a:t>9 May 2025</a:t>
            </a:r>
          </a:p>
        </p:txBody>
      </p:sp>
      <p:sp>
        <p:nvSpPr>
          <p:cNvPr id="5" name="Footer Placeholder 4">
            <a:extLst>
              <a:ext uri="{FF2B5EF4-FFF2-40B4-BE49-F238E27FC236}">
                <a16:creationId xmlns:a16="http://schemas.microsoft.com/office/drawing/2014/main" id="{90867584-449E-2FEF-A264-EF40A8182126}"/>
              </a:ext>
            </a:extLst>
          </p:cNvPr>
          <p:cNvSpPr>
            <a:spLocks noGrp="1"/>
          </p:cNvSpPr>
          <p:nvPr>
            <p:ph type="ftr" sz="quarter" idx="11"/>
          </p:nvPr>
        </p:nvSpPr>
        <p:spPr>
          <a:xfrm>
            <a:off x="4038600" y="6484166"/>
            <a:ext cx="4114800" cy="365125"/>
          </a:xfrm>
        </p:spPr>
        <p:txBody>
          <a:bodyPr/>
          <a:lstStyle/>
          <a:p>
            <a:r>
              <a:rPr lang="en-US"/>
              <a:t>Kevin McFarland: MINERvA &amp; Precision Neutrino Studies</a:t>
            </a:r>
          </a:p>
        </p:txBody>
      </p:sp>
      <p:sp>
        <p:nvSpPr>
          <p:cNvPr id="6" name="Slide Number Placeholder 5">
            <a:extLst>
              <a:ext uri="{FF2B5EF4-FFF2-40B4-BE49-F238E27FC236}">
                <a16:creationId xmlns:a16="http://schemas.microsoft.com/office/drawing/2014/main" id="{1589D9A8-293E-1609-E329-879C4C00BA8E}"/>
              </a:ext>
            </a:extLst>
          </p:cNvPr>
          <p:cNvSpPr>
            <a:spLocks noGrp="1"/>
          </p:cNvSpPr>
          <p:nvPr>
            <p:ph type="sldNum" sz="quarter" idx="12"/>
          </p:nvPr>
        </p:nvSpPr>
        <p:spPr>
          <a:xfrm>
            <a:off x="8610600" y="6484166"/>
            <a:ext cx="2743200" cy="365125"/>
          </a:xfrm>
        </p:spPr>
        <p:txBody>
          <a:bodyPr/>
          <a:lstStyle/>
          <a:p>
            <a:fld id="{8132C78B-D409-3F4E-ACA1-20F3BFE0E73C}" type="slidenum">
              <a:rPr lang="en-US" smtClean="0"/>
              <a:t>62</a:t>
            </a:fld>
            <a:endParaRPr lang="en-US"/>
          </a:p>
        </p:txBody>
      </p:sp>
      <p:pic>
        <p:nvPicPr>
          <p:cNvPr id="9" name="Picture 8">
            <a:extLst>
              <a:ext uri="{FF2B5EF4-FFF2-40B4-BE49-F238E27FC236}">
                <a16:creationId xmlns:a16="http://schemas.microsoft.com/office/drawing/2014/main" id="{91DE901D-B487-71A8-3756-ADC396D56627}"/>
              </a:ext>
            </a:extLst>
          </p:cNvPr>
          <p:cNvPicPr>
            <a:picLocks noChangeAspect="1"/>
          </p:cNvPicPr>
          <p:nvPr/>
        </p:nvPicPr>
        <p:blipFill>
          <a:blip r:embed="rId2"/>
          <a:stretch>
            <a:fillRect/>
          </a:stretch>
        </p:blipFill>
        <p:spPr>
          <a:xfrm rot="5400000">
            <a:off x="5811864" y="1142032"/>
            <a:ext cx="5009026" cy="5126566"/>
          </a:xfrm>
          <a:prstGeom prst="rect">
            <a:avLst/>
          </a:prstGeom>
        </p:spPr>
      </p:pic>
      <p:pic>
        <p:nvPicPr>
          <p:cNvPr id="10" name="Picture 9">
            <a:extLst>
              <a:ext uri="{FF2B5EF4-FFF2-40B4-BE49-F238E27FC236}">
                <a16:creationId xmlns:a16="http://schemas.microsoft.com/office/drawing/2014/main" id="{AA459D76-6F80-BF1A-04E2-E7FBFB553AC7}"/>
              </a:ext>
            </a:extLst>
          </p:cNvPr>
          <p:cNvPicPr>
            <a:picLocks noChangeAspect="1"/>
          </p:cNvPicPr>
          <p:nvPr/>
        </p:nvPicPr>
        <p:blipFill>
          <a:blip r:embed="rId3"/>
          <a:stretch>
            <a:fillRect/>
          </a:stretch>
        </p:blipFill>
        <p:spPr>
          <a:xfrm rot="5400000">
            <a:off x="535646" y="1142032"/>
            <a:ext cx="5009026" cy="5126566"/>
          </a:xfrm>
          <a:prstGeom prst="rect">
            <a:avLst/>
          </a:prstGeom>
        </p:spPr>
      </p:pic>
      <p:sp>
        <p:nvSpPr>
          <p:cNvPr id="12" name="TextBox 11">
            <a:extLst>
              <a:ext uri="{FF2B5EF4-FFF2-40B4-BE49-F238E27FC236}">
                <a16:creationId xmlns:a16="http://schemas.microsoft.com/office/drawing/2014/main" id="{D7DC290B-0BD8-3920-61E2-2E365BE168B7}"/>
              </a:ext>
            </a:extLst>
          </p:cNvPr>
          <p:cNvSpPr txBox="1"/>
          <p:nvPr/>
        </p:nvSpPr>
        <p:spPr>
          <a:xfrm rot="16200000">
            <a:off x="9603884" y="3520649"/>
            <a:ext cx="3633302" cy="707886"/>
          </a:xfrm>
          <a:prstGeom prst="rect">
            <a:avLst/>
          </a:prstGeom>
          <a:noFill/>
        </p:spPr>
        <p:txBody>
          <a:bodyPr wrap="square" rtlCol="0">
            <a:spAutoFit/>
          </a:bodyPr>
          <a:lstStyle/>
          <a:p>
            <a:r>
              <a:rPr lang="en-US" sz="2000" dirty="0"/>
              <a:t>NO:  Normal Mass Ordering</a:t>
            </a:r>
          </a:p>
          <a:p>
            <a:r>
              <a:rPr lang="en-US" sz="2000" dirty="0"/>
              <a:t>IO:  Inverted Mass Ordering</a:t>
            </a:r>
          </a:p>
        </p:txBody>
      </p:sp>
      <p:sp>
        <p:nvSpPr>
          <p:cNvPr id="7" name="Rectangle 3">
            <a:extLst>
              <a:ext uri="{FF2B5EF4-FFF2-40B4-BE49-F238E27FC236}">
                <a16:creationId xmlns:a16="http://schemas.microsoft.com/office/drawing/2014/main" id="{BAF93D2C-FF07-3DB4-1C4B-383BEA6E9888}"/>
              </a:ext>
            </a:extLst>
          </p:cNvPr>
          <p:cNvSpPr txBox="1">
            <a:spLocks noChangeArrowheads="1"/>
          </p:cNvSpPr>
          <p:nvPr/>
        </p:nvSpPr>
        <p:spPr>
          <a:xfrm>
            <a:off x="762000" y="5965581"/>
            <a:ext cx="11093305" cy="634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Note the very different probabilities for </a:t>
            </a:r>
            <a:r>
              <a:rPr lang="en-US" sz="2400" dirty="0" err="1"/>
              <a:t>HyperK</a:t>
            </a:r>
            <a:r>
              <a:rPr lang="en-US" sz="2400" dirty="0"/>
              <a:t> and DUNE!</a:t>
            </a:r>
          </a:p>
        </p:txBody>
      </p:sp>
      <p:sp>
        <p:nvSpPr>
          <p:cNvPr id="2" name="Rectangle 1">
            <a:extLst>
              <a:ext uri="{FF2B5EF4-FFF2-40B4-BE49-F238E27FC236}">
                <a16:creationId xmlns:a16="http://schemas.microsoft.com/office/drawing/2014/main" id="{CC9D950A-8A97-52D5-9FB6-101770BCDA5E}"/>
              </a:ext>
            </a:extLst>
          </p:cNvPr>
          <p:cNvSpPr/>
          <p:nvPr/>
        </p:nvSpPr>
        <p:spPr>
          <a:xfrm rot="19592979">
            <a:off x="2274900" y="1993999"/>
            <a:ext cx="6629400" cy="2585323"/>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Version with Original Figures that Rotate in PDF</a:t>
            </a:r>
          </a:p>
        </p:txBody>
      </p:sp>
    </p:spTree>
    <p:extLst>
      <p:ext uri="{BB962C8B-B14F-4D97-AF65-F5344CB8AC3E}">
        <p14:creationId xmlns:p14="http://schemas.microsoft.com/office/powerpoint/2010/main" val="1304512698"/>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p:txBody>
          <a:bodyPr/>
          <a:lstStyle/>
          <a:p>
            <a:r>
              <a:rPr lang="en-US" sz="3600" dirty="0"/>
              <a:t>What must the detectors measure?</a:t>
            </a:r>
          </a:p>
        </p:txBody>
      </p:sp>
      <p:sp>
        <p:nvSpPr>
          <p:cNvPr id="757763" name="Rectangle 3"/>
          <p:cNvSpPr>
            <a:spLocks noGrp="1" noChangeArrowheads="1"/>
          </p:cNvSpPr>
          <p:nvPr>
            <p:ph idx="1"/>
          </p:nvPr>
        </p:nvSpPr>
        <p:spPr>
          <a:xfrm>
            <a:off x="609599" y="4310299"/>
            <a:ext cx="10591801" cy="1924478"/>
          </a:xfrm>
        </p:spPr>
        <p:txBody>
          <a:bodyPr/>
          <a:lstStyle/>
          <a:p>
            <a:r>
              <a:rPr lang="en-US" sz="2400" dirty="0"/>
              <a:t>In flavor interferometry, neutrinos are characterized by </a:t>
            </a:r>
            <a:r>
              <a:rPr lang="en-US" sz="2400" u="sng" dirty="0"/>
              <a:t>flavor</a:t>
            </a:r>
            <a:r>
              <a:rPr lang="en-US" sz="2400" dirty="0"/>
              <a:t> and </a:t>
            </a:r>
            <a:r>
              <a:rPr lang="en-US" sz="2400" u="sng" dirty="0"/>
              <a:t>energy</a:t>
            </a:r>
            <a:r>
              <a:rPr lang="en-US" sz="2400" dirty="0"/>
              <a:t>.</a:t>
            </a:r>
          </a:p>
          <a:p>
            <a:r>
              <a:rPr lang="en-US" sz="2400" dirty="0"/>
              <a:t>But the beam has a broad spectrum.  And events are rare, so need to observe flavor and energy from all the possible final states.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80690"/>
            <a:ext cx="5400675" cy="3028950"/>
          </a:xfrm>
          <a:prstGeom prst="rect">
            <a:avLst/>
          </a:prstGeom>
        </p:spPr>
      </p:pic>
      <p:sp>
        <p:nvSpPr>
          <p:cNvPr id="4" name="Date Placeholder 3">
            <a:extLst>
              <a:ext uri="{FF2B5EF4-FFF2-40B4-BE49-F238E27FC236}">
                <a16:creationId xmlns:a16="http://schemas.microsoft.com/office/drawing/2014/main" id="{EAFB7577-E4C1-2ABC-4EE6-926C3AD0C030}"/>
              </a:ext>
            </a:extLst>
          </p:cNvPr>
          <p:cNvSpPr>
            <a:spLocks noGrp="1"/>
          </p:cNvSpPr>
          <p:nvPr>
            <p:ph type="dt" sz="half" idx="10"/>
          </p:nvPr>
        </p:nvSpPr>
        <p:spPr>
          <a:xfrm>
            <a:off x="838200" y="6484166"/>
            <a:ext cx="2743200" cy="365125"/>
          </a:xfrm>
        </p:spPr>
        <p:txBody>
          <a:bodyPr/>
          <a:lstStyle/>
          <a:p>
            <a:r>
              <a:rPr lang="en-US"/>
              <a:t>9 May 2025</a:t>
            </a:r>
          </a:p>
        </p:txBody>
      </p:sp>
      <p:sp>
        <p:nvSpPr>
          <p:cNvPr id="5" name="Footer Placeholder 4">
            <a:extLst>
              <a:ext uri="{FF2B5EF4-FFF2-40B4-BE49-F238E27FC236}">
                <a16:creationId xmlns:a16="http://schemas.microsoft.com/office/drawing/2014/main" id="{39C26880-0049-2E2E-2F9D-FC42A917F899}"/>
              </a:ext>
            </a:extLst>
          </p:cNvPr>
          <p:cNvSpPr>
            <a:spLocks noGrp="1"/>
          </p:cNvSpPr>
          <p:nvPr>
            <p:ph type="ftr" sz="quarter" idx="11"/>
          </p:nvPr>
        </p:nvSpPr>
        <p:spPr>
          <a:xfrm>
            <a:off x="4038600" y="6484166"/>
            <a:ext cx="4114800" cy="365125"/>
          </a:xfrm>
        </p:spPr>
        <p:txBody>
          <a:bodyPr/>
          <a:lstStyle/>
          <a:p>
            <a:r>
              <a:rPr lang="en-US"/>
              <a:t>Kevin McFarland: MINERvA &amp; Precision Neutrino Studies</a:t>
            </a:r>
          </a:p>
        </p:txBody>
      </p:sp>
      <p:sp>
        <p:nvSpPr>
          <p:cNvPr id="6" name="Slide Number Placeholder 5">
            <a:extLst>
              <a:ext uri="{FF2B5EF4-FFF2-40B4-BE49-F238E27FC236}">
                <a16:creationId xmlns:a16="http://schemas.microsoft.com/office/drawing/2014/main" id="{ACF82B04-37C2-ECA1-73E2-3CAD69CC93F8}"/>
              </a:ext>
            </a:extLst>
          </p:cNvPr>
          <p:cNvSpPr>
            <a:spLocks noGrp="1"/>
          </p:cNvSpPr>
          <p:nvPr>
            <p:ph type="sldNum" sz="quarter" idx="12"/>
          </p:nvPr>
        </p:nvSpPr>
        <p:spPr>
          <a:xfrm>
            <a:off x="8610600" y="6484166"/>
            <a:ext cx="2743200" cy="365125"/>
          </a:xfrm>
        </p:spPr>
        <p:txBody>
          <a:bodyPr/>
          <a:lstStyle/>
          <a:p>
            <a:fld id="{8132C78B-D409-3F4E-ACA1-20F3BFE0E73C}" type="slidenum">
              <a:rPr lang="en-US" smtClean="0"/>
              <a:t>7</a:t>
            </a:fld>
            <a:endParaRPr lang="en-US"/>
          </a:p>
        </p:txBody>
      </p:sp>
      <p:sp>
        <p:nvSpPr>
          <p:cNvPr id="7" name="Rectangle 3">
            <a:extLst>
              <a:ext uri="{FF2B5EF4-FFF2-40B4-BE49-F238E27FC236}">
                <a16:creationId xmlns:a16="http://schemas.microsoft.com/office/drawing/2014/main" id="{403C9A6A-797F-D3A4-4AAC-B3EE2947982D}"/>
              </a:ext>
            </a:extLst>
          </p:cNvPr>
          <p:cNvSpPr txBox="1">
            <a:spLocks noChangeArrowheads="1"/>
          </p:cNvSpPr>
          <p:nvPr/>
        </p:nvSpPr>
        <p:spPr>
          <a:xfrm>
            <a:off x="762000" y="5571279"/>
            <a:ext cx="11093305" cy="1028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Requires a detailed understanding of a large number of neutrino interaction mechanisms, and how they may obscure energy and flavor.</a:t>
            </a:r>
          </a:p>
        </p:txBody>
      </p:sp>
      <p:sp>
        <p:nvSpPr>
          <p:cNvPr id="8" name="TextBox 7">
            <a:extLst>
              <a:ext uri="{FF2B5EF4-FFF2-40B4-BE49-F238E27FC236}">
                <a16:creationId xmlns:a16="http://schemas.microsoft.com/office/drawing/2014/main" id="{009E41F0-9572-BFE8-AAAF-233CDD5CD119}"/>
              </a:ext>
            </a:extLst>
          </p:cNvPr>
          <p:cNvSpPr txBox="1"/>
          <p:nvPr/>
        </p:nvSpPr>
        <p:spPr>
          <a:xfrm>
            <a:off x="6324600" y="1478644"/>
            <a:ext cx="2438400" cy="923330"/>
          </a:xfrm>
          <a:prstGeom prst="rect">
            <a:avLst/>
          </a:prstGeom>
          <a:noFill/>
        </p:spPr>
        <p:txBody>
          <a:bodyPr wrap="square" rtlCol="0">
            <a:spAutoFit/>
          </a:bodyPr>
          <a:lstStyle/>
          <a:p>
            <a:r>
              <a:rPr lang="en-US" dirty="0"/>
              <a:t>Rate and spectral differences as a function of CP phase</a:t>
            </a:r>
          </a:p>
        </p:txBody>
      </p:sp>
      <p:pic>
        <p:nvPicPr>
          <p:cNvPr id="11" name="Picture 10" descr="A math equations and formulas&#10;&#10;Description automatically generated">
            <a:extLst>
              <a:ext uri="{FF2B5EF4-FFF2-40B4-BE49-F238E27FC236}">
                <a16:creationId xmlns:a16="http://schemas.microsoft.com/office/drawing/2014/main" id="{E7F8B6BC-377B-CF65-0D0A-8BAA44381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763" y="2462981"/>
            <a:ext cx="6047238" cy="1100764"/>
          </a:xfrm>
          <a:prstGeom prst="rect">
            <a:avLst/>
          </a:prstGeom>
        </p:spPr>
      </p:pic>
      <p:cxnSp>
        <p:nvCxnSpPr>
          <p:cNvPr id="14" name="Straight Arrow Connector 13">
            <a:extLst>
              <a:ext uri="{FF2B5EF4-FFF2-40B4-BE49-F238E27FC236}">
                <a16:creationId xmlns:a16="http://schemas.microsoft.com/office/drawing/2014/main" id="{C1DC49C2-2725-5B9E-732B-1457AAA90E42}"/>
              </a:ext>
            </a:extLst>
          </p:cNvPr>
          <p:cNvCxnSpPr/>
          <p:nvPr/>
        </p:nvCxnSpPr>
        <p:spPr bwMode="auto">
          <a:xfrm flipH="1">
            <a:off x="5181600" y="2895600"/>
            <a:ext cx="1295400" cy="66814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48309186"/>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B3AB6-7B02-4EAD-7418-912C81D772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EA21A2-A3DD-4C7B-B5E8-A969CA7B3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8" y="1268762"/>
            <a:ext cx="5187979" cy="5072119"/>
          </a:xfrm>
          <a:prstGeom prst="rect">
            <a:avLst/>
          </a:prstGeom>
        </p:spPr>
      </p:pic>
      <p:pic>
        <p:nvPicPr>
          <p:cNvPr id="11" name="Picture 10">
            <a:extLst>
              <a:ext uri="{FF2B5EF4-FFF2-40B4-BE49-F238E27FC236}">
                <a16:creationId xmlns:a16="http://schemas.microsoft.com/office/drawing/2014/main" id="{10A5B454-214C-F5D0-6BAB-8D021BDFA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450" y="1278940"/>
            <a:ext cx="5200854" cy="5072119"/>
          </a:xfrm>
          <a:prstGeom prst="rect">
            <a:avLst/>
          </a:prstGeom>
        </p:spPr>
      </p:pic>
      <p:sp>
        <p:nvSpPr>
          <p:cNvPr id="757762" name="Rectangle 2">
            <a:extLst>
              <a:ext uri="{FF2B5EF4-FFF2-40B4-BE49-F238E27FC236}">
                <a16:creationId xmlns:a16="http://schemas.microsoft.com/office/drawing/2014/main" id="{E5F8274A-6DF3-65BB-4CAA-C026695A1D4B}"/>
              </a:ext>
            </a:extLst>
          </p:cNvPr>
          <p:cNvSpPr>
            <a:spLocks noGrp="1" noChangeArrowheads="1"/>
          </p:cNvSpPr>
          <p:nvPr>
            <p:ph type="title"/>
          </p:nvPr>
        </p:nvSpPr>
        <p:spPr/>
        <p:txBody>
          <a:bodyPr/>
          <a:lstStyle/>
          <a:p>
            <a:r>
              <a:rPr lang="en-US" sz="3600" dirty="0"/>
              <a:t>Oscillation at Hyper-K and DUNE</a:t>
            </a:r>
          </a:p>
        </p:txBody>
      </p:sp>
      <p:sp>
        <p:nvSpPr>
          <p:cNvPr id="4" name="Date Placeholder 3">
            <a:extLst>
              <a:ext uri="{FF2B5EF4-FFF2-40B4-BE49-F238E27FC236}">
                <a16:creationId xmlns:a16="http://schemas.microsoft.com/office/drawing/2014/main" id="{22314375-9144-32F6-C62F-3E332A761217}"/>
              </a:ext>
            </a:extLst>
          </p:cNvPr>
          <p:cNvSpPr>
            <a:spLocks noGrp="1"/>
          </p:cNvSpPr>
          <p:nvPr>
            <p:ph type="dt" sz="half" idx="10"/>
          </p:nvPr>
        </p:nvSpPr>
        <p:spPr>
          <a:xfrm>
            <a:off x="838200" y="6484166"/>
            <a:ext cx="2743200" cy="365125"/>
          </a:xfrm>
        </p:spPr>
        <p:txBody>
          <a:bodyPr/>
          <a:lstStyle/>
          <a:p>
            <a:r>
              <a:rPr lang="en-US"/>
              <a:t>9 May 2025</a:t>
            </a:r>
          </a:p>
        </p:txBody>
      </p:sp>
      <p:sp>
        <p:nvSpPr>
          <p:cNvPr id="5" name="Footer Placeholder 4">
            <a:extLst>
              <a:ext uri="{FF2B5EF4-FFF2-40B4-BE49-F238E27FC236}">
                <a16:creationId xmlns:a16="http://schemas.microsoft.com/office/drawing/2014/main" id="{5AE04544-B933-2C72-69F1-40B04C8500A1}"/>
              </a:ext>
            </a:extLst>
          </p:cNvPr>
          <p:cNvSpPr>
            <a:spLocks noGrp="1"/>
          </p:cNvSpPr>
          <p:nvPr>
            <p:ph type="ftr" sz="quarter" idx="11"/>
          </p:nvPr>
        </p:nvSpPr>
        <p:spPr>
          <a:xfrm>
            <a:off x="4038600" y="6484166"/>
            <a:ext cx="4114800" cy="365125"/>
          </a:xfrm>
        </p:spPr>
        <p:txBody>
          <a:bodyPr/>
          <a:lstStyle/>
          <a:p>
            <a:r>
              <a:rPr lang="en-US"/>
              <a:t>Kevin McFarland: MINERvA &amp; Precision Neutrino Studies</a:t>
            </a:r>
          </a:p>
        </p:txBody>
      </p:sp>
      <p:sp>
        <p:nvSpPr>
          <p:cNvPr id="6" name="Slide Number Placeholder 5">
            <a:extLst>
              <a:ext uri="{FF2B5EF4-FFF2-40B4-BE49-F238E27FC236}">
                <a16:creationId xmlns:a16="http://schemas.microsoft.com/office/drawing/2014/main" id="{D1B558A4-2ECF-EA96-73B2-A52122E87ECA}"/>
              </a:ext>
            </a:extLst>
          </p:cNvPr>
          <p:cNvSpPr>
            <a:spLocks noGrp="1"/>
          </p:cNvSpPr>
          <p:nvPr>
            <p:ph type="sldNum" sz="quarter" idx="12"/>
          </p:nvPr>
        </p:nvSpPr>
        <p:spPr>
          <a:xfrm>
            <a:off x="8610600" y="6484166"/>
            <a:ext cx="2743200" cy="365125"/>
          </a:xfrm>
        </p:spPr>
        <p:txBody>
          <a:bodyPr/>
          <a:lstStyle/>
          <a:p>
            <a:fld id="{8132C78B-D409-3F4E-ACA1-20F3BFE0E73C}" type="slidenum">
              <a:rPr lang="en-US" smtClean="0"/>
              <a:t>8</a:t>
            </a:fld>
            <a:endParaRPr lang="en-US"/>
          </a:p>
        </p:txBody>
      </p:sp>
      <p:sp>
        <p:nvSpPr>
          <p:cNvPr id="12" name="TextBox 11">
            <a:extLst>
              <a:ext uri="{FF2B5EF4-FFF2-40B4-BE49-F238E27FC236}">
                <a16:creationId xmlns:a16="http://schemas.microsoft.com/office/drawing/2014/main" id="{0791ACCF-7F7C-39DD-443D-4212CEF06C25}"/>
              </a:ext>
            </a:extLst>
          </p:cNvPr>
          <p:cNvSpPr txBox="1"/>
          <p:nvPr/>
        </p:nvSpPr>
        <p:spPr>
          <a:xfrm rot="16200000">
            <a:off x="9603884" y="3520649"/>
            <a:ext cx="3633302" cy="707886"/>
          </a:xfrm>
          <a:prstGeom prst="rect">
            <a:avLst/>
          </a:prstGeom>
          <a:noFill/>
        </p:spPr>
        <p:txBody>
          <a:bodyPr wrap="square" rtlCol="0">
            <a:spAutoFit/>
          </a:bodyPr>
          <a:lstStyle/>
          <a:p>
            <a:r>
              <a:rPr lang="en-US" sz="2000" dirty="0"/>
              <a:t>NO:  Normal Mass Ordering</a:t>
            </a:r>
          </a:p>
          <a:p>
            <a:r>
              <a:rPr lang="en-US" sz="2000" dirty="0"/>
              <a:t>IO:  Inverted Mass Ordering</a:t>
            </a:r>
          </a:p>
        </p:txBody>
      </p:sp>
      <p:sp>
        <p:nvSpPr>
          <p:cNvPr id="7" name="Rectangle 3">
            <a:extLst>
              <a:ext uri="{FF2B5EF4-FFF2-40B4-BE49-F238E27FC236}">
                <a16:creationId xmlns:a16="http://schemas.microsoft.com/office/drawing/2014/main" id="{4A2DC8EA-0412-C5BA-B665-9D1D17590B49}"/>
              </a:ext>
            </a:extLst>
          </p:cNvPr>
          <p:cNvSpPr txBox="1">
            <a:spLocks noChangeArrowheads="1"/>
          </p:cNvSpPr>
          <p:nvPr/>
        </p:nvSpPr>
        <p:spPr>
          <a:xfrm>
            <a:off x="762000" y="5965581"/>
            <a:ext cx="11093305" cy="634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Note the very different probabilities for </a:t>
            </a:r>
            <a:r>
              <a:rPr lang="en-US" sz="2400" dirty="0" err="1"/>
              <a:t>HyperK</a:t>
            </a:r>
            <a:r>
              <a:rPr lang="en-US" sz="2400" dirty="0"/>
              <a:t> and DUNE!</a:t>
            </a:r>
          </a:p>
        </p:txBody>
      </p:sp>
    </p:spTree>
    <p:extLst>
      <p:ext uri="{BB962C8B-B14F-4D97-AF65-F5344CB8AC3E}">
        <p14:creationId xmlns:p14="http://schemas.microsoft.com/office/powerpoint/2010/main" val="2416341819"/>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244D-D2F4-48CF-562C-C107F5436F8A}"/>
              </a:ext>
            </a:extLst>
          </p:cNvPr>
          <p:cNvSpPr>
            <a:spLocks noGrp="1"/>
          </p:cNvSpPr>
          <p:nvPr>
            <p:ph type="title"/>
          </p:nvPr>
        </p:nvSpPr>
        <p:spPr/>
        <p:txBody>
          <a:bodyPr/>
          <a:lstStyle/>
          <a:p>
            <a:r>
              <a:rPr lang="en-US" dirty="0"/>
              <a:t>Failed Multi-Scale Problems</a:t>
            </a:r>
          </a:p>
        </p:txBody>
      </p:sp>
      <p:sp>
        <p:nvSpPr>
          <p:cNvPr id="3" name="Content Placeholder 2">
            <a:extLst>
              <a:ext uri="{FF2B5EF4-FFF2-40B4-BE49-F238E27FC236}">
                <a16:creationId xmlns:a16="http://schemas.microsoft.com/office/drawing/2014/main" id="{E2B38F92-38FE-7E10-E8A4-020A2BF0EB9D}"/>
              </a:ext>
            </a:extLst>
          </p:cNvPr>
          <p:cNvSpPr>
            <a:spLocks noGrp="1"/>
          </p:cNvSpPr>
          <p:nvPr>
            <p:ph idx="1"/>
          </p:nvPr>
        </p:nvSpPr>
        <p:spPr>
          <a:xfrm>
            <a:off x="838201" y="1825625"/>
            <a:ext cx="6781800" cy="4351338"/>
          </a:xfrm>
        </p:spPr>
        <p:txBody>
          <a:bodyPr>
            <a:normAutofit/>
          </a:bodyPr>
          <a:lstStyle/>
          <a:p>
            <a:pPr algn="l"/>
            <a:r>
              <a:rPr lang="en-US" sz="2400" dirty="0"/>
              <a:t>Consider a bicycle rider at right, descending the stairs of the Eiffel Tower</a:t>
            </a:r>
          </a:p>
          <a:p>
            <a:pPr lvl="1" indent="-342900">
              <a:buFont typeface="Arial" panose="020B0604020202020204" pitchFamily="34" charset="0"/>
              <a:buChar char="•"/>
            </a:pPr>
            <a:r>
              <a:rPr lang="en-US" sz="2400" dirty="0"/>
              <a:t>A bicycle wheel is ~1m in diameter.</a:t>
            </a:r>
          </a:p>
          <a:p>
            <a:pPr lvl="1" indent="-342900">
              <a:buFont typeface="Arial" panose="020B0604020202020204" pitchFamily="34" charset="0"/>
              <a:buChar char="•"/>
            </a:pPr>
            <a:r>
              <a:rPr lang="en-US" sz="2400" dirty="0"/>
              <a:t>If steps were ~1cm height or the steps were ramps of ~100m, we could predict the cyclist’s trajectory.</a:t>
            </a:r>
          </a:p>
        </p:txBody>
      </p:sp>
      <p:sp>
        <p:nvSpPr>
          <p:cNvPr id="4" name="Date Placeholder 3">
            <a:extLst>
              <a:ext uri="{FF2B5EF4-FFF2-40B4-BE49-F238E27FC236}">
                <a16:creationId xmlns:a16="http://schemas.microsoft.com/office/drawing/2014/main" id="{17B9478F-6A1B-F961-41A6-A479769DD55B}"/>
              </a:ext>
            </a:extLst>
          </p:cNvPr>
          <p:cNvSpPr>
            <a:spLocks noGrp="1"/>
          </p:cNvSpPr>
          <p:nvPr>
            <p:ph type="dt" sz="half" idx="10"/>
          </p:nvPr>
        </p:nvSpPr>
        <p:spPr/>
        <p:txBody>
          <a:bodyPr/>
          <a:lstStyle/>
          <a:p>
            <a:r>
              <a:rPr lang="en-US"/>
              <a:t>25 October 2023</a:t>
            </a:r>
          </a:p>
        </p:txBody>
      </p:sp>
      <p:sp>
        <p:nvSpPr>
          <p:cNvPr id="5" name="Footer Placeholder 4">
            <a:extLst>
              <a:ext uri="{FF2B5EF4-FFF2-40B4-BE49-F238E27FC236}">
                <a16:creationId xmlns:a16="http://schemas.microsoft.com/office/drawing/2014/main" id="{C246A7F6-9D22-84CE-2EFB-B745103E7A50}"/>
              </a:ext>
            </a:extLst>
          </p:cNvPr>
          <p:cNvSpPr>
            <a:spLocks noGrp="1"/>
          </p:cNvSpPr>
          <p:nvPr>
            <p:ph type="ftr" sz="quarter" idx="11"/>
          </p:nvPr>
        </p:nvSpPr>
        <p:spPr/>
        <p:txBody>
          <a:bodyPr/>
          <a:lstStyle/>
          <a:p>
            <a:r>
              <a:rPr lang="en-US"/>
              <a:t>Kevin McFarland: They Scatter Neutrinos?</a:t>
            </a:r>
          </a:p>
        </p:txBody>
      </p:sp>
      <p:sp>
        <p:nvSpPr>
          <p:cNvPr id="6" name="Slide Number Placeholder 5">
            <a:extLst>
              <a:ext uri="{FF2B5EF4-FFF2-40B4-BE49-F238E27FC236}">
                <a16:creationId xmlns:a16="http://schemas.microsoft.com/office/drawing/2014/main" id="{31B6AC57-35A4-B2C3-0FE1-85B8744234E2}"/>
              </a:ext>
            </a:extLst>
          </p:cNvPr>
          <p:cNvSpPr>
            <a:spLocks noGrp="1"/>
          </p:cNvSpPr>
          <p:nvPr>
            <p:ph type="sldNum" sz="quarter" idx="12"/>
          </p:nvPr>
        </p:nvSpPr>
        <p:spPr/>
        <p:txBody>
          <a:bodyPr/>
          <a:lstStyle/>
          <a:p>
            <a:fld id="{8132C78B-D409-3F4E-ACA1-20F3BFE0E73C}" type="slidenum">
              <a:rPr lang="en-US" smtClean="0"/>
              <a:t>9</a:t>
            </a:fld>
            <a:endParaRPr lang="en-US"/>
          </a:p>
        </p:txBody>
      </p:sp>
      <p:pic>
        <p:nvPicPr>
          <p:cNvPr id="7" name="Picture 6">
            <a:extLst>
              <a:ext uri="{FF2B5EF4-FFF2-40B4-BE49-F238E27FC236}">
                <a16:creationId xmlns:a16="http://schemas.microsoft.com/office/drawing/2014/main" id="{9A26A5D4-C796-3861-AB20-6DF160DA146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r="2980" b="-1"/>
          <a:stretch/>
        </p:blipFill>
        <p:spPr>
          <a:xfrm>
            <a:off x="7770630" y="1371600"/>
            <a:ext cx="3990750" cy="5031626"/>
          </a:xfrm>
          <a:prstGeom prst="rect">
            <a:avLst/>
          </a:prstGeom>
          <a:noFill/>
        </p:spPr>
      </p:pic>
      <p:sp>
        <p:nvSpPr>
          <p:cNvPr id="8" name="TextBox 7">
            <a:extLst>
              <a:ext uri="{FF2B5EF4-FFF2-40B4-BE49-F238E27FC236}">
                <a16:creationId xmlns:a16="http://schemas.microsoft.com/office/drawing/2014/main" id="{784F5B4E-2648-B4BE-69E5-FD11CDCFA480}"/>
              </a:ext>
            </a:extLst>
          </p:cNvPr>
          <p:cNvSpPr txBox="1"/>
          <p:nvPr/>
        </p:nvSpPr>
        <p:spPr>
          <a:xfrm>
            <a:off x="9060712" y="1711778"/>
            <a:ext cx="3055088" cy="923301"/>
          </a:xfrm>
          <a:prstGeom prst="rect">
            <a:avLst/>
          </a:prstGeom>
          <a:noFill/>
        </p:spPr>
        <p:txBody>
          <a:bodyPr wrap="square" lIns="91410" tIns="45706" rIns="91410" bIns="45706" rtlCol="0">
            <a:spAutoFit/>
          </a:bodyPr>
          <a:lstStyle/>
          <a:p>
            <a:r>
              <a:rPr lang="en-US" b="1" i="1" dirty="0">
                <a:solidFill>
                  <a:schemeClr val="bg1"/>
                </a:solidFill>
              </a:rPr>
              <a:t>Descent of the Eiffel Tower stairs by bicycle, ca. 1910</a:t>
            </a:r>
          </a:p>
        </p:txBody>
      </p:sp>
    </p:spTree>
    <p:extLst>
      <p:ext uri="{BB962C8B-B14F-4D97-AF65-F5344CB8AC3E}">
        <p14:creationId xmlns:p14="http://schemas.microsoft.com/office/powerpoint/2010/main" val="3335157111"/>
      </p:ext>
    </p:extLst>
  </p:cSld>
  <p:clrMapOvr>
    <a:masterClrMapping/>
  </p:clrMapOvr>
  <p:transition>
    <p:fade thruBlk="1"/>
  </p:transition>
</p:sld>
</file>

<file path=ppt/theme/theme1.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cs typeface="Arial" pitchFamily="34" charset="0"/>
          </a:defRPr>
        </a:defPPr>
      </a:lstStyle>
    </a:spDef>
    <a:lnDef>
      <a:spPr bwMode="auto">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2CAEB9B-0774-254A-B0E1-26C6BF5DB59D}" vid="{CA94C7DF-C66E-484B-992A-D31B5463143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Watermark</Template>
  <TotalTime>2699</TotalTime>
  <Words>5659</Words>
  <Application>Microsoft Macintosh PowerPoint</Application>
  <PresentationFormat>Widescreen</PresentationFormat>
  <Paragraphs>622</Paragraphs>
  <Slides>62</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-apple-system</vt:lpstr>
      <vt:lpstr>AdvOT19ee2aa8.B</vt:lpstr>
      <vt:lpstr>AdvOT483a8203</vt:lpstr>
      <vt:lpstr>din-2014</vt:lpstr>
      <vt:lpstr>Arial</vt:lpstr>
      <vt:lpstr>Calibri</vt:lpstr>
      <vt:lpstr>Cambria Math</vt:lpstr>
      <vt:lpstr>Helvetica</vt:lpstr>
      <vt:lpstr>Helvetica Neue</vt:lpstr>
      <vt:lpstr>Symbol</vt:lpstr>
      <vt:lpstr>Wingdings</vt:lpstr>
      <vt:lpstr>Watermark</vt:lpstr>
      <vt:lpstr>Inelastic Interactions on Nuclei</vt:lpstr>
      <vt:lpstr>Plan for This Lecture</vt:lpstr>
      <vt:lpstr>Plan for This Lecture</vt:lpstr>
      <vt:lpstr>Why?</vt:lpstr>
      <vt:lpstr>Future Neutrino Experiments: T2HyperK</vt:lpstr>
      <vt:lpstr>Future Neutrino Experiments: DUNE</vt:lpstr>
      <vt:lpstr>What must the detectors measure?</vt:lpstr>
      <vt:lpstr>Oscillation at Hyper-K and DUNE</vt:lpstr>
      <vt:lpstr>Failed Multi-Scale Problems</vt:lpstr>
      <vt:lpstr>Failed Multi-Scale Problems</vt:lpstr>
      <vt:lpstr>Our Failed Multi-Scale Problem</vt:lpstr>
      <vt:lpstr>More Problems in ν Interactions </vt:lpstr>
      <vt:lpstr>Theory and Experiment</vt:lpstr>
      <vt:lpstr>Experiments: Detectors</vt:lpstr>
      <vt:lpstr>Lots of Experiments</vt:lpstr>
      <vt:lpstr>SBN Program Near Detector (SBND)</vt:lpstr>
      <vt:lpstr>T2K/HyperKamiokande SuperFGD</vt:lpstr>
      <vt:lpstr>Future: DUNE Phase One Near Detector</vt:lpstr>
      <vt:lpstr>DUNE Phase One Near Detector</vt:lpstr>
      <vt:lpstr>DUNE Phase Two Gaseous “more capable”  ND</vt:lpstr>
      <vt:lpstr>Experiments: Neutrino Beams</vt:lpstr>
      <vt:lpstr>Neutrino Beams: Intensity</vt:lpstr>
      <vt:lpstr>Neutrino Beams: Intensity</vt:lpstr>
      <vt:lpstr>Neutrino Beams: Flavor</vt:lpstr>
      <vt:lpstr>Energy by Location</vt:lpstr>
      <vt:lpstr>Energy by Location</vt:lpstr>
      <vt:lpstr>Location… for energy</vt:lpstr>
      <vt:lpstr>Flavor!  By Location</vt:lpstr>
      <vt:lpstr>SBND “Mini” (my word) PRISM </vt:lpstr>
      <vt:lpstr>DUNE and HyperKamiokande PRISM</vt:lpstr>
      <vt:lpstr>Results and Trends: Interactions by Neutrino Flavor</vt:lpstr>
      <vt:lpstr>The ν_e Problem</vt:lpstr>
      <vt:lpstr>MINERvA: Electron Neutrino Flux</vt:lpstr>
      <vt:lpstr>MINERvA 𝜈e /𝜈𝜇  Ratios</vt:lpstr>
      <vt:lpstr>MicroBooNE 𝜈e Pion Production</vt:lpstr>
      <vt:lpstr>Results and Trends:  Lepton-Hadron Correlations</vt:lpstr>
      <vt:lpstr>Theory and Correlations</vt:lpstr>
      <vt:lpstr>Correlations in Experiment</vt:lpstr>
      <vt:lpstr>Correlations in Experiment</vt:lpstr>
      <vt:lpstr>Results and Trends: Neutrons</vt:lpstr>
      <vt:lpstr>Neutron reconstruction</vt:lpstr>
      <vt:lpstr>Neutron and Axial Form Factor</vt:lpstr>
      <vt:lpstr>Trend: Nucleons and Nuclei</vt:lpstr>
      <vt:lpstr>Is a nucleus a nucleus a nucleus?</vt:lpstr>
      <vt:lpstr>Nucleons vs Nuclei</vt:lpstr>
      <vt:lpstr>DUNE-ND “Solid Hydrogen”</vt:lpstr>
      <vt:lpstr>Nucleons and Nuclei</vt:lpstr>
      <vt:lpstr>Closing Thoughts</vt:lpstr>
      <vt:lpstr>Conclusions</vt:lpstr>
      <vt:lpstr>Backup</vt:lpstr>
      <vt:lpstr>Axial Form Factor</vt:lpstr>
      <vt:lpstr>More on the Deuterium Data…</vt:lpstr>
      <vt:lpstr>MINERvA Electrons</vt:lpstr>
      <vt:lpstr>Electron/Photon in νe^-→νe^-</vt:lpstr>
      <vt:lpstr>MINERvA: Uncertainties on 𝜈e /𝜈𝜇</vt:lpstr>
      <vt:lpstr>MINERvA Data Preservation</vt:lpstr>
      <vt:lpstr>Revisionist History</vt:lpstr>
      <vt:lpstr>Data Preservation</vt:lpstr>
      <vt:lpstr>Data Preservation (cont’d)</vt:lpstr>
      <vt:lpstr>Data Preservation (cont’d)</vt:lpstr>
      <vt:lpstr>Failed Figure</vt:lpstr>
      <vt:lpstr>Oscillation at Hyper-K and DUNE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Mcfarland, Kevin</dc:creator>
  <cp:lastModifiedBy>Mcfarland, Kevin</cp:lastModifiedBy>
  <cp:revision>53</cp:revision>
  <cp:lastPrinted>2025-10-02T14:05:03Z</cp:lastPrinted>
  <dcterms:created xsi:type="dcterms:W3CDTF">2024-06-18T16:42:12Z</dcterms:created>
  <dcterms:modified xsi:type="dcterms:W3CDTF">2025-10-08T15:53:44Z</dcterms:modified>
</cp:coreProperties>
</file>