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media/image191.jpg" ContentType="image/jpg"/>
  <Override PartName="/ppt/media/image192.jpg" ContentType="image/jpg"/>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media/image205.jpg" ContentType="image/jpg"/>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1"/>
  </p:notesMasterIdLst>
  <p:handoutMasterIdLst>
    <p:handoutMasterId r:id="rId92"/>
  </p:handoutMasterIdLst>
  <p:sldIdLst>
    <p:sldId id="649" r:id="rId2"/>
    <p:sldId id="1596" r:id="rId3"/>
    <p:sldId id="1585" r:id="rId4"/>
    <p:sldId id="463" r:id="rId5"/>
    <p:sldId id="1515" r:id="rId6"/>
    <p:sldId id="410" r:id="rId7"/>
    <p:sldId id="1611" r:id="rId8"/>
    <p:sldId id="1612" r:id="rId9"/>
    <p:sldId id="1391" r:id="rId10"/>
    <p:sldId id="1338" r:id="rId11"/>
    <p:sldId id="1341" r:id="rId12"/>
    <p:sldId id="1392" r:id="rId13"/>
    <p:sldId id="1229" r:id="rId14"/>
    <p:sldId id="1352" r:id="rId15"/>
    <p:sldId id="1424" r:id="rId16"/>
    <p:sldId id="1425" r:id="rId17"/>
    <p:sldId id="1207" r:id="rId18"/>
    <p:sldId id="1523" r:id="rId19"/>
    <p:sldId id="1339" r:id="rId20"/>
    <p:sldId id="1419" r:id="rId21"/>
    <p:sldId id="1184" r:id="rId22"/>
    <p:sldId id="1442" r:id="rId23"/>
    <p:sldId id="1443" r:id="rId24"/>
    <p:sldId id="1480" r:id="rId25"/>
    <p:sldId id="1193" r:id="rId26"/>
    <p:sldId id="1597" r:id="rId27"/>
    <p:sldId id="1496" r:id="rId28"/>
    <p:sldId id="1440" r:id="rId29"/>
    <p:sldId id="1397" r:id="rId30"/>
    <p:sldId id="1214" r:id="rId31"/>
    <p:sldId id="516" r:id="rId32"/>
    <p:sldId id="1576" r:id="rId33"/>
    <p:sldId id="1295" r:id="rId34"/>
    <p:sldId id="1513" r:id="rId35"/>
    <p:sldId id="1312" r:id="rId36"/>
    <p:sldId id="1349" r:id="rId37"/>
    <p:sldId id="1598" r:id="rId38"/>
    <p:sldId id="1436" r:id="rId39"/>
    <p:sldId id="1365" r:id="rId40"/>
    <p:sldId id="1482" r:id="rId41"/>
    <p:sldId id="1593" r:id="rId42"/>
    <p:sldId id="1524" r:id="rId43"/>
    <p:sldId id="1594" r:id="rId44"/>
    <p:sldId id="1595" r:id="rId45"/>
    <p:sldId id="1525" r:id="rId46"/>
    <p:sldId id="1526" r:id="rId47"/>
    <p:sldId id="1527" r:id="rId48"/>
    <p:sldId id="1528" r:id="rId49"/>
    <p:sldId id="1492" r:id="rId50"/>
    <p:sldId id="1379" r:id="rId51"/>
    <p:sldId id="1380" r:id="rId52"/>
    <p:sldId id="1381" r:id="rId53"/>
    <p:sldId id="1599" r:id="rId54"/>
    <p:sldId id="1600" r:id="rId55"/>
    <p:sldId id="1602" r:id="rId56"/>
    <p:sldId id="1607" r:id="rId57"/>
    <p:sldId id="1579" r:id="rId58"/>
    <p:sldId id="1580" r:id="rId59"/>
    <p:sldId id="1569" r:id="rId60"/>
    <p:sldId id="1502" r:id="rId61"/>
    <p:sldId id="1608" r:id="rId62"/>
    <p:sldId id="1609" r:id="rId63"/>
    <p:sldId id="1610" r:id="rId64"/>
    <p:sldId id="1603" r:id="rId65"/>
    <p:sldId id="1591" r:id="rId66"/>
    <p:sldId id="1587" r:id="rId67"/>
    <p:sldId id="1461" r:id="rId68"/>
    <p:sldId id="1460" r:id="rId69"/>
    <p:sldId id="1463" r:id="rId70"/>
    <p:sldId id="1465" r:id="rId71"/>
    <p:sldId id="1469" r:id="rId72"/>
    <p:sldId id="1467" r:id="rId73"/>
    <p:sldId id="1487" r:id="rId74"/>
    <p:sldId id="1489" r:id="rId75"/>
    <p:sldId id="1470" r:id="rId76"/>
    <p:sldId id="1475" r:id="rId77"/>
    <p:sldId id="1290" r:id="rId78"/>
    <p:sldId id="1354" r:id="rId79"/>
    <p:sldId id="1375" r:id="rId80"/>
    <p:sldId id="1376" r:id="rId81"/>
    <p:sldId id="1377" r:id="rId82"/>
    <p:sldId id="1363" r:id="rId83"/>
    <p:sldId id="1564" r:id="rId84"/>
    <p:sldId id="1565" r:id="rId85"/>
    <p:sldId id="1566" r:id="rId86"/>
    <p:sldId id="1529" r:id="rId87"/>
    <p:sldId id="1204" r:id="rId88"/>
    <p:sldId id="1484" r:id="rId89"/>
    <p:sldId id="1592" r:id="rId90"/>
  </p:sldIdLst>
  <p:sldSz cx="12192000" cy="6858000"/>
  <p:notesSz cx="6858000" cy="9144000"/>
  <p:defaultTextStyle>
    <a:defPPr marL="0" marR="0" indent="0" algn="l" defTabSz="914230" rtl="0" fontAlgn="auto" latinLnBrk="1"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defRPr>
    </a:defPPr>
    <a:lvl1pPr marL="0" marR="0" indent="0" algn="l" defTabSz="45711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Arial"/>
        <a:ea typeface="Arial"/>
        <a:cs typeface="Arial"/>
        <a:sym typeface="Arial"/>
      </a:defRPr>
    </a:lvl1pPr>
    <a:lvl2pPr marL="0" marR="0" indent="457115" algn="l" defTabSz="45711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Arial"/>
        <a:ea typeface="Arial"/>
        <a:cs typeface="Arial"/>
        <a:sym typeface="Arial"/>
      </a:defRPr>
    </a:lvl2pPr>
    <a:lvl3pPr marL="0" marR="0" indent="914230" algn="l" defTabSz="45711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Arial"/>
        <a:ea typeface="Arial"/>
        <a:cs typeface="Arial"/>
        <a:sym typeface="Arial"/>
      </a:defRPr>
    </a:lvl3pPr>
    <a:lvl4pPr marL="0" marR="0" indent="1371346" algn="l" defTabSz="45711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Arial"/>
        <a:ea typeface="Arial"/>
        <a:cs typeface="Arial"/>
        <a:sym typeface="Arial"/>
      </a:defRPr>
    </a:lvl4pPr>
    <a:lvl5pPr marL="0" marR="0" indent="1828461" algn="l" defTabSz="45711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Arial"/>
        <a:ea typeface="Arial"/>
        <a:cs typeface="Arial"/>
        <a:sym typeface="Arial"/>
      </a:defRPr>
    </a:lvl5pPr>
    <a:lvl6pPr marL="0" marR="0" indent="2285576" algn="l" defTabSz="45711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Arial"/>
        <a:ea typeface="Arial"/>
        <a:cs typeface="Arial"/>
        <a:sym typeface="Arial"/>
      </a:defRPr>
    </a:lvl6pPr>
    <a:lvl7pPr marL="0" marR="0" indent="2742691" algn="l" defTabSz="45711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Arial"/>
        <a:ea typeface="Arial"/>
        <a:cs typeface="Arial"/>
        <a:sym typeface="Arial"/>
      </a:defRPr>
    </a:lvl7pPr>
    <a:lvl8pPr marL="0" marR="0" indent="3199807" algn="l" defTabSz="45711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Arial"/>
        <a:ea typeface="Arial"/>
        <a:cs typeface="Arial"/>
        <a:sym typeface="Arial"/>
      </a:defRPr>
    </a:lvl8pPr>
    <a:lvl9pPr marL="0" marR="0" indent="3656922" algn="l" defTabSz="457115"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9A8"/>
    <a:srgbClr val="00FF62"/>
    <a:srgbClr val="D883FF"/>
    <a:srgbClr val="FF85FF"/>
    <a:srgbClr val="FF00FF"/>
    <a:srgbClr val="FF43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94422"/>
  </p:normalViewPr>
  <p:slideViewPr>
    <p:cSldViewPr snapToGrid="0" snapToObjects="1">
      <p:cViewPr varScale="1">
        <p:scale>
          <a:sx n="100" d="100"/>
          <a:sy n="100" d="100"/>
        </p:scale>
        <p:origin x="184" y="616"/>
      </p:cViewPr>
      <p:guideLst>
        <p:guide orient="horz" pos="2160"/>
        <p:guide pos="3840"/>
      </p:guideLst>
    </p:cSldViewPr>
  </p:slideViewPr>
  <p:notesTextViewPr>
    <p:cViewPr>
      <p:scale>
        <a:sx n="100" d="100"/>
        <a:sy n="100" d="100"/>
      </p:scale>
      <p:origin x="0" y="0"/>
    </p:cViewPr>
  </p:notesTextViewPr>
  <p:sorterViewPr>
    <p:cViewPr>
      <p:scale>
        <a:sx n="66" d="100"/>
        <a:sy n="66" d="100"/>
      </p:scale>
      <p:origin x="0" y="520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366D3A3-E7A6-0542-B1F3-7B9E82595F63}" type="datetimeFigureOut">
              <a:rPr lang="en-US" smtClean="0"/>
              <a:t>10/2/25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7A633F4-2C3A-E549-82CF-D83C8A5BD6E6}" type="slidenum">
              <a:rPr lang="en-US" smtClean="0"/>
              <a:t>‹#›</a:t>
            </a:fld>
            <a:endParaRPr lang="en-US"/>
          </a:p>
        </p:txBody>
      </p:sp>
    </p:spTree>
    <p:extLst>
      <p:ext uri="{BB962C8B-B14F-4D97-AF65-F5344CB8AC3E}">
        <p14:creationId xmlns:p14="http://schemas.microsoft.com/office/powerpoint/2010/main" val="202057426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79" name="Shape 479"/>
          <p:cNvSpPr>
            <a:spLocks noGrp="1" noRot="1" noChangeAspect="1"/>
          </p:cNvSpPr>
          <p:nvPr>
            <p:ph type="sldImg"/>
          </p:nvPr>
        </p:nvSpPr>
        <p:spPr>
          <a:xfrm>
            <a:off x="381000" y="685800"/>
            <a:ext cx="6096000" cy="3429000"/>
          </a:xfrm>
          <a:prstGeom prst="rect">
            <a:avLst/>
          </a:prstGeom>
        </p:spPr>
        <p:txBody>
          <a:bodyPr/>
          <a:lstStyle/>
          <a:p>
            <a:endParaRPr/>
          </a:p>
        </p:txBody>
      </p:sp>
      <p:sp>
        <p:nvSpPr>
          <p:cNvPr id="480" name="Shape 48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271892565"/>
      </p:ext>
    </p:extLst>
  </p:cSld>
  <p:clrMap bg1="lt1" tx1="dk1" bg2="lt2" tx2="dk2" accent1="accent1" accent2="accent2" accent3="accent3" accent4="accent4" accent5="accent5" accent6="accent6" hlink="hlink" folHlink="folHlink"/>
  <p:hf sldNum="0" hdr="0" ftr="0" dt="0"/>
  <p:notesStyle>
    <a:lvl1pPr latinLnBrk="0">
      <a:defRPr sz="1200">
        <a:latin typeface="+mj-lt"/>
        <a:ea typeface="+mj-ea"/>
        <a:cs typeface="+mj-cs"/>
        <a:sym typeface="Calibri"/>
      </a:defRPr>
    </a:lvl1pPr>
    <a:lvl2pPr indent="228558" latinLnBrk="0">
      <a:defRPr sz="1200">
        <a:latin typeface="+mj-lt"/>
        <a:ea typeface="+mj-ea"/>
        <a:cs typeface="+mj-cs"/>
        <a:sym typeface="Calibri"/>
      </a:defRPr>
    </a:lvl2pPr>
    <a:lvl3pPr indent="457115" latinLnBrk="0">
      <a:defRPr sz="1200">
        <a:latin typeface="+mj-lt"/>
        <a:ea typeface="+mj-ea"/>
        <a:cs typeface="+mj-cs"/>
        <a:sym typeface="Calibri"/>
      </a:defRPr>
    </a:lvl3pPr>
    <a:lvl4pPr indent="685674" latinLnBrk="0">
      <a:defRPr sz="1200">
        <a:latin typeface="+mj-lt"/>
        <a:ea typeface="+mj-ea"/>
        <a:cs typeface="+mj-cs"/>
        <a:sym typeface="Calibri"/>
      </a:defRPr>
    </a:lvl4pPr>
    <a:lvl5pPr indent="914230" latinLnBrk="0">
      <a:defRPr sz="1200">
        <a:latin typeface="+mj-lt"/>
        <a:ea typeface="+mj-ea"/>
        <a:cs typeface="+mj-cs"/>
        <a:sym typeface="Calibri"/>
      </a:defRPr>
    </a:lvl5pPr>
    <a:lvl6pPr indent="1142789" latinLnBrk="0">
      <a:defRPr sz="1200">
        <a:latin typeface="+mj-lt"/>
        <a:ea typeface="+mj-ea"/>
        <a:cs typeface="+mj-cs"/>
        <a:sym typeface="Calibri"/>
      </a:defRPr>
    </a:lvl6pPr>
    <a:lvl7pPr indent="1371346" latinLnBrk="0">
      <a:defRPr sz="1200">
        <a:latin typeface="+mj-lt"/>
        <a:ea typeface="+mj-ea"/>
        <a:cs typeface="+mj-cs"/>
        <a:sym typeface="Calibri"/>
      </a:defRPr>
    </a:lvl7pPr>
    <a:lvl8pPr indent="1599904" latinLnBrk="0">
      <a:defRPr sz="1200">
        <a:latin typeface="+mj-lt"/>
        <a:ea typeface="+mj-ea"/>
        <a:cs typeface="+mj-cs"/>
        <a:sym typeface="Calibri"/>
      </a:defRPr>
    </a:lvl8pPr>
    <a:lvl9pPr indent="1828461"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86311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54A7F-6E88-E93B-BE69-6C5081CFFD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BBAE05-C7FF-7B18-AAEE-D7D755C16A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ACF9D4-38E0-F789-CDE1-7C8C2EA6C3A9}"/>
              </a:ext>
            </a:extLst>
          </p:cNvPr>
          <p:cNvSpPr>
            <a:spLocks noGrp="1"/>
          </p:cNvSpPr>
          <p:nvPr>
            <p:ph type="body" idx="1"/>
          </p:nvPr>
        </p:nvSpPr>
        <p:spPr/>
        <p:txBody>
          <a:bodyPr/>
          <a:lstStyle/>
          <a:p>
            <a:r>
              <a:rPr lang="en-US" dirty="0"/>
              <a:t>assume our calculations will</a:t>
            </a:r>
          </a:p>
          <a:p>
            <a:r>
              <a:rPr lang="en-US" dirty="0"/>
              <a:t>behave similarly for separation energies which have not</a:t>
            </a:r>
          </a:p>
          <a:p>
            <a:r>
              <a:rPr lang="en-US" dirty="0"/>
              <a:t>yet been measured</a:t>
            </a:r>
          </a:p>
          <a:p>
            <a:endParaRPr lang="en-US" dirty="0"/>
          </a:p>
          <a:p>
            <a:r>
              <a:rPr lang="en-US" dirty="0"/>
              <a:t>Comparing predictions to known data, we modeled the residuals of the separation energies, and through a Bayesian analysis, we obtained a PPD for the residual S^2n for </a:t>
            </a:r>
          </a:p>
        </p:txBody>
      </p:sp>
    </p:spTree>
    <p:extLst>
      <p:ext uri="{BB962C8B-B14F-4D97-AF65-F5344CB8AC3E}">
        <p14:creationId xmlns:p14="http://schemas.microsoft.com/office/powerpoint/2010/main" val="2874569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3472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5116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22896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64117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4035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 initio statement on 208Pb, but in a new way.</a:t>
            </a:r>
          </a:p>
          <a:p>
            <a:endParaRPr lang="en-US" dirty="0"/>
          </a:p>
          <a:p>
            <a:r>
              <a:rPr lang="en-US" dirty="0"/>
              <a:t>Typical crude analysis: spread in a few NN+3N</a:t>
            </a:r>
          </a:p>
          <a:p>
            <a:endParaRPr lang="en-US" dirty="0"/>
          </a:p>
          <a:p>
            <a:r>
              <a:rPr lang="en-US" dirty="0"/>
              <a:t>New - statistically meaningful sample of NN+3N</a:t>
            </a:r>
          </a:p>
        </p:txBody>
      </p:sp>
    </p:spTree>
    <p:extLst>
      <p:ext uri="{BB962C8B-B14F-4D97-AF65-F5344CB8AC3E}">
        <p14:creationId xmlns:p14="http://schemas.microsoft.com/office/powerpoint/2010/main" val="2837572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859C0-616D-7B03-7A0D-E245C1C8AD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93E212-2989-3AD2-EEA4-47AC78D832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D0E489-F983-194F-6BFB-D3A104EF0EFA}"/>
              </a:ext>
            </a:extLst>
          </p:cNvPr>
          <p:cNvSpPr>
            <a:spLocks noGrp="1"/>
          </p:cNvSpPr>
          <p:nvPr>
            <p:ph type="body" idx="1"/>
          </p:nvPr>
        </p:nvSpPr>
        <p:spPr/>
        <p:txBody>
          <a:bodyPr/>
          <a:lstStyle/>
          <a:p>
            <a:r>
              <a:rPr lang="en-US" dirty="0"/>
              <a:t>Ab initio statement on 208Pb, but in a new way.</a:t>
            </a:r>
          </a:p>
          <a:p>
            <a:endParaRPr lang="en-US" dirty="0"/>
          </a:p>
          <a:p>
            <a:r>
              <a:rPr lang="en-US" dirty="0"/>
              <a:t>Typical crude analysis: spread in a few NN+3N</a:t>
            </a:r>
          </a:p>
          <a:p>
            <a:endParaRPr lang="en-US" dirty="0"/>
          </a:p>
          <a:p>
            <a:r>
              <a:rPr lang="en-US" dirty="0"/>
              <a:t>New - statistically meaningful sample of NN+3N</a:t>
            </a:r>
          </a:p>
        </p:txBody>
      </p:sp>
    </p:spTree>
    <p:extLst>
      <p:ext uri="{BB962C8B-B14F-4D97-AF65-F5344CB8AC3E}">
        <p14:creationId xmlns:p14="http://schemas.microsoft.com/office/powerpoint/2010/main" val="2999214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69940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1689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9D537-5998-0AA7-C891-224A439047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D1E3FE-55AF-554B-5BD3-C5CFD2A449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D0FB9A-7247-122D-CE49-9E2826119EF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2100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91513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07119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96476310-DAD6-EE4F-ABB6-4124C82A7486}" type="slidenum">
              <a:rPr lang="en-US" smtClean="0"/>
              <a:pPr/>
              <a:t>31</a:t>
            </a:fld>
            <a:endParaRPr lang="en-US"/>
          </a:p>
        </p:txBody>
      </p:sp>
    </p:spTree>
    <p:extLst>
      <p:ext uri="{BB962C8B-B14F-4D97-AF65-F5344CB8AC3E}">
        <p14:creationId xmlns:p14="http://schemas.microsoft.com/office/powerpoint/2010/main" val="11349116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EE098-8C8B-E717-8E75-0A68F2DB188A}"/>
            </a:ext>
          </a:extLst>
        </p:cNvPr>
        <p:cNvGrpSpPr/>
        <p:nvPr/>
      </p:nvGrpSpPr>
      <p:grpSpPr>
        <a:xfrm>
          <a:off x="0" y="0"/>
          <a:ext cx="0" cy="0"/>
          <a:chOff x="0" y="0"/>
          <a:chExt cx="0" cy="0"/>
        </a:xfrm>
      </p:grpSpPr>
      <p:sp>
        <p:nvSpPr>
          <p:cNvPr id="2" name="1 Marcador de imagen de diapositiva">
            <a:extLst>
              <a:ext uri="{FF2B5EF4-FFF2-40B4-BE49-F238E27FC236}">
                <a16:creationId xmlns:a16="http://schemas.microsoft.com/office/drawing/2014/main" id="{DFECD2BA-E603-6557-9347-B354AC9E3AD9}"/>
              </a:ext>
            </a:extLst>
          </p:cNvPr>
          <p:cNvSpPr>
            <a:spLocks noGrp="1" noRot="1" noChangeAspect="1"/>
          </p:cNvSpPr>
          <p:nvPr>
            <p:ph type="sldImg"/>
          </p:nvPr>
        </p:nvSpPr>
        <p:spPr/>
      </p:sp>
      <p:sp>
        <p:nvSpPr>
          <p:cNvPr id="3" name="2 Marcador de notas">
            <a:extLst>
              <a:ext uri="{FF2B5EF4-FFF2-40B4-BE49-F238E27FC236}">
                <a16:creationId xmlns:a16="http://schemas.microsoft.com/office/drawing/2014/main" id="{8DC386BC-8F00-2AEA-830B-745FB787F609}"/>
              </a:ext>
            </a:extLst>
          </p:cNvPr>
          <p:cNvSpPr>
            <a:spLocks noGrp="1"/>
          </p:cNvSpPr>
          <p:nvPr>
            <p:ph type="body" idx="1"/>
          </p:nvPr>
        </p:nvSpPr>
        <p:spPr/>
        <p:txBody>
          <a:bodyPr>
            <a:normAutofit/>
          </a:bodyPr>
          <a:lstStyle/>
          <a:p>
            <a:endParaRPr lang="es-ES" dirty="0"/>
          </a:p>
        </p:txBody>
      </p:sp>
      <p:sp>
        <p:nvSpPr>
          <p:cNvPr id="4" name="3 Marcador de número de diapositiva">
            <a:extLst>
              <a:ext uri="{FF2B5EF4-FFF2-40B4-BE49-F238E27FC236}">
                <a16:creationId xmlns:a16="http://schemas.microsoft.com/office/drawing/2014/main" id="{37CF9D3C-B250-F9D9-F59D-96DF202D5A22}"/>
              </a:ext>
            </a:extLst>
          </p:cNvPr>
          <p:cNvSpPr>
            <a:spLocks noGrp="1"/>
          </p:cNvSpPr>
          <p:nvPr>
            <p:ph type="sldNum" sz="quarter" idx="10"/>
          </p:nvPr>
        </p:nvSpPr>
        <p:spPr/>
        <p:txBody>
          <a:bodyPr/>
          <a:lstStyle/>
          <a:p>
            <a:fld id="{96476310-DAD6-EE4F-ABB6-4124C82A7486}" type="slidenum">
              <a:rPr lang="en-US" smtClean="0"/>
              <a:pPr/>
              <a:t>32</a:t>
            </a:fld>
            <a:endParaRPr lang="en-US"/>
          </a:p>
        </p:txBody>
      </p:sp>
    </p:spTree>
    <p:extLst>
      <p:ext uri="{BB962C8B-B14F-4D97-AF65-F5344CB8AC3E}">
        <p14:creationId xmlns:p14="http://schemas.microsoft.com/office/powerpoint/2010/main" val="29276056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511571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675911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72570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028163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963978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9025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236664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05055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10CCE-29EC-53A5-73D5-B75393F306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B689D1-D590-2E25-7C01-1A45FE60D8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6D1949-948D-B5E0-E477-54141B80C4C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544069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951412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77900-2754-5A5F-8039-0D953D7EE9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3FB94B-EEFA-CDE1-F9BC-34C7DED510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2593DE-755A-8E95-C28B-4328F9911D2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606511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9A1A1-F159-F90F-4A00-C76B04AF52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F7DAD9-5FF8-145C-0D28-88FB49A4E7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6DA8AE-028E-5977-B4B1-17C4A18D1F6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42335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90648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332918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049450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544015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14541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838001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19065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167968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943997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76CA9-C8C2-2FAE-0944-AD2A7146BC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A0B20C-BCA4-E020-C0CD-0B26E56EC2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A668A8-B0EF-7A0E-C51E-E4A4E634A3B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196156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904586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548740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4C578-DF0F-9B38-3F1E-6F27B757E6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CA9E82-0489-927C-5EB7-6847565737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657A67-EA8C-27D1-1CD8-8321EC54573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642940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86705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7FF07-D71B-CAA2-DFE1-C9C2525C84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9904B8-69FE-95A8-0062-6C7484A307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0F31E6-F42C-D397-422E-E365EF42063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269409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7FF07-D71B-CAA2-DFE1-C9C2525C84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9904B8-69FE-95A8-0062-6C7484A307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0F31E6-F42C-D397-422E-E365EF42063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37701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Should be drivable from QCD. As of yet, no rigorous connection.</a:t>
            </a:r>
          </a:p>
          <a:p>
            <a:r>
              <a:rPr lang="en-US" dirty="0"/>
              <a:t>Instead have low energy expansion of QCD where nucleons are </a:t>
            </a:r>
            <a:r>
              <a:rPr lang="en-US" dirty="0" err="1"/>
              <a:t>dof</a:t>
            </a:r>
            <a:r>
              <a:rPr lang="en-US" dirty="0"/>
              <a:t> and interact via pion exchange and contact.</a:t>
            </a:r>
          </a:p>
          <a:p>
            <a:r>
              <a:rPr lang="en-US" dirty="0"/>
              <a:t>From this we construct a perturbative expansion of nuclear forces where NN, 3N, … plus EW</a:t>
            </a:r>
          </a:p>
          <a:p>
            <a:r>
              <a:rPr lang="en-US" dirty="0"/>
              <a:t>Where contacts build in physics originating from high energy but that’s relevant for low energy. </a:t>
            </a:r>
          </a:p>
          <a:p>
            <a:endParaRPr lang="en-US" dirty="0"/>
          </a:p>
          <a:p>
            <a:r>
              <a:rPr lang="en-US" dirty="0"/>
              <a:t>- How do we do this? with each contact there are a number of </a:t>
            </a:r>
            <a:r>
              <a:rPr lang="en-US" dirty="0" err="1"/>
              <a:t>underermined</a:t>
            </a:r>
            <a:r>
              <a:rPr lang="en-US" dirty="0"/>
              <a:t> constants that must be constrained either by calculating or confronting with data, </a:t>
            </a:r>
            <a:r>
              <a:rPr lang="en-US" dirty="0" err="1"/>
              <a:t>eg</a:t>
            </a:r>
            <a:r>
              <a:rPr lang="en-US" dirty="0"/>
              <a:t>, 16 at N2LO</a:t>
            </a:r>
          </a:p>
          <a:p>
            <a:endParaRPr lang="en-US" dirty="0"/>
          </a:p>
          <a:p>
            <a:r>
              <a:rPr lang="en-US" dirty="0"/>
              <a:t>Finally, if done rigorously, can </a:t>
            </a:r>
            <a:r>
              <a:rPr lang="en-US" dirty="0" err="1"/>
              <a:t>estimnate</a:t>
            </a:r>
            <a:r>
              <a:rPr lang="en-US" dirty="0"/>
              <a:t> neglected physics when truncating at a given order.</a:t>
            </a:r>
          </a:p>
          <a:p>
            <a:endParaRPr lang="en-US" dirty="0"/>
          </a:p>
        </p:txBody>
      </p:sp>
    </p:spTree>
    <p:extLst>
      <p:ext uri="{BB962C8B-B14F-4D97-AF65-F5344CB8AC3E}">
        <p14:creationId xmlns:p14="http://schemas.microsoft.com/office/powerpoint/2010/main" val="17710958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651979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95022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97843-8090-0D8B-67C1-60354C5292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B21B21-0ED8-0468-585D-CFAF804D7E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DF1774-7D5E-3CB1-6A9D-D6535599A5E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744116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F8D73-98A8-E163-A706-1D017DCB31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4DF652-DC39-FA34-4A2E-473414A3D3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8C30BF-3FB7-BC8E-9117-11987A006BF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620654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3E778-2128-DDF1-3319-3B0C3AE8AF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1A865F-2A26-EFEF-726D-AF0849EFF9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26FFD3-EB34-77C5-955E-9FE954D6D29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91359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75BA6-2E69-80BB-CBB2-016D716953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CE45D2-D968-E0B0-65B2-892F2AFC00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A6896B-DDDA-2082-6938-440B013D30F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876670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181558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40017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151E1-FC8A-41A6-45CE-395AF1C4BB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AE3A5F-7BD2-614C-0EDD-8B62E8E075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E3D86C-5F78-9DC2-324C-10BBC671285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990677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151E1-FC8A-41A6-45CE-395AF1C4BB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AE3A5F-7BD2-614C-0EDD-8B62E8E075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E3D86C-5F78-9DC2-324C-10BBC671285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68498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152918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151E1-FC8A-41A6-45CE-395AF1C4BB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AE3A5F-7BD2-614C-0EDD-8B62E8E075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E3D86C-5F78-9DC2-324C-10BBC671285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87517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151E1-FC8A-41A6-45CE-395AF1C4BB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AE3A5F-7BD2-614C-0EDD-8B62E8E075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E3D86C-5F78-9DC2-324C-10BBC671285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130032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151E1-FC8A-41A6-45CE-395AF1C4BB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AE3A5F-7BD2-614C-0EDD-8B62E8E075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E3D86C-5F78-9DC2-324C-10BBC671285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54910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151E1-FC8A-41A6-45CE-395AF1C4BB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AE3A5F-7BD2-614C-0EDD-8B62E8E075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E3D86C-5F78-9DC2-324C-10BBC671285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606664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151E1-FC8A-41A6-45CE-395AF1C4BB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AE3A5F-7BD2-614C-0EDD-8B62E8E075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E3D86C-5F78-9DC2-324C-10BBC671285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84541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Impact: Chemistry, astrophysics, particle physics, atomic, molecular</a:t>
            </a:r>
          </a:p>
        </p:txBody>
      </p:sp>
    </p:spTree>
    <p:extLst>
      <p:ext uri="{BB962C8B-B14F-4D97-AF65-F5344CB8AC3E}">
        <p14:creationId xmlns:p14="http://schemas.microsoft.com/office/powerpoint/2010/main" val="24369267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499963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232549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035996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0928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901621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17116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9639921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2F8DA-3302-B094-00C3-0A1BD3F43B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5C630B-F81D-ED13-7080-8772A343D4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64D6F4-48CF-B8E4-1DA6-C03F6CB5A4BE}"/>
              </a:ext>
            </a:extLst>
          </p:cNvPr>
          <p:cNvSpPr>
            <a:spLocks noGrp="1"/>
          </p:cNvSpPr>
          <p:nvPr>
            <p:ph type="body" idx="1"/>
          </p:nvPr>
        </p:nvSpPr>
        <p:spPr/>
        <p:txBody>
          <a:bodyPr/>
          <a:lstStyle/>
          <a:p>
            <a:r>
              <a:rPr lang="en-US" dirty="0"/>
              <a:t>New approach to uncertainty estimation. Old way, spread in a few chiral interactions. New approach, construct statistically meaningful sample to get PPD</a:t>
            </a:r>
          </a:p>
          <a:p>
            <a:endParaRPr lang="en-US" dirty="0"/>
          </a:p>
          <a:p>
            <a:r>
              <a:rPr lang="en-US" dirty="0"/>
              <a:t>In order to get statistically meaningful sample, need to construct MANY </a:t>
            </a:r>
          </a:p>
          <a:p>
            <a:endParaRPr lang="en-US" dirty="0"/>
          </a:p>
          <a:p>
            <a:r>
              <a:rPr lang="en-US" dirty="0"/>
              <a:t>1) Emulators to perform many calculation</a:t>
            </a:r>
          </a:p>
          <a:p>
            <a:endParaRPr lang="en-US" dirty="0"/>
          </a:p>
          <a:p>
            <a:r>
              <a:rPr lang="en-US" dirty="0"/>
              <a:t>New approach that can be applied for any observable in any nucleus</a:t>
            </a:r>
          </a:p>
          <a:p>
            <a:endParaRPr lang="en-US" dirty="0"/>
          </a:p>
          <a:p>
            <a:r>
              <a:rPr lang="en-US" dirty="0"/>
              <a:t>One exciting way we could use this is in calculating nuclear structure properties to constrain </a:t>
            </a:r>
          </a:p>
        </p:txBody>
      </p:sp>
    </p:spTree>
    <p:extLst>
      <p:ext uri="{BB962C8B-B14F-4D97-AF65-F5344CB8AC3E}">
        <p14:creationId xmlns:p14="http://schemas.microsoft.com/office/powerpoint/2010/main" val="279737628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687044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E92FE-B533-668A-1774-699FDAA37C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E4624B-2FD0-D445-B263-97EA7C29DD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DC3D8A-5A2F-CBA5-B480-836221DA6FD2}"/>
              </a:ext>
            </a:extLst>
          </p:cNvPr>
          <p:cNvSpPr>
            <a:spLocks noGrp="1"/>
          </p:cNvSpPr>
          <p:nvPr>
            <p:ph type="body" idx="1"/>
          </p:nvPr>
        </p:nvSpPr>
        <p:spPr/>
        <p:txBody>
          <a:bodyPr/>
          <a:lstStyle/>
          <a:p>
            <a:r>
              <a:rPr lang="en-US" dirty="0"/>
              <a:t>Neutron stars </a:t>
            </a:r>
          </a:p>
          <a:p>
            <a:endParaRPr lang="en-US" dirty="0"/>
          </a:p>
          <a:p>
            <a:r>
              <a:rPr lang="en-US" dirty="0"/>
              <a:t>Study Nuclear properties to complement observational campaigns. Hard to measure so good calculations could give strong constraint on radius and tidal deformability. Quadrupole deformation in the gravitational field of the other star. Quadrupole polar L constrains the pressure of neutron stars so is important for their. </a:t>
            </a:r>
          </a:p>
          <a:p>
            <a:endParaRPr lang="en-US" dirty="0"/>
          </a:p>
          <a:p>
            <a:r>
              <a:rPr lang="en-US" dirty="0"/>
              <a:t>calculations </a:t>
            </a:r>
          </a:p>
        </p:txBody>
      </p:sp>
    </p:spTree>
    <p:extLst>
      <p:ext uri="{BB962C8B-B14F-4D97-AF65-F5344CB8AC3E}">
        <p14:creationId xmlns:p14="http://schemas.microsoft.com/office/powerpoint/2010/main" val="1502165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6838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704393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1">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92428" y="-16387"/>
            <a:ext cx="5957891" cy="6899872"/>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12" name="Rectangle 14"/>
          <p:cNvSpPr/>
          <p:nvPr/>
        </p:nvSpPr>
        <p:spPr>
          <a:xfrm>
            <a:off x="11403106" y="0"/>
            <a:ext cx="788895" cy="6858000"/>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13" name="Date Placeholder 3"/>
          <p:cNvSpPr txBox="1"/>
          <p:nvPr/>
        </p:nvSpPr>
        <p:spPr>
          <a:xfrm>
            <a:off x="661745" y="6496972"/>
            <a:ext cx="1305079" cy="175427"/>
          </a:xfrm>
          <a:prstGeom prst="rect">
            <a:avLst/>
          </a:prstGeom>
          <a:ln w="12700">
            <a:miter lim="400000"/>
          </a:ln>
          <a:extLst>
            <a:ext uri="{C572A759-6A51-4108-AA02-DFA0A04FC94B}">
              <ma14:wrappingTextBoxFlag xmlns:ma14="http://schemas.microsoft.com/office/mac/drawingml/2011/main" xmlns="" val="1"/>
            </a:ext>
          </a:extLst>
        </p:spPr>
        <p:txBody>
          <a:bodyPr lIns="18285" tIns="18285" rIns="18285" bIns="18285">
            <a:spAutoFit/>
          </a:bodyPr>
          <a:lstStyle>
            <a:lvl1pPr>
              <a:defRPr sz="900">
                <a:solidFill>
                  <a:srgbClr val="181717"/>
                </a:solidFill>
              </a:defRPr>
            </a:lvl1pPr>
          </a:lstStyle>
          <a:p>
            <a:r>
              <a:t>2018-09-13</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5" name="TextBox 17"/>
          <p:cNvSpPr txBox="1"/>
          <p:nvPr/>
        </p:nvSpPr>
        <p:spPr>
          <a:xfrm rot="16200000">
            <a:off x="10088279" y="4777077"/>
            <a:ext cx="3514724" cy="492856"/>
          </a:xfrm>
          <a:prstGeom prst="rect">
            <a:avLst/>
          </a:prstGeom>
          <a:ln w="12700">
            <a:miter lim="400000"/>
          </a:ln>
          <a:extLst>
            <a:ext uri="{C572A759-6A51-4108-AA02-DFA0A04FC94B}">
              <ma14:wrappingTextBoxFlag xmlns:ma14="http://schemas.microsoft.com/office/mac/drawingml/2011/main" xmlns="" val="1"/>
            </a:ext>
          </a:extLst>
        </p:spPr>
        <p:txBody>
          <a:bodyPr lIns="45711" tIns="45712" rIns="45711" bIns="45712">
            <a:spAutoFit/>
          </a:bodyPr>
          <a:lstStyle/>
          <a:p>
            <a:pPr>
              <a:lnSpc>
                <a:spcPts val="1500"/>
              </a:lnSpc>
              <a:defRPr b="1">
                <a:solidFill>
                  <a:srgbClr val="00B0F0"/>
                </a:solidFill>
              </a:defRPr>
            </a:pPr>
            <a:r>
              <a:t>Discovery,</a:t>
            </a:r>
          </a:p>
          <a:p>
            <a:pPr>
              <a:lnSpc>
                <a:spcPts val="1500"/>
              </a:lnSpc>
              <a:defRPr b="1">
                <a:solidFill>
                  <a:srgbClr val="00B0F0"/>
                </a:solidFill>
              </a:defRPr>
            </a:pPr>
            <a:r>
              <a:t>accelerated</a:t>
            </a:r>
          </a:p>
        </p:txBody>
      </p:sp>
      <p:pic>
        <p:nvPicPr>
          <p:cNvPr id="16" name="Picture 18" descr="Picture 18"/>
          <p:cNvPicPr>
            <a:picLocks noChangeAspect="1"/>
          </p:cNvPicPr>
          <p:nvPr/>
        </p:nvPicPr>
        <p:blipFill>
          <a:blip r:embed="rId3"/>
          <a:stretch>
            <a:fillRect/>
          </a:stretch>
        </p:blipFill>
        <p:spPr>
          <a:xfrm>
            <a:off x="185680" y="204095"/>
            <a:ext cx="1947187" cy="350307"/>
          </a:xfrm>
          <a:prstGeom prst="rect">
            <a:avLst/>
          </a:prstGeom>
          <a:ln w="12700">
            <a:miter lim="400000"/>
          </a:ln>
        </p:spPr>
      </p:pic>
      <p:sp>
        <p:nvSpPr>
          <p:cNvPr id="17" name="Title Text"/>
          <p:cNvSpPr txBox="1">
            <a:spLocks noGrp="1"/>
          </p:cNvSpPr>
          <p:nvPr>
            <p:ph type="title"/>
          </p:nvPr>
        </p:nvSpPr>
        <p:spPr>
          <a:xfrm>
            <a:off x="662727" y="2032779"/>
            <a:ext cx="3937852" cy="2082023"/>
          </a:xfrm>
          <a:prstGeom prst="rect">
            <a:avLst/>
          </a:prstGeom>
        </p:spPr>
        <p:txBody>
          <a:bodyPr anchor="t">
            <a:normAutofit/>
          </a:bodyPr>
          <a:lstStyle>
            <a:lvl1pPr>
              <a:defRPr sz="4000" b="1">
                <a:solidFill>
                  <a:srgbClr val="00B0F0"/>
                </a:solidFill>
                <a:latin typeface="Arial"/>
                <a:ea typeface="Arial"/>
                <a:cs typeface="Arial"/>
                <a:sym typeface="Arial"/>
              </a:defRPr>
            </a:lvl1pPr>
          </a:lstStyle>
          <a:p>
            <a:r>
              <a:t>Title Text</a:t>
            </a:r>
          </a:p>
        </p:txBody>
      </p:sp>
      <p:sp>
        <p:nvSpPr>
          <p:cNvPr id="18" name="Body Level One…"/>
          <p:cNvSpPr txBox="1">
            <a:spLocks noGrp="1"/>
          </p:cNvSpPr>
          <p:nvPr>
            <p:ph type="body" sz="quarter" idx="1"/>
          </p:nvPr>
        </p:nvSpPr>
        <p:spPr>
          <a:xfrm>
            <a:off x="661741" y="4114800"/>
            <a:ext cx="3938835" cy="900341"/>
          </a:xfrm>
          <a:prstGeom prst="rect">
            <a:avLst/>
          </a:prstGeom>
        </p:spPr>
        <p:txBody>
          <a:bodyPr lIns="0" tIns="0" rIns="0" bIns="0" anchor="b">
            <a:normAutofit/>
          </a:bodyPr>
          <a:lstStyle>
            <a:lvl1pPr marL="0" indent="0">
              <a:buSzTx/>
              <a:buFontTx/>
              <a:buNone/>
              <a:defRPr sz="1900"/>
            </a:lvl1pPr>
            <a:lvl2pPr marL="0" indent="457115">
              <a:buSzTx/>
              <a:buFontTx/>
              <a:buNone/>
              <a:defRPr sz="1900"/>
            </a:lvl2pPr>
            <a:lvl3pPr marL="0" indent="914230">
              <a:buSzTx/>
              <a:buFontTx/>
              <a:buNone/>
              <a:defRPr sz="1900"/>
            </a:lvl3pPr>
            <a:lvl4pPr marL="0" indent="1371346">
              <a:buSzTx/>
              <a:buFontTx/>
              <a:buNone/>
              <a:defRPr sz="1900"/>
            </a:lvl4pPr>
            <a:lvl5pPr marL="0" indent="1828461">
              <a:buSzTx/>
              <a:buFontTx/>
              <a:buNone/>
              <a:defRPr sz="1900"/>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27" name="Title Text"/>
          <p:cNvSpPr txBox="1">
            <a:spLocks noGrp="1"/>
          </p:cNvSpPr>
          <p:nvPr>
            <p:ph type="title"/>
          </p:nvPr>
        </p:nvSpPr>
        <p:spPr>
          <a:xfrm>
            <a:off x="661741" y="2032776"/>
            <a:ext cx="3938835" cy="1581963"/>
          </a:xfrm>
          <a:prstGeom prst="rect">
            <a:avLst/>
          </a:prstGeom>
        </p:spPr>
        <p:txBody>
          <a:bodyPr anchor="t">
            <a:normAutofit/>
          </a:bodyPr>
          <a:lstStyle>
            <a:lvl1pPr>
              <a:defRPr sz="3200">
                <a:solidFill>
                  <a:srgbClr val="00B0F0"/>
                </a:solidFill>
                <a:latin typeface="Arial"/>
                <a:ea typeface="Arial"/>
                <a:cs typeface="Arial"/>
                <a:sym typeface="Arial"/>
              </a:defRPr>
            </a:lvl1pPr>
          </a:lstStyle>
          <a:p>
            <a:r>
              <a:t>Title Text</a:t>
            </a:r>
          </a:p>
        </p:txBody>
      </p:sp>
      <p:sp>
        <p:nvSpPr>
          <p:cNvPr id="128" name="Body Level One…"/>
          <p:cNvSpPr txBox="1">
            <a:spLocks noGrp="1"/>
          </p:cNvSpPr>
          <p:nvPr>
            <p:ph type="body" sz="quarter" idx="1"/>
          </p:nvPr>
        </p:nvSpPr>
        <p:spPr>
          <a:xfrm>
            <a:off x="661741" y="3814534"/>
            <a:ext cx="3938835" cy="900341"/>
          </a:xfrm>
          <a:prstGeom prst="rect">
            <a:avLst/>
          </a:prstGeom>
        </p:spPr>
        <p:txBody>
          <a:bodyPr lIns="0" tIns="0" rIns="0" bIns="0" anchor="b">
            <a:normAutofit/>
          </a:bodyPr>
          <a:lstStyle>
            <a:lvl1pPr marL="0" indent="0">
              <a:buSzTx/>
              <a:buFontTx/>
              <a:buNone/>
              <a:defRPr sz="1900"/>
            </a:lvl1pPr>
            <a:lvl2pPr marL="0" indent="457115">
              <a:buSzTx/>
              <a:buFontTx/>
              <a:buNone/>
              <a:defRPr sz="1900"/>
            </a:lvl2pPr>
            <a:lvl3pPr marL="0" indent="914230">
              <a:buSzTx/>
              <a:buFontTx/>
              <a:buNone/>
              <a:defRPr sz="1900"/>
            </a:lvl3pPr>
            <a:lvl4pPr marL="0" indent="1371346">
              <a:buSzTx/>
              <a:buFontTx/>
              <a:buNone/>
              <a:defRPr sz="1900"/>
            </a:lvl4pPr>
            <a:lvl5pPr marL="0" indent="1828461">
              <a:buSzTx/>
              <a:buFontTx/>
              <a:buNone/>
              <a:defRPr sz="1900"/>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36" name="Title Text"/>
          <p:cNvSpPr txBox="1">
            <a:spLocks noGrp="1"/>
          </p:cNvSpPr>
          <p:nvPr>
            <p:ph type="title"/>
          </p:nvPr>
        </p:nvSpPr>
        <p:spPr>
          <a:xfrm>
            <a:off x="661741" y="2032776"/>
            <a:ext cx="3938835" cy="1581963"/>
          </a:xfrm>
          <a:prstGeom prst="rect">
            <a:avLst/>
          </a:prstGeom>
        </p:spPr>
        <p:txBody>
          <a:bodyPr anchor="t">
            <a:normAutofit/>
          </a:bodyPr>
          <a:lstStyle>
            <a:lvl1pPr>
              <a:defRPr sz="3200">
                <a:solidFill>
                  <a:srgbClr val="00B0F0"/>
                </a:solidFill>
                <a:latin typeface="Arial"/>
                <a:ea typeface="Arial"/>
                <a:cs typeface="Arial"/>
                <a:sym typeface="Arial"/>
              </a:defRPr>
            </a:lvl1pPr>
          </a:lstStyle>
          <a:p>
            <a:r>
              <a:t>Title Text</a:t>
            </a:r>
          </a:p>
        </p:txBody>
      </p:sp>
      <p:sp>
        <p:nvSpPr>
          <p:cNvPr id="137" name="Body Level One…"/>
          <p:cNvSpPr txBox="1">
            <a:spLocks noGrp="1"/>
          </p:cNvSpPr>
          <p:nvPr>
            <p:ph type="body" sz="quarter" idx="1"/>
          </p:nvPr>
        </p:nvSpPr>
        <p:spPr>
          <a:xfrm>
            <a:off x="661741" y="3814534"/>
            <a:ext cx="3938835" cy="900341"/>
          </a:xfrm>
          <a:prstGeom prst="rect">
            <a:avLst/>
          </a:prstGeom>
        </p:spPr>
        <p:txBody>
          <a:bodyPr lIns="0" tIns="0" rIns="0" bIns="0" anchor="b">
            <a:normAutofit/>
          </a:bodyPr>
          <a:lstStyle>
            <a:lvl1pPr marL="0" indent="0">
              <a:buSzTx/>
              <a:buFontTx/>
              <a:buNone/>
              <a:defRPr sz="1900"/>
            </a:lvl1pPr>
            <a:lvl2pPr marL="0" indent="457115">
              <a:buSzTx/>
              <a:buFontTx/>
              <a:buNone/>
              <a:defRPr sz="1900"/>
            </a:lvl2pPr>
            <a:lvl3pPr marL="0" indent="914230">
              <a:buSzTx/>
              <a:buFontTx/>
              <a:buNone/>
              <a:defRPr sz="1900"/>
            </a:lvl3pPr>
            <a:lvl4pPr marL="0" indent="1371346">
              <a:buSzTx/>
              <a:buFontTx/>
              <a:buNone/>
              <a:defRPr sz="1900"/>
            </a:lvl4pPr>
            <a:lvl5pPr marL="0" indent="1828461">
              <a:buSzTx/>
              <a:buFontTx/>
              <a:buNone/>
              <a:defRPr sz="1900"/>
            </a:lvl5pPr>
          </a:lstStyle>
          <a:p>
            <a:r>
              <a:t>Body Level One</a:t>
            </a:r>
          </a:p>
          <a:p>
            <a:pPr lvl="1"/>
            <a:r>
              <a:t>Body Level Two</a:t>
            </a:r>
          </a:p>
          <a:p>
            <a:pPr lvl="2"/>
            <a:r>
              <a:t>Body Level Three</a:t>
            </a:r>
          </a:p>
          <a:p>
            <a:pPr lvl="3"/>
            <a:r>
              <a:t>Body Level Four</a:t>
            </a:r>
          </a:p>
          <a:p>
            <a:pPr lvl="4"/>
            <a:r>
              <a:t>Body Level Five</a:t>
            </a:r>
          </a:p>
        </p:txBody>
      </p:sp>
      <p:sp>
        <p:nvSpPr>
          <p:cNvPr id="138" name="Picture Placeholder 2"/>
          <p:cNvSpPr>
            <a:spLocks noGrp="1"/>
          </p:cNvSpPr>
          <p:nvPr>
            <p:ph type="pic" sz="half" idx="13"/>
          </p:nvPr>
        </p:nvSpPr>
        <p:spPr>
          <a:xfrm>
            <a:off x="6747063" y="979688"/>
            <a:ext cx="4182877" cy="5881541"/>
          </a:xfrm>
          <a:prstGeom prst="rect">
            <a:avLst/>
          </a:prstGeom>
        </p:spPr>
        <p:txBody>
          <a:bodyPr lIns="91422" rIns="91422"/>
          <a:lstStyle/>
          <a:p>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1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6" name="Body Level One…"/>
          <p:cNvSpPr txBox="1">
            <a:spLocks noGrp="1"/>
          </p:cNvSpPr>
          <p:nvPr>
            <p:ph type="body" idx="1"/>
          </p:nvPr>
        </p:nvSpPr>
        <p:spPr>
          <a:xfrm>
            <a:off x="1947791" y="2032779"/>
            <a:ext cx="7687508" cy="4439523"/>
          </a:xfrm>
          <a:prstGeom prst="rect">
            <a:avLst/>
          </a:prstGeom>
        </p:spPr>
        <p:txBody>
          <a:bodyPr>
            <a:normAutofit/>
          </a:bodyPr>
          <a:lstStyle>
            <a:lvl1pPr>
              <a:lnSpc>
                <a:spcPct val="100000"/>
              </a:lnSpc>
              <a:buClr>
                <a:srgbClr val="00B0F0"/>
              </a:buClr>
              <a:buFontTx/>
              <a:buChar char="▪"/>
              <a:defRPr sz="3200"/>
            </a:lvl1pPr>
            <a:lvl2pPr marL="685674" indent="-228558">
              <a:lnSpc>
                <a:spcPct val="100000"/>
              </a:lnSpc>
              <a:buClr>
                <a:srgbClr val="00B0F0"/>
              </a:buClr>
              <a:buFontTx/>
              <a:buChar char="▪"/>
              <a:defRPr sz="3200"/>
            </a:lvl2pPr>
            <a:lvl3pPr marL="1142789" indent="-228558">
              <a:lnSpc>
                <a:spcPct val="100000"/>
              </a:lnSpc>
              <a:buClr>
                <a:srgbClr val="00B0F0"/>
              </a:buClr>
              <a:buFontTx/>
              <a:buChar char="▪"/>
              <a:defRPr sz="3200"/>
            </a:lvl3pPr>
            <a:lvl4pPr marL="1599904" indent="-228558">
              <a:lnSpc>
                <a:spcPct val="100000"/>
              </a:lnSpc>
              <a:buClr>
                <a:srgbClr val="00B0F0"/>
              </a:buClr>
              <a:buFontTx/>
              <a:buChar char="▪"/>
              <a:defRPr sz="3200"/>
            </a:lvl4pPr>
            <a:lvl5pPr marL="2057019" indent="-228558">
              <a:lnSpc>
                <a:spcPct val="100000"/>
              </a:lnSpc>
              <a:buClr>
                <a:srgbClr val="00B0F0"/>
              </a:buClr>
              <a:buFontTx/>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47" name="Title Text"/>
          <p:cNvSpPr txBox="1">
            <a:spLocks noGrp="1"/>
          </p:cNvSpPr>
          <p:nvPr>
            <p:ph type="title"/>
          </p:nvPr>
        </p:nvSpPr>
        <p:spPr>
          <a:xfrm>
            <a:off x="1947791" y="979690"/>
            <a:ext cx="7687508" cy="663583"/>
          </a:xfrm>
          <a:prstGeom prst="rect">
            <a:avLst/>
          </a:prstGeom>
        </p:spPr>
        <p:txBody>
          <a:bodyPr anchor="t">
            <a:normAutofit/>
          </a:bodyPr>
          <a:lstStyle>
            <a:lvl1pPr>
              <a:defRPr sz="1900" b="1">
                <a:solidFill>
                  <a:srgbClr val="00B0F0"/>
                </a:solidFill>
                <a:latin typeface="Arial"/>
                <a:ea typeface="Arial"/>
                <a:cs typeface="Arial"/>
                <a:sym typeface="Arial"/>
              </a:defRPr>
            </a:lvl1pPr>
          </a:lstStyle>
          <a:p>
            <a:r>
              <a:t>Title Text</a:t>
            </a: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55" name="Body Level One…"/>
          <p:cNvSpPr txBox="1">
            <a:spLocks noGrp="1"/>
          </p:cNvSpPr>
          <p:nvPr>
            <p:ph type="body" sz="half" idx="1"/>
          </p:nvPr>
        </p:nvSpPr>
        <p:spPr>
          <a:xfrm>
            <a:off x="1947791" y="2032779"/>
            <a:ext cx="6921891" cy="4439523"/>
          </a:xfrm>
          <a:prstGeom prst="rect">
            <a:avLst/>
          </a:prstGeom>
        </p:spPr>
        <p:txBody>
          <a:bodyPr>
            <a:normAutofit/>
          </a:bodyPr>
          <a:lstStyle>
            <a:lvl1pPr>
              <a:lnSpc>
                <a:spcPct val="100000"/>
              </a:lnSpc>
              <a:buClr>
                <a:srgbClr val="00B0F0"/>
              </a:buClr>
              <a:buFontTx/>
              <a:buChar char="▪"/>
              <a:defRPr sz="3200"/>
            </a:lvl1pPr>
            <a:lvl2pPr marL="685674" indent="-228558">
              <a:lnSpc>
                <a:spcPct val="100000"/>
              </a:lnSpc>
              <a:buClr>
                <a:srgbClr val="00B0F0"/>
              </a:buClr>
              <a:buFontTx/>
              <a:buChar char="▪"/>
              <a:defRPr sz="3200"/>
            </a:lvl2pPr>
            <a:lvl3pPr marL="1142789" indent="-228558">
              <a:lnSpc>
                <a:spcPct val="100000"/>
              </a:lnSpc>
              <a:buClr>
                <a:srgbClr val="00B0F0"/>
              </a:buClr>
              <a:buFontTx/>
              <a:buChar char="▪"/>
              <a:defRPr sz="3200"/>
            </a:lvl3pPr>
            <a:lvl4pPr marL="1599904" indent="-228558">
              <a:lnSpc>
                <a:spcPct val="100000"/>
              </a:lnSpc>
              <a:buClr>
                <a:srgbClr val="00B0F0"/>
              </a:buClr>
              <a:buFontTx/>
              <a:buChar char="▪"/>
              <a:defRPr sz="3200"/>
            </a:lvl4pPr>
            <a:lvl5pPr marL="2057019" indent="-228558">
              <a:lnSpc>
                <a:spcPct val="100000"/>
              </a:lnSpc>
              <a:buClr>
                <a:srgbClr val="00B0F0"/>
              </a:buClr>
              <a:buFontTx/>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56" name="Title Text"/>
          <p:cNvSpPr txBox="1">
            <a:spLocks noGrp="1"/>
          </p:cNvSpPr>
          <p:nvPr>
            <p:ph type="title"/>
          </p:nvPr>
        </p:nvSpPr>
        <p:spPr>
          <a:xfrm rot="5400000">
            <a:off x="7116883" y="3953882"/>
            <a:ext cx="4439523" cy="597319"/>
          </a:xfrm>
          <a:prstGeom prst="rect">
            <a:avLst/>
          </a:prstGeom>
        </p:spPr>
        <p:txBody>
          <a:bodyPr anchor="t">
            <a:normAutofit/>
          </a:bodyPr>
          <a:lstStyle>
            <a:lvl1pPr>
              <a:defRPr sz="1900" b="1">
                <a:solidFill>
                  <a:srgbClr val="00B0F0"/>
                </a:solidFill>
                <a:latin typeface="Arial"/>
                <a:ea typeface="Arial"/>
                <a:cs typeface="Arial"/>
                <a:sym typeface="Arial"/>
              </a:defRPr>
            </a:lvl1pPr>
          </a:lstStyle>
          <a:p>
            <a:r>
              <a:t>Title Text</a:t>
            </a: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Closure Slide 1">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3" name="Rectangle 2"/>
          <p:cNvSpPr/>
          <p:nvPr/>
        </p:nvSpPr>
        <p:spPr>
          <a:xfrm>
            <a:off x="-128286" y="-16387"/>
            <a:ext cx="5957891" cy="6899872"/>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164" name="Rectangle 3"/>
          <p:cNvSpPr/>
          <p:nvPr/>
        </p:nvSpPr>
        <p:spPr>
          <a:xfrm>
            <a:off x="11403106" y="0"/>
            <a:ext cx="788895" cy="6858000"/>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165" name="Slide Number"/>
          <p:cNvSpPr txBox="1">
            <a:spLocks noGrp="1"/>
          </p:cNvSpPr>
          <p:nvPr>
            <p:ph type="sldNum" sz="quarter" idx="2"/>
          </p:nvPr>
        </p:nvSpPr>
        <p:spPr>
          <a:xfrm>
            <a:off x="11764797" y="1010318"/>
            <a:ext cx="264719" cy="261594"/>
          </a:xfrm>
          <a:prstGeom prst="rect">
            <a:avLst/>
          </a:prstGeom>
        </p:spPr>
        <p:txBody>
          <a:bodyPr/>
          <a:lstStyle/>
          <a:p>
            <a:fld id="{86CB4B4D-7CA3-9044-876B-883B54F8677D}" type="slidenum">
              <a:t>‹#›</a:t>
            </a:fld>
            <a:endParaRPr/>
          </a:p>
        </p:txBody>
      </p:sp>
      <p:pic>
        <p:nvPicPr>
          <p:cNvPr id="166" name="Picture 6" descr="Picture 6"/>
          <p:cNvPicPr>
            <a:picLocks noChangeAspect="1"/>
          </p:cNvPicPr>
          <p:nvPr/>
        </p:nvPicPr>
        <p:blipFill>
          <a:blip r:embed="rId3"/>
          <a:stretch>
            <a:fillRect/>
          </a:stretch>
        </p:blipFill>
        <p:spPr>
          <a:xfrm>
            <a:off x="149821" y="204095"/>
            <a:ext cx="1947187" cy="350307"/>
          </a:xfrm>
          <a:prstGeom prst="rect">
            <a:avLst/>
          </a:prstGeom>
          <a:ln w="12700">
            <a:miter lim="400000"/>
          </a:ln>
        </p:spPr>
      </p:pic>
      <p:sp>
        <p:nvSpPr>
          <p:cNvPr id="167" name="TextBox 8"/>
          <p:cNvSpPr txBox="1"/>
          <p:nvPr/>
        </p:nvSpPr>
        <p:spPr>
          <a:xfrm rot="16200000">
            <a:off x="10088279" y="4777077"/>
            <a:ext cx="3514724" cy="492856"/>
          </a:xfrm>
          <a:prstGeom prst="rect">
            <a:avLst/>
          </a:prstGeom>
          <a:ln w="12700">
            <a:miter lim="400000"/>
          </a:ln>
          <a:extLst>
            <a:ext uri="{C572A759-6A51-4108-AA02-DFA0A04FC94B}">
              <ma14:wrappingTextBoxFlag xmlns:ma14="http://schemas.microsoft.com/office/mac/drawingml/2011/main" xmlns="" val="1"/>
            </a:ext>
          </a:extLst>
        </p:spPr>
        <p:txBody>
          <a:bodyPr lIns="45711" tIns="45712" rIns="45711" bIns="45712">
            <a:spAutoFit/>
          </a:bodyPr>
          <a:lstStyle/>
          <a:p>
            <a:pPr>
              <a:lnSpc>
                <a:spcPts val="1500"/>
              </a:lnSpc>
              <a:defRPr b="1">
                <a:solidFill>
                  <a:srgbClr val="00B0F0"/>
                </a:solidFill>
              </a:defRPr>
            </a:pPr>
            <a:r>
              <a:t>Discovery,</a:t>
            </a:r>
          </a:p>
          <a:p>
            <a:pPr>
              <a:lnSpc>
                <a:spcPts val="1500"/>
              </a:lnSpc>
              <a:defRPr b="1">
                <a:solidFill>
                  <a:srgbClr val="00B0F0"/>
                </a:solidFill>
              </a:defRPr>
            </a:pPr>
            <a:r>
              <a:t>accelerated</a:t>
            </a:r>
          </a:p>
        </p:txBody>
      </p:sp>
      <p:sp>
        <p:nvSpPr>
          <p:cNvPr id="168" name="Title Text"/>
          <p:cNvSpPr txBox="1">
            <a:spLocks noGrp="1"/>
          </p:cNvSpPr>
          <p:nvPr>
            <p:ph type="title"/>
          </p:nvPr>
        </p:nvSpPr>
        <p:spPr>
          <a:xfrm>
            <a:off x="661741" y="2032775"/>
            <a:ext cx="3938835" cy="1581963"/>
          </a:xfrm>
          <a:prstGeom prst="rect">
            <a:avLst/>
          </a:prstGeom>
        </p:spPr>
        <p:txBody>
          <a:bodyPr anchor="t">
            <a:normAutofit/>
          </a:bodyPr>
          <a:lstStyle>
            <a:lvl1pPr>
              <a:defRPr sz="3200">
                <a:latin typeface="Arial"/>
                <a:ea typeface="Arial"/>
                <a:cs typeface="Arial"/>
                <a:sym typeface="Arial"/>
              </a:defRPr>
            </a:lvl1pPr>
          </a:lstStyle>
          <a:p>
            <a:r>
              <a:t>Title Text</a:t>
            </a:r>
          </a:p>
        </p:txBody>
      </p:sp>
      <p:sp>
        <p:nvSpPr>
          <p:cNvPr id="169" name="Body Level One…"/>
          <p:cNvSpPr txBox="1">
            <a:spLocks noGrp="1"/>
          </p:cNvSpPr>
          <p:nvPr>
            <p:ph type="body" sz="quarter" idx="1"/>
          </p:nvPr>
        </p:nvSpPr>
        <p:spPr>
          <a:xfrm>
            <a:off x="661988" y="4493175"/>
            <a:ext cx="3938589" cy="781189"/>
          </a:xfrm>
          <a:prstGeom prst="rect">
            <a:avLst/>
          </a:prstGeom>
        </p:spPr>
        <p:txBody>
          <a:bodyPr>
            <a:normAutofit/>
          </a:bodyPr>
          <a:lstStyle>
            <a:lvl1pPr marL="0" indent="0">
              <a:buSzTx/>
              <a:buFontTx/>
              <a:buNone/>
              <a:defRPr sz="1900"/>
            </a:lvl1pPr>
            <a:lvl2pPr marL="628535" indent="-171420">
              <a:buFontTx/>
              <a:defRPr sz="1900"/>
            </a:lvl2pPr>
            <a:lvl3pPr marL="0" indent="914230">
              <a:buSzTx/>
              <a:buFontTx/>
              <a:buNone/>
              <a:defRPr sz="1900"/>
            </a:lvl3pPr>
            <a:lvl4pPr marL="1599904" indent="-228558">
              <a:buFontTx/>
              <a:defRPr sz="1900"/>
            </a:lvl4pPr>
            <a:lvl5pPr marL="2057019" indent="-228558">
              <a:buFontTx/>
              <a:defRPr sz="1900"/>
            </a:lvl5pPr>
          </a:lstStyle>
          <a:p>
            <a:r>
              <a:t>Body Level One</a:t>
            </a:r>
          </a:p>
          <a:p>
            <a:pPr lvl="1"/>
            <a:r>
              <a:t>Body Level Two</a:t>
            </a:r>
          </a:p>
          <a:p>
            <a:pPr lvl="2"/>
            <a:r>
              <a:t>Body Level Three</a:t>
            </a:r>
          </a:p>
          <a:p>
            <a:pPr lvl="3"/>
            <a:r>
              <a:t>Body Level Four</a:t>
            </a:r>
          </a:p>
          <a:p>
            <a:pPr lvl="4"/>
            <a:r>
              <a:t>Body Level Five</a:t>
            </a:r>
          </a:p>
        </p:txBody>
      </p:sp>
      <p:sp>
        <p:nvSpPr>
          <p:cNvPr id="170" name="Text Placeholder 12"/>
          <p:cNvSpPr>
            <a:spLocks noGrp="1"/>
          </p:cNvSpPr>
          <p:nvPr>
            <p:ph type="body" sz="quarter" idx="13"/>
          </p:nvPr>
        </p:nvSpPr>
        <p:spPr>
          <a:xfrm>
            <a:off x="661743" y="4118555"/>
            <a:ext cx="3938589" cy="374621"/>
          </a:xfrm>
          <a:prstGeom prst="rect">
            <a:avLst/>
          </a:prstGeom>
        </p:spPr>
        <p:txBody>
          <a:bodyPr>
            <a:normAutofit/>
          </a:bodyPr>
          <a:lstStyle>
            <a:lvl1pPr marL="0" indent="0">
              <a:buSzTx/>
              <a:buFontTx/>
              <a:buNone/>
              <a:defRPr sz="2000" b="1">
                <a:solidFill>
                  <a:srgbClr val="00B0F0"/>
                </a:solidFill>
              </a:defRPr>
            </a:lvl1pPr>
          </a:lstStyle>
          <a:p>
            <a:pPr marL="0" indent="0">
              <a:buSzTx/>
              <a:buFontTx/>
              <a:buNone/>
              <a:defRPr sz="2000" b="1">
                <a:solidFill>
                  <a:srgbClr val="00B0F0"/>
                </a:solidFill>
              </a:defRPr>
            </a:pPr>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Closure Slide 2">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7" name="Rectangle 2"/>
          <p:cNvSpPr/>
          <p:nvPr/>
        </p:nvSpPr>
        <p:spPr>
          <a:xfrm>
            <a:off x="-128286" y="-16387"/>
            <a:ext cx="5957891" cy="6899872"/>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178" name="Rectangle 3"/>
          <p:cNvSpPr/>
          <p:nvPr/>
        </p:nvSpPr>
        <p:spPr>
          <a:xfrm>
            <a:off x="11403106" y="0"/>
            <a:ext cx="788895" cy="6858000"/>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179" name="Slide Number"/>
          <p:cNvSpPr txBox="1">
            <a:spLocks noGrp="1"/>
          </p:cNvSpPr>
          <p:nvPr>
            <p:ph type="sldNum" sz="quarter" idx="2"/>
          </p:nvPr>
        </p:nvSpPr>
        <p:spPr>
          <a:xfrm>
            <a:off x="11764797" y="1010318"/>
            <a:ext cx="264719" cy="261594"/>
          </a:xfrm>
          <a:prstGeom prst="rect">
            <a:avLst/>
          </a:prstGeom>
        </p:spPr>
        <p:txBody>
          <a:bodyPr/>
          <a:lstStyle/>
          <a:p>
            <a:fld id="{86CB4B4D-7CA3-9044-876B-883B54F8677D}" type="slidenum">
              <a:t>‹#›</a:t>
            </a:fld>
            <a:endParaRPr/>
          </a:p>
        </p:txBody>
      </p:sp>
      <p:pic>
        <p:nvPicPr>
          <p:cNvPr id="180" name="Picture 6" descr="Picture 6"/>
          <p:cNvPicPr>
            <a:picLocks noChangeAspect="1"/>
          </p:cNvPicPr>
          <p:nvPr/>
        </p:nvPicPr>
        <p:blipFill>
          <a:blip r:embed="rId3"/>
          <a:stretch>
            <a:fillRect/>
          </a:stretch>
        </p:blipFill>
        <p:spPr>
          <a:xfrm>
            <a:off x="149821" y="204095"/>
            <a:ext cx="1947187" cy="350307"/>
          </a:xfrm>
          <a:prstGeom prst="rect">
            <a:avLst/>
          </a:prstGeom>
          <a:ln w="12700">
            <a:miter lim="400000"/>
          </a:ln>
        </p:spPr>
      </p:pic>
      <p:sp>
        <p:nvSpPr>
          <p:cNvPr id="181" name="TextBox 8"/>
          <p:cNvSpPr txBox="1"/>
          <p:nvPr/>
        </p:nvSpPr>
        <p:spPr>
          <a:xfrm rot="16200000">
            <a:off x="10088279" y="4777077"/>
            <a:ext cx="3514724" cy="492856"/>
          </a:xfrm>
          <a:prstGeom prst="rect">
            <a:avLst/>
          </a:prstGeom>
          <a:ln w="12700">
            <a:miter lim="400000"/>
          </a:ln>
          <a:extLst>
            <a:ext uri="{C572A759-6A51-4108-AA02-DFA0A04FC94B}">
              <ma14:wrappingTextBoxFlag xmlns:ma14="http://schemas.microsoft.com/office/mac/drawingml/2011/main" xmlns="" val="1"/>
            </a:ext>
          </a:extLst>
        </p:spPr>
        <p:txBody>
          <a:bodyPr lIns="45711" tIns="45712" rIns="45711" bIns="45712">
            <a:spAutoFit/>
          </a:bodyPr>
          <a:lstStyle/>
          <a:p>
            <a:pPr>
              <a:lnSpc>
                <a:spcPts val="1500"/>
              </a:lnSpc>
              <a:defRPr b="1">
                <a:solidFill>
                  <a:srgbClr val="00B0F0"/>
                </a:solidFill>
              </a:defRPr>
            </a:pPr>
            <a:r>
              <a:t>Discovery,</a:t>
            </a:r>
          </a:p>
          <a:p>
            <a:pPr>
              <a:lnSpc>
                <a:spcPts val="1500"/>
              </a:lnSpc>
              <a:defRPr b="1">
                <a:solidFill>
                  <a:srgbClr val="00B0F0"/>
                </a:solidFill>
              </a:defRPr>
            </a:pPr>
            <a:r>
              <a:t>accelerated</a:t>
            </a:r>
          </a:p>
        </p:txBody>
      </p:sp>
      <p:sp>
        <p:nvSpPr>
          <p:cNvPr id="182" name="Title Text"/>
          <p:cNvSpPr txBox="1">
            <a:spLocks noGrp="1"/>
          </p:cNvSpPr>
          <p:nvPr>
            <p:ph type="title"/>
          </p:nvPr>
        </p:nvSpPr>
        <p:spPr>
          <a:xfrm>
            <a:off x="661741" y="2032775"/>
            <a:ext cx="3938835" cy="1581963"/>
          </a:xfrm>
          <a:prstGeom prst="rect">
            <a:avLst/>
          </a:prstGeom>
        </p:spPr>
        <p:txBody>
          <a:bodyPr anchor="t">
            <a:normAutofit/>
          </a:bodyPr>
          <a:lstStyle>
            <a:lvl1pPr>
              <a:defRPr sz="3200">
                <a:latin typeface="Arial"/>
                <a:ea typeface="Arial"/>
                <a:cs typeface="Arial"/>
                <a:sym typeface="Arial"/>
              </a:defRPr>
            </a:lvl1pPr>
          </a:lstStyle>
          <a:p>
            <a:r>
              <a:t>Title Text</a:t>
            </a:r>
          </a:p>
        </p:txBody>
      </p:sp>
      <p:sp>
        <p:nvSpPr>
          <p:cNvPr id="183" name="Body Level One…"/>
          <p:cNvSpPr txBox="1">
            <a:spLocks noGrp="1"/>
          </p:cNvSpPr>
          <p:nvPr>
            <p:ph type="body" sz="quarter" idx="1"/>
          </p:nvPr>
        </p:nvSpPr>
        <p:spPr>
          <a:xfrm>
            <a:off x="661988" y="4493175"/>
            <a:ext cx="3938589" cy="781189"/>
          </a:xfrm>
          <a:prstGeom prst="rect">
            <a:avLst/>
          </a:prstGeom>
        </p:spPr>
        <p:txBody>
          <a:bodyPr>
            <a:normAutofit/>
          </a:bodyPr>
          <a:lstStyle>
            <a:lvl1pPr marL="0" indent="0">
              <a:buSzTx/>
              <a:buFontTx/>
              <a:buNone/>
              <a:defRPr sz="1900"/>
            </a:lvl1pPr>
            <a:lvl2pPr marL="628535" indent="-171420">
              <a:buFontTx/>
              <a:defRPr sz="1900"/>
            </a:lvl2pPr>
            <a:lvl3pPr marL="0" indent="914230">
              <a:buSzTx/>
              <a:buFontTx/>
              <a:buNone/>
              <a:defRPr sz="1900"/>
            </a:lvl3pPr>
            <a:lvl4pPr marL="1599904" indent="-228558">
              <a:buFontTx/>
              <a:defRPr sz="1900"/>
            </a:lvl4pPr>
            <a:lvl5pPr marL="2057019" indent="-228558">
              <a:buFontTx/>
              <a:defRPr sz="1900"/>
            </a:lvl5pPr>
          </a:lstStyle>
          <a:p>
            <a:r>
              <a:t>Body Level One</a:t>
            </a:r>
          </a:p>
          <a:p>
            <a:pPr lvl="1"/>
            <a:r>
              <a:t>Body Level Two</a:t>
            </a:r>
          </a:p>
          <a:p>
            <a:pPr lvl="2"/>
            <a:r>
              <a:t>Body Level Three</a:t>
            </a:r>
          </a:p>
          <a:p>
            <a:pPr lvl="3"/>
            <a:r>
              <a:t>Body Level Four</a:t>
            </a:r>
          </a:p>
          <a:p>
            <a:pPr lvl="4"/>
            <a:r>
              <a:t>Body Level Five</a:t>
            </a:r>
          </a:p>
        </p:txBody>
      </p:sp>
      <p:sp>
        <p:nvSpPr>
          <p:cNvPr id="184" name="Text Placeholder 12"/>
          <p:cNvSpPr>
            <a:spLocks noGrp="1"/>
          </p:cNvSpPr>
          <p:nvPr>
            <p:ph type="body" sz="quarter" idx="13"/>
          </p:nvPr>
        </p:nvSpPr>
        <p:spPr>
          <a:xfrm>
            <a:off x="661743" y="4118555"/>
            <a:ext cx="3938589" cy="374621"/>
          </a:xfrm>
          <a:prstGeom prst="rect">
            <a:avLst/>
          </a:prstGeom>
        </p:spPr>
        <p:txBody>
          <a:bodyPr>
            <a:normAutofit/>
          </a:bodyPr>
          <a:lstStyle>
            <a:lvl1pPr marL="0" indent="0">
              <a:buSzTx/>
              <a:buFontTx/>
              <a:buNone/>
              <a:defRPr sz="2000" b="1">
                <a:solidFill>
                  <a:srgbClr val="00B0F0"/>
                </a:solidFill>
              </a:defRPr>
            </a:lvl1pPr>
          </a:lstStyle>
          <a:p>
            <a:pPr marL="0" indent="0">
              <a:buSzTx/>
              <a:buFontTx/>
              <a:buNone/>
              <a:defRPr sz="2000" b="1">
                <a:solidFill>
                  <a:srgbClr val="00B0F0"/>
                </a:solidFill>
              </a:defRPr>
            </a:pPr>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Closure Slide 3">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1" name="Rectangle 2"/>
          <p:cNvSpPr/>
          <p:nvPr/>
        </p:nvSpPr>
        <p:spPr>
          <a:xfrm>
            <a:off x="-128286" y="-16387"/>
            <a:ext cx="5957891" cy="6899872"/>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192" name="Rectangle 3"/>
          <p:cNvSpPr/>
          <p:nvPr/>
        </p:nvSpPr>
        <p:spPr>
          <a:xfrm>
            <a:off x="11403106" y="0"/>
            <a:ext cx="788895" cy="6858000"/>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193" name="Slide Number"/>
          <p:cNvSpPr txBox="1">
            <a:spLocks noGrp="1"/>
          </p:cNvSpPr>
          <p:nvPr>
            <p:ph type="sldNum" sz="quarter" idx="2"/>
          </p:nvPr>
        </p:nvSpPr>
        <p:spPr>
          <a:xfrm>
            <a:off x="11764797" y="1010318"/>
            <a:ext cx="264719" cy="261594"/>
          </a:xfrm>
          <a:prstGeom prst="rect">
            <a:avLst/>
          </a:prstGeom>
        </p:spPr>
        <p:txBody>
          <a:bodyPr/>
          <a:lstStyle/>
          <a:p>
            <a:fld id="{86CB4B4D-7CA3-9044-876B-883B54F8677D}" type="slidenum">
              <a:t>‹#›</a:t>
            </a:fld>
            <a:endParaRPr/>
          </a:p>
        </p:txBody>
      </p:sp>
      <p:pic>
        <p:nvPicPr>
          <p:cNvPr id="194" name="Picture 6" descr="Picture 6"/>
          <p:cNvPicPr>
            <a:picLocks noChangeAspect="1"/>
          </p:cNvPicPr>
          <p:nvPr/>
        </p:nvPicPr>
        <p:blipFill>
          <a:blip r:embed="rId3"/>
          <a:stretch>
            <a:fillRect/>
          </a:stretch>
        </p:blipFill>
        <p:spPr>
          <a:xfrm>
            <a:off x="149821" y="204095"/>
            <a:ext cx="1947187" cy="350307"/>
          </a:xfrm>
          <a:prstGeom prst="rect">
            <a:avLst/>
          </a:prstGeom>
          <a:ln w="12700">
            <a:miter lim="400000"/>
          </a:ln>
        </p:spPr>
      </p:pic>
      <p:sp>
        <p:nvSpPr>
          <p:cNvPr id="195" name="TextBox 8"/>
          <p:cNvSpPr txBox="1"/>
          <p:nvPr/>
        </p:nvSpPr>
        <p:spPr>
          <a:xfrm rot="16200000">
            <a:off x="10088279" y="4777077"/>
            <a:ext cx="3514724" cy="492856"/>
          </a:xfrm>
          <a:prstGeom prst="rect">
            <a:avLst/>
          </a:prstGeom>
          <a:ln w="12700">
            <a:miter lim="400000"/>
          </a:ln>
          <a:extLst>
            <a:ext uri="{C572A759-6A51-4108-AA02-DFA0A04FC94B}">
              <ma14:wrappingTextBoxFlag xmlns:ma14="http://schemas.microsoft.com/office/mac/drawingml/2011/main" xmlns="" val="1"/>
            </a:ext>
          </a:extLst>
        </p:spPr>
        <p:txBody>
          <a:bodyPr lIns="45711" tIns="45712" rIns="45711" bIns="45712">
            <a:spAutoFit/>
          </a:bodyPr>
          <a:lstStyle/>
          <a:p>
            <a:pPr>
              <a:lnSpc>
                <a:spcPts val="1500"/>
              </a:lnSpc>
              <a:defRPr b="1">
                <a:solidFill>
                  <a:srgbClr val="00B0F0"/>
                </a:solidFill>
              </a:defRPr>
            </a:pPr>
            <a:r>
              <a:t>Discovery,</a:t>
            </a:r>
          </a:p>
          <a:p>
            <a:pPr>
              <a:lnSpc>
                <a:spcPts val="1500"/>
              </a:lnSpc>
              <a:defRPr b="1">
                <a:solidFill>
                  <a:srgbClr val="00B0F0"/>
                </a:solidFill>
              </a:defRPr>
            </a:pPr>
            <a:r>
              <a:t>accelerated</a:t>
            </a:r>
          </a:p>
        </p:txBody>
      </p:sp>
      <p:sp>
        <p:nvSpPr>
          <p:cNvPr id="196" name="Title Text"/>
          <p:cNvSpPr txBox="1">
            <a:spLocks noGrp="1"/>
          </p:cNvSpPr>
          <p:nvPr>
            <p:ph type="title"/>
          </p:nvPr>
        </p:nvSpPr>
        <p:spPr>
          <a:xfrm>
            <a:off x="661741" y="2032775"/>
            <a:ext cx="3938835" cy="1581963"/>
          </a:xfrm>
          <a:prstGeom prst="rect">
            <a:avLst/>
          </a:prstGeom>
        </p:spPr>
        <p:txBody>
          <a:bodyPr anchor="t">
            <a:normAutofit/>
          </a:bodyPr>
          <a:lstStyle>
            <a:lvl1pPr>
              <a:defRPr sz="3200">
                <a:latin typeface="Arial"/>
                <a:ea typeface="Arial"/>
                <a:cs typeface="Arial"/>
                <a:sym typeface="Arial"/>
              </a:defRPr>
            </a:lvl1pPr>
          </a:lstStyle>
          <a:p>
            <a:r>
              <a:t>Title Text</a:t>
            </a:r>
          </a:p>
        </p:txBody>
      </p:sp>
      <p:sp>
        <p:nvSpPr>
          <p:cNvPr id="197" name="Body Level One…"/>
          <p:cNvSpPr txBox="1">
            <a:spLocks noGrp="1"/>
          </p:cNvSpPr>
          <p:nvPr>
            <p:ph type="body" sz="quarter" idx="1"/>
          </p:nvPr>
        </p:nvSpPr>
        <p:spPr>
          <a:xfrm>
            <a:off x="661988" y="4493175"/>
            <a:ext cx="3938589" cy="781189"/>
          </a:xfrm>
          <a:prstGeom prst="rect">
            <a:avLst/>
          </a:prstGeom>
        </p:spPr>
        <p:txBody>
          <a:bodyPr>
            <a:normAutofit/>
          </a:bodyPr>
          <a:lstStyle>
            <a:lvl1pPr marL="0" indent="0">
              <a:buSzTx/>
              <a:buFontTx/>
              <a:buNone/>
              <a:defRPr sz="1900"/>
            </a:lvl1pPr>
            <a:lvl2pPr marL="628535" indent="-171420">
              <a:buFontTx/>
              <a:defRPr sz="1900"/>
            </a:lvl2pPr>
            <a:lvl3pPr marL="0" indent="914230">
              <a:buSzTx/>
              <a:buFontTx/>
              <a:buNone/>
              <a:defRPr sz="1900"/>
            </a:lvl3pPr>
            <a:lvl4pPr marL="1599904" indent="-228558">
              <a:buFontTx/>
              <a:defRPr sz="1900"/>
            </a:lvl4pPr>
            <a:lvl5pPr marL="2057019" indent="-228558">
              <a:buFontTx/>
              <a:defRPr sz="1900"/>
            </a:lvl5pPr>
          </a:lstStyle>
          <a:p>
            <a:r>
              <a:t>Body Level One</a:t>
            </a:r>
          </a:p>
          <a:p>
            <a:pPr lvl="1"/>
            <a:r>
              <a:t>Body Level Two</a:t>
            </a:r>
          </a:p>
          <a:p>
            <a:pPr lvl="2"/>
            <a:r>
              <a:t>Body Level Three</a:t>
            </a:r>
          </a:p>
          <a:p>
            <a:pPr lvl="3"/>
            <a:r>
              <a:t>Body Level Four</a:t>
            </a:r>
          </a:p>
          <a:p>
            <a:pPr lvl="4"/>
            <a:r>
              <a:t>Body Level Five</a:t>
            </a:r>
          </a:p>
        </p:txBody>
      </p:sp>
      <p:sp>
        <p:nvSpPr>
          <p:cNvPr id="198" name="Text Placeholder 12"/>
          <p:cNvSpPr>
            <a:spLocks noGrp="1"/>
          </p:cNvSpPr>
          <p:nvPr>
            <p:ph type="body" sz="quarter" idx="13"/>
          </p:nvPr>
        </p:nvSpPr>
        <p:spPr>
          <a:xfrm>
            <a:off x="661743" y="4118555"/>
            <a:ext cx="3938589" cy="374621"/>
          </a:xfrm>
          <a:prstGeom prst="rect">
            <a:avLst/>
          </a:prstGeom>
        </p:spPr>
        <p:txBody>
          <a:bodyPr>
            <a:normAutofit/>
          </a:bodyPr>
          <a:lstStyle>
            <a:lvl1pPr marL="0" indent="0">
              <a:buSzTx/>
              <a:buFontTx/>
              <a:buNone/>
              <a:defRPr sz="2000" b="1">
                <a:solidFill>
                  <a:srgbClr val="00B0F0"/>
                </a:solidFill>
              </a:defRPr>
            </a:lvl1pPr>
          </a:lstStyle>
          <a:p>
            <a:pPr marL="0" indent="0">
              <a:buSzTx/>
              <a:buFontTx/>
              <a:buNone/>
              <a:defRPr sz="2000" b="1">
                <a:solidFill>
                  <a:srgbClr val="00B0F0"/>
                </a:solidFill>
              </a:defRPr>
            </a:pPr>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Closure Slide 4">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5" name="Rectangle 2"/>
          <p:cNvSpPr/>
          <p:nvPr/>
        </p:nvSpPr>
        <p:spPr>
          <a:xfrm>
            <a:off x="-128286" y="-16387"/>
            <a:ext cx="5957891" cy="6899872"/>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206" name="Rectangle 3"/>
          <p:cNvSpPr/>
          <p:nvPr/>
        </p:nvSpPr>
        <p:spPr>
          <a:xfrm>
            <a:off x="11403106" y="0"/>
            <a:ext cx="788895" cy="6858000"/>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207" name="Slide Number"/>
          <p:cNvSpPr txBox="1">
            <a:spLocks noGrp="1"/>
          </p:cNvSpPr>
          <p:nvPr>
            <p:ph type="sldNum" sz="quarter" idx="2"/>
          </p:nvPr>
        </p:nvSpPr>
        <p:spPr>
          <a:xfrm>
            <a:off x="11764797" y="1010318"/>
            <a:ext cx="264719" cy="261594"/>
          </a:xfrm>
          <a:prstGeom prst="rect">
            <a:avLst/>
          </a:prstGeom>
        </p:spPr>
        <p:txBody>
          <a:bodyPr/>
          <a:lstStyle/>
          <a:p>
            <a:fld id="{86CB4B4D-7CA3-9044-876B-883B54F8677D}" type="slidenum">
              <a:t>‹#›</a:t>
            </a:fld>
            <a:endParaRPr/>
          </a:p>
        </p:txBody>
      </p:sp>
      <p:pic>
        <p:nvPicPr>
          <p:cNvPr id="208" name="Picture 6" descr="Picture 6"/>
          <p:cNvPicPr>
            <a:picLocks noChangeAspect="1"/>
          </p:cNvPicPr>
          <p:nvPr/>
        </p:nvPicPr>
        <p:blipFill>
          <a:blip r:embed="rId3"/>
          <a:stretch>
            <a:fillRect/>
          </a:stretch>
        </p:blipFill>
        <p:spPr>
          <a:xfrm>
            <a:off x="149821" y="204095"/>
            <a:ext cx="1947187" cy="350307"/>
          </a:xfrm>
          <a:prstGeom prst="rect">
            <a:avLst/>
          </a:prstGeom>
          <a:ln w="12700">
            <a:miter lim="400000"/>
          </a:ln>
        </p:spPr>
      </p:pic>
      <p:sp>
        <p:nvSpPr>
          <p:cNvPr id="209" name="TextBox 8"/>
          <p:cNvSpPr txBox="1"/>
          <p:nvPr/>
        </p:nvSpPr>
        <p:spPr>
          <a:xfrm rot="16200000">
            <a:off x="10088279" y="4777077"/>
            <a:ext cx="3514724" cy="492856"/>
          </a:xfrm>
          <a:prstGeom prst="rect">
            <a:avLst/>
          </a:prstGeom>
          <a:ln w="12700">
            <a:miter lim="400000"/>
          </a:ln>
          <a:extLst>
            <a:ext uri="{C572A759-6A51-4108-AA02-DFA0A04FC94B}">
              <ma14:wrappingTextBoxFlag xmlns:ma14="http://schemas.microsoft.com/office/mac/drawingml/2011/main" xmlns="" val="1"/>
            </a:ext>
          </a:extLst>
        </p:spPr>
        <p:txBody>
          <a:bodyPr lIns="45711" tIns="45712" rIns="45711" bIns="45712">
            <a:spAutoFit/>
          </a:bodyPr>
          <a:lstStyle/>
          <a:p>
            <a:pPr>
              <a:lnSpc>
                <a:spcPts val="1500"/>
              </a:lnSpc>
              <a:defRPr b="1">
                <a:solidFill>
                  <a:srgbClr val="00B0F0"/>
                </a:solidFill>
              </a:defRPr>
            </a:pPr>
            <a:r>
              <a:t>Discovery,</a:t>
            </a:r>
          </a:p>
          <a:p>
            <a:pPr>
              <a:lnSpc>
                <a:spcPts val="1500"/>
              </a:lnSpc>
              <a:defRPr b="1">
                <a:solidFill>
                  <a:srgbClr val="00B0F0"/>
                </a:solidFill>
              </a:defRPr>
            </a:pPr>
            <a:r>
              <a:t>accelerated</a:t>
            </a:r>
          </a:p>
        </p:txBody>
      </p:sp>
      <p:sp>
        <p:nvSpPr>
          <p:cNvPr id="210" name="Title Text"/>
          <p:cNvSpPr txBox="1">
            <a:spLocks noGrp="1"/>
          </p:cNvSpPr>
          <p:nvPr>
            <p:ph type="title"/>
          </p:nvPr>
        </p:nvSpPr>
        <p:spPr>
          <a:xfrm>
            <a:off x="661741" y="2032775"/>
            <a:ext cx="3938835" cy="1581963"/>
          </a:xfrm>
          <a:prstGeom prst="rect">
            <a:avLst/>
          </a:prstGeom>
        </p:spPr>
        <p:txBody>
          <a:bodyPr anchor="t">
            <a:normAutofit/>
          </a:bodyPr>
          <a:lstStyle>
            <a:lvl1pPr>
              <a:defRPr sz="3200">
                <a:latin typeface="Arial"/>
                <a:ea typeface="Arial"/>
                <a:cs typeface="Arial"/>
                <a:sym typeface="Arial"/>
              </a:defRPr>
            </a:lvl1pPr>
          </a:lstStyle>
          <a:p>
            <a:r>
              <a:t>Title Text</a:t>
            </a:r>
          </a:p>
        </p:txBody>
      </p:sp>
      <p:sp>
        <p:nvSpPr>
          <p:cNvPr id="211" name="Body Level One…"/>
          <p:cNvSpPr txBox="1">
            <a:spLocks noGrp="1"/>
          </p:cNvSpPr>
          <p:nvPr>
            <p:ph type="body" sz="quarter" idx="1"/>
          </p:nvPr>
        </p:nvSpPr>
        <p:spPr>
          <a:xfrm>
            <a:off x="661988" y="4493175"/>
            <a:ext cx="3938589" cy="781189"/>
          </a:xfrm>
          <a:prstGeom prst="rect">
            <a:avLst/>
          </a:prstGeom>
        </p:spPr>
        <p:txBody>
          <a:bodyPr>
            <a:normAutofit/>
          </a:bodyPr>
          <a:lstStyle>
            <a:lvl1pPr marL="0" indent="0">
              <a:buSzTx/>
              <a:buFontTx/>
              <a:buNone/>
              <a:defRPr sz="1900"/>
            </a:lvl1pPr>
            <a:lvl2pPr marL="628535" indent="-171420">
              <a:buFontTx/>
              <a:defRPr sz="1900"/>
            </a:lvl2pPr>
            <a:lvl3pPr marL="0" indent="914230">
              <a:buSzTx/>
              <a:buFontTx/>
              <a:buNone/>
              <a:defRPr sz="1900"/>
            </a:lvl3pPr>
            <a:lvl4pPr marL="1599904" indent="-228558">
              <a:buFontTx/>
              <a:defRPr sz="1900"/>
            </a:lvl4pPr>
            <a:lvl5pPr marL="2057019" indent="-228558">
              <a:buFontTx/>
              <a:defRPr sz="1900"/>
            </a:lvl5pPr>
          </a:lstStyle>
          <a:p>
            <a:r>
              <a:t>Body Level One</a:t>
            </a:r>
          </a:p>
          <a:p>
            <a:pPr lvl="1"/>
            <a:r>
              <a:t>Body Level Two</a:t>
            </a:r>
          </a:p>
          <a:p>
            <a:pPr lvl="2"/>
            <a:r>
              <a:t>Body Level Three</a:t>
            </a:r>
          </a:p>
          <a:p>
            <a:pPr lvl="3"/>
            <a:r>
              <a:t>Body Level Four</a:t>
            </a:r>
          </a:p>
          <a:p>
            <a:pPr lvl="4"/>
            <a:r>
              <a:t>Body Level Five</a:t>
            </a:r>
          </a:p>
        </p:txBody>
      </p:sp>
      <p:sp>
        <p:nvSpPr>
          <p:cNvPr id="212" name="Text Placeholder 12"/>
          <p:cNvSpPr>
            <a:spLocks noGrp="1"/>
          </p:cNvSpPr>
          <p:nvPr>
            <p:ph type="body" sz="quarter" idx="13"/>
          </p:nvPr>
        </p:nvSpPr>
        <p:spPr>
          <a:xfrm>
            <a:off x="661743" y="4118555"/>
            <a:ext cx="3938589" cy="374621"/>
          </a:xfrm>
          <a:prstGeom prst="rect">
            <a:avLst/>
          </a:prstGeom>
        </p:spPr>
        <p:txBody>
          <a:bodyPr>
            <a:normAutofit/>
          </a:bodyPr>
          <a:lstStyle>
            <a:lvl1pPr marL="0" indent="0">
              <a:buSzTx/>
              <a:buFontTx/>
              <a:buNone/>
              <a:defRPr sz="2000" b="1">
                <a:solidFill>
                  <a:srgbClr val="00B0F0"/>
                </a:solidFill>
              </a:defRPr>
            </a:lvl1pPr>
          </a:lstStyle>
          <a:p>
            <a:pPr marL="0" indent="0">
              <a:buSzTx/>
              <a:buFontTx/>
              <a:buNone/>
              <a:defRPr sz="2000" b="1">
                <a:solidFill>
                  <a:srgbClr val="00B0F0"/>
                </a:solidFill>
              </a:defRPr>
            </a:pPr>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Closure Slide 5">
    <p:spTree>
      <p:nvGrpSpPr>
        <p:cNvPr id="1" name=""/>
        <p:cNvGrpSpPr/>
        <p:nvPr/>
      </p:nvGrpSpPr>
      <p:grpSpPr>
        <a:xfrm>
          <a:off x="0" y="0"/>
          <a:ext cx="0" cy="0"/>
          <a:chOff x="0" y="0"/>
          <a:chExt cx="0" cy="0"/>
        </a:xfrm>
      </p:grpSpPr>
      <p:sp>
        <p:nvSpPr>
          <p:cNvPr id="219" name="Rectangle 3"/>
          <p:cNvSpPr/>
          <p:nvPr/>
        </p:nvSpPr>
        <p:spPr>
          <a:xfrm>
            <a:off x="11403106" y="0"/>
            <a:ext cx="788895" cy="6858000"/>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220" name="Slide Number"/>
          <p:cNvSpPr txBox="1">
            <a:spLocks noGrp="1"/>
          </p:cNvSpPr>
          <p:nvPr>
            <p:ph type="sldNum" sz="quarter" idx="2"/>
          </p:nvPr>
        </p:nvSpPr>
        <p:spPr>
          <a:xfrm>
            <a:off x="11764797" y="1010318"/>
            <a:ext cx="264719" cy="261594"/>
          </a:xfrm>
          <a:prstGeom prst="rect">
            <a:avLst/>
          </a:prstGeom>
        </p:spPr>
        <p:txBody>
          <a:bodyPr/>
          <a:lstStyle/>
          <a:p>
            <a:fld id="{86CB4B4D-7CA3-9044-876B-883B54F8677D}" type="slidenum">
              <a:t>‹#›</a:t>
            </a:fld>
            <a:endParaRPr/>
          </a:p>
        </p:txBody>
      </p:sp>
      <p:pic>
        <p:nvPicPr>
          <p:cNvPr id="221" name="Picture 5" descr="Picture 5"/>
          <p:cNvPicPr>
            <a:picLocks noChangeAspect="1"/>
          </p:cNvPicPr>
          <p:nvPr/>
        </p:nvPicPr>
        <p:blipFill>
          <a:blip r:embed="rId2"/>
          <a:stretch>
            <a:fillRect/>
          </a:stretch>
        </p:blipFill>
        <p:spPr>
          <a:xfrm>
            <a:off x="149821" y="204095"/>
            <a:ext cx="1947187" cy="350307"/>
          </a:xfrm>
          <a:prstGeom prst="rect">
            <a:avLst/>
          </a:prstGeom>
          <a:ln w="12700">
            <a:miter lim="400000"/>
          </a:ln>
        </p:spPr>
      </p:pic>
      <p:sp>
        <p:nvSpPr>
          <p:cNvPr id="222" name="TextBox 6"/>
          <p:cNvSpPr txBox="1"/>
          <p:nvPr/>
        </p:nvSpPr>
        <p:spPr>
          <a:xfrm rot="16200000">
            <a:off x="10088279" y="4777077"/>
            <a:ext cx="3514724" cy="492856"/>
          </a:xfrm>
          <a:prstGeom prst="rect">
            <a:avLst/>
          </a:prstGeom>
          <a:ln w="12700">
            <a:miter lim="400000"/>
          </a:ln>
          <a:extLst>
            <a:ext uri="{C572A759-6A51-4108-AA02-DFA0A04FC94B}">
              <ma14:wrappingTextBoxFlag xmlns:ma14="http://schemas.microsoft.com/office/mac/drawingml/2011/main" xmlns="" val="1"/>
            </a:ext>
          </a:extLst>
        </p:spPr>
        <p:txBody>
          <a:bodyPr lIns="45711" tIns="45712" rIns="45711" bIns="45712">
            <a:spAutoFit/>
          </a:bodyPr>
          <a:lstStyle/>
          <a:p>
            <a:pPr>
              <a:lnSpc>
                <a:spcPts val="1500"/>
              </a:lnSpc>
              <a:defRPr b="1">
                <a:solidFill>
                  <a:srgbClr val="00B0F0"/>
                </a:solidFill>
              </a:defRPr>
            </a:pPr>
            <a:r>
              <a:t>Discovery,</a:t>
            </a:r>
          </a:p>
          <a:p>
            <a:pPr>
              <a:lnSpc>
                <a:spcPts val="1500"/>
              </a:lnSpc>
              <a:defRPr b="1">
                <a:solidFill>
                  <a:srgbClr val="00B0F0"/>
                </a:solidFill>
              </a:defRPr>
            </a:pPr>
            <a:r>
              <a:t>accelerated</a:t>
            </a:r>
          </a:p>
        </p:txBody>
      </p:sp>
      <p:sp>
        <p:nvSpPr>
          <p:cNvPr id="223" name="Title Text"/>
          <p:cNvSpPr txBox="1">
            <a:spLocks noGrp="1"/>
          </p:cNvSpPr>
          <p:nvPr>
            <p:ph type="title"/>
          </p:nvPr>
        </p:nvSpPr>
        <p:spPr>
          <a:xfrm>
            <a:off x="661741" y="2032775"/>
            <a:ext cx="3938835" cy="1581963"/>
          </a:xfrm>
          <a:prstGeom prst="rect">
            <a:avLst/>
          </a:prstGeom>
        </p:spPr>
        <p:txBody>
          <a:bodyPr anchor="t">
            <a:normAutofit/>
          </a:bodyPr>
          <a:lstStyle>
            <a:lvl1pPr>
              <a:defRPr sz="3200">
                <a:latin typeface="Arial"/>
                <a:ea typeface="Arial"/>
                <a:cs typeface="Arial"/>
                <a:sym typeface="Arial"/>
              </a:defRPr>
            </a:lvl1pPr>
          </a:lstStyle>
          <a:p>
            <a:r>
              <a:t>Title Text</a:t>
            </a:r>
          </a:p>
        </p:txBody>
      </p:sp>
      <p:sp>
        <p:nvSpPr>
          <p:cNvPr id="224" name="Body Level One…"/>
          <p:cNvSpPr txBox="1">
            <a:spLocks noGrp="1"/>
          </p:cNvSpPr>
          <p:nvPr>
            <p:ph type="body" sz="quarter" idx="1"/>
          </p:nvPr>
        </p:nvSpPr>
        <p:spPr>
          <a:xfrm>
            <a:off x="661988" y="4493175"/>
            <a:ext cx="3938589" cy="781189"/>
          </a:xfrm>
          <a:prstGeom prst="rect">
            <a:avLst/>
          </a:prstGeom>
        </p:spPr>
        <p:txBody>
          <a:bodyPr>
            <a:normAutofit/>
          </a:bodyPr>
          <a:lstStyle>
            <a:lvl1pPr marL="0" indent="0">
              <a:buSzTx/>
              <a:buFontTx/>
              <a:buNone/>
              <a:defRPr sz="1900"/>
            </a:lvl1pPr>
            <a:lvl2pPr marL="628535" indent="-171420">
              <a:buFontTx/>
              <a:defRPr sz="1900"/>
            </a:lvl2pPr>
            <a:lvl3pPr marL="0" indent="914230">
              <a:buSzTx/>
              <a:buFontTx/>
              <a:buNone/>
              <a:defRPr sz="1900"/>
            </a:lvl3pPr>
            <a:lvl4pPr marL="1599904" indent="-228558">
              <a:buFontTx/>
              <a:defRPr sz="1900"/>
            </a:lvl4pPr>
            <a:lvl5pPr marL="2057019" indent="-228558">
              <a:buFontTx/>
              <a:defRPr sz="1900"/>
            </a:lvl5pPr>
          </a:lstStyle>
          <a:p>
            <a:r>
              <a:t>Body Level One</a:t>
            </a:r>
          </a:p>
          <a:p>
            <a:pPr lvl="1"/>
            <a:r>
              <a:t>Body Level Two</a:t>
            </a:r>
          </a:p>
          <a:p>
            <a:pPr lvl="2"/>
            <a:r>
              <a:t>Body Level Three</a:t>
            </a:r>
          </a:p>
          <a:p>
            <a:pPr lvl="3"/>
            <a:r>
              <a:t>Body Level Four</a:t>
            </a:r>
          </a:p>
          <a:p>
            <a:pPr lvl="4"/>
            <a:r>
              <a:t>Body Level Five</a:t>
            </a:r>
          </a:p>
        </p:txBody>
      </p:sp>
      <p:sp>
        <p:nvSpPr>
          <p:cNvPr id="225" name="Text Placeholder 12"/>
          <p:cNvSpPr>
            <a:spLocks noGrp="1"/>
          </p:cNvSpPr>
          <p:nvPr>
            <p:ph type="body" sz="quarter" idx="13"/>
          </p:nvPr>
        </p:nvSpPr>
        <p:spPr>
          <a:xfrm>
            <a:off x="661743" y="4118555"/>
            <a:ext cx="3938589" cy="374621"/>
          </a:xfrm>
          <a:prstGeom prst="rect">
            <a:avLst/>
          </a:prstGeom>
        </p:spPr>
        <p:txBody>
          <a:bodyPr>
            <a:normAutofit/>
          </a:bodyPr>
          <a:lstStyle>
            <a:lvl1pPr marL="0" indent="0">
              <a:buSzTx/>
              <a:buFontTx/>
              <a:buNone/>
              <a:defRPr sz="2000" b="1">
                <a:solidFill>
                  <a:srgbClr val="00B0F0"/>
                </a:solidFill>
              </a:defRPr>
            </a:lvl1pPr>
          </a:lstStyle>
          <a:p>
            <a:pPr marL="0" indent="0">
              <a:buSzTx/>
              <a:buFontTx/>
              <a:buNone/>
              <a:defRPr sz="2000" b="1">
                <a:solidFill>
                  <a:srgbClr val="00B0F0"/>
                </a:solidFill>
              </a:defRPr>
            </a:pPr>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32" name="Slide Number"/>
          <p:cNvSpPr txBox="1">
            <a:spLocks noGrp="1"/>
          </p:cNvSpPr>
          <p:nvPr>
            <p:ph type="sldNum" sz="quarter" idx="2"/>
          </p:nvPr>
        </p:nvSpPr>
        <p:spPr>
          <a:xfrm>
            <a:off x="11764797" y="1010318"/>
            <a:ext cx="264719" cy="261594"/>
          </a:xfrm>
          <a:prstGeom prst="rect">
            <a:avLst/>
          </a:prstGeom>
        </p:spPr>
        <p:txBody>
          <a:bodyPr/>
          <a:lstStyle/>
          <a:p>
            <a:fld id="{86CB4B4D-7CA3-9044-876B-883B54F8677D}" type="slidenum">
              <a:t>‹#›</a:t>
            </a:fld>
            <a:endParaRPr/>
          </a:p>
        </p:txBody>
      </p:sp>
      <p:sp>
        <p:nvSpPr>
          <p:cNvPr id="233" name="Title Text"/>
          <p:cNvSpPr txBox="1">
            <a:spLocks noGrp="1"/>
          </p:cNvSpPr>
          <p:nvPr>
            <p:ph type="title"/>
          </p:nvPr>
        </p:nvSpPr>
        <p:spPr>
          <a:xfrm>
            <a:off x="661741" y="2032775"/>
            <a:ext cx="3938835" cy="1581963"/>
          </a:xfrm>
          <a:prstGeom prst="rect">
            <a:avLst/>
          </a:prstGeom>
        </p:spPr>
        <p:txBody>
          <a:bodyPr anchor="t">
            <a:normAutofit/>
          </a:bodyPr>
          <a:lstStyle>
            <a:lvl1pPr>
              <a:defRPr sz="3200">
                <a:latin typeface="Arial"/>
                <a:ea typeface="Arial"/>
                <a:cs typeface="Arial"/>
                <a:sym typeface="Arial"/>
              </a:defRPr>
            </a:lvl1pPr>
          </a:lstStyle>
          <a:p>
            <a:r>
              <a:t>Title Text</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Slide 2">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5" name="Rectangle 2"/>
          <p:cNvSpPr/>
          <p:nvPr/>
        </p:nvSpPr>
        <p:spPr>
          <a:xfrm>
            <a:off x="-92428" y="-16387"/>
            <a:ext cx="5957891" cy="6899872"/>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26" name="Rectangle 5"/>
          <p:cNvSpPr/>
          <p:nvPr/>
        </p:nvSpPr>
        <p:spPr>
          <a:xfrm>
            <a:off x="11403106" y="0"/>
            <a:ext cx="788895" cy="6858000"/>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27"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8" name="Picture 9" descr="Picture 9"/>
          <p:cNvPicPr>
            <a:picLocks noChangeAspect="1"/>
          </p:cNvPicPr>
          <p:nvPr/>
        </p:nvPicPr>
        <p:blipFill>
          <a:blip r:embed="rId3"/>
          <a:stretch>
            <a:fillRect/>
          </a:stretch>
        </p:blipFill>
        <p:spPr>
          <a:xfrm>
            <a:off x="185680" y="204095"/>
            <a:ext cx="1947187" cy="350307"/>
          </a:xfrm>
          <a:prstGeom prst="rect">
            <a:avLst/>
          </a:prstGeom>
          <a:ln w="12700">
            <a:miter lim="400000"/>
          </a:ln>
        </p:spPr>
      </p:pic>
      <p:sp>
        <p:nvSpPr>
          <p:cNvPr id="29" name="TextBox 19"/>
          <p:cNvSpPr txBox="1"/>
          <p:nvPr/>
        </p:nvSpPr>
        <p:spPr>
          <a:xfrm rot="16200000">
            <a:off x="10088279" y="4777077"/>
            <a:ext cx="3514724" cy="492856"/>
          </a:xfrm>
          <a:prstGeom prst="rect">
            <a:avLst/>
          </a:prstGeom>
          <a:ln w="12700">
            <a:miter lim="400000"/>
          </a:ln>
          <a:extLst>
            <a:ext uri="{C572A759-6A51-4108-AA02-DFA0A04FC94B}">
              <ma14:wrappingTextBoxFlag xmlns:ma14="http://schemas.microsoft.com/office/mac/drawingml/2011/main" xmlns="" val="1"/>
            </a:ext>
          </a:extLst>
        </p:spPr>
        <p:txBody>
          <a:bodyPr lIns="45711" tIns="45712" rIns="45711" bIns="45712">
            <a:spAutoFit/>
          </a:bodyPr>
          <a:lstStyle/>
          <a:p>
            <a:pPr>
              <a:lnSpc>
                <a:spcPts val="1500"/>
              </a:lnSpc>
              <a:defRPr b="1">
                <a:solidFill>
                  <a:srgbClr val="00B0F0"/>
                </a:solidFill>
              </a:defRPr>
            </a:pPr>
            <a:r>
              <a:t>Discovery,</a:t>
            </a:r>
          </a:p>
          <a:p>
            <a:pPr>
              <a:lnSpc>
                <a:spcPts val="1500"/>
              </a:lnSpc>
              <a:defRPr b="1">
                <a:solidFill>
                  <a:srgbClr val="00B0F0"/>
                </a:solidFill>
              </a:defRPr>
            </a:pPr>
            <a:r>
              <a:t>accelerated</a:t>
            </a:r>
          </a:p>
        </p:txBody>
      </p:sp>
      <p:sp>
        <p:nvSpPr>
          <p:cNvPr id="30" name="Title Text"/>
          <p:cNvSpPr txBox="1">
            <a:spLocks noGrp="1"/>
          </p:cNvSpPr>
          <p:nvPr>
            <p:ph type="title"/>
          </p:nvPr>
        </p:nvSpPr>
        <p:spPr>
          <a:xfrm>
            <a:off x="662727" y="2032779"/>
            <a:ext cx="3937852" cy="2082023"/>
          </a:xfrm>
          <a:prstGeom prst="rect">
            <a:avLst/>
          </a:prstGeom>
        </p:spPr>
        <p:txBody>
          <a:bodyPr anchor="t">
            <a:normAutofit/>
          </a:bodyPr>
          <a:lstStyle>
            <a:lvl1pPr>
              <a:defRPr sz="4000" b="1">
                <a:solidFill>
                  <a:srgbClr val="00B0F0"/>
                </a:solidFill>
                <a:latin typeface="Arial"/>
                <a:ea typeface="Arial"/>
                <a:cs typeface="Arial"/>
                <a:sym typeface="Arial"/>
              </a:defRPr>
            </a:lvl1pPr>
          </a:lstStyle>
          <a:p>
            <a:r>
              <a:t>Title Text</a:t>
            </a:r>
          </a:p>
        </p:txBody>
      </p:sp>
      <p:sp>
        <p:nvSpPr>
          <p:cNvPr id="31" name="Body Level One…"/>
          <p:cNvSpPr txBox="1">
            <a:spLocks noGrp="1"/>
          </p:cNvSpPr>
          <p:nvPr>
            <p:ph type="body" sz="quarter" idx="1"/>
          </p:nvPr>
        </p:nvSpPr>
        <p:spPr>
          <a:xfrm>
            <a:off x="661741" y="4114800"/>
            <a:ext cx="3938835" cy="900341"/>
          </a:xfrm>
          <a:prstGeom prst="rect">
            <a:avLst/>
          </a:prstGeom>
        </p:spPr>
        <p:txBody>
          <a:bodyPr lIns="0" tIns="0" rIns="0" bIns="0" anchor="b">
            <a:normAutofit/>
          </a:bodyPr>
          <a:lstStyle>
            <a:lvl1pPr marL="0" indent="0">
              <a:buSzTx/>
              <a:buFontTx/>
              <a:buNone/>
              <a:defRPr sz="1900"/>
            </a:lvl1pPr>
            <a:lvl2pPr marL="0" indent="457115">
              <a:buSzTx/>
              <a:buFontTx/>
              <a:buNone/>
              <a:defRPr sz="1900"/>
            </a:lvl2pPr>
            <a:lvl3pPr marL="0" indent="914230">
              <a:buSzTx/>
              <a:buFontTx/>
              <a:buNone/>
              <a:defRPr sz="1900"/>
            </a:lvl3pPr>
            <a:lvl4pPr marL="0" indent="1371346">
              <a:buSzTx/>
              <a:buFontTx/>
              <a:buNone/>
              <a:defRPr sz="1900"/>
            </a:lvl4pPr>
            <a:lvl5pPr marL="0" indent="1828461">
              <a:buSzTx/>
              <a:buFontTx/>
              <a:buNone/>
              <a:defRPr sz="1900"/>
            </a:lvl5pPr>
          </a:lstStyle>
          <a:p>
            <a:r>
              <a:t>Body Level One</a:t>
            </a:r>
          </a:p>
          <a:p>
            <a:pPr lvl="1"/>
            <a:r>
              <a:t>Body Level Two</a:t>
            </a:r>
          </a:p>
          <a:p>
            <a:pPr lvl="2"/>
            <a:r>
              <a:t>Body Level Three</a:t>
            </a:r>
          </a:p>
          <a:p>
            <a:pPr lvl="3"/>
            <a:r>
              <a:t>Body Level Four</a:t>
            </a:r>
          </a:p>
          <a:p>
            <a:pPr lvl="4"/>
            <a:r>
              <a:t>Body Level Five</a:t>
            </a:r>
          </a:p>
        </p:txBody>
      </p:sp>
      <p:sp>
        <p:nvSpPr>
          <p:cNvPr id="32" name="Date Placeholder 3"/>
          <p:cNvSpPr txBox="1"/>
          <p:nvPr/>
        </p:nvSpPr>
        <p:spPr>
          <a:xfrm>
            <a:off x="661745" y="6496972"/>
            <a:ext cx="1305079" cy="175427"/>
          </a:xfrm>
          <a:prstGeom prst="rect">
            <a:avLst/>
          </a:prstGeom>
          <a:ln w="12700">
            <a:miter lim="400000"/>
          </a:ln>
          <a:extLst>
            <a:ext uri="{C572A759-6A51-4108-AA02-DFA0A04FC94B}">
              <ma14:wrappingTextBoxFlag xmlns:ma14="http://schemas.microsoft.com/office/mac/drawingml/2011/main" xmlns="" val="1"/>
            </a:ext>
          </a:extLst>
        </p:spPr>
        <p:txBody>
          <a:bodyPr lIns="18285" tIns="18285" rIns="18285" bIns="18285">
            <a:spAutoFit/>
          </a:bodyPr>
          <a:lstStyle>
            <a:lvl1pPr>
              <a:defRPr sz="900">
                <a:solidFill>
                  <a:srgbClr val="181717"/>
                </a:solidFill>
              </a:defRPr>
            </a:lvl1pPr>
          </a:lstStyle>
          <a:p>
            <a:r>
              <a:t>2018-09-13</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Cyclotr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40" name="Rectangle 2"/>
          <p:cNvSpPr/>
          <p:nvPr/>
        </p:nvSpPr>
        <p:spPr>
          <a:xfrm>
            <a:off x="-128284" y="-16387"/>
            <a:ext cx="8357883" cy="6899872"/>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241" name="Slide Number"/>
          <p:cNvSpPr txBox="1">
            <a:spLocks noGrp="1"/>
          </p:cNvSpPr>
          <p:nvPr>
            <p:ph type="sldNum" sz="quarter" idx="2"/>
          </p:nvPr>
        </p:nvSpPr>
        <p:spPr>
          <a:xfrm>
            <a:off x="8452925" y="6217861"/>
            <a:ext cx="284675" cy="276983"/>
          </a:xfrm>
          <a:prstGeom prst="rect">
            <a:avLst/>
          </a:prstGeom>
        </p:spPr>
        <p:txBody>
          <a:bodyPr/>
          <a:lstStyle>
            <a:lvl1pPr>
              <a:defRPr sz="12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ARIE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48" name="Rectangle 1"/>
          <p:cNvSpPr/>
          <p:nvPr/>
        </p:nvSpPr>
        <p:spPr>
          <a:xfrm>
            <a:off x="-128284" y="-16387"/>
            <a:ext cx="8357883" cy="6899872"/>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249" name="Slide Number"/>
          <p:cNvSpPr txBox="1">
            <a:spLocks noGrp="1"/>
          </p:cNvSpPr>
          <p:nvPr>
            <p:ph type="sldNum" sz="quarter" idx="2"/>
          </p:nvPr>
        </p:nvSpPr>
        <p:spPr>
          <a:xfrm>
            <a:off x="8452925" y="6217861"/>
            <a:ext cx="284675" cy="276983"/>
          </a:xfrm>
          <a:prstGeom prst="rect">
            <a:avLst/>
          </a:prstGeom>
        </p:spPr>
        <p:txBody>
          <a:bodyPr/>
          <a:lstStyle>
            <a:lvl1pPr>
              <a:defRPr sz="12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Meson Hal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56" name="Rectangle 2"/>
          <p:cNvSpPr/>
          <p:nvPr/>
        </p:nvSpPr>
        <p:spPr>
          <a:xfrm>
            <a:off x="-128284" y="-16387"/>
            <a:ext cx="8357883" cy="6899872"/>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257" name="Slide Number"/>
          <p:cNvSpPr txBox="1">
            <a:spLocks noGrp="1"/>
          </p:cNvSpPr>
          <p:nvPr>
            <p:ph type="sldNum" sz="quarter" idx="2"/>
          </p:nvPr>
        </p:nvSpPr>
        <p:spPr>
          <a:xfrm>
            <a:off x="8452925" y="6217861"/>
            <a:ext cx="284675" cy="276983"/>
          </a:xfrm>
          <a:prstGeom prst="rect">
            <a:avLst/>
          </a:prstGeom>
        </p:spPr>
        <p:txBody>
          <a:bodyPr/>
          <a:lstStyle>
            <a:lvl1pPr>
              <a:defRPr sz="12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heor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64" name="Rectangle 2"/>
          <p:cNvSpPr/>
          <p:nvPr/>
        </p:nvSpPr>
        <p:spPr>
          <a:xfrm>
            <a:off x="-128284" y="-16387"/>
            <a:ext cx="8357883" cy="6899872"/>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265" name="Slide Number"/>
          <p:cNvSpPr txBox="1">
            <a:spLocks noGrp="1"/>
          </p:cNvSpPr>
          <p:nvPr>
            <p:ph type="sldNum" sz="quarter" idx="2"/>
          </p:nvPr>
        </p:nvSpPr>
        <p:spPr>
          <a:xfrm>
            <a:off x="8452925" y="6217861"/>
            <a:ext cx="284675" cy="276983"/>
          </a:xfrm>
          <a:prstGeom prst="rect">
            <a:avLst/>
          </a:prstGeom>
        </p:spPr>
        <p:txBody>
          <a:bodyPr/>
          <a:lstStyle>
            <a:lvl1pPr>
              <a:defRPr sz="12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Cyclotron Grou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72" name="Rectangle 2"/>
          <p:cNvSpPr/>
          <p:nvPr/>
        </p:nvSpPr>
        <p:spPr>
          <a:xfrm>
            <a:off x="-128284" y="-16387"/>
            <a:ext cx="8357883" cy="6899872"/>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273" name="Slide Number"/>
          <p:cNvSpPr txBox="1">
            <a:spLocks noGrp="1"/>
          </p:cNvSpPr>
          <p:nvPr>
            <p:ph type="sldNum" sz="quarter" idx="2"/>
          </p:nvPr>
        </p:nvSpPr>
        <p:spPr>
          <a:xfrm>
            <a:off x="8452925" y="6217861"/>
            <a:ext cx="284675" cy="276983"/>
          </a:xfrm>
          <a:prstGeom prst="rect">
            <a:avLst/>
          </a:prstGeom>
        </p:spPr>
        <p:txBody>
          <a:bodyPr/>
          <a:lstStyle>
            <a:lvl1pPr>
              <a:defRPr sz="12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Safet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80" name="Rectangle 3"/>
          <p:cNvSpPr/>
          <p:nvPr/>
        </p:nvSpPr>
        <p:spPr>
          <a:xfrm>
            <a:off x="-128284" y="-16387"/>
            <a:ext cx="8357883" cy="6899872"/>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281" name="Slide Number"/>
          <p:cNvSpPr txBox="1">
            <a:spLocks noGrp="1"/>
          </p:cNvSpPr>
          <p:nvPr>
            <p:ph type="sldNum" sz="quarter" idx="2"/>
          </p:nvPr>
        </p:nvSpPr>
        <p:spPr>
          <a:xfrm>
            <a:off x="8452925" y="6217861"/>
            <a:ext cx="284675" cy="276983"/>
          </a:xfrm>
          <a:prstGeom prst="rect">
            <a:avLst/>
          </a:prstGeom>
        </p:spPr>
        <p:txBody>
          <a:bodyPr/>
          <a:lstStyle>
            <a:lvl1pPr>
              <a:defRPr sz="12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Studen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88" name="Rectangle 3"/>
          <p:cNvSpPr/>
          <p:nvPr/>
        </p:nvSpPr>
        <p:spPr>
          <a:xfrm>
            <a:off x="-128284" y="-16387"/>
            <a:ext cx="8357883" cy="6899872"/>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289" name="Slide Number"/>
          <p:cNvSpPr txBox="1">
            <a:spLocks noGrp="1"/>
          </p:cNvSpPr>
          <p:nvPr>
            <p:ph type="sldNum" sz="quarter" idx="2"/>
          </p:nvPr>
        </p:nvSpPr>
        <p:spPr>
          <a:xfrm>
            <a:off x="8452925" y="6217861"/>
            <a:ext cx="284675" cy="276983"/>
          </a:xfrm>
          <a:prstGeom prst="rect">
            <a:avLst/>
          </a:prstGeom>
        </p:spPr>
        <p:txBody>
          <a:bodyPr/>
          <a:lstStyle>
            <a:lvl1pPr>
              <a:defRPr sz="12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RIB">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6" name="Rectangle 3"/>
          <p:cNvSpPr/>
          <p:nvPr/>
        </p:nvSpPr>
        <p:spPr>
          <a:xfrm>
            <a:off x="-128284" y="-16387"/>
            <a:ext cx="8357883" cy="6899872"/>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297" name="Slide Number"/>
          <p:cNvSpPr txBox="1">
            <a:spLocks noGrp="1"/>
          </p:cNvSpPr>
          <p:nvPr>
            <p:ph type="sldNum" sz="quarter" idx="2"/>
          </p:nvPr>
        </p:nvSpPr>
        <p:spPr>
          <a:xfrm>
            <a:off x="8452925" y="6217861"/>
            <a:ext cx="284675" cy="276983"/>
          </a:xfrm>
          <a:prstGeom prst="rect">
            <a:avLst/>
          </a:prstGeom>
        </p:spPr>
        <p:txBody>
          <a:bodyPr/>
          <a:lstStyle>
            <a:lvl1pPr>
              <a:defRPr sz="12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Remote Handling 1">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4" name="Rectangle 3"/>
          <p:cNvSpPr/>
          <p:nvPr/>
        </p:nvSpPr>
        <p:spPr>
          <a:xfrm>
            <a:off x="-128284" y="-16387"/>
            <a:ext cx="8357883" cy="6899872"/>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305" name="Slide Number"/>
          <p:cNvSpPr txBox="1">
            <a:spLocks noGrp="1"/>
          </p:cNvSpPr>
          <p:nvPr>
            <p:ph type="sldNum" sz="quarter" idx="2"/>
          </p:nvPr>
        </p:nvSpPr>
        <p:spPr>
          <a:xfrm>
            <a:off x="8452925" y="6217861"/>
            <a:ext cx="284675" cy="276983"/>
          </a:xfrm>
          <a:prstGeom prst="rect">
            <a:avLst/>
          </a:prstGeom>
        </p:spPr>
        <p:txBody>
          <a:bodyPr/>
          <a:lstStyle>
            <a:lvl1pPr>
              <a:defRPr sz="12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Remote Handling 2">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2" name="Rectangle 3"/>
          <p:cNvSpPr/>
          <p:nvPr/>
        </p:nvSpPr>
        <p:spPr>
          <a:xfrm>
            <a:off x="-128284" y="-16387"/>
            <a:ext cx="8357883" cy="6899872"/>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313" name="Slide Number"/>
          <p:cNvSpPr txBox="1">
            <a:spLocks noGrp="1"/>
          </p:cNvSpPr>
          <p:nvPr>
            <p:ph type="sldNum" sz="quarter" idx="2"/>
          </p:nvPr>
        </p:nvSpPr>
        <p:spPr>
          <a:xfrm>
            <a:off x="8452925" y="6217861"/>
            <a:ext cx="284675" cy="276983"/>
          </a:xfrm>
          <a:prstGeom prst="rect">
            <a:avLst/>
          </a:prstGeom>
        </p:spPr>
        <p:txBody>
          <a:bodyPr/>
          <a:lstStyle>
            <a:lvl1pPr>
              <a:defRPr sz="12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Slide 3">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 name="Rectangle 2"/>
          <p:cNvSpPr/>
          <p:nvPr/>
        </p:nvSpPr>
        <p:spPr>
          <a:xfrm>
            <a:off x="-92428" y="-16387"/>
            <a:ext cx="5957891" cy="6899872"/>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40" name="Rectangle 5"/>
          <p:cNvSpPr/>
          <p:nvPr/>
        </p:nvSpPr>
        <p:spPr>
          <a:xfrm>
            <a:off x="11403106" y="0"/>
            <a:ext cx="788895" cy="6858000"/>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42" name="Picture 9" descr="Picture 9"/>
          <p:cNvPicPr>
            <a:picLocks noChangeAspect="1"/>
          </p:cNvPicPr>
          <p:nvPr/>
        </p:nvPicPr>
        <p:blipFill>
          <a:blip r:embed="rId3"/>
          <a:stretch>
            <a:fillRect/>
          </a:stretch>
        </p:blipFill>
        <p:spPr>
          <a:xfrm>
            <a:off x="185680" y="204095"/>
            <a:ext cx="1947187" cy="350307"/>
          </a:xfrm>
          <a:prstGeom prst="rect">
            <a:avLst/>
          </a:prstGeom>
          <a:ln w="12700">
            <a:miter lim="400000"/>
          </a:ln>
        </p:spPr>
      </p:pic>
      <p:sp>
        <p:nvSpPr>
          <p:cNvPr id="43" name="TextBox 10"/>
          <p:cNvSpPr txBox="1"/>
          <p:nvPr/>
        </p:nvSpPr>
        <p:spPr>
          <a:xfrm rot="16200000">
            <a:off x="10088279" y="4777077"/>
            <a:ext cx="3514724" cy="492856"/>
          </a:xfrm>
          <a:prstGeom prst="rect">
            <a:avLst/>
          </a:prstGeom>
          <a:ln w="12700">
            <a:miter lim="400000"/>
          </a:ln>
          <a:extLst>
            <a:ext uri="{C572A759-6A51-4108-AA02-DFA0A04FC94B}">
              <ma14:wrappingTextBoxFlag xmlns:ma14="http://schemas.microsoft.com/office/mac/drawingml/2011/main" xmlns="" val="1"/>
            </a:ext>
          </a:extLst>
        </p:spPr>
        <p:txBody>
          <a:bodyPr lIns="45711" tIns="45712" rIns="45711" bIns="45712">
            <a:spAutoFit/>
          </a:bodyPr>
          <a:lstStyle/>
          <a:p>
            <a:pPr>
              <a:lnSpc>
                <a:spcPts val="1500"/>
              </a:lnSpc>
              <a:defRPr b="1">
                <a:solidFill>
                  <a:srgbClr val="00B0F0"/>
                </a:solidFill>
              </a:defRPr>
            </a:pPr>
            <a:r>
              <a:t>Discovery,</a:t>
            </a:r>
          </a:p>
          <a:p>
            <a:pPr>
              <a:lnSpc>
                <a:spcPts val="1500"/>
              </a:lnSpc>
              <a:defRPr b="1">
                <a:solidFill>
                  <a:srgbClr val="00B0F0"/>
                </a:solidFill>
              </a:defRPr>
            </a:pPr>
            <a:r>
              <a:t>accelerated</a:t>
            </a:r>
          </a:p>
        </p:txBody>
      </p:sp>
      <p:sp>
        <p:nvSpPr>
          <p:cNvPr id="44" name="Title Text"/>
          <p:cNvSpPr txBox="1">
            <a:spLocks noGrp="1"/>
          </p:cNvSpPr>
          <p:nvPr>
            <p:ph type="title"/>
          </p:nvPr>
        </p:nvSpPr>
        <p:spPr>
          <a:xfrm>
            <a:off x="662727" y="2032779"/>
            <a:ext cx="3937852" cy="2082023"/>
          </a:xfrm>
          <a:prstGeom prst="rect">
            <a:avLst/>
          </a:prstGeom>
        </p:spPr>
        <p:txBody>
          <a:bodyPr anchor="t">
            <a:normAutofit/>
          </a:bodyPr>
          <a:lstStyle>
            <a:lvl1pPr>
              <a:defRPr sz="4000" b="1">
                <a:solidFill>
                  <a:srgbClr val="00B0F0"/>
                </a:solidFill>
                <a:latin typeface="Arial"/>
                <a:ea typeface="Arial"/>
                <a:cs typeface="Arial"/>
                <a:sym typeface="Arial"/>
              </a:defRPr>
            </a:lvl1pPr>
          </a:lstStyle>
          <a:p>
            <a:r>
              <a:t>Title Text</a:t>
            </a:r>
          </a:p>
        </p:txBody>
      </p:sp>
      <p:sp>
        <p:nvSpPr>
          <p:cNvPr id="45" name="Body Level One…"/>
          <p:cNvSpPr txBox="1">
            <a:spLocks noGrp="1"/>
          </p:cNvSpPr>
          <p:nvPr>
            <p:ph type="body" sz="quarter" idx="1"/>
          </p:nvPr>
        </p:nvSpPr>
        <p:spPr>
          <a:xfrm>
            <a:off x="661741" y="4114800"/>
            <a:ext cx="3938835" cy="900341"/>
          </a:xfrm>
          <a:prstGeom prst="rect">
            <a:avLst/>
          </a:prstGeom>
        </p:spPr>
        <p:txBody>
          <a:bodyPr lIns="0" tIns="0" rIns="0" bIns="0" anchor="b">
            <a:normAutofit/>
          </a:bodyPr>
          <a:lstStyle>
            <a:lvl1pPr marL="0" indent="0">
              <a:buSzTx/>
              <a:buFontTx/>
              <a:buNone/>
              <a:defRPr sz="1900"/>
            </a:lvl1pPr>
            <a:lvl2pPr marL="0" indent="457115">
              <a:buSzTx/>
              <a:buFontTx/>
              <a:buNone/>
              <a:defRPr sz="1900"/>
            </a:lvl2pPr>
            <a:lvl3pPr marL="0" indent="914230">
              <a:buSzTx/>
              <a:buFontTx/>
              <a:buNone/>
              <a:defRPr sz="1900"/>
            </a:lvl3pPr>
            <a:lvl4pPr marL="0" indent="1371346">
              <a:buSzTx/>
              <a:buFontTx/>
              <a:buNone/>
              <a:defRPr sz="1900"/>
            </a:lvl4pPr>
            <a:lvl5pPr marL="0" indent="1828461">
              <a:buSzTx/>
              <a:buFontTx/>
              <a:buNone/>
              <a:defRPr sz="1900"/>
            </a:lvl5pPr>
          </a:lstStyle>
          <a:p>
            <a:r>
              <a:t>Body Level One</a:t>
            </a:r>
          </a:p>
          <a:p>
            <a:pPr lvl="1"/>
            <a:r>
              <a:t>Body Level Two</a:t>
            </a:r>
          </a:p>
          <a:p>
            <a:pPr lvl="2"/>
            <a:r>
              <a:t>Body Level Three</a:t>
            </a:r>
          </a:p>
          <a:p>
            <a:pPr lvl="3"/>
            <a:r>
              <a:t>Body Level Four</a:t>
            </a:r>
          </a:p>
          <a:p>
            <a:pPr lvl="4"/>
            <a:r>
              <a:t>Body Level Five</a:t>
            </a:r>
          </a:p>
        </p:txBody>
      </p:sp>
      <p:sp>
        <p:nvSpPr>
          <p:cNvPr id="46" name="Date Placeholder 3"/>
          <p:cNvSpPr txBox="1"/>
          <p:nvPr/>
        </p:nvSpPr>
        <p:spPr>
          <a:xfrm>
            <a:off x="661745" y="6496972"/>
            <a:ext cx="1305079" cy="175427"/>
          </a:xfrm>
          <a:prstGeom prst="rect">
            <a:avLst/>
          </a:prstGeom>
          <a:ln w="12700">
            <a:miter lim="400000"/>
          </a:ln>
          <a:extLst>
            <a:ext uri="{C572A759-6A51-4108-AA02-DFA0A04FC94B}">
              <ma14:wrappingTextBoxFlag xmlns:ma14="http://schemas.microsoft.com/office/mac/drawingml/2011/main" xmlns="" val="1"/>
            </a:ext>
          </a:extLst>
        </p:spPr>
        <p:txBody>
          <a:bodyPr lIns="18285" tIns="18285" rIns="18285" bIns="18285">
            <a:spAutoFit/>
          </a:bodyPr>
          <a:lstStyle>
            <a:lvl1pPr>
              <a:defRPr sz="900">
                <a:solidFill>
                  <a:srgbClr val="181717"/>
                </a:solidFill>
              </a:defRPr>
            </a:lvl1pPr>
          </a:lstStyle>
          <a:p>
            <a:r>
              <a:t>2018-09-13</a:t>
            </a: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Remote Handling 3">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0" name="Rectangle 3"/>
          <p:cNvSpPr/>
          <p:nvPr/>
        </p:nvSpPr>
        <p:spPr>
          <a:xfrm>
            <a:off x="-128284" y="-16387"/>
            <a:ext cx="8357883" cy="6899872"/>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321" name="Slide Number"/>
          <p:cNvSpPr txBox="1">
            <a:spLocks noGrp="1"/>
          </p:cNvSpPr>
          <p:nvPr>
            <p:ph type="sldNum" sz="quarter" idx="2"/>
          </p:nvPr>
        </p:nvSpPr>
        <p:spPr>
          <a:xfrm>
            <a:off x="8452925" y="6217861"/>
            <a:ext cx="284675" cy="276983"/>
          </a:xfrm>
          <a:prstGeom prst="rect">
            <a:avLst/>
          </a:prstGeom>
        </p:spPr>
        <p:txBody>
          <a:bodyPr/>
          <a:lstStyle>
            <a:lvl1pPr>
              <a:defRPr sz="12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Remote Handling 4">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8" name="Rectangle 3"/>
          <p:cNvSpPr/>
          <p:nvPr/>
        </p:nvSpPr>
        <p:spPr>
          <a:xfrm>
            <a:off x="-128284" y="-16387"/>
            <a:ext cx="8357883" cy="6899872"/>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329" name="Slide Number"/>
          <p:cNvSpPr txBox="1">
            <a:spLocks noGrp="1"/>
          </p:cNvSpPr>
          <p:nvPr>
            <p:ph type="sldNum" sz="quarter" idx="2"/>
          </p:nvPr>
        </p:nvSpPr>
        <p:spPr>
          <a:xfrm>
            <a:off x="8452925" y="6217861"/>
            <a:ext cx="284675" cy="276983"/>
          </a:xfrm>
          <a:prstGeom prst="rect">
            <a:avLst/>
          </a:prstGeom>
        </p:spPr>
        <p:txBody>
          <a:bodyPr/>
          <a:lstStyle>
            <a:lvl1pPr>
              <a:defRPr sz="12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PIF NIF">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36" name="Rectangle 3"/>
          <p:cNvSpPr/>
          <p:nvPr/>
        </p:nvSpPr>
        <p:spPr>
          <a:xfrm>
            <a:off x="-128284" y="-16387"/>
            <a:ext cx="8357883" cy="6899872"/>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337" name="Slide Number"/>
          <p:cNvSpPr txBox="1">
            <a:spLocks noGrp="1"/>
          </p:cNvSpPr>
          <p:nvPr>
            <p:ph type="sldNum" sz="quarter" idx="2"/>
          </p:nvPr>
        </p:nvSpPr>
        <p:spPr>
          <a:xfrm>
            <a:off x="8452925" y="6217861"/>
            <a:ext cx="284675" cy="276983"/>
          </a:xfrm>
          <a:prstGeom prst="rect">
            <a:avLst/>
          </a:prstGeom>
        </p:spPr>
        <p:txBody>
          <a:bodyPr/>
          <a:lstStyle>
            <a:lvl1pPr>
              <a:defRPr sz="12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A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44" name="Rectangle 3"/>
          <p:cNvSpPr/>
          <p:nvPr/>
        </p:nvSpPr>
        <p:spPr>
          <a:xfrm>
            <a:off x="-128284" y="-16387"/>
            <a:ext cx="8357883" cy="6899872"/>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345" name="Slide Number"/>
          <p:cNvSpPr txBox="1">
            <a:spLocks noGrp="1"/>
          </p:cNvSpPr>
          <p:nvPr>
            <p:ph type="sldNum" sz="quarter" idx="2"/>
          </p:nvPr>
        </p:nvSpPr>
        <p:spPr>
          <a:xfrm>
            <a:off x="8452925" y="6217861"/>
            <a:ext cx="284675" cy="276983"/>
          </a:xfrm>
          <a:prstGeom prst="rect">
            <a:avLst/>
          </a:prstGeom>
        </p:spPr>
        <p:txBody>
          <a:bodyPr/>
          <a:lstStyle>
            <a:lvl1pPr>
              <a:defRPr sz="12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ALPHA">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52" name="Rectangle 3"/>
          <p:cNvSpPr/>
          <p:nvPr/>
        </p:nvSpPr>
        <p:spPr>
          <a:xfrm>
            <a:off x="-128284" y="-16387"/>
            <a:ext cx="8357883" cy="6899872"/>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353" name="Slide Number"/>
          <p:cNvSpPr txBox="1">
            <a:spLocks noGrp="1"/>
          </p:cNvSpPr>
          <p:nvPr>
            <p:ph type="sldNum" sz="quarter" idx="2"/>
          </p:nvPr>
        </p:nvSpPr>
        <p:spPr>
          <a:xfrm>
            <a:off x="8452925" y="6217861"/>
            <a:ext cx="284675" cy="276983"/>
          </a:xfrm>
          <a:prstGeom prst="rect">
            <a:avLst/>
          </a:prstGeom>
        </p:spPr>
        <p:txBody>
          <a:bodyPr/>
          <a:lstStyle>
            <a:lvl1pPr>
              <a:defRPr sz="12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DRAG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0" name="Rectangle 3"/>
          <p:cNvSpPr/>
          <p:nvPr/>
        </p:nvSpPr>
        <p:spPr>
          <a:xfrm>
            <a:off x="-128284" y="-16387"/>
            <a:ext cx="8357883" cy="6899872"/>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361" name="Slide Number"/>
          <p:cNvSpPr txBox="1">
            <a:spLocks noGrp="1"/>
          </p:cNvSpPr>
          <p:nvPr>
            <p:ph type="sldNum" sz="quarter" idx="2"/>
          </p:nvPr>
        </p:nvSpPr>
        <p:spPr>
          <a:xfrm>
            <a:off x="8452925" y="6217861"/>
            <a:ext cx="284675" cy="276983"/>
          </a:xfrm>
          <a:prstGeom prst="rect">
            <a:avLst/>
          </a:prstGeom>
        </p:spPr>
        <p:txBody>
          <a:bodyPr/>
          <a:lstStyle>
            <a:lvl1pPr>
              <a:defRPr sz="12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ISOSIM">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8" name="Rectangle 3"/>
          <p:cNvSpPr/>
          <p:nvPr/>
        </p:nvSpPr>
        <p:spPr>
          <a:xfrm>
            <a:off x="-128284" y="-16387"/>
            <a:ext cx="8357883" cy="6899872"/>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369" name="Slide Number"/>
          <p:cNvSpPr txBox="1">
            <a:spLocks noGrp="1"/>
          </p:cNvSpPr>
          <p:nvPr>
            <p:ph type="sldNum" sz="quarter" idx="2"/>
          </p:nvPr>
        </p:nvSpPr>
        <p:spPr>
          <a:xfrm>
            <a:off x="8452925" y="6217861"/>
            <a:ext cx="284675" cy="276983"/>
          </a:xfrm>
          <a:prstGeom prst="rect">
            <a:avLst/>
          </a:prstGeom>
        </p:spPr>
        <p:txBody>
          <a:bodyPr/>
          <a:lstStyle>
            <a:lvl1pPr>
              <a:defRPr sz="12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Helium Recycling">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6" name="Rectangle 5"/>
          <p:cNvSpPr/>
          <p:nvPr/>
        </p:nvSpPr>
        <p:spPr>
          <a:xfrm>
            <a:off x="-128284" y="-16387"/>
            <a:ext cx="8357883" cy="6899872"/>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377" name="Slide Number"/>
          <p:cNvSpPr txBox="1">
            <a:spLocks noGrp="1"/>
          </p:cNvSpPr>
          <p:nvPr>
            <p:ph type="sldNum" sz="quarter" idx="2"/>
          </p:nvPr>
        </p:nvSpPr>
        <p:spPr>
          <a:xfrm>
            <a:off x="8452925" y="6217861"/>
            <a:ext cx="284675" cy="276983"/>
          </a:xfrm>
          <a:prstGeom prst="rect">
            <a:avLst/>
          </a:prstGeom>
        </p:spPr>
        <p:txBody>
          <a:bodyPr/>
          <a:lstStyle>
            <a:lvl1pPr>
              <a:defRPr sz="12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R-13">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4" name="Rectangle 3"/>
          <p:cNvSpPr/>
          <p:nvPr/>
        </p:nvSpPr>
        <p:spPr>
          <a:xfrm>
            <a:off x="-128284" y="-16387"/>
            <a:ext cx="8357883" cy="6899872"/>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385" name="Slide Number"/>
          <p:cNvSpPr txBox="1">
            <a:spLocks noGrp="1"/>
          </p:cNvSpPr>
          <p:nvPr>
            <p:ph type="sldNum" sz="quarter" idx="2"/>
          </p:nvPr>
        </p:nvSpPr>
        <p:spPr>
          <a:xfrm>
            <a:off x="8452925" y="6217861"/>
            <a:ext cx="284675" cy="276983"/>
          </a:xfrm>
          <a:prstGeom prst="rect">
            <a:avLst/>
          </a:prstGeom>
        </p:spPr>
        <p:txBody>
          <a:bodyPr/>
          <a:lstStyle>
            <a:lvl1pPr>
              <a:defRPr sz="12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R-13 2">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2" name="Rectangle 3"/>
          <p:cNvSpPr/>
          <p:nvPr/>
        </p:nvSpPr>
        <p:spPr>
          <a:xfrm>
            <a:off x="-128284" y="-16387"/>
            <a:ext cx="8357883" cy="6899872"/>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393" name="Slide Number"/>
          <p:cNvSpPr txBox="1">
            <a:spLocks noGrp="1"/>
          </p:cNvSpPr>
          <p:nvPr>
            <p:ph type="sldNum" sz="quarter" idx="2"/>
          </p:nvPr>
        </p:nvSpPr>
        <p:spPr>
          <a:xfrm>
            <a:off x="8452925" y="6217861"/>
            <a:ext cx="284675" cy="276983"/>
          </a:xfrm>
          <a:prstGeom prst="rect">
            <a:avLst/>
          </a:prstGeom>
        </p:spPr>
        <p:txBody>
          <a:bodyPr/>
          <a:lstStyle>
            <a:lvl1pPr>
              <a:defRPr sz="12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Slide 4">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3" name="Rectangle 2"/>
          <p:cNvSpPr/>
          <p:nvPr/>
        </p:nvSpPr>
        <p:spPr>
          <a:xfrm>
            <a:off x="-92428" y="-16387"/>
            <a:ext cx="5957891" cy="6899872"/>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54" name="Rectangle 5"/>
          <p:cNvSpPr/>
          <p:nvPr/>
        </p:nvSpPr>
        <p:spPr>
          <a:xfrm>
            <a:off x="11403106" y="0"/>
            <a:ext cx="788895" cy="6858000"/>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56" name="Picture 9" descr="Picture 9"/>
          <p:cNvPicPr>
            <a:picLocks noChangeAspect="1"/>
          </p:cNvPicPr>
          <p:nvPr/>
        </p:nvPicPr>
        <p:blipFill>
          <a:blip r:embed="rId3"/>
          <a:stretch>
            <a:fillRect/>
          </a:stretch>
        </p:blipFill>
        <p:spPr>
          <a:xfrm>
            <a:off x="185680" y="204095"/>
            <a:ext cx="1947187" cy="350307"/>
          </a:xfrm>
          <a:prstGeom prst="rect">
            <a:avLst/>
          </a:prstGeom>
          <a:ln w="12700">
            <a:miter lim="400000"/>
          </a:ln>
        </p:spPr>
      </p:pic>
      <p:sp>
        <p:nvSpPr>
          <p:cNvPr id="57" name="TextBox 10"/>
          <p:cNvSpPr txBox="1"/>
          <p:nvPr/>
        </p:nvSpPr>
        <p:spPr>
          <a:xfrm rot="16200000">
            <a:off x="10088279" y="4777077"/>
            <a:ext cx="3514724" cy="492856"/>
          </a:xfrm>
          <a:prstGeom prst="rect">
            <a:avLst/>
          </a:prstGeom>
          <a:ln w="12700">
            <a:miter lim="400000"/>
          </a:ln>
          <a:extLst>
            <a:ext uri="{C572A759-6A51-4108-AA02-DFA0A04FC94B}">
              <ma14:wrappingTextBoxFlag xmlns:ma14="http://schemas.microsoft.com/office/mac/drawingml/2011/main" xmlns="" val="1"/>
            </a:ext>
          </a:extLst>
        </p:spPr>
        <p:txBody>
          <a:bodyPr lIns="45711" tIns="45712" rIns="45711" bIns="45712">
            <a:spAutoFit/>
          </a:bodyPr>
          <a:lstStyle/>
          <a:p>
            <a:pPr>
              <a:lnSpc>
                <a:spcPts val="1500"/>
              </a:lnSpc>
              <a:defRPr b="1">
                <a:solidFill>
                  <a:srgbClr val="00B0F0"/>
                </a:solidFill>
              </a:defRPr>
            </a:pPr>
            <a:r>
              <a:t>Discovery,</a:t>
            </a:r>
          </a:p>
          <a:p>
            <a:pPr>
              <a:lnSpc>
                <a:spcPts val="1500"/>
              </a:lnSpc>
              <a:defRPr b="1">
                <a:solidFill>
                  <a:srgbClr val="00B0F0"/>
                </a:solidFill>
              </a:defRPr>
            </a:pPr>
            <a:r>
              <a:t>accelerated</a:t>
            </a:r>
          </a:p>
        </p:txBody>
      </p:sp>
      <p:sp>
        <p:nvSpPr>
          <p:cNvPr id="58" name="Title Text"/>
          <p:cNvSpPr txBox="1">
            <a:spLocks noGrp="1"/>
          </p:cNvSpPr>
          <p:nvPr>
            <p:ph type="title"/>
          </p:nvPr>
        </p:nvSpPr>
        <p:spPr>
          <a:xfrm>
            <a:off x="662727" y="2032779"/>
            <a:ext cx="3937852" cy="2082023"/>
          </a:xfrm>
          <a:prstGeom prst="rect">
            <a:avLst/>
          </a:prstGeom>
        </p:spPr>
        <p:txBody>
          <a:bodyPr anchor="t">
            <a:normAutofit/>
          </a:bodyPr>
          <a:lstStyle>
            <a:lvl1pPr>
              <a:defRPr sz="4000" b="1">
                <a:solidFill>
                  <a:srgbClr val="00B0F0"/>
                </a:solidFill>
                <a:latin typeface="Arial"/>
                <a:ea typeface="Arial"/>
                <a:cs typeface="Arial"/>
                <a:sym typeface="Arial"/>
              </a:defRPr>
            </a:lvl1pPr>
          </a:lstStyle>
          <a:p>
            <a:r>
              <a:t>Title Text</a:t>
            </a:r>
          </a:p>
        </p:txBody>
      </p:sp>
      <p:sp>
        <p:nvSpPr>
          <p:cNvPr id="59" name="Body Level One…"/>
          <p:cNvSpPr txBox="1">
            <a:spLocks noGrp="1"/>
          </p:cNvSpPr>
          <p:nvPr>
            <p:ph type="body" sz="quarter" idx="1"/>
          </p:nvPr>
        </p:nvSpPr>
        <p:spPr>
          <a:xfrm>
            <a:off x="661741" y="4114800"/>
            <a:ext cx="3938835" cy="900341"/>
          </a:xfrm>
          <a:prstGeom prst="rect">
            <a:avLst/>
          </a:prstGeom>
        </p:spPr>
        <p:txBody>
          <a:bodyPr lIns="0" tIns="0" rIns="0" bIns="0" anchor="b">
            <a:normAutofit/>
          </a:bodyPr>
          <a:lstStyle>
            <a:lvl1pPr marL="0" indent="0">
              <a:buSzTx/>
              <a:buFontTx/>
              <a:buNone/>
              <a:defRPr sz="1900"/>
            </a:lvl1pPr>
            <a:lvl2pPr marL="0" indent="457115">
              <a:buSzTx/>
              <a:buFontTx/>
              <a:buNone/>
              <a:defRPr sz="1900"/>
            </a:lvl2pPr>
            <a:lvl3pPr marL="0" indent="914230">
              <a:buSzTx/>
              <a:buFontTx/>
              <a:buNone/>
              <a:defRPr sz="1900"/>
            </a:lvl3pPr>
            <a:lvl4pPr marL="0" indent="1371346">
              <a:buSzTx/>
              <a:buFontTx/>
              <a:buNone/>
              <a:defRPr sz="1900"/>
            </a:lvl4pPr>
            <a:lvl5pPr marL="0" indent="1828461">
              <a:buSzTx/>
              <a:buFontTx/>
              <a:buNone/>
              <a:defRPr sz="1900"/>
            </a:lvl5pPr>
          </a:lstStyle>
          <a:p>
            <a:r>
              <a:t>Body Level One</a:t>
            </a:r>
          </a:p>
          <a:p>
            <a:pPr lvl="1"/>
            <a:r>
              <a:t>Body Level Two</a:t>
            </a:r>
          </a:p>
          <a:p>
            <a:pPr lvl="2"/>
            <a:r>
              <a:t>Body Level Three</a:t>
            </a:r>
          </a:p>
          <a:p>
            <a:pPr lvl="3"/>
            <a:r>
              <a:t>Body Level Four</a:t>
            </a:r>
          </a:p>
          <a:p>
            <a:pPr lvl="4"/>
            <a:r>
              <a:t>Body Level Five</a:t>
            </a:r>
          </a:p>
        </p:txBody>
      </p:sp>
      <p:sp>
        <p:nvSpPr>
          <p:cNvPr id="60" name="Date Placeholder 3"/>
          <p:cNvSpPr txBox="1"/>
          <p:nvPr/>
        </p:nvSpPr>
        <p:spPr>
          <a:xfrm>
            <a:off x="661745" y="6496972"/>
            <a:ext cx="1305079" cy="175427"/>
          </a:xfrm>
          <a:prstGeom prst="rect">
            <a:avLst/>
          </a:prstGeom>
          <a:ln w="12700">
            <a:miter lim="400000"/>
          </a:ln>
          <a:extLst>
            <a:ext uri="{C572A759-6A51-4108-AA02-DFA0A04FC94B}">
              <ma14:wrappingTextBoxFlag xmlns:ma14="http://schemas.microsoft.com/office/mac/drawingml/2011/main" xmlns="" val="1"/>
            </a:ext>
          </a:extLst>
        </p:spPr>
        <p:txBody>
          <a:bodyPr lIns="18285" tIns="18285" rIns="18285" bIns="18285">
            <a:spAutoFit/>
          </a:bodyPr>
          <a:lstStyle>
            <a:lvl1pPr>
              <a:defRPr sz="900">
                <a:solidFill>
                  <a:srgbClr val="181717"/>
                </a:solidFill>
              </a:defRPr>
            </a:lvl1pPr>
          </a:lstStyle>
          <a:p>
            <a:r>
              <a:t>2018-09-13</a:t>
            </a: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DESCA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0" name="Rectangle 3"/>
          <p:cNvSpPr/>
          <p:nvPr/>
        </p:nvSpPr>
        <p:spPr>
          <a:xfrm>
            <a:off x="-128284" y="-16387"/>
            <a:ext cx="8357883" cy="6899872"/>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401" name="Slide Number"/>
          <p:cNvSpPr txBox="1">
            <a:spLocks noGrp="1"/>
          </p:cNvSpPr>
          <p:nvPr>
            <p:ph type="sldNum" sz="quarter" idx="2"/>
          </p:nvPr>
        </p:nvSpPr>
        <p:spPr>
          <a:xfrm>
            <a:off x="8452925" y="6217861"/>
            <a:ext cx="284675" cy="276983"/>
          </a:xfrm>
          <a:prstGeom prst="rect">
            <a:avLst/>
          </a:prstGeom>
        </p:spPr>
        <p:txBody>
          <a:bodyPr/>
          <a:lstStyle>
            <a:lvl1pPr>
              <a:defRPr sz="12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DESCANT 2">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8" name="Rectangle 2"/>
          <p:cNvSpPr/>
          <p:nvPr/>
        </p:nvSpPr>
        <p:spPr>
          <a:xfrm>
            <a:off x="-128284" y="-16387"/>
            <a:ext cx="8357883" cy="6899872"/>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409" name="Slide Number"/>
          <p:cNvSpPr txBox="1">
            <a:spLocks noGrp="1"/>
          </p:cNvSpPr>
          <p:nvPr>
            <p:ph type="sldNum" sz="quarter" idx="2"/>
          </p:nvPr>
        </p:nvSpPr>
        <p:spPr>
          <a:xfrm>
            <a:off x="8452925" y="6217861"/>
            <a:ext cx="284675" cy="276983"/>
          </a:xfrm>
          <a:prstGeom prst="rect">
            <a:avLst/>
          </a:prstGeom>
        </p:spPr>
        <p:txBody>
          <a:bodyPr/>
          <a:lstStyle>
            <a:lvl1pPr>
              <a:defRPr sz="12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er Tape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6" name="Rectangle 2"/>
          <p:cNvSpPr/>
          <p:nvPr/>
        </p:nvSpPr>
        <p:spPr>
          <a:xfrm>
            <a:off x="-128284" y="-16387"/>
            <a:ext cx="8357883" cy="6899872"/>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417" name="Slide Number"/>
          <p:cNvSpPr txBox="1">
            <a:spLocks noGrp="1"/>
          </p:cNvSpPr>
          <p:nvPr>
            <p:ph type="sldNum" sz="quarter" idx="2"/>
          </p:nvPr>
        </p:nvSpPr>
        <p:spPr>
          <a:xfrm>
            <a:off x="8452925" y="6217861"/>
            <a:ext cx="284675" cy="276983"/>
          </a:xfrm>
          <a:prstGeom prst="rect">
            <a:avLst/>
          </a:prstGeom>
        </p:spPr>
        <p:txBody>
          <a:bodyPr/>
          <a:lstStyle>
            <a:lvl1pPr>
              <a:defRPr sz="12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Design Draf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4" name="Rectangle 2"/>
          <p:cNvSpPr/>
          <p:nvPr/>
        </p:nvSpPr>
        <p:spPr>
          <a:xfrm>
            <a:off x="-128284" y="-16387"/>
            <a:ext cx="8357883" cy="6899872"/>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425" name="Slide Number"/>
          <p:cNvSpPr txBox="1">
            <a:spLocks noGrp="1"/>
          </p:cNvSpPr>
          <p:nvPr>
            <p:ph type="sldNum" sz="quarter" idx="2"/>
          </p:nvPr>
        </p:nvSpPr>
        <p:spPr>
          <a:xfrm>
            <a:off x="8452925" y="6217861"/>
            <a:ext cx="284675" cy="276983"/>
          </a:xfrm>
          <a:prstGeom prst="rect">
            <a:avLst/>
          </a:prstGeom>
        </p:spPr>
        <p:txBody>
          <a:bodyPr/>
          <a:lstStyle>
            <a:lvl1pPr>
              <a:defRPr sz="12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Rabbit Lin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32" name="Rectangle 2"/>
          <p:cNvSpPr/>
          <p:nvPr/>
        </p:nvSpPr>
        <p:spPr>
          <a:xfrm>
            <a:off x="-128284" y="-16387"/>
            <a:ext cx="8357883" cy="6899872"/>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433" name="Slide Number"/>
          <p:cNvSpPr txBox="1">
            <a:spLocks noGrp="1"/>
          </p:cNvSpPr>
          <p:nvPr>
            <p:ph type="sldNum" sz="quarter" idx="2"/>
          </p:nvPr>
        </p:nvSpPr>
        <p:spPr>
          <a:xfrm>
            <a:off x="8452925" y="6217861"/>
            <a:ext cx="284675" cy="276983"/>
          </a:xfrm>
          <a:prstGeom prst="rect">
            <a:avLst/>
          </a:prstGeom>
        </p:spPr>
        <p:txBody>
          <a:bodyPr/>
          <a:lstStyle>
            <a:lvl1pPr>
              <a:defRPr sz="12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Machine Sho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40" name="Rectangle 2"/>
          <p:cNvSpPr/>
          <p:nvPr/>
        </p:nvSpPr>
        <p:spPr>
          <a:xfrm>
            <a:off x="-128284" y="-16387"/>
            <a:ext cx="8357883" cy="6899872"/>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441" name="Slide Number"/>
          <p:cNvSpPr txBox="1">
            <a:spLocks noGrp="1"/>
          </p:cNvSpPr>
          <p:nvPr>
            <p:ph type="sldNum" sz="quarter" idx="2"/>
          </p:nvPr>
        </p:nvSpPr>
        <p:spPr>
          <a:xfrm>
            <a:off x="8452925" y="6217861"/>
            <a:ext cx="284675" cy="276983"/>
          </a:xfrm>
          <a:prstGeom prst="rect">
            <a:avLst/>
          </a:prstGeom>
        </p:spPr>
        <p:txBody>
          <a:bodyPr/>
          <a:lstStyle>
            <a:lvl1pPr>
              <a:defRPr sz="12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Control Room 1">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48" name="Rectangle 3"/>
          <p:cNvSpPr/>
          <p:nvPr/>
        </p:nvSpPr>
        <p:spPr>
          <a:xfrm>
            <a:off x="-128284" y="-16387"/>
            <a:ext cx="8357883" cy="6899872"/>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449" name="Slide Number"/>
          <p:cNvSpPr txBox="1">
            <a:spLocks noGrp="1"/>
          </p:cNvSpPr>
          <p:nvPr>
            <p:ph type="sldNum" sz="quarter" idx="2"/>
          </p:nvPr>
        </p:nvSpPr>
        <p:spPr>
          <a:xfrm>
            <a:off x="8452925" y="6217861"/>
            <a:ext cx="284675" cy="276983"/>
          </a:xfrm>
          <a:prstGeom prst="rect">
            <a:avLst/>
          </a:prstGeom>
        </p:spPr>
        <p:txBody>
          <a:bodyPr/>
          <a:lstStyle>
            <a:lvl1pPr>
              <a:defRPr sz="12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Control Room 2">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56" name="Rectangle 3"/>
          <p:cNvSpPr/>
          <p:nvPr/>
        </p:nvSpPr>
        <p:spPr>
          <a:xfrm>
            <a:off x="-128284" y="-16387"/>
            <a:ext cx="8357883" cy="6899872"/>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457" name="Slide Number"/>
          <p:cNvSpPr txBox="1">
            <a:spLocks noGrp="1"/>
          </p:cNvSpPr>
          <p:nvPr>
            <p:ph type="sldNum" sz="quarter" idx="2"/>
          </p:nvPr>
        </p:nvSpPr>
        <p:spPr>
          <a:xfrm>
            <a:off x="8452925" y="6217861"/>
            <a:ext cx="284675" cy="276983"/>
          </a:xfrm>
          <a:prstGeom prst="rect">
            <a:avLst/>
          </a:prstGeom>
        </p:spPr>
        <p:txBody>
          <a:bodyPr/>
          <a:lstStyle>
            <a:lvl1pPr>
              <a:defRPr sz="12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Control Room 3">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64" name="Rectangle 3"/>
          <p:cNvSpPr/>
          <p:nvPr/>
        </p:nvSpPr>
        <p:spPr>
          <a:xfrm>
            <a:off x="-128284" y="-16387"/>
            <a:ext cx="8357883" cy="6899872"/>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465" name="Slide Number"/>
          <p:cNvSpPr txBox="1">
            <a:spLocks noGrp="1"/>
          </p:cNvSpPr>
          <p:nvPr>
            <p:ph type="sldNum" sz="quarter" idx="2"/>
          </p:nvPr>
        </p:nvSpPr>
        <p:spPr>
          <a:xfrm>
            <a:off x="8452925" y="6217861"/>
            <a:ext cx="284675" cy="276983"/>
          </a:xfrm>
          <a:prstGeom prst="rect">
            <a:avLst/>
          </a:prstGeom>
        </p:spPr>
        <p:txBody>
          <a:bodyPr/>
          <a:lstStyle>
            <a:lvl1pPr>
              <a:defRPr sz="12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Paper Clip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72" name="Rectangle 2"/>
          <p:cNvSpPr/>
          <p:nvPr/>
        </p:nvSpPr>
        <p:spPr>
          <a:xfrm>
            <a:off x="-128284" y="-16387"/>
            <a:ext cx="8357883" cy="6899872"/>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473" name="Slide Number"/>
          <p:cNvSpPr txBox="1">
            <a:spLocks noGrp="1"/>
          </p:cNvSpPr>
          <p:nvPr>
            <p:ph type="sldNum" sz="quarter" idx="2"/>
          </p:nvPr>
        </p:nvSpPr>
        <p:spPr>
          <a:xfrm>
            <a:off x="8452925" y="6217861"/>
            <a:ext cx="284675" cy="276983"/>
          </a:xfrm>
          <a:prstGeom prst="rect">
            <a:avLst/>
          </a:prstGeom>
        </p:spPr>
        <p:txBody>
          <a:bodyPr/>
          <a:lstStyle>
            <a:lvl1pPr>
              <a:defRPr sz="12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Slide 5">
    <p:spTree>
      <p:nvGrpSpPr>
        <p:cNvPr id="1" name=""/>
        <p:cNvGrpSpPr/>
        <p:nvPr/>
      </p:nvGrpSpPr>
      <p:grpSpPr>
        <a:xfrm>
          <a:off x="0" y="0"/>
          <a:ext cx="0" cy="0"/>
          <a:chOff x="0" y="0"/>
          <a:chExt cx="0" cy="0"/>
        </a:xfrm>
      </p:grpSpPr>
      <p:sp>
        <p:nvSpPr>
          <p:cNvPr id="67" name="Rectangle 3"/>
          <p:cNvSpPr/>
          <p:nvPr/>
        </p:nvSpPr>
        <p:spPr>
          <a:xfrm>
            <a:off x="11403106" y="0"/>
            <a:ext cx="788895" cy="6858000"/>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69" name="Picture 5" descr="Picture 5"/>
          <p:cNvPicPr>
            <a:picLocks noChangeAspect="1"/>
          </p:cNvPicPr>
          <p:nvPr/>
        </p:nvPicPr>
        <p:blipFill>
          <a:blip r:embed="rId2"/>
          <a:stretch>
            <a:fillRect/>
          </a:stretch>
        </p:blipFill>
        <p:spPr>
          <a:xfrm>
            <a:off x="185680" y="204095"/>
            <a:ext cx="1947187" cy="350307"/>
          </a:xfrm>
          <a:prstGeom prst="rect">
            <a:avLst/>
          </a:prstGeom>
          <a:ln w="12700">
            <a:miter lim="400000"/>
          </a:ln>
        </p:spPr>
      </p:pic>
      <p:sp>
        <p:nvSpPr>
          <p:cNvPr id="70" name="TextBox 6"/>
          <p:cNvSpPr txBox="1"/>
          <p:nvPr/>
        </p:nvSpPr>
        <p:spPr>
          <a:xfrm rot="16200000">
            <a:off x="10088279" y="4777077"/>
            <a:ext cx="3514724" cy="492856"/>
          </a:xfrm>
          <a:prstGeom prst="rect">
            <a:avLst/>
          </a:prstGeom>
          <a:ln w="12700">
            <a:miter lim="400000"/>
          </a:ln>
          <a:extLst>
            <a:ext uri="{C572A759-6A51-4108-AA02-DFA0A04FC94B}">
              <ma14:wrappingTextBoxFlag xmlns:ma14="http://schemas.microsoft.com/office/mac/drawingml/2011/main" xmlns="" val="1"/>
            </a:ext>
          </a:extLst>
        </p:spPr>
        <p:txBody>
          <a:bodyPr lIns="45711" tIns="45712" rIns="45711" bIns="45712">
            <a:spAutoFit/>
          </a:bodyPr>
          <a:lstStyle/>
          <a:p>
            <a:pPr>
              <a:lnSpc>
                <a:spcPts val="1500"/>
              </a:lnSpc>
              <a:defRPr b="1">
                <a:solidFill>
                  <a:srgbClr val="00B0F0"/>
                </a:solidFill>
              </a:defRPr>
            </a:pPr>
            <a:r>
              <a:t>Discovery,</a:t>
            </a:r>
          </a:p>
          <a:p>
            <a:pPr>
              <a:lnSpc>
                <a:spcPts val="1500"/>
              </a:lnSpc>
              <a:defRPr b="1">
                <a:solidFill>
                  <a:srgbClr val="00B0F0"/>
                </a:solidFill>
              </a:defRPr>
            </a:pPr>
            <a:r>
              <a:t>accelerated</a:t>
            </a:r>
          </a:p>
        </p:txBody>
      </p:sp>
      <p:sp>
        <p:nvSpPr>
          <p:cNvPr id="71" name="Title Text"/>
          <p:cNvSpPr txBox="1">
            <a:spLocks noGrp="1"/>
          </p:cNvSpPr>
          <p:nvPr>
            <p:ph type="title"/>
          </p:nvPr>
        </p:nvSpPr>
        <p:spPr>
          <a:xfrm>
            <a:off x="662727" y="2032779"/>
            <a:ext cx="3937852" cy="2082023"/>
          </a:xfrm>
          <a:prstGeom prst="rect">
            <a:avLst/>
          </a:prstGeom>
        </p:spPr>
        <p:txBody>
          <a:bodyPr anchor="t">
            <a:normAutofit/>
          </a:bodyPr>
          <a:lstStyle>
            <a:lvl1pPr>
              <a:defRPr sz="4000" b="1">
                <a:solidFill>
                  <a:srgbClr val="00B0F0"/>
                </a:solidFill>
                <a:latin typeface="Arial"/>
                <a:ea typeface="Arial"/>
                <a:cs typeface="Arial"/>
                <a:sym typeface="Arial"/>
              </a:defRPr>
            </a:lvl1pPr>
          </a:lstStyle>
          <a:p>
            <a:r>
              <a:t>Title Text</a:t>
            </a:r>
          </a:p>
        </p:txBody>
      </p:sp>
      <p:sp>
        <p:nvSpPr>
          <p:cNvPr id="72" name="Body Level One…"/>
          <p:cNvSpPr txBox="1">
            <a:spLocks noGrp="1"/>
          </p:cNvSpPr>
          <p:nvPr>
            <p:ph type="body" sz="quarter" idx="1"/>
          </p:nvPr>
        </p:nvSpPr>
        <p:spPr>
          <a:xfrm>
            <a:off x="661741" y="4114800"/>
            <a:ext cx="3938835" cy="900341"/>
          </a:xfrm>
          <a:prstGeom prst="rect">
            <a:avLst/>
          </a:prstGeom>
        </p:spPr>
        <p:txBody>
          <a:bodyPr lIns="0" tIns="0" rIns="0" bIns="0" anchor="b">
            <a:normAutofit/>
          </a:bodyPr>
          <a:lstStyle>
            <a:lvl1pPr marL="0" indent="0">
              <a:buSzTx/>
              <a:buFontTx/>
              <a:buNone/>
              <a:defRPr sz="1900"/>
            </a:lvl1pPr>
            <a:lvl2pPr marL="0" indent="457115">
              <a:buSzTx/>
              <a:buFontTx/>
              <a:buNone/>
              <a:defRPr sz="1900"/>
            </a:lvl2pPr>
            <a:lvl3pPr marL="0" indent="914230">
              <a:buSzTx/>
              <a:buFontTx/>
              <a:buNone/>
              <a:defRPr sz="1900"/>
            </a:lvl3pPr>
            <a:lvl4pPr marL="0" indent="1371346">
              <a:buSzTx/>
              <a:buFontTx/>
              <a:buNone/>
              <a:defRPr sz="1900"/>
            </a:lvl4pPr>
            <a:lvl5pPr marL="0" indent="1828461">
              <a:buSzTx/>
              <a:buFontTx/>
              <a:buNone/>
              <a:defRPr sz="1900"/>
            </a:lvl5pPr>
          </a:lstStyle>
          <a:p>
            <a:r>
              <a:t>Body Level One</a:t>
            </a:r>
          </a:p>
          <a:p>
            <a:pPr lvl="1"/>
            <a:r>
              <a:t>Body Level Two</a:t>
            </a:r>
          </a:p>
          <a:p>
            <a:pPr lvl="2"/>
            <a:r>
              <a:t>Body Level Three</a:t>
            </a:r>
          </a:p>
          <a:p>
            <a:pPr lvl="3"/>
            <a:r>
              <a:t>Body Level Four</a:t>
            </a:r>
          </a:p>
          <a:p>
            <a:pPr lvl="4"/>
            <a:r>
              <a:t>Body Level Five</a:t>
            </a:r>
          </a:p>
        </p:txBody>
      </p:sp>
      <p:sp>
        <p:nvSpPr>
          <p:cNvPr id="73" name="Date Placeholder 3"/>
          <p:cNvSpPr txBox="1"/>
          <p:nvPr/>
        </p:nvSpPr>
        <p:spPr>
          <a:xfrm>
            <a:off x="661745" y="6496972"/>
            <a:ext cx="1305079" cy="175427"/>
          </a:xfrm>
          <a:prstGeom prst="rect">
            <a:avLst/>
          </a:prstGeom>
          <a:ln w="12700">
            <a:miter lim="400000"/>
          </a:ln>
          <a:extLst>
            <a:ext uri="{C572A759-6A51-4108-AA02-DFA0A04FC94B}">
              <ma14:wrappingTextBoxFlag xmlns:ma14="http://schemas.microsoft.com/office/mac/drawingml/2011/main" xmlns="" val="1"/>
            </a:ext>
          </a:extLst>
        </p:spPr>
        <p:txBody>
          <a:bodyPr lIns="18285" tIns="18285" rIns="18285" bIns="18285">
            <a:spAutoFit/>
          </a:bodyPr>
          <a:lstStyle>
            <a:lvl1pPr>
              <a:defRPr sz="900">
                <a:solidFill>
                  <a:srgbClr val="181717"/>
                </a:solidFill>
              </a:defRPr>
            </a:lvl1pPr>
          </a:lstStyle>
          <a:p>
            <a:r>
              <a:t>2018-09-13</a:t>
            </a: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28668" y="1"/>
            <a:ext cx="8157136" cy="626535"/>
          </a:xfrm>
          <a:prstGeom prst="rect">
            <a:avLst/>
          </a:prstGeom>
        </p:spPr>
        <p:txBody>
          <a:bodyPr lIns="121917" tIns="60958" rIns="121917" bIns="60958"/>
          <a:lstStyle/>
          <a:p>
            <a:r>
              <a:rPr lang="fr-CA"/>
              <a:t>Click to edit Master title style</a:t>
            </a:r>
            <a:endParaRPr lang="en-US"/>
          </a:p>
        </p:txBody>
      </p:sp>
      <p:sp>
        <p:nvSpPr>
          <p:cNvPr id="3" name="Content Placeholder 2"/>
          <p:cNvSpPr>
            <a:spLocks noGrp="1"/>
          </p:cNvSpPr>
          <p:nvPr>
            <p:ph idx="1"/>
          </p:nvPr>
        </p:nvSpPr>
        <p:spPr>
          <a:xfrm>
            <a:off x="609600" y="2171301"/>
            <a:ext cx="10972800" cy="3884059"/>
          </a:xfrm>
          <a:prstGeom prst="rect">
            <a:avLst/>
          </a:prstGeom>
        </p:spPr>
        <p:txBody>
          <a:bodyPr lIns="121917" tIns="60958" rIns="121917" bIns="60958"/>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10" name="Date Placeholder 3"/>
          <p:cNvSpPr>
            <a:spLocks noGrp="1"/>
          </p:cNvSpPr>
          <p:nvPr>
            <p:ph type="dt" sz="half" idx="10"/>
          </p:nvPr>
        </p:nvSpPr>
        <p:spPr>
          <a:xfrm>
            <a:off x="0" y="6492875"/>
            <a:ext cx="2743200" cy="365125"/>
          </a:xfrm>
          <a:prstGeom prst="rect">
            <a:avLst/>
          </a:prstGeom>
        </p:spPr>
        <p:txBody>
          <a:bodyPr/>
          <a:lstStyle>
            <a:lvl1pPr>
              <a:defRPr sz="1050" b="0" i="1">
                <a:solidFill>
                  <a:srgbClr val="00B0F0"/>
                </a:solidFill>
                <a:latin typeface="Arial" charset="0"/>
                <a:ea typeface="Arial" charset="0"/>
                <a:cs typeface="Arial" charset="0"/>
              </a:defRPr>
            </a:lvl1pPr>
          </a:lstStyle>
          <a:p>
            <a:fld id="{E257AD4B-3586-4279-8C88-B635936ED9D7}" type="datetime1">
              <a:rPr lang="en-CA" smtClean="0"/>
              <a:t>2025-10-02</a:t>
            </a:fld>
            <a:endParaRPr lang="en-US" dirty="0"/>
          </a:p>
        </p:txBody>
      </p:sp>
      <p:sp>
        <p:nvSpPr>
          <p:cNvPr id="11" name="Slide Number Placeholder 5"/>
          <p:cNvSpPr>
            <a:spLocks noGrp="1"/>
          </p:cNvSpPr>
          <p:nvPr>
            <p:ph type="sldNum" sz="quarter" idx="12"/>
          </p:nvPr>
        </p:nvSpPr>
        <p:spPr>
          <a:xfrm>
            <a:off x="9376228" y="6492875"/>
            <a:ext cx="2743200" cy="365125"/>
          </a:xfrm>
          <a:prstGeom prst="rect">
            <a:avLst/>
          </a:prstGeom>
        </p:spPr>
        <p:txBody>
          <a:bodyPr/>
          <a:lstStyle>
            <a:lvl1pPr algn="r">
              <a:defRPr sz="1050" b="0" i="0">
                <a:solidFill>
                  <a:srgbClr val="00B0F0"/>
                </a:solidFill>
                <a:latin typeface="+mn-lt"/>
                <a:ea typeface="Arial" charset="0"/>
                <a:cs typeface="Arial" charset="0"/>
              </a:defRPr>
            </a:lvl1pPr>
          </a:lstStyle>
          <a:p>
            <a:fld id="{72890513-E58D-2644-ACDB-E89B1349FCEB}" type="slidenum">
              <a:rPr lang="en-US" smtClean="0"/>
              <a:pPr/>
              <a:t>‹#›</a:t>
            </a:fld>
            <a:endParaRPr lang="en-US" dirty="0"/>
          </a:p>
        </p:txBody>
      </p:sp>
      <p:sp>
        <p:nvSpPr>
          <p:cNvPr id="12" name="Text Placeholder 10"/>
          <p:cNvSpPr>
            <a:spLocks noGrp="1"/>
          </p:cNvSpPr>
          <p:nvPr>
            <p:ph type="body" sz="quarter" idx="18" hasCustomPrompt="1"/>
          </p:nvPr>
        </p:nvSpPr>
        <p:spPr>
          <a:xfrm>
            <a:off x="4333875" y="6530066"/>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dirty="0"/>
              <a:t>Author’s Full Name</a:t>
            </a:r>
          </a:p>
        </p:txBody>
      </p:sp>
    </p:spTree>
    <p:extLst>
      <p:ext uri="{BB962C8B-B14F-4D97-AF65-F5344CB8AC3E}">
        <p14:creationId xmlns:p14="http://schemas.microsoft.com/office/powerpoint/2010/main" val="4228818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Large Image">
    <p:spTree>
      <p:nvGrpSpPr>
        <p:cNvPr id="1" name=""/>
        <p:cNvGrpSpPr/>
        <p:nvPr/>
      </p:nvGrpSpPr>
      <p:grpSpPr>
        <a:xfrm>
          <a:off x="0" y="0"/>
          <a:ext cx="0" cy="0"/>
          <a:chOff x="0" y="0"/>
          <a:chExt cx="0" cy="0"/>
        </a:xfrm>
      </p:grpSpPr>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1" name="Picture Placeholder 2"/>
          <p:cNvSpPr>
            <a:spLocks noGrp="1"/>
          </p:cNvSpPr>
          <p:nvPr>
            <p:ph type="pic" idx="13"/>
          </p:nvPr>
        </p:nvSpPr>
        <p:spPr>
          <a:xfrm>
            <a:off x="698270" y="979688"/>
            <a:ext cx="10231671" cy="5881541"/>
          </a:xfrm>
          <a:prstGeom prst="rect">
            <a:avLst/>
          </a:prstGeom>
        </p:spPr>
        <p:txBody>
          <a:bodyPr lIns="91422" rIns="91422"/>
          <a:lstStyle/>
          <a:p>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Header 1">
    <p:spTree>
      <p:nvGrpSpPr>
        <p:cNvPr id="1" name=""/>
        <p:cNvGrpSpPr/>
        <p:nvPr/>
      </p:nvGrpSpPr>
      <p:grpSpPr>
        <a:xfrm>
          <a:off x="0" y="0"/>
          <a:ext cx="0" cy="0"/>
          <a:chOff x="0" y="0"/>
          <a:chExt cx="0" cy="0"/>
        </a:xfrm>
      </p:grpSpPr>
      <p:sp>
        <p:nvSpPr>
          <p:cNvPr id="98" name="Rectangle 3"/>
          <p:cNvSpPr/>
          <p:nvPr/>
        </p:nvSpPr>
        <p:spPr>
          <a:xfrm>
            <a:off x="11403106" y="0"/>
            <a:ext cx="788895" cy="6858000"/>
          </a:xfrm>
          <a:prstGeom prst="rect">
            <a:avLst/>
          </a:prstGeom>
          <a:solidFill>
            <a:srgbClr val="FFFFFF"/>
          </a:solidFill>
          <a:ln w="12700">
            <a:miter lim="400000"/>
          </a:ln>
        </p:spPr>
        <p:txBody>
          <a:bodyPr lIns="45711" tIns="45712" rIns="45711" bIns="45712"/>
          <a:lstStyle/>
          <a:p>
            <a:pPr defTabSz="914230">
              <a:defRPr>
                <a:solidFill>
                  <a:srgbClr val="FFFFFF"/>
                </a:solidFill>
              </a:defRPr>
            </a:pPr>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0" name="Title Text"/>
          <p:cNvSpPr txBox="1">
            <a:spLocks noGrp="1"/>
          </p:cNvSpPr>
          <p:nvPr>
            <p:ph type="title"/>
          </p:nvPr>
        </p:nvSpPr>
        <p:spPr>
          <a:xfrm>
            <a:off x="661741" y="2032775"/>
            <a:ext cx="3938835" cy="1581963"/>
          </a:xfrm>
          <a:prstGeom prst="rect">
            <a:avLst/>
          </a:prstGeom>
        </p:spPr>
        <p:txBody>
          <a:bodyPr anchor="t">
            <a:normAutofit/>
          </a:bodyPr>
          <a:lstStyle>
            <a:lvl1pPr>
              <a:defRPr sz="3200">
                <a:solidFill>
                  <a:srgbClr val="00B0F0"/>
                </a:solidFill>
                <a:latin typeface="Arial"/>
                <a:ea typeface="Arial"/>
                <a:cs typeface="Arial"/>
                <a:sym typeface="Arial"/>
              </a:defRPr>
            </a:lvl1pPr>
          </a:lstStyle>
          <a:p>
            <a:r>
              <a:t>Title Text</a:t>
            </a:r>
          </a:p>
        </p:txBody>
      </p:sp>
      <p:sp>
        <p:nvSpPr>
          <p:cNvPr id="101" name="Body Level One…"/>
          <p:cNvSpPr txBox="1">
            <a:spLocks noGrp="1"/>
          </p:cNvSpPr>
          <p:nvPr>
            <p:ph type="body" sz="quarter" idx="1"/>
          </p:nvPr>
        </p:nvSpPr>
        <p:spPr>
          <a:xfrm>
            <a:off x="661741" y="3814534"/>
            <a:ext cx="3938835" cy="900341"/>
          </a:xfrm>
          <a:prstGeom prst="rect">
            <a:avLst/>
          </a:prstGeom>
        </p:spPr>
        <p:txBody>
          <a:bodyPr lIns="0" tIns="0" rIns="0" bIns="0" anchor="b">
            <a:normAutofit/>
          </a:bodyPr>
          <a:lstStyle>
            <a:lvl1pPr marL="0" indent="0">
              <a:buSzTx/>
              <a:buFontTx/>
              <a:buNone/>
              <a:defRPr sz="1900"/>
            </a:lvl1pPr>
            <a:lvl2pPr marL="0" indent="457115">
              <a:buSzTx/>
              <a:buFontTx/>
              <a:buNone/>
              <a:defRPr sz="1900"/>
            </a:lvl2pPr>
            <a:lvl3pPr marL="0" indent="914230">
              <a:buSzTx/>
              <a:buFontTx/>
              <a:buNone/>
              <a:defRPr sz="1900"/>
            </a:lvl3pPr>
            <a:lvl4pPr marL="0" indent="1371346">
              <a:buSzTx/>
              <a:buFontTx/>
              <a:buNone/>
              <a:defRPr sz="1900"/>
            </a:lvl4pPr>
            <a:lvl5pPr marL="0" indent="1828461">
              <a:buSzTx/>
              <a:buFontTx/>
              <a:buNone/>
              <a:defRPr sz="1900"/>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9" name="Body Level One…"/>
          <p:cNvSpPr txBox="1">
            <a:spLocks noGrp="1"/>
          </p:cNvSpPr>
          <p:nvPr>
            <p:ph type="body" sz="half" idx="1"/>
          </p:nvPr>
        </p:nvSpPr>
        <p:spPr>
          <a:xfrm>
            <a:off x="773411" y="2032777"/>
            <a:ext cx="4869744" cy="4345331"/>
          </a:xfrm>
          <a:prstGeom prst="rect">
            <a:avLst/>
          </a:prstGeom>
        </p:spPr>
        <p:txBody>
          <a:bodyPr>
            <a:normAutofit/>
          </a:bodyPr>
          <a:lstStyle>
            <a:lvl1pPr>
              <a:lnSpc>
                <a:spcPct val="100000"/>
              </a:lnSpc>
              <a:buClr>
                <a:srgbClr val="00A9FF"/>
              </a:buClr>
              <a:buFontTx/>
              <a:buChar char="▪"/>
              <a:defRPr sz="3200"/>
            </a:lvl1pPr>
            <a:lvl2pPr marL="685674" indent="-228558">
              <a:lnSpc>
                <a:spcPct val="100000"/>
              </a:lnSpc>
              <a:buClr>
                <a:srgbClr val="00A9FF"/>
              </a:buClr>
              <a:buFontTx/>
              <a:buChar char="▪"/>
              <a:defRPr sz="3200"/>
            </a:lvl2pPr>
            <a:lvl3pPr marL="1142789" indent="-228558">
              <a:lnSpc>
                <a:spcPct val="100000"/>
              </a:lnSpc>
              <a:buClr>
                <a:srgbClr val="00A9FF"/>
              </a:buClr>
              <a:buFontTx/>
              <a:buChar char="▪"/>
              <a:defRPr sz="3200"/>
            </a:lvl3pPr>
            <a:lvl4pPr marL="1599904" indent="-228558">
              <a:lnSpc>
                <a:spcPct val="100000"/>
              </a:lnSpc>
              <a:buClr>
                <a:srgbClr val="00A9FF"/>
              </a:buClr>
              <a:buFontTx/>
              <a:defRPr sz="3200"/>
            </a:lvl4pPr>
            <a:lvl5pPr marL="2057019" indent="-228558">
              <a:lnSpc>
                <a:spcPct val="100000"/>
              </a:lnSpc>
              <a:buClr>
                <a:srgbClr val="00A9FF"/>
              </a:buClr>
              <a:buFontTx/>
              <a:defRPr sz="3200"/>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7" name="Body Level One…"/>
          <p:cNvSpPr txBox="1">
            <a:spLocks noGrp="1"/>
          </p:cNvSpPr>
          <p:nvPr>
            <p:ph type="body" sz="quarter" idx="1"/>
          </p:nvPr>
        </p:nvSpPr>
        <p:spPr>
          <a:xfrm>
            <a:off x="773412" y="2032777"/>
            <a:ext cx="4869745" cy="769811"/>
          </a:xfrm>
          <a:prstGeom prst="rect">
            <a:avLst/>
          </a:prstGeom>
        </p:spPr>
        <p:txBody>
          <a:bodyPr anchor="b">
            <a:normAutofit/>
          </a:bodyPr>
          <a:lstStyle>
            <a:lvl1pPr marL="0" indent="0">
              <a:lnSpc>
                <a:spcPct val="100000"/>
              </a:lnSpc>
              <a:buSzTx/>
              <a:buFontTx/>
              <a:buNone/>
              <a:defRPr sz="2300">
                <a:solidFill>
                  <a:srgbClr val="00A9FF"/>
                </a:solidFill>
              </a:defRPr>
            </a:lvl1pPr>
            <a:lvl2pPr marL="0" indent="457115">
              <a:lnSpc>
                <a:spcPct val="100000"/>
              </a:lnSpc>
              <a:buSzTx/>
              <a:buFontTx/>
              <a:buNone/>
              <a:defRPr sz="2300">
                <a:solidFill>
                  <a:srgbClr val="00A9FF"/>
                </a:solidFill>
              </a:defRPr>
            </a:lvl2pPr>
            <a:lvl3pPr marL="0" indent="914230">
              <a:lnSpc>
                <a:spcPct val="100000"/>
              </a:lnSpc>
              <a:buSzTx/>
              <a:buFontTx/>
              <a:buNone/>
              <a:defRPr sz="2300">
                <a:solidFill>
                  <a:srgbClr val="00A9FF"/>
                </a:solidFill>
              </a:defRPr>
            </a:lvl3pPr>
            <a:lvl4pPr marL="0" indent="1371346">
              <a:lnSpc>
                <a:spcPct val="100000"/>
              </a:lnSpc>
              <a:buSzTx/>
              <a:buFontTx/>
              <a:buNone/>
              <a:defRPr sz="2300">
                <a:solidFill>
                  <a:srgbClr val="00A9FF"/>
                </a:solidFill>
              </a:defRPr>
            </a:lvl4pPr>
            <a:lvl5pPr marL="0" indent="1828461">
              <a:lnSpc>
                <a:spcPct val="100000"/>
              </a:lnSpc>
              <a:buSzTx/>
              <a:buFontTx/>
              <a:buNone/>
              <a:defRPr sz="2300">
                <a:solidFill>
                  <a:srgbClr val="00A9FF"/>
                </a:solidFill>
              </a:defRPr>
            </a:lvl5pPr>
          </a:lstStyle>
          <a:p>
            <a:r>
              <a:t>Body Level One</a:t>
            </a:r>
          </a:p>
          <a:p>
            <a:pPr lvl="1"/>
            <a:r>
              <a:t>Body Level Two</a:t>
            </a:r>
          </a:p>
          <a:p>
            <a:pPr lvl="2"/>
            <a:r>
              <a:t>Body Level Three</a:t>
            </a:r>
          </a:p>
          <a:p>
            <a:pPr lvl="3"/>
            <a:r>
              <a:t>Body Level Four</a:t>
            </a:r>
          </a:p>
          <a:p>
            <a:pPr lvl="4"/>
            <a:r>
              <a:t>Body Level Five</a:t>
            </a:r>
          </a:p>
        </p:txBody>
      </p:sp>
      <p:sp>
        <p:nvSpPr>
          <p:cNvPr id="118" name="Text Placeholder 2"/>
          <p:cNvSpPr>
            <a:spLocks noGrp="1"/>
          </p:cNvSpPr>
          <p:nvPr>
            <p:ph type="body" sz="quarter" idx="13"/>
          </p:nvPr>
        </p:nvSpPr>
        <p:spPr>
          <a:xfrm>
            <a:off x="5968076" y="2032777"/>
            <a:ext cx="4869744" cy="769811"/>
          </a:xfrm>
          <a:prstGeom prst="rect">
            <a:avLst/>
          </a:prstGeom>
        </p:spPr>
        <p:txBody>
          <a:bodyPr anchor="b">
            <a:normAutofit/>
          </a:bodyPr>
          <a:lstStyle>
            <a:lvl1pPr marL="0" indent="0">
              <a:lnSpc>
                <a:spcPct val="100000"/>
              </a:lnSpc>
              <a:buSzTx/>
              <a:buFontTx/>
              <a:buNone/>
              <a:defRPr sz="2200">
                <a:solidFill>
                  <a:srgbClr val="00A9FF"/>
                </a:solidFill>
              </a:defRPr>
            </a:lvl1pPr>
          </a:lstStyle>
          <a:p>
            <a:pPr marL="0" indent="0">
              <a:lnSpc>
                <a:spcPct val="100000"/>
              </a:lnSpc>
              <a:buSzTx/>
              <a:buFontTx/>
              <a:buNone/>
              <a:defRPr sz="2200">
                <a:solidFill>
                  <a:srgbClr val="00A9FF"/>
                </a:solidFill>
              </a:defRPr>
            </a:pPr>
            <a:endParaRPr/>
          </a:p>
        </p:txBody>
      </p:sp>
      <p:sp>
        <p:nvSpPr>
          <p:cNvPr id="119" name="Title Text"/>
          <p:cNvSpPr txBox="1">
            <a:spLocks noGrp="1"/>
          </p:cNvSpPr>
          <p:nvPr>
            <p:ph type="title"/>
          </p:nvPr>
        </p:nvSpPr>
        <p:spPr>
          <a:xfrm>
            <a:off x="773412" y="979689"/>
            <a:ext cx="10064408" cy="637079"/>
          </a:xfrm>
          <a:prstGeom prst="rect">
            <a:avLst/>
          </a:prstGeom>
        </p:spPr>
        <p:txBody>
          <a:bodyPr anchor="t">
            <a:normAutofit/>
          </a:bodyPr>
          <a:lstStyle>
            <a:lvl1pPr>
              <a:defRPr sz="1900" b="1">
                <a:solidFill>
                  <a:srgbClr val="00A9FF"/>
                </a:solidFill>
                <a:latin typeface="Arial"/>
                <a:ea typeface="Arial"/>
                <a:cs typeface="Arial"/>
                <a:sym typeface="Arial"/>
              </a:defRPr>
            </a:lvl1pPr>
          </a:lstStyle>
          <a:p>
            <a:r>
              <a:t>Title Text</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cNvSpPr txBox="1">
            <a:spLocks noGrp="1"/>
          </p:cNvSpPr>
          <p:nvPr>
            <p:ph type="sldNum" sz="quarter" idx="2"/>
          </p:nvPr>
        </p:nvSpPr>
        <p:spPr>
          <a:xfrm>
            <a:off x="11800654" y="1010318"/>
            <a:ext cx="264719" cy="261594"/>
          </a:xfrm>
          <a:prstGeom prst="rect">
            <a:avLst/>
          </a:prstGeom>
          <a:ln w="12700">
            <a:miter lim="400000"/>
          </a:ln>
        </p:spPr>
        <p:txBody>
          <a:bodyPr wrap="none" lIns="45711" tIns="45712" rIns="45711" bIns="45712" anchor="ctr">
            <a:spAutoFit/>
          </a:bodyPr>
          <a:lstStyle>
            <a:lvl1pPr algn="r">
              <a:defRPr sz="1100">
                <a:solidFill>
                  <a:srgbClr val="181717"/>
                </a:solidFill>
              </a:defRPr>
            </a:lvl1pPr>
          </a:lstStyle>
          <a:p>
            <a:fld id="{86CB4B4D-7CA3-9044-876B-883B54F8677D}" type="slidenum">
              <a:t>‹#›</a:t>
            </a:fld>
            <a:endParaRPr/>
          </a:p>
        </p:txBody>
      </p:sp>
      <p:sp>
        <p:nvSpPr>
          <p:cNvPr id="3" name="Title Text"/>
          <p:cNvSpPr txBox="1">
            <a:spLocks noGrp="1"/>
          </p:cNvSpPr>
          <p:nvPr>
            <p:ph type="title"/>
          </p:nvPr>
        </p:nvSpPr>
        <p:spPr>
          <a:xfrm>
            <a:off x="609601" y="92077"/>
            <a:ext cx="10972800" cy="1508127"/>
          </a:xfrm>
          <a:prstGeom prst="rect">
            <a:avLst/>
          </a:prstGeom>
          <a:ln w="12700">
            <a:miter lim="400000"/>
          </a:ln>
          <a:extLst>
            <a:ext uri="{C572A759-6A51-4108-AA02-DFA0A04FC94B}">
              <ma14:wrappingTextBoxFlag xmlns="" xmlns:ma14="http://schemas.microsoft.com/office/mac/drawingml/2011/main" val="1"/>
            </a:ext>
          </a:extLst>
        </p:spPr>
        <p:txBody>
          <a:bodyPr lIns="45711" tIns="45712" rIns="45711" bIns="45712" anchor="ctr"/>
          <a:lstStyle/>
          <a:p>
            <a:r>
              <a:t>Title Text</a:t>
            </a:r>
          </a:p>
        </p:txBody>
      </p:sp>
      <p:sp>
        <p:nvSpPr>
          <p:cNvPr id="4" name="Body Level One…"/>
          <p:cNvSpPr txBox="1">
            <a:spLocks noGrp="1"/>
          </p:cNvSpPr>
          <p:nvPr>
            <p:ph type="body" idx="1"/>
          </p:nvPr>
        </p:nvSpPr>
        <p:spPr>
          <a:xfrm>
            <a:off x="609601" y="1600200"/>
            <a:ext cx="10972800" cy="5257800"/>
          </a:xfrm>
          <a:prstGeom prst="rect">
            <a:avLst/>
          </a:prstGeom>
          <a:ln w="12700">
            <a:miter lim="400000"/>
          </a:ln>
          <a:extLst>
            <a:ext uri="{C572A759-6A51-4108-AA02-DFA0A04FC94B}">
              <ma14:wrappingTextBoxFlag xmlns="" xmlns:ma14="http://schemas.microsoft.com/office/mac/drawingml/2011/main" val="1"/>
            </a:ext>
          </a:extLst>
        </p:spPr>
        <p:txBody>
          <a:bodyPr lIns="45711" tIns="45712" rIns="45711" bIns="45712"/>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4" r:id="rId45"/>
    <p:sldLayoutId id="2147483695" r:id="rId46"/>
    <p:sldLayoutId id="2147483696" r:id="rId47"/>
    <p:sldLayoutId id="2147483697" r:id="rId48"/>
    <p:sldLayoutId id="2147483698" r:id="rId49"/>
    <p:sldLayoutId id="2147483699" r:id="rId50"/>
  </p:sldLayoutIdLst>
  <p:transition spd="med"/>
  <p:hf sldNum="0" hdr="0" ftr="0" dt="0"/>
  <p:txStyles>
    <p:titleStyle>
      <a:lvl1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1pPr>
      <a:lvl2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2pPr>
      <a:lvl3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3pPr>
      <a:lvl4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4pPr>
      <a:lvl5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5pPr>
      <a:lvl6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6pPr>
      <a:lvl7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7pPr>
      <a:lvl8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8pPr>
      <a:lvl9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9pPr>
    </p:titleStyle>
    <p:bodyStyle>
      <a:lvl1pPr marL="228558" marR="0" indent="-228558" algn="l" defTabSz="91423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1pPr>
      <a:lvl2pPr marL="723766" marR="0" indent="-266651" algn="l" defTabSz="91423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2pPr>
      <a:lvl3pPr marL="1234210" marR="0" indent="-319980" algn="l" defTabSz="91423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3pPr>
      <a:lvl4pPr marL="1726879" marR="0" indent="-355534" algn="l" defTabSz="91423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4pPr>
      <a:lvl5pPr marL="2183995" marR="0" indent="-355534" algn="l" defTabSz="91423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5pPr>
      <a:lvl6pPr marL="2641110" marR="0" indent="-355534" algn="l" defTabSz="91423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6pPr>
      <a:lvl7pPr marL="3098225" marR="0" indent="-355534" algn="l" defTabSz="91423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7pPr>
      <a:lvl8pPr marL="3555342" marR="0" indent="-355534" algn="l" defTabSz="91423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8pPr>
      <a:lvl9pPr marL="4012457" marR="0" indent="-355534" algn="l" defTabSz="91423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9pPr>
    </p:bodyStyle>
    <p:otherStyle>
      <a:lvl1pPr marL="0" marR="0" indent="0" algn="r" defTabSz="45711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Arial"/>
        </a:defRPr>
      </a:lvl1pPr>
      <a:lvl2pPr marL="0" marR="0" indent="457115" algn="r" defTabSz="45711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Arial"/>
        </a:defRPr>
      </a:lvl2pPr>
      <a:lvl3pPr marL="0" marR="0" indent="914230" algn="r" defTabSz="45711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Arial"/>
        </a:defRPr>
      </a:lvl3pPr>
      <a:lvl4pPr marL="0" marR="0" indent="1371346" algn="r" defTabSz="45711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Arial"/>
        </a:defRPr>
      </a:lvl4pPr>
      <a:lvl5pPr marL="0" marR="0" indent="1828461" algn="r" defTabSz="45711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Arial"/>
        </a:defRPr>
      </a:lvl5pPr>
      <a:lvl6pPr marL="0" marR="0" indent="2285576" algn="r" defTabSz="45711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Arial"/>
        </a:defRPr>
      </a:lvl6pPr>
      <a:lvl7pPr marL="0" marR="0" indent="2742691" algn="r" defTabSz="45711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Arial"/>
        </a:defRPr>
      </a:lvl7pPr>
      <a:lvl8pPr marL="0" marR="0" indent="3199807" algn="r" defTabSz="45711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Arial"/>
        </a:defRPr>
      </a:lvl8pPr>
      <a:lvl9pPr marL="0" marR="0" indent="3656922" algn="r" defTabSz="457115"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g"/></Relationships>
</file>

<file path=ppt/slides/_rels/slide10.xml.rels><?xml version="1.0" encoding="UTF-8" standalone="yes"?>
<Relationships xmlns="http://schemas.openxmlformats.org/package/2006/relationships"><Relationship Id="rId3" Type="http://schemas.openxmlformats.org/officeDocument/2006/relationships/image" Target="../media/image60.emf"/><Relationship Id="rId7" Type="http://schemas.openxmlformats.org/officeDocument/2006/relationships/image" Target="../media/image64.emf"/><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62.emf"/><Relationship Id="rId5" Type="http://schemas.openxmlformats.org/officeDocument/2006/relationships/image" Target="../media/image63.png"/><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emf"/><Relationship Id="rId3" Type="http://schemas.openxmlformats.org/officeDocument/2006/relationships/notesSlide" Target="../notesSlides/notesSlide6.xml"/><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image" Target="../media/image62.emf"/><Relationship Id="rId11" Type="http://schemas.openxmlformats.org/officeDocument/2006/relationships/image" Target="../media/image69.emf"/><Relationship Id="rId5" Type="http://schemas.openxmlformats.org/officeDocument/2006/relationships/image" Target="../media/image61.png"/><Relationship Id="rId10" Type="http://schemas.openxmlformats.org/officeDocument/2006/relationships/image" Target="../media/image68.png"/><Relationship Id="rId4" Type="http://schemas.openxmlformats.org/officeDocument/2006/relationships/image" Target="../media/image60.emf"/><Relationship Id="rId9" Type="http://schemas.openxmlformats.org/officeDocument/2006/relationships/image" Target="../media/image67.png"/><Relationship Id="rId14" Type="http://schemas.openxmlformats.org/officeDocument/2006/relationships/image" Target="../media/image72.emf"/></Relationships>
</file>

<file path=ppt/slides/_rels/slide12.xml.rels><?xml version="1.0" encoding="UTF-8" standalone="yes"?>
<Relationships xmlns="http://schemas.openxmlformats.org/package/2006/relationships"><Relationship Id="rId8" Type="http://schemas.openxmlformats.org/officeDocument/2006/relationships/image" Target="../media/image69.emf"/><Relationship Id="rId13" Type="http://schemas.openxmlformats.org/officeDocument/2006/relationships/image" Target="../media/image78.png"/><Relationship Id="rId3" Type="http://schemas.openxmlformats.org/officeDocument/2006/relationships/image" Target="../media/image62.emf"/><Relationship Id="rId7" Type="http://schemas.openxmlformats.org/officeDocument/2006/relationships/image" Target="../media/image68.png"/><Relationship Id="rId12" Type="http://schemas.openxmlformats.org/officeDocument/2006/relationships/image" Target="../media/image77.emf"/><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73.png"/><Relationship Id="rId11" Type="http://schemas.openxmlformats.org/officeDocument/2006/relationships/image" Target="../media/image76.emf"/><Relationship Id="rId5" Type="http://schemas.openxmlformats.org/officeDocument/2006/relationships/image" Target="../media/image66.png"/><Relationship Id="rId10" Type="http://schemas.openxmlformats.org/officeDocument/2006/relationships/image" Target="../media/image75.jpg"/><Relationship Id="rId4" Type="http://schemas.openxmlformats.org/officeDocument/2006/relationships/image" Target="../media/image60.emf"/><Relationship Id="rId9" Type="http://schemas.openxmlformats.org/officeDocument/2006/relationships/image" Target="../media/image74.png"/></Relationships>
</file>

<file path=ppt/slides/_rels/slide1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62.emf"/><Relationship Id="rId1" Type="http://schemas.openxmlformats.org/officeDocument/2006/relationships/slideLayout" Target="../slideLayouts/slideLayout5.xml"/><Relationship Id="rId5" Type="http://schemas.openxmlformats.org/officeDocument/2006/relationships/image" Target="../media/image80.emf"/><Relationship Id="rId4" Type="http://schemas.openxmlformats.org/officeDocument/2006/relationships/image" Target="../media/image79.emf"/></Relationships>
</file>

<file path=ppt/slides/_rels/slide1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5.jpeg"/><Relationship Id="rId7" Type="http://schemas.openxmlformats.org/officeDocument/2006/relationships/image" Target="../media/image78.png"/><Relationship Id="rId2" Type="http://schemas.openxmlformats.org/officeDocument/2006/relationships/image" Target="../media/image84.png"/><Relationship Id="rId1" Type="http://schemas.openxmlformats.org/officeDocument/2006/relationships/slideLayout" Target="../slideLayouts/slideLayout5.xml"/><Relationship Id="rId6" Type="http://schemas.openxmlformats.org/officeDocument/2006/relationships/image" Target="../media/image75.jpg"/><Relationship Id="rId5" Type="http://schemas.openxmlformats.org/officeDocument/2006/relationships/image" Target="../media/image87.png"/><Relationship Id="rId4" Type="http://schemas.openxmlformats.org/officeDocument/2006/relationships/image" Target="../media/image86.jpg"/></Relationships>
</file>

<file path=ppt/slides/_rels/slide18.xml.rels><?xml version="1.0" encoding="UTF-8" standalone="yes"?>
<Relationships xmlns="http://schemas.openxmlformats.org/package/2006/relationships"><Relationship Id="rId3" Type="http://schemas.openxmlformats.org/officeDocument/2006/relationships/image" Target="../media/image89.JPG"/><Relationship Id="rId7" Type="http://schemas.openxmlformats.org/officeDocument/2006/relationships/image" Target="../media/image88.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87.png"/><Relationship Id="rId5" Type="http://schemas.openxmlformats.org/officeDocument/2006/relationships/image" Target="../media/image91.emf"/><Relationship Id="rId4" Type="http://schemas.openxmlformats.org/officeDocument/2006/relationships/image" Target="../media/image90.emf"/></Relationships>
</file>

<file path=ppt/slides/_rels/slide19.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83.png"/></Relationships>
</file>

<file path=ppt/slides/_rels/slide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5.xml"/><Relationship Id="rId5" Type="http://schemas.openxmlformats.org/officeDocument/2006/relationships/image" Target="../media/image44.jpeg"/><Relationship Id="rId4" Type="http://schemas.openxmlformats.org/officeDocument/2006/relationships/image" Target="../media/image43.emf"/></Relationships>
</file>

<file path=ppt/slides/_rels/slide20.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93.png"/></Relationships>
</file>

<file path=ppt/slides/_rels/slide2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97.png"/><Relationship Id="rId5" Type="http://schemas.openxmlformats.org/officeDocument/2006/relationships/image" Target="../media/image96.jpg"/><Relationship Id="rId4" Type="http://schemas.openxmlformats.org/officeDocument/2006/relationships/image" Target="../media/image95.png"/></Relationships>
</file>

<file path=ppt/slides/_rels/slide22.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2.emf"/><Relationship Id="rId1" Type="http://schemas.openxmlformats.org/officeDocument/2006/relationships/slideLayout" Target="../slideLayouts/slideLayout5.xml"/><Relationship Id="rId4" Type="http://schemas.openxmlformats.org/officeDocument/2006/relationships/image" Target="../media/image99.emf"/></Relationships>
</file>

<file path=ppt/slides/_rels/slide23.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100.emf"/><Relationship Id="rId4" Type="http://schemas.openxmlformats.org/officeDocument/2006/relationships/image" Target="../media/image98.emf"/></Relationships>
</file>

<file path=ppt/slides/_rels/slide24.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01.emf"/><Relationship Id="rId5" Type="http://schemas.openxmlformats.org/officeDocument/2006/relationships/image" Target="../media/image100.emf"/><Relationship Id="rId4" Type="http://schemas.openxmlformats.org/officeDocument/2006/relationships/image" Target="../media/image98.emf"/></Relationships>
</file>

<file path=ppt/slides/_rels/slide25.xml.rels><?xml version="1.0" encoding="UTF-8" standalone="yes"?>
<Relationships xmlns="http://schemas.openxmlformats.org/package/2006/relationships"><Relationship Id="rId8" Type="http://schemas.openxmlformats.org/officeDocument/2006/relationships/image" Target="../media/image106.jpg"/><Relationship Id="rId3" Type="http://schemas.openxmlformats.org/officeDocument/2006/relationships/image" Target="../media/image102.png"/><Relationship Id="rId7" Type="http://schemas.openxmlformats.org/officeDocument/2006/relationships/image" Target="../media/image96.jp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105.png"/><Relationship Id="rId5" Type="http://schemas.openxmlformats.org/officeDocument/2006/relationships/image" Target="../media/image104.emf"/><Relationship Id="rId10" Type="http://schemas.openxmlformats.org/officeDocument/2006/relationships/image" Target="../media/image107.jpg"/><Relationship Id="rId4" Type="http://schemas.openxmlformats.org/officeDocument/2006/relationships/image" Target="../media/image103.jpg"/><Relationship Id="rId9" Type="http://schemas.openxmlformats.org/officeDocument/2006/relationships/image" Target="../media/image63.png"/></Relationships>
</file>

<file path=ppt/slides/_rels/slide2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4.emf"/><Relationship Id="rId7" Type="http://schemas.openxmlformats.org/officeDocument/2006/relationships/image" Target="../media/image107.jp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106.jpg"/><Relationship Id="rId5" Type="http://schemas.openxmlformats.org/officeDocument/2006/relationships/image" Target="../media/image96.jpg"/><Relationship Id="rId4" Type="http://schemas.openxmlformats.org/officeDocument/2006/relationships/image" Target="../media/image105.png"/><Relationship Id="rId9" Type="http://schemas.openxmlformats.org/officeDocument/2006/relationships/image" Target="../media/image109.png"/></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11.png"/></Relationships>
</file>

<file path=ppt/slides/_rels/slide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30.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2.emf"/><Relationship Id="rId7" Type="http://schemas.openxmlformats.org/officeDocument/2006/relationships/image" Target="../media/image115.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103.jpg"/><Relationship Id="rId5" Type="http://schemas.openxmlformats.org/officeDocument/2006/relationships/image" Target="../media/image114.jpg"/><Relationship Id="rId4" Type="http://schemas.openxmlformats.org/officeDocument/2006/relationships/image" Target="../media/image113.jpg"/></Relationships>
</file>

<file path=ppt/slides/_rels/slide31.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notesSlide" Target="../notesSlides/notesSlide23.xml"/><Relationship Id="rId1" Type="http://schemas.openxmlformats.org/officeDocument/2006/relationships/slideLayout" Target="../slideLayouts/slideLayout50.xml"/></Relationships>
</file>

<file path=ppt/slides/_rels/slide33.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8.png"/><Relationship Id="rId7" Type="http://schemas.openxmlformats.org/officeDocument/2006/relationships/image" Target="../media/image121.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120.emf"/><Relationship Id="rId5" Type="http://schemas.openxmlformats.org/officeDocument/2006/relationships/image" Target="../media/image119.emf"/><Relationship Id="rId10" Type="http://schemas.openxmlformats.org/officeDocument/2006/relationships/image" Target="../media/image124.png"/><Relationship Id="rId4" Type="http://schemas.openxmlformats.org/officeDocument/2006/relationships/image" Target="../media/image44.jpeg"/><Relationship Id="rId9" Type="http://schemas.openxmlformats.org/officeDocument/2006/relationships/image" Target="../media/image123.emf"/></Relationships>
</file>

<file path=ppt/slides/_rels/slide34.xml.rels><?xml version="1.0" encoding="UTF-8" standalone="yes"?>
<Relationships xmlns="http://schemas.openxmlformats.org/package/2006/relationships"><Relationship Id="rId3" Type="http://schemas.openxmlformats.org/officeDocument/2006/relationships/image" Target="../media/image125.jpg"/><Relationship Id="rId7" Type="http://schemas.openxmlformats.org/officeDocument/2006/relationships/image" Target="../media/image129.emf"/><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128.png"/><Relationship Id="rId5" Type="http://schemas.openxmlformats.org/officeDocument/2006/relationships/image" Target="../media/image127.emf"/><Relationship Id="rId4" Type="http://schemas.openxmlformats.org/officeDocument/2006/relationships/image" Target="../media/image126.emf"/></Relationships>
</file>

<file path=ppt/slides/_rels/slide35.xml.rels><?xml version="1.0" encoding="UTF-8" standalone="yes"?>
<Relationships xmlns="http://schemas.openxmlformats.org/package/2006/relationships"><Relationship Id="rId8" Type="http://schemas.openxmlformats.org/officeDocument/2006/relationships/image" Target="../media/image135.jpg"/><Relationship Id="rId3" Type="http://schemas.openxmlformats.org/officeDocument/2006/relationships/image" Target="../media/image130.png"/><Relationship Id="rId7" Type="http://schemas.openxmlformats.org/officeDocument/2006/relationships/image" Target="../media/image134.jpg"/><Relationship Id="rId12" Type="http://schemas.openxmlformats.org/officeDocument/2006/relationships/image" Target="../media/image139.jpeg"/><Relationship Id="rId2" Type="http://schemas.openxmlformats.org/officeDocument/2006/relationships/image" Target="../media/image118.png"/><Relationship Id="rId1" Type="http://schemas.openxmlformats.org/officeDocument/2006/relationships/slideLayout" Target="../slideLayouts/slideLayout5.xml"/><Relationship Id="rId6" Type="http://schemas.openxmlformats.org/officeDocument/2006/relationships/image" Target="../media/image133.png"/><Relationship Id="rId11" Type="http://schemas.openxmlformats.org/officeDocument/2006/relationships/image" Target="../media/image138.jpg"/><Relationship Id="rId5" Type="http://schemas.openxmlformats.org/officeDocument/2006/relationships/image" Target="../media/image132.png"/><Relationship Id="rId10" Type="http://schemas.openxmlformats.org/officeDocument/2006/relationships/image" Target="../media/image137.jpg"/><Relationship Id="rId4" Type="http://schemas.openxmlformats.org/officeDocument/2006/relationships/image" Target="../media/image131.png"/><Relationship Id="rId9" Type="http://schemas.openxmlformats.org/officeDocument/2006/relationships/image" Target="../media/image136.jpg"/></Relationships>
</file>

<file path=ppt/slides/_rels/slide36.xml.rels><?xml version="1.0" encoding="UTF-8" standalone="yes"?>
<Relationships xmlns="http://schemas.openxmlformats.org/package/2006/relationships"><Relationship Id="rId8" Type="http://schemas.openxmlformats.org/officeDocument/2006/relationships/image" Target="../media/image145.emf"/><Relationship Id="rId3" Type="http://schemas.openxmlformats.org/officeDocument/2006/relationships/image" Target="../media/image140.png"/><Relationship Id="rId7" Type="http://schemas.openxmlformats.org/officeDocument/2006/relationships/image" Target="../media/image144.emf"/><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3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8.emf"/><Relationship Id="rId7" Type="http://schemas.openxmlformats.org/officeDocument/2006/relationships/image" Target="../media/image52.emf"/><Relationship Id="rId2" Type="http://schemas.openxmlformats.org/officeDocument/2006/relationships/image" Target="../media/image47.emf"/><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jpg"/><Relationship Id="rId4" Type="http://schemas.openxmlformats.org/officeDocument/2006/relationships/image" Target="../media/image49.emf"/></Relationships>
</file>

<file path=ppt/slides/_rels/slide4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49.emf"/><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53.emf"/><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158.png"/><Relationship Id="rId4" Type="http://schemas.openxmlformats.org/officeDocument/2006/relationships/image" Target="../media/image157.png"/></Relationships>
</file>

<file path=ppt/slides/_rels/slide5.xml.rels><?xml version="1.0" encoding="UTF-8" standalone="yes"?>
<Relationships xmlns="http://schemas.openxmlformats.org/package/2006/relationships"><Relationship Id="rId3" Type="http://schemas.openxmlformats.org/officeDocument/2006/relationships/image" Target="../media/image48.emf"/><Relationship Id="rId7" Type="http://schemas.openxmlformats.org/officeDocument/2006/relationships/image" Target="../media/image52.emf"/><Relationship Id="rId2" Type="http://schemas.openxmlformats.org/officeDocument/2006/relationships/image" Target="../media/image47.emf"/><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jpg"/><Relationship Id="rId4" Type="http://schemas.openxmlformats.org/officeDocument/2006/relationships/image" Target="../media/image49.emf"/></Relationships>
</file>

<file path=ppt/slides/_rels/slide5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5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168.emf"/><Relationship Id="rId5" Type="http://schemas.openxmlformats.org/officeDocument/2006/relationships/image" Target="../media/image138.jpg"/><Relationship Id="rId4" Type="http://schemas.openxmlformats.org/officeDocument/2006/relationships/image" Target="../media/image167.png"/></Relationships>
</file>

<file path=ppt/slides/_rels/slide54.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image" Target="../media/image139.jpe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138.jpg"/><Relationship Id="rId5" Type="http://schemas.openxmlformats.org/officeDocument/2006/relationships/image" Target="../media/image171.emf"/><Relationship Id="rId4" Type="http://schemas.openxmlformats.org/officeDocument/2006/relationships/image" Target="../media/image170.png"/></Relationships>
</file>

<file path=ppt/slides/_rels/slide55.xml.rels><?xml version="1.0" encoding="UTF-8" standalone="yes"?>
<Relationships xmlns="http://schemas.openxmlformats.org/package/2006/relationships"><Relationship Id="rId3" Type="http://schemas.openxmlformats.org/officeDocument/2006/relationships/image" Target="../media/image172.emf"/><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173.emf"/><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10.png"/><Relationship Id="rId7" Type="http://schemas.openxmlformats.org/officeDocument/2006/relationships/image" Target="../media/image175.jpg"/><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image" Target="../media/image106.jpg"/><Relationship Id="rId5" Type="http://schemas.openxmlformats.org/officeDocument/2006/relationships/image" Target="../media/image174.png"/><Relationship Id="rId10" Type="http://schemas.openxmlformats.org/officeDocument/2006/relationships/image" Target="../media/image178.emf"/><Relationship Id="rId4" Type="http://schemas.openxmlformats.org/officeDocument/2006/relationships/image" Target="../media/image113.jpg"/><Relationship Id="rId9" Type="http://schemas.openxmlformats.org/officeDocument/2006/relationships/image" Target="../media/image177.jpg"/></Relationships>
</file>

<file path=ppt/slides/_rels/slide5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180.emf"/></Relationships>
</file>

<file path=ppt/slides/_rels/slide59.xml.rels><?xml version="1.0" encoding="UTF-8" standalone="yes"?>
<Relationships xmlns="http://schemas.openxmlformats.org/package/2006/relationships"><Relationship Id="rId3" Type="http://schemas.openxmlformats.org/officeDocument/2006/relationships/image" Target="../media/image181.emf"/><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182.e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53.jpg"/><Relationship Id="rId7" Type="http://schemas.openxmlformats.org/officeDocument/2006/relationships/image" Target="../media/image56.emf"/><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oleObject" Target="../embeddings/oleObject1.bin"/><Relationship Id="rId11" Type="http://schemas.openxmlformats.org/officeDocument/2006/relationships/image" Target="../media/image49.emf"/><Relationship Id="rId5" Type="http://schemas.openxmlformats.org/officeDocument/2006/relationships/image" Target="../media/image55.png"/><Relationship Id="rId10" Type="http://schemas.openxmlformats.org/officeDocument/2006/relationships/image" Target="../media/image48.emf"/><Relationship Id="rId4" Type="http://schemas.openxmlformats.org/officeDocument/2006/relationships/image" Target="../media/image54.png"/><Relationship Id="rId9" Type="http://schemas.openxmlformats.org/officeDocument/2006/relationships/image" Target="../media/image57.emf"/></Relationships>
</file>

<file path=ppt/slides/_rels/slide60.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06.jpg"/><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image" Target="../media/image185.jpg"/><Relationship Id="rId5" Type="http://schemas.openxmlformats.org/officeDocument/2006/relationships/image" Target="../media/image184.jpeg"/><Relationship Id="rId4" Type="http://schemas.openxmlformats.org/officeDocument/2006/relationships/image" Target="../media/image183.jpg"/></Relationships>
</file>

<file path=ppt/slides/_rels/slide61.xml.rels><?xml version="1.0" encoding="UTF-8" standalone="yes"?>
<Relationships xmlns="http://schemas.openxmlformats.org/package/2006/relationships"><Relationship Id="rId8" Type="http://schemas.openxmlformats.org/officeDocument/2006/relationships/image" Target="../media/image190.jpg"/><Relationship Id="rId3" Type="http://schemas.openxmlformats.org/officeDocument/2006/relationships/image" Target="../media/image186.emf"/><Relationship Id="rId7" Type="http://schemas.openxmlformats.org/officeDocument/2006/relationships/image" Target="../media/image189.emf"/><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image" Target="../media/image188.emf"/><Relationship Id="rId11" Type="http://schemas.openxmlformats.org/officeDocument/2006/relationships/image" Target="../media/image193.jpg"/><Relationship Id="rId5" Type="http://schemas.openxmlformats.org/officeDocument/2006/relationships/image" Target="../media/image44.jpeg"/><Relationship Id="rId10" Type="http://schemas.openxmlformats.org/officeDocument/2006/relationships/image" Target="../media/image192.jpg"/><Relationship Id="rId4" Type="http://schemas.openxmlformats.org/officeDocument/2006/relationships/image" Target="../media/image187.emf"/><Relationship Id="rId9" Type="http://schemas.openxmlformats.org/officeDocument/2006/relationships/image" Target="../media/image191.jpg"/></Relationships>
</file>

<file path=ppt/slides/_rels/slide6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emf"/><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196.emf"/><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197.emf"/></Relationships>
</file>

<file path=ppt/slides/_rels/slide64.xml.rels><?xml version="1.0" encoding="UTF-8" standalone="yes"?>
<Relationships xmlns="http://schemas.openxmlformats.org/package/2006/relationships"><Relationship Id="rId3" Type="http://schemas.openxmlformats.org/officeDocument/2006/relationships/image" Target="../media/image197.emf"/><Relationship Id="rId2" Type="http://schemas.openxmlformats.org/officeDocument/2006/relationships/notesSlide" Target="../notesSlides/notesSlide53.xml"/><Relationship Id="rId1" Type="http://schemas.openxmlformats.org/officeDocument/2006/relationships/slideLayout" Target="../slideLayouts/slideLayout5.xml"/><Relationship Id="rId5" Type="http://schemas.openxmlformats.org/officeDocument/2006/relationships/image" Target="../media/image196.emf"/><Relationship Id="rId4" Type="http://schemas.openxmlformats.org/officeDocument/2006/relationships/image" Target="../media/image198.emf"/></Relationships>
</file>

<file path=ppt/slides/_rels/slide6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200.emf"/></Relationships>
</file>

<file path=ppt/slides/_rels/slide6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6.xml"/><Relationship Id="rId1" Type="http://schemas.openxmlformats.org/officeDocument/2006/relationships/slideLayout" Target="../slideLayouts/slideLayout5.xml"/><Relationship Id="rId5" Type="http://schemas.openxmlformats.org/officeDocument/2006/relationships/image" Target="../media/image201.emf"/><Relationship Id="rId4" Type="http://schemas.openxmlformats.org/officeDocument/2006/relationships/image" Target="../media/image123.emf"/></Relationships>
</file>

<file path=ppt/slides/_rels/slide6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7.xml"/><Relationship Id="rId1" Type="http://schemas.openxmlformats.org/officeDocument/2006/relationships/slideLayout" Target="../slideLayouts/slideLayout5.xml"/><Relationship Id="rId5" Type="http://schemas.openxmlformats.org/officeDocument/2006/relationships/image" Target="../media/image202.png"/><Relationship Id="rId4" Type="http://schemas.openxmlformats.org/officeDocument/2006/relationships/image" Target="../media/image134.jpg"/></Relationships>
</file>

<file path=ppt/slides/_rels/slide69.xml.rels><?xml version="1.0" encoding="UTF-8" standalone="yes"?>
<Relationships xmlns="http://schemas.openxmlformats.org/package/2006/relationships"><Relationship Id="rId3" Type="http://schemas.openxmlformats.org/officeDocument/2006/relationships/image" Target="../media/image203.png"/><Relationship Id="rId7" Type="http://schemas.openxmlformats.org/officeDocument/2006/relationships/image" Target="../media/image207.emf"/><Relationship Id="rId2" Type="http://schemas.openxmlformats.org/officeDocument/2006/relationships/notesSlide" Target="../notesSlides/notesSlide58.xml"/><Relationship Id="rId1" Type="http://schemas.openxmlformats.org/officeDocument/2006/relationships/slideLayout" Target="../slideLayouts/slideLayout5.xml"/><Relationship Id="rId6" Type="http://schemas.openxmlformats.org/officeDocument/2006/relationships/image" Target="../media/image206.png"/><Relationship Id="rId5" Type="http://schemas.openxmlformats.org/officeDocument/2006/relationships/image" Target="../media/image205.jpg"/><Relationship Id="rId4" Type="http://schemas.openxmlformats.org/officeDocument/2006/relationships/image" Target="../media/image204.png"/></Relationships>
</file>

<file path=ppt/slides/_rels/slide7.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59.xml"/><Relationship Id="rId1" Type="http://schemas.openxmlformats.org/officeDocument/2006/relationships/slideLayout" Target="../slideLayouts/slideLayout5.xml"/><Relationship Id="rId6" Type="http://schemas.openxmlformats.org/officeDocument/2006/relationships/image" Target="../media/image210.emf"/><Relationship Id="rId5" Type="http://schemas.openxmlformats.org/officeDocument/2006/relationships/image" Target="../media/image209.emf"/><Relationship Id="rId4" Type="http://schemas.openxmlformats.org/officeDocument/2006/relationships/image" Target="../media/image208.emf"/></Relationships>
</file>

<file path=ppt/slides/_rels/slide71.xml.rels><?xml version="1.0" encoding="UTF-8" standalone="yes"?>
<Relationships xmlns="http://schemas.openxmlformats.org/package/2006/relationships"><Relationship Id="rId3" Type="http://schemas.openxmlformats.org/officeDocument/2006/relationships/image" Target="../media/image211.emf"/><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image" Target="../media/image53.jpg"/><Relationship Id="rId5" Type="http://schemas.openxmlformats.org/officeDocument/2006/relationships/image" Target="../media/image210.emf"/><Relationship Id="rId4" Type="http://schemas.openxmlformats.org/officeDocument/2006/relationships/image" Target="../media/image212.emf"/></Relationships>
</file>

<file path=ppt/slides/_rels/slide72.xml.rels><?xml version="1.0" encoding="UTF-8" standalone="yes"?>
<Relationships xmlns="http://schemas.openxmlformats.org/package/2006/relationships"><Relationship Id="rId3" Type="http://schemas.openxmlformats.org/officeDocument/2006/relationships/image" Target="../media/image213.emf"/><Relationship Id="rId2" Type="http://schemas.openxmlformats.org/officeDocument/2006/relationships/notesSlide" Target="../notesSlides/notesSlide61.xml"/><Relationship Id="rId1" Type="http://schemas.openxmlformats.org/officeDocument/2006/relationships/slideLayout" Target="../slideLayouts/slideLayout5.xml"/><Relationship Id="rId6" Type="http://schemas.openxmlformats.org/officeDocument/2006/relationships/image" Target="../media/image53.jpg"/><Relationship Id="rId5" Type="http://schemas.openxmlformats.org/officeDocument/2006/relationships/image" Target="../media/image210.emf"/><Relationship Id="rId4" Type="http://schemas.openxmlformats.org/officeDocument/2006/relationships/image" Target="../media/image43.emf"/></Relationships>
</file>

<file path=ppt/slides/_rels/slide73.xml.rels><?xml version="1.0" encoding="UTF-8" standalone="yes"?>
<Relationships xmlns="http://schemas.openxmlformats.org/package/2006/relationships"><Relationship Id="rId3" Type="http://schemas.openxmlformats.org/officeDocument/2006/relationships/image" Target="../media/image213.emf"/><Relationship Id="rId7" Type="http://schemas.openxmlformats.org/officeDocument/2006/relationships/image" Target="../media/image214.png"/><Relationship Id="rId2" Type="http://schemas.openxmlformats.org/officeDocument/2006/relationships/notesSlide" Target="../notesSlides/notesSlide62.xml"/><Relationship Id="rId1" Type="http://schemas.openxmlformats.org/officeDocument/2006/relationships/slideLayout" Target="../slideLayouts/slideLayout5.xml"/><Relationship Id="rId6" Type="http://schemas.openxmlformats.org/officeDocument/2006/relationships/image" Target="../media/image53.jpg"/><Relationship Id="rId5" Type="http://schemas.openxmlformats.org/officeDocument/2006/relationships/image" Target="../media/image210.emf"/><Relationship Id="rId4" Type="http://schemas.openxmlformats.org/officeDocument/2006/relationships/image" Target="../media/image43.emf"/></Relationships>
</file>

<file path=ppt/slides/_rels/slide74.xml.rels><?xml version="1.0" encoding="UTF-8" standalone="yes"?>
<Relationships xmlns="http://schemas.openxmlformats.org/package/2006/relationships"><Relationship Id="rId8" Type="http://schemas.openxmlformats.org/officeDocument/2006/relationships/image" Target="../media/image219.emf"/><Relationship Id="rId3" Type="http://schemas.openxmlformats.org/officeDocument/2006/relationships/image" Target="../media/image215.emf"/><Relationship Id="rId7" Type="http://schemas.openxmlformats.org/officeDocument/2006/relationships/image" Target="../media/image218.png"/><Relationship Id="rId2" Type="http://schemas.openxmlformats.org/officeDocument/2006/relationships/notesSlide" Target="../notesSlides/notesSlide63.xml"/><Relationship Id="rId1" Type="http://schemas.openxmlformats.org/officeDocument/2006/relationships/slideLayout" Target="../slideLayouts/slideLayout5.xml"/><Relationship Id="rId6" Type="http://schemas.openxmlformats.org/officeDocument/2006/relationships/image" Target="../media/image120.emf"/><Relationship Id="rId5" Type="http://schemas.openxmlformats.org/officeDocument/2006/relationships/image" Target="../media/image217.emf"/><Relationship Id="rId4" Type="http://schemas.openxmlformats.org/officeDocument/2006/relationships/image" Target="../media/image216.png"/></Relationships>
</file>

<file path=ppt/slides/_rels/slide75.xml.rels><?xml version="1.0" encoding="UTF-8" standalone="yes"?>
<Relationships xmlns="http://schemas.openxmlformats.org/package/2006/relationships"><Relationship Id="rId3" Type="http://schemas.openxmlformats.org/officeDocument/2006/relationships/image" Target="../media/image220.emf"/><Relationship Id="rId2" Type="http://schemas.openxmlformats.org/officeDocument/2006/relationships/notesSlide" Target="../notesSlides/notesSlide64.xml"/><Relationship Id="rId1" Type="http://schemas.openxmlformats.org/officeDocument/2006/relationships/slideLayout" Target="../slideLayouts/slideLayout5.xml"/><Relationship Id="rId6" Type="http://schemas.openxmlformats.org/officeDocument/2006/relationships/image" Target="../media/image221.emf"/><Relationship Id="rId5" Type="http://schemas.openxmlformats.org/officeDocument/2006/relationships/image" Target="../media/image120.emf"/><Relationship Id="rId4" Type="http://schemas.openxmlformats.org/officeDocument/2006/relationships/image" Target="../media/image216.png"/></Relationships>
</file>

<file path=ppt/slides/_rels/slide7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8" Type="http://schemas.openxmlformats.org/officeDocument/2006/relationships/image" Target="../media/image135.jpg"/><Relationship Id="rId13" Type="http://schemas.openxmlformats.org/officeDocument/2006/relationships/image" Target="../media/image75.jpg"/><Relationship Id="rId18" Type="http://schemas.openxmlformats.org/officeDocument/2006/relationships/image" Target="../media/image227.png"/><Relationship Id="rId26" Type="http://schemas.openxmlformats.org/officeDocument/2006/relationships/image" Target="../media/image231.jpg"/><Relationship Id="rId3" Type="http://schemas.openxmlformats.org/officeDocument/2006/relationships/image" Target="../media/image134.jpg"/><Relationship Id="rId21" Type="http://schemas.openxmlformats.org/officeDocument/2006/relationships/image" Target="../media/image78.png"/><Relationship Id="rId7" Type="http://schemas.openxmlformats.org/officeDocument/2006/relationships/image" Target="../media/image106.jpg"/><Relationship Id="rId12" Type="http://schemas.openxmlformats.org/officeDocument/2006/relationships/image" Target="../media/image202.png"/><Relationship Id="rId17" Type="http://schemas.openxmlformats.org/officeDocument/2006/relationships/image" Target="../media/image137.jpg"/><Relationship Id="rId25" Type="http://schemas.openxmlformats.org/officeDocument/2006/relationships/image" Target="../media/image174.png"/><Relationship Id="rId2" Type="http://schemas.openxmlformats.org/officeDocument/2006/relationships/notesSlide" Target="../notesSlides/notesSlide66.xml"/><Relationship Id="rId16" Type="http://schemas.openxmlformats.org/officeDocument/2006/relationships/image" Target="../media/image183.jpg"/><Relationship Id="rId20" Type="http://schemas.openxmlformats.org/officeDocument/2006/relationships/image" Target="../media/image107.jpg"/><Relationship Id="rId29" Type="http://schemas.openxmlformats.org/officeDocument/2006/relationships/image" Target="../media/image233.png"/><Relationship Id="rId1" Type="http://schemas.openxmlformats.org/officeDocument/2006/relationships/slideLayout" Target="../slideLayouts/slideLayout5.xml"/><Relationship Id="rId6" Type="http://schemas.openxmlformats.org/officeDocument/2006/relationships/image" Target="../media/image224.jpeg"/><Relationship Id="rId11" Type="http://schemas.openxmlformats.org/officeDocument/2006/relationships/image" Target="../media/image96.jpg"/><Relationship Id="rId24" Type="http://schemas.openxmlformats.org/officeDocument/2006/relationships/image" Target="../media/image230.png"/><Relationship Id="rId5" Type="http://schemas.openxmlformats.org/officeDocument/2006/relationships/image" Target="../media/image223.png"/><Relationship Id="rId15" Type="http://schemas.openxmlformats.org/officeDocument/2006/relationships/image" Target="../media/image226.jpg"/><Relationship Id="rId23" Type="http://schemas.openxmlformats.org/officeDocument/2006/relationships/image" Target="../media/image229.png"/><Relationship Id="rId28" Type="http://schemas.openxmlformats.org/officeDocument/2006/relationships/image" Target="../media/image184.jpeg"/><Relationship Id="rId10" Type="http://schemas.openxmlformats.org/officeDocument/2006/relationships/image" Target="../media/image225.jpg"/><Relationship Id="rId19" Type="http://schemas.openxmlformats.org/officeDocument/2006/relationships/image" Target="../media/image97.png"/><Relationship Id="rId31" Type="http://schemas.openxmlformats.org/officeDocument/2006/relationships/image" Target="../media/image139.jpeg"/><Relationship Id="rId4" Type="http://schemas.openxmlformats.org/officeDocument/2006/relationships/image" Target="../media/image222.jpeg"/><Relationship Id="rId9" Type="http://schemas.openxmlformats.org/officeDocument/2006/relationships/image" Target="../media/image136.jpg"/><Relationship Id="rId14" Type="http://schemas.openxmlformats.org/officeDocument/2006/relationships/image" Target="../media/image185.jpg"/><Relationship Id="rId22" Type="http://schemas.openxmlformats.org/officeDocument/2006/relationships/image" Target="../media/image228.jpg"/><Relationship Id="rId27" Type="http://schemas.openxmlformats.org/officeDocument/2006/relationships/image" Target="../media/image232.png"/><Relationship Id="rId30" Type="http://schemas.openxmlformats.org/officeDocument/2006/relationships/image" Target="../media/image234.png"/></Relationships>
</file>

<file path=ppt/slides/_rels/slide78.x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notesSlide" Target="../notesSlides/notesSlide67.xml"/><Relationship Id="rId1" Type="http://schemas.openxmlformats.org/officeDocument/2006/relationships/slideLayout" Target="../slideLayouts/slideLayout5.xml"/><Relationship Id="rId4" Type="http://schemas.openxmlformats.org/officeDocument/2006/relationships/image" Target="../media/image235.png"/></Relationships>
</file>

<file path=ppt/slides/_rels/slide79.x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notesSlide" Target="../notesSlides/notesSlide68.xml"/><Relationship Id="rId1" Type="http://schemas.openxmlformats.org/officeDocument/2006/relationships/slideLayout" Target="../slideLayouts/slideLayout5.xml"/><Relationship Id="rId4" Type="http://schemas.openxmlformats.org/officeDocument/2006/relationships/image" Target="../media/image236.png"/></Relationships>
</file>

<file path=ppt/slides/_rels/slide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58.emf"/></Relationships>
</file>

<file path=ppt/slides/_rels/slide80.x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notesSlide" Target="../notesSlides/notesSlide69.xml"/><Relationship Id="rId1" Type="http://schemas.openxmlformats.org/officeDocument/2006/relationships/slideLayout" Target="../slideLayouts/slideLayout5.xml"/><Relationship Id="rId4" Type="http://schemas.openxmlformats.org/officeDocument/2006/relationships/image" Target="../media/image237.emf"/></Relationships>
</file>

<file path=ppt/slides/_rels/slide81.x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notesSlide" Target="../notesSlides/notesSlide70.xml"/><Relationship Id="rId1" Type="http://schemas.openxmlformats.org/officeDocument/2006/relationships/slideLayout" Target="../slideLayouts/slideLayout5.xml"/><Relationship Id="rId4" Type="http://schemas.openxmlformats.org/officeDocument/2006/relationships/image" Target="../media/image238.png"/></Relationships>
</file>

<file path=ppt/slides/_rels/slide82.xml.rels><?xml version="1.0" encoding="UTF-8" standalone="yes"?>
<Relationships xmlns="http://schemas.openxmlformats.org/package/2006/relationships"><Relationship Id="rId3" Type="http://schemas.openxmlformats.org/officeDocument/2006/relationships/image" Target="../media/image239.emf"/><Relationship Id="rId2" Type="http://schemas.openxmlformats.org/officeDocument/2006/relationships/notesSlide" Target="../notesSlides/notesSlide71.xml"/><Relationship Id="rId1" Type="http://schemas.openxmlformats.org/officeDocument/2006/relationships/slideLayout" Target="../slideLayouts/slideLayout5.xml"/><Relationship Id="rId4" Type="http://schemas.openxmlformats.org/officeDocument/2006/relationships/image" Target="../media/image240.emf"/></Relationships>
</file>

<file path=ppt/slides/_rels/slide83.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241.emf"/><Relationship Id="rId1" Type="http://schemas.openxmlformats.org/officeDocument/2006/relationships/slideLayout" Target="../slideLayouts/slideLayout5.xml"/><Relationship Id="rId6" Type="http://schemas.openxmlformats.org/officeDocument/2006/relationships/image" Target="../media/image244.emf"/><Relationship Id="rId5" Type="http://schemas.openxmlformats.org/officeDocument/2006/relationships/image" Target="../media/image243.emf"/><Relationship Id="rId4" Type="http://schemas.openxmlformats.org/officeDocument/2006/relationships/image" Target="../media/image242.emf"/></Relationships>
</file>

<file path=ppt/slides/_rels/slide84.xml.rels><?xml version="1.0" encoding="UTF-8" standalone="yes"?>
<Relationships xmlns="http://schemas.openxmlformats.org/package/2006/relationships"><Relationship Id="rId3" Type="http://schemas.openxmlformats.org/officeDocument/2006/relationships/image" Target="../media/image245.emf"/><Relationship Id="rId7" Type="http://schemas.openxmlformats.org/officeDocument/2006/relationships/image" Target="../media/image244.emf"/><Relationship Id="rId2" Type="http://schemas.openxmlformats.org/officeDocument/2006/relationships/image" Target="../media/image241.emf"/><Relationship Id="rId1" Type="http://schemas.openxmlformats.org/officeDocument/2006/relationships/slideLayout" Target="../slideLayouts/slideLayout5.xml"/><Relationship Id="rId6" Type="http://schemas.openxmlformats.org/officeDocument/2006/relationships/image" Target="../media/image243.emf"/><Relationship Id="rId5" Type="http://schemas.openxmlformats.org/officeDocument/2006/relationships/image" Target="../media/image242.emf"/><Relationship Id="rId4" Type="http://schemas.openxmlformats.org/officeDocument/2006/relationships/image" Target="../media/image69.emf"/></Relationships>
</file>

<file path=ppt/slides/_rels/slide85.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image" Target="../media/image245.emf"/><Relationship Id="rId7" Type="http://schemas.openxmlformats.org/officeDocument/2006/relationships/image" Target="../media/image77.emf"/><Relationship Id="rId2" Type="http://schemas.openxmlformats.org/officeDocument/2006/relationships/image" Target="../media/image241.emf"/><Relationship Id="rId1" Type="http://schemas.openxmlformats.org/officeDocument/2006/relationships/slideLayout" Target="../slideLayouts/slideLayout5.xml"/><Relationship Id="rId6" Type="http://schemas.openxmlformats.org/officeDocument/2006/relationships/image" Target="../media/image244.emf"/><Relationship Id="rId5" Type="http://schemas.openxmlformats.org/officeDocument/2006/relationships/image" Target="../media/image246.emf"/><Relationship Id="rId4" Type="http://schemas.openxmlformats.org/officeDocument/2006/relationships/image" Target="../media/image243.emf"/><Relationship Id="rId9" Type="http://schemas.openxmlformats.org/officeDocument/2006/relationships/image" Target="../media/image242.emf"/></Relationships>
</file>

<file path=ppt/slides/_rels/slide86.xml.rels><?xml version="1.0" encoding="UTF-8" standalone="yes"?>
<Relationships xmlns="http://schemas.openxmlformats.org/package/2006/relationships"><Relationship Id="rId3" Type="http://schemas.openxmlformats.org/officeDocument/2006/relationships/image" Target="../media/image247.emf"/><Relationship Id="rId2" Type="http://schemas.openxmlformats.org/officeDocument/2006/relationships/notesSlide" Target="../notesSlides/notesSlide72.xml"/><Relationship Id="rId1" Type="http://schemas.openxmlformats.org/officeDocument/2006/relationships/slideLayout" Target="../slideLayouts/slideLayout5.xml"/><Relationship Id="rId6" Type="http://schemas.openxmlformats.org/officeDocument/2006/relationships/image" Target="../media/image250.png"/><Relationship Id="rId5" Type="http://schemas.openxmlformats.org/officeDocument/2006/relationships/image" Target="../media/image249.emf"/><Relationship Id="rId4" Type="http://schemas.openxmlformats.org/officeDocument/2006/relationships/image" Target="../media/image248.emf"/></Relationships>
</file>

<file path=ppt/slides/_rels/slide87.xml.rels><?xml version="1.0" encoding="UTF-8" standalone="yes"?>
<Relationships xmlns="http://schemas.openxmlformats.org/package/2006/relationships"><Relationship Id="rId2" Type="http://schemas.openxmlformats.org/officeDocument/2006/relationships/image" Target="../media/image247.emf"/><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251.emf"/><Relationship Id="rId2" Type="http://schemas.openxmlformats.org/officeDocument/2006/relationships/notesSlide" Target="../notesSlides/notesSlide73.xml"/><Relationship Id="rId1" Type="http://schemas.openxmlformats.org/officeDocument/2006/relationships/slideLayout" Target="../slideLayouts/slideLayout5.xml"/><Relationship Id="rId5" Type="http://schemas.openxmlformats.org/officeDocument/2006/relationships/image" Target="../media/image253.png"/><Relationship Id="rId4" Type="http://schemas.openxmlformats.org/officeDocument/2006/relationships/image" Target="../media/image252.png"/></Relationships>
</file>

<file path=ppt/slides/_rels/slide89.xml.rels><?xml version="1.0" encoding="UTF-8" standalone="yes"?>
<Relationships xmlns="http://schemas.openxmlformats.org/package/2006/relationships"><Relationship Id="rId3" Type="http://schemas.openxmlformats.org/officeDocument/2006/relationships/image" Target="../media/image251.emf"/><Relationship Id="rId2" Type="http://schemas.openxmlformats.org/officeDocument/2006/relationships/notesSlide" Target="../notesSlides/notesSlide74.xml"/><Relationship Id="rId1" Type="http://schemas.openxmlformats.org/officeDocument/2006/relationships/slideLayout" Target="../slideLayouts/slideLayout5.xml"/><Relationship Id="rId5" Type="http://schemas.openxmlformats.org/officeDocument/2006/relationships/image" Target="../media/image253.png"/><Relationship Id="rId4" Type="http://schemas.openxmlformats.org/officeDocument/2006/relationships/image" Target="../media/image252.png"/></Relationships>
</file>

<file path=ppt/slides/_rels/slide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emf"/><Relationship Id="rId1" Type="http://schemas.openxmlformats.org/officeDocument/2006/relationships/slideLayout" Target="../slideLayouts/slideLayout5.xml"/><Relationship Id="rId4" Type="http://schemas.openxmlformats.org/officeDocument/2006/relationships/image" Target="../media/image6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Title 1"/>
          <p:cNvSpPr txBox="1">
            <a:spLocks noGrp="1"/>
          </p:cNvSpPr>
          <p:nvPr>
            <p:ph type="ctrTitle"/>
          </p:nvPr>
        </p:nvSpPr>
        <p:spPr>
          <a:xfrm>
            <a:off x="-52549" y="1119921"/>
            <a:ext cx="6138166" cy="3107073"/>
          </a:xfrm>
          <a:prstGeom prst="rect">
            <a:avLst/>
          </a:prstGeom>
        </p:spPr>
        <p:txBody>
          <a:bodyPr>
            <a:normAutofit/>
          </a:bodyPr>
          <a:lstStyle/>
          <a:p>
            <a:r>
              <a:rPr lang="en-US" dirty="0"/>
              <a:t>Ab Initio Theory for</a:t>
            </a:r>
            <a:br>
              <a:rPr lang="en-US" dirty="0"/>
            </a:br>
            <a:r>
              <a:rPr lang="en-US" dirty="0"/>
              <a:t>Neutrinoless Double</a:t>
            </a:r>
            <a:br>
              <a:rPr lang="en-US" dirty="0"/>
            </a:br>
            <a:r>
              <a:rPr lang="en-US" dirty="0"/>
              <a:t>Beta Decay</a:t>
            </a:r>
            <a:endParaRPr sz="3500" dirty="0"/>
          </a:p>
        </p:txBody>
      </p:sp>
      <p:sp>
        <p:nvSpPr>
          <p:cNvPr id="484" name="Subtitle 2"/>
          <p:cNvSpPr txBox="1">
            <a:spLocks noGrp="1"/>
          </p:cNvSpPr>
          <p:nvPr>
            <p:ph type="subTitle" sz="quarter" idx="1"/>
          </p:nvPr>
        </p:nvSpPr>
        <p:spPr>
          <a:xfrm>
            <a:off x="408716" y="4337956"/>
            <a:ext cx="5090384" cy="1265071"/>
          </a:xfrm>
          <a:prstGeom prst="rect">
            <a:avLst/>
          </a:prstGeom>
        </p:spPr>
        <p:txBody>
          <a:bodyPr>
            <a:normAutofit fontScale="92500" lnSpcReduction="10000"/>
          </a:bodyPr>
          <a:lstStyle/>
          <a:p>
            <a:pPr>
              <a:lnSpc>
                <a:spcPct val="81000"/>
              </a:lnSpc>
              <a:defRPr>
                <a:solidFill>
                  <a:srgbClr val="808080"/>
                </a:solidFill>
              </a:defRPr>
            </a:pPr>
            <a:r>
              <a:rPr lang="en-US" dirty="0"/>
              <a:t>Jason D. Holt</a:t>
            </a:r>
            <a:endParaRPr dirty="0"/>
          </a:p>
          <a:p>
            <a:pPr>
              <a:lnSpc>
                <a:spcPct val="81000"/>
              </a:lnSpc>
              <a:defRPr>
                <a:solidFill>
                  <a:srgbClr val="808080"/>
                </a:solidFill>
              </a:defRPr>
            </a:pPr>
            <a:r>
              <a:rPr lang="en-US" dirty="0">
                <a:solidFill>
                  <a:schemeClr val="tx1"/>
                </a:solidFill>
              </a:rPr>
              <a:t>TRIUMF, McGill University</a:t>
            </a:r>
          </a:p>
          <a:p>
            <a:pPr>
              <a:lnSpc>
                <a:spcPct val="81000"/>
              </a:lnSpc>
              <a:defRPr>
                <a:solidFill>
                  <a:srgbClr val="808080"/>
                </a:solidFill>
              </a:defRPr>
            </a:pPr>
            <a:r>
              <a:rPr lang="en-US" dirty="0">
                <a:solidFill>
                  <a:schemeClr val="tx1"/>
                </a:solidFill>
              </a:rPr>
              <a:t>NNN25, Sudbury ON</a:t>
            </a:r>
          </a:p>
          <a:p>
            <a:pPr>
              <a:lnSpc>
                <a:spcPct val="81000"/>
              </a:lnSpc>
              <a:defRPr>
                <a:solidFill>
                  <a:srgbClr val="808080"/>
                </a:solidFill>
              </a:defRPr>
            </a:pPr>
            <a:r>
              <a:rPr lang="en-US" dirty="0">
                <a:solidFill>
                  <a:schemeClr val="tx1"/>
                </a:solidFill>
              </a:rPr>
              <a:t>October 2</a:t>
            </a:r>
            <a:r>
              <a:rPr dirty="0">
                <a:solidFill>
                  <a:schemeClr val="tx1"/>
                </a:solidFill>
              </a:rPr>
              <a:t>, 20</a:t>
            </a:r>
            <a:r>
              <a:rPr lang="en-US" dirty="0">
                <a:solidFill>
                  <a:schemeClr val="tx1"/>
                </a:solidFill>
              </a:rPr>
              <a:t>25</a:t>
            </a:r>
          </a:p>
        </p:txBody>
      </p:sp>
      <p:sp>
        <p:nvSpPr>
          <p:cNvPr id="5" name="Rectangle 4"/>
          <p:cNvSpPr/>
          <p:nvPr/>
        </p:nvSpPr>
        <p:spPr>
          <a:xfrm>
            <a:off x="674669" y="6509064"/>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8" name="Title 1"/>
          <p:cNvSpPr txBox="1">
            <a:spLocks/>
          </p:cNvSpPr>
          <p:nvPr/>
        </p:nvSpPr>
        <p:spPr>
          <a:xfrm>
            <a:off x="9852" y="6415219"/>
            <a:ext cx="3975099" cy="403953"/>
          </a:xfrm>
          <a:prstGeom prst="rect">
            <a:avLst/>
          </a:prstGeom>
          <a:ln w="12700">
            <a:miter lim="400000"/>
          </a:ln>
          <a:extLst>
            <a:ext uri="{C572A759-6A51-4108-AA02-DFA0A04FC94B}">
              <ma14:wrappingTextBoxFlag xmlns:ma14="http://schemas.microsoft.com/office/mac/drawingml/2011/main" xmlns="" val="1"/>
            </a:ext>
          </a:extLst>
        </p:spPr>
        <p:txBody>
          <a:bodyPr lIns="45711" tIns="45712" rIns="45711" bIns="45712" anchor="t">
            <a:normAutofit fontScale="70000" lnSpcReduction="20000"/>
          </a:bodyPr>
          <a:lstStyle>
            <a:lvl1pPr marL="0" marR="0" indent="0" algn="l" defTabSz="914230" rtl="0" latinLnBrk="0">
              <a:lnSpc>
                <a:spcPct val="90000"/>
              </a:lnSpc>
              <a:spcBef>
                <a:spcPts val="0"/>
              </a:spcBef>
              <a:spcAft>
                <a:spcPts val="0"/>
              </a:spcAft>
              <a:buClrTx/>
              <a:buSzTx/>
              <a:buFontTx/>
              <a:buNone/>
              <a:tabLst/>
              <a:defRPr sz="4000" b="1" i="0" u="none" strike="noStrike" cap="none" spc="0" baseline="0">
                <a:ln>
                  <a:noFill/>
                </a:ln>
                <a:solidFill>
                  <a:srgbClr val="00B0F0"/>
                </a:solidFill>
                <a:uFillTx/>
                <a:latin typeface="Arial"/>
                <a:ea typeface="Arial"/>
                <a:cs typeface="Arial"/>
                <a:sym typeface="Arial"/>
              </a:defRPr>
            </a:lvl1pPr>
            <a:lvl2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2pPr>
            <a:lvl3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3pPr>
            <a:lvl4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4pPr>
            <a:lvl5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5pPr>
            <a:lvl6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6pPr>
            <a:lvl7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7pPr>
            <a:lvl8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8pPr>
            <a:lvl9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9pPr>
          </a:lstStyle>
          <a:p>
            <a:endParaRPr lang="en-US" dirty="0"/>
          </a:p>
        </p:txBody>
      </p:sp>
      <p:pic>
        <p:nvPicPr>
          <p:cNvPr id="2" name="Picture 1" descr="NSERC_RG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84877"/>
            <a:ext cx="1463040" cy="707136"/>
          </a:xfrm>
          <a:prstGeom prst="rect">
            <a:avLst/>
          </a:prstGeom>
        </p:spPr>
      </p:pic>
      <p:pic>
        <p:nvPicPr>
          <p:cNvPr id="3" name="Picture 2" descr="NRC-logo-1024x63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0750" y="5936574"/>
            <a:ext cx="1463040" cy="907256"/>
          </a:xfrm>
          <a:prstGeom prst="rect">
            <a:avLst/>
          </a:prstGeom>
        </p:spPr>
      </p:pic>
      <p:pic>
        <p:nvPicPr>
          <p:cNvPr id="6" name="Picture 5" descr="Astroparticle Physics colour.png"/>
          <p:cNvPicPr>
            <a:picLocks noChangeAspect="1"/>
          </p:cNvPicPr>
          <p:nvPr/>
        </p:nvPicPr>
        <p:blipFill rotWithShape="1">
          <a:blip r:embed="rId5">
            <a:extLst>
              <a:ext uri="{28A0092B-C50C-407E-A947-70E740481C1C}">
                <a14:useLocalDpi xmlns:a14="http://schemas.microsoft.com/office/drawing/2010/main" val="0"/>
              </a:ext>
            </a:extLst>
          </a:blip>
          <a:srcRect l="3012" t="8732" r="2839" b="11893"/>
          <a:stretch/>
        </p:blipFill>
        <p:spPr>
          <a:xfrm>
            <a:off x="1442883" y="6109518"/>
            <a:ext cx="2980527" cy="667469"/>
          </a:xfrm>
          <a:prstGeom prst="rect">
            <a:avLst/>
          </a:prstGeom>
        </p:spPr>
      </p:pic>
      <p:pic>
        <p:nvPicPr>
          <p:cNvPr id="7" name="Picture 6" descr="mcgill-university-logo-5.png">
            <a:extLst>
              <a:ext uri="{FF2B5EF4-FFF2-40B4-BE49-F238E27FC236}">
                <a16:creationId xmlns:a16="http://schemas.microsoft.com/office/drawing/2014/main" id="{91626EB7-594E-64F5-8FC7-46FEDFA3C8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73860" y="138831"/>
            <a:ext cx="1965663" cy="526899"/>
          </a:xfrm>
          <a:prstGeom prst="rect">
            <a:avLst/>
          </a:prstGeom>
        </p:spPr>
      </p:pic>
      <p:pic>
        <p:nvPicPr>
          <p:cNvPr id="9" name="Picture 8" descr="Icon&#10;&#10;Description automatically generated with medium confidence">
            <a:extLst>
              <a:ext uri="{FF2B5EF4-FFF2-40B4-BE49-F238E27FC236}">
                <a16:creationId xmlns:a16="http://schemas.microsoft.com/office/drawing/2014/main" id="{7645708F-F349-D7F7-DA90-6A0171FAE3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49611" y="129863"/>
            <a:ext cx="1248661" cy="371941"/>
          </a:xfrm>
          <a:prstGeom prst="rect">
            <a:avLst/>
          </a:prstGeom>
        </p:spPr>
      </p:pic>
    </p:spTree>
    <p:extLst>
      <p:ext uri="{BB962C8B-B14F-4D97-AF65-F5344CB8AC3E}">
        <p14:creationId xmlns:p14="http://schemas.microsoft.com/office/powerpoint/2010/main" val="1204729259"/>
      </p:ext>
    </p:extLst>
  </p:cSld>
  <p:clrMapOvr>
    <a:masterClrMapping/>
  </p:clrMapOvr>
  <p:transition spd="med" advTm="38162"/>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61">
            <a:extLst>
              <a:ext uri="{FF2B5EF4-FFF2-40B4-BE49-F238E27FC236}">
                <a16:creationId xmlns:a16="http://schemas.microsoft.com/office/drawing/2014/main" id="{F64E4CE0-FA25-7456-71FD-7545790AEE07}"/>
              </a:ext>
            </a:extLst>
          </p:cNvPr>
          <p:cNvSpPr>
            <a:spLocks noChangeArrowheads="1"/>
          </p:cNvSpPr>
          <p:nvPr/>
        </p:nvSpPr>
        <p:spPr bwMode="auto">
          <a:xfrm>
            <a:off x="180000" y="720000"/>
            <a:ext cx="11421450" cy="874069"/>
          </a:xfrm>
          <a:prstGeom prst="rect">
            <a:avLst/>
          </a:prstGeom>
          <a:solidFill>
            <a:schemeClr val="bg1"/>
          </a:solidFill>
          <a:ln w="9525">
            <a:noFill/>
            <a:miter lim="800000"/>
            <a:headEnd/>
            <a:tailEnd/>
          </a:ln>
        </p:spPr>
        <p:txBody>
          <a:bodyPr wrap="square" lIns="91423" tIns="45712" rIns="91423" bIns="45712">
            <a:prstTxWarp prst="textNoShape">
              <a:avLst/>
            </a:prstTxWarp>
            <a:spAutoFit/>
          </a:bodyPr>
          <a:lstStyle/>
          <a:p>
            <a:pPr marL="125957" indent="-125957">
              <a:lnSpc>
                <a:spcPct val="90000"/>
              </a:lnSpc>
              <a:spcBef>
                <a:spcPct val="20000"/>
              </a:spcBef>
              <a:buClr>
                <a:srgbClr val="000000"/>
              </a:buClr>
            </a:pPr>
            <a:r>
              <a:rPr lang="en-US" sz="2100" b="1" dirty="0">
                <a:solidFill>
                  <a:srgbClr val="0070C0"/>
                </a:solidFill>
              </a:rPr>
              <a:t>Chiral Effective Field Theory</a:t>
            </a:r>
            <a:r>
              <a:rPr lang="en-US" sz="2100" dirty="0">
                <a:solidFill>
                  <a:schemeClr val="tx1"/>
                </a:solidFill>
              </a:rPr>
              <a:t>: low-energy expansion of QCD, nucleons + </a:t>
            </a:r>
            <a:r>
              <a:rPr lang="en-US" sz="2100" dirty="0" err="1">
                <a:solidFill>
                  <a:schemeClr val="tx1"/>
                </a:solidFill>
              </a:rPr>
              <a:t>pions</a:t>
            </a:r>
            <a:r>
              <a:rPr lang="en-US" sz="2100" dirty="0">
                <a:solidFill>
                  <a:schemeClr val="tx1"/>
                </a:solidFill>
              </a:rPr>
              <a:t> </a:t>
            </a:r>
          </a:p>
          <a:p>
            <a:pPr marL="125957" indent="-125957">
              <a:lnSpc>
                <a:spcPct val="90000"/>
              </a:lnSpc>
              <a:spcBef>
                <a:spcPct val="20000"/>
              </a:spcBef>
              <a:buClr>
                <a:srgbClr val="000000"/>
              </a:buClr>
            </a:pPr>
            <a:endParaRPr lang="en-US" sz="800" dirty="0">
              <a:solidFill>
                <a:schemeClr val="tx1"/>
              </a:solidFill>
            </a:endParaRPr>
          </a:p>
          <a:p>
            <a:pPr marL="125957" indent="-125957">
              <a:lnSpc>
                <a:spcPct val="90000"/>
              </a:lnSpc>
              <a:spcBef>
                <a:spcPct val="20000"/>
              </a:spcBef>
              <a:buClr>
                <a:srgbClr val="000000"/>
              </a:buClr>
            </a:pPr>
            <a:r>
              <a:rPr lang="en-US" sz="2100" dirty="0">
                <a:solidFill>
                  <a:schemeClr val="tx1"/>
                </a:solidFill>
              </a:rPr>
              <a:t>High-energy information encoded in contact terms</a:t>
            </a:r>
          </a:p>
        </p:txBody>
      </p:sp>
      <p:sp>
        <p:nvSpPr>
          <p:cNvPr id="8" name="Rectangle 7"/>
          <p:cNvSpPr/>
          <p:nvPr/>
        </p:nvSpPr>
        <p:spPr>
          <a:xfrm>
            <a:off x="11507394" y="5397282"/>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 name="Rectangle 1">
            <a:extLst>
              <a:ext uri="{FF2B5EF4-FFF2-40B4-BE49-F238E27FC236}">
                <a16:creationId xmlns:a16="http://schemas.microsoft.com/office/drawing/2014/main" id="{B9D4A0B3-13CC-31A8-6392-4A0A6CD83224}"/>
              </a:ext>
            </a:extLst>
          </p:cNvPr>
          <p:cNvSpPr/>
          <p:nvPr/>
        </p:nvSpPr>
        <p:spPr>
          <a:xfrm>
            <a:off x="666063" y="6423661"/>
            <a:ext cx="650316" cy="359584"/>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3" name="Picture 2">
            <a:extLst>
              <a:ext uri="{FF2B5EF4-FFF2-40B4-BE49-F238E27FC236}">
                <a16:creationId xmlns:a16="http://schemas.microsoft.com/office/drawing/2014/main" id="{276F72A0-C9E4-97A5-653C-A341A1C5CB60}"/>
              </a:ext>
            </a:extLst>
          </p:cNvPr>
          <p:cNvPicPr>
            <a:picLocks noChangeAspect="1"/>
          </p:cNvPicPr>
          <p:nvPr/>
        </p:nvPicPr>
        <p:blipFill rotWithShape="1">
          <a:blip r:embed="rId3">
            <a:extLst>
              <a:ext uri="{28A0092B-C50C-407E-A947-70E740481C1C}">
                <a14:useLocalDpi xmlns:a14="http://schemas.microsoft.com/office/drawing/2010/main" val="0"/>
              </a:ext>
            </a:extLst>
          </a:blip>
          <a:srcRect l="28542" t="4883" r="8958" b="26092"/>
          <a:stretch/>
        </p:blipFill>
        <p:spPr>
          <a:xfrm>
            <a:off x="89990" y="2780000"/>
            <a:ext cx="5543760" cy="3438953"/>
          </a:xfrm>
          <a:prstGeom prst="rect">
            <a:avLst/>
          </a:prstGeom>
        </p:spPr>
      </p:pic>
      <p:sp>
        <p:nvSpPr>
          <p:cNvPr id="6" name="Rectangle 5">
            <a:extLst>
              <a:ext uri="{FF2B5EF4-FFF2-40B4-BE49-F238E27FC236}">
                <a16:creationId xmlns:a16="http://schemas.microsoft.com/office/drawing/2014/main" id="{F9C287ED-DA85-F328-A220-7FD1151C8DDD}"/>
              </a:ext>
            </a:extLst>
          </p:cNvPr>
          <p:cNvSpPr/>
          <p:nvPr/>
        </p:nvSpPr>
        <p:spPr>
          <a:xfrm>
            <a:off x="90421" y="4933969"/>
            <a:ext cx="2008292" cy="1264213"/>
          </a:xfrm>
          <a:prstGeom prst="rect">
            <a:avLst/>
          </a:prstGeom>
          <a:solidFill>
            <a:schemeClr val="tx2">
              <a:lumMod val="40000"/>
              <a:lumOff val="6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5" name="TextBox 14">
            <a:extLst>
              <a:ext uri="{FF2B5EF4-FFF2-40B4-BE49-F238E27FC236}">
                <a16:creationId xmlns:a16="http://schemas.microsoft.com/office/drawing/2014/main" id="{1F8C4A65-2C40-A6BC-3AFD-6BD72AF4B9BB}"/>
              </a:ext>
            </a:extLst>
          </p:cNvPr>
          <p:cNvSpPr txBox="1"/>
          <p:nvPr/>
        </p:nvSpPr>
        <p:spPr>
          <a:xfrm>
            <a:off x="32839" y="5902912"/>
            <a:ext cx="2655445" cy="338540"/>
          </a:xfrm>
          <a:prstGeom prst="rect">
            <a:avLst/>
          </a:prstGeom>
          <a:noFill/>
        </p:spPr>
        <p:txBody>
          <a:bodyPr wrap="square" lIns="121904" tIns="60953" rIns="121904" bIns="60953" rtlCol="0">
            <a:spAutoFit/>
          </a:bodyPr>
          <a:lstStyle/>
          <a:p>
            <a:r>
              <a:rPr lang="it-IT" sz="1400" dirty="0" err="1">
                <a:solidFill>
                  <a:schemeClr val="tx1"/>
                </a:solidFill>
              </a:rPr>
              <a:t>Courtesy</a:t>
            </a:r>
            <a:r>
              <a:rPr lang="it-IT" sz="1400" dirty="0">
                <a:solidFill>
                  <a:schemeClr val="tx1"/>
                </a:solidFill>
              </a:rPr>
              <a:t>, S. </a:t>
            </a:r>
            <a:r>
              <a:rPr lang="it-IT" sz="1400" dirty="0" err="1">
                <a:solidFill>
                  <a:schemeClr val="tx1"/>
                </a:solidFill>
              </a:rPr>
              <a:t>R</a:t>
            </a:r>
            <a:r>
              <a:rPr lang="it-IT" sz="1400" dirty="0">
                <a:solidFill>
                  <a:schemeClr val="tx1"/>
                </a:solidFill>
              </a:rPr>
              <a:t>. </a:t>
            </a:r>
            <a:r>
              <a:rPr lang="it-IT" sz="1400" dirty="0" err="1">
                <a:solidFill>
                  <a:schemeClr val="tx1"/>
                </a:solidFill>
              </a:rPr>
              <a:t>Stroberg</a:t>
            </a:r>
            <a:endParaRPr lang="it-IT" sz="1400" dirty="0">
              <a:solidFill>
                <a:schemeClr val="tx1"/>
              </a:solidFill>
            </a:endParaRPr>
          </a:p>
        </p:txBody>
      </p:sp>
      <p:sp>
        <p:nvSpPr>
          <p:cNvPr id="4" name="Oval 3">
            <a:extLst>
              <a:ext uri="{FF2B5EF4-FFF2-40B4-BE49-F238E27FC236}">
                <a16:creationId xmlns:a16="http://schemas.microsoft.com/office/drawing/2014/main" id="{E912BAA9-1F68-36A7-7535-67A13BF94223}"/>
              </a:ext>
            </a:extLst>
          </p:cNvPr>
          <p:cNvSpPr/>
          <p:nvPr/>
        </p:nvSpPr>
        <p:spPr>
          <a:xfrm>
            <a:off x="1459511" y="3834957"/>
            <a:ext cx="1604010" cy="735744"/>
          </a:xfrm>
          <a:prstGeom prst="ellipse">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chemeClr val="tx1"/>
                </a:solidFill>
                <a:effectLst/>
                <a:uFillTx/>
                <a:latin typeface="Arial"/>
                <a:ea typeface="Arial"/>
                <a:cs typeface="Arial"/>
                <a:sym typeface="Arial"/>
              </a:rPr>
              <a:t>Ab initio</a:t>
            </a:r>
          </a:p>
          <a:p>
            <a:pPr marL="0" marR="0" indent="0" algn="ctr" defTabSz="457200" rtl="0" fontAlgn="auto" latinLnBrk="0" hangingPunct="0">
              <a:lnSpc>
                <a:spcPct val="100000"/>
              </a:lnSpc>
              <a:spcBef>
                <a:spcPts val="0"/>
              </a:spcBef>
              <a:spcAft>
                <a:spcPts val="0"/>
              </a:spcAft>
              <a:buClrTx/>
              <a:buSzTx/>
              <a:buFontTx/>
              <a:buNone/>
              <a:tabLst/>
            </a:pPr>
            <a:r>
              <a:rPr lang="en-US" sz="1400" b="1" dirty="0">
                <a:solidFill>
                  <a:schemeClr val="tx1"/>
                </a:solidFill>
              </a:rPr>
              <a:t>many-body</a:t>
            </a:r>
            <a:endParaRPr kumimoji="0" lang="en-US" sz="1400" b="1" i="0" u="none" strike="noStrike" cap="none" spc="0" normalizeH="0" baseline="0" dirty="0">
              <a:ln>
                <a:noFill/>
              </a:ln>
              <a:solidFill>
                <a:schemeClr val="tx1"/>
              </a:solidFill>
              <a:effectLst/>
              <a:uFillTx/>
              <a:latin typeface="Arial"/>
              <a:ea typeface="Arial"/>
              <a:cs typeface="Arial"/>
              <a:sym typeface="Arial"/>
            </a:endParaRPr>
          </a:p>
        </p:txBody>
      </p:sp>
      <p:sp>
        <p:nvSpPr>
          <p:cNvPr id="5" name="Rectangle 4">
            <a:extLst>
              <a:ext uri="{FF2B5EF4-FFF2-40B4-BE49-F238E27FC236}">
                <a16:creationId xmlns:a16="http://schemas.microsoft.com/office/drawing/2014/main" id="{3C73F033-8CD2-EAC1-FAD7-CA1B6714502C}"/>
              </a:ext>
            </a:extLst>
          </p:cNvPr>
          <p:cNvSpPr/>
          <p:nvPr/>
        </p:nvSpPr>
        <p:spPr>
          <a:xfrm>
            <a:off x="3006090" y="4993337"/>
            <a:ext cx="2593587" cy="1160918"/>
          </a:xfrm>
          <a:prstGeom prst="rect">
            <a:avLst/>
          </a:prstGeom>
          <a:solidFill>
            <a:schemeClr val="tx2">
              <a:lumMod val="40000"/>
              <a:lumOff val="6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1" name="Rectangle 10">
            <a:extLst>
              <a:ext uri="{FF2B5EF4-FFF2-40B4-BE49-F238E27FC236}">
                <a16:creationId xmlns:a16="http://schemas.microsoft.com/office/drawing/2014/main" id="{BCAD3D54-FDE4-5216-03E1-C106887113D9}"/>
              </a:ext>
            </a:extLst>
          </p:cNvPr>
          <p:cNvSpPr/>
          <p:nvPr/>
        </p:nvSpPr>
        <p:spPr>
          <a:xfrm>
            <a:off x="3729478" y="4572606"/>
            <a:ext cx="1146809" cy="301080"/>
          </a:xfrm>
          <a:prstGeom prst="rect">
            <a:avLst/>
          </a:prstGeom>
          <a:solidFill>
            <a:schemeClr val="tx2">
              <a:lumMod val="40000"/>
              <a:lumOff val="6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16" name="Picture 15">
            <a:extLst>
              <a:ext uri="{FF2B5EF4-FFF2-40B4-BE49-F238E27FC236}">
                <a16:creationId xmlns:a16="http://schemas.microsoft.com/office/drawing/2014/main" id="{A11D084B-5F32-467A-77C6-CF8DD0DCA0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7023" y="5022462"/>
            <a:ext cx="1093470" cy="1093470"/>
          </a:xfrm>
          <a:prstGeom prst="rect">
            <a:avLst/>
          </a:prstGeom>
        </p:spPr>
      </p:pic>
      <p:pic>
        <p:nvPicPr>
          <p:cNvPr id="12" name="Picture 1" descr="page26image11383392">
            <a:extLst>
              <a:ext uri="{FF2B5EF4-FFF2-40B4-BE49-F238E27FC236}">
                <a16:creationId xmlns:a16="http://schemas.microsoft.com/office/drawing/2014/main" id="{3794FD27-AD9E-2AB8-A4E7-3AA1D12760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8106" y="1041381"/>
            <a:ext cx="4331444" cy="171918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A775B63E-72BE-E31C-246A-67517D46471D}"/>
              </a:ext>
            </a:extLst>
          </p:cNvPr>
          <p:cNvSpPr/>
          <p:nvPr/>
        </p:nvSpPr>
        <p:spPr>
          <a:xfrm>
            <a:off x="4433042" y="2737412"/>
            <a:ext cx="3508470" cy="3504040"/>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2000" u="sng" dirty="0">
                <a:solidFill>
                  <a:srgbClr val="0070C0"/>
                </a:solidFill>
              </a:rPr>
              <a:t>Chiral Effective Field Theory</a:t>
            </a:r>
          </a:p>
          <a:p>
            <a:pPr marL="0" marR="0" indent="0" algn="l" defTabSz="4572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rgbClr val="000000"/>
              </a:solidFill>
              <a:effectLst/>
              <a:uFillTx/>
              <a:latin typeface="Arial"/>
              <a:ea typeface="Arial"/>
              <a:cs typeface="Arial"/>
              <a:sym typeface="Arial"/>
            </a:endParaRPr>
          </a:p>
          <a:p>
            <a:pPr marL="0" marR="0" indent="0" algn="l" defTabSz="457200" rtl="0" fontAlgn="auto" latinLnBrk="0" hangingPunct="0">
              <a:lnSpc>
                <a:spcPct val="100000"/>
              </a:lnSpc>
              <a:spcBef>
                <a:spcPts val="0"/>
              </a:spcBef>
              <a:spcAft>
                <a:spcPts val="0"/>
              </a:spcAft>
              <a:buClrTx/>
              <a:buSzTx/>
              <a:buFontTx/>
              <a:buNone/>
              <a:tabLst/>
            </a:pPr>
            <a:r>
              <a:rPr lang="en-US" sz="2000" dirty="0"/>
              <a:t>  Consistent treatment of</a:t>
            </a:r>
          </a:p>
          <a:p>
            <a:pPr marL="0" marR="0" indent="0" algn="l" defTabSz="457200" rtl="0" fontAlgn="auto" latinLnBrk="0" hangingPunct="0">
              <a:lnSpc>
                <a:spcPct val="100000"/>
              </a:lnSpc>
              <a:spcBef>
                <a:spcPts val="0"/>
              </a:spcBef>
              <a:spcAft>
                <a:spcPts val="0"/>
              </a:spcAft>
              <a:buClrTx/>
              <a:buSzTx/>
              <a:buFontTx/>
              <a:buNone/>
              <a:tabLst/>
            </a:pPr>
            <a:r>
              <a:rPr lang="en-US" sz="2000" dirty="0"/>
              <a:t>   - 2N, 3N, 4N, … forces</a:t>
            </a:r>
          </a:p>
          <a:p>
            <a:pPr marL="0" marR="0" indent="0" algn="l" defTabSz="457200" rtl="0" fontAlgn="auto" latinLnBrk="0" hangingPunct="0">
              <a:lnSpc>
                <a:spcPct val="100000"/>
              </a:lnSpc>
              <a:spcBef>
                <a:spcPts val="0"/>
              </a:spcBef>
              <a:spcAft>
                <a:spcPts val="0"/>
              </a:spcAft>
              <a:buClrTx/>
              <a:buSzTx/>
              <a:buFontTx/>
              <a:buNone/>
              <a:tabLst/>
            </a:pPr>
            <a:r>
              <a:rPr lang="en-US" sz="2000" dirty="0"/>
              <a:t>   - Electroweak physics</a:t>
            </a:r>
            <a:endParaRPr kumimoji="0" lang="en-US" sz="2000" b="0" i="0" u="none" strike="noStrike" cap="none" spc="0" normalizeH="0" baseline="0" dirty="0">
              <a:ln>
                <a:noFill/>
              </a:ln>
              <a:solidFill>
                <a:srgbClr val="000000"/>
              </a:solidFill>
              <a:effectLst/>
              <a:uFillTx/>
              <a:latin typeface="Arial"/>
              <a:ea typeface="Arial"/>
              <a:cs typeface="Arial"/>
              <a:sym typeface="Arial"/>
            </a:endParaRPr>
          </a:p>
          <a:p>
            <a:pPr marL="0" marR="0" indent="0" algn="l" defTabSz="457200" rtl="0" fontAlgn="auto" latinLnBrk="0" hangingPunct="0">
              <a:lnSpc>
                <a:spcPct val="100000"/>
              </a:lnSpc>
              <a:spcBef>
                <a:spcPts val="0"/>
              </a:spcBef>
              <a:spcAft>
                <a:spcPts val="0"/>
              </a:spcAft>
              <a:buClrTx/>
              <a:buSzTx/>
              <a:buFontTx/>
              <a:buNone/>
              <a:tabLst/>
            </a:pPr>
            <a:endParaRPr kumimoji="0" lang="en-US" sz="800" b="0" i="0" u="none" strike="noStrike" cap="none" spc="0" normalizeH="0" baseline="0" dirty="0">
              <a:ln>
                <a:noFill/>
              </a:ln>
              <a:solidFill>
                <a:srgbClr val="000000"/>
              </a:solidFill>
              <a:effectLst/>
              <a:uFillTx/>
              <a:latin typeface="Arial"/>
              <a:ea typeface="Arial"/>
              <a:cs typeface="Arial"/>
              <a:sym typeface="Arial"/>
            </a:endParaRPr>
          </a:p>
          <a:p>
            <a:pPr marL="0" marR="0" indent="0" algn="l" defTabSz="457200" rtl="0" fontAlgn="auto" latinLnBrk="0" hangingPunct="0">
              <a:lnSpc>
                <a:spcPct val="100000"/>
              </a:lnSpc>
              <a:spcBef>
                <a:spcPts val="0"/>
              </a:spcBef>
              <a:spcAft>
                <a:spcPts val="0"/>
              </a:spcAft>
              <a:buClrTx/>
              <a:buSzTx/>
              <a:buFontTx/>
              <a:buNone/>
              <a:tabLst/>
            </a:pPr>
            <a:r>
              <a:rPr lang="en-US" sz="2000" dirty="0">
                <a:solidFill>
                  <a:srgbClr val="C00000"/>
                </a:solidFill>
              </a:rPr>
              <a:t>  Quantifiable uncertainties</a:t>
            </a:r>
          </a:p>
          <a:p>
            <a:pPr marL="0" marR="0" indent="0" algn="l" defTabSz="4572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rgbClr val="000000"/>
              </a:solidFill>
              <a:effectLst/>
              <a:uFillTx/>
              <a:latin typeface="Arial"/>
              <a:ea typeface="Arial"/>
              <a:cs typeface="Arial"/>
              <a:sym typeface="Arial"/>
            </a:endParaRPr>
          </a:p>
          <a:p>
            <a:pPr marL="0" marR="0" indent="0" algn="ctr" defTabSz="457200" rtl="0" fontAlgn="auto" latinLnBrk="0" hangingPunct="0">
              <a:lnSpc>
                <a:spcPct val="100000"/>
              </a:lnSpc>
              <a:spcBef>
                <a:spcPts val="0"/>
              </a:spcBef>
              <a:spcAft>
                <a:spcPts val="0"/>
              </a:spcAft>
              <a:buClrTx/>
              <a:buSzTx/>
              <a:buFontTx/>
              <a:buNone/>
              <a:tabLst/>
            </a:pPr>
            <a:r>
              <a:rPr lang="en-US" sz="2000" u="sng" dirty="0"/>
              <a:t>Interactions</a:t>
            </a:r>
          </a:p>
          <a:p>
            <a:pPr marL="0" marR="0" indent="0" algn="ctr" defTabSz="457200" rtl="0" fontAlgn="auto" latinLnBrk="0" hangingPunct="0">
              <a:lnSpc>
                <a:spcPct val="100000"/>
              </a:lnSpc>
              <a:spcBef>
                <a:spcPts val="0"/>
              </a:spcBef>
              <a:spcAft>
                <a:spcPts val="0"/>
              </a:spcAft>
              <a:buClrTx/>
              <a:buSzTx/>
              <a:buFontTx/>
              <a:buNone/>
              <a:tabLst/>
            </a:pPr>
            <a:endParaRPr lang="en-US" sz="600" u="sng" dirty="0"/>
          </a:p>
          <a:p>
            <a:pPr marL="0" marR="0" indent="0" algn="ctr" defTabSz="457200" rtl="0" fontAlgn="auto" latinLnBrk="0" hangingPunct="0">
              <a:lnSpc>
                <a:spcPct val="100000"/>
              </a:lnSpc>
              <a:spcBef>
                <a:spcPts val="0"/>
              </a:spcBef>
              <a:spcAft>
                <a:spcPts val="0"/>
              </a:spcAft>
              <a:buClrTx/>
              <a:buSzTx/>
              <a:buFontTx/>
              <a:buNone/>
              <a:tabLst/>
            </a:pPr>
            <a:r>
              <a:rPr lang="en-US" sz="2000" b="1" dirty="0">
                <a:solidFill>
                  <a:srgbClr val="0070C0"/>
                </a:solidFill>
              </a:rPr>
              <a:t>1.8/2.0, N2LO</a:t>
            </a:r>
            <a:r>
              <a:rPr lang="en-US" sz="2000" b="1" baseline="-25000" dirty="0">
                <a:solidFill>
                  <a:srgbClr val="0070C0"/>
                </a:solidFill>
              </a:rPr>
              <a:t>GO</a:t>
            </a:r>
            <a:r>
              <a:rPr lang="en-US" sz="2000" b="1" dirty="0">
                <a:solidFill>
                  <a:srgbClr val="0070C0"/>
                </a:solidFill>
              </a:rPr>
              <a:t>, N3LO</a:t>
            </a:r>
            <a:r>
              <a:rPr lang="en-US" sz="2000" b="1" baseline="-25000" dirty="0">
                <a:solidFill>
                  <a:srgbClr val="0070C0"/>
                </a:solidFill>
              </a:rPr>
              <a:t>LNL</a:t>
            </a:r>
            <a:endParaRPr kumimoji="0" lang="en-US" sz="2000" b="1" i="0" u="none" strike="noStrike" cap="none" spc="0" normalizeH="0" baseline="-25000" dirty="0">
              <a:ln>
                <a:noFill/>
              </a:ln>
              <a:solidFill>
                <a:srgbClr val="0070C0"/>
              </a:solidFill>
              <a:effectLst/>
              <a:uFillTx/>
              <a:latin typeface="Arial"/>
              <a:ea typeface="Arial"/>
              <a:cs typeface="Arial"/>
              <a:sym typeface="Arial"/>
            </a:endParaRPr>
          </a:p>
          <a:p>
            <a:pPr marL="0" marR="0" indent="0" algn="ctr" defTabSz="457200" rtl="0" fontAlgn="auto" latinLnBrk="0" hangingPunct="0">
              <a:lnSpc>
                <a:spcPct val="100000"/>
              </a:lnSpc>
              <a:spcBef>
                <a:spcPts val="0"/>
              </a:spcBef>
              <a:spcAft>
                <a:spcPts val="0"/>
              </a:spcAft>
              <a:buClrTx/>
              <a:buSzTx/>
              <a:buFontTx/>
              <a:buNone/>
              <a:tabLst/>
            </a:pPr>
            <a:r>
              <a:rPr lang="en-US" sz="2000" b="1" dirty="0">
                <a:solidFill>
                  <a:srgbClr val="0070C0"/>
                </a:solidFill>
              </a:rPr>
              <a:t>34 non-implausible</a:t>
            </a:r>
            <a:endParaRPr kumimoji="0" lang="en-US" sz="2000" b="1" i="0" u="none" strike="noStrike" cap="none" spc="0" normalizeH="0" baseline="0" dirty="0">
              <a:ln>
                <a:noFill/>
              </a:ln>
              <a:solidFill>
                <a:srgbClr val="0070C0"/>
              </a:solidFill>
              <a:effectLst/>
              <a:uFillTx/>
              <a:latin typeface="Arial"/>
              <a:ea typeface="Arial"/>
              <a:cs typeface="Arial"/>
              <a:sym typeface="Arial"/>
            </a:endParaRPr>
          </a:p>
        </p:txBody>
      </p:sp>
      <p:pic>
        <p:nvPicPr>
          <p:cNvPr id="19" name="Picture 18" descr="latex-image-1.pdf">
            <a:extLst>
              <a:ext uri="{FF2B5EF4-FFF2-40B4-BE49-F238E27FC236}">
                <a16:creationId xmlns:a16="http://schemas.microsoft.com/office/drawing/2014/main" id="{4EE750CF-83EE-DC8E-2473-EA0C61645F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7200" y="1836412"/>
            <a:ext cx="3727908" cy="694633"/>
          </a:xfrm>
          <a:prstGeom prst="rect">
            <a:avLst/>
          </a:prstGeom>
          <a:solidFill>
            <a:schemeClr val="bg1"/>
          </a:solidFill>
        </p:spPr>
      </p:pic>
      <p:sp>
        <p:nvSpPr>
          <p:cNvPr id="20" name="Rectangle 19">
            <a:extLst>
              <a:ext uri="{FF2B5EF4-FFF2-40B4-BE49-F238E27FC236}">
                <a16:creationId xmlns:a16="http://schemas.microsoft.com/office/drawing/2014/main" id="{8ACA8669-3E12-687D-96F4-5882BCB37E83}"/>
              </a:ext>
            </a:extLst>
          </p:cNvPr>
          <p:cNvSpPr/>
          <p:nvPr/>
        </p:nvSpPr>
        <p:spPr>
          <a:xfrm>
            <a:off x="904340" y="1797617"/>
            <a:ext cx="590310" cy="63494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lIns="91423" tIns="45712" rIns="91423" bIns="45712" rtlCol="0" anchor="ctr"/>
          <a:lstStyle/>
          <a:p>
            <a:pPr algn="ctr"/>
            <a:endParaRPr lang="en-US"/>
          </a:p>
        </p:txBody>
      </p:sp>
      <p:sp>
        <p:nvSpPr>
          <p:cNvPr id="21" name="Rectangle 20">
            <a:extLst>
              <a:ext uri="{FF2B5EF4-FFF2-40B4-BE49-F238E27FC236}">
                <a16:creationId xmlns:a16="http://schemas.microsoft.com/office/drawing/2014/main" id="{DCD92CAA-F8E5-A06B-4C02-8134B312DB3E}"/>
              </a:ext>
            </a:extLst>
          </p:cNvPr>
          <p:cNvSpPr/>
          <p:nvPr/>
        </p:nvSpPr>
        <p:spPr>
          <a:xfrm>
            <a:off x="139840" y="2818593"/>
            <a:ext cx="1111868" cy="53039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lIns="91423" tIns="45712" rIns="91423" bIns="45712" rtlCol="0" anchor="ctr"/>
          <a:lstStyle/>
          <a:p>
            <a:pPr algn="ctr"/>
            <a:endParaRPr lang="en-US"/>
          </a:p>
        </p:txBody>
      </p:sp>
      <p:sp>
        <p:nvSpPr>
          <p:cNvPr id="28" name="Title 1">
            <a:extLst>
              <a:ext uri="{FF2B5EF4-FFF2-40B4-BE49-F238E27FC236}">
                <a16:creationId xmlns:a16="http://schemas.microsoft.com/office/drawing/2014/main" id="{8359318F-4327-B66C-1C07-4221B29F633F}"/>
              </a:ext>
            </a:extLst>
          </p:cNvPr>
          <p:cNvSpPr txBox="1">
            <a:spLocks noGrp="1"/>
          </p:cNvSpPr>
          <p:nvPr>
            <p:ph type="title"/>
          </p:nvPr>
        </p:nvSpPr>
        <p:spPr>
          <a:xfrm>
            <a:off x="2325039" y="108001"/>
            <a:ext cx="9761391" cy="688339"/>
          </a:xfrm>
          <a:prstGeom prst="rect">
            <a:avLst/>
          </a:prstGeom>
        </p:spPr>
        <p:txBody>
          <a:bodyPr>
            <a:normAutofit/>
          </a:bodyPr>
          <a:lstStyle>
            <a:lvl1pPr>
              <a:defRPr sz="3000"/>
            </a:lvl1pPr>
          </a:lstStyle>
          <a:p>
            <a:pPr algn="r"/>
            <a:r>
              <a:rPr lang="en-US" dirty="0"/>
              <a:t>Ingredient I: Nuclear Forces</a:t>
            </a:r>
            <a:endParaRPr dirty="0"/>
          </a:p>
        </p:txBody>
      </p:sp>
      <p:pic>
        <p:nvPicPr>
          <p:cNvPr id="7" name="Picture 6">
            <a:extLst>
              <a:ext uri="{FF2B5EF4-FFF2-40B4-BE49-F238E27FC236}">
                <a16:creationId xmlns:a16="http://schemas.microsoft.com/office/drawing/2014/main" id="{D26ED8EF-6265-80C5-96E4-268E0F8E0A23}"/>
              </a:ext>
            </a:extLst>
          </p:cNvPr>
          <p:cNvPicPr>
            <a:picLocks noChangeAspect="1"/>
          </p:cNvPicPr>
          <p:nvPr/>
        </p:nvPicPr>
        <p:blipFill>
          <a:blip r:embed="rId7"/>
          <a:stretch>
            <a:fillRect/>
          </a:stretch>
        </p:blipFill>
        <p:spPr>
          <a:xfrm>
            <a:off x="7977536" y="2704335"/>
            <a:ext cx="3713121" cy="4083312"/>
          </a:xfrm>
          <a:prstGeom prst="rect">
            <a:avLst/>
          </a:prstGeom>
          <a:ln>
            <a:solidFill>
              <a:schemeClr val="bg2">
                <a:lumMod val="90000"/>
                <a:alpha val="64000"/>
              </a:schemeClr>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8224716"/>
      </p:ext>
    </p:extLst>
  </p:cSld>
  <p:clrMapOvr>
    <a:masterClrMapping/>
  </p:clrMapOvr>
  <p:transition spd="med" advTm="38152"/>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61">
            <a:extLst>
              <a:ext uri="{FF2B5EF4-FFF2-40B4-BE49-F238E27FC236}">
                <a16:creationId xmlns:a16="http://schemas.microsoft.com/office/drawing/2014/main" id="{9897898E-2534-76BE-7CB7-F0889816EB19}"/>
              </a:ext>
            </a:extLst>
          </p:cNvPr>
          <p:cNvSpPr>
            <a:spLocks noChangeArrowheads="1"/>
          </p:cNvSpPr>
          <p:nvPr/>
        </p:nvSpPr>
        <p:spPr bwMode="auto">
          <a:xfrm>
            <a:off x="180000" y="720000"/>
            <a:ext cx="11421450" cy="874069"/>
          </a:xfrm>
          <a:prstGeom prst="rect">
            <a:avLst/>
          </a:prstGeom>
          <a:solidFill>
            <a:schemeClr val="bg1"/>
          </a:solidFill>
          <a:ln w="9525">
            <a:noFill/>
            <a:miter lim="800000"/>
            <a:headEnd/>
            <a:tailEnd/>
          </a:ln>
        </p:spPr>
        <p:txBody>
          <a:bodyPr wrap="square" lIns="91423" tIns="45712" rIns="91423" bIns="45712">
            <a:prstTxWarp prst="textNoShape">
              <a:avLst/>
            </a:prstTxWarp>
            <a:spAutoFit/>
          </a:bodyPr>
          <a:lstStyle/>
          <a:p>
            <a:pPr marL="125957" indent="-125957">
              <a:lnSpc>
                <a:spcPct val="90000"/>
              </a:lnSpc>
              <a:spcBef>
                <a:spcPct val="20000"/>
              </a:spcBef>
              <a:buClr>
                <a:srgbClr val="000000"/>
              </a:buClr>
            </a:pPr>
            <a:r>
              <a:rPr lang="en-US" sz="2100" dirty="0">
                <a:solidFill>
                  <a:schemeClr val="tx1"/>
                </a:solidFill>
              </a:rPr>
              <a:t>Aim of modern nuclear theory: develop unified </a:t>
            </a:r>
            <a:r>
              <a:rPr lang="en-US" sz="2100" i="1" dirty="0">
                <a:solidFill>
                  <a:schemeClr val="tx1"/>
                </a:solidFill>
              </a:rPr>
              <a:t>first-principles </a:t>
            </a:r>
            <a:r>
              <a:rPr lang="en-US" sz="2100" dirty="0">
                <a:solidFill>
                  <a:schemeClr val="tx1"/>
                </a:solidFill>
              </a:rPr>
              <a:t>picture of structure and reactions</a:t>
            </a:r>
          </a:p>
          <a:p>
            <a:pPr marL="125957" indent="-125957">
              <a:lnSpc>
                <a:spcPct val="90000"/>
              </a:lnSpc>
              <a:spcBef>
                <a:spcPct val="20000"/>
              </a:spcBef>
              <a:buClr>
                <a:srgbClr val="000000"/>
              </a:buClr>
            </a:pPr>
            <a:endParaRPr lang="en-US" sz="800" dirty="0">
              <a:solidFill>
                <a:schemeClr val="tx1"/>
              </a:solidFill>
            </a:endParaRPr>
          </a:p>
          <a:p>
            <a:pPr marL="125957" indent="-125957">
              <a:lnSpc>
                <a:spcPct val="90000"/>
              </a:lnSpc>
              <a:spcBef>
                <a:spcPct val="20000"/>
              </a:spcBef>
              <a:buClr>
                <a:srgbClr val="000000"/>
              </a:buClr>
            </a:pPr>
            <a:r>
              <a:rPr lang="en-US" sz="2100" dirty="0">
                <a:solidFill>
                  <a:schemeClr val="tx1"/>
                </a:solidFill>
              </a:rPr>
              <a:t>(Approximately) solve nonrelativistic Schrödinger equation</a:t>
            </a:r>
          </a:p>
        </p:txBody>
      </p:sp>
      <p:sp>
        <p:nvSpPr>
          <p:cNvPr id="495" name="Title 1"/>
          <p:cNvSpPr txBox="1">
            <a:spLocks noGrp="1"/>
          </p:cNvSpPr>
          <p:nvPr>
            <p:ph type="title"/>
          </p:nvPr>
        </p:nvSpPr>
        <p:spPr>
          <a:xfrm>
            <a:off x="2325039" y="108001"/>
            <a:ext cx="9761391" cy="688339"/>
          </a:xfrm>
          <a:prstGeom prst="rect">
            <a:avLst/>
          </a:prstGeom>
        </p:spPr>
        <p:txBody>
          <a:bodyPr>
            <a:normAutofit/>
          </a:bodyPr>
          <a:lstStyle>
            <a:lvl1pPr>
              <a:defRPr sz="3000"/>
            </a:lvl1pPr>
          </a:lstStyle>
          <a:p>
            <a:pPr algn="r"/>
            <a:r>
              <a:rPr lang="en-US" dirty="0"/>
              <a:t>Ab Initio Approach to Nuclear Structure</a:t>
            </a:r>
            <a:endParaRPr dirty="0"/>
          </a:p>
        </p:txBody>
      </p:sp>
      <p:sp>
        <p:nvSpPr>
          <p:cNvPr id="8" name="Rectangle 7"/>
          <p:cNvSpPr/>
          <p:nvPr/>
        </p:nvSpPr>
        <p:spPr>
          <a:xfrm>
            <a:off x="11473104" y="5374422"/>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 name="Rectangle 1">
            <a:extLst>
              <a:ext uri="{FF2B5EF4-FFF2-40B4-BE49-F238E27FC236}">
                <a16:creationId xmlns:a16="http://schemas.microsoft.com/office/drawing/2014/main" id="{B9D4A0B3-13CC-31A8-6392-4A0A6CD83224}"/>
              </a:ext>
            </a:extLst>
          </p:cNvPr>
          <p:cNvSpPr/>
          <p:nvPr/>
        </p:nvSpPr>
        <p:spPr>
          <a:xfrm>
            <a:off x="666063" y="6423661"/>
            <a:ext cx="650316" cy="359584"/>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3" name="Picture 2">
            <a:extLst>
              <a:ext uri="{FF2B5EF4-FFF2-40B4-BE49-F238E27FC236}">
                <a16:creationId xmlns:a16="http://schemas.microsoft.com/office/drawing/2014/main" id="{276F72A0-C9E4-97A5-653C-A341A1C5CB60}"/>
              </a:ext>
            </a:extLst>
          </p:cNvPr>
          <p:cNvPicPr>
            <a:picLocks noChangeAspect="1"/>
          </p:cNvPicPr>
          <p:nvPr/>
        </p:nvPicPr>
        <p:blipFill rotWithShape="1">
          <a:blip r:embed="rId4">
            <a:extLst>
              <a:ext uri="{28A0092B-C50C-407E-A947-70E740481C1C}">
                <a14:useLocalDpi xmlns:a14="http://schemas.microsoft.com/office/drawing/2010/main" val="0"/>
              </a:ext>
            </a:extLst>
          </a:blip>
          <a:srcRect l="28542" t="4883" r="8958" b="26092"/>
          <a:stretch/>
        </p:blipFill>
        <p:spPr>
          <a:xfrm>
            <a:off x="89990" y="2780000"/>
            <a:ext cx="5543760" cy="3438953"/>
          </a:xfrm>
          <a:prstGeom prst="rect">
            <a:avLst/>
          </a:prstGeom>
        </p:spPr>
      </p:pic>
      <p:sp>
        <p:nvSpPr>
          <p:cNvPr id="6" name="Rectangle 5">
            <a:extLst>
              <a:ext uri="{FF2B5EF4-FFF2-40B4-BE49-F238E27FC236}">
                <a16:creationId xmlns:a16="http://schemas.microsoft.com/office/drawing/2014/main" id="{F9C287ED-DA85-F328-A220-7FD1151C8DDD}"/>
              </a:ext>
            </a:extLst>
          </p:cNvPr>
          <p:cNvSpPr/>
          <p:nvPr/>
        </p:nvSpPr>
        <p:spPr>
          <a:xfrm>
            <a:off x="90421" y="4933969"/>
            <a:ext cx="2008292" cy="1264213"/>
          </a:xfrm>
          <a:prstGeom prst="rect">
            <a:avLst/>
          </a:prstGeom>
          <a:solidFill>
            <a:schemeClr val="tx2">
              <a:lumMod val="40000"/>
              <a:lumOff val="6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5" name="Rectangle 4">
            <a:extLst>
              <a:ext uri="{FF2B5EF4-FFF2-40B4-BE49-F238E27FC236}">
                <a16:creationId xmlns:a16="http://schemas.microsoft.com/office/drawing/2014/main" id="{3C73F033-8CD2-EAC1-FAD7-CA1B6714502C}"/>
              </a:ext>
            </a:extLst>
          </p:cNvPr>
          <p:cNvSpPr/>
          <p:nvPr/>
        </p:nvSpPr>
        <p:spPr>
          <a:xfrm>
            <a:off x="3006090" y="4993337"/>
            <a:ext cx="2593587" cy="1160918"/>
          </a:xfrm>
          <a:prstGeom prst="rect">
            <a:avLst/>
          </a:prstGeom>
          <a:solidFill>
            <a:schemeClr val="tx2">
              <a:lumMod val="40000"/>
              <a:lumOff val="6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1" name="Rectangle 10">
            <a:extLst>
              <a:ext uri="{FF2B5EF4-FFF2-40B4-BE49-F238E27FC236}">
                <a16:creationId xmlns:a16="http://schemas.microsoft.com/office/drawing/2014/main" id="{BCAD3D54-FDE4-5216-03E1-C106887113D9}"/>
              </a:ext>
            </a:extLst>
          </p:cNvPr>
          <p:cNvSpPr/>
          <p:nvPr/>
        </p:nvSpPr>
        <p:spPr>
          <a:xfrm>
            <a:off x="3729478" y="4572606"/>
            <a:ext cx="1146809" cy="301080"/>
          </a:xfrm>
          <a:prstGeom prst="rect">
            <a:avLst/>
          </a:prstGeom>
          <a:solidFill>
            <a:schemeClr val="tx2">
              <a:lumMod val="40000"/>
              <a:lumOff val="6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16" name="Picture 15">
            <a:extLst>
              <a:ext uri="{FF2B5EF4-FFF2-40B4-BE49-F238E27FC236}">
                <a16:creationId xmlns:a16="http://schemas.microsoft.com/office/drawing/2014/main" id="{A11D084B-5F32-467A-77C6-CF8DD0DCA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7023" y="5022462"/>
            <a:ext cx="1093470" cy="1093470"/>
          </a:xfrm>
          <a:prstGeom prst="rect">
            <a:avLst/>
          </a:prstGeom>
        </p:spPr>
      </p:pic>
      <p:sp>
        <p:nvSpPr>
          <p:cNvPr id="21" name="Rectangle 20">
            <a:extLst>
              <a:ext uri="{FF2B5EF4-FFF2-40B4-BE49-F238E27FC236}">
                <a16:creationId xmlns:a16="http://schemas.microsoft.com/office/drawing/2014/main" id="{8146661F-F9C0-04DD-30B7-750D0999908C}"/>
              </a:ext>
            </a:extLst>
          </p:cNvPr>
          <p:cNvSpPr/>
          <p:nvPr/>
        </p:nvSpPr>
        <p:spPr>
          <a:xfrm>
            <a:off x="4348563" y="2639635"/>
            <a:ext cx="3265140" cy="39703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lang="en-US" sz="1800" dirty="0"/>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a:p>
            <a:pPr marL="0" marR="0" indent="0" algn="l" defTabSz="457200" rtl="0" fontAlgn="auto" latinLnBrk="0" hangingPunct="0">
              <a:lnSpc>
                <a:spcPct val="100000"/>
              </a:lnSpc>
              <a:spcBef>
                <a:spcPts val="0"/>
              </a:spcBef>
              <a:spcAft>
                <a:spcPts val="0"/>
              </a:spcAft>
              <a:buClrTx/>
              <a:buSzTx/>
              <a:buFontTx/>
              <a:buNone/>
              <a:tabLst/>
            </a:pPr>
            <a:endParaRPr lang="en-US" sz="1800" dirty="0"/>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a:p>
            <a:pPr marL="0" marR="0" indent="0" algn="l" defTabSz="457200" rtl="0" fontAlgn="auto" latinLnBrk="0" hangingPunct="0">
              <a:lnSpc>
                <a:spcPct val="100000"/>
              </a:lnSpc>
              <a:spcBef>
                <a:spcPts val="0"/>
              </a:spcBef>
              <a:spcAft>
                <a:spcPts val="0"/>
              </a:spcAft>
              <a:buClrTx/>
              <a:buSzTx/>
              <a:buFontTx/>
              <a:buNone/>
              <a:tabLst/>
            </a:pPr>
            <a:endParaRPr lang="en-US" sz="1800" dirty="0"/>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a:p>
            <a:pPr marL="0" marR="0" indent="0" algn="l" defTabSz="457200" rtl="0" fontAlgn="auto" latinLnBrk="0" hangingPunct="0">
              <a:lnSpc>
                <a:spcPct val="100000"/>
              </a:lnSpc>
              <a:spcBef>
                <a:spcPts val="0"/>
              </a:spcBef>
              <a:spcAft>
                <a:spcPts val="0"/>
              </a:spcAft>
              <a:buClrTx/>
              <a:buSzTx/>
              <a:buFontTx/>
              <a:buNone/>
              <a:tabLst/>
            </a:pPr>
            <a:endParaRPr lang="en-US" sz="1800" dirty="0"/>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a:p>
            <a:pPr marL="0" marR="0" indent="0" algn="l" defTabSz="457200" rtl="0" fontAlgn="auto" latinLnBrk="0" hangingPunct="0">
              <a:lnSpc>
                <a:spcPct val="100000"/>
              </a:lnSpc>
              <a:spcBef>
                <a:spcPts val="0"/>
              </a:spcBef>
              <a:spcAft>
                <a:spcPts val="0"/>
              </a:spcAft>
              <a:buClrTx/>
              <a:buSzTx/>
              <a:buFontTx/>
              <a:buNone/>
              <a:tabLst/>
            </a:pPr>
            <a:endParaRPr lang="en-US" sz="1800" dirty="0"/>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a:p>
            <a:pPr marL="0" marR="0" indent="0" algn="l" defTabSz="457200" rtl="0" fontAlgn="auto" latinLnBrk="0" hangingPunct="0">
              <a:lnSpc>
                <a:spcPct val="100000"/>
              </a:lnSpc>
              <a:spcBef>
                <a:spcPts val="0"/>
              </a:spcBef>
              <a:spcAft>
                <a:spcPts val="0"/>
              </a:spcAft>
              <a:buClrTx/>
              <a:buSzTx/>
              <a:buFontTx/>
              <a:buNone/>
              <a:tabLst/>
            </a:pPr>
            <a:endParaRPr lang="en-US" sz="1800" dirty="0"/>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18" name="Oval 17">
            <a:extLst>
              <a:ext uri="{FF2B5EF4-FFF2-40B4-BE49-F238E27FC236}">
                <a16:creationId xmlns:a16="http://schemas.microsoft.com/office/drawing/2014/main" id="{EB0AFCA7-1796-9D46-2700-B4480B9BB14A}"/>
              </a:ext>
            </a:extLst>
          </p:cNvPr>
          <p:cNvSpPr/>
          <p:nvPr/>
        </p:nvSpPr>
        <p:spPr>
          <a:xfrm>
            <a:off x="1451611" y="3680470"/>
            <a:ext cx="1604010" cy="1038698"/>
          </a:xfrm>
          <a:prstGeom prst="ellipse">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chemeClr val="tx1"/>
                </a:solidFill>
                <a:effectLst/>
                <a:uFillTx/>
                <a:latin typeface="Arial"/>
                <a:ea typeface="Arial"/>
                <a:cs typeface="Arial"/>
                <a:sym typeface="Arial"/>
              </a:rPr>
              <a:t>CC</a:t>
            </a:r>
          </a:p>
          <a:p>
            <a:pPr marL="0" marR="0" indent="0" algn="ctr" defTabSz="457200" rtl="0" fontAlgn="auto" latinLnBrk="0" hangingPunct="0">
              <a:lnSpc>
                <a:spcPct val="100000"/>
              </a:lnSpc>
              <a:spcBef>
                <a:spcPts val="0"/>
              </a:spcBef>
              <a:spcAft>
                <a:spcPts val="0"/>
              </a:spcAft>
              <a:buClrTx/>
              <a:buSzTx/>
              <a:buFontTx/>
              <a:buNone/>
              <a:tabLst/>
            </a:pPr>
            <a:r>
              <a:rPr lang="en-US" sz="1400" b="1" dirty="0">
                <a:solidFill>
                  <a:schemeClr val="tx1"/>
                </a:solidFill>
              </a:rPr>
              <a:t>IMSRG</a:t>
            </a:r>
          </a:p>
          <a:p>
            <a:pPr marL="0" marR="0" indent="0" algn="ctr" defTabSz="4572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chemeClr val="tx1"/>
                </a:solidFill>
                <a:effectLst/>
                <a:uFillTx/>
                <a:latin typeface="Arial"/>
                <a:ea typeface="Arial"/>
                <a:cs typeface="Arial"/>
                <a:sym typeface="Arial"/>
              </a:rPr>
              <a:t>SCGF</a:t>
            </a:r>
          </a:p>
        </p:txBody>
      </p:sp>
      <p:sp>
        <p:nvSpPr>
          <p:cNvPr id="22" name="Rectangle 21">
            <a:extLst>
              <a:ext uri="{FF2B5EF4-FFF2-40B4-BE49-F238E27FC236}">
                <a16:creationId xmlns:a16="http://schemas.microsoft.com/office/drawing/2014/main" id="{32053571-1C3B-7BFC-DC39-99CCB6EE8A2B}"/>
              </a:ext>
            </a:extLst>
          </p:cNvPr>
          <p:cNvSpPr/>
          <p:nvPr/>
        </p:nvSpPr>
        <p:spPr>
          <a:xfrm>
            <a:off x="1427921" y="3653900"/>
            <a:ext cx="1667191" cy="109785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lIns="91423" tIns="45712" rIns="91423" bIns="45712" rtlCol="0" anchor="ctr"/>
          <a:lstStyle/>
          <a:p>
            <a:pPr algn="ctr"/>
            <a:endParaRPr lang="en-US"/>
          </a:p>
        </p:txBody>
      </p:sp>
      <p:pic>
        <p:nvPicPr>
          <p:cNvPr id="23" name="Picture 22" descr="latex-image-1.pdf">
            <a:extLst>
              <a:ext uri="{FF2B5EF4-FFF2-40B4-BE49-F238E27FC236}">
                <a16:creationId xmlns:a16="http://schemas.microsoft.com/office/drawing/2014/main" id="{CA784C75-F2C4-8D9D-2ADA-7B52882FB3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7200" y="1848287"/>
            <a:ext cx="3727908" cy="694633"/>
          </a:xfrm>
          <a:prstGeom prst="rect">
            <a:avLst/>
          </a:prstGeom>
          <a:solidFill>
            <a:schemeClr val="bg1"/>
          </a:solidFill>
        </p:spPr>
      </p:pic>
      <p:sp>
        <p:nvSpPr>
          <p:cNvPr id="25" name="Horizontal Scroll 24">
            <a:extLst>
              <a:ext uri="{FF2B5EF4-FFF2-40B4-BE49-F238E27FC236}">
                <a16:creationId xmlns:a16="http://schemas.microsoft.com/office/drawing/2014/main" id="{A20C57F5-31B9-84B8-7556-849AD6D96531}"/>
              </a:ext>
            </a:extLst>
          </p:cNvPr>
          <p:cNvSpPr/>
          <p:nvPr/>
        </p:nvSpPr>
        <p:spPr>
          <a:xfrm>
            <a:off x="4807468" y="1100955"/>
            <a:ext cx="7325513" cy="5746162"/>
          </a:xfrm>
          <a:prstGeom prst="horizontalScroll">
            <a:avLst/>
          </a:prstGeom>
          <a:solidFill>
            <a:srgbClr val="FFFFFF"/>
          </a:solid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1800" u="sng" dirty="0"/>
              <a:t> Ab Initio Cheat Sheet (polynomial scaling methods)</a:t>
            </a:r>
          </a:p>
          <a:p>
            <a:pPr marL="0" marR="0" indent="0" algn="ctr" defTabSz="457200" rtl="0" fontAlgn="auto" latinLnBrk="0" hangingPunct="0">
              <a:lnSpc>
                <a:spcPct val="100000"/>
              </a:lnSpc>
              <a:spcBef>
                <a:spcPts val="0"/>
              </a:spcBef>
              <a:spcAft>
                <a:spcPts val="0"/>
              </a:spcAft>
              <a:buClrTx/>
              <a:buSzTx/>
              <a:buFontTx/>
              <a:buNone/>
              <a:tabLst/>
            </a:pPr>
            <a:endParaRPr lang="en-US" sz="800" u="sng" dirty="0"/>
          </a:p>
          <a:p>
            <a:pPr marL="0" marR="0" indent="0" algn="l" defTabSz="457200" rtl="0" fontAlgn="auto" latinLnBrk="0" hangingPunct="0">
              <a:lnSpc>
                <a:spcPct val="100000"/>
              </a:lnSpc>
              <a:spcBef>
                <a:spcPts val="0"/>
              </a:spcBef>
              <a:spcAft>
                <a:spcPts val="0"/>
              </a:spcAft>
              <a:buClrTx/>
              <a:buSzTx/>
              <a:buFontTx/>
              <a:buNone/>
              <a:tabLst/>
            </a:pPr>
            <a:r>
              <a:rPr lang="en-US" sz="2100" dirty="0"/>
              <a:t> </a:t>
            </a:r>
            <a:r>
              <a:rPr lang="en-US" sz="2100" b="1" dirty="0">
                <a:solidFill>
                  <a:srgbClr val="C00000"/>
                </a:solidFill>
              </a:rPr>
              <a:t>CC</a:t>
            </a:r>
            <a:r>
              <a:rPr lang="en-US" sz="2100" dirty="0"/>
              <a:t>: Coupled cluster theory</a:t>
            </a:r>
          </a:p>
          <a:p>
            <a:pPr marL="0" marR="0" indent="0" algn="l" defTabSz="457200" rtl="0" fontAlgn="auto" latinLnBrk="0" hangingPunct="0">
              <a:lnSpc>
                <a:spcPct val="100000"/>
              </a:lnSpc>
              <a:spcBef>
                <a:spcPts val="0"/>
              </a:spcBef>
              <a:spcAft>
                <a:spcPts val="0"/>
              </a:spcAft>
              <a:buClrTx/>
              <a:buSzTx/>
              <a:buFontTx/>
              <a:buNone/>
              <a:tabLst/>
            </a:pPr>
            <a:endParaRPr lang="en-US" sz="1800" dirty="0"/>
          </a:p>
          <a:p>
            <a:pPr marL="0" marR="0" indent="0" algn="l" defTabSz="457200" rtl="0" fontAlgn="auto" latinLnBrk="0" hangingPunct="0">
              <a:lnSpc>
                <a:spcPct val="100000"/>
              </a:lnSpc>
              <a:spcBef>
                <a:spcPts val="0"/>
              </a:spcBef>
              <a:spcAft>
                <a:spcPts val="0"/>
              </a:spcAft>
              <a:buClrTx/>
              <a:buSzTx/>
              <a:buFontTx/>
              <a:buNone/>
              <a:tabLst/>
            </a:pPr>
            <a:endParaRPr lang="en-US" sz="1800" dirty="0"/>
          </a:p>
          <a:p>
            <a:pPr marL="0" marR="0" indent="0" algn="l" defTabSz="457200" rtl="0" fontAlgn="auto" latinLnBrk="0" hangingPunct="0">
              <a:lnSpc>
                <a:spcPct val="100000"/>
              </a:lnSpc>
              <a:spcBef>
                <a:spcPts val="0"/>
              </a:spcBef>
              <a:spcAft>
                <a:spcPts val="0"/>
              </a:spcAft>
              <a:buClrTx/>
              <a:buSzTx/>
              <a:buFontTx/>
              <a:buNone/>
              <a:tabLst/>
            </a:pPr>
            <a:endParaRPr lang="en-US" sz="1800" dirty="0"/>
          </a:p>
          <a:p>
            <a:pPr marL="0" marR="0" indent="0" algn="l" defTabSz="457200" rtl="0" fontAlgn="auto" latinLnBrk="0" hangingPunct="0">
              <a:lnSpc>
                <a:spcPct val="100000"/>
              </a:lnSpc>
              <a:spcBef>
                <a:spcPts val="0"/>
              </a:spcBef>
              <a:spcAft>
                <a:spcPts val="0"/>
              </a:spcAft>
              <a:buClrTx/>
              <a:buSzTx/>
              <a:buFontTx/>
              <a:buNone/>
              <a:tabLst/>
            </a:pPr>
            <a:r>
              <a:rPr lang="en-US" sz="2100" dirty="0"/>
              <a:t> </a:t>
            </a:r>
            <a:r>
              <a:rPr kumimoji="0" lang="en-US" sz="2100" b="1" i="0" u="none" strike="noStrike" cap="none" spc="0" normalizeH="0" baseline="0" dirty="0">
                <a:ln>
                  <a:noFill/>
                </a:ln>
                <a:solidFill>
                  <a:schemeClr val="accent1"/>
                </a:solidFill>
                <a:effectLst/>
                <a:uFillTx/>
                <a:latin typeface="Arial"/>
                <a:ea typeface="Arial"/>
                <a:cs typeface="Arial"/>
                <a:sym typeface="Arial"/>
              </a:rPr>
              <a:t>IMSRG</a:t>
            </a:r>
            <a:r>
              <a:rPr kumimoji="0" lang="en-US" sz="2100" b="0" i="0" u="none" strike="noStrike" cap="none" spc="0" normalizeH="0" baseline="0" dirty="0">
                <a:ln>
                  <a:noFill/>
                </a:ln>
                <a:solidFill>
                  <a:srgbClr val="000000"/>
                </a:solidFill>
                <a:effectLst/>
                <a:uFillTx/>
                <a:latin typeface="Arial"/>
                <a:ea typeface="Arial"/>
                <a:cs typeface="Arial"/>
                <a:sym typeface="Arial"/>
              </a:rPr>
              <a:t>: </a:t>
            </a:r>
            <a:r>
              <a:rPr lang="en-US" sz="2100" dirty="0"/>
              <a:t>In-medium similarity renormalization group</a:t>
            </a:r>
          </a:p>
          <a:p>
            <a:pPr marL="0" marR="0" indent="0" algn="l" defTabSz="457200" rtl="0" fontAlgn="auto" latinLnBrk="0" hangingPunct="0">
              <a:lnSpc>
                <a:spcPct val="100000"/>
              </a:lnSpc>
              <a:spcBef>
                <a:spcPts val="0"/>
              </a:spcBef>
              <a:spcAft>
                <a:spcPts val="0"/>
              </a:spcAft>
              <a:buClrTx/>
              <a:buSzTx/>
              <a:buFontTx/>
              <a:buNone/>
              <a:tabLst/>
            </a:pPr>
            <a:endParaRPr lang="en-US" sz="1800" dirty="0"/>
          </a:p>
          <a:p>
            <a:pPr marL="0" marR="0" indent="0" algn="l" defTabSz="457200" rtl="0" fontAlgn="auto" latinLnBrk="0" hangingPunct="0">
              <a:lnSpc>
                <a:spcPct val="100000"/>
              </a:lnSpc>
              <a:spcBef>
                <a:spcPts val="0"/>
              </a:spcBef>
              <a:spcAft>
                <a:spcPts val="0"/>
              </a:spcAft>
              <a:buClrTx/>
              <a:buSzTx/>
              <a:buFontTx/>
              <a:buNone/>
              <a:tabLst/>
            </a:pPr>
            <a:endParaRPr lang="en-US" sz="1800" dirty="0"/>
          </a:p>
          <a:p>
            <a:pPr marL="0" marR="0" indent="0" algn="l" defTabSz="457200" rtl="0" fontAlgn="auto" latinLnBrk="0" hangingPunct="0">
              <a:lnSpc>
                <a:spcPct val="100000"/>
              </a:lnSpc>
              <a:spcBef>
                <a:spcPts val="0"/>
              </a:spcBef>
              <a:spcAft>
                <a:spcPts val="0"/>
              </a:spcAft>
              <a:buClrTx/>
              <a:buSzTx/>
              <a:buFontTx/>
              <a:buNone/>
              <a:tabLst/>
            </a:pPr>
            <a:endParaRPr lang="en-US" sz="1800" dirty="0"/>
          </a:p>
          <a:p>
            <a:pPr marL="0" marR="0" indent="0" algn="l" defTabSz="457200" rtl="0" fontAlgn="auto" latinLnBrk="0" hangingPunct="0">
              <a:lnSpc>
                <a:spcPct val="100000"/>
              </a:lnSpc>
              <a:spcBef>
                <a:spcPts val="0"/>
              </a:spcBef>
              <a:spcAft>
                <a:spcPts val="0"/>
              </a:spcAft>
              <a:buClrTx/>
              <a:buSzTx/>
              <a:buFontTx/>
              <a:buNone/>
              <a:tabLst/>
            </a:pPr>
            <a:endParaRPr lang="en-US" sz="1800" dirty="0"/>
          </a:p>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Arial"/>
                <a:ea typeface="Arial"/>
                <a:cs typeface="Arial"/>
                <a:sym typeface="Arial"/>
              </a:rPr>
              <a:t>  </a:t>
            </a:r>
          </a:p>
          <a:p>
            <a:pPr marL="0" marR="0" indent="0" algn="l" defTabSz="457200" rtl="0" fontAlgn="auto" latinLnBrk="0" hangingPunct="0">
              <a:lnSpc>
                <a:spcPct val="100000"/>
              </a:lnSpc>
              <a:spcBef>
                <a:spcPts val="0"/>
              </a:spcBef>
              <a:spcAft>
                <a:spcPts val="0"/>
              </a:spcAft>
              <a:buClrTx/>
              <a:buSzTx/>
              <a:buFontTx/>
              <a:buNone/>
              <a:tabLst/>
            </a:pPr>
            <a:r>
              <a:rPr lang="en-US" sz="2100" b="1" dirty="0">
                <a:solidFill>
                  <a:srgbClr val="00B050"/>
                </a:solidFill>
              </a:rPr>
              <a:t> </a:t>
            </a:r>
            <a:r>
              <a:rPr kumimoji="0" lang="en-US" sz="2100" b="1" i="0" u="none" strike="noStrike" cap="none" spc="0" normalizeH="0" baseline="0" dirty="0">
                <a:ln>
                  <a:noFill/>
                </a:ln>
                <a:solidFill>
                  <a:srgbClr val="00B050"/>
                </a:solidFill>
                <a:effectLst/>
                <a:uFillTx/>
                <a:latin typeface="Arial"/>
                <a:ea typeface="Arial"/>
                <a:cs typeface="Arial"/>
                <a:sym typeface="Arial"/>
              </a:rPr>
              <a:t>SCGF</a:t>
            </a:r>
            <a:r>
              <a:rPr kumimoji="0" lang="en-US" sz="2100" b="0" i="0" u="none" strike="noStrike" cap="none" spc="0" normalizeH="0" baseline="0" dirty="0">
                <a:ln>
                  <a:noFill/>
                </a:ln>
                <a:solidFill>
                  <a:srgbClr val="000000"/>
                </a:solidFill>
                <a:effectLst/>
                <a:uFillTx/>
                <a:latin typeface="Arial"/>
                <a:ea typeface="Arial"/>
                <a:cs typeface="Arial"/>
                <a:sym typeface="Arial"/>
              </a:rPr>
              <a:t>: </a:t>
            </a:r>
            <a:r>
              <a:rPr lang="en-US" sz="2100" dirty="0"/>
              <a:t>Self-consistent Green’s function</a:t>
            </a:r>
          </a:p>
          <a:p>
            <a:pPr marL="0" marR="0" indent="0" algn="l" defTabSz="457200" rtl="0" fontAlgn="auto" latinLnBrk="0" hangingPunct="0">
              <a:lnSpc>
                <a:spcPct val="100000"/>
              </a:lnSpc>
              <a:spcBef>
                <a:spcPts val="0"/>
              </a:spcBef>
              <a:spcAft>
                <a:spcPts val="0"/>
              </a:spcAft>
              <a:buClrTx/>
              <a:buSzTx/>
              <a:buFontTx/>
              <a:buNone/>
              <a:tabLst/>
            </a:pPr>
            <a:endParaRPr lang="en-US" sz="2100" dirty="0"/>
          </a:p>
          <a:p>
            <a:pPr marL="0" marR="0" indent="0" algn="l" defTabSz="457200" rtl="0" fontAlgn="auto" latinLnBrk="0" hangingPunct="0">
              <a:lnSpc>
                <a:spcPct val="100000"/>
              </a:lnSpc>
              <a:spcBef>
                <a:spcPts val="0"/>
              </a:spcBef>
              <a:spcAft>
                <a:spcPts val="0"/>
              </a:spcAft>
              <a:buClrTx/>
              <a:buSzTx/>
              <a:buFontTx/>
              <a:buNone/>
              <a:tabLst/>
            </a:pPr>
            <a:endParaRPr lang="en-US" sz="2100" dirty="0"/>
          </a:p>
        </p:txBody>
      </p:sp>
      <p:pic>
        <p:nvPicPr>
          <p:cNvPr id="26" name="Picture 5">
            <a:extLst>
              <a:ext uri="{FF2B5EF4-FFF2-40B4-BE49-F238E27FC236}">
                <a16:creationId xmlns:a16="http://schemas.microsoft.com/office/drawing/2014/main" id="{3B77856E-6F23-77EC-74DD-1A2937380E29}"/>
              </a:ext>
            </a:extLst>
          </p:cNvPr>
          <p:cNvPicPr>
            <a:picLocks noChangeAspect="1" noChangeArrowheads="1"/>
          </p:cNvPicPr>
          <p:nvPr/>
        </p:nvPicPr>
        <p:blipFill>
          <a:blip r:embed="rId7"/>
          <a:srcRect/>
          <a:stretch>
            <a:fillRect/>
          </a:stretch>
        </p:blipFill>
        <p:spPr bwMode="auto">
          <a:xfrm>
            <a:off x="6062819" y="2596779"/>
            <a:ext cx="3451319" cy="806400"/>
          </a:xfrm>
          <a:prstGeom prst="rect">
            <a:avLst/>
          </a:prstGeom>
          <a:noFill/>
          <a:ln w="28575">
            <a:noFill/>
            <a:miter lim="800000"/>
            <a:headEnd/>
            <a:tailEnd/>
          </a:ln>
        </p:spPr>
      </p:pic>
      <p:pic>
        <p:nvPicPr>
          <p:cNvPr id="27" name="Picture 26">
            <a:extLst>
              <a:ext uri="{FF2B5EF4-FFF2-40B4-BE49-F238E27FC236}">
                <a16:creationId xmlns:a16="http://schemas.microsoft.com/office/drawing/2014/main" id="{9134354C-A53D-01C3-6210-00272E4493E2}"/>
              </a:ext>
            </a:extLst>
          </p:cNvPr>
          <p:cNvPicPr>
            <a:picLocks noChangeAspect="1"/>
          </p:cNvPicPr>
          <p:nvPr/>
        </p:nvPicPr>
        <p:blipFill>
          <a:blip r:embed="rId8"/>
          <a:stretch>
            <a:fillRect/>
          </a:stretch>
        </p:blipFill>
        <p:spPr>
          <a:xfrm>
            <a:off x="6454565" y="3733740"/>
            <a:ext cx="1313180" cy="1412240"/>
          </a:xfrm>
          <a:prstGeom prst="rect">
            <a:avLst/>
          </a:prstGeom>
        </p:spPr>
      </p:pic>
      <p:pic>
        <p:nvPicPr>
          <p:cNvPr id="28" name="Picture 27">
            <a:extLst>
              <a:ext uri="{FF2B5EF4-FFF2-40B4-BE49-F238E27FC236}">
                <a16:creationId xmlns:a16="http://schemas.microsoft.com/office/drawing/2014/main" id="{83ADC23A-77BA-0AEF-BE53-4FB735D5D0DA}"/>
              </a:ext>
            </a:extLst>
          </p:cNvPr>
          <p:cNvPicPr>
            <a:picLocks noChangeAspect="1"/>
          </p:cNvPicPr>
          <p:nvPr/>
        </p:nvPicPr>
        <p:blipFill>
          <a:blip r:embed="rId9"/>
          <a:stretch>
            <a:fillRect/>
          </a:stretch>
        </p:blipFill>
        <p:spPr>
          <a:xfrm>
            <a:off x="9196840" y="3733740"/>
            <a:ext cx="1303020" cy="1414780"/>
          </a:xfrm>
          <a:prstGeom prst="rect">
            <a:avLst/>
          </a:prstGeom>
        </p:spPr>
      </p:pic>
      <p:pic>
        <p:nvPicPr>
          <p:cNvPr id="29" name="Picture 28">
            <a:extLst>
              <a:ext uri="{FF2B5EF4-FFF2-40B4-BE49-F238E27FC236}">
                <a16:creationId xmlns:a16="http://schemas.microsoft.com/office/drawing/2014/main" id="{6E597FC5-BBA1-0E7D-5850-2C03953CBF2D}"/>
              </a:ext>
            </a:extLst>
          </p:cNvPr>
          <p:cNvPicPr>
            <a:picLocks noChangeAspect="1"/>
          </p:cNvPicPr>
          <p:nvPr/>
        </p:nvPicPr>
        <p:blipFill rotWithShape="1">
          <a:blip r:embed="rId9"/>
          <a:srcRect l="45174" t="8742" r="36658" b="75278"/>
          <a:stretch/>
        </p:blipFill>
        <p:spPr>
          <a:xfrm>
            <a:off x="9315465" y="4079568"/>
            <a:ext cx="236733" cy="226082"/>
          </a:xfrm>
          <a:prstGeom prst="rect">
            <a:avLst/>
          </a:prstGeom>
        </p:spPr>
      </p:pic>
      <p:pic>
        <p:nvPicPr>
          <p:cNvPr id="30" name="Picture 29">
            <a:extLst>
              <a:ext uri="{FF2B5EF4-FFF2-40B4-BE49-F238E27FC236}">
                <a16:creationId xmlns:a16="http://schemas.microsoft.com/office/drawing/2014/main" id="{FECAE076-6FDB-E431-A43C-5B545AAC5ADD}"/>
              </a:ext>
            </a:extLst>
          </p:cNvPr>
          <p:cNvPicPr>
            <a:picLocks noChangeAspect="1"/>
          </p:cNvPicPr>
          <p:nvPr/>
        </p:nvPicPr>
        <p:blipFill rotWithShape="1">
          <a:blip r:embed="rId9"/>
          <a:srcRect l="45174" t="8742" r="36658" b="75278"/>
          <a:stretch/>
        </p:blipFill>
        <p:spPr>
          <a:xfrm>
            <a:off x="9563628" y="3841749"/>
            <a:ext cx="236733" cy="226082"/>
          </a:xfrm>
          <a:prstGeom prst="rect">
            <a:avLst/>
          </a:prstGeom>
        </p:spPr>
      </p:pic>
      <p:pic>
        <p:nvPicPr>
          <p:cNvPr id="31" name="Picture 30">
            <a:extLst>
              <a:ext uri="{FF2B5EF4-FFF2-40B4-BE49-F238E27FC236}">
                <a16:creationId xmlns:a16="http://schemas.microsoft.com/office/drawing/2014/main" id="{76F5A03A-9487-6C7D-AD81-FCEDDA175162}"/>
              </a:ext>
            </a:extLst>
          </p:cNvPr>
          <p:cNvPicPr>
            <a:picLocks noChangeAspect="1"/>
          </p:cNvPicPr>
          <p:nvPr/>
        </p:nvPicPr>
        <p:blipFill>
          <a:blip r:embed="rId10"/>
          <a:stretch>
            <a:fillRect/>
          </a:stretch>
        </p:blipFill>
        <p:spPr>
          <a:xfrm>
            <a:off x="8274076" y="4288822"/>
            <a:ext cx="367003" cy="393218"/>
          </a:xfrm>
          <a:prstGeom prst="rect">
            <a:avLst/>
          </a:prstGeom>
        </p:spPr>
      </p:pic>
      <p:pic>
        <p:nvPicPr>
          <p:cNvPr id="32" name="Picture 31" descr="latex-image-1.pdf">
            <a:extLst>
              <a:ext uri="{FF2B5EF4-FFF2-40B4-BE49-F238E27FC236}">
                <a16:creationId xmlns:a16="http://schemas.microsoft.com/office/drawing/2014/main" id="{D65FE3AE-8890-DEAE-7F3F-7E5240EA6626}"/>
              </a:ext>
            </a:extLst>
          </p:cNvPr>
          <p:cNvPicPr>
            <a:picLocks noChangeAspect="1"/>
          </p:cNvPicPr>
          <p:nvPr/>
        </p:nvPicPr>
        <p:blipFill rotWithShape="1">
          <a:blip r:embed="rId11">
            <a:extLst>
              <a:ext uri="{28A0092B-C50C-407E-A947-70E740481C1C}">
                <a14:useLocalDpi xmlns:a14="http://schemas.microsoft.com/office/drawing/2010/main" val="0"/>
              </a:ext>
            </a:extLst>
          </a:blip>
          <a:srcRect r="70290" b="8640"/>
          <a:stretch/>
        </p:blipFill>
        <p:spPr>
          <a:xfrm>
            <a:off x="7774680" y="3796916"/>
            <a:ext cx="1452652" cy="447594"/>
          </a:xfrm>
          <a:prstGeom prst="rect">
            <a:avLst/>
          </a:prstGeom>
        </p:spPr>
      </p:pic>
      <p:pic>
        <p:nvPicPr>
          <p:cNvPr id="33" name="Picture 7" descr="txp_fig">
            <a:extLst>
              <a:ext uri="{FF2B5EF4-FFF2-40B4-BE49-F238E27FC236}">
                <a16:creationId xmlns:a16="http://schemas.microsoft.com/office/drawing/2014/main" id="{ECDDDFDC-5FC5-1102-1FD9-167D9FDE61D8}"/>
              </a:ext>
            </a:extLst>
          </p:cNvPr>
          <p:cNvPicPr>
            <a:picLocks noChangeAspect="1" noChangeArrowheads="1"/>
          </p:cNvPicPr>
          <p:nvPr>
            <p:custDataLst>
              <p:tags r:id="rId1"/>
            </p:custDataLst>
          </p:nvPr>
        </p:nvPicPr>
        <p:blipFill rotWithShape="1">
          <a:blip r:embed="rId12"/>
          <a:srcRect r="58191"/>
          <a:stretch/>
        </p:blipFill>
        <p:spPr bwMode="auto">
          <a:xfrm>
            <a:off x="9835026" y="2316803"/>
            <a:ext cx="1684725" cy="1051200"/>
          </a:xfrm>
          <a:prstGeom prst="rect">
            <a:avLst/>
          </a:prstGeom>
          <a:noFill/>
          <a:ln w="9525">
            <a:noFill/>
            <a:miter lim="800000"/>
            <a:headEnd/>
            <a:tailEnd/>
          </a:ln>
        </p:spPr>
      </p:pic>
      <p:sp>
        <p:nvSpPr>
          <p:cNvPr id="34" name="TextBox 33">
            <a:extLst>
              <a:ext uri="{FF2B5EF4-FFF2-40B4-BE49-F238E27FC236}">
                <a16:creationId xmlns:a16="http://schemas.microsoft.com/office/drawing/2014/main" id="{69EBB5FC-3D18-06B2-F749-6ECA51AB2FD1}"/>
              </a:ext>
            </a:extLst>
          </p:cNvPr>
          <p:cNvSpPr txBox="1"/>
          <p:nvPr/>
        </p:nvSpPr>
        <p:spPr>
          <a:xfrm>
            <a:off x="32839" y="5902912"/>
            <a:ext cx="2655445" cy="338540"/>
          </a:xfrm>
          <a:prstGeom prst="rect">
            <a:avLst/>
          </a:prstGeom>
          <a:noFill/>
        </p:spPr>
        <p:txBody>
          <a:bodyPr wrap="square" lIns="121904" tIns="60953" rIns="121904" bIns="60953" rtlCol="0">
            <a:spAutoFit/>
          </a:bodyPr>
          <a:lstStyle/>
          <a:p>
            <a:r>
              <a:rPr lang="it-IT" sz="1400" dirty="0" err="1">
                <a:solidFill>
                  <a:schemeClr val="tx1"/>
                </a:solidFill>
              </a:rPr>
              <a:t>Courtesy</a:t>
            </a:r>
            <a:r>
              <a:rPr lang="it-IT" sz="1400" dirty="0">
                <a:solidFill>
                  <a:schemeClr val="tx1"/>
                </a:solidFill>
              </a:rPr>
              <a:t>, S. </a:t>
            </a:r>
            <a:r>
              <a:rPr lang="it-IT" sz="1400" dirty="0" err="1">
                <a:solidFill>
                  <a:schemeClr val="tx1"/>
                </a:solidFill>
              </a:rPr>
              <a:t>R</a:t>
            </a:r>
            <a:r>
              <a:rPr lang="it-IT" sz="1400" dirty="0">
                <a:solidFill>
                  <a:schemeClr val="tx1"/>
                </a:solidFill>
              </a:rPr>
              <a:t>. </a:t>
            </a:r>
            <a:r>
              <a:rPr lang="it-IT" sz="1400" dirty="0" err="1">
                <a:solidFill>
                  <a:schemeClr val="tx1"/>
                </a:solidFill>
              </a:rPr>
              <a:t>Stroberg</a:t>
            </a:r>
            <a:endParaRPr lang="it-IT" sz="1400" dirty="0">
              <a:solidFill>
                <a:schemeClr val="tx1"/>
              </a:solidFill>
            </a:endParaRPr>
          </a:p>
        </p:txBody>
      </p:sp>
      <p:pic>
        <p:nvPicPr>
          <p:cNvPr id="39" name="Picture 38">
            <a:extLst>
              <a:ext uri="{FF2B5EF4-FFF2-40B4-BE49-F238E27FC236}">
                <a16:creationId xmlns:a16="http://schemas.microsoft.com/office/drawing/2014/main" id="{C15582EC-CC23-E8BD-30B6-6C63D4F9F105}"/>
              </a:ext>
            </a:extLst>
          </p:cNvPr>
          <p:cNvPicPr>
            <a:picLocks noChangeAspect="1"/>
          </p:cNvPicPr>
          <p:nvPr/>
        </p:nvPicPr>
        <p:blipFill rotWithShape="1">
          <a:blip r:embed="rId13"/>
          <a:srcRect l="29339" t="72046" r="29028" b="15043"/>
          <a:stretch/>
        </p:blipFill>
        <p:spPr>
          <a:xfrm>
            <a:off x="7869169" y="5515233"/>
            <a:ext cx="1919345" cy="446003"/>
          </a:xfrm>
          <a:prstGeom prst="rect">
            <a:avLst/>
          </a:prstGeom>
        </p:spPr>
      </p:pic>
      <p:pic>
        <p:nvPicPr>
          <p:cNvPr id="40" name="Picture 39">
            <a:extLst>
              <a:ext uri="{FF2B5EF4-FFF2-40B4-BE49-F238E27FC236}">
                <a16:creationId xmlns:a16="http://schemas.microsoft.com/office/drawing/2014/main" id="{A4B20877-3298-B556-A9EB-AA39E745DE0F}"/>
              </a:ext>
            </a:extLst>
          </p:cNvPr>
          <p:cNvPicPr>
            <a:picLocks noChangeAspect="1"/>
          </p:cNvPicPr>
          <p:nvPr/>
        </p:nvPicPr>
        <p:blipFill rotWithShape="1">
          <a:blip r:embed="rId14"/>
          <a:srcRect l="35928" t="21270" r="38125" b="53419"/>
          <a:stretch/>
        </p:blipFill>
        <p:spPr>
          <a:xfrm>
            <a:off x="7032468" y="5533077"/>
            <a:ext cx="710316" cy="519218"/>
          </a:xfrm>
          <a:prstGeom prst="rect">
            <a:avLst/>
          </a:prstGeom>
        </p:spPr>
      </p:pic>
      <p:sp>
        <p:nvSpPr>
          <p:cNvPr id="41" name="Rectangle 40">
            <a:extLst>
              <a:ext uri="{FF2B5EF4-FFF2-40B4-BE49-F238E27FC236}">
                <a16:creationId xmlns:a16="http://schemas.microsoft.com/office/drawing/2014/main" id="{6C1BAA59-F5D9-D307-CBBE-F62365545F14}"/>
              </a:ext>
            </a:extLst>
          </p:cNvPr>
          <p:cNvSpPr/>
          <p:nvPr/>
        </p:nvSpPr>
        <p:spPr>
          <a:xfrm>
            <a:off x="880110" y="1797617"/>
            <a:ext cx="3809288" cy="77507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lIns="91423" tIns="45712" rIns="91423" bIns="45712" rtlCol="0" anchor="ctr"/>
          <a:lstStyle/>
          <a:p>
            <a:pPr algn="ctr"/>
            <a:endParaRPr lang="en-US"/>
          </a:p>
        </p:txBody>
      </p:sp>
    </p:spTree>
    <p:extLst>
      <p:ext uri="{BB962C8B-B14F-4D97-AF65-F5344CB8AC3E}">
        <p14:creationId xmlns:p14="http://schemas.microsoft.com/office/powerpoint/2010/main" val="188372600"/>
      </p:ext>
    </p:extLst>
  </p:cSld>
  <p:clrMapOvr>
    <a:masterClrMapping/>
  </p:clrMapOvr>
  <p:transition spd="med" advTm="15421"/>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D4A0B3-13CC-31A8-6392-4A0A6CD83224}"/>
              </a:ext>
            </a:extLst>
          </p:cNvPr>
          <p:cNvSpPr/>
          <p:nvPr/>
        </p:nvSpPr>
        <p:spPr>
          <a:xfrm>
            <a:off x="666063" y="6423661"/>
            <a:ext cx="650316" cy="359584"/>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95" name="Title 1"/>
          <p:cNvSpPr txBox="1">
            <a:spLocks noGrp="1"/>
          </p:cNvSpPr>
          <p:nvPr>
            <p:ph type="title"/>
          </p:nvPr>
        </p:nvSpPr>
        <p:spPr>
          <a:xfrm>
            <a:off x="2325039" y="90000"/>
            <a:ext cx="9761391" cy="688339"/>
          </a:xfrm>
          <a:prstGeom prst="rect">
            <a:avLst/>
          </a:prstGeom>
        </p:spPr>
        <p:txBody>
          <a:bodyPr>
            <a:normAutofit/>
          </a:bodyPr>
          <a:lstStyle>
            <a:lvl1pPr>
              <a:defRPr sz="3000"/>
            </a:lvl1pPr>
          </a:lstStyle>
          <a:p>
            <a:pPr algn="r"/>
            <a:r>
              <a:rPr lang="en-US" dirty="0"/>
              <a:t>*Key Advance* Valence-Space Approach</a:t>
            </a:r>
            <a:endParaRPr dirty="0"/>
          </a:p>
        </p:txBody>
      </p:sp>
      <p:sp>
        <p:nvSpPr>
          <p:cNvPr id="7" name="Rectangle 61"/>
          <p:cNvSpPr>
            <a:spLocks noChangeArrowheads="1"/>
          </p:cNvSpPr>
          <p:nvPr/>
        </p:nvSpPr>
        <p:spPr bwMode="auto">
          <a:xfrm>
            <a:off x="180000" y="720000"/>
            <a:ext cx="11684340" cy="6121660"/>
          </a:xfrm>
          <a:prstGeom prst="rect">
            <a:avLst/>
          </a:prstGeom>
          <a:solidFill>
            <a:schemeClr val="bg1"/>
          </a:solidFill>
          <a:ln w="9525">
            <a:noFill/>
            <a:miter lim="800000"/>
            <a:headEnd/>
            <a:tailEnd/>
          </a:ln>
        </p:spPr>
        <p:txBody>
          <a:bodyPr wrap="square" lIns="91423" tIns="45712" rIns="91423" bIns="45712">
            <a:prstTxWarp prst="textNoShape">
              <a:avLst/>
            </a:prstTxWarp>
            <a:spAutoFit/>
          </a:bodyPr>
          <a:lstStyle/>
          <a:p>
            <a:pPr marL="125957" indent="-125957">
              <a:lnSpc>
                <a:spcPct val="90000"/>
              </a:lnSpc>
              <a:spcBef>
                <a:spcPct val="20000"/>
              </a:spcBef>
              <a:buClr>
                <a:srgbClr val="000000"/>
              </a:buClr>
            </a:pPr>
            <a:r>
              <a:rPr lang="en-US" sz="2100" dirty="0" err="1">
                <a:solidFill>
                  <a:schemeClr val="tx1"/>
                </a:solidFill>
              </a:rPr>
              <a:t>Polynomially</a:t>
            </a:r>
            <a:r>
              <a:rPr lang="en-US" sz="2100" dirty="0">
                <a:solidFill>
                  <a:schemeClr val="tx1"/>
                </a:solidFill>
              </a:rPr>
              <a:t> scaling methods tailored for doubly magic, semi-magic chains</a:t>
            </a:r>
          </a:p>
          <a:p>
            <a:pPr marL="125957" indent="-125957">
              <a:lnSpc>
                <a:spcPct val="90000"/>
              </a:lnSpc>
              <a:spcBef>
                <a:spcPct val="20000"/>
              </a:spcBef>
              <a:buClr>
                <a:srgbClr val="000000"/>
              </a:buClr>
            </a:pPr>
            <a:endParaRPr lang="en-US" sz="800" dirty="0">
              <a:solidFill>
                <a:schemeClr val="tx1"/>
              </a:solidFill>
            </a:endParaRPr>
          </a:p>
          <a:p>
            <a:pPr hangingPunct="0">
              <a:lnSpc>
                <a:spcPct val="95000"/>
              </a:lnSpc>
              <a:buClr>
                <a:srgbClr val="000000"/>
              </a:buClr>
              <a:buSzPct val="45000"/>
              <a:buFont typeface="Wingdings" pitchFamily="2" charset="2"/>
              <a:buNone/>
            </a:pPr>
            <a:r>
              <a:rPr lang="en-CA" sz="2100" b="1" dirty="0">
                <a:solidFill>
                  <a:schemeClr val="accent1"/>
                </a:solidFill>
                <a:latin typeface="Arial" panose="020B0604020202020204" pitchFamily="34" charset="0"/>
                <a:cs typeface="Arial" panose="020B0604020202020204" pitchFamily="34" charset="0"/>
              </a:rPr>
              <a:t>Valence-space IMSRG</a:t>
            </a:r>
            <a:r>
              <a:rPr lang="en-CA" sz="2100" dirty="0">
                <a:latin typeface="Arial" panose="020B0604020202020204" pitchFamily="34" charset="0"/>
                <a:cs typeface="Arial" panose="020B0604020202020204" pitchFamily="34" charset="0"/>
              </a:rPr>
              <a:t>: Novel approach for all open-shell nuclei </a:t>
            </a:r>
          </a:p>
          <a:p>
            <a:pPr marL="125957" indent="-125957">
              <a:lnSpc>
                <a:spcPct val="90000"/>
              </a:lnSpc>
              <a:spcBef>
                <a:spcPct val="20000"/>
              </a:spcBef>
              <a:buClr>
                <a:srgbClr val="000000"/>
              </a:buClr>
            </a:pPr>
            <a:endParaRPr lang="en-US" sz="2100" dirty="0">
              <a:solidFill>
                <a:srgbClr val="0000FF"/>
              </a:solidFill>
            </a:endParaRPr>
          </a:p>
          <a:p>
            <a:pPr marL="125957" indent="-125957">
              <a:lnSpc>
                <a:spcPct val="90000"/>
              </a:lnSpc>
              <a:spcBef>
                <a:spcPct val="20000"/>
              </a:spcBef>
              <a:buClr>
                <a:srgbClr val="000000"/>
              </a:buClr>
            </a:pPr>
            <a:endParaRPr lang="en-US" sz="2100" dirty="0">
              <a:solidFill>
                <a:srgbClr val="0000FF"/>
              </a:solidFill>
            </a:endParaRPr>
          </a:p>
          <a:p>
            <a:pPr marL="125957" indent="-125957">
              <a:lnSpc>
                <a:spcPct val="90000"/>
              </a:lnSpc>
              <a:spcBef>
                <a:spcPct val="20000"/>
              </a:spcBef>
              <a:buClr>
                <a:srgbClr val="000000"/>
              </a:buClr>
            </a:pPr>
            <a:endParaRPr lang="en-US" sz="2100" dirty="0">
              <a:solidFill>
                <a:srgbClr val="0000FF"/>
              </a:solidFill>
            </a:endParaRPr>
          </a:p>
          <a:p>
            <a:pPr marL="125957" indent="-125957">
              <a:lnSpc>
                <a:spcPct val="90000"/>
              </a:lnSpc>
              <a:spcBef>
                <a:spcPct val="20000"/>
              </a:spcBef>
              <a:buClr>
                <a:srgbClr val="000000"/>
              </a:buClr>
            </a:pPr>
            <a:endParaRPr lang="en-US" sz="2100" dirty="0">
              <a:solidFill>
                <a:srgbClr val="0000FF"/>
              </a:solidFill>
            </a:endParaRPr>
          </a:p>
          <a:p>
            <a:pPr marL="125957" indent="-125957">
              <a:lnSpc>
                <a:spcPct val="90000"/>
              </a:lnSpc>
              <a:spcBef>
                <a:spcPct val="20000"/>
              </a:spcBef>
              <a:buClr>
                <a:srgbClr val="000000"/>
              </a:buClr>
            </a:pPr>
            <a:endParaRPr lang="en-US" sz="2100" dirty="0">
              <a:solidFill>
                <a:srgbClr val="0000FF"/>
              </a:solidFill>
            </a:endParaRPr>
          </a:p>
          <a:p>
            <a:pPr marL="125957" indent="-125957">
              <a:lnSpc>
                <a:spcPct val="90000"/>
              </a:lnSpc>
              <a:spcBef>
                <a:spcPct val="20000"/>
              </a:spcBef>
              <a:buClr>
                <a:srgbClr val="000000"/>
              </a:buClr>
            </a:pPr>
            <a:endParaRPr lang="en-US" sz="2100" dirty="0">
              <a:solidFill>
                <a:srgbClr val="0000FF"/>
              </a:solidFill>
            </a:endParaRPr>
          </a:p>
          <a:p>
            <a:pPr marL="125957" indent="-125957">
              <a:lnSpc>
                <a:spcPct val="90000"/>
              </a:lnSpc>
              <a:spcBef>
                <a:spcPct val="20000"/>
              </a:spcBef>
              <a:buClr>
                <a:srgbClr val="000000"/>
              </a:buClr>
            </a:pPr>
            <a:endParaRPr lang="en-US" sz="2100" dirty="0">
              <a:solidFill>
                <a:srgbClr val="0000FF"/>
              </a:solidFill>
            </a:endParaRPr>
          </a:p>
          <a:p>
            <a:pPr marL="125957" indent="-125957">
              <a:lnSpc>
                <a:spcPct val="90000"/>
              </a:lnSpc>
              <a:spcBef>
                <a:spcPct val="20000"/>
              </a:spcBef>
              <a:buClr>
                <a:srgbClr val="000000"/>
              </a:buClr>
            </a:pPr>
            <a:endParaRPr lang="en-US" sz="2100" dirty="0">
              <a:solidFill>
                <a:srgbClr val="0000FF"/>
              </a:solidFill>
            </a:endParaRPr>
          </a:p>
          <a:p>
            <a:pPr marL="125957" indent="-125957">
              <a:lnSpc>
                <a:spcPct val="90000"/>
              </a:lnSpc>
              <a:spcBef>
                <a:spcPct val="20000"/>
              </a:spcBef>
              <a:buClr>
                <a:srgbClr val="000000"/>
              </a:buClr>
            </a:pPr>
            <a:endParaRPr lang="en-US" sz="2100" dirty="0">
              <a:solidFill>
                <a:srgbClr val="0000FF"/>
              </a:solidFill>
            </a:endParaRPr>
          </a:p>
          <a:p>
            <a:pPr marL="125957" indent="-125957">
              <a:lnSpc>
                <a:spcPct val="90000"/>
              </a:lnSpc>
              <a:spcBef>
                <a:spcPct val="20000"/>
              </a:spcBef>
              <a:buClr>
                <a:srgbClr val="000000"/>
              </a:buClr>
            </a:pPr>
            <a:endParaRPr lang="en-US" sz="2100" dirty="0">
              <a:solidFill>
                <a:srgbClr val="0000FF"/>
              </a:solidFill>
            </a:endParaRPr>
          </a:p>
          <a:p>
            <a:pPr marL="125957" indent="-125957">
              <a:lnSpc>
                <a:spcPct val="90000"/>
              </a:lnSpc>
              <a:spcBef>
                <a:spcPct val="20000"/>
              </a:spcBef>
              <a:buClr>
                <a:srgbClr val="000000"/>
              </a:buClr>
            </a:pPr>
            <a:endParaRPr lang="en-US" sz="2100" dirty="0">
              <a:solidFill>
                <a:srgbClr val="0000FF"/>
              </a:solidFill>
            </a:endParaRPr>
          </a:p>
          <a:p>
            <a:pPr marL="125957" indent="-125957">
              <a:lnSpc>
                <a:spcPct val="90000"/>
              </a:lnSpc>
              <a:spcBef>
                <a:spcPct val="20000"/>
              </a:spcBef>
              <a:buClr>
                <a:srgbClr val="000000"/>
              </a:buClr>
            </a:pPr>
            <a:endParaRPr lang="en-US" sz="2100" dirty="0">
              <a:solidFill>
                <a:srgbClr val="0000FF"/>
              </a:solidFill>
            </a:endParaRPr>
          </a:p>
          <a:p>
            <a:pPr marL="125957" indent="-125957">
              <a:lnSpc>
                <a:spcPct val="90000"/>
              </a:lnSpc>
              <a:spcBef>
                <a:spcPct val="20000"/>
              </a:spcBef>
              <a:buClr>
                <a:srgbClr val="000000"/>
              </a:buClr>
            </a:pPr>
            <a:endParaRPr lang="en-US" sz="2100" dirty="0">
              <a:solidFill>
                <a:srgbClr val="0000FF"/>
              </a:solidFill>
            </a:endParaRPr>
          </a:p>
          <a:p>
            <a:pPr marL="125957" indent="-125957">
              <a:lnSpc>
                <a:spcPct val="90000"/>
              </a:lnSpc>
              <a:spcBef>
                <a:spcPct val="20000"/>
              </a:spcBef>
              <a:buClr>
                <a:srgbClr val="000000"/>
              </a:buClr>
            </a:pPr>
            <a:endParaRPr lang="en-US" sz="800" dirty="0">
              <a:solidFill>
                <a:srgbClr val="0000FF"/>
              </a:solidFill>
            </a:endParaRPr>
          </a:p>
          <a:p>
            <a:pPr marL="125957" indent="-125957">
              <a:lnSpc>
                <a:spcPct val="90000"/>
              </a:lnSpc>
              <a:spcBef>
                <a:spcPct val="20000"/>
              </a:spcBef>
              <a:buClr>
                <a:srgbClr val="000000"/>
              </a:buClr>
            </a:pPr>
            <a:endParaRPr lang="en-US" sz="800" dirty="0">
              <a:solidFill>
                <a:srgbClr val="0000FF"/>
              </a:solidFill>
            </a:endParaRPr>
          </a:p>
          <a:p>
            <a:pPr marL="125957" indent="-125957">
              <a:lnSpc>
                <a:spcPct val="90000"/>
              </a:lnSpc>
              <a:spcBef>
                <a:spcPct val="20000"/>
              </a:spcBef>
              <a:buClr>
                <a:srgbClr val="000000"/>
              </a:buClr>
            </a:pPr>
            <a:r>
              <a:rPr lang="en-US" sz="2100" b="1" dirty="0">
                <a:solidFill>
                  <a:srgbClr val="0070C0"/>
                </a:solidFill>
              </a:rPr>
              <a:t>Ab initio → scope of nuclear shell model</a:t>
            </a:r>
          </a:p>
        </p:txBody>
      </p:sp>
      <p:sp>
        <p:nvSpPr>
          <p:cNvPr id="8" name="Rectangle 7"/>
          <p:cNvSpPr/>
          <p:nvPr/>
        </p:nvSpPr>
        <p:spPr>
          <a:xfrm>
            <a:off x="11381664" y="5351562"/>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22" name="Picture 21" descr="latex-image-1.pdf">
            <a:extLst>
              <a:ext uri="{FF2B5EF4-FFF2-40B4-BE49-F238E27FC236}">
                <a16:creationId xmlns:a16="http://schemas.microsoft.com/office/drawing/2014/main" id="{D4C28E4E-61EE-AED4-8A0E-3D1315FE7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200" y="1848287"/>
            <a:ext cx="3727908" cy="694633"/>
          </a:xfrm>
          <a:prstGeom prst="rect">
            <a:avLst/>
          </a:prstGeom>
          <a:solidFill>
            <a:schemeClr val="bg1"/>
          </a:solidFill>
        </p:spPr>
      </p:pic>
      <p:pic>
        <p:nvPicPr>
          <p:cNvPr id="26" name="Picture 25">
            <a:extLst>
              <a:ext uri="{FF2B5EF4-FFF2-40B4-BE49-F238E27FC236}">
                <a16:creationId xmlns:a16="http://schemas.microsoft.com/office/drawing/2014/main" id="{A2ECFBC8-0A97-FEB6-2D0B-79D91253C123}"/>
              </a:ext>
            </a:extLst>
          </p:cNvPr>
          <p:cNvPicPr>
            <a:picLocks noChangeAspect="1"/>
          </p:cNvPicPr>
          <p:nvPr/>
        </p:nvPicPr>
        <p:blipFill rotWithShape="1">
          <a:blip r:embed="rId4">
            <a:extLst>
              <a:ext uri="{28A0092B-C50C-407E-A947-70E740481C1C}">
                <a14:useLocalDpi xmlns:a14="http://schemas.microsoft.com/office/drawing/2010/main" val="0"/>
              </a:ext>
            </a:extLst>
          </a:blip>
          <a:srcRect l="28542" t="4883" r="8958" b="26092"/>
          <a:stretch/>
        </p:blipFill>
        <p:spPr>
          <a:xfrm>
            <a:off x="89990" y="2780000"/>
            <a:ext cx="5543760" cy="3438953"/>
          </a:xfrm>
          <a:prstGeom prst="rect">
            <a:avLst/>
          </a:prstGeom>
        </p:spPr>
      </p:pic>
      <p:sp>
        <p:nvSpPr>
          <p:cNvPr id="31" name="Rectangle 30">
            <a:extLst>
              <a:ext uri="{FF2B5EF4-FFF2-40B4-BE49-F238E27FC236}">
                <a16:creationId xmlns:a16="http://schemas.microsoft.com/office/drawing/2014/main" id="{BC486497-8085-433E-06EA-4D792DDCA6AC}"/>
              </a:ext>
            </a:extLst>
          </p:cNvPr>
          <p:cNvSpPr/>
          <p:nvPr/>
        </p:nvSpPr>
        <p:spPr>
          <a:xfrm>
            <a:off x="90421" y="4933969"/>
            <a:ext cx="2008292" cy="1264213"/>
          </a:xfrm>
          <a:prstGeom prst="rect">
            <a:avLst/>
          </a:prstGeom>
          <a:solidFill>
            <a:schemeClr val="tx2">
              <a:lumMod val="40000"/>
              <a:lumOff val="6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33" name="Rectangle 32">
            <a:extLst>
              <a:ext uri="{FF2B5EF4-FFF2-40B4-BE49-F238E27FC236}">
                <a16:creationId xmlns:a16="http://schemas.microsoft.com/office/drawing/2014/main" id="{5823DFC2-24A1-13B6-3C9F-25BC5A012F54}"/>
              </a:ext>
            </a:extLst>
          </p:cNvPr>
          <p:cNvSpPr/>
          <p:nvPr/>
        </p:nvSpPr>
        <p:spPr>
          <a:xfrm>
            <a:off x="880110" y="1797617"/>
            <a:ext cx="3809288" cy="77507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lIns="91423" tIns="45712" rIns="91423" bIns="45712" rtlCol="0" anchor="ctr"/>
          <a:lstStyle/>
          <a:p>
            <a:pPr algn="ctr"/>
            <a:endParaRPr lang="en-US"/>
          </a:p>
        </p:txBody>
      </p:sp>
      <p:sp>
        <p:nvSpPr>
          <p:cNvPr id="34" name="Rectangle 33">
            <a:extLst>
              <a:ext uri="{FF2B5EF4-FFF2-40B4-BE49-F238E27FC236}">
                <a16:creationId xmlns:a16="http://schemas.microsoft.com/office/drawing/2014/main" id="{7BD978F8-CFF9-40C5-5283-9015F9376FD9}"/>
              </a:ext>
            </a:extLst>
          </p:cNvPr>
          <p:cNvSpPr/>
          <p:nvPr/>
        </p:nvSpPr>
        <p:spPr>
          <a:xfrm>
            <a:off x="1427921" y="3653900"/>
            <a:ext cx="1667191" cy="109785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lIns="91423" tIns="45712" rIns="91423" bIns="45712" rtlCol="0" anchor="ctr"/>
          <a:lstStyle/>
          <a:p>
            <a:pPr algn="ctr"/>
            <a:endParaRPr lang="en-US"/>
          </a:p>
        </p:txBody>
      </p:sp>
      <p:sp>
        <p:nvSpPr>
          <p:cNvPr id="37" name="TextBox 36">
            <a:extLst>
              <a:ext uri="{FF2B5EF4-FFF2-40B4-BE49-F238E27FC236}">
                <a16:creationId xmlns:a16="http://schemas.microsoft.com/office/drawing/2014/main" id="{3B6BDE49-DC3E-C66F-D7B9-B0D205CEF956}"/>
              </a:ext>
            </a:extLst>
          </p:cNvPr>
          <p:cNvSpPr txBox="1"/>
          <p:nvPr/>
        </p:nvSpPr>
        <p:spPr>
          <a:xfrm>
            <a:off x="32839" y="5902912"/>
            <a:ext cx="2655445" cy="338540"/>
          </a:xfrm>
          <a:prstGeom prst="rect">
            <a:avLst/>
          </a:prstGeom>
          <a:noFill/>
        </p:spPr>
        <p:txBody>
          <a:bodyPr wrap="square" lIns="121904" tIns="60953" rIns="121904" bIns="60953" rtlCol="0">
            <a:spAutoFit/>
          </a:bodyPr>
          <a:lstStyle/>
          <a:p>
            <a:r>
              <a:rPr lang="it-IT" sz="1400" dirty="0" err="1">
                <a:solidFill>
                  <a:schemeClr val="tx1"/>
                </a:solidFill>
              </a:rPr>
              <a:t>Courtesy</a:t>
            </a:r>
            <a:r>
              <a:rPr lang="it-IT" sz="1400" dirty="0">
                <a:solidFill>
                  <a:schemeClr val="tx1"/>
                </a:solidFill>
              </a:rPr>
              <a:t>, S. </a:t>
            </a:r>
            <a:r>
              <a:rPr lang="it-IT" sz="1400" dirty="0" err="1">
                <a:solidFill>
                  <a:schemeClr val="tx1"/>
                </a:solidFill>
              </a:rPr>
              <a:t>R</a:t>
            </a:r>
            <a:r>
              <a:rPr lang="it-IT" sz="1400" dirty="0">
                <a:solidFill>
                  <a:schemeClr val="tx1"/>
                </a:solidFill>
              </a:rPr>
              <a:t>. </a:t>
            </a:r>
            <a:r>
              <a:rPr lang="it-IT" sz="1400" dirty="0" err="1">
                <a:solidFill>
                  <a:schemeClr val="tx1"/>
                </a:solidFill>
              </a:rPr>
              <a:t>Stroberg</a:t>
            </a:r>
            <a:endParaRPr lang="it-IT" sz="1400" dirty="0">
              <a:solidFill>
                <a:schemeClr val="tx1"/>
              </a:solidFill>
            </a:endParaRPr>
          </a:p>
        </p:txBody>
      </p:sp>
      <p:pic>
        <p:nvPicPr>
          <p:cNvPr id="9" name="Picture 8">
            <a:extLst>
              <a:ext uri="{FF2B5EF4-FFF2-40B4-BE49-F238E27FC236}">
                <a16:creationId xmlns:a16="http://schemas.microsoft.com/office/drawing/2014/main" id="{71ED32F2-2B07-E457-3076-CD4A212A682C}"/>
              </a:ext>
            </a:extLst>
          </p:cNvPr>
          <p:cNvPicPr>
            <a:picLocks noChangeAspect="1"/>
          </p:cNvPicPr>
          <p:nvPr/>
        </p:nvPicPr>
        <p:blipFill>
          <a:blip r:embed="rId5"/>
          <a:stretch>
            <a:fillRect/>
          </a:stretch>
        </p:blipFill>
        <p:spPr>
          <a:xfrm>
            <a:off x="6359590" y="2079683"/>
            <a:ext cx="1543987" cy="1660458"/>
          </a:xfrm>
          <a:prstGeom prst="rect">
            <a:avLst/>
          </a:prstGeom>
        </p:spPr>
      </p:pic>
      <p:pic>
        <p:nvPicPr>
          <p:cNvPr id="10" name="Picture 9">
            <a:extLst>
              <a:ext uri="{FF2B5EF4-FFF2-40B4-BE49-F238E27FC236}">
                <a16:creationId xmlns:a16="http://schemas.microsoft.com/office/drawing/2014/main" id="{C5A682E1-64AD-2078-51E7-2452ADA50177}"/>
              </a:ext>
            </a:extLst>
          </p:cNvPr>
          <p:cNvPicPr>
            <a:picLocks noChangeAspect="1"/>
          </p:cNvPicPr>
          <p:nvPr/>
        </p:nvPicPr>
        <p:blipFill>
          <a:blip r:embed="rId6"/>
          <a:stretch>
            <a:fillRect/>
          </a:stretch>
        </p:blipFill>
        <p:spPr>
          <a:xfrm>
            <a:off x="9452172" y="2074773"/>
            <a:ext cx="1532041" cy="1693308"/>
          </a:xfrm>
          <a:prstGeom prst="rect">
            <a:avLst/>
          </a:prstGeom>
        </p:spPr>
      </p:pic>
      <p:pic>
        <p:nvPicPr>
          <p:cNvPr id="11" name="Picture 10">
            <a:extLst>
              <a:ext uri="{FF2B5EF4-FFF2-40B4-BE49-F238E27FC236}">
                <a16:creationId xmlns:a16="http://schemas.microsoft.com/office/drawing/2014/main" id="{64D8F1F5-656A-5753-7F24-67E9E890A94B}"/>
              </a:ext>
            </a:extLst>
          </p:cNvPr>
          <p:cNvPicPr>
            <a:picLocks noChangeAspect="1"/>
          </p:cNvPicPr>
          <p:nvPr/>
        </p:nvPicPr>
        <p:blipFill>
          <a:blip r:embed="rId7"/>
          <a:stretch>
            <a:fillRect/>
          </a:stretch>
        </p:blipFill>
        <p:spPr>
          <a:xfrm>
            <a:off x="8154913" y="2587605"/>
            <a:ext cx="899379" cy="612871"/>
          </a:xfrm>
          <a:prstGeom prst="rect">
            <a:avLst/>
          </a:prstGeom>
        </p:spPr>
      </p:pic>
      <p:pic>
        <p:nvPicPr>
          <p:cNvPr id="12" name="Picture 11" descr="latex-image-1.pdf">
            <a:extLst>
              <a:ext uri="{FF2B5EF4-FFF2-40B4-BE49-F238E27FC236}">
                <a16:creationId xmlns:a16="http://schemas.microsoft.com/office/drawing/2014/main" id="{EABC21F3-199D-8219-3EBF-F9B890E8D8D8}"/>
              </a:ext>
            </a:extLst>
          </p:cNvPr>
          <p:cNvPicPr>
            <a:picLocks noChangeAspect="1"/>
          </p:cNvPicPr>
          <p:nvPr/>
        </p:nvPicPr>
        <p:blipFill rotWithShape="1">
          <a:blip r:embed="rId8">
            <a:extLst>
              <a:ext uri="{28A0092B-C50C-407E-A947-70E740481C1C}">
                <a14:useLocalDpi xmlns:a14="http://schemas.microsoft.com/office/drawing/2010/main" val="0"/>
              </a:ext>
            </a:extLst>
          </a:blip>
          <a:srcRect r="70290" b="8640"/>
          <a:stretch/>
        </p:blipFill>
        <p:spPr>
          <a:xfrm>
            <a:off x="7941645" y="2121168"/>
            <a:ext cx="1452652" cy="447594"/>
          </a:xfrm>
          <a:prstGeom prst="rect">
            <a:avLst/>
          </a:prstGeom>
        </p:spPr>
      </p:pic>
      <p:pic>
        <p:nvPicPr>
          <p:cNvPr id="13" name="Picture 12">
            <a:extLst>
              <a:ext uri="{FF2B5EF4-FFF2-40B4-BE49-F238E27FC236}">
                <a16:creationId xmlns:a16="http://schemas.microsoft.com/office/drawing/2014/main" id="{03B4A1BF-9A93-F195-704C-306F4BAFE6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82371" y="6116897"/>
            <a:ext cx="6384203" cy="714771"/>
          </a:xfrm>
          <a:prstGeom prst="rect">
            <a:avLst/>
          </a:prstGeom>
        </p:spPr>
      </p:pic>
      <p:sp>
        <p:nvSpPr>
          <p:cNvPr id="14" name="Rectangle 13">
            <a:extLst>
              <a:ext uri="{FF2B5EF4-FFF2-40B4-BE49-F238E27FC236}">
                <a16:creationId xmlns:a16="http://schemas.microsoft.com/office/drawing/2014/main" id="{76AA8D7F-8927-57EC-5E32-FAF6D23D3D91}"/>
              </a:ext>
            </a:extLst>
          </p:cNvPr>
          <p:cNvSpPr/>
          <p:nvPr/>
        </p:nvSpPr>
        <p:spPr>
          <a:xfrm>
            <a:off x="5805521" y="6412085"/>
            <a:ext cx="815200" cy="208025"/>
          </a:xfrm>
          <a:prstGeom prst="rect">
            <a:avLst/>
          </a:prstGeom>
          <a:noFill/>
          <a:ln w="2222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15" name="Picture 14">
            <a:extLst>
              <a:ext uri="{FF2B5EF4-FFF2-40B4-BE49-F238E27FC236}">
                <a16:creationId xmlns:a16="http://schemas.microsoft.com/office/drawing/2014/main" id="{4F00E4A7-135F-5E56-6603-717ECF5F23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59813" y="4717034"/>
            <a:ext cx="1079716" cy="1079716"/>
          </a:xfrm>
          <a:prstGeom prst="rect">
            <a:avLst/>
          </a:prstGeom>
        </p:spPr>
      </p:pic>
      <p:sp>
        <p:nvSpPr>
          <p:cNvPr id="16" name="TextBox 15">
            <a:extLst>
              <a:ext uri="{FF2B5EF4-FFF2-40B4-BE49-F238E27FC236}">
                <a16:creationId xmlns:a16="http://schemas.microsoft.com/office/drawing/2014/main" id="{BA97D14B-A2D5-632F-B1CE-537DE63FE657}"/>
              </a:ext>
            </a:extLst>
          </p:cNvPr>
          <p:cNvSpPr txBox="1"/>
          <p:nvPr/>
        </p:nvSpPr>
        <p:spPr>
          <a:xfrm>
            <a:off x="10579991" y="5827065"/>
            <a:ext cx="1609734"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b="1" dirty="0">
                <a:solidFill>
                  <a:srgbClr val="0070C0"/>
                </a:solidFill>
              </a:rPr>
              <a:t>Ragnar </a:t>
            </a:r>
            <a:r>
              <a:rPr lang="en-US" sz="1400" b="1" dirty="0" err="1">
                <a:solidFill>
                  <a:srgbClr val="0070C0"/>
                </a:solidFill>
              </a:rPr>
              <a:t>Stroberg</a:t>
            </a:r>
            <a:endParaRPr lang="en-US" sz="1400" b="1" dirty="0">
              <a:solidFill>
                <a:srgbClr val="0070C0"/>
              </a:solidFill>
              <a:latin typeface="+mn-lt"/>
            </a:endParaRPr>
          </a:p>
        </p:txBody>
      </p:sp>
      <p:pic>
        <p:nvPicPr>
          <p:cNvPr id="18" name="Picture 17">
            <a:extLst>
              <a:ext uri="{FF2B5EF4-FFF2-40B4-BE49-F238E27FC236}">
                <a16:creationId xmlns:a16="http://schemas.microsoft.com/office/drawing/2014/main" id="{4FD47016-4106-609F-3CA5-70E2BD63C569}"/>
              </a:ext>
            </a:extLst>
          </p:cNvPr>
          <p:cNvPicPr>
            <a:picLocks noChangeAspect="1"/>
          </p:cNvPicPr>
          <p:nvPr/>
        </p:nvPicPr>
        <p:blipFill>
          <a:blip r:embed="rId11"/>
          <a:stretch>
            <a:fillRect/>
          </a:stretch>
        </p:blipFill>
        <p:spPr>
          <a:xfrm>
            <a:off x="6025034" y="3950825"/>
            <a:ext cx="2686296" cy="2073801"/>
          </a:xfrm>
          <a:prstGeom prst="rect">
            <a:avLst/>
          </a:prstGeom>
        </p:spPr>
      </p:pic>
      <p:sp>
        <p:nvSpPr>
          <p:cNvPr id="19" name="TextBox 18">
            <a:extLst>
              <a:ext uri="{FF2B5EF4-FFF2-40B4-BE49-F238E27FC236}">
                <a16:creationId xmlns:a16="http://schemas.microsoft.com/office/drawing/2014/main" id="{D1F9C3A6-5EB1-325B-EA3D-2CF000A0EF00}"/>
              </a:ext>
            </a:extLst>
          </p:cNvPr>
          <p:cNvSpPr txBox="1"/>
          <p:nvPr/>
        </p:nvSpPr>
        <p:spPr>
          <a:xfrm>
            <a:off x="8718636" y="4673564"/>
            <a:ext cx="1889298" cy="12311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lang="en-US" sz="400" dirty="0">
              <a:solidFill>
                <a:srgbClr val="FF0000"/>
              </a:solidFill>
            </a:endParaRPr>
          </a:p>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C00000"/>
                </a:solidFill>
                <a:effectLst/>
                <a:uFillTx/>
                <a:latin typeface="Arial"/>
                <a:ea typeface="Arial"/>
                <a:cs typeface="Arial"/>
                <a:sym typeface="Arial"/>
              </a:rPr>
              <a:t>Valence-space </a:t>
            </a:r>
          </a:p>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C00000"/>
                </a:solidFill>
                <a:effectLst/>
                <a:uFillTx/>
                <a:latin typeface="Arial"/>
                <a:ea typeface="Arial"/>
                <a:cs typeface="Arial"/>
                <a:sym typeface="Arial"/>
              </a:rPr>
              <a:t>Hamiltonian</a:t>
            </a:r>
          </a:p>
          <a:p>
            <a:pPr marL="0" marR="0" indent="0" algn="l" defTabSz="4572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rgbClr val="FF0000"/>
              </a:solidFill>
              <a:effectLst/>
              <a:uFillTx/>
              <a:latin typeface="Arial"/>
              <a:ea typeface="Arial"/>
              <a:cs typeface="Arial"/>
              <a:sym typeface="Arial"/>
            </a:endParaRPr>
          </a:p>
          <a:p>
            <a:pPr marL="0" marR="0" indent="0" algn="l" defTabSz="457200" rtl="0" fontAlgn="auto" latinLnBrk="0" hangingPunct="0">
              <a:lnSpc>
                <a:spcPct val="100000"/>
              </a:lnSpc>
              <a:spcBef>
                <a:spcPts val="0"/>
              </a:spcBef>
              <a:spcAft>
                <a:spcPts val="0"/>
              </a:spcAft>
              <a:buClrTx/>
              <a:buSzTx/>
              <a:buFontTx/>
              <a:buNone/>
              <a:tabLst/>
            </a:pPr>
            <a:r>
              <a:rPr lang="en-US" sz="2000" dirty="0">
                <a:solidFill>
                  <a:schemeClr val="accent5"/>
                </a:solidFill>
              </a:rPr>
              <a:t>Decoupled core</a:t>
            </a:r>
          </a:p>
        </p:txBody>
      </p:sp>
      <p:pic>
        <p:nvPicPr>
          <p:cNvPr id="21" name="Picture 20" descr="latex-image-1.pdf">
            <a:extLst>
              <a:ext uri="{FF2B5EF4-FFF2-40B4-BE49-F238E27FC236}">
                <a16:creationId xmlns:a16="http://schemas.microsoft.com/office/drawing/2014/main" id="{15705948-183E-8A98-059C-E0777FC37BEA}"/>
              </a:ext>
            </a:extLst>
          </p:cNvPr>
          <p:cNvPicPr>
            <a:picLocks noChangeAspect="1"/>
          </p:cNvPicPr>
          <p:nvPr/>
        </p:nvPicPr>
        <p:blipFill rotWithShape="1">
          <a:blip r:embed="rId12">
            <a:extLst>
              <a:ext uri="{28A0092B-C50C-407E-A947-70E740481C1C}">
                <a14:useLocalDpi xmlns:a14="http://schemas.microsoft.com/office/drawing/2010/main" val="0"/>
              </a:ext>
            </a:extLst>
          </a:blip>
          <a:srcRect r="70569"/>
          <a:stretch/>
        </p:blipFill>
        <p:spPr>
          <a:xfrm>
            <a:off x="7953675" y="3225545"/>
            <a:ext cx="1432220" cy="489901"/>
          </a:xfrm>
          <a:prstGeom prst="rect">
            <a:avLst/>
          </a:prstGeom>
        </p:spPr>
      </p:pic>
      <p:pic>
        <p:nvPicPr>
          <p:cNvPr id="28" name="Picture 27" descr="A blue and yellow logo&#10;&#10;Description automatically generated">
            <a:extLst>
              <a:ext uri="{FF2B5EF4-FFF2-40B4-BE49-F238E27FC236}">
                <a16:creationId xmlns:a16="http://schemas.microsoft.com/office/drawing/2014/main" id="{875D0AA2-CA8E-1F71-4D12-BBFD87E4CB6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61511" y="5464931"/>
            <a:ext cx="365548" cy="328993"/>
          </a:xfrm>
          <a:prstGeom prst="rect">
            <a:avLst/>
          </a:prstGeom>
          <a:solidFill>
            <a:schemeClr val="bg1"/>
          </a:solidFill>
        </p:spPr>
      </p:pic>
    </p:spTree>
    <p:extLst>
      <p:ext uri="{BB962C8B-B14F-4D97-AF65-F5344CB8AC3E}">
        <p14:creationId xmlns:p14="http://schemas.microsoft.com/office/powerpoint/2010/main" val="3505265833"/>
      </p:ext>
    </p:extLst>
  </p:cSld>
  <p:clrMapOvr>
    <a:masterClrMapping/>
  </p:clrMapOvr>
  <p:transition spd="med" advTm="21292"/>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Title 1"/>
          <p:cNvSpPr txBox="1">
            <a:spLocks noGrp="1"/>
          </p:cNvSpPr>
          <p:nvPr>
            <p:ph type="title"/>
          </p:nvPr>
        </p:nvSpPr>
        <p:spPr>
          <a:xfrm>
            <a:off x="2325039" y="108001"/>
            <a:ext cx="9761391" cy="688339"/>
          </a:xfrm>
          <a:prstGeom prst="rect">
            <a:avLst/>
          </a:prstGeom>
        </p:spPr>
        <p:txBody>
          <a:bodyPr>
            <a:normAutofit/>
          </a:bodyPr>
          <a:lstStyle>
            <a:lvl1pPr>
              <a:defRPr sz="3000"/>
            </a:lvl1pPr>
          </a:lstStyle>
          <a:p>
            <a:pPr algn="r"/>
            <a:r>
              <a:rPr lang="en-US" dirty="0"/>
              <a:t>Ab Initio Approach to Nuclear Structure</a:t>
            </a:r>
            <a:endParaRPr dirty="0"/>
          </a:p>
        </p:txBody>
      </p:sp>
      <p:pic>
        <p:nvPicPr>
          <p:cNvPr id="10" name="Picture 9"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200" y="1848287"/>
            <a:ext cx="3727908" cy="694633"/>
          </a:xfrm>
          <a:prstGeom prst="rect">
            <a:avLst/>
          </a:prstGeom>
          <a:solidFill>
            <a:schemeClr val="bg1"/>
          </a:solidFill>
        </p:spPr>
      </p:pic>
      <p:sp>
        <p:nvSpPr>
          <p:cNvPr id="8" name="Rectangle 7"/>
          <p:cNvSpPr/>
          <p:nvPr/>
        </p:nvSpPr>
        <p:spPr>
          <a:xfrm>
            <a:off x="11507394" y="5397282"/>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13" name="Picture 12">
            <a:extLst>
              <a:ext uri="{FF2B5EF4-FFF2-40B4-BE49-F238E27FC236}">
                <a16:creationId xmlns:a16="http://schemas.microsoft.com/office/drawing/2014/main" id="{497EB8F9-98CB-F84D-A95C-C44C5086B78D}"/>
              </a:ext>
            </a:extLst>
          </p:cNvPr>
          <p:cNvPicPr>
            <a:picLocks noChangeAspect="1"/>
          </p:cNvPicPr>
          <p:nvPr/>
        </p:nvPicPr>
        <p:blipFill rotWithShape="1">
          <a:blip r:embed="rId3">
            <a:extLst>
              <a:ext uri="{28A0092B-C50C-407E-A947-70E740481C1C}">
                <a14:useLocalDpi xmlns:a14="http://schemas.microsoft.com/office/drawing/2010/main" val="0"/>
              </a:ext>
            </a:extLst>
          </a:blip>
          <a:srcRect l="28542" t="4883" r="8958" b="26092"/>
          <a:stretch/>
        </p:blipFill>
        <p:spPr>
          <a:xfrm>
            <a:off x="89990" y="2768570"/>
            <a:ext cx="5543760" cy="3438953"/>
          </a:xfrm>
          <a:prstGeom prst="rect">
            <a:avLst/>
          </a:prstGeom>
        </p:spPr>
      </p:pic>
      <p:sp>
        <p:nvSpPr>
          <p:cNvPr id="14" name="Rectangle 13">
            <a:extLst>
              <a:ext uri="{FF2B5EF4-FFF2-40B4-BE49-F238E27FC236}">
                <a16:creationId xmlns:a16="http://schemas.microsoft.com/office/drawing/2014/main" id="{A010B480-513F-4046-B86A-A320152DFA31}"/>
              </a:ext>
            </a:extLst>
          </p:cNvPr>
          <p:cNvSpPr/>
          <p:nvPr/>
        </p:nvSpPr>
        <p:spPr>
          <a:xfrm>
            <a:off x="90421" y="4933969"/>
            <a:ext cx="2008292" cy="1264213"/>
          </a:xfrm>
          <a:prstGeom prst="rect">
            <a:avLst/>
          </a:prstGeom>
          <a:solidFill>
            <a:schemeClr val="tx2">
              <a:lumMod val="40000"/>
              <a:lumOff val="6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 name="Rectangle 1">
            <a:extLst>
              <a:ext uri="{FF2B5EF4-FFF2-40B4-BE49-F238E27FC236}">
                <a16:creationId xmlns:a16="http://schemas.microsoft.com/office/drawing/2014/main" id="{B9D4A0B3-13CC-31A8-6392-4A0A6CD83224}"/>
              </a:ext>
            </a:extLst>
          </p:cNvPr>
          <p:cNvSpPr/>
          <p:nvPr/>
        </p:nvSpPr>
        <p:spPr>
          <a:xfrm>
            <a:off x="666063" y="6423661"/>
            <a:ext cx="650316" cy="359584"/>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3" name="Rectangle 2">
            <a:extLst>
              <a:ext uri="{FF2B5EF4-FFF2-40B4-BE49-F238E27FC236}">
                <a16:creationId xmlns:a16="http://schemas.microsoft.com/office/drawing/2014/main" id="{0BEB89C9-29AE-C85F-27BC-34052C79784C}"/>
              </a:ext>
            </a:extLst>
          </p:cNvPr>
          <p:cNvSpPr/>
          <p:nvPr/>
        </p:nvSpPr>
        <p:spPr>
          <a:xfrm>
            <a:off x="880110" y="1797617"/>
            <a:ext cx="3809288" cy="77507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lIns="91423" tIns="45712" rIns="91423" bIns="45712" rtlCol="0" anchor="ctr"/>
          <a:lstStyle/>
          <a:p>
            <a:pPr algn="ctr"/>
            <a:endParaRPr lang="en-US"/>
          </a:p>
        </p:txBody>
      </p:sp>
      <p:sp>
        <p:nvSpPr>
          <p:cNvPr id="6" name="Rectangle 5">
            <a:extLst>
              <a:ext uri="{FF2B5EF4-FFF2-40B4-BE49-F238E27FC236}">
                <a16:creationId xmlns:a16="http://schemas.microsoft.com/office/drawing/2014/main" id="{C71F3740-CE4E-8979-10B8-ADB69C7418FC}"/>
              </a:ext>
            </a:extLst>
          </p:cNvPr>
          <p:cNvSpPr/>
          <p:nvPr/>
        </p:nvSpPr>
        <p:spPr>
          <a:xfrm>
            <a:off x="1427921" y="3653900"/>
            <a:ext cx="1667191" cy="109785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lIns="91423" tIns="45712" rIns="91423" bIns="45712" rtlCol="0" anchor="ctr"/>
          <a:lstStyle/>
          <a:p>
            <a:pPr algn="ctr"/>
            <a:endParaRPr lang="en-US"/>
          </a:p>
        </p:txBody>
      </p:sp>
      <p:sp>
        <p:nvSpPr>
          <p:cNvPr id="20" name="Rectangle 19">
            <a:extLst>
              <a:ext uri="{FF2B5EF4-FFF2-40B4-BE49-F238E27FC236}">
                <a16:creationId xmlns:a16="http://schemas.microsoft.com/office/drawing/2014/main" id="{D21A8232-9BCC-47BB-8C86-284247794E52}"/>
              </a:ext>
            </a:extLst>
          </p:cNvPr>
          <p:cNvSpPr>
            <a:spLocks noChangeArrowheads="1"/>
          </p:cNvSpPr>
          <p:nvPr/>
        </p:nvSpPr>
        <p:spPr bwMode="auto">
          <a:xfrm>
            <a:off x="5722384" y="2780000"/>
            <a:ext cx="6416276" cy="1769958"/>
          </a:xfrm>
          <a:prstGeom prst="rect">
            <a:avLst/>
          </a:prstGeom>
          <a:solidFill>
            <a:schemeClr val="accent3">
              <a:lumMod val="40000"/>
              <a:lumOff val="60000"/>
            </a:schemeClr>
          </a:solidFill>
          <a:ln w="9525">
            <a:solidFill>
              <a:schemeClr val="accent1"/>
            </a:solidFill>
            <a:miter lim="800000"/>
            <a:headEnd/>
            <a:tailEnd/>
          </a:ln>
        </p:spPr>
        <p:txBody>
          <a:bodyPr wrap="square" lIns="134349" tIns="67176" rIns="134349" bIns="67176">
            <a:prstTxWarp prst="textNoShape">
              <a:avLst/>
            </a:prstTxWarp>
            <a:spAutoFit/>
          </a:bodyPr>
          <a:lstStyle/>
          <a:p>
            <a:pPr marL="167938" indent="-167938" algn="ctr">
              <a:lnSpc>
                <a:spcPct val="90000"/>
              </a:lnSpc>
              <a:spcBef>
                <a:spcPct val="20000"/>
              </a:spcBef>
              <a:buClr>
                <a:srgbClr val="000000"/>
              </a:buClr>
            </a:pPr>
            <a:r>
              <a:rPr lang="en-US" u="sng" dirty="0">
                <a:solidFill>
                  <a:srgbClr val="0070C0"/>
                </a:solidFill>
                <a:latin typeface="Arial Rounded MT Bold"/>
              </a:rPr>
              <a:t>Methods Exact up to Truncations</a:t>
            </a:r>
          </a:p>
          <a:p>
            <a:pPr marL="167938" indent="-167938">
              <a:lnSpc>
                <a:spcPct val="90000"/>
              </a:lnSpc>
              <a:spcBef>
                <a:spcPct val="20000"/>
              </a:spcBef>
              <a:buClr>
                <a:srgbClr val="000000"/>
              </a:buClr>
            </a:pPr>
            <a:endParaRPr lang="en-US" sz="800" dirty="0">
              <a:latin typeface="Arial Rounded MT Bold"/>
            </a:endParaRPr>
          </a:p>
          <a:p>
            <a:pPr marL="167938" indent="-167938">
              <a:lnSpc>
                <a:spcPct val="90000"/>
              </a:lnSpc>
              <a:spcBef>
                <a:spcPct val="20000"/>
              </a:spcBef>
              <a:buClr>
                <a:srgbClr val="000000"/>
              </a:buClr>
            </a:pPr>
            <a:r>
              <a:rPr lang="en-US" dirty="0">
                <a:solidFill>
                  <a:schemeClr val="tx1"/>
                </a:solidFill>
                <a:latin typeface="Arial Rounded MT Bold"/>
              </a:rPr>
              <a:t>✅ Single-particle basis</a:t>
            </a:r>
          </a:p>
          <a:p>
            <a:pPr marL="167938" indent="-167938">
              <a:lnSpc>
                <a:spcPct val="90000"/>
              </a:lnSpc>
              <a:spcBef>
                <a:spcPct val="20000"/>
              </a:spcBef>
              <a:buClr>
                <a:srgbClr val="000000"/>
              </a:buClr>
            </a:pPr>
            <a:endParaRPr lang="en-US" sz="800" dirty="0">
              <a:solidFill>
                <a:schemeClr val="tx1"/>
              </a:solidFill>
              <a:latin typeface="Arial Rounded MT Bold"/>
            </a:endParaRPr>
          </a:p>
          <a:p>
            <a:pPr marL="167938" indent="-167938">
              <a:lnSpc>
                <a:spcPct val="90000"/>
              </a:lnSpc>
              <a:spcBef>
                <a:spcPct val="20000"/>
              </a:spcBef>
              <a:buClr>
                <a:srgbClr val="000000"/>
              </a:buClr>
            </a:pPr>
            <a:r>
              <a:rPr lang="en-US" dirty="0">
                <a:solidFill>
                  <a:schemeClr val="tx1"/>
                </a:solidFill>
                <a:latin typeface="Arial Rounded MT Bold"/>
              </a:rPr>
              <a:t>✅ Storage limits of 3N forces </a:t>
            </a:r>
          </a:p>
          <a:p>
            <a:pPr marL="167938" indent="-167938">
              <a:lnSpc>
                <a:spcPct val="90000"/>
              </a:lnSpc>
              <a:spcBef>
                <a:spcPct val="20000"/>
              </a:spcBef>
              <a:buClr>
                <a:srgbClr val="000000"/>
              </a:buClr>
            </a:pPr>
            <a:endParaRPr lang="en-US" sz="800" dirty="0">
              <a:solidFill>
                <a:schemeClr val="tx1"/>
              </a:solidFill>
              <a:latin typeface="Arial Rounded MT Bold"/>
            </a:endParaRPr>
          </a:p>
          <a:p>
            <a:pPr marL="167938" indent="-167938">
              <a:lnSpc>
                <a:spcPct val="90000"/>
              </a:lnSpc>
              <a:spcBef>
                <a:spcPct val="20000"/>
              </a:spcBef>
              <a:buClr>
                <a:srgbClr val="000000"/>
              </a:buClr>
            </a:pPr>
            <a:r>
              <a:rPr lang="en-US" dirty="0">
                <a:solidFill>
                  <a:schemeClr val="tx1"/>
                </a:solidFill>
                <a:latin typeface="Arial Rounded MT Bold"/>
              </a:rPr>
              <a:t>🤷🏻‍♂️ Many-body operators: e.g., CCSD(T), IMSRG(2)</a:t>
            </a:r>
          </a:p>
        </p:txBody>
      </p:sp>
      <p:pic>
        <p:nvPicPr>
          <p:cNvPr id="4" name="Picture 3">
            <a:extLst>
              <a:ext uri="{FF2B5EF4-FFF2-40B4-BE49-F238E27FC236}">
                <a16:creationId xmlns:a16="http://schemas.microsoft.com/office/drawing/2014/main" id="{04030484-53BE-C8F2-2E44-DA854ACBC3B8}"/>
              </a:ext>
            </a:extLst>
          </p:cNvPr>
          <p:cNvPicPr>
            <a:picLocks noChangeAspect="1"/>
          </p:cNvPicPr>
          <p:nvPr/>
        </p:nvPicPr>
        <p:blipFill>
          <a:blip r:embed="rId4"/>
          <a:stretch>
            <a:fillRect/>
          </a:stretch>
        </p:blipFill>
        <p:spPr>
          <a:xfrm>
            <a:off x="8615767" y="3295338"/>
            <a:ext cx="1651000" cy="254000"/>
          </a:xfrm>
          <a:prstGeom prst="rect">
            <a:avLst/>
          </a:prstGeom>
        </p:spPr>
      </p:pic>
      <p:pic>
        <p:nvPicPr>
          <p:cNvPr id="5" name="Picture 4">
            <a:extLst>
              <a:ext uri="{FF2B5EF4-FFF2-40B4-BE49-F238E27FC236}">
                <a16:creationId xmlns:a16="http://schemas.microsoft.com/office/drawing/2014/main" id="{B023F25C-B7D8-32FC-6A36-7526439798A5}"/>
              </a:ext>
            </a:extLst>
          </p:cNvPr>
          <p:cNvPicPr>
            <a:picLocks noChangeAspect="1"/>
          </p:cNvPicPr>
          <p:nvPr/>
        </p:nvPicPr>
        <p:blipFill rotWithShape="1">
          <a:blip r:embed="rId5"/>
          <a:srcRect r="32997" b="-22693"/>
          <a:stretch/>
        </p:blipFill>
        <p:spPr>
          <a:xfrm>
            <a:off x="9336410" y="3726022"/>
            <a:ext cx="2825110" cy="327223"/>
          </a:xfrm>
          <a:prstGeom prst="rect">
            <a:avLst/>
          </a:prstGeom>
        </p:spPr>
      </p:pic>
      <p:sp>
        <p:nvSpPr>
          <p:cNvPr id="11" name="TextBox 10">
            <a:extLst>
              <a:ext uri="{FF2B5EF4-FFF2-40B4-BE49-F238E27FC236}">
                <a16:creationId xmlns:a16="http://schemas.microsoft.com/office/drawing/2014/main" id="{75E504F7-D393-7AD5-FA2E-5BC4CAF608E6}"/>
              </a:ext>
            </a:extLst>
          </p:cNvPr>
          <p:cNvSpPr txBox="1"/>
          <p:nvPr/>
        </p:nvSpPr>
        <p:spPr>
          <a:xfrm>
            <a:off x="32839" y="5902912"/>
            <a:ext cx="2655445" cy="338540"/>
          </a:xfrm>
          <a:prstGeom prst="rect">
            <a:avLst/>
          </a:prstGeom>
          <a:noFill/>
        </p:spPr>
        <p:txBody>
          <a:bodyPr wrap="square" lIns="121904" tIns="60953" rIns="121904" bIns="60953" rtlCol="0">
            <a:spAutoFit/>
          </a:bodyPr>
          <a:lstStyle/>
          <a:p>
            <a:r>
              <a:rPr lang="it-IT" sz="1400" dirty="0" err="1">
                <a:solidFill>
                  <a:schemeClr val="tx1"/>
                </a:solidFill>
              </a:rPr>
              <a:t>Courtesy</a:t>
            </a:r>
            <a:r>
              <a:rPr lang="it-IT" sz="1400" dirty="0">
                <a:solidFill>
                  <a:schemeClr val="tx1"/>
                </a:solidFill>
              </a:rPr>
              <a:t>, S. </a:t>
            </a:r>
            <a:r>
              <a:rPr lang="it-IT" sz="1400" dirty="0" err="1">
                <a:solidFill>
                  <a:schemeClr val="tx1"/>
                </a:solidFill>
              </a:rPr>
              <a:t>R</a:t>
            </a:r>
            <a:r>
              <a:rPr lang="it-IT" sz="1400" dirty="0">
                <a:solidFill>
                  <a:schemeClr val="tx1"/>
                </a:solidFill>
              </a:rPr>
              <a:t>. </a:t>
            </a:r>
            <a:r>
              <a:rPr lang="it-IT" sz="1400" dirty="0" err="1">
                <a:solidFill>
                  <a:schemeClr val="tx1"/>
                </a:solidFill>
              </a:rPr>
              <a:t>Stroberg</a:t>
            </a:r>
            <a:endParaRPr lang="it-IT" sz="1400" dirty="0">
              <a:solidFill>
                <a:schemeClr val="tx1"/>
              </a:solidFill>
            </a:endParaRPr>
          </a:p>
        </p:txBody>
      </p:sp>
      <p:sp>
        <p:nvSpPr>
          <p:cNvPr id="21" name="Rectangle 61">
            <a:extLst>
              <a:ext uri="{FF2B5EF4-FFF2-40B4-BE49-F238E27FC236}">
                <a16:creationId xmlns:a16="http://schemas.microsoft.com/office/drawing/2014/main" id="{A524C8E7-3945-31B8-BF35-110C37A39BB8}"/>
              </a:ext>
            </a:extLst>
          </p:cNvPr>
          <p:cNvSpPr>
            <a:spLocks noChangeArrowheads="1"/>
          </p:cNvSpPr>
          <p:nvPr/>
        </p:nvSpPr>
        <p:spPr bwMode="auto">
          <a:xfrm>
            <a:off x="180000" y="720000"/>
            <a:ext cx="11421450" cy="874069"/>
          </a:xfrm>
          <a:prstGeom prst="rect">
            <a:avLst/>
          </a:prstGeom>
          <a:solidFill>
            <a:schemeClr val="bg1"/>
          </a:solidFill>
          <a:ln w="9525">
            <a:noFill/>
            <a:miter lim="800000"/>
            <a:headEnd/>
            <a:tailEnd/>
          </a:ln>
        </p:spPr>
        <p:txBody>
          <a:bodyPr wrap="square" lIns="91423" tIns="45712" rIns="91423" bIns="45712">
            <a:prstTxWarp prst="textNoShape">
              <a:avLst/>
            </a:prstTxWarp>
            <a:spAutoFit/>
          </a:bodyPr>
          <a:lstStyle/>
          <a:p>
            <a:pPr marL="125957" indent="-125957">
              <a:lnSpc>
                <a:spcPct val="90000"/>
              </a:lnSpc>
              <a:spcBef>
                <a:spcPct val="20000"/>
              </a:spcBef>
              <a:buClr>
                <a:srgbClr val="000000"/>
              </a:buClr>
            </a:pPr>
            <a:r>
              <a:rPr lang="en-US" sz="2100" dirty="0">
                <a:solidFill>
                  <a:schemeClr val="tx1"/>
                </a:solidFill>
              </a:rPr>
              <a:t>Aim of modern nuclear theory: develop unified </a:t>
            </a:r>
            <a:r>
              <a:rPr lang="en-US" sz="2100" i="1" dirty="0">
                <a:solidFill>
                  <a:schemeClr val="tx1"/>
                </a:solidFill>
              </a:rPr>
              <a:t>first-principles </a:t>
            </a:r>
            <a:r>
              <a:rPr lang="en-US" sz="2100" dirty="0">
                <a:solidFill>
                  <a:schemeClr val="tx1"/>
                </a:solidFill>
              </a:rPr>
              <a:t>picture of structure and reactions</a:t>
            </a:r>
          </a:p>
          <a:p>
            <a:pPr marL="125957" indent="-125957">
              <a:lnSpc>
                <a:spcPct val="90000"/>
              </a:lnSpc>
              <a:spcBef>
                <a:spcPct val="20000"/>
              </a:spcBef>
              <a:buClr>
                <a:srgbClr val="000000"/>
              </a:buClr>
            </a:pPr>
            <a:endParaRPr lang="en-US" sz="800" dirty="0">
              <a:solidFill>
                <a:schemeClr val="tx1"/>
              </a:solidFill>
            </a:endParaRPr>
          </a:p>
          <a:p>
            <a:pPr marL="125957" indent="-125957">
              <a:lnSpc>
                <a:spcPct val="90000"/>
              </a:lnSpc>
              <a:spcBef>
                <a:spcPct val="20000"/>
              </a:spcBef>
              <a:buClr>
                <a:srgbClr val="000000"/>
              </a:buClr>
            </a:pPr>
            <a:r>
              <a:rPr lang="en-US" sz="2100" dirty="0">
                <a:solidFill>
                  <a:schemeClr val="tx1"/>
                </a:solidFill>
              </a:rPr>
              <a:t>(Approximately) solve nonrelativistic Schrödinger equation</a:t>
            </a:r>
          </a:p>
        </p:txBody>
      </p:sp>
    </p:spTree>
    <p:extLst>
      <p:ext uri="{BB962C8B-B14F-4D97-AF65-F5344CB8AC3E}">
        <p14:creationId xmlns:p14="http://schemas.microsoft.com/office/powerpoint/2010/main" val="2231623717"/>
      </p:ext>
    </p:extLst>
  </p:cSld>
  <p:clrMapOvr>
    <a:masterClrMapping/>
  </p:clrMapOvr>
  <p:transition spd="med" advTm="31087"/>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Title 1"/>
          <p:cNvSpPr txBox="1">
            <a:spLocks noGrp="1"/>
          </p:cNvSpPr>
          <p:nvPr>
            <p:ph type="title"/>
          </p:nvPr>
        </p:nvSpPr>
        <p:spPr>
          <a:xfrm>
            <a:off x="2325039" y="108001"/>
            <a:ext cx="9761391" cy="688339"/>
          </a:xfrm>
          <a:prstGeom prst="rect">
            <a:avLst/>
          </a:prstGeom>
        </p:spPr>
        <p:txBody>
          <a:bodyPr>
            <a:normAutofit/>
          </a:bodyPr>
          <a:lstStyle>
            <a:lvl1pPr>
              <a:defRPr sz="3000"/>
            </a:lvl1pPr>
          </a:lstStyle>
          <a:p>
            <a:pPr algn="r"/>
            <a:r>
              <a:rPr lang="en-US" dirty="0"/>
              <a:t>Ab Initio 2010</a:t>
            </a:r>
            <a:endParaRPr dirty="0"/>
          </a:p>
        </p:txBody>
      </p:sp>
      <p:sp>
        <p:nvSpPr>
          <p:cNvPr id="7" name="Rectangle 61"/>
          <p:cNvSpPr>
            <a:spLocks noChangeArrowheads="1"/>
          </p:cNvSpPr>
          <p:nvPr/>
        </p:nvSpPr>
        <p:spPr bwMode="auto">
          <a:xfrm>
            <a:off x="179999" y="720000"/>
            <a:ext cx="12012001" cy="484732"/>
          </a:xfrm>
          <a:prstGeom prst="rect">
            <a:avLst/>
          </a:prstGeom>
          <a:solidFill>
            <a:schemeClr val="bg1"/>
          </a:solidFill>
          <a:ln w="9525">
            <a:noFill/>
            <a:miter lim="800000"/>
            <a:headEnd/>
            <a:tailEnd/>
          </a:ln>
        </p:spPr>
        <p:txBody>
          <a:bodyPr wrap="square" lIns="91423" tIns="45712" rIns="91423" bIns="45712">
            <a:prstTxWarp prst="textNoShape">
              <a:avLst/>
            </a:prstTxWarp>
            <a:spAutoFit/>
          </a:bodyPr>
          <a:lstStyle/>
          <a:p>
            <a:pPr marL="125957" indent="-125957">
              <a:lnSpc>
                <a:spcPct val="90000"/>
              </a:lnSpc>
              <a:spcBef>
                <a:spcPct val="20000"/>
              </a:spcBef>
              <a:buClr>
                <a:srgbClr val="000000"/>
              </a:buClr>
            </a:pPr>
            <a:r>
              <a:rPr lang="en-US" sz="2100" b="1" dirty="0">
                <a:solidFill>
                  <a:srgbClr val="0070C0"/>
                </a:solidFill>
              </a:rPr>
              <a:t>2010</a:t>
            </a:r>
            <a:r>
              <a:rPr lang="en-US" sz="2100" dirty="0">
                <a:solidFill>
                  <a:schemeClr val="tx1"/>
                </a:solidFill>
              </a:rPr>
              <a:t> Quasi-exact methods for light nuclei (</a:t>
            </a:r>
            <a:r>
              <a:rPr lang="en-US" sz="2100" baseline="30000" dirty="0">
                <a:solidFill>
                  <a:schemeClr val="tx1"/>
                </a:solidFill>
              </a:rPr>
              <a:t>16</a:t>
            </a:r>
            <a:r>
              <a:rPr lang="en-US" sz="2100" dirty="0">
                <a:solidFill>
                  <a:schemeClr val="tx1"/>
                </a:solidFill>
              </a:rPr>
              <a:t>O); limited capability for 3N forces</a:t>
            </a:r>
          </a:p>
          <a:p>
            <a:pPr marL="125957" indent="-125957">
              <a:lnSpc>
                <a:spcPct val="90000"/>
              </a:lnSpc>
              <a:spcBef>
                <a:spcPct val="20000"/>
              </a:spcBef>
              <a:buClr>
                <a:srgbClr val="000000"/>
              </a:buClr>
            </a:pPr>
            <a:endParaRPr lang="en-US" sz="600" dirty="0">
              <a:solidFill>
                <a:schemeClr val="tx1"/>
              </a:solidFill>
            </a:endParaRPr>
          </a:p>
        </p:txBody>
      </p:sp>
      <p:sp>
        <p:nvSpPr>
          <p:cNvPr id="8" name="Rectangle 7"/>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 name="Rectangle 1">
            <a:extLst>
              <a:ext uri="{FF2B5EF4-FFF2-40B4-BE49-F238E27FC236}">
                <a16:creationId xmlns:a16="http://schemas.microsoft.com/office/drawing/2014/main" id="{17664C49-EB9B-193F-91C7-692E70858420}"/>
              </a:ext>
            </a:extLst>
          </p:cNvPr>
          <p:cNvSpPr/>
          <p:nvPr/>
        </p:nvSpPr>
        <p:spPr>
          <a:xfrm>
            <a:off x="666341" y="6445403"/>
            <a:ext cx="650316" cy="312234"/>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22" name="Picture 21">
            <a:extLst>
              <a:ext uri="{FF2B5EF4-FFF2-40B4-BE49-F238E27FC236}">
                <a16:creationId xmlns:a16="http://schemas.microsoft.com/office/drawing/2014/main" id="{24B074B5-CF51-4E10-D8A6-3E3885619D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000" y="1530000"/>
            <a:ext cx="8781955" cy="5295600"/>
          </a:xfrm>
          <a:prstGeom prst="rect">
            <a:avLst/>
          </a:prstGeom>
        </p:spPr>
      </p:pic>
      <p:sp>
        <p:nvSpPr>
          <p:cNvPr id="20" name="TextBox 19">
            <a:extLst>
              <a:ext uri="{FF2B5EF4-FFF2-40B4-BE49-F238E27FC236}">
                <a16:creationId xmlns:a16="http://schemas.microsoft.com/office/drawing/2014/main" id="{28675F03-5CC5-2629-2D69-F69C1616A8E1}"/>
              </a:ext>
            </a:extLst>
          </p:cNvPr>
          <p:cNvSpPr txBox="1"/>
          <p:nvPr/>
        </p:nvSpPr>
        <p:spPr>
          <a:xfrm>
            <a:off x="6096000" y="6052134"/>
            <a:ext cx="2727637" cy="338540"/>
          </a:xfrm>
          <a:prstGeom prst="rect">
            <a:avLst/>
          </a:prstGeom>
          <a:noFill/>
        </p:spPr>
        <p:txBody>
          <a:bodyPr wrap="square" lIns="121904" tIns="60953" rIns="121904" bIns="60953" rtlCol="0">
            <a:spAutoFit/>
          </a:bodyPr>
          <a:lstStyle/>
          <a:p>
            <a:r>
              <a:rPr lang="it-IT" sz="1400" dirty="0" err="1">
                <a:solidFill>
                  <a:schemeClr val="tx1"/>
                </a:solidFill>
              </a:rPr>
              <a:t>Courtesy</a:t>
            </a:r>
            <a:r>
              <a:rPr lang="it-IT" sz="1400" dirty="0">
                <a:solidFill>
                  <a:schemeClr val="tx1"/>
                </a:solidFill>
              </a:rPr>
              <a:t>: H. </a:t>
            </a:r>
            <a:r>
              <a:rPr lang="it-IT" sz="1400" dirty="0" err="1">
                <a:solidFill>
                  <a:schemeClr val="tx1"/>
                </a:solidFill>
              </a:rPr>
              <a:t>Hergert</a:t>
            </a:r>
            <a:r>
              <a:rPr lang="it-IT" sz="1400" dirty="0">
                <a:solidFill>
                  <a:schemeClr val="tx1"/>
                </a:solidFill>
              </a:rPr>
              <a:t>, A. </a:t>
            </a:r>
            <a:r>
              <a:rPr lang="it-IT" sz="1400" dirty="0" err="1">
                <a:solidFill>
                  <a:schemeClr val="tx1"/>
                </a:solidFill>
              </a:rPr>
              <a:t>Belley</a:t>
            </a:r>
            <a:endParaRPr lang="it-IT" sz="1400" dirty="0">
              <a:solidFill>
                <a:schemeClr val="tx1"/>
              </a:solidFill>
            </a:endParaRPr>
          </a:p>
        </p:txBody>
      </p:sp>
    </p:spTree>
    <p:extLst>
      <p:ext uri="{BB962C8B-B14F-4D97-AF65-F5344CB8AC3E}">
        <p14:creationId xmlns:p14="http://schemas.microsoft.com/office/powerpoint/2010/main" val="391662174"/>
      </p:ext>
    </p:extLst>
  </p:cSld>
  <p:clrMapOvr>
    <a:masterClrMapping/>
  </p:clrMapOvr>
  <p:transition spd="med" advTm="19921"/>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Title 1"/>
          <p:cNvSpPr txBox="1">
            <a:spLocks noGrp="1"/>
          </p:cNvSpPr>
          <p:nvPr>
            <p:ph type="title"/>
          </p:nvPr>
        </p:nvSpPr>
        <p:spPr>
          <a:xfrm>
            <a:off x="2325039" y="108001"/>
            <a:ext cx="9761391" cy="688339"/>
          </a:xfrm>
          <a:prstGeom prst="rect">
            <a:avLst/>
          </a:prstGeom>
        </p:spPr>
        <p:txBody>
          <a:bodyPr>
            <a:normAutofit/>
          </a:bodyPr>
          <a:lstStyle>
            <a:lvl1pPr>
              <a:defRPr sz="3000"/>
            </a:lvl1pPr>
          </a:lstStyle>
          <a:p>
            <a:pPr algn="r"/>
            <a:r>
              <a:rPr lang="en-US" dirty="0"/>
              <a:t>Ab Initio 2016</a:t>
            </a:r>
            <a:endParaRPr dirty="0"/>
          </a:p>
        </p:txBody>
      </p:sp>
      <p:sp>
        <p:nvSpPr>
          <p:cNvPr id="7" name="Rectangle 61"/>
          <p:cNvSpPr>
            <a:spLocks noChangeArrowheads="1"/>
          </p:cNvSpPr>
          <p:nvPr/>
        </p:nvSpPr>
        <p:spPr bwMode="auto">
          <a:xfrm>
            <a:off x="179999" y="720000"/>
            <a:ext cx="12012001" cy="840214"/>
          </a:xfrm>
          <a:prstGeom prst="rect">
            <a:avLst/>
          </a:prstGeom>
          <a:solidFill>
            <a:schemeClr val="bg1"/>
          </a:solidFill>
          <a:ln w="9525">
            <a:noFill/>
            <a:miter lim="800000"/>
            <a:headEnd/>
            <a:tailEnd/>
          </a:ln>
        </p:spPr>
        <p:txBody>
          <a:bodyPr wrap="square" lIns="91423" tIns="45712" rIns="91423" bIns="45712">
            <a:prstTxWarp prst="textNoShape">
              <a:avLst/>
            </a:prstTxWarp>
            <a:spAutoFit/>
          </a:bodyPr>
          <a:lstStyle/>
          <a:p>
            <a:pPr marL="125957" indent="-125957">
              <a:lnSpc>
                <a:spcPct val="90000"/>
              </a:lnSpc>
              <a:spcBef>
                <a:spcPct val="20000"/>
              </a:spcBef>
              <a:buClr>
                <a:srgbClr val="000000"/>
              </a:buClr>
            </a:pPr>
            <a:r>
              <a:rPr lang="en-US" sz="2100" b="1" dirty="0">
                <a:solidFill>
                  <a:srgbClr val="0070C0"/>
                </a:solidFill>
              </a:rPr>
              <a:t>2016</a:t>
            </a:r>
            <a:r>
              <a:rPr lang="en-US" sz="2100" dirty="0">
                <a:solidFill>
                  <a:schemeClr val="tx1"/>
                </a:solidFill>
              </a:rPr>
              <a:t> </a:t>
            </a:r>
            <a:r>
              <a:rPr lang="en-US" sz="2100" dirty="0" err="1">
                <a:solidFill>
                  <a:schemeClr val="tx1"/>
                </a:solidFill>
              </a:rPr>
              <a:t>Polynomially</a:t>
            </a:r>
            <a:r>
              <a:rPr lang="en-US" sz="2100" dirty="0">
                <a:solidFill>
                  <a:schemeClr val="tx1"/>
                </a:solidFill>
              </a:rPr>
              <a:t> scaling methods (Coupled Cluster, IMSRG) </a:t>
            </a:r>
          </a:p>
          <a:p>
            <a:pPr marL="125957" indent="-125957">
              <a:lnSpc>
                <a:spcPct val="90000"/>
              </a:lnSpc>
              <a:spcBef>
                <a:spcPct val="20000"/>
              </a:spcBef>
              <a:buClr>
                <a:srgbClr val="000000"/>
              </a:buClr>
            </a:pPr>
            <a:r>
              <a:rPr lang="en-US" sz="2100" dirty="0">
                <a:solidFill>
                  <a:schemeClr val="tx1"/>
                </a:solidFill>
              </a:rPr>
              <a:t>Progress to doubly magic </a:t>
            </a:r>
            <a:r>
              <a:rPr lang="en-US" sz="2100" baseline="30000" dirty="0">
                <a:solidFill>
                  <a:schemeClr val="tx1"/>
                </a:solidFill>
              </a:rPr>
              <a:t>56/78</a:t>
            </a:r>
            <a:r>
              <a:rPr lang="en-US" sz="2100" dirty="0">
                <a:solidFill>
                  <a:schemeClr val="tx1"/>
                </a:solidFill>
              </a:rPr>
              <a:t>Ni + semi-magic chains</a:t>
            </a:r>
          </a:p>
          <a:p>
            <a:pPr marL="125957" indent="-125957">
              <a:lnSpc>
                <a:spcPct val="90000"/>
              </a:lnSpc>
              <a:spcBef>
                <a:spcPct val="20000"/>
              </a:spcBef>
              <a:buClr>
                <a:srgbClr val="000000"/>
              </a:buClr>
            </a:pPr>
            <a:endParaRPr lang="en-US" sz="600" dirty="0">
              <a:solidFill>
                <a:schemeClr val="tx1"/>
              </a:solidFill>
            </a:endParaRPr>
          </a:p>
        </p:txBody>
      </p:sp>
      <p:sp>
        <p:nvSpPr>
          <p:cNvPr id="8" name="Rectangle 7"/>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 name="Rectangle 1">
            <a:extLst>
              <a:ext uri="{FF2B5EF4-FFF2-40B4-BE49-F238E27FC236}">
                <a16:creationId xmlns:a16="http://schemas.microsoft.com/office/drawing/2014/main" id="{17664C49-EB9B-193F-91C7-692E70858420}"/>
              </a:ext>
            </a:extLst>
          </p:cNvPr>
          <p:cNvSpPr/>
          <p:nvPr/>
        </p:nvSpPr>
        <p:spPr>
          <a:xfrm>
            <a:off x="666341" y="6445403"/>
            <a:ext cx="650316" cy="312234"/>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4" name="Picture 3">
            <a:extLst>
              <a:ext uri="{FF2B5EF4-FFF2-40B4-BE49-F238E27FC236}">
                <a16:creationId xmlns:a16="http://schemas.microsoft.com/office/drawing/2014/main" id="{586834DF-A627-CDE2-2E19-A9CE64711F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573" y="1522371"/>
            <a:ext cx="8781955" cy="5295600"/>
          </a:xfrm>
          <a:prstGeom prst="rect">
            <a:avLst/>
          </a:prstGeom>
        </p:spPr>
      </p:pic>
      <p:sp>
        <p:nvSpPr>
          <p:cNvPr id="5" name="TextBox 4">
            <a:extLst>
              <a:ext uri="{FF2B5EF4-FFF2-40B4-BE49-F238E27FC236}">
                <a16:creationId xmlns:a16="http://schemas.microsoft.com/office/drawing/2014/main" id="{F5FD2751-C8C5-6418-979B-76FF5FF3B844}"/>
              </a:ext>
            </a:extLst>
          </p:cNvPr>
          <p:cNvSpPr txBox="1"/>
          <p:nvPr/>
        </p:nvSpPr>
        <p:spPr>
          <a:xfrm>
            <a:off x="752354" y="1666754"/>
            <a:ext cx="893832" cy="52321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uFillTx/>
                <a:latin typeface="Arial"/>
                <a:ea typeface="Arial"/>
                <a:cs typeface="Arial"/>
                <a:sym typeface="Arial"/>
              </a:rPr>
              <a:t>2016</a:t>
            </a:r>
          </a:p>
        </p:txBody>
      </p:sp>
      <p:sp>
        <p:nvSpPr>
          <p:cNvPr id="6" name="TextBox 5">
            <a:extLst>
              <a:ext uri="{FF2B5EF4-FFF2-40B4-BE49-F238E27FC236}">
                <a16:creationId xmlns:a16="http://schemas.microsoft.com/office/drawing/2014/main" id="{95B3DA80-2A62-6CEC-DA16-D1F305CE0A6E}"/>
              </a:ext>
            </a:extLst>
          </p:cNvPr>
          <p:cNvSpPr txBox="1"/>
          <p:nvPr/>
        </p:nvSpPr>
        <p:spPr>
          <a:xfrm>
            <a:off x="7883505" y="4886444"/>
            <a:ext cx="489876" cy="307775"/>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0000"/>
                </a:solidFill>
                <a:effectLst/>
                <a:uFillTx/>
                <a:latin typeface="Arial"/>
                <a:ea typeface="Arial"/>
                <a:cs typeface="Arial"/>
                <a:sym typeface="Arial"/>
              </a:rPr>
              <a:t>2016</a:t>
            </a:r>
          </a:p>
        </p:txBody>
      </p:sp>
      <p:sp>
        <p:nvSpPr>
          <p:cNvPr id="20" name="TextBox 19">
            <a:extLst>
              <a:ext uri="{FF2B5EF4-FFF2-40B4-BE49-F238E27FC236}">
                <a16:creationId xmlns:a16="http://schemas.microsoft.com/office/drawing/2014/main" id="{28675F03-5CC5-2629-2D69-F69C1616A8E1}"/>
              </a:ext>
            </a:extLst>
          </p:cNvPr>
          <p:cNvSpPr txBox="1"/>
          <p:nvPr/>
        </p:nvSpPr>
        <p:spPr>
          <a:xfrm>
            <a:off x="6096000" y="6052134"/>
            <a:ext cx="2727637" cy="338540"/>
          </a:xfrm>
          <a:prstGeom prst="rect">
            <a:avLst/>
          </a:prstGeom>
          <a:noFill/>
        </p:spPr>
        <p:txBody>
          <a:bodyPr wrap="square" lIns="121904" tIns="60953" rIns="121904" bIns="60953" rtlCol="0">
            <a:spAutoFit/>
          </a:bodyPr>
          <a:lstStyle/>
          <a:p>
            <a:r>
              <a:rPr lang="it-IT" sz="1400" dirty="0" err="1">
                <a:solidFill>
                  <a:schemeClr val="tx1"/>
                </a:solidFill>
              </a:rPr>
              <a:t>Courtesy</a:t>
            </a:r>
            <a:r>
              <a:rPr lang="it-IT" sz="1400" dirty="0">
                <a:solidFill>
                  <a:schemeClr val="tx1"/>
                </a:solidFill>
              </a:rPr>
              <a:t>: H. </a:t>
            </a:r>
            <a:r>
              <a:rPr lang="it-IT" sz="1400" dirty="0" err="1">
                <a:solidFill>
                  <a:schemeClr val="tx1"/>
                </a:solidFill>
              </a:rPr>
              <a:t>Hergert</a:t>
            </a:r>
            <a:r>
              <a:rPr lang="it-IT" sz="1400" dirty="0">
                <a:solidFill>
                  <a:schemeClr val="tx1"/>
                </a:solidFill>
              </a:rPr>
              <a:t>, A. </a:t>
            </a:r>
            <a:r>
              <a:rPr lang="it-IT" sz="1400" dirty="0" err="1">
                <a:solidFill>
                  <a:schemeClr val="tx1"/>
                </a:solidFill>
              </a:rPr>
              <a:t>Belley</a:t>
            </a:r>
            <a:endParaRPr lang="it-IT" sz="1400" dirty="0">
              <a:solidFill>
                <a:schemeClr val="tx1"/>
              </a:solidFill>
            </a:endParaRPr>
          </a:p>
        </p:txBody>
      </p:sp>
    </p:spTree>
    <p:extLst>
      <p:ext uri="{BB962C8B-B14F-4D97-AF65-F5344CB8AC3E}">
        <p14:creationId xmlns:p14="http://schemas.microsoft.com/office/powerpoint/2010/main" val="2673185663"/>
      </p:ext>
    </p:extLst>
  </p:cSld>
  <p:clrMapOvr>
    <a:masterClrMapping/>
  </p:clrMapOvr>
  <p:transition spd="med" advTm="19921"/>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Title 1"/>
          <p:cNvSpPr txBox="1">
            <a:spLocks noGrp="1"/>
          </p:cNvSpPr>
          <p:nvPr>
            <p:ph type="title"/>
          </p:nvPr>
        </p:nvSpPr>
        <p:spPr>
          <a:xfrm>
            <a:off x="2325039" y="108001"/>
            <a:ext cx="9761391" cy="688339"/>
          </a:xfrm>
          <a:prstGeom prst="rect">
            <a:avLst/>
          </a:prstGeom>
        </p:spPr>
        <p:txBody>
          <a:bodyPr>
            <a:normAutofit/>
          </a:bodyPr>
          <a:lstStyle>
            <a:lvl1pPr>
              <a:defRPr sz="3000"/>
            </a:lvl1pPr>
          </a:lstStyle>
          <a:p>
            <a:pPr algn="r"/>
            <a:r>
              <a:rPr lang="en-US" dirty="0"/>
              <a:t>The 5-Year Revolution: 2022</a:t>
            </a:r>
            <a:endParaRPr dirty="0"/>
          </a:p>
        </p:txBody>
      </p:sp>
      <p:sp>
        <p:nvSpPr>
          <p:cNvPr id="7" name="Rectangle 61"/>
          <p:cNvSpPr>
            <a:spLocks noChangeArrowheads="1"/>
          </p:cNvSpPr>
          <p:nvPr/>
        </p:nvSpPr>
        <p:spPr bwMode="auto">
          <a:xfrm>
            <a:off x="179999" y="720000"/>
            <a:ext cx="12012001" cy="941780"/>
          </a:xfrm>
          <a:prstGeom prst="rect">
            <a:avLst/>
          </a:prstGeom>
          <a:solidFill>
            <a:schemeClr val="bg1"/>
          </a:solidFill>
          <a:ln w="9525">
            <a:noFill/>
            <a:miter lim="800000"/>
            <a:headEnd/>
            <a:tailEnd/>
          </a:ln>
        </p:spPr>
        <p:txBody>
          <a:bodyPr wrap="square" lIns="91423" tIns="45712" rIns="91423" bIns="45712">
            <a:prstTxWarp prst="textNoShape">
              <a:avLst/>
            </a:prstTxWarp>
            <a:spAutoFit/>
          </a:bodyPr>
          <a:lstStyle/>
          <a:p>
            <a:pPr marL="125957" indent="-125957">
              <a:lnSpc>
                <a:spcPct val="90000"/>
              </a:lnSpc>
              <a:spcBef>
                <a:spcPct val="20000"/>
              </a:spcBef>
              <a:buClr>
                <a:srgbClr val="000000"/>
              </a:buClr>
            </a:pPr>
            <a:r>
              <a:rPr lang="en-US" sz="2100" b="1" dirty="0">
                <a:solidFill>
                  <a:srgbClr val="0070C0"/>
                </a:solidFill>
              </a:rPr>
              <a:t>2022</a:t>
            </a:r>
            <a:r>
              <a:rPr lang="en-US" sz="2100" b="1" dirty="0">
                <a:solidFill>
                  <a:schemeClr val="tx1"/>
                </a:solidFill>
              </a:rPr>
              <a:t> </a:t>
            </a:r>
            <a:r>
              <a:rPr lang="en-US" sz="2100" dirty="0">
                <a:solidFill>
                  <a:schemeClr val="tx1"/>
                </a:solidFill>
              </a:rPr>
              <a:t>Valence-space approach: essentially </a:t>
            </a:r>
            <a:r>
              <a:rPr lang="en-US" sz="2100" i="1" dirty="0">
                <a:solidFill>
                  <a:schemeClr val="tx1"/>
                </a:solidFill>
              </a:rPr>
              <a:t>all</a:t>
            </a:r>
            <a:r>
              <a:rPr lang="en-US" sz="2100" dirty="0">
                <a:solidFill>
                  <a:schemeClr val="tx1"/>
                </a:solidFill>
              </a:rPr>
              <a:t> properties of </a:t>
            </a:r>
            <a:r>
              <a:rPr lang="en-US" sz="2100" i="1" dirty="0">
                <a:solidFill>
                  <a:schemeClr val="tx1"/>
                </a:solidFill>
              </a:rPr>
              <a:t>all</a:t>
            </a:r>
            <a:r>
              <a:rPr lang="en-US" sz="2100" dirty="0">
                <a:solidFill>
                  <a:schemeClr val="tx1"/>
                </a:solidFill>
              </a:rPr>
              <a:t> nuclei </a:t>
            </a:r>
          </a:p>
          <a:p>
            <a:pPr marL="125957" indent="-125957">
              <a:lnSpc>
                <a:spcPct val="90000"/>
              </a:lnSpc>
              <a:spcBef>
                <a:spcPct val="20000"/>
              </a:spcBef>
              <a:buClr>
                <a:srgbClr val="000000"/>
              </a:buClr>
            </a:pPr>
            <a:endParaRPr lang="en-US" sz="600" dirty="0">
              <a:solidFill>
                <a:schemeClr val="tx1"/>
              </a:solidFill>
            </a:endParaRPr>
          </a:p>
          <a:p>
            <a:pPr marL="125957" indent="-125957">
              <a:lnSpc>
                <a:spcPct val="90000"/>
              </a:lnSpc>
              <a:spcBef>
                <a:spcPct val="20000"/>
              </a:spcBef>
              <a:buClr>
                <a:srgbClr val="000000"/>
              </a:buClr>
            </a:pPr>
            <a:r>
              <a:rPr lang="en-US" sz="2100" b="1" dirty="0">
                <a:solidFill>
                  <a:srgbClr val="C00000"/>
                </a:solidFill>
              </a:rPr>
              <a:t>What can we do with this advance? </a:t>
            </a:r>
          </a:p>
          <a:p>
            <a:pPr marL="125957" indent="-125957">
              <a:lnSpc>
                <a:spcPct val="90000"/>
              </a:lnSpc>
              <a:spcBef>
                <a:spcPct val="20000"/>
              </a:spcBef>
              <a:buClr>
                <a:srgbClr val="000000"/>
              </a:buClr>
            </a:pPr>
            <a:endParaRPr lang="en-US" sz="600" dirty="0">
              <a:solidFill>
                <a:schemeClr val="tx1"/>
              </a:solidFill>
            </a:endParaRPr>
          </a:p>
        </p:txBody>
      </p:sp>
      <p:sp>
        <p:nvSpPr>
          <p:cNvPr id="8" name="Rectangle 7"/>
          <p:cNvSpPr/>
          <p:nvPr/>
        </p:nvSpPr>
        <p:spPr>
          <a:xfrm>
            <a:off x="11497893" y="5359403"/>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 name="Rectangle 1">
            <a:extLst>
              <a:ext uri="{FF2B5EF4-FFF2-40B4-BE49-F238E27FC236}">
                <a16:creationId xmlns:a16="http://schemas.microsoft.com/office/drawing/2014/main" id="{17664C49-EB9B-193F-91C7-692E70858420}"/>
              </a:ext>
            </a:extLst>
          </p:cNvPr>
          <p:cNvSpPr/>
          <p:nvPr/>
        </p:nvSpPr>
        <p:spPr>
          <a:xfrm>
            <a:off x="666341" y="6445403"/>
            <a:ext cx="650316" cy="312234"/>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3" name="Picture 2">
            <a:extLst>
              <a:ext uri="{FF2B5EF4-FFF2-40B4-BE49-F238E27FC236}">
                <a16:creationId xmlns:a16="http://schemas.microsoft.com/office/drawing/2014/main" id="{EF77492E-E5A8-12C2-F158-A111C24CB9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000" y="1530000"/>
            <a:ext cx="8778240" cy="5293360"/>
          </a:xfrm>
          <a:prstGeom prst="rect">
            <a:avLst/>
          </a:prstGeom>
        </p:spPr>
      </p:pic>
      <p:sp>
        <p:nvSpPr>
          <p:cNvPr id="4" name="TextBox 3">
            <a:extLst>
              <a:ext uri="{FF2B5EF4-FFF2-40B4-BE49-F238E27FC236}">
                <a16:creationId xmlns:a16="http://schemas.microsoft.com/office/drawing/2014/main" id="{C17DE0EA-36C5-BDE4-4B15-0269ED00F665}"/>
              </a:ext>
            </a:extLst>
          </p:cNvPr>
          <p:cNvSpPr txBox="1"/>
          <p:nvPr/>
        </p:nvSpPr>
        <p:spPr>
          <a:xfrm>
            <a:off x="6096000" y="6052134"/>
            <a:ext cx="2727637" cy="338540"/>
          </a:xfrm>
          <a:prstGeom prst="rect">
            <a:avLst/>
          </a:prstGeom>
          <a:noFill/>
        </p:spPr>
        <p:txBody>
          <a:bodyPr wrap="square" lIns="121904" tIns="60953" rIns="121904" bIns="60953" rtlCol="0">
            <a:spAutoFit/>
          </a:bodyPr>
          <a:lstStyle/>
          <a:p>
            <a:r>
              <a:rPr lang="it-IT" sz="1400" dirty="0" err="1">
                <a:solidFill>
                  <a:schemeClr val="tx1"/>
                </a:solidFill>
              </a:rPr>
              <a:t>Courtesy</a:t>
            </a:r>
            <a:r>
              <a:rPr lang="it-IT" sz="1400" dirty="0">
                <a:solidFill>
                  <a:schemeClr val="tx1"/>
                </a:solidFill>
              </a:rPr>
              <a:t>: H. </a:t>
            </a:r>
            <a:r>
              <a:rPr lang="it-IT" sz="1400" dirty="0" err="1">
                <a:solidFill>
                  <a:schemeClr val="tx1"/>
                </a:solidFill>
              </a:rPr>
              <a:t>Hergert</a:t>
            </a:r>
            <a:r>
              <a:rPr lang="it-IT" sz="1400" dirty="0">
                <a:solidFill>
                  <a:schemeClr val="tx1"/>
                </a:solidFill>
              </a:rPr>
              <a:t>, A. </a:t>
            </a:r>
            <a:r>
              <a:rPr lang="it-IT" sz="1400" dirty="0" err="1">
                <a:solidFill>
                  <a:schemeClr val="tx1"/>
                </a:solidFill>
              </a:rPr>
              <a:t>Belley</a:t>
            </a:r>
            <a:endParaRPr lang="it-IT" sz="1400" dirty="0">
              <a:solidFill>
                <a:schemeClr val="tx1"/>
              </a:solidFill>
            </a:endParaRPr>
          </a:p>
        </p:txBody>
      </p:sp>
    </p:spTree>
    <p:extLst>
      <p:ext uri="{BB962C8B-B14F-4D97-AF65-F5344CB8AC3E}">
        <p14:creationId xmlns:p14="http://schemas.microsoft.com/office/powerpoint/2010/main" val="939899593"/>
      </p:ext>
    </p:extLst>
  </p:cSld>
  <p:clrMapOvr>
    <a:masterClrMapping/>
  </p:clrMapOvr>
  <p:transition spd="med" advTm="802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61">
            <a:extLst>
              <a:ext uri="{FF2B5EF4-FFF2-40B4-BE49-F238E27FC236}">
                <a16:creationId xmlns:a16="http://schemas.microsoft.com/office/drawing/2014/main" id="{93D981DC-E3B7-D749-903E-0AC8F504FF54}"/>
              </a:ext>
            </a:extLst>
          </p:cNvPr>
          <p:cNvSpPr>
            <a:spLocks noChangeArrowheads="1"/>
          </p:cNvSpPr>
          <p:nvPr/>
        </p:nvSpPr>
        <p:spPr bwMode="auto">
          <a:xfrm>
            <a:off x="81282" y="698585"/>
            <a:ext cx="11934613" cy="3904142"/>
          </a:xfrm>
          <a:prstGeom prst="rect">
            <a:avLst/>
          </a:prstGeom>
          <a:noFill/>
          <a:ln w="9525">
            <a:noFill/>
            <a:miter lim="800000"/>
            <a:headEnd/>
            <a:tailEnd/>
          </a:ln>
        </p:spPr>
        <p:txBody>
          <a:bodyPr wrap="square" lIns="121917" tIns="60958" rIns="121917" bIns="60958">
            <a:prstTxWarp prst="textNoShape">
              <a:avLst/>
            </a:prstTxWarp>
            <a:spAutoFit/>
          </a:bodyPr>
          <a:lstStyle/>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dirty="0">
                <a:solidFill>
                  <a:srgbClr val="FF0000"/>
                </a:solidFill>
                <a:latin typeface="Arial" panose="020B0604020202020204" pitchFamily="34" charset="0"/>
                <a:cs typeface="Arial" panose="020B0604020202020204" pitchFamily="34" charset="0"/>
              </a:rPr>
              <a:t>											</a:t>
            </a: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dirty="0">
                <a:solidFill>
                  <a:srgbClr val="FF0000"/>
                </a:solidFill>
                <a:latin typeface="Arial" panose="020B0604020202020204" pitchFamily="34" charset="0"/>
                <a:cs typeface="Arial" panose="020B0604020202020204" pitchFamily="34" charset="0"/>
              </a:rPr>
              <a:t>											</a:t>
            </a: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dirty="0">
                <a:solidFill>
                  <a:srgbClr val="FF0000"/>
                </a:solidFill>
                <a:latin typeface="Arial" panose="020B0604020202020204" pitchFamily="34" charset="0"/>
                <a:cs typeface="Arial" panose="020B0604020202020204" pitchFamily="34" charset="0"/>
              </a:rPr>
              <a:t>																	</a:t>
            </a:r>
            <a:br>
              <a:rPr lang="en-US" sz="2100" dirty="0">
                <a:solidFill>
                  <a:srgbClr val="FF0000"/>
                </a:solidFill>
                <a:latin typeface="Arial" panose="020B0604020202020204" pitchFamily="34" charset="0"/>
                <a:cs typeface="Arial" panose="020B0604020202020204" pitchFamily="34" charset="0"/>
              </a:rPr>
            </a:b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p:txBody>
      </p:sp>
      <p:sp>
        <p:nvSpPr>
          <p:cNvPr id="495" name="Title 1"/>
          <p:cNvSpPr txBox="1">
            <a:spLocks noGrp="1"/>
          </p:cNvSpPr>
          <p:nvPr>
            <p:ph type="title"/>
          </p:nvPr>
        </p:nvSpPr>
        <p:spPr>
          <a:xfrm>
            <a:off x="0" y="1374850"/>
            <a:ext cx="8566601" cy="4250446"/>
          </a:xfrm>
          <a:prstGeom prst="rect">
            <a:avLst/>
          </a:prstGeom>
        </p:spPr>
        <p:txBody>
          <a:bodyPr>
            <a:noAutofit/>
          </a:bodyPr>
          <a:lstStyle>
            <a:lvl1pPr>
              <a:defRPr sz="3000"/>
            </a:lvl1pPr>
          </a:lstStyle>
          <a:p>
            <a:r>
              <a:rPr lang="en-US" sz="4500" dirty="0">
                <a:solidFill>
                  <a:schemeClr val="accent1"/>
                </a:solidFill>
              </a:rPr>
              <a:t>Global Ab Initio Calculations:</a:t>
            </a:r>
            <a:br>
              <a:rPr lang="en-US" sz="4500" dirty="0">
                <a:solidFill>
                  <a:schemeClr val="accent1"/>
                </a:solidFill>
              </a:rPr>
            </a:br>
            <a:r>
              <a:rPr lang="en-US" sz="4500" dirty="0">
                <a:solidFill>
                  <a:schemeClr val="accent1"/>
                </a:solidFill>
              </a:rPr>
              <a:t>	Limits of Nuclear Existence</a:t>
            </a:r>
            <a:br>
              <a:rPr lang="en-US" sz="4500" dirty="0"/>
            </a:br>
            <a:endParaRPr lang="en-US" sz="4500" dirty="0"/>
          </a:p>
        </p:txBody>
      </p:sp>
      <p:sp>
        <p:nvSpPr>
          <p:cNvPr id="8" name="Rectangle 7"/>
          <p:cNvSpPr/>
          <p:nvPr/>
        </p:nvSpPr>
        <p:spPr>
          <a:xfrm>
            <a:off x="674669" y="6509064"/>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5" name="Rectangle 14"/>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3" name="Title 1">
            <a:extLst>
              <a:ext uri="{FF2B5EF4-FFF2-40B4-BE49-F238E27FC236}">
                <a16:creationId xmlns:a16="http://schemas.microsoft.com/office/drawing/2014/main" id="{45C19B7D-C237-03EA-3E61-5887CA7FFBF5}"/>
              </a:ext>
            </a:extLst>
          </p:cNvPr>
          <p:cNvSpPr txBox="1">
            <a:spLocks/>
          </p:cNvSpPr>
          <p:nvPr/>
        </p:nvSpPr>
        <p:spPr>
          <a:xfrm>
            <a:off x="2325039" y="90001"/>
            <a:ext cx="9761391" cy="688339"/>
          </a:xfrm>
          <a:prstGeom prst="rect">
            <a:avLst/>
          </a:prstGeom>
          <a:ln w="12700">
            <a:miter lim="400000"/>
          </a:ln>
          <a:extLst>
            <a:ext uri="{C572A759-6A51-4108-AA02-DFA0A04FC94B}">
              <ma14:wrappingTextBoxFlag xmlns="" xmlns:ma14="http://schemas.microsoft.com/office/mac/drawingml/2011/main" val="1"/>
            </a:ext>
          </a:extLst>
        </p:spPr>
        <p:txBody>
          <a:bodyPr lIns="45711" tIns="45712" rIns="45711" bIns="45712" anchor="t">
            <a:normAutofit/>
          </a:bodyPr>
          <a:lstStyle>
            <a:lvl1pPr marL="0" marR="0" indent="0" algn="l" defTabSz="914230" rtl="0" latinLnBrk="0">
              <a:lnSpc>
                <a:spcPct val="90000"/>
              </a:lnSpc>
              <a:spcBef>
                <a:spcPts val="0"/>
              </a:spcBef>
              <a:spcAft>
                <a:spcPts val="0"/>
              </a:spcAft>
              <a:buClrTx/>
              <a:buSzTx/>
              <a:buFontTx/>
              <a:buNone/>
              <a:tabLst/>
              <a:defRPr sz="3000" b="1" i="0" u="none" strike="noStrike" cap="none" spc="0" baseline="0">
                <a:ln>
                  <a:noFill/>
                </a:ln>
                <a:solidFill>
                  <a:srgbClr val="00B0F0"/>
                </a:solidFill>
                <a:uFillTx/>
                <a:latin typeface="Arial"/>
                <a:ea typeface="Arial"/>
                <a:cs typeface="Arial"/>
                <a:sym typeface="Arial"/>
              </a:defRPr>
            </a:lvl1pPr>
            <a:lvl2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2pPr>
            <a:lvl3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3pPr>
            <a:lvl4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4pPr>
            <a:lvl5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5pPr>
            <a:lvl6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6pPr>
            <a:lvl7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7pPr>
            <a:lvl8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8pPr>
            <a:lvl9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9pPr>
          </a:lstStyle>
          <a:p>
            <a:pPr algn="r" hangingPunct="1"/>
            <a:endParaRPr lang="en-US" dirty="0"/>
          </a:p>
        </p:txBody>
      </p:sp>
      <p:pic>
        <p:nvPicPr>
          <p:cNvPr id="2052" name="Picture 4" descr="Figure caption">
            <a:extLst>
              <a:ext uri="{FF2B5EF4-FFF2-40B4-BE49-F238E27FC236}">
                <a16:creationId xmlns:a16="http://schemas.microsoft.com/office/drawing/2014/main" id="{325C6C1D-6385-9106-66C4-46C59C8453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41" y="3296164"/>
            <a:ext cx="6797623" cy="339881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o global stock illustration. Illustration of activity - 28214298">
            <a:extLst>
              <a:ext uri="{FF2B5EF4-FFF2-40B4-BE49-F238E27FC236}">
                <a16:creationId xmlns:a16="http://schemas.microsoft.com/office/drawing/2014/main" id="{959E385D-F5DD-F520-7BB0-057177159F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7137" y="855443"/>
            <a:ext cx="3208575" cy="2406431"/>
          </a:xfrm>
          <a:prstGeom prst="rect">
            <a:avLst/>
          </a:prstGeom>
          <a:noFill/>
          <a:extLst>
            <a:ext uri="{909E8E84-426E-40DD-AFC4-6F175D3DCCD1}">
              <a14:hiddenFill xmlns:a14="http://schemas.microsoft.com/office/drawing/2010/main">
                <a:solidFill>
                  <a:srgbClr val="FFFFFF"/>
                </a:solidFill>
              </a14:hiddenFill>
            </a:ext>
          </a:extLst>
        </p:spPr>
      </p:pic>
      <p:sp>
        <p:nvSpPr>
          <p:cNvPr id="4" name="Up Arrow 3">
            <a:extLst>
              <a:ext uri="{FF2B5EF4-FFF2-40B4-BE49-F238E27FC236}">
                <a16:creationId xmlns:a16="http://schemas.microsoft.com/office/drawing/2014/main" id="{3202E1AE-63A1-21BA-F8C7-2AB74CB01D92}"/>
              </a:ext>
            </a:extLst>
          </p:cNvPr>
          <p:cNvSpPr/>
          <p:nvPr/>
        </p:nvSpPr>
        <p:spPr>
          <a:xfrm rot="2601287">
            <a:off x="6191408" y="3154787"/>
            <a:ext cx="1065172" cy="736161"/>
          </a:xfrm>
          <a:prstGeom prst="upArrow">
            <a:avLst/>
          </a:prstGeom>
          <a:solidFill>
            <a:schemeClr val="bg1">
              <a:lumMod val="75000"/>
              <a:alpha val="79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dirty="0">
                <a:ln>
                  <a:noFill/>
                </a:ln>
                <a:solidFill>
                  <a:srgbClr val="FF0000"/>
                </a:solidFill>
                <a:effectLst/>
                <a:uFillTx/>
                <a:latin typeface="Arial"/>
                <a:ea typeface="Arial"/>
                <a:cs typeface="Arial"/>
                <a:sym typeface="Arial"/>
              </a:rPr>
              <a:t>?</a:t>
            </a:r>
          </a:p>
        </p:txBody>
      </p:sp>
      <p:pic>
        <p:nvPicPr>
          <p:cNvPr id="5" name="Picture 4">
            <a:extLst>
              <a:ext uri="{FF2B5EF4-FFF2-40B4-BE49-F238E27FC236}">
                <a16:creationId xmlns:a16="http://schemas.microsoft.com/office/drawing/2014/main" id="{80630144-1336-FED3-8D33-3C975FBFB2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4216" y="5846061"/>
            <a:ext cx="600044" cy="769753"/>
          </a:xfrm>
          <a:prstGeom prst="rect">
            <a:avLst/>
          </a:prstGeom>
        </p:spPr>
      </p:pic>
      <p:sp>
        <p:nvSpPr>
          <p:cNvPr id="6" name="Title 1">
            <a:extLst>
              <a:ext uri="{FF2B5EF4-FFF2-40B4-BE49-F238E27FC236}">
                <a16:creationId xmlns:a16="http://schemas.microsoft.com/office/drawing/2014/main" id="{91681C3C-057E-EEA7-5E77-D9B4EC1F421D}"/>
              </a:ext>
            </a:extLst>
          </p:cNvPr>
          <p:cNvSpPr txBox="1">
            <a:spLocks/>
          </p:cNvSpPr>
          <p:nvPr/>
        </p:nvSpPr>
        <p:spPr>
          <a:xfrm>
            <a:off x="2477439" y="242401"/>
            <a:ext cx="9761391" cy="688339"/>
          </a:xfrm>
          <a:prstGeom prst="rect">
            <a:avLst/>
          </a:prstGeom>
          <a:ln w="12700">
            <a:miter lim="400000"/>
          </a:ln>
          <a:extLst>
            <a:ext uri="{C572A759-6A51-4108-AA02-DFA0A04FC94B}">
              <ma14:wrappingTextBoxFlag xmlns="" xmlns:ma14="http://schemas.microsoft.com/office/mac/drawingml/2011/main" val="1"/>
            </a:ext>
          </a:extLst>
        </p:spPr>
        <p:txBody>
          <a:bodyPr lIns="45711" tIns="45712" rIns="45711" bIns="45712" anchor="t">
            <a:normAutofit/>
          </a:bodyPr>
          <a:lstStyle>
            <a:lvl1pPr marL="0" marR="0" indent="0" algn="l" defTabSz="914230" rtl="0" latinLnBrk="0">
              <a:lnSpc>
                <a:spcPct val="90000"/>
              </a:lnSpc>
              <a:spcBef>
                <a:spcPts val="0"/>
              </a:spcBef>
              <a:spcAft>
                <a:spcPts val="0"/>
              </a:spcAft>
              <a:buClrTx/>
              <a:buSzTx/>
              <a:buFontTx/>
              <a:buNone/>
              <a:tabLst/>
              <a:defRPr sz="3000" b="1" i="0" u="none" strike="noStrike" cap="none" spc="0" baseline="0">
                <a:ln>
                  <a:noFill/>
                </a:ln>
                <a:solidFill>
                  <a:srgbClr val="00B0F0"/>
                </a:solidFill>
                <a:uFillTx/>
                <a:latin typeface="Arial"/>
                <a:ea typeface="Arial"/>
                <a:cs typeface="Arial"/>
                <a:sym typeface="Arial"/>
              </a:defRPr>
            </a:lvl1pPr>
            <a:lvl2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2pPr>
            <a:lvl3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3pPr>
            <a:lvl4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4pPr>
            <a:lvl5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5pPr>
            <a:lvl6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6pPr>
            <a:lvl7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7pPr>
            <a:lvl8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8pPr>
            <a:lvl9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9pPr>
          </a:lstStyle>
          <a:p>
            <a:pPr algn="r" hangingPunct="1"/>
            <a:r>
              <a:rPr lang="en-US" dirty="0"/>
              <a:t>*Milestone Result*</a:t>
            </a:r>
          </a:p>
        </p:txBody>
      </p:sp>
      <p:pic>
        <p:nvPicPr>
          <p:cNvPr id="7" name="Picture 6" descr="Graphical user interface, text, application&#10;&#10;Description automatically generated">
            <a:extLst>
              <a:ext uri="{FF2B5EF4-FFF2-40B4-BE49-F238E27FC236}">
                <a16:creationId xmlns:a16="http://schemas.microsoft.com/office/drawing/2014/main" id="{E3222D95-C7D6-31C9-7DC0-87A4541E08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1485" y="5008248"/>
            <a:ext cx="4368904" cy="1739180"/>
          </a:xfrm>
          <a:prstGeom prst="rect">
            <a:avLst/>
          </a:prstGeom>
        </p:spPr>
      </p:pic>
      <p:sp>
        <p:nvSpPr>
          <p:cNvPr id="9" name="Rectangle 8">
            <a:extLst>
              <a:ext uri="{FF2B5EF4-FFF2-40B4-BE49-F238E27FC236}">
                <a16:creationId xmlns:a16="http://schemas.microsoft.com/office/drawing/2014/main" id="{68D4ADFE-BCD0-EEBA-5624-D2315255A5C5}"/>
              </a:ext>
            </a:extLst>
          </p:cNvPr>
          <p:cNvSpPr/>
          <p:nvPr/>
        </p:nvSpPr>
        <p:spPr>
          <a:xfrm>
            <a:off x="7127760" y="5882889"/>
            <a:ext cx="1122965" cy="202853"/>
          </a:xfrm>
          <a:prstGeom prst="rect">
            <a:avLst/>
          </a:prstGeom>
          <a:noFill/>
          <a:ln w="2222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11" name="Picture 10">
            <a:extLst>
              <a:ext uri="{FF2B5EF4-FFF2-40B4-BE49-F238E27FC236}">
                <a16:creationId xmlns:a16="http://schemas.microsoft.com/office/drawing/2014/main" id="{34B205E8-97C3-027E-4852-89F9AA05BE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7309" y="3844558"/>
            <a:ext cx="1079716" cy="1079716"/>
          </a:xfrm>
          <a:prstGeom prst="rect">
            <a:avLst/>
          </a:prstGeom>
        </p:spPr>
      </p:pic>
      <p:sp>
        <p:nvSpPr>
          <p:cNvPr id="12" name="TextBox 11">
            <a:extLst>
              <a:ext uri="{FF2B5EF4-FFF2-40B4-BE49-F238E27FC236}">
                <a16:creationId xmlns:a16="http://schemas.microsoft.com/office/drawing/2014/main" id="{4AFC84EC-EA5D-1898-1900-7D054E7107EE}"/>
              </a:ext>
            </a:extLst>
          </p:cNvPr>
          <p:cNvSpPr txBox="1"/>
          <p:nvPr/>
        </p:nvSpPr>
        <p:spPr>
          <a:xfrm>
            <a:off x="8310622" y="4671331"/>
            <a:ext cx="1643613"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b="1" dirty="0">
                <a:solidFill>
                  <a:srgbClr val="0070C0"/>
                </a:solidFill>
              </a:rPr>
              <a:t>Ragnar </a:t>
            </a:r>
            <a:r>
              <a:rPr lang="en-US" sz="1400" b="1" dirty="0" err="1">
                <a:solidFill>
                  <a:srgbClr val="0070C0"/>
                </a:solidFill>
              </a:rPr>
              <a:t>Stroberg</a:t>
            </a:r>
            <a:endParaRPr lang="en-US" sz="1400" b="1" dirty="0">
              <a:solidFill>
                <a:srgbClr val="0070C0"/>
              </a:solidFill>
              <a:latin typeface="+mn-lt"/>
            </a:endParaRPr>
          </a:p>
        </p:txBody>
      </p:sp>
      <p:pic>
        <p:nvPicPr>
          <p:cNvPr id="14" name="Picture 13" descr="A blue and yellow logo&#10;&#10;Description automatically generated">
            <a:extLst>
              <a:ext uri="{FF2B5EF4-FFF2-40B4-BE49-F238E27FC236}">
                <a16:creationId xmlns:a16="http://schemas.microsoft.com/office/drawing/2014/main" id="{C695F605-A396-DAA8-3820-12F34E4E3F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18485" y="4578287"/>
            <a:ext cx="387707" cy="348936"/>
          </a:xfrm>
          <a:prstGeom prst="rect">
            <a:avLst/>
          </a:prstGeom>
        </p:spPr>
      </p:pic>
      <p:pic>
        <p:nvPicPr>
          <p:cNvPr id="16" name="Picture 15">
            <a:extLst>
              <a:ext uri="{FF2B5EF4-FFF2-40B4-BE49-F238E27FC236}">
                <a16:creationId xmlns:a16="http://schemas.microsoft.com/office/drawing/2014/main" id="{D6200012-08FA-04B5-8B00-2835C5823D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20852" y="5289348"/>
            <a:ext cx="639073" cy="666076"/>
          </a:xfrm>
          <a:prstGeom prst="rect">
            <a:avLst/>
          </a:prstGeom>
        </p:spPr>
      </p:pic>
      <p:sp>
        <p:nvSpPr>
          <p:cNvPr id="17" name="TextBox 16">
            <a:extLst>
              <a:ext uri="{FF2B5EF4-FFF2-40B4-BE49-F238E27FC236}">
                <a16:creationId xmlns:a16="http://schemas.microsoft.com/office/drawing/2014/main" id="{7F0F373D-F06B-7E45-CDED-308498453CCB}"/>
              </a:ext>
            </a:extLst>
          </p:cNvPr>
          <p:cNvSpPr txBox="1"/>
          <p:nvPr/>
        </p:nvSpPr>
        <p:spPr>
          <a:xfrm>
            <a:off x="9619488" y="1536192"/>
            <a:ext cx="1267968" cy="370800"/>
          </a:xfrm>
          <a:prstGeom prst="rect">
            <a:avLst/>
          </a:prstGeom>
          <a:solidFill>
            <a:schemeClr val="tx1">
              <a:lumMod val="75000"/>
              <a:lumOff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FF0000"/>
                </a:solidFill>
                <a:effectLst/>
                <a:uFillTx/>
                <a:latin typeface="Arial"/>
                <a:ea typeface="Arial"/>
                <a:cs typeface="Arial"/>
                <a:sym typeface="Arial"/>
              </a:rPr>
              <a:t>AB INITIO</a:t>
            </a:r>
          </a:p>
        </p:txBody>
      </p:sp>
    </p:spTree>
    <p:extLst>
      <p:ext uri="{BB962C8B-B14F-4D97-AF65-F5344CB8AC3E}">
        <p14:creationId xmlns:p14="http://schemas.microsoft.com/office/powerpoint/2010/main" val="1586523427"/>
      </p:ext>
    </p:extLst>
  </p:cSld>
  <p:clrMapOvr>
    <a:masterClrMapping/>
  </p:clrMapOvr>
  <p:transition spd="med" advTm="20144"/>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53DD3-62DD-32D3-FF06-79FC74276A22}"/>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5BDE692F-4076-5E40-55C5-3E33D509DC52}"/>
              </a:ext>
            </a:extLst>
          </p:cNvPr>
          <p:cNvSpPr/>
          <p:nvPr/>
        </p:nvSpPr>
        <p:spPr>
          <a:xfrm>
            <a:off x="827069" y="6661464"/>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95" name="Title 1">
            <a:extLst>
              <a:ext uri="{FF2B5EF4-FFF2-40B4-BE49-F238E27FC236}">
                <a16:creationId xmlns:a16="http://schemas.microsoft.com/office/drawing/2014/main" id="{E54BE8E1-0BC1-D030-5E85-ACD8A761F108}"/>
              </a:ext>
            </a:extLst>
          </p:cNvPr>
          <p:cNvSpPr txBox="1">
            <a:spLocks noGrp="1"/>
          </p:cNvSpPr>
          <p:nvPr>
            <p:ph type="title"/>
          </p:nvPr>
        </p:nvSpPr>
        <p:spPr>
          <a:xfrm>
            <a:off x="2325039" y="90001"/>
            <a:ext cx="9761391" cy="688339"/>
          </a:xfrm>
          <a:prstGeom prst="rect">
            <a:avLst/>
          </a:prstGeom>
        </p:spPr>
        <p:txBody>
          <a:bodyPr>
            <a:normAutofit/>
          </a:bodyPr>
          <a:lstStyle>
            <a:lvl1pPr>
              <a:defRPr sz="3000"/>
            </a:lvl1pPr>
          </a:lstStyle>
          <a:p>
            <a:pPr algn="r"/>
            <a:r>
              <a:rPr lang="en-US" dirty="0"/>
              <a:t>Limits of Existence in Medium-Mass Region</a:t>
            </a:r>
            <a:endParaRPr dirty="0"/>
          </a:p>
        </p:txBody>
      </p:sp>
      <p:sp>
        <p:nvSpPr>
          <p:cNvPr id="9" name="Rectangle 8">
            <a:extLst>
              <a:ext uri="{FF2B5EF4-FFF2-40B4-BE49-F238E27FC236}">
                <a16:creationId xmlns:a16="http://schemas.microsoft.com/office/drawing/2014/main" id="{7ACBB5CE-87C5-152D-D4E1-C8B274173BAE}"/>
              </a:ext>
            </a:extLst>
          </p:cNvPr>
          <p:cNvSpPr/>
          <p:nvPr/>
        </p:nvSpPr>
        <p:spPr>
          <a:xfrm>
            <a:off x="4337807" y="1393652"/>
            <a:ext cx="1147492" cy="4083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3" tIns="45712" rIns="91423" bIns="45712" rtlCol="0" anchor="ctr"/>
          <a:lstStyle/>
          <a:p>
            <a:pPr algn="ctr"/>
            <a:endParaRPr lang="en-US"/>
          </a:p>
        </p:txBody>
      </p:sp>
      <p:sp>
        <p:nvSpPr>
          <p:cNvPr id="3" name="Rectangle 2">
            <a:extLst>
              <a:ext uri="{FF2B5EF4-FFF2-40B4-BE49-F238E27FC236}">
                <a16:creationId xmlns:a16="http://schemas.microsoft.com/office/drawing/2014/main" id="{F5C5CB27-4128-98FB-FE5D-D0C3B5C357CD}"/>
              </a:ext>
            </a:extLst>
          </p:cNvPr>
          <p:cNvSpPr/>
          <p:nvPr/>
        </p:nvSpPr>
        <p:spPr>
          <a:xfrm>
            <a:off x="3386561" y="1158451"/>
            <a:ext cx="3228360" cy="47215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5" name="Rectangle 4">
            <a:extLst>
              <a:ext uri="{FF2B5EF4-FFF2-40B4-BE49-F238E27FC236}">
                <a16:creationId xmlns:a16="http://schemas.microsoft.com/office/drawing/2014/main" id="{934A080A-6736-9678-3B7D-AC18213D4F34}"/>
              </a:ext>
            </a:extLst>
          </p:cNvPr>
          <p:cNvSpPr/>
          <p:nvPr/>
        </p:nvSpPr>
        <p:spPr>
          <a:xfrm>
            <a:off x="674669" y="6509064"/>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6" name="Rectangle 61">
            <a:extLst>
              <a:ext uri="{FF2B5EF4-FFF2-40B4-BE49-F238E27FC236}">
                <a16:creationId xmlns:a16="http://schemas.microsoft.com/office/drawing/2014/main" id="{08C53E97-D941-D919-BB03-D6101DDC381E}"/>
              </a:ext>
            </a:extLst>
          </p:cNvPr>
          <p:cNvSpPr>
            <a:spLocks noChangeArrowheads="1"/>
          </p:cNvSpPr>
          <p:nvPr/>
        </p:nvSpPr>
        <p:spPr bwMode="auto">
          <a:xfrm>
            <a:off x="82800" y="687600"/>
            <a:ext cx="11934613" cy="6017028"/>
          </a:xfrm>
          <a:prstGeom prst="rect">
            <a:avLst/>
          </a:prstGeom>
          <a:noFill/>
          <a:ln w="9525">
            <a:noFill/>
            <a:miter lim="800000"/>
            <a:headEnd/>
            <a:tailEnd/>
          </a:ln>
        </p:spPr>
        <p:txBody>
          <a:bodyPr wrap="square" lIns="121917" tIns="60958" rIns="121917" bIns="60958">
            <a:prstTxWarp prst="textNoShape">
              <a:avLst/>
            </a:prstTxWarp>
            <a:spAutoFit/>
          </a:bodyPr>
          <a:lstStyle/>
          <a:p>
            <a:pPr marL="167986" indent="-167986">
              <a:lnSpc>
                <a:spcPct val="90000"/>
              </a:lnSpc>
              <a:spcBef>
                <a:spcPct val="20000"/>
              </a:spcBef>
              <a:buClr>
                <a:srgbClr val="000000"/>
              </a:buClr>
            </a:pPr>
            <a:r>
              <a:rPr lang="en-US" sz="2100" b="1" dirty="0">
                <a:solidFill>
                  <a:srgbClr val="0070C0"/>
                </a:solidFill>
                <a:latin typeface="Arial" panose="020B0604020202020204" pitchFamily="34" charset="0"/>
                <a:cs typeface="Arial" panose="020B0604020202020204" pitchFamily="34" charset="0"/>
              </a:rPr>
              <a:t>Ab initio calculations of ~700 nuclei from He to Fe</a:t>
            </a:r>
          </a:p>
          <a:p>
            <a:pPr marL="167986" indent="-167986">
              <a:lnSpc>
                <a:spcPct val="90000"/>
              </a:lnSpc>
              <a:spcBef>
                <a:spcPct val="20000"/>
              </a:spcBef>
              <a:buClr>
                <a:srgbClr val="000000"/>
              </a:buClr>
            </a:pPr>
            <a:endParaRPr lang="en-US" sz="2100" b="1" dirty="0">
              <a:solidFill>
                <a:srgbClr val="0070C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800" b="1" dirty="0">
              <a:solidFill>
                <a:srgbClr val="0070C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2100" b="1" dirty="0">
              <a:solidFill>
                <a:srgbClr val="0070C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2100" b="1" dirty="0">
              <a:solidFill>
                <a:srgbClr val="0070C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2100" b="1" dirty="0">
              <a:solidFill>
                <a:srgbClr val="0070C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2100" b="1" dirty="0">
              <a:solidFill>
                <a:srgbClr val="0070C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dirty="0">
                <a:solidFill>
                  <a:srgbClr val="FF0000"/>
                </a:solidFill>
                <a:latin typeface="Arial" panose="020B0604020202020204" pitchFamily="34" charset="0"/>
                <a:cs typeface="Arial" panose="020B0604020202020204" pitchFamily="34" charset="0"/>
              </a:rPr>
              <a:t>																</a:t>
            </a:r>
          </a:p>
          <a:p>
            <a:pPr marL="167986" indent="-167986">
              <a:lnSpc>
                <a:spcPct val="90000"/>
              </a:lnSpc>
              <a:spcBef>
                <a:spcPct val="20000"/>
              </a:spcBef>
              <a:buClr>
                <a:srgbClr val="000000"/>
              </a:buClr>
            </a:pPr>
            <a:r>
              <a:rPr lang="en-US" sz="2100" dirty="0">
                <a:solidFill>
                  <a:schemeClr val="tx1"/>
                </a:solidFill>
                <a:latin typeface="Arial" panose="020B0604020202020204" pitchFamily="34" charset="0"/>
                <a:cs typeface="Arial" panose="020B0604020202020204" pitchFamily="34" charset="0"/>
              </a:rPr>
              <a:t>																		    Input H fit to 2,3,4-body </a:t>
            </a:r>
          </a:p>
          <a:p>
            <a:pPr marL="167986" indent="-167986">
              <a:lnSpc>
                <a:spcPct val="90000"/>
              </a:lnSpc>
              <a:spcBef>
                <a:spcPct val="20000"/>
              </a:spcBef>
              <a:buClr>
                <a:srgbClr val="000000"/>
              </a:buClr>
            </a:pPr>
            <a:r>
              <a:rPr lang="en-US" sz="2100" dirty="0">
                <a:solidFill>
                  <a:srgbClr val="FF0000"/>
                </a:solidFill>
                <a:latin typeface="Arial" panose="020B0604020202020204" pitchFamily="34" charset="0"/>
                <a:cs typeface="Arial" panose="020B0604020202020204" pitchFamily="34" charset="0"/>
              </a:rPr>
              <a:t>																		</a:t>
            </a:r>
            <a:r>
              <a:rPr lang="en-US" sz="2100" dirty="0">
                <a:solidFill>
                  <a:schemeClr val="tx1"/>
                </a:solidFill>
                <a:latin typeface="Arial" panose="020B0604020202020204" pitchFamily="34" charset="0"/>
                <a:cs typeface="Arial" panose="020B0604020202020204" pitchFamily="34" charset="0"/>
              </a:rPr>
              <a:t>Not biased towards existing data</a:t>
            </a: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dirty="0">
                <a:latin typeface="Arial" panose="020B0604020202020204" pitchFamily="34" charset="0"/>
                <a:cs typeface="Arial" panose="020B0604020202020204" pitchFamily="34" charset="0"/>
              </a:rPr>
              <a:t>Known drip lines predicted within uncertainties </a:t>
            </a:r>
          </a:p>
          <a:p>
            <a:pPr marL="167986" indent="-167986">
              <a:lnSpc>
                <a:spcPct val="90000"/>
              </a:lnSpc>
              <a:spcBef>
                <a:spcPct val="20000"/>
              </a:spcBef>
              <a:buClr>
                <a:srgbClr val="000000"/>
              </a:buClr>
            </a:pPr>
            <a:endParaRPr lang="en-US" sz="800" dirty="0">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b="1" dirty="0">
                <a:solidFill>
                  <a:srgbClr val="C00000"/>
                </a:solidFill>
                <a:latin typeface="Arial" panose="020B0604020202020204" pitchFamily="34" charset="0"/>
                <a:cs typeface="Arial" panose="020B0604020202020204" pitchFamily="34" charset="0"/>
              </a:rPr>
              <a:t>Ab initio guide for neutron-rich driplines</a:t>
            </a:r>
          </a:p>
        </p:txBody>
      </p:sp>
      <p:sp>
        <p:nvSpPr>
          <p:cNvPr id="13" name="Rectangle 12">
            <a:extLst>
              <a:ext uri="{FF2B5EF4-FFF2-40B4-BE49-F238E27FC236}">
                <a16:creationId xmlns:a16="http://schemas.microsoft.com/office/drawing/2014/main" id="{70140F59-A94B-D074-7965-10D697F95548}"/>
              </a:ext>
            </a:extLst>
          </p:cNvPr>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2" name="Picture 1" descr="Bar chart&#10;&#10;Description automatically generated">
            <a:extLst>
              <a:ext uri="{FF2B5EF4-FFF2-40B4-BE49-F238E27FC236}">
                <a16:creationId xmlns:a16="http://schemas.microsoft.com/office/drawing/2014/main" id="{EAC37321-5873-3F7F-A9C2-DA5B539188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325" y="1147357"/>
            <a:ext cx="7600355" cy="4569978"/>
          </a:xfrm>
          <a:prstGeom prst="rect">
            <a:avLst/>
          </a:prstGeom>
        </p:spPr>
      </p:pic>
      <p:pic>
        <p:nvPicPr>
          <p:cNvPr id="17" name="Picture 16" descr="AllProbBound.pdf">
            <a:extLst>
              <a:ext uri="{FF2B5EF4-FFF2-40B4-BE49-F238E27FC236}">
                <a16:creationId xmlns:a16="http://schemas.microsoft.com/office/drawing/2014/main" id="{00EF7229-7BBF-F18D-9EDF-7626369CC61C}"/>
              </a:ext>
            </a:extLst>
          </p:cNvPr>
          <p:cNvPicPr>
            <a:picLocks noChangeAspect="1"/>
          </p:cNvPicPr>
          <p:nvPr/>
        </p:nvPicPr>
        <p:blipFill rotWithShape="1">
          <a:blip r:embed="rId4">
            <a:extLst>
              <a:ext uri="{28A0092B-C50C-407E-A947-70E740481C1C}">
                <a14:useLocalDpi xmlns:a14="http://schemas.microsoft.com/office/drawing/2010/main" val="0"/>
              </a:ext>
            </a:extLst>
          </a:blip>
          <a:srcRect l="61957" t="64001" r="18015" b="16914"/>
          <a:stretch/>
        </p:blipFill>
        <p:spPr>
          <a:xfrm>
            <a:off x="8466013" y="1183616"/>
            <a:ext cx="2872526" cy="1642428"/>
          </a:xfrm>
          <a:prstGeom prst="rect">
            <a:avLst/>
          </a:prstGeom>
        </p:spPr>
      </p:pic>
      <p:pic>
        <p:nvPicPr>
          <p:cNvPr id="18" name="Picture 17" descr="delta_mathcal_O_.pdf">
            <a:extLst>
              <a:ext uri="{FF2B5EF4-FFF2-40B4-BE49-F238E27FC236}">
                <a16:creationId xmlns:a16="http://schemas.microsoft.com/office/drawing/2014/main" id="{60FFCC2B-4E84-B418-1DAB-12A5DDD6A3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5539" y="809941"/>
            <a:ext cx="2527610" cy="289623"/>
          </a:xfrm>
          <a:prstGeom prst="rect">
            <a:avLst/>
          </a:prstGeom>
        </p:spPr>
      </p:pic>
      <p:sp>
        <p:nvSpPr>
          <p:cNvPr id="19" name="TextBox 18">
            <a:extLst>
              <a:ext uri="{FF2B5EF4-FFF2-40B4-BE49-F238E27FC236}">
                <a16:creationId xmlns:a16="http://schemas.microsoft.com/office/drawing/2014/main" id="{A6D9C30B-9AE2-1B8D-2F79-573D8C887388}"/>
              </a:ext>
            </a:extLst>
          </p:cNvPr>
          <p:cNvSpPr txBox="1"/>
          <p:nvPr/>
        </p:nvSpPr>
        <p:spPr>
          <a:xfrm>
            <a:off x="10908091" y="2527530"/>
            <a:ext cx="318031" cy="7232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500" b="0" i="0" u="none" strike="noStrike" cap="none" spc="0" normalizeH="0" baseline="0" dirty="0">
                <a:ln>
                  <a:noFill/>
                </a:ln>
                <a:solidFill>
                  <a:srgbClr val="000000"/>
                </a:solidFill>
                <a:effectLst/>
                <a:uFillTx/>
                <a:latin typeface="Times" pitchFamily="2" charset="0"/>
                <a:cs typeface="Times New Roman" panose="02020603050405020304" pitchFamily="18" charset="0"/>
                <a:sym typeface="Arial"/>
              </a:rPr>
              <a:t> </a:t>
            </a:r>
            <a:r>
              <a:rPr kumimoji="0" lang="en-US" sz="1600" b="0" i="0" u="none" strike="noStrike" cap="none" spc="0" normalizeH="0" baseline="0" dirty="0">
                <a:ln>
                  <a:noFill/>
                </a:ln>
                <a:solidFill>
                  <a:srgbClr val="000000"/>
                </a:solidFill>
                <a:effectLst/>
                <a:uFillTx/>
                <a:latin typeface="Times" pitchFamily="2" charset="0"/>
                <a:cs typeface="Times New Roman" panose="02020603050405020304" pitchFamily="18" charset="0"/>
                <a:sym typeface="Arial"/>
              </a:rPr>
              <a:t>|</a:t>
            </a:r>
          </a:p>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Times" pitchFamily="2" charset="0"/>
                <a:cs typeface="Times New Roman" panose="02020603050405020304" pitchFamily="18" charset="0"/>
                <a:sym typeface="Arial"/>
              </a:rPr>
              <a:t>40</a:t>
            </a:r>
          </a:p>
        </p:txBody>
      </p:sp>
      <p:sp>
        <p:nvSpPr>
          <p:cNvPr id="20" name="TextBox 19">
            <a:extLst>
              <a:ext uri="{FF2B5EF4-FFF2-40B4-BE49-F238E27FC236}">
                <a16:creationId xmlns:a16="http://schemas.microsoft.com/office/drawing/2014/main" id="{CF4F716C-723F-AB9A-682B-1320B98739CC}"/>
              </a:ext>
            </a:extLst>
          </p:cNvPr>
          <p:cNvSpPr txBox="1"/>
          <p:nvPr/>
        </p:nvSpPr>
        <p:spPr>
          <a:xfrm>
            <a:off x="9635459" y="2635477"/>
            <a:ext cx="387770"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Times" pitchFamily="2" charset="0"/>
                <a:cs typeface="Times New Roman" panose="02020603050405020304" pitchFamily="18" charset="0"/>
                <a:sym typeface="Arial"/>
              </a:rPr>
              <a:t> |</a:t>
            </a:r>
          </a:p>
          <a:p>
            <a:pPr marL="0" marR="0" indent="0" algn="ctr" defTabSz="457200" rtl="0" fontAlgn="auto" latinLnBrk="0" hangingPunct="0">
              <a:lnSpc>
                <a:spcPct val="100000"/>
              </a:lnSpc>
              <a:spcBef>
                <a:spcPts val="0"/>
              </a:spcBef>
              <a:spcAft>
                <a:spcPts val="0"/>
              </a:spcAft>
              <a:buClrTx/>
              <a:buSzTx/>
              <a:buFontTx/>
              <a:buNone/>
              <a:tabLst/>
            </a:pPr>
            <a:r>
              <a:rPr lang="en-US" sz="1600" dirty="0">
                <a:latin typeface="Times" pitchFamily="2" charset="0"/>
                <a:cs typeface="Times New Roman" panose="02020603050405020304" pitchFamily="18" charset="0"/>
              </a:rPr>
              <a:t>2</a:t>
            </a:r>
            <a:r>
              <a:rPr kumimoji="0" lang="en-US" sz="1600" b="0" i="0" u="none" strike="noStrike" cap="none" spc="0" normalizeH="0" baseline="0" dirty="0">
                <a:ln>
                  <a:noFill/>
                </a:ln>
                <a:solidFill>
                  <a:srgbClr val="000000"/>
                </a:solidFill>
                <a:effectLst/>
                <a:uFillTx/>
                <a:latin typeface="Times" pitchFamily="2" charset="0"/>
                <a:cs typeface="Times New Roman" panose="02020603050405020304" pitchFamily="18" charset="0"/>
                <a:sym typeface="Arial"/>
              </a:rPr>
              <a:t>0</a:t>
            </a:r>
          </a:p>
        </p:txBody>
      </p:sp>
      <p:sp>
        <p:nvSpPr>
          <p:cNvPr id="21" name="TextBox 20">
            <a:extLst>
              <a:ext uri="{FF2B5EF4-FFF2-40B4-BE49-F238E27FC236}">
                <a16:creationId xmlns:a16="http://schemas.microsoft.com/office/drawing/2014/main" id="{B3FDFE59-3BDA-4EF5-B069-E8A3A4D9D583}"/>
              </a:ext>
            </a:extLst>
          </p:cNvPr>
          <p:cNvSpPr txBox="1"/>
          <p:nvPr/>
        </p:nvSpPr>
        <p:spPr>
          <a:xfrm>
            <a:off x="8426708" y="2626624"/>
            <a:ext cx="387770"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Times" pitchFamily="2" charset="0"/>
                <a:cs typeface="Times New Roman" panose="02020603050405020304" pitchFamily="18" charset="0"/>
                <a:sym typeface="Arial"/>
              </a:rPr>
              <a:t> |</a:t>
            </a:r>
          </a:p>
          <a:p>
            <a:pPr marL="0" marR="0" indent="0" algn="ctr"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Times" pitchFamily="2" charset="0"/>
                <a:cs typeface="Times New Roman" panose="02020603050405020304" pitchFamily="18" charset="0"/>
                <a:sym typeface="Arial"/>
              </a:rPr>
              <a:t>0</a:t>
            </a:r>
          </a:p>
        </p:txBody>
      </p:sp>
      <p:sp>
        <p:nvSpPr>
          <p:cNvPr id="22" name="TextBox 21">
            <a:extLst>
              <a:ext uri="{FF2B5EF4-FFF2-40B4-BE49-F238E27FC236}">
                <a16:creationId xmlns:a16="http://schemas.microsoft.com/office/drawing/2014/main" id="{AC6B4F32-A87C-6BBE-4A4A-ED90AE55DFC6}"/>
              </a:ext>
            </a:extLst>
          </p:cNvPr>
          <p:cNvSpPr txBox="1"/>
          <p:nvPr/>
        </p:nvSpPr>
        <p:spPr>
          <a:xfrm>
            <a:off x="8171731" y="1223927"/>
            <a:ext cx="551509"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Times" pitchFamily="2" charset="0"/>
                <a:cs typeface="Times New Roman" panose="02020603050405020304" pitchFamily="18" charset="0"/>
                <a:sym typeface="Arial"/>
              </a:rPr>
              <a:t> 5 –  </a:t>
            </a:r>
          </a:p>
        </p:txBody>
      </p:sp>
      <p:sp>
        <p:nvSpPr>
          <p:cNvPr id="23" name="TextBox 22">
            <a:extLst>
              <a:ext uri="{FF2B5EF4-FFF2-40B4-BE49-F238E27FC236}">
                <a16:creationId xmlns:a16="http://schemas.microsoft.com/office/drawing/2014/main" id="{AEC4CC14-938E-C8E9-D8D4-C7ABF25BE07F}"/>
              </a:ext>
            </a:extLst>
          </p:cNvPr>
          <p:cNvSpPr txBox="1"/>
          <p:nvPr/>
        </p:nvSpPr>
        <p:spPr>
          <a:xfrm>
            <a:off x="8141754" y="1750502"/>
            <a:ext cx="506345"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Times" pitchFamily="2" charset="0"/>
                <a:cs typeface="Times New Roman" panose="02020603050405020304" pitchFamily="18" charset="0"/>
                <a:sym typeface="Arial"/>
              </a:rPr>
              <a:t> 0 –  </a:t>
            </a:r>
          </a:p>
        </p:txBody>
      </p:sp>
      <p:sp>
        <p:nvSpPr>
          <p:cNvPr id="24" name="TextBox 23">
            <a:extLst>
              <a:ext uri="{FF2B5EF4-FFF2-40B4-BE49-F238E27FC236}">
                <a16:creationId xmlns:a16="http://schemas.microsoft.com/office/drawing/2014/main" id="{FE2B47DC-79EB-8CED-99DE-D80ED7A93E05}"/>
              </a:ext>
            </a:extLst>
          </p:cNvPr>
          <p:cNvSpPr txBox="1"/>
          <p:nvPr/>
        </p:nvSpPr>
        <p:spPr>
          <a:xfrm>
            <a:off x="8104785" y="2415978"/>
            <a:ext cx="502297"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Times" pitchFamily="2" charset="0"/>
                <a:cs typeface="Times New Roman" panose="02020603050405020304" pitchFamily="18" charset="0"/>
                <a:sym typeface="Arial"/>
              </a:rPr>
              <a:t> -5 –  </a:t>
            </a:r>
          </a:p>
        </p:txBody>
      </p:sp>
      <p:pic>
        <p:nvPicPr>
          <p:cNvPr id="4" name="Picture 3" descr="Graphical user interface, text, application&#10;&#10;Description automatically generated">
            <a:extLst>
              <a:ext uri="{FF2B5EF4-FFF2-40B4-BE49-F238E27FC236}">
                <a16:creationId xmlns:a16="http://schemas.microsoft.com/office/drawing/2014/main" id="{D96C4A0D-795D-3736-3468-F12C08BA94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8641" y="5215131"/>
            <a:ext cx="3153170" cy="1255219"/>
          </a:xfrm>
          <a:prstGeom prst="rect">
            <a:avLst/>
          </a:prstGeom>
        </p:spPr>
      </p:pic>
      <p:pic>
        <p:nvPicPr>
          <p:cNvPr id="7" name="Picture 6">
            <a:extLst>
              <a:ext uri="{FF2B5EF4-FFF2-40B4-BE49-F238E27FC236}">
                <a16:creationId xmlns:a16="http://schemas.microsoft.com/office/drawing/2014/main" id="{653C2CC6-8C67-822A-1F65-C607AEB86A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10859" y="4873716"/>
            <a:ext cx="639073" cy="666076"/>
          </a:xfrm>
          <a:prstGeom prst="rect">
            <a:avLst/>
          </a:prstGeom>
        </p:spPr>
      </p:pic>
    </p:spTree>
    <p:extLst>
      <p:ext uri="{BB962C8B-B14F-4D97-AF65-F5344CB8AC3E}">
        <p14:creationId xmlns:p14="http://schemas.microsoft.com/office/powerpoint/2010/main" val="1266048449"/>
      </p:ext>
    </p:extLst>
  </p:cSld>
  <p:clrMapOvr>
    <a:masterClrMapping/>
  </p:clrMapOvr>
  <p:transition spd="med" advTm="4903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Title 1"/>
          <p:cNvSpPr txBox="1">
            <a:spLocks noGrp="1"/>
          </p:cNvSpPr>
          <p:nvPr>
            <p:ph type="title"/>
          </p:nvPr>
        </p:nvSpPr>
        <p:spPr>
          <a:xfrm>
            <a:off x="2325039" y="90000"/>
            <a:ext cx="9761391" cy="688339"/>
          </a:xfrm>
          <a:prstGeom prst="rect">
            <a:avLst/>
          </a:prstGeom>
        </p:spPr>
        <p:txBody>
          <a:bodyPr>
            <a:normAutofit/>
          </a:bodyPr>
          <a:lstStyle>
            <a:lvl1pPr>
              <a:defRPr sz="3000"/>
            </a:lvl1pPr>
          </a:lstStyle>
          <a:p>
            <a:pPr algn="r"/>
            <a:r>
              <a:rPr lang="en-US" dirty="0"/>
              <a:t>Ab Initio Progress: How Heavy Can We Go?</a:t>
            </a:r>
            <a:endParaRPr dirty="0"/>
          </a:p>
        </p:txBody>
      </p:sp>
      <p:sp>
        <p:nvSpPr>
          <p:cNvPr id="8" name="Rectangle 7"/>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 name="Rectangle 1">
            <a:extLst>
              <a:ext uri="{FF2B5EF4-FFF2-40B4-BE49-F238E27FC236}">
                <a16:creationId xmlns:a16="http://schemas.microsoft.com/office/drawing/2014/main" id="{17664C49-EB9B-193F-91C7-692E70858420}"/>
              </a:ext>
            </a:extLst>
          </p:cNvPr>
          <p:cNvSpPr/>
          <p:nvPr/>
        </p:nvSpPr>
        <p:spPr>
          <a:xfrm>
            <a:off x="666341" y="6445403"/>
            <a:ext cx="650316" cy="312234"/>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5" name="TextBox 4">
            <a:extLst>
              <a:ext uri="{FF2B5EF4-FFF2-40B4-BE49-F238E27FC236}">
                <a16:creationId xmlns:a16="http://schemas.microsoft.com/office/drawing/2014/main" id="{BCB1B8DB-2288-ACB8-8478-A6017D966D3E}"/>
              </a:ext>
            </a:extLst>
          </p:cNvPr>
          <p:cNvSpPr txBox="1"/>
          <p:nvPr/>
        </p:nvSpPr>
        <p:spPr>
          <a:xfrm>
            <a:off x="8991057" y="2220134"/>
            <a:ext cx="3180902"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1800" b="0" i="0" u="sng" strike="noStrike" cap="none" spc="0" normalizeH="0" baseline="0" dirty="0">
                <a:ln>
                  <a:noFill/>
                </a:ln>
                <a:solidFill>
                  <a:srgbClr val="000000"/>
                </a:solidFill>
                <a:effectLst/>
                <a:uFillTx/>
                <a:latin typeface="Arial"/>
                <a:ea typeface="Arial"/>
                <a:cs typeface="Arial"/>
                <a:sym typeface="Arial"/>
              </a:rPr>
              <a:t>Key Limitation</a:t>
            </a:r>
          </a:p>
          <a:p>
            <a:pPr marL="0" marR="0" indent="0" algn="l" defTabSz="457200" rtl="0" fontAlgn="auto" latinLnBrk="0" hangingPunct="0">
              <a:lnSpc>
                <a:spcPct val="100000"/>
              </a:lnSpc>
              <a:spcBef>
                <a:spcPts val="0"/>
              </a:spcBef>
              <a:spcAft>
                <a:spcPts val="0"/>
              </a:spcAft>
              <a:buClrTx/>
              <a:buSzTx/>
              <a:buFontTx/>
              <a:buNone/>
              <a:tabLst/>
            </a:pPr>
            <a:endParaRPr lang="en-US" sz="1200" dirty="0"/>
          </a:p>
          <a:p>
            <a:pPr marL="0" marR="0" indent="0" algn="l" defTabSz="457200" rtl="0" fontAlgn="auto" latinLnBrk="0" hangingPunct="0">
              <a:lnSpc>
                <a:spcPct val="100000"/>
              </a:lnSpc>
              <a:spcBef>
                <a:spcPts val="0"/>
              </a:spcBef>
              <a:spcAft>
                <a:spcPts val="0"/>
              </a:spcAft>
              <a:buClrTx/>
              <a:buSzTx/>
              <a:buFontTx/>
              <a:buNone/>
              <a:tabLst/>
            </a:pPr>
            <a:r>
              <a:rPr lang="en-US" sz="1800" b="1" dirty="0">
                <a:solidFill>
                  <a:srgbClr val="C00000"/>
                </a:solidFill>
              </a:rPr>
              <a:t>3NF matrix element storage</a:t>
            </a:r>
          </a:p>
        </p:txBody>
      </p:sp>
      <p:pic>
        <p:nvPicPr>
          <p:cNvPr id="6" name="Picture 5">
            <a:extLst>
              <a:ext uri="{FF2B5EF4-FFF2-40B4-BE49-F238E27FC236}">
                <a16:creationId xmlns:a16="http://schemas.microsoft.com/office/drawing/2014/main" id="{87AC83B6-7F34-8029-B0D3-0D62E2F62E29}"/>
              </a:ext>
            </a:extLst>
          </p:cNvPr>
          <p:cNvPicPr>
            <a:picLocks noChangeAspect="1"/>
          </p:cNvPicPr>
          <p:nvPr/>
        </p:nvPicPr>
        <p:blipFill rotWithShape="1">
          <a:blip r:embed="rId3"/>
          <a:srcRect r="20381" b="-13869"/>
          <a:stretch/>
        </p:blipFill>
        <p:spPr>
          <a:xfrm>
            <a:off x="9354754" y="3121020"/>
            <a:ext cx="2468297" cy="270554"/>
          </a:xfrm>
          <a:prstGeom prst="rect">
            <a:avLst/>
          </a:prstGeom>
        </p:spPr>
      </p:pic>
      <p:sp>
        <p:nvSpPr>
          <p:cNvPr id="9" name="Rectangle 61">
            <a:extLst>
              <a:ext uri="{FF2B5EF4-FFF2-40B4-BE49-F238E27FC236}">
                <a16:creationId xmlns:a16="http://schemas.microsoft.com/office/drawing/2014/main" id="{62CAC139-7371-73FC-8910-0AE6A67C44DC}"/>
              </a:ext>
            </a:extLst>
          </p:cNvPr>
          <p:cNvSpPr>
            <a:spLocks noChangeArrowheads="1"/>
          </p:cNvSpPr>
          <p:nvPr/>
        </p:nvSpPr>
        <p:spPr bwMode="auto">
          <a:xfrm>
            <a:off x="179999" y="720000"/>
            <a:ext cx="12012001" cy="874069"/>
          </a:xfrm>
          <a:prstGeom prst="rect">
            <a:avLst/>
          </a:prstGeom>
          <a:solidFill>
            <a:schemeClr val="bg1"/>
          </a:solidFill>
          <a:ln w="9525">
            <a:noFill/>
            <a:miter lim="800000"/>
            <a:headEnd/>
            <a:tailEnd/>
          </a:ln>
        </p:spPr>
        <p:txBody>
          <a:bodyPr wrap="square" lIns="91423" tIns="45712" rIns="91423" bIns="45712">
            <a:prstTxWarp prst="textNoShape">
              <a:avLst/>
            </a:prstTxWarp>
            <a:spAutoFit/>
          </a:bodyPr>
          <a:lstStyle/>
          <a:p>
            <a:pPr marL="125957" indent="-125957">
              <a:lnSpc>
                <a:spcPct val="90000"/>
              </a:lnSpc>
              <a:spcBef>
                <a:spcPct val="20000"/>
              </a:spcBef>
              <a:buClr>
                <a:srgbClr val="000000"/>
              </a:buClr>
            </a:pPr>
            <a:r>
              <a:rPr lang="en-US" sz="2100" dirty="0">
                <a:solidFill>
                  <a:schemeClr val="tx1"/>
                </a:solidFill>
              </a:rPr>
              <a:t>Tremendous progress in ab initio reach, largely due to valence-space IMSRG</a:t>
            </a:r>
          </a:p>
          <a:p>
            <a:pPr marL="125957" indent="-125957">
              <a:lnSpc>
                <a:spcPct val="90000"/>
              </a:lnSpc>
              <a:spcBef>
                <a:spcPct val="20000"/>
              </a:spcBef>
              <a:buClr>
                <a:srgbClr val="000000"/>
              </a:buClr>
            </a:pPr>
            <a:endParaRPr lang="en-US" sz="800" dirty="0">
              <a:solidFill>
                <a:schemeClr val="tx1"/>
              </a:solidFill>
            </a:endParaRPr>
          </a:p>
          <a:p>
            <a:pPr marL="125957" indent="-125957">
              <a:lnSpc>
                <a:spcPct val="90000"/>
              </a:lnSpc>
              <a:spcBef>
                <a:spcPct val="20000"/>
              </a:spcBef>
              <a:buClr>
                <a:srgbClr val="000000"/>
              </a:buClr>
            </a:pPr>
            <a:r>
              <a:rPr lang="en-US" sz="2100" dirty="0">
                <a:solidFill>
                  <a:schemeClr val="tx1"/>
                </a:solidFill>
              </a:rPr>
              <a:t>Calculate essentially </a:t>
            </a:r>
            <a:r>
              <a:rPr lang="en-US" sz="2100" i="1" dirty="0">
                <a:solidFill>
                  <a:schemeClr val="tx1"/>
                </a:solidFill>
              </a:rPr>
              <a:t>all</a:t>
            </a:r>
            <a:r>
              <a:rPr lang="en-US" sz="2100" dirty="0">
                <a:solidFill>
                  <a:schemeClr val="tx1"/>
                </a:solidFill>
              </a:rPr>
              <a:t> properties </a:t>
            </a:r>
            <a:r>
              <a:rPr lang="en-US" sz="2100" i="1" dirty="0">
                <a:solidFill>
                  <a:schemeClr val="tx1"/>
                </a:solidFill>
              </a:rPr>
              <a:t>all</a:t>
            </a:r>
            <a:r>
              <a:rPr lang="en-US" sz="2100" dirty="0">
                <a:solidFill>
                  <a:schemeClr val="tx1"/>
                </a:solidFill>
              </a:rPr>
              <a:t> of nuclei…</a:t>
            </a:r>
            <a:r>
              <a:rPr lang="en-US" sz="2100" b="1" dirty="0">
                <a:solidFill>
                  <a:srgbClr val="C00000"/>
                </a:solidFill>
              </a:rPr>
              <a:t> to N, Z ~ 50</a:t>
            </a:r>
            <a:endParaRPr lang="en-US" sz="2100" dirty="0">
              <a:solidFill>
                <a:srgbClr val="C00000"/>
              </a:solidFill>
            </a:endParaRPr>
          </a:p>
        </p:txBody>
      </p:sp>
      <p:pic>
        <p:nvPicPr>
          <p:cNvPr id="10" name="Picture 9">
            <a:extLst>
              <a:ext uri="{FF2B5EF4-FFF2-40B4-BE49-F238E27FC236}">
                <a16:creationId xmlns:a16="http://schemas.microsoft.com/office/drawing/2014/main" id="{B5A52930-E195-DB9D-CA86-5D1D9EA215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000" y="1530000"/>
            <a:ext cx="8778240" cy="5293360"/>
          </a:xfrm>
          <a:prstGeom prst="rect">
            <a:avLst/>
          </a:prstGeom>
        </p:spPr>
      </p:pic>
      <p:sp>
        <p:nvSpPr>
          <p:cNvPr id="11" name="Rectangle 10">
            <a:extLst>
              <a:ext uri="{FF2B5EF4-FFF2-40B4-BE49-F238E27FC236}">
                <a16:creationId xmlns:a16="http://schemas.microsoft.com/office/drawing/2014/main" id="{F280D198-F88C-1A2F-3CFC-C47E92CFF3C0}"/>
              </a:ext>
            </a:extLst>
          </p:cNvPr>
          <p:cNvSpPr/>
          <p:nvPr/>
        </p:nvSpPr>
        <p:spPr>
          <a:xfrm>
            <a:off x="4064431" y="2043456"/>
            <a:ext cx="2403062" cy="1923982"/>
          </a:xfrm>
          <a:prstGeom prst="rect">
            <a:avLst/>
          </a:prstGeom>
          <a:gradFill flip="none" rotWithShape="1">
            <a:gsLst>
              <a:gs pos="7000">
                <a:srgbClr val="00B0F0">
                  <a:alpha val="88000"/>
                </a:srgbClr>
              </a:gs>
              <a:gs pos="94000">
                <a:schemeClr val="bg1">
                  <a:alpha val="0"/>
                </a:schemeClr>
              </a:gs>
              <a:gs pos="60000">
                <a:srgbClr val="0070C0">
                  <a:alpha val="82107"/>
                </a:srgbClr>
              </a:gs>
            </a:gsLst>
            <a:path path="rect">
              <a:fillToRect t="100000" r="100000"/>
            </a:path>
            <a:tileRect l="-100000" b="-100000"/>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2530451027"/>
      </p:ext>
    </p:extLst>
  </p:cSld>
  <p:clrMapOvr>
    <a:masterClrMapping/>
  </p:clrMapOvr>
  <p:transition spd="med" advTm="22677"/>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776BC-6426-F777-B14E-7685A0E9791E}"/>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1154DCC2-0FF8-F8C2-8A1A-6253A94438D6}"/>
              </a:ext>
            </a:extLst>
          </p:cNvPr>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95" name="Title 1">
            <a:extLst>
              <a:ext uri="{FF2B5EF4-FFF2-40B4-BE49-F238E27FC236}">
                <a16:creationId xmlns:a16="http://schemas.microsoft.com/office/drawing/2014/main" id="{0FC31896-DD83-4677-3CA5-9E8F5CD70B33}"/>
              </a:ext>
            </a:extLst>
          </p:cNvPr>
          <p:cNvSpPr txBox="1">
            <a:spLocks noGrp="1"/>
          </p:cNvSpPr>
          <p:nvPr>
            <p:ph type="title"/>
          </p:nvPr>
        </p:nvSpPr>
        <p:spPr>
          <a:xfrm>
            <a:off x="2325039" y="90001"/>
            <a:ext cx="9761391" cy="688339"/>
          </a:xfrm>
          <a:prstGeom prst="rect">
            <a:avLst/>
          </a:prstGeom>
        </p:spPr>
        <p:txBody>
          <a:bodyPr>
            <a:normAutofit/>
          </a:bodyPr>
          <a:lstStyle>
            <a:lvl1pPr>
              <a:defRPr sz="3000"/>
            </a:lvl1pPr>
          </a:lstStyle>
          <a:p>
            <a:pPr algn="r"/>
            <a:r>
              <a:rPr lang="en-US" dirty="0"/>
              <a:t>Major BSM Searches Worldwide </a:t>
            </a:r>
            <a:endParaRPr dirty="0"/>
          </a:p>
        </p:txBody>
      </p:sp>
      <p:sp>
        <p:nvSpPr>
          <p:cNvPr id="9" name="Rectangle 8">
            <a:extLst>
              <a:ext uri="{FF2B5EF4-FFF2-40B4-BE49-F238E27FC236}">
                <a16:creationId xmlns:a16="http://schemas.microsoft.com/office/drawing/2014/main" id="{C3477EB0-B433-4726-D709-F31BCD7074D2}"/>
              </a:ext>
            </a:extLst>
          </p:cNvPr>
          <p:cNvSpPr/>
          <p:nvPr/>
        </p:nvSpPr>
        <p:spPr>
          <a:xfrm>
            <a:off x="4337807" y="1850999"/>
            <a:ext cx="1147492" cy="4083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3" tIns="45712" rIns="91423" bIns="45712" rtlCol="0" anchor="ctr"/>
          <a:lstStyle/>
          <a:p>
            <a:pPr algn="ctr"/>
            <a:endParaRPr lang="en-US"/>
          </a:p>
        </p:txBody>
      </p:sp>
      <p:sp>
        <p:nvSpPr>
          <p:cNvPr id="3" name="Rectangle 2">
            <a:extLst>
              <a:ext uri="{FF2B5EF4-FFF2-40B4-BE49-F238E27FC236}">
                <a16:creationId xmlns:a16="http://schemas.microsoft.com/office/drawing/2014/main" id="{EE1277DE-AB12-8645-005E-CC3472BC23F9}"/>
              </a:ext>
            </a:extLst>
          </p:cNvPr>
          <p:cNvSpPr/>
          <p:nvPr/>
        </p:nvSpPr>
        <p:spPr>
          <a:xfrm>
            <a:off x="3386561" y="1158451"/>
            <a:ext cx="3228360" cy="47215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8" name="Rectangle 7">
            <a:extLst>
              <a:ext uri="{FF2B5EF4-FFF2-40B4-BE49-F238E27FC236}">
                <a16:creationId xmlns:a16="http://schemas.microsoft.com/office/drawing/2014/main" id="{E801233E-620E-2541-92CC-EF63DDD8C3F5}"/>
              </a:ext>
            </a:extLst>
          </p:cNvPr>
          <p:cNvSpPr/>
          <p:nvPr/>
        </p:nvSpPr>
        <p:spPr>
          <a:xfrm>
            <a:off x="674669" y="6509064"/>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1" name="Rectangle 10">
            <a:extLst>
              <a:ext uri="{FF2B5EF4-FFF2-40B4-BE49-F238E27FC236}">
                <a16:creationId xmlns:a16="http://schemas.microsoft.com/office/drawing/2014/main" id="{5F30D24F-0B65-2C65-AAD6-4CE76C2AFE3B}"/>
              </a:ext>
            </a:extLst>
          </p:cNvPr>
          <p:cNvSpPr/>
          <p:nvPr/>
        </p:nvSpPr>
        <p:spPr>
          <a:xfrm>
            <a:off x="2245635" y="1468525"/>
            <a:ext cx="345165" cy="188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r>
              <a:rPr lang="en-US" dirty="0"/>
              <a:t>   </a:t>
            </a:r>
          </a:p>
        </p:txBody>
      </p:sp>
      <p:sp>
        <p:nvSpPr>
          <p:cNvPr id="5" name="Rectangle 61">
            <a:extLst>
              <a:ext uri="{FF2B5EF4-FFF2-40B4-BE49-F238E27FC236}">
                <a16:creationId xmlns:a16="http://schemas.microsoft.com/office/drawing/2014/main" id="{74B0E434-7A1C-FA82-C6E0-0D91129B7C2C}"/>
              </a:ext>
            </a:extLst>
          </p:cNvPr>
          <p:cNvSpPr>
            <a:spLocks noChangeArrowheads="1"/>
          </p:cNvSpPr>
          <p:nvPr/>
        </p:nvSpPr>
        <p:spPr bwMode="auto">
          <a:xfrm>
            <a:off x="182880" y="738716"/>
            <a:ext cx="12009119" cy="5232198"/>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dirty="0">
                <a:latin typeface="Arial" panose="020B0604020202020204" pitchFamily="34" charset="0"/>
                <a:cs typeface="Arial" panose="020B0604020202020204" pitchFamily="34" charset="0"/>
              </a:rPr>
              <a:t>Worldwide search for BSM physics w/ neutrinos, dark matter, and radioactive molecules!</a:t>
            </a:r>
          </a:p>
          <a:p>
            <a:endParaRPr lang="en-US" sz="2100" dirty="0">
              <a:latin typeface="Arial" panose="020B0604020202020204" pitchFamily="34" charset="0"/>
              <a:cs typeface="Arial" panose="020B0604020202020204" pitchFamily="34" charset="0"/>
            </a:endParaRPr>
          </a:p>
          <a:p>
            <a:endParaRPr lang="en-US" sz="6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		   </a:t>
            </a:r>
            <a:r>
              <a:rPr lang="en-US" sz="2400" b="1" dirty="0">
                <a:solidFill>
                  <a:srgbClr val="0070C0"/>
                </a:solidFill>
                <a:latin typeface="Arial" panose="020B0604020202020204" pitchFamily="34" charset="0"/>
                <a:cs typeface="Arial" panose="020B0604020202020204" pitchFamily="34" charset="0"/>
              </a:rPr>
              <a:t>0ν</a:t>
            </a:r>
            <a:r>
              <a:rPr lang="en-US" sz="2400" b="1" dirty="0">
                <a:solidFill>
                  <a:srgbClr val="0070C0"/>
                </a:solidFill>
                <a:latin typeface="Arial" panose="020B0604020202020204" pitchFamily="34" charset="0"/>
                <a:ea typeface="Lucida Grande"/>
                <a:cs typeface="Arial" panose="020B0604020202020204" pitchFamily="34" charset="0"/>
              </a:rPr>
              <a:t>ββ</a:t>
            </a:r>
            <a:r>
              <a:rPr lang="en-US" sz="2100" b="1" dirty="0">
                <a:solidFill>
                  <a:srgbClr val="0070C0"/>
                </a:solidFill>
                <a:latin typeface="Arial" panose="020B0604020202020204" pitchFamily="34" charset="0"/>
                <a:ea typeface="Lucida Grande"/>
                <a:cs typeface="Arial" panose="020B0604020202020204" pitchFamily="34" charset="0"/>
              </a:rPr>
              <a:t> Decay				    Dark Matter Direct Detection		   Symmetry Violation</a:t>
            </a:r>
          </a:p>
          <a:p>
            <a:endParaRPr lang="en-US" sz="2100" b="1" dirty="0">
              <a:solidFill>
                <a:srgbClr val="0070C0"/>
              </a:solidFill>
              <a:latin typeface="Arial" panose="020B0604020202020204" pitchFamily="34" charset="0"/>
              <a:ea typeface="Lucida Grande"/>
              <a:cs typeface="Arial" panose="020B0604020202020204" pitchFamily="34" charset="0"/>
            </a:endParaRPr>
          </a:p>
          <a:p>
            <a:endParaRPr lang="en-US" sz="2100" b="1" dirty="0">
              <a:solidFill>
                <a:srgbClr val="0070C0"/>
              </a:solidFill>
              <a:latin typeface="Arial" panose="020B0604020202020204" pitchFamily="34" charset="0"/>
              <a:ea typeface="Lucida Grande"/>
              <a:cs typeface="Arial" panose="020B0604020202020204" pitchFamily="34" charset="0"/>
            </a:endParaRPr>
          </a:p>
          <a:p>
            <a:endParaRPr lang="en-US" sz="2100" dirty="0">
              <a:latin typeface="Arial" panose="020B0604020202020204" pitchFamily="34" charset="0"/>
              <a:ea typeface="Lucida Grande"/>
              <a:cs typeface="Arial" panose="020B0604020202020204" pitchFamily="34" charset="0"/>
            </a:endParaRPr>
          </a:p>
          <a:p>
            <a:endParaRPr lang="en-US" sz="2100" dirty="0">
              <a:latin typeface="Arial" panose="020B0604020202020204" pitchFamily="34" charset="0"/>
              <a:ea typeface="Lucida Grande"/>
              <a:cs typeface="Arial" panose="020B0604020202020204" pitchFamily="34" charset="0"/>
            </a:endParaRPr>
          </a:p>
          <a:p>
            <a:endParaRPr lang="en-US" sz="2100" dirty="0">
              <a:latin typeface="Arial" panose="020B0604020202020204" pitchFamily="34" charset="0"/>
              <a:ea typeface="Lucida Grande"/>
              <a:cs typeface="Arial" panose="020B0604020202020204" pitchFamily="34" charset="0"/>
            </a:endParaRPr>
          </a:p>
          <a:p>
            <a:endParaRPr lang="en-US" sz="2100" dirty="0">
              <a:latin typeface="Arial" panose="020B0604020202020204" pitchFamily="34" charset="0"/>
              <a:ea typeface="Lucida Grande"/>
              <a:cs typeface="Arial" panose="020B0604020202020204" pitchFamily="34" charset="0"/>
            </a:endParaRPr>
          </a:p>
          <a:p>
            <a:endParaRPr lang="en-US" sz="2100" dirty="0">
              <a:latin typeface="Arial" panose="020B0604020202020204" pitchFamily="34" charset="0"/>
              <a:ea typeface="Lucida Grande"/>
              <a:cs typeface="Arial" panose="020B0604020202020204" pitchFamily="34" charset="0"/>
            </a:endParaRPr>
          </a:p>
          <a:p>
            <a:endParaRPr lang="en-US" sz="2100" dirty="0">
              <a:latin typeface="Arial" panose="020B0604020202020204" pitchFamily="34" charset="0"/>
              <a:ea typeface="Lucida Grande"/>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b="1" dirty="0">
              <a:solidFill>
                <a:schemeClr val="accent6">
                  <a:lumMod val="75000"/>
                </a:schemeClr>
              </a:solidFill>
              <a:latin typeface="Arial" panose="020B0604020202020204" pitchFamily="34" charset="0"/>
              <a:cs typeface="Arial" panose="020B0604020202020204" pitchFamily="34" charset="0"/>
            </a:endParaRPr>
          </a:p>
          <a:p>
            <a:r>
              <a:rPr lang="en-US" sz="2100" b="1" dirty="0">
                <a:solidFill>
                  <a:schemeClr val="accent6">
                    <a:lumMod val="75000"/>
                  </a:schemeClr>
                </a:solidFill>
                <a:latin typeface="Arial" panose="020B0604020202020204" pitchFamily="34" charset="0"/>
                <a:cs typeface="Arial" panose="020B0604020202020204" pitchFamily="34" charset="0"/>
              </a:rPr>
              <a:t>Billions invested worldwide – </a:t>
            </a:r>
            <a:r>
              <a:rPr lang="en-US" sz="2100" b="1" dirty="0">
                <a:solidFill>
                  <a:srgbClr val="0070C0"/>
                </a:solidFill>
                <a:latin typeface="Arial" panose="020B0604020202020204" pitchFamily="34" charset="0"/>
                <a:cs typeface="Arial" panose="020B0604020202020204" pitchFamily="34" charset="0"/>
              </a:rPr>
              <a:t>theory of the nucleus is essential</a:t>
            </a:r>
          </a:p>
          <a:p>
            <a:endParaRPr lang="en-US" sz="800" b="1" dirty="0">
              <a:solidFill>
                <a:srgbClr val="0070C0"/>
              </a:solidFill>
              <a:latin typeface="Arial" panose="020B0604020202020204" pitchFamily="34" charset="0"/>
              <a:cs typeface="Arial" panose="020B0604020202020204" pitchFamily="34" charset="0"/>
            </a:endParaRPr>
          </a:p>
          <a:p>
            <a:r>
              <a:rPr lang="en-US" sz="2100" dirty="0">
                <a:latin typeface="Arial" panose="020B0604020202020204" pitchFamily="34" charset="0"/>
                <a:cs typeface="Arial" panose="020B0604020202020204" pitchFamily="34" charset="0"/>
              </a:rPr>
              <a:t>	Strategic planning for discovery (</a:t>
            </a:r>
            <a:r>
              <a:rPr lang="en-US" sz="2100" b="1" dirty="0">
                <a:solidFill>
                  <a:srgbClr val="C00000"/>
                </a:solidFill>
                <a:latin typeface="Arial" panose="020B0604020202020204" pitchFamily="34" charset="0"/>
                <a:cs typeface="Arial" panose="020B0604020202020204" pitchFamily="34" charset="0"/>
              </a:rPr>
              <a:t>motivation</a:t>
            </a:r>
            <a:r>
              <a:rPr lang="en-US" sz="2100" dirty="0">
                <a:latin typeface="Arial" panose="020B0604020202020204" pitchFamily="34" charset="0"/>
                <a:cs typeface="Arial" panose="020B0604020202020204" pitchFamily="34" charset="0"/>
              </a:rPr>
              <a:t>) + </a:t>
            </a:r>
            <a:r>
              <a:rPr lang="en-US" sz="2100" b="1" dirty="0">
                <a:solidFill>
                  <a:srgbClr val="C00000"/>
                </a:solidFill>
                <a:latin typeface="Arial" panose="020B0604020202020204" pitchFamily="34" charset="0"/>
                <a:cs typeface="Arial" panose="020B0604020202020204" pitchFamily="34" charset="0"/>
              </a:rPr>
              <a:t>interpretation</a:t>
            </a:r>
          </a:p>
        </p:txBody>
      </p:sp>
      <p:pic>
        <p:nvPicPr>
          <p:cNvPr id="4" name="Picture 3">
            <a:extLst>
              <a:ext uri="{FF2B5EF4-FFF2-40B4-BE49-F238E27FC236}">
                <a16:creationId xmlns:a16="http://schemas.microsoft.com/office/drawing/2014/main" id="{543EBC01-DE8A-EBB0-364F-F1C632301C22}"/>
              </a:ext>
            </a:extLst>
          </p:cNvPr>
          <p:cNvPicPr>
            <a:picLocks noChangeAspect="1"/>
          </p:cNvPicPr>
          <p:nvPr/>
        </p:nvPicPr>
        <p:blipFill rotWithShape="1">
          <a:blip r:embed="rId2">
            <a:extLst>
              <a:ext uri="{28A0092B-C50C-407E-A947-70E740481C1C}">
                <a14:useLocalDpi xmlns:a14="http://schemas.microsoft.com/office/drawing/2010/main" val="0"/>
              </a:ext>
            </a:extLst>
          </a:blip>
          <a:srcRect l="5392" t="20348" r="4248" b="6754"/>
          <a:stretch/>
        </p:blipFill>
        <p:spPr>
          <a:xfrm>
            <a:off x="131047" y="1997991"/>
            <a:ext cx="4229175" cy="2558946"/>
          </a:xfrm>
          <a:prstGeom prst="rect">
            <a:avLst/>
          </a:prstGeom>
        </p:spPr>
      </p:pic>
      <p:pic>
        <p:nvPicPr>
          <p:cNvPr id="2" name="Picture 1">
            <a:extLst>
              <a:ext uri="{FF2B5EF4-FFF2-40B4-BE49-F238E27FC236}">
                <a16:creationId xmlns:a16="http://schemas.microsoft.com/office/drawing/2014/main" id="{680122EA-1791-07E1-AC34-DF56749FEFE3}"/>
              </a:ext>
            </a:extLst>
          </p:cNvPr>
          <p:cNvPicPr>
            <a:picLocks noChangeAspect="1"/>
          </p:cNvPicPr>
          <p:nvPr/>
        </p:nvPicPr>
        <p:blipFill rotWithShape="1">
          <a:blip r:embed="rId3"/>
          <a:srcRect l="10435" t="59044" r="13149" b="13258"/>
          <a:stretch/>
        </p:blipFill>
        <p:spPr>
          <a:xfrm>
            <a:off x="4575863" y="2108936"/>
            <a:ext cx="4033753" cy="2415344"/>
          </a:xfrm>
          <a:prstGeom prst="rect">
            <a:avLst/>
          </a:prstGeom>
        </p:spPr>
      </p:pic>
      <p:pic>
        <p:nvPicPr>
          <p:cNvPr id="6" name="Picture 5">
            <a:extLst>
              <a:ext uri="{FF2B5EF4-FFF2-40B4-BE49-F238E27FC236}">
                <a16:creationId xmlns:a16="http://schemas.microsoft.com/office/drawing/2014/main" id="{149D9D6A-DA7E-E57B-3FDF-5D1DEBC0F79F}"/>
              </a:ext>
            </a:extLst>
          </p:cNvPr>
          <p:cNvPicPr>
            <a:picLocks noChangeAspect="1"/>
          </p:cNvPicPr>
          <p:nvPr/>
        </p:nvPicPr>
        <p:blipFill rotWithShape="1">
          <a:blip r:embed="rId4">
            <a:extLst>
              <a:ext uri="{28A0092B-C50C-407E-A947-70E740481C1C}">
                <a14:useLocalDpi xmlns:a14="http://schemas.microsoft.com/office/drawing/2010/main" val="0"/>
              </a:ext>
            </a:extLst>
          </a:blip>
          <a:srcRect l="51809" t="23594" r="1960" b="22276"/>
          <a:stretch/>
        </p:blipFill>
        <p:spPr>
          <a:xfrm>
            <a:off x="8754799" y="2248438"/>
            <a:ext cx="3379132" cy="2225560"/>
          </a:xfrm>
          <a:prstGeom prst="rect">
            <a:avLst/>
          </a:prstGeom>
        </p:spPr>
      </p:pic>
      <p:pic>
        <p:nvPicPr>
          <p:cNvPr id="29" name="Picture 28" descr="bullet_cluster.jpeg">
            <a:extLst>
              <a:ext uri="{FF2B5EF4-FFF2-40B4-BE49-F238E27FC236}">
                <a16:creationId xmlns:a16="http://schemas.microsoft.com/office/drawing/2014/main" id="{92C52D76-3C77-357F-00A5-59A9EA919D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8300" y="3705101"/>
            <a:ext cx="1030858" cy="745225"/>
          </a:xfrm>
          <a:prstGeom prst="rect">
            <a:avLst/>
          </a:prstGeom>
        </p:spPr>
      </p:pic>
      <p:sp>
        <p:nvSpPr>
          <p:cNvPr id="10" name="Rectangle 9">
            <a:extLst>
              <a:ext uri="{FF2B5EF4-FFF2-40B4-BE49-F238E27FC236}">
                <a16:creationId xmlns:a16="http://schemas.microsoft.com/office/drawing/2014/main" id="{27064D01-E783-07A8-600C-05059CD7E2C0}"/>
              </a:ext>
            </a:extLst>
          </p:cNvPr>
          <p:cNvSpPr/>
          <p:nvPr/>
        </p:nvSpPr>
        <p:spPr>
          <a:xfrm>
            <a:off x="8619200" y="2902713"/>
            <a:ext cx="332509" cy="628169"/>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3108434918"/>
      </p:ext>
    </p:extLst>
  </p:cSld>
  <p:clrMapOvr>
    <a:masterClrMapping/>
  </p:clrMapOvr>
  <p:transition spd="med" advTm="23096"/>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Title 1"/>
          <p:cNvSpPr txBox="1">
            <a:spLocks noGrp="1"/>
          </p:cNvSpPr>
          <p:nvPr>
            <p:ph type="title"/>
          </p:nvPr>
        </p:nvSpPr>
        <p:spPr>
          <a:xfrm>
            <a:off x="2325039" y="90000"/>
            <a:ext cx="9761391" cy="688339"/>
          </a:xfrm>
          <a:prstGeom prst="rect">
            <a:avLst/>
          </a:prstGeom>
        </p:spPr>
        <p:txBody>
          <a:bodyPr>
            <a:normAutofit/>
          </a:bodyPr>
          <a:lstStyle>
            <a:lvl1pPr>
              <a:defRPr sz="3000"/>
            </a:lvl1pPr>
          </a:lstStyle>
          <a:p>
            <a:pPr algn="r"/>
            <a:r>
              <a:rPr lang="en-US" dirty="0"/>
              <a:t>Ab Initio Progress: How Heavy Can We Go?</a:t>
            </a:r>
            <a:endParaRPr dirty="0"/>
          </a:p>
        </p:txBody>
      </p:sp>
      <p:sp>
        <p:nvSpPr>
          <p:cNvPr id="8" name="Rectangle 7"/>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 name="Rectangle 1">
            <a:extLst>
              <a:ext uri="{FF2B5EF4-FFF2-40B4-BE49-F238E27FC236}">
                <a16:creationId xmlns:a16="http://schemas.microsoft.com/office/drawing/2014/main" id="{17664C49-EB9B-193F-91C7-692E70858420}"/>
              </a:ext>
            </a:extLst>
          </p:cNvPr>
          <p:cNvSpPr/>
          <p:nvPr/>
        </p:nvSpPr>
        <p:spPr>
          <a:xfrm>
            <a:off x="666341" y="6445403"/>
            <a:ext cx="650316" cy="312234"/>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5" name="TextBox 4">
            <a:extLst>
              <a:ext uri="{FF2B5EF4-FFF2-40B4-BE49-F238E27FC236}">
                <a16:creationId xmlns:a16="http://schemas.microsoft.com/office/drawing/2014/main" id="{BCB1B8DB-2288-ACB8-8478-A6017D966D3E}"/>
              </a:ext>
            </a:extLst>
          </p:cNvPr>
          <p:cNvSpPr txBox="1"/>
          <p:nvPr/>
        </p:nvSpPr>
        <p:spPr>
          <a:xfrm>
            <a:off x="8991057" y="2220134"/>
            <a:ext cx="3180902"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1800" b="0" i="0" u="sng" strike="noStrike" cap="none" spc="0" normalizeH="0" baseline="0" dirty="0">
                <a:ln>
                  <a:noFill/>
                </a:ln>
                <a:solidFill>
                  <a:srgbClr val="000000"/>
                </a:solidFill>
                <a:effectLst/>
                <a:uFillTx/>
                <a:latin typeface="Arial"/>
                <a:ea typeface="Arial"/>
                <a:cs typeface="Arial"/>
                <a:sym typeface="Arial"/>
              </a:rPr>
              <a:t>Key Limitation</a:t>
            </a:r>
          </a:p>
          <a:p>
            <a:pPr marL="0" marR="0" indent="0" algn="l" defTabSz="457200" rtl="0" fontAlgn="auto" latinLnBrk="0" hangingPunct="0">
              <a:lnSpc>
                <a:spcPct val="100000"/>
              </a:lnSpc>
              <a:spcBef>
                <a:spcPts val="0"/>
              </a:spcBef>
              <a:spcAft>
                <a:spcPts val="0"/>
              </a:spcAft>
              <a:buClrTx/>
              <a:buSzTx/>
              <a:buFontTx/>
              <a:buNone/>
              <a:tabLst/>
            </a:pPr>
            <a:endParaRPr lang="en-US" sz="1200" dirty="0"/>
          </a:p>
          <a:p>
            <a:pPr marL="0" marR="0" indent="0" algn="l" defTabSz="457200" rtl="0" fontAlgn="auto" latinLnBrk="0" hangingPunct="0">
              <a:lnSpc>
                <a:spcPct val="100000"/>
              </a:lnSpc>
              <a:spcBef>
                <a:spcPts val="0"/>
              </a:spcBef>
              <a:spcAft>
                <a:spcPts val="0"/>
              </a:spcAft>
              <a:buClrTx/>
              <a:buSzTx/>
              <a:buFontTx/>
              <a:buNone/>
              <a:tabLst/>
            </a:pPr>
            <a:r>
              <a:rPr lang="en-US" sz="1800" b="1" dirty="0">
                <a:solidFill>
                  <a:srgbClr val="C00000"/>
                </a:solidFill>
              </a:rPr>
              <a:t>3NF matrix element storage</a:t>
            </a:r>
          </a:p>
        </p:txBody>
      </p:sp>
      <p:pic>
        <p:nvPicPr>
          <p:cNvPr id="6" name="Picture 5">
            <a:extLst>
              <a:ext uri="{FF2B5EF4-FFF2-40B4-BE49-F238E27FC236}">
                <a16:creationId xmlns:a16="http://schemas.microsoft.com/office/drawing/2014/main" id="{87AC83B6-7F34-8029-B0D3-0D62E2F62E29}"/>
              </a:ext>
            </a:extLst>
          </p:cNvPr>
          <p:cNvPicPr>
            <a:picLocks noChangeAspect="1"/>
          </p:cNvPicPr>
          <p:nvPr/>
        </p:nvPicPr>
        <p:blipFill rotWithShape="1">
          <a:blip r:embed="rId3"/>
          <a:srcRect r="20381" b="-13869"/>
          <a:stretch/>
        </p:blipFill>
        <p:spPr>
          <a:xfrm>
            <a:off x="9354754" y="3121020"/>
            <a:ext cx="2468297" cy="270554"/>
          </a:xfrm>
          <a:prstGeom prst="rect">
            <a:avLst/>
          </a:prstGeom>
        </p:spPr>
      </p:pic>
      <p:pic>
        <p:nvPicPr>
          <p:cNvPr id="4" name="Picture 3">
            <a:extLst>
              <a:ext uri="{FF2B5EF4-FFF2-40B4-BE49-F238E27FC236}">
                <a16:creationId xmlns:a16="http://schemas.microsoft.com/office/drawing/2014/main" id="{18BDDD56-33E4-F424-BEA0-F167360026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000" y="1530000"/>
            <a:ext cx="8778240" cy="5293360"/>
          </a:xfrm>
          <a:prstGeom prst="rect">
            <a:avLst/>
          </a:prstGeom>
        </p:spPr>
      </p:pic>
      <p:sp>
        <p:nvSpPr>
          <p:cNvPr id="10" name="Rectangle 9">
            <a:extLst>
              <a:ext uri="{FF2B5EF4-FFF2-40B4-BE49-F238E27FC236}">
                <a16:creationId xmlns:a16="http://schemas.microsoft.com/office/drawing/2014/main" id="{F6E53823-41B6-2887-3C70-320A716E27C0}"/>
              </a:ext>
            </a:extLst>
          </p:cNvPr>
          <p:cNvSpPr/>
          <p:nvPr/>
        </p:nvSpPr>
        <p:spPr>
          <a:xfrm>
            <a:off x="4064431" y="2043456"/>
            <a:ext cx="2403062" cy="1923982"/>
          </a:xfrm>
          <a:prstGeom prst="rect">
            <a:avLst/>
          </a:prstGeom>
          <a:gradFill flip="none" rotWithShape="1">
            <a:gsLst>
              <a:gs pos="7000">
                <a:srgbClr val="00B0F0">
                  <a:alpha val="88000"/>
                </a:srgbClr>
              </a:gs>
              <a:gs pos="94000">
                <a:schemeClr val="bg1">
                  <a:alpha val="0"/>
                </a:schemeClr>
              </a:gs>
              <a:gs pos="60000">
                <a:srgbClr val="0070C0">
                  <a:alpha val="82107"/>
                </a:srgbClr>
              </a:gs>
            </a:gsLst>
            <a:path path="rect">
              <a:fillToRect t="100000" r="100000"/>
            </a:path>
            <a:tileRect l="-100000" b="-100000"/>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11" name="Rectangle 61">
            <a:extLst>
              <a:ext uri="{FF2B5EF4-FFF2-40B4-BE49-F238E27FC236}">
                <a16:creationId xmlns:a16="http://schemas.microsoft.com/office/drawing/2014/main" id="{C7DB8D27-DDCC-9703-FED3-93F3D0A7C6D4}"/>
              </a:ext>
            </a:extLst>
          </p:cNvPr>
          <p:cNvSpPr>
            <a:spLocks noChangeArrowheads="1"/>
          </p:cNvSpPr>
          <p:nvPr/>
        </p:nvSpPr>
        <p:spPr bwMode="auto">
          <a:xfrm>
            <a:off x="179999" y="720000"/>
            <a:ext cx="12012001" cy="874069"/>
          </a:xfrm>
          <a:prstGeom prst="rect">
            <a:avLst/>
          </a:prstGeom>
          <a:noFill/>
          <a:ln w="9525">
            <a:noFill/>
            <a:miter lim="800000"/>
            <a:headEnd/>
            <a:tailEnd/>
          </a:ln>
        </p:spPr>
        <p:txBody>
          <a:bodyPr wrap="square" lIns="91423" tIns="45712" rIns="91423" bIns="45712">
            <a:prstTxWarp prst="textNoShape">
              <a:avLst/>
            </a:prstTxWarp>
            <a:spAutoFit/>
          </a:bodyPr>
          <a:lstStyle/>
          <a:p>
            <a:pPr marL="125957" indent="-125957">
              <a:lnSpc>
                <a:spcPct val="90000"/>
              </a:lnSpc>
              <a:spcBef>
                <a:spcPct val="20000"/>
              </a:spcBef>
              <a:buClr>
                <a:srgbClr val="000000"/>
              </a:buClr>
            </a:pPr>
            <a:r>
              <a:rPr lang="en-US" sz="2100" dirty="0">
                <a:solidFill>
                  <a:schemeClr val="tx1"/>
                </a:solidFill>
              </a:rPr>
              <a:t>Tremendous progress in ab initio reach, largely due to valence-space IMSRG</a:t>
            </a:r>
          </a:p>
          <a:p>
            <a:pPr marL="125957" indent="-125957">
              <a:lnSpc>
                <a:spcPct val="90000"/>
              </a:lnSpc>
              <a:spcBef>
                <a:spcPct val="20000"/>
              </a:spcBef>
              <a:buClr>
                <a:srgbClr val="000000"/>
              </a:buClr>
            </a:pPr>
            <a:endParaRPr lang="en-US" sz="800" dirty="0">
              <a:solidFill>
                <a:schemeClr val="tx1"/>
              </a:solidFill>
            </a:endParaRPr>
          </a:p>
          <a:p>
            <a:pPr marL="125957" indent="-125957">
              <a:lnSpc>
                <a:spcPct val="90000"/>
              </a:lnSpc>
              <a:spcBef>
                <a:spcPct val="20000"/>
              </a:spcBef>
              <a:buClr>
                <a:srgbClr val="000000"/>
              </a:buClr>
            </a:pPr>
            <a:r>
              <a:rPr lang="en-US" sz="2100" dirty="0">
                <a:solidFill>
                  <a:schemeClr val="tx1"/>
                </a:solidFill>
              </a:rPr>
              <a:t>Calculate essentially </a:t>
            </a:r>
            <a:r>
              <a:rPr lang="en-US" sz="2100" i="1" dirty="0">
                <a:solidFill>
                  <a:schemeClr val="tx1"/>
                </a:solidFill>
              </a:rPr>
              <a:t>all</a:t>
            </a:r>
            <a:r>
              <a:rPr lang="en-US" sz="2100" dirty="0">
                <a:solidFill>
                  <a:schemeClr val="tx1"/>
                </a:solidFill>
              </a:rPr>
              <a:t> properties </a:t>
            </a:r>
            <a:r>
              <a:rPr lang="en-US" sz="2100" i="1" dirty="0">
                <a:solidFill>
                  <a:schemeClr val="tx1"/>
                </a:solidFill>
              </a:rPr>
              <a:t>all</a:t>
            </a:r>
            <a:r>
              <a:rPr lang="en-US" sz="2100" dirty="0">
                <a:solidFill>
                  <a:schemeClr val="tx1"/>
                </a:solidFill>
              </a:rPr>
              <a:t> of nuclei… </a:t>
            </a:r>
            <a:r>
              <a:rPr lang="en-US" sz="2100" b="1" dirty="0">
                <a:solidFill>
                  <a:srgbClr val="C00000"/>
                </a:solidFill>
              </a:rPr>
              <a:t>to N, Z ~ 50</a:t>
            </a:r>
            <a:endParaRPr lang="en-US" sz="2100" dirty="0">
              <a:solidFill>
                <a:srgbClr val="C00000"/>
              </a:solidFill>
            </a:endParaRPr>
          </a:p>
        </p:txBody>
      </p:sp>
    </p:spTree>
    <p:extLst>
      <p:ext uri="{BB962C8B-B14F-4D97-AF65-F5344CB8AC3E}">
        <p14:creationId xmlns:p14="http://schemas.microsoft.com/office/powerpoint/2010/main" val="3679185855"/>
      </p:ext>
    </p:extLst>
  </p:cSld>
  <p:clrMapOvr>
    <a:masterClrMapping/>
  </p:clrMapOvr>
  <p:transition spd="med" advTm="22677"/>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61">
            <a:extLst>
              <a:ext uri="{FF2B5EF4-FFF2-40B4-BE49-F238E27FC236}">
                <a16:creationId xmlns:a16="http://schemas.microsoft.com/office/drawing/2014/main" id="{93D981DC-E3B7-D749-903E-0AC8F504FF54}"/>
              </a:ext>
            </a:extLst>
          </p:cNvPr>
          <p:cNvSpPr>
            <a:spLocks noChangeArrowheads="1"/>
          </p:cNvSpPr>
          <p:nvPr/>
        </p:nvSpPr>
        <p:spPr bwMode="auto">
          <a:xfrm>
            <a:off x="81282" y="698585"/>
            <a:ext cx="11934613" cy="3904142"/>
          </a:xfrm>
          <a:prstGeom prst="rect">
            <a:avLst/>
          </a:prstGeom>
          <a:noFill/>
          <a:ln w="9525">
            <a:noFill/>
            <a:miter lim="800000"/>
            <a:headEnd/>
            <a:tailEnd/>
          </a:ln>
        </p:spPr>
        <p:txBody>
          <a:bodyPr wrap="square" lIns="121917" tIns="60958" rIns="121917" bIns="60958">
            <a:prstTxWarp prst="textNoShape">
              <a:avLst/>
            </a:prstTxWarp>
            <a:spAutoFit/>
          </a:bodyPr>
          <a:lstStyle/>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dirty="0">
                <a:solidFill>
                  <a:srgbClr val="FF0000"/>
                </a:solidFill>
                <a:latin typeface="Arial" panose="020B0604020202020204" pitchFamily="34" charset="0"/>
                <a:cs typeface="Arial" panose="020B0604020202020204" pitchFamily="34" charset="0"/>
              </a:rPr>
              <a:t>											</a:t>
            </a: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dirty="0">
                <a:solidFill>
                  <a:srgbClr val="FF0000"/>
                </a:solidFill>
                <a:latin typeface="Arial" panose="020B0604020202020204" pitchFamily="34" charset="0"/>
                <a:cs typeface="Arial" panose="020B0604020202020204" pitchFamily="34" charset="0"/>
              </a:rPr>
              <a:t>											</a:t>
            </a: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dirty="0">
                <a:solidFill>
                  <a:srgbClr val="FF0000"/>
                </a:solidFill>
                <a:latin typeface="Arial" panose="020B0604020202020204" pitchFamily="34" charset="0"/>
                <a:cs typeface="Arial" panose="020B0604020202020204" pitchFamily="34" charset="0"/>
              </a:rPr>
              <a:t>																	</a:t>
            </a:r>
            <a:br>
              <a:rPr lang="en-US" sz="2100" dirty="0">
                <a:solidFill>
                  <a:srgbClr val="FF0000"/>
                </a:solidFill>
                <a:latin typeface="Arial" panose="020B0604020202020204" pitchFamily="34" charset="0"/>
                <a:cs typeface="Arial" panose="020B0604020202020204" pitchFamily="34" charset="0"/>
              </a:rPr>
            </a:b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p:txBody>
      </p:sp>
      <p:sp>
        <p:nvSpPr>
          <p:cNvPr id="495" name="Title 1"/>
          <p:cNvSpPr txBox="1">
            <a:spLocks noGrp="1"/>
          </p:cNvSpPr>
          <p:nvPr>
            <p:ph type="title"/>
          </p:nvPr>
        </p:nvSpPr>
        <p:spPr>
          <a:xfrm>
            <a:off x="1" y="1374850"/>
            <a:ext cx="8345346" cy="4250446"/>
          </a:xfrm>
          <a:prstGeom prst="rect">
            <a:avLst/>
          </a:prstGeom>
        </p:spPr>
        <p:txBody>
          <a:bodyPr>
            <a:noAutofit/>
          </a:bodyPr>
          <a:lstStyle>
            <a:lvl1pPr>
              <a:defRPr sz="3000"/>
            </a:lvl1pPr>
          </a:lstStyle>
          <a:p>
            <a:r>
              <a:rPr lang="en-US" sz="4500" dirty="0">
                <a:solidFill>
                  <a:schemeClr val="accent1"/>
                </a:solidFill>
              </a:rPr>
              <a:t>Converged Calculations</a:t>
            </a:r>
            <a:br>
              <a:rPr lang="en-US" sz="4500" dirty="0">
                <a:solidFill>
                  <a:schemeClr val="accent1"/>
                </a:solidFill>
              </a:rPr>
            </a:br>
            <a:r>
              <a:rPr lang="en-US" sz="4500" dirty="0">
                <a:solidFill>
                  <a:schemeClr val="accent1"/>
                </a:solidFill>
              </a:rPr>
              <a:t>of Heavy Nuclei</a:t>
            </a:r>
            <a:endParaRPr sz="4500" dirty="0">
              <a:solidFill>
                <a:schemeClr val="accent1"/>
              </a:solidFill>
            </a:endParaRPr>
          </a:p>
        </p:txBody>
      </p:sp>
      <p:sp>
        <p:nvSpPr>
          <p:cNvPr id="8" name="Rectangle 7"/>
          <p:cNvSpPr/>
          <p:nvPr/>
        </p:nvSpPr>
        <p:spPr>
          <a:xfrm>
            <a:off x="674669" y="6509064"/>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5" name="Rectangle 14"/>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2" name="Picture 1">
            <a:extLst>
              <a:ext uri="{FF2B5EF4-FFF2-40B4-BE49-F238E27FC236}">
                <a16:creationId xmlns:a16="http://schemas.microsoft.com/office/drawing/2014/main" id="{997BD773-97A1-8964-8BB9-F36B75982A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892" y="698585"/>
            <a:ext cx="4216469" cy="5966836"/>
          </a:xfrm>
          <a:prstGeom prst="rect">
            <a:avLst/>
          </a:prstGeom>
        </p:spPr>
      </p:pic>
      <p:pic>
        <p:nvPicPr>
          <p:cNvPr id="6" name="Picture 5">
            <a:extLst>
              <a:ext uri="{FF2B5EF4-FFF2-40B4-BE49-F238E27FC236}">
                <a16:creationId xmlns:a16="http://schemas.microsoft.com/office/drawing/2014/main" id="{49FF1E86-F0E7-8F8A-83D3-7704457F66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91" y="5580686"/>
            <a:ext cx="7252106" cy="1264470"/>
          </a:xfrm>
          <a:prstGeom prst="rect">
            <a:avLst/>
          </a:prstGeom>
        </p:spPr>
      </p:pic>
      <p:sp>
        <p:nvSpPr>
          <p:cNvPr id="5" name="Title 1">
            <a:extLst>
              <a:ext uri="{FF2B5EF4-FFF2-40B4-BE49-F238E27FC236}">
                <a16:creationId xmlns:a16="http://schemas.microsoft.com/office/drawing/2014/main" id="{B317299A-CF7A-F0EA-2058-2C845E55420D}"/>
              </a:ext>
            </a:extLst>
          </p:cNvPr>
          <p:cNvSpPr txBox="1">
            <a:spLocks/>
          </p:cNvSpPr>
          <p:nvPr/>
        </p:nvSpPr>
        <p:spPr>
          <a:xfrm>
            <a:off x="2325039" y="90001"/>
            <a:ext cx="9761391" cy="688339"/>
          </a:xfrm>
          <a:prstGeom prst="rect">
            <a:avLst/>
          </a:prstGeom>
          <a:ln w="12700">
            <a:miter lim="400000"/>
          </a:ln>
          <a:extLst>
            <a:ext uri="{C572A759-6A51-4108-AA02-DFA0A04FC94B}">
              <ma14:wrappingTextBoxFlag xmlns:ma14="http://schemas.microsoft.com/office/mac/drawingml/2011/main" xmlns="" val="1"/>
            </a:ext>
          </a:extLst>
        </p:spPr>
        <p:txBody>
          <a:bodyPr lIns="45711" tIns="45712" rIns="45711" bIns="45712" anchor="t">
            <a:normAutofit/>
          </a:bodyPr>
          <a:lstStyle>
            <a:lvl1pPr marL="0" marR="0" indent="0" algn="l" defTabSz="914230" rtl="0" latinLnBrk="0">
              <a:lnSpc>
                <a:spcPct val="90000"/>
              </a:lnSpc>
              <a:spcBef>
                <a:spcPts val="0"/>
              </a:spcBef>
              <a:spcAft>
                <a:spcPts val="0"/>
              </a:spcAft>
              <a:buClrTx/>
              <a:buSzTx/>
              <a:buFontTx/>
              <a:buNone/>
              <a:tabLst/>
              <a:defRPr sz="3000" b="1" i="0" u="none" strike="noStrike" cap="none" spc="0" baseline="0">
                <a:ln>
                  <a:noFill/>
                </a:ln>
                <a:solidFill>
                  <a:srgbClr val="00B0F0"/>
                </a:solidFill>
                <a:uFillTx/>
                <a:latin typeface="Arial"/>
                <a:ea typeface="Arial"/>
                <a:cs typeface="Arial"/>
                <a:sym typeface="Arial"/>
              </a:defRPr>
            </a:lvl1pPr>
            <a:lvl2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2pPr>
            <a:lvl3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3pPr>
            <a:lvl4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4pPr>
            <a:lvl5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5pPr>
            <a:lvl6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6pPr>
            <a:lvl7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7pPr>
            <a:lvl8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8pPr>
            <a:lvl9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9pPr>
          </a:lstStyle>
          <a:p>
            <a:pPr algn="r" hangingPunct="1"/>
            <a:endParaRPr lang="en-US" dirty="0"/>
          </a:p>
        </p:txBody>
      </p:sp>
      <p:sp>
        <p:nvSpPr>
          <p:cNvPr id="9" name="Rectangle 8">
            <a:extLst>
              <a:ext uri="{FF2B5EF4-FFF2-40B4-BE49-F238E27FC236}">
                <a16:creationId xmlns:a16="http://schemas.microsoft.com/office/drawing/2014/main" id="{3E5B78EA-2C60-AE4E-A504-9E0E614AABDD}"/>
              </a:ext>
            </a:extLst>
          </p:cNvPr>
          <p:cNvSpPr/>
          <p:nvPr/>
        </p:nvSpPr>
        <p:spPr>
          <a:xfrm>
            <a:off x="172722" y="6239332"/>
            <a:ext cx="810258" cy="287258"/>
          </a:xfrm>
          <a:prstGeom prst="rect">
            <a:avLst/>
          </a:prstGeom>
          <a:noFill/>
          <a:ln w="2222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3" name="Title 1">
            <a:extLst>
              <a:ext uri="{FF2B5EF4-FFF2-40B4-BE49-F238E27FC236}">
                <a16:creationId xmlns:a16="http://schemas.microsoft.com/office/drawing/2014/main" id="{EE9BD8CA-2852-D529-B206-6BAEC545651D}"/>
              </a:ext>
            </a:extLst>
          </p:cNvPr>
          <p:cNvSpPr txBox="1">
            <a:spLocks/>
          </p:cNvSpPr>
          <p:nvPr/>
        </p:nvSpPr>
        <p:spPr>
          <a:xfrm>
            <a:off x="2448000" y="242401"/>
            <a:ext cx="9761391" cy="688339"/>
          </a:xfrm>
          <a:prstGeom prst="rect">
            <a:avLst/>
          </a:prstGeom>
          <a:ln w="12700">
            <a:miter lim="400000"/>
          </a:ln>
          <a:extLst>
            <a:ext uri="{C572A759-6A51-4108-AA02-DFA0A04FC94B}">
              <ma14:wrappingTextBoxFlag xmlns="" xmlns:ma14="http://schemas.microsoft.com/office/mac/drawingml/2011/main" val="1"/>
            </a:ext>
          </a:extLst>
        </p:spPr>
        <p:txBody>
          <a:bodyPr lIns="45711" tIns="45712" rIns="45711" bIns="45712" anchor="t">
            <a:normAutofit/>
          </a:bodyPr>
          <a:lstStyle>
            <a:lvl1pPr marL="0" marR="0" indent="0" algn="l" defTabSz="914230" rtl="0" latinLnBrk="0">
              <a:lnSpc>
                <a:spcPct val="90000"/>
              </a:lnSpc>
              <a:spcBef>
                <a:spcPts val="0"/>
              </a:spcBef>
              <a:spcAft>
                <a:spcPts val="0"/>
              </a:spcAft>
              <a:buClrTx/>
              <a:buSzTx/>
              <a:buFontTx/>
              <a:buNone/>
              <a:tabLst/>
              <a:defRPr sz="3000" b="1" i="0" u="none" strike="noStrike" cap="none" spc="0" baseline="0">
                <a:ln>
                  <a:noFill/>
                </a:ln>
                <a:solidFill>
                  <a:srgbClr val="00B0F0"/>
                </a:solidFill>
                <a:uFillTx/>
                <a:latin typeface="Arial"/>
                <a:ea typeface="Arial"/>
                <a:cs typeface="Arial"/>
                <a:sym typeface="Arial"/>
              </a:defRPr>
            </a:lvl1pPr>
            <a:lvl2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2pPr>
            <a:lvl3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3pPr>
            <a:lvl4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4pPr>
            <a:lvl5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5pPr>
            <a:lvl6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6pPr>
            <a:lvl7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7pPr>
            <a:lvl8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8pPr>
            <a:lvl9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9pPr>
          </a:lstStyle>
          <a:p>
            <a:pPr algn="r" hangingPunct="1"/>
            <a:r>
              <a:rPr lang="en-US" dirty="0"/>
              <a:t>*KEY ADVANCE*</a:t>
            </a:r>
          </a:p>
        </p:txBody>
      </p:sp>
      <p:pic>
        <p:nvPicPr>
          <p:cNvPr id="4" name="Picture 3">
            <a:extLst>
              <a:ext uri="{FF2B5EF4-FFF2-40B4-BE49-F238E27FC236}">
                <a16:creationId xmlns:a16="http://schemas.microsoft.com/office/drawing/2014/main" id="{956563C1-FF29-93A4-4041-FECA740106D5}"/>
              </a:ext>
            </a:extLst>
          </p:cNvPr>
          <p:cNvPicPr>
            <a:picLocks noChangeAspect="1"/>
          </p:cNvPicPr>
          <p:nvPr/>
        </p:nvPicPr>
        <p:blipFill rotWithShape="1">
          <a:blip r:embed="rId5">
            <a:extLst>
              <a:ext uri="{28A0092B-C50C-407E-A947-70E740481C1C}">
                <a14:useLocalDpi xmlns:a14="http://schemas.microsoft.com/office/drawing/2010/main" val="0"/>
              </a:ext>
            </a:extLst>
          </a:blip>
          <a:srcRect t="15259"/>
          <a:stretch/>
        </p:blipFill>
        <p:spPr>
          <a:xfrm>
            <a:off x="401991" y="4155951"/>
            <a:ext cx="1051891" cy="1188512"/>
          </a:xfrm>
          <a:prstGeom prst="rect">
            <a:avLst/>
          </a:prstGeom>
        </p:spPr>
      </p:pic>
      <p:pic>
        <p:nvPicPr>
          <p:cNvPr id="11" name="Picture 10" descr="A purple flower with black text&#10;&#10;Description automatically generated">
            <a:extLst>
              <a:ext uri="{FF2B5EF4-FFF2-40B4-BE49-F238E27FC236}">
                <a16:creationId xmlns:a16="http://schemas.microsoft.com/office/drawing/2014/main" id="{6CA413CD-61A4-E61F-C3BC-9CB63223D7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3882" y="4762060"/>
            <a:ext cx="1299874" cy="679289"/>
          </a:xfrm>
          <a:prstGeom prst="rect">
            <a:avLst/>
          </a:prstGeom>
        </p:spPr>
      </p:pic>
      <p:sp>
        <p:nvSpPr>
          <p:cNvPr id="7" name="TextBox 6">
            <a:extLst>
              <a:ext uri="{FF2B5EF4-FFF2-40B4-BE49-F238E27FC236}">
                <a16:creationId xmlns:a16="http://schemas.microsoft.com/office/drawing/2014/main" id="{8B549F97-E65C-3A53-A68A-0DC9F8B46944}"/>
              </a:ext>
            </a:extLst>
          </p:cNvPr>
          <p:cNvSpPr txBox="1"/>
          <p:nvPr/>
        </p:nvSpPr>
        <p:spPr>
          <a:xfrm>
            <a:off x="179434" y="5350803"/>
            <a:ext cx="1600598"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b="1" dirty="0">
                <a:solidFill>
                  <a:srgbClr val="0070C0"/>
                </a:solidFill>
              </a:rPr>
              <a:t>Takayuki Miyagi</a:t>
            </a:r>
            <a:endParaRPr lang="en-US" sz="1400" b="1" dirty="0">
              <a:solidFill>
                <a:srgbClr val="0070C0"/>
              </a:solidFill>
              <a:latin typeface="+mn-lt"/>
            </a:endParaRPr>
          </a:p>
        </p:txBody>
      </p:sp>
    </p:spTree>
    <p:extLst>
      <p:ext uri="{BB962C8B-B14F-4D97-AF65-F5344CB8AC3E}">
        <p14:creationId xmlns:p14="http://schemas.microsoft.com/office/powerpoint/2010/main" val="3081857076"/>
      </p:ext>
    </p:extLst>
  </p:cSld>
  <p:clrMapOvr>
    <a:masterClrMapping/>
  </p:clrMapOvr>
  <p:transition spd="med" advTm="11098"/>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1">
            <a:extLst>
              <a:ext uri="{FF2B5EF4-FFF2-40B4-BE49-F238E27FC236}">
                <a16:creationId xmlns:a16="http://schemas.microsoft.com/office/drawing/2014/main" id="{5556CAA9-03E4-5149-9CD0-24B49E0E3451}"/>
              </a:ext>
            </a:extLst>
          </p:cNvPr>
          <p:cNvSpPr>
            <a:spLocks noChangeArrowheads="1"/>
          </p:cNvSpPr>
          <p:nvPr/>
        </p:nvSpPr>
        <p:spPr bwMode="auto">
          <a:xfrm>
            <a:off x="81282" y="698585"/>
            <a:ext cx="11934613" cy="871004"/>
          </a:xfrm>
          <a:prstGeom prst="rect">
            <a:avLst/>
          </a:prstGeom>
          <a:noFill/>
          <a:ln w="9525">
            <a:noFill/>
            <a:miter lim="800000"/>
            <a:headEnd/>
            <a:tailEnd/>
          </a:ln>
        </p:spPr>
        <p:txBody>
          <a:bodyPr wrap="square" lIns="121917" tIns="60958" rIns="121917" bIns="60958">
            <a:prstTxWarp prst="textNoShape">
              <a:avLst/>
            </a:prstTxWarp>
            <a:spAutoFit/>
          </a:bodyPr>
          <a:lstStyle/>
          <a:p>
            <a:pPr marL="167986" indent="-167986">
              <a:lnSpc>
                <a:spcPct val="90000"/>
              </a:lnSpc>
              <a:spcBef>
                <a:spcPct val="20000"/>
              </a:spcBef>
              <a:buClr>
                <a:srgbClr val="000000"/>
              </a:buClr>
            </a:pPr>
            <a:r>
              <a:rPr lang="en-US" sz="2100" dirty="0">
                <a:latin typeface="Arial" panose="020B0604020202020204" pitchFamily="34" charset="0"/>
                <a:cs typeface="Arial" panose="020B0604020202020204" pitchFamily="34" charset="0"/>
              </a:rPr>
              <a:t>Limited by typical memory/node: </a:t>
            </a:r>
          </a:p>
          <a:p>
            <a:pPr marL="167986" indent="-167986">
              <a:lnSpc>
                <a:spcPct val="90000"/>
              </a:lnSpc>
              <a:spcBef>
                <a:spcPct val="20000"/>
              </a:spcBef>
              <a:buClr>
                <a:srgbClr val="000000"/>
              </a:buClr>
            </a:pPr>
            <a:endParaRPr lang="en-US" sz="6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dirty="0">
                <a:solidFill>
                  <a:srgbClr val="0070C0"/>
                </a:solidFill>
                <a:latin typeface="Arial" panose="020B0604020202020204" pitchFamily="34" charset="0"/>
                <a:cs typeface="Arial" panose="020B0604020202020204" pitchFamily="34" charset="0"/>
              </a:rPr>
              <a:t>No convergence in </a:t>
            </a:r>
            <a:r>
              <a:rPr lang="en-US" sz="2100" baseline="30000" dirty="0">
                <a:solidFill>
                  <a:srgbClr val="0070C0"/>
                </a:solidFill>
                <a:latin typeface="Arial" panose="020B0604020202020204" pitchFamily="34" charset="0"/>
                <a:cs typeface="Arial" panose="020B0604020202020204" pitchFamily="34" charset="0"/>
              </a:rPr>
              <a:t>208</a:t>
            </a:r>
            <a:r>
              <a:rPr lang="en-US" sz="2100" dirty="0">
                <a:solidFill>
                  <a:srgbClr val="0070C0"/>
                </a:solidFill>
                <a:latin typeface="Arial" panose="020B0604020202020204" pitchFamily="34" charset="0"/>
                <a:cs typeface="Arial" panose="020B0604020202020204" pitchFamily="34" charset="0"/>
              </a:rPr>
              <a:t>Pb (heaviest doubly magic nucleus)</a:t>
            </a:r>
            <a:endParaRPr lang="en-US" sz="2100" baseline="-25000" dirty="0">
              <a:solidFill>
                <a:srgbClr val="0070C0"/>
              </a:solidFill>
              <a:latin typeface="Arial" panose="020B0604020202020204" pitchFamily="34" charset="0"/>
              <a:cs typeface="Arial" panose="020B0604020202020204" pitchFamily="34" charset="0"/>
            </a:endParaRPr>
          </a:p>
        </p:txBody>
      </p:sp>
      <p:sp>
        <p:nvSpPr>
          <p:cNvPr id="495" name="Title 1"/>
          <p:cNvSpPr txBox="1">
            <a:spLocks noGrp="1"/>
          </p:cNvSpPr>
          <p:nvPr>
            <p:ph type="title"/>
          </p:nvPr>
        </p:nvSpPr>
        <p:spPr>
          <a:xfrm>
            <a:off x="2325039" y="90001"/>
            <a:ext cx="9761391" cy="688339"/>
          </a:xfrm>
          <a:prstGeom prst="rect">
            <a:avLst/>
          </a:prstGeom>
        </p:spPr>
        <p:txBody>
          <a:bodyPr>
            <a:normAutofit/>
          </a:bodyPr>
          <a:lstStyle>
            <a:lvl1pPr>
              <a:defRPr sz="3000"/>
            </a:lvl1pPr>
          </a:lstStyle>
          <a:p>
            <a:pPr algn="r"/>
            <a:r>
              <a:rPr lang="en-US" dirty="0"/>
              <a:t>Ab Initio Calculations of Heavy Nuclei</a:t>
            </a:r>
            <a:endParaRPr dirty="0"/>
          </a:p>
        </p:txBody>
      </p:sp>
      <p:sp>
        <p:nvSpPr>
          <p:cNvPr id="8" name="Rectangle 7"/>
          <p:cNvSpPr/>
          <p:nvPr/>
        </p:nvSpPr>
        <p:spPr>
          <a:xfrm>
            <a:off x="674669" y="6509064"/>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5" name="Rectangle 14"/>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2" name="Picture 1">
            <a:extLst>
              <a:ext uri="{FF2B5EF4-FFF2-40B4-BE49-F238E27FC236}">
                <a16:creationId xmlns:a16="http://schemas.microsoft.com/office/drawing/2014/main" id="{361EA338-1B95-F546-B121-83F29B585460}"/>
              </a:ext>
            </a:extLst>
          </p:cNvPr>
          <p:cNvPicPr>
            <a:picLocks noChangeAspect="1"/>
          </p:cNvPicPr>
          <p:nvPr/>
        </p:nvPicPr>
        <p:blipFill>
          <a:blip r:embed="rId2"/>
          <a:stretch>
            <a:fillRect/>
          </a:stretch>
        </p:blipFill>
        <p:spPr>
          <a:xfrm>
            <a:off x="4088426" y="772924"/>
            <a:ext cx="3100114" cy="237600"/>
          </a:xfrm>
          <a:prstGeom prst="rect">
            <a:avLst/>
          </a:prstGeom>
        </p:spPr>
      </p:pic>
      <p:sp>
        <p:nvSpPr>
          <p:cNvPr id="7" name="Rectangle 6">
            <a:extLst>
              <a:ext uri="{FF2B5EF4-FFF2-40B4-BE49-F238E27FC236}">
                <a16:creationId xmlns:a16="http://schemas.microsoft.com/office/drawing/2014/main" id="{DEF2B8AF-B85E-7A32-F5AE-61A72EEA3696}"/>
              </a:ext>
            </a:extLst>
          </p:cNvPr>
          <p:cNvSpPr/>
          <p:nvPr/>
        </p:nvSpPr>
        <p:spPr>
          <a:xfrm>
            <a:off x="4172268" y="5634788"/>
            <a:ext cx="1405529" cy="688340"/>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3" name="Rectangle 2">
            <a:extLst>
              <a:ext uri="{FF2B5EF4-FFF2-40B4-BE49-F238E27FC236}">
                <a16:creationId xmlns:a16="http://schemas.microsoft.com/office/drawing/2014/main" id="{2F28E34C-EFF4-3FA3-747F-820C3577C675}"/>
              </a:ext>
            </a:extLst>
          </p:cNvPr>
          <p:cNvSpPr/>
          <p:nvPr/>
        </p:nvSpPr>
        <p:spPr>
          <a:xfrm>
            <a:off x="674669" y="6509064"/>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4" name="Picture 3">
            <a:extLst>
              <a:ext uri="{FF2B5EF4-FFF2-40B4-BE49-F238E27FC236}">
                <a16:creationId xmlns:a16="http://schemas.microsoft.com/office/drawing/2014/main" id="{942B7E3E-D700-62AC-0E61-AA2E35109093}"/>
              </a:ext>
            </a:extLst>
          </p:cNvPr>
          <p:cNvPicPr>
            <a:picLocks noChangeAspect="1"/>
          </p:cNvPicPr>
          <p:nvPr/>
        </p:nvPicPr>
        <p:blipFill rotWithShape="1">
          <a:blip r:embed="rId3">
            <a:extLst>
              <a:ext uri="{28A0092B-C50C-407E-A947-70E740481C1C}">
                <a14:useLocalDpi xmlns:a14="http://schemas.microsoft.com/office/drawing/2010/main" val="0"/>
              </a:ext>
            </a:extLst>
          </a:blip>
          <a:srcRect l="5036" t="13451" r="44311" b="10452"/>
          <a:stretch/>
        </p:blipFill>
        <p:spPr>
          <a:xfrm>
            <a:off x="90914" y="3886911"/>
            <a:ext cx="3527571" cy="2980945"/>
          </a:xfrm>
          <a:prstGeom prst="rect">
            <a:avLst/>
          </a:prstGeom>
        </p:spPr>
      </p:pic>
      <p:sp>
        <p:nvSpPr>
          <p:cNvPr id="14" name="TextBox 13">
            <a:extLst>
              <a:ext uri="{FF2B5EF4-FFF2-40B4-BE49-F238E27FC236}">
                <a16:creationId xmlns:a16="http://schemas.microsoft.com/office/drawing/2014/main" id="{3DFD7692-277F-BF71-3C29-700B47D079FE}"/>
              </a:ext>
            </a:extLst>
          </p:cNvPr>
          <p:cNvSpPr txBox="1"/>
          <p:nvPr/>
        </p:nvSpPr>
        <p:spPr>
          <a:xfrm>
            <a:off x="1572687" y="4143572"/>
            <a:ext cx="62933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30000" dirty="0">
                <a:ln>
                  <a:noFill/>
                </a:ln>
                <a:solidFill>
                  <a:srgbClr val="000000"/>
                </a:solidFill>
                <a:effectLst/>
                <a:uFillTx/>
                <a:latin typeface="Arial"/>
                <a:ea typeface="Arial"/>
                <a:cs typeface="Arial"/>
                <a:sym typeface="Arial"/>
              </a:rPr>
              <a:t>208</a:t>
            </a:r>
            <a:r>
              <a:rPr kumimoji="0" lang="en-US" sz="1800" b="0" i="0" u="none" strike="noStrike" cap="none" spc="0" normalizeH="0" baseline="0" dirty="0">
                <a:ln>
                  <a:noFill/>
                </a:ln>
                <a:solidFill>
                  <a:srgbClr val="000000"/>
                </a:solidFill>
                <a:effectLst/>
                <a:uFillTx/>
                <a:latin typeface="Arial"/>
                <a:ea typeface="Arial"/>
                <a:cs typeface="Arial"/>
                <a:sym typeface="Arial"/>
              </a:rPr>
              <a:t>Pb</a:t>
            </a:r>
          </a:p>
        </p:txBody>
      </p:sp>
      <p:cxnSp>
        <p:nvCxnSpPr>
          <p:cNvPr id="17" name="Straight Arrow Connector 16">
            <a:extLst>
              <a:ext uri="{FF2B5EF4-FFF2-40B4-BE49-F238E27FC236}">
                <a16:creationId xmlns:a16="http://schemas.microsoft.com/office/drawing/2014/main" id="{F18C1012-7048-7DCD-3903-114972D94FAE}"/>
              </a:ext>
            </a:extLst>
          </p:cNvPr>
          <p:cNvCxnSpPr>
            <a:cxnSpLocks/>
          </p:cNvCxnSpPr>
          <p:nvPr/>
        </p:nvCxnSpPr>
        <p:spPr>
          <a:xfrm>
            <a:off x="1657536" y="6181791"/>
            <a:ext cx="729492" cy="0"/>
          </a:xfrm>
          <a:prstGeom prst="straightConnector1">
            <a:avLst/>
          </a:prstGeom>
          <a:noFill/>
          <a:ln w="6350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pic>
        <p:nvPicPr>
          <p:cNvPr id="28" name="Picture 27">
            <a:extLst>
              <a:ext uri="{FF2B5EF4-FFF2-40B4-BE49-F238E27FC236}">
                <a16:creationId xmlns:a16="http://schemas.microsoft.com/office/drawing/2014/main" id="{F27AE593-5B3A-F0D1-F413-FF9F5F505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00" y="1497600"/>
            <a:ext cx="3487293" cy="2439670"/>
          </a:xfrm>
          <a:prstGeom prst="rect">
            <a:avLst/>
          </a:prstGeom>
        </p:spPr>
      </p:pic>
      <p:cxnSp>
        <p:nvCxnSpPr>
          <p:cNvPr id="6" name="Straight Connector 5">
            <a:extLst>
              <a:ext uri="{FF2B5EF4-FFF2-40B4-BE49-F238E27FC236}">
                <a16:creationId xmlns:a16="http://schemas.microsoft.com/office/drawing/2014/main" id="{AE091616-C93A-ECD9-AFD8-781828BCF07B}"/>
              </a:ext>
            </a:extLst>
          </p:cNvPr>
          <p:cNvCxnSpPr>
            <a:cxnSpLocks/>
          </p:cNvCxnSpPr>
          <p:nvPr/>
        </p:nvCxnSpPr>
        <p:spPr>
          <a:xfrm flipV="1">
            <a:off x="1504459" y="2617470"/>
            <a:ext cx="0" cy="908461"/>
          </a:xfrm>
          <a:prstGeom prst="line">
            <a:avLst/>
          </a:prstGeom>
          <a:noFill/>
          <a:ln w="31750" cap="flat">
            <a:solidFill>
              <a:schemeClr val="accent2"/>
            </a:solidFill>
            <a:prstDash val="sysDot"/>
            <a:miter lim="800000"/>
          </a:ln>
          <a:effectLst/>
          <a:sp3d/>
        </p:spPr>
        <p:style>
          <a:lnRef idx="0">
            <a:scrgbClr r="0" g="0" b="0"/>
          </a:lnRef>
          <a:fillRef idx="0">
            <a:scrgbClr r="0" g="0" b="0"/>
          </a:fillRef>
          <a:effectRef idx="0">
            <a:scrgbClr r="0" g="0" b="0"/>
          </a:effectRef>
          <a:fontRef idx="none"/>
        </p:style>
      </p:cxnSp>
      <p:sp>
        <p:nvSpPr>
          <p:cNvPr id="30" name="Rectangle 29">
            <a:extLst>
              <a:ext uri="{FF2B5EF4-FFF2-40B4-BE49-F238E27FC236}">
                <a16:creationId xmlns:a16="http://schemas.microsoft.com/office/drawing/2014/main" id="{A1C47BD1-EA7A-CA81-9A1D-CB12574BB16B}"/>
              </a:ext>
            </a:extLst>
          </p:cNvPr>
          <p:cNvSpPr/>
          <p:nvPr/>
        </p:nvSpPr>
        <p:spPr>
          <a:xfrm>
            <a:off x="1523235" y="4512902"/>
            <a:ext cx="813379" cy="1798451"/>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31" name="Rectangle 30">
            <a:extLst>
              <a:ext uri="{FF2B5EF4-FFF2-40B4-BE49-F238E27FC236}">
                <a16:creationId xmlns:a16="http://schemas.microsoft.com/office/drawing/2014/main" id="{4C6F075E-FC9D-3204-9F3C-B79ABA4C4349}"/>
              </a:ext>
            </a:extLst>
          </p:cNvPr>
          <p:cNvSpPr/>
          <p:nvPr/>
        </p:nvSpPr>
        <p:spPr>
          <a:xfrm>
            <a:off x="2013993" y="5058138"/>
            <a:ext cx="1490250" cy="123671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33" name="Rectangle 32">
            <a:extLst>
              <a:ext uri="{FF2B5EF4-FFF2-40B4-BE49-F238E27FC236}">
                <a16:creationId xmlns:a16="http://schemas.microsoft.com/office/drawing/2014/main" id="{533E0F73-3E8E-982F-5CEA-B3CF0AE74053}"/>
              </a:ext>
            </a:extLst>
          </p:cNvPr>
          <p:cNvSpPr/>
          <p:nvPr/>
        </p:nvSpPr>
        <p:spPr>
          <a:xfrm>
            <a:off x="1701097" y="5282045"/>
            <a:ext cx="749783" cy="861772"/>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5000" b="0" i="0" u="none" strike="noStrike" cap="none" spc="0" normalizeH="0" baseline="0" dirty="0">
                <a:ln>
                  <a:noFill/>
                </a:ln>
                <a:solidFill>
                  <a:srgbClr val="000000"/>
                </a:solidFill>
                <a:effectLst/>
                <a:uFillTx/>
                <a:latin typeface="Arial"/>
                <a:ea typeface="Arial"/>
                <a:cs typeface="Arial"/>
                <a:sym typeface="Arial"/>
              </a:rPr>
              <a:t>🤷🏼‍♀️</a:t>
            </a:r>
          </a:p>
        </p:txBody>
      </p:sp>
    </p:spTree>
    <p:extLst>
      <p:ext uri="{BB962C8B-B14F-4D97-AF65-F5344CB8AC3E}">
        <p14:creationId xmlns:p14="http://schemas.microsoft.com/office/powerpoint/2010/main" val="1148444849"/>
      </p:ext>
    </p:extLst>
  </p:cSld>
  <p:clrMapOvr>
    <a:masterClrMapping/>
  </p:clrMapOvr>
  <p:transition spd="med" advTm="34637"/>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95" name="Title 1"/>
          <p:cNvSpPr txBox="1">
            <a:spLocks noGrp="1"/>
          </p:cNvSpPr>
          <p:nvPr>
            <p:ph type="title"/>
          </p:nvPr>
        </p:nvSpPr>
        <p:spPr>
          <a:xfrm>
            <a:off x="2325039" y="90001"/>
            <a:ext cx="9761391" cy="688339"/>
          </a:xfrm>
          <a:prstGeom prst="rect">
            <a:avLst/>
          </a:prstGeom>
        </p:spPr>
        <p:txBody>
          <a:bodyPr>
            <a:normAutofit/>
          </a:bodyPr>
          <a:lstStyle>
            <a:lvl1pPr>
              <a:defRPr sz="3000"/>
            </a:lvl1pPr>
          </a:lstStyle>
          <a:p>
            <a:pPr algn="r"/>
            <a:r>
              <a:rPr lang="en-US" dirty="0"/>
              <a:t>Ab Initio Calculations of Heavy Nuclei</a:t>
            </a:r>
            <a:endParaRPr dirty="0"/>
          </a:p>
        </p:txBody>
      </p:sp>
      <p:sp>
        <p:nvSpPr>
          <p:cNvPr id="8" name="Rectangle 7"/>
          <p:cNvSpPr/>
          <p:nvPr/>
        </p:nvSpPr>
        <p:spPr>
          <a:xfrm>
            <a:off x="674669" y="6509064"/>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2" name="Picture 1">
            <a:extLst>
              <a:ext uri="{FF2B5EF4-FFF2-40B4-BE49-F238E27FC236}">
                <a16:creationId xmlns:a16="http://schemas.microsoft.com/office/drawing/2014/main" id="{361EA338-1B95-F546-B121-83F29B585460}"/>
              </a:ext>
            </a:extLst>
          </p:cNvPr>
          <p:cNvPicPr>
            <a:picLocks noChangeAspect="1"/>
          </p:cNvPicPr>
          <p:nvPr/>
        </p:nvPicPr>
        <p:blipFill>
          <a:blip r:embed="rId3"/>
          <a:stretch>
            <a:fillRect/>
          </a:stretch>
        </p:blipFill>
        <p:spPr>
          <a:xfrm>
            <a:off x="4088426" y="772924"/>
            <a:ext cx="3100114" cy="237600"/>
          </a:xfrm>
          <a:prstGeom prst="rect">
            <a:avLst/>
          </a:prstGeom>
        </p:spPr>
      </p:pic>
      <p:sp>
        <p:nvSpPr>
          <p:cNvPr id="3" name="Rectangle 2">
            <a:extLst>
              <a:ext uri="{FF2B5EF4-FFF2-40B4-BE49-F238E27FC236}">
                <a16:creationId xmlns:a16="http://schemas.microsoft.com/office/drawing/2014/main" id="{2F28E34C-EFF4-3FA3-747F-820C3577C675}"/>
              </a:ext>
            </a:extLst>
          </p:cNvPr>
          <p:cNvSpPr/>
          <p:nvPr/>
        </p:nvSpPr>
        <p:spPr>
          <a:xfrm>
            <a:off x="674669" y="6509064"/>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4" name="Picture 3">
            <a:extLst>
              <a:ext uri="{FF2B5EF4-FFF2-40B4-BE49-F238E27FC236}">
                <a16:creationId xmlns:a16="http://schemas.microsoft.com/office/drawing/2014/main" id="{942B7E3E-D700-62AC-0E61-AA2E35109093}"/>
              </a:ext>
            </a:extLst>
          </p:cNvPr>
          <p:cNvPicPr>
            <a:picLocks noChangeAspect="1"/>
          </p:cNvPicPr>
          <p:nvPr/>
        </p:nvPicPr>
        <p:blipFill rotWithShape="1">
          <a:blip r:embed="rId4">
            <a:extLst>
              <a:ext uri="{28A0092B-C50C-407E-A947-70E740481C1C}">
                <a14:useLocalDpi xmlns:a14="http://schemas.microsoft.com/office/drawing/2010/main" val="0"/>
              </a:ext>
            </a:extLst>
          </a:blip>
          <a:srcRect l="5036" t="13451" r="44311" b="10452"/>
          <a:stretch/>
        </p:blipFill>
        <p:spPr>
          <a:xfrm>
            <a:off x="90914" y="3886911"/>
            <a:ext cx="3527571" cy="2980945"/>
          </a:xfrm>
          <a:prstGeom prst="rect">
            <a:avLst/>
          </a:prstGeom>
        </p:spPr>
      </p:pic>
      <p:pic>
        <p:nvPicPr>
          <p:cNvPr id="5" name="Picture 4">
            <a:extLst>
              <a:ext uri="{FF2B5EF4-FFF2-40B4-BE49-F238E27FC236}">
                <a16:creationId xmlns:a16="http://schemas.microsoft.com/office/drawing/2014/main" id="{D7550D4F-DB2B-DFF2-43DD-71E14F08D6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93" y="1497330"/>
            <a:ext cx="3487673" cy="2429936"/>
          </a:xfrm>
          <a:prstGeom prst="rect">
            <a:avLst/>
          </a:prstGeom>
        </p:spPr>
      </p:pic>
      <p:cxnSp>
        <p:nvCxnSpPr>
          <p:cNvPr id="6" name="Straight Connector 5">
            <a:extLst>
              <a:ext uri="{FF2B5EF4-FFF2-40B4-BE49-F238E27FC236}">
                <a16:creationId xmlns:a16="http://schemas.microsoft.com/office/drawing/2014/main" id="{AE091616-C93A-ECD9-AFD8-781828BCF07B}"/>
              </a:ext>
            </a:extLst>
          </p:cNvPr>
          <p:cNvCxnSpPr>
            <a:cxnSpLocks/>
          </p:cNvCxnSpPr>
          <p:nvPr/>
        </p:nvCxnSpPr>
        <p:spPr>
          <a:xfrm flipV="1">
            <a:off x="1504459" y="2617470"/>
            <a:ext cx="0" cy="908461"/>
          </a:xfrm>
          <a:prstGeom prst="line">
            <a:avLst/>
          </a:prstGeom>
          <a:noFill/>
          <a:ln w="31750" cap="flat">
            <a:solidFill>
              <a:schemeClr val="accent2"/>
            </a:solidFill>
            <a:prstDash val="sysDot"/>
            <a:miter lim="800000"/>
          </a:ln>
          <a:effectLst/>
          <a:sp3d/>
        </p:spPr>
        <p:style>
          <a:lnRef idx="0">
            <a:scrgbClr r="0" g="0" b="0"/>
          </a:lnRef>
          <a:fillRef idx="0">
            <a:scrgbClr r="0" g="0" b="0"/>
          </a:fillRef>
          <a:effectRef idx="0">
            <a:scrgbClr r="0" g="0" b="0"/>
          </a:effectRef>
          <a:fontRef idx="none"/>
        </p:style>
      </p:cxnSp>
      <p:cxnSp>
        <p:nvCxnSpPr>
          <p:cNvPr id="9" name="Straight Connector 8">
            <a:extLst>
              <a:ext uri="{FF2B5EF4-FFF2-40B4-BE49-F238E27FC236}">
                <a16:creationId xmlns:a16="http://schemas.microsoft.com/office/drawing/2014/main" id="{84586610-26D3-A745-5282-081457CAA54F}"/>
              </a:ext>
            </a:extLst>
          </p:cNvPr>
          <p:cNvCxnSpPr>
            <a:cxnSpLocks/>
          </p:cNvCxnSpPr>
          <p:nvPr/>
        </p:nvCxnSpPr>
        <p:spPr>
          <a:xfrm flipV="1">
            <a:off x="2387028" y="2497127"/>
            <a:ext cx="0" cy="1045719"/>
          </a:xfrm>
          <a:prstGeom prst="line">
            <a:avLst/>
          </a:prstGeom>
          <a:noFill/>
          <a:ln w="31750" cap="flat">
            <a:solidFill>
              <a:schemeClr val="accent2"/>
            </a:solidFill>
            <a:prstDash val="solid"/>
            <a:miter lim="800000"/>
          </a:ln>
          <a:effectLst/>
          <a:sp3d/>
        </p:spPr>
        <p:style>
          <a:lnRef idx="0">
            <a:scrgbClr r="0" g="0" b="0"/>
          </a:lnRef>
          <a:fillRef idx="0">
            <a:scrgbClr r="0" g="0" b="0"/>
          </a:fillRef>
          <a:effectRef idx="0">
            <a:scrgbClr r="0" g="0" b="0"/>
          </a:effectRef>
          <a:fontRef idx="none"/>
        </p:style>
      </p:cxnSp>
      <p:cxnSp>
        <p:nvCxnSpPr>
          <p:cNvPr id="12" name="Straight Connector 11">
            <a:extLst>
              <a:ext uri="{FF2B5EF4-FFF2-40B4-BE49-F238E27FC236}">
                <a16:creationId xmlns:a16="http://schemas.microsoft.com/office/drawing/2014/main" id="{A4A84113-432C-B899-AAE9-8777BD7ECB95}"/>
              </a:ext>
            </a:extLst>
          </p:cNvPr>
          <p:cNvCxnSpPr>
            <a:cxnSpLocks/>
          </p:cNvCxnSpPr>
          <p:nvPr/>
        </p:nvCxnSpPr>
        <p:spPr>
          <a:xfrm flipV="1">
            <a:off x="2679369" y="5132070"/>
            <a:ext cx="0" cy="1261178"/>
          </a:xfrm>
          <a:prstGeom prst="line">
            <a:avLst/>
          </a:prstGeom>
          <a:noFill/>
          <a:ln w="31750" cap="flat">
            <a:solidFill>
              <a:schemeClr val="accent2"/>
            </a:solidFill>
            <a:prstDash val="solid"/>
            <a:miter lim="800000"/>
          </a:ln>
          <a:effectLst/>
          <a:sp3d/>
        </p:spPr>
        <p:style>
          <a:lnRef idx="0">
            <a:scrgbClr r="0" g="0" b="0"/>
          </a:lnRef>
          <a:fillRef idx="0">
            <a:scrgbClr r="0" g="0" b="0"/>
          </a:fillRef>
          <a:effectRef idx="0">
            <a:scrgbClr r="0" g="0" b="0"/>
          </a:effectRef>
          <a:fontRef idx="none"/>
        </p:style>
      </p:cxnSp>
      <p:sp>
        <p:nvSpPr>
          <p:cNvPr id="14" name="TextBox 13">
            <a:extLst>
              <a:ext uri="{FF2B5EF4-FFF2-40B4-BE49-F238E27FC236}">
                <a16:creationId xmlns:a16="http://schemas.microsoft.com/office/drawing/2014/main" id="{3DFD7692-277F-BF71-3C29-700B47D079FE}"/>
              </a:ext>
            </a:extLst>
          </p:cNvPr>
          <p:cNvSpPr txBox="1"/>
          <p:nvPr/>
        </p:nvSpPr>
        <p:spPr>
          <a:xfrm>
            <a:off x="1572687" y="4143572"/>
            <a:ext cx="62933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30000" dirty="0">
                <a:ln>
                  <a:noFill/>
                </a:ln>
                <a:solidFill>
                  <a:srgbClr val="000000"/>
                </a:solidFill>
                <a:effectLst/>
                <a:uFillTx/>
                <a:latin typeface="Arial"/>
                <a:ea typeface="Arial"/>
                <a:cs typeface="Arial"/>
                <a:sym typeface="Arial"/>
              </a:rPr>
              <a:t>208</a:t>
            </a:r>
            <a:r>
              <a:rPr kumimoji="0" lang="en-US" sz="1800" b="0" i="0" u="none" strike="noStrike" cap="none" spc="0" normalizeH="0" baseline="0" dirty="0">
                <a:ln>
                  <a:noFill/>
                </a:ln>
                <a:solidFill>
                  <a:srgbClr val="000000"/>
                </a:solidFill>
                <a:effectLst/>
                <a:uFillTx/>
                <a:latin typeface="Arial"/>
                <a:ea typeface="Arial"/>
                <a:cs typeface="Arial"/>
                <a:sym typeface="Arial"/>
              </a:rPr>
              <a:t>Pb</a:t>
            </a:r>
          </a:p>
        </p:txBody>
      </p:sp>
      <p:cxnSp>
        <p:nvCxnSpPr>
          <p:cNvPr id="16" name="Straight Arrow Connector 15">
            <a:extLst>
              <a:ext uri="{FF2B5EF4-FFF2-40B4-BE49-F238E27FC236}">
                <a16:creationId xmlns:a16="http://schemas.microsoft.com/office/drawing/2014/main" id="{8F14B39E-E950-D05A-43BE-7291538F8466}"/>
              </a:ext>
            </a:extLst>
          </p:cNvPr>
          <p:cNvCxnSpPr>
            <a:cxnSpLocks/>
          </p:cNvCxnSpPr>
          <p:nvPr/>
        </p:nvCxnSpPr>
        <p:spPr>
          <a:xfrm>
            <a:off x="1572687" y="3344064"/>
            <a:ext cx="729492" cy="0"/>
          </a:xfrm>
          <a:prstGeom prst="straightConnector1">
            <a:avLst/>
          </a:prstGeom>
          <a:noFill/>
          <a:ln w="6350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7" name="Straight Arrow Connector 16">
            <a:extLst>
              <a:ext uri="{FF2B5EF4-FFF2-40B4-BE49-F238E27FC236}">
                <a16:creationId xmlns:a16="http://schemas.microsoft.com/office/drawing/2014/main" id="{F18C1012-7048-7DCD-3903-114972D94FAE}"/>
              </a:ext>
            </a:extLst>
          </p:cNvPr>
          <p:cNvCxnSpPr>
            <a:cxnSpLocks/>
          </p:cNvCxnSpPr>
          <p:nvPr/>
        </p:nvCxnSpPr>
        <p:spPr>
          <a:xfrm>
            <a:off x="1657536" y="6181791"/>
            <a:ext cx="729492" cy="0"/>
          </a:xfrm>
          <a:prstGeom prst="straightConnector1">
            <a:avLst/>
          </a:prstGeom>
          <a:noFill/>
          <a:ln w="6350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10" name="Rectangle 61">
            <a:extLst>
              <a:ext uri="{FF2B5EF4-FFF2-40B4-BE49-F238E27FC236}">
                <a16:creationId xmlns:a16="http://schemas.microsoft.com/office/drawing/2014/main" id="{C3DF8AAD-AC92-D9B3-6268-DC0389BFB25C}"/>
              </a:ext>
            </a:extLst>
          </p:cNvPr>
          <p:cNvSpPr>
            <a:spLocks noChangeArrowheads="1"/>
          </p:cNvSpPr>
          <p:nvPr/>
        </p:nvSpPr>
        <p:spPr bwMode="auto">
          <a:xfrm>
            <a:off x="81282" y="698585"/>
            <a:ext cx="11934613" cy="3353735"/>
          </a:xfrm>
          <a:prstGeom prst="rect">
            <a:avLst/>
          </a:prstGeom>
          <a:noFill/>
          <a:ln w="9525">
            <a:noFill/>
            <a:miter lim="800000"/>
            <a:headEnd/>
            <a:tailEnd/>
          </a:ln>
        </p:spPr>
        <p:txBody>
          <a:bodyPr wrap="square" lIns="121917" tIns="60958" rIns="121917" bIns="60958">
            <a:prstTxWarp prst="textNoShape">
              <a:avLst/>
            </a:prstTxWarp>
            <a:spAutoFit/>
          </a:bodyPr>
          <a:lstStyle/>
          <a:p>
            <a:pPr marL="167986" indent="-167986">
              <a:lnSpc>
                <a:spcPct val="90000"/>
              </a:lnSpc>
              <a:spcBef>
                <a:spcPct val="20000"/>
              </a:spcBef>
              <a:buClr>
                <a:srgbClr val="000000"/>
              </a:buClr>
            </a:pPr>
            <a:r>
              <a:rPr lang="en-US" sz="2100" dirty="0">
                <a:latin typeface="Arial" panose="020B0604020202020204" pitchFamily="34" charset="0"/>
                <a:cs typeface="Arial" panose="020B0604020202020204" pitchFamily="34" charset="0"/>
              </a:rPr>
              <a:t>Limited by typical memory/node: </a:t>
            </a:r>
          </a:p>
          <a:p>
            <a:pPr marL="167986" indent="-167986">
              <a:lnSpc>
                <a:spcPct val="90000"/>
              </a:lnSpc>
              <a:spcBef>
                <a:spcPct val="20000"/>
              </a:spcBef>
              <a:buClr>
                <a:srgbClr val="000000"/>
              </a:buClr>
            </a:pPr>
            <a:endParaRPr lang="en-US" sz="600" dirty="0">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b="1" dirty="0">
                <a:solidFill>
                  <a:schemeClr val="accent1"/>
                </a:solidFill>
                <a:latin typeface="Arial" panose="020B0604020202020204" pitchFamily="34" charset="0"/>
                <a:cs typeface="Arial" panose="020B0604020202020204" pitchFamily="34" charset="0"/>
              </a:rPr>
              <a:t>Clever storage reduces needs: TB → GB</a:t>
            </a:r>
          </a:p>
          <a:p>
            <a:pPr marL="167986" indent="-167986">
              <a:lnSpc>
                <a:spcPct val="90000"/>
              </a:lnSpc>
              <a:spcBef>
                <a:spcPct val="20000"/>
              </a:spcBef>
              <a:buClr>
                <a:srgbClr val="000000"/>
              </a:buClr>
            </a:pPr>
            <a:endParaRPr lang="en-US" sz="2200" baseline="30000" dirty="0">
              <a:solidFill>
                <a:schemeClr val="accent1"/>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6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dirty="0">
                <a:solidFill>
                  <a:srgbClr val="FF0000"/>
                </a:solidFill>
                <a:latin typeface="Arial" panose="020B0604020202020204" pitchFamily="34" charset="0"/>
                <a:cs typeface="Arial" panose="020B0604020202020204" pitchFamily="34" charset="0"/>
              </a:rPr>
              <a:t>								 	</a:t>
            </a:r>
            <a:r>
              <a:rPr lang="en-US" sz="2100" baseline="30000" dirty="0">
                <a:solidFill>
                  <a:schemeClr val="tx1"/>
                </a:solidFill>
                <a:latin typeface="Arial" panose="020B0604020202020204" pitchFamily="34" charset="0"/>
                <a:cs typeface="Arial" panose="020B0604020202020204" pitchFamily="34" charset="0"/>
              </a:rPr>
              <a:t>208</a:t>
            </a:r>
            <a:r>
              <a:rPr lang="en-US" sz="2100" dirty="0">
                <a:solidFill>
                  <a:schemeClr val="tx1"/>
                </a:solidFill>
                <a:latin typeface="Arial" panose="020B0604020202020204" pitchFamily="34" charset="0"/>
                <a:cs typeface="Arial" panose="020B0604020202020204" pitchFamily="34" charset="0"/>
              </a:rPr>
              <a:t>Pb now straightforward:</a:t>
            </a:r>
          </a:p>
          <a:p>
            <a:pPr marL="167986" indent="-167986">
              <a:lnSpc>
                <a:spcPct val="90000"/>
              </a:lnSpc>
              <a:spcBef>
                <a:spcPct val="20000"/>
              </a:spcBef>
              <a:buClr>
                <a:srgbClr val="000000"/>
              </a:buClr>
            </a:pPr>
            <a:r>
              <a:rPr lang="en-US" sz="2100" dirty="0">
                <a:solidFill>
                  <a:schemeClr val="tx1"/>
                </a:solidFill>
                <a:latin typeface="Arial" panose="020B0604020202020204" pitchFamily="34" charset="0"/>
                <a:cs typeface="Arial" panose="020B0604020202020204" pitchFamily="34" charset="0"/>
              </a:rPr>
              <a:t>										Solving the Schrödinger equation for 200+ nucleons!</a:t>
            </a: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dirty="0">
                <a:solidFill>
                  <a:srgbClr val="FF0000"/>
                </a:solidFill>
                <a:latin typeface="Arial" panose="020B0604020202020204" pitchFamily="34" charset="0"/>
                <a:cs typeface="Arial" panose="020B0604020202020204" pitchFamily="34" charset="0"/>
              </a:rPr>
              <a:t>									</a:t>
            </a:r>
            <a:endParaRPr lang="en-US" sz="21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4008318"/>
      </p:ext>
    </p:extLst>
  </p:cSld>
  <p:clrMapOvr>
    <a:masterClrMapping/>
  </p:clrMapOvr>
  <p:transition spd="med" advTm="34637"/>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95" name="Title 1"/>
          <p:cNvSpPr txBox="1">
            <a:spLocks noGrp="1"/>
          </p:cNvSpPr>
          <p:nvPr>
            <p:ph type="title"/>
          </p:nvPr>
        </p:nvSpPr>
        <p:spPr>
          <a:xfrm>
            <a:off x="2325039" y="90001"/>
            <a:ext cx="9761391" cy="688339"/>
          </a:xfrm>
          <a:prstGeom prst="rect">
            <a:avLst/>
          </a:prstGeom>
        </p:spPr>
        <p:txBody>
          <a:bodyPr>
            <a:normAutofit/>
          </a:bodyPr>
          <a:lstStyle>
            <a:lvl1pPr>
              <a:defRPr sz="3000"/>
            </a:lvl1pPr>
          </a:lstStyle>
          <a:p>
            <a:pPr algn="r"/>
            <a:r>
              <a:rPr lang="en-US" dirty="0"/>
              <a:t>Ab Initio Calculations of Heavy Nuclei</a:t>
            </a:r>
            <a:endParaRPr dirty="0"/>
          </a:p>
        </p:txBody>
      </p:sp>
      <p:sp>
        <p:nvSpPr>
          <p:cNvPr id="8" name="Rectangle 7"/>
          <p:cNvSpPr/>
          <p:nvPr/>
        </p:nvSpPr>
        <p:spPr>
          <a:xfrm>
            <a:off x="674669" y="6509064"/>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2" name="Picture 1">
            <a:extLst>
              <a:ext uri="{FF2B5EF4-FFF2-40B4-BE49-F238E27FC236}">
                <a16:creationId xmlns:a16="http://schemas.microsoft.com/office/drawing/2014/main" id="{361EA338-1B95-F546-B121-83F29B585460}"/>
              </a:ext>
            </a:extLst>
          </p:cNvPr>
          <p:cNvPicPr>
            <a:picLocks noChangeAspect="1"/>
          </p:cNvPicPr>
          <p:nvPr/>
        </p:nvPicPr>
        <p:blipFill>
          <a:blip r:embed="rId3"/>
          <a:stretch>
            <a:fillRect/>
          </a:stretch>
        </p:blipFill>
        <p:spPr>
          <a:xfrm>
            <a:off x="4088426" y="772924"/>
            <a:ext cx="3100114" cy="237600"/>
          </a:xfrm>
          <a:prstGeom prst="rect">
            <a:avLst/>
          </a:prstGeom>
        </p:spPr>
      </p:pic>
      <p:sp>
        <p:nvSpPr>
          <p:cNvPr id="3" name="Rectangle 2">
            <a:extLst>
              <a:ext uri="{FF2B5EF4-FFF2-40B4-BE49-F238E27FC236}">
                <a16:creationId xmlns:a16="http://schemas.microsoft.com/office/drawing/2014/main" id="{2F28E34C-EFF4-3FA3-747F-820C3577C675}"/>
              </a:ext>
            </a:extLst>
          </p:cNvPr>
          <p:cNvSpPr/>
          <p:nvPr/>
        </p:nvSpPr>
        <p:spPr>
          <a:xfrm>
            <a:off x="674669" y="6509064"/>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4" name="Picture 3">
            <a:extLst>
              <a:ext uri="{FF2B5EF4-FFF2-40B4-BE49-F238E27FC236}">
                <a16:creationId xmlns:a16="http://schemas.microsoft.com/office/drawing/2014/main" id="{942B7E3E-D700-62AC-0E61-AA2E35109093}"/>
              </a:ext>
            </a:extLst>
          </p:cNvPr>
          <p:cNvPicPr>
            <a:picLocks noChangeAspect="1"/>
          </p:cNvPicPr>
          <p:nvPr/>
        </p:nvPicPr>
        <p:blipFill rotWithShape="1">
          <a:blip r:embed="rId4">
            <a:extLst>
              <a:ext uri="{28A0092B-C50C-407E-A947-70E740481C1C}">
                <a14:useLocalDpi xmlns:a14="http://schemas.microsoft.com/office/drawing/2010/main" val="0"/>
              </a:ext>
            </a:extLst>
          </a:blip>
          <a:srcRect l="5036" t="13451" r="44311" b="10452"/>
          <a:stretch/>
        </p:blipFill>
        <p:spPr>
          <a:xfrm>
            <a:off x="90914" y="3886911"/>
            <a:ext cx="3527571" cy="2980945"/>
          </a:xfrm>
          <a:prstGeom prst="rect">
            <a:avLst/>
          </a:prstGeom>
        </p:spPr>
      </p:pic>
      <p:pic>
        <p:nvPicPr>
          <p:cNvPr id="5" name="Picture 4">
            <a:extLst>
              <a:ext uri="{FF2B5EF4-FFF2-40B4-BE49-F238E27FC236}">
                <a16:creationId xmlns:a16="http://schemas.microsoft.com/office/drawing/2014/main" id="{D7550D4F-DB2B-DFF2-43DD-71E14F08D6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93" y="1497330"/>
            <a:ext cx="3487673" cy="2429936"/>
          </a:xfrm>
          <a:prstGeom prst="rect">
            <a:avLst/>
          </a:prstGeom>
        </p:spPr>
      </p:pic>
      <p:cxnSp>
        <p:nvCxnSpPr>
          <p:cNvPr id="6" name="Straight Connector 5">
            <a:extLst>
              <a:ext uri="{FF2B5EF4-FFF2-40B4-BE49-F238E27FC236}">
                <a16:creationId xmlns:a16="http://schemas.microsoft.com/office/drawing/2014/main" id="{AE091616-C93A-ECD9-AFD8-781828BCF07B}"/>
              </a:ext>
            </a:extLst>
          </p:cNvPr>
          <p:cNvCxnSpPr>
            <a:cxnSpLocks/>
          </p:cNvCxnSpPr>
          <p:nvPr/>
        </p:nvCxnSpPr>
        <p:spPr>
          <a:xfrm flipV="1">
            <a:off x="1504459" y="2617470"/>
            <a:ext cx="0" cy="908461"/>
          </a:xfrm>
          <a:prstGeom prst="line">
            <a:avLst/>
          </a:prstGeom>
          <a:noFill/>
          <a:ln w="31750" cap="flat">
            <a:solidFill>
              <a:schemeClr val="accent2"/>
            </a:solidFill>
            <a:prstDash val="sysDot"/>
            <a:miter lim="800000"/>
          </a:ln>
          <a:effectLst/>
          <a:sp3d/>
        </p:spPr>
        <p:style>
          <a:lnRef idx="0">
            <a:scrgbClr r="0" g="0" b="0"/>
          </a:lnRef>
          <a:fillRef idx="0">
            <a:scrgbClr r="0" g="0" b="0"/>
          </a:fillRef>
          <a:effectRef idx="0">
            <a:scrgbClr r="0" g="0" b="0"/>
          </a:effectRef>
          <a:fontRef idx="none"/>
        </p:style>
      </p:cxnSp>
      <p:cxnSp>
        <p:nvCxnSpPr>
          <p:cNvPr id="9" name="Straight Connector 8">
            <a:extLst>
              <a:ext uri="{FF2B5EF4-FFF2-40B4-BE49-F238E27FC236}">
                <a16:creationId xmlns:a16="http://schemas.microsoft.com/office/drawing/2014/main" id="{84586610-26D3-A745-5282-081457CAA54F}"/>
              </a:ext>
            </a:extLst>
          </p:cNvPr>
          <p:cNvCxnSpPr>
            <a:cxnSpLocks/>
          </p:cNvCxnSpPr>
          <p:nvPr/>
        </p:nvCxnSpPr>
        <p:spPr>
          <a:xfrm flipV="1">
            <a:off x="2387028" y="2497127"/>
            <a:ext cx="0" cy="1045719"/>
          </a:xfrm>
          <a:prstGeom prst="line">
            <a:avLst/>
          </a:prstGeom>
          <a:noFill/>
          <a:ln w="31750" cap="flat">
            <a:solidFill>
              <a:schemeClr val="accent2"/>
            </a:solidFill>
            <a:prstDash val="solid"/>
            <a:miter lim="800000"/>
          </a:ln>
          <a:effectLst/>
          <a:sp3d/>
        </p:spPr>
        <p:style>
          <a:lnRef idx="0">
            <a:scrgbClr r="0" g="0" b="0"/>
          </a:lnRef>
          <a:fillRef idx="0">
            <a:scrgbClr r="0" g="0" b="0"/>
          </a:fillRef>
          <a:effectRef idx="0">
            <a:scrgbClr r="0" g="0" b="0"/>
          </a:effectRef>
          <a:fontRef idx="none"/>
        </p:style>
      </p:cxnSp>
      <p:cxnSp>
        <p:nvCxnSpPr>
          <p:cNvPr id="12" name="Straight Connector 11">
            <a:extLst>
              <a:ext uri="{FF2B5EF4-FFF2-40B4-BE49-F238E27FC236}">
                <a16:creationId xmlns:a16="http://schemas.microsoft.com/office/drawing/2014/main" id="{A4A84113-432C-B899-AAE9-8777BD7ECB95}"/>
              </a:ext>
            </a:extLst>
          </p:cNvPr>
          <p:cNvCxnSpPr>
            <a:cxnSpLocks/>
          </p:cNvCxnSpPr>
          <p:nvPr/>
        </p:nvCxnSpPr>
        <p:spPr>
          <a:xfrm flipV="1">
            <a:off x="2679369" y="5132070"/>
            <a:ext cx="0" cy="1261178"/>
          </a:xfrm>
          <a:prstGeom prst="line">
            <a:avLst/>
          </a:prstGeom>
          <a:noFill/>
          <a:ln w="31750" cap="flat">
            <a:solidFill>
              <a:schemeClr val="accent2"/>
            </a:solidFill>
            <a:prstDash val="solid"/>
            <a:miter lim="800000"/>
          </a:ln>
          <a:effectLst/>
          <a:sp3d/>
        </p:spPr>
        <p:style>
          <a:lnRef idx="0">
            <a:scrgbClr r="0" g="0" b="0"/>
          </a:lnRef>
          <a:fillRef idx="0">
            <a:scrgbClr r="0" g="0" b="0"/>
          </a:fillRef>
          <a:effectRef idx="0">
            <a:scrgbClr r="0" g="0" b="0"/>
          </a:effectRef>
          <a:fontRef idx="none"/>
        </p:style>
      </p:cxnSp>
      <p:sp>
        <p:nvSpPr>
          <p:cNvPr id="14" name="TextBox 13">
            <a:extLst>
              <a:ext uri="{FF2B5EF4-FFF2-40B4-BE49-F238E27FC236}">
                <a16:creationId xmlns:a16="http://schemas.microsoft.com/office/drawing/2014/main" id="{3DFD7692-277F-BF71-3C29-700B47D079FE}"/>
              </a:ext>
            </a:extLst>
          </p:cNvPr>
          <p:cNvSpPr txBox="1"/>
          <p:nvPr/>
        </p:nvSpPr>
        <p:spPr>
          <a:xfrm>
            <a:off x="1572687" y="4143572"/>
            <a:ext cx="62933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30000" dirty="0">
                <a:ln>
                  <a:noFill/>
                </a:ln>
                <a:solidFill>
                  <a:srgbClr val="000000"/>
                </a:solidFill>
                <a:effectLst/>
                <a:uFillTx/>
                <a:latin typeface="Arial"/>
                <a:ea typeface="Arial"/>
                <a:cs typeface="Arial"/>
                <a:sym typeface="Arial"/>
              </a:rPr>
              <a:t>208</a:t>
            </a:r>
            <a:r>
              <a:rPr kumimoji="0" lang="en-US" sz="1800" b="0" i="0" u="none" strike="noStrike" cap="none" spc="0" normalizeH="0" baseline="0" dirty="0">
                <a:ln>
                  <a:noFill/>
                </a:ln>
                <a:solidFill>
                  <a:srgbClr val="000000"/>
                </a:solidFill>
                <a:effectLst/>
                <a:uFillTx/>
                <a:latin typeface="Arial"/>
                <a:ea typeface="Arial"/>
                <a:cs typeface="Arial"/>
                <a:sym typeface="Arial"/>
              </a:rPr>
              <a:t>Pb</a:t>
            </a:r>
          </a:p>
        </p:txBody>
      </p:sp>
      <p:cxnSp>
        <p:nvCxnSpPr>
          <p:cNvPr id="16" name="Straight Arrow Connector 15">
            <a:extLst>
              <a:ext uri="{FF2B5EF4-FFF2-40B4-BE49-F238E27FC236}">
                <a16:creationId xmlns:a16="http://schemas.microsoft.com/office/drawing/2014/main" id="{8F14B39E-E950-D05A-43BE-7291538F8466}"/>
              </a:ext>
            </a:extLst>
          </p:cNvPr>
          <p:cNvCxnSpPr>
            <a:cxnSpLocks/>
          </p:cNvCxnSpPr>
          <p:nvPr/>
        </p:nvCxnSpPr>
        <p:spPr>
          <a:xfrm>
            <a:off x="1572687" y="3344064"/>
            <a:ext cx="729492" cy="0"/>
          </a:xfrm>
          <a:prstGeom prst="straightConnector1">
            <a:avLst/>
          </a:prstGeom>
          <a:noFill/>
          <a:ln w="6350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7" name="Straight Arrow Connector 16">
            <a:extLst>
              <a:ext uri="{FF2B5EF4-FFF2-40B4-BE49-F238E27FC236}">
                <a16:creationId xmlns:a16="http://schemas.microsoft.com/office/drawing/2014/main" id="{F18C1012-7048-7DCD-3903-114972D94FAE}"/>
              </a:ext>
            </a:extLst>
          </p:cNvPr>
          <p:cNvCxnSpPr>
            <a:cxnSpLocks/>
          </p:cNvCxnSpPr>
          <p:nvPr/>
        </p:nvCxnSpPr>
        <p:spPr>
          <a:xfrm>
            <a:off x="1657536" y="6181791"/>
            <a:ext cx="729492" cy="0"/>
          </a:xfrm>
          <a:prstGeom prst="straightConnector1">
            <a:avLst/>
          </a:prstGeom>
          <a:noFill/>
          <a:ln w="6350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pic>
        <p:nvPicPr>
          <p:cNvPr id="18" name="Picture 17">
            <a:extLst>
              <a:ext uri="{FF2B5EF4-FFF2-40B4-BE49-F238E27FC236}">
                <a16:creationId xmlns:a16="http://schemas.microsoft.com/office/drawing/2014/main" id="{B326659B-FF0E-33DA-EC43-663E667C5E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6697" y="2535977"/>
            <a:ext cx="5399384" cy="4242374"/>
          </a:xfrm>
          <a:prstGeom prst="rect">
            <a:avLst/>
          </a:prstGeom>
        </p:spPr>
      </p:pic>
      <p:sp>
        <p:nvSpPr>
          <p:cNvPr id="10" name="Rectangle 61">
            <a:extLst>
              <a:ext uri="{FF2B5EF4-FFF2-40B4-BE49-F238E27FC236}">
                <a16:creationId xmlns:a16="http://schemas.microsoft.com/office/drawing/2014/main" id="{C3DF8AAD-AC92-D9B3-6268-DC0389BFB25C}"/>
              </a:ext>
            </a:extLst>
          </p:cNvPr>
          <p:cNvSpPr>
            <a:spLocks noChangeArrowheads="1"/>
          </p:cNvSpPr>
          <p:nvPr/>
        </p:nvSpPr>
        <p:spPr bwMode="auto">
          <a:xfrm>
            <a:off x="81282" y="698585"/>
            <a:ext cx="11934613" cy="5622048"/>
          </a:xfrm>
          <a:prstGeom prst="rect">
            <a:avLst/>
          </a:prstGeom>
          <a:noFill/>
          <a:ln w="9525">
            <a:noFill/>
            <a:miter lim="800000"/>
            <a:headEnd/>
            <a:tailEnd/>
          </a:ln>
        </p:spPr>
        <p:txBody>
          <a:bodyPr wrap="square" lIns="121917" tIns="60958" rIns="121917" bIns="60958">
            <a:prstTxWarp prst="textNoShape">
              <a:avLst/>
            </a:prstTxWarp>
            <a:spAutoFit/>
          </a:bodyPr>
          <a:lstStyle/>
          <a:p>
            <a:pPr marL="167986" indent="-167986">
              <a:lnSpc>
                <a:spcPct val="90000"/>
              </a:lnSpc>
              <a:spcBef>
                <a:spcPct val="20000"/>
              </a:spcBef>
              <a:buClr>
                <a:srgbClr val="000000"/>
              </a:buClr>
            </a:pPr>
            <a:r>
              <a:rPr lang="en-US" sz="2100" dirty="0">
                <a:latin typeface="Arial" panose="020B0604020202020204" pitchFamily="34" charset="0"/>
                <a:cs typeface="Arial" panose="020B0604020202020204" pitchFamily="34" charset="0"/>
              </a:rPr>
              <a:t>Limited by typical memory/node: </a:t>
            </a:r>
          </a:p>
          <a:p>
            <a:pPr marL="167986" indent="-167986">
              <a:lnSpc>
                <a:spcPct val="90000"/>
              </a:lnSpc>
              <a:spcBef>
                <a:spcPct val="20000"/>
              </a:spcBef>
              <a:buClr>
                <a:srgbClr val="000000"/>
              </a:buClr>
            </a:pPr>
            <a:endParaRPr lang="en-US" sz="600" dirty="0">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b="1" dirty="0">
                <a:solidFill>
                  <a:schemeClr val="accent1"/>
                </a:solidFill>
                <a:latin typeface="Arial" panose="020B0604020202020204" pitchFamily="34" charset="0"/>
                <a:cs typeface="Arial" panose="020B0604020202020204" pitchFamily="34" charset="0"/>
              </a:rPr>
              <a:t>Clever storage reduces needs: TB → GB</a:t>
            </a:r>
          </a:p>
          <a:p>
            <a:pPr marL="167986" indent="-167986">
              <a:lnSpc>
                <a:spcPct val="90000"/>
              </a:lnSpc>
              <a:spcBef>
                <a:spcPct val="20000"/>
              </a:spcBef>
              <a:buClr>
                <a:srgbClr val="000000"/>
              </a:buClr>
            </a:pPr>
            <a:endParaRPr lang="en-US" sz="2200" baseline="30000" dirty="0">
              <a:solidFill>
                <a:schemeClr val="accent1"/>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6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dirty="0">
                <a:solidFill>
                  <a:srgbClr val="FF0000"/>
                </a:solidFill>
                <a:latin typeface="Arial" panose="020B0604020202020204" pitchFamily="34" charset="0"/>
                <a:cs typeface="Arial" panose="020B0604020202020204" pitchFamily="34" charset="0"/>
              </a:rPr>
              <a:t>								 	</a:t>
            </a:r>
            <a:r>
              <a:rPr lang="en-US" sz="2100" baseline="30000" dirty="0">
                <a:solidFill>
                  <a:schemeClr val="tx1"/>
                </a:solidFill>
                <a:latin typeface="Arial" panose="020B0604020202020204" pitchFamily="34" charset="0"/>
                <a:cs typeface="Arial" panose="020B0604020202020204" pitchFamily="34" charset="0"/>
              </a:rPr>
              <a:t>208</a:t>
            </a:r>
            <a:r>
              <a:rPr lang="en-US" sz="2100" dirty="0">
                <a:solidFill>
                  <a:schemeClr val="tx1"/>
                </a:solidFill>
                <a:latin typeface="Arial" panose="020B0604020202020204" pitchFamily="34" charset="0"/>
                <a:cs typeface="Arial" panose="020B0604020202020204" pitchFamily="34" charset="0"/>
              </a:rPr>
              <a:t>Pb now straightforward:</a:t>
            </a:r>
          </a:p>
          <a:p>
            <a:pPr marL="167986" indent="-167986">
              <a:lnSpc>
                <a:spcPct val="90000"/>
              </a:lnSpc>
              <a:spcBef>
                <a:spcPct val="20000"/>
              </a:spcBef>
              <a:buClr>
                <a:srgbClr val="000000"/>
              </a:buClr>
            </a:pPr>
            <a:r>
              <a:rPr lang="en-US" sz="2100" dirty="0">
                <a:solidFill>
                  <a:schemeClr val="tx1"/>
                </a:solidFill>
                <a:latin typeface="Arial" panose="020B0604020202020204" pitchFamily="34" charset="0"/>
                <a:cs typeface="Arial" panose="020B0604020202020204" pitchFamily="34" charset="0"/>
              </a:rPr>
              <a:t>										Solving the Schrödinger equation for 200+ nucleons!</a:t>
            </a:r>
          </a:p>
          <a:p>
            <a:pPr marL="167986" indent="-167986">
              <a:lnSpc>
                <a:spcPct val="90000"/>
              </a:lnSpc>
              <a:spcBef>
                <a:spcPct val="20000"/>
              </a:spcBef>
              <a:buClr>
                <a:srgbClr val="000000"/>
              </a:buClr>
            </a:pPr>
            <a:endParaRPr lang="en-US" sz="2100" dirty="0">
              <a:solidFill>
                <a:schemeClr val="tx1"/>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8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b="1" dirty="0">
                <a:solidFill>
                  <a:srgbClr val="FF0000"/>
                </a:solidFill>
                <a:latin typeface="Arial" panose="020B0604020202020204" pitchFamily="34" charset="0"/>
                <a:cs typeface="Arial" panose="020B0604020202020204" pitchFamily="34" charset="0"/>
              </a:rPr>
              <a:t>									</a:t>
            </a:r>
            <a:r>
              <a:rPr lang="en-US" sz="2100" b="1" dirty="0">
                <a:solidFill>
                  <a:srgbClr val="C00000"/>
                </a:solidFill>
                <a:latin typeface="Arial" panose="020B0604020202020204" pitchFamily="34" charset="0"/>
                <a:cs typeface="Arial" panose="020B0604020202020204" pitchFamily="34" charset="0"/>
              </a:rPr>
              <a:t>(Super)heavy accessible to ab initio!</a:t>
            </a:r>
          </a:p>
          <a:p>
            <a:pPr marL="167986" indent="-167986">
              <a:lnSpc>
                <a:spcPct val="90000"/>
              </a:lnSpc>
              <a:spcBef>
                <a:spcPct val="20000"/>
              </a:spcBef>
              <a:buClr>
                <a:srgbClr val="000000"/>
              </a:buClr>
            </a:pPr>
            <a:r>
              <a:rPr lang="en-US" sz="2100" dirty="0">
                <a:solidFill>
                  <a:srgbClr val="C00000"/>
                </a:solidFill>
                <a:latin typeface="Arial" panose="020B0604020202020204" pitchFamily="34" charset="0"/>
                <a:cs typeface="Arial" panose="020B0604020202020204" pitchFamily="34" charset="0"/>
              </a:rPr>
              <a:t>									</a:t>
            </a: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dirty="0">
                <a:solidFill>
                  <a:srgbClr val="FF0000"/>
                </a:solidFill>
                <a:latin typeface="Arial" panose="020B0604020202020204" pitchFamily="34" charset="0"/>
                <a:cs typeface="Arial" panose="020B0604020202020204" pitchFamily="34" charset="0"/>
              </a:rPr>
              <a:t>									</a:t>
            </a:r>
            <a:r>
              <a:rPr lang="en-US" sz="2100" dirty="0">
                <a:solidFill>
                  <a:schemeClr val="tx1"/>
                </a:solidFill>
                <a:latin typeface="Arial" panose="020B0604020202020204" pitchFamily="34" charset="0"/>
                <a:cs typeface="Arial" panose="020B0604020202020204" pitchFamily="34" charset="0"/>
              </a:rPr>
              <a:t>16 years: </a:t>
            </a:r>
            <a:r>
              <a:rPr lang="en-US" sz="2100" baseline="30000" dirty="0">
                <a:solidFill>
                  <a:schemeClr val="tx1"/>
                </a:solidFill>
                <a:latin typeface="Arial" panose="020B0604020202020204" pitchFamily="34" charset="0"/>
                <a:cs typeface="Arial" panose="020B0604020202020204" pitchFamily="34" charset="0"/>
              </a:rPr>
              <a:t>16</a:t>
            </a:r>
            <a:r>
              <a:rPr lang="en-US" sz="2100" dirty="0">
                <a:solidFill>
                  <a:schemeClr val="tx1"/>
                </a:solidFill>
                <a:latin typeface="Arial" panose="020B0604020202020204" pitchFamily="34" charset="0"/>
                <a:cs typeface="Arial" panose="020B0604020202020204" pitchFamily="34" charset="0"/>
              </a:rPr>
              <a:t>O → </a:t>
            </a:r>
            <a:r>
              <a:rPr lang="en-US" sz="2100" baseline="30000" dirty="0">
                <a:solidFill>
                  <a:schemeClr val="tx1"/>
                </a:solidFill>
                <a:latin typeface="Arial" panose="020B0604020202020204" pitchFamily="34" charset="0"/>
                <a:cs typeface="Arial" panose="020B0604020202020204" pitchFamily="34" charset="0"/>
              </a:rPr>
              <a:t>56</a:t>
            </a:r>
            <a:r>
              <a:rPr lang="en-US" sz="2100" dirty="0">
                <a:solidFill>
                  <a:schemeClr val="tx1"/>
                </a:solidFill>
                <a:latin typeface="Arial" panose="020B0604020202020204" pitchFamily="34" charset="0"/>
                <a:cs typeface="Arial" panose="020B0604020202020204" pitchFamily="34" charset="0"/>
              </a:rPr>
              <a:t>Ni</a:t>
            </a:r>
          </a:p>
          <a:p>
            <a:pPr marL="167986" indent="-167986">
              <a:lnSpc>
                <a:spcPct val="90000"/>
              </a:lnSpc>
              <a:spcBef>
                <a:spcPct val="20000"/>
              </a:spcBef>
              <a:buClr>
                <a:srgbClr val="000000"/>
              </a:buClr>
            </a:pPr>
            <a:r>
              <a:rPr lang="en-US" sz="2100" dirty="0">
                <a:solidFill>
                  <a:schemeClr val="tx1"/>
                </a:solidFill>
                <a:latin typeface="Arial" panose="020B0604020202020204" pitchFamily="34" charset="0"/>
                <a:cs typeface="Arial" panose="020B0604020202020204" pitchFamily="34" charset="0"/>
              </a:rPr>
              <a:t>									  6 years: </a:t>
            </a:r>
            <a:r>
              <a:rPr lang="en-US" sz="2100" baseline="30000" dirty="0">
                <a:solidFill>
                  <a:schemeClr val="tx1"/>
                </a:solidFill>
                <a:latin typeface="Arial" panose="020B0604020202020204" pitchFamily="34" charset="0"/>
                <a:cs typeface="Arial" panose="020B0604020202020204" pitchFamily="34" charset="0"/>
              </a:rPr>
              <a:t>56</a:t>
            </a:r>
            <a:r>
              <a:rPr lang="en-US" sz="2100" dirty="0">
                <a:solidFill>
                  <a:schemeClr val="tx1"/>
                </a:solidFill>
                <a:latin typeface="Arial" panose="020B0604020202020204" pitchFamily="34" charset="0"/>
                <a:cs typeface="Arial" panose="020B0604020202020204" pitchFamily="34" charset="0"/>
              </a:rPr>
              <a:t>Ni → </a:t>
            </a:r>
            <a:r>
              <a:rPr lang="en-US" sz="2100" baseline="30000" dirty="0">
                <a:solidFill>
                  <a:schemeClr val="tx1"/>
                </a:solidFill>
                <a:latin typeface="Arial" panose="020B0604020202020204" pitchFamily="34" charset="0"/>
                <a:cs typeface="Arial" panose="020B0604020202020204" pitchFamily="34" charset="0"/>
              </a:rPr>
              <a:t>208</a:t>
            </a:r>
            <a:r>
              <a:rPr lang="en-US" sz="2100" dirty="0">
                <a:solidFill>
                  <a:schemeClr val="tx1"/>
                </a:solidFill>
                <a:latin typeface="Arial" panose="020B0604020202020204" pitchFamily="34" charset="0"/>
                <a:cs typeface="Arial" panose="020B0604020202020204" pitchFamily="34" charset="0"/>
              </a:rPr>
              <a:t>Pb</a:t>
            </a:r>
          </a:p>
        </p:txBody>
      </p:sp>
      <p:sp>
        <p:nvSpPr>
          <p:cNvPr id="19" name="TextBox 18">
            <a:extLst>
              <a:ext uri="{FF2B5EF4-FFF2-40B4-BE49-F238E27FC236}">
                <a16:creationId xmlns:a16="http://schemas.microsoft.com/office/drawing/2014/main" id="{DAEEF0C3-9F72-A226-F16A-8C51CC7CD52C}"/>
              </a:ext>
            </a:extLst>
          </p:cNvPr>
          <p:cNvSpPr txBox="1"/>
          <p:nvPr/>
        </p:nvSpPr>
        <p:spPr>
          <a:xfrm>
            <a:off x="9492325" y="6310320"/>
            <a:ext cx="2697464"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1400" dirty="0">
                <a:solidFill>
                  <a:srgbClr val="FF0000"/>
                </a:solidFill>
                <a:effectLst/>
                <a:latin typeface="Arial" panose="020B0604020202020204" pitchFamily="34" charset="0"/>
                <a:cs typeface="Arial" panose="020B0604020202020204" pitchFamily="34" charset="0"/>
              </a:rPr>
              <a:t>Nature Physics </a:t>
            </a:r>
            <a:r>
              <a:rPr lang="en-CA" sz="1400" b="1" dirty="0">
                <a:solidFill>
                  <a:srgbClr val="FF0000"/>
                </a:solidFill>
                <a:effectLst/>
                <a:latin typeface="Arial" panose="020B0604020202020204" pitchFamily="34" charset="0"/>
                <a:cs typeface="Arial" panose="020B0604020202020204" pitchFamily="34" charset="0"/>
              </a:rPr>
              <a:t>18</a:t>
            </a:r>
            <a:r>
              <a:rPr lang="en-CA" sz="1400" dirty="0">
                <a:solidFill>
                  <a:srgbClr val="FF0000"/>
                </a:solidFill>
                <a:effectLst/>
                <a:latin typeface="Arial" panose="020B0604020202020204" pitchFamily="34" charset="0"/>
                <a:cs typeface="Arial" panose="020B0604020202020204" pitchFamily="34" charset="0"/>
              </a:rPr>
              <a:t>, 1196 (2022)</a:t>
            </a:r>
            <a:endParaRPr lang="en-CA" sz="1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2766089"/>
      </p:ext>
    </p:extLst>
  </p:cSld>
  <p:clrMapOvr>
    <a:masterClrMapping/>
  </p:clrMapOvr>
  <p:transition spd="med" advTm="34637"/>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6436B9-15BB-2CD9-B1E3-20931C820831}"/>
              </a:ext>
            </a:extLst>
          </p:cNvPr>
          <p:cNvSpPr/>
          <p:nvPr/>
        </p:nvSpPr>
        <p:spPr>
          <a:xfrm>
            <a:off x="11497893" y="5405404"/>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95" name="Title 1"/>
          <p:cNvSpPr txBox="1">
            <a:spLocks noGrp="1"/>
          </p:cNvSpPr>
          <p:nvPr>
            <p:ph type="title"/>
          </p:nvPr>
        </p:nvSpPr>
        <p:spPr>
          <a:xfrm>
            <a:off x="0" y="769208"/>
            <a:ext cx="11497893" cy="4250446"/>
          </a:xfrm>
          <a:prstGeom prst="rect">
            <a:avLst/>
          </a:prstGeom>
        </p:spPr>
        <p:txBody>
          <a:bodyPr>
            <a:noAutofit/>
          </a:bodyPr>
          <a:lstStyle>
            <a:lvl1pPr>
              <a:defRPr sz="3000"/>
            </a:lvl1pPr>
          </a:lstStyle>
          <a:p>
            <a:r>
              <a:rPr lang="en-US" sz="4500" dirty="0">
                <a:solidFill>
                  <a:schemeClr val="accent1"/>
                </a:solidFill>
              </a:rPr>
              <a:t>Ab Initio Neutron Skin of </a:t>
            </a:r>
            <a:r>
              <a:rPr lang="en-US" sz="4500" baseline="30000" dirty="0">
                <a:solidFill>
                  <a:schemeClr val="accent1"/>
                </a:solidFill>
              </a:rPr>
              <a:t>208</a:t>
            </a:r>
            <a:r>
              <a:rPr lang="en-US" sz="4500" dirty="0">
                <a:solidFill>
                  <a:schemeClr val="accent1"/>
                </a:solidFill>
              </a:rPr>
              <a:t>Pb</a:t>
            </a:r>
            <a:br>
              <a:rPr lang="en-US" sz="4500" dirty="0">
                <a:solidFill>
                  <a:schemeClr val="accent1"/>
                </a:solidFill>
              </a:rPr>
            </a:br>
            <a:r>
              <a:rPr lang="en-US" sz="4500" dirty="0">
                <a:solidFill>
                  <a:schemeClr val="accent1"/>
                </a:solidFill>
              </a:rPr>
              <a:t>	Linked to Neutron Star Properties</a:t>
            </a:r>
            <a:endParaRPr sz="4500" dirty="0">
              <a:solidFill>
                <a:schemeClr val="accent1"/>
              </a:solidFill>
            </a:endParaRPr>
          </a:p>
        </p:txBody>
      </p:sp>
      <p:sp>
        <p:nvSpPr>
          <p:cNvPr id="8" name="Rectangle 7"/>
          <p:cNvSpPr/>
          <p:nvPr/>
        </p:nvSpPr>
        <p:spPr>
          <a:xfrm>
            <a:off x="675983" y="6490895"/>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5" name="Rectangle 14"/>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3" name="Picture 2">
            <a:extLst>
              <a:ext uri="{FF2B5EF4-FFF2-40B4-BE49-F238E27FC236}">
                <a16:creationId xmlns:a16="http://schemas.microsoft.com/office/drawing/2014/main" id="{DA789C31-1467-30A7-68B5-D9ECCEBF534A}"/>
              </a:ext>
            </a:extLst>
          </p:cNvPr>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4475342" y="4580905"/>
            <a:ext cx="2639190" cy="2243311"/>
          </a:xfrm>
          <a:prstGeom prst="rect">
            <a:avLst/>
          </a:prstGeom>
        </p:spPr>
      </p:pic>
      <p:pic>
        <p:nvPicPr>
          <p:cNvPr id="6" name="Picture 5">
            <a:extLst>
              <a:ext uri="{FF2B5EF4-FFF2-40B4-BE49-F238E27FC236}">
                <a16:creationId xmlns:a16="http://schemas.microsoft.com/office/drawing/2014/main" id="{3A31D647-2CA7-1F63-799A-26A8BB2011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0779" y="3874743"/>
            <a:ext cx="3248282" cy="2981923"/>
          </a:xfrm>
          <a:prstGeom prst="rect">
            <a:avLst/>
          </a:prstGeom>
        </p:spPr>
      </p:pic>
      <p:sp>
        <p:nvSpPr>
          <p:cNvPr id="7" name="TextBox 6">
            <a:extLst>
              <a:ext uri="{FF2B5EF4-FFF2-40B4-BE49-F238E27FC236}">
                <a16:creationId xmlns:a16="http://schemas.microsoft.com/office/drawing/2014/main" id="{900A4B6A-E425-80F0-FB88-4A535EA78FB1}"/>
              </a:ext>
            </a:extLst>
          </p:cNvPr>
          <p:cNvSpPr txBox="1"/>
          <p:nvPr/>
        </p:nvSpPr>
        <p:spPr>
          <a:xfrm>
            <a:off x="4510368" y="4582909"/>
            <a:ext cx="73627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1" i="0" u="none" strike="noStrike" cap="none" spc="0" normalizeH="0" baseline="30000" dirty="0">
                <a:ln>
                  <a:noFill/>
                </a:ln>
                <a:solidFill>
                  <a:schemeClr val="bg1"/>
                </a:solidFill>
                <a:effectLst/>
                <a:uFillTx/>
                <a:latin typeface="Arial"/>
                <a:ea typeface="Arial"/>
                <a:cs typeface="Arial"/>
                <a:sym typeface="Arial"/>
              </a:rPr>
              <a:t>208</a:t>
            </a:r>
            <a:r>
              <a:rPr kumimoji="0" lang="en-US" sz="1800" b="1" i="0" u="none" strike="noStrike" cap="none" spc="0" normalizeH="0" baseline="0" dirty="0">
                <a:ln>
                  <a:noFill/>
                </a:ln>
                <a:solidFill>
                  <a:schemeClr val="bg1"/>
                </a:solidFill>
                <a:effectLst/>
                <a:uFillTx/>
                <a:latin typeface="Arial"/>
                <a:ea typeface="Arial"/>
                <a:cs typeface="Arial"/>
                <a:sym typeface="Arial"/>
              </a:rPr>
              <a:t>Pb</a:t>
            </a:r>
          </a:p>
        </p:txBody>
      </p:sp>
      <p:pic>
        <p:nvPicPr>
          <p:cNvPr id="12" name="Picture 11">
            <a:extLst>
              <a:ext uri="{FF2B5EF4-FFF2-40B4-BE49-F238E27FC236}">
                <a16:creationId xmlns:a16="http://schemas.microsoft.com/office/drawing/2014/main" id="{C4E816E8-D735-66F3-D143-615F0191E9E1}"/>
              </a:ext>
            </a:extLst>
          </p:cNvPr>
          <p:cNvPicPr>
            <a:picLocks noChangeAspect="1"/>
          </p:cNvPicPr>
          <p:nvPr/>
        </p:nvPicPr>
        <p:blipFill rotWithShape="1">
          <a:blip r:embed="rId5"/>
          <a:srcRect l="6185" t="1888" r="5879" b="72121"/>
          <a:stretch/>
        </p:blipFill>
        <p:spPr>
          <a:xfrm>
            <a:off x="126669" y="2047293"/>
            <a:ext cx="6226630" cy="2446650"/>
          </a:xfrm>
          <a:prstGeom prst="rect">
            <a:avLst/>
          </a:prstGeom>
        </p:spPr>
      </p:pic>
      <p:sp>
        <p:nvSpPr>
          <p:cNvPr id="2" name="Rectangle 1">
            <a:extLst>
              <a:ext uri="{FF2B5EF4-FFF2-40B4-BE49-F238E27FC236}">
                <a16:creationId xmlns:a16="http://schemas.microsoft.com/office/drawing/2014/main" id="{2A352864-4FF2-14D1-C9C1-8652C932BDC4}"/>
              </a:ext>
            </a:extLst>
          </p:cNvPr>
          <p:cNvSpPr/>
          <p:nvPr/>
        </p:nvSpPr>
        <p:spPr>
          <a:xfrm>
            <a:off x="164994" y="3836021"/>
            <a:ext cx="771708" cy="242840"/>
          </a:xfrm>
          <a:prstGeom prst="rect">
            <a:avLst/>
          </a:prstGeom>
          <a:noFill/>
          <a:ln w="2222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 name="Rectangle 3">
            <a:extLst>
              <a:ext uri="{FF2B5EF4-FFF2-40B4-BE49-F238E27FC236}">
                <a16:creationId xmlns:a16="http://schemas.microsoft.com/office/drawing/2014/main" id="{6B8A72C6-00F6-3E93-DA3B-C9A3974EDDB0}"/>
              </a:ext>
            </a:extLst>
          </p:cNvPr>
          <p:cNvSpPr/>
          <p:nvPr/>
        </p:nvSpPr>
        <p:spPr>
          <a:xfrm>
            <a:off x="2439693" y="3832305"/>
            <a:ext cx="1117545" cy="242840"/>
          </a:xfrm>
          <a:prstGeom prst="rect">
            <a:avLst/>
          </a:prstGeom>
          <a:noFill/>
          <a:ln w="2222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14" name="Picture 13" descr="A logo with a number&#10;&#10;Description automatically generated">
            <a:extLst>
              <a:ext uri="{FF2B5EF4-FFF2-40B4-BE49-F238E27FC236}">
                <a16:creationId xmlns:a16="http://schemas.microsoft.com/office/drawing/2014/main" id="{2576DC7E-EA0E-0D63-2A37-775355F60B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4845" y="3300126"/>
            <a:ext cx="646633" cy="655937"/>
          </a:xfrm>
          <a:prstGeom prst="rect">
            <a:avLst/>
          </a:prstGeom>
        </p:spPr>
      </p:pic>
      <p:pic>
        <p:nvPicPr>
          <p:cNvPr id="16" name="Picture 15">
            <a:extLst>
              <a:ext uri="{FF2B5EF4-FFF2-40B4-BE49-F238E27FC236}">
                <a16:creationId xmlns:a16="http://schemas.microsoft.com/office/drawing/2014/main" id="{1AD8160C-84BA-DF85-C735-C15BB46E7C84}"/>
              </a:ext>
            </a:extLst>
          </p:cNvPr>
          <p:cNvPicPr>
            <a:picLocks noChangeAspect="1"/>
          </p:cNvPicPr>
          <p:nvPr/>
        </p:nvPicPr>
        <p:blipFill rotWithShape="1">
          <a:blip r:embed="rId7">
            <a:extLst>
              <a:ext uri="{28A0092B-C50C-407E-A947-70E740481C1C}">
                <a14:useLocalDpi xmlns:a14="http://schemas.microsoft.com/office/drawing/2010/main" val="0"/>
              </a:ext>
            </a:extLst>
          </a:blip>
          <a:srcRect t="15259"/>
          <a:stretch/>
        </p:blipFill>
        <p:spPr>
          <a:xfrm>
            <a:off x="8485321" y="2191377"/>
            <a:ext cx="1051891" cy="1188512"/>
          </a:xfrm>
          <a:prstGeom prst="rect">
            <a:avLst/>
          </a:prstGeom>
        </p:spPr>
      </p:pic>
      <p:sp>
        <p:nvSpPr>
          <p:cNvPr id="17" name="TextBox 16">
            <a:extLst>
              <a:ext uri="{FF2B5EF4-FFF2-40B4-BE49-F238E27FC236}">
                <a16:creationId xmlns:a16="http://schemas.microsoft.com/office/drawing/2014/main" id="{3D84D1BF-7BD6-F3E1-5882-467E2C6CDBCD}"/>
              </a:ext>
            </a:extLst>
          </p:cNvPr>
          <p:cNvSpPr txBox="1"/>
          <p:nvPr/>
        </p:nvSpPr>
        <p:spPr>
          <a:xfrm>
            <a:off x="8243174" y="3445883"/>
            <a:ext cx="3524283"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b="1" dirty="0">
                <a:solidFill>
                  <a:srgbClr val="0070C0"/>
                </a:solidFill>
              </a:rPr>
              <a:t>Takayuki Miyagi               </a:t>
            </a:r>
            <a:r>
              <a:rPr lang="en-US" sz="1400" b="1" dirty="0" err="1">
                <a:solidFill>
                  <a:srgbClr val="0070C0"/>
                </a:solidFill>
              </a:rPr>
              <a:t>Baishan</a:t>
            </a:r>
            <a:r>
              <a:rPr lang="en-US" sz="1400" b="1" dirty="0">
                <a:solidFill>
                  <a:srgbClr val="0070C0"/>
                </a:solidFill>
              </a:rPr>
              <a:t> Hu</a:t>
            </a:r>
            <a:endParaRPr lang="en-US" sz="1400" b="1" dirty="0">
              <a:solidFill>
                <a:srgbClr val="0070C0"/>
              </a:solidFill>
              <a:latin typeface="+mn-lt"/>
            </a:endParaRPr>
          </a:p>
        </p:txBody>
      </p:sp>
      <p:pic>
        <p:nvPicPr>
          <p:cNvPr id="18" name="Picture 17">
            <a:extLst>
              <a:ext uri="{FF2B5EF4-FFF2-40B4-BE49-F238E27FC236}">
                <a16:creationId xmlns:a16="http://schemas.microsoft.com/office/drawing/2014/main" id="{ABE7E117-096E-7F8F-85F1-52B58EE41B9D}"/>
              </a:ext>
            </a:extLst>
          </p:cNvPr>
          <p:cNvPicPr>
            <a:picLocks noChangeAspect="1"/>
          </p:cNvPicPr>
          <p:nvPr/>
        </p:nvPicPr>
        <p:blipFill rotWithShape="1">
          <a:blip r:embed="rId8">
            <a:extLst>
              <a:ext uri="{28A0092B-C50C-407E-A947-70E740481C1C}">
                <a14:useLocalDpi xmlns:a14="http://schemas.microsoft.com/office/drawing/2010/main" val="0"/>
              </a:ext>
            </a:extLst>
          </a:blip>
          <a:srcRect t="10868"/>
          <a:stretch/>
        </p:blipFill>
        <p:spPr>
          <a:xfrm>
            <a:off x="10354760" y="2254843"/>
            <a:ext cx="1086672" cy="1180154"/>
          </a:xfrm>
          <a:prstGeom prst="rect">
            <a:avLst/>
          </a:prstGeom>
        </p:spPr>
      </p:pic>
      <p:sp>
        <p:nvSpPr>
          <p:cNvPr id="9" name="Striped Right Arrow 8">
            <a:extLst>
              <a:ext uri="{FF2B5EF4-FFF2-40B4-BE49-F238E27FC236}">
                <a16:creationId xmlns:a16="http://schemas.microsoft.com/office/drawing/2014/main" id="{A6FB5FB1-4980-9E2F-149C-3ACD5BE0B5F1}"/>
              </a:ext>
            </a:extLst>
          </p:cNvPr>
          <p:cNvSpPr/>
          <p:nvPr/>
        </p:nvSpPr>
        <p:spPr>
          <a:xfrm>
            <a:off x="6690166" y="5011221"/>
            <a:ext cx="2156951" cy="1481490"/>
          </a:xfrm>
          <a:prstGeom prst="stripedRightArrow">
            <a:avLst>
              <a:gd name="adj1" fmla="val 47494"/>
              <a:gd name="adj2" fmla="val 50000"/>
            </a:avLst>
          </a:prstGeom>
          <a:gradFill flip="none" rotWithShape="1">
            <a:gsLst>
              <a:gs pos="2000">
                <a:schemeClr val="bg1">
                  <a:alpha val="0"/>
                </a:schemeClr>
              </a:gs>
              <a:gs pos="63000">
                <a:srgbClr val="FFC000"/>
              </a:gs>
            </a:gsLst>
            <a:lin ang="0" scaled="1"/>
            <a:tileRect/>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2000" dirty="0"/>
              <a:t>   </a:t>
            </a:r>
            <a:r>
              <a:rPr kumimoji="0" lang="en-US" sz="2000" b="1" i="0" u="none" strike="noStrike" cap="none" spc="0" normalizeH="0" baseline="0" dirty="0">
                <a:ln>
                  <a:noFill/>
                </a:ln>
                <a:solidFill>
                  <a:srgbClr val="000000"/>
                </a:solidFill>
                <a:effectLst/>
                <a:uFillTx/>
                <a:latin typeface="Arial"/>
                <a:ea typeface="Arial"/>
                <a:cs typeface="Arial"/>
                <a:sym typeface="Arial"/>
              </a:rPr>
              <a:t>Nuclear </a:t>
            </a:r>
          </a:p>
          <a:p>
            <a:pPr marL="0" marR="0" indent="0" algn="l" defTabSz="4572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000000"/>
                </a:solidFill>
                <a:effectLst/>
                <a:uFillTx/>
                <a:latin typeface="Arial"/>
                <a:ea typeface="Arial"/>
                <a:cs typeface="Arial"/>
                <a:sym typeface="Arial"/>
              </a:rPr>
              <a:t>   EOS</a:t>
            </a:r>
          </a:p>
        </p:txBody>
      </p:sp>
      <p:sp>
        <p:nvSpPr>
          <p:cNvPr id="19" name="TextBox 18">
            <a:extLst>
              <a:ext uri="{FF2B5EF4-FFF2-40B4-BE49-F238E27FC236}">
                <a16:creationId xmlns:a16="http://schemas.microsoft.com/office/drawing/2014/main" id="{CB5A9BB3-CDD0-8BB3-12B6-FD634211CDE7}"/>
              </a:ext>
            </a:extLst>
          </p:cNvPr>
          <p:cNvSpPr txBox="1"/>
          <p:nvPr/>
        </p:nvSpPr>
        <p:spPr>
          <a:xfrm>
            <a:off x="8466789" y="3885255"/>
            <a:ext cx="736271"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1" i="0" u="none" strike="noStrike" cap="none" spc="0" normalizeH="0" baseline="30000" dirty="0">
                <a:ln>
                  <a:noFill/>
                </a:ln>
                <a:solidFill>
                  <a:schemeClr val="bg1"/>
                </a:solidFill>
                <a:effectLst/>
                <a:uFillTx/>
                <a:latin typeface="Arial"/>
                <a:ea typeface="Arial"/>
                <a:cs typeface="Arial"/>
                <a:sym typeface="Arial"/>
              </a:rPr>
              <a:t>Neutron </a:t>
            </a:r>
          </a:p>
          <a:p>
            <a:pPr marL="0" marR="0" indent="0" algn="l" defTabSz="457200" rtl="0" fontAlgn="auto" latinLnBrk="0" hangingPunct="0">
              <a:lnSpc>
                <a:spcPct val="100000"/>
              </a:lnSpc>
              <a:spcBef>
                <a:spcPts val="0"/>
              </a:spcBef>
              <a:spcAft>
                <a:spcPts val="0"/>
              </a:spcAft>
              <a:buClrTx/>
              <a:buSzTx/>
              <a:buFontTx/>
              <a:buNone/>
              <a:tabLst/>
            </a:pPr>
            <a:r>
              <a:rPr lang="en-US" sz="1800" b="1" baseline="30000" dirty="0">
                <a:solidFill>
                  <a:schemeClr val="bg1"/>
                </a:solidFill>
              </a:rPr>
              <a:t>Stars</a:t>
            </a:r>
            <a:endParaRPr kumimoji="0" lang="en-US" sz="1800" b="1" i="0" u="none" strike="noStrike" cap="none" spc="0" normalizeH="0" baseline="0" dirty="0">
              <a:ln>
                <a:noFill/>
              </a:ln>
              <a:solidFill>
                <a:schemeClr val="bg1"/>
              </a:solidFill>
              <a:effectLst/>
              <a:uFillTx/>
              <a:latin typeface="Arial"/>
              <a:ea typeface="Arial"/>
              <a:cs typeface="Arial"/>
              <a:sym typeface="Arial"/>
            </a:endParaRPr>
          </a:p>
        </p:txBody>
      </p:sp>
      <p:sp>
        <p:nvSpPr>
          <p:cNvPr id="22" name="Title 1">
            <a:extLst>
              <a:ext uri="{FF2B5EF4-FFF2-40B4-BE49-F238E27FC236}">
                <a16:creationId xmlns:a16="http://schemas.microsoft.com/office/drawing/2014/main" id="{75BB3787-9416-01D1-915B-8E31C1CE1C41}"/>
              </a:ext>
            </a:extLst>
          </p:cNvPr>
          <p:cNvSpPr txBox="1">
            <a:spLocks/>
          </p:cNvSpPr>
          <p:nvPr/>
        </p:nvSpPr>
        <p:spPr>
          <a:xfrm>
            <a:off x="2477439" y="242401"/>
            <a:ext cx="9761391" cy="688339"/>
          </a:xfrm>
          <a:prstGeom prst="rect">
            <a:avLst/>
          </a:prstGeom>
          <a:ln w="12700">
            <a:miter lim="400000"/>
          </a:ln>
          <a:extLst>
            <a:ext uri="{C572A759-6A51-4108-AA02-DFA0A04FC94B}">
              <ma14:wrappingTextBoxFlag xmlns="" xmlns:ma14="http://schemas.microsoft.com/office/mac/drawingml/2011/main" val="1"/>
            </a:ext>
          </a:extLst>
        </p:spPr>
        <p:txBody>
          <a:bodyPr lIns="45711" tIns="45712" rIns="45711" bIns="45712" anchor="t">
            <a:normAutofit/>
          </a:bodyPr>
          <a:lstStyle>
            <a:lvl1pPr marL="0" marR="0" indent="0" algn="l" defTabSz="914230" rtl="0" latinLnBrk="0">
              <a:lnSpc>
                <a:spcPct val="90000"/>
              </a:lnSpc>
              <a:spcBef>
                <a:spcPts val="0"/>
              </a:spcBef>
              <a:spcAft>
                <a:spcPts val="0"/>
              </a:spcAft>
              <a:buClrTx/>
              <a:buSzTx/>
              <a:buFontTx/>
              <a:buNone/>
              <a:tabLst/>
              <a:defRPr sz="3000" b="1" i="0" u="none" strike="noStrike" cap="none" spc="0" baseline="0">
                <a:ln>
                  <a:noFill/>
                </a:ln>
                <a:solidFill>
                  <a:srgbClr val="00B0F0"/>
                </a:solidFill>
                <a:uFillTx/>
                <a:latin typeface="Arial"/>
                <a:ea typeface="Arial"/>
                <a:cs typeface="Arial"/>
                <a:sym typeface="Arial"/>
              </a:defRPr>
            </a:lvl1pPr>
            <a:lvl2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2pPr>
            <a:lvl3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3pPr>
            <a:lvl4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4pPr>
            <a:lvl5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5pPr>
            <a:lvl6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6pPr>
            <a:lvl7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7pPr>
            <a:lvl8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8pPr>
            <a:lvl9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9pPr>
          </a:lstStyle>
          <a:p>
            <a:pPr algn="r" hangingPunct="1"/>
            <a:endParaRPr lang="en-US" dirty="0"/>
          </a:p>
        </p:txBody>
      </p:sp>
      <p:pic>
        <p:nvPicPr>
          <p:cNvPr id="23" name="Picture 1" descr="page26image11383392">
            <a:extLst>
              <a:ext uri="{FF2B5EF4-FFF2-40B4-BE49-F238E27FC236}">
                <a16:creationId xmlns:a16="http://schemas.microsoft.com/office/drawing/2014/main" id="{AAF1873D-7F70-9205-1654-991A6EAA1C4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3649"/>
          <a:stretch/>
        </p:blipFill>
        <p:spPr bwMode="auto">
          <a:xfrm>
            <a:off x="1258960" y="4767574"/>
            <a:ext cx="2007653" cy="1719181"/>
          </a:xfrm>
          <a:prstGeom prst="rect">
            <a:avLst/>
          </a:prstGeom>
          <a:noFill/>
          <a:extLst>
            <a:ext uri="{909E8E84-426E-40DD-AFC4-6F175D3DCCD1}">
              <a14:hiddenFill xmlns:a14="http://schemas.microsoft.com/office/drawing/2010/main">
                <a:solidFill>
                  <a:srgbClr val="FFFFFF"/>
                </a:solidFill>
              </a14:hiddenFill>
            </a:ext>
          </a:extLst>
        </p:spPr>
      </p:pic>
      <p:sp>
        <p:nvSpPr>
          <p:cNvPr id="25" name="Striped Right Arrow 24">
            <a:extLst>
              <a:ext uri="{FF2B5EF4-FFF2-40B4-BE49-F238E27FC236}">
                <a16:creationId xmlns:a16="http://schemas.microsoft.com/office/drawing/2014/main" id="{4577EE9D-BE7C-D353-F510-9C72462FA7BE}"/>
              </a:ext>
            </a:extLst>
          </p:cNvPr>
          <p:cNvSpPr/>
          <p:nvPr/>
        </p:nvSpPr>
        <p:spPr>
          <a:xfrm>
            <a:off x="2847510" y="5333286"/>
            <a:ext cx="1940433" cy="837362"/>
          </a:xfrm>
          <a:prstGeom prst="stripedRightArrow">
            <a:avLst>
              <a:gd name="adj1" fmla="val 47494"/>
              <a:gd name="adj2" fmla="val 50000"/>
            </a:avLst>
          </a:prstGeom>
          <a:gradFill flip="none" rotWithShape="1">
            <a:gsLst>
              <a:gs pos="2000">
                <a:schemeClr val="bg1">
                  <a:alpha val="0"/>
                </a:schemeClr>
              </a:gs>
              <a:gs pos="63000">
                <a:srgbClr val="FFC000"/>
              </a:gs>
            </a:gsLst>
            <a:lin ang="0" scaled="1"/>
            <a:tileRect/>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2000" b="1" dirty="0"/>
              <a:t>Ab Initio</a:t>
            </a:r>
            <a:endParaRPr kumimoji="0" lang="en-US" sz="2000" b="1" i="0" u="none" strike="noStrike" cap="none" spc="0" normalizeH="0" baseline="0" dirty="0">
              <a:ln>
                <a:noFill/>
              </a:ln>
              <a:solidFill>
                <a:srgbClr val="000000"/>
              </a:solidFill>
              <a:effectLst/>
              <a:uFillTx/>
              <a:latin typeface="Arial"/>
              <a:ea typeface="Arial"/>
              <a:cs typeface="Arial"/>
              <a:sym typeface="Arial"/>
            </a:endParaRPr>
          </a:p>
        </p:txBody>
      </p:sp>
      <p:pic>
        <p:nvPicPr>
          <p:cNvPr id="10" name="Picture 9">
            <a:extLst>
              <a:ext uri="{FF2B5EF4-FFF2-40B4-BE49-F238E27FC236}">
                <a16:creationId xmlns:a16="http://schemas.microsoft.com/office/drawing/2014/main" id="{A1063BA2-3332-CC46-8594-A7689D2DE2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54760" y="3008707"/>
            <a:ext cx="444546" cy="444546"/>
          </a:xfrm>
          <a:prstGeom prst="rect">
            <a:avLst/>
          </a:prstGeom>
        </p:spPr>
      </p:pic>
      <p:sp>
        <p:nvSpPr>
          <p:cNvPr id="11" name="Title 1">
            <a:extLst>
              <a:ext uri="{FF2B5EF4-FFF2-40B4-BE49-F238E27FC236}">
                <a16:creationId xmlns:a16="http://schemas.microsoft.com/office/drawing/2014/main" id="{AF39516A-A5E8-4392-041E-5F42E89E13CD}"/>
              </a:ext>
            </a:extLst>
          </p:cNvPr>
          <p:cNvSpPr txBox="1">
            <a:spLocks/>
          </p:cNvSpPr>
          <p:nvPr/>
        </p:nvSpPr>
        <p:spPr>
          <a:xfrm>
            <a:off x="2325039" y="90001"/>
            <a:ext cx="9761391" cy="688339"/>
          </a:xfrm>
          <a:prstGeom prst="rect">
            <a:avLst/>
          </a:prstGeom>
          <a:ln w="12700">
            <a:miter lim="400000"/>
          </a:ln>
          <a:extLst>
            <a:ext uri="{C572A759-6A51-4108-AA02-DFA0A04FC94B}">
              <ma14:wrappingTextBoxFlag xmlns:ma14="http://schemas.microsoft.com/office/mac/drawingml/2011/main" xmlns="" val="1"/>
            </a:ext>
          </a:extLst>
        </p:spPr>
        <p:txBody>
          <a:bodyPr lIns="45711" tIns="45712" rIns="45711" bIns="45712" anchor="t">
            <a:normAutofit/>
          </a:bodyPr>
          <a:lstStyle>
            <a:lvl1pPr marL="0" marR="0" indent="0" algn="l" defTabSz="914230" rtl="0" latinLnBrk="0">
              <a:lnSpc>
                <a:spcPct val="90000"/>
              </a:lnSpc>
              <a:spcBef>
                <a:spcPts val="0"/>
              </a:spcBef>
              <a:spcAft>
                <a:spcPts val="0"/>
              </a:spcAft>
              <a:buClrTx/>
              <a:buSzTx/>
              <a:buFontTx/>
              <a:buNone/>
              <a:tabLst/>
              <a:defRPr sz="3000" b="1" i="0" u="none" strike="noStrike" cap="none" spc="0" baseline="0">
                <a:ln>
                  <a:noFill/>
                </a:ln>
                <a:solidFill>
                  <a:srgbClr val="00B0F0"/>
                </a:solidFill>
                <a:uFillTx/>
                <a:latin typeface="Arial"/>
                <a:ea typeface="Arial"/>
                <a:cs typeface="Arial"/>
                <a:sym typeface="Arial"/>
              </a:defRPr>
            </a:lvl1pPr>
            <a:lvl2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2pPr>
            <a:lvl3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3pPr>
            <a:lvl4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4pPr>
            <a:lvl5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5pPr>
            <a:lvl6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6pPr>
            <a:lvl7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7pPr>
            <a:lvl8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8pPr>
            <a:lvl9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9pPr>
          </a:lstStyle>
          <a:p>
            <a:pPr algn="r" hangingPunct="1"/>
            <a:r>
              <a:rPr lang="en-US" dirty="0"/>
              <a:t>*Milestone Result*</a:t>
            </a:r>
          </a:p>
        </p:txBody>
      </p:sp>
      <p:sp>
        <p:nvSpPr>
          <p:cNvPr id="13" name="Rectangle 12">
            <a:extLst>
              <a:ext uri="{FF2B5EF4-FFF2-40B4-BE49-F238E27FC236}">
                <a16:creationId xmlns:a16="http://schemas.microsoft.com/office/drawing/2014/main" id="{7753C82D-1E65-4EC3-8E9A-0855975F4F2B}"/>
              </a:ext>
            </a:extLst>
          </p:cNvPr>
          <p:cNvSpPr/>
          <p:nvPr/>
        </p:nvSpPr>
        <p:spPr>
          <a:xfrm>
            <a:off x="5200772" y="2732586"/>
            <a:ext cx="1152527" cy="181790"/>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3288240902"/>
      </p:ext>
    </p:extLst>
  </p:cSld>
  <p:clrMapOvr>
    <a:masterClrMapping/>
  </p:clrMapOvr>
  <p:transition spd="med" advTm="10288"/>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CCA4A-E2AE-9595-77D3-3E9E85865ED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23B2A6C-757C-9238-9DC0-03B8A34A8F56}"/>
              </a:ext>
            </a:extLst>
          </p:cNvPr>
          <p:cNvSpPr/>
          <p:nvPr/>
        </p:nvSpPr>
        <p:spPr>
          <a:xfrm>
            <a:off x="11497893" y="5405404"/>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95" name="Title 1">
            <a:extLst>
              <a:ext uri="{FF2B5EF4-FFF2-40B4-BE49-F238E27FC236}">
                <a16:creationId xmlns:a16="http://schemas.microsoft.com/office/drawing/2014/main" id="{7BC81C79-E9AF-E4CB-A66A-ACC805ED127B}"/>
              </a:ext>
            </a:extLst>
          </p:cNvPr>
          <p:cNvSpPr txBox="1">
            <a:spLocks noGrp="1"/>
          </p:cNvSpPr>
          <p:nvPr>
            <p:ph type="title"/>
          </p:nvPr>
        </p:nvSpPr>
        <p:spPr>
          <a:xfrm>
            <a:off x="0" y="769208"/>
            <a:ext cx="11497893" cy="4250446"/>
          </a:xfrm>
          <a:prstGeom prst="rect">
            <a:avLst/>
          </a:prstGeom>
        </p:spPr>
        <p:txBody>
          <a:bodyPr>
            <a:noAutofit/>
          </a:bodyPr>
          <a:lstStyle>
            <a:lvl1pPr>
              <a:defRPr sz="3000"/>
            </a:lvl1pPr>
          </a:lstStyle>
          <a:p>
            <a:r>
              <a:rPr lang="en-US" sz="4500" dirty="0">
                <a:solidFill>
                  <a:schemeClr val="accent1"/>
                </a:solidFill>
              </a:rPr>
              <a:t>Ab Initio Neutron Skin of </a:t>
            </a:r>
            <a:r>
              <a:rPr lang="en-US" sz="4500" baseline="30000" dirty="0">
                <a:solidFill>
                  <a:schemeClr val="accent1"/>
                </a:solidFill>
              </a:rPr>
              <a:t>208</a:t>
            </a:r>
            <a:r>
              <a:rPr lang="en-US" sz="4500" dirty="0">
                <a:solidFill>
                  <a:schemeClr val="accent1"/>
                </a:solidFill>
              </a:rPr>
              <a:t>Pb</a:t>
            </a:r>
            <a:br>
              <a:rPr lang="en-US" sz="4500" dirty="0">
                <a:solidFill>
                  <a:schemeClr val="accent1"/>
                </a:solidFill>
              </a:rPr>
            </a:br>
            <a:r>
              <a:rPr lang="en-US" sz="4500" dirty="0">
                <a:solidFill>
                  <a:schemeClr val="accent1"/>
                </a:solidFill>
              </a:rPr>
              <a:t>	Linked to Neutron Star Properties</a:t>
            </a:r>
            <a:endParaRPr sz="4500" dirty="0">
              <a:solidFill>
                <a:schemeClr val="accent1"/>
              </a:solidFill>
            </a:endParaRPr>
          </a:p>
        </p:txBody>
      </p:sp>
      <p:sp>
        <p:nvSpPr>
          <p:cNvPr id="8" name="Rectangle 7">
            <a:extLst>
              <a:ext uri="{FF2B5EF4-FFF2-40B4-BE49-F238E27FC236}">
                <a16:creationId xmlns:a16="http://schemas.microsoft.com/office/drawing/2014/main" id="{822D936E-F8C0-9383-C4FF-BEE6DB91905F}"/>
              </a:ext>
            </a:extLst>
          </p:cNvPr>
          <p:cNvSpPr/>
          <p:nvPr/>
        </p:nvSpPr>
        <p:spPr>
          <a:xfrm>
            <a:off x="675983" y="6490895"/>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5" name="Rectangle 14">
            <a:extLst>
              <a:ext uri="{FF2B5EF4-FFF2-40B4-BE49-F238E27FC236}">
                <a16:creationId xmlns:a16="http://schemas.microsoft.com/office/drawing/2014/main" id="{9B230754-60B7-22F9-2112-CEB56C139050}"/>
              </a:ext>
            </a:extLst>
          </p:cNvPr>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7" name="TextBox 6">
            <a:extLst>
              <a:ext uri="{FF2B5EF4-FFF2-40B4-BE49-F238E27FC236}">
                <a16:creationId xmlns:a16="http://schemas.microsoft.com/office/drawing/2014/main" id="{DD553D6F-074D-DD8B-1C76-37A411ED6321}"/>
              </a:ext>
            </a:extLst>
          </p:cNvPr>
          <p:cNvSpPr txBox="1"/>
          <p:nvPr/>
        </p:nvSpPr>
        <p:spPr>
          <a:xfrm>
            <a:off x="4510368" y="4582909"/>
            <a:ext cx="73627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1" i="0" u="none" strike="noStrike" cap="none" spc="0" normalizeH="0" baseline="30000" dirty="0">
                <a:ln>
                  <a:noFill/>
                </a:ln>
                <a:solidFill>
                  <a:schemeClr val="bg1"/>
                </a:solidFill>
                <a:effectLst/>
                <a:uFillTx/>
                <a:latin typeface="Arial"/>
                <a:ea typeface="Arial"/>
                <a:cs typeface="Arial"/>
                <a:sym typeface="Arial"/>
              </a:rPr>
              <a:t>208</a:t>
            </a:r>
            <a:r>
              <a:rPr kumimoji="0" lang="en-US" sz="1800" b="1" i="0" u="none" strike="noStrike" cap="none" spc="0" normalizeH="0" baseline="0" dirty="0">
                <a:ln>
                  <a:noFill/>
                </a:ln>
                <a:solidFill>
                  <a:schemeClr val="bg1"/>
                </a:solidFill>
                <a:effectLst/>
                <a:uFillTx/>
                <a:latin typeface="Arial"/>
                <a:ea typeface="Arial"/>
                <a:cs typeface="Arial"/>
                <a:sym typeface="Arial"/>
              </a:rPr>
              <a:t>Pb</a:t>
            </a:r>
          </a:p>
        </p:txBody>
      </p:sp>
      <p:pic>
        <p:nvPicPr>
          <p:cNvPr id="12" name="Picture 11">
            <a:extLst>
              <a:ext uri="{FF2B5EF4-FFF2-40B4-BE49-F238E27FC236}">
                <a16:creationId xmlns:a16="http://schemas.microsoft.com/office/drawing/2014/main" id="{E86569AA-D406-46D7-66E3-16726CFAA40D}"/>
              </a:ext>
            </a:extLst>
          </p:cNvPr>
          <p:cNvPicPr>
            <a:picLocks noChangeAspect="1"/>
          </p:cNvPicPr>
          <p:nvPr/>
        </p:nvPicPr>
        <p:blipFill rotWithShape="1">
          <a:blip r:embed="rId3"/>
          <a:srcRect l="6185" t="1888" r="5879" b="72121"/>
          <a:stretch/>
        </p:blipFill>
        <p:spPr>
          <a:xfrm>
            <a:off x="126669" y="2047293"/>
            <a:ext cx="6226630" cy="2446650"/>
          </a:xfrm>
          <a:prstGeom prst="rect">
            <a:avLst/>
          </a:prstGeom>
        </p:spPr>
      </p:pic>
      <p:sp>
        <p:nvSpPr>
          <p:cNvPr id="2" name="Rectangle 1">
            <a:extLst>
              <a:ext uri="{FF2B5EF4-FFF2-40B4-BE49-F238E27FC236}">
                <a16:creationId xmlns:a16="http://schemas.microsoft.com/office/drawing/2014/main" id="{3F73C18C-013B-ADF4-8E5A-F4AA617A934D}"/>
              </a:ext>
            </a:extLst>
          </p:cNvPr>
          <p:cNvSpPr/>
          <p:nvPr/>
        </p:nvSpPr>
        <p:spPr>
          <a:xfrm>
            <a:off x="164994" y="3836021"/>
            <a:ext cx="771708" cy="242840"/>
          </a:xfrm>
          <a:prstGeom prst="rect">
            <a:avLst/>
          </a:prstGeom>
          <a:noFill/>
          <a:ln w="2222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 name="Rectangle 3">
            <a:extLst>
              <a:ext uri="{FF2B5EF4-FFF2-40B4-BE49-F238E27FC236}">
                <a16:creationId xmlns:a16="http://schemas.microsoft.com/office/drawing/2014/main" id="{DD930510-2BC4-DA6D-BA2E-3383802CCB40}"/>
              </a:ext>
            </a:extLst>
          </p:cNvPr>
          <p:cNvSpPr/>
          <p:nvPr/>
        </p:nvSpPr>
        <p:spPr>
          <a:xfrm>
            <a:off x="2439693" y="3832305"/>
            <a:ext cx="1117545" cy="242840"/>
          </a:xfrm>
          <a:prstGeom prst="rect">
            <a:avLst/>
          </a:prstGeom>
          <a:noFill/>
          <a:ln w="2222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14" name="Picture 13" descr="A logo with a number&#10;&#10;Description automatically generated">
            <a:extLst>
              <a:ext uri="{FF2B5EF4-FFF2-40B4-BE49-F238E27FC236}">
                <a16:creationId xmlns:a16="http://schemas.microsoft.com/office/drawing/2014/main" id="{DC9D10F1-A5F9-F418-BCC8-21F1FED05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4845" y="3300126"/>
            <a:ext cx="646633" cy="655937"/>
          </a:xfrm>
          <a:prstGeom prst="rect">
            <a:avLst/>
          </a:prstGeom>
        </p:spPr>
      </p:pic>
      <p:pic>
        <p:nvPicPr>
          <p:cNvPr id="16" name="Picture 15">
            <a:extLst>
              <a:ext uri="{FF2B5EF4-FFF2-40B4-BE49-F238E27FC236}">
                <a16:creationId xmlns:a16="http://schemas.microsoft.com/office/drawing/2014/main" id="{6C01602C-8ED8-9F5B-2B1C-636F7EC79B49}"/>
              </a:ext>
            </a:extLst>
          </p:cNvPr>
          <p:cNvPicPr>
            <a:picLocks noChangeAspect="1"/>
          </p:cNvPicPr>
          <p:nvPr/>
        </p:nvPicPr>
        <p:blipFill rotWithShape="1">
          <a:blip r:embed="rId5">
            <a:extLst>
              <a:ext uri="{28A0092B-C50C-407E-A947-70E740481C1C}">
                <a14:useLocalDpi xmlns:a14="http://schemas.microsoft.com/office/drawing/2010/main" val="0"/>
              </a:ext>
            </a:extLst>
          </a:blip>
          <a:srcRect t="15259"/>
          <a:stretch/>
        </p:blipFill>
        <p:spPr>
          <a:xfrm>
            <a:off x="8485321" y="2191377"/>
            <a:ext cx="1051891" cy="1188512"/>
          </a:xfrm>
          <a:prstGeom prst="rect">
            <a:avLst/>
          </a:prstGeom>
        </p:spPr>
      </p:pic>
      <p:sp>
        <p:nvSpPr>
          <p:cNvPr id="17" name="TextBox 16">
            <a:extLst>
              <a:ext uri="{FF2B5EF4-FFF2-40B4-BE49-F238E27FC236}">
                <a16:creationId xmlns:a16="http://schemas.microsoft.com/office/drawing/2014/main" id="{00FE32CF-19D1-18A5-1CF0-A72343560FEA}"/>
              </a:ext>
            </a:extLst>
          </p:cNvPr>
          <p:cNvSpPr txBox="1"/>
          <p:nvPr/>
        </p:nvSpPr>
        <p:spPr>
          <a:xfrm>
            <a:off x="8243174" y="3445883"/>
            <a:ext cx="3524283"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b="1" dirty="0">
                <a:solidFill>
                  <a:srgbClr val="0070C0"/>
                </a:solidFill>
              </a:rPr>
              <a:t>Takayuki Miyagi               </a:t>
            </a:r>
            <a:endParaRPr lang="en-US" sz="1400" b="1" dirty="0">
              <a:solidFill>
                <a:srgbClr val="0070C0"/>
              </a:solidFill>
              <a:latin typeface="+mn-lt"/>
            </a:endParaRPr>
          </a:p>
        </p:txBody>
      </p:sp>
      <p:pic>
        <p:nvPicPr>
          <p:cNvPr id="18" name="Picture 17">
            <a:extLst>
              <a:ext uri="{FF2B5EF4-FFF2-40B4-BE49-F238E27FC236}">
                <a16:creationId xmlns:a16="http://schemas.microsoft.com/office/drawing/2014/main" id="{565BA6A2-68CB-83FA-3AEB-B0BC2F3D9D28}"/>
              </a:ext>
            </a:extLst>
          </p:cNvPr>
          <p:cNvPicPr>
            <a:picLocks noChangeAspect="1"/>
          </p:cNvPicPr>
          <p:nvPr/>
        </p:nvPicPr>
        <p:blipFill rotWithShape="1">
          <a:blip r:embed="rId6">
            <a:extLst>
              <a:ext uri="{28A0092B-C50C-407E-A947-70E740481C1C}">
                <a14:useLocalDpi xmlns:a14="http://schemas.microsoft.com/office/drawing/2010/main" val="0"/>
              </a:ext>
            </a:extLst>
          </a:blip>
          <a:srcRect t="10868"/>
          <a:stretch/>
        </p:blipFill>
        <p:spPr>
          <a:xfrm>
            <a:off x="9752307" y="2034442"/>
            <a:ext cx="2247673" cy="2441031"/>
          </a:xfrm>
          <a:prstGeom prst="rect">
            <a:avLst/>
          </a:prstGeom>
        </p:spPr>
      </p:pic>
      <p:sp>
        <p:nvSpPr>
          <p:cNvPr id="9" name="Striped Right Arrow 8">
            <a:extLst>
              <a:ext uri="{FF2B5EF4-FFF2-40B4-BE49-F238E27FC236}">
                <a16:creationId xmlns:a16="http://schemas.microsoft.com/office/drawing/2014/main" id="{05094802-7B89-0F97-7091-B6F3F2FC3CC6}"/>
              </a:ext>
            </a:extLst>
          </p:cNvPr>
          <p:cNvSpPr/>
          <p:nvPr/>
        </p:nvSpPr>
        <p:spPr>
          <a:xfrm>
            <a:off x="6690166" y="5011221"/>
            <a:ext cx="2156951" cy="1481490"/>
          </a:xfrm>
          <a:prstGeom prst="stripedRightArrow">
            <a:avLst>
              <a:gd name="adj1" fmla="val 47494"/>
              <a:gd name="adj2" fmla="val 50000"/>
            </a:avLst>
          </a:prstGeom>
          <a:gradFill flip="none" rotWithShape="1">
            <a:gsLst>
              <a:gs pos="2000">
                <a:schemeClr val="bg1">
                  <a:alpha val="0"/>
                </a:schemeClr>
              </a:gs>
              <a:gs pos="63000">
                <a:srgbClr val="FFC000"/>
              </a:gs>
            </a:gsLst>
            <a:lin ang="0" scaled="1"/>
            <a:tileRect/>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2000" dirty="0"/>
              <a:t>   </a:t>
            </a:r>
            <a:r>
              <a:rPr kumimoji="0" lang="en-US" sz="2000" b="1" i="0" u="none" strike="noStrike" cap="none" spc="0" normalizeH="0" baseline="0" dirty="0">
                <a:ln>
                  <a:noFill/>
                </a:ln>
                <a:solidFill>
                  <a:srgbClr val="000000"/>
                </a:solidFill>
                <a:effectLst/>
                <a:uFillTx/>
                <a:latin typeface="Arial"/>
                <a:ea typeface="Arial"/>
                <a:cs typeface="Arial"/>
                <a:sym typeface="Arial"/>
              </a:rPr>
              <a:t>Nuclear </a:t>
            </a:r>
          </a:p>
          <a:p>
            <a:pPr marL="0" marR="0" indent="0" algn="l" defTabSz="4572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000000"/>
                </a:solidFill>
                <a:effectLst/>
                <a:uFillTx/>
                <a:latin typeface="Arial"/>
                <a:ea typeface="Arial"/>
                <a:cs typeface="Arial"/>
                <a:sym typeface="Arial"/>
              </a:rPr>
              <a:t>   EOS</a:t>
            </a:r>
          </a:p>
        </p:txBody>
      </p:sp>
      <p:sp>
        <p:nvSpPr>
          <p:cNvPr id="19" name="TextBox 18">
            <a:extLst>
              <a:ext uri="{FF2B5EF4-FFF2-40B4-BE49-F238E27FC236}">
                <a16:creationId xmlns:a16="http://schemas.microsoft.com/office/drawing/2014/main" id="{B4DEAE2A-2A9C-4B5A-84A5-F47F33C6E1FE}"/>
              </a:ext>
            </a:extLst>
          </p:cNvPr>
          <p:cNvSpPr txBox="1"/>
          <p:nvPr/>
        </p:nvSpPr>
        <p:spPr>
          <a:xfrm>
            <a:off x="8466789" y="3885255"/>
            <a:ext cx="736271"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1" i="0" u="none" strike="noStrike" cap="none" spc="0" normalizeH="0" baseline="30000" dirty="0">
                <a:ln>
                  <a:noFill/>
                </a:ln>
                <a:solidFill>
                  <a:schemeClr val="bg1"/>
                </a:solidFill>
                <a:effectLst/>
                <a:uFillTx/>
                <a:latin typeface="Arial"/>
                <a:ea typeface="Arial"/>
                <a:cs typeface="Arial"/>
                <a:sym typeface="Arial"/>
              </a:rPr>
              <a:t>Neutron </a:t>
            </a:r>
          </a:p>
          <a:p>
            <a:pPr marL="0" marR="0" indent="0" algn="l" defTabSz="457200" rtl="0" fontAlgn="auto" latinLnBrk="0" hangingPunct="0">
              <a:lnSpc>
                <a:spcPct val="100000"/>
              </a:lnSpc>
              <a:spcBef>
                <a:spcPts val="0"/>
              </a:spcBef>
              <a:spcAft>
                <a:spcPts val="0"/>
              </a:spcAft>
              <a:buClrTx/>
              <a:buSzTx/>
              <a:buFontTx/>
              <a:buNone/>
              <a:tabLst/>
            </a:pPr>
            <a:r>
              <a:rPr lang="en-US" sz="1800" b="1" baseline="30000" dirty="0">
                <a:solidFill>
                  <a:schemeClr val="bg1"/>
                </a:solidFill>
              </a:rPr>
              <a:t>Stars</a:t>
            </a:r>
            <a:endParaRPr kumimoji="0" lang="en-US" sz="1800" b="1" i="0" u="none" strike="noStrike" cap="none" spc="0" normalizeH="0" baseline="0" dirty="0">
              <a:ln>
                <a:noFill/>
              </a:ln>
              <a:solidFill>
                <a:schemeClr val="bg1"/>
              </a:solidFill>
              <a:effectLst/>
              <a:uFillTx/>
              <a:latin typeface="Arial"/>
              <a:ea typeface="Arial"/>
              <a:cs typeface="Arial"/>
              <a:sym typeface="Arial"/>
            </a:endParaRPr>
          </a:p>
        </p:txBody>
      </p:sp>
      <p:sp>
        <p:nvSpPr>
          <p:cNvPr id="22" name="Title 1">
            <a:extLst>
              <a:ext uri="{FF2B5EF4-FFF2-40B4-BE49-F238E27FC236}">
                <a16:creationId xmlns:a16="http://schemas.microsoft.com/office/drawing/2014/main" id="{A8EFC309-66DB-781E-E21E-92AFDF9E73D8}"/>
              </a:ext>
            </a:extLst>
          </p:cNvPr>
          <p:cNvSpPr txBox="1">
            <a:spLocks/>
          </p:cNvSpPr>
          <p:nvPr/>
        </p:nvSpPr>
        <p:spPr>
          <a:xfrm>
            <a:off x="2477439" y="242401"/>
            <a:ext cx="9761391" cy="688339"/>
          </a:xfrm>
          <a:prstGeom prst="rect">
            <a:avLst/>
          </a:prstGeom>
          <a:ln w="12700">
            <a:miter lim="400000"/>
          </a:ln>
          <a:extLst>
            <a:ext uri="{C572A759-6A51-4108-AA02-DFA0A04FC94B}">
              <ma14:wrappingTextBoxFlag xmlns:ma14="http://schemas.microsoft.com/office/mac/drawingml/2011/main" xmlns="" val="1"/>
            </a:ext>
          </a:extLst>
        </p:spPr>
        <p:txBody>
          <a:bodyPr lIns="45711" tIns="45712" rIns="45711" bIns="45712" anchor="t">
            <a:normAutofit/>
          </a:bodyPr>
          <a:lstStyle>
            <a:lvl1pPr marL="0" marR="0" indent="0" algn="l" defTabSz="914230" rtl="0" latinLnBrk="0">
              <a:lnSpc>
                <a:spcPct val="90000"/>
              </a:lnSpc>
              <a:spcBef>
                <a:spcPts val="0"/>
              </a:spcBef>
              <a:spcAft>
                <a:spcPts val="0"/>
              </a:spcAft>
              <a:buClrTx/>
              <a:buSzTx/>
              <a:buFontTx/>
              <a:buNone/>
              <a:tabLst/>
              <a:defRPr sz="3000" b="1" i="0" u="none" strike="noStrike" cap="none" spc="0" baseline="0">
                <a:ln>
                  <a:noFill/>
                </a:ln>
                <a:solidFill>
                  <a:srgbClr val="00B0F0"/>
                </a:solidFill>
                <a:uFillTx/>
                <a:latin typeface="Arial"/>
                <a:ea typeface="Arial"/>
                <a:cs typeface="Arial"/>
                <a:sym typeface="Arial"/>
              </a:defRPr>
            </a:lvl1pPr>
            <a:lvl2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2pPr>
            <a:lvl3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3pPr>
            <a:lvl4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4pPr>
            <a:lvl5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5pPr>
            <a:lvl6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6pPr>
            <a:lvl7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7pPr>
            <a:lvl8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8pPr>
            <a:lvl9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9pPr>
          </a:lstStyle>
          <a:p>
            <a:pPr algn="r" hangingPunct="1"/>
            <a:endParaRPr lang="en-US" dirty="0"/>
          </a:p>
        </p:txBody>
      </p:sp>
      <p:pic>
        <p:nvPicPr>
          <p:cNvPr id="10" name="Picture 9">
            <a:extLst>
              <a:ext uri="{FF2B5EF4-FFF2-40B4-BE49-F238E27FC236}">
                <a16:creationId xmlns:a16="http://schemas.microsoft.com/office/drawing/2014/main" id="{152A73E0-CC3D-6039-7574-E9FE379AE4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83042" y="4036034"/>
            <a:ext cx="444546" cy="444546"/>
          </a:xfrm>
          <a:prstGeom prst="rect">
            <a:avLst/>
          </a:prstGeom>
        </p:spPr>
      </p:pic>
      <p:sp>
        <p:nvSpPr>
          <p:cNvPr id="11" name="Title 1">
            <a:extLst>
              <a:ext uri="{FF2B5EF4-FFF2-40B4-BE49-F238E27FC236}">
                <a16:creationId xmlns:a16="http://schemas.microsoft.com/office/drawing/2014/main" id="{A1E03BE1-537D-0D0C-1C5B-188BDC1E9BD0}"/>
              </a:ext>
            </a:extLst>
          </p:cNvPr>
          <p:cNvSpPr txBox="1">
            <a:spLocks/>
          </p:cNvSpPr>
          <p:nvPr/>
        </p:nvSpPr>
        <p:spPr>
          <a:xfrm>
            <a:off x="2325039" y="90001"/>
            <a:ext cx="9761391" cy="688339"/>
          </a:xfrm>
          <a:prstGeom prst="rect">
            <a:avLst/>
          </a:prstGeom>
          <a:ln w="12700">
            <a:miter lim="400000"/>
          </a:ln>
          <a:extLst>
            <a:ext uri="{C572A759-6A51-4108-AA02-DFA0A04FC94B}">
              <ma14:wrappingTextBoxFlag xmlns="" xmlns:ma14="http://schemas.microsoft.com/office/mac/drawingml/2011/main" val="1"/>
            </a:ext>
          </a:extLst>
        </p:spPr>
        <p:txBody>
          <a:bodyPr lIns="45711" tIns="45712" rIns="45711" bIns="45712" anchor="t">
            <a:normAutofit/>
          </a:bodyPr>
          <a:lstStyle>
            <a:lvl1pPr marL="0" marR="0" indent="0" algn="l" defTabSz="914230" rtl="0" latinLnBrk="0">
              <a:lnSpc>
                <a:spcPct val="90000"/>
              </a:lnSpc>
              <a:spcBef>
                <a:spcPts val="0"/>
              </a:spcBef>
              <a:spcAft>
                <a:spcPts val="0"/>
              </a:spcAft>
              <a:buClrTx/>
              <a:buSzTx/>
              <a:buFontTx/>
              <a:buNone/>
              <a:tabLst/>
              <a:defRPr sz="3000" b="1" i="0" u="none" strike="noStrike" cap="none" spc="0" baseline="0">
                <a:ln>
                  <a:noFill/>
                </a:ln>
                <a:solidFill>
                  <a:srgbClr val="00B0F0"/>
                </a:solidFill>
                <a:uFillTx/>
                <a:latin typeface="Arial"/>
                <a:ea typeface="Arial"/>
                <a:cs typeface="Arial"/>
                <a:sym typeface="Arial"/>
              </a:defRPr>
            </a:lvl1pPr>
            <a:lvl2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2pPr>
            <a:lvl3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3pPr>
            <a:lvl4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4pPr>
            <a:lvl5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5pPr>
            <a:lvl6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6pPr>
            <a:lvl7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7pPr>
            <a:lvl8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8pPr>
            <a:lvl9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9pPr>
          </a:lstStyle>
          <a:p>
            <a:pPr algn="r" hangingPunct="1"/>
            <a:r>
              <a:rPr lang="en-US" dirty="0"/>
              <a:t>*Milestone Result*</a:t>
            </a:r>
          </a:p>
        </p:txBody>
      </p:sp>
      <p:pic>
        <p:nvPicPr>
          <p:cNvPr id="24" name="Picture 23">
            <a:extLst>
              <a:ext uri="{FF2B5EF4-FFF2-40B4-BE49-F238E27FC236}">
                <a16:creationId xmlns:a16="http://schemas.microsoft.com/office/drawing/2014/main" id="{014D4CF8-213F-E938-D8E2-BFD5883566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7274" y="4439769"/>
            <a:ext cx="7772400" cy="544696"/>
          </a:xfrm>
          <a:prstGeom prst="rect">
            <a:avLst/>
          </a:prstGeom>
        </p:spPr>
      </p:pic>
      <p:pic>
        <p:nvPicPr>
          <p:cNvPr id="20" name="Picture 19" descr="A blue and white text&#10;&#10;AI-generated content may be incorrect.">
            <a:extLst>
              <a:ext uri="{FF2B5EF4-FFF2-40B4-BE49-F238E27FC236}">
                <a16:creationId xmlns:a16="http://schemas.microsoft.com/office/drawing/2014/main" id="{C8A48724-DC88-D029-83E6-1A1718AA37DB}"/>
              </a:ext>
            </a:extLst>
          </p:cNvPr>
          <p:cNvPicPr>
            <a:picLocks noChangeAspect="1"/>
          </p:cNvPicPr>
          <p:nvPr/>
        </p:nvPicPr>
        <p:blipFill>
          <a:blip r:embed="rId9">
            <a:extLst>
              <a:ext uri="{28A0092B-C50C-407E-A947-70E740481C1C}">
                <a14:useLocalDpi xmlns:a14="http://schemas.microsoft.com/office/drawing/2010/main" val="0"/>
              </a:ext>
            </a:extLst>
          </a:blip>
          <a:srcRect t="9243" r="4241" b="11611"/>
          <a:stretch>
            <a:fillRect/>
          </a:stretch>
        </p:blipFill>
        <p:spPr>
          <a:xfrm>
            <a:off x="5838868" y="4883618"/>
            <a:ext cx="6226630" cy="1899711"/>
          </a:xfrm>
          <a:prstGeom prst="rect">
            <a:avLst/>
          </a:prstGeom>
        </p:spPr>
      </p:pic>
      <p:sp>
        <p:nvSpPr>
          <p:cNvPr id="3" name="Rectangle 2">
            <a:extLst>
              <a:ext uri="{FF2B5EF4-FFF2-40B4-BE49-F238E27FC236}">
                <a16:creationId xmlns:a16="http://schemas.microsoft.com/office/drawing/2014/main" id="{35DE1465-F77A-5E7A-3B9C-262BB5C34F21}"/>
              </a:ext>
            </a:extLst>
          </p:cNvPr>
          <p:cNvSpPr/>
          <p:nvPr/>
        </p:nvSpPr>
        <p:spPr>
          <a:xfrm>
            <a:off x="5200772" y="2732586"/>
            <a:ext cx="1152527" cy="181790"/>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1756121622"/>
      </p:ext>
    </p:extLst>
  </p:cSld>
  <p:clrMapOvr>
    <a:masterClrMapping/>
  </p:clrMapOvr>
  <p:transition spd="med" advTm="10288"/>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Title 1"/>
          <p:cNvSpPr txBox="1">
            <a:spLocks noGrp="1"/>
          </p:cNvSpPr>
          <p:nvPr>
            <p:ph type="title"/>
          </p:nvPr>
        </p:nvSpPr>
        <p:spPr>
          <a:xfrm>
            <a:off x="2325039" y="108001"/>
            <a:ext cx="9761391" cy="688339"/>
          </a:xfrm>
          <a:prstGeom prst="rect">
            <a:avLst/>
          </a:prstGeom>
        </p:spPr>
        <p:txBody>
          <a:bodyPr>
            <a:normAutofit/>
          </a:bodyPr>
          <a:lstStyle>
            <a:lvl1pPr>
              <a:defRPr sz="3000"/>
            </a:lvl1pPr>
          </a:lstStyle>
          <a:p>
            <a:pPr algn="r"/>
            <a:r>
              <a:rPr lang="en-US" dirty="0"/>
              <a:t>Ab Initio 2016</a:t>
            </a:r>
            <a:endParaRPr dirty="0"/>
          </a:p>
        </p:txBody>
      </p:sp>
      <p:sp>
        <p:nvSpPr>
          <p:cNvPr id="7" name="Rectangle 61"/>
          <p:cNvSpPr>
            <a:spLocks noChangeArrowheads="1"/>
          </p:cNvSpPr>
          <p:nvPr/>
        </p:nvSpPr>
        <p:spPr bwMode="auto">
          <a:xfrm>
            <a:off x="179999" y="720000"/>
            <a:ext cx="12012001" cy="840214"/>
          </a:xfrm>
          <a:prstGeom prst="rect">
            <a:avLst/>
          </a:prstGeom>
          <a:solidFill>
            <a:schemeClr val="bg1"/>
          </a:solidFill>
          <a:ln w="9525">
            <a:noFill/>
            <a:miter lim="800000"/>
            <a:headEnd/>
            <a:tailEnd/>
          </a:ln>
        </p:spPr>
        <p:txBody>
          <a:bodyPr wrap="square" lIns="91423" tIns="45712" rIns="91423" bIns="45712">
            <a:prstTxWarp prst="textNoShape">
              <a:avLst/>
            </a:prstTxWarp>
            <a:spAutoFit/>
          </a:bodyPr>
          <a:lstStyle/>
          <a:p>
            <a:pPr marL="125957" indent="-125957">
              <a:lnSpc>
                <a:spcPct val="90000"/>
              </a:lnSpc>
              <a:spcBef>
                <a:spcPct val="20000"/>
              </a:spcBef>
              <a:buClr>
                <a:srgbClr val="000000"/>
              </a:buClr>
            </a:pPr>
            <a:r>
              <a:rPr lang="en-US" sz="2100" b="1" dirty="0">
                <a:solidFill>
                  <a:srgbClr val="0070C0"/>
                </a:solidFill>
              </a:rPr>
              <a:t>2016</a:t>
            </a:r>
            <a:r>
              <a:rPr lang="en-US" sz="2100" dirty="0">
                <a:solidFill>
                  <a:schemeClr val="tx1"/>
                </a:solidFill>
              </a:rPr>
              <a:t> </a:t>
            </a:r>
            <a:r>
              <a:rPr lang="en-US" sz="2100" dirty="0" err="1">
                <a:solidFill>
                  <a:schemeClr val="tx1"/>
                </a:solidFill>
              </a:rPr>
              <a:t>Polynomially</a:t>
            </a:r>
            <a:r>
              <a:rPr lang="en-US" sz="2100" dirty="0">
                <a:solidFill>
                  <a:schemeClr val="tx1"/>
                </a:solidFill>
              </a:rPr>
              <a:t> scaling methods (Coupled Cluster, IMSRG) </a:t>
            </a:r>
          </a:p>
          <a:p>
            <a:pPr marL="125957" indent="-125957">
              <a:lnSpc>
                <a:spcPct val="90000"/>
              </a:lnSpc>
              <a:spcBef>
                <a:spcPct val="20000"/>
              </a:spcBef>
              <a:buClr>
                <a:srgbClr val="000000"/>
              </a:buClr>
            </a:pPr>
            <a:r>
              <a:rPr lang="en-US" sz="2100" dirty="0">
                <a:solidFill>
                  <a:schemeClr val="tx1"/>
                </a:solidFill>
              </a:rPr>
              <a:t>Progress to doubly magic </a:t>
            </a:r>
            <a:r>
              <a:rPr lang="en-US" sz="2100" baseline="30000" dirty="0">
                <a:solidFill>
                  <a:schemeClr val="tx1"/>
                </a:solidFill>
              </a:rPr>
              <a:t>56/78</a:t>
            </a:r>
            <a:r>
              <a:rPr lang="en-US" sz="2100" dirty="0">
                <a:solidFill>
                  <a:schemeClr val="tx1"/>
                </a:solidFill>
              </a:rPr>
              <a:t>Ni + semi-magic chains</a:t>
            </a:r>
          </a:p>
          <a:p>
            <a:pPr marL="125957" indent="-125957">
              <a:lnSpc>
                <a:spcPct val="90000"/>
              </a:lnSpc>
              <a:spcBef>
                <a:spcPct val="20000"/>
              </a:spcBef>
              <a:buClr>
                <a:srgbClr val="000000"/>
              </a:buClr>
            </a:pPr>
            <a:endParaRPr lang="en-US" sz="600" dirty="0">
              <a:solidFill>
                <a:schemeClr val="tx1"/>
              </a:solidFill>
            </a:endParaRPr>
          </a:p>
        </p:txBody>
      </p:sp>
      <p:sp>
        <p:nvSpPr>
          <p:cNvPr id="8" name="Rectangle 7"/>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 name="Rectangle 1">
            <a:extLst>
              <a:ext uri="{FF2B5EF4-FFF2-40B4-BE49-F238E27FC236}">
                <a16:creationId xmlns:a16="http://schemas.microsoft.com/office/drawing/2014/main" id="{17664C49-EB9B-193F-91C7-692E70858420}"/>
              </a:ext>
            </a:extLst>
          </p:cNvPr>
          <p:cNvSpPr/>
          <p:nvPr/>
        </p:nvSpPr>
        <p:spPr>
          <a:xfrm>
            <a:off x="666341" y="6445403"/>
            <a:ext cx="650316" cy="312234"/>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4" name="Picture 3">
            <a:extLst>
              <a:ext uri="{FF2B5EF4-FFF2-40B4-BE49-F238E27FC236}">
                <a16:creationId xmlns:a16="http://schemas.microsoft.com/office/drawing/2014/main" id="{586834DF-A627-CDE2-2E19-A9CE64711F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573" y="1522371"/>
            <a:ext cx="8781955" cy="5295600"/>
          </a:xfrm>
          <a:prstGeom prst="rect">
            <a:avLst/>
          </a:prstGeom>
        </p:spPr>
      </p:pic>
      <p:sp>
        <p:nvSpPr>
          <p:cNvPr id="5" name="TextBox 4">
            <a:extLst>
              <a:ext uri="{FF2B5EF4-FFF2-40B4-BE49-F238E27FC236}">
                <a16:creationId xmlns:a16="http://schemas.microsoft.com/office/drawing/2014/main" id="{F5FD2751-C8C5-6418-979B-76FF5FF3B844}"/>
              </a:ext>
            </a:extLst>
          </p:cNvPr>
          <p:cNvSpPr txBox="1"/>
          <p:nvPr/>
        </p:nvSpPr>
        <p:spPr>
          <a:xfrm>
            <a:off x="752354" y="1666754"/>
            <a:ext cx="893832" cy="52321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uFillTx/>
                <a:latin typeface="Arial"/>
                <a:ea typeface="Arial"/>
                <a:cs typeface="Arial"/>
                <a:sym typeface="Arial"/>
              </a:rPr>
              <a:t>2016</a:t>
            </a:r>
          </a:p>
        </p:txBody>
      </p:sp>
      <p:sp>
        <p:nvSpPr>
          <p:cNvPr id="6" name="TextBox 5">
            <a:extLst>
              <a:ext uri="{FF2B5EF4-FFF2-40B4-BE49-F238E27FC236}">
                <a16:creationId xmlns:a16="http://schemas.microsoft.com/office/drawing/2014/main" id="{95B3DA80-2A62-6CEC-DA16-D1F305CE0A6E}"/>
              </a:ext>
            </a:extLst>
          </p:cNvPr>
          <p:cNvSpPr txBox="1"/>
          <p:nvPr/>
        </p:nvSpPr>
        <p:spPr>
          <a:xfrm>
            <a:off x="7883505" y="4886444"/>
            <a:ext cx="489876" cy="307775"/>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0000"/>
                </a:solidFill>
                <a:effectLst/>
                <a:uFillTx/>
                <a:latin typeface="Arial"/>
                <a:ea typeface="Arial"/>
                <a:cs typeface="Arial"/>
                <a:sym typeface="Arial"/>
              </a:rPr>
              <a:t>2016</a:t>
            </a:r>
          </a:p>
        </p:txBody>
      </p:sp>
      <p:sp>
        <p:nvSpPr>
          <p:cNvPr id="20" name="TextBox 19">
            <a:extLst>
              <a:ext uri="{FF2B5EF4-FFF2-40B4-BE49-F238E27FC236}">
                <a16:creationId xmlns:a16="http://schemas.microsoft.com/office/drawing/2014/main" id="{28675F03-5CC5-2629-2D69-F69C1616A8E1}"/>
              </a:ext>
            </a:extLst>
          </p:cNvPr>
          <p:cNvSpPr txBox="1"/>
          <p:nvPr/>
        </p:nvSpPr>
        <p:spPr>
          <a:xfrm>
            <a:off x="6096000" y="6052134"/>
            <a:ext cx="2727637" cy="338540"/>
          </a:xfrm>
          <a:prstGeom prst="rect">
            <a:avLst/>
          </a:prstGeom>
          <a:noFill/>
        </p:spPr>
        <p:txBody>
          <a:bodyPr wrap="square" lIns="121904" tIns="60953" rIns="121904" bIns="60953" rtlCol="0">
            <a:spAutoFit/>
          </a:bodyPr>
          <a:lstStyle/>
          <a:p>
            <a:r>
              <a:rPr lang="it-IT" sz="1400" dirty="0" err="1">
                <a:solidFill>
                  <a:schemeClr val="tx1"/>
                </a:solidFill>
              </a:rPr>
              <a:t>Courtesy</a:t>
            </a:r>
            <a:r>
              <a:rPr lang="it-IT" sz="1400" dirty="0">
                <a:solidFill>
                  <a:schemeClr val="tx1"/>
                </a:solidFill>
              </a:rPr>
              <a:t>: H. </a:t>
            </a:r>
            <a:r>
              <a:rPr lang="it-IT" sz="1400" dirty="0" err="1">
                <a:solidFill>
                  <a:schemeClr val="tx1"/>
                </a:solidFill>
              </a:rPr>
              <a:t>Hergert</a:t>
            </a:r>
            <a:r>
              <a:rPr lang="it-IT" sz="1400" dirty="0">
                <a:solidFill>
                  <a:schemeClr val="tx1"/>
                </a:solidFill>
              </a:rPr>
              <a:t>, A. </a:t>
            </a:r>
            <a:r>
              <a:rPr lang="it-IT" sz="1400" dirty="0" err="1">
                <a:solidFill>
                  <a:schemeClr val="tx1"/>
                </a:solidFill>
              </a:rPr>
              <a:t>Belley</a:t>
            </a:r>
            <a:endParaRPr lang="it-IT" sz="1400" dirty="0">
              <a:solidFill>
                <a:schemeClr val="tx1"/>
              </a:solidFill>
            </a:endParaRPr>
          </a:p>
        </p:txBody>
      </p:sp>
    </p:spTree>
    <p:extLst>
      <p:ext uri="{BB962C8B-B14F-4D97-AF65-F5344CB8AC3E}">
        <p14:creationId xmlns:p14="http://schemas.microsoft.com/office/powerpoint/2010/main" val="3707643489"/>
      </p:ext>
    </p:extLst>
  </p:cSld>
  <p:clrMapOvr>
    <a:masterClrMapping/>
  </p:clrMapOvr>
  <p:transition spd="med" advTm="19921"/>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Title 1"/>
          <p:cNvSpPr txBox="1">
            <a:spLocks noGrp="1"/>
          </p:cNvSpPr>
          <p:nvPr>
            <p:ph type="title"/>
          </p:nvPr>
        </p:nvSpPr>
        <p:spPr>
          <a:xfrm>
            <a:off x="2325039" y="90000"/>
            <a:ext cx="9761391" cy="688339"/>
          </a:xfrm>
          <a:prstGeom prst="rect">
            <a:avLst/>
          </a:prstGeom>
        </p:spPr>
        <p:txBody>
          <a:bodyPr>
            <a:normAutofit/>
          </a:bodyPr>
          <a:lstStyle>
            <a:lvl1pPr>
              <a:defRPr sz="3000"/>
            </a:lvl1pPr>
          </a:lstStyle>
          <a:p>
            <a:pPr algn="r"/>
            <a:r>
              <a:rPr lang="en-US" dirty="0"/>
              <a:t>New Scope of Ab Initio Theory</a:t>
            </a:r>
            <a:endParaRPr dirty="0"/>
          </a:p>
        </p:txBody>
      </p:sp>
      <p:sp>
        <p:nvSpPr>
          <p:cNvPr id="7" name="Rectangle 61"/>
          <p:cNvSpPr>
            <a:spLocks noChangeArrowheads="1"/>
          </p:cNvSpPr>
          <p:nvPr/>
        </p:nvSpPr>
        <p:spPr bwMode="auto">
          <a:xfrm>
            <a:off x="179999" y="720000"/>
            <a:ext cx="12012001" cy="369316"/>
          </a:xfrm>
          <a:prstGeom prst="rect">
            <a:avLst/>
          </a:prstGeom>
          <a:solidFill>
            <a:schemeClr val="bg1"/>
          </a:solidFill>
          <a:ln w="9525">
            <a:noFill/>
            <a:miter lim="800000"/>
            <a:headEnd/>
            <a:tailEnd/>
          </a:ln>
        </p:spPr>
        <p:txBody>
          <a:bodyPr wrap="square" lIns="91423" tIns="45712" rIns="91423" bIns="45712">
            <a:prstTxWarp prst="textNoShape">
              <a:avLst/>
            </a:prstTxWarp>
            <a:spAutoFit/>
          </a:bodyPr>
          <a:lstStyle/>
          <a:p>
            <a:pPr marL="125957" indent="-125957">
              <a:lnSpc>
                <a:spcPct val="90000"/>
              </a:lnSpc>
              <a:spcBef>
                <a:spcPct val="20000"/>
              </a:spcBef>
              <a:buClr>
                <a:srgbClr val="000000"/>
              </a:buClr>
            </a:pPr>
            <a:r>
              <a:rPr lang="en-US" sz="2000" dirty="0">
                <a:solidFill>
                  <a:schemeClr val="tx1"/>
                </a:solidFill>
              </a:rPr>
              <a:t>Rapid progress in ab initio reach: </a:t>
            </a:r>
            <a:r>
              <a:rPr lang="en-US" sz="2000" b="1" dirty="0">
                <a:solidFill>
                  <a:srgbClr val="C00000"/>
                </a:solidFill>
              </a:rPr>
              <a:t>global + heavy</a:t>
            </a:r>
            <a:endParaRPr lang="en-US" sz="600" b="1" dirty="0">
              <a:solidFill>
                <a:srgbClr val="C00000"/>
              </a:solidFill>
            </a:endParaRPr>
          </a:p>
        </p:txBody>
      </p:sp>
      <p:sp>
        <p:nvSpPr>
          <p:cNvPr id="8" name="Rectangle 7"/>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 name="Rectangle 1">
            <a:extLst>
              <a:ext uri="{FF2B5EF4-FFF2-40B4-BE49-F238E27FC236}">
                <a16:creationId xmlns:a16="http://schemas.microsoft.com/office/drawing/2014/main" id="{17664C49-EB9B-193F-91C7-692E70858420}"/>
              </a:ext>
            </a:extLst>
          </p:cNvPr>
          <p:cNvSpPr/>
          <p:nvPr/>
        </p:nvSpPr>
        <p:spPr>
          <a:xfrm>
            <a:off x="666341" y="6387528"/>
            <a:ext cx="650316" cy="312234"/>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6" name="Picture 5">
            <a:extLst>
              <a:ext uri="{FF2B5EF4-FFF2-40B4-BE49-F238E27FC236}">
                <a16:creationId xmlns:a16="http://schemas.microsoft.com/office/drawing/2014/main" id="{560E7391-7C86-511E-F9B9-B29E21DF6A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000" y="1391100"/>
            <a:ext cx="8778240" cy="5486400"/>
          </a:xfrm>
          <a:prstGeom prst="rect">
            <a:avLst/>
          </a:prstGeom>
        </p:spPr>
      </p:pic>
      <p:sp>
        <p:nvSpPr>
          <p:cNvPr id="4" name="Rectangle 3">
            <a:extLst>
              <a:ext uri="{FF2B5EF4-FFF2-40B4-BE49-F238E27FC236}">
                <a16:creationId xmlns:a16="http://schemas.microsoft.com/office/drawing/2014/main" id="{FC1EC98C-F282-55F3-8224-076AFCEBF3F9}"/>
              </a:ext>
            </a:extLst>
          </p:cNvPr>
          <p:cNvSpPr/>
          <p:nvPr/>
        </p:nvSpPr>
        <p:spPr>
          <a:xfrm>
            <a:off x="2918537" y="2899980"/>
            <a:ext cx="3841078" cy="1923982"/>
          </a:xfrm>
          <a:prstGeom prst="rect">
            <a:avLst/>
          </a:prstGeom>
          <a:gradFill flip="none" rotWithShape="1">
            <a:gsLst>
              <a:gs pos="28000">
                <a:srgbClr val="00B0F0">
                  <a:alpha val="88000"/>
                </a:srgbClr>
              </a:gs>
              <a:gs pos="98000">
                <a:schemeClr val="bg1">
                  <a:alpha val="0"/>
                </a:schemeClr>
              </a:gs>
              <a:gs pos="74000">
                <a:srgbClr val="0070C0">
                  <a:alpha val="75897"/>
                </a:srgbClr>
              </a:gs>
            </a:gsLst>
            <a:path path="rect">
              <a:fillToRect t="100000" r="100000"/>
            </a:path>
            <a:tileRect l="-100000" b="-100000"/>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9" name="Oval 8">
            <a:extLst>
              <a:ext uri="{FF2B5EF4-FFF2-40B4-BE49-F238E27FC236}">
                <a16:creationId xmlns:a16="http://schemas.microsoft.com/office/drawing/2014/main" id="{984D4D5A-B52D-3A5C-7C5E-5F292AF73B3F}"/>
              </a:ext>
            </a:extLst>
          </p:cNvPr>
          <p:cNvSpPr/>
          <p:nvPr/>
        </p:nvSpPr>
        <p:spPr>
          <a:xfrm>
            <a:off x="5496805" y="1701174"/>
            <a:ext cx="3534606" cy="211246"/>
          </a:xfrm>
          <a:prstGeom prst="ellipse">
            <a:avLst/>
          </a:prstGeom>
          <a:gradFill flip="none" rotWithShape="1">
            <a:gsLst>
              <a:gs pos="60000">
                <a:srgbClr val="0070C0">
                  <a:alpha val="76766"/>
                </a:srgbClr>
              </a:gs>
              <a:gs pos="100000">
                <a:schemeClr val="bg1">
                  <a:alpha val="0"/>
                </a:schemeClr>
              </a:gs>
            </a:gsLst>
            <a:path path="circle">
              <a:fillToRect l="50000" t="50000" r="50000" b="50000"/>
            </a:path>
            <a:tileRect/>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1" name="Oval 10">
            <a:extLst>
              <a:ext uri="{FF2B5EF4-FFF2-40B4-BE49-F238E27FC236}">
                <a16:creationId xmlns:a16="http://schemas.microsoft.com/office/drawing/2014/main" id="{0079DBCB-6C1E-8E88-CC23-745113A00847}"/>
              </a:ext>
            </a:extLst>
          </p:cNvPr>
          <p:cNvSpPr/>
          <p:nvPr/>
        </p:nvSpPr>
        <p:spPr>
          <a:xfrm rot="5400000">
            <a:off x="6587648" y="2431287"/>
            <a:ext cx="2363288" cy="184346"/>
          </a:xfrm>
          <a:prstGeom prst="ellipse">
            <a:avLst/>
          </a:prstGeom>
          <a:gradFill flip="none" rotWithShape="1">
            <a:gsLst>
              <a:gs pos="61000">
                <a:srgbClr val="0070C0">
                  <a:alpha val="52878"/>
                </a:srgbClr>
              </a:gs>
              <a:gs pos="100000">
                <a:schemeClr val="bg1">
                  <a:alpha val="0"/>
                </a:schemeClr>
              </a:gs>
            </a:gsLst>
            <a:path path="circle">
              <a:fillToRect l="50000" t="50000" r="50000" b="50000"/>
            </a:path>
            <a:tileRect/>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4" name="Sun 13">
            <a:extLst>
              <a:ext uri="{FF2B5EF4-FFF2-40B4-BE49-F238E27FC236}">
                <a16:creationId xmlns:a16="http://schemas.microsoft.com/office/drawing/2014/main" id="{9C3B3471-978D-9EF8-DB5F-B5148457CDB5}"/>
              </a:ext>
            </a:extLst>
          </p:cNvPr>
          <p:cNvSpPr/>
          <p:nvPr/>
        </p:nvSpPr>
        <p:spPr>
          <a:xfrm>
            <a:off x="7581119" y="1597407"/>
            <a:ext cx="391885" cy="356258"/>
          </a:xfrm>
          <a:prstGeom prst="sun">
            <a:avLst/>
          </a:prstGeom>
          <a:solidFill>
            <a:srgbClr val="FF0000"/>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6" name="TextBox 15">
            <a:extLst>
              <a:ext uri="{FF2B5EF4-FFF2-40B4-BE49-F238E27FC236}">
                <a16:creationId xmlns:a16="http://schemas.microsoft.com/office/drawing/2014/main" id="{90887975-22F7-5CA4-DFF1-E30FAAF4010E}"/>
              </a:ext>
            </a:extLst>
          </p:cNvPr>
          <p:cNvSpPr txBox="1"/>
          <p:nvPr/>
        </p:nvSpPr>
        <p:spPr>
          <a:xfrm>
            <a:off x="787079" y="1516279"/>
            <a:ext cx="893832" cy="52321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uFillTx/>
                <a:latin typeface="Arial"/>
                <a:ea typeface="Arial"/>
                <a:cs typeface="Arial"/>
                <a:sym typeface="Arial"/>
              </a:rPr>
              <a:t>2024</a:t>
            </a:r>
          </a:p>
        </p:txBody>
      </p:sp>
    </p:spTree>
    <p:extLst>
      <p:ext uri="{BB962C8B-B14F-4D97-AF65-F5344CB8AC3E}">
        <p14:creationId xmlns:p14="http://schemas.microsoft.com/office/powerpoint/2010/main" val="3114039926"/>
      </p:ext>
    </p:extLst>
  </p:cSld>
  <p:clrMapOvr>
    <a:masterClrMapping/>
  </p:clrMapOvr>
  <p:transition spd="med" advTm="12948"/>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Title 1"/>
          <p:cNvSpPr txBox="1">
            <a:spLocks noGrp="1"/>
          </p:cNvSpPr>
          <p:nvPr>
            <p:ph type="title"/>
          </p:nvPr>
        </p:nvSpPr>
        <p:spPr>
          <a:xfrm>
            <a:off x="2325039" y="90000"/>
            <a:ext cx="9761391" cy="688339"/>
          </a:xfrm>
          <a:prstGeom prst="rect">
            <a:avLst/>
          </a:prstGeom>
        </p:spPr>
        <p:txBody>
          <a:bodyPr>
            <a:normAutofit/>
          </a:bodyPr>
          <a:lstStyle>
            <a:lvl1pPr>
              <a:defRPr sz="3000"/>
            </a:lvl1pPr>
          </a:lstStyle>
          <a:p>
            <a:pPr algn="r"/>
            <a:r>
              <a:rPr lang="en-US" dirty="0"/>
              <a:t>New Scope of Ab Initio Theory</a:t>
            </a:r>
            <a:endParaRPr dirty="0"/>
          </a:p>
        </p:txBody>
      </p:sp>
      <p:sp>
        <p:nvSpPr>
          <p:cNvPr id="7" name="Rectangle 61"/>
          <p:cNvSpPr>
            <a:spLocks noChangeArrowheads="1"/>
          </p:cNvSpPr>
          <p:nvPr/>
        </p:nvSpPr>
        <p:spPr bwMode="auto">
          <a:xfrm>
            <a:off x="179999" y="720000"/>
            <a:ext cx="12012001" cy="809436"/>
          </a:xfrm>
          <a:prstGeom prst="rect">
            <a:avLst/>
          </a:prstGeom>
          <a:solidFill>
            <a:schemeClr val="bg1"/>
          </a:solidFill>
          <a:ln w="9525">
            <a:noFill/>
            <a:miter lim="800000"/>
            <a:headEnd/>
            <a:tailEnd/>
          </a:ln>
        </p:spPr>
        <p:txBody>
          <a:bodyPr wrap="square" lIns="91423" tIns="45712" rIns="91423" bIns="45712">
            <a:prstTxWarp prst="textNoShape">
              <a:avLst/>
            </a:prstTxWarp>
            <a:spAutoFit/>
          </a:bodyPr>
          <a:lstStyle/>
          <a:p>
            <a:pPr marL="125957" indent="-125957">
              <a:lnSpc>
                <a:spcPct val="90000"/>
              </a:lnSpc>
              <a:spcBef>
                <a:spcPct val="20000"/>
              </a:spcBef>
              <a:buClr>
                <a:srgbClr val="000000"/>
              </a:buClr>
            </a:pPr>
            <a:r>
              <a:rPr lang="en-US" sz="2000" dirty="0">
                <a:solidFill>
                  <a:schemeClr val="tx1"/>
                </a:solidFill>
              </a:rPr>
              <a:t>Rapid progress in ab initio reach: </a:t>
            </a:r>
            <a:r>
              <a:rPr lang="en-US" sz="2000" b="1" dirty="0">
                <a:solidFill>
                  <a:srgbClr val="C00000"/>
                </a:solidFill>
              </a:rPr>
              <a:t>global + heavy</a:t>
            </a:r>
            <a:endParaRPr lang="en-US" sz="600" b="1" dirty="0">
              <a:solidFill>
                <a:srgbClr val="C00000"/>
              </a:solidFill>
            </a:endParaRPr>
          </a:p>
          <a:p>
            <a:pPr marL="125957" indent="-125957">
              <a:lnSpc>
                <a:spcPct val="90000"/>
              </a:lnSpc>
              <a:spcBef>
                <a:spcPct val="20000"/>
              </a:spcBef>
              <a:buClr>
                <a:srgbClr val="000000"/>
              </a:buClr>
            </a:pPr>
            <a:r>
              <a:rPr lang="en-US" sz="2000" dirty="0">
                <a:solidFill>
                  <a:schemeClr val="tx1"/>
                </a:solidFill>
              </a:rPr>
              <a:t>Exciting applications to searches for BSM physics!</a:t>
            </a:r>
          </a:p>
          <a:p>
            <a:pPr marL="125957" indent="-125957">
              <a:lnSpc>
                <a:spcPct val="90000"/>
              </a:lnSpc>
              <a:spcBef>
                <a:spcPct val="20000"/>
              </a:spcBef>
              <a:buClr>
                <a:srgbClr val="000000"/>
              </a:buClr>
            </a:pPr>
            <a:endParaRPr lang="en-US" sz="600" dirty="0">
              <a:solidFill>
                <a:schemeClr val="tx1"/>
              </a:solidFill>
            </a:endParaRPr>
          </a:p>
        </p:txBody>
      </p:sp>
      <p:sp>
        <p:nvSpPr>
          <p:cNvPr id="8" name="Rectangle 7"/>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 name="Rectangle 1">
            <a:extLst>
              <a:ext uri="{FF2B5EF4-FFF2-40B4-BE49-F238E27FC236}">
                <a16:creationId xmlns:a16="http://schemas.microsoft.com/office/drawing/2014/main" id="{17664C49-EB9B-193F-91C7-692E70858420}"/>
              </a:ext>
            </a:extLst>
          </p:cNvPr>
          <p:cNvSpPr/>
          <p:nvPr/>
        </p:nvSpPr>
        <p:spPr>
          <a:xfrm>
            <a:off x="666341" y="6387528"/>
            <a:ext cx="650316" cy="312234"/>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6" name="Picture 5">
            <a:extLst>
              <a:ext uri="{FF2B5EF4-FFF2-40B4-BE49-F238E27FC236}">
                <a16:creationId xmlns:a16="http://schemas.microsoft.com/office/drawing/2014/main" id="{560E7391-7C86-511E-F9B9-B29E21DF6A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000" y="1391100"/>
            <a:ext cx="8778240" cy="5486400"/>
          </a:xfrm>
          <a:prstGeom prst="rect">
            <a:avLst/>
          </a:prstGeom>
        </p:spPr>
      </p:pic>
      <p:pic>
        <p:nvPicPr>
          <p:cNvPr id="4" name="Picture 3">
            <a:extLst>
              <a:ext uri="{FF2B5EF4-FFF2-40B4-BE49-F238E27FC236}">
                <a16:creationId xmlns:a16="http://schemas.microsoft.com/office/drawing/2014/main" id="{453ABF83-E4A0-2F9D-2234-55EC2A97FA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025" y="1401000"/>
            <a:ext cx="8778240" cy="5486400"/>
          </a:xfrm>
          <a:prstGeom prst="rect">
            <a:avLst/>
          </a:prstGeom>
        </p:spPr>
      </p:pic>
      <p:sp>
        <p:nvSpPr>
          <p:cNvPr id="12" name="Oval 11">
            <a:extLst>
              <a:ext uri="{FF2B5EF4-FFF2-40B4-BE49-F238E27FC236}">
                <a16:creationId xmlns:a16="http://schemas.microsoft.com/office/drawing/2014/main" id="{51188E69-AB9B-1FBA-94BF-E9A923D75B5F}"/>
              </a:ext>
            </a:extLst>
          </p:cNvPr>
          <p:cNvSpPr/>
          <p:nvPr/>
        </p:nvSpPr>
        <p:spPr>
          <a:xfrm>
            <a:off x="5496805" y="1701174"/>
            <a:ext cx="3534606" cy="211246"/>
          </a:xfrm>
          <a:prstGeom prst="ellipse">
            <a:avLst/>
          </a:prstGeom>
          <a:gradFill flip="none" rotWithShape="1">
            <a:gsLst>
              <a:gs pos="60000">
                <a:srgbClr val="0070C0">
                  <a:alpha val="76766"/>
                </a:srgbClr>
              </a:gs>
              <a:gs pos="100000">
                <a:schemeClr val="bg1">
                  <a:alpha val="0"/>
                </a:schemeClr>
              </a:gs>
            </a:gsLst>
            <a:path path="circle">
              <a:fillToRect l="50000" t="50000" r="50000" b="50000"/>
            </a:path>
            <a:tileRect/>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9" name="Rectangle 8">
            <a:extLst>
              <a:ext uri="{FF2B5EF4-FFF2-40B4-BE49-F238E27FC236}">
                <a16:creationId xmlns:a16="http://schemas.microsoft.com/office/drawing/2014/main" id="{10A7D581-6892-CCFA-D586-55CCE3E75AFA}"/>
              </a:ext>
            </a:extLst>
          </p:cNvPr>
          <p:cNvSpPr/>
          <p:nvPr/>
        </p:nvSpPr>
        <p:spPr>
          <a:xfrm>
            <a:off x="2918537" y="2911555"/>
            <a:ext cx="3841078" cy="1923982"/>
          </a:xfrm>
          <a:prstGeom prst="rect">
            <a:avLst/>
          </a:prstGeom>
          <a:gradFill flip="none" rotWithShape="1">
            <a:gsLst>
              <a:gs pos="28000">
                <a:srgbClr val="00B0F0">
                  <a:alpha val="88000"/>
                </a:srgbClr>
              </a:gs>
              <a:gs pos="98000">
                <a:schemeClr val="bg1">
                  <a:alpha val="0"/>
                </a:schemeClr>
              </a:gs>
              <a:gs pos="74000">
                <a:srgbClr val="0070C0">
                  <a:alpha val="75897"/>
                </a:srgbClr>
              </a:gs>
            </a:gsLst>
            <a:path path="rect">
              <a:fillToRect t="100000" r="100000"/>
            </a:path>
            <a:tileRect l="-100000" b="-100000"/>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13" name="TextBox 12">
            <a:extLst>
              <a:ext uri="{FF2B5EF4-FFF2-40B4-BE49-F238E27FC236}">
                <a16:creationId xmlns:a16="http://schemas.microsoft.com/office/drawing/2014/main" id="{C4F54E63-2923-1829-673C-F11B5AB4BD59}"/>
              </a:ext>
            </a:extLst>
          </p:cNvPr>
          <p:cNvSpPr txBox="1"/>
          <p:nvPr/>
        </p:nvSpPr>
        <p:spPr>
          <a:xfrm>
            <a:off x="787079" y="1516279"/>
            <a:ext cx="893832" cy="52321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uFillTx/>
                <a:latin typeface="Arial"/>
                <a:ea typeface="Arial"/>
                <a:cs typeface="Arial"/>
                <a:sym typeface="Arial"/>
              </a:rPr>
              <a:t>2024</a:t>
            </a:r>
          </a:p>
        </p:txBody>
      </p:sp>
      <p:sp>
        <p:nvSpPr>
          <p:cNvPr id="3" name="Oval 2">
            <a:extLst>
              <a:ext uri="{FF2B5EF4-FFF2-40B4-BE49-F238E27FC236}">
                <a16:creationId xmlns:a16="http://schemas.microsoft.com/office/drawing/2014/main" id="{7985B3B4-3450-0FF9-E347-DEE79EC98287}"/>
              </a:ext>
            </a:extLst>
          </p:cNvPr>
          <p:cNvSpPr/>
          <p:nvPr/>
        </p:nvSpPr>
        <p:spPr>
          <a:xfrm rot="5400000">
            <a:off x="6587648" y="2431287"/>
            <a:ext cx="2363288" cy="184346"/>
          </a:xfrm>
          <a:prstGeom prst="ellipse">
            <a:avLst/>
          </a:prstGeom>
          <a:gradFill flip="none" rotWithShape="1">
            <a:gsLst>
              <a:gs pos="61000">
                <a:srgbClr val="0070C0">
                  <a:alpha val="52878"/>
                </a:srgbClr>
              </a:gs>
              <a:gs pos="100000">
                <a:schemeClr val="bg1">
                  <a:alpha val="0"/>
                </a:schemeClr>
              </a:gs>
            </a:gsLst>
            <a:path path="circle">
              <a:fillToRect l="50000" t="50000" r="50000" b="50000"/>
            </a:path>
            <a:tileRect/>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1131306592"/>
      </p:ext>
    </p:extLst>
  </p:cSld>
  <p:clrMapOvr>
    <a:masterClrMapping/>
  </p:clrMapOvr>
  <p:transition spd="med" advTm="12948"/>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332A0-18E0-9A21-F1CE-8C32A61D85C4}"/>
            </a:ext>
          </a:extLst>
        </p:cNvPr>
        <p:cNvGrpSpPr/>
        <p:nvPr/>
      </p:nvGrpSpPr>
      <p:grpSpPr>
        <a:xfrm>
          <a:off x="0" y="0"/>
          <a:ext cx="0" cy="0"/>
          <a:chOff x="0" y="0"/>
          <a:chExt cx="0" cy="0"/>
        </a:xfrm>
      </p:grpSpPr>
      <p:sp>
        <p:nvSpPr>
          <p:cNvPr id="495" name="Title 1">
            <a:extLst>
              <a:ext uri="{FF2B5EF4-FFF2-40B4-BE49-F238E27FC236}">
                <a16:creationId xmlns:a16="http://schemas.microsoft.com/office/drawing/2014/main" id="{C992F93F-0DB0-6FA4-4E17-C2CDD008EEFC}"/>
              </a:ext>
            </a:extLst>
          </p:cNvPr>
          <p:cNvSpPr txBox="1">
            <a:spLocks noGrp="1"/>
          </p:cNvSpPr>
          <p:nvPr>
            <p:ph type="title"/>
          </p:nvPr>
        </p:nvSpPr>
        <p:spPr>
          <a:xfrm>
            <a:off x="2325039" y="92321"/>
            <a:ext cx="9761391" cy="688339"/>
          </a:xfrm>
          <a:prstGeom prst="rect">
            <a:avLst/>
          </a:prstGeom>
        </p:spPr>
        <p:txBody>
          <a:bodyPr>
            <a:normAutofit/>
          </a:bodyPr>
          <a:lstStyle>
            <a:lvl1pPr>
              <a:defRPr sz="3000"/>
            </a:lvl1pPr>
          </a:lstStyle>
          <a:p>
            <a:pPr algn="r"/>
            <a:r>
              <a:rPr lang="en-US" dirty="0"/>
              <a:t>Atomic Nucleus Drives New Physics Discoveries</a:t>
            </a:r>
            <a:endParaRPr dirty="0"/>
          </a:p>
        </p:txBody>
      </p:sp>
      <p:sp>
        <p:nvSpPr>
          <p:cNvPr id="9" name="Rectangle 8">
            <a:extLst>
              <a:ext uri="{FF2B5EF4-FFF2-40B4-BE49-F238E27FC236}">
                <a16:creationId xmlns:a16="http://schemas.microsoft.com/office/drawing/2014/main" id="{D01207BE-FD0A-AFD9-7270-0420F7737F01}"/>
              </a:ext>
            </a:extLst>
          </p:cNvPr>
          <p:cNvSpPr/>
          <p:nvPr/>
        </p:nvSpPr>
        <p:spPr>
          <a:xfrm>
            <a:off x="4337807" y="1393652"/>
            <a:ext cx="1147492" cy="4083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3" tIns="45712" rIns="91423" bIns="45712" rtlCol="0" anchor="ctr"/>
          <a:lstStyle/>
          <a:p>
            <a:pPr algn="ctr"/>
            <a:endParaRPr lang="en-US"/>
          </a:p>
        </p:txBody>
      </p:sp>
      <p:sp>
        <p:nvSpPr>
          <p:cNvPr id="7" name="Rectangle 61">
            <a:extLst>
              <a:ext uri="{FF2B5EF4-FFF2-40B4-BE49-F238E27FC236}">
                <a16:creationId xmlns:a16="http://schemas.microsoft.com/office/drawing/2014/main" id="{00246E72-8CC2-6F09-F259-F96C82B4B19E}"/>
              </a:ext>
            </a:extLst>
          </p:cNvPr>
          <p:cNvSpPr>
            <a:spLocks noChangeArrowheads="1"/>
          </p:cNvSpPr>
          <p:nvPr/>
        </p:nvSpPr>
        <p:spPr bwMode="auto">
          <a:xfrm>
            <a:off x="179999" y="731576"/>
            <a:ext cx="12012001" cy="2688412"/>
          </a:xfrm>
          <a:prstGeom prst="rect">
            <a:avLst/>
          </a:prstGeom>
          <a:solidFill>
            <a:schemeClr val="bg1"/>
          </a:solidFill>
          <a:ln w="9525">
            <a:noFill/>
            <a:miter lim="800000"/>
            <a:headEnd/>
            <a:tailEnd/>
          </a:ln>
        </p:spPr>
        <p:txBody>
          <a:bodyPr wrap="square" lIns="91423" tIns="45712" rIns="91423" bIns="45712">
            <a:prstTxWarp prst="textNoShape">
              <a:avLst/>
            </a:prstTxWarp>
            <a:spAutoFit/>
          </a:bodyPr>
          <a:lstStyle/>
          <a:p>
            <a:pPr marL="125957" indent="-125957">
              <a:lnSpc>
                <a:spcPct val="90000"/>
              </a:lnSpc>
              <a:spcBef>
                <a:spcPct val="20000"/>
              </a:spcBef>
              <a:buClr>
                <a:srgbClr val="000000"/>
              </a:buClr>
            </a:pPr>
            <a:r>
              <a:rPr lang="en-US" sz="2100" b="1" dirty="0"/>
              <a:t>Nuclear theory vital for </a:t>
            </a:r>
            <a:r>
              <a:rPr lang="en-US" sz="2100" b="1" dirty="0">
                <a:solidFill>
                  <a:srgbClr val="C00000"/>
                </a:solidFill>
              </a:rPr>
              <a:t>SIX</a:t>
            </a:r>
            <a:r>
              <a:rPr lang="en-US" sz="2100" b="1" dirty="0"/>
              <a:t> of eight key science drivers: Canadian SAP-LRP</a:t>
            </a:r>
          </a:p>
          <a:p>
            <a:pPr marL="125957" indent="-125957">
              <a:lnSpc>
                <a:spcPct val="90000"/>
              </a:lnSpc>
              <a:spcBef>
                <a:spcPct val="20000"/>
              </a:spcBef>
              <a:buClr>
                <a:srgbClr val="000000"/>
              </a:buClr>
            </a:pPr>
            <a:endParaRPr lang="en-US" sz="600" b="1" dirty="0"/>
          </a:p>
          <a:p>
            <a:pPr marL="125957" indent="-125957">
              <a:lnSpc>
                <a:spcPct val="90000"/>
              </a:lnSpc>
              <a:spcBef>
                <a:spcPct val="20000"/>
              </a:spcBef>
              <a:buClr>
                <a:srgbClr val="000000"/>
              </a:buClr>
            </a:pPr>
            <a:r>
              <a:rPr lang="en-US" sz="2100" dirty="0"/>
              <a:t>																			     </a:t>
            </a:r>
            <a:r>
              <a:rPr lang="en-US" sz="2100" dirty="0">
                <a:solidFill>
                  <a:schemeClr val="tx1"/>
                </a:solidFill>
              </a:rPr>
              <a:t>Canadian science priorities     																			similar to those of US </a:t>
            </a:r>
          </a:p>
          <a:p>
            <a:pPr marL="125957" indent="-125957">
              <a:lnSpc>
                <a:spcPct val="90000"/>
              </a:lnSpc>
              <a:spcBef>
                <a:spcPct val="20000"/>
              </a:spcBef>
              <a:buClr>
                <a:srgbClr val="000000"/>
              </a:buClr>
            </a:pPr>
            <a:r>
              <a:rPr lang="en-US" sz="2100" dirty="0">
                <a:solidFill>
                  <a:schemeClr val="tx1"/>
                </a:solidFill>
              </a:rPr>
              <a:t>																				(but valued at 0.736)</a:t>
            </a:r>
          </a:p>
          <a:p>
            <a:pPr marL="125957" indent="-125957">
              <a:lnSpc>
                <a:spcPct val="90000"/>
              </a:lnSpc>
              <a:spcBef>
                <a:spcPct val="20000"/>
              </a:spcBef>
              <a:buClr>
                <a:srgbClr val="000000"/>
              </a:buClr>
            </a:pPr>
            <a:endParaRPr lang="en-US" sz="2100" dirty="0">
              <a:solidFill>
                <a:srgbClr val="FF0000"/>
              </a:solidFill>
            </a:endParaRPr>
          </a:p>
          <a:p>
            <a:pPr marL="125957" indent="-125957">
              <a:lnSpc>
                <a:spcPct val="90000"/>
              </a:lnSpc>
              <a:spcBef>
                <a:spcPct val="20000"/>
              </a:spcBef>
              <a:buClr>
                <a:srgbClr val="000000"/>
              </a:buClr>
            </a:pPr>
            <a:endParaRPr lang="en-US" sz="2100" dirty="0">
              <a:solidFill>
                <a:srgbClr val="FF0000"/>
              </a:solidFill>
            </a:endParaRPr>
          </a:p>
          <a:p>
            <a:pPr marL="125957" indent="-125957">
              <a:lnSpc>
                <a:spcPct val="90000"/>
              </a:lnSpc>
              <a:spcBef>
                <a:spcPct val="20000"/>
              </a:spcBef>
              <a:buClr>
                <a:srgbClr val="000000"/>
              </a:buClr>
            </a:pPr>
            <a:endParaRPr lang="en-US" sz="2100" b="1" dirty="0">
              <a:solidFill>
                <a:srgbClr val="FF0000"/>
              </a:solidFill>
            </a:endParaRPr>
          </a:p>
          <a:p>
            <a:pPr marL="125957" indent="-125957">
              <a:lnSpc>
                <a:spcPct val="90000"/>
              </a:lnSpc>
              <a:spcBef>
                <a:spcPct val="20000"/>
              </a:spcBef>
              <a:buClr>
                <a:srgbClr val="000000"/>
              </a:buClr>
            </a:pPr>
            <a:endParaRPr lang="en-US" sz="800" b="1" dirty="0">
              <a:solidFill>
                <a:srgbClr val="FF0000"/>
              </a:solidFill>
            </a:endParaRPr>
          </a:p>
        </p:txBody>
      </p:sp>
      <p:sp>
        <p:nvSpPr>
          <p:cNvPr id="6" name="Rectangle 5">
            <a:extLst>
              <a:ext uri="{FF2B5EF4-FFF2-40B4-BE49-F238E27FC236}">
                <a16:creationId xmlns:a16="http://schemas.microsoft.com/office/drawing/2014/main" id="{609300AD-1D16-C23F-9DE9-F4FC3EFFFD0A}"/>
              </a:ext>
            </a:extLst>
          </p:cNvPr>
          <p:cNvSpPr/>
          <p:nvPr/>
        </p:nvSpPr>
        <p:spPr>
          <a:xfrm>
            <a:off x="674669" y="6509064"/>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 name="Rectangle 1">
            <a:extLst>
              <a:ext uri="{FF2B5EF4-FFF2-40B4-BE49-F238E27FC236}">
                <a16:creationId xmlns:a16="http://schemas.microsoft.com/office/drawing/2014/main" id="{CCC9488B-D0A7-A4A9-D481-B8D1155AFC45}"/>
              </a:ext>
            </a:extLst>
          </p:cNvPr>
          <p:cNvSpPr/>
          <p:nvPr/>
        </p:nvSpPr>
        <p:spPr>
          <a:xfrm>
            <a:off x="11519338" y="5326220"/>
            <a:ext cx="567092" cy="1452952"/>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11" name="Picture 10">
            <a:extLst>
              <a:ext uri="{FF2B5EF4-FFF2-40B4-BE49-F238E27FC236}">
                <a16:creationId xmlns:a16="http://schemas.microsoft.com/office/drawing/2014/main" id="{D3A405BD-720D-6255-2A79-FCC214069240}"/>
              </a:ext>
            </a:extLst>
          </p:cNvPr>
          <p:cNvPicPr>
            <a:picLocks noChangeAspect="1"/>
          </p:cNvPicPr>
          <p:nvPr/>
        </p:nvPicPr>
        <p:blipFill rotWithShape="1">
          <a:blip r:embed="rId3">
            <a:extLst>
              <a:ext uri="{28A0092B-C50C-407E-A947-70E740481C1C}">
                <a14:useLocalDpi xmlns:a14="http://schemas.microsoft.com/office/drawing/2010/main" val="0"/>
              </a:ext>
            </a:extLst>
          </a:blip>
          <a:srcRect l="13354" t="22336" r="10235" b="55671"/>
          <a:stretch/>
        </p:blipFill>
        <p:spPr>
          <a:xfrm>
            <a:off x="5049892" y="1227067"/>
            <a:ext cx="3772983" cy="1508303"/>
          </a:xfrm>
          <a:prstGeom prst="rect">
            <a:avLst/>
          </a:prstGeom>
        </p:spPr>
      </p:pic>
      <p:pic>
        <p:nvPicPr>
          <p:cNvPr id="5" name="Picture 4" descr="A diagram of a diagram&#10;&#10;Description automatically generated with medium confidence">
            <a:extLst>
              <a:ext uri="{FF2B5EF4-FFF2-40B4-BE49-F238E27FC236}">
                <a16:creationId xmlns:a16="http://schemas.microsoft.com/office/drawing/2014/main" id="{C75B04A2-CFF6-7CBF-A853-227C1D64CEC5}"/>
              </a:ext>
            </a:extLst>
          </p:cNvPr>
          <p:cNvPicPr>
            <a:picLocks noChangeAspect="1"/>
          </p:cNvPicPr>
          <p:nvPr/>
        </p:nvPicPr>
        <p:blipFill rotWithShape="1">
          <a:blip r:embed="rId4">
            <a:extLst>
              <a:ext uri="{28A0092B-C50C-407E-A947-70E740481C1C}">
                <a14:useLocalDpi xmlns:a14="http://schemas.microsoft.com/office/drawing/2010/main" val="0"/>
              </a:ext>
            </a:extLst>
          </a:blip>
          <a:srcRect l="5086" t="5946" r="5136" b="5662"/>
          <a:stretch/>
        </p:blipFill>
        <p:spPr>
          <a:xfrm>
            <a:off x="122068" y="1226916"/>
            <a:ext cx="5027507" cy="5162733"/>
          </a:xfrm>
          <a:prstGeom prst="rect">
            <a:avLst/>
          </a:prstGeom>
        </p:spPr>
      </p:pic>
      <p:sp>
        <p:nvSpPr>
          <p:cNvPr id="3" name="Rectangle 2">
            <a:extLst>
              <a:ext uri="{FF2B5EF4-FFF2-40B4-BE49-F238E27FC236}">
                <a16:creationId xmlns:a16="http://schemas.microsoft.com/office/drawing/2014/main" id="{59AF2D91-65F9-350F-285B-CE3BE79ED463}"/>
              </a:ext>
            </a:extLst>
          </p:cNvPr>
          <p:cNvSpPr/>
          <p:nvPr/>
        </p:nvSpPr>
        <p:spPr>
          <a:xfrm>
            <a:off x="3011262" y="5193695"/>
            <a:ext cx="911767" cy="643467"/>
          </a:xfrm>
          <a:prstGeom prst="rect">
            <a:avLst/>
          </a:prstGeom>
          <a:solidFill>
            <a:srgbClr val="FF0000">
              <a:alpha val="18000"/>
            </a:srgbClr>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a:solidFill>
                <a:srgbClr val="FF0000"/>
              </a:solidFill>
            </a:endParaRPr>
          </a:p>
        </p:txBody>
      </p:sp>
      <p:sp>
        <p:nvSpPr>
          <p:cNvPr id="10" name="Rectangle 9">
            <a:extLst>
              <a:ext uri="{FF2B5EF4-FFF2-40B4-BE49-F238E27FC236}">
                <a16:creationId xmlns:a16="http://schemas.microsoft.com/office/drawing/2014/main" id="{A3CA47D0-AC1E-DD58-7B9E-46678A8CFA0D}"/>
              </a:ext>
            </a:extLst>
          </p:cNvPr>
          <p:cNvSpPr/>
          <p:nvPr/>
        </p:nvSpPr>
        <p:spPr>
          <a:xfrm>
            <a:off x="2351857" y="3643931"/>
            <a:ext cx="821719" cy="643467"/>
          </a:xfrm>
          <a:prstGeom prst="rect">
            <a:avLst/>
          </a:prstGeom>
          <a:solidFill>
            <a:srgbClr val="FF0000">
              <a:alpha val="18000"/>
            </a:srgbClr>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a:solidFill>
                <a:srgbClr val="FF0000"/>
              </a:solidFill>
            </a:endParaRPr>
          </a:p>
        </p:txBody>
      </p:sp>
      <p:sp>
        <p:nvSpPr>
          <p:cNvPr id="12" name="Rectangle 11">
            <a:extLst>
              <a:ext uri="{FF2B5EF4-FFF2-40B4-BE49-F238E27FC236}">
                <a16:creationId xmlns:a16="http://schemas.microsoft.com/office/drawing/2014/main" id="{61366A21-528D-D230-93C8-D3F567387DAA}"/>
              </a:ext>
            </a:extLst>
          </p:cNvPr>
          <p:cNvSpPr/>
          <p:nvPr/>
        </p:nvSpPr>
        <p:spPr>
          <a:xfrm>
            <a:off x="3344591" y="3324980"/>
            <a:ext cx="821719" cy="643467"/>
          </a:xfrm>
          <a:prstGeom prst="rect">
            <a:avLst/>
          </a:prstGeom>
          <a:solidFill>
            <a:srgbClr val="FF0000">
              <a:alpha val="18000"/>
            </a:srgbClr>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a:solidFill>
                <a:srgbClr val="FF0000"/>
              </a:solidFill>
            </a:endParaRPr>
          </a:p>
        </p:txBody>
      </p:sp>
      <p:sp>
        <p:nvSpPr>
          <p:cNvPr id="13" name="Rectangle 12">
            <a:extLst>
              <a:ext uri="{FF2B5EF4-FFF2-40B4-BE49-F238E27FC236}">
                <a16:creationId xmlns:a16="http://schemas.microsoft.com/office/drawing/2014/main" id="{5C039BF2-C560-AB45-D739-E3D4C5F05D90}"/>
              </a:ext>
            </a:extLst>
          </p:cNvPr>
          <p:cNvSpPr/>
          <p:nvPr/>
        </p:nvSpPr>
        <p:spPr>
          <a:xfrm>
            <a:off x="2219911" y="2064150"/>
            <a:ext cx="978219" cy="643467"/>
          </a:xfrm>
          <a:prstGeom prst="rect">
            <a:avLst/>
          </a:prstGeom>
          <a:solidFill>
            <a:srgbClr val="FF0000">
              <a:alpha val="18000"/>
            </a:srgbClr>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a:solidFill>
                <a:srgbClr val="FF0000"/>
              </a:solidFill>
            </a:endParaRPr>
          </a:p>
        </p:txBody>
      </p:sp>
      <p:sp>
        <p:nvSpPr>
          <p:cNvPr id="14" name="Rectangle 61">
            <a:extLst>
              <a:ext uri="{FF2B5EF4-FFF2-40B4-BE49-F238E27FC236}">
                <a16:creationId xmlns:a16="http://schemas.microsoft.com/office/drawing/2014/main" id="{FFB42BED-572C-AE28-7DF8-BF2E900B665A}"/>
              </a:ext>
            </a:extLst>
          </p:cNvPr>
          <p:cNvSpPr>
            <a:spLocks noChangeArrowheads="1"/>
          </p:cNvSpPr>
          <p:nvPr/>
        </p:nvSpPr>
        <p:spPr bwMode="auto">
          <a:xfrm>
            <a:off x="5170709" y="2735374"/>
            <a:ext cx="6922317" cy="2646874"/>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dirty="0">
                <a:solidFill>
                  <a:schemeClr val="tx1"/>
                </a:solidFill>
                <a:latin typeface="Arial" panose="020B0604020202020204" pitchFamily="34" charset="0"/>
                <a:cs typeface="Arial" panose="020B0604020202020204" pitchFamily="34" charset="0"/>
              </a:rPr>
              <a:t>- Nuclear Structure</a:t>
            </a:r>
          </a:p>
          <a:p>
            <a:endParaRPr lang="en-US" sz="800" dirty="0">
              <a:latin typeface="Arial" panose="020B0604020202020204" pitchFamily="34" charset="0"/>
              <a:cs typeface="Arial" panose="020B0604020202020204" pitchFamily="34" charset="0"/>
            </a:endParaRPr>
          </a:p>
          <a:p>
            <a:r>
              <a:rPr lang="en-US" sz="2100" dirty="0">
                <a:solidFill>
                  <a:schemeClr val="tx1"/>
                </a:solidFill>
                <a:latin typeface="Arial" panose="020B0604020202020204" pitchFamily="34" charset="0"/>
                <a:cs typeface="Arial" panose="020B0604020202020204" pitchFamily="34" charset="0"/>
              </a:rPr>
              <a:t>- Cosmic Formation of Nuclei</a:t>
            </a:r>
          </a:p>
          <a:p>
            <a:endParaRPr lang="en-US" sz="800" dirty="0">
              <a:latin typeface="Arial" panose="020B0604020202020204" pitchFamily="34" charset="0"/>
              <a:cs typeface="Arial" panose="020B0604020202020204" pitchFamily="34" charset="0"/>
            </a:endParaRPr>
          </a:p>
          <a:p>
            <a:r>
              <a:rPr lang="en-US" sz="2100" b="1" dirty="0">
                <a:solidFill>
                  <a:srgbClr val="C00000"/>
                </a:solidFill>
                <a:latin typeface="Arial" panose="020B0604020202020204" pitchFamily="34" charset="0"/>
                <a:cs typeface="Arial" panose="020B0604020202020204" pitchFamily="34" charset="0"/>
              </a:rPr>
              <a:t>- Dark Matter Detection</a:t>
            </a:r>
            <a:br>
              <a:rPr lang="en-US" sz="2100" b="1" dirty="0">
                <a:solidFill>
                  <a:srgbClr val="C00000"/>
                </a:solidFill>
                <a:latin typeface="Arial" panose="020B0604020202020204" pitchFamily="34" charset="0"/>
                <a:cs typeface="Arial" panose="020B0604020202020204" pitchFamily="34" charset="0"/>
              </a:rPr>
            </a:br>
            <a:endParaRPr lang="en-US" sz="800" b="1" dirty="0">
              <a:solidFill>
                <a:srgbClr val="C00000"/>
              </a:solidFill>
              <a:latin typeface="Arial" panose="020B0604020202020204" pitchFamily="34" charset="0"/>
              <a:cs typeface="Arial" panose="020B0604020202020204" pitchFamily="34" charset="0"/>
            </a:endParaRPr>
          </a:p>
          <a:p>
            <a:r>
              <a:rPr lang="en-US" sz="2100" b="1" dirty="0">
                <a:solidFill>
                  <a:srgbClr val="C00000"/>
                </a:solidFill>
                <a:latin typeface="Arial" panose="020B0604020202020204" pitchFamily="34" charset="0"/>
                <a:cs typeface="Arial" panose="020B0604020202020204" pitchFamily="34" charset="0"/>
              </a:rPr>
              <a:t>- Electroweak Scale and Beyond</a:t>
            </a:r>
          </a:p>
          <a:p>
            <a:endParaRPr lang="en-US" sz="800" dirty="0">
              <a:latin typeface="Arial" panose="020B0604020202020204" pitchFamily="34" charset="0"/>
              <a:cs typeface="Arial" panose="020B0604020202020204" pitchFamily="34" charset="0"/>
            </a:endParaRPr>
          </a:p>
          <a:p>
            <a:r>
              <a:rPr lang="en-US" sz="2100" b="1" dirty="0">
                <a:solidFill>
                  <a:srgbClr val="C00000"/>
                </a:solidFill>
                <a:latin typeface="Arial" panose="020B0604020202020204" pitchFamily="34" charset="0"/>
                <a:cs typeface="Arial" panose="020B0604020202020204" pitchFamily="34" charset="0"/>
              </a:rPr>
              <a:t>- Fundamental Symmetries: anti/matter asymmetry</a:t>
            </a:r>
          </a:p>
          <a:p>
            <a:endParaRPr lang="en-US" sz="600" dirty="0">
              <a:latin typeface="Arial" panose="020B0604020202020204" pitchFamily="34" charset="0"/>
              <a:cs typeface="Arial" panose="020B0604020202020204" pitchFamily="34" charset="0"/>
            </a:endParaRPr>
          </a:p>
          <a:p>
            <a:r>
              <a:rPr lang="en-US" sz="2100" b="1" dirty="0">
                <a:solidFill>
                  <a:srgbClr val="C00000"/>
                </a:solidFill>
                <a:latin typeface="Arial" panose="020B0604020202020204" pitchFamily="34" charset="0"/>
                <a:cs typeface="Arial" panose="020B0604020202020204" pitchFamily="34" charset="0"/>
              </a:rPr>
              <a:t>- Neutrino Properties</a:t>
            </a:r>
          </a:p>
        </p:txBody>
      </p:sp>
      <p:sp>
        <p:nvSpPr>
          <p:cNvPr id="8" name="Rectangle 7">
            <a:extLst>
              <a:ext uri="{FF2B5EF4-FFF2-40B4-BE49-F238E27FC236}">
                <a16:creationId xmlns:a16="http://schemas.microsoft.com/office/drawing/2014/main" id="{1853DCC8-AEA0-B300-BADB-ECBD73CF42AA}"/>
              </a:ext>
            </a:extLst>
          </p:cNvPr>
          <p:cNvSpPr/>
          <p:nvPr/>
        </p:nvSpPr>
        <p:spPr>
          <a:xfrm>
            <a:off x="2153918" y="4538353"/>
            <a:ext cx="821719" cy="643467"/>
          </a:xfrm>
          <a:prstGeom prst="rect">
            <a:avLst/>
          </a:prstGeom>
          <a:solidFill>
            <a:srgbClr val="FF0000">
              <a:alpha val="18000"/>
            </a:srgbClr>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a:solidFill>
                <a:srgbClr val="FF0000"/>
              </a:solidFill>
            </a:endParaRPr>
          </a:p>
        </p:txBody>
      </p:sp>
    </p:spTree>
    <p:extLst>
      <p:ext uri="{BB962C8B-B14F-4D97-AF65-F5344CB8AC3E}">
        <p14:creationId xmlns:p14="http://schemas.microsoft.com/office/powerpoint/2010/main" val="3097251031"/>
      </p:ext>
    </p:extLst>
  </p:cSld>
  <p:clrMapOvr>
    <a:masterClrMapping/>
  </p:clrMapOvr>
  <p:transition spd="med" advTm="50332"/>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Title 1"/>
          <p:cNvSpPr txBox="1">
            <a:spLocks noGrp="1"/>
          </p:cNvSpPr>
          <p:nvPr>
            <p:ph type="title"/>
          </p:nvPr>
        </p:nvSpPr>
        <p:spPr>
          <a:xfrm>
            <a:off x="2325039" y="108001"/>
            <a:ext cx="9761391" cy="688339"/>
          </a:xfrm>
          <a:prstGeom prst="rect">
            <a:avLst/>
          </a:prstGeom>
        </p:spPr>
        <p:txBody>
          <a:bodyPr>
            <a:normAutofit/>
          </a:bodyPr>
          <a:lstStyle>
            <a:lvl1pPr>
              <a:defRPr sz="3000"/>
            </a:lvl1pPr>
          </a:lstStyle>
          <a:p>
            <a:pPr algn="r"/>
            <a:r>
              <a:rPr lang="en-US" dirty="0"/>
              <a:t>Major Questions in Nuclear Structure/Astrophysics</a:t>
            </a:r>
            <a:endParaRPr dirty="0"/>
          </a:p>
        </p:txBody>
      </p:sp>
      <p:sp>
        <p:nvSpPr>
          <p:cNvPr id="8" name="Rectangle 7"/>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 name="Rectangle 1">
            <a:extLst>
              <a:ext uri="{FF2B5EF4-FFF2-40B4-BE49-F238E27FC236}">
                <a16:creationId xmlns:a16="http://schemas.microsoft.com/office/drawing/2014/main" id="{17664C49-EB9B-193F-91C7-692E70858420}"/>
              </a:ext>
            </a:extLst>
          </p:cNvPr>
          <p:cNvSpPr/>
          <p:nvPr/>
        </p:nvSpPr>
        <p:spPr>
          <a:xfrm>
            <a:off x="666341" y="6411113"/>
            <a:ext cx="650316" cy="312234"/>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9" name="Rectangle 61">
            <a:extLst>
              <a:ext uri="{FF2B5EF4-FFF2-40B4-BE49-F238E27FC236}">
                <a16:creationId xmlns:a16="http://schemas.microsoft.com/office/drawing/2014/main" id="{62CAC139-7371-73FC-8910-0AE6A67C44DC}"/>
              </a:ext>
            </a:extLst>
          </p:cNvPr>
          <p:cNvSpPr>
            <a:spLocks noChangeArrowheads="1"/>
          </p:cNvSpPr>
          <p:nvPr/>
        </p:nvSpPr>
        <p:spPr bwMode="auto">
          <a:xfrm>
            <a:off x="179999" y="720000"/>
            <a:ext cx="12012001" cy="369316"/>
          </a:xfrm>
          <a:prstGeom prst="rect">
            <a:avLst/>
          </a:prstGeom>
          <a:solidFill>
            <a:schemeClr val="bg1"/>
          </a:solidFill>
          <a:ln w="9525">
            <a:noFill/>
            <a:miter lim="800000"/>
            <a:headEnd/>
            <a:tailEnd/>
          </a:ln>
        </p:spPr>
        <p:txBody>
          <a:bodyPr wrap="square" lIns="91423" tIns="45712" rIns="91423" bIns="45712">
            <a:prstTxWarp prst="textNoShape">
              <a:avLst/>
            </a:prstTxWarp>
            <a:spAutoFit/>
          </a:bodyPr>
          <a:lstStyle/>
          <a:p>
            <a:pPr marL="125957" indent="-125957">
              <a:lnSpc>
                <a:spcPct val="90000"/>
              </a:lnSpc>
              <a:spcBef>
                <a:spcPct val="20000"/>
              </a:spcBef>
              <a:buClr>
                <a:srgbClr val="000000"/>
              </a:buClr>
            </a:pPr>
            <a:endParaRPr lang="en-US" sz="2000" dirty="0">
              <a:solidFill>
                <a:schemeClr val="tx1"/>
              </a:solidFill>
            </a:endParaRPr>
          </a:p>
        </p:txBody>
      </p:sp>
      <p:sp>
        <p:nvSpPr>
          <p:cNvPr id="16" name="TextBox 15">
            <a:extLst>
              <a:ext uri="{FF2B5EF4-FFF2-40B4-BE49-F238E27FC236}">
                <a16:creationId xmlns:a16="http://schemas.microsoft.com/office/drawing/2014/main" id="{6FEB6E79-A0F5-04DD-AEF8-08F5B88A98BB}"/>
              </a:ext>
            </a:extLst>
          </p:cNvPr>
          <p:cNvSpPr txBox="1"/>
          <p:nvPr/>
        </p:nvSpPr>
        <p:spPr>
          <a:xfrm>
            <a:off x="0" y="6012000"/>
            <a:ext cx="1219200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800" dirty="0">
                <a:latin typeface="Arial Rounded MT Bold" panose="020F0704030504030204" pitchFamily="34" charset="77"/>
              </a:rPr>
              <a:t>    </a:t>
            </a:r>
            <a:r>
              <a:rPr kumimoji="0" lang="en-US" sz="1800" b="0" i="0" u="none" strike="noStrike" cap="none" spc="0" normalizeH="0" baseline="0" dirty="0">
                <a:ln>
                  <a:noFill/>
                </a:ln>
                <a:solidFill>
                  <a:srgbClr val="000000"/>
                </a:solidFill>
                <a:effectLst/>
                <a:uFillTx/>
                <a:latin typeface="Arial Rounded MT Bold" panose="020F0704030504030204" pitchFamily="34" charset="77"/>
                <a:sym typeface="Arial"/>
              </a:rPr>
              <a:t>Heavy Element Nucleosynthesis	 Continuum and nuclear reactions		Infinite matter/Neutron stars</a:t>
            </a:r>
          </a:p>
        </p:txBody>
      </p:sp>
      <p:sp>
        <p:nvSpPr>
          <p:cNvPr id="17" name="TextBox 16">
            <a:extLst>
              <a:ext uri="{FF2B5EF4-FFF2-40B4-BE49-F238E27FC236}">
                <a16:creationId xmlns:a16="http://schemas.microsoft.com/office/drawing/2014/main" id="{C6A58C4A-E3E7-C8F9-3CA8-C0CC34445819}"/>
              </a:ext>
            </a:extLst>
          </p:cNvPr>
          <p:cNvSpPr txBox="1"/>
          <p:nvPr/>
        </p:nvSpPr>
        <p:spPr>
          <a:xfrm>
            <a:off x="-1" y="2808000"/>
            <a:ext cx="1214820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800" dirty="0">
                <a:latin typeface="Arial Rounded MT Bold" panose="020F0704030504030204" pitchFamily="34" charset="77"/>
              </a:rPr>
              <a:t>	</a:t>
            </a:r>
            <a:r>
              <a:rPr kumimoji="0" lang="en-US" sz="1800" b="0" i="0" u="none" strike="noStrike" cap="none" spc="0" normalizeH="0" baseline="0" dirty="0">
                <a:ln>
                  <a:noFill/>
                </a:ln>
                <a:solidFill>
                  <a:srgbClr val="000000"/>
                </a:solidFill>
                <a:effectLst/>
                <a:uFillTx/>
                <a:latin typeface="Arial Rounded MT Bold" panose="020F0704030504030204" pitchFamily="34" charset="77"/>
                <a:sym typeface="Arial"/>
              </a:rPr>
              <a:t>Limits of existence</a:t>
            </a:r>
            <a:r>
              <a:rPr lang="en-US" sz="1800" dirty="0">
                <a:latin typeface="Arial Rounded MT Bold" panose="020F0704030504030204" pitchFamily="34" charset="77"/>
              </a:rPr>
              <a:t> + f</a:t>
            </a:r>
            <a:r>
              <a:rPr kumimoji="0" lang="en-US" sz="1800" b="0" i="0" u="none" strike="noStrike" cap="none" spc="0" normalizeH="0" baseline="0" dirty="0">
                <a:ln>
                  <a:noFill/>
                </a:ln>
                <a:solidFill>
                  <a:srgbClr val="000000"/>
                </a:solidFill>
                <a:effectLst/>
                <a:uFillTx/>
                <a:latin typeface="Arial Rounded MT Bold" panose="020F0704030504030204" pitchFamily="34" charset="77"/>
                <a:sym typeface="Arial"/>
              </a:rPr>
              <a:t>ormation</a:t>
            </a:r>
            <a:r>
              <a:rPr lang="en-US" sz="1800" dirty="0">
                <a:latin typeface="Arial Rounded MT Bold" panose="020F0704030504030204" pitchFamily="34" charset="77"/>
              </a:rPr>
              <a:t>/evolution of magic numbers 			  Nuclear skins/halos/clusters</a:t>
            </a:r>
            <a:endParaRPr kumimoji="0" lang="en-US" sz="1800" b="0" i="0" u="none" strike="noStrike" cap="none" spc="0" normalizeH="0" baseline="0" dirty="0">
              <a:ln>
                <a:noFill/>
              </a:ln>
              <a:solidFill>
                <a:srgbClr val="000000"/>
              </a:solidFill>
              <a:effectLst/>
              <a:uFillTx/>
              <a:latin typeface="Arial Rounded MT Bold" panose="020F0704030504030204" pitchFamily="34" charset="77"/>
              <a:sym typeface="Arial"/>
            </a:endParaRPr>
          </a:p>
        </p:txBody>
      </p:sp>
      <p:pic>
        <p:nvPicPr>
          <p:cNvPr id="3" name="Picture 2" descr="paper (dragged).pdf">
            <a:extLst>
              <a:ext uri="{FF2B5EF4-FFF2-40B4-BE49-F238E27FC236}">
                <a16:creationId xmlns:a16="http://schemas.microsoft.com/office/drawing/2014/main" id="{91D3D175-5B60-F645-E508-E3AE2239DEF1}"/>
              </a:ext>
            </a:extLst>
          </p:cNvPr>
          <p:cNvPicPr>
            <a:picLocks noChangeAspect="1"/>
          </p:cNvPicPr>
          <p:nvPr/>
        </p:nvPicPr>
        <p:blipFill rotWithShape="1">
          <a:blip r:embed="rId3">
            <a:extLst>
              <a:ext uri="{28A0092B-C50C-407E-A947-70E740481C1C}">
                <a14:useLocalDpi xmlns:a14="http://schemas.microsoft.com/office/drawing/2010/main" val="0"/>
              </a:ext>
            </a:extLst>
          </a:blip>
          <a:srcRect l="8611" t="5385" r="5513" b="72936"/>
          <a:stretch/>
        </p:blipFill>
        <p:spPr>
          <a:xfrm>
            <a:off x="457200" y="775144"/>
            <a:ext cx="6230553" cy="2035479"/>
          </a:xfrm>
          <a:prstGeom prst="rect">
            <a:avLst/>
          </a:prstGeom>
        </p:spPr>
      </p:pic>
      <p:pic>
        <p:nvPicPr>
          <p:cNvPr id="5" name="Picture 4">
            <a:extLst>
              <a:ext uri="{FF2B5EF4-FFF2-40B4-BE49-F238E27FC236}">
                <a16:creationId xmlns:a16="http://schemas.microsoft.com/office/drawing/2014/main" id="{9ED808CB-5888-CE2B-1288-132E749CBC20}"/>
              </a:ext>
            </a:extLst>
          </p:cNvPr>
          <p:cNvPicPr>
            <a:picLocks noChangeAspect="1"/>
          </p:cNvPicPr>
          <p:nvPr/>
        </p:nvPicPr>
        <p:blipFill rotWithShape="1">
          <a:blip r:embed="rId4">
            <a:extLst>
              <a:ext uri="{28A0092B-C50C-407E-A947-70E740481C1C}">
                <a14:useLocalDpi xmlns:a14="http://schemas.microsoft.com/office/drawing/2010/main" val="0"/>
              </a:ext>
            </a:extLst>
          </a:blip>
          <a:srcRect t="27161" b="27160"/>
          <a:stretch/>
        </p:blipFill>
        <p:spPr>
          <a:xfrm>
            <a:off x="432061" y="3955572"/>
            <a:ext cx="3233037" cy="1813695"/>
          </a:xfrm>
          <a:prstGeom prst="rect">
            <a:avLst/>
          </a:prstGeom>
        </p:spPr>
      </p:pic>
      <p:pic>
        <p:nvPicPr>
          <p:cNvPr id="7" name="Picture 6">
            <a:extLst>
              <a:ext uri="{FF2B5EF4-FFF2-40B4-BE49-F238E27FC236}">
                <a16:creationId xmlns:a16="http://schemas.microsoft.com/office/drawing/2014/main" id="{EE24F1F4-3593-B075-2817-53EBDAFB72CC}"/>
              </a:ext>
            </a:extLst>
          </p:cNvPr>
          <p:cNvPicPr>
            <a:picLocks noChangeAspect="1"/>
          </p:cNvPicPr>
          <p:nvPr/>
        </p:nvPicPr>
        <p:blipFill rotWithShape="1">
          <a:blip r:embed="rId5">
            <a:extLst>
              <a:ext uri="{28A0092B-C50C-407E-A947-70E740481C1C}">
                <a14:useLocalDpi xmlns:a14="http://schemas.microsoft.com/office/drawing/2010/main" val="0"/>
              </a:ext>
            </a:extLst>
          </a:blip>
          <a:srcRect l="7107" t="8324" r="3629"/>
          <a:stretch/>
        </p:blipFill>
        <p:spPr>
          <a:xfrm>
            <a:off x="7418071" y="931521"/>
            <a:ext cx="2297430" cy="1792643"/>
          </a:xfrm>
          <a:prstGeom prst="rect">
            <a:avLst/>
          </a:prstGeom>
        </p:spPr>
      </p:pic>
      <p:pic>
        <p:nvPicPr>
          <p:cNvPr id="19" name="Picture 18">
            <a:extLst>
              <a:ext uri="{FF2B5EF4-FFF2-40B4-BE49-F238E27FC236}">
                <a16:creationId xmlns:a16="http://schemas.microsoft.com/office/drawing/2014/main" id="{BB3C4C41-713C-74F6-4857-C6514659D4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54534" y="3889913"/>
            <a:ext cx="2100284" cy="1928061"/>
          </a:xfrm>
          <a:prstGeom prst="rect">
            <a:avLst/>
          </a:prstGeom>
        </p:spPr>
      </p:pic>
      <p:pic>
        <p:nvPicPr>
          <p:cNvPr id="21" name="Picture 20">
            <a:extLst>
              <a:ext uri="{FF2B5EF4-FFF2-40B4-BE49-F238E27FC236}">
                <a16:creationId xmlns:a16="http://schemas.microsoft.com/office/drawing/2014/main" id="{1916C868-0AD6-D0BE-5A48-88F0F7247C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6190" y="3757968"/>
            <a:ext cx="3390500" cy="2140103"/>
          </a:xfrm>
          <a:prstGeom prst="rect">
            <a:avLst/>
          </a:prstGeom>
        </p:spPr>
      </p:pic>
      <p:pic>
        <p:nvPicPr>
          <p:cNvPr id="25" name="Picture 24">
            <a:extLst>
              <a:ext uri="{FF2B5EF4-FFF2-40B4-BE49-F238E27FC236}">
                <a16:creationId xmlns:a16="http://schemas.microsoft.com/office/drawing/2014/main" id="{DE13F3B1-0C75-C864-FF18-D252730884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651" y="934379"/>
            <a:ext cx="2391705" cy="1793779"/>
          </a:xfrm>
          <a:prstGeom prst="rect">
            <a:avLst/>
          </a:prstGeom>
        </p:spPr>
      </p:pic>
    </p:spTree>
    <p:extLst>
      <p:ext uri="{BB962C8B-B14F-4D97-AF65-F5344CB8AC3E}">
        <p14:creationId xmlns:p14="http://schemas.microsoft.com/office/powerpoint/2010/main" val="4182426015"/>
      </p:ext>
    </p:extLst>
  </p:cSld>
  <p:clrMapOvr>
    <a:masterClrMapping/>
  </p:clrMapOvr>
  <p:transition spd="med" advTm="5154"/>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a:blip r:embed="rId3">
            <a:extLst>
              <a:ext uri="{28A0092B-C50C-407E-A947-70E740481C1C}">
                <a14:useLocalDpi xmlns:a14="http://schemas.microsoft.com/office/drawing/2010/main"/>
              </a:ext>
            </a:extLst>
          </a:blip>
          <a:srcRect t="22823" r="16213"/>
          <a:stretch/>
        </p:blipFill>
        <p:spPr>
          <a:xfrm>
            <a:off x="1807414" y="2269908"/>
            <a:ext cx="6666737" cy="3858345"/>
          </a:xfrm>
          <a:prstGeom prst="rect">
            <a:avLst/>
          </a:prstGeom>
        </p:spPr>
      </p:pic>
      <p:sp>
        <p:nvSpPr>
          <p:cNvPr id="10241" name="Title 1"/>
          <p:cNvSpPr>
            <a:spLocks noGrp="1"/>
          </p:cNvSpPr>
          <p:nvPr>
            <p:ph type="title"/>
          </p:nvPr>
        </p:nvSpPr>
        <p:spPr bwMode="auto">
          <a:xfrm>
            <a:off x="14690" y="8081"/>
            <a:ext cx="12177311" cy="638464"/>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17" tIns="60958" rIns="121917" bIns="60958" numCol="1" anchor="t" anchorCtr="0" compatLnSpc="1">
            <a:prstTxWarp prst="textNoShape">
              <a:avLst/>
            </a:prstTxWarp>
          </a:bodyPr>
          <a:lstStyle/>
          <a:p>
            <a:r>
              <a:rPr lang="en-CA" sz="3000" b="1" dirty="0">
                <a:solidFill>
                  <a:srgbClr val="00A4FF"/>
                </a:solidFill>
              </a:rPr>
              <a:t>Ab Initio VS-IMSRG Campaign: </a:t>
            </a:r>
            <a:r>
              <a:rPr lang="en-CA" sz="3000" b="1" dirty="0">
                <a:solidFill>
                  <a:srgbClr val="C00000"/>
                </a:solidFill>
              </a:rPr>
              <a:t>Masses</a:t>
            </a:r>
            <a:r>
              <a:rPr lang="en-CA" sz="3000" b="1" dirty="0">
                <a:solidFill>
                  <a:srgbClr val="00A4FF"/>
                </a:solidFill>
              </a:rPr>
              <a:t> and </a:t>
            </a:r>
            <a:r>
              <a:rPr lang="en-CA" sz="3000" b="1" dirty="0">
                <a:solidFill>
                  <a:srgbClr val="7030A0"/>
                </a:solidFill>
              </a:rPr>
              <a:t>Charge Radii</a:t>
            </a:r>
            <a:endParaRPr lang="en-US" sz="3000" b="1" dirty="0">
              <a:solidFill>
                <a:srgbClr val="7030A0"/>
              </a:solidFill>
            </a:endParaRPr>
          </a:p>
        </p:txBody>
      </p:sp>
      <p:sp>
        <p:nvSpPr>
          <p:cNvPr id="10251" name="TextBox 11"/>
          <p:cNvSpPr txBox="1">
            <a:spLocks noChangeArrowheads="1"/>
          </p:cNvSpPr>
          <p:nvPr/>
        </p:nvSpPr>
        <p:spPr bwMode="auto">
          <a:xfrm>
            <a:off x="8279986" y="3581513"/>
            <a:ext cx="3198443" cy="86177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121917" tIns="60958" rIns="121917" bIns="60958">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CA" sz="1200" b="1" dirty="0">
                <a:solidFill>
                  <a:srgbClr val="7030A0"/>
                </a:solidFill>
              </a:rPr>
              <a:t>N=50-82 In radii for structure of </a:t>
            </a:r>
            <a:r>
              <a:rPr lang="en-CA" sz="1200" b="1" baseline="30000" dirty="0">
                <a:solidFill>
                  <a:srgbClr val="7030A0"/>
                </a:solidFill>
              </a:rPr>
              <a:t>100</a:t>
            </a:r>
            <a:r>
              <a:rPr lang="en-CA" sz="1200" b="1" dirty="0">
                <a:solidFill>
                  <a:srgbClr val="7030A0"/>
                </a:solidFill>
              </a:rPr>
              <a:t>Sn</a:t>
            </a:r>
          </a:p>
          <a:p>
            <a:pPr eaLnBrk="1" hangingPunct="1"/>
            <a:r>
              <a:rPr lang="en-CA" sz="1200" dirty="0"/>
              <a:t>J. </a:t>
            </a:r>
            <a:r>
              <a:rPr lang="en-CA" sz="1200" dirty="0" err="1"/>
              <a:t>Karthein</a:t>
            </a:r>
            <a:r>
              <a:rPr lang="en-CA" sz="1200" dirty="0"/>
              <a:t> </a:t>
            </a:r>
            <a:r>
              <a:rPr lang="en-CA" sz="1200" i="1" dirty="0"/>
              <a:t>et al.,</a:t>
            </a:r>
            <a:r>
              <a:rPr lang="en-CA" sz="1200" dirty="0"/>
              <a:t> Nature Phys. 20, 1719 (2024)</a:t>
            </a:r>
          </a:p>
          <a:p>
            <a:pPr eaLnBrk="1" hangingPunct="1"/>
            <a:r>
              <a:rPr lang="en-CA" sz="1200" dirty="0"/>
              <a:t>A. R. Vernon et al., Phys. Rev. C (under review)</a:t>
            </a:r>
          </a:p>
          <a:p>
            <a:pPr eaLnBrk="1" hangingPunct="1"/>
            <a:endParaRPr lang="en-US" sz="1200" dirty="0">
              <a:solidFill>
                <a:srgbClr val="FF0000"/>
              </a:solidFill>
            </a:endParaRPr>
          </a:p>
        </p:txBody>
      </p:sp>
      <p:cxnSp>
        <p:nvCxnSpPr>
          <p:cNvPr id="14" name="Straight Connector 13"/>
          <p:cNvCxnSpPr>
            <a:cxnSpLocks/>
            <a:endCxn id="10327" idx="2"/>
          </p:cNvCxnSpPr>
          <p:nvPr/>
        </p:nvCxnSpPr>
        <p:spPr>
          <a:xfrm flipH="1" flipV="1">
            <a:off x="3140811" y="5422074"/>
            <a:ext cx="752809" cy="721776"/>
          </a:xfrm>
          <a:prstGeom prst="line">
            <a:avLst/>
          </a:prstGeom>
          <a:ln w="31750">
            <a:solidFill>
              <a:srgbClr val="C00000"/>
            </a:solidFill>
          </a:ln>
        </p:spPr>
        <p:style>
          <a:lnRef idx="2">
            <a:schemeClr val="accent1"/>
          </a:lnRef>
          <a:fillRef idx="0">
            <a:schemeClr val="accent1"/>
          </a:fillRef>
          <a:effectRef idx="1">
            <a:schemeClr val="accent1"/>
          </a:effectRef>
          <a:fontRef idx="minor">
            <a:schemeClr val="tx1"/>
          </a:fontRef>
        </p:style>
      </p:cxnSp>
      <p:sp>
        <p:nvSpPr>
          <p:cNvPr id="10257" name="TextBox 17"/>
          <p:cNvSpPr txBox="1">
            <a:spLocks noChangeArrowheads="1"/>
          </p:cNvSpPr>
          <p:nvPr/>
        </p:nvSpPr>
        <p:spPr bwMode="auto">
          <a:xfrm>
            <a:off x="8307575" y="1833945"/>
            <a:ext cx="3782784" cy="4924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121917" tIns="60958" rIns="121917" bIns="60958">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CA" sz="1200" b="1" baseline="30000" dirty="0">
                <a:solidFill>
                  <a:srgbClr val="C00000"/>
                </a:solidFill>
              </a:rPr>
              <a:t>132-140</a:t>
            </a:r>
            <a:r>
              <a:rPr lang="en-CA" sz="1200" b="1" dirty="0">
                <a:solidFill>
                  <a:srgbClr val="C00000"/>
                </a:solidFill>
              </a:rPr>
              <a:t>Sn masses for r-process nucleosynthesis</a:t>
            </a:r>
          </a:p>
          <a:p>
            <a:pPr eaLnBrk="1" hangingPunct="1"/>
            <a:r>
              <a:rPr lang="en-CA" sz="1200" dirty="0"/>
              <a:t>A. </a:t>
            </a:r>
            <a:r>
              <a:rPr lang="en-CA" sz="1200" dirty="0" err="1"/>
              <a:t>Mollaebrahimi</a:t>
            </a:r>
            <a:r>
              <a:rPr lang="en-CA" sz="1200" dirty="0"/>
              <a:t> </a:t>
            </a:r>
            <a:r>
              <a:rPr lang="en-CA" sz="1200" i="1" dirty="0"/>
              <a:t>et al</a:t>
            </a:r>
            <a:r>
              <a:rPr lang="en-CA" sz="1200" dirty="0"/>
              <a:t>., Phys. Rev. Lett. (under review)</a:t>
            </a:r>
          </a:p>
        </p:txBody>
      </p:sp>
      <p:sp>
        <p:nvSpPr>
          <p:cNvPr id="10259" name="TextBox 19"/>
          <p:cNvSpPr txBox="1">
            <a:spLocks noChangeArrowheads="1"/>
          </p:cNvSpPr>
          <p:nvPr/>
        </p:nvSpPr>
        <p:spPr bwMode="auto">
          <a:xfrm>
            <a:off x="-5432" y="4661427"/>
            <a:ext cx="2868142" cy="677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17" tIns="60958" rIns="121917" bIns="60958">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CA" sz="1200" b="1" dirty="0">
                <a:solidFill>
                  <a:srgbClr val="C00000"/>
                </a:solidFill>
              </a:rPr>
              <a:t>Isospin triplets from A=10-72 </a:t>
            </a:r>
          </a:p>
          <a:p>
            <a:pPr eaLnBrk="1" hangingPunct="1"/>
            <a:r>
              <a:rPr lang="en-CA" sz="1200" b="1" dirty="0">
                <a:solidFill>
                  <a:srgbClr val="C00000"/>
                </a:solidFill>
              </a:rPr>
              <a:t>for ISB/</a:t>
            </a:r>
            <a:r>
              <a:rPr lang="en-CA" sz="1200" b="1" dirty="0" err="1">
                <a:solidFill>
                  <a:srgbClr val="C00000"/>
                </a:solidFill>
              </a:rPr>
              <a:t>Superallowed</a:t>
            </a:r>
            <a:r>
              <a:rPr lang="en-CA" sz="1200" b="1" dirty="0">
                <a:solidFill>
                  <a:srgbClr val="C00000"/>
                </a:solidFill>
              </a:rPr>
              <a:t> Fermi</a:t>
            </a:r>
          </a:p>
          <a:p>
            <a:pPr eaLnBrk="1" hangingPunct="1"/>
            <a:r>
              <a:rPr lang="en-US" sz="1200" dirty="0"/>
              <a:t>M. Martin </a:t>
            </a:r>
            <a:r>
              <a:rPr lang="en-US" sz="1200" i="1" dirty="0"/>
              <a:t>et al.</a:t>
            </a:r>
            <a:r>
              <a:rPr lang="en-US" sz="1200" dirty="0"/>
              <a:t>, </a:t>
            </a:r>
            <a:r>
              <a:rPr lang="en-CA" sz="1200" dirty="0"/>
              <a:t>PRC 104, 014324 (2021)</a:t>
            </a:r>
          </a:p>
        </p:txBody>
      </p:sp>
      <p:sp>
        <p:nvSpPr>
          <p:cNvPr id="3" name="Oval 2"/>
          <p:cNvSpPr/>
          <p:nvPr/>
        </p:nvSpPr>
        <p:spPr>
          <a:xfrm>
            <a:off x="2743972" y="5284944"/>
            <a:ext cx="382005" cy="72672"/>
          </a:xfrm>
          <a:prstGeom prst="ellipse">
            <a:avLst/>
          </a:prstGeom>
          <a:noFill/>
          <a:ln w="28575">
            <a:solidFill>
              <a:srgbClr val="7030A0"/>
            </a:solid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CA"/>
          </a:p>
        </p:txBody>
      </p:sp>
      <p:sp>
        <p:nvSpPr>
          <p:cNvPr id="25" name="Oval 24"/>
          <p:cNvSpPr/>
          <p:nvPr/>
        </p:nvSpPr>
        <p:spPr>
          <a:xfrm>
            <a:off x="3253873" y="4961841"/>
            <a:ext cx="381000" cy="121708"/>
          </a:xfrm>
          <a:prstGeom prst="ellipse">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CA"/>
          </a:p>
        </p:txBody>
      </p:sp>
      <p:sp>
        <p:nvSpPr>
          <p:cNvPr id="26" name="Oval 25"/>
          <p:cNvSpPr/>
          <p:nvPr/>
        </p:nvSpPr>
        <p:spPr>
          <a:xfrm>
            <a:off x="5664777" y="3791400"/>
            <a:ext cx="381000" cy="121708"/>
          </a:xfrm>
          <a:prstGeom prst="ellipse">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CA"/>
          </a:p>
        </p:txBody>
      </p:sp>
      <p:sp>
        <p:nvSpPr>
          <p:cNvPr id="34" name="Oval 33"/>
          <p:cNvSpPr/>
          <p:nvPr/>
        </p:nvSpPr>
        <p:spPr>
          <a:xfrm rot="19026064">
            <a:off x="2161300" y="4942669"/>
            <a:ext cx="2093361" cy="120577"/>
          </a:xfrm>
          <a:prstGeom prst="ellipse">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CA"/>
          </a:p>
        </p:txBody>
      </p:sp>
      <p:sp>
        <p:nvSpPr>
          <p:cNvPr id="37" name="Oval 36"/>
          <p:cNvSpPr/>
          <p:nvPr/>
        </p:nvSpPr>
        <p:spPr>
          <a:xfrm>
            <a:off x="4317066" y="3863389"/>
            <a:ext cx="121347" cy="281153"/>
          </a:xfrm>
          <a:prstGeom prst="ellipse">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CA"/>
          </a:p>
        </p:txBody>
      </p:sp>
      <p:sp>
        <p:nvSpPr>
          <p:cNvPr id="28" name="TextBox 11"/>
          <p:cNvSpPr txBox="1">
            <a:spLocks noChangeArrowheads="1"/>
          </p:cNvSpPr>
          <p:nvPr/>
        </p:nvSpPr>
        <p:spPr bwMode="auto">
          <a:xfrm>
            <a:off x="8634746" y="1027827"/>
            <a:ext cx="2643375" cy="7694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121917" tIns="60958" rIns="121917" bIns="60958">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CA" sz="1400" b="1" dirty="0">
                <a:solidFill>
                  <a:srgbClr val="C00000"/>
                </a:solidFill>
              </a:rPr>
              <a:t>N=124-128: Ab initio masses for </a:t>
            </a:r>
          </a:p>
          <a:p>
            <a:pPr eaLnBrk="1" hangingPunct="1"/>
            <a:r>
              <a:rPr lang="en-CA" sz="1400" b="1" dirty="0">
                <a:solidFill>
                  <a:srgbClr val="C00000"/>
                </a:solidFill>
              </a:rPr>
              <a:t>r-process nucleosynthesis </a:t>
            </a:r>
          </a:p>
          <a:p>
            <a:pPr eaLnBrk="1" hangingPunct="1"/>
            <a:r>
              <a:rPr lang="en-CA" sz="1400" dirty="0"/>
              <a:t>B. Hu </a:t>
            </a:r>
            <a:r>
              <a:rPr lang="en-CA" sz="1400" i="1" dirty="0"/>
              <a:t>et al</a:t>
            </a:r>
            <a:r>
              <a:rPr lang="en-CA" sz="1400" dirty="0"/>
              <a:t>. (in preparation)</a:t>
            </a:r>
            <a:endParaRPr lang="en-CA" sz="1400" baseline="-25000" dirty="0"/>
          </a:p>
        </p:txBody>
      </p:sp>
      <p:sp>
        <p:nvSpPr>
          <p:cNvPr id="29" name="Oval 28"/>
          <p:cNvSpPr/>
          <p:nvPr/>
        </p:nvSpPr>
        <p:spPr>
          <a:xfrm>
            <a:off x="7386374" y="2559286"/>
            <a:ext cx="167006" cy="1399794"/>
          </a:xfrm>
          <a:prstGeom prst="ellipse">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CA"/>
          </a:p>
        </p:txBody>
      </p:sp>
      <p:cxnSp>
        <p:nvCxnSpPr>
          <p:cNvPr id="31" name="Straight Connector 30"/>
          <p:cNvCxnSpPr>
            <a:cxnSpLocks/>
          </p:cNvCxnSpPr>
          <p:nvPr/>
        </p:nvCxnSpPr>
        <p:spPr>
          <a:xfrm flipV="1">
            <a:off x="7553380" y="1615688"/>
            <a:ext cx="1046918" cy="1294940"/>
          </a:xfrm>
          <a:prstGeom prst="line">
            <a:avLst/>
          </a:prstGeom>
          <a:ln w="31750">
            <a:solidFill>
              <a:srgbClr val="C00000"/>
            </a:solidFill>
          </a:ln>
        </p:spPr>
        <p:style>
          <a:lnRef idx="2">
            <a:schemeClr val="accent1"/>
          </a:lnRef>
          <a:fillRef idx="0">
            <a:schemeClr val="accent1"/>
          </a:fillRef>
          <a:effectRef idx="1">
            <a:schemeClr val="accent1"/>
          </a:effectRef>
          <a:fontRef idx="minor">
            <a:schemeClr val="tx1"/>
          </a:fontRef>
        </p:style>
      </p:cxnSp>
      <p:sp>
        <p:nvSpPr>
          <p:cNvPr id="43" name="Oval 42"/>
          <p:cNvSpPr/>
          <p:nvPr/>
        </p:nvSpPr>
        <p:spPr>
          <a:xfrm>
            <a:off x="3894157" y="4215839"/>
            <a:ext cx="231624" cy="121708"/>
          </a:xfrm>
          <a:prstGeom prst="ellipse">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CA"/>
          </a:p>
        </p:txBody>
      </p:sp>
      <p:sp>
        <p:nvSpPr>
          <p:cNvPr id="47" name="TextBox 11"/>
          <p:cNvSpPr txBox="1">
            <a:spLocks noChangeArrowheads="1"/>
          </p:cNvSpPr>
          <p:nvPr/>
        </p:nvSpPr>
        <p:spPr bwMode="auto">
          <a:xfrm>
            <a:off x="5991206" y="638067"/>
            <a:ext cx="2482945" cy="7694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121917" tIns="60958" rIns="121917" bIns="60958">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CA" sz="1400" b="1" dirty="0">
                <a:solidFill>
                  <a:srgbClr val="7030A0"/>
                </a:solidFill>
              </a:rPr>
              <a:t>Neutron skin of </a:t>
            </a:r>
            <a:r>
              <a:rPr lang="en-CA" sz="1400" b="1" baseline="30000" dirty="0">
                <a:solidFill>
                  <a:srgbClr val="7030A0"/>
                </a:solidFill>
              </a:rPr>
              <a:t>208</a:t>
            </a:r>
            <a:r>
              <a:rPr lang="en-CA" sz="1400" b="1" dirty="0">
                <a:solidFill>
                  <a:srgbClr val="7030A0"/>
                </a:solidFill>
              </a:rPr>
              <a:t>Pb </a:t>
            </a:r>
          </a:p>
          <a:p>
            <a:pPr eaLnBrk="1" hangingPunct="1"/>
            <a:r>
              <a:rPr lang="en-US" sz="1400" dirty="0"/>
              <a:t>B. Hu </a:t>
            </a:r>
            <a:r>
              <a:rPr lang="en-US" sz="1400" i="1" dirty="0"/>
              <a:t>et al.</a:t>
            </a:r>
            <a:r>
              <a:rPr lang="en-US" sz="1400" dirty="0"/>
              <a:t>, </a:t>
            </a:r>
          </a:p>
          <a:p>
            <a:pPr eaLnBrk="1" hangingPunct="1"/>
            <a:r>
              <a:rPr lang="en-US" sz="1400" dirty="0"/>
              <a:t>Nature Physics </a:t>
            </a:r>
            <a:r>
              <a:rPr lang="en-US" sz="1400" b="1" dirty="0"/>
              <a:t>18</a:t>
            </a:r>
            <a:r>
              <a:rPr lang="en-US" sz="1400" dirty="0"/>
              <a:t>, 1196 (2022)</a:t>
            </a:r>
            <a:endParaRPr lang="en-CA" sz="1400" baseline="-25000" dirty="0">
              <a:solidFill>
                <a:srgbClr val="FF0000"/>
              </a:solidFill>
            </a:endParaRPr>
          </a:p>
        </p:txBody>
      </p:sp>
      <p:sp>
        <p:nvSpPr>
          <p:cNvPr id="52" name="TextBox 11"/>
          <p:cNvSpPr txBox="1">
            <a:spLocks noChangeArrowheads="1"/>
          </p:cNvSpPr>
          <p:nvPr/>
        </p:nvSpPr>
        <p:spPr bwMode="auto">
          <a:xfrm>
            <a:off x="3532057" y="1319838"/>
            <a:ext cx="3483350" cy="4924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121917" tIns="60958" rIns="121917" bIns="60958">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CA" sz="1200" b="1" dirty="0">
                <a:solidFill>
                  <a:srgbClr val="7030A0"/>
                </a:solidFill>
              </a:rPr>
              <a:t>N=50-82 Sn charge radii </a:t>
            </a:r>
          </a:p>
          <a:p>
            <a:pPr eaLnBrk="1" hangingPunct="1"/>
            <a:r>
              <a:rPr lang="en-CA" sz="1200" dirty="0"/>
              <a:t>P.F. </a:t>
            </a:r>
            <a:r>
              <a:rPr lang="en-CA" sz="1200" dirty="0" err="1"/>
              <a:t>Gustaffson</a:t>
            </a:r>
            <a:r>
              <a:rPr lang="en-CA" sz="1200" dirty="0"/>
              <a:t> </a:t>
            </a:r>
            <a:r>
              <a:rPr lang="en-CA" sz="1200" i="1" dirty="0"/>
              <a:t>et al.</a:t>
            </a:r>
            <a:r>
              <a:rPr lang="en-CA" sz="1200" dirty="0"/>
              <a:t>, Phys. Rev. Lett (under review)</a:t>
            </a:r>
            <a:endParaRPr lang="en-US" sz="1200" dirty="0">
              <a:solidFill>
                <a:srgbClr val="FF0000"/>
              </a:solidFill>
            </a:endParaRPr>
          </a:p>
        </p:txBody>
      </p:sp>
      <p:cxnSp>
        <p:nvCxnSpPr>
          <p:cNvPr id="17" name="Straight Connector 16"/>
          <p:cNvCxnSpPr>
            <a:cxnSpLocks/>
            <a:stCxn id="26" idx="0"/>
            <a:endCxn id="10257" idx="1"/>
          </p:cNvCxnSpPr>
          <p:nvPr/>
        </p:nvCxnSpPr>
        <p:spPr>
          <a:xfrm flipV="1">
            <a:off x="5855277" y="2080164"/>
            <a:ext cx="2452298" cy="1711236"/>
          </a:xfrm>
          <a:prstGeom prst="line">
            <a:avLst/>
          </a:prstGeom>
          <a:ln w="31750">
            <a:solidFill>
              <a:srgbClr val="C00000"/>
            </a:solidFill>
          </a:ln>
        </p:spPr>
        <p:style>
          <a:lnRef idx="2">
            <a:schemeClr val="accent1"/>
          </a:lnRef>
          <a:fillRef idx="0">
            <a:schemeClr val="accent1"/>
          </a:fillRef>
          <a:effectRef idx="1">
            <a:schemeClr val="accent1"/>
          </a:effectRef>
          <a:fontRef idx="minor">
            <a:schemeClr val="tx1"/>
          </a:fontRef>
        </p:style>
      </p:cxnSp>
      <p:sp>
        <p:nvSpPr>
          <p:cNvPr id="6" name="Sun 5">
            <a:extLst>
              <a:ext uri="{FF2B5EF4-FFF2-40B4-BE49-F238E27FC236}">
                <a16:creationId xmlns:a16="http://schemas.microsoft.com/office/drawing/2014/main" id="{916312BB-D70F-F59A-BA37-F98717D51DA7}"/>
              </a:ext>
            </a:extLst>
          </p:cNvPr>
          <p:cNvSpPr/>
          <p:nvPr/>
        </p:nvSpPr>
        <p:spPr>
          <a:xfrm>
            <a:off x="7332834" y="2476738"/>
            <a:ext cx="255076" cy="250296"/>
          </a:xfrm>
          <a:prstGeom prst="sun">
            <a:avLst/>
          </a:prstGeom>
          <a:solidFill>
            <a:srgbClr val="C00000"/>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cxnSp>
        <p:nvCxnSpPr>
          <p:cNvPr id="46" name="Straight Connector 45"/>
          <p:cNvCxnSpPr>
            <a:cxnSpLocks/>
          </p:cNvCxnSpPr>
          <p:nvPr/>
        </p:nvCxnSpPr>
        <p:spPr>
          <a:xfrm flipH="1" flipV="1">
            <a:off x="6893298" y="1426217"/>
            <a:ext cx="533590" cy="1132365"/>
          </a:xfrm>
          <a:prstGeom prst="line">
            <a:avLst/>
          </a:prstGeom>
          <a:ln w="31750">
            <a:solidFill>
              <a:srgbClr val="C00000"/>
            </a:solidFill>
          </a:ln>
        </p:spPr>
        <p:style>
          <a:lnRef idx="2">
            <a:schemeClr val="accent1"/>
          </a:lnRef>
          <a:fillRef idx="0">
            <a:schemeClr val="accent1"/>
          </a:fillRef>
          <a:effectRef idx="1">
            <a:schemeClr val="accent1"/>
          </a:effectRef>
          <a:fontRef idx="minor">
            <a:schemeClr val="tx1"/>
          </a:fontRef>
        </p:style>
      </p:cxnSp>
      <p:sp>
        <p:nvSpPr>
          <p:cNvPr id="15" name="Oval 14">
            <a:extLst>
              <a:ext uri="{FF2B5EF4-FFF2-40B4-BE49-F238E27FC236}">
                <a16:creationId xmlns:a16="http://schemas.microsoft.com/office/drawing/2014/main" id="{CEABCA5C-F4DB-3F1A-5E7E-AF8ED604A119}"/>
              </a:ext>
            </a:extLst>
          </p:cNvPr>
          <p:cNvSpPr/>
          <p:nvPr/>
        </p:nvSpPr>
        <p:spPr>
          <a:xfrm>
            <a:off x="4347271" y="3808203"/>
            <a:ext cx="1471638" cy="51740"/>
          </a:xfrm>
          <a:prstGeom prst="ellipse">
            <a:avLst/>
          </a:prstGeom>
          <a:noFill/>
          <a:ln w="28575">
            <a:solidFill>
              <a:srgbClr val="7030A0"/>
            </a:solid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CA"/>
          </a:p>
        </p:txBody>
      </p:sp>
      <p:sp>
        <p:nvSpPr>
          <p:cNvPr id="16" name="Oval 15">
            <a:extLst>
              <a:ext uri="{FF2B5EF4-FFF2-40B4-BE49-F238E27FC236}">
                <a16:creationId xmlns:a16="http://schemas.microsoft.com/office/drawing/2014/main" id="{1C75DA4A-27AE-7E32-6160-8BAA4943B2C6}"/>
              </a:ext>
            </a:extLst>
          </p:cNvPr>
          <p:cNvSpPr/>
          <p:nvPr/>
        </p:nvSpPr>
        <p:spPr>
          <a:xfrm>
            <a:off x="3445172" y="4638279"/>
            <a:ext cx="1105563" cy="121708"/>
          </a:xfrm>
          <a:prstGeom prst="ellipse">
            <a:avLst/>
          </a:prstGeom>
          <a:noFill/>
          <a:ln w="28575">
            <a:solidFill>
              <a:srgbClr val="7030A0"/>
            </a:solid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CA"/>
          </a:p>
        </p:txBody>
      </p:sp>
      <p:sp>
        <p:nvSpPr>
          <p:cNvPr id="18" name="TextBox 11">
            <a:extLst>
              <a:ext uri="{FF2B5EF4-FFF2-40B4-BE49-F238E27FC236}">
                <a16:creationId xmlns:a16="http://schemas.microsoft.com/office/drawing/2014/main" id="{3C2E0EC3-07F9-4C79-7F6F-FCE0CB935F21}"/>
              </a:ext>
            </a:extLst>
          </p:cNvPr>
          <p:cNvSpPr txBox="1">
            <a:spLocks noChangeArrowheads="1"/>
          </p:cNvSpPr>
          <p:nvPr/>
        </p:nvSpPr>
        <p:spPr bwMode="auto">
          <a:xfrm>
            <a:off x="82598" y="3455230"/>
            <a:ext cx="3386515" cy="67710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121917" tIns="60958" rIns="121917" bIns="60958">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CA" sz="1200" b="1" dirty="0">
                <a:solidFill>
                  <a:srgbClr val="7030A0"/>
                </a:solidFill>
              </a:rPr>
              <a:t>N=28-50 Ni and Cu radii </a:t>
            </a:r>
          </a:p>
          <a:p>
            <a:pPr eaLnBrk="1" hangingPunct="1"/>
            <a:r>
              <a:rPr lang="en-CA" sz="1200" dirty="0"/>
              <a:t>R.P. de Groote </a:t>
            </a:r>
            <a:r>
              <a:rPr lang="en-CA" sz="1200" i="1" dirty="0"/>
              <a:t>et al.</a:t>
            </a:r>
            <a:r>
              <a:rPr lang="en-CA" sz="1200" dirty="0"/>
              <a:t>, Nature Phys. 16, 620 (2020)</a:t>
            </a:r>
          </a:p>
          <a:p>
            <a:pPr eaLnBrk="1" hangingPunct="1"/>
            <a:r>
              <a:rPr lang="en-CA" sz="1200" dirty="0"/>
              <a:t>S. </a:t>
            </a:r>
            <a:r>
              <a:rPr lang="en-CA" sz="1200" dirty="0" err="1"/>
              <a:t>Malbrunot</a:t>
            </a:r>
            <a:r>
              <a:rPr lang="en-CA" sz="1200" dirty="0"/>
              <a:t> Phys. Rev. Lett. 128, 022502 (2022)</a:t>
            </a:r>
            <a:endParaRPr lang="en-US" sz="1200" dirty="0"/>
          </a:p>
        </p:txBody>
      </p:sp>
      <p:cxnSp>
        <p:nvCxnSpPr>
          <p:cNvPr id="20" name="Straight Connector 19">
            <a:extLst>
              <a:ext uri="{FF2B5EF4-FFF2-40B4-BE49-F238E27FC236}">
                <a16:creationId xmlns:a16="http://schemas.microsoft.com/office/drawing/2014/main" id="{9C212712-07C0-F16B-1448-4FBA3BA832DE}"/>
              </a:ext>
            </a:extLst>
          </p:cNvPr>
          <p:cNvCxnSpPr>
            <a:cxnSpLocks/>
            <a:stCxn id="10251" idx="1"/>
          </p:cNvCxnSpPr>
          <p:nvPr/>
        </p:nvCxnSpPr>
        <p:spPr>
          <a:xfrm flipH="1" flipV="1">
            <a:off x="5094668" y="3972999"/>
            <a:ext cx="3185318" cy="39399"/>
          </a:xfrm>
          <a:prstGeom prst="line">
            <a:avLst/>
          </a:prstGeom>
          <a:ln w="31750">
            <a:solidFill>
              <a:srgbClr val="7030A0"/>
            </a:solidFill>
          </a:ln>
        </p:spPr>
        <p:style>
          <a:lnRef idx="2">
            <a:schemeClr val="accent1"/>
          </a:lnRef>
          <a:fillRef idx="0">
            <a:schemeClr val="accent1"/>
          </a:fillRef>
          <a:effectRef idx="1">
            <a:schemeClr val="accent1"/>
          </a:effectRef>
          <a:fontRef idx="minor">
            <a:schemeClr val="tx1"/>
          </a:fontRef>
        </p:style>
      </p:cxnSp>
      <p:sp>
        <p:nvSpPr>
          <p:cNvPr id="27" name="Oval 26">
            <a:extLst>
              <a:ext uri="{FF2B5EF4-FFF2-40B4-BE49-F238E27FC236}">
                <a16:creationId xmlns:a16="http://schemas.microsoft.com/office/drawing/2014/main" id="{5BE589DE-9A7F-5B89-1DAA-191F2B88B1A5}"/>
              </a:ext>
            </a:extLst>
          </p:cNvPr>
          <p:cNvSpPr/>
          <p:nvPr/>
        </p:nvSpPr>
        <p:spPr>
          <a:xfrm>
            <a:off x="4076056" y="4696283"/>
            <a:ext cx="121347" cy="281153"/>
          </a:xfrm>
          <a:prstGeom prst="ellipse">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CA"/>
          </a:p>
        </p:txBody>
      </p:sp>
      <p:sp>
        <p:nvSpPr>
          <p:cNvPr id="32" name="TextBox 17">
            <a:extLst>
              <a:ext uri="{FF2B5EF4-FFF2-40B4-BE49-F238E27FC236}">
                <a16:creationId xmlns:a16="http://schemas.microsoft.com/office/drawing/2014/main" id="{63676ED2-3AAA-914E-BA75-2226A05B0B43}"/>
              </a:ext>
            </a:extLst>
          </p:cNvPr>
          <p:cNvSpPr txBox="1">
            <a:spLocks noChangeArrowheads="1"/>
          </p:cNvSpPr>
          <p:nvPr/>
        </p:nvSpPr>
        <p:spPr bwMode="auto">
          <a:xfrm>
            <a:off x="7332833" y="4376089"/>
            <a:ext cx="3790437" cy="104643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121917" tIns="60958" rIns="121917" bIns="60958">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CA" sz="1200" b="1" dirty="0">
                <a:solidFill>
                  <a:srgbClr val="C00000"/>
                </a:solidFill>
              </a:rPr>
              <a:t>Masses for N=40 Island of Inversion</a:t>
            </a:r>
          </a:p>
          <a:p>
            <a:pPr eaLnBrk="1" hangingPunct="1"/>
            <a:r>
              <a:rPr lang="en-CA" sz="1200" dirty="0"/>
              <a:t>M. </a:t>
            </a:r>
            <a:r>
              <a:rPr lang="en-CA" sz="1200" dirty="0" err="1"/>
              <a:t>Mougeout</a:t>
            </a:r>
            <a:r>
              <a:rPr lang="en-CA" sz="1200" dirty="0"/>
              <a:t> et al., Phys. Rev. Lett. 120, 232501 (2018)</a:t>
            </a:r>
          </a:p>
          <a:p>
            <a:pPr eaLnBrk="1" hangingPunct="1"/>
            <a:r>
              <a:rPr lang="en-CA" sz="1200" dirty="0"/>
              <a:t>R. </a:t>
            </a:r>
            <a:r>
              <a:rPr lang="en-CA" sz="1200" dirty="0" err="1"/>
              <a:t>Silwal</a:t>
            </a:r>
            <a:r>
              <a:rPr lang="en-CA" sz="1200" dirty="0"/>
              <a:t> et al., Phys. Lett. B 833, 137288 (2022)</a:t>
            </a:r>
          </a:p>
          <a:p>
            <a:pPr eaLnBrk="1" hangingPunct="1"/>
            <a:r>
              <a:rPr lang="en-CA" sz="1200" dirty="0"/>
              <a:t>S.W. Porter et al., Phys Rev C 105, L041301 (2022)</a:t>
            </a:r>
          </a:p>
          <a:p>
            <a:pPr eaLnBrk="1" hangingPunct="1"/>
            <a:r>
              <a:rPr lang="en-CA" sz="1200" dirty="0"/>
              <a:t>C. Chambers et al., Phys. Rev. C (under review)</a:t>
            </a:r>
          </a:p>
        </p:txBody>
      </p:sp>
      <p:sp>
        <p:nvSpPr>
          <p:cNvPr id="35" name="Oval 34">
            <a:extLst>
              <a:ext uri="{FF2B5EF4-FFF2-40B4-BE49-F238E27FC236}">
                <a16:creationId xmlns:a16="http://schemas.microsoft.com/office/drawing/2014/main" id="{6DF555FB-ACD2-93EC-95E5-0B6BF21DB5D6}"/>
              </a:ext>
            </a:extLst>
          </p:cNvPr>
          <p:cNvSpPr/>
          <p:nvPr/>
        </p:nvSpPr>
        <p:spPr>
          <a:xfrm>
            <a:off x="4350810" y="3875540"/>
            <a:ext cx="1279437" cy="45719"/>
          </a:xfrm>
          <a:prstGeom prst="ellipse">
            <a:avLst/>
          </a:prstGeom>
          <a:noFill/>
          <a:ln w="28575">
            <a:solidFill>
              <a:srgbClr val="7030A0"/>
            </a:solid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CA"/>
          </a:p>
        </p:txBody>
      </p:sp>
      <p:sp>
        <p:nvSpPr>
          <p:cNvPr id="10247" name="TextBox 17">
            <a:extLst>
              <a:ext uri="{FF2B5EF4-FFF2-40B4-BE49-F238E27FC236}">
                <a16:creationId xmlns:a16="http://schemas.microsoft.com/office/drawing/2014/main" id="{3BE53CB3-E70F-B518-19B1-56E5F6FDD2FC}"/>
              </a:ext>
            </a:extLst>
          </p:cNvPr>
          <p:cNvSpPr txBox="1">
            <a:spLocks noChangeArrowheads="1"/>
          </p:cNvSpPr>
          <p:nvPr/>
        </p:nvSpPr>
        <p:spPr bwMode="auto">
          <a:xfrm>
            <a:off x="2192668" y="1875577"/>
            <a:ext cx="3435746" cy="86177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121917" tIns="60958" rIns="121917" bIns="60958">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CA" sz="1200" b="1" dirty="0">
                <a:solidFill>
                  <a:srgbClr val="C00000"/>
                </a:solidFill>
              </a:rPr>
              <a:t>In – Ag masses for structure of </a:t>
            </a:r>
            <a:r>
              <a:rPr lang="en-CA" sz="1200" b="1" baseline="30000" dirty="0">
                <a:solidFill>
                  <a:srgbClr val="C00000"/>
                </a:solidFill>
              </a:rPr>
              <a:t>100</a:t>
            </a:r>
            <a:r>
              <a:rPr lang="en-CA" sz="1200" b="1" dirty="0">
                <a:solidFill>
                  <a:srgbClr val="C00000"/>
                </a:solidFill>
              </a:rPr>
              <a:t>Sn</a:t>
            </a:r>
          </a:p>
          <a:p>
            <a:pPr eaLnBrk="1" hangingPunct="1"/>
            <a:r>
              <a:rPr lang="en-CA" sz="1200" dirty="0"/>
              <a:t>M. </a:t>
            </a:r>
            <a:r>
              <a:rPr lang="en-CA" sz="1200" dirty="0" err="1"/>
              <a:t>Mougeout</a:t>
            </a:r>
            <a:r>
              <a:rPr lang="en-CA" sz="1200" dirty="0"/>
              <a:t> </a:t>
            </a:r>
            <a:r>
              <a:rPr lang="en-CA" sz="1200" i="1" dirty="0"/>
              <a:t>et al</a:t>
            </a:r>
            <a:r>
              <a:rPr lang="en-CA" sz="1200" dirty="0"/>
              <a:t>., Nature Phys. 17, 1099 (2021)</a:t>
            </a:r>
          </a:p>
          <a:p>
            <a:pPr eaLnBrk="1" hangingPunct="1"/>
            <a:r>
              <a:rPr lang="en-CA" sz="1200" dirty="0"/>
              <a:t>L. </a:t>
            </a:r>
            <a:r>
              <a:rPr lang="en-CA" sz="1200" dirty="0" err="1"/>
              <a:t>Nies</a:t>
            </a:r>
            <a:r>
              <a:rPr lang="en-CA" sz="1200" dirty="0"/>
              <a:t> </a:t>
            </a:r>
            <a:r>
              <a:rPr lang="en-CA" sz="1200" i="1" dirty="0"/>
              <a:t>et al.</a:t>
            </a:r>
            <a:r>
              <a:rPr lang="en-CA" sz="1200" dirty="0"/>
              <a:t>, Phys. Rev. Lett. 131, 022502 (2023)</a:t>
            </a:r>
          </a:p>
          <a:p>
            <a:pPr eaLnBrk="1" hangingPunct="1"/>
            <a:r>
              <a:rPr lang="en-CA" sz="1200" dirty="0"/>
              <a:t>Z. Ge </a:t>
            </a:r>
            <a:r>
              <a:rPr lang="en-CA" sz="1200" i="1" dirty="0"/>
              <a:t>et al</a:t>
            </a:r>
            <a:r>
              <a:rPr lang="en-CA" sz="1200" dirty="0"/>
              <a:t>., Phys. Rev. Lett. 133, 132503 (2024)</a:t>
            </a:r>
          </a:p>
        </p:txBody>
      </p:sp>
      <p:cxnSp>
        <p:nvCxnSpPr>
          <p:cNvPr id="10243" name="Straight Connector 10242">
            <a:extLst>
              <a:ext uri="{FF2B5EF4-FFF2-40B4-BE49-F238E27FC236}">
                <a16:creationId xmlns:a16="http://schemas.microsoft.com/office/drawing/2014/main" id="{B3A7B515-2376-2823-3A30-6220164C82A5}"/>
              </a:ext>
            </a:extLst>
          </p:cNvPr>
          <p:cNvCxnSpPr>
            <a:cxnSpLocks/>
          </p:cNvCxnSpPr>
          <p:nvPr/>
        </p:nvCxnSpPr>
        <p:spPr>
          <a:xfrm flipV="1">
            <a:off x="5255052" y="1833945"/>
            <a:ext cx="295255" cy="1965857"/>
          </a:xfrm>
          <a:prstGeom prst="line">
            <a:avLst/>
          </a:prstGeom>
          <a:ln w="317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0256" name="Straight Connector 10255">
            <a:extLst>
              <a:ext uri="{FF2B5EF4-FFF2-40B4-BE49-F238E27FC236}">
                <a16:creationId xmlns:a16="http://schemas.microsoft.com/office/drawing/2014/main" id="{9301E397-2538-0245-A599-D3ECA6E5B06F}"/>
              </a:ext>
            </a:extLst>
          </p:cNvPr>
          <p:cNvCxnSpPr>
            <a:cxnSpLocks/>
          </p:cNvCxnSpPr>
          <p:nvPr/>
        </p:nvCxnSpPr>
        <p:spPr>
          <a:xfrm flipH="1">
            <a:off x="4197403" y="4536717"/>
            <a:ext cx="3176636" cy="325093"/>
          </a:xfrm>
          <a:prstGeom prst="line">
            <a:avLst/>
          </a:prstGeom>
          <a:ln w="31750">
            <a:solidFill>
              <a:srgbClr val="C00000"/>
            </a:solidFill>
          </a:ln>
        </p:spPr>
        <p:style>
          <a:lnRef idx="2">
            <a:schemeClr val="accent1"/>
          </a:lnRef>
          <a:fillRef idx="0">
            <a:schemeClr val="accent1"/>
          </a:fillRef>
          <a:effectRef idx="1">
            <a:schemeClr val="accent1"/>
          </a:effectRef>
          <a:fontRef idx="minor">
            <a:schemeClr val="tx1"/>
          </a:fontRef>
        </p:style>
      </p:cxnSp>
      <p:sp>
        <p:nvSpPr>
          <p:cNvPr id="10262" name="Oval 10261">
            <a:extLst>
              <a:ext uri="{FF2B5EF4-FFF2-40B4-BE49-F238E27FC236}">
                <a16:creationId xmlns:a16="http://schemas.microsoft.com/office/drawing/2014/main" id="{CD001DFB-BAE0-F8BB-2F40-0F2D8789227A}"/>
              </a:ext>
            </a:extLst>
          </p:cNvPr>
          <p:cNvSpPr/>
          <p:nvPr/>
        </p:nvSpPr>
        <p:spPr>
          <a:xfrm>
            <a:off x="5628414" y="3898826"/>
            <a:ext cx="121347" cy="281153"/>
          </a:xfrm>
          <a:prstGeom prst="ellipse">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CA"/>
          </a:p>
        </p:txBody>
      </p:sp>
      <p:sp>
        <p:nvSpPr>
          <p:cNvPr id="10264" name="TextBox 17">
            <a:extLst>
              <a:ext uri="{FF2B5EF4-FFF2-40B4-BE49-F238E27FC236}">
                <a16:creationId xmlns:a16="http://schemas.microsoft.com/office/drawing/2014/main" id="{3BB0015A-7F9A-9554-4858-2D1921DD717B}"/>
              </a:ext>
            </a:extLst>
          </p:cNvPr>
          <p:cNvSpPr txBox="1">
            <a:spLocks noChangeArrowheads="1"/>
          </p:cNvSpPr>
          <p:nvPr/>
        </p:nvSpPr>
        <p:spPr bwMode="auto">
          <a:xfrm>
            <a:off x="8496343" y="2951916"/>
            <a:ext cx="3450206" cy="4924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121917" tIns="60958" rIns="121917" bIns="60958">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CA" sz="1200" b="1" dirty="0">
                <a:solidFill>
                  <a:srgbClr val="C00000"/>
                </a:solidFill>
              </a:rPr>
              <a:t>Masses of Cd isotopes for N=82 shell closure</a:t>
            </a:r>
          </a:p>
          <a:p>
            <a:pPr eaLnBrk="1" hangingPunct="1"/>
            <a:r>
              <a:rPr lang="en-CA" sz="1200" dirty="0"/>
              <a:t>V. Manea et al., Phys. Rev. Lett. 124, 092502 (2020)</a:t>
            </a:r>
          </a:p>
        </p:txBody>
      </p:sp>
      <p:cxnSp>
        <p:nvCxnSpPr>
          <p:cNvPr id="10266" name="Straight Connector 10265">
            <a:extLst>
              <a:ext uri="{FF2B5EF4-FFF2-40B4-BE49-F238E27FC236}">
                <a16:creationId xmlns:a16="http://schemas.microsoft.com/office/drawing/2014/main" id="{7B102991-1ABC-3969-FE26-2979CC3AE97A}"/>
              </a:ext>
            </a:extLst>
          </p:cNvPr>
          <p:cNvCxnSpPr>
            <a:cxnSpLocks/>
            <a:stCxn id="10264" idx="1"/>
            <a:endCxn id="10262" idx="6"/>
          </p:cNvCxnSpPr>
          <p:nvPr/>
        </p:nvCxnSpPr>
        <p:spPr>
          <a:xfrm flipH="1">
            <a:off x="5749761" y="3198135"/>
            <a:ext cx="2746582" cy="841268"/>
          </a:xfrm>
          <a:prstGeom prst="line">
            <a:avLst/>
          </a:prstGeom>
          <a:ln w="317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0269" name="Straight Connector 10268">
            <a:extLst>
              <a:ext uri="{FF2B5EF4-FFF2-40B4-BE49-F238E27FC236}">
                <a16:creationId xmlns:a16="http://schemas.microsoft.com/office/drawing/2014/main" id="{FB7AC53C-FFE5-16DF-D160-B15F684D3790}"/>
              </a:ext>
            </a:extLst>
          </p:cNvPr>
          <p:cNvCxnSpPr>
            <a:cxnSpLocks/>
            <a:stCxn id="43" idx="1"/>
          </p:cNvCxnSpPr>
          <p:nvPr/>
        </p:nvCxnSpPr>
        <p:spPr>
          <a:xfrm flipH="1" flipV="1">
            <a:off x="3140811" y="3477414"/>
            <a:ext cx="787267" cy="756249"/>
          </a:xfrm>
          <a:prstGeom prst="line">
            <a:avLst/>
          </a:prstGeom>
          <a:ln w="31750">
            <a:solidFill>
              <a:srgbClr val="C00000"/>
            </a:solidFill>
          </a:ln>
        </p:spPr>
        <p:style>
          <a:lnRef idx="2">
            <a:schemeClr val="accent1"/>
          </a:lnRef>
          <a:fillRef idx="0">
            <a:schemeClr val="accent1"/>
          </a:fillRef>
          <a:effectRef idx="1">
            <a:schemeClr val="accent1"/>
          </a:effectRef>
          <a:fontRef idx="minor">
            <a:schemeClr val="tx1"/>
          </a:fontRef>
        </p:style>
      </p:cxnSp>
      <p:sp>
        <p:nvSpPr>
          <p:cNvPr id="10272" name="TextBox 17">
            <a:extLst>
              <a:ext uri="{FF2B5EF4-FFF2-40B4-BE49-F238E27FC236}">
                <a16:creationId xmlns:a16="http://schemas.microsoft.com/office/drawing/2014/main" id="{995ED626-790F-E4EF-047B-D1E7DE10C593}"/>
              </a:ext>
            </a:extLst>
          </p:cNvPr>
          <p:cNvSpPr txBox="1">
            <a:spLocks noChangeArrowheads="1"/>
          </p:cNvSpPr>
          <p:nvPr/>
        </p:nvSpPr>
        <p:spPr bwMode="auto">
          <a:xfrm>
            <a:off x="428264" y="2984976"/>
            <a:ext cx="3702642" cy="4924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121917" tIns="60958" rIns="121917" bIns="60958">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CA" sz="1200" b="1" baseline="30000" dirty="0">
                <a:solidFill>
                  <a:srgbClr val="C00000"/>
                </a:solidFill>
              </a:rPr>
              <a:t>74-76</a:t>
            </a:r>
            <a:r>
              <a:rPr lang="en-CA" sz="1200" b="1" dirty="0">
                <a:solidFill>
                  <a:srgbClr val="C00000"/>
                </a:solidFill>
              </a:rPr>
              <a:t>Sr masses for IMME/</a:t>
            </a:r>
            <a:r>
              <a:rPr lang="en-CA" sz="1200" b="1" dirty="0" err="1">
                <a:solidFill>
                  <a:srgbClr val="C00000"/>
                </a:solidFill>
              </a:rPr>
              <a:t>superallowed</a:t>
            </a:r>
            <a:r>
              <a:rPr lang="en-CA" sz="1200" b="1" dirty="0">
                <a:solidFill>
                  <a:srgbClr val="C00000"/>
                </a:solidFill>
              </a:rPr>
              <a:t> Fermi</a:t>
            </a:r>
          </a:p>
          <a:p>
            <a:pPr eaLnBrk="1" hangingPunct="1"/>
            <a:r>
              <a:rPr lang="en-CA" sz="1200" dirty="0"/>
              <a:t>Z. Hockenberry </a:t>
            </a:r>
            <a:r>
              <a:rPr lang="en-CA" sz="1200" i="1" dirty="0"/>
              <a:t>et al., </a:t>
            </a:r>
            <a:r>
              <a:rPr lang="en-CA" sz="1200" dirty="0"/>
              <a:t>Phys. Rev. C 111, 014327 (2025)</a:t>
            </a:r>
          </a:p>
        </p:txBody>
      </p:sp>
      <p:sp>
        <p:nvSpPr>
          <p:cNvPr id="10285" name="TextBox 17">
            <a:extLst>
              <a:ext uri="{FF2B5EF4-FFF2-40B4-BE49-F238E27FC236}">
                <a16:creationId xmlns:a16="http://schemas.microsoft.com/office/drawing/2014/main" id="{23F01C2B-7E25-E0CE-25BD-494857352F9E}"/>
              </a:ext>
            </a:extLst>
          </p:cNvPr>
          <p:cNvSpPr txBox="1">
            <a:spLocks noChangeArrowheads="1"/>
          </p:cNvSpPr>
          <p:nvPr/>
        </p:nvSpPr>
        <p:spPr bwMode="auto">
          <a:xfrm>
            <a:off x="8549291" y="2377522"/>
            <a:ext cx="3450206" cy="4924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121917" tIns="60958" rIns="121917" bIns="60958">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CA" sz="1200" b="1" dirty="0">
                <a:solidFill>
                  <a:srgbClr val="7030A0"/>
                </a:solidFill>
              </a:rPr>
              <a:t>Reduced size of excited state isomer in </a:t>
            </a:r>
            <a:r>
              <a:rPr lang="en-CA" sz="1200" b="1" baseline="30000" dirty="0">
                <a:solidFill>
                  <a:srgbClr val="7030A0"/>
                </a:solidFill>
              </a:rPr>
              <a:t>129,131</a:t>
            </a:r>
            <a:r>
              <a:rPr lang="en-CA" sz="1200" b="1" dirty="0">
                <a:solidFill>
                  <a:srgbClr val="7030A0"/>
                </a:solidFill>
              </a:rPr>
              <a:t>In</a:t>
            </a:r>
          </a:p>
          <a:p>
            <a:pPr eaLnBrk="1" hangingPunct="1"/>
            <a:r>
              <a:rPr lang="en-CA" sz="1200" dirty="0"/>
              <a:t>A. Vernon et al., Phys. Rev. Lett. (under review)</a:t>
            </a:r>
          </a:p>
        </p:txBody>
      </p:sp>
      <p:sp>
        <p:nvSpPr>
          <p:cNvPr id="10287" name="Oval 10286">
            <a:extLst>
              <a:ext uri="{FF2B5EF4-FFF2-40B4-BE49-F238E27FC236}">
                <a16:creationId xmlns:a16="http://schemas.microsoft.com/office/drawing/2014/main" id="{0054A6D8-180A-85B5-50E8-46D3478D323F}"/>
              </a:ext>
            </a:extLst>
          </p:cNvPr>
          <p:cNvSpPr/>
          <p:nvPr/>
        </p:nvSpPr>
        <p:spPr>
          <a:xfrm>
            <a:off x="5550307" y="3843289"/>
            <a:ext cx="328034" cy="92146"/>
          </a:xfrm>
          <a:prstGeom prst="ellipse">
            <a:avLst/>
          </a:prstGeom>
          <a:noFill/>
          <a:ln w="28575">
            <a:solidFill>
              <a:srgbClr val="7030A0"/>
            </a:solid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CA"/>
          </a:p>
        </p:txBody>
      </p:sp>
      <p:cxnSp>
        <p:nvCxnSpPr>
          <p:cNvPr id="10291" name="Straight Connector 10290">
            <a:extLst>
              <a:ext uri="{FF2B5EF4-FFF2-40B4-BE49-F238E27FC236}">
                <a16:creationId xmlns:a16="http://schemas.microsoft.com/office/drawing/2014/main" id="{FF440D18-86FA-6BAB-8784-0AF00595786E}"/>
              </a:ext>
            </a:extLst>
          </p:cNvPr>
          <p:cNvCxnSpPr>
            <a:cxnSpLocks/>
            <a:stCxn id="10287" idx="7"/>
            <a:endCxn id="10285" idx="1"/>
          </p:cNvCxnSpPr>
          <p:nvPr/>
        </p:nvCxnSpPr>
        <p:spPr>
          <a:xfrm flipV="1">
            <a:off x="5830302" y="2623741"/>
            <a:ext cx="2718989" cy="1233042"/>
          </a:xfrm>
          <a:prstGeom prst="line">
            <a:avLst/>
          </a:prstGeom>
          <a:ln w="31750">
            <a:solidFill>
              <a:srgbClr val="7030A0"/>
            </a:solidFill>
          </a:ln>
        </p:spPr>
        <p:style>
          <a:lnRef idx="2">
            <a:schemeClr val="accent1"/>
          </a:lnRef>
          <a:fillRef idx="0">
            <a:schemeClr val="accent1"/>
          </a:fillRef>
          <a:effectRef idx="1">
            <a:schemeClr val="accent1"/>
          </a:effectRef>
          <a:fontRef idx="minor">
            <a:schemeClr val="tx1"/>
          </a:fontRef>
        </p:style>
      </p:cxnSp>
      <p:sp>
        <p:nvSpPr>
          <p:cNvPr id="10301" name="TextBox 11">
            <a:extLst>
              <a:ext uri="{FF2B5EF4-FFF2-40B4-BE49-F238E27FC236}">
                <a16:creationId xmlns:a16="http://schemas.microsoft.com/office/drawing/2014/main" id="{3F416C7B-99A5-D7FC-4731-FD15E024C148}"/>
              </a:ext>
            </a:extLst>
          </p:cNvPr>
          <p:cNvSpPr txBox="1">
            <a:spLocks noChangeArrowheads="1"/>
          </p:cNvSpPr>
          <p:nvPr/>
        </p:nvSpPr>
        <p:spPr bwMode="auto">
          <a:xfrm>
            <a:off x="33825" y="4096620"/>
            <a:ext cx="3626986" cy="4924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121917" tIns="60958" rIns="121917" bIns="60958">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CA" sz="1200" b="1" baseline="30000" dirty="0">
                <a:solidFill>
                  <a:srgbClr val="7030A0"/>
                </a:solidFill>
              </a:rPr>
              <a:t>55,56</a:t>
            </a:r>
            <a:r>
              <a:rPr lang="en-CA" sz="1200" b="1" dirty="0">
                <a:solidFill>
                  <a:srgbClr val="7030A0"/>
                </a:solidFill>
              </a:rPr>
              <a:t>Ni radii</a:t>
            </a:r>
          </a:p>
          <a:p>
            <a:pPr eaLnBrk="1" hangingPunct="1"/>
            <a:r>
              <a:rPr lang="en-CA" sz="1200" dirty="0"/>
              <a:t>F. Sommer </a:t>
            </a:r>
            <a:r>
              <a:rPr lang="en-CA" sz="1200" i="1" dirty="0"/>
              <a:t>et al.</a:t>
            </a:r>
            <a:r>
              <a:rPr lang="en-CA" sz="1200" dirty="0"/>
              <a:t>, Phys. Rev. Lett. 129, 132501 (2020)</a:t>
            </a:r>
          </a:p>
        </p:txBody>
      </p:sp>
      <p:sp>
        <p:nvSpPr>
          <p:cNvPr id="10303" name="Oval 10302">
            <a:extLst>
              <a:ext uri="{FF2B5EF4-FFF2-40B4-BE49-F238E27FC236}">
                <a16:creationId xmlns:a16="http://schemas.microsoft.com/office/drawing/2014/main" id="{475BB757-FD60-E27B-EDA2-14957BDB944F}"/>
              </a:ext>
            </a:extLst>
          </p:cNvPr>
          <p:cNvSpPr/>
          <p:nvPr/>
        </p:nvSpPr>
        <p:spPr>
          <a:xfrm>
            <a:off x="3299748" y="4654910"/>
            <a:ext cx="328034" cy="92146"/>
          </a:xfrm>
          <a:prstGeom prst="ellipse">
            <a:avLst/>
          </a:prstGeom>
          <a:noFill/>
          <a:ln w="28575">
            <a:solidFill>
              <a:srgbClr val="7030A0"/>
            </a:solid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CA"/>
          </a:p>
        </p:txBody>
      </p:sp>
      <p:cxnSp>
        <p:nvCxnSpPr>
          <p:cNvPr id="19" name="Straight Connector 18"/>
          <p:cNvCxnSpPr>
            <a:cxnSpLocks/>
          </p:cNvCxnSpPr>
          <p:nvPr/>
        </p:nvCxnSpPr>
        <p:spPr>
          <a:xfrm>
            <a:off x="3166942" y="4096620"/>
            <a:ext cx="734657" cy="527262"/>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0304" name="Straight Connector 10303">
            <a:extLst>
              <a:ext uri="{FF2B5EF4-FFF2-40B4-BE49-F238E27FC236}">
                <a16:creationId xmlns:a16="http://schemas.microsoft.com/office/drawing/2014/main" id="{B31F6FE6-81FC-E882-A518-A664BEC2236B}"/>
              </a:ext>
            </a:extLst>
          </p:cNvPr>
          <p:cNvCxnSpPr>
            <a:cxnSpLocks/>
          </p:cNvCxnSpPr>
          <p:nvPr/>
        </p:nvCxnSpPr>
        <p:spPr>
          <a:xfrm>
            <a:off x="2290180" y="4551675"/>
            <a:ext cx="1055938" cy="144142"/>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a:cxnSpLocks/>
          </p:cNvCxnSpPr>
          <p:nvPr/>
        </p:nvCxnSpPr>
        <p:spPr>
          <a:xfrm flipH="1" flipV="1">
            <a:off x="4195719" y="2910628"/>
            <a:ext cx="121347" cy="988198"/>
          </a:xfrm>
          <a:prstGeom prst="line">
            <a:avLst/>
          </a:prstGeom>
          <a:ln w="31750">
            <a:solidFill>
              <a:srgbClr val="C00000"/>
            </a:solidFill>
          </a:ln>
        </p:spPr>
        <p:style>
          <a:lnRef idx="2">
            <a:schemeClr val="accent1"/>
          </a:lnRef>
          <a:fillRef idx="0">
            <a:schemeClr val="accent1"/>
          </a:fillRef>
          <a:effectRef idx="1">
            <a:schemeClr val="accent1"/>
          </a:effectRef>
          <a:fontRef idx="minor">
            <a:schemeClr val="tx1"/>
          </a:fontRef>
        </p:style>
      </p:cxnSp>
      <p:sp>
        <p:nvSpPr>
          <p:cNvPr id="51" name="TextBox 3"/>
          <p:cNvSpPr txBox="1">
            <a:spLocks noChangeArrowheads="1"/>
          </p:cNvSpPr>
          <p:nvPr/>
        </p:nvSpPr>
        <p:spPr bwMode="auto">
          <a:xfrm>
            <a:off x="75747" y="527380"/>
            <a:ext cx="5474560" cy="615549"/>
          </a:xfrm>
          <a:prstGeom prst="rect">
            <a:avLst/>
          </a:prstGeom>
          <a:noFill/>
          <a:ln w="35941">
            <a:noFill/>
            <a:miter lim="800000"/>
            <a:headEnd/>
            <a:tailEnd/>
          </a:ln>
          <a:extLst>
            <a:ext uri="{909E8E84-426E-40dd-AFC4-6F175D3DCCD1}">
              <a14:hiddenFill xmlns:a14="http://schemas.microsoft.com/office/drawing/2010/main" xmlns="">
                <a:solidFill>
                  <a:srgbClr val="FFFFFF"/>
                </a:solidFill>
              </a14:hiddenFill>
            </a:ext>
          </a:extLst>
        </p:spPr>
        <p:txBody>
          <a:bodyPr wrap="square" lIns="121917" tIns="60958" rIns="121917" bIns="60958">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sz="1600" dirty="0"/>
              <a:t>Extensive campaign for nuclear structure, nuclear astrophysics, and searches for physics beyond the standard model</a:t>
            </a:r>
          </a:p>
        </p:txBody>
      </p:sp>
      <p:cxnSp>
        <p:nvCxnSpPr>
          <p:cNvPr id="10309" name="Straight Connector 10308">
            <a:extLst>
              <a:ext uri="{FF2B5EF4-FFF2-40B4-BE49-F238E27FC236}">
                <a16:creationId xmlns:a16="http://schemas.microsoft.com/office/drawing/2014/main" id="{C6B69667-7533-FF2A-7E7E-C5F550B9AF54}"/>
              </a:ext>
            </a:extLst>
          </p:cNvPr>
          <p:cNvCxnSpPr>
            <a:cxnSpLocks/>
            <a:endCxn id="34" idx="0"/>
          </p:cNvCxnSpPr>
          <p:nvPr/>
        </p:nvCxnSpPr>
        <p:spPr>
          <a:xfrm>
            <a:off x="1988288" y="4861810"/>
            <a:ext cx="1178654" cy="96982"/>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sp>
        <p:nvSpPr>
          <p:cNvPr id="10311" name="TextBox 11">
            <a:extLst>
              <a:ext uri="{FF2B5EF4-FFF2-40B4-BE49-F238E27FC236}">
                <a16:creationId xmlns:a16="http://schemas.microsoft.com/office/drawing/2014/main" id="{67317085-066B-4D9D-79C4-079658F915AC}"/>
              </a:ext>
            </a:extLst>
          </p:cNvPr>
          <p:cNvSpPr txBox="1">
            <a:spLocks noChangeArrowheads="1"/>
          </p:cNvSpPr>
          <p:nvPr/>
        </p:nvSpPr>
        <p:spPr bwMode="auto">
          <a:xfrm>
            <a:off x="18693" y="5897422"/>
            <a:ext cx="2087899" cy="677104"/>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121917" tIns="60958" rIns="121917" bIns="60958">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CA" sz="1200" b="1" baseline="30000" dirty="0">
                <a:solidFill>
                  <a:srgbClr val="7030A0"/>
                </a:solidFill>
              </a:rPr>
              <a:t>27-32</a:t>
            </a:r>
            <a:r>
              <a:rPr lang="en-CA" sz="1200" b="1" dirty="0">
                <a:solidFill>
                  <a:srgbClr val="7030A0"/>
                </a:solidFill>
              </a:rPr>
              <a:t>Al radii</a:t>
            </a:r>
          </a:p>
          <a:p>
            <a:pPr eaLnBrk="1" hangingPunct="1"/>
            <a:r>
              <a:rPr lang="en-CA" sz="1200" dirty="0"/>
              <a:t>H. Heylen </a:t>
            </a:r>
            <a:r>
              <a:rPr lang="en-CA" sz="1200" i="1" dirty="0"/>
              <a:t>et al.</a:t>
            </a:r>
            <a:r>
              <a:rPr lang="en-CA" sz="1200" dirty="0"/>
              <a:t>, Phys. Rev. C </a:t>
            </a:r>
          </a:p>
          <a:p>
            <a:pPr eaLnBrk="1" hangingPunct="1"/>
            <a:r>
              <a:rPr lang="en-CA" sz="1200" dirty="0"/>
              <a:t>103, 014318 (2021)</a:t>
            </a:r>
          </a:p>
        </p:txBody>
      </p:sp>
      <p:cxnSp>
        <p:nvCxnSpPr>
          <p:cNvPr id="10312" name="Straight Connector 10311">
            <a:extLst>
              <a:ext uri="{FF2B5EF4-FFF2-40B4-BE49-F238E27FC236}">
                <a16:creationId xmlns:a16="http://schemas.microsoft.com/office/drawing/2014/main" id="{A58A69F4-E3A0-8D8E-8D39-670671A4C830}"/>
              </a:ext>
            </a:extLst>
          </p:cNvPr>
          <p:cNvCxnSpPr>
            <a:cxnSpLocks/>
            <a:stCxn id="3" idx="4"/>
          </p:cNvCxnSpPr>
          <p:nvPr/>
        </p:nvCxnSpPr>
        <p:spPr>
          <a:xfrm flipH="1">
            <a:off x="1341541" y="5357616"/>
            <a:ext cx="1593434" cy="699923"/>
          </a:xfrm>
          <a:prstGeom prst="line">
            <a:avLst/>
          </a:prstGeom>
          <a:ln w="31750">
            <a:solidFill>
              <a:srgbClr val="7030A0"/>
            </a:solidFill>
          </a:ln>
        </p:spPr>
        <p:style>
          <a:lnRef idx="2">
            <a:schemeClr val="accent1"/>
          </a:lnRef>
          <a:fillRef idx="0">
            <a:schemeClr val="accent1"/>
          </a:fillRef>
          <a:effectRef idx="1">
            <a:schemeClr val="accent1"/>
          </a:effectRef>
          <a:fontRef idx="minor">
            <a:schemeClr val="tx1"/>
          </a:fontRef>
        </p:style>
      </p:cxnSp>
      <p:sp>
        <p:nvSpPr>
          <p:cNvPr id="10327" name="Oval 10326">
            <a:extLst>
              <a:ext uri="{FF2B5EF4-FFF2-40B4-BE49-F238E27FC236}">
                <a16:creationId xmlns:a16="http://schemas.microsoft.com/office/drawing/2014/main" id="{553054F3-29B6-CB77-4694-6F613715075F}"/>
              </a:ext>
            </a:extLst>
          </p:cNvPr>
          <p:cNvSpPr/>
          <p:nvPr/>
        </p:nvSpPr>
        <p:spPr>
          <a:xfrm rot="16200000">
            <a:off x="3080137" y="5220824"/>
            <a:ext cx="121347" cy="281153"/>
          </a:xfrm>
          <a:prstGeom prst="ellipse">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CA"/>
          </a:p>
        </p:txBody>
      </p:sp>
      <p:sp>
        <p:nvSpPr>
          <p:cNvPr id="10328" name="TextBox 17">
            <a:extLst>
              <a:ext uri="{FF2B5EF4-FFF2-40B4-BE49-F238E27FC236}">
                <a16:creationId xmlns:a16="http://schemas.microsoft.com/office/drawing/2014/main" id="{FA94D9AB-E1DE-7C2E-7D5E-A7F334D3D7DA}"/>
              </a:ext>
            </a:extLst>
          </p:cNvPr>
          <p:cNvSpPr txBox="1">
            <a:spLocks noChangeArrowheads="1"/>
          </p:cNvSpPr>
          <p:nvPr/>
        </p:nvSpPr>
        <p:spPr bwMode="auto">
          <a:xfrm>
            <a:off x="4021133" y="5941925"/>
            <a:ext cx="4008636" cy="4924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121917" tIns="60958" rIns="121917" bIns="60958">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CA" sz="1200" b="1" baseline="30000" dirty="0">
                <a:solidFill>
                  <a:srgbClr val="C00000"/>
                </a:solidFill>
              </a:rPr>
              <a:t>31-33</a:t>
            </a:r>
            <a:r>
              <a:rPr lang="en-CA" sz="1200" b="1" dirty="0">
                <a:solidFill>
                  <a:srgbClr val="C00000"/>
                </a:solidFill>
              </a:rPr>
              <a:t>Na, </a:t>
            </a:r>
            <a:r>
              <a:rPr lang="en-CA" sz="1200" b="1" baseline="30000" dirty="0">
                <a:solidFill>
                  <a:srgbClr val="C00000"/>
                </a:solidFill>
              </a:rPr>
              <a:t>31-35</a:t>
            </a:r>
            <a:r>
              <a:rPr lang="en-CA" sz="1200" b="1" dirty="0">
                <a:solidFill>
                  <a:srgbClr val="C00000"/>
                </a:solidFill>
              </a:rPr>
              <a:t>Mg masses for N=20 Island of Inversion</a:t>
            </a:r>
          </a:p>
          <a:p>
            <a:pPr eaLnBrk="1" hangingPunct="1"/>
            <a:r>
              <a:rPr lang="en-CA" sz="1200" dirty="0"/>
              <a:t>E.M. </a:t>
            </a:r>
            <a:r>
              <a:rPr lang="en-CA" sz="1050" dirty="0" err="1"/>
              <a:t>Lykiardopoulou</a:t>
            </a:r>
            <a:r>
              <a:rPr lang="en-CA" sz="1200" dirty="0"/>
              <a:t> et al., Phys. Rev. Lett. 134, 052503 (2025)</a:t>
            </a:r>
          </a:p>
        </p:txBody>
      </p:sp>
      <p:sp>
        <p:nvSpPr>
          <p:cNvPr id="10331" name="Oval 10330">
            <a:extLst>
              <a:ext uri="{FF2B5EF4-FFF2-40B4-BE49-F238E27FC236}">
                <a16:creationId xmlns:a16="http://schemas.microsoft.com/office/drawing/2014/main" id="{12DECB24-48EA-CF9D-2DBB-F95F9E252570}"/>
              </a:ext>
            </a:extLst>
          </p:cNvPr>
          <p:cNvSpPr/>
          <p:nvPr/>
        </p:nvSpPr>
        <p:spPr>
          <a:xfrm rot="16200000">
            <a:off x="2917637" y="5177746"/>
            <a:ext cx="110574" cy="193484"/>
          </a:xfrm>
          <a:prstGeom prst="ellipse">
            <a:avLst/>
          </a:prstGeom>
          <a:noFill/>
          <a:ln w="28575">
            <a:solidFill>
              <a:srgbClr val="7030A0"/>
            </a:solid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CA"/>
          </a:p>
        </p:txBody>
      </p:sp>
      <p:sp>
        <p:nvSpPr>
          <p:cNvPr id="10332" name="TextBox 17">
            <a:extLst>
              <a:ext uri="{FF2B5EF4-FFF2-40B4-BE49-F238E27FC236}">
                <a16:creationId xmlns:a16="http://schemas.microsoft.com/office/drawing/2014/main" id="{1D65B828-820F-C8BD-15CF-4C728939F797}"/>
              </a:ext>
            </a:extLst>
          </p:cNvPr>
          <p:cNvSpPr txBox="1">
            <a:spLocks noChangeArrowheads="1"/>
          </p:cNvSpPr>
          <p:nvPr/>
        </p:nvSpPr>
        <p:spPr bwMode="auto">
          <a:xfrm>
            <a:off x="4550735" y="5414191"/>
            <a:ext cx="3450206" cy="492438"/>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121917" tIns="60958" rIns="121917" bIns="60958">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CA" sz="1200" b="1" baseline="30000" dirty="0">
                <a:solidFill>
                  <a:srgbClr val="7030A0"/>
                </a:solidFill>
              </a:rPr>
              <a:t>32</a:t>
            </a:r>
            <a:r>
              <a:rPr lang="en-CA" sz="1200" b="1" dirty="0">
                <a:solidFill>
                  <a:srgbClr val="7030A0"/>
                </a:solidFill>
              </a:rPr>
              <a:t>Si charge radius</a:t>
            </a:r>
          </a:p>
          <a:p>
            <a:pPr eaLnBrk="1" hangingPunct="1"/>
            <a:r>
              <a:rPr lang="en-CA" sz="1200" dirty="0"/>
              <a:t>K. </a:t>
            </a:r>
            <a:r>
              <a:rPr lang="en-CA" sz="1050" dirty="0"/>
              <a:t>Konig</a:t>
            </a:r>
            <a:r>
              <a:rPr lang="en-CA" sz="1200" dirty="0"/>
              <a:t> et al., Phys. Rev. Lett. 132, 162502 (2024)</a:t>
            </a:r>
          </a:p>
        </p:txBody>
      </p:sp>
      <p:cxnSp>
        <p:nvCxnSpPr>
          <p:cNvPr id="10333" name="Straight Connector 10332">
            <a:extLst>
              <a:ext uri="{FF2B5EF4-FFF2-40B4-BE49-F238E27FC236}">
                <a16:creationId xmlns:a16="http://schemas.microsoft.com/office/drawing/2014/main" id="{E040AC4F-0FCD-D7D9-D809-994574A9C454}"/>
              </a:ext>
            </a:extLst>
          </p:cNvPr>
          <p:cNvCxnSpPr>
            <a:cxnSpLocks/>
            <a:stCxn id="10332" idx="1"/>
            <a:endCxn id="3" idx="7"/>
          </p:cNvCxnSpPr>
          <p:nvPr/>
        </p:nvCxnSpPr>
        <p:spPr>
          <a:xfrm flipH="1" flipV="1">
            <a:off x="3070034" y="5295587"/>
            <a:ext cx="1480701" cy="364823"/>
          </a:xfrm>
          <a:prstGeom prst="line">
            <a:avLst/>
          </a:prstGeom>
          <a:ln w="31750">
            <a:solidFill>
              <a:srgbClr val="7030A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76210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5483B-B9BA-8469-A75E-8DAF78D47F3C}"/>
            </a:ext>
          </a:extLst>
        </p:cNvPr>
        <p:cNvGrpSpPr/>
        <p:nvPr/>
      </p:nvGrpSpPr>
      <p:grpSpPr>
        <a:xfrm>
          <a:off x="0" y="0"/>
          <a:ext cx="0" cy="0"/>
          <a:chOff x="0" y="0"/>
          <a:chExt cx="0" cy="0"/>
        </a:xfrm>
      </p:grpSpPr>
      <p:pic>
        <p:nvPicPr>
          <p:cNvPr id="50" name="Picture 49">
            <a:extLst>
              <a:ext uri="{FF2B5EF4-FFF2-40B4-BE49-F238E27FC236}">
                <a16:creationId xmlns:a16="http://schemas.microsoft.com/office/drawing/2014/main" id="{D25511D1-49DD-E4E7-8466-E3D70B137017}"/>
              </a:ext>
            </a:extLst>
          </p:cNvPr>
          <p:cNvPicPr>
            <a:picLocks noChangeAspect="1"/>
          </p:cNvPicPr>
          <p:nvPr/>
        </p:nvPicPr>
        <p:blipFill>
          <a:blip r:embed="rId3">
            <a:extLst>
              <a:ext uri="{28A0092B-C50C-407E-A947-70E740481C1C}">
                <a14:useLocalDpi xmlns:a14="http://schemas.microsoft.com/office/drawing/2010/main"/>
              </a:ext>
            </a:extLst>
          </a:blip>
          <a:srcRect t="22823" r="16213"/>
          <a:stretch/>
        </p:blipFill>
        <p:spPr>
          <a:xfrm>
            <a:off x="1807414" y="2269908"/>
            <a:ext cx="6666737" cy="3858345"/>
          </a:xfrm>
          <a:prstGeom prst="rect">
            <a:avLst/>
          </a:prstGeom>
        </p:spPr>
      </p:pic>
      <p:sp>
        <p:nvSpPr>
          <p:cNvPr id="10241" name="Title 1">
            <a:extLst>
              <a:ext uri="{FF2B5EF4-FFF2-40B4-BE49-F238E27FC236}">
                <a16:creationId xmlns:a16="http://schemas.microsoft.com/office/drawing/2014/main" id="{096E91ED-2F94-F9CB-4C27-F823BA057B6A}"/>
              </a:ext>
            </a:extLst>
          </p:cNvPr>
          <p:cNvSpPr>
            <a:spLocks noGrp="1"/>
          </p:cNvSpPr>
          <p:nvPr>
            <p:ph type="title"/>
          </p:nvPr>
        </p:nvSpPr>
        <p:spPr bwMode="auto">
          <a:xfrm>
            <a:off x="14690" y="8081"/>
            <a:ext cx="12177311" cy="638464"/>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17" tIns="60958" rIns="121917" bIns="60958" numCol="1" anchor="t" anchorCtr="0" compatLnSpc="1">
            <a:prstTxWarp prst="textNoShape">
              <a:avLst/>
            </a:prstTxWarp>
          </a:bodyPr>
          <a:lstStyle/>
          <a:p>
            <a:r>
              <a:rPr lang="en-CA" sz="3000" b="1" dirty="0">
                <a:solidFill>
                  <a:srgbClr val="00A4FF"/>
                </a:solidFill>
              </a:rPr>
              <a:t>Ab Initio VS-IMSRG Campaign: </a:t>
            </a:r>
            <a:r>
              <a:rPr lang="en-CA" sz="3000" b="1" dirty="0">
                <a:solidFill>
                  <a:srgbClr val="C00000"/>
                </a:solidFill>
              </a:rPr>
              <a:t>Spectra</a:t>
            </a:r>
            <a:r>
              <a:rPr lang="en-CA" sz="3000" b="1" dirty="0">
                <a:solidFill>
                  <a:srgbClr val="00A4FF"/>
                </a:solidFill>
              </a:rPr>
              <a:t> and </a:t>
            </a:r>
            <a:r>
              <a:rPr lang="en-CA" sz="3000" b="1" dirty="0">
                <a:solidFill>
                  <a:srgbClr val="7030A0"/>
                </a:solidFill>
              </a:rPr>
              <a:t>EM Moments</a:t>
            </a:r>
            <a:endParaRPr lang="en-US" sz="3000" b="1" dirty="0">
              <a:solidFill>
                <a:srgbClr val="7030A0"/>
              </a:solidFill>
            </a:endParaRPr>
          </a:p>
        </p:txBody>
      </p:sp>
      <p:sp>
        <p:nvSpPr>
          <p:cNvPr id="10251" name="TextBox 11">
            <a:extLst>
              <a:ext uri="{FF2B5EF4-FFF2-40B4-BE49-F238E27FC236}">
                <a16:creationId xmlns:a16="http://schemas.microsoft.com/office/drawing/2014/main" id="{95C8531B-C808-8529-4939-DAFC8B0B1EF3}"/>
              </a:ext>
            </a:extLst>
          </p:cNvPr>
          <p:cNvSpPr txBox="1">
            <a:spLocks noChangeArrowheads="1"/>
          </p:cNvSpPr>
          <p:nvPr/>
        </p:nvSpPr>
        <p:spPr bwMode="auto">
          <a:xfrm>
            <a:off x="8279986" y="3928754"/>
            <a:ext cx="3198443" cy="67710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121917" tIns="60958" rIns="121917" bIns="60958">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CA" sz="1200" b="1" dirty="0">
                <a:solidFill>
                  <a:srgbClr val="7030A0"/>
                </a:solidFill>
              </a:rPr>
              <a:t>N=50-82 In EM moments </a:t>
            </a:r>
          </a:p>
          <a:p>
            <a:pPr eaLnBrk="1" hangingPunct="1"/>
            <a:r>
              <a:rPr lang="en-CA" sz="1200" dirty="0"/>
              <a:t>J. </a:t>
            </a:r>
            <a:r>
              <a:rPr lang="en-CA" sz="1200" dirty="0" err="1"/>
              <a:t>Karthein</a:t>
            </a:r>
            <a:r>
              <a:rPr lang="en-CA" sz="1200" dirty="0"/>
              <a:t> </a:t>
            </a:r>
            <a:r>
              <a:rPr lang="en-CA" sz="1200" i="1" dirty="0"/>
              <a:t>et al.,</a:t>
            </a:r>
            <a:r>
              <a:rPr lang="en-CA" sz="1200" dirty="0"/>
              <a:t> Nature Phys. 20, 1719 (2024)</a:t>
            </a:r>
          </a:p>
          <a:p>
            <a:pPr eaLnBrk="1" hangingPunct="1"/>
            <a:r>
              <a:rPr lang="en-CA" sz="1200" dirty="0"/>
              <a:t>A. R. Vernon et al., Phys. Rev. C (under review)</a:t>
            </a:r>
          </a:p>
        </p:txBody>
      </p:sp>
      <p:sp>
        <p:nvSpPr>
          <p:cNvPr id="10257" name="TextBox 17">
            <a:extLst>
              <a:ext uri="{FF2B5EF4-FFF2-40B4-BE49-F238E27FC236}">
                <a16:creationId xmlns:a16="http://schemas.microsoft.com/office/drawing/2014/main" id="{9B3616FB-F3D5-A536-B26C-42CBE3317B9E}"/>
              </a:ext>
            </a:extLst>
          </p:cNvPr>
          <p:cNvSpPr txBox="1">
            <a:spLocks noChangeArrowheads="1"/>
          </p:cNvSpPr>
          <p:nvPr/>
        </p:nvSpPr>
        <p:spPr bwMode="auto">
          <a:xfrm>
            <a:off x="8640915" y="1621519"/>
            <a:ext cx="3358582" cy="4924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121917" tIns="60958" rIns="121917" bIns="60958">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CA" sz="1200" b="1" dirty="0">
                <a:solidFill>
                  <a:srgbClr val="C00000"/>
                </a:solidFill>
              </a:rPr>
              <a:t>Spectroscopy  of </a:t>
            </a:r>
            <a:r>
              <a:rPr lang="en-CA" sz="1200" b="1" baseline="30000" dirty="0">
                <a:solidFill>
                  <a:srgbClr val="C00000"/>
                </a:solidFill>
              </a:rPr>
              <a:t>126-136</a:t>
            </a:r>
            <a:r>
              <a:rPr lang="en-CA" sz="1200" b="1" dirty="0">
                <a:solidFill>
                  <a:srgbClr val="C00000"/>
                </a:solidFill>
              </a:rPr>
              <a:t>Sn and </a:t>
            </a:r>
            <a:r>
              <a:rPr lang="en-CA" sz="1200" b="1" baseline="30000" dirty="0">
                <a:solidFill>
                  <a:srgbClr val="C00000"/>
                </a:solidFill>
              </a:rPr>
              <a:t>129</a:t>
            </a:r>
            <a:r>
              <a:rPr lang="en-CA" sz="1200" b="1" dirty="0">
                <a:solidFill>
                  <a:srgbClr val="C00000"/>
                </a:solidFill>
              </a:rPr>
              <a:t>Cd</a:t>
            </a:r>
          </a:p>
          <a:p>
            <a:pPr eaLnBrk="1" hangingPunct="1"/>
            <a:r>
              <a:rPr lang="en-CA" sz="1200" dirty="0"/>
              <a:t>T. Miyagi </a:t>
            </a:r>
            <a:r>
              <a:rPr lang="en-CA" sz="1200" i="1" dirty="0"/>
              <a:t>et al., </a:t>
            </a:r>
            <a:r>
              <a:rPr lang="en-CA" sz="1200" dirty="0"/>
              <a:t>Phys. Rev. C 105, 014302 (2022)</a:t>
            </a:r>
          </a:p>
        </p:txBody>
      </p:sp>
      <p:sp>
        <p:nvSpPr>
          <p:cNvPr id="10259" name="TextBox 19">
            <a:extLst>
              <a:ext uri="{FF2B5EF4-FFF2-40B4-BE49-F238E27FC236}">
                <a16:creationId xmlns:a16="http://schemas.microsoft.com/office/drawing/2014/main" id="{B3D9ED07-815D-AEF0-C65F-885514812764}"/>
              </a:ext>
            </a:extLst>
          </p:cNvPr>
          <p:cNvSpPr txBox="1">
            <a:spLocks noChangeArrowheads="1"/>
          </p:cNvSpPr>
          <p:nvPr/>
        </p:nvSpPr>
        <p:spPr bwMode="auto">
          <a:xfrm>
            <a:off x="5469664" y="1649148"/>
            <a:ext cx="3346587" cy="492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17" tIns="60958" rIns="121917" bIns="60958">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CA" sz="1200" b="1" dirty="0">
                <a:solidFill>
                  <a:srgbClr val="7030A0"/>
                </a:solidFill>
              </a:rPr>
              <a:t>Magnetic moments from O to Bi</a:t>
            </a:r>
          </a:p>
          <a:p>
            <a:pPr eaLnBrk="1" hangingPunct="1"/>
            <a:r>
              <a:rPr lang="en-US" sz="1200" dirty="0" err="1"/>
              <a:t>T.Miyagi</a:t>
            </a:r>
            <a:r>
              <a:rPr lang="en-US" sz="1200" dirty="0"/>
              <a:t> </a:t>
            </a:r>
            <a:r>
              <a:rPr lang="en-US" sz="1200" i="1" dirty="0"/>
              <a:t>et al.</a:t>
            </a:r>
            <a:r>
              <a:rPr lang="en-US" sz="1200" dirty="0"/>
              <a:t>, </a:t>
            </a:r>
            <a:r>
              <a:rPr lang="en-CA" sz="1200" dirty="0"/>
              <a:t>Phys. Rev. Lett 104, 014324 (2021)</a:t>
            </a:r>
          </a:p>
        </p:txBody>
      </p:sp>
      <p:sp>
        <p:nvSpPr>
          <p:cNvPr id="52" name="TextBox 11">
            <a:extLst>
              <a:ext uri="{FF2B5EF4-FFF2-40B4-BE49-F238E27FC236}">
                <a16:creationId xmlns:a16="http://schemas.microsoft.com/office/drawing/2014/main" id="{1E4A50AF-5665-BE76-954D-D5F938DEF9D6}"/>
              </a:ext>
            </a:extLst>
          </p:cNvPr>
          <p:cNvSpPr txBox="1">
            <a:spLocks noChangeArrowheads="1"/>
          </p:cNvSpPr>
          <p:nvPr/>
        </p:nvSpPr>
        <p:spPr bwMode="auto">
          <a:xfrm>
            <a:off x="1931427" y="2631730"/>
            <a:ext cx="3148964" cy="4924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121917" tIns="60958" rIns="121917" bIns="60958">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CA" sz="1200" b="1" dirty="0">
                <a:solidFill>
                  <a:srgbClr val="7030A0"/>
                </a:solidFill>
              </a:rPr>
              <a:t>EM Moments of 47,49Sc</a:t>
            </a:r>
          </a:p>
          <a:p>
            <a:pPr eaLnBrk="1" hangingPunct="1"/>
            <a:r>
              <a:rPr lang="en-CA" sz="1200" dirty="0"/>
              <a:t>S.W. Bai </a:t>
            </a:r>
            <a:r>
              <a:rPr lang="en-CA" sz="1200" i="1" dirty="0"/>
              <a:t>et al.</a:t>
            </a:r>
            <a:r>
              <a:rPr lang="en-CA" sz="1200" dirty="0"/>
              <a:t>, Phys. Lett B 829, 137064 (2022)</a:t>
            </a:r>
            <a:endParaRPr lang="en-US" sz="1200" dirty="0">
              <a:solidFill>
                <a:srgbClr val="FF0000"/>
              </a:solidFill>
            </a:endParaRPr>
          </a:p>
        </p:txBody>
      </p:sp>
      <p:sp>
        <p:nvSpPr>
          <p:cNvPr id="18" name="TextBox 11">
            <a:extLst>
              <a:ext uri="{FF2B5EF4-FFF2-40B4-BE49-F238E27FC236}">
                <a16:creationId xmlns:a16="http://schemas.microsoft.com/office/drawing/2014/main" id="{306C19E5-B478-7E43-90CC-30C0AD4E37A9}"/>
              </a:ext>
            </a:extLst>
          </p:cNvPr>
          <p:cNvSpPr txBox="1">
            <a:spLocks noChangeArrowheads="1"/>
          </p:cNvSpPr>
          <p:nvPr/>
        </p:nvSpPr>
        <p:spPr bwMode="auto">
          <a:xfrm>
            <a:off x="82598" y="3628855"/>
            <a:ext cx="3386515" cy="4924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121917" tIns="60958" rIns="121917" bIns="60958">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CA" sz="1200" b="1" dirty="0">
                <a:solidFill>
                  <a:srgbClr val="C00000"/>
                </a:solidFill>
              </a:rPr>
              <a:t>Microsecond Isomer in </a:t>
            </a:r>
            <a:r>
              <a:rPr lang="en-CA" sz="1200" b="1" baseline="30000" dirty="0">
                <a:solidFill>
                  <a:srgbClr val="C00000"/>
                </a:solidFill>
              </a:rPr>
              <a:t>32</a:t>
            </a:r>
            <a:r>
              <a:rPr lang="en-CA" sz="1200" b="1" dirty="0">
                <a:solidFill>
                  <a:srgbClr val="C00000"/>
                </a:solidFill>
              </a:rPr>
              <a:t>Mg</a:t>
            </a:r>
          </a:p>
          <a:p>
            <a:pPr eaLnBrk="1" hangingPunct="1"/>
            <a:r>
              <a:rPr lang="en-CA" sz="1200" dirty="0"/>
              <a:t>T.J. Gray </a:t>
            </a:r>
            <a:r>
              <a:rPr lang="en-CA" sz="1200" i="1" dirty="0"/>
              <a:t>et al.</a:t>
            </a:r>
            <a:r>
              <a:rPr lang="en-CA" sz="1200" dirty="0"/>
              <a:t>, Phys. Rev. Lett. 130, 242501 (2023)</a:t>
            </a:r>
          </a:p>
        </p:txBody>
      </p:sp>
      <p:sp>
        <p:nvSpPr>
          <p:cNvPr id="32" name="TextBox 17">
            <a:extLst>
              <a:ext uri="{FF2B5EF4-FFF2-40B4-BE49-F238E27FC236}">
                <a16:creationId xmlns:a16="http://schemas.microsoft.com/office/drawing/2014/main" id="{2A26E796-6B35-73FA-DD40-C13F5BA04773}"/>
              </a:ext>
            </a:extLst>
          </p:cNvPr>
          <p:cNvSpPr txBox="1">
            <a:spLocks noChangeArrowheads="1"/>
          </p:cNvSpPr>
          <p:nvPr/>
        </p:nvSpPr>
        <p:spPr bwMode="auto">
          <a:xfrm>
            <a:off x="7332834" y="4734905"/>
            <a:ext cx="3304300" cy="86177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121917" tIns="60958" rIns="121917" bIns="60958">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CA" sz="1200" b="1" dirty="0">
                <a:solidFill>
                  <a:srgbClr val="C00000"/>
                </a:solidFill>
              </a:rPr>
              <a:t>Spectroscopy of neutron-rich Ca isotopes</a:t>
            </a:r>
          </a:p>
          <a:p>
            <a:pPr eaLnBrk="1" hangingPunct="1"/>
            <a:r>
              <a:rPr lang="en-CA" sz="1200" dirty="0"/>
              <a:t>S.D. Chen et al., Phys. Lett. B 843 138025 (2023)</a:t>
            </a:r>
          </a:p>
          <a:p>
            <a:pPr eaLnBrk="1" hangingPunct="1"/>
            <a:r>
              <a:rPr lang="en-CA" sz="1200" dirty="0"/>
              <a:t>P. J. Li et al., Phys. Lett. B 855, 138828 (2024)</a:t>
            </a:r>
          </a:p>
          <a:p>
            <a:pPr eaLnBrk="1" hangingPunct="1"/>
            <a:r>
              <a:rPr lang="en-CA" sz="1200" dirty="0"/>
              <a:t>T. Kowai et al., Phys. Lett. B 827, 136952 (2022)</a:t>
            </a:r>
          </a:p>
        </p:txBody>
      </p:sp>
      <p:sp>
        <p:nvSpPr>
          <p:cNvPr id="10247" name="TextBox 17">
            <a:extLst>
              <a:ext uri="{FF2B5EF4-FFF2-40B4-BE49-F238E27FC236}">
                <a16:creationId xmlns:a16="http://schemas.microsoft.com/office/drawing/2014/main" id="{B6BF2149-8C53-7E41-7E4E-3F31D9AC892E}"/>
              </a:ext>
            </a:extLst>
          </p:cNvPr>
          <p:cNvSpPr txBox="1">
            <a:spLocks noChangeArrowheads="1"/>
          </p:cNvSpPr>
          <p:nvPr/>
        </p:nvSpPr>
        <p:spPr bwMode="auto">
          <a:xfrm>
            <a:off x="-14981" y="4904742"/>
            <a:ext cx="2603802" cy="492438"/>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121917" tIns="60958" rIns="121917" bIns="60958">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CA" sz="1200" b="1" dirty="0">
                <a:solidFill>
                  <a:srgbClr val="7030A0"/>
                </a:solidFill>
              </a:rPr>
              <a:t>B(E2) in </a:t>
            </a:r>
            <a:r>
              <a:rPr lang="en-CA" sz="1200" b="1" baseline="30000" dirty="0">
                <a:solidFill>
                  <a:srgbClr val="7030A0"/>
                </a:solidFill>
              </a:rPr>
              <a:t>23</a:t>
            </a:r>
            <a:r>
              <a:rPr lang="en-CA" sz="1200" b="1" dirty="0">
                <a:solidFill>
                  <a:srgbClr val="7030A0"/>
                </a:solidFill>
              </a:rPr>
              <a:t>Mg</a:t>
            </a:r>
          </a:p>
          <a:p>
            <a:pPr eaLnBrk="1" hangingPunct="1"/>
            <a:r>
              <a:rPr lang="en-CA" sz="1200" dirty="0"/>
              <a:t>Physical Review C 105, 034332 (2023)</a:t>
            </a:r>
          </a:p>
        </p:txBody>
      </p:sp>
      <p:sp>
        <p:nvSpPr>
          <p:cNvPr id="10272" name="TextBox 17">
            <a:extLst>
              <a:ext uri="{FF2B5EF4-FFF2-40B4-BE49-F238E27FC236}">
                <a16:creationId xmlns:a16="http://schemas.microsoft.com/office/drawing/2014/main" id="{F38C7C46-06D0-E1EF-AEFF-61126BF05FB8}"/>
              </a:ext>
            </a:extLst>
          </p:cNvPr>
          <p:cNvSpPr txBox="1">
            <a:spLocks noChangeArrowheads="1"/>
          </p:cNvSpPr>
          <p:nvPr/>
        </p:nvSpPr>
        <p:spPr bwMode="auto">
          <a:xfrm>
            <a:off x="2225732" y="1969742"/>
            <a:ext cx="3291956" cy="4924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121917" tIns="60958" rIns="121917" bIns="60958">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CA" sz="1200" b="1" dirty="0">
                <a:solidFill>
                  <a:srgbClr val="C00000"/>
                </a:solidFill>
              </a:rPr>
              <a:t>0</a:t>
            </a:r>
            <a:r>
              <a:rPr lang="en-CA" sz="1200" b="1" baseline="30000" dirty="0">
                <a:solidFill>
                  <a:srgbClr val="C00000"/>
                </a:solidFill>
              </a:rPr>
              <a:t>+</a:t>
            </a:r>
            <a:r>
              <a:rPr lang="en-CA" sz="1200" b="1" dirty="0">
                <a:solidFill>
                  <a:srgbClr val="C00000"/>
                </a:solidFill>
              </a:rPr>
              <a:t> states in </a:t>
            </a:r>
            <a:r>
              <a:rPr lang="en-CA" sz="1200" b="1" baseline="30000" dirty="0">
                <a:solidFill>
                  <a:srgbClr val="C00000"/>
                </a:solidFill>
              </a:rPr>
              <a:t>90</a:t>
            </a:r>
            <a:r>
              <a:rPr lang="en-CA" sz="1200" b="1" dirty="0">
                <a:solidFill>
                  <a:srgbClr val="C00000"/>
                </a:solidFill>
              </a:rPr>
              <a:t>Kr</a:t>
            </a:r>
          </a:p>
          <a:p>
            <a:pPr eaLnBrk="1" hangingPunct="1"/>
            <a:r>
              <a:rPr lang="en-CA" sz="1200" dirty="0"/>
              <a:t>D. Walter </a:t>
            </a:r>
            <a:r>
              <a:rPr lang="en-CA" sz="1200" i="1" dirty="0"/>
              <a:t>et al., </a:t>
            </a:r>
            <a:r>
              <a:rPr lang="en-CA" sz="1200" dirty="0"/>
              <a:t>Phys. Lett. B 862, 139352 (2025)</a:t>
            </a:r>
          </a:p>
        </p:txBody>
      </p:sp>
      <p:sp>
        <p:nvSpPr>
          <p:cNvPr id="10285" name="TextBox 17">
            <a:extLst>
              <a:ext uri="{FF2B5EF4-FFF2-40B4-BE49-F238E27FC236}">
                <a16:creationId xmlns:a16="http://schemas.microsoft.com/office/drawing/2014/main" id="{E5A21B58-F540-5F01-DA1F-B3F48712EA33}"/>
              </a:ext>
            </a:extLst>
          </p:cNvPr>
          <p:cNvSpPr txBox="1">
            <a:spLocks noChangeArrowheads="1"/>
          </p:cNvSpPr>
          <p:nvPr/>
        </p:nvSpPr>
        <p:spPr bwMode="auto">
          <a:xfrm>
            <a:off x="8549291" y="2899136"/>
            <a:ext cx="3450206" cy="4924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121917" tIns="60958" rIns="121917" bIns="60958">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CA" sz="1200" b="1" dirty="0">
                <a:solidFill>
                  <a:srgbClr val="7030A0"/>
                </a:solidFill>
              </a:rPr>
              <a:t>Reduced size of excited state isomer in </a:t>
            </a:r>
            <a:r>
              <a:rPr lang="en-CA" sz="1200" b="1" baseline="30000" dirty="0">
                <a:solidFill>
                  <a:srgbClr val="7030A0"/>
                </a:solidFill>
              </a:rPr>
              <a:t>129,131</a:t>
            </a:r>
            <a:r>
              <a:rPr lang="en-CA" sz="1200" b="1" dirty="0">
                <a:solidFill>
                  <a:srgbClr val="7030A0"/>
                </a:solidFill>
              </a:rPr>
              <a:t>In</a:t>
            </a:r>
          </a:p>
          <a:p>
            <a:pPr eaLnBrk="1" hangingPunct="1"/>
            <a:r>
              <a:rPr lang="en-CA" sz="1200" dirty="0"/>
              <a:t>A. Vernon et al., Phys. Rev. Lett. (under review)</a:t>
            </a:r>
          </a:p>
        </p:txBody>
      </p:sp>
      <p:sp>
        <p:nvSpPr>
          <p:cNvPr id="10301" name="TextBox 11">
            <a:extLst>
              <a:ext uri="{FF2B5EF4-FFF2-40B4-BE49-F238E27FC236}">
                <a16:creationId xmlns:a16="http://schemas.microsoft.com/office/drawing/2014/main" id="{C1E5C08F-35D1-B959-A7E7-4C2EDEC5684C}"/>
              </a:ext>
            </a:extLst>
          </p:cNvPr>
          <p:cNvSpPr txBox="1">
            <a:spLocks noChangeArrowheads="1"/>
          </p:cNvSpPr>
          <p:nvPr/>
        </p:nvSpPr>
        <p:spPr bwMode="auto">
          <a:xfrm>
            <a:off x="33825" y="4096620"/>
            <a:ext cx="3498231" cy="4924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121917" tIns="60958" rIns="121917" bIns="60958">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CA" sz="1200" b="1" dirty="0">
                <a:solidFill>
                  <a:srgbClr val="7030A0"/>
                </a:solidFill>
              </a:rPr>
              <a:t>Q moments of </a:t>
            </a:r>
            <a:r>
              <a:rPr lang="en-CA" sz="1200" b="1" baseline="30000" dirty="0">
                <a:solidFill>
                  <a:srgbClr val="7030A0"/>
                </a:solidFill>
              </a:rPr>
              <a:t>32</a:t>
            </a:r>
            <a:r>
              <a:rPr lang="en-CA" sz="1200" b="1" dirty="0">
                <a:solidFill>
                  <a:srgbClr val="7030A0"/>
                </a:solidFill>
              </a:rPr>
              <a:t>Si</a:t>
            </a:r>
          </a:p>
          <a:p>
            <a:pPr eaLnBrk="1" hangingPunct="1"/>
            <a:r>
              <a:rPr lang="en-CA" sz="1200" dirty="0"/>
              <a:t>J. Heery </a:t>
            </a:r>
            <a:r>
              <a:rPr lang="en-CA" sz="1200" i="1" dirty="0"/>
              <a:t>et al.</a:t>
            </a:r>
            <a:r>
              <a:rPr lang="en-CA" sz="1200" dirty="0"/>
              <a:t>, Phys. Rev. C 109, 014327 (2020)</a:t>
            </a:r>
          </a:p>
        </p:txBody>
      </p:sp>
      <p:sp>
        <p:nvSpPr>
          <p:cNvPr id="51" name="TextBox 3">
            <a:extLst>
              <a:ext uri="{FF2B5EF4-FFF2-40B4-BE49-F238E27FC236}">
                <a16:creationId xmlns:a16="http://schemas.microsoft.com/office/drawing/2014/main" id="{BB8BEFDD-32A1-6ABA-A80D-6045BE22AF46}"/>
              </a:ext>
            </a:extLst>
          </p:cNvPr>
          <p:cNvSpPr txBox="1">
            <a:spLocks noChangeArrowheads="1"/>
          </p:cNvSpPr>
          <p:nvPr/>
        </p:nvSpPr>
        <p:spPr bwMode="auto">
          <a:xfrm>
            <a:off x="75747" y="527380"/>
            <a:ext cx="5474560" cy="615549"/>
          </a:xfrm>
          <a:prstGeom prst="rect">
            <a:avLst/>
          </a:prstGeom>
          <a:noFill/>
          <a:ln w="35941">
            <a:noFill/>
            <a:miter lim="800000"/>
            <a:headEnd/>
            <a:tailEnd/>
          </a:ln>
          <a:extLst>
            <a:ext uri="{909E8E84-426E-40dd-AFC4-6F175D3DCCD1}">
              <a14:hiddenFill xmlns:a14="http://schemas.microsoft.com/office/drawing/2010/main" xmlns="">
                <a:solidFill>
                  <a:srgbClr val="FFFFFF"/>
                </a:solidFill>
              </a14:hiddenFill>
            </a:ext>
          </a:extLst>
        </p:spPr>
        <p:txBody>
          <a:bodyPr wrap="square" lIns="121917" tIns="60958" rIns="121917" bIns="60958">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sz="1600" dirty="0"/>
              <a:t>Extensive campaign for nuclear structure, nuclear astrophysics, and searches for physics beyond the standard model</a:t>
            </a:r>
          </a:p>
        </p:txBody>
      </p:sp>
      <p:sp>
        <p:nvSpPr>
          <p:cNvPr id="10311" name="TextBox 11">
            <a:extLst>
              <a:ext uri="{FF2B5EF4-FFF2-40B4-BE49-F238E27FC236}">
                <a16:creationId xmlns:a16="http://schemas.microsoft.com/office/drawing/2014/main" id="{E4359113-D195-AEF7-646F-3C104BBAFB51}"/>
              </a:ext>
            </a:extLst>
          </p:cNvPr>
          <p:cNvSpPr txBox="1">
            <a:spLocks noChangeArrowheads="1"/>
          </p:cNvSpPr>
          <p:nvPr/>
        </p:nvSpPr>
        <p:spPr bwMode="auto">
          <a:xfrm>
            <a:off x="18693" y="6147404"/>
            <a:ext cx="3616179" cy="492438"/>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121917" tIns="60958" rIns="121917" bIns="60958">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CA" sz="1200" b="1" dirty="0">
                <a:solidFill>
                  <a:srgbClr val="C00000"/>
                </a:solidFill>
              </a:rPr>
              <a:t>Spectroscopy of </a:t>
            </a:r>
            <a:r>
              <a:rPr lang="en-CA" sz="1200" b="1" baseline="30000" dirty="0">
                <a:solidFill>
                  <a:srgbClr val="C00000"/>
                </a:solidFill>
              </a:rPr>
              <a:t>23</a:t>
            </a:r>
            <a:r>
              <a:rPr lang="en-CA" sz="1200" b="1" dirty="0">
                <a:solidFill>
                  <a:srgbClr val="C00000"/>
                </a:solidFill>
              </a:rPr>
              <a:t>F</a:t>
            </a:r>
          </a:p>
          <a:p>
            <a:pPr eaLnBrk="1" hangingPunct="1"/>
            <a:r>
              <a:rPr lang="en-CA" sz="1200" dirty="0"/>
              <a:t>H. Crawford </a:t>
            </a:r>
            <a:r>
              <a:rPr lang="en-CA" sz="1200" i="1" dirty="0"/>
              <a:t>et al.</a:t>
            </a:r>
            <a:r>
              <a:rPr lang="en-CA" sz="1200" dirty="0"/>
              <a:t>, Phys. Rev. C  103, L061303 (2022)</a:t>
            </a:r>
          </a:p>
        </p:txBody>
      </p:sp>
      <p:sp>
        <p:nvSpPr>
          <p:cNvPr id="10328" name="TextBox 17">
            <a:extLst>
              <a:ext uri="{FF2B5EF4-FFF2-40B4-BE49-F238E27FC236}">
                <a16:creationId xmlns:a16="http://schemas.microsoft.com/office/drawing/2014/main" id="{33E8FB53-438B-5F72-C57A-39BB8323B347}"/>
              </a:ext>
            </a:extLst>
          </p:cNvPr>
          <p:cNvSpPr txBox="1">
            <a:spLocks noChangeArrowheads="1"/>
          </p:cNvSpPr>
          <p:nvPr/>
        </p:nvSpPr>
        <p:spPr bwMode="auto">
          <a:xfrm>
            <a:off x="3684769" y="6196445"/>
            <a:ext cx="4008636" cy="67710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121917" tIns="60958" rIns="121917" bIns="60958">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CA" sz="1200" b="1" dirty="0">
                <a:solidFill>
                  <a:srgbClr val="C00000"/>
                </a:solidFill>
              </a:rPr>
              <a:t>Spectroscopy of  </a:t>
            </a:r>
            <a:r>
              <a:rPr lang="en-CA" sz="1200" b="1" baseline="30000" dirty="0">
                <a:solidFill>
                  <a:srgbClr val="C00000"/>
                </a:solidFill>
              </a:rPr>
              <a:t>49,50</a:t>
            </a:r>
            <a:r>
              <a:rPr lang="en-CA" sz="1200" b="1" dirty="0">
                <a:solidFill>
                  <a:srgbClr val="C00000"/>
                </a:solidFill>
              </a:rPr>
              <a:t>Ar for N=32</a:t>
            </a:r>
          </a:p>
          <a:p>
            <a:pPr eaLnBrk="1" hangingPunct="1"/>
            <a:r>
              <a:rPr lang="en-CA" sz="1200" dirty="0"/>
              <a:t>B.D. Linh et al., Phys. Rev. C 109, 043312 (2024)</a:t>
            </a:r>
          </a:p>
          <a:p>
            <a:pPr eaLnBrk="1" hangingPunct="1"/>
            <a:r>
              <a:rPr lang="en-CA" sz="1200" dirty="0"/>
              <a:t>Physical Review C 102 (6), 064320 (2020)</a:t>
            </a:r>
          </a:p>
        </p:txBody>
      </p:sp>
      <p:sp>
        <p:nvSpPr>
          <p:cNvPr id="10332" name="TextBox 17">
            <a:extLst>
              <a:ext uri="{FF2B5EF4-FFF2-40B4-BE49-F238E27FC236}">
                <a16:creationId xmlns:a16="http://schemas.microsoft.com/office/drawing/2014/main" id="{0842C95D-DF77-B614-F677-01697C05732A}"/>
              </a:ext>
            </a:extLst>
          </p:cNvPr>
          <p:cNvSpPr txBox="1">
            <a:spLocks noChangeArrowheads="1"/>
          </p:cNvSpPr>
          <p:nvPr/>
        </p:nvSpPr>
        <p:spPr bwMode="auto">
          <a:xfrm>
            <a:off x="4661626" y="5309540"/>
            <a:ext cx="3450206" cy="492438"/>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121917" tIns="60958" rIns="121917" bIns="60958">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CA" sz="1200" b="1" dirty="0">
                <a:solidFill>
                  <a:srgbClr val="7030A0"/>
                </a:solidFill>
              </a:rPr>
              <a:t>Q moments in </a:t>
            </a:r>
            <a:r>
              <a:rPr lang="en-CA" sz="1200" b="1" baseline="30000" dirty="0">
                <a:solidFill>
                  <a:srgbClr val="7030A0"/>
                </a:solidFill>
              </a:rPr>
              <a:t>49</a:t>
            </a:r>
            <a:r>
              <a:rPr lang="en-CA" sz="1200" b="1" dirty="0">
                <a:solidFill>
                  <a:srgbClr val="7030A0"/>
                </a:solidFill>
              </a:rPr>
              <a:t>Ti</a:t>
            </a:r>
          </a:p>
          <a:p>
            <a:pPr eaLnBrk="1" hangingPunct="1"/>
            <a:r>
              <a:rPr lang="en-CA" sz="1200" dirty="0"/>
              <a:t>T. Gray et al., Phys. Lett. B 855, 138856 (2024)</a:t>
            </a:r>
          </a:p>
        </p:txBody>
      </p:sp>
      <p:sp>
        <p:nvSpPr>
          <p:cNvPr id="2" name="TextBox 11">
            <a:extLst>
              <a:ext uri="{FF2B5EF4-FFF2-40B4-BE49-F238E27FC236}">
                <a16:creationId xmlns:a16="http://schemas.microsoft.com/office/drawing/2014/main" id="{8E40AC0E-F55E-695E-0BC7-ABD837243164}"/>
              </a:ext>
            </a:extLst>
          </p:cNvPr>
          <p:cNvSpPr txBox="1">
            <a:spLocks noChangeArrowheads="1"/>
          </p:cNvSpPr>
          <p:nvPr/>
        </p:nvSpPr>
        <p:spPr bwMode="auto">
          <a:xfrm>
            <a:off x="8405154" y="3420568"/>
            <a:ext cx="3358582" cy="4924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121917" tIns="60958" rIns="121917" bIns="60958">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CA" sz="1200" b="1" dirty="0">
                <a:solidFill>
                  <a:srgbClr val="7030A0"/>
                </a:solidFill>
              </a:rPr>
              <a:t>EM moments of neutron-rich Sb isotopes</a:t>
            </a:r>
          </a:p>
          <a:p>
            <a:pPr eaLnBrk="1" hangingPunct="1"/>
            <a:r>
              <a:rPr lang="en-CA" sz="1200" dirty="0"/>
              <a:t>S. Lecher </a:t>
            </a:r>
            <a:r>
              <a:rPr lang="en-CA" sz="1200" i="1" dirty="0"/>
              <a:t>et al.,</a:t>
            </a:r>
            <a:r>
              <a:rPr lang="en-CA" sz="1200" dirty="0"/>
              <a:t> Phys. Lett. B 847, 138278 (2024)</a:t>
            </a:r>
          </a:p>
        </p:txBody>
      </p:sp>
      <p:sp>
        <p:nvSpPr>
          <p:cNvPr id="5" name="TextBox 11">
            <a:extLst>
              <a:ext uri="{FF2B5EF4-FFF2-40B4-BE49-F238E27FC236}">
                <a16:creationId xmlns:a16="http://schemas.microsoft.com/office/drawing/2014/main" id="{C82AEBC1-E3CD-917E-0CFC-535615053C98}"/>
              </a:ext>
            </a:extLst>
          </p:cNvPr>
          <p:cNvSpPr txBox="1">
            <a:spLocks noChangeArrowheads="1"/>
          </p:cNvSpPr>
          <p:nvPr/>
        </p:nvSpPr>
        <p:spPr bwMode="auto">
          <a:xfrm>
            <a:off x="1184427" y="3092746"/>
            <a:ext cx="3358583" cy="4924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121917" tIns="60958" rIns="121917" bIns="60958">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CA" sz="1200" b="1" dirty="0">
                <a:solidFill>
                  <a:srgbClr val="7030A0"/>
                </a:solidFill>
              </a:rPr>
              <a:t>Magnetic moments in </a:t>
            </a:r>
            <a:r>
              <a:rPr lang="en-CA" sz="1200" b="1" baseline="30000" dirty="0">
                <a:solidFill>
                  <a:srgbClr val="7030A0"/>
                </a:solidFill>
              </a:rPr>
              <a:t>40</a:t>
            </a:r>
            <a:r>
              <a:rPr lang="en-CA" sz="1200" b="1" dirty="0">
                <a:solidFill>
                  <a:srgbClr val="7030A0"/>
                </a:solidFill>
              </a:rPr>
              <a:t>Sc</a:t>
            </a:r>
          </a:p>
          <a:p>
            <a:pPr eaLnBrk="1" hangingPunct="1"/>
            <a:r>
              <a:rPr lang="en-CA" sz="1200" dirty="0"/>
              <a:t>R Powel et al., Phys. Rev. Lett. 105,</a:t>
            </a:r>
            <a:r>
              <a:rPr lang="en-CA" sz="1200" b="1" dirty="0"/>
              <a:t> </a:t>
            </a:r>
            <a:r>
              <a:rPr lang="en-CA" sz="1200" dirty="0"/>
              <a:t>034310 (2022)</a:t>
            </a:r>
            <a:endParaRPr lang="en-CA" sz="1200" b="1" dirty="0"/>
          </a:p>
        </p:txBody>
      </p:sp>
      <p:sp>
        <p:nvSpPr>
          <p:cNvPr id="9" name="TextBox 17">
            <a:extLst>
              <a:ext uri="{FF2B5EF4-FFF2-40B4-BE49-F238E27FC236}">
                <a16:creationId xmlns:a16="http://schemas.microsoft.com/office/drawing/2014/main" id="{B3995D36-92F2-9805-2709-BA3AE6FC244B}"/>
              </a:ext>
            </a:extLst>
          </p:cNvPr>
          <p:cNvSpPr txBox="1">
            <a:spLocks noChangeArrowheads="1"/>
          </p:cNvSpPr>
          <p:nvPr/>
        </p:nvSpPr>
        <p:spPr bwMode="auto">
          <a:xfrm>
            <a:off x="4025894" y="5759606"/>
            <a:ext cx="2827812" cy="4924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121917" tIns="60958" rIns="121917" bIns="60958">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CA" sz="1200" b="1" dirty="0">
                <a:solidFill>
                  <a:srgbClr val="C00000"/>
                </a:solidFill>
              </a:rPr>
              <a:t>Spectroscopy of  </a:t>
            </a:r>
            <a:r>
              <a:rPr lang="en-CA" sz="1200" b="1" baseline="30000" dirty="0">
                <a:solidFill>
                  <a:srgbClr val="C00000"/>
                </a:solidFill>
              </a:rPr>
              <a:t>47,49</a:t>
            </a:r>
            <a:r>
              <a:rPr lang="en-CA" sz="1200" b="1" dirty="0">
                <a:solidFill>
                  <a:srgbClr val="C00000"/>
                </a:solidFill>
              </a:rPr>
              <a:t>Cl </a:t>
            </a:r>
          </a:p>
          <a:p>
            <a:pPr eaLnBrk="1" hangingPunct="1"/>
            <a:r>
              <a:rPr lang="en-CA" sz="1200" dirty="0"/>
              <a:t>Physical Review C 104 (4), 044331</a:t>
            </a:r>
            <a:r>
              <a:rPr lang="en-US" sz="1200" dirty="0"/>
              <a:t> </a:t>
            </a:r>
            <a:r>
              <a:rPr lang="en-CA" sz="1200" dirty="0"/>
              <a:t>(2022)</a:t>
            </a:r>
          </a:p>
        </p:txBody>
      </p:sp>
      <p:sp>
        <p:nvSpPr>
          <p:cNvPr id="21" name="TextBox 17">
            <a:extLst>
              <a:ext uri="{FF2B5EF4-FFF2-40B4-BE49-F238E27FC236}">
                <a16:creationId xmlns:a16="http://schemas.microsoft.com/office/drawing/2014/main" id="{4F015A7E-E7DB-7E75-E6EF-0FA07C4AF1AE}"/>
              </a:ext>
            </a:extLst>
          </p:cNvPr>
          <p:cNvSpPr txBox="1">
            <a:spLocks noChangeArrowheads="1"/>
          </p:cNvSpPr>
          <p:nvPr/>
        </p:nvSpPr>
        <p:spPr bwMode="auto">
          <a:xfrm>
            <a:off x="6169" y="5659942"/>
            <a:ext cx="2492474" cy="492438"/>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121917" tIns="60958" rIns="121917" bIns="60958">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CA" sz="1200" b="1" dirty="0">
                <a:solidFill>
                  <a:srgbClr val="C00000"/>
                </a:solidFill>
              </a:rPr>
              <a:t>Spectroscopy of </a:t>
            </a:r>
            <a:r>
              <a:rPr lang="en-CA" sz="1200" b="1" baseline="30000" dirty="0">
                <a:solidFill>
                  <a:srgbClr val="C00000"/>
                </a:solidFill>
              </a:rPr>
              <a:t>42</a:t>
            </a:r>
            <a:r>
              <a:rPr lang="en-CA" sz="1200" b="1" dirty="0">
                <a:solidFill>
                  <a:srgbClr val="C00000"/>
                </a:solidFill>
              </a:rPr>
              <a:t>Sc</a:t>
            </a:r>
          </a:p>
          <a:p>
            <a:pPr eaLnBrk="1" hangingPunct="1"/>
            <a:r>
              <a:rPr lang="en-CA" sz="1100" dirty="0"/>
              <a:t>Physics </a:t>
            </a:r>
            <a:r>
              <a:rPr lang="en-CA" sz="1200" dirty="0"/>
              <a:t>Letters</a:t>
            </a:r>
            <a:r>
              <a:rPr lang="en-CA" sz="1100" dirty="0"/>
              <a:t> B 819, 136439</a:t>
            </a:r>
            <a:r>
              <a:rPr lang="en-US" sz="1100" dirty="0"/>
              <a:t> </a:t>
            </a:r>
            <a:r>
              <a:rPr lang="en-CA" sz="1200" dirty="0"/>
              <a:t>(2021)</a:t>
            </a:r>
          </a:p>
        </p:txBody>
      </p:sp>
      <p:sp>
        <p:nvSpPr>
          <p:cNvPr id="30" name="TextBox 17">
            <a:extLst>
              <a:ext uri="{FF2B5EF4-FFF2-40B4-BE49-F238E27FC236}">
                <a16:creationId xmlns:a16="http://schemas.microsoft.com/office/drawing/2014/main" id="{A2AD9832-6EAB-8045-CF9F-2507F80A66B2}"/>
              </a:ext>
            </a:extLst>
          </p:cNvPr>
          <p:cNvSpPr txBox="1">
            <a:spLocks noChangeArrowheads="1"/>
          </p:cNvSpPr>
          <p:nvPr/>
        </p:nvSpPr>
        <p:spPr bwMode="auto">
          <a:xfrm>
            <a:off x="7138995" y="5817229"/>
            <a:ext cx="2661433" cy="4924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121917" tIns="60958" rIns="121917" bIns="60958">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CA" sz="1200" b="1" dirty="0">
                <a:solidFill>
                  <a:srgbClr val="C00000"/>
                </a:solidFill>
              </a:rPr>
              <a:t>Spectroscopy of  </a:t>
            </a:r>
            <a:r>
              <a:rPr lang="en-CA" sz="1200" b="1" baseline="30000" dirty="0">
                <a:solidFill>
                  <a:srgbClr val="C00000"/>
                </a:solidFill>
              </a:rPr>
              <a:t>50</a:t>
            </a:r>
            <a:r>
              <a:rPr lang="en-CA" sz="1200" b="1" dirty="0">
                <a:solidFill>
                  <a:srgbClr val="C00000"/>
                </a:solidFill>
              </a:rPr>
              <a:t>Sc and </a:t>
            </a:r>
            <a:r>
              <a:rPr lang="en-CA" sz="1200" b="1" baseline="30000" dirty="0">
                <a:solidFill>
                  <a:srgbClr val="C00000"/>
                </a:solidFill>
              </a:rPr>
              <a:t>50</a:t>
            </a:r>
            <a:r>
              <a:rPr lang="en-CA" sz="1200" b="1" dirty="0">
                <a:solidFill>
                  <a:srgbClr val="C00000"/>
                </a:solidFill>
              </a:rPr>
              <a:t>Ti </a:t>
            </a:r>
            <a:endParaRPr lang="en-CA" sz="1200" dirty="0">
              <a:solidFill>
                <a:srgbClr val="C00000"/>
              </a:solidFill>
            </a:endParaRPr>
          </a:p>
          <a:p>
            <a:pPr eaLnBrk="1" hangingPunct="1"/>
            <a:r>
              <a:rPr lang="en-CA" sz="1200" dirty="0"/>
              <a:t>Phys. Revi. C 104 (2), 024314</a:t>
            </a:r>
            <a:r>
              <a:rPr lang="en-US" sz="1200" dirty="0"/>
              <a:t> </a:t>
            </a:r>
            <a:r>
              <a:rPr lang="en-CA" sz="1200" dirty="0"/>
              <a:t>(2021)</a:t>
            </a:r>
          </a:p>
        </p:txBody>
      </p:sp>
      <p:sp>
        <p:nvSpPr>
          <p:cNvPr id="38" name="TextBox 17">
            <a:extLst>
              <a:ext uri="{FF2B5EF4-FFF2-40B4-BE49-F238E27FC236}">
                <a16:creationId xmlns:a16="http://schemas.microsoft.com/office/drawing/2014/main" id="{BE0FF41A-0979-CC7C-3508-BECDFBE097BE}"/>
              </a:ext>
            </a:extLst>
          </p:cNvPr>
          <p:cNvSpPr txBox="1">
            <a:spLocks noChangeArrowheads="1"/>
          </p:cNvSpPr>
          <p:nvPr/>
        </p:nvSpPr>
        <p:spPr bwMode="auto">
          <a:xfrm>
            <a:off x="8549291" y="2277651"/>
            <a:ext cx="3465552" cy="4924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121917" tIns="60958" rIns="121917" bIns="60958">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CA" sz="1200" b="1" dirty="0">
                <a:solidFill>
                  <a:srgbClr val="C00000"/>
                </a:solidFill>
              </a:rPr>
              <a:t>Spectroscopy  of </a:t>
            </a:r>
            <a:r>
              <a:rPr lang="en-CA" sz="1200" b="1" baseline="30000" dirty="0">
                <a:solidFill>
                  <a:srgbClr val="C00000"/>
                </a:solidFill>
              </a:rPr>
              <a:t>132</a:t>
            </a:r>
            <a:r>
              <a:rPr lang="en-CA" sz="1200" b="1" dirty="0">
                <a:solidFill>
                  <a:srgbClr val="C00000"/>
                </a:solidFill>
              </a:rPr>
              <a:t>Sn, </a:t>
            </a:r>
            <a:r>
              <a:rPr lang="en-CA" sz="1200" b="1" baseline="30000" dirty="0">
                <a:solidFill>
                  <a:srgbClr val="C00000"/>
                </a:solidFill>
              </a:rPr>
              <a:t>132</a:t>
            </a:r>
            <a:r>
              <a:rPr lang="en-CA" sz="1200" b="1" dirty="0">
                <a:solidFill>
                  <a:srgbClr val="C00000"/>
                </a:solidFill>
              </a:rPr>
              <a:t>In  and </a:t>
            </a:r>
            <a:r>
              <a:rPr lang="en-CA" sz="1200" b="1" baseline="30000" dirty="0">
                <a:solidFill>
                  <a:srgbClr val="C00000"/>
                </a:solidFill>
              </a:rPr>
              <a:t>131</a:t>
            </a:r>
            <a:r>
              <a:rPr lang="en-CA" sz="1200" b="1" dirty="0">
                <a:solidFill>
                  <a:srgbClr val="C00000"/>
                </a:solidFill>
              </a:rPr>
              <a:t>Sb </a:t>
            </a:r>
          </a:p>
          <a:p>
            <a:pPr eaLnBrk="1" hangingPunct="1"/>
            <a:r>
              <a:rPr lang="en-CA" sz="1200" dirty="0"/>
              <a:t>K. Whitmore </a:t>
            </a:r>
            <a:r>
              <a:rPr lang="en-CA" sz="1200" i="1" dirty="0"/>
              <a:t>et al., </a:t>
            </a:r>
            <a:r>
              <a:rPr lang="en-CA" sz="1200" dirty="0"/>
              <a:t>Phys. Rev. C 102, 024327</a:t>
            </a:r>
            <a:r>
              <a:rPr lang="en-US" sz="1200" dirty="0"/>
              <a:t> </a:t>
            </a:r>
            <a:r>
              <a:rPr lang="en-CA" sz="1200" dirty="0"/>
              <a:t>(2020)</a:t>
            </a:r>
          </a:p>
        </p:txBody>
      </p:sp>
    </p:spTree>
    <p:extLst>
      <p:ext uri="{BB962C8B-B14F-4D97-AF65-F5344CB8AC3E}">
        <p14:creationId xmlns:p14="http://schemas.microsoft.com/office/powerpoint/2010/main" val="12478973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Title 1"/>
          <p:cNvSpPr txBox="1">
            <a:spLocks noGrp="1"/>
          </p:cNvSpPr>
          <p:nvPr>
            <p:ph type="title"/>
          </p:nvPr>
        </p:nvSpPr>
        <p:spPr>
          <a:xfrm>
            <a:off x="2325039" y="90000"/>
            <a:ext cx="9761391" cy="688339"/>
          </a:xfrm>
          <a:prstGeom prst="rect">
            <a:avLst/>
          </a:prstGeom>
        </p:spPr>
        <p:txBody>
          <a:bodyPr>
            <a:normAutofit/>
          </a:bodyPr>
          <a:lstStyle>
            <a:lvl1pPr>
              <a:defRPr sz="3000"/>
            </a:lvl1pPr>
          </a:lstStyle>
          <a:p>
            <a:pPr algn="r"/>
            <a:r>
              <a:rPr lang="en-US" dirty="0"/>
              <a:t>Searches for BSM Physics</a:t>
            </a:r>
            <a:endParaRPr dirty="0"/>
          </a:p>
        </p:txBody>
      </p:sp>
      <p:sp>
        <p:nvSpPr>
          <p:cNvPr id="8" name="Rectangle 7"/>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 name="Rectangle 1">
            <a:extLst>
              <a:ext uri="{FF2B5EF4-FFF2-40B4-BE49-F238E27FC236}">
                <a16:creationId xmlns:a16="http://schemas.microsoft.com/office/drawing/2014/main" id="{17664C49-EB9B-193F-91C7-692E70858420}"/>
              </a:ext>
            </a:extLst>
          </p:cNvPr>
          <p:cNvSpPr/>
          <p:nvPr/>
        </p:nvSpPr>
        <p:spPr>
          <a:xfrm>
            <a:off x="666341" y="6445403"/>
            <a:ext cx="650316" cy="312234"/>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9" name="Rectangle 61">
            <a:extLst>
              <a:ext uri="{FF2B5EF4-FFF2-40B4-BE49-F238E27FC236}">
                <a16:creationId xmlns:a16="http://schemas.microsoft.com/office/drawing/2014/main" id="{62CAC139-7371-73FC-8910-0AE6A67C44DC}"/>
              </a:ext>
            </a:extLst>
          </p:cNvPr>
          <p:cNvSpPr>
            <a:spLocks noChangeArrowheads="1"/>
          </p:cNvSpPr>
          <p:nvPr/>
        </p:nvSpPr>
        <p:spPr bwMode="auto">
          <a:xfrm>
            <a:off x="179999" y="720000"/>
            <a:ext cx="12012001" cy="369316"/>
          </a:xfrm>
          <a:prstGeom prst="rect">
            <a:avLst/>
          </a:prstGeom>
          <a:solidFill>
            <a:schemeClr val="bg1"/>
          </a:solidFill>
          <a:ln w="9525">
            <a:noFill/>
            <a:miter lim="800000"/>
            <a:headEnd/>
            <a:tailEnd/>
          </a:ln>
        </p:spPr>
        <p:txBody>
          <a:bodyPr wrap="square" lIns="91423" tIns="45712" rIns="91423" bIns="45712">
            <a:prstTxWarp prst="textNoShape">
              <a:avLst/>
            </a:prstTxWarp>
            <a:spAutoFit/>
          </a:bodyPr>
          <a:lstStyle/>
          <a:p>
            <a:pPr marL="125957" indent="-125957">
              <a:lnSpc>
                <a:spcPct val="90000"/>
              </a:lnSpc>
              <a:spcBef>
                <a:spcPct val="20000"/>
              </a:spcBef>
              <a:buClr>
                <a:srgbClr val="000000"/>
              </a:buClr>
            </a:pPr>
            <a:endParaRPr lang="en-US" sz="2000" dirty="0">
              <a:solidFill>
                <a:schemeClr val="tx1"/>
              </a:solidFill>
            </a:endParaRPr>
          </a:p>
        </p:txBody>
      </p:sp>
      <p:pic>
        <p:nvPicPr>
          <p:cNvPr id="10" name="Picture 9">
            <a:extLst>
              <a:ext uri="{FF2B5EF4-FFF2-40B4-BE49-F238E27FC236}">
                <a16:creationId xmlns:a16="http://schemas.microsoft.com/office/drawing/2014/main" id="{A0DE3A96-9A48-B993-B518-C5FC88671E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775" y="823558"/>
            <a:ext cx="2720264" cy="1987304"/>
          </a:xfrm>
          <a:prstGeom prst="rect">
            <a:avLst/>
          </a:prstGeom>
        </p:spPr>
      </p:pic>
      <p:pic>
        <p:nvPicPr>
          <p:cNvPr id="11" name="Picture 10" descr="bullet_cluster.jpeg">
            <a:extLst>
              <a:ext uri="{FF2B5EF4-FFF2-40B4-BE49-F238E27FC236}">
                <a16:creationId xmlns:a16="http://schemas.microsoft.com/office/drawing/2014/main" id="{A48F2FDF-9F9F-92D3-7607-75BE5A1D81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9535" y="727761"/>
            <a:ext cx="2921846" cy="2112252"/>
          </a:xfrm>
          <a:prstGeom prst="rect">
            <a:avLst/>
          </a:prstGeom>
        </p:spPr>
      </p:pic>
      <p:pic>
        <p:nvPicPr>
          <p:cNvPr id="12" name="Picture 11">
            <a:extLst>
              <a:ext uri="{FF2B5EF4-FFF2-40B4-BE49-F238E27FC236}">
                <a16:creationId xmlns:a16="http://schemas.microsoft.com/office/drawing/2014/main" id="{4E57D41B-B2BF-2DE4-7996-D32165A4F677}"/>
              </a:ext>
            </a:extLst>
          </p:cNvPr>
          <p:cNvPicPr>
            <a:picLocks noChangeAspect="1"/>
          </p:cNvPicPr>
          <p:nvPr/>
        </p:nvPicPr>
        <p:blipFill rotWithShape="1">
          <a:blip r:embed="rId5"/>
          <a:srcRect l="10129" t="31973" r="57960" b="10978"/>
          <a:stretch/>
        </p:blipFill>
        <p:spPr>
          <a:xfrm>
            <a:off x="1050540" y="3483534"/>
            <a:ext cx="1898400" cy="2543076"/>
          </a:xfrm>
          <a:prstGeom prst="rect">
            <a:avLst/>
          </a:prstGeom>
        </p:spPr>
      </p:pic>
      <p:pic>
        <p:nvPicPr>
          <p:cNvPr id="13" name="Picture 12">
            <a:extLst>
              <a:ext uri="{FF2B5EF4-FFF2-40B4-BE49-F238E27FC236}">
                <a16:creationId xmlns:a16="http://schemas.microsoft.com/office/drawing/2014/main" id="{6E630CFC-D490-CD17-BB6C-1FB29A748E43}"/>
              </a:ext>
            </a:extLst>
          </p:cNvPr>
          <p:cNvPicPr>
            <a:picLocks noChangeAspect="1"/>
          </p:cNvPicPr>
          <p:nvPr/>
        </p:nvPicPr>
        <p:blipFill rotWithShape="1">
          <a:blip r:embed="rId6"/>
          <a:srcRect l="11667" t="18026" r="64247" b="48389"/>
          <a:stretch/>
        </p:blipFill>
        <p:spPr>
          <a:xfrm>
            <a:off x="5107277" y="4023568"/>
            <a:ext cx="1621833" cy="1696111"/>
          </a:xfrm>
          <a:prstGeom prst="rect">
            <a:avLst/>
          </a:prstGeom>
        </p:spPr>
      </p:pic>
      <p:pic>
        <p:nvPicPr>
          <p:cNvPr id="14" name="Picture 1" descr="page9image10076992">
            <a:extLst>
              <a:ext uri="{FF2B5EF4-FFF2-40B4-BE49-F238E27FC236}">
                <a16:creationId xmlns:a16="http://schemas.microsoft.com/office/drawing/2014/main" id="{1F8BA082-AD2E-04CA-0112-72B22042B8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41279" y="4157446"/>
            <a:ext cx="1154807" cy="15445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page9image10045264">
            <a:extLst>
              <a:ext uri="{FF2B5EF4-FFF2-40B4-BE49-F238E27FC236}">
                <a16:creationId xmlns:a16="http://schemas.microsoft.com/office/drawing/2014/main" id="{84830A50-A138-0093-51B0-E12D6C774D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21756" y="4157447"/>
            <a:ext cx="1621833" cy="145759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FEB6E79-A0F5-04DD-AEF8-08F5B88A98BB}"/>
              </a:ext>
            </a:extLst>
          </p:cNvPr>
          <p:cNvSpPr txBox="1"/>
          <p:nvPr/>
        </p:nvSpPr>
        <p:spPr>
          <a:xfrm>
            <a:off x="-10502" y="6012000"/>
            <a:ext cx="1215871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Arial Rounded MT Bold" panose="020F0704030504030204" pitchFamily="34" charset="77"/>
                <a:sym typeface="Arial"/>
              </a:rPr>
              <a:t>		Neutrino scattering			</a:t>
            </a:r>
            <a:r>
              <a:rPr lang="en-US" sz="1800" dirty="0">
                <a:latin typeface="Arial Rounded MT Bold" panose="020F0704030504030204" pitchFamily="34" charset="77"/>
              </a:rPr>
              <a:t>	Symmetry-</a:t>
            </a:r>
            <a:r>
              <a:rPr kumimoji="0" lang="en-US" sz="1800" b="0" i="0" u="none" strike="noStrike" cap="none" spc="0" normalizeH="0" baseline="0" dirty="0">
                <a:ln>
                  <a:noFill/>
                </a:ln>
                <a:solidFill>
                  <a:srgbClr val="000000"/>
                </a:solidFill>
                <a:effectLst/>
                <a:uFillTx/>
                <a:latin typeface="Arial Rounded MT Bold" panose="020F0704030504030204" pitchFamily="34" charset="77"/>
                <a:sym typeface="Arial"/>
              </a:rPr>
              <a:t>violating moments				Atomic theory</a:t>
            </a:r>
          </a:p>
        </p:txBody>
      </p:sp>
      <p:sp>
        <p:nvSpPr>
          <p:cNvPr id="17" name="TextBox 16">
            <a:extLst>
              <a:ext uri="{FF2B5EF4-FFF2-40B4-BE49-F238E27FC236}">
                <a16:creationId xmlns:a16="http://schemas.microsoft.com/office/drawing/2014/main" id="{C6A58C4A-E3E7-C8F9-3CA8-C0CC34445819}"/>
              </a:ext>
            </a:extLst>
          </p:cNvPr>
          <p:cNvSpPr txBox="1"/>
          <p:nvPr/>
        </p:nvSpPr>
        <p:spPr>
          <a:xfrm>
            <a:off x="-10502" y="2808000"/>
            <a:ext cx="1201200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Arial Rounded MT Bold" panose="020F0704030504030204" pitchFamily="34" charset="77"/>
                <a:sym typeface="Arial"/>
              </a:rPr>
              <a:t>	Neutrinoless double-beta decay		</a:t>
            </a:r>
            <a:r>
              <a:rPr lang="en-US" sz="1800" dirty="0">
                <a:latin typeface="Arial Rounded MT Bold" panose="020F0704030504030204" pitchFamily="34" charset="77"/>
              </a:rPr>
              <a:t>Dark matter direct detection		</a:t>
            </a:r>
            <a:r>
              <a:rPr lang="en-US" sz="1800" dirty="0" err="1">
                <a:latin typeface="Arial Rounded MT Bold" panose="020F0704030504030204" pitchFamily="34" charset="77"/>
              </a:rPr>
              <a:t>Superallowed</a:t>
            </a:r>
            <a:r>
              <a:rPr lang="en-US" sz="1800" dirty="0">
                <a:latin typeface="Arial Rounded MT Bold" panose="020F0704030504030204" pitchFamily="34" charset="77"/>
              </a:rPr>
              <a:t> Fermi transitions</a:t>
            </a:r>
            <a:endParaRPr kumimoji="0" lang="en-US" sz="1800" b="0" i="0" u="none" strike="noStrike" cap="none" spc="0" normalizeH="0" baseline="0" dirty="0">
              <a:ln>
                <a:noFill/>
              </a:ln>
              <a:solidFill>
                <a:srgbClr val="000000"/>
              </a:solidFill>
              <a:effectLst/>
              <a:uFillTx/>
              <a:latin typeface="Arial Rounded MT Bold" panose="020F0704030504030204" pitchFamily="34" charset="77"/>
              <a:sym typeface="Arial"/>
            </a:endParaRPr>
          </a:p>
        </p:txBody>
      </p:sp>
      <p:sp>
        <p:nvSpPr>
          <p:cNvPr id="4" name="Rectangle 3">
            <a:extLst>
              <a:ext uri="{FF2B5EF4-FFF2-40B4-BE49-F238E27FC236}">
                <a16:creationId xmlns:a16="http://schemas.microsoft.com/office/drawing/2014/main" id="{33F808BF-1FAE-170F-E4FA-1E9B7E485601}"/>
              </a:ext>
            </a:extLst>
          </p:cNvPr>
          <p:cNvSpPr/>
          <p:nvPr/>
        </p:nvSpPr>
        <p:spPr>
          <a:xfrm>
            <a:off x="644617" y="3474611"/>
            <a:ext cx="650316" cy="312234"/>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5" name="Picture 4">
            <a:extLst>
              <a:ext uri="{FF2B5EF4-FFF2-40B4-BE49-F238E27FC236}">
                <a16:creationId xmlns:a16="http://schemas.microsoft.com/office/drawing/2014/main" id="{03F81AD8-46BD-58C9-D830-292934FB3FE7}"/>
              </a:ext>
            </a:extLst>
          </p:cNvPr>
          <p:cNvPicPr>
            <a:picLocks noChangeAspect="1"/>
          </p:cNvPicPr>
          <p:nvPr/>
        </p:nvPicPr>
        <p:blipFill rotWithShape="1">
          <a:blip r:embed="rId9"/>
          <a:srcRect l="19075" t="17905" r="16911" b="8477"/>
          <a:stretch/>
        </p:blipFill>
        <p:spPr>
          <a:xfrm>
            <a:off x="9016003" y="812336"/>
            <a:ext cx="1887322" cy="1626397"/>
          </a:xfrm>
          <a:prstGeom prst="rect">
            <a:avLst/>
          </a:prstGeom>
        </p:spPr>
      </p:pic>
      <p:pic>
        <p:nvPicPr>
          <p:cNvPr id="7" name="Picture 6">
            <a:extLst>
              <a:ext uri="{FF2B5EF4-FFF2-40B4-BE49-F238E27FC236}">
                <a16:creationId xmlns:a16="http://schemas.microsoft.com/office/drawing/2014/main" id="{4ECB7F50-3F1F-BEA3-22BB-509BC4174FD7}"/>
              </a:ext>
            </a:extLst>
          </p:cNvPr>
          <p:cNvPicPr>
            <a:picLocks noChangeAspect="1"/>
          </p:cNvPicPr>
          <p:nvPr/>
        </p:nvPicPr>
        <p:blipFill rotWithShape="1">
          <a:blip r:embed="rId10">
            <a:extLst>
              <a:ext uri="{28A0092B-C50C-407E-A947-70E740481C1C}">
                <a14:useLocalDpi xmlns:a14="http://schemas.microsoft.com/office/drawing/2010/main" val="0"/>
              </a:ext>
            </a:extLst>
          </a:blip>
          <a:srcRect l="32285"/>
          <a:stretch/>
        </p:blipFill>
        <p:spPr>
          <a:xfrm>
            <a:off x="9593398" y="4150810"/>
            <a:ext cx="1621833" cy="1592736"/>
          </a:xfrm>
          <a:prstGeom prst="rect">
            <a:avLst/>
          </a:prstGeom>
        </p:spPr>
      </p:pic>
      <p:sp>
        <p:nvSpPr>
          <p:cNvPr id="3" name="Rectangle 2">
            <a:extLst>
              <a:ext uri="{FF2B5EF4-FFF2-40B4-BE49-F238E27FC236}">
                <a16:creationId xmlns:a16="http://schemas.microsoft.com/office/drawing/2014/main" id="{59835A37-521D-46E4-B8F7-748756A2F156}"/>
              </a:ext>
            </a:extLst>
          </p:cNvPr>
          <p:cNvSpPr/>
          <p:nvPr/>
        </p:nvSpPr>
        <p:spPr>
          <a:xfrm>
            <a:off x="389832" y="696765"/>
            <a:ext cx="3726180" cy="2541219"/>
          </a:xfrm>
          <a:prstGeom prst="rect">
            <a:avLst/>
          </a:prstGeom>
          <a:noFill/>
          <a:ln w="38100" cap="flat">
            <a:solidFill>
              <a:srgbClr val="FF0000"/>
            </a:solidFill>
            <a:prstDash val="solid"/>
            <a:miter lim="8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3893616652"/>
      </p:ext>
    </p:extLst>
  </p:cSld>
  <p:clrMapOvr>
    <a:masterClrMapping/>
  </p:clrMapOvr>
  <p:transition spd="med" advTm="31037"/>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61">
            <a:extLst>
              <a:ext uri="{FF2B5EF4-FFF2-40B4-BE49-F238E27FC236}">
                <a16:creationId xmlns:a16="http://schemas.microsoft.com/office/drawing/2014/main" id="{93D981DC-E3B7-D749-903E-0AC8F504FF54}"/>
              </a:ext>
            </a:extLst>
          </p:cNvPr>
          <p:cNvSpPr>
            <a:spLocks noChangeArrowheads="1"/>
          </p:cNvSpPr>
          <p:nvPr/>
        </p:nvSpPr>
        <p:spPr bwMode="auto">
          <a:xfrm>
            <a:off x="81282" y="698585"/>
            <a:ext cx="11934613" cy="2837696"/>
          </a:xfrm>
          <a:prstGeom prst="rect">
            <a:avLst/>
          </a:prstGeom>
          <a:noFill/>
          <a:ln w="9525">
            <a:noFill/>
            <a:miter lim="800000"/>
            <a:headEnd/>
            <a:tailEnd/>
          </a:ln>
        </p:spPr>
        <p:txBody>
          <a:bodyPr wrap="square" lIns="121917" tIns="60958" rIns="121917" bIns="60958">
            <a:prstTxWarp prst="textNoShape">
              <a:avLst/>
            </a:prstTxWarp>
            <a:spAutoFit/>
          </a:bodyPr>
          <a:lstStyle/>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dirty="0">
                <a:solidFill>
                  <a:srgbClr val="FF0000"/>
                </a:solidFill>
                <a:latin typeface="Arial" panose="020B0604020202020204" pitchFamily="34" charset="0"/>
                <a:cs typeface="Arial" panose="020B0604020202020204" pitchFamily="34" charset="0"/>
              </a:rPr>
              <a:t>											</a:t>
            </a: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dirty="0">
                <a:solidFill>
                  <a:srgbClr val="FF0000"/>
                </a:solidFill>
                <a:latin typeface="Arial" panose="020B0604020202020204" pitchFamily="34" charset="0"/>
                <a:cs typeface="Arial" panose="020B0604020202020204" pitchFamily="34" charset="0"/>
              </a:rPr>
              <a:t>											</a:t>
            </a: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dirty="0">
                <a:solidFill>
                  <a:srgbClr val="FF0000"/>
                </a:solidFill>
                <a:latin typeface="Arial" panose="020B0604020202020204" pitchFamily="34" charset="0"/>
                <a:cs typeface="Arial" panose="020B0604020202020204" pitchFamily="34" charset="0"/>
              </a:rPr>
              <a:t>																	</a:t>
            </a:r>
            <a:br>
              <a:rPr lang="en-US" sz="2100" dirty="0">
                <a:solidFill>
                  <a:srgbClr val="FF0000"/>
                </a:solidFill>
                <a:latin typeface="Arial" panose="020B0604020202020204" pitchFamily="34" charset="0"/>
                <a:cs typeface="Arial" panose="020B0604020202020204" pitchFamily="34" charset="0"/>
              </a:rPr>
            </a:br>
            <a:endParaRPr lang="en-US" sz="2100" dirty="0">
              <a:solidFill>
                <a:srgbClr val="FF0000"/>
              </a:solidFill>
              <a:latin typeface="Arial" panose="020B0604020202020204" pitchFamily="34" charset="0"/>
              <a:cs typeface="Arial" panose="020B0604020202020204" pitchFamily="34" charset="0"/>
            </a:endParaRPr>
          </a:p>
        </p:txBody>
      </p:sp>
      <p:sp>
        <p:nvSpPr>
          <p:cNvPr id="495" name="Title 1"/>
          <p:cNvSpPr txBox="1">
            <a:spLocks noGrp="1"/>
          </p:cNvSpPr>
          <p:nvPr>
            <p:ph type="title"/>
          </p:nvPr>
        </p:nvSpPr>
        <p:spPr>
          <a:xfrm>
            <a:off x="0" y="701750"/>
            <a:ext cx="12191999" cy="1462535"/>
          </a:xfrm>
          <a:prstGeom prst="rect">
            <a:avLst/>
          </a:prstGeom>
        </p:spPr>
        <p:txBody>
          <a:bodyPr>
            <a:noAutofit/>
          </a:bodyPr>
          <a:lstStyle>
            <a:lvl1pPr>
              <a:defRPr sz="3000"/>
            </a:lvl1pPr>
          </a:lstStyle>
          <a:p>
            <a:r>
              <a:rPr lang="en-US" sz="4500" dirty="0">
                <a:solidFill>
                  <a:schemeClr val="accent1"/>
                </a:solidFill>
              </a:rPr>
              <a:t>Two-Body Currents for Gamow-Teller Transitions and </a:t>
            </a:r>
            <a:r>
              <a:rPr lang="en-US" sz="4500" dirty="0" err="1">
                <a:solidFill>
                  <a:schemeClr val="accent1"/>
                </a:solidFill>
              </a:rPr>
              <a:t>g</a:t>
            </a:r>
            <a:r>
              <a:rPr lang="en-US" sz="4500" baseline="-25000" dirty="0" err="1">
                <a:solidFill>
                  <a:schemeClr val="accent1"/>
                </a:solidFill>
              </a:rPr>
              <a:t>A</a:t>
            </a:r>
            <a:r>
              <a:rPr lang="en-US" sz="4500" dirty="0">
                <a:solidFill>
                  <a:schemeClr val="accent1"/>
                </a:solidFill>
              </a:rPr>
              <a:t> Quenching</a:t>
            </a:r>
            <a:endParaRPr sz="4500" dirty="0">
              <a:solidFill>
                <a:schemeClr val="accent1"/>
              </a:solidFill>
            </a:endParaRPr>
          </a:p>
        </p:txBody>
      </p:sp>
      <p:sp>
        <p:nvSpPr>
          <p:cNvPr id="8" name="Rectangle 7"/>
          <p:cNvSpPr/>
          <p:nvPr/>
        </p:nvSpPr>
        <p:spPr>
          <a:xfrm>
            <a:off x="674669" y="6483664"/>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5" name="Rectangle 14"/>
          <p:cNvSpPr/>
          <p:nvPr/>
        </p:nvSpPr>
        <p:spPr>
          <a:xfrm>
            <a:off x="11485193" y="53729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4" name="Picture 3">
            <a:extLst>
              <a:ext uri="{FF2B5EF4-FFF2-40B4-BE49-F238E27FC236}">
                <a16:creationId xmlns:a16="http://schemas.microsoft.com/office/drawing/2014/main" id="{6E944385-71A9-0B3F-9C47-0C85698A9C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369" y="3878123"/>
            <a:ext cx="6249403" cy="2674992"/>
          </a:xfrm>
          <a:prstGeom prst="rect">
            <a:avLst/>
          </a:prstGeom>
        </p:spPr>
      </p:pic>
      <p:pic>
        <p:nvPicPr>
          <p:cNvPr id="5" name="Picture 4">
            <a:extLst>
              <a:ext uri="{FF2B5EF4-FFF2-40B4-BE49-F238E27FC236}">
                <a16:creationId xmlns:a16="http://schemas.microsoft.com/office/drawing/2014/main" id="{29F303BF-2D16-E5BE-3854-817A48D6BCA1}"/>
              </a:ext>
            </a:extLst>
          </p:cNvPr>
          <p:cNvPicPr>
            <a:picLocks noChangeAspect="1"/>
          </p:cNvPicPr>
          <p:nvPr/>
        </p:nvPicPr>
        <p:blipFill rotWithShape="1">
          <a:blip r:embed="rId4"/>
          <a:srcRect l="6316" t="1703" r="4923" b="71084"/>
          <a:stretch/>
        </p:blipFill>
        <p:spPr>
          <a:xfrm>
            <a:off x="6817038" y="4368928"/>
            <a:ext cx="5374962" cy="2190715"/>
          </a:xfrm>
          <a:prstGeom prst="rect">
            <a:avLst/>
          </a:prstGeom>
        </p:spPr>
      </p:pic>
      <p:sp>
        <p:nvSpPr>
          <p:cNvPr id="9" name="Title 1">
            <a:extLst>
              <a:ext uri="{FF2B5EF4-FFF2-40B4-BE49-F238E27FC236}">
                <a16:creationId xmlns:a16="http://schemas.microsoft.com/office/drawing/2014/main" id="{66E2AC56-8B6A-D445-B174-E56CB021F8AA}"/>
              </a:ext>
            </a:extLst>
          </p:cNvPr>
          <p:cNvSpPr txBox="1">
            <a:spLocks/>
          </p:cNvSpPr>
          <p:nvPr/>
        </p:nvSpPr>
        <p:spPr>
          <a:xfrm>
            <a:off x="2325039" y="90001"/>
            <a:ext cx="9761391" cy="688339"/>
          </a:xfrm>
          <a:prstGeom prst="rect">
            <a:avLst/>
          </a:prstGeom>
          <a:ln w="12700">
            <a:miter lim="400000"/>
          </a:ln>
          <a:extLst>
            <a:ext uri="{C572A759-6A51-4108-AA02-DFA0A04FC94B}">
              <ma14:wrappingTextBoxFlag xmlns:ma14="http://schemas.microsoft.com/office/mac/drawingml/2011/main" xmlns="" val="1"/>
            </a:ext>
          </a:extLst>
        </p:spPr>
        <p:txBody>
          <a:bodyPr lIns="45711" tIns="45712" rIns="45711" bIns="45712" anchor="t">
            <a:normAutofit/>
          </a:bodyPr>
          <a:lstStyle>
            <a:lvl1pPr marL="0" marR="0" indent="0" algn="l" defTabSz="914230" rtl="0" latinLnBrk="0">
              <a:lnSpc>
                <a:spcPct val="90000"/>
              </a:lnSpc>
              <a:spcBef>
                <a:spcPts val="0"/>
              </a:spcBef>
              <a:spcAft>
                <a:spcPts val="0"/>
              </a:spcAft>
              <a:buClrTx/>
              <a:buSzTx/>
              <a:buFontTx/>
              <a:buNone/>
              <a:tabLst/>
              <a:defRPr sz="3000" b="1" i="0" u="none" strike="noStrike" cap="none" spc="0" baseline="0">
                <a:ln>
                  <a:noFill/>
                </a:ln>
                <a:solidFill>
                  <a:srgbClr val="00B0F0"/>
                </a:solidFill>
                <a:uFillTx/>
                <a:latin typeface="Arial"/>
                <a:ea typeface="Arial"/>
                <a:cs typeface="Arial"/>
                <a:sym typeface="Arial"/>
              </a:defRPr>
            </a:lvl1pPr>
            <a:lvl2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2pPr>
            <a:lvl3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3pPr>
            <a:lvl4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4pPr>
            <a:lvl5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5pPr>
            <a:lvl6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6pPr>
            <a:lvl7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7pPr>
            <a:lvl8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8pPr>
            <a:lvl9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9pPr>
          </a:lstStyle>
          <a:p>
            <a:pPr algn="r" hangingPunct="1"/>
            <a:endParaRPr lang="en-US" dirty="0"/>
          </a:p>
        </p:txBody>
      </p:sp>
      <p:sp>
        <p:nvSpPr>
          <p:cNvPr id="2" name="Title 1">
            <a:extLst>
              <a:ext uri="{FF2B5EF4-FFF2-40B4-BE49-F238E27FC236}">
                <a16:creationId xmlns:a16="http://schemas.microsoft.com/office/drawing/2014/main" id="{5E50DE25-F5E2-6769-4CE3-5B73D9211A70}"/>
              </a:ext>
            </a:extLst>
          </p:cNvPr>
          <p:cNvSpPr txBox="1">
            <a:spLocks/>
          </p:cNvSpPr>
          <p:nvPr/>
        </p:nvSpPr>
        <p:spPr>
          <a:xfrm>
            <a:off x="2477439" y="242401"/>
            <a:ext cx="9761391" cy="688339"/>
          </a:xfrm>
          <a:prstGeom prst="rect">
            <a:avLst/>
          </a:prstGeom>
          <a:ln w="12700">
            <a:miter lim="400000"/>
          </a:ln>
          <a:extLst>
            <a:ext uri="{C572A759-6A51-4108-AA02-DFA0A04FC94B}">
              <ma14:wrappingTextBoxFlag xmlns="" xmlns:ma14="http://schemas.microsoft.com/office/mac/drawingml/2011/main" val="1"/>
            </a:ext>
          </a:extLst>
        </p:spPr>
        <p:txBody>
          <a:bodyPr lIns="45711" tIns="45712" rIns="45711" bIns="45712" anchor="t">
            <a:normAutofit/>
          </a:bodyPr>
          <a:lstStyle>
            <a:lvl1pPr marL="0" marR="0" indent="0" algn="l" defTabSz="914230" rtl="0" latinLnBrk="0">
              <a:lnSpc>
                <a:spcPct val="90000"/>
              </a:lnSpc>
              <a:spcBef>
                <a:spcPts val="0"/>
              </a:spcBef>
              <a:spcAft>
                <a:spcPts val="0"/>
              </a:spcAft>
              <a:buClrTx/>
              <a:buSzTx/>
              <a:buFontTx/>
              <a:buNone/>
              <a:tabLst/>
              <a:defRPr sz="3000" b="1" i="0" u="none" strike="noStrike" cap="none" spc="0" baseline="0">
                <a:ln>
                  <a:noFill/>
                </a:ln>
                <a:solidFill>
                  <a:srgbClr val="00B0F0"/>
                </a:solidFill>
                <a:uFillTx/>
                <a:latin typeface="Arial"/>
                <a:ea typeface="Arial"/>
                <a:cs typeface="Arial"/>
                <a:sym typeface="Arial"/>
              </a:defRPr>
            </a:lvl1pPr>
            <a:lvl2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2pPr>
            <a:lvl3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3pPr>
            <a:lvl4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4pPr>
            <a:lvl5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5pPr>
            <a:lvl6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6pPr>
            <a:lvl7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7pPr>
            <a:lvl8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8pPr>
            <a:lvl9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9pPr>
          </a:lstStyle>
          <a:p>
            <a:pPr algn="r" hangingPunct="1"/>
            <a:endParaRPr lang="en-US" dirty="0"/>
          </a:p>
        </p:txBody>
      </p:sp>
      <p:pic>
        <p:nvPicPr>
          <p:cNvPr id="7" name="Picture 6">
            <a:extLst>
              <a:ext uri="{FF2B5EF4-FFF2-40B4-BE49-F238E27FC236}">
                <a16:creationId xmlns:a16="http://schemas.microsoft.com/office/drawing/2014/main" id="{95EC632A-54B5-902C-3B54-1C3F21785E78}"/>
              </a:ext>
            </a:extLst>
          </p:cNvPr>
          <p:cNvPicPr>
            <a:picLocks noChangeAspect="1"/>
          </p:cNvPicPr>
          <p:nvPr/>
        </p:nvPicPr>
        <p:blipFill rotWithShape="1">
          <a:blip r:embed="rId5">
            <a:extLst>
              <a:ext uri="{28A0092B-C50C-407E-A947-70E740481C1C}">
                <a14:useLocalDpi xmlns:a14="http://schemas.microsoft.com/office/drawing/2010/main" val="0"/>
              </a:ext>
            </a:extLst>
          </a:blip>
          <a:srcRect l="6108" t="6386" r="50012" b="70382"/>
          <a:stretch/>
        </p:blipFill>
        <p:spPr>
          <a:xfrm>
            <a:off x="9150049" y="2202190"/>
            <a:ext cx="3035105" cy="2136256"/>
          </a:xfrm>
          <a:prstGeom prst="rect">
            <a:avLst/>
          </a:prstGeom>
        </p:spPr>
      </p:pic>
      <p:sp>
        <p:nvSpPr>
          <p:cNvPr id="3" name="Title 1">
            <a:extLst>
              <a:ext uri="{FF2B5EF4-FFF2-40B4-BE49-F238E27FC236}">
                <a16:creationId xmlns:a16="http://schemas.microsoft.com/office/drawing/2014/main" id="{707CD2E8-BD94-A66E-D753-BA10D9BEB9F5}"/>
              </a:ext>
            </a:extLst>
          </p:cNvPr>
          <p:cNvSpPr txBox="1">
            <a:spLocks/>
          </p:cNvSpPr>
          <p:nvPr/>
        </p:nvSpPr>
        <p:spPr>
          <a:xfrm>
            <a:off x="3683000" y="128101"/>
            <a:ext cx="8428830" cy="688339"/>
          </a:xfrm>
          <a:prstGeom prst="rect">
            <a:avLst/>
          </a:prstGeom>
          <a:ln w="12700">
            <a:miter lim="400000"/>
          </a:ln>
          <a:extLst>
            <a:ext uri="{C572A759-6A51-4108-AA02-DFA0A04FC94B}">
              <ma14:wrappingTextBoxFlag xmlns:ma14="http://schemas.microsoft.com/office/mac/drawingml/2011/main" xmlns="" val="1"/>
            </a:ext>
          </a:extLst>
        </p:spPr>
        <p:txBody>
          <a:bodyPr lIns="45711" tIns="45712" rIns="45711" bIns="45712" anchor="t">
            <a:normAutofit/>
          </a:bodyPr>
          <a:lstStyle>
            <a:lvl1pPr marL="0" marR="0" indent="0" algn="l" defTabSz="914230" rtl="0" latinLnBrk="0">
              <a:lnSpc>
                <a:spcPct val="90000"/>
              </a:lnSpc>
              <a:spcBef>
                <a:spcPts val="0"/>
              </a:spcBef>
              <a:spcAft>
                <a:spcPts val="0"/>
              </a:spcAft>
              <a:buClrTx/>
              <a:buSzTx/>
              <a:buFontTx/>
              <a:buNone/>
              <a:tabLst/>
              <a:defRPr sz="3000" b="1" i="0" u="none" strike="noStrike" cap="none" spc="0" baseline="0">
                <a:ln>
                  <a:noFill/>
                </a:ln>
                <a:solidFill>
                  <a:srgbClr val="00B0F0"/>
                </a:solidFill>
                <a:uFillTx/>
                <a:latin typeface="Arial"/>
                <a:ea typeface="Arial"/>
                <a:cs typeface="Arial"/>
                <a:sym typeface="Arial"/>
              </a:defRPr>
            </a:lvl1pPr>
            <a:lvl2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2pPr>
            <a:lvl3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3pPr>
            <a:lvl4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4pPr>
            <a:lvl5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5pPr>
            <a:lvl6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6pPr>
            <a:lvl7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7pPr>
            <a:lvl8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8pPr>
            <a:lvl9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9pPr>
          </a:lstStyle>
          <a:p>
            <a:pPr algn="r" hangingPunct="1"/>
            <a:r>
              <a:rPr lang="en-US" dirty="0"/>
              <a:t>*Milestone Result*</a:t>
            </a:r>
          </a:p>
        </p:txBody>
      </p:sp>
      <p:sp>
        <p:nvSpPr>
          <p:cNvPr id="10" name="Rectangle 61">
            <a:extLst>
              <a:ext uri="{FF2B5EF4-FFF2-40B4-BE49-F238E27FC236}">
                <a16:creationId xmlns:a16="http://schemas.microsoft.com/office/drawing/2014/main" id="{1A028CC4-0339-F622-41D6-EE6F07A44CEF}"/>
              </a:ext>
            </a:extLst>
          </p:cNvPr>
          <p:cNvSpPr>
            <a:spLocks noChangeArrowheads="1"/>
          </p:cNvSpPr>
          <p:nvPr/>
        </p:nvSpPr>
        <p:spPr bwMode="auto">
          <a:xfrm>
            <a:off x="171305" y="2033730"/>
            <a:ext cx="12009119" cy="1754322"/>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dirty="0">
                <a:latin typeface="Arial" panose="020B0604020202020204" pitchFamily="34" charset="0"/>
                <a:cs typeface="Arial" panose="020B0604020202020204" pitchFamily="34" charset="0"/>
              </a:rPr>
              <a:t>Ab initio survey of </a:t>
            </a:r>
            <a:r>
              <a:rPr lang="en-US" sz="2100" b="1" dirty="0">
                <a:solidFill>
                  <a:srgbClr val="C00000"/>
                </a:solidFill>
                <a:latin typeface="Arial" panose="020B0604020202020204" pitchFamily="34" charset="0"/>
                <a:cs typeface="Arial" panose="020B0604020202020204" pitchFamily="34" charset="0"/>
              </a:rPr>
              <a:t>GT matrix elements</a:t>
            </a:r>
            <a:endParaRPr lang="en-US" sz="2100" dirty="0">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100" dirty="0">
                <a:latin typeface="Arial" panose="020B0604020202020204" pitchFamily="34" charset="0"/>
                <a:cs typeface="Arial" panose="020B0604020202020204" pitchFamily="34" charset="0"/>
              </a:rPr>
              <a:t>Many-body correlations</a:t>
            </a:r>
          </a:p>
          <a:p>
            <a:pPr marL="342900" indent="-342900">
              <a:buFontTx/>
              <a:buChar char="-"/>
            </a:pPr>
            <a:endParaRPr lang="en-US" sz="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100" dirty="0">
                <a:latin typeface="Arial" panose="020B0604020202020204" pitchFamily="34" charset="0"/>
                <a:cs typeface="Arial" panose="020B0604020202020204" pitchFamily="34" charset="0"/>
              </a:rPr>
              <a:t>Consistent NN+3N forces + 2BC</a:t>
            </a:r>
          </a:p>
          <a:p>
            <a:endParaRPr lang="en-US" sz="600" dirty="0">
              <a:latin typeface="Arial" panose="020B0604020202020204" pitchFamily="34" charset="0"/>
              <a:cs typeface="Arial" panose="020B0604020202020204" pitchFamily="34" charset="0"/>
            </a:endParaRPr>
          </a:p>
          <a:p>
            <a:r>
              <a:rPr lang="en-US" sz="2100" b="1" dirty="0">
                <a:solidFill>
                  <a:schemeClr val="accent1"/>
                </a:solidFill>
                <a:latin typeface="Arial" panose="020B0604020202020204" pitchFamily="34" charset="0"/>
                <a:cs typeface="Arial" panose="020B0604020202020204" pitchFamily="34" charset="0"/>
              </a:rPr>
              <a:t>Broad experimental agreement with </a:t>
            </a:r>
            <a:r>
              <a:rPr lang="en-US" sz="2100" b="1" dirty="0" err="1">
                <a:solidFill>
                  <a:schemeClr val="accent1"/>
                </a:solidFill>
                <a:latin typeface="Arial" panose="020B0604020202020204" pitchFamily="34" charset="0"/>
                <a:cs typeface="Arial" panose="020B0604020202020204" pitchFamily="34" charset="0"/>
              </a:rPr>
              <a:t>g</a:t>
            </a:r>
            <a:r>
              <a:rPr lang="en-US" sz="2100" b="1" baseline="-25000" dirty="0" err="1">
                <a:solidFill>
                  <a:schemeClr val="accent1"/>
                </a:solidFill>
                <a:latin typeface="Arial" panose="020B0604020202020204" pitchFamily="34" charset="0"/>
                <a:cs typeface="Arial" panose="020B0604020202020204" pitchFamily="34" charset="0"/>
              </a:rPr>
              <a:t>A</a:t>
            </a:r>
            <a:r>
              <a:rPr lang="en-US" sz="2100" b="1" dirty="0">
                <a:solidFill>
                  <a:schemeClr val="accent1"/>
                </a:solidFill>
                <a:latin typeface="Arial" panose="020B0604020202020204" pitchFamily="34" charset="0"/>
                <a:cs typeface="Arial" panose="020B0604020202020204" pitchFamily="34" charset="0"/>
              </a:rPr>
              <a:t>=1.25</a:t>
            </a:r>
          </a:p>
        </p:txBody>
      </p:sp>
      <p:pic>
        <p:nvPicPr>
          <p:cNvPr id="13" name="Picture 12">
            <a:extLst>
              <a:ext uri="{FF2B5EF4-FFF2-40B4-BE49-F238E27FC236}">
                <a16:creationId xmlns:a16="http://schemas.microsoft.com/office/drawing/2014/main" id="{332A49D5-7CAF-B2F1-1507-49C59B482D29}"/>
              </a:ext>
            </a:extLst>
          </p:cNvPr>
          <p:cNvPicPr>
            <a:picLocks noChangeAspect="1"/>
          </p:cNvPicPr>
          <p:nvPr/>
        </p:nvPicPr>
        <p:blipFill>
          <a:blip r:embed="rId6"/>
          <a:stretch>
            <a:fillRect/>
          </a:stretch>
        </p:blipFill>
        <p:spPr>
          <a:xfrm>
            <a:off x="6796865" y="2890599"/>
            <a:ext cx="2395692" cy="1338824"/>
          </a:xfrm>
          <a:prstGeom prst="rect">
            <a:avLst/>
          </a:prstGeom>
        </p:spPr>
      </p:pic>
      <p:pic>
        <p:nvPicPr>
          <p:cNvPr id="12" name="Picture 11" descr="2bc.pdf">
            <a:extLst>
              <a:ext uri="{FF2B5EF4-FFF2-40B4-BE49-F238E27FC236}">
                <a16:creationId xmlns:a16="http://schemas.microsoft.com/office/drawing/2014/main" id="{FA2479BC-5FFA-9309-DF78-22B376010E21}"/>
              </a:ext>
            </a:extLst>
          </p:cNvPr>
          <p:cNvPicPr>
            <a:picLocks noChangeAspect="1"/>
          </p:cNvPicPr>
          <p:nvPr/>
        </p:nvPicPr>
        <p:blipFill rotWithShape="1">
          <a:blip r:embed="rId7">
            <a:extLst>
              <a:ext uri="{28A0092B-C50C-407E-A947-70E740481C1C}">
                <a14:useLocalDpi xmlns:a14="http://schemas.microsoft.com/office/drawing/2010/main" val="0"/>
              </a:ext>
            </a:extLst>
          </a:blip>
          <a:srcRect l="76540" t="22350" r="6578" b="47293"/>
          <a:stretch/>
        </p:blipFill>
        <p:spPr>
          <a:xfrm>
            <a:off x="6960437" y="2093891"/>
            <a:ext cx="617931" cy="832610"/>
          </a:xfrm>
          <a:prstGeom prst="rect">
            <a:avLst/>
          </a:prstGeom>
        </p:spPr>
      </p:pic>
      <p:sp>
        <p:nvSpPr>
          <p:cNvPr id="16" name="Rectangle 15">
            <a:extLst>
              <a:ext uri="{FF2B5EF4-FFF2-40B4-BE49-F238E27FC236}">
                <a16:creationId xmlns:a16="http://schemas.microsoft.com/office/drawing/2014/main" id="{7CCA7610-49D3-7C99-F344-31F0E72214B3}"/>
              </a:ext>
            </a:extLst>
          </p:cNvPr>
          <p:cNvSpPr/>
          <p:nvPr/>
        </p:nvSpPr>
        <p:spPr>
          <a:xfrm>
            <a:off x="8862728" y="2213355"/>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11" name="Picture 10" descr="2bc.pdf">
            <a:extLst>
              <a:ext uri="{FF2B5EF4-FFF2-40B4-BE49-F238E27FC236}">
                <a16:creationId xmlns:a16="http://schemas.microsoft.com/office/drawing/2014/main" id="{2E1B100D-5497-9288-6FC3-1766C76C17A9}"/>
              </a:ext>
            </a:extLst>
          </p:cNvPr>
          <p:cNvPicPr>
            <a:picLocks noChangeAspect="1"/>
          </p:cNvPicPr>
          <p:nvPr/>
        </p:nvPicPr>
        <p:blipFill rotWithShape="1">
          <a:blip r:embed="rId7">
            <a:extLst>
              <a:ext uri="{28A0092B-C50C-407E-A947-70E740481C1C}">
                <a14:useLocalDpi xmlns:a14="http://schemas.microsoft.com/office/drawing/2010/main" val="0"/>
              </a:ext>
            </a:extLst>
          </a:blip>
          <a:srcRect l="50183" t="55409" r="6577" b="17442"/>
          <a:stretch/>
        </p:blipFill>
        <p:spPr>
          <a:xfrm>
            <a:off x="7585403" y="2129909"/>
            <a:ext cx="1630536" cy="767138"/>
          </a:xfrm>
          <a:prstGeom prst="rect">
            <a:avLst/>
          </a:prstGeom>
        </p:spPr>
      </p:pic>
    </p:spTree>
    <p:extLst>
      <p:ext uri="{BB962C8B-B14F-4D97-AF65-F5344CB8AC3E}">
        <p14:creationId xmlns:p14="http://schemas.microsoft.com/office/powerpoint/2010/main" val="1770762327"/>
      </p:ext>
    </p:extLst>
  </p:cSld>
  <p:clrMapOvr>
    <a:masterClrMapping/>
  </p:clrMapOvr>
  <p:transition spd="med" advTm="9335"/>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61">
            <a:extLst>
              <a:ext uri="{FF2B5EF4-FFF2-40B4-BE49-F238E27FC236}">
                <a16:creationId xmlns:a16="http://schemas.microsoft.com/office/drawing/2014/main" id="{93D981DC-E3B7-D749-903E-0AC8F504FF54}"/>
              </a:ext>
            </a:extLst>
          </p:cNvPr>
          <p:cNvSpPr>
            <a:spLocks noChangeArrowheads="1"/>
          </p:cNvSpPr>
          <p:nvPr/>
        </p:nvSpPr>
        <p:spPr bwMode="auto">
          <a:xfrm>
            <a:off x="81282" y="698585"/>
            <a:ext cx="11934613" cy="3904142"/>
          </a:xfrm>
          <a:prstGeom prst="rect">
            <a:avLst/>
          </a:prstGeom>
          <a:noFill/>
          <a:ln w="9525">
            <a:noFill/>
            <a:miter lim="800000"/>
            <a:headEnd/>
            <a:tailEnd/>
          </a:ln>
        </p:spPr>
        <p:txBody>
          <a:bodyPr wrap="square" lIns="121917" tIns="60958" rIns="121917" bIns="60958">
            <a:prstTxWarp prst="textNoShape">
              <a:avLst/>
            </a:prstTxWarp>
            <a:spAutoFit/>
          </a:bodyPr>
          <a:lstStyle/>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dirty="0">
                <a:solidFill>
                  <a:srgbClr val="FF0000"/>
                </a:solidFill>
                <a:latin typeface="Arial" panose="020B0604020202020204" pitchFamily="34" charset="0"/>
                <a:cs typeface="Arial" panose="020B0604020202020204" pitchFamily="34" charset="0"/>
              </a:rPr>
              <a:t>											</a:t>
            </a: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dirty="0">
                <a:solidFill>
                  <a:srgbClr val="FF0000"/>
                </a:solidFill>
                <a:latin typeface="Arial" panose="020B0604020202020204" pitchFamily="34" charset="0"/>
                <a:cs typeface="Arial" panose="020B0604020202020204" pitchFamily="34" charset="0"/>
              </a:rPr>
              <a:t>											</a:t>
            </a: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dirty="0">
                <a:solidFill>
                  <a:srgbClr val="FF0000"/>
                </a:solidFill>
                <a:latin typeface="Arial" panose="020B0604020202020204" pitchFamily="34" charset="0"/>
                <a:cs typeface="Arial" panose="020B0604020202020204" pitchFamily="34" charset="0"/>
              </a:rPr>
              <a:t>																	</a:t>
            </a:r>
            <a:br>
              <a:rPr lang="en-US" sz="2100" dirty="0">
                <a:solidFill>
                  <a:srgbClr val="FF0000"/>
                </a:solidFill>
                <a:latin typeface="Arial" panose="020B0604020202020204" pitchFamily="34" charset="0"/>
                <a:cs typeface="Arial" panose="020B0604020202020204" pitchFamily="34" charset="0"/>
              </a:rPr>
            </a:b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p:txBody>
      </p:sp>
      <p:sp>
        <p:nvSpPr>
          <p:cNvPr id="495" name="Title 1"/>
          <p:cNvSpPr txBox="1">
            <a:spLocks noGrp="1"/>
          </p:cNvSpPr>
          <p:nvPr>
            <p:ph type="title"/>
          </p:nvPr>
        </p:nvSpPr>
        <p:spPr>
          <a:xfrm>
            <a:off x="0" y="749815"/>
            <a:ext cx="12191999" cy="1369437"/>
          </a:xfrm>
          <a:prstGeom prst="rect">
            <a:avLst/>
          </a:prstGeom>
        </p:spPr>
        <p:txBody>
          <a:bodyPr>
            <a:noAutofit/>
          </a:bodyPr>
          <a:lstStyle>
            <a:lvl1pPr>
              <a:defRPr sz="3000"/>
            </a:lvl1pPr>
          </a:lstStyle>
          <a:p>
            <a:r>
              <a:rPr lang="en-US" sz="5000" dirty="0">
                <a:solidFill>
                  <a:schemeClr val="accent1"/>
                </a:solidFill>
                <a:latin typeface="Times New Roman"/>
                <a:cs typeface="Times New Roman"/>
              </a:rPr>
              <a:t>0ν</a:t>
            </a:r>
            <a:r>
              <a:rPr lang="en-US" sz="5000" dirty="0">
                <a:solidFill>
                  <a:schemeClr val="accent1"/>
                </a:solidFill>
                <a:latin typeface="Times New Roman"/>
                <a:ea typeface="Lucida Grande"/>
                <a:cs typeface="Times New Roman"/>
              </a:rPr>
              <a:t>ββ</a:t>
            </a:r>
            <a:r>
              <a:rPr lang="en-US" sz="6000" dirty="0">
                <a:solidFill>
                  <a:schemeClr val="accent1"/>
                </a:solidFill>
                <a:latin typeface="Times New Roman"/>
                <a:ea typeface="Lucida Grande"/>
                <a:cs typeface="Times New Roman"/>
              </a:rPr>
              <a:t> </a:t>
            </a:r>
            <a:r>
              <a:rPr lang="en-US" sz="4500" dirty="0">
                <a:solidFill>
                  <a:schemeClr val="accent1"/>
                </a:solidFill>
              </a:rPr>
              <a:t>Decay for All Major Players: </a:t>
            </a:r>
            <a:r>
              <a:rPr lang="en-US" sz="4500" baseline="30000" dirty="0">
                <a:solidFill>
                  <a:schemeClr val="accent1"/>
                </a:solidFill>
              </a:rPr>
              <a:t>76</a:t>
            </a:r>
            <a:r>
              <a:rPr lang="en-US" sz="4500" dirty="0">
                <a:solidFill>
                  <a:schemeClr val="accent1"/>
                </a:solidFill>
              </a:rPr>
              <a:t>Ge</a:t>
            </a:r>
            <a:br>
              <a:rPr lang="en-US" sz="4500" dirty="0">
                <a:solidFill>
                  <a:schemeClr val="accent1"/>
                </a:solidFill>
              </a:rPr>
            </a:br>
            <a:r>
              <a:rPr lang="en-US" sz="4500" baseline="30000" dirty="0">
                <a:solidFill>
                  <a:schemeClr val="accent1"/>
                </a:solidFill>
              </a:rPr>
              <a:t>100</a:t>
            </a:r>
            <a:r>
              <a:rPr lang="en-US" sz="4500" dirty="0">
                <a:solidFill>
                  <a:schemeClr val="accent1"/>
                </a:solidFill>
              </a:rPr>
              <a:t>Mo,</a:t>
            </a:r>
            <a:r>
              <a:rPr lang="en-US" sz="4500" baseline="30000" dirty="0">
                <a:solidFill>
                  <a:schemeClr val="accent1"/>
                </a:solidFill>
              </a:rPr>
              <a:t>130</a:t>
            </a:r>
            <a:r>
              <a:rPr lang="en-US" sz="4500" dirty="0">
                <a:solidFill>
                  <a:schemeClr val="accent1"/>
                </a:solidFill>
              </a:rPr>
              <a:t>Te,</a:t>
            </a:r>
            <a:r>
              <a:rPr lang="en-US" sz="4500" baseline="30000" dirty="0">
                <a:solidFill>
                  <a:schemeClr val="accent1"/>
                </a:solidFill>
              </a:rPr>
              <a:t>136</a:t>
            </a:r>
            <a:r>
              <a:rPr lang="en-US" sz="4500" dirty="0">
                <a:solidFill>
                  <a:schemeClr val="accent1"/>
                </a:solidFill>
              </a:rPr>
              <a:t>Xe</a:t>
            </a:r>
            <a:endParaRPr sz="4500" dirty="0">
              <a:solidFill>
                <a:schemeClr val="accent1"/>
              </a:solidFill>
            </a:endParaRPr>
          </a:p>
        </p:txBody>
      </p:sp>
      <p:sp>
        <p:nvSpPr>
          <p:cNvPr id="8" name="Rectangle 7"/>
          <p:cNvSpPr/>
          <p:nvPr/>
        </p:nvSpPr>
        <p:spPr>
          <a:xfrm>
            <a:off x="674669" y="6509064"/>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5" name="Rectangle 14"/>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9" name="Title 1">
            <a:extLst>
              <a:ext uri="{FF2B5EF4-FFF2-40B4-BE49-F238E27FC236}">
                <a16:creationId xmlns:a16="http://schemas.microsoft.com/office/drawing/2014/main" id="{66E2AC56-8B6A-D445-B174-E56CB021F8AA}"/>
              </a:ext>
            </a:extLst>
          </p:cNvPr>
          <p:cNvSpPr txBox="1">
            <a:spLocks/>
          </p:cNvSpPr>
          <p:nvPr/>
        </p:nvSpPr>
        <p:spPr>
          <a:xfrm>
            <a:off x="2325039" y="90001"/>
            <a:ext cx="9761391" cy="688339"/>
          </a:xfrm>
          <a:prstGeom prst="rect">
            <a:avLst/>
          </a:prstGeom>
          <a:ln w="12700">
            <a:miter lim="400000"/>
          </a:ln>
          <a:extLst>
            <a:ext uri="{C572A759-6A51-4108-AA02-DFA0A04FC94B}">
              <ma14:wrappingTextBoxFlag xmlns="" xmlns:ma14="http://schemas.microsoft.com/office/mac/drawingml/2011/main" val="1"/>
            </a:ext>
          </a:extLst>
        </p:spPr>
        <p:txBody>
          <a:bodyPr lIns="45711" tIns="45712" rIns="45711" bIns="45712" anchor="t">
            <a:normAutofit/>
          </a:bodyPr>
          <a:lstStyle>
            <a:lvl1pPr marL="0" marR="0" indent="0" algn="l" defTabSz="914230" rtl="0" latinLnBrk="0">
              <a:lnSpc>
                <a:spcPct val="90000"/>
              </a:lnSpc>
              <a:spcBef>
                <a:spcPts val="0"/>
              </a:spcBef>
              <a:spcAft>
                <a:spcPts val="0"/>
              </a:spcAft>
              <a:buClrTx/>
              <a:buSzTx/>
              <a:buFontTx/>
              <a:buNone/>
              <a:tabLst/>
              <a:defRPr sz="3000" b="1" i="0" u="none" strike="noStrike" cap="none" spc="0" baseline="0">
                <a:ln>
                  <a:noFill/>
                </a:ln>
                <a:solidFill>
                  <a:srgbClr val="00B0F0"/>
                </a:solidFill>
                <a:uFillTx/>
                <a:latin typeface="Arial"/>
                <a:ea typeface="Arial"/>
                <a:cs typeface="Arial"/>
                <a:sym typeface="Arial"/>
              </a:defRPr>
            </a:lvl1pPr>
            <a:lvl2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2pPr>
            <a:lvl3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3pPr>
            <a:lvl4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4pPr>
            <a:lvl5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5pPr>
            <a:lvl6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6pPr>
            <a:lvl7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7pPr>
            <a:lvl8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8pPr>
            <a:lvl9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9pPr>
          </a:lstStyle>
          <a:p>
            <a:pPr algn="r" hangingPunct="1"/>
            <a:endParaRPr lang="en-US" dirty="0"/>
          </a:p>
        </p:txBody>
      </p:sp>
      <p:pic>
        <p:nvPicPr>
          <p:cNvPr id="2" name="Picture 1">
            <a:extLst>
              <a:ext uri="{FF2B5EF4-FFF2-40B4-BE49-F238E27FC236}">
                <a16:creationId xmlns:a16="http://schemas.microsoft.com/office/drawing/2014/main" id="{CAB58E73-64C3-CD5F-BE97-54C62AF08C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2" y="3251436"/>
            <a:ext cx="4811352" cy="3514960"/>
          </a:xfrm>
          <a:prstGeom prst="rect">
            <a:avLst/>
          </a:prstGeom>
        </p:spPr>
      </p:pic>
      <p:pic>
        <p:nvPicPr>
          <p:cNvPr id="6" name="Picture 5">
            <a:extLst>
              <a:ext uri="{FF2B5EF4-FFF2-40B4-BE49-F238E27FC236}">
                <a16:creationId xmlns:a16="http://schemas.microsoft.com/office/drawing/2014/main" id="{9B8D8649-E051-E692-942B-DDDF6522E9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3037" y="3315715"/>
            <a:ext cx="6065520" cy="967740"/>
          </a:xfrm>
          <a:prstGeom prst="rect">
            <a:avLst/>
          </a:prstGeom>
        </p:spPr>
      </p:pic>
      <p:sp>
        <p:nvSpPr>
          <p:cNvPr id="3" name="Title 1">
            <a:extLst>
              <a:ext uri="{FF2B5EF4-FFF2-40B4-BE49-F238E27FC236}">
                <a16:creationId xmlns:a16="http://schemas.microsoft.com/office/drawing/2014/main" id="{9063AF2B-C0CB-9FC7-C7BA-3124AA09E423}"/>
              </a:ext>
            </a:extLst>
          </p:cNvPr>
          <p:cNvSpPr txBox="1">
            <a:spLocks/>
          </p:cNvSpPr>
          <p:nvPr/>
        </p:nvSpPr>
        <p:spPr>
          <a:xfrm>
            <a:off x="2477439" y="242401"/>
            <a:ext cx="9761391" cy="688339"/>
          </a:xfrm>
          <a:prstGeom prst="rect">
            <a:avLst/>
          </a:prstGeom>
          <a:ln w="12700">
            <a:miter lim="400000"/>
          </a:ln>
          <a:extLst>
            <a:ext uri="{C572A759-6A51-4108-AA02-DFA0A04FC94B}">
              <ma14:wrappingTextBoxFlag xmlns="" xmlns:ma14="http://schemas.microsoft.com/office/mac/drawingml/2011/main" val="1"/>
            </a:ext>
          </a:extLst>
        </p:spPr>
        <p:txBody>
          <a:bodyPr lIns="45711" tIns="45712" rIns="45711" bIns="45712" anchor="t">
            <a:normAutofit/>
          </a:bodyPr>
          <a:lstStyle>
            <a:lvl1pPr marL="0" marR="0" indent="0" algn="l" defTabSz="914230" rtl="0" latinLnBrk="0">
              <a:lnSpc>
                <a:spcPct val="90000"/>
              </a:lnSpc>
              <a:spcBef>
                <a:spcPts val="0"/>
              </a:spcBef>
              <a:spcAft>
                <a:spcPts val="0"/>
              </a:spcAft>
              <a:buClrTx/>
              <a:buSzTx/>
              <a:buFontTx/>
              <a:buNone/>
              <a:tabLst/>
              <a:defRPr sz="3000" b="1" i="0" u="none" strike="noStrike" cap="none" spc="0" baseline="0">
                <a:ln>
                  <a:noFill/>
                </a:ln>
                <a:solidFill>
                  <a:srgbClr val="00B0F0"/>
                </a:solidFill>
                <a:uFillTx/>
                <a:latin typeface="Arial"/>
                <a:ea typeface="Arial"/>
                <a:cs typeface="Arial"/>
                <a:sym typeface="Arial"/>
              </a:defRPr>
            </a:lvl1pPr>
            <a:lvl2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2pPr>
            <a:lvl3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3pPr>
            <a:lvl4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4pPr>
            <a:lvl5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5pPr>
            <a:lvl6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6pPr>
            <a:lvl7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7pPr>
            <a:lvl8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8pPr>
            <a:lvl9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9pPr>
          </a:lstStyle>
          <a:p>
            <a:pPr algn="r" hangingPunct="1"/>
            <a:endParaRPr lang="en-US" dirty="0"/>
          </a:p>
        </p:txBody>
      </p:sp>
      <p:sp>
        <p:nvSpPr>
          <p:cNvPr id="4" name="Rectangle 3">
            <a:extLst>
              <a:ext uri="{FF2B5EF4-FFF2-40B4-BE49-F238E27FC236}">
                <a16:creationId xmlns:a16="http://schemas.microsoft.com/office/drawing/2014/main" id="{2DFCEE9D-4996-9FA2-7B61-4DE93999CD0F}"/>
              </a:ext>
            </a:extLst>
          </p:cNvPr>
          <p:cNvSpPr/>
          <p:nvPr/>
        </p:nvSpPr>
        <p:spPr>
          <a:xfrm>
            <a:off x="5403878" y="3941439"/>
            <a:ext cx="541873" cy="159463"/>
          </a:xfrm>
          <a:prstGeom prst="rect">
            <a:avLst/>
          </a:prstGeom>
          <a:noFill/>
          <a:ln w="2222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5" name="Picture 4" descr="A screenshot of a cell phone&#10;&#10;Description automatically generated">
            <a:extLst>
              <a:ext uri="{FF2B5EF4-FFF2-40B4-BE49-F238E27FC236}">
                <a16:creationId xmlns:a16="http://schemas.microsoft.com/office/drawing/2014/main" id="{91B49B2A-BFB0-32F0-5B2D-3997DFEDAD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3037" y="5618046"/>
            <a:ext cx="4993761" cy="1177838"/>
          </a:xfrm>
          <a:prstGeom prst="rect">
            <a:avLst/>
          </a:prstGeom>
        </p:spPr>
      </p:pic>
      <p:pic>
        <p:nvPicPr>
          <p:cNvPr id="7" name="Picture 6" descr="A close up of a logo&#10;&#10;Description automatically generated">
            <a:extLst>
              <a:ext uri="{FF2B5EF4-FFF2-40B4-BE49-F238E27FC236}">
                <a16:creationId xmlns:a16="http://schemas.microsoft.com/office/drawing/2014/main" id="{51B6D136-AD9D-B1A8-1E0F-F5AA751C28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7922" y="6164819"/>
            <a:ext cx="1324624" cy="662312"/>
          </a:xfrm>
          <a:prstGeom prst="rect">
            <a:avLst/>
          </a:prstGeom>
        </p:spPr>
      </p:pic>
      <p:pic>
        <p:nvPicPr>
          <p:cNvPr id="11" name="Picture 10" descr="A white background with black text&#10;&#10;Description automatically generated">
            <a:extLst>
              <a:ext uri="{FF2B5EF4-FFF2-40B4-BE49-F238E27FC236}">
                <a16:creationId xmlns:a16="http://schemas.microsoft.com/office/drawing/2014/main" id="{56143224-BF02-1E85-11E2-928929028653}"/>
              </a:ext>
            </a:extLst>
          </p:cNvPr>
          <p:cNvPicPr>
            <a:picLocks noChangeAspect="1"/>
          </p:cNvPicPr>
          <p:nvPr/>
        </p:nvPicPr>
        <p:blipFill rotWithShape="1">
          <a:blip r:embed="rId6">
            <a:extLst>
              <a:ext uri="{28A0092B-C50C-407E-A947-70E740481C1C}">
                <a14:useLocalDpi xmlns:a14="http://schemas.microsoft.com/office/drawing/2010/main" val="0"/>
              </a:ext>
            </a:extLst>
          </a:blip>
          <a:srcRect t="20917" r="3499"/>
          <a:stretch/>
        </p:blipFill>
        <p:spPr>
          <a:xfrm>
            <a:off x="5387834" y="4497203"/>
            <a:ext cx="6679937" cy="878457"/>
          </a:xfrm>
          <a:prstGeom prst="rect">
            <a:avLst/>
          </a:prstGeom>
        </p:spPr>
      </p:pic>
      <p:sp>
        <p:nvSpPr>
          <p:cNvPr id="13" name="Rectangle 12">
            <a:extLst>
              <a:ext uri="{FF2B5EF4-FFF2-40B4-BE49-F238E27FC236}">
                <a16:creationId xmlns:a16="http://schemas.microsoft.com/office/drawing/2014/main" id="{69F116C6-F423-6A2C-768F-3E016813BFA7}"/>
              </a:ext>
            </a:extLst>
          </p:cNvPr>
          <p:cNvSpPr/>
          <p:nvPr/>
        </p:nvSpPr>
        <p:spPr>
          <a:xfrm>
            <a:off x="5415453" y="5175627"/>
            <a:ext cx="429763" cy="179331"/>
          </a:xfrm>
          <a:prstGeom prst="rect">
            <a:avLst/>
          </a:prstGeom>
          <a:noFill/>
          <a:ln w="2222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16" name="Picture 15">
            <a:extLst>
              <a:ext uri="{FF2B5EF4-FFF2-40B4-BE49-F238E27FC236}">
                <a16:creationId xmlns:a16="http://schemas.microsoft.com/office/drawing/2014/main" id="{8AA7BC9E-FADC-1434-7256-7863CB5F9D13}"/>
              </a:ext>
            </a:extLst>
          </p:cNvPr>
          <p:cNvPicPr>
            <a:picLocks noChangeAspect="1"/>
          </p:cNvPicPr>
          <p:nvPr/>
        </p:nvPicPr>
        <p:blipFill rotWithShape="1">
          <a:blip r:embed="rId7">
            <a:extLst>
              <a:ext uri="{28A0092B-C50C-407E-A947-70E740481C1C}">
                <a14:useLocalDpi xmlns:a14="http://schemas.microsoft.com/office/drawing/2010/main" val="0"/>
              </a:ext>
            </a:extLst>
          </a:blip>
          <a:srcRect l="24820" r="17215"/>
          <a:stretch/>
        </p:blipFill>
        <p:spPr>
          <a:xfrm>
            <a:off x="5192128" y="1717683"/>
            <a:ext cx="974632" cy="1119805"/>
          </a:xfrm>
          <a:prstGeom prst="rect">
            <a:avLst/>
          </a:prstGeom>
        </p:spPr>
      </p:pic>
      <p:pic>
        <p:nvPicPr>
          <p:cNvPr id="17" name="Picture 16">
            <a:extLst>
              <a:ext uri="{FF2B5EF4-FFF2-40B4-BE49-F238E27FC236}">
                <a16:creationId xmlns:a16="http://schemas.microsoft.com/office/drawing/2014/main" id="{9D034F55-9A0E-7DAE-5EF0-B1201986338E}"/>
              </a:ext>
            </a:extLst>
          </p:cNvPr>
          <p:cNvPicPr>
            <a:picLocks noChangeAspect="1"/>
          </p:cNvPicPr>
          <p:nvPr/>
        </p:nvPicPr>
        <p:blipFill rotWithShape="1">
          <a:blip r:embed="rId8">
            <a:extLst>
              <a:ext uri="{28A0092B-C50C-407E-A947-70E740481C1C}">
                <a14:useLocalDpi xmlns:a14="http://schemas.microsoft.com/office/drawing/2010/main" val="0"/>
              </a:ext>
            </a:extLst>
          </a:blip>
          <a:srcRect l="13827"/>
          <a:stretch/>
        </p:blipFill>
        <p:spPr>
          <a:xfrm rot="5400000">
            <a:off x="7591954" y="1814529"/>
            <a:ext cx="1119829" cy="974631"/>
          </a:xfrm>
          <a:prstGeom prst="rect">
            <a:avLst/>
          </a:prstGeom>
        </p:spPr>
      </p:pic>
      <p:sp>
        <p:nvSpPr>
          <p:cNvPr id="18" name="TextBox 17">
            <a:extLst>
              <a:ext uri="{FF2B5EF4-FFF2-40B4-BE49-F238E27FC236}">
                <a16:creationId xmlns:a16="http://schemas.microsoft.com/office/drawing/2014/main" id="{AB2EAA7F-481E-E100-DFD7-A76955EEA8A8}"/>
              </a:ext>
            </a:extLst>
          </p:cNvPr>
          <p:cNvSpPr txBox="1"/>
          <p:nvPr/>
        </p:nvSpPr>
        <p:spPr>
          <a:xfrm>
            <a:off x="4786625" y="2835053"/>
            <a:ext cx="7405374" cy="307777"/>
          </a:xfrm>
          <a:prstGeom prst="rect">
            <a:avLst/>
          </a:prstGeom>
          <a:solidFill>
            <a:schemeClr val="bg1">
              <a:alpha val="80000"/>
            </a:schemeClr>
          </a:solidFill>
        </p:spPr>
        <p:txBody>
          <a:bodyPr wrap="square" rtlCol="0">
            <a:spAutoFit/>
          </a:bodyPr>
          <a:lstStyle/>
          <a:p>
            <a:r>
              <a:rPr lang="en-US" sz="1400" b="1" dirty="0">
                <a:solidFill>
                  <a:srgbClr val="0070C0"/>
                </a:solidFill>
                <a:latin typeface="+mn-lt"/>
              </a:rPr>
              <a:t>         A. Belley       L. </a:t>
            </a:r>
            <a:r>
              <a:rPr lang="en-US" sz="1400" b="1" dirty="0" err="1">
                <a:solidFill>
                  <a:srgbClr val="0070C0"/>
                </a:solidFill>
                <a:latin typeface="+mn-lt"/>
              </a:rPr>
              <a:t>Jokiniemi</a:t>
            </a:r>
            <a:r>
              <a:rPr lang="en-US" sz="1400" b="1" dirty="0">
                <a:solidFill>
                  <a:srgbClr val="0070C0"/>
                </a:solidFill>
                <a:latin typeface="+mn-lt"/>
              </a:rPr>
              <a:t>      I. Ginnett        J. Pitcher         A. Todd      T. </a:t>
            </a:r>
            <a:r>
              <a:rPr lang="en-US" sz="1400" b="1" dirty="0" err="1">
                <a:solidFill>
                  <a:srgbClr val="0070C0"/>
                </a:solidFill>
                <a:latin typeface="+mn-lt"/>
              </a:rPr>
              <a:t>Shickele</a:t>
            </a:r>
            <a:endParaRPr lang="en-US" sz="1400" b="1" dirty="0">
              <a:solidFill>
                <a:srgbClr val="0070C0"/>
              </a:solidFill>
              <a:latin typeface="+mn-lt"/>
            </a:endParaRPr>
          </a:p>
        </p:txBody>
      </p:sp>
      <p:pic>
        <p:nvPicPr>
          <p:cNvPr id="19" name="Picture 18">
            <a:extLst>
              <a:ext uri="{FF2B5EF4-FFF2-40B4-BE49-F238E27FC236}">
                <a16:creationId xmlns:a16="http://schemas.microsoft.com/office/drawing/2014/main" id="{3BE30C00-F6F4-2766-E6DA-2E905AC839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61885" y="1646541"/>
            <a:ext cx="908294" cy="1188512"/>
          </a:xfrm>
          <a:prstGeom prst="rect">
            <a:avLst/>
          </a:prstGeom>
        </p:spPr>
      </p:pic>
      <p:pic>
        <p:nvPicPr>
          <p:cNvPr id="20" name="Picture 19" descr="A person in a white shirt&#10;&#10;Description automatically generated">
            <a:extLst>
              <a:ext uri="{FF2B5EF4-FFF2-40B4-BE49-F238E27FC236}">
                <a16:creationId xmlns:a16="http://schemas.microsoft.com/office/drawing/2014/main" id="{09B2CD2B-4920-BB83-1016-BC9278944FB5}"/>
              </a:ext>
            </a:extLst>
          </p:cNvPr>
          <p:cNvPicPr>
            <a:picLocks noChangeAspect="1"/>
          </p:cNvPicPr>
          <p:nvPr/>
        </p:nvPicPr>
        <p:blipFill rotWithShape="1">
          <a:blip r:embed="rId10">
            <a:extLst>
              <a:ext uri="{28A0092B-C50C-407E-A947-70E740481C1C}">
                <a14:useLocalDpi xmlns:a14="http://schemas.microsoft.com/office/drawing/2010/main" val="0"/>
              </a:ext>
            </a:extLst>
          </a:blip>
          <a:srcRect l="15029" r="27628" b="41590"/>
          <a:stretch/>
        </p:blipFill>
        <p:spPr>
          <a:xfrm>
            <a:off x="8840731" y="1756256"/>
            <a:ext cx="1064534" cy="1084332"/>
          </a:xfrm>
          <a:prstGeom prst="rect">
            <a:avLst/>
          </a:prstGeom>
        </p:spPr>
      </p:pic>
      <p:sp>
        <p:nvSpPr>
          <p:cNvPr id="14" name="Rectangle 13">
            <a:extLst>
              <a:ext uri="{FF2B5EF4-FFF2-40B4-BE49-F238E27FC236}">
                <a16:creationId xmlns:a16="http://schemas.microsoft.com/office/drawing/2014/main" id="{460C0631-6629-6116-9E0E-874CFD5E6250}"/>
              </a:ext>
            </a:extLst>
          </p:cNvPr>
          <p:cNvSpPr/>
          <p:nvPr/>
        </p:nvSpPr>
        <p:spPr>
          <a:xfrm>
            <a:off x="5934176" y="6525608"/>
            <a:ext cx="663394" cy="229213"/>
          </a:xfrm>
          <a:prstGeom prst="rect">
            <a:avLst/>
          </a:prstGeom>
          <a:noFill/>
          <a:ln w="2222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12" name="Picture 11" descr="A person smiling for a picture&#10;&#10;Description automatically generated">
            <a:extLst>
              <a:ext uri="{FF2B5EF4-FFF2-40B4-BE49-F238E27FC236}">
                <a16:creationId xmlns:a16="http://schemas.microsoft.com/office/drawing/2014/main" id="{C3D924FC-7A90-A620-2180-C5902CB1F6F4}"/>
              </a:ext>
            </a:extLst>
          </p:cNvPr>
          <p:cNvPicPr>
            <a:picLocks noChangeAspect="1"/>
          </p:cNvPicPr>
          <p:nvPr/>
        </p:nvPicPr>
        <p:blipFill>
          <a:blip r:embed="rId11">
            <a:extLst>
              <a:ext uri="{28A0092B-C50C-407E-A947-70E740481C1C}">
                <a14:useLocalDpi xmlns:a14="http://schemas.microsoft.com/office/drawing/2010/main" val="0"/>
              </a:ext>
            </a:extLst>
          </a:blip>
          <a:srcRect t="6852"/>
          <a:stretch/>
        </p:blipFill>
        <p:spPr>
          <a:xfrm>
            <a:off x="11312440" y="1813278"/>
            <a:ext cx="797385" cy="990600"/>
          </a:xfrm>
          <a:prstGeom prst="rect">
            <a:avLst/>
          </a:prstGeom>
        </p:spPr>
      </p:pic>
      <p:pic>
        <p:nvPicPr>
          <p:cNvPr id="22" name="Picture 21">
            <a:extLst>
              <a:ext uri="{FF2B5EF4-FFF2-40B4-BE49-F238E27FC236}">
                <a16:creationId xmlns:a16="http://schemas.microsoft.com/office/drawing/2014/main" id="{1231E556-B1C0-D755-D340-3FE2E01C89D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89901" y="1813278"/>
            <a:ext cx="990600" cy="990600"/>
          </a:xfrm>
          <a:prstGeom prst="rect">
            <a:avLst/>
          </a:prstGeom>
        </p:spPr>
      </p:pic>
    </p:spTree>
    <p:extLst>
      <p:ext uri="{BB962C8B-B14F-4D97-AF65-F5344CB8AC3E}">
        <p14:creationId xmlns:p14="http://schemas.microsoft.com/office/powerpoint/2010/main" val="2741717698"/>
      </p:ext>
    </p:extLst>
  </p:cSld>
  <p:clrMapOvr>
    <a:masterClrMapping/>
  </p:clrMapOvr>
  <p:transition spd="med" advTm="1764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52901" y="6519818"/>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7" name="Rectangle 16"/>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95" name="Title 1"/>
          <p:cNvSpPr txBox="1">
            <a:spLocks noGrp="1"/>
          </p:cNvSpPr>
          <p:nvPr>
            <p:ph type="title"/>
          </p:nvPr>
        </p:nvSpPr>
        <p:spPr>
          <a:xfrm>
            <a:off x="2325039" y="90001"/>
            <a:ext cx="9761391" cy="688339"/>
          </a:xfrm>
          <a:prstGeom prst="rect">
            <a:avLst/>
          </a:prstGeom>
        </p:spPr>
        <p:txBody>
          <a:bodyPr>
            <a:normAutofit/>
          </a:bodyPr>
          <a:lstStyle>
            <a:lvl1pPr>
              <a:defRPr sz="3000"/>
            </a:lvl1pPr>
          </a:lstStyle>
          <a:p>
            <a:pPr algn="r"/>
            <a:r>
              <a:rPr lang="en-US" dirty="0"/>
              <a:t>The Year(s) We Lost Hope: Leading-Order Contact</a:t>
            </a:r>
            <a:endParaRPr dirty="0"/>
          </a:p>
        </p:txBody>
      </p:sp>
      <p:sp>
        <p:nvSpPr>
          <p:cNvPr id="6" name="Rectangle 61"/>
          <p:cNvSpPr>
            <a:spLocks noChangeArrowheads="1"/>
          </p:cNvSpPr>
          <p:nvPr/>
        </p:nvSpPr>
        <p:spPr bwMode="auto">
          <a:xfrm>
            <a:off x="182880" y="738716"/>
            <a:ext cx="12009119" cy="6109361"/>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b="1" dirty="0">
                <a:solidFill>
                  <a:srgbClr val="0070C0"/>
                </a:solidFill>
                <a:latin typeface="Arial" panose="020B0604020202020204" pitchFamily="34" charset="0"/>
                <a:cs typeface="Arial" panose="020B0604020202020204" pitchFamily="34" charset="0"/>
              </a:rPr>
              <a:t>Proper renormalization requires short-range contact term at leading order</a:t>
            </a:r>
          </a:p>
          <a:p>
            <a:endParaRPr lang="en-US" sz="800" b="1" dirty="0">
              <a:solidFill>
                <a:srgbClr val="0070C0"/>
              </a:solidFill>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r>
              <a:rPr lang="en-US" sz="2400" dirty="0">
                <a:solidFill>
                  <a:srgbClr val="C00000"/>
                </a:solidFill>
                <a:latin typeface="Arial" panose="020B0604020202020204" pitchFamily="34" charset="0"/>
                <a:cs typeface="Arial" panose="020B0604020202020204" pitchFamily="34" charset="0"/>
              </a:rPr>
              <a:t>New paradigm for </a:t>
            </a:r>
            <a:r>
              <a:rPr lang="en-US" sz="2400" dirty="0">
                <a:solidFill>
                  <a:srgbClr val="C00000"/>
                </a:solidFill>
                <a:latin typeface="Times New Roman" panose="02020603050405020304" pitchFamily="18" charset="0"/>
                <a:cs typeface="Times New Roman" panose="02020603050405020304" pitchFamily="18" charset="0"/>
              </a:rPr>
              <a:t>0ν</a:t>
            </a:r>
            <a:r>
              <a:rPr lang="en-US" sz="2400" dirty="0">
                <a:solidFill>
                  <a:srgbClr val="C00000"/>
                </a:solidFill>
                <a:latin typeface="Times New Roman" panose="02020603050405020304" pitchFamily="18" charset="0"/>
                <a:ea typeface="Lucida Grande"/>
                <a:cs typeface="Times New Roman" panose="02020603050405020304" pitchFamily="18" charset="0"/>
              </a:rPr>
              <a:t>ββ</a:t>
            </a:r>
            <a:r>
              <a:rPr lang="en-US" sz="2400" dirty="0">
                <a:solidFill>
                  <a:srgbClr val="C00000"/>
                </a:solidFill>
                <a:latin typeface="Arial" panose="020B0604020202020204" pitchFamily="34" charset="0"/>
                <a:ea typeface="Lucida Grande"/>
                <a:cs typeface="Arial" panose="020B0604020202020204" pitchFamily="34" charset="0"/>
              </a:rPr>
              <a:t> </a:t>
            </a:r>
            <a:r>
              <a:rPr lang="en-US" sz="2400" dirty="0">
                <a:solidFill>
                  <a:srgbClr val="C00000"/>
                </a:solidFill>
                <a:latin typeface="Arial" panose="020B0604020202020204" pitchFamily="34" charset="0"/>
                <a:cs typeface="Arial" panose="020B0604020202020204" pitchFamily="34" charset="0"/>
              </a:rPr>
              <a:t>decay</a:t>
            </a:r>
            <a:r>
              <a:rPr lang="en-US" sz="2400" dirty="0">
                <a:latin typeface="Arial" panose="020B0604020202020204" pitchFamily="34" charset="0"/>
                <a:cs typeface="Arial" panose="020B0604020202020204" pitchFamily="34" charset="0"/>
              </a:rPr>
              <a:t>: include long- and short-range terms</a:t>
            </a: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r>
              <a:rPr lang="en-US" sz="2100" dirty="0">
                <a:latin typeface="Arial" panose="020B0604020202020204" pitchFamily="34" charset="0"/>
                <a:cs typeface="Arial" panose="020B0604020202020204" pitchFamily="34" charset="0"/>
              </a:rPr>
              <a:t>Estimated to ~30% - no consistent way to assess with phenomenology</a:t>
            </a:r>
          </a:p>
        </p:txBody>
      </p:sp>
      <p:pic>
        <p:nvPicPr>
          <p:cNvPr id="10" name="Picture 9" descr="Diagram&#10;&#10;Description automatically generated">
            <a:extLst>
              <a:ext uri="{FF2B5EF4-FFF2-40B4-BE49-F238E27FC236}">
                <a16:creationId xmlns:a16="http://schemas.microsoft.com/office/drawing/2014/main" id="{217061EF-B9F7-BE4F-B7B8-3CBB877344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443" y="1315867"/>
            <a:ext cx="4494412" cy="3324713"/>
          </a:xfrm>
          <a:prstGeom prst="rect">
            <a:avLst/>
          </a:prstGeom>
        </p:spPr>
      </p:pic>
      <p:pic>
        <p:nvPicPr>
          <p:cNvPr id="24" name="Picture 23" descr="A picture containing graphical user interface&#10;&#10;Description automatically generated">
            <a:extLst>
              <a:ext uri="{FF2B5EF4-FFF2-40B4-BE49-F238E27FC236}">
                <a16:creationId xmlns:a16="http://schemas.microsoft.com/office/drawing/2014/main" id="{22B5F2B5-2BD8-E043-A411-AE4FF21592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272" y="1229329"/>
            <a:ext cx="834122" cy="385781"/>
          </a:xfrm>
          <a:prstGeom prst="rect">
            <a:avLst/>
          </a:prstGeom>
        </p:spPr>
      </p:pic>
      <p:sp>
        <p:nvSpPr>
          <p:cNvPr id="27" name="TextBox 26">
            <a:extLst>
              <a:ext uri="{FF2B5EF4-FFF2-40B4-BE49-F238E27FC236}">
                <a16:creationId xmlns:a16="http://schemas.microsoft.com/office/drawing/2014/main" id="{8AD3C892-467A-CA45-9286-3A35511918E4}"/>
              </a:ext>
            </a:extLst>
          </p:cNvPr>
          <p:cNvSpPr txBox="1"/>
          <p:nvPr/>
        </p:nvSpPr>
        <p:spPr>
          <a:xfrm>
            <a:off x="6990637" y="3408354"/>
            <a:ext cx="2618664" cy="646329"/>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1800" dirty="0">
                <a:solidFill>
                  <a:srgbClr val="C00000"/>
                </a:solidFill>
              </a:rPr>
              <a:t>New physics inside blob:</a:t>
            </a:r>
          </a:p>
          <a:p>
            <a:pPr algn="ctr" defTabSz="457200"/>
            <a:r>
              <a:rPr kumimoji="0" lang="en-US" sz="1800" b="0" i="0" u="none" strike="noStrike" cap="none" spc="0" normalizeH="0" baseline="0" dirty="0">
                <a:ln>
                  <a:noFill/>
                </a:ln>
                <a:solidFill>
                  <a:srgbClr val="C00000"/>
                </a:solidFill>
                <a:effectLst/>
                <a:uFillTx/>
                <a:latin typeface="Arial"/>
                <a:ea typeface="Arial"/>
                <a:cs typeface="Arial"/>
                <a:sym typeface="Arial"/>
              </a:rPr>
              <a:t>High-energy </a:t>
            </a:r>
            <a:r>
              <a:rPr lang="en-US" sz="1800" dirty="0" err="1">
                <a:solidFill>
                  <a:srgbClr val="C00000"/>
                </a:solidFill>
                <a:latin typeface="Times New Roman"/>
                <a:cs typeface="Times New Roman"/>
              </a:rPr>
              <a:t>ν</a:t>
            </a:r>
            <a:r>
              <a:rPr kumimoji="0" lang="en-US" sz="1800" b="0" i="0" u="none" strike="noStrike" cap="none" spc="0" normalizeH="0" baseline="0" dirty="0">
                <a:ln>
                  <a:noFill/>
                </a:ln>
                <a:solidFill>
                  <a:srgbClr val="C00000"/>
                </a:solidFill>
                <a:effectLst/>
                <a:uFillTx/>
                <a:latin typeface="Arial"/>
                <a:ea typeface="Arial"/>
                <a:cs typeface="Arial"/>
                <a:sym typeface="Arial"/>
              </a:rPr>
              <a:t> exchange</a:t>
            </a:r>
          </a:p>
        </p:txBody>
      </p:sp>
      <p:pic>
        <p:nvPicPr>
          <p:cNvPr id="4097" name="Picture 1" descr="page6image47927792">
            <a:extLst>
              <a:ext uri="{FF2B5EF4-FFF2-40B4-BE49-F238E27FC236}">
                <a16:creationId xmlns:a16="http://schemas.microsoft.com/office/drawing/2014/main" id="{601C9CBC-483D-A84E-92A6-70F896A68A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5367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B0F1DBDB-294F-834A-8954-196E37505778}"/>
              </a:ext>
            </a:extLst>
          </p:cNvPr>
          <p:cNvPicPr>
            <a:picLocks noChangeAspect="1"/>
          </p:cNvPicPr>
          <p:nvPr/>
        </p:nvPicPr>
        <p:blipFill>
          <a:blip r:embed="rId6"/>
          <a:stretch>
            <a:fillRect/>
          </a:stretch>
        </p:blipFill>
        <p:spPr>
          <a:xfrm>
            <a:off x="6365300" y="1678043"/>
            <a:ext cx="3464502" cy="1772226"/>
          </a:xfrm>
          <a:prstGeom prst="rect">
            <a:avLst/>
          </a:prstGeom>
        </p:spPr>
      </p:pic>
      <p:pic>
        <p:nvPicPr>
          <p:cNvPr id="35" name="Picture 34">
            <a:extLst>
              <a:ext uri="{FF2B5EF4-FFF2-40B4-BE49-F238E27FC236}">
                <a16:creationId xmlns:a16="http://schemas.microsoft.com/office/drawing/2014/main" id="{B055AB3B-500C-8F49-BC73-1757CED623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1106" y="2211571"/>
            <a:ext cx="217977" cy="217977"/>
          </a:xfrm>
          <a:prstGeom prst="rect">
            <a:avLst/>
          </a:prstGeom>
        </p:spPr>
      </p:pic>
      <p:pic>
        <p:nvPicPr>
          <p:cNvPr id="3" name="Picture 2">
            <a:extLst>
              <a:ext uri="{FF2B5EF4-FFF2-40B4-BE49-F238E27FC236}">
                <a16:creationId xmlns:a16="http://schemas.microsoft.com/office/drawing/2014/main" id="{F53D6F18-F9BF-98D5-2B4A-FB8F2E10EF9A}"/>
              </a:ext>
            </a:extLst>
          </p:cNvPr>
          <p:cNvPicPr>
            <a:picLocks noChangeAspect="1"/>
          </p:cNvPicPr>
          <p:nvPr/>
        </p:nvPicPr>
        <p:blipFill>
          <a:blip r:embed="rId8"/>
          <a:stretch>
            <a:fillRect/>
          </a:stretch>
        </p:blipFill>
        <p:spPr>
          <a:xfrm>
            <a:off x="1097212" y="5347529"/>
            <a:ext cx="7000339" cy="815108"/>
          </a:xfrm>
          <a:prstGeom prst="rect">
            <a:avLst/>
          </a:prstGeom>
        </p:spPr>
      </p:pic>
      <p:sp>
        <p:nvSpPr>
          <p:cNvPr id="2" name="TextBox 1">
            <a:extLst>
              <a:ext uri="{FF2B5EF4-FFF2-40B4-BE49-F238E27FC236}">
                <a16:creationId xmlns:a16="http://schemas.microsoft.com/office/drawing/2014/main" id="{1A0B0BB1-DBB9-FCD1-8E19-8EAA6F94E01C}"/>
              </a:ext>
            </a:extLst>
          </p:cNvPr>
          <p:cNvSpPr txBox="1"/>
          <p:nvPr/>
        </p:nvSpPr>
        <p:spPr>
          <a:xfrm>
            <a:off x="3996225" y="4224520"/>
            <a:ext cx="4074881" cy="338554"/>
          </a:xfrm>
          <a:prstGeom prst="rect">
            <a:avLst/>
          </a:prstGeom>
          <a:noFill/>
        </p:spPr>
        <p:txBody>
          <a:bodyPr wrap="square" rtlCol="0">
            <a:spAutoFit/>
          </a:bodyPr>
          <a:lstStyle/>
          <a:p>
            <a:r>
              <a:rPr lang="en-US" sz="1600" i="1" dirty="0">
                <a:solidFill>
                  <a:srgbClr val="4471C4"/>
                </a:solidFill>
                <a:latin typeface="Arial" panose="020B0604020202020204" pitchFamily="34" charset="0"/>
              </a:rPr>
              <a:t>V. </a:t>
            </a:r>
            <a:r>
              <a:rPr lang="en-US" sz="1600" i="1" dirty="0" err="1">
                <a:solidFill>
                  <a:srgbClr val="4471C4"/>
                </a:solidFill>
                <a:latin typeface="Arial" panose="020B0604020202020204" pitchFamily="34" charset="0"/>
              </a:rPr>
              <a:t>Cirigliano</a:t>
            </a:r>
            <a:r>
              <a:rPr lang="en-US" sz="1600" i="1" dirty="0">
                <a:solidFill>
                  <a:srgbClr val="4471C4"/>
                </a:solidFill>
                <a:latin typeface="Arial" panose="020B0604020202020204" pitchFamily="34" charset="0"/>
              </a:rPr>
              <a:t> et al. PRL (2018), PRL (2022)</a:t>
            </a:r>
            <a:endParaRPr lang="en-CA" sz="1600" dirty="0"/>
          </a:p>
        </p:txBody>
      </p:sp>
    </p:spTree>
    <p:extLst>
      <p:ext uri="{BB962C8B-B14F-4D97-AF65-F5344CB8AC3E}">
        <p14:creationId xmlns:p14="http://schemas.microsoft.com/office/powerpoint/2010/main" val="210986483"/>
      </p:ext>
    </p:extLst>
  </p:cSld>
  <p:clrMapOvr>
    <a:masterClrMapping/>
  </p:clrMapOvr>
  <p:transition spd="med" advTm="54799"/>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74669" y="6476980"/>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7" name="Rectangle 16"/>
          <p:cNvSpPr/>
          <p:nvPr/>
        </p:nvSpPr>
        <p:spPr>
          <a:xfrm>
            <a:off x="11497893" y="5315445"/>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95" name="Title 1"/>
          <p:cNvSpPr txBox="1">
            <a:spLocks noGrp="1"/>
          </p:cNvSpPr>
          <p:nvPr>
            <p:ph type="title"/>
          </p:nvPr>
        </p:nvSpPr>
        <p:spPr>
          <a:xfrm>
            <a:off x="2325039" y="90001"/>
            <a:ext cx="9761391" cy="688339"/>
          </a:xfrm>
          <a:prstGeom prst="rect">
            <a:avLst/>
          </a:prstGeom>
        </p:spPr>
        <p:txBody>
          <a:bodyPr>
            <a:normAutofit/>
          </a:bodyPr>
          <a:lstStyle>
            <a:lvl1pPr>
              <a:defRPr sz="3000"/>
            </a:lvl1pPr>
          </a:lstStyle>
          <a:p>
            <a:pPr algn="r"/>
            <a:r>
              <a:rPr lang="en-US" dirty="0"/>
              <a:t>(More) Current Status of NMEs</a:t>
            </a:r>
            <a:endParaRPr dirty="0"/>
          </a:p>
        </p:txBody>
      </p:sp>
      <p:sp>
        <p:nvSpPr>
          <p:cNvPr id="12" name="Rectangle 61">
            <a:extLst>
              <a:ext uri="{FF2B5EF4-FFF2-40B4-BE49-F238E27FC236}">
                <a16:creationId xmlns:a16="http://schemas.microsoft.com/office/drawing/2014/main" id="{F1700836-EC76-D7EC-F310-E4EBFB3E3A2C}"/>
              </a:ext>
            </a:extLst>
          </p:cNvPr>
          <p:cNvSpPr>
            <a:spLocks noChangeArrowheads="1"/>
          </p:cNvSpPr>
          <p:nvPr/>
        </p:nvSpPr>
        <p:spPr bwMode="auto">
          <a:xfrm>
            <a:off x="196427" y="738716"/>
            <a:ext cx="12009119" cy="6063194"/>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dirty="0">
                <a:latin typeface="Arial" panose="020B0604020202020204" pitchFamily="34" charset="0"/>
                <a:cs typeface="Arial" panose="020B0604020202020204" pitchFamily="34" charset="0"/>
              </a:rPr>
              <a:t>Compiled values updated w/ phenomenology + short-range contact</a:t>
            </a:r>
          </a:p>
          <a:p>
            <a:endParaRPr lang="en-US" sz="8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r>
              <a:rPr lang="en-US" sz="2100" dirty="0">
                <a:latin typeface="Arial" panose="020B0604020202020204" pitchFamily="34" charset="0"/>
                <a:cs typeface="Arial" panose="020B0604020202020204" pitchFamily="34" charset="0"/>
              </a:rPr>
              <a:t>												</a:t>
            </a: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b="1" dirty="0">
              <a:solidFill>
                <a:srgbClr val="0070C0"/>
              </a:solidFill>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endParaRPr lang="en-US" sz="800" dirty="0">
              <a:solidFill>
                <a:srgbClr val="0070C0"/>
              </a:solidFill>
              <a:latin typeface="Arial" panose="020B0604020202020204" pitchFamily="34" charset="0"/>
              <a:cs typeface="Arial" panose="020B0604020202020204" pitchFamily="34" charset="0"/>
            </a:endParaRPr>
          </a:p>
          <a:p>
            <a:r>
              <a:rPr lang="en-US" sz="2100" dirty="0">
                <a:solidFill>
                  <a:srgbClr val="C00000"/>
                </a:solidFill>
                <a:latin typeface="Arial" panose="020B0604020202020204" pitchFamily="34" charset="0"/>
                <a:cs typeface="Arial" panose="020B0604020202020204" pitchFamily="34" charset="0"/>
              </a:rPr>
              <a:t>New(er) results increase factors up to &gt;10 uncertainty 😬 can we do better?</a:t>
            </a:r>
          </a:p>
        </p:txBody>
      </p:sp>
      <p:sp>
        <p:nvSpPr>
          <p:cNvPr id="18" name="Rectangle 17">
            <a:extLst>
              <a:ext uri="{FF2B5EF4-FFF2-40B4-BE49-F238E27FC236}">
                <a16:creationId xmlns:a16="http://schemas.microsoft.com/office/drawing/2014/main" id="{0E4EFC17-C57D-C6EF-8C20-292EFBD059D2}"/>
              </a:ext>
            </a:extLst>
          </p:cNvPr>
          <p:cNvSpPr/>
          <p:nvPr/>
        </p:nvSpPr>
        <p:spPr>
          <a:xfrm>
            <a:off x="792779" y="5074920"/>
            <a:ext cx="6442411"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3" name="Picture 2" descr="A graph of different types of objects&#10;&#10;AI-generated content may be incorrect.">
            <a:extLst>
              <a:ext uri="{FF2B5EF4-FFF2-40B4-BE49-F238E27FC236}">
                <a16:creationId xmlns:a16="http://schemas.microsoft.com/office/drawing/2014/main" id="{CDEAA220-3486-FBA4-8993-B13F1C0FC1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91" y="1158365"/>
            <a:ext cx="11030212" cy="4922819"/>
          </a:xfrm>
          <a:prstGeom prst="rect">
            <a:avLst/>
          </a:prstGeom>
        </p:spPr>
      </p:pic>
    </p:spTree>
    <p:extLst>
      <p:ext uri="{BB962C8B-B14F-4D97-AF65-F5344CB8AC3E}">
        <p14:creationId xmlns:p14="http://schemas.microsoft.com/office/powerpoint/2010/main" val="1022616394"/>
      </p:ext>
    </p:extLst>
  </p:cSld>
  <p:clrMapOvr>
    <a:masterClrMapping/>
  </p:clrMapOvr>
  <p:transition spd="med" advTm="33187"/>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95" name="Title 1"/>
          <p:cNvSpPr txBox="1">
            <a:spLocks noGrp="1"/>
          </p:cNvSpPr>
          <p:nvPr>
            <p:ph type="title"/>
          </p:nvPr>
        </p:nvSpPr>
        <p:spPr>
          <a:xfrm>
            <a:off x="2325039" y="90001"/>
            <a:ext cx="9761391" cy="688339"/>
          </a:xfrm>
          <a:prstGeom prst="rect">
            <a:avLst/>
          </a:prstGeom>
        </p:spPr>
        <p:txBody>
          <a:bodyPr>
            <a:normAutofit/>
          </a:bodyPr>
          <a:lstStyle>
            <a:lvl1pPr>
              <a:defRPr sz="3000"/>
            </a:lvl1pPr>
          </a:lstStyle>
          <a:p>
            <a:pPr algn="r"/>
            <a:r>
              <a:rPr lang="en-US" dirty="0"/>
              <a:t>Ab Initio Strategy: Predict in Heavy Nuclei</a:t>
            </a:r>
            <a:endParaRPr dirty="0"/>
          </a:p>
        </p:txBody>
      </p:sp>
      <p:sp>
        <p:nvSpPr>
          <p:cNvPr id="6" name="Rectangle 61"/>
          <p:cNvSpPr>
            <a:spLocks noChangeArrowheads="1"/>
          </p:cNvSpPr>
          <p:nvPr/>
        </p:nvSpPr>
        <p:spPr bwMode="auto">
          <a:xfrm>
            <a:off x="182880" y="738716"/>
            <a:ext cx="12009119" cy="5416863"/>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b="1" dirty="0">
                <a:solidFill>
                  <a:srgbClr val="0070C0"/>
                </a:solidFill>
                <a:latin typeface="Arial" panose="020B0604020202020204" pitchFamily="34" charset="0"/>
                <a:cs typeface="Arial" panose="020B0604020202020204" pitchFamily="34" charset="0"/>
              </a:rPr>
              <a:t>Converged NMEs for major players in global searches: </a:t>
            </a:r>
            <a:r>
              <a:rPr lang="en-US" sz="2100" b="1" baseline="30000" dirty="0">
                <a:solidFill>
                  <a:srgbClr val="0070C0"/>
                </a:solidFill>
                <a:latin typeface="Arial" panose="020B0604020202020204" pitchFamily="34" charset="0"/>
                <a:cs typeface="Arial" panose="020B0604020202020204" pitchFamily="34" charset="0"/>
              </a:rPr>
              <a:t>76</a:t>
            </a:r>
            <a:r>
              <a:rPr lang="en-US" sz="2100" b="1" dirty="0">
                <a:solidFill>
                  <a:srgbClr val="0070C0"/>
                </a:solidFill>
                <a:latin typeface="Arial" panose="020B0604020202020204" pitchFamily="34" charset="0"/>
                <a:cs typeface="Arial" panose="020B0604020202020204" pitchFamily="34" charset="0"/>
              </a:rPr>
              <a:t>Ge, </a:t>
            </a:r>
            <a:r>
              <a:rPr lang="en-US" sz="2100" b="1" baseline="30000" dirty="0">
                <a:solidFill>
                  <a:srgbClr val="0070C0"/>
                </a:solidFill>
                <a:latin typeface="Arial" panose="020B0604020202020204" pitchFamily="34" charset="0"/>
                <a:cs typeface="Arial" panose="020B0604020202020204" pitchFamily="34" charset="0"/>
              </a:rPr>
              <a:t>100</a:t>
            </a:r>
            <a:r>
              <a:rPr lang="en-US" sz="2100" b="1" dirty="0">
                <a:solidFill>
                  <a:srgbClr val="0070C0"/>
                </a:solidFill>
                <a:latin typeface="Arial" panose="020B0604020202020204" pitchFamily="34" charset="0"/>
                <a:cs typeface="Arial" panose="020B0604020202020204" pitchFamily="34" charset="0"/>
              </a:rPr>
              <a:t>Mo, </a:t>
            </a:r>
            <a:r>
              <a:rPr lang="en-US" sz="2100" b="1" baseline="30000" dirty="0">
                <a:solidFill>
                  <a:srgbClr val="0070C0"/>
                </a:solidFill>
                <a:latin typeface="Arial" panose="020B0604020202020204" pitchFamily="34" charset="0"/>
                <a:cs typeface="Arial" panose="020B0604020202020204" pitchFamily="34" charset="0"/>
              </a:rPr>
              <a:t>130</a:t>
            </a:r>
            <a:r>
              <a:rPr lang="en-US" sz="2100" b="1" dirty="0">
                <a:solidFill>
                  <a:srgbClr val="0070C0"/>
                </a:solidFill>
                <a:latin typeface="Arial" panose="020B0604020202020204" pitchFamily="34" charset="0"/>
                <a:cs typeface="Arial" panose="020B0604020202020204" pitchFamily="34" charset="0"/>
              </a:rPr>
              <a:t>Te, </a:t>
            </a:r>
            <a:r>
              <a:rPr lang="en-US" sz="2100" b="1" baseline="30000" dirty="0">
                <a:solidFill>
                  <a:srgbClr val="0070C0"/>
                </a:solidFill>
                <a:latin typeface="Arial" panose="020B0604020202020204" pitchFamily="34" charset="0"/>
                <a:cs typeface="Arial" panose="020B0604020202020204" pitchFamily="34" charset="0"/>
              </a:rPr>
              <a:t>136</a:t>
            </a:r>
            <a:r>
              <a:rPr lang="en-US" sz="2100" b="1" dirty="0">
                <a:solidFill>
                  <a:srgbClr val="0070C0"/>
                </a:solidFill>
                <a:latin typeface="Arial" panose="020B0604020202020204" pitchFamily="34" charset="0"/>
                <a:cs typeface="Arial" panose="020B0604020202020204" pitchFamily="34" charset="0"/>
              </a:rPr>
              <a:t>Xe </a:t>
            </a:r>
          </a:p>
          <a:p>
            <a:endParaRPr lang="en-US" sz="8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p:txBody>
      </p:sp>
      <p:sp>
        <p:nvSpPr>
          <p:cNvPr id="8" name="Rectangle 7"/>
          <p:cNvSpPr/>
          <p:nvPr/>
        </p:nvSpPr>
        <p:spPr>
          <a:xfrm flipV="1">
            <a:off x="340855" y="6447966"/>
            <a:ext cx="1082831" cy="242200"/>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 name="AutoShape 2" descr="nme_2020b.pdf">
            <a:extLst>
              <a:ext uri="{FF2B5EF4-FFF2-40B4-BE49-F238E27FC236}">
                <a16:creationId xmlns:a16="http://schemas.microsoft.com/office/drawing/2014/main" id="{6291DC22-A365-5449-A1EF-5BA8BBD59976}"/>
              </a:ext>
            </a:extLst>
          </p:cNvPr>
          <p:cNvSpPr>
            <a:spLocks noChangeAspect="1" noChangeArrowheads="1"/>
          </p:cNvSpPr>
          <p:nvPr/>
        </p:nvSpPr>
        <p:spPr bwMode="auto">
          <a:xfrm>
            <a:off x="8708189" y="1849712"/>
            <a:ext cx="335280" cy="3352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descr="A graph of different colored lines&#10;&#10;Description automatically generated with medium confidence">
            <a:extLst>
              <a:ext uri="{FF2B5EF4-FFF2-40B4-BE49-F238E27FC236}">
                <a16:creationId xmlns:a16="http://schemas.microsoft.com/office/drawing/2014/main" id="{D95BEC29-07D3-9FD1-5375-ED919D598B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79" y="1110797"/>
            <a:ext cx="10870943" cy="5460752"/>
          </a:xfrm>
          <a:prstGeom prst="rect">
            <a:avLst/>
          </a:prstGeom>
        </p:spPr>
      </p:pic>
      <p:sp>
        <p:nvSpPr>
          <p:cNvPr id="7" name="TextBox 6">
            <a:extLst>
              <a:ext uri="{FF2B5EF4-FFF2-40B4-BE49-F238E27FC236}">
                <a16:creationId xmlns:a16="http://schemas.microsoft.com/office/drawing/2014/main" id="{921F26A0-3B0A-B13F-8B35-0B4C8C9AF6B9}"/>
              </a:ext>
            </a:extLst>
          </p:cNvPr>
          <p:cNvSpPr txBox="1"/>
          <p:nvPr/>
        </p:nvSpPr>
        <p:spPr>
          <a:xfrm>
            <a:off x="9583839" y="6349661"/>
            <a:ext cx="2592732"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1400" dirty="0" err="1">
                <a:solidFill>
                  <a:srgbClr val="FF0000"/>
                </a:solidFill>
                <a:effectLst/>
                <a:latin typeface="Arial" panose="020B0604020202020204" pitchFamily="34" charset="0"/>
                <a:cs typeface="Arial" panose="020B0604020202020204" pitchFamily="34" charset="0"/>
              </a:rPr>
              <a:t>Belley</a:t>
            </a:r>
            <a:r>
              <a:rPr lang="en-CA" sz="1400" dirty="0">
                <a:solidFill>
                  <a:srgbClr val="FF0000"/>
                </a:solidFill>
                <a:effectLst/>
                <a:latin typeface="Arial" panose="020B0604020202020204" pitchFamily="34" charset="0"/>
                <a:cs typeface="Arial" panose="020B0604020202020204" pitchFamily="34" charset="0"/>
              </a:rPr>
              <a:t> et al., </a:t>
            </a:r>
            <a:r>
              <a:rPr lang="en-CA" sz="1400" dirty="0">
                <a:solidFill>
                  <a:srgbClr val="FF0000"/>
                </a:solidFill>
                <a:latin typeface="Arial" panose="020B0604020202020204" pitchFamily="34" charset="0"/>
                <a:cs typeface="Arial" panose="020B0604020202020204" pitchFamily="34" charset="0"/>
              </a:rPr>
              <a:t>arXiv:2307.15156</a:t>
            </a:r>
          </a:p>
          <a:p>
            <a:r>
              <a:rPr lang="en-CA" sz="1400" dirty="0">
                <a:solidFill>
                  <a:srgbClr val="FF0000"/>
                </a:solidFill>
                <a:latin typeface="Arial" panose="020B0604020202020204" pitchFamily="34" charset="0"/>
                <a:cs typeface="Arial" panose="020B0604020202020204" pitchFamily="34" charset="0"/>
              </a:rPr>
              <a:t>Nature (under review)</a:t>
            </a:r>
          </a:p>
        </p:txBody>
      </p:sp>
    </p:spTree>
    <p:extLst>
      <p:ext uri="{BB962C8B-B14F-4D97-AF65-F5344CB8AC3E}">
        <p14:creationId xmlns:p14="http://schemas.microsoft.com/office/powerpoint/2010/main" val="1677865662"/>
      </p:ext>
    </p:extLst>
  </p:cSld>
  <p:clrMapOvr>
    <a:masterClrMapping/>
  </p:clrMapOvr>
  <p:transition spd="med" advTm="29982"/>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flipV="1">
            <a:off x="340855" y="6493686"/>
            <a:ext cx="1082831" cy="242200"/>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7" name="Rectangle 16"/>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95" name="Title 1"/>
          <p:cNvSpPr txBox="1">
            <a:spLocks noGrp="1"/>
          </p:cNvSpPr>
          <p:nvPr>
            <p:ph type="title"/>
          </p:nvPr>
        </p:nvSpPr>
        <p:spPr>
          <a:xfrm>
            <a:off x="2325039" y="90001"/>
            <a:ext cx="9761391" cy="688339"/>
          </a:xfrm>
          <a:prstGeom prst="rect">
            <a:avLst/>
          </a:prstGeom>
        </p:spPr>
        <p:txBody>
          <a:bodyPr>
            <a:normAutofit/>
          </a:bodyPr>
          <a:lstStyle>
            <a:lvl1pPr>
              <a:defRPr sz="3000"/>
            </a:lvl1pPr>
          </a:lstStyle>
          <a:p>
            <a:pPr algn="r"/>
            <a:r>
              <a:rPr lang="en-US" dirty="0"/>
              <a:t>Ab Initio Strategy: Predict in Heavy Nuclei</a:t>
            </a:r>
            <a:endParaRPr dirty="0"/>
          </a:p>
        </p:txBody>
      </p:sp>
      <p:pic>
        <p:nvPicPr>
          <p:cNvPr id="16" name="Picture 15" descr="A graph of different types of objects&#10;&#10;Description automatically generated with medium confidence">
            <a:extLst>
              <a:ext uri="{FF2B5EF4-FFF2-40B4-BE49-F238E27FC236}">
                <a16:creationId xmlns:a16="http://schemas.microsoft.com/office/drawing/2014/main" id="{994721E0-1C02-7975-4BD9-D18E6BC51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29" y="1551600"/>
            <a:ext cx="11795760" cy="5266944"/>
          </a:xfrm>
          <a:prstGeom prst="rect">
            <a:avLst/>
          </a:prstGeom>
        </p:spPr>
      </p:pic>
      <p:sp>
        <p:nvSpPr>
          <p:cNvPr id="2" name="TextBox 1">
            <a:extLst>
              <a:ext uri="{FF2B5EF4-FFF2-40B4-BE49-F238E27FC236}">
                <a16:creationId xmlns:a16="http://schemas.microsoft.com/office/drawing/2014/main" id="{B915AF97-F6EF-CC5D-9C29-3A1E87BF34BE}"/>
              </a:ext>
            </a:extLst>
          </p:cNvPr>
          <p:cNvSpPr txBox="1"/>
          <p:nvPr/>
        </p:nvSpPr>
        <p:spPr>
          <a:xfrm>
            <a:off x="466629" y="3123012"/>
            <a:ext cx="1906180"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1400" dirty="0" err="1">
                <a:solidFill>
                  <a:srgbClr val="FF0000"/>
                </a:solidFill>
                <a:effectLst/>
                <a:latin typeface="Arial" panose="020B0604020202020204" pitchFamily="34" charset="0"/>
                <a:cs typeface="Arial" panose="020B0604020202020204" pitchFamily="34" charset="0"/>
              </a:rPr>
              <a:t>Belley</a:t>
            </a:r>
            <a:r>
              <a:rPr lang="en-CA" sz="1400" dirty="0">
                <a:solidFill>
                  <a:srgbClr val="FF0000"/>
                </a:solidFill>
                <a:effectLst/>
                <a:latin typeface="Arial" panose="020B0604020202020204" pitchFamily="34" charset="0"/>
                <a:cs typeface="Arial" panose="020B0604020202020204" pitchFamily="34" charset="0"/>
              </a:rPr>
              <a:t> et al., </a:t>
            </a:r>
          </a:p>
          <a:p>
            <a:r>
              <a:rPr lang="en-CA" sz="1400" dirty="0">
                <a:solidFill>
                  <a:srgbClr val="FF0000"/>
                </a:solidFill>
                <a:latin typeface="Arial" panose="020B0604020202020204" pitchFamily="34" charset="0"/>
                <a:cs typeface="Arial" panose="020B0604020202020204" pitchFamily="34" charset="0"/>
              </a:rPr>
              <a:t>arXiv:2307.15156</a:t>
            </a:r>
          </a:p>
          <a:p>
            <a:r>
              <a:rPr lang="en-CA" sz="1400" dirty="0">
                <a:solidFill>
                  <a:srgbClr val="FF0000"/>
                </a:solidFill>
                <a:latin typeface="Arial" panose="020B0604020202020204" pitchFamily="34" charset="0"/>
                <a:cs typeface="Arial" panose="020B0604020202020204" pitchFamily="34" charset="0"/>
              </a:rPr>
              <a:t>Nature (under review)</a:t>
            </a:r>
          </a:p>
        </p:txBody>
      </p:sp>
      <p:cxnSp>
        <p:nvCxnSpPr>
          <p:cNvPr id="7" name="Straight Connector 6">
            <a:extLst>
              <a:ext uri="{FF2B5EF4-FFF2-40B4-BE49-F238E27FC236}">
                <a16:creationId xmlns:a16="http://schemas.microsoft.com/office/drawing/2014/main" id="{DB75ACA5-96BA-5B6E-6971-3A36C1F436D1}"/>
              </a:ext>
            </a:extLst>
          </p:cNvPr>
          <p:cNvCxnSpPr/>
          <p:nvPr/>
        </p:nvCxnSpPr>
        <p:spPr>
          <a:xfrm flipV="1">
            <a:off x="6915874" y="1894114"/>
            <a:ext cx="0" cy="4588686"/>
          </a:xfrm>
          <a:prstGeom prst="line">
            <a:avLst/>
          </a:prstGeom>
          <a:noFill/>
          <a:ln w="12700" cap="flat">
            <a:solidFill>
              <a:srgbClr val="FF0000"/>
            </a:solidFill>
            <a:prstDash val="sysDot"/>
            <a:miter lim="800000"/>
          </a:ln>
          <a:effectLst/>
          <a:sp3d/>
        </p:spPr>
        <p:style>
          <a:lnRef idx="0">
            <a:scrgbClr r="0" g="0" b="0"/>
          </a:lnRef>
          <a:fillRef idx="0">
            <a:scrgbClr r="0" g="0" b="0"/>
          </a:fillRef>
          <a:effectRef idx="0">
            <a:scrgbClr r="0" g="0" b="0"/>
          </a:effectRef>
          <a:fontRef idx="none"/>
        </p:style>
      </p:cxnSp>
      <p:cxnSp>
        <p:nvCxnSpPr>
          <p:cNvPr id="9" name="Straight Connector 8">
            <a:extLst>
              <a:ext uri="{FF2B5EF4-FFF2-40B4-BE49-F238E27FC236}">
                <a16:creationId xmlns:a16="http://schemas.microsoft.com/office/drawing/2014/main" id="{595A7EFC-7D67-F7F7-EB5E-41CF11D0D84B}"/>
              </a:ext>
            </a:extLst>
          </p:cNvPr>
          <p:cNvCxnSpPr>
            <a:cxnSpLocks/>
          </p:cNvCxnSpPr>
          <p:nvPr/>
        </p:nvCxnSpPr>
        <p:spPr>
          <a:xfrm flipV="1">
            <a:off x="10672130" y="3766457"/>
            <a:ext cx="0" cy="2748998"/>
          </a:xfrm>
          <a:prstGeom prst="line">
            <a:avLst/>
          </a:prstGeom>
          <a:noFill/>
          <a:ln w="12700" cap="flat">
            <a:solidFill>
              <a:srgbClr val="FF0000"/>
            </a:solidFill>
            <a:prstDash val="sysDot"/>
            <a:miter lim="800000"/>
          </a:ln>
          <a:effectLst/>
          <a:sp3d/>
        </p:spPr>
        <p:style>
          <a:lnRef idx="0">
            <a:scrgbClr r="0" g="0" b="0"/>
          </a:lnRef>
          <a:fillRef idx="0">
            <a:scrgbClr r="0" g="0" b="0"/>
          </a:fillRef>
          <a:effectRef idx="0">
            <a:scrgbClr r="0" g="0" b="0"/>
          </a:effectRef>
          <a:fontRef idx="none"/>
        </p:style>
      </p:cxnSp>
      <p:cxnSp>
        <p:nvCxnSpPr>
          <p:cNvPr id="11" name="Straight Connector 10">
            <a:extLst>
              <a:ext uri="{FF2B5EF4-FFF2-40B4-BE49-F238E27FC236}">
                <a16:creationId xmlns:a16="http://schemas.microsoft.com/office/drawing/2014/main" id="{7A1C7C22-5E47-CDA1-8070-556EA73F0A0F}"/>
              </a:ext>
            </a:extLst>
          </p:cNvPr>
          <p:cNvCxnSpPr>
            <a:cxnSpLocks/>
          </p:cNvCxnSpPr>
          <p:nvPr/>
        </p:nvCxnSpPr>
        <p:spPr>
          <a:xfrm flipV="1">
            <a:off x="8788212" y="1894111"/>
            <a:ext cx="0" cy="4487004"/>
          </a:xfrm>
          <a:prstGeom prst="line">
            <a:avLst/>
          </a:prstGeom>
          <a:noFill/>
          <a:ln w="12700" cap="flat">
            <a:solidFill>
              <a:srgbClr val="FF0000"/>
            </a:solidFill>
            <a:prstDash val="sysDot"/>
            <a:miter lim="800000"/>
          </a:ln>
          <a:effectLst/>
          <a:sp3d/>
        </p:spPr>
        <p:style>
          <a:lnRef idx="0">
            <a:scrgbClr r="0" g="0" b="0"/>
          </a:lnRef>
          <a:fillRef idx="0">
            <a:scrgbClr r="0" g="0" b="0"/>
          </a:fillRef>
          <a:effectRef idx="0">
            <a:scrgbClr r="0" g="0" b="0"/>
          </a:effectRef>
          <a:fontRef idx="none"/>
        </p:style>
      </p:cxnSp>
      <p:cxnSp>
        <p:nvCxnSpPr>
          <p:cNvPr id="12" name="Straight Connector 11">
            <a:extLst>
              <a:ext uri="{FF2B5EF4-FFF2-40B4-BE49-F238E27FC236}">
                <a16:creationId xmlns:a16="http://schemas.microsoft.com/office/drawing/2014/main" id="{E0D134ED-193B-E7C2-E202-BE3916423894}"/>
              </a:ext>
            </a:extLst>
          </p:cNvPr>
          <p:cNvCxnSpPr/>
          <p:nvPr/>
        </p:nvCxnSpPr>
        <p:spPr>
          <a:xfrm flipV="1">
            <a:off x="3179596" y="1894111"/>
            <a:ext cx="0" cy="4588686"/>
          </a:xfrm>
          <a:prstGeom prst="line">
            <a:avLst/>
          </a:prstGeom>
          <a:noFill/>
          <a:ln w="12700" cap="flat">
            <a:solidFill>
              <a:srgbClr val="FF0000"/>
            </a:solidFill>
            <a:prstDash val="sysDot"/>
            <a:miter lim="800000"/>
          </a:ln>
          <a:effectLst/>
          <a:sp3d/>
        </p:spPr>
        <p:style>
          <a:lnRef idx="0">
            <a:scrgbClr r="0" g="0" b="0"/>
          </a:lnRef>
          <a:fillRef idx="0">
            <a:scrgbClr r="0" g="0" b="0"/>
          </a:fillRef>
          <a:effectRef idx="0">
            <a:scrgbClr r="0" g="0" b="0"/>
          </a:effectRef>
          <a:fontRef idx="none"/>
        </p:style>
      </p:cxnSp>
      <p:cxnSp>
        <p:nvCxnSpPr>
          <p:cNvPr id="13" name="Straight Connector 12">
            <a:extLst>
              <a:ext uri="{FF2B5EF4-FFF2-40B4-BE49-F238E27FC236}">
                <a16:creationId xmlns:a16="http://schemas.microsoft.com/office/drawing/2014/main" id="{CBCF7D58-8A6E-78CA-EA66-7F7168729C77}"/>
              </a:ext>
            </a:extLst>
          </p:cNvPr>
          <p:cNvCxnSpPr/>
          <p:nvPr/>
        </p:nvCxnSpPr>
        <p:spPr>
          <a:xfrm flipV="1">
            <a:off x="5055105" y="1879517"/>
            <a:ext cx="0" cy="4588686"/>
          </a:xfrm>
          <a:prstGeom prst="line">
            <a:avLst/>
          </a:prstGeom>
          <a:noFill/>
          <a:ln w="12700" cap="flat">
            <a:solidFill>
              <a:srgbClr val="FF0000"/>
            </a:solidFill>
            <a:prstDash val="sysDot"/>
            <a:miter lim="800000"/>
          </a:ln>
          <a:effectLst/>
          <a:sp3d/>
        </p:spPr>
        <p:style>
          <a:lnRef idx="0">
            <a:scrgbClr r="0" g="0" b="0"/>
          </a:lnRef>
          <a:fillRef idx="0">
            <a:scrgbClr r="0" g="0" b="0"/>
          </a:fillRef>
          <a:effectRef idx="0">
            <a:scrgbClr r="0" g="0" b="0"/>
          </a:effectRef>
          <a:fontRef idx="none"/>
        </p:style>
      </p:cxnSp>
      <p:sp>
        <p:nvSpPr>
          <p:cNvPr id="6" name="Rectangle 61"/>
          <p:cNvSpPr>
            <a:spLocks noChangeArrowheads="1"/>
          </p:cNvSpPr>
          <p:nvPr/>
        </p:nvSpPr>
        <p:spPr bwMode="auto">
          <a:xfrm>
            <a:off x="182880" y="738716"/>
            <a:ext cx="11098677" cy="892548"/>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b="1" dirty="0">
                <a:solidFill>
                  <a:srgbClr val="0070C0"/>
                </a:solidFill>
                <a:latin typeface="Arial" panose="020B0604020202020204" pitchFamily="34" charset="0"/>
                <a:cs typeface="Arial" panose="020B0604020202020204" pitchFamily="34" charset="0"/>
              </a:rPr>
              <a:t>Converged NMEs for major players in global searches: </a:t>
            </a:r>
            <a:r>
              <a:rPr lang="en-US" sz="2100" b="1" baseline="30000" dirty="0">
                <a:solidFill>
                  <a:srgbClr val="0070C0"/>
                </a:solidFill>
                <a:latin typeface="Arial" panose="020B0604020202020204" pitchFamily="34" charset="0"/>
                <a:cs typeface="Arial" panose="020B0604020202020204" pitchFamily="34" charset="0"/>
              </a:rPr>
              <a:t>76</a:t>
            </a:r>
            <a:r>
              <a:rPr lang="en-US" sz="2100" b="1" dirty="0">
                <a:solidFill>
                  <a:srgbClr val="0070C0"/>
                </a:solidFill>
                <a:latin typeface="Arial" panose="020B0604020202020204" pitchFamily="34" charset="0"/>
                <a:cs typeface="Arial" panose="020B0604020202020204" pitchFamily="34" charset="0"/>
              </a:rPr>
              <a:t>Ge, </a:t>
            </a:r>
            <a:r>
              <a:rPr lang="en-US" sz="2100" b="1" baseline="30000" dirty="0">
                <a:solidFill>
                  <a:srgbClr val="0070C0"/>
                </a:solidFill>
                <a:latin typeface="Arial" panose="020B0604020202020204" pitchFamily="34" charset="0"/>
                <a:cs typeface="Arial" panose="020B0604020202020204" pitchFamily="34" charset="0"/>
              </a:rPr>
              <a:t>100</a:t>
            </a:r>
            <a:r>
              <a:rPr lang="en-US" sz="2100" b="1" dirty="0">
                <a:solidFill>
                  <a:srgbClr val="0070C0"/>
                </a:solidFill>
                <a:latin typeface="Arial" panose="020B0604020202020204" pitchFamily="34" charset="0"/>
                <a:cs typeface="Arial" panose="020B0604020202020204" pitchFamily="34" charset="0"/>
              </a:rPr>
              <a:t>Mo, </a:t>
            </a:r>
            <a:r>
              <a:rPr lang="en-US" sz="2100" b="1" baseline="30000" dirty="0">
                <a:solidFill>
                  <a:srgbClr val="0070C0"/>
                </a:solidFill>
                <a:latin typeface="Arial" panose="020B0604020202020204" pitchFamily="34" charset="0"/>
                <a:cs typeface="Arial" panose="020B0604020202020204" pitchFamily="34" charset="0"/>
              </a:rPr>
              <a:t>130</a:t>
            </a:r>
            <a:r>
              <a:rPr lang="en-US" sz="2100" b="1" dirty="0">
                <a:solidFill>
                  <a:srgbClr val="0070C0"/>
                </a:solidFill>
                <a:latin typeface="Arial" panose="020B0604020202020204" pitchFamily="34" charset="0"/>
                <a:cs typeface="Arial" panose="020B0604020202020204" pitchFamily="34" charset="0"/>
              </a:rPr>
              <a:t>Te, </a:t>
            </a:r>
            <a:r>
              <a:rPr lang="en-US" sz="2100" b="1" baseline="30000" dirty="0">
                <a:solidFill>
                  <a:srgbClr val="0070C0"/>
                </a:solidFill>
                <a:latin typeface="Arial" panose="020B0604020202020204" pitchFamily="34" charset="0"/>
                <a:cs typeface="Arial" panose="020B0604020202020204" pitchFamily="34" charset="0"/>
              </a:rPr>
              <a:t>136</a:t>
            </a:r>
            <a:r>
              <a:rPr lang="en-US" sz="2100" b="1" dirty="0">
                <a:solidFill>
                  <a:srgbClr val="0070C0"/>
                </a:solidFill>
                <a:latin typeface="Arial" panose="020B0604020202020204" pitchFamily="34" charset="0"/>
                <a:cs typeface="Arial" panose="020B0604020202020204" pitchFamily="34" charset="0"/>
              </a:rPr>
              <a:t>Xe </a:t>
            </a:r>
          </a:p>
          <a:p>
            <a:endParaRPr lang="en-US" sz="800" dirty="0">
              <a:latin typeface="Arial" panose="020B0604020202020204" pitchFamily="34" charset="0"/>
              <a:cs typeface="Arial" panose="020B0604020202020204" pitchFamily="34" charset="0"/>
            </a:endParaRPr>
          </a:p>
          <a:p>
            <a:r>
              <a:rPr lang="en-US" sz="2100" dirty="0">
                <a:latin typeface="Arial" panose="020B0604020202020204" pitchFamily="34" charset="0"/>
                <a:cs typeface="Arial" panose="020B0604020202020204" pitchFamily="34" charset="0"/>
              </a:rPr>
              <a:t>Ab initio results: differences from models; </a:t>
            </a:r>
            <a:r>
              <a:rPr lang="en-US" sz="2100" b="1" dirty="0">
                <a:solidFill>
                  <a:srgbClr val="C00000"/>
                </a:solidFill>
                <a:latin typeface="Arial" panose="020B0604020202020204" pitchFamily="34" charset="0"/>
                <a:cs typeface="Arial" panose="020B0604020202020204" pitchFamily="34" charset="0"/>
              </a:rPr>
              <a:t>large NMEs </a:t>
            </a:r>
            <a:r>
              <a:rPr lang="en-US" sz="2100" b="1" i="1" dirty="0">
                <a:solidFill>
                  <a:srgbClr val="C00000"/>
                </a:solidFill>
                <a:latin typeface="Arial" panose="020B0604020202020204" pitchFamily="34" charset="0"/>
                <a:cs typeface="Arial" panose="020B0604020202020204" pitchFamily="34" charset="0"/>
              </a:rPr>
              <a:t>strongly</a:t>
            </a:r>
            <a:r>
              <a:rPr lang="en-US" sz="2100" b="1" dirty="0">
                <a:solidFill>
                  <a:srgbClr val="C00000"/>
                </a:solidFill>
                <a:latin typeface="Arial" panose="020B0604020202020204" pitchFamily="34" charset="0"/>
                <a:cs typeface="Arial" panose="020B0604020202020204" pitchFamily="34" charset="0"/>
              </a:rPr>
              <a:t> disfavored</a:t>
            </a:r>
          </a:p>
        </p:txBody>
      </p:sp>
    </p:spTree>
    <p:extLst>
      <p:ext uri="{BB962C8B-B14F-4D97-AF65-F5344CB8AC3E}">
        <p14:creationId xmlns:p14="http://schemas.microsoft.com/office/powerpoint/2010/main" val="391554074"/>
      </p:ext>
    </p:extLst>
  </p:cSld>
  <p:clrMapOvr>
    <a:masterClrMapping/>
  </p:clrMapOvr>
  <p:transition spd="med" advTm="1321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Title 1"/>
          <p:cNvSpPr txBox="1">
            <a:spLocks noGrp="1"/>
          </p:cNvSpPr>
          <p:nvPr>
            <p:ph type="title"/>
          </p:nvPr>
        </p:nvSpPr>
        <p:spPr>
          <a:xfrm>
            <a:off x="2325039" y="90001"/>
            <a:ext cx="9761391" cy="688339"/>
          </a:xfrm>
          <a:prstGeom prst="rect">
            <a:avLst/>
          </a:prstGeom>
        </p:spPr>
        <p:txBody>
          <a:bodyPr>
            <a:normAutofit/>
          </a:bodyPr>
          <a:lstStyle>
            <a:lvl1pPr>
              <a:defRPr sz="3000"/>
            </a:lvl1pPr>
          </a:lstStyle>
          <a:p>
            <a:pPr algn="r"/>
            <a:r>
              <a:rPr lang="en-CA" dirty="0"/>
              <a:t>Neutrino-less (</a:t>
            </a:r>
            <a:r>
              <a:rPr lang="en-US" dirty="0">
                <a:latin typeface="Times New Roman"/>
                <a:cs typeface="Times New Roman"/>
              </a:rPr>
              <a:t>0ν</a:t>
            </a:r>
            <a:r>
              <a:rPr lang="en-CA" dirty="0"/>
              <a:t>) Double-Beta (</a:t>
            </a:r>
            <a:r>
              <a:rPr lang="en-US" dirty="0">
                <a:latin typeface="Times New Roman"/>
                <a:ea typeface="Lucida Grande"/>
                <a:cs typeface="Times New Roman"/>
              </a:rPr>
              <a:t>ββ) </a:t>
            </a:r>
            <a:r>
              <a:rPr lang="en-CA" dirty="0"/>
              <a:t>Decay</a:t>
            </a:r>
            <a:endParaRPr dirty="0"/>
          </a:p>
        </p:txBody>
      </p:sp>
      <p:sp>
        <p:nvSpPr>
          <p:cNvPr id="3" name="Rectangle 2"/>
          <p:cNvSpPr/>
          <p:nvPr/>
        </p:nvSpPr>
        <p:spPr>
          <a:xfrm>
            <a:off x="3386561" y="1158451"/>
            <a:ext cx="3228360" cy="47215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8" name="Rectangle 7"/>
          <p:cNvSpPr/>
          <p:nvPr/>
        </p:nvSpPr>
        <p:spPr>
          <a:xfrm>
            <a:off x="674669" y="6509064"/>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6" name="Rectangle 61"/>
          <p:cNvSpPr>
            <a:spLocks noChangeArrowheads="1"/>
          </p:cNvSpPr>
          <p:nvPr/>
        </p:nvSpPr>
        <p:spPr bwMode="auto">
          <a:xfrm>
            <a:off x="182880" y="738717"/>
            <a:ext cx="12009119" cy="6201694"/>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dirty="0">
                <a:latin typeface="Arial" panose="020B0604020202020204" pitchFamily="34" charset="0"/>
                <a:cs typeface="Arial" panose="020B0604020202020204" pitchFamily="34" charset="0"/>
              </a:rPr>
              <a:t>Neutrino own antiparticle            </a:t>
            </a:r>
            <a:r>
              <a:rPr lang="en-US" dirty="0">
                <a:latin typeface="Arial" panose="020B0604020202020204" pitchFamily="34" charset="0"/>
                <a:cs typeface="Arial" panose="020B0604020202020204" pitchFamily="34" charset="0"/>
              </a:rPr>
              <a:t>0ν</a:t>
            </a:r>
            <a:r>
              <a:rPr lang="en-US" dirty="0">
                <a:solidFill>
                  <a:srgbClr val="000000"/>
                </a:solidFill>
                <a:latin typeface="Arial" panose="020B0604020202020204" pitchFamily="34" charset="0"/>
                <a:ea typeface="Lucida Grande"/>
                <a:cs typeface="Arial" panose="020B0604020202020204" pitchFamily="34" charset="0"/>
              </a:rPr>
              <a:t>ββ</a:t>
            </a:r>
            <a:r>
              <a:rPr lang="en-US" sz="2100" dirty="0">
                <a:latin typeface="Arial" panose="020B0604020202020204" pitchFamily="34" charset="0"/>
                <a:ea typeface="Lucida Grande"/>
                <a:cs typeface="Arial" panose="020B0604020202020204" pitchFamily="34" charset="0"/>
              </a:rPr>
              <a:t> decay</a:t>
            </a:r>
          </a:p>
          <a:p>
            <a:endParaRPr lang="en-US" sz="8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pPr defTabSz="609521"/>
            <a:endParaRPr lang="en-US" sz="2100" dirty="0">
              <a:latin typeface="Arial" panose="020B0604020202020204" pitchFamily="34" charset="0"/>
              <a:cs typeface="Arial" panose="020B0604020202020204" pitchFamily="34" charset="0"/>
            </a:endParaRPr>
          </a:p>
          <a:p>
            <a:pPr defTabSz="609585" hangingPunct="1"/>
            <a:endParaRPr lang="en-US" sz="2100" b="1" dirty="0">
              <a:solidFill>
                <a:srgbClr val="0000FF"/>
              </a:solidFill>
              <a:latin typeface="Arial" panose="020B0604020202020204" pitchFamily="34" charset="0"/>
              <a:cs typeface="Arial" panose="020B0604020202020204" pitchFamily="34" charset="0"/>
            </a:endParaRPr>
          </a:p>
          <a:p>
            <a:pPr defTabSz="609585" hangingPunct="1"/>
            <a:endParaRPr lang="en-US" sz="2100" b="1" dirty="0">
              <a:solidFill>
                <a:srgbClr val="0000FF"/>
              </a:solidFill>
              <a:latin typeface="Arial" panose="020B0604020202020204" pitchFamily="34" charset="0"/>
              <a:cs typeface="Arial" panose="020B0604020202020204" pitchFamily="34" charset="0"/>
            </a:endParaRPr>
          </a:p>
          <a:p>
            <a:pPr defTabSz="609585" hangingPunct="1"/>
            <a:endParaRPr lang="en-US" sz="2100" b="1" dirty="0">
              <a:solidFill>
                <a:srgbClr val="0000FF"/>
              </a:solidFill>
              <a:latin typeface="Arial" panose="020B0604020202020204" pitchFamily="34" charset="0"/>
              <a:cs typeface="Arial" panose="020B0604020202020204" pitchFamily="34" charset="0"/>
            </a:endParaRPr>
          </a:p>
          <a:p>
            <a:pPr defTabSz="609585" hangingPunct="1"/>
            <a:endParaRPr lang="en-US" sz="2100" b="1" dirty="0">
              <a:solidFill>
                <a:srgbClr val="0000FF"/>
              </a:solidFill>
              <a:latin typeface="Arial" panose="020B0604020202020204" pitchFamily="34" charset="0"/>
              <a:cs typeface="Arial" panose="020B0604020202020204" pitchFamily="34" charset="0"/>
            </a:endParaRPr>
          </a:p>
          <a:p>
            <a:pPr defTabSz="609585" hangingPunct="1"/>
            <a:endParaRPr lang="en-US" sz="2100" b="1" dirty="0">
              <a:solidFill>
                <a:srgbClr val="0000FF"/>
              </a:solidFill>
              <a:latin typeface="Arial" panose="020B0604020202020204" pitchFamily="34" charset="0"/>
              <a:cs typeface="Arial" panose="020B0604020202020204" pitchFamily="34" charset="0"/>
            </a:endParaRPr>
          </a:p>
          <a:p>
            <a:pPr defTabSz="609585" hangingPunct="1"/>
            <a:endParaRPr lang="en-US" sz="2100" dirty="0">
              <a:latin typeface="Arial" panose="020B0604020202020204" pitchFamily="34" charset="0"/>
              <a:cs typeface="Arial" panose="020B0604020202020204" pitchFamily="34" charset="0"/>
            </a:endParaRPr>
          </a:p>
          <a:p>
            <a:pPr defTabSz="609585" hangingPunct="1"/>
            <a:endParaRPr lang="en-US" sz="2100" dirty="0">
              <a:latin typeface="Arial" panose="020B0604020202020204" pitchFamily="34" charset="0"/>
              <a:cs typeface="Arial" panose="020B0604020202020204" pitchFamily="34" charset="0"/>
            </a:endParaRPr>
          </a:p>
          <a:p>
            <a:pPr defTabSz="609585" hangingPunct="1"/>
            <a:endParaRPr lang="en-US" sz="1300" dirty="0">
              <a:latin typeface="Arial" panose="020B0604020202020204" pitchFamily="34" charset="0"/>
              <a:cs typeface="Arial" panose="020B0604020202020204" pitchFamily="34" charset="0"/>
            </a:endParaRPr>
          </a:p>
          <a:p>
            <a:pPr defTabSz="609585" hangingPunct="1"/>
            <a:endParaRPr lang="en-US" sz="2100" dirty="0">
              <a:latin typeface="Arial" panose="020B0604020202020204" pitchFamily="34" charset="0"/>
              <a:cs typeface="Arial" panose="020B0604020202020204" pitchFamily="34" charset="0"/>
            </a:endParaRPr>
          </a:p>
          <a:p>
            <a:pPr defTabSz="609585" hangingPunct="1"/>
            <a:r>
              <a:rPr lang="en-US" sz="2100" b="1" dirty="0">
                <a:latin typeface="Arial" panose="020B0604020202020204" pitchFamily="34" charset="0"/>
                <a:cs typeface="Arial" panose="020B0604020202020204" pitchFamily="34" charset="0"/>
              </a:rPr>
              <a:t>Tremendous impact on BSM physics</a:t>
            </a:r>
          </a:p>
          <a:p>
            <a:pPr defTabSz="609521"/>
            <a:endParaRPr lang="en-US" sz="800" dirty="0">
              <a:latin typeface="Arial" panose="020B0604020202020204" pitchFamily="34" charset="0"/>
              <a:cs typeface="Arial" panose="020B0604020202020204" pitchFamily="34" charset="0"/>
            </a:endParaRPr>
          </a:p>
          <a:p>
            <a:pPr defTabSz="609521"/>
            <a:r>
              <a:rPr lang="en-US" sz="2100" dirty="0">
                <a:solidFill>
                  <a:srgbClr val="C00000"/>
                </a:solidFill>
                <a:latin typeface="Arial" panose="020B0604020202020204" pitchFamily="34" charset="0"/>
                <a:cs typeface="Arial" panose="020B0604020202020204" pitchFamily="34" charset="0"/>
              </a:rPr>
              <a:t>Lepton-number violation</a:t>
            </a:r>
          </a:p>
          <a:p>
            <a:pPr defTabSz="609521"/>
            <a:endParaRPr lang="en-US" sz="800" dirty="0">
              <a:latin typeface="Arial" panose="020B0604020202020204" pitchFamily="34" charset="0"/>
              <a:cs typeface="Arial" panose="020B0604020202020204" pitchFamily="34" charset="0"/>
            </a:endParaRPr>
          </a:p>
          <a:p>
            <a:pPr defTabSz="609521"/>
            <a:r>
              <a:rPr lang="en-US" sz="2100" dirty="0">
                <a:latin typeface="Arial" panose="020B0604020202020204" pitchFamily="34" charset="0"/>
                <a:cs typeface="Arial" panose="020B0604020202020204" pitchFamily="34" charset="0"/>
              </a:rPr>
              <a:t>Majorana character of neutrino</a:t>
            </a:r>
          </a:p>
          <a:p>
            <a:pPr defTabSz="609521"/>
            <a:endParaRPr lang="en-US" sz="800" dirty="0">
              <a:latin typeface="Arial" panose="020B0604020202020204" pitchFamily="34" charset="0"/>
              <a:cs typeface="Arial" panose="020B0604020202020204" pitchFamily="34" charset="0"/>
            </a:endParaRPr>
          </a:p>
          <a:p>
            <a:pPr defTabSz="609521"/>
            <a:r>
              <a:rPr lang="en-US" sz="2100" dirty="0">
                <a:latin typeface="Arial" panose="020B0604020202020204" pitchFamily="34" charset="0"/>
                <a:cs typeface="Arial" panose="020B0604020202020204" pitchFamily="34" charset="0"/>
              </a:rPr>
              <a:t>Matter/antimatter asymmetry</a:t>
            </a:r>
          </a:p>
          <a:p>
            <a:pPr defTabSz="609521"/>
            <a:endParaRPr lang="en-US" sz="800" dirty="0">
              <a:latin typeface="Arial" panose="020B0604020202020204" pitchFamily="34" charset="0"/>
              <a:cs typeface="Arial" panose="020B0604020202020204" pitchFamily="34" charset="0"/>
            </a:endParaRPr>
          </a:p>
          <a:p>
            <a:pPr defTabSz="609521"/>
            <a:r>
              <a:rPr lang="en-US" sz="2100" b="1" dirty="0">
                <a:solidFill>
                  <a:srgbClr val="0070C0"/>
                </a:solidFill>
                <a:latin typeface="Arial" panose="020B0604020202020204" pitchFamily="34" charset="0"/>
                <a:cs typeface="Arial" panose="020B0604020202020204" pitchFamily="34" charset="0"/>
              </a:rPr>
              <a:t>Absolute neutrino mass scale</a:t>
            </a:r>
          </a:p>
          <a:p>
            <a:pPr defTabSz="609521"/>
            <a:endParaRPr lang="en-US" sz="600" b="1" dirty="0">
              <a:solidFill>
                <a:srgbClr val="0000FF"/>
              </a:solidFill>
              <a:latin typeface="Arial" panose="020B0604020202020204" pitchFamily="34" charset="0"/>
              <a:cs typeface="Arial" panose="020B0604020202020204" pitchFamily="34" charset="0"/>
            </a:endParaRPr>
          </a:p>
        </p:txBody>
      </p:sp>
      <p:pic>
        <p:nvPicPr>
          <p:cNvPr id="10" name="Picture 9"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7240" y="853923"/>
            <a:ext cx="685800" cy="243840"/>
          </a:xfrm>
          <a:prstGeom prst="rect">
            <a:avLst/>
          </a:prstGeom>
        </p:spPr>
      </p:pic>
      <p:pic>
        <p:nvPicPr>
          <p:cNvPr id="15" name="Picture 1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0292" y="5599960"/>
            <a:ext cx="2274227" cy="801489"/>
          </a:xfrm>
          <a:prstGeom prst="rect">
            <a:avLst/>
          </a:prstGeom>
        </p:spPr>
      </p:pic>
      <p:pic>
        <p:nvPicPr>
          <p:cNvPr id="16" name="Picture 15"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5467" y="5687156"/>
            <a:ext cx="3705013" cy="546461"/>
          </a:xfrm>
          <a:prstGeom prst="rect">
            <a:avLst/>
          </a:prstGeom>
        </p:spPr>
      </p:pic>
      <p:sp>
        <p:nvSpPr>
          <p:cNvPr id="17" name="Rectangle 16"/>
          <p:cNvSpPr/>
          <p:nvPr/>
        </p:nvSpPr>
        <p:spPr>
          <a:xfrm>
            <a:off x="8102148" y="5690302"/>
            <a:ext cx="892840" cy="595473"/>
          </a:xfrm>
          <a:prstGeom prst="rect">
            <a:avLst/>
          </a:prstGeom>
          <a:solidFill>
            <a:schemeClr val="tx2">
              <a:lumMod val="60000"/>
              <a:lumOff val="40000"/>
              <a:alpha val="18000"/>
            </a:schemeClr>
          </a:solidFill>
          <a:ln w="25400">
            <a:solidFill>
              <a:srgbClr val="0000FF"/>
            </a:solidFill>
          </a:ln>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a:p>
        </p:txBody>
      </p:sp>
      <p:sp>
        <p:nvSpPr>
          <p:cNvPr id="18" name="Rectangle 17"/>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9" name="Rectangle 18">
            <a:extLst>
              <a:ext uri="{FF2B5EF4-FFF2-40B4-BE49-F238E27FC236}">
                <a16:creationId xmlns:a16="http://schemas.microsoft.com/office/drawing/2014/main" id="{790909E7-23CE-53CF-EB5D-CFDB1F6E32BB}"/>
              </a:ext>
            </a:extLst>
          </p:cNvPr>
          <p:cNvSpPr/>
          <p:nvPr/>
        </p:nvSpPr>
        <p:spPr>
          <a:xfrm>
            <a:off x="4337807" y="1393652"/>
            <a:ext cx="1147492" cy="4083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3" tIns="45712" rIns="91423" bIns="45712" rtlCol="0" anchor="ctr"/>
          <a:lstStyle/>
          <a:p>
            <a:pPr algn="ctr"/>
            <a:endParaRPr lang="en-US"/>
          </a:p>
        </p:txBody>
      </p:sp>
      <p:pic>
        <p:nvPicPr>
          <p:cNvPr id="20" name="Picture 19" descr="Majorana_gen_BIG.jpg">
            <a:extLst>
              <a:ext uri="{FF2B5EF4-FFF2-40B4-BE49-F238E27FC236}">
                <a16:creationId xmlns:a16="http://schemas.microsoft.com/office/drawing/2014/main" id="{C08B028F-C418-9770-F529-6446EB1BF789}"/>
              </a:ext>
            </a:extLst>
          </p:cNvPr>
          <p:cNvPicPr>
            <a:picLocks noChangeAspect="1"/>
          </p:cNvPicPr>
          <p:nvPr/>
        </p:nvPicPr>
        <p:blipFill rotWithShape="1">
          <a:blip r:embed="rId5">
            <a:extLst>
              <a:ext uri="{28A0092B-C50C-407E-A947-70E740481C1C}">
                <a14:useLocalDpi xmlns:a14="http://schemas.microsoft.com/office/drawing/2010/main" val="0"/>
              </a:ext>
            </a:extLst>
          </a:blip>
          <a:srcRect t="50698"/>
          <a:stretch/>
        </p:blipFill>
        <p:spPr>
          <a:xfrm>
            <a:off x="3986937" y="1402012"/>
            <a:ext cx="3759444" cy="2702707"/>
          </a:xfrm>
          <a:prstGeom prst="rect">
            <a:avLst/>
          </a:prstGeom>
        </p:spPr>
      </p:pic>
      <p:pic>
        <p:nvPicPr>
          <p:cNvPr id="21" name="Picture 20" descr="Screen Shot 2015-03-09 at 22.33.24.png">
            <a:extLst>
              <a:ext uri="{FF2B5EF4-FFF2-40B4-BE49-F238E27FC236}">
                <a16:creationId xmlns:a16="http://schemas.microsoft.com/office/drawing/2014/main" id="{3F722B37-2CF0-617F-ED70-D5D4D67EE4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234" t="31146" r="26936" b="24037"/>
          <a:stretch/>
        </p:blipFill>
        <p:spPr>
          <a:xfrm>
            <a:off x="7792079" y="1403466"/>
            <a:ext cx="4327439" cy="2830105"/>
          </a:xfrm>
          <a:prstGeom prst="rect">
            <a:avLst/>
          </a:prstGeom>
        </p:spPr>
      </p:pic>
      <p:sp>
        <p:nvSpPr>
          <p:cNvPr id="22" name="Oval 21">
            <a:extLst>
              <a:ext uri="{FF2B5EF4-FFF2-40B4-BE49-F238E27FC236}">
                <a16:creationId xmlns:a16="http://schemas.microsoft.com/office/drawing/2014/main" id="{6330F2E6-D3EC-99E9-7A31-A328012CD20E}"/>
              </a:ext>
            </a:extLst>
          </p:cNvPr>
          <p:cNvSpPr>
            <a:spLocks noChangeAspect="1"/>
          </p:cNvSpPr>
          <p:nvPr/>
        </p:nvSpPr>
        <p:spPr>
          <a:xfrm>
            <a:off x="11594234" y="3556079"/>
            <a:ext cx="548640" cy="548640"/>
          </a:xfrm>
          <a:prstGeom prst="ellipse">
            <a:avLst/>
          </a:prstGeom>
          <a:noFill/>
          <a:ln w="15875">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lIns="121904" tIns="60953" rIns="121904" bIns="60953" rtlCol="0" anchor="ctr"/>
          <a:lstStyle/>
          <a:p>
            <a:pPr algn="ctr"/>
            <a:endParaRPr lang="en-US" dirty="0"/>
          </a:p>
        </p:txBody>
      </p:sp>
      <p:pic>
        <p:nvPicPr>
          <p:cNvPr id="23" name="Picture 22">
            <a:extLst>
              <a:ext uri="{FF2B5EF4-FFF2-40B4-BE49-F238E27FC236}">
                <a16:creationId xmlns:a16="http://schemas.microsoft.com/office/drawing/2014/main" id="{21D4F86E-6356-775B-911C-C31811AE41E6}"/>
              </a:ext>
            </a:extLst>
          </p:cNvPr>
          <p:cNvPicPr>
            <a:picLocks noChangeAspect="1"/>
          </p:cNvPicPr>
          <p:nvPr/>
        </p:nvPicPr>
        <p:blipFill rotWithShape="1">
          <a:blip r:embed="rId7"/>
          <a:srcRect l="10083" t="47443" r="41462" b="5323"/>
          <a:stretch/>
        </p:blipFill>
        <p:spPr>
          <a:xfrm>
            <a:off x="19932" y="1414814"/>
            <a:ext cx="3969934" cy="2899774"/>
          </a:xfrm>
          <a:prstGeom prst="rect">
            <a:avLst/>
          </a:prstGeom>
        </p:spPr>
      </p:pic>
    </p:spTree>
    <p:extLst>
      <p:ext uri="{BB962C8B-B14F-4D97-AF65-F5344CB8AC3E}">
        <p14:creationId xmlns:p14="http://schemas.microsoft.com/office/powerpoint/2010/main" val="1015769193"/>
      </p:ext>
    </p:extLst>
  </p:cSld>
  <p:clrMapOvr>
    <a:masterClrMapping/>
  </p:clrMapOvr>
  <p:transition spd="med" advTm="43505"/>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flipV="1">
            <a:off x="340855" y="6493686"/>
            <a:ext cx="1082831" cy="242200"/>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7" name="Rectangle 16"/>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95" name="Title 1"/>
          <p:cNvSpPr txBox="1">
            <a:spLocks noGrp="1"/>
          </p:cNvSpPr>
          <p:nvPr>
            <p:ph type="title"/>
          </p:nvPr>
        </p:nvSpPr>
        <p:spPr>
          <a:xfrm>
            <a:off x="2325039" y="90001"/>
            <a:ext cx="9761391" cy="688339"/>
          </a:xfrm>
          <a:prstGeom prst="rect">
            <a:avLst/>
          </a:prstGeom>
        </p:spPr>
        <p:txBody>
          <a:bodyPr>
            <a:normAutofit/>
          </a:bodyPr>
          <a:lstStyle>
            <a:lvl1pPr>
              <a:defRPr sz="3000"/>
            </a:lvl1pPr>
          </a:lstStyle>
          <a:p>
            <a:pPr algn="r"/>
            <a:r>
              <a:rPr lang="en-US" dirty="0"/>
              <a:t>Ab Initio Strategy: Predict in Heavy Nuclei</a:t>
            </a:r>
            <a:endParaRPr dirty="0"/>
          </a:p>
        </p:txBody>
      </p:sp>
      <p:pic>
        <p:nvPicPr>
          <p:cNvPr id="16" name="Picture 15" descr="A graph of different types of objects&#10;&#10;Description automatically generated with medium confidence">
            <a:extLst>
              <a:ext uri="{FF2B5EF4-FFF2-40B4-BE49-F238E27FC236}">
                <a16:creationId xmlns:a16="http://schemas.microsoft.com/office/drawing/2014/main" id="{994721E0-1C02-7975-4BD9-D18E6BC51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29" y="1551600"/>
            <a:ext cx="11795760" cy="5266944"/>
          </a:xfrm>
          <a:prstGeom prst="rect">
            <a:avLst/>
          </a:prstGeom>
        </p:spPr>
      </p:pic>
      <p:sp>
        <p:nvSpPr>
          <p:cNvPr id="2" name="TextBox 1">
            <a:extLst>
              <a:ext uri="{FF2B5EF4-FFF2-40B4-BE49-F238E27FC236}">
                <a16:creationId xmlns:a16="http://schemas.microsoft.com/office/drawing/2014/main" id="{B915AF97-F6EF-CC5D-9C29-3A1E87BF34BE}"/>
              </a:ext>
            </a:extLst>
          </p:cNvPr>
          <p:cNvSpPr txBox="1"/>
          <p:nvPr/>
        </p:nvSpPr>
        <p:spPr>
          <a:xfrm>
            <a:off x="466629" y="3123012"/>
            <a:ext cx="1906180"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1400" dirty="0" err="1">
                <a:solidFill>
                  <a:srgbClr val="FF0000"/>
                </a:solidFill>
                <a:effectLst/>
                <a:latin typeface="Arial" panose="020B0604020202020204" pitchFamily="34" charset="0"/>
                <a:cs typeface="Arial" panose="020B0604020202020204" pitchFamily="34" charset="0"/>
              </a:rPr>
              <a:t>Belley</a:t>
            </a:r>
            <a:r>
              <a:rPr lang="en-CA" sz="1400" dirty="0">
                <a:solidFill>
                  <a:srgbClr val="FF0000"/>
                </a:solidFill>
                <a:effectLst/>
                <a:latin typeface="Arial" panose="020B0604020202020204" pitchFamily="34" charset="0"/>
                <a:cs typeface="Arial" panose="020B0604020202020204" pitchFamily="34" charset="0"/>
              </a:rPr>
              <a:t> et al., </a:t>
            </a:r>
          </a:p>
          <a:p>
            <a:r>
              <a:rPr lang="en-CA" sz="1400" dirty="0">
                <a:solidFill>
                  <a:srgbClr val="FF0000"/>
                </a:solidFill>
                <a:latin typeface="Arial" panose="020B0604020202020204" pitchFamily="34" charset="0"/>
                <a:cs typeface="Arial" panose="020B0604020202020204" pitchFamily="34" charset="0"/>
              </a:rPr>
              <a:t>arXiv:2307.15156</a:t>
            </a:r>
          </a:p>
          <a:p>
            <a:r>
              <a:rPr lang="en-CA" sz="1400" dirty="0">
                <a:solidFill>
                  <a:srgbClr val="FF0000"/>
                </a:solidFill>
                <a:latin typeface="Arial" panose="020B0604020202020204" pitchFamily="34" charset="0"/>
                <a:cs typeface="Arial" panose="020B0604020202020204" pitchFamily="34" charset="0"/>
              </a:rPr>
              <a:t>Nature (under review)</a:t>
            </a:r>
          </a:p>
        </p:txBody>
      </p:sp>
      <p:cxnSp>
        <p:nvCxnSpPr>
          <p:cNvPr id="7" name="Straight Connector 6">
            <a:extLst>
              <a:ext uri="{FF2B5EF4-FFF2-40B4-BE49-F238E27FC236}">
                <a16:creationId xmlns:a16="http://schemas.microsoft.com/office/drawing/2014/main" id="{DB75ACA5-96BA-5B6E-6971-3A36C1F436D1}"/>
              </a:ext>
            </a:extLst>
          </p:cNvPr>
          <p:cNvCxnSpPr/>
          <p:nvPr/>
        </p:nvCxnSpPr>
        <p:spPr>
          <a:xfrm flipV="1">
            <a:off x="6915874" y="1894114"/>
            <a:ext cx="0" cy="4588686"/>
          </a:xfrm>
          <a:prstGeom prst="line">
            <a:avLst/>
          </a:prstGeom>
          <a:noFill/>
          <a:ln w="12700" cap="flat">
            <a:solidFill>
              <a:srgbClr val="FF0000"/>
            </a:solidFill>
            <a:prstDash val="sysDot"/>
            <a:miter lim="800000"/>
          </a:ln>
          <a:effectLst/>
          <a:sp3d/>
        </p:spPr>
        <p:style>
          <a:lnRef idx="0">
            <a:scrgbClr r="0" g="0" b="0"/>
          </a:lnRef>
          <a:fillRef idx="0">
            <a:scrgbClr r="0" g="0" b="0"/>
          </a:fillRef>
          <a:effectRef idx="0">
            <a:scrgbClr r="0" g="0" b="0"/>
          </a:effectRef>
          <a:fontRef idx="none"/>
        </p:style>
      </p:cxnSp>
      <p:cxnSp>
        <p:nvCxnSpPr>
          <p:cNvPr id="9" name="Straight Connector 8">
            <a:extLst>
              <a:ext uri="{FF2B5EF4-FFF2-40B4-BE49-F238E27FC236}">
                <a16:creationId xmlns:a16="http://schemas.microsoft.com/office/drawing/2014/main" id="{595A7EFC-7D67-F7F7-EB5E-41CF11D0D84B}"/>
              </a:ext>
            </a:extLst>
          </p:cNvPr>
          <p:cNvCxnSpPr>
            <a:cxnSpLocks/>
          </p:cNvCxnSpPr>
          <p:nvPr/>
        </p:nvCxnSpPr>
        <p:spPr>
          <a:xfrm flipV="1">
            <a:off x="10672130" y="3766457"/>
            <a:ext cx="0" cy="2748998"/>
          </a:xfrm>
          <a:prstGeom prst="line">
            <a:avLst/>
          </a:prstGeom>
          <a:noFill/>
          <a:ln w="12700" cap="flat">
            <a:solidFill>
              <a:srgbClr val="FF0000"/>
            </a:solidFill>
            <a:prstDash val="sysDot"/>
            <a:miter lim="800000"/>
          </a:ln>
          <a:effectLst/>
          <a:sp3d/>
        </p:spPr>
        <p:style>
          <a:lnRef idx="0">
            <a:scrgbClr r="0" g="0" b="0"/>
          </a:lnRef>
          <a:fillRef idx="0">
            <a:scrgbClr r="0" g="0" b="0"/>
          </a:fillRef>
          <a:effectRef idx="0">
            <a:scrgbClr r="0" g="0" b="0"/>
          </a:effectRef>
          <a:fontRef idx="none"/>
        </p:style>
      </p:cxnSp>
      <p:cxnSp>
        <p:nvCxnSpPr>
          <p:cNvPr id="11" name="Straight Connector 10">
            <a:extLst>
              <a:ext uri="{FF2B5EF4-FFF2-40B4-BE49-F238E27FC236}">
                <a16:creationId xmlns:a16="http://schemas.microsoft.com/office/drawing/2014/main" id="{7A1C7C22-5E47-CDA1-8070-556EA73F0A0F}"/>
              </a:ext>
            </a:extLst>
          </p:cNvPr>
          <p:cNvCxnSpPr>
            <a:cxnSpLocks/>
          </p:cNvCxnSpPr>
          <p:nvPr/>
        </p:nvCxnSpPr>
        <p:spPr>
          <a:xfrm flipV="1">
            <a:off x="8788212" y="1894111"/>
            <a:ext cx="0" cy="4487004"/>
          </a:xfrm>
          <a:prstGeom prst="line">
            <a:avLst/>
          </a:prstGeom>
          <a:noFill/>
          <a:ln w="12700" cap="flat">
            <a:solidFill>
              <a:srgbClr val="FF0000"/>
            </a:solidFill>
            <a:prstDash val="sysDot"/>
            <a:miter lim="800000"/>
          </a:ln>
          <a:effectLst/>
          <a:sp3d/>
        </p:spPr>
        <p:style>
          <a:lnRef idx="0">
            <a:scrgbClr r="0" g="0" b="0"/>
          </a:lnRef>
          <a:fillRef idx="0">
            <a:scrgbClr r="0" g="0" b="0"/>
          </a:fillRef>
          <a:effectRef idx="0">
            <a:scrgbClr r="0" g="0" b="0"/>
          </a:effectRef>
          <a:fontRef idx="none"/>
        </p:style>
      </p:cxnSp>
      <p:cxnSp>
        <p:nvCxnSpPr>
          <p:cNvPr id="12" name="Straight Connector 11">
            <a:extLst>
              <a:ext uri="{FF2B5EF4-FFF2-40B4-BE49-F238E27FC236}">
                <a16:creationId xmlns:a16="http://schemas.microsoft.com/office/drawing/2014/main" id="{E0D134ED-193B-E7C2-E202-BE3916423894}"/>
              </a:ext>
            </a:extLst>
          </p:cNvPr>
          <p:cNvCxnSpPr/>
          <p:nvPr/>
        </p:nvCxnSpPr>
        <p:spPr>
          <a:xfrm flipV="1">
            <a:off x="3179596" y="1894111"/>
            <a:ext cx="0" cy="4588686"/>
          </a:xfrm>
          <a:prstGeom prst="line">
            <a:avLst/>
          </a:prstGeom>
          <a:noFill/>
          <a:ln w="12700" cap="flat">
            <a:solidFill>
              <a:srgbClr val="FF0000"/>
            </a:solidFill>
            <a:prstDash val="sysDot"/>
            <a:miter lim="800000"/>
          </a:ln>
          <a:effectLst/>
          <a:sp3d/>
        </p:spPr>
        <p:style>
          <a:lnRef idx="0">
            <a:scrgbClr r="0" g="0" b="0"/>
          </a:lnRef>
          <a:fillRef idx="0">
            <a:scrgbClr r="0" g="0" b="0"/>
          </a:fillRef>
          <a:effectRef idx="0">
            <a:scrgbClr r="0" g="0" b="0"/>
          </a:effectRef>
          <a:fontRef idx="none"/>
        </p:style>
      </p:cxnSp>
      <p:cxnSp>
        <p:nvCxnSpPr>
          <p:cNvPr id="13" name="Straight Connector 12">
            <a:extLst>
              <a:ext uri="{FF2B5EF4-FFF2-40B4-BE49-F238E27FC236}">
                <a16:creationId xmlns:a16="http://schemas.microsoft.com/office/drawing/2014/main" id="{CBCF7D58-8A6E-78CA-EA66-7F7168729C77}"/>
              </a:ext>
            </a:extLst>
          </p:cNvPr>
          <p:cNvCxnSpPr/>
          <p:nvPr/>
        </p:nvCxnSpPr>
        <p:spPr>
          <a:xfrm flipV="1">
            <a:off x="5055105" y="1879517"/>
            <a:ext cx="0" cy="4588686"/>
          </a:xfrm>
          <a:prstGeom prst="line">
            <a:avLst/>
          </a:prstGeom>
          <a:noFill/>
          <a:ln w="12700" cap="flat">
            <a:solidFill>
              <a:srgbClr val="FF0000"/>
            </a:solidFill>
            <a:prstDash val="sysDot"/>
            <a:miter lim="800000"/>
          </a:ln>
          <a:effectLst/>
          <a:sp3d/>
        </p:spPr>
        <p:style>
          <a:lnRef idx="0">
            <a:scrgbClr r="0" g="0" b="0"/>
          </a:lnRef>
          <a:fillRef idx="0">
            <a:scrgbClr r="0" g="0" b="0"/>
          </a:fillRef>
          <a:effectRef idx="0">
            <a:scrgbClr r="0" g="0" b="0"/>
          </a:effectRef>
          <a:fontRef idx="none"/>
        </p:style>
      </p:cxnSp>
      <p:sp>
        <p:nvSpPr>
          <p:cNvPr id="6" name="Rectangle 61"/>
          <p:cNvSpPr>
            <a:spLocks noChangeArrowheads="1"/>
          </p:cNvSpPr>
          <p:nvPr/>
        </p:nvSpPr>
        <p:spPr bwMode="auto">
          <a:xfrm>
            <a:off x="182880" y="738716"/>
            <a:ext cx="10489241" cy="892548"/>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b="1" dirty="0">
                <a:solidFill>
                  <a:srgbClr val="0070C0"/>
                </a:solidFill>
                <a:latin typeface="Arial" panose="020B0604020202020204" pitchFamily="34" charset="0"/>
                <a:cs typeface="Arial" panose="020B0604020202020204" pitchFamily="34" charset="0"/>
              </a:rPr>
              <a:t>Converged NMEs for major players in global searches: </a:t>
            </a:r>
            <a:r>
              <a:rPr lang="en-US" sz="2100" b="1" baseline="30000" dirty="0">
                <a:solidFill>
                  <a:srgbClr val="0070C0"/>
                </a:solidFill>
                <a:latin typeface="Arial" panose="020B0604020202020204" pitchFamily="34" charset="0"/>
                <a:cs typeface="Arial" panose="020B0604020202020204" pitchFamily="34" charset="0"/>
              </a:rPr>
              <a:t>76</a:t>
            </a:r>
            <a:r>
              <a:rPr lang="en-US" sz="2100" b="1" dirty="0">
                <a:solidFill>
                  <a:srgbClr val="0070C0"/>
                </a:solidFill>
                <a:latin typeface="Arial" panose="020B0604020202020204" pitchFamily="34" charset="0"/>
                <a:cs typeface="Arial" panose="020B0604020202020204" pitchFamily="34" charset="0"/>
              </a:rPr>
              <a:t>Ge, </a:t>
            </a:r>
            <a:r>
              <a:rPr lang="en-US" sz="2100" b="1" baseline="30000" dirty="0">
                <a:solidFill>
                  <a:srgbClr val="0070C0"/>
                </a:solidFill>
                <a:latin typeface="Arial" panose="020B0604020202020204" pitchFamily="34" charset="0"/>
                <a:cs typeface="Arial" panose="020B0604020202020204" pitchFamily="34" charset="0"/>
              </a:rPr>
              <a:t>100</a:t>
            </a:r>
            <a:r>
              <a:rPr lang="en-US" sz="2100" b="1" dirty="0">
                <a:solidFill>
                  <a:srgbClr val="0070C0"/>
                </a:solidFill>
                <a:latin typeface="Arial" panose="020B0604020202020204" pitchFamily="34" charset="0"/>
                <a:cs typeface="Arial" panose="020B0604020202020204" pitchFamily="34" charset="0"/>
              </a:rPr>
              <a:t>Mo, </a:t>
            </a:r>
            <a:r>
              <a:rPr lang="en-US" sz="2100" b="1" baseline="30000" dirty="0">
                <a:solidFill>
                  <a:srgbClr val="0070C0"/>
                </a:solidFill>
                <a:latin typeface="Arial" panose="020B0604020202020204" pitchFamily="34" charset="0"/>
                <a:cs typeface="Arial" panose="020B0604020202020204" pitchFamily="34" charset="0"/>
              </a:rPr>
              <a:t>130</a:t>
            </a:r>
            <a:r>
              <a:rPr lang="en-US" sz="2100" b="1" dirty="0">
                <a:solidFill>
                  <a:srgbClr val="0070C0"/>
                </a:solidFill>
                <a:latin typeface="Arial" panose="020B0604020202020204" pitchFamily="34" charset="0"/>
                <a:cs typeface="Arial" panose="020B0604020202020204" pitchFamily="34" charset="0"/>
              </a:rPr>
              <a:t>Te, </a:t>
            </a:r>
            <a:r>
              <a:rPr lang="en-US" sz="2100" b="1" baseline="30000" dirty="0">
                <a:solidFill>
                  <a:srgbClr val="0070C0"/>
                </a:solidFill>
                <a:latin typeface="Arial" panose="020B0604020202020204" pitchFamily="34" charset="0"/>
                <a:cs typeface="Arial" panose="020B0604020202020204" pitchFamily="34" charset="0"/>
              </a:rPr>
              <a:t>136</a:t>
            </a:r>
            <a:r>
              <a:rPr lang="en-US" sz="2100" b="1" dirty="0">
                <a:solidFill>
                  <a:srgbClr val="0070C0"/>
                </a:solidFill>
                <a:latin typeface="Arial" panose="020B0604020202020204" pitchFamily="34" charset="0"/>
                <a:cs typeface="Arial" panose="020B0604020202020204" pitchFamily="34" charset="0"/>
              </a:rPr>
              <a:t>Xe </a:t>
            </a:r>
          </a:p>
          <a:p>
            <a:endParaRPr lang="en-US" sz="800" dirty="0">
              <a:latin typeface="Arial" panose="020B0604020202020204" pitchFamily="34" charset="0"/>
              <a:cs typeface="Arial" panose="020B0604020202020204" pitchFamily="34" charset="0"/>
            </a:endParaRPr>
          </a:p>
          <a:p>
            <a:r>
              <a:rPr lang="en-US" sz="2100" dirty="0">
                <a:latin typeface="Arial" panose="020B0604020202020204" pitchFamily="34" charset="0"/>
                <a:cs typeface="Arial" panose="020B0604020202020204" pitchFamily="34" charset="0"/>
              </a:rPr>
              <a:t>Ab initio results: differences from models; </a:t>
            </a:r>
            <a:r>
              <a:rPr lang="en-US" sz="2100" b="1" dirty="0">
                <a:solidFill>
                  <a:srgbClr val="C00000"/>
                </a:solidFill>
                <a:latin typeface="Arial" panose="020B0604020202020204" pitchFamily="34" charset="0"/>
                <a:cs typeface="Arial" panose="020B0604020202020204" pitchFamily="34" charset="0"/>
              </a:rPr>
              <a:t>large NMEs </a:t>
            </a:r>
            <a:r>
              <a:rPr lang="en-US" sz="2100" b="1" i="1" dirty="0">
                <a:solidFill>
                  <a:srgbClr val="C00000"/>
                </a:solidFill>
                <a:latin typeface="Arial" panose="020B0604020202020204" pitchFamily="34" charset="0"/>
                <a:cs typeface="Arial" panose="020B0604020202020204" pitchFamily="34" charset="0"/>
              </a:rPr>
              <a:t>strongly</a:t>
            </a:r>
            <a:r>
              <a:rPr lang="en-US" sz="2100" b="1" dirty="0">
                <a:solidFill>
                  <a:srgbClr val="C00000"/>
                </a:solidFill>
                <a:latin typeface="Arial" panose="020B0604020202020204" pitchFamily="34" charset="0"/>
                <a:cs typeface="Arial" panose="020B0604020202020204" pitchFamily="34" charset="0"/>
              </a:rPr>
              <a:t> disfavored</a:t>
            </a:r>
          </a:p>
        </p:txBody>
      </p:sp>
      <p:sp>
        <p:nvSpPr>
          <p:cNvPr id="3" name="Oval 2">
            <a:extLst>
              <a:ext uri="{FF2B5EF4-FFF2-40B4-BE49-F238E27FC236}">
                <a16:creationId xmlns:a16="http://schemas.microsoft.com/office/drawing/2014/main" id="{24FA591B-A94B-7691-FFBC-E86DB7F25A41}"/>
              </a:ext>
            </a:extLst>
          </p:cNvPr>
          <p:cNvSpPr>
            <a:spLocks noChangeAspect="1"/>
          </p:cNvSpPr>
          <p:nvPr/>
        </p:nvSpPr>
        <p:spPr>
          <a:xfrm>
            <a:off x="4454843" y="4912370"/>
            <a:ext cx="533284" cy="58067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r>
              <a:rPr lang="en-US" dirty="0"/>
              <a:t> </a:t>
            </a:r>
          </a:p>
        </p:txBody>
      </p:sp>
      <p:sp>
        <p:nvSpPr>
          <p:cNvPr id="4" name="Oval 3">
            <a:extLst>
              <a:ext uri="{FF2B5EF4-FFF2-40B4-BE49-F238E27FC236}">
                <a16:creationId xmlns:a16="http://schemas.microsoft.com/office/drawing/2014/main" id="{88972BDF-9F82-7E15-45CC-BA426C66AA0B}"/>
              </a:ext>
            </a:extLst>
          </p:cNvPr>
          <p:cNvSpPr>
            <a:spLocks noChangeAspect="1"/>
          </p:cNvSpPr>
          <p:nvPr/>
        </p:nvSpPr>
        <p:spPr>
          <a:xfrm>
            <a:off x="2618638" y="4502044"/>
            <a:ext cx="533285" cy="73866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r>
              <a:rPr lang="en-US" dirty="0"/>
              <a:t> </a:t>
            </a:r>
          </a:p>
        </p:txBody>
      </p:sp>
      <p:sp>
        <p:nvSpPr>
          <p:cNvPr id="5" name="Oval 4">
            <a:extLst>
              <a:ext uri="{FF2B5EF4-FFF2-40B4-BE49-F238E27FC236}">
                <a16:creationId xmlns:a16="http://schemas.microsoft.com/office/drawing/2014/main" id="{D3BC318E-D0DE-FF88-004C-6A27FFAAFF24}"/>
              </a:ext>
            </a:extLst>
          </p:cNvPr>
          <p:cNvSpPr>
            <a:spLocks noChangeAspect="1"/>
          </p:cNvSpPr>
          <p:nvPr/>
        </p:nvSpPr>
        <p:spPr>
          <a:xfrm>
            <a:off x="793002" y="5375674"/>
            <a:ext cx="533284" cy="58067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r>
              <a:rPr lang="en-US" dirty="0"/>
              <a:t> </a:t>
            </a:r>
          </a:p>
        </p:txBody>
      </p:sp>
      <p:sp>
        <p:nvSpPr>
          <p:cNvPr id="10" name="Oval 9">
            <a:extLst>
              <a:ext uri="{FF2B5EF4-FFF2-40B4-BE49-F238E27FC236}">
                <a16:creationId xmlns:a16="http://schemas.microsoft.com/office/drawing/2014/main" id="{4207F5F4-B51B-F6F2-A030-B74732DB112B}"/>
              </a:ext>
            </a:extLst>
          </p:cNvPr>
          <p:cNvSpPr>
            <a:spLocks noChangeAspect="1"/>
          </p:cNvSpPr>
          <p:nvPr/>
        </p:nvSpPr>
        <p:spPr>
          <a:xfrm>
            <a:off x="6326489" y="4110822"/>
            <a:ext cx="533284" cy="119557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r>
              <a:rPr lang="en-US" dirty="0"/>
              <a:t> </a:t>
            </a:r>
          </a:p>
        </p:txBody>
      </p:sp>
      <p:sp>
        <p:nvSpPr>
          <p:cNvPr id="14" name="Oval 13">
            <a:extLst>
              <a:ext uri="{FF2B5EF4-FFF2-40B4-BE49-F238E27FC236}">
                <a16:creationId xmlns:a16="http://schemas.microsoft.com/office/drawing/2014/main" id="{3ABF5697-3846-F998-0FDF-5DF99BB263EB}"/>
              </a:ext>
            </a:extLst>
          </p:cNvPr>
          <p:cNvSpPr>
            <a:spLocks noChangeAspect="1"/>
          </p:cNvSpPr>
          <p:nvPr/>
        </p:nvSpPr>
        <p:spPr>
          <a:xfrm>
            <a:off x="8187257" y="4766857"/>
            <a:ext cx="533284" cy="58067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r>
              <a:rPr lang="en-US" dirty="0"/>
              <a:t> </a:t>
            </a:r>
          </a:p>
        </p:txBody>
      </p:sp>
      <p:sp>
        <p:nvSpPr>
          <p:cNvPr id="15" name="Oval 14">
            <a:extLst>
              <a:ext uri="{FF2B5EF4-FFF2-40B4-BE49-F238E27FC236}">
                <a16:creationId xmlns:a16="http://schemas.microsoft.com/office/drawing/2014/main" id="{149E27B6-5ABD-6AD7-E52E-36BBE78882F6}"/>
              </a:ext>
            </a:extLst>
          </p:cNvPr>
          <p:cNvSpPr>
            <a:spLocks noChangeAspect="1"/>
          </p:cNvSpPr>
          <p:nvPr/>
        </p:nvSpPr>
        <p:spPr>
          <a:xfrm>
            <a:off x="10066562" y="4950372"/>
            <a:ext cx="533284" cy="58067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r>
              <a:rPr lang="en-US" dirty="0"/>
              <a:t> </a:t>
            </a:r>
          </a:p>
        </p:txBody>
      </p:sp>
    </p:spTree>
    <p:extLst>
      <p:ext uri="{BB962C8B-B14F-4D97-AF65-F5344CB8AC3E}">
        <p14:creationId xmlns:p14="http://schemas.microsoft.com/office/powerpoint/2010/main" val="512334182"/>
      </p:ext>
    </p:extLst>
  </p:cSld>
  <p:clrMapOvr>
    <a:masterClrMapping/>
  </p:clrMapOvr>
  <p:transition spd="med" advTm="1321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624AE-3D31-4E16-891A-FFD44AD159F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706400AD-672F-AFE2-9FC9-1C2C26418402}"/>
              </a:ext>
            </a:extLst>
          </p:cNvPr>
          <p:cNvSpPr/>
          <p:nvPr/>
        </p:nvSpPr>
        <p:spPr>
          <a:xfrm flipV="1">
            <a:off x="340855" y="6493686"/>
            <a:ext cx="1082831" cy="242200"/>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7" name="Rectangle 16">
            <a:extLst>
              <a:ext uri="{FF2B5EF4-FFF2-40B4-BE49-F238E27FC236}">
                <a16:creationId xmlns:a16="http://schemas.microsoft.com/office/drawing/2014/main" id="{9D9437AD-3F5F-C27F-1939-07B1E930F507}"/>
              </a:ext>
            </a:extLst>
          </p:cNvPr>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95" name="Title 1">
            <a:extLst>
              <a:ext uri="{FF2B5EF4-FFF2-40B4-BE49-F238E27FC236}">
                <a16:creationId xmlns:a16="http://schemas.microsoft.com/office/drawing/2014/main" id="{E6163ECC-BBEB-4C23-6CEC-D594E0D56255}"/>
              </a:ext>
            </a:extLst>
          </p:cNvPr>
          <p:cNvSpPr txBox="1">
            <a:spLocks noGrp="1"/>
          </p:cNvSpPr>
          <p:nvPr>
            <p:ph type="title"/>
          </p:nvPr>
        </p:nvSpPr>
        <p:spPr>
          <a:xfrm>
            <a:off x="2325039" y="90001"/>
            <a:ext cx="9761391" cy="688339"/>
          </a:xfrm>
          <a:prstGeom prst="rect">
            <a:avLst/>
          </a:prstGeom>
        </p:spPr>
        <p:txBody>
          <a:bodyPr>
            <a:normAutofit/>
          </a:bodyPr>
          <a:lstStyle>
            <a:lvl1pPr>
              <a:defRPr sz="3000"/>
            </a:lvl1pPr>
          </a:lstStyle>
          <a:p>
            <a:pPr algn="r"/>
            <a:r>
              <a:rPr lang="en-US" dirty="0"/>
              <a:t>Why Small Matrix Elements?</a:t>
            </a:r>
            <a:endParaRPr dirty="0"/>
          </a:p>
        </p:txBody>
      </p:sp>
      <p:sp>
        <p:nvSpPr>
          <p:cNvPr id="6" name="Rectangle 61">
            <a:extLst>
              <a:ext uri="{FF2B5EF4-FFF2-40B4-BE49-F238E27FC236}">
                <a16:creationId xmlns:a16="http://schemas.microsoft.com/office/drawing/2014/main" id="{EBFDA2FB-E9EA-0A12-28F6-7DAFD095CFA1}"/>
              </a:ext>
            </a:extLst>
          </p:cNvPr>
          <p:cNvSpPr>
            <a:spLocks noChangeArrowheads="1"/>
          </p:cNvSpPr>
          <p:nvPr/>
        </p:nvSpPr>
        <p:spPr bwMode="auto">
          <a:xfrm>
            <a:off x="182880" y="738716"/>
            <a:ext cx="10489241" cy="892548"/>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b="1" dirty="0">
                <a:solidFill>
                  <a:srgbClr val="0070C0"/>
                </a:solidFill>
                <a:latin typeface="Arial" panose="020B0604020202020204" pitchFamily="34" charset="0"/>
                <a:cs typeface="Arial" panose="020B0604020202020204" pitchFamily="34" charset="0"/>
              </a:rPr>
              <a:t>Correlations in wavefunction and operator drive small NMEs</a:t>
            </a:r>
          </a:p>
          <a:p>
            <a:endParaRPr lang="en-US" sz="800" dirty="0">
              <a:latin typeface="Arial" panose="020B0604020202020204" pitchFamily="34" charset="0"/>
              <a:cs typeface="Arial" panose="020B0604020202020204" pitchFamily="34" charset="0"/>
            </a:endParaRPr>
          </a:p>
          <a:p>
            <a:r>
              <a:rPr lang="en-US" sz="2100" dirty="0">
                <a:latin typeface="Arial" panose="020B0604020202020204" pitchFamily="34" charset="0"/>
                <a:cs typeface="Arial" panose="020B0604020202020204" pitchFamily="34" charset="0"/>
              </a:rPr>
              <a:t>Ab initio results: differences from models; </a:t>
            </a:r>
            <a:r>
              <a:rPr lang="en-US" sz="2100" b="1" dirty="0">
                <a:solidFill>
                  <a:srgbClr val="C00000"/>
                </a:solidFill>
                <a:latin typeface="Arial" panose="020B0604020202020204" pitchFamily="34" charset="0"/>
                <a:cs typeface="Arial" panose="020B0604020202020204" pitchFamily="34" charset="0"/>
              </a:rPr>
              <a:t>large NMEs </a:t>
            </a:r>
            <a:r>
              <a:rPr lang="en-US" sz="2100" b="1" i="1" dirty="0">
                <a:solidFill>
                  <a:srgbClr val="C00000"/>
                </a:solidFill>
                <a:latin typeface="Arial" panose="020B0604020202020204" pitchFamily="34" charset="0"/>
                <a:cs typeface="Arial" panose="020B0604020202020204" pitchFamily="34" charset="0"/>
              </a:rPr>
              <a:t>strongly</a:t>
            </a:r>
            <a:r>
              <a:rPr lang="en-US" sz="2100" b="1" dirty="0">
                <a:solidFill>
                  <a:srgbClr val="C00000"/>
                </a:solidFill>
                <a:latin typeface="Arial" panose="020B0604020202020204" pitchFamily="34" charset="0"/>
                <a:cs typeface="Arial" panose="020B0604020202020204" pitchFamily="34" charset="0"/>
              </a:rPr>
              <a:t> disfavored</a:t>
            </a:r>
          </a:p>
        </p:txBody>
      </p:sp>
      <p:pic>
        <p:nvPicPr>
          <p:cNvPr id="21" name="Picture 20">
            <a:extLst>
              <a:ext uri="{FF2B5EF4-FFF2-40B4-BE49-F238E27FC236}">
                <a16:creationId xmlns:a16="http://schemas.microsoft.com/office/drawing/2014/main" id="{04607BA4-E927-F15D-CB0C-3FB135B2ACE5}"/>
              </a:ext>
            </a:extLst>
          </p:cNvPr>
          <p:cNvPicPr>
            <a:picLocks noChangeAspect="1"/>
          </p:cNvPicPr>
          <p:nvPr/>
        </p:nvPicPr>
        <p:blipFill>
          <a:blip r:embed="rId3"/>
          <a:stretch>
            <a:fillRect/>
          </a:stretch>
        </p:blipFill>
        <p:spPr>
          <a:xfrm>
            <a:off x="358343" y="1623739"/>
            <a:ext cx="9181071" cy="5164352"/>
          </a:xfrm>
          <a:prstGeom prst="rect">
            <a:avLst/>
          </a:prstGeom>
        </p:spPr>
      </p:pic>
    </p:spTree>
    <p:extLst>
      <p:ext uri="{BB962C8B-B14F-4D97-AF65-F5344CB8AC3E}">
        <p14:creationId xmlns:p14="http://schemas.microsoft.com/office/powerpoint/2010/main" val="2705231214"/>
      </p:ext>
    </p:extLst>
  </p:cSld>
  <p:clrMapOvr>
    <a:masterClrMapping/>
  </p:clrMapOvr>
  <p:transition spd="med" advTm="1321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52901" y="6519818"/>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7" name="Rectangle 16"/>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95" name="Title 1"/>
          <p:cNvSpPr txBox="1">
            <a:spLocks noGrp="1"/>
          </p:cNvSpPr>
          <p:nvPr>
            <p:ph type="title"/>
          </p:nvPr>
        </p:nvSpPr>
        <p:spPr>
          <a:xfrm>
            <a:off x="2325039" y="90001"/>
            <a:ext cx="9761391" cy="688339"/>
          </a:xfrm>
          <a:prstGeom prst="rect">
            <a:avLst/>
          </a:prstGeom>
        </p:spPr>
        <p:txBody>
          <a:bodyPr>
            <a:normAutofit/>
          </a:bodyPr>
          <a:lstStyle>
            <a:lvl1pPr>
              <a:defRPr sz="3000"/>
            </a:lvl1pPr>
          </a:lstStyle>
          <a:p>
            <a:pPr algn="r"/>
            <a:r>
              <a:rPr lang="en-US" dirty="0"/>
              <a:t>Ab Initio Strategy: Explore Correlations</a:t>
            </a:r>
            <a:endParaRPr dirty="0"/>
          </a:p>
        </p:txBody>
      </p:sp>
      <p:sp>
        <p:nvSpPr>
          <p:cNvPr id="6" name="Rectangle 61"/>
          <p:cNvSpPr>
            <a:spLocks noChangeArrowheads="1"/>
          </p:cNvSpPr>
          <p:nvPr/>
        </p:nvSpPr>
        <p:spPr bwMode="auto">
          <a:xfrm>
            <a:off x="182880" y="738716"/>
            <a:ext cx="12009119" cy="6032417"/>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b="1" baseline="30000" dirty="0">
                <a:solidFill>
                  <a:srgbClr val="0070C0"/>
                </a:solidFill>
                <a:latin typeface="Arial" panose="020B0604020202020204" pitchFamily="34" charset="0"/>
                <a:cs typeface="Arial" panose="020B0604020202020204" pitchFamily="34" charset="0"/>
              </a:rPr>
              <a:t>76</a:t>
            </a:r>
            <a:r>
              <a:rPr lang="en-US" sz="2100" b="1" dirty="0">
                <a:solidFill>
                  <a:srgbClr val="0070C0"/>
                </a:solidFill>
                <a:latin typeface="Arial" panose="020B0604020202020204" pitchFamily="34" charset="0"/>
                <a:cs typeface="Arial" panose="020B0604020202020204" pitchFamily="34" charset="0"/>
              </a:rPr>
              <a:t>Ge: Explore correlations with other observables from </a:t>
            </a:r>
            <a:r>
              <a:rPr lang="en-US" sz="2100" b="1" dirty="0">
                <a:solidFill>
                  <a:schemeClr val="accent6">
                    <a:lumMod val="75000"/>
                  </a:schemeClr>
                </a:solidFill>
                <a:latin typeface="Arial" panose="020B0604020202020204" pitchFamily="34" charset="0"/>
                <a:cs typeface="Arial" panose="020B0604020202020204" pitchFamily="34" charset="0"/>
              </a:rPr>
              <a:t>34 interactions</a:t>
            </a:r>
          </a:p>
          <a:p>
            <a:endParaRPr lang="en-US" sz="600" dirty="0">
              <a:latin typeface="Arial" panose="020B0604020202020204" pitchFamily="34" charset="0"/>
              <a:cs typeface="Arial" panose="020B0604020202020204" pitchFamily="34" charset="0"/>
            </a:endParaRPr>
          </a:p>
          <a:p>
            <a:r>
              <a:rPr lang="en-US" sz="2100" dirty="0">
                <a:latin typeface="Arial" panose="020B0604020202020204" pitchFamily="34" charset="0"/>
                <a:cs typeface="Arial" panose="020B0604020202020204" pitchFamily="34" charset="0"/>
              </a:rPr>
              <a:t>No obvious correlations, except DGT</a:t>
            </a: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r>
              <a:rPr lang="en-US" sz="2100" dirty="0">
                <a:latin typeface="Arial" panose="020B0604020202020204" pitchFamily="34" charset="0"/>
                <a:cs typeface="Arial" panose="020B0604020202020204" pitchFamily="34" charset="0"/>
              </a:rPr>
              <a:t>Use machine learning for further insights?</a:t>
            </a:r>
          </a:p>
        </p:txBody>
      </p:sp>
      <p:pic>
        <p:nvPicPr>
          <p:cNvPr id="3" name="Picture 2">
            <a:extLst>
              <a:ext uri="{FF2B5EF4-FFF2-40B4-BE49-F238E27FC236}">
                <a16:creationId xmlns:a16="http://schemas.microsoft.com/office/drawing/2014/main" id="{D6C0F338-5299-272A-552C-C54D8E8C71C3}"/>
              </a:ext>
            </a:extLst>
          </p:cNvPr>
          <p:cNvPicPr>
            <a:picLocks noChangeAspect="1"/>
          </p:cNvPicPr>
          <p:nvPr/>
        </p:nvPicPr>
        <p:blipFill rotWithShape="1">
          <a:blip r:embed="rId3">
            <a:extLst>
              <a:ext uri="{28A0092B-C50C-407E-A947-70E740481C1C}">
                <a14:useLocalDpi xmlns:a14="http://schemas.microsoft.com/office/drawing/2010/main" val="0"/>
              </a:ext>
            </a:extLst>
          </a:blip>
          <a:srcRect l="52190" t="86834" b="1133"/>
          <a:stretch/>
        </p:blipFill>
        <p:spPr>
          <a:xfrm>
            <a:off x="580770" y="3954906"/>
            <a:ext cx="8796926" cy="2200515"/>
          </a:xfrm>
          <a:prstGeom prst="rect">
            <a:avLst/>
          </a:prstGeom>
        </p:spPr>
      </p:pic>
      <p:pic>
        <p:nvPicPr>
          <p:cNvPr id="4" name="Picture 3">
            <a:extLst>
              <a:ext uri="{FF2B5EF4-FFF2-40B4-BE49-F238E27FC236}">
                <a16:creationId xmlns:a16="http://schemas.microsoft.com/office/drawing/2014/main" id="{9CEE214E-5489-3799-2448-C7EC1CFC676B}"/>
              </a:ext>
            </a:extLst>
          </p:cNvPr>
          <p:cNvPicPr>
            <a:picLocks noChangeAspect="1"/>
          </p:cNvPicPr>
          <p:nvPr/>
        </p:nvPicPr>
        <p:blipFill rotWithShape="1">
          <a:blip r:embed="rId3">
            <a:extLst>
              <a:ext uri="{28A0092B-C50C-407E-A947-70E740481C1C}">
                <a14:useLocalDpi xmlns:a14="http://schemas.microsoft.com/office/drawing/2010/main" val="0"/>
              </a:ext>
            </a:extLst>
          </a:blip>
          <a:srcRect l="2336" t="86834" r="48069" b="1136"/>
          <a:stretch/>
        </p:blipFill>
        <p:spPr>
          <a:xfrm>
            <a:off x="108000" y="1639599"/>
            <a:ext cx="9127643" cy="2200515"/>
          </a:xfrm>
          <a:prstGeom prst="rect">
            <a:avLst/>
          </a:prstGeom>
        </p:spPr>
      </p:pic>
      <p:pic>
        <p:nvPicPr>
          <p:cNvPr id="5" name="Picture 4">
            <a:extLst>
              <a:ext uri="{FF2B5EF4-FFF2-40B4-BE49-F238E27FC236}">
                <a16:creationId xmlns:a16="http://schemas.microsoft.com/office/drawing/2014/main" id="{0B93C24E-5D06-582C-5B3B-F1CA4F974074}"/>
              </a:ext>
            </a:extLst>
          </p:cNvPr>
          <p:cNvPicPr>
            <a:picLocks noChangeAspect="1"/>
          </p:cNvPicPr>
          <p:nvPr/>
        </p:nvPicPr>
        <p:blipFill rotWithShape="1">
          <a:blip r:embed="rId3">
            <a:extLst>
              <a:ext uri="{28A0092B-C50C-407E-A947-70E740481C1C}">
                <a14:useLocalDpi xmlns:a14="http://schemas.microsoft.com/office/drawing/2010/main" val="0"/>
              </a:ext>
            </a:extLst>
          </a:blip>
          <a:srcRect l="89138" t="79114" b="12827"/>
          <a:stretch/>
        </p:blipFill>
        <p:spPr>
          <a:xfrm>
            <a:off x="9589352" y="1639599"/>
            <a:ext cx="2555043" cy="1884185"/>
          </a:xfrm>
          <a:prstGeom prst="rect">
            <a:avLst/>
          </a:prstGeom>
        </p:spPr>
      </p:pic>
      <p:pic>
        <p:nvPicPr>
          <p:cNvPr id="11" name="Picture 10">
            <a:extLst>
              <a:ext uri="{FF2B5EF4-FFF2-40B4-BE49-F238E27FC236}">
                <a16:creationId xmlns:a16="http://schemas.microsoft.com/office/drawing/2014/main" id="{F6D85A1F-C48E-37B4-4F7B-B320115F8F48}"/>
              </a:ext>
            </a:extLst>
          </p:cNvPr>
          <p:cNvPicPr>
            <a:picLocks noChangeAspect="1"/>
          </p:cNvPicPr>
          <p:nvPr/>
        </p:nvPicPr>
        <p:blipFill rotWithShape="1">
          <a:blip r:embed="rId3">
            <a:extLst>
              <a:ext uri="{28A0092B-C50C-407E-A947-70E740481C1C}">
                <a14:useLocalDpi xmlns:a14="http://schemas.microsoft.com/office/drawing/2010/main" val="0"/>
              </a:ext>
            </a:extLst>
          </a:blip>
          <a:srcRect l="1749" t="86834" r="94696"/>
          <a:stretch/>
        </p:blipFill>
        <p:spPr>
          <a:xfrm>
            <a:off x="11150" y="3950510"/>
            <a:ext cx="652901" cy="2407798"/>
          </a:xfrm>
          <a:prstGeom prst="rect">
            <a:avLst/>
          </a:prstGeom>
        </p:spPr>
      </p:pic>
      <p:sp>
        <p:nvSpPr>
          <p:cNvPr id="12" name="Rectangle 11">
            <a:extLst>
              <a:ext uri="{FF2B5EF4-FFF2-40B4-BE49-F238E27FC236}">
                <a16:creationId xmlns:a16="http://schemas.microsoft.com/office/drawing/2014/main" id="{C780F9AB-9F16-00B3-EF75-E683F2C0C231}"/>
              </a:ext>
            </a:extLst>
          </p:cNvPr>
          <p:cNvSpPr/>
          <p:nvPr/>
        </p:nvSpPr>
        <p:spPr>
          <a:xfrm>
            <a:off x="5776332" y="3950510"/>
            <a:ext cx="1806497" cy="2204911"/>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 name="TextBox 1">
            <a:extLst>
              <a:ext uri="{FF2B5EF4-FFF2-40B4-BE49-F238E27FC236}">
                <a16:creationId xmlns:a16="http://schemas.microsoft.com/office/drawing/2014/main" id="{D30C3779-D734-6913-CFCF-DBFB7D889CB1}"/>
              </a:ext>
            </a:extLst>
          </p:cNvPr>
          <p:cNvSpPr txBox="1"/>
          <p:nvPr/>
        </p:nvSpPr>
        <p:spPr>
          <a:xfrm>
            <a:off x="8948059" y="6318996"/>
            <a:ext cx="3225459"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1400" dirty="0" err="1">
                <a:solidFill>
                  <a:srgbClr val="FF0000"/>
                </a:solidFill>
                <a:effectLst/>
                <a:latin typeface="Arial" panose="020B0604020202020204" pitchFamily="34" charset="0"/>
                <a:cs typeface="Arial" panose="020B0604020202020204" pitchFamily="34" charset="0"/>
              </a:rPr>
              <a:t>Belley</a:t>
            </a:r>
            <a:r>
              <a:rPr lang="en-CA" sz="1400" dirty="0">
                <a:solidFill>
                  <a:srgbClr val="FF0000"/>
                </a:solidFill>
                <a:effectLst/>
                <a:latin typeface="Arial" panose="020B0604020202020204" pitchFamily="34" charset="0"/>
                <a:cs typeface="Arial" panose="020B0604020202020204" pitchFamily="34" charset="0"/>
              </a:rPr>
              <a:t> et al., </a:t>
            </a:r>
            <a:r>
              <a:rPr lang="en-CA" sz="1400" dirty="0">
                <a:solidFill>
                  <a:srgbClr val="FF0000"/>
                </a:solidFill>
                <a:latin typeface="Arial" panose="020B0604020202020204" pitchFamily="34" charset="0"/>
                <a:cs typeface="Arial" panose="020B0604020202020204" pitchFamily="34" charset="0"/>
              </a:rPr>
              <a:t>arXiV:2210.05809</a:t>
            </a:r>
          </a:p>
          <a:p>
            <a:r>
              <a:rPr lang="en-CA" sz="1400" dirty="0">
                <a:solidFill>
                  <a:srgbClr val="FF0000"/>
                </a:solidFill>
                <a:latin typeface="Arial" panose="020B0604020202020204" pitchFamily="34" charset="0"/>
                <a:cs typeface="Arial" panose="020B0604020202020204" pitchFamily="34" charset="0"/>
              </a:rPr>
              <a:t>Yao, </a:t>
            </a:r>
            <a:r>
              <a:rPr lang="en-CA" sz="1400" dirty="0" err="1">
                <a:solidFill>
                  <a:srgbClr val="FF0000"/>
                </a:solidFill>
                <a:latin typeface="Arial" panose="020B0604020202020204" pitchFamily="34" charset="0"/>
                <a:cs typeface="Arial" panose="020B0604020202020204" pitchFamily="34" charset="0"/>
              </a:rPr>
              <a:t>Ginnett</a:t>
            </a:r>
            <a:r>
              <a:rPr lang="en-CA" sz="1400" dirty="0">
                <a:solidFill>
                  <a:srgbClr val="FF0000"/>
                </a:solidFill>
                <a:latin typeface="Arial" panose="020B0604020202020204" pitchFamily="34" charset="0"/>
                <a:cs typeface="Arial" panose="020B0604020202020204" pitchFamily="34" charset="0"/>
              </a:rPr>
              <a:t>, </a:t>
            </a:r>
            <a:r>
              <a:rPr lang="en-CA" sz="1400" dirty="0" err="1">
                <a:solidFill>
                  <a:srgbClr val="FF0000"/>
                </a:solidFill>
                <a:latin typeface="Arial" panose="020B0604020202020204" pitchFamily="34" charset="0"/>
                <a:cs typeface="Arial" panose="020B0604020202020204" pitchFamily="34" charset="0"/>
              </a:rPr>
              <a:t>Belley</a:t>
            </a:r>
            <a:r>
              <a:rPr lang="en-CA" sz="1400" dirty="0">
                <a:solidFill>
                  <a:srgbClr val="FF0000"/>
                </a:solidFill>
                <a:latin typeface="Arial" panose="020B0604020202020204" pitchFamily="34" charset="0"/>
                <a:cs typeface="Arial" panose="020B0604020202020204" pitchFamily="34" charset="0"/>
              </a:rPr>
              <a:t> et al., PRC (2022)</a:t>
            </a:r>
          </a:p>
        </p:txBody>
      </p:sp>
    </p:spTree>
    <p:extLst>
      <p:ext uri="{BB962C8B-B14F-4D97-AF65-F5344CB8AC3E}">
        <p14:creationId xmlns:p14="http://schemas.microsoft.com/office/powerpoint/2010/main" val="1641751844"/>
      </p:ext>
    </p:extLst>
  </p:cSld>
  <p:clrMapOvr>
    <a:masterClrMapping/>
  </p:clrMapOvr>
  <p:transition spd="med" advTm="70059"/>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A0637-E05A-8559-9033-F02251355A28}"/>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76488792-60BF-0BF6-699C-C542B32C2696}"/>
              </a:ext>
            </a:extLst>
          </p:cNvPr>
          <p:cNvSpPr/>
          <p:nvPr/>
        </p:nvSpPr>
        <p:spPr>
          <a:xfrm>
            <a:off x="652901" y="6519818"/>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7" name="Rectangle 16">
            <a:extLst>
              <a:ext uri="{FF2B5EF4-FFF2-40B4-BE49-F238E27FC236}">
                <a16:creationId xmlns:a16="http://schemas.microsoft.com/office/drawing/2014/main" id="{F0FEBF4D-E8C0-2787-90FC-7FD036243341}"/>
              </a:ext>
            </a:extLst>
          </p:cNvPr>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95" name="Title 1">
            <a:extLst>
              <a:ext uri="{FF2B5EF4-FFF2-40B4-BE49-F238E27FC236}">
                <a16:creationId xmlns:a16="http://schemas.microsoft.com/office/drawing/2014/main" id="{5FB88146-1E49-4F0A-3395-A1DD5C4E6597}"/>
              </a:ext>
            </a:extLst>
          </p:cNvPr>
          <p:cNvSpPr txBox="1">
            <a:spLocks noGrp="1"/>
          </p:cNvSpPr>
          <p:nvPr>
            <p:ph type="title"/>
          </p:nvPr>
        </p:nvSpPr>
        <p:spPr>
          <a:xfrm>
            <a:off x="2325039" y="90001"/>
            <a:ext cx="9761391" cy="688339"/>
          </a:xfrm>
          <a:prstGeom prst="rect">
            <a:avLst/>
          </a:prstGeom>
        </p:spPr>
        <p:txBody>
          <a:bodyPr>
            <a:normAutofit/>
          </a:bodyPr>
          <a:lstStyle>
            <a:lvl1pPr>
              <a:defRPr sz="3000"/>
            </a:lvl1pPr>
          </a:lstStyle>
          <a:p>
            <a:pPr algn="r"/>
            <a:r>
              <a:rPr lang="en-US" dirty="0"/>
              <a:t>Ab Initio Strategy: Explore Correlations</a:t>
            </a:r>
            <a:endParaRPr dirty="0"/>
          </a:p>
        </p:txBody>
      </p:sp>
      <p:sp>
        <p:nvSpPr>
          <p:cNvPr id="6" name="Rectangle 61">
            <a:extLst>
              <a:ext uri="{FF2B5EF4-FFF2-40B4-BE49-F238E27FC236}">
                <a16:creationId xmlns:a16="http://schemas.microsoft.com/office/drawing/2014/main" id="{F181E984-E53C-6C00-572B-BE9AC4877ACE}"/>
              </a:ext>
            </a:extLst>
          </p:cNvPr>
          <p:cNvSpPr>
            <a:spLocks noChangeArrowheads="1"/>
          </p:cNvSpPr>
          <p:nvPr/>
        </p:nvSpPr>
        <p:spPr bwMode="auto">
          <a:xfrm>
            <a:off x="182880" y="738716"/>
            <a:ext cx="12009119" cy="6032417"/>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b="1" baseline="30000" dirty="0">
                <a:solidFill>
                  <a:srgbClr val="0070C0"/>
                </a:solidFill>
                <a:latin typeface="Arial" panose="020B0604020202020204" pitchFamily="34" charset="0"/>
                <a:cs typeface="Arial" panose="020B0604020202020204" pitchFamily="34" charset="0"/>
              </a:rPr>
              <a:t>76</a:t>
            </a:r>
            <a:r>
              <a:rPr lang="en-US" sz="2100" b="1" dirty="0">
                <a:solidFill>
                  <a:srgbClr val="0070C0"/>
                </a:solidFill>
                <a:latin typeface="Arial" panose="020B0604020202020204" pitchFamily="34" charset="0"/>
                <a:cs typeface="Arial" panose="020B0604020202020204" pitchFamily="34" charset="0"/>
              </a:rPr>
              <a:t>Ge: Explore correlations with other observables from </a:t>
            </a:r>
            <a:r>
              <a:rPr lang="en-US" sz="2100" b="1" dirty="0">
                <a:solidFill>
                  <a:schemeClr val="accent6">
                    <a:lumMod val="75000"/>
                  </a:schemeClr>
                </a:solidFill>
                <a:latin typeface="Arial" panose="020B0604020202020204" pitchFamily="34" charset="0"/>
                <a:cs typeface="Arial" panose="020B0604020202020204" pitchFamily="34" charset="0"/>
              </a:rPr>
              <a:t>34 interactions</a:t>
            </a:r>
          </a:p>
          <a:p>
            <a:endParaRPr lang="en-US" sz="600" dirty="0">
              <a:latin typeface="Arial" panose="020B0604020202020204" pitchFamily="34" charset="0"/>
              <a:cs typeface="Arial" panose="020B0604020202020204" pitchFamily="34" charset="0"/>
            </a:endParaRPr>
          </a:p>
          <a:p>
            <a:r>
              <a:rPr lang="en-US" sz="2100" b="1" dirty="0">
                <a:solidFill>
                  <a:srgbClr val="C00000"/>
                </a:solidFill>
                <a:latin typeface="Arial" panose="020B0604020202020204" pitchFamily="34" charset="0"/>
                <a:cs typeface="Arial" panose="020B0604020202020204" pitchFamily="34" charset="0"/>
              </a:rPr>
              <a:t>No ab initio correlations</a:t>
            </a:r>
            <a:r>
              <a:rPr lang="en-US" sz="2100" dirty="0">
                <a:latin typeface="Arial" panose="020B0604020202020204" pitchFamily="34" charset="0"/>
                <a:cs typeface="Arial" panose="020B0604020202020204" pitchFamily="34" charset="0"/>
              </a:rPr>
              <a:t>, except DGT</a:t>
            </a: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r>
              <a:rPr lang="en-US" sz="2100" dirty="0">
                <a:latin typeface="Arial" panose="020B0604020202020204" pitchFamily="34" charset="0"/>
                <a:cs typeface="Arial" panose="020B0604020202020204" pitchFamily="34" charset="0"/>
              </a:rPr>
              <a:t>Use machine learning for further insights?</a:t>
            </a:r>
          </a:p>
        </p:txBody>
      </p:sp>
      <p:sp>
        <p:nvSpPr>
          <p:cNvPr id="12" name="Rectangle 11">
            <a:extLst>
              <a:ext uri="{FF2B5EF4-FFF2-40B4-BE49-F238E27FC236}">
                <a16:creationId xmlns:a16="http://schemas.microsoft.com/office/drawing/2014/main" id="{9713B29E-4069-66CA-F905-B64318E00352}"/>
              </a:ext>
            </a:extLst>
          </p:cNvPr>
          <p:cNvSpPr/>
          <p:nvPr/>
        </p:nvSpPr>
        <p:spPr>
          <a:xfrm>
            <a:off x="5776332" y="3950510"/>
            <a:ext cx="1806497" cy="2204911"/>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 name="TextBox 1">
            <a:extLst>
              <a:ext uri="{FF2B5EF4-FFF2-40B4-BE49-F238E27FC236}">
                <a16:creationId xmlns:a16="http://schemas.microsoft.com/office/drawing/2014/main" id="{04DF6EF4-8D4D-909C-63DA-3DCEDBF17734}"/>
              </a:ext>
            </a:extLst>
          </p:cNvPr>
          <p:cNvSpPr txBox="1"/>
          <p:nvPr/>
        </p:nvSpPr>
        <p:spPr>
          <a:xfrm>
            <a:off x="8948059" y="6318996"/>
            <a:ext cx="3225459"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1400" dirty="0" err="1">
                <a:solidFill>
                  <a:srgbClr val="FF0000"/>
                </a:solidFill>
                <a:effectLst/>
                <a:latin typeface="Arial" panose="020B0604020202020204" pitchFamily="34" charset="0"/>
                <a:cs typeface="Arial" panose="020B0604020202020204" pitchFamily="34" charset="0"/>
              </a:rPr>
              <a:t>Belley</a:t>
            </a:r>
            <a:r>
              <a:rPr lang="en-CA" sz="1400" dirty="0">
                <a:solidFill>
                  <a:srgbClr val="FF0000"/>
                </a:solidFill>
                <a:effectLst/>
                <a:latin typeface="Arial" panose="020B0604020202020204" pitchFamily="34" charset="0"/>
                <a:cs typeface="Arial" panose="020B0604020202020204" pitchFamily="34" charset="0"/>
              </a:rPr>
              <a:t> et al., </a:t>
            </a:r>
            <a:r>
              <a:rPr lang="en-CA" sz="1400" dirty="0">
                <a:solidFill>
                  <a:srgbClr val="FF0000"/>
                </a:solidFill>
                <a:latin typeface="Arial" panose="020B0604020202020204" pitchFamily="34" charset="0"/>
                <a:cs typeface="Arial" panose="020B0604020202020204" pitchFamily="34" charset="0"/>
              </a:rPr>
              <a:t>arXiV:2210.05809</a:t>
            </a:r>
          </a:p>
          <a:p>
            <a:r>
              <a:rPr lang="en-CA" sz="1400" dirty="0">
                <a:solidFill>
                  <a:srgbClr val="FF0000"/>
                </a:solidFill>
                <a:latin typeface="Arial" panose="020B0604020202020204" pitchFamily="34" charset="0"/>
                <a:cs typeface="Arial" panose="020B0604020202020204" pitchFamily="34" charset="0"/>
              </a:rPr>
              <a:t>Yao, </a:t>
            </a:r>
            <a:r>
              <a:rPr lang="en-CA" sz="1400" dirty="0" err="1">
                <a:solidFill>
                  <a:srgbClr val="FF0000"/>
                </a:solidFill>
                <a:latin typeface="Arial" panose="020B0604020202020204" pitchFamily="34" charset="0"/>
                <a:cs typeface="Arial" panose="020B0604020202020204" pitchFamily="34" charset="0"/>
              </a:rPr>
              <a:t>Ginnett</a:t>
            </a:r>
            <a:r>
              <a:rPr lang="en-CA" sz="1400" dirty="0">
                <a:solidFill>
                  <a:srgbClr val="FF0000"/>
                </a:solidFill>
                <a:latin typeface="Arial" panose="020B0604020202020204" pitchFamily="34" charset="0"/>
                <a:cs typeface="Arial" panose="020B0604020202020204" pitchFamily="34" charset="0"/>
              </a:rPr>
              <a:t>, </a:t>
            </a:r>
            <a:r>
              <a:rPr lang="en-CA" sz="1400" dirty="0" err="1">
                <a:solidFill>
                  <a:srgbClr val="FF0000"/>
                </a:solidFill>
                <a:latin typeface="Arial" panose="020B0604020202020204" pitchFamily="34" charset="0"/>
                <a:cs typeface="Arial" panose="020B0604020202020204" pitchFamily="34" charset="0"/>
              </a:rPr>
              <a:t>Belley</a:t>
            </a:r>
            <a:r>
              <a:rPr lang="en-CA" sz="1400" dirty="0">
                <a:solidFill>
                  <a:srgbClr val="FF0000"/>
                </a:solidFill>
                <a:latin typeface="Arial" panose="020B0604020202020204" pitchFamily="34" charset="0"/>
                <a:cs typeface="Arial" panose="020B0604020202020204" pitchFamily="34" charset="0"/>
              </a:rPr>
              <a:t> et al., PRC (2022)</a:t>
            </a:r>
          </a:p>
        </p:txBody>
      </p:sp>
      <p:pic>
        <p:nvPicPr>
          <p:cNvPr id="14" name="Picture 13" descr="A screenshot of a graph showing a number of dots&#10;&#10;AI-generated content may be incorrect.">
            <a:extLst>
              <a:ext uri="{FF2B5EF4-FFF2-40B4-BE49-F238E27FC236}">
                <a16:creationId xmlns:a16="http://schemas.microsoft.com/office/drawing/2014/main" id="{85FDF43F-AB9C-3FBA-5056-6032CEFD0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339" y="1663115"/>
            <a:ext cx="8596578" cy="4244560"/>
          </a:xfrm>
          <a:prstGeom prst="rect">
            <a:avLst/>
          </a:prstGeom>
        </p:spPr>
      </p:pic>
      <p:sp>
        <p:nvSpPr>
          <p:cNvPr id="10" name="TextBox 9">
            <a:extLst>
              <a:ext uri="{FF2B5EF4-FFF2-40B4-BE49-F238E27FC236}">
                <a16:creationId xmlns:a16="http://schemas.microsoft.com/office/drawing/2014/main" id="{2EC38F16-4E8E-D0B6-2190-13799B05A0DC}"/>
              </a:ext>
            </a:extLst>
          </p:cNvPr>
          <p:cNvSpPr txBox="1"/>
          <p:nvPr/>
        </p:nvSpPr>
        <p:spPr>
          <a:xfrm>
            <a:off x="7007901" y="1884777"/>
            <a:ext cx="864624"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2000" baseline="30000" dirty="0">
                <a:solidFill>
                  <a:srgbClr val="C00000"/>
                </a:solidFill>
                <a:effectLst/>
                <a:latin typeface="Arial" panose="020B0604020202020204" pitchFamily="34" charset="0"/>
                <a:cs typeface="Arial" panose="020B0604020202020204" pitchFamily="34" charset="0"/>
              </a:rPr>
              <a:t>48</a:t>
            </a:r>
            <a:r>
              <a:rPr lang="en-CA" sz="2000" dirty="0">
                <a:solidFill>
                  <a:srgbClr val="C00000"/>
                </a:solidFill>
                <a:effectLst/>
                <a:latin typeface="Arial" panose="020B0604020202020204" pitchFamily="34" charset="0"/>
                <a:cs typeface="Arial" panose="020B0604020202020204" pitchFamily="34" charset="0"/>
              </a:rPr>
              <a:t>Ca</a:t>
            </a:r>
          </a:p>
        </p:txBody>
      </p:sp>
    </p:spTree>
    <p:extLst>
      <p:ext uri="{BB962C8B-B14F-4D97-AF65-F5344CB8AC3E}">
        <p14:creationId xmlns:p14="http://schemas.microsoft.com/office/powerpoint/2010/main" val="2048273026"/>
      </p:ext>
    </p:extLst>
  </p:cSld>
  <p:clrMapOvr>
    <a:masterClrMapping/>
  </p:clrMapOvr>
  <p:transition spd="med" advTm="70059"/>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81072-6ABB-D7CA-51A1-30ADB34506F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C5CABF45-A016-7D2A-5B04-E3679CEBD0AB}"/>
              </a:ext>
            </a:extLst>
          </p:cNvPr>
          <p:cNvSpPr/>
          <p:nvPr/>
        </p:nvSpPr>
        <p:spPr>
          <a:xfrm>
            <a:off x="652901" y="6519818"/>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7" name="Rectangle 16">
            <a:extLst>
              <a:ext uri="{FF2B5EF4-FFF2-40B4-BE49-F238E27FC236}">
                <a16:creationId xmlns:a16="http://schemas.microsoft.com/office/drawing/2014/main" id="{D5EB9FFB-7B80-7B9F-0948-DBA3599EE3BD}"/>
              </a:ext>
            </a:extLst>
          </p:cNvPr>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95" name="Title 1">
            <a:extLst>
              <a:ext uri="{FF2B5EF4-FFF2-40B4-BE49-F238E27FC236}">
                <a16:creationId xmlns:a16="http://schemas.microsoft.com/office/drawing/2014/main" id="{E95DFD49-2C43-4B4D-06ED-08D6C3619652}"/>
              </a:ext>
            </a:extLst>
          </p:cNvPr>
          <p:cNvSpPr txBox="1">
            <a:spLocks noGrp="1"/>
          </p:cNvSpPr>
          <p:nvPr>
            <p:ph type="title"/>
          </p:nvPr>
        </p:nvSpPr>
        <p:spPr>
          <a:xfrm>
            <a:off x="2325039" y="90001"/>
            <a:ext cx="9761391" cy="688339"/>
          </a:xfrm>
          <a:prstGeom prst="rect">
            <a:avLst/>
          </a:prstGeom>
        </p:spPr>
        <p:txBody>
          <a:bodyPr>
            <a:normAutofit/>
          </a:bodyPr>
          <a:lstStyle>
            <a:lvl1pPr>
              <a:defRPr sz="3000"/>
            </a:lvl1pPr>
          </a:lstStyle>
          <a:p>
            <a:pPr algn="r"/>
            <a:r>
              <a:rPr lang="en-US" dirty="0"/>
              <a:t>Ab Initio Strategy: Explore Correlations</a:t>
            </a:r>
            <a:endParaRPr dirty="0"/>
          </a:p>
        </p:txBody>
      </p:sp>
      <p:sp>
        <p:nvSpPr>
          <p:cNvPr id="6" name="Rectangle 61">
            <a:extLst>
              <a:ext uri="{FF2B5EF4-FFF2-40B4-BE49-F238E27FC236}">
                <a16:creationId xmlns:a16="http://schemas.microsoft.com/office/drawing/2014/main" id="{CEB98852-5048-990A-4D52-536C0923D13A}"/>
              </a:ext>
            </a:extLst>
          </p:cNvPr>
          <p:cNvSpPr>
            <a:spLocks noChangeArrowheads="1"/>
          </p:cNvSpPr>
          <p:nvPr/>
        </p:nvSpPr>
        <p:spPr bwMode="auto">
          <a:xfrm>
            <a:off x="182880" y="738716"/>
            <a:ext cx="12009119" cy="6032417"/>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b="1" baseline="30000" dirty="0">
                <a:solidFill>
                  <a:srgbClr val="0070C0"/>
                </a:solidFill>
                <a:latin typeface="Arial" panose="020B0604020202020204" pitchFamily="34" charset="0"/>
                <a:cs typeface="Arial" panose="020B0604020202020204" pitchFamily="34" charset="0"/>
              </a:rPr>
              <a:t>76</a:t>
            </a:r>
            <a:r>
              <a:rPr lang="en-US" sz="2100" b="1" dirty="0">
                <a:solidFill>
                  <a:srgbClr val="0070C0"/>
                </a:solidFill>
                <a:latin typeface="Arial" panose="020B0604020202020204" pitchFamily="34" charset="0"/>
                <a:cs typeface="Arial" panose="020B0604020202020204" pitchFamily="34" charset="0"/>
              </a:rPr>
              <a:t>Ge: Explore correlations with other observables from </a:t>
            </a:r>
            <a:r>
              <a:rPr lang="en-US" sz="2100" b="1" dirty="0">
                <a:solidFill>
                  <a:schemeClr val="accent6">
                    <a:lumMod val="75000"/>
                  </a:schemeClr>
                </a:solidFill>
                <a:latin typeface="Arial" panose="020B0604020202020204" pitchFamily="34" charset="0"/>
                <a:cs typeface="Arial" panose="020B0604020202020204" pitchFamily="34" charset="0"/>
              </a:rPr>
              <a:t>34 interactions</a:t>
            </a:r>
          </a:p>
          <a:p>
            <a:endParaRPr lang="en-US" sz="600" dirty="0">
              <a:latin typeface="Arial" panose="020B0604020202020204" pitchFamily="34" charset="0"/>
              <a:cs typeface="Arial" panose="020B0604020202020204" pitchFamily="34" charset="0"/>
            </a:endParaRPr>
          </a:p>
          <a:p>
            <a:r>
              <a:rPr lang="en-US" sz="2100" b="1" dirty="0">
                <a:solidFill>
                  <a:srgbClr val="C00000"/>
                </a:solidFill>
                <a:latin typeface="Arial" panose="020B0604020202020204" pitchFamily="34" charset="0"/>
                <a:cs typeface="Arial" panose="020B0604020202020204" pitchFamily="34" charset="0"/>
              </a:rPr>
              <a:t>No ab initio correlations</a:t>
            </a:r>
            <a:r>
              <a:rPr lang="en-US" sz="2100" dirty="0">
                <a:latin typeface="Arial" panose="020B0604020202020204" pitchFamily="34" charset="0"/>
                <a:cs typeface="Arial" panose="020B0604020202020204" pitchFamily="34" charset="0"/>
              </a:rPr>
              <a:t>, except DGT</a:t>
            </a: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r>
              <a:rPr lang="en-US" sz="2100" dirty="0">
                <a:latin typeface="Arial" panose="020B0604020202020204" pitchFamily="34" charset="0"/>
                <a:cs typeface="Arial" panose="020B0604020202020204" pitchFamily="34" charset="0"/>
              </a:rPr>
              <a:t>Use machine learning for further insights?</a:t>
            </a:r>
          </a:p>
        </p:txBody>
      </p:sp>
      <p:sp>
        <p:nvSpPr>
          <p:cNvPr id="12" name="Rectangle 11">
            <a:extLst>
              <a:ext uri="{FF2B5EF4-FFF2-40B4-BE49-F238E27FC236}">
                <a16:creationId xmlns:a16="http://schemas.microsoft.com/office/drawing/2014/main" id="{FC420FB8-2AB9-49AF-520E-EBBDA8308825}"/>
              </a:ext>
            </a:extLst>
          </p:cNvPr>
          <p:cNvSpPr/>
          <p:nvPr/>
        </p:nvSpPr>
        <p:spPr>
          <a:xfrm>
            <a:off x="5776332" y="3950510"/>
            <a:ext cx="1806497" cy="2204911"/>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 name="TextBox 1">
            <a:extLst>
              <a:ext uri="{FF2B5EF4-FFF2-40B4-BE49-F238E27FC236}">
                <a16:creationId xmlns:a16="http://schemas.microsoft.com/office/drawing/2014/main" id="{2FFBB0C6-DFF2-33E5-FF48-5DA2408534BE}"/>
              </a:ext>
            </a:extLst>
          </p:cNvPr>
          <p:cNvSpPr txBox="1"/>
          <p:nvPr/>
        </p:nvSpPr>
        <p:spPr>
          <a:xfrm>
            <a:off x="8948059" y="6318996"/>
            <a:ext cx="3225459"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1400" dirty="0" err="1">
                <a:solidFill>
                  <a:srgbClr val="FF0000"/>
                </a:solidFill>
                <a:effectLst/>
                <a:latin typeface="Arial" panose="020B0604020202020204" pitchFamily="34" charset="0"/>
                <a:cs typeface="Arial" panose="020B0604020202020204" pitchFamily="34" charset="0"/>
              </a:rPr>
              <a:t>Belley</a:t>
            </a:r>
            <a:r>
              <a:rPr lang="en-CA" sz="1400" dirty="0">
                <a:solidFill>
                  <a:srgbClr val="FF0000"/>
                </a:solidFill>
                <a:effectLst/>
                <a:latin typeface="Arial" panose="020B0604020202020204" pitchFamily="34" charset="0"/>
                <a:cs typeface="Arial" panose="020B0604020202020204" pitchFamily="34" charset="0"/>
              </a:rPr>
              <a:t> et al., </a:t>
            </a:r>
            <a:r>
              <a:rPr lang="en-CA" sz="1400" dirty="0">
                <a:solidFill>
                  <a:srgbClr val="FF0000"/>
                </a:solidFill>
                <a:latin typeface="Arial" panose="020B0604020202020204" pitchFamily="34" charset="0"/>
                <a:cs typeface="Arial" panose="020B0604020202020204" pitchFamily="34" charset="0"/>
              </a:rPr>
              <a:t>arXiV:2210.05809</a:t>
            </a:r>
          </a:p>
          <a:p>
            <a:r>
              <a:rPr lang="en-CA" sz="1400" dirty="0">
                <a:solidFill>
                  <a:srgbClr val="FF0000"/>
                </a:solidFill>
                <a:latin typeface="Arial" panose="020B0604020202020204" pitchFamily="34" charset="0"/>
                <a:cs typeface="Arial" panose="020B0604020202020204" pitchFamily="34" charset="0"/>
              </a:rPr>
              <a:t>Yao, </a:t>
            </a:r>
            <a:r>
              <a:rPr lang="en-CA" sz="1400" dirty="0" err="1">
                <a:solidFill>
                  <a:srgbClr val="FF0000"/>
                </a:solidFill>
                <a:latin typeface="Arial" panose="020B0604020202020204" pitchFamily="34" charset="0"/>
                <a:cs typeface="Arial" panose="020B0604020202020204" pitchFamily="34" charset="0"/>
              </a:rPr>
              <a:t>Ginnett</a:t>
            </a:r>
            <a:r>
              <a:rPr lang="en-CA" sz="1400" dirty="0">
                <a:solidFill>
                  <a:srgbClr val="FF0000"/>
                </a:solidFill>
                <a:latin typeface="Arial" panose="020B0604020202020204" pitchFamily="34" charset="0"/>
                <a:cs typeface="Arial" panose="020B0604020202020204" pitchFamily="34" charset="0"/>
              </a:rPr>
              <a:t>, </a:t>
            </a:r>
            <a:r>
              <a:rPr lang="en-CA" sz="1400" dirty="0" err="1">
                <a:solidFill>
                  <a:srgbClr val="FF0000"/>
                </a:solidFill>
                <a:latin typeface="Arial" panose="020B0604020202020204" pitchFamily="34" charset="0"/>
                <a:cs typeface="Arial" panose="020B0604020202020204" pitchFamily="34" charset="0"/>
              </a:rPr>
              <a:t>Belley</a:t>
            </a:r>
            <a:r>
              <a:rPr lang="en-CA" sz="1400" dirty="0">
                <a:solidFill>
                  <a:srgbClr val="FF0000"/>
                </a:solidFill>
                <a:latin typeface="Arial" panose="020B0604020202020204" pitchFamily="34" charset="0"/>
                <a:cs typeface="Arial" panose="020B0604020202020204" pitchFamily="34" charset="0"/>
              </a:rPr>
              <a:t> et al., PRC (2022)</a:t>
            </a:r>
          </a:p>
        </p:txBody>
      </p:sp>
      <p:pic>
        <p:nvPicPr>
          <p:cNvPr id="9" name="Picture 8" descr="A collage of images of blue dots&#10;&#10;AI-generated content may be incorrect.">
            <a:extLst>
              <a:ext uri="{FF2B5EF4-FFF2-40B4-BE49-F238E27FC236}">
                <a16:creationId xmlns:a16="http://schemas.microsoft.com/office/drawing/2014/main" id="{75257753-113F-28B4-BFA6-3B4C76D029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74" y="1750724"/>
            <a:ext cx="8811570" cy="4330413"/>
          </a:xfrm>
          <a:prstGeom prst="rect">
            <a:avLst/>
          </a:prstGeom>
        </p:spPr>
      </p:pic>
      <p:sp>
        <p:nvSpPr>
          <p:cNvPr id="10" name="TextBox 9">
            <a:extLst>
              <a:ext uri="{FF2B5EF4-FFF2-40B4-BE49-F238E27FC236}">
                <a16:creationId xmlns:a16="http://schemas.microsoft.com/office/drawing/2014/main" id="{F400E934-F100-6818-6641-E30E0DAD07F1}"/>
              </a:ext>
            </a:extLst>
          </p:cNvPr>
          <p:cNvSpPr txBox="1"/>
          <p:nvPr/>
        </p:nvSpPr>
        <p:spPr>
          <a:xfrm>
            <a:off x="7007901" y="1884777"/>
            <a:ext cx="864624"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2000" baseline="30000" dirty="0">
                <a:solidFill>
                  <a:srgbClr val="C00000"/>
                </a:solidFill>
                <a:effectLst/>
                <a:latin typeface="Arial" panose="020B0604020202020204" pitchFamily="34" charset="0"/>
                <a:cs typeface="Arial" panose="020B0604020202020204" pitchFamily="34" charset="0"/>
              </a:rPr>
              <a:t>136</a:t>
            </a:r>
            <a:r>
              <a:rPr lang="en-CA" sz="2000" dirty="0">
                <a:solidFill>
                  <a:srgbClr val="C00000"/>
                </a:solidFill>
                <a:effectLst/>
                <a:latin typeface="Arial" panose="020B0604020202020204" pitchFamily="34" charset="0"/>
                <a:cs typeface="Arial" panose="020B0604020202020204" pitchFamily="34" charset="0"/>
              </a:rPr>
              <a:t>Xe</a:t>
            </a:r>
          </a:p>
        </p:txBody>
      </p:sp>
    </p:spTree>
    <p:extLst>
      <p:ext uri="{BB962C8B-B14F-4D97-AF65-F5344CB8AC3E}">
        <p14:creationId xmlns:p14="http://schemas.microsoft.com/office/powerpoint/2010/main" val="2283696872"/>
      </p:ext>
    </p:extLst>
  </p:cSld>
  <p:clrMapOvr>
    <a:masterClrMapping/>
  </p:clrMapOvr>
  <p:transition spd="med" advTm="70059"/>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52901" y="6519818"/>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7" name="Rectangle 16"/>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95" name="Title 1"/>
          <p:cNvSpPr txBox="1">
            <a:spLocks noGrp="1"/>
          </p:cNvSpPr>
          <p:nvPr>
            <p:ph type="title"/>
          </p:nvPr>
        </p:nvSpPr>
        <p:spPr>
          <a:xfrm>
            <a:off x="2325039" y="90001"/>
            <a:ext cx="9761391" cy="688339"/>
          </a:xfrm>
          <a:prstGeom prst="rect">
            <a:avLst/>
          </a:prstGeom>
        </p:spPr>
        <p:txBody>
          <a:bodyPr>
            <a:normAutofit/>
          </a:bodyPr>
          <a:lstStyle>
            <a:lvl1pPr>
              <a:defRPr sz="3000"/>
            </a:lvl1pPr>
          </a:lstStyle>
          <a:p>
            <a:pPr algn="r"/>
            <a:r>
              <a:rPr lang="en-US" dirty="0"/>
              <a:t>Machine Learning for Sensitivity Analysis</a:t>
            </a:r>
            <a:endParaRPr dirty="0"/>
          </a:p>
        </p:txBody>
      </p:sp>
      <p:sp>
        <p:nvSpPr>
          <p:cNvPr id="6" name="Rectangle 61"/>
          <p:cNvSpPr>
            <a:spLocks noChangeArrowheads="1"/>
          </p:cNvSpPr>
          <p:nvPr/>
        </p:nvSpPr>
        <p:spPr bwMode="auto">
          <a:xfrm>
            <a:off x="182880" y="738716"/>
            <a:ext cx="12009119" cy="4555089"/>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b="1" dirty="0">
                <a:solidFill>
                  <a:srgbClr val="0070C0"/>
                </a:solidFill>
                <a:latin typeface="Myriad pro"/>
                <a:cs typeface="Myriad pro"/>
              </a:rPr>
              <a:t>Explore dependence on chiral EFT LECs: requires many samples (as in </a:t>
            </a:r>
            <a:r>
              <a:rPr lang="en-US" sz="2100" b="1" baseline="30000" dirty="0">
                <a:solidFill>
                  <a:srgbClr val="0070C0"/>
                </a:solidFill>
                <a:latin typeface="Myriad pro"/>
                <a:cs typeface="Myriad pro"/>
              </a:rPr>
              <a:t>208</a:t>
            </a:r>
            <a:r>
              <a:rPr lang="en-US" sz="2100" b="1" dirty="0">
                <a:solidFill>
                  <a:srgbClr val="0070C0"/>
                </a:solidFill>
                <a:latin typeface="Myriad pro"/>
                <a:cs typeface="Myriad pro"/>
              </a:rPr>
              <a:t>Pb)</a:t>
            </a:r>
          </a:p>
          <a:p>
            <a:endParaRPr lang="en-US" sz="600" dirty="0">
              <a:latin typeface="Myriad pro"/>
              <a:cs typeface="Myriad pro"/>
            </a:endParaRPr>
          </a:p>
          <a:p>
            <a:r>
              <a:rPr lang="en-US" sz="2100" dirty="0">
                <a:latin typeface="Myriad pro"/>
                <a:cs typeface="Myriad pro"/>
              </a:rPr>
              <a:t>Use gaussian processes as an emulator</a:t>
            </a:r>
          </a:p>
          <a:p>
            <a:endParaRPr lang="en-US" sz="600" dirty="0">
              <a:latin typeface="Myriad pro"/>
              <a:cs typeface="Myriad pro"/>
            </a:endParaRPr>
          </a:p>
          <a:p>
            <a:r>
              <a:rPr lang="en-US" sz="2100" b="1" dirty="0">
                <a:solidFill>
                  <a:schemeClr val="tx1"/>
                </a:solidFill>
                <a:latin typeface="Myriad pro"/>
                <a:cs typeface="Myriad pro"/>
              </a:rPr>
              <a:t>Multi-Fidelity Gaussian Process</a:t>
            </a:r>
            <a:r>
              <a:rPr lang="en-US" sz="2100" dirty="0">
                <a:latin typeface="Myriad pro"/>
                <a:cs typeface="Myriad pro"/>
              </a:rPr>
              <a:t>: connects few (complicated) high-fidelity data points (e.g., full IMSRG) w/ many low-fidelity data points (HF, low </a:t>
            </a:r>
            <a:r>
              <a:rPr lang="en-US" sz="2100" dirty="0" err="1">
                <a:latin typeface="Myriad pro"/>
                <a:cs typeface="Myriad pro"/>
              </a:rPr>
              <a:t>e</a:t>
            </a:r>
            <a:r>
              <a:rPr lang="en-US" sz="2100" baseline="-25000" dirty="0" err="1">
                <a:latin typeface="Myriad pro"/>
                <a:cs typeface="Myriad pro"/>
              </a:rPr>
              <a:t>max</a:t>
            </a:r>
            <a:r>
              <a:rPr lang="en-US" sz="2100" dirty="0">
                <a:latin typeface="Myriad pro"/>
                <a:cs typeface="Myriad pro"/>
              </a:rPr>
              <a:t>, </a:t>
            </a:r>
            <a:r>
              <a:rPr lang="en-US" sz="2100" dirty="0" err="1">
                <a:latin typeface="Myriad pro"/>
                <a:cs typeface="Myriad pro"/>
              </a:rPr>
              <a:t>etc</a:t>
            </a:r>
            <a:r>
              <a:rPr lang="en-US" sz="2100" dirty="0">
                <a:latin typeface="Myriad pro"/>
                <a:cs typeface="Myriad pro"/>
              </a:rPr>
              <a:t>)</a:t>
            </a:r>
          </a:p>
          <a:p>
            <a:endParaRPr lang="en-US" sz="800" dirty="0">
              <a:latin typeface="Myriad pro"/>
              <a:cs typeface="Myriad pro"/>
            </a:endParaRPr>
          </a:p>
          <a:p>
            <a:r>
              <a:rPr lang="en-US" sz="2100" dirty="0">
                <a:latin typeface="Myriad pro"/>
                <a:cs typeface="Myriad pro"/>
              </a:rPr>
              <a:t>Difference function fit with Gaussian process: predict HF from LF</a:t>
            </a:r>
          </a:p>
          <a:p>
            <a:endParaRPr lang="en-US" sz="800" dirty="0">
              <a:latin typeface="Myriad pro"/>
              <a:cs typeface="Myriad pro"/>
            </a:endParaRPr>
          </a:p>
          <a:p>
            <a:r>
              <a:rPr lang="en-US" sz="2100" b="1" dirty="0">
                <a:latin typeface="Myriad pro"/>
                <a:cs typeface="Myriad pro"/>
              </a:rPr>
              <a:t>Deep Gaussian Process</a:t>
            </a:r>
            <a:r>
              <a:rPr lang="en-US" sz="2100" dirty="0">
                <a:latin typeface="Myriad pro"/>
                <a:cs typeface="Myriad pro"/>
              </a:rPr>
              <a:t>: Neural network links multiple GP</a:t>
            </a:r>
          </a:p>
          <a:p>
            <a:endParaRPr lang="en-US" sz="2100" dirty="0">
              <a:latin typeface="Myriad pro"/>
              <a:cs typeface="Myriad pro"/>
            </a:endParaRPr>
          </a:p>
          <a:p>
            <a:r>
              <a:rPr lang="en-US" sz="2100" dirty="0">
                <a:latin typeface="Myriad pro"/>
                <a:cs typeface="Myriad pro"/>
              </a:rPr>
              <a:t>Include outputs of previous fidelity as new HF point:</a:t>
            </a:r>
          </a:p>
          <a:p>
            <a:r>
              <a:rPr lang="en-US" sz="2100" dirty="0">
                <a:latin typeface="Myriad pro"/>
                <a:cs typeface="Myriad pro"/>
              </a:rPr>
              <a:t>   Improves modeling of difference between LF and HF</a:t>
            </a:r>
          </a:p>
          <a:p>
            <a:endParaRPr lang="en-US" sz="2100" dirty="0">
              <a:latin typeface="Myriad pro"/>
              <a:cs typeface="Myriad pro"/>
            </a:endParaRPr>
          </a:p>
          <a:p>
            <a:r>
              <a:rPr lang="en-US" sz="2100" dirty="0">
                <a:latin typeface="Myriad pro"/>
                <a:cs typeface="Myriad pro"/>
              </a:rPr>
              <a:t>Adapted for multi output: </a:t>
            </a:r>
          </a:p>
          <a:p>
            <a:r>
              <a:rPr lang="en-US" sz="2100" b="1" dirty="0">
                <a:solidFill>
                  <a:schemeClr val="accent1"/>
                </a:solidFill>
                <a:latin typeface="Myriad pro"/>
                <a:cs typeface="Myriad pro"/>
              </a:rPr>
              <a:t>Multi-Output Multi-Fidelity Deep Gaussian Process (MM-DGP)</a:t>
            </a:r>
          </a:p>
          <a:p>
            <a:endParaRPr lang="en-US" sz="800" dirty="0">
              <a:latin typeface="Myriad pro"/>
              <a:cs typeface="Myriad pro"/>
            </a:endParaRPr>
          </a:p>
        </p:txBody>
      </p:sp>
      <p:sp>
        <p:nvSpPr>
          <p:cNvPr id="7" name="Rectangle 6">
            <a:extLst>
              <a:ext uri="{FF2B5EF4-FFF2-40B4-BE49-F238E27FC236}">
                <a16:creationId xmlns:a16="http://schemas.microsoft.com/office/drawing/2014/main" id="{8139ECB1-E309-D4F3-5621-11D350813389}"/>
              </a:ext>
            </a:extLst>
          </p:cNvPr>
          <p:cNvSpPr/>
          <p:nvPr/>
        </p:nvSpPr>
        <p:spPr>
          <a:xfrm>
            <a:off x="11017405" y="5263376"/>
            <a:ext cx="805646" cy="434897"/>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 name="TextBox 3">
            <a:extLst>
              <a:ext uri="{FF2B5EF4-FFF2-40B4-BE49-F238E27FC236}">
                <a16:creationId xmlns:a16="http://schemas.microsoft.com/office/drawing/2014/main" id="{4A54E1D2-9F0A-AC25-9060-294B794FF366}"/>
              </a:ext>
            </a:extLst>
          </p:cNvPr>
          <p:cNvSpPr txBox="1"/>
          <p:nvPr/>
        </p:nvSpPr>
        <p:spPr>
          <a:xfrm>
            <a:off x="9044743" y="4953140"/>
            <a:ext cx="2964377"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1400" dirty="0" err="1">
                <a:solidFill>
                  <a:srgbClr val="000000"/>
                </a:solidFill>
                <a:effectLst/>
                <a:latin typeface="Arial" panose="020B0604020202020204" pitchFamily="34" charset="0"/>
                <a:cs typeface="Arial" panose="020B0604020202020204" pitchFamily="34" charset="0"/>
              </a:rPr>
              <a:t>Belley</a:t>
            </a:r>
            <a:r>
              <a:rPr lang="en-CA" sz="1400" dirty="0">
                <a:solidFill>
                  <a:srgbClr val="000000"/>
                </a:solidFill>
                <a:effectLst/>
                <a:latin typeface="Arial" panose="020B0604020202020204" pitchFamily="34" charset="0"/>
                <a:cs typeface="Arial" panose="020B0604020202020204" pitchFamily="34" charset="0"/>
              </a:rPr>
              <a:t>, Pitcher et al., in preparation</a:t>
            </a:r>
          </a:p>
        </p:txBody>
      </p:sp>
      <p:pic>
        <p:nvPicPr>
          <p:cNvPr id="5" name="Picture 4">
            <a:extLst>
              <a:ext uri="{FF2B5EF4-FFF2-40B4-BE49-F238E27FC236}">
                <a16:creationId xmlns:a16="http://schemas.microsoft.com/office/drawing/2014/main" id="{76B6380B-2877-C287-02F8-90255209AEC3}"/>
              </a:ext>
            </a:extLst>
          </p:cNvPr>
          <p:cNvPicPr>
            <a:picLocks noChangeAspect="1"/>
          </p:cNvPicPr>
          <p:nvPr/>
        </p:nvPicPr>
        <p:blipFill>
          <a:blip r:embed="rId3"/>
          <a:srcRect l="35236" t="8270" r="32047" b="72000"/>
          <a:stretch/>
        </p:blipFill>
        <p:spPr>
          <a:xfrm>
            <a:off x="8275901" y="1967872"/>
            <a:ext cx="3842794" cy="2998962"/>
          </a:xfrm>
          <a:prstGeom prst="rect">
            <a:avLst/>
          </a:prstGeom>
        </p:spPr>
      </p:pic>
    </p:spTree>
    <p:extLst>
      <p:ext uri="{BB962C8B-B14F-4D97-AF65-F5344CB8AC3E}">
        <p14:creationId xmlns:p14="http://schemas.microsoft.com/office/powerpoint/2010/main" val="583634650"/>
      </p:ext>
    </p:extLst>
  </p:cSld>
  <p:clrMapOvr>
    <a:masterClrMapping/>
  </p:clrMapOvr>
  <p:transition spd="med" advTm="70059"/>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52901" y="6519818"/>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3" name="Rectangle 61">
            <a:extLst>
              <a:ext uri="{FF2B5EF4-FFF2-40B4-BE49-F238E27FC236}">
                <a16:creationId xmlns:a16="http://schemas.microsoft.com/office/drawing/2014/main" id="{D74791DD-760D-FB5F-EF9B-BEAFAEEBE90F}"/>
              </a:ext>
            </a:extLst>
          </p:cNvPr>
          <p:cNvSpPr>
            <a:spLocks noChangeArrowheads="1"/>
          </p:cNvSpPr>
          <p:nvPr/>
        </p:nvSpPr>
        <p:spPr bwMode="auto">
          <a:xfrm>
            <a:off x="182880" y="738716"/>
            <a:ext cx="12009119" cy="5970861"/>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dirty="0">
                <a:solidFill>
                  <a:schemeClr val="tx1"/>
                </a:solidFill>
                <a:latin typeface="Arial" panose="020B0604020202020204" pitchFamily="34" charset="0"/>
                <a:cs typeface="Arial" panose="020B0604020202020204" pitchFamily="34" charset="0"/>
              </a:rPr>
              <a:t>Newly developed MM-DGP data-driven emulator for VS-IMSRG</a:t>
            </a:r>
          </a:p>
          <a:p>
            <a:endParaRPr lang="en-US" sz="800" b="1" dirty="0">
              <a:solidFill>
                <a:srgbClr val="0070C0"/>
              </a:solidFill>
              <a:latin typeface="Arial" panose="020B0604020202020204" pitchFamily="34" charset="0"/>
              <a:cs typeface="Arial" panose="020B0604020202020204" pitchFamily="34" charset="0"/>
            </a:endParaRPr>
          </a:p>
          <a:p>
            <a:r>
              <a:rPr lang="en-US" sz="2100" b="1" dirty="0">
                <a:solidFill>
                  <a:schemeClr val="tx1"/>
                </a:solidFill>
                <a:latin typeface="Arial" panose="020B0604020202020204" pitchFamily="34" charset="0"/>
                <a:cs typeface="Arial" panose="020B0604020202020204" pitchFamily="34" charset="0"/>
              </a:rPr>
              <a:t>Sensitivity analysis: </a:t>
            </a:r>
            <a:r>
              <a:rPr lang="en-US" sz="2100" b="1" dirty="0">
                <a:solidFill>
                  <a:schemeClr val="accent2"/>
                </a:solidFill>
                <a:latin typeface="Arial" panose="020B0604020202020204" pitchFamily="34" charset="0"/>
                <a:cs typeface="Arial" panose="020B0604020202020204" pitchFamily="34" charset="0"/>
              </a:rPr>
              <a:t>Connect long-range </a:t>
            </a:r>
            <a:r>
              <a:rPr lang="en-US" sz="2200" b="1" dirty="0">
                <a:solidFill>
                  <a:schemeClr val="accent2"/>
                </a:solidFill>
                <a:latin typeface="Times New Roman"/>
                <a:cs typeface="Times New Roman"/>
              </a:rPr>
              <a:t>0ν</a:t>
            </a:r>
            <a:r>
              <a:rPr lang="en-US" sz="2200" b="1" dirty="0">
                <a:solidFill>
                  <a:schemeClr val="accent2"/>
                </a:solidFill>
                <a:latin typeface="Times New Roman"/>
                <a:ea typeface="Lucida Grande"/>
                <a:cs typeface="Times New Roman"/>
              </a:rPr>
              <a:t>ββ</a:t>
            </a:r>
            <a:r>
              <a:rPr lang="en-US" sz="2100" b="1" dirty="0">
                <a:solidFill>
                  <a:schemeClr val="accent2"/>
                </a:solidFill>
                <a:latin typeface="Arial" panose="020B0604020202020204" pitchFamily="34" charset="0"/>
                <a:cs typeface="Arial" panose="020B0604020202020204" pitchFamily="34" charset="0"/>
              </a:rPr>
              <a:t> decay to terms in nuclear forces</a:t>
            </a:r>
          </a:p>
          <a:p>
            <a:endParaRPr lang="en-US" sz="800" b="1" dirty="0">
              <a:solidFill>
                <a:schemeClr val="accent2"/>
              </a:solidFill>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endParaRPr lang="en-US" sz="6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r>
              <a:rPr lang="en-US" sz="2100" b="1" dirty="0">
                <a:solidFill>
                  <a:srgbClr val="C00000"/>
                </a:solidFill>
                <a:latin typeface="Myriad pro"/>
                <a:cs typeface="Myriad pro"/>
              </a:rPr>
              <a:t>Highly sensitive to single constant “C1S0” </a:t>
            </a:r>
            <a:r>
              <a:rPr lang="en-US" sz="2100" dirty="0">
                <a:latin typeface="Myriad pro"/>
                <a:cs typeface="Myriad pro"/>
              </a:rPr>
              <a:t>– related to </a:t>
            </a:r>
            <a:r>
              <a:rPr lang="en-US" sz="2100" baseline="30000" dirty="0">
                <a:latin typeface="Myriad pro"/>
                <a:cs typeface="Myriad pro"/>
              </a:rPr>
              <a:t>1</a:t>
            </a:r>
            <a:r>
              <a:rPr lang="en-US" sz="2100" dirty="0">
                <a:latin typeface="Myriad pro"/>
                <a:cs typeface="Myriad pro"/>
              </a:rPr>
              <a:t>S</a:t>
            </a:r>
            <a:r>
              <a:rPr lang="en-US" sz="2100" baseline="-25000" dirty="0">
                <a:latin typeface="Myriad pro"/>
                <a:cs typeface="Myriad pro"/>
              </a:rPr>
              <a:t>0</a:t>
            </a:r>
            <a:r>
              <a:rPr lang="en-US" sz="2100" dirty="0">
                <a:latin typeface="Myriad pro"/>
                <a:cs typeface="Myriad pro"/>
              </a:rPr>
              <a:t> phase shift</a:t>
            </a:r>
          </a:p>
        </p:txBody>
      </p:sp>
      <p:sp>
        <p:nvSpPr>
          <p:cNvPr id="17" name="Rectangle 16"/>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95" name="Title 1"/>
          <p:cNvSpPr txBox="1">
            <a:spLocks noGrp="1"/>
          </p:cNvSpPr>
          <p:nvPr>
            <p:ph type="title"/>
          </p:nvPr>
        </p:nvSpPr>
        <p:spPr>
          <a:xfrm>
            <a:off x="2325039" y="90001"/>
            <a:ext cx="9761391" cy="688339"/>
          </a:xfrm>
          <a:prstGeom prst="rect">
            <a:avLst/>
          </a:prstGeom>
        </p:spPr>
        <p:txBody>
          <a:bodyPr>
            <a:normAutofit/>
          </a:bodyPr>
          <a:lstStyle>
            <a:lvl1pPr>
              <a:defRPr sz="3000"/>
            </a:lvl1pPr>
          </a:lstStyle>
          <a:p>
            <a:pPr algn="r"/>
            <a:r>
              <a:rPr lang="en-US" dirty="0"/>
              <a:t>MM-DGP Emulator for IMSRG: Sensitivity Analysis</a:t>
            </a:r>
            <a:endParaRPr dirty="0"/>
          </a:p>
        </p:txBody>
      </p:sp>
      <p:pic>
        <p:nvPicPr>
          <p:cNvPr id="9" name="Picture 8" descr="A graph of energy with text&#10;&#10;Description automatically generated with medium confidence">
            <a:extLst>
              <a:ext uri="{FF2B5EF4-FFF2-40B4-BE49-F238E27FC236}">
                <a16:creationId xmlns:a16="http://schemas.microsoft.com/office/drawing/2014/main" id="{E2C0C5CE-177E-3F1E-F539-DE296BBCBF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651" y="1750464"/>
            <a:ext cx="9761390" cy="4138829"/>
          </a:xfrm>
          <a:prstGeom prst="rect">
            <a:avLst/>
          </a:prstGeom>
        </p:spPr>
      </p:pic>
      <p:sp>
        <p:nvSpPr>
          <p:cNvPr id="4" name="TextBox 3">
            <a:extLst>
              <a:ext uri="{FF2B5EF4-FFF2-40B4-BE49-F238E27FC236}">
                <a16:creationId xmlns:a16="http://schemas.microsoft.com/office/drawing/2014/main" id="{9B8C84C5-0779-0EF3-FF20-4143FEC7843C}"/>
              </a:ext>
            </a:extLst>
          </p:cNvPr>
          <p:cNvSpPr txBox="1"/>
          <p:nvPr/>
        </p:nvSpPr>
        <p:spPr>
          <a:xfrm>
            <a:off x="8404214" y="3071026"/>
            <a:ext cx="1886827"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1400" dirty="0" err="1">
                <a:solidFill>
                  <a:srgbClr val="FF0000"/>
                </a:solidFill>
                <a:effectLst/>
                <a:latin typeface="Arial" panose="020B0604020202020204" pitchFamily="34" charset="0"/>
                <a:cs typeface="Arial" panose="020B0604020202020204" pitchFamily="34" charset="0"/>
              </a:rPr>
              <a:t>Belley</a:t>
            </a:r>
            <a:r>
              <a:rPr lang="en-CA" sz="1400" dirty="0">
                <a:solidFill>
                  <a:srgbClr val="FF0000"/>
                </a:solidFill>
                <a:effectLst/>
                <a:latin typeface="Arial" panose="020B0604020202020204" pitchFamily="34" charset="0"/>
                <a:cs typeface="Arial" panose="020B0604020202020204" pitchFamily="34" charset="0"/>
              </a:rPr>
              <a:t>, Pitcher et al.,</a:t>
            </a:r>
          </a:p>
          <a:p>
            <a:r>
              <a:rPr lang="en-CA" sz="1400" dirty="0">
                <a:solidFill>
                  <a:srgbClr val="FF0000"/>
                </a:solidFill>
                <a:latin typeface="Arial" panose="020B0604020202020204" pitchFamily="34" charset="0"/>
                <a:cs typeface="Arial" panose="020B0604020202020204" pitchFamily="34" charset="0"/>
              </a:rPr>
              <a:t>arXiv:</a:t>
            </a:r>
            <a:r>
              <a:rPr lang="en-CA" sz="1400" dirty="0">
                <a:solidFill>
                  <a:srgbClr val="FF0000"/>
                </a:solidFill>
              </a:rPr>
              <a:t>2408.02169</a:t>
            </a:r>
            <a:endParaRPr lang="en-CA" sz="1400" dirty="0">
              <a:solidFill>
                <a:srgbClr val="FF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7735262"/>
      </p:ext>
    </p:extLst>
  </p:cSld>
  <p:clrMapOvr>
    <a:masterClrMapping/>
  </p:clrMapOvr>
  <p:transition spd="med" advTm="70059"/>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52901" y="6519818"/>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5" name="Rectangle 61">
            <a:extLst>
              <a:ext uri="{FF2B5EF4-FFF2-40B4-BE49-F238E27FC236}">
                <a16:creationId xmlns:a16="http://schemas.microsoft.com/office/drawing/2014/main" id="{9AA3073A-B1E0-ED30-0E42-91A56FB06AB2}"/>
              </a:ext>
            </a:extLst>
          </p:cNvPr>
          <p:cNvSpPr>
            <a:spLocks noChangeArrowheads="1"/>
          </p:cNvSpPr>
          <p:nvPr/>
        </p:nvSpPr>
        <p:spPr bwMode="auto">
          <a:xfrm>
            <a:off x="182880" y="738716"/>
            <a:ext cx="12009119" cy="6032417"/>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b="1" dirty="0">
                <a:solidFill>
                  <a:srgbClr val="0070C0"/>
                </a:solidFill>
                <a:latin typeface="Arial" panose="020B0604020202020204" pitchFamily="34" charset="0"/>
                <a:cs typeface="Arial" panose="020B0604020202020204" pitchFamily="34" charset="0"/>
              </a:rPr>
              <a:t>Clear correlation with </a:t>
            </a:r>
            <a:r>
              <a:rPr lang="en-US" sz="2100" b="1" baseline="30000" dirty="0">
                <a:solidFill>
                  <a:srgbClr val="0070C0"/>
                </a:solidFill>
                <a:latin typeface="Arial" panose="020B0604020202020204" pitchFamily="34" charset="0"/>
                <a:cs typeface="Arial" panose="020B0604020202020204" pitchFamily="34" charset="0"/>
              </a:rPr>
              <a:t>1</a:t>
            </a:r>
            <a:r>
              <a:rPr lang="en-US" sz="2100" b="1" dirty="0">
                <a:solidFill>
                  <a:srgbClr val="0070C0"/>
                </a:solidFill>
                <a:latin typeface="Arial" panose="020B0604020202020204" pitchFamily="34" charset="0"/>
                <a:cs typeface="Arial" panose="020B0604020202020204" pitchFamily="34" charset="0"/>
              </a:rPr>
              <a:t>S</a:t>
            </a:r>
            <a:r>
              <a:rPr lang="en-US" sz="2100" b="1" baseline="-25000" dirty="0">
                <a:solidFill>
                  <a:srgbClr val="0070C0"/>
                </a:solidFill>
                <a:latin typeface="Arial" panose="020B0604020202020204" pitchFamily="34" charset="0"/>
                <a:cs typeface="Arial" panose="020B0604020202020204" pitchFamily="34" charset="0"/>
              </a:rPr>
              <a:t>0</a:t>
            </a:r>
            <a:r>
              <a:rPr lang="en-US" sz="2100" b="1" dirty="0">
                <a:solidFill>
                  <a:srgbClr val="0070C0"/>
                </a:solidFill>
                <a:latin typeface="Arial" panose="020B0604020202020204" pitchFamily="34" charset="0"/>
                <a:cs typeface="Arial" panose="020B0604020202020204" pitchFamily="34" charset="0"/>
              </a:rPr>
              <a:t> phase-shift</a:t>
            </a:r>
          </a:p>
          <a:p>
            <a:endParaRPr lang="en-US" sz="600" dirty="0">
              <a:latin typeface="Arial" panose="020B0604020202020204" pitchFamily="34" charset="0"/>
              <a:cs typeface="Arial" panose="020B0604020202020204" pitchFamily="34" charset="0"/>
            </a:endParaRPr>
          </a:p>
          <a:p>
            <a:r>
              <a:rPr lang="en-US" sz="2100" dirty="0">
                <a:latin typeface="Arial" panose="020B0604020202020204" pitchFamily="34" charset="0"/>
                <a:cs typeface="Arial" panose="020B0604020202020204" pitchFamily="34" charset="0"/>
              </a:rPr>
              <a:t>Strong correlation emerges for energies &gt; 50MeV</a:t>
            </a: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r>
              <a:rPr lang="en-US" sz="2100" dirty="0">
                <a:solidFill>
                  <a:srgbClr val="C00000"/>
                </a:solidFill>
                <a:latin typeface="Arial" panose="020B0604020202020204" pitchFamily="34" charset="0"/>
                <a:cs typeface="Arial" panose="020B0604020202020204" pitchFamily="34" charset="0"/>
              </a:rPr>
              <a:t>Constrained by part of interaction for the two nucleons when “close” to each other</a:t>
            </a:r>
          </a:p>
        </p:txBody>
      </p:sp>
      <p:sp>
        <p:nvSpPr>
          <p:cNvPr id="17" name="Rectangle 16"/>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95" name="Title 1"/>
          <p:cNvSpPr txBox="1">
            <a:spLocks noGrp="1"/>
          </p:cNvSpPr>
          <p:nvPr>
            <p:ph type="title"/>
          </p:nvPr>
        </p:nvSpPr>
        <p:spPr>
          <a:xfrm>
            <a:off x="2325039" y="90001"/>
            <a:ext cx="9761391" cy="688339"/>
          </a:xfrm>
          <a:prstGeom prst="rect">
            <a:avLst/>
          </a:prstGeom>
        </p:spPr>
        <p:txBody>
          <a:bodyPr>
            <a:normAutofit/>
          </a:bodyPr>
          <a:lstStyle>
            <a:lvl1pPr>
              <a:defRPr sz="3000"/>
            </a:lvl1pPr>
          </a:lstStyle>
          <a:p>
            <a:pPr algn="r"/>
            <a:r>
              <a:rPr lang="en-US" dirty="0"/>
              <a:t>MM-DGP Emulator: Correlation w/ </a:t>
            </a:r>
            <a:r>
              <a:rPr lang="en-US" baseline="30000" dirty="0"/>
              <a:t>1</a:t>
            </a:r>
            <a:r>
              <a:rPr lang="en-US" dirty="0"/>
              <a:t>S</a:t>
            </a:r>
            <a:r>
              <a:rPr lang="en-US" baseline="-25000" dirty="0"/>
              <a:t>0</a:t>
            </a:r>
            <a:r>
              <a:rPr lang="en-US" dirty="0"/>
              <a:t> Phase Shift</a:t>
            </a:r>
            <a:endParaRPr dirty="0"/>
          </a:p>
        </p:txBody>
      </p:sp>
      <p:pic>
        <p:nvPicPr>
          <p:cNvPr id="9" name="Picture 8" descr="A graph of a graph&#10;&#10;Description automatically generated with medium confidence">
            <a:extLst>
              <a:ext uri="{FF2B5EF4-FFF2-40B4-BE49-F238E27FC236}">
                <a16:creationId xmlns:a16="http://schemas.microsoft.com/office/drawing/2014/main" id="{9EC6DEC3-5370-A571-422C-7DEF2B3627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78" y="1738453"/>
            <a:ext cx="6855473" cy="4398186"/>
          </a:xfrm>
          <a:prstGeom prst="rect">
            <a:avLst/>
          </a:prstGeom>
        </p:spPr>
      </p:pic>
      <p:sp>
        <p:nvSpPr>
          <p:cNvPr id="2" name="TextBox 1">
            <a:extLst>
              <a:ext uri="{FF2B5EF4-FFF2-40B4-BE49-F238E27FC236}">
                <a16:creationId xmlns:a16="http://schemas.microsoft.com/office/drawing/2014/main" id="{E0503A71-5AD5-2389-8D33-DEF132C90805}"/>
              </a:ext>
            </a:extLst>
          </p:cNvPr>
          <p:cNvSpPr txBox="1"/>
          <p:nvPr/>
        </p:nvSpPr>
        <p:spPr>
          <a:xfrm>
            <a:off x="7038353" y="5085919"/>
            <a:ext cx="1886827"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1400" dirty="0" err="1">
                <a:solidFill>
                  <a:srgbClr val="FF0000"/>
                </a:solidFill>
                <a:effectLst/>
                <a:latin typeface="Arial" panose="020B0604020202020204" pitchFamily="34" charset="0"/>
                <a:cs typeface="Arial" panose="020B0604020202020204" pitchFamily="34" charset="0"/>
              </a:rPr>
              <a:t>Belley</a:t>
            </a:r>
            <a:r>
              <a:rPr lang="en-CA" sz="1400" dirty="0">
                <a:solidFill>
                  <a:srgbClr val="FF0000"/>
                </a:solidFill>
                <a:effectLst/>
                <a:latin typeface="Arial" panose="020B0604020202020204" pitchFamily="34" charset="0"/>
                <a:cs typeface="Arial" panose="020B0604020202020204" pitchFamily="34" charset="0"/>
              </a:rPr>
              <a:t>, Pitcher et al.,</a:t>
            </a:r>
          </a:p>
          <a:p>
            <a:r>
              <a:rPr lang="en-CA" sz="1400" dirty="0">
                <a:solidFill>
                  <a:srgbClr val="FF0000"/>
                </a:solidFill>
                <a:latin typeface="Arial" panose="020B0604020202020204" pitchFamily="34" charset="0"/>
                <a:cs typeface="Arial" panose="020B0604020202020204" pitchFamily="34" charset="0"/>
              </a:rPr>
              <a:t>arXiv:</a:t>
            </a:r>
            <a:r>
              <a:rPr lang="en-CA" sz="1400" dirty="0">
                <a:solidFill>
                  <a:srgbClr val="FF0000"/>
                </a:solidFill>
              </a:rPr>
              <a:t>2408.02169</a:t>
            </a:r>
            <a:endParaRPr lang="en-CA" sz="1400" dirty="0">
              <a:solidFill>
                <a:srgbClr val="FF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7309459"/>
      </p:ext>
    </p:extLst>
  </p:cSld>
  <p:clrMapOvr>
    <a:masterClrMapping/>
  </p:clrMapOvr>
  <p:transition spd="med" advTm="70059"/>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52901" y="6519818"/>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7" name="Rectangle 16"/>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95" name="Title 1"/>
          <p:cNvSpPr txBox="1">
            <a:spLocks noGrp="1"/>
          </p:cNvSpPr>
          <p:nvPr>
            <p:ph type="title"/>
          </p:nvPr>
        </p:nvSpPr>
        <p:spPr>
          <a:xfrm>
            <a:off x="2325039" y="90001"/>
            <a:ext cx="9761391" cy="688339"/>
          </a:xfrm>
          <a:prstGeom prst="rect">
            <a:avLst/>
          </a:prstGeom>
        </p:spPr>
        <p:txBody>
          <a:bodyPr>
            <a:normAutofit/>
          </a:bodyPr>
          <a:lstStyle>
            <a:lvl1pPr>
              <a:defRPr sz="3000"/>
            </a:lvl1pPr>
          </a:lstStyle>
          <a:p>
            <a:pPr algn="r"/>
            <a:r>
              <a:rPr lang="en-US" dirty="0"/>
              <a:t>Ab Initio Strategy: Explore Correlations</a:t>
            </a:r>
            <a:endParaRPr dirty="0"/>
          </a:p>
        </p:txBody>
      </p:sp>
      <p:sp>
        <p:nvSpPr>
          <p:cNvPr id="6" name="Rectangle 61"/>
          <p:cNvSpPr>
            <a:spLocks noChangeArrowheads="1"/>
          </p:cNvSpPr>
          <p:nvPr/>
        </p:nvSpPr>
        <p:spPr bwMode="auto">
          <a:xfrm>
            <a:off x="182880" y="738716"/>
            <a:ext cx="12009119" cy="6032417"/>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b="1" dirty="0">
                <a:solidFill>
                  <a:srgbClr val="0070C0"/>
                </a:solidFill>
                <a:latin typeface="Arial" panose="020B0604020202020204" pitchFamily="34" charset="0"/>
                <a:cs typeface="Arial" panose="020B0604020202020204" pitchFamily="34" charset="0"/>
              </a:rPr>
              <a:t>Explore correlations with other observables from systematic analysis (34 interactions)</a:t>
            </a:r>
          </a:p>
          <a:p>
            <a:endParaRPr lang="en-US" sz="600" dirty="0">
              <a:latin typeface="Arial" panose="020B0604020202020204" pitchFamily="34" charset="0"/>
              <a:cs typeface="Arial" panose="020B0604020202020204" pitchFamily="34" charset="0"/>
            </a:endParaRPr>
          </a:p>
          <a:p>
            <a:r>
              <a:rPr lang="en-US" sz="2100" dirty="0">
                <a:latin typeface="Arial" panose="020B0604020202020204" pitchFamily="34" charset="0"/>
                <a:cs typeface="Arial" panose="020B0604020202020204" pitchFamily="34" charset="0"/>
              </a:rPr>
              <a:t>Few clear correlations, except DGT in </a:t>
            </a:r>
            <a:r>
              <a:rPr lang="en-US" sz="2100" baseline="30000" dirty="0">
                <a:latin typeface="Arial" panose="020B0604020202020204" pitchFamily="34" charset="0"/>
                <a:cs typeface="Arial" panose="020B0604020202020204" pitchFamily="34" charset="0"/>
              </a:rPr>
              <a:t>76</a:t>
            </a:r>
            <a:r>
              <a:rPr lang="en-US" sz="2100" dirty="0">
                <a:latin typeface="Arial" panose="020B0604020202020204" pitchFamily="34" charset="0"/>
                <a:cs typeface="Arial" panose="020B0604020202020204" pitchFamily="34" charset="0"/>
              </a:rPr>
              <a:t>Ge</a:t>
            </a: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r>
              <a:rPr lang="en-US" sz="2100" dirty="0">
                <a:latin typeface="Arial" panose="020B0604020202020204" pitchFamily="34" charset="0"/>
                <a:cs typeface="Arial" panose="020B0604020202020204" pitchFamily="34" charset="0"/>
              </a:rPr>
              <a:t>Novel correlation with </a:t>
            </a:r>
            <a:r>
              <a:rPr lang="en-US" sz="2100" b="1" dirty="0">
                <a:solidFill>
                  <a:srgbClr val="C00000"/>
                </a:solidFill>
                <a:latin typeface="Arial" panose="020B0604020202020204" pitchFamily="34" charset="0"/>
                <a:cs typeface="Arial" panose="020B0604020202020204" pitchFamily="34" charset="0"/>
              </a:rPr>
              <a:t>measured</a:t>
            </a:r>
            <a:r>
              <a:rPr lang="en-US" sz="2100" dirty="0">
                <a:latin typeface="Arial" panose="020B0604020202020204" pitchFamily="34" charset="0"/>
                <a:cs typeface="Arial" panose="020B0604020202020204" pitchFamily="34" charset="0"/>
              </a:rPr>
              <a:t> </a:t>
            </a:r>
            <a:r>
              <a:rPr lang="en-US" sz="2100" baseline="30000" dirty="0">
                <a:latin typeface="Arial" panose="020B0604020202020204" pitchFamily="34" charset="0"/>
                <a:cs typeface="Arial" panose="020B0604020202020204" pitchFamily="34" charset="0"/>
              </a:rPr>
              <a:t>1</a:t>
            </a:r>
            <a:r>
              <a:rPr lang="en-US" sz="2100" dirty="0">
                <a:latin typeface="Arial" panose="020B0604020202020204" pitchFamily="34" charset="0"/>
                <a:cs typeface="Arial" panose="020B0604020202020204" pitchFamily="34" charset="0"/>
              </a:rPr>
              <a:t>S</a:t>
            </a:r>
            <a:r>
              <a:rPr lang="en-US" sz="2100" baseline="-25000" dirty="0">
                <a:latin typeface="Arial" panose="020B0604020202020204" pitchFamily="34" charset="0"/>
                <a:cs typeface="Arial" panose="020B0604020202020204" pitchFamily="34" charset="0"/>
              </a:rPr>
              <a:t>0</a:t>
            </a:r>
            <a:r>
              <a:rPr lang="en-US" sz="2100" dirty="0">
                <a:latin typeface="Arial" panose="020B0604020202020204" pitchFamily="34" charset="0"/>
                <a:cs typeface="Arial" panose="020B0604020202020204" pitchFamily="34" charset="0"/>
              </a:rPr>
              <a:t> phase shift!</a:t>
            </a:r>
          </a:p>
        </p:txBody>
      </p:sp>
      <p:sp>
        <p:nvSpPr>
          <p:cNvPr id="10" name="TextBox 9">
            <a:extLst>
              <a:ext uri="{FF2B5EF4-FFF2-40B4-BE49-F238E27FC236}">
                <a16:creationId xmlns:a16="http://schemas.microsoft.com/office/drawing/2014/main" id="{F62D9D55-0033-9881-BFA5-A71C886289E8}"/>
              </a:ext>
            </a:extLst>
          </p:cNvPr>
          <p:cNvSpPr txBox="1"/>
          <p:nvPr/>
        </p:nvSpPr>
        <p:spPr>
          <a:xfrm>
            <a:off x="9407022" y="5154409"/>
            <a:ext cx="2712506"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1400" dirty="0" err="1">
                <a:solidFill>
                  <a:srgbClr val="FF0000"/>
                </a:solidFill>
                <a:effectLst/>
                <a:latin typeface="Arial" panose="020B0604020202020204" pitchFamily="34" charset="0"/>
                <a:cs typeface="Arial" panose="020B0604020202020204" pitchFamily="34" charset="0"/>
              </a:rPr>
              <a:t>Belley</a:t>
            </a:r>
            <a:r>
              <a:rPr lang="en-CA" sz="1400" dirty="0">
                <a:solidFill>
                  <a:srgbClr val="FF0000"/>
                </a:solidFill>
                <a:effectLst/>
                <a:latin typeface="Arial" panose="020B0604020202020204" pitchFamily="34" charset="0"/>
                <a:cs typeface="Arial" panose="020B0604020202020204" pitchFamily="34" charset="0"/>
              </a:rPr>
              <a:t> et al., </a:t>
            </a:r>
            <a:r>
              <a:rPr lang="en-CA" sz="1400" dirty="0">
                <a:solidFill>
                  <a:srgbClr val="FF0000"/>
                </a:solidFill>
                <a:latin typeface="Arial" panose="020B0604020202020204" pitchFamily="34" charset="0"/>
                <a:cs typeface="Arial" panose="020B0604020202020204" pitchFamily="34" charset="0"/>
              </a:rPr>
              <a:t>arXiV:2210.05809</a:t>
            </a:r>
          </a:p>
          <a:p>
            <a:r>
              <a:rPr lang="en-CA" sz="1400" dirty="0" err="1">
                <a:solidFill>
                  <a:srgbClr val="FF0000"/>
                </a:solidFill>
                <a:effectLst/>
                <a:latin typeface="Arial" panose="020B0604020202020204" pitchFamily="34" charset="0"/>
                <a:cs typeface="Arial" panose="020B0604020202020204" pitchFamily="34" charset="0"/>
              </a:rPr>
              <a:t>Belley</a:t>
            </a:r>
            <a:r>
              <a:rPr lang="en-CA" sz="1400" dirty="0">
                <a:solidFill>
                  <a:srgbClr val="FF0000"/>
                </a:solidFill>
                <a:effectLst/>
                <a:latin typeface="Arial" panose="020B0604020202020204" pitchFamily="34" charset="0"/>
                <a:cs typeface="Arial" panose="020B0604020202020204" pitchFamily="34" charset="0"/>
              </a:rPr>
              <a:t>, Pitcher et al.,</a:t>
            </a:r>
          </a:p>
          <a:p>
            <a:r>
              <a:rPr lang="en-CA" sz="1400" dirty="0">
                <a:solidFill>
                  <a:srgbClr val="FF0000"/>
                </a:solidFill>
                <a:latin typeface="Arial" panose="020B0604020202020204" pitchFamily="34" charset="0"/>
                <a:cs typeface="Arial" panose="020B0604020202020204" pitchFamily="34" charset="0"/>
              </a:rPr>
              <a:t>arXiv:</a:t>
            </a:r>
            <a:r>
              <a:rPr lang="en-CA" sz="1400" dirty="0">
                <a:solidFill>
                  <a:srgbClr val="FF0000"/>
                </a:solidFill>
              </a:rPr>
              <a:t>2408.02169</a:t>
            </a:r>
            <a:endParaRPr lang="en-CA" sz="1400" dirty="0">
              <a:solidFill>
                <a:srgbClr val="FF0000"/>
              </a:solidFill>
              <a:effectLst/>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6C0F338-5299-272A-552C-C54D8E8C71C3}"/>
              </a:ext>
            </a:extLst>
          </p:cNvPr>
          <p:cNvPicPr>
            <a:picLocks noChangeAspect="1"/>
          </p:cNvPicPr>
          <p:nvPr/>
        </p:nvPicPr>
        <p:blipFill rotWithShape="1">
          <a:blip r:embed="rId3">
            <a:extLst>
              <a:ext uri="{28A0092B-C50C-407E-A947-70E740481C1C}">
                <a14:useLocalDpi xmlns:a14="http://schemas.microsoft.com/office/drawing/2010/main" val="0"/>
              </a:ext>
            </a:extLst>
          </a:blip>
          <a:srcRect l="52190" t="86834" b="1133"/>
          <a:stretch/>
        </p:blipFill>
        <p:spPr>
          <a:xfrm>
            <a:off x="580770" y="3954906"/>
            <a:ext cx="8796926" cy="2200515"/>
          </a:xfrm>
          <a:prstGeom prst="rect">
            <a:avLst/>
          </a:prstGeom>
        </p:spPr>
      </p:pic>
      <p:pic>
        <p:nvPicPr>
          <p:cNvPr id="4" name="Picture 3">
            <a:extLst>
              <a:ext uri="{FF2B5EF4-FFF2-40B4-BE49-F238E27FC236}">
                <a16:creationId xmlns:a16="http://schemas.microsoft.com/office/drawing/2014/main" id="{9CEE214E-5489-3799-2448-C7EC1CFC676B}"/>
              </a:ext>
            </a:extLst>
          </p:cNvPr>
          <p:cNvPicPr>
            <a:picLocks noChangeAspect="1"/>
          </p:cNvPicPr>
          <p:nvPr/>
        </p:nvPicPr>
        <p:blipFill rotWithShape="1">
          <a:blip r:embed="rId3">
            <a:extLst>
              <a:ext uri="{28A0092B-C50C-407E-A947-70E740481C1C}">
                <a14:useLocalDpi xmlns:a14="http://schemas.microsoft.com/office/drawing/2010/main" val="0"/>
              </a:ext>
            </a:extLst>
          </a:blip>
          <a:srcRect l="2336" t="86834" r="48069" b="1136"/>
          <a:stretch/>
        </p:blipFill>
        <p:spPr>
          <a:xfrm>
            <a:off x="108000" y="1639599"/>
            <a:ext cx="9127643" cy="2200515"/>
          </a:xfrm>
          <a:prstGeom prst="rect">
            <a:avLst/>
          </a:prstGeom>
        </p:spPr>
      </p:pic>
      <p:pic>
        <p:nvPicPr>
          <p:cNvPr id="5" name="Picture 4">
            <a:extLst>
              <a:ext uri="{FF2B5EF4-FFF2-40B4-BE49-F238E27FC236}">
                <a16:creationId xmlns:a16="http://schemas.microsoft.com/office/drawing/2014/main" id="{0B93C24E-5D06-582C-5B3B-F1CA4F974074}"/>
              </a:ext>
            </a:extLst>
          </p:cNvPr>
          <p:cNvPicPr>
            <a:picLocks noChangeAspect="1"/>
          </p:cNvPicPr>
          <p:nvPr/>
        </p:nvPicPr>
        <p:blipFill rotWithShape="1">
          <a:blip r:embed="rId3">
            <a:extLst>
              <a:ext uri="{28A0092B-C50C-407E-A947-70E740481C1C}">
                <a14:useLocalDpi xmlns:a14="http://schemas.microsoft.com/office/drawing/2010/main" val="0"/>
              </a:ext>
            </a:extLst>
          </a:blip>
          <a:srcRect l="89138" t="79114" b="12827"/>
          <a:stretch/>
        </p:blipFill>
        <p:spPr>
          <a:xfrm>
            <a:off x="9589352" y="1639599"/>
            <a:ext cx="2555043" cy="1884185"/>
          </a:xfrm>
          <a:prstGeom prst="rect">
            <a:avLst/>
          </a:prstGeom>
        </p:spPr>
      </p:pic>
      <p:pic>
        <p:nvPicPr>
          <p:cNvPr id="11" name="Picture 10">
            <a:extLst>
              <a:ext uri="{FF2B5EF4-FFF2-40B4-BE49-F238E27FC236}">
                <a16:creationId xmlns:a16="http://schemas.microsoft.com/office/drawing/2014/main" id="{F6D85A1F-C48E-37B4-4F7B-B320115F8F48}"/>
              </a:ext>
            </a:extLst>
          </p:cNvPr>
          <p:cNvPicPr>
            <a:picLocks noChangeAspect="1"/>
          </p:cNvPicPr>
          <p:nvPr/>
        </p:nvPicPr>
        <p:blipFill rotWithShape="1">
          <a:blip r:embed="rId3">
            <a:extLst>
              <a:ext uri="{28A0092B-C50C-407E-A947-70E740481C1C}">
                <a14:useLocalDpi xmlns:a14="http://schemas.microsoft.com/office/drawing/2010/main" val="0"/>
              </a:ext>
            </a:extLst>
          </a:blip>
          <a:srcRect l="1749" t="86834" r="94696"/>
          <a:stretch/>
        </p:blipFill>
        <p:spPr>
          <a:xfrm>
            <a:off x="11150" y="3950510"/>
            <a:ext cx="652901" cy="2407798"/>
          </a:xfrm>
          <a:prstGeom prst="rect">
            <a:avLst/>
          </a:prstGeom>
        </p:spPr>
      </p:pic>
      <p:cxnSp>
        <p:nvCxnSpPr>
          <p:cNvPr id="2" name="Straight Arrow Connector 1">
            <a:extLst>
              <a:ext uri="{FF2B5EF4-FFF2-40B4-BE49-F238E27FC236}">
                <a16:creationId xmlns:a16="http://schemas.microsoft.com/office/drawing/2014/main" id="{FB6E1723-ED66-820D-9AF7-7AAE82F150F8}"/>
              </a:ext>
            </a:extLst>
          </p:cNvPr>
          <p:cNvCxnSpPr>
            <a:cxnSpLocks/>
          </p:cNvCxnSpPr>
          <p:nvPr/>
        </p:nvCxnSpPr>
        <p:spPr>
          <a:xfrm flipV="1">
            <a:off x="3889094" y="5347529"/>
            <a:ext cx="2916819" cy="1010779"/>
          </a:xfrm>
          <a:prstGeom prst="straightConnector1">
            <a:avLst/>
          </a:prstGeom>
          <a:ln w="444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7761408"/>
      </p:ext>
    </p:extLst>
  </p:cSld>
  <p:clrMapOvr>
    <a:masterClrMapping/>
  </p:clrMapOvr>
  <p:transition spd="med" advTm="70059"/>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52901" y="6519818"/>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5" name="Rectangle 61">
            <a:extLst>
              <a:ext uri="{FF2B5EF4-FFF2-40B4-BE49-F238E27FC236}">
                <a16:creationId xmlns:a16="http://schemas.microsoft.com/office/drawing/2014/main" id="{9AA3073A-B1E0-ED30-0E42-91A56FB06AB2}"/>
              </a:ext>
            </a:extLst>
          </p:cNvPr>
          <p:cNvSpPr>
            <a:spLocks noChangeArrowheads="1"/>
          </p:cNvSpPr>
          <p:nvPr/>
        </p:nvSpPr>
        <p:spPr bwMode="auto">
          <a:xfrm>
            <a:off x="182880" y="738716"/>
            <a:ext cx="12009119" cy="4170368"/>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dirty="0">
                <a:latin typeface="Arial" panose="020B0604020202020204" pitchFamily="34" charset="0"/>
                <a:cs typeface="Arial" panose="020B0604020202020204" pitchFamily="34" charset="0"/>
              </a:rPr>
              <a:t>Consider </a:t>
            </a:r>
            <a:r>
              <a:rPr lang="en-US" sz="2100" i="1" dirty="0">
                <a:latin typeface="Arial" panose="020B0604020202020204" pitchFamily="34" charset="0"/>
                <a:cs typeface="Arial" panose="020B0604020202020204" pitchFamily="34" charset="0"/>
              </a:rPr>
              <a:t>all</a:t>
            </a:r>
            <a:r>
              <a:rPr lang="en-US" sz="2100" dirty="0">
                <a:latin typeface="Arial" panose="020B0604020202020204" pitchFamily="34" charset="0"/>
                <a:cs typeface="Arial" panose="020B0604020202020204" pitchFamily="34" charset="0"/>
              </a:rPr>
              <a:t> physics contributing to theoretical error in </a:t>
            </a:r>
            <a:r>
              <a:rPr lang="en-US" sz="2300" dirty="0">
                <a:latin typeface="Times New Roman" panose="02020603050405020304" pitchFamily="18" charset="0"/>
                <a:cs typeface="Times New Roman" panose="02020603050405020304" pitchFamily="18" charset="0"/>
              </a:rPr>
              <a:t>0</a:t>
            </a:r>
            <a:r>
              <a:rPr lang="en-US" sz="2300" dirty="0">
                <a:latin typeface="Symbol" pitchFamily="2" charset="2"/>
                <a:cs typeface="Arial" panose="020B0604020202020204" pitchFamily="34" charset="0"/>
              </a:rPr>
              <a:t>nbb</a:t>
            </a:r>
            <a:r>
              <a:rPr lang="en-US" sz="2100" dirty="0">
                <a:latin typeface="Arial" panose="020B0604020202020204" pitchFamily="34" charset="0"/>
                <a:cs typeface="Arial" panose="020B0604020202020204" pitchFamily="34" charset="0"/>
              </a:rPr>
              <a:t> decay </a:t>
            </a:r>
          </a:p>
          <a:p>
            <a:endParaRPr lang="en-US" sz="6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r>
              <a:rPr lang="en-US" sz="2100" dirty="0">
                <a:latin typeface="Arial" panose="020B0604020202020204" pitchFamily="34" charset="0"/>
                <a:cs typeface="Arial" panose="020B0604020202020204" pitchFamily="34" charset="0"/>
              </a:rPr>
              <a:t>Nuclear many-body problem treated </a:t>
            </a:r>
          </a:p>
          <a:p>
            <a:r>
              <a:rPr lang="en-US" sz="2100" dirty="0">
                <a:latin typeface="Arial" panose="020B0604020202020204" pitchFamily="34" charset="0"/>
                <a:cs typeface="Arial" panose="020B0604020202020204" pitchFamily="34" charset="0"/>
              </a:rPr>
              <a:t>   w/ newly developed ML emulators </a:t>
            </a:r>
          </a:p>
          <a:p>
            <a:endParaRPr lang="en-US" sz="8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r>
              <a:rPr lang="en-US" sz="2100" dirty="0">
                <a:solidFill>
                  <a:srgbClr val="0070C0"/>
                </a:solidFill>
                <a:latin typeface="Arial" panose="020B0604020202020204" pitchFamily="34" charset="0"/>
                <a:cs typeface="Arial" panose="020B0604020202020204" pitchFamily="34" charset="0"/>
              </a:rPr>
              <a:t>Construct PPD for NME in </a:t>
            </a:r>
            <a:r>
              <a:rPr lang="en-US" sz="2100" baseline="30000" dirty="0">
                <a:solidFill>
                  <a:srgbClr val="0070C0"/>
                </a:solidFill>
                <a:latin typeface="Arial" panose="020B0604020202020204" pitchFamily="34" charset="0"/>
                <a:cs typeface="Arial" panose="020B0604020202020204" pitchFamily="34" charset="0"/>
              </a:rPr>
              <a:t>76</a:t>
            </a:r>
            <a:r>
              <a:rPr lang="en-US" sz="2100" dirty="0">
                <a:solidFill>
                  <a:srgbClr val="0070C0"/>
                </a:solidFill>
                <a:latin typeface="Arial" panose="020B0604020202020204" pitchFamily="34" charset="0"/>
                <a:cs typeface="Arial" panose="020B0604020202020204" pitchFamily="34" charset="0"/>
              </a:rPr>
              <a:t>Ge</a:t>
            </a:r>
          </a:p>
          <a:p>
            <a:endParaRPr lang="en-US" sz="2100" dirty="0">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p>
            <a:r>
              <a:rPr lang="en-US" sz="2100" b="1" dirty="0">
                <a:solidFill>
                  <a:srgbClr val="C00000"/>
                </a:solidFill>
                <a:latin typeface="Arial" panose="020B0604020202020204" pitchFamily="34" charset="0"/>
                <a:cs typeface="Arial" panose="020B0604020202020204" pitchFamily="34" charset="0"/>
              </a:rPr>
              <a:t>Dramatically reduced uncertainty</a:t>
            </a:r>
          </a:p>
          <a:p>
            <a:r>
              <a:rPr lang="en-US" sz="2100" b="1" dirty="0">
                <a:solidFill>
                  <a:srgbClr val="C00000"/>
                </a:solidFill>
                <a:latin typeface="Arial" panose="020B0604020202020204" pitchFamily="34" charset="0"/>
                <a:cs typeface="Arial" panose="020B0604020202020204" pitchFamily="34" charset="0"/>
              </a:rPr>
              <a:t>compared to nuclear models</a:t>
            </a:r>
          </a:p>
        </p:txBody>
      </p:sp>
      <p:sp>
        <p:nvSpPr>
          <p:cNvPr id="17" name="Rectangle 16"/>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95" name="Title 1"/>
          <p:cNvSpPr txBox="1">
            <a:spLocks noGrp="1"/>
          </p:cNvSpPr>
          <p:nvPr>
            <p:ph type="title"/>
          </p:nvPr>
        </p:nvSpPr>
        <p:spPr>
          <a:xfrm>
            <a:off x="2325039" y="90001"/>
            <a:ext cx="9761391" cy="688339"/>
          </a:xfrm>
          <a:prstGeom prst="rect">
            <a:avLst/>
          </a:prstGeom>
        </p:spPr>
        <p:txBody>
          <a:bodyPr>
            <a:normAutofit/>
          </a:bodyPr>
          <a:lstStyle>
            <a:lvl1pPr>
              <a:defRPr sz="3000"/>
            </a:lvl1pPr>
          </a:lstStyle>
          <a:p>
            <a:pPr algn="r"/>
            <a:r>
              <a:rPr lang="en-US" dirty="0"/>
              <a:t>Rigorous Ab Initio Uncertainties for </a:t>
            </a:r>
            <a:r>
              <a:rPr lang="en-US" baseline="30000" dirty="0"/>
              <a:t>76</a:t>
            </a:r>
            <a:r>
              <a:rPr lang="en-US" dirty="0"/>
              <a:t>Ge</a:t>
            </a:r>
            <a:endParaRPr dirty="0"/>
          </a:p>
        </p:txBody>
      </p:sp>
      <p:pic>
        <p:nvPicPr>
          <p:cNvPr id="9" name="Picture 8">
            <a:extLst>
              <a:ext uri="{FF2B5EF4-FFF2-40B4-BE49-F238E27FC236}">
                <a16:creationId xmlns:a16="http://schemas.microsoft.com/office/drawing/2014/main" id="{394E9B26-2759-72B5-6DEE-CB75B22A3E2F}"/>
              </a:ext>
            </a:extLst>
          </p:cNvPr>
          <p:cNvPicPr>
            <a:picLocks noChangeAspect="1"/>
          </p:cNvPicPr>
          <p:nvPr/>
        </p:nvPicPr>
        <p:blipFill>
          <a:blip r:embed="rId3"/>
          <a:stretch>
            <a:fillRect/>
          </a:stretch>
        </p:blipFill>
        <p:spPr>
          <a:xfrm>
            <a:off x="345943" y="1425272"/>
            <a:ext cx="8381800" cy="324158"/>
          </a:xfrm>
          <a:prstGeom prst="rect">
            <a:avLst/>
          </a:prstGeom>
        </p:spPr>
      </p:pic>
      <p:sp>
        <p:nvSpPr>
          <p:cNvPr id="6" name="Rectangle 5">
            <a:extLst>
              <a:ext uri="{FF2B5EF4-FFF2-40B4-BE49-F238E27FC236}">
                <a16:creationId xmlns:a16="http://schemas.microsoft.com/office/drawing/2014/main" id="{996DA972-10A6-E99A-E00F-B6E257A1A62C}"/>
              </a:ext>
            </a:extLst>
          </p:cNvPr>
          <p:cNvSpPr/>
          <p:nvPr/>
        </p:nvSpPr>
        <p:spPr>
          <a:xfrm>
            <a:off x="5802623" y="2924690"/>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7" name="Rectangle 6">
            <a:extLst>
              <a:ext uri="{FF2B5EF4-FFF2-40B4-BE49-F238E27FC236}">
                <a16:creationId xmlns:a16="http://schemas.microsoft.com/office/drawing/2014/main" id="{FC1E444D-448C-59E0-3AE5-35E3437028A4}"/>
              </a:ext>
            </a:extLst>
          </p:cNvPr>
          <p:cNvSpPr/>
          <p:nvPr/>
        </p:nvSpPr>
        <p:spPr>
          <a:xfrm>
            <a:off x="11343130" y="2953246"/>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10" name="Rectangle 9">
            <a:extLst>
              <a:ext uri="{FF2B5EF4-FFF2-40B4-BE49-F238E27FC236}">
                <a16:creationId xmlns:a16="http://schemas.microsoft.com/office/drawing/2014/main" id="{CF251A7B-107C-C24B-9559-B446629FEAFD}"/>
              </a:ext>
            </a:extLst>
          </p:cNvPr>
          <p:cNvSpPr/>
          <p:nvPr/>
        </p:nvSpPr>
        <p:spPr>
          <a:xfrm>
            <a:off x="2790854" y="1425272"/>
            <a:ext cx="1284790" cy="324158"/>
          </a:xfrm>
          <a:prstGeom prst="rect">
            <a:avLst/>
          </a:prstGeom>
          <a:solidFill>
            <a:srgbClr val="FF85FF">
              <a:alpha val="15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1" name="Rectangle 10">
            <a:extLst>
              <a:ext uri="{FF2B5EF4-FFF2-40B4-BE49-F238E27FC236}">
                <a16:creationId xmlns:a16="http://schemas.microsoft.com/office/drawing/2014/main" id="{C504EE21-3709-41AB-12CD-93F2396A51C8}"/>
              </a:ext>
            </a:extLst>
          </p:cNvPr>
          <p:cNvSpPr/>
          <p:nvPr/>
        </p:nvSpPr>
        <p:spPr>
          <a:xfrm>
            <a:off x="4367402" y="1413697"/>
            <a:ext cx="830987" cy="324158"/>
          </a:xfrm>
          <a:prstGeom prst="rect">
            <a:avLst/>
          </a:prstGeom>
          <a:solidFill>
            <a:srgbClr val="D883FF">
              <a:alpha val="15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2" name="Rectangle 11">
            <a:extLst>
              <a:ext uri="{FF2B5EF4-FFF2-40B4-BE49-F238E27FC236}">
                <a16:creationId xmlns:a16="http://schemas.microsoft.com/office/drawing/2014/main" id="{170AE89F-93E5-0B4D-F5AD-78F22E10294C}"/>
              </a:ext>
            </a:extLst>
          </p:cNvPr>
          <p:cNvSpPr/>
          <p:nvPr/>
        </p:nvSpPr>
        <p:spPr>
          <a:xfrm>
            <a:off x="7531045" y="1437275"/>
            <a:ext cx="1219848" cy="324158"/>
          </a:xfrm>
          <a:prstGeom prst="rect">
            <a:avLst/>
          </a:prstGeom>
          <a:solidFill>
            <a:schemeClr val="accent2">
              <a:lumMod val="60000"/>
              <a:lumOff val="40000"/>
              <a:alpha val="1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3" name="Rectangle 12">
            <a:extLst>
              <a:ext uri="{FF2B5EF4-FFF2-40B4-BE49-F238E27FC236}">
                <a16:creationId xmlns:a16="http://schemas.microsoft.com/office/drawing/2014/main" id="{F74FE7E8-7974-8715-5ACF-3A3CFC0299FE}"/>
              </a:ext>
            </a:extLst>
          </p:cNvPr>
          <p:cNvSpPr/>
          <p:nvPr/>
        </p:nvSpPr>
        <p:spPr>
          <a:xfrm>
            <a:off x="5540796" y="1437275"/>
            <a:ext cx="1660011" cy="324158"/>
          </a:xfrm>
          <a:prstGeom prst="rect">
            <a:avLst/>
          </a:prstGeom>
          <a:solidFill>
            <a:schemeClr val="accent1">
              <a:lumMod val="60000"/>
              <a:lumOff val="40000"/>
              <a:alpha val="1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5" name="AutoShape 2">
            <a:extLst>
              <a:ext uri="{FF2B5EF4-FFF2-40B4-BE49-F238E27FC236}">
                <a16:creationId xmlns:a16="http://schemas.microsoft.com/office/drawing/2014/main" id="{D6FAC106-AFB2-7094-7F43-5D189BFC42FC}"/>
              </a:ext>
            </a:extLst>
          </p:cNvPr>
          <p:cNvSpPr>
            <a:spLocks noChangeAspect="1" noChangeArrowheads="1"/>
          </p:cNvSpPr>
          <p:nvPr/>
        </p:nvSpPr>
        <p:spPr bwMode="auto">
          <a:xfrm>
            <a:off x="5943600" y="3149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4">
            <a:extLst>
              <a:ext uri="{FF2B5EF4-FFF2-40B4-BE49-F238E27FC236}">
                <a16:creationId xmlns:a16="http://schemas.microsoft.com/office/drawing/2014/main" id="{A49EF7B5-3DB7-5A9F-659A-4EAA2F758787}"/>
              </a:ext>
            </a:extLst>
          </p:cNvPr>
          <p:cNvSpPr>
            <a:spLocks noChangeAspect="1" noChangeArrowheads="1"/>
          </p:cNvSpPr>
          <p:nvPr/>
        </p:nvSpPr>
        <p:spPr bwMode="auto">
          <a:xfrm>
            <a:off x="11016682" y="5371080"/>
            <a:ext cx="253511" cy="2535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 name="Picture 18" descr="A screenshot of a computer screen&#10;&#10;Description automatically generated">
            <a:extLst>
              <a:ext uri="{FF2B5EF4-FFF2-40B4-BE49-F238E27FC236}">
                <a16:creationId xmlns:a16="http://schemas.microsoft.com/office/drawing/2014/main" id="{B8D2AC01-8F00-D68E-9603-8DEA8A6C0D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8980" y="1826947"/>
            <a:ext cx="7055900" cy="4375526"/>
          </a:xfrm>
          <a:prstGeom prst="rect">
            <a:avLst/>
          </a:prstGeom>
        </p:spPr>
      </p:pic>
      <p:sp>
        <p:nvSpPr>
          <p:cNvPr id="14" name="TextBox 13">
            <a:extLst>
              <a:ext uri="{FF2B5EF4-FFF2-40B4-BE49-F238E27FC236}">
                <a16:creationId xmlns:a16="http://schemas.microsoft.com/office/drawing/2014/main" id="{F0F667B3-9AFC-285B-2DD1-98B0DC3E7581}"/>
              </a:ext>
            </a:extLst>
          </p:cNvPr>
          <p:cNvSpPr txBox="1"/>
          <p:nvPr/>
        </p:nvSpPr>
        <p:spPr>
          <a:xfrm>
            <a:off x="5540796" y="4868839"/>
            <a:ext cx="1584327"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1400" b="1" dirty="0">
                <a:solidFill>
                  <a:srgbClr val="C00000"/>
                </a:solidFill>
                <a:latin typeface="Arial" panose="020B0604020202020204" pitchFamily="34" charset="0"/>
                <a:cs typeface="Arial" panose="020B0604020202020204" pitchFamily="34" charset="0"/>
              </a:rPr>
              <a:t>Nuclear </a:t>
            </a:r>
            <a:r>
              <a:rPr lang="en-CA" sz="1400" b="1" dirty="0">
                <a:solidFill>
                  <a:srgbClr val="C00000"/>
                </a:solidFill>
                <a:effectLst/>
                <a:latin typeface="Arial" panose="020B0604020202020204" pitchFamily="34" charset="0"/>
                <a:cs typeface="Arial" panose="020B0604020202020204" pitchFamily="34" charset="0"/>
              </a:rPr>
              <a:t>Models</a:t>
            </a:r>
            <a:endParaRPr lang="en-CA" sz="1400" b="1" dirty="0">
              <a:solidFill>
                <a:srgbClr val="C00000"/>
              </a:solidFill>
              <a:latin typeface="Arial" panose="020B0604020202020204" pitchFamily="34" charset="0"/>
              <a:cs typeface="Arial" panose="020B0604020202020204" pitchFamily="34" charset="0"/>
            </a:endParaRPr>
          </a:p>
        </p:txBody>
      </p:sp>
      <p:pic>
        <p:nvPicPr>
          <p:cNvPr id="3" name="Picture 2" descr="A close up of a document&#10;&#10;Description automatically generated">
            <a:extLst>
              <a:ext uri="{FF2B5EF4-FFF2-40B4-BE49-F238E27FC236}">
                <a16:creationId xmlns:a16="http://schemas.microsoft.com/office/drawing/2014/main" id="{6E4C5528-3285-5822-536F-8D7E038836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92" y="5949807"/>
            <a:ext cx="5456252" cy="905808"/>
          </a:xfrm>
          <a:prstGeom prst="rect">
            <a:avLst/>
          </a:prstGeom>
        </p:spPr>
      </p:pic>
      <p:sp>
        <p:nvSpPr>
          <p:cNvPr id="18" name="TextBox 17">
            <a:extLst>
              <a:ext uri="{FF2B5EF4-FFF2-40B4-BE49-F238E27FC236}">
                <a16:creationId xmlns:a16="http://schemas.microsoft.com/office/drawing/2014/main" id="{2D3304D2-D392-5080-DF0F-8E1A306C103D}"/>
              </a:ext>
            </a:extLst>
          </p:cNvPr>
          <p:cNvSpPr txBox="1"/>
          <p:nvPr/>
        </p:nvSpPr>
        <p:spPr>
          <a:xfrm>
            <a:off x="9576500" y="3966034"/>
            <a:ext cx="1170670"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1400" b="1" dirty="0">
                <a:solidFill>
                  <a:srgbClr val="C00000"/>
                </a:solidFill>
                <a:latin typeface="Arial" panose="020B0604020202020204" pitchFamily="34" charset="0"/>
                <a:cs typeface="Arial" panose="020B0604020202020204" pitchFamily="34" charset="0"/>
              </a:rPr>
              <a:t>Ab Initio</a:t>
            </a:r>
          </a:p>
        </p:txBody>
      </p:sp>
    </p:spTree>
    <p:extLst>
      <p:ext uri="{BB962C8B-B14F-4D97-AF65-F5344CB8AC3E}">
        <p14:creationId xmlns:p14="http://schemas.microsoft.com/office/powerpoint/2010/main" val="1829538492"/>
      </p:ext>
    </p:extLst>
  </p:cSld>
  <p:clrMapOvr>
    <a:masterClrMapping/>
  </p:clrMapOvr>
  <p:transition spd="med" advTm="70059"/>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Title 1"/>
          <p:cNvSpPr txBox="1">
            <a:spLocks noGrp="1"/>
          </p:cNvSpPr>
          <p:nvPr>
            <p:ph type="title"/>
          </p:nvPr>
        </p:nvSpPr>
        <p:spPr>
          <a:xfrm>
            <a:off x="2325039" y="90001"/>
            <a:ext cx="9761391" cy="688339"/>
          </a:xfrm>
          <a:prstGeom prst="rect">
            <a:avLst/>
          </a:prstGeom>
        </p:spPr>
        <p:txBody>
          <a:bodyPr>
            <a:normAutofit/>
          </a:bodyPr>
          <a:lstStyle>
            <a:lvl1pPr>
              <a:defRPr sz="3000"/>
            </a:lvl1pPr>
          </a:lstStyle>
          <a:p>
            <a:pPr algn="r"/>
            <a:r>
              <a:rPr lang="en-CA" dirty="0"/>
              <a:t>Neutrino-less (</a:t>
            </a:r>
            <a:r>
              <a:rPr lang="en-US" dirty="0">
                <a:latin typeface="Times New Roman"/>
                <a:cs typeface="Times New Roman"/>
              </a:rPr>
              <a:t>0ν</a:t>
            </a:r>
            <a:r>
              <a:rPr lang="en-CA" dirty="0"/>
              <a:t>) Double-Beta (</a:t>
            </a:r>
            <a:r>
              <a:rPr lang="en-US" dirty="0">
                <a:latin typeface="Times New Roman"/>
                <a:ea typeface="Lucida Grande"/>
                <a:cs typeface="Times New Roman"/>
              </a:rPr>
              <a:t>ββ) </a:t>
            </a:r>
            <a:r>
              <a:rPr lang="en-CA" dirty="0"/>
              <a:t>Decay</a:t>
            </a:r>
            <a:endParaRPr dirty="0"/>
          </a:p>
        </p:txBody>
      </p:sp>
      <p:sp>
        <p:nvSpPr>
          <p:cNvPr id="3" name="Rectangle 2"/>
          <p:cNvSpPr/>
          <p:nvPr/>
        </p:nvSpPr>
        <p:spPr>
          <a:xfrm>
            <a:off x="3386561" y="1158451"/>
            <a:ext cx="3228360" cy="47215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8" name="Rectangle 7"/>
          <p:cNvSpPr/>
          <p:nvPr/>
        </p:nvSpPr>
        <p:spPr>
          <a:xfrm>
            <a:off x="674669" y="6509064"/>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6" name="Rectangle 61"/>
          <p:cNvSpPr>
            <a:spLocks noChangeArrowheads="1"/>
          </p:cNvSpPr>
          <p:nvPr/>
        </p:nvSpPr>
        <p:spPr bwMode="auto">
          <a:xfrm>
            <a:off x="182880" y="738717"/>
            <a:ext cx="12009119" cy="6109361"/>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dirty="0">
                <a:latin typeface="Arial" panose="020B0604020202020204" pitchFamily="34" charset="0"/>
                <a:cs typeface="Arial" panose="020B0604020202020204" pitchFamily="34" charset="0"/>
              </a:rPr>
              <a:t>Neutrino own antiparticle            </a:t>
            </a:r>
            <a:r>
              <a:rPr lang="en-US" dirty="0">
                <a:latin typeface="Arial" panose="020B0604020202020204" pitchFamily="34" charset="0"/>
                <a:cs typeface="Arial" panose="020B0604020202020204" pitchFamily="34" charset="0"/>
              </a:rPr>
              <a:t>0ν</a:t>
            </a:r>
            <a:r>
              <a:rPr lang="en-US" dirty="0">
                <a:solidFill>
                  <a:srgbClr val="000000"/>
                </a:solidFill>
                <a:latin typeface="Arial" panose="020B0604020202020204" pitchFamily="34" charset="0"/>
                <a:ea typeface="Lucida Grande"/>
                <a:cs typeface="Arial" panose="020B0604020202020204" pitchFamily="34" charset="0"/>
              </a:rPr>
              <a:t>ββ</a:t>
            </a:r>
            <a:r>
              <a:rPr lang="en-US" sz="2100" dirty="0">
                <a:latin typeface="Arial" panose="020B0604020202020204" pitchFamily="34" charset="0"/>
                <a:ea typeface="Lucida Grande"/>
                <a:cs typeface="Arial" panose="020B0604020202020204" pitchFamily="34" charset="0"/>
              </a:rPr>
              <a:t> decay</a:t>
            </a:r>
          </a:p>
          <a:p>
            <a:endParaRPr lang="en-US" sz="8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pPr defTabSz="609521"/>
            <a:endParaRPr lang="en-US" sz="2100" dirty="0">
              <a:latin typeface="Arial" panose="020B0604020202020204" pitchFamily="34" charset="0"/>
              <a:cs typeface="Arial" panose="020B0604020202020204" pitchFamily="34" charset="0"/>
            </a:endParaRPr>
          </a:p>
          <a:p>
            <a:pPr defTabSz="609585" hangingPunct="1"/>
            <a:endParaRPr lang="en-US" sz="2100" b="1" dirty="0">
              <a:solidFill>
                <a:srgbClr val="0000FF"/>
              </a:solidFill>
              <a:latin typeface="Arial" panose="020B0604020202020204" pitchFamily="34" charset="0"/>
              <a:cs typeface="Arial" panose="020B0604020202020204" pitchFamily="34" charset="0"/>
            </a:endParaRPr>
          </a:p>
          <a:p>
            <a:pPr defTabSz="609585" hangingPunct="1"/>
            <a:endParaRPr lang="en-US" sz="2100" b="1" dirty="0">
              <a:solidFill>
                <a:srgbClr val="0000FF"/>
              </a:solidFill>
              <a:latin typeface="Arial" panose="020B0604020202020204" pitchFamily="34" charset="0"/>
              <a:cs typeface="Arial" panose="020B0604020202020204" pitchFamily="34" charset="0"/>
            </a:endParaRPr>
          </a:p>
          <a:p>
            <a:pPr defTabSz="609585" hangingPunct="1"/>
            <a:endParaRPr lang="en-US" sz="2100" b="1" dirty="0">
              <a:solidFill>
                <a:srgbClr val="0000FF"/>
              </a:solidFill>
              <a:latin typeface="Arial" panose="020B0604020202020204" pitchFamily="34" charset="0"/>
              <a:cs typeface="Arial" panose="020B0604020202020204" pitchFamily="34" charset="0"/>
            </a:endParaRPr>
          </a:p>
          <a:p>
            <a:pPr defTabSz="609585" hangingPunct="1"/>
            <a:endParaRPr lang="en-US" sz="2100" b="1" dirty="0">
              <a:solidFill>
                <a:srgbClr val="0000FF"/>
              </a:solidFill>
              <a:latin typeface="Arial" panose="020B0604020202020204" pitchFamily="34" charset="0"/>
              <a:cs typeface="Arial" panose="020B0604020202020204" pitchFamily="34" charset="0"/>
            </a:endParaRPr>
          </a:p>
          <a:p>
            <a:pPr defTabSz="609585" hangingPunct="1"/>
            <a:endParaRPr lang="en-US" sz="2100" b="1" dirty="0">
              <a:solidFill>
                <a:srgbClr val="0000FF"/>
              </a:solidFill>
              <a:latin typeface="Arial" panose="020B0604020202020204" pitchFamily="34" charset="0"/>
              <a:cs typeface="Arial" panose="020B0604020202020204" pitchFamily="34" charset="0"/>
            </a:endParaRPr>
          </a:p>
          <a:p>
            <a:pPr defTabSz="609585" hangingPunct="1"/>
            <a:endParaRPr lang="en-US" sz="2100" dirty="0">
              <a:latin typeface="Arial" panose="020B0604020202020204" pitchFamily="34" charset="0"/>
              <a:cs typeface="Arial" panose="020B0604020202020204" pitchFamily="34" charset="0"/>
            </a:endParaRPr>
          </a:p>
          <a:p>
            <a:pPr defTabSz="609585" hangingPunct="1"/>
            <a:endParaRPr lang="en-US" sz="2100" dirty="0">
              <a:latin typeface="Arial" panose="020B0604020202020204" pitchFamily="34" charset="0"/>
              <a:cs typeface="Arial" panose="020B0604020202020204" pitchFamily="34" charset="0"/>
            </a:endParaRPr>
          </a:p>
          <a:p>
            <a:pPr defTabSz="609585" hangingPunct="1"/>
            <a:endParaRPr lang="en-US" sz="1300" dirty="0">
              <a:latin typeface="Arial" panose="020B0604020202020204" pitchFamily="34" charset="0"/>
              <a:cs typeface="Arial" panose="020B0604020202020204" pitchFamily="34" charset="0"/>
            </a:endParaRPr>
          </a:p>
          <a:p>
            <a:pPr defTabSz="609585" hangingPunct="1"/>
            <a:endParaRPr lang="en-US" sz="2100" dirty="0">
              <a:latin typeface="Arial" panose="020B0604020202020204" pitchFamily="34" charset="0"/>
              <a:cs typeface="Arial" panose="020B0604020202020204" pitchFamily="34" charset="0"/>
            </a:endParaRPr>
          </a:p>
          <a:p>
            <a:pPr defTabSz="609585" hangingPunct="1"/>
            <a:r>
              <a:rPr lang="en-US" sz="2100" b="1" dirty="0">
                <a:latin typeface="Arial" panose="020B0604020202020204" pitchFamily="34" charset="0"/>
                <a:cs typeface="Arial" panose="020B0604020202020204" pitchFamily="34" charset="0"/>
              </a:rPr>
              <a:t>Tremendous impact on BSM physics</a:t>
            </a:r>
          </a:p>
          <a:p>
            <a:pPr defTabSz="609521"/>
            <a:endParaRPr lang="en-US" sz="800" dirty="0">
              <a:latin typeface="Arial" panose="020B0604020202020204" pitchFamily="34" charset="0"/>
              <a:cs typeface="Arial" panose="020B0604020202020204" pitchFamily="34" charset="0"/>
            </a:endParaRPr>
          </a:p>
          <a:p>
            <a:pPr defTabSz="609521"/>
            <a:r>
              <a:rPr lang="en-US" sz="2100" dirty="0">
                <a:solidFill>
                  <a:srgbClr val="C00000"/>
                </a:solidFill>
                <a:latin typeface="Arial" panose="020B0604020202020204" pitchFamily="34" charset="0"/>
                <a:cs typeface="Arial" panose="020B0604020202020204" pitchFamily="34" charset="0"/>
              </a:rPr>
              <a:t>Lepton-number violation</a:t>
            </a:r>
          </a:p>
          <a:p>
            <a:pPr defTabSz="609521"/>
            <a:endParaRPr lang="en-US" sz="800" dirty="0">
              <a:latin typeface="Arial" panose="020B0604020202020204" pitchFamily="34" charset="0"/>
              <a:cs typeface="Arial" panose="020B0604020202020204" pitchFamily="34" charset="0"/>
            </a:endParaRPr>
          </a:p>
          <a:p>
            <a:pPr defTabSz="609521"/>
            <a:r>
              <a:rPr lang="en-US" sz="2100" dirty="0">
                <a:latin typeface="Arial" panose="020B0604020202020204" pitchFamily="34" charset="0"/>
                <a:cs typeface="Arial" panose="020B0604020202020204" pitchFamily="34" charset="0"/>
              </a:rPr>
              <a:t>Majorana character of neutrino</a:t>
            </a:r>
          </a:p>
          <a:p>
            <a:pPr defTabSz="609521"/>
            <a:endParaRPr lang="en-US" sz="800" dirty="0">
              <a:latin typeface="Arial" panose="020B0604020202020204" pitchFamily="34" charset="0"/>
              <a:cs typeface="Arial" panose="020B0604020202020204" pitchFamily="34" charset="0"/>
            </a:endParaRPr>
          </a:p>
          <a:p>
            <a:pPr defTabSz="609521"/>
            <a:r>
              <a:rPr lang="en-US" sz="2100" dirty="0">
                <a:latin typeface="Arial" panose="020B0604020202020204" pitchFamily="34" charset="0"/>
                <a:cs typeface="Arial" panose="020B0604020202020204" pitchFamily="34" charset="0"/>
              </a:rPr>
              <a:t>Matter/antimatter asymmetry</a:t>
            </a:r>
          </a:p>
          <a:p>
            <a:pPr defTabSz="609521"/>
            <a:endParaRPr lang="en-US" sz="800" dirty="0">
              <a:latin typeface="Arial" panose="020B0604020202020204" pitchFamily="34" charset="0"/>
              <a:cs typeface="Arial" panose="020B0604020202020204" pitchFamily="34" charset="0"/>
            </a:endParaRPr>
          </a:p>
          <a:p>
            <a:pPr defTabSz="609521"/>
            <a:r>
              <a:rPr lang="en-US" sz="2100" b="1" dirty="0">
                <a:solidFill>
                  <a:schemeClr val="accent1"/>
                </a:solidFill>
                <a:latin typeface="Arial" panose="020B0604020202020204" pitchFamily="34" charset="0"/>
                <a:cs typeface="Arial" panose="020B0604020202020204" pitchFamily="34" charset="0"/>
              </a:rPr>
              <a:t>Absolute neutrino mass scale  </a:t>
            </a:r>
            <a:r>
              <a:rPr lang="en-US" sz="2100" b="1" dirty="0">
                <a:solidFill>
                  <a:srgbClr val="0000FF"/>
                </a:solidFill>
                <a:latin typeface="Arial" panose="020B0604020202020204" pitchFamily="34" charset="0"/>
                <a:cs typeface="Arial" panose="020B0604020202020204" pitchFamily="34" charset="0"/>
              </a:rPr>
              <a:t>			</a:t>
            </a:r>
            <a:r>
              <a:rPr lang="en-US" sz="2100" b="1" dirty="0">
                <a:solidFill>
                  <a:srgbClr val="C00000"/>
                </a:solidFill>
                <a:latin typeface="Arial" panose="020B0604020202020204" pitchFamily="34" charset="0"/>
                <a:cs typeface="Arial" panose="020B0604020202020204" pitchFamily="34" charset="0"/>
              </a:rPr>
              <a:t>NME not observable: must be calculated</a:t>
            </a:r>
          </a:p>
        </p:txBody>
      </p:sp>
      <p:pic>
        <p:nvPicPr>
          <p:cNvPr id="10" name="Picture 9"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7240" y="853923"/>
            <a:ext cx="685800" cy="243840"/>
          </a:xfrm>
          <a:prstGeom prst="rect">
            <a:avLst/>
          </a:prstGeom>
        </p:spPr>
      </p:pic>
      <p:pic>
        <p:nvPicPr>
          <p:cNvPr id="15" name="Picture 1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0292" y="5599960"/>
            <a:ext cx="2274227" cy="801489"/>
          </a:xfrm>
          <a:prstGeom prst="rect">
            <a:avLst/>
          </a:prstGeom>
        </p:spPr>
      </p:pic>
      <p:pic>
        <p:nvPicPr>
          <p:cNvPr id="16" name="Picture 15"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5467" y="5687156"/>
            <a:ext cx="3705013" cy="546461"/>
          </a:xfrm>
          <a:prstGeom prst="rect">
            <a:avLst/>
          </a:prstGeom>
        </p:spPr>
      </p:pic>
      <p:sp>
        <p:nvSpPr>
          <p:cNvPr id="17" name="Rectangle 16"/>
          <p:cNvSpPr/>
          <p:nvPr/>
        </p:nvSpPr>
        <p:spPr>
          <a:xfrm>
            <a:off x="8102148" y="5690302"/>
            <a:ext cx="892840" cy="595473"/>
          </a:xfrm>
          <a:prstGeom prst="rect">
            <a:avLst/>
          </a:prstGeom>
          <a:solidFill>
            <a:schemeClr val="tx2">
              <a:lumMod val="60000"/>
              <a:lumOff val="40000"/>
              <a:alpha val="18000"/>
            </a:schemeClr>
          </a:solidFill>
          <a:ln w="25400">
            <a:solidFill>
              <a:srgbClr val="0000FF"/>
            </a:solidFill>
          </a:ln>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a:p>
        </p:txBody>
      </p:sp>
      <p:sp>
        <p:nvSpPr>
          <p:cNvPr id="18" name="Rectangle 17"/>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9" name="Rectangle 18">
            <a:extLst>
              <a:ext uri="{FF2B5EF4-FFF2-40B4-BE49-F238E27FC236}">
                <a16:creationId xmlns:a16="http://schemas.microsoft.com/office/drawing/2014/main" id="{790909E7-23CE-53CF-EB5D-CFDB1F6E32BB}"/>
              </a:ext>
            </a:extLst>
          </p:cNvPr>
          <p:cNvSpPr/>
          <p:nvPr/>
        </p:nvSpPr>
        <p:spPr>
          <a:xfrm>
            <a:off x="4337807" y="1393652"/>
            <a:ext cx="1147492" cy="4083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3" tIns="45712" rIns="91423" bIns="45712" rtlCol="0" anchor="ctr"/>
          <a:lstStyle/>
          <a:p>
            <a:pPr algn="ctr"/>
            <a:endParaRPr lang="en-US"/>
          </a:p>
        </p:txBody>
      </p:sp>
      <p:pic>
        <p:nvPicPr>
          <p:cNvPr id="20" name="Picture 19" descr="Majorana_gen_BIG.jpg">
            <a:extLst>
              <a:ext uri="{FF2B5EF4-FFF2-40B4-BE49-F238E27FC236}">
                <a16:creationId xmlns:a16="http://schemas.microsoft.com/office/drawing/2014/main" id="{C08B028F-C418-9770-F529-6446EB1BF789}"/>
              </a:ext>
            </a:extLst>
          </p:cNvPr>
          <p:cNvPicPr>
            <a:picLocks noChangeAspect="1"/>
          </p:cNvPicPr>
          <p:nvPr/>
        </p:nvPicPr>
        <p:blipFill rotWithShape="1">
          <a:blip r:embed="rId5">
            <a:extLst>
              <a:ext uri="{28A0092B-C50C-407E-A947-70E740481C1C}">
                <a14:useLocalDpi xmlns:a14="http://schemas.microsoft.com/office/drawing/2010/main" val="0"/>
              </a:ext>
            </a:extLst>
          </a:blip>
          <a:srcRect t="50698"/>
          <a:stretch/>
        </p:blipFill>
        <p:spPr>
          <a:xfrm>
            <a:off x="3986937" y="1402012"/>
            <a:ext cx="3759444" cy="2702707"/>
          </a:xfrm>
          <a:prstGeom prst="rect">
            <a:avLst/>
          </a:prstGeom>
        </p:spPr>
      </p:pic>
      <p:pic>
        <p:nvPicPr>
          <p:cNvPr id="21" name="Picture 20" descr="Screen Shot 2015-03-09 at 22.33.24.png">
            <a:extLst>
              <a:ext uri="{FF2B5EF4-FFF2-40B4-BE49-F238E27FC236}">
                <a16:creationId xmlns:a16="http://schemas.microsoft.com/office/drawing/2014/main" id="{3F722B37-2CF0-617F-ED70-D5D4D67EE4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234" t="31146" r="26936" b="24037"/>
          <a:stretch/>
        </p:blipFill>
        <p:spPr>
          <a:xfrm>
            <a:off x="7792079" y="1403466"/>
            <a:ext cx="4327439" cy="2830105"/>
          </a:xfrm>
          <a:prstGeom prst="rect">
            <a:avLst/>
          </a:prstGeom>
        </p:spPr>
      </p:pic>
      <p:sp>
        <p:nvSpPr>
          <p:cNvPr id="22" name="Oval 21">
            <a:extLst>
              <a:ext uri="{FF2B5EF4-FFF2-40B4-BE49-F238E27FC236}">
                <a16:creationId xmlns:a16="http://schemas.microsoft.com/office/drawing/2014/main" id="{6330F2E6-D3EC-99E9-7A31-A328012CD20E}"/>
              </a:ext>
            </a:extLst>
          </p:cNvPr>
          <p:cNvSpPr>
            <a:spLocks noChangeAspect="1"/>
          </p:cNvSpPr>
          <p:nvPr/>
        </p:nvSpPr>
        <p:spPr>
          <a:xfrm>
            <a:off x="11594234" y="3556079"/>
            <a:ext cx="548640" cy="548640"/>
          </a:xfrm>
          <a:prstGeom prst="ellipse">
            <a:avLst/>
          </a:prstGeom>
          <a:noFill/>
          <a:ln w="15875">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lIns="121904" tIns="60953" rIns="121904" bIns="60953" rtlCol="0" anchor="ctr"/>
          <a:lstStyle/>
          <a:p>
            <a:pPr algn="ctr"/>
            <a:endParaRPr lang="en-US" dirty="0"/>
          </a:p>
        </p:txBody>
      </p:sp>
      <p:pic>
        <p:nvPicPr>
          <p:cNvPr id="23" name="Picture 22">
            <a:extLst>
              <a:ext uri="{FF2B5EF4-FFF2-40B4-BE49-F238E27FC236}">
                <a16:creationId xmlns:a16="http://schemas.microsoft.com/office/drawing/2014/main" id="{21D4F86E-6356-775B-911C-C31811AE41E6}"/>
              </a:ext>
            </a:extLst>
          </p:cNvPr>
          <p:cNvPicPr>
            <a:picLocks noChangeAspect="1"/>
          </p:cNvPicPr>
          <p:nvPr/>
        </p:nvPicPr>
        <p:blipFill rotWithShape="1">
          <a:blip r:embed="rId7"/>
          <a:srcRect l="10083" t="47443" r="41462" b="5323"/>
          <a:stretch/>
        </p:blipFill>
        <p:spPr>
          <a:xfrm>
            <a:off x="19932" y="1414814"/>
            <a:ext cx="3969934" cy="2899774"/>
          </a:xfrm>
          <a:prstGeom prst="rect">
            <a:avLst/>
          </a:prstGeom>
        </p:spPr>
      </p:pic>
      <p:sp>
        <p:nvSpPr>
          <p:cNvPr id="24" name="Octagon 23">
            <a:extLst>
              <a:ext uri="{FF2B5EF4-FFF2-40B4-BE49-F238E27FC236}">
                <a16:creationId xmlns:a16="http://schemas.microsoft.com/office/drawing/2014/main" id="{136B4CF7-91A8-A8EF-3C3E-24E2E655DABA}"/>
              </a:ext>
            </a:extLst>
          </p:cNvPr>
          <p:cNvSpPr>
            <a:spLocks noChangeAspect="1"/>
          </p:cNvSpPr>
          <p:nvPr/>
        </p:nvSpPr>
        <p:spPr>
          <a:xfrm>
            <a:off x="7294062" y="5676646"/>
            <a:ext cx="625311" cy="625311"/>
          </a:xfrm>
          <a:prstGeom prst="octagon">
            <a:avLst/>
          </a:prstGeom>
          <a:solidFill>
            <a:srgbClr val="FF0000">
              <a:alpha val="25000"/>
            </a:srgbClr>
          </a:solidFill>
          <a:ln>
            <a:solidFill>
              <a:srgbClr val="C00000"/>
            </a:solidFill>
          </a:ln>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r>
              <a:rPr lang="en-US" dirty="0"/>
              <a:t> </a:t>
            </a:r>
          </a:p>
        </p:txBody>
      </p:sp>
    </p:spTree>
    <p:extLst>
      <p:ext uri="{BB962C8B-B14F-4D97-AF65-F5344CB8AC3E}">
        <p14:creationId xmlns:p14="http://schemas.microsoft.com/office/powerpoint/2010/main" val="2467409774"/>
      </p:ext>
    </p:extLst>
  </p:cSld>
  <p:clrMapOvr>
    <a:masterClrMapping/>
  </p:clrMapOvr>
  <p:transition spd="med" advTm="43505"/>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95" name="Title 1"/>
          <p:cNvSpPr txBox="1">
            <a:spLocks noGrp="1"/>
          </p:cNvSpPr>
          <p:nvPr>
            <p:ph type="title"/>
          </p:nvPr>
        </p:nvSpPr>
        <p:spPr>
          <a:xfrm>
            <a:off x="2325039" y="90001"/>
            <a:ext cx="9761391" cy="688339"/>
          </a:xfrm>
          <a:prstGeom prst="rect">
            <a:avLst/>
          </a:prstGeom>
        </p:spPr>
        <p:txBody>
          <a:bodyPr>
            <a:normAutofit/>
          </a:bodyPr>
          <a:lstStyle>
            <a:lvl1pPr>
              <a:defRPr sz="3000"/>
            </a:lvl1pPr>
          </a:lstStyle>
          <a:p>
            <a:pPr algn="r"/>
            <a:r>
              <a:rPr lang="en-US" dirty="0"/>
              <a:t>Updated Predictions in Heavy Nuclei</a:t>
            </a:r>
            <a:endParaRPr dirty="0"/>
          </a:p>
        </p:txBody>
      </p:sp>
      <p:sp>
        <p:nvSpPr>
          <p:cNvPr id="6" name="Rectangle 61"/>
          <p:cNvSpPr>
            <a:spLocks noChangeArrowheads="1"/>
          </p:cNvSpPr>
          <p:nvPr/>
        </p:nvSpPr>
        <p:spPr bwMode="auto">
          <a:xfrm>
            <a:off x="182880" y="738716"/>
            <a:ext cx="12009119" cy="892548"/>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dirty="0">
                <a:solidFill>
                  <a:srgbClr val="0070C0"/>
                </a:solidFill>
                <a:latin typeface="Arial" panose="020B0604020202020204" pitchFamily="34" charset="0"/>
                <a:cs typeface="Arial" panose="020B0604020202020204" pitchFamily="34" charset="0"/>
              </a:rPr>
              <a:t>Converged NMEs for major players in global searches: </a:t>
            </a:r>
            <a:r>
              <a:rPr lang="en-US" sz="2100" baseline="30000" dirty="0">
                <a:solidFill>
                  <a:srgbClr val="0070C0"/>
                </a:solidFill>
                <a:latin typeface="Arial" panose="020B0604020202020204" pitchFamily="34" charset="0"/>
                <a:cs typeface="Arial" panose="020B0604020202020204" pitchFamily="34" charset="0"/>
              </a:rPr>
              <a:t>76</a:t>
            </a:r>
            <a:r>
              <a:rPr lang="en-US" sz="2100" dirty="0">
                <a:solidFill>
                  <a:srgbClr val="0070C0"/>
                </a:solidFill>
                <a:latin typeface="Arial" panose="020B0604020202020204" pitchFamily="34" charset="0"/>
                <a:cs typeface="Arial" panose="020B0604020202020204" pitchFamily="34" charset="0"/>
              </a:rPr>
              <a:t>Ge, </a:t>
            </a:r>
            <a:r>
              <a:rPr lang="en-US" sz="2100" baseline="30000" dirty="0">
                <a:solidFill>
                  <a:srgbClr val="0070C0"/>
                </a:solidFill>
                <a:latin typeface="Arial" panose="020B0604020202020204" pitchFamily="34" charset="0"/>
                <a:cs typeface="Arial" panose="020B0604020202020204" pitchFamily="34" charset="0"/>
              </a:rPr>
              <a:t>100</a:t>
            </a:r>
            <a:r>
              <a:rPr lang="en-US" sz="2100" dirty="0">
                <a:solidFill>
                  <a:srgbClr val="0070C0"/>
                </a:solidFill>
                <a:latin typeface="Arial" panose="020B0604020202020204" pitchFamily="34" charset="0"/>
                <a:cs typeface="Arial" panose="020B0604020202020204" pitchFamily="34" charset="0"/>
              </a:rPr>
              <a:t>Mo </a:t>
            </a:r>
            <a:r>
              <a:rPr lang="en-US" sz="2100" baseline="30000" dirty="0">
                <a:solidFill>
                  <a:srgbClr val="0070C0"/>
                </a:solidFill>
                <a:latin typeface="Arial" panose="020B0604020202020204" pitchFamily="34" charset="0"/>
                <a:cs typeface="Arial" panose="020B0604020202020204" pitchFamily="34" charset="0"/>
              </a:rPr>
              <a:t>130</a:t>
            </a:r>
            <a:r>
              <a:rPr lang="en-US" sz="2100" dirty="0">
                <a:solidFill>
                  <a:srgbClr val="0070C0"/>
                </a:solidFill>
                <a:latin typeface="Arial" panose="020B0604020202020204" pitchFamily="34" charset="0"/>
                <a:cs typeface="Arial" panose="020B0604020202020204" pitchFamily="34" charset="0"/>
              </a:rPr>
              <a:t>Te, </a:t>
            </a:r>
            <a:r>
              <a:rPr lang="en-US" sz="2100" baseline="30000" dirty="0">
                <a:solidFill>
                  <a:srgbClr val="0070C0"/>
                </a:solidFill>
                <a:latin typeface="Arial" panose="020B0604020202020204" pitchFamily="34" charset="0"/>
                <a:cs typeface="Arial" panose="020B0604020202020204" pitchFamily="34" charset="0"/>
              </a:rPr>
              <a:t>136</a:t>
            </a:r>
            <a:r>
              <a:rPr lang="en-US" sz="2100" dirty="0">
                <a:solidFill>
                  <a:srgbClr val="0070C0"/>
                </a:solidFill>
                <a:latin typeface="Arial" panose="020B0604020202020204" pitchFamily="34" charset="0"/>
                <a:cs typeface="Arial" panose="020B0604020202020204" pitchFamily="34" charset="0"/>
              </a:rPr>
              <a:t>Xe </a:t>
            </a:r>
          </a:p>
          <a:p>
            <a:endParaRPr lang="en-US" sz="800" dirty="0">
              <a:latin typeface="Arial" panose="020B0604020202020204" pitchFamily="34" charset="0"/>
              <a:cs typeface="Arial" panose="020B0604020202020204" pitchFamily="34" charset="0"/>
            </a:endParaRPr>
          </a:p>
          <a:p>
            <a:r>
              <a:rPr lang="en-US" sz="2100" b="1" dirty="0">
                <a:solidFill>
                  <a:srgbClr val="C00000"/>
                </a:solidFill>
                <a:latin typeface="Arial" panose="020B0604020202020204" pitchFamily="34" charset="0"/>
                <a:cs typeface="Arial" panose="020B0604020202020204" pitchFamily="34" charset="0"/>
              </a:rPr>
              <a:t>Independent PPD agrees with previous spread</a:t>
            </a:r>
          </a:p>
        </p:txBody>
      </p:sp>
      <p:sp>
        <p:nvSpPr>
          <p:cNvPr id="8" name="Rectangle 7"/>
          <p:cNvSpPr/>
          <p:nvPr/>
        </p:nvSpPr>
        <p:spPr>
          <a:xfrm flipV="1">
            <a:off x="340855" y="6493686"/>
            <a:ext cx="1082831" cy="242200"/>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52" name="Rectangle 51">
            <a:extLst>
              <a:ext uri="{FF2B5EF4-FFF2-40B4-BE49-F238E27FC236}">
                <a16:creationId xmlns:a16="http://schemas.microsoft.com/office/drawing/2014/main" id="{6FB4B4A7-09D4-9285-4FB2-8057FC6EB52D}"/>
              </a:ext>
            </a:extLst>
          </p:cNvPr>
          <p:cNvSpPr/>
          <p:nvPr/>
        </p:nvSpPr>
        <p:spPr>
          <a:xfrm flipV="1">
            <a:off x="924625" y="6457314"/>
            <a:ext cx="8905175" cy="340282"/>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4" name="Picture 3" descr="A graph of different types of objects&#10;&#10;Description automatically generated with medium confidence">
            <a:extLst>
              <a:ext uri="{FF2B5EF4-FFF2-40B4-BE49-F238E27FC236}">
                <a16:creationId xmlns:a16="http://schemas.microsoft.com/office/drawing/2014/main" id="{C3B3DB19-3151-B90A-55E1-C4287244B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90" y="1656061"/>
            <a:ext cx="11488973" cy="5129960"/>
          </a:xfrm>
          <a:prstGeom prst="rect">
            <a:avLst/>
          </a:prstGeom>
        </p:spPr>
      </p:pic>
      <p:cxnSp>
        <p:nvCxnSpPr>
          <p:cNvPr id="7" name="Straight Connector 6">
            <a:extLst>
              <a:ext uri="{FF2B5EF4-FFF2-40B4-BE49-F238E27FC236}">
                <a16:creationId xmlns:a16="http://schemas.microsoft.com/office/drawing/2014/main" id="{CE6499CC-112F-9D06-60FC-B26F01DCB05D}"/>
              </a:ext>
            </a:extLst>
          </p:cNvPr>
          <p:cNvCxnSpPr>
            <a:cxnSpLocks/>
          </p:cNvCxnSpPr>
          <p:nvPr/>
        </p:nvCxnSpPr>
        <p:spPr>
          <a:xfrm flipV="1">
            <a:off x="6770911" y="2013857"/>
            <a:ext cx="0" cy="4468943"/>
          </a:xfrm>
          <a:prstGeom prst="line">
            <a:avLst/>
          </a:prstGeom>
          <a:noFill/>
          <a:ln w="12700" cap="flat">
            <a:solidFill>
              <a:srgbClr val="FF0000"/>
            </a:solidFill>
            <a:prstDash val="sysDot"/>
            <a:miter lim="800000"/>
          </a:ln>
          <a:effectLst/>
          <a:sp3d/>
        </p:spPr>
        <p:style>
          <a:lnRef idx="0">
            <a:scrgbClr r="0" g="0" b="0"/>
          </a:lnRef>
          <a:fillRef idx="0">
            <a:scrgbClr r="0" g="0" b="0"/>
          </a:fillRef>
          <a:effectRef idx="0">
            <a:scrgbClr r="0" g="0" b="0"/>
          </a:effectRef>
          <a:fontRef idx="none"/>
        </p:style>
      </p:cxnSp>
      <p:cxnSp>
        <p:nvCxnSpPr>
          <p:cNvPr id="9" name="Straight Connector 8">
            <a:extLst>
              <a:ext uri="{FF2B5EF4-FFF2-40B4-BE49-F238E27FC236}">
                <a16:creationId xmlns:a16="http://schemas.microsoft.com/office/drawing/2014/main" id="{35C6F860-E554-5B62-0B1D-E46355337F95}"/>
              </a:ext>
            </a:extLst>
          </p:cNvPr>
          <p:cNvCxnSpPr>
            <a:cxnSpLocks/>
          </p:cNvCxnSpPr>
          <p:nvPr/>
        </p:nvCxnSpPr>
        <p:spPr>
          <a:xfrm flipV="1">
            <a:off x="10417623" y="3766457"/>
            <a:ext cx="0" cy="2748998"/>
          </a:xfrm>
          <a:prstGeom prst="line">
            <a:avLst/>
          </a:prstGeom>
          <a:noFill/>
          <a:ln w="12700" cap="flat">
            <a:solidFill>
              <a:srgbClr val="FF0000"/>
            </a:solidFill>
            <a:prstDash val="sysDot"/>
            <a:miter lim="800000"/>
          </a:ln>
          <a:effectLst/>
          <a:sp3d/>
        </p:spPr>
        <p:style>
          <a:lnRef idx="0">
            <a:scrgbClr r="0" g="0" b="0"/>
          </a:lnRef>
          <a:fillRef idx="0">
            <a:scrgbClr r="0" g="0" b="0"/>
          </a:fillRef>
          <a:effectRef idx="0">
            <a:scrgbClr r="0" g="0" b="0"/>
          </a:effectRef>
          <a:fontRef idx="none"/>
        </p:style>
      </p:cxnSp>
      <p:cxnSp>
        <p:nvCxnSpPr>
          <p:cNvPr id="10" name="Straight Connector 9">
            <a:extLst>
              <a:ext uri="{FF2B5EF4-FFF2-40B4-BE49-F238E27FC236}">
                <a16:creationId xmlns:a16="http://schemas.microsoft.com/office/drawing/2014/main" id="{BEC35DAA-9303-BCD4-FB1C-C02EA92C0435}"/>
              </a:ext>
            </a:extLst>
          </p:cNvPr>
          <p:cNvCxnSpPr>
            <a:cxnSpLocks/>
          </p:cNvCxnSpPr>
          <p:nvPr/>
        </p:nvCxnSpPr>
        <p:spPr>
          <a:xfrm flipV="1">
            <a:off x="8588823" y="1970313"/>
            <a:ext cx="0" cy="4487004"/>
          </a:xfrm>
          <a:prstGeom prst="line">
            <a:avLst/>
          </a:prstGeom>
          <a:noFill/>
          <a:ln w="12700" cap="flat">
            <a:solidFill>
              <a:srgbClr val="FF0000"/>
            </a:solidFill>
            <a:prstDash val="sysDot"/>
            <a:miter lim="800000"/>
          </a:ln>
          <a:effectLst/>
          <a:sp3d/>
        </p:spPr>
        <p:style>
          <a:lnRef idx="0">
            <a:scrgbClr r="0" g="0" b="0"/>
          </a:lnRef>
          <a:fillRef idx="0">
            <a:scrgbClr r="0" g="0" b="0"/>
          </a:fillRef>
          <a:effectRef idx="0">
            <a:scrgbClr r="0" g="0" b="0"/>
          </a:effectRef>
          <a:fontRef idx="none"/>
        </p:style>
      </p:cxnSp>
      <p:cxnSp>
        <p:nvCxnSpPr>
          <p:cNvPr id="11" name="Straight Connector 10">
            <a:extLst>
              <a:ext uri="{FF2B5EF4-FFF2-40B4-BE49-F238E27FC236}">
                <a16:creationId xmlns:a16="http://schemas.microsoft.com/office/drawing/2014/main" id="{652BC427-776B-FF5B-A1BE-0EA9C84161CB}"/>
              </a:ext>
            </a:extLst>
          </p:cNvPr>
          <p:cNvCxnSpPr/>
          <p:nvPr/>
        </p:nvCxnSpPr>
        <p:spPr>
          <a:xfrm flipV="1">
            <a:off x="3110148" y="1894111"/>
            <a:ext cx="0" cy="4588686"/>
          </a:xfrm>
          <a:prstGeom prst="line">
            <a:avLst/>
          </a:prstGeom>
          <a:noFill/>
          <a:ln w="12700" cap="flat">
            <a:solidFill>
              <a:srgbClr val="FF0000"/>
            </a:solidFill>
            <a:prstDash val="sysDot"/>
            <a:miter lim="800000"/>
          </a:ln>
          <a:effectLst/>
          <a:sp3d/>
        </p:spPr>
        <p:style>
          <a:lnRef idx="0">
            <a:scrgbClr r="0" g="0" b="0"/>
          </a:lnRef>
          <a:fillRef idx="0">
            <a:scrgbClr r="0" g="0" b="0"/>
          </a:fillRef>
          <a:effectRef idx="0">
            <a:scrgbClr r="0" g="0" b="0"/>
          </a:effectRef>
          <a:fontRef idx="none"/>
        </p:style>
      </p:cxnSp>
      <p:cxnSp>
        <p:nvCxnSpPr>
          <p:cNvPr id="12" name="Straight Connector 11">
            <a:extLst>
              <a:ext uri="{FF2B5EF4-FFF2-40B4-BE49-F238E27FC236}">
                <a16:creationId xmlns:a16="http://schemas.microsoft.com/office/drawing/2014/main" id="{3693E351-FCC1-10CB-EA6C-15D1693BBEDB}"/>
              </a:ext>
            </a:extLst>
          </p:cNvPr>
          <p:cNvCxnSpPr/>
          <p:nvPr/>
        </p:nvCxnSpPr>
        <p:spPr>
          <a:xfrm flipV="1">
            <a:off x="4942111" y="1923061"/>
            <a:ext cx="0" cy="4588686"/>
          </a:xfrm>
          <a:prstGeom prst="line">
            <a:avLst/>
          </a:prstGeom>
          <a:noFill/>
          <a:ln w="12700" cap="flat">
            <a:solidFill>
              <a:srgbClr val="FF0000"/>
            </a:solidFill>
            <a:prstDash val="sysDot"/>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777747401"/>
      </p:ext>
    </p:extLst>
  </p:cSld>
  <p:clrMapOvr>
    <a:masterClrMapping/>
  </p:clrMapOvr>
  <p:transition spd="med" advTm="1321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52901" y="6519818"/>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7" name="Rectangle 16"/>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95" name="Title 1"/>
          <p:cNvSpPr txBox="1">
            <a:spLocks noGrp="1"/>
          </p:cNvSpPr>
          <p:nvPr>
            <p:ph type="title"/>
          </p:nvPr>
        </p:nvSpPr>
        <p:spPr>
          <a:xfrm>
            <a:off x="2325039" y="90001"/>
            <a:ext cx="9761391" cy="688339"/>
          </a:xfrm>
          <a:prstGeom prst="rect">
            <a:avLst/>
          </a:prstGeom>
        </p:spPr>
        <p:txBody>
          <a:bodyPr>
            <a:normAutofit/>
          </a:bodyPr>
          <a:lstStyle>
            <a:lvl1pPr>
              <a:defRPr sz="3000"/>
            </a:lvl1pPr>
          </a:lstStyle>
          <a:p>
            <a:pPr algn="r"/>
            <a:r>
              <a:rPr lang="en-US" dirty="0"/>
              <a:t>Ab Initio Strategy: Impact on Worldwide Searches</a:t>
            </a:r>
            <a:endParaRPr dirty="0"/>
          </a:p>
        </p:txBody>
      </p:sp>
      <p:sp>
        <p:nvSpPr>
          <p:cNvPr id="6" name="Rectangle 61"/>
          <p:cNvSpPr>
            <a:spLocks noChangeArrowheads="1"/>
          </p:cNvSpPr>
          <p:nvPr/>
        </p:nvSpPr>
        <p:spPr bwMode="auto">
          <a:xfrm>
            <a:off x="182880" y="738716"/>
            <a:ext cx="12009119" cy="6063194"/>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dirty="0">
                <a:solidFill>
                  <a:schemeClr val="tx1"/>
                </a:solidFill>
                <a:latin typeface="Arial" panose="020B0604020202020204" pitchFamily="34" charset="0"/>
                <a:cs typeface="Arial" panose="020B0604020202020204" pitchFamily="34" charset="0"/>
              </a:rPr>
              <a:t>Impact for current searches: large matrix elements disfavored, lowers expected rates</a:t>
            </a:r>
          </a:p>
          <a:p>
            <a:endParaRPr lang="en-US" sz="800" dirty="0">
              <a:latin typeface="Arial" panose="020B0604020202020204" pitchFamily="34" charset="0"/>
              <a:cs typeface="Arial" panose="020B0604020202020204" pitchFamily="34" charset="0"/>
            </a:endParaRPr>
          </a:p>
          <a:p>
            <a:r>
              <a:rPr lang="en-US" sz="2100" dirty="0">
                <a:latin typeface="Arial" panose="020B0604020202020204" pitchFamily="34" charset="0"/>
                <a:cs typeface="Arial" panose="020B0604020202020204" pitchFamily="34" charset="0"/>
              </a:rPr>
              <a:t>Current experimental reach – improved with effects of contact term</a:t>
            </a: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r>
              <a:rPr lang="en-US" sz="2100" b="1" i="1" dirty="0">
                <a:solidFill>
                  <a:srgbClr val="C00000"/>
                </a:solidFill>
                <a:latin typeface="Arial" panose="020B0604020202020204" pitchFamily="34" charset="0"/>
                <a:cs typeface="Arial" panose="020B0604020202020204" pitchFamily="34" charset="0"/>
              </a:rPr>
              <a:t>Highly unlikely </a:t>
            </a:r>
            <a:r>
              <a:rPr lang="en-US" sz="2100" b="1" dirty="0">
                <a:solidFill>
                  <a:srgbClr val="C00000"/>
                </a:solidFill>
                <a:latin typeface="Arial" panose="020B0604020202020204" pitchFamily="34" charset="0"/>
                <a:cs typeface="Arial" panose="020B0604020202020204" pitchFamily="34" charset="0"/>
              </a:rPr>
              <a:t>inverted Hierarchy has been probed</a:t>
            </a:r>
          </a:p>
        </p:txBody>
      </p:sp>
      <p:sp>
        <p:nvSpPr>
          <p:cNvPr id="3" name="TextBox 2">
            <a:extLst>
              <a:ext uri="{FF2B5EF4-FFF2-40B4-BE49-F238E27FC236}">
                <a16:creationId xmlns:a16="http://schemas.microsoft.com/office/drawing/2014/main" id="{CAA46366-9ADC-CB16-2696-6EDB6DA27EC2}"/>
              </a:ext>
            </a:extLst>
          </p:cNvPr>
          <p:cNvSpPr txBox="1"/>
          <p:nvPr/>
        </p:nvSpPr>
        <p:spPr>
          <a:xfrm>
            <a:off x="9518031" y="6257061"/>
            <a:ext cx="2554364"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1400" dirty="0" err="1">
                <a:solidFill>
                  <a:srgbClr val="FF0000"/>
                </a:solidFill>
                <a:effectLst/>
                <a:latin typeface="Arial" panose="020B0604020202020204" pitchFamily="34" charset="0"/>
                <a:cs typeface="Arial" panose="020B0604020202020204" pitchFamily="34" charset="0"/>
              </a:rPr>
              <a:t>Belley</a:t>
            </a:r>
            <a:r>
              <a:rPr lang="en-CA" sz="1400" dirty="0">
                <a:solidFill>
                  <a:srgbClr val="FF0000"/>
                </a:solidFill>
                <a:effectLst/>
                <a:latin typeface="Arial" panose="020B0604020202020204" pitchFamily="34" charset="0"/>
                <a:cs typeface="Arial" panose="020B0604020202020204" pitchFamily="34" charset="0"/>
              </a:rPr>
              <a:t> et al, </a:t>
            </a:r>
            <a:r>
              <a:rPr lang="en-CA" sz="1400" dirty="0">
                <a:solidFill>
                  <a:srgbClr val="FF0000"/>
                </a:solidFill>
                <a:latin typeface="Arial" panose="020B0604020202020204" pitchFamily="34" charset="0"/>
                <a:cs typeface="Arial" panose="020B0604020202020204" pitchFamily="34" charset="0"/>
              </a:rPr>
              <a:t>arXiv:2307.15156</a:t>
            </a:r>
          </a:p>
          <a:p>
            <a:r>
              <a:rPr lang="en-CA" sz="1400" dirty="0">
                <a:solidFill>
                  <a:srgbClr val="FF0000"/>
                </a:solidFill>
                <a:latin typeface="Arial" panose="020B0604020202020204" pitchFamily="34" charset="0"/>
                <a:cs typeface="Arial" panose="020B0604020202020204" pitchFamily="34" charset="0"/>
              </a:rPr>
              <a:t>Nature (under review)</a:t>
            </a:r>
          </a:p>
        </p:txBody>
      </p:sp>
      <p:pic>
        <p:nvPicPr>
          <p:cNvPr id="5" name="Picture 4" descr="A diagram of a graph&#10;&#10;Description automatically generated with medium confidence">
            <a:extLst>
              <a:ext uri="{FF2B5EF4-FFF2-40B4-BE49-F238E27FC236}">
                <a16:creationId xmlns:a16="http://schemas.microsoft.com/office/drawing/2014/main" id="{9EF46A81-B21B-46DE-A81A-39E8DCE434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0" y="1584000"/>
            <a:ext cx="8420608" cy="4681728"/>
          </a:xfrm>
          <a:prstGeom prst="rect">
            <a:avLst/>
          </a:prstGeom>
        </p:spPr>
      </p:pic>
    </p:spTree>
    <p:extLst>
      <p:ext uri="{BB962C8B-B14F-4D97-AF65-F5344CB8AC3E}">
        <p14:creationId xmlns:p14="http://schemas.microsoft.com/office/powerpoint/2010/main" val="2706791289"/>
      </p:ext>
    </p:extLst>
  </p:cSld>
  <p:clrMapOvr>
    <a:masterClrMapping/>
  </p:clrMapOvr>
  <p:transition spd="med" advTm="32409"/>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52901" y="6519818"/>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7" name="Rectangle 16"/>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95" name="Title 1"/>
          <p:cNvSpPr txBox="1">
            <a:spLocks noGrp="1"/>
          </p:cNvSpPr>
          <p:nvPr>
            <p:ph type="title"/>
          </p:nvPr>
        </p:nvSpPr>
        <p:spPr>
          <a:xfrm>
            <a:off x="2325039" y="90001"/>
            <a:ext cx="9761391" cy="688339"/>
          </a:xfrm>
          <a:prstGeom prst="rect">
            <a:avLst/>
          </a:prstGeom>
        </p:spPr>
        <p:txBody>
          <a:bodyPr>
            <a:normAutofit/>
          </a:bodyPr>
          <a:lstStyle>
            <a:lvl1pPr>
              <a:defRPr sz="3000"/>
            </a:lvl1pPr>
          </a:lstStyle>
          <a:p>
            <a:pPr algn="r"/>
            <a:r>
              <a:rPr lang="en-US" dirty="0"/>
              <a:t>Ab Initio Strategy: Impact on Ton-Scale Searches</a:t>
            </a:r>
            <a:endParaRPr dirty="0"/>
          </a:p>
        </p:txBody>
      </p:sp>
      <p:sp>
        <p:nvSpPr>
          <p:cNvPr id="6" name="Rectangle 61"/>
          <p:cNvSpPr>
            <a:spLocks noChangeArrowheads="1"/>
          </p:cNvSpPr>
          <p:nvPr/>
        </p:nvSpPr>
        <p:spPr bwMode="auto">
          <a:xfrm>
            <a:off x="182880" y="738716"/>
            <a:ext cx="12009119" cy="6063194"/>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dirty="0">
                <a:solidFill>
                  <a:schemeClr val="tx1"/>
                </a:solidFill>
                <a:latin typeface="Arial" panose="020B0604020202020204" pitchFamily="34" charset="0"/>
                <a:cs typeface="Arial" panose="020B0604020202020204" pitchFamily="34" charset="0"/>
              </a:rPr>
              <a:t>Impact for next-generation searches: sensitivities from LEGEND, SNO+, nEXO, CUPID</a:t>
            </a:r>
          </a:p>
          <a:p>
            <a:endParaRPr lang="en-US" sz="800" dirty="0">
              <a:latin typeface="Arial" panose="020B0604020202020204" pitchFamily="34" charset="0"/>
              <a:cs typeface="Arial" panose="020B0604020202020204" pitchFamily="34" charset="0"/>
            </a:endParaRPr>
          </a:p>
          <a:p>
            <a:r>
              <a:rPr lang="en-US" sz="2100" dirty="0">
                <a:latin typeface="Arial" panose="020B0604020202020204" pitchFamily="34" charset="0"/>
                <a:cs typeface="Arial" panose="020B0604020202020204" pitchFamily="34" charset="0"/>
              </a:rPr>
              <a:t>Effect of short-range term improves experimental reach… </a:t>
            </a:r>
            <a:r>
              <a:rPr lang="en-US" sz="2100" b="1" baseline="30000" dirty="0">
                <a:solidFill>
                  <a:srgbClr val="0070C0"/>
                </a:solidFill>
                <a:latin typeface="Arial" panose="020B0604020202020204" pitchFamily="34" charset="0"/>
                <a:cs typeface="Arial" panose="020B0604020202020204" pitchFamily="34" charset="0"/>
              </a:rPr>
              <a:t>100</a:t>
            </a:r>
            <a:r>
              <a:rPr lang="en-US" sz="2100" b="1" dirty="0">
                <a:solidFill>
                  <a:srgbClr val="0070C0"/>
                </a:solidFill>
                <a:latin typeface="Arial" panose="020B0604020202020204" pitchFamily="34" charset="0"/>
                <a:cs typeface="Arial" panose="020B0604020202020204" pitchFamily="34" charset="0"/>
              </a:rPr>
              <a:t>Mo now a major player</a:t>
            </a: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r>
              <a:rPr lang="en-US" sz="2100" dirty="0">
                <a:solidFill>
                  <a:srgbClr val="C00000"/>
                </a:solidFill>
                <a:latin typeface="Arial" panose="020B0604020202020204" pitchFamily="34" charset="0"/>
                <a:cs typeface="Arial" panose="020B0604020202020204" pitchFamily="34" charset="0"/>
              </a:rPr>
              <a:t>Uncertainty reduced by </a:t>
            </a:r>
            <a:r>
              <a:rPr lang="en-US" sz="2100" b="1" i="1" dirty="0">
                <a:solidFill>
                  <a:srgbClr val="C00000"/>
                </a:solidFill>
                <a:latin typeface="Arial" panose="020B0604020202020204" pitchFamily="34" charset="0"/>
                <a:cs typeface="Arial" panose="020B0604020202020204" pitchFamily="34" charset="0"/>
              </a:rPr>
              <a:t>over one order of magnitude</a:t>
            </a:r>
            <a:r>
              <a:rPr lang="en-US" sz="2100" b="1" dirty="0">
                <a:solidFill>
                  <a:srgbClr val="C00000"/>
                </a:solidFill>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E2D25647-1265-649F-529A-25FDB7BC8A06}"/>
              </a:ext>
            </a:extLst>
          </p:cNvPr>
          <p:cNvSpPr txBox="1"/>
          <p:nvPr/>
        </p:nvSpPr>
        <p:spPr>
          <a:xfrm>
            <a:off x="9518031" y="6257061"/>
            <a:ext cx="2554364"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1400" dirty="0" err="1">
                <a:solidFill>
                  <a:srgbClr val="FF0000"/>
                </a:solidFill>
                <a:effectLst/>
                <a:latin typeface="Arial" panose="020B0604020202020204" pitchFamily="34" charset="0"/>
                <a:cs typeface="Arial" panose="020B0604020202020204" pitchFamily="34" charset="0"/>
              </a:rPr>
              <a:t>Belley</a:t>
            </a:r>
            <a:r>
              <a:rPr lang="en-CA" sz="1400" dirty="0">
                <a:solidFill>
                  <a:srgbClr val="FF0000"/>
                </a:solidFill>
                <a:effectLst/>
                <a:latin typeface="Arial" panose="020B0604020202020204" pitchFamily="34" charset="0"/>
                <a:cs typeface="Arial" panose="020B0604020202020204" pitchFamily="34" charset="0"/>
              </a:rPr>
              <a:t> et al, </a:t>
            </a:r>
            <a:r>
              <a:rPr lang="en-CA" sz="1400" dirty="0">
                <a:solidFill>
                  <a:srgbClr val="FF0000"/>
                </a:solidFill>
                <a:latin typeface="Arial" panose="020B0604020202020204" pitchFamily="34" charset="0"/>
                <a:cs typeface="Arial" panose="020B0604020202020204" pitchFamily="34" charset="0"/>
              </a:rPr>
              <a:t>arXiv:2307.15156</a:t>
            </a:r>
          </a:p>
          <a:p>
            <a:r>
              <a:rPr lang="en-CA" sz="1400" dirty="0">
                <a:solidFill>
                  <a:srgbClr val="FF0000"/>
                </a:solidFill>
                <a:latin typeface="Arial" panose="020B0604020202020204" pitchFamily="34" charset="0"/>
                <a:cs typeface="Arial" panose="020B0604020202020204" pitchFamily="34" charset="0"/>
              </a:rPr>
              <a:t>Nature (under review)</a:t>
            </a:r>
          </a:p>
        </p:txBody>
      </p:sp>
      <p:pic>
        <p:nvPicPr>
          <p:cNvPr id="14" name="Picture 13" descr="A diagram of a graph&#10;&#10;Description automatically generated with medium confidence">
            <a:extLst>
              <a:ext uri="{FF2B5EF4-FFF2-40B4-BE49-F238E27FC236}">
                <a16:creationId xmlns:a16="http://schemas.microsoft.com/office/drawing/2014/main" id="{8A67429A-BE83-C7BE-0B03-FCE9BD2A4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0" y="1584000"/>
            <a:ext cx="8420608" cy="4681728"/>
          </a:xfrm>
          <a:prstGeom prst="rect">
            <a:avLst/>
          </a:prstGeom>
        </p:spPr>
      </p:pic>
      <p:pic>
        <p:nvPicPr>
          <p:cNvPr id="3" name="Picture 28" descr="A blue x on a black background&#10;&#10;Description automatically generated">
            <a:extLst>
              <a:ext uri="{FF2B5EF4-FFF2-40B4-BE49-F238E27FC236}">
                <a16:creationId xmlns:a16="http://schemas.microsoft.com/office/drawing/2014/main" id="{ED0FA14C-91DE-C3C2-1553-5A31C3D820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2828" y="3828236"/>
            <a:ext cx="360362"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0" descr="A logo of a company&#10;&#10;Description automatically generated">
            <a:extLst>
              <a:ext uri="{FF2B5EF4-FFF2-40B4-BE49-F238E27FC236}">
                <a16:creationId xmlns:a16="http://schemas.microsoft.com/office/drawing/2014/main" id="{FD9F8490-75A6-490A-5C78-F8795CBFDD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6593" y="3146381"/>
            <a:ext cx="361950"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2" descr="A black and white image of a cupid shooting a target&#10;&#10;Description automatically generated">
            <a:extLst>
              <a:ext uri="{FF2B5EF4-FFF2-40B4-BE49-F238E27FC236}">
                <a16:creationId xmlns:a16="http://schemas.microsoft.com/office/drawing/2014/main" id="{8445C1AB-B014-97AD-68BB-9310902E60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8392" y="4325893"/>
            <a:ext cx="587375" cy="25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phic 34">
            <a:extLst>
              <a:ext uri="{FF2B5EF4-FFF2-40B4-BE49-F238E27FC236}">
                <a16:creationId xmlns:a16="http://schemas.microsoft.com/office/drawing/2014/main" id="{FDE1CA39-1EA7-91ED-6EDE-F33F14790B27}"/>
              </a:ext>
            </a:extLst>
          </p:cNvPr>
          <p:cNvPicPr>
            <a:picLocks noChangeAspect="1"/>
          </p:cNvPicPr>
          <p:nvPr/>
        </p:nvPicPr>
        <p:blipFill rotWithShape="1">
          <a:blip r:embed="rId7"/>
          <a:srcRect r="40189"/>
          <a:stretch/>
        </p:blipFill>
        <p:spPr>
          <a:xfrm>
            <a:off x="6916881" y="3387598"/>
            <a:ext cx="587375" cy="131763"/>
          </a:xfrm>
          <a:prstGeom prst="rect">
            <a:avLst/>
          </a:prstGeom>
        </p:spPr>
      </p:pic>
    </p:spTree>
    <p:extLst>
      <p:ext uri="{BB962C8B-B14F-4D97-AF65-F5344CB8AC3E}">
        <p14:creationId xmlns:p14="http://schemas.microsoft.com/office/powerpoint/2010/main" val="814199318"/>
      </p:ext>
    </p:extLst>
  </p:cSld>
  <p:clrMapOvr>
    <a:masterClrMapping/>
  </p:clrMapOvr>
  <p:transition spd="med" advTm="32409"/>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74F6E-7827-5EDE-5B6A-81439C4BD6F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DF2F35F-62EC-3C9A-D0FB-DE4A203A46BC}"/>
              </a:ext>
            </a:extLst>
          </p:cNvPr>
          <p:cNvSpPr/>
          <p:nvPr/>
        </p:nvSpPr>
        <p:spPr>
          <a:xfrm>
            <a:off x="652901" y="6519818"/>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17" name="Rectangle 16">
            <a:extLst>
              <a:ext uri="{FF2B5EF4-FFF2-40B4-BE49-F238E27FC236}">
                <a16:creationId xmlns:a16="http://schemas.microsoft.com/office/drawing/2014/main" id="{A33B5D4D-A5A8-4165-4D99-1181FB681C69}"/>
              </a:ext>
            </a:extLst>
          </p:cNvPr>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95" name="Title 1">
            <a:extLst>
              <a:ext uri="{FF2B5EF4-FFF2-40B4-BE49-F238E27FC236}">
                <a16:creationId xmlns:a16="http://schemas.microsoft.com/office/drawing/2014/main" id="{0F2E8094-47C3-CE1B-C3C6-B68A6BE1D6FC}"/>
              </a:ext>
            </a:extLst>
          </p:cNvPr>
          <p:cNvSpPr txBox="1">
            <a:spLocks noGrp="1"/>
          </p:cNvSpPr>
          <p:nvPr>
            <p:ph type="title"/>
          </p:nvPr>
        </p:nvSpPr>
        <p:spPr>
          <a:xfrm>
            <a:off x="2325039" y="90001"/>
            <a:ext cx="9761391" cy="688339"/>
          </a:xfrm>
          <a:prstGeom prst="rect">
            <a:avLst/>
          </a:prstGeom>
        </p:spPr>
        <p:txBody>
          <a:bodyPr>
            <a:normAutofit/>
          </a:bodyPr>
          <a:lstStyle>
            <a:lvl1pPr>
              <a:defRPr sz="3000"/>
            </a:lvl1pPr>
          </a:lstStyle>
          <a:p>
            <a:pPr algn="r"/>
            <a:r>
              <a:rPr lang="en-US" dirty="0"/>
              <a:t>Combined Limits: Likelihood Functions</a:t>
            </a:r>
            <a:endParaRPr dirty="0"/>
          </a:p>
        </p:txBody>
      </p:sp>
      <p:sp>
        <p:nvSpPr>
          <p:cNvPr id="6" name="Rectangle 61">
            <a:extLst>
              <a:ext uri="{FF2B5EF4-FFF2-40B4-BE49-F238E27FC236}">
                <a16:creationId xmlns:a16="http://schemas.microsoft.com/office/drawing/2014/main" id="{CA6B5587-3955-5714-5391-ED2BD097E030}"/>
              </a:ext>
            </a:extLst>
          </p:cNvPr>
          <p:cNvSpPr>
            <a:spLocks noChangeArrowheads="1"/>
          </p:cNvSpPr>
          <p:nvPr/>
        </p:nvSpPr>
        <p:spPr bwMode="auto">
          <a:xfrm>
            <a:off x="182880" y="738716"/>
            <a:ext cx="12009119" cy="4970587"/>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dirty="0">
                <a:solidFill>
                  <a:schemeClr val="tx1"/>
                </a:solidFill>
                <a:latin typeface="Arial" panose="020B0604020202020204" pitchFamily="34" charset="0"/>
                <a:cs typeface="Arial" panose="020B0604020202020204" pitchFamily="34" charset="0"/>
              </a:rPr>
              <a:t>Obtain likelihood functions from experiments – convert decay rates to</a:t>
            </a:r>
          </a:p>
          <a:p>
            <a:endParaRPr lang="en-US" sz="2100" dirty="0">
              <a:solidFill>
                <a:schemeClr val="tx1"/>
              </a:solidFill>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r>
              <a:rPr lang="en-US" sz="2100" dirty="0">
                <a:latin typeface="Arial" panose="020B0604020202020204" pitchFamily="34" charset="0"/>
                <a:cs typeface="Arial" panose="020B0604020202020204" pitchFamily="34" charset="0"/>
              </a:rPr>
              <a:t>Likelihoods allow combined limit via Bayes’ Theorem</a:t>
            </a: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r>
              <a:rPr lang="en-US" sz="2100" dirty="0">
                <a:latin typeface="Arial" panose="020B0604020202020204" pitchFamily="34" charset="0"/>
                <a:cs typeface="Arial" panose="020B0604020202020204" pitchFamily="34" charset="0"/>
              </a:rPr>
              <a:t>														    </a:t>
            </a:r>
            <a:r>
              <a:rPr lang="en-US" sz="2100" dirty="0">
                <a:solidFill>
                  <a:srgbClr val="0070C0"/>
                </a:solidFill>
                <a:latin typeface="Arial" panose="020B0604020202020204" pitchFamily="34" charset="0"/>
                <a:cs typeface="Arial" panose="020B0604020202020204" pitchFamily="34" charset="0"/>
              </a:rPr>
              <a:t>Combined ab initio limits:</a:t>
            </a:r>
          </a:p>
          <a:p>
            <a:r>
              <a:rPr lang="en-US" sz="2100" dirty="0">
                <a:solidFill>
                  <a:srgbClr val="0070C0"/>
                </a:solidFill>
                <a:latin typeface="Arial" panose="020B0604020202020204" pitchFamily="34" charset="0"/>
                <a:cs typeface="Arial" panose="020B0604020202020204" pitchFamily="34" charset="0"/>
              </a:rPr>
              <a:t>															IH fully probed with multiple isotopes</a:t>
            </a:r>
            <a:endParaRPr lang="en-US" sz="2100" b="1" dirty="0">
              <a:solidFill>
                <a:srgbClr val="0070C0"/>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340DAFAD-88B7-62A3-C73F-F2FD2760C347}"/>
              </a:ext>
            </a:extLst>
          </p:cNvPr>
          <p:cNvPicPr>
            <a:picLocks noChangeAspect="1"/>
          </p:cNvPicPr>
          <p:nvPr/>
        </p:nvPicPr>
        <p:blipFill>
          <a:blip r:embed="rId3"/>
          <a:stretch>
            <a:fillRect/>
          </a:stretch>
        </p:blipFill>
        <p:spPr>
          <a:xfrm>
            <a:off x="744348" y="1327439"/>
            <a:ext cx="3134886" cy="821503"/>
          </a:xfrm>
          <a:prstGeom prst="rect">
            <a:avLst/>
          </a:prstGeom>
        </p:spPr>
      </p:pic>
      <p:pic>
        <p:nvPicPr>
          <p:cNvPr id="13" name="Picture 12">
            <a:extLst>
              <a:ext uri="{FF2B5EF4-FFF2-40B4-BE49-F238E27FC236}">
                <a16:creationId xmlns:a16="http://schemas.microsoft.com/office/drawing/2014/main" id="{F961CCCA-A9F6-9A0E-AA56-7C19840F3FFD}"/>
              </a:ext>
            </a:extLst>
          </p:cNvPr>
          <p:cNvPicPr>
            <a:picLocks noChangeAspect="1"/>
          </p:cNvPicPr>
          <p:nvPr/>
        </p:nvPicPr>
        <p:blipFill>
          <a:blip r:embed="rId3"/>
          <a:srcRect t="44550" r="83320" b="25791"/>
          <a:stretch/>
        </p:blipFill>
        <p:spPr>
          <a:xfrm>
            <a:off x="8477875" y="856314"/>
            <a:ext cx="705382" cy="328676"/>
          </a:xfrm>
          <a:prstGeom prst="rect">
            <a:avLst/>
          </a:prstGeom>
        </p:spPr>
      </p:pic>
      <p:pic>
        <p:nvPicPr>
          <p:cNvPr id="15" name="Picture 14" descr="A diagram of a graph&#10;&#10;Description automatically generated with medium confidence">
            <a:extLst>
              <a:ext uri="{FF2B5EF4-FFF2-40B4-BE49-F238E27FC236}">
                <a16:creationId xmlns:a16="http://schemas.microsoft.com/office/drawing/2014/main" id="{A0773606-FC3F-4B37-9BA2-E35312C7A2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14" y="2894304"/>
            <a:ext cx="6680272" cy="3714127"/>
          </a:xfrm>
          <a:prstGeom prst="rect">
            <a:avLst/>
          </a:prstGeom>
        </p:spPr>
      </p:pic>
      <p:sp>
        <p:nvSpPr>
          <p:cNvPr id="10" name="TextBox 9">
            <a:extLst>
              <a:ext uri="{FF2B5EF4-FFF2-40B4-BE49-F238E27FC236}">
                <a16:creationId xmlns:a16="http://schemas.microsoft.com/office/drawing/2014/main" id="{17206992-4B12-BE29-B40F-0293B5804BC1}"/>
              </a:ext>
            </a:extLst>
          </p:cNvPr>
          <p:cNvSpPr txBox="1"/>
          <p:nvPr/>
        </p:nvSpPr>
        <p:spPr>
          <a:xfrm>
            <a:off x="7955277" y="6427654"/>
            <a:ext cx="2554364"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1400" dirty="0" err="1">
                <a:solidFill>
                  <a:srgbClr val="C00000"/>
                </a:solidFill>
                <a:latin typeface="Arial" panose="020B0604020202020204" pitchFamily="34" charset="0"/>
                <a:cs typeface="Arial" panose="020B0604020202020204" pitchFamily="34" charset="0"/>
              </a:rPr>
              <a:t>Shickele</a:t>
            </a:r>
            <a:r>
              <a:rPr lang="en-CA" sz="1400" dirty="0">
                <a:solidFill>
                  <a:srgbClr val="C00000"/>
                </a:solidFill>
                <a:latin typeface="Arial" panose="020B0604020202020204" pitchFamily="34" charset="0"/>
                <a:cs typeface="Arial" panose="020B0604020202020204" pitchFamily="34" charset="0"/>
              </a:rPr>
              <a:t> et al., in prep</a:t>
            </a:r>
          </a:p>
        </p:txBody>
      </p:sp>
      <p:sp>
        <p:nvSpPr>
          <p:cNvPr id="16" name="TextBox 15">
            <a:extLst>
              <a:ext uri="{FF2B5EF4-FFF2-40B4-BE49-F238E27FC236}">
                <a16:creationId xmlns:a16="http://schemas.microsoft.com/office/drawing/2014/main" id="{1F0CFAA2-D6B3-C0D7-6E19-919B96940922}"/>
              </a:ext>
            </a:extLst>
          </p:cNvPr>
          <p:cNvSpPr txBox="1"/>
          <p:nvPr/>
        </p:nvSpPr>
        <p:spPr>
          <a:xfrm>
            <a:off x="7783724" y="4427250"/>
            <a:ext cx="3811209" cy="338554"/>
          </a:xfrm>
          <a:prstGeom prst="rect">
            <a:avLst/>
          </a:prstGeom>
          <a:noFill/>
        </p:spPr>
        <p:txBody>
          <a:bodyPr wrap="square" rtlCol="0">
            <a:spAutoFit/>
          </a:bodyPr>
          <a:lstStyle/>
          <a:p>
            <a:r>
              <a:rPr lang="en-US" sz="1600" i="1" dirty="0">
                <a:solidFill>
                  <a:srgbClr val="C00000"/>
                </a:solidFill>
                <a:latin typeface="Arial" panose="020B0604020202020204" pitchFamily="34" charset="0"/>
              </a:rPr>
              <a:t>Analysis based on S. Biller PRD (2021)</a:t>
            </a:r>
            <a:endParaRPr lang="en-CA" sz="1600" dirty="0">
              <a:solidFill>
                <a:srgbClr val="C00000"/>
              </a:solidFill>
            </a:endParaRPr>
          </a:p>
        </p:txBody>
      </p:sp>
      <p:pic>
        <p:nvPicPr>
          <p:cNvPr id="4" name="Picture 3" descr="A person smiling for a picture&#10;&#10;Description automatically generated">
            <a:extLst>
              <a:ext uri="{FF2B5EF4-FFF2-40B4-BE49-F238E27FC236}">
                <a16:creationId xmlns:a16="http://schemas.microsoft.com/office/drawing/2014/main" id="{54C04A69-1331-1D4E-ED41-FA88DF77005A}"/>
              </a:ext>
            </a:extLst>
          </p:cNvPr>
          <p:cNvPicPr>
            <a:picLocks noChangeAspect="1"/>
          </p:cNvPicPr>
          <p:nvPr/>
        </p:nvPicPr>
        <p:blipFill>
          <a:blip r:embed="rId5">
            <a:extLst>
              <a:ext uri="{28A0092B-C50C-407E-A947-70E740481C1C}">
                <a14:useLocalDpi xmlns:a14="http://schemas.microsoft.com/office/drawing/2010/main" val="0"/>
              </a:ext>
            </a:extLst>
          </a:blip>
          <a:srcRect t="6852"/>
          <a:stretch/>
        </p:blipFill>
        <p:spPr>
          <a:xfrm>
            <a:off x="7100639" y="5761953"/>
            <a:ext cx="797385" cy="990600"/>
          </a:xfrm>
          <a:prstGeom prst="rect">
            <a:avLst/>
          </a:prstGeom>
        </p:spPr>
      </p:pic>
      <p:pic>
        <p:nvPicPr>
          <p:cNvPr id="7" name="Picture 6">
            <a:extLst>
              <a:ext uri="{FF2B5EF4-FFF2-40B4-BE49-F238E27FC236}">
                <a16:creationId xmlns:a16="http://schemas.microsoft.com/office/drawing/2014/main" id="{4BE7A3E0-DCF2-E62A-7574-EF8ED65395A3}"/>
              </a:ext>
            </a:extLst>
          </p:cNvPr>
          <p:cNvPicPr>
            <a:picLocks noChangeAspect="1"/>
          </p:cNvPicPr>
          <p:nvPr/>
        </p:nvPicPr>
        <p:blipFill>
          <a:blip r:embed="rId6"/>
          <a:srcRect l="51375" t="6887" r="8270" b="74335"/>
          <a:stretch>
            <a:fillRect/>
          </a:stretch>
        </p:blipFill>
        <p:spPr>
          <a:xfrm>
            <a:off x="6860028" y="1264964"/>
            <a:ext cx="5201002" cy="3132137"/>
          </a:xfrm>
          <a:prstGeom prst="rect">
            <a:avLst/>
          </a:prstGeom>
        </p:spPr>
      </p:pic>
    </p:spTree>
    <p:extLst>
      <p:ext uri="{BB962C8B-B14F-4D97-AF65-F5344CB8AC3E}">
        <p14:creationId xmlns:p14="http://schemas.microsoft.com/office/powerpoint/2010/main" val="3380440806"/>
      </p:ext>
    </p:extLst>
  </p:cSld>
  <p:clrMapOvr>
    <a:masterClrMapping/>
  </p:clrMapOvr>
  <p:transition spd="med" advTm="32409"/>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52901" y="6519818"/>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7" name="Rectangle 16"/>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95" name="Title 1"/>
          <p:cNvSpPr txBox="1">
            <a:spLocks noGrp="1"/>
          </p:cNvSpPr>
          <p:nvPr>
            <p:ph type="title"/>
          </p:nvPr>
        </p:nvSpPr>
        <p:spPr>
          <a:xfrm>
            <a:off x="2325039" y="90001"/>
            <a:ext cx="9761391" cy="688339"/>
          </a:xfrm>
          <a:prstGeom prst="rect">
            <a:avLst/>
          </a:prstGeom>
        </p:spPr>
        <p:txBody>
          <a:bodyPr>
            <a:normAutofit/>
          </a:bodyPr>
          <a:lstStyle>
            <a:lvl1pPr>
              <a:defRPr sz="3000"/>
            </a:lvl1pPr>
          </a:lstStyle>
          <a:p>
            <a:pPr algn="r"/>
            <a:r>
              <a:rPr lang="en-US" dirty="0"/>
              <a:t>NMEs for Heavy Sterile Neutrino Exchange</a:t>
            </a:r>
            <a:endParaRPr dirty="0"/>
          </a:p>
        </p:txBody>
      </p:sp>
      <p:sp>
        <p:nvSpPr>
          <p:cNvPr id="6" name="Rectangle 61"/>
          <p:cNvSpPr>
            <a:spLocks noChangeArrowheads="1"/>
          </p:cNvSpPr>
          <p:nvPr/>
        </p:nvSpPr>
        <p:spPr bwMode="auto">
          <a:xfrm>
            <a:off x="182880" y="738716"/>
            <a:ext cx="12009119" cy="5155253"/>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dirty="0">
                <a:solidFill>
                  <a:schemeClr val="tx1"/>
                </a:solidFill>
                <a:latin typeface="Arial" panose="020B0604020202020204" pitchFamily="34" charset="0"/>
                <a:cs typeface="Arial" panose="020B0604020202020204" pitchFamily="34" charset="0"/>
              </a:rPr>
              <a:t>Explore other possible exchange mechanisms</a:t>
            </a:r>
          </a:p>
          <a:p>
            <a:endParaRPr lang="en-US" sz="600" dirty="0">
              <a:solidFill>
                <a:schemeClr val="tx1"/>
              </a:solidFill>
              <a:latin typeface="Arial" panose="020B0604020202020204" pitchFamily="34" charset="0"/>
              <a:cs typeface="Arial" panose="020B0604020202020204" pitchFamily="34" charset="0"/>
            </a:endParaRPr>
          </a:p>
          <a:p>
            <a:r>
              <a:rPr lang="en-US" sz="2100" dirty="0">
                <a:solidFill>
                  <a:schemeClr val="tx1"/>
                </a:solidFill>
                <a:latin typeface="Arial" panose="020B0604020202020204" pitchFamily="34" charset="0"/>
                <a:cs typeface="Arial" panose="020B0604020202020204" pitchFamily="34" charset="0"/>
              </a:rPr>
              <a:t>   </a:t>
            </a:r>
            <a:r>
              <a:rPr lang="en-US" sz="2100" b="1" dirty="0">
                <a:solidFill>
                  <a:schemeClr val="accent1"/>
                </a:solidFill>
                <a:latin typeface="Arial" panose="020B0604020202020204" pitchFamily="34" charset="0"/>
                <a:cs typeface="Arial" panose="020B0604020202020204" pitchFamily="34" charset="0"/>
              </a:rPr>
              <a:t>Heavy sterile neutrinos</a:t>
            </a:r>
            <a:r>
              <a:rPr lang="en-US" sz="2100" dirty="0">
                <a:solidFill>
                  <a:schemeClr val="tx1"/>
                </a:solidFill>
                <a:latin typeface="Arial" panose="020B0604020202020204" pitchFamily="34" charset="0"/>
                <a:cs typeface="Arial" panose="020B0604020202020204" pitchFamily="34" charset="0"/>
              </a:rPr>
              <a:t>: complicated operator structures</a:t>
            </a:r>
          </a:p>
          <a:p>
            <a:endParaRPr lang="en-US" sz="2100" dirty="0">
              <a:solidFill>
                <a:schemeClr val="tx1"/>
              </a:solidFill>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r>
              <a:rPr lang="en-US" sz="2100" dirty="0">
                <a:solidFill>
                  <a:schemeClr val="tx1"/>
                </a:solidFill>
                <a:latin typeface="Arial" panose="020B0604020202020204" pitchFamily="34" charset="0"/>
                <a:cs typeface="Arial" panose="020B0604020202020204" pitchFamily="34" charset="0"/>
              </a:rPr>
              <a:t>Converged heavy NMEs for all major candidates</a:t>
            </a:r>
          </a:p>
        </p:txBody>
      </p:sp>
      <p:pic>
        <p:nvPicPr>
          <p:cNvPr id="2" name="Picture 1">
            <a:extLst>
              <a:ext uri="{FF2B5EF4-FFF2-40B4-BE49-F238E27FC236}">
                <a16:creationId xmlns:a16="http://schemas.microsoft.com/office/drawing/2014/main" id="{68D22D71-EEC5-8A27-29C1-4F3872A2C795}"/>
              </a:ext>
            </a:extLst>
          </p:cNvPr>
          <p:cNvPicPr>
            <a:picLocks noChangeAspect="1"/>
          </p:cNvPicPr>
          <p:nvPr/>
        </p:nvPicPr>
        <p:blipFill>
          <a:blip r:embed="rId3"/>
          <a:stretch>
            <a:fillRect/>
          </a:stretch>
        </p:blipFill>
        <p:spPr>
          <a:xfrm>
            <a:off x="468667" y="4177432"/>
            <a:ext cx="5129287" cy="867873"/>
          </a:xfrm>
          <a:prstGeom prst="rect">
            <a:avLst/>
          </a:prstGeom>
        </p:spPr>
      </p:pic>
      <p:pic>
        <p:nvPicPr>
          <p:cNvPr id="3" name="Picture 2">
            <a:extLst>
              <a:ext uri="{FF2B5EF4-FFF2-40B4-BE49-F238E27FC236}">
                <a16:creationId xmlns:a16="http://schemas.microsoft.com/office/drawing/2014/main" id="{E80594AA-35A6-EE60-B24D-BB5047D57DB8}"/>
              </a:ext>
            </a:extLst>
          </p:cNvPr>
          <p:cNvPicPr>
            <a:picLocks noChangeAspect="1"/>
          </p:cNvPicPr>
          <p:nvPr/>
        </p:nvPicPr>
        <p:blipFill>
          <a:blip r:embed="rId4"/>
          <a:srcRect/>
          <a:stretch/>
        </p:blipFill>
        <p:spPr>
          <a:xfrm>
            <a:off x="417232" y="1661179"/>
            <a:ext cx="3285136" cy="2302053"/>
          </a:xfrm>
          <a:prstGeom prst="rect">
            <a:avLst/>
          </a:prstGeom>
        </p:spPr>
      </p:pic>
      <p:sp>
        <p:nvSpPr>
          <p:cNvPr id="7" name="TextBox 6">
            <a:extLst>
              <a:ext uri="{FF2B5EF4-FFF2-40B4-BE49-F238E27FC236}">
                <a16:creationId xmlns:a16="http://schemas.microsoft.com/office/drawing/2014/main" id="{F2B376F1-307E-E7AB-FD32-890A8478ABC2}"/>
              </a:ext>
            </a:extLst>
          </p:cNvPr>
          <p:cNvSpPr txBox="1"/>
          <p:nvPr/>
        </p:nvSpPr>
        <p:spPr>
          <a:xfrm>
            <a:off x="3936720" y="3302257"/>
            <a:ext cx="2808569" cy="584775"/>
          </a:xfrm>
          <a:prstGeom prst="rect">
            <a:avLst/>
          </a:prstGeom>
          <a:noFill/>
        </p:spPr>
        <p:txBody>
          <a:bodyPr wrap="square" rtlCol="0">
            <a:spAutoFit/>
          </a:bodyPr>
          <a:lstStyle/>
          <a:p>
            <a:r>
              <a:rPr lang="en-US" sz="1600" i="1" dirty="0">
                <a:solidFill>
                  <a:schemeClr val="accent1">
                    <a:lumMod val="60000"/>
                    <a:lumOff val="40000"/>
                  </a:schemeClr>
                </a:solidFill>
                <a:latin typeface="Arial" panose="020B0604020202020204" pitchFamily="34" charset="0"/>
              </a:rPr>
              <a:t>V. Cirigliano et al. </a:t>
            </a:r>
          </a:p>
          <a:p>
            <a:r>
              <a:rPr lang="en-US" sz="1600" i="1" dirty="0">
                <a:solidFill>
                  <a:schemeClr val="accent1">
                    <a:lumMod val="60000"/>
                    <a:lumOff val="40000"/>
                  </a:schemeClr>
                </a:solidFill>
                <a:latin typeface="Arial" panose="020B0604020202020204" pitchFamily="34" charset="0"/>
              </a:rPr>
              <a:t>J. High Energy Phys. (2018) </a:t>
            </a:r>
            <a:endParaRPr lang="en-CA" sz="1600" dirty="0">
              <a:solidFill>
                <a:schemeClr val="accent1">
                  <a:lumMod val="60000"/>
                  <a:lumOff val="40000"/>
                </a:schemeClr>
              </a:solidFill>
            </a:endParaRPr>
          </a:p>
        </p:txBody>
      </p:sp>
      <p:pic>
        <p:nvPicPr>
          <p:cNvPr id="5" name="Picture 4">
            <a:extLst>
              <a:ext uri="{FF2B5EF4-FFF2-40B4-BE49-F238E27FC236}">
                <a16:creationId xmlns:a16="http://schemas.microsoft.com/office/drawing/2014/main" id="{79927A41-AC9D-39D3-ADD0-7E0F0F0AB1C9}"/>
              </a:ext>
            </a:extLst>
          </p:cNvPr>
          <p:cNvPicPr>
            <a:picLocks noChangeAspect="1"/>
          </p:cNvPicPr>
          <p:nvPr/>
        </p:nvPicPr>
        <p:blipFill>
          <a:blip r:embed="rId5"/>
          <a:srcRect l="8928" t="6111" r="50000" b="46852"/>
          <a:stretch>
            <a:fillRect/>
          </a:stretch>
        </p:blipFill>
        <p:spPr>
          <a:xfrm>
            <a:off x="7543801" y="728110"/>
            <a:ext cx="4051328" cy="6004336"/>
          </a:xfrm>
          <a:prstGeom prst="rect">
            <a:avLst/>
          </a:prstGeom>
        </p:spPr>
      </p:pic>
      <p:sp>
        <p:nvSpPr>
          <p:cNvPr id="10" name="TextBox 9">
            <a:extLst>
              <a:ext uri="{FF2B5EF4-FFF2-40B4-BE49-F238E27FC236}">
                <a16:creationId xmlns:a16="http://schemas.microsoft.com/office/drawing/2014/main" id="{E2D25647-1265-649F-529A-25FDB7BC8A06}"/>
              </a:ext>
            </a:extLst>
          </p:cNvPr>
          <p:cNvSpPr txBox="1"/>
          <p:nvPr/>
        </p:nvSpPr>
        <p:spPr>
          <a:xfrm>
            <a:off x="2362911" y="6550223"/>
            <a:ext cx="2554364"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1400" dirty="0">
                <a:solidFill>
                  <a:srgbClr val="C00000"/>
                </a:solidFill>
                <a:latin typeface="Arial" panose="020B0604020202020204" pitchFamily="34" charset="0"/>
                <a:cs typeface="Arial" panose="020B0604020202020204" pitchFamily="34" charset="0"/>
              </a:rPr>
              <a:t>Todd, </a:t>
            </a:r>
            <a:r>
              <a:rPr lang="en-CA" sz="1400" dirty="0" err="1">
                <a:solidFill>
                  <a:srgbClr val="C00000"/>
                </a:solidFill>
                <a:latin typeface="Arial" panose="020B0604020202020204" pitchFamily="34" charset="0"/>
                <a:cs typeface="Arial" panose="020B0604020202020204" pitchFamily="34" charset="0"/>
              </a:rPr>
              <a:t>Shickele</a:t>
            </a:r>
            <a:r>
              <a:rPr lang="en-CA" sz="1400" dirty="0">
                <a:solidFill>
                  <a:srgbClr val="C00000"/>
                </a:solidFill>
                <a:latin typeface="Arial" panose="020B0604020202020204" pitchFamily="34" charset="0"/>
                <a:cs typeface="Arial" panose="020B0604020202020204" pitchFamily="34" charset="0"/>
              </a:rPr>
              <a:t> et al., in prep</a:t>
            </a:r>
          </a:p>
        </p:txBody>
      </p:sp>
      <p:pic>
        <p:nvPicPr>
          <p:cNvPr id="4" name="Picture 3" descr="A person smiling for a picture&#10;&#10;Description automatically generated">
            <a:extLst>
              <a:ext uri="{FF2B5EF4-FFF2-40B4-BE49-F238E27FC236}">
                <a16:creationId xmlns:a16="http://schemas.microsoft.com/office/drawing/2014/main" id="{6D664FEB-8AA7-843F-24DB-CF84EED7BB3C}"/>
              </a:ext>
            </a:extLst>
          </p:cNvPr>
          <p:cNvPicPr>
            <a:picLocks noChangeAspect="1"/>
          </p:cNvPicPr>
          <p:nvPr/>
        </p:nvPicPr>
        <p:blipFill>
          <a:blip r:embed="rId6">
            <a:extLst>
              <a:ext uri="{28A0092B-C50C-407E-A947-70E740481C1C}">
                <a14:useLocalDpi xmlns:a14="http://schemas.microsoft.com/office/drawing/2010/main" val="0"/>
              </a:ext>
            </a:extLst>
          </a:blip>
          <a:srcRect t="6852"/>
          <a:stretch/>
        </p:blipFill>
        <p:spPr>
          <a:xfrm>
            <a:off x="1493365" y="5843307"/>
            <a:ext cx="797385" cy="990600"/>
          </a:xfrm>
          <a:prstGeom prst="rect">
            <a:avLst/>
          </a:prstGeom>
        </p:spPr>
      </p:pic>
      <p:pic>
        <p:nvPicPr>
          <p:cNvPr id="9" name="Picture 8">
            <a:extLst>
              <a:ext uri="{FF2B5EF4-FFF2-40B4-BE49-F238E27FC236}">
                <a16:creationId xmlns:a16="http://schemas.microsoft.com/office/drawing/2014/main" id="{32E8CE03-B314-E5FF-788E-2B1DA5735B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826" y="5843307"/>
            <a:ext cx="990600" cy="990600"/>
          </a:xfrm>
          <a:prstGeom prst="rect">
            <a:avLst/>
          </a:prstGeom>
        </p:spPr>
      </p:pic>
    </p:spTree>
    <p:extLst>
      <p:ext uri="{BB962C8B-B14F-4D97-AF65-F5344CB8AC3E}">
        <p14:creationId xmlns:p14="http://schemas.microsoft.com/office/powerpoint/2010/main" val="2685469453"/>
      </p:ext>
    </p:extLst>
  </p:cSld>
  <p:clrMapOvr>
    <a:masterClrMapping/>
  </p:clrMapOvr>
  <p:transition spd="med" advTm="32409"/>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52901" y="6519818"/>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7" name="Rectangle 16"/>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95" name="Title 1"/>
          <p:cNvSpPr txBox="1">
            <a:spLocks noGrp="1"/>
          </p:cNvSpPr>
          <p:nvPr>
            <p:ph type="title"/>
          </p:nvPr>
        </p:nvSpPr>
        <p:spPr>
          <a:xfrm>
            <a:off x="2325039" y="90001"/>
            <a:ext cx="9761391" cy="688339"/>
          </a:xfrm>
          <a:prstGeom prst="rect">
            <a:avLst/>
          </a:prstGeom>
        </p:spPr>
        <p:txBody>
          <a:bodyPr>
            <a:normAutofit/>
          </a:bodyPr>
          <a:lstStyle>
            <a:lvl1pPr>
              <a:defRPr sz="3000"/>
            </a:lvl1pPr>
          </a:lstStyle>
          <a:p>
            <a:pPr algn="r"/>
            <a:r>
              <a:rPr lang="en-US" dirty="0"/>
              <a:t>NMEs for Heavy Sterile Neutrino Exchange</a:t>
            </a:r>
            <a:endParaRPr dirty="0"/>
          </a:p>
        </p:txBody>
      </p:sp>
      <p:sp>
        <p:nvSpPr>
          <p:cNvPr id="6" name="Rectangle 61"/>
          <p:cNvSpPr>
            <a:spLocks noChangeArrowheads="1"/>
          </p:cNvSpPr>
          <p:nvPr/>
        </p:nvSpPr>
        <p:spPr bwMode="auto">
          <a:xfrm>
            <a:off x="182880" y="738716"/>
            <a:ext cx="12009119" cy="5416863"/>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dirty="0">
                <a:solidFill>
                  <a:schemeClr val="tx1"/>
                </a:solidFill>
                <a:latin typeface="Arial" panose="020B0604020202020204" pitchFamily="34" charset="0"/>
                <a:cs typeface="Arial" panose="020B0604020202020204" pitchFamily="34" charset="0"/>
              </a:rPr>
              <a:t>Generally smaller values (and spread) than nuclear models</a:t>
            </a:r>
          </a:p>
          <a:p>
            <a:endParaRPr lang="en-US" sz="2100" dirty="0">
              <a:solidFill>
                <a:schemeClr val="tx1"/>
              </a:solidFill>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r>
              <a:rPr lang="en-US" sz="2100" dirty="0">
                <a:solidFill>
                  <a:schemeClr val="tx1"/>
                </a:solidFill>
                <a:latin typeface="Arial" panose="020B0604020202020204" pitchFamily="34" charset="0"/>
                <a:cs typeface="Arial" panose="020B0604020202020204" pitchFamily="34" charset="0"/>
              </a:rPr>
              <a:t>Use ab initio 0</a:t>
            </a:r>
            <a:r>
              <a:rPr lang="en-US" sz="2100" dirty="0">
                <a:solidFill>
                  <a:schemeClr val="tx1"/>
                </a:solidFill>
                <a:latin typeface="Symbol" pitchFamily="2" charset="2"/>
                <a:cs typeface="Arial" panose="020B0604020202020204" pitchFamily="34" charset="0"/>
              </a:rPr>
              <a:t>nbb</a:t>
            </a:r>
            <a:r>
              <a:rPr lang="en-US" sz="2100" dirty="0">
                <a:solidFill>
                  <a:schemeClr val="tx1"/>
                </a:solidFill>
                <a:latin typeface="Arial" panose="020B0604020202020204" pitchFamily="34" charset="0"/>
                <a:cs typeface="Arial" panose="020B0604020202020204" pitchFamily="34" charset="0"/>
              </a:rPr>
              <a:t> decay to obtain lower limits for sterile neutrino mass </a:t>
            </a:r>
          </a:p>
          <a:p>
            <a:endParaRPr lang="en-US" sz="800" dirty="0">
              <a:solidFill>
                <a:schemeClr val="tx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3AC74109-D4BD-09C7-CAC8-3F099B846B77}"/>
              </a:ext>
            </a:extLst>
          </p:cNvPr>
          <p:cNvSpPr txBox="1"/>
          <p:nvPr/>
        </p:nvSpPr>
        <p:spPr>
          <a:xfrm>
            <a:off x="9067800" y="4983290"/>
            <a:ext cx="2554364"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1400" dirty="0">
                <a:solidFill>
                  <a:srgbClr val="C00000"/>
                </a:solidFill>
                <a:latin typeface="Arial" panose="020B0604020202020204" pitchFamily="34" charset="0"/>
                <a:cs typeface="Arial" panose="020B0604020202020204" pitchFamily="34" charset="0"/>
              </a:rPr>
              <a:t>Todd, </a:t>
            </a:r>
            <a:r>
              <a:rPr lang="en-CA" sz="1400" dirty="0" err="1">
                <a:solidFill>
                  <a:srgbClr val="C00000"/>
                </a:solidFill>
                <a:latin typeface="Arial" panose="020B0604020202020204" pitchFamily="34" charset="0"/>
                <a:cs typeface="Arial" panose="020B0604020202020204" pitchFamily="34" charset="0"/>
              </a:rPr>
              <a:t>Shickele</a:t>
            </a:r>
            <a:r>
              <a:rPr lang="en-CA" sz="1400" dirty="0">
                <a:solidFill>
                  <a:srgbClr val="C00000"/>
                </a:solidFill>
                <a:latin typeface="Arial" panose="020B0604020202020204" pitchFamily="34" charset="0"/>
                <a:cs typeface="Arial" panose="020B0604020202020204" pitchFamily="34" charset="0"/>
              </a:rPr>
              <a:t> et al., in prep</a:t>
            </a:r>
          </a:p>
        </p:txBody>
      </p:sp>
      <p:pic>
        <p:nvPicPr>
          <p:cNvPr id="4" name="Picture 3">
            <a:extLst>
              <a:ext uri="{FF2B5EF4-FFF2-40B4-BE49-F238E27FC236}">
                <a16:creationId xmlns:a16="http://schemas.microsoft.com/office/drawing/2014/main" id="{19802E8E-53EA-95A9-EA57-CC77A105F155}"/>
              </a:ext>
            </a:extLst>
          </p:cNvPr>
          <p:cNvPicPr>
            <a:picLocks noChangeAspect="1"/>
          </p:cNvPicPr>
          <p:nvPr/>
        </p:nvPicPr>
        <p:blipFill>
          <a:blip r:embed="rId3"/>
          <a:srcRect l="7791" t="6421" r="7133" b="61296"/>
          <a:stretch>
            <a:fillRect/>
          </a:stretch>
        </p:blipFill>
        <p:spPr>
          <a:xfrm>
            <a:off x="132080" y="1193799"/>
            <a:ext cx="8884920" cy="4363024"/>
          </a:xfrm>
          <a:prstGeom prst="rect">
            <a:avLst/>
          </a:prstGeom>
        </p:spPr>
      </p:pic>
    </p:spTree>
    <p:extLst>
      <p:ext uri="{BB962C8B-B14F-4D97-AF65-F5344CB8AC3E}">
        <p14:creationId xmlns:p14="http://schemas.microsoft.com/office/powerpoint/2010/main" val="3330422257"/>
      </p:ext>
    </p:extLst>
  </p:cSld>
  <p:clrMapOvr>
    <a:masterClrMapping/>
  </p:clrMapOvr>
  <p:transition spd="med" advTm="32409"/>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33BBD-039F-F910-C83D-0D8E090F628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BF53910F-2DE5-5B3F-2A9B-18E780C209A5}"/>
              </a:ext>
            </a:extLst>
          </p:cNvPr>
          <p:cNvSpPr/>
          <p:nvPr/>
        </p:nvSpPr>
        <p:spPr>
          <a:xfrm>
            <a:off x="652901" y="6519818"/>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7" name="Rectangle 16">
            <a:extLst>
              <a:ext uri="{FF2B5EF4-FFF2-40B4-BE49-F238E27FC236}">
                <a16:creationId xmlns:a16="http://schemas.microsoft.com/office/drawing/2014/main" id="{986C0080-178D-A760-744F-1604F033AD5D}"/>
              </a:ext>
            </a:extLst>
          </p:cNvPr>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95" name="Title 1">
            <a:extLst>
              <a:ext uri="{FF2B5EF4-FFF2-40B4-BE49-F238E27FC236}">
                <a16:creationId xmlns:a16="http://schemas.microsoft.com/office/drawing/2014/main" id="{9D07A759-A52C-0032-3473-7F1057C78720}"/>
              </a:ext>
            </a:extLst>
          </p:cNvPr>
          <p:cNvSpPr txBox="1">
            <a:spLocks noGrp="1"/>
          </p:cNvSpPr>
          <p:nvPr>
            <p:ph type="title"/>
          </p:nvPr>
        </p:nvSpPr>
        <p:spPr>
          <a:xfrm>
            <a:off x="2325039" y="90001"/>
            <a:ext cx="9761391" cy="688339"/>
          </a:xfrm>
          <a:prstGeom prst="rect">
            <a:avLst/>
          </a:prstGeom>
        </p:spPr>
        <p:txBody>
          <a:bodyPr>
            <a:normAutofit/>
          </a:bodyPr>
          <a:lstStyle>
            <a:lvl1pPr>
              <a:defRPr sz="3000"/>
            </a:lvl1pPr>
          </a:lstStyle>
          <a:p>
            <a:pPr algn="r"/>
            <a:r>
              <a:rPr lang="en-US" dirty="0"/>
              <a:t>NMEs for Heavy Sterile Neutrino Exchange</a:t>
            </a:r>
            <a:endParaRPr dirty="0"/>
          </a:p>
        </p:txBody>
      </p:sp>
      <p:sp>
        <p:nvSpPr>
          <p:cNvPr id="6" name="Rectangle 61">
            <a:extLst>
              <a:ext uri="{FF2B5EF4-FFF2-40B4-BE49-F238E27FC236}">
                <a16:creationId xmlns:a16="http://schemas.microsoft.com/office/drawing/2014/main" id="{46CE129E-04EF-92A3-76CD-B9BFA00360B3}"/>
              </a:ext>
            </a:extLst>
          </p:cNvPr>
          <p:cNvSpPr>
            <a:spLocks noChangeArrowheads="1"/>
          </p:cNvSpPr>
          <p:nvPr/>
        </p:nvSpPr>
        <p:spPr bwMode="auto">
          <a:xfrm>
            <a:off x="182880" y="738716"/>
            <a:ext cx="12009119" cy="5832362"/>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dirty="0">
                <a:solidFill>
                  <a:schemeClr val="tx1"/>
                </a:solidFill>
                <a:latin typeface="Arial" panose="020B0604020202020204" pitchFamily="34" charset="0"/>
                <a:cs typeface="Arial" panose="020B0604020202020204" pitchFamily="34" charset="0"/>
              </a:rPr>
              <a:t>Generally smaller values (and spread) than nuclear models</a:t>
            </a:r>
          </a:p>
          <a:p>
            <a:endParaRPr lang="en-US" sz="2100" dirty="0">
              <a:solidFill>
                <a:schemeClr val="tx1"/>
              </a:solidFill>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r>
              <a:rPr lang="en-US" sz="2100" dirty="0">
                <a:solidFill>
                  <a:schemeClr val="tx1"/>
                </a:solidFill>
                <a:latin typeface="Arial" panose="020B0604020202020204" pitchFamily="34" charset="0"/>
                <a:cs typeface="Arial" panose="020B0604020202020204" pitchFamily="34" charset="0"/>
              </a:rPr>
              <a:t>Use ab initio 0</a:t>
            </a:r>
            <a:r>
              <a:rPr lang="en-US" sz="2100" dirty="0">
                <a:solidFill>
                  <a:schemeClr val="tx1"/>
                </a:solidFill>
                <a:latin typeface="Symbol" pitchFamily="2" charset="2"/>
                <a:cs typeface="Arial" panose="020B0604020202020204" pitchFamily="34" charset="0"/>
              </a:rPr>
              <a:t>nbb</a:t>
            </a:r>
            <a:r>
              <a:rPr lang="en-US" sz="2100" dirty="0">
                <a:solidFill>
                  <a:schemeClr val="tx1"/>
                </a:solidFill>
                <a:latin typeface="Arial" panose="020B0604020202020204" pitchFamily="34" charset="0"/>
                <a:cs typeface="Arial" panose="020B0604020202020204" pitchFamily="34" charset="0"/>
              </a:rPr>
              <a:t> to obtain lower limits for sterile neutrino mass </a:t>
            </a:r>
          </a:p>
          <a:p>
            <a:endParaRPr lang="en-US" sz="800" dirty="0">
              <a:solidFill>
                <a:schemeClr val="tx1"/>
              </a:solidFill>
              <a:latin typeface="Arial" panose="020B0604020202020204" pitchFamily="34" charset="0"/>
              <a:cs typeface="Arial" panose="020B0604020202020204" pitchFamily="34" charset="0"/>
            </a:endParaRPr>
          </a:p>
          <a:p>
            <a:r>
              <a:rPr lang="en-US" sz="2100" b="1" dirty="0">
                <a:solidFill>
                  <a:srgbClr val="0070C0"/>
                </a:solidFill>
                <a:latin typeface="Arial" panose="020B0604020202020204" pitchFamily="34" charset="0"/>
                <a:cs typeface="Arial" panose="020B0604020202020204" pitchFamily="34" charset="0"/>
              </a:rPr>
              <a:t>Results probe particle masses beyond the LHC</a:t>
            </a:r>
            <a:r>
              <a:rPr lang="en-US" sz="2100" dirty="0">
                <a:solidFill>
                  <a:schemeClr val="tx1"/>
                </a:solidFill>
                <a:latin typeface="Arial" panose="020B0604020202020204" pitchFamily="34" charset="0"/>
                <a:cs typeface="Arial" panose="020B0604020202020204" pitchFamily="34" charset="0"/>
              </a:rPr>
              <a:t>: new collaborations w/ particle theory @TRIUMF</a:t>
            </a:r>
          </a:p>
        </p:txBody>
      </p:sp>
      <p:sp>
        <p:nvSpPr>
          <p:cNvPr id="2" name="TextBox 1">
            <a:extLst>
              <a:ext uri="{FF2B5EF4-FFF2-40B4-BE49-F238E27FC236}">
                <a16:creationId xmlns:a16="http://schemas.microsoft.com/office/drawing/2014/main" id="{6E01B4EF-CAFA-66DC-3281-455E01FD05E3}"/>
              </a:ext>
            </a:extLst>
          </p:cNvPr>
          <p:cNvSpPr txBox="1"/>
          <p:nvPr/>
        </p:nvSpPr>
        <p:spPr>
          <a:xfrm>
            <a:off x="8943529" y="4419918"/>
            <a:ext cx="2554364"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1400" dirty="0">
                <a:solidFill>
                  <a:srgbClr val="C00000"/>
                </a:solidFill>
                <a:latin typeface="Arial" panose="020B0604020202020204" pitchFamily="34" charset="0"/>
                <a:cs typeface="Arial" panose="020B0604020202020204" pitchFamily="34" charset="0"/>
              </a:rPr>
              <a:t>Todd, </a:t>
            </a:r>
            <a:r>
              <a:rPr lang="en-CA" sz="1400" dirty="0" err="1">
                <a:solidFill>
                  <a:srgbClr val="C00000"/>
                </a:solidFill>
                <a:latin typeface="Arial" panose="020B0604020202020204" pitchFamily="34" charset="0"/>
                <a:cs typeface="Arial" panose="020B0604020202020204" pitchFamily="34" charset="0"/>
              </a:rPr>
              <a:t>Shickele</a:t>
            </a:r>
            <a:r>
              <a:rPr lang="en-CA" sz="1400" dirty="0">
                <a:solidFill>
                  <a:srgbClr val="C00000"/>
                </a:solidFill>
                <a:latin typeface="Arial" panose="020B0604020202020204" pitchFamily="34" charset="0"/>
                <a:cs typeface="Arial" panose="020B0604020202020204" pitchFamily="34" charset="0"/>
              </a:rPr>
              <a:t> et al., in prep</a:t>
            </a:r>
          </a:p>
        </p:txBody>
      </p:sp>
      <p:pic>
        <p:nvPicPr>
          <p:cNvPr id="5" name="Picture 4">
            <a:extLst>
              <a:ext uri="{FF2B5EF4-FFF2-40B4-BE49-F238E27FC236}">
                <a16:creationId xmlns:a16="http://schemas.microsoft.com/office/drawing/2014/main" id="{E0611CD4-29AC-2098-6BEB-F43C361C5D4C}"/>
              </a:ext>
            </a:extLst>
          </p:cNvPr>
          <p:cNvPicPr>
            <a:picLocks noChangeAspect="1"/>
          </p:cNvPicPr>
          <p:nvPr/>
        </p:nvPicPr>
        <p:blipFill>
          <a:blip r:embed="rId3"/>
          <a:srcRect l="8732" t="4184" r="7255" b="77963"/>
          <a:stretch>
            <a:fillRect/>
          </a:stretch>
        </p:blipFill>
        <p:spPr>
          <a:xfrm>
            <a:off x="253999" y="1496983"/>
            <a:ext cx="11167693" cy="3071248"/>
          </a:xfrm>
          <a:prstGeom prst="rect">
            <a:avLst/>
          </a:prstGeom>
        </p:spPr>
      </p:pic>
    </p:spTree>
    <p:extLst>
      <p:ext uri="{BB962C8B-B14F-4D97-AF65-F5344CB8AC3E}">
        <p14:creationId xmlns:p14="http://schemas.microsoft.com/office/powerpoint/2010/main" val="3315657027"/>
      </p:ext>
    </p:extLst>
  </p:cSld>
  <p:clrMapOvr>
    <a:masterClrMapping/>
  </p:clrMapOvr>
  <p:transition spd="med" advTm="32409"/>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1"/>
          <p:cNvSpPr>
            <a:spLocks noChangeArrowheads="1"/>
          </p:cNvSpPr>
          <p:nvPr/>
        </p:nvSpPr>
        <p:spPr bwMode="auto">
          <a:xfrm>
            <a:off x="179999" y="720000"/>
            <a:ext cx="12012001" cy="1825099"/>
          </a:xfrm>
          <a:prstGeom prst="rect">
            <a:avLst/>
          </a:prstGeom>
          <a:solidFill>
            <a:schemeClr val="bg1"/>
          </a:solidFill>
          <a:ln w="9525">
            <a:noFill/>
            <a:miter lim="800000"/>
            <a:headEnd/>
            <a:tailEnd/>
          </a:ln>
        </p:spPr>
        <p:txBody>
          <a:bodyPr wrap="square" lIns="91423" tIns="45712" rIns="91423" bIns="45712">
            <a:prstTxWarp prst="textNoShape">
              <a:avLst/>
            </a:prstTxWarp>
            <a:spAutoFit/>
          </a:bodyPr>
          <a:lstStyle/>
          <a:p>
            <a:pPr marL="125957" indent="-125957">
              <a:lnSpc>
                <a:spcPct val="90000"/>
              </a:lnSpc>
              <a:spcBef>
                <a:spcPct val="20000"/>
              </a:spcBef>
              <a:buClr>
                <a:srgbClr val="000000"/>
              </a:buClr>
            </a:pPr>
            <a:r>
              <a:rPr lang="en-US" sz="2000" dirty="0">
                <a:solidFill>
                  <a:schemeClr val="tx1"/>
                </a:solidFill>
              </a:rPr>
              <a:t>(Not so) Bold predictions: new directions in the next 5 years</a:t>
            </a:r>
          </a:p>
          <a:p>
            <a:pPr marL="125957" indent="-125957">
              <a:lnSpc>
                <a:spcPct val="90000"/>
              </a:lnSpc>
              <a:spcBef>
                <a:spcPct val="20000"/>
              </a:spcBef>
              <a:buClr>
                <a:srgbClr val="000000"/>
              </a:buClr>
            </a:pPr>
            <a:endParaRPr lang="en-US" sz="2000" dirty="0">
              <a:solidFill>
                <a:schemeClr val="tx1"/>
              </a:solidFill>
            </a:endParaRPr>
          </a:p>
          <a:p>
            <a:pPr marL="125957" indent="-125957">
              <a:lnSpc>
                <a:spcPct val="90000"/>
              </a:lnSpc>
              <a:spcBef>
                <a:spcPct val="20000"/>
              </a:spcBef>
              <a:buClr>
                <a:srgbClr val="000000"/>
              </a:buClr>
            </a:pPr>
            <a:r>
              <a:rPr lang="en-US" sz="2000" b="1" dirty="0">
                <a:solidFill>
                  <a:schemeClr val="tx1"/>
                </a:solidFill>
              </a:rPr>
              <a:t>																				 </a:t>
            </a:r>
            <a:r>
              <a:rPr lang="en-US" sz="2000" b="1" dirty="0">
                <a:solidFill>
                  <a:srgbClr val="C00000"/>
                </a:solidFill>
              </a:rPr>
              <a:t>Nucleosynthesis</a:t>
            </a:r>
          </a:p>
          <a:p>
            <a:pPr marL="125957" indent="-125957">
              <a:lnSpc>
                <a:spcPct val="90000"/>
              </a:lnSpc>
              <a:spcBef>
                <a:spcPct val="20000"/>
              </a:spcBef>
              <a:buClr>
                <a:srgbClr val="000000"/>
              </a:buClr>
            </a:pPr>
            <a:r>
              <a:rPr lang="en-US" sz="2000" dirty="0">
                <a:solidFill>
                  <a:schemeClr val="tx1"/>
                </a:solidFill>
              </a:rPr>
              <a:t>																				 Ab initio input for r-process</a:t>
            </a:r>
          </a:p>
          <a:p>
            <a:pPr marL="125957" indent="-125957">
              <a:lnSpc>
                <a:spcPct val="90000"/>
              </a:lnSpc>
              <a:spcBef>
                <a:spcPct val="20000"/>
              </a:spcBef>
              <a:buClr>
                <a:srgbClr val="000000"/>
              </a:buClr>
            </a:pPr>
            <a:endParaRPr lang="en-US" sz="2000" dirty="0">
              <a:solidFill>
                <a:schemeClr val="tx1"/>
              </a:solidFill>
            </a:endParaRPr>
          </a:p>
          <a:p>
            <a:pPr marL="125957" indent="-125957">
              <a:lnSpc>
                <a:spcPct val="90000"/>
              </a:lnSpc>
              <a:spcBef>
                <a:spcPct val="20000"/>
              </a:spcBef>
              <a:buClr>
                <a:srgbClr val="000000"/>
              </a:buClr>
            </a:pPr>
            <a:endParaRPr lang="en-US" sz="600" dirty="0">
              <a:solidFill>
                <a:schemeClr val="tx1"/>
              </a:solidFill>
            </a:endParaRPr>
          </a:p>
        </p:txBody>
      </p:sp>
      <p:sp>
        <p:nvSpPr>
          <p:cNvPr id="8" name="Rectangle 7"/>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 name="Rectangle 1">
            <a:extLst>
              <a:ext uri="{FF2B5EF4-FFF2-40B4-BE49-F238E27FC236}">
                <a16:creationId xmlns:a16="http://schemas.microsoft.com/office/drawing/2014/main" id="{17664C49-EB9B-193F-91C7-692E70858420}"/>
              </a:ext>
            </a:extLst>
          </p:cNvPr>
          <p:cNvSpPr/>
          <p:nvPr/>
        </p:nvSpPr>
        <p:spPr>
          <a:xfrm>
            <a:off x="666341" y="6387528"/>
            <a:ext cx="650316" cy="312234"/>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6" name="Picture 5">
            <a:extLst>
              <a:ext uri="{FF2B5EF4-FFF2-40B4-BE49-F238E27FC236}">
                <a16:creationId xmlns:a16="http://schemas.microsoft.com/office/drawing/2014/main" id="{560E7391-7C86-511E-F9B9-B29E21DF6A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68" y="1358442"/>
            <a:ext cx="8778240" cy="5486400"/>
          </a:xfrm>
          <a:prstGeom prst="rect">
            <a:avLst/>
          </a:prstGeom>
        </p:spPr>
      </p:pic>
      <p:sp>
        <p:nvSpPr>
          <p:cNvPr id="4" name="Rectangle 3">
            <a:extLst>
              <a:ext uri="{FF2B5EF4-FFF2-40B4-BE49-F238E27FC236}">
                <a16:creationId xmlns:a16="http://schemas.microsoft.com/office/drawing/2014/main" id="{FC1EC98C-F282-55F3-8224-076AFCEBF3F9}"/>
              </a:ext>
            </a:extLst>
          </p:cNvPr>
          <p:cNvSpPr/>
          <p:nvPr/>
        </p:nvSpPr>
        <p:spPr>
          <a:xfrm>
            <a:off x="2787908" y="2932638"/>
            <a:ext cx="3841078" cy="1923982"/>
          </a:xfrm>
          <a:prstGeom prst="rect">
            <a:avLst/>
          </a:prstGeom>
          <a:gradFill flip="none" rotWithShape="1">
            <a:gsLst>
              <a:gs pos="28000">
                <a:srgbClr val="00B0F0">
                  <a:alpha val="88000"/>
                </a:srgbClr>
              </a:gs>
              <a:gs pos="98000">
                <a:schemeClr val="bg1">
                  <a:alpha val="0"/>
                </a:schemeClr>
              </a:gs>
              <a:gs pos="74000">
                <a:srgbClr val="0070C0">
                  <a:alpha val="75897"/>
                </a:srgbClr>
              </a:gs>
            </a:gsLst>
            <a:path path="rect">
              <a:fillToRect t="100000" r="100000"/>
            </a:path>
            <a:tileRect l="-100000" b="-100000"/>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9" name="Oval 8">
            <a:extLst>
              <a:ext uri="{FF2B5EF4-FFF2-40B4-BE49-F238E27FC236}">
                <a16:creationId xmlns:a16="http://schemas.microsoft.com/office/drawing/2014/main" id="{984D4D5A-B52D-3A5C-7C5E-5F292AF73B3F}"/>
              </a:ext>
            </a:extLst>
          </p:cNvPr>
          <p:cNvSpPr/>
          <p:nvPr/>
        </p:nvSpPr>
        <p:spPr>
          <a:xfrm>
            <a:off x="5344401" y="1657630"/>
            <a:ext cx="3534606" cy="211246"/>
          </a:xfrm>
          <a:prstGeom prst="ellipse">
            <a:avLst/>
          </a:prstGeom>
          <a:gradFill flip="none" rotWithShape="1">
            <a:gsLst>
              <a:gs pos="60000">
                <a:srgbClr val="0070C0">
                  <a:alpha val="76766"/>
                </a:srgbClr>
              </a:gs>
              <a:gs pos="100000">
                <a:schemeClr val="bg1">
                  <a:alpha val="0"/>
                </a:schemeClr>
              </a:gs>
            </a:gsLst>
            <a:path path="circle">
              <a:fillToRect l="50000" t="50000" r="50000" b="50000"/>
            </a:path>
            <a:tileRect/>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1" name="Oval 10">
            <a:extLst>
              <a:ext uri="{FF2B5EF4-FFF2-40B4-BE49-F238E27FC236}">
                <a16:creationId xmlns:a16="http://schemas.microsoft.com/office/drawing/2014/main" id="{0079DBCB-6C1E-8E88-CC23-745113A00847}"/>
              </a:ext>
            </a:extLst>
          </p:cNvPr>
          <p:cNvSpPr/>
          <p:nvPr/>
        </p:nvSpPr>
        <p:spPr>
          <a:xfrm rot="5400000">
            <a:off x="6388901" y="2510291"/>
            <a:ext cx="2512557" cy="175607"/>
          </a:xfrm>
          <a:prstGeom prst="ellipse">
            <a:avLst/>
          </a:prstGeom>
          <a:gradFill flip="none" rotWithShape="1">
            <a:gsLst>
              <a:gs pos="61000">
                <a:srgbClr val="0070C0">
                  <a:alpha val="52878"/>
                </a:srgbClr>
              </a:gs>
              <a:gs pos="100000">
                <a:schemeClr val="bg1">
                  <a:alpha val="0"/>
                </a:schemeClr>
              </a:gs>
            </a:gsLst>
            <a:path path="circle">
              <a:fillToRect l="50000" t="50000" r="50000" b="50000"/>
            </a:path>
            <a:tileRect/>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4" name="Sun 13">
            <a:extLst>
              <a:ext uri="{FF2B5EF4-FFF2-40B4-BE49-F238E27FC236}">
                <a16:creationId xmlns:a16="http://schemas.microsoft.com/office/drawing/2014/main" id="{9C3B3471-978D-9EF8-DB5F-B5148457CDB5}"/>
              </a:ext>
            </a:extLst>
          </p:cNvPr>
          <p:cNvSpPr/>
          <p:nvPr/>
        </p:nvSpPr>
        <p:spPr>
          <a:xfrm>
            <a:off x="7439603" y="1597407"/>
            <a:ext cx="391885" cy="356258"/>
          </a:xfrm>
          <a:prstGeom prst="sun">
            <a:avLst/>
          </a:prstGeom>
          <a:solidFill>
            <a:srgbClr val="FF0000"/>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10" name="Picture 9">
            <a:extLst>
              <a:ext uri="{FF2B5EF4-FFF2-40B4-BE49-F238E27FC236}">
                <a16:creationId xmlns:a16="http://schemas.microsoft.com/office/drawing/2014/main" id="{46E393F3-1979-18CF-06CB-0AA02995D5A7}"/>
              </a:ext>
            </a:extLst>
          </p:cNvPr>
          <p:cNvPicPr>
            <a:picLocks noChangeAspect="1"/>
          </p:cNvPicPr>
          <p:nvPr/>
        </p:nvPicPr>
        <p:blipFill rotWithShape="1">
          <a:blip r:embed="rId4">
            <a:extLst>
              <a:ext uri="{28A0092B-C50C-407E-A947-70E740481C1C}">
                <a14:useLocalDpi xmlns:a14="http://schemas.microsoft.com/office/drawing/2010/main" val="0"/>
              </a:ext>
            </a:extLst>
          </a:blip>
          <a:srcRect t="27161" b="27160"/>
          <a:stretch/>
        </p:blipFill>
        <p:spPr>
          <a:xfrm>
            <a:off x="7852727" y="1912553"/>
            <a:ext cx="882967" cy="495334"/>
          </a:xfrm>
          <a:prstGeom prst="rect">
            <a:avLst/>
          </a:prstGeom>
        </p:spPr>
      </p:pic>
      <p:sp>
        <p:nvSpPr>
          <p:cNvPr id="12" name="Up Arrow 11">
            <a:extLst>
              <a:ext uri="{FF2B5EF4-FFF2-40B4-BE49-F238E27FC236}">
                <a16:creationId xmlns:a16="http://schemas.microsoft.com/office/drawing/2014/main" id="{EB59091A-058B-C985-571A-D17977CB1155}"/>
              </a:ext>
            </a:extLst>
          </p:cNvPr>
          <p:cNvSpPr/>
          <p:nvPr/>
        </p:nvSpPr>
        <p:spPr>
          <a:xfrm rot="2601287">
            <a:off x="7628930" y="868292"/>
            <a:ext cx="834351" cy="913266"/>
          </a:xfrm>
          <a:prstGeom prst="upArrow">
            <a:avLst/>
          </a:prstGeom>
          <a:solidFill>
            <a:schemeClr val="bg1">
              <a:lumMod val="75000"/>
              <a:alpha val="79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4000" b="1" i="0" u="none" strike="noStrike" cap="none" spc="0" normalizeH="0" baseline="0" dirty="0">
              <a:ln>
                <a:noFill/>
              </a:ln>
              <a:solidFill>
                <a:srgbClr val="FF0000"/>
              </a:solidFill>
              <a:effectLst/>
              <a:uFillTx/>
              <a:latin typeface="Arial"/>
              <a:ea typeface="Arial"/>
              <a:cs typeface="Arial"/>
              <a:sym typeface="Arial"/>
            </a:endParaRPr>
          </a:p>
        </p:txBody>
      </p:sp>
      <p:sp>
        <p:nvSpPr>
          <p:cNvPr id="15" name="TextBox 14">
            <a:extLst>
              <a:ext uri="{FF2B5EF4-FFF2-40B4-BE49-F238E27FC236}">
                <a16:creationId xmlns:a16="http://schemas.microsoft.com/office/drawing/2014/main" id="{152954E0-37F9-5CCB-DCCB-4887C6A5600E}"/>
              </a:ext>
            </a:extLst>
          </p:cNvPr>
          <p:cNvSpPr txBox="1"/>
          <p:nvPr/>
        </p:nvSpPr>
        <p:spPr>
          <a:xfrm>
            <a:off x="9069383" y="3426880"/>
            <a:ext cx="3023642" cy="307777"/>
          </a:xfrm>
          <a:prstGeom prst="rect">
            <a:avLst/>
          </a:prstGeom>
          <a:solidFill>
            <a:schemeClr val="bg1">
              <a:alpha val="80000"/>
            </a:schemeClr>
          </a:solidFill>
        </p:spPr>
        <p:txBody>
          <a:bodyPr wrap="square" rtlCol="0">
            <a:spAutoFit/>
          </a:bodyPr>
          <a:lstStyle/>
          <a:p>
            <a:r>
              <a:rPr lang="en-CA" sz="1400" b="1" dirty="0">
                <a:solidFill>
                  <a:srgbClr val="0070C0"/>
                </a:solidFill>
              </a:rPr>
              <a:t>Nicole </a:t>
            </a:r>
            <a:r>
              <a:rPr lang="en-CA" sz="1400" b="1" dirty="0" err="1">
                <a:solidFill>
                  <a:srgbClr val="0070C0"/>
                </a:solidFill>
              </a:rPr>
              <a:t>Vassh</a:t>
            </a:r>
            <a:r>
              <a:rPr lang="en-CA" sz="1400" b="1" dirty="0">
                <a:solidFill>
                  <a:srgbClr val="0070C0"/>
                </a:solidFill>
              </a:rPr>
              <a:t>   Maude </a:t>
            </a:r>
            <a:r>
              <a:rPr lang="en-CA" sz="1400" b="1" dirty="0" err="1">
                <a:solidFill>
                  <a:srgbClr val="0070C0"/>
                </a:solidFill>
              </a:rPr>
              <a:t>Larivière</a:t>
            </a:r>
            <a:endParaRPr lang="en-US" sz="1400" b="1" dirty="0">
              <a:solidFill>
                <a:srgbClr val="0070C0"/>
              </a:solidFill>
              <a:latin typeface="+mn-lt"/>
            </a:endParaRPr>
          </a:p>
        </p:txBody>
      </p:sp>
      <p:pic>
        <p:nvPicPr>
          <p:cNvPr id="17" name="Picture 16" descr="A person wearing glasses and a nose ring&#10;&#10;Description automatically generated">
            <a:extLst>
              <a:ext uri="{FF2B5EF4-FFF2-40B4-BE49-F238E27FC236}">
                <a16:creationId xmlns:a16="http://schemas.microsoft.com/office/drawing/2014/main" id="{E415C612-BD00-5BF1-5578-846EB9996C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8266" y="2293164"/>
            <a:ext cx="742543" cy="1113815"/>
          </a:xfrm>
          <a:prstGeom prst="rect">
            <a:avLst/>
          </a:prstGeom>
        </p:spPr>
      </p:pic>
      <p:pic>
        <p:nvPicPr>
          <p:cNvPr id="18" name="Picture 17">
            <a:extLst>
              <a:ext uri="{FF2B5EF4-FFF2-40B4-BE49-F238E27FC236}">
                <a16:creationId xmlns:a16="http://schemas.microsoft.com/office/drawing/2014/main" id="{F2D5DF94-5E9A-51E4-E680-B3CCEF3DE3CD}"/>
              </a:ext>
            </a:extLst>
          </p:cNvPr>
          <p:cNvPicPr>
            <a:picLocks noChangeAspect="1"/>
          </p:cNvPicPr>
          <p:nvPr/>
        </p:nvPicPr>
        <p:blipFill rotWithShape="1">
          <a:blip r:embed="rId6">
            <a:extLst>
              <a:ext uri="{28A0092B-C50C-407E-A947-70E740481C1C}">
                <a14:useLocalDpi xmlns:a14="http://schemas.microsoft.com/office/drawing/2010/main" val="0"/>
              </a:ext>
            </a:extLst>
          </a:blip>
          <a:srcRect t="10868"/>
          <a:stretch/>
        </p:blipFill>
        <p:spPr>
          <a:xfrm>
            <a:off x="9749413" y="3806236"/>
            <a:ext cx="1163252" cy="1263322"/>
          </a:xfrm>
          <a:prstGeom prst="rect">
            <a:avLst/>
          </a:prstGeom>
        </p:spPr>
      </p:pic>
      <p:sp>
        <p:nvSpPr>
          <p:cNvPr id="19" name="TextBox 18">
            <a:extLst>
              <a:ext uri="{FF2B5EF4-FFF2-40B4-BE49-F238E27FC236}">
                <a16:creationId xmlns:a16="http://schemas.microsoft.com/office/drawing/2014/main" id="{C0D4510B-363A-DB4D-1013-344405BF9A46}"/>
              </a:ext>
            </a:extLst>
          </p:cNvPr>
          <p:cNvSpPr txBox="1"/>
          <p:nvPr/>
        </p:nvSpPr>
        <p:spPr>
          <a:xfrm>
            <a:off x="9845412" y="5135765"/>
            <a:ext cx="1163252" cy="307777"/>
          </a:xfrm>
          <a:prstGeom prst="rect">
            <a:avLst/>
          </a:prstGeom>
          <a:solidFill>
            <a:schemeClr val="bg1">
              <a:alpha val="80000"/>
            </a:schemeClr>
          </a:solidFill>
        </p:spPr>
        <p:txBody>
          <a:bodyPr wrap="square" rtlCol="0">
            <a:spAutoFit/>
          </a:bodyPr>
          <a:lstStyle/>
          <a:p>
            <a:r>
              <a:rPr lang="en-CA" sz="1400" b="1" dirty="0" err="1">
                <a:solidFill>
                  <a:srgbClr val="0070C0"/>
                </a:solidFill>
              </a:rPr>
              <a:t>Baishan</a:t>
            </a:r>
            <a:r>
              <a:rPr lang="en-CA" sz="1400" b="1" dirty="0">
                <a:solidFill>
                  <a:srgbClr val="0070C0"/>
                </a:solidFill>
              </a:rPr>
              <a:t> Hu</a:t>
            </a:r>
            <a:endParaRPr lang="en-US" sz="1400" b="1" dirty="0">
              <a:solidFill>
                <a:srgbClr val="0070C0"/>
              </a:solidFill>
              <a:latin typeface="+mn-lt"/>
            </a:endParaRPr>
          </a:p>
        </p:txBody>
      </p:sp>
      <p:pic>
        <p:nvPicPr>
          <p:cNvPr id="21" name="Picture 20" descr="A person standing on a railing with mountains in the background&#10;&#10;Description automatically generated">
            <a:extLst>
              <a:ext uri="{FF2B5EF4-FFF2-40B4-BE49-F238E27FC236}">
                <a16:creationId xmlns:a16="http://schemas.microsoft.com/office/drawing/2014/main" id="{70A668A2-2275-A47E-9DFB-1F088D485800}"/>
              </a:ext>
            </a:extLst>
          </p:cNvPr>
          <p:cNvPicPr>
            <a:picLocks noChangeAspect="1"/>
          </p:cNvPicPr>
          <p:nvPr/>
        </p:nvPicPr>
        <p:blipFill rotWithShape="1">
          <a:blip r:embed="rId7">
            <a:extLst>
              <a:ext uri="{28A0092B-C50C-407E-A947-70E740481C1C}">
                <a14:useLocalDpi xmlns:a14="http://schemas.microsoft.com/office/drawing/2010/main" val="0"/>
              </a:ext>
            </a:extLst>
          </a:blip>
          <a:srcRect l="33432" t="22110" r="11466" b="17975"/>
          <a:stretch/>
        </p:blipFill>
        <p:spPr>
          <a:xfrm>
            <a:off x="9210687" y="2275304"/>
            <a:ext cx="913267" cy="1151373"/>
          </a:xfrm>
          <a:prstGeom prst="rect">
            <a:avLst/>
          </a:prstGeom>
        </p:spPr>
      </p:pic>
      <p:pic>
        <p:nvPicPr>
          <p:cNvPr id="25" name="Picture 24" descr="A close-up of a cell&#10;&#10;Description automatically generated">
            <a:extLst>
              <a:ext uri="{FF2B5EF4-FFF2-40B4-BE49-F238E27FC236}">
                <a16:creationId xmlns:a16="http://schemas.microsoft.com/office/drawing/2014/main" id="{74C7AB4D-9D1B-C3D1-CD60-4C9A8FE7DC66}"/>
              </a:ext>
            </a:extLst>
          </p:cNvPr>
          <p:cNvPicPr>
            <a:picLocks noChangeAspect="1"/>
          </p:cNvPicPr>
          <p:nvPr/>
        </p:nvPicPr>
        <p:blipFill rotWithShape="1">
          <a:blip r:embed="rId8">
            <a:extLst>
              <a:ext uri="{28A0092B-C50C-407E-A947-70E740481C1C}">
                <a14:useLocalDpi xmlns:a14="http://schemas.microsoft.com/office/drawing/2010/main" val="0"/>
              </a:ext>
            </a:extLst>
          </a:blip>
          <a:srcRect l="23824" t="3797" r="23557" b="3651"/>
          <a:stretch/>
        </p:blipFill>
        <p:spPr>
          <a:xfrm>
            <a:off x="8427729" y="666446"/>
            <a:ext cx="543163" cy="537390"/>
          </a:xfrm>
          <a:prstGeom prst="rect">
            <a:avLst/>
          </a:prstGeom>
        </p:spPr>
      </p:pic>
      <p:sp>
        <p:nvSpPr>
          <p:cNvPr id="26" name="Up Arrow 25">
            <a:extLst>
              <a:ext uri="{FF2B5EF4-FFF2-40B4-BE49-F238E27FC236}">
                <a16:creationId xmlns:a16="http://schemas.microsoft.com/office/drawing/2014/main" id="{A1B988DA-EBDB-CEEE-11CC-C4EAEC3429E7}"/>
              </a:ext>
            </a:extLst>
          </p:cNvPr>
          <p:cNvSpPr/>
          <p:nvPr/>
        </p:nvSpPr>
        <p:spPr>
          <a:xfrm rot="5400000">
            <a:off x="9081681" y="463287"/>
            <a:ext cx="834351" cy="913266"/>
          </a:xfrm>
          <a:prstGeom prst="upArrow">
            <a:avLst/>
          </a:prstGeom>
          <a:solidFill>
            <a:schemeClr val="bg1">
              <a:lumMod val="75000"/>
              <a:alpha val="79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4000" b="1" i="0" u="none" strike="noStrike" cap="none" spc="0" normalizeH="0" baseline="0" dirty="0">
              <a:ln>
                <a:noFill/>
              </a:ln>
              <a:solidFill>
                <a:srgbClr val="FF0000"/>
              </a:solidFill>
              <a:effectLst/>
              <a:uFillTx/>
              <a:latin typeface="Arial"/>
              <a:ea typeface="Arial"/>
              <a:cs typeface="Arial"/>
              <a:sym typeface="Arial"/>
            </a:endParaRPr>
          </a:p>
        </p:txBody>
      </p:sp>
      <p:pic>
        <p:nvPicPr>
          <p:cNvPr id="28" name="Picture 27" descr="A black hole with light coming out of it&#10;&#10;Description automatically generated">
            <a:extLst>
              <a:ext uri="{FF2B5EF4-FFF2-40B4-BE49-F238E27FC236}">
                <a16:creationId xmlns:a16="http://schemas.microsoft.com/office/drawing/2014/main" id="{703F9A8C-064F-968A-BA6C-2C93A40B1745}"/>
              </a:ext>
            </a:extLst>
          </p:cNvPr>
          <p:cNvPicPr>
            <a:picLocks noChangeAspect="1"/>
          </p:cNvPicPr>
          <p:nvPr/>
        </p:nvPicPr>
        <p:blipFill rotWithShape="1">
          <a:blip r:embed="rId9">
            <a:extLst>
              <a:ext uri="{28A0092B-C50C-407E-A947-70E740481C1C}">
                <a14:useLocalDpi xmlns:a14="http://schemas.microsoft.com/office/drawing/2010/main" val="0"/>
              </a:ext>
            </a:extLst>
          </a:blip>
          <a:srcRect l="10770" t="9704" r="16942" b="9663"/>
          <a:stretch/>
        </p:blipFill>
        <p:spPr>
          <a:xfrm>
            <a:off x="10062804" y="505102"/>
            <a:ext cx="1074900" cy="799335"/>
          </a:xfrm>
          <a:prstGeom prst="rect">
            <a:avLst/>
          </a:prstGeom>
        </p:spPr>
      </p:pic>
      <p:sp>
        <p:nvSpPr>
          <p:cNvPr id="29" name="TextBox 28">
            <a:extLst>
              <a:ext uri="{FF2B5EF4-FFF2-40B4-BE49-F238E27FC236}">
                <a16:creationId xmlns:a16="http://schemas.microsoft.com/office/drawing/2014/main" id="{3B124540-65CD-5F6D-7B82-9DE4ADF66C4D}"/>
              </a:ext>
            </a:extLst>
          </p:cNvPr>
          <p:cNvSpPr txBox="1"/>
          <p:nvPr/>
        </p:nvSpPr>
        <p:spPr>
          <a:xfrm>
            <a:off x="601879" y="1469979"/>
            <a:ext cx="893832" cy="52321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uFillTx/>
                <a:latin typeface="Arial"/>
                <a:ea typeface="Arial"/>
                <a:cs typeface="Arial"/>
                <a:sym typeface="Arial"/>
              </a:rPr>
              <a:t>2024</a:t>
            </a:r>
          </a:p>
        </p:txBody>
      </p:sp>
      <p:sp>
        <p:nvSpPr>
          <p:cNvPr id="20" name="Title 1">
            <a:extLst>
              <a:ext uri="{FF2B5EF4-FFF2-40B4-BE49-F238E27FC236}">
                <a16:creationId xmlns:a16="http://schemas.microsoft.com/office/drawing/2014/main" id="{61331230-290D-8623-4052-DB8C198A7FAD}"/>
              </a:ext>
            </a:extLst>
          </p:cNvPr>
          <p:cNvSpPr txBox="1">
            <a:spLocks/>
          </p:cNvSpPr>
          <p:nvPr/>
        </p:nvSpPr>
        <p:spPr>
          <a:xfrm>
            <a:off x="2325039" y="108001"/>
            <a:ext cx="9761391" cy="688339"/>
          </a:xfrm>
          <a:prstGeom prst="rect">
            <a:avLst/>
          </a:prstGeom>
          <a:ln w="12700">
            <a:miter lim="400000"/>
          </a:ln>
          <a:extLst>
            <a:ext uri="{C572A759-6A51-4108-AA02-DFA0A04FC94B}">
              <ma14:wrappingTextBoxFlag xmlns:ma14="http://schemas.microsoft.com/office/mac/drawingml/2011/main" xmlns="" val="1"/>
            </a:ext>
          </a:extLst>
        </p:spPr>
        <p:txBody>
          <a:bodyPr lIns="45711" tIns="45712" rIns="45711" bIns="45712" anchor="t">
            <a:normAutofit/>
          </a:bodyPr>
          <a:lstStyle>
            <a:lvl1pPr marL="0" marR="0" indent="0" algn="l" defTabSz="914230" rtl="0" latinLnBrk="0">
              <a:lnSpc>
                <a:spcPct val="90000"/>
              </a:lnSpc>
              <a:spcBef>
                <a:spcPts val="0"/>
              </a:spcBef>
              <a:spcAft>
                <a:spcPts val="0"/>
              </a:spcAft>
              <a:buClrTx/>
              <a:buSzTx/>
              <a:buFontTx/>
              <a:buNone/>
              <a:tabLst/>
              <a:defRPr sz="3000" b="1" i="0" u="none" strike="noStrike" cap="none" spc="0" baseline="0">
                <a:ln>
                  <a:noFill/>
                </a:ln>
                <a:solidFill>
                  <a:srgbClr val="00B0F0"/>
                </a:solidFill>
                <a:uFillTx/>
                <a:latin typeface="Arial"/>
                <a:ea typeface="Arial"/>
                <a:cs typeface="Arial"/>
                <a:sym typeface="Arial"/>
              </a:defRPr>
            </a:lvl1pPr>
            <a:lvl2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2pPr>
            <a:lvl3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3pPr>
            <a:lvl4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4pPr>
            <a:lvl5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5pPr>
            <a:lvl6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6pPr>
            <a:lvl7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7pPr>
            <a:lvl8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8pPr>
            <a:lvl9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9pPr>
          </a:lstStyle>
          <a:p>
            <a:pPr algn="r" hangingPunct="1"/>
            <a:r>
              <a:rPr lang="en-US" dirty="0"/>
              <a:t>Future of Ab Initio Theory</a:t>
            </a:r>
          </a:p>
        </p:txBody>
      </p:sp>
      <p:pic>
        <p:nvPicPr>
          <p:cNvPr id="22" name="Picture 21">
            <a:extLst>
              <a:ext uri="{FF2B5EF4-FFF2-40B4-BE49-F238E27FC236}">
                <a16:creationId xmlns:a16="http://schemas.microsoft.com/office/drawing/2014/main" id="{5D05AE05-F7CD-C7E1-4D84-2D98CA0DDFE9}"/>
              </a:ext>
            </a:extLst>
          </p:cNvPr>
          <p:cNvPicPr>
            <a:picLocks noChangeAspect="1"/>
          </p:cNvPicPr>
          <p:nvPr/>
        </p:nvPicPr>
        <p:blipFill>
          <a:blip r:embed="rId10"/>
          <a:stretch>
            <a:fillRect/>
          </a:stretch>
        </p:blipFill>
        <p:spPr>
          <a:xfrm>
            <a:off x="601879" y="1929104"/>
            <a:ext cx="3279794" cy="3332928"/>
          </a:xfrm>
          <a:prstGeom prst="rect">
            <a:avLst/>
          </a:prstGeom>
        </p:spPr>
      </p:pic>
      <p:sp>
        <p:nvSpPr>
          <p:cNvPr id="23" name="Oval 22">
            <a:extLst>
              <a:ext uri="{FF2B5EF4-FFF2-40B4-BE49-F238E27FC236}">
                <a16:creationId xmlns:a16="http://schemas.microsoft.com/office/drawing/2014/main" id="{4826CD5F-6724-7D9A-0218-681BB82BEDCE}"/>
              </a:ext>
            </a:extLst>
          </p:cNvPr>
          <p:cNvSpPr>
            <a:spLocks noChangeAspect="1"/>
          </p:cNvSpPr>
          <p:nvPr/>
        </p:nvSpPr>
        <p:spPr>
          <a:xfrm>
            <a:off x="2829950" y="3825224"/>
            <a:ext cx="828842" cy="90249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r>
              <a:rPr lang="en-US" dirty="0"/>
              <a:t> </a:t>
            </a:r>
          </a:p>
        </p:txBody>
      </p:sp>
      <p:sp>
        <p:nvSpPr>
          <p:cNvPr id="24" name="Oval 23">
            <a:extLst>
              <a:ext uri="{FF2B5EF4-FFF2-40B4-BE49-F238E27FC236}">
                <a16:creationId xmlns:a16="http://schemas.microsoft.com/office/drawing/2014/main" id="{D5D73271-5510-0D52-9E79-89E5A7B59897}"/>
              </a:ext>
            </a:extLst>
          </p:cNvPr>
          <p:cNvSpPr>
            <a:spLocks noChangeAspect="1"/>
          </p:cNvSpPr>
          <p:nvPr/>
        </p:nvSpPr>
        <p:spPr>
          <a:xfrm>
            <a:off x="2100090" y="3808069"/>
            <a:ext cx="644438" cy="70170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r>
              <a:rPr lang="en-US" dirty="0"/>
              <a:t> </a:t>
            </a:r>
          </a:p>
        </p:txBody>
      </p:sp>
    </p:spTree>
    <p:extLst>
      <p:ext uri="{BB962C8B-B14F-4D97-AF65-F5344CB8AC3E}">
        <p14:creationId xmlns:p14="http://schemas.microsoft.com/office/powerpoint/2010/main" val="1389955233"/>
      </p:ext>
    </p:extLst>
  </p:cSld>
  <p:clrMapOvr>
    <a:masterClrMapping/>
  </p:clrMapOvr>
  <p:transition spd="med" advTm="12948"/>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5593A-4B41-ECC6-6A46-27AEB9831348}"/>
            </a:ext>
          </a:extLst>
        </p:cNvPr>
        <p:cNvGrpSpPr/>
        <p:nvPr/>
      </p:nvGrpSpPr>
      <p:grpSpPr>
        <a:xfrm>
          <a:off x="0" y="0"/>
          <a:ext cx="0" cy="0"/>
          <a:chOff x="0" y="0"/>
          <a:chExt cx="0" cy="0"/>
        </a:xfrm>
      </p:grpSpPr>
      <p:sp>
        <p:nvSpPr>
          <p:cNvPr id="495" name="Title 1">
            <a:extLst>
              <a:ext uri="{FF2B5EF4-FFF2-40B4-BE49-F238E27FC236}">
                <a16:creationId xmlns:a16="http://schemas.microsoft.com/office/drawing/2014/main" id="{2DC243DF-DC5C-8447-CE16-9110A9A003E7}"/>
              </a:ext>
            </a:extLst>
          </p:cNvPr>
          <p:cNvSpPr txBox="1">
            <a:spLocks noGrp="1"/>
          </p:cNvSpPr>
          <p:nvPr>
            <p:ph type="title"/>
          </p:nvPr>
        </p:nvSpPr>
        <p:spPr>
          <a:xfrm>
            <a:off x="2186153" y="90001"/>
            <a:ext cx="9900278" cy="688339"/>
          </a:xfrm>
          <a:prstGeom prst="rect">
            <a:avLst/>
          </a:prstGeom>
        </p:spPr>
        <p:txBody>
          <a:bodyPr>
            <a:normAutofit/>
          </a:bodyPr>
          <a:lstStyle>
            <a:lvl1pPr>
              <a:defRPr sz="3000"/>
            </a:lvl1pPr>
          </a:lstStyle>
          <a:p>
            <a:pPr algn="r"/>
            <a:r>
              <a:rPr lang="en-US" dirty="0"/>
              <a:t>Ab Initio Theory for Origin of Heavy Elements</a:t>
            </a:r>
            <a:endParaRPr dirty="0"/>
          </a:p>
        </p:txBody>
      </p:sp>
      <p:sp>
        <p:nvSpPr>
          <p:cNvPr id="8" name="Rectangle 7">
            <a:extLst>
              <a:ext uri="{FF2B5EF4-FFF2-40B4-BE49-F238E27FC236}">
                <a16:creationId xmlns:a16="http://schemas.microsoft.com/office/drawing/2014/main" id="{3454BB96-CD4E-513E-7AEC-68B9A2126CF7}"/>
              </a:ext>
            </a:extLst>
          </p:cNvPr>
          <p:cNvSpPr/>
          <p:nvPr/>
        </p:nvSpPr>
        <p:spPr>
          <a:xfrm>
            <a:off x="674669" y="6509064"/>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3" name="Rectangle 61">
            <a:extLst>
              <a:ext uri="{FF2B5EF4-FFF2-40B4-BE49-F238E27FC236}">
                <a16:creationId xmlns:a16="http://schemas.microsoft.com/office/drawing/2014/main" id="{DCD20C48-E646-31FE-2DE9-E547F9869AA8}"/>
              </a:ext>
            </a:extLst>
          </p:cNvPr>
          <p:cNvSpPr>
            <a:spLocks noChangeArrowheads="1"/>
          </p:cNvSpPr>
          <p:nvPr/>
        </p:nvSpPr>
        <p:spPr bwMode="auto">
          <a:xfrm>
            <a:off x="182880" y="738717"/>
            <a:ext cx="12009119" cy="5940084"/>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dirty="0">
                <a:latin typeface="Arial" panose="020B0604020202020204" pitchFamily="34" charset="0"/>
                <a:cs typeface="Arial" panose="020B0604020202020204" pitchFamily="34" charset="0"/>
              </a:rPr>
              <a:t>Most heavy elements created via rapid-neutron capture process (r-process)</a:t>
            </a:r>
          </a:p>
          <a:p>
            <a:endParaRPr lang="en-US" sz="2100" dirty="0">
              <a:latin typeface="Arial" panose="020B0604020202020204" pitchFamily="34" charset="0"/>
              <a:cs typeface="Arial" panose="020B0604020202020204" pitchFamily="34" charset="0"/>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Arial" panose="020B0604020202020204" pitchFamily="34" charset="0"/>
            </a:endParaRPr>
          </a:p>
          <a:p>
            <a:endParaRPr lang="en-US" sz="2100" dirty="0">
              <a:solidFill>
                <a:srgbClr val="FF0000"/>
              </a:solidFill>
              <a:latin typeface="Myriad pro"/>
              <a:cs typeface="Arial" panose="020B0604020202020204" pitchFamily="34" charset="0"/>
            </a:endParaRPr>
          </a:p>
          <a:p>
            <a:endParaRPr lang="en-US" sz="2100" dirty="0">
              <a:solidFill>
                <a:srgbClr val="FF0000"/>
              </a:solidFill>
              <a:latin typeface="Myriad pro"/>
              <a:cs typeface="Arial" panose="020B0604020202020204" pitchFamily="34" charset="0"/>
            </a:endParaRPr>
          </a:p>
          <a:p>
            <a:endParaRPr lang="en-US" sz="2100" dirty="0">
              <a:solidFill>
                <a:srgbClr val="FF0000"/>
              </a:solidFill>
              <a:latin typeface="Myriad pro"/>
              <a:cs typeface="Arial" panose="020B0604020202020204" pitchFamily="34" charset="0"/>
            </a:endParaRPr>
          </a:p>
          <a:p>
            <a:endParaRPr lang="en-US" sz="2100" dirty="0">
              <a:solidFill>
                <a:srgbClr val="FF0000"/>
              </a:solidFill>
              <a:latin typeface="Myriad pro"/>
              <a:cs typeface="Arial" panose="020B0604020202020204" pitchFamily="34" charset="0"/>
            </a:endParaRPr>
          </a:p>
          <a:p>
            <a:endParaRPr lang="en-US" sz="2100" dirty="0">
              <a:solidFill>
                <a:srgbClr val="FF0000"/>
              </a:solidFill>
              <a:latin typeface="Myriad pro"/>
              <a:cs typeface="Arial" panose="020B0604020202020204" pitchFamily="34" charset="0"/>
            </a:endParaRPr>
          </a:p>
          <a:p>
            <a:endParaRPr lang="en-US" sz="2100" dirty="0">
              <a:solidFill>
                <a:srgbClr val="FF0000"/>
              </a:solidFill>
              <a:latin typeface="Myriad pro"/>
              <a:cs typeface="Arial" panose="020B0604020202020204" pitchFamily="34" charset="0"/>
            </a:endParaRPr>
          </a:p>
          <a:p>
            <a:r>
              <a:rPr lang="en-US" sz="2100" dirty="0">
                <a:solidFill>
                  <a:srgbClr val="C00000"/>
                </a:solidFill>
                <a:latin typeface="Arial" panose="020B0604020202020204" pitchFamily="34" charset="0"/>
                <a:cs typeface="Arial" panose="020B0604020202020204" pitchFamily="34" charset="0"/>
              </a:rPr>
              <a:t>Theory input is crucial where no data exists – little known “south” of </a:t>
            </a:r>
            <a:r>
              <a:rPr lang="en-US" sz="2100" baseline="30000" dirty="0">
                <a:solidFill>
                  <a:srgbClr val="C00000"/>
                </a:solidFill>
                <a:latin typeface="Arial" panose="020B0604020202020204" pitchFamily="34" charset="0"/>
                <a:cs typeface="Arial" panose="020B0604020202020204" pitchFamily="34" charset="0"/>
              </a:rPr>
              <a:t>208</a:t>
            </a:r>
            <a:r>
              <a:rPr lang="en-US" sz="2100" dirty="0">
                <a:solidFill>
                  <a:srgbClr val="C00000"/>
                </a:solidFill>
                <a:latin typeface="Arial" panose="020B0604020202020204" pitchFamily="34" charset="0"/>
                <a:cs typeface="Arial" panose="020B0604020202020204" pitchFamily="34" charset="0"/>
              </a:rPr>
              <a:t>Pb</a:t>
            </a:r>
            <a:endParaRPr lang="en-US" sz="2100" dirty="0">
              <a:solidFill>
                <a:srgbClr val="C00000"/>
              </a:solidFill>
              <a:latin typeface="Myriad pro"/>
              <a:cs typeface="Myriad pro"/>
            </a:endParaRPr>
          </a:p>
        </p:txBody>
      </p:sp>
      <p:sp>
        <p:nvSpPr>
          <p:cNvPr id="22" name="Rectangle 21">
            <a:extLst>
              <a:ext uri="{FF2B5EF4-FFF2-40B4-BE49-F238E27FC236}">
                <a16:creationId xmlns:a16="http://schemas.microsoft.com/office/drawing/2014/main" id="{CE294300-3B50-81E0-3C07-2638043FE964}"/>
              </a:ext>
            </a:extLst>
          </p:cNvPr>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grpSp>
        <p:nvGrpSpPr>
          <p:cNvPr id="17" name="Group 16">
            <a:extLst>
              <a:ext uri="{FF2B5EF4-FFF2-40B4-BE49-F238E27FC236}">
                <a16:creationId xmlns:a16="http://schemas.microsoft.com/office/drawing/2014/main" id="{3FADDC98-887D-CC49-62CE-046C7B7834E6}"/>
              </a:ext>
            </a:extLst>
          </p:cNvPr>
          <p:cNvGrpSpPr/>
          <p:nvPr/>
        </p:nvGrpSpPr>
        <p:grpSpPr>
          <a:xfrm>
            <a:off x="-428977" y="1192431"/>
            <a:ext cx="6891096" cy="4589614"/>
            <a:chOff x="5396125" y="1247426"/>
            <a:chExt cx="6560881" cy="4284256"/>
          </a:xfrm>
        </p:grpSpPr>
        <p:grpSp>
          <p:nvGrpSpPr>
            <p:cNvPr id="18" name="Group 17">
              <a:extLst>
                <a:ext uri="{FF2B5EF4-FFF2-40B4-BE49-F238E27FC236}">
                  <a16:creationId xmlns:a16="http://schemas.microsoft.com/office/drawing/2014/main" id="{57A8E9DB-A44A-960E-45DB-30C8FA6615D6}"/>
                </a:ext>
              </a:extLst>
            </p:cNvPr>
            <p:cNvGrpSpPr/>
            <p:nvPr/>
          </p:nvGrpSpPr>
          <p:grpSpPr>
            <a:xfrm>
              <a:off x="5396125" y="1247426"/>
              <a:ext cx="6560881" cy="4284256"/>
              <a:chOff x="5578174" y="2254254"/>
              <a:chExt cx="6271859" cy="3855353"/>
            </a:xfrm>
          </p:grpSpPr>
          <p:pic>
            <p:nvPicPr>
              <p:cNvPr id="21" name="Picture 2">
                <a:extLst>
                  <a:ext uri="{FF2B5EF4-FFF2-40B4-BE49-F238E27FC236}">
                    <a16:creationId xmlns:a16="http://schemas.microsoft.com/office/drawing/2014/main" id="{08DA5A60-1162-3562-673C-012E1E0053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282"/>
              <a:stretch/>
            </p:blipFill>
            <p:spPr bwMode="auto">
              <a:xfrm>
                <a:off x="6096000" y="2254254"/>
                <a:ext cx="5754033" cy="3855353"/>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E37941C3-CBBD-FD4B-5E2E-8992A51AE94A}"/>
                  </a:ext>
                </a:extLst>
              </p:cNvPr>
              <p:cNvSpPr/>
              <p:nvPr/>
            </p:nvSpPr>
            <p:spPr>
              <a:xfrm>
                <a:off x="7396223" y="5174958"/>
                <a:ext cx="4326506" cy="280683"/>
              </a:xfrm>
              <a:prstGeom prst="rect">
                <a:avLst/>
              </a:prstGeom>
              <a:noFill/>
              <a:ln w="38100">
                <a:solidFill>
                  <a:srgbClr val="943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F6556AB-4A63-61D0-549C-FB1AF58C3514}"/>
                  </a:ext>
                </a:extLst>
              </p:cNvPr>
              <p:cNvSpPr/>
              <p:nvPr/>
            </p:nvSpPr>
            <p:spPr>
              <a:xfrm>
                <a:off x="7396223" y="5485024"/>
                <a:ext cx="4326506" cy="28068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AAE9F39-FAF7-5294-4791-AD9914BC0A58}"/>
                  </a:ext>
                </a:extLst>
              </p:cNvPr>
              <p:cNvSpPr txBox="1"/>
              <p:nvPr/>
            </p:nvSpPr>
            <p:spPr>
              <a:xfrm>
                <a:off x="5682898" y="5451244"/>
                <a:ext cx="2403719" cy="369332"/>
              </a:xfrm>
              <a:prstGeom prst="rect">
                <a:avLst/>
              </a:prstGeom>
              <a:noFill/>
            </p:spPr>
            <p:txBody>
              <a:bodyPr wrap="square" rtlCol="0">
                <a:spAutoFit/>
              </a:bodyPr>
              <a:lstStyle/>
              <a:p>
                <a:pPr algn="ctr"/>
                <a:r>
                  <a:rPr lang="en-US" dirty="0">
                    <a:solidFill>
                      <a:srgbClr val="C00000"/>
                    </a:solidFill>
                  </a:rPr>
                  <a:t>Actinides </a:t>
                </a:r>
              </a:p>
            </p:txBody>
          </p:sp>
          <p:sp>
            <p:nvSpPr>
              <p:cNvPr id="27" name="TextBox 26">
                <a:extLst>
                  <a:ext uri="{FF2B5EF4-FFF2-40B4-BE49-F238E27FC236}">
                    <a16:creationId xmlns:a16="http://schemas.microsoft.com/office/drawing/2014/main" id="{DF3FE087-0C3C-760C-A193-6BCDB0BB9CCC}"/>
                  </a:ext>
                </a:extLst>
              </p:cNvPr>
              <p:cNvSpPr txBox="1"/>
              <p:nvPr/>
            </p:nvSpPr>
            <p:spPr>
              <a:xfrm>
                <a:off x="5578174" y="5162212"/>
                <a:ext cx="2403719" cy="369332"/>
              </a:xfrm>
              <a:prstGeom prst="rect">
                <a:avLst/>
              </a:prstGeom>
              <a:noFill/>
            </p:spPr>
            <p:txBody>
              <a:bodyPr wrap="square" rtlCol="0">
                <a:spAutoFit/>
              </a:bodyPr>
              <a:lstStyle/>
              <a:p>
                <a:pPr algn="ctr"/>
                <a:r>
                  <a:rPr lang="en-US" dirty="0">
                    <a:solidFill>
                      <a:srgbClr val="9437FF"/>
                    </a:solidFill>
                  </a:rPr>
                  <a:t>Lanthanides</a:t>
                </a:r>
              </a:p>
            </p:txBody>
          </p:sp>
        </p:grpSp>
        <p:sp>
          <p:nvSpPr>
            <p:cNvPr id="20" name="Rectangle 19">
              <a:extLst>
                <a:ext uri="{FF2B5EF4-FFF2-40B4-BE49-F238E27FC236}">
                  <a16:creationId xmlns:a16="http://schemas.microsoft.com/office/drawing/2014/main" id="{454C3898-546D-6B84-BDF7-DAC7B193DD3D}"/>
                </a:ext>
              </a:extLst>
            </p:cNvPr>
            <p:cNvSpPr/>
            <p:nvPr/>
          </p:nvSpPr>
          <p:spPr>
            <a:xfrm>
              <a:off x="7063409" y="2450592"/>
              <a:ext cx="1444487" cy="247816"/>
            </a:xfrm>
            <a:prstGeom prst="rect">
              <a:avLst/>
            </a:prstGeom>
            <a:solidFill>
              <a:schemeClr val="accent2"/>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8E140287-DAD6-230D-1479-6AF4A7BB75B2}"/>
              </a:ext>
            </a:extLst>
          </p:cNvPr>
          <p:cNvSpPr txBox="1"/>
          <p:nvPr/>
        </p:nvSpPr>
        <p:spPr>
          <a:xfrm>
            <a:off x="1486653" y="2370731"/>
            <a:ext cx="1549269" cy="369332"/>
          </a:xfrm>
          <a:prstGeom prst="rect">
            <a:avLst/>
          </a:prstGeom>
          <a:noFill/>
        </p:spPr>
        <p:txBody>
          <a:bodyPr wrap="square" rtlCol="0">
            <a:spAutoFit/>
          </a:bodyPr>
          <a:lstStyle/>
          <a:p>
            <a:r>
              <a:rPr lang="en-US" b="1" i="1" dirty="0"/>
              <a:t>r</a:t>
            </a:r>
            <a:r>
              <a:rPr lang="en-US" b="1" dirty="0"/>
              <a:t>-process</a:t>
            </a:r>
          </a:p>
        </p:txBody>
      </p:sp>
      <p:sp>
        <p:nvSpPr>
          <p:cNvPr id="31" name="TextBox 30">
            <a:extLst>
              <a:ext uri="{FF2B5EF4-FFF2-40B4-BE49-F238E27FC236}">
                <a16:creationId xmlns:a16="http://schemas.microsoft.com/office/drawing/2014/main" id="{981E2E9F-235A-DA33-A7D6-BAD07288D401}"/>
              </a:ext>
            </a:extLst>
          </p:cNvPr>
          <p:cNvSpPr txBox="1"/>
          <p:nvPr/>
        </p:nvSpPr>
        <p:spPr>
          <a:xfrm>
            <a:off x="3151847" y="4941237"/>
            <a:ext cx="3550326" cy="830997"/>
          </a:xfrm>
          <a:prstGeom prst="rect">
            <a:avLst/>
          </a:prstGeom>
          <a:solidFill>
            <a:srgbClr val="FFFFFF"/>
          </a:solidFill>
        </p:spPr>
        <p:txBody>
          <a:bodyPr wrap="square" rtlCol="0">
            <a:spAutoFit/>
          </a:bodyPr>
          <a:lstStyle/>
          <a:p>
            <a:pPr marL="2287588" indent="-2287588"/>
            <a:r>
              <a:rPr lang="en-US" sz="1600" b="1" dirty="0"/>
              <a:t>Solar heavy elements </a:t>
            </a:r>
          </a:p>
          <a:p>
            <a:pPr marL="2287588" indent="-2287588"/>
            <a:r>
              <a:rPr lang="en-US" sz="1600" b="1" dirty="0"/>
              <a:t>= </a:t>
            </a:r>
            <a:r>
              <a:rPr lang="en-US" sz="1600" b="1" i="1" dirty="0">
                <a:solidFill>
                  <a:schemeClr val="accent2"/>
                </a:solidFill>
              </a:rPr>
              <a:t>r</a:t>
            </a:r>
            <a:r>
              <a:rPr lang="en-US" sz="1600" b="1" dirty="0">
                <a:solidFill>
                  <a:schemeClr val="accent2"/>
                </a:solidFill>
              </a:rPr>
              <a:t>-process</a:t>
            </a:r>
            <a:r>
              <a:rPr lang="en-US" sz="1600" b="1" dirty="0">
                <a:solidFill>
                  <a:srgbClr val="0070C0"/>
                </a:solidFill>
              </a:rPr>
              <a:t>  </a:t>
            </a:r>
            <a:r>
              <a:rPr lang="en-US" sz="1600" dirty="0"/>
              <a:t>(rapid  neutron capture) </a:t>
            </a:r>
          </a:p>
          <a:p>
            <a:pPr marL="9525" indent="-9525"/>
            <a:r>
              <a:rPr lang="en-US" sz="1600" b="1" dirty="0"/>
              <a:t>	+</a:t>
            </a:r>
            <a:r>
              <a:rPr lang="en-US" sz="1600" b="1" dirty="0">
                <a:solidFill>
                  <a:srgbClr val="DDA3FF"/>
                </a:solidFill>
              </a:rPr>
              <a:t> </a:t>
            </a:r>
            <a:r>
              <a:rPr lang="en-US" sz="1600" b="1" i="1" dirty="0">
                <a:solidFill>
                  <a:schemeClr val="accent4"/>
                </a:solidFill>
              </a:rPr>
              <a:t>s</a:t>
            </a:r>
            <a:r>
              <a:rPr lang="en-US" sz="1600" b="1" dirty="0">
                <a:solidFill>
                  <a:schemeClr val="accent4"/>
                </a:solidFill>
              </a:rPr>
              <a:t>-process</a:t>
            </a:r>
            <a:r>
              <a:rPr lang="en-US" sz="1600" b="1" dirty="0">
                <a:solidFill>
                  <a:srgbClr val="1C7C16"/>
                </a:solidFill>
              </a:rPr>
              <a:t>  </a:t>
            </a:r>
            <a:r>
              <a:rPr lang="en-US" sz="1600" dirty="0"/>
              <a:t>(slow neutron capture)</a:t>
            </a:r>
            <a:r>
              <a:rPr lang="en-US" sz="1600" b="1" dirty="0">
                <a:solidFill>
                  <a:srgbClr val="DDA3FF"/>
                </a:solidFill>
              </a:rPr>
              <a:t> </a:t>
            </a:r>
            <a:endParaRPr lang="en-US" sz="1600" dirty="0"/>
          </a:p>
        </p:txBody>
      </p:sp>
      <p:pic>
        <p:nvPicPr>
          <p:cNvPr id="4" name="Picture 3">
            <a:extLst>
              <a:ext uri="{FF2B5EF4-FFF2-40B4-BE49-F238E27FC236}">
                <a16:creationId xmlns:a16="http://schemas.microsoft.com/office/drawing/2014/main" id="{D981CB65-82E6-D733-876E-FC4479FB03ED}"/>
              </a:ext>
            </a:extLst>
          </p:cNvPr>
          <p:cNvPicPr>
            <a:picLocks noChangeAspect="1"/>
          </p:cNvPicPr>
          <p:nvPr/>
        </p:nvPicPr>
        <p:blipFill>
          <a:blip r:embed="rId4"/>
          <a:stretch>
            <a:fillRect/>
          </a:stretch>
        </p:blipFill>
        <p:spPr>
          <a:xfrm>
            <a:off x="6593110" y="1233981"/>
            <a:ext cx="5562535" cy="4019043"/>
          </a:xfrm>
          <a:prstGeom prst="rect">
            <a:avLst/>
          </a:prstGeom>
        </p:spPr>
      </p:pic>
    </p:spTree>
    <p:extLst>
      <p:ext uri="{BB962C8B-B14F-4D97-AF65-F5344CB8AC3E}">
        <p14:creationId xmlns:p14="http://schemas.microsoft.com/office/powerpoint/2010/main" val="2928149985"/>
      </p:ext>
    </p:extLst>
  </p:cSld>
  <p:clrMapOvr>
    <a:masterClrMapping/>
  </p:clrMapOvr>
  <p:transition spd="med" advTm="27434"/>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5593A-4B41-ECC6-6A46-27AEB9831348}"/>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CE294300-3B50-81E0-3C07-2638043FE964}"/>
              </a:ext>
            </a:extLst>
          </p:cNvPr>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95" name="Title 1">
            <a:extLst>
              <a:ext uri="{FF2B5EF4-FFF2-40B4-BE49-F238E27FC236}">
                <a16:creationId xmlns:a16="http://schemas.microsoft.com/office/drawing/2014/main" id="{2DC243DF-DC5C-8447-CE16-9110A9A003E7}"/>
              </a:ext>
            </a:extLst>
          </p:cNvPr>
          <p:cNvSpPr txBox="1">
            <a:spLocks noGrp="1"/>
          </p:cNvSpPr>
          <p:nvPr>
            <p:ph type="title"/>
          </p:nvPr>
        </p:nvSpPr>
        <p:spPr>
          <a:xfrm>
            <a:off x="2186153" y="90001"/>
            <a:ext cx="9900278" cy="688339"/>
          </a:xfrm>
          <a:prstGeom prst="rect">
            <a:avLst/>
          </a:prstGeom>
        </p:spPr>
        <p:txBody>
          <a:bodyPr>
            <a:normAutofit/>
          </a:bodyPr>
          <a:lstStyle>
            <a:lvl1pPr>
              <a:defRPr sz="3000"/>
            </a:lvl1pPr>
          </a:lstStyle>
          <a:p>
            <a:pPr algn="r"/>
            <a:r>
              <a:rPr lang="en-US" dirty="0"/>
              <a:t>Ab Initio Impact on r-Process Simulations</a:t>
            </a:r>
            <a:endParaRPr dirty="0"/>
          </a:p>
        </p:txBody>
      </p:sp>
      <p:sp>
        <p:nvSpPr>
          <p:cNvPr id="8" name="Rectangle 7">
            <a:extLst>
              <a:ext uri="{FF2B5EF4-FFF2-40B4-BE49-F238E27FC236}">
                <a16:creationId xmlns:a16="http://schemas.microsoft.com/office/drawing/2014/main" id="{3454BB96-CD4E-513E-7AEC-68B9A2126CF7}"/>
              </a:ext>
            </a:extLst>
          </p:cNvPr>
          <p:cNvSpPr/>
          <p:nvPr/>
        </p:nvSpPr>
        <p:spPr>
          <a:xfrm>
            <a:off x="674669" y="6509064"/>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3" name="Rectangle 61">
            <a:extLst>
              <a:ext uri="{FF2B5EF4-FFF2-40B4-BE49-F238E27FC236}">
                <a16:creationId xmlns:a16="http://schemas.microsoft.com/office/drawing/2014/main" id="{DCD20C48-E646-31FE-2DE9-E547F9869AA8}"/>
              </a:ext>
            </a:extLst>
          </p:cNvPr>
          <p:cNvSpPr>
            <a:spLocks noChangeArrowheads="1"/>
          </p:cNvSpPr>
          <p:nvPr/>
        </p:nvSpPr>
        <p:spPr bwMode="auto">
          <a:xfrm>
            <a:off x="182880" y="738717"/>
            <a:ext cx="12009119" cy="5940084"/>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dirty="0">
                <a:latin typeface="Arial" panose="020B0604020202020204" pitchFamily="34" charset="0"/>
                <a:cs typeface="Arial" panose="020B0604020202020204" pitchFamily="34" charset="0"/>
              </a:rPr>
              <a:t>Separation energies, Q-values calculated to N=12x driplines for r-process inputs</a:t>
            </a: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r>
              <a:rPr lang="en-US" sz="2100" dirty="0">
                <a:latin typeface="Myriad pro"/>
                <a:cs typeface="Myriad pro"/>
              </a:rPr>
              <a:t>]</a:t>
            </a: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r>
              <a:rPr lang="en-US" sz="2100" b="1" dirty="0">
                <a:solidFill>
                  <a:srgbClr val="0070C0"/>
                </a:solidFill>
                <a:latin typeface="Myriad pro"/>
                <a:cs typeface="Myriad pro"/>
              </a:rPr>
              <a:t>										 	     Significant improvement in 3</a:t>
            </a:r>
            <a:r>
              <a:rPr lang="en-US" sz="2100" b="1" baseline="30000" dirty="0">
                <a:solidFill>
                  <a:srgbClr val="0070C0"/>
                </a:solidFill>
                <a:latin typeface="Myriad pro"/>
                <a:cs typeface="Myriad pro"/>
              </a:rPr>
              <a:t>rd</a:t>
            </a:r>
            <a:r>
              <a:rPr lang="en-US" sz="2100" b="1" dirty="0">
                <a:solidFill>
                  <a:srgbClr val="0070C0"/>
                </a:solidFill>
                <a:latin typeface="Myriad pro"/>
                <a:cs typeface="Myriad pro"/>
              </a:rPr>
              <a:t> abundance peak!</a:t>
            </a:r>
          </a:p>
        </p:txBody>
      </p:sp>
      <p:pic>
        <p:nvPicPr>
          <p:cNvPr id="3" name="Picture 2">
            <a:extLst>
              <a:ext uri="{FF2B5EF4-FFF2-40B4-BE49-F238E27FC236}">
                <a16:creationId xmlns:a16="http://schemas.microsoft.com/office/drawing/2014/main" id="{5B4888EB-7D91-4733-8ED4-87783DBC01EF}"/>
              </a:ext>
            </a:extLst>
          </p:cNvPr>
          <p:cNvPicPr>
            <a:picLocks noChangeAspect="1"/>
          </p:cNvPicPr>
          <p:nvPr/>
        </p:nvPicPr>
        <p:blipFill>
          <a:blip r:embed="rId3"/>
          <a:stretch>
            <a:fillRect/>
          </a:stretch>
        </p:blipFill>
        <p:spPr>
          <a:xfrm>
            <a:off x="269523" y="1220325"/>
            <a:ext cx="4675010" cy="5610012"/>
          </a:xfrm>
          <a:prstGeom prst="rect">
            <a:avLst/>
          </a:prstGeom>
        </p:spPr>
      </p:pic>
      <p:pic>
        <p:nvPicPr>
          <p:cNvPr id="6" name="Picture 5">
            <a:extLst>
              <a:ext uri="{FF2B5EF4-FFF2-40B4-BE49-F238E27FC236}">
                <a16:creationId xmlns:a16="http://schemas.microsoft.com/office/drawing/2014/main" id="{FB4773A6-A059-728A-7FBF-C4400547740C}"/>
              </a:ext>
            </a:extLst>
          </p:cNvPr>
          <p:cNvPicPr>
            <a:picLocks noChangeAspect="1"/>
          </p:cNvPicPr>
          <p:nvPr/>
        </p:nvPicPr>
        <p:blipFill>
          <a:blip r:embed="rId4"/>
          <a:stretch>
            <a:fillRect/>
          </a:stretch>
        </p:blipFill>
        <p:spPr>
          <a:xfrm>
            <a:off x="5727822" y="1427175"/>
            <a:ext cx="5499101" cy="4669355"/>
          </a:xfrm>
          <a:prstGeom prst="rect">
            <a:avLst/>
          </a:prstGeom>
        </p:spPr>
      </p:pic>
    </p:spTree>
    <p:extLst>
      <p:ext uri="{BB962C8B-B14F-4D97-AF65-F5344CB8AC3E}">
        <p14:creationId xmlns:p14="http://schemas.microsoft.com/office/powerpoint/2010/main" val="2884037931"/>
      </p:ext>
    </p:extLst>
  </p:cSld>
  <p:clrMapOvr>
    <a:masterClrMapping/>
  </p:clrMapOvr>
  <p:transition spd="med" advTm="27434"/>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95" name="Title 1"/>
          <p:cNvSpPr txBox="1">
            <a:spLocks noGrp="1"/>
          </p:cNvSpPr>
          <p:nvPr>
            <p:ph type="title"/>
          </p:nvPr>
        </p:nvSpPr>
        <p:spPr>
          <a:xfrm>
            <a:off x="2325039" y="90001"/>
            <a:ext cx="9761391" cy="688339"/>
          </a:xfrm>
          <a:prstGeom prst="rect">
            <a:avLst/>
          </a:prstGeom>
        </p:spPr>
        <p:txBody>
          <a:bodyPr>
            <a:normAutofit/>
          </a:bodyPr>
          <a:lstStyle>
            <a:lvl1pPr>
              <a:defRPr sz="3000"/>
            </a:lvl1pPr>
          </a:lstStyle>
          <a:p>
            <a:pPr algn="r"/>
            <a:r>
              <a:rPr lang="en-CA" dirty="0"/>
              <a:t>Nature of Neutrino: </a:t>
            </a:r>
            <a:r>
              <a:rPr lang="en-US" dirty="0">
                <a:latin typeface="Times New Roman"/>
                <a:cs typeface="Times New Roman"/>
              </a:rPr>
              <a:t>0ν</a:t>
            </a:r>
            <a:r>
              <a:rPr lang="en-US" dirty="0">
                <a:latin typeface="Times New Roman"/>
                <a:ea typeface="Lucida Grande"/>
                <a:cs typeface="Times New Roman"/>
              </a:rPr>
              <a:t>ββ</a:t>
            </a:r>
            <a:r>
              <a:rPr lang="en-CA" dirty="0">
                <a:latin typeface="Times New Roman"/>
                <a:ea typeface="Lucida Grande"/>
                <a:cs typeface="Times New Roman"/>
              </a:rPr>
              <a:t> </a:t>
            </a:r>
            <a:r>
              <a:rPr lang="en-CA" dirty="0"/>
              <a:t>Decay</a:t>
            </a:r>
            <a:endParaRPr dirty="0"/>
          </a:p>
        </p:txBody>
      </p:sp>
      <p:sp>
        <p:nvSpPr>
          <p:cNvPr id="9" name="Rectangle 8"/>
          <p:cNvSpPr/>
          <p:nvPr/>
        </p:nvSpPr>
        <p:spPr>
          <a:xfrm>
            <a:off x="4337807" y="1393652"/>
            <a:ext cx="1147492" cy="4083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3" tIns="45712" rIns="91423" bIns="45712" rtlCol="0" anchor="ctr"/>
          <a:lstStyle/>
          <a:p>
            <a:pPr algn="ctr"/>
            <a:endParaRPr lang="en-US"/>
          </a:p>
        </p:txBody>
      </p:sp>
      <p:sp>
        <p:nvSpPr>
          <p:cNvPr id="3" name="Rectangle 2"/>
          <p:cNvSpPr/>
          <p:nvPr/>
        </p:nvSpPr>
        <p:spPr>
          <a:xfrm>
            <a:off x="3386561" y="1158451"/>
            <a:ext cx="3228360" cy="47215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8" name="Rectangle 7"/>
          <p:cNvSpPr/>
          <p:nvPr/>
        </p:nvSpPr>
        <p:spPr>
          <a:xfrm>
            <a:off x="674669" y="6509064"/>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6" name="Rectangle 61"/>
          <p:cNvSpPr>
            <a:spLocks noChangeArrowheads="1"/>
          </p:cNvSpPr>
          <p:nvPr/>
        </p:nvSpPr>
        <p:spPr bwMode="auto">
          <a:xfrm>
            <a:off x="182880" y="738717"/>
            <a:ext cx="12009119" cy="5863139"/>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dirty="0">
                <a:latin typeface="Arial" panose="020B0604020202020204" pitchFamily="34" charset="0"/>
                <a:cs typeface="Arial" panose="020B0604020202020204" pitchFamily="34" charset="0"/>
              </a:rPr>
              <a:t>Next-generation searches probe </a:t>
            </a:r>
            <a:r>
              <a:rPr lang="en-US" sz="2100" b="1" dirty="0">
                <a:latin typeface="Arial" panose="020B0604020202020204" pitchFamily="34" charset="0"/>
                <a:cs typeface="Arial" panose="020B0604020202020204" pitchFamily="34" charset="0"/>
              </a:rPr>
              <a:t>Inverted Hierarchy</a:t>
            </a:r>
            <a:endParaRPr lang="en-US" sz="2100" b="1" dirty="0">
              <a:latin typeface="Arial" panose="020B0604020202020204" pitchFamily="34" charset="0"/>
              <a:ea typeface="Lucida Grande"/>
              <a:cs typeface="Arial" panose="020B0604020202020204" pitchFamily="34" charset="0"/>
            </a:endParaRPr>
          </a:p>
          <a:p>
            <a:endParaRPr lang="en-US" sz="8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pPr defTabSz="609521"/>
            <a:endParaRPr lang="en-US" sz="2100" dirty="0">
              <a:latin typeface="Arial" panose="020B0604020202020204" pitchFamily="34" charset="0"/>
              <a:cs typeface="Arial" panose="020B0604020202020204" pitchFamily="34" charset="0"/>
            </a:endParaRPr>
          </a:p>
          <a:p>
            <a:pPr defTabSz="609521"/>
            <a:endParaRPr lang="en-US" sz="2100" dirty="0">
              <a:latin typeface="Arial" panose="020B0604020202020204" pitchFamily="34" charset="0"/>
              <a:cs typeface="Arial" panose="020B0604020202020204" pitchFamily="34" charset="0"/>
            </a:endParaRPr>
          </a:p>
          <a:p>
            <a:pPr defTabSz="609521"/>
            <a:endParaRPr lang="en-US" sz="2100" dirty="0">
              <a:latin typeface="Arial" panose="020B0604020202020204" pitchFamily="34" charset="0"/>
              <a:cs typeface="Arial" panose="020B0604020202020204" pitchFamily="34" charset="0"/>
            </a:endParaRPr>
          </a:p>
          <a:p>
            <a:pPr defTabSz="609521"/>
            <a:endParaRPr lang="en-US" sz="2100" dirty="0">
              <a:latin typeface="Arial" panose="020B0604020202020204" pitchFamily="34" charset="0"/>
              <a:cs typeface="Arial" panose="020B0604020202020204" pitchFamily="34" charset="0"/>
            </a:endParaRPr>
          </a:p>
          <a:p>
            <a:pPr defTabSz="609521"/>
            <a:endParaRPr lang="en-US" sz="2100" dirty="0">
              <a:latin typeface="Arial" panose="020B0604020202020204" pitchFamily="34" charset="0"/>
              <a:cs typeface="Arial" panose="020B0604020202020204" pitchFamily="34" charset="0"/>
            </a:endParaRPr>
          </a:p>
          <a:p>
            <a:pPr defTabSz="609521"/>
            <a:endParaRPr lang="en-US" sz="2100" dirty="0">
              <a:latin typeface="Arial" panose="020B0604020202020204" pitchFamily="34" charset="0"/>
              <a:cs typeface="Arial" panose="020B0604020202020204" pitchFamily="34" charset="0"/>
            </a:endParaRPr>
          </a:p>
          <a:p>
            <a:pPr defTabSz="609585" hangingPunct="1"/>
            <a:endParaRPr lang="en-US" sz="2100" b="1" dirty="0">
              <a:solidFill>
                <a:srgbClr val="0000FF"/>
              </a:solidFill>
              <a:latin typeface="Arial" panose="020B0604020202020204" pitchFamily="34" charset="0"/>
              <a:cs typeface="Arial" panose="020B0604020202020204" pitchFamily="34" charset="0"/>
            </a:endParaRPr>
          </a:p>
          <a:p>
            <a:pPr defTabSz="609585" hangingPunct="1"/>
            <a:endParaRPr lang="en-US" sz="2100" b="1" dirty="0">
              <a:solidFill>
                <a:srgbClr val="0000FF"/>
              </a:solidFill>
              <a:latin typeface="Arial" panose="020B0604020202020204" pitchFamily="34" charset="0"/>
              <a:cs typeface="Arial" panose="020B0604020202020204" pitchFamily="34" charset="0"/>
            </a:endParaRPr>
          </a:p>
          <a:p>
            <a:pPr defTabSz="609585" hangingPunct="1"/>
            <a:endParaRPr lang="en-US" sz="2100" b="1" dirty="0">
              <a:solidFill>
                <a:srgbClr val="0000FF"/>
              </a:solidFill>
              <a:latin typeface="Arial" panose="020B0604020202020204" pitchFamily="34" charset="0"/>
              <a:cs typeface="Arial" panose="020B0604020202020204" pitchFamily="34" charset="0"/>
            </a:endParaRPr>
          </a:p>
          <a:p>
            <a:pPr defTabSz="609585" hangingPunct="1"/>
            <a:endParaRPr lang="en-US" sz="2100" dirty="0">
              <a:latin typeface="Arial" panose="020B0604020202020204" pitchFamily="34" charset="0"/>
              <a:cs typeface="Arial" panose="020B0604020202020204" pitchFamily="34" charset="0"/>
            </a:endParaRPr>
          </a:p>
          <a:p>
            <a:pPr defTabSz="609585" hangingPunct="1"/>
            <a:endParaRPr lang="en-US" sz="2100" dirty="0">
              <a:latin typeface="Arial" panose="020B0604020202020204" pitchFamily="34" charset="0"/>
              <a:cs typeface="Arial" panose="020B0604020202020204" pitchFamily="34" charset="0"/>
            </a:endParaRPr>
          </a:p>
          <a:p>
            <a:pPr defTabSz="609585" hangingPunct="1"/>
            <a:endParaRPr lang="en-US" sz="2100" dirty="0">
              <a:latin typeface="Arial" panose="020B0604020202020204" pitchFamily="34" charset="0"/>
              <a:cs typeface="Arial" panose="020B0604020202020204" pitchFamily="34" charset="0"/>
            </a:endParaRPr>
          </a:p>
          <a:p>
            <a:pPr defTabSz="609585" hangingPunct="1"/>
            <a:endParaRPr lang="en-US" sz="2100" dirty="0">
              <a:latin typeface="Arial" panose="020B0604020202020204" pitchFamily="34" charset="0"/>
              <a:cs typeface="Arial" panose="020B0604020202020204" pitchFamily="34" charset="0"/>
            </a:endParaRPr>
          </a:p>
          <a:p>
            <a:pPr defTabSz="609585" hangingPunct="1"/>
            <a:endParaRPr lang="en-US" sz="2100" dirty="0">
              <a:latin typeface="Arial" panose="020B0604020202020204" pitchFamily="34" charset="0"/>
              <a:cs typeface="Arial" panose="020B0604020202020204" pitchFamily="34" charset="0"/>
            </a:endParaRPr>
          </a:p>
          <a:p>
            <a:pPr defTabSz="609585" hangingPunct="1"/>
            <a:r>
              <a:rPr lang="en-US" sz="2100" dirty="0">
                <a:latin typeface="Arial" panose="020B0604020202020204" pitchFamily="34" charset="0"/>
                <a:cs typeface="Arial" panose="020B0604020202020204" pitchFamily="34" charset="0"/>
              </a:rPr>
              <a:t>Spread from </a:t>
            </a:r>
            <a:r>
              <a:rPr lang="en-US" sz="2100" b="1" dirty="0">
                <a:solidFill>
                  <a:srgbClr val="C00000"/>
                </a:solidFill>
                <a:latin typeface="Arial" panose="020B0604020202020204" pitchFamily="34" charset="0"/>
                <a:cs typeface="Arial" panose="020B0604020202020204" pitchFamily="34" charset="0"/>
              </a:rPr>
              <a:t>Nuclear Matrix Element</a:t>
            </a:r>
            <a:r>
              <a:rPr lang="en-US" sz="2100" dirty="0">
                <a:latin typeface="Arial" panose="020B0604020202020204" pitchFamily="34" charset="0"/>
                <a:cs typeface="Arial" panose="020B0604020202020204" pitchFamily="34" charset="0"/>
              </a:rPr>
              <a:t>; bands </a:t>
            </a:r>
            <a:r>
              <a:rPr lang="en-US" sz="2100" b="1" dirty="0">
                <a:latin typeface="Arial" panose="020B0604020202020204" pitchFamily="34" charset="0"/>
                <a:cs typeface="Arial" panose="020B0604020202020204" pitchFamily="34" charset="0"/>
              </a:rPr>
              <a:t>do not </a:t>
            </a:r>
            <a:r>
              <a:rPr lang="en-US" sz="2100" dirty="0">
                <a:latin typeface="Arial" panose="020B0604020202020204" pitchFamily="34" charset="0"/>
                <a:cs typeface="Arial" panose="020B0604020202020204" pitchFamily="34" charset="0"/>
              </a:rPr>
              <a:t>represent rigorous uncertainties</a:t>
            </a:r>
          </a:p>
          <a:p>
            <a:pPr defTabSz="609521"/>
            <a:endParaRPr lang="en-US" sz="800" dirty="0">
              <a:latin typeface="Arial" panose="020B0604020202020204" pitchFamily="34" charset="0"/>
              <a:cs typeface="Arial" panose="020B0604020202020204" pitchFamily="34" charset="0"/>
            </a:endParaRPr>
          </a:p>
        </p:txBody>
      </p:sp>
      <p:sp>
        <p:nvSpPr>
          <p:cNvPr id="7" name="TextBox 6"/>
          <p:cNvSpPr txBox="1"/>
          <p:nvPr/>
        </p:nvSpPr>
        <p:spPr>
          <a:xfrm>
            <a:off x="7965100" y="4467887"/>
            <a:ext cx="3805371" cy="1107972"/>
          </a:xfrm>
          <a:prstGeom prst="rect">
            <a:avLst/>
          </a:prstGeom>
          <a:noFill/>
        </p:spPr>
        <p:txBody>
          <a:bodyPr wrap="square" lIns="121890" tIns="60946" rIns="121890" bIns="60946" rtlCol="0">
            <a:spAutoFit/>
          </a:bodyPr>
          <a:lstStyle/>
          <a:p>
            <a:pPr>
              <a:buSzPct val="70000"/>
            </a:pPr>
            <a:r>
              <a:rPr lang="en-US" sz="2100" dirty="0">
                <a:latin typeface="Myriad pro"/>
                <a:cs typeface="Myriad pro"/>
              </a:rPr>
              <a:t>Essential ingredient:</a:t>
            </a:r>
          </a:p>
          <a:p>
            <a:pPr>
              <a:buSzPct val="70000"/>
            </a:pPr>
            <a:r>
              <a:rPr lang="en-US" sz="2100" b="1" dirty="0">
                <a:solidFill>
                  <a:srgbClr val="FF0000"/>
                </a:solidFill>
                <a:latin typeface="Myriad pro"/>
                <a:cs typeface="Myriad pro"/>
              </a:rPr>
              <a:t>Nuclear matrix element</a:t>
            </a:r>
          </a:p>
          <a:p>
            <a:pPr>
              <a:buSzPct val="70000"/>
            </a:pPr>
            <a:endParaRPr lang="en-US" sz="2100" dirty="0">
              <a:cs typeface="Times New Roman" pitchFamily="18" charset="0"/>
            </a:endParaRPr>
          </a:p>
        </p:txBody>
      </p:sp>
      <p:sp>
        <p:nvSpPr>
          <p:cNvPr id="10" name="Octagon 9"/>
          <p:cNvSpPr>
            <a:spLocks noChangeAspect="1"/>
          </p:cNvSpPr>
          <p:nvPr/>
        </p:nvSpPr>
        <p:spPr>
          <a:xfrm>
            <a:off x="2408195" y="5066454"/>
            <a:ext cx="625311" cy="625311"/>
          </a:xfrm>
          <a:prstGeom prst="octagon">
            <a:avLst/>
          </a:prstGeom>
          <a:solidFill>
            <a:srgbClr val="C00000">
              <a:alpha val="25000"/>
            </a:srgbClr>
          </a:solidFill>
          <a:ln>
            <a:solidFill>
              <a:srgbClr val="C00000"/>
            </a:solidFill>
          </a:ln>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r>
              <a:rPr lang="en-US" dirty="0"/>
              <a:t> </a:t>
            </a:r>
          </a:p>
        </p:txBody>
      </p:sp>
      <p:sp>
        <p:nvSpPr>
          <p:cNvPr id="11" name="Rectangle 10"/>
          <p:cNvSpPr/>
          <p:nvPr/>
        </p:nvSpPr>
        <p:spPr>
          <a:xfrm>
            <a:off x="2245635" y="1159768"/>
            <a:ext cx="345165" cy="188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r>
              <a:rPr lang="en-US" dirty="0"/>
              <a:t>   </a:t>
            </a:r>
          </a:p>
        </p:txBody>
      </p:sp>
      <p:pic>
        <p:nvPicPr>
          <p:cNvPr id="12" name="Picture 11" descr="KamLANDz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7521" y="707814"/>
            <a:ext cx="5288711" cy="4908684"/>
          </a:xfrm>
          <a:prstGeom prst="rect">
            <a:avLst/>
          </a:prstGeom>
        </p:spPr>
      </p:pic>
      <p:grpSp>
        <p:nvGrpSpPr>
          <p:cNvPr id="13" name="Group 23"/>
          <p:cNvGrpSpPr>
            <a:grpSpLocks noChangeAspect="1"/>
          </p:cNvGrpSpPr>
          <p:nvPr/>
        </p:nvGrpSpPr>
        <p:grpSpPr bwMode="auto">
          <a:xfrm>
            <a:off x="325120" y="1247637"/>
            <a:ext cx="4607480" cy="3364160"/>
            <a:chOff x="5308600" y="2895600"/>
            <a:chExt cx="3759200" cy="2744788"/>
          </a:xfrm>
        </p:grpSpPr>
        <p:cxnSp>
          <p:nvCxnSpPr>
            <p:cNvPr id="14" name="Straight Connector 18"/>
            <p:cNvCxnSpPr>
              <a:cxnSpLocks noChangeShapeType="1"/>
            </p:cNvCxnSpPr>
            <p:nvPr/>
          </p:nvCxnSpPr>
          <p:spPr bwMode="auto">
            <a:xfrm>
              <a:off x="5562600" y="5638800"/>
              <a:ext cx="3429000" cy="158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cxnSp>
        <p:grpSp>
          <p:nvGrpSpPr>
            <p:cNvPr id="15" name="Group 8"/>
            <p:cNvGrpSpPr>
              <a:grpSpLocks/>
            </p:cNvGrpSpPr>
            <p:nvPr/>
          </p:nvGrpSpPr>
          <p:grpSpPr bwMode="auto">
            <a:xfrm>
              <a:off x="5308600" y="2895600"/>
              <a:ext cx="3759200" cy="2743200"/>
              <a:chOff x="2895692" y="3352800"/>
              <a:chExt cx="3759767" cy="2743200"/>
            </a:xfrm>
          </p:grpSpPr>
          <p:pic>
            <p:nvPicPr>
              <p:cNvPr id="18" name="Picture 5"/>
              <p:cNvPicPr>
                <a:picLocks noChangeAspect="1"/>
              </p:cNvPicPr>
              <p:nvPr/>
            </p:nvPicPr>
            <p:blipFill rotWithShape="1">
              <a:blip r:embed="rId4">
                <a:extLst>
                  <a:ext uri="{28A0092B-C50C-407E-A947-70E740481C1C}">
                    <a14:useLocalDpi xmlns:a14="http://schemas.microsoft.com/office/drawing/2010/main" val="0"/>
                  </a:ext>
                </a:extLst>
              </a:blip>
              <a:srcRect l="23271"/>
              <a:stretch/>
            </p:blipFill>
            <p:spPr bwMode="auto">
              <a:xfrm>
                <a:off x="2895692" y="3352800"/>
                <a:ext cx="2010243" cy="248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505200"/>
                <a:ext cx="1626259"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cxnSp>
          <p:nvCxnSpPr>
            <p:cNvPr id="16" name="Straight Arrow Connector 21"/>
            <p:cNvCxnSpPr>
              <a:cxnSpLocks noChangeShapeType="1"/>
            </p:cNvCxnSpPr>
            <p:nvPr/>
          </p:nvCxnSpPr>
          <p:spPr bwMode="auto">
            <a:xfrm rot="5400000">
              <a:off x="5561807" y="5409406"/>
              <a:ext cx="457200" cy="1587"/>
            </a:xfrm>
            <a:prstGeom prst="straightConnector1">
              <a:avLst/>
            </a:prstGeom>
            <a:noFill/>
            <a:ln w="9525">
              <a:solidFill>
                <a:schemeClr val="tx1"/>
              </a:solidFill>
              <a:round/>
              <a:headEnd type="arrow" w="med" len="med"/>
              <a:tailEnd type="arrow" w="med" len="med"/>
            </a:ln>
            <a:extLst>
              <a:ext uri="{909E8E84-426E-40dd-AFC4-6F175D3DCCD1}">
                <a14:hiddenFill xmlns="" xmlns:a14="http://schemas.microsoft.com/office/drawing/2010/main">
                  <a:noFill/>
                </a14:hiddenFill>
              </a:ext>
            </a:extLst>
          </p:spPr>
        </p:cxnSp>
        <p:graphicFrame>
          <p:nvGraphicFramePr>
            <p:cNvPr id="17" name="Object 8"/>
            <p:cNvGraphicFramePr>
              <a:graphicFrameLocks noChangeAspect="1"/>
            </p:cNvGraphicFramePr>
            <p:nvPr/>
          </p:nvGraphicFramePr>
          <p:xfrm>
            <a:off x="5815013" y="5291138"/>
            <a:ext cx="485775" cy="228600"/>
          </p:xfrm>
          <a:graphic>
            <a:graphicData uri="http://schemas.openxmlformats.org/presentationml/2006/ole">
              <mc:AlternateContent xmlns:mc="http://schemas.openxmlformats.org/markup-compatibility/2006">
                <mc:Choice xmlns:v="urn:schemas-microsoft-com:vml" Requires="v">
                  <p:oleObj name="Equation" r:id="rId6" imgW="431800" imgH="203200" progId="Equation.3">
                    <p:embed/>
                  </p:oleObj>
                </mc:Choice>
                <mc:Fallback>
                  <p:oleObj name="Equation" r:id="rId6" imgW="431800" imgH="203200" progId="Equation.3">
                    <p:embed/>
                    <p:pic>
                      <p:nvPicPr>
                        <p:cNvPr id="17"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15013" y="5291138"/>
                          <a:ext cx="485775" cy="228600"/>
                        </a:xfrm>
                        <a:prstGeom prst="rect">
                          <a:avLst/>
                        </a:prstGeom>
                        <a:noFill/>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pic>
        <p:nvPicPr>
          <p:cNvPr id="20" name="Picture 5"/>
          <p:cNvPicPr>
            <a:picLocks noChangeAspect="1"/>
          </p:cNvPicPr>
          <p:nvPr/>
        </p:nvPicPr>
        <p:blipFill rotWithShape="1">
          <a:blip r:embed="rId4">
            <a:extLst>
              <a:ext uri="{28A0092B-C50C-407E-A947-70E740481C1C}">
                <a14:useLocalDpi xmlns:a14="http://schemas.microsoft.com/office/drawing/2010/main" val="0"/>
              </a:ext>
            </a:extLst>
          </a:blip>
          <a:srcRect t="74348" r="83031" b="2945"/>
          <a:stretch/>
        </p:blipFill>
        <p:spPr bwMode="auto">
          <a:xfrm>
            <a:off x="4175759" y="2622792"/>
            <a:ext cx="592668" cy="75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21" name="Object 2"/>
          <p:cNvGraphicFramePr>
            <a:graphicFrameLocks noChangeAspect="1"/>
          </p:cNvGraphicFramePr>
          <p:nvPr/>
        </p:nvGraphicFramePr>
        <p:xfrm>
          <a:off x="1077384" y="2690526"/>
          <a:ext cx="2741083" cy="651933"/>
        </p:xfrm>
        <a:graphic>
          <a:graphicData uri="http://schemas.openxmlformats.org/presentationml/2006/ole">
            <mc:AlternateContent xmlns:mc="http://schemas.openxmlformats.org/markup-compatibility/2006">
              <mc:Choice xmlns:v="urn:schemas-microsoft-com:vml" Requires="v">
                <p:oleObj name="Equation" r:id="rId8" imgW="2247900" imgH="533400" progId="Equation.3">
                  <p:embed/>
                </p:oleObj>
              </mc:Choice>
              <mc:Fallback>
                <p:oleObj name="Equation" r:id="rId8" imgW="2247900" imgH="533400" progId="Equation.3">
                  <p:embed/>
                  <p:pic>
                    <p:nvPicPr>
                      <p:cNvPr id="21" name="Object 2"/>
                      <p:cNvPicPr>
                        <a:picLocks noChangeAspect="1" noChangeArrowheads="1"/>
                      </p:cNvPicPr>
                      <p:nvPr/>
                    </p:nvPicPr>
                    <p:blipFill>
                      <a:blip r:embed="rId9"/>
                      <a:srcRect/>
                      <a:stretch>
                        <a:fillRect/>
                      </a:stretch>
                    </p:blipFill>
                    <p:spPr bwMode="auto">
                      <a:xfrm>
                        <a:off x="1077384" y="2690526"/>
                        <a:ext cx="2741083" cy="651933"/>
                      </a:xfrm>
                      <a:prstGeom prst="rect">
                        <a:avLst/>
                      </a:prstGeom>
                      <a:noFill/>
                      <a:effectLst/>
                    </p:spPr>
                  </p:pic>
                </p:oleObj>
              </mc:Fallback>
            </mc:AlternateContent>
          </a:graphicData>
        </a:graphic>
      </p:graphicFrame>
      <p:pic>
        <p:nvPicPr>
          <p:cNvPr id="22" name="Picture 21" descr="latex-image-1.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29945" y="5010605"/>
            <a:ext cx="2274227" cy="801489"/>
          </a:xfrm>
          <a:prstGeom prst="rect">
            <a:avLst/>
          </a:prstGeom>
        </p:spPr>
      </p:pic>
      <p:pic>
        <p:nvPicPr>
          <p:cNvPr id="23" name="Picture 22" descr="latex-image-1.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5120" y="5097802"/>
            <a:ext cx="3705013" cy="546461"/>
          </a:xfrm>
          <a:prstGeom prst="rect">
            <a:avLst/>
          </a:prstGeom>
        </p:spPr>
      </p:pic>
      <p:sp>
        <p:nvSpPr>
          <p:cNvPr id="2" name="TextBox 1">
            <a:extLst>
              <a:ext uri="{FF2B5EF4-FFF2-40B4-BE49-F238E27FC236}">
                <a16:creationId xmlns:a16="http://schemas.microsoft.com/office/drawing/2014/main" id="{2B1A51B8-C9D6-819C-5A62-36D5991B6CA2}"/>
              </a:ext>
            </a:extLst>
          </p:cNvPr>
          <p:cNvSpPr txBox="1"/>
          <p:nvPr/>
        </p:nvSpPr>
        <p:spPr>
          <a:xfrm>
            <a:off x="10765537" y="3951894"/>
            <a:ext cx="1274110" cy="553994"/>
          </a:xfrm>
          <a:prstGeom prst="rect">
            <a:avLst/>
          </a:prstGeom>
          <a:noFill/>
        </p:spPr>
        <p:txBody>
          <a:bodyPr wrap="square" lIns="121917" tIns="60958" rIns="121917" bIns="60958" rtlCol="0">
            <a:spAutoFit/>
          </a:bodyPr>
          <a:lstStyle/>
          <a:p>
            <a:r>
              <a:rPr lang="en-US" sz="1400" b="1" dirty="0">
                <a:solidFill>
                  <a:schemeClr val="accent1"/>
                </a:solidFill>
              </a:rPr>
              <a:t>KATRIN/P8</a:t>
            </a:r>
          </a:p>
          <a:p>
            <a:r>
              <a:rPr lang="en-US" sz="1400" b="1" dirty="0">
                <a:solidFill>
                  <a:schemeClr val="accent1"/>
                </a:solidFill>
              </a:rPr>
              <a:t>Cosmology</a:t>
            </a:r>
          </a:p>
        </p:txBody>
      </p:sp>
      <p:cxnSp>
        <p:nvCxnSpPr>
          <p:cNvPr id="4" name="Straight Arrow Connector 21">
            <a:extLst>
              <a:ext uri="{FF2B5EF4-FFF2-40B4-BE49-F238E27FC236}">
                <a16:creationId xmlns:a16="http://schemas.microsoft.com/office/drawing/2014/main" id="{2EA173A3-10AD-3E4E-C3F9-3E5E2252D0B8}"/>
              </a:ext>
            </a:extLst>
          </p:cNvPr>
          <p:cNvCxnSpPr>
            <a:cxnSpLocks noChangeShapeType="1"/>
          </p:cNvCxnSpPr>
          <p:nvPr/>
        </p:nvCxnSpPr>
        <p:spPr bwMode="auto">
          <a:xfrm>
            <a:off x="10983926" y="4573274"/>
            <a:ext cx="622858" cy="0"/>
          </a:xfrm>
          <a:prstGeom prst="straightConnector1">
            <a:avLst/>
          </a:prstGeom>
          <a:noFill/>
          <a:ln w="25400">
            <a:solidFill>
              <a:schemeClr val="accent1"/>
            </a:solidFill>
            <a:round/>
            <a:headEnd type="arrow" w="med" len="med"/>
            <a:tailEnd type="none" w="med" len="med"/>
          </a:ln>
          <a:extLst>
            <a:ext uri="{909E8E84-426E-40dd-AFC4-6F175D3DCCD1}">
              <a14:hiddenFill xmlns="" xmlns:a14="http://schemas.microsoft.com/office/drawing/2010/main">
                <a:noFill/>
              </a14:hiddenFill>
            </a:ext>
          </a:extLst>
        </p:spPr>
      </p:cxnSp>
      <p:sp>
        <p:nvSpPr>
          <p:cNvPr id="5" name="Rectangle 4">
            <a:extLst>
              <a:ext uri="{FF2B5EF4-FFF2-40B4-BE49-F238E27FC236}">
                <a16:creationId xmlns:a16="http://schemas.microsoft.com/office/drawing/2014/main" id="{3787CF5C-1679-80B5-0BCE-20DEAD6B5511}"/>
              </a:ext>
            </a:extLst>
          </p:cNvPr>
          <p:cNvSpPr/>
          <p:nvPr/>
        </p:nvSpPr>
        <p:spPr>
          <a:xfrm>
            <a:off x="10972051" y="1381777"/>
            <a:ext cx="882694" cy="1488271"/>
          </a:xfrm>
          <a:prstGeom prst="rect">
            <a:avLst/>
          </a:prstGeom>
          <a:solidFill>
            <a:srgbClr val="C00000">
              <a:alpha val="7884"/>
            </a:srgbClr>
          </a:solidFill>
          <a:ln w="25400">
            <a:solidFill>
              <a:srgbClr val="C00000"/>
            </a:solidFill>
          </a:ln>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a:p>
        </p:txBody>
      </p:sp>
    </p:spTree>
    <p:extLst>
      <p:ext uri="{BB962C8B-B14F-4D97-AF65-F5344CB8AC3E}">
        <p14:creationId xmlns:p14="http://schemas.microsoft.com/office/powerpoint/2010/main" val="2441682000"/>
      </p:ext>
    </p:extLst>
  </p:cSld>
  <p:clrMapOvr>
    <a:masterClrMapping/>
  </p:clrMapOvr>
  <p:transition spd="med" advTm="55751"/>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1">
            <a:extLst>
              <a:ext uri="{FF2B5EF4-FFF2-40B4-BE49-F238E27FC236}">
                <a16:creationId xmlns:a16="http://schemas.microsoft.com/office/drawing/2014/main" id="{422A6047-8950-8ABB-F333-335962BA2289}"/>
              </a:ext>
            </a:extLst>
          </p:cNvPr>
          <p:cNvSpPr>
            <a:spLocks noChangeArrowheads="1"/>
          </p:cNvSpPr>
          <p:nvPr/>
        </p:nvSpPr>
        <p:spPr bwMode="auto">
          <a:xfrm>
            <a:off x="179999" y="720000"/>
            <a:ext cx="12012001" cy="2197509"/>
          </a:xfrm>
          <a:prstGeom prst="rect">
            <a:avLst/>
          </a:prstGeom>
          <a:solidFill>
            <a:schemeClr val="bg1"/>
          </a:solidFill>
          <a:ln w="9525">
            <a:noFill/>
            <a:miter lim="800000"/>
            <a:headEnd/>
            <a:tailEnd/>
          </a:ln>
        </p:spPr>
        <p:txBody>
          <a:bodyPr wrap="square" lIns="91423" tIns="45712" rIns="91423" bIns="45712">
            <a:prstTxWarp prst="textNoShape">
              <a:avLst/>
            </a:prstTxWarp>
            <a:spAutoFit/>
          </a:bodyPr>
          <a:lstStyle/>
          <a:p>
            <a:pPr marL="125957" indent="-125957">
              <a:lnSpc>
                <a:spcPct val="90000"/>
              </a:lnSpc>
              <a:spcBef>
                <a:spcPct val="20000"/>
              </a:spcBef>
              <a:buClr>
                <a:srgbClr val="000000"/>
              </a:buClr>
            </a:pPr>
            <a:r>
              <a:rPr lang="en-US" sz="2000" dirty="0">
                <a:solidFill>
                  <a:schemeClr val="tx1"/>
                </a:solidFill>
              </a:rPr>
              <a:t>(Not so) Bold predictions: new directions in the next 5 years</a:t>
            </a:r>
          </a:p>
          <a:p>
            <a:pPr marL="125957" indent="-125957">
              <a:lnSpc>
                <a:spcPct val="90000"/>
              </a:lnSpc>
              <a:spcBef>
                <a:spcPct val="20000"/>
              </a:spcBef>
              <a:buClr>
                <a:srgbClr val="000000"/>
              </a:buClr>
            </a:pPr>
            <a:endParaRPr lang="en-US" sz="2000" dirty="0">
              <a:solidFill>
                <a:schemeClr val="tx1"/>
              </a:solidFill>
            </a:endParaRPr>
          </a:p>
          <a:p>
            <a:pPr marL="125957" indent="-125957">
              <a:lnSpc>
                <a:spcPct val="90000"/>
              </a:lnSpc>
              <a:spcBef>
                <a:spcPct val="20000"/>
              </a:spcBef>
              <a:buClr>
                <a:srgbClr val="000000"/>
              </a:buClr>
            </a:pPr>
            <a:r>
              <a:rPr lang="en-US" sz="2000" b="1" dirty="0">
                <a:solidFill>
                  <a:schemeClr val="tx1"/>
                </a:solidFill>
              </a:rPr>
              <a:t>																				Nucleosynthesis</a:t>
            </a:r>
          </a:p>
          <a:p>
            <a:pPr marL="125957" indent="-125957">
              <a:lnSpc>
                <a:spcPct val="90000"/>
              </a:lnSpc>
              <a:spcBef>
                <a:spcPct val="20000"/>
              </a:spcBef>
              <a:buClr>
                <a:srgbClr val="000000"/>
              </a:buClr>
            </a:pPr>
            <a:r>
              <a:rPr lang="en-US" sz="2000" dirty="0">
                <a:solidFill>
                  <a:schemeClr val="tx1"/>
                </a:solidFill>
              </a:rPr>
              <a:t>																				 Ab initio input for r-process</a:t>
            </a:r>
          </a:p>
          <a:p>
            <a:pPr marL="125957" indent="-125957">
              <a:lnSpc>
                <a:spcPct val="90000"/>
              </a:lnSpc>
              <a:spcBef>
                <a:spcPct val="20000"/>
              </a:spcBef>
              <a:buClr>
                <a:srgbClr val="000000"/>
              </a:buClr>
            </a:pPr>
            <a:endParaRPr lang="en-US" sz="800" dirty="0">
              <a:solidFill>
                <a:schemeClr val="tx1"/>
              </a:solidFill>
            </a:endParaRPr>
          </a:p>
          <a:p>
            <a:pPr marL="125957" indent="-125957">
              <a:lnSpc>
                <a:spcPct val="90000"/>
              </a:lnSpc>
              <a:spcBef>
                <a:spcPct val="20000"/>
              </a:spcBef>
              <a:buClr>
                <a:srgbClr val="000000"/>
              </a:buClr>
            </a:pPr>
            <a:r>
              <a:rPr lang="en-US" sz="2000" b="1" dirty="0">
                <a:solidFill>
                  <a:schemeClr val="tx1"/>
                </a:solidFill>
              </a:rPr>
              <a:t>																				</a:t>
            </a:r>
            <a:r>
              <a:rPr lang="en-US" sz="2000" b="1" dirty="0">
                <a:solidFill>
                  <a:srgbClr val="C00000"/>
                </a:solidFill>
              </a:rPr>
              <a:t>Dark Matter/v Scattering</a:t>
            </a:r>
          </a:p>
          <a:p>
            <a:pPr marL="125957" indent="-125957">
              <a:lnSpc>
                <a:spcPct val="90000"/>
              </a:lnSpc>
              <a:spcBef>
                <a:spcPct val="20000"/>
              </a:spcBef>
              <a:buClr>
                <a:srgbClr val="000000"/>
              </a:buClr>
            </a:pPr>
            <a:r>
              <a:rPr lang="en-US" sz="2000" dirty="0">
                <a:solidFill>
                  <a:schemeClr val="tx1"/>
                </a:solidFill>
              </a:rPr>
              <a:t>																				 Ab initio structure functions</a:t>
            </a:r>
          </a:p>
        </p:txBody>
      </p:sp>
      <p:sp>
        <p:nvSpPr>
          <p:cNvPr id="495" name="Title 1"/>
          <p:cNvSpPr txBox="1">
            <a:spLocks noGrp="1"/>
          </p:cNvSpPr>
          <p:nvPr>
            <p:ph type="title"/>
          </p:nvPr>
        </p:nvSpPr>
        <p:spPr>
          <a:xfrm>
            <a:off x="2325039" y="108001"/>
            <a:ext cx="9761391" cy="688339"/>
          </a:xfrm>
          <a:prstGeom prst="rect">
            <a:avLst/>
          </a:prstGeom>
        </p:spPr>
        <p:txBody>
          <a:bodyPr>
            <a:normAutofit/>
          </a:bodyPr>
          <a:lstStyle>
            <a:lvl1pPr>
              <a:defRPr sz="3000"/>
            </a:lvl1pPr>
          </a:lstStyle>
          <a:p>
            <a:pPr algn="r"/>
            <a:r>
              <a:rPr lang="en-US" dirty="0"/>
              <a:t>Future of Ab Initio Theory</a:t>
            </a:r>
            <a:endParaRPr dirty="0"/>
          </a:p>
        </p:txBody>
      </p:sp>
      <p:sp>
        <p:nvSpPr>
          <p:cNvPr id="8" name="Rectangle 7"/>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 name="Rectangle 1">
            <a:extLst>
              <a:ext uri="{FF2B5EF4-FFF2-40B4-BE49-F238E27FC236}">
                <a16:creationId xmlns:a16="http://schemas.microsoft.com/office/drawing/2014/main" id="{17664C49-EB9B-193F-91C7-692E70858420}"/>
              </a:ext>
            </a:extLst>
          </p:cNvPr>
          <p:cNvSpPr/>
          <p:nvPr/>
        </p:nvSpPr>
        <p:spPr>
          <a:xfrm>
            <a:off x="643188" y="6433828"/>
            <a:ext cx="650316" cy="312234"/>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9" name="Picture 8">
            <a:extLst>
              <a:ext uri="{FF2B5EF4-FFF2-40B4-BE49-F238E27FC236}">
                <a16:creationId xmlns:a16="http://schemas.microsoft.com/office/drawing/2014/main" id="{0583D720-78C0-1B73-5462-9786D4933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00" y="1356375"/>
            <a:ext cx="8778240" cy="5486400"/>
          </a:xfrm>
          <a:prstGeom prst="rect">
            <a:avLst/>
          </a:prstGeom>
        </p:spPr>
      </p:pic>
      <p:sp>
        <p:nvSpPr>
          <p:cNvPr id="10" name="AutoShape 4" descr="nuclear_chart_2022.pdf">
            <a:extLst>
              <a:ext uri="{FF2B5EF4-FFF2-40B4-BE49-F238E27FC236}">
                <a16:creationId xmlns:a16="http://schemas.microsoft.com/office/drawing/2014/main" id="{11923A5D-AC18-0965-0833-BD1BC9CD1E59}"/>
              </a:ext>
            </a:extLst>
          </p:cNvPr>
          <p:cNvSpPr>
            <a:spLocks noChangeAspect="1" noChangeArrowheads="1"/>
          </p:cNvSpPr>
          <p:nvPr/>
        </p:nvSpPr>
        <p:spPr bwMode="auto">
          <a:xfrm>
            <a:off x="4620258" y="4383692"/>
            <a:ext cx="218985" cy="21898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nuclear_chart_2022.pdf">
            <a:extLst>
              <a:ext uri="{FF2B5EF4-FFF2-40B4-BE49-F238E27FC236}">
                <a16:creationId xmlns:a16="http://schemas.microsoft.com/office/drawing/2014/main" id="{4D086FEE-128E-4479-AB89-703E039756D4}"/>
              </a:ext>
            </a:extLst>
          </p:cNvPr>
          <p:cNvSpPr>
            <a:spLocks noChangeAspect="1" noChangeArrowheads="1"/>
          </p:cNvSpPr>
          <p:nvPr/>
        </p:nvSpPr>
        <p:spPr bwMode="auto">
          <a:xfrm>
            <a:off x="4772658" y="4536092"/>
            <a:ext cx="218985" cy="21898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a:extLst>
              <a:ext uri="{FF2B5EF4-FFF2-40B4-BE49-F238E27FC236}">
                <a16:creationId xmlns:a16="http://schemas.microsoft.com/office/drawing/2014/main" id="{EF7B8179-C0A4-BBC7-F0B2-3B22D1B34C02}"/>
              </a:ext>
            </a:extLst>
          </p:cNvPr>
          <p:cNvSpPr/>
          <p:nvPr/>
        </p:nvSpPr>
        <p:spPr>
          <a:xfrm>
            <a:off x="2780326" y="2876141"/>
            <a:ext cx="3841078" cy="1923982"/>
          </a:xfrm>
          <a:prstGeom prst="rect">
            <a:avLst/>
          </a:prstGeom>
          <a:gradFill flip="none" rotWithShape="1">
            <a:gsLst>
              <a:gs pos="28000">
                <a:srgbClr val="00B0F0">
                  <a:alpha val="88000"/>
                </a:srgbClr>
              </a:gs>
              <a:gs pos="98000">
                <a:schemeClr val="bg1">
                  <a:alpha val="0"/>
                </a:schemeClr>
              </a:gs>
              <a:gs pos="74000">
                <a:srgbClr val="0070C0">
                  <a:alpha val="75897"/>
                </a:srgbClr>
              </a:gs>
            </a:gsLst>
            <a:path path="rect">
              <a:fillToRect t="100000" r="100000"/>
            </a:path>
            <a:tileRect l="-100000" b="-100000"/>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7" name="Oval 6">
            <a:extLst>
              <a:ext uri="{FF2B5EF4-FFF2-40B4-BE49-F238E27FC236}">
                <a16:creationId xmlns:a16="http://schemas.microsoft.com/office/drawing/2014/main" id="{9826752D-9D29-F652-20BB-73CB85B58871}"/>
              </a:ext>
            </a:extLst>
          </p:cNvPr>
          <p:cNvSpPr/>
          <p:nvPr/>
        </p:nvSpPr>
        <p:spPr>
          <a:xfrm>
            <a:off x="5369480" y="1666449"/>
            <a:ext cx="3534606" cy="211246"/>
          </a:xfrm>
          <a:prstGeom prst="ellipse">
            <a:avLst/>
          </a:prstGeom>
          <a:gradFill flip="none" rotWithShape="1">
            <a:gsLst>
              <a:gs pos="60000">
                <a:srgbClr val="0070C0">
                  <a:alpha val="76766"/>
                </a:srgbClr>
              </a:gs>
              <a:gs pos="100000">
                <a:schemeClr val="bg1">
                  <a:alpha val="0"/>
                </a:schemeClr>
              </a:gs>
            </a:gsLst>
            <a:path path="circle">
              <a:fillToRect l="50000" t="50000" r="50000" b="50000"/>
            </a:path>
            <a:tileRect/>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2" name="TextBox 11">
            <a:extLst>
              <a:ext uri="{FF2B5EF4-FFF2-40B4-BE49-F238E27FC236}">
                <a16:creationId xmlns:a16="http://schemas.microsoft.com/office/drawing/2014/main" id="{9FC39C29-CCFC-C725-D0D8-BDC67B4A3872}"/>
              </a:ext>
            </a:extLst>
          </p:cNvPr>
          <p:cNvSpPr txBox="1"/>
          <p:nvPr/>
        </p:nvSpPr>
        <p:spPr>
          <a:xfrm>
            <a:off x="601879" y="1469979"/>
            <a:ext cx="893832" cy="52321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uFillTx/>
                <a:latin typeface="Arial"/>
                <a:ea typeface="Arial"/>
                <a:cs typeface="Arial"/>
                <a:sym typeface="Arial"/>
              </a:rPr>
              <a:t>2024</a:t>
            </a:r>
          </a:p>
        </p:txBody>
      </p:sp>
      <p:sp>
        <p:nvSpPr>
          <p:cNvPr id="14" name="TextBox 13">
            <a:extLst>
              <a:ext uri="{FF2B5EF4-FFF2-40B4-BE49-F238E27FC236}">
                <a16:creationId xmlns:a16="http://schemas.microsoft.com/office/drawing/2014/main" id="{6A798116-91C4-A4E6-9FB2-33DE20BD5723}"/>
              </a:ext>
            </a:extLst>
          </p:cNvPr>
          <p:cNvSpPr txBox="1"/>
          <p:nvPr/>
        </p:nvSpPr>
        <p:spPr>
          <a:xfrm>
            <a:off x="8827345" y="4150682"/>
            <a:ext cx="2758591" cy="307777"/>
          </a:xfrm>
          <a:prstGeom prst="rect">
            <a:avLst/>
          </a:prstGeom>
          <a:solidFill>
            <a:schemeClr val="bg1">
              <a:alpha val="80000"/>
            </a:schemeClr>
          </a:solidFill>
        </p:spPr>
        <p:txBody>
          <a:bodyPr wrap="square" rtlCol="0">
            <a:spAutoFit/>
          </a:bodyPr>
          <a:lstStyle/>
          <a:p>
            <a:r>
              <a:rPr lang="en-US" sz="1400" b="1" dirty="0">
                <a:solidFill>
                  <a:srgbClr val="0070C0"/>
                </a:solidFill>
                <a:latin typeface="+mn-lt"/>
              </a:rPr>
              <a:t>Sam </a:t>
            </a:r>
            <a:r>
              <a:rPr lang="en-US" sz="1400" b="1" dirty="0" err="1">
                <a:solidFill>
                  <a:srgbClr val="0070C0"/>
                </a:solidFill>
                <a:latin typeface="+mn-lt"/>
              </a:rPr>
              <a:t>Leutheusser</a:t>
            </a:r>
            <a:r>
              <a:rPr lang="en-US" sz="1400" b="1" dirty="0">
                <a:solidFill>
                  <a:srgbClr val="0070C0"/>
                </a:solidFill>
                <a:latin typeface="+mn-lt"/>
              </a:rPr>
              <a:t>  Jose Padua</a:t>
            </a:r>
          </a:p>
        </p:txBody>
      </p:sp>
      <p:pic>
        <p:nvPicPr>
          <p:cNvPr id="18" name="Picture 17" descr="A person smiling for a picture&#10;&#10;Description automatically generated">
            <a:extLst>
              <a:ext uri="{FF2B5EF4-FFF2-40B4-BE49-F238E27FC236}">
                <a16:creationId xmlns:a16="http://schemas.microsoft.com/office/drawing/2014/main" id="{47153436-9B14-3F68-75F5-B405F1CCCF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3811" y="3010521"/>
            <a:ext cx="971467" cy="1119804"/>
          </a:xfrm>
          <a:prstGeom prst="rect">
            <a:avLst/>
          </a:prstGeom>
        </p:spPr>
      </p:pic>
      <p:pic>
        <p:nvPicPr>
          <p:cNvPr id="19" name="Picture 18" descr="A person wearing glasses and smiling&#10;&#10;Description automatically generated">
            <a:extLst>
              <a:ext uri="{FF2B5EF4-FFF2-40B4-BE49-F238E27FC236}">
                <a16:creationId xmlns:a16="http://schemas.microsoft.com/office/drawing/2014/main" id="{F70B7F17-1B89-3983-45EB-18390D0483A9}"/>
              </a:ext>
            </a:extLst>
          </p:cNvPr>
          <p:cNvPicPr>
            <a:picLocks noChangeAspect="1"/>
          </p:cNvPicPr>
          <p:nvPr/>
        </p:nvPicPr>
        <p:blipFill rotWithShape="1">
          <a:blip r:embed="rId5">
            <a:extLst>
              <a:ext uri="{28A0092B-C50C-407E-A947-70E740481C1C}">
                <a14:useLocalDpi xmlns:a14="http://schemas.microsoft.com/office/drawing/2010/main" val="0"/>
              </a:ext>
            </a:extLst>
          </a:blip>
          <a:srcRect t="10300" b="1550"/>
          <a:stretch/>
        </p:blipFill>
        <p:spPr>
          <a:xfrm>
            <a:off x="9173282" y="2992604"/>
            <a:ext cx="985334" cy="1158078"/>
          </a:xfrm>
          <a:prstGeom prst="rect">
            <a:avLst/>
          </a:prstGeom>
        </p:spPr>
      </p:pic>
      <p:pic>
        <p:nvPicPr>
          <p:cNvPr id="21" name="Picture 20" descr="A person smiling for a selfie&#10;&#10;Description automatically generated">
            <a:extLst>
              <a:ext uri="{FF2B5EF4-FFF2-40B4-BE49-F238E27FC236}">
                <a16:creationId xmlns:a16="http://schemas.microsoft.com/office/drawing/2014/main" id="{67C0E59E-54E0-DE5F-691B-2805236175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1744" y="4597356"/>
            <a:ext cx="1080617" cy="1080617"/>
          </a:xfrm>
          <a:prstGeom prst="rect">
            <a:avLst/>
          </a:prstGeom>
        </p:spPr>
      </p:pic>
      <p:pic>
        <p:nvPicPr>
          <p:cNvPr id="23" name="Picture 22">
            <a:extLst>
              <a:ext uri="{FF2B5EF4-FFF2-40B4-BE49-F238E27FC236}">
                <a16:creationId xmlns:a16="http://schemas.microsoft.com/office/drawing/2014/main" id="{9ADAC7C7-9AAC-131B-C01F-AD3B0973C777}"/>
              </a:ext>
            </a:extLst>
          </p:cNvPr>
          <p:cNvPicPr>
            <a:picLocks noChangeAspect="1"/>
          </p:cNvPicPr>
          <p:nvPr/>
        </p:nvPicPr>
        <p:blipFill rotWithShape="1">
          <a:blip r:embed="rId7">
            <a:extLst>
              <a:ext uri="{28A0092B-C50C-407E-A947-70E740481C1C}">
                <a14:useLocalDpi xmlns:a14="http://schemas.microsoft.com/office/drawing/2010/main" val="0"/>
              </a:ext>
            </a:extLst>
          </a:blip>
          <a:srcRect t="10868"/>
          <a:stretch/>
        </p:blipFill>
        <p:spPr>
          <a:xfrm>
            <a:off x="10916267" y="4481609"/>
            <a:ext cx="1163252" cy="1263322"/>
          </a:xfrm>
          <a:prstGeom prst="rect">
            <a:avLst/>
          </a:prstGeom>
        </p:spPr>
      </p:pic>
      <p:sp>
        <p:nvSpPr>
          <p:cNvPr id="25" name="TextBox 24">
            <a:extLst>
              <a:ext uri="{FF2B5EF4-FFF2-40B4-BE49-F238E27FC236}">
                <a16:creationId xmlns:a16="http://schemas.microsoft.com/office/drawing/2014/main" id="{657136B0-903D-C7BE-5E33-63D0CF8E8392}"/>
              </a:ext>
            </a:extLst>
          </p:cNvPr>
          <p:cNvSpPr txBox="1"/>
          <p:nvPr/>
        </p:nvSpPr>
        <p:spPr>
          <a:xfrm>
            <a:off x="9324526" y="5762146"/>
            <a:ext cx="2899677" cy="307777"/>
          </a:xfrm>
          <a:prstGeom prst="rect">
            <a:avLst/>
          </a:prstGeom>
          <a:solidFill>
            <a:schemeClr val="bg1">
              <a:alpha val="80000"/>
            </a:schemeClr>
          </a:solidFill>
        </p:spPr>
        <p:txBody>
          <a:bodyPr wrap="square" rtlCol="0">
            <a:spAutoFit/>
          </a:bodyPr>
          <a:lstStyle/>
          <a:p>
            <a:r>
              <a:rPr lang="en-US" sz="1400" b="1" dirty="0">
                <a:solidFill>
                  <a:srgbClr val="0070C0"/>
                </a:solidFill>
                <a:latin typeface="+mn-lt"/>
              </a:rPr>
              <a:t>Mathieu </a:t>
            </a:r>
            <a:r>
              <a:rPr lang="en-US" sz="1400" b="1" dirty="0" err="1">
                <a:solidFill>
                  <a:srgbClr val="0070C0"/>
                </a:solidFill>
                <a:latin typeface="+mn-lt"/>
              </a:rPr>
              <a:t>Bruneault</a:t>
            </a:r>
            <a:r>
              <a:rPr lang="en-US" sz="1400" b="1" dirty="0">
                <a:solidFill>
                  <a:srgbClr val="0070C0"/>
                </a:solidFill>
                <a:latin typeface="+mn-lt"/>
              </a:rPr>
              <a:t>   </a:t>
            </a:r>
            <a:r>
              <a:rPr lang="en-US" sz="1400" b="1" dirty="0" err="1">
                <a:solidFill>
                  <a:srgbClr val="0070C0"/>
                </a:solidFill>
                <a:latin typeface="+mn-lt"/>
              </a:rPr>
              <a:t>Baishan</a:t>
            </a:r>
            <a:r>
              <a:rPr lang="en-US" sz="1400" b="1" dirty="0">
                <a:solidFill>
                  <a:srgbClr val="0070C0"/>
                </a:solidFill>
                <a:latin typeface="+mn-lt"/>
              </a:rPr>
              <a:t> Hu</a:t>
            </a:r>
          </a:p>
        </p:txBody>
      </p:sp>
      <p:sp>
        <p:nvSpPr>
          <p:cNvPr id="26" name="Oval 25">
            <a:extLst>
              <a:ext uri="{FF2B5EF4-FFF2-40B4-BE49-F238E27FC236}">
                <a16:creationId xmlns:a16="http://schemas.microsoft.com/office/drawing/2014/main" id="{80E71068-4711-00AD-DB27-93A9046595C9}"/>
              </a:ext>
            </a:extLst>
          </p:cNvPr>
          <p:cNvSpPr/>
          <p:nvPr/>
        </p:nvSpPr>
        <p:spPr>
          <a:xfrm rot="5400000">
            <a:off x="6337939" y="2446352"/>
            <a:ext cx="2627457" cy="188586"/>
          </a:xfrm>
          <a:prstGeom prst="ellipse">
            <a:avLst/>
          </a:prstGeom>
          <a:gradFill flip="none" rotWithShape="1">
            <a:gsLst>
              <a:gs pos="61000">
                <a:srgbClr val="0070C0">
                  <a:alpha val="52878"/>
                </a:srgbClr>
              </a:gs>
              <a:gs pos="100000">
                <a:schemeClr val="bg1">
                  <a:alpha val="0"/>
                </a:schemeClr>
              </a:gs>
            </a:gsLst>
            <a:path path="circle">
              <a:fillToRect l="50000" t="50000" r="50000" b="50000"/>
            </a:path>
            <a:tileRect/>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1731853225"/>
      </p:ext>
    </p:extLst>
  </p:cSld>
  <p:clrMapOvr>
    <a:masterClrMapping/>
  </p:clrMapOvr>
  <p:transition spd="med" advTm="15616"/>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1">
            <a:extLst>
              <a:ext uri="{FF2B5EF4-FFF2-40B4-BE49-F238E27FC236}">
                <a16:creationId xmlns:a16="http://schemas.microsoft.com/office/drawing/2014/main" id="{F2100993-733E-1C98-3CC4-5BFE298BB50F}"/>
              </a:ext>
            </a:extLst>
          </p:cNvPr>
          <p:cNvSpPr>
            <a:spLocks noChangeArrowheads="1"/>
          </p:cNvSpPr>
          <p:nvPr/>
        </p:nvSpPr>
        <p:spPr bwMode="auto">
          <a:xfrm>
            <a:off x="182880" y="738716"/>
            <a:ext cx="12009119" cy="6140138"/>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dirty="0"/>
              <a:t>Dark matter direct detection and </a:t>
            </a:r>
            <a:r>
              <a:rPr lang="en-US" sz="2100" dirty="0" err="1"/>
              <a:t>CE</a:t>
            </a:r>
            <a:r>
              <a:rPr lang="en-US" sz="2100" dirty="0" err="1">
                <a:latin typeface="Symbol" pitchFamily="2" charset="2"/>
              </a:rPr>
              <a:t>n</a:t>
            </a:r>
            <a:r>
              <a:rPr lang="en-US" sz="2100" dirty="0" err="1"/>
              <a:t>NS</a:t>
            </a:r>
            <a:r>
              <a:rPr lang="en-US" sz="2100" dirty="0"/>
              <a:t> require similar ab initio theory</a:t>
            </a:r>
          </a:p>
          <a:p>
            <a:endParaRPr lang="en-US" sz="2100" dirty="0"/>
          </a:p>
          <a:p>
            <a:endParaRPr lang="en-US" sz="2100" dirty="0"/>
          </a:p>
          <a:p>
            <a:endParaRPr lang="en-US" sz="2100" dirty="0"/>
          </a:p>
          <a:p>
            <a:endParaRPr lang="en-US" sz="2100" dirty="0"/>
          </a:p>
          <a:p>
            <a:endParaRPr lang="en-US" sz="2100" dirty="0"/>
          </a:p>
          <a:p>
            <a:endParaRPr lang="en-US" sz="2100" dirty="0"/>
          </a:p>
          <a:p>
            <a:endParaRPr lang="en-US" sz="2100" dirty="0"/>
          </a:p>
          <a:p>
            <a:endParaRPr lang="en-US" sz="2100" dirty="0"/>
          </a:p>
          <a:p>
            <a:endParaRPr lang="en-US" sz="2100" dirty="0"/>
          </a:p>
          <a:p>
            <a:endParaRPr lang="en-US" sz="2100" dirty="0"/>
          </a:p>
          <a:p>
            <a:endParaRPr lang="en-US" sz="2100" dirty="0"/>
          </a:p>
          <a:p>
            <a:endParaRPr lang="en-US" sz="2100" dirty="0"/>
          </a:p>
          <a:p>
            <a:endParaRPr lang="en-US" sz="800" dirty="0"/>
          </a:p>
          <a:p>
            <a:r>
              <a:rPr lang="en-US" sz="2100" dirty="0"/>
              <a:t>Differential cross section, well-defined in SM</a:t>
            </a:r>
          </a:p>
          <a:p>
            <a:endParaRPr lang="en-US" sz="2100" dirty="0"/>
          </a:p>
          <a:p>
            <a:r>
              <a:rPr lang="en-US" sz="2100" dirty="0"/>
              <a:t>					</a:t>
            </a:r>
          </a:p>
          <a:p>
            <a:endParaRPr lang="en-US" sz="2100" dirty="0"/>
          </a:p>
          <a:p>
            <a:r>
              <a:rPr lang="en-US" sz="2100" dirty="0"/>
              <a:t> 											  	    </a:t>
            </a:r>
            <a:r>
              <a:rPr lang="en-US" sz="2100" b="1" dirty="0">
                <a:solidFill>
                  <a:srgbClr val="C00000"/>
                </a:solidFill>
              </a:rPr>
              <a:t>Weak/Axial form factors </a:t>
            </a:r>
            <a:r>
              <a:rPr lang="en-US" sz="2100" dirty="0"/>
              <a:t>from nuclear theory</a:t>
            </a:r>
          </a:p>
        </p:txBody>
      </p:sp>
      <p:sp>
        <p:nvSpPr>
          <p:cNvPr id="8" name="Rectangle 7"/>
          <p:cNvSpPr/>
          <p:nvPr/>
        </p:nvSpPr>
        <p:spPr>
          <a:xfrm>
            <a:off x="674669" y="6520494"/>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6" name="Rectangle 25"/>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95" name="Title 1"/>
          <p:cNvSpPr txBox="1">
            <a:spLocks noGrp="1"/>
          </p:cNvSpPr>
          <p:nvPr>
            <p:ph type="title"/>
          </p:nvPr>
        </p:nvSpPr>
        <p:spPr>
          <a:xfrm>
            <a:off x="2325039" y="90001"/>
            <a:ext cx="9761391" cy="688339"/>
          </a:xfrm>
          <a:prstGeom prst="rect">
            <a:avLst/>
          </a:prstGeom>
        </p:spPr>
        <p:txBody>
          <a:bodyPr>
            <a:normAutofit/>
          </a:bodyPr>
          <a:lstStyle>
            <a:lvl1pPr>
              <a:defRPr sz="3000"/>
            </a:lvl1pPr>
          </a:lstStyle>
          <a:p>
            <a:pPr algn="r"/>
            <a:r>
              <a:rPr lang="en-US" dirty="0"/>
              <a:t>Nuclear Theory for BSM Searches</a:t>
            </a:r>
            <a:endParaRPr dirty="0"/>
          </a:p>
        </p:txBody>
      </p:sp>
      <p:pic>
        <p:nvPicPr>
          <p:cNvPr id="15" name="Picture 14">
            <a:extLst>
              <a:ext uri="{FF2B5EF4-FFF2-40B4-BE49-F238E27FC236}">
                <a16:creationId xmlns:a16="http://schemas.microsoft.com/office/drawing/2014/main" id="{F12F4B6F-58D2-442F-B042-043DAAC775E1}"/>
              </a:ext>
            </a:extLst>
          </p:cNvPr>
          <p:cNvPicPr>
            <a:picLocks noChangeAspect="1"/>
          </p:cNvPicPr>
          <p:nvPr/>
        </p:nvPicPr>
        <p:blipFill>
          <a:blip r:embed="rId3"/>
          <a:stretch>
            <a:fillRect/>
          </a:stretch>
        </p:blipFill>
        <p:spPr>
          <a:xfrm>
            <a:off x="7350235" y="5640976"/>
            <a:ext cx="2708910" cy="617220"/>
          </a:xfrm>
          <a:prstGeom prst="rect">
            <a:avLst/>
          </a:prstGeom>
        </p:spPr>
      </p:pic>
      <p:pic>
        <p:nvPicPr>
          <p:cNvPr id="18" name="Picture 17">
            <a:extLst>
              <a:ext uri="{FF2B5EF4-FFF2-40B4-BE49-F238E27FC236}">
                <a16:creationId xmlns:a16="http://schemas.microsoft.com/office/drawing/2014/main" id="{908E56C3-0C84-8EF3-241D-EE2BA76E57AA}"/>
              </a:ext>
            </a:extLst>
          </p:cNvPr>
          <p:cNvPicPr>
            <a:picLocks noChangeAspect="1"/>
          </p:cNvPicPr>
          <p:nvPr/>
        </p:nvPicPr>
        <p:blipFill rotWithShape="1">
          <a:blip r:embed="rId4"/>
          <a:srcRect l="6763" t="17787" r="9028" b="7822"/>
          <a:stretch/>
        </p:blipFill>
        <p:spPr>
          <a:xfrm>
            <a:off x="5940562" y="1524024"/>
            <a:ext cx="5935208" cy="3934022"/>
          </a:xfrm>
          <a:prstGeom prst="rect">
            <a:avLst/>
          </a:prstGeom>
        </p:spPr>
      </p:pic>
      <p:pic>
        <p:nvPicPr>
          <p:cNvPr id="25" name="Picture 24" descr="bullet_cluster.jpeg">
            <a:extLst>
              <a:ext uri="{FF2B5EF4-FFF2-40B4-BE49-F238E27FC236}">
                <a16:creationId xmlns:a16="http://schemas.microsoft.com/office/drawing/2014/main" id="{0B4C0EBD-9B81-5BC1-C307-F014D1F8E3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59145" y="1654328"/>
            <a:ext cx="1177741" cy="851409"/>
          </a:xfrm>
          <a:prstGeom prst="rect">
            <a:avLst/>
          </a:prstGeom>
        </p:spPr>
      </p:pic>
      <p:pic>
        <p:nvPicPr>
          <p:cNvPr id="4" name="Picture 3">
            <a:extLst>
              <a:ext uri="{FF2B5EF4-FFF2-40B4-BE49-F238E27FC236}">
                <a16:creationId xmlns:a16="http://schemas.microsoft.com/office/drawing/2014/main" id="{2A56C4E3-3D83-F564-0A31-564AB3C3A737}"/>
              </a:ext>
            </a:extLst>
          </p:cNvPr>
          <p:cNvPicPr>
            <a:picLocks noChangeAspect="1"/>
          </p:cNvPicPr>
          <p:nvPr/>
        </p:nvPicPr>
        <p:blipFill>
          <a:blip r:embed="rId6"/>
          <a:stretch>
            <a:fillRect/>
          </a:stretch>
        </p:blipFill>
        <p:spPr>
          <a:xfrm>
            <a:off x="341623" y="5572051"/>
            <a:ext cx="5498764" cy="1191399"/>
          </a:xfrm>
          <a:prstGeom prst="rect">
            <a:avLst/>
          </a:prstGeom>
        </p:spPr>
      </p:pic>
      <p:pic>
        <p:nvPicPr>
          <p:cNvPr id="5" name="Picture 4">
            <a:extLst>
              <a:ext uri="{FF2B5EF4-FFF2-40B4-BE49-F238E27FC236}">
                <a16:creationId xmlns:a16="http://schemas.microsoft.com/office/drawing/2014/main" id="{A56AB60B-779F-1216-E28C-680A2C39C55C}"/>
              </a:ext>
            </a:extLst>
          </p:cNvPr>
          <p:cNvPicPr>
            <a:picLocks noChangeAspect="1"/>
          </p:cNvPicPr>
          <p:nvPr/>
        </p:nvPicPr>
        <p:blipFill rotWithShape="1">
          <a:blip r:embed="rId7"/>
          <a:srcRect l="8192" t="31973" r="57961" b="10978"/>
          <a:stretch/>
        </p:blipFill>
        <p:spPr>
          <a:xfrm>
            <a:off x="315853" y="1307015"/>
            <a:ext cx="2870896" cy="3625876"/>
          </a:xfrm>
          <a:prstGeom prst="rect">
            <a:avLst/>
          </a:prstGeom>
        </p:spPr>
      </p:pic>
      <p:pic>
        <p:nvPicPr>
          <p:cNvPr id="9" name="Picture 8" descr="DMDetection.jpg">
            <a:extLst>
              <a:ext uri="{FF2B5EF4-FFF2-40B4-BE49-F238E27FC236}">
                <a16:creationId xmlns:a16="http://schemas.microsoft.com/office/drawing/2014/main" id="{7CE266C3-2EE8-DC19-6330-519E8135BC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5421" y="3889658"/>
            <a:ext cx="1111666" cy="1028783"/>
          </a:xfrm>
          <a:prstGeom prst="rect">
            <a:avLst/>
          </a:prstGeom>
        </p:spPr>
      </p:pic>
      <p:sp>
        <p:nvSpPr>
          <p:cNvPr id="10" name="Rectangle 9">
            <a:extLst>
              <a:ext uri="{FF2B5EF4-FFF2-40B4-BE49-F238E27FC236}">
                <a16:creationId xmlns:a16="http://schemas.microsoft.com/office/drawing/2014/main" id="{175DDC32-2E64-49DA-2EDD-B4CE297E6EE2}"/>
              </a:ext>
            </a:extLst>
          </p:cNvPr>
          <p:cNvSpPr/>
          <p:nvPr/>
        </p:nvSpPr>
        <p:spPr>
          <a:xfrm>
            <a:off x="1134318" y="1267391"/>
            <a:ext cx="266551" cy="248891"/>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grpSp>
        <p:nvGrpSpPr>
          <p:cNvPr id="11" name="object 96">
            <a:extLst>
              <a:ext uri="{FF2B5EF4-FFF2-40B4-BE49-F238E27FC236}">
                <a16:creationId xmlns:a16="http://schemas.microsoft.com/office/drawing/2014/main" id="{9A569FAF-45C3-903D-964A-21D648D3959D}"/>
              </a:ext>
            </a:extLst>
          </p:cNvPr>
          <p:cNvGrpSpPr/>
          <p:nvPr/>
        </p:nvGrpSpPr>
        <p:grpSpPr>
          <a:xfrm>
            <a:off x="6659327" y="1892991"/>
            <a:ext cx="476948" cy="1067355"/>
            <a:chOff x="7766102" y="4914540"/>
            <a:chExt cx="731520" cy="1515745"/>
          </a:xfrm>
        </p:grpSpPr>
        <p:pic>
          <p:nvPicPr>
            <p:cNvPr id="12" name="object 97">
              <a:extLst>
                <a:ext uri="{FF2B5EF4-FFF2-40B4-BE49-F238E27FC236}">
                  <a16:creationId xmlns:a16="http://schemas.microsoft.com/office/drawing/2014/main" id="{9529AFFD-7B5D-28C4-267C-D75CB82CB7D6}"/>
                </a:ext>
              </a:extLst>
            </p:cNvPr>
            <p:cNvPicPr/>
            <p:nvPr/>
          </p:nvPicPr>
          <p:blipFill>
            <a:blip r:embed="rId9" cstate="print"/>
            <a:stretch>
              <a:fillRect/>
            </a:stretch>
          </p:blipFill>
          <p:spPr>
            <a:xfrm>
              <a:off x="7766102" y="4914540"/>
              <a:ext cx="731467" cy="1515596"/>
            </a:xfrm>
            <a:prstGeom prst="rect">
              <a:avLst/>
            </a:prstGeom>
          </p:spPr>
        </p:pic>
        <p:pic>
          <p:nvPicPr>
            <p:cNvPr id="14" name="object 98">
              <a:extLst>
                <a:ext uri="{FF2B5EF4-FFF2-40B4-BE49-F238E27FC236}">
                  <a16:creationId xmlns:a16="http://schemas.microsoft.com/office/drawing/2014/main" id="{E2030692-3805-5644-FB35-78F6E68EE1E1}"/>
                </a:ext>
              </a:extLst>
            </p:cNvPr>
            <p:cNvPicPr/>
            <p:nvPr/>
          </p:nvPicPr>
          <p:blipFill>
            <a:blip r:embed="rId10" cstate="print"/>
            <a:stretch>
              <a:fillRect/>
            </a:stretch>
          </p:blipFill>
          <p:spPr>
            <a:xfrm>
              <a:off x="8228329" y="5332370"/>
              <a:ext cx="198120" cy="297179"/>
            </a:xfrm>
            <a:prstGeom prst="rect">
              <a:avLst/>
            </a:prstGeom>
          </p:spPr>
        </p:pic>
      </p:grpSp>
      <p:sp>
        <p:nvSpPr>
          <p:cNvPr id="17" name="Rectangle 16">
            <a:extLst>
              <a:ext uri="{FF2B5EF4-FFF2-40B4-BE49-F238E27FC236}">
                <a16:creationId xmlns:a16="http://schemas.microsoft.com/office/drawing/2014/main" id="{A03585B8-F94F-1C27-32FF-64ADFC460488}"/>
              </a:ext>
            </a:extLst>
          </p:cNvPr>
          <p:cNvSpPr/>
          <p:nvPr/>
        </p:nvSpPr>
        <p:spPr>
          <a:xfrm>
            <a:off x="468252" y="1371574"/>
            <a:ext cx="266552" cy="282753"/>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1" name="Octagon 20">
            <a:extLst>
              <a:ext uri="{FF2B5EF4-FFF2-40B4-BE49-F238E27FC236}">
                <a16:creationId xmlns:a16="http://schemas.microsoft.com/office/drawing/2014/main" id="{CBB0E638-135B-FF89-9D18-508EE5FA5DE8}"/>
              </a:ext>
            </a:extLst>
          </p:cNvPr>
          <p:cNvSpPr>
            <a:spLocks noChangeAspect="1"/>
          </p:cNvSpPr>
          <p:nvPr/>
        </p:nvSpPr>
        <p:spPr>
          <a:xfrm>
            <a:off x="4921090" y="5481846"/>
            <a:ext cx="757945" cy="757945"/>
          </a:xfrm>
          <a:prstGeom prst="octagon">
            <a:avLst/>
          </a:prstGeom>
          <a:solidFill>
            <a:srgbClr val="FF0000">
              <a:alpha val="25000"/>
            </a:srgb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r>
              <a:rPr lang="en-US" dirty="0"/>
              <a:t> </a:t>
            </a:r>
          </a:p>
        </p:txBody>
      </p:sp>
      <p:sp>
        <p:nvSpPr>
          <p:cNvPr id="22" name="Octagon 21">
            <a:extLst>
              <a:ext uri="{FF2B5EF4-FFF2-40B4-BE49-F238E27FC236}">
                <a16:creationId xmlns:a16="http://schemas.microsoft.com/office/drawing/2014/main" id="{2F663780-BA36-ADD1-A787-CD5A2FB88072}"/>
              </a:ext>
            </a:extLst>
          </p:cNvPr>
          <p:cNvSpPr>
            <a:spLocks noChangeAspect="1"/>
          </p:cNvSpPr>
          <p:nvPr/>
        </p:nvSpPr>
        <p:spPr>
          <a:xfrm>
            <a:off x="4483845" y="6141126"/>
            <a:ext cx="681988" cy="681988"/>
          </a:xfrm>
          <a:prstGeom prst="octagon">
            <a:avLst/>
          </a:prstGeom>
          <a:solidFill>
            <a:srgbClr val="FF0000">
              <a:alpha val="25000"/>
            </a:srgb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r>
              <a:rPr lang="en-US" dirty="0"/>
              <a:t> </a:t>
            </a:r>
          </a:p>
        </p:txBody>
      </p:sp>
      <p:sp>
        <p:nvSpPr>
          <p:cNvPr id="29" name="Octagon 28">
            <a:extLst>
              <a:ext uri="{FF2B5EF4-FFF2-40B4-BE49-F238E27FC236}">
                <a16:creationId xmlns:a16="http://schemas.microsoft.com/office/drawing/2014/main" id="{07338333-E1C3-807F-4F4D-A3EB3764A1B9}"/>
              </a:ext>
            </a:extLst>
          </p:cNvPr>
          <p:cNvSpPr>
            <a:spLocks noChangeAspect="1"/>
          </p:cNvSpPr>
          <p:nvPr/>
        </p:nvSpPr>
        <p:spPr>
          <a:xfrm>
            <a:off x="9319752" y="5574728"/>
            <a:ext cx="757945" cy="757945"/>
          </a:xfrm>
          <a:prstGeom prst="octagon">
            <a:avLst/>
          </a:prstGeom>
          <a:solidFill>
            <a:srgbClr val="FF0000">
              <a:alpha val="25000"/>
            </a:srgb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r>
              <a:rPr lang="en-US" dirty="0"/>
              <a:t> </a:t>
            </a:r>
          </a:p>
        </p:txBody>
      </p:sp>
      <p:pic>
        <p:nvPicPr>
          <p:cNvPr id="30" name="Picture 29" descr="Graphical user interface, chart&#10;&#10;Description automatically generated">
            <a:extLst>
              <a:ext uri="{FF2B5EF4-FFF2-40B4-BE49-F238E27FC236}">
                <a16:creationId xmlns:a16="http://schemas.microsoft.com/office/drawing/2014/main" id="{B359BFCE-081F-0B01-38A7-EFB7B66617F1}"/>
              </a:ext>
            </a:extLst>
          </p:cNvPr>
          <p:cNvPicPr>
            <a:picLocks noChangeAspect="1"/>
          </p:cNvPicPr>
          <p:nvPr/>
        </p:nvPicPr>
        <p:blipFill rotWithShape="1">
          <a:blip r:embed="rId11">
            <a:extLst>
              <a:ext uri="{28A0092B-C50C-407E-A947-70E740481C1C}">
                <a14:useLocalDpi xmlns:a14="http://schemas.microsoft.com/office/drawing/2010/main" val="0"/>
              </a:ext>
            </a:extLst>
          </a:blip>
          <a:srcRect r="54497"/>
          <a:stretch/>
        </p:blipFill>
        <p:spPr>
          <a:xfrm>
            <a:off x="3053086" y="1417500"/>
            <a:ext cx="2693982" cy="3676140"/>
          </a:xfrm>
          <a:prstGeom prst="rect">
            <a:avLst/>
          </a:prstGeom>
        </p:spPr>
      </p:pic>
    </p:spTree>
    <p:extLst>
      <p:ext uri="{BB962C8B-B14F-4D97-AF65-F5344CB8AC3E}">
        <p14:creationId xmlns:p14="http://schemas.microsoft.com/office/powerpoint/2010/main" val="968394892"/>
      </p:ext>
    </p:extLst>
  </p:cSld>
  <p:clrMapOvr>
    <a:masterClrMapping/>
  </p:clrMapOvr>
  <p:transition spd="med" advTm="11236"/>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1508779"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95" name="Title 1"/>
          <p:cNvSpPr txBox="1">
            <a:spLocks noGrp="1"/>
          </p:cNvSpPr>
          <p:nvPr>
            <p:ph type="title"/>
          </p:nvPr>
        </p:nvSpPr>
        <p:spPr>
          <a:xfrm>
            <a:off x="2325039" y="90001"/>
            <a:ext cx="9761391" cy="688339"/>
          </a:xfrm>
          <a:prstGeom prst="rect">
            <a:avLst/>
          </a:prstGeom>
        </p:spPr>
        <p:txBody>
          <a:bodyPr>
            <a:normAutofit/>
          </a:bodyPr>
          <a:lstStyle>
            <a:lvl1pPr>
              <a:defRPr sz="3000"/>
            </a:lvl1pPr>
          </a:lstStyle>
          <a:p>
            <a:pPr algn="r"/>
            <a:r>
              <a:rPr lang="en-US" dirty="0"/>
              <a:t>Ab Initio SD WIMP-Nucleus Response Overview</a:t>
            </a:r>
            <a:endParaRPr dirty="0"/>
          </a:p>
        </p:txBody>
      </p:sp>
      <p:sp>
        <p:nvSpPr>
          <p:cNvPr id="9" name="Rectangle 8"/>
          <p:cNvSpPr/>
          <p:nvPr/>
        </p:nvSpPr>
        <p:spPr>
          <a:xfrm>
            <a:off x="4337807" y="1393652"/>
            <a:ext cx="1147492" cy="4083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3" tIns="45712" rIns="91423" bIns="45712" rtlCol="0" anchor="ctr"/>
          <a:lstStyle/>
          <a:p>
            <a:pPr algn="ctr"/>
            <a:endParaRPr lang="en-US"/>
          </a:p>
        </p:txBody>
      </p:sp>
      <p:sp>
        <p:nvSpPr>
          <p:cNvPr id="3" name="Rectangle 2"/>
          <p:cNvSpPr/>
          <p:nvPr/>
        </p:nvSpPr>
        <p:spPr>
          <a:xfrm>
            <a:off x="3386561" y="1158451"/>
            <a:ext cx="3228360" cy="47215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8" name="Rectangle 7"/>
          <p:cNvSpPr/>
          <p:nvPr/>
        </p:nvSpPr>
        <p:spPr>
          <a:xfrm>
            <a:off x="674669" y="6509064"/>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5" name="Rectangle 61"/>
          <p:cNvSpPr>
            <a:spLocks noChangeArrowheads="1"/>
          </p:cNvSpPr>
          <p:nvPr/>
        </p:nvSpPr>
        <p:spPr bwMode="auto">
          <a:xfrm>
            <a:off x="182880" y="738717"/>
            <a:ext cx="12009119" cy="5278364"/>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b="1" dirty="0">
                <a:solidFill>
                  <a:srgbClr val="0070C0"/>
                </a:solidFill>
                <a:latin typeface="Arial" panose="020B0604020202020204" pitchFamily="34" charset="0"/>
                <a:cs typeface="Arial" panose="020B0604020202020204" pitchFamily="34" charset="0"/>
              </a:rPr>
              <a:t>Ab initio structure functions for Spin-Dependent </a:t>
            </a:r>
            <a:r>
              <a:rPr lang="en-US" sz="2100" b="1" i="1" dirty="0">
                <a:solidFill>
                  <a:srgbClr val="0070C0"/>
                </a:solidFill>
                <a:latin typeface="Arial" panose="020B0604020202020204" pitchFamily="34" charset="0"/>
                <a:cs typeface="Arial" panose="020B0604020202020204" pitchFamily="34" charset="0"/>
              </a:rPr>
              <a:t>all</a:t>
            </a:r>
            <a:r>
              <a:rPr lang="en-US" sz="2100" b="1" dirty="0">
                <a:solidFill>
                  <a:srgbClr val="0070C0"/>
                </a:solidFill>
                <a:latin typeface="Arial" panose="020B0604020202020204" pitchFamily="34" charset="0"/>
                <a:cs typeface="Arial" panose="020B0604020202020204" pitchFamily="34" charset="0"/>
              </a:rPr>
              <a:t> dark-matter direct detection candidates</a:t>
            </a:r>
          </a:p>
          <a:p>
            <a:endParaRPr lang="en-US" sz="800" dirty="0">
              <a:latin typeface="Myriad pro"/>
              <a:cs typeface="Myriad pro"/>
            </a:endParaRPr>
          </a:p>
          <a:p>
            <a:endParaRPr lang="en-US" sz="600" dirty="0">
              <a:latin typeface="Myriad pro"/>
              <a:cs typeface="Myriad pro"/>
            </a:endParaRPr>
          </a:p>
          <a:p>
            <a:endParaRPr lang="en-US" sz="6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r>
              <a:rPr lang="en-US" sz="2100" dirty="0">
                <a:latin typeface="Myriad pro"/>
                <a:cs typeface="Myriad pro"/>
              </a:rPr>
              <a:t>Result overall similar to phenomenology at low </a:t>
            </a:r>
            <a:r>
              <a:rPr lang="en-US" sz="2100" i="1" dirty="0">
                <a:latin typeface="Myriad pro"/>
                <a:cs typeface="Myriad pro"/>
              </a:rPr>
              <a:t>q;</a:t>
            </a:r>
            <a:r>
              <a:rPr lang="en-US" sz="2100" dirty="0">
                <a:latin typeface="Myriad pro"/>
                <a:cs typeface="Myriad pro"/>
              </a:rPr>
              <a:t> Largest discrepancies in </a:t>
            </a:r>
            <a:r>
              <a:rPr lang="en-US" sz="2100" baseline="30000" dirty="0">
                <a:latin typeface="Myriad pro"/>
                <a:cs typeface="Myriad pro"/>
              </a:rPr>
              <a:t>127</a:t>
            </a:r>
            <a:r>
              <a:rPr lang="en-US" sz="2100" dirty="0">
                <a:latin typeface="Myriad pro"/>
                <a:cs typeface="Myriad pro"/>
              </a:rPr>
              <a:t>I</a:t>
            </a:r>
          </a:p>
          <a:p>
            <a:endParaRPr lang="en-US" sz="2100" dirty="0">
              <a:latin typeface="Myriad pro"/>
              <a:cs typeface="Myriad pro"/>
            </a:endParaRPr>
          </a:p>
        </p:txBody>
      </p:sp>
      <p:pic>
        <p:nvPicPr>
          <p:cNvPr id="10" name="Picture 9">
            <a:extLst>
              <a:ext uri="{FF2B5EF4-FFF2-40B4-BE49-F238E27FC236}">
                <a16:creationId xmlns:a16="http://schemas.microsoft.com/office/drawing/2014/main" id="{0F939E12-BB09-CD40-9F04-0A6B915719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 y="1324506"/>
            <a:ext cx="7365284" cy="3682642"/>
          </a:xfrm>
          <a:prstGeom prst="rect">
            <a:avLst/>
          </a:prstGeom>
        </p:spPr>
      </p:pic>
      <p:pic>
        <p:nvPicPr>
          <p:cNvPr id="2" name="Picture 1" descr="A close up of a text&#10;&#10;Description automatically generated">
            <a:extLst>
              <a:ext uri="{FF2B5EF4-FFF2-40B4-BE49-F238E27FC236}">
                <a16:creationId xmlns:a16="http://schemas.microsoft.com/office/drawing/2014/main" id="{EB99E4E6-B4D0-5A92-1DAB-09FF53365F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6659" y="5878022"/>
            <a:ext cx="5946223" cy="9171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89129269"/>
      </p:ext>
    </p:extLst>
  </p:cSld>
  <p:clrMapOvr>
    <a:masterClrMapping/>
  </p:clrMapOvr>
  <p:transition spd="med" advTm="17353"/>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0FA2F-00AC-33AF-CF8A-1AB0EA5DC0B9}"/>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743DCD44-3236-2F34-E69D-34D6D285F066}"/>
              </a:ext>
            </a:extLst>
          </p:cNvPr>
          <p:cNvSpPr/>
          <p:nvPr/>
        </p:nvSpPr>
        <p:spPr>
          <a:xfrm>
            <a:off x="11508779"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95" name="Title 1">
            <a:extLst>
              <a:ext uri="{FF2B5EF4-FFF2-40B4-BE49-F238E27FC236}">
                <a16:creationId xmlns:a16="http://schemas.microsoft.com/office/drawing/2014/main" id="{4EE7AA89-3A44-873E-ED43-1D57C23AFD11}"/>
              </a:ext>
            </a:extLst>
          </p:cNvPr>
          <p:cNvSpPr txBox="1">
            <a:spLocks noGrp="1"/>
          </p:cNvSpPr>
          <p:nvPr>
            <p:ph type="title"/>
          </p:nvPr>
        </p:nvSpPr>
        <p:spPr>
          <a:xfrm>
            <a:off x="2325039" y="90001"/>
            <a:ext cx="9761391" cy="688339"/>
          </a:xfrm>
          <a:prstGeom prst="rect">
            <a:avLst/>
          </a:prstGeom>
        </p:spPr>
        <p:txBody>
          <a:bodyPr>
            <a:normAutofit/>
          </a:bodyPr>
          <a:lstStyle>
            <a:lvl1pPr>
              <a:defRPr sz="3000"/>
            </a:lvl1pPr>
          </a:lstStyle>
          <a:p>
            <a:pPr algn="r"/>
            <a:r>
              <a:rPr lang="en-US" dirty="0"/>
              <a:t>Ab Initio WIMP/</a:t>
            </a:r>
            <a:r>
              <a:rPr lang="en-US" dirty="0" err="1">
                <a:latin typeface="Times New Roman"/>
                <a:cs typeface="Times New Roman"/>
              </a:rPr>
              <a:t>ν</a:t>
            </a:r>
            <a:r>
              <a:rPr lang="en-US" dirty="0"/>
              <a:t>-Nucleus Responses</a:t>
            </a:r>
            <a:endParaRPr dirty="0"/>
          </a:p>
        </p:txBody>
      </p:sp>
      <p:sp>
        <p:nvSpPr>
          <p:cNvPr id="9" name="Rectangle 8">
            <a:extLst>
              <a:ext uri="{FF2B5EF4-FFF2-40B4-BE49-F238E27FC236}">
                <a16:creationId xmlns:a16="http://schemas.microsoft.com/office/drawing/2014/main" id="{F310EE3C-B5A0-38B8-CAB9-8852C6820919}"/>
              </a:ext>
            </a:extLst>
          </p:cNvPr>
          <p:cNvSpPr/>
          <p:nvPr/>
        </p:nvSpPr>
        <p:spPr>
          <a:xfrm>
            <a:off x="4337807" y="1393652"/>
            <a:ext cx="1147492" cy="4083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3" tIns="45712" rIns="91423" bIns="45712" rtlCol="0" anchor="ctr"/>
          <a:lstStyle/>
          <a:p>
            <a:pPr algn="ctr"/>
            <a:endParaRPr lang="en-US"/>
          </a:p>
        </p:txBody>
      </p:sp>
      <p:sp>
        <p:nvSpPr>
          <p:cNvPr id="3" name="Rectangle 2">
            <a:extLst>
              <a:ext uri="{FF2B5EF4-FFF2-40B4-BE49-F238E27FC236}">
                <a16:creationId xmlns:a16="http://schemas.microsoft.com/office/drawing/2014/main" id="{26C660E4-0D80-5061-50BC-489ABDB91C5B}"/>
              </a:ext>
            </a:extLst>
          </p:cNvPr>
          <p:cNvSpPr/>
          <p:nvPr/>
        </p:nvSpPr>
        <p:spPr>
          <a:xfrm>
            <a:off x="3386561" y="1158451"/>
            <a:ext cx="3228360" cy="47215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8" name="Rectangle 7">
            <a:extLst>
              <a:ext uri="{FF2B5EF4-FFF2-40B4-BE49-F238E27FC236}">
                <a16:creationId xmlns:a16="http://schemas.microsoft.com/office/drawing/2014/main" id="{1B519B53-DAA3-F0E1-871E-5E50F2CB5CA6}"/>
              </a:ext>
            </a:extLst>
          </p:cNvPr>
          <p:cNvSpPr/>
          <p:nvPr/>
        </p:nvSpPr>
        <p:spPr>
          <a:xfrm>
            <a:off x="674669" y="6509064"/>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5" name="Rectangle 61">
            <a:extLst>
              <a:ext uri="{FF2B5EF4-FFF2-40B4-BE49-F238E27FC236}">
                <a16:creationId xmlns:a16="http://schemas.microsoft.com/office/drawing/2014/main" id="{14C0E206-99AD-CD61-06A4-49D2E5AD5057}"/>
              </a:ext>
            </a:extLst>
          </p:cNvPr>
          <p:cNvSpPr>
            <a:spLocks noChangeArrowheads="1"/>
          </p:cNvSpPr>
          <p:nvPr/>
        </p:nvSpPr>
        <p:spPr bwMode="auto">
          <a:xfrm>
            <a:off x="84906" y="676021"/>
            <a:ext cx="12009119" cy="6155527"/>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b="1" dirty="0">
                <a:solidFill>
                  <a:srgbClr val="0070C0"/>
                </a:solidFill>
                <a:latin typeface="Arial" panose="020B0604020202020204" pitchFamily="34" charset="0"/>
                <a:cs typeface="Arial" panose="020B0604020202020204" pitchFamily="34" charset="0"/>
              </a:rPr>
              <a:t>Structure functions for dark matter direct detection and </a:t>
            </a:r>
            <a:r>
              <a:rPr lang="en-US" sz="2100" b="1" dirty="0" err="1">
                <a:solidFill>
                  <a:srgbClr val="0070C0"/>
                </a:solidFill>
                <a:latin typeface="Arial" panose="020B0604020202020204" pitchFamily="34" charset="0"/>
                <a:cs typeface="Arial" panose="020B0604020202020204" pitchFamily="34" charset="0"/>
              </a:rPr>
              <a:t>CE</a:t>
            </a:r>
            <a:r>
              <a:rPr lang="en-US" sz="2000" b="1" dirty="0" err="1">
                <a:solidFill>
                  <a:schemeClr val="accent1"/>
                </a:solidFill>
                <a:latin typeface="Symbol" pitchFamily="2" charset="2"/>
                <a:cs typeface="Arial" panose="020B0604020202020204" pitchFamily="34" charset="0"/>
              </a:rPr>
              <a:t>n</a:t>
            </a:r>
            <a:r>
              <a:rPr lang="en-US" sz="2100" b="1" dirty="0" err="1">
                <a:solidFill>
                  <a:srgbClr val="0070C0"/>
                </a:solidFill>
                <a:latin typeface="Arial" panose="020B0604020202020204" pitchFamily="34" charset="0"/>
                <a:cs typeface="Arial" panose="020B0604020202020204" pitchFamily="34" charset="0"/>
              </a:rPr>
              <a:t>NS</a:t>
            </a:r>
            <a:endParaRPr lang="en-US" sz="2100" b="1" dirty="0">
              <a:solidFill>
                <a:srgbClr val="0070C0"/>
              </a:solidFill>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p>
            <a:r>
              <a:rPr lang="en-US" sz="2100" dirty="0">
                <a:latin typeface="Arial" panose="020B0604020202020204" pitchFamily="34" charset="0"/>
                <a:cs typeface="Arial" panose="020B0604020202020204" pitchFamily="34" charset="0"/>
              </a:rPr>
              <a:t>Typically use phenomenological form factors (Helm, etc.) same for </a:t>
            </a:r>
            <a:r>
              <a:rPr lang="en-US" sz="2100" dirty="0" err="1">
                <a:latin typeface="Arial" panose="020B0604020202020204" pitchFamily="34" charset="0"/>
                <a:cs typeface="Arial" panose="020B0604020202020204" pitchFamily="34" charset="0"/>
              </a:rPr>
              <a:t>p/n</a:t>
            </a:r>
            <a:endParaRPr lang="en-US" sz="600" dirty="0">
              <a:latin typeface="Arial" panose="020B0604020202020204" pitchFamily="34" charset="0"/>
              <a:cs typeface="Arial" panose="020B0604020202020204" pitchFamily="34" charset="0"/>
            </a:endParaRPr>
          </a:p>
          <a:p>
            <a:endParaRPr lang="en-US" sz="600" dirty="0">
              <a:latin typeface="Arial" panose="020B0604020202020204" pitchFamily="34" charset="0"/>
              <a:cs typeface="Arial" panose="020B0604020202020204" pitchFamily="34" charset="0"/>
            </a:endParaRPr>
          </a:p>
          <a:p>
            <a:r>
              <a:rPr lang="en-US" sz="2100" dirty="0" err="1">
                <a:solidFill>
                  <a:schemeClr val="tx1"/>
                </a:solidFill>
                <a:latin typeface="Arial" panose="020B0604020202020204" pitchFamily="34" charset="0"/>
                <a:cs typeface="Arial" panose="020B0604020202020204" pitchFamily="34" charset="0"/>
              </a:rPr>
              <a:t>CE</a:t>
            </a:r>
            <a:r>
              <a:rPr lang="en-US" sz="2000" dirty="0" err="1">
                <a:solidFill>
                  <a:schemeClr val="tx1"/>
                </a:solidFill>
                <a:latin typeface="Symbol" pitchFamily="2" charset="2"/>
                <a:cs typeface="Arial" panose="020B0604020202020204" pitchFamily="34" charset="0"/>
              </a:rPr>
              <a:t>ν</a:t>
            </a:r>
            <a:r>
              <a:rPr lang="en-US" sz="2100" dirty="0" err="1">
                <a:solidFill>
                  <a:schemeClr val="tx1"/>
                </a:solidFill>
                <a:latin typeface="Arial" panose="020B0604020202020204" pitchFamily="34" charset="0"/>
                <a:cs typeface="Arial" panose="020B0604020202020204" pitchFamily="34" charset="0"/>
              </a:rPr>
              <a:t>NS</a:t>
            </a:r>
            <a:r>
              <a:rPr lang="en-US" sz="2100" dirty="0">
                <a:solidFill>
                  <a:schemeClr val="tx1"/>
                </a:solidFill>
                <a:latin typeface="Arial" panose="020B0604020202020204" pitchFamily="34" charset="0"/>
                <a:cs typeface="Arial" panose="020B0604020202020204" pitchFamily="34" charset="0"/>
              </a:rPr>
              <a:t> sensitive to neutron distribution in nuclei – </a:t>
            </a:r>
            <a:r>
              <a:rPr lang="en-US" sz="2100" b="1" dirty="0">
                <a:solidFill>
                  <a:srgbClr val="C00000"/>
                </a:solidFill>
                <a:latin typeface="Arial" panose="020B0604020202020204" pitchFamily="34" charset="0"/>
                <a:cs typeface="Arial" panose="020B0604020202020204" pitchFamily="34" charset="0"/>
              </a:rPr>
              <a:t>neutron skin calculations improve Helm</a:t>
            </a:r>
          </a:p>
          <a:p>
            <a:endParaRPr lang="en-US" sz="2100" b="1" dirty="0">
              <a:solidFill>
                <a:srgbClr val="C00000"/>
              </a:solidFill>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r>
              <a:rPr lang="en-US" sz="2100" dirty="0">
                <a:latin typeface="Arial" panose="020B0604020202020204" pitchFamily="34" charset="0"/>
                <a:cs typeface="Arial" panose="020B0604020202020204" pitchFamily="34" charset="0"/>
              </a:rPr>
              <a:t>Comparison with ab initio calculations shows refined Helm well reproduces ab initio</a:t>
            </a:r>
          </a:p>
        </p:txBody>
      </p:sp>
      <p:pic>
        <p:nvPicPr>
          <p:cNvPr id="4" name="Picture 3">
            <a:extLst>
              <a:ext uri="{FF2B5EF4-FFF2-40B4-BE49-F238E27FC236}">
                <a16:creationId xmlns:a16="http://schemas.microsoft.com/office/drawing/2014/main" id="{03C7BEEF-116C-2286-E1D9-6BF8D9D60145}"/>
              </a:ext>
            </a:extLst>
          </p:cNvPr>
          <p:cNvPicPr>
            <a:picLocks noChangeAspect="1"/>
          </p:cNvPicPr>
          <p:nvPr/>
        </p:nvPicPr>
        <p:blipFill>
          <a:blip r:embed="rId3"/>
          <a:srcRect l="-1266" t="15648" r="95714" b="14640"/>
          <a:stretch/>
        </p:blipFill>
        <p:spPr>
          <a:xfrm>
            <a:off x="144020" y="2488870"/>
            <a:ext cx="405663" cy="2778826"/>
          </a:xfrm>
          <a:prstGeom prst="rect">
            <a:avLst/>
          </a:prstGeom>
        </p:spPr>
      </p:pic>
      <p:pic>
        <p:nvPicPr>
          <p:cNvPr id="12" name="Picture 11">
            <a:extLst>
              <a:ext uri="{FF2B5EF4-FFF2-40B4-BE49-F238E27FC236}">
                <a16:creationId xmlns:a16="http://schemas.microsoft.com/office/drawing/2014/main" id="{77DF5151-40A6-C705-0EB2-13253FAA5071}"/>
              </a:ext>
            </a:extLst>
          </p:cNvPr>
          <p:cNvPicPr>
            <a:picLocks noChangeAspect="1"/>
          </p:cNvPicPr>
          <p:nvPr/>
        </p:nvPicPr>
        <p:blipFill>
          <a:blip r:embed="rId3"/>
          <a:srcRect l="60364" t="7218"/>
          <a:stretch/>
        </p:blipFill>
        <p:spPr>
          <a:xfrm>
            <a:off x="579127" y="2076882"/>
            <a:ext cx="3042847" cy="3885197"/>
          </a:xfrm>
          <a:prstGeom prst="rect">
            <a:avLst/>
          </a:prstGeom>
        </p:spPr>
      </p:pic>
      <p:pic>
        <p:nvPicPr>
          <p:cNvPr id="2" name="Picture 1">
            <a:extLst>
              <a:ext uri="{FF2B5EF4-FFF2-40B4-BE49-F238E27FC236}">
                <a16:creationId xmlns:a16="http://schemas.microsoft.com/office/drawing/2014/main" id="{5346BB02-8B22-EEA4-D279-168D8F6D09EF}"/>
              </a:ext>
            </a:extLst>
          </p:cNvPr>
          <p:cNvPicPr>
            <a:picLocks noChangeAspect="1"/>
          </p:cNvPicPr>
          <p:nvPr/>
        </p:nvPicPr>
        <p:blipFill>
          <a:blip r:embed="rId4"/>
          <a:srcRect l="12137" t="6817" r="11176" b="64074"/>
          <a:stretch>
            <a:fillRect/>
          </a:stretch>
        </p:blipFill>
        <p:spPr>
          <a:xfrm>
            <a:off x="4102099" y="2076881"/>
            <a:ext cx="7909228" cy="3885197"/>
          </a:xfrm>
          <a:prstGeom prst="rect">
            <a:avLst/>
          </a:prstGeom>
        </p:spPr>
      </p:pic>
      <p:sp>
        <p:nvSpPr>
          <p:cNvPr id="11" name="TextBox 10">
            <a:extLst>
              <a:ext uri="{FF2B5EF4-FFF2-40B4-BE49-F238E27FC236}">
                <a16:creationId xmlns:a16="http://schemas.microsoft.com/office/drawing/2014/main" id="{FB517168-0A8D-E43D-85EF-C248C8EF8943}"/>
              </a:ext>
            </a:extLst>
          </p:cNvPr>
          <p:cNvSpPr txBox="1"/>
          <p:nvPr/>
        </p:nvSpPr>
        <p:spPr>
          <a:xfrm>
            <a:off x="10505874" y="5795222"/>
            <a:ext cx="1633514" cy="338540"/>
          </a:xfrm>
          <a:prstGeom prst="rect">
            <a:avLst/>
          </a:prstGeom>
          <a:noFill/>
        </p:spPr>
        <p:txBody>
          <a:bodyPr wrap="square" lIns="121904" tIns="60953" rIns="121904" bIns="60953" rtlCol="0">
            <a:spAutoFit/>
          </a:bodyPr>
          <a:lstStyle/>
          <a:p>
            <a:r>
              <a:rPr lang="it-IT" sz="1400" dirty="0">
                <a:solidFill>
                  <a:srgbClr val="C00000"/>
                </a:solidFill>
              </a:rPr>
              <a:t>Hu et al. in </a:t>
            </a:r>
            <a:r>
              <a:rPr lang="it-IT" sz="1400" dirty="0" err="1">
                <a:solidFill>
                  <a:srgbClr val="C00000"/>
                </a:solidFill>
              </a:rPr>
              <a:t>prep</a:t>
            </a:r>
            <a:r>
              <a:rPr lang="it-IT" sz="1400" dirty="0">
                <a:solidFill>
                  <a:srgbClr val="C00000"/>
                </a:solidFill>
              </a:rPr>
              <a:t>.</a:t>
            </a:r>
          </a:p>
        </p:txBody>
      </p:sp>
    </p:spTree>
    <p:extLst>
      <p:ext uri="{BB962C8B-B14F-4D97-AF65-F5344CB8AC3E}">
        <p14:creationId xmlns:p14="http://schemas.microsoft.com/office/powerpoint/2010/main" val="1342899633"/>
      </p:ext>
    </p:extLst>
  </p:cSld>
  <p:clrMapOvr>
    <a:masterClrMapping/>
  </p:clrMapOvr>
  <p:transition spd="med" advTm="20197"/>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59FBF-C1C8-FE0B-2F14-3B579DC87781}"/>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BF97865-71CE-9EBE-3F6F-50F4ED56E5F9}"/>
              </a:ext>
            </a:extLst>
          </p:cNvPr>
          <p:cNvSpPr/>
          <p:nvPr/>
        </p:nvSpPr>
        <p:spPr>
          <a:xfrm>
            <a:off x="11508779"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95" name="Title 1">
            <a:extLst>
              <a:ext uri="{FF2B5EF4-FFF2-40B4-BE49-F238E27FC236}">
                <a16:creationId xmlns:a16="http://schemas.microsoft.com/office/drawing/2014/main" id="{00107031-D400-9C23-1C1D-88B0DF4227C5}"/>
              </a:ext>
            </a:extLst>
          </p:cNvPr>
          <p:cNvSpPr txBox="1">
            <a:spLocks noGrp="1"/>
          </p:cNvSpPr>
          <p:nvPr>
            <p:ph type="title"/>
          </p:nvPr>
        </p:nvSpPr>
        <p:spPr>
          <a:xfrm>
            <a:off x="2325039" y="90001"/>
            <a:ext cx="9761391" cy="688339"/>
          </a:xfrm>
          <a:prstGeom prst="rect">
            <a:avLst/>
          </a:prstGeom>
        </p:spPr>
        <p:txBody>
          <a:bodyPr>
            <a:normAutofit/>
          </a:bodyPr>
          <a:lstStyle>
            <a:lvl1pPr>
              <a:defRPr sz="3000"/>
            </a:lvl1pPr>
          </a:lstStyle>
          <a:p>
            <a:pPr algn="r"/>
            <a:r>
              <a:rPr lang="en-US" dirty="0"/>
              <a:t>Ab Initio WIMP/</a:t>
            </a:r>
            <a:r>
              <a:rPr lang="en-US" dirty="0" err="1">
                <a:latin typeface="Times New Roman"/>
                <a:cs typeface="Times New Roman"/>
              </a:rPr>
              <a:t>ν</a:t>
            </a:r>
            <a:r>
              <a:rPr lang="en-US" dirty="0"/>
              <a:t>-Nucleus Responses</a:t>
            </a:r>
            <a:endParaRPr dirty="0"/>
          </a:p>
        </p:txBody>
      </p:sp>
      <p:sp>
        <p:nvSpPr>
          <p:cNvPr id="9" name="Rectangle 8">
            <a:extLst>
              <a:ext uri="{FF2B5EF4-FFF2-40B4-BE49-F238E27FC236}">
                <a16:creationId xmlns:a16="http://schemas.microsoft.com/office/drawing/2014/main" id="{E0717FB1-311E-4C26-07FB-807F7A944BB8}"/>
              </a:ext>
            </a:extLst>
          </p:cNvPr>
          <p:cNvSpPr/>
          <p:nvPr/>
        </p:nvSpPr>
        <p:spPr>
          <a:xfrm>
            <a:off x="4337807" y="1393652"/>
            <a:ext cx="1147492" cy="4083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3" tIns="45712" rIns="91423" bIns="45712" rtlCol="0" anchor="ctr"/>
          <a:lstStyle/>
          <a:p>
            <a:pPr algn="ctr"/>
            <a:endParaRPr lang="en-US"/>
          </a:p>
        </p:txBody>
      </p:sp>
      <p:sp>
        <p:nvSpPr>
          <p:cNvPr id="3" name="Rectangle 2">
            <a:extLst>
              <a:ext uri="{FF2B5EF4-FFF2-40B4-BE49-F238E27FC236}">
                <a16:creationId xmlns:a16="http://schemas.microsoft.com/office/drawing/2014/main" id="{F139F653-DF54-03C4-D962-B088989264AB}"/>
              </a:ext>
            </a:extLst>
          </p:cNvPr>
          <p:cNvSpPr/>
          <p:nvPr/>
        </p:nvSpPr>
        <p:spPr>
          <a:xfrm>
            <a:off x="3386561" y="1158451"/>
            <a:ext cx="3228360" cy="47215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8" name="Rectangle 7">
            <a:extLst>
              <a:ext uri="{FF2B5EF4-FFF2-40B4-BE49-F238E27FC236}">
                <a16:creationId xmlns:a16="http://schemas.microsoft.com/office/drawing/2014/main" id="{4B464A0C-A7E0-60F1-D4FA-FC2ADBC7211A}"/>
              </a:ext>
            </a:extLst>
          </p:cNvPr>
          <p:cNvSpPr/>
          <p:nvPr/>
        </p:nvSpPr>
        <p:spPr>
          <a:xfrm>
            <a:off x="674669" y="6509064"/>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5" name="Rectangle 61">
            <a:extLst>
              <a:ext uri="{FF2B5EF4-FFF2-40B4-BE49-F238E27FC236}">
                <a16:creationId xmlns:a16="http://schemas.microsoft.com/office/drawing/2014/main" id="{C04E08A8-C48E-C130-0C35-906A244FFE0B}"/>
              </a:ext>
            </a:extLst>
          </p:cNvPr>
          <p:cNvSpPr>
            <a:spLocks noChangeArrowheads="1"/>
          </p:cNvSpPr>
          <p:nvPr/>
        </p:nvSpPr>
        <p:spPr bwMode="auto">
          <a:xfrm>
            <a:off x="84906" y="676021"/>
            <a:ext cx="12009119" cy="6155527"/>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dirty="0">
                <a:solidFill>
                  <a:srgbClr val="0070C0"/>
                </a:solidFill>
                <a:latin typeface="Arial" panose="020B0604020202020204" pitchFamily="34" charset="0"/>
                <a:cs typeface="Arial" panose="020B0604020202020204" pitchFamily="34" charset="0"/>
              </a:rPr>
              <a:t>Structure functions for dark matter direct detection and </a:t>
            </a:r>
            <a:r>
              <a:rPr lang="en-US" sz="2100" dirty="0" err="1">
                <a:solidFill>
                  <a:srgbClr val="0070C0"/>
                </a:solidFill>
                <a:latin typeface="Arial" panose="020B0604020202020204" pitchFamily="34" charset="0"/>
                <a:cs typeface="Arial" panose="020B0604020202020204" pitchFamily="34" charset="0"/>
              </a:rPr>
              <a:t>CE</a:t>
            </a:r>
            <a:r>
              <a:rPr lang="en-US" sz="2000" dirty="0" err="1">
                <a:solidFill>
                  <a:schemeClr val="accent1"/>
                </a:solidFill>
                <a:latin typeface="Symbol" pitchFamily="2" charset="2"/>
                <a:cs typeface="Arial" panose="020B0604020202020204" pitchFamily="34" charset="0"/>
              </a:rPr>
              <a:t>n</a:t>
            </a:r>
            <a:r>
              <a:rPr lang="en-US" sz="2100" dirty="0" err="1">
                <a:solidFill>
                  <a:srgbClr val="0070C0"/>
                </a:solidFill>
                <a:latin typeface="Arial" panose="020B0604020202020204" pitchFamily="34" charset="0"/>
                <a:cs typeface="Arial" panose="020B0604020202020204" pitchFamily="34" charset="0"/>
              </a:rPr>
              <a:t>NS</a:t>
            </a:r>
            <a:endParaRPr lang="en-US" sz="2100" dirty="0">
              <a:solidFill>
                <a:srgbClr val="0070C0"/>
              </a:solidFill>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p>
            <a:r>
              <a:rPr lang="en-US" sz="2100" dirty="0">
                <a:latin typeface="Arial" panose="020B0604020202020204" pitchFamily="34" charset="0"/>
                <a:cs typeface="Arial" panose="020B0604020202020204" pitchFamily="34" charset="0"/>
              </a:rPr>
              <a:t>Typically use phenomenological form factors (Helm, etc.) same for </a:t>
            </a:r>
            <a:r>
              <a:rPr lang="en-US" sz="2100" dirty="0" err="1">
                <a:latin typeface="Arial" panose="020B0604020202020204" pitchFamily="34" charset="0"/>
                <a:cs typeface="Arial" panose="020B0604020202020204" pitchFamily="34" charset="0"/>
              </a:rPr>
              <a:t>p/n</a:t>
            </a:r>
            <a:endParaRPr lang="en-US" sz="600" dirty="0">
              <a:latin typeface="Arial" panose="020B0604020202020204" pitchFamily="34" charset="0"/>
              <a:cs typeface="Arial" panose="020B0604020202020204" pitchFamily="34" charset="0"/>
            </a:endParaRPr>
          </a:p>
          <a:p>
            <a:endParaRPr lang="en-US" sz="600" dirty="0">
              <a:latin typeface="Arial" panose="020B0604020202020204" pitchFamily="34" charset="0"/>
              <a:cs typeface="Arial" panose="020B0604020202020204" pitchFamily="34" charset="0"/>
            </a:endParaRPr>
          </a:p>
          <a:p>
            <a:r>
              <a:rPr lang="en-US" sz="2100" dirty="0" err="1">
                <a:solidFill>
                  <a:schemeClr val="tx1"/>
                </a:solidFill>
                <a:latin typeface="Arial" panose="020B0604020202020204" pitchFamily="34" charset="0"/>
                <a:cs typeface="Arial" panose="020B0604020202020204" pitchFamily="34" charset="0"/>
              </a:rPr>
              <a:t>CE</a:t>
            </a:r>
            <a:r>
              <a:rPr lang="en-US" sz="2000" dirty="0" err="1">
                <a:solidFill>
                  <a:schemeClr val="tx1"/>
                </a:solidFill>
                <a:latin typeface="Symbol" pitchFamily="2" charset="2"/>
                <a:cs typeface="Arial" panose="020B0604020202020204" pitchFamily="34" charset="0"/>
              </a:rPr>
              <a:t>ν</a:t>
            </a:r>
            <a:r>
              <a:rPr lang="en-US" sz="2100" dirty="0" err="1">
                <a:solidFill>
                  <a:schemeClr val="tx1"/>
                </a:solidFill>
                <a:latin typeface="Arial" panose="020B0604020202020204" pitchFamily="34" charset="0"/>
                <a:cs typeface="Arial" panose="020B0604020202020204" pitchFamily="34" charset="0"/>
              </a:rPr>
              <a:t>NS</a:t>
            </a:r>
            <a:r>
              <a:rPr lang="en-US" sz="2100" dirty="0">
                <a:solidFill>
                  <a:schemeClr val="tx1"/>
                </a:solidFill>
                <a:latin typeface="Arial" panose="020B0604020202020204" pitchFamily="34" charset="0"/>
                <a:cs typeface="Arial" panose="020B0604020202020204" pitchFamily="34" charset="0"/>
              </a:rPr>
              <a:t> sensitive to neutron distribution in nuclei – </a:t>
            </a:r>
            <a:r>
              <a:rPr lang="en-US" sz="2100" dirty="0">
                <a:solidFill>
                  <a:srgbClr val="C00000"/>
                </a:solidFill>
                <a:latin typeface="Arial" panose="020B0604020202020204" pitchFamily="34" charset="0"/>
                <a:cs typeface="Arial" panose="020B0604020202020204" pitchFamily="34" charset="0"/>
              </a:rPr>
              <a:t>neutron skin calculations improve Helm</a:t>
            </a:r>
          </a:p>
          <a:p>
            <a:endParaRPr lang="en-US" sz="2100" dirty="0">
              <a:solidFill>
                <a:schemeClr val="tx1"/>
              </a:solidFill>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r>
              <a:rPr lang="en-US" sz="2100" b="1" dirty="0">
                <a:solidFill>
                  <a:srgbClr val="0070C0"/>
                </a:solidFill>
                <a:latin typeface="Arial" panose="020B0604020202020204" pitchFamily="34" charset="0"/>
                <a:cs typeface="Arial" panose="020B0604020202020204" pitchFamily="34" charset="0"/>
              </a:rPr>
              <a:t>Provide refined “ab initio” Helm form factor for use by all in community </a:t>
            </a:r>
          </a:p>
        </p:txBody>
      </p:sp>
      <p:pic>
        <p:nvPicPr>
          <p:cNvPr id="2" name="Picture 1">
            <a:extLst>
              <a:ext uri="{FF2B5EF4-FFF2-40B4-BE49-F238E27FC236}">
                <a16:creationId xmlns:a16="http://schemas.microsoft.com/office/drawing/2014/main" id="{9AB3D747-7249-EE0E-AAB1-6B2954ACA9A8}"/>
              </a:ext>
            </a:extLst>
          </p:cNvPr>
          <p:cNvPicPr>
            <a:picLocks noChangeAspect="1"/>
          </p:cNvPicPr>
          <p:nvPr/>
        </p:nvPicPr>
        <p:blipFill>
          <a:blip r:embed="rId3"/>
          <a:srcRect l="12137" t="6817" r="11176" b="64074"/>
          <a:stretch>
            <a:fillRect/>
          </a:stretch>
        </p:blipFill>
        <p:spPr>
          <a:xfrm>
            <a:off x="4102099" y="2076881"/>
            <a:ext cx="7909228" cy="3885197"/>
          </a:xfrm>
          <a:prstGeom prst="rect">
            <a:avLst/>
          </a:prstGeom>
        </p:spPr>
      </p:pic>
      <p:sp>
        <p:nvSpPr>
          <p:cNvPr id="13" name="TextBox 12">
            <a:extLst>
              <a:ext uri="{FF2B5EF4-FFF2-40B4-BE49-F238E27FC236}">
                <a16:creationId xmlns:a16="http://schemas.microsoft.com/office/drawing/2014/main" id="{04B7A002-D6DC-A42C-8ED1-C0AAC13840F2}"/>
              </a:ext>
            </a:extLst>
          </p:cNvPr>
          <p:cNvSpPr txBox="1"/>
          <p:nvPr/>
        </p:nvSpPr>
        <p:spPr>
          <a:xfrm>
            <a:off x="10505874" y="5795222"/>
            <a:ext cx="1633514" cy="338540"/>
          </a:xfrm>
          <a:prstGeom prst="rect">
            <a:avLst/>
          </a:prstGeom>
          <a:noFill/>
        </p:spPr>
        <p:txBody>
          <a:bodyPr wrap="square" lIns="121904" tIns="60953" rIns="121904" bIns="60953" rtlCol="0">
            <a:spAutoFit/>
          </a:bodyPr>
          <a:lstStyle/>
          <a:p>
            <a:r>
              <a:rPr lang="it-IT" sz="1400" dirty="0">
                <a:solidFill>
                  <a:srgbClr val="C00000"/>
                </a:solidFill>
              </a:rPr>
              <a:t>Hu et al. in </a:t>
            </a:r>
            <a:r>
              <a:rPr lang="it-IT" sz="1400" dirty="0" err="1">
                <a:solidFill>
                  <a:srgbClr val="C00000"/>
                </a:solidFill>
              </a:rPr>
              <a:t>prep</a:t>
            </a:r>
            <a:r>
              <a:rPr lang="it-IT" sz="1400" dirty="0">
                <a:solidFill>
                  <a:srgbClr val="C00000"/>
                </a:solidFill>
              </a:rPr>
              <a:t>.</a:t>
            </a:r>
          </a:p>
        </p:txBody>
      </p:sp>
      <p:pic>
        <p:nvPicPr>
          <p:cNvPr id="10" name="Picture 9">
            <a:extLst>
              <a:ext uri="{FF2B5EF4-FFF2-40B4-BE49-F238E27FC236}">
                <a16:creationId xmlns:a16="http://schemas.microsoft.com/office/drawing/2014/main" id="{277EFC75-43A2-F158-8D72-E879CC5FAF91}"/>
              </a:ext>
            </a:extLst>
          </p:cNvPr>
          <p:cNvPicPr>
            <a:picLocks noChangeAspect="1"/>
          </p:cNvPicPr>
          <p:nvPr/>
        </p:nvPicPr>
        <p:blipFill>
          <a:blip r:embed="rId4"/>
          <a:srcRect l="53698" t="64297" r="10295" b="23117"/>
          <a:stretch>
            <a:fillRect/>
          </a:stretch>
        </p:blipFill>
        <p:spPr>
          <a:xfrm>
            <a:off x="372286" y="4531325"/>
            <a:ext cx="3627213" cy="1640742"/>
          </a:xfrm>
          <a:prstGeom prst="rect">
            <a:avLst/>
          </a:prstGeom>
        </p:spPr>
      </p:pic>
      <p:pic>
        <p:nvPicPr>
          <p:cNvPr id="6" name="Picture 5">
            <a:extLst>
              <a:ext uri="{FF2B5EF4-FFF2-40B4-BE49-F238E27FC236}">
                <a16:creationId xmlns:a16="http://schemas.microsoft.com/office/drawing/2014/main" id="{F37D053F-D2B1-CEEB-7329-004DB45B8BFC}"/>
              </a:ext>
            </a:extLst>
          </p:cNvPr>
          <p:cNvPicPr>
            <a:picLocks noChangeAspect="1"/>
          </p:cNvPicPr>
          <p:nvPr/>
        </p:nvPicPr>
        <p:blipFill>
          <a:blip r:embed="rId5"/>
          <a:srcRect l="194" t="52550" r="95714" b="14640"/>
          <a:stretch>
            <a:fillRect/>
          </a:stretch>
        </p:blipFill>
        <p:spPr>
          <a:xfrm>
            <a:off x="276123" y="2334224"/>
            <a:ext cx="298960" cy="1307871"/>
          </a:xfrm>
          <a:prstGeom prst="rect">
            <a:avLst/>
          </a:prstGeom>
        </p:spPr>
      </p:pic>
      <p:pic>
        <p:nvPicPr>
          <p:cNvPr id="7" name="Picture 6">
            <a:extLst>
              <a:ext uri="{FF2B5EF4-FFF2-40B4-BE49-F238E27FC236}">
                <a16:creationId xmlns:a16="http://schemas.microsoft.com/office/drawing/2014/main" id="{8EA7CF41-0022-8396-4F0C-9094A15AC054}"/>
              </a:ext>
            </a:extLst>
          </p:cNvPr>
          <p:cNvPicPr>
            <a:picLocks noChangeAspect="1"/>
          </p:cNvPicPr>
          <p:nvPr/>
        </p:nvPicPr>
        <p:blipFill>
          <a:blip r:embed="rId5"/>
          <a:srcRect l="60364" t="47697"/>
          <a:stretch>
            <a:fillRect/>
          </a:stretch>
        </p:blipFill>
        <p:spPr>
          <a:xfrm>
            <a:off x="604527" y="2146300"/>
            <a:ext cx="3042847" cy="2190179"/>
          </a:xfrm>
          <a:prstGeom prst="rect">
            <a:avLst/>
          </a:prstGeom>
        </p:spPr>
      </p:pic>
      <p:sp>
        <p:nvSpPr>
          <p:cNvPr id="11" name="Rectangle 10">
            <a:extLst>
              <a:ext uri="{FF2B5EF4-FFF2-40B4-BE49-F238E27FC236}">
                <a16:creationId xmlns:a16="http://schemas.microsoft.com/office/drawing/2014/main" id="{C972E97B-CC8F-A351-FF39-6F5C6071638D}"/>
              </a:ext>
            </a:extLst>
          </p:cNvPr>
          <p:cNvSpPr/>
          <p:nvPr/>
        </p:nvSpPr>
        <p:spPr>
          <a:xfrm>
            <a:off x="953936" y="2000681"/>
            <a:ext cx="2722882" cy="20983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236638092"/>
      </p:ext>
    </p:extLst>
  </p:cSld>
  <p:clrMapOvr>
    <a:masterClrMapping/>
  </p:clrMapOvr>
  <p:transition spd="med" advTm="20197"/>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7D183-D347-8B94-0DF0-FF1ACDFF59FF}"/>
            </a:ext>
          </a:extLst>
        </p:cNvPr>
        <p:cNvGrpSpPr/>
        <p:nvPr/>
      </p:nvGrpSpPr>
      <p:grpSpPr>
        <a:xfrm>
          <a:off x="0" y="0"/>
          <a:ext cx="0" cy="0"/>
          <a:chOff x="0" y="0"/>
          <a:chExt cx="0" cy="0"/>
        </a:xfrm>
      </p:grpSpPr>
      <p:sp>
        <p:nvSpPr>
          <p:cNvPr id="4" name="Rectangle 61">
            <a:extLst>
              <a:ext uri="{FF2B5EF4-FFF2-40B4-BE49-F238E27FC236}">
                <a16:creationId xmlns:a16="http://schemas.microsoft.com/office/drawing/2014/main" id="{F6ACB2C1-54CF-1F81-B980-E95CCEAD0B2B}"/>
              </a:ext>
            </a:extLst>
          </p:cNvPr>
          <p:cNvSpPr>
            <a:spLocks noChangeArrowheads="1"/>
          </p:cNvSpPr>
          <p:nvPr/>
        </p:nvSpPr>
        <p:spPr bwMode="auto">
          <a:xfrm>
            <a:off x="179999" y="720000"/>
            <a:ext cx="12012001" cy="3010039"/>
          </a:xfrm>
          <a:prstGeom prst="rect">
            <a:avLst/>
          </a:prstGeom>
          <a:solidFill>
            <a:schemeClr val="bg1"/>
          </a:solidFill>
          <a:ln w="9525">
            <a:noFill/>
            <a:miter lim="800000"/>
            <a:headEnd/>
            <a:tailEnd/>
          </a:ln>
        </p:spPr>
        <p:txBody>
          <a:bodyPr wrap="square" lIns="91423" tIns="45712" rIns="91423" bIns="45712">
            <a:prstTxWarp prst="textNoShape">
              <a:avLst/>
            </a:prstTxWarp>
            <a:spAutoFit/>
          </a:bodyPr>
          <a:lstStyle/>
          <a:p>
            <a:pPr marL="125957" indent="-125957">
              <a:lnSpc>
                <a:spcPct val="90000"/>
              </a:lnSpc>
              <a:spcBef>
                <a:spcPct val="20000"/>
              </a:spcBef>
              <a:buClr>
                <a:srgbClr val="000000"/>
              </a:buClr>
            </a:pPr>
            <a:r>
              <a:rPr lang="en-US" sz="2000" dirty="0">
                <a:solidFill>
                  <a:schemeClr val="tx1"/>
                </a:solidFill>
              </a:rPr>
              <a:t>(Not so) Bold predictions: new directions in the next 5 years</a:t>
            </a:r>
          </a:p>
          <a:p>
            <a:pPr marL="125957" indent="-125957">
              <a:lnSpc>
                <a:spcPct val="90000"/>
              </a:lnSpc>
              <a:spcBef>
                <a:spcPct val="20000"/>
              </a:spcBef>
              <a:buClr>
                <a:srgbClr val="000000"/>
              </a:buClr>
            </a:pPr>
            <a:endParaRPr lang="en-US" sz="2000" dirty="0">
              <a:solidFill>
                <a:schemeClr val="tx1"/>
              </a:solidFill>
            </a:endParaRPr>
          </a:p>
          <a:p>
            <a:pPr marL="125957" indent="-125957">
              <a:lnSpc>
                <a:spcPct val="90000"/>
              </a:lnSpc>
              <a:spcBef>
                <a:spcPct val="20000"/>
              </a:spcBef>
              <a:buClr>
                <a:srgbClr val="000000"/>
              </a:buClr>
            </a:pPr>
            <a:r>
              <a:rPr lang="en-US" sz="2000" b="1" dirty="0">
                <a:solidFill>
                  <a:schemeClr val="tx1"/>
                </a:solidFill>
              </a:rPr>
              <a:t>																				Nucleosynthesis</a:t>
            </a:r>
          </a:p>
          <a:p>
            <a:pPr marL="125957" indent="-125957">
              <a:lnSpc>
                <a:spcPct val="90000"/>
              </a:lnSpc>
              <a:spcBef>
                <a:spcPct val="20000"/>
              </a:spcBef>
              <a:buClr>
                <a:srgbClr val="000000"/>
              </a:buClr>
            </a:pPr>
            <a:r>
              <a:rPr lang="en-US" sz="2000" dirty="0">
                <a:solidFill>
                  <a:schemeClr val="tx1"/>
                </a:solidFill>
              </a:rPr>
              <a:t>																				 Ab initio input for r-process</a:t>
            </a:r>
          </a:p>
          <a:p>
            <a:pPr marL="125957" indent="-125957">
              <a:lnSpc>
                <a:spcPct val="90000"/>
              </a:lnSpc>
              <a:spcBef>
                <a:spcPct val="20000"/>
              </a:spcBef>
              <a:buClr>
                <a:srgbClr val="000000"/>
              </a:buClr>
            </a:pPr>
            <a:endParaRPr lang="en-US" sz="800" dirty="0">
              <a:solidFill>
                <a:schemeClr val="tx1"/>
              </a:solidFill>
            </a:endParaRPr>
          </a:p>
          <a:p>
            <a:pPr marL="125957" indent="-125957">
              <a:lnSpc>
                <a:spcPct val="90000"/>
              </a:lnSpc>
              <a:spcBef>
                <a:spcPct val="20000"/>
              </a:spcBef>
              <a:buClr>
                <a:srgbClr val="000000"/>
              </a:buClr>
            </a:pPr>
            <a:r>
              <a:rPr lang="en-US" sz="2000" b="1" dirty="0">
                <a:solidFill>
                  <a:schemeClr val="tx1"/>
                </a:solidFill>
              </a:rPr>
              <a:t>																				Dark Matter/v Scattering</a:t>
            </a:r>
          </a:p>
          <a:p>
            <a:pPr marL="125957" indent="-125957">
              <a:lnSpc>
                <a:spcPct val="90000"/>
              </a:lnSpc>
              <a:spcBef>
                <a:spcPct val="20000"/>
              </a:spcBef>
              <a:buClr>
                <a:srgbClr val="000000"/>
              </a:buClr>
            </a:pPr>
            <a:r>
              <a:rPr lang="en-US" sz="2000" dirty="0">
                <a:solidFill>
                  <a:schemeClr val="tx1"/>
                </a:solidFill>
              </a:rPr>
              <a:t>																				 Ab initio structure functions</a:t>
            </a:r>
          </a:p>
          <a:p>
            <a:pPr marL="125957" indent="-125957">
              <a:lnSpc>
                <a:spcPct val="90000"/>
              </a:lnSpc>
              <a:spcBef>
                <a:spcPct val="20000"/>
              </a:spcBef>
              <a:buClr>
                <a:srgbClr val="000000"/>
              </a:buClr>
            </a:pPr>
            <a:endParaRPr lang="en-US" sz="800" dirty="0">
              <a:solidFill>
                <a:schemeClr val="tx1"/>
              </a:solidFill>
            </a:endParaRPr>
          </a:p>
          <a:p>
            <a:pPr marL="125957" indent="-125957">
              <a:lnSpc>
                <a:spcPct val="90000"/>
              </a:lnSpc>
              <a:spcBef>
                <a:spcPct val="20000"/>
              </a:spcBef>
              <a:buClr>
                <a:srgbClr val="000000"/>
              </a:buClr>
            </a:pPr>
            <a:r>
              <a:rPr lang="en-US" sz="2000" b="1" dirty="0">
                <a:solidFill>
                  <a:schemeClr val="tx1"/>
                </a:solidFill>
              </a:rPr>
              <a:t>																				</a:t>
            </a:r>
            <a:r>
              <a:rPr lang="en-US" sz="2000" b="1" dirty="0">
                <a:solidFill>
                  <a:srgbClr val="C00000"/>
                </a:solidFill>
              </a:rPr>
              <a:t>Heavy Ion Collisions</a:t>
            </a:r>
          </a:p>
          <a:p>
            <a:pPr marL="125957" indent="-125957">
              <a:lnSpc>
                <a:spcPct val="90000"/>
              </a:lnSpc>
              <a:spcBef>
                <a:spcPct val="20000"/>
              </a:spcBef>
              <a:buClr>
                <a:srgbClr val="000000"/>
              </a:buClr>
            </a:pPr>
            <a:r>
              <a:rPr lang="en-US" sz="2000" dirty="0">
                <a:solidFill>
                  <a:schemeClr val="tx1"/>
                </a:solidFill>
              </a:rPr>
              <a:t>																				 Nuclear structure/NMEs</a:t>
            </a:r>
          </a:p>
        </p:txBody>
      </p:sp>
      <p:sp>
        <p:nvSpPr>
          <p:cNvPr id="495" name="Title 1">
            <a:extLst>
              <a:ext uri="{FF2B5EF4-FFF2-40B4-BE49-F238E27FC236}">
                <a16:creationId xmlns:a16="http://schemas.microsoft.com/office/drawing/2014/main" id="{3883F99A-E3F3-AFD5-12EB-FE2E834816F5}"/>
              </a:ext>
            </a:extLst>
          </p:cNvPr>
          <p:cNvSpPr txBox="1">
            <a:spLocks noGrp="1"/>
          </p:cNvSpPr>
          <p:nvPr>
            <p:ph type="title"/>
          </p:nvPr>
        </p:nvSpPr>
        <p:spPr>
          <a:xfrm>
            <a:off x="2325039" y="108001"/>
            <a:ext cx="9761391" cy="688339"/>
          </a:xfrm>
          <a:prstGeom prst="rect">
            <a:avLst/>
          </a:prstGeom>
        </p:spPr>
        <p:txBody>
          <a:bodyPr>
            <a:normAutofit/>
          </a:bodyPr>
          <a:lstStyle>
            <a:lvl1pPr>
              <a:defRPr sz="3000"/>
            </a:lvl1pPr>
          </a:lstStyle>
          <a:p>
            <a:pPr algn="r"/>
            <a:r>
              <a:rPr lang="en-US" dirty="0"/>
              <a:t>Future of Ab Initio Theory</a:t>
            </a:r>
            <a:endParaRPr dirty="0"/>
          </a:p>
        </p:txBody>
      </p:sp>
      <p:sp>
        <p:nvSpPr>
          <p:cNvPr id="8" name="Rectangle 7">
            <a:extLst>
              <a:ext uri="{FF2B5EF4-FFF2-40B4-BE49-F238E27FC236}">
                <a16:creationId xmlns:a16="http://schemas.microsoft.com/office/drawing/2014/main" id="{41C3C608-3A20-73F0-E1D4-3065A0285BE7}"/>
              </a:ext>
            </a:extLst>
          </p:cNvPr>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 name="Rectangle 1">
            <a:extLst>
              <a:ext uri="{FF2B5EF4-FFF2-40B4-BE49-F238E27FC236}">
                <a16:creationId xmlns:a16="http://schemas.microsoft.com/office/drawing/2014/main" id="{ADBB2A41-A709-2AF3-3FA5-1C4B1CF02D75}"/>
              </a:ext>
            </a:extLst>
          </p:cNvPr>
          <p:cNvSpPr/>
          <p:nvPr/>
        </p:nvSpPr>
        <p:spPr>
          <a:xfrm>
            <a:off x="643188" y="6433828"/>
            <a:ext cx="650316" cy="312234"/>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9" name="Picture 8">
            <a:extLst>
              <a:ext uri="{FF2B5EF4-FFF2-40B4-BE49-F238E27FC236}">
                <a16:creationId xmlns:a16="http://schemas.microsoft.com/office/drawing/2014/main" id="{3AB5DFE0-D0E2-C5FB-E7A4-F50272BE24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00" y="1356375"/>
            <a:ext cx="8778240" cy="5486400"/>
          </a:xfrm>
          <a:prstGeom prst="rect">
            <a:avLst/>
          </a:prstGeom>
        </p:spPr>
      </p:pic>
      <p:sp>
        <p:nvSpPr>
          <p:cNvPr id="10" name="AutoShape 4" descr="nuclear_chart_2022.pdf">
            <a:extLst>
              <a:ext uri="{FF2B5EF4-FFF2-40B4-BE49-F238E27FC236}">
                <a16:creationId xmlns:a16="http://schemas.microsoft.com/office/drawing/2014/main" id="{14A3F6D2-FEB6-B772-1E84-594FDC7EAD12}"/>
              </a:ext>
            </a:extLst>
          </p:cNvPr>
          <p:cNvSpPr>
            <a:spLocks noChangeAspect="1" noChangeArrowheads="1"/>
          </p:cNvSpPr>
          <p:nvPr/>
        </p:nvSpPr>
        <p:spPr bwMode="auto">
          <a:xfrm>
            <a:off x="4620258" y="4383692"/>
            <a:ext cx="218985" cy="21898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nuclear_chart_2022.pdf">
            <a:extLst>
              <a:ext uri="{FF2B5EF4-FFF2-40B4-BE49-F238E27FC236}">
                <a16:creationId xmlns:a16="http://schemas.microsoft.com/office/drawing/2014/main" id="{C294A72D-2D22-E3C9-2A32-B8862C062EF5}"/>
              </a:ext>
            </a:extLst>
          </p:cNvPr>
          <p:cNvSpPr>
            <a:spLocks noChangeAspect="1" noChangeArrowheads="1"/>
          </p:cNvSpPr>
          <p:nvPr/>
        </p:nvSpPr>
        <p:spPr bwMode="auto">
          <a:xfrm>
            <a:off x="4772658" y="4536092"/>
            <a:ext cx="218985" cy="21898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a:extLst>
              <a:ext uri="{FF2B5EF4-FFF2-40B4-BE49-F238E27FC236}">
                <a16:creationId xmlns:a16="http://schemas.microsoft.com/office/drawing/2014/main" id="{A004519E-2393-F8BC-D56C-2ABF0DAAEED9}"/>
              </a:ext>
            </a:extLst>
          </p:cNvPr>
          <p:cNvSpPr/>
          <p:nvPr/>
        </p:nvSpPr>
        <p:spPr>
          <a:xfrm>
            <a:off x="2779637" y="2865255"/>
            <a:ext cx="3841078" cy="1923982"/>
          </a:xfrm>
          <a:prstGeom prst="rect">
            <a:avLst/>
          </a:prstGeom>
          <a:gradFill flip="none" rotWithShape="1">
            <a:gsLst>
              <a:gs pos="28000">
                <a:srgbClr val="00B0F0">
                  <a:alpha val="88000"/>
                </a:srgbClr>
              </a:gs>
              <a:gs pos="98000">
                <a:schemeClr val="bg1">
                  <a:alpha val="0"/>
                </a:schemeClr>
              </a:gs>
              <a:gs pos="74000">
                <a:srgbClr val="0070C0">
                  <a:alpha val="75897"/>
                </a:srgbClr>
              </a:gs>
            </a:gsLst>
            <a:path path="rect">
              <a:fillToRect t="100000" r="100000"/>
            </a:path>
            <a:tileRect l="-100000" b="-100000"/>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7" name="Oval 6">
            <a:extLst>
              <a:ext uri="{FF2B5EF4-FFF2-40B4-BE49-F238E27FC236}">
                <a16:creationId xmlns:a16="http://schemas.microsoft.com/office/drawing/2014/main" id="{C19F0F7F-5E5D-5BE3-CB3B-88DA22390967}"/>
              </a:ext>
            </a:extLst>
          </p:cNvPr>
          <p:cNvSpPr/>
          <p:nvPr/>
        </p:nvSpPr>
        <p:spPr>
          <a:xfrm>
            <a:off x="5369480" y="1666449"/>
            <a:ext cx="3534606" cy="211246"/>
          </a:xfrm>
          <a:prstGeom prst="ellipse">
            <a:avLst/>
          </a:prstGeom>
          <a:gradFill flip="none" rotWithShape="1">
            <a:gsLst>
              <a:gs pos="60000">
                <a:srgbClr val="0070C0">
                  <a:alpha val="76766"/>
                </a:srgbClr>
              </a:gs>
              <a:gs pos="100000">
                <a:schemeClr val="bg1">
                  <a:alpha val="0"/>
                </a:schemeClr>
              </a:gs>
            </a:gsLst>
            <a:path path="circle">
              <a:fillToRect l="50000" t="50000" r="50000" b="50000"/>
            </a:path>
            <a:tileRect/>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2" name="TextBox 11">
            <a:extLst>
              <a:ext uri="{FF2B5EF4-FFF2-40B4-BE49-F238E27FC236}">
                <a16:creationId xmlns:a16="http://schemas.microsoft.com/office/drawing/2014/main" id="{C763A76B-3D38-6828-C35D-3771A114442C}"/>
              </a:ext>
            </a:extLst>
          </p:cNvPr>
          <p:cNvSpPr txBox="1"/>
          <p:nvPr/>
        </p:nvSpPr>
        <p:spPr>
          <a:xfrm>
            <a:off x="601879" y="1469979"/>
            <a:ext cx="893832" cy="52321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uFillTx/>
                <a:latin typeface="Arial"/>
                <a:ea typeface="Arial"/>
                <a:cs typeface="Arial"/>
                <a:sym typeface="Arial"/>
              </a:rPr>
              <a:t>2024</a:t>
            </a:r>
          </a:p>
        </p:txBody>
      </p:sp>
      <p:sp>
        <p:nvSpPr>
          <p:cNvPr id="16" name="Oval 15">
            <a:extLst>
              <a:ext uri="{FF2B5EF4-FFF2-40B4-BE49-F238E27FC236}">
                <a16:creationId xmlns:a16="http://schemas.microsoft.com/office/drawing/2014/main" id="{F1F95F65-BF6E-8E70-014F-AAC7F82567B9}"/>
              </a:ext>
            </a:extLst>
          </p:cNvPr>
          <p:cNvSpPr/>
          <p:nvPr/>
        </p:nvSpPr>
        <p:spPr>
          <a:xfrm rot="5400000">
            <a:off x="6337939" y="2446352"/>
            <a:ext cx="2627457" cy="188586"/>
          </a:xfrm>
          <a:prstGeom prst="ellipse">
            <a:avLst/>
          </a:prstGeom>
          <a:gradFill flip="none" rotWithShape="1">
            <a:gsLst>
              <a:gs pos="61000">
                <a:srgbClr val="0070C0">
                  <a:alpha val="52878"/>
                </a:srgbClr>
              </a:gs>
              <a:gs pos="100000">
                <a:schemeClr val="bg1">
                  <a:alpha val="0"/>
                </a:schemeClr>
              </a:gs>
            </a:gsLst>
            <a:path path="circle">
              <a:fillToRect l="50000" t="50000" r="50000" b="50000"/>
            </a:path>
            <a:tileRect/>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93336284"/>
      </p:ext>
    </p:extLst>
  </p:cSld>
  <p:clrMapOvr>
    <a:masterClrMapping/>
  </p:clrMapOvr>
  <p:transition spd="med" advTm="15616"/>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1A07F-9C30-67B4-D9BA-81A2E609F298}"/>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B1D5D666-29FE-DBC1-87D7-4F7889A3F033}"/>
              </a:ext>
            </a:extLst>
          </p:cNvPr>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7" name="Rectangle 61">
            <a:extLst>
              <a:ext uri="{FF2B5EF4-FFF2-40B4-BE49-F238E27FC236}">
                <a16:creationId xmlns:a16="http://schemas.microsoft.com/office/drawing/2014/main" id="{281EA8D1-2E46-48AC-43C5-25A917846F71}"/>
              </a:ext>
            </a:extLst>
          </p:cNvPr>
          <p:cNvSpPr>
            <a:spLocks noChangeArrowheads="1"/>
          </p:cNvSpPr>
          <p:nvPr/>
        </p:nvSpPr>
        <p:spPr bwMode="auto">
          <a:xfrm>
            <a:off x="182880" y="738716"/>
            <a:ext cx="12009119" cy="5740029"/>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dirty="0"/>
              <a:t>Utilize heavy ion collision data @ LHC for novel insights into nuclei!</a:t>
            </a:r>
          </a:p>
          <a:p>
            <a:endParaRPr lang="en-US" sz="2100" dirty="0"/>
          </a:p>
          <a:p>
            <a:endParaRPr lang="en-US" sz="2100" dirty="0"/>
          </a:p>
          <a:p>
            <a:endParaRPr lang="en-US" sz="2100" dirty="0"/>
          </a:p>
          <a:p>
            <a:endParaRPr lang="en-US" sz="2100" dirty="0"/>
          </a:p>
          <a:p>
            <a:endParaRPr lang="en-US" sz="2100" dirty="0"/>
          </a:p>
          <a:p>
            <a:endParaRPr lang="en-US" sz="2100" dirty="0"/>
          </a:p>
          <a:p>
            <a:endParaRPr lang="en-US" sz="2100" dirty="0"/>
          </a:p>
          <a:p>
            <a:endParaRPr lang="en-US" sz="2100" dirty="0"/>
          </a:p>
          <a:p>
            <a:endParaRPr lang="en-US" sz="2100" dirty="0"/>
          </a:p>
          <a:p>
            <a:endParaRPr lang="en-US" sz="2100" dirty="0"/>
          </a:p>
          <a:p>
            <a:endParaRPr lang="en-US" sz="2100" dirty="0"/>
          </a:p>
          <a:p>
            <a:endParaRPr lang="en-US" sz="2100" dirty="0"/>
          </a:p>
          <a:p>
            <a:endParaRPr lang="en-US" sz="800" dirty="0"/>
          </a:p>
          <a:p>
            <a:endParaRPr lang="en-US" sz="2100" dirty="0"/>
          </a:p>
          <a:p>
            <a:r>
              <a:rPr lang="en-US" sz="2100" dirty="0"/>
              <a:t>Xe-Xe collisions yield first such determination of neutron skin, consistent with ab initio</a:t>
            </a:r>
          </a:p>
          <a:p>
            <a:endParaRPr lang="en-US" sz="2100" dirty="0"/>
          </a:p>
          <a:p>
            <a:r>
              <a:rPr lang="en-US" sz="2100" b="1" dirty="0">
                <a:solidFill>
                  <a:srgbClr val="0070C0"/>
                </a:solidFill>
              </a:rPr>
              <a:t>New CERN/Canada NME@LHC collaboration explores refining NME from Ge-Ge collisions!</a:t>
            </a:r>
          </a:p>
        </p:txBody>
      </p:sp>
      <p:sp>
        <p:nvSpPr>
          <p:cNvPr id="8" name="Rectangle 7">
            <a:extLst>
              <a:ext uri="{FF2B5EF4-FFF2-40B4-BE49-F238E27FC236}">
                <a16:creationId xmlns:a16="http://schemas.microsoft.com/office/drawing/2014/main" id="{CF3DC52A-0495-548B-82A8-F9CAA2CB06CE}"/>
              </a:ext>
            </a:extLst>
          </p:cNvPr>
          <p:cNvSpPr/>
          <p:nvPr/>
        </p:nvSpPr>
        <p:spPr>
          <a:xfrm>
            <a:off x="674669" y="6520494"/>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95" name="Title 1">
            <a:extLst>
              <a:ext uri="{FF2B5EF4-FFF2-40B4-BE49-F238E27FC236}">
                <a16:creationId xmlns:a16="http://schemas.microsoft.com/office/drawing/2014/main" id="{70D64F27-A3CE-00C2-C727-FA66656E7885}"/>
              </a:ext>
            </a:extLst>
          </p:cNvPr>
          <p:cNvSpPr txBox="1">
            <a:spLocks noGrp="1"/>
          </p:cNvSpPr>
          <p:nvPr>
            <p:ph type="title"/>
          </p:nvPr>
        </p:nvSpPr>
        <p:spPr>
          <a:xfrm>
            <a:off x="2325039" y="90001"/>
            <a:ext cx="9761391" cy="688339"/>
          </a:xfrm>
          <a:prstGeom prst="rect">
            <a:avLst/>
          </a:prstGeom>
        </p:spPr>
        <p:txBody>
          <a:bodyPr>
            <a:normAutofit/>
          </a:bodyPr>
          <a:lstStyle>
            <a:lvl1pPr>
              <a:defRPr sz="3000"/>
            </a:lvl1pPr>
          </a:lstStyle>
          <a:p>
            <a:pPr algn="r"/>
            <a:r>
              <a:rPr lang="en-US" dirty="0"/>
              <a:t>Nuclear Properties from Heavy-Ion Collisions</a:t>
            </a:r>
            <a:endParaRPr dirty="0"/>
          </a:p>
        </p:txBody>
      </p:sp>
      <p:sp>
        <p:nvSpPr>
          <p:cNvPr id="10" name="Rectangle 9">
            <a:extLst>
              <a:ext uri="{FF2B5EF4-FFF2-40B4-BE49-F238E27FC236}">
                <a16:creationId xmlns:a16="http://schemas.microsoft.com/office/drawing/2014/main" id="{E1A8216C-586F-CA85-B6D1-E1BEF2004990}"/>
              </a:ext>
            </a:extLst>
          </p:cNvPr>
          <p:cNvSpPr/>
          <p:nvPr/>
        </p:nvSpPr>
        <p:spPr>
          <a:xfrm>
            <a:off x="1442882" y="1793787"/>
            <a:ext cx="216171" cy="194161"/>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7" name="Rectangle 16">
            <a:extLst>
              <a:ext uri="{FF2B5EF4-FFF2-40B4-BE49-F238E27FC236}">
                <a16:creationId xmlns:a16="http://schemas.microsoft.com/office/drawing/2014/main" id="{BD7EBB89-57DF-3997-0C88-92E87FD2FC98}"/>
              </a:ext>
            </a:extLst>
          </p:cNvPr>
          <p:cNvSpPr/>
          <p:nvPr/>
        </p:nvSpPr>
        <p:spPr>
          <a:xfrm>
            <a:off x="776816" y="1905416"/>
            <a:ext cx="216172" cy="220577"/>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3" name="Picture 2" descr="A diagram of a nuclear fusion&#10;&#10;AI-generated content may be incorrect.">
            <a:extLst>
              <a:ext uri="{FF2B5EF4-FFF2-40B4-BE49-F238E27FC236}">
                <a16:creationId xmlns:a16="http://schemas.microsoft.com/office/drawing/2014/main" id="{2675A542-7A02-697F-11DF-842CE37DF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623" y="1480631"/>
            <a:ext cx="6303366" cy="3564977"/>
          </a:xfrm>
          <a:prstGeom prst="rect">
            <a:avLst/>
          </a:prstGeom>
        </p:spPr>
      </p:pic>
      <p:pic>
        <p:nvPicPr>
          <p:cNvPr id="13" name="Picture 12">
            <a:extLst>
              <a:ext uri="{FF2B5EF4-FFF2-40B4-BE49-F238E27FC236}">
                <a16:creationId xmlns:a16="http://schemas.microsoft.com/office/drawing/2014/main" id="{A0886294-942E-8126-431A-DF3655B80A27}"/>
              </a:ext>
            </a:extLst>
          </p:cNvPr>
          <p:cNvPicPr>
            <a:picLocks noChangeAspect="1"/>
          </p:cNvPicPr>
          <p:nvPr/>
        </p:nvPicPr>
        <p:blipFill>
          <a:blip r:embed="rId4"/>
          <a:stretch>
            <a:fillRect/>
          </a:stretch>
        </p:blipFill>
        <p:spPr>
          <a:xfrm>
            <a:off x="6911440" y="1750429"/>
            <a:ext cx="4911612" cy="3342624"/>
          </a:xfrm>
          <a:prstGeom prst="rect">
            <a:avLst/>
          </a:prstGeom>
        </p:spPr>
      </p:pic>
      <p:sp>
        <p:nvSpPr>
          <p:cNvPr id="16" name="TextBox 15">
            <a:extLst>
              <a:ext uri="{FF2B5EF4-FFF2-40B4-BE49-F238E27FC236}">
                <a16:creationId xmlns:a16="http://schemas.microsoft.com/office/drawing/2014/main" id="{338BF8D5-764A-42CB-B6AE-5A9A9FFABE35}"/>
              </a:ext>
            </a:extLst>
          </p:cNvPr>
          <p:cNvSpPr txBox="1"/>
          <p:nvPr/>
        </p:nvSpPr>
        <p:spPr>
          <a:xfrm>
            <a:off x="9987147" y="4788011"/>
            <a:ext cx="2146783" cy="338540"/>
          </a:xfrm>
          <a:prstGeom prst="rect">
            <a:avLst/>
          </a:prstGeom>
          <a:noFill/>
        </p:spPr>
        <p:txBody>
          <a:bodyPr wrap="square" lIns="121904" tIns="60953" rIns="121904" bIns="60953" rtlCol="0">
            <a:spAutoFit/>
          </a:bodyPr>
          <a:lstStyle/>
          <a:p>
            <a:r>
              <a:rPr lang="it-IT" sz="1400" dirty="0">
                <a:solidFill>
                  <a:srgbClr val="FF0000"/>
                </a:solidFill>
              </a:rPr>
              <a:t>Giacalone, </a:t>
            </a:r>
            <a:r>
              <a:rPr lang="it-IT" sz="1400" dirty="0" err="1">
                <a:solidFill>
                  <a:srgbClr val="FF0000"/>
                </a:solidFill>
              </a:rPr>
              <a:t>Nijs</a:t>
            </a:r>
            <a:r>
              <a:rPr lang="it-IT" sz="1400" dirty="0">
                <a:solidFill>
                  <a:srgbClr val="FF0000"/>
                </a:solidFill>
              </a:rPr>
              <a:t> in </a:t>
            </a:r>
            <a:r>
              <a:rPr lang="it-IT" sz="1400" dirty="0" err="1">
                <a:solidFill>
                  <a:srgbClr val="FF0000"/>
                </a:solidFill>
              </a:rPr>
              <a:t>prep</a:t>
            </a:r>
            <a:r>
              <a:rPr lang="it-IT" sz="1400" dirty="0">
                <a:solidFill>
                  <a:srgbClr val="FF0000"/>
                </a:solidFill>
              </a:rPr>
              <a:t>. </a:t>
            </a:r>
          </a:p>
        </p:txBody>
      </p:sp>
    </p:spTree>
    <p:extLst>
      <p:ext uri="{BB962C8B-B14F-4D97-AF65-F5344CB8AC3E}">
        <p14:creationId xmlns:p14="http://schemas.microsoft.com/office/powerpoint/2010/main" val="3764450872"/>
      </p:ext>
    </p:extLst>
  </p:cSld>
  <p:clrMapOvr>
    <a:masterClrMapping/>
  </p:clrMapOvr>
  <p:transition spd="med" advTm="11236"/>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1">
            <a:extLst>
              <a:ext uri="{FF2B5EF4-FFF2-40B4-BE49-F238E27FC236}">
                <a16:creationId xmlns:a16="http://schemas.microsoft.com/office/drawing/2014/main" id="{422A6047-8950-8ABB-F333-335962BA2289}"/>
              </a:ext>
            </a:extLst>
          </p:cNvPr>
          <p:cNvSpPr>
            <a:spLocks noChangeArrowheads="1"/>
          </p:cNvSpPr>
          <p:nvPr/>
        </p:nvSpPr>
        <p:spPr bwMode="auto">
          <a:xfrm>
            <a:off x="179999" y="720000"/>
            <a:ext cx="12012001" cy="3822569"/>
          </a:xfrm>
          <a:prstGeom prst="rect">
            <a:avLst/>
          </a:prstGeom>
          <a:solidFill>
            <a:schemeClr val="bg1"/>
          </a:solidFill>
          <a:ln w="9525">
            <a:noFill/>
            <a:miter lim="800000"/>
            <a:headEnd/>
            <a:tailEnd/>
          </a:ln>
        </p:spPr>
        <p:txBody>
          <a:bodyPr wrap="square" lIns="91423" tIns="45712" rIns="91423" bIns="45712">
            <a:prstTxWarp prst="textNoShape">
              <a:avLst/>
            </a:prstTxWarp>
            <a:spAutoFit/>
          </a:bodyPr>
          <a:lstStyle/>
          <a:p>
            <a:pPr marL="125957" indent="-125957">
              <a:lnSpc>
                <a:spcPct val="90000"/>
              </a:lnSpc>
              <a:spcBef>
                <a:spcPct val="20000"/>
              </a:spcBef>
              <a:buClr>
                <a:srgbClr val="000000"/>
              </a:buClr>
            </a:pPr>
            <a:r>
              <a:rPr lang="en-US" sz="2000" dirty="0">
                <a:solidFill>
                  <a:schemeClr val="tx1"/>
                </a:solidFill>
              </a:rPr>
              <a:t>(Not so) Bold predictions: new direction in the next 5 years</a:t>
            </a:r>
          </a:p>
          <a:p>
            <a:pPr marL="125957" indent="-125957">
              <a:lnSpc>
                <a:spcPct val="90000"/>
              </a:lnSpc>
              <a:spcBef>
                <a:spcPct val="20000"/>
              </a:spcBef>
              <a:buClr>
                <a:srgbClr val="000000"/>
              </a:buClr>
            </a:pPr>
            <a:endParaRPr lang="en-US" sz="2000" dirty="0">
              <a:solidFill>
                <a:schemeClr val="tx1"/>
              </a:solidFill>
            </a:endParaRPr>
          </a:p>
          <a:p>
            <a:pPr marL="125957" indent="-125957">
              <a:lnSpc>
                <a:spcPct val="90000"/>
              </a:lnSpc>
              <a:spcBef>
                <a:spcPct val="20000"/>
              </a:spcBef>
              <a:buClr>
                <a:srgbClr val="000000"/>
              </a:buClr>
            </a:pPr>
            <a:r>
              <a:rPr lang="en-US" sz="2000" b="1" dirty="0">
                <a:solidFill>
                  <a:schemeClr val="tx1"/>
                </a:solidFill>
              </a:rPr>
              <a:t>																				Nucleosynthesis</a:t>
            </a:r>
          </a:p>
          <a:p>
            <a:pPr marL="125957" indent="-125957">
              <a:lnSpc>
                <a:spcPct val="90000"/>
              </a:lnSpc>
              <a:spcBef>
                <a:spcPct val="20000"/>
              </a:spcBef>
              <a:buClr>
                <a:srgbClr val="000000"/>
              </a:buClr>
            </a:pPr>
            <a:r>
              <a:rPr lang="en-US" sz="2000" dirty="0">
                <a:solidFill>
                  <a:schemeClr val="tx1"/>
                </a:solidFill>
              </a:rPr>
              <a:t>																				 Ab initio input for r-process</a:t>
            </a:r>
          </a:p>
          <a:p>
            <a:pPr marL="125957" indent="-125957">
              <a:lnSpc>
                <a:spcPct val="90000"/>
              </a:lnSpc>
              <a:spcBef>
                <a:spcPct val="20000"/>
              </a:spcBef>
              <a:buClr>
                <a:srgbClr val="000000"/>
              </a:buClr>
            </a:pPr>
            <a:endParaRPr lang="en-US" sz="800" dirty="0">
              <a:solidFill>
                <a:schemeClr val="tx1"/>
              </a:solidFill>
            </a:endParaRPr>
          </a:p>
          <a:p>
            <a:pPr marL="125957" indent="-125957">
              <a:lnSpc>
                <a:spcPct val="90000"/>
              </a:lnSpc>
              <a:spcBef>
                <a:spcPct val="20000"/>
              </a:spcBef>
              <a:buClr>
                <a:srgbClr val="000000"/>
              </a:buClr>
            </a:pPr>
            <a:r>
              <a:rPr lang="en-US" sz="2000" b="1" dirty="0">
                <a:solidFill>
                  <a:schemeClr val="tx1"/>
                </a:solidFill>
              </a:rPr>
              <a:t>																				Dark Matter/v Scattering</a:t>
            </a:r>
          </a:p>
          <a:p>
            <a:pPr marL="125957" indent="-125957">
              <a:lnSpc>
                <a:spcPct val="90000"/>
              </a:lnSpc>
              <a:spcBef>
                <a:spcPct val="20000"/>
              </a:spcBef>
              <a:buClr>
                <a:srgbClr val="000000"/>
              </a:buClr>
            </a:pPr>
            <a:r>
              <a:rPr lang="en-US" sz="2000" dirty="0">
                <a:solidFill>
                  <a:schemeClr val="tx1"/>
                </a:solidFill>
              </a:rPr>
              <a:t>																				 Ab initio structure functions</a:t>
            </a:r>
          </a:p>
          <a:p>
            <a:pPr marL="125957" indent="-125957">
              <a:lnSpc>
                <a:spcPct val="90000"/>
              </a:lnSpc>
              <a:spcBef>
                <a:spcPct val="20000"/>
              </a:spcBef>
              <a:buClr>
                <a:srgbClr val="000000"/>
              </a:buClr>
            </a:pPr>
            <a:endParaRPr lang="en-US" sz="800" dirty="0">
              <a:solidFill>
                <a:schemeClr val="tx1"/>
              </a:solidFill>
            </a:endParaRPr>
          </a:p>
          <a:p>
            <a:pPr marL="125957" indent="-125957">
              <a:lnSpc>
                <a:spcPct val="90000"/>
              </a:lnSpc>
              <a:spcBef>
                <a:spcPct val="20000"/>
              </a:spcBef>
              <a:buClr>
                <a:srgbClr val="000000"/>
              </a:buClr>
            </a:pPr>
            <a:r>
              <a:rPr lang="en-US" sz="2000" dirty="0">
                <a:solidFill>
                  <a:schemeClr val="tx1"/>
                </a:solidFill>
              </a:rPr>
              <a:t>																				</a:t>
            </a:r>
            <a:r>
              <a:rPr lang="en-US" sz="2000" b="1" dirty="0">
                <a:solidFill>
                  <a:schemeClr val="tx1"/>
                </a:solidFill>
              </a:rPr>
              <a:t>Heavy Ion Collisions</a:t>
            </a:r>
          </a:p>
          <a:p>
            <a:pPr marL="125957" indent="-125957">
              <a:lnSpc>
                <a:spcPct val="90000"/>
              </a:lnSpc>
              <a:spcBef>
                <a:spcPct val="20000"/>
              </a:spcBef>
              <a:buClr>
                <a:srgbClr val="000000"/>
              </a:buClr>
            </a:pPr>
            <a:r>
              <a:rPr lang="en-US" sz="2000" dirty="0">
                <a:solidFill>
                  <a:schemeClr val="tx1"/>
                </a:solidFill>
              </a:rPr>
              <a:t>																				 Nuclear structure/NMEs</a:t>
            </a:r>
          </a:p>
          <a:p>
            <a:pPr marL="125957" indent="-125957">
              <a:lnSpc>
                <a:spcPct val="90000"/>
              </a:lnSpc>
              <a:spcBef>
                <a:spcPct val="20000"/>
              </a:spcBef>
              <a:buClr>
                <a:srgbClr val="000000"/>
              </a:buClr>
            </a:pPr>
            <a:endParaRPr lang="en-US" sz="800" dirty="0">
              <a:solidFill>
                <a:schemeClr val="tx1"/>
              </a:solidFill>
            </a:endParaRPr>
          </a:p>
          <a:p>
            <a:pPr marL="125957" indent="-125957">
              <a:lnSpc>
                <a:spcPct val="90000"/>
              </a:lnSpc>
              <a:spcBef>
                <a:spcPct val="20000"/>
              </a:spcBef>
              <a:buClr>
                <a:srgbClr val="000000"/>
              </a:buClr>
            </a:pPr>
            <a:r>
              <a:rPr lang="en-US" sz="2000" b="1" dirty="0">
                <a:solidFill>
                  <a:schemeClr val="tx1"/>
                </a:solidFill>
              </a:rPr>
              <a:t>																				</a:t>
            </a:r>
            <a:r>
              <a:rPr lang="en-US" sz="2000" b="1" dirty="0">
                <a:solidFill>
                  <a:srgbClr val="C00000"/>
                </a:solidFill>
              </a:rPr>
              <a:t>CKM Unitarity (</a:t>
            </a:r>
            <a:r>
              <a:rPr lang="en-US" sz="2000" b="1" dirty="0" err="1">
                <a:solidFill>
                  <a:srgbClr val="C00000"/>
                </a:solidFill>
              </a:rPr>
              <a:t>V</a:t>
            </a:r>
            <a:r>
              <a:rPr lang="en-US" sz="2000" b="1" baseline="-25000" dirty="0" err="1">
                <a:solidFill>
                  <a:srgbClr val="C00000"/>
                </a:solidFill>
              </a:rPr>
              <a:t>ud</a:t>
            </a:r>
            <a:r>
              <a:rPr lang="en-US" sz="2000" b="1" dirty="0">
                <a:solidFill>
                  <a:srgbClr val="C00000"/>
                </a:solidFill>
              </a:rPr>
              <a:t>)</a:t>
            </a:r>
          </a:p>
          <a:p>
            <a:pPr marL="125957" indent="-125957">
              <a:lnSpc>
                <a:spcPct val="90000"/>
              </a:lnSpc>
              <a:spcBef>
                <a:spcPct val="20000"/>
              </a:spcBef>
              <a:buClr>
                <a:srgbClr val="000000"/>
              </a:buClr>
            </a:pPr>
            <a:r>
              <a:rPr lang="en-US" sz="2000" dirty="0">
                <a:solidFill>
                  <a:schemeClr val="tx1"/>
                </a:solidFill>
              </a:rPr>
              <a:t>																				 </a:t>
            </a:r>
            <a:r>
              <a:rPr lang="en-US" sz="2000" dirty="0" err="1">
                <a:solidFill>
                  <a:schemeClr val="tx1"/>
                </a:solidFill>
              </a:rPr>
              <a:t>Superallowed</a:t>
            </a:r>
            <a:r>
              <a:rPr lang="en-US" sz="2000" dirty="0">
                <a:solidFill>
                  <a:schemeClr val="tx1"/>
                </a:solidFill>
              </a:rPr>
              <a:t> Fermi</a:t>
            </a:r>
          </a:p>
        </p:txBody>
      </p:sp>
      <p:sp>
        <p:nvSpPr>
          <p:cNvPr id="495" name="Title 1"/>
          <p:cNvSpPr txBox="1">
            <a:spLocks noGrp="1"/>
          </p:cNvSpPr>
          <p:nvPr>
            <p:ph type="title"/>
          </p:nvPr>
        </p:nvSpPr>
        <p:spPr>
          <a:xfrm>
            <a:off x="2325039" y="108001"/>
            <a:ext cx="9761391" cy="688339"/>
          </a:xfrm>
          <a:prstGeom prst="rect">
            <a:avLst/>
          </a:prstGeom>
        </p:spPr>
        <p:txBody>
          <a:bodyPr>
            <a:normAutofit/>
          </a:bodyPr>
          <a:lstStyle>
            <a:lvl1pPr>
              <a:defRPr sz="3000"/>
            </a:lvl1pPr>
          </a:lstStyle>
          <a:p>
            <a:pPr algn="r"/>
            <a:r>
              <a:rPr lang="en-US" dirty="0"/>
              <a:t>Future of Ab Initio Theory</a:t>
            </a:r>
            <a:endParaRPr dirty="0"/>
          </a:p>
        </p:txBody>
      </p:sp>
      <p:sp>
        <p:nvSpPr>
          <p:cNvPr id="8" name="Rectangle 7"/>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 name="Rectangle 1">
            <a:extLst>
              <a:ext uri="{FF2B5EF4-FFF2-40B4-BE49-F238E27FC236}">
                <a16:creationId xmlns:a16="http://schemas.microsoft.com/office/drawing/2014/main" id="{17664C49-EB9B-193F-91C7-692E70858420}"/>
              </a:ext>
            </a:extLst>
          </p:cNvPr>
          <p:cNvSpPr/>
          <p:nvPr/>
        </p:nvSpPr>
        <p:spPr>
          <a:xfrm>
            <a:off x="643188" y="6433828"/>
            <a:ext cx="650316" cy="312234"/>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9" name="Picture 8">
            <a:extLst>
              <a:ext uri="{FF2B5EF4-FFF2-40B4-BE49-F238E27FC236}">
                <a16:creationId xmlns:a16="http://schemas.microsoft.com/office/drawing/2014/main" id="{0583D720-78C0-1B73-5462-9786D4933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00" y="1356375"/>
            <a:ext cx="8778240" cy="5486400"/>
          </a:xfrm>
          <a:prstGeom prst="rect">
            <a:avLst/>
          </a:prstGeom>
        </p:spPr>
      </p:pic>
      <p:sp>
        <p:nvSpPr>
          <p:cNvPr id="10" name="AutoShape 4" descr="nuclear_chart_2022.pdf">
            <a:extLst>
              <a:ext uri="{FF2B5EF4-FFF2-40B4-BE49-F238E27FC236}">
                <a16:creationId xmlns:a16="http://schemas.microsoft.com/office/drawing/2014/main" id="{11923A5D-AC18-0965-0833-BD1BC9CD1E59}"/>
              </a:ext>
            </a:extLst>
          </p:cNvPr>
          <p:cNvSpPr>
            <a:spLocks noChangeAspect="1" noChangeArrowheads="1"/>
          </p:cNvSpPr>
          <p:nvPr/>
        </p:nvSpPr>
        <p:spPr bwMode="auto">
          <a:xfrm>
            <a:off x="4620258" y="4383692"/>
            <a:ext cx="218985" cy="21898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nuclear_chart_2022.pdf">
            <a:extLst>
              <a:ext uri="{FF2B5EF4-FFF2-40B4-BE49-F238E27FC236}">
                <a16:creationId xmlns:a16="http://schemas.microsoft.com/office/drawing/2014/main" id="{4D086FEE-128E-4479-AB89-703E039756D4}"/>
              </a:ext>
            </a:extLst>
          </p:cNvPr>
          <p:cNvSpPr>
            <a:spLocks noChangeAspect="1" noChangeArrowheads="1"/>
          </p:cNvSpPr>
          <p:nvPr/>
        </p:nvSpPr>
        <p:spPr bwMode="auto">
          <a:xfrm>
            <a:off x="4772658" y="4536092"/>
            <a:ext cx="218985" cy="21898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a:extLst>
              <a:ext uri="{FF2B5EF4-FFF2-40B4-BE49-F238E27FC236}">
                <a16:creationId xmlns:a16="http://schemas.microsoft.com/office/drawing/2014/main" id="{EF7B8179-C0A4-BBC7-F0B2-3B22D1B34C02}"/>
              </a:ext>
            </a:extLst>
          </p:cNvPr>
          <p:cNvSpPr/>
          <p:nvPr/>
        </p:nvSpPr>
        <p:spPr>
          <a:xfrm>
            <a:off x="2779637" y="2865255"/>
            <a:ext cx="3841078" cy="1923982"/>
          </a:xfrm>
          <a:prstGeom prst="rect">
            <a:avLst/>
          </a:prstGeom>
          <a:gradFill flip="none" rotWithShape="1">
            <a:gsLst>
              <a:gs pos="28000">
                <a:srgbClr val="00B0F0">
                  <a:alpha val="88000"/>
                </a:srgbClr>
              </a:gs>
              <a:gs pos="98000">
                <a:schemeClr val="bg1">
                  <a:alpha val="0"/>
                </a:schemeClr>
              </a:gs>
              <a:gs pos="74000">
                <a:srgbClr val="0070C0">
                  <a:alpha val="75897"/>
                </a:srgbClr>
              </a:gs>
            </a:gsLst>
            <a:path path="rect">
              <a:fillToRect t="100000" r="100000"/>
            </a:path>
            <a:tileRect l="-100000" b="-100000"/>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7" name="Oval 6">
            <a:extLst>
              <a:ext uri="{FF2B5EF4-FFF2-40B4-BE49-F238E27FC236}">
                <a16:creationId xmlns:a16="http://schemas.microsoft.com/office/drawing/2014/main" id="{9826752D-9D29-F652-20BB-73CB85B58871}"/>
              </a:ext>
            </a:extLst>
          </p:cNvPr>
          <p:cNvSpPr/>
          <p:nvPr/>
        </p:nvSpPr>
        <p:spPr>
          <a:xfrm>
            <a:off x="5369480" y="1666449"/>
            <a:ext cx="3534606" cy="211246"/>
          </a:xfrm>
          <a:prstGeom prst="ellipse">
            <a:avLst/>
          </a:prstGeom>
          <a:gradFill flip="none" rotWithShape="1">
            <a:gsLst>
              <a:gs pos="60000">
                <a:srgbClr val="0070C0">
                  <a:alpha val="76766"/>
                </a:srgbClr>
              </a:gs>
              <a:gs pos="100000">
                <a:schemeClr val="bg1">
                  <a:alpha val="0"/>
                </a:schemeClr>
              </a:gs>
            </a:gsLst>
            <a:path path="circle">
              <a:fillToRect l="50000" t="50000" r="50000" b="50000"/>
            </a:path>
            <a:tileRect/>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2" name="TextBox 11">
            <a:extLst>
              <a:ext uri="{FF2B5EF4-FFF2-40B4-BE49-F238E27FC236}">
                <a16:creationId xmlns:a16="http://schemas.microsoft.com/office/drawing/2014/main" id="{9FC39C29-CCFC-C725-D0D8-BDC67B4A3872}"/>
              </a:ext>
            </a:extLst>
          </p:cNvPr>
          <p:cNvSpPr txBox="1"/>
          <p:nvPr/>
        </p:nvSpPr>
        <p:spPr>
          <a:xfrm>
            <a:off x="601879" y="1469979"/>
            <a:ext cx="893832" cy="52321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uFillTx/>
                <a:latin typeface="Arial"/>
                <a:ea typeface="Arial"/>
                <a:cs typeface="Arial"/>
                <a:sym typeface="Arial"/>
              </a:rPr>
              <a:t>2024</a:t>
            </a:r>
          </a:p>
        </p:txBody>
      </p:sp>
      <p:sp>
        <p:nvSpPr>
          <p:cNvPr id="6" name="Oval 15">
            <a:extLst>
              <a:ext uri="{FF2B5EF4-FFF2-40B4-BE49-F238E27FC236}">
                <a16:creationId xmlns:a16="http://schemas.microsoft.com/office/drawing/2014/main" id="{1734DBCC-93EF-1EA2-BBBF-63345D4E8722}"/>
              </a:ext>
            </a:extLst>
          </p:cNvPr>
          <p:cNvSpPr>
            <a:spLocks noChangeArrowheads="1"/>
          </p:cNvSpPr>
          <p:nvPr/>
        </p:nvSpPr>
        <p:spPr bwMode="auto">
          <a:xfrm rot="18888525">
            <a:off x="53633" y="4926728"/>
            <a:ext cx="3562216" cy="304273"/>
          </a:xfrm>
          <a:prstGeom prst="ellipse">
            <a:avLst/>
          </a:prstGeom>
          <a:solidFill>
            <a:srgbClr val="FF0000">
              <a:alpha val="24944"/>
            </a:srgbClr>
          </a:solidFill>
          <a:ln w="38100">
            <a:noFill/>
            <a:round/>
            <a:headEnd/>
            <a:tailEnd/>
          </a:ln>
          <a:effectLst/>
        </p:spPr>
        <p:txBody>
          <a:bodyPr wrap="none" lIns="121904" tIns="60953" rIns="121904" bIns="60953" anchor="ctr">
            <a:prstTxWarp prst="textNoShape">
              <a:avLst/>
            </a:prstTxWarp>
          </a:bodyPr>
          <a:lstStyle/>
          <a:p>
            <a:endParaRPr lang="en-US"/>
          </a:p>
        </p:txBody>
      </p:sp>
      <p:pic>
        <p:nvPicPr>
          <p:cNvPr id="13" name="Picture 12">
            <a:extLst>
              <a:ext uri="{FF2B5EF4-FFF2-40B4-BE49-F238E27FC236}">
                <a16:creationId xmlns:a16="http://schemas.microsoft.com/office/drawing/2014/main" id="{A7DF953C-CCD7-8CD6-FC43-27ACAD571C48}"/>
              </a:ext>
            </a:extLst>
          </p:cNvPr>
          <p:cNvPicPr>
            <a:picLocks noChangeAspect="1"/>
          </p:cNvPicPr>
          <p:nvPr/>
        </p:nvPicPr>
        <p:blipFill rotWithShape="1">
          <a:blip r:embed="rId4"/>
          <a:srcRect l="19075" t="17905" r="16911" b="8477"/>
          <a:stretch/>
        </p:blipFill>
        <p:spPr>
          <a:xfrm>
            <a:off x="747905" y="3784365"/>
            <a:ext cx="999386" cy="861219"/>
          </a:xfrm>
          <a:prstGeom prst="rect">
            <a:avLst/>
          </a:prstGeom>
        </p:spPr>
      </p:pic>
      <p:sp>
        <p:nvSpPr>
          <p:cNvPr id="15" name="TextBox 14">
            <a:extLst>
              <a:ext uri="{FF2B5EF4-FFF2-40B4-BE49-F238E27FC236}">
                <a16:creationId xmlns:a16="http://schemas.microsoft.com/office/drawing/2014/main" id="{6D2415CD-A7D3-82BD-1112-A44D37DE2101}"/>
              </a:ext>
            </a:extLst>
          </p:cNvPr>
          <p:cNvSpPr txBox="1"/>
          <p:nvPr/>
        </p:nvSpPr>
        <p:spPr>
          <a:xfrm>
            <a:off x="6185999" y="2897593"/>
            <a:ext cx="2293928" cy="307773"/>
          </a:xfrm>
          <a:prstGeom prst="rect">
            <a:avLst/>
          </a:prstGeom>
          <a:noFill/>
        </p:spPr>
        <p:txBody>
          <a:bodyPr wrap="square" lIns="121917" tIns="60958" rIns="121917" bIns="60958" rtlCol="0">
            <a:spAutoFit/>
          </a:bodyPr>
          <a:lstStyle/>
          <a:p>
            <a:r>
              <a:rPr lang="it-IT" sz="1200" dirty="0">
                <a:solidFill>
                  <a:srgbClr val="FF0000"/>
                </a:solidFill>
              </a:rPr>
              <a:t>Leach, Holt, arXiv:1809.10793</a:t>
            </a:r>
          </a:p>
        </p:txBody>
      </p:sp>
      <p:sp>
        <p:nvSpPr>
          <p:cNvPr id="16" name="Oval 15">
            <a:extLst>
              <a:ext uri="{FF2B5EF4-FFF2-40B4-BE49-F238E27FC236}">
                <a16:creationId xmlns:a16="http://schemas.microsoft.com/office/drawing/2014/main" id="{7923CAA4-BB4C-CEDB-0944-BBBA33D53B67}"/>
              </a:ext>
            </a:extLst>
          </p:cNvPr>
          <p:cNvSpPr/>
          <p:nvPr/>
        </p:nvSpPr>
        <p:spPr>
          <a:xfrm rot="5400000">
            <a:off x="6337939" y="2446352"/>
            <a:ext cx="2627457" cy="188586"/>
          </a:xfrm>
          <a:prstGeom prst="ellipse">
            <a:avLst/>
          </a:prstGeom>
          <a:gradFill flip="none" rotWithShape="1">
            <a:gsLst>
              <a:gs pos="61000">
                <a:srgbClr val="0070C0">
                  <a:alpha val="52878"/>
                </a:srgbClr>
              </a:gs>
              <a:gs pos="100000">
                <a:schemeClr val="bg1">
                  <a:alpha val="0"/>
                </a:schemeClr>
              </a:gs>
            </a:gsLst>
            <a:path path="circle">
              <a:fillToRect l="50000" t="50000" r="50000" b="50000"/>
            </a:path>
            <a:tileRect/>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14" name="Picture 13" descr="stroberg_ECT_beta (dragged).pdf">
            <a:extLst>
              <a:ext uri="{FF2B5EF4-FFF2-40B4-BE49-F238E27FC236}">
                <a16:creationId xmlns:a16="http://schemas.microsoft.com/office/drawing/2014/main" id="{4270BE15-B8B5-E8D2-F4D2-157DAAF16F2C}"/>
              </a:ext>
            </a:extLst>
          </p:cNvPr>
          <p:cNvPicPr>
            <a:picLocks noChangeAspect="1"/>
          </p:cNvPicPr>
          <p:nvPr/>
        </p:nvPicPr>
        <p:blipFill rotWithShape="1">
          <a:blip r:embed="rId5">
            <a:extLst>
              <a:ext uri="{28A0092B-C50C-407E-A947-70E740481C1C}">
                <a14:useLocalDpi xmlns:a14="http://schemas.microsoft.com/office/drawing/2010/main" val="0"/>
              </a:ext>
            </a:extLst>
          </a:blip>
          <a:srcRect l="22152" t="22055" r="25949" b="13485"/>
          <a:stretch/>
        </p:blipFill>
        <p:spPr>
          <a:xfrm>
            <a:off x="5892537" y="2845022"/>
            <a:ext cx="2857568" cy="1993500"/>
          </a:xfrm>
          <a:prstGeom prst="rect">
            <a:avLst/>
          </a:prstGeom>
          <a:ln>
            <a:noFill/>
          </a:ln>
        </p:spPr>
      </p:pic>
    </p:spTree>
    <p:extLst>
      <p:ext uri="{BB962C8B-B14F-4D97-AF65-F5344CB8AC3E}">
        <p14:creationId xmlns:p14="http://schemas.microsoft.com/office/powerpoint/2010/main" val="172637669"/>
      </p:ext>
    </p:extLst>
  </p:cSld>
  <p:clrMapOvr>
    <a:masterClrMapping/>
  </p:clrMapOvr>
  <p:transition spd="med" advTm="15616"/>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1">
            <a:extLst>
              <a:ext uri="{FF2B5EF4-FFF2-40B4-BE49-F238E27FC236}">
                <a16:creationId xmlns:a16="http://schemas.microsoft.com/office/drawing/2014/main" id="{422A6047-8950-8ABB-F333-335962BA2289}"/>
              </a:ext>
            </a:extLst>
          </p:cNvPr>
          <p:cNvSpPr>
            <a:spLocks noChangeArrowheads="1"/>
          </p:cNvSpPr>
          <p:nvPr/>
        </p:nvSpPr>
        <p:spPr bwMode="auto">
          <a:xfrm>
            <a:off x="179999" y="720000"/>
            <a:ext cx="12012001" cy="4635099"/>
          </a:xfrm>
          <a:prstGeom prst="rect">
            <a:avLst/>
          </a:prstGeom>
          <a:solidFill>
            <a:schemeClr val="bg1"/>
          </a:solidFill>
          <a:ln w="9525">
            <a:noFill/>
            <a:miter lim="800000"/>
            <a:headEnd/>
            <a:tailEnd/>
          </a:ln>
        </p:spPr>
        <p:txBody>
          <a:bodyPr wrap="square" lIns="91423" tIns="45712" rIns="91423" bIns="45712">
            <a:prstTxWarp prst="textNoShape">
              <a:avLst/>
            </a:prstTxWarp>
            <a:spAutoFit/>
          </a:bodyPr>
          <a:lstStyle/>
          <a:p>
            <a:pPr marL="125957" indent="-125957">
              <a:lnSpc>
                <a:spcPct val="90000"/>
              </a:lnSpc>
              <a:spcBef>
                <a:spcPct val="20000"/>
              </a:spcBef>
              <a:buClr>
                <a:srgbClr val="000000"/>
              </a:buClr>
            </a:pPr>
            <a:r>
              <a:rPr lang="en-US" sz="2000" dirty="0">
                <a:solidFill>
                  <a:schemeClr val="tx1"/>
                </a:solidFill>
              </a:rPr>
              <a:t>(Not so) Bold predictions: new direction in the next 5 years</a:t>
            </a:r>
          </a:p>
          <a:p>
            <a:pPr marL="125957" indent="-125957">
              <a:lnSpc>
                <a:spcPct val="90000"/>
              </a:lnSpc>
              <a:spcBef>
                <a:spcPct val="20000"/>
              </a:spcBef>
              <a:buClr>
                <a:srgbClr val="000000"/>
              </a:buClr>
            </a:pPr>
            <a:endParaRPr lang="en-US" sz="2000" dirty="0">
              <a:solidFill>
                <a:schemeClr val="tx1"/>
              </a:solidFill>
            </a:endParaRPr>
          </a:p>
          <a:p>
            <a:pPr marL="125957" indent="-125957">
              <a:lnSpc>
                <a:spcPct val="90000"/>
              </a:lnSpc>
              <a:spcBef>
                <a:spcPct val="20000"/>
              </a:spcBef>
              <a:buClr>
                <a:srgbClr val="000000"/>
              </a:buClr>
            </a:pPr>
            <a:r>
              <a:rPr lang="en-US" sz="2000" b="1" dirty="0">
                <a:solidFill>
                  <a:schemeClr val="tx1"/>
                </a:solidFill>
              </a:rPr>
              <a:t>																				Nucleosynthesis</a:t>
            </a:r>
          </a:p>
          <a:p>
            <a:pPr marL="125957" indent="-125957">
              <a:lnSpc>
                <a:spcPct val="90000"/>
              </a:lnSpc>
              <a:spcBef>
                <a:spcPct val="20000"/>
              </a:spcBef>
              <a:buClr>
                <a:srgbClr val="000000"/>
              </a:buClr>
            </a:pPr>
            <a:r>
              <a:rPr lang="en-US" sz="2000" dirty="0">
                <a:solidFill>
                  <a:schemeClr val="tx1"/>
                </a:solidFill>
              </a:rPr>
              <a:t>																				 Ab initio input for r-process</a:t>
            </a:r>
          </a:p>
          <a:p>
            <a:pPr marL="125957" indent="-125957">
              <a:lnSpc>
                <a:spcPct val="90000"/>
              </a:lnSpc>
              <a:spcBef>
                <a:spcPct val="20000"/>
              </a:spcBef>
              <a:buClr>
                <a:srgbClr val="000000"/>
              </a:buClr>
            </a:pPr>
            <a:endParaRPr lang="en-US" sz="800" dirty="0">
              <a:solidFill>
                <a:schemeClr val="tx1"/>
              </a:solidFill>
            </a:endParaRPr>
          </a:p>
          <a:p>
            <a:pPr marL="125957" indent="-125957">
              <a:lnSpc>
                <a:spcPct val="90000"/>
              </a:lnSpc>
              <a:spcBef>
                <a:spcPct val="20000"/>
              </a:spcBef>
              <a:buClr>
                <a:srgbClr val="000000"/>
              </a:buClr>
            </a:pPr>
            <a:r>
              <a:rPr lang="en-US" sz="2000" b="1" dirty="0">
                <a:solidFill>
                  <a:schemeClr val="tx1"/>
                </a:solidFill>
              </a:rPr>
              <a:t>																				Dark Matter/v Scattering</a:t>
            </a:r>
          </a:p>
          <a:p>
            <a:pPr marL="125957" indent="-125957">
              <a:lnSpc>
                <a:spcPct val="90000"/>
              </a:lnSpc>
              <a:spcBef>
                <a:spcPct val="20000"/>
              </a:spcBef>
              <a:buClr>
                <a:srgbClr val="000000"/>
              </a:buClr>
            </a:pPr>
            <a:r>
              <a:rPr lang="en-US" sz="2000" dirty="0">
                <a:solidFill>
                  <a:schemeClr val="tx1"/>
                </a:solidFill>
              </a:rPr>
              <a:t>																				 Ab initio structure functions</a:t>
            </a:r>
          </a:p>
          <a:p>
            <a:pPr marL="125957" indent="-125957">
              <a:lnSpc>
                <a:spcPct val="90000"/>
              </a:lnSpc>
              <a:spcBef>
                <a:spcPct val="20000"/>
              </a:spcBef>
              <a:buClr>
                <a:srgbClr val="000000"/>
              </a:buClr>
            </a:pPr>
            <a:endParaRPr lang="en-US" sz="800" dirty="0">
              <a:solidFill>
                <a:schemeClr val="tx1"/>
              </a:solidFill>
            </a:endParaRPr>
          </a:p>
          <a:p>
            <a:pPr marL="125957" indent="-125957">
              <a:lnSpc>
                <a:spcPct val="90000"/>
              </a:lnSpc>
              <a:spcBef>
                <a:spcPct val="20000"/>
              </a:spcBef>
              <a:buClr>
                <a:srgbClr val="000000"/>
              </a:buClr>
            </a:pPr>
            <a:r>
              <a:rPr lang="en-US" sz="2000" dirty="0">
                <a:solidFill>
                  <a:schemeClr val="tx1"/>
                </a:solidFill>
              </a:rPr>
              <a:t>																				</a:t>
            </a:r>
            <a:r>
              <a:rPr lang="en-US" sz="2000" b="1" dirty="0">
                <a:solidFill>
                  <a:schemeClr val="tx1"/>
                </a:solidFill>
              </a:rPr>
              <a:t>Heavy Ion Collisions</a:t>
            </a:r>
          </a:p>
          <a:p>
            <a:pPr marL="125957" indent="-125957">
              <a:lnSpc>
                <a:spcPct val="90000"/>
              </a:lnSpc>
              <a:spcBef>
                <a:spcPct val="20000"/>
              </a:spcBef>
              <a:buClr>
                <a:srgbClr val="000000"/>
              </a:buClr>
            </a:pPr>
            <a:r>
              <a:rPr lang="en-US" sz="2000" dirty="0">
                <a:solidFill>
                  <a:schemeClr val="tx1"/>
                </a:solidFill>
              </a:rPr>
              <a:t>																				 Nuclear structure/NMEs</a:t>
            </a:r>
          </a:p>
          <a:p>
            <a:pPr marL="125957" indent="-125957">
              <a:lnSpc>
                <a:spcPct val="90000"/>
              </a:lnSpc>
              <a:spcBef>
                <a:spcPct val="20000"/>
              </a:spcBef>
              <a:buClr>
                <a:srgbClr val="000000"/>
              </a:buClr>
            </a:pPr>
            <a:endParaRPr lang="en-US" sz="800" dirty="0">
              <a:solidFill>
                <a:schemeClr val="tx1"/>
              </a:solidFill>
            </a:endParaRPr>
          </a:p>
          <a:p>
            <a:pPr marL="125957" indent="-125957">
              <a:lnSpc>
                <a:spcPct val="90000"/>
              </a:lnSpc>
              <a:spcBef>
                <a:spcPct val="20000"/>
              </a:spcBef>
              <a:buClr>
                <a:srgbClr val="000000"/>
              </a:buClr>
            </a:pPr>
            <a:r>
              <a:rPr lang="en-US" sz="2000" b="1" dirty="0">
                <a:solidFill>
                  <a:srgbClr val="C00000"/>
                </a:solidFill>
              </a:rPr>
              <a:t>																				</a:t>
            </a:r>
            <a:r>
              <a:rPr lang="en-US" sz="2000" b="1" dirty="0">
                <a:solidFill>
                  <a:schemeClr val="tx1"/>
                </a:solidFill>
              </a:rPr>
              <a:t>CKM Unitarity (</a:t>
            </a:r>
            <a:r>
              <a:rPr lang="en-US" sz="2000" b="1" dirty="0" err="1">
                <a:solidFill>
                  <a:schemeClr val="tx1"/>
                </a:solidFill>
              </a:rPr>
              <a:t>V</a:t>
            </a:r>
            <a:r>
              <a:rPr lang="en-US" sz="2000" b="1" baseline="-25000" dirty="0" err="1">
                <a:solidFill>
                  <a:schemeClr val="tx1"/>
                </a:solidFill>
              </a:rPr>
              <a:t>ud</a:t>
            </a:r>
            <a:r>
              <a:rPr lang="en-US" sz="2000" b="1" dirty="0">
                <a:solidFill>
                  <a:schemeClr val="tx1"/>
                </a:solidFill>
              </a:rPr>
              <a:t>)</a:t>
            </a:r>
          </a:p>
          <a:p>
            <a:pPr marL="125957" indent="-125957">
              <a:lnSpc>
                <a:spcPct val="90000"/>
              </a:lnSpc>
              <a:spcBef>
                <a:spcPct val="20000"/>
              </a:spcBef>
              <a:buClr>
                <a:srgbClr val="000000"/>
              </a:buClr>
            </a:pPr>
            <a:r>
              <a:rPr lang="en-US" sz="2000" dirty="0">
                <a:solidFill>
                  <a:schemeClr val="tx1"/>
                </a:solidFill>
              </a:rPr>
              <a:t>																				 </a:t>
            </a:r>
            <a:r>
              <a:rPr lang="en-US" sz="2000" dirty="0" err="1">
                <a:solidFill>
                  <a:schemeClr val="tx1"/>
                </a:solidFill>
              </a:rPr>
              <a:t>Superallowed</a:t>
            </a:r>
            <a:r>
              <a:rPr lang="en-US" sz="2000" dirty="0">
                <a:solidFill>
                  <a:schemeClr val="tx1"/>
                </a:solidFill>
              </a:rPr>
              <a:t> Fermi</a:t>
            </a:r>
          </a:p>
          <a:p>
            <a:pPr marL="125957" indent="-125957">
              <a:lnSpc>
                <a:spcPct val="90000"/>
              </a:lnSpc>
              <a:spcBef>
                <a:spcPct val="20000"/>
              </a:spcBef>
              <a:buClr>
                <a:srgbClr val="000000"/>
              </a:buClr>
            </a:pPr>
            <a:endParaRPr lang="en-US" sz="800" dirty="0">
              <a:solidFill>
                <a:schemeClr val="tx1"/>
              </a:solidFill>
            </a:endParaRPr>
          </a:p>
          <a:p>
            <a:pPr marL="125957" indent="-125957">
              <a:lnSpc>
                <a:spcPct val="90000"/>
              </a:lnSpc>
              <a:spcBef>
                <a:spcPct val="20000"/>
              </a:spcBef>
              <a:buClr>
                <a:srgbClr val="000000"/>
              </a:buClr>
            </a:pPr>
            <a:r>
              <a:rPr lang="en-US" sz="2000" b="1" dirty="0">
                <a:solidFill>
                  <a:schemeClr val="tx1"/>
                </a:solidFill>
              </a:rPr>
              <a:t>																				</a:t>
            </a:r>
            <a:r>
              <a:rPr lang="en-US" sz="2000" b="1" dirty="0">
                <a:solidFill>
                  <a:srgbClr val="C00000"/>
                </a:solidFill>
              </a:rPr>
              <a:t>Symmetry Violation</a:t>
            </a:r>
          </a:p>
          <a:p>
            <a:pPr marL="125957" indent="-125957">
              <a:lnSpc>
                <a:spcPct val="90000"/>
              </a:lnSpc>
              <a:spcBef>
                <a:spcPct val="20000"/>
              </a:spcBef>
              <a:buClr>
                <a:srgbClr val="000000"/>
              </a:buClr>
            </a:pPr>
            <a:r>
              <a:rPr lang="en-US" sz="2000" dirty="0">
                <a:solidFill>
                  <a:schemeClr val="tx1"/>
                </a:solidFill>
              </a:rPr>
              <a:t>																				 P/T-violating moments</a:t>
            </a:r>
          </a:p>
        </p:txBody>
      </p:sp>
      <p:sp>
        <p:nvSpPr>
          <p:cNvPr id="495" name="Title 1"/>
          <p:cNvSpPr txBox="1">
            <a:spLocks noGrp="1"/>
          </p:cNvSpPr>
          <p:nvPr>
            <p:ph type="title"/>
          </p:nvPr>
        </p:nvSpPr>
        <p:spPr>
          <a:xfrm>
            <a:off x="2325039" y="108001"/>
            <a:ext cx="9761391" cy="688339"/>
          </a:xfrm>
          <a:prstGeom prst="rect">
            <a:avLst/>
          </a:prstGeom>
        </p:spPr>
        <p:txBody>
          <a:bodyPr>
            <a:normAutofit/>
          </a:bodyPr>
          <a:lstStyle>
            <a:lvl1pPr>
              <a:defRPr sz="3000"/>
            </a:lvl1pPr>
          </a:lstStyle>
          <a:p>
            <a:pPr algn="r"/>
            <a:r>
              <a:rPr lang="en-US" dirty="0"/>
              <a:t>Future of Ab Initio Theory</a:t>
            </a:r>
            <a:endParaRPr dirty="0"/>
          </a:p>
        </p:txBody>
      </p:sp>
      <p:sp>
        <p:nvSpPr>
          <p:cNvPr id="8" name="Rectangle 7"/>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 name="Rectangle 1">
            <a:extLst>
              <a:ext uri="{FF2B5EF4-FFF2-40B4-BE49-F238E27FC236}">
                <a16:creationId xmlns:a16="http://schemas.microsoft.com/office/drawing/2014/main" id="{17664C49-EB9B-193F-91C7-692E70858420}"/>
              </a:ext>
            </a:extLst>
          </p:cNvPr>
          <p:cNvSpPr/>
          <p:nvPr/>
        </p:nvSpPr>
        <p:spPr>
          <a:xfrm>
            <a:off x="643188" y="6433828"/>
            <a:ext cx="650316" cy="312234"/>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9" name="Picture 8">
            <a:extLst>
              <a:ext uri="{FF2B5EF4-FFF2-40B4-BE49-F238E27FC236}">
                <a16:creationId xmlns:a16="http://schemas.microsoft.com/office/drawing/2014/main" id="{0583D720-78C0-1B73-5462-9786D4933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00" y="1356375"/>
            <a:ext cx="8778240" cy="5486400"/>
          </a:xfrm>
          <a:prstGeom prst="rect">
            <a:avLst/>
          </a:prstGeom>
        </p:spPr>
      </p:pic>
      <p:sp>
        <p:nvSpPr>
          <p:cNvPr id="10" name="AutoShape 4" descr="nuclear_chart_2022.pdf">
            <a:extLst>
              <a:ext uri="{FF2B5EF4-FFF2-40B4-BE49-F238E27FC236}">
                <a16:creationId xmlns:a16="http://schemas.microsoft.com/office/drawing/2014/main" id="{11923A5D-AC18-0965-0833-BD1BC9CD1E59}"/>
              </a:ext>
            </a:extLst>
          </p:cNvPr>
          <p:cNvSpPr>
            <a:spLocks noChangeAspect="1" noChangeArrowheads="1"/>
          </p:cNvSpPr>
          <p:nvPr/>
        </p:nvSpPr>
        <p:spPr bwMode="auto">
          <a:xfrm>
            <a:off x="4620258" y="4383692"/>
            <a:ext cx="218985" cy="21898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nuclear_chart_2022.pdf">
            <a:extLst>
              <a:ext uri="{FF2B5EF4-FFF2-40B4-BE49-F238E27FC236}">
                <a16:creationId xmlns:a16="http://schemas.microsoft.com/office/drawing/2014/main" id="{4D086FEE-128E-4479-AB89-703E039756D4}"/>
              </a:ext>
            </a:extLst>
          </p:cNvPr>
          <p:cNvSpPr>
            <a:spLocks noChangeAspect="1" noChangeArrowheads="1"/>
          </p:cNvSpPr>
          <p:nvPr/>
        </p:nvSpPr>
        <p:spPr bwMode="auto">
          <a:xfrm>
            <a:off x="4772658" y="4536092"/>
            <a:ext cx="218985" cy="21898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a:extLst>
              <a:ext uri="{FF2B5EF4-FFF2-40B4-BE49-F238E27FC236}">
                <a16:creationId xmlns:a16="http://schemas.microsoft.com/office/drawing/2014/main" id="{EF7B8179-C0A4-BBC7-F0B2-3B22D1B34C02}"/>
              </a:ext>
            </a:extLst>
          </p:cNvPr>
          <p:cNvSpPr/>
          <p:nvPr/>
        </p:nvSpPr>
        <p:spPr>
          <a:xfrm>
            <a:off x="2791212" y="2865255"/>
            <a:ext cx="3841078" cy="1923982"/>
          </a:xfrm>
          <a:prstGeom prst="rect">
            <a:avLst/>
          </a:prstGeom>
          <a:gradFill flip="none" rotWithShape="1">
            <a:gsLst>
              <a:gs pos="28000">
                <a:srgbClr val="00B0F0">
                  <a:alpha val="88000"/>
                </a:srgbClr>
              </a:gs>
              <a:gs pos="98000">
                <a:schemeClr val="bg1">
                  <a:alpha val="0"/>
                </a:schemeClr>
              </a:gs>
              <a:gs pos="74000">
                <a:srgbClr val="0070C0">
                  <a:alpha val="75897"/>
                </a:srgbClr>
              </a:gs>
            </a:gsLst>
            <a:path path="rect">
              <a:fillToRect t="100000" r="100000"/>
            </a:path>
            <a:tileRect l="-100000" b="-100000"/>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7" name="Oval 6">
            <a:extLst>
              <a:ext uri="{FF2B5EF4-FFF2-40B4-BE49-F238E27FC236}">
                <a16:creationId xmlns:a16="http://schemas.microsoft.com/office/drawing/2014/main" id="{9826752D-9D29-F652-20BB-73CB85B58871}"/>
              </a:ext>
            </a:extLst>
          </p:cNvPr>
          <p:cNvSpPr/>
          <p:nvPr/>
        </p:nvSpPr>
        <p:spPr>
          <a:xfrm>
            <a:off x="5369480" y="1666449"/>
            <a:ext cx="3534606" cy="211246"/>
          </a:xfrm>
          <a:prstGeom prst="ellipse">
            <a:avLst/>
          </a:prstGeom>
          <a:gradFill flip="none" rotWithShape="1">
            <a:gsLst>
              <a:gs pos="60000">
                <a:srgbClr val="0070C0">
                  <a:alpha val="76766"/>
                </a:srgbClr>
              </a:gs>
              <a:gs pos="100000">
                <a:schemeClr val="bg1">
                  <a:alpha val="0"/>
                </a:schemeClr>
              </a:gs>
            </a:gsLst>
            <a:path path="circle">
              <a:fillToRect l="50000" t="50000" r="50000" b="50000"/>
            </a:path>
            <a:tileRect/>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2" name="TextBox 11">
            <a:extLst>
              <a:ext uri="{FF2B5EF4-FFF2-40B4-BE49-F238E27FC236}">
                <a16:creationId xmlns:a16="http://schemas.microsoft.com/office/drawing/2014/main" id="{9FC39C29-CCFC-C725-D0D8-BDC67B4A3872}"/>
              </a:ext>
            </a:extLst>
          </p:cNvPr>
          <p:cNvSpPr txBox="1"/>
          <p:nvPr/>
        </p:nvSpPr>
        <p:spPr>
          <a:xfrm>
            <a:off x="601879" y="1469979"/>
            <a:ext cx="893832" cy="52321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uFillTx/>
                <a:latin typeface="Arial"/>
                <a:ea typeface="Arial"/>
                <a:cs typeface="Arial"/>
                <a:sym typeface="Arial"/>
              </a:rPr>
              <a:t>2024</a:t>
            </a:r>
          </a:p>
        </p:txBody>
      </p:sp>
      <p:pic>
        <p:nvPicPr>
          <p:cNvPr id="16" name="Picture 15">
            <a:extLst>
              <a:ext uri="{FF2B5EF4-FFF2-40B4-BE49-F238E27FC236}">
                <a16:creationId xmlns:a16="http://schemas.microsoft.com/office/drawing/2014/main" id="{19BD9DB9-ACC9-33FF-3EF8-0B4D3E54C20B}"/>
              </a:ext>
            </a:extLst>
          </p:cNvPr>
          <p:cNvPicPr>
            <a:picLocks noChangeAspect="1"/>
          </p:cNvPicPr>
          <p:nvPr/>
        </p:nvPicPr>
        <p:blipFill rotWithShape="1">
          <a:blip r:embed="rId4">
            <a:extLst>
              <a:ext uri="{28A0092B-C50C-407E-A947-70E740481C1C}">
                <a14:useLocalDpi xmlns:a14="http://schemas.microsoft.com/office/drawing/2010/main" val="0"/>
              </a:ext>
            </a:extLst>
          </a:blip>
          <a:srcRect l="24820" t="7728" r="17215"/>
          <a:stretch/>
        </p:blipFill>
        <p:spPr>
          <a:xfrm>
            <a:off x="9314383" y="5379583"/>
            <a:ext cx="1063961" cy="1127970"/>
          </a:xfrm>
          <a:prstGeom prst="rect">
            <a:avLst/>
          </a:prstGeom>
        </p:spPr>
      </p:pic>
      <p:pic>
        <p:nvPicPr>
          <p:cNvPr id="17" name="Picture 16">
            <a:extLst>
              <a:ext uri="{FF2B5EF4-FFF2-40B4-BE49-F238E27FC236}">
                <a16:creationId xmlns:a16="http://schemas.microsoft.com/office/drawing/2014/main" id="{7A411D1D-462B-41BE-5F33-FB3BE5B51E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6404" y="5269769"/>
            <a:ext cx="988450" cy="1254999"/>
          </a:xfrm>
          <a:prstGeom prst="rect">
            <a:avLst/>
          </a:prstGeom>
        </p:spPr>
      </p:pic>
      <p:sp>
        <p:nvSpPr>
          <p:cNvPr id="18" name="TextBox 17">
            <a:extLst>
              <a:ext uri="{FF2B5EF4-FFF2-40B4-BE49-F238E27FC236}">
                <a16:creationId xmlns:a16="http://schemas.microsoft.com/office/drawing/2014/main" id="{61F69761-90AF-E8A7-03F1-1AFD2EE235C0}"/>
              </a:ext>
            </a:extLst>
          </p:cNvPr>
          <p:cNvSpPr txBox="1"/>
          <p:nvPr/>
        </p:nvSpPr>
        <p:spPr>
          <a:xfrm>
            <a:off x="9188939" y="6557557"/>
            <a:ext cx="2758591" cy="307777"/>
          </a:xfrm>
          <a:prstGeom prst="rect">
            <a:avLst/>
          </a:prstGeom>
          <a:solidFill>
            <a:schemeClr val="bg1">
              <a:alpha val="80000"/>
            </a:schemeClr>
          </a:solidFill>
        </p:spPr>
        <p:txBody>
          <a:bodyPr wrap="square" rtlCol="0">
            <a:spAutoFit/>
          </a:bodyPr>
          <a:lstStyle/>
          <a:p>
            <a:r>
              <a:rPr lang="en-US" sz="1400" b="1" dirty="0">
                <a:solidFill>
                  <a:srgbClr val="0070C0"/>
                </a:solidFill>
                <a:latin typeface="+mn-lt"/>
              </a:rPr>
              <a:t>Antoine </a:t>
            </a:r>
            <a:r>
              <a:rPr lang="en-US" sz="1400" b="1" dirty="0" err="1">
                <a:solidFill>
                  <a:srgbClr val="0070C0"/>
                </a:solidFill>
                <a:latin typeface="+mn-lt"/>
              </a:rPr>
              <a:t>Belley</a:t>
            </a:r>
            <a:r>
              <a:rPr lang="en-US" sz="1400" b="1" dirty="0">
                <a:solidFill>
                  <a:srgbClr val="0070C0"/>
                </a:solidFill>
                <a:latin typeface="+mn-lt"/>
              </a:rPr>
              <a:t>   Jose Munoz</a:t>
            </a:r>
          </a:p>
        </p:txBody>
      </p:sp>
      <p:sp>
        <p:nvSpPr>
          <p:cNvPr id="19" name="Oval 18">
            <a:extLst>
              <a:ext uri="{FF2B5EF4-FFF2-40B4-BE49-F238E27FC236}">
                <a16:creationId xmlns:a16="http://schemas.microsoft.com/office/drawing/2014/main" id="{97F6748C-ACC3-0B96-4C79-3A667BB45360}"/>
              </a:ext>
            </a:extLst>
          </p:cNvPr>
          <p:cNvSpPr/>
          <p:nvPr/>
        </p:nvSpPr>
        <p:spPr>
          <a:xfrm rot="5400000">
            <a:off x="6388901" y="2510291"/>
            <a:ext cx="2512557" cy="175607"/>
          </a:xfrm>
          <a:prstGeom prst="ellipse">
            <a:avLst/>
          </a:prstGeom>
          <a:gradFill flip="none" rotWithShape="1">
            <a:gsLst>
              <a:gs pos="61000">
                <a:srgbClr val="0070C0">
                  <a:alpha val="52878"/>
                </a:srgbClr>
              </a:gs>
              <a:gs pos="100000">
                <a:schemeClr val="bg1">
                  <a:alpha val="0"/>
                </a:schemeClr>
              </a:gs>
            </a:gsLst>
            <a:path path="circle">
              <a:fillToRect l="50000" t="50000" r="50000" b="50000"/>
            </a:path>
            <a:tileRect/>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3359783793"/>
      </p:ext>
    </p:extLst>
  </p:cSld>
  <p:clrMapOvr>
    <a:masterClrMapping/>
  </p:clrMapOvr>
  <p:transition spd="med" advTm="15616"/>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7DBFC-615B-BA17-5014-5FE65E96CFEF}"/>
            </a:ext>
          </a:extLst>
        </p:cNvPr>
        <p:cNvGrpSpPr/>
        <p:nvPr/>
      </p:nvGrpSpPr>
      <p:grpSpPr>
        <a:xfrm>
          <a:off x="0" y="0"/>
          <a:ext cx="0" cy="0"/>
          <a:chOff x="0" y="0"/>
          <a:chExt cx="0" cy="0"/>
        </a:xfrm>
      </p:grpSpPr>
      <p:sp>
        <p:nvSpPr>
          <p:cNvPr id="495" name="Title 1">
            <a:extLst>
              <a:ext uri="{FF2B5EF4-FFF2-40B4-BE49-F238E27FC236}">
                <a16:creationId xmlns:a16="http://schemas.microsoft.com/office/drawing/2014/main" id="{C8B025DC-FB0E-BBA8-1CCD-3C56EAB88934}"/>
              </a:ext>
            </a:extLst>
          </p:cNvPr>
          <p:cNvSpPr txBox="1">
            <a:spLocks noGrp="1"/>
          </p:cNvSpPr>
          <p:nvPr>
            <p:ph type="title"/>
          </p:nvPr>
        </p:nvSpPr>
        <p:spPr>
          <a:xfrm>
            <a:off x="2186153" y="90001"/>
            <a:ext cx="9900278" cy="688339"/>
          </a:xfrm>
          <a:prstGeom prst="rect">
            <a:avLst/>
          </a:prstGeom>
        </p:spPr>
        <p:txBody>
          <a:bodyPr>
            <a:normAutofit/>
          </a:bodyPr>
          <a:lstStyle>
            <a:lvl1pPr>
              <a:defRPr sz="3000"/>
            </a:lvl1pPr>
          </a:lstStyle>
          <a:p>
            <a:pPr algn="r"/>
            <a:r>
              <a:rPr lang="en-US" dirty="0"/>
              <a:t>The Magic of Molecules: CP Violation</a:t>
            </a:r>
            <a:endParaRPr dirty="0"/>
          </a:p>
        </p:txBody>
      </p:sp>
      <p:sp>
        <p:nvSpPr>
          <p:cNvPr id="8" name="Rectangle 7">
            <a:extLst>
              <a:ext uri="{FF2B5EF4-FFF2-40B4-BE49-F238E27FC236}">
                <a16:creationId xmlns:a16="http://schemas.microsoft.com/office/drawing/2014/main" id="{EB867E7C-2719-04C6-BCBE-B6BC33EA97F3}"/>
              </a:ext>
            </a:extLst>
          </p:cNvPr>
          <p:cNvSpPr/>
          <p:nvPr/>
        </p:nvSpPr>
        <p:spPr>
          <a:xfrm>
            <a:off x="674669" y="6509064"/>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1" name="Rectangle 10">
            <a:extLst>
              <a:ext uri="{FF2B5EF4-FFF2-40B4-BE49-F238E27FC236}">
                <a16:creationId xmlns:a16="http://schemas.microsoft.com/office/drawing/2014/main" id="{53395618-69BB-A8E7-05CE-A615F1AD4FC4}"/>
              </a:ext>
            </a:extLst>
          </p:cNvPr>
          <p:cNvSpPr/>
          <p:nvPr/>
        </p:nvSpPr>
        <p:spPr>
          <a:xfrm>
            <a:off x="2038613" y="3866046"/>
            <a:ext cx="174180" cy="1306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8740" tIns="49371" rIns="98740" bIns="49371" rtlCol="0" anchor="ctr"/>
          <a:lstStyle/>
          <a:p>
            <a:pPr algn="ctr"/>
            <a:endParaRPr lang="en-US"/>
          </a:p>
        </p:txBody>
      </p:sp>
      <p:sp>
        <p:nvSpPr>
          <p:cNvPr id="12" name="Rectangle 11">
            <a:extLst>
              <a:ext uri="{FF2B5EF4-FFF2-40B4-BE49-F238E27FC236}">
                <a16:creationId xmlns:a16="http://schemas.microsoft.com/office/drawing/2014/main" id="{4D92CE2D-4153-C35F-5350-D26B54A051A7}"/>
              </a:ext>
            </a:extLst>
          </p:cNvPr>
          <p:cNvSpPr/>
          <p:nvPr/>
        </p:nvSpPr>
        <p:spPr>
          <a:xfrm>
            <a:off x="2942396" y="3956034"/>
            <a:ext cx="174180" cy="1306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8740" tIns="49371" rIns="98740" bIns="49371" rtlCol="0" anchor="ctr"/>
          <a:lstStyle/>
          <a:p>
            <a:pPr algn="ctr"/>
            <a:endParaRPr lang="en-US"/>
          </a:p>
        </p:txBody>
      </p:sp>
      <p:sp>
        <p:nvSpPr>
          <p:cNvPr id="13" name="Rectangle 61">
            <a:extLst>
              <a:ext uri="{FF2B5EF4-FFF2-40B4-BE49-F238E27FC236}">
                <a16:creationId xmlns:a16="http://schemas.microsoft.com/office/drawing/2014/main" id="{F26E0A3F-BE05-C9DC-51AF-F02375E9D730}"/>
              </a:ext>
            </a:extLst>
          </p:cNvPr>
          <p:cNvSpPr>
            <a:spLocks noChangeArrowheads="1"/>
          </p:cNvSpPr>
          <p:nvPr/>
        </p:nvSpPr>
        <p:spPr bwMode="auto">
          <a:xfrm>
            <a:off x="182880" y="738717"/>
            <a:ext cx="12009119" cy="5960089"/>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dirty="0">
                <a:solidFill>
                  <a:srgbClr val="0070C0"/>
                </a:solidFill>
                <a:latin typeface="Arial" panose="020B0604020202020204" pitchFamily="34" charset="0"/>
                <a:cs typeface="Arial" panose="020B0604020202020204" pitchFamily="34" charset="0"/>
              </a:rPr>
              <a:t>“One of the most compelling mysteries in all of science is how matter came to dominate over antimatter in the universe.” – NSAC LRP</a:t>
            </a:r>
          </a:p>
          <a:p>
            <a:endParaRPr lang="en-US" sz="800" b="1" dirty="0">
              <a:solidFill>
                <a:srgbClr val="0070C0"/>
              </a:solidFill>
              <a:latin typeface="Arial" panose="020B0604020202020204" pitchFamily="34" charset="0"/>
              <a:cs typeface="Arial" panose="020B0604020202020204" pitchFamily="34" charset="0"/>
            </a:endParaRPr>
          </a:p>
          <a:p>
            <a:r>
              <a:rPr lang="en-US" sz="2100" b="1" dirty="0">
                <a:solidFill>
                  <a:srgbClr val="C00000"/>
                </a:solidFill>
                <a:latin typeface="Arial" panose="020B0604020202020204" pitchFamily="34" charset="0"/>
                <a:cs typeface="Arial" panose="020B0604020202020204" pitchFamily="34" charset="0"/>
              </a:rPr>
              <a:t>CP violation </a:t>
            </a:r>
            <a:r>
              <a:rPr lang="en-US" sz="2100" dirty="0">
                <a:latin typeface="Arial" panose="020B0604020202020204" pitchFamily="34" charset="0"/>
                <a:cs typeface="Arial" panose="020B0604020202020204" pitchFamily="34" charset="0"/>
              </a:rPr>
              <a:t>required beyond our current observations</a:t>
            </a:r>
          </a:p>
          <a:p>
            <a:endParaRPr lang="en-US" sz="800" dirty="0">
              <a:latin typeface="Myriad pro"/>
              <a:cs typeface="Myriad pro"/>
            </a:endParaRPr>
          </a:p>
          <a:p>
            <a:r>
              <a:rPr lang="en-US" sz="2100" dirty="0">
                <a:latin typeface="Myriad pro"/>
                <a:cs typeface="Myriad pro"/>
              </a:rPr>
              <a:t>Searches for CP violation ongoing for 50+ </a:t>
            </a:r>
            <a:r>
              <a:rPr lang="en-US" sz="2100" dirty="0" err="1">
                <a:latin typeface="Myriad pro"/>
                <a:cs typeface="Myriad pro"/>
              </a:rPr>
              <a:t>yr</a:t>
            </a:r>
            <a:r>
              <a:rPr lang="en-US" sz="2100" dirty="0">
                <a:latin typeface="Myriad pro"/>
                <a:cs typeface="Myriad pro"/>
              </a:rPr>
              <a:t> </a:t>
            </a:r>
          </a:p>
          <a:p>
            <a:r>
              <a:rPr lang="en-US" sz="2100" dirty="0">
                <a:latin typeface="Myriad pro"/>
                <a:cs typeface="Myriad pro"/>
              </a:rPr>
              <a:t>   neutron/atoms - </a:t>
            </a:r>
            <a:r>
              <a:rPr lang="en-US" sz="2100" baseline="30000" dirty="0">
                <a:latin typeface="Myriad pro"/>
                <a:cs typeface="Myriad pro"/>
              </a:rPr>
              <a:t>199</a:t>
            </a:r>
            <a:r>
              <a:rPr lang="en-US" sz="2100" dirty="0">
                <a:latin typeface="Myriad pro"/>
                <a:cs typeface="Myriad pro"/>
              </a:rPr>
              <a:t>Hg EDM world leader</a:t>
            </a: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r>
              <a:rPr lang="en-US" sz="2100" dirty="0">
                <a:latin typeface="Myriad pro"/>
                <a:cs typeface="Myriad pro"/>
              </a:rPr>
              <a:t>    </a:t>
            </a:r>
          </a:p>
          <a:p>
            <a:pPr marL="167969" indent="-167969">
              <a:lnSpc>
                <a:spcPct val="90000"/>
              </a:lnSpc>
              <a:spcBef>
                <a:spcPct val="20000"/>
              </a:spcBef>
              <a:buClr>
                <a:srgbClr val="000000"/>
              </a:buClr>
            </a:pPr>
            <a:endParaRPr lang="en-US" sz="2100" dirty="0">
              <a:solidFill>
                <a:schemeClr val="tx1">
                  <a:lumMod val="95000"/>
                  <a:lumOff val="5000"/>
                </a:schemeClr>
              </a:solidFill>
              <a:latin typeface="Arial" panose="020B0604020202020204" pitchFamily="34" charset="0"/>
              <a:cs typeface="Arial" panose="020B0604020202020204" pitchFamily="34" charset="0"/>
            </a:endParaRPr>
          </a:p>
          <a:p>
            <a:pPr marL="167969" indent="-167969">
              <a:lnSpc>
                <a:spcPct val="90000"/>
              </a:lnSpc>
              <a:spcBef>
                <a:spcPct val="20000"/>
              </a:spcBef>
              <a:buClr>
                <a:srgbClr val="000000"/>
              </a:buClr>
            </a:pPr>
            <a:r>
              <a:rPr lang="en-US" sz="2100" dirty="0">
                <a:solidFill>
                  <a:schemeClr val="tx1">
                    <a:lumMod val="95000"/>
                    <a:lumOff val="5000"/>
                  </a:schemeClr>
                </a:solidFill>
                <a:latin typeface="Arial" panose="020B0604020202020204" pitchFamily="34" charset="0"/>
                <a:cs typeface="Arial" panose="020B0604020202020204" pitchFamily="34" charset="0"/>
              </a:rPr>
              <a:t>Effects enhanced in:</a:t>
            </a:r>
          </a:p>
          <a:p>
            <a:pPr marL="167969" indent="-167969">
              <a:lnSpc>
                <a:spcPct val="90000"/>
              </a:lnSpc>
              <a:spcBef>
                <a:spcPct val="20000"/>
              </a:spcBef>
              <a:buClr>
                <a:srgbClr val="000000"/>
              </a:buClr>
            </a:pPr>
            <a:r>
              <a:rPr lang="en-US" sz="2100" dirty="0">
                <a:solidFill>
                  <a:srgbClr val="0070C0"/>
                </a:solidFill>
                <a:latin typeface="Arial" panose="020B0604020202020204" pitchFamily="34" charset="0"/>
                <a:cs typeface="Arial" panose="020B0604020202020204" pitchFamily="34" charset="0"/>
              </a:rPr>
              <a:t>   Heavy systems, </a:t>
            </a:r>
            <a:r>
              <a:rPr lang="en-US" sz="2100" dirty="0">
                <a:solidFill>
                  <a:srgbClr val="C00000"/>
                </a:solidFill>
                <a:latin typeface="Arial" panose="020B0604020202020204" pitchFamily="34" charset="0"/>
                <a:cs typeface="Arial" panose="020B0604020202020204" pitchFamily="34" charset="0"/>
              </a:rPr>
              <a:t>Octupole deformed </a:t>
            </a:r>
          </a:p>
        </p:txBody>
      </p:sp>
      <p:sp>
        <p:nvSpPr>
          <p:cNvPr id="22" name="Rectangle 21">
            <a:extLst>
              <a:ext uri="{FF2B5EF4-FFF2-40B4-BE49-F238E27FC236}">
                <a16:creationId xmlns:a16="http://schemas.microsoft.com/office/drawing/2014/main" id="{B9DF400B-885E-F040-5A47-E55B9E3FA0A4}"/>
              </a:ext>
            </a:extLst>
          </p:cNvPr>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3" name="object 28">
            <a:extLst>
              <a:ext uri="{FF2B5EF4-FFF2-40B4-BE49-F238E27FC236}">
                <a16:creationId xmlns:a16="http://schemas.microsoft.com/office/drawing/2014/main" id="{AFAFF5F9-9E43-128C-C8DE-DDDA53428019}"/>
              </a:ext>
            </a:extLst>
          </p:cNvPr>
          <p:cNvSpPr txBox="1"/>
          <p:nvPr/>
        </p:nvSpPr>
        <p:spPr>
          <a:xfrm>
            <a:off x="1448359" y="4226559"/>
            <a:ext cx="857726" cy="217367"/>
          </a:xfrm>
          <a:prstGeom prst="rect">
            <a:avLst/>
          </a:prstGeom>
        </p:spPr>
        <p:txBody>
          <a:bodyPr vert="horz" wrap="square" lIns="0" tIns="9525" rIns="0" bIns="0" rtlCol="0">
            <a:spAutoFit/>
          </a:bodyPr>
          <a:lstStyle/>
          <a:p>
            <a:pPr marL="9525">
              <a:spcBef>
                <a:spcPts val="75"/>
              </a:spcBef>
            </a:pPr>
            <a:r>
              <a:rPr sz="1350" spc="-4" dirty="0">
                <a:solidFill>
                  <a:schemeClr val="accent3">
                    <a:lumMod val="75000"/>
                  </a:schemeClr>
                </a:solidFill>
                <a:latin typeface="Times New Roman"/>
                <a:cs typeface="Times New Roman"/>
              </a:rPr>
              <a:t>P-violation</a:t>
            </a:r>
            <a:endParaRPr sz="1350" dirty="0">
              <a:solidFill>
                <a:schemeClr val="accent3">
                  <a:lumMod val="75000"/>
                </a:schemeClr>
              </a:solidFill>
              <a:latin typeface="Times New Roman"/>
              <a:cs typeface="Times New Roman"/>
            </a:endParaRPr>
          </a:p>
        </p:txBody>
      </p:sp>
      <p:grpSp>
        <p:nvGrpSpPr>
          <p:cNvPr id="4" name="Group 3">
            <a:extLst>
              <a:ext uri="{FF2B5EF4-FFF2-40B4-BE49-F238E27FC236}">
                <a16:creationId xmlns:a16="http://schemas.microsoft.com/office/drawing/2014/main" id="{41A47E48-6AC4-1896-F0AC-CE61B56A46B1}"/>
              </a:ext>
            </a:extLst>
          </p:cNvPr>
          <p:cNvGrpSpPr/>
          <p:nvPr/>
        </p:nvGrpSpPr>
        <p:grpSpPr>
          <a:xfrm>
            <a:off x="412950" y="2937861"/>
            <a:ext cx="2325245" cy="1635749"/>
            <a:chOff x="2205672" y="4325847"/>
            <a:chExt cx="2004695" cy="1421765"/>
          </a:xfrm>
        </p:grpSpPr>
        <p:grpSp>
          <p:nvGrpSpPr>
            <p:cNvPr id="9" name="object 123">
              <a:extLst>
                <a:ext uri="{FF2B5EF4-FFF2-40B4-BE49-F238E27FC236}">
                  <a16:creationId xmlns:a16="http://schemas.microsoft.com/office/drawing/2014/main" id="{3CA4C9B7-630B-E918-A760-11AB205BEE59}"/>
                </a:ext>
              </a:extLst>
            </p:cNvPr>
            <p:cNvGrpSpPr/>
            <p:nvPr/>
          </p:nvGrpSpPr>
          <p:grpSpPr>
            <a:xfrm>
              <a:off x="2205672" y="4325847"/>
              <a:ext cx="1957070" cy="1421765"/>
              <a:chOff x="2205672" y="4325847"/>
              <a:chExt cx="1957070" cy="1421765"/>
            </a:xfrm>
          </p:grpSpPr>
          <p:pic>
            <p:nvPicPr>
              <p:cNvPr id="21" name="object 124">
                <a:extLst>
                  <a:ext uri="{FF2B5EF4-FFF2-40B4-BE49-F238E27FC236}">
                    <a16:creationId xmlns:a16="http://schemas.microsoft.com/office/drawing/2014/main" id="{206AEAB8-3119-DA85-D206-1810CC202941}"/>
                  </a:ext>
                </a:extLst>
              </p:cNvPr>
              <p:cNvPicPr/>
              <p:nvPr/>
            </p:nvPicPr>
            <p:blipFill>
              <a:blip r:embed="rId3" cstate="print"/>
              <a:stretch>
                <a:fillRect/>
              </a:stretch>
            </p:blipFill>
            <p:spPr>
              <a:xfrm>
                <a:off x="2451100" y="4325847"/>
                <a:ext cx="1711035" cy="1421226"/>
              </a:xfrm>
              <a:prstGeom prst="rect">
                <a:avLst/>
              </a:prstGeom>
            </p:spPr>
          </p:pic>
          <p:sp>
            <p:nvSpPr>
              <p:cNvPr id="24" name="object 125">
                <a:extLst>
                  <a:ext uri="{FF2B5EF4-FFF2-40B4-BE49-F238E27FC236}">
                    <a16:creationId xmlns:a16="http://schemas.microsoft.com/office/drawing/2014/main" id="{7C0B66A8-F147-84BA-6486-71C0CA81A59A}"/>
                  </a:ext>
                </a:extLst>
              </p:cNvPr>
              <p:cNvSpPr/>
              <p:nvPr/>
            </p:nvSpPr>
            <p:spPr>
              <a:xfrm>
                <a:off x="2218690" y="4754520"/>
                <a:ext cx="1013460" cy="261620"/>
              </a:xfrm>
              <a:custGeom>
                <a:avLst/>
                <a:gdLst/>
                <a:ahLst/>
                <a:cxnLst/>
                <a:rect l="l" t="t" r="r" b="b"/>
                <a:pathLst>
                  <a:path w="1013460" h="261620">
                    <a:moveTo>
                      <a:pt x="979170" y="260350"/>
                    </a:moveTo>
                    <a:lnTo>
                      <a:pt x="34290" y="260350"/>
                    </a:lnTo>
                    <a:lnTo>
                      <a:pt x="36830" y="261620"/>
                    </a:lnTo>
                    <a:lnTo>
                      <a:pt x="976630" y="261620"/>
                    </a:lnTo>
                    <a:lnTo>
                      <a:pt x="979170" y="260350"/>
                    </a:lnTo>
                    <a:close/>
                  </a:path>
                  <a:path w="1013460" h="261620">
                    <a:moveTo>
                      <a:pt x="985520" y="2540"/>
                    </a:moveTo>
                    <a:lnTo>
                      <a:pt x="27940" y="2540"/>
                    </a:lnTo>
                    <a:lnTo>
                      <a:pt x="26670" y="3810"/>
                    </a:lnTo>
                    <a:lnTo>
                      <a:pt x="24130" y="5080"/>
                    </a:lnTo>
                    <a:lnTo>
                      <a:pt x="22860" y="6350"/>
                    </a:lnTo>
                    <a:lnTo>
                      <a:pt x="17780" y="8890"/>
                    </a:lnTo>
                    <a:lnTo>
                      <a:pt x="15240" y="11430"/>
                    </a:lnTo>
                    <a:lnTo>
                      <a:pt x="12700" y="12700"/>
                    </a:lnTo>
                    <a:lnTo>
                      <a:pt x="11430" y="13970"/>
                    </a:lnTo>
                    <a:lnTo>
                      <a:pt x="10160" y="16510"/>
                    </a:lnTo>
                    <a:lnTo>
                      <a:pt x="8890" y="17780"/>
                    </a:lnTo>
                    <a:lnTo>
                      <a:pt x="7620" y="20320"/>
                    </a:lnTo>
                    <a:lnTo>
                      <a:pt x="6350" y="21590"/>
                    </a:lnTo>
                    <a:lnTo>
                      <a:pt x="3810" y="26670"/>
                    </a:lnTo>
                    <a:lnTo>
                      <a:pt x="3810" y="27940"/>
                    </a:lnTo>
                    <a:lnTo>
                      <a:pt x="1270" y="33020"/>
                    </a:lnTo>
                    <a:lnTo>
                      <a:pt x="1270" y="39370"/>
                    </a:lnTo>
                    <a:lnTo>
                      <a:pt x="0" y="41910"/>
                    </a:lnTo>
                    <a:lnTo>
                      <a:pt x="0" y="220980"/>
                    </a:lnTo>
                    <a:lnTo>
                      <a:pt x="1270" y="223520"/>
                    </a:lnTo>
                    <a:lnTo>
                      <a:pt x="1270" y="229870"/>
                    </a:lnTo>
                    <a:lnTo>
                      <a:pt x="2540" y="231140"/>
                    </a:lnTo>
                    <a:lnTo>
                      <a:pt x="3810" y="233680"/>
                    </a:lnTo>
                    <a:lnTo>
                      <a:pt x="3810" y="236220"/>
                    </a:lnTo>
                    <a:lnTo>
                      <a:pt x="5080" y="238760"/>
                    </a:lnTo>
                    <a:lnTo>
                      <a:pt x="6350" y="240030"/>
                    </a:lnTo>
                    <a:lnTo>
                      <a:pt x="7620" y="242570"/>
                    </a:lnTo>
                    <a:lnTo>
                      <a:pt x="10160" y="245110"/>
                    </a:lnTo>
                    <a:lnTo>
                      <a:pt x="11430" y="247650"/>
                    </a:lnTo>
                    <a:lnTo>
                      <a:pt x="12700" y="248920"/>
                    </a:lnTo>
                    <a:lnTo>
                      <a:pt x="15240" y="250190"/>
                    </a:lnTo>
                    <a:lnTo>
                      <a:pt x="16510" y="252730"/>
                    </a:lnTo>
                    <a:lnTo>
                      <a:pt x="17780" y="254000"/>
                    </a:lnTo>
                    <a:lnTo>
                      <a:pt x="22860" y="256540"/>
                    </a:lnTo>
                    <a:lnTo>
                      <a:pt x="24130" y="257810"/>
                    </a:lnTo>
                    <a:lnTo>
                      <a:pt x="26670" y="257810"/>
                    </a:lnTo>
                    <a:lnTo>
                      <a:pt x="27940" y="259080"/>
                    </a:lnTo>
                    <a:lnTo>
                      <a:pt x="30480" y="260350"/>
                    </a:lnTo>
                    <a:lnTo>
                      <a:pt x="981710" y="260350"/>
                    </a:lnTo>
                    <a:lnTo>
                      <a:pt x="982980" y="259080"/>
                    </a:lnTo>
                    <a:lnTo>
                      <a:pt x="985520" y="259080"/>
                    </a:lnTo>
                    <a:lnTo>
                      <a:pt x="990600" y="256540"/>
                    </a:lnTo>
                    <a:lnTo>
                      <a:pt x="991870" y="255270"/>
                    </a:lnTo>
                    <a:lnTo>
                      <a:pt x="994410" y="254000"/>
                    </a:lnTo>
                    <a:lnTo>
                      <a:pt x="996950" y="251460"/>
                    </a:lnTo>
                    <a:lnTo>
                      <a:pt x="999490" y="250190"/>
                    </a:lnTo>
                    <a:lnTo>
                      <a:pt x="1005840" y="243840"/>
                    </a:lnTo>
                    <a:lnTo>
                      <a:pt x="1007110" y="241300"/>
                    </a:lnTo>
                    <a:lnTo>
                      <a:pt x="1008380" y="240030"/>
                    </a:lnTo>
                    <a:lnTo>
                      <a:pt x="1009650" y="237490"/>
                    </a:lnTo>
                    <a:lnTo>
                      <a:pt x="1009650" y="236220"/>
                    </a:lnTo>
                    <a:lnTo>
                      <a:pt x="1012190" y="231140"/>
                    </a:lnTo>
                    <a:lnTo>
                      <a:pt x="1012190" y="227330"/>
                    </a:lnTo>
                    <a:lnTo>
                      <a:pt x="1013460" y="224790"/>
                    </a:lnTo>
                    <a:lnTo>
                      <a:pt x="1013460" y="36830"/>
                    </a:lnTo>
                    <a:lnTo>
                      <a:pt x="1012190" y="34290"/>
                    </a:lnTo>
                    <a:lnTo>
                      <a:pt x="1012190" y="33020"/>
                    </a:lnTo>
                    <a:lnTo>
                      <a:pt x="1010920" y="30480"/>
                    </a:lnTo>
                    <a:lnTo>
                      <a:pt x="1010920" y="27940"/>
                    </a:lnTo>
                    <a:lnTo>
                      <a:pt x="1009650" y="26670"/>
                    </a:lnTo>
                    <a:lnTo>
                      <a:pt x="1007110" y="21590"/>
                    </a:lnTo>
                    <a:lnTo>
                      <a:pt x="1005840" y="20320"/>
                    </a:lnTo>
                    <a:lnTo>
                      <a:pt x="1004570" y="17780"/>
                    </a:lnTo>
                    <a:lnTo>
                      <a:pt x="1003300" y="16510"/>
                    </a:lnTo>
                    <a:lnTo>
                      <a:pt x="1002030" y="13970"/>
                    </a:lnTo>
                    <a:lnTo>
                      <a:pt x="999490" y="11430"/>
                    </a:lnTo>
                    <a:lnTo>
                      <a:pt x="996950" y="10160"/>
                    </a:lnTo>
                    <a:lnTo>
                      <a:pt x="995680" y="8890"/>
                    </a:lnTo>
                    <a:lnTo>
                      <a:pt x="993140" y="7620"/>
                    </a:lnTo>
                    <a:lnTo>
                      <a:pt x="991870" y="6350"/>
                    </a:lnTo>
                    <a:lnTo>
                      <a:pt x="989330" y="5080"/>
                    </a:lnTo>
                    <a:lnTo>
                      <a:pt x="988060" y="3810"/>
                    </a:lnTo>
                    <a:lnTo>
                      <a:pt x="985520" y="2540"/>
                    </a:lnTo>
                    <a:close/>
                  </a:path>
                  <a:path w="1013460" h="261620">
                    <a:moveTo>
                      <a:pt x="980440" y="1270"/>
                    </a:moveTo>
                    <a:lnTo>
                      <a:pt x="33020" y="1270"/>
                    </a:lnTo>
                    <a:lnTo>
                      <a:pt x="30480" y="2540"/>
                    </a:lnTo>
                    <a:lnTo>
                      <a:pt x="982980" y="2540"/>
                    </a:lnTo>
                    <a:lnTo>
                      <a:pt x="980440" y="1270"/>
                    </a:lnTo>
                    <a:close/>
                  </a:path>
                  <a:path w="1013460" h="261620">
                    <a:moveTo>
                      <a:pt x="976630" y="0"/>
                    </a:moveTo>
                    <a:lnTo>
                      <a:pt x="36830" y="0"/>
                    </a:lnTo>
                    <a:lnTo>
                      <a:pt x="34290" y="1270"/>
                    </a:lnTo>
                    <a:lnTo>
                      <a:pt x="979170" y="1270"/>
                    </a:lnTo>
                    <a:lnTo>
                      <a:pt x="976630" y="0"/>
                    </a:lnTo>
                    <a:close/>
                  </a:path>
                </a:pathLst>
              </a:custGeom>
              <a:solidFill>
                <a:srgbClr val="EDEDED">
                  <a:alpha val="87998"/>
                </a:srgbClr>
              </a:solidFill>
            </p:spPr>
            <p:txBody>
              <a:bodyPr wrap="square" lIns="0" tIns="0" rIns="0" bIns="0" rtlCol="0"/>
              <a:lstStyle/>
              <a:p>
                <a:endParaRPr sz="1350"/>
              </a:p>
            </p:txBody>
          </p:sp>
          <p:sp>
            <p:nvSpPr>
              <p:cNvPr id="25" name="object 126">
                <a:extLst>
                  <a:ext uri="{FF2B5EF4-FFF2-40B4-BE49-F238E27FC236}">
                    <a16:creationId xmlns:a16="http://schemas.microsoft.com/office/drawing/2014/main" id="{8B85398A-1460-5E62-9BD1-C53EF2F13189}"/>
                  </a:ext>
                </a:extLst>
              </p:cNvPr>
              <p:cNvSpPr/>
              <p:nvPr/>
            </p:nvSpPr>
            <p:spPr>
              <a:xfrm>
                <a:off x="2218690" y="4754520"/>
                <a:ext cx="1013460" cy="261620"/>
              </a:xfrm>
              <a:custGeom>
                <a:avLst/>
                <a:gdLst/>
                <a:ahLst/>
                <a:cxnLst/>
                <a:rect l="l" t="t" r="r" b="b"/>
                <a:pathLst>
                  <a:path w="1013460" h="261620">
                    <a:moveTo>
                      <a:pt x="0" y="43180"/>
                    </a:moveTo>
                    <a:lnTo>
                      <a:pt x="0" y="41910"/>
                    </a:lnTo>
                    <a:lnTo>
                      <a:pt x="1270" y="39370"/>
                    </a:lnTo>
                    <a:lnTo>
                      <a:pt x="1270" y="36830"/>
                    </a:lnTo>
                    <a:lnTo>
                      <a:pt x="1270" y="34290"/>
                    </a:lnTo>
                    <a:lnTo>
                      <a:pt x="1270" y="33020"/>
                    </a:lnTo>
                    <a:lnTo>
                      <a:pt x="2540" y="30480"/>
                    </a:lnTo>
                    <a:lnTo>
                      <a:pt x="3810" y="27940"/>
                    </a:lnTo>
                    <a:lnTo>
                      <a:pt x="3810" y="26670"/>
                    </a:lnTo>
                    <a:lnTo>
                      <a:pt x="5080" y="24130"/>
                    </a:lnTo>
                    <a:lnTo>
                      <a:pt x="6350" y="21590"/>
                    </a:lnTo>
                    <a:lnTo>
                      <a:pt x="7620" y="20320"/>
                    </a:lnTo>
                    <a:lnTo>
                      <a:pt x="8890" y="17780"/>
                    </a:lnTo>
                    <a:lnTo>
                      <a:pt x="10160" y="16510"/>
                    </a:lnTo>
                    <a:lnTo>
                      <a:pt x="11430" y="13970"/>
                    </a:lnTo>
                    <a:lnTo>
                      <a:pt x="12700" y="12700"/>
                    </a:lnTo>
                    <a:lnTo>
                      <a:pt x="15240" y="11430"/>
                    </a:lnTo>
                    <a:lnTo>
                      <a:pt x="16510" y="10160"/>
                    </a:lnTo>
                    <a:lnTo>
                      <a:pt x="17780" y="8890"/>
                    </a:lnTo>
                    <a:lnTo>
                      <a:pt x="20320" y="7620"/>
                    </a:lnTo>
                    <a:lnTo>
                      <a:pt x="22860" y="6350"/>
                    </a:lnTo>
                    <a:lnTo>
                      <a:pt x="24130" y="5080"/>
                    </a:lnTo>
                    <a:lnTo>
                      <a:pt x="26670" y="3810"/>
                    </a:lnTo>
                    <a:lnTo>
                      <a:pt x="27940" y="2540"/>
                    </a:lnTo>
                    <a:lnTo>
                      <a:pt x="30480" y="2540"/>
                    </a:lnTo>
                    <a:lnTo>
                      <a:pt x="33020" y="1270"/>
                    </a:lnTo>
                    <a:lnTo>
                      <a:pt x="34290" y="1270"/>
                    </a:lnTo>
                    <a:lnTo>
                      <a:pt x="36830" y="0"/>
                    </a:lnTo>
                    <a:lnTo>
                      <a:pt x="39370" y="0"/>
                    </a:lnTo>
                    <a:lnTo>
                      <a:pt x="970280" y="0"/>
                    </a:lnTo>
                    <a:lnTo>
                      <a:pt x="976630" y="0"/>
                    </a:lnTo>
                    <a:lnTo>
                      <a:pt x="979170" y="1270"/>
                    </a:lnTo>
                    <a:lnTo>
                      <a:pt x="980440" y="1270"/>
                    </a:lnTo>
                    <a:lnTo>
                      <a:pt x="982980" y="2540"/>
                    </a:lnTo>
                    <a:lnTo>
                      <a:pt x="985520" y="2540"/>
                    </a:lnTo>
                    <a:lnTo>
                      <a:pt x="988060" y="3810"/>
                    </a:lnTo>
                    <a:lnTo>
                      <a:pt x="989330" y="5080"/>
                    </a:lnTo>
                    <a:lnTo>
                      <a:pt x="991870" y="6350"/>
                    </a:lnTo>
                    <a:lnTo>
                      <a:pt x="993140" y="7620"/>
                    </a:lnTo>
                    <a:lnTo>
                      <a:pt x="995680" y="8890"/>
                    </a:lnTo>
                    <a:lnTo>
                      <a:pt x="996950" y="10160"/>
                    </a:lnTo>
                    <a:lnTo>
                      <a:pt x="999490" y="11430"/>
                    </a:lnTo>
                    <a:lnTo>
                      <a:pt x="1000760" y="12700"/>
                    </a:lnTo>
                    <a:lnTo>
                      <a:pt x="1002030" y="13970"/>
                    </a:lnTo>
                    <a:lnTo>
                      <a:pt x="1003300" y="16510"/>
                    </a:lnTo>
                    <a:lnTo>
                      <a:pt x="1004570" y="17780"/>
                    </a:lnTo>
                    <a:lnTo>
                      <a:pt x="1005840" y="20320"/>
                    </a:lnTo>
                    <a:lnTo>
                      <a:pt x="1007110" y="21590"/>
                    </a:lnTo>
                    <a:lnTo>
                      <a:pt x="1008380" y="24130"/>
                    </a:lnTo>
                    <a:lnTo>
                      <a:pt x="1009650" y="26670"/>
                    </a:lnTo>
                    <a:lnTo>
                      <a:pt x="1010920" y="27940"/>
                    </a:lnTo>
                    <a:lnTo>
                      <a:pt x="1010920" y="30480"/>
                    </a:lnTo>
                    <a:lnTo>
                      <a:pt x="1012190" y="33020"/>
                    </a:lnTo>
                    <a:lnTo>
                      <a:pt x="1012190" y="34290"/>
                    </a:lnTo>
                    <a:lnTo>
                      <a:pt x="1013460" y="36830"/>
                    </a:lnTo>
                    <a:lnTo>
                      <a:pt x="1013460" y="39370"/>
                    </a:lnTo>
                    <a:lnTo>
                      <a:pt x="1013460" y="218440"/>
                    </a:lnTo>
                    <a:lnTo>
                      <a:pt x="1013460" y="224790"/>
                    </a:lnTo>
                    <a:lnTo>
                      <a:pt x="1012190" y="227330"/>
                    </a:lnTo>
                    <a:lnTo>
                      <a:pt x="1012190" y="228600"/>
                    </a:lnTo>
                    <a:lnTo>
                      <a:pt x="1012190" y="231140"/>
                    </a:lnTo>
                    <a:lnTo>
                      <a:pt x="1010920" y="233680"/>
                    </a:lnTo>
                    <a:lnTo>
                      <a:pt x="1009650" y="236220"/>
                    </a:lnTo>
                    <a:lnTo>
                      <a:pt x="1009650" y="237490"/>
                    </a:lnTo>
                    <a:lnTo>
                      <a:pt x="1008380" y="240030"/>
                    </a:lnTo>
                    <a:lnTo>
                      <a:pt x="1007110" y="241300"/>
                    </a:lnTo>
                    <a:lnTo>
                      <a:pt x="1005840" y="243840"/>
                    </a:lnTo>
                    <a:lnTo>
                      <a:pt x="1004570" y="245110"/>
                    </a:lnTo>
                    <a:lnTo>
                      <a:pt x="1002030" y="247650"/>
                    </a:lnTo>
                    <a:lnTo>
                      <a:pt x="1000760" y="248920"/>
                    </a:lnTo>
                    <a:lnTo>
                      <a:pt x="999490" y="250190"/>
                    </a:lnTo>
                    <a:lnTo>
                      <a:pt x="996950" y="251460"/>
                    </a:lnTo>
                    <a:lnTo>
                      <a:pt x="995680" y="252730"/>
                    </a:lnTo>
                    <a:lnTo>
                      <a:pt x="994410" y="254000"/>
                    </a:lnTo>
                    <a:lnTo>
                      <a:pt x="991870" y="255270"/>
                    </a:lnTo>
                    <a:lnTo>
                      <a:pt x="990600" y="256540"/>
                    </a:lnTo>
                    <a:lnTo>
                      <a:pt x="988060" y="257810"/>
                    </a:lnTo>
                    <a:lnTo>
                      <a:pt x="985520" y="259080"/>
                    </a:lnTo>
                    <a:lnTo>
                      <a:pt x="982980" y="259080"/>
                    </a:lnTo>
                    <a:lnTo>
                      <a:pt x="981710" y="260350"/>
                    </a:lnTo>
                    <a:lnTo>
                      <a:pt x="979170" y="260350"/>
                    </a:lnTo>
                    <a:lnTo>
                      <a:pt x="976630" y="261620"/>
                    </a:lnTo>
                    <a:lnTo>
                      <a:pt x="36830" y="261620"/>
                    </a:lnTo>
                    <a:lnTo>
                      <a:pt x="34290" y="260350"/>
                    </a:lnTo>
                    <a:lnTo>
                      <a:pt x="33020" y="260350"/>
                    </a:lnTo>
                    <a:lnTo>
                      <a:pt x="30480" y="260350"/>
                    </a:lnTo>
                    <a:lnTo>
                      <a:pt x="27940" y="259080"/>
                    </a:lnTo>
                    <a:lnTo>
                      <a:pt x="26670" y="257810"/>
                    </a:lnTo>
                    <a:lnTo>
                      <a:pt x="24130" y="257810"/>
                    </a:lnTo>
                    <a:lnTo>
                      <a:pt x="22860" y="256540"/>
                    </a:lnTo>
                    <a:lnTo>
                      <a:pt x="20320" y="255270"/>
                    </a:lnTo>
                    <a:lnTo>
                      <a:pt x="17780" y="254000"/>
                    </a:lnTo>
                    <a:lnTo>
                      <a:pt x="16510" y="252730"/>
                    </a:lnTo>
                    <a:lnTo>
                      <a:pt x="15240" y="250190"/>
                    </a:lnTo>
                    <a:lnTo>
                      <a:pt x="12700" y="248920"/>
                    </a:lnTo>
                    <a:lnTo>
                      <a:pt x="11430" y="247650"/>
                    </a:lnTo>
                    <a:lnTo>
                      <a:pt x="10160" y="245110"/>
                    </a:lnTo>
                    <a:lnTo>
                      <a:pt x="8890" y="243840"/>
                    </a:lnTo>
                    <a:lnTo>
                      <a:pt x="7620" y="242570"/>
                    </a:lnTo>
                    <a:lnTo>
                      <a:pt x="6350" y="240030"/>
                    </a:lnTo>
                    <a:lnTo>
                      <a:pt x="5080" y="238760"/>
                    </a:lnTo>
                    <a:lnTo>
                      <a:pt x="3810" y="236220"/>
                    </a:lnTo>
                    <a:lnTo>
                      <a:pt x="3810" y="233680"/>
                    </a:lnTo>
                    <a:lnTo>
                      <a:pt x="2540" y="231140"/>
                    </a:lnTo>
                    <a:lnTo>
                      <a:pt x="1270" y="229870"/>
                    </a:lnTo>
                    <a:lnTo>
                      <a:pt x="1270" y="227330"/>
                    </a:lnTo>
                    <a:lnTo>
                      <a:pt x="1270" y="224790"/>
                    </a:lnTo>
                    <a:lnTo>
                      <a:pt x="1270" y="223520"/>
                    </a:lnTo>
                    <a:lnTo>
                      <a:pt x="0" y="220980"/>
                    </a:lnTo>
                    <a:lnTo>
                      <a:pt x="0" y="218440"/>
                    </a:lnTo>
                    <a:lnTo>
                      <a:pt x="0" y="43180"/>
                    </a:lnTo>
                    <a:close/>
                  </a:path>
                </a:pathLst>
              </a:custGeom>
              <a:ln w="25518">
                <a:solidFill>
                  <a:srgbClr val="003C72"/>
                </a:solidFill>
              </a:ln>
            </p:spPr>
            <p:txBody>
              <a:bodyPr wrap="square" lIns="0" tIns="0" rIns="0" bIns="0" rtlCol="0"/>
              <a:lstStyle/>
              <a:p>
                <a:endParaRPr sz="1350"/>
              </a:p>
            </p:txBody>
          </p:sp>
          <p:sp>
            <p:nvSpPr>
              <p:cNvPr id="26" name="object 127">
                <a:extLst>
                  <a:ext uri="{FF2B5EF4-FFF2-40B4-BE49-F238E27FC236}">
                    <a16:creationId xmlns:a16="http://schemas.microsoft.com/office/drawing/2014/main" id="{72C07B87-CC86-F83E-CBCF-4A0677903022}"/>
                  </a:ext>
                </a:extLst>
              </p:cNvPr>
              <p:cNvSpPr/>
              <p:nvPr/>
            </p:nvSpPr>
            <p:spPr>
              <a:xfrm>
                <a:off x="2205926" y="4741769"/>
                <a:ext cx="1039494" cy="287655"/>
              </a:xfrm>
              <a:custGeom>
                <a:avLst/>
                <a:gdLst/>
                <a:ahLst/>
                <a:cxnLst/>
                <a:rect l="l" t="t" r="r" b="b"/>
                <a:pathLst>
                  <a:path w="1039494" h="287654">
                    <a:moveTo>
                      <a:pt x="25514" y="12750"/>
                    </a:moveTo>
                    <a:lnTo>
                      <a:pt x="21780" y="3733"/>
                    </a:lnTo>
                    <a:lnTo>
                      <a:pt x="12763" y="0"/>
                    </a:lnTo>
                    <a:lnTo>
                      <a:pt x="3733" y="3733"/>
                    </a:lnTo>
                    <a:lnTo>
                      <a:pt x="0" y="12750"/>
                    </a:lnTo>
                    <a:lnTo>
                      <a:pt x="3733" y="21780"/>
                    </a:lnTo>
                    <a:lnTo>
                      <a:pt x="12763" y="25514"/>
                    </a:lnTo>
                    <a:lnTo>
                      <a:pt x="21780" y="21780"/>
                    </a:lnTo>
                    <a:lnTo>
                      <a:pt x="25514" y="12750"/>
                    </a:lnTo>
                    <a:close/>
                  </a:path>
                  <a:path w="1039494" h="287654">
                    <a:moveTo>
                      <a:pt x="1038974" y="274370"/>
                    </a:moveTo>
                    <a:lnTo>
                      <a:pt x="1035240" y="265353"/>
                    </a:lnTo>
                    <a:lnTo>
                      <a:pt x="1026223" y="261620"/>
                    </a:lnTo>
                    <a:lnTo>
                      <a:pt x="1017193" y="265353"/>
                    </a:lnTo>
                    <a:lnTo>
                      <a:pt x="1013460" y="274370"/>
                    </a:lnTo>
                    <a:lnTo>
                      <a:pt x="1017193" y="283400"/>
                    </a:lnTo>
                    <a:lnTo>
                      <a:pt x="1026223" y="287134"/>
                    </a:lnTo>
                    <a:lnTo>
                      <a:pt x="1035240" y="283400"/>
                    </a:lnTo>
                    <a:lnTo>
                      <a:pt x="1038974" y="274370"/>
                    </a:lnTo>
                    <a:close/>
                  </a:path>
                </a:pathLst>
              </a:custGeom>
              <a:solidFill>
                <a:srgbClr val="003C72"/>
              </a:solidFill>
            </p:spPr>
            <p:txBody>
              <a:bodyPr wrap="square" lIns="0" tIns="0" rIns="0" bIns="0" rtlCol="0"/>
              <a:lstStyle/>
              <a:p>
                <a:endParaRPr sz="1350"/>
              </a:p>
            </p:txBody>
          </p:sp>
        </p:grpSp>
        <p:sp>
          <p:nvSpPr>
            <p:cNvPr id="14" name="object 128">
              <a:extLst>
                <a:ext uri="{FF2B5EF4-FFF2-40B4-BE49-F238E27FC236}">
                  <a16:creationId xmlns:a16="http://schemas.microsoft.com/office/drawing/2014/main" id="{017F90EB-A589-8BB7-CD38-D2F0AE266BC7}"/>
                </a:ext>
              </a:extLst>
            </p:cNvPr>
            <p:cNvSpPr txBox="1"/>
            <p:nvPr/>
          </p:nvSpPr>
          <p:spPr>
            <a:xfrm>
              <a:off x="2313939" y="4765950"/>
              <a:ext cx="824230" cy="208995"/>
            </a:xfrm>
            <a:prstGeom prst="rect">
              <a:avLst/>
            </a:prstGeom>
          </p:spPr>
          <p:txBody>
            <a:bodyPr vert="horz" wrap="square" lIns="0" tIns="9525" rIns="0" bIns="0" rtlCol="0">
              <a:spAutoFit/>
            </a:bodyPr>
            <a:lstStyle/>
            <a:p>
              <a:pPr marL="9525">
                <a:spcBef>
                  <a:spcPts val="75"/>
                </a:spcBef>
              </a:pPr>
              <a:r>
                <a:rPr sz="1500" b="1" spc="-8" dirty="0">
                  <a:solidFill>
                    <a:srgbClr val="0C1E62"/>
                  </a:solidFill>
                  <a:latin typeface="Carlito"/>
                  <a:cs typeface="Carlito"/>
                </a:rPr>
                <a:t>Antimatter</a:t>
              </a:r>
              <a:endParaRPr sz="1500" dirty="0">
                <a:latin typeface="Carlito"/>
                <a:cs typeface="Carlito"/>
              </a:endParaRPr>
            </a:p>
          </p:txBody>
        </p:sp>
        <p:grpSp>
          <p:nvGrpSpPr>
            <p:cNvPr id="15" name="object 129">
              <a:extLst>
                <a:ext uri="{FF2B5EF4-FFF2-40B4-BE49-F238E27FC236}">
                  <a16:creationId xmlns:a16="http://schemas.microsoft.com/office/drawing/2014/main" id="{A1DAC0A2-B473-7E31-9A99-2E36C25F6417}"/>
                </a:ext>
              </a:extLst>
            </p:cNvPr>
            <p:cNvGrpSpPr/>
            <p:nvPr/>
          </p:nvGrpSpPr>
          <p:grpSpPr>
            <a:xfrm>
              <a:off x="3465512" y="5212672"/>
              <a:ext cx="744855" cy="294005"/>
              <a:chOff x="3465512" y="5212672"/>
              <a:chExt cx="744855" cy="294005"/>
            </a:xfrm>
          </p:grpSpPr>
          <p:sp>
            <p:nvSpPr>
              <p:cNvPr id="17" name="object 130">
                <a:extLst>
                  <a:ext uri="{FF2B5EF4-FFF2-40B4-BE49-F238E27FC236}">
                    <a16:creationId xmlns:a16="http://schemas.microsoft.com/office/drawing/2014/main" id="{C5C44814-F251-F79F-4248-E0BFBD433FFD}"/>
                  </a:ext>
                </a:extLst>
              </p:cNvPr>
              <p:cNvSpPr/>
              <p:nvPr/>
            </p:nvSpPr>
            <p:spPr>
              <a:xfrm>
                <a:off x="3478529" y="5225690"/>
                <a:ext cx="718820" cy="267970"/>
              </a:xfrm>
              <a:custGeom>
                <a:avLst/>
                <a:gdLst/>
                <a:ahLst/>
                <a:cxnLst/>
                <a:rect l="l" t="t" r="r" b="b"/>
                <a:pathLst>
                  <a:path w="718820" h="267970">
                    <a:moveTo>
                      <a:pt x="683260" y="266700"/>
                    </a:moveTo>
                    <a:lnTo>
                      <a:pt x="35560" y="266700"/>
                    </a:lnTo>
                    <a:lnTo>
                      <a:pt x="38100" y="267969"/>
                    </a:lnTo>
                    <a:lnTo>
                      <a:pt x="680720" y="267969"/>
                    </a:lnTo>
                    <a:lnTo>
                      <a:pt x="683260" y="266700"/>
                    </a:lnTo>
                    <a:close/>
                  </a:path>
                  <a:path w="718820" h="267970">
                    <a:moveTo>
                      <a:pt x="688340" y="265430"/>
                    </a:moveTo>
                    <a:lnTo>
                      <a:pt x="30480" y="265430"/>
                    </a:lnTo>
                    <a:lnTo>
                      <a:pt x="33020" y="266700"/>
                    </a:lnTo>
                    <a:lnTo>
                      <a:pt x="685800" y="266700"/>
                    </a:lnTo>
                    <a:lnTo>
                      <a:pt x="688340" y="265430"/>
                    </a:lnTo>
                    <a:close/>
                  </a:path>
                  <a:path w="718820" h="267970">
                    <a:moveTo>
                      <a:pt x="695960" y="5080"/>
                    </a:moveTo>
                    <a:lnTo>
                      <a:pt x="21590" y="5080"/>
                    </a:lnTo>
                    <a:lnTo>
                      <a:pt x="20320" y="6350"/>
                    </a:lnTo>
                    <a:lnTo>
                      <a:pt x="17780" y="7619"/>
                    </a:lnTo>
                    <a:lnTo>
                      <a:pt x="16510" y="10159"/>
                    </a:lnTo>
                    <a:lnTo>
                      <a:pt x="13970" y="11430"/>
                    </a:lnTo>
                    <a:lnTo>
                      <a:pt x="11430" y="13969"/>
                    </a:lnTo>
                    <a:lnTo>
                      <a:pt x="10160" y="16509"/>
                    </a:lnTo>
                    <a:lnTo>
                      <a:pt x="8890" y="17780"/>
                    </a:lnTo>
                    <a:lnTo>
                      <a:pt x="7620" y="20319"/>
                    </a:lnTo>
                    <a:lnTo>
                      <a:pt x="6350" y="21590"/>
                    </a:lnTo>
                    <a:lnTo>
                      <a:pt x="3810" y="26669"/>
                    </a:lnTo>
                    <a:lnTo>
                      <a:pt x="2540" y="27940"/>
                    </a:lnTo>
                    <a:lnTo>
                      <a:pt x="2540" y="30480"/>
                    </a:lnTo>
                    <a:lnTo>
                      <a:pt x="1270" y="33019"/>
                    </a:lnTo>
                    <a:lnTo>
                      <a:pt x="1270" y="34290"/>
                    </a:lnTo>
                    <a:lnTo>
                      <a:pt x="0" y="36830"/>
                    </a:lnTo>
                    <a:lnTo>
                      <a:pt x="0" y="231140"/>
                    </a:lnTo>
                    <a:lnTo>
                      <a:pt x="1270" y="233680"/>
                    </a:lnTo>
                    <a:lnTo>
                      <a:pt x="1270" y="234950"/>
                    </a:lnTo>
                    <a:lnTo>
                      <a:pt x="2540" y="237490"/>
                    </a:lnTo>
                    <a:lnTo>
                      <a:pt x="2540" y="240030"/>
                    </a:lnTo>
                    <a:lnTo>
                      <a:pt x="3810" y="241300"/>
                    </a:lnTo>
                    <a:lnTo>
                      <a:pt x="6350" y="246380"/>
                    </a:lnTo>
                    <a:lnTo>
                      <a:pt x="7620" y="247650"/>
                    </a:lnTo>
                    <a:lnTo>
                      <a:pt x="8890" y="250190"/>
                    </a:lnTo>
                    <a:lnTo>
                      <a:pt x="11430" y="252730"/>
                    </a:lnTo>
                    <a:lnTo>
                      <a:pt x="12700" y="255269"/>
                    </a:lnTo>
                    <a:lnTo>
                      <a:pt x="13970" y="256540"/>
                    </a:lnTo>
                    <a:lnTo>
                      <a:pt x="16510" y="257809"/>
                    </a:lnTo>
                    <a:lnTo>
                      <a:pt x="17780" y="260350"/>
                    </a:lnTo>
                    <a:lnTo>
                      <a:pt x="20320" y="260350"/>
                    </a:lnTo>
                    <a:lnTo>
                      <a:pt x="21590" y="262890"/>
                    </a:lnTo>
                    <a:lnTo>
                      <a:pt x="24130" y="262890"/>
                    </a:lnTo>
                    <a:lnTo>
                      <a:pt x="29210" y="265430"/>
                    </a:lnTo>
                    <a:lnTo>
                      <a:pt x="689610" y="265430"/>
                    </a:lnTo>
                    <a:lnTo>
                      <a:pt x="694690" y="262890"/>
                    </a:lnTo>
                    <a:lnTo>
                      <a:pt x="695960" y="261619"/>
                    </a:lnTo>
                    <a:lnTo>
                      <a:pt x="698500" y="260350"/>
                    </a:lnTo>
                    <a:lnTo>
                      <a:pt x="699770" y="259080"/>
                    </a:lnTo>
                    <a:lnTo>
                      <a:pt x="702310" y="257809"/>
                    </a:lnTo>
                    <a:lnTo>
                      <a:pt x="709930" y="250190"/>
                    </a:lnTo>
                    <a:lnTo>
                      <a:pt x="711200" y="247650"/>
                    </a:lnTo>
                    <a:lnTo>
                      <a:pt x="712470" y="246380"/>
                    </a:lnTo>
                    <a:lnTo>
                      <a:pt x="715010" y="241300"/>
                    </a:lnTo>
                    <a:lnTo>
                      <a:pt x="715010" y="238759"/>
                    </a:lnTo>
                    <a:lnTo>
                      <a:pt x="716280" y="237490"/>
                    </a:lnTo>
                    <a:lnTo>
                      <a:pt x="716280" y="234950"/>
                    </a:lnTo>
                    <a:lnTo>
                      <a:pt x="717550" y="232409"/>
                    </a:lnTo>
                    <a:lnTo>
                      <a:pt x="717550" y="228600"/>
                    </a:lnTo>
                    <a:lnTo>
                      <a:pt x="718820" y="226059"/>
                    </a:lnTo>
                    <a:lnTo>
                      <a:pt x="718820" y="41909"/>
                    </a:lnTo>
                    <a:lnTo>
                      <a:pt x="717550" y="39369"/>
                    </a:lnTo>
                    <a:lnTo>
                      <a:pt x="717550" y="34290"/>
                    </a:lnTo>
                    <a:lnTo>
                      <a:pt x="716280" y="33019"/>
                    </a:lnTo>
                    <a:lnTo>
                      <a:pt x="716280" y="30480"/>
                    </a:lnTo>
                    <a:lnTo>
                      <a:pt x="715010" y="27940"/>
                    </a:lnTo>
                    <a:lnTo>
                      <a:pt x="715010" y="26669"/>
                    </a:lnTo>
                    <a:lnTo>
                      <a:pt x="712470" y="21590"/>
                    </a:lnTo>
                    <a:lnTo>
                      <a:pt x="711200" y="20319"/>
                    </a:lnTo>
                    <a:lnTo>
                      <a:pt x="709930" y="17780"/>
                    </a:lnTo>
                    <a:lnTo>
                      <a:pt x="708660" y="16509"/>
                    </a:lnTo>
                    <a:lnTo>
                      <a:pt x="707390" y="13969"/>
                    </a:lnTo>
                    <a:lnTo>
                      <a:pt x="704850" y="12700"/>
                    </a:lnTo>
                    <a:lnTo>
                      <a:pt x="698500" y="6350"/>
                    </a:lnTo>
                    <a:lnTo>
                      <a:pt x="695960" y="5080"/>
                    </a:lnTo>
                    <a:close/>
                  </a:path>
                  <a:path w="718820" h="267970">
                    <a:moveTo>
                      <a:pt x="687070" y="1269"/>
                    </a:moveTo>
                    <a:lnTo>
                      <a:pt x="30480" y="1269"/>
                    </a:lnTo>
                    <a:lnTo>
                      <a:pt x="29210" y="2539"/>
                    </a:lnTo>
                    <a:lnTo>
                      <a:pt x="24130" y="5080"/>
                    </a:lnTo>
                    <a:lnTo>
                      <a:pt x="693420" y="5080"/>
                    </a:lnTo>
                    <a:lnTo>
                      <a:pt x="692150" y="3810"/>
                    </a:lnTo>
                    <a:lnTo>
                      <a:pt x="687070" y="1269"/>
                    </a:lnTo>
                    <a:close/>
                  </a:path>
                  <a:path w="718820" h="267970">
                    <a:moveTo>
                      <a:pt x="683260" y="0"/>
                    </a:moveTo>
                    <a:lnTo>
                      <a:pt x="35560" y="0"/>
                    </a:lnTo>
                    <a:lnTo>
                      <a:pt x="33020" y="1269"/>
                    </a:lnTo>
                    <a:lnTo>
                      <a:pt x="685800" y="1269"/>
                    </a:lnTo>
                    <a:lnTo>
                      <a:pt x="683260" y="0"/>
                    </a:lnTo>
                    <a:close/>
                  </a:path>
                </a:pathLst>
              </a:custGeom>
              <a:solidFill>
                <a:srgbClr val="EDEDED">
                  <a:alpha val="87998"/>
                </a:srgbClr>
              </a:solidFill>
            </p:spPr>
            <p:txBody>
              <a:bodyPr wrap="square" lIns="0" tIns="0" rIns="0" bIns="0" rtlCol="0"/>
              <a:lstStyle/>
              <a:p>
                <a:endParaRPr sz="1350"/>
              </a:p>
            </p:txBody>
          </p:sp>
          <p:sp>
            <p:nvSpPr>
              <p:cNvPr id="18" name="object 131">
                <a:extLst>
                  <a:ext uri="{FF2B5EF4-FFF2-40B4-BE49-F238E27FC236}">
                    <a16:creationId xmlns:a16="http://schemas.microsoft.com/office/drawing/2014/main" id="{757632CE-5D96-845B-BD7D-5D514983F156}"/>
                  </a:ext>
                </a:extLst>
              </p:cNvPr>
              <p:cNvSpPr/>
              <p:nvPr/>
            </p:nvSpPr>
            <p:spPr>
              <a:xfrm>
                <a:off x="3478529" y="5225690"/>
                <a:ext cx="718820" cy="267970"/>
              </a:xfrm>
              <a:custGeom>
                <a:avLst/>
                <a:gdLst/>
                <a:ahLst/>
                <a:cxnLst/>
                <a:rect l="l" t="t" r="r" b="b"/>
                <a:pathLst>
                  <a:path w="718820" h="267970">
                    <a:moveTo>
                      <a:pt x="0" y="44450"/>
                    </a:moveTo>
                    <a:lnTo>
                      <a:pt x="0" y="41909"/>
                    </a:lnTo>
                    <a:lnTo>
                      <a:pt x="0" y="39369"/>
                    </a:lnTo>
                    <a:lnTo>
                      <a:pt x="0" y="36830"/>
                    </a:lnTo>
                    <a:lnTo>
                      <a:pt x="1270" y="34290"/>
                    </a:lnTo>
                    <a:lnTo>
                      <a:pt x="1270" y="33019"/>
                    </a:lnTo>
                    <a:lnTo>
                      <a:pt x="2540" y="30480"/>
                    </a:lnTo>
                    <a:lnTo>
                      <a:pt x="2540" y="27940"/>
                    </a:lnTo>
                    <a:lnTo>
                      <a:pt x="3810" y="26669"/>
                    </a:lnTo>
                    <a:lnTo>
                      <a:pt x="5080" y="24130"/>
                    </a:lnTo>
                    <a:lnTo>
                      <a:pt x="6350" y="21590"/>
                    </a:lnTo>
                    <a:lnTo>
                      <a:pt x="7620" y="20319"/>
                    </a:lnTo>
                    <a:lnTo>
                      <a:pt x="8890" y="17780"/>
                    </a:lnTo>
                    <a:lnTo>
                      <a:pt x="10160" y="16509"/>
                    </a:lnTo>
                    <a:lnTo>
                      <a:pt x="11430" y="13969"/>
                    </a:lnTo>
                    <a:lnTo>
                      <a:pt x="12700" y="12700"/>
                    </a:lnTo>
                    <a:lnTo>
                      <a:pt x="13970" y="11430"/>
                    </a:lnTo>
                    <a:lnTo>
                      <a:pt x="16510" y="10159"/>
                    </a:lnTo>
                    <a:lnTo>
                      <a:pt x="17780" y="7619"/>
                    </a:lnTo>
                    <a:lnTo>
                      <a:pt x="20320" y="6350"/>
                    </a:lnTo>
                    <a:lnTo>
                      <a:pt x="21590" y="5080"/>
                    </a:lnTo>
                    <a:lnTo>
                      <a:pt x="24130" y="5080"/>
                    </a:lnTo>
                    <a:lnTo>
                      <a:pt x="26670" y="3810"/>
                    </a:lnTo>
                    <a:lnTo>
                      <a:pt x="29210" y="2539"/>
                    </a:lnTo>
                    <a:lnTo>
                      <a:pt x="30480" y="1269"/>
                    </a:lnTo>
                    <a:lnTo>
                      <a:pt x="33020" y="1269"/>
                    </a:lnTo>
                    <a:lnTo>
                      <a:pt x="35560" y="0"/>
                    </a:lnTo>
                    <a:lnTo>
                      <a:pt x="38100" y="0"/>
                    </a:lnTo>
                    <a:lnTo>
                      <a:pt x="39370" y="0"/>
                    </a:lnTo>
                    <a:lnTo>
                      <a:pt x="673100" y="0"/>
                    </a:lnTo>
                    <a:lnTo>
                      <a:pt x="683260" y="0"/>
                    </a:lnTo>
                    <a:lnTo>
                      <a:pt x="685800" y="1269"/>
                    </a:lnTo>
                    <a:lnTo>
                      <a:pt x="687070" y="1269"/>
                    </a:lnTo>
                    <a:lnTo>
                      <a:pt x="689610" y="2539"/>
                    </a:lnTo>
                    <a:lnTo>
                      <a:pt x="692150" y="3810"/>
                    </a:lnTo>
                    <a:lnTo>
                      <a:pt x="693420" y="5080"/>
                    </a:lnTo>
                    <a:lnTo>
                      <a:pt x="695960" y="5080"/>
                    </a:lnTo>
                    <a:lnTo>
                      <a:pt x="698500" y="6350"/>
                    </a:lnTo>
                    <a:lnTo>
                      <a:pt x="699770" y="7619"/>
                    </a:lnTo>
                    <a:lnTo>
                      <a:pt x="702310" y="10159"/>
                    </a:lnTo>
                    <a:lnTo>
                      <a:pt x="703580" y="11430"/>
                    </a:lnTo>
                    <a:lnTo>
                      <a:pt x="704850" y="12700"/>
                    </a:lnTo>
                    <a:lnTo>
                      <a:pt x="707390" y="13969"/>
                    </a:lnTo>
                    <a:lnTo>
                      <a:pt x="708660" y="16509"/>
                    </a:lnTo>
                    <a:lnTo>
                      <a:pt x="709930" y="17780"/>
                    </a:lnTo>
                    <a:lnTo>
                      <a:pt x="711200" y="20319"/>
                    </a:lnTo>
                    <a:lnTo>
                      <a:pt x="712470" y="21590"/>
                    </a:lnTo>
                    <a:lnTo>
                      <a:pt x="713740" y="24130"/>
                    </a:lnTo>
                    <a:lnTo>
                      <a:pt x="715010" y="26669"/>
                    </a:lnTo>
                    <a:lnTo>
                      <a:pt x="715010" y="27940"/>
                    </a:lnTo>
                    <a:lnTo>
                      <a:pt x="716280" y="30480"/>
                    </a:lnTo>
                    <a:lnTo>
                      <a:pt x="716280" y="33019"/>
                    </a:lnTo>
                    <a:lnTo>
                      <a:pt x="717550" y="34290"/>
                    </a:lnTo>
                    <a:lnTo>
                      <a:pt x="717550" y="36830"/>
                    </a:lnTo>
                    <a:lnTo>
                      <a:pt x="717550" y="39369"/>
                    </a:lnTo>
                    <a:lnTo>
                      <a:pt x="718820" y="41909"/>
                    </a:lnTo>
                    <a:lnTo>
                      <a:pt x="718820" y="44450"/>
                    </a:lnTo>
                    <a:lnTo>
                      <a:pt x="718820" y="223519"/>
                    </a:lnTo>
                    <a:lnTo>
                      <a:pt x="718820" y="226059"/>
                    </a:lnTo>
                    <a:lnTo>
                      <a:pt x="717550" y="228600"/>
                    </a:lnTo>
                    <a:lnTo>
                      <a:pt x="717550" y="229869"/>
                    </a:lnTo>
                    <a:lnTo>
                      <a:pt x="717550" y="232409"/>
                    </a:lnTo>
                    <a:lnTo>
                      <a:pt x="716280" y="234950"/>
                    </a:lnTo>
                    <a:lnTo>
                      <a:pt x="716280" y="237490"/>
                    </a:lnTo>
                    <a:lnTo>
                      <a:pt x="715010" y="238759"/>
                    </a:lnTo>
                    <a:lnTo>
                      <a:pt x="715010" y="241300"/>
                    </a:lnTo>
                    <a:lnTo>
                      <a:pt x="713740" y="243840"/>
                    </a:lnTo>
                    <a:lnTo>
                      <a:pt x="712470" y="246380"/>
                    </a:lnTo>
                    <a:lnTo>
                      <a:pt x="711200" y="247650"/>
                    </a:lnTo>
                    <a:lnTo>
                      <a:pt x="709930" y="250190"/>
                    </a:lnTo>
                    <a:lnTo>
                      <a:pt x="708660" y="251459"/>
                    </a:lnTo>
                    <a:lnTo>
                      <a:pt x="707390" y="252730"/>
                    </a:lnTo>
                    <a:lnTo>
                      <a:pt x="704850" y="255269"/>
                    </a:lnTo>
                    <a:lnTo>
                      <a:pt x="703580" y="256540"/>
                    </a:lnTo>
                    <a:lnTo>
                      <a:pt x="702310" y="257809"/>
                    </a:lnTo>
                    <a:lnTo>
                      <a:pt x="699770" y="259080"/>
                    </a:lnTo>
                    <a:lnTo>
                      <a:pt x="698500" y="260350"/>
                    </a:lnTo>
                    <a:lnTo>
                      <a:pt x="695960" y="261619"/>
                    </a:lnTo>
                    <a:lnTo>
                      <a:pt x="694690" y="262890"/>
                    </a:lnTo>
                    <a:lnTo>
                      <a:pt x="692150" y="264159"/>
                    </a:lnTo>
                    <a:lnTo>
                      <a:pt x="689610" y="265430"/>
                    </a:lnTo>
                    <a:lnTo>
                      <a:pt x="688340" y="265430"/>
                    </a:lnTo>
                    <a:lnTo>
                      <a:pt x="685800" y="266700"/>
                    </a:lnTo>
                    <a:lnTo>
                      <a:pt x="683260" y="266700"/>
                    </a:lnTo>
                    <a:lnTo>
                      <a:pt x="680720" y="267969"/>
                    </a:lnTo>
                    <a:lnTo>
                      <a:pt x="678180" y="267969"/>
                    </a:lnTo>
                    <a:lnTo>
                      <a:pt x="38100" y="267969"/>
                    </a:lnTo>
                    <a:lnTo>
                      <a:pt x="35560" y="266700"/>
                    </a:lnTo>
                    <a:lnTo>
                      <a:pt x="33020" y="266700"/>
                    </a:lnTo>
                    <a:lnTo>
                      <a:pt x="30480" y="265430"/>
                    </a:lnTo>
                    <a:lnTo>
                      <a:pt x="29210" y="265430"/>
                    </a:lnTo>
                    <a:lnTo>
                      <a:pt x="26670" y="264159"/>
                    </a:lnTo>
                    <a:lnTo>
                      <a:pt x="24130" y="262890"/>
                    </a:lnTo>
                    <a:lnTo>
                      <a:pt x="21590" y="262890"/>
                    </a:lnTo>
                    <a:lnTo>
                      <a:pt x="20320" y="260350"/>
                    </a:lnTo>
                    <a:lnTo>
                      <a:pt x="17780" y="260350"/>
                    </a:lnTo>
                    <a:lnTo>
                      <a:pt x="16510" y="257809"/>
                    </a:lnTo>
                    <a:lnTo>
                      <a:pt x="13970" y="256540"/>
                    </a:lnTo>
                    <a:lnTo>
                      <a:pt x="12700" y="255269"/>
                    </a:lnTo>
                    <a:lnTo>
                      <a:pt x="11430" y="252730"/>
                    </a:lnTo>
                    <a:lnTo>
                      <a:pt x="10160" y="251459"/>
                    </a:lnTo>
                    <a:lnTo>
                      <a:pt x="8890" y="250190"/>
                    </a:lnTo>
                    <a:lnTo>
                      <a:pt x="7620" y="247650"/>
                    </a:lnTo>
                    <a:lnTo>
                      <a:pt x="6350" y="246380"/>
                    </a:lnTo>
                    <a:lnTo>
                      <a:pt x="5080" y="243840"/>
                    </a:lnTo>
                    <a:lnTo>
                      <a:pt x="3810" y="241300"/>
                    </a:lnTo>
                    <a:lnTo>
                      <a:pt x="2540" y="240030"/>
                    </a:lnTo>
                    <a:lnTo>
                      <a:pt x="2540" y="237490"/>
                    </a:lnTo>
                    <a:lnTo>
                      <a:pt x="1270" y="234950"/>
                    </a:lnTo>
                    <a:lnTo>
                      <a:pt x="1270" y="233680"/>
                    </a:lnTo>
                    <a:lnTo>
                      <a:pt x="0" y="231140"/>
                    </a:lnTo>
                    <a:lnTo>
                      <a:pt x="0" y="228600"/>
                    </a:lnTo>
                    <a:lnTo>
                      <a:pt x="0" y="226059"/>
                    </a:lnTo>
                    <a:lnTo>
                      <a:pt x="0" y="223519"/>
                    </a:lnTo>
                    <a:lnTo>
                      <a:pt x="0" y="44450"/>
                    </a:lnTo>
                    <a:close/>
                  </a:path>
                </a:pathLst>
              </a:custGeom>
              <a:ln w="25518">
                <a:solidFill>
                  <a:srgbClr val="003C72"/>
                </a:solidFill>
              </a:ln>
            </p:spPr>
            <p:txBody>
              <a:bodyPr wrap="square" lIns="0" tIns="0" rIns="0" bIns="0" rtlCol="0"/>
              <a:lstStyle/>
              <a:p>
                <a:endParaRPr sz="1350"/>
              </a:p>
            </p:txBody>
          </p:sp>
          <p:sp>
            <p:nvSpPr>
              <p:cNvPr id="20" name="object 132">
                <a:extLst>
                  <a:ext uri="{FF2B5EF4-FFF2-40B4-BE49-F238E27FC236}">
                    <a16:creationId xmlns:a16="http://schemas.microsoft.com/office/drawing/2014/main" id="{EA01EB47-5361-D6EB-FD39-981C953F795D}"/>
                  </a:ext>
                </a:extLst>
              </p:cNvPr>
              <p:cNvSpPr/>
              <p:nvPr/>
            </p:nvSpPr>
            <p:spPr>
              <a:xfrm>
                <a:off x="3465766" y="5212939"/>
                <a:ext cx="744855" cy="294005"/>
              </a:xfrm>
              <a:custGeom>
                <a:avLst/>
                <a:gdLst/>
                <a:ahLst/>
                <a:cxnLst/>
                <a:rect l="l" t="t" r="r" b="b"/>
                <a:pathLst>
                  <a:path w="744854" h="294004">
                    <a:moveTo>
                      <a:pt x="25514" y="12750"/>
                    </a:moveTo>
                    <a:lnTo>
                      <a:pt x="21780" y="3733"/>
                    </a:lnTo>
                    <a:lnTo>
                      <a:pt x="12763" y="0"/>
                    </a:lnTo>
                    <a:lnTo>
                      <a:pt x="3733" y="3733"/>
                    </a:lnTo>
                    <a:lnTo>
                      <a:pt x="0" y="12750"/>
                    </a:lnTo>
                    <a:lnTo>
                      <a:pt x="3733" y="21780"/>
                    </a:lnTo>
                    <a:lnTo>
                      <a:pt x="12763" y="25514"/>
                    </a:lnTo>
                    <a:lnTo>
                      <a:pt x="21780" y="21780"/>
                    </a:lnTo>
                    <a:lnTo>
                      <a:pt x="25514" y="12750"/>
                    </a:lnTo>
                    <a:close/>
                  </a:path>
                  <a:path w="744854" h="294004">
                    <a:moveTo>
                      <a:pt x="744334" y="280720"/>
                    </a:moveTo>
                    <a:lnTo>
                      <a:pt x="740600" y="271703"/>
                    </a:lnTo>
                    <a:lnTo>
                      <a:pt x="731583" y="267970"/>
                    </a:lnTo>
                    <a:lnTo>
                      <a:pt x="722553" y="271703"/>
                    </a:lnTo>
                    <a:lnTo>
                      <a:pt x="718820" y="280720"/>
                    </a:lnTo>
                    <a:lnTo>
                      <a:pt x="722553" y="289750"/>
                    </a:lnTo>
                    <a:lnTo>
                      <a:pt x="731583" y="293484"/>
                    </a:lnTo>
                    <a:lnTo>
                      <a:pt x="740600" y="289750"/>
                    </a:lnTo>
                    <a:lnTo>
                      <a:pt x="744334" y="280720"/>
                    </a:lnTo>
                    <a:close/>
                  </a:path>
                </a:pathLst>
              </a:custGeom>
              <a:solidFill>
                <a:srgbClr val="003C72"/>
              </a:solidFill>
            </p:spPr>
            <p:txBody>
              <a:bodyPr wrap="square" lIns="0" tIns="0" rIns="0" bIns="0" rtlCol="0"/>
              <a:lstStyle/>
              <a:p>
                <a:endParaRPr sz="1350"/>
              </a:p>
            </p:txBody>
          </p:sp>
        </p:grpSp>
        <p:sp>
          <p:nvSpPr>
            <p:cNvPr id="16" name="object 133">
              <a:extLst>
                <a:ext uri="{FF2B5EF4-FFF2-40B4-BE49-F238E27FC236}">
                  <a16:creationId xmlns:a16="http://schemas.microsoft.com/office/drawing/2014/main" id="{6A5B7F64-A2E3-C45A-4250-C240D22B1D73}"/>
                </a:ext>
              </a:extLst>
            </p:cNvPr>
            <p:cNvSpPr txBox="1"/>
            <p:nvPr/>
          </p:nvSpPr>
          <p:spPr>
            <a:xfrm>
              <a:off x="3572509" y="5239660"/>
              <a:ext cx="530860" cy="208995"/>
            </a:xfrm>
            <a:prstGeom prst="rect">
              <a:avLst/>
            </a:prstGeom>
          </p:spPr>
          <p:txBody>
            <a:bodyPr vert="horz" wrap="square" lIns="0" tIns="9525" rIns="0" bIns="0" rtlCol="0">
              <a:spAutoFit/>
            </a:bodyPr>
            <a:lstStyle/>
            <a:p>
              <a:pPr marL="9525">
                <a:spcBef>
                  <a:spcPts val="75"/>
                </a:spcBef>
              </a:pPr>
              <a:r>
                <a:rPr sz="1500" b="1" spc="-8" dirty="0">
                  <a:solidFill>
                    <a:srgbClr val="0C1E62"/>
                  </a:solidFill>
                  <a:latin typeface="Carlito"/>
                  <a:cs typeface="Carlito"/>
                </a:rPr>
                <a:t>Matter</a:t>
              </a:r>
              <a:endParaRPr sz="1050" dirty="0">
                <a:latin typeface="Carlito"/>
                <a:cs typeface="Carlito"/>
              </a:endParaRPr>
            </a:p>
          </p:txBody>
        </p:sp>
      </p:grpSp>
      <p:pic>
        <p:nvPicPr>
          <p:cNvPr id="459" name="object 11">
            <a:extLst>
              <a:ext uri="{FF2B5EF4-FFF2-40B4-BE49-F238E27FC236}">
                <a16:creationId xmlns:a16="http://schemas.microsoft.com/office/drawing/2014/main" id="{D4A9218B-3466-F8EC-720A-B5D19CF17303}"/>
              </a:ext>
            </a:extLst>
          </p:cNvPr>
          <p:cNvPicPr/>
          <p:nvPr/>
        </p:nvPicPr>
        <p:blipFill>
          <a:blip r:embed="rId4" cstate="print"/>
          <a:stretch>
            <a:fillRect/>
          </a:stretch>
        </p:blipFill>
        <p:spPr>
          <a:xfrm>
            <a:off x="3239386" y="2963106"/>
            <a:ext cx="991870" cy="1568449"/>
          </a:xfrm>
          <a:prstGeom prst="rect">
            <a:avLst/>
          </a:prstGeom>
        </p:spPr>
      </p:pic>
      <p:pic>
        <p:nvPicPr>
          <p:cNvPr id="460" name="object 47">
            <a:extLst>
              <a:ext uri="{FF2B5EF4-FFF2-40B4-BE49-F238E27FC236}">
                <a16:creationId xmlns:a16="http://schemas.microsoft.com/office/drawing/2014/main" id="{5C8B1BC7-5766-2F24-8676-166867924889}"/>
              </a:ext>
            </a:extLst>
          </p:cNvPr>
          <p:cNvPicPr/>
          <p:nvPr/>
        </p:nvPicPr>
        <p:blipFill>
          <a:blip r:embed="rId5" cstate="print"/>
          <a:stretch>
            <a:fillRect/>
          </a:stretch>
        </p:blipFill>
        <p:spPr>
          <a:xfrm>
            <a:off x="4496345" y="2859105"/>
            <a:ext cx="947391" cy="1141609"/>
          </a:xfrm>
          <a:prstGeom prst="rect">
            <a:avLst/>
          </a:prstGeom>
        </p:spPr>
      </p:pic>
      <p:pic>
        <p:nvPicPr>
          <p:cNvPr id="464" name="Picture 463">
            <a:extLst>
              <a:ext uri="{FF2B5EF4-FFF2-40B4-BE49-F238E27FC236}">
                <a16:creationId xmlns:a16="http://schemas.microsoft.com/office/drawing/2014/main" id="{031C1350-06CB-29FA-B34A-C570EF2D0E9E}"/>
              </a:ext>
            </a:extLst>
          </p:cNvPr>
          <p:cNvPicPr>
            <a:picLocks noChangeAspect="1"/>
          </p:cNvPicPr>
          <p:nvPr/>
        </p:nvPicPr>
        <p:blipFill rotWithShape="1">
          <a:blip r:embed="rId6"/>
          <a:srcRect t="-1" b="2008"/>
          <a:stretch/>
        </p:blipFill>
        <p:spPr>
          <a:xfrm>
            <a:off x="5798191" y="1917941"/>
            <a:ext cx="5542763" cy="4000948"/>
          </a:xfrm>
          <a:prstGeom prst="rect">
            <a:avLst/>
          </a:prstGeom>
        </p:spPr>
      </p:pic>
      <p:sp>
        <p:nvSpPr>
          <p:cNvPr id="471" name="TextBox 470">
            <a:extLst>
              <a:ext uri="{FF2B5EF4-FFF2-40B4-BE49-F238E27FC236}">
                <a16:creationId xmlns:a16="http://schemas.microsoft.com/office/drawing/2014/main" id="{75B6D637-5514-390E-EFC9-E17C35380CF0}"/>
              </a:ext>
            </a:extLst>
          </p:cNvPr>
          <p:cNvSpPr txBox="1"/>
          <p:nvPr/>
        </p:nvSpPr>
        <p:spPr>
          <a:xfrm>
            <a:off x="6449862" y="1943731"/>
            <a:ext cx="3620977" cy="338554"/>
          </a:xfrm>
          <a:prstGeom prst="rect">
            <a:avLst/>
          </a:prstGeom>
          <a:noFill/>
        </p:spPr>
        <p:txBody>
          <a:bodyPr wrap="square">
            <a:spAutoFit/>
          </a:bodyPr>
          <a:lstStyle/>
          <a:p>
            <a:r>
              <a:rPr lang="en-US" sz="1600" dirty="0">
                <a:solidFill>
                  <a:srgbClr val="008001"/>
                </a:solidFill>
              </a:rPr>
              <a:t>Known SM CP Violation (CKM)</a:t>
            </a:r>
            <a:endParaRPr lang="en-US" sz="1600" dirty="0"/>
          </a:p>
        </p:txBody>
      </p:sp>
      <p:sp>
        <p:nvSpPr>
          <p:cNvPr id="476" name="Rectangle 475">
            <a:extLst>
              <a:ext uri="{FF2B5EF4-FFF2-40B4-BE49-F238E27FC236}">
                <a16:creationId xmlns:a16="http://schemas.microsoft.com/office/drawing/2014/main" id="{FAF03C2E-D1EB-B5B1-2C36-9CEA24701F15}"/>
              </a:ext>
            </a:extLst>
          </p:cNvPr>
          <p:cNvSpPr/>
          <p:nvPr/>
        </p:nvSpPr>
        <p:spPr>
          <a:xfrm rot="5400000">
            <a:off x="10763311" y="2828064"/>
            <a:ext cx="504985" cy="233109"/>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77" name="Rectangle 476">
            <a:extLst>
              <a:ext uri="{FF2B5EF4-FFF2-40B4-BE49-F238E27FC236}">
                <a16:creationId xmlns:a16="http://schemas.microsoft.com/office/drawing/2014/main" id="{50776631-6477-AE5E-4DB1-F087969B19ED}"/>
              </a:ext>
            </a:extLst>
          </p:cNvPr>
          <p:cNvSpPr/>
          <p:nvPr/>
        </p:nvSpPr>
        <p:spPr>
          <a:xfrm>
            <a:off x="10661341" y="1989322"/>
            <a:ext cx="504985" cy="233109"/>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73" name="TextBox 472">
            <a:extLst>
              <a:ext uri="{FF2B5EF4-FFF2-40B4-BE49-F238E27FC236}">
                <a16:creationId xmlns:a16="http://schemas.microsoft.com/office/drawing/2014/main" id="{1944C742-7947-1369-F8AA-57E0107E0A5D}"/>
              </a:ext>
            </a:extLst>
          </p:cNvPr>
          <p:cNvSpPr txBox="1"/>
          <p:nvPr/>
        </p:nvSpPr>
        <p:spPr>
          <a:xfrm rot="16200000">
            <a:off x="10912224" y="2756254"/>
            <a:ext cx="1366736" cy="646331"/>
          </a:xfrm>
          <a:prstGeom prst="rect">
            <a:avLst/>
          </a:prstGeom>
          <a:noFill/>
        </p:spPr>
        <p:txBody>
          <a:bodyPr wrap="square">
            <a:spAutoFit/>
          </a:bodyPr>
          <a:lstStyle/>
          <a:p>
            <a:r>
              <a:rPr lang="en-US" sz="1800" spc="70" dirty="0">
                <a:solidFill>
                  <a:srgbClr val="DB19D2"/>
                </a:solidFill>
              </a:rPr>
              <a:t>Discovery</a:t>
            </a:r>
            <a:r>
              <a:rPr lang="en-US" sz="1800" spc="76" dirty="0">
                <a:solidFill>
                  <a:srgbClr val="DB19D2"/>
                </a:solidFill>
              </a:rPr>
              <a:t> </a:t>
            </a:r>
            <a:r>
              <a:rPr lang="en-US" sz="1800" spc="53" dirty="0">
                <a:solidFill>
                  <a:srgbClr val="DB19D2"/>
                </a:solidFill>
              </a:rPr>
              <a:t>Window </a:t>
            </a:r>
            <a:endParaRPr lang="en-US" dirty="0"/>
          </a:p>
        </p:txBody>
      </p:sp>
      <p:sp>
        <p:nvSpPr>
          <p:cNvPr id="478" name="Rectangle 477">
            <a:extLst>
              <a:ext uri="{FF2B5EF4-FFF2-40B4-BE49-F238E27FC236}">
                <a16:creationId xmlns:a16="http://schemas.microsoft.com/office/drawing/2014/main" id="{4CB98B39-6865-EF96-5B7B-74D37BDA0A2A}"/>
              </a:ext>
            </a:extLst>
          </p:cNvPr>
          <p:cNvSpPr/>
          <p:nvPr/>
        </p:nvSpPr>
        <p:spPr>
          <a:xfrm>
            <a:off x="6553677" y="2363842"/>
            <a:ext cx="2787093" cy="191032"/>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481" name="Picture 480">
            <a:extLst>
              <a:ext uri="{FF2B5EF4-FFF2-40B4-BE49-F238E27FC236}">
                <a16:creationId xmlns:a16="http://schemas.microsoft.com/office/drawing/2014/main" id="{21F09A09-E184-DF9B-8A78-8B342D6D325E}"/>
              </a:ext>
            </a:extLst>
          </p:cNvPr>
          <p:cNvPicPr>
            <a:picLocks noChangeAspect="1"/>
          </p:cNvPicPr>
          <p:nvPr/>
        </p:nvPicPr>
        <p:blipFill>
          <a:blip r:embed="rId7"/>
          <a:stretch>
            <a:fillRect/>
          </a:stretch>
        </p:blipFill>
        <p:spPr>
          <a:xfrm>
            <a:off x="1065407" y="4919407"/>
            <a:ext cx="2989586" cy="898768"/>
          </a:xfrm>
          <a:prstGeom prst="rect">
            <a:avLst/>
          </a:prstGeom>
        </p:spPr>
      </p:pic>
      <p:sp>
        <p:nvSpPr>
          <p:cNvPr id="482" name="object 44">
            <a:extLst>
              <a:ext uri="{FF2B5EF4-FFF2-40B4-BE49-F238E27FC236}">
                <a16:creationId xmlns:a16="http://schemas.microsoft.com/office/drawing/2014/main" id="{411D0038-27DC-07FC-DAAF-FECA33CCCD15}"/>
              </a:ext>
            </a:extLst>
          </p:cNvPr>
          <p:cNvSpPr txBox="1"/>
          <p:nvPr/>
        </p:nvSpPr>
        <p:spPr>
          <a:xfrm>
            <a:off x="2782098" y="2943773"/>
            <a:ext cx="2165048" cy="359073"/>
          </a:xfrm>
          <a:prstGeom prst="rect">
            <a:avLst/>
          </a:prstGeom>
        </p:spPr>
        <p:txBody>
          <a:bodyPr vert="horz" wrap="square" lIns="0" tIns="81280" rIns="0" bIns="0" rtlCol="0">
            <a:spAutoFit/>
          </a:bodyPr>
          <a:lstStyle/>
          <a:p>
            <a:pPr marR="1417320" algn="ctr">
              <a:spcBef>
                <a:spcPts val="640"/>
              </a:spcBef>
            </a:pPr>
            <a:r>
              <a:rPr sz="1050" b="1" spc="-5" dirty="0">
                <a:solidFill>
                  <a:srgbClr val="E22300"/>
                </a:solidFill>
                <a:latin typeface="Carlito"/>
                <a:cs typeface="Carlito"/>
              </a:rPr>
              <a:t>225</a:t>
            </a:r>
            <a:r>
              <a:rPr sz="2700" b="1" spc="-7" baseline="-16975" dirty="0">
                <a:solidFill>
                  <a:srgbClr val="E22300"/>
                </a:solidFill>
                <a:latin typeface="Carlito"/>
                <a:cs typeface="Carlito"/>
              </a:rPr>
              <a:t>Ra</a:t>
            </a:r>
            <a:endParaRPr sz="2700" baseline="-16975" dirty="0">
              <a:latin typeface="Carlito"/>
              <a:cs typeface="Carlito"/>
            </a:endParaRPr>
          </a:p>
        </p:txBody>
      </p:sp>
      <p:cxnSp>
        <p:nvCxnSpPr>
          <p:cNvPr id="483" name="Straight Arrow Connector 482">
            <a:extLst>
              <a:ext uri="{FF2B5EF4-FFF2-40B4-BE49-F238E27FC236}">
                <a16:creationId xmlns:a16="http://schemas.microsoft.com/office/drawing/2014/main" id="{6A3FB09E-C596-7CBB-7D5C-7C99587CFCB2}"/>
              </a:ext>
            </a:extLst>
          </p:cNvPr>
          <p:cNvCxnSpPr/>
          <p:nvPr/>
        </p:nvCxnSpPr>
        <p:spPr>
          <a:xfrm>
            <a:off x="11007524" y="2363842"/>
            <a:ext cx="0" cy="1426556"/>
          </a:xfrm>
          <a:prstGeom prst="straightConnector1">
            <a:avLst/>
          </a:prstGeom>
          <a:noFill/>
          <a:ln w="50800" cap="flat">
            <a:solidFill>
              <a:srgbClr val="FF49A8"/>
            </a:solidFill>
            <a:prstDash val="solid"/>
            <a:miter lim="800000"/>
            <a:headEnd type="triangle"/>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101196573"/>
      </p:ext>
    </p:extLst>
  </p:cSld>
  <p:clrMapOvr>
    <a:masterClrMapping/>
  </p:clrMapOvr>
  <p:transition spd="med" advTm="27434"/>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95" name="Title 1"/>
          <p:cNvSpPr txBox="1">
            <a:spLocks noGrp="1"/>
          </p:cNvSpPr>
          <p:nvPr>
            <p:ph type="title"/>
          </p:nvPr>
        </p:nvSpPr>
        <p:spPr>
          <a:xfrm>
            <a:off x="2325039" y="90001"/>
            <a:ext cx="9761391" cy="688339"/>
          </a:xfrm>
          <a:prstGeom prst="rect">
            <a:avLst/>
          </a:prstGeom>
        </p:spPr>
        <p:txBody>
          <a:bodyPr>
            <a:normAutofit/>
          </a:bodyPr>
          <a:lstStyle>
            <a:lvl1pPr>
              <a:defRPr sz="3000"/>
            </a:lvl1pPr>
          </a:lstStyle>
          <a:p>
            <a:pPr algn="r"/>
            <a:r>
              <a:rPr lang="en-US" dirty="0"/>
              <a:t>Status of </a:t>
            </a:r>
            <a:r>
              <a:rPr lang="en-US" dirty="0">
                <a:latin typeface="Times New Roman"/>
                <a:cs typeface="Times New Roman"/>
              </a:rPr>
              <a:t>0ν</a:t>
            </a:r>
            <a:r>
              <a:rPr lang="en-US" dirty="0">
                <a:latin typeface="Times New Roman"/>
                <a:ea typeface="Lucida Grande"/>
                <a:cs typeface="Times New Roman"/>
              </a:rPr>
              <a:t>ββ</a:t>
            </a:r>
            <a:r>
              <a:rPr lang="en-CA" dirty="0"/>
              <a:t>-Decay Matrix Elements</a:t>
            </a:r>
            <a:endParaRPr dirty="0"/>
          </a:p>
        </p:txBody>
      </p:sp>
      <p:sp>
        <p:nvSpPr>
          <p:cNvPr id="8" name="Rectangle 7"/>
          <p:cNvSpPr/>
          <p:nvPr/>
        </p:nvSpPr>
        <p:spPr>
          <a:xfrm>
            <a:off x="674669" y="6509064"/>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1" name="Rectangle 61"/>
          <p:cNvSpPr>
            <a:spLocks noChangeArrowheads="1"/>
          </p:cNvSpPr>
          <p:nvPr/>
        </p:nvSpPr>
        <p:spPr bwMode="auto">
          <a:xfrm>
            <a:off x="196427" y="738716"/>
            <a:ext cx="12009119" cy="6063194"/>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dirty="0">
                <a:latin typeface="Arial" panose="020B0604020202020204" pitchFamily="34" charset="0"/>
                <a:cs typeface="Arial" panose="020B0604020202020204" pitchFamily="34" charset="0"/>
              </a:rPr>
              <a:t>All calculations to date from </a:t>
            </a:r>
            <a:r>
              <a:rPr lang="en-US" sz="2100" b="1" dirty="0">
                <a:solidFill>
                  <a:srgbClr val="C00000"/>
                </a:solidFill>
                <a:latin typeface="Arial" panose="020B0604020202020204" pitchFamily="34" charset="0"/>
                <a:cs typeface="Arial" panose="020B0604020202020204" pitchFamily="34" charset="0"/>
              </a:rPr>
              <a:t>extrapolated</a:t>
            </a:r>
            <a:r>
              <a:rPr lang="en-US" sz="2100" dirty="0">
                <a:latin typeface="Arial" panose="020B0604020202020204" pitchFamily="34" charset="0"/>
                <a:cs typeface="Arial" panose="020B0604020202020204" pitchFamily="34" charset="0"/>
              </a:rPr>
              <a:t> phenomenological models; large spread in results</a:t>
            </a: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r>
              <a:rPr lang="en-US" sz="2100" dirty="0">
                <a:latin typeface="Arial" panose="020B0604020202020204" pitchFamily="34" charset="0"/>
                <a:cs typeface="Arial" panose="020B0604020202020204" pitchFamily="34" charset="0"/>
              </a:rPr>
              <a:t>												</a:t>
            </a: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b="1" dirty="0">
              <a:solidFill>
                <a:srgbClr val="0070C0"/>
              </a:solidFill>
              <a:latin typeface="Arial" panose="020B0604020202020204" pitchFamily="34" charset="0"/>
              <a:cs typeface="Arial" panose="020B0604020202020204" pitchFamily="34" charset="0"/>
            </a:endParaRPr>
          </a:p>
          <a:p>
            <a:endParaRPr lang="en-US" sz="2100" b="1" dirty="0">
              <a:solidFill>
                <a:srgbClr val="0070C0"/>
              </a:solidFill>
              <a:latin typeface="Arial" panose="020B0604020202020204" pitchFamily="34" charset="0"/>
              <a:cs typeface="Arial" panose="020B0604020202020204" pitchFamily="34" charset="0"/>
            </a:endParaRPr>
          </a:p>
          <a:p>
            <a:r>
              <a:rPr lang="en-US" sz="2100" dirty="0">
                <a:solidFill>
                  <a:schemeClr val="tx1"/>
                </a:solidFill>
                <a:latin typeface="Arial" panose="020B0604020202020204" pitchFamily="34" charset="0"/>
                <a:cs typeface="Arial" panose="020B0604020202020204" pitchFamily="34" charset="0"/>
              </a:rPr>
              <a:t>All models missing essential physics: correlations, single-particle levels, two-body currents</a:t>
            </a:r>
          </a:p>
          <a:p>
            <a:endParaRPr lang="en-US" sz="800" b="1" dirty="0">
              <a:solidFill>
                <a:srgbClr val="0070C0"/>
              </a:solidFill>
              <a:latin typeface="Arial" panose="020B0604020202020204" pitchFamily="34" charset="0"/>
              <a:cs typeface="Arial" panose="020B0604020202020204" pitchFamily="34" charset="0"/>
            </a:endParaRPr>
          </a:p>
          <a:p>
            <a:r>
              <a:rPr lang="en-US" sz="2100" b="1" dirty="0">
                <a:solidFill>
                  <a:srgbClr val="0070C0"/>
                </a:solidFill>
                <a:latin typeface="Myriad pro"/>
                <a:cs typeface="Myriad pro"/>
              </a:rPr>
              <a:t>Impossible to assign rigorous uncertainties… but, hey, could be worse</a:t>
            </a:r>
          </a:p>
        </p:txBody>
      </p:sp>
      <p:pic>
        <p:nvPicPr>
          <p:cNvPr id="12" name="Picture 11"/>
          <p:cNvPicPr>
            <a:picLocks noChangeAspect="1"/>
          </p:cNvPicPr>
          <p:nvPr/>
        </p:nvPicPr>
        <p:blipFill rotWithShape="1">
          <a:blip r:embed="rId2"/>
          <a:srcRect l="541" b="52053"/>
          <a:stretch/>
        </p:blipFill>
        <p:spPr>
          <a:xfrm>
            <a:off x="88055" y="1373272"/>
            <a:ext cx="6494169" cy="3819214"/>
          </a:xfrm>
          <a:prstGeom prst="rect">
            <a:avLst/>
          </a:prstGeom>
        </p:spPr>
      </p:pic>
      <p:sp>
        <p:nvSpPr>
          <p:cNvPr id="13" name="TextBox 12"/>
          <p:cNvSpPr txBox="1"/>
          <p:nvPr/>
        </p:nvSpPr>
        <p:spPr>
          <a:xfrm>
            <a:off x="4206685" y="4594890"/>
            <a:ext cx="2226771" cy="338550"/>
          </a:xfrm>
          <a:prstGeom prst="rect">
            <a:avLst/>
          </a:prstGeom>
          <a:noFill/>
        </p:spPr>
        <p:txBody>
          <a:bodyPr wrap="square" lIns="121917" tIns="60958" rIns="121917" bIns="60958" rtlCol="0">
            <a:spAutoFit/>
          </a:bodyPr>
          <a:lstStyle/>
          <a:p>
            <a:r>
              <a:rPr lang="it-IT" sz="1400" dirty="0"/>
              <a:t>Engel, </a:t>
            </a:r>
            <a:r>
              <a:rPr lang="it-IT" sz="1400" dirty="0" err="1"/>
              <a:t>Menendez</a:t>
            </a:r>
            <a:r>
              <a:rPr lang="it-IT" sz="1400" dirty="0"/>
              <a:t> (2016)</a:t>
            </a:r>
          </a:p>
        </p:txBody>
      </p:sp>
      <p:pic>
        <p:nvPicPr>
          <p:cNvPr id="14" name="Picture 13"/>
          <p:cNvPicPr>
            <a:picLocks noChangeAspect="1"/>
          </p:cNvPicPr>
          <p:nvPr/>
        </p:nvPicPr>
        <p:blipFill rotWithShape="1">
          <a:blip r:embed="rId2"/>
          <a:srcRect l="15168" t="89416" b="1758"/>
          <a:stretch/>
        </p:blipFill>
        <p:spPr>
          <a:xfrm>
            <a:off x="1043093" y="4996539"/>
            <a:ext cx="5539131" cy="703010"/>
          </a:xfrm>
          <a:prstGeom prst="rect">
            <a:avLst/>
          </a:prstGeom>
        </p:spPr>
      </p:pic>
      <p:sp>
        <p:nvSpPr>
          <p:cNvPr id="16" name="Rectangle 15">
            <a:extLst>
              <a:ext uri="{FF2B5EF4-FFF2-40B4-BE49-F238E27FC236}">
                <a16:creationId xmlns:a16="http://schemas.microsoft.com/office/drawing/2014/main" id="{7E96B2C1-6590-342A-8422-DDF4FCAE5ECC}"/>
              </a:ext>
            </a:extLst>
          </p:cNvPr>
          <p:cNvSpPr/>
          <p:nvPr/>
        </p:nvSpPr>
        <p:spPr>
          <a:xfrm>
            <a:off x="11344690" y="1566041"/>
            <a:ext cx="520779" cy="3564812"/>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 name="Rectangle 3">
            <a:extLst>
              <a:ext uri="{FF2B5EF4-FFF2-40B4-BE49-F238E27FC236}">
                <a16:creationId xmlns:a16="http://schemas.microsoft.com/office/drawing/2014/main" id="{68E1457E-8B3B-E51E-2628-502EB35FB104}"/>
              </a:ext>
            </a:extLst>
          </p:cNvPr>
          <p:cNvSpPr/>
          <p:nvPr/>
        </p:nvSpPr>
        <p:spPr>
          <a:xfrm>
            <a:off x="9027869" y="6201422"/>
            <a:ext cx="749783" cy="707884"/>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rgbClr val="000000"/>
                </a:solidFill>
                <a:effectLst/>
                <a:uFillTx/>
                <a:latin typeface="Arial"/>
                <a:ea typeface="Arial"/>
                <a:cs typeface="Arial"/>
                <a:sym typeface="Arial"/>
              </a:rPr>
              <a:t>🤷🏻‍♀️</a:t>
            </a:r>
          </a:p>
        </p:txBody>
      </p:sp>
    </p:spTree>
    <p:extLst>
      <p:ext uri="{BB962C8B-B14F-4D97-AF65-F5344CB8AC3E}">
        <p14:creationId xmlns:p14="http://schemas.microsoft.com/office/powerpoint/2010/main" val="3671851246"/>
      </p:ext>
    </p:extLst>
  </p:cSld>
  <p:clrMapOvr>
    <a:masterClrMapping/>
  </p:clrMapOvr>
  <p:transition spd="med" advTm="72772"/>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7DBFC-615B-BA17-5014-5FE65E96CFEF}"/>
            </a:ext>
          </a:extLst>
        </p:cNvPr>
        <p:cNvGrpSpPr/>
        <p:nvPr/>
      </p:nvGrpSpPr>
      <p:grpSpPr>
        <a:xfrm>
          <a:off x="0" y="0"/>
          <a:ext cx="0" cy="0"/>
          <a:chOff x="0" y="0"/>
          <a:chExt cx="0" cy="0"/>
        </a:xfrm>
      </p:grpSpPr>
      <p:sp>
        <p:nvSpPr>
          <p:cNvPr id="495" name="Title 1">
            <a:extLst>
              <a:ext uri="{FF2B5EF4-FFF2-40B4-BE49-F238E27FC236}">
                <a16:creationId xmlns:a16="http://schemas.microsoft.com/office/drawing/2014/main" id="{C8B025DC-FB0E-BBA8-1CCD-3C56EAB88934}"/>
              </a:ext>
            </a:extLst>
          </p:cNvPr>
          <p:cNvSpPr txBox="1">
            <a:spLocks noGrp="1"/>
          </p:cNvSpPr>
          <p:nvPr>
            <p:ph type="title"/>
          </p:nvPr>
        </p:nvSpPr>
        <p:spPr>
          <a:xfrm>
            <a:off x="2186153" y="90001"/>
            <a:ext cx="9900278" cy="688339"/>
          </a:xfrm>
          <a:prstGeom prst="rect">
            <a:avLst/>
          </a:prstGeom>
        </p:spPr>
        <p:txBody>
          <a:bodyPr>
            <a:normAutofit/>
          </a:bodyPr>
          <a:lstStyle>
            <a:lvl1pPr>
              <a:defRPr sz="3000"/>
            </a:lvl1pPr>
          </a:lstStyle>
          <a:p>
            <a:pPr algn="r"/>
            <a:r>
              <a:rPr lang="en-US" dirty="0"/>
              <a:t>The Magic of Molecules: CP Violation</a:t>
            </a:r>
            <a:endParaRPr dirty="0"/>
          </a:p>
        </p:txBody>
      </p:sp>
      <p:sp>
        <p:nvSpPr>
          <p:cNvPr id="8" name="Rectangle 7">
            <a:extLst>
              <a:ext uri="{FF2B5EF4-FFF2-40B4-BE49-F238E27FC236}">
                <a16:creationId xmlns:a16="http://schemas.microsoft.com/office/drawing/2014/main" id="{EB867E7C-2719-04C6-BCBE-B6BC33EA97F3}"/>
              </a:ext>
            </a:extLst>
          </p:cNvPr>
          <p:cNvSpPr/>
          <p:nvPr/>
        </p:nvSpPr>
        <p:spPr>
          <a:xfrm>
            <a:off x="674669" y="6520639"/>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3" name="Rectangle 61">
            <a:extLst>
              <a:ext uri="{FF2B5EF4-FFF2-40B4-BE49-F238E27FC236}">
                <a16:creationId xmlns:a16="http://schemas.microsoft.com/office/drawing/2014/main" id="{F26E0A3F-BE05-C9DC-51AF-F02375E9D730}"/>
              </a:ext>
            </a:extLst>
          </p:cNvPr>
          <p:cNvSpPr>
            <a:spLocks noChangeArrowheads="1"/>
          </p:cNvSpPr>
          <p:nvPr/>
        </p:nvSpPr>
        <p:spPr bwMode="auto">
          <a:xfrm>
            <a:off x="182880" y="727142"/>
            <a:ext cx="12009119" cy="4374014"/>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dirty="0">
                <a:latin typeface="Arial" panose="020B0604020202020204" pitchFamily="34" charset="0"/>
                <a:cs typeface="Arial" panose="020B0604020202020204" pitchFamily="34" charset="0"/>
              </a:rPr>
              <a:t>Worldwide race to exploit power of </a:t>
            </a:r>
            <a:r>
              <a:rPr lang="en-US" sz="2100" b="1" dirty="0">
                <a:solidFill>
                  <a:srgbClr val="C00000"/>
                </a:solidFill>
                <a:latin typeface="Arial" panose="020B0604020202020204" pitchFamily="34" charset="0"/>
                <a:cs typeface="Arial" panose="020B0604020202020204" pitchFamily="34" charset="0"/>
              </a:rPr>
              <a:t>Radioactive Molecules</a:t>
            </a:r>
          </a:p>
          <a:p>
            <a:endParaRPr lang="en-US" sz="800" dirty="0">
              <a:latin typeface="Arial" panose="020B0604020202020204" pitchFamily="34" charset="0"/>
              <a:cs typeface="Arial" panose="020B0604020202020204" pitchFamily="34" charset="0"/>
            </a:endParaRPr>
          </a:p>
          <a:p>
            <a:r>
              <a:rPr lang="en-US" sz="2100" dirty="0">
                <a:latin typeface="Arial" panose="020B0604020202020204" pitchFamily="34" charset="0"/>
                <a:cs typeface="Arial" panose="020B0604020202020204" pitchFamily="34" charset="0"/>
              </a:rPr>
              <a:t>Generate internal fields orders of magnitude above lab possibilities</a:t>
            </a: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r>
              <a:rPr lang="en-US" sz="2100" dirty="0">
                <a:solidFill>
                  <a:schemeClr val="tx1">
                    <a:lumMod val="95000"/>
                    <a:lumOff val="5000"/>
                  </a:schemeClr>
                </a:solidFill>
                <a:latin typeface="Arial" panose="020B0604020202020204" pitchFamily="34" charset="0"/>
                <a:cs typeface="Arial" panose="020B0604020202020204" pitchFamily="34" charset="0"/>
              </a:rPr>
              <a:t>Enhancements in molecules vs atoms </a:t>
            </a:r>
            <a:r>
              <a:rPr lang="en-US" sz="2100" b="1" dirty="0">
                <a:solidFill>
                  <a:schemeClr val="tx1">
                    <a:lumMod val="95000"/>
                    <a:lumOff val="5000"/>
                  </a:schemeClr>
                </a:solidFill>
                <a:latin typeface="Arial" panose="020B0604020202020204" pitchFamily="34" charset="0"/>
                <a:cs typeface="Arial" panose="020B0604020202020204" pitchFamily="34" charset="0"/>
              </a:rPr>
              <a:t>&gt;4000!</a:t>
            </a:r>
          </a:p>
          <a:p>
            <a:endParaRPr lang="en-US" sz="800" baseline="30000" dirty="0">
              <a:solidFill>
                <a:schemeClr val="tx1">
                  <a:lumMod val="95000"/>
                  <a:lumOff val="5000"/>
                </a:schemeClr>
              </a:solidFill>
              <a:latin typeface="Arial" panose="020B0604020202020204" pitchFamily="34" charset="0"/>
              <a:cs typeface="Arial" panose="020B0604020202020204" pitchFamily="34" charset="0"/>
            </a:endParaRPr>
          </a:p>
          <a:p>
            <a:pPr marL="167969" indent="-167969">
              <a:lnSpc>
                <a:spcPct val="90000"/>
              </a:lnSpc>
              <a:spcBef>
                <a:spcPct val="20000"/>
              </a:spcBef>
              <a:buClr>
                <a:srgbClr val="000000"/>
              </a:buClr>
            </a:pPr>
            <a:r>
              <a:rPr lang="en-US" sz="2100" dirty="0">
                <a:solidFill>
                  <a:srgbClr val="0070C0"/>
                </a:solidFill>
                <a:latin typeface="Arial" panose="020B0604020202020204" pitchFamily="34" charset="0"/>
                <a:cs typeface="Arial" panose="020B0604020202020204" pitchFamily="34" charset="0"/>
              </a:rPr>
              <a:t>Probe </a:t>
            </a:r>
            <a:r>
              <a:rPr lang="en-US" sz="2100" b="1" dirty="0">
                <a:solidFill>
                  <a:srgbClr val="0070C0"/>
                </a:solidFill>
                <a:latin typeface="Arial" panose="020B0604020202020204" pitchFamily="34" charset="0"/>
                <a:cs typeface="Arial" panose="020B0604020202020204" pitchFamily="34" charset="0"/>
              </a:rPr>
              <a:t>1000TeV</a:t>
            </a:r>
            <a:r>
              <a:rPr lang="en-US" sz="2100" dirty="0">
                <a:solidFill>
                  <a:srgbClr val="0070C0"/>
                </a:solidFill>
                <a:latin typeface="Arial" panose="020B0604020202020204" pitchFamily="34" charset="0"/>
                <a:cs typeface="Arial" panose="020B0604020202020204" pitchFamily="34" charset="0"/>
              </a:rPr>
              <a:t> scale in our lifetimes</a:t>
            </a:r>
            <a:endParaRPr lang="en-US" sz="2100" b="1" dirty="0">
              <a:solidFill>
                <a:srgbClr val="C00000"/>
              </a:solidFill>
              <a:latin typeface="Arial" panose="020B0604020202020204" pitchFamily="34" charset="0"/>
              <a:cs typeface="Arial" panose="020B0604020202020204" pitchFamily="34" charset="0"/>
            </a:endParaRPr>
          </a:p>
          <a:p>
            <a:pPr marL="167969" indent="-167969">
              <a:lnSpc>
                <a:spcPct val="90000"/>
              </a:lnSpc>
              <a:spcBef>
                <a:spcPct val="20000"/>
              </a:spcBef>
              <a:buClr>
                <a:srgbClr val="000000"/>
              </a:buClr>
            </a:pPr>
            <a:endParaRPr lang="en-US" sz="800" b="1" dirty="0">
              <a:solidFill>
                <a:srgbClr val="C00000"/>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B9DF400B-885E-F040-5A47-E55B9E3FA0A4}"/>
              </a:ext>
            </a:extLst>
          </p:cNvPr>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464" name="Picture 463">
            <a:extLst>
              <a:ext uri="{FF2B5EF4-FFF2-40B4-BE49-F238E27FC236}">
                <a16:creationId xmlns:a16="http://schemas.microsoft.com/office/drawing/2014/main" id="{031C1350-06CB-29FA-B34A-C570EF2D0E9E}"/>
              </a:ext>
            </a:extLst>
          </p:cNvPr>
          <p:cNvPicPr>
            <a:picLocks noChangeAspect="1"/>
          </p:cNvPicPr>
          <p:nvPr/>
        </p:nvPicPr>
        <p:blipFill>
          <a:blip r:embed="rId3"/>
          <a:stretch>
            <a:fillRect/>
          </a:stretch>
        </p:blipFill>
        <p:spPr>
          <a:xfrm>
            <a:off x="5798190" y="1917939"/>
            <a:ext cx="5546916" cy="4086000"/>
          </a:xfrm>
          <a:prstGeom prst="rect">
            <a:avLst/>
          </a:prstGeom>
        </p:spPr>
      </p:pic>
      <p:sp>
        <p:nvSpPr>
          <p:cNvPr id="471" name="TextBox 470">
            <a:extLst>
              <a:ext uri="{FF2B5EF4-FFF2-40B4-BE49-F238E27FC236}">
                <a16:creationId xmlns:a16="http://schemas.microsoft.com/office/drawing/2014/main" id="{75B6D637-5514-390E-EFC9-E17C35380CF0}"/>
              </a:ext>
            </a:extLst>
          </p:cNvPr>
          <p:cNvSpPr txBox="1"/>
          <p:nvPr/>
        </p:nvSpPr>
        <p:spPr>
          <a:xfrm>
            <a:off x="6449862" y="1943731"/>
            <a:ext cx="3620977" cy="338554"/>
          </a:xfrm>
          <a:prstGeom prst="rect">
            <a:avLst/>
          </a:prstGeom>
          <a:noFill/>
        </p:spPr>
        <p:txBody>
          <a:bodyPr wrap="square">
            <a:spAutoFit/>
          </a:bodyPr>
          <a:lstStyle/>
          <a:p>
            <a:r>
              <a:rPr lang="en-US" sz="1600" dirty="0">
                <a:solidFill>
                  <a:srgbClr val="008001"/>
                </a:solidFill>
              </a:rPr>
              <a:t>Known SM CP Violation (CKM matrix)</a:t>
            </a:r>
            <a:endParaRPr lang="en-US" sz="1600" dirty="0"/>
          </a:p>
        </p:txBody>
      </p:sp>
      <p:sp>
        <p:nvSpPr>
          <p:cNvPr id="478" name="Rectangle 477">
            <a:extLst>
              <a:ext uri="{FF2B5EF4-FFF2-40B4-BE49-F238E27FC236}">
                <a16:creationId xmlns:a16="http://schemas.microsoft.com/office/drawing/2014/main" id="{4CB98B39-6865-EF96-5B7B-74D37BDA0A2A}"/>
              </a:ext>
            </a:extLst>
          </p:cNvPr>
          <p:cNvSpPr/>
          <p:nvPr/>
        </p:nvSpPr>
        <p:spPr>
          <a:xfrm>
            <a:off x="6553677" y="2363842"/>
            <a:ext cx="2787093" cy="191032"/>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2" name="Picture 1">
            <a:extLst>
              <a:ext uri="{FF2B5EF4-FFF2-40B4-BE49-F238E27FC236}">
                <a16:creationId xmlns:a16="http://schemas.microsoft.com/office/drawing/2014/main" id="{224B6801-3332-2191-7EEB-E273EAFDC3D9}"/>
              </a:ext>
            </a:extLst>
          </p:cNvPr>
          <p:cNvPicPr>
            <a:picLocks noChangeAspect="1"/>
          </p:cNvPicPr>
          <p:nvPr/>
        </p:nvPicPr>
        <p:blipFill rotWithShape="1">
          <a:blip r:embed="rId4">
            <a:extLst>
              <a:ext uri="{28A0092B-C50C-407E-A947-70E740481C1C}">
                <a14:useLocalDpi xmlns:a14="http://schemas.microsoft.com/office/drawing/2010/main" val="0"/>
              </a:ext>
            </a:extLst>
          </a:blip>
          <a:srcRect l="2247" t="17803" r="61470" b="17302"/>
          <a:stretch/>
        </p:blipFill>
        <p:spPr>
          <a:xfrm>
            <a:off x="132640" y="1857232"/>
            <a:ext cx="1724650" cy="1735142"/>
          </a:xfrm>
          <a:prstGeom prst="rect">
            <a:avLst/>
          </a:prstGeom>
        </p:spPr>
      </p:pic>
      <p:pic>
        <p:nvPicPr>
          <p:cNvPr id="29" name="Picture 28">
            <a:extLst>
              <a:ext uri="{FF2B5EF4-FFF2-40B4-BE49-F238E27FC236}">
                <a16:creationId xmlns:a16="http://schemas.microsoft.com/office/drawing/2014/main" id="{5A664E93-45A5-7CD4-8975-18F1FE6DC022}"/>
              </a:ext>
            </a:extLst>
          </p:cNvPr>
          <p:cNvPicPr>
            <a:picLocks noChangeAspect="1"/>
          </p:cNvPicPr>
          <p:nvPr/>
        </p:nvPicPr>
        <p:blipFill rotWithShape="1">
          <a:blip r:embed="rId5">
            <a:extLst>
              <a:ext uri="{28A0092B-C50C-407E-A947-70E740481C1C}">
                <a14:useLocalDpi xmlns:a14="http://schemas.microsoft.com/office/drawing/2010/main" val="0"/>
              </a:ext>
            </a:extLst>
          </a:blip>
          <a:srcRect l="51809" t="23594" r="1960" b="22276"/>
          <a:stretch/>
        </p:blipFill>
        <p:spPr>
          <a:xfrm>
            <a:off x="2132824" y="1831441"/>
            <a:ext cx="3046923" cy="2006761"/>
          </a:xfrm>
          <a:prstGeom prst="rect">
            <a:avLst/>
          </a:prstGeom>
        </p:spPr>
      </p:pic>
      <p:pic>
        <p:nvPicPr>
          <p:cNvPr id="30" name="Picture 29">
            <a:extLst>
              <a:ext uri="{FF2B5EF4-FFF2-40B4-BE49-F238E27FC236}">
                <a16:creationId xmlns:a16="http://schemas.microsoft.com/office/drawing/2014/main" id="{584F29C1-5FFE-E07A-B564-5DCFCD3C7449}"/>
              </a:ext>
            </a:extLst>
          </p:cNvPr>
          <p:cNvPicPr>
            <a:picLocks noChangeAspect="1"/>
          </p:cNvPicPr>
          <p:nvPr/>
        </p:nvPicPr>
        <p:blipFill>
          <a:blip r:embed="rId6"/>
          <a:stretch>
            <a:fillRect/>
          </a:stretch>
        </p:blipFill>
        <p:spPr>
          <a:xfrm>
            <a:off x="4220299" y="2565871"/>
            <a:ext cx="635000" cy="292100"/>
          </a:xfrm>
          <a:prstGeom prst="rect">
            <a:avLst/>
          </a:prstGeom>
        </p:spPr>
      </p:pic>
      <p:sp>
        <p:nvSpPr>
          <p:cNvPr id="19" name="Striped Right Arrow 18">
            <a:extLst>
              <a:ext uri="{FF2B5EF4-FFF2-40B4-BE49-F238E27FC236}">
                <a16:creationId xmlns:a16="http://schemas.microsoft.com/office/drawing/2014/main" id="{BD1BFEFF-1E39-C6BE-8051-DB14E2DB450A}"/>
              </a:ext>
            </a:extLst>
          </p:cNvPr>
          <p:cNvSpPr/>
          <p:nvPr/>
        </p:nvSpPr>
        <p:spPr>
          <a:xfrm>
            <a:off x="1801448" y="2387879"/>
            <a:ext cx="821802" cy="559294"/>
          </a:xfrm>
          <a:prstGeom prst="stripedRightArrow">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0" name="TextBox 39">
            <a:extLst>
              <a:ext uri="{FF2B5EF4-FFF2-40B4-BE49-F238E27FC236}">
                <a16:creationId xmlns:a16="http://schemas.microsoft.com/office/drawing/2014/main" id="{47C8B36B-F946-86C2-7036-B9B435E9FADA}"/>
              </a:ext>
            </a:extLst>
          </p:cNvPr>
          <p:cNvSpPr txBox="1"/>
          <p:nvPr/>
        </p:nvSpPr>
        <p:spPr>
          <a:xfrm>
            <a:off x="11140824" y="2870554"/>
            <a:ext cx="1147136" cy="369332"/>
          </a:xfrm>
          <a:prstGeom prst="rect">
            <a:avLst/>
          </a:prstGeom>
          <a:noFill/>
        </p:spPr>
        <p:txBody>
          <a:bodyPr wrap="square">
            <a:spAutoFit/>
          </a:bodyPr>
          <a:lstStyle/>
          <a:p>
            <a:r>
              <a:rPr lang="en-US" sz="1800" spc="70" dirty="0">
                <a:solidFill>
                  <a:srgbClr val="DB19D2"/>
                </a:solidFill>
              </a:rPr>
              <a:t>10 years</a:t>
            </a:r>
            <a:endParaRPr lang="en-US" dirty="0"/>
          </a:p>
        </p:txBody>
      </p:sp>
      <p:sp>
        <p:nvSpPr>
          <p:cNvPr id="41" name="TextBox 40">
            <a:extLst>
              <a:ext uri="{FF2B5EF4-FFF2-40B4-BE49-F238E27FC236}">
                <a16:creationId xmlns:a16="http://schemas.microsoft.com/office/drawing/2014/main" id="{635EBED7-19B6-1ECE-8B0D-AD410921A68B}"/>
              </a:ext>
            </a:extLst>
          </p:cNvPr>
          <p:cNvSpPr txBox="1"/>
          <p:nvPr/>
        </p:nvSpPr>
        <p:spPr>
          <a:xfrm>
            <a:off x="11167509" y="1911841"/>
            <a:ext cx="1147136" cy="369332"/>
          </a:xfrm>
          <a:prstGeom prst="rect">
            <a:avLst/>
          </a:prstGeom>
          <a:noFill/>
        </p:spPr>
        <p:txBody>
          <a:bodyPr wrap="square">
            <a:spAutoFit/>
          </a:bodyPr>
          <a:lstStyle/>
          <a:p>
            <a:r>
              <a:rPr lang="en-US" sz="1800" spc="70" dirty="0">
                <a:solidFill>
                  <a:srgbClr val="DB19D2"/>
                </a:solidFill>
              </a:rPr>
              <a:t>20 years</a:t>
            </a:r>
            <a:endParaRPr lang="en-US" dirty="0"/>
          </a:p>
        </p:txBody>
      </p:sp>
      <p:pic>
        <p:nvPicPr>
          <p:cNvPr id="4" name="Picture 3">
            <a:extLst>
              <a:ext uri="{FF2B5EF4-FFF2-40B4-BE49-F238E27FC236}">
                <a16:creationId xmlns:a16="http://schemas.microsoft.com/office/drawing/2014/main" id="{A933DDA0-26DE-B923-D346-5CC39DAAA127}"/>
              </a:ext>
            </a:extLst>
          </p:cNvPr>
          <p:cNvPicPr>
            <a:picLocks noChangeAspect="1"/>
          </p:cNvPicPr>
          <p:nvPr/>
        </p:nvPicPr>
        <p:blipFill rotWithShape="1">
          <a:blip r:embed="rId3"/>
          <a:srcRect l="91439" t="22998" r="2881" b="67963"/>
          <a:stretch/>
        </p:blipFill>
        <p:spPr>
          <a:xfrm>
            <a:off x="10862862" y="3309540"/>
            <a:ext cx="315033" cy="369333"/>
          </a:xfrm>
          <a:prstGeom prst="rect">
            <a:avLst/>
          </a:prstGeom>
        </p:spPr>
      </p:pic>
      <p:sp>
        <p:nvSpPr>
          <p:cNvPr id="5" name="TextBox 4">
            <a:extLst>
              <a:ext uri="{FF2B5EF4-FFF2-40B4-BE49-F238E27FC236}">
                <a16:creationId xmlns:a16="http://schemas.microsoft.com/office/drawing/2014/main" id="{DF59D28D-0475-18F3-1135-115DDC93CF6D}"/>
              </a:ext>
            </a:extLst>
          </p:cNvPr>
          <p:cNvSpPr txBox="1"/>
          <p:nvPr/>
        </p:nvSpPr>
        <p:spPr>
          <a:xfrm>
            <a:off x="11206726" y="3356588"/>
            <a:ext cx="1015625" cy="369332"/>
          </a:xfrm>
          <a:prstGeom prst="rect">
            <a:avLst/>
          </a:prstGeom>
          <a:noFill/>
        </p:spPr>
        <p:txBody>
          <a:bodyPr wrap="square">
            <a:spAutoFit/>
          </a:bodyPr>
          <a:lstStyle/>
          <a:p>
            <a:r>
              <a:rPr lang="en-US" sz="1800" spc="70" dirty="0">
                <a:solidFill>
                  <a:srgbClr val="DB19D2"/>
                </a:solidFill>
              </a:rPr>
              <a:t>5 years</a:t>
            </a:r>
            <a:endParaRPr lang="en-US" dirty="0"/>
          </a:p>
        </p:txBody>
      </p:sp>
    </p:spTree>
    <p:extLst>
      <p:ext uri="{BB962C8B-B14F-4D97-AF65-F5344CB8AC3E}">
        <p14:creationId xmlns:p14="http://schemas.microsoft.com/office/powerpoint/2010/main" val="3949890759"/>
      </p:ext>
    </p:extLst>
  </p:cSld>
  <p:clrMapOvr>
    <a:masterClrMapping/>
  </p:clrMapOvr>
  <p:transition spd="med" advTm="27434"/>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7DBFC-615B-BA17-5014-5FE65E96CFEF}"/>
            </a:ext>
          </a:extLst>
        </p:cNvPr>
        <p:cNvGrpSpPr/>
        <p:nvPr/>
      </p:nvGrpSpPr>
      <p:grpSpPr>
        <a:xfrm>
          <a:off x="0" y="0"/>
          <a:ext cx="0" cy="0"/>
          <a:chOff x="0" y="0"/>
          <a:chExt cx="0" cy="0"/>
        </a:xfrm>
      </p:grpSpPr>
      <p:sp>
        <p:nvSpPr>
          <p:cNvPr id="495" name="Title 1">
            <a:extLst>
              <a:ext uri="{FF2B5EF4-FFF2-40B4-BE49-F238E27FC236}">
                <a16:creationId xmlns:a16="http://schemas.microsoft.com/office/drawing/2014/main" id="{C8B025DC-FB0E-BBA8-1CCD-3C56EAB88934}"/>
              </a:ext>
            </a:extLst>
          </p:cNvPr>
          <p:cNvSpPr txBox="1">
            <a:spLocks noGrp="1"/>
          </p:cNvSpPr>
          <p:nvPr>
            <p:ph type="title"/>
          </p:nvPr>
        </p:nvSpPr>
        <p:spPr>
          <a:xfrm>
            <a:off x="2186153" y="90001"/>
            <a:ext cx="9900278" cy="688339"/>
          </a:xfrm>
          <a:prstGeom prst="rect">
            <a:avLst/>
          </a:prstGeom>
        </p:spPr>
        <p:txBody>
          <a:bodyPr>
            <a:normAutofit/>
          </a:bodyPr>
          <a:lstStyle>
            <a:lvl1pPr>
              <a:defRPr sz="3000"/>
            </a:lvl1pPr>
          </a:lstStyle>
          <a:p>
            <a:pPr algn="r"/>
            <a:r>
              <a:rPr lang="en-US" dirty="0"/>
              <a:t>The Magic of Molecules: CP Violation</a:t>
            </a:r>
            <a:endParaRPr dirty="0"/>
          </a:p>
        </p:txBody>
      </p:sp>
      <p:sp>
        <p:nvSpPr>
          <p:cNvPr id="13" name="Rectangle 61">
            <a:extLst>
              <a:ext uri="{FF2B5EF4-FFF2-40B4-BE49-F238E27FC236}">
                <a16:creationId xmlns:a16="http://schemas.microsoft.com/office/drawing/2014/main" id="{F26E0A3F-BE05-C9DC-51AF-F02375E9D730}"/>
              </a:ext>
            </a:extLst>
          </p:cNvPr>
          <p:cNvSpPr>
            <a:spLocks noChangeArrowheads="1"/>
          </p:cNvSpPr>
          <p:nvPr/>
        </p:nvSpPr>
        <p:spPr bwMode="auto">
          <a:xfrm>
            <a:off x="182880" y="727142"/>
            <a:ext cx="12009119" cy="4374014"/>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dirty="0">
                <a:latin typeface="Arial" panose="020B0604020202020204" pitchFamily="34" charset="0"/>
                <a:cs typeface="Arial" panose="020B0604020202020204" pitchFamily="34" charset="0"/>
              </a:rPr>
              <a:t>Worldwide race to exploit power of </a:t>
            </a:r>
            <a:r>
              <a:rPr lang="en-US" sz="2100" b="1" dirty="0">
                <a:solidFill>
                  <a:srgbClr val="C00000"/>
                </a:solidFill>
                <a:latin typeface="Arial" panose="020B0604020202020204" pitchFamily="34" charset="0"/>
                <a:cs typeface="Arial" panose="020B0604020202020204" pitchFamily="34" charset="0"/>
              </a:rPr>
              <a:t>Radioactive Molecules</a:t>
            </a:r>
          </a:p>
          <a:p>
            <a:endParaRPr lang="en-US" sz="800" dirty="0">
              <a:latin typeface="Arial" panose="020B0604020202020204" pitchFamily="34" charset="0"/>
              <a:cs typeface="Arial" panose="020B0604020202020204" pitchFamily="34" charset="0"/>
            </a:endParaRPr>
          </a:p>
          <a:p>
            <a:r>
              <a:rPr lang="en-US" sz="2100" dirty="0">
                <a:latin typeface="Arial" panose="020B0604020202020204" pitchFamily="34" charset="0"/>
                <a:cs typeface="Arial" panose="020B0604020202020204" pitchFamily="34" charset="0"/>
              </a:rPr>
              <a:t>Generate internal fields orders of magnitude above lab possibilities</a:t>
            </a: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r>
              <a:rPr lang="en-US" sz="2100" dirty="0">
                <a:solidFill>
                  <a:schemeClr val="tx1">
                    <a:lumMod val="95000"/>
                    <a:lumOff val="5000"/>
                  </a:schemeClr>
                </a:solidFill>
                <a:latin typeface="Arial" panose="020B0604020202020204" pitchFamily="34" charset="0"/>
                <a:cs typeface="Arial" panose="020B0604020202020204" pitchFamily="34" charset="0"/>
              </a:rPr>
              <a:t>Enhancements in molecules vs atoms </a:t>
            </a:r>
            <a:r>
              <a:rPr lang="en-US" sz="2100" b="1" dirty="0">
                <a:solidFill>
                  <a:schemeClr val="tx1">
                    <a:lumMod val="95000"/>
                    <a:lumOff val="5000"/>
                  </a:schemeClr>
                </a:solidFill>
                <a:latin typeface="Arial" panose="020B0604020202020204" pitchFamily="34" charset="0"/>
                <a:cs typeface="Arial" panose="020B0604020202020204" pitchFamily="34" charset="0"/>
              </a:rPr>
              <a:t>&gt;4000</a:t>
            </a:r>
          </a:p>
          <a:p>
            <a:endParaRPr lang="en-US" sz="800" baseline="30000" dirty="0">
              <a:solidFill>
                <a:schemeClr val="tx1">
                  <a:lumMod val="95000"/>
                  <a:lumOff val="5000"/>
                </a:schemeClr>
              </a:solidFill>
              <a:latin typeface="Arial" panose="020B0604020202020204" pitchFamily="34" charset="0"/>
              <a:cs typeface="Arial" panose="020B0604020202020204" pitchFamily="34" charset="0"/>
            </a:endParaRPr>
          </a:p>
          <a:p>
            <a:pPr marL="167969" indent="-167969">
              <a:lnSpc>
                <a:spcPct val="90000"/>
              </a:lnSpc>
              <a:spcBef>
                <a:spcPct val="20000"/>
              </a:spcBef>
              <a:buClr>
                <a:srgbClr val="000000"/>
              </a:buClr>
            </a:pPr>
            <a:r>
              <a:rPr lang="en-US" sz="2100" dirty="0">
                <a:solidFill>
                  <a:srgbClr val="0070C0"/>
                </a:solidFill>
                <a:latin typeface="Arial" panose="020B0604020202020204" pitchFamily="34" charset="0"/>
                <a:cs typeface="Arial" panose="020B0604020202020204" pitchFamily="34" charset="0"/>
              </a:rPr>
              <a:t>Probe 1000TeV scale in our lifetimes</a:t>
            </a:r>
            <a:endParaRPr lang="en-US" sz="2100" b="1" dirty="0">
              <a:solidFill>
                <a:srgbClr val="C00000"/>
              </a:solidFill>
              <a:latin typeface="Arial" panose="020B0604020202020204" pitchFamily="34" charset="0"/>
              <a:cs typeface="Arial" panose="020B0604020202020204" pitchFamily="34" charset="0"/>
            </a:endParaRPr>
          </a:p>
          <a:p>
            <a:pPr marL="167969" indent="-167969">
              <a:lnSpc>
                <a:spcPct val="90000"/>
              </a:lnSpc>
              <a:spcBef>
                <a:spcPct val="20000"/>
              </a:spcBef>
              <a:buClr>
                <a:srgbClr val="000000"/>
              </a:buClr>
            </a:pPr>
            <a:endParaRPr lang="en-US" sz="800" b="1" dirty="0">
              <a:solidFill>
                <a:srgbClr val="C00000"/>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B9DF400B-885E-F040-5A47-E55B9E3FA0A4}"/>
              </a:ext>
            </a:extLst>
          </p:cNvPr>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78" name="Rectangle 477">
            <a:extLst>
              <a:ext uri="{FF2B5EF4-FFF2-40B4-BE49-F238E27FC236}">
                <a16:creationId xmlns:a16="http://schemas.microsoft.com/office/drawing/2014/main" id="{4CB98B39-6865-EF96-5B7B-74D37BDA0A2A}"/>
              </a:ext>
            </a:extLst>
          </p:cNvPr>
          <p:cNvSpPr/>
          <p:nvPr/>
        </p:nvSpPr>
        <p:spPr>
          <a:xfrm>
            <a:off x="6553677" y="2277343"/>
            <a:ext cx="2787093" cy="191032"/>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2" name="Picture 1">
            <a:extLst>
              <a:ext uri="{FF2B5EF4-FFF2-40B4-BE49-F238E27FC236}">
                <a16:creationId xmlns:a16="http://schemas.microsoft.com/office/drawing/2014/main" id="{224B6801-3332-2191-7EEB-E273EAFDC3D9}"/>
              </a:ext>
            </a:extLst>
          </p:cNvPr>
          <p:cNvPicPr>
            <a:picLocks noChangeAspect="1"/>
          </p:cNvPicPr>
          <p:nvPr/>
        </p:nvPicPr>
        <p:blipFill rotWithShape="1">
          <a:blip r:embed="rId3">
            <a:extLst>
              <a:ext uri="{28A0092B-C50C-407E-A947-70E740481C1C}">
                <a14:useLocalDpi xmlns:a14="http://schemas.microsoft.com/office/drawing/2010/main" val="0"/>
              </a:ext>
            </a:extLst>
          </a:blip>
          <a:srcRect l="2247" t="17803" r="61470" b="17302"/>
          <a:stretch/>
        </p:blipFill>
        <p:spPr>
          <a:xfrm>
            <a:off x="132640" y="1857232"/>
            <a:ext cx="1724650" cy="1735142"/>
          </a:xfrm>
          <a:prstGeom prst="rect">
            <a:avLst/>
          </a:prstGeom>
        </p:spPr>
      </p:pic>
      <p:pic>
        <p:nvPicPr>
          <p:cNvPr id="29" name="Picture 28">
            <a:extLst>
              <a:ext uri="{FF2B5EF4-FFF2-40B4-BE49-F238E27FC236}">
                <a16:creationId xmlns:a16="http://schemas.microsoft.com/office/drawing/2014/main" id="{5A664E93-45A5-7CD4-8975-18F1FE6DC022}"/>
              </a:ext>
            </a:extLst>
          </p:cNvPr>
          <p:cNvPicPr>
            <a:picLocks noChangeAspect="1"/>
          </p:cNvPicPr>
          <p:nvPr/>
        </p:nvPicPr>
        <p:blipFill rotWithShape="1">
          <a:blip r:embed="rId4">
            <a:extLst>
              <a:ext uri="{28A0092B-C50C-407E-A947-70E740481C1C}">
                <a14:useLocalDpi xmlns:a14="http://schemas.microsoft.com/office/drawing/2010/main" val="0"/>
              </a:ext>
            </a:extLst>
          </a:blip>
          <a:srcRect l="51809" t="23594" r="1960" b="22276"/>
          <a:stretch/>
        </p:blipFill>
        <p:spPr>
          <a:xfrm>
            <a:off x="2132824" y="1831441"/>
            <a:ext cx="3046923" cy="2006761"/>
          </a:xfrm>
          <a:prstGeom prst="rect">
            <a:avLst/>
          </a:prstGeom>
        </p:spPr>
      </p:pic>
      <p:pic>
        <p:nvPicPr>
          <p:cNvPr id="30" name="Picture 29">
            <a:extLst>
              <a:ext uri="{FF2B5EF4-FFF2-40B4-BE49-F238E27FC236}">
                <a16:creationId xmlns:a16="http://schemas.microsoft.com/office/drawing/2014/main" id="{584F29C1-5FFE-E07A-B564-5DCFCD3C7449}"/>
              </a:ext>
            </a:extLst>
          </p:cNvPr>
          <p:cNvPicPr>
            <a:picLocks noChangeAspect="1"/>
          </p:cNvPicPr>
          <p:nvPr/>
        </p:nvPicPr>
        <p:blipFill>
          <a:blip r:embed="rId5"/>
          <a:stretch>
            <a:fillRect/>
          </a:stretch>
        </p:blipFill>
        <p:spPr>
          <a:xfrm>
            <a:off x="4220299" y="2565871"/>
            <a:ext cx="635000" cy="292100"/>
          </a:xfrm>
          <a:prstGeom prst="rect">
            <a:avLst/>
          </a:prstGeom>
        </p:spPr>
      </p:pic>
      <p:sp>
        <p:nvSpPr>
          <p:cNvPr id="19" name="Striped Right Arrow 18">
            <a:extLst>
              <a:ext uri="{FF2B5EF4-FFF2-40B4-BE49-F238E27FC236}">
                <a16:creationId xmlns:a16="http://schemas.microsoft.com/office/drawing/2014/main" id="{BD1BFEFF-1E39-C6BE-8051-DB14E2DB450A}"/>
              </a:ext>
            </a:extLst>
          </p:cNvPr>
          <p:cNvSpPr/>
          <p:nvPr/>
        </p:nvSpPr>
        <p:spPr>
          <a:xfrm>
            <a:off x="1801448" y="2387879"/>
            <a:ext cx="821802" cy="559294"/>
          </a:xfrm>
          <a:prstGeom prst="stripedRightArrow">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4" name="Picture 3" descr="KamLANDzen.jpg">
            <a:extLst>
              <a:ext uri="{FF2B5EF4-FFF2-40B4-BE49-F238E27FC236}">
                <a16:creationId xmlns:a16="http://schemas.microsoft.com/office/drawing/2014/main" id="{3C910D7B-4B8F-0D84-CEE3-1F306173E2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3677" y="1686373"/>
            <a:ext cx="5288711" cy="4908684"/>
          </a:xfrm>
          <a:prstGeom prst="rect">
            <a:avLst/>
          </a:prstGeom>
        </p:spPr>
      </p:pic>
      <p:sp>
        <p:nvSpPr>
          <p:cNvPr id="7" name="Rectangle 6">
            <a:extLst>
              <a:ext uri="{FF2B5EF4-FFF2-40B4-BE49-F238E27FC236}">
                <a16:creationId xmlns:a16="http://schemas.microsoft.com/office/drawing/2014/main" id="{F451F202-A419-B0E0-F612-0EBEB50281C0}"/>
              </a:ext>
            </a:extLst>
          </p:cNvPr>
          <p:cNvSpPr/>
          <p:nvPr/>
        </p:nvSpPr>
        <p:spPr>
          <a:xfrm>
            <a:off x="674669" y="6520639"/>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1038095617"/>
      </p:ext>
    </p:extLst>
  </p:cSld>
  <p:clrMapOvr>
    <a:masterClrMapping/>
  </p:clrMapOvr>
  <p:transition spd="med" advTm="27434"/>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7DBFC-615B-BA17-5014-5FE65E96CFEF}"/>
            </a:ext>
          </a:extLst>
        </p:cNvPr>
        <p:cNvGrpSpPr/>
        <p:nvPr/>
      </p:nvGrpSpPr>
      <p:grpSpPr>
        <a:xfrm>
          <a:off x="0" y="0"/>
          <a:ext cx="0" cy="0"/>
          <a:chOff x="0" y="0"/>
          <a:chExt cx="0" cy="0"/>
        </a:xfrm>
      </p:grpSpPr>
      <p:sp>
        <p:nvSpPr>
          <p:cNvPr id="495" name="Title 1">
            <a:extLst>
              <a:ext uri="{FF2B5EF4-FFF2-40B4-BE49-F238E27FC236}">
                <a16:creationId xmlns:a16="http://schemas.microsoft.com/office/drawing/2014/main" id="{C8B025DC-FB0E-BBA8-1CCD-3C56EAB88934}"/>
              </a:ext>
            </a:extLst>
          </p:cNvPr>
          <p:cNvSpPr txBox="1">
            <a:spLocks noGrp="1"/>
          </p:cNvSpPr>
          <p:nvPr>
            <p:ph type="title"/>
          </p:nvPr>
        </p:nvSpPr>
        <p:spPr>
          <a:xfrm>
            <a:off x="2186153" y="90001"/>
            <a:ext cx="9900278" cy="688339"/>
          </a:xfrm>
          <a:prstGeom prst="rect">
            <a:avLst/>
          </a:prstGeom>
        </p:spPr>
        <p:txBody>
          <a:bodyPr>
            <a:normAutofit/>
          </a:bodyPr>
          <a:lstStyle>
            <a:lvl1pPr>
              <a:defRPr sz="3000"/>
            </a:lvl1pPr>
          </a:lstStyle>
          <a:p>
            <a:pPr algn="r"/>
            <a:r>
              <a:rPr lang="en-US" dirty="0"/>
              <a:t>The Magic of Molecules: CP Violation</a:t>
            </a:r>
            <a:endParaRPr dirty="0"/>
          </a:p>
        </p:txBody>
      </p:sp>
      <p:sp>
        <p:nvSpPr>
          <p:cNvPr id="13" name="Rectangle 61">
            <a:extLst>
              <a:ext uri="{FF2B5EF4-FFF2-40B4-BE49-F238E27FC236}">
                <a16:creationId xmlns:a16="http://schemas.microsoft.com/office/drawing/2014/main" id="{F26E0A3F-BE05-C9DC-51AF-F02375E9D730}"/>
              </a:ext>
            </a:extLst>
          </p:cNvPr>
          <p:cNvSpPr>
            <a:spLocks noChangeArrowheads="1"/>
          </p:cNvSpPr>
          <p:nvPr/>
        </p:nvSpPr>
        <p:spPr bwMode="auto">
          <a:xfrm>
            <a:off x="182880" y="727142"/>
            <a:ext cx="12009119" cy="4374014"/>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dirty="0">
                <a:latin typeface="Arial" panose="020B0604020202020204" pitchFamily="34" charset="0"/>
                <a:cs typeface="Arial" panose="020B0604020202020204" pitchFamily="34" charset="0"/>
              </a:rPr>
              <a:t>Worldwide race to exploit power of </a:t>
            </a:r>
            <a:r>
              <a:rPr lang="en-US" sz="2100" b="1" dirty="0">
                <a:solidFill>
                  <a:srgbClr val="C00000"/>
                </a:solidFill>
                <a:latin typeface="Arial" panose="020B0604020202020204" pitchFamily="34" charset="0"/>
                <a:cs typeface="Arial" panose="020B0604020202020204" pitchFamily="34" charset="0"/>
              </a:rPr>
              <a:t>Radioactive Molecules</a:t>
            </a:r>
          </a:p>
          <a:p>
            <a:endParaRPr lang="en-US" sz="800" dirty="0">
              <a:latin typeface="Arial" panose="020B0604020202020204" pitchFamily="34" charset="0"/>
              <a:cs typeface="Arial" panose="020B0604020202020204" pitchFamily="34" charset="0"/>
            </a:endParaRPr>
          </a:p>
          <a:p>
            <a:r>
              <a:rPr lang="en-US" sz="2100" dirty="0">
                <a:latin typeface="Arial" panose="020B0604020202020204" pitchFamily="34" charset="0"/>
                <a:cs typeface="Arial" panose="020B0604020202020204" pitchFamily="34" charset="0"/>
              </a:rPr>
              <a:t>Generate internal fields orders of magnitude above lab possibilities</a:t>
            </a: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r>
              <a:rPr lang="en-US" sz="2100" dirty="0">
                <a:solidFill>
                  <a:schemeClr val="tx1">
                    <a:lumMod val="95000"/>
                    <a:lumOff val="5000"/>
                  </a:schemeClr>
                </a:solidFill>
                <a:latin typeface="Arial" panose="020B0604020202020204" pitchFamily="34" charset="0"/>
                <a:cs typeface="Arial" panose="020B0604020202020204" pitchFamily="34" charset="0"/>
              </a:rPr>
              <a:t>Enhancements in molecules vs atoms </a:t>
            </a:r>
            <a:r>
              <a:rPr lang="en-US" sz="2100" b="1" dirty="0">
                <a:solidFill>
                  <a:schemeClr val="tx1">
                    <a:lumMod val="95000"/>
                    <a:lumOff val="5000"/>
                  </a:schemeClr>
                </a:solidFill>
                <a:latin typeface="Arial" panose="020B0604020202020204" pitchFamily="34" charset="0"/>
                <a:cs typeface="Arial" panose="020B0604020202020204" pitchFamily="34" charset="0"/>
              </a:rPr>
              <a:t>&gt;4000</a:t>
            </a:r>
          </a:p>
          <a:p>
            <a:endParaRPr lang="en-US" sz="800" baseline="30000" dirty="0">
              <a:solidFill>
                <a:schemeClr val="tx1">
                  <a:lumMod val="95000"/>
                  <a:lumOff val="5000"/>
                </a:schemeClr>
              </a:solidFill>
              <a:latin typeface="Arial" panose="020B0604020202020204" pitchFamily="34" charset="0"/>
              <a:cs typeface="Arial" panose="020B0604020202020204" pitchFamily="34" charset="0"/>
            </a:endParaRPr>
          </a:p>
          <a:p>
            <a:pPr marL="167969" indent="-167969">
              <a:lnSpc>
                <a:spcPct val="90000"/>
              </a:lnSpc>
              <a:spcBef>
                <a:spcPct val="20000"/>
              </a:spcBef>
              <a:buClr>
                <a:srgbClr val="000000"/>
              </a:buClr>
            </a:pPr>
            <a:r>
              <a:rPr lang="en-US" sz="2100" dirty="0">
                <a:solidFill>
                  <a:srgbClr val="0070C0"/>
                </a:solidFill>
                <a:latin typeface="Arial" panose="020B0604020202020204" pitchFamily="34" charset="0"/>
                <a:cs typeface="Arial" panose="020B0604020202020204" pitchFamily="34" charset="0"/>
              </a:rPr>
              <a:t>Probe 1000TeV scale in our lifetimes</a:t>
            </a:r>
            <a:endParaRPr lang="en-US" sz="2100" b="1" dirty="0">
              <a:solidFill>
                <a:srgbClr val="C00000"/>
              </a:solidFill>
              <a:latin typeface="Arial" panose="020B0604020202020204" pitchFamily="34" charset="0"/>
              <a:cs typeface="Arial" panose="020B0604020202020204" pitchFamily="34" charset="0"/>
            </a:endParaRPr>
          </a:p>
          <a:p>
            <a:pPr marL="167969" indent="-167969">
              <a:lnSpc>
                <a:spcPct val="90000"/>
              </a:lnSpc>
              <a:spcBef>
                <a:spcPct val="20000"/>
              </a:spcBef>
              <a:buClr>
                <a:srgbClr val="000000"/>
              </a:buClr>
            </a:pPr>
            <a:endParaRPr lang="en-US" sz="800" b="1" dirty="0">
              <a:solidFill>
                <a:srgbClr val="C00000"/>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B9DF400B-885E-F040-5A47-E55B9E3FA0A4}"/>
              </a:ext>
            </a:extLst>
          </p:cNvPr>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78" name="Rectangle 477">
            <a:extLst>
              <a:ext uri="{FF2B5EF4-FFF2-40B4-BE49-F238E27FC236}">
                <a16:creationId xmlns:a16="http://schemas.microsoft.com/office/drawing/2014/main" id="{4CB98B39-6865-EF96-5B7B-74D37BDA0A2A}"/>
              </a:ext>
            </a:extLst>
          </p:cNvPr>
          <p:cNvSpPr/>
          <p:nvPr/>
        </p:nvSpPr>
        <p:spPr>
          <a:xfrm>
            <a:off x="6553677" y="2277343"/>
            <a:ext cx="2787093" cy="191032"/>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2" name="Picture 1">
            <a:extLst>
              <a:ext uri="{FF2B5EF4-FFF2-40B4-BE49-F238E27FC236}">
                <a16:creationId xmlns:a16="http://schemas.microsoft.com/office/drawing/2014/main" id="{224B6801-3332-2191-7EEB-E273EAFDC3D9}"/>
              </a:ext>
            </a:extLst>
          </p:cNvPr>
          <p:cNvPicPr>
            <a:picLocks noChangeAspect="1"/>
          </p:cNvPicPr>
          <p:nvPr/>
        </p:nvPicPr>
        <p:blipFill rotWithShape="1">
          <a:blip r:embed="rId3">
            <a:extLst>
              <a:ext uri="{28A0092B-C50C-407E-A947-70E740481C1C}">
                <a14:useLocalDpi xmlns:a14="http://schemas.microsoft.com/office/drawing/2010/main" val="0"/>
              </a:ext>
            </a:extLst>
          </a:blip>
          <a:srcRect l="2247" t="17803" r="61470" b="17302"/>
          <a:stretch/>
        </p:blipFill>
        <p:spPr>
          <a:xfrm>
            <a:off x="132640" y="1857232"/>
            <a:ext cx="1724650" cy="1735142"/>
          </a:xfrm>
          <a:prstGeom prst="rect">
            <a:avLst/>
          </a:prstGeom>
        </p:spPr>
      </p:pic>
      <p:pic>
        <p:nvPicPr>
          <p:cNvPr id="29" name="Picture 28">
            <a:extLst>
              <a:ext uri="{FF2B5EF4-FFF2-40B4-BE49-F238E27FC236}">
                <a16:creationId xmlns:a16="http://schemas.microsoft.com/office/drawing/2014/main" id="{5A664E93-45A5-7CD4-8975-18F1FE6DC022}"/>
              </a:ext>
            </a:extLst>
          </p:cNvPr>
          <p:cNvPicPr>
            <a:picLocks noChangeAspect="1"/>
          </p:cNvPicPr>
          <p:nvPr/>
        </p:nvPicPr>
        <p:blipFill rotWithShape="1">
          <a:blip r:embed="rId4">
            <a:extLst>
              <a:ext uri="{28A0092B-C50C-407E-A947-70E740481C1C}">
                <a14:useLocalDpi xmlns:a14="http://schemas.microsoft.com/office/drawing/2010/main" val="0"/>
              </a:ext>
            </a:extLst>
          </a:blip>
          <a:srcRect l="51809" t="23594" r="1960" b="22276"/>
          <a:stretch/>
        </p:blipFill>
        <p:spPr>
          <a:xfrm>
            <a:off x="2132824" y="1831441"/>
            <a:ext cx="3046923" cy="2006761"/>
          </a:xfrm>
          <a:prstGeom prst="rect">
            <a:avLst/>
          </a:prstGeom>
        </p:spPr>
      </p:pic>
      <p:pic>
        <p:nvPicPr>
          <p:cNvPr id="30" name="Picture 29">
            <a:extLst>
              <a:ext uri="{FF2B5EF4-FFF2-40B4-BE49-F238E27FC236}">
                <a16:creationId xmlns:a16="http://schemas.microsoft.com/office/drawing/2014/main" id="{584F29C1-5FFE-E07A-B564-5DCFCD3C7449}"/>
              </a:ext>
            </a:extLst>
          </p:cNvPr>
          <p:cNvPicPr>
            <a:picLocks noChangeAspect="1"/>
          </p:cNvPicPr>
          <p:nvPr/>
        </p:nvPicPr>
        <p:blipFill>
          <a:blip r:embed="rId5"/>
          <a:stretch>
            <a:fillRect/>
          </a:stretch>
        </p:blipFill>
        <p:spPr>
          <a:xfrm>
            <a:off x="4220299" y="2565871"/>
            <a:ext cx="635000" cy="292100"/>
          </a:xfrm>
          <a:prstGeom prst="rect">
            <a:avLst/>
          </a:prstGeom>
        </p:spPr>
      </p:pic>
      <p:sp>
        <p:nvSpPr>
          <p:cNvPr id="19" name="Striped Right Arrow 18">
            <a:extLst>
              <a:ext uri="{FF2B5EF4-FFF2-40B4-BE49-F238E27FC236}">
                <a16:creationId xmlns:a16="http://schemas.microsoft.com/office/drawing/2014/main" id="{BD1BFEFF-1E39-C6BE-8051-DB14E2DB450A}"/>
              </a:ext>
            </a:extLst>
          </p:cNvPr>
          <p:cNvSpPr/>
          <p:nvPr/>
        </p:nvSpPr>
        <p:spPr>
          <a:xfrm>
            <a:off x="1801448" y="2387879"/>
            <a:ext cx="821802" cy="559294"/>
          </a:xfrm>
          <a:prstGeom prst="stripedRightArrow">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4" name="Picture 3" descr="KamLANDzen.jpg">
            <a:extLst>
              <a:ext uri="{FF2B5EF4-FFF2-40B4-BE49-F238E27FC236}">
                <a16:creationId xmlns:a16="http://schemas.microsoft.com/office/drawing/2014/main" id="{3C910D7B-4B8F-0D84-CEE3-1F306173E2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3677" y="1686373"/>
            <a:ext cx="5288711" cy="4908684"/>
          </a:xfrm>
          <a:prstGeom prst="rect">
            <a:avLst/>
          </a:prstGeom>
        </p:spPr>
      </p:pic>
      <p:sp>
        <p:nvSpPr>
          <p:cNvPr id="5" name="Rectangle 4">
            <a:extLst>
              <a:ext uri="{FF2B5EF4-FFF2-40B4-BE49-F238E27FC236}">
                <a16:creationId xmlns:a16="http://schemas.microsoft.com/office/drawing/2014/main" id="{CE879B97-645E-2999-3C20-80EAA18BB794}"/>
              </a:ext>
            </a:extLst>
          </p:cNvPr>
          <p:cNvSpPr/>
          <p:nvPr/>
        </p:nvSpPr>
        <p:spPr>
          <a:xfrm>
            <a:off x="7438683" y="5919103"/>
            <a:ext cx="3025946" cy="376118"/>
          </a:xfrm>
          <a:prstGeom prst="rect">
            <a:avLst/>
          </a:prstGeom>
          <a:solidFill>
            <a:srgbClr val="0070C0">
              <a:alpha val="60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1" i="0" u="none" strike="noStrike" cap="none" spc="0" normalizeH="0" dirty="0">
                <a:ln>
                  <a:noFill/>
                </a:ln>
                <a:solidFill>
                  <a:schemeClr val="bg1"/>
                </a:solidFill>
                <a:effectLst/>
                <a:uFillTx/>
                <a:latin typeface="Arial"/>
                <a:ea typeface="Arial"/>
                <a:cs typeface="Arial"/>
                <a:sym typeface="Arial"/>
              </a:rPr>
              <a:t>x1000 enhancement</a:t>
            </a:r>
          </a:p>
        </p:txBody>
      </p:sp>
      <p:sp>
        <p:nvSpPr>
          <p:cNvPr id="9" name="Striped Right Arrow 8">
            <a:extLst>
              <a:ext uri="{FF2B5EF4-FFF2-40B4-BE49-F238E27FC236}">
                <a16:creationId xmlns:a16="http://schemas.microsoft.com/office/drawing/2014/main" id="{7F0DD498-BEEE-9133-CBC2-26DD30619539}"/>
              </a:ext>
            </a:extLst>
          </p:cNvPr>
          <p:cNvSpPr/>
          <p:nvPr/>
        </p:nvSpPr>
        <p:spPr>
          <a:xfrm rot="5400000">
            <a:off x="9071885" y="4550219"/>
            <a:ext cx="2227487" cy="558000"/>
          </a:xfrm>
          <a:prstGeom prst="stripedRightArrow">
            <a:avLst/>
          </a:prstGeom>
          <a:solidFill>
            <a:srgbClr val="FF0000">
              <a:alpha val="44026"/>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10" name="Rectangle 9">
            <a:extLst>
              <a:ext uri="{FF2B5EF4-FFF2-40B4-BE49-F238E27FC236}">
                <a16:creationId xmlns:a16="http://schemas.microsoft.com/office/drawing/2014/main" id="{89C2869E-8746-593C-9C9B-22E6B9FB3390}"/>
              </a:ext>
            </a:extLst>
          </p:cNvPr>
          <p:cNvSpPr/>
          <p:nvPr/>
        </p:nvSpPr>
        <p:spPr>
          <a:xfrm>
            <a:off x="674669" y="6520639"/>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4097922952"/>
      </p:ext>
    </p:extLst>
  </p:cSld>
  <p:clrMapOvr>
    <a:masterClrMapping/>
  </p:clrMapOvr>
  <p:transition spd="med" advTm="27434"/>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7DBFC-615B-BA17-5014-5FE65E96CFEF}"/>
            </a:ext>
          </a:extLst>
        </p:cNvPr>
        <p:cNvGrpSpPr/>
        <p:nvPr/>
      </p:nvGrpSpPr>
      <p:grpSpPr>
        <a:xfrm>
          <a:off x="0" y="0"/>
          <a:ext cx="0" cy="0"/>
          <a:chOff x="0" y="0"/>
          <a:chExt cx="0" cy="0"/>
        </a:xfrm>
      </p:grpSpPr>
      <p:sp>
        <p:nvSpPr>
          <p:cNvPr id="495" name="Title 1">
            <a:extLst>
              <a:ext uri="{FF2B5EF4-FFF2-40B4-BE49-F238E27FC236}">
                <a16:creationId xmlns:a16="http://schemas.microsoft.com/office/drawing/2014/main" id="{C8B025DC-FB0E-BBA8-1CCD-3C56EAB88934}"/>
              </a:ext>
            </a:extLst>
          </p:cNvPr>
          <p:cNvSpPr txBox="1">
            <a:spLocks noGrp="1"/>
          </p:cNvSpPr>
          <p:nvPr>
            <p:ph type="title"/>
          </p:nvPr>
        </p:nvSpPr>
        <p:spPr>
          <a:xfrm>
            <a:off x="2186153" y="90001"/>
            <a:ext cx="9900278" cy="688339"/>
          </a:xfrm>
          <a:prstGeom prst="rect">
            <a:avLst/>
          </a:prstGeom>
        </p:spPr>
        <p:txBody>
          <a:bodyPr>
            <a:normAutofit/>
          </a:bodyPr>
          <a:lstStyle>
            <a:lvl1pPr>
              <a:defRPr sz="3000"/>
            </a:lvl1pPr>
          </a:lstStyle>
          <a:p>
            <a:pPr algn="r"/>
            <a:r>
              <a:rPr lang="en-US" dirty="0"/>
              <a:t>The Magic of Molecules: CP Violation</a:t>
            </a:r>
            <a:endParaRPr dirty="0"/>
          </a:p>
        </p:txBody>
      </p:sp>
      <p:sp>
        <p:nvSpPr>
          <p:cNvPr id="13" name="Rectangle 61">
            <a:extLst>
              <a:ext uri="{FF2B5EF4-FFF2-40B4-BE49-F238E27FC236}">
                <a16:creationId xmlns:a16="http://schemas.microsoft.com/office/drawing/2014/main" id="{F26E0A3F-BE05-C9DC-51AF-F02375E9D730}"/>
              </a:ext>
            </a:extLst>
          </p:cNvPr>
          <p:cNvSpPr>
            <a:spLocks noChangeArrowheads="1"/>
          </p:cNvSpPr>
          <p:nvPr/>
        </p:nvSpPr>
        <p:spPr bwMode="auto">
          <a:xfrm>
            <a:off x="182880" y="727142"/>
            <a:ext cx="12009119" cy="5084978"/>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dirty="0">
                <a:latin typeface="Arial" panose="020B0604020202020204" pitchFamily="34" charset="0"/>
                <a:cs typeface="Arial" panose="020B0604020202020204" pitchFamily="34" charset="0"/>
              </a:rPr>
              <a:t>Worldwide race to exploit power of </a:t>
            </a:r>
            <a:r>
              <a:rPr lang="en-US" sz="2100" b="1" dirty="0">
                <a:solidFill>
                  <a:srgbClr val="C00000"/>
                </a:solidFill>
                <a:latin typeface="Arial" panose="020B0604020202020204" pitchFamily="34" charset="0"/>
                <a:cs typeface="Arial" panose="020B0604020202020204" pitchFamily="34" charset="0"/>
              </a:rPr>
              <a:t>Radioactive Molecules</a:t>
            </a:r>
          </a:p>
          <a:p>
            <a:endParaRPr lang="en-US" sz="800" dirty="0">
              <a:latin typeface="Arial" panose="020B0604020202020204" pitchFamily="34" charset="0"/>
              <a:cs typeface="Arial" panose="020B0604020202020204" pitchFamily="34" charset="0"/>
            </a:endParaRPr>
          </a:p>
          <a:p>
            <a:r>
              <a:rPr lang="en-US" sz="2100" dirty="0">
                <a:latin typeface="Arial" panose="020B0604020202020204" pitchFamily="34" charset="0"/>
                <a:cs typeface="Arial" panose="020B0604020202020204" pitchFamily="34" charset="0"/>
              </a:rPr>
              <a:t>Generate internal fields orders of magnitude above lab possibilities</a:t>
            </a: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r>
              <a:rPr lang="en-US" sz="2100" dirty="0">
                <a:solidFill>
                  <a:schemeClr val="tx1">
                    <a:lumMod val="95000"/>
                    <a:lumOff val="5000"/>
                  </a:schemeClr>
                </a:solidFill>
                <a:latin typeface="Arial" panose="020B0604020202020204" pitchFamily="34" charset="0"/>
                <a:cs typeface="Arial" panose="020B0604020202020204" pitchFamily="34" charset="0"/>
              </a:rPr>
              <a:t>Enhancements in molecules vs atoms </a:t>
            </a:r>
            <a:r>
              <a:rPr lang="en-US" sz="2100" b="1" dirty="0">
                <a:solidFill>
                  <a:schemeClr val="tx1">
                    <a:lumMod val="95000"/>
                    <a:lumOff val="5000"/>
                  </a:schemeClr>
                </a:solidFill>
                <a:latin typeface="Arial" panose="020B0604020202020204" pitchFamily="34" charset="0"/>
                <a:cs typeface="Arial" panose="020B0604020202020204" pitchFamily="34" charset="0"/>
              </a:rPr>
              <a:t>&gt;4000</a:t>
            </a:r>
          </a:p>
          <a:p>
            <a:endParaRPr lang="en-US" sz="800" baseline="30000" dirty="0">
              <a:solidFill>
                <a:schemeClr val="tx1">
                  <a:lumMod val="95000"/>
                  <a:lumOff val="5000"/>
                </a:schemeClr>
              </a:solidFill>
              <a:latin typeface="Arial" panose="020B0604020202020204" pitchFamily="34" charset="0"/>
              <a:cs typeface="Arial" panose="020B0604020202020204" pitchFamily="34" charset="0"/>
            </a:endParaRPr>
          </a:p>
          <a:p>
            <a:pPr marL="167969" indent="-167969">
              <a:lnSpc>
                <a:spcPct val="90000"/>
              </a:lnSpc>
              <a:spcBef>
                <a:spcPct val="20000"/>
              </a:spcBef>
              <a:buClr>
                <a:srgbClr val="000000"/>
              </a:buClr>
            </a:pPr>
            <a:r>
              <a:rPr lang="en-US" sz="2100" dirty="0">
                <a:solidFill>
                  <a:srgbClr val="0070C0"/>
                </a:solidFill>
                <a:latin typeface="Arial" panose="020B0604020202020204" pitchFamily="34" charset="0"/>
                <a:cs typeface="Arial" panose="020B0604020202020204" pitchFamily="34" charset="0"/>
              </a:rPr>
              <a:t>Probe 1000TeV scale in our lifetimes</a:t>
            </a:r>
            <a:endParaRPr lang="en-US" sz="2100" b="1" dirty="0">
              <a:solidFill>
                <a:srgbClr val="C00000"/>
              </a:solidFill>
              <a:latin typeface="Arial" panose="020B0604020202020204" pitchFamily="34" charset="0"/>
              <a:cs typeface="Arial" panose="020B0604020202020204" pitchFamily="34" charset="0"/>
            </a:endParaRPr>
          </a:p>
          <a:p>
            <a:pPr marL="167969" indent="-167969">
              <a:lnSpc>
                <a:spcPct val="90000"/>
              </a:lnSpc>
              <a:spcBef>
                <a:spcPct val="20000"/>
              </a:spcBef>
              <a:buClr>
                <a:srgbClr val="000000"/>
              </a:buClr>
            </a:pPr>
            <a:endParaRPr lang="en-US" sz="800" b="1" dirty="0">
              <a:solidFill>
                <a:srgbClr val="C00000"/>
              </a:solidFill>
              <a:latin typeface="Arial" panose="020B0604020202020204" pitchFamily="34" charset="0"/>
              <a:cs typeface="Arial" panose="020B0604020202020204" pitchFamily="34" charset="0"/>
            </a:endParaRPr>
          </a:p>
          <a:p>
            <a:pPr marL="167969" indent="-167969">
              <a:lnSpc>
                <a:spcPct val="90000"/>
              </a:lnSpc>
              <a:spcBef>
                <a:spcPct val="20000"/>
              </a:spcBef>
              <a:buClr>
                <a:srgbClr val="000000"/>
              </a:buClr>
            </a:pPr>
            <a:r>
              <a:rPr lang="en-US" sz="2100" b="1" dirty="0">
                <a:solidFill>
                  <a:srgbClr val="C00000"/>
                </a:solidFill>
                <a:latin typeface="Arial" panose="020B0604020202020204" pitchFamily="34" charset="0"/>
                <a:cs typeface="Arial" panose="020B0604020202020204" pitchFamily="34" charset="0"/>
              </a:rPr>
              <a:t>To date, no rigorous nuclear theory</a:t>
            </a:r>
          </a:p>
          <a:p>
            <a:pPr marL="167969" indent="-167969">
              <a:lnSpc>
                <a:spcPct val="90000"/>
              </a:lnSpc>
              <a:spcBef>
                <a:spcPct val="20000"/>
              </a:spcBef>
              <a:buClr>
                <a:srgbClr val="000000"/>
              </a:buClr>
            </a:pPr>
            <a:r>
              <a:rPr lang="en-US" sz="2100" dirty="0">
                <a:solidFill>
                  <a:schemeClr val="tx1"/>
                </a:solidFill>
                <a:latin typeface="Arial" panose="020B0604020202020204" pitchFamily="34" charset="0"/>
                <a:cs typeface="Arial" panose="020B0604020202020204" pitchFamily="34" charset="0"/>
              </a:rPr>
              <a:t>		(motivation, interpretation)</a:t>
            </a:r>
          </a:p>
        </p:txBody>
      </p:sp>
      <p:sp>
        <p:nvSpPr>
          <p:cNvPr id="22" name="Rectangle 21">
            <a:extLst>
              <a:ext uri="{FF2B5EF4-FFF2-40B4-BE49-F238E27FC236}">
                <a16:creationId xmlns:a16="http://schemas.microsoft.com/office/drawing/2014/main" id="{B9DF400B-885E-F040-5A47-E55B9E3FA0A4}"/>
              </a:ext>
            </a:extLst>
          </p:cNvPr>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78" name="Rectangle 477">
            <a:extLst>
              <a:ext uri="{FF2B5EF4-FFF2-40B4-BE49-F238E27FC236}">
                <a16:creationId xmlns:a16="http://schemas.microsoft.com/office/drawing/2014/main" id="{4CB98B39-6865-EF96-5B7B-74D37BDA0A2A}"/>
              </a:ext>
            </a:extLst>
          </p:cNvPr>
          <p:cNvSpPr/>
          <p:nvPr/>
        </p:nvSpPr>
        <p:spPr>
          <a:xfrm>
            <a:off x="6553677" y="2277343"/>
            <a:ext cx="2787093" cy="191032"/>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2" name="Picture 1">
            <a:extLst>
              <a:ext uri="{FF2B5EF4-FFF2-40B4-BE49-F238E27FC236}">
                <a16:creationId xmlns:a16="http://schemas.microsoft.com/office/drawing/2014/main" id="{224B6801-3332-2191-7EEB-E273EAFDC3D9}"/>
              </a:ext>
            </a:extLst>
          </p:cNvPr>
          <p:cNvPicPr>
            <a:picLocks noChangeAspect="1"/>
          </p:cNvPicPr>
          <p:nvPr/>
        </p:nvPicPr>
        <p:blipFill rotWithShape="1">
          <a:blip r:embed="rId3">
            <a:extLst>
              <a:ext uri="{28A0092B-C50C-407E-A947-70E740481C1C}">
                <a14:useLocalDpi xmlns:a14="http://schemas.microsoft.com/office/drawing/2010/main" val="0"/>
              </a:ext>
            </a:extLst>
          </a:blip>
          <a:srcRect l="2247" t="17803" r="61470" b="17302"/>
          <a:stretch/>
        </p:blipFill>
        <p:spPr>
          <a:xfrm>
            <a:off x="132640" y="1857232"/>
            <a:ext cx="1724650" cy="1735142"/>
          </a:xfrm>
          <a:prstGeom prst="rect">
            <a:avLst/>
          </a:prstGeom>
        </p:spPr>
      </p:pic>
      <p:pic>
        <p:nvPicPr>
          <p:cNvPr id="29" name="Picture 28">
            <a:extLst>
              <a:ext uri="{FF2B5EF4-FFF2-40B4-BE49-F238E27FC236}">
                <a16:creationId xmlns:a16="http://schemas.microsoft.com/office/drawing/2014/main" id="{5A664E93-45A5-7CD4-8975-18F1FE6DC022}"/>
              </a:ext>
            </a:extLst>
          </p:cNvPr>
          <p:cNvPicPr>
            <a:picLocks noChangeAspect="1"/>
          </p:cNvPicPr>
          <p:nvPr/>
        </p:nvPicPr>
        <p:blipFill rotWithShape="1">
          <a:blip r:embed="rId4">
            <a:extLst>
              <a:ext uri="{28A0092B-C50C-407E-A947-70E740481C1C}">
                <a14:useLocalDpi xmlns:a14="http://schemas.microsoft.com/office/drawing/2010/main" val="0"/>
              </a:ext>
            </a:extLst>
          </a:blip>
          <a:srcRect l="51809" t="23594" r="1960" b="22276"/>
          <a:stretch/>
        </p:blipFill>
        <p:spPr>
          <a:xfrm>
            <a:off x="2132824" y="1831441"/>
            <a:ext cx="3046923" cy="2006761"/>
          </a:xfrm>
          <a:prstGeom prst="rect">
            <a:avLst/>
          </a:prstGeom>
        </p:spPr>
      </p:pic>
      <p:pic>
        <p:nvPicPr>
          <p:cNvPr id="30" name="Picture 29">
            <a:extLst>
              <a:ext uri="{FF2B5EF4-FFF2-40B4-BE49-F238E27FC236}">
                <a16:creationId xmlns:a16="http://schemas.microsoft.com/office/drawing/2014/main" id="{584F29C1-5FFE-E07A-B564-5DCFCD3C7449}"/>
              </a:ext>
            </a:extLst>
          </p:cNvPr>
          <p:cNvPicPr>
            <a:picLocks noChangeAspect="1"/>
          </p:cNvPicPr>
          <p:nvPr/>
        </p:nvPicPr>
        <p:blipFill>
          <a:blip r:embed="rId5"/>
          <a:stretch>
            <a:fillRect/>
          </a:stretch>
        </p:blipFill>
        <p:spPr>
          <a:xfrm>
            <a:off x="4220299" y="2565871"/>
            <a:ext cx="635000" cy="292100"/>
          </a:xfrm>
          <a:prstGeom prst="rect">
            <a:avLst/>
          </a:prstGeom>
        </p:spPr>
      </p:pic>
      <p:sp>
        <p:nvSpPr>
          <p:cNvPr id="19" name="Striped Right Arrow 18">
            <a:extLst>
              <a:ext uri="{FF2B5EF4-FFF2-40B4-BE49-F238E27FC236}">
                <a16:creationId xmlns:a16="http://schemas.microsoft.com/office/drawing/2014/main" id="{BD1BFEFF-1E39-C6BE-8051-DB14E2DB450A}"/>
              </a:ext>
            </a:extLst>
          </p:cNvPr>
          <p:cNvSpPr/>
          <p:nvPr/>
        </p:nvSpPr>
        <p:spPr>
          <a:xfrm>
            <a:off x="1801448" y="2387879"/>
            <a:ext cx="821802" cy="559294"/>
          </a:xfrm>
          <a:prstGeom prst="stripedRightArrow">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4" name="Picture 3" descr="KamLANDzen.jpg">
            <a:extLst>
              <a:ext uri="{FF2B5EF4-FFF2-40B4-BE49-F238E27FC236}">
                <a16:creationId xmlns:a16="http://schemas.microsoft.com/office/drawing/2014/main" id="{3C910D7B-4B8F-0D84-CEE3-1F306173E2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3677" y="1686373"/>
            <a:ext cx="5288711" cy="4908684"/>
          </a:xfrm>
          <a:prstGeom prst="rect">
            <a:avLst/>
          </a:prstGeom>
        </p:spPr>
      </p:pic>
      <p:sp>
        <p:nvSpPr>
          <p:cNvPr id="5" name="Rectangle 4">
            <a:extLst>
              <a:ext uri="{FF2B5EF4-FFF2-40B4-BE49-F238E27FC236}">
                <a16:creationId xmlns:a16="http://schemas.microsoft.com/office/drawing/2014/main" id="{CE879B97-645E-2999-3C20-80EAA18BB794}"/>
              </a:ext>
            </a:extLst>
          </p:cNvPr>
          <p:cNvSpPr/>
          <p:nvPr/>
        </p:nvSpPr>
        <p:spPr>
          <a:xfrm>
            <a:off x="7438683" y="5919103"/>
            <a:ext cx="3025946" cy="376118"/>
          </a:xfrm>
          <a:prstGeom prst="rect">
            <a:avLst/>
          </a:prstGeom>
          <a:solidFill>
            <a:srgbClr val="0070C0">
              <a:alpha val="60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1" i="0" u="none" strike="noStrike" cap="none" spc="0" normalizeH="0" dirty="0">
                <a:ln>
                  <a:noFill/>
                </a:ln>
                <a:solidFill>
                  <a:schemeClr val="bg1"/>
                </a:solidFill>
                <a:effectLst/>
                <a:uFillTx/>
                <a:latin typeface="Arial"/>
                <a:ea typeface="Arial"/>
                <a:cs typeface="Arial"/>
                <a:sym typeface="Arial"/>
              </a:rPr>
              <a:t>x1000 enhancement</a:t>
            </a:r>
          </a:p>
        </p:txBody>
      </p:sp>
      <p:sp>
        <p:nvSpPr>
          <p:cNvPr id="9" name="Striped Right Arrow 8">
            <a:extLst>
              <a:ext uri="{FF2B5EF4-FFF2-40B4-BE49-F238E27FC236}">
                <a16:creationId xmlns:a16="http://schemas.microsoft.com/office/drawing/2014/main" id="{7F0DD498-BEEE-9133-CBC2-26DD30619539}"/>
              </a:ext>
            </a:extLst>
          </p:cNvPr>
          <p:cNvSpPr/>
          <p:nvPr/>
        </p:nvSpPr>
        <p:spPr>
          <a:xfrm rot="5400000">
            <a:off x="9071885" y="4550219"/>
            <a:ext cx="2227487" cy="558000"/>
          </a:xfrm>
          <a:prstGeom prst="stripedRightArrow">
            <a:avLst/>
          </a:prstGeom>
          <a:solidFill>
            <a:srgbClr val="FF0000">
              <a:alpha val="44026"/>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10" name="Rectangle 9">
            <a:extLst>
              <a:ext uri="{FF2B5EF4-FFF2-40B4-BE49-F238E27FC236}">
                <a16:creationId xmlns:a16="http://schemas.microsoft.com/office/drawing/2014/main" id="{89C2869E-8746-593C-9C9B-22E6B9FB3390}"/>
              </a:ext>
            </a:extLst>
          </p:cNvPr>
          <p:cNvSpPr/>
          <p:nvPr/>
        </p:nvSpPr>
        <p:spPr>
          <a:xfrm>
            <a:off x="674669" y="6520639"/>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3" name="object 4">
            <a:extLst>
              <a:ext uri="{FF2B5EF4-FFF2-40B4-BE49-F238E27FC236}">
                <a16:creationId xmlns:a16="http://schemas.microsoft.com/office/drawing/2014/main" id="{DF785F2D-8266-3AB6-7068-CA300F4923D2}"/>
              </a:ext>
            </a:extLst>
          </p:cNvPr>
          <p:cNvPicPr/>
          <p:nvPr/>
        </p:nvPicPr>
        <p:blipFill>
          <a:blip r:embed="rId7" cstate="print"/>
          <a:stretch>
            <a:fillRect/>
          </a:stretch>
        </p:blipFill>
        <p:spPr>
          <a:xfrm>
            <a:off x="132640" y="6123450"/>
            <a:ext cx="5754933" cy="648000"/>
          </a:xfrm>
          <a:prstGeom prst="rect">
            <a:avLst/>
          </a:prstGeom>
        </p:spPr>
      </p:pic>
      <p:sp>
        <p:nvSpPr>
          <p:cNvPr id="6" name="Rectangle 5">
            <a:extLst>
              <a:ext uri="{FF2B5EF4-FFF2-40B4-BE49-F238E27FC236}">
                <a16:creationId xmlns:a16="http://schemas.microsoft.com/office/drawing/2014/main" id="{501F2345-3D57-4588-84E5-752F3C80D86B}"/>
              </a:ext>
            </a:extLst>
          </p:cNvPr>
          <p:cNvSpPr/>
          <p:nvPr/>
        </p:nvSpPr>
        <p:spPr>
          <a:xfrm>
            <a:off x="2596316" y="6045617"/>
            <a:ext cx="1512695" cy="376118"/>
          </a:xfrm>
          <a:prstGeom prst="rect">
            <a:avLst/>
          </a:prstGeom>
          <a:solidFill>
            <a:schemeClr val="accent2">
              <a:lumMod val="60000"/>
              <a:lumOff val="40000"/>
              <a:alpha val="1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7" name="Rectangle 6">
            <a:extLst>
              <a:ext uri="{FF2B5EF4-FFF2-40B4-BE49-F238E27FC236}">
                <a16:creationId xmlns:a16="http://schemas.microsoft.com/office/drawing/2014/main" id="{C7AD9C1B-D94A-D6A7-D48A-31881AB61600}"/>
              </a:ext>
            </a:extLst>
          </p:cNvPr>
          <p:cNvSpPr/>
          <p:nvPr/>
        </p:nvSpPr>
        <p:spPr>
          <a:xfrm>
            <a:off x="4143467" y="6045617"/>
            <a:ext cx="1732531" cy="376118"/>
          </a:xfrm>
          <a:prstGeom prst="rect">
            <a:avLst/>
          </a:prstGeom>
          <a:solidFill>
            <a:srgbClr val="0070C0">
              <a:alpha val="15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8" name="TextBox 7">
            <a:extLst>
              <a:ext uri="{FF2B5EF4-FFF2-40B4-BE49-F238E27FC236}">
                <a16:creationId xmlns:a16="http://schemas.microsoft.com/office/drawing/2014/main" id="{9844C6D1-F10A-77C6-FB00-5578F56C5E6A}"/>
              </a:ext>
            </a:extLst>
          </p:cNvPr>
          <p:cNvSpPr txBox="1"/>
          <p:nvPr/>
        </p:nvSpPr>
        <p:spPr>
          <a:xfrm>
            <a:off x="2186153" y="5737842"/>
            <a:ext cx="1454883"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C00000"/>
                </a:solidFill>
                <a:effectLst/>
                <a:uFillTx/>
                <a:latin typeface="Arial"/>
                <a:ea typeface="Arial"/>
                <a:cs typeface="Arial"/>
                <a:sym typeface="Arial"/>
              </a:rPr>
              <a:t>Nuclear structure</a:t>
            </a:r>
          </a:p>
        </p:txBody>
      </p:sp>
      <p:sp>
        <p:nvSpPr>
          <p:cNvPr id="11" name="TextBox 10">
            <a:extLst>
              <a:ext uri="{FF2B5EF4-FFF2-40B4-BE49-F238E27FC236}">
                <a16:creationId xmlns:a16="http://schemas.microsoft.com/office/drawing/2014/main" id="{5A694BC1-9838-0A46-CDF7-8922C06A05F2}"/>
              </a:ext>
            </a:extLst>
          </p:cNvPr>
          <p:cNvSpPr txBox="1"/>
          <p:nvPr/>
        </p:nvSpPr>
        <p:spPr>
          <a:xfrm>
            <a:off x="4400521" y="5745085"/>
            <a:ext cx="1267333"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accent1">
                    <a:lumMod val="60000"/>
                    <a:lumOff val="40000"/>
                  </a:schemeClr>
                </a:solidFill>
                <a:effectLst/>
                <a:uFillTx/>
                <a:latin typeface="Arial"/>
                <a:ea typeface="Arial"/>
                <a:cs typeface="Arial"/>
                <a:sym typeface="Arial"/>
              </a:rPr>
              <a:t>P,T odd NN i</a:t>
            </a:r>
            <a:r>
              <a:rPr lang="en-US" sz="1400" dirty="0">
                <a:solidFill>
                  <a:schemeClr val="accent1">
                    <a:lumMod val="60000"/>
                    <a:lumOff val="40000"/>
                  </a:schemeClr>
                </a:solidFill>
              </a:rPr>
              <a:t>nt</a:t>
            </a:r>
            <a:endParaRPr kumimoji="0" lang="en-US" sz="1400" b="0" i="0" u="none" strike="noStrike" cap="none" spc="0" normalizeH="0" baseline="0" dirty="0">
              <a:ln>
                <a:noFill/>
              </a:ln>
              <a:solidFill>
                <a:schemeClr val="accent1">
                  <a:lumMod val="60000"/>
                  <a:lumOff val="40000"/>
                </a:schemeClr>
              </a:solidFill>
              <a:effectLst/>
              <a:uFillTx/>
              <a:latin typeface="Arial"/>
              <a:ea typeface="Arial"/>
              <a:cs typeface="Arial"/>
              <a:sym typeface="Arial"/>
            </a:endParaRPr>
          </a:p>
        </p:txBody>
      </p:sp>
      <p:sp>
        <p:nvSpPr>
          <p:cNvPr id="12" name="Rectangle 11">
            <a:extLst>
              <a:ext uri="{FF2B5EF4-FFF2-40B4-BE49-F238E27FC236}">
                <a16:creationId xmlns:a16="http://schemas.microsoft.com/office/drawing/2014/main" id="{B903595D-2353-E0FA-DBC3-803BD4A0BEF3}"/>
              </a:ext>
            </a:extLst>
          </p:cNvPr>
          <p:cNvSpPr/>
          <p:nvPr/>
        </p:nvSpPr>
        <p:spPr>
          <a:xfrm>
            <a:off x="3462312" y="6444310"/>
            <a:ext cx="1512695" cy="376118"/>
          </a:xfrm>
          <a:prstGeom prst="rect">
            <a:avLst/>
          </a:prstGeom>
          <a:solidFill>
            <a:srgbClr val="00B050">
              <a:alpha val="15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4" name="TextBox 13">
            <a:extLst>
              <a:ext uri="{FF2B5EF4-FFF2-40B4-BE49-F238E27FC236}">
                <a16:creationId xmlns:a16="http://schemas.microsoft.com/office/drawing/2014/main" id="{055B6A03-8145-52A0-A7EB-CB84B2BE9D80}"/>
              </a:ext>
            </a:extLst>
          </p:cNvPr>
          <p:cNvSpPr txBox="1"/>
          <p:nvPr/>
        </p:nvSpPr>
        <p:spPr>
          <a:xfrm>
            <a:off x="4973927" y="6572405"/>
            <a:ext cx="998028"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400" dirty="0">
                <a:solidFill>
                  <a:srgbClr val="00B050"/>
                </a:solidFill>
              </a:rPr>
              <a:t>Experiment</a:t>
            </a:r>
            <a:endParaRPr kumimoji="0" lang="en-US" sz="1400" b="0" i="0" u="none" strike="noStrike" cap="none" spc="0" normalizeH="0" baseline="0" dirty="0">
              <a:ln>
                <a:noFill/>
              </a:ln>
              <a:solidFill>
                <a:srgbClr val="00B050"/>
              </a:solidFill>
              <a:effectLst/>
              <a:uFillTx/>
              <a:latin typeface="Arial"/>
              <a:ea typeface="Arial"/>
              <a:cs typeface="Arial"/>
              <a:sym typeface="Arial"/>
            </a:endParaRPr>
          </a:p>
        </p:txBody>
      </p:sp>
      <p:sp>
        <p:nvSpPr>
          <p:cNvPr id="15" name="Oval 14">
            <a:extLst>
              <a:ext uri="{FF2B5EF4-FFF2-40B4-BE49-F238E27FC236}">
                <a16:creationId xmlns:a16="http://schemas.microsoft.com/office/drawing/2014/main" id="{9B16DB4C-F8BB-F1ED-ED43-88B116313A0A}"/>
              </a:ext>
            </a:extLst>
          </p:cNvPr>
          <p:cNvSpPr>
            <a:spLocks noChangeAspect="1"/>
          </p:cNvSpPr>
          <p:nvPr/>
        </p:nvSpPr>
        <p:spPr>
          <a:xfrm>
            <a:off x="23151" y="6227367"/>
            <a:ext cx="374064" cy="407303"/>
          </a:xfrm>
          <a:prstGeom prst="ellipse">
            <a:avLst/>
          </a:prstGeom>
          <a:solidFill>
            <a:srgbClr val="FF0000">
              <a:alpha val="14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r>
              <a:rPr lang="en-US" dirty="0"/>
              <a:t> </a:t>
            </a:r>
          </a:p>
        </p:txBody>
      </p:sp>
      <p:sp>
        <p:nvSpPr>
          <p:cNvPr id="16" name="TextBox 15">
            <a:extLst>
              <a:ext uri="{FF2B5EF4-FFF2-40B4-BE49-F238E27FC236}">
                <a16:creationId xmlns:a16="http://schemas.microsoft.com/office/drawing/2014/main" id="{C2A78B7B-D095-C2EC-B427-858AE00DB8BC}"/>
              </a:ext>
            </a:extLst>
          </p:cNvPr>
          <p:cNvSpPr txBox="1"/>
          <p:nvPr/>
        </p:nvSpPr>
        <p:spPr>
          <a:xfrm>
            <a:off x="5318" y="5842312"/>
            <a:ext cx="1196851"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FF0000"/>
                </a:solidFill>
                <a:effectLst/>
                <a:uFillTx/>
                <a:latin typeface="Arial"/>
                <a:ea typeface="Arial"/>
                <a:cs typeface="Arial"/>
                <a:sym typeface="Arial"/>
              </a:rPr>
              <a:t>Measurement</a:t>
            </a:r>
          </a:p>
        </p:txBody>
      </p:sp>
      <p:sp>
        <p:nvSpPr>
          <p:cNvPr id="17" name="TextBox 16">
            <a:extLst>
              <a:ext uri="{FF2B5EF4-FFF2-40B4-BE49-F238E27FC236}">
                <a16:creationId xmlns:a16="http://schemas.microsoft.com/office/drawing/2014/main" id="{2D741415-ADAC-EE60-DF7D-6A3A5116B528}"/>
              </a:ext>
            </a:extLst>
          </p:cNvPr>
          <p:cNvSpPr txBox="1"/>
          <p:nvPr/>
        </p:nvSpPr>
        <p:spPr>
          <a:xfrm>
            <a:off x="5898879" y="6103086"/>
            <a:ext cx="149015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70C0"/>
                </a:solidFill>
                <a:effectLst/>
                <a:uFillTx/>
                <a:latin typeface="Arial"/>
                <a:ea typeface="Arial"/>
                <a:cs typeface="Arial"/>
                <a:sym typeface="Arial"/>
              </a:rPr>
              <a:t>New physics</a:t>
            </a:r>
          </a:p>
        </p:txBody>
      </p:sp>
    </p:spTree>
    <p:extLst>
      <p:ext uri="{BB962C8B-B14F-4D97-AF65-F5344CB8AC3E}">
        <p14:creationId xmlns:p14="http://schemas.microsoft.com/office/powerpoint/2010/main" val="3290984022"/>
      </p:ext>
    </p:extLst>
  </p:cSld>
  <p:clrMapOvr>
    <a:masterClrMapping/>
  </p:clrMapOvr>
  <p:transition spd="med" advTm="27434"/>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7DBFC-615B-BA17-5014-5FE65E96CFEF}"/>
            </a:ext>
          </a:extLst>
        </p:cNvPr>
        <p:cNvGrpSpPr/>
        <p:nvPr/>
      </p:nvGrpSpPr>
      <p:grpSpPr>
        <a:xfrm>
          <a:off x="0" y="0"/>
          <a:ext cx="0" cy="0"/>
          <a:chOff x="0" y="0"/>
          <a:chExt cx="0" cy="0"/>
        </a:xfrm>
      </p:grpSpPr>
      <p:sp>
        <p:nvSpPr>
          <p:cNvPr id="495" name="Title 1">
            <a:extLst>
              <a:ext uri="{FF2B5EF4-FFF2-40B4-BE49-F238E27FC236}">
                <a16:creationId xmlns:a16="http://schemas.microsoft.com/office/drawing/2014/main" id="{C8B025DC-FB0E-BBA8-1CCD-3C56EAB88934}"/>
              </a:ext>
            </a:extLst>
          </p:cNvPr>
          <p:cNvSpPr txBox="1">
            <a:spLocks noGrp="1"/>
          </p:cNvSpPr>
          <p:nvPr>
            <p:ph type="title"/>
          </p:nvPr>
        </p:nvSpPr>
        <p:spPr>
          <a:xfrm>
            <a:off x="2186153" y="90001"/>
            <a:ext cx="9900278" cy="688339"/>
          </a:xfrm>
          <a:prstGeom prst="rect">
            <a:avLst/>
          </a:prstGeom>
        </p:spPr>
        <p:txBody>
          <a:bodyPr>
            <a:normAutofit/>
          </a:bodyPr>
          <a:lstStyle>
            <a:lvl1pPr>
              <a:defRPr sz="3000"/>
            </a:lvl1pPr>
          </a:lstStyle>
          <a:p>
            <a:pPr algn="r"/>
            <a:r>
              <a:rPr lang="en-US" dirty="0"/>
              <a:t>The Magic of Molecules: Weak Structure of Nuclei</a:t>
            </a:r>
            <a:endParaRPr dirty="0"/>
          </a:p>
        </p:txBody>
      </p:sp>
      <p:sp>
        <p:nvSpPr>
          <p:cNvPr id="8" name="Rectangle 7">
            <a:extLst>
              <a:ext uri="{FF2B5EF4-FFF2-40B4-BE49-F238E27FC236}">
                <a16:creationId xmlns:a16="http://schemas.microsoft.com/office/drawing/2014/main" id="{EB867E7C-2719-04C6-BCBE-B6BC33EA97F3}"/>
              </a:ext>
            </a:extLst>
          </p:cNvPr>
          <p:cNvSpPr/>
          <p:nvPr/>
        </p:nvSpPr>
        <p:spPr>
          <a:xfrm>
            <a:off x="674669" y="6509064"/>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3" name="Rectangle 61">
            <a:extLst>
              <a:ext uri="{FF2B5EF4-FFF2-40B4-BE49-F238E27FC236}">
                <a16:creationId xmlns:a16="http://schemas.microsoft.com/office/drawing/2014/main" id="{F26E0A3F-BE05-C9DC-51AF-F02375E9D730}"/>
              </a:ext>
            </a:extLst>
          </p:cNvPr>
          <p:cNvSpPr>
            <a:spLocks noChangeArrowheads="1"/>
          </p:cNvSpPr>
          <p:nvPr/>
        </p:nvSpPr>
        <p:spPr bwMode="auto">
          <a:xfrm>
            <a:off x="182880" y="738717"/>
            <a:ext cx="12009119" cy="5750801"/>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b="1" dirty="0">
                <a:solidFill>
                  <a:srgbClr val="0070C0"/>
                </a:solidFill>
                <a:latin typeface="Arial" panose="020B0604020202020204" pitchFamily="34" charset="0"/>
                <a:cs typeface="Arial" panose="020B0604020202020204" pitchFamily="34" charset="0"/>
              </a:rPr>
              <a:t>Hadronic P violation </a:t>
            </a:r>
            <a:r>
              <a:rPr lang="en-US" sz="2100" dirty="0">
                <a:latin typeface="Arial" panose="020B0604020202020204" pitchFamily="34" charset="0"/>
                <a:cs typeface="Arial" panose="020B0604020202020204" pitchFamily="34" charset="0"/>
              </a:rPr>
              <a:t>– probe the </a:t>
            </a:r>
            <a:r>
              <a:rPr lang="en-US" sz="2100" b="1" dirty="0">
                <a:solidFill>
                  <a:srgbClr val="C00000"/>
                </a:solidFill>
                <a:latin typeface="Arial" panose="020B0604020202020204" pitchFamily="34" charset="0"/>
                <a:cs typeface="Arial" panose="020B0604020202020204" pitchFamily="34" charset="0"/>
              </a:rPr>
              <a:t>weak structure </a:t>
            </a:r>
            <a:r>
              <a:rPr lang="en-US" sz="2100" dirty="0">
                <a:latin typeface="Arial" panose="020B0604020202020204" pitchFamily="34" charset="0"/>
                <a:cs typeface="Arial" panose="020B0604020202020204" pitchFamily="34" charset="0"/>
              </a:rPr>
              <a:t>of the atomic nucleus!</a:t>
            </a:r>
          </a:p>
          <a:p>
            <a:endParaRPr lang="en-US" sz="800" dirty="0">
              <a:latin typeface="Myriad pro"/>
              <a:cs typeface="Myriad pro"/>
            </a:endParaRPr>
          </a:p>
          <a:p>
            <a:r>
              <a:rPr lang="en-US" sz="2100" dirty="0">
                <a:latin typeface="Myriad pro"/>
                <a:cs typeface="Myriad pro"/>
              </a:rPr>
              <a:t>W,Z exchange between nucleons generates </a:t>
            </a:r>
            <a:r>
              <a:rPr lang="en-US" sz="2100" b="1" dirty="0">
                <a:solidFill>
                  <a:srgbClr val="C00000"/>
                </a:solidFill>
                <a:latin typeface="Myriad pro"/>
                <a:cs typeface="Myriad pro"/>
              </a:rPr>
              <a:t>anapole moment</a:t>
            </a: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r>
              <a:rPr lang="en-US" sz="2100" dirty="0">
                <a:latin typeface="Myriad pro"/>
                <a:cs typeface="Myriad pro"/>
              </a:rPr>
              <a:t>    </a:t>
            </a:r>
          </a:p>
          <a:p>
            <a:endParaRPr lang="en-US" sz="2100" dirty="0">
              <a:latin typeface="Myriad pro"/>
              <a:cs typeface="Myriad pro"/>
            </a:endParaRPr>
          </a:p>
          <a:p>
            <a:r>
              <a:rPr lang="en-US" sz="2100" dirty="0">
                <a:latin typeface="Myriad pro"/>
                <a:cs typeface="Myriad pro"/>
              </a:rPr>
              <a:t>						         Experimental tuning enhances &gt;10</a:t>
            </a:r>
            <a:r>
              <a:rPr lang="en-US" sz="2100" baseline="30000" dirty="0">
                <a:latin typeface="Myriad pro"/>
                <a:cs typeface="Myriad pro"/>
              </a:rPr>
              <a:t>11</a:t>
            </a:r>
          </a:p>
          <a:p>
            <a:endParaRPr lang="en-US" sz="2100" dirty="0">
              <a:latin typeface="Myriad pro"/>
              <a:cs typeface="Myriad pro"/>
            </a:endParaRPr>
          </a:p>
          <a:p>
            <a:endParaRPr lang="en-US" sz="2100" dirty="0">
              <a:latin typeface="Myriad pro"/>
              <a:cs typeface="Myriad pro"/>
            </a:endParaRPr>
          </a:p>
          <a:p>
            <a:r>
              <a:rPr lang="en-US" sz="2100" b="1" dirty="0">
                <a:solidFill>
                  <a:srgbClr val="C00000"/>
                </a:solidFill>
                <a:latin typeface="Myriad pro"/>
                <a:cs typeface="Myriad pro"/>
              </a:rPr>
              <a:t>To date, no rigorous nuclear theory</a:t>
            </a:r>
          </a:p>
          <a:p>
            <a:pPr marL="167969" indent="-167969">
              <a:lnSpc>
                <a:spcPct val="90000"/>
              </a:lnSpc>
              <a:spcBef>
                <a:spcPct val="20000"/>
              </a:spcBef>
              <a:buClr>
                <a:srgbClr val="000000"/>
              </a:buClr>
            </a:pPr>
            <a:endParaRPr lang="en-US" sz="600" dirty="0">
              <a:solidFill>
                <a:srgbClr val="FF0000"/>
              </a:solidFill>
              <a:latin typeface="Arial" panose="020B0604020202020204" pitchFamily="34" charset="0"/>
              <a:cs typeface="Arial" panose="020B0604020202020204" pitchFamily="34" charset="0"/>
            </a:endParaRPr>
          </a:p>
          <a:p>
            <a:pPr marL="167969" indent="-167969">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B9DF400B-885E-F040-5A47-E55B9E3FA0A4}"/>
              </a:ext>
            </a:extLst>
          </p:cNvPr>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pic>
        <p:nvPicPr>
          <p:cNvPr id="19" name="Picture 18">
            <a:extLst>
              <a:ext uri="{FF2B5EF4-FFF2-40B4-BE49-F238E27FC236}">
                <a16:creationId xmlns:a16="http://schemas.microsoft.com/office/drawing/2014/main" id="{4F7434D4-46C1-8F3F-2F2B-7EBD5885C325}"/>
              </a:ext>
            </a:extLst>
          </p:cNvPr>
          <p:cNvPicPr>
            <a:picLocks noChangeAspect="1"/>
          </p:cNvPicPr>
          <p:nvPr/>
        </p:nvPicPr>
        <p:blipFill rotWithShape="1">
          <a:blip r:embed="rId3"/>
          <a:srcRect l="49782" t="19861" r="10099" b="24042"/>
          <a:stretch/>
        </p:blipFill>
        <p:spPr>
          <a:xfrm>
            <a:off x="8143891" y="1134317"/>
            <a:ext cx="3988799" cy="4182924"/>
          </a:xfrm>
          <a:prstGeom prst="rect">
            <a:avLst/>
          </a:prstGeom>
        </p:spPr>
      </p:pic>
      <p:pic>
        <p:nvPicPr>
          <p:cNvPr id="5124" name="Picture 4">
            <a:extLst>
              <a:ext uri="{FF2B5EF4-FFF2-40B4-BE49-F238E27FC236}">
                <a16:creationId xmlns:a16="http://schemas.microsoft.com/office/drawing/2014/main" id="{A6668DB9-2313-01DD-2003-766CFDEAE4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r="13940" b="5121"/>
          <a:stretch/>
        </p:blipFill>
        <p:spPr bwMode="auto">
          <a:xfrm>
            <a:off x="182880" y="6013808"/>
            <a:ext cx="5247937" cy="769437"/>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08A8BC99-97A0-7313-E97F-614B2664996B}"/>
              </a:ext>
            </a:extLst>
          </p:cNvPr>
          <p:cNvSpPr/>
          <p:nvPr/>
        </p:nvSpPr>
        <p:spPr>
          <a:xfrm>
            <a:off x="2538441" y="6053282"/>
            <a:ext cx="1512695" cy="376118"/>
          </a:xfrm>
          <a:prstGeom prst="rect">
            <a:avLst/>
          </a:prstGeom>
          <a:solidFill>
            <a:schemeClr val="accent2">
              <a:lumMod val="60000"/>
              <a:lumOff val="40000"/>
              <a:alpha val="1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36" name="Rectangle 35">
            <a:extLst>
              <a:ext uri="{FF2B5EF4-FFF2-40B4-BE49-F238E27FC236}">
                <a16:creationId xmlns:a16="http://schemas.microsoft.com/office/drawing/2014/main" id="{E68D5F06-A0EF-C382-F6DF-030F9D125FC4}"/>
              </a:ext>
            </a:extLst>
          </p:cNvPr>
          <p:cNvSpPr/>
          <p:nvPr/>
        </p:nvSpPr>
        <p:spPr>
          <a:xfrm>
            <a:off x="4050868" y="6053282"/>
            <a:ext cx="1454884" cy="376118"/>
          </a:xfrm>
          <a:prstGeom prst="rect">
            <a:avLst/>
          </a:prstGeom>
          <a:solidFill>
            <a:srgbClr val="0070C0">
              <a:alpha val="15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37" name="TextBox 36">
            <a:extLst>
              <a:ext uri="{FF2B5EF4-FFF2-40B4-BE49-F238E27FC236}">
                <a16:creationId xmlns:a16="http://schemas.microsoft.com/office/drawing/2014/main" id="{0D4EE5FD-D8CD-BE3D-ABCE-63709144EBAD}"/>
              </a:ext>
            </a:extLst>
          </p:cNvPr>
          <p:cNvSpPr txBox="1"/>
          <p:nvPr/>
        </p:nvSpPr>
        <p:spPr>
          <a:xfrm>
            <a:off x="2498670" y="5745507"/>
            <a:ext cx="1454883"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C00000"/>
                </a:solidFill>
                <a:effectLst/>
                <a:uFillTx/>
                <a:latin typeface="Arial"/>
                <a:ea typeface="Arial"/>
                <a:cs typeface="Arial"/>
                <a:sym typeface="Arial"/>
              </a:rPr>
              <a:t>Nuclear structure</a:t>
            </a:r>
          </a:p>
        </p:txBody>
      </p:sp>
      <p:sp>
        <p:nvSpPr>
          <p:cNvPr id="38" name="TextBox 37">
            <a:extLst>
              <a:ext uri="{FF2B5EF4-FFF2-40B4-BE49-F238E27FC236}">
                <a16:creationId xmlns:a16="http://schemas.microsoft.com/office/drawing/2014/main" id="{BB3C69F6-1C68-E43C-C3C5-7556D1FD5B04}"/>
              </a:ext>
            </a:extLst>
          </p:cNvPr>
          <p:cNvSpPr txBox="1"/>
          <p:nvPr/>
        </p:nvSpPr>
        <p:spPr>
          <a:xfrm>
            <a:off x="4174551" y="5762510"/>
            <a:ext cx="1118253"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accent1">
                    <a:lumMod val="60000"/>
                    <a:lumOff val="40000"/>
                  </a:schemeClr>
                </a:solidFill>
                <a:effectLst/>
                <a:uFillTx/>
                <a:latin typeface="Arial"/>
                <a:ea typeface="Arial"/>
                <a:cs typeface="Arial"/>
                <a:sym typeface="Arial"/>
              </a:rPr>
              <a:t>P-odd NN i</a:t>
            </a:r>
            <a:r>
              <a:rPr lang="en-US" sz="1400" dirty="0">
                <a:solidFill>
                  <a:schemeClr val="accent1">
                    <a:lumMod val="60000"/>
                    <a:lumOff val="40000"/>
                  </a:schemeClr>
                </a:solidFill>
              </a:rPr>
              <a:t>nt</a:t>
            </a:r>
            <a:endParaRPr kumimoji="0" lang="en-US" sz="1400" b="0" i="0" u="none" strike="noStrike" cap="none" spc="0" normalizeH="0" baseline="0" dirty="0">
              <a:ln>
                <a:noFill/>
              </a:ln>
              <a:solidFill>
                <a:schemeClr val="accent1">
                  <a:lumMod val="60000"/>
                  <a:lumOff val="40000"/>
                </a:schemeClr>
              </a:solidFill>
              <a:effectLst/>
              <a:uFillTx/>
              <a:latin typeface="Arial"/>
              <a:ea typeface="Arial"/>
              <a:cs typeface="Arial"/>
              <a:sym typeface="Arial"/>
            </a:endParaRPr>
          </a:p>
        </p:txBody>
      </p:sp>
      <p:sp>
        <p:nvSpPr>
          <p:cNvPr id="39" name="Rectangle 38">
            <a:extLst>
              <a:ext uri="{FF2B5EF4-FFF2-40B4-BE49-F238E27FC236}">
                <a16:creationId xmlns:a16="http://schemas.microsoft.com/office/drawing/2014/main" id="{0E493DBA-D0B5-EDAB-4D7C-7E07208AD54C}"/>
              </a:ext>
            </a:extLst>
          </p:cNvPr>
          <p:cNvSpPr/>
          <p:nvPr/>
        </p:nvSpPr>
        <p:spPr>
          <a:xfrm>
            <a:off x="3439163" y="6451975"/>
            <a:ext cx="1159034" cy="376118"/>
          </a:xfrm>
          <a:prstGeom prst="rect">
            <a:avLst/>
          </a:prstGeom>
          <a:solidFill>
            <a:srgbClr val="00B050">
              <a:alpha val="15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0" name="TextBox 39">
            <a:extLst>
              <a:ext uri="{FF2B5EF4-FFF2-40B4-BE49-F238E27FC236}">
                <a16:creationId xmlns:a16="http://schemas.microsoft.com/office/drawing/2014/main" id="{7186B9B3-6845-67D8-575F-3489BD2AFA0E}"/>
              </a:ext>
            </a:extLst>
          </p:cNvPr>
          <p:cNvSpPr txBox="1"/>
          <p:nvPr/>
        </p:nvSpPr>
        <p:spPr>
          <a:xfrm>
            <a:off x="4661408" y="6580070"/>
            <a:ext cx="998028"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400" dirty="0">
                <a:solidFill>
                  <a:srgbClr val="00B050"/>
                </a:solidFill>
              </a:rPr>
              <a:t>Experiment</a:t>
            </a:r>
            <a:endParaRPr kumimoji="0" lang="en-US" sz="1400" b="0" i="0" u="none" strike="noStrike" cap="none" spc="0" normalizeH="0" baseline="0" dirty="0">
              <a:ln>
                <a:noFill/>
              </a:ln>
              <a:solidFill>
                <a:srgbClr val="00B050"/>
              </a:solidFill>
              <a:effectLst/>
              <a:uFillTx/>
              <a:latin typeface="Arial"/>
              <a:ea typeface="Arial"/>
              <a:cs typeface="Arial"/>
              <a:sym typeface="Arial"/>
            </a:endParaRPr>
          </a:p>
        </p:txBody>
      </p:sp>
      <p:sp>
        <p:nvSpPr>
          <p:cNvPr id="46" name="TextBox 45">
            <a:extLst>
              <a:ext uri="{FF2B5EF4-FFF2-40B4-BE49-F238E27FC236}">
                <a16:creationId xmlns:a16="http://schemas.microsoft.com/office/drawing/2014/main" id="{8799D47E-1BEE-5655-224A-2A25E87A7CD8}"/>
              </a:ext>
            </a:extLst>
          </p:cNvPr>
          <p:cNvSpPr txBox="1"/>
          <p:nvPr/>
        </p:nvSpPr>
        <p:spPr>
          <a:xfrm>
            <a:off x="5582281" y="5916119"/>
            <a:ext cx="181075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70C0"/>
                </a:solidFill>
                <a:effectLst/>
                <a:uFillTx/>
                <a:latin typeface="Arial"/>
                <a:ea typeface="Arial"/>
                <a:cs typeface="Arial"/>
                <a:sym typeface="Arial"/>
              </a:rPr>
              <a:t>New P-violating</a:t>
            </a:r>
          </a:p>
          <a:p>
            <a:pPr marL="0" marR="0" indent="0" algn="l" defTabSz="4572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70C0"/>
                </a:solidFill>
                <a:effectLst/>
                <a:uFillTx/>
                <a:latin typeface="Arial"/>
                <a:ea typeface="Arial"/>
                <a:cs typeface="Arial"/>
                <a:sym typeface="Arial"/>
              </a:rPr>
              <a:t>physics</a:t>
            </a:r>
          </a:p>
        </p:txBody>
      </p:sp>
      <p:pic>
        <p:nvPicPr>
          <p:cNvPr id="48" name="Picture 47">
            <a:extLst>
              <a:ext uri="{FF2B5EF4-FFF2-40B4-BE49-F238E27FC236}">
                <a16:creationId xmlns:a16="http://schemas.microsoft.com/office/drawing/2014/main" id="{C48636FB-7B52-1B9C-0660-C2701C6D6879}"/>
              </a:ext>
            </a:extLst>
          </p:cNvPr>
          <p:cNvPicPr>
            <a:picLocks noChangeAspect="1"/>
          </p:cNvPicPr>
          <p:nvPr/>
        </p:nvPicPr>
        <p:blipFill rotWithShape="1">
          <a:blip r:embed="rId5"/>
          <a:srcRect l="51080" t="27215" r="31810" b="17927"/>
          <a:stretch/>
        </p:blipFill>
        <p:spPr>
          <a:xfrm>
            <a:off x="350158" y="2020320"/>
            <a:ext cx="1785381" cy="3219912"/>
          </a:xfrm>
          <a:prstGeom prst="rect">
            <a:avLst/>
          </a:prstGeom>
        </p:spPr>
      </p:pic>
      <p:pic>
        <p:nvPicPr>
          <p:cNvPr id="49" name="Picture 48">
            <a:extLst>
              <a:ext uri="{FF2B5EF4-FFF2-40B4-BE49-F238E27FC236}">
                <a16:creationId xmlns:a16="http://schemas.microsoft.com/office/drawing/2014/main" id="{E6EA5A02-B166-B41B-A69E-42C5F73A4284}"/>
              </a:ext>
            </a:extLst>
          </p:cNvPr>
          <p:cNvPicPr>
            <a:picLocks noChangeAspect="1"/>
          </p:cNvPicPr>
          <p:nvPr/>
        </p:nvPicPr>
        <p:blipFill rotWithShape="1">
          <a:blip r:embed="rId6"/>
          <a:srcRect l="11667" t="18026" r="64247" b="48389"/>
          <a:stretch/>
        </p:blipFill>
        <p:spPr>
          <a:xfrm>
            <a:off x="1809731" y="2020320"/>
            <a:ext cx="1780000" cy="1861521"/>
          </a:xfrm>
          <a:prstGeom prst="rect">
            <a:avLst/>
          </a:prstGeom>
        </p:spPr>
      </p:pic>
      <p:sp>
        <p:nvSpPr>
          <p:cNvPr id="50" name="Rectangle 49">
            <a:extLst>
              <a:ext uri="{FF2B5EF4-FFF2-40B4-BE49-F238E27FC236}">
                <a16:creationId xmlns:a16="http://schemas.microsoft.com/office/drawing/2014/main" id="{7833D012-30BB-3DDC-98EC-835695574436}"/>
              </a:ext>
            </a:extLst>
          </p:cNvPr>
          <p:cNvSpPr/>
          <p:nvPr/>
        </p:nvSpPr>
        <p:spPr>
          <a:xfrm>
            <a:off x="1746563" y="4900578"/>
            <a:ext cx="505274" cy="262865"/>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cxnSp>
        <p:nvCxnSpPr>
          <p:cNvPr id="51" name="Straight Connector 50">
            <a:extLst>
              <a:ext uri="{FF2B5EF4-FFF2-40B4-BE49-F238E27FC236}">
                <a16:creationId xmlns:a16="http://schemas.microsoft.com/office/drawing/2014/main" id="{CA3A6BB6-200C-58FB-D14B-F479B79F25DE}"/>
              </a:ext>
            </a:extLst>
          </p:cNvPr>
          <p:cNvCxnSpPr/>
          <p:nvPr/>
        </p:nvCxnSpPr>
        <p:spPr>
          <a:xfrm flipV="1">
            <a:off x="1395285" y="2798708"/>
            <a:ext cx="575514" cy="916110"/>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cxnSp>
        <p:nvCxnSpPr>
          <p:cNvPr id="52" name="Straight Connector 51">
            <a:extLst>
              <a:ext uri="{FF2B5EF4-FFF2-40B4-BE49-F238E27FC236}">
                <a16:creationId xmlns:a16="http://schemas.microsoft.com/office/drawing/2014/main" id="{964BCC8C-3062-B0DC-DD9C-D8C4A3D48E78}"/>
              </a:ext>
            </a:extLst>
          </p:cNvPr>
          <p:cNvCxnSpPr>
            <a:cxnSpLocks/>
          </p:cNvCxnSpPr>
          <p:nvPr/>
        </p:nvCxnSpPr>
        <p:spPr>
          <a:xfrm flipV="1">
            <a:off x="1881871" y="3789017"/>
            <a:ext cx="904398" cy="621605"/>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pic>
        <p:nvPicPr>
          <p:cNvPr id="53" name="Picture 2">
            <a:extLst>
              <a:ext uri="{FF2B5EF4-FFF2-40B4-BE49-F238E27FC236}">
                <a16:creationId xmlns:a16="http://schemas.microsoft.com/office/drawing/2014/main" id="{F9DD5910-40EA-E8E7-AA4D-CC34855735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3660" y="1715147"/>
            <a:ext cx="4105709" cy="260220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E910A425-A4BA-BFF6-22CA-6776B14FE965}"/>
              </a:ext>
            </a:extLst>
          </p:cNvPr>
          <p:cNvPicPr>
            <a:picLocks noChangeAspect="1"/>
          </p:cNvPicPr>
          <p:nvPr/>
        </p:nvPicPr>
        <p:blipFill rotWithShape="1">
          <a:blip r:embed="rId8"/>
          <a:srcRect l="10780" t="32640" r="37900" b="28007"/>
          <a:stretch/>
        </p:blipFill>
        <p:spPr>
          <a:xfrm>
            <a:off x="8778765" y="5364783"/>
            <a:ext cx="3357427" cy="1448149"/>
          </a:xfrm>
          <a:prstGeom prst="rect">
            <a:avLst/>
          </a:prstGeom>
        </p:spPr>
      </p:pic>
    </p:spTree>
    <p:extLst>
      <p:ext uri="{BB962C8B-B14F-4D97-AF65-F5344CB8AC3E}">
        <p14:creationId xmlns:p14="http://schemas.microsoft.com/office/powerpoint/2010/main" val="3031854148"/>
      </p:ext>
    </p:extLst>
  </p:cSld>
  <p:clrMapOvr>
    <a:masterClrMapping/>
  </p:clrMapOvr>
  <p:transition spd="med" advTm="27434"/>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7DBFC-615B-BA17-5014-5FE65E96CFEF}"/>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B9DF400B-885E-F040-5A47-E55B9E3FA0A4}"/>
              </a:ext>
            </a:extLst>
          </p:cNvPr>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495" name="Title 1">
            <a:extLst>
              <a:ext uri="{FF2B5EF4-FFF2-40B4-BE49-F238E27FC236}">
                <a16:creationId xmlns:a16="http://schemas.microsoft.com/office/drawing/2014/main" id="{C8B025DC-FB0E-BBA8-1CCD-3C56EAB88934}"/>
              </a:ext>
            </a:extLst>
          </p:cNvPr>
          <p:cNvSpPr txBox="1">
            <a:spLocks noGrp="1"/>
          </p:cNvSpPr>
          <p:nvPr>
            <p:ph type="title"/>
          </p:nvPr>
        </p:nvSpPr>
        <p:spPr>
          <a:xfrm>
            <a:off x="2186153" y="90001"/>
            <a:ext cx="9900278" cy="688339"/>
          </a:xfrm>
          <a:prstGeom prst="rect">
            <a:avLst/>
          </a:prstGeom>
        </p:spPr>
        <p:txBody>
          <a:bodyPr>
            <a:normAutofit/>
          </a:bodyPr>
          <a:lstStyle>
            <a:lvl1pPr>
              <a:defRPr sz="3000"/>
            </a:lvl1pPr>
          </a:lstStyle>
          <a:p>
            <a:pPr algn="r"/>
            <a:r>
              <a:rPr lang="en-US" dirty="0"/>
              <a:t>The Magic of Molecules: Weak Structure of Nuclei</a:t>
            </a:r>
            <a:endParaRPr dirty="0"/>
          </a:p>
        </p:txBody>
      </p:sp>
      <p:sp>
        <p:nvSpPr>
          <p:cNvPr id="8" name="Rectangle 7">
            <a:extLst>
              <a:ext uri="{FF2B5EF4-FFF2-40B4-BE49-F238E27FC236}">
                <a16:creationId xmlns:a16="http://schemas.microsoft.com/office/drawing/2014/main" id="{EB867E7C-2719-04C6-BCBE-B6BC33EA97F3}"/>
              </a:ext>
            </a:extLst>
          </p:cNvPr>
          <p:cNvSpPr/>
          <p:nvPr/>
        </p:nvSpPr>
        <p:spPr>
          <a:xfrm>
            <a:off x="674669" y="6509064"/>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3" name="Rectangle 61">
            <a:extLst>
              <a:ext uri="{FF2B5EF4-FFF2-40B4-BE49-F238E27FC236}">
                <a16:creationId xmlns:a16="http://schemas.microsoft.com/office/drawing/2014/main" id="{F26E0A3F-BE05-C9DC-51AF-F02375E9D730}"/>
              </a:ext>
            </a:extLst>
          </p:cNvPr>
          <p:cNvSpPr>
            <a:spLocks noChangeArrowheads="1"/>
          </p:cNvSpPr>
          <p:nvPr/>
        </p:nvSpPr>
        <p:spPr bwMode="auto">
          <a:xfrm>
            <a:off x="182880" y="738717"/>
            <a:ext cx="12009119" cy="5550746"/>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b="1" dirty="0">
                <a:solidFill>
                  <a:srgbClr val="0070C0"/>
                </a:solidFill>
                <a:latin typeface="Arial" panose="020B0604020202020204" pitchFamily="34" charset="0"/>
                <a:cs typeface="Arial" panose="020B0604020202020204" pitchFamily="34" charset="0"/>
              </a:rPr>
              <a:t>Hadronic P violation </a:t>
            </a:r>
            <a:r>
              <a:rPr lang="en-US" sz="2100" dirty="0">
                <a:latin typeface="Arial" panose="020B0604020202020204" pitchFamily="34" charset="0"/>
                <a:cs typeface="Arial" panose="020B0604020202020204" pitchFamily="34" charset="0"/>
              </a:rPr>
              <a:t>– probe the weak structure of the atomic nucleus!</a:t>
            </a:r>
          </a:p>
          <a:p>
            <a:endParaRPr lang="en-US" sz="800" dirty="0">
              <a:latin typeface="Myriad pro"/>
              <a:cs typeface="Myriad pro"/>
            </a:endParaRPr>
          </a:p>
          <a:p>
            <a:r>
              <a:rPr lang="en-US" sz="2100" dirty="0">
                <a:latin typeface="Myriad pro"/>
                <a:cs typeface="Myriad pro"/>
              </a:rPr>
              <a:t>W,Z exchange between nucleons generates </a:t>
            </a:r>
            <a:r>
              <a:rPr lang="en-US" sz="2100" b="1" dirty="0">
                <a:solidFill>
                  <a:srgbClr val="C00000"/>
                </a:solidFill>
                <a:latin typeface="Myriad pro"/>
                <a:cs typeface="Myriad pro"/>
              </a:rPr>
              <a:t>anapole moment</a:t>
            </a: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r>
              <a:rPr lang="en-US" sz="2100" dirty="0">
                <a:latin typeface="Myriad pro"/>
                <a:cs typeface="Myriad pro"/>
              </a:rPr>
              <a:t>    </a:t>
            </a: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r>
              <a:rPr lang="en-US" sz="2100" b="1" dirty="0">
                <a:solidFill>
                  <a:srgbClr val="C00000"/>
                </a:solidFill>
                <a:latin typeface="Myriad pro"/>
                <a:cs typeface="Myriad pro"/>
              </a:rPr>
              <a:t>To date, no rigorous nuclear theory						</a:t>
            </a:r>
            <a:r>
              <a:rPr lang="en-US" sz="2100" b="1" baseline="30000" dirty="0">
                <a:solidFill>
                  <a:srgbClr val="C00000"/>
                </a:solidFill>
                <a:latin typeface="Myriad pro"/>
                <a:cs typeface="Myriad pro"/>
              </a:rPr>
              <a:t>133</a:t>
            </a:r>
            <a:r>
              <a:rPr lang="en-US" sz="2100" b="1" dirty="0">
                <a:solidFill>
                  <a:srgbClr val="C00000"/>
                </a:solidFill>
                <a:latin typeface="Myriad pro"/>
                <a:cs typeface="Myriad pro"/>
              </a:rPr>
              <a:t>Cs underway!</a:t>
            </a:r>
          </a:p>
          <a:p>
            <a:pPr marL="167969" indent="-167969">
              <a:lnSpc>
                <a:spcPct val="90000"/>
              </a:lnSpc>
              <a:spcBef>
                <a:spcPct val="20000"/>
              </a:spcBef>
              <a:buClr>
                <a:srgbClr val="000000"/>
              </a:buClr>
            </a:pPr>
            <a:endParaRPr lang="en-US" sz="600" dirty="0">
              <a:solidFill>
                <a:srgbClr val="FF0000"/>
              </a:solidFill>
              <a:latin typeface="Arial" panose="020B0604020202020204" pitchFamily="34" charset="0"/>
              <a:cs typeface="Arial" panose="020B0604020202020204" pitchFamily="34" charset="0"/>
            </a:endParaRPr>
          </a:p>
          <a:p>
            <a:pPr marL="167969" indent="-167969">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p:txBody>
      </p:sp>
      <p:pic>
        <p:nvPicPr>
          <p:cNvPr id="31" name="Picture 30">
            <a:extLst>
              <a:ext uri="{FF2B5EF4-FFF2-40B4-BE49-F238E27FC236}">
                <a16:creationId xmlns:a16="http://schemas.microsoft.com/office/drawing/2014/main" id="{C88620D3-F8CA-9E3D-D426-49A4E82AF578}"/>
              </a:ext>
            </a:extLst>
          </p:cNvPr>
          <p:cNvPicPr>
            <a:picLocks noChangeAspect="1"/>
          </p:cNvPicPr>
          <p:nvPr/>
        </p:nvPicPr>
        <p:blipFill rotWithShape="1">
          <a:blip r:embed="rId3"/>
          <a:srcRect l="51080" t="27215" r="31810" b="17927"/>
          <a:stretch/>
        </p:blipFill>
        <p:spPr>
          <a:xfrm>
            <a:off x="350158" y="2020320"/>
            <a:ext cx="1785381" cy="3219912"/>
          </a:xfrm>
          <a:prstGeom prst="rect">
            <a:avLst/>
          </a:prstGeom>
        </p:spPr>
      </p:pic>
      <p:pic>
        <p:nvPicPr>
          <p:cNvPr id="5124" name="Picture 4">
            <a:extLst>
              <a:ext uri="{FF2B5EF4-FFF2-40B4-BE49-F238E27FC236}">
                <a16:creationId xmlns:a16="http://schemas.microsoft.com/office/drawing/2014/main" id="{A6668DB9-2313-01DD-2003-766CFDEAE4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r="13940" b="5121"/>
          <a:stretch/>
        </p:blipFill>
        <p:spPr bwMode="auto">
          <a:xfrm>
            <a:off x="182880" y="6013808"/>
            <a:ext cx="5247937" cy="769437"/>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08A8BC99-97A0-7313-E97F-614B2664996B}"/>
              </a:ext>
            </a:extLst>
          </p:cNvPr>
          <p:cNvSpPr/>
          <p:nvPr/>
        </p:nvSpPr>
        <p:spPr>
          <a:xfrm>
            <a:off x="2538441" y="6053282"/>
            <a:ext cx="1512695" cy="376118"/>
          </a:xfrm>
          <a:prstGeom prst="rect">
            <a:avLst/>
          </a:prstGeom>
          <a:solidFill>
            <a:schemeClr val="accent2">
              <a:lumMod val="60000"/>
              <a:lumOff val="40000"/>
              <a:alpha val="1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36" name="Rectangle 35">
            <a:extLst>
              <a:ext uri="{FF2B5EF4-FFF2-40B4-BE49-F238E27FC236}">
                <a16:creationId xmlns:a16="http://schemas.microsoft.com/office/drawing/2014/main" id="{E68D5F06-A0EF-C382-F6DF-030F9D125FC4}"/>
              </a:ext>
            </a:extLst>
          </p:cNvPr>
          <p:cNvSpPr/>
          <p:nvPr/>
        </p:nvSpPr>
        <p:spPr>
          <a:xfrm>
            <a:off x="4050868" y="6053282"/>
            <a:ext cx="1454884" cy="376118"/>
          </a:xfrm>
          <a:prstGeom prst="rect">
            <a:avLst/>
          </a:prstGeom>
          <a:solidFill>
            <a:srgbClr val="0070C0">
              <a:alpha val="15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37" name="TextBox 36">
            <a:extLst>
              <a:ext uri="{FF2B5EF4-FFF2-40B4-BE49-F238E27FC236}">
                <a16:creationId xmlns:a16="http://schemas.microsoft.com/office/drawing/2014/main" id="{0D4EE5FD-D8CD-BE3D-ABCE-63709144EBAD}"/>
              </a:ext>
            </a:extLst>
          </p:cNvPr>
          <p:cNvSpPr txBox="1"/>
          <p:nvPr/>
        </p:nvSpPr>
        <p:spPr>
          <a:xfrm>
            <a:off x="2498670" y="5745507"/>
            <a:ext cx="1454883"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C00000"/>
                </a:solidFill>
                <a:effectLst/>
                <a:uFillTx/>
                <a:latin typeface="Arial"/>
                <a:ea typeface="Arial"/>
                <a:cs typeface="Arial"/>
                <a:sym typeface="Arial"/>
              </a:rPr>
              <a:t>Nuclear structure</a:t>
            </a:r>
          </a:p>
        </p:txBody>
      </p:sp>
      <p:sp>
        <p:nvSpPr>
          <p:cNvPr id="38" name="TextBox 37">
            <a:extLst>
              <a:ext uri="{FF2B5EF4-FFF2-40B4-BE49-F238E27FC236}">
                <a16:creationId xmlns:a16="http://schemas.microsoft.com/office/drawing/2014/main" id="{BB3C69F6-1C68-E43C-C3C5-7556D1FD5B04}"/>
              </a:ext>
            </a:extLst>
          </p:cNvPr>
          <p:cNvSpPr txBox="1"/>
          <p:nvPr/>
        </p:nvSpPr>
        <p:spPr>
          <a:xfrm>
            <a:off x="4174551" y="5762510"/>
            <a:ext cx="1118253"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accent1">
                    <a:lumMod val="60000"/>
                    <a:lumOff val="40000"/>
                  </a:schemeClr>
                </a:solidFill>
                <a:effectLst/>
                <a:uFillTx/>
                <a:latin typeface="Arial"/>
                <a:ea typeface="Arial"/>
                <a:cs typeface="Arial"/>
                <a:sym typeface="Arial"/>
              </a:rPr>
              <a:t>P-odd NN i</a:t>
            </a:r>
            <a:r>
              <a:rPr lang="en-US" sz="1400" dirty="0">
                <a:solidFill>
                  <a:schemeClr val="accent1">
                    <a:lumMod val="60000"/>
                    <a:lumOff val="40000"/>
                  </a:schemeClr>
                </a:solidFill>
              </a:rPr>
              <a:t>nt</a:t>
            </a:r>
            <a:endParaRPr kumimoji="0" lang="en-US" sz="1400" b="0" i="0" u="none" strike="noStrike" cap="none" spc="0" normalizeH="0" baseline="0" dirty="0">
              <a:ln>
                <a:noFill/>
              </a:ln>
              <a:solidFill>
                <a:schemeClr val="accent1">
                  <a:lumMod val="60000"/>
                  <a:lumOff val="40000"/>
                </a:schemeClr>
              </a:solidFill>
              <a:effectLst/>
              <a:uFillTx/>
              <a:latin typeface="Arial"/>
              <a:ea typeface="Arial"/>
              <a:cs typeface="Arial"/>
              <a:sym typeface="Arial"/>
            </a:endParaRPr>
          </a:p>
        </p:txBody>
      </p:sp>
      <p:sp>
        <p:nvSpPr>
          <p:cNvPr id="39" name="Rectangle 38">
            <a:extLst>
              <a:ext uri="{FF2B5EF4-FFF2-40B4-BE49-F238E27FC236}">
                <a16:creationId xmlns:a16="http://schemas.microsoft.com/office/drawing/2014/main" id="{0E493DBA-D0B5-EDAB-4D7C-7E07208AD54C}"/>
              </a:ext>
            </a:extLst>
          </p:cNvPr>
          <p:cNvSpPr/>
          <p:nvPr/>
        </p:nvSpPr>
        <p:spPr>
          <a:xfrm>
            <a:off x="3439163" y="6451975"/>
            <a:ext cx="1159034" cy="376118"/>
          </a:xfrm>
          <a:prstGeom prst="rect">
            <a:avLst/>
          </a:prstGeom>
          <a:solidFill>
            <a:srgbClr val="00B050">
              <a:alpha val="15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0" name="TextBox 39">
            <a:extLst>
              <a:ext uri="{FF2B5EF4-FFF2-40B4-BE49-F238E27FC236}">
                <a16:creationId xmlns:a16="http://schemas.microsoft.com/office/drawing/2014/main" id="{7186B9B3-6845-67D8-575F-3489BD2AFA0E}"/>
              </a:ext>
            </a:extLst>
          </p:cNvPr>
          <p:cNvSpPr txBox="1"/>
          <p:nvPr/>
        </p:nvSpPr>
        <p:spPr>
          <a:xfrm>
            <a:off x="4661408" y="6580070"/>
            <a:ext cx="998028"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400" dirty="0">
                <a:solidFill>
                  <a:srgbClr val="00B050"/>
                </a:solidFill>
              </a:rPr>
              <a:t>Experiment</a:t>
            </a:r>
            <a:endParaRPr kumimoji="0" lang="en-US" sz="1400" b="0" i="0" u="none" strike="noStrike" cap="none" spc="0" normalizeH="0" baseline="0" dirty="0">
              <a:ln>
                <a:noFill/>
              </a:ln>
              <a:solidFill>
                <a:srgbClr val="00B050"/>
              </a:solidFill>
              <a:effectLst/>
              <a:uFillTx/>
              <a:latin typeface="Arial"/>
              <a:ea typeface="Arial"/>
              <a:cs typeface="Arial"/>
              <a:sym typeface="Arial"/>
            </a:endParaRPr>
          </a:p>
        </p:txBody>
      </p:sp>
      <p:pic>
        <p:nvPicPr>
          <p:cNvPr id="2" name="Picture 1">
            <a:extLst>
              <a:ext uri="{FF2B5EF4-FFF2-40B4-BE49-F238E27FC236}">
                <a16:creationId xmlns:a16="http://schemas.microsoft.com/office/drawing/2014/main" id="{15D16C71-7DC7-4ECB-0C10-9D02B658F8ED}"/>
              </a:ext>
            </a:extLst>
          </p:cNvPr>
          <p:cNvPicPr>
            <a:picLocks noChangeAspect="1"/>
          </p:cNvPicPr>
          <p:nvPr/>
        </p:nvPicPr>
        <p:blipFill rotWithShape="1">
          <a:blip r:embed="rId5"/>
          <a:srcRect l="11667" t="18026" r="64247" b="48389"/>
          <a:stretch/>
        </p:blipFill>
        <p:spPr>
          <a:xfrm>
            <a:off x="1809731" y="2020320"/>
            <a:ext cx="1780000" cy="1861521"/>
          </a:xfrm>
          <a:prstGeom prst="rect">
            <a:avLst/>
          </a:prstGeom>
        </p:spPr>
      </p:pic>
      <p:sp>
        <p:nvSpPr>
          <p:cNvPr id="41" name="Rectangle 40">
            <a:extLst>
              <a:ext uri="{FF2B5EF4-FFF2-40B4-BE49-F238E27FC236}">
                <a16:creationId xmlns:a16="http://schemas.microsoft.com/office/drawing/2014/main" id="{439DE715-01E8-6CDE-F56A-DA1A38E897CC}"/>
              </a:ext>
            </a:extLst>
          </p:cNvPr>
          <p:cNvSpPr/>
          <p:nvPr/>
        </p:nvSpPr>
        <p:spPr>
          <a:xfrm>
            <a:off x="1746563" y="4900578"/>
            <a:ext cx="505274" cy="262865"/>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cxnSp>
        <p:nvCxnSpPr>
          <p:cNvPr id="43" name="Straight Connector 42">
            <a:extLst>
              <a:ext uri="{FF2B5EF4-FFF2-40B4-BE49-F238E27FC236}">
                <a16:creationId xmlns:a16="http://schemas.microsoft.com/office/drawing/2014/main" id="{3FACCB86-8DBF-37C1-A6EC-8DEB3B0E87E4}"/>
              </a:ext>
            </a:extLst>
          </p:cNvPr>
          <p:cNvCxnSpPr/>
          <p:nvPr/>
        </p:nvCxnSpPr>
        <p:spPr>
          <a:xfrm flipV="1">
            <a:off x="1395285" y="2798708"/>
            <a:ext cx="575514" cy="916110"/>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cxnSp>
        <p:nvCxnSpPr>
          <p:cNvPr id="44" name="Straight Connector 43">
            <a:extLst>
              <a:ext uri="{FF2B5EF4-FFF2-40B4-BE49-F238E27FC236}">
                <a16:creationId xmlns:a16="http://schemas.microsoft.com/office/drawing/2014/main" id="{5FF86861-BAED-8968-5FF2-85C5C3C99F9B}"/>
              </a:ext>
            </a:extLst>
          </p:cNvPr>
          <p:cNvCxnSpPr>
            <a:cxnSpLocks/>
          </p:cNvCxnSpPr>
          <p:nvPr/>
        </p:nvCxnSpPr>
        <p:spPr>
          <a:xfrm flipV="1">
            <a:off x="1881871" y="3789017"/>
            <a:ext cx="904398" cy="621605"/>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
        <p:nvSpPr>
          <p:cNvPr id="46" name="TextBox 45">
            <a:extLst>
              <a:ext uri="{FF2B5EF4-FFF2-40B4-BE49-F238E27FC236}">
                <a16:creationId xmlns:a16="http://schemas.microsoft.com/office/drawing/2014/main" id="{8799D47E-1BEE-5655-224A-2A25E87A7CD8}"/>
              </a:ext>
            </a:extLst>
          </p:cNvPr>
          <p:cNvSpPr txBox="1"/>
          <p:nvPr/>
        </p:nvSpPr>
        <p:spPr>
          <a:xfrm>
            <a:off x="5582281" y="5916119"/>
            <a:ext cx="181075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70C0"/>
                </a:solidFill>
                <a:effectLst/>
                <a:uFillTx/>
                <a:latin typeface="Arial"/>
                <a:ea typeface="Arial"/>
                <a:cs typeface="Arial"/>
                <a:sym typeface="Arial"/>
              </a:rPr>
              <a:t>New P-violating</a:t>
            </a:r>
          </a:p>
          <a:p>
            <a:pPr marL="0" marR="0" indent="0" algn="l" defTabSz="4572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70C0"/>
                </a:solidFill>
                <a:effectLst/>
                <a:uFillTx/>
                <a:latin typeface="Arial"/>
                <a:ea typeface="Arial"/>
                <a:cs typeface="Arial"/>
                <a:sym typeface="Arial"/>
              </a:rPr>
              <a:t>physics</a:t>
            </a:r>
          </a:p>
        </p:txBody>
      </p:sp>
      <p:pic>
        <p:nvPicPr>
          <p:cNvPr id="47" name="Picture 46">
            <a:extLst>
              <a:ext uri="{FF2B5EF4-FFF2-40B4-BE49-F238E27FC236}">
                <a16:creationId xmlns:a16="http://schemas.microsoft.com/office/drawing/2014/main" id="{BAAD5AFD-AC10-7FCF-8CA3-8B962FC736B1}"/>
              </a:ext>
            </a:extLst>
          </p:cNvPr>
          <p:cNvPicPr>
            <a:picLocks noChangeAspect="1"/>
          </p:cNvPicPr>
          <p:nvPr/>
        </p:nvPicPr>
        <p:blipFill rotWithShape="1">
          <a:blip r:embed="rId6">
            <a:extLst>
              <a:ext uri="{28A0092B-C50C-407E-A947-70E740481C1C}">
                <a14:useLocalDpi xmlns:a14="http://schemas.microsoft.com/office/drawing/2010/main" val="0"/>
              </a:ext>
            </a:extLst>
          </a:blip>
          <a:srcRect l="46078" t="35854" r="3912" b="10614"/>
          <a:stretch/>
        </p:blipFill>
        <p:spPr>
          <a:xfrm>
            <a:off x="5160422" y="1856468"/>
            <a:ext cx="5747390" cy="3460659"/>
          </a:xfrm>
          <a:prstGeom prst="rect">
            <a:avLst/>
          </a:prstGeom>
        </p:spPr>
      </p:pic>
      <p:sp>
        <p:nvSpPr>
          <p:cNvPr id="3" name="TextBox 2">
            <a:extLst>
              <a:ext uri="{FF2B5EF4-FFF2-40B4-BE49-F238E27FC236}">
                <a16:creationId xmlns:a16="http://schemas.microsoft.com/office/drawing/2014/main" id="{3C304D3A-9F24-9222-8749-42AB04ECB6F2}"/>
              </a:ext>
            </a:extLst>
          </p:cNvPr>
          <p:cNvSpPr txBox="1"/>
          <p:nvPr/>
        </p:nvSpPr>
        <p:spPr>
          <a:xfrm>
            <a:off x="8727962" y="4122938"/>
            <a:ext cx="467434"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2000" baseline="30000" dirty="0"/>
              <a:t>15</a:t>
            </a:r>
            <a:r>
              <a:rPr kumimoji="0" lang="en-US" sz="2000" b="0" i="0" u="none" strike="noStrike" cap="none" spc="0" normalizeH="0" baseline="0" dirty="0">
                <a:ln>
                  <a:noFill/>
                </a:ln>
                <a:solidFill>
                  <a:srgbClr val="000000"/>
                </a:solidFill>
                <a:effectLst/>
                <a:uFillTx/>
                <a:latin typeface="Arial"/>
                <a:ea typeface="Arial"/>
                <a:cs typeface="Arial"/>
                <a:sym typeface="Arial"/>
              </a:rPr>
              <a:t>N</a:t>
            </a:r>
          </a:p>
        </p:txBody>
      </p:sp>
    </p:spTree>
    <p:extLst>
      <p:ext uri="{BB962C8B-B14F-4D97-AF65-F5344CB8AC3E}">
        <p14:creationId xmlns:p14="http://schemas.microsoft.com/office/powerpoint/2010/main" val="970344051"/>
      </p:ext>
    </p:extLst>
  </p:cSld>
  <p:clrMapOvr>
    <a:masterClrMapping/>
  </p:clrMapOvr>
  <p:transition spd="med" advTm="27434"/>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1">
            <a:extLst>
              <a:ext uri="{FF2B5EF4-FFF2-40B4-BE49-F238E27FC236}">
                <a16:creationId xmlns:a16="http://schemas.microsoft.com/office/drawing/2014/main" id="{422A6047-8950-8ABB-F333-335962BA2289}"/>
              </a:ext>
            </a:extLst>
          </p:cNvPr>
          <p:cNvSpPr>
            <a:spLocks noChangeArrowheads="1"/>
          </p:cNvSpPr>
          <p:nvPr/>
        </p:nvSpPr>
        <p:spPr bwMode="auto">
          <a:xfrm>
            <a:off x="179999" y="720000"/>
            <a:ext cx="12012001" cy="5312207"/>
          </a:xfrm>
          <a:prstGeom prst="rect">
            <a:avLst/>
          </a:prstGeom>
          <a:solidFill>
            <a:schemeClr val="bg1"/>
          </a:solidFill>
          <a:ln w="9525">
            <a:noFill/>
            <a:miter lim="800000"/>
            <a:headEnd/>
            <a:tailEnd/>
          </a:ln>
        </p:spPr>
        <p:txBody>
          <a:bodyPr wrap="square" lIns="91423" tIns="45712" rIns="91423" bIns="45712">
            <a:prstTxWarp prst="textNoShape">
              <a:avLst/>
            </a:prstTxWarp>
            <a:spAutoFit/>
          </a:bodyPr>
          <a:lstStyle/>
          <a:p>
            <a:pPr marL="125957" indent="-125957">
              <a:lnSpc>
                <a:spcPct val="90000"/>
              </a:lnSpc>
              <a:spcBef>
                <a:spcPct val="20000"/>
              </a:spcBef>
              <a:buClr>
                <a:srgbClr val="000000"/>
              </a:buClr>
            </a:pPr>
            <a:r>
              <a:rPr lang="en-US" sz="2000" dirty="0">
                <a:solidFill>
                  <a:schemeClr val="tx1"/>
                </a:solidFill>
              </a:rPr>
              <a:t>(Not so) Bold predictions: Five new direction in the next 5 years</a:t>
            </a:r>
          </a:p>
          <a:p>
            <a:pPr marL="125957" indent="-125957">
              <a:lnSpc>
                <a:spcPct val="90000"/>
              </a:lnSpc>
              <a:spcBef>
                <a:spcPct val="20000"/>
              </a:spcBef>
              <a:buClr>
                <a:srgbClr val="000000"/>
              </a:buClr>
            </a:pPr>
            <a:endParaRPr lang="en-US" sz="2000" dirty="0">
              <a:solidFill>
                <a:schemeClr val="tx1"/>
              </a:solidFill>
            </a:endParaRPr>
          </a:p>
          <a:p>
            <a:pPr marL="125957" indent="-125957">
              <a:lnSpc>
                <a:spcPct val="90000"/>
              </a:lnSpc>
              <a:spcBef>
                <a:spcPct val="20000"/>
              </a:spcBef>
              <a:buClr>
                <a:srgbClr val="000000"/>
              </a:buClr>
            </a:pPr>
            <a:r>
              <a:rPr lang="en-US" sz="2000" b="1" dirty="0">
                <a:solidFill>
                  <a:schemeClr val="tx1"/>
                </a:solidFill>
              </a:rPr>
              <a:t>																				Nucleosynthesis</a:t>
            </a:r>
          </a:p>
          <a:p>
            <a:pPr marL="125957" indent="-125957">
              <a:lnSpc>
                <a:spcPct val="90000"/>
              </a:lnSpc>
              <a:spcBef>
                <a:spcPct val="20000"/>
              </a:spcBef>
              <a:buClr>
                <a:srgbClr val="000000"/>
              </a:buClr>
            </a:pPr>
            <a:r>
              <a:rPr lang="en-US" sz="2000" dirty="0">
                <a:solidFill>
                  <a:schemeClr val="tx1"/>
                </a:solidFill>
              </a:rPr>
              <a:t>																				 Ab initio input for r-process</a:t>
            </a:r>
          </a:p>
          <a:p>
            <a:pPr marL="125957" indent="-125957">
              <a:lnSpc>
                <a:spcPct val="90000"/>
              </a:lnSpc>
              <a:spcBef>
                <a:spcPct val="20000"/>
              </a:spcBef>
              <a:buClr>
                <a:srgbClr val="000000"/>
              </a:buClr>
            </a:pPr>
            <a:endParaRPr lang="en-US" sz="800" dirty="0">
              <a:solidFill>
                <a:schemeClr val="tx1"/>
              </a:solidFill>
            </a:endParaRPr>
          </a:p>
          <a:p>
            <a:pPr marL="125957" indent="-125957">
              <a:lnSpc>
                <a:spcPct val="90000"/>
              </a:lnSpc>
              <a:spcBef>
                <a:spcPct val="20000"/>
              </a:spcBef>
              <a:buClr>
                <a:srgbClr val="000000"/>
              </a:buClr>
            </a:pPr>
            <a:r>
              <a:rPr lang="en-US" sz="2000" b="1" dirty="0">
                <a:solidFill>
                  <a:schemeClr val="tx1"/>
                </a:solidFill>
              </a:rPr>
              <a:t>																				Dark Matter/v Scattering</a:t>
            </a:r>
          </a:p>
          <a:p>
            <a:pPr marL="125957" indent="-125957">
              <a:lnSpc>
                <a:spcPct val="90000"/>
              </a:lnSpc>
              <a:spcBef>
                <a:spcPct val="20000"/>
              </a:spcBef>
              <a:buClr>
                <a:srgbClr val="000000"/>
              </a:buClr>
            </a:pPr>
            <a:r>
              <a:rPr lang="en-US" sz="2000" dirty="0">
                <a:solidFill>
                  <a:schemeClr val="tx1"/>
                </a:solidFill>
              </a:rPr>
              <a:t>																				 Ab initio structure functions</a:t>
            </a:r>
          </a:p>
          <a:p>
            <a:pPr marL="125957" indent="-125957">
              <a:lnSpc>
                <a:spcPct val="90000"/>
              </a:lnSpc>
              <a:spcBef>
                <a:spcPct val="20000"/>
              </a:spcBef>
              <a:buClr>
                <a:srgbClr val="000000"/>
              </a:buClr>
            </a:pPr>
            <a:endParaRPr lang="en-US" sz="800" dirty="0">
              <a:solidFill>
                <a:schemeClr val="tx1"/>
              </a:solidFill>
            </a:endParaRPr>
          </a:p>
          <a:p>
            <a:pPr marL="125957" indent="-125957">
              <a:lnSpc>
                <a:spcPct val="90000"/>
              </a:lnSpc>
              <a:spcBef>
                <a:spcPct val="20000"/>
              </a:spcBef>
              <a:buClr>
                <a:srgbClr val="000000"/>
              </a:buClr>
            </a:pPr>
            <a:r>
              <a:rPr lang="en-US" sz="2000" b="1" dirty="0">
                <a:solidFill>
                  <a:schemeClr val="tx1"/>
                </a:solidFill>
              </a:rPr>
              <a:t>																				Symmetry Violation</a:t>
            </a:r>
          </a:p>
          <a:p>
            <a:pPr marL="125957" indent="-125957">
              <a:lnSpc>
                <a:spcPct val="90000"/>
              </a:lnSpc>
              <a:spcBef>
                <a:spcPct val="20000"/>
              </a:spcBef>
              <a:buClr>
                <a:srgbClr val="000000"/>
              </a:buClr>
            </a:pPr>
            <a:r>
              <a:rPr lang="en-US" sz="2000" dirty="0">
                <a:solidFill>
                  <a:schemeClr val="tx1"/>
                </a:solidFill>
              </a:rPr>
              <a:t>																				 Schiff/anapole moments</a:t>
            </a:r>
          </a:p>
          <a:p>
            <a:pPr marL="125957" indent="-125957">
              <a:lnSpc>
                <a:spcPct val="90000"/>
              </a:lnSpc>
              <a:spcBef>
                <a:spcPct val="20000"/>
              </a:spcBef>
              <a:buClr>
                <a:srgbClr val="000000"/>
              </a:buClr>
            </a:pPr>
            <a:endParaRPr lang="en-US" sz="800" dirty="0">
              <a:solidFill>
                <a:schemeClr val="tx1"/>
              </a:solidFill>
            </a:endParaRPr>
          </a:p>
          <a:p>
            <a:pPr marL="125957" indent="-125957">
              <a:lnSpc>
                <a:spcPct val="90000"/>
              </a:lnSpc>
              <a:spcBef>
                <a:spcPct val="20000"/>
              </a:spcBef>
              <a:buClr>
                <a:srgbClr val="000000"/>
              </a:buClr>
            </a:pPr>
            <a:r>
              <a:rPr lang="en-US" sz="2000" b="1" dirty="0">
                <a:solidFill>
                  <a:schemeClr val="tx1"/>
                </a:solidFill>
              </a:rPr>
              <a:t>																				CKM Unitarity (</a:t>
            </a:r>
            <a:r>
              <a:rPr lang="en-US" sz="2000" b="1" dirty="0" err="1">
                <a:solidFill>
                  <a:schemeClr val="tx1"/>
                </a:solidFill>
              </a:rPr>
              <a:t>V</a:t>
            </a:r>
            <a:r>
              <a:rPr lang="en-US" sz="2000" b="1" baseline="-25000" dirty="0" err="1">
                <a:solidFill>
                  <a:schemeClr val="tx1"/>
                </a:solidFill>
              </a:rPr>
              <a:t>ud</a:t>
            </a:r>
            <a:r>
              <a:rPr lang="en-US" sz="2000" b="1" dirty="0">
                <a:solidFill>
                  <a:schemeClr val="tx1"/>
                </a:solidFill>
              </a:rPr>
              <a:t>)</a:t>
            </a:r>
          </a:p>
          <a:p>
            <a:pPr marL="125957" indent="-125957">
              <a:lnSpc>
                <a:spcPct val="90000"/>
              </a:lnSpc>
              <a:spcBef>
                <a:spcPct val="20000"/>
              </a:spcBef>
              <a:buClr>
                <a:srgbClr val="000000"/>
              </a:buClr>
            </a:pPr>
            <a:r>
              <a:rPr lang="en-US" sz="2000" dirty="0">
                <a:solidFill>
                  <a:schemeClr val="tx1"/>
                </a:solidFill>
              </a:rPr>
              <a:t>																				 </a:t>
            </a:r>
            <a:r>
              <a:rPr lang="en-US" sz="2000" dirty="0" err="1">
                <a:solidFill>
                  <a:schemeClr val="tx1"/>
                </a:solidFill>
              </a:rPr>
              <a:t>Superallowed</a:t>
            </a:r>
            <a:r>
              <a:rPr lang="en-US" sz="2000" dirty="0">
                <a:solidFill>
                  <a:schemeClr val="tx1"/>
                </a:solidFill>
              </a:rPr>
              <a:t> Fermi</a:t>
            </a:r>
          </a:p>
          <a:p>
            <a:pPr marL="125957" indent="-125957">
              <a:lnSpc>
                <a:spcPct val="90000"/>
              </a:lnSpc>
              <a:spcBef>
                <a:spcPct val="20000"/>
              </a:spcBef>
              <a:buClr>
                <a:srgbClr val="000000"/>
              </a:buClr>
            </a:pPr>
            <a:endParaRPr lang="en-US" sz="800" dirty="0">
              <a:solidFill>
                <a:schemeClr val="tx1"/>
              </a:solidFill>
            </a:endParaRPr>
          </a:p>
          <a:p>
            <a:pPr marL="125957" indent="-125957">
              <a:lnSpc>
                <a:spcPct val="90000"/>
              </a:lnSpc>
              <a:spcBef>
                <a:spcPct val="20000"/>
              </a:spcBef>
              <a:buClr>
                <a:srgbClr val="000000"/>
              </a:buClr>
            </a:pPr>
            <a:r>
              <a:rPr lang="en-US" sz="2000" dirty="0">
                <a:solidFill>
                  <a:schemeClr val="tx1"/>
                </a:solidFill>
              </a:rPr>
              <a:t>																				</a:t>
            </a:r>
            <a:r>
              <a:rPr lang="en-US" sz="2000" b="1" dirty="0">
                <a:solidFill>
                  <a:schemeClr val="tx1"/>
                </a:solidFill>
              </a:rPr>
              <a:t>Atomic/molecular/QC(?)</a:t>
            </a:r>
          </a:p>
          <a:p>
            <a:pPr marL="125957" indent="-125957">
              <a:lnSpc>
                <a:spcPct val="90000"/>
              </a:lnSpc>
              <a:spcBef>
                <a:spcPct val="20000"/>
              </a:spcBef>
              <a:buClr>
                <a:srgbClr val="000000"/>
              </a:buClr>
            </a:pPr>
            <a:r>
              <a:rPr lang="en-US" sz="2000" b="1" dirty="0">
                <a:solidFill>
                  <a:schemeClr val="tx1"/>
                </a:solidFill>
              </a:rPr>
              <a:t>																				 </a:t>
            </a:r>
          </a:p>
          <a:p>
            <a:pPr marL="125957" indent="-125957">
              <a:lnSpc>
                <a:spcPct val="90000"/>
              </a:lnSpc>
              <a:spcBef>
                <a:spcPct val="20000"/>
              </a:spcBef>
              <a:buClr>
                <a:srgbClr val="000000"/>
              </a:buClr>
            </a:pPr>
            <a:r>
              <a:rPr lang="en-US" sz="2000" b="1" dirty="0">
                <a:solidFill>
                  <a:schemeClr val="tx1"/>
                </a:solidFill>
              </a:rPr>
              <a:t>																				AI/Machine Learning</a:t>
            </a:r>
          </a:p>
          <a:p>
            <a:pPr marL="125957" indent="-125957">
              <a:lnSpc>
                <a:spcPct val="90000"/>
              </a:lnSpc>
              <a:spcBef>
                <a:spcPct val="20000"/>
              </a:spcBef>
              <a:buClr>
                <a:srgbClr val="000000"/>
              </a:buClr>
            </a:pPr>
            <a:r>
              <a:rPr lang="en-US" sz="2000" dirty="0">
                <a:solidFill>
                  <a:schemeClr val="tx1"/>
                </a:solidFill>
              </a:rPr>
              <a:t>																				 New emulators</a:t>
            </a:r>
          </a:p>
        </p:txBody>
      </p:sp>
      <p:sp>
        <p:nvSpPr>
          <p:cNvPr id="495" name="Title 1"/>
          <p:cNvSpPr txBox="1">
            <a:spLocks noGrp="1"/>
          </p:cNvSpPr>
          <p:nvPr>
            <p:ph type="title"/>
          </p:nvPr>
        </p:nvSpPr>
        <p:spPr>
          <a:xfrm>
            <a:off x="2325039" y="108001"/>
            <a:ext cx="9761391" cy="688339"/>
          </a:xfrm>
          <a:prstGeom prst="rect">
            <a:avLst/>
          </a:prstGeom>
        </p:spPr>
        <p:txBody>
          <a:bodyPr>
            <a:normAutofit/>
          </a:bodyPr>
          <a:lstStyle>
            <a:lvl1pPr>
              <a:defRPr sz="3000"/>
            </a:lvl1pPr>
          </a:lstStyle>
          <a:p>
            <a:pPr algn="r"/>
            <a:r>
              <a:rPr lang="en-US" dirty="0"/>
              <a:t>Act II Preview: Future of Ab Initio Theory</a:t>
            </a:r>
            <a:endParaRPr dirty="0"/>
          </a:p>
        </p:txBody>
      </p:sp>
      <p:sp>
        <p:nvSpPr>
          <p:cNvPr id="8" name="Rectangle 7"/>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 name="Rectangle 1">
            <a:extLst>
              <a:ext uri="{FF2B5EF4-FFF2-40B4-BE49-F238E27FC236}">
                <a16:creationId xmlns:a16="http://schemas.microsoft.com/office/drawing/2014/main" id="{17664C49-EB9B-193F-91C7-692E70858420}"/>
              </a:ext>
            </a:extLst>
          </p:cNvPr>
          <p:cNvSpPr/>
          <p:nvPr/>
        </p:nvSpPr>
        <p:spPr>
          <a:xfrm>
            <a:off x="643188" y="6433828"/>
            <a:ext cx="650316" cy="312234"/>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9" name="Picture 8">
            <a:extLst>
              <a:ext uri="{FF2B5EF4-FFF2-40B4-BE49-F238E27FC236}">
                <a16:creationId xmlns:a16="http://schemas.microsoft.com/office/drawing/2014/main" id="{0583D720-78C0-1B73-5462-9786D4933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00" y="1356375"/>
            <a:ext cx="8778240" cy="5486400"/>
          </a:xfrm>
          <a:prstGeom prst="rect">
            <a:avLst/>
          </a:prstGeom>
        </p:spPr>
      </p:pic>
      <p:sp>
        <p:nvSpPr>
          <p:cNvPr id="10" name="AutoShape 4" descr="nuclear_chart_2022.pdf">
            <a:extLst>
              <a:ext uri="{FF2B5EF4-FFF2-40B4-BE49-F238E27FC236}">
                <a16:creationId xmlns:a16="http://schemas.microsoft.com/office/drawing/2014/main" id="{11923A5D-AC18-0965-0833-BD1BC9CD1E59}"/>
              </a:ext>
            </a:extLst>
          </p:cNvPr>
          <p:cNvSpPr>
            <a:spLocks noChangeAspect="1" noChangeArrowheads="1"/>
          </p:cNvSpPr>
          <p:nvPr/>
        </p:nvSpPr>
        <p:spPr bwMode="auto">
          <a:xfrm>
            <a:off x="4620258" y="4383692"/>
            <a:ext cx="218985" cy="21898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nuclear_chart_2022.pdf">
            <a:extLst>
              <a:ext uri="{FF2B5EF4-FFF2-40B4-BE49-F238E27FC236}">
                <a16:creationId xmlns:a16="http://schemas.microsoft.com/office/drawing/2014/main" id="{4D086FEE-128E-4479-AB89-703E039756D4}"/>
              </a:ext>
            </a:extLst>
          </p:cNvPr>
          <p:cNvSpPr>
            <a:spLocks noChangeAspect="1" noChangeArrowheads="1"/>
          </p:cNvSpPr>
          <p:nvPr/>
        </p:nvSpPr>
        <p:spPr bwMode="auto">
          <a:xfrm>
            <a:off x="4772658" y="4536092"/>
            <a:ext cx="218985" cy="21898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a:extLst>
              <a:ext uri="{FF2B5EF4-FFF2-40B4-BE49-F238E27FC236}">
                <a16:creationId xmlns:a16="http://schemas.microsoft.com/office/drawing/2014/main" id="{EF7B8179-C0A4-BBC7-F0B2-3B22D1B34C02}"/>
              </a:ext>
            </a:extLst>
          </p:cNvPr>
          <p:cNvSpPr/>
          <p:nvPr/>
        </p:nvSpPr>
        <p:spPr>
          <a:xfrm>
            <a:off x="2779637" y="2865255"/>
            <a:ext cx="3841078" cy="1923982"/>
          </a:xfrm>
          <a:prstGeom prst="rect">
            <a:avLst/>
          </a:prstGeom>
          <a:gradFill flip="none" rotWithShape="1">
            <a:gsLst>
              <a:gs pos="28000">
                <a:srgbClr val="00B0F0">
                  <a:alpha val="88000"/>
                </a:srgbClr>
              </a:gs>
              <a:gs pos="98000">
                <a:schemeClr val="bg1">
                  <a:alpha val="0"/>
                </a:schemeClr>
              </a:gs>
              <a:gs pos="74000">
                <a:srgbClr val="0070C0">
                  <a:alpha val="75897"/>
                </a:srgbClr>
              </a:gs>
            </a:gsLst>
            <a:path path="rect">
              <a:fillToRect t="100000" r="100000"/>
            </a:path>
            <a:tileRect l="-100000" b="-100000"/>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7" name="Oval 6">
            <a:extLst>
              <a:ext uri="{FF2B5EF4-FFF2-40B4-BE49-F238E27FC236}">
                <a16:creationId xmlns:a16="http://schemas.microsoft.com/office/drawing/2014/main" id="{9826752D-9D29-F652-20BB-73CB85B58871}"/>
              </a:ext>
            </a:extLst>
          </p:cNvPr>
          <p:cNvSpPr/>
          <p:nvPr/>
        </p:nvSpPr>
        <p:spPr>
          <a:xfrm>
            <a:off x="5369480" y="1666449"/>
            <a:ext cx="3534606" cy="211246"/>
          </a:xfrm>
          <a:prstGeom prst="ellipse">
            <a:avLst/>
          </a:prstGeom>
          <a:gradFill flip="none" rotWithShape="1">
            <a:gsLst>
              <a:gs pos="60000">
                <a:srgbClr val="0070C0">
                  <a:alpha val="76766"/>
                </a:srgbClr>
              </a:gs>
              <a:gs pos="100000">
                <a:schemeClr val="bg1">
                  <a:alpha val="0"/>
                </a:schemeClr>
              </a:gs>
            </a:gsLst>
            <a:path path="circle">
              <a:fillToRect l="50000" t="50000" r="50000" b="50000"/>
            </a:path>
            <a:tileRect/>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1" name="Oval 10">
            <a:extLst>
              <a:ext uri="{FF2B5EF4-FFF2-40B4-BE49-F238E27FC236}">
                <a16:creationId xmlns:a16="http://schemas.microsoft.com/office/drawing/2014/main" id="{6D7344C7-A3DD-2200-5F14-0D7D9A29BA12}"/>
              </a:ext>
            </a:extLst>
          </p:cNvPr>
          <p:cNvSpPr/>
          <p:nvPr/>
        </p:nvSpPr>
        <p:spPr>
          <a:xfrm rot="5400000">
            <a:off x="7007267" y="1849617"/>
            <a:ext cx="1250609" cy="165556"/>
          </a:xfrm>
          <a:prstGeom prst="ellipse">
            <a:avLst/>
          </a:prstGeom>
          <a:gradFill flip="none" rotWithShape="1">
            <a:gsLst>
              <a:gs pos="61000">
                <a:srgbClr val="0070C0">
                  <a:alpha val="52878"/>
                </a:srgbClr>
              </a:gs>
              <a:gs pos="100000">
                <a:schemeClr val="bg1">
                  <a:alpha val="0"/>
                </a:schemeClr>
              </a:gs>
            </a:gsLst>
            <a:path path="circle">
              <a:fillToRect l="50000" t="50000" r="50000" b="50000"/>
            </a:path>
            <a:tileRect/>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2" name="TextBox 11">
            <a:extLst>
              <a:ext uri="{FF2B5EF4-FFF2-40B4-BE49-F238E27FC236}">
                <a16:creationId xmlns:a16="http://schemas.microsoft.com/office/drawing/2014/main" id="{9FC39C29-CCFC-C725-D0D8-BDC67B4A3872}"/>
              </a:ext>
            </a:extLst>
          </p:cNvPr>
          <p:cNvSpPr txBox="1"/>
          <p:nvPr/>
        </p:nvSpPr>
        <p:spPr>
          <a:xfrm>
            <a:off x="601879" y="1469979"/>
            <a:ext cx="893832" cy="52321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uFillTx/>
                <a:latin typeface="Arial"/>
                <a:ea typeface="Arial"/>
                <a:cs typeface="Arial"/>
                <a:sym typeface="Arial"/>
              </a:rPr>
              <a:t>2024</a:t>
            </a:r>
          </a:p>
        </p:txBody>
      </p:sp>
    </p:spTree>
    <p:extLst>
      <p:ext uri="{BB962C8B-B14F-4D97-AF65-F5344CB8AC3E}">
        <p14:creationId xmlns:p14="http://schemas.microsoft.com/office/powerpoint/2010/main" val="2683600816"/>
      </p:ext>
    </p:extLst>
  </p:cSld>
  <p:clrMapOvr>
    <a:masterClrMapping/>
  </p:clrMapOvr>
  <p:transition spd="med" advTm="15616"/>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DBF87612-985E-7A11-F661-8CAAF3FC6400}"/>
              </a:ext>
            </a:extLst>
          </p:cNvPr>
          <p:cNvSpPr>
            <a:spLocks noChangeArrowheads="1"/>
          </p:cNvSpPr>
          <p:nvPr/>
        </p:nvSpPr>
        <p:spPr bwMode="auto">
          <a:xfrm>
            <a:off x="3540481" y="2532611"/>
            <a:ext cx="2662134" cy="2142309"/>
          </a:xfrm>
          <a:prstGeom prst="rect">
            <a:avLst/>
          </a:prstGeom>
          <a:noFill/>
          <a:ln w="9525">
            <a:noFill/>
            <a:miter lim="800000"/>
            <a:headEnd/>
            <a:tailEnd/>
          </a:ln>
        </p:spPr>
        <p:txBody>
          <a:bodyPr wrap="square" lIns="100764" tIns="50383" rIns="100764" bIns="50383">
            <a:prstTxWarp prst="textNoShape">
              <a:avLst/>
            </a:prstTxWarp>
            <a:spAutoFit/>
          </a:bodyPr>
          <a:lstStyle/>
          <a:p>
            <a:pPr marL="125957" indent="-125957">
              <a:lnSpc>
                <a:spcPct val="90000"/>
              </a:lnSpc>
              <a:spcBef>
                <a:spcPct val="20000"/>
              </a:spcBef>
              <a:buClr>
                <a:srgbClr val="000000"/>
              </a:buClr>
            </a:pPr>
            <a:r>
              <a:rPr lang="en-US" dirty="0">
                <a:solidFill>
                  <a:schemeClr val="accent6">
                    <a:lumMod val="50000"/>
                  </a:schemeClr>
                </a:solidFill>
                <a:latin typeface="Arial Rounded MT Bold"/>
              </a:rPr>
              <a:t>Symmetry Violation</a:t>
            </a:r>
          </a:p>
          <a:p>
            <a:pPr marL="125957" indent="-125957">
              <a:lnSpc>
                <a:spcPct val="90000"/>
              </a:lnSpc>
              <a:spcBef>
                <a:spcPct val="20000"/>
              </a:spcBef>
              <a:buClr>
                <a:srgbClr val="000000"/>
              </a:buClr>
            </a:pPr>
            <a:endParaRPr lang="en-US" dirty="0">
              <a:solidFill>
                <a:schemeClr val="accent6">
                  <a:lumMod val="50000"/>
                </a:schemeClr>
              </a:solidFill>
              <a:latin typeface="Arial Rounded MT Bold"/>
            </a:endParaRPr>
          </a:p>
          <a:p>
            <a:pPr marL="125957" indent="-125957">
              <a:lnSpc>
                <a:spcPct val="90000"/>
              </a:lnSpc>
              <a:spcBef>
                <a:spcPct val="20000"/>
              </a:spcBef>
              <a:buClr>
                <a:srgbClr val="000000"/>
              </a:buClr>
            </a:pPr>
            <a:endParaRPr lang="en-US" dirty="0">
              <a:solidFill>
                <a:schemeClr val="accent6">
                  <a:lumMod val="50000"/>
                </a:schemeClr>
              </a:solidFill>
              <a:latin typeface="Arial Rounded MT Bold"/>
            </a:endParaRPr>
          </a:p>
          <a:p>
            <a:pPr marL="125957" indent="-125957">
              <a:lnSpc>
                <a:spcPct val="90000"/>
              </a:lnSpc>
              <a:spcBef>
                <a:spcPct val="20000"/>
              </a:spcBef>
              <a:buClr>
                <a:srgbClr val="000000"/>
              </a:buClr>
            </a:pPr>
            <a:endParaRPr lang="en-US" dirty="0">
              <a:solidFill>
                <a:schemeClr val="accent6">
                  <a:lumMod val="50000"/>
                </a:schemeClr>
              </a:solidFill>
              <a:latin typeface="Arial Rounded MT Bold"/>
            </a:endParaRPr>
          </a:p>
          <a:p>
            <a:pPr marL="125957" indent="-125957">
              <a:lnSpc>
                <a:spcPct val="90000"/>
              </a:lnSpc>
              <a:spcBef>
                <a:spcPct val="20000"/>
              </a:spcBef>
              <a:buClr>
                <a:srgbClr val="000000"/>
              </a:buClr>
            </a:pPr>
            <a:endParaRPr lang="en-US" dirty="0">
              <a:solidFill>
                <a:schemeClr val="accent6">
                  <a:lumMod val="50000"/>
                </a:schemeClr>
              </a:solidFill>
              <a:latin typeface="Arial Rounded MT Bold"/>
            </a:endParaRPr>
          </a:p>
          <a:p>
            <a:pPr marL="125957" indent="-125957">
              <a:lnSpc>
                <a:spcPct val="90000"/>
              </a:lnSpc>
              <a:spcBef>
                <a:spcPct val="20000"/>
              </a:spcBef>
              <a:buClr>
                <a:srgbClr val="000000"/>
              </a:buClr>
            </a:pPr>
            <a:endParaRPr lang="en-US" sz="1000" dirty="0">
              <a:solidFill>
                <a:schemeClr val="accent6">
                  <a:lumMod val="50000"/>
                </a:schemeClr>
              </a:solidFill>
              <a:latin typeface="Arial Rounded MT Bold"/>
            </a:endParaRPr>
          </a:p>
          <a:p>
            <a:pPr marL="125957" indent="-125957">
              <a:lnSpc>
                <a:spcPct val="90000"/>
              </a:lnSpc>
              <a:spcBef>
                <a:spcPct val="20000"/>
              </a:spcBef>
              <a:buClr>
                <a:srgbClr val="000000"/>
              </a:buClr>
            </a:pPr>
            <a:r>
              <a:rPr lang="en-US" dirty="0">
                <a:solidFill>
                  <a:schemeClr val="accent6">
                    <a:lumMod val="50000"/>
                  </a:schemeClr>
                </a:solidFill>
                <a:latin typeface="Arial Rounded MT Bold"/>
              </a:rPr>
              <a:t>AI/Machine Learning</a:t>
            </a:r>
          </a:p>
        </p:txBody>
      </p:sp>
      <p:sp>
        <p:nvSpPr>
          <p:cNvPr id="55" name="TextBox 54">
            <a:extLst>
              <a:ext uri="{FF2B5EF4-FFF2-40B4-BE49-F238E27FC236}">
                <a16:creationId xmlns:a16="http://schemas.microsoft.com/office/drawing/2014/main" id="{D4D7DA93-2670-8BF3-A018-3C1D6CE05F0B}"/>
              </a:ext>
            </a:extLst>
          </p:cNvPr>
          <p:cNvSpPr txBox="1"/>
          <p:nvPr/>
        </p:nvSpPr>
        <p:spPr>
          <a:xfrm>
            <a:off x="18671" y="5179397"/>
            <a:ext cx="11570208" cy="1569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70C0"/>
                </a:solidFill>
                <a:effectLst/>
                <a:uFillTx/>
                <a:latin typeface="Arial"/>
                <a:ea typeface="Arial"/>
                <a:cs typeface="Arial"/>
                <a:sym typeface="Arial"/>
              </a:rPr>
              <a:t>Just the beginning:</a:t>
            </a:r>
          </a:p>
          <a:p>
            <a:pPr marL="0" marR="0" indent="0" algn="ctr" defTabSz="457200" rtl="0" fontAlgn="auto" latinLnBrk="0" hangingPunct="0">
              <a:lnSpc>
                <a:spcPct val="100000"/>
              </a:lnSpc>
              <a:spcBef>
                <a:spcPts val="0"/>
              </a:spcBef>
              <a:spcAft>
                <a:spcPts val="0"/>
              </a:spcAft>
              <a:buClrTx/>
              <a:buSzTx/>
              <a:buFontTx/>
              <a:buNone/>
              <a:tabLst/>
            </a:pPr>
            <a:r>
              <a:rPr lang="en-US" sz="3200" b="1" dirty="0">
                <a:solidFill>
                  <a:srgbClr val="0070C0"/>
                </a:solidFill>
              </a:rPr>
              <a:t>j</a:t>
            </a:r>
            <a:r>
              <a:rPr kumimoji="0" lang="en-US" sz="3200" b="1" i="0" u="none" strike="noStrike" cap="none" spc="0" normalizeH="0" baseline="0" dirty="0">
                <a:ln>
                  <a:noFill/>
                </a:ln>
                <a:solidFill>
                  <a:srgbClr val="0070C0"/>
                </a:solidFill>
                <a:effectLst/>
                <a:uFillTx/>
                <a:latin typeface="Arial"/>
                <a:ea typeface="Arial"/>
                <a:cs typeface="Arial"/>
                <a:sym typeface="Arial"/>
              </a:rPr>
              <a:t>oin our </a:t>
            </a:r>
            <a:r>
              <a:rPr lang="en-US" sz="3200" b="1" dirty="0">
                <a:solidFill>
                  <a:srgbClr val="0070C0"/>
                </a:solidFill>
              </a:rPr>
              <a:t>revolution!</a:t>
            </a:r>
            <a:endParaRPr kumimoji="0" lang="en-US" sz="3200" b="1" i="0" u="none" strike="noStrike" cap="none" spc="0" normalizeH="0" baseline="0" dirty="0">
              <a:ln>
                <a:noFill/>
              </a:ln>
              <a:solidFill>
                <a:srgbClr val="0070C0"/>
              </a:solidFill>
              <a:effectLst/>
              <a:uFillTx/>
              <a:latin typeface="Arial"/>
              <a:ea typeface="Arial"/>
              <a:cs typeface="Arial"/>
              <a:sym typeface="Arial"/>
            </a:endParaRPr>
          </a:p>
          <a:p>
            <a:pPr marL="0" marR="0" indent="0" algn="ctr" defTabSz="4572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err="1">
                <a:ln>
                  <a:noFill/>
                </a:ln>
                <a:solidFill>
                  <a:srgbClr val="0070C0"/>
                </a:solidFill>
                <a:effectLst/>
                <a:uFillTx/>
                <a:latin typeface="Arial"/>
                <a:ea typeface="Arial"/>
                <a:cs typeface="Arial"/>
                <a:sym typeface="Arial"/>
              </a:rPr>
              <a:t>jholt@triumf.ca</a:t>
            </a:r>
            <a:endParaRPr kumimoji="0" lang="en-US" sz="3200" b="1" i="0" u="none" strike="noStrike" cap="none" spc="0" normalizeH="0" baseline="0" dirty="0">
              <a:ln>
                <a:noFill/>
              </a:ln>
              <a:solidFill>
                <a:srgbClr val="0070C0"/>
              </a:solidFill>
              <a:effectLst/>
              <a:uFillTx/>
              <a:latin typeface="Arial"/>
              <a:ea typeface="Arial"/>
              <a:cs typeface="Arial"/>
              <a:sym typeface="Arial"/>
            </a:endParaRPr>
          </a:p>
        </p:txBody>
      </p:sp>
      <p:sp>
        <p:nvSpPr>
          <p:cNvPr id="58" name="Rectangle 57"/>
          <p:cNvSpPr>
            <a:spLocks noChangeArrowheads="1"/>
          </p:cNvSpPr>
          <p:nvPr/>
        </p:nvSpPr>
        <p:spPr bwMode="auto">
          <a:xfrm>
            <a:off x="743175" y="4964854"/>
            <a:ext cx="2281101" cy="364899"/>
          </a:xfrm>
          <a:prstGeom prst="rect">
            <a:avLst/>
          </a:prstGeom>
          <a:solidFill>
            <a:schemeClr val="bg1">
              <a:alpha val="90000"/>
            </a:schemeClr>
          </a:solidFill>
          <a:ln w="9525">
            <a:noFill/>
            <a:miter lim="800000"/>
            <a:headEnd/>
            <a:tailEnd/>
          </a:ln>
        </p:spPr>
        <p:txBody>
          <a:bodyPr wrap="square" lIns="100764" tIns="50383" rIns="100764" bIns="50383">
            <a:prstTxWarp prst="textNoShape">
              <a:avLst/>
            </a:prstTxWarp>
            <a:spAutoFit/>
          </a:bodyPr>
          <a:lstStyle/>
          <a:p>
            <a:pPr marL="125957" indent="-125957" algn="ctr">
              <a:lnSpc>
                <a:spcPct val="90000"/>
              </a:lnSpc>
              <a:spcBef>
                <a:spcPct val="20000"/>
              </a:spcBef>
              <a:buClr>
                <a:srgbClr val="000000"/>
              </a:buClr>
            </a:pPr>
            <a:r>
              <a:rPr lang="en-US" dirty="0">
                <a:solidFill>
                  <a:schemeClr val="accent6"/>
                </a:solidFill>
                <a:latin typeface="Arial Rounded MT Bold"/>
              </a:rPr>
              <a:t>Atomic Systems</a:t>
            </a:r>
            <a:endParaRPr lang="en-US" baseline="30000" dirty="0">
              <a:solidFill>
                <a:schemeClr val="accent6"/>
              </a:solidFill>
              <a:latin typeface="Arial Rounded MT Bold"/>
            </a:endParaRPr>
          </a:p>
        </p:txBody>
      </p:sp>
      <p:sp>
        <p:nvSpPr>
          <p:cNvPr id="60" name="Rectangle 59"/>
          <p:cNvSpPr/>
          <p:nvPr/>
        </p:nvSpPr>
        <p:spPr>
          <a:xfrm>
            <a:off x="11520595" y="5335337"/>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72" name="Rectangle 71"/>
          <p:cNvSpPr/>
          <p:nvPr/>
        </p:nvSpPr>
        <p:spPr>
          <a:xfrm>
            <a:off x="674669" y="6509064"/>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76" name="TextBox 75"/>
          <p:cNvSpPr txBox="1"/>
          <p:nvPr/>
        </p:nvSpPr>
        <p:spPr>
          <a:xfrm>
            <a:off x="8942433" y="3843002"/>
            <a:ext cx="3176415" cy="307777"/>
          </a:xfrm>
          <a:prstGeom prst="rect">
            <a:avLst/>
          </a:prstGeom>
          <a:solidFill>
            <a:schemeClr val="bg1">
              <a:alpha val="80000"/>
            </a:schemeClr>
          </a:solidFill>
        </p:spPr>
        <p:txBody>
          <a:bodyPr wrap="square" rtlCol="0">
            <a:spAutoFit/>
          </a:bodyPr>
          <a:lstStyle/>
          <a:p>
            <a:r>
              <a:rPr lang="en-US" sz="1400" b="1" dirty="0">
                <a:solidFill>
                  <a:srgbClr val="7030A0"/>
                </a:solidFill>
                <a:latin typeface="+mn-lt"/>
              </a:rPr>
              <a:t>      Alex Todd       Michael </a:t>
            </a:r>
            <a:r>
              <a:rPr lang="en-US" sz="1400" b="1" dirty="0" err="1">
                <a:solidFill>
                  <a:srgbClr val="7030A0"/>
                </a:solidFill>
                <a:latin typeface="+mn-lt"/>
              </a:rPr>
              <a:t>Liudeng</a:t>
            </a:r>
            <a:endParaRPr lang="en-US" sz="1400" b="1" dirty="0">
              <a:solidFill>
                <a:srgbClr val="7030A0"/>
              </a:solidFill>
              <a:latin typeface="+mn-lt"/>
            </a:endParaRPr>
          </a:p>
        </p:txBody>
      </p:sp>
      <p:pic>
        <p:nvPicPr>
          <p:cNvPr id="7" name="Picture 6">
            <a:extLst>
              <a:ext uri="{FF2B5EF4-FFF2-40B4-BE49-F238E27FC236}">
                <a16:creationId xmlns:a16="http://schemas.microsoft.com/office/drawing/2014/main" id="{4A436AB1-CD35-5128-3FEF-8BA35BC45047}"/>
              </a:ext>
            </a:extLst>
          </p:cNvPr>
          <p:cNvPicPr>
            <a:picLocks noChangeAspect="1"/>
          </p:cNvPicPr>
          <p:nvPr/>
        </p:nvPicPr>
        <p:blipFill rotWithShape="1">
          <a:blip r:embed="rId3">
            <a:extLst>
              <a:ext uri="{28A0092B-C50C-407E-A947-70E740481C1C}">
                <a14:useLocalDpi xmlns:a14="http://schemas.microsoft.com/office/drawing/2010/main" val="0"/>
              </a:ext>
            </a:extLst>
          </a:blip>
          <a:srcRect l="24820" t="7728" r="17215"/>
          <a:stretch/>
        </p:blipFill>
        <p:spPr>
          <a:xfrm>
            <a:off x="9345842" y="1048505"/>
            <a:ext cx="1063961" cy="1127970"/>
          </a:xfrm>
          <a:prstGeom prst="rect">
            <a:avLst/>
          </a:prstGeom>
        </p:spPr>
      </p:pic>
      <p:pic>
        <p:nvPicPr>
          <p:cNvPr id="9" name="Picture 8">
            <a:extLst>
              <a:ext uri="{FF2B5EF4-FFF2-40B4-BE49-F238E27FC236}">
                <a16:creationId xmlns:a16="http://schemas.microsoft.com/office/drawing/2014/main" id="{15B475E8-0616-D867-9CFB-0E8CED8D9A3B}"/>
              </a:ext>
            </a:extLst>
          </p:cNvPr>
          <p:cNvPicPr>
            <a:picLocks noChangeAspect="1"/>
          </p:cNvPicPr>
          <p:nvPr/>
        </p:nvPicPr>
        <p:blipFill rotWithShape="1">
          <a:blip r:embed="rId4">
            <a:extLst>
              <a:ext uri="{28A0092B-C50C-407E-A947-70E740481C1C}">
                <a14:useLocalDpi xmlns:a14="http://schemas.microsoft.com/office/drawing/2010/main" val="0"/>
              </a:ext>
            </a:extLst>
          </a:blip>
          <a:srcRect l="20288" t="18508" r="37998"/>
          <a:stretch/>
        </p:blipFill>
        <p:spPr>
          <a:xfrm>
            <a:off x="6297560" y="2882237"/>
            <a:ext cx="1000460" cy="1270000"/>
          </a:xfrm>
          <a:prstGeom prst="rect">
            <a:avLst/>
          </a:prstGeom>
        </p:spPr>
      </p:pic>
      <p:pic>
        <p:nvPicPr>
          <p:cNvPr id="11" name="Picture 10">
            <a:extLst>
              <a:ext uri="{FF2B5EF4-FFF2-40B4-BE49-F238E27FC236}">
                <a16:creationId xmlns:a16="http://schemas.microsoft.com/office/drawing/2014/main" id="{DFFB7746-03A0-8F5E-C7FA-2668047FC7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829" y="5363594"/>
            <a:ext cx="1105359" cy="1105359"/>
          </a:xfrm>
          <a:prstGeom prst="rect">
            <a:avLst/>
          </a:prstGeom>
        </p:spPr>
      </p:pic>
      <p:pic>
        <p:nvPicPr>
          <p:cNvPr id="13" name="Picture 12">
            <a:extLst>
              <a:ext uri="{FF2B5EF4-FFF2-40B4-BE49-F238E27FC236}">
                <a16:creationId xmlns:a16="http://schemas.microsoft.com/office/drawing/2014/main" id="{90CF6119-DD51-08A0-D7C7-7E1E58061996}"/>
              </a:ext>
            </a:extLst>
          </p:cNvPr>
          <p:cNvPicPr>
            <a:picLocks noChangeAspect="1"/>
          </p:cNvPicPr>
          <p:nvPr/>
        </p:nvPicPr>
        <p:blipFill rotWithShape="1">
          <a:blip r:embed="rId6">
            <a:extLst>
              <a:ext uri="{28A0092B-C50C-407E-A947-70E740481C1C}">
                <a14:useLocalDpi xmlns:a14="http://schemas.microsoft.com/office/drawing/2010/main" val="0"/>
              </a:ext>
            </a:extLst>
          </a:blip>
          <a:srcRect l="14550" r="13190"/>
          <a:stretch/>
        </p:blipFill>
        <p:spPr>
          <a:xfrm>
            <a:off x="1572596" y="5391286"/>
            <a:ext cx="784275" cy="1085336"/>
          </a:xfrm>
          <a:prstGeom prst="rect">
            <a:avLst/>
          </a:prstGeom>
        </p:spPr>
      </p:pic>
      <p:pic>
        <p:nvPicPr>
          <p:cNvPr id="15" name="Picture 14">
            <a:extLst>
              <a:ext uri="{FF2B5EF4-FFF2-40B4-BE49-F238E27FC236}">
                <a16:creationId xmlns:a16="http://schemas.microsoft.com/office/drawing/2014/main" id="{4169276A-87F3-C8C4-725B-F8D6042AA490}"/>
              </a:ext>
            </a:extLst>
          </p:cNvPr>
          <p:cNvPicPr>
            <a:picLocks noChangeAspect="1"/>
          </p:cNvPicPr>
          <p:nvPr/>
        </p:nvPicPr>
        <p:blipFill rotWithShape="1">
          <a:blip r:embed="rId7">
            <a:extLst>
              <a:ext uri="{28A0092B-C50C-407E-A947-70E740481C1C}">
                <a14:useLocalDpi xmlns:a14="http://schemas.microsoft.com/office/drawing/2010/main" val="0"/>
              </a:ext>
            </a:extLst>
          </a:blip>
          <a:srcRect t="10868"/>
          <a:stretch/>
        </p:blipFill>
        <p:spPr>
          <a:xfrm>
            <a:off x="7179833" y="609142"/>
            <a:ext cx="1163252" cy="1263322"/>
          </a:xfrm>
          <a:prstGeom prst="rect">
            <a:avLst/>
          </a:prstGeom>
        </p:spPr>
      </p:pic>
      <p:pic>
        <p:nvPicPr>
          <p:cNvPr id="17" name="Picture 16">
            <a:extLst>
              <a:ext uri="{FF2B5EF4-FFF2-40B4-BE49-F238E27FC236}">
                <a16:creationId xmlns:a16="http://schemas.microsoft.com/office/drawing/2014/main" id="{2688882A-C710-D5C0-6F58-B370AD0BFAA9}"/>
              </a:ext>
            </a:extLst>
          </p:cNvPr>
          <p:cNvPicPr>
            <a:picLocks noChangeAspect="1"/>
          </p:cNvPicPr>
          <p:nvPr/>
        </p:nvPicPr>
        <p:blipFill rotWithShape="1">
          <a:blip r:embed="rId8">
            <a:extLst>
              <a:ext uri="{28A0092B-C50C-407E-A947-70E740481C1C}">
                <a14:useLocalDpi xmlns:a14="http://schemas.microsoft.com/office/drawing/2010/main" val="0"/>
              </a:ext>
            </a:extLst>
          </a:blip>
          <a:srcRect l="13827"/>
          <a:stretch/>
        </p:blipFill>
        <p:spPr>
          <a:xfrm rot="5400000">
            <a:off x="10730225" y="1145930"/>
            <a:ext cx="1119829" cy="974631"/>
          </a:xfrm>
          <a:prstGeom prst="rect">
            <a:avLst/>
          </a:prstGeom>
        </p:spPr>
      </p:pic>
      <p:pic>
        <p:nvPicPr>
          <p:cNvPr id="19" name="Picture 18">
            <a:extLst>
              <a:ext uri="{FF2B5EF4-FFF2-40B4-BE49-F238E27FC236}">
                <a16:creationId xmlns:a16="http://schemas.microsoft.com/office/drawing/2014/main" id="{67ECF6BC-6662-D489-369C-F61EC44D54A4}"/>
              </a:ext>
            </a:extLst>
          </p:cNvPr>
          <p:cNvPicPr>
            <a:picLocks noChangeAspect="1"/>
          </p:cNvPicPr>
          <p:nvPr/>
        </p:nvPicPr>
        <p:blipFill rotWithShape="1">
          <a:blip r:embed="rId9">
            <a:extLst>
              <a:ext uri="{28A0092B-C50C-407E-A947-70E740481C1C}">
                <a14:useLocalDpi xmlns:a14="http://schemas.microsoft.com/office/drawing/2010/main" val="0"/>
              </a:ext>
            </a:extLst>
          </a:blip>
          <a:srcRect t="6989"/>
          <a:stretch/>
        </p:blipFill>
        <p:spPr>
          <a:xfrm>
            <a:off x="5897584" y="554228"/>
            <a:ext cx="1086671" cy="1322535"/>
          </a:xfrm>
          <a:prstGeom prst="rect">
            <a:avLst/>
          </a:prstGeom>
        </p:spPr>
      </p:pic>
      <p:pic>
        <p:nvPicPr>
          <p:cNvPr id="21" name="Picture 20">
            <a:extLst>
              <a:ext uri="{FF2B5EF4-FFF2-40B4-BE49-F238E27FC236}">
                <a16:creationId xmlns:a16="http://schemas.microsoft.com/office/drawing/2014/main" id="{5EE50BBA-D583-72E4-0042-EBA5029FC4B5}"/>
              </a:ext>
            </a:extLst>
          </p:cNvPr>
          <p:cNvPicPr>
            <a:picLocks noChangeAspect="1"/>
          </p:cNvPicPr>
          <p:nvPr/>
        </p:nvPicPr>
        <p:blipFill rotWithShape="1">
          <a:blip r:embed="rId10">
            <a:extLst>
              <a:ext uri="{28A0092B-C50C-407E-A947-70E740481C1C}">
                <a14:useLocalDpi xmlns:a14="http://schemas.microsoft.com/office/drawing/2010/main" val="0"/>
              </a:ext>
            </a:extLst>
          </a:blip>
          <a:srcRect l="41436" t="32714" r="41875" b="36264"/>
          <a:stretch/>
        </p:blipFill>
        <p:spPr>
          <a:xfrm>
            <a:off x="10717834" y="2516064"/>
            <a:ext cx="1035361" cy="1282503"/>
          </a:xfrm>
          <a:prstGeom prst="rect">
            <a:avLst/>
          </a:prstGeom>
        </p:spPr>
      </p:pic>
      <p:pic>
        <p:nvPicPr>
          <p:cNvPr id="25" name="Picture 24">
            <a:extLst>
              <a:ext uri="{FF2B5EF4-FFF2-40B4-BE49-F238E27FC236}">
                <a16:creationId xmlns:a16="http://schemas.microsoft.com/office/drawing/2014/main" id="{AB104DE5-D079-729E-D80A-2F538D5BCEF1}"/>
              </a:ext>
            </a:extLst>
          </p:cNvPr>
          <p:cNvPicPr>
            <a:picLocks noChangeAspect="1"/>
          </p:cNvPicPr>
          <p:nvPr/>
        </p:nvPicPr>
        <p:blipFill rotWithShape="1">
          <a:blip r:embed="rId11">
            <a:extLst>
              <a:ext uri="{28A0092B-C50C-407E-A947-70E740481C1C}">
                <a14:useLocalDpi xmlns:a14="http://schemas.microsoft.com/office/drawing/2010/main" val="0"/>
              </a:ext>
            </a:extLst>
          </a:blip>
          <a:srcRect t="15259"/>
          <a:stretch/>
        </p:blipFill>
        <p:spPr>
          <a:xfrm>
            <a:off x="4442761" y="586881"/>
            <a:ext cx="1170508" cy="1322535"/>
          </a:xfrm>
          <a:prstGeom prst="rect">
            <a:avLst/>
          </a:prstGeom>
        </p:spPr>
      </p:pic>
      <p:pic>
        <p:nvPicPr>
          <p:cNvPr id="27" name="Picture 26">
            <a:extLst>
              <a:ext uri="{FF2B5EF4-FFF2-40B4-BE49-F238E27FC236}">
                <a16:creationId xmlns:a16="http://schemas.microsoft.com/office/drawing/2014/main" id="{94BAF61D-C4C5-BFF4-CBFD-FFAADF43C2C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47431" y="2868593"/>
            <a:ext cx="988450" cy="1254999"/>
          </a:xfrm>
          <a:prstGeom prst="rect">
            <a:avLst/>
          </a:prstGeom>
        </p:spPr>
      </p:pic>
      <p:pic>
        <p:nvPicPr>
          <p:cNvPr id="29" name="Picture 28">
            <a:extLst>
              <a:ext uri="{FF2B5EF4-FFF2-40B4-BE49-F238E27FC236}">
                <a16:creationId xmlns:a16="http://schemas.microsoft.com/office/drawing/2014/main" id="{E5D5657D-6767-96E9-4906-354FD5F37BA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82709" y="628017"/>
            <a:ext cx="1254745" cy="1254745"/>
          </a:xfrm>
          <a:prstGeom prst="rect">
            <a:avLst/>
          </a:prstGeom>
        </p:spPr>
      </p:pic>
      <p:sp>
        <p:nvSpPr>
          <p:cNvPr id="32" name="Rectangle 31">
            <a:extLst>
              <a:ext uri="{FF2B5EF4-FFF2-40B4-BE49-F238E27FC236}">
                <a16:creationId xmlns:a16="http://schemas.microsoft.com/office/drawing/2014/main" id="{4F27191D-FDD6-9E48-37E8-96179ED97519}"/>
              </a:ext>
            </a:extLst>
          </p:cNvPr>
          <p:cNvSpPr>
            <a:spLocks noChangeArrowheads="1"/>
          </p:cNvSpPr>
          <p:nvPr/>
        </p:nvSpPr>
        <p:spPr bwMode="auto">
          <a:xfrm>
            <a:off x="60900" y="2238395"/>
            <a:ext cx="3185878" cy="364899"/>
          </a:xfrm>
          <a:prstGeom prst="rect">
            <a:avLst/>
          </a:prstGeom>
          <a:solidFill>
            <a:schemeClr val="bg1">
              <a:alpha val="90000"/>
            </a:schemeClr>
          </a:solidFill>
          <a:ln w="9525">
            <a:noFill/>
            <a:miter lim="800000"/>
            <a:headEnd/>
            <a:tailEnd/>
          </a:ln>
        </p:spPr>
        <p:txBody>
          <a:bodyPr wrap="square" lIns="100764" tIns="50383" rIns="100764" bIns="50383">
            <a:prstTxWarp prst="textNoShape">
              <a:avLst/>
            </a:prstTxWarp>
            <a:spAutoFit/>
          </a:bodyPr>
          <a:lstStyle/>
          <a:p>
            <a:pPr marL="125957" indent="-125957">
              <a:lnSpc>
                <a:spcPct val="90000"/>
              </a:lnSpc>
              <a:spcBef>
                <a:spcPct val="20000"/>
              </a:spcBef>
              <a:buClr>
                <a:srgbClr val="000000"/>
              </a:buClr>
            </a:pPr>
            <a:r>
              <a:rPr lang="en-US" dirty="0">
                <a:solidFill>
                  <a:srgbClr val="FF0000"/>
                </a:solidFill>
                <a:latin typeface="Arial Rounded MT Bold"/>
              </a:rPr>
              <a:t>Structure + Astrophysics</a:t>
            </a:r>
            <a:endParaRPr lang="en-US" sz="600" dirty="0">
              <a:solidFill>
                <a:srgbClr val="FF0000"/>
              </a:solidFill>
              <a:latin typeface="Arial Rounded MT Bold"/>
            </a:endParaRPr>
          </a:p>
        </p:txBody>
      </p:sp>
      <p:sp>
        <p:nvSpPr>
          <p:cNvPr id="34" name="TextBox 33">
            <a:extLst>
              <a:ext uri="{FF2B5EF4-FFF2-40B4-BE49-F238E27FC236}">
                <a16:creationId xmlns:a16="http://schemas.microsoft.com/office/drawing/2014/main" id="{812D9E9E-B71D-BB2B-ED78-D7A38D652465}"/>
              </a:ext>
            </a:extLst>
          </p:cNvPr>
          <p:cNvSpPr txBox="1"/>
          <p:nvPr/>
        </p:nvSpPr>
        <p:spPr>
          <a:xfrm>
            <a:off x="-5389" y="6508061"/>
            <a:ext cx="3906829"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b="1" dirty="0">
                <a:solidFill>
                  <a:schemeClr val="accent6"/>
                </a:solidFill>
              </a:rPr>
              <a:t>Gaurav </a:t>
            </a:r>
            <a:r>
              <a:rPr lang="en-US" sz="1400" b="1" dirty="0" err="1">
                <a:solidFill>
                  <a:schemeClr val="accent6"/>
                </a:solidFill>
              </a:rPr>
              <a:t>Tenkila</a:t>
            </a:r>
            <a:r>
              <a:rPr lang="en-US" sz="1400" b="1" dirty="0">
                <a:solidFill>
                  <a:schemeClr val="accent6"/>
                </a:solidFill>
              </a:rPr>
              <a:t>   </a:t>
            </a:r>
            <a:r>
              <a:rPr lang="en-US" sz="1400" b="1" dirty="0" err="1">
                <a:solidFill>
                  <a:schemeClr val="accent6"/>
                </a:solidFill>
                <a:latin typeface="+mn-lt"/>
              </a:rPr>
              <a:t>Hrishi</a:t>
            </a:r>
            <a:r>
              <a:rPr lang="en-US" sz="1400" b="1" dirty="0">
                <a:solidFill>
                  <a:schemeClr val="accent6"/>
                </a:solidFill>
                <a:latin typeface="+mn-lt"/>
              </a:rPr>
              <a:t> Patel  Vijay Chand</a:t>
            </a:r>
          </a:p>
        </p:txBody>
      </p:sp>
      <p:sp>
        <p:nvSpPr>
          <p:cNvPr id="38" name="TextBox 37">
            <a:extLst>
              <a:ext uri="{FF2B5EF4-FFF2-40B4-BE49-F238E27FC236}">
                <a16:creationId xmlns:a16="http://schemas.microsoft.com/office/drawing/2014/main" id="{A431C46D-763F-0F7A-083E-2B6671BD3E5B}"/>
              </a:ext>
            </a:extLst>
          </p:cNvPr>
          <p:cNvSpPr txBox="1"/>
          <p:nvPr/>
        </p:nvSpPr>
        <p:spPr>
          <a:xfrm>
            <a:off x="2701060" y="1912381"/>
            <a:ext cx="5838813"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b="1" dirty="0">
                <a:solidFill>
                  <a:srgbClr val="0070C0"/>
                </a:solidFill>
              </a:rPr>
              <a:t>Ragnar </a:t>
            </a:r>
            <a:r>
              <a:rPr lang="en-US" sz="1400" b="1" dirty="0" err="1">
                <a:solidFill>
                  <a:srgbClr val="0070C0"/>
                </a:solidFill>
              </a:rPr>
              <a:t>Stroberg</a:t>
            </a:r>
            <a:r>
              <a:rPr lang="en-US" sz="1400" b="1" dirty="0">
                <a:solidFill>
                  <a:srgbClr val="0070C0"/>
                </a:solidFill>
              </a:rPr>
              <a:t>   Takayuki Miyagi  </a:t>
            </a:r>
            <a:r>
              <a:rPr lang="en-US" sz="1400" b="1" dirty="0">
                <a:solidFill>
                  <a:srgbClr val="0070C0"/>
                </a:solidFill>
                <a:latin typeface="+mn-lt"/>
              </a:rPr>
              <a:t>Lotta </a:t>
            </a:r>
            <a:r>
              <a:rPr lang="en-US" sz="1400" b="1" dirty="0" err="1">
                <a:solidFill>
                  <a:srgbClr val="0070C0"/>
                </a:solidFill>
                <a:latin typeface="+mn-lt"/>
              </a:rPr>
              <a:t>Jokiniemi</a:t>
            </a:r>
            <a:r>
              <a:rPr lang="en-US" sz="1400" b="1" dirty="0">
                <a:solidFill>
                  <a:srgbClr val="0070C0"/>
                </a:solidFill>
                <a:latin typeface="+mn-lt"/>
              </a:rPr>
              <a:t>     </a:t>
            </a:r>
            <a:r>
              <a:rPr lang="en-US" sz="1400" b="1" dirty="0" err="1">
                <a:solidFill>
                  <a:srgbClr val="0070C0"/>
                </a:solidFill>
                <a:latin typeface="+mn-lt"/>
              </a:rPr>
              <a:t>Baishan</a:t>
            </a:r>
            <a:r>
              <a:rPr lang="en-US" sz="1400" b="1" dirty="0">
                <a:solidFill>
                  <a:srgbClr val="0070C0"/>
                </a:solidFill>
                <a:latin typeface="+mn-lt"/>
              </a:rPr>
              <a:t> Hu</a:t>
            </a:r>
          </a:p>
        </p:txBody>
      </p:sp>
      <p:sp>
        <p:nvSpPr>
          <p:cNvPr id="39" name="Rectangle 38">
            <a:extLst>
              <a:ext uri="{FF2B5EF4-FFF2-40B4-BE49-F238E27FC236}">
                <a16:creationId xmlns:a16="http://schemas.microsoft.com/office/drawing/2014/main" id="{F12029BC-BFA8-A7C2-E66B-772B2F0CD004}"/>
              </a:ext>
            </a:extLst>
          </p:cNvPr>
          <p:cNvSpPr>
            <a:spLocks noChangeArrowheads="1"/>
          </p:cNvSpPr>
          <p:nvPr/>
        </p:nvSpPr>
        <p:spPr bwMode="auto">
          <a:xfrm>
            <a:off x="8418177" y="4975419"/>
            <a:ext cx="3176415" cy="406449"/>
          </a:xfrm>
          <a:prstGeom prst="rect">
            <a:avLst/>
          </a:prstGeom>
          <a:solidFill>
            <a:schemeClr val="bg1">
              <a:alpha val="90000"/>
            </a:schemeClr>
          </a:solidFill>
          <a:ln w="9525">
            <a:noFill/>
            <a:miter lim="800000"/>
            <a:headEnd/>
            <a:tailEnd/>
          </a:ln>
        </p:spPr>
        <p:txBody>
          <a:bodyPr wrap="square" lIns="100764" tIns="50383" rIns="100764" bIns="50383">
            <a:prstTxWarp prst="textNoShape">
              <a:avLst/>
            </a:prstTxWarp>
            <a:spAutoFit/>
          </a:bodyPr>
          <a:lstStyle/>
          <a:p>
            <a:pPr marL="125957" indent="-125957">
              <a:lnSpc>
                <a:spcPct val="90000"/>
              </a:lnSpc>
              <a:spcBef>
                <a:spcPct val="20000"/>
              </a:spcBef>
              <a:buClr>
                <a:srgbClr val="000000"/>
              </a:buClr>
            </a:pPr>
            <a:r>
              <a:rPr lang="en-US" dirty="0">
                <a:solidFill>
                  <a:schemeClr val="accent2">
                    <a:lumMod val="50000"/>
                  </a:schemeClr>
                </a:solidFill>
                <a:latin typeface="Arial Rounded MT Bold"/>
              </a:rPr>
              <a:t>Dark Matter/</a:t>
            </a:r>
            <a:r>
              <a:rPr lang="en-GB" sz="2200" b="1" dirty="0" err="1">
                <a:solidFill>
                  <a:schemeClr val="accent2">
                    <a:lumMod val="50000"/>
                  </a:schemeClr>
                </a:solidFill>
                <a:latin typeface="Times New Roman"/>
                <a:cs typeface="Arial" charset="0"/>
              </a:rPr>
              <a:t>ν</a:t>
            </a:r>
            <a:r>
              <a:rPr lang="en-US" dirty="0">
                <a:solidFill>
                  <a:schemeClr val="accent2">
                    <a:lumMod val="50000"/>
                  </a:schemeClr>
                </a:solidFill>
                <a:latin typeface="Arial Rounded MT Bold"/>
              </a:rPr>
              <a:t> Scattering</a:t>
            </a:r>
          </a:p>
        </p:txBody>
      </p:sp>
      <p:sp>
        <p:nvSpPr>
          <p:cNvPr id="41" name="Rectangle 40">
            <a:extLst>
              <a:ext uri="{FF2B5EF4-FFF2-40B4-BE49-F238E27FC236}">
                <a16:creationId xmlns:a16="http://schemas.microsoft.com/office/drawing/2014/main" id="{D1A3E75B-CA36-BC0F-E9C8-EDF39A889E5A}"/>
              </a:ext>
            </a:extLst>
          </p:cNvPr>
          <p:cNvSpPr>
            <a:spLocks noChangeArrowheads="1"/>
          </p:cNvSpPr>
          <p:nvPr/>
        </p:nvSpPr>
        <p:spPr bwMode="auto">
          <a:xfrm>
            <a:off x="9699046" y="642056"/>
            <a:ext cx="1634435" cy="406449"/>
          </a:xfrm>
          <a:prstGeom prst="rect">
            <a:avLst/>
          </a:prstGeom>
          <a:solidFill>
            <a:schemeClr val="bg1">
              <a:alpha val="90000"/>
            </a:schemeClr>
          </a:solidFill>
          <a:ln w="9525">
            <a:noFill/>
            <a:miter lim="800000"/>
            <a:headEnd/>
            <a:tailEnd/>
          </a:ln>
        </p:spPr>
        <p:txBody>
          <a:bodyPr wrap="square" lIns="100764" tIns="50383" rIns="100764" bIns="50383">
            <a:prstTxWarp prst="textNoShape">
              <a:avLst/>
            </a:prstTxWarp>
            <a:spAutoFit/>
          </a:bodyPr>
          <a:lstStyle/>
          <a:p>
            <a:pPr marL="125957" indent="-125957">
              <a:lnSpc>
                <a:spcPct val="90000"/>
              </a:lnSpc>
              <a:spcBef>
                <a:spcPct val="20000"/>
              </a:spcBef>
              <a:buClr>
                <a:srgbClr val="000000"/>
              </a:buClr>
            </a:pPr>
            <a:r>
              <a:rPr lang="en-GB" sz="2200" b="1" dirty="0">
                <a:solidFill>
                  <a:srgbClr val="7030A0"/>
                </a:solidFill>
                <a:latin typeface="Times New Roman"/>
                <a:cs typeface="Arial" charset="0"/>
              </a:rPr>
              <a:t>0νββ</a:t>
            </a:r>
            <a:r>
              <a:rPr lang="en-US" b="1" dirty="0">
                <a:solidFill>
                  <a:srgbClr val="7030A0"/>
                </a:solidFill>
                <a:latin typeface="Arial Rounded MT Bold"/>
              </a:rPr>
              <a:t> D</a:t>
            </a:r>
            <a:r>
              <a:rPr lang="en-US" dirty="0">
                <a:solidFill>
                  <a:srgbClr val="7030A0"/>
                </a:solidFill>
                <a:latin typeface="Arial Rounded MT Bold"/>
              </a:rPr>
              <a:t>ecay </a:t>
            </a:r>
            <a:endParaRPr lang="en-US" baseline="30000" dirty="0">
              <a:solidFill>
                <a:srgbClr val="7030A0"/>
              </a:solidFill>
              <a:latin typeface="Arial Rounded MT Bold"/>
            </a:endParaRPr>
          </a:p>
        </p:txBody>
      </p:sp>
      <p:sp>
        <p:nvSpPr>
          <p:cNvPr id="42" name="TextBox 41">
            <a:extLst>
              <a:ext uri="{FF2B5EF4-FFF2-40B4-BE49-F238E27FC236}">
                <a16:creationId xmlns:a16="http://schemas.microsoft.com/office/drawing/2014/main" id="{201812BA-9E92-4FB6-8569-F8077EFBE4EA}"/>
              </a:ext>
            </a:extLst>
          </p:cNvPr>
          <p:cNvSpPr txBox="1"/>
          <p:nvPr/>
        </p:nvSpPr>
        <p:spPr>
          <a:xfrm>
            <a:off x="61766" y="4060839"/>
            <a:ext cx="3196469" cy="307777"/>
          </a:xfrm>
          <a:prstGeom prst="rect">
            <a:avLst/>
          </a:prstGeom>
          <a:solidFill>
            <a:schemeClr val="bg1">
              <a:alpha val="80000"/>
            </a:schemeClr>
          </a:solidFill>
        </p:spPr>
        <p:txBody>
          <a:bodyPr wrap="square" rtlCol="0">
            <a:spAutoFit/>
          </a:bodyPr>
          <a:lstStyle/>
          <a:p>
            <a:r>
              <a:rPr lang="en-US" sz="1400" b="1" dirty="0" err="1">
                <a:solidFill>
                  <a:srgbClr val="FF0000"/>
                </a:solidFill>
              </a:rPr>
              <a:t>Kanting</a:t>
            </a:r>
            <a:r>
              <a:rPr lang="en-US" sz="1400" b="1" dirty="0">
                <a:solidFill>
                  <a:srgbClr val="FF0000"/>
                </a:solidFill>
              </a:rPr>
              <a:t> </a:t>
            </a:r>
            <a:r>
              <a:rPr lang="en-US" sz="1400" b="1" dirty="0" err="1">
                <a:solidFill>
                  <a:srgbClr val="FF0000"/>
                </a:solidFill>
              </a:rPr>
              <a:t>Motimele</a:t>
            </a:r>
            <a:r>
              <a:rPr lang="en-US" sz="1400" b="1" dirty="0">
                <a:solidFill>
                  <a:srgbClr val="FF0000"/>
                </a:solidFill>
              </a:rPr>
              <a:t>   </a:t>
            </a:r>
            <a:r>
              <a:rPr lang="en-CA" sz="1400" b="1" dirty="0">
                <a:solidFill>
                  <a:srgbClr val="FF0000"/>
                </a:solidFill>
              </a:rPr>
              <a:t>Maude </a:t>
            </a:r>
            <a:r>
              <a:rPr lang="en-CA" sz="1400" b="1" dirty="0" err="1">
                <a:solidFill>
                  <a:srgbClr val="FF0000"/>
                </a:solidFill>
              </a:rPr>
              <a:t>Larivière</a:t>
            </a:r>
            <a:endParaRPr lang="en-US" sz="1400" b="1" dirty="0">
              <a:solidFill>
                <a:srgbClr val="FF0000"/>
              </a:solidFill>
              <a:latin typeface="+mn-lt"/>
            </a:endParaRPr>
          </a:p>
        </p:txBody>
      </p:sp>
      <p:sp>
        <p:nvSpPr>
          <p:cNvPr id="43" name="TextBox 42">
            <a:extLst>
              <a:ext uri="{FF2B5EF4-FFF2-40B4-BE49-F238E27FC236}">
                <a16:creationId xmlns:a16="http://schemas.microsoft.com/office/drawing/2014/main" id="{2BC768C5-A75C-12E9-150E-6239A232AA8D}"/>
              </a:ext>
            </a:extLst>
          </p:cNvPr>
          <p:cNvSpPr txBox="1"/>
          <p:nvPr/>
        </p:nvSpPr>
        <p:spPr>
          <a:xfrm>
            <a:off x="7632644" y="6488175"/>
            <a:ext cx="4559356" cy="307777"/>
          </a:xfrm>
          <a:prstGeom prst="rect">
            <a:avLst/>
          </a:prstGeom>
          <a:solidFill>
            <a:schemeClr val="bg1">
              <a:alpha val="80000"/>
            </a:schemeClr>
          </a:solidFill>
        </p:spPr>
        <p:txBody>
          <a:bodyPr wrap="square" rtlCol="0">
            <a:spAutoFit/>
          </a:bodyPr>
          <a:lstStyle/>
          <a:p>
            <a:r>
              <a:rPr lang="en-US" sz="1400" b="1" dirty="0">
                <a:solidFill>
                  <a:schemeClr val="accent2">
                    <a:lumMod val="50000"/>
                  </a:schemeClr>
                </a:solidFill>
                <a:latin typeface="+mn-lt"/>
              </a:rPr>
              <a:t>Sam </a:t>
            </a:r>
            <a:r>
              <a:rPr lang="en-US" sz="1400" b="1" dirty="0" err="1">
                <a:solidFill>
                  <a:schemeClr val="accent2">
                    <a:lumMod val="50000"/>
                  </a:schemeClr>
                </a:solidFill>
                <a:latin typeface="+mn-lt"/>
              </a:rPr>
              <a:t>Leutheusser</a:t>
            </a:r>
            <a:r>
              <a:rPr lang="en-US" sz="1400" b="1" dirty="0">
                <a:solidFill>
                  <a:schemeClr val="accent2">
                    <a:lumMod val="50000"/>
                  </a:schemeClr>
                </a:solidFill>
                <a:latin typeface="+mn-lt"/>
              </a:rPr>
              <a:t>  Jose Padua    Mathieu </a:t>
            </a:r>
            <a:r>
              <a:rPr lang="en-US" sz="1400" b="1" dirty="0" err="1">
                <a:solidFill>
                  <a:schemeClr val="accent2">
                    <a:lumMod val="50000"/>
                  </a:schemeClr>
                </a:solidFill>
                <a:latin typeface="+mn-lt"/>
              </a:rPr>
              <a:t>Bruneault</a:t>
            </a:r>
            <a:endParaRPr lang="en-US" sz="1400" b="1" dirty="0">
              <a:solidFill>
                <a:schemeClr val="accent2">
                  <a:lumMod val="50000"/>
                </a:schemeClr>
              </a:solidFill>
              <a:latin typeface="+mn-lt"/>
            </a:endParaRPr>
          </a:p>
        </p:txBody>
      </p:sp>
      <p:sp>
        <p:nvSpPr>
          <p:cNvPr id="44" name="TextBox 43">
            <a:extLst>
              <a:ext uri="{FF2B5EF4-FFF2-40B4-BE49-F238E27FC236}">
                <a16:creationId xmlns:a16="http://schemas.microsoft.com/office/drawing/2014/main" id="{2BC9E1D1-4B60-9A0E-3667-BC4467F6F64E}"/>
              </a:ext>
            </a:extLst>
          </p:cNvPr>
          <p:cNvSpPr txBox="1"/>
          <p:nvPr/>
        </p:nvSpPr>
        <p:spPr>
          <a:xfrm>
            <a:off x="6264620" y="4165352"/>
            <a:ext cx="2544211" cy="307777"/>
          </a:xfrm>
          <a:prstGeom prst="rect">
            <a:avLst/>
          </a:prstGeom>
          <a:solidFill>
            <a:schemeClr val="bg1">
              <a:alpha val="80000"/>
            </a:schemeClr>
          </a:solidFill>
        </p:spPr>
        <p:txBody>
          <a:bodyPr wrap="square" rtlCol="0">
            <a:spAutoFit/>
          </a:bodyPr>
          <a:lstStyle/>
          <a:p>
            <a:r>
              <a:rPr lang="en-US" sz="1400" b="1" dirty="0">
                <a:solidFill>
                  <a:srgbClr val="C00000"/>
                </a:solidFill>
                <a:latin typeface="+mn-lt"/>
              </a:rPr>
              <a:t>Emily Love        Matt Martin</a:t>
            </a:r>
          </a:p>
        </p:txBody>
      </p:sp>
      <p:sp>
        <p:nvSpPr>
          <p:cNvPr id="45" name="Rectangle 44">
            <a:extLst>
              <a:ext uri="{FF2B5EF4-FFF2-40B4-BE49-F238E27FC236}">
                <a16:creationId xmlns:a16="http://schemas.microsoft.com/office/drawing/2014/main" id="{502E5D0F-5453-F1E8-8AC1-7DBC26EF7DAC}"/>
              </a:ext>
            </a:extLst>
          </p:cNvPr>
          <p:cNvSpPr>
            <a:spLocks noChangeArrowheads="1"/>
          </p:cNvSpPr>
          <p:nvPr/>
        </p:nvSpPr>
        <p:spPr bwMode="auto">
          <a:xfrm>
            <a:off x="6296095" y="2533790"/>
            <a:ext cx="2516866" cy="364899"/>
          </a:xfrm>
          <a:prstGeom prst="rect">
            <a:avLst/>
          </a:prstGeom>
          <a:solidFill>
            <a:schemeClr val="bg1">
              <a:alpha val="90000"/>
            </a:schemeClr>
          </a:solidFill>
          <a:ln w="9525">
            <a:noFill/>
            <a:miter lim="800000"/>
            <a:headEnd/>
            <a:tailEnd/>
          </a:ln>
        </p:spPr>
        <p:txBody>
          <a:bodyPr wrap="square" lIns="100764" tIns="50383" rIns="100764" bIns="50383">
            <a:prstTxWarp prst="textNoShape">
              <a:avLst/>
            </a:prstTxWarp>
            <a:spAutoFit/>
          </a:bodyPr>
          <a:lstStyle/>
          <a:p>
            <a:pPr marL="125957" indent="-125957" algn="ctr">
              <a:lnSpc>
                <a:spcPct val="90000"/>
              </a:lnSpc>
              <a:spcBef>
                <a:spcPct val="20000"/>
              </a:spcBef>
              <a:buClr>
                <a:srgbClr val="000000"/>
              </a:buClr>
            </a:pPr>
            <a:r>
              <a:rPr lang="en-US" dirty="0">
                <a:solidFill>
                  <a:srgbClr val="C00000"/>
                </a:solidFill>
                <a:latin typeface="Arial Rounded MT Bold"/>
              </a:rPr>
              <a:t>CKM Unitarity</a:t>
            </a:r>
            <a:endParaRPr lang="en-US" baseline="30000" dirty="0">
              <a:solidFill>
                <a:srgbClr val="C00000"/>
              </a:solidFill>
              <a:latin typeface="Arial Rounded MT Bold"/>
            </a:endParaRPr>
          </a:p>
        </p:txBody>
      </p:sp>
      <p:sp>
        <p:nvSpPr>
          <p:cNvPr id="46" name="TextBox 45">
            <a:extLst>
              <a:ext uri="{FF2B5EF4-FFF2-40B4-BE49-F238E27FC236}">
                <a16:creationId xmlns:a16="http://schemas.microsoft.com/office/drawing/2014/main" id="{1F22E9F2-EF02-EC54-8A00-F7212E44F4A0}"/>
              </a:ext>
            </a:extLst>
          </p:cNvPr>
          <p:cNvSpPr txBox="1"/>
          <p:nvPr/>
        </p:nvSpPr>
        <p:spPr>
          <a:xfrm>
            <a:off x="9079198" y="2204289"/>
            <a:ext cx="3088418" cy="307777"/>
          </a:xfrm>
          <a:prstGeom prst="rect">
            <a:avLst/>
          </a:prstGeom>
          <a:solidFill>
            <a:schemeClr val="bg1">
              <a:alpha val="80000"/>
            </a:schemeClr>
          </a:solidFill>
        </p:spPr>
        <p:txBody>
          <a:bodyPr wrap="square" rtlCol="0">
            <a:spAutoFit/>
          </a:bodyPr>
          <a:lstStyle/>
          <a:p>
            <a:r>
              <a:rPr lang="en-US" sz="1400" b="1" dirty="0">
                <a:solidFill>
                  <a:srgbClr val="7030A0"/>
                </a:solidFill>
                <a:latin typeface="+mn-lt"/>
              </a:rPr>
              <a:t>Antoine </a:t>
            </a:r>
            <a:r>
              <a:rPr lang="en-US" sz="1400" b="1" dirty="0" err="1">
                <a:solidFill>
                  <a:srgbClr val="7030A0"/>
                </a:solidFill>
                <a:latin typeface="+mn-lt"/>
              </a:rPr>
              <a:t>Belley</a:t>
            </a:r>
            <a:r>
              <a:rPr lang="en-US" sz="1400" b="1" dirty="0">
                <a:solidFill>
                  <a:srgbClr val="7030A0"/>
                </a:solidFill>
                <a:latin typeface="+mn-lt"/>
              </a:rPr>
              <a:t>     Isabella Ginnette</a:t>
            </a:r>
          </a:p>
        </p:txBody>
      </p:sp>
      <p:pic>
        <p:nvPicPr>
          <p:cNvPr id="48" name="Picture 47" descr="A person smiling for a selfie&#10;&#10;Description automatically generated">
            <a:extLst>
              <a:ext uri="{FF2B5EF4-FFF2-40B4-BE49-F238E27FC236}">
                <a16:creationId xmlns:a16="http://schemas.microsoft.com/office/drawing/2014/main" id="{31138ABC-F80A-73C1-A444-4C624331F79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36188" y="5381953"/>
            <a:ext cx="1080617" cy="1080617"/>
          </a:xfrm>
          <a:prstGeom prst="rect">
            <a:avLst/>
          </a:prstGeom>
        </p:spPr>
      </p:pic>
      <p:pic>
        <p:nvPicPr>
          <p:cNvPr id="50" name="Picture 49" descr="A person in a suit and tie&#10;&#10;Description automatically generated">
            <a:extLst>
              <a:ext uri="{FF2B5EF4-FFF2-40B4-BE49-F238E27FC236}">
                <a16:creationId xmlns:a16="http://schemas.microsoft.com/office/drawing/2014/main" id="{41C60A55-5731-E7D6-E99A-E57AC41F414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542961" y="2895352"/>
            <a:ext cx="1270000" cy="1270000"/>
          </a:xfrm>
          <a:prstGeom prst="rect">
            <a:avLst/>
          </a:prstGeom>
        </p:spPr>
      </p:pic>
      <p:pic>
        <p:nvPicPr>
          <p:cNvPr id="52" name="Picture 51" descr="A person smiling for a picture&#10;&#10;Description automatically generated">
            <a:extLst>
              <a:ext uri="{FF2B5EF4-FFF2-40B4-BE49-F238E27FC236}">
                <a16:creationId xmlns:a16="http://schemas.microsoft.com/office/drawing/2014/main" id="{09722088-3DAC-7C6E-689E-360F67E8637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336678" y="5360847"/>
            <a:ext cx="971467" cy="1119804"/>
          </a:xfrm>
          <a:prstGeom prst="rect">
            <a:avLst/>
          </a:prstGeom>
        </p:spPr>
      </p:pic>
      <p:pic>
        <p:nvPicPr>
          <p:cNvPr id="54" name="Picture 53" descr="A person in a white shirt&#10;&#10;Description automatically generated">
            <a:extLst>
              <a:ext uri="{FF2B5EF4-FFF2-40B4-BE49-F238E27FC236}">
                <a16:creationId xmlns:a16="http://schemas.microsoft.com/office/drawing/2014/main" id="{7BABC938-CD29-6E61-379E-390D2CA2DD85}"/>
              </a:ext>
            </a:extLst>
          </p:cNvPr>
          <p:cNvPicPr>
            <a:picLocks noChangeAspect="1"/>
          </p:cNvPicPr>
          <p:nvPr/>
        </p:nvPicPr>
        <p:blipFill rotWithShape="1">
          <a:blip r:embed="rId17">
            <a:extLst>
              <a:ext uri="{28A0092B-C50C-407E-A947-70E740481C1C}">
                <a14:useLocalDpi xmlns:a14="http://schemas.microsoft.com/office/drawing/2010/main" val="0"/>
              </a:ext>
            </a:extLst>
          </a:blip>
          <a:srcRect l="15029" r="27628" b="41590"/>
          <a:stretch/>
        </p:blipFill>
        <p:spPr>
          <a:xfrm>
            <a:off x="4826345" y="2895352"/>
            <a:ext cx="1103542" cy="1124065"/>
          </a:xfrm>
          <a:prstGeom prst="rect">
            <a:avLst/>
          </a:prstGeom>
        </p:spPr>
      </p:pic>
      <p:sp>
        <p:nvSpPr>
          <p:cNvPr id="56" name="TextBox 55">
            <a:extLst>
              <a:ext uri="{FF2B5EF4-FFF2-40B4-BE49-F238E27FC236}">
                <a16:creationId xmlns:a16="http://schemas.microsoft.com/office/drawing/2014/main" id="{492A5382-8BBE-3404-18BE-77CD51CE3319}"/>
              </a:ext>
            </a:extLst>
          </p:cNvPr>
          <p:cNvSpPr txBox="1"/>
          <p:nvPr/>
        </p:nvSpPr>
        <p:spPr>
          <a:xfrm>
            <a:off x="3586448" y="4048869"/>
            <a:ext cx="2544210" cy="307777"/>
          </a:xfrm>
          <a:prstGeom prst="rect">
            <a:avLst/>
          </a:prstGeom>
          <a:solidFill>
            <a:schemeClr val="bg1">
              <a:alpha val="80000"/>
            </a:schemeClr>
          </a:solidFill>
        </p:spPr>
        <p:txBody>
          <a:bodyPr wrap="square" rtlCol="0">
            <a:spAutoFit/>
          </a:bodyPr>
          <a:lstStyle/>
          <a:p>
            <a:r>
              <a:rPr lang="en-US" sz="1400" b="1" dirty="0">
                <a:solidFill>
                  <a:schemeClr val="accent6">
                    <a:lumMod val="50000"/>
                  </a:schemeClr>
                </a:solidFill>
                <a:latin typeface="+mn-lt"/>
              </a:rPr>
              <a:t>Jose Munoz   Jack Pitcher</a:t>
            </a:r>
          </a:p>
        </p:txBody>
      </p:sp>
      <p:sp>
        <p:nvSpPr>
          <p:cNvPr id="57" name="Rectangle 56">
            <a:extLst>
              <a:ext uri="{FF2B5EF4-FFF2-40B4-BE49-F238E27FC236}">
                <a16:creationId xmlns:a16="http://schemas.microsoft.com/office/drawing/2014/main" id="{FD50058C-8A9A-C1D2-E47D-B488DB3471C1}"/>
              </a:ext>
            </a:extLst>
          </p:cNvPr>
          <p:cNvSpPr>
            <a:spLocks noChangeArrowheads="1"/>
          </p:cNvSpPr>
          <p:nvPr/>
        </p:nvSpPr>
        <p:spPr bwMode="auto">
          <a:xfrm>
            <a:off x="1046097" y="789081"/>
            <a:ext cx="1730883" cy="1008152"/>
          </a:xfrm>
          <a:prstGeom prst="rect">
            <a:avLst/>
          </a:prstGeom>
          <a:solidFill>
            <a:schemeClr val="bg1">
              <a:alpha val="90000"/>
            </a:schemeClr>
          </a:solidFill>
          <a:ln w="9525">
            <a:noFill/>
            <a:miter lim="800000"/>
            <a:headEnd/>
            <a:tailEnd/>
          </a:ln>
        </p:spPr>
        <p:txBody>
          <a:bodyPr wrap="square" lIns="100764" tIns="50383" rIns="100764" bIns="50383">
            <a:prstTxWarp prst="textNoShape">
              <a:avLst/>
            </a:prstTxWarp>
            <a:spAutoFit/>
          </a:bodyPr>
          <a:lstStyle/>
          <a:p>
            <a:pPr marL="125957" indent="-125957">
              <a:lnSpc>
                <a:spcPct val="90000"/>
              </a:lnSpc>
              <a:spcBef>
                <a:spcPct val="20000"/>
              </a:spcBef>
              <a:buClr>
                <a:srgbClr val="000000"/>
              </a:buClr>
            </a:pPr>
            <a:r>
              <a:rPr lang="en-US" dirty="0">
                <a:solidFill>
                  <a:srgbClr val="0070C0"/>
                </a:solidFill>
                <a:latin typeface="Arial Rounded MT Bold"/>
              </a:rPr>
              <a:t>(Former)</a:t>
            </a:r>
          </a:p>
          <a:p>
            <a:pPr marL="125957" indent="-125957">
              <a:lnSpc>
                <a:spcPct val="90000"/>
              </a:lnSpc>
              <a:spcBef>
                <a:spcPct val="20000"/>
              </a:spcBef>
              <a:buClr>
                <a:srgbClr val="000000"/>
              </a:buClr>
            </a:pPr>
            <a:r>
              <a:rPr lang="en-US" dirty="0">
                <a:solidFill>
                  <a:srgbClr val="0070C0"/>
                </a:solidFill>
                <a:latin typeface="Arial Rounded MT Bold"/>
              </a:rPr>
              <a:t>Postdoctoral</a:t>
            </a:r>
          </a:p>
          <a:p>
            <a:pPr marL="125957" indent="-125957">
              <a:lnSpc>
                <a:spcPct val="90000"/>
              </a:lnSpc>
              <a:spcBef>
                <a:spcPct val="20000"/>
              </a:spcBef>
              <a:buClr>
                <a:srgbClr val="000000"/>
              </a:buClr>
            </a:pPr>
            <a:r>
              <a:rPr lang="en-US" dirty="0">
                <a:solidFill>
                  <a:srgbClr val="0070C0"/>
                </a:solidFill>
                <a:latin typeface="Arial Rounded MT Bold"/>
              </a:rPr>
              <a:t>Fellows</a:t>
            </a:r>
          </a:p>
        </p:txBody>
      </p:sp>
      <p:pic>
        <p:nvPicPr>
          <p:cNvPr id="449" name="Picture 448" descr="MIT_logo.png">
            <a:extLst>
              <a:ext uri="{FF2B5EF4-FFF2-40B4-BE49-F238E27FC236}">
                <a16:creationId xmlns:a16="http://schemas.microsoft.com/office/drawing/2014/main" id="{684AE090-2F6E-16E4-3870-7E6AB52D639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741761" y="3920130"/>
            <a:ext cx="812411" cy="192948"/>
          </a:xfrm>
          <a:prstGeom prst="rect">
            <a:avLst/>
          </a:prstGeom>
          <a:solidFill>
            <a:schemeClr val="bg1"/>
          </a:solidFill>
        </p:spPr>
      </p:pic>
      <p:pic>
        <p:nvPicPr>
          <p:cNvPr id="450" name="Picture 449" descr="A purple flower with black text&#10;&#10;Description automatically generated">
            <a:extLst>
              <a:ext uri="{FF2B5EF4-FFF2-40B4-BE49-F238E27FC236}">
                <a16:creationId xmlns:a16="http://schemas.microsoft.com/office/drawing/2014/main" id="{C6F45117-FBCF-EC83-0C80-27221E8D29ED}"/>
              </a:ext>
            </a:extLst>
          </p:cNvPr>
          <p:cNvPicPr>
            <a:picLocks noChangeAspect="1"/>
          </p:cNvPicPr>
          <p:nvPr/>
        </p:nvPicPr>
        <p:blipFill rotWithShape="1">
          <a:blip r:embed="rId19">
            <a:extLst>
              <a:ext uri="{28A0092B-C50C-407E-A947-70E740481C1C}">
                <a14:useLocalDpi xmlns:a14="http://schemas.microsoft.com/office/drawing/2010/main" val="0"/>
              </a:ext>
            </a:extLst>
          </a:blip>
          <a:srcRect t="16557" b="12413"/>
          <a:stretch/>
        </p:blipFill>
        <p:spPr>
          <a:xfrm>
            <a:off x="4443584" y="1645329"/>
            <a:ext cx="787884" cy="292450"/>
          </a:xfrm>
          <a:prstGeom prst="rect">
            <a:avLst/>
          </a:prstGeom>
        </p:spPr>
      </p:pic>
      <p:pic>
        <p:nvPicPr>
          <p:cNvPr id="451" name="Picture 450" descr="MIT_logo.png">
            <a:extLst>
              <a:ext uri="{FF2B5EF4-FFF2-40B4-BE49-F238E27FC236}">
                <a16:creationId xmlns:a16="http://schemas.microsoft.com/office/drawing/2014/main" id="{6117BCAA-96DD-CF26-8ED1-867F67511DB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350190" y="1991855"/>
            <a:ext cx="812411" cy="192948"/>
          </a:xfrm>
          <a:prstGeom prst="rect">
            <a:avLst/>
          </a:prstGeom>
          <a:solidFill>
            <a:schemeClr val="bg1"/>
          </a:solidFill>
        </p:spPr>
      </p:pic>
      <p:pic>
        <p:nvPicPr>
          <p:cNvPr id="452" name="Picture 451">
            <a:extLst>
              <a:ext uri="{FF2B5EF4-FFF2-40B4-BE49-F238E27FC236}">
                <a16:creationId xmlns:a16="http://schemas.microsoft.com/office/drawing/2014/main" id="{9BAEF45B-C522-0AF5-83A8-EF81EBC47C7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188098" y="1421799"/>
            <a:ext cx="444546" cy="444546"/>
          </a:xfrm>
          <a:prstGeom prst="rect">
            <a:avLst/>
          </a:prstGeom>
        </p:spPr>
      </p:pic>
      <p:pic>
        <p:nvPicPr>
          <p:cNvPr id="453" name="Picture 452" descr="A blue and yellow logo&#10;&#10;Description automatically generated">
            <a:extLst>
              <a:ext uri="{FF2B5EF4-FFF2-40B4-BE49-F238E27FC236}">
                <a16:creationId xmlns:a16="http://schemas.microsoft.com/office/drawing/2014/main" id="{2117AFEC-8C6F-0D22-A7A5-05582139E2B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892687" y="1562887"/>
            <a:ext cx="365548" cy="328993"/>
          </a:xfrm>
          <a:prstGeom prst="rect">
            <a:avLst/>
          </a:prstGeom>
          <a:solidFill>
            <a:schemeClr val="bg1"/>
          </a:solidFill>
        </p:spPr>
      </p:pic>
      <p:pic>
        <p:nvPicPr>
          <p:cNvPr id="455" name="Picture 454" descr="A black and white logo&#10;&#10;Description automatically generated">
            <a:extLst>
              <a:ext uri="{FF2B5EF4-FFF2-40B4-BE49-F238E27FC236}">
                <a16:creationId xmlns:a16="http://schemas.microsoft.com/office/drawing/2014/main" id="{19936DA7-274C-F38B-C6BA-74A80D409975}"/>
              </a:ext>
            </a:extLst>
          </p:cNvPr>
          <p:cNvPicPr>
            <a:picLocks noChangeAspect="1"/>
          </p:cNvPicPr>
          <p:nvPr/>
        </p:nvPicPr>
        <p:blipFill rotWithShape="1">
          <a:blip r:embed="rId22">
            <a:extLst>
              <a:ext uri="{28A0092B-C50C-407E-A947-70E740481C1C}">
                <a14:useLocalDpi xmlns:a14="http://schemas.microsoft.com/office/drawing/2010/main" val="0"/>
              </a:ext>
            </a:extLst>
          </a:blip>
          <a:srcRect l="19396" t="8780" r="18511" b="9306"/>
          <a:stretch/>
        </p:blipFill>
        <p:spPr>
          <a:xfrm>
            <a:off x="9324486" y="6032164"/>
            <a:ext cx="345213" cy="455400"/>
          </a:xfrm>
          <a:prstGeom prst="rect">
            <a:avLst/>
          </a:prstGeom>
        </p:spPr>
      </p:pic>
      <p:pic>
        <p:nvPicPr>
          <p:cNvPr id="457" name="Picture 456" descr="A blue background with white text&#10;&#10;Description automatically generated">
            <a:extLst>
              <a:ext uri="{FF2B5EF4-FFF2-40B4-BE49-F238E27FC236}">
                <a16:creationId xmlns:a16="http://schemas.microsoft.com/office/drawing/2014/main" id="{C730F937-EF25-CA8C-5120-C930CD0C46E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3561" y="6206537"/>
            <a:ext cx="618565" cy="267683"/>
          </a:xfrm>
          <a:prstGeom prst="rect">
            <a:avLst/>
          </a:prstGeom>
        </p:spPr>
      </p:pic>
      <p:pic>
        <p:nvPicPr>
          <p:cNvPr id="459" name="Picture 458" descr="A blue text on a white background&#10;&#10;Description automatically generated">
            <a:extLst>
              <a:ext uri="{FF2B5EF4-FFF2-40B4-BE49-F238E27FC236}">
                <a16:creationId xmlns:a16="http://schemas.microsoft.com/office/drawing/2014/main" id="{5B6B5D01-AC9D-BCDC-F42D-DBDFAC869EE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791732" y="1966950"/>
            <a:ext cx="917841" cy="236728"/>
          </a:xfrm>
          <a:prstGeom prst="rect">
            <a:avLst/>
          </a:prstGeom>
        </p:spPr>
      </p:pic>
      <p:pic>
        <p:nvPicPr>
          <p:cNvPr id="463" name="Picture 462" descr="A person wearing glasses and a nose ring&#10;&#10;Description automatically generated">
            <a:extLst>
              <a:ext uri="{FF2B5EF4-FFF2-40B4-BE49-F238E27FC236}">
                <a16:creationId xmlns:a16="http://schemas.microsoft.com/office/drawing/2014/main" id="{00A9E786-97F4-590E-BFB6-71E1CB0109A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984124" y="2612226"/>
            <a:ext cx="952499" cy="1428749"/>
          </a:xfrm>
          <a:prstGeom prst="rect">
            <a:avLst/>
          </a:prstGeom>
        </p:spPr>
      </p:pic>
      <p:pic>
        <p:nvPicPr>
          <p:cNvPr id="465" name="Picture 464" descr="A person in a blue shirt&#10;&#10;Description automatically generated">
            <a:extLst>
              <a:ext uri="{FF2B5EF4-FFF2-40B4-BE49-F238E27FC236}">
                <a16:creationId xmlns:a16="http://schemas.microsoft.com/office/drawing/2014/main" id="{1CC097CC-4EAD-1A3B-E36C-74EEF4B14623}"/>
              </a:ext>
            </a:extLst>
          </p:cNvPr>
          <p:cNvPicPr>
            <a:picLocks noChangeAspect="1"/>
          </p:cNvPicPr>
          <p:nvPr/>
        </p:nvPicPr>
        <p:blipFill rotWithShape="1">
          <a:blip r:embed="rId26">
            <a:extLst>
              <a:ext uri="{28A0092B-C50C-407E-A947-70E740481C1C}">
                <a14:useLocalDpi xmlns:a14="http://schemas.microsoft.com/office/drawing/2010/main" val="0"/>
              </a:ext>
            </a:extLst>
          </a:blip>
          <a:srcRect l="19043" t="10036" r="18952" b="10715"/>
          <a:stretch/>
        </p:blipFill>
        <p:spPr>
          <a:xfrm>
            <a:off x="2628978" y="5377006"/>
            <a:ext cx="870126" cy="1112110"/>
          </a:xfrm>
          <a:prstGeom prst="rect">
            <a:avLst/>
          </a:prstGeom>
        </p:spPr>
      </p:pic>
      <p:pic>
        <p:nvPicPr>
          <p:cNvPr id="467" name="Picture 466" descr="A blue and white logo&#10;&#10;Description automatically generated">
            <a:extLst>
              <a:ext uri="{FF2B5EF4-FFF2-40B4-BE49-F238E27FC236}">
                <a16:creationId xmlns:a16="http://schemas.microsoft.com/office/drawing/2014/main" id="{EA1E3F99-D297-FCB9-7E95-816651CB72AA}"/>
              </a:ext>
            </a:extLst>
          </p:cNvPr>
          <p:cNvPicPr>
            <a:picLocks noChangeAspect="1"/>
          </p:cNvPicPr>
          <p:nvPr/>
        </p:nvPicPr>
        <p:blipFill rotWithShape="1">
          <a:blip r:embed="rId27">
            <a:extLst>
              <a:ext uri="{28A0092B-C50C-407E-A947-70E740481C1C}">
                <a14:useLocalDpi xmlns:a14="http://schemas.microsoft.com/office/drawing/2010/main" val="0"/>
              </a:ext>
            </a:extLst>
          </a:blip>
          <a:srcRect t="8426" b="22584"/>
          <a:stretch/>
        </p:blipFill>
        <p:spPr>
          <a:xfrm>
            <a:off x="4874650" y="3618043"/>
            <a:ext cx="578260" cy="398944"/>
          </a:xfrm>
          <a:prstGeom prst="rect">
            <a:avLst/>
          </a:prstGeom>
        </p:spPr>
      </p:pic>
      <p:pic>
        <p:nvPicPr>
          <p:cNvPr id="469" name="Picture 468" descr="A person wearing glasses and smiling&#10;&#10;Description automatically generated">
            <a:extLst>
              <a:ext uri="{FF2B5EF4-FFF2-40B4-BE49-F238E27FC236}">
                <a16:creationId xmlns:a16="http://schemas.microsoft.com/office/drawing/2014/main" id="{23803F22-BC6C-80F6-E2D2-CBE7B97F152A}"/>
              </a:ext>
            </a:extLst>
          </p:cNvPr>
          <p:cNvPicPr>
            <a:picLocks noChangeAspect="1"/>
          </p:cNvPicPr>
          <p:nvPr/>
        </p:nvPicPr>
        <p:blipFill rotWithShape="1">
          <a:blip r:embed="rId28">
            <a:extLst>
              <a:ext uri="{28A0092B-C50C-407E-A947-70E740481C1C}">
                <a14:useLocalDpi xmlns:a14="http://schemas.microsoft.com/office/drawing/2010/main" val="0"/>
              </a:ext>
            </a:extLst>
          </a:blip>
          <a:srcRect t="10300" b="1550"/>
          <a:stretch/>
        </p:blipFill>
        <p:spPr>
          <a:xfrm>
            <a:off x="8150218" y="5349983"/>
            <a:ext cx="985334" cy="1158078"/>
          </a:xfrm>
          <a:prstGeom prst="rect">
            <a:avLst/>
          </a:prstGeom>
        </p:spPr>
      </p:pic>
      <p:pic>
        <p:nvPicPr>
          <p:cNvPr id="471" name="Picture 470" descr="A black and orange logo&#10;&#10;Description automatically generated">
            <a:extLst>
              <a:ext uri="{FF2B5EF4-FFF2-40B4-BE49-F238E27FC236}">
                <a16:creationId xmlns:a16="http://schemas.microsoft.com/office/drawing/2014/main" id="{69E3D2D9-E3AE-9A0B-FE18-C02279592778}"/>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8150218" y="6222073"/>
            <a:ext cx="727224" cy="285987"/>
          </a:xfrm>
          <a:prstGeom prst="rect">
            <a:avLst/>
          </a:prstGeom>
        </p:spPr>
      </p:pic>
      <p:pic>
        <p:nvPicPr>
          <p:cNvPr id="473" name="Picture 472" descr="A person taking a selfie&#10;&#10;Description automatically generated">
            <a:extLst>
              <a:ext uri="{FF2B5EF4-FFF2-40B4-BE49-F238E27FC236}">
                <a16:creationId xmlns:a16="http://schemas.microsoft.com/office/drawing/2014/main" id="{4B1AED83-87A7-CCF9-5BB2-D95AA91CFC3D}"/>
              </a:ext>
            </a:extLst>
          </p:cNvPr>
          <p:cNvPicPr>
            <a:picLocks noChangeAspect="1"/>
          </p:cNvPicPr>
          <p:nvPr/>
        </p:nvPicPr>
        <p:blipFill rotWithShape="1">
          <a:blip r:embed="rId30">
            <a:extLst>
              <a:ext uri="{28A0092B-C50C-407E-A947-70E740481C1C}">
                <a14:useLocalDpi xmlns:a14="http://schemas.microsoft.com/office/drawing/2010/main" val="0"/>
              </a:ext>
            </a:extLst>
          </a:blip>
          <a:srcRect l="25968" t="3696" r="22612"/>
          <a:stretch/>
        </p:blipFill>
        <p:spPr>
          <a:xfrm>
            <a:off x="404829" y="2749912"/>
            <a:ext cx="1164873" cy="1227202"/>
          </a:xfrm>
          <a:prstGeom prst="rect">
            <a:avLst/>
          </a:prstGeom>
        </p:spPr>
      </p:pic>
      <p:cxnSp>
        <p:nvCxnSpPr>
          <p:cNvPr id="474" name="Straight Arrow Connector 473">
            <a:extLst>
              <a:ext uri="{FF2B5EF4-FFF2-40B4-BE49-F238E27FC236}">
                <a16:creationId xmlns:a16="http://schemas.microsoft.com/office/drawing/2014/main" id="{ABD89784-C601-1B8B-32A0-4F0658687328}"/>
              </a:ext>
            </a:extLst>
          </p:cNvPr>
          <p:cNvCxnSpPr>
            <a:cxnSpLocks/>
          </p:cNvCxnSpPr>
          <p:nvPr/>
        </p:nvCxnSpPr>
        <p:spPr>
          <a:xfrm flipH="1">
            <a:off x="5929887" y="1891880"/>
            <a:ext cx="3561053" cy="858032"/>
          </a:xfrm>
          <a:prstGeom prst="straightConnector1">
            <a:avLst/>
          </a:prstGeom>
          <a:ln w="444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82" name="Title 1">
            <a:extLst>
              <a:ext uri="{FF2B5EF4-FFF2-40B4-BE49-F238E27FC236}">
                <a16:creationId xmlns:a16="http://schemas.microsoft.com/office/drawing/2014/main" id="{F7F6953C-C08D-3C97-6298-A21BCF17FCD4}"/>
              </a:ext>
            </a:extLst>
          </p:cNvPr>
          <p:cNvSpPr txBox="1">
            <a:spLocks noGrp="1"/>
          </p:cNvSpPr>
          <p:nvPr>
            <p:ph type="title"/>
          </p:nvPr>
        </p:nvSpPr>
        <p:spPr>
          <a:xfrm>
            <a:off x="2325039" y="108001"/>
            <a:ext cx="9761391" cy="688339"/>
          </a:xfrm>
          <a:prstGeom prst="rect">
            <a:avLst/>
          </a:prstGeom>
        </p:spPr>
        <p:txBody>
          <a:bodyPr>
            <a:normAutofit/>
          </a:bodyPr>
          <a:lstStyle>
            <a:lvl1pPr>
              <a:defRPr sz="3000"/>
            </a:lvl1pPr>
          </a:lstStyle>
          <a:p>
            <a:pPr algn="r"/>
            <a:r>
              <a:rPr lang="en-US" dirty="0"/>
              <a:t>Future of Ab Initio Theory</a:t>
            </a:r>
            <a:endParaRPr dirty="0"/>
          </a:p>
        </p:txBody>
      </p:sp>
      <p:pic>
        <p:nvPicPr>
          <p:cNvPr id="2" name="Picture 1">
            <a:extLst>
              <a:ext uri="{FF2B5EF4-FFF2-40B4-BE49-F238E27FC236}">
                <a16:creationId xmlns:a16="http://schemas.microsoft.com/office/drawing/2014/main" id="{4CE40395-360F-B989-006D-BC3054614A32}"/>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345842" y="2702662"/>
            <a:ext cx="990600" cy="990600"/>
          </a:xfrm>
          <a:prstGeom prst="rect">
            <a:avLst/>
          </a:prstGeom>
        </p:spPr>
      </p:pic>
    </p:spTree>
    <p:extLst>
      <p:ext uri="{BB962C8B-B14F-4D97-AF65-F5344CB8AC3E}">
        <p14:creationId xmlns:p14="http://schemas.microsoft.com/office/powerpoint/2010/main" val="908852309"/>
      </p:ext>
    </p:extLst>
  </p:cSld>
  <p:clrMapOvr>
    <a:masterClrMapping/>
  </p:clrMapOvr>
  <p:transition spd="med" advTm="49535"/>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52901" y="6519818"/>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5" name="Rectangle 61">
            <a:extLst>
              <a:ext uri="{FF2B5EF4-FFF2-40B4-BE49-F238E27FC236}">
                <a16:creationId xmlns:a16="http://schemas.microsoft.com/office/drawing/2014/main" id="{9AA3073A-B1E0-ED30-0E42-91A56FB06AB2}"/>
              </a:ext>
            </a:extLst>
          </p:cNvPr>
          <p:cNvSpPr>
            <a:spLocks noChangeArrowheads="1"/>
          </p:cNvSpPr>
          <p:nvPr/>
        </p:nvSpPr>
        <p:spPr bwMode="auto">
          <a:xfrm>
            <a:off x="182880" y="738716"/>
            <a:ext cx="12009119" cy="3216261"/>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b="1" dirty="0">
                <a:solidFill>
                  <a:srgbClr val="0070C0"/>
                </a:solidFill>
                <a:latin typeface="Myriad pro"/>
                <a:cs typeface="Myriad pro"/>
              </a:rPr>
              <a:t>Construct predictive posterior distribution for NMEs – first case </a:t>
            </a:r>
            <a:r>
              <a:rPr lang="en-US" sz="2100" b="1" baseline="30000" dirty="0">
                <a:solidFill>
                  <a:srgbClr val="0070C0"/>
                </a:solidFill>
                <a:latin typeface="Myriad pro"/>
                <a:cs typeface="Myriad pro"/>
              </a:rPr>
              <a:t>76</a:t>
            </a:r>
            <a:r>
              <a:rPr lang="en-US" sz="2100" b="1" dirty="0">
                <a:solidFill>
                  <a:srgbClr val="0070C0"/>
                </a:solidFill>
                <a:latin typeface="Myriad pro"/>
                <a:cs typeface="Myriad pro"/>
              </a:rPr>
              <a:t>Ge</a:t>
            </a:r>
          </a:p>
          <a:p>
            <a:endParaRPr lang="en-US" sz="600" dirty="0">
              <a:latin typeface="Myriad pro"/>
              <a:cs typeface="Myriad pro"/>
            </a:endParaRPr>
          </a:p>
          <a:p>
            <a:r>
              <a:rPr lang="en-US" sz="2100" dirty="0">
                <a:latin typeface="Myriad pro"/>
                <a:cs typeface="Myriad pro"/>
              </a:rPr>
              <a:t>Consider all physics contributing to systematic error</a:t>
            </a: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r>
              <a:rPr lang="en-US" sz="2100" dirty="0">
                <a:latin typeface="Myriad pro"/>
                <a:cs typeface="Myriad pro"/>
              </a:rPr>
              <a:t>Use 8100+ samplings of NN+3N forces - weighted by np </a:t>
            </a:r>
            <a:r>
              <a:rPr lang="en-US" sz="2100" baseline="30000" dirty="0">
                <a:latin typeface="Myriad pro"/>
                <a:cs typeface="Myriad pro"/>
              </a:rPr>
              <a:t>1</a:t>
            </a:r>
            <a:r>
              <a:rPr lang="en-US" sz="2100" dirty="0">
                <a:latin typeface="Myriad pro"/>
                <a:cs typeface="Myriad pro"/>
              </a:rPr>
              <a:t>S</a:t>
            </a:r>
            <a:r>
              <a:rPr lang="en-US" sz="2100" baseline="-25000" dirty="0">
                <a:latin typeface="Myriad pro"/>
                <a:cs typeface="Myriad pro"/>
              </a:rPr>
              <a:t>0</a:t>
            </a:r>
            <a:r>
              <a:rPr lang="en-US" sz="2100" dirty="0">
                <a:latin typeface="Myriad pro"/>
                <a:cs typeface="Myriad pro"/>
              </a:rPr>
              <a:t> phase shift</a:t>
            </a:r>
          </a:p>
          <a:p>
            <a:endParaRPr lang="en-US" sz="600" dirty="0">
              <a:latin typeface="Myriad pro"/>
              <a:cs typeface="Myriad pro"/>
            </a:endParaRPr>
          </a:p>
          <a:p>
            <a:r>
              <a:rPr lang="en-US" sz="2100" dirty="0">
                <a:latin typeface="Myriad pro"/>
                <a:cs typeface="Myriad pro"/>
              </a:rPr>
              <a:t>Solve many-body problem with MM-DGP </a:t>
            </a:r>
          </a:p>
          <a:p>
            <a:endParaRPr lang="en-US" sz="2100" dirty="0">
              <a:latin typeface="Myriad pro"/>
              <a:cs typeface="Myriad pro"/>
            </a:endParaRPr>
          </a:p>
          <a:p>
            <a:r>
              <a:rPr lang="en-US" sz="2100" b="1" dirty="0">
                <a:solidFill>
                  <a:srgbClr val="FF0000"/>
                </a:solidFill>
                <a:latin typeface="Myriad pro"/>
                <a:cs typeface="Myriad pro"/>
              </a:rPr>
              <a:t>Emulator</a:t>
            </a:r>
            <a:r>
              <a:rPr lang="en-US" sz="2100" dirty="0">
                <a:latin typeface="Myriad pro"/>
                <a:cs typeface="Myriad pro"/>
              </a:rPr>
              <a:t>: from process itself</a:t>
            </a:r>
          </a:p>
        </p:txBody>
      </p:sp>
      <p:sp>
        <p:nvSpPr>
          <p:cNvPr id="17" name="Rectangle 16"/>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95" name="Title 1"/>
          <p:cNvSpPr txBox="1">
            <a:spLocks noGrp="1"/>
          </p:cNvSpPr>
          <p:nvPr>
            <p:ph type="title"/>
          </p:nvPr>
        </p:nvSpPr>
        <p:spPr>
          <a:xfrm>
            <a:off x="2325039" y="90001"/>
            <a:ext cx="9761391" cy="688339"/>
          </a:xfrm>
          <a:prstGeom prst="rect">
            <a:avLst/>
          </a:prstGeom>
        </p:spPr>
        <p:txBody>
          <a:bodyPr>
            <a:normAutofit/>
          </a:bodyPr>
          <a:lstStyle>
            <a:lvl1pPr>
              <a:defRPr sz="3000"/>
            </a:lvl1pPr>
          </a:lstStyle>
          <a:p>
            <a:pPr algn="r"/>
            <a:r>
              <a:rPr lang="en-US" dirty="0"/>
              <a:t>Ab Initio Strategy IV: Rigorous Uncertainties</a:t>
            </a:r>
            <a:endParaRPr dirty="0"/>
          </a:p>
        </p:txBody>
      </p:sp>
      <p:pic>
        <p:nvPicPr>
          <p:cNvPr id="9" name="Picture 8">
            <a:extLst>
              <a:ext uri="{FF2B5EF4-FFF2-40B4-BE49-F238E27FC236}">
                <a16:creationId xmlns:a16="http://schemas.microsoft.com/office/drawing/2014/main" id="{394E9B26-2759-72B5-6DEE-CB75B22A3E2F}"/>
              </a:ext>
            </a:extLst>
          </p:cNvPr>
          <p:cNvPicPr>
            <a:picLocks noChangeAspect="1"/>
          </p:cNvPicPr>
          <p:nvPr/>
        </p:nvPicPr>
        <p:blipFill>
          <a:blip r:embed="rId3"/>
          <a:stretch>
            <a:fillRect/>
          </a:stretch>
        </p:blipFill>
        <p:spPr>
          <a:xfrm>
            <a:off x="749702" y="1817158"/>
            <a:ext cx="8381800" cy="324158"/>
          </a:xfrm>
          <a:prstGeom prst="rect">
            <a:avLst/>
          </a:prstGeom>
        </p:spPr>
      </p:pic>
      <p:sp>
        <p:nvSpPr>
          <p:cNvPr id="3" name="Rectangle 2">
            <a:extLst>
              <a:ext uri="{FF2B5EF4-FFF2-40B4-BE49-F238E27FC236}">
                <a16:creationId xmlns:a16="http://schemas.microsoft.com/office/drawing/2014/main" id="{23D3A0D8-AF5E-3102-2BA2-5800D2FC95E7}"/>
              </a:ext>
            </a:extLst>
          </p:cNvPr>
          <p:cNvSpPr/>
          <p:nvPr/>
        </p:nvSpPr>
        <p:spPr>
          <a:xfrm>
            <a:off x="3171906" y="1759283"/>
            <a:ext cx="1319073" cy="431375"/>
          </a:xfrm>
          <a:prstGeom prst="rect">
            <a:avLst/>
          </a:prstGeom>
          <a:solidFill>
            <a:srgbClr val="FF0000">
              <a:alpha val="24690"/>
            </a:srgbClr>
          </a:solidFill>
          <a:ln w="38100">
            <a:solidFill>
              <a:srgbClr val="FF0000"/>
            </a:solidFill>
          </a:ln>
        </p:spPr>
        <p:style>
          <a:lnRef idx="1">
            <a:schemeClr val="accent1"/>
          </a:lnRef>
          <a:fillRef idx="3">
            <a:schemeClr val="accent1"/>
          </a:fillRef>
          <a:effectRef idx="2">
            <a:schemeClr val="accent1"/>
          </a:effectRef>
          <a:fontRef idx="minor">
            <a:schemeClr val="lt1"/>
          </a:fontRef>
        </p:style>
        <p:txBody>
          <a:bodyPr lIns="91423" tIns="45712" rIns="91423" bIns="45712" rtlCol="0" anchor="ctr"/>
          <a:lstStyle/>
          <a:p>
            <a:pPr algn="ctr"/>
            <a:endParaRPr lang="en-US"/>
          </a:p>
        </p:txBody>
      </p:sp>
      <p:pic>
        <p:nvPicPr>
          <p:cNvPr id="6" name="Picture 5">
            <a:extLst>
              <a:ext uri="{FF2B5EF4-FFF2-40B4-BE49-F238E27FC236}">
                <a16:creationId xmlns:a16="http://schemas.microsoft.com/office/drawing/2014/main" id="{3530F0F1-35AA-8080-97CE-40F71B32AB59}"/>
              </a:ext>
            </a:extLst>
          </p:cNvPr>
          <p:cNvPicPr>
            <a:picLocks noChangeAspect="1"/>
          </p:cNvPicPr>
          <p:nvPr/>
        </p:nvPicPr>
        <p:blipFill>
          <a:blip r:embed="rId4"/>
          <a:stretch>
            <a:fillRect/>
          </a:stretch>
        </p:blipFill>
        <p:spPr>
          <a:xfrm>
            <a:off x="6707482" y="2884693"/>
            <a:ext cx="4720040" cy="3883306"/>
          </a:xfrm>
          <a:prstGeom prst="rect">
            <a:avLst/>
          </a:prstGeom>
        </p:spPr>
      </p:pic>
    </p:spTree>
    <p:extLst>
      <p:ext uri="{BB962C8B-B14F-4D97-AF65-F5344CB8AC3E}">
        <p14:creationId xmlns:p14="http://schemas.microsoft.com/office/powerpoint/2010/main" val="1468592397"/>
      </p:ext>
    </p:extLst>
  </p:cSld>
  <p:clrMapOvr>
    <a:masterClrMapping/>
  </p:clrMapOvr>
  <p:transition spd="med" advTm="70059"/>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52901" y="6519818"/>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5" name="Rectangle 61">
            <a:extLst>
              <a:ext uri="{FF2B5EF4-FFF2-40B4-BE49-F238E27FC236}">
                <a16:creationId xmlns:a16="http://schemas.microsoft.com/office/drawing/2014/main" id="{9AA3073A-B1E0-ED30-0E42-91A56FB06AB2}"/>
              </a:ext>
            </a:extLst>
          </p:cNvPr>
          <p:cNvSpPr>
            <a:spLocks noChangeArrowheads="1"/>
          </p:cNvSpPr>
          <p:nvPr/>
        </p:nvSpPr>
        <p:spPr bwMode="auto">
          <a:xfrm>
            <a:off x="182880" y="738716"/>
            <a:ext cx="12009119" cy="3631759"/>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b="1" dirty="0">
                <a:solidFill>
                  <a:srgbClr val="0070C0"/>
                </a:solidFill>
                <a:latin typeface="Myriad pro"/>
                <a:cs typeface="Myriad pro"/>
              </a:rPr>
              <a:t>Construct predictive posterior distribution for NMEs – first case </a:t>
            </a:r>
            <a:r>
              <a:rPr lang="en-US" sz="2100" b="1" baseline="30000" dirty="0">
                <a:solidFill>
                  <a:srgbClr val="0070C0"/>
                </a:solidFill>
                <a:latin typeface="Myriad pro"/>
                <a:cs typeface="Myriad pro"/>
              </a:rPr>
              <a:t>76</a:t>
            </a:r>
            <a:r>
              <a:rPr lang="en-US" sz="2100" b="1" dirty="0">
                <a:solidFill>
                  <a:srgbClr val="0070C0"/>
                </a:solidFill>
                <a:latin typeface="Myriad pro"/>
                <a:cs typeface="Myriad pro"/>
              </a:rPr>
              <a:t>Ge</a:t>
            </a:r>
          </a:p>
          <a:p>
            <a:endParaRPr lang="en-US" sz="600" dirty="0">
              <a:latin typeface="Myriad pro"/>
              <a:cs typeface="Myriad pro"/>
            </a:endParaRPr>
          </a:p>
          <a:p>
            <a:r>
              <a:rPr lang="en-US" sz="2100" dirty="0">
                <a:latin typeface="Myriad pro"/>
                <a:cs typeface="Myriad pro"/>
              </a:rPr>
              <a:t>Consider all physics contributing to systematic error</a:t>
            </a: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r>
              <a:rPr lang="en-US" sz="2100" dirty="0">
                <a:latin typeface="Myriad pro"/>
                <a:cs typeface="Myriad pro"/>
              </a:rPr>
              <a:t>Use 8100+NN+3N forces - weighted by np </a:t>
            </a:r>
            <a:r>
              <a:rPr lang="en-US" sz="2100" baseline="30000" dirty="0">
                <a:latin typeface="Myriad pro"/>
                <a:cs typeface="Myriad pro"/>
              </a:rPr>
              <a:t>1</a:t>
            </a:r>
            <a:r>
              <a:rPr lang="en-US" sz="2100" dirty="0">
                <a:latin typeface="Myriad pro"/>
                <a:cs typeface="Myriad pro"/>
              </a:rPr>
              <a:t>S</a:t>
            </a:r>
            <a:r>
              <a:rPr lang="en-US" sz="2100" baseline="-25000" dirty="0">
                <a:latin typeface="Myriad pro"/>
                <a:cs typeface="Myriad pro"/>
              </a:rPr>
              <a:t>0</a:t>
            </a:r>
            <a:r>
              <a:rPr lang="en-US" sz="2100" dirty="0">
                <a:latin typeface="Myriad pro"/>
                <a:cs typeface="Myriad pro"/>
              </a:rPr>
              <a:t> phase shift</a:t>
            </a:r>
          </a:p>
          <a:p>
            <a:endParaRPr lang="en-US" sz="600" dirty="0">
              <a:latin typeface="Myriad pro"/>
              <a:cs typeface="Myriad pro"/>
            </a:endParaRPr>
          </a:p>
          <a:p>
            <a:r>
              <a:rPr lang="en-US" sz="2100" dirty="0">
                <a:latin typeface="Myriad pro"/>
                <a:cs typeface="Myriad pro"/>
              </a:rPr>
              <a:t>Solve many-body problem with MM-DGP </a:t>
            </a:r>
          </a:p>
          <a:p>
            <a:endParaRPr lang="en-US" sz="2100" dirty="0">
              <a:latin typeface="Myriad pro"/>
              <a:cs typeface="Myriad pro"/>
            </a:endParaRPr>
          </a:p>
          <a:p>
            <a:r>
              <a:rPr lang="en-US" sz="2100" dirty="0">
                <a:latin typeface="Myriad pro"/>
                <a:cs typeface="Myriad pro"/>
              </a:rPr>
              <a:t>Emulator: from process itself</a:t>
            </a:r>
          </a:p>
          <a:p>
            <a:endParaRPr lang="en-US" sz="600" dirty="0">
              <a:latin typeface="Myriad pro"/>
              <a:cs typeface="Myriad pro"/>
            </a:endParaRPr>
          </a:p>
          <a:p>
            <a:r>
              <a:rPr lang="en-US" sz="2100" b="1" dirty="0">
                <a:solidFill>
                  <a:srgbClr val="FF0000"/>
                </a:solidFill>
                <a:latin typeface="Myriad pro"/>
                <a:cs typeface="Myriad pro"/>
              </a:rPr>
              <a:t>EFT</a:t>
            </a:r>
            <a:r>
              <a:rPr lang="en-US" sz="2100" dirty="0">
                <a:latin typeface="Myriad pro"/>
                <a:cs typeface="Myriad pro"/>
              </a:rPr>
              <a:t>: Truncation in nuclear forces</a:t>
            </a:r>
          </a:p>
        </p:txBody>
      </p:sp>
      <p:sp>
        <p:nvSpPr>
          <p:cNvPr id="17" name="Rectangle 16"/>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95" name="Title 1"/>
          <p:cNvSpPr txBox="1">
            <a:spLocks noGrp="1"/>
          </p:cNvSpPr>
          <p:nvPr>
            <p:ph type="title"/>
          </p:nvPr>
        </p:nvSpPr>
        <p:spPr>
          <a:xfrm>
            <a:off x="2325039" y="90001"/>
            <a:ext cx="9761391" cy="688339"/>
          </a:xfrm>
          <a:prstGeom prst="rect">
            <a:avLst/>
          </a:prstGeom>
        </p:spPr>
        <p:txBody>
          <a:bodyPr>
            <a:normAutofit/>
          </a:bodyPr>
          <a:lstStyle>
            <a:lvl1pPr>
              <a:defRPr sz="3000"/>
            </a:lvl1pPr>
          </a:lstStyle>
          <a:p>
            <a:pPr algn="r"/>
            <a:r>
              <a:rPr lang="en-US" dirty="0"/>
              <a:t>Ab Initio Strategy IV: Rigorous Uncertainties</a:t>
            </a:r>
            <a:endParaRPr dirty="0"/>
          </a:p>
        </p:txBody>
      </p:sp>
      <p:pic>
        <p:nvPicPr>
          <p:cNvPr id="9" name="Picture 8">
            <a:extLst>
              <a:ext uri="{FF2B5EF4-FFF2-40B4-BE49-F238E27FC236}">
                <a16:creationId xmlns:a16="http://schemas.microsoft.com/office/drawing/2014/main" id="{394E9B26-2759-72B5-6DEE-CB75B22A3E2F}"/>
              </a:ext>
            </a:extLst>
          </p:cNvPr>
          <p:cNvPicPr>
            <a:picLocks noChangeAspect="1"/>
          </p:cNvPicPr>
          <p:nvPr/>
        </p:nvPicPr>
        <p:blipFill>
          <a:blip r:embed="rId3"/>
          <a:stretch>
            <a:fillRect/>
          </a:stretch>
        </p:blipFill>
        <p:spPr>
          <a:xfrm>
            <a:off x="749702" y="1817158"/>
            <a:ext cx="8381800" cy="324158"/>
          </a:xfrm>
          <a:prstGeom prst="rect">
            <a:avLst/>
          </a:prstGeom>
        </p:spPr>
      </p:pic>
      <p:sp>
        <p:nvSpPr>
          <p:cNvPr id="3" name="Rectangle 2">
            <a:extLst>
              <a:ext uri="{FF2B5EF4-FFF2-40B4-BE49-F238E27FC236}">
                <a16:creationId xmlns:a16="http://schemas.microsoft.com/office/drawing/2014/main" id="{23D3A0D8-AF5E-3102-2BA2-5800D2FC95E7}"/>
              </a:ext>
            </a:extLst>
          </p:cNvPr>
          <p:cNvSpPr/>
          <p:nvPr/>
        </p:nvSpPr>
        <p:spPr>
          <a:xfrm>
            <a:off x="4769208" y="1759283"/>
            <a:ext cx="809791" cy="431375"/>
          </a:xfrm>
          <a:prstGeom prst="rect">
            <a:avLst/>
          </a:prstGeom>
          <a:solidFill>
            <a:srgbClr val="FF0000">
              <a:alpha val="24690"/>
            </a:srgbClr>
          </a:solidFill>
          <a:ln w="38100">
            <a:solidFill>
              <a:srgbClr val="FF0000"/>
            </a:solidFill>
          </a:ln>
        </p:spPr>
        <p:style>
          <a:lnRef idx="1">
            <a:schemeClr val="accent1"/>
          </a:lnRef>
          <a:fillRef idx="3">
            <a:schemeClr val="accent1"/>
          </a:fillRef>
          <a:effectRef idx="2">
            <a:schemeClr val="accent1"/>
          </a:effectRef>
          <a:fontRef idx="minor">
            <a:schemeClr val="lt1"/>
          </a:fontRef>
        </p:style>
        <p:txBody>
          <a:bodyPr lIns="91423" tIns="45712" rIns="91423" bIns="45712" rtlCol="0" anchor="ctr"/>
          <a:lstStyle/>
          <a:p>
            <a:pPr algn="ctr"/>
            <a:endParaRPr lang="en-US"/>
          </a:p>
        </p:txBody>
      </p:sp>
      <p:pic>
        <p:nvPicPr>
          <p:cNvPr id="4" name="Picture 3">
            <a:extLst>
              <a:ext uri="{FF2B5EF4-FFF2-40B4-BE49-F238E27FC236}">
                <a16:creationId xmlns:a16="http://schemas.microsoft.com/office/drawing/2014/main" id="{7EDD9998-C837-B9C7-BFEC-1A8C3C9D8E47}"/>
              </a:ext>
            </a:extLst>
          </p:cNvPr>
          <p:cNvPicPr>
            <a:picLocks noChangeAspect="1"/>
          </p:cNvPicPr>
          <p:nvPr/>
        </p:nvPicPr>
        <p:blipFill>
          <a:blip r:embed="rId4"/>
          <a:stretch>
            <a:fillRect/>
          </a:stretch>
        </p:blipFill>
        <p:spPr>
          <a:xfrm>
            <a:off x="6238755" y="2923065"/>
            <a:ext cx="5886115" cy="3906480"/>
          </a:xfrm>
          <a:prstGeom prst="rect">
            <a:avLst/>
          </a:prstGeom>
        </p:spPr>
      </p:pic>
      <p:sp>
        <p:nvSpPr>
          <p:cNvPr id="2" name="TextBox 1">
            <a:extLst>
              <a:ext uri="{FF2B5EF4-FFF2-40B4-BE49-F238E27FC236}">
                <a16:creationId xmlns:a16="http://schemas.microsoft.com/office/drawing/2014/main" id="{41CF5EE4-6E96-1EED-77B3-B746D8685C0B}"/>
              </a:ext>
            </a:extLst>
          </p:cNvPr>
          <p:cNvSpPr txBox="1"/>
          <p:nvPr/>
        </p:nvSpPr>
        <p:spPr>
          <a:xfrm>
            <a:off x="9268687" y="2554595"/>
            <a:ext cx="2554364"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1400" dirty="0" err="1">
                <a:solidFill>
                  <a:srgbClr val="FF0000"/>
                </a:solidFill>
                <a:effectLst/>
                <a:latin typeface="Arial" panose="020B0604020202020204" pitchFamily="34" charset="0"/>
                <a:cs typeface="Arial" panose="020B0604020202020204" pitchFamily="34" charset="0"/>
              </a:rPr>
              <a:t>Belley</a:t>
            </a:r>
            <a:r>
              <a:rPr lang="en-CA" sz="1400" dirty="0">
                <a:solidFill>
                  <a:srgbClr val="FF0000"/>
                </a:solidFill>
                <a:effectLst/>
                <a:latin typeface="Arial" panose="020B0604020202020204" pitchFamily="34" charset="0"/>
                <a:cs typeface="Arial" panose="020B0604020202020204" pitchFamily="34" charset="0"/>
              </a:rPr>
              <a:t> et al, </a:t>
            </a:r>
            <a:r>
              <a:rPr lang="en-CA" sz="1400" dirty="0">
                <a:solidFill>
                  <a:srgbClr val="FF0000"/>
                </a:solidFill>
                <a:latin typeface="Arial" panose="020B0604020202020204" pitchFamily="34" charset="0"/>
                <a:cs typeface="Arial" panose="020B0604020202020204" pitchFamily="34" charset="0"/>
              </a:rPr>
              <a:t>arXiv:2308.15634</a:t>
            </a:r>
          </a:p>
        </p:txBody>
      </p:sp>
    </p:spTree>
    <p:extLst>
      <p:ext uri="{BB962C8B-B14F-4D97-AF65-F5344CB8AC3E}">
        <p14:creationId xmlns:p14="http://schemas.microsoft.com/office/powerpoint/2010/main" val="1803945312"/>
      </p:ext>
    </p:extLst>
  </p:cSld>
  <p:clrMapOvr>
    <a:masterClrMapping/>
  </p:clrMapOvr>
  <p:transition spd="med" advTm="70059"/>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Title 1"/>
          <p:cNvSpPr txBox="1">
            <a:spLocks noGrp="1"/>
          </p:cNvSpPr>
          <p:nvPr>
            <p:ph type="title"/>
          </p:nvPr>
        </p:nvSpPr>
        <p:spPr>
          <a:xfrm>
            <a:off x="2325039" y="90001"/>
            <a:ext cx="9761391" cy="688339"/>
          </a:xfrm>
          <a:prstGeom prst="rect">
            <a:avLst/>
          </a:prstGeom>
        </p:spPr>
        <p:txBody>
          <a:bodyPr>
            <a:normAutofit/>
          </a:bodyPr>
          <a:lstStyle>
            <a:lvl1pPr>
              <a:defRPr sz="3000"/>
            </a:lvl1pPr>
          </a:lstStyle>
          <a:p>
            <a:pPr algn="r"/>
            <a:r>
              <a:rPr lang="en-US" dirty="0"/>
              <a:t>Status of </a:t>
            </a:r>
            <a:r>
              <a:rPr lang="en-US" dirty="0">
                <a:latin typeface="Times New Roman"/>
                <a:cs typeface="Times New Roman"/>
              </a:rPr>
              <a:t>0ν</a:t>
            </a:r>
            <a:r>
              <a:rPr lang="en-US" dirty="0">
                <a:latin typeface="Times New Roman"/>
                <a:ea typeface="Lucida Grande"/>
                <a:cs typeface="Times New Roman"/>
              </a:rPr>
              <a:t>ββ</a:t>
            </a:r>
            <a:r>
              <a:rPr lang="en-CA" dirty="0"/>
              <a:t>-Decay Matrix Elements</a:t>
            </a:r>
            <a:endParaRPr dirty="0"/>
          </a:p>
        </p:txBody>
      </p:sp>
      <p:sp>
        <p:nvSpPr>
          <p:cNvPr id="8" name="Rectangle 7"/>
          <p:cNvSpPr/>
          <p:nvPr/>
        </p:nvSpPr>
        <p:spPr>
          <a:xfrm>
            <a:off x="674669" y="6509064"/>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5" name="Rectangle 14"/>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3" name="Rectangle 61"/>
          <p:cNvSpPr>
            <a:spLocks noChangeArrowheads="1"/>
          </p:cNvSpPr>
          <p:nvPr/>
        </p:nvSpPr>
        <p:spPr bwMode="auto">
          <a:xfrm>
            <a:off x="196427" y="738716"/>
            <a:ext cx="12009119" cy="5616918"/>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dirty="0">
                <a:latin typeface="Arial" panose="020B0604020202020204" pitchFamily="34" charset="0"/>
                <a:cs typeface="Arial" panose="020B0604020202020204" pitchFamily="34" charset="0"/>
              </a:rPr>
              <a:t>All calculations to date from </a:t>
            </a:r>
            <a:r>
              <a:rPr lang="en-US" sz="2100" dirty="0">
                <a:solidFill>
                  <a:schemeClr val="tx1"/>
                </a:solidFill>
                <a:latin typeface="Arial" panose="020B0604020202020204" pitchFamily="34" charset="0"/>
                <a:cs typeface="Arial" panose="020B0604020202020204" pitchFamily="34" charset="0"/>
              </a:rPr>
              <a:t>extrapolated</a:t>
            </a:r>
            <a:r>
              <a:rPr lang="en-US" sz="2100" dirty="0">
                <a:solidFill>
                  <a:srgbClr val="FF0000"/>
                </a:solidFill>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phenomenological models; large spread in results</a:t>
            </a: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endParaRPr lang="en-US" sz="2100" dirty="0">
              <a:solidFill>
                <a:schemeClr val="tx1"/>
              </a:solidFill>
              <a:latin typeface="Arial" panose="020B0604020202020204" pitchFamily="34" charset="0"/>
              <a:cs typeface="Arial" panose="020B0604020202020204" pitchFamily="34" charset="0"/>
            </a:endParaRPr>
          </a:p>
          <a:p>
            <a:r>
              <a:rPr lang="en-US" sz="2100" dirty="0">
                <a:solidFill>
                  <a:schemeClr val="tx1"/>
                </a:solidFill>
                <a:latin typeface="Arial" panose="020B0604020202020204" pitchFamily="34" charset="0"/>
                <a:cs typeface="Arial" panose="020B0604020202020204" pitchFamily="34" charset="0"/>
              </a:rPr>
              <a:t>New approach to NME calculations: </a:t>
            </a:r>
            <a:r>
              <a:rPr lang="en-US" sz="2100" b="1" dirty="0">
                <a:solidFill>
                  <a:srgbClr val="0070C0"/>
                </a:solidFill>
                <a:latin typeface="Arial" panose="020B0604020202020204" pitchFamily="34" charset="0"/>
                <a:cs typeface="Arial" panose="020B0604020202020204" pitchFamily="34" charset="0"/>
              </a:rPr>
              <a:t>ab initio theory </a:t>
            </a:r>
            <a:r>
              <a:rPr lang="en-US" sz="2100" dirty="0">
                <a:solidFill>
                  <a:schemeClr val="tx1"/>
                </a:solidFill>
                <a:latin typeface="Arial" panose="020B0604020202020204" pitchFamily="34" charset="0"/>
                <a:cs typeface="Arial" panose="020B0604020202020204" pitchFamily="34" charset="0"/>
              </a:rPr>
              <a:t>consistent results when extrapolated</a:t>
            </a:r>
          </a:p>
        </p:txBody>
      </p:sp>
      <p:sp>
        <p:nvSpPr>
          <p:cNvPr id="9" name="Rectangle 8">
            <a:extLst>
              <a:ext uri="{FF2B5EF4-FFF2-40B4-BE49-F238E27FC236}">
                <a16:creationId xmlns:a16="http://schemas.microsoft.com/office/drawing/2014/main" id="{858E5D92-1483-0748-B966-332E2599A4E5}"/>
              </a:ext>
            </a:extLst>
          </p:cNvPr>
          <p:cNvSpPr/>
          <p:nvPr/>
        </p:nvSpPr>
        <p:spPr>
          <a:xfrm>
            <a:off x="748154" y="1300280"/>
            <a:ext cx="219891" cy="192413"/>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2" name="Picture 1">
            <a:extLst>
              <a:ext uri="{FF2B5EF4-FFF2-40B4-BE49-F238E27FC236}">
                <a16:creationId xmlns:a16="http://schemas.microsoft.com/office/drawing/2014/main" id="{C13AC8CF-A384-787A-88BC-058B249B37DB}"/>
              </a:ext>
            </a:extLst>
          </p:cNvPr>
          <p:cNvPicPr>
            <a:picLocks noChangeAspect="1"/>
          </p:cNvPicPr>
          <p:nvPr/>
        </p:nvPicPr>
        <p:blipFill rotWithShape="1">
          <a:blip r:embed="rId3"/>
          <a:srcRect l="25616" t="13231" r="25209" b="10494"/>
          <a:stretch/>
        </p:blipFill>
        <p:spPr>
          <a:xfrm>
            <a:off x="6790120" y="1349268"/>
            <a:ext cx="4851515" cy="4226541"/>
          </a:xfrm>
          <a:prstGeom prst="rect">
            <a:avLst/>
          </a:prstGeom>
        </p:spPr>
      </p:pic>
      <p:sp>
        <p:nvSpPr>
          <p:cNvPr id="3" name="Rectangle 2">
            <a:extLst>
              <a:ext uri="{FF2B5EF4-FFF2-40B4-BE49-F238E27FC236}">
                <a16:creationId xmlns:a16="http://schemas.microsoft.com/office/drawing/2014/main" id="{2AC86167-FA12-1D85-9F04-F00ED17827A3}"/>
              </a:ext>
            </a:extLst>
          </p:cNvPr>
          <p:cNvSpPr/>
          <p:nvPr/>
        </p:nvSpPr>
        <p:spPr>
          <a:xfrm>
            <a:off x="4337807" y="1393652"/>
            <a:ext cx="1147492" cy="4083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3" tIns="45712" rIns="91423" bIns="45712" rtlCol="0" anchor="ctr"/>
          <a:lstStyle/>
          <a:p>
            <a:pPr algn="ctr"/>
            <a:endParaRPr lang="en-US"/>
          </a:p>
        </p:txBody>
      </p:sp>
      <p:sp>
        <p:nvSpPr>
          <p:cNvPr id="5" name="Rectangle 4">
            <a:extLst>
              <a:ext uri="{FF2B5EF4-FFF2-40B4-BE49-F238E27FC236}">
                <a16:creationId xmlns:a16="http://schemas.microsoft.com/office/drawing/2014/main" id="{57E5491F-E852-48FD-DB7D-99A0C45900B4}"/>
              </a:ext>
            </a:extLst>
          </p:cNvPr>
          <p:cNvSpPr/>
          <p:nvPr/>
        </p:nvSpPr>
        <p:spPr>
          <a:xfrm>
            <a:off x="742058" y="1330760"/>
            <a:ext cx="219891" cy="192413"/>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6" name="Rectangle 5">
            <a:extLst>
              <a:ext uri="{FF2B5EF4-FFF2-40B4-BE49-F238E27FC236}">
                <a16:creationId xmlns:a16="http://schemas.microsoft.com/office/drawing/2014/main" id="{931AC203-F612-55FA-CB26-74ECA9F80E36}"/>
              </a:ext>
            </a:extLst>
          </p:cNvPr>
          <p:cNvSpPr/>
          <p:nvPr/>
        </p:nvSpPr>
        <p:spPr>
          <a:xfrm>
            <a:off x="693290" y="1416104"/>
            <a:ext cx="219891" cy="192413"/>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0" name="TextBox 9">
            <a:extLst>
              <a:ext uri="{FF2B5EF4-FFF2-40B4-BE49-F238E27FC236}">
                <a16:creationId xmlns:a16="http://schemas.microsoft.com/office/drawing/2014/main" id="{DB24B922-5DA5-858C-D087-60947621185D}"/>
              </a:ext>
            </a:extLst>
          </p:cNvPr>
          <p:cNvSpPr txBox="1"/>
          <p:nvPr/>
        </p:nvSpPr>
        <p:spPr>
          <a:xfrm>
            <a:off x="9614384" y="1585548"/>
            <a:ext cx="1752010" cy="338550"/>
          </a:xfrm>
          <a:prstGeom prst="rect">
            <a:avLst/>
          </a:prstGeom>
          <a:solidFill>
            <a:srgbClr val="FFFFFF"/>
          </a:solidFill>
        </p:spPr>
        <p:txBody>
          <a:bodyPr wrap="square" lIns="121917" tIns="60958" rIns="121917" bIns="60958" rtlCol="0">
            <a:spAutoFit/>
          </a:bodyPr>
          <a:lstStyle/>
          <a:p>
            <a:pPr algn="ctr"/>
            <a:r>
              <a:rPr lang="it-IT" sz="1400" b="1" dirty="0">
                <a:solidFill>
                  <a:srgbClr val="C00000"/>
                </a:solidFill>
              </a:rPr>
              <a:t>Ab </a:t>
            </a:r>
            <a:r>
              <a:rPr lang="it-IT" sz="1400" b="1" dirty="0" err="1">
                <a:solidFill>
                  <a:srgbClr val="C00000"/>
                </a:solidFill>
              </a:rPr>
              <a:t>Initio</a:t>
            </a:r>
            <a:r>
              <a:rPr lang="it-IT" sz="1400" b="1" dirty="0">
                <a:solidFill>
                  <a:srgbClr val="C00000"/>
                </a:solidFill>
              </a:rPr>
              <a:t> Methods</a:t>
            </a:r>
          </a:p>
        </p:txBody>
      </p:sp>
      <p:pic>
        <p:nvPicPr>
          <p:cNvPr id="19" name="Picture 18">
            <a:extLst>
              <a:ext uri="{FF2B5EF4-FFF2-40B4-BE49-F238E27FC236}">
                <a16:creationId xmlns:a16="http://schemas.microsoft.com/office/drawing/2014/main" id="{B5974FD1-D7FB-EF95-0420-9C9D79CA10A0}"/>
              </a:ext>
            </a:extLst>
          </p:cNvPr>
          <p:cNvPicPr>
            <a:picLocks noChangeAspect="1"/>
          </p:cNvPicPr>
          <p:nvPr/>
        </p:nvPicPr>
        <p:blipFill rotWithShape="1">
          <a:blip r:embed="rId4"/>
          <a:srcRect l="541" b="52053"/>
          <a:stretch/>
        </p:blipFill>
        <p:spPr>
          <a:xfrm>
            <a:off x="88055" y="1373272"/>
            <a:ext cx="6494169" cy="3819214"/>
          </a:xfrm>
          <a:prstGeom prst="rect">
            <a:avLst/>
          </a:prstGeom>
        </p:spPr>
      </p:pic>
      <p:sp>
        <p:nvSpPr>
          <p:cNvPr id="20" name="TextBox 19">
            <a:extLst>
              <a:ext uri="{FF2B5EF4-FFF2-40B4-BE49-F238E27FC236}">
                <a16:creationId xmlns:a16="http://schemas.microsoft.com/office/drawing/2014/main" id="{4E7CAAAC-C821-6F26-B490-6A84AD1BE202}"/>
              </a:ext>
            </a:extLst>
          </p:cNvPr>
          <p:cNvSpPr txBox="1"/>
          <p:nvPr/>
        </p:nvSpPr>
        <p:spPr>
          <a:xfrm>
            <a:off x="4206685" y="4594890"/>
            <a:ext cx="2226771" cy="338550"/>
          </a:xfrm>
          <a:prstGeom prst="rect">
            <a:avLst/>
          </a:prstGeom>
          <a:noFill/>
        </p:spPr>
        <p:txBody>
          <a:bodyPr wrap="square" lIns="121917" tIns="60958" rIns="121917" bIns="60958" rtlCol="0">
            <a:spAutoFit/>
          </a:bodyPr>
          <a:lstStyle/>
          <a:p>
            <a:r>
              <a:rPr lang="it-IT" sz="1400" dirty="0"/>
              <a:t>Engel, </a:t>
            </a:r>
            <a:r>
              <a:rPr lang="it-IT" sz="1400" dirty="0" err="1"/>
              <a:t>Menendez</a:t>
            </a:r>
            <a:r>
              <a:rPr lang="it-IT" sz="1400" dirty="0"/>
              <a:t> (2016)</a:t>
            </a:r>
          </a:p>
        </p:txBody>
      </p:sp>
      <p:pic>
        <p:nvPicPr>
          <p:cNvPr id="21" name="Picture 20">
            <a:extLst>
              <a:ext uri="{FF2B5EF4-FFF2-40B4-BE49-F238E27FC236}">
                <a16:creationId xmlns:a16="http://schemas.microsoft.com/office/drawing/2014/main" id="{447E59BA-1693-9D51-B0F3-0A76C1BB7241}"/>
              </a:ext>
            </a:extLst>
          </p:cNvPr>
          <p:cNvPicPr>
            <a:picLocks noChangeAspect="1"/>
          </p:cNvPicPr>
          <p:nvPr/>
        </p:nvPicPr>
        <p:blipFill rotWithShape="1">
          <a:blip r:embed="rId4"/>
          <a:srcRect l="15168" t="89416" b="1758"/>
          <a:stretch/>
        </p:blipFill>
        <p:spPr>
          <a:xfrm>
            <a:off x="1043093" y="4996539"/>
            <a:ext cx="5539131" cy="703010"/>
          </a:xfrm>
          <a:prstGeom prst="rect">
            <a:avLst/>
          </a:prstGeom>
        </p:spPr>
      </p:pic>
    </p:spTree>
    <p:extLst>
      <p:ext uri="{BB962C8B-B14F-4D97-AF65-F5344CB8AC3E}">
        <p14:creationId xmlns:p14="http://schemas.microsoft.com/office/powerpoint/2010/main" val="1099434451"/>
      </p:ext>
    </p:extLst>
  </p:cSld>
  <p:clrMapOvr>
    <a:masterClrMapping/>
  </p:clrMapOvr>
  <p:transition spd="med" advTm="72772"/>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52901" y="6519818"/>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5" name="Rectangle 61">
            <a:extLst>
              <a:ext uri="{FF2B5EF4-FFF2-40B4-BE49-F238E27FC236}">
                <a16:creationId xmlns:a16="http://schemas.microsoft.com/office/drawing/2014/main" id="{9AA3073A-B1E0-ED30-0E42-91A56FB06AB2}"/>
              </a:ext>
            </a:extLst>
          </p:cNvPr>
          <p:cNvSpPr>
            <a:spLocks noChangeArrowheads="1"/>
          </p:cNvSpPr>
          <p:nvPr/>
        </p:nvSpPr>
        <p:spPr bwMode="auto">
          <a:xfrm>
            <a:off x="182880" y="738716"/>
            <a:ext cx="12009119" cy="4047258"/>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b="1" dirty="0">
                <a:solidFill>
                  <a:srgbClr val="0070C0"/>
                </a:solidFill>
                <a:latin typeface="Myriad pro"/>
                <a:cs typeface="Myriad pro"/>
              </a:rPr>
              <a:t>Construct predictive posterior distribution for NMEs – first case </a:t>
            </a:r>
            <a:r>
              <a:rPr lang="en-US" sz="2100" b="1" baseline="30000" dirty="0">
                <a:solidFill>
                  <a:srgbClr val="0070C0"/>
                </a:solidFill>
                <a:latin typeface="Myriad pro"/>
                <a:cs typeface="Myriad pro"/>
              </a:rPr>
              <a:t>76</a:t>
            </a:r>
            <a:r>
              <a:rPr lang="en-US" sz="2100" b="1" dirty="0">
                <a:solidFill>
                  <a:srgbClr val="0070C0"/>
                </a:solidFill>
                <a:latin typeface="Myriad pro"/>
                <a:cs typeface="Myriad pro"/>
              </a:rPr>
              <a:t>Ge</a:t>
            </a:r>
          </a:p>
          <a:p>
            <a:endParaRPr lang="en-US" sz="600" dirty="0">
              <a:latin typeface="Myriad pro"/>
              <a:cs typeface="Myriad pro"/>
            </a:endParaRPr>
          </a:p>
          <a:p>
            <a:r>
              <a:rPr lang="en-US" sz="2100" dirty="0">
                <a:latin typeface="Myriad pro"/>
                <a:cs typeface="Myriad pro"/>
              </a:rPr>
              <a:t>Consider all physics contributing to systematic error</a:t>
            </a: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r>
              <a:rPr lang="en-US" sz="2100" dirty="0">
                <a:latin typeface="Myriad pro"/>
                <a:cs typeface="Myriad pro"/>
              </a:rPr>
              <a:t>Use 8100+ NN+3N forces - weighted by np </a:t>
            </a:r>
            <a:r>
              <a:rPr lang="en-US" sz="2100" baseline="30000" dirty="0">
                <a:latin typeface="Myriad pro"/>
                <a:cs typeface="Myriad pro"/>
              </a:rPr>
              <a:t>1</a:t>
            </a:r>
            <a:r>
              <a:rPr lang="en-US" sz="2100" dirty="0">
                <a:latin typeface="Myriad pro"/>
                <a:cs typeface="Myriad pro"/>
              </a:rPr>
              <a:t>S</a:t>
            </a:r>
            <a:r>
              <a:rPr lang="en-US" sz="2100" baseline="-25000" dirty="0">
                <a:latin typeface="Myriad pro"/>
                <a:cs typeface="Myriad pro"/>
              </a:rPr>
              <a:t>0</a:t>
            </a:r>
            <a:r>
              <a:rPr lang="en-US" sz="2100" dirty="0">
                <a:latin typeface="Myriad pro"/>
                <a:cs typeface="Myriad pro"/>
              </a:rPr>
              <a:t> phase shift</a:t>
            </a:r>
          </a:p>
          <a:p>
            <a:endParaRPr lang="en-US" sz="600" dirty="0">
              <a:latin typeface="Myriad pro"/>
              <a:cs typeface="Myriad pro"/>
            </a:endParaRPr>
          </a:p>
          <a:p>
            <a:r>
              <a:rPr lang="en-US" sz="2100" dirty="0">
                <a:latin typeface="Myriad pro"/>
                <a:cs typeface="Myriad pro"/>
              </a:rPr>
              <a:t>Solve many-body problem with MM-DGP </a:t>
            </a:r>
          </a:p>
          <a:p>
            <a:endParaRPr lang="en-US" sz="2100" dirty="0">
              <a:latin typeface="Myriad pro"/>
              <a:cs typeface="Myriad pro"/>
            </a:endParaRPr>
          </a:p>
          <a:p>
            <a:r>
              <a:rPr lang="en-US" sz="2100" dirty="0">
                <a:latin typeface="Myriad pro"/>
                <a:cs typeface="Myriad pro"/>
              </a:rPr>
              <a:t>Emulator: from process itself</a:t>
            </a:r>
          </a:p>
          <a:p>
            <a:endParaRPr lang="en-US" sz="600" dirty="0">
              <a:latin typeface="Myriad pro"/>
              <a:cs typeface="Myriad pro"/>
            </a:endParaRPr>
          </a:p>
          <a:p>
            <a:r>
              <a:rPr lang="en-US" sz="2100" dirty="0">
                <a:solidFill>
                  <a:schemeClr val="tx1"/>
                </a:solidFill>
                <a:latin typeface="Myriad pro"/>
                <a:cs typeface="Myriad pro"/>
              </a:rPr>
              <a:t>EFT</a:t>
            </a:r>
            <a:r>
              <a:rPr lang="en-US" sz="2100" dirty="0">
                <a:latin typeface="Myriad pro"/>
                <a:cs typeface="Myriad pro"/>
              </a:rPr>
              <a:t>: Truncation in nuclear forces</a:t>
            </a:r>
          </a:p>
          <a:p>
            <a:endParaRPr lang="en-US" sz="600" dirty="0">
              <a:latin typeface="Myriad pro"/>
              <a:cs typeface="Myriad pro"/>
            </a:endParaRPr>
          </a:p>
          <a:p>
            <a:r>
              <a:rPr lang="en-US" sz="2100" b="1" dirty="0">
                <a:solidFill>
                  <a:srgbClr val="FF0000"/>
                </a:solidFill>
                <a:latin typeface="Myriad pro"/>
                <a:cs typeface="Myriad pro"/>
              </a:rPr>
              <a:t>Many-body</a:t>
            </a:r>
            <a:r>
              <a:rPr lang="en-US" sz="2100" dirty="0">
                <a:latin typeface="Myriad pro"/>
                <a:cs typeface="Myriad pro"/>
              </a:rPr>
              <a:t>: Truncation in many-body physics</a:t>
            </a:r>
          </a:p>
        </p:txBody>
      </p:sp>
      <p:sp>
        <p:nvSpPr>
          <p:cNvPr id="17" name="Rectangle 16"/>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95" name="Title 1"/>
          <p:cNvSpPr txBox="1">
            <a:spLocks noGrp="1"/>
          </p:cNvSpPr>
          <p:nvPr>
            <p:ph type="title"/>
          </p:nvPr>
        </p:nvSpPr>
        <p:spPr>
          <a:xfrm>
            <a:off x="2325039" y="90001"/>
            <a:ext cx="9761391" cy="688339"/>
          </a:xfrm>
          <a:prstGeom prst="rect">
            <a:avLst/>
          </a:prstGeom>
        </p:spPr>
        <p:txBody>
          <a:bodyPr>
            <a:normAutofit/>
          </a:bodyPr>
          <a:lstStyle>
            <a:lvl1pPr>
              <a:defRPr sz="3000"/>
            </a:lvl1pPr>
          </a:lstStyle>
          <a:p>
            <a:pPr algn="r"/>
            <a:r>
              <a:rPr lang="en-US" dirty="0"/>
              <a:t>Ab Initio Strategy IV: Rigorous Uncertainties</a:t>
            </a:r>
            <a:endParaRPr dirty="0"/>
          </a:p>
        </p:txBody>
      </p:sp>
      <p:pic>
        <p:nvPicPr>
          <p:cNvPr id="9" name="Picture 8">
            <a:extLst>
              <a:ext uri="{FF2B5EF4-FFF2-40B4-BE49-F238E27FC236}">
                <a16:creationId xmlns:a16="http://schemas.microsoft.com/office/drawing/2014/main" id="{394E9B26-2759-72B5-6DEE-CB75B22A3E2F}"/>
              </a:ext>
            </a:extLst>
          </p:cNvPr>
          <p:cNvPicPr>
            <a:picLocks noChangeAspect="1"/>
          </p:cNvPicPr>
          <p:nvPr/>
        </p:nvPicPr>
        <p:blipFill>
          <a:blip r:embed="rId3"/>
          <a:stretch>
            <a:fillRect/>
          </a:stretch>
        </p:blipFill>
        <p:spPr>
          <a:xfrm>
            <a:off x="749702" y="1817158"/>
            <a:ext cx="8381800" cy="324158"/>
          </a:xfrm>
          <a:prstGeom prst="rect">
            <a:avLst/>
          </a:prstGeom>
        </p:spPr>
      </p:pic>
      <p:sp>
        <p:nvSpPr>
          <p:cNvPr id="2" name="Rectangle 1">
            <a:extLst>
              <a:ext uri="{FF2B5EF4-FFF2-40B4-BE49-F238E27FC236}">
                <a16:creationId xmlns:a16="http://schemas.microsoft.com/office/drawing/2014/main" id="{7D0E9A14-3C65-4FE3-F132-C7281B05EE22}"/>
              </a:ext>
            </a:extLst>
          </p:cNvPr>
          <p:cNvSpPr/>
          <p:nvPr/>
        </p:nvSpPr>
        <p:spPr>
          <a:xfrm>
            <a:off x="5880383" y="1759283"/>
            <a:ext cx="1793633" cy="431375"/>
          </a:xfrm>
          <a:prstGeom prst="rect">
            <a:avLst/>
          </a:prstGeom>
          <a:solidFill>
            <a:srgbClr val="FF0000">
              <a:alpha val="24690"/>
            </a:srgbClr>
          </a:solidFill>
          <a:ln w="38100">
            <a:solidFill>
              <a:srgbClr val="FF0000"/>
            </a:solidFill>
          </a:ln>
        </p:spPr>
        <p:style>
          <a:lnRef idx="1">
            <a:schemeClr val="accent1"/>
          </a:lnRef>
          <a:fillRef idx="3">
            <a:schemeClr val="accent1"/>
          </a:fillRef>
          <a:effectRef idx="2">
            <a:schemeClr val="accent1"/>
          </a:effectRef>
          <a:fontRef idx="minor">
            <a:schemeClr val="lt1"/>
          </a:fontRef>
        </p:style>
        <p:txBody>
          <a:bodyPr lIns="91423" tIns="45712" rIns="91423" bIns="45712" rtlCol="0" anchor="ctr"/>
          <a:lstStyle/>
          <a:p>
            <a:pPr algn="ctr"/>
            <a:endParaRPr lang="en-US"/>
          </a:p>
        </p:txBody>
      </p:sp>
      <p:pic>
        <p:nvPicPr>
          <p:cNvPr id="6" name="Picture 5">
            <a:extLst>
              <a:ext uri="{FF2B5EF4-FFF2-40B4-BE49-F238E27FC236}">
                <a16:creationId xmlns:a16="http://schemas.microsoft.com/office/drawing/2014/main" id="{D0DF60D7-ED38-E9D6-CB9A-CE438FB19FDC}"/>
              </a:ext>
            </a:extLst>
          </p:cNvPr>
          <p:cNvPicPr>
            <a:picLocks noChangeAspect="1"/>
          </p:cNvPicPr>
          <p:nvPr/>
        </p:nvPicPr>
        <p:blipFill rotWithShape="1">
          <a:blip r:embed="rId4"/>
          <a:srcRect b="3416"/>
          <a:stretch/>
        </p:blipFill>
        <p:spPr>
          <a:xfrm>
            <a:off x="6412375" y="2736537"/>
            <a:ext cx="5643045" cy="4081434"/>
          </a:xfrm>
          <a:prstGeom prst="rect">
            <a:avLst/>
          </a:prstGeom>
        </p:spPr>
      </p:pic>
      <p:sp>
        <p:nvSpPr>
          <p:cNvPr id="10" name="TextBox 9">
            <a:extLst>
              <a:ext uri="{FF2B5EF4-FFF2-40B4-BE49-F238E27FC236}">
                <a16:creationId xmlns:a16="http://schemas.microsoft.com/office/drawing/2014/main" id="{136C6244-4252-99A9-F57E-CEB92D31F632}"/>
              </a:ext>
            </a:extLst>
          </p:cNvPr>
          <p:cNvSpPr txBox="1"/>
          <p:nvPr/>
        </p:nvSpPr>
        <p:spPr>
          <a:xfrm>
            <a:off x="9268687" y="2554595"/>
            <a:ext cx="2554364"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1400" dirty="0" err="1">
                <a:solidFill>
                  <a:srgbClr val="FF0000"/>
                </a:solidFill>
                <a:effectLst/>
                <a:latin typeface="Arial" panose="020B0604020202020204" pitchFamily="34" charset="0"/>
                <a:cs typeface="Arial" panose="020B0604020202020204" pitchFamily="34" charset="0"/>
              </a:rPr>
              <a:t>Belley</a:t>
            </a:r>
            <a:r>
              <a:rPr lang="en-CA" sz="1400" dirty="0">
                <a:solidFill>
                  <a:srgbClr val="FF0000"/>
                </a:solidFill>
                <a:effectLst/>
                <a:latin typeface="Arial" panose="020B0604020202020204" pitchFamily="34" charset="0"/>
                <a:cs typeface="Arial" panose="020B0604020202020204" pitchFamily="34" charset="0"/>
              </a:rPr>
              <a:t> et al, </a:t>
            </a:r>
            <a:r>
              <a:rPr lang="en-CA" sz="1400" dirty="0">
                <a:solidFill>
                  <a:srgbClr val="FF0000"/>
                </a:solidFill>
                <a:latin typeface="Arial" panose="020B0604020202020204" pitchFamily="34" charset="0"/>
                <a:cs typeface="Arial" panose="020B0604020202020204" pitchFamily="34" charset="0"/>
              </a:rPr>
              <a:t>arXiv:2308.15634</a:t>
            </a:r>
          </a:p>
        </p:txBody>
      </p:sp>
    </p:spTree>
    <p:extLst>
      <p:ext uri="{BB962C8B-B14F-4D97-AF65-F5344CB8AC3E}">
        <p14:creationId xmlns:p14="http://schemas.microsoft.com/office/powerpoint/2010/main" val="2963980857"/>
      </p:ext>
    </p:extLst>
  </p:cSld>
  <p:clrMapOvr>
    <a:masterClrMapping/>
  </p:clrMapOvr>
  <p:transition spd="med" advTm="70059"/>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52901" y="6519818"/>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5" name="Rectangle 61">
            <a:extLst>
              <a:ext uri="{FF2B5EF4-FFF2-40B4-BE49-F238E27FC236}">
                <a16:creationId xmlns:a16="http://schemas.microsoft.com/office/drawing/2014/main" id="{9AA3073A-B1E0-ED30-0E42-91A56FB06AB2}"/>
              </a:ext>
            </a:extLst>
          </p:cNvPr>
          <p:cNvSpPr>
            <a:spLocks noChangeArrowheads="1"/>
          </p:cNvSpPr>
          <p:nvPr/>
        </p:nvSpPr>
        <p:spPr bwMode="auto">
          <a:xfrm>
            <a:off x="182880" y="738716"/>
            <a:ext cx="12009119" cy="4462756"/>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b="1" dirty="0">
                <a:solidFill>
                  <a:srgbClr val="0070C0"/>
                </a:solidFill>
                <a:latin typeface="Myriad pro"/>
                <a:cs typeface="Myriad pro"/>
              </a:rPr>
              <a:t>Construct predictive posterior distribution for NMEs – first case </a:t>
            </a:r>
            <a:r>
              <a:rPr lang="en-US" sz="2100" b="1" baseline="30000" dirty="0">
                <a:solidFill>
                  <a:srgbClr val="0070C0"/>
                </a:solidFill>
                <a:latin typeface="Myriad pro"/>
                <a:cs typeface="Myriad pro"/>
              </a:rPr>
              <a:t>76</a:t>
            </a:r>
            <a:r>
              <a:rPr lang="en-US" sz="2100" b="1" dirty="0">
                <a:solidFill>
                  <a:srgbClr val="0070C0"/>
                </a:solidFill>
                <a:latin typeface="Myriad pro"/>
                <a:cs typeface="Myriad pro"/>
              </a:rPr>
              <a:t>Ge</a:t>
            </a:r>
          </a:p>
          <a:p>
            <a:endParaRPr lang="en-US" sz="600" dirty="0">
              <a:latin typeface="Myriad pro"/>
              <a:cs typeface="Myriad pro"/>
            </a:endParaRPr>
          </a:p>
          <a:p>
            <a:r>
              <a:rPr lang="en-US" sz="2100" dirty="0">
                <a:latin typeface="Myriad pro"/>
                <a:cs typeface="Myriad pro"/>
              </a:rPr>
              <a:t>Consider all physics contributing to systematic error</a:t>
            </a: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r>
              <a:rPr lang="en-US" sz="2100" dirty="0">
                <a:latin typeface="Myriad pro"/>
                <a:cs typeface="Myriad pro"/>
              </a:rPr>
              <a:t>Use 8100+ NN+3N forces - weighted by np </a:t>
            </a:r>
            <a:r>
              <a:rPr lang="en-US" sz="2100" baseline="30000" dirty="0">
                <a:latin typeface="Myriad pro"/>
                <a:cs typeface="Myriad pro"/>
              </a:rPr>
              <a:t>1</a:t>
            </a:r>
            <a:r>
              <a:rPr lang="en-US" sz="2100" dirty="0">
                <a:latin typeface="Myriad pro"/>
                <a:cs typeface="Myriad pro"/>
              </a:rPr>
              <a:t>S</a:t>
            </a:r>
            <a:r>
              <a:rPr lang="en-US" sz="2100" baseline="-25000" dirty="0">
                <a:latin typeface="Myriad pro"/>
                <a:cs typeface="Myriad pro"/>
              </a:rPr>
              <a:t>0</a:t>
            </a:r>
            <a:r>
              <a:rPr lang="en-US" sz="2100" dirty="0">
                <a:latin typeface="Myriad pro"/>
                <a:cs typeface="Myriad pro"/>
              </a:rPr>
              <a:t> phase shift</a:t>
            </a:r>
          </a:p>
          <a:p>
            <a:endParaRPr lang="en-US" sz="600" dirty="0">
              <a:latin typeface="Myriad pro"/>
              <a:cs typeface="Myriad pro"/>
            </a:endParaRPr>
          </a:p>
          <a:p>
            <a:r>
              <a:rPr lang="en-US" sz="2100" dirty="0">
                <a:latin typeface="Myriad pro"/>
                <a:cs typeface="Myriad pro"/>
              </a:rPr>
              <a:t>Solve many-body problem with MM-DGP </a:t>
            </a:r>
          </a:p>
          <a:p>
            <a:endParaRPr lang="en-US" sz="2100" dirty="0">
              <a:latin typeface="Myriad pro"/>
              <a:cs typeface="Myriad pro"/>
            </a:endParaRPr>
          </a:p>
          <a:p>
            <a:r>
              <a:rPr lang="en-US" sz="2100" dirty="0">
                <a:latin typeface="Myriad pro"/>
                <a:cs typeface="Myriad pro"/>
              </a:rPr>
              <a:t>Emulator: from process itself</a:t>
            </a:r>
          </a:p>
          <a:p>
            <a:endParaRPr lang="en-US" sz="600" dirty="0">
              <a:latin typeface="Myriad pro"/>
              <a:cs typeface="Myriad pro"/>
            </a:endParaRPr>
          </a:p>
          <a:p>
            <a:r>
              <a:rPr lang="en-US" sz="2100" dirty="0">
                <a:solidFill>
                  <a:schemeClr val="tx1"/>
                </a:solidFill>
                <a:latin typeface="Myriad pro"/>
                <a:cs typeface="Myriad pro"/>
              </a:rPr>
              <a:t>EFT</a:t>
            </a:r>
            <a:r>
              <a:rPr lang="en-US" sz="2100" dirty="0">
                <a:latin typeface="Myriad pro"/>
                <a:cs typeface="Myriad pro"/>
              </a:rPr>
              <a:t>: Truncation in nuclear forces</a:t>
            </a:r>
          </a:p>
          <a:p>
            <a:endParaRPr lang="en-US" sz="600" dirty="0">
              <a:latin typeface="Myriad pro"/>
              <a:cs typeface="Myriad pro"/>
            </a:endParaRPr>
          </a:p>
          <a:p>
            <a:r>
              <a:rPr lang="en-US" sz="2100" dirty="0">
                <a:solidFill>
                  <a:schemeClr val="tx1"/>
                </a:solidFill>
                <a:latin typeface="Myriad pro"/>
                <a:cs typeface="Myriad pro"/>
              </a:rPr>
              <a:t>Many-body</a:t>
            </a:r>
            <a:r>
              <a:rPr lang="en-US" sz="2100" dirty="0">
                <a:latin typeface="Myriad pro"/>
                <a:cs typeface="Myriad pro"/>
              </a:rPr>
              <a:t>: Truncation in many-body physics</a:t>
            </a:r>
          </a:p>
          <a:p>
            <a:endParaRPr lang="en-US" sz="600" dirty="0">
              <a:latin typeface="Myriad pro"/>
              <a:cs typeface="Myriad pro"/>
            </a:endParaRPr>
          </a:p>
          <a:p>
            <a:r>
              <a:rPr lang="en-US" sz="2100" b="1" dirty="0">
                <a:solidFill>
                  <a:srgbClr val="FF0000"/>
                </a:solidFill>
                <a:latin typeface="Myriad pro"/>
                <a:cs typeface="Myriad pro"/>
              </a:rPr>
              <a:t>Operator</a:t>
            </a:r>
            <a:r>
              <a:rPr lang="en-US" sz="2100" dirty="0">
                <a:latin typeface="Myriad pro"/>
                <a:cs typeface="Myriad pro"/>
              </a:rPr>
              <a:t>: higher order contributions to operator</a:t>
            </a:r>
          </a:p>
        </p:txBody>
      </p:sp>
      <p:sp>
        <p:nvSpPr>
          <p:cNvPr id="17" name="Rectangle 16"/>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95" name="Title 1"/>
          <p:cNvSpPr txBox="1">
            <a:spLocks noGrp="1"/>
          </p:cNvSpPr>
          <p:nvPr>
            <p:ph type="title"/>
          </p:nvPr>
        </p:nvSpPr>
        <p:spPr>
          <a:xfrm>
            <a:off x="2325039" y="90001"/>
            <a:ext cx="9761391" cy="688339"/>
          </a:xfrm>
          <a:prstGeom prst="rect">
            <a:avLst/>
          </a:prstGeom>
        </p:spPr>
        <p:txBody>
          <a:bodyPr>
            <a:normAutofit/>
          </a:bodyPr>
          <a:lstStyle>
            <a:lvl1pPr>
              <a:defRPr sz="3000"/>
            </a:lvl1pPr>
          </a:lstStyle>
          <a:p>
            <a:pPr algn="r"/>
            <a:r>
              <a:rPr lang="en-US" dirty="0"/>
              <a:t>Ab Initio Strategy IV: Rigorous Uncertainties</a:t>
            </a:r>
            <a:endParaRPr dirty="0"/>
          </a:p>
        </p:txBody>
      </p:sp>
      <p:pic>
        <p:nvPicPr>
          <p:cNvPr id="9" name="Picture 8">
            <a:extLst>
              <a:ext uri="{FF2B5EF4-FFF2-40B4-BE49-F238E27FC236}">
                <a16:creationId xmlns:a16="http://schemas.microsoft.com/office/drawing/2014/main" id="{394E9B26-2759-72B5-6DEE-CB75B22A3E2F}"/>
              </a:ext>
            </a:extLst>
          </p:cNvPr>
          <p:cNvPicPr>
            <a:picLocks noChangeAspect="1"/>
          </p:cNvPicPr>
          <p:nvPr/>
        </p:nvPicPr>
        <p:blipFill>
          <a:blip r:embed="rId3"/>
          <a:stretch>
            <a:fillRect/>
          </a:stretch>
        </p:blipFill>
        <p:spPr>
          <a:xfrm>
            <a:off x="749702" y="1817158"/>
            <a:ext cx="8381800" cy="324158"/>
          </a:xfrm>
          <a:prstGeom prst="rect">
            <a:avLst/>
          </a:prstGeom>
        </p:spPr>
      </p:pic>
      <p:sp>
        <p:nvSpPr>
          <p:cNvPr id="2" name="Rectangle 1">
            <a:extLst>
              <a:ext uri="{FF2B5EF4-FFF2-40B4-BE49-F238E27FC236}">
                <a16:creationId xmlns:a16="http://schemas.microsoft.com/office/drawing/2014/main" id="{7D0E9A14-3C65-4FE3-F132-C7281B05EE22}"/>
              </a:ext>
            </a:extLst>
          </p:cNvPr>
          <p:cNvSpPr/>
          <p:nvPr/>
        </p:nvSpPr>
        <p:spPr>
          <a:xfrm>
            <a:off x="7952248" y="1759283"/>
            <a:ext cx="1190829" cy="431375"/>
          </a:xfrm>
          <a:prstGeom prst="rect">
            <a:avLst/>
          </a:prstGeom>
          <a:solidFill>
            <a:srgbClr val="FF0000">
              <a:alpha val="24690"/>
            </a:srgbClr>
          </a:solidFill>
          <a:ln w="38100">
            <a:solidFill>
              <a:srgbClr val="FF0000"/>
            </a:solidFill>
          </a:ln>
        </p:spPr>
        <p:style>
          <a:lnRef idx="1">
            <a:schemeClr val="accent1"/>
          </a:lnRef>
          <a:fillRef idx="3">
            <a:schemeClr val="accent1"/>
          </a:fillRef>
          <a:effectRef idx="2">
            <a:schemeClr val="accent1"/>
          </a:effectRef>
          <a:fontRef idx="minor">
            <a:schemeClr val="lt1"/>
          </a:fontRef>
        </p:style>
        <p:txBody>
          <a:bodyPr lIns="91423" tIns="45712" rIns="91423" bIns="45712" rtlCol="0" anchor="ctr"/>
          <a:lstStyle/>
          <a:p>
            <a:pPr algn="ctr"/>
            <a:endParaRPr lang="en-US"/>
          </a:p>
        </p:txBody>
      </p:sp>
      <p:pic>
        <p:nvPicPr>
          <p:cNvPr id="3" name="Picture 2">
            <a:extLst>
              <a:ext uri="{FF2B5EF4-FFF2-40B4-BE49-F238E27FC236}">
                <a16:creationId xmlns:a16="http://schemas.microsoft.com/office/drawing/2014/main" id="{AD67CA6B-52DA-48B6-DA5D-35CEB4AD313E}"/>
              </a:ext>
            </a:extLst>
          </p:cNvPr>
          <p:cNvPicPr>
            <a:picLocks noChangeAspect="1"/>
          </p:cNvPicPr>
          <p:nvPr/>
        </p:nvPicPr>
        <p:blipFill>
          <a:blip r:embed="rId4"/>
          <a:stretch>
            <a:fillRect/>
          </a:stretch>
        </p:blipFill>
        <p:spPr>
          <a:xfrm>
            <a:off x="6933235" y="2313553"/>
            <a:ext cx="5040287" cy="4584558"/>
          </a:xfrm>
          <a:prstGeom prst="rect">
            <a:avLst/>
          </a:prstGeom>
        </p:spPr>
      </p:pic>
      <p:sp>
        <p:nvSpPr>
          <p:cNvPr id="4" name="TextBox 3">
            <a:extLst>
              <a:ext uri="{FF2B5EF4-FFF2-40B4-BE49-F238E27FC236}">
                <a16:creationId xmlns:a16="http://schemas.microsoft.com/office/drawing/2014/main" id="{7F03DD65-2AB9-7232-CF18-20414A0DAC29}"/>
              </a:ext>
            </a:extLst>
          </p:cNvPr>
          <p:cNvSpPr txBox="1"/>
          <p:nvPr/>
        </p:nvSpPr>
        <p:spPr>
          <a:xfrm>
            <a:off x="9268687" y="2010583"/>
            <a:ext cx="2554364"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1400" dirty="0" err="1">
                <a:solidFill>
                  <a:srgbClr val="FF0000"/>
                </a:solidFill>
                <a:effectLst/>
                <a:latin typeface="Arial" panose="020B0604020202020204" pitchFamily="34" charset="0"/>
                <a:cs typeface="Arial" panose="020B0604020202020204" pitchFamily="34" charset="0"/>
              </a:rPr>
              <a:t>Belley</a:t>
            </a:r>
            <a:r>
              <a:rPr lang="en-CA" sz="1400" dirty="0">
                <a:solidFill>
                  <a:srgbClr val="FF0000"/>
                </a:solidFill>
                <a:effectLst/>
                <a:latin typeface="Arial" panose="020B0604020202020204" pitchFamily="34" charset="0"/>
                <a:cs typeface="Arial" panose="020B0604020202020204" pitchFamily="34" charset="0"/>
              </a:rPr>
              <a:t> et al, </a:t>
            </a:r>
            <a:r>
              <a:rPr lang="en-CA" sz="1400" dirty="0">
                <a:solidFill>
                  <a:srgbClr val="FF0000"/>
                </a:solidFill>
                <a:latin typeface="Arial" panose="020B0604020202020204" pitchFamily="34" charset="0"/>
                <a:cs typeface="Arial" panose="020B0604020202020204" pitchFamily="34" charset="0"/>
              </a:rPr>
              <a:t>arXiv:2308.15634</a:t>
            </a:r>
          </a:p>
        </p:txBody>
      </p:sp>
    </p:spTree>
    <p:extLst>
      <p:ext uri="{BB962C8B-B14F-4D97-AF65-F5344CB8AC3E}">
        <p14:creationId xmlns:p14="http://schemas.microsoft.com/office/powerpoint/2010/main" val="3171641994"/>
      </p:ext>
    </p:extLst>
  </p:cSld>
  <p:clrMapOvr>
    <a:masterClrMapping/>
  </p:clrMapOvr>
  <p:transition spd="med" advTm="70059"/>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Title 1"/>
          <p:cNvSpPr txBox="1">
            <a:spLocks noGrp="1"/>
          </p:cNvSpPr>
          <p:nvPr>
            <p:ph type="title"/>
          </p:nvPr>
        </p:nvSpPr>
        <p:spPr>
          <a:xfrm>
            <a:off x="2325039" y="90001"/>
            <a:ext cx="9761391" cy="688339"/>
          </a:xfrm>
          <a:prstGeom prst="rect">
            <a:avLst/>
          </a:prstGeom>
        </p:spPr>
        <p:txBody>
          <a:bodyPr>
            <a:normAutofit/>
          </a:bodyPr>
          <a:lstStyle>
            <a:lvl1pPr>
              <a:defRPr sz="3000"/>
            </a:lvl1pPr>
          </a:lstStyle>
          <a:p>
            <a:pPr algn="r"/>
            <a:r>
              <a:rPr lang="en-US" dirty="0"/>
              <a:t>Ab Initio Strategy I: Benchmark in Light Nuclei</a:t>
            </a:r>
          </a:p>
        </p:txBody>
      </p:sp>
      <p:sp>
        <p:nvSpPr>
          <p:cNvPr id="9" name="Rectangle 8"/>
          <p:cNvSpPr/>
          <p:nvPr/>
        </p:nvSpPr>
        <p:spPr>
          <a:xfrm>
            <a:off x="4482771" y="1560918"/>
            <a:ext cx="1147492" cy="4083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3" tIns="45712" rIns="91423" bIns="45712" rtlCol="0" anchor="ctr"/>
          <a:lstStyle/>
          <a:p>
            <a:pPr algn="ctr"/>
            <a:endParaRPr lang="en-US"/>
          </a:p>
        </p:txBody>
      </p:sp>
      <p:sp>
        <p:nvSpPr>
          <p:cNvPr id="3" name="Rectangle 2"/>
          <p:cNvSpPr/>
          <p:nvPr/>
        </p:nvSpPr>
        <p:spPr>
          <a:xfrm>
            <a:off x="3386561" y="1158451"/>
            <a:ext cx="3228360" cy="47215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8" name="Rectangle 7"/>
          <p:cNvSpPr/>
          <p:nvPr/>
        </p:nvSpPr>
        <p:spPr>
          <a:xfrm>
            <a:off x="674669" y="6509064"/>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6" name="Rectangle 61"/>
          <p:cNvSpPr>
            <a:spLocks noChangeArrowheads="1"/>
          </p:cNvSpPr>
          <p:nvPr/>
        </p:nvSpPr>
        <p:spPr bwMode="auto">
          <a:xfrm>
            <a:off x="182880" y="738717"/>
            <a:ext cx="12009119" cy="6109361"/>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dirty="0">
                <a:latin typeface="Arial" panose="020B0604020202020204" pitchFamily="34" charset="0"/>
                <a:cs typeface="Arial" panose="020B0604020202020204" pitchFamily="34" charset="0"/>
              </a:rPr>
              <a:t>Benchmark with </a:t>
            </a:r>
            <a:r>
              <a:rPr lang="en-US" sz="2100" dirty="0">
                <a:solidFill>
                  <a:srgbClr val="FF0000"/>
                </a:solidFill>
                <a:latin typeface="Arial" panose="020B0604020202020204" pitchFamily="34" charset="0"/>
                <a:cs typeface="Arial" panose="020B0604020202020204" pitchFamily="34" charset="0"/>
              </a:rPr>
              <a:t>quasi-exact ab initio methods </a:t>
            </a:r>
            <a:r>
              <a:rPr lang="en-US" sz="2100" dirty="0">
                <a:latin typeface="Arial" panose="020B0604020202020204" pitchFamily="34" charset="0"/>
                <a:cs typeface="Arial" panose="020B0604020202020204" pitchFamily="34" charset="0"/>
              </a:rPr>
              <a:t>in light systems: A=6-22</a:t>
            </a:r>
          </a:p>
          <a:p>
            <a:endParaRPr lang="en-US" sz="2100" dirty="0">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sz="2100" b="1" dirty="0">
              <a:solidFill>
                <a:srgbClr val="0000FF"/>
              </a:solidFill>
              <a:latin typeface="Arial" panose="020B0604020202020204" pitchFamily="34" charset="0"/>
              <a:cs typeface="Arial" panose="020B0604020202020204" pitchFamily="34" charset="0"/>
            </a:endParaRPr>
          </a:p>
          <a:p>
            <a:r>
              <a:rPr lang="en-US" sz="2100" b="1" dirty="0">
                <a:solidFill>
                  <a:srgbClr val="0070C0"/>
                </a:solidFill>
                <a:latin typeface="Arial" panose="020B0604020202020204" pitchFamily="34" charset="0"/>
                <a:cs typeface="Arial" panose="020B0604020202020204" pitchFamily="34" charset="0"/>
              </a:rPr>
              <a:t>Reasonable to good agreement in all cases</a:t>
            </a:r>
            <a:r>
              <a:rPr lang="en-US" sz="2100" dirty="0">
                <a:solidFill>
                  <a:srgbClr val="0070C0"/>
                </a:solidFill>
                <a:latin typeface="Arial" panose="020B0604020202020204" pitchFamily="34" charset="0"/>
                <a:cs typeface="Arial" panose="020B0604020202020204" pitchFamily="34" charset="0"/>
              </a:rPr>
              <a:t> </a:t>
            </a:r>
          </a:p>
          <a:p>
            <a:endParaRPr lang="en-US" sz="800" dirty="0">
              <a:solidFill>
                <a:srgbClr val="0070C0"/>
              </a:solidFill>
              <a:latin typeface="Arial" panose="020B0604020202020204" pitchFamily="34" charset="0"/>
              <a:cs typeface="Arial" panose="020B0604020202020204" pitchFamily="34" charset="0"/>
            </a:endParaRPr>
          </a:p>
          <a:p>
            <a:r>
              <a:rPr lang="en-US" sz="2100" dirty="0">
                <a:solidFill>
                  <a:schemeClr val="tx1"/>
                </a:solidFill>
                <a:latin typeface="Arial" panose="020B0604020202020204" pitchFamily="34" charset="0"/>
                <a:cs typeface="Arial" panose="020B0604020202020204" pitchFamily="34" charset="0"/>
              </a:rPr>
              <a:t>Pursue true double-beta decay candidates!</a:t>
            </a:r>
          </a:p>
        </p:txBody>
      </p:sp>
      <p:sp>
        <p:nvSpPr>
          <p:cNvPr id="5" name="Rectangle 4"/>
          <p:cNvSpPr/>
          <p:nvPr/>
        </p:nvSpPr>
        <p:spPr>
          <a:xfrm>
            <a:off x="9779873" y="4730160"/>
            <a:ext cx="934197" cy="218989"/>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1" name="Rectangle 10"/>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12" name="Picture 11">
            <a:extLst>
              <a:ext uri="{FF2B5EF4-FFF2-40B4-BE49-F238E27FC236}">
                <a16:creationId xmlns:a16="http://schemas.microsoft.com/office/drawing/2014/main" id="{B3FBE919-FAA8-0845-9A6F-F8BE7EC7E0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440" y="1588916"/>
            <a:ext cx="5777632" cy="3919841"/>
          </a:xfrm>
          <a:prstGeom prst="rect">
            <a:avLst/>
          </a:prstGeom>
        </p:spPr>
      </p:pic>
      <p:pic>
        <p:nvPicPr>
          <p:cNvPr id="2" name="Picture 1">
            <a:extLst>
              <a:ext uri="{FF2B5EF4-FFF2-40B4-BE49-F238E27FC236}">
                <a16:creationId xmlns:a16="http://schemas.microsoft.com/office/drawing/2014/main" id="{6C0F24EA-A5A6-3828-C223-64AA847D8527}"/>
              </a:ext>
            </a:extLst>
          </p:cNvPr>
          <p:cNvPicPr>
            <a:picLocks noChangeAspect="1"/>
          </p:cNvPicPr>
          <p:nvPr/>
        </p:nvPicPr>
        <p:blipFill>
          <a:blip r:embed="rId4"/>
          <a:stretch>
            <a:fillRect/>
          </a:stretch>
        </p:blipFill>
        <p:spPr>
          <a:xfrm>
            <a:off x="6328136" y="1047713"/>
            <a:ext cx="3299538" cy="5774192"/>
          </a:xfrm>
          <a:prstGeom prst="rect">
            <a:avLst/>
          </a:prstGeom>
        </p:spPr>
      </p:pic>
      <p:sp>
        <p:nvSpPr>
          <p:cNvPr id="4" name="TextBox 3">
            <a:extLst>
              <a:ext uri="{FF2B5EF4-FFF2-40B4-BE49-F238E27FC236}">
                <a16:creationId xmlns:a16="http://schemas.microsoft.com/office/drawing/2014/main" id="{671EBB51-1910-B00C-CD52-AB6EDF08174D}"/>
              </a:ext>
            </a:extLst>
          </p:cNvPr>
          <p:cNvSpPr txBox="1"/>
          <p:nvPr/>
        </p:nvSpPr>
        <p:spPr>
          <a:xfrm>
            <a:off x="9514393" y="6482691"/>
            <a:ext cx="2662177"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1400" dirty="0">
                <a:solidFill>
                  <a:srgbClr val="FF0000"/>
                </a:solidFill>
                <a:effectLst/>
                <a:latin typeface="Arial" panose="020B0604020202020204" pitchFamily="34" charset="0"/>
                <a:cs typeface="Arial" panose="020B0604020202020204" pitchFamily="34" charset="0"/>
              </a:rPr>
              <a:t>Yao, </a:t>
            </a:r>
            <a:r>
              <a:rPr lang="en-CA" sz="1400" b="1" dirty="0" err="1">
                <a:solidFill>
                  <a:srgbClr val="FF0000"/>
                </a:solidFill>
                <a:effectLst/>
                <a:latin typeface="Arial" panose="020B0604020202020204" pitchFamily="34" charset="0"/>
                <a:cs typeface="Arial" panose="020B0604020202020204" pitchFamily="34" charset="0"/>
              </a:rPr>
              <a:t>Belley</a:t>
            </a:r>
            <a:r>
              <a:rPr lang="en-CA" sz="1400" dirty="0">
                <a:solidFill>
                  <a:srgbClr val="FF0000"/>
                </a:solidFill>
                <a:effectLst/>
                <a:latin typeface="Arial" panose="020B0604020202020204" pitchFamily="34" charset="0"/>
                <a:cs typeface="Arial" panose="020B0604020202020204" pitchFamily="34" charset="0"/>
              </a:rPr>
              <a:t> et al., PRC (2020)</a:t>
            </a:r>
            <a:endParaRPr lang="en-CA" sz="1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7750991"/>
      </p:ext>
    </p:extLst>
  </p:cSld>
  <p:clrMapOvr>
    <a:masterClrMapping/>
  </p:clrMapOvr>
  <p:transition spd="med" advTm="21635"/>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74669" y="6509064"/>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95" name="Title 1"/>
          <p:cNvSpPr txBox="1">
            <a:spLocks noGrp="1"/>
          </p:cNvSpPr>
          <p:nvPr>
            <p:ph type="title"/>
          </p:nvPr>
        </p:nvSpPr>
        <p:spPr>
          <a:xfrm>
            <a:off x="2325039" y="90001"/>
            <a:ext cx="9761391" cy="688339"/>
          </a:xfrm>
          <a:prstGeom prst="rect">
            <a:avLst/>
          </a:prstGeom>
        </p:spPr>
        <p:txBody>
          <a:bodyPr>
            <a:normAutofit/>
          </a:bodyPr>
          <a:lstStyle>
            <a:lvl1pPr>
              <a:defRPr sz="3000"/>
            </a:lvl1pPr>
          </a:lstStyle>
          <a:p>
            <a:pPr algn="r"/>
            <a:r>
              <a:rPr lang="en-US" dirty="0"/>
              <a:t>Valence-Space IMSRG</a:t>
            </a:r>
            <a:endParaRPr dirty="0"/>
          </a:p>
        </p:txBody>
      </p:sp>
      <p:sp>
        <p:nvSpPr>
          <p:cNvPr id="9" name="Rectangle 8"/>
          <p:cNvSpPr/>
          <p:nvPr/>
        </p:nvSpPr>
        <p:spPr>
          <a:xfrm>
            <a:off x="4337807" y="1393652"/>
            <a:ext cx="1147492" cy="4083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3" tIns="45712" rIns="91423" bIns="45712" rtlCol="0" anchor="ctr"/>
          <a:lstStyle/>
          <a:p>
            <a:pPr algn="ctr"/>
            <a:endParaRPr lang="en-US"/>
          </a:p>
        </p:txBody>
      </p:sp>
      <p:sp>
        <p:nvSpPr>
          <p:cNvPr id="3" name="Rectangle 2"/>
          <p:cNvSpPr/>
          <p:nvPr/>
        </p:nvSpPr>
        <p:spPr>
          <a:xfrm>
            <a:off x="3386561" y="1158451"/>
            <a:ext cx="3228360" cy="47215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5" name="TextBox 4"/>
          <p:cNvSpPr txBox="1"/>
          <p:nvPr/>
        </p:nvSpPr>
        <p:spPr>
          <a:xfrm>
            <a:off x="-1" y="3495467"/>
            <a:ext cx="12191999" cy="2045004"/>
          </a:xfrm>
          <a:prstGeom prst="rect">
            <a:avLst/>
          </a:prstGeom>
          <a:noFill/>
        </p:spPr>
        <p:txBody>
          <a:bodyPr wrap="square" lIns="121917" tIns="60958" rIns="121917" bIns="60958" rtlCol="0">
            <a:spAutoFit/>
          </a:bodyPr>
          <a:lstStyle/>
          <a:p>
            <a:pPr marL="167986" indent="-167986" algn="ctr">
              <a:lnSpc>
                <a:spcPct val="90000"/>
              </a:lnSpc>
              <a:spcBef>
                <a:spcPct val="20000"/>
              </a:spcBef>
              <a:buClr>
                <a:srgbClr val="000000"/>
              </a:buClr>
            </a:pPr>
            <a:endParaRPr lang="en-US" sz="800" b="1" dirty="0">
              <a:solidFill>
                <a:srgbClr val="00009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b="1" dirty="0">
                <a:solidFill>
                  <a:srgbClr val="000090"/>
                </a:solidFill>
                <a:latin typeface="Arial" panose="020B0604020202020204" pitchFamily="34" charset="0"/>
                <a:cs typeface="Arial" panose="020B0604020202020204" pitchFamily="34" charset="0"/>
              </a:rPr>
              <a:t>                                               Step 1: Decouple core</a:t>
            </a:r>
          </a:p>
          <a:p>
            <a:pPr marL="167986" indent="-167986">
              <a:lnSpc>
                <a:spcPct val="90000"/>
              </a:lnSpc>
              <a:spcBef>
                <a:spcPct val="20000"/>
              </a:spcBef>
              <a:buClr>
                <a:srgbClr val="000000"/>
              </a:buClr>
            </a:pPr>
            <a:endParaRPr lang="en-US" sz="2100" b="1" dirty="0">
              <a:solidFill>
                <a:srgbClr val="00009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2100" b="1" dirty="0">
              <a:solidFill>
                <a:srgbClr val="00009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b="1" dirty="0">
                <a:solidFill>
                  <a:srgbClr val="000090"/>
                </a:solidFill>
                <a:latin typeface="Arial" panose="020B0604020202020204" pitchFamily="34" charset="0"/>
                <a:cs typeface="Arial" panose="020B0604020202020204" pitchFamily="34" charset="0"/>
              </a:rPr>
              <a:t>                                                </a:t>
            </a:r>
            <a:r>
              <a:rPr lang="en-US" sz="2100" dirty="0">
                <a:solidFill>
                  <a:srgbClr val="0000FF"/>
                </a:solidFill>
                <a:latin typeface="Arial" panose="020B0604020202020204" pitchFamily="34" charset="0"/>
                <a:cs typeface="Arial" panose="020B0604020202020204" pitchFamily="34" charset="0"/>
              </a:rPr>
              <a:t>Can we achieve accuracy</a:t>
            </a:r>
          </a:p>
          <a:p>
            <a:pPr marL="167986" indent="-167986">
              <a:lnSpc>
                <a:spcPct val="90000"/>
              </a:lnSpc>
              <a:spcBef>
                <a:spcPct val="20000"/>
              </a:spcBef>
              <a:buClr>
                <a:srgbClr val="000000"/>
              </a:buClr>
            </a:pPr>
            <a:r>
              <a:rPr lang="en-US" sz="2100" dirty="0">
                <a:solidFill>
                  <a:srgbClr val="0000FF"/>
                </a:solidFill>
                <a:latin typeface="Arial" panose="020B0604020202020204" pitchFamily="34" charset="0"/>
                <a:cs typeface="Arial" panose="020B0604020202020204" pitchFamily="34" charset="0"/>
              </a:rPr>
              <a:t>                                                 of large-space methods?</a:t>
            </a:r>
          </a:p>
        </p:txBody>
      </p:sp>
      <p:pic>
        <p:nvPicPr>
          <p:cNvPr id="7" name="Picture 6" descr="ShellsIllustrationO16.pdf"/>
          <p:cNvPicPr>
            <a:picLocks noChangeAspect="1"/>
          </p:cNvPicPr>
          <p:nvPr/>
        </p:nvPicPr>
        <p:blipFill rotWithShape="1">
          <a:blip r:embed="rId2">
            <a:extLst>
              <a:ext uri="{28A0092B-C50C-407E-A947-70E740481C1C}">
                <a14:useLocalDpi xmlns:a14="http://schemas.microsoft.com/office/drawing/2010/main" val="0"/>
              </a:ext>
            </a:extLst>
          </a:blip>
          <a:srcRect t="55433"/>
          <a:stretch/>
        </p:blipFill>
        <p:spPr>
          <a:xfrm>
            <a:off x="96000" y="5391573"/>
            <a:ext cx="3418501" cy="1343915"/>
          </a:xfrm>
          <a:prstGeom prst="rect">
            <a:avLst/>
          </a:prstGeom>
        </p:spPr>
      </p:pic>
      <p:sp>
        <p:nvSpPr>
          <p:cNvPr id="10" name="Rectangle 61"/>
          <p:cNvSpPr>
            <a:spLocks noChangeArrowheads="1"/>
          </p:cNvSpPr>
          <p:nvPr/>
        </p:nvSpPr>
        <p:spPr bwMode="auto">
          <a:xfrm>
            <a:off x="182880" y="738717"/>
            <a:ext cx="12009119" cy="2932769"/>
          </a:xfrm>
          <a:prstGeom prst="rect">
            <a:avLst/>
          </a:prstGeom>
          <a:noFill/>
          <a:ln w="9525">
            <a:noFill/>
            <a:miter lim="800000"/>
            <a:headEnd/>
            <a:tailEnd/>
          </a:ln>
        </p:spPr>
        <p:txBody>
          <a:bodyPr wrap="square" lIns="121917" tIns="60958" rIns="121917" bIns="60958">
            <a:prstTxWarp prst="textNoShape">
              <a:avLst/>
            </a:prstTxWarp>
            <a:spAutoFit/>
          </a:bodyPr>
          <a:lstStyle/>
          <a:p>
            <a:pPr hangingPunct="0">
              <a:lnSpc>
                <a:spcPct val="95000"/>
              </a:lnSpc>
              <a:buClr>
                <a:srgbClr val="000000"/>
              </a:buClr>
              <a:buSzPct val="45000"/>
              <a:buFont typeface="Wingdings" pitchFamily="2" charset="2"/>
              <a:buNone/>
            </a:pPr>
            <a:r>
              <a:rPr lang="en-CA" sz="2100" dirty="0">
                <a:latin typeface="Arial" panose="020B0604020202020204" pitchFamily="34" charset="0"/>
                <a:cs typeface="Arial" panose="020B0604020202020204" pitchFamily="34" charset="0"/>
              </a:rPr>
              <a:t>Explicitly construct unitary transformation from sequence of rotations</a:t>
            </a:r>
          </a:p>
          <a:p>
            <a:pPr hangingPunct="0">
              <a:lnSpc>
                <a:spcPct val="95000"/>
              </a:lnSpc>
              <a:buClr>
                <a:srgbClr val="000000"/>
              </a:buClr>
              <a:buSzPct val="45000"/>
              <a:buFont typeface="Wingdings" pitchFamily="2" charset="2"/>
              <a:buNone/>
            </a:pPr>
            <a:endParaRPr lang="en-CA" sz="2100" dirty="0">
              <a:latin typeface="Arial" panose="020B0604020202020204" pitchFamily="34" charset="0"/>
              <a:cs typeface="Arial" panose="020B0604020202020204" pitchFamily="34" charset="0"/>
            </a:endParaRPr>
          </a:p>
          <a:p>
            <a:pPr hangingPunct="0">
              <a:lnSpc>
                <a:spcPct val="95000"/>
              </a:lnSpc>
              <a:buClr>
                <a:srgbClr val="000000"/>
              </a:buClr>
              <a:buSzPct val="45000"/>
              <a:buFont typeface="Wingdings" pitchFamily="2" charset="2"/>
              <a:buNone/>
            </a:pPr>
            <a:endParaRPr lang="en-CA" sz="2100" dirty="0">
              <a:latin typeface="Arial" panose="020B0604020202020204" pitchFamily="34" charset="0"/>
              <a:cs typeface="Arial" panose="020B0604020202020204" pitchFamily="34" charset="0"/>
            </a:endParaRPr>
          </a:p>
          <a:p>
            <a:pPr hangingPunct="0">
              <a:lnSpc>
                <a:spcPct val="95000"/>
              </a:lnSpc>
              <a:buClr>
                <a:srgbClr val="000000"/>
              </a:buClr>
              <a:buSzPct val="45000"/>
              <a:buFont typeface="Wingdings" pitchFamily="2" charset="2"/>
              <a:buNone/>
            </a:pPr>
            <a:endParaRPr lang="en-CA" sz="2100" dirty="0">
              <a:latin typeface="Arial" panose="020B0604020202020204" pitchFamily="34" charset="0"/>
              <a:cs typeface="Arial" panose="020B0604020202020204" pitchFamily="34" charset="0"/>
            </a:endParaRPr>
          </a:p>
          <a:p>
            <a:pPr hangingPunct="0">
              <a:lnSpc>
                <a:spcPct val="95000"/>
              </a:lnSpc>
              <a:buClr>
                <a:srgbClr val="000000"/>
              </a:buClr>
              <a:buSzPct val="45000"/>
              <a:buFont typeface="Wingdings" pitchFamily="2" charset="2"/>
              <a:buNone/>
            </a:pPr>
            <a:endParaRPr lang="en-CA" sz="2100" dirty="0">
              <a:latin typeface="Arial" panose="020B0604020202020204" pitchFamily="34" charset="0"/>
              <a:cs typeface="Arial" panose="020B0604020202020204" pitchFamily="34" charset="0"/>
            </a:endParaRPr>
          </a:p>
          <a:p>
            <a:pPr hangingPunct="0">
              <a:lnSpc>
                <a:spcPct val="95000"/>
              </a:lnSpc>
              <a:buClr>
                <a:srgbClr val="000000"/>
              </a:buClr>
              <a:buSzPct val="45000"/>
              <a:buFont typeface="Wingdings" pitchFamily="2" charset="2"/>
              <a:buNone/>
            </a:pPr>
            <a:endParaRPr lang="en-CA" sz="2100" dirty="0">
              <a:latin typeface="Arial" panose="020B0604020202020204" pitchFamily="34" charset="0"/>
              <a:cs typeface="Arial" panose="020B0604020202020204" pitchFamily="34" charset="0"/>
            </a:endParaRPr>
          </a:p>
          <a:p>
            <a:pPr hangingPunct="0">
              <a:lnSpc>
                <a:spcPct val="95000"/>
              </a:lnSpc>
              <a:buClr>
                <a:srgbClr val="000000"/>
              </a:buClr>
              <a:buSzPct val="45000"/>
              <a:buFont typeface="Wingdings" pitchFamily="2" charset="2"/>
              <a:buNone/>
            </a:pPr>
            <a:endParaRPr lang="en-CA" sz="2100" dirty="0">
              <a:latin typeface="Arial" panose="020B0604020202020204" pitchFamily="34" charset="0"/>
              <a:cs typeface="Arial" panose="020B0604020202020204" pitchFamily="34" charset="0"/>
            </a:endParaRPr>
          </a:p>
          <a:p>
            <a:pPr hangingPunct="0">
              <a:lnSpc>
                <a:spcPct val="95000"/>
              </a:lnSpc>
              <a:buClr>
                <a:srgbClr val="000000"/>
              </a:buClr>
              <a:buSzPct val="45000"/>
              <a:buFont typeface="Wingdings" pitchFamily="2" charset="2"/>
              <a:buNone/>
            </a:pPr>
            <a:r>
              <a:rPr lang="en-CA" sz="2100" b="1" dirty="0">
                <a:solidFill>
                  <a:srgbClr val="C00000"/>
                </a:solidFill>
                <a:latin typeface="Arial" panose="020B0604020202020204" pitchFamily="34" charset="0"/>
                <a:cs typeface="Arial" panose="020B0604020202020204" pitchFamily="34" charset="0"/>
              </a:rPr>
              <a:t>All operators truncated at two-body level IMSRG(2)</a:t>
            </a:r>
          </a:p>
          <a:p>
            <a:pPr hangingPunct="0">
              <a:lnSpc>
                <a:spcPct val="95000"/>
              </a:lnSpc>
              <a:buClr>
                <a:srgbClr val="000000"/>
              </a:buClr>
              <a:buSzPct val="45000"/>
              <a:buFont typeface="Wingdings" pitchFamily="2" charset="2"/>
              <a:buNone/>
            </a:pPr>
            <a:r>
              <a:rPr lang="en-CA" sz="2100" b="1" dirty="0">
                <a:solidFill>
                  <a:srgbClr val="C00000"/>
                </a:solidFill>
                <a:latin typeface="Arial" panose="020B0604020202020204" pitchFamily="34" charset="0"/>
                <a:cs typeface="Arial" panose="020B0604020202020204" pitchFamily="34" charset="0"/>
              </a:rPr>
              <a:t>   IMSRG(3) in progress</a:t>
            </a:r>
          </a:p>
        </p:txBody>
      </p:sp>
      <p:pic>
        <p:nvPicPr>
          <p:cNvPr id="11" name="Picture 10"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533" y="2067957"/>
            <a:ext cx="7921883" cy="793776"/>
          </a:xfrm>
          <a:prstGeom prst="rect">
            <a:avLst/>
          </a:prstGeom>
        </p:spPr>
      </p:pic>
      <p:pic>
        <p:nvPicPr>
          <p:cNvPr id="12" name="Picture 11"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1810" y="1229311"/>
            <a:ext cx="4196457" cy="836456"/>
          </a:xfrm>
          <a:prstGeom prst="rect">
            <a:avLst/>
          </a:prstGeom>
        </p:spPr>
      </p:pic>
      <p:pic>
        <p:nvPicPr>
          <p:cNvPr id="13" name="Picture 1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934" y="1393803"/>
            <a:ext cx="3471333" cy="406400"/>
          </a:xfrm>
          <a:prstGeom prst="rect">
            <a:avLst/>
          </a:prstGeom>
        </p:spPr>
      </p:pic>
      <p:pic>
        <p:nvPicPr>
          <p:cNvPr id="14" name="Picture 13"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8668" y="5825067"/>
            <a:ext cx="4221480" cy="396240"/>
          </a:xfrm>
          <a:prstGeom prst="rect">
            <a:avLst/>
          </a:prstGeom>
        </p:spPr>
      </p:pic>
      <p:pic>
        <p:nvPicPr>
          <p:cNvPr id="15" name="Picture 14" descr="ShellsIllustrationO16.pdf"/>
          <p:cNvPicPr>
            <a:picLocks noChangeAspect="1"/>
          </p:cNvPicPr>
          <p:nvPr/>
        </p:nvPicPr>
        <p:blipFill rotWithShape="1">
          <a:blip r:embed="rId2">
            <a:extLst>
              <a:ext uri="{28A0092B-C50C-407E-A947-70E740481C1C}">
                <a14:useLocalDpi xmlns:a14="http://schemas.microsoft.com/office/drawing/2010/main" val="0"/>
              </a:ext>
            </a:extLst>
          </a:blip>
          <a:srcRect b="71970"/>
          <a:stretch/>
        </p:blipFill>
        <p:spPr>
          <a:xfrm>
            <a:off x="67832" y="4632960"/>
            <a:ext cx="3418501" cy="845227"/>
          </a:xfrm>
          <a:prstGeom prst="rect">
            <a:avLst/>
          </a:prstGeom>
        </p:spPr>
      </p:pic>
      <p:sp>
        <p:nvSpPr>
          <p:cNvPr id="17" name="Rectangle 16">
            <a:extLst>
              <a:ext uri="{FF2B5EF4-FFF2-40B4-BE49-F238E27FC236}">
                <a16:creationId xmlns:a16="http://schemas.microsoft.com/office/drawing/2014/main" id="{4AF22D26-5B53-D44B-B6EC-36BB32DC4883}"/>
              </a:ext>
            </a:extLst>
          </p:cNvPr>
          <p:cNvSpPr/>
          <p:nvPr/>
        </p:nvSpPr>
        <p:spPr>
          <a:xfrm>
            <a:off x="11519338" y="5326220"/>
            <a:ext cx="567092" cy="1452952"/>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1348928379"/>
      </p:ext>
    </p:extLst>
  </p:cSld>
  <p:clrMapOvr>
    <a:masterClrMapping/>
  </p:clrMapOvr>
  <p:transition spd="med" advTm="53622"/>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74669" y="6535524"/>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95" name="Title 1"/>
          <p:cNvSpPr txBox="1">
            <a:spLocks noGrp="1"/>
          </p:cNvSpPr>
          <p:nvPr>
            <p:ph type="title"/>
          </p:nvPr>
        </p:nvSpPr>
        <p:spPr>
          <a:xfrm>
            <a:off x="2325039" y="90001"/>
            <a:ext cx="9761391" cy="688339"/>
          </a:xfrm>
          <a:prstGeom prst="rect">
            <a:avLst/>
          </a:prstGeom>
        </p:spPr>
        <p:txBody>
          <a:bodyPr>
            <a:normAutofit/>
          </a:bodyPr>
          <a:lstStyle>
            <a:lvl1pPr>
              <a:defRPr sz="3000"/>
            </a:lvl1pPr>
          </a:lstStyle>
          <a:p>
            <a:pPr algn="r"/>
            <a:r>
              <a:rPr lang="en-US" dirty="0"/>
              <a:t>Valence-Space IMSRG</a:t>
            </a:r>
            <a:endParaRPr dirty="0"/>
          </a:p>
        </p:txBody>
      </p:sp>
      <p:sp>
        <p:nvSpPr>
          <p:cNvPr id="16" name="TextBox 15"/>
          <p:cNvSpPr txBox="1"/>
          <p:nvPr/>
        </p:nvSpPr>
        <p:spPr>
          <a:xfrm>
            <a:off x="-1" y="3495467"/>
            <a:ext cx="12191999" cy="2045004"/>
          </a:xfrm>
          <a:prstGeom prst="rect">
            <a:avLst/>
          </a:prstGeom>
          <a:noFill/>
        </p:spPr>
        <p:txBody>
          <a:bodyPr wrap="square" lIns="121917" tIns="60958" rIns="121917" bIns="60958" rtlCol="0">
            <a:spAutoFit/>
          </a:bodyPr>
          <a:lstStyle/>
          <a:p>
            <a:pPr marL="167986" indent="-167986" algn="ctr">
              <a:lnSpc>
                <a:spcPct val="90000"/>
              </a:lnSpc>
              <a:spcBef>
                <a:spcPct val="20000"/>
              </a:spcBef>
              <a:buClr>
                <a:srgbClr val="000000"/>
              </a:buClr>
            </a:pPr>
            <a:endParaRPr lang="en-US" sz="800" b="1" dirty="0">
              <a:solidFill>
                <a:srgbClr val="00009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b="1" dirty="0">
                <a:solidFill>
                  <a:srgbClr val="000090"/>
                </a:solidFill>
                <a:latin typeface="Arial" panose="020B0604020202020204" pitchFamily="34" charset="0"/>
                <a:cs typeface="Arial" panose="020B0604020202020204" pitchFamily="34" charset="0"/>
              </a:rPr>
              <a:t>                                               Step 1: Decouple core</a:t>
            </a:r>
          </a:p>
          <a:p>
            <a:pPr marL="167986" indent="-167986">
              <a:lnSpc>
                <a:spcPct val="90000"/>
              </a:lnSpc>
              <a:spcBef>
                <a:spcPct val="20000"/>
              </a:spcBef>
              <a:buClr>
                <a:srgbClr val="000000"/>
              </a:buClr>
            </a:pPr>
            <a:r>
              <a:rPr lang="en-US" sz="2100" b="1" dirty="0">
                <a:solidFill>
                  <a:srgbClr val="000090"/>
                </a:solidFill>
                <a:latin typeface="Arial" panose="020B0604020202020204" pitchFamily="34" charset="0"/>
                <a:cs typeface="Arial" panose="020B0604020202020204" pitchFamily="34" charset="0"/>
              </a:rPr>
              <a:t>                                               Step 2: Decouple valence space</a:t>
            </a:r>
          </a:p>
          <a:p>
            <a:pPr marL="167986" indent="-167986">
              <a:lnSpc>
                <a:spcPct val="90000"/>
              </a:lnSpc>
              <a:spcBef>
                <a:spcPct val="20000"/>
              </a:spcBef>
              <a:buClr>
                <a:srgbClr val="000000"/>
              </a:buClr>
            </a:pPr>
            <a:endParaRPr lang="en-US" sz="2100" b="1" dirty="0">
              <a:solidFill>
                <a:srgbClr val="00009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b="1" dirty="0">
                <a:solidFill>
                  <a:srgbClr val="000090"/>
                </a:solidFill>
                <a:latin typeface="Arial" panose="020B0604020202020204" pitchFamily="34" charset="0"/>
                <a:cs typeface="Arial" panose="020B0604020202020204" pitchFamily="34" charset="0"/>
              </a:rPr>
              <a:t>                                                </a:t>
            </a:r>
            <a:r>
              <a:rPr lang="en-US" sz="2100" dirty="0">
                <a:solidFill>
                  <a:srgbClr val="0000FF"/>
                </a:solidFill>
                <a:latin typeface="Arial" panose="020B0604020202020204" pitchFamily="34" charset="0"/>
                <a:cs typeface="Arial" panose="020B0604020202020204" pitchFamily="34" charset="0"/>
              </a:rPr>
              <a:t>Can we achieve accuracy</a:t>
            </a:r>
          </a:p>
          <a:p>
            <a:pPr marL="167986" indent="-167986">
              <a:lnSpc>
                <a:spcPct val="90000"/>
              </a:lnSpc>
              <a:spcBef>
                <a:spcPct val="20000"/>
              </a:spcBef>
              <a:buClr>
                <a:srgbClr val="000000"/>
              </a:buClr>
            </a:pPr>
            <a:r>
              <a:rPr lang="en-US" sz="2100" dirty="0">
                <a:solidFill>
                  <a:srgbClr val="0000FF"/>
                </a:solidFill>
                <a:latin typeface="Arial" panose="020B0604020202020204" pitchFamily="34" charset="0"/>
                <a:cs typeface="Arial" panose="020B0604020202020204" pitchFamily="34" charset="0"/>
              </a:rPr>
              <a:t>                                                 of large-space methods?</a:t>
            </a:r>
          </a:p>
        </p:txBody>
      </p:sp>
      <p:pic>
        <p:nvPicPr>
          <p:cNvPr id="18" name="Picture 17" descr="ShellsIllustrationO16.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00" y="3720000"/>
            <a:ext cx="3418501" cy="3015488"/>
          </a:xfrm>
          <a:prstGeom prst="rect">
            <a:avLst/>
          </a:prstGeom>
        </p:spPr>
      </p:pic>
      <p:sp>
        <p:nvSpPr>
          <p:cNvPr id="19" name="TextBox 18"/>
          <p:cNvSpPr txBox="1"/>
          <p:nvPr/>
        </p:nvSpPr>
        <p:spPr>
          <a:xfrm>
            <a:off x="8236472" y="3021760"/>
            <a:ext cx="4030131" cy="615553"/>
          </a:xfrm>
          <a:prstGeom prst="rect">
            <a:avLst/>
          </a:prstGeom>
          <a:noFill/>
        </p:spPr>
        <p:txBody>
          <a:bodyPr wrap="square" lIns="121917" tIns="60958" rIns="121917" bIns="60958" rtlCol="0">
            <a:spAutoFit/>
          </a:bodyPr>
          <a:lstStyle/>
          <a:p>
            <a:r>
              <a:rPr lang="it-IT" sz="1600" dirty="0" err="1"/>
              <a:t>Tsukiyama</a:t>
            </a:r>
            <a:r>
              <a:rPr lang="it-IT" sz="1600" dirty="0"/>
              <a:t>, </a:t>
            </a:r>
            <a:r>
              <a:rPr lang="it-IT" sz="1600" dirty="0" err="1"/>
              <a:t>Bogner</a:t>
            </a:r>
            <a:r>
              <a:rPr lang="it-IT" sz="1600" dirty="0"/>
              <a:t>, </a:t>
            </a:r>
            <a:r>
              <a:rPr lang="it-IT" sz="1600" dirty="0" err="1"/>
              <a:t>Schwenk</a:t>
            </a:r>
            <a:r>
              <a:rPr lang="it-IT" sz="1600" dirty="0"/>
              <a:t>, PRC 2012</a:t>
            </a:r>
          </a:p>
          <a:p>
            <a:r>
              <a:rPr lang="it-IT" sz="1600" dirty="0" err="1"/>
              <a:t>Morris</a:t>
            </a:r>
            <a:r>
              <a:rPr lang="it-IT" sz="1600" dirty="0"/>
              <a:t>, </a:t>
            </a:r>
            <a:r>
              <a:rPr lang="it-IT" sz="1600" dirty="0" err="1"/>
              <a:t>Parzuchowski</a:t>
            </a:r>
            <a:r>
              <a:rPr lang="it-IT" sz="1600" dirty="0"/>
              <a:t>, </a:t>
            </a:r>
            <a:r>
              <a:rPr lang="it-IT" sz="1600" dirty="0" err="1"/>
              <a:t>Bogner</a:t>
            </a:r>
            <a:r>
              <a:rPr lang="it-IT" sz="1600" dirty="0"/>
              <a:t>, PRC 2015</a:t>
            </a:r>
          </a:p>
        </p:txBody>
      </p:sp>
      <p:pic>
        <p:nvPicPr>
          <p:cNvPr id="20" name="Picture 19" descr="Decoupling.pdf"/>
          <p:cNvPicPr>
            <a:picLocks noChangeAspect="1"/>
          </p:cNvPicPr>
          <p:nvPr/>
        </p:nvPicPr>
        <p:blipFill rotWithShape="1">
          <a:blip r:embed="rId3">
            <a:extLst>
              <a:ext uri="{28A0092B-C50C-407E-A947-70E740481C1C}">
                <a14:useLocalDpi xmlns:a14="http://schemas.microsoft.com/office/drawing/2010/main" val="0"/>
              </a:ext>
            </a:extLst>
          </a:blip>
          <a:srcRect l="4958" t="35186" r="54868" b="10662"/>
          <a:stretch/>
        </p:blipFill>
        <p:spPr>
          <a:xfrm>
            <a:off x="9000000" y="3600000"/>
            <a:ext cx="3086771" cy="3117712"/>
          </a:xfrm>
          <a:prstGeom prst="rect">
            <a:avLst/>
          </a:prstGeom>
        </p:spPr>
      </p:pic>
      <p:sp>
        <p:nvSpPr>
          <p:cNvPr id="21" name="Rectangle 61"/>
          <p:cNvSpPr>
            <a:spLocks noChangeArrowheads="1"/>
          </p:cNvSpPr>
          <p:nvPr/>
        </p:nvSpPr>
        <p:spPr bwMode="auto">
          <a:xfrm>
            <a:off x="182880" y="738717"/>
            <a:ext cx="12009119" cy="2932769"/>
          </a:xfrm>
          <a:prstGeom prst="rect">
            <a:avLst/>
          </a:prstGeom>
          <a:noFill/>
          <a:ln w="9525">
            <a:noFill/>
            <a:miter lim="800000"/>
            <a:headEnd/>
            <a:tailEnd/>
          </a:ln>
        </p:spPr>
        <p:txBody>
          <a:bodyPr wrap="square" lIns="121917" tIns="60958" rIns="121917" bIns="60958">
            <a:prstTxWarp prst="textNoShape">
              <a:avLst/>
            </a:prstTxWarp>
            <a:spAutoFit/>
          </a:bodyPr>
          <a:lstStyle/>
          <a:p>
            <a:pPr hangingPunct="0">
              <a:lnSpc>
                <a:spcPct val="95000"/>
              </a:lnSpc>
              <a:buClr>
                <a:srgbClr val="000000"/>
              </a:buClr>
              <a:buSzPct val="45000"/>
              <a:buFont typeface="Wingdings" pitchFamily="2" charset="2"/>
              <a:buNone/>
            </a:pPr>
            <a:r>
              <a:rPr lang="en-CA" sz="2100" dirty="0">
                <a:latin typeface="Arial" panose="020B0604020202020204" pitchFamily="34" charset="0"/>
                <a:cs typeface="Arial" panose="020B0604020202020204" pitchFamily="34" charset="0"/>
              </a:rPr>
              <a:t>Explicitly construct unitary transformation from sequence of rotations</a:t>
            </a:r>
          </a:p>
          <a:p>
            <a:pPr hangingPunct="0">
              <a:lnSpc>
                <a:spcPct val="95000"/>
              </a:lnSpc>
              <a:buClr>
                <a:srgbClr val="000000"/>
              </a:buClr>
              <a:buSzPct val="45000"/>
              <a:buFont typeface="Wingdings" pitchFamily="2" charset="2"/>
              <a:buNone/>
            </a:pPr>
            <a:endParaRPr lang="en-CA" sz="2100" dirty="0">
              <a:latin typeface="Arial" panose="020B0604020202020204" pitchFamily="34" charset="0"/>
              <a:cs typeface="Arial" panose="020B0604020202020204" pitchFamily="34" charset="0"/>
            </a:endParaRPr>
          </a:p>
          <a:p>
            <a:pPr hangingPunct="0">
              <a:lnSpc>
                <a:spcPct val="95000"/>
              </a:lnSpc>
              <a:buClr>
                <a:srgbClr val="000000"/>
              </a:buClr>
              <a:buSzPct val="45000"/>
              <a:buFont typeface="Wingdings" pitchFamily="2" charset="2"/>
              <a:buNone/>
            </a:pPr>
            <a:endParaRPr lang="en-CA" sz="2100" dirty="0">
              <a:latin typeface="Arial" panose="020B0604020202020204" pitchFamily="34" charset="0"/>
              <a:cs typeface="Arial" panose="020B0604020202020204" pitchFamily="34" charset="0"/>
            </a:endParaRPr>
          </a:p>
          <a:p>
            <a:pPr hangingPunct="0">
              <a:lnSpc>
                <a:spcPct val="95000"/>
              </a:lnSpc>
              <a:buClr>
                <a:srgbClr val="000000"/>
              </a:buClr>
              <a:buSzPct val="45000"/>
              <a:buFont typeface="Wingdings" pitchFamily="2" charset="2"/>
              <a:buNone/>
            </a:pPr>
            <a:endParaRPr lang="en-CA" sz="2100" dirty="0">
              <a:latin typeface="Arial" panose="020B0604020202020204" pitchFamily="34" charset="0"/>
              <a:cs typeface="Arial" panose="020B0604020202020204" pitchFamily="34" charset="0"/>
            </a:endParaRPr>
          </a:p>
          <a:p>
            <a:pPr hangingPunct="0">
              <a:lnSpc>
                <a:spcPct val="95000"/>
              </a:lnSpc>
              <a:buClr>
                <a:srgbClr val="000000"/>
              </a:buClr>
              <a:buSzPct val="45000"/>
              <a:buFont typeface="Wingdings" pitchFamily="2" charset="2"/>
              <a:buNone/>
            </a:pPr>
            <a:endParaRPr lang="en-CA" sz="2100" dirty="0">
              <a:latin typeface="Arial" panose="020B0604020202020204" pitchFamily="34" charset="0"/>
              <a:cs typeface="Arial" panose="020B0604020202020204" pitchFamily="34" charset="0"/>
            </a:endParaRPr>
          </a:p>
          <a:p>
            <a:pPr hangingPunct="0">
              <a:lnSpc>
                <a:spcPct val="95000"/>
              </a:lnSpc>
              <a:buClr>
                <a:srgbClr val="000000"/>
              </a:buClr>
              <a:buSzPct val="45000"/>
              <a:buFont typeface="Wingdings" pitchFamily="2" charset="2"/>
              <a:buNone/>
            </a:pPr>
            <a:endParaRPr lang="en-CA" sz="2100" dirty="0">
              <a:latin typeface="Arial" panose="020B0604020202020204" pitchFamily="34" charset="0"/>
              <a:cs typeface="Arial" panose="020B0604020202020204" pitchFamily="34" charset="0"/>
            </a:endParaRPr>
          </a:p>
          <a:p>
            <a:pPr hangingPunct="0">
              <a:lnSpc>
                <a:spcPct val="95000"/>
              </a:lnSpc>
              <a:buClr>
                <a:srgbClr val="000000"/>
              </a:buClr>
              <a:buSzPct val="45000"/>
              <a:buFont typeface="Wingdings" pitchFamily="2" charset="2"/>
              <a:buNone/>
            </a:pPr>
            <a:endParaRPr lang="en-CA" sz="2100" dirty="0">
              <a:latin typeface="Arial" panose="020B0604020202020204" pitchFamily="34" charset="0"/>
              <a:cs typeface="Arial" panose="020B0604020202020204" pitchFamily="34" charset="0"/>
            </a:endParaRPr>
          </a:p>
          <a:p>
            <a:pPr hangingPunct="0">
              <a:lnSpc>
                <a:spcPct val="95000"/>
              </a:lnSpc>
              <a:buClr>
                <a:srgbClr val="000000"/>
              </a:buClr>
              <a:buSzPct val="45000"/>
              <a:buFont typeface="Wingdings" pitchFamily="2" charset="2"/>
              <a:buNone/>
            </a:pPr>
            <a:r>
              <a:rPr lang="en-CA" sz="2100" b="1" dirty="0">
                <a:solidFill>
                  <a:srgbClr val="C00000"/>
                </a:solidFill>
                <a:latin typeface="Arial" panose="020B0604020202020204" pitchFamily="34" charset="0"/>
                <a:cs typeface="Arial" panose="020B0604020202020204" pitchFamily="34" charset="0"/>
              </a:rPr>
              <a:t>All operators truncated at two-body level IMSRG(2)</a:t>
            </a:r>
          </a:p>
          <a:p>
            <a:pPr hangingPunct="0">
              <a:lnSpc>
                <a:spcPct val="95000"/>
              </a:lnSpc>
              <a:buClr>
                <a:srgbClr val="000000"/>
              </a:buClr>
              <a:buSzPct val="45000"/>
              <a:buFont typeface="Wingdings" pitchFamily="2" charset="2"/>
              <a:buNone/>
            </a:pPr>
            <a:r>
              <a:rPr lang="en-CA" sz="2100" b="1" dirty="0">
                <a:solidFill>
                  <a:srgbClr val="C00000"/>
                </a:solidFill>
                <a:latin typeface="Arial" panose="020B0604020202020204" pitchFamily="34" charset="0"/>
                <a:cs typeface="Arial" panose="020B0604020202020204" pitchFamily="34" charset="0"/>
              </a:rPr>
              <a:t>   IMSRG(3) in progress</a:t>
            </a:r>
          </a:p>
        </p:txBody>
      </p:sp>
      <p:pic>
        <p:nvPicPr>
          <p:cNvPr id="22" name="Picture 21"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533" y="2067957"/>
            <a:ext cx="7921883" cy="793776"/>
          </a:xfrm>
          <a:prstGeom prst="rect">
            <a:avLst/>
          </a:prstGeom>
        </p:spPr>
      </p:pic>
      <p:pic>
        <p:nvPicPr>
          <p:cNvPr id="23" name="Picture 2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1810" y="1229311"/>
            <a:ext cx="4196457" cy="836456"/>
          </a:xfrm>
          <a:prstGeom prst="rect">
            <a:avLst/>
          </a:prstGeom>
        </p:spPr>
      </p:pic>
      <p:pic>
        <p:nvPicPr>
          <p:cNvPr id="24" name="Picture 23"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934" y="1393803"/>
            <a:ext cx="3471333" cy="406400"/>
          </a:xfrm>
          <a:prstGeom prst="rect">
            <a:avLst/>
          </a:prstGeom>
        </p:spPr>
      </p:pic>
      <p:pic>
        <p:nvPicPr>
          <p:cNvPr id="25" name="Picture 24"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8668" y="5825067"/>
            <a:ext cx="4221480" cy="396240"/>
          </a:xfrm>
          <a:prstGeom prst="rect">
            <a:avLst/>
          </a:prstGeom>
        </p:spPr>
      </p:pic>
    </p:spTree>
    <p:extLst>
      <p:ext uri="{BB962C8B-B14F-4D97-AF65-F5344CB8AC3E}">
        <p14:creationId xmlns:p14="http://schemas.microsoft.com/office/powerpoint/2010/main" val="3486008767"/>
      </p:ext>
    </p:extLst>
  </p:cSld>
  <p:clrMapOvr>
    <a:masterClrMapping/>
  </p:clrMapOvr>
  <p:transition spd="med" advTm="58703"/>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74669" y="6509064"/>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95" name="Title 1"/>
          <p:cNvSpPr txBox="1">
            <a:spLocks noGrp="1"/>
          </p:cNvSpPr>
          <p:nvPr>
            <p:ph type="title"/>
          </p:nvPr>
        </p:nvSpPr>
        <p:spPr>
          <a:xfrm>
            <a:off x="2325039" y="90001"/>
            <a:ext cx="9761391" cy="688339"/>
          </a:xfrm>
          <a:prstGeom prst="rect">
            <a:avLst/>
          </a:prstGeom>
        </p:spPr>
        <p:txBody>
          <a:bodyPr>
            <a:normAutofit/>
          </a:bodyPr>
          <a:lstStyle>
            <a:lvl1pPr>
              <a:defRPr sz="3000"/>
            </a:lvl1pPr>
          </a:lstStyle>
          <a:p>
            <a:pPr algn="r"/>
            <a:r>
              <a:rPr lang="en-US" dirty="0"/>
              <a:t>Valence-Space IMSRG</a:t>
            </a:r>
            <a:endParaRPr dirty="0"/>
          </a:p>
        </p:txBody>
      </p:sp>
      <p:sp>
        <p:nvSpPr>
          <p:cNvPr id="13" name="TextBox 12"/>
          <p:cNvSpPr txBox="1"/>
          <p:nvPr/>
        </p:nvSpPr>
        <p:spPr>
          <a:xfrm>
            <a:off x="-1" y="3495467"/>
            <a:ext cx="12191999" cy="3263799"/>
          </a:xfrm>
          <a:prstGeom prst="rect">
            <a:avLst/>
          </a:prstGeom>
          <a:noFill/>
        </p:spPr>
        <p:txBody>
          <a:bodyPr wrap="square" lIns="121917" tIns="60958" rIns="121917" bIns="60958" rtlCol="0">
            <a:spAutoFit/>
          </a:bodyPr>
          <a:lstStyle/>
          <a:p>
            <a:pPr marL="167986" indent="-167986" algn="ctr">
              <a:lnSpc>
                <a:spcPct val="90000"/>
              </a:lnSpc>
              <a:spcBef>
                <a:spcPct val="20000"/>
              </a:spcBef>
              <a:buClr>
                <a:srgbClr val="000000"/>
              </a:buClr>
            </a:pPr>
            <a:endParaRPr lang="en-US" sz="800" b="1" dirty="0">
              <a:solidFill>
                <a:srgbClr val="00009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b="1" dirty="0">
                <a:solidFill>
                  <a:srgbClr val="000090"/>
                </a:solidFill>
                <a:latin typeface="Arial" panose="020B0604020202020204" pitchFamily="34" charset="0"/>
                <a:cs typeface="Arial" panose="020B0604020202020204" pitchFamily="34" charset="0"/>
              </a:rPr>
              <a:t>                                               Step 1: Decouple core</a:t>
            </a:r>
          </a:p>
          <a:p>
            <a:pPr marL="167986" indent="-167986">
              <a:lnSpc>
                <a:spcPct val="90000"/>
              </a:lnSpc>
              <a:spcBef>
                <a:spcPct val="20000"/>
              </a:spcBef>
              <a:buClr>
                <a:srgbClr val="000000"/>
              </a:buClr>
            </a:pPr>
            <a:r>
              <a:rPr lang="en-US" sz="2100" b="1" dirty="0">
                <a:solidFill>
                  <a:srgbClr val="000090"/>
                </a:solidFill>
                <a:latin typeface="Arial" panose="020B0604020202020204" pitchFamily="34" charset="0"/>
                <a:cs typeface="Arial" panose="020B0604020202020204" pitchFamily="34" charset="0"/>
              </a:rPr>
              <a:t>                                               Step 2: Decouple valence space</a:t>
            </a:r>
          </a:p>
          <a:p>
            <a:pPr marL="167986" indent="-167986">
              <a:lnSpc>
                <a:spcPct val="90000"/>
              </a:lnSpc>
              <a:spcBef>
                <a:spcPct val="20000"/>
              </a:spcBef>
              <a:buClr>
                <a:srgbClr val="000000"/>
              </a:buClr>
            </a:pPr>
            <a:r>
              <a:rPr lang="en-US" sz="2100" b="1" dirty="0">
                <a:solidFill>
                  <a:srgbClr val="000090"/>
                </a:solidFill>
                <a:latin typeface="Arial" panose="020B0604020202020204" pitchFamily="34" charset="0"/>
                <a:cs typeface="Arial" panose="020B0604020202020204" pitchFamily="34" charset="0"/>
              </a:rPr>
              <a:t>                                               Step 3: Decouple additional operators</a:t>
            </a:r>
          </a:p>
          <a:p>
            <a:pPr marL="167986" indent="-167986">
              <a:lnSpc>
                <a:spcPct val="90000"/>
              </a:lnSpc>
              <a:spcBef>
                <a:spcPct val="20000"/>
              </a:spcBef>
              <a:buClr>
                <a:srgbClr val="000000"/>
              </a:buClr>
            </a:pPr>
            <a:endParaRPr lang="en-US" sz="2100" b="1" dirty="0">
              <a:solidFill>
                <a:srgbClr val="00009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800" b="1" dirty="0">
              <a:solidFill>
                <a:srgbClr val="00009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2100" b="1" dirty="0">
              <a:solidFill>
                <a:srgbClr val="000090"/>
              </a:solidFill>
              <a:latin typeface="Arial" panose="020B0604020202020204" pitchFamily="34" charset="0"/>
              <a:cs typeface="Arial" panose="020B0604020202020204" pitchFamily="34" charset="0"/>
            </a:endParaRPr>
          </a:p>
          <a:p>
            <a:pPr marL="167986" indent="-167986" algn="ctr">
              <a:lnSpc>
                <a:spcPct val="90000"/>
              </a:lnSpc>
              <a:spcBef>
                <a:spcPct val="20000"/>
              </a:spcBef>
              <a:buClr>
                <a:srgbClr val="000000"/>
              </a:buClr>
            </a:pPr>
            <a:endParaRPr lang="en-US" sz="2100" b="1" dirty="0">
              <a:solidFill>
                <a:srgbClr val="000090"/>
              </a:solidFill>
              <a:latin typeface="Arial" panose="020B0604020202020204" pitchFamily="34" charset="0"/>
              <a:cs typeface="Arial" panose="020B0604020202020204" pitchFamily="34" charset="0"/>
            </a:endParaRPr>
          </a:p>
          <a:p>
            <a:pPr marL="167986" indent="-167986" algn="ctr">
              <a:lnSpc>
                <a:spcPct val="90000"/>
              </a:lnSpc>
              <a:spcBef>
                <a:spcPct val="20000"/>
              </a:spcBef>
              <a:buClr>
                <a:srgbClr val="000000"/>
              </a:buClr>
            </a:pPr>
            <a:endParaRPr lang="en-US" sz="2100" b="1" dirty="0">
              <a:solidFill>
                <a:srgbClr val="00009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b="1" dirty="0">
                <a:solidFill>
                  <a:srgbClr val="C00000"/>
                </a:solidFill>
                <a:latin typeface="Arial" panose="020B0604020202020204" pitchFamily="34" charset="0"/>
                <a:cs typeface="Arial" panose="020B0604020202020204" pitchFamily="34" charset="0"/>
              </a:rPr>
              <a:t>							Careful benchmarking essential   </a:t>
            </a:r>
          </a:p>
        </p:txBody>
      </p:sp>
      <p:pic>
        <p:nvPicPr>
          <p:cNvPr id="15" name="Picture 14" descr="ShellsIllustrationO16.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14" y="3720000"/>
            <a:ext cx="3418501" cy="3015488"/>
          </a:xfrm>
          <a:prstGeom prst="rect">
            <a:avLst/>
          </a:prstGeom>
        </p:spPr>
      </p:pic>
      <p:pic>
        <p:nvPicPr>
          <p:cNvPr id="26" name="Picture 25" descr="Decoupling.pdf"/>
          <p:cNvPicPr>
            <a:picLocks noChangeAspect="1"/>
          </p:cNvPicPr>
          <p:nvPr/>
        </p:nvPicPr>
        <p:blipFill rotWithShape="1">
          <a:blip r:embed="rId3">
            <a:extLst>
              <a:ext uri="{28A0092B-C50C-407E-A947-70E740481C1C}">
                <a14:useLocalDpi xmlns:a14="http://schemas.microsoft.com/office/drawing/2010/main" val="0"/>
              </a:ext>
            </a:extLst>
          </a:blip>
          <a:srcRect l="4958" t="35186" r="54868" b="10662"/>
          <a:stretch/>
        </p:blipFill>
        <p:spPr>
          <a:xfrm>
            <a:off x="8998373" y="3600000"/>
            <a:ext cx="3086771" cy="3117712"/>
          </a:xfrm>
          <a:prstGeom prst="rect">
            <a:avLst/>
          </a:prstGeom>
        </p:spPr>
      </p:pic>
      <p:sp>
        <p:nvSpPr>
          <p:cNvPr id="27" name="Rectangle 61"/>
          <p:cNvSpPr>
            <a:spLocks noChangeArrowheads="1"/>
          </p:cNvSpPr>
          <p:nvPr/>
        </p:nvSpPr>
        <p:spPr bwMode="auto">
          <a:xfrm>
            <a:off x="182880" y="738716"/>
            <a:ext cx="12009119" cy="2309008"/>
          </a:xfrm>
          <a:prstGeom prst="rect">
            <a:avLst/>
          </a:prstGeom>
          <a:noFill/>
          <a:ln w="9525">
            <a:noFill/>
            <a:miter lim="800000"/>
            <a:headEnd/>
            <a:tailEnd/>
          </a:ln>
        </p:spPr>
        <p:txBody>
          <a:bodyPr wrap="square" lIns="121917" tIns="60958" rIns="121917" bIns="60958">
            <a:prstTxWarp prst="textNoShape">
              <a:avLst/>
            </a:prstTxWarp>
            <a:spAutoFit/>
          </a:bodyPr>
          <a:lstStyle/>
          <a:p>
            <a:pPr hangingPunct="0">
              <a:lnSpc>
                <a:spcPct val="95000"/>
              </a:lnSpc>
              <a:buClr>
                <a:srgbClr val="000000"/>
              </a:buClr>
              <a:buSzPct val="45000"/>
              <a:buFont typeface="Wingdings" pitchFamily="2" charset="2"/>
              <a:buNone/>
            </a:pPr>
            <a:r>
              <a:rPr lang="en-CA" sz="2100" dirty="0">
                <a:latin typeface="Arial" panose="020B0604020202020204" pitchFamily="34" charset="0"/>
                <a:cs typeface="Arial" panose="020B0604020202020204" pitchFamily="34" charset="0"/>
              </a:rPr>
              <a:t>Explicitly construct unitary transformation from sequence of rotations</a:t>
            </a:r>
          </a:p>
          <a:p>
            <a:pPr hangingPunct="0">
              <a:lnSpc>
                <a:spcPct val="95000"/>
              </a:lnSpc>
              <a:buClr>
                <a:srgbClr val="000000"/>
              </a:buClr>
              <a:buSzPct val="45000"/>
              <a:buFont typeface="Wingdings" pitchFamily="2" charset="2"/>
              <a:buNone/>
            </a:pPr>
            <a:endParaRPr lang="en-CA" sz="2100" dirty="0">
              <a:latin typeface="Arial" panose="020B0604020202020204" pitchFamily="34" charset="0"/>
              <a:cs typeface="Arial" panose="020B0604020202020204" pitchFamily="34" charset="0"/>
            </a:endParaRPr>
          </a:p>
          <a:p>
            <a:pPr hangingPunct="0">
              <a:lnSpc>
                <a:spcPct val="95000"/>
              </a:lnSpc>
              <a:buClr>
                <a:srgbClr val="000000"/>
              </a:buClr>
              <a:buSzPct val="45000"/>
              <a:buFont typeface="Wingdings" pitchFamily="2" charset="2"/>
              <a:buNone/>
            </a:pPr>
            <a:endParaRPr lang="en-CA" sz="2100" dirty="0">
              <a:latin typeface="Arial" panose="020B0604020202020204" pitchFamily="34" charset="0"/>
              <a:cs typeface="Arial" panose="020B0604020202020204" pitchFamily="34" charset="0"/>
            </a:endParaRPr>
          </a:p>
          <a:p>
            <a:pPr hangingPunct="0">
              <a:lnSpc>
                <a:spcPct val="95000"/>
              </a:lnSpc>
              <a:buClr>
                <a:srgbClr val="000000"/>
              </a:buClr>
              <a:buSzPct val="45000"/>
              <a:buFont typeface="Wingdings" pitchFamily="2" charset="2"/>
              <a:buNone/>
            </a:pPr>
            <a:endParaRPr lang="en-CA" sz="2100" dirty="0">
              <a:latin typeface="Arial" panose="020B0604020202020204" pitchFamily="34" charset="0"/>
              <a:cs typeface="Arial" panose="020B0604020202020204" pitchFamily="34" charset="0"/>
            </a:endParaRPr>
          </a:p>
          <a:p>
            <a:pPr hangingPunct="0">
              <a:lnSpc>
                <a:spcPct val="95000"/>
              </a:lnSpc>
              <a:buClr>
                <a:srgbClr val="000000"/>
              </a:buClr>
              <a:buSzPct val="45000"/>
              <a:buFont typeface="Wingdings" pitchFamily="2" charset="2"/>
              <a:buNone/>
            </a:pPr>
            <a:endParaRPr lang="en-CA" sz="2100" dirty="0">
              <a:latin typeface="Arial" panose="020B0604020202020204" pitchFamily="34" charset="0"/>
              <a:cs typeface="Arial" panose="020B0604020202020204" pitchFamily="34" charset="0"/>
            </a:endParaRPr>
          </a:p>
          <a:p>
            <a:pPr hangingPunct="0">
              <a:lnSpc>
                <a:spcPct val="95000"/>
              </a:lnSpc>
              <a:buClr>
                <a:srgbClr val="000000"/>
              </a:buClr>
              <a:buSzPct val="45000"/>
              <a:buFont typeface="Wingdings" pitchFamily="2" charset="2"/>
              <a:buNone/>
            </a:pPr>
            <a:endParaRPr lang="en-CA" sz="2100" dirty="0">
              <a:latin typeface="Arial" panose="020B0604020202020204" pitchFamily="34" charset="0"/>
              <a:cs typeface="Arial" panose="020B0604020202020204" pitchFamily="34" charset="0"/>
            </a:endParaRPr>
          </a:p>
          <a:p>
            <a:pPr hangingPunct="0">
              <a:lnSpc>
                <a:spcPct val="95000"/>
              </a:lnSpc>
              <a:buClr>
                <a:srgbClr val="000000"/>
              </a:buClr>
              <a:buSzPct val="45000"/>
              <a:buFont typeface="Wingdings" pitchFamily="2" charset="2"/>
              <a:buNone/>
            </a:pPr>
            <a:endParaRPr lang="en-CA" sz="2100" dirty="0">
              <a:latin typeface="Arial" panose="020B0604020202020204" pitchFamily="34" charset="0"/>
              <a:cs typeface="Arial" panose="020B0604020202020204" pitchFamily="34" charset="0"/>
            </a:endParaRPr>
          </a:p>
        </p:txBody>
      </p:sp>
      <p:pic>
        <p:nvPicPr>
          <p:cNvPr id="28" name="Picture 27"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934" y="1393803"/>
            <a:ext cx="3471333" cy="406400"/>
          </a:xfrm>
          <a:prstGeom prst="rect">
            <a:avLst/>
          </a:prstGeom>
        </p:spPr>
      </p:pic>
      <p:pic>
        <p:nvPicPr>
          <p:cNvPr id="29" name="Picture 28"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7949" y="5659120"/>
            <a:ext cx="4591473" cy="374227"/>
          </a:xfrm>
          <a:prstGeom prst="rect">
            <a:avLst/>
          </a:prstGeom>
        </p:spPr>
      </p:pic>
      <p:pic>
        <p:nvPicPr>
          <p:cNvPr id="30" name="Picture 29"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9948" y="5052907"/>
            <a:ext cx="4221480" cy="396240"/>
          </a:xfrm>
          <a:prstGeom prst="rect">
            <a:avLst/>
          </a:prstGeom>
        </p:spPr>
      </p:pic>
      <p:pic>
        <p:nvPicPr>
          <p:cNvPr id="31" name="Picture 30"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587" y="2897293"/>
            <a:ext cx="7569200" cy="762000"/>
          </a:xfrm>
          <a:prstGeom prst="rect">
            <a:avLst/>
          </a:prstGeom>
        </p:spPr>
      </p:pic>
      <p:pic>
        <p:nvPicPr>
          <p:cNvPr id="32" name="Picture 31"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2533" y="2067957"/>
            <a:ext cx="7921883" cy="793776"/>
          </a:xfrm>
          <a:prstGeom prst="rect">
            <a:avLst/>
          </a:prstGeom>
        </p:spPr>
      </p:pic>
      <p:pic>
        <p:nvPicPr>
          <p:cNvPr id="33" name="Picture 32"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71810" y="1229311"/>
            <a:ext cx="4196457" cy="836456"/>
          </a:xfrm>
          <a:prstGeom prst="rect">
            <a:avLst/>
          </a:prstGeom>
        </p:spPr>
      </p:pic>
    </p:spTree>
    <p:extLst>
      <p:ext uri="{BB962C8B-B14F-4D97-AF65-F5344CB8AC3E}">
        <p14:creationId xmlns:p14="http://schemas.microsoft.com/office/powerpoint/2010/main" val="3972370311"/>
      </p:ext>
    </p:extLst>
  </p:cSld>
  <p:clrMapOvr>
    <a:masterClrMapping/>
  </p:clrMapOvr>
  <p:transition spd="med" advTm="33046"/>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99E18-3189-BA0B-6C87-821D916DA381}"/>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CCB20F4B-B6BA-A014-3A2F-32648C724B34}"/>
              </a:ext>
            </a:extLst>
          </p:cNvPr>
          <p:cNvPicPr>
            <a:picLocks noChangeAspect="1"/>
          </p:cNvPicPr>
          <p:nvPr/>
        </p:nvPicPr>
        <p:blipFill rotWithShape="1">
          <a:blip r:embed="rId3">
            <a:extLst>
              <a:ext uri="{28A0092B-C50C-407E-A947-70E740481C1C}">
                <a14:useLocalDpi xmlns:a14="http://schemas.microsoft.com/office/drawing/2010/main" val="0"/>
              </a:ext>
            </a:extLst>
          </a:blip>
          <a:srcRect t="60754"/>
          <a:stretch/>
        </p:blipFill>
        <p:spPr>
          <a:xfrm>
            <a:off x="705561" y="3578999"/>
            <a:ext cx="4038600" cy="2791176"/>
          </a:xfrm>
          <a:prstGeom prst="rect">
            <a:avLst/>
          </a:prstGeom>
        </p:spPr>
      </p:pic>
      <p:pic>
        <p:nvPicPr>
          <p:cNvPr id="16" name="Picture 15">
            <a:extLst>
              <a:ext uri="{FF2B5EF4-FFF2-40B4-BE49-F238E27FC236}">
                <a16:creationId xmlns:a16="http://schemas.microsoft.com/office/drawing/2014/main" id="{B55BE7F9-13D5-C3E4-F011-BB007549FD49}"/>
              </a:ext>
            </a:extLst>
          </p:cNvPr>
          <p:cNvPicPr>
            <a:picLocks noChangeAspect="1"/>
          </p:cNvPicPr>
          <p:nvPr/>
        </p:nvPicPr>
        <p:blipFill rotWithShape="1">
          <a:blip r:embed="rId3">
            <a:extLst>
              <a:ext uri="{28A0092B-C50C-407E-A947-70E740481C1C}">
                <a14:useLocalDpi xmlns:a14="http://schemas.microsoft.com/office/drawing/2010/main" val="0"/>
              </a:ext>
            </a:extLst>
          </a:blip>
          <a:srcRect b="91109"/>
          <a:stretch/>
        </p:blipFill>
        <p:spPr>
          <a:xfrm>
            <a:off x="705863" y="2969814"/>
            <a:ext cx="4038600" cy="632328"/>
          </a:xfrm>
          <a:prstGeom prst="rect">
            <a:avLst/>
          </a:prstGeom>
        </p:spPr>
      </p:pic>
      <p:sp>
        <p:nvSpPr>
          <p:cNvPr id="21" name="Rectangle 61">
            <a:extLst>
              <a:ext uri="{FF2B5EF4-FFF2-40B4-BE49-F238E27FC236}">
                <a16:creationId xmlns:a16="http://schemas.microsoft.com/office/drawing/2014/main" id="{21B20CDE-A284-B982-DD1D-DD51769A04BF}"/>
              </a:ext>
            </a:extLst>
          </p:cNvPr>
          <p:cNvSpPr>
            <a:spLocks noChangeArrowheads="1"/>
          </p:cNvSpPr>
          <p:nvPr/>
        </p:nvSpPr>
        <p:spPr bwMode="auto">
          <a:xfrm>
            <a:off x="81282" y="698585"/>
            <a:ext cx="6656929" cy="4194991"/>
          </a:xfrm>
          <a:prstGeom prst="rect">
            <a:avLst/>
          </a:prstGeom>
          <a:noFill/>
          <a:ln w="9525">
            <a:noFill/>
            <a:miter lim="800000"/>
            <a:headEnd/>
            <a:tailEnd/>
          </a:ln>
        </p:spPr>
        <p:txBody>
          <a:bodyPr wrap="square" lIns="121917" tIns="60958" rIns="121917" bIns="60958">
            <a:prstTxWarp prst="textNoShape">
              <a:avLst/>
            </a:prstTxWarp>
            <a:spAutoFit/>
          </a:bodyPr>
          <a:lstStyle/>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dirty="0">
                <a:solidFill>
                  <a:srgbClr val="FF0000"/>
                </a:solidFill>
                <a:latin typeface="Arial" panose="020B0604020202020204" pitchFamily="34" charset="0"/>
                <a:cs typeface="Arial" panose="020B0604020202020204" pitchFamily="34" charset="0"/>
              </a:rPr>
              <a:t>											</a:t>
            </a: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dirty="0">
                <a:solidFill>
                  <a:srgbClr val="FF0000"/>
                </a:solidFill>
                <a:latin typeface="Arial" panose="020B0604020202020204" pitchFamily="34" charset="0"/>
                <a:cs typeface="Arial" panose="020B0604020202020204" pitchFamily="34" charset="0"/>
              </a:rPr>
              <a:t>											</a:t>
            </a: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dirty="0">
                <a:solidFill>
                  <a:srgbClr val="FF0000"/>
                </a:solidFill>
                <a:latin typeface="Arial" panose="020B0604020202020204" pitchFamily="34" charset="0"/>
                <a:cs typeface="Arial" panose="020B0604020202020204" pitchFamily="34" charset="0"/>
              </a:rPr>
              <a:t>																	</a:t>
            </a:r>
            <a:br>
              <a:rPr lang="en-US" sz="2100" dirty="0">
                <a:solidFill>
                  <a:srgbClr val="FF0000"/>
                </a:solidFill>
                <a:latin typeface="Arial" panose="020B0604020202020204" pitchFamily="34" charset="0"/>
                <a:cs typeface="Arial" panose="020B0604020202020204" pitchFamily="34" charset="0"/>
              </a:rPr>
            </a:b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C95D283-657F-5203-CFD9-416252966A71}"/>
              </a:ext>
            </a:extLst>
          </p:cNvPr>
          <p:cNvSpPr/>
          <p:nvPr/>
        </p:nvSpPr>
        <p:spPr>
          <a:xfrm>
            <a:off x="607780" y="6530546"/>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5" name="Rectangle 14">
            <a:extLst>
              <a:ext uri="{FF2B5EF4-FFF2-40B4-BE49-F238E27FC236}">
                <a16:creationId xmlns:a16="http://schemas.microsoft.com/office/drawing/2014/main" id="{2E5CAD8B-EA9C-FA89-D2A1-1B2EE3E167D4}"/>
              </a:ext>
            </a:extLst>
          </p:cNvPr>
          <p:cNvSpPr/>
          <p:nvPr/>
        </p:nvSpPr>
        <p:spPr>
          <a:xfrm>
            <a:off x="11497893" y="5370685"/>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5" name="Title 1">
            <a:extLst>
              <a:ext uri="{FF2B5EF4-FFF2-40B4-BE49-F238E27FC236}">
                <a16:creationId xmlns:a16="http://schemas.microsoft.com/office/drawing/2014/main" id="{A7C0F08B-FB42-56CB-AAB9-B9E3E8C55112}"/>
              </a:ext>
            </a:extLst>
          </p:cNvPr>
          <p:cNvSpPr txBox="1">
            <a:spLocks/>
          </p:cNvSpPr>
          <p:nvPr/>
        </p:nvSpPr>
        <p:spPr>
          <a:xfrm>
            <a:off x="2325039" y="90001"/>
            <a:ext cx="9761391" cy="688339"/>
          </a:xfrm>
          <a:prstGeom prst="rect">
            <a:avLst/>
          </a:prstGeom>
          <a:ln w="12700">
            <a:miter lim="400000"/>
          </a:ln>
          <a:extLst>
            <a:ext uri="{C572A759-6A51-4108-AA02-DFA0A04FC94B}">
              <ma14:wrappingTextBoxFlag xmlns:ma14="http://schemas.microsoft.com/office/mac/drawingml/2011/main" xmlns="" val="1"/>
            </a:ext>
          </a:extLst>
        </p:spPr>
        <p:txBody>
          <a:bodyPr lIns="45711" tIns="45712" rIns="45711" bIns="45712" anchor="t">
            <a:normAutofit/>
          </a:bodyPr>
          <a:lstStyle>
            <a:lvl1pPr marL="0" marR="0" indent="0" algn="l" defTabSz="914230" rtl="0" latinLnBrk="0">
              <a:lnSpc>
                <a:spcPct val="90000"/>
              </a:lnSpc>
              <a:spcBef>
                <a:spcPts val="0"/>
              </a:spcBef>
              <a:spcAft>
                <a:spcPts val="0"/>
              </a:spcAft>
              <a:buClrTx/>
              <a:buSzTx/>
              <a:buFontTx/>
              <a:buNone/>
              <a:tabLst/>
              <a:defRPr sz="3000" b="1" i="0" u="none" strike="noStrike" cap="none" spc="0" baseline="0">
                <a:ln>
                  <a:noFill/>
                </a:ln>
                <a:solidFill>
                  <a:srgbClr val="00B0F0"/>
                </a:solidFill>
                <a:uFillTx/>
                <a:latin typeface="Arial"/>
                <a:ea typeface="Arial"/>
                <a:cs typeface="Arial"/>
                <a:sym typeface="Arial"/>
              </a:defRPr>
            </a:lvl1pPr>
            <a:lvl2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2pPr>
            <a:lvl3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3pPr>
            <a:lvl4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4pPr>
            <a:lvl5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5pPr>
            <a:lvl6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6pPr>
            <a:lvl7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7pPr>
            <a:lvl8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8pPr>
            <a:lvl9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9pPr>
          </a:lstStyle>
          <a:p>
            <a:pPr algn="r" hangingPunct="1"/>
            <a:endParaRPr lang="en-US" dirty="0"/>
          </a:p>
        </p:txBody>
      </p:sp>
      <p:sp>
        <p:nvSpPr>
          <p:cNvPr id="10" name="Title 1">
            <a:extLst>
              <a:ext uri="{FF2B5EF4-FFF2-40B4-BE49-F238E27FC236}">
                <a16:creationId xmlns:a16="http://schemas.microsoft.com/office/drawing/2014/main" id="{94075A9D-C99B-3BE8-4BE1-54DAB5186958}"/>
              </a:ext>
            </a:extLst>
          </p:cNvPr>
          <p:cNvSpPr txBox="1">
            <a:spLocks/>
          </p:cNvSpPr>
          <p:nvPr/>
        </p:nvSpPr>
        <p:spPr>
          <a:xfrm>
            <a:off x="1" y="691944"/>
            <a:ext cx="8345346" cy="778453"/>
          </a:xfrm>
          <a:prstGeom prst="rect">
            <a:avLst/>
          </a:prstGeom>
          <a:ln w="12700">
            <a:miter lim="400000"/>
          </a:ln>
          <a:extLst>
            <a:ext uri="{C572A759-6A51-4108-AA02-DFA0A04FC94B}">
              <ma14:wrappingTextBoxFlag xmlns="" xmlns:ma14="http://schemas.microsoft.com/office/mac/drawingml/2011/main" val="1"/>
            </a:ext>
          </a:extLst>
        </p:spPr>
        <p:txBody>
          <a:bodyPr lIns="45711" tIns="45712" rIns="45711" bIns="45712" anchor="t">
            <a:noAutofit/>
          </a:bodyPr>
          <a:lstStyle>
            <a:lvl1pPr marL="0" marR="0" indent="0" algn="l" defTabSz="914230" rtl="0" latinLnBrk="0">
              <a:lnSpc>
                <a:spcPct val="90000"/>
              </a:lnSpc>
              <a:spcBef>
                <a:spcPts val="0"/>
              </a:spcBef>
              <a:spcAft>
                <a:spcPts val="0"/>
              </a:spcAft>
              <a:buClrTx/>
              <a:buSzTx/>
              <a:buFontTx/>
              <a:buNone/>
              <a:tabLst/>
              <a:defRPr sz="3000" b="1" i="0" u="none" strike="noStrike" cap="none" spc="0" baseline="0">
                <a:ln>
                  <a:noFill/>
                </a:ln>
                <a:solidFill>
                  <a:srgbClr val="00B0F0"/>
                </a:solidFill>
                <a:uFillTx/>
                <a:latin typeface="Arial"/>
                <a:ea typeface="Arial"/>
                <a:cs typeface="Arial"/>
                <a:sym typeface="Arial"/>
              </a:defRPr>
            </a:lvl1pPr>
            <a:lvl2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2pPr>
            <a:lvl3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3pPr>
            <a:lvl4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4pPr>
            <a:lvl5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5pPr>
            <a:lvl6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6pPr>
            <a:lvl7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7pPr>
            <a:lvl8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8pPr>
            <a:lvl9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9pPr>
          </a:lstStyle>
          <a:p>
            <a:pPr hangingPunct="1"/>
            <a:endParaRPr lang="en-US" sz="4500" dirty="0"/>
          </a:p>
        </p:txBody>
      </p:sp>
      <p:sp>
        <p:nvSpPr>
          <p:cNvPr id="28" name="TextBox 27">
            <a:extLst>
              <a:ext uri="{FF2B5EF4-FFF2-40B4-BE49-F238E27FC236}">
                <a16:creationId xmlns:a16="http://schemas.microsoft.com/office/drawing/2014/main" id="{FBA3D81B-1D7D-4376-3794-9F5919FEC9B1}"/>
              </a:ext>
            </a:extLst>
          </p:cNvPr>
          <p:cNvSpPr txBox="1"/>
          <p:nvPr/>
        </p:nvSpPr>
        <p:spPr>
          <a:xfrm>
            <a:off x="3512268" y="5087664"/>
            <a:ext cx="945931"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400" dirty="0">
                <a:solidFill>
                  <a:srgbClr val="D883FF"/>
                </a:solidFill>
              </a:rPr>
              <a:t>PREX II</a:t>
            </a:r>
            <a:endParaRPr kumimoji="0" lang="en-US" sz="1400" b="0" i="0" u="none" strike="noStrike" cap="none" spc="0" normalizeH="0" baseline="0" dirty="0">
              <a:ln>
                <a:noFill/>
              </a:ln>
              <a:solidFill>
                <a:srgbClr val="D883FF"/>
              </a:solidFill>
              <a:effectLst/>
              <a:uFillTx/>
              <a:latin typeface="Arial"/>
              <a:ea typeface="Arial"/>
              <a:cs typeface="Arial"/>
              <a:sym typeface="Arial"/>
            </a:endParaRPr>
          </a:p>
        </p:txBody>
      </p:sp>
      <p:sp>
        <p:nvSpPr>
          <p:cNvPr id="30" name="TextBox 29">
            <a:extLst>
              <a:ext uri="{FF2B5EF4-FFF2-40B4-BE49-F238E27FC236}">
                <a16:creationId xmlns:a16="http://schemas.microsoft.com/office/drawing/2014/main" id="{4E4C7B0F-B4DF-7C9C-3128-CBC1320A5F71}"/>
              </a:ext>
            </a:extLst>
          </p:cNvPr>
          <p:cNvSpPr txBox="1"/>
          <p:nvPr/>
        </p:nvSpPr>
        <p:spPr>
          <a:xfrm>
            <a:off x="14329103" y="8007481"/>
            <a:ext cx="107922" cy="954105"/>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0000"/>
                </a:solidFill>
                <a:effectLst/>
                <a:uFillTx/>
                <a:latin typeface="Arial"/>
                <a:ea typeface="Arial"/>
                <a:cs typeface="Arial"/>
                <a:sym typeface="Arial"/>
              </a:rPr>
              <a:t>2016</a:t>
            </a:r>
          </a:p>
        </p:txBody>
      </p:sp>
      <p:sp>
        <p:nvSpPr>
          <p:cNvPr id="32" name="Rectangle 61">
            <a:extLst>
              <a:ext uri="{FF2B5EF4-FFF2-40B4-BE49-F238E27FC236}">
                <a16:creationId xmlns:a16="http://schemas.microsoft.com/office/drawing/2014/main" id="{5EE0420B-CF03-1F60-19FF-8F549CB69158}"/>
              </a:ext>
            </a:extLst>
          </p:cNvPr>
          <p:cNvSpPr>
            <a:spLocks noChangeArrowheads="1"/>
          </p:cNvSpPr>
          <p:nvPr/>
        </p:nvSpPr>
        <p:spPr bwMode="auto">
          <a:xfrm>
            <a:off x="81282" y="695653"/>
            <a:ext cx="11934613" cy="6287871"/>
          </a:xfrm>
          <a:prstGeom prst="rect">
            <a:avLst/>
          </a:prstGeom>
          <a:noFill/>
          <a:ln w="9525">
            <a:noFill/>
            <a:miter lim="800000"/>
            <a:headEnd/>
            <a:tailEnd/>
          </a:ln>
        </p:spPr>
        <p:txBody>
          <a:bodyPr wrap="square" lIns="121917" tIns="60958" rIns="121917" bIns="60958">
            <a:prstTxWarp prst="textNoShape">
              <a:avLst/>
            </a:prstTxWarp>
            <a:spAutoFit/>
          </a:bodyPr>
          <a:lstStyle/>
          <a:p>
            <a:pPr marL="167986" indent="-167986">
              <a:lnSpc>
                <a:spcPct val="90000"/>
              </a:lnSpc>
              <a:spcBef>
                <a:spcPct val="20000"/>
              </a:spcBef>
              <a:buClr>
                <a:srgbClr val="000000"/>
              </a:buClr>
            </a:pPr>
            <a:r>
              <a:rPr lang="en-US" sz="2100" dirty="0">
                <a:solidFill>
                  <a:schemeClr val="tx1"/>
                </a:solidFill>
                <a:latin typeface="Arial" panose="020B0604020202020204" pitchFamily="34" charset="0"/>
                <a:cs typeface="Arial" panose="020B0604020202020204" pitchFamily="34" charset="0"/>
              </a:rPr>
              <a:t>Combine ab initio + machine learning advances</a:t>
            </a:r>
          </a:p>
          <a:p>
            <a:pPr marL="167986" indent="-167986">
              <a:lnSpc>
                <a:spcPct val="90000"/>
              </a:lnSpc>
              <a:spcBef>
                <a:spcPct val="20000"/>
              </a:spcBef>
              <a:buClr>
                <a:srgbClr val="000000"/>
              </a:buClr>
            </a:pPr>
            <a:endParaRPr lang="en-US" sz="800" b="1" dirty="0">
              <a:solidFill>
                <a:srgbClr val="00B05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dirty="0">
                <a:solidFill>
                  <a:srgbClr val="00B050"/>
                </a:solidFill>
                <a:latin typeface="Arial" panose="020B0604020202020204" pitchFamily="34" charset="0"/>
                <a:cs typeface="Arial" panose="020B0604020202020204" pitchFamily="34" charset="0"/>
              </a:rPr>
              <a:t>I: History Matching: </a:t>
            </a:r>
            <a:r>
              <a:rPr lang="en-US" sz="2100" dirty="0">
                <a:latin typeface="Arial" panose="020B0604020202020204" pitchFamily="34" charset="0"/>
                <a:cs typeface="Arial" panose="020B0604020202020204" pitchFamily="34" charset="0"/>
              </a:rPr>
              <a:t>34 “non-implausible” interactions</a:t>
            </a:r>
            <a:endParaRPr lang="en-US" sz="800" dirty="0">
              <a:solidFill>
                <a:srgbClr val="0070C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600" dirty="0">
              <a:solidFill>
                <a:srgbClr val="0070C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dirty="0">
                <a:solidFill>
                  <a:srgbClr val="0070C0"/>
                </a:solidFill>
                <a:latin typeface="Arial" panose="020B0604020202020204" pitchFamily="34" charset="0"/>
                <a:cs typeface="Arial" panose="020B0604020202020204" pitchFamily="34" charset="0"/>
              </a:rPr>
              <a:t>II: Calibration/importance sampling: </a:t>
            </a:r>
            <a:r>
              <a:rPr lang="en-US" sz="2100" baseline="30000" dirty="0">
                <a:solidFill>
                  <a:schemeClr val="tx1">
                    <a:lumMod val="95000"/>
                    <a:lumOff val="5000"/>
                  </a:schemeClr>
                </a:solidFill>
                <a:latin typeface="Arial" panose="020B0604020202020204" pitchFamily="34" charset="0"/>
                <a:cs typeface="Arial" panose="020B0604020202020204" pitchFamily="34" charset="0"/>
              </a:rPr>
              <a:t>48</a:t>
            </a:r>
            <a:r>
              <a:rPr lang="en-US" sz="2100" dirty="0">
                <a:solidFill>
                  <a:schemeClr val="tx1">
                    <a:lumMod val="95000"/>
                    <a:lumOff val="5000"/>
                  </a:schemeClr>
                </a:solidFill>
                <a:latin typeface="Arial" panose="020B0604020202020204" pitchFamily="34" charset="0"/>
                <a:cs typeface="Arial" panose="020B0604020202020204" pitchFamily="34" charset="0"/>
              </a:rPr>
              <a:t>Ca properties </a:t>
            </a:r>
          </a:p>
          <a:p>
            <a:pPr marL="167986" indent="-167986">
              <a:lnSpc>
                <a:spcPct val="90000"/>
              </a:lnSpc>
              <a:spcBef>
                <a:spcPct val="20000"/>
              </a:spcBef>
              <a:buClr>
                <a:srgbClr val="000000"/>
              </a:buClr>
            </a:pPr>
            <a:endParaRPr lang="en-US" sz="800" dirty="0">
              <a:solidFill>
                <a:srgbClr val="FF49A8"/>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dirty="0">
                <a:solidFill>
                  <a:srgbClr val="FF49A8"/>
                </a:solidFill>
                <a:latin typeface="Arial" panose="020B0604020202020204" pitchFamily="34" charset="0"/>
                <a:cs typeface="Arial" panose="020B0604020202020204" pitchFamily="34" charset="0"/>
              </a:rPr>
              <a:t>III: Validation: </a:t>
            </a:r>
            <a:r>
              <a:rPr lang="en-US" sz="2100" baseline="30000" dirty="0">
                <a:solidFill>
                  <a:schemeClr val="tx1"/>
                </a:solidFill>
                <a:latin typeface="Arial" panose="020B0604020202020204" pitchFamily="34" charset="0"/>
                <a:cs typeface="Arial" panose="020B0604020202020204" pitchFamily="34" charset="0"/>
              </a:rPr>
              <a:t>208</a:t>
            </a:r>
            <a:r>
              <a:rPr lang="en-US" sz="2100" dirty="0">
                <a:solidFill>
                  <a:schemeClr val="tx1"/>
                </a:solidFill>
                <a:latin typeface="Arial" panose="020B0604020202020204" pitchFamily="34" charset="0"/>
                <a:cs typeface="Arial" panose="020B0604020202020204" pitchFamily="34" charset="0"/>
              </a:rPr>
              <a:t>Pb properties from ab initio</a:t>
            </a:r>
          </a:p>
          <a:p>
            <a:pPr marL="167986" indent="-167986">
              <a:lnSpc>
                <a:spcPct val="90000"/>
              </a:lnSpc>
              <a:spcBef>
                <a:spcPct val="20000"/>
              </a:spcBef>
              <a:buClr>
                <a:srgbClr val="000000"/>
              </a:buClr>
            </a:pPr>
            <a:endParaRPr lang="en-US" sz="600" b="1" dirty="0">
              <a:solidFill>
                <a:schemeClr val="tx1"/>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b="1" dirty="0">
                <a:solidFill>
                  <a:srgbClr val="FF49A8"/>
                </a:solidFill>
                <a:latin typeface="Arial" panose="020B0604020202020204" pitchFamily="34" charset="0"/>
                <a:cs typeface="Arial" panose="020B0604020202020204" pitchFamily="34" charset="0"/>
              </a:rPr>
              <a:t>IV: Prediction: </a:t>
            </a:r>
            <a:r>
              <a:rPr lang="en-US" sz="2100" dirty="0">
                <a:solidFill>
                  <a:schemeClr val="tx1"/>
                </a:solidFill>
                <a:latin typeface="Arial" panose="020B0604020202020204" pitchFamily="34" charset="0"/>
                <a:cs typeface="Arial" panose="020B0604020202020204" pitchFamily="34" charset="0"/>
              </a:rPr>
              <a:t>PPD for neutron skin</a:t>
            </a:r>
            <a:endParaRPr lang="en-US" sz="600" baseline="-25000" dirty="0">
              <a:solidFill>
                <a:schemeClr val="tx1"/>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2100" b="1" dirty="0">
              <a:solidFill>
                <a:schemeClr val="tx1"/>
              </a:solidFill>
              <a:latin typeface="Myriad pro"/>
              <a:cs typeface="Myriad pro"/>
            </a:endParaRPr>
          </a:p>
          <a:p>
            <a:pPr marL="167986" indent="-167986">
              <a:lnSpc>
                <a:spcPct val="90000"/>
              </a:lnSpc>
              <a:spcBef>
                <a:spcPct val="20000"/>
              </a:spcBef>
              <a:buClr>
                <a:srgbClr val="000000"/>
              </a:buClr>
            </a:pPr>
            <a:endParaRPr lang="en-US" sz="2100" b="1" dirty="0">
              <a:solidFill>
                <a:schemeClr val="tx1"/>
              </a:solidFill>
              <a:latin typeface="Myriad pro"/>
              <a:cs typeface="Myriad pro"/>
            </a:endParaRPr>
          </a:p>
          <a:p>
            <a:pPr marL="167986" indent="-167986">
              <a:lnSpc>
                <a:spcPct val="90000"/>
              </a:lnSpc>
              <a:spcBef>
                <a:spcPct val="20000"/>
              </a:spcBef>
              <a:buClr>
                <a:srgbClr val="000000"/>
              </a:buClr>
            </a:pPr>
            <a:endParaRPr lang="en-US" sz="2100" b="1" dirty="0">
              <a:solidFill>
                <a:schemeClr val="tx1"/>
              </a:solidFill>
              <a:latin typeface="Myriad pro"/>
              <a:cs typeface="Myriad pro"/>
            </a:endParaRPr>
          </a:p>
          <a:p>
            <a:pPr marL="167986" indent="-167986">
              <a:lnSpc>
                <a:spcPct val="90000"/>
              </a:lnSpc>
              <a:spcBef>
                <a:spcPct val="20000"/>
              </a:spcBef>
              <a:buClr>
                <a:srgbClr val="000000"/>
              </a:buClr>
            </a:pPr>
            <a:endParaRPr lang="en-US" sz="2100" b="1" dirty="0">
              <a:solidFill>
                <a:schemeClr val="tx1"/>
              </a:solidFill>
              <a:latin typeface="Myriad pro"/>
              <a:cs typeface="Myriad pro"/>
            </a:endParaRPr>
          </a:p>
          <a:p>
            <a:pPr marL="167986" indent="-167986">
              <a:lnSpc>
                <a:spcPct val="90000"/>
              </a:lnSpc>
              <a:spcBef>
                <a:spcPct val="20000"/>
              </a:spcBef>
              <a:buClr>
                <a:srgbClr val="000000"/>
              </a:buClr>
            </a:pPr>
            <a:r>
              <a:rPr lang="en-US" sz="2100" b="1" dirty="0">
                <a:solidFill>
                  <a:schemeClr val="tx1"/>
                </a:solidFill>
                <a:latin typeface="Myriad pro"/>
                <a:cs typeface="Myriad pro"/>
              </a:rPr>
              <a:t>          </a:t>
            </a:r>
          </a:p>
          <a:p>
            <a:pPr marL="167986" indent="-167986">
              <a:lnSpc>
                <a:spcPct val="90000"/>
              </a:lnSpc>
              <a:spcBef>
                <a:spcPct val="20000"/>
              </a:spcBef>
              <a:buClr>
                <a:srgbClr val="000000"/>
              </a:buClr>
            </a:pPr>
            <a:endParaRPr lang="en-US" sz="2100" b="1" dirty="0">
              <a:solidFill>
                <a:schemeClr val="tx1"/>
              </a:solidFill>
              <a:latin typeface="Myriad pro"/>
              <a:cs typeface="Myriad pro"/>
            </a:endParaRPr>
          </a:p>
          <a:p>
            <a:pPr marL="167986" indent="-167986">
              <a:lnSpc>
                <a:spcPct val="90000"/>
              </a:lnSpc>
              <a:spcBef>
                <a:spcPct val="20000"/>
              </a:spcBef>
              <a:buClr>
                <a:srgbClr val="000000"/>
              </a:buClr>
            </a:pPr>
            <a:endParaRPr lang="en-US" sz="2100" b="1" dirty="0">
              <a:solidFill>
                <a:schemeClr val="tx1"/>
              </a:solidFill>
              <a:latin typeface="Myriad pro"/>
              <a:cs typeface="Myriad pro"/>
            </a:endParaRPr>
          </a:p>
          <a:p>
            <a:pPr marL="167986" indent="-167986">
              <a:lnSpc>
                <a:spcPct val="90000"/>
              </a:lnSpc>
              <a:spcBef>
                <a:spcPct val="20000"/>
              </a:spcBef>
              <a:buClr>
                <a:srgbClr val="000000"/>
              </a:buClr>
            </a:pPr>
            <a:endParaRPr lang="en-US" sz="2100" b="1" dirty="0">
              <a:solidFill>
                <a:schemeClr val="tx1"/>
              </a:solidFill>
              <a:latin typeface="Myriad pro"/>
              <a:cs typeface="Myriad pro"/>
            </a:endParaRPr>
          </a:p>
          <a:p>
            <a:pPr marL="167986" indent="-167986">
              <a:lnSpc>
                <a:spcPct val="90000"/>
              </a:lnSpc>
              <a:spcBef>
                <a:spcPct val="20000"/>
              </a:spcBef>
              <a:buClr>
                <a:srgbClr val="000000"/>
              </a:buClr>
            </a:pPr>
            <a:endParaRPr lang="en-US" sz="2100" b="1" dirty="0">
              <a:solidFill>
                <a:schemeClr val="tx1"/>
              </a:solidFill>
              <a:latin typeface="Myriad pro"/>
              <a:cs typeface="Myriad pro"/>
            </a:endParaRPr>
          </a:p>
          <a:p>
            <a:pPr marL="167986" indent="-167986">
              <a:lnSpc>
                <a:spcPct val="90000"/>
              </a:lnSpc>
              <a:spcBef>
                <a:spcPct val="20000"/>
              </a:spcBef>
              <a:buClr>
                <a:srgbClr val="000000"/>
              </a:buClr>
            </a:pPr>
            <a:endParaRPr lang="en-US" sz="2100" b="1" dirty="0">
              <a:solidFill>
                <a:schemeClr val="tx1"/>
              </a:solidFill>
              <a:latin typeface="Myriad pro"/>
              <a:cs typeface="Myriad pro"/>
            </a:endParaRPr>
          </a:p>
          <a:p>
            <a:pPr marL="167986" indent="-167986">
              <a:lnSpc>
                <a:spcPct val="90000"/>
              </a:lnSpc>
              <a:spcBef>
                <a:spcPct val="20000"/>
              </a:spcBef>
              <a:buClr>
                <a:srgbClr val="000000"/>
              </a:buClr>
            </a:pPr>
            <a:r>
              <a:rPr lang="en-US" sz="2100" b="1" dirty="0" err="1">
                <a:solidFill>
                  <a:schemeClr val="accent1"/>
                </a:solidFill>
                <a:latin typeface="Myriad pro"/>
                <a:cs typeface="Myriad pro"/>
              </a:rPr>
              <a:t>R</a:t>
            </a:r>
            <a:r>
              <a:rPr lang="en-US" sz="2100" b="1" baseline="-25000" dirty="0" err="1">
                <a:solidFill>
                  <a:schemeClr val="accent1"/>
                </a:solidFill>
                <a:latin typeface="Myriad pro"/>
                <a:cs typeface="Myriad pro"/>
              </a:rPr>
              <a:t>skin</a:t>
            </a:r>
            <a:r>
              <a:rPr lang="en-US" sz="2100" b="1" dirty="0">
                <a:solidFill>
                  <a:schemeClr val="accent1"/>
                </a:solidFill>
                <a:latin typeface="Myriad pro"/>
                <a:cs typeface="Myriad pro"/>
              </a:rPr>
              <a:t>(</a:t>
            </a:r>
            <a:r>
              <a:rPr lang="en-US" sz="2100" b="1" baseline="30000" dirty="0">
                <a:solidFill>
                  <a:schemeClr val="accent1"/>
                </a:solidFill>
                <a:latin typeface="Myriad pro"/>
                <a:cs typeface="Myriad pro"/>
              </a:rPr>
              <a:t>208</a:t>
            </a:r>
            <a:r>
              <a:rPr lang="en-US" sz="2100" b="1" dirty="0">
                <a:solidFill>
                  <a:schemeClr val="accent1"/>
                </a:solidFill>
                <a:latin typeface="Myriad pro"/>
                <a:cs typeface="Myriad pro"/>
              </a:rPr>
              <a:t>Pb)=0.14-0.20fm</a:t>
            </a:r>
            <a:r>
              <a:rPr lang="en-US" sz="2100" dirty="0">
                <a:solidFill>
                  <a:schemeClr val="accent1"/>
                </a:solidFill>
                <a:latin typeface="Myriad pro"/>
                <a:cs typeface="Myriad pro"/>
              </a:rPr>
              <a:t> </a:t>
            </a:r>
            <a:r>
              <a:rPr lang="en-US" sz="2100" dirty="0">
                <a:solidFill>
                  <a:schemeClr val="tx1"/>
                </a:solidFill>
                <a:latin typeface="Myriad pro"/>
                <a:cs typeface="Myriad pro"/>
              </a:rPr>
              <a:t>– consistent with </a:t>
            </a:r>
            <a:r>
              <a:rPr lang="en-US" sz="2100" b="1" dirty="0">
                <a:solidFill>
                  <a:srgbClr val="D883FF"/>
                </a:solidFill>
                <a:latin typeface="Myriad pro"/>
                <a:cs typeface="Myriad pro"/>
              </a:rPr>
              <a:t>PREXII</a:t>
            </a:r>
          </a:p>
        </p:txBody>
      </p:sp>
      <p:sp>
        <p:nvSpPr>
          <p:cNvPr id="50" name="Title 1">
            <a:extLst>
              <a:ext uri="{FF2B5EF4-FFF2-40B4-BE49-F238E27FC236}">
                <a16:creationId xmlns:a16="http://schemas.microsoft.com/office/drawing/2014/main" id="{53C0DBEE-ADDC-673D-4C5B-66D45AB2D2B3}"/>
              </a:ext>
            </a:extLst>
          </p:cNvPr>
          <p:cNvSpPr txBox="1">
            <a:spLocks/>
          </p:cNvSpPr>
          <p:nvPr/>
        </p:nvSpPr>
        <p:spPr>
          <a:xfrm>
            <a:off x="2325039" y="90000"/>
            <a:ext cx="9761391" cy="688339"/>
          </a:xfrm>
          <a:prstGeom prst="rect">
            <a:avLst/>
          </a:prstGeom>
          <a:ln w="12700">
            <a:miter lim="400000"/>
          </a:ln>
          <a:extLst>
            <a:ext uri="{C572A759-6A51-4108-AA02-DFA0A04FC94B}">
              <ma14:wrappingTextBoxFlag xmlns="" xmlns:ma14="http://schemas.microsoft.com/office/mac/drawingml/2011/main" val="1"/>
            </a:ext>
          </a:extLst>
        </p:spPr>
        <p:txBody>
          <a:bodyPr lIns="45711" tIns="45712" rIns="45711" bIns="45712" anchor="t">
            <a:normAutofit/>
          </a:bodyPr>
          <a:lstStyle>
            <a:lvl1pPr marL="0" marR="0" indent="0" algn="l" defTabSz="914230" rtl="0" latinLnBrk="0">
              <a:lnSpc>
                <a:spcPct val="90000"/>
              </a:lnSpc>
              <a:spcBef>
                <a:spcPts val="0"/>
              </a:spcBef>
              <a:spcAft>
                <a:spcPts val="0"/>
              </a:spcAft>
              <a:buClrTx/>
              <a:buSzTx/>
              <a:buFontTx/>
              <a:buNone/>
              <a:tabLst/>
              <a:defRPr sz="3000" b="1" i="0" u="none" strike="noStrike" cap="none" spc="0" baseline="0">
                <a:ln>
                  <a:noFill/>
                </a:ln>
                <a:solidFill>
                  <a:srgbClr val="00B0F0"/>
                </a:solidFill>
                <a:uFillTx/>
                <a:latin typeface="Arial"/>
                <a:ea typeface="Arial"/>
                <a:cs typeface="Arial"/>
                <a:sym typeface="Arial"/>
              </a:defRPr>
            </a:lvl1pPr>
            <a:lvl2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2pPr>
            <a:lvl3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3pPr>
            <a:lvl4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4pPr>
            <a:lvl5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5pPr>
            <a:lvl6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6pPr>
            <a:lvl7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7pPr>
            <a:lvl8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8pPr>
            <a:lvl9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9pPr>
          </a:lstStyle>
          <a:p>
            <a:pPr algn="r" hangingPunct="1"/>
            <a:r>
              <a:rPr lang="en-US" dirty="0"/>
              <a:t>Ab Initio Neutron Skin of </a:t>
            </a:r>
            <a:r>
              <a:rPr lang="en-US" baseline="30000" dirty="0"/>
              <a:t>208</a:t>
            </a:r>
            <a:r>
              <a:rPr lang="en-US" dirty="0"/>
              <a:t>Pb</a:t>
            </a:r>
          </a:p>
        </p:txBody>
      </p:sp>
      <p:sp>
        <p:nvSpPr>
          <p:cNvPr id="51" name="TextBox 50">
            <a:extLst>
              <a:ext uri="{FF2B5EF4-FFF2-40B4-BE49-F238E27FC236}">
                <a16:creationId xmlns:a16="http://schemas.microsoft.com/office/drawing/2014/main" id="{774080A6-29BE-47E1-C24C-BB66511B1D90}"/>
              </a:ext>
            </a:extLst>
          </p:cNvPr>
          <p:cNvSpPr txBox="1"/>
          <p:nvPr/>
        </p:nvSpPr>
        <p:spPr>
          <a:xfrm>
            <a:off x="3853806" y="5799639"/>
            <a:ext cx="2697464"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1400" dirty="0">
                <a:solidFill>
                  <a:srgbClr val="FF0000"/>
                </a:solidFill>
                <a:effectLst/>
                <a:latin typeface="Arial" panose="020B0604020202020204" pitchFamily="34" charset="0"/>
                <a:cs typeface="Arial" panose="020B0604020202020204" pitchFamily="34" charset="0"/>
              </a:rPr>
              <a:t>Nature Physics </a:t>
            </a:r>
            <a:r>
              <a:rPr lang="en-CA" sz="1400" b="1" dirty="0">
                <a:solidFill>
                  <a:srgbClr val="FF0000"/>
                </a:solidFill>
                <a:effectLst/>
                <a:latin typeface="Arial" panose="020B0604020202020204" pitchFamily="34" charset="0"/>
                <a:cs typeface="Arial" panose="020B0604020202020204" pitchFamily="34" charset="0"/>
              </a:rPr>
              <a:t>18</a:t>
            </a:r>
            <a:r>
              <a:rPr lang="en-CA" sz="1400" dirty="0">
                <a:solidFill>
                  <a:srgbClr val="FF0000"/>
                </a:solidFill>
                <a:effectLst/>
                <a:latin typeface="Arial" panose="020B0604020202020204" pitchFamily="34" charset="0"/>
                <a:cs typeface="Arial" panose="020B0604020202020204" pitchFamily="34" charset="0"/>
              </a:rPr>
              <a:t>, 1196 (2022)</a:t>
            </a:r>
            <a:endParaRPr lang="en-CA" sz="1400" dirty="0">
              <a:solidFill>
                <a:srgbClr val="FF0000"/>
              </a:solidFill>
              <a:latin typeface="Arial" panose="020B0604020202020204" pitchFamily="34" charset="0"/>
              <a:cs typeface="Arial" panose="020B0604020202020204" pitchFamily="34" charset="0"/>
            </a:endParaRPr>
          </a:p>
        </p:txBody>
      </p:sp>
      <p:pic>
        <p:nvPicPr>
          <p:cNvPr id="52" name="Picture 51">
            <a:extLst>
              <a:ext uri="{FF2B5EF4-FFF2-40B4-BE49-F238E27FC236}">
                <a16:creationId xmlns:a16="http://schemas.microsoft.com/office/drawing/2014/main" id="{11CCB49B-9F03-DAA1-9CFA-A29A3D8C4C57}"/>
              </a:ext>
            </a:extLst>
          </p:cNvPr>
          <p:cNvPicPr>
            <a:picLocks noChangeAspect="1"/>
          </p:cNvPicPr>
          <p:nvPr/>
        </p:nvPicPr>
        <p:blipFill rotWithShape="1">
          <a:blip r:embed="rId4"/>
          <a:srcRect l="5053" t="4199" r="4949" b="76376"/>
          <a:stretch/>
        </p:blipFill>
        <p:spPr>
          <a:xfrm>
            <a:off x="6898511" y="675645"/>
            <a:ext cx="5003684" cy="1435716"/>
          </a:xfrm>
          <a:prstGeom prst="rect">
            <a:avLst/>
          </a:prstGeom>
        </p:spPr>
      </p:pic>
      <p:pic>
        <p:nvPicPr>
          <p:cNvPr id="53" name="Picture 52">
            <a:extLst>
              <a:ext uri="{FF2B5EF4-FFF2-40B4-BE49-F238E27FC236}">
                <a16:creationId xmlns:a16="http://schemas.microsoft.com/office/drawing/2014/main" id="{0547C919-B946-52CB-F960-31D586CC5BF9}"/>
              </a:ext>
            </a:extLst>
          </p:cNvPr>
          <p:cNvPicPr>
            <a:picLocks noChangeAspect="1"/>
          </p:cNvPicPr>
          <p:nvPr/>
        </p:nvPicPr>
        <p:blipFill rotWithShape="1">
          <a:blip r:embed="rId5"/>
          <a:srcRect l="49656" t="23895" r="4730" b="55788"/>
          <a:stretch/>
        </p:blipFill>
        <p:spPr>
          <a:xfrm>
            <a:off x="6660183" y="2218428"/>
            <a:ext cx="5531604" cy="3275636"/>
          </a:xfrm>
          <a:prstGeom prst="rect">
            <a:avLst/>
          </a:prstGeom>
        </p:spPr>
      </p:pic>
      <p:sp>
        <p:nvSpPr>
          <p:cNvPr id="14" name="Rectangle 13">
            <a:extLst>
              <a:ext uri="{FF2B5EF4-FFF2-40B4-BE49-F238E27FC236}">
                <a16:creationId xmlns:a16="http://schemas.microsoft.com/office/drawing/2014/main" id="{D3378489-41AD-CF50-3931-6E04BE81205C}"/>
              </a:ext>
            </a:extLst>
          </p:cNvPr>
          <p:cNvSpPr/>
          <p:nvPr/>
        </p:nvSpPr>
        <p:spPr>
          <a:xfrm>
            <a:off x="10889368" y="1999828"/>
            <a:ext cx="1094108" cy="212403"/>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54" name="Picture 53" descr="A logo with a red circle and a black background&#10;&#10;Description automatically generated">
            <a:extLst>
              <a:ext uri="{FF2B5EF4-FFF2-40B4-BE49-F238E27FC236}">
                <a16:creationId xmlns:a16="http://schemas.microsoft.com/office/drawing/2014/main" id="{CA5626CB-25F6-323E-9150-E58FE46ED4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9157" y="5039038"/>
            <a:ext cx="435493" cy="435493"/>
          </a:xfrm>
          <a:prstGeom prst="rect">
            <a:avLst/>
          </a:prstGeom>
        </p:spPr>
      </p:pic>
    </p:spTree>
    <p:extLst>
      <p:ext uri="{BB962C8B-B14F-4D97-AF65-F5344CB8AC3E}">
        <p14:creationId xmlns:p14="http://schemas.microsoft.com/office/powerpoint/2010/main" val="676449211"/>
      </p:ext>
    </p:extLst>
  </p:cSld>
  <p:clrMapOvr>
    <a:masterClrMapping/>
  </p:clrMapOvr>
  <p:transition spd="med" advTm="11098"/>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74669" y="6509064"/>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5" name="Rectangle 14"/>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3" name="Picture 2">
            <a:extLst>
              <a:ext uri="{FF2B5EF4-FFF2-40B4-BE49-F238E27FC236}">
                <a16:creationId xmlns:a16="http://schemas.microsoft.com/office/drawing/2014/main" id="{E9419E70-1FD9-0E44-8259-CF10402AE7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9488" y="77610"/>
            <a:ext cx="3807843" cy="6705635"/>
          </a:xfrm>
          <a:prstGeom prst="rect">
            <a:avLst/>
          </a:prstGeom>
        </p:spPr>
      </p:pic>
      <p:sp>
        <p:nvSpPr>
          <p:cNvPr id="495" name="Title 1"/>
          <p:cNvSpPr txBox="1">
            <a:spLocks noGrp="1"/>
          </p:cNvSpPr>
          <p:nvPr>
            <p:ph type="title"/>
          </p:nvPr>
        </p:nvSpPr>
        <p:spPr>
          <a:xfrm>
            <a:off x="2325039" y="90001"/>
            <a:ext cx="9761391" cy="688339"/>
          </a:xfrm>
          <a:prstGeom prst="rect">
            <a:avLst/>
          </a:prstGeom>
        </p:spPr>
        <p:txBody>
          <a:bodyPr>
            <a:normAutofit/>
          </a:bodyPr>
          <a:lstStyle>
            <a:lvl1pPr>
              <a:defRPr sz="3000"/>
            </a:lvl1pPr>
          </a:lstStyle>
          <a:p>
            <a:r>
              <a:rPr lang="en-US" dirty="0"/>
              <a:t>          Neutron Skin of </a:t>
            </a:r>
            <a:r>
              <a:rPr lang="en-US" baseline="30000" dirty="0"/>
              <a:t>208</a:t>
            </a:r>
            <a:r>
              <a:rPr lang="en-US" dirty="0"/>
              <a:t>Pb</a:t>
            </a:r>
            <a:endParaRPr dirty="0"/>
          </a:p>
        </p:txBody>
      </p:sp>
      <p:sp>
        <p:nvSpPr>
          <p:cNvPr id="2" name="TextBox 1">
            <a:extLst>
              <a:ext uri="{FF2B5EF4-FFF2-40B4-BE49-F238E27FC236}">
                <a16:creationId xmlns:a16="http://schemas.microsoft.com/office/drawing/2014/main" id="{6D2BCFC6-9352-7A57-FDBB-6D5B0FAD7185}"/>
              </a:ext>
            </a:extLst>
          </p:cNvPr>
          <p:cNvSpPr txBox="1"/>
          <p:nvPr/>
        </p:nvSpPr>
        <p:spPr>
          <a:xfrm>
            <a:off x="10347717" y="5594663"/>
            <a:ext cx="945931"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400" dirty="0">
                <a:solidFill>
                  <a:srgbClr val="D883FF"/>
                </a:solidFill>
              </a:rPr>
              <a:t>PREX II</a:t>
            </a:r>
            <a:endParaRPr kumimoji="0" lang="en-US" sz="1400" b="0" i="0" u="none" strike="noStrike" cap="none" spc="0" normalizeH="0" baseline="0" dirty="0">
              <a:ln>
                <a:noFill/>
              </a:ln>
              <a:solidFill>
                <a:srgbClr val="D883FF"/>
              </a:solidFill>
              <a:effectLst/>
              <a:uFillTx/>
              <a:latin typeface="Arial"/>
              <a:ea typeface="Arial"/>
              <a:cs typeface="Arial"/>
              <a:sym typeface="Arial"/>
            </a:endParaRPr>
          </a:p>
        </p:txBody>
      </p:sp>
      <p:sp>
        <p:nvSpPr>
          <p:cNvPr id="4" name="Rectangle 61">
            <a:extLst>
              <a:ext uri="{FF2B5EF4-FFF2-40B4-BE49-F238E27FC236}">
                <a16:creationId xmlns:a16="http://schemas.microsoft.com/office/drawing/2014/main" id="{2B1BE3A6-4B74-6316-1DFB-612E8D332D32}"/>
              </a:ext>
            </a:extLst>
          </p:cNvPr>
          <p:cNvSpPr>
            <a:spLocks noChangeArrowheads="1"/>
          </p:cNvSpPr>
          <p:nvPr/>
        </p:nvSpPr>
        <p:spPr bwMode="auto">
          <a:xfrm>
            <a:off x="81282" y="698585"/>
            <a:ext cx="11934613" cy="5780040"/>
          </a:xfrm>
          <a:prstGeom prst="rect">
            <a:avLst/>
          </a:prstGeom>
          <a:noFill/>
          <a:ln w="9525">
            <a:noFill/>
            <a:miter lim="800000"/>
            <a:headEnd/>
            <a:tailEnd/>
          </a:ln>
        </p:spPr>
        <p:txBody>
          <a:bodyPr wrap="square" lIns="121917" tIns="60958" rIns="121917" bIns="60958">
            <a:prstTxWarp prst="textNoShape">
              <a:avLst/>
            </a:prstTxWarp>
            <a:spAutoFit/>
          </a:bodyPr>
          <a:lstStyle/>
          <a:p>
            <a:pPr marL="167986" indent="-167986">
              <a:lnSpc>
                <a:spcPct val="90000"/>
              </a:lnSpc>
              <a:spcBef>
                <a:spcPct val="20000"/>
              </a:spcBef>
              <a:buClr>
                <a:srgbClr val="000000"/>
              </a:buClr>
            </a:pPr>
            <a:r>
              <a:rPr lang="en-US" sz="2100" dirty="0">
                <a:solidFill>
                  <a:schemeClr val="tx1"/>
                </a:solidFill>
                <a:latin typeface="Arial" panose="020B0604020202020204" pitchFamily="34" charset="0"/>
                <a:cs typeface="Arial" panose="020B0604020202020204" pitchFamily="34" charset="0"/>
              </a:rPr>
              <a:t>Combine TRIUMF/ORNL/Chalmers advances!</a:t>
            </a:r>
          </a:p>
          <a:p>
            <a:pPr marL="167986" indent="-167986">
              <a:lnSpc>
                <a:spcPct val="90000"/>
              </a:lnSpc>
              <a:spcBef>
                <a:spcPct val="20000"/>
              </a:spcBef>
              <a:buClr>
                <a:srgbClr val="000000"/>
              </a:buClr>
            </a:pPr>
            <a:endParaRPr lang="en-US" sz="800" dirty="0">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dirty="0">
                <a:solidFill>
                  <a:srgbClr val="00B050"/>
                </a:solidFill>
                <a:latin typeface="Arial" panose="020B0604020202020204" pitchFamily="34" charset="0"/>
                <a:cs typeface="Arial" panose="020B0604020202020204" pitchFamily="34" charset="0"/>
              </a:rPr>
              <a:t>I: History Matching </a:t>
            </a:r>
            <a:r>
              <a:rPr lang="en-US" sz="2100" dirty="0">
                <a:latin typeface="Arial" panose="020B0604020202020204" pitchFamily="34" charset="0"/>
                <a:cs typeface="Arial" panose="020B0604020202020204" pitchFamily="34" charset="0"/>
              </a:rPr>
              <a:t>confronted with A=2,3,4 data + </a:t>
            </a:r>
            <a:r>
              <a:rPr lang="en-US" sz="2100" baseline="30000" dirty="0">
                <a:latin typeface="Arial" panose="020B0604020202020204" pitchFamily="34" charset="0"/>
                <a:cs typeface="Arial" panose="020B0604020202020204" pitchFamily="34" charset="0"/>
              </a:rPr>
              <a:t>16</a:t>
            </a:r>
            <a:r>
              <a:rPr lang="en-US" sz="2100" dirty="0">
                <a:latin typeface="Arial" panose="020B0604020202020204" pitchFamily="34" charset="0"/>
                <a:cs typeface="Arial" panose="020B0604020202020204" pitchFamily="34" charset="0"/>
              </a:rPr>
              <a:t>O</a:t>
            </a:r>
          </a:p>
          <a:p>
            <a:pPr marL="167986" indent="-167986">
              <a:lnSpc>
                <a:spcPct val="90000"/>
              </a:lnSpc>
              <a:spcBef>
                <a:spcPct val="20000"/>
              </a:spcBef>
              <a:buClr>
                <a:srgbClr val="000000"/>
              </a:buClr>
            </a:pPr>
            <a:endParaRPr lang="en-US" sz="600" dirty="0">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dirty="0">
                <a:latin typeface="Arial" panose="020B0604020202020204" pitchFamily="34" charset="0"/>
                <a:cs typeface="Arial" panose="020B0604020202020204" pitchFamily="34" charset="0"/>
              </a:rPr>
              <a:t>   10</a:t>
            </a:r>
            <a:r>
              <a:rPr lang="en-US" sz="2100" baseline="30000" dirty="0">
                <a:latin typeface="Arial" panose="020B0604020202020204" pitchFamily="34" charset="0"/>
                <a:cs typeface="Arial" panose="020B0604020202020204" pitchFamily="34" charset="0"/>
              </a:rPr>
              <a:t>9</a:t>
            </a:r>
            <a:r>
              <a:rPr lang="en-US" sz="2100" dirty="0">
                <a:latin typeface="Arial" panose="020B0604020202020204" pitchFamily="34" charset="0"/>
                <a:cs typeface="Arial" panose="020B0604020202020204" pitchFamily="34" charset="0"/>
              </a:rPr>
              <a:t> calculations spanning EFT parameter space at N</a:t>
            </a:r>
            <a:r>
              <a:rPr lang="en-US" sz="2100" baseline="30000" dirty="0">
                <a:latin typeface="Arial" panose="020B0604020202020204" pitchFamily="34" charset="0"/>
                <a:cs typeface="Arial" panose="020B0604020202020204" pitchFamily="34" charset="0"/>
              </a:rPr>
              <a:t>2</a:t>
            </a:r>
            <a:r>
              <a:rPr lang="en-US" sz="2100" dirty="0">
                <a:latin typeface="Arial" panose="020B0604020202020204" pitchFamily="34" charset="0"/>
                <a:cs typeface="Arial" panose="020B0604020202020204" pitchFamily="34" charset="0"/>
              </a:rPr>
              <a:t>LO</a:t>
            </a:r>
          </a:p>
          <a:p>
            <a:pPr marL="167986" indent="-167986">
              <a:lnSpc>
                <a:spcPct val="90000"/>
              </a:lnSpc>
              <a:spcBef>
                <a:spcPct val="20000"/>
              </a:spcBef>
              <a:buClr>
                <a:srgbClr val="000000"/>
              </a:buClr>
            </a:pPr>
            <a:endParaRPr lang="en-US" sz="800" dirty="0">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dirty="0">
                <a:solidFill>
                  <a:schemeClr val="tx1"/>
                </a:solidFill>
                <a:latin typeface="Arial" panose="020B0604020202020204" pitchFamily="34" charset="0"/>
                <a:cs typeface="Arial" panose="020B0604020202020204" pitchFamily="34" charset="0"/>
              </a:rPr>
              <a:t>34 non-implausible interactions</a:t>
            </a: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dirty="0">
                <a:solidFill>
                  <a:srgbClr val="0070C0"/>
                </a:solidFill>
                <a:latin typeface="Arial" panose="020B0604020202020204" pitchFamily="34" charset="0"/>
                <a:cs typeface="Arial" panose="020B0604020202020204" pitchFamily="34" charset="0"/>
              </a:rPr>
              <a:t>II: Calibration </a:t>
            </a:r>
            <a:r>
              <a:rPr lang="en-US" sz="2100" dirty="0">
                <a:solidFill>
                  <a:schemeClr val="tx1"/>
                </a:solidFill>
                <a:latin typeface="Arial" panose="020B0604020202020204" pitchFamily="34" charset="0"/>
                <a:cs typeface="Arial" panose="020B0604020202020204" pitchFamily="34" charset="0"/>
              </a:rPr>
              <a:t>use</a:t>
            </a:r>
            <a:r>
              <a:rPr lang="en-US" sz="2100" dirty="0">
                <a:solidFill>
                  <a:srgbClr val="0070C0"/>
                </a:solidFill>
                <a:latin typeface="Arial" panose="020B0604020202020204" pitchFamily="34" charset="0"/>
                <a:cs typeface="Arial" panose="020B0604020202020204" pitchFamily="34" charset="0"/>
              </a:rPr>
              <a:t> </a:t>
            </a:r>
            <a:r>
              <a:rPr lang="en-US" sz="2100" baseline="30000" dirty="0">
                <a:solidFill>
                  <a:schemeClr val="tx1">
                    <a:lumMod val="95000"/>
                    <a:lumOff val="5000"/>
                  </a:schemeClr>
                </a:solidFill>
                <a:latin typeface="Arial" panose="020B0604020202020204" pitchFamily="34" charset="0"/>
                <a:cs typeface="Arial" panose="020B0604020202020204" pitchFamily="34" charset="0"/>
              </a:rPr>
              <a:t>48</a:t>
            </a:r>
            <a:r>
              <a:rPr lang="en-US" sz="2100" dirty="0">
                <a:solidFill>
                  <a:schemeClr val="tx1">
                    <a:lumMod val="95000"/>
                    <a:lumOff val="5000"/>
                  </a:schemeClr>
                </a:solidFill>
                <a:latin typeface="Arial" panose="020B0604020202020204" pitchFamily="34" charset="0"/>
                <a:cs typeface="Arial" panose="020B0604020202020204" pitchFamily="34" charset="0"/>
              </a:rPr>
              <a:t>Ca E/A, E(2</a:t>
            </a:r>
            <a:r>
              <a:rPr lang="en-US" sz="2100" baseline="30000" dirty="0">
                <a:solidFill>
                  <a:schemeClr val="tx1">
                    <a:lumMod val="95000"/>
                    <a:lumOff val="5000"/>
                  </a:schemeClr>
                </a:solidFill>
                <a:latin typeface="Arial" panose="020B0604020202020204" pitchFamily="34" charset="0"/>
                <a:cs typeface="Arial" panose="020B0604020202020204" pitchFamily="34" charset="0"/>
              </a:rPr>
              <a:t>+</a:t>
            </a:r>
            <a:r>
              <a:rPr lang="en-US" sz="2100" dirty="0">
                <a:solidFill>
                  <a:schemeClr val="tx1">
                    <a:lumMod val="95000"/>
                    <a:lumOff val="5000"/>
                  </a:schemeClr>
                </a:solidFill>
                <a:latin typeface="Arial" panose="020B0604020202020204" pitchFamily="34" charset="0"/>
                <a:cs typeface="Arial" panose="020B0604020202020204" pitchFamily="34" charset="0"/>
              </a:rPr>
              <a:t>), R</a:t>
            </a:r>
            <a:r>
              <a:rPr lang="en-US" sz="2100" baseline="-25000" dirty="0">
                <a:solidFill>
                  <a:schemeClr val="tx1">
                    <a:lumMod val="95000"/>
                    <a:lumOff val="5000"/>
                  </a:schemeClr>
                </a:solidFill>
                <a:latin typeface="Arial" panose="020B0604020202020204" pitchFamily="34" charset="0"/>
                <a:cs typeface="Arial" panose="020B0604020202020204" pitchFamily="34" charset="0"/>
              </a:rPr>
              <a:t>p</a:t>
            </a:r>
            <a:r>
              <a:rPr lang="en-US" sz="2100" dirty="0">
                <a:solidFill>
                  <a:schemeClr val="tx1">
                    <a:lumMod val="95000"/>
                    <a:lumOff val="5000"/>
                  </a:schemeClr>
                </a:solidFill>
                <a:latin typeface="Arial" panose="020B0604020202020204" pitchFamily="34" charset="0"/>
                <a:cs typeface="Arial" panose="020B0604020202020204" pitchFamily="34" charset="0"/>
              </a:rPr>
              <a:t>, dipole polarizability</a:t>
            </a:r>
          </a:p>
          <a:p>
            <a:pPr marL="167986" indent="-167986">
              <a:lnSpc>
                <a:spcPct val="90000"/>
              </a:lnSpc>
              <a:spcBef>
                <a:spcPct val="20000"/>
              </a:spcBef>
              <a:buClr>
                <a:srgbClr val="000000"/>
              </a:buClr>
            </a:pPr>
            <a:endParaRPr lang="en-US" sz="600" dirty="0">
              <a:solidFill>
                <a:schemeClr val="tx1">
                  <a:lumMod val="95000"/>
                  <a:lumOff val="5000"/>
                </a:schemeClr>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dirty="0">
                <a:solidFill>
                  <a:schemeClr val="tx1"/>
                </a:solidFill>
                <a:latin typeface="Arial" panose="020B0604020202020204" pitchFamily="34" charset="0"/>
                <a:cs typeface="Arial" panose="020B0604020202020204" pitchFamily="34" charset="0"/>
              </a:rPr>
              <a:t>Importance resampling – statistically weight interactions</a:t>
            </a:r>
          </a:p>
          <a:p>
            <a:pPr marL="167986" indent="-167986">
              <a:lnSpc>
                <a:spcPct val="90000"/>
              </a:lnSpc>
              <a:spcBef>
                <a:spcPct val="20000"/>
              </a:spcBef>
              <a:buClr>
                <a:srgbClr val="000000"/>
              </a:buClr>
            </a:pPr>
            <a:endParaRPr lang="en-US" sz="2100" b="1"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dirty="0">
                <a:solidFill>
                  <a:srgbClr val="FF49A8"/>
                </a:solidFill>
                <a:latin typeface="Arial" panose="020B0604020202020204" pitchFamily="34" charset="0"/>
                <a:cs typeface="Arial" panose="020B0604020202020204" pitchFamily="34" charset="0"/>
              </a:rPr>
              <a:t>III: Validation </a:t>
            </a:r>
            <a:r>
              <a:rPr lang="en-US" sz="2100" baseline="30000" dirty="0">
                <a:solidFill>
                  <a:schemeClr val="tx1"/>
                </a:solidFill>
                <a:latin typeface="Arial" panose="020B0604020202020204" pitchFamily="34" charset="0"/>
                <a:cs typeface="Arial" panose="020B0604020202020204" pitchFamily="34" charset="0"/>
              </a:rPr>
              <a:t>208</a:t>
            </a:r>
            <a:r>
              <a:rPr lang="en-US" sz="2100" dirty="0">
                <a:solidFill>
                  <a:schemeClr val="tx1"/>
                </a:solidFill>
                <a:latin typeface="Arial" panose="020B0604020202020204" pitchFamily="34" charset="0"/>
                <a:cs typeface="Arial" panose="020B0604020202020204" pitchFamily="34" charset="0"/>
              </a:rPr>
              <a:t>Pb E/A, R</a:t>
            </a:r>
            <a:r>
              <a:rPr lang="en-US" sz="2100" baseline="-25000" dirty="0">
                <a:solidFill>
                  <a:schemeClr val="tx1"/>
                </a:solidFill>
                <a:latin typeface="Arial" panose="020B0604020202020204" pitchFamily="34" charset="0"/>
                <a:cs typeface="Arial" panose="020B0604020202020204" pitchFamily="34" charset="0"/>
              </a:rPr>
              <a:t>p</a:t>
            </a:r>
            <a:r>
              <a:rPr lang="en-US" sz="2100" dirty="0">
                <a:solidFill>
                  <a:schemeClr val="tx1"/>
                </a:solidFill>
                <a:latin typeface="Arial" panose="020B0604020202020204" pitchFamily="34" charset="0"/>
                <a:cs typeface="Arial" panose="020B0604020202020204" pitchFamily="34" charset="0"/>
              </a:rPr>
              <a:t> + </a:t>
            </a:r>
            <a:r>
              <a:rPr lang="en-US" sz="2100" baseline="30000" dirty="0">
                <a:solidFill>
                  <a:schemeClr val="tx1"/>
                </a:solidFill>
                <a:latin typeface="Arial" panose="020B0604020202020204" pitchFamily="34" charset="0"/>
                <a:cs typeface="Arial" panose="020B0604020202020204" pitchFamily="34" charset="0"/>
              </a:rPr>
              <a:t>48</a:t>
            </a:r>
            <a:r>
              <a:rPr lang="en-US" sz="2100" dirty="0">
                <a:solidFill>
                  <a:schemeClr val="tx1"/>
                </a:solidFill>
                <a:latin typeface="Arial" panose="020B0604020202020204" pitchFamily="34" charset="0"/>
                <a:cs typeface="Arial" panose="020B0604020202020204" pitchFamily="34" charset="0"/>
              </a:rPr>
              <a:t>Ca/</a:t>
            </a:r>
            <a:r>
              <a:rPr lang="en-US" sz="2100" baseline="30000" dirty="0">
                <a:solidFill>
                  <a:schemeClr val="tx1"/>
                </a:solidFill>
                <a:latin typeface="Arial" panose="020B0604020202020204" pitchFamily="34" charset="0"/>
                <a:cs typeface="Arial" panose="020B0604020202020204" pitchFamily="34" charset="0"/>
              </a:rPr>
              <a:t>208</a:t>
            </a:r>
            <a:r>
              <a:rPr lang="en-US" sz="2100" dirty="0">
                <a:solidFill>
                  <a:schemeClr val="tx1"/>
                </a:solidFill>
                <a:latin typeface="Arial" panose="020B0604020202020204" pitchFamily="34" charset="0"/>
                <a:cs typeface="Arial" panose="020B0604020202020204" pitchFamily="34" charset="0"/>
              </a:rPr>
              <a:t>Pb DP from ab initio</a:t>
            </a:r>
          </a:p>
          <a:p>
            <a:pPr marL="167986" indent="-167986">
              <a:lnSpc>
                <a:spcPct val="90000"/>
              </a:lnSpc>
              <a:spcBef>
                <a:spcPct val="20000"/>
              </a:spcBef>
              <a:buClr>
                <a:srgbClr val="000000"/>
              </a:buClr>
            </a:pPr>
            <a:endParaRPr lang="en-US" sz="600" dirty="0">
              <a:solidFill>
                <a:schemeClr val="tx1"/>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dirty="0">
                <a:solidFill>
                  <a:schemeClr val="tx1"/>
                </a:solidFill>
                <a:latin typeface="Arial" panose="020B0604020202020204" pitchFamily="34" charset="0"/>
                <a:cs typeface="Arial" panose="020B0604020202020204" pitchFamily="34" charset="0"/>
              </a:rPr>
              <a:t>Clear quality description of data</a:t>
            </a:r>
          </a:p>
          <a:p>
            <a:pPr marL="167986" indent="-167986">
              <a:lnSpc>
                <a:spcPct val="90000"/>
              </a:lnSpc>
              <a:spcBef>
                <a:spcPct val="20000"/>
              </a:spcBef>
              <a:buClr>
                <a:srgbClr val="000000"/>
              </a:buClr>
            </a:pPr>
            <a:endParaRPr lang="en-US" sz="2100" b="1" dirty="0">
              <a:solidFill>
                <a:schemeClr val="tx1"/>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b="1" dirty="0">
                <a:solidFill>
                  <a:srgbClr val="FF49A8"/>
                </a:solidFill>
                <a:latin typeface="Arial" panose="020B0604020202020204" pitchFamily="34" charset="0"/>
                <a:cs typeface="Arial" panose="020B0604020202020204" pitchFamily="34" charset="0"/>
              </a:rPr>
              <a:t>IV: Prediction </a:t>
            </a:r>
            <a:r>
              <a:rPr lang="en-US" sz="2100" dirty="0">
                <a:solidFill>
                  <a:schemeClr val="tx1"/>
                </a:solidFill>
                <a:latin typeface="Arial" panose="020B0604020202020204" pitchFamily="34" charset="0"/>
                <a:cs typeface="Arial" panose="020B0604020202020204" pitchFamily="34" charset="0"/>
              </a:rPr>
              <a:t>- posterior predictive distribution for neutron skin</a:t>
            </a:r>
            <a:endParaRPr lang="en-US" sz="600" dirty="0">
              <a:solidFill>
                <a:schemeClr val="tx1"/>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600" baseline="-25000" dirty="0">
              <a:solidFill>
                <a:schemeClr val="tx1"/>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b="1" dirty="0">
                <a:solidFill>
                  <a:schemeClr val="tx1"/>
                </a:solidFill>
                <a:latin typeface="Myriad pro"/>
                <a:cs typeface="Myriad pro"/>
              </a:rPr>
              <a:t>   </a:t>
            </a:r>
            <a:r>
              <a:rPr lang="en-US" sz="2100" b="1" dirty="0" err="1">
                <a:solidFill>
                  <a:schemeClr val="tx1"/>
                </a:solidFill>
                <a:latin typeface="Myriad pro"/>
                <a:cs typeface="Myriad pro"/>
              </a:rPr>
              <a:t>R</a:t>
            </a:r>
            <a:r>
              <a:rPr lang="en-US" sz="2100" b="1" baseline="-25000" dirty="0" err="1">
                <a:solidFill>
                  <a:schemeClr val="tx1"/>
                </a:solidFill>
                <a:latin typeface="Myriad pro"/>
                <a:cs typeface="Myriad pro"/>
              </a:rPr>
              <a:t>skin</a:t>
            </a:r>
            <a:r>
              <a:rPr lang="en-US" sz="2100" b="1" dirty="0">
                <a:solidFill>
                  <a:schemeClr val="tx1"/>
                </a:solidFill>
                <a:latin typeface="Myriad pro"/>
                <a:cs typeface="Myriad pro"/>
              </a:rPr>
              <a:t>(</a:t>
            </a:r>
            <a:r>
              <a:rPr lang="en-US" sz="2100" b="1" baseline="30000" dirty="0">
                <a:solidFill>
                  <a:schemeClr val="tx1"/>
                </a:solidFill>
                <a:latin typeface="Myriad pro"/>
                <a:cs typeface="Myriad pro"/>
              </a:rPr>
              <a:t>208</a:t>
            </a:r>
            <a:r>
              <a:rPr lang="en-US" sz="2100" b="1" dirty="0">
                <a:solidFill>
                  <a:schemeClr val="tx1"/>
                </a:solidFill>
                <a:latin typeface="Myriad pro"/>
                <a:cs typeface="Myriad pro"/>
              </a:rPr>
              <a:t>Pb)= 0.14-0.20fm (68% credible level)</a:t>
            </a:r>
          </a:p>
          <a:p>
            <a:pPr marL="167986" indent="-167986">
              <a:lnSpc>
                <a:spcPct val="90000"/>
              </a:lnSpc>
              <a:spcBef>
                <a:spcPct val="20000"/>
              </a:spcBef>
              <a:buClr>
                <a:srgbClr val="000000"/>
              </a:buClr>
            </a:pPr>
            <a:endParaRPr lang="en-US" sz="600" b="1" dirty="0">
              <a:solidFill>
                <a:srgbClr val="FF0000"/>
              </a:solidFill>
              <a:latin typeface="Myriad pro"/>
              <a:cs typeface="Myriad pro"/>
            </a:endParaRPr>
          </a:p>
          <a:p>
            <a:pPr marL="167986" indent="-167986">
              <a:lnSpc>
                <a:spcPct val="90000"/>
              </a:lnSpc>
              <a:spcBef>
                <a:spcPct val="20000"/>
              </a:spcBef>
              <a:buClr>
                <a:srgbClr val="000000"/>
              </a:buClr>
            </a:pPr>
            <a:r>
              <a:rPr lang="en-US" sz="2100" dirty="0">
                <a:solidFill>
                  <a:schemeClr val="tx1"/>
                </a:solidFill>
                <a:latin typeface="Myriad pro"/>
                <a:cs typeface="Myriad pro"/>
              </a:rPr>
              <a:t>Consistent(</a:t>
            </a:r>
            <a:r>
              <a:rPr lang="en-US" sz="2100" dirty="0" err="1">
                <a:solidFill>
                  <a:schemeClr val="tx1"/>
                </a:solidFill>
                <a:latin typeface="Myriad pro"/>
                <a:cs typeface="Myriad pro"/>
              </a:rPr>
              <a:t>ish</a:t>
            </a:r>
            <a:r>
              <a:rPr lang="en-US" sz="2100" dirty="0">
                <a:solidFill>
                  <a:schemeClr val="tx1"/>
                </a:solidFill>
                <a:latin typeface="Myriad pro"/>
                <a:cs typeface="Myriad pro"/>
              </a:rPr>
              <a:t>) with extracted </a:t>
            </a:r>
            <a:r>
              <a:rPr lang="en-US" sz="2100" b="1" dirty="0">
                <a:solidFill>
                  <a:srgbClr val="D883FF"/>
                </a:solidFill>
                <a:latin typeface="Myriad pro"/>
                <a:cs typeface="Myriad pro"/>
              </a:rPr>
              <a:t>PREXII result</a:t>
            </a:r>
          </a:p>
        </p:txBody>
      </p:sp>
    </p:spTree>
    <p:extLst>
      <p:ext uri="{BB962C8B-B14F-4D97-AF65-F5344CB8AC3E}">
        <p14:creationId xmlns:p14="http://schemas.microsoft.com/office/powerpoint/2010/main" val="1299836700"/>
      </p:ext>
    </p:extLst>
  </p:cSld>
  <p:clrMapOvr>
    <a:masterClrMapping/>
  </p:clrMapOvr>
  <p:transition spd="med" advTm="14942"/>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61">
            <a:extLst>
              <a:ext uri="{FF2B5EF4-FFF2-40B4-BE49-F238E27FC236}">
                <a16:creationId xmlns:a16="http://schemas.microsoft.com/office/drawing/2014/main" id="{93D981DC-E3B7-D749-903E-0AC8F504FF54}"/>
              </a:ext>
            </a:extLst>
          </p:cNvPr>
          <p:cNvSpPr>
            <a:spLocks noChangeArrowheads="1"/>
          </p:cNvSpPr>
          <p:nvPr/>
        </p:nvSpPr>
        <p:spPr bwMode="auto">
          <a:xfrm>
            <a:off x="81282" y="698585"/>
            <a:ext cx="11934613" cy="3904142"/>
          </a:xfrm>
          <a:prstGeom prst="rect">
            <a:avLst/>
          </a:prstGeom>
          <a:noFill/>
          <a:ln w="9525">
            <a:noFill/>
            <a:miter lim="800000"/>
            <a:headEnd/>
            <a:tailEnd/>
          </a:ln>
        </p:spPr>
        <p:txBody>
          <a:bodyPr wrap="square" lIns="121917" tIns="60958" rIns="121917" bIns="60958">
            <a:prstTxWarp prst="textNoShape">
              <a:avLst/>
            </a:prstTxWarp>
            <a:spAutoFit/>
          </a:bodyPr>
          <a:lstStyle/>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dirty="0">
                <a:solidFill>
                  <a:srgbClr val="FF0000"/>
                </a:solidFill>
                <a:latin typeface="Arial" panose="020B0604020202020204" pitchFamily="34" charset="0"/>
                <a:cs typeface="Arial" panose="020B0604020202020204" pitchFamily="34" charset="0"/>
              </a:rPr>
              <a:t>											</a:t>
            </a: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dirty="0">
                <a:solidFill>
                  <a:srgbClr val="FF0000"/>
                </a:solidFill>
                <a:latin typeface="Arial" panose="020B0604020202020204" pitchFamily="34" charset="0"/>
                <a:cs typeface="Arial" panose="020B0604020202020204" pitchFamily="34" charset="0"/>
              </a:rPr>
              <a:t>											</a:t>
            </a: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dirty="0">
                <a:solidFill>
                  <a:srgbClr val="FF0000"/>
                </a:solidFill>
                <a:latin typeface="Arial" panose="020B0604020202020204" pitchFamily="34" charset="0"/>
                <a:cs typeface="Arial" panose="020B0604020202020204" pitchFamily="34" charset="0"/>
              </a:rPr>
              <a:t>																	</a:t>
            </a:r>
            <a:br>
              <a:rPr lang="en-US" sz="2100" dirty="0">
                <a:solidFill>
                  <a:srgbClr val="FF0000"/>
                </a:solidFill>
                <a:latin typeface="Arial" panose="020B0604020202020204" pitchFamily="34" charset="0"/>
                <a:cs typeface="Arial" panose="020B0604020202020204" pitchFamily="34" charset="0"/>
              </a:rPr>
            </a:b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p:txBody>
      </p:sp>
      <p:sp>
        <p:nvSpPr>
          <p:cNvPr id="8" name="Rectangle 7"/>
          <p:cNvSpPr/>
          <p:nvPr/>
        </p:nvSpPr>
        <p:spPr>
          <a:xfrm>
            <a:off x="667231" y="6509064"/>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5" name="Rectangle 14"/>
          <p:cNvSpPr/>
          <p:nvPr/>
        </p:nvSpPr>
        <p:spPr>
          <a:xfrm>
            <a:off x="11497893" y="5370685"/>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5" name="Title 1">
            <a:extLst>
              <a:ext uri="{FF2B5EF4-FFF2-40B4-BE49-F238E27FC236}">
                <a16:creationId xmlns:a16="http://schemas.microsoft.com/office/drawing/2014/main" id="{B317299A-CF7A-F0EA-2058-2C845E55420D}"/>
              </a:ext>
            </a:extLst>
          </p:cNvPr>
          <p:cNvSpPr txBox="1">
            <a:spLocks/>
          </p:cNvSpPr>
          <p:nvPr/>
        </p:nvSpPr>
        <p:spPr>
          <a:xfrm>
            <a:off x="2325039" y="90001"/>
            <a:ext cx="9761391" cy="688339"/>
          </a:xfrm>
          <a:prstGeom prst="rect">
            <a:avLst/>
          </a:prstGeom>
          <a:ln w="12700">
            <a:miter lim="400000"/>
          </a:ln>
          <a:extLst>
            <a:ext uri="{C572A759-6A51-4108-AA02-DFA0A04FC94B}">
              <ma14:wrappingTextBoxFlag xmlns:ma14="http://schemas.microsoft.com/office/mac/drawingml/2011/main" xmlns="" val="1"/>
            </a:ext>
          </a:extLst>
        </p:spPr>
        <p:txBody>
          <a:bodyPr lIns="45711" tIns="45712" rIns="45711" bIns="45712" anchor="t">
            <a:normAutofit/>
          </a:bodyPr>
          <a:lstStyle>
            <a:lvl1pPr marL="0" marR="0" indent="0" algn="l" defTabSz="914230" rtl="0" latinLnBrk="0">
              <a:lnSpc>
                <a:spcPct val="90000"/>
              </a:lnSpc>
              <a:spcBef>
                <a:spcPts val="0"/>
              </a:spcBef>
              <a:spcAft>
                <a:spcPts val="0"/>
              </a:spcAft>
              <a:buClrTx/>
              <a:buSzTx/>
              <a:buFontTx/>
              <a:buNone/>
              <a:tabLst/>
              <a:defRPr sz="3000" b="1" i="0" u="none" strike="noStrike" cap="none" spc="0" baseline="0">
                <a:ln>
                  <a:noFill/>
                </a:ln>
                <a:solidFill>
                  <a:srgbClr val="00B0F0"/>
                </a:solidFill>
                <a:uFillTx/>
                <a:latin typeface="Arial"/>
                <a:ea typeface="Arial"/>
                <a:cs typeface="Arial"/>
                <a:sym typeface="Arial"/>
              </a:defRPr>
            </a:lvl1pPr>
            <a:lvl2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2pPr>
            <a:lvl3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3pPr>
            <a:lvl4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4pPr>
            <a:lvl5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5pPr>
            <a:lvl6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6pPr>
            <a:lvl7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7pPr>
            <a:lvl8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8pPr>
            <a:lvl9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9pPr>
          </a:lstStyle>
          <a:p>
            <a:pPr algn="r" hangingPunct="1"/>
            <a:endParaRPr lang="en-US" dirty="0"/>
          </a:p>
        </p:txBody>
      </p:sp>
      <p:sp>
        <p:nvSpPr>
          <p:cNvPr id="3" name="Title 1">
            <a:extLst>
              <a:ext uri="{FF2B5EF4-FFF2-40B4-BE49-F238E27FC236}">
                <a16:creationId xmlns:a16="http://schemas.microsoft.com/office/drawing/2014/main" id="{EE9BD8CA-2852-D529-B206-6BAEC545651D}"/>
              </a:ext>
            </a:extLst>
          </p:cNvPr>
          <p:cNvSpPr txBox="1">
            <a:spLocks/>
          </p:cNvSpPr>
          <p:nvPr/>
        </p:nvSpPr>
        <p:spPr>
          <a:xfrm>
            <a:off x="2325600" y="90000"/>
            <a:ext cx="9761391" cy="688339"/>
          </a:xfrm>
          <a:prstGeom prst="rect">
            <a:avLst/>
          </a:prstGeom>
          <a:ln w="12700">
            <a:miter lim="400000"/>
          </a:ln>
          <a:extLst>
            <a:ext uri="{C572A759-6A51-4108-AA02-DFA0A04FC94B}">
              <ma14:wrappingTextBoxFlag xmlns="" xmlns:ma14="http://schemas.microsoft.com/office/mac/drawingml/2011/main" val="1"/>
            </a:ext>
          </a:extLst>
        </p:spPr>
        <p:txBody>
          <a:bodyPr lIns="45711" tIns="45712" rIns="45711" bIns="45712" anchor="t">
            <a:normAutofit/>
          </a:bodyPr>
          <a:lstStyle>
            <a:lvl1pPr marL="0" marR="0" indent="0" algn="l" defTabSz="914230" rtl="0" latinLnBrk="0">
              <a:lnSpc>
                <a:spcPct val="90000"/>
              </a:lnSpc>
              <a:spcBef>
                <a:spcPts val="0"/>
              </a:spcBef>
              <a:spcAft>
                <a:spcPts val="0"/>
              </a:spcAft>
              <a:buClrTx/>
              <a:buSzTx/>
              <a:buFontTx/>
              <a:buNone/>
              <a:tabLst/>
              <a:defRPr sz="3000" b="1" i="0" u="none" strike="noStrike" cap="none" spc="0" baseline="0">
                <a:ln>
                  <a:noFill/>
                </a:ln>
                <a:solidFill>
                  <a:srgbClr val="00B0F0"/>
                </a:solidFill>
                <a:uFillTx/>
                <a:latin typeface="Arial"/>
                <a:ea typeface="Arial"/>
                <a:cs typeface="Arial"/>
                <a:sym typeface="Arial"/>
              </a:defRPr>
            </a:lvl1pPr>
            <a:lvl2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2pPr>
            <a:lvl3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3pPr>
            <a:lvl4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4pPr>
            <a:lvl5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5pPr>
            <a:lvl6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6pPr>
            <a:lvl7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7pPr>
            <a:lvl8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8pPr>
            <a:lvl9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9pPr>
          </a:lstStyle>
          <a:p>
            <a:pPr algn="r" hangingPunct="1"/>
            <a:r>
              <a:rPr lang="en-US" dirty="0"/>
              <a:t>Neutron Skin of </a:t>
            </a:r>
            <a:r>
              <a:rPr lang="en-US" baseline="30000" dirty="0"/>
              <a:t>208</a:t>
            </a:r>
            <a:r>
              <a:rPr lang="en-US" dirty="0"/>
              <a:t>Pb and Nuclear EOS</a:t>
            </a:r>
          </a:p>
        </p:txBody>
      </p:sp>
      <p:sp>
        <p:nvSpPr>
          <p:cNvPr id="10" name="Title 1">
            <a:extLst>
              <a:ext uri="{FF2B5EF4-FFF2-40B4-BE49-F238E27FC236}">
                <a16:creationId xmlns:a16="http://schemas.microsoft.com/office/drawing/2014/main" id="{3C2DDB23-D058-22CA-3F60-1E03A8572B38}"/>
              </a:ext>
            </a:extLst>
          </p:cNvPr>
          <p:cNvSpPr txBox="1">
            <a:spLocks/>
          </p:cNvSpPr>
          <p:nvPr/>
        </p:nvSpPr>
        <p:spPr>
          <a:xfrm>
            <a:off x="1" y="691944"/>
            <a:ext cx="8345346" cy="778453"/>
          </a:xfrm>
          <a:prstGeom prst="rect">
            <a:avLst/>
          </a:prstGeom>
          <a:ln w="12700">
            <a:miter lim="400000"/>
          </a:ln>
          <a:extLst>
            <a:ext uri="{C572A759-6A51-4108-AA02-DFA0A04FC94B}">
              <ma14:wrappingTextBoxFlag xmlns="" xmlns:ma14="http://schemas.microsoft.com/office/mac/drawingml/2011/main" val="1"/>
            </a:ext>
          </a:extLst>
        </p:spPr>
        <p:txBody>
          <a:bodyPr lIns="45711" tIns="45712" rIns="45711" bIns="45712" anchor="t">
            <a:noAutofit/>
          </a:bodyPr>
          <a:lstStyle>
            <a:lvl1pPr marL="0" marR="0" indent="0" algn="l" defTabSz="914230" rtl="0" latinLnBrk="0">
              <a:lnSpc>
                <a:spcPct val="90000"/>
              </a:lnSpc>
              <a:spcBef>
                <a:spcPts val="0"/>
              </a:spcBef>
              <a:spcAft>
                <a:spcPts val="0"/>
              </a:spcAft>
              <a:buClrTx/>
              <a:buSzTx/>
              <a:buFontTx/>
              <a:buNone/>
              <a:tabLst/>
              <a:defRPr sz="3000" b="1" i="0" u="none" strike="noStrike" cap="none" spc="0" baseline="0">
                <a:ln>
                  <a:noFill/>
                </a:ln>
                <a:solidFill>
                  <a:srgbClr val="00B0F0"/>
                </a:solidFill>
                <a:uFillTx/>
                <a:latin typeface="Arial"/>
                <a:ea typeface="Arial"/>
                <a:cs typeface="Arial"/>
                <a:sym typeface="Arial"/>
              </a:defRPr>
            </a:lvl1pPr>
            <a:lvl2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2pPr>
            <a:lvl3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3pPr>
            <a:lvl4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4pPr>
            <a:lvl5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5pPr>
            <a:lvl6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6pPr>
            <a:lvl7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7pPr>
            <a:lvl8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8pPr>
            <a:lvl9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9pPr>
          </a:lstStyle>
          <a:p>
            <a:pPr hangingPunct="1"/>
            <a:endParaRPr lang="en-US" sz="4500" dirty="0"/>
          </a:p>
        </p:txBody>
      </p:sp>
      <p:pic>
        <p:nvPicPr>
          <p:cNvPr id="17" name="Picture 16">
            <a:extLst>
              <a:ext uri="{FF2B5EF4-FFF2-40B4-BE49-F238E27FC236}">
                <a16:creationId xmlns:a16="http://schemas.microsoft.com/office/drawing/2014/main" id="{2106E546-B8CB-82A3-74FB-97DA3A51CFA4}"/>
              </a:ext>
            </a:extLst>
          </p:cNvPr>
          <p:cNvPicPr>
            <a:picLocks noChangeAspect="1"/>
          </p:cNvPicPr>
          <p:nvPr/>
        </p:nvPicPr>
        <p:blipFill rotWithShape="1">
          <a:blip r:embed="rId3">
            <a:extLst>
              <a:ext uri="{28A0092B-C50C-407E-A947-70E740481C1C}">
                <a14:useLocalDpi xmlns:a14="http://schemas.microsoft.com/office/drawing/2010/main" val="0"/>
              </a:ext>
            </a:extLst>
          </a:blip>
          <a:srcRect l="-1" r="27419"/>
          <a:stretch/>
        </p:blipFill>
        <p:spPr>
          <a:xfrm>
            <a:off x="7297069" y="1357834"/>
            <a:ext cx="4465009" cy="4310597"/>
          </a:xfrm>
          <a:prstGeom prst="rect">
            <a:avLst/>
          </a:prstGeom>
        </p:spPr>
      </p:pic>
      <p:sp>
        <p:nvSpPr>
          <p:cNvPr id="24" name="Rectangle 23">
            <a:extLst>
              <a:ext uri="{FF2B5EF4-FFF2-40B4-BE49-F238E27FC236}">
                <a16:creationId xmlns:a16="http://schemas.microsoft.com/office/drawing/2014/main" id="{85FC6CCE-51D5-A808-CE1E-D3A7A9A5D1C8}"/>
              </a:ext>
            </a:extLst>
          </p:cNvPr>
          <p:cNvSpPr/>
          <p:nvPr/>
        </p:nvSpPr>
        <p:spPr>
          <a:xfrm>
            <a:off x="9550236" y="1383991"/>
            <a:ext cx="2269677" cy="1870371"/>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30" name="TextBox 29">
            <a:extLst>
              <a:ext uri="{FF2B5EF4-FFF2-40B4-BE49-F238E27FC236}">
                <a16:creationId xmlns:a16="http://schemas.microsoft.com/office/drawing/2014/main" id="{E96CE90C-61D3-3349-E910-E8EB9DA651BC}"/>
              </a:ext>
            </a:extLst>
          </p:cNvPr>
          <p:cNvSpPr txBox="1"/>
          <p:nvPr/>
        </p:nvSpPr>
        <p:spPr>
          <a:xfrm>
            <a:off x="14329103" y="8007481"/>
            <a:ext cx="107922" cy="954105"/>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0000"/>
                </a:solidFill>
                <a:effectLst/>
                <a:uFillTx/>
                <a:latin typeface="Arial"/>
                <a:ea typeface="Arial"/>
                <a:cs typeface="Arial"/>
                <a:sym typeface="Arial"/>
              </a:rPr>
              <a:t>2016</a:t>
            </a:r>
          </a:p>
        </p:txBody>
      </p:sp>
      <p:sp>
        <p:nvSpPr>
          <p:cNvPr id="32" name="Rectangle 61">
            <a:extLst>
              <a:ext uri="{FF2B5EF4-FFF2-40B4-BE49-F238E27FC236}">
                <a16:creationId xmlns:a16="http://schemas.microsoft.com/office/drawing/2014/main" id="{526DA22F-83A2-4AF8-641B-EEF8A5FC5CF9}"/>
              </a:ext>
            </a:extLst>
          </p:cNvPr>
          <p:cNvSpPr>
            <a:spLocks noChangeArrowheads="1"/>
          </p:cNvSpPr>
          <p:nvPr/>
        </p:nvSpPr>
        <p:spPr bwMode="auto">
          <a:xfrm>
            <a:off x="81282" y="695653"/>
            <a:ext cx="11934613" cy="6118594"/>
          </a:xfrm>
          <a:prstGeom prst="rect">
            <a:avLst/>
          </a:prstGeom>
          <a:noFill/>
          <a:ln w="9525">
            <a:noFill/>
            <a:miter lim="800000"/>
            <a:headEnd/>
            <a:tailEnd/>
          </a:ln>
        </p:spPr>
        <p:txBody>
          <a:bodyPr wrap="square" lIns="121917" tIns="60958" rIns="121917" bIns="60958">
            <a:prstTxWarp prst="textNoShape">
              <a:avLst/>
            </a:prstTxWarp>
            <a:spAutoFit/>
          </a:bodyPr>
          <a:lstStyle/>
          <a:p>
            <a:pPr marL="167986" indent="-167986">
              <a:lnSpc>
                <a:spcPct val="90000"/>
              </a:lnSpc>
              <a:spcBef>
                <a:spcPct val="20000"/>
              </a:spcBef>
              <a:buClr>
                <a:srgbClr val="000000"/>
              </a:buClr>
            </a:pPr>
            <a:r>
              <a:rPr lang="en-US" sz="2100" dirty="0">
                <a:solidFill>
                  <a:schemeClr val="tx1"/>
                </a:solidFill>
                <a:latin typeface="Arial" panose="020B0604020202020204" pitchFamily="34" charset="0"/>
                <a:cs typeface="Arial" panose="020B0604020202020204" pitchFamily="34" charset="0"/>
              </a:rPr>
              <a:t>Slope of symmetry energy (</a:t>
            </a:r>
            <a:r>
              <a:rPr lang="en-US" sz="2100" b="1" dirty="0">
                <a:solidFill>
                  <a:srgbClr val="FF0000"/>
                </a:solidFill>
                <a:latin typeface="Arial" panose="020B0604020202020204" pitchFamily="34" charset="0"/>
                <a:cs typeface="Arial" panose="020B0604020202020204" pitchFamily="34" charset="0"/>
              </a:rPr>
              <a:t>L</a:t>
            </a:r>
            <a:r>
              <a:rPr lang="en-US" sz="2100" dirty="0">
                <a:solidFill>
                  <a:schemeClr val="tx1"/>
                </a:solidFill>
                <a:latin typeface="Arial" panose="020B0604020202020204" pitchFamily="34" charset="0"/>
                <a:cs typeface="Arial" panose="020B0604020202020204" pitchFamily="34" charset="0"/>
              </a:rPr>
              <a:t>) related to NS pressure			</a:t>
            </a:r>
            <a:r>
              <a:rPr kumimoji="0" lang="en-US" sz="2100" i="0" u="none" strike="noStrike" cap="none" spc="0" normalizeH="0" baseline="0" dirty="0">
                <a:ln>
                  <a:noFill/>
                </a:ln>
                <a:solidFill>
                  <a:srgbClr val="C00000"/>
                </a:solidFill>
                <a:effectLst/>
                <a:uFillTx/>
                <a:latin typeface="Arial"/>
                <a:ea typeface="Arial"/>
                <a:cs typeface="Arial"/>
                <a:sym typeface="Arial"/>
              </a:rPr>
              <a:t>Correlations from ab initio </a:t>
            </a:r>
            <a:r>
              <a:rPr kumimoji="0" lang="en-US" sz="2100" i="0" u="none" strike="noStrike" cap="none" spc="0" normalizeH="0" baseline="30000" dirty="0">
                <a:ln>
                  <a:noFill/>
                </a:ln>
                <a:solidFill>
                  <a:srgbClr val="C00000"/>
                </a:solidFill>
                <a:effectLst/>
                <a:uFillTx/>
                <a:latin typeface="Arial"/>
                <a:ea typeface="Arial"/>
                <a:cs typeface="Arial"/>
                <a:sym typeface="Arial"/>
              </a:rPr>
              <a:t>208</a:t>
            </a:r>
            <a:r>
              <a:rPr kumimoji="0" lang="en-US" sz="2100" i="0" u="none" strike="noStrike" cap="none" spc="0" normalizeH="0" baseline="0" dirty="0">
                <a:ln>
                  <a:noFill/>
                </a:ln>
                <a:solidFill>
                  <a:srgbClr val="C00000"/>
                </a:solidFill>
                <a:effectLst/>
                <a:uFillTx/>
                <a:latin typeface="Arial"/>
                <a:ea typeface="Arial"/>
                <a:cs typeface="Arial"/>
                <a:sym typeface="Arial"/>
              </a:rPr>
              <a:t>Pb</a:t>
            </a:r>
            <a:endParaRPr lang="en-US" sz="2100" dirty="0">
              <a:solidFill>
                <a:schemeClr val="tx1"/>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800" b="1" dirty="0">
              <a:solidFill>
                <a:srgbClr val="00B05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dirty="0">
                <a:solidFill>
                  <a:srgbClr val="0070C0"/>
                </a:solidFill>
                <a:latin typeface="Arial" panose="020B0604020202020204" pitchFamily="34" charset="0"/>
                <a:cs typeface="Arial" panose="020B0604020202020204" pitchFamily="34" charset="0"/>
              </a:rPr>
              <a:t>Crucial for mass-radii relationship</a:t>
            </a:r>
          </a:p>
          <a:p>
            <a:pPr marL="167986" indent="-167986">
              <a:lnSpc>
                <a:spcPct val="90000"/>
              </a:lnSpc>
              <a:spcBef>
                <a:spcPct val="20000"/>
              </a:spcBef>
              <a:buClr>
                <a:srgbClr val="000000"/>
              </a:buClr>
            </a:pPr>
            <a:endParaRPr lang="en-US" sz="800" dirty="0">
              <a:solidFill>
                <a:srgbClr val="0070C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600" dirty="0">
              <a:solidFill>
                <a:srgbClr val="0070C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2100" b="1" dirty="0">
              <a:solidFill>
                <a:schemeClr val="tx1"/>
              </a:solidFill>
              <a:latin typeface="Myriad pro"/>
              <a:cs typeface="Myriad pro"/>
            </a:endParaRPr>
          </a:p>
          <a:p>
            <a:pPr marL="167986" indent="-167986">
              <a:lnSpc>
                <a:spcPct val="90000"/>
              </a:lnSpc>
              <a:spcBef>
                <a:spcPct val="20000"/>
              </a:spcBef>
              <a:buClr>
                <a:srgbClr val="000000"/>
              </a:buClr>
            </a:pPr>
            <a:endParaRPr lang="en-US" sz="2100" b="1" dirty="0">
              <a:solidFill>
                <a:schemeClr val="tx1"/>
              </a:solidFill>
              <a:latin typeface="Myriad pro"/>
              <a:cs typeface="Myriad pro"/>
            </a:endParaRPr>
          </a:p>
          <a:p>
            <a:pPr marL="167986" indent="-167986">
              <a:lnSpc>
                <a:spcPct val="90000"/>
              </a:lnSpc>
              <a:spcBef>
                <a:spcPct val="20000"/>
              </a:spcBef>
              <a:buClr>
                <a:srgbClr val="000000"/>
              </a:buClr>
            </a:pPr>
            <a:endParaRPr lang="en-US" sz="2100" b="1" dirty="0">
              <a:solidFill>
                <a:schemeClr val="tx1"/>
              </a:solidFill>
              <a:latin typeface="Myriad pro"/>
              <a:cs typeface="Myriad pro"/>
            </a:endParaRPr>
          </a:p>
          <a:p>
            <a:pPr marL="167986" indent="-167986">
              <a:lnSpc>
                <a:spcPct val="90000"/>
              </a:lnSpc>
              <a:spcBef>
                <a:spcPct val="20000"/>
              </a:spcBef>
              <a:buClr>
                <a:srgbClr val="000000"/>
              </a:buClr>
            </a:pPr>
            <a:endParaRPr lang="en-US" sz="2100" b="1" dirty="0">
              <a:solidFill>
                <a:schemeClr val="tx1"/>
              </a:solidFill>
              <a:latin typeface="Myriad pro"/>
              <a:cs typeface="Myriad pro"/>
            </a:endParaRPr>
          </a:p>
          <a:p>
            <a:pPr marL="167986" indent="-167986">
              <a:lnSpc>
                <a:spcPct val="90000"/>
              </a:lnSpc>
              <a:spcBef>
                <a:spcPct val="20000"/>
              </a:spcBef>
              <a:buClr>
                <a:srgbClr val="000000"/>
              </a:buClr>
            </a:pPr>
            <a:endParaRPr lang="en-US" sz="2100" b="1" dirty="0">
              <a:solidFill>
                <a:schemeClr val="tx1"/>
              </a:solidFill>
              <a:latin typeface="Myriad pro"/>
              <a:cs typeface="Myriad pro"/>
            </a:endParaRPr>
          </a:p>
          <a:p>
            <a:pPr marL="167986" indent="-167986">
              <a:lnSpc>
                <a:spcPct val="90000"/>
              </a:lnSpc>
              <a:spcBef>
                <a:spcPct val="20000"/>
              </a:spcBef>
              <a:buClr>
                <a:srgbClr val="000000"/>
              </a:buClr>
            </a:pPr>
            <a:r>
              <a:rPr lang="en-US" sz="2100" b="1" dirty="0">
                <a:solidFill>
                  <a:schemeClr val="tx1"/>
                </a:solidFill>
                <a:latin typeface="Myriad pro"/>
                <a:cs typeface="Myriad pro"/>
              </a:rPr>
              <a:t>        </a:t>
            </a:r>
          </a:p>
          <a:p>
            <a:pPr marL="167986" indent="-167986">
              <a:lnSpc>
                <a:spcPct val="90000"/>
              </a:lnSpc>
              <a:spcBef>
                <a:spcPct val="20000"/>
              </a:spcBef>
              <a:buClr>
                <a:srgbClr val="000000"/>
              </a:buClr>
            </a:pPr>
            <a:endParaRPr lang="en-US" sz="2100" b="1" dirty="0">
              <a:solidFill>
                <a:schemeClr val="tx1"/>
              </a:solidFill>
              <a:latin typeface="Myriad pro"/>
              <a:cs typeface="Myriad pro"/>
            </a:endParaRPr>
          </a:p>
          <a:p>
            <a:pPr marL="167986" indent="-167986">
              <a:lnSpc>
                <a:spcPct val="90000"/>
              </a:lnSpc>
              <a:spcBef>
                <a:spcPct val="20000"/>
              </a:spcBef>
              <a:buClr>
                <a:srgbClr val="000000"/>
              </a:buClr>
            </a:pPr>
            <a:endParaRPr lang="en-US" sz="2100" b="1" dirty="0">
              <a:solidFill>
                <a:schemeClr val="tx1"/>
              </a:solidFill>
              <a:latin typeface="Myriad pro"/>
              <a:cs typeface="Myriad pro"/>
            </a:endParaRPr>
          </a:p>
          <a:p>
            <a:pPr marL="167986" indent="-167986">
              <a:lnSpc>
                <a:spcPct val="90000"/>
              </a:lnSpc>
              <a:spcBef>
                <a:spcPct val="20000"/>
              </a:spcBef>
              <a:buClr>
                <a:srgbClr val="000000"/>
              </a:buClr>
            </a:pPr>
            <a:endParaRPr lang="en-US" sz="2100" b="1" dirty="0">
              <a:solidFill>
                <a:schemeClr val="tx1"/>
              </a:solidFill>
              <a:latin typeface="Myriad pro"/>
              <a:cs typeface="Myriad pro"/>
            </a:endParaRPr>
          </a:p>
          <a:p>
            <a:pPr marL="167986" indent="-167986">
              <a:lnSpc>
                <a:spcPct val="90000"/>
              </a:lnSpc>
              <a:spcBef>
                <a:spcPct val="20000"/>
              </a:spcBef>
              <a:buClr>
                <a:srgbClr val="000000"/>
              </a:buClr>
            </a:pPr>
            <a:endParaRPr lang="en-US" sz="2100" b="1" dirty="0">
              <a:solidFill>
                <a:schemeClr val="tx1"/>
              </a:solidFill>
              <a:latin typeface="Myriad pro"/>
              <a:cs typeface="Myriad pro"/>
            </a:endParaRPr>
          </a:p>
          <a:p>
            <a:pPr marL="167986" indent="-167986">
              <a:lnSpc>
                <a:spcPct val="90000"/>
              </a:lnSpc>
              <a:spcBef>
                <a:spcPct val="20000"/>
              </a:spcBef>
              <a:buClr>
                <a:srgbClr val="000000"/>
              </a:buClr>
            </a:pPr>
            <a:endParaRPr lang="en-US" sz="2100" b="1" dirty="0">
              <a:solidFill>
                <a:schemeClr val="tx1"/>
              </a:solidFill>
              <a:latin typeface="Myriad pro"/>
              <a:cs typeface="Myriad pro"/>
            </a:endParaRPr>
          </a:p>
          <a:p>
            <a:pPr marL="167986" indent="-167986">
              <a:lnSpc>
                <a:spcPct val="90000"/>
              </a:lnSpc>
              <a:spcBef>
                <a:spcPct val="20000"/>
              </a:spcBef>
              <a:buClr>
                <a:srgbClr val="000000"/>
              </a:buClr>
            </a:pPr>
            <a:endParaRPr lang="en-US" sz="2100" b="1" dirty="0">
              <a:solidFill>
                <a:schemeClr val="tx1"/>
              </a:solidFill>
              <a:latin typeface="Myriad pro"/>
              <a:cs typeface="Myriad pro"/>
            </a:endParaRPr>
          </a:p>
          <a:p>
            <a:pPr marL="167986" indent="-167986">
              <a:lnSpc>
                <a:spcPct val="90000"/>
              </a:lnSpc>
              <a:spcBef>
                <a:spcPct val="20000"/>
              </a:spcBef>
              <a:buClr>
                <a:srgbClr val="000000"/>
              </a:buClr>
            </a:pPr>
            <a:endParaRPr lang="en-US" sz="2100" b="1" dirty="0">
              <a:solidFill>
                <a:schemeClr val="tx1"/>
              </a:solidFill>
              <a:latin typeface="Myriad pro"/>
              <a:cs typeface="Myriad pro"/>
            </a:endParaRPr>
          </a:p>
          <a:p>
            <a:pPr marL="167986" indent="-167986">
              <a:lnSpc>
                <a:spcPct val="90000"/>
              </a:lnSpc>
              <a:spcBef>
                <a:spcPct val="20000"/>
              </a:spcBef>
              <a:buClr>
                <a:srgbClr val="000000"/>
              </a:buClr>
            </a:pPr>
            <a:r>
              <a:rPr lang="en-US" sz="2100" dirty="0">
                <a:solidFill>
                  <a:schemeClr val="tx1"/>
                </a:solidFill>
                <a:latin typeface="Myriad pro"/>
                <a:cs typeface="Myriad pro"/>
              </a:rPr>
              <a:t>Mirror charge radii, dipole/quadrupole polarizabilities</a:t>
            </a:r>
          </a:p>
        </p:txBody>
      </p:sp>
      <p:sp>
        <p:nvSpPr>
          <p:cNvPr id="6" name="Rectangle 5">
            <a:extLst>
              <a:ext uri="{FF2B5EF4-FFF2-40B4-BE49-F238E27FC236}">
                <a16:creationId xmlns:a16="http://schemas.microsoft.com/office/drawing/2014/main" id="{22DD16E8-FBCC-6548-AE33-0528EA32F84F}"/>
              </a:ext>
            </a:extLst>
          </p:cNvPr>
          <p:cNvSpPr/>
          <p:nvPr/>
        </p:nvSpPr>
        <p:spPr>
          <a:xfrm>
            <a:off x="7030879" y="1414988"/>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8" name="Oval 17">
            <a:extLst>
              <a:ext uri="{FF2B5EF4-FFF2-40B4-BE49-F238E27FC236}">
                <a16:creationId xmlns:a16="http://schemas.microsoft.com/office/drawing/2014/main" id="{6ECCCB5F-DDB7-1C59-BAD0-1372D9A1601F}"/>
              </a:ext>
            </a:extLst>
          </p:cNvPr>
          <p:cNvSpPr/>
          <p:nvPr/>
        </p:nvSpPr>
        <p:spPr>
          <a:xfrm>
            <a:off x="8249103" y="1170267"/>
            <a:ext cx="3846653" cy="928795"/>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E1E231C1-E5EF-1D8A-5652-8EED9A76AFAE}"/>
              </a:ext>
            </a:extLst>
          </p:cNvPr>
          <p:cNvCxnSpPr>
            <a:cxnSpLocks/>
          </p:cNvCxnSpPr>
          <p:nvPr/>
        </p:nvCxnSpPr>
        <p:spPr>
          <a:xfrm>
            <a:off x="9486526" y="2083013"/>
            <a:ext cx="478090" cy="2782065"/>
          </a:xfrm>
          <a:prstGeom prst="straightConnector1">
            <a:avLst/>
          </a:prstGeom>
          <a:ln w="444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61">
            <a:extLst>
              <a:ext uri="{FF2B5EF4-FFF2-40B4-BE49-F238E27FC236}">
                <a16:creationId xmlns:a16="http://schemas.microsoft.com/office/drawing/2014/main" id="{C1C43F2E-3FE6-C1B9-0E75-92381B991A75}"/>
              </a:ext>
            </a:extLst>
          </p:cNvPr>
          <p:cNvSpPr>
            <a:spLocks noChangeArrowheads="1"/>
          </p:cNvSpPr>
          <p:nvPr/>
        </p:nvSpPr>
        <p:spPr bwMode="auto">
          <a:xfrm>
            <a:off x="7601995" y="5818116"/>
            <a:ext cx="4485829" cy="904859"/>
          </a:xfrm>
          <a:prstGeom prst="rect">
            <a:avLst/>
          </a:prstGeom>
          <a:noFill/>
          <a:ln w="9525">
            <a:noFill/>
            <a:miter lim="800000"/>
            <a:headEnd/>
            <a:tailEnd/>
          </a:ln>
        </p:spPr>
        <p:txBody>
          <a:bodyPr wrap="square" lIns="121917" tIns="60958" rIns="121917" bIns="60958">
            <a:prstTxWarp prst="textNoShape">
              <a:avLst/>
            </a:prstTxWarp>
            <a:spAutoFit/>
          </a:bodyPr>
          <a:lstStyle/>
          <a:p>
            <a:pPr marL="167986" indent="-167986">
              <a:lnSpc>
                <a:spcPct val="90000"/>
              </a:lnSpc>
              <a:spcBef>
                <a:spcPct val="20000"/>
              </a:spcBef>
              <a:buClr>
                <a:srgbClr val="000000"/>
              </a:buClr>
            </a:pPr>
            <a:r>
              <a:rPr lang="en-US" sz="2100" dirty="0">
                <a:solidFill>
                  <a:schemeClr val="tx1"/>
                </a:solidFill>
                <a:latin typeface="Arial" panose="020B0604020202020204" pitchFamily="34" charset="0"/>
                <a:cs typeface="Arial" panose="020B0604020202020204" pitchFamily="34" charset="0"/>
              </a:rPr>
              <a:t>Potentially constrain nuclear forces:</a:t>
            </a:r>
          </a:p>
          <a:p>
            <a:pPr marL="167986" indent="-167986">
              <a:lnSpc>
                <a:spcPct val="90000"/>
              </a:lnSpc>
              <a:spcBef>
                <a:spcPct val="20000"/>
              </a:spcBef>
              <a:buClr>
                <a:srgbClr val="000000"/>
              </a:buClr>
            </a:pPr>
            <a:endParaRPr lang="en-US" sz="600" dirty="0">
              <a:solidFill>
                <a:schemeClr val="tx1"/>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b="1" dirty="0">
                <a:solidFill>
                  <a:srgbClr val="C00000"/>
                </a:solidFill>
                <a:latin typeface="Arial" panose="020B0604020202020204" pitchFamily="34" charset="0"/>
                <a:cs typeface="Arial" panose="020B0604020202020204" pitchFamily="34" charset="0"/>
              </a:rPr>
              <a:t>  Neutron star radii/mergers  </a:t>
            </a:r>
          </a:p>
        </p:txBody>
      </p:sp>
      <p:sp>
        <p:nvSpPr>
          <p:cNvPr id="44" name="Rectangle 61">
            <a:extLst>
              <a:ext uri="{FF2B5EF4-FFF2-40B4-BE49-F238E27FC236}">
                <a16:creationId xmlns:a16="http://schemas.microsoft.com/office/drawing/2014/main" id="{EA16859E-8044-B886-8C3C-DD91AAC6D924}"/>
              </a:ext>
            </a:extLst>
          </p:cNvPr>
          <p:cNvSpPr>
            <a:spLocks noChangeArrowheads="1"/>
          </p:cNvSpPr>
          <p:nvPr/>
        </p:nvSpPr>
        <p:spPr bwMode="auto">
          <a:xfrm>
            <a:off x="10191190" y="3580236"/>
            <a:ext cx="2023871" cy="413955"/>
          </a:xfrm>
          <a:prstGeom prst="rect">
            <a:avLst/>
          </a:prstGeom>
          <a:noFill/>
          <a:ln w="9525">
            <a:noFill/>
            <a:miter lim="800000"/>
            <a:headEnd/>
            <a:tailEnd/>
          </a:ln>
        </p:spPr>
        <p:txBody>
          <a:bodyPr wrap="square" lIns="121917" tIns="60958" rIns="121917" bIns="60958">
            <a:prstTxWarp prst="textNoShape">
              <a:avLst/>
            </a:prstTxWarp>
            <a:spAutoFit/>
          </a:bodyPr>
          <a:lstStyle/>
          <a:p>
            <a:pPr marL="167986" indent="-167986">
              <a:lnSpc>
                <a:spcPct val="90000"/>
              </a:lnSpc>
              <a:spcBef>
                <a:spcPct val="20000"/>
              </a:spcBef>
              <a:buClr>
                <a:srgbClr val="000000"/>
              </a:buClr>
            </a:pPr>
            <a:r>
              <a:rPr lang="en-US" sz="2100" b="1" dirty="0">
                <a:solidFill>
                  <a:srgbClr val="0070C0"/>
                </a:solidFill>
                <a:latin typeface="Arial" panose="020B0604020202020204" pitchFamily="34" charset="0"/>
                <a:cs typeface="Arial" panose="020B0604020202020204" pitchFamily="34" charset="0"/>
              </a:rPr>
              <a:t>L = 38-69 MeV</a:t>
            </a:r>
            <a:endParaRPr lang="en-US" sz="2100" b="1"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C1F6DCC-3269-028F-8730-3F786B6E2587}"/>
              </a:ext>
            </a:extLst>
          </p:cNvPr>
          <p:cNvPicPr>
            <a:picLocks noChangeAspect="1"/>
          </p:cNvPicPr>
          <p:nvPr/>
        </p:nvPicPr>
        <p:blipFill>
          <a:blip r:embed="rId4"/>
          <a:stretch>
            <a:fillRect/>
          </a:stretch>
        </p:blipFill>
        <p:spPr>
          <a:xfrm>
            <a:off x="105766" y="1837016"/>
            <a:ext cx="6286389" cy="4390609"/>
          </a:xfrm>
          <a:prstGeom prst="rect">
            <a:avLst/>
          </a:prstGeom>
        </p:spPr>
      </p:pic>
      <p:sp>
        <p:nvSpPr>
          <p:cNvPr id="7" name="TextBox 6">
            <a:extLst>
              <a:ext uri="{FF2B5EF4-FFF2-40B4-BE49-F238E27FC236}">
                <a16:creationId xmlns:a16="http://schemas.microsoft.com/office/drawing/2014/main" id="{A87BA42A-79E9-DE17-3625-FE72F09B2FCB}"/>
              </a:ext>
            </a:extLst>
          </p:cNvPr>
          <p:cNvSpPr txBox="1"/>
          <p:nvPr/>
        </p:nvSpPr>
        <p:spPr>
          <a:xfrm>
            <a:off x="4046928" y="1989785"/>
            <a:ext cx="2236642" cy="584775"/>
          </a:xfrm>
          <a:prstGeom prst="rect">
            <a:avLst/>
          </a:prstGeom>
          <a:noFill/>
        </p:spPr>
        <p:txBody>
          <a:bodyPr wrap="square" rtlCol="0">
            <a:spAutoFit/>
          </a:bodyPr>
          <a:lstStyle/>
          <a:p>
            <a:pPr algn="ctr"/>
            <a:r>
              <a:rPr lang="en-US" sz="1600" dirty="0">
                <a:solidFill>
                  <a:schemeClr val="accent1">
                    <a:lumMod val="75000"/>
                  </a:schemeClr>
                </a:solidFill>
                <a:latin typeface="Helvetica CY"/>
                <a:cs typeface="Helvetica CY"/>
              </a:rPr>
              <a:t>Gandolfi, Carlson &amp; </a:t>
            </a:r>
          </a:p>
          <a:p>
            <a:pPr algn="ctr"/>
            <a:r>
              <a:rPr lang="en-US" sz="1600" dirty="0">
                <a:solidFill>
                  <a:schemeClr val="accent1">
                    <a:lumMod val="75000"/>
                  </a:schemeClr>
                </a:solidFill>
                <a:latin typeface="Helvetica CY"/>
                <a:cs typeface="Helvetica CY"/>
              </a:rPr>
              <a:t>Reddy, PRC (2012)</a:t>
            </a:r>
          </a:p>
        </p:txBody>
      </p:sp>
      <p:sp>
        <p:nvSpPr>
          <p:cNvPr id="9" name="TextBox 8">
            <a:extLst>
              <a:ext uri="{FF2B5EF4-FFF2-40B4-BE49-F238E27FC236}">
                <a16:creationId xmlns:a16="http://schemas.microsoft.com/office/drawing/2014/main" id="{B35FAAF1-2B95-BF7A-1A9B-5C3B6C5FBDD6}"/>
              </a:ext>
            </a:extLst>
          </p:cNvPr>
          <p:cNvSpPr txBox="1"/>
          <p:nvPr/>
        </p:nvSpPr>
        <p:spPr>
          <a:xfrm>
            <a:off x="8569043" y="1303928"/>
            <a:ext cx="3338078" cy="646331"/>
          </a:xfrm>
          <a:prstGeom prst="rect">
            <a:avLst/>
          </a:prstGeom>
          <a:noFill/>
        </p:spPr>
        <p:txBody>
          <a:bodyPr wrap="square" rtlCol="0">
            <a:spAutoFit/>
          </a:bodyPr>
          <a:lstStyle/>
          <a:p>
            <a:r>
              <a:rPr lang="en-US" sz="1800" dirty="0"/>
              <a:t>Correlation between </a:t>
            </a:r>
            <a:r>
              <a:rPr lang="en-US" sz="1800" dirty="0" err="1"/>
              <a:t>R</a:t>
            </a:r>
            <a:r>
              <a:rPr lang="en-US" sz="1800" baseline="-25000" dirty="0" err="1"/>
              <a:t>skin</a:t>
            </a:r>
            <a:r>
              <a:rPr lang="en-US" sz="1800" dirty="0"/>
              <a:t> and symmetry-energy slope (</a:t>
            </a:r>
            <a:r>
              <a:rPr lang="en-US" sz="1800" b="1" dirty="0">
                <a:solidFill>
                  <a:srgbClr val="FF0000"/>
                </a:solidFill>
              </a:rPr>
              <a:t>L</a:t>
            </a:r>
            <a:r>
              <a:rPr lang="en-US" sz="1800" dirty="0"/>
              <a:t>)  </a:t>
            </a:r>
          </a:p>
        </p:txBody>
      </p:sp>
      <p:pic>
        <p:nvPicPr>
          <p:cNvPr id="26" name="Picture 25">
            <a:extLst>
              <a:ext uri="{FF2B5EF4-FFF2-40B4-BE49-F238E27FC236}">
                <a16:creationId xmlns:a16="http://schemas.microsoft.com/office/drawing/2014/main" id="{10823210-FC3A-1889-BD02-12557B5D861F}"/>
              </a:ext>
            </a:extLst>
          </p:cNvPr>
          <p:cNvPicPr>
            <a:picLocks noChangeAspect="1"/>
          </p:cNvPicPr>
          <p:nvPr/>
        </p:nvPicPr>
        <p:blipFill>
          <a:blip r:embed="rId5"/>
          <a:stretch>
            <a:fillRect/>
          </a:stretch>
        </p:blipFill>
        <p:spPr>
          <a:xfrm>
            <a:off x="4637230" y="1080796"/>
            <a:ext cx="1907324" cy="692755"/>
          </a:xfrm>
          <a:prstGeom prst="rect">
            <a:avLst/>
          </a:prstGeom>
        </p:spPr>
      </p:pic>
      <p:sp>
        <p:nvSpPr>
          <p:cNvPr id="2" name="TextBox 1">
            <a:extLst>
              <a:ext uri="{FF2B5EF4-FFF2-40B4-BE49-F238E27FC236}">
                <a16:creationId xmlns:a16="http://schemas.microsoft.com/office/drawing/2014/main" id="{8E89817F-F470-FF7A-7E8E-192F249C7C7D}"/>
              </a:ext>
            </a:extLst>
          </p:cNvPr>
          <p:cNvSpPr txBox="1"/>
          <p:nvPr/>
        </p:nvSpPr>
        <p:spPr>
          <a:xfrm>
            <a:off x="9543791" y="2192961"/>
            <a:ext cx="2697464"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1400" dirty="0">
                <a:solidFill>
                  <a:srgbClr val="FF0000"/>
                </a:solidFill>
                <a:effectLst/>
                <a:latin typeface="Arial" panose="020B0604020202020204" pitchFamily="34" charset="0"/>
                <a:cs typeface="Arial" panose="020B0604020202020204" pitchFamily="34" charset="0"/>
              </a:rPr>
              <a:t>Nature Physics </a:t>
            </a:r>
            <a:r>
              <a:rPr lang="en-CA" sz="1400" b="1" dirty="0">
                <a:solidFill>
                  <a:srgbClr val="FF0000"/>
                </a:solidFill>
                <a:effectLst/>
                <a:latin typeface="Arial" panose="020B0604020202020204" pitchFamily="34" charset="0"/>
                <a:cs typeface="Arial" panose="020B0604020202020204" pitchFamily="34" charset="0"/>
              </a:rPr>
              <a:t>18</a:t>
            </a:r>
            <a:r>
              <a:rPr lang="en-CA" sz="1400" dirty="0">
                <a:solidFill>
                  <a:srgbClr val="FF0000"/>
                </a:solidFill>
                <a:effectLst/>
                <a:latin typeface="Arial" panose="020B0604020202020204" pitchFamily="34" charset="0"/>
                <a:cs typeface="Arial" panose="020B0604020202020204" pitchFamily="34" charset="0"/>
              </a:rPr>
              <a:t>, 1196 (2022)</a:t>
            </a:r>
            <a:endParaRPr lang="en-CA" sz="1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5268438"/>
      </p:ext>
    </p:extLst>
  </p:cSld>
  <p:clrMapOvr>
    <a:masterClrMapping/>
  </p:clrMapOvr>
  <p:transition spd="med" advTm="11098"/>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D231F-47A9-7409-3D4F-1A27F11D6D95}"/>
            </a:ext>
          </a:extLst>
        </p:cNvPr>
        <p:cNvGrpSpPr/>
        <p:nvPr/>
      </p:nvGrpSpPr>
      <p:grpSpPr>
        <a:xfrm>
          <a:off x="0" y="0"/>
          <a:ext cx="0" cy="0"/>
          <a:chOff x="0" y="0"/>
          <a:chExt cx="0" cy="0"/>
        </a:xfrm>
      </p:grpSpPr>
      <p:sp>
        <p:nvSpPr>
          <p:cNvPr id="32" name="Rectangle 61">
            <a:extLst>
              <a:ext uri="{FF2B5EF4-FFF2-40B4-BE49-F238E27FC236}">
                <a16:creationId xmlns:a16="http://schemas.microsoft.com/office/drawing/2014/main" id="{A1E07A2B-2E3A-DE5F-2112-2B860C439EEA}"/>
              </a:ext>
            </a:extLst>
          </p:cNvPr>
          <p:cNvSpPr>
            <a:spLocks noChangeArrowheads="1"/>
          </p:cNvSpPr>
          <p:nvPr/>
        </p:nvSpPr>
        <p:spPr bwMode="auto">
          <a:xfrm>
            <a:off x="81282" y="695653"/>
            <a:ext cx="11934613" cy="6118594"/>
          </a:xfrm>
          <a:prstGeom prst="rect">
            <a:avLst/>
          </a:prstGeom>
          <a:noFill/>
          <a:ln w="9525">
            <a:noFill/>
            <a:miter lim="800000"/>
            <a:headEnd/>
            <a:tailEnd/>
          </a:ln>
        </p:spPr>
        <p:txBody>
          <a:bodyPr wrap="square" lIns="121917" tIns="60958" rIns="121917" bIns="60958">
            <a:prstTxWarp prst="textNoShape">
              <a:avLst/>
            </a:prstTxWarp>
            <a:spAutoFit/>
          </a:bodyPr>
          <a:lstStyle/>
          <a:p>
            <a:pPr marL="167986" indent="-167986">
              <a:lnSpc>
                <a:spcPct val="90000"/>
              </a:lnSpc>
              <a:spcBef>
                <a:spcPct val="20000"/>
              </a:spcBef>
              <a:buClr>
                <a:srgbClr val="000000"/>
              </a:buClr>
            </a:pPr>
            <a:r>
              <a:rPr lang="en-US" sz="2100" dirty="0">
                <a:solidFill>
                  <a:schemeClr val="tx1"/>
                </a:solidFill>
                <a:latin typeface="Arial" panose="020B0604020202020204" pitchFamily="34" charset="0"/>
                <a:cs typeface="Arial" panose="020B0604020202020204" pitchFamily="34" charset="0"/>
              </a:rPr>
              <a:t>Slope of symmetry energy (</a:t>
            </a:r>
            <a:r>
              <a:rPr lang="en-US" sz="2100" b="1" dirty="0">
                <a:solidFill>
                  <a:srgbClr val="FF0000"/>
                </a:solidFill>
                <a:latin typeface="Arial" panose="020B0604020202020204" pitchFamily="34" charset="0"/>
                <a:cs typeface="Arial" panose="020B0604020202020204" pitchFamily="34" charset="0"/>
              </a:rPr>
              <a:t>L</a:t>
            </a:r>
            <a:r>
              <a:rPr lang="en-US" sz="2100" dirty="0">
                <a:solidFill>
                  <a:schemeClr val="tx1"/>
                </a:solidFill>
                <a:latin typeface="Arial" panose="020B0604020202020204" pitchFamily="34" charset="0"/>
                <a:cs typeface="Arial" panose="020B0604020202020204" pitchFamily="34" charset="0"/>
              </a:rPr>
              <a:t>) related to NS pressure			</a:t>
            </a:r>
            <a:r>
              <a:rPr kumimoji="0" lang="en-US" sz="2100" i="0" u="none" strike="noStrike" cap="none" spc="0" normalizeH="0" baseline="0" dirty="0">
                <a:ln>
                  <a:noFill/>
                </a:ln>
                <a:solidFill>
                  <a:srgbClr val="C00000"/>
                </a:solidFill>
                <a:effectLst/>
                <a:uFillTx/>
                <a:latin typeface="Arial"/>
                <a:ea typeface="Arial"/>
                <a:cs typeface="Arial"/>
                <a:sym typeface="Arial"/>
              </a:rPr>
              <a:t>Correlations from ab initio </a:t>
            </a:r>
            <a:r>
              <a:rPr kumimoji="0" lang="en-US" sz="2100" i="0" u="none" strike="noStrike" cap="none" spc="0" normalizeH="0" baseline="30000" dirty="0">
                <a:ln>
                  <a:noFill/>
                </a:ln>
                <a:solidFill>
                  <a:srgbClr val="C00000"/>
                </a:solidFill>
                <a:effectLst/>
                <a:uFillTx/>
                <a:latin typeface="Arial"/>
                <a:ea typeface="Arial"/>
                <a:cs typeface="Arial"/>
                <a:sym typeface="Arial"/>
              </a:rPr>
              <a:t>208</a:t>
            </a:r>
            <a:r>
              <a:rPr kumimoji="0" lang="en-US" sz="2100" i="0" u="none" strike="noStrike" cap="none" spc="0" normalizeH="0" baseline="0" dirty="0">
                <a:ln>
                  <a:noFill/>
                </a:ln>
                <a:solidFill>
                  <a:srgbClr val="C00000"/>
                </a:solidFill>
                <a:effectLst/>
                <a:uFillTx/>
                <a:latin typeface="Arial"/>
                <a:ea typeface="Arial"/>
                <a:cs typeface="Arial"/>
                <a:sym typeface="Arial"/>
              </a:rPr>
              <a:t>Pb</a:t>
            </a:r>
            <a:endParaRPr lang="en-US" sz="2100" dirty="0">
              <a:solidFill>
                <a:schemeClr val="tx1"/>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800" b="1" dirty="0">
              <a:solidFill>
                <a:srgbClr val="00B05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dirty="0">
                <a:solidFill>
                  <a:srgbClr val="0070C0"/>
                </a:solidFill>
                <a:latin typeface="Arial" panose="020B0604020202020204" pitchFamily="34" charset="0"/>
                <a:cs typeface="Arial" panose="020B0604020202020204" pitchFamily="34" charset="0"/>
              </a:rPr>
              <a:t>Crucial for mass-radii relationship</a:t>
            </a:r>
          </a:p>
          <a:p>
            <a:pPr marL="167986" indent="-167986">
              <a:lnSpc>
                <a:spcPct val="90000"/>
              </a:lnSpc>
              <a:spcBef>
                <a:spcPct val="20000"/>
              </a:spcBef>
              <a:buClr>
                <a:srgbClr val="000000"/>
              </a:buClr>
            </a:pPr>
            <a:endParaRPr lang="en-US" sz="800" dirty="0">
              <a:solidFill>
                <a:srgbClr val="0070C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600" dirty="0">
              <a:solidFill>
                <a:srgbClr val="0070C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2100" b="1" dirty="0">
              <a:solidFill>
                <a:schemeClr val="tx1"/>
              </a:solidFill>
              <a:latin typeface="Myriad pro"/>
              <a:cs typeface="Myriad pro"/>
            </a:endParaRPr>
          </a:p>
          <a:p>
            <a:pPr marL="167986" indent="-167986">
              <a:lnSpc>
                <a:spcPct val="90000"/>
              </a:lnSpc>
              <a:spcBef>
                <a:spcPct val="20000"/>
              </a:spcBef>
              <a:buClr>
                <a:srgbClr val="000000"/>
              </a:buClr>
            </a:pPr>
            <a:endParaRPr lang="en-US" sz="2100" b="1" dirty="0">
              <a:solidFill>
                <a:schemeClr val="tx1"/>
              </a:solidFill>
              <a:latin typeface="Myriad pro"/>
              <a:cs typeface="Myriad pro"/>
            </a:endParaRPr>
          </a:p>
          <a:p>
            <a:pPr marL="167986" indent="-167986">
              <a:lnSpc>
                <a:spcPct val="90000"/>
              </a:lnSpc>
              <a:spcBef>
                <a:spcPct val="20000"/>
              </a:spcBef>
              <a:buClr>
                <a:srgbClr val="000000"/>
              </a:buClr>
            </a:pPr>
            <a:endParaRPr lang="en-US" sz="2100" b="1" dirty="0">
              <a:solidFill>
                <a:schemeClr val="tx1"/>
              </a:solidFill>
              <a:latin typeface="Myriad pro"/>
              <a:cs typeface="Myriad pro"/>
            </a:endParaRPr>
          </a:p>
          <a:p>
            <a:pPr marL="167986" indent="-167986">
              <a:lnSpc>
                <a:spcPct val="90000"/>
              </a:lnSpc>
              <a:spcBef>
                <a:spcPct val="20000"/>
              </a:spcBef>
              <a:buClr>
                <a:srgbClr val="000000"/>
              </a:buClr>
            </a:pPr>
            <a:endParaRPr lang="en-US" sz="2100" b="1" dirty="0">
              <a:solidFill>
                <a:schemeClr val="tx1"/>
              </a:solidFill>
              <a:latin typeface="Myriad pro"/>
              <a:cs typeface="Myriad pro"/>
            </a:endParaRPr>
          </a:p>
          <a:p>
            <a:pPr marL="167986" indent="-167986">
              <a:lnSpc>
                <a:spcPct val="90000"/>
              </a:lnSpc>
              <a:spcBef>
                <a:spcPct val="20000"/>
              </a:spcBef>
              <a:buClr>
                <a:srgbClr val="000000"/>
              </a:buClr>
            </a:pPr>
            <a:endParaRPr lang="en-US" sz="2100" b="1" dirty="0">
              <a:solidFill>
                <a:schemeClr val="tx1"/>
              </a:solidFill>
              <a:latin typeface="Myriad pro"/>
              <a:cs typeface="Myriad pro"/>
            </a:endParaRPr>
          </a:p>
          <a:p>
            <a:pPr marL="167986" indent="-167986">
              <a:lnSpc>
                <a:spcPct val="90000"/>
              </a:lnSpc>
              <a:spcBef>
                <a:spcPct val="20000"/>
              </a:spcBef>
              <a:buClr>
                <a:srgbClr val="000000"/>
              </a:buClr>
            </a:pPr>
            <a:r>
              <a:rPr lang="en-US" sz="2100" b="1" dirty="0">
                <a:solidFill>
                  <a:schemeClr val="tx1"/>
                </a:solidFill>
                <a:latin typeface="Myriad pro"/>
                <a:cs typeface="Myriad pro"/>
              </a:rPr>
              <a:t>        </a:t>
            </a:r>
          </a:p>
          <a:p>
            <a:pPr marL="167986" indent="-167986">
              <a:lnSpc>
                <a:spcPct val="90000"/>
              </a:lnSpc>
              <a:spcBef>
                <a:spcPct val="20000"/>
              </a:spcBef>
              <a:buClr>
                <a:srgbClr val="000000"/>
              </a:buClr>
            </a:pPr>
            <a:endParaRPr lang="en-US" sz="2100" b="1" dirty="0">
              <a:solidFill>
                <a:schemeClr val="tx1"/>
              </a:solidFill>
              <a:latin typeface="Myriad pro"/>
              <a:cs typeface="Myriad pro"/>
            </a:endParaRPr>
          </a:p>
          <a:p>
            <a:pPr marL="167986" indent="-167986">
              <a:lnSpc>
                <a:spcPct val="90000"/>
              </a:lnSpc>
              <a:spcBef>
                <a:spcPct val="20000"/>
              </a:spcBef>
              <a:buClr>
                <a:srgbClr val="000000"/>
              </a:buClr>
            </a:pPr>
            <a:endParaRPr lang="en-US" sz="2100" b="1" dirty="0">
              <a:solidFill>
                <a:schemeClr val="tx1"/>
              </a:solidFill>
              <a:latin typeface="Myriad pro"/>
              <a:cs typeface="Myriad pro"/>
            </a:endParaRPr>
          </a:p>
          <a:p>
            <a:pPr marL="167986" indent="-167986">
              <a:lnSpc>
                <a:spcPct val="90000"/>
              </a:lnSpc>
              <a:spcBef>
                <a:spcPct val="20000"/>
              </a:spcBef>
              <a:buClr>
                <a:srgbClr val="000000"/>
              </a:buClr>
            </a:pPr>
            <a:endParaRPr lang="en-US" sz="2100" b="1" dirty="0">
              <a:solidFill>
                <a:schemeClr val="tx1"/>
              </a:solidFill>
              <a:latin typeface="Myriad pro"/>
              <a:cs typeface="Myriad pro"/>
            </a:endParaRPr>
          </a:p>
          <a:p>
            <a:pPr marL="167986" indent="-167986">
              <a:lnSpc>
                <a:spcPct val="90000"/>
              </a:lnSpc>
              <a:spcBef>
                <a:spcPct val="20000"/>
              </a:spcBef>
              <a:buClr>
                <a:srgbClr val="000000"/>
              </a:buClr>
            </a:pPr>
            <a:endParaRPr lang="en-US" sz="2100" b="1" dirty="0">
              <a:solidFill>
                <a:schemeClr val="tx1"/>
              </a:solidFill>
              <a:latin typeface="Myriad pro"/>
              <a:cs typeface="Myriad pro"/>
            </a:endParaRPr>
          </a:p>
          <a:p>
            <a:pPr marL="167986" indent="-167986">
              <a:lnSpc>
                <a:spcPct val="90000"/>
              </a:lnSpc>
              <a:spcBef>
                <a:spcPct val="20000"/>
              </a:spcBef>
              <a:buClr>
                <a:srgbClr val="000000"/>
              </a:buClr>
            </a:pPr>
            <a:endParaRPr lang="en-US" sz="2100" b="1" dirty="0">
              <a:solidFill>
                <a:schemeClr val="tx1"/>
              </a:solidFill>
              <a:latin typeface="Myriad pro"/>
              <a:cs typeface="Myriad pro"/>
            </a:endParaRPr>
          </a:p>
          <a:p>
            <a:pPr marL="167986" indent="-167986">
              <a:lnSpc>
                <a:spcPct val="90000"/>
              </a:lnSpc>
              <a:spcBef>
                <a:spcPct val="20000"/>
              </a:spcBef>
              <a:buClr>
                <a:srgbClr val="000000"/>
              </a:buClr>
            </a:pPr>
            <a:endParaRPr lang="en-US" sz="2100" b="1" dirty="0">
              <a:solidFill>
                <a:schemeClr val="tx1"/>
              </a:solidFill>
              <a:latin typeface="Myriad pro"/>
              <a:cs typeface="Myriad pro"/>
            </a:endParaRPr>
          </a:p>
          <a:p>
            <a:pPr marL="167986" indent="-167986">
              <a:lnSpc>
                <a:spcPct val="90000"/>
              </a:lnSpc>
              <a:spcBef>
                <a:spcPct val="20000"/>
              </a:spcBef>
              <a:buClr>
                <a:srgbClr val="000000"/>
              </a:buClr>
            </a:pPr>
            <a:endParaRPr lang="en-US" sz="2100" b="1" dirty="0">
              <a:solidFill>
                <a:schemeClr val="tx1"/>
              </a:solidFill>
              <a:latin typeface="Myriad pro"/>
              <a:cs typeface="Myriad pro"/>
            </a:endParaRPr>
          </a:p>
          <a:p>
            <a:pPr marL="167986" indent="-167986">
              <a:lnSpc>
                <a:spcPct val="90000"/>
              </a:lnSpc>
              <a:spcBef>
                <a:spcPct val="20000"/>
              </a:spcBef>
              <a:buClr>
                <a:srgbClr val="000000"/>
              </a:buClr>
            </a:pPr>
            <a:r>
              <a:rPr lang="en-US" sz="2100" dirty="0">
                <a:solidFill>
                  <a:schemeClr val="tx1"/>
                </a:solidFill>
                <a:latin typeface="Myriad pro"/>
                <a:cs typeface="Myriad pro"/>
              </a:rPr>
              <a:t>Mirror charge radii, dipole/quadrupole polarizabilities</a:t>
            </a:r>
          </a:p>
        </p:txBody>
      </p:sp>
      <p:sp>
        <p:nvSpPr>
          <p:cNvPr id="21" name="Rectangle 61">
            <a:extLst>
              <a:ext uri="{FF2B5EF4-FFF2-40B4-BE49-F238E27FC236}">
                <a16:creationId xmlns:a16="http://schemas.microsoft.com/office/drawing/2014/main" id="{5D33AD47-E7A2-289E-269B-57E382D53F2B}"/>
              </a:ext>
            </a:extLst>
          </p:cNvPr>
          <p:cNvSpPr>
            <a:spLocks noChangeArrowheads="1"/>
          </p:cNvSpPr>
          <p:nvPr/>
        </p:nvSpPr>
        <p:spPr bwMode="auto">
          <a:xfrm>
            <a:off x="81282" y="698585"/>
            <a:ext cx="11934613" cy="3904142"/>
          </a:xfrm>
          <a:prstGeom prst="rect">
            <a:avLst/>
          </a:prstGeom>
          <a:noFill/>
          <a:ln w="9525">
            <a:noFill/>
            <a:miter lim="800000"/>
            <a:headEnd/>
            <a:tailEnd/>
          </a:ln>
        </p:spPr>
        <p:txBody>
          <a:bodyPr wrap="square" lIns="121917" tIns="60958" rIns="121917" bIns="60958">
            <a:prstTxWarp prst="textNoShape">
              <a:avLst/>
            </a:prstTxWarp>
            <a:spAutoFit/>
          </a:bodyPr>
          <a:lstStyle/>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dirty="0">
                <a:solidFill>
                  <a:srgbClr val="FF0000"/>
                </a:solidFill>
                <a:latin typeface="Arial" panose="020B0604020202020204" pitchFamily="34" charset="0"/>
                <a:cs typeface="Arial" panose="020B0604020202020204" pitchFamily="34" charset="0"/>
              </a:rPr>
              <a:t>											</a:t>
            </a: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dirty="0">
                <a:solidFill>
                  <a:srgbClr val="FF0000"/>
                </a:solidFill>
                <a:latin typeface="Arial" panose="020B0604020202020204" pitchFamily="34" charset="0"/>
                <a:cs typeface="Arial" panose="020B0604020202020204" pitchFamily="34" charset="0"/>
              </a:rPr>
              <a:t>											</a:t>
            </a: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dirty="0">
                <a:solidFill>
                  <a:srgbClr val="FF0000"/>
                </a:solidFill>
                <a:latin typeface="Arial" panose="020B0604020202020204" pitchFamily="34" charset="0"/>
                <a:cs typeface="Arial" panose="020B0604020202020204" pitchFamily="34" charset="0"/>
              </a:rPr>
              <a:t>																	</a:t>
            </a:r>
            <a:br>
              <a:rPr lang="en-US" sz="2100" dirty="0">
                <a:solidFill>
                  <a:srgbClr val="FF0000"/>
                </a:solidFill>
                <a:latin typeface="Arial" panose="020B0604020202020204" pitchFamily="34" charset="0"/>
                <a:cs typeface="Arial" panose="020B0604020202020204" pitchFamily="34" charset="0"/>
              </a:rPr>
            </a:b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endParaRPr lang="en-US" sz="2100" dirty="0">
              <a:solidFill>
                <a:srgbClr val="FF000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24FDC236-5C1B-3A45-8232-E2F2047033FB}"/>
              </a:ext>
            </a:extLst>
          </p:cNvPr>
          <p:cNvSpPr/>
          <p:nvPr/>
        </p:nvSpPr>
        <p:spPr>
          <a:xfrm>
            <a:off x="667231" y="6509064"/>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5" name="Rectangle 14">
            <a:extLst>
              <a:ext uri="{FF2B5EF4-FFF2-40B4-BE49-F238E27FC236}">
                <a16:creationId xmlns:a16="http://schemas.microsoft.com/office/drawing/2014/main" id="{7D35FFE6-705B-F0D1-696C-82744CAB3A5B}"/>
              </a:ext>
            </a:extLst>
          </p:cNvPr>
          <p:cNvSpPr/>
          <p:nvPr/>
        </p:nvSpPr>
        <p:spPr>
          <a:xfrm>
            <a:off x="11497893" y="5370685"/>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5" name="Title 1">
            <a:extLst>
              <a:ext uri="{FF2B5EF4-FFF2-40B4-BE49-F238E27FC236}">
                <a16:creationId xmlns:a16="http://schemas.microsoft.com/office/drawing/2014/main" id="{5D71C3D6-6915-1850-AC88-EE7BF7FD8C31}"/>
              </a:ext>
            </a:extLst>
          </p:cNvPr>
          <p:cNvSpPr txBox="1">
            <a:spLocks/>
          </p:cNvSpPr>
          <p:nvPr/>
        </p:nvSpPr>
        <p:spPr>
          <a:xfrm>
            <a:off x="2325039" y="90001"/>
            <a:ext cx="9761391" cy="688339"/>
          </a:xfrm>
          <a:prstGeom prst="rect">
            <a:avLst/>
          </a:prstGeom>
          <a:ln w="12700">
            <a:miter lim="400000"/>
          </a:ln>
          <a:extLst>
            <a:ext uri="{C572A759-6A51-4108-AA02-DFA0A04FC94B}">
              <ma14:wrappingTextBoxFlag xmlns="" xmlns:ma14="http://schemas.microsoft.com/office/mac/drawingml/2011/main" val="1"/>
            </a:ext>
          </a:extLst>
        </p:spPr>
        <p:txBody>
          <a:bodyPr lIns="45711" tIns="45712" rIns="45711" bIns="45712" anchor="t">
            <a:normAutofit/>
          </a:bodyPr>
          <a:lstStyle>
            <a:lvl1pPr marL="0" marR="0" indent="0" algn="l" defTabSz="914230" rtl="0" latinLnBrk="0">
              <a:lnSpc>
                <a:spcPct val="90000"/>
              </a:lnSpc>
              <a:spcBef>
                <a:spcPts val="0"/>
              </a:spcBef>
              <a:spcAft>
                <a:spcPts val="0"/>
              </a:spcAft>
              <a:buClrTx/>
              <a:buSzTx/>
              <a:buFontTx/>
              <a:buNone/>
              <a:tabLst/>
              <a:defRPr sz="3000" b="1" i="0" u="none" strike="noStrike" cap="none" spc="0" baseline="0">
                <a:ln>
                  <a:noFill/>
                </a:ln>
                <a:solidFill>
                  <a:srgbClr val="00B0F0"/>
                </a:solidFill>
                <a:uFillTx/>
                <a:latin typeface="Arial"/>
                <a:ea typeface="Arial"/>
                <a:cs typeface="Arial"/>
                <a:sym typeface="Arial"/>
              </a:defRPr>
            </a:lvl1pPr>
            <a:lvl2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2pPr>
            <a:lvl3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3pPr>
            <a:lvl4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4pPr>
            <a:lvl5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5pPr>
            <a:lvl6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6pPr>
            <a:lvl7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7pPr>
            <a:lvl8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8pPr>
            <a:lvl9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9pPr>
          </a:lstStyle>
          <a:p>
            <a:pPr algn="r" hangingPunct="1"/>
            <a:endParaRPr lang="en-US" dirty="0"/>
          </a:p>
        </p:txBody>
      </p:sp>
      <p:sp>
        <p:nvSpPr>
          <p:cNvPr id="3" name="Title 1">
            <a:extLst>
              <a:ext uri="{FF2B5EF4-FFF2-40B4-BE49-F238E27FC236}">
                <a16:creationId xmlns:a16="http://schemas.microsoft.com/office/drawing/2014/main" id="{ABF05265-FF8C-ABEB-DEF8-A0F549040F20}"/>
              </a:ext>
            </a:extLst>
          </p:cNvPr>
          <p:cNvSpPr txBox="1">
            <a:spLocks/>
          </p:cNvSpPr>
          <p:nvPr/>
        </p:nvSpPr>
        <p:spPr>
          <a:xfrm>
            <a:off x="2325600" y="90000"/>
            <a:ext cx="9761391" cy="688339"/>
          </a:xfrm>
          <a:prstGeom prst="rect">
            <a:avLst/>
          </a:prstGeom>
          <a:ln w="12700">
            <a:miter lim="400000"/>
          </a:ln>
          <a:extLst>
            <a:ext uri="{C572A759-6A51-4108-AA02-DFA0A04FC94B}">
              <ma14:wrappingTextBoxFlag xmlns:ma14="http://schemas.microsoft.com/office/mac/drawingml/2011/main" xmlns="" val="1"/>
            </a:ext>
          </a:extLst>
        </p:spPr>
        <p:txBody>
          <a:bodyPr lIns="45711" tIns="45712" rIns="45711" bIns="45712" anchor="t">
            <a:normAutofit/>
          </a:bodyPr>
          <a:lstStyle>
            <a:lvl1pPr marL="0" marR="0" indent="0" algn="l" defTabSz="914230" rtl="0" latinLnBrk="0">
              <a:lnSpc>
                <a:spcPct val="90000"/>
              </a:lnSpc>
              <a:spcBef>
                <a:spcPts val="0"/>
              </a:spcBef>
              <a:spcAft>
                <a:spcPts val="0"/>
              </a:spcAft>
              <a:buClrTx/>
              <a:buSzTx/>
              <a:buFontTx/>
              <a:buNone/>
              <a:tabLst/>
              <a:defRPr sz="3000" b="1" i="0" u="none" strike="noStrike" cap="none" spc="0" baseline="0">
                <a:ln>
                  <a:noFill/>
                </a:ln>
                <a:solidFill>
                  <a:srgbClr val="00B0F0"/>
                </a:solidFill>
                <a:uFillTx/>
                <a:latin typeface="Arial"/>
                <a:ea typeface="Arial"/>
                <a:cs typeface="Arial"/>
                <a:sym typeface="Arial"/>
              </a:defRPr>
            </a:lvl1pPr>
            <a:lvl2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2pPr>
            <a:lvl3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3pPr>
            <a:lvl4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4pPr>
            <a:lvl5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5pPr>
            <a:lvl6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6pPr>
            <a:lvl7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7pPr>
            <a:lvl8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8pPr>
            <a:lvl9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9pPr>
          </a:lstStyle>
          <a:p>
            <a:pPr algn="r" hangingPunct="1"/>
            <a:r>
              <a:rPr lang="en-US" dirty="0"/>
              <a:t>Neutron Skin of </a:t>
            </a:r>
            <a:r>
              <a:rPr lang="en-US" baseline="30000" dirty="0"/>
              <a:t>208</a:t>
            </a:r>
            <a:r>
              <a:rPr lang="en-US" dirty="0"/>
              <a:t>Pb and Nuclear EOS</a:t>
            </a:r>
          </a:p>
        </p:txBody>
      </p:sp>
      <p:sp>
        <p:nvSpPr>
          <p:cNvPr id="10" name="Title 1">
            <a:extLst>
              <a:ext uri="{FF2B5EF4-FFF2-40B4-BE49-F238E27FC236}">
                <a16:creationId xmlns:a16="http://schemas.microsoft.com/office/drawing/2014/main" id="{CC5748CE-EE61-4089-82E9-55C362FCF400}"/>
              </a:ext>
            </a:extLst>
          </p:cNvPr>
          <p:cNvSpPr txBox="1">
            <a:spLocks/>
          </p:cNvSpPr>
          <p:nvPr/>
        </p:nvSpPr>
        <p:spPr>
          <a:xfrm>
            <a:off x="1" y="691944"/>
            <a:ext cx="8345346" cy="778453"/>
          </a:xfrm>
          <a:prstGeom prst="rect">
            <a:avLst/>
          </a:prstGeom>
          <a:ln w="12700">
            <a:miter lim="400000"/>
          </a:ln>
          <a:extLst>
            <a:ext uri="{C572A759-6A51-4108-AA02-DFA0A04FC94B}">
              <ma14:wrappingTextBoxFlag xmlns:ma14="http://schemas.microsoft.com/office/mac/drawingml/2011/main" xmlns="" val="1"/>
            </a:ext>
          </a:extLst>
        </p:spPr>
        <p:txBody>
          <a:bodyPr lIns="45711" tIns="45712" rIns="45711" bIns="45712" anchor="t">
            <a:noAutofit/>
          </a:bodyPr>
          <a:lstStyle>
            <a:lvl1pPr marL="0" marR="0" indent="0" algn="l" defTabSz="914230" rtl="0" latinLnBrk="0">
              <a:lnSpc>
                <a:spcPct val="90000"/>
              </a:lnSpc>
              <a:spcBef>
                <a:spcPts val="0"/>
              </a:spcBef>
              <a:spcAft>
                <a:spcPts val="0"/>
              </a:spcAft>
              <a:buClrTx/>
              <a:buSzTx/>
              <a:buFontTx/>
              <a:buNone/>
              <a:tabLst/>
              <a:defRPr sz="3000" b="1" i="0" u="none" strike="noStrike" cap="none" spc="0" baseline="0">
                <a:ln>
                  <a:noFill/>
                </a:ln>
                <a:solidFill>
                  <a:srgbClr val="00B0F0"/>
                </a:solidFill>
                <a:uFillTx/>
                <a:latin typeface="Arial"/>
                <a:ea typeface="Arial"/>
                <a:cs typeface="Arial"/>
                <a:sym typeface="Arial"/>
              </a:defRPr>
            </a:lvl1pPr>
            <a:lvl2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2pPr>
            <a:lvl3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3pPr>
            <a:lvl4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4pPr>
            <a:lvl5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5pPr>
            <a:lvl6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6pPr>
            <a:lvl7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7pPr>
            <a:lvl8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8pPr>
            <a:lvl9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9pPr>
          </a:lstStyle>
          <a:p>
            <a:pPr hangingPunct="1"/>
            <a:endParaRPr lang="en-US" sz="4500" dirty="0"/>
          </a:p>
        </p:txBody>
      </p:sp>
      <p:pic>
        <p:nvPicPr>
          <p:cNvPr id="17" name="Picture 16">
            <a:extLst>
              <a:ext uri="{FF2B5EF4-FFF2-40B4-BE49-F238E27FC236}">
                <a16:creationId xmlns:a16="http://schemas.microsoft.com/office/drawing/2014/main" id="{DEC0BCCD-49C4-4901-2F72-919443E4EF47}"/>
              </a:ext>
            </a:extLst>
          </p:cNvPr>
          <p:cNvPicPr>
            <a:picLocks noChangeAspect="1"/>
          </p:cNvPicPr>
          <p:nvPr/>
        </p:nvPicPr>
        <p:blipFill rotWithShape="1">
          <a:blip r:embed="rId3">
            <a:extLst>
              <a:ext uri="{28A0092B-C50C-407E-A947-70E740481C1C}">
                <a14:useLocalDpi xmlns:a14="http://schemas.microsoft.com/office/drawing/2010/main" val="0"/>
              </a:ext>
            </a:extLst>
          </a:blip>
          <a:srcRect l="35839" r="27419" b="55564"/>
          <a:stretch>
            <a:fillRect/>
          </a:stretch>
        </p:blipFill>
        <p:spPr>
          <a:xfrm>
            <a:off x="7427905" y="1485767"/>
            <a:ext cx="4485829" cy="3801492"/>
          </a:xfrm>
          <a:prstGeom prst="rect">
            <a:avLst/>
          </a:prstGeom>
        </p:spPr>
      </p:pic>
      <p:sp>
        <p:nvSpPr>
          <p:cNvPr id="30" name="TextBox 29">
            <a:extLst>
              <a:ext uri="{FF2B5EF4-FFF2-40B4-BE49-F238E27FC236}">
                <a16:creationId xmlns:a16="http://schemas.microsoft.com/office/drawing/2014/main" id="{75C7882A-87EC-2857-9565-A402B51CB1ED}"/>
              </a:ext>
            </a:extLst>
          </p:cNvPr>
          <p:cNvSpPr txBox="1"/>
          <p:nvPr/>
        </p:nvSpPr>
        <p:spPr>
          <a:xfrm>
            <a:off x="14329103" y="8007481"/>
            <a:ext cx="107922" cy="954105"/>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0000"/>
                </a:solidFill>
                <a:effectLst/>
                <a:uFillTx/>
                <a:latin typeface="Arial"/>
                <a:ea typeface="Arial"/>
                <a:cs typeface="Arial"/>
                <a:sym typeface="Arial"/>
              </a:rPr>
              <a:t>2016</a:t>
            </a:r>
          </a:p>
        </p:txBody>
      </p:sp>
      <p:sp>
        <p:nvSpPr>
          <p:cNvPr id="6" name="Rectangle 5">
            <a:extLst>
              <a:ext uri="{FF2B5EF4-FFF2-40B4-BE49-F238E27FC236}">
                <a16:creationId xmlns:a16="http://schemas.microsoft.com/office/drawing/2014/main" id="{E861F704-4FF2-7DE8-15F6-4A9AF18B63CE}"/>
              </a:ext>
            </a:extLst>
          </p:cNvPr>
          <p:cNvSpPr/>
          <p:nvPr/>
        </p:nvSpPr>
        <p:spPr>
          <a:xfrm>
            <a:off x="7030879" y="1414988"/>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37" name="Rectangle 61">
            <a:extLst>
              <a:ext uri="{FF2B5EF4-FFF2-40B4-BE49-F238E27FC236}">
                <a16:creationId xmlns:a16="http://schemas.microsoft.com/office/drawing/2014/main" id="{FECB2692-BB74-78E6-0053-F9A5D97389CE}"/>
              </a:ext>
            </a:extLst>
          </p:cNvPr>
          <p:cNvSpPr>
            <a:spLocks noChangeArrowheads="1"/>
          </p:cNvSpPr>
          <p:nvPr/>
        </p:nvSpPr>
        <p:spPr bwMode="auto">
          <a:xfrm>
            <a:off x="7601995" y="5818116"/>
            <a:ext cx="4485829" cy="904859"/>
          </a:xfrm>
          <a:prstGeom prst="rect">
            <a:avLst/>
          </a:prstGeom>
          <a:noFill/>
          <a:ln w="9525">
            <a:noFill/>
            <a:miter lim="800000"/>
            <a:headEnd/>
            <a:tailEnd/>
          </a:ln>
        </p:spPr>
        <p:txBody>
          <a:bodyPr wrap="square" lIns="121917" tIns="60958" rIns="121917" bIns="60958">
            <a:prstTxWarp prst="textNoShape">
              <a:avLst/>
            </a:prstTxWarp>
            <a:spAutoFit/>
          </a:bodyPr>
          <a:lstStyle/>
          <a:p>
            <a:pPr marL="167986" indent="-167986">
              <a:lnSpc>
                <a:spcPct val="90000"/>
              </a:lnSpc>
              <a:spcBef>
                <a:spcPct val="20000"/>
              </a:spcBef>
              <a:buClr>
                <a:srgbClr val="000000"/>
              </a:buClr>
            </a:pPr>
            <a:r>
              <a:rPr lang="en-US" sz="2100" dirty="0">
                <a:solidFill>
                  <a:schemeClr val="tx1"/>
                </a:solidFill>
                <a:latin typeface="Arial" panose="020B0604020202020204" pitchFamily="34" charset="0"/>
                <a:cs typeface="Arial" panose="020B0604020202020204" pitchFamily="34" charset="0"/>
              </a:rPr>
              <a:t>Potentially constrain nuclear forces:</a:t>
            </a:r>
          </a:p>
          <a:p>
            <a:pPr marL="167986" indent="-167986">
              <a:lnSpc>
                <a:spcPct val="90000"/>
              </a:lnSpc>
              <a:spcBef>
                <a:spcPct val="20000"/>
              </a:spcBef>
              <a:buClr>
                <a:srgbClr val="000000"/>
              </a:buClr>
            </a:pPr>
            <a:endParaRPr lang="en-US" sz="600" dirty="0">
              <a:solidFill>
                <a:schemeClr val="tx1"/>
              </a:solidFill>
              <a:latin typeface="Arial" panose="020B0604020202020204" pitchFamily="34" charset="0"/>
              <a:cs typeface="Arial" panose="020B0604020202020204" pitchFamily="34" charset="0"/>
            </a:endParaRPr>
          </a:p>
          <a:p>
            <a:pPr marL="167986" indent="-167986">
              <a:lnSpc>
                <a:spcPct val="90000"/>
              </a:lnSpc>
              <a:spcBef>
                <a:spcPct val="20000"/>
              </a:spcBef>
              <a:buClr>
                <a:srgbClr val="000000"/>
              </a:buClr>
            </a:pPr>
            <a:r>
              <a:rPr lang="en-US" sz="2100" b="1" dirty="0">
                <a:solidFill>
                  <a:srgbClr val="C00000"/>
                </a:solidFill>
                <a:latin typeface="Arial" panose="020B0604020202020204" pitchFamily="34" charset="0"/>
                <a:cs typeface="Arial" panose="020B0604020202020204" pitchFamily="34" charset="0"/>
              </a:rPr>
              <a:t>  Neutron star radii/mergers  </a:t>
            </a:r>
          </a:p>
        </p:txBody>
      </p:sp>
      <p:pic>
        <p:nvPicPr>
          <p:cNvPr id="4" name="Picture 3">
            <a:extLst>
              <a:ext uri="{FF2B5EF4-FFF2-40B4-BE49-F238E27FC236}">
                <a16:creationId xmlns:a16="http://schemas.microsoft.com/office/drawing/2014/main" id="{B9D1CC41-3945-E193-09CB-3009B0310DAC}"/>
              </a:ext>
            </a:extLst>
          </p:cNvPr>
          <p:cNvPicPr>
            <a:picLocks noChangeAspect="1"/>
          </p:cNvPicPr>
          <p:nvPr/>
        </p:nvPicPr>
        <p:blipFill>
          <a:blip r:embed="rId4"/>
          <a:stretch>
            <a:fillRect/>
          </a:stretch>
        </p:blipFill>
        <p:spPr>
          <a:xfrm>
            <a:off x="105766" y="1837016"/>
            <a:ext cx="6286389" cy="4390609"/>
          </a:xfrm>
          <a:prstGeom prst="rect">
            <a:avLst/>
          </a:prstGeom>
        </p:spPr>
      </p:pic>
      <p:sp>
        <p:nvSpPr>
          <p:cNvPr id="7" name="TextBox 6">
            <a:extLst>
              <a:ext uri="{FF2B5EF4-FFF2-40B4-BE49-F238E27FC236}">
                <a16:creationId xmlns:a16="http://schemas.microsoft.com/office/drawing/2014/main" id="{7E0A9C0C-557F-9736-725C-974E0C80D6CD}"/>
              </a:ext>
            </a:extLst>
          </p:cNvPr>
          <p:cNvSpPr txBox="1"/>
          <p:nvPr/>
        </p:nvSpPr>
        <p:spPr>
          <a:xfrm>
            <a:off x="4046928" y="1989785"/>
            <a:ext cx="2236642" cy="584775"/>
          </a:xfrm>
          <a:prstGeom prst="rect">
            <a:avLst/>
          </a:prstGeom>
          <a:noFill/>
        </p:spPr>
        <p:txBody>
          <a:bodyPr wrap="square" rtlCol="0">
            <a:spAutoFit/>
          </a:bodyPr>
          <a:lstStyle/>
          <a:p>
            <a:pPr algn="ctr"/>
            <a:r>
              <a:rPr lang="en-US" sz="1600" dirty="0">
                <a:solidFill>
                  <a:schemeClr val="accent1">
                    <a:lumMod val="75000"/>
                  </a:schemeClr>
                </a:solidFill>
                <a:latin typeface="Helvetica CY"/>
                <a:cs typeface="Helvetica CY"/>
              </a:rPr>
              <a:t>Gandolfi, Carlson &amp; </a:t>
            </a:r>
          </a:p>
          <a:p>
            <a:pPr algn="ctr"/>
            <a:r>
              <a:rPr lang="en-US" sz="1600" dirty="0">
                <a:solidFill>
                  <a:schemeClr val="accent1">
                    <a:lumMod val="75000"/>
                  </a:schemeClr>
                </a:solidFill>
                <a:latin typeface="Helvetica CY"/>
                <a:cs typeface="Helvetica CY"/>
              </a:rPr>
              <a:t>Reddy, PRC (2012)</a:t>
            </a:r>
          </a:p>
        </p:txBody>
      </p:sp>
      <p:pic>
        <p:nvPicPr>
          <p:cNvPr id="26" name="Picture 25">
            <a:extLst>
              <a:ext uri="{FF2B5EF4-FFF2-40B4-BE49-F238E27FC236}">
                <a16:creationId xmlns:a16="http://schemas.microsoft.com/office/drawing/2014/main" id="{ABC1988B-0FB9-AD53-037E-DA59AA46275F}"/>
              </a:ext>
            </a:extLst>
          </p:cNvPr>
          <p:cNvPicPr>
            <a:picLocks noChangeAspect="1"/>
          </p:cNvPicPr>
          <p:nvPr/>
        </p:nvPicPr>
        <p:blipFill>
          <a:blip r:embed="rId5"/>
          <a:stretch>
            <a:fillRect/>
          </a:stretch>
        </p:blipFill>
        <p:spPr>
          <a:xfrm>
            <a:off x="4637230" y="1080796"/>
            <a:ext cx="1907324" cy="692755"/>
          </a:xfrm>
          <a:prstGeom prst="rect">
            <a:avLst/>
          </a:prstGeom>
        </p:spPr>
      </p:pic>
    </p:spTree>
    <p:extLst>
      <p:ext uri="{BB962C8B-B14F-4D97-AF65-F5344CB8AC3E}">
        <p14:creationId xmlns:p14="http://schemas.microsoft.com/office/powerpoint/2010/main" val="3314763553"/>
      </p:ext>
    </p:extLst>
  </p:cSld>
  <p:clrMapOvr>
    <a:masterClrMapping/>
  </p:clrMapOvr>
  <p:transition spd="med" advTm="11098"/>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Title 1"/>
          <p:cNvSpPr txBox="1">
            <a:spLocks noGrp="1"/>
          </p:cNvSpPr>
          <p:nvPr>
            <p:ph type="title"/>
          </p:nvPr>
        </p:nvSpPr>
        <p:spPr>
          <a:xfrm>
            <a:off x="2325039" y="108001"/>
            <a:ext cx="9761391" cy="688339"/>
          </a:xfrm>
          <a:prstGeom prst="rect">
            <a:avLst/>
          </a:prstGeom>
        </p:spPr>
        <p:txBody>
          <a:bodyPr>
            <a:normAutofit/>
          </a:bodyPr>
          <a:lstStyle>
            <a:lvl1pPr>
              <a:defRPr sz="3000"/>
            </a:lvl1pPr>
          </a:lstStyle>
          <a:p>
            <a:pPr algn="r"/>
            <a:r>
              <a:rPr lang="en-US" dirty="0"/>
              <a:t>Ab Initio Approach to Nuclear Structure</a:t>
            </a:r>
            <a:endParaRPr dirty="0"/>
          </a:p>
        </p:txBody>
      </p:sp>
      <p:sp>
        <p:nvSpPr>
          <p:cNvPr id="8" name="Rectangle 7"/>
          <p:cNvSpPr/>
          <p:nvPr/>
        </p:nvSpPr>
        <p:spPr>
          <a:xfrm>
            <a:off x="11507394" y="5397282"/>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 name="Rectangle 1">
            <a:extLst>
              <a:ext uri="{FF2B5EF4-FFF2-40B4-BE49-F238E27FC236}">
                <a16:creationId xmlns:a16="http://schemas.microsoft.com/office/drawing/2014/main" id="{B9D4A0B3-13CC-31A8-6392-4A0A6CD83224}"/>
              </a:ext>
            </a:extLst>
          </p:cNvPr>
          <p:cNvSpPr/>
          <p:nvPr/>
        </p:nvSpPr>
        <p:spPr>
          <a:xfrm>
            <a:off x="666063" y="6423661"/>
            <a:ext cx="650316" cy="359584"/>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3" name="Picture 2">
            <a:extLst>
              <a:ext uri="{FF2B5EF4-FFF2-40B4-BE49-F238E27FC236}">
                <a16:creationId xmlns:a16="http://schemas.microsoft.com/office/drawing/2014/main" id="{276F72A0-C9E4-97A5-653C-A341A1C5CB60}"/>
              </a:ext>
            </a:extLst>
          </p:cNvPr>
          <p:cNvPicPr>
            <a:picLocks noChangeAspect="1"/>
          </p:cNvPicPr>
          <p:nvPr/>
        </p:nvPicPr>
        <p:blipFill rotWithShape="1">
          <a:blip r:embed="rId2">
            <a:extLst>
              <a:ext uri="{28A0092B-C50C-407E-A947-70E740481C1C}">
                <a14:useLocalDpi xmlns:a14="http://schemas.microsoft.com/office/drawing/2010/main" val="0"/>
              </a:ext>
            </a:extLst>
          </a:blip>
          <a:srcRect l="28542" t="4883" r="8958" b="26092"/>
          <a:stretch/>
        </p:blipFill>
        <p:spPr>
          <a:xfrm>
            <a:off x="89990" y="2780000"/>
            <a:ext cx="5543760" cy="3438953"/>
          </a:xfrm>
          <a:prstGeom prst="rect">
            <a:avLst/>
          </a:prstGeom>
        </p:spPr>
      </p:pic>
      <p:sp>
        <p:nvSpPr>
          <p:cNvPr id="6" name="Rectangle 5">
            <a:extLst>
              <a:ext uri="{FF2B5EF4-FFF2-40B4-BE49-F238E27FC236}">
                <a16:creationId xmlns:a16="http://schemas.microsoft.com/office/drawing/2014/main" id="{F9C287ED-DA85-F328-A220-7FD1151C8DDD}"/>
              </a:ext>
            </a:extLst>
          </p:cNvPr>
          <p:cNvSpPr/>
          <p:nvPr/>
        </p:nvSpPr>
        <p:spPr>
          <a:xfrm>
            <a:off x="90421" y="4933969"/>
            <a:ext cx="2008292" cy="1264213"/>
          </a:xfrm>
          <a:prstGeom prst="rect">
            <a:avLst/>
          </a:prstGeom>
          <a:solidFill>
            <a:schemeClr val="tx2">
              <a:lumMod val="40000"/>
              <a:lumOff val="6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5" name="TextBox 14">
            <a:extLst>
              <a:ext uri="{FF2B5EF4-FFF2-40B4-BE49-F238E27FC236}">
                <a16:creationId xmlns:a16="http://schemas.microsoft.com/office/drawing/2014/main" id="{1F8C4A65-2C40-A6BC-3AFD-6BD72AF4B9BB}"/>
              </a:ext>
            </a:extLst>
          </p:cNvPr>
          <p:cNvSpPr txBox="1"/>
          <p:nvPr/>
        </p:nvSpPr>
        <p:spPr>
          <a:xfrm>
            <a:off x="32839" y="5902912"/>
            <a:ext cx="2655445" cy="338540"/>
          </a:xfrm>
          <a:prstGeom prst="rect">
            <a:avLst/>
          </a:prstGeom>
          <a:noFill/>
        </p:spPr>
        <p:txBody>
          <a:bodyPr wrap="square" lIns="121904" tIns="60953" rIns="121904" bIns="60953" rtlCol="0">
            <a:spAutoFit/>
          </a:bodyPr>
          <a:lstStyle/>
          <a:p>
            <a:r>
              <a:rPr lang="it-IT" sz="1400" dirty="0" err="1">
                <a:solidFill>
                  <a:schemeClr val="tx1"/>
                </a:solidFill>
              </a:rPr>
              <a:t>Courtesy</a:t>
            </a:r>
            <a:r>
              <a:rPr lang="it-IT" sz="1400" dirty="0">
                <a:solidFill>
                  <a:schemeClr val="tx1"/>
                </a:solidFill>
              </a:rPr>
              <a:t>, S. </a:t>
            </a:r>
            <a:r>
              <a:rPr lang="it-IT" sz="1400" dirty="0" err="1">
                <a:solidFill>
                  <a:schemeClr val="tx1"/>
                </a:solidFill>
              </a:rPr>
              <a:t>R</a:t>
            </a:r>
            <a:r>
              <a:rPr lang="it-IT" sz="1400" dirty="0">
                <a:solidFill>
                  <a:schemeClr val="tx1"/>
                </a:solidFill>
              </a:rPr>
              <a:t>. </a:t>
            </a:r>
            <a:r>
              <a:rPr lang="it-IT" sz="1400" dirty="0" err="1">
                <a:solidFill>
                  <a:schemeClr val="tx1"/>
                </a:solidFill>
              </a:rPr>
              <a:t>Stroberg</a:t>
            </a:r>
            <a:endParaRPr lang="it-IT" sz="1400" dirty="0">
              <a:solidFill>
                <a:schemeClr val="tx1"/>
              </a:solidFill>
            </a:endParaRPr>
          </a:p>
        </p:txBody>
      </p:sp>
      <p:sp>
        <p:nvSpPr>
          <p:cNvPr id="4" name="Oval 3">
            <a:extLst>
              <a:ext uri="{FF2B5EF4-FFF2-40B4-BE49-F238E27FC236}">
                <a16:creationId xmlns:a16="http://schemas.microsoft.com/office/drawing/2014/main" id="{E912BAA9-1F68-36A7-7535-67A13BF94223}"/>
              </a:ext>
            </a:extLst>
          </p:cNvPr>
          <p:cNvSpPr/>
          <p:nvPr/>
        </p:nvSpPr>
        <p:spPr>
          <a:xfrm>
            <a:off x="1459511" y="3834957"/>
            <a:ext cx="1604010" cy="735744"/>
          </a:xfrm>
          <a:prstGeom prst="ellipse">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chemeClr val="tx1"/>
                </a:solidFill>
                <a:effectLst/>
                <a:uFillTx/>
                <a:latin typeface="Arial"/>
                <a:ea typeface="Arial"/>
                <a:cs typeface="Arial"/>
                <a:sym typeface="Arial"/>
              </a:rPr>
              <a:t>Ab initio</a:t>
            </a:r>
          </a:p>
          <a:p>
            <a:pPr marL="0" marR="0" indent="0" algn="ctr" defTabSz="457200" rtl="0" fontAlgn="auto" latinLnBrk="0" hangingPunct="0">
              <a:lnSpc>
                <a:spcPct val="100000"/>
              </a:lnSpc>
              <a:spcBef>
                <a:spcPts val="0"/>
              </a:spcBef>
              <a:spcAft>
                <a:spcPts val="0"/>
              </a:spcAft>
              <a:buClrTx/>
              <a:buSzTx/>
              <a:buFontTx/>
              <a:buNone/>
              <a:tabLst/>
            </a:pPr>
            <a:r>
              <a:rPr lang="en-US" sz="1400" b="1" dirty="0">
                <a:solidFill>
                  <a:schemeClr val="tx1"/>
                </a:solidFill>
              </a:rPr>
              <a:t>many-body</a:t>
            </a:r>
            <a:endParaRPr kumimoji="0" lang="en-US" sz="1400" b="1" i="0" u="none" strike="noStrike" cap="none" spc="0" normalizeH="0" baseline="0" dirty="0">
              <a:ln>
                <a:noFill/>
              </a:ln>
              <a:solidFill>
                <a:schemeClr val="tx1"/>
              </a:solidFill>
              <a:effectLst/>
              <a:uFillTx/>
              <a:latin typeface="Arial"/>
              <a:ea typeface="Arial"/>
              <a:cs typeface="Arial"/>
              <a:sym typeface="Arial"/>
            </a:endParaRPr>
          </a:p>
        </p:txBody>
      </p:sp>
      <p:sp>
        <p:nvSpPr>
          <p:cNvPr id="5" name="Rectangle 4">
            <a:extLst>
              <a:ext uri="{FF2B5EF4-FFF2-40B4-BE49-F238E27FC236}">
                <a16:creationId xmlns:a16="http://schemas.microsoft.com/office/drawing/2014/main" id="{3C73F033-8CD2-EAC1-FAD7-CA1B6714502C}"/>
              </a:ext>
            </a:extLst>
          </p:cNvPr>
          <p:cNvSpPr/>
          <p:nvPr/>
        </p:nvSpPr>
        <p:spPr>
          <a:xfrm>
            <a:off x="3006090" y="4993337"/>
            <a:ext cx="2593587" cy="1160918"/>
          </a:xfrm>
          <a:prstGeom prst="rect">
            <a:avLst/>
          </a:prstGeom>
          <a:solidFill>
            <a:schemeClr val="tx2">
              <a:lumMod val="40000"/>
              <a:lumOff val="6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1" name="Rectangle 10">
            <a:extLst>
              <a:ext uri="{FF2B5EF4-FFF2-40B4-BE49-F238E27FC236}">
                <a16:creationId xmlns:a16="http://schemas.microsoft.com/office/drawing/2014/main" id="{BCAD3D54-FDE4-5216-03E1-C106887113D9}"/>
              </a:ext>
            </a:extLst>
          </p:cNvPr>
          <p:cNvSpPr/>
          <p:nvPr/>
        </p:nvSpPr>
        <p:spPr>
          <a:xfrm>
            <a:off x="3729478" y="4572606"/>
            <a:ext cx="1146809" cy="301080"/>
          </a:xfrm>
          <a:prstGeom prst="rect">
            <a:avLst/>
          </a:prstGeom>
          <a:solidFill>
            <a:schemeClr val="tx2">
              <a:lumMod val="40000"/>
              <a:lumOff val="6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16" name="Picture 15">
            <a:extLst>
              <a:ext uri="{FF2B5EF4-FFF2-40B4-BE49-F238E27FC236}">
                <a16:creationId xmlns:a16="http://schemas.microsoft.com/office/drawing/2014/main" id="{A11D084B-5F32-467A-77C6-CF8DD0DCA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7023" y="5022462"/>
            <a:ext cx="1093470" cy="1093470"/>
          </a:xfrm>
          <a:prstGeom prst="rect">
            <a:avLst/>
          </a:prstGeom>
        </p:spPr>
      </p:pic>
      <p:pic>
        <p:nvPicPr>
          <p:cNvPr id="20" name="Picture 19" descr="latex-image-1.pdf">
            <a:extLst>
              <a:ext uri="{FF2B5EF4-FFF2-40B4-BE49-F238E27FC236}">
                <a16:creationId xmlns:a16="http://schemas.microsoft.com/office/drawing/2014/main" id="{0A6FA6E9-5062-0BD9-61B3-3D71F38AFA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200" y="1848287"/>
            <a:ext cx="3727908" cy="694633"/>
          </a:xfrm>
          <a:prstGeom prst="rect">
            <a:avLst/>
          </a:prstGeom>
          <a:solidFill>
            <a:schemeClr val="bg1"/>
          </a:solidFill>
        </p:spPr>
      </p:pic>
      <p:sp>
        <p:nvSpPr>
          <p:cNvPr id="21" name="Rectangle 20">
            <a:extLst>
              <a:ext uri="{FF2B5EF4-FFF2-40B4-BE49-F238E27FC236}">
                <a16:creationId xmlns:a16="http://schemas.microsoft.com/office/drawing/2014/main" id="{8146661F-F9C0-04DD-30B7-750D0999908C}"/>
              </a:ext>
            </a:extLst>
          </p:cNvPr>
          <p:cNvSpPr/>
          <p:nvPr/>
        </p:nvSpPr>
        <p:spPr>
          <a:xfrm>
            <a:off x="4348563" y="2639635"/>
            <a:ext cx="3265140" cy="39703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lang="en-US" sz="1800" dirty="0"/>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a:p>
            <a:pPr marL="0" marR="0" indent="0" algn="l" defTabSz="457200" rtl="0" fontAlgn="auto" latinLnBrk="0" hangingPunct="0">
              <a:lnSpc>
                <a:spcPct val="100000"/>
              </a:lnSpc>
              <a:spcBef>
                <a:spcPts val="0"/>
              </a:spcBef>
              <a:spcAft>
                <a:spcPts val="0"/>
              </a:spcAft>
              <a:buClrTx/>
              <a:buSzTx/>
              <a:buFontTx/>
              <a:buNone/>
              <a:tabLst/>
            </a:pPr>
            <a:endParaRPr lang="en-US" sz="1800" dirty="0"/>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a:p>
            <a:pPr marL="0" marR="0" indent="0" algn="l" defTabSz="457200" rtl="0" fontAlgn="auto" latinLnBrk="0" hangingPunct="0">
              <a:lnSpc>
                <a:spcPct val="100000"/>
              </a:lnSpc>
              <a:spcBef>
                <a:spcPts val="0"/>
              </a:spcBef>
              <a:spcAft>
                <a:spcPts val="0"/>
              </a:spcAft>
              <a:buClrTx/>
              <a:buSzTx/>
              <a:buFontTx/>
              <a:buNone/>
              <a:tabLst/>
            </a:pPr>
            <a:endParaRPr lang="en-US" sz="1800" dirty="0"/>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a:p>
            <a:pPr marL="0" marR="0" indent="0" algn="l" defTabSz="457200" rtl="0" fontAlgn="auto" latinLnBrk="0" hangingPunct="0">
              <a:lnSpc>
                <a:spcPct val="100000"/>
              </a:lnSpc>
              <a:spcBef>
                <a:spcPts val="0"/>
              </a:spcBef>
              <a:spcAft>
                <a:spcPts val="0"/>
              </a:spcAft>
              <a:buClrTx/>
              <a:buSzTx/>
              <a:buFontTx/>
              <a:buNone/>
              <a:tabLst/>
            </a:pPr>
            <a:endParaRPr lang="en-US" sz="1800" dirty="0"/>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a:p>
            <a:pPr marL="0" marR="0" indent="0" algn="l" defTabSz="457200" rtl="0" fontAlgn="auto" latinLnBrk="0" hangingPunct="0">
              <a:lnSpc>
                <a:spcPct val="100000"/>
              </a:lnSpc>
              <a:spcBef>
                <a:spcPts val="0"/>
              </a:spcBef>
              <a:spcAft>
                <a:spcPts val="0"/>
              </a:spcAft>
              <a:buClrTx/>
              <a:buSzTx/>
              <a:buFontTx/>
              <a:buNone/>
              <a:tabLst/>
            </a:pPr>
            <a:endParaRPr lang="en-US" sz="1800" dirty="0"/>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a:p>
            <a:pPr marL="0" marR="0" indent="0" algn="l" defTabSz="457200" rtl="0" fontAlgn="auto" latinLnBrk="0" hangingPunct="0">
              <a:lnSpc>
                <a:spcPct val="100000"/>
              </a:lnSpc>
              <a:spcBef>
                <a:spcPts val="0"/>
              </a:spcBef>
              <a:spcAft>
                <a:spcPts val="0"/>
              </a:spcAft>
              <a:buClrTx/>
              <a:buSzTx/>
              <a:buFontTx/>
              <a:buNone/>
              <a:tabLst/>
            </a:pPr>
            <a:endParaRPr lang="en-US" sz="1800" dirty="0"/>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22" name="Rectangle 61">
            <a:extLst>
              <a:ext uri="{FF2B5EF4-FFF2-40B4-BE49-F238E27FC236}">
                <a16:creationId xmlns:a16="http://schemas.microsoft.com/office/drawing/2014/main" id="{F49E679D-7112-C9E8-2B3D-A5E76759535D}"/>
              </a:ext>
            </a:extLst>
          </p:cNvPr>
          <p:cNvSpPr>
            <a:spLocks noChangeArrowheads="1"/>
          </p:cNvSpPr>
          <p:nvPr/>
        </p:nvSpPr>
        <p:spPr bwMode="auto">
          <a:xfrm>
            <a:off x="180000" y="720000"/>
            <a:ext cx="11421450" cy="874069"/>
          </a:xfrm>
          <a:prstGeom prst="rect">
            <a:avLst/>
          </a:prstGeom>
          <a:solidFill>
            <a:schemeClr val="bg1"/>
          </a:solidFill>
          <a:ln w="9525">
            <a:noFill/>
            <a:miter lim="800000"/>
            <a:headEnd/>
            <a:tailEnd/>
          </a:ln>
        </p:spPr>
        <p:txBody>
          <a:bodyPr wrap="square" lIns="91423" tIns="45712" rIns="91423" bIns="45712">
            <a:prstTxWarp prst="textNoShape">
              <a:avLst/>
            </a:prstTxWarp>
            <a:spAutoFit/>
          </a:bodyPr>
          <a:lstStyle/>
          <a:p>
            <a:pPr marL="125957" indent="-125957">
              <a:lnSpc>
                <a:spcPct val="90000"/>
              </a:lnSpc>
              <a:spcBef>
                <a:spcPct val="20000"/>
              </a:spcBef>
              <a:buClr>
                <a:srgbClr val="000000"/>
              </a:buClr>
            </a:pPr>
            <a:r>
              <a:rPr lang="en-US" sz="2100" dirty="0">
                <a:solidFill>
                  <a:schemeClr val="tx1"/>
                </a:solidFill>
              </a:rPr>
              <a:t>Aim of modern nuclear theory: develop unified </a:t>
            </a:r>
            <a:r>
              <a:rPr lang="en-US" sz="2100" i="1" dirty="0">
                <a:solidFill>
                  <a:schemeClr val="tx1"/>
                </a:solidFill>
              </a:rPr>
              <a:t>first-principles </a:t>
            </a:r>
            <a:r>
              <a:rPr lang="en-US" sz="2100" dirty="0">
                <a:solidFill>
                  <a:schemeClr val="tx1"/>
                </a:solidFill>
              </a:rPr>
              <a:t>picture of structure and reactions</a:t>
            </a:r>
          </a:p>
          <a:p>
            <a:pPr marL="125957" indent="-125957">
              <a:lnSpc>
                <a:spcPct val="90000"/>
              </a:lnSpc>
              <a:spcBef>
                <a:spcPct val="20000"/>
              </a:spcBef>
              <a:buClr>
                <a:srgbClr val="000000"/>
              </a:buClr>
            </a:pPr>
            <a:endParaRPr lang="en-US" sz="800" dirty="0">
              <a:solidFill>
                <a:schemeClr val="tx1"/>
              </a:solidFill>
            </a:endParaRPr>
          </a:p>
          <a:p>
            <a:pPr marL="125957" indent="-125957">
              <a:lnSpc>
                <a:spcPct val="90000"/>
              </a:lnSpc>
              <a:spcBef>
                <a:spcPct val="20000"/>
              </a:spcBef>
              <a:buClr>
                <a:srgbClr val="000000"/>
              </a:buClr>
            </a:pPr>
            <a:r>
              <a:rPr lang="en-US" sz="2100" dirty="0">
                <a:solidFill>
                  <a:srgbClr val="0070C0"/>
                </a:solidFill>
              </a:rPr>
              <a:t>(Approximately) solve nonrelativistic Schrödinger equation</a:t>
            </a:r>
          </a:p>
        </p:txBody>
      </p:sp>
    </p:spTree>
    <p:extLst>
      <p:ext uri="{BB962C8B-B14F-4D97-AF65-F5344CB8AC3E}">
        <p14:creationId xmlns:p14="http://schemas.microsoft.com/office/powerpoint/2010/main" val="798728341"/>
      </p:ext>
    </p:extLst>
  </p:cSld>
  <p:clrMapOvr>
    <a:masterClrMapping/>
  </p:clrMapOvr>
  <p:transition spd="med" advTm="12006"/>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E &amp;=&amp; \langle \Phi|\overline{H}|\Phi\rangle\\&#10;0 &amp;=&amp; \langle \Phi_i^a|\overline{H}|\Phi\rangle\\&#10;0 &amp;=&amp; \langle \Phi_{ij}^{ab}|\overline{H}|\Phi\rangle\\&#10;\overline{H} &amp;\equiv&amp; e^{-T} H e^T = \left(H e^T\right)_c = \left(H + HT_1 + HT_2 + {1\over 2}HT_1^2 +\ldots\right)_c&#10;\end{eqnarray*}&#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mono"/>
  <p:tag name="ORIGWIDTH" val="616"/>
  <p:tag name="PICTUREFILESIZE" val="52128"/>
</p:tagLst>
</file>

<file path=ppt/theme/theme1.xml><?xml version="1.0" encoding="utf-8"?>
<a:theme xmlns:a="http://schemas.openxmlformats.org/drawingml/2006/main" name="Custom Design">
  <a:themeElements>
    <a:clrScheme name="Custom Design">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Custom Design">
      <a:majorFont>
        <a:latin typeface="Calibri"/>
        <a:ea typeface="Calibri"/>
        <a:cs typeface="Calibri"/>
      </a:majorFont>
      <a:minorFont>
        <a:latin typeface="Helvetica"/>
        <a:ea typeface="Helvetica"/>
        <a:cs typeface="Helvetica"/>
      </a:minorFont>
    </a:fontScheme>
    <a:fmtScheme name="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ustom Design">
  <a:themeElements>
    <a:clrScheme name="Custom Design">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Custom Design">
      <a:majorFont>
        <a:latin typeface="Calibri"/>
        <a:ea typeface="Calibri"/>
        <a:cs typeface="Calibri"/>
      </a:majorFont>
      <a:minorFont>
        <a:latin typeface="Helvetica"/>
        <a:ea typeface="Helvetica"/>
        <a:cs typeface="Helvetica"/>
      </a:minorFont>
    </a:fontScheme>
    <a:fmtScheme name="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167795</TotalTime>
  <Words>7014</Words>
  <Application>Microsoft Macintosh PowerPoint</Application>
  <PresentationFormat>Widescreen</PresentationFormat>
  <Paragraphs>1627</Paragraphs>
  <Slides>89</Slides>
  <Notes>74</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89</vt:i4>
      </vt:variant>
    </vt:vector>
  </HeadingPairs>
  <TitlesOfParts>
    <vt:vector size="102" baseType="lpstr">
      <vt:lpstr>Arial</vt:lpstr>
      <vt:lpstr>Arial Black</vt:lpstr>
      <vt:lpstr>Arial Rounded MT Bold</vt:lpstr>
      <vt:lpstr>Calibri</vt:lpstr>
      <vt:lpstr>Carlito</vt:lpstr>
      <vt:lpstr>Helvetica CY</vt:lpstr>
      <vt:lpstr>Myriad pro</vt:lpstr>
      <vt:lpstr>Symbol</vt:lpstr>
      <vt:lpstr>Times</vt:lpstr>
      <vt:lpstr>Times New Roman</vt:lpstr>
      <vt:lpstr>Wingdings</vt:lpstr>
      <vt:lpstr>Custom Design</vt:lpstr>
      <vt:lpstr>Equation</vt:lpstr>
      <vt:lpstr>Ab Initio Theory for Neutrinoless Double Beta Decay</vt:lpstr>
      <vt:lpstr>Major BSM Searches Worldwide </vt:lpstr>
      <vt:lpstr>Atomic Nucleus Drives New Physics Discoveries</vt:lpstr>
      <vt:lpstr>Neutrino-less (0ν) Double-Beta (ββ) Decay</vt:lpstr>
      <vt:lpstr>Neutrino-less (0ν) Double-Beta (ββ) Decay</vt:lpstr>
      <vt:lpstr>Nature of Neutrino: 0νββ Decay</vt:lpstr>
      <vt:lpstr>Status of 0νββ-Decay Matrix Elements</vt:lpstr>
      <vt:lpstr>Status of 0νββ-Decay Matrix Elements</vt:lpstr>
      <vt:lpstr>Ab Initio Approach to Nuclear Structure</vt:lpstr>
      <vt:lpstr>Ingredient I: Nuclear Forces</vt:lpstr>
      <vt:lpstr>Ab Initio Approach to Nuclear Structure</vt:lpstr>
      <vt:lpstr>*Key Advance* Valence-Space Approach</vt:lpstr>
      <vt:lpstr>Ab Initio Approach to Nuclear Structure</vt:lpstr>
      <vt:lpstr>Ab Initio 2010</vt:lpstr>
      <vt:lpstr>Ab Initio 2016</vt:lpstr>
      <vt:lpstr>The 5-Year Revolution: 2022</vt:lpstr>
      <vt:lpstr>Global Ab Initio Calculations:  Limits of Nuclear Existence </vt:lpstr>
      <vt:lpstr>Limits of Existence in Medium-Mass Region</vt:lpstr>
      <vt:lpstr>Ab Initio Progress: How Heavy Can We Go?</vt:lpstr>
      <vt:lpstr>Ab Initio Progress: How Heavy Can We Go?</vt:lpstr>
      <vt:lpstr>Converged Calculations of Heavy Nuclei</vt:lpstr>
      <vt:lpstr>Ab Initio Calculations of Heavy Nuclei</vt:lpstr>
      <vt:lpstr>Ab Initio Calculations of Heavy Nuclei</vt:lpstr>
      <vt:lpstr>Ab Initio Calculations of Heavy Nuclei</vt:lpstr>
      <vt:lpstr>Ab Initio Neutron Skin of 208Pb  Linked to Neutron Star Properties</vt:lpstr>
      <vt:lpstr>Ab Initio Neutron Skin of 208Pb  Linked to Neutron Star Properties</vt:lpstr>
      <vt:lpstr>Ab Initio 2016</vt:lpstr>
      <vt:lpstr>New Scope of Ab Initio Theory</vt:lpstr>
      <vt:lpstr>New Scope of Ab Initio Theory</vt:lpstr>
      <vt:lpstr>Major Questions in Nuclear Structure/Astrophysics</vt:lpstr>
      <vt:lpstr>Ab Initio VS-IMSRG Campaign: Masses and Charge Radii</vt:lpstr>
      <vt:lpstr>Ab Initio VS-IMSRG Campaign: Spectra and EM Moments</vt:lpstr>
      <vt:lpstr>Searches for BSM Physics</vt:lpstr>
      <vt:lpstr>Two-Body Currents for Gamow-Teller Transitions and gA Quenching</vt:lpstr>
      <vt:lpstr>0νββ Decay for All Major Players: 76Ge 100Mo,130Te,136Xe</vt:lpstr>
      <vt:lpstr>The Year(s) We Lost Hope: Leading-Order Contact</vt:lpstr>
      <vt:lpstr>(More) Current Status of NMEs</vt:lpstr>
      <vt:lpstr>Ab Initio Strategy: Predict in Heavy Nuclei</vt:lpstr>
      <vt:lpstr>Ab Initio Strategy: Predict in Heavy Nuclei</vt:lpstr>
      <vt:lpstr>Ab Initio Strategy: Predict in Heavy Nuclei</vt:lpstr>
      <vt:lpstr>Why Small Matrix Elements?</vt:lpstr>
      <vt:lpstr>Ab Initio Strategy: Explore Correlations</vt:lpstr>
      <vt:lpstr>Ab Initio Strategy: Explore Correlations</vt:lpstr>
      <vt:lpstr>Ab Initio Strategy: Explore Correlations</vt:lpstr>
      <vt:lpstr>Machine Learning for Sensitivity Analysis</vt:lpstr>
      <vt:lpstr>MM-DGP Emulator for IMSRG: Sensitivity Analysis</vt:lpstr>
      <vt:lpstr>MM-DGP Emulator: Correlation w/ 1S0 Phase Shift</vt:lpstr>
      <vt:lpstr>Ab Initio Strategy: Explore Correlations</vt:lpstr>
      <vt:lpstr>Rigorous Ab Initio Uncertainties for 76Ge</vt:lpstr>
      <vt:lpstr>Updated Predictions in Heavy Nuclei</vt:lpstr>
      <vt:lpstr>Ab Initio Strategy: Impact on Worldwide Searches</vt:lpstr>
      <vt:lpstr>Ab Initio Strategy: Impact on Ton-Scale Searches</vt:lpstr>
      <vt:lpstr>Combined Limits: Likelihood Functions</vt:lpstr>
      <vt:lpstr>NMEs for Heavy Sterile Neutrino Exchange</vt:lpstr>
      <vt:lpstr>NMEs for Heavy Sterile Neutrino Exchange</vt:lpstr>
      <vt:lpstr>NMEs for Heavy Sterile Neutrino Exchange</vt:lpstr>
      <vt:lpstr>PowerPoint Presentation</vt:lpstr>
      <vt:lpstr>Ab Initio Theory for Origin of Heavy Elements</vt:lpstr>
      <vt:lpstr>Ab Initio Impact on r-Process Simulations</vt:lpstr>
      <vt:lpstr>Future of Ab Initio Theory</vt:lpstr>
      <vt:lpstr>Nuclear Theory for BSM Searches</vt:lpstr>
      <vt:lpstr>Ab Initio SD WIMP-Nucleus Response Overview</vt:lpstr>
      <vt:lpstr>Ab Initio WIMP/ν-Nucleus Responses</vt:lpstr>
      <vt:lpstr>Ab Initio WIMP/ν-Nucleus Responses</vt:lpstr>
      <vt:lpstr>Future of Ab Initio Theory</vt:lpstr>
      <vt:lpstr>Nuclear Properties from Heavy-Ion Collisions</vt:lpstr>
      <vt:lpstr>Future of Ab Initio Theory</vt:lpstr>
      <vt:lpstr>Future of Ab Initio Theory</vt:lpstr>
      <vt:lpstr>The Magic of Molecules: CP Violation</vt:lpstr>
      <vt:lpstr>The Magic of Molecules: CP Violation</vt:lpstr>
      <vt:lpstr>The Magic of Molecules: CP Violation</vt:lpstr>
      <vt:lpstr>The Magic of Molecules: CP Violation</vt:lpstr>
      <vt:lpstr>The Magic of Molecules: CP Violation</vt:lpstr>
      <vt:lpstr>The Magic of Molecules: Weak Structure of Nuclei</vt:lpstr>
      <vt:lpstr>The Magic of Molecules: Weak Structure of Nuclei</vt:lpstr>
      <vt:lpstr>Act II Preview: Future of Ab Initio Theory</vt:lpstr>
      <vt:lpstr>Future of Ab Initio Theory</vt:lpstr>
      <vt:lpstr>Ab Initio Strategy IV: Rigorous Uncertainties</vt:lpstr>
      <vt:lpstr>Ab Initio Strategy IV: Rigorous Uncertainties</vt:lpstr>
      <vt:lpstr>Ab Initio Strategy IV: Rigorous Uncertainties</vt:lpstr>
      <vt:lpstr>Ab Initio Strategy IV: Rigorous Uncertainties</vt:lpstr>
      <vt:lpstr>Ab Initio Strategy I: Benchmark in Light Nuclei</vt:lpstr>
      <vt:lpstr>Valence-Space IMSRG</vt:lpstr>
      <vt:lpstr>Valence-Space IMSRG</vt:lpstr>
      <vt:lpstr>Valence-Space IMSRG</vt:lpstr>
      <vt:lpstr>PowerPoint Presentation</vt:lpstr>
      <vt:lpstr>          Neutron Skin of 208Pb</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TRIUMF and XXX</dc:title>
  <cp:lastModifiedBy>Jason Holt</cp:lastModifiedBy>
  <cp:revision>477</cp:revision>
  <cp:lastPrinted>2024-09-06T06:07:07Z</cp:lastPrinted>
  <dcterms:modified xsi:type="dcterms:W3CDTF">2025-10-02T18:00:50Z</dcterms:modified>
</cp:coreProperties>
</file>