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6" r:id="rId4"/>
    <p:sldMasterId id="2147483750" r:id="rId5"/>
  </p:sldMasterIdLst>
  <p:notesMasterIdLst>
    <p:notesMasterId r:id="rId31"/>
  </p:notesMasterIdLst>
  <p:sldIdLst>
    <p:sldId id="257" r:id="rId6"/>
    <p:sldId id="295" r:id="rId7"/>
    <p:sldId id="260" r:id="rId8"/>
    <p:sldId id="307" r:id="rId9"/>
    <p:sldId id="308" r:id="rId10"/>
    <p:sldId id="309" r:id="rId11"/>
    <p:sldId id="310" r:id="rId12"/>
    <p:sldId id="316" r:id="rId13"/>
    <p:sldId id="311" r:id="rId14"/>
    <p:sldId id="315" r:id="rId15"/>
    <p:sldId id="319" r:id="rId16"/>
    <p:sldId id="298" r:id="rId17"/>
    <p:sldId id="299" r:id="rId18"/>
    <p:sldId id="318" r:id="rId19"/>
    <p:sldId id="300" r:id="rId20"/>
    <p:sldId id="312" r:id="rId21"/>
    <p:sldId id="301" r:id="rId22"/>
    <p:sldId id="302" r:id="rId23"/>
    <p:sldId id="306" r:id="rId24"/>
    <p:sldId id="303" r:id="rId25"/>
    <p:sldId id="304" r:id="rId26"/>
    <p:sldId id="256" r:id="rId27"/>
    <p:sldId id="320" r:id="rId28"/>
    <p:sldId id="305" r:id="rId29"/>
    <p:sldId id="287" r:id="rId30"/>
  </p:sldIdLst>
  <p:sldSz cx="12192000" cy="6858000"/>
  <p:notesSz cx="7102475" cy="938847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BA8B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852" autoAdjust="0"/>
    <p:restoredTop sz="91973" autoAdjust="0"/>
  </p:normalViewPr>
  <p:slideViewPr>
    <p:cSldViewPr snapToGrid="0">
      <p:cViewPr varScale="1">
        <p:scale>
          <a:sx n="99" d="100"/>
          <a:sy n="99" d="100"/>
        </p:scale>
        <p:origin x="1296" y="48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34" Type="http://schemas.openxmlformats.org/officeDocument/2006/relationships/theme" Target="theme/theme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tableStyles" Target="tableStyles.xml"/><Relationship Id="rId8" Type="http://schemas.openxmlformats.org/officeDocument/2006/relationships/slide" Target="slides/slide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469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022725" y="0"/>
            <a:ext cx="3078163" cy="469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728D25-A060-451F-A3BE-6443C1D2FB09}" type="datetimeFigureOut">
              <a:rPr lang="en-CA" smtClean="0"/>
              <a:t>2025-09-26</a:t>
            </a:fld>
            <a:endParaRPr lang="en-C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CA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9613" y="4518025"/>
            <a:ext cx="5683250" cy="369728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918575"/>
            <a:ext cx="3078163" cy="469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022725" y="8918575"/>
            <a:ext cx="3078163" cy="469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99F0FD-72D5-41D2-877B-9C297EC959AA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765251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9E3965E-AC41-4711-9D10-E25ABB132D86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645152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F5DC8C3-BA5F-4EED-BB9A-A14272BD82A1}"/>
              </a:ext>
            </a:extLst>
          </p:cNvPr>
          <p:cNvCxnSpPr/>
          <p:nvPr/>
        </p:nvCxnSpPr>
        <p:spPr>
          <a:xfrm>
            <a:off x="1207658" y="4474741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25CCF1-92C0-4AF3-BFAF-4921631915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5D2F4-B661-4D94-9777-526A7F0A4554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1A78A9-3DFF-4937-A9F2-5D8CF495F3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AEB271-5CC0-4759-BC6E-8BE53AB227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83314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D5506EE-1026-4F35-9ACC-BD05BE0F9B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99351F-A8CD-435A-8AA2-C6E5F57138B6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7696E5F-8D95-4450-AE52-5438E6EDE2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99B2253-74CC-409E-BEB0-F8EFCFCB56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22698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E1B68A5B-D9FA-424B-A4EB-30E7223836B3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F33D6B0-F070-45C4-A472-19F432BE39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DAC5E-D1FE-43D0-8A82-C4D8AFAB9117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975399F-DAB2-410D-967F-ED17E6F79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762A46F-6BE5-4D12-9412-5CA7672EA8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18272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4371F8-CA92-3A82-1D78-10504DB4338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D184868-6F95-6EF1-8736-F635AAE11D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FD3FD2D-FABB-B38F-3D68-AABDEA0AAA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139A45-6889-437C-9C54-C022B6F3FFE6}" type="datetime1">
              <a:rPr lang="en-US" smtClean="0"/>
              <a:t>9/26/25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54D193-EF6D-1AB6-6B6F-6BF53E04DA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796D9E-D638-C3C6-A4EC-A7BEEF6E63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5324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D3E494-E554-4EF4-AF1E-D833610D77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A8D9369-2DC7-6BEF-2F6B-69144BFF72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909F52-83FA-471D-0220-46664E8D4C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FEFFE6-86BE-4218-9F35-33DBF7DCD575}" type="datetime1">
              <a:rPr lang="en-US" smtClean="0"/>
              <a:t>9/26/25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C32776-8D7C-89C3-EA11-395377773F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39EC16-0914-2AAA-A247-D98DABBE1E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203803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D7261C-1B67-AB3F-7DA7-AB536E2C2E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7C02E12-F301-77D3-37F6-A3D984E5FE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454168-385C-812E-04A2-A28207E097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A77833-0371-4412-A052-9D4E5687C8E8}" type="datetime1">
              <a:rPr lang="en-US" smtClean="0"/>
              <a:t>9/26/25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8342D1-82BF-7BCC-65C9-6FF5A276ED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DDD0E9-11F7-8BAC-3754-8AF196BB6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7640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D7CB56-ED77-86AF-7556-C88B0061EB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C6CD034-1167-ABF0-8F03-88F42D91AD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F56684-931F-BAE3-3FC9-8031BBB23C3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543EFCA-A940-C89F-A57E-F069F6C6E2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41E44-9E76-4C93-87B0-24D5A744CDAC}" type="datetime1">
              <a:rPr lang="en-US" smtClean="0"/>
              <a:t>9/26/25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FD9461E-609D-5AD4-F3CF-D8C92D8208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3083D43-82F6-CEF7-F56B-7A4E897025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57016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F91C9B-020B-DD8C-5E95-BC8C61E7A6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8F7328-D755-2443-1938-45A79E6991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0ACA0AE-071D-17FA-7440-4DE6D8DE39D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B48DA44-BDED-490D-F962-350B5855AC0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B4F85BE-0506-4D56-7AA0-BD0D5B0E73D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186CB20-D073-26DB-BF94-B8FB2BEDE2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E3DB4-7868-4128-8D64-B5687BC13CEB}" type="datetime1">
              <a:rPr lang="en-US" smtClean="0"/>
              <a:t>9/26/25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69FFBAE-0748-54E7-3A37-84309204A4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08D9644-0414-17FE-DDF4-EEA1555ED0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61123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113C21-DFC1-E537-C7F2-615BC69D89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5154F28-FC44-631C-A135-CFDDDB6781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8C71DB-827A-4BA9-BC25-9D9A6B1B1CC2}" type="datetime1">
              <a:rPr lang="en-US" smtClean="0"/>
              <a:t>9/26/25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684BC85-11E6-FACC-BB49-2E95812B66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DF231B2-8992-0C14-1C85-219D0E0E1B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87311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F946963-E509-8AE0-AD5B-606F56614F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F51A78-7852-4214-B21C-938AB7D3B1C4}" type="datetime1">
              <a:rPr lang="en-US" smtClean="0"/>
              <a:t>9/26/25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D2E8919-1DC6-07C0-4043-B63DDCF649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5B615C-A944-DE98-A3CE-FA78425798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335490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51CDC9-AD46-3161-010A-FBE45A1280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366C62-38D7-1D71-58B8-273440BA8E9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C79D9D6-3971-8309-F2C0-E264D4222EB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7497847-358D-C686-E533-3D0F69D1BE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5A0FF-2BF6-46C9-8B9E-9759D8E9608A}" type="datetime1">
              <a:rPr lang="en-US" smtClean="0"/>
              <a:t>9/26/25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E9C7FA1-C593-27D2-3D0B-3B44833B91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B750F1B-8CC3-CD41-2FB9-B361F89965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42137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54D8B55-9EA8-4B81-8E84-9B93B0A275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11031-E237-47F0-BFDD-149EFBD48ACE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62CA021-2578-47CB-822C-BDDFF7223B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4AAB51D-4141-4682-9375-DAFD5FB9DD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267060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D823DB-DA8E-C565-747B-7829E32370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791B895-E0EE-5767-2F13-87C10F892C5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B1E9AF6-A8AA-279E-1B43-B8CA867232C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1ECB278-3EF3-EFA2-7702-787523AF26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D40A5-A6B1-4AF6-82DB-354F3A8DCBC8}" type="datetime1">
              <a:rPr lang="en-US" smtClean="0"/>
              <a:t>9/26/25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9DD1832-7905-6B71-E76D-94B028CC03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382EBE1-3ECA-90BF-F1A5-BFA7B6E47F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068155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92ADF5-31B3-CCAC-4132-8ECFC0C30F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20ECE44-0347-9A5A-B9AD-AA758299F73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A4E7A6-9023-2FCD-CB6E-6241B14241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7D7BBA-2C85-443C-A2F1-8F405072A02E}" type="datetime1">
              <a:rPr lang="en-US" smtClean="0"/>
              <a:t>9/26/25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05B656-A373-A4F4-9C93-EC2EEB88B1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D319FF8-CCF8-8EEC-BEBC-D2965FB7F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965949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5459FF7-260E-326D-CB6E-7BEAF3CAC5C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948509D-837F-C46D-97A8-3BFED61A8E8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E9DCD7-84FE-A0CE-859A-C182B3991B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99C325-B9F4-49B6-B79A-167CC7D000F0}" type="datetime1">
              <a:rPr lang="en-US" smtClean="0"/>
              <a:t>9/26/25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5D6D12-5E09-2235-594D-01CF2B4490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2E381B-E66F-FBED-987A-B7E824EB66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4116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585C21A-8B93-4657-B5DF-7EAEAD3BE127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90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663440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59DE2C1-4C52-40A3-8959-27B2C1BEBFF6}"/>
              </a:ext>
            </a:extLst>
          </p:cNvPr>
          <p:cNvCxnSpPr/>
          <p:nvPr/>
        </p:nvCxnSpPr>
        <p:spPr>
          <a:xfrm>
            <a:off x="1207658" y="4485132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AF2E137-EC28-48F8-9198-1F02539029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3384F3-EFEA-4FA7-854E-DB4290F7C505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89422CD-6F62-4DD6-89EF-07A60B42D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69C6AFF8-42B4-4D05-969B-9F5FB33555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41625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80" y="2120900"/>
            <a:ext cx="4639736" cy="374819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15944" y="2120900"/>
            <a:ext cx="4639736" cy="374819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782D47D-B0DC-4C40-BCC6-BBBA32584A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56C43E-E26A-4A07-9EE1-ACF4D250A819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4690D34E-7EBD-44B2-83CA-4C126A18D7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C511A1-9BBD-42DE-92FB-2AF44F8E9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66630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958274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15944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15944" y="2958273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AF8A515-AA94-45D1-9223-5C2272618D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ABB5F-490B-4268-A39C-CD2B21F280EA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D052F5BC-98E0-4D60-AD67-9547738B7D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A38552DC-952E-41EA-AAAF-C2187523C0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819469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7392073F-158F-44A3-8913-917AFFC1BC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81CAEB-3D0A-4597-8FD2-98F9EDA1F36D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EED72207-24CA-42B7-A975-2F8E41CBA9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D01080F2-251A-4B88-9A62-16F46D724F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18605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8E9C91B-7EAD-4562-AB0E-DFB9663AECE3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4E9223F-721F-47BF-9FD5-0F8D12FF0D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D33D24-AB28-4842-8ECD-0180134ADB43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5915714-6BBA-4593-8591-4E26F7D58D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06F857-D2E1-44DD-ABDD-EBB739645B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14226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6D90D66-BCB9-4229-A829-628874352AC0}"/>
              </a:ext>
            </a:extLst>
          </p:cNvPr>
          <p:cNvSpPr/>
          <p:nvPr/>
        </p:nvSpPr>
        <p:spPr>
          <a:xfrm>
            <a:off x="16" y="0"/>
            <a:ext cx="4654296" cy="68580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3466" y="786383"/>
            <a:ext cx="3517567" cy="2093975"/>
          </a:xfrm>
        </p:spPr>
        <p:txBody>
          <a:bodyPr anchor="b">
            <a:normAutofit/>
          </a:bodyPr>
          <a:lstStyle>
            <a:lvl1pPr>
              <a:lnSpc>
                <a:spcPct val="90000"/>
              </a:lnSpc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58984" y="812799"/>
            <a:ext cx="5928344" cy="529475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3465" y="3043050"/>
            <a:ext cx="3517567" cy="3064505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43464" y="6446520"/>
            <a:ext cx="3517568" cy="365125"/>
          </a:xfrm>
        </p:spPr>
        <p:txBody>
          <a:bodyPr/>
          <a:lstStyle>
            <a:lvl1pPr algn="l">
              <a:defRPr/>
            </a:lvl1pPr>
          </a:lstStyle>
          <a:p>
            <a:fld id="{2E00F083-D9AC-4DC6-8200-1111F2B37A4A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58983" y="6446520"/>
            <a:ext cx="5334019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32822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A134939-39C0-4522-A125-A13DFDA66490}"/>
              </a:ext>
            </a:extLst>
          </p:cNvPr>
          <p:cNvSpPr/>
          <p:nvPr/>
        </p:nvSpPr>
        <p:spPr>
          <a:xfrm>
            <a:off x="0" y="4578350"/>
            <a:ext cx="12188825" cy="227965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578350"/>
          </a:xfrm>
          <a:solidFill>
            <a:schemeClr val="bg1">
              <a:lumMod val="85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79" y="4799362"/>
            <a:ext cx="10113645" cy="743682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79" y="5715000"/>
            <a:ext cx="10113264" cy="60960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4EB7083-6DFF-412A-819C-3F9B7A6E37CA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6818262" cy="365125"/>
          </a:xfrm>
        </p:spPr>
        <p:txBody>
          <a:bodyPr/>
          <a:lstStyle/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32677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16A0E3C-60E6-4F39-BC55-5F7C224E1F7C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108201"/>
            <a:ext cx="10058400" cy="3760891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218426" y="6446838"/>
            <a:ext cx="2584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rgbClr val="FFFFFF"/>
                </a:solidFill>
              </a:defRPr>
            </a:lvl1pPr>
          </a:lstStyle>
          <a:p>
            <a:fld id="{D2E14E6F-6B40-42EB-A489-73F1F3597A5A}" type="datetime1">
              <a:rPr lang="en-US" smtClean="0"/>
              <a:t>9/26/25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97279" y="6446838"/>
            <a:ext cx="68182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cap="all" baseline="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993582" y="6446838"/>
            <a:ext cx="7800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rgbClr val="FFFFFF"/>
                </a:solidFill>
              </a:defRPr>
            </a:lvl1pPr>
          </a:lstStyle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5025DAC-8B93-4160-B017-3A274A5828C0}"/>
              </a:ext>
            </a:extLst>
          </p:cNvPr>
          <p:cNvCxnSpPr/>
          <p:nvPr/>
        </p:nvCxnSpPr>
        <p:spPr>
          <a:xfrm>
            <a:off x="1193532" y="1897380"/>
            <a:ext cx="996696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4982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47" r:id="rId3"/>
    <p:sldLayoutId id="2147483743" r:id="rId4"/>
    <p:sldLayoutId id="2147483738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700" i="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11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19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7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3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3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3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85F1D96-FAF4-2176-06BB-5607F444E4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5C56525-160D-F12E-E0F9-49F6D271A14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613F2DD-3B56-59F6-B2CC-CC371DDF3D2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C604DD2B-47AF-4C32-A7AA-4D8ED98837F5}" type="datetime1">
              <a:rPr lang="en-US" smtClean="0"/>
              <a:t>9/26/25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786301-9690-D7F1-FBE8-CBFBB7BB5F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88BDA1-C366-D1F4-02F6-B4622BC3C6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0FCA9E51-92D7-6C4D-BFA7-4ABF51F7DEE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68010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  <p:sldLayoutId id="2147483757" r:id="rId7"/>
    <p:sldLayoutId id="2147483758" r:id="rId8"/>
    <p:sldLayoutId id="2147483759" r:id="rId9"/>
    <p:sldLayoutId id="2147483760" r:id="rId10"/>
    <p:sldLayoutId id="2147483761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pxhere.com/en/photo/832742" TargetMode="Externa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Relationship Id="rId6" Type="http://schemas.openxmlformats.org/officeDocument/2006/relationships/hyperlink" Target="https://svgsilh.com/image/155577.html" TargetMode="Externa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pxhere.com/en/photo/832742" TargetMode="Externa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Relationship Id="rId6" Type="http://schemas.openxmlformats.org/officeDocument/2006/relationships/hyperlink" Target="https://svgsilh.com/image/155577.html" TargetMode="Externa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tiff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A9286AD2-18A9-4868-A4E3-7A2097A208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2001" cy="6857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FD68DA-43BA-4508-8DE2-BA9BB7B2FA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305783" y="319549"/>
            <a:ext cx="6253317" cy="3686015"/>
          </a:xfrm>
        </p:spPr>
        <p:txBody>
          <a:bodyPr>
            <a:normAutofit/>
          </a:bodyPr>
          <a:lstStyle/>
          <a:p>
            <a:r>
              <a:rPr lang="en-GB" sz="4800" dirty="0"/>
              <a:t>Techniques to reach the Normal Hierarchy of Double Beta Decay using Liquid Xenon</a:t>
            </a:r>
            <a:endParaRPr lang="en-US" sz="48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8E9CFF2-3777-4FF4-A759-8491175B0B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289753" y="4672738"/>
            <a:ext cx="6269347" cy="1946425"/>
          </a:xfrm>
        </p:spPr>
        <p:txBody>
          <a:bodyPr>
            <a:normAutofit/>
          </a:bodyPr>
          <a:lstStyle/>
          <a:p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David Sinclair</a:t>
            </a:r>
          </a:p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Carleton University</a:t>
            </a:r>
          </a:p>
        </p:txBody>
      </p:sp>
      <p:pic>
        <p:nvPicPr>
          <p:cNvPr id="5" name="Picture 4" descr="A picture containing building, sitting, bench, side&#10;&#10;Description automatically generated">
            <a:extLst>
              <a:ext uri="{FF2B5EF4-FFF2-40B4-BE49-F238E27FC236}">
                <a16:creationId xmlns:a16="http://schemas.microsoft.com/office/drawing/2014/main" id="{282CF6DD-7FE8-4063-9551-1B7BBCE92AB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1" y="1"/>
            <a:ext cx="4635315" cy="6857999"/>
          </a:xfrm>
          <a:prstGeom prst="rect">
            <a:avLst/>
          </a:prstGeom>
        </p:spPr>
      </p:pic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E7A7CD63-7EC3-44F3-95D0-595C4019FF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5427754" y="4498925"/>
            <a:ext cx="563610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16CA600-0B13-AB49-5124-8748EE4BBB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37378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CBAB4F-847B-9D24-AFD7-A4D1718151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graph of a normalized emission&#10;&#10;AI-generated content may be incorrect.">
            <a:extLst>
              <a:ext uri="{FF2B5EF4-FFF2-40B4-BE49-F238E27FC236}">
                <a16:creationId xmlns:a16="http://schemas.microsoft.com/office/drawing/2014/main" id="{9B8FCE0C-D072-0D27-A455-1AB1CDC327E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888" y="393309"/>
            <a:ext cx="6965621" cy="535722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67B97FD-395B-8991-A02C-F06716269082}"/>
              </a:ext>
            </a:extLst>
          </p:cNvPr>
          <p:cNvSpPr txBox="1"/>
          <p:nvPr/>
        </p:nvSpPr>
        <p:spPr>
          <a:xfrm>
            <a:off x="1713244" y="6189433"/>
            <a:ext cx="99271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Fluorescence of TEA excited by 263 nm light, Susanne Lind et al</a:t>
            </a:r>
            <a:endParaRPr lang="en-CA" sz="28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0602553-E397-5EF6-0583-E848FFE83E92}"/>
              </a:ext>
            </a:extLst>
          </p:cNvPr>
          <p:cNvSpPr txBox="1"/>
          <p:nvPr/>
        </p:nvSpPr>
        <p:spPr>
          <a:xfrm>
            <a:off x="8138615" y="1587690"/>
            <a:ext cx="394420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dirty="0">
                <a:solidFill>
                  <a:srgbClr val="FF0000"/>
                </a:solidFill>
              </a:rPr>
              <a:t>TEA fluoresces rather strongly</a:t>
            </a:r>
          </a:p>
          <a:p>
            <a:r>
              <a:rPr lang="en-CA" dirty="0">
                <a:solidFill>
                  <a:srgbClr val="FF0000"/>
                </a:solidFill>
              </a:rPr>
              <a:t>Only data is at high temperature but </a:t>
            </a:r>
          </a:p>
          <a:p>
            <a:r>
              <a:rPr lang="en-CA" dirty="0">
                <a:solidFill>
                  <a:srgbClr val="FF0000"/>
                </a:solidFill>
              </a:rPr>
              <a:t>Trend is to stronger yield at lower </a:t>
            </a:r>
          </a:p>
          <a:p>
            <a:r>
              <a:rPr lang="en-CA" dirty="0">
                <a:solidFill>
                  <a:srgbClr val="FF0000"/>
                </a:solidFill>
              </a:rPr>
              <a:t>Temperatures</a:t>
            </a:r>
          </a:p>
          <a:p>
            <a:endParaRPr lang="en-CA" dirty="0">
              <a:solidFill>
                <a:srgbClr val="FF0000"/>
              </a:solidFill>
            </a:endParaRPr>
          </a:p>
          <a:p>
            <a:r>
              <a:rPr lang="en-CA" dirty="0">
                <a:solidFill>
                  <a:srgbClr val="FF0000"/>
                </a:solidFill>
              </a:rPr>
              <a:t>Fluorescence time is increasing with lower temperatures</a:t>
            </a:r>
          </a:p>
          <a:p>
            <a:r>
              <a:rPr lang="en-CA" dirty="0">
                <a:solidFill>
                  <a:srgbClr val="FF0000"/>
                </a:solidFill>
              </a:rPr>
              <a:t>Reaching ~20 ns at 400K</a:t>
            </a:r>
          </a:p>
          <a:p>
            <a:endParaRPr lang="en-CA" dirty="0">
              <a:solidFill>
                <a:srgbClr val="FF0000"/>
              </a:solidFill>
            </a:endParaRPr>
          </a:p>
          <a:p>
            <a:r>
              <a:rPr lang="en-CA" dirty="0">
                <a:solidFill>
                  <a:srgbClr val="FF0000"/>
                </a:solidFill>
              </a:rPr>
              <a:t>Larger Stokes shift may reduce yield for Xe </a:t>
            </a:r>
            <a:r>
              <a:rPr lang="en-CA" dirty="0" err="1">
                <a:solidFill>
                  <a:srgbClr val="FF0000"/>
                </a:solidFill>
              </a:rPr>
              <a:t>scint</a:t>
            </a:r>
            <a:r>
              <a:rPr lang="en-CA" dirty="0">
                <a:solidFill>
                  <a:srgbClr val="FF0000"/>
                </a:solidFill>
              </a:rPr>
              <a:t>. Light (but it is much smaller than TPB in </a:t>
            </a:r>
            <a:r>
              <a:rPr lang="en-CA" dirty="0" err="1">
                <a:solidFill>
                  <a:srgbClr val="FF0000"/>
                </a:solidFill>
              </a:rPr>
              <a:t>Ar</a:t>
            </a:r>
            <a:r>
              <a:rPr lang="en-CA" dirty="0">
                <a:solidFill>
                  <a:srgbClr val="FF0000"/>
                </a:solidFill>
              </a:rPr>
              <a:t>)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1001298-1F42-8688-90F2-35D572BD40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10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B8AC412-E47C-BB56-F71A-250645ECF4D1}"/>
              </a:ext>
            </a:extLst>
          </p:cNvPr>
          <p:cNvSpPr txBox="1"/>
          <p:nvPr/>
        </p:nvSpPr>
        <p:spPr>
          <a:xfrm>
            <a:off x="1713244" y="214313"/>
            <a:ext cx="453039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B050"/>
                </a:solidFill>
              </a:rPr>
              <a:t>Trigger on Fluorescence?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42060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A521551-87BE-FB25-D12A-4E3348AB2B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News Flash!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4B4DC1-9CB7-E78D-EC90-DC1FB36568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On Friday David Nygren sent me a reference to fluorescence in gaseous Xe. </a:t>
            </a:r>
          </a:p>
          <a:p>
            <a:r>
              <a:rPr lang="en-US" dirty="0"/>
              <a:t>[Pekov et al </a:t>
            </a:r>
            <a:r>
              <a:rPr lang="en-US" dirty="0" err="1"/>
              <a:t>Nucl</a:t>
            </a:r>
            <a:r>
              <a:rPr lang="en-US" dirty="0"/>
              <a:t> </a:t>
            </a:r>
            <a:r>
              <a:rPr lang="en-US" dirty="0" err="1"/>
              <a:t>Instr</a:t>
            </a:r>
            <a:r>
              <a:rPr lang="en-US" dirty="0"/>
              <a:t> &amp; Meth A277 (1989) 547.]</a:t>
            </a:r>
          </a:p>
          <a:p>
            <a:r>
              <a:rPr lang="en-US" dirty="0"/>
              <a:t>In a parallel plate proportional counter, he observed 6 fluorescent photons for every electron using TEA in Xe. Very few other molecules display this.</a:t>
            </a:r>
          </a:p>
          <a:p>
            <a:r>
              <a:rPr lang="en-US" dirty="0"/>
              <a:t>Clearly, we need data for liquid Xe and we are working on this.</a:t>
            </a:r>
          </a:p>
          <a:p>
            <a:endParaRPr lang="en-US" dirty="0"/>
          </a:p>
          <a:p>
            <a:r>
              <a:rPr lang="en-US" dirty="0"/>
              <a:t>Thanks David!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6EFC7D-9067-37DD-59BF-9DAE11C650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769656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2E00F6-7EC9-9F84-5E85-18B5B5F405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 dirty="0"/>
              <a:t>Spatial resolution  Use pixelated Anode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3D2B23-55F9-C74A-D698-BD12CBFF41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 fontScale="92500" lnSpcReduction="20000"/>
          </a:bodyPr>
          <a:lstStyle/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Developments in pixelated detectors 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No Need to optimize for fast timing, radiation hard,..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Get better spatial, timing resolution, lower noise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Benefits?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Better single site selection (factor 7?)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Might get hint of electron track length along drift direction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Correction for recombination</a:t>
            </a:r>
          </a:p>
          <a:p>
            <a:endParaRPr lang="en-CA" sz="19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CF5DC5-12B5-6E41-2D53-B8A23855BC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351527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2A998C-455E-79D9-0D66-5FFBF4CBFE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/>
              <a:t>Bonus!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A960C0-1033-A2B7-4B54-6802E60014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With TEA and Pixels, we can measure the charge to light ratio for a single cluster. Expect higher light with 2 electron clusters due to higher mean charge density</a:t>
            </a:r>
          </a:p>
          <a:p>
            <a:endParaRPr lang="en-CA" sz="24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A7E036-129F-AE03-176B-5E691D23A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8408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F1CCA1-5C3F-482B-62B7-31894A3B90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7FEEF7-6800-0078-020A-13796818FC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dirty="0"/>
              <a:t>NEXT double beta simulated event (gas)</a:t>
            </a:r>
          </a:p>
        </p:txBody>
      </p:sp>
      <p:pic>
        <p:nvPicPr>
          <p:cNvPr id="5" name="Content Placeholder 4" descr="A blue and green dotted line&#10;&#10;AI-generated content may be incorrect.">
            <a:extLst>
              <a:ext uri="{FF2B5EF4-FFF2-40B4-BE49-F238E27FC236}">
                <a16:creationId xmlns:a16="http://schemas.microsoft.com/office/drawing/2014/main" id="{D834DC82-BF06-0450-EE1A-BAD1BFE07B2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2093" y="1714296"/>
            <a:ext cx="4989006" cy="4736829"/>
          </a:xfr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98C7DB7-D6C7-9032-39D1-C587F737A9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54745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89A6CC-7F17-D714-BB34-FC0CC38843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 dirty="0"/>
              <a:t>Spatial Resolution(2) Detect positive ions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4BDF436-82B4-96EE-8BE4-2746AB311C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CA" sz="1900" dirty="0">
                <a:solidFill>
                  <a:schemeClr val="tx1">
                    <a:alpha val="55000"/>
                  </a:schemeClr>
                </a:solidFill>
              </a:rPr>
              <a:t>Event reconstruction with electrons limited by high diffusion due to non-thermal electrons</a:t>
            </a:r>
          </a:p>
          <a:p>
            <a:r>
              <a:rPr lang="en-CA" sz="1900" dirty="0">
                <a:solidFill>
                  <a:schemeClr val="tx1">
                    <a:alpha val="55000"/>
                  </a:schemeClr>
                </a:solidFill>
              </a:rPr>
              <a:t>Using positive ions has potential for much higher resolution (EG Drift detector!)</a:t>
            </a:r>
          </a:p>
          <a:p>
            <a:r>
              <a:rPr lang="en-CA" sz="1900" dirty="0">
                <a:solidFill>
                  <a:schemeClr val="tx1">
                    <a:alpha val="55000"/>
                  </a:schemeClr>
                </a:solidFill>
              </a:rPr>
              <a:t>With TEA loading, all positive ions (Xe+) will charge exchange to give TEA+ in short distance</a:t>
            </a:r>
          </a:p>
          <a:p>
            <a:r>
              <a:rPr lang="en-CA" sz="1900" dirty="0">
                <a:solidFill>
                  <a:schemeClr val="tx1">
                    <a:alpha val="55000"/>
                  </a:schemeClr>
                </a:solidFill>
              </a:rPr>
              <a:t>Use pixelated cathode</a:t>
            </a:r>
          </a:p>
          <a:p>
            <a:r>
              <a:rPr lang="en-CA" sz="1900" dirty="0">
                <a:solidFill>
                  <a:schemeClr val="tx1">
                    <a:alpha val="55000"/>
                  </a:schemeClr>
                </a:solidFill>
              </a:rPr>
              <a:t>Diffusion should allow two electron blobs to be resolved (resolution ~100 um, blob spacing ~1mm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67F77EA-C278-A31C-CF19-9BF178A2D3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22011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106AF5-4F40-7577-6526-ABF8E2B165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Notes on + ion Detection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EC5D3D-F540-1272-DF12-E51AD7AAA63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Need to control liquid movement</a:t>
            </a:r>
          </a:p>
          <a:p>
            <a:r>
              <a:rPr lang="en-US" dirty="0"/>
              <a:t>Operate in laminar flow mode</a:t>
            </a:r>
          </a:p>
          <a:p>
            <a:r>
              <a:rPr lang="en-US" dirty="0"/>
              <a:t>Need to operate with cathode devices off normally</a:t>
            </a:r>
          </a:p>
          <a:p>
            <a:r>
              <a:rPr lang="en-US" dirty="0"/>
              <a:t>Only enable a few chips on detection of interesting event and only for short time</a:t>
            </a:r>
          </a:p>
          <a:p>
            <a:r>
              <a:rPr lang="en-US" dirty="0"/>
              <a:t>May want to raise the drift field during the drift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A01E9A-61A9-C39D-0E90-7A2987797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14460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68A8FA-2CDA-FCCA-2A59-DB1FE340A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4">
            <a:extLst>
              <a:ext uri="{FF2B5EF4-FFF2-40B4-BE49-F238E27FC236}">
                <a16:creationId xmlns:a16="http://schemas.microsoft.com/office/drawing/2014/main" id="{CE7DAF4A-09B5-84F5-BDC8-D8C76AE13C7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642993" y="55323"/>
            <a:ext cx="6826684" cy="6826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FA912A-737E-6025-49E3-8B0405D89C55}"/>
              </a:ext>
            </a:extLst>
          </p:cNvPr>
          <p:cNvSpPr/>
          <p:nvPr/>
        </p:nvSpPr>
        <p:spPr>
          <a:xfrm>
            <a:off x="338203" y="250521"/>
            <a:ext cx="11536471" cy="6488482"/>
          </a:xfrm>
          <a:prstGeom prst="rect">
            <a:avLst/>
          </a:prstGeom>
          <a:noFill/>
          <a:ln w="381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E27E5AF-7280-3977-DC7C-C38A042A8C46}"/>
              </a:ext>
            </a:extLst>
          </p:cNvPr>
          <p:cNvSpPr/>
          <p:nvPr/>
        </p:nvSpPr>
        <p:spPr>
          <a:xfrm>
            <a:off x="1055914" y="566057"/>
            <a:ext cx="10069286" cy="5736772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4FF7D05-66D8-C72C-9661-D4F854332209}"/>
              </a:ext>
            </a:extLst>
          </p:cNvPr>
          <p:cNvSpPr/>
          <p:nvPr/>
        </p:nvSpPr>
        <p:spPr>
          <a:xfrm>
            <a:off x="3962400" y="1556657"/>
            <a:ext cx="4256314" cy="3450772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4D32875-11D8-DBBF-CD67-570E795CFF6B}"/>
              </a:ext>
            </a:extLst>
          </p:cNvPr>
          <p:cNvCxnSpPr/>
          <p:nvPr/>
        </p:nvCxnSpPr>
        <p:spPr>
          <a:xfrm>
            <a:off x="4648200" y="1643743"/>
            <a:ext cx="293914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4C49B29-0E15-9A98-BB18-BF68CBEB5CFA}"/>
              </a:ext>
            </a:extLst>
          </p:cNvPr>
          <p:cNvCxnSpPr/>
          <p:nvPr/>
        </p:nvCxnSpPr>
        <p:spPr>
          <a:xfrm>
            <a:off x="4669971" y="4865914"/>
            <a:ext cx="2993572" cy="0"/>
          </a:xfrm>
          <a:prstGeom prst="line">
            <a:avLst/>
          </a:prstGeom>
          <a:ln w="317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DD99B6D3-6C6F-03C2-7A19-412ABF640BD4}"/>
              </a:ext>
            </a:extLst>
          </p:cNvPr>
          <p:cNvSpPr/>
          <p:nvPr/>
        </p:nvSpPr>
        <p:spPr>
          <a:xfrm>
            <a:off x="9699171" y="1774371"/>
            <a:ext cx="152400" cy="15240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A41C271-F3DA-3685-4B76-B42F0CEB29E6}"/>
              </a:ext>
            </a:extLst>
          </p:cNvPr>
          <p:cNvSpPr/>
          <p:nvPr/>
        </p:nvSpPr>
        <p:spPr>
          <a:xfrm>
            <a:off x="9720049" y="2307771"/>
            <a:ext cx="153294" cy="153294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A859BDD3-83DA-AF08-708E-F55200CDDE28}"/>
              </a:ext>
            </a:extLst>
          </p:cNvPr>
          <p:cNvSpPr/>
          <p:nvPr/>
        </p:nvSpPr>
        <p:spPr>
          <a:xfrm>
            <a:off x="2316421" y="1763485"/>
            <a:ext cx="152400" cy="16328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2146E982-5355-4C5D-3B95-0DA3BFB81DE8}"/>
              </a:ext>
            </a:extLst>
          </p:cNvPr>
          <p:cNvSpPr/>
          <p:nvPr/>
        </p:nvSpPr>
        <p:spPr>
          <a:xfrm>
            <a:off x="2329543" y="3058885"/>
            <a:ext cx="163286" cy="16328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C91A1CB8-103A-11EB-4A6B-E86492A4C021}"/>
              </a:ext>
            </a:extLst>
          </p:cNvPr>
          <p:cNvSpPr/>
          <p:nvPr/>
        </p:nvSpPr>
        <p:spPr>
          <a:xfrm>
            <a:off x="9720049" y="3069771"/>
            <a:ext cx="153294" cy="153294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0819D29B-AA37-2A8F-24C1-DC2665C09793}"/>
              </a:ext>
            </a:extLst>
          </p:cNvPr>
          <p:cNvSpPr/>
          <p:nvPr/>
        </p:nvSpPr>
        <p:spPr>
          <a:xfrm flipV="1">
            <a:off x="2340429" y="3799113"/>
            <a:ext cx="152400" cy="1523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EAB012C-BADF-2445-395C-4A6E6B9091B2}"/>
              </a:ext>
            </a:extLst>
          </p:cNvPr>
          <p:cNvSpPr/>
          <p:nvPr/>
        </p:nvSpPr>
        <p:spPr>
          <a:xfrm>
            <a:off x="9720049" y="3810000"/>
            <a:ext cx="153294" cy="153294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DE9F55B-31A4-56CF-9F79-561C9D76DA24}"/>
              </a:ext>
            </a:extLst>
          </p:cNvPr>
          <p:cNvSpPr/>
          <p:nvPr/>
        </p:nvSpPr>
        <p:spPr>
          <a:xfrm flipV="1">
            <a:off x="2305535" y="4572000"/>
            <a:ext cx="163286" cy="1523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C5B6241-BFF8-4822-C642-9AE75709B780}"/>
              </a:ext>
            </a:extLst>
          </p:cNvPr>
          <p:cNvSpPr/>
          <p:nvPr/>
        </p:nvSpPr>
        <p:spPr>
          <a:xfrm>
            <a:off x="9720049" y="4572000"/>
            <a:ext cx="153294" cy="153294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057A055D-4289-700A-00C3-46508217B603}"/>
              </a:ext>
            </a:extLst>
          </p:cNvPr>
          <p:cNvSpPr/>
          <p:nvPr/>
        </p:nvSpPr>
        <p:spPr>
          <a:xfrm>
            <a:off x="2340429" y="2308665"/>
            <a:ext cx="152400" cy="15240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DA9368E-D005-D707-A062-1F54175562F8}"/>
              </a:ext>
            </a:extLst>
          </p:cNvPr>
          <p:cNvSpPr txBox="1"/>
          <p:nvPr/>
        </p:nvSpPr>
        <p:spPr>
          <a:xfrm>
            <a:off x="5355771" y="1763485"/>
            <a:ext cx="1944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Anode pixel plane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5B02173-273C-7E8A-2DE7-6EFF0A0F0CA3}"/>
              </a:ext>
            </a:extLst>
          </p:cNvPr>
          <p:cNvSpPr txBox="1"/>
          <p:nvPr/>
        </p:nvSpPr>
        <p:spPr>
          <a:xfrm>
            <a:off x="5040086" y="4441371"/>
            <a:ext cx="21650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EA72E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Cathode pixel plane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D8388C7-F4EA-C3A6-4D7C-D5FEBEE3FA44}"/>
              </a:ext>
            </a:extLst>
          </p:cNvPr>
          <p:cNvSpPr txBox="1"/>
          <p:nvPr/>
        </p:nvSpPr>
        <p:spPr>
          <a:xfrm>
            <a:off x="5663830" y="3145971"/>
            <a:ext cx="10236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Xe + TEA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F2D0DE3-4346-00B9-FB5E-D6F87DD2E643}"/>
              </a:ext>
            </a:extLst>
          </p:cNvPr>
          <p:cNvSpPr txBox="1"/>
          <p:nvPr/>
        </p:nvSpPr>
        <p:spPr>
          <a:xfrm>
            <a:off x="5355771" y="5355771"/>
            <a:ext cx="24128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HFE7000 ?+ scintillant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E4FA561-F41B-0648-95DD-28B78742173E}"/>
              </a:ext>
            </a:extLst>
          </p:cNvPr>
          <p:cNvSpPr txBox="1"/>
          <p:nvPr/>
        </p:nvSpPr>
        <p:spPr>
          <a:xfrm>
            <a:off x="5663830" y="6389915"/>
            <a:ext cx="7746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Water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9CE761C-7794-1E85-69A2-B0825510B219}"/>
              </a:ext>
            </a:extLst>
          </p:cNvPr>
          <p:cNvSpPr txBox="1"/>
          <p:nvPr/>
        </p:nvSpPr>
        <p:spPr>
          <a:xfrm>
            <a:off x="8339503" y="1465106"/>
            <a:ext cx="9246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PTFE 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PMMA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Box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5AC8BF2-A618-C14B-565F-363FC81AAC22}"/>
              </a:ext>
            </a:extLst>
          </p:cNvPr>
          <p:cNvSpPr txBox="1"/>
          <p:nvPr/>
        </p:nvSpPr>
        <p:spPr>
          <a:xfrm>
            <a:off x="1597001" y="2622711"/>
            <a:ext cx="20919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Field shaping Rings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F1F9BD6-D804-3581-B04C-6CA87B812446}"/>
              </a:ext>
            </a:extLst>
          </p:cNvPr>
          <p:cNvSpPr txBox="1"/>
          <p:nvPr/>
        </p:nvSpPr>
        <p:spPr>
          <a:xfrm>
            <a:off x="3413438" y="815616"/>
            <a:ext cx="525855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Xe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Strawperson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NO Detector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3261D97B-0786-4B57-DDA9-1FA9CCAF2F1D}"/>
              </a:ext>
            </a:extLst>
          </p:cNvPr>
          <p:cNvSpPr/>
          <p:nvPr/>
        </p:nvSpPr>
        <p:spPr>
          <a:xfrm>
            <a:off x="957943" y="457200"/>
            <a:ext cx="10287000" cy="593271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8C6314F-A560-894F-F9E0-451E2B6EC2EA}"/>
              </a:ext>
            </a:extLst>
          </p:cNvPr>
          <p:cNvSpPr txBox="1"/>
          <p:nvPr/>
        </p:nvSpPr>
        <p:spPr>
          <a:xfrm>
            <a:off x="10354101" y="2879678"/>
            <a:ext cx="6848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err="1"/>
              <a:t>SiPM</a:t>
            </a:r>
            <a:endParaRPr lang="en-GB" dirty="0"/>
          </a:p>
          <a:p>
            <a:r>
              <a:rPr lang="en-GB" dirty="0"/>
              <a:t>For</a:t>
            </a:r>
          </a:p>
          <a:p>
            <a:r>
              <a:rPr lang="en-GB" dirty="0"/>
              <a:t>Start</a:t>
            </a:r>
            <a:endParaRPr lang="en-CA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0C4CC75-8263-A98D-4A6D-F661C50A83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877048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FD14CE-CE4D-A829-B9AA-1A76E28811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 dirty="0"/>
              <a:t>Design Features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BFAA6A6-1D75-E691-7648-0D5CCCAAF9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399"/>
            <a:ext cx="5867396" cy="3822879"/>
          </a:xfrm>
        </p:spPr>
        <p:txBody>
          <a:bodyPr>
            <a:normAutofit/>
          </a:bodyPr>
          <a:lstStyle/>
          <a:p>
            <a:r>
              <a:rPr lang="en-CA" sz="2000" dirty="0">
                <a:solidFill>
                  <a:schemeClr val="tx1">
                    <a:alpha val="55000"/>
                  </a:schemeClr>
                </a:solidFill>
              </a:rPr>
              <a:t>Very clean Xe volume allows use of high voltages</a:t>
            </a:r>
          </a:p>
          <a:p>
            <a:r>
              <a:rPr lang="en-CA" sz="2000" dirty="0">
                <a:solidFill>
                  <a:schemeClr val="tx1">
                    <a:alpha val="55000"/>
                  </a:schemeClr>
                </a:solidFill>
              </a:rPr>
              <a:t>Shield (HFE7000 </a:t>
            </a:r>
            <a:r>
              <a:rPr lang="en-CA" sz="2000" dirty="0" err="1">
                <a:solidFill>
                  <a:schemeClr val="tx1">
                    <a:alpha val="55000"/>
                  </a:schemeClr>
                </a:solidFill>
              </a:rPr>
              <a:t>oe</a:t>
            </a:r>
            <a:r>
              <a:rPr lang="en-CA" sz="2000" dirty="0">
                <a:solidFill>
                  <a:schemeClr val="tx1">
                    <a:alpha val="55000"/>
                  </a:schemeClr>
                </a:solidFill>
              </a:rPr>
              <a:t> Xe or ???)might also be veto</a:t>
            </a:r>
          </a:p>
          <a:p>
            <a:r>
              <a:rPr lang="en-CA" sz="2000" dirty="0">
                <a:solidFill>
                  <a:schemeClr val="tx1">
                    <a:alpha val="55000"/>
                  </a:schemeClr>
                </a:solidFill>
              </a:rPr>
              <a:t>May need to operate with both anode and cathode off prior to trigger to avoid boiling</a:t>
            </a:r>
          </a:p>
          <a:p>
            <a:r>
              <a:rPr lang="en-CA" sz="2100" dirty="0">
                <a:solidFill>
                  <a:schemeClr val="tx1">
                    <a:alpha val="55000"/>
                  </a:schemeClr>
                </a:solidFill>
              </a:rPr>
              <a:t>Operate at modest voltage until candidate seen, then turn up field and turn on cathode detector chip(s) below chosen event (need to keep the xenon free of turbulence)</a:t>
            </a:r>
          </a:p>
          <a:p>
            <a:pPr marL="457200" lvl="1" indent="0">
              <a:buNone/>
            </a:pPr>
            <a:endParaRPr lang="en-CA" sz="17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CA" sz="17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3E5311-3EC7-89A6-0FDF-E7633C338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38268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2BC11D-9398-0D2E-1034-1E931D784A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dirty="0"/>
              <a:t>Possible background reductions </a:t>
            </a:r>
            <a:br>
              <a:rPr lang="en-CA" dirty="0"/>
            </a:br>
            <a:r>
              <a:rPr lang="en-CA" dirty="0"/>
              <a:t>(Needs real simulation!!!)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AF8304F4-18B3-F6D7-ABB6-EBB5E7DE00B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40693976"/>
              </p:ext>
            </p:extLst>
          </p:nvPr>
        </p:nvGraphicFramePr>
        <p:xfrm>
          <a:off x="838200" y="1825625"/>
          <a:ext cx="10515600" cy="2966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57800">
                  <a:extLst>
                    <a:ext uri="{9D8B030D-6E8A-4147-A177-3AD203B41FA5}">
                      <a16:colId xmlns:a16="http://schemas.microsoft.com/office/drawing/2014/main" val="2759878158"/>
                    </a:ext>
                  </a:extLst>
                </a:gridCol>
                <a:gridCol w="5257800">
                  <a:extLst>
                    <a:ext uri="{9D8B030D-6E8A-4147-A177-3AD203B41FA5}">
                      <a16:colId xmlns:a16="http://schemas.microsoft.com/office/drawing/2014/main" val="148914485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CA" dirty="0"/>
                        <a:t>Improvement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dirty="0"/>
                        <a:t>Possible Background reduction factor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178446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CA" dirty="0"/>
                        <a:t>Energy resolution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dirty="0"/>
                        <a:t>?5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91517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CA" dirty="0"/>
                        <a:t>Improved single site selection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dirty="0"/>
                        <a:t>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922475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CA" dirty="0"/>
                        <a:t>Double electron cluster selection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dirty="0"/>
                        <a:t>20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1527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CA" dirty="0"/>
                        <a:t>Remove all metals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dirty="0"/>
                        <a:t>?5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45113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CA" dirty="0"/>
                        <a:t>Veto gamma, neutron in HFE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dirty="0"/>
                        <a:t>?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616757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CA" dirty="0"/>
                        <a:t>Total Perhaps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dirty="0"/>
                        <a:t>3000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1052681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3335642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7A1763F-6A3B-E5EB-05B7-E96856A1B3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19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0BDE558-EE5C-1C4C-1FD8-4ABD61AA0943}"/>
              </a:ext>
            </a:extLst>
          </p:cNvPr>
          <p:cNvSpPr txBox="1"/>
          <p:nvPr/>
        </p:nvSpPr>
        <p:spPr>
          <a:xfrm>
            <a:off x="838200" y="5112682"/>
            <a:ext cx="108711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Lots of work to put this on a solid foundation but prospects for success look good</a:t>
            </a:r>
          </a:p>
        </p:txBody>
      </p:sp>
    </p:spTree>
    <p:extLst>
      <p:ext uri="{BB962C8B-B14F-4D97-AF65-F5344CB8AC3E}">
        <p14:creationId xmlns:p14="http://schemas.microsoft.com/office/powerpoint/2010/main" val="331355161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D67B0B4-C897-FFF8-E13B-6E18BF122C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/>
              <a:t>Talk Objectives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D1E1CB1-C59F-CC52-07DA-28BE932720A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05402" y="1806575"/>
            <a:ext cx="5638796" cy="3505200"/>
          </a:xfrm>
        </p:spPr>
        <p:txBody>
          <a:bodyPr>
            <a:normAutofit lnSpcReduction="10000"/>
          </a:bodyPr>
          <a:lstStyle/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Need to focus new </a:t>
            </a:r>
            <a:r>
              <a:rPr lang="en-CA" sz="2400" dirty="0">
                <a:solidFill>
                  <a:schemeClr val="tx1">
                    <a:alpha val="55000"/>
                  </a:schemeClr>
                </a:solidFill>
                <a:latin typeface="Symbol" panose="05050102010706020507" pitchFamily="18" charset="2"/>
              </a:rPr>
              <a:t>bb</a:t>
            </a:r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 searches on NO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With a focus on liquid Xe</a:t>
            </a:r>
          </a:p>
          <a:p>
            <a:pPr lvl="1"/>
            <a:r>
              <a:rPr lang="en-CA" dirty="0">
                <a:solidFill>
                  <a:schemeClr val="tx1">
                    <a:alpha val="55000"/>
                  </a:schemeClr>
                </a:solidFill>
              </a:rPr>
              <a:t>What is needed to reach NO</a:t>
            </a:r>
          </a:p>
          <a:p>
            <a:pPr lvl="2"/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Technically</a:t>
            </a:r>
          </a:p>
          <a:p>
            <a:pPr lvl="3"/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Some detector concepts for reaching NO</a:t>
            </a:r>
          </a:p>
          <a:p>
            <a:pPr lvl="3"/>
            <a:r>
              <a:rPr lang="en-CA" sz="2400" dirty="0">
                <a:solidFill>
                  <a:srgbClr val="FF0000">
                    <a:alpha val="55000"/>
                  </a:srgbClr>
                </a:solidFill>
              </a:rPr>
              <a:t>Ie I think we can get there!</a:t>
            </a:r>
          </a:p>
          <a:p>
            <a:pPr lvl="2"/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Sociologically</a:t>
            </a:r>
          </a:p>
          <a:p>
            <a:r>
              <a:rPr lang="en-CA" sz="3200" dirty="0">
                <a:solidFill>
                  <a:schemeClr val="tx1">
                    <a:alpha val="55000"/>
                  </a:schemeClr>
                </a:solidFill>
              </a:rPr>
              <a:t>Action Plan</a:t>
            </a:r>
          </a:p>
          <a:p>
            <a:pPr lvl="1"/>
            <a:endParaRPr lang="en-CA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1596EA4-6127-3DC9-44CF-0B4917F21E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51186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2304409-9CE1-2835-B800-C39A3F9AB9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 dirty="0"/>
              <a:t>Sociology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0C407A-062B-3430-58C5-9B4D3A8626F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6172196" cy="3505200"/>
          </a:xfrm>
        </p:spPr>
        <p:txBody>
          <a:bodyPr>
            <a:normAutofit/>
          </a:bodyPr>
          <a:lstStyle/>
          <a:p>
            <a:r>
              <a:rPr lang="en-CA" sz="1800" dirty="0">
                <a:solidFill>
                  <a:schemeClr val="tx1">
                    <a:alpha val="55000"/>
                  </a:schemeClr>
                </a:solidFill>
              </a:rPr>
              <a:t>Procurement of Xe is a challenge. Cannot have competition</a:t>
            </a:r>
          </a:p>
          <a:p>
            <a:r>
              <a:rPr lang="en-CA" sz="1800" dirty="0">
                <a:solidFill>
                  <a:schemeClr val="tx1">
                    <a:alpha val="55000"/>
                  </a:schemeClr>
                </a:solidFill>
              </a:rPr>
              <a:t>World should get together to do this</a:t>
            </a:r>
          </a:p>
          <a:p>
            <a:r>
              <a:rPr lang="en-CA" sz="1800" dirty="0">
                <a:solidFill>
                  <a:schemeClr val="tx1">
                    <a:alpha val="55000"/>
                  </a:schemeClr>
                </a:solidFill>
              </a:rPr>
              <a:t>By introducing these concepts at such an early stage, everyone can be involved in developing the final detector</a:t>
            </a:r>
          </a:p>
          <a:p>
            <a:r>
              <a:rPr lang="en-CA" sz="1800" dirty="0">
                <a:solidFill>
                  <a:schemeClr val="tx1">
                    <a:alpha val="55000"/>
                  </a:schemeClr>
                </a:solidFill>
              </a:rPr>
              <a:t>Without using self shielding, design could be modular</a:t>
            </a:r>
          </a:p>
          <a:p>
            <a:pPr lvl="1"/>
            <a:r>
              <a:rPr lang="en-CA" sz="1800" dirty="0">
                <a:solidFill>
                  <a:schemeClr val="tx1">
                    <a:alpha val="55000"/>
                  </a:schemeClr>
                </a:solidFill>
              </a:rPr>
              <a:t>Each lab could host a module</a:t>
            </a:r>
          </a:p>
          <a:p>
            <a:pPr lvl="1"/>
            <a:r>
              <a:rPr lang="en-CA" sz="1800" dirty="0">
                <a:solidFill>
                  <a:schemeClr val="tx1">
                    <a:alpha val="55000"/>
                  </a:schemeClr>
                </a:solidFill>
              </a:rPr>
              <a:t>Global ownership of the design</a:t>
            </a:r>
          </a:p>
          <a:p>
            <a:pPr lvl="1"/>
            <a:r>
              <a:rPr lang="en-CA" sz="1800" dirty="0">
                <a:solidFill>
                  <a:schemeClr val="tx1">
                    <a:alpha val="55000"/>
                  </a:schemeClr>
                </a:solidFill>
              </a:rPr>
              <a:t>Shared data </a:t>
            </a:r>
          </a:p>
          <a:p>
            <a:pPr lvl="1"/>
            <a:r>
              <a:rPr lang="en-CA" sz="1800" dirty="0">
                <a:solidFill>
                  <a:schemeClr val="tx1">
                    <a:alpha val="55000"/>
                  </a:schemeClr>
                </a:solidFill>
              </a:rPr>
              <a:t>Construction could be sequential to match Xe production</a:t>
            </a:r>
          </a:p>
          <a:p>
            <a:pPr lvl="1"/>
            <a:endParaRPr lang="en-CA" sz="15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92925A-4306-CA19-5DD0-C9F5590C53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355003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7CEACD-24F3-20D0-A1B6-8D2925DB96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 dirty="0"/>
              <a:t>The way forward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3D4550-771E-6852-E6F0-D91FD47EBC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Lots of work to be done to design a real detector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Would like to develop a global collaboration to explore this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We should start now!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FE0D4FF-0B38-FAA5-0D52-6A0DF92FE1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96812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093016D-FFAF-AD08-2270-CDB187AFA039}"/>
              </a:ext>
            </a:extLst>
          </p:cNvPr>
          <p:cNvCxnSpPr/>
          <p:nvPr/>
        </p:nvCxnSpPr>
        <p:spPr>
          <a:xfrm>
            <a:off x="3215473" y="6305341"/>
            <a:ext cx="4295670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F960B3B-C6CF-7142-3283-0F00FF0DF655}"/>
              </a:ext>
            </a:extLst>
          </p:cNvPr>
          <p:cNvCxnSpPr/>
          <p:nvPr/>
        </p:nvCxnSpPr>
        <p:spPr>
          <a:xfrm>
            <a:off x="3202697" y="5794263"/>
            <a:ext cx="4337657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ACB5DED-B079-A18E-F0AE-800F051C6C27}"/>
              </a:ext>
            </a:extLst>
          </p:cNvPr>
          <p:cNvCxnSpPr/>
          <p:nvPr/>
        </p:nvCxnSpPr>
        <p:spPr>
          <a:xfrm>
            <a:off x="3215473" y="5192322"/>
            <a:ext cx="722420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0355D19-67E0-D794-0078-EF1835AC8EEA}"/>
              </a:ext>
            </a:extLst>
          </p:cNvPr>
          <p:cNvCxnSpPr/>
          <p:nvPr/>
        </p:nvCxnSpPr>
        <p:spPr>
          <a:xfrm>
            <a:off x="6814348" y="5178537"/>
            <a:ext cx="726006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E0AB450-3E12-783C-6F16-6714CC5BFC74}"/>
              </a:ext>
            </a:extLst>
          </p:cNvPr>
          <p:cNvCxnSpPr/>
          <p:nvPr/>
        </p:nvCxnSpPr>
        <p:spPr>
          <a:xfrm>
            <a:off x="3202697" y="900615"/>
            <a:ext cx="4337657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EF185E6-1BD1-2B1F-0339-36C7B047AAE2}"/>
              </a:ext>
            </a:extLst>
          </p:cNvPr>
          <p:cNvCxnSpPr/>
          <p:nvPr/>
        </p:nvCxnSpPr>
        <p:spPr>
          <a:xfrm>
            <a:off x="3215473" y="1438227"/>
            <a:ext cx="4324881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1BE4E62-0050-A344-829C-2F0B93F1E522}"/>
              </a:ext>
            </a:extLst>
          </p:cNvPr>
          <p:cNvCxnSpPr/>
          <p:nvPr/>
        </p:nvCxnSpPr>
        <p:spPr>
          <a:xfrm>
            <a:off x="3215473" y="1980434"/>
            <a:ext cx="722420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71DBBF4-3382-1465-48F2-3AFE5C92436B}"/>
              </a:ext>
            </a:extLst>
          </p:cNvPr>
          <p:cNvCxnSpPr/>
          <p:nvPr/>
        </p:nvCxnSpPr>
        <p:spPr>
          <a:xfrm>
            <a:off x="6814348" y="1975839"/>
            <a:ext cx="696795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F4DE95FC-6D21-12FF-8F25-686B587099BE}"/>
              </a:ext>
            </a:extLst>
          </p:cNvPr>
          <p:cNvCxnSpPr/>
          <p:nvPr/>
        </p:nvCxnSpPr>
        <p:spPr>
          <a:xfrm>
            <a:off x="3202697" y="900615"/>
            <a:ext cx="0" cy="107981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A099259D-1A54-3284-383C-550234EEAEF3}"/>
              </a:ext>
            </a:extLst>
          </p:cNvPr>
          <p:cNvCxnSpPr/>
          <p:nvPr/>
        </p:nvCxnSpPr>
        <p:spPr>
          <a:xfrm>
            <a:off x="7540354" y="900615"/>
            <a:ext cx="0" cy="1075224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11550C4-AFC9-6675-324E-2803D8881CAA}"/>
              </a:ext>
            </a:extLst>
          </p:cNvPr>
          <p:cNvCxnSpPr/>
          <p:nvPr/>
        </p:nvCxnSpPr>
        <p:spPr>
          <a:xfrm>
            <a:off x="6814348" y="1438227"/>
            <a:ext cx="0" cy="374031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615CC87-E554-2F8F-DE5E-2D35ADC8C456}"/>
              </a:ext>
            </a:extLst>
          </p:cNvPr>
          <p:cNvCxnSpPr/>
          <p:nvPr/>
        </p:nvCxnSpPr>
        <p:spPr>
          <a:xfrm>
            <a:off x="3937893" y="1438227"/>
            <a:ext cx="0" cy="374031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E2B0A84-B0ED-D946-8D82-DE35A9E4E447}"/>
              </a:ext>
            </a:extLst>
          </p:cNvPr>
          <p:cNvCxnSpPr/>
          <p:nvPr/>
        </p:nvCxnSpPr>
        <p:spPr>
          <a:xfrm>
            <a:off x="7540354" y="5192322"/>
            <a:ext cx="0" cy="111301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31A8F80F-8F0D-1D7A-B13D-E6CFD0C7FA8C}"/>
              </a:ext>
            </a:extLst>
          </p:cNvPr>
          <p:cNvCxnSpPr/>
          <p:nvPr/>
        </p:nvCxnSpPr>
        <p:spPr>
          <a:xfrm>
            <a:off x="3202697" y="5192322"/>
            <a:ext cx="0" cy="111301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F7AD8AB-A5A9-C72C-B2A1-AA6C921953A7}"/>
              </a:ext>
            </a:extLst>
          </p:cNvPr>
          <p:cNvCxnSpPr/>
          <p:nvPr/>
        </p:nvCxnSpPr>
        <p:spPr>
          <a:xfrm flipH="1">
            <a:off x="2734010" y="2876454"/>
            <a:ext cx="1203883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D1A7D84-4FBD-E744-6005-AD491EE3CBD7}"/>
              </a:ext>
            </a:extLst>
          </p:cNvPr>
          <p:cNvCxnSpPr/>
          <p:nvPr/>
        </p:nvCxnSpPr>
        <p:spPr>
          <a:xfrm flipH="1">
            <a:off x="2734010" y="3142963"/>
            <a:ext cx="1203883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AD3F2110-A9CD-3B5B-C790-055C7FF8D596}"/>
              </a:ext>
            </a:extLst>
          </p:cNvPr>
          <p:cNvCxnSpPr/>
          <p:nvPr/>
        </p:nvCxnSpPr>
        <p:spPr>
          <a:xfrm>
            <a:off x="6814348" y="4778774"/>
            <a:ext cx="1452012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8966C2CA-05D2-A12B-1F28-7994F46A398D}"/>
              </a:ext>
            </a:extLst>
          </p:cNvPr>
          <p:cNvCxnSpPr/>
          <p:nvPr/>
        </p:nvCxnSpPr>
        <p:spPr>
          <a:xfrm>
            <a:off x="6814348" y="5040687"/>
            <a:ext cx="1456607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0F1E8098-3A63-81ED-3923-62764AEE9B0B}"/>
              </a:ext>
            </a:extLst>
          </p:cNvPr>
          <p:cNvSpPr txBox="1"/>
          <p:nvPr/>
        </p:nvSpPr>
        <p:spPr>
          <a:xfrm>
            <a:off x="8440968" y="4671355"/>
            <a:ext cx="6597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Xe in</a:t>
            </a:r>
            <a:endParaRPr lang="en-CA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C09E3BF-2C2F-39EB-B09B-08FF377FD3EF}"/>
              </a:ext>
            </a:extLst>
          </p:cNvPr>
          <p:cNvSpPr txBox="1"/>
          <p:nvPr/>
        </p:nvSpPr>
        <p:spPr>
          <a:xfrm>
            <a:off x="1925133" y="2812124"/>
            <a:ext cx="8088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Xe out</a:t>
            </a:r>
            <a:endParaRPr lang="en-CA" dirty="0"/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C1815EC-AAE7-1EDD-5D18-FECEE7957196}"/>
              </a:ext>
            </a:extLst>
          </p:cNvPr>
          <p:cNvCxnSpPr/>
          <p:nvPr/>
        </p:nvCxnSpPr>
        <p:spPr>
          <a:xfrm>
            <a:off x="3937893" y="5192322"/>
            <a:ext cx="0" cy="601941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F730A92-2240-B429-423B-88061BA9F8B2}"/>
              </a:ext>
            </a:extLst>
          </p:cNvPr>
          <p:cNvCxnSpPr/>
          <p:nvPr/>
        </p:nvCxnSpPr>
        <p:spPr>
          <a:xfrm>
            <a:off x="6814348" y="5178537"/>
            <a:ext cx="0" cy="570294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D4E5FAE-BFA0-A87F-324A-61401289E852}"/>
              </a:ext>
            </a:extLst>
          </p:cNvPr>
          <p:cNvCxnSpPr/>
          <p:nvPr/>
        </p:nvCxnSpPr>
        <p:spPr>
          <a:xfrm>
            <a:off x="5049877" y="3429000"/>
            <a:ext cx="666272" cy="0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9662386B-94A2-5740-7131-751542C537D8}"/>
              </a:ext>
            </a:extLst>
          </p:cNvPr>
          <p:cNvCxnSpPr/>
          <p:nvPr/>
        </p:nvCxnSpPr>
        <p:spPr>
          <a:xfrm>
            <a:off x="5031497" y="3887349"/>
            <a:ext cx="703032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C7B30125-7FE9-CE52-4C58-03361EAA5B0A}"/>
              </a:ext>
            </a:extLst>
          </p:cNvPr>
          <p:cNvCxnSpPr/>
          <p:nvPr/>
        </p:nvCxnSpPr>
        <p:spPr>
          <a:xfrm>
            <a:off x="6814348" y="4778774"/>
            <a:ext cx="0" cy="2619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3D07AA1A-26DD-2A12-FA72-D63F3A7291EB}"/>
              </a:ext>
            </a:extLst>
          </p:cNvPr>
          <p:cNvCxnSpPr/>
          <p:nvPr/>
        </p:nvCxnSpPr>
        <p:spPr>
          <a:xfrm>
            <a:off x="3937893" y="2876454"/>
            <a:ext cx="0" cy="26650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43AC4B8-7E21-EB2F-5692-B821FCFB945C}"/>
              </a:ext>
            </a:extLst>
          </p:cNvPr>
          <p:cNvCxnSpPr/>
          <p:nvPr/>
        </p:nvCxnSpPr>
        <p:spPr>
          <a:xfrm>
            <a:off x="4640925" y="3429000"/>
            <a:ext cx="0" cy="2365263"/>
          </a:xfrm>
          <a:prstGeom prst="line">
            <a:avLst/>
          </a:prstGeom>
          <a:ln w="1270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08336065-14F5-B3E6-9D39-7D75124CD4B6}"/>
              </a:ext>
            </a:extLst>
          </p:cNvPr>
          <p:cNvCxnSpPr/>
          <p:nvPr/>
        </p:nvCxnSpPr>
        <p:spPr>
          <a:xfrm>
            <a:off x="4732824" y="3429000"/>
            <a:ext cx="0" cy="2397428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3D963D0A-98C8-C314-BDFB-DD0EB71343C4}"/>
              </a:ext>
            </a:extLst>
          </p:cNvPr>
          <p:cNvCxnSpPr/>
          <p:nvPr/>
        </p:nvCxnSpPr>
        <p:spPr>
          <a:xfrm>
            <a:off x="6024012" y="3428999"/>
            <a:ext cx="0" cy="2365263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C0E29299-DDEB-BE35-4386-DCB6D88EC69C}"/>
              </a:ext>
            </a:extLst>
          </p:cNvPr>
          <p:cNvCxnSpPr/>
          <p:nvPr/>
        </p:nvCxnSpPr>
        <p:spPr>
          <a:xfrm>
            <a:off x="6096000" y="3429000"/>
            <a:ext cx="0" cy="2365263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E5DAA19C-1C3E-A6CF-E303-FB57D384473B}"/>
              </a:ext>
            </a:extLst>
          </p:cNvPr>
          <p:cNvSpPr txBox="1"/>
          <p:nvPr/>
        </p:nvSpPr>
        <p:spPr>
          <a:xfrm>
            <a:off x="7604684" y="3308382"/>
            <a:ext cx="35657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chemeClr val="accent6"/>
                </a:solidFill>
              </a:rPr>
              <a:t>2 inch OD Teflon tube supports anode pixel detector</a:t>
            </a:r>
          </a:p>
          <a:p>
            <a:r>
              <a:rPr lang="en-GB" dirty="0">
                <a:solidFill>
                  <a:schemeClr val="accent6"/>
                </a:solidFill>
              </a:rPr>
              <a:t>Holes to allow light to </a:t>
            </a:r>
            <a:r>
              <a:rPr lang="en-GB" dirty="0" err="1">
                <a:solidFill>
                  <a:schemeClr val="accent6"/>
                </a:solidFill>
              </a:rPr>
              <a:t>SiPM</a:t>
            </a:r>
            <a:endParaRPr lang="en-GB" dirty="0">
              <a:solidFill>
                <a:schemeClr val="accent6"/>
              </a:solidFill>
            </a:endParaRPr>
          </a:p>
          <a:p>
            <a:r>
              <a:rPr lang="en-GB" dirty="0">
                <a:solidFill>
                  <a:schemeClr val="accent6"/>
                </a:solidFill>
              </a:rPr>
              <a:t>And for Xe flow</a:t>
            </a:r>
            <a:endParaRPr lang="en-CA" dirty="0">
              <a:solidFill>
                <a:schemeClr val="accent6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B85FA66E-62C3-0C58-7177-34091C1764CD}"/>
              </a:ext>
            </a:extLst>
          </p:cNvPr>
          <p:cNvSpPr/>
          <p:nvPr/>
        </p:nvSpPr>
        <p:spPr>
          <a:xfrm>
            <a:off x="6262951" y="3363522"/>
            <a:ext cx="45719" cy="555992"/>
          </a:xfrm>
          <a:prstGeom prst="rect">
            <a:avLst/>
          </a:prstGeom>
          <a:solidFill>
            <a:schemeClr val="accent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BCA5F1B9-70A8-8EBD-7AEB-4081DDD64A02}"/>
              </a:ext>
            </a:extLst>
          </p:cNvPr>
          <p:cNvSpPr/>
          <p:nvPr/>
        </p:nvSpPr>
        <p:spPr>
          <a:xfrm>
            <a:off x="4434152" y="3363522"/>
            <a:ext cx="50540" cy="555991"/>
          </a:xfrm>
          <a:prstGeom prst="rect">
            <a:avLst/>
          </a:prstGeom>
          <a:solidFill>
            <a:schemeClr val="accent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320C1ACA-479B-08BC-93A5-0F33F63214BC}"/>
              </a:ext>
            </a:extLst>
          </p:cNvPr>
          <p:cNvSpPr/>
          <p:nvPr/>
        </p:nvSpPr>
        <p:spPr>
          <a:xfrm>
            <a:off x="5307196" y="5468020"/>
            <a:ext cx="151629" cy="951159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D70FED1-27D8-4A97-BD6E-611132F19D8E}"/>
              </a:ext>
            </a:extLst>
          </p:cNvPr>
          <p:cNvSpPr txBox="1"/>
          <p:nvPr/>
        </p:nvSpPr>
        <p:spPr>
          <a:xfrm>
            <a:off x="4100408" y="6490051"/>
            <a:ext cx="25422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srgbClr val="FFC000"/>
                </a:solidFill>
              </a:rPr>
              <a:t>HV feedthrough (-20 kV)</a:t>
            </a:r>
            <a:endParaRPr lang="en-CA" dirty="0">
              <a:solidFill>
                <a:srgbClr val="FFC000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BF0EDBA-93BA-4180-F7E4-A2D16AFE5210}"/>
              </a:ext>
            </a:extLst>
          </p:cNvPr>
          <p:cNvSpPr txBox="1"/>
          <p:nvPr/>
        </p:nvSpPr>
        <p:spPr>
          <a:xfrm>
            <a:off x="4190617" y="2950089"/>
            <a:ext cx="768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err="1">
                <a:solidFill>
                  <a:schemeClr val="accent2"/>
                </a:solidFill>
              </a:rPr>
              <a:t>SiPM</a:t>
            </a:r>
            <a:endParaRPr lang="en-CA" dirty="0">
              <a:solidFill>
                <a:schemeClr val="accent2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F181318-0B8D-F46B-1C82-8F6999399BE6}"/>
              </a:ext>
            </a:extLst>
          </p:cNvPr>
          <p:cNvSpPr txBox="1"/>
          <p:nvPr/>
        </p:nvSpPr>
        <p:spPr>
          <a:xfrm>
            <a:off x="5045282" y="2553288"/>
            <a:ext cx="8179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FF0000"/>
                </a:solidFill>
              </a:rPr>
              <a:t>Pixel Anode</a:t>
            </a:r>
            <a:endParaRPr lang="en-CA" dirty="0">
              <a:solidFill>
                <a:srgbClr val="FF0000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03CC8D4-1CBA-F8F4-2110-0C2BC456C4A5}"/>
              </a:ext>
            </a:extLst>
          </p:cNvPr>
          <p:cNvSpPr txBox="1"/>
          <p:nvPr/>
        </p:nvSpPr>
        <p:spPr>
          <a:xfrm>
            <a:off x="4865257" y="4028927"/>
            <a:ext cx="11880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srgbClr val="FFC000"/>
                </a:solidFill>
              </a:rPr>
              <a:t>Cathode</a:t>
            </a:r>
          </a:p>
          <a:p>
            <a:r>
              <a:rPr lang="en-GB" dirty="0">
                <a:solidFill>
                  <a:srgbClr val="FFC000"/>
                </a:solidFill>
              </a:rPr>
              <a:t>Support</a:t>
            </a:r>
          </a:p>
          <a:p>
            <a:r>
              <a:rPr lang="en-GB" dirty="0">
                <a:solidFill>
                  <a:srgbClr val="FFC000"/>
                </a:solidFill>
              </a:rPr>
              <a:t>From feed</a:t>
            </a:r>
            <a:endParaRPr lang="en-CA" dirty="0">
              <a:solidFill>
                <a:srgbClr val="FFC000"/>
              </a:solidFill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FFC7E9F-FABC-D7CC-4281-CA8197CB7271}"/>
              </a:ext>
            </a:extLst>
          </p:cNvPr>
          <p:cNvCxnSpPr/>
          <p:nvPr/>
        </p:nvCxnSpPr>
        <p:spPr>
          <a:xfrm>
            <a:off x="6570814" y="1438227"/>
            <a:ext cx="0" cy="412169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F1B19635-CA4A-CCA2-62BB-DFC493462C31}"/>
              </a:ext>
            </a:extLst>
          </p:cNvPr>
          <p:cNvCxnSpPr/>
          <p:nvPr/>
        </p:nvCxnSpPr>
        <p:spPr>
          <a:xfrm>
            <a:off x="6727043" y="1438227"/>
            <a:ext cx="0" cy="416304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DBE47815-1034-73DB-5A3D-C3C3386D0C53}"/>
              </a:ext>
            </a:extLst>
          </p:cNvPr>
          <p:cNvCxnSpPr/>
          <p:nvPr/>
        </p:nvCxnSpPr>
        <p:spPr>
          <a:xfrm>
            <a:off x="6642642" y="1438227"/>
            <a:ext cx="0" cy="3956274"/>
          </a:xfrm>
          <a:prstGeom prst="line">
            <a:avLst/>
          </a:prstGeom>
          <a:ln>
            <a:solidFill>
              <a:srgbClr val="00B0F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TextBox 75">
            <a:extLst>
              <a:ext uri="{FF2B5EF4-FFF2-40B4-BE49-F238E27FC236}">
                <a16:creationId xmlns:a16="http://schemas.microsoft.com/office/drawing/2014/main" id="{E7312DA0-9878-9F56-393F-0D073686715F}"/>
              </a:ext>
            </a:extLst>
          </p:cNvPr>
          <p:cNvSpPr txBox="1"/>
          <p:nvPr/>
        </p:nvSpPr>
        <p:spPr>
          <a:xfrm>
            <a:off x="7094595" y="1984659"/>
            <a:ext cx="15239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Capacitive level probe Support from top</a:t>
            </a:r>
            <a:endParaRPr lang="en-CA" dirty="0">
              <a:solidFill>
                <a:schemeClr val="accent4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06CB65E-034A-638E-9BF6-045517763933}"/>
              </a:ext>
            </a:extLst>
          </p:cNvPr>
          <p:cNvSpPr txBox="1"/>
          <p:nvPr/>
        </p:nvSpPr>
        <p:spPr>
          <a:xfrm>
            <a:off x="367598" y="3510561"/>
            <a:ext cx="3095482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Notes:</a:t>
            </a:r>
          </a:p>
          <a:p>
            <a:r>
              <a:rPr lang="en-GB" dirty="0" err="1"/>
              <a:t>SiPMs</a:t>
            </a:r>
            <a:r>
              <a:rPr lang="en-GB" dirty="0"/>
              <a:t>, Anode supported from</a:t>
            </a:r>
          </a:p>
          <a:p>
            <a:r>
              <a:rPr lang="en-GB" dirty="0"/>
              <a:t>Teflon tube</a:t>
            </a:r>
          </a:p>
          <a:p>
            <a:r>
              <a:rPr lang="en-GB" dirty="0"/>
              <a:t>Cathode supported from HV feed</a:t>
            </a:r>
          </a:p>
          <a:p>
            <a:r>
              <a:rPr lang="en-GB" dirty="0"/>
              <a:t>Cables from </a:t>
            </a:r>
            <a:r>
              <a:rPr lang="en-GB" dirty="0" err="1"/>
              <a:t>SiPM</a:t>
            </a:r>
            <a:r>
              <a:rPr lang="en-GB" dirty="0"/>
              <a:t> and Pixel </a:t>
            </a:r>
          </a:p>
          <a:p>
            <a:r>
              <a:rPr lang="en-GB" dirty="0"/>
              <a:t>Feedthrough on bottom, outside </a:t>
            </a:r>
            <a:r>
              <a:rPr lang="en-GB" dirty="0" err="1"/>
              <a:t>teflon</a:t>
            </a:r>
            <a:endParaRPr lang="en-CA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DFA2F07-04B4-6C60-CF20-E2AA6BF07EEE}"/>
              </a:ext>
            </a:extLst>
          </p:cNvPr>
          <p:cNvSpPr txBox="1"/>
          <p:nvPr/>
        </p:nvSpPr>
        <p:spPr>
          <a:xfrm>
            <a:off x="7914667" y="957754"/>
            <a:ext cx="11904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Top flange</a:t>
            </a:r>
            <a:endParaRPr lang="en-CA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0572746E-476F-16E0-8573-E000EE428D5F}"/>
              </a:ext>
            </a:extLst>
          </p:cNvPr>
          <p:cNvSpPr txBox="1"/>
          <p:nvPr/>
        </p:nvSpPr>
        <p:spPr>
          <a:xfrm>
            <a:off x="7980232" y="5936009"/>
            <a:ext cx="15812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Bottom flange</a:t>
            </a:r>
            <a:endParaRPr lang="en-CA" dirty="0"/>
          </a:p>
        </p:txBody>
      </p: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5D396BF0-F3C6-6F1C-68DC-C5B9FD275F45}"/>
              </a:ext>
            </a:extLst>
          </p:cNvPr>
          <p:cNvCxnSpPr/>
          <p:nvPr/>
        </p:nvCxnSpPr>
        <p:spPr>
          <a:xfrm>
            <a:off x="6114902" y="560587"/>
            <a:ext cx="1425452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14CC9A17-E65C-2AC7-07F3-585204C55067}"/>
              </a:ext>
            </a:extLst>
          </p:cNvPr>
          <p:cNvSpPr txBox="1"/>
          <p:nvPr/>
        </p:nvSpPr>
        <p:spPr>
          <a:xfrm>
            <a:off x="4959509" y="346574"/>
            <a:ext cx="995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/>
              <a:t>150 mm</a:t>
            </a:r>
          </a:p>
        </p:txBody>
      </p: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AA39B34C-C8AB-1374-9804-EF30CEF64466}"/>
              </a:ext>
            </a:extLst>
          </p:cNvPr>
          <p:cNvCxnSpPr/>
          <p:nvPr/>
        </p:nvCxnSpPr>
        <p:spPr>
          <a:xfrm flipH="1">
            <a:off x="3215473" y="531240"/>
            <a:ext cx="1425452" cy="2934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2361636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009E409-03BC-EC5F-4BC5-80760C4C49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6958" y="0"/>
            <a:ext cx="11393925" cy="6848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14439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91E352-5FCD-7452-04C6-9D769B5E0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dirty="0"/>
              <a:t>Backup slides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1FB103B-7AC9-1E4C-B5BC-B477F23B583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A115EF-4F11-BA96-3C9B-9BEF0CD0E8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64262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graph of a diagram&#10;&#10;AI-generated content may be incorrect.">
            <a:extLst>
              <a:ext uri="{FF2B5EF4-FFF2-40B4-BE49-F238E27FC236}">
                <a16:creationId xmlns:a16="http://schemas.microsoft.com/office/drawing/2014/main" id="{C1FF080C-7A46-B0DE-08F8-7C505AA36D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3744" y="710006"/>
            <a:ext cx="8687612" cy="557723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76C9480-78A1-E156-C8C4-3E25588D6851}"/>
              </a:ext>
            </a:extLst>
          </p:cNvPr>
          <p:cNvSpPr txBox="1"/>
          <p:nvPr/>
        </p:nvSpPr>
        <p:spPr>
          <a:xfrm>
            <a:off x="4082143" y="6368143"/>
            <a:ext cx="41617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Thomas &amp; Imel Phys Rev A 36 (1987) 614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66EB0B3-EACA-8F62-4416-0B16895378F3}"/>
              </a:ext>
            </a:extLst>
          </p:cNvPr>
          <p:cNvSpPr txBox="1"/>
          <p:nvPr/>
        </p:nvSpPr>
        <p:spPr>
          <a:xfrm>
            <a:off x="2597624" y="500418"/>
            <a:ext cx="72480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rgbClr val="00B050"/>
                </a:solidFill>
              </a:rPr>
              <a:t>High fields reduce the recombination light and should improve resolution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2ECF68B-0BDA-DDAF-7893-9D3E879298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61630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Slide Number Placeholder 19">
            <a:extLst>
              <a:ext uri="{FF2B5EF4-FFF2-40B4-BE49-F238E27FC236}">
                <a16:creationId xmlns:a16="http://schemas.microsoft.com/office/drawing/2014/main" id="{78B0C013-A29A-981E-5AD5-B4799EEAE2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3</a:t>
            </a:fld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22738F0-C0A1-8FE4-06FA-86189D001D62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133600" y="287338"/>
            <a:ext cx="10058400" cy="1449387"/>
          </a:xfrm>
        </p:spPr>
        <p:txBody>
          <a:bodyPr/>
          <a:lstStyle/>
          <a:p>
            <a:r>
              <a:rPr lang="en-CA" dirty="0"/>
              <a:t>Mass dependence of NL</a:t>
            </a:r>
            <a:r>
              <a:rPr lang="en-CA" dirty="0">
                <a:latin typeface="Symbol" panose="05050102010706020507" pitchFamily="18" charset="2"/>
              </a:rPr>
              <a:t>BB</a:t>
            </a:r>
            <a:r>
              <a:rPr lang="en-CA" dirty="0"/>
              <a:t> process</a:t>
            </a:r>
          </a:p>
        </p:txBody>
      </p:sp>
      <p:pic>
        <p:nvPicPr>
          <p:cNvPr id="16" name="Content Placeholder 15" descr="A light on a pole&#10;&#10;AI-generated content may be incorrect.">
            <a:extLst>
              <a:ext uri="{FF2B5EF4-FFF2-40B4-BE49-F238E27FC236}">
                <a16:creationId xmlns:a16="http://schemas.microsoft.com/office/drawing/2014/main" id="{C3B07AE4-4866-F844-5546-915F72B3CDD5}"/>
              </a:ext>
            </a:extLst>
          </p:cNvPr>
          <p:cNvPicPr>
            <a:picLocks noGrp="1" noChangeAspect="1"/>
          </p:cNvPicPr>
          <p:nvPr>
            <p:ph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10385533" y="1204724"/>
            <a:ext cx="1177925" cy="2389187"/>
          </a:xfr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97ADAD2-9FC1-F980-5BA8-DC81E7A8BB80}"/>
              </a:ext>
            </a:extLst>
          </p:cNvPr>
          <p:cNvSpPr/>
          <p:nvPr/>
        </p:nvSpPr>
        <p:spPr>
          <a:xfrm>
            <a:off x="2215487" y="3480179"/>
            <a:ext cx="8074925" cy="7278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7610F5D-F43D-0E4E-28C7-637606D18C02}"/>
              </a:ext>
            </a:extLst>
          </p:cNvPr>
          <p:cNvSpPr/>
          <p:nvPr/>
        </p:nvSpPr>
        <p:spPr>
          <a:xfrm>
            <a:off x="2215487" y="4694830"/>
            <a:ext cx="7861110" cy="7278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626E1D3-18C8-5D5A-A4AC-87F48DD1691C}"/>
              </a:ext>
            </a:extLst>
          </p:cNvPr>
          <p:cNvSpPr/>
          <p:nvPr/>
        </p:nvSpPr>
        <p:spPr>
          <a:xfrm rot="5903781">
            <a:off x="9260367" y="3680028"/>
            <a:ext cx="2124501" cy="6409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3ABCEAB-0214-0FD4-AEF7-964E0C6232F2}"/>
              </a:ext>
            </a:extLst>
          </p:cNvPr>
          <p:cNvSpPr/>
          <p:nvPr/>
        </p:nvSpPr>
        <p:spPr>
          <a:xfrm>
            <a:off x="10112991" y="4731657"/>
            <a:ext cx="45719" cy="16327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E22F3CA-31FE-9EE4-E5DF-B6C463B88F05}"/>
              </a:ext>
            </a:extLst>
          </p:cNvPr>
          <p:cNvCxnSpPr/>
          <p:nvPr/>
        </p:nvCxnSpPr>
        <p:spPr>
          <a:xfrm>
            <a:off x="1682569" y="2479343"/>
            <a:ext cx="8921741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10502C1-70FF-D6C3-19F4-D0D0A43E2D44}"/>
              </a:ext>
            </a:extLst>
          </p:cNvPr>
          <p:cNvSpPr txBox="1"/>
          <p:nvPr/>
        </p:nvSpPr>
        <p:spPr>
          <a:xfrm>
            <a:off x="10552973" y="2093864"/>
            <a:ext cx="7536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dirty="0"/>
              <a:t>10</a:t>
            </a:r>
            <a:r>
              <a:rPr lang="en-CA" baseline="30000" dirty="0"/>
              <a:t>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4DCC29C-02A2-E916-798E-AFBBC5D32735}"/>
              </a:ext>
            </a:extLst>
          </p:cNvPr>
          <p:cNvSpPr txBox="1"/>
          <p:nvPr/>
        </p:nvSpPr>
        <p:spPr>
          <a:xfrm>
            <a:off x="5890864" y="2103431"/>
            <a:ext cx="6386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dirty="0"/>
              <a:t>10</a:t>
            </a:r>
            <a:r>
              <a:rPr lang="en-CA" baseline="30000" dirty="0"/>
              <a:t>-5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17A1059-5B2E-E144-E057-7F10BEE02481}"/>
              </a:ext>
            </a:extLst>
          </p:cNvPr>
          <p:cNvSpPr txBox="1"/>
          <p:nvPr/>
        </p:nvSpPr>
        <p:spPr>
          <a:xfrm>
            <a:off x="1354667" y="3928533"/>
            <a:ext cx="5421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 err="1"/>
              <a:t>m</a:t>
            </a:r>
            <a:r>
              <a:rPr lang="en-CA" baseline="-25000" dirty="0" err="1">
                <a:latin typeface="Symbol" panose="05050102010706020507" pitchFamily="18" charset="2"/>
              </a:rPr>
              <a:t>bb</a:t>
            </a:r>
            <a:endParaRPr lang="en-CA" baseline="-250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D959718-3081-949F-BF7E-9EE07EF3BCE7}"/>
              </a:ext>
            </a:extLst>
          </p:cNvPr>
          <p:cNvSpPr txBox="1"/>
          <p:nvPr/>
        </p:nvSpPr>
        <p:spPr>
          <a:xfrm>
            <a:off x="5777498" y="1830164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/>
              <a:t>M</a:t>
            </a:r>
            <a:r>
              <a:rPr lang="en-CA" baseline="-25000" dirty="0"/>
              <a:t>1</a:t>
            </a:r>
            <a:r>
              <a:rPr lang="en-CA" dirty="0"/>
              <a:t> </a:t>
            </a:r>
            <a:r>
              <a:rPr lang="en-CA" dirty="0" err="1"/>
              <a:t>meV</a:t>
            </a:r>
            <a:endParaRPr lang="en-CA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DFD1360-767C-5785-201C-725F6AEAD3A4}"/>
              </a:ext>
            </a:extLst>
          </p:cNvPr>
          <p:cNvSpPr txBox="1"/>
          <p:nvPr/>
        </p:nvSpPr>
        <p:spPr>
          <a:xfrm>
            <a:off x="3193576" y="3073827"/>
            <a:ext cx="3914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/>
              <a:t>IH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21573E2-A7DC-29C5-FAA5-7755CDE2F4C7}"/>
              </a:ext>
            </a:extLst>
          </p:cNvPr>
          <p:cNvSpPr txBox="1"/>
          <p:nvPr/>
        </p:nvSpPr>
        <p:spPr>
          <a:xfrm>
            <a:off x="3193576" y="4270179"/>
            <a:ext cx="486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/>
              <a:t>NH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430B04D4-7315-C26F-FA20-9555325EC38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5250649" y="5078013"/>
            <a:ext cx="677334" cy="107056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9684806-B499-B987-8107-B4768912E432}"/>
              </a:ext>
            </a:extLst>
          </p:cNvPr>
          <p:cNvSpPr txBox="1"/>
          <p:nvPr/>
        </p:nvSpPr>
        <p:spPr>
          <a:xfrm>
            <a:off x="1542197" y="5368119"/>
            <a:ext cx="21637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rgbClr val="00B0F0"/>
                </a:solidFill>
              </a:rPr>
              <a:t>Both T2K and NOVA </a:t>
            </a:r>
          </a:p>
          <a:p>
            <a:r>
              <a:rPr lang="en-CA" dirty="0">
                <a:solidFill>
                  <a:srgbClr val="00B0F0"/>
                </a:solidFill>
              </a:rPr>
              <a:t>prefer NH (~2</a:t>
            </a:r>
            <a:r>
              <a:rPr lang="en-CA" dirty="0">
                <a:solidFill>
                  <a:srgbClr val="00B0F0"/>
                </a:solidFill>
                <a:latin typeface="Symbol" panose="05050102010706020507" pitchFamily="18" charset="2"/>
              </a:rPr>
              <a:t>s)</a:t>
            </a:r>
            <a:endParaRPr lang="en-CA" dirty="0">
              <a:solidFill>
                <a:srgbClr val="00B0F0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3396C1-990C-BDC6-AA73-A8C9EF2704C9}"/>
              </a:ext>
            </a:extLst>
          </p:cNvPr>
          <p:cNvSpPr txBox="1"/>
          <p:nvPr/>
        </p:nvSpPr>
        <p:spPr>
          <a:xfrm>
            <a:off x="5104240" y="4015103"/>
            <a:ext cx="935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/>
              <a:t>Seesaw</a:t>
            </a: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B25405F8-7EAE-9A37-45F3-68EFA269F24A}"/>
              </a:ext>
            </a:extLst>
          </p:cNvPr>
          <p:cNvCxnSpPr/>
          <p:nvPr/>
        </p:nvCxnSpPr>
        <p:spPr>
          <a:xfrm>
            <a:off x="5548772" y="4398343"/>
            <a:ext cx="0" cy="241168"/>
          </a:xfrm>
          <a:prstGeom prst="straightConnector1">
            <a:avLst/>
          </a:prstGeom>
          <a:ln w="19050" cap="flat" cmpd="sng" algn="ctr">
            <a:solidFill>
              <a:schemeClr val="accent3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EC1C881C-0CCE-ABB6-9FAA-E8F70D545A6C}"/>
              </a:ext>
            </a:extLst>
          </p:cNvPr>
          <p:cNvSpPr txBox="1"/>
          <p:nvPr/>
        </p:nvSpPr>
        <p:spPr>
          <a:xfrm>
            <a:off x="6993467" y="5291667"/>
            <a:ext cx="283122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rgbClr val="92D050"/>
                </a:solidFill>
              </a:rPr>
              <a:t>(Cosmology </a:t>
            </a:r>
            <a:r>
              <a:rPr lang="en-CA" dirty="0">
                <a:solidFill>
                  <a:srgbClr val="92D050"/>
                </a:solidFill>
                <a:latin typeface="Symbol" panose="05050102010706020507" pitchFamily="18" charset="2"/>
              </a:rPr>
              <a:t>S </a:t>
            </a:r>
            <a:r>
              <a:rPr lang="en-CA" dirty="0" err="1">
                <a:solidFill>
                  <a:srgbClr val="92D050"/>
                </a:solidFill>
              </a:rPr>
              <a:t>m</a:t>
            </a:r>
            <a:r>
              <a:rPr lang="en-CA" baseline="-25000" dirty="0" err="1">
                <a:solidFill>
                  <a:srgbClr val="92D050"/>
                </a:solidFill>
                <a:latin typeface="Symbol" panose="05050102010706020507" pitchFamily="18" charset="2"/>
              </a:rPr>
              <a:t>n</a:t>
            </a:r>
            <a:r>
              <a:rPr lang="en-CA" dirty="0">
                <a:solidFill>
                  <a:srgbClr val="92D050"/>
                </a:solidFill>
              </a:rPr>
              <a:t> &lt; 70 </a:t>
            </a:r>
            <a:r>
              <a:rPr lang="en-CA" dirty="0" err="1">
                <a:solidFill>
                  <a:srgbClr val="92D050"/>
                </a:solidFill>
              </a:rPr>
              <a:t>meV</a:t>
            </a:r>
            <a:endParaRPr lang="en-CA" dirty="0">
              <a:solidFill>
                <a:srgbClr val="92D050"/>
              </a:solidFill>
            </a:endParaRPr>
          </a:p>
          <a:p>
            <a:r>
              <a:rPr lang="en-CA" dirty="0">
                <a:solidFill>
                  <a:srgbClr val="92D050"/>
                </a:solidFill>
              </a:rPr>
              <a:t>Tension with IH)</a:t>
            </a:r>
          </a:p>
        </p:txBody>
      </p:sp>
    </p:spTree>
    <p:extLst>
      <p:ext uri="{BB962C8B-B14F-4D97-AF65-F5344CB8AC3E}">
        <p14:creationId xmlns:p14="http://schemas.microsoft.com/office/powerpoint/2010/main" val="25769825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5520FD-2F72-1D74-652C-CBD0C77FEA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Slide Number Placeholder 19">
            <a:extLst>
              <a:ext uri="{FF2B5EF4-FFF2-40B4-BE49-F238E27FC236}">
                <a16:creationId xmlns:a16="http://schemas.microsoft.com/office/drawing/2014/main" id="{CACD00B3-CBCC-56B9-72F9-E19405934D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4</a:t>
            </a:fld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A59B411-D009-E54D-B317-A2D69B14586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133600" y="287338"/>
            <a:ext cx="10058400" cy="1449387"/>
          </a:xfrm>
        </p:spPr>
        <p:txBody>
          <a:bodyPr/>
          <a:lstStyle/>
          <a:p>
            <a:r>
              <a:rPr lang="en-CA" dirty="0"/>
              <a:t>Mass dependence of NL</a:t>
            </a:r>
            <a:r>
              <a:rPr lang="en-CA" dirty="0">
                <a:latin typeface="Symbol" panose="05050102010706020507" pitchFamily="18" charset="2"/>
              </a:rPr>
              <a:t>BB</a:t>
            </a:r>
            <a:r>
              <a:rPr lang="en-CA" dirty="0"/>
              <a:t> process</a:t>
            </a:r>
          </a:p>
        </p:txBody>
      </p:sp>
      <p:pic>
        <p:nvPicPr>
          <p:cNvPr id="16" name="Content Placeholder 15" descr="A light on a pole&#10;&#10;AI-generated content may be incorrect.">
            <a:extLst>
              <a:ext uri="{FF2B5EF4-FFF2-40B4-BE49-F238E27FC236}">
                <a16:creationId xmlns:a16="http://schemas.microsoft.com/office/drawing/2014/main" id="{02AB39F7-CF60-4B0B-11BF-287A849DC75E}"/>
              </a:ext>
            </a:extLst>
          </p:cNvPr>
          <p:cNvPicPr>
            <a:picLocks noGrp="1" noChangeAspect="1"/>
          </p:cNvPicPr>
          <p:nvPr>
            <p:ph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10235938" y="1236830"/>
            <a:ext cx="1177925" cy="2389187"/>
          </a:xfr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CD98127-FF2D-339C-907B-2F370FFF7F22}"/>
              </a:ext>
            </a:extLst>
          </p:cNvPr>
          <p:cNvSpPr/>
          <p:nvPr/>
        </p:nvSpPr>
        <p:spPr>
          <a:xfrm>
            <a:off x="2215487" y="3480179"/>
            <a:ext cx="8074925" cy="7278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0CD686E-767E-CEC7-D0D5-3C9EDC262A37}"/>
              </a:ext>
            </a:extLst>
          </p:cNvPr>
          <p:cNvSpPr/>
          <p:nvPr/>
        </p:nvSpPr>
        <p:spPr>
          <a:xfrm>
            <a:off x="2215487" y="4694830"/>
            <a:ext cx="7861110" cy="7278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3ABE616-0640-2891-B507-2549B5BA93A0}"/>
              </a:ext>
            </a:extLst>
          </p:cNvPr>
          <p:cNvSpPr/>
          <p:nvPr/>
        </p:nvSpPr>
        <p:spPr>
          <a:xfrm rot="5903781">
            <a:off x="9260367" y="3680028"/>
            <a:ext cx="2124501" cy="6409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02A8C43-747E-993B-EA88-D4A623A8E009}"/>
              </a:ext>
            </a:extLst>
          </p:cNvPr>
          <p:cNvSpPr/>
          <p:nvPr/>
        </p:nvSpPr>
        <p:spPr>
          <a:xfrm>
            <a:off x="10112991" y="4731657"/>
            <a:ext cx="45719" cy="16327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D0DADD57-E1C9-9FF7-1790-95559DE94486}"/>
              </a:ext>
            </a:extLst>
          </p:cNvPr>
          <p:cNvCxnSpPr/>
          <p:nvPr/>
        </p:nvCxnSpPr>
        <p:spPr>
          <a:xfrm>
            <a:off x="1682569" y="2479343"/>
            <a:ext cx="8921741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72F8502-B694-62EC-8063-71C9FCFDAB5B}"/>
              </a:ext>
            </a:extLst>
          </p:cNvPr>
          <p:cNvSpPr txBox="1"/>
          <p:nvPr/>
        </p:nvSpPr>
        <p:spPr>
          <a:xfrm>
            <a:off x="10552973" y="2093864"/>
            <a:ext cx="7536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dirty="0"/>
              <a:t>10</a:t>
            </a:r>
            <a:r>
              <a:rPr lang="en-CA" baseline="30000" dirty="0"/>
              <a:t>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D5EA0C-6F1E-9A41-AAFB-DCE556B02E50}"/>
              </a:ext>
            </a:extLst>
          </p:cNvPr>
          <p:cNvSpPr txBox="1"/>
          <p:nvPr/>
        </p:nvSpPr>
        <p:spPr>
          <a:xfrm>
            <a:off x="5890864" y="2103431"/>
            <a:ext cx="6386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dirty="0"/>
              <a:t>10</a:t>
            </a:r>
            <a:r>
              <a:rPr lang="en-CA" baseline="30000" dirty="0"/>
              <a:t>-5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46A4F2C-8E57-FD15-814B-BEC9BFCDB8E1}"/>
              </a:ext>
            </a:extLst>
          </p:cNvPr>
          <p:cNvSpPr txBox="1"/>
          <p:nvPr/>
        </p:nvSpPr>
        <p:spPr>
          <a:xfrm>
            <a:off x="1354667" y="3928533"/>
            <a:ext cx="5421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 err="1"/>
              <a:t>m</a:t>
            </a:r>
            <a:r>
              <a:rPr lang="en-CA" baseline="-25000" dirty="0" err="1">
                <a:latin typeface="Symbol" panose="05050102010706020507" pitchFamily="18" charset="2"/>
              </a:rPr>
              <a:t>bb</a:t>
            </a:r>
            <a:endParaRPr lang="en-CA" baseline="-250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DC3F76E-828D-1B44-C372-919DC29B0C5C}"/>
              </a:ext>
            </a:extLst>
          </p:cNvPr>
          <p:cNvSpPr txBox="1"/>
          <p:nvPr/>
        </p:nvSpPr>
        <p:spPr>
          <a:xfrm>
            <a:off x="5777498" y="1830164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/>
              <a:t>M</a:t>
            </a:r>
            <a:r>
              <a:rPr lang="en-CA" baseline="-25000" dirty="0"/>
              <a:t>1</a:t>
            </a:r>
            <a:r>
              <a:rPr lang="en-CA" dirty="0"/>
              <a:t> </a:t>
            </a:r>
            <a:r>
              <a:rPr lang="en-CA" dirty="0" err="1"/>
              <a:t>meV</a:t>
            </a:r>
            <a:endParaRPr lang="en-CA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67DB4D4-65C7-0B09-B9A4-24DA026FE3F8}"/>
              </a:ext>
            </a:extLst>
          </p:cNvPr>
          <p:cNvSpPr txBox="1"/>
          <p:nvPr/>
        </p:nvSpPr>
        <p:spPr>
          <a:xfrm>
            <a:off x="3193576" y="3073827"/>
            <a:ext cx="3914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/>
              <a:t>IH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6B021D3-5234-4CF2-4FFD-32F31B69370F}"/>
              </a:ext>
            </a:extLst>
          </p:cNvPr>
          <p:cNvSpPr txBox="1"/>
          <p:nvPr/>
        </p:nvSpPr>
        <p:spPr>
          <a:xfrm>
            <a:off x="3193576" y="4270179"/>
            <a:ext cx="486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/>
              <a:t>NH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C033CB13-B9B0-7A0A-14EA-09A887EBA5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5250649" y="5078013"/>
            <a:ext cx="677334" cy="107056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2D25CCA-9C2A-C2C1-8CD6-37A754F5A96C}"/>
              </a:ext>
            </a:extLst>
          </p:cNvPr>
          <p:cNvSpPr txBox="1"/>
          <p:nvPr/>
        </p:nvSpPr>
        <p:spPr>
          <a:xfrm>
            <a:off x="1542197" y="5368119"/>
            <a:ext cx="21637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rgbClr val="00B0F0"/>
                </a:solidFill>
              </a:rPr>
              <a:t>Both T2K and NOVA </a:t>
            </a:r>
          </a:p>
          <a:p>
            <a:r>
              <a:rPr lang="en-CA" dirty="0">
                <a:solidFill>
                  <a:srgbClr val="00B0F0"/>
                </a:solidFill>
              </a:rPr>
              <a:t>prefer NH (~2</a:t>
            </a:r>
            <a:r>
              <a:rPr lang="en-CA" dirty="0">
                <a:solidFill>
                  <a:srgbClr val="00B0F0"/>
                </a:solidFill>
                <a:latin typeface="Symbol" panose="05050102010706020507" pitchFamily="18" charset="2"/>
              </a:rPr>
              <a:t>s)</a:t>
            </a:r>
            <a:endParaRPr lang="en-CA" dirty="0">
              <a:solidFill>
                <a:srgbClr val="00B0F0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89BF89C-ABC3-BC18-7A32-C04D36C3A2FF}"/>
              </a:ext>
            </a:extLst>
          </p:cNvPr>
          <p:cNvSpPr txBox="1"/>
          <p:nvPr/>
        </p:nvSpPr>
        <p:spPr>
          <a:xfrm>
            <a:off x="5104240" y="4015103"/>
            <a:ext cx="935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/>
              <a:t>Seesaw</a:t>
            </a: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0063869A-B697-F711-14A2-BCBB0CFA53AE}"/>
              </a:ext>
            </a:extLst>
          </p:cNvPr>
          <p:cNvCxnSpPr/>
          <p:nvPr/>
        </p:nvCxnSpPr>
        <p:spPr>
          <a:xfrm>
            <a:off x="5548772" y="4398343"/>
            <a:ext cx="0" cy="241168"/>
          </a:xfrm>
          <a:prstGeom prst="straightConnector1">
            <a:avLst/>
          </a:prstGeom>
          <a:ln w="19050" cap="flat" cmpd="sng" algn="ctr">
            <a:solidFill>
              <a:schemeClr val="accent3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40A5E916-85E5-E939-DBE1-60B452846CE1}"/>
              </a:ext>
            </a:extLst>
          </p:cNvPr>
          <p:cNvSpPr txBox="1"/>
          <p:nvPr/>
        </p:nvSpPr>
        <p:spPr>
          <a:xfrm>
            <a:off x="6993467" y="5291667"/>
            <a:ext cx="283122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rgbClr val="92D050"/>
                </a:solidFill>
              </a:rPr>
              <a:t>(Cosmology </a:t>
            </a:r>
            <a:r>
              <a:rPr lang="en-CA" dirty="0">
                <a:solidFill>
                  <a:srgbClr val="92D050"/>
                </a:solidFill>
                <a:latin typeface="Symbol" panose="05050102010706020507" pitchFamily="18" charset="2"/>
              </a:rPr>
              <a:t>S </a:t>
            </a:r>
            <a:r>
              <a:rPr lang="en-CA" dirty="0" err="1">
                <a:solidFill>
                  <a:srgbClr val="92D050"/>
                </a:solidFill>
              </a:rPr>
              <a:t>m</a:t>
            </a:r>
            <a:r>
              <a:rPr lang="en-CA" baseline="-25000" dirty="0" err="1">
                <a:solidFill>
                  <a:srgbClr val="92D050"/>
                </a:solidFill>
                <a:latin typeface="Symbol" panose="05050102010706020507" pitchFamily="18" charset="2"/>
              </a:rPr>
              <a:t>n</a:t>
            </a:r>
            <a:r>
              <a:rPr lang="en-CA" dirty="0">
                <a:solidFill>
                  <a:srgbClr val="92D050"/>
                </a:solidFill>
              </a:rPr>
              <a:t> &lt; 70 </a:t>
            </a:r>
            <a:r>
              <a:rPr lang="en-CA" dirty="0" err="1">
                <a:solidFill>
                  <a:srgbClr val="92D050"/>
                </a:solidFill>
              </a:rPr>
              <a:t>meV</a:t>
            </a:r>
            <a:endParaRPr lang="en-CA" dirty="0">
              <a:solidFill>
                <a:srgbClr val="92D050"/>
              </a:solidFill>
            </a:endParaRPr>
          </a:p>
          <a:p>
            <a:r>
              <a:rPr lang="en-CA" dirty="0">
                <a:solidFill>
                  <a:srgbClr val="92D050"/>
                </a:solidFill>
              </a:rPr>
              <a:t>Tension with IH)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D5C261C-435E-8F5F-0436-75D590518D29}"/>
              </a:ext>
            </a:extLst>
          </p:cNvPr>
          <p:cNvSpPr txBox="1"/>
          <p:nvPr/>
        </p:nvSpPr>
        <p:spPr>
          <a:xfrm>
            <a:off x="10290412" y="4979880"/>
            <a:ext cx="13854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FF0000"/>
                </a:solidFill>
              </a:rPr>
              <a:t>21 talks</a:t>
            </a:r>
          </a:p>
          <a:p>
            <a:r>
              <a:rPr lang="en-US" sz="2400" b="1" dirty="0">
                <a:solidFill>
                  <a:srgbClr val="FF0000"/>
                </a:solidFill>
              </a:rPr>
              <a:t>At TAUP</a:t>
            </a:r>
          </a:p>
        </p:txBody>
      </p:sp>
    </p:spTree>
    <p:extLst>
      <p:ext uri="{BB962C8B-B14F-4D97-AF65-F5344CB8AC3E}">
        <p14:creationId xmlns:p14="http://schemas.microsoft.com/office/powerpoint/2010/main" val="17643090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FC7BD2-FD01-61C1-4D26-102761CCBD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5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22DF24D-BF72-40FF-4D83-99687347B5A5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 dirty="0"/>
              <a:t>First look at Liquid Xenon for N. O.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5E60D7-9AF9-A094-68D3-5D544120A385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643313" y="742950"/>
            <a:ext cx="8548687" cy="4438650"/>
          </a:xfrm>
        </p:spPr>
        <p:txBody>
          <a:bodyPr>
            <a:normAutofit/>
          </a:bodyPr>
          <a:lstStyle/>
          <a:p>
            <a:pPr>
              <a:buFont typeface="Wingdings" panose="05000000000000000000" pitchFamily="2" charset="2"/>
              <a:buChar char="§"/>
            </a:pPr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To use Liquid Xenon we need at least 50 T of </a:t>
            </a:r>
            <a:r>
              <a:rPr lang="en-CA" sz="2400" baseline="30000" dirty="0">
                <a:solidFill>
                  <a:schemeClr val="tx1">
                    <a:alpha val="55000"/>
                  </a:schemeClr>
                </a:solidFill>
              </a:rPr>
              <a:t>136</a:t>
            </a:r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Xe (500 T of Xe)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We cannot just make existing designs bigger!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Need to reduce backgrounds by ~ 100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Need to Improve the energy resolution 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Cannot use self shielding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Need a new design!</a:t>
            </a:r>
          </a:p>
        </p:txBody>
      </p:sp>
    </p:spTree>
    <p:extLst>
      <p:ext uri="{BB962C8B-B14F-4D97-AF65-F5344CB8AC3E}">
        <p14:creationId xmlns:p14="http://schemas.microsoft.com/office/powerpoint/2010/main" val="30638432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AF99E5C-303D-77E1-1AF4-5B9C407D26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0FCA9E51-92D7-6C4D-BFA7-4ABF51F7DEEC}" type="slidenum">
              <a:rPr lang="en-US" sz="1000">
                <a:solidFill>
                  <a:srgbClr val="000000">
                    <a:alpha val="70000"/>
                  </a:srgbClr>
                </a:solidFill>
              </a:rPr>
              <a:pPr>
                <a:spcAft>
                  <a:spcPts val="600"/>
                </a:spcAft>
              </a:pPr>
              <a:t>6</a:t>
            </a:fld>
            <a:endParaRPr lang="en-US" sz="1000">
              <a:solidFill>
                <a:srgbClr val="000000">
                  <a:alpha val="70000"/>
                </a:srgbClr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3C3799F-B428-8FEC-F5AF-A39B30406AA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Why is energy resolution so poor in LXe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99D6C2-D2DB-07DE-9663-AB4EF0E8D138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810000" y="471488"/>
            <a:ext cx="8382000" cy="4710112"/>
          </a:xfrm>
        </p:spPr>
        <p:txBody>
          <a:bodyPr>
            <a:normAutofit/>
          </a:bodyPr>
          <a:lstStyle/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Energy shared between ionization and light with non-statistical fluctuations </a:t>
            </a:r>
          </a:p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Poor detection efficiency for light</a:t>
            </a:r>
          </a:p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No separation between direct scintillation and recombination light</a:t>
            </a:r>
          </a:p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Large area (</a:t>
            </a:r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ie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noisy) light detection</a:t>
            </a:r>
          </a:p>
        </p:txBody>
      </p:sp>
    </p:spTree>
    <p:extLst>
      <p:ext uri="{BB962C8B-B14F-4D97-AF65-F5344CB8AC3E}">
        <p14:creationId xmlns:p14="http://schemas.microsoft.com/office/powerpoint/2010/main" val="409906979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705FA42-542F-2E8D-A8E9-40E9DB246D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7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414A85A-7748-BA97-5B71-213A9E1EBA2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 dirty="0"/>
              <a:t>Energy Resolution</a:t>
            </a:r>
            <a:br>
              <a:rPr lang="en-CA" sz="4000" dirty="0"/>
            </a:br>
            <a:r>
              <a:rPr lang="en-CA" sz="4000" dirty="0"/>
              <a:t> add TEA</a:t>
            </a:r>
            <a:br>
              <a:rPr lang="en-CA" sz="4000" dirty="0"/>
            </a:br>
            <a:r>
              <a:rPr lang="en-CA" sz="4000" dirty="0"/>
              <a:t>(following Doke)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17B5E04-7521-8161-5F54-19E265BC81CC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4386263" y="914400"/>
            <a:ext cx="7805737" cy="4267200"/>
          </a:xfrm>
        </p:spPr>
        <p:txBody>
          <a:bodyPr>
            <a:normAutofit/>
          </a:bodyPr>
          <a:lstStyle/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Add few ppm TEA to Xe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Converts 80% of photons to electrons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Efficiency goes 15%-&gt;80%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In a TPC we see dense signal from electron track + halo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Only a few cm</a:t>
            </a:r>
            <a:r>
              <a:rPr lang="en-CA" sz="2400" baseline="30000" dirty="0">
                <a:solidFill>
                  <a:schemeClr val="tx1">
                    <a:alpha val="55000"/>
                  </a:schemeClr>
                </a:solidFill>
              </a:rPr>
              <a:t>2</a:t>
            </a:r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 of anode used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No systematic errors, low noise</a:t>
            </a:r>
          </a:p>
          <a:p>
            <a:pPr lvl="1"/>
            <a:endParaRPr lang="en-CA" sz="2400" dirty="0">
              <a:solidFill>
                <a:schemeClr val="tx1">
                  <a:alpha val="55000"/>
                </a:schemeClr>
              </a:solidFill>
            </a:endParaRPr>
          </a:p>
          <a:p>
            <a:pPr lvl="1"/>
            <a:endParaRPr lang="en-CA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03563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0CFB44-2E4E-3290-1084-03C362D16C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graph of a gas-xe&#10;&#10;AI-generated content may be incorrect.">
            <a:extLst>
              <a:ext uri="{FF2B5EF4-FFF2-40B4-BE49-F238E27FC236}">
                <a16:creationId xmlns:a16="http://schemas.microsoft.com/office/drawing/2014/main" id="{558E46CE-38E5-5E87-3BD6-7936F75D72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797" y="-2003839"/>
            <a:ext cx="8103615" cy="1114485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A00B989-7B28-8974-C01B-783CF5ED80D0}"/>
              </a:ext>
            </a:extLst>
          </p:cNvPr>
          <p:cNvSpPr txBox="1"/>
          <p:nvPr/>
        </p:nvSpPr>
        <p:spPr>
          <a:xfrm>
            <a:off x="5127158" y="5021534"/>
            <a:ext cx="790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rgbClr val="FF0000"/>
                </a:solidFill>
              </a:rPr>
              <a:t>7.2 eV</a:t>
            </a: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F06A095-F2DC-6597-B6F1-073046469EDC}"/>
              </a:ext>
            </a:extLst>
          </p:cNvPr>
          <p:cNvCxnSpPr>
            <a:cxnSpLocks/>
          </p:cNvCxnSpPr>
          <p:nvPr/>
        </p:nvCxnSpPr>
        <p:spPr>
          <a:xfrm flipH="1">
            <a:off x="5359021" y="5390866"/>
            <a:ext cx="131159" cy="14102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97C94982-59B8-B5CC-7620-D3864AB19CA3}"/>
              </a:ext>
            </a:extLst>
          </p:cNvPr>
          <p:cNvSpPr txBox="1"/>
          <p:nvPr/>
        </p:nvSpPr>
        <p:spPr>
          <a:xfrm>
            <a:off x="8061278" y="4836868"/>
            <a:ext cx="790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dirty="0">
                <a:solidFill>
                  <a:srgbClr val="FF0000"/>
                </a:solidFill>
              </a:rPr>
              <a:t>6.2 eV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F8234FEC-D3C3-FF6D-F24B-76CBF696098F}"/>
              </a:ext>
            </a:extLst>
          </p:cNvPr>
          <p:cNvCxnSpPr>
            <a:stCxn id="9" idx="2"/>
          </p:cNvCxnSpPr>
          <p:nvPr/>
        </p:nvCxnSpPr>
        <p:spPr>
          <a:xfrm>
            <a:off x="8456771" y="5206200"/>
            <a:ext cx="314190" cy="363098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69247A27-34BF-D3EC-A923-109E92427CD1}"/>
              </a:ext>
            </a:extLst>
          </p:cNvPr>
          <p:cNvSpPr txBox="1"/>
          <p:nvPr/>
        </p:nvSpPr>
        <p:spPr>
          <a:xfrm>
            <a:off x="3352800" y="1710519"/>
            <a:ext cx="213738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sz="2400" dirty="0">
                <a:solidFill>
                  <a:srgbClr val="00B0F0"/>
                </a:solidFill>
              </a:rPr>
              <a:t>Xe scintillation</a:t>
            </a:r>
          </a:p>
          <a:p>
            <a:endParaRPr lang="en-CA" dirty="0"/>
          </a:p>
          <a:p>
            <a:r>
              <a:rPr lang="en-CA" dirty="0"/>
              <a:t>Murayama and</a:t>
            </a:r>
          </a:p>
          <a:p>
            <a:r>
              <a:rPr lang="en-CA" dirty="0"/>
              <a:t>Nakamura</a:t>
            </a:r>
          </a:p>
          <a:p>
            <a:r>
              <a:rPr lang="en-CA" dirty="0"/>
              <a:t>NIM 773 (2014) 533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BC90EDC-02FE-8EBA-B624-2E38C47E132F}"/>
              </a:ext>
            </a:extLst>
          </p:cNvPr>
          <p:cNvSpPr txBox="1"/>
          <p:nvPr/>
        </p:nvSpPr>
        <p:spPr>
          <a:xfrm>
            <a:off x="9259412" y="1484526"/>
            <a:ext cx="2604458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sz="2400" dirty="0">
                <a:solidFill>
                  <a:srgbClr val="FF0000"/>
                </a:solidFill>
              </a:rPr>
              <a:t>Threshold for ionization of TEA shifts from 7.2 eV (in gas) to 5.6 eV in Xe (Needs review!)</a:t>
            </a:r>
          </a:p>
          <a:p>
            <a:endParaRPr lang="en-CA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20C1475-B3FE-EDEA-319B-69E09AF01B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17128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CF5DC5-12B5-6E41-2D53-B8A23855BC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CA9E51-92D7-6C4D-BFA7-4ABF51F7DEEC}" type="slidenum">
              <a:rPr lang="en-US" smtClean="0"/>
              <a:t>9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2E00F6-7EC9-9F84-5E85-18B5B5F405A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CA" sz="4000" dirty="0"/>
              <a:t>Other wins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3D2B23-55F9-C74A-D698-BD12CBFF41A1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371850" y="771525"/>
            <a:ext cx="8820150" cy="4410075"/>
          </a:xfrm>
        </p:spPr>
        <p:txBody>
          <a:bodyPr>
            <a:noAutofit/>
          </a:bodyPr>
          <a:lstStyle/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Measure charge to ‘light ratio with high precision on cluster by cluster basis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Separate 1 &amp; 2 electron clusters? With 2 electrons expect higher recombination rate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Correct total energy for recombination fluctuations?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High resolution on individual clusters greatly improves search for bb decay to excited states</a:t>
            </a:r>
          </a:p>
          <a:p>
            <a:r>
              <a:rPr lang="en-CA" sz="2400" dirty="0">
                <a:solidFill>
                  <a:srgbClr val="FF0000">
                    <a:alpha val="55000"/>
                  </a:srgbClr>
                </a:solidFill>
              </a:rPr>
              <a:t>LOSS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Cannot use dual phase detection</a:t>
            </a:r>
          </a:p>
          <a:p>
            <a:r>
              <a:rPr lang="en-CA" sz="2400" dirty="0">
                <a:solidFill>
                  <a:schemeClr val="tx1">
                    <a:alpha val="55000"/>
                  </a:schemeClr>
                </a:solidFill>
              </a:rPr>
              <a:t>Lose trigger?</a:t>
            </a:r>
          </a:p>
        </p:txBody>
      </p:sp>
    </p:spTree>
    <p:extLst>
      <p:ext uri="{BB962C8B-B14F-4D97-AF65-F5344CB8AC3E}">
        <p14:creationId xmlns:p14="http://schemas.microsoft.com/office/powerpoint/2010/main" val="3566678599"/>
      </p:ext>
    </p:extLst>
  </p:cSld>
  <p:clrMapOvr>
    <a:masterClrMapping/>
  </p:clrMapOvr>
</p:sld>
</file>

<file path=ppt/theme/theme1.xml><?xml version="1.0" encoding="utf-8"?>
<a:theme xmlns:a="http://schemas.openxmlformats.org/drawingml/2006/main" name="Custom">
  <a:themeElements>
    <a:clrScheme name="Custom 37">
      <a:dk1>
        <a:srgbClr val="000000"/>
      </a:dk1>
      <a:lt1>
        <a:srgbClr val="FFFFFF"/>
      </a:lt1>
      <a:dk2>
        <a:srgbClr val="4A5356"/>
      </a:dk2>
      <a:lt2>
        <a:srgbClr val="E8E3CE"/>
      </a:lt2>
      <a:accent1>
        <a:srgbClr val="9BA8B7"/>
      </a:accent1>
      <a:accent2>
        <a:srgbClr val="E6A02E"/>
      </a:accent2>
      <a:accent3>
        <a:srgbClr val="BF6A3B"/>
      </a:accent3>
      <a:accent4>
        <a:srgbClr val="92987A"/>
      </a:accent4>
      <a:accent5>
        <a:srgbClr val="857659"/>
      </a:accent5>
      <a:accent6>
        <a:srgbClr val="A0988C"/>
      </a:accent6>
      <a:hlink>
        <a:srgbClr val="00B0F0"/>
      </a:hlink>
      <a:folHlink>
        <a:srgbClr val="738F97"/>
      </a:folHlink>
    </a:clrScheme>
    <a:fontScheme name="Retrospect">
      <a:majorFont>
        <a:latin typeface="Bookman Old Style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Franklin Gothic Book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WO.pptx" id="{80AA9D2D-EE59-4148-A11E-A51EEE828B28}" vid="{AEAFD717-D3C8-4034-8F7E-D5220B0CCEB8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Background xmlns="71af3243-3dd4-4a8d-8c0d-dd76da1f02a5">false</Background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7" ma:contentTypeDescription="Create a new document." ma:contentTypeScope="" ma:versionID="c6f9a84f66a9c8b9a21755b9ffafb945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27df39e3e7036dff54f89ddd5805ce72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6F4F4D41-822D-40F2-A7AC-E4E6CB36CA7A}">
  <ds:schemaRefs>
    <ds:schemaRef ds:uri="http://schemas.microsoft.com/office/2006/metadata/properties"/>
    <ds:schemaRef ds:uri="http://purl.org/dc/dcmitype/"/>
    <ds:schemaRef ds:uri="http://schemas.microsoft.com/sharepoint/v3"/>
    <ds:schemaRef ds:uri="71af3243-3dd4-4a8d-8c0d-dd76da1f02a5"/>
    <ds:schemaRef ds:uri="http://purl.org/dc/elements/1.1/"/>
    <ds:schemaRef ds:uri="http://schemas.microsoft.com/office/infopath/2007/PartnerControls"/>
    <ds:schemaRef ds:uri="http://purl.org/dc/terms/"/>
    <ds:schemaRef ds:uri="http://schemas.microsoft.com/office/2006/documentManagement/types"/>
    <ds:schemaRef ds:uri="http://schemas.openxmlformats.org/package/2006/metadata/core-properties"/>
    <ds:schemaRef ds:uri="230e9df3-be65-4c73-a93b-d1236ebd677e"/>
    <ds:schemaRef ds:uri="16c05727-aa75-4e4a-9b5f-8a80a1165891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C5A59D56-2157-4202-9D02-F44E447A241D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19DAD249-BF80-48EF-9AFB-36A11BCDC2CE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{11FC131C-FE43-4BCA-8B23-D764F322E627}tf56160789_win32</Template>
  <TotalTime>21562</TotalTime>
  <Words>1112</Words>
  <Application>Microsoft Macintosh PowerPoint</Application>
  <PresentationFormat>Widescreen</PresentationFormat>
  <Paragraphs>208</Paragraphs>
  <Slides>25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25</vt:i4>
      </vt:variant>
    </vt:vector>
  </HeadingPairs>
  <TitlesOfParts>
    <vt:vector size="35" baseType="lpstr">
      <vt:lpstr>Aptos</vt:lpstr>
      <vt:lpstr>Aptos Display</vt:lpstr>
      <vt:lpstr>Arial</vt:lpstr>
      <vt:lpstr>Bookman Old Style</vt:lpstr>
      <vt:lpstr>Calibri</vt:lpstr>
      <vt:lpstr>Franklin Gothic Book</vt:lpstr>
      <vt:lpstr>Symbol</vt:lpstr>
      <vt:lpstr>Wingdings</vt:lpstr>
      <vt:lpstr>Custom</vt:lpstr>
      <vt:lpstr>Office Theme</vt:lpstr>
      <vt:lpstr>Techniques to reach the Normal Hierarchy of Double Beta Decay using Liquid Xenon</vt:lpstr>
      <vt:lpstr>Talk Objectives</vt:lpstr>
      <vt:lpstr>Mass dependence of NLBB process</vt:lpstr>
      <vt:lpstr>Mass dependence of NLBB process</vt:lpstr>
      <vt:lpstr>First look at Liquid Xenon for N. O.</vt:lpstr>
      <vt:lpstr>Why is energy resolution so poor in LXe</vt:lpstr>
      <vt:lpstr>Energy Resolution  add TEA (following Doke)</vt:lpstr>
      <vt:lpstr>PowerPoint Presentation</vt:lpstr>
      <vt:lpstr>Other wins</vt:lpstr>
      <vt:lpstr>PowerPoint Presentation</vt:lpstr>
      <vt:lpstr>News Flash!</vt:lpstr>
      <vt:lpstr>Spatial resolution  Use pixelated Anode</vt:lpstr>
      <vt:lpstr>Bonus!</vt:lpstr>
      <vt:lpstr>NEXT double beta simulated event (gas)</vt:lpstr>
      <vt:lpstr>Spatial Resolution(2) Detect positive ions</vt:lpstr>
      <vt:lpstr>Notes on + ion Detection</vt:lpstr>
      <vt:lpstr>PowerPoint Presentation</vt:lpstr>
      <vt:lpstr>Design Features</vt:lpstr>
      <vt:lpstr>Possible background reductions  (Needs real simulation!!!)</vt:lpstr>
      <vt:lpstr>Sociology</vt:lpstr>
      <vt:lpstr>The way forward</vt:lpstr>
      <vt:lpstr>PowerPoint Presentation</vt:lpstr>
      <vt:lpstr>PowerPoint Presentation</vt:lpstr>
      <vt:lpstr>Backup slides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David Sinclair</dc:creator>
  <cp:lastModifiedBy>David Sinclair</cp:lastModifiedBy>
  <cp:revision>31</cp:revision>
  <cp:lastPrinted>2025-07-16T12:34:57Z</cp:lastPrinted>
  <dcterms:created xsi:type="dcterms:W3CDTF">2025-03-26T17:47:33Z</dcterms:created>
  <dcterms:modified xsi:type="dcterms:W3CDTF">2025-09-29T12:54:35Z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