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</p:sldIdLst>
  <p:sldSz cy="5143500" cx="9144000"/>
  <p:notesSz cx="6858000" cy="9144000"/>
  <p:embeddedFontLst>
    <p:embeddedFont>
      <p:font typeface="Cabin"/>
      <p:regular r:id="rId34"/>
      <p:bold r:id="rId35"/>
      <p:italic r:id="rId36"/>
      <p:boldItalic r:id="rId37"/>
    </p:embeddedFont>
    <p:embeddedFont>
      <p:font typeface="Fira Sans"/>
      <p:regular r:id="rId38"/>
      <p:bold r:id="rId39"/>
      <p:italic r:id="rId40"/>
      <p:boldItalic r:id="rId41"/>
    </p:embeddedFont>
    <p:embeddedFont>
      <p:font typeface="Cabin Medium"/>
      <p:regular r:id="rId42"/>
      <p:bold r:id="rId43"/>
      <p:italic r:id="rId44"/>
      <p:boldItalic r:id="rId45"/>
    </p:embeddedFont>
    <p:embeddedFont>
      <p:font typeface="Cambria Math"/>
      <p:regular r:id="rId46"/>
    </p:embeddedFont>
    <p:embeddedFont>
      <p:font typeface="Open Sans"/>
      <p:regular r:id="rId47"/>
      <p:bold r:id="rId48"/>
      <p:italic r:id="rId49"/>
      <p:boldItalic r:id="rId5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466">
          <p15:clr>
            <a:srgbClr val="000000"/>
          </p15:clr>
        </p15:guide>
        <p15:guide id="2" pos="360">
          <p15:clr>
            <a:srgbClr val="000000"/>
          </p15:clr>
        </p15:guide>
        <p15:guide id="3" pos="907">
          <p15:clr>
            <a:srgbClr val="747775"/>
          </p15:clr>
        </p15:guide>
        <p15:guide id="4" pos="5329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AD8E4BB-12C4-4E1C-A9FD-440CAB5D3FF7}">
  <a:tblStyle styleId="{1AD8E4BB-12C4-4E1C-A9FD-440CAB5D3FF7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466" orient="horz"/>
        <p:guide pos="360"/>
        <p:guide pos="907"/>
        <p:guide pos="5329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FiraSans-italic.fntdata"/><Relationship Id="rId42" Type="http://schemas.openxmlformats.org/officeDocument/2006/relationships/font" Target="fonts/CabinMedium-regular.fntdata"/><Relationship Id="rId41" Type="http://schemas.openxmlformats.org/officeDocument/2006/relationships/font" Target="fonts/FiraSans-boldItalic.fntdata"/><Relationship Id="rId44" Type="http://schemas.openxmlformats.org/officeDocument/2006/relationships/font" Target="fonts/CabinMedium-italic.fntdata"/><Relationship Id="rId43" Type="http://schemas.openxmlformats.org/officeDocument/2006/relationships/font" Target="fonts/CabinMedium-bold.fntdata"/><Relationship Id="rId46" Type="http://schemas.openxmlformats.org/officeDocument/2006/relationships/font" Target="fonts/CambriaMath-regular.fntdata"/><Relationship Id="rId45" Type="http://schemas.openxmlformats.org/officeDocument/2006/relationships/font" Target="fonts/CabinMedium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font" Target="fonts/OpenSans-bold.fntdata"/><Relationship Id="rId47" Type="http://schemas.openxmlformats.org/officeDocument/2006/relationships/font" Target="fonts/OpenSans-regular.fntdata"/><Relationship Id="rId49" Type="http://schemas.openxmlformats.org/officeDocument/2006/relationships/font" Target="fonts/OpenSans-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font" Target="fonts/Cabin-bold.fntdata"/><Relationship Id="rId34" Type="http://schemas.openxmlformats.org/officeDocument/2006/relationships/font" Target="fonts/Cabin-regular.fntdata"/><Relationship Id="rId37" Type="http://schemas.openxmlformats.org/officeDocument/2006/relationships/font" Target="fonts/Cabin-boldItalic.fntdata"/><Relationship Id="rId36" Type="http://schemas.openxmlformats.org/officeDocument/2006/relationships/font" Target="fonts/Cabin-italic.fntdata"/><Relationship Id="rId39" Type="http://schemas.openxmlformats.org/officeDocument/2006/relationships/font" Target="fonts/FiraSans-bold.fntdata"/><Relationship Id="rId38" Type="http://schemas.openxmlformats.org/officeDocument/2006/relationships/font" Target="fonts/FiraSans-regular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0" Type="http://schemas.openxmlformats.org/officeDocument/2006/relationships/font" Target="fonts/OpenSans-bold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" name="Google Shape;59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de" sz="2200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ENTENTE, SNOLAB - 31 Sep 2025</a:t>
            </a:r>
            <a:endParaRPr sz="2200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875755083e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0" name="Google Shape;270;g3875755083e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 sz="1800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plan have overfew of </a:t>
            </a:r>
            <a:endParaRPr sz="1800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342900" lvl="0" marL="457200" rtl="0" algn="l">
              <a:lnSpc>
                <a:spcPct val="114999"/>
              </a:lnSpc>
              <a:spcBef>
                <a:spcPts val="1200"/>
              </a:spcBef>
              <a:spcAft>
                <a:spcPts val="0"/>
              </a:spcAft>
              <a:buClr>
                <a:srgbClr val="242424"/>
              </a:buClr>
              <a:buSzPts val="1800"/>
              <a:buFont typeface="Cabin"/>
              <a:buChar char="-"/>
            </a:pPr>
            <a:r>
              <a:rPr lang="de" sz="1800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radiogenic background</a:t>
            </a:r>
            <a:endParaRPr sz="1800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342900" lvl="0" marL="4572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ts val="1800"/>
              <a:buFont typeface="Cabin"/>
              <a:buChar char="-"/>
            </a:pPr>
            <a:r>
              <a:rPr lang="de" sz="1800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K42 background</a:t>
            </a:r>
            <a:endParaRPr sz="1800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rtl="0" algn="l">
              <a:lnSpc>
                <a:spcPct val="114999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rtl="0" algn="l">
              <a:lnSpc>
                <a:spcPct val="114999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 sz="1800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Detailed on cosmogenic background</a:t>
            </a:r>
            <a:endParaRPr sz="1800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5" name="Google Shape;28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1" name="Google Shape;31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0" name="Google Shape;35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6" name="Google Shape;36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0" name="Google Shape;38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38485f7420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1" name="Google Shape;391;g38485f7420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38485f74202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6" name="Google Shape;406;g38485f74202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38485f74202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38485f74202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38485f74202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8" name="Google Shape;448;g38485f74202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" name="Google Shape;7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 sz="1400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the background index in    </a:t>
            </a:r>
            <a:r>
              <a:rPr lang="de" sz="14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cts/(keV kg yr)</a:t>
            </a:r>
            <a:r>
              <a:rPr lang="de" sz="1400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,</a:t>
            </a:r>
            <a:endParaRPr sz="1400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 sz="1400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                the resolution at Q</a:t>
            </a:r>
            <a:r>
              <a:rPr baseline="-25000" lang="de" sz="1400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ββ</a:t>
            </a:r>
            <a:r>
              <a:rPr lang="de" sz="1400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 and      the exposure.</a:t>
            </a:r>
            <a:endParaRPr sz="1400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 sz="1000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- experimental signal (summation of electron energy)</a:t>
            </a:r>
            <a:endParaRPr sz="1000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 sz="1000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	- how background is quantified</a:t>
            </a:r>
            <a:endParaRPr sz="1000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 sz="1000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	- energy resolution optimal O(0.1%)</a:t>
            </a:r>
            <a:endParaRPr sz="1000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 sz="1000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	- low background contamination (high purity of material, GERDA limit on radiogenic contamination)</a:t>
            </a:r>
            <a:endParaRPr sz="1000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" sz="1000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	- high efficiency (source = detector)</a:t>
            </a:r>
            <a:endParaRPr sz="1000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5:notes"/>
          <p:cNvSpPr/>
          <p:nvPr>
            <p:ph idx="2" type="sldImg"/>
          </p:nvPr>
        </p:nvSpPr>
        <p:spPr>
          <a:xfrm>
            <a:off x="381299" y="685800"/>
            <a:ext cx="6095999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0" name="Google Shape;460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0" name="Google Shape;470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6" name="Google Shape;486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7" name="Google Shape;497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3" name="Google Shape;503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5" name="Google Shape;515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3875755083e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3875755083e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3875755083e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3875755083e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" name="Google Shape;10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" name="Google Shape;12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875755083e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9" name="Google Shape;149;g3875755083e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7" name="Google Shape;17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/>
              <a:t>Quick mention of the most recent limit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7" name="Google Shape;20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3" name="Google Shape;23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4" name="Google Shape;24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 sz="1800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plan have overfew of </a:t>
            </a:r>
            <a:endParaRPr sz="1800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342900" lvl="0" marL="457200" rtl="0" algn="l">
              <a:lnSpc>
                <a:spcPct val="114999"/>
              </a:lnSpc>
              <a:spcBef>
                <a:spcPts val="1200"/>
              </a:spcBef>
              <a:spcAft>
                <a:spcPts val="0"/>
              </a:spcAft>
              <a:buClr>
                <a:srgbClr val="242424"/>
              </a:buClr>
              <a:buSzPts val="1800"/>
              <a:buFont typeface="Cabin"/>
              <a:buChar char="-"/>
            </a:pPr>
            <a:r>
              <a:rPr lang="de" sz="1800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radiogenic background</a:t>
            </a:r>
            <a:endParaRPr sz="1800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342900" lvl="0" marL="4572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ts val="1800"/>
              <a:buFont typeface="Cabin"/>
              <a:buChar char="-"/>
            </a:pPr>
            <a:r>
              <a:rPr lang="de" sz="1800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K42 background</a:t>
            </a:r>
            <a:endParaRPr sz="1800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rtl="0" algn="l">
              <a:lnSpc>
                <a:spcPct val="114999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rtl="0" algn="l">
              <a:lnSpc>
                <a:spcPct val="114999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 sz="1800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Detailed on cosmogenic background</a:t>
            </a:r>
            <a:endParaRPr sz="1800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8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571500" y="475456"/>
            <a:ext cx="8001000" cy="2304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571490" y="2948940"/>
            <a:ext cx="80010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572498" y="4663222"/>
            <a:ext cx="4485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cxnSp>
        <p:nvCxnSpPr>
          <p:cNvPr id="13" name="Google Shape;13;p2"/>
          <p:cNvCxnSpPr/>
          <p:nvPr/>
        </p:nvCxnSpPr>
        <p:spPr>
          <a:xfrm>
            <a:off x="573875" y="3004300"/>
            <a:ext cx="80034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3" name="Google Shape;53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4" name="Google Shape;54;p11"/>
          <p:cNvSpPr txBox="1"/>
          <p:nvPr>
            <p:ph idx="12" type="sldNum"/>
          </p:nvPr>
        </p:nvSpPr>
        <p:spPr>
          <a:xfrm>
            <a:off x="8572498" y="4663222"/>
            <a:ext cx="4485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/>
          <p:nvPr>
            <p:ph idx="12" type="sldNum"/>
          </p:nvPr>
        </p:nvSpPr>
        <p:spPr>
          <a:xfrm>
            <a:off x="8572498" y="4663222"/>
            <a:ext cx="4485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571500" y="0"/>
            <a:ext cx="8001000" cy="85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6" name="Google Shape;16;p3"/>
          <p:cNvSpPr txBox="1"/>
          <p:nvPr>
            <p:ph idx="1" type="body"/>
          </p:nvPr>
        </p:nvSpPr>
        <p:spPr>
          <a:xfrm>
            <a:off x="571500" y="1152465"/>
            <a:ext cx="80010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572498" y="4663222"/>
            <a:ext cx="4485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cxnSp>
        <p:nvCxnSpPr>
          <p:cNvPr id="18" name="Google Shape;18;p3"/>
          <p:cNvCxnSpPr/>
          <p:nvPr/>
        </p:nvCxnSpPr>
        <p:spPr>
          <a:xfrm>
            <a:off x="571500" y="857250"/>
            <a:ext cx="80100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" name="Google Shape;19;p3"/>
          <p:cNvCxnSpPr/>
          <p:nvPr/>
        </p:nvCxnSpPr>
        <p:spPr>
          <a:xfrm>
            <a:off x="571500" y="5000625"/>
            <a:ext cx="8001000" cy="30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" name="Google Shape;20;p3"/>
          <p:cNvSpPr txBox="1"/>
          <p:nvPr/>
        </p:nvSpPr>
        <p:spPr>
          <a:xfrm>
            <a:off x="571619" y="5011480"/>
            <a:ext cx="8001000" cy="13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de" sz="8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Moritz Neuberger (</a:t>
            </a:r>
            <a:r>
              <a:rPr b="0" i="0" lang="de" sz="8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TUM</a:t>
            </a:r>
            <a:r>
              <a:rPr b="0" i="0" lang="de" sz="8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) - </a:t>
            </a:r>
            <a:r>
              <a:rPr lang="de" sz="800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ENTENTE, SNOLAB - 30 Sep 2025</a:t>
            </a:r>
            <a:r>
              <a:rPr b="0" i="0" lang="de" sz="8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 - The Quest for No Neutrinos: Advancing the Search with </a:t>
            </a:r>
            <a:r>
              <a:rPr b="0" i="0" lang="de" sz="8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LEGEND</a:t>
            </a:r>
            <a:r>
              <a:rPr b="0" i="0" lang="de" sz="8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 -1000</a:t>
            </a:r>
            <a:endParaRPr b="0" i="0" sz="800" u="none" cap="none" strike="noStrike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21" name="Google Shape;21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75041" y="5036692"/>
            <a:ext cx="423801" cy="9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02902" y="5035094"/>
            <a:ext cx="162601" cy="8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5" name="Google Shape;25;p4"/>
          <p:cNvSpPr txBox="1"/>
          <p:nvPr>
            <p:ph idx="12" type="sldNum"/>
          </p:nvPr>
        </p:nvSpPr>
        <p:spPr>
          <a:xfrm>
            <a:off x="8572498" y="4663222"/>
            <a:ext cx="4485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/>
          <p:nvPr>
            <p:ph type="title"/>
          </p:nvPr>
        </p:nvSpPr>
        <p:spPr>
          <a:xfrm>
            <a:off x="571500" y="0"/>
            <a:ext cx="8001000" cy="85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17500" lvl="0" marL="4572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2" type="body"/>
          </p:nvPr>
        </p:nvSpPr>
        <p:spPr>
          <a:xfrm>
            <a:off x="4832399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17500" lvl="0" marL="4572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8572498" y="4663222"/>
            <a:ext cx="4485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cxnSp>
        <p:nvCxnSpPr>
          <p:cNvPr id="31" name="Google Shape;31;p5"/>
          <p:cNvCxnSpPr/>
          <p:nvPr/>
        </p:nvCxnSpPr>
        <p:spPr>
          <a:xfrm>
            <a:off x="571500" y="857250"/>
            <a:ext cx="80100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 txBox="1"/>
          <p:nvPr>
            <p:ph type="title"/>
          </p:nvPr>
        </p:nvSpPr>
        <p:spPr>
          <a:xfrm>
            <a:off x="571500" y="0"/>
            <a:ext cx="8001000" cy="85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4" name="Google Shape;34;p6"/>
          <p:cNvSpPr txBox="1"/>
          <p:nvPr>
            <p:ph idx="12" type="sldNum"/>
          </p:nvPr>
        </p:nvSpPr>
        <p:spPr>
          <a:xfrm>
            <a:off x="8572498" y="4663222"/>
            <a:ext cx="4485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7" name="Google Shape;37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04800" lvl="0" marL="4572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8" name="Google Shape;38;p7"/>
          <p:cNvSpPr txBox="1"/>
          <p:nvPr>
            <p:ph idx="12" type="sldNum"/>
          </p:nvPr>
        </p:nvSpPr>
        <p:spPr>
          <a:xfrm>
            <a:off x="8572498" y="4663222"/>
            <a:ext cx="4485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1" name="Google Shape;41;p8"/>
          <p:cNvSpPr txBox="1"/>
          <p:nvPr>
            <p:ph idx="12" type="sldNum"/>
          </p:nvPr>
        </p:nvSpPr>
        <p:spPr>
          <a:xfrm>
            <a:off x="8572498" y="4663222"/>
            <a:ext cx="4485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9"/>
          <p:cNvSpPr txBox="1"/>
          <p:nvPr>
            <p:ph type="title"/>
          </p:nvPr>
        </p:nvSpPr>
        <p:spPr>
          <a:xfrm>
            <a:off x="265500" y="1233175"/>
            <a:ext cx="4045199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5" name="Google Shape;45;p9"/>
          <p:cNvSpPr txBox="1"/>
          <p:nvPr>
            <p:ph idx="1" type="subTitle"/>
          </p:nvPr>
        </p:nvSpPr>
        <p:spPr>
          <a:xfrm>
            <a:off x="265500" y="2803075"/>
            <a:ext cx="4045199" cy="12350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6" name="Google Shape;46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-342900" lvl="0" marL="4572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9"/>
          <p:cNvSpPr txBox="1"/>
          <p:nvPr>
            <p:ph idx="12" type="sldNum"/>
          </p:nvPr>
        </p:nvSpPr>
        <p:spPr>
          <a:xfrm>
            <a:off x="8572498" y="4663222"/>
            <a:ext cx="4485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0" name="Google Shape;50;p10"/>
          <p:cNvSpPr txBox="1"/>
          <p:nvPr>
            <p:ph idx="12" type="sldNum"/>
          </p:nvPr>
        </p:nvSpPr>
        <p:spPr>
          <a:xfrm>
            <a:off x="8572498" y="4663222"/>
            <a:ext cx="4485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571500" y="0"/>
            <a:ext cx="8001000" cy="85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2A5B"/>
              </a:buClr>
              <a:buSzPts val="3200"/>
              <a:buFont typeface="Cabin"/>
              <a:buNone/>
              <a:defRPr b="1" i="0" sz="3200" u="none" cap="none" strike="noStrike">
                <a:solidFill>
                  <a:srgbClr val="1A2A5B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571500" y="1152465"/>
            <a:ext cx="80010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marR="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ts val="1800"/>
              <a:buFont typeface="Cabin"/>
              <a:buChar char="●"/>
              <a:defRPr b="0" i="0" sz="18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317500" lvl="1" marL="914400" marR="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ts val="1400"/>
              <a:buFont typeface="Cabin"/>
              <a:buChar char="○"/>
              <a:defRPr b="0" i="0" sz="14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317500" lvl="2" marL="1371600" marR="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ts val="1400"/>
              <a:buFont typeface="Cabin"/>
              <a:buChar char="■"/>
              <a:defRPr b="0" i="0" sz="14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317500" lvl="3" marL="1828800" marR="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ts val="1400"/>
              <a:buFont typeface="Cabin"/>
              <a:buChar char="●"/>
              <a:defRPr b="0" i="0" sz="14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317500" lvl="4" marL="2286000" marR="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ts val="1400"/>
              <a:buFont typeface="Cabin"/>
              <a:buChar char="○"/>
              <a:defRPr b="0" i="0" sz="14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17500" lvl="5" marL="2743200" marR="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ts val="1400"/>
              <a:buFont typeface="Cabin"/>
              <a:buChar char="■"/>
              <a:defRPr b="0" i="0" sz="14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317500" lvl="6" marL="3200400" marR="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ts val="1400"/>
              <a:buFont typeface="Cabin"/>
              <a:buChar char="●"/>
              <a:defRPr b="0" i="0" sz="14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317500" lvl="7" marL="3657600" marR="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ts val="1400"/>
              <a:buFont typeface="Cabin"/>
              <a:buChar char="○"/>
              <a:defRPr b="0" i="0" sz="14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317500" lvl="8" marL="4114800" marR="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ts val="1400"/>
              <a:buFont typeface="Cabin"/>
              <a:buChar char="■"/>
              <a:defRPr b="0" i="0" sz="14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72498" y="4663222"/>
            <a:ext cx="4485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Relationship Id="rId4" Type="http://schemas.openxmlformats.org/officeDocument/2006/relationships/image" Target="../media/image8.png"/><Relationship Id="rId5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Relationship Id="rId4" Type="http://schemas.openxmlformats.org/officeDocument/2006/relationships/image" Target="../media/image78.png"/><Relationship Id="rId5" Type="http://schemas.openxmlformats.org/officeDocument/2006/relationships/image" Target="../media/image53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3.png"/><Relationship Id="rId4" Type="http://schemas.openxmlformats.org/officeDocument/2006/relationships/image" Target="../media/image31.png"/><Relationship Id="rId10" Type="http://schemas.openxmlformats.org/officeDocument/2006/relationships/image" Target="../media/image38.png"/><Relationship Id="rId9" Type="http://schemas.openxmlformats.org/officeDocument/2006/relationships/image" Target="../media/image41.png"/><Relationship Id="rId5" Type="http://schemas.openxmlformats.org/officeDocument/2006/relationships/image" Target="../media/image40.png"/><Relationship Id="rId6" Type="http://schemas.openxmlformats.org/officeDocument/2006/relationships/image" Target="../media/image36.png"/><Relationship Id="rId7" Type="http://schemas.openxmlformats.org/officeDocument/2006/relationships/image" Target="../media/image27.png"/><Relationship Id="rId8" Type="http://schemas.openxmlformats.org/officeDocument/2006/relationships/image" Target="../media/image4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Relationship Id="rId4" Type="http://schemas.openxmlformats.org/officeDocument/2006/relationships/image" Target="../media/image39.png"/><Relationship Id="rId5" Type="http://schemas.openxmlformats.org/officeDocument/2006/relationships/image" Target="../media/image44.png"/><Relationship Id="rId6" Type="http://schemas.openxmlformats.org/officeDocument/2006/relationships/image" Target="../media/image4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0.gif"/><Relationship Id="rId4" Type="http://schemas.openxmlformats.org/officeDocument/2006/relationships/image" Target="../media/image46.png"/><Relationship Id="rId5" Type="http://schemas.openxmlformats.org/officeDocument/2006/relationships/image" Target="../media/image45.png"/><Relationship Id="rId6" Type="http://schemas.openxmlformats.org/officeDocument/2006/relationships/image" Target="../media/image5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8.png"/><Relationship Id="rId4" Type="http://schemas.openxmlformats.org/officeDocument/2006/relationships/image" Target="../media/image80.gif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9.png"/><Relationship Id="rId4" Type="http://schemas.openxmlformats.org/officeDocument/2006/relationships/image" Target="../media/image47.png"/><Relationship Id="rId5" Type="http://schemas.openxmlformats.org/officeDocument/2006/relationships/image" Target="../media/image4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6.png"/><Relationship Id="rId6" Type="http://schemas.openxmlformats.org/officeDocument/2006/relationships/image" Target="../media/image58.png"/><Relationship Id="rId7" Type="http://schemas.openxmlformats.org/officeDocument/2006/relationships/image" Target="../media/image5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1.png"/><Relationship Id="rId4" Type="http://schemas.openxmlformats.org/officeDocument/2006/relationships/image" Target="../media/image57.png"/><Relationship Id="rId5" Type="http://schemas.openxmlformats.org/officeDocument/2006/relationships/image" Target="../media/image63.png"/><Relationship Id="rId6" Type="http://schemas.openxmlformats.org/officeDocument/2006/relationships/image" Target="../media/image5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8.png"/><Relationship Id="rId4" Type="http://schemas.openxmlformats.org/officeDocument/2006/relationships/image" Target="../media/image7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1" Type="http://schemas.openxmlformats.org/officeDocument/2006/relationships/image" Target="../media/image4.png"/><Relationship Id="rId10" Type="http://schemas.openxmlformats.org/officeDocument/2006/relationships/image" Target="../media/image11.png"/><Relationship Id="rId9" Type="http://schemas.openxmlformats.org/officeDocument/2006/relationships/image" Target="../media/image5.png"/><Relationship Id="rId5" Type="http://schemas.openxmlformats.org/officeDocument/2006/relationships/image" Target="../media/image15.png"/><Relationship Id="rId6" Type="http://schemas.openxmlformats.org/officeDocument/2006/relationships/image" Target="../media/image3.png"/><Relationship Id="rId7" Type="http://schemas.openxmlformats.org/officeDocument/2006/relationships/image" Target="../media/image9.png"/><Relationship Id="rId8" Type="http://schemas.openxmlformats.org/officeDocument/2006/relationships/image" Target="../media/image1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0.png"/><Relationship Id="rId4" Type="http://schemas.openxmlformats.org/officeDocument/2006/relationships/image" Target="../media/image62.png"/><Relationship Id="rId5" Type="http://schemas.openxmlformats.org/officeDocument/2006/relationships/image" Target="../media/image6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0.png"/><Relationship Id="rId4" Type="http://schemas.openxmlformats.org/officeDocument/2006/relationships/image" Target="../media/image78.png"/><Relationship Id="rId5" Type="http://schemas.openxmlformats.org/officeDocument/2006/relationships/image" Target="../media/image7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4.png"/><Relationship Id="rId4" Type="http://schemas.openxmlformats.org/officeDocument/2006/relationships/image" Target="../media/image6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0.png"/><Relationship Id="rId4" Type="http://schemas.openxmlformats.org/officeDocument/2006/relationships/image" Target="../media/image18.png"/><Relationship Id="rId5" Type="http://schemas.openxmlformats.org/officeDocument/2006/relationships/image" Target="../media/image69.png"/><Relationship Id="rId6" Type="http://schemas.openxmlformats.org/officeDocument/2006/relationships/image" Target="../media/image7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8.png"/><Relationship Id="rId4" Type="http://schemas.openxmlformats.org/officeDocument/2006/relationships/image" Target="../media/image73.png"/><Relationship Id="rId5" Type="http://schemas.openxmlformats.org/officeDocument/2006/relationships/image" Target="../media/image6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Relationship Id="rId4" Type="http://schemas.openxmlformats.org/officeDocument/2006/relationships/image" Target="../media/image20.png"/><Relationship Id="rId5" Type="http://schemas.openxmlformats.org/officeDocument/2006/relationships/image" Target="../media/image19.png"/><Relationship Id="rId6" Type="http://schemas.openxmlformats.org/officeDocument/2006/relationships/image" Target="../media/image1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10.png"/><Relationship Id="rId7" Type="http://schemas.openxmlformats.org/officeDocument/2006/relationships/image" Target="../media/image13.png"/><Relationship Id="rId8" Type="http://schemas.openxmlformats.org/officeDocument/2006/relationships/image" Target="../media/image2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10.png"/><Relationship Id="rId6" Type="http://schemas.openxmlformats.org/officeDocument/2006/relationships/image" Target="../media/image13.png"/><Relationship Id="rId7" Type="http://schemas.openxmlformats.org/officeDocument/2006/relationships/image" Target="../media/image21.png"/><Relationship Id="rId8" Type="http://schemas.openxmlformats.org/officeDocument/2006/relationships/image" Target="../media/image1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8.png"/><Relationship Id="rId4" Type="http://schemas.openxmlformats.org/officeDocument/2006/relationships/image" Target="../media/image10.png"/><Relationship Id="rId5" Type="http://schemas.openxmlformats.org/officeDocument/2006/relationships/image" Target="../media/image37.png"/><Relationship Id="rId6" Type="http://schemas.openxmlformats.org/officeDocument/2006/relationships/image" Target="../media/image24.png"/><Relationship Id="rId7" Type="http://schemas.openxmlformats.org/officeDocument/2006/relationships/image" Target="../media/image2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png"/><Relationship Id="rId4" Type="http://schemas.openxmlformats.org/officeDocument/2006/relationships/image" Target="../media/image35.png"/><Relationship Id="rId5" Type="http://schemas.openxmlformats.org/officeDocument/2006/relationships/image" Target="../media/image10.png"/><Relationship Id="rId6" Type="http://schemas.openxmlformats.org/officeDocument/2006/relationships/image" Target="../media/image26.png"/><Relationship Id="rId7" Type="http://schemas.openxmlformats.org/officeDocument/2006/relationships/image" Target="../media/image5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image" Target="../media/image76.png"/><Relationship Id="rId5" Type="http://schemas.openxmlformats.org/officeDocument/2006/relationships/image" Target="../media/image7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png"/><Relationship Id="rId4" Type="http://schemas.openxmlformats.org/officeDocument/2006/relationships/image" Target="../media/image31.png"/><Relationship Id="rId5" Type="http://schemas.openxmlformats.org/officeDocument/2006/relationships/image" Target="../media/image10.png"/><Relationship Id="rId6" Type="http://schemas.openxmlformats.org/officeDocument/2006/relationships/image" Target="../media/image7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3"/>
          <p:cNvSpPr txBox="1"/>
          <p:nvPr>
            <p:ph type="ctrTitle"/>
          </p:nvPr>
        </p:nvSpPr>
        <p:spPr>
          <a:xfrm>
            <a:off x="571500" y="475456"/>
            <a:ext cx="8001000" cy="2304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14999"/>
              </a:lnSpc>
              <a:spcBef>
                <a:spcPts val="1800"/>
              </a:spcBef>
              <a:spcAft>
                <a:spcPts val="400"/>
              </a:spcAft>
              <a:buSzPts val="4800"/>
              <a:buNone/>
            </a:pPr>
            <a:r>
              <a:rPr b="0" lang="de" sz="3000"/>
              <a:t>The Quest for No Neutrinos: </a:t>
            </a:r>
            <a:br>
              <a:rPr lang="de" sz="3000"/>
            </a:br>
            <a:r>
              <a:rPr lang="de" sz="3000"/>
              <a:t>Advancing the Search with </a:t>
            </a:r>
            <a:r>
              <a:rPr lang="de" sz="3000">
                <a:solidFill>
                  <a:srgbClr val="FFFFFF"/>
                </a:solidFill>
              </a:rPr>
              <a:t>LEGEND </a:t>
            </a:r>
            <a:r>
              <a:rPr lang="de" sz="3000"/>
              <a:t>-1000</a:t>
            </a:r>
            <a:endParaRPr sz="3000"/>
          </a:p>
        </p:txBody>
      </p:sp>
      <p:sp>
        <p:nvSpPr>
          <p:cNvPr id="62" name="Google Shape;62;p13"/>
          <p:cNvSpPr txBox="1"/>
          <p:nvPr>
            <p:ph idx="1" type="subTitle"/>
          </p:nvPr>
        </p:nvSpPr>
        <p:spPr>
          <a:xfrm>
            <a:off x="571490" y="3133090"/>
            <a:ext cx="80010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de" sz="2200">
                <a:solidFill>
                  <a:schemeClr val="dk2"/>
                </a:solidFill>
              </a:rPr>
              <a:t>Moritz Neuberger (</a:t>
            </a:r>
            <a:r>
              <a:rPr lang="de" sz="2200">
                <a:solidFill>
                  <a:schemeClr val="lt1"/>
                </a:solidFill>
              </a:rPr>
              <a:t>TUM</a:t>
            </a:r>
            <a:r>
              <a:rPr lang="de" sz="2200">
                <a:solidFill>
                  <a:schemeClr val="dk2"/>
                </a:solidFill>
              </a:rPr>
              <a:t>) - </a:t>
            </a:r>
            <a:r>
              <a:rPr lang="de" sz="2200">
                <a:solidFill>
                  <a:schemeClr val="dk2"/>
                </a:solidFill>
              </a:rPr>
              <a:t>ENTENTE, SNOLAB - 30 Sep 2025</a:t>
            </a:r>
            <a:endParaRPr sz="22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200">
              <a:solidFill>
                <a:schemeClr val="dk2"/>
              </a:solidFill>
            </a:endParaRPr>
          </a:p>
        </p:txBody>
      </p:sp>
      <p:sp>
        <p:nvSpPr>
          <p:cNvPr id="63" name="Google Shape;63;p13"/>
          <p:cNvSpPr txBox="1"/>
          <p:nvPr/>
        </p:nvSpPr>
        <p:spPr>
          <a:xfrm>
            <a:off x="571500" y="3608979"/>
            <a:ext cx="80010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de" sz="14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On behalf of the </a:t>
            </a:r>
            <a:r>
              <a:rPr b="0" i="0" lang="de" sz="14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LEGEND  </a:t>
            </a:r>
            <a:r>
              <a:rPr b="0" i="0" lang="de" sz="14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collaboration</a:t>
            </a:r>
            <a:endParaRPr b="0" i="0" sz="1400" u="none" cap="none" strike="noStrik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64" name="Google Shape;6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46265" y="3652632"/>
            <a:ext cx="714825" cy="16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04949" y="3190792"/>
            <a:ext cx="471949" cy="246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61585" y="2395816"/>
            <a:ext cx="1587500" cy="35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3" title="image.psd(19)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2201" y="569325"/>
            <a:ext cx="1490601" cy="839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2"/>
          <p:cNvSpPr txBox="1"/>
          <p:nvPr>
            <p:ph type="title"/>
          </p:nvPr>
        </p:nvSpPr>
        <p:spPr>
          <a:xfrm>
            <a:off x="571500" y="0"/>
            <a:ext cx="8001000" cy="85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de"/>
              <a:t>Background Budget for </a:t>
            </a:r>
            <a:r>
              <a:rPr lang="de">
                <a:solidFill>
                  <a:srgbClr val="FFFFFF"/>
                </a:solidFill>
              </a:rPr>
              <a:t>LEGEND</a:t>
            </a:r>
            <a:r>
              <a:rPr lang="de"/>
              <a:t>-1000</a:t>
            </a:r>
            <a:endParaRPr/>
          </a:p>
        </p:txBody>
      </p:sp>
      <p:pic>
        <p:nvPicPr>
          <p:cNvPr id="273" name="Google Shape;27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64572" y="285442"/>
            <a:ext cx="1564225" cy="350275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22"/>
          <p:cNvSpPr txBox="1"/>
          <p:nvPr>
            <p:ph idx="12" type="sldNum"/>
          </p:nvPr>
        </p:nvSpPr>
        <p:spPr>
          <a:xfrm>
            <a:off x="8572498" y="4663222"/>
            <a:ext cx="4485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275" name="Google Shape;275;p22"/>
          <p:cNvSpPr txBox="1"/>
          <p:nvPr/>
        </p:nvSpPr>
        <p:spPr>
          <a:xfrm>
            <a:off x="5565414" y="1006978"/>
            <a:ext cx="282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de" sz="12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Different Monte-Carlo realizations</a:t>
            </a:r>
            <a:endParaRPr b="1" i="1" sz="1200" u="none" cap="none" strike="noStrik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76" name="Google Shape;276;p22"/>
          <p:cNvSpPr txBox="1"/>
          <p:nvPr/>
        </p:nvSpPr>
        <p:spPr>
          <a:xfrm>
            <a:off x="4068081" y="4572150"/>
            <a:ext cx="4574100" cy="6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" sz="12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We need a </a:t>
            </a:r>
            <a:r>
              <a:rPr b="1" lang="de" sz="12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low background</a:t>
            </a:r>
            <a:r>
              <a:rPr lang="de" sz="12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 to achieve an</a:t>
            </a:r>
            <a:r>
              <a:rPr b="1" lang="de" sz="12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br>
              <a:rPr b="1" lang="de" sz="12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</a:br>
            <a:r>
              <a:rPr b="1" i="1" lang="de" sz="12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unambiguous discovery</a:t>
            </a:r>
            <a:r>
              <a:rPr b="1" lang="de" sz="12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 of 0νββ decay </a:t>
            </a:r>
            <a:r>
              <a:rPr lang="de" sz="12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with just a handful of counts.</a:t>
            </a:r>
            <a:endParaRPr sz="1200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277" name="Google Shape;277;p22"/>
          <p:cNvPicPr preferRelativeResize="0"/>
          <p:nvPr/>
        </p:nvPicPr>
        <p:blipFill rotWithShape="1">
          <a:blip r:embed="rId4">
            <a:alphaModFix/>
          </a:blip>
          <a:srcRect b="0" l="48898" r="0" t="0"/>
          <a:stretch/>
        </p:blipFill>
        <p:spPr>
          <a:xfrm>
            <a:off x="450850" y="1132200"/>
            <a:ext cx="4380603" cy="3362924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22"/>
          <p:cNvSpPr/>
          <p:nvPr/>
        </p:nvSpPr>
        <p:spPr>
          <a:xfrm>
            <a:off x="468400" y="1467900"/>
            <a:ext cx="2982900" cy="1305600"/>
          </a:xfrm>
          <a:prstGeom prst="rect">
            <a:avLst/>
          </a:prstGeom>
          <a:noFill/>
          <a:ln cap="flat" cmpd="sng" w="190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4567CB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79" name="Google Shape;279;p22"/>
          <p:cNvSpPr/>
          <p:nvPr/>
        </p:nvSpPr>
        <p:spPr>
          <a:xfrm>
            <a:off x="1014842" y="2960910"/>
            <a:ext cx="2571900" cy="189900"/>
          </a:xfrm>
          <a:prstGeom prst="rect">
            <a:avLst/>
          </a:prstGeom>
          <a:noFill/>
          <a:ln cap="flat" cmpd="sng" w="190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4567CB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80" name="Google Shape;280;p22"/>
          <p:cNvSpPr/>
          <p:nvPr/>
        </p:nvSpPr>
        <p:spPr>
          <a:xfrm>
            <a:off x="1100065" y="3881935"/>
            <a:ext cx="2351400" cy="189900"/>
          </a:xfrm>
          <a:prstGeom prst="rect">
            <a:avLst/>
          </a:prstGeom>
          <a:noFill/>
          <a:ln cap="flat" cmpd="sng" w="190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4567CB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81" name="Google Shape;281;p22"/>
          <p:cNvSpPr txBox="1"/>
          <p:nvPr/>
        </p:nvSpPr>
        <p:spPr>
          <a:xfrm rot="-5400000">
            <a:off x="-208756" y="1761158"/>
            <a:ext cx="1536600" cy="5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radiogenic</a:t>
            </a:r>
            <a:endParaRPr sz="1000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282" name="Google Shape;28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49383" y="1228094"/>
            <a:ext cx="3137373" cy="3280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3"/>
          <p:cNvSpPr txBox="1"/>
          <p:nvPr>
            <p:ph idx="1" type="body"/>
          </p:nvPr>
        </p:nvSpPr>
        <p:spPr>
          <a:xfrm>
            <a:off x="571499" y="1016403"/>
            <a:ext cx="4552285" cy="40025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fontScale="77500" lnSpcReduction="1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9756"/>
              <a:buNone/>
            </a:pPr>
            <a:r>
              <a:rPr b="1" i="1" lang="de" sz="2050"/>
              <a:t>Clean materials:</a:t>
            </a:r>
            <a:endParaRPr b="1" i="1" sz="2050"/>
          </a:p>
          <a:p>
            <a:pPr indent="-182728" lvl="0" marL="21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ct val="225000"/>
              <a:buChar char="●"/>
            </a:pPr>
            <a:r>
              <a:rPr lang="de"/>
              <a:t>Thorough screening </a:t>
            </a:r>
            <a:r>
              <a:rPr lang="de">
                <a:solidFill>
                  <a:schemeClr val="dk2"/>
                </a:solidFill>
              </a:rPr>
              <a:t>to identify final materials</a:t>
            </a:r>
            <a:r>
              <a:rPr lang="de"/>
              <a:t> </a:t>
            </a:r>
            <a:br>
              <a:rPr lang="de"/>
            </a:br>
            <a:r>
              <a:rPr lang="de" sz="1000"/>
              <a:t>(gamma counting, radon emanation and surface screening) </a:t>
            </a:r>
            <a:endParaRPr sz="1000"/>
          </a:p>
          <a:p>
            <a:pPr indent="-182728" lvl="0" marL="216000" rtl="0" algn="l">
              <a:lnSpc>
                <a:spcPct val="115000"/>
              </a:lnSpc>
              <a:spcBef>
                <a:spcPts val="719"/>
              </a:spcBef>
              <a:spcAft>
                <a:spcPts val="0"/>
              </a:spcAft>
              <a:buClr>
                <a:srgbClr val="242424"/>
              </a:buClr>
              <a:buSzPct val="225000"/>
              <a:buChar char="●"/>
            </a:pPr>
            <a:r>
              <a:rPr b="1" lang="de"/>
              <a:t>In-house production for high-risks parts</a:t>
            </a:r>
            <a:r>
              <a:rPr lang="de">
                <a:solidFill>
                  <a:schemeClr val="dk2"/>
                </a:solidFill>
              </a:rPr>
              <a:t>:</a:t>
            </a:r>
            <a:r>
              <a:rPr b="1" lang="de"/>
              <a:t> </a:t>
            </a:r>
            <a:r>
              <a:rPr lang="de" sz="1000"/>
              <a:t>(i.e. close to detectors)</a:t>
            </a:r>
            <a:endParaRPr sz="1000"/>
          </a:p>
          <a:p>
            <a:pPr indent="-182728" lvl="1" marL="503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ct val="160714"/>
              <a:buFont typeface="Arial"/>
              <a:buChar char="○"/>
            </a:pPr>
            <a:r>
              <a:rPr b="1" lang="de"/>
              <a:t>scintillating </a:t>
            </a:r>
            <a:r>
              <a:rPr lang="de"/>
              <a:t>PEN base-plates</a:t>
            </a:r>
            <a:endParaRPr/>
          </a:p>
          <a:p>
            <a:pPr indent="-182728" lvl="1" marL="503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ct val="160714"/>
              <a:buFont typeface="Arial"/>
              <a:buChar char="○"/>
            </a:pPr>
            <a:r>
              <a:rPr lang="de"/>
              <a:t>electroformed (EF) copper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ct val="225000"/>
              <a:buFont typeface="Arial"/>
              <a:buNone/>
            </a:pPr>
            <a:r>
              <a:t/>
            </a:r>
            <a:endParaRPr sz="10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ct val="109756"/>
              <a:buFont typeface="Arial"/>
              <a:buNone/>
            </a:pPr>
            <a:r>
              <a:rPr b="1" i="1" lang="de" sz="2050"/>
              <a:t>More active material: </a:t>
            </a:r>
            <a:r>
              <a:rPr b="1" i="1" lang="de" sz="1000"/>
              <a:t>(i.e. sensitive, either HPGe bulk or optically)</a:t>
            </a:r>
            <a:r>
              <a:rPr b="1" i="1" lang="de" sz="2050"/>
              <a:t> </a:t>
            </a:r>
            <a:endParaRPr b="1" i="1" sz="2050"/>
          </a:p>
          <a:p>
            <a:pPr indent="-182728" lvl="0" marL="21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ct val="236842"/>
              <a:buChar char="●"/>
            </a:pPr>
            <a:r>
              <a:rPr b="1" lang="de"/>
              <a:t>larger inverted coaxial (IC) detectors </a:t>
            </a:r>
            <a:r>
              <a:rPr lang="de"/>
              <a:t>result in larger ratio of bulk </a:t>
            </a:r>
            <a:r>
              <a:rPr lang="de" sz="950"/>
              <a:t>(active)</a:t>
            </a:r>
            <a:r>
              <a:rPr lang="de"/>
              <a:t> to surface </a:t>
            </a:r>
            <a:r>
              <a:rPr lang="de" sz="950"/>
              <a:t>(inactive)</a:t>
            </a:r>
            <a:endParaRPr sz="950"/>
          </a:p>
          <a:p>
            <a:pPr indent="-182728" lvl="0" marL="21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ct val="118421"/>
              <a:buChar char="●"/>
            </a:pPr>
            <a:r>
              <a:rPr lang="de" sz="1900"/>
              <a:t>less inactive structural material </a:t>
            </a:r>
            <a:r>
              <a:rPr b="1" lang="de" sz="1900"/>
              <a:t>improves LAr rejection</a:t>
            </a:r>
            <a:endParaRPr b="1" i="1" sz="205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242424"/>
              </a:buClr>
              <a:buSzPct val="125000"/>
              <a:buFont typeface="Arial"/>
              <a:buNone/>
            </a:pPr>
            <a:r>
              <a:rPr lang="de"/>
              <a:t>The total expected </a:t>
            </a:r>
            <a:r>
              <a:rPr i="1" lang="de"/>
              <a:t>radiogenic background</a:t>
            </a:r>
            <a:r>
              <a:rPr lang="de"/>
              <a:t> is:</a:t>
            </a:r>
            <a:endParaRPr/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ct val="187500"/>
              <a:buNone/>
            </a:pPr>
            <a:r>
              <a:rPr b="1" lang="de"/>
              <a:t>(2.2±0.8) × 10</a:t>
            </a:r>
            <a:r>
              <a:rPr b="1" baseline="30000" lang="de"/>
              <a:t>-6</a:t>
            </a:r>
            <a:r>
              <a:rPr b="1" lang="de"/>
              <a:t> cts/(keV kg yr)</a:t>
            </a:r>
            <a:r>
              <a:rPr lang="de"/>
              <a:t> </a:t>
            </a:r>
            <a:br>
              <a:rPr lang="de"/>
            </a:br>
            <a:r>
              <a:rPr i="1" lang="de" sz="1250"/>
              <a:t>or</a:t>
            </a:r>
            <a:r>
              <a:rPr lang="de"/>
              <a:t> </a:t>
            </a:r>
            <a:r>
              <a:rPr b="1" lang="de" sz="1200"/>
              <a:t>~22% of the total budget</a:t>
            </a:r>
            <a:endParaRPr b="1" sz="1200"/>
          </a:p>
        </p:txBody>
      </p:sp>
      <p:sp>
        <p:nvSpPr>
          <p:cNvPr id="288" name="Google Shape;288;p23"/>
          <p:cNvSpPr txBox="1"/>
          <p:nvPr>
            <p:ph type="title"/>
          </p:nvPr>
        </p:nvSpPr>
        <p:spPr>
          <a:xfrm>
            <a:off x="571500" y="0"/>
            <a:ext cx="8001000" cy="85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de" sz="2800">
                <a:solidFill>
                  <a:srgbClr val="4477AA"/>
                </a:solidFill>
              </a:rPr>
              <a:t>Radiogenic</a:t>
            </a:r>
            <a:r>
              <a:rPr lang="de" sz="2800"/>
              <a:t> </a:t>
            </a:r>
            <a:r>
              <a:rPr lang="de" sz="2800">
                <a:solidFill>
                  <a:srgbClr val="66CCEE"/>
                </a:solidFill>
              </a:rPr>
              <a:t>Background </a:t>
            </a:r>
            <a:r>
              <a:rPr lang="de" sz="2800"/>
              <a:t>- </a:t>
            </a:r>
            <a:r>
              <a:rPr i="1" lang="de" sz="2800"/>
              <a:t>Clean</a:t>
            </a:r>
            <a:r>
              <a:rPr lang="de" sz="2800"/>
              <a:t> and </a:t>
            </a:r>
            <a:r>
              <a:rPr i="1" lang="de" sz="2800"/>
              <a:t>active</a:t>
            </a:r>
            <a:r>
              <a:rPr lang="de" sz="2800"/>
              <a:t> material  </a:t>
            </a:r>
            <a:endParaRPr sz="2800"/>
          </a:p>
        </p:txBody>
      </p:sp>
      <p:pic>
        <p:nvPicPr>
          <p:cNvPr id="289" name="Google Shape;289;p23"/>
          <p:cNvPicPr preferRelativeResize="0"/>
          <p:nvPr/>
        </p:nvPicPr>
        <p:blipFill rotWithShape="1">
          <a:blip r:embed="rId3">
            <a:alphaModFix/>
          </a:blip>
          <a:srcRect b="4771" l="52235" r="0" t="69550"/>
          <a:stretch/>
        </p:blipFill>
        <p:spPr>
          <a:xfrm>
            <a:off x="6029900" y="1170412"/>
            <a:ext cx="2105249" cy="16976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0" name="Google Shape;290;p23"/>
          <p:cNvCxnSpPr/>
          <p:nvPr/>
        </p:nvCxnSpPr>
        <p:spPr>
          <a:xfrm>
            <a:off x="6747800" y="2787688"/>
            <a:ext cx="523200" cy="2724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triangle"/>
            <a:tailEnd len="sm" w="sm" type="none"/>
          </a:ln>
        </p:spPr>
      </p:cxnSp>
      <p:sp>
        <p:nvSpPr>
          <p:cNvPr id="291" name="Google Shape;291;p23"/>
          <p:cNvSpPr txBox="1"/>
          <p:nvPr/>
        </p:nvSpPr>
        <p:spPr>
          <a:xfrm>
            <a:off x="7368200" y="2968588"/>
            <a:ext cx="615000" cy="2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de" sz="10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PEN base-plate</a:t>
            </a:r>
            <a:endParaRPr b="1" i="0" sz="1000" u="none" cap="none" strike="noStrike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cxnSp>
        <p:nvCxnSpPr>
          <p:cNvPr id="292" name="Google Shape;292;p23"/>
          <p:cNvCxnSpPr>
            <a:stCxn id="291" idx="0"/>
          </p:cNvCxnSpPr>
          <p:nvPr/>
        </p:nvCxnSpPr>
        <p:spPr>
          <a:xfrm rot="10800000">
            <a:off x="7583300" y="2454988"/>
            <a:ext cx="92400" cy="5136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93" name="Google Shape;293;p23"/>
          <p:cNvSpPr txBox="1"/>
          <p:nvPr/>
        </p:nvSpPr>
        <p:spPr>
          <a:xfrm>
            <a:off x="6135425" y="2968347"/>
            <a:ext cx="10395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de" sz="10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EF copper mounting structure</a:t>
            </a:r>
            <a:endParaRPr b="1" i="0" sz="1000" u="none" cap="none" strike="noStrike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cxnSp>
        <p:nvCxnSpPr>
          <p:cNvPr id="294" name="Google Shape;294;p23"/>
          <p:cNvCxnSpPr/>
          <p:nvPr/>
        </p:nvCxnSpPr>
        <p:spPr>
          <a:xfrm>
            <a:off x="6206100" y="2723722"/>
            <a:ext cx="80100" cy="2082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triangle"/>
            <a:tailEnd len="sm" w="sm" type="none"/>
          </a:ln>
        </p:spPr>
      </p:cxnSp>
      <p:cxnSp>
        <p:nvCxnSpPr>
          <p:cNvPr id="295" name="Google Shape;295;p23"/>
          <p:cNvCxnSpPr/>
          <p:nvPr/>
        </p:nvCxnSpPr>
        <p:spPr>
          <a:xfrm flipH="1">
            <a:off x="6747800" y="2371397"/>
            <a:ext cx="603300" cy="6453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triangle"/>
            <a:tailEnd len="sm" w="sm" type="none"/>
          </a:ln>
        </p:spPr>
      </p:cxnSp>
      <p:sp>
        <p:nvSpPr>
          <p:cNvPr id="296" name="Google Shape;296;p23"/>
          <p:cNvSpPr txBox="1"/>
          <p:nvPr/>
        </p:nvSpPr>
        <p:spPr>
          <a:xfrm>
            <a:off x="5003475" y="1642775"/>
            <a:ext cx="986400" cy="6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de" sz="10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BEGe detectors</a:t>
            </a:r>
            <a:br>
              <a:rPr b="1" i="0" lang="de" sz="10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</a:br>
            <a:r>
              <a:rPr b="0" i="0" lang="de" sz="10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usually ~0.5 kg</a:t>
            </a:r>
            <a:endParaRPr b="0" i="0" sz="1000" u="none" cap="none" strike="noStrike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97" name="Google Shape;297;p23"/>
          <p:cNvSpPr txBox="1"/>
          <p:nvPr/>
        </p:nvSpPr>
        <p:spPr>
          <a:xfrm>
            <a:off x="8175175" y="1642775"/>
            <a:ext cx="986400" cy="6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de" sz="10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IC detector</a:t>
            </a:r>
            <a:endParaRPr b="1" i="0" sz="1000" u="none" cap="none" strike="noStrike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de" sz="10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usually</a:t>
            </a:r>
            <a:r>
              <a:rPr b="0" i="0" lang="de" sz="10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 ~3 kg</a:t>
            </a:r>
            <a:endParaRPr b="0" i="0" sz="1000" u="none" cap="none" strike="noStrike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grpSp>
        <p:nvGrpSpPr>
          <p:cNvPr id="298" name="Google Shape;298;p23"/>
          <p:cNvGrpSpPr/>
          <p:nvPr/>
        </p:nvGrpSpPr>
        <p:grpSpPr>
          <a:xfrm>
            <a:off x="5086165" y="3601922"/>
            <a:ext cx="3158027" cy="1348216"/>
            <a:chOff x="5003480" y="3446752"/>
            <a:chExt cx="3319696" cy="1417235"/>
          </a:xfrm>
        </p:grpSpPr>
        <p:grpSp>
          <p:nvGrpSpPr>
            <p:cNvPr id="299" name="Google Shape;299;p23"/>
            <p:cNvGrpSpPr/>
            <p:nvPr/>
          </p:nvGrpSpPr>
          <p:grpSpPr>
            <a:xfrm>
              <a:off x="5003480" y="3446752"/>
              <a:ext cx="3319696" cy="1417235"/>
              <a:chOff x="5003480" y="3446752"/>
              <a:chExt cx="3319696" cy="1417235"/>
            </a:xfrm>
          </p:grpSpPr>
          <p:grpSp>
            <p:nvGrpSpPr>
              <p:cNvPr id="300" name="Google Shape;300;p23"/>
              <p:cNvGrpSpPr/>
              <p:nvPr/>
            </p:nvGrpSpPr>
            <p:grpSpPr>
              <a:xfrm>
                <a:off x="5003480" y="3446752"/>
                <a:ext cx="3319279" cy="1417235"/>
                <a:chOff x="1514000" y="3066391"/>
                <a:chExt cx="2699259" cy="1152505"/>
              </a:xfrm>
            </p:grpSpPr>
            <p:pic>
              <p:nvPicPr>
                <p:cNvPr id="301" name="Google Shape;301;p23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55417" l="0" r="0" t="0"/>
                <a:stretch/>
              </p:blipFill>
              <p:spPr>
                <a:xfrm>
                  <a:off x="1514000" y="3066391"/>
                  <a:ext cx="2699250" cy="8570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2" name="Google Shape;302;p23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0" l="0" r="0" t="84304"/>
                <a:stretch/>
              </p:blipFill>
              <p:spPr>
                <a:xfrm>
                  <a:off x="1514009" y="3917146"/>
                  <a:ext cx="2699250" cy="3017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303" name="Google Shape;303;p23"/>
              <p:cNvPicPr preferRelativeResize="0"/>
              <p:nvPr/>
            </p:nvPicPr>
            <p:blipFill rotWithShape="1">
              <a:blip r:embed="rId4">
                <a:alphaModFix/>
              </a:blip>
              <a:srcRect b="16264" l="68682" r="0" t="44023"/>
              <a:stretch/>
            </p:blipFill>
            <p:spPr>
              <a:xfrm>
                <a:off x="7283674" y="3514074"/>
                <a:ext cx="1039501" cy="9385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4" name="Google Shape;304;p23"/>
              <p:cNvPicPr preferRelativeResize="0"/>
              <p:nvPr/>
            </p:nvPicPr>
            <p:blipFill rotWithShape="1">
              <a:blip r:embed="rId4">
                <a:alphaModFix/>
              </a:blip>
              <a:srcRect b="19710" l="68682" r="0" t="44023"/>
              <a:stretch/>
            </p:blipFill>
            <p:spPr>
              <a:xfrm>
                <a:off x="7283675" y="3647450"/>
                <a:ext cx="1039501" cy="8570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05" name="Google Shape;305;p23"/>
            <p:cNvPicPr preferRelativeResize="0"/>
            <p:nvPr/>
          </p:nvPicPr>
          <p:blipFill rotWithShape="1">
            <a:blip r:embed="rId4">
              <a:alphaModFix/>
            </a:blip>
            <a:srcRect b="84330" l="69655" r="8310" t="3308"/>
            <a:stretch/>
          </p:blipFill>
          <p:spPr>
            <a:xfrm>
              <a:off x="7481850" y="3564775"/>
              <a:ext cx="603300" cy="240975"/>
            </a:xfrm>
            <a:prstGeom prst="rect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  <p:cxnSp>
          <p:nvCxnSpPr>
            <p:cNvPr id="306" name="Google Shape;306;p23"/>
            <p:cNvCxnSpPr/>
            <p:nvPr/>
          </p:nvCxnSpPr>
          <p:spPr>
            <a:xfrm rot="10800000">
              <a:off x="7349975" y="3495175"/>
              <a:ext cx="0" cy="10335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ash"/>
              <a:round/>
              <a:headEnd len="sm" w="sm" type="none"/>
              <a:tailEnd len="sm" w="sm" type="none"/>
            </a:ln>
          </p:spPr>
        </p:cxnSp>
      </p:grpSp>
      <p:sp>
        <p:nvSpPr>
          <p:cNvPr id="307" name="Google Shape;307;p23"/>
          <p:cNvSpPr txBox="1"/>
          <p:nvPr/>
        </p:nvSpPr>
        <p:spPr>
          <a:xfrm>
            <a:off x="6029899" y="969693"/>
            <a:ext cx="3734100" cy="38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1" lang="de" sz="12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Picture from LEGEND-200</a:t>
            </a:r>
            <a:endParaRPr b="0" i="1" sz="1200" u="none" cap="none" strike="noStrike">
              <a:solidFill>
                <a:srgbClr val="242424"/>
              </a:solidFill>
              <a:latin typeface="Cabin Medium"/>
              <a:ea typeface="Cabin Medium"/>
              <a:cs typeface="Cabin Medium"/>
              <a:sym typeface="Cabin Medium"/>
            </a:endParaRPr>
          </a:p>
        </p:txBody>
      </p:sp>
      <p:sp>
        <p:nvSpPr>
          <p:cNvPr id="308" name="Google Shape;308;p23"/>
          <p:cNvSpPr txBox="1"/>
          <p:nvPr>
            <p:ph idx="12" type="sldNum"/>
          </p:nvPr>
        </p:nvSpPr>
        <p:spPr>
          <a:xfrm>
            <a:off x="8572498" y="4663222"/>
            <a:ext cx="4485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4"/>
          <p:cNvSpPr txBox="1"/>
          <p:nvPr>
            <p:ph idx="1" type="body"/>
          </p:nvPr>
        </p:nvSpPr>
        <p:spPr>
          <a:xfrm>
            <a:off x="1968724" y="5489274"/>
            <a:ext cx="53178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lnSpcReduction="10000"/>
          </a:bodyPr>
          <a:lstStyle/>
          <a:p>
            <a:pPr indent="0" lvl="0" marL="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aseline="30000" lang="de" sz="1700"/>
              <a:t>42</a:t>
            </a:r>
            <a:r>
              <a:rPr lang="de" sz="1700"/>
              <a:t>K is a daughter of the </a:t>
            </a:r>
            <a:r>
              <a:rPr lang="de" sz="1700">
                <a:solidFill>
                  <a:schemeClr val="dk2"/>
                </a:solidFill>
              </a:rPr>
              <a:t>cosmogenic</a:t>
            </a:r>
            <a:r>
              <a:rPr lang="de" sz="1700"/>
              <a:t> </a:t>
            </a:r>
            <a:r>
              <a:rPr baseline="30000" lang="de" sz="1700"/>
              <a:t>42</a:t>
            </a:r>
            <a:r>
              <a:rPr lang="de" sz="1700"/>
              <a:t>Ar </a:t>
            </a:r>
            <a:r>
              <a:rPr lang="de" sz="1000"/>
              <a:t>(T</a:t>
            </a:r>
            <a:r>
              <a:rPr baseline="-25000" lang="de" sz="1000"/>
              <a:t>1/2</a:t>
            </a:r>
            <a:r>
              <a:rPr lang="de" sz="1000"/>
              <a:t> = 33 yr)</a:t>
            </a:r>
            <a:r>
              <a:rPr lang="de" sz="1700"/>
              <a:t>. </a:t>
            </a:r>
            <a:br>
              <a:rPr lang="de" sz="1700"/>
            </a:br>
            <a:r>
              <a:rPr lang="de" sz="1700"/>
              <a:t>After its production it can drift to the n</a:t>
            </a:r>
            <a:r>
              <a:rPr baseline="30000" lang="de" sz="1700"/>
              <a:t>+</a:t>
            </a:r>
            <a:r>
              <a:rPr lang="de" sz="1700"/>
              <a:t> surface of</a:t>
            </a:r>
            <a:r>
              <a:rPr lang="de" sz="1700">
                <a:solidFill>
                  <a:schemeClr val="dk2"/>
                </a:solidFill>
              </a:rPr>
              <a:t> HPGes. βs can pass into the bulk and mimic 0𝜈ββ decay.</a:t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4999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b="1" lang="de" sz="1600"/>
              <a:t>AtmLAr:</a:t>
            </a:r>
            <a:r>
              <a:rPr lang="de" sz="1600">
                <a:solidFill>
                  <a:srgbClr val="CC3311"/>
                </a:solidFill>
              </a:rPr>
              <a:t> </a:t>
            </a:r>
            <a:r>
              <a:rPr lang="de" sz="1600">
                <a:solidFill>
                  <a:srgbClr val="000000"/>
                </a:solidFill>
              </a:rPr>
              <a:t>0.72 cts</a:t>
            </a:r>
            <a:r>
              <a:rPr lang="de" sz="1600"/>
              <a:t>/(keV kg yr) (before cuts)</a:t>
            </a:r>
            <a:r>
              <a:rPr lang="de"/>
              <a:t> </a:t>
            </a:r>
            <a:endParaRPr sz="600"/>
          </a:p>
          <a:p>
            <a:pPr indent="0" lvl="0" marL="0" rtl="0" algn="l">
              <a:lnSpc>
                <a:spcPct val="114999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b="1" lang="de" sz="1600">
                <a:solidFill>
                  <a:schemeClr val="dk2"/>
                </a:solidFill>
              </a:rPr>
              <a:t>UGLAr: </a:t>
            </a:r>
            <a:r>
              <a:rPr lang="de" sz="1600"/>
              <a:t>reduction of </a:t>
            </a:r>
            <a:r>
              <a:rPr baseline="30000" lang="de" sz="1600">
                <a:solidFill>
                  <a:schemeClr val="dk2"/>
                </a:solidFill>
              </a:rPr>
              <a:t>42</a:t>
            </a:r>
            <a:r>
              <a:rPr lang="de" sz="1600">
                <a:solidFill>
                  <a:schemeClr val="dk2"/>
                </a:solidFill>
              </a:rPr>
              <a:t>Ar</a:t>
            </a:r>
            <a:r>
              <a:rPr lang="de" sz="1600"/>
              <a:t> by factor </a:t>
            </a:r>
            <a:r>
              <a:rPr b="1" lang="de" sz="1600"/>
              <a:t>&lt;7 </a:t>
            </a:r>
            <a:r>
              <a:rPr b="1" lang="de" sz="1600">
                <a:solidFill>
                  <a:schemeClr val="dk2"/>
                </a:solidFill>
              </a:rPr>
              <a:t>× 10</a:t>
            </a:r>
            <a:r>
              <a:rPr b="1" baseline="30000" lang="de" sz="1600">
                <a:solidFill>
                  <a:schemeClr val="dk2"/>
                </a:solidFill>
              </a:rPr>
              <a:t>-4</a:t>
            </a:r>
            <a:br>
              <a:rPr lang="de"/>
            </a:br>
            <a:r>
              <a:rPr lang="de"/>
              <a:t>       </a:t>
            </a:r>
            <a:r>
              <a:rPr lang="de" sz="1600"/>
              <a:t>+ strong PSD suppression of </a:t>
            </a:r>
            <a:r>
              <a:rPr baseline="30000" lang="de" sz="1600"/>
              <a:t>42</a:t>
            </a:r>
            <a:r>
              <a:rPr lang="de" sz="1600"/>
              <a:t>K decays</a:t>
            </a:r>
            <a:br>
              <a:rPr lang="de" sz="1600"/>
            </a:br>
            <a:r>
              <a:rPr lang="de" sz="1600">
                <a:latin typeface="Fira Sans"/>
                <a:ea typeface="Fira Sans"/>
                <a:cs typeface="Fira Sans"/>
                <a:sym typeface="Fira Sans"/>
              </a:rPr>
              <a:t>→</a:t>
            </a:r>
            <a:r>
              <a:rPr lang="de" sz="1600"/>
              <a:t> total survival fraction: SF = </a:t>
            </a:r>
            <a:r>
              <a:rPr b="1" lang="de" sz="1600"/>
              <a:t>5.5</a:t>
            </a:r>
            <a:r>
              <a:rPr b="1" lang="de" sz="1600">
                <a:solidFill>
                  <a:schemeClr val="dk2"/>
                </a:solidFill>
              </a:rPr>
              <a:t> × 10</a:t>
            </a:r>
            <a:r>
              <a:rPr b="1" baseline="30000" lang="de" sz="1600">
                <a:solidFill>
                  <a:schemeClr val="dk2"/>
                </a:solidFill>
              </a:rPr>
              <a:t>-6</a:t>
            </a:r>
            <a:r>
              <a:rPr b="1" lang="de" sz="1600">
                <a:solidFill>
                  <a:schemeClr val="dk2"/>
                </a:solidFill>
              </a:rPr>
              <a:t> </a:t>
            </a:r>
            <a:endParaRPr sz="1600"/>
          </a:p>
          <a:p>
            <a:pPr indent="0" lvl="0" marL="0" rtl="0" algn="l">
              <a:lnSpc>
                <a:spcPct val="114999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de" sz="1600">
                <a:solidFill>
                  <a:schemeClr val="dk2"/>
                </a:solidFill>
              </a:rPr>
              <a:t>The estimated </a:t>
            </a:r>
            <a:r>
              <a:rPr baseline="30000" i="1" lang="de" sz="1600">
                <a:solidFill>
                  <a:schemeClr val="dk2"/>
                </a:solidFill>
              </a:rPr>
              <a:t>42</a:t>
            </a:r>
            <a:r>
              <a:rPr i="1" lang="de" sz="1600"/>
              <a:t>K background </a:t>
            </a:r>
            <a:r>
              <a:rPr lang="de" sz="1600"/>
              <a:t>is:</a:t>
            </a:r>
            <a:endParaRPr sz="1600"/>
          </a:p>
          <a:p>
            <a:pPr indent="0" lvl="0" marL="0" rtl="0" algn="ctr">
              <a:lnSpc>
                <a:spcPct val="114999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rPr b="1" lang="de" sz="1600">
                <a:solidFill>
                  <a:schemeClr val="dk2"/>
                </a:solidFill>
              </a:rPr>
              <a:t>(4.0</a:t>
            </a:r>
            <a:r>
              <a:rPr b="1" baseline="30000" lang="de" sz="1600">
                <a:solidFill>
                  <a:schemeClr val="dk2"/>
                </a:solidFill>
              </a:rPr>
              <a:t>+2.2 </a:t>
            </a:r>
            <a:r>
              <a:rPr b="1" lang="de" sz="1600">
                <a:solidFill>
                  <a:schemeClr val="dk2"/>
                </a:solidFill>
              </a:rPr>
              <a:t>) × 10</a:t>
            </a:r>
            <a:r>
              <a:rPr b="1" baseline="30000" lang="de" sz="1600">
                <a:solidFill>
                  <a:schemeClr val="dk2"/>
                </a:solidFill>
              </a:rPr>
              <a:t>-6</a:t>
            </a:r>
            <a:r>
              <a:rPr b="1" lang="de" sz="1600">
                <a:solidFill>
                  <a:schemeClr val="dk2"/>
                </a:solidFill>
              </a:rPr>
              <a:t> cts/(keV kg yr)</a:t>
            </a:r>
            <a:r>
              <a:rPr lang="de" sz="1600">
                <a:solidFill>
                  <a:schemeClr val="dk2"/>
                </a:solidFill>
              </a:rPr>
              <a:t> </a:t>
            </a:r>
            <a:br>
              <a:rPr lang="de">
                <a:solidFill>
                  <a:schemeClr val="dk2"/>
                </a:solidFill>
              </a:rPr>
            </a:br>
            <a:r>
              <a:rPr i="1" lang="de" sz="1250">
                <a:solidFill>
                  <a:schemeClr val="dk2"/>
                </a:solidFill>
              </a:rPr>
              <a:t>or</a:t>
            </a:r>
            <a:r>
              <a:rPr lang="de">
                <a:solidFill>
                  <a:schemeClr val="dk2"/>
                </a:solidFill>
              </a:rPr>
              <a:t> </a:t>
            </a:r>
            <a:r>
              <a:rPr b="1" lang="de" sz="1200">
                <a:solidFill>
                  <a:schemeClr val="dk2"/>
                </a:solidFill>
              </a:rPr>
              <a:t>~40% of the total budget (largest single contributor)</a:t>
            </a:r>
            <a:endParaRPr/>
          </a:p>
        </p:txBody>
      </p:sp>
      <p:sp>
        <p:nvSpPr>
          <p:cNvPr id="314" name="Google Shape;314;p24"/>
          <p:cNvSpPr txBox="1"/>
          <p:nvPr>
            <p:ph type="title"/>
          </p:nvPr>
        </p:nvSpPr>
        <p:spPr>
          <a:xfrm>
            <a:off x="571499" y="0"/>
            <a:ext cx="8000976" cy="857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baseline="30000" lang="de" sz="2600">
                <a:solidFill>
                  <a:srgbClr val="CCBB44"/>
                </a:solidFill>
              </a:rPr>
              <a:t>42</a:t>
            </a:r>
            <a:r>
              <a:rPr lang="de" sz="2600">
                <a:solidFill>
                  <a:srgbClr val="CCBB44"/>
                </a:solidFill>
              </a:rPr>
              <a:t>K background</a:t>
            </a:r>
            <a:r>
              <a:rPr lang="de" sz="2600"/>
              <a:t> - UnderGround Liquid Argon (UGLAr)</a:t>
            </a:r>
            <a:endParaRPr sz="2600"/>
          </a:p>
        </p:txBody>
      </p:sp>
      <p:pic>
        <p:nvPicPr>
          <p:cNvPr id="315" name="Google Shape;315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0074" y="6477949"/>
            <a:ext cx="663250" cy="3780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6" name="Google Shape;316;p24"/>
          <p:cNvGrpSpPr/>
          <p:nvPr/>
        </p:nvGrpSpPr>
        <p:grpSpPr>
          <a:xfrm>
            <a:off x="2911224" y="8905683"/>
            <a:ext cx="2699259" cy="496637"/>
            <a:chOff x="5613425" y="4380734"/>
            <a:chExt cx="2699259" cy="496637"/>
          </a:xfrm>
        </p:grpSpPr>
        <p:grpSp>
          <p:nvGrpSpPr>
            <p:cNvPr id="317" name="Google Shape;317;p24"/>
            <p:cNvGrpSpPr/>
            <p:nvPr/>
          </p:nvGrpSpPr>
          <p:grpSpPr>
            <a:xfrm>
              <a:off x="5613425" y="4428925"/>
              <a:ext cx="2699259" cy="448446"/>
              <a:chOff x="1514000" y="4008700"/>
              <a:chExt cx="2699259" cy="448446"/>
            </a:xfrm>
          </p:grpSpPr>
          <p:pic>
            <p:nvPicPr>
              <p:cNvPr id="318" name="Google Shape;318;p24"/>
              <p:cNvPicPr preferRelativeResize="0"/>
              <p:nvPr/>
            </p:nvPicPr>
            <p:blipFill rotWithShape="1">
              <a:blip r:embed="rId4">
                <a:alphaModFix/>
              </a:blip>
              <a:srcRect b="42941" l="0" r="0" t="49011"/>
              <a:stretch/>
            </p:blipFill>
            <p:spPr>
              <a:xfrm>
                <a:off x="1514000" y="4008700"/>
                <a:ext cx="2699250" cy="1547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19" name="Google Shape;319;p24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84304"/>
              <a:stretch/>
            </p:blipFill>
            <p:spPr>
              <a:xfrm>
                <a:off x="1514009" y="4155396"/>
                <a:ext cx="2699250" cy="3017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20" name="Google Shape;320;p24"/>
            <p:cNvPicPr preferRelativeResize="0"/>
            <p:nvPr/>
          </p:nvPicPr>
          <p:blipFill rotWithShape="1">
            <a:blip r:embed="rId4">
              <a:alphaModFix/>
            </a:blip>
            <a:srcRect b="97252" l="0" r="0" t="0"/>
            <a:stretch/>
          </p:blipFill>
          <p:spPr>
            <a:xfrm>
              <a:off x="5613425" y="4380734"/>
              <a:ext cx="2699250" cy="528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1" name="Google Shape;321;p24"/>
          <p:cNvGrpSpPr/>
          <p:nvPr/>
        </p:nvGrpSpPr>
        <p:grpSpPr>
          <a:xfrm>
            <a:off x="6924063" y="7667161"/>
            <a:ext cx="1623024" cy="1644620"/>
            <a:chOff x="6843327" y="3221211"/>
            <a:chExt cx="1623024" cy="1644620"/>
          </a:xfrm>
        </p:grpSpPr>
        <p:pic>
          <p:nvPicPr>
            <p:cNvPr id="322" name="Google Shape;322;p24"/>
            <p:cNvPicPr preferRelativeResize="0"/>
            <p:nvPr/>
          </p:nvPicPr>
          <p:blipFill rotWithShape="1">
            <a:blip r:embed="rId5">
              <a:alphaModFix/>
            </a:blip>
            <a:srcRect b="0" l="0" r="49451" t="0"/>
            <a:stretch/>
          </p:blipFill>
          <p:spPr>
            <a:xfrm>
              <a:off x="6843327" y="3221211"/>
              <a:ext cx="1623013" cy="8385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3" name="Google Shape;323;p24"/>
            <p:cNvPicPr preferRelativeResize="0"/>
            <p:nvPr/>
          </p:nvPicPr>
          <p:blipFill rotWithShape="1">
            <a:blip r:embed="rId5">
              <a:alphaModFix/>
            </a:blip>
            <a:srcRect b="0" l="49450" r="0" t="0"/>
            <a:stretch/>
          </p:blipFill>
          <p:spPr>
            <a:xfrm>
              <a:off x="6843338" y="4027326"/>
              <a:ext cx="1623013" cy="83850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24" name="Google Shape;324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87811" y="7191387"/>
            <a:ext cx="1489626" cy="1489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24"/>
          <p:cNvPicPr preferRelativeResize="0"/>
          <p:nvPr/>
        </p:nvPicPr>
        <p:blipFill rotWithShape="1">
          <a:blip r:embed="rId7">
            <a:alphaModFix/>
          </a:blip>
          <a:srcRect b="27409" l="41825" r="40255" t="6903"/>
          <a:stretch/>
        </p:blipFill>
        <p:spPr>
          <a:xfrm>
            <a:off x="7557351" y="5476799"/>
            <a:ext cx="744658" cy="2047427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24"/>
          <p:cNvSpPr txBox="1"/>
          <p:nvPr/>
        </p:nvSpPr>
        <p:spPr>
          <a:xfrm>
            <a:off x="8109850" y="1586325"/>
            <a:ext cx="989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327" name="Google Shape;327;p2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24674" y="5908950"/>
            <a:ext cx="1844050" cy="496649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24"/>
          <p:cNvSpPr txBox="1"/>
          <p:nvPr/>
        </p:nvSpPr>
        <p:spPr>
          <a:xfrm rot="-5400000">
            <a:off x="6646261" y="6585975"/>
            <a:ext cx="1434000" cy="38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1" lang="de" sz="12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Re-entrant vessel filled with UGLAr:</a:t>
            </a:r>
            <a:endParaRPr b="1" i="1" sz="1200" u="none" cap="none" strike="noStrike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1" sz="1200" u="none" cap="none" strike="noStrike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329" name="Google Shape;329;p24"/>
          <p:cNvPicPr preferRelativeResize="0"/>
          <p:nvPr/>
        </p:nvPicPr>
        <p:blipFill rotWithShape="1">
          <a:blip r:embed="rId8">
            <a:alphaModFix/>
          </a:blip>
          <a:srcRect b="0" l="0" r="67820" t="0"/>
          <a:stretch/>
        </p:blipFill>
        <p:spPr>
          <a:xfrm>
            <a:off x="124674" y="5431349"/>
            <a:ext cx="593400" cy="496649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24"/>
          <p:cNvSpPr/>
          <p:nvPr/>
        </p:nvSpPr>
        <p:spPr>
          <a:xfrm>
            <a:off x="1048275" y="5652549"/>
            <a:ext cx="184140" cy="196830"/>
          </a:xfrm>
          <a:prstGeom prst="irregularSeal1">
            <a:avLst/>
          </a:prstGeom>
          <a:solidFill>
            <a:srgbClr val="2424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31" name="Google Shape;331;p24"/>
          <p:cNvSpPr txBox="1"/>
          <p:nvPr/>
        </p:nvSpPr>
        <p:spPr>
          <a:xfrm>
            <a:off x="1213374" y="5514899"/>
            <a:ext cx="663300" cy="1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baseline="30000" i="0" lang="de" sz="8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42</a:t>
            </a:r>
            <a:r>
              <a:rPr b="0" i="0" lang="de" sz="8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Ar (uniform)</a:t>
            </a:r>
            <a:endParaRPr b="0" i="0" sz="800" u="none" cap="none" strike="noStrike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32" name="Google Shape;332;p24"/>
          <p:cNvSpPr txBox="1"/>
          <p:nvPr/>
        </p:nvSpPr>
        <p:spPr>
          <a:xfrm>
            <a:off x="813324" y="6465174"/>
            <a:ext cx="1006200" cy="1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de" sz="8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β of </a:t>
            </a:r>
            <a:r>
              <a:rPr b="0" baseline="30000" i="0" lang="de" sz="8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42</a:t>
            </a:r>
            <a:r>
              <a:rPr b="0" i="0" lang="de" sz="8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K decay likely enters HPGe </a:t>
            </a:r>
            <a:endParaRPr b="0" i="0" sz="800" u="none" cap="none" strike="noStrike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33" name="Google Shape;333;p24"/>
          <p:cNvSpPr txBox="1"/>
          <p:nvPr>
            <p:ph idx="12" type="sldNum"/>
          </p:nvPr>
        </p:nvSpPr>
        <p:spPr>
          <a:xfrm>
            <a:off x="8572498" y="4663222"/>
            <a:ext cx="4485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334" name="Google Shape;334;p24"/>
          <p:cNvSpPr txBox="1"/>
          <p:nvPr/>
        </p:nvSpPr>
        <p:spPr>
          <a:xfrm>
            <a:off x="5610480" y="6641624"/>
            <a:ext cx="1145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4999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de" sz="6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[10.48550/arXiv.2107.11462]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5" name="Google Shape;335;p2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326725" y="1022460"/>
            <a:ext cx="3245751" cy="2273551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24"/>
          <p:cNvSpPr/>
          <p:nvPr/>
        </p:nvSpPr>
        <p:spPr>
          <a:xfrm>
            <a:off x="5210192" y="2365493"/>
            <a:ext cx="1333499" cy="740018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7" name="Google Shape;337;p2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400477" y="3473592"/>
            <a:ext cx="2529203" cy="1246362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24"/>
          <p:cNvSpPr txBox="1"/>
          <p:nvPr/>
        </p:nvSpPr>
        <p:spPr>
          <a:xfrm>
            <a:off x="571499" y="1067805"/>
            <a:ext cx="4485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" sz="14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The cosmogenic </a:t>
            </a:r>
            <a:r>
              <a:rPr b="0" baseline="30000" i="0" lang="de" sz="14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42</a:t>
            </a:r>
            <a:r>
              <a:rPr b="0" i="0" lang="de" sz="14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Ar is present in commercial argon. </a:t>
            </a:r>
            <a:br>
              <a:rPr b="0" i="0" lang="de" sz="14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</a:br>
            <a:r>
              <a:rPr b="0" i="0" lang="de" sz="8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(Atmospheric </a:t>
            </a:r>
            <a:r>
              <a:rPr lang="de" sz="800">
                <a:latin typeface="Cabin"/>
                <a:ea typeface="Cabin"/>
                <a:cs typeface="Cabin"/>
                <a:sym typeface="Cabin"/>
              </a:rPr>
              <a:t>L</a:t>
            </a:r>
            <a:r>
              <a:rPr b="0" i="0" lang="de" sz="8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Ar ~ 40 - 110 mBq/t)</a:t>
            </a:r>
            <a:r>
              <a:rPr b="0" i="0" lang="de" sz="14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b="0" i="0" lang="de" sz="8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[1,2]</a:t>
            </a:r>
            <a:r>
              <a:rPr b="0" i="0" lang="de" sz="14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39" name="Google Shape;339;p24"/>
          <p:cNvSpPr txBox="1"/>
          <p:nvPr/>
        </p:nvSpPr>
        <p:spPr>
          <a:xfrm>
            <a:off x="571499" y="1657566"/>
            <a:ext cx="4536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" sz="14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After production, </a:t>
            </a:r>
            <a:r>
              <a:rPr b="0" baseline="30000" i="0" lang="de" sz="14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42</a:t>
            </a:r>
            <a:r>
              <a:rPr b="0" i="0" lang="de" sz="14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K is charged, drifts towards HPGe and </a:t>
            </a:r>
            <a:r>
              <a:rPr lang="de">
                <a:latin typeface="Cabin"/>
                <a:ea typeface="Cabin"/>
                <a:cs typeface="Cabin"/>
                <a:sym typeface="Cabin"/>
              </a:rPr>
              <a:t>decays close to HPGe</a:t>
            </a:r>
            <a:r>
              <a:rPr b="0" i="0" lang="de" sz="14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b="0" i="0" lang="de" sz="8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(0.73 cts/(keV kg yr) before cuts)</a:t>
            </a:r>
            <a:r>
              <a:rPr b="0" i="0" lang="de" sz="14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b="0" i="0" lang="de" sz="8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[3].</a:t>
            </a:r>
            <a:endParaRPr b="0" i="0" sz="1400" u="none" cap="none" strike="noStrik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40" name="Google Shape;340;p24"/>
          <p:cNvSpPr txBox="1"/>
          <p:nvPr/>
        </p:nvSpPr>
        <p:spPr>
          <a:xfrm>
            <a:off x="571499" y="2247328"/>
            <a:ext cx="5627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de" sz="14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GERDA/LEGEND-200 solution:</a:t>
            </a:r>
            <a:r>
              <a:rPr b="1" i="0" lang="de" sz="14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" sz="14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physical barrier to </a:t>
            </a:r>
            <a:r>
              <a:rPr lang="de">
                <a:latin typeface="Cabin"/>
                <a:ea typeface="Cabin"/>
                <a:cs typeface="Cabin"/>
                <a:sym typeface="Cabin"/>
              </a:rPr>
              <a:t>reduce collection volume</a:t>
            </a:r>
            <a:r>
              <a:rPr b="0" i="0" lang="de" sz="14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br>
              <a:rPr b="0" i="0" lang="de" sz="14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</a:br>
            <a:r>
              <a:rPr b="0" i="0" lang="de" sz="8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(</a:t>
            </a:r>
            <a:r>
              <a:rPr lang="de" sz="800">
                <a:latin typeface="Cabin"/>
                <a:ea typeface="Cabin"/>
                <a:cs typeface="Cabin"/>
                <a:sym typeface="Cabin"/>
              </a:rPr>
              <a:t>however, </a:t>
            </a:r>
            <a:r>
              <a:rPr b="0" i="0" lang="de" sz="8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suppression not sufficient to reach LEGEND-1000 background goal).</a:t>
            </a:r>
            <a:endParaRPr b="0" i="0" sz="1400" u="none" cap="none" strike="noStrik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41" name="Google Shape;341;p24"/>
          <p:cNvSpPr txBox="1"/>
          <p:nvPr/>
        </p:nvSpPr>
        <p:spPr>
          <a:xfrm>
            <a:off x="571499" y="2959010"/>
            <a:ext cx="4970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de" sz="14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LEGEND-1000 solution:</a:t>
            </a:r>
            <a:r>
              <a:rPr b="1" i="0" lang="de" sz="14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" sz="14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UGLAr from wells depleted in </a:t>
            </a:r>
            <a:r>
              <a:rPr b="0" baseline="30000" i="0" lang="de" sz="14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42</a:t>
            </a:r>
            <a:r>
              <a:rPr b="0" i="0" lang="de" sz="14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Ar </a:t>
            </a:r>
            <a:r>
              <a:rPr b="0" i="0" lang="de" sz="8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(&lt;7</a:t>
            </a:r>
            <a:r>
              <a:rPr b="1" i="0" lang="de" sz="8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×</a:t>
            </a:r>
            <a:r>
              <a:rPr b="0" i="0" lang="de" sz="8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10</a:t>
            </a:r>
            <a:r>
              <a:rPr b="0" baseline="30000" i="0" lang="de" sz="8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-4</a:t>
            </a:r>
            <a:r>
              <a:rPr b="0" i="0" lang="de" sz="8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)</a:t>
            </a:r>
            <a:r>
              <a:rPr b="0" i="0" lang="de" sz="14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b="0" i="0" lang="de" sz="8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[3]</a:t>
            </a:r>
            <a:r>
              <a:rPr b="0" i="0" lang="de" sz="8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, 22 ton</a:t>
            </a:r>
            <a:endParaRPr b="0" i="0" sz="1400" u="none" cap="none" strike="noStrik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42" name="Google Shape;342;p24"/>
          <p:cNvSpPr txBox="1"/>
          <p:nvPr/>
        </p:nvSpPr>
        <p:spPr>
          <a:xfrm rot="-5400031">
            <a:off x="5034914" y="3689329"/>
            <a:ext cx="600230" cy="2137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" sz="8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+3000V</a:t>
            </a:r>
            <a:endParaRPr b="0" i="0" sz="800" u="none" cap="none" strike="noStrik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43" name="Google Shape;343;p24"/>
          <p:cNvSpPr txBox="1"/>
          <p:nvPr/>
        </p:nvSpPr>
        <p:spPr>
          <a:xfrm>
            <a:off x="571499" y="3548772"/>
            <a:ext cx="4394520" cy="5185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" sz="14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Combined with PSD suppression due to late charges, </a:t>
            </a:r>
            <a:endParaRPr b="0" i="0" sz="1400" u="none" cap="none" strike="noStrik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" sz="14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the </a:t>
            </a:r>
            <a:r>
              <a:rPr b="0" baseline="30000" i="0" lang="de" sz="14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42</a:t>
            </a:r>
            <a:r>
              <a:rPr b="0" i="0" lang="de" sz="14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K decay survival fraction (SF) is 5.5 x 10</a:t>
            </a:r>
            <a:r>
              <a:rPr b="0" baseline="30000" i="0" lang="de" sz="14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-6</a:t>
            </a:r>
            <a:endParaRPr b="0" i="0" sz="1400" u="none" cap="none" strike="noStrik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grpSp>
        <p:nvGrpSpPr>
          <p:cNvPr id="344" name="Google Shape;344;p24"/>
          <p:cNvGrpSpPr/>
          <p:nvPr/>
        </p:nvGrpSpPr>
        <p:grpSpPr>
          <a:xfrm>
            <a:off x="869155" y="4081383"/>
            <a:ext cx="3706962" cy="573533"/>
            <a:chOff x="0" y="-57150"/>
            <a:chExt cx="3706962" cy="573533"/>
          </a:xfrm>
        </p:grpSpPr>
        <p:sp>
          <p:nvSpPr>
            <p:cNvPr id="345" name="Google Shape;345;p24"/>
            <p:cNvSpPr txBox="1"/>
            <p:nvPr/>
          </p:nvSpPr>
          <p:spPr>
            <a:xfrm>
              <a:off x="948969" y="-57150"/>
              <a:ext cx="4890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14999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baseline="-25000" i="0" lang="de" sz="1400" u="none" cap="none" strike="noStrike">
                  <a:solidFill>
                    <a:schemeClr val="dk2"/>
                  </a:solidFill>
                  <a:latin typeface="Cabin"/>
                  <a:ea typeface="Cabin"/>
                  <a:cs typeface="Cabin"/>
                  <a:sym typeface="Cabin"/>
                </a:rPr>
                <a:t>-4.0</a:t>
              </a:r>
              <a:endParaRPr b="0" baseline="-2500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24"/>
            <p:cNvSpPr txBox="1"/>
            <p:nvPr/>
          </p:nvSpPr>
          <p:spPr>
            <a:xfrm>
              <a:off x="0" y="39012"/>
              <a:ext cx="3706962" cy="4773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1499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de" sz="1400" u="none" cap="none" strike="noStrike">
                  <a:solidFill>
                    <a:schemeClr val="dk2"/>
                  </a:solidFill>
                  <a:latin typeface="Cabin"/>
                  <a:ea typeface="Cabin"/>
                  <a:cs typeface="Cabin"/>
                  <a:sym typeface="Cabin"/>
                </a:rPr>
                <a:t>(4.0</a:t>
              </a:r>
              <a:r>
                <a:rPr b="1" baseline="30000" i="0" lang="de" sz="1400" u="none" cap="none" strike="noStrike">
                  <a:solidFill>
                    <a:schemeClr val="dk2"/>
                  </a:solidFill>
                  <a:latin typeface="Cabin"/>
                  <a:ea typeface="Cabin"/>
                  <a:cs typeface="Cabin"/>
                  <a:sym typeface="Cabin"/>
                </a:rPr>
                <a:t>+2.2 </a:t>
              </a:r>
              <a:r>
                <a:rPr b="1" i="0" lang="de" sz="1400" u="none" cap="none" strike="noStrike">
                  <a:solidFill>
                    <a:schemeClr val="dk2"/>
                  </a:solidFill>
                  <a:latin typeface="Cabin"/>
                  <a:ea typeface="Cabin"/>
                  <a:cs typeface="Cabin"/>
                  <a:sym typeface="Cabin"/>
                </a:rPr>
                <a:t>) × 10</a:t>
              </a:r>
              <a:r>
                <a:rPr b="1" baseline="30000" i="0" lang="de" sz="1400" u="none" cap="none" strike="noStrike">
                  <a:solidFill>
                    <a:schemeClr val="dk2"/>
                  </a:solidFill>
                  <a:latin typeface="Cabin"/>
                  <a:ea typeface="Cabin"/>
                  <a:cs typeface="Cabin"/>
                  <a:sym typeface="Cabin"/>
                </a:rPr>
                <a:t>-6</a:t>
              </a:r>
              <a:r>
                <a:rPr b="1" i="0" lang="de" sz="1400" u="none" cap="none" strike="noStrike">
                  <a:solidFill>
                    <a:schemeClr val="dk2"/>
                  </a:solidFill>
                  <a:latin typeface="Cabin"/>
                  <a:ea typeface="Cabin"/>
                  <a:cs typeface="Cabin"/>
                  <a:sym typeface="Cabin"/>
                </a:rPr>
                <a:t> cts/(keV kg yr)</a:t>
              </a:r>
              <a:r>
                <a:rPr b="0" i="0" lang="de" sz="1400" u="none" cap="none" strike="noStrike">
                  <a:solidFill>
                    <a:schemeClr val="dk2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br>
                <a:rPr b="0" i="0" lang="de" sz="1400" u="none" cap="none" strike="noStrike">
                  <a:solidFill>
                    <a:schemeClr val="dk2"/>
                  </a:solidFill>
                  <a:latin typeface="Cabin"/>
                  <a:ea typeface="Cabin"/>
                  <a:cs typeface="Cabin"/>
                  <a:sym typeface="Cabin"/>
                </a:rPr>
              </a:br>
              <a:r>
                <a:rPr b="0" i="1" lang="de" sz="800" u="none" cap="none" strike="noStrike">
                  <a:solidFill>
                    <a:schemeClr val="dk2"/>
                  </a:solidFill>
                  <a:latin typeface="Cabin"/>
                  <a:ea typeface="Cabin"/>
                  <a:cs typeface="Cabin"/>
                  <a:sym typeface="Cabin"/>
                </a:rPr>
                <a:t>or</a:t>
              </a:r>
              <a:r>
                <a:rPr b="0" i="0" lang="de" sz="800" u="none" cap="none" strike="noStrike">
                  <a:solidFill>
                    <a:schemeClr val="dk2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r>
                <a:rPr b="1" i="0" lang="de" sz="800" u="none" cap="none" strike="noStrike">
                  <a:solidFill>
                    <a:schemeClr val="dk2"/>
                  </a:solidFill>
                  <a:latin typeface="Cabin"/>
                  <a:ea typeface="Cabin"/>
                  <a:cs typeface="Cabin"/>
                  <a:sym typeface="Cabin"/>
                </a:rPr>
                <a:t>~40% of the total budget (largest single contributor)</a:t>
              </a:r>
              <a:endParaRPr b="0" i="0" sz="14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endParaRPr>
            </a:p>
          </p:txBody>
        </p:sp>
      </p:grpSp>
      <p:sp>
        <p:nvSpPr>
          <p:cNvPr id="347" name="Google Shape;347;p24"/>
          <p:cNvSpPr txBox="1"/>
          <p:nvPr/>
        </p:nvSpPr>
        <p:spPr>
          <a:xfrm>
            <a:off x="598500" y="4688416"/>
            <a:ext cx="3513523" cy="3203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" sz="5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[1] GERDA internal report (2016)</a:t>
            </a:r>
            <a:endParaRPr b="0" i="0" sz="500" u="none" cap="none" strike="noStrik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" sz="5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[2] DEAP Collaboration, arXiv:1905.05811 (2019)</a:t>
            </a:r>
            <a:endParaRPr b="0" i="0" sz="500" u="none" cap="none" strike="noStrik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" sz="5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[3] N. Abgrall et al. (LEGEND Collaboration), arXiv:2107.11462 (2021)</a:t>
            </a:r>
            <a:endParaRPr b="0" i="0" sz="500" u="none" cap="none" strike="noStrik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5"/>
          <p:cNvSpPr txBox="1"/>
          <p:nvPr>
            <p:ph type="title"/>
          </p:nvPr>
        </p:nvSpPr>
        <p:spPr>
          <a:xfrm>
            <a:off x="571500" y="0"/>
            <a:ext cx="8001000" cy="85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baseline="30000" lang="de">
                <a:solidFill>
                  <a:srgbClr val="CCBB44"/>
                </a:solidFill>
              </a:rPr>
              <a:t>42</a:t>
            </a:r>
            <a:r>
              <a:rPr lang="de">
                <a:solidFill>
                  <a:srgbClr val="CCBB44"/>
                </a:solidFill>
              </a:rPr>
              <a:t>K background</a:t>
            </a:r>
            <a:r>
              <a:rPr lang="de">
                <a:solidFill>
                  <a:schemeClr val="dk1"/>
                </a:solidFill>
              </a:rPr>
              <a:t> - alternative</a:t>
            </a:r>
            <a:endParaRPr/>
          </a:p>
        </p:txBody>
      </p:sp>
      <p:sp>
        <p:nvSpPr>
          <p:cNvPr id="353" name="Google Shape;353;p25"/>
          <p:cNvSpPr txBox="1"/>
          <p:nvPr>
            <p:ph idx="1" type="body"/>
          </p:nvPr>
        </p:nvSpPr>
        <p:spPr>
          <a:xfrm>
            <a:off x="565149" y="1387198"/>
            <a:ext cx="4375200" cy="37571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i="1" lang="de" sz="1600"/>
              <a:t>Optically </a:t>
            </a:r>
            <a:r>
              <a:rPr b="1" i="1" lang="de" sz="1600"/>
              <a:t>Active</a:t>
            </a:r>
            <a:r>
              <a:rPr b="1" lang="de" sz="1600"/>
              <a:t> HPGe detector enclosures </a:t>
            </a:r>
            <a:r>
              <a:rPr b="1" lang="de" sz="1000">
                <a:solidFill>
                  <a:schemeClr val="accent1"/>
                </a:solidFill>
              </a:rPr>
              <a:t>e.g. PEN</a:t>
            </a:r>
            <a:r>
              <a:rPr lang="de" sz="1600"/>
              <a:t>.</a:t>
            </a:r>
            <a:endParaRPr sz="1600"/>
          </a:p>
          <a:p>
            <a:pPr indent="0" lvl="0" marL="0" rtl="0" algn="l">
              <a:lnSpc>
                <a:spcPct val="114999"/>
              </a:lnSpc>
              <a:spcBef>
                <a:spcPts val="2000"/>
              </a:spcBef>
              <a:spcAft>
                <a:spcPts val="0"/>
              </a:spcAft>
              <a:buSzPts val="1800"/>
              <a:buNone/>
            </a:pPr>
            <a:r>
              <a:rPr lang="de" sz="1600"/>
              <a:t>LAr test stand </a:t>
            </a:r>
            <a:r>
              <a:rPr lang="de" sz="1600">
                <a:solidFill>
                  <a:schemeClr val="dk2"/>
                </a:solidFill>
              </a:rPr>
              <a:t>doped</a:t>
            </a:r>
            <a:r>
              <a:rPr lang="de" sz="1600"/>
              <a:t> </a:t>
            </a:r>
            <a:r>
              <a:rPr b="0" i="0" lang="de" sz="16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with </a:t>
            </a:r>
            <a:r>
              <a:rPr baseline="30000" lang="de" sz="1600"/>
              <a:t>42</a:t>
            </a:r>
            <a:r>
              <a:rPr lang="de" sz="1600"/>
              <a:t>Ar at           found, </a:t>
            </a:r>
            <a:br>
              <a:rPr lang="de" sz="1600"/>
            </a:br>
            <a:r>
              <a:rPr lang="de" sz="1600"/>
              <a:t>that with </a:t>
            </a:r>
            <a:r>
              <a:rPr b="1" lang="de" sz="1600"/>
              <a:t>PEN enclosures</a:t>
            </a:r>
            <a:r>
              <a:rPr lang="de" sz="1600"/>
              <a:t> and </a:t>
            </a:r>
            <a:r>
              <a:rPr b="1" lang="de" sz="1600"/>
              <a:t>background cuts</a:t>
            </a:r>
            <a:r>
              <a:rPr lang="de" sz="1600"/>
              <a:t> </a:t>
            </a:r>
            <a:br>
              <a:rPr lang="de" sz="1600"/>
            </a:br>
            <a:r>
              <a:rPr lang="de" sz="1600"/>
              <a:t>a </a:t>
            </a:r>
            <a:r>
              <a:rPr lang="de" sz="1600">
                <a:solidFill>
                  <a:schemeClr val="dk2"/>
                </a:solidFill>
              </a:rPr>
              <a:t>SF </a:t>
            </a:r>
            <a:r>
              <a:rPr b="1" lang="de" sz="1600"/>
              <a:t>&lt; 1.6</a:t>
            </a:r>
            <a:r>
              <a:rPr b="1" lang="de" sz="1600">
                <a:solidFill>
                  <a:schemeClr val="dk2"/>
                </a:solidFill>
              </a:rPr>
              <a:t>× 10</a:t>
            </a:r>
            <a:r>
              <a:rPr b="1" baseline="30000" lang="de" sz="1600">
                <a:solidFill>
                  <a:schemeClr val="dk2"/>
                </a:solidFill>
              </a:rPr>
              <a:t>-4</a:t>
            </a:r>
            <a:r>
              <a:rPr b="1" lang="de" sz="1600">
                <a:solidFill>
                  <a:schemeClr val="dk2"/>
                </a:solidFill>
              </a:rPr>
              <a:t> </a:t>
            </a:r>
            <a:r>
              <a:rPr b="1" lang="de" sz="1000">
                <a:solidFill>
                  <a:schemeClr val="dk2"/>
                </a:solidFill>
              </a:rPr>
              <a:t>(90% CL)</a:t>
            </a:r>
            <a:r>
              <a:rPr lang="de" sz="1600"/>
              <a:t> is possible [1]. </a:t>
            </a:r>
            <a:endParaRPr sz="1600"/>
          </a:p>
          <a:p>
            <a:pPr indent="0" lvl="0" marL="0" rtl="0" algn="l">
              <a:lnSpc>
                <a:spcPct val="114999"/>
              </a:lnSpc>
              <a:spcBef>
                <a:spcPts val="2000"/>
              </a:spcBef>
              <a:spcAft>
                <a:spcPts val="0"/>
              </a:spcAft>
              <a:buSzPts val="1800"/>
              <a:buNone/>
            </a:pPr>
            <a:r>
              <a:rPr b="1" lang="de" sz="1600"/>
              <a:t>Future prospects:</a:t>
            </a:r>
            <a:endParaRPr sz="1600">
              <a:solidFill>
                <a:schemeClr val="dk2"/>
              </a:solidFill>
            </a:endParaRPr>
          </a:p>
          <a:p>
            <a:pPr indent="-173600" lvl="0" marL="216000" rtl="0" algn="l">
              <a:lnSpc>
                <a:spcPct val="114999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de" sz="1600" cap="none" strike="noStrike">
                <a:solidFill>
                  <a:schemeClr val="dk2"/>
                </a:solidFill>
              </a:rPr>
              <a:t>more </a:t>
            </a:r>
            <a:r>
              <a:rPr baseline="30000" lang="de" sz="1600" cap="none" strike="noStrike">
                <a:solidFill>
                  <a:schemeClr val="dk2"/>
                </a:solidFill>
              </a:rPr>
              <a:t>42</a:t>
            </a:r>
            <a:r>
              <a:rPr lang="de" sz="1600" cap="none" strike="noStrike">
                <a:solidFill>
                  <a:schemeClr val="dk2"/>
                </a:solidFill>
              </a:rPr>
              <a:t>Ar to improve sensitivity</a:t>
            </a:r>
            <a:endParaRPr sz="1600" cap="none" strike="noStrike"/>
          </a:p>
          <a:p>
            <a:pPr indent="-173600" lvl="0" marL="2160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de" sz="1600" cap="none" strike="noStrike"/>
              <a:t>optimized geometry for enclosures</a:t>
            </a:r>
            <a:endParaRPr sz="1600" cap="none" strike="noStrike"/>
          </a:p>
          <a:p>
            <a:pPr indent="-173600" lvl="0" marL="2160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de" sz="1600" cap="none" strike="noStrike">
                <a:solidFill>
                  <a:schemeClr val="dk2"/>
                </a:solidFill>
              </a:rPr>
              <a:t>specialized </a:t>
            </a:r>
            <a:r>
              <a:rPr lang="de" sz="1600">
                <a:solidFill>
                  <a:schemeClr val="dk2"/>
                </a:solidFill>
              </a:rPr>
              <a:t>PSD based on machine learning</a:t>
            </a:r>
            <a:endParaRPr sz="1600"/>
          </a:p>
        </p:txBody>
      </p:sp>
      <p:sp>
        <p:nvSpPr>
          <p:cNvPr id="354" name="Google Shape;354;p25"/>
          <p:cNvSpPr txBox="1"/>
          <p:nvPr/>
        </p:nvSpPr>
        <p:spPr>
          <a:xfrm>
            <a:off x="6541853" y="2773005"/>
            <a:ext cx="2025935" cy="3518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1" lang="de" sz="12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Resulting energy spectra:</a:t>
            </a:r>
            <a:endParaRPr b="0" i="1" sz="1200" u="none" cap="none" strike="noStrike">
              <a:solidFill>
                <a:srgbClr val="242424"/>
              </a:solidFill>
              <a:latin typeface="Cabin Medium"/>
              <a:ea typeface="Cabin Medium"/>
              <a:cs typeface="Cabin Medium"/>
              <a:sym typeface="Cabin Medium"/>
            </a:endParaRPr>
          </a:p>
        </p:txBody>
      </p:sp>
      <p:pic>
        <p:nvPicPr>
          <p:cNvPr id="355" name="Google Shape;355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09252" y="1952763"/>
            <a:ext cx="334380" cy="17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25"/>
          <p:cNvPicPr preferRelativeResize="0"/>
          <p:nvPr/>
        </p:nvPicPr>
        <p:blipFill rotWithShape="1">
          <a:blip r:embed="rId4">
            <a:alphaModFix/>
          </a:blip>
          <a:srcRect b="27737" l="0" r="0" t="-2601"/>
          <a:stretch/>
        </p:blipFill>
        <p:spPr>
          <a:xfrm>
            <a:off x="4841664" y="1089184"/>
            <a:ext cx="2971765" cy="1387994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25"/>
          <p:cNvSpPr txBox="1"/>
          <p:nvPr>
            <p:ph idx="12" type="sldNum"/>
          </p:nvPr>
        </p:nvSpPr>
        <p:spPr>
          <a:xfrm>
            <a:off x="8572497" y="4663221"/>
            <a:ext cx="448499" cy="393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pic>
        <p:nvPicPr>
          <p:cNvPr id="358" name="Google Shape;358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92080" y="2994109"/>
            <a:ext cx="2375707" cy="1971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22765" y="2994109"/>
            <a:ext cx="1324749" cy="1764851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25"/>
          <p:cNvSpPr txBox="1"/>
          <p:nvPr/>
        </p:nvSpPr>
        <p:spPr>
          <a:xfrm>
            <a:off x="4822765" y="2780943"/>
            <a:ext cx="2025934" cy="3518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1" lang="de" sz="12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In the test stand:</a:t>
            </a:r>
            <a:endParaRPr b="0" i="1" sz="1200" u="none" cap="none" strike="noStrike">
              <a:solidFill>
                <a:srgbClr val="242424"/>
              </a:solidFill>
              <a:latin typeface="Cabin Medium"/>
              <a:ea typeface="Cabin Medium"/>
              <a:cs typeface="Cabin Medium"/>
              <a:sym typeface="Cabin Medium"/>
            </a:endParaRPr>
          </a:p>
        </p:txBody>
      </p:sp>
      <p:sp>
        <p:nvSpPr>
          <p:cNvPr id="361" name="Google Shape;361;p25"/>
          <p:cNvSpPr txBox="1"/>
          <p:nvPr/>
        </p:nvSpPr>
        <p:spPr>
          <a:xfrm>
            <a:off x="4751973" y="949853"/>
            <a:ext cx="1470255" cy="2441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de" sz="1000" u="none" cap="none" strike="noStrike">
                <a:solidFill>
                  <a:srgbClr val="07A9FF"/>
                </a:solidFill>
                <a:latin typeface="Cabin"/>
                <a:ea typeface="Cabin"/>
                <a:cs typeface="Cabin"/>
                <a:sym typeface="Cabin"/>
              </a:rPr>
              <a:t>PEN Enclosures</a:t>
            </a:r>
            <a:endParaRPr b="1" i="0" sz="1000" u="none" cap="none" strike="noStrike">
              <a:solidFill>
                <a:srgbClr val="07A9FF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362" name="Google Shape;362;p25"/>
          <p:cNvPicPr preferRelativeResize="0"/>
          <p:nvPr/>
        </p:nvPicPr>
        <p:blipFill rotWithShape="1">
          <a:blip r:embed="rId4">
            <a:alphaModFix/>
          </a:blip>
          <a:srcRect b="0" l="45285" r="0" t="72770"/>
          <a:stretch/>
        </p:blipFill>
        <p:spPr>
          <a:xfrm>
            <a:off x="6707640" y="2049131"/>
            <a:ext cx="1625976" cy="504848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25"/>
          <p:cNvSpPr txBox="1"/>
          <p:nvPr/>
        </p:nvSpPr>
        <p:spPr>
          <a:xfrm>
            <a:off x="565149" y="4688415"/>
            <a:ext cx="3514962" cy="167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" sz="5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[1] Christoph Vogl et. al., </a:t>
            </a:r>
            <a:r>
              <a:rPr b="0" baseline="30000" i="0" lang="de" sz="5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42</a:t>
            </a:r>
            <a:r>
              <a:rPr b="0" i="0" lang="de" sz="5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K mitigation for LEGEND, TAUP 2025 </a:t>
            </a:r>
            <a:endParaRPr b="0" i="0" sz="500" u="none" cap="none" strike="noStrik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6"/>
          <p:cNvSpPr txBox="1"/>
          <p:nvPr/>
        </p:nvSpPr>
        <p:spPr>
          <a:xfrm>
            <a:off x="571500" y="965797"/>
            <a:ext cx="1899299" cy="4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1" lang="de" sz="1200" u="none" cap="none" strike="noStrike">
                <a:solidFill>
                  <a:srgbClr val="242424"/>
                </a:solidFill>
                <a:latin typeface="Cabin Medium"/>
                <a:ea typeface="Cabin Medium"/>
                <a:cs typeface="Cabin Medium"/>
                <a:sym typeface="Cabin Medium"/>
              </a:rPr>
              <a:t>In-situ muon-induced production of isotopes</a:t>
            </a:r>
            <a:endParaRPr b="1" i="1" sz="1200" u="none" cap="none" strike="noStrike">
              <a:solidFill>
                <a:srgbClr val="242424"/>
              </a:solidFill>
              <a:latin typeface="Cabin Medium"/>
              <a:ea typeface="Cabin Medium"/>
              <a:cs typeface="Cabin Medium"/>
              <a:sym typeface="Cabin Medium"/>
            </a:endParaRPr>
          </a:p>
        </p:txBody>
      </p:sp>
      <p:sp>
        <p:nvSpPr>
          <p:cNvPr id="369" name="Google Shape;369;p26"/>
          <p:cNvSpPr txBox="1"/>
          <p:nvPr>
            <p:ph type="title"/>
          </p:nvPr>
        </p:nvSpPr>
        <p:spPr>
          <a:xfrm>
            <a:off x="571500" y="0"/>
            <a:ext cx="8001000" cy="85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b="0" lang="de" sz="2800">
                <a:solidFill>
                  <a:srgbClr val="AA3377"/>
                </a:solidFill>
              </a:rPr>
              <a:t>Delayed µ-induced background</a:t>
            </a:r>
            <a:r>
              <a:rPr b="0" lang="de" sz="2800">
                <a:solidFill>
                  <a:schemeClr val="dk1"/>
                </a:solidFill>
              </a:rPr>
              <a:t> - </a:t>
            </a:r>
            <a:r>
              <a:rPr b="1" baseline="30000" lang="de" sz="2800">
                <a:solidFill>
                  <a:schemeClr val="dk1"/>
                </a:solidFill>
              </a:rPr>
              <a:t>77m</a:t>
            </a:r>
            <a:r>
              <a:rPr b="1" lang="de" sz="2800">
                <a:solidFill>
                  <a:schemeClr val="dk1"/>
                </a:solidFill>
              </a:rPr>
              <a:t>Ge dominates</a:t>
            </a:r>
            <a:endParaRPr b="1" sz="2800">
              <a:solidFill>
                <a:schemeClr val="dk1"/>
              </a:solidFill>
            </a:endParaRPr>
          </a:p>
        </p:txBody>
      </p:sp>
      <p:pic>
        <p:nvPicPr>
          <p:cNvPr id="370" name="Google Shape;370;p26" title="output_compressed.gif"/>
          <p:cNvPicPr preferRelativeResize="0"/>
          <p:nvPr/>
        </p:nvPicPr>
        <p:blipFill rotWithShape="1">
          <a:blip r:embed="rId3">
            <a:alphaModFix/>
          </a:blip>
          <a:srcRect b="26090" l="0" r="0" t="0"/>
          <a:stretch/>
        </p:blipFill>
        <p:spPr>
          <a:xfrm>
            <a:off x="87802" y="1476979"/>
            <a:ext cx="2463474" cy="3156325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26"/>
          <p:cNvSpPr txBox="1"/>
          <p:nvPr>
            <p:ph idx="12" type="sldNum"/>
          </p:nvPr>
        </p:nvSpPr>
        <p:spPr>
          <a:xfrm>
            <a:off x="8572498" y="4663222"/>
            <a:ext cx="4485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372" name="Google Shape;372;p26"/>
          <p:cNvSpPr txBox="1"/>
          <p:nvPr/>
        </p:nvSpPr>
        <p:spPr>
          <a:xfrm>
            <a:off x="5333998" y="955429"/>
            <a:ext cx="3734100" cy="38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1" lang="de" sz="12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Decay</a:t>
            </a:r>
            <a:r>
              <a:rPr b="1" i="1" lang="de" sz="1200" u="none" cap="none" strike="noStrike">
                <a:solidFill>
                  <a:srgbClr val="242424"/>
                </a:solidFill>
                <a:latin typeface="Cabin Medium"/>
                <a:ea typeface="Cabin Medium"/>
                <a:cs typeface="Cabin Medium"/>
                <a:sym typeface="Cabin Medium"/>
              </a:rPr>
              <a:t> background contribution </a:t>
            </a:r>
            <a:r>
              <a:rPr b="0" i="1" lang="de" sz="1200" u="none" cap="none" strike="noStrike">
                <a:solidFill>
                  <a:srgbClr val="242424"/>
                </a:solidFill>
                <a:latin typeface="Cabin Medium"/>
                <a:ea typeface="Cabin Medium"/>
                <a:cs typeface="Cabin Medium"/>
                <a:sym typeface="Cabin Medium"/>
              </a:rPr>
              <a:t>(after standard cuts)</a:t>
            </a:r>
            <a:endParaRPr b="0" i="1" sz="1200" u="none" cap="none" strike="noStrike">
              <a:solidFill>
                <a:srgbClr val="242424"/>
              </a:solidFill>
              <a:latin typeface="Cabin Medium"/>
              <a:ea typeface="Cabin Medium"/>
              <a:cs typeface="Cabin Medium"/>
              <a:sym typeface="Cabin Medium"/>
            </a:endParaRPr>
          </a:p>
        </p:txBody>
      </p:sp>
      <p:pic>
        <p:nvPicPr>
          <p:cNvPr id="373" name="Google Shape;373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60799" y="1591397"/>
            <a:ext cx="1943060" cy="3017042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26"/>
          <p:cNvSpPr txBox="1"/>
          <p:nvPr/>
        </p:nvSpPr>
        <p:spPr>
          <a:xfrm>
            <a:off x="2837026" y="965797"/>
            <a:ext cx="1899298" cy="4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1" lang="de" sz="1200" u="none" cap="none" strike="noStrike">
                <a:solidFill>
                  <a:srgbClr val="242424"/>
                </a:solidFill>
                <a:latin typeface="Cabin Medium"/>
                <a:ea typeface="Cabin Medium"/>
                <a:cs typeface="Cabin Medium"/>
                <a:sym typeface="Cabin Medium"/>
              </a:rPr>
              <a:t>De-excitation from compound after </a:t>
            </a:r>
            <a:r>
              <a:rPr b="1" baseline="30000" i="1" lang="de" sz="1200" u="none" cap="none" strike="noStrike">
                <a:solidFill>
                  <a:srgbClr val="242424"/>
                </a:solidFill>
                <a:latin typeface="Cabin Medium"/>
                <a:ea typeface="Cabin Medium"/>
                <a:cs typeface="Cabin Medium"/>
                <a:sym typeface="Cabin Medium"/>
              </a:rPr>
              <a:t>76</a:t>
            </a:r>
            <a:r>
              <a:rPr b="1" i="1" lang="de" sz="1200" u="none" cap="none" strike="noStrike">
                <a:solidFill>
                  <a:srgbClr val="242424"/>
                </a:solidFill>
                <a:latin typeface="Cabin Medium"/>
                <a:ea typeface="Cabin Medium"/>
                <a:cs typeface="Cabin Medium"/>
                <a:sym typeface="Cabin Medium"/>
              </a:rPr>
              <a:t>Ge(n,γ): </a:t>
            </a:r>
            <a:endParaRPr b="1" i="1" sz="1200" u="none" cap="none" strike="noStrike">
              <a:solidFill>
                <a:srgbClr val="242424"/>
              </a:solidFill>
              <a:latin typeface="Cabin Medium"/>
              <a:ea typeface="Cabin Medium"/>
              <a:cs typeface="Cabin Medium"/>
              <a:sym typeface="Cabin Medium"/>
            </a:endParaRPr>
          </a:p>
        </p:txBody>
      </p:sp>
      <p:pic>
        <p:nvPicPr>
          <p:cNvPr id="375" name="Google Shape;375;p26"/>
          <p:cNvPicPr preferRelativeResize="0"/>
          <p:nvPr/>
        </p:nvPicPr>
        <p:blipFill rotWithShape="1">
          <a:blip r:embed="rId5">
            <a:alphaModFix/>
          </a:blip>
          <a:srcRect b="0" l="0" r="0" t="50203"/>
          <a:stretch/>
        </p:blipFill>
        <p:spPr>
          <a:xfrm>
            <a:off x="5545372" y="1517810"/>
            <a:ext cx="2862676" cy="1919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26"/>
          <p:cNvPicPr preferRelativeResize="0"/>
          <p:nvPr/>
        </p:nvPicPr>
        <p:blipFill rotWithShape="1">
          <a:blip r:embed="rId5">
            <a:alphaModFix/>
          </a:blip>
          <a:srcRect b="92265" l="0" r="0" t="0"/>
          <a:stretch/>
        </p:blipFill>
        <p:spPr>
          <a:xfrm>
            <a:off x="5577122" y="1271435"/>
            <a:ext cx="2691467" cy="280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42993" y="3492414"/>
            <a:ext cx="2829507" cy="1392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7"/>
          <p:cNvSpPr txBox="1"/>
          <p:nvPr/>
        </p:nvSpPr>
        <p:spPr>
          <a:xfrm>
            <a:off x="2527825" y="2591850"/>
            <a:ext cx="3169800" cy="17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Two tagging strategies:</a:t>
            </a:r>
            <a:endParaRPr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rgbClr val="242424"/>
              </a:buClr>
              <a:buSzPts val="1400"/>
              <a:buFont typeface="Cabin"/>
              <a:buAutoNum type="arabicPeriod"/>
            </a:pPr>
            <a:r>
              <a:rPr i="1" lang="d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Direct</a:t>
            </a:r>
            <a:r>
              <a:rPr lang="d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 approach identifying the </a:t>
            </a:r>
            <a:r>
              <a:rPr b="1" baseline="30000" lang="de">
                <a:latin typeface="Cabin"/>
                <a:ea typeface="Cabin"/>
                <a:cs typeface="Cabin"/>
                <a:sym typeface="Cabin"/>
              </a:rPr>
              <a:t>76</a:t>
            </a:r>
            <a:r>
              <a:rPr b="1" lang="de">
                <a:latin typeface="Cabin"/>
                <a:ea typeface="Cabin"/>
                <a:cs typeface="Cabin"/>
                <a:sym typeface="Cabin"/>
              </a:rPr>
              <a:t>Ge(n,γ) cascades</a:t>
            </a:r>
            <a:endParaRPr b="1">
              <a:latin typeface="Cabin"/>
              <a:ea typeface="Cabin"/>
              <a:cs typeface="Cabin"/>
              <a:sym typeface="Cabin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Font typeface="Cabin"/>
              <a:buAutoNum type="arabicPeriod"/>
            </a:pPr>
            <a:r>
              <a:rPr i="1" lang="de">
                <a:latin typeface="Cabin"/>
                <a:ea typeface="Cabin"/>
                <a:cs typeface="Cabin"/>
                <a:sym typeface="Cabin"/>
              </a:rPr>
              <a:t>Indirect</a:t>
            </a:r>
            <a:r>
              <a:rPr lang="de">
                <a:latin typeface="Cabin"/>
                <a:ea typeface="Cabin"/>
                <a:cs typeface="Cabin"/>
                <a:sym typeface="Cabin"/>
              </a:rPr>
              <a:t> approach identifying captures of </a:t>
            </a:r>
            <a:r>
              <a:rPr b="1" lang="de">
                <a:latin typeface="Cabin"/>
                <a:ea typeface="Cabin"/>
                <a:cs typeface="Cabin"/>
                <a:sym typeface="Cabin"/>
              </a:rPr>
              <a:t>sibling neutrons</a:t>
            </a:r>
            <a:r>
              <a:rPr lang="de">
                <a:latin typeface="Cabin"/>
                <a:ea typeface="Cabin"/>
                <a:cs typeface="Cabin"/>
                <a:sym typeface="Cabin"/>
              </a:rPr>
              <a:t> </a:t>
            </a:r>
            <a:endParaRPr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83" name="Google Shape;383;p27"/>
          <p:cNvSpPr txBox="1"/>
          <p:nvPr>
            <p:ph type="title"/>
          </p:nvPr>
        </p:nvSpPr>
        <p:spPr>
          <a:xfrm>
            <a:off x="571500" y="0"/>
            <a:ext cx="8001000" cy="85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0" lang="de" sz="2600">
                <a:solidFill>
                  <a:srgbClr val="AA3377"/>
                </a:solidFill>
              </a:rPr>
              <a:t>Delayed µ-induced background</a:t>
            </a:r>
            <a:r>
              <a:rPr b="0" lang="de" sz="2600">
                <a:solidFill>
                  <a:schemeClr val="dk1"/>
                </a:solidFill>
              </a:rPr>
              <a:t> -</a:t>
            </a:r>
            <a:r>
              <a:rPr lang="de" sz="2600">
                <a:solidFill>
                  <a:schemeClr val="dk1"/>
                </a:solidFill>
              </a:rPr>
              <a:t> Production Cut </a:t>
            </a:r>
            <a:r>
              <a:rPr lang="de" sz="1400">
                <a:solidFill>
                  <a:schemeClr val="dk1"/>
                </a:solidFill>
              </a:rPr>
              <a:t>(for </a:t>
            </a:r>
            <a:r>
              <a:rPr baseline="30000" lang="de" sz="1400">
                <a:solidFill>
                  <a:schemeClr val="dk1"/>
                </a:solidFill>
              </a:rPr>
              <a:t>77m</a:t>
            </a:r>
            <a:r>
              <a:rPr lang="de" sz="1400">
                <a:solidFill>
                  <a:schemeClr val="dk1"/>
                </a:solidFill>
              </a:rPr>
              <a:t>Ge)</a:t>
            </a:r>
            <a:endParaRPr sz="2600">
              <a:solidFill>
                <a:schemeClr val="dk1"/>
              </a:solidFill>
            </a:endParaRPr>
          </a:p>
        </p:txBody>
      </p:sp>
      <p:sp>
        <p:nvSpPr>
          <p:cNvPr id="384" name="Google Shape;384;p27"/>
          <p:cNvSpPr txBox="1"/>
          <p:nvPr>
            <p:ph idx="12" type="sldNum"/>
          </p:nvPr>
        </p:nvSpPr>
        <p:spPr>
          <a:xfrm>
            <a:off x="8572498" y="4663222"/>
            <a:ext cx="4485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pic>
        <p:nvPicPr>
          <p:cNvPr id="385" name="Google Shape;385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0394" y="1137151"/>
            <a:ext cx="1666063" cy="2664285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27"/>
          <p:cNvSpPr/>
          <p:nvPr/>
        </p:nvSpPr>
        <p:spPr>
          <a:xfrm>
            <a:off x="1953259" y="1047749"/>
            <a:ext cx="366300" cy="18282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27"/>
          <p:cNvSpPr txBox="1"/>
          <p:nvPr/>
        </p:nvSpPr>
        <p:spPr>
          <a:xfrm>
            <a:off x="2226442" y="1241682"/>
            <a:ext cx="30450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de" sz="14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Strategy:</a:t>
            </a:r>
            <a:endParaRPr b="0" i="0" sz="1400" u="none" cap="none" strike="noStrik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" sz="14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Identify the production of </a:t>
            </a:r>
            <a:r>
              <a:rPr b="0" baseline="30000" i="0" lang="de" sz="14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77m</a:t>
            </a:r>
            <a:r>
              <a:rPr b="0" i="0" lang="de" sz="14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Ge using its production topology</a:t>
            </a:r>
            <a:r>
              <a:rPr lang="de">
                <a:latin typeface="Cabin"/>
                <a:ea typeface="Cabin"/>
                <a:cs typeface="Cabin"/>
                <a:sym typeface="Cabin"/>
              </a:rPr>
              <a:t>, then r</a:t>
            </a:r>
            <a:r>
              <a:rPr b="0" i="0" lang="de" sz="14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eject 0nββ candidates up to 5τ (~6.5 min) after.</a:t>
            </a:r>
            <a:endParaRPr b="0" i="0" sz="1400" u="none" cap="none" strike="noStrik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388" name="Google Shape;388;p27" title="output_compressed.gif"/>
          <p:cNvPicPr preferRelativeResize="0"/>
          <p:nvPr/>
        </p:nvPicPr>
        <p:blipFill rotWithShape="1">
          <a:blip r:embed="rId4">
            <a:alphaModFix/>
          </a:blip>
          <a:srcRect b="26090" l="0" r="0" t="0"/>
          <a:stretch/>
        </p:blipFill>
        <p:spPr>
          <a:xfrm>
            <a:off x="5697525" y="952999"/>
            <a:ext cx="2874976" cy="368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8"/>
          <p:cNvSpPr txBox="1"/>
          <p:nvPr>
            <p:ph type="title"/>
          </p:nvPr>
        </p:nvSpPr>
        <p:spPr>
          <a:xfrm>
            <a:off x="571500" y="0"/>
            <a:ext cx="8001000" cy="85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0" lang="de" sz="2600">
                <a:solidFill>
                  <a:srgbClr val="AA3377"/>
                </a:solidFill>
              </a:rPr>
              <a:t>Delayed µ-induced background</a:t>
            </a:r>
            <a:r>
              <a:rPr b="0" lang="de" sz="2600">
                <a:solidFill>
                  <a:schemeClr val="dk1"/>
                </a:solidFill>
              </a:rPr>
              <a:t> -</a:t>
            </a:r>
            <a:r>
              <a:rPr lang="de" sz="2600">
                <a:solidFill>
                  <a:schemeClr val="dk1"/>
                </a:solidFill>
              </a:rPr>
              <a:t> Production Cut </a:t>
            </a:r>
            <a:r>
              <a:rPr lang="de" sz="1400">
                <a:solidFill>
                  <a:schemeClr val="dk1"/>
                </a:solidFill>
              </a:rPr>
              <a:t>(for </a:t>
            </a:r>
            <a:r>
              <a:rPr baseline="30000" lang="de" sz="1400">
                <a:solidFill>
                  <a:schemeClr val="dk1"/>
                </a:solidFill>
              </a:rPr>
              <a:t>77m</a:t>
            </a:r>
            <a:r>
              <a:rPr lang="de" sz="1400">
                <a:solidFill>
                  <a:schemeClr val="dk1"/>
                </a:solidFill>
              </a:rPr>
              <a:t>Ge)</a:t>
            </a:r>
            <a:endParaRPr sz="2600">
              <a:solidFill>
                <a:schemeClr val="dk1"/>
              </a:solidFill>
            </a:endParaRPr>
          </a:p>
        </p:txBody>
      </p:sp>
      <p:sp>
        <p:nvSpPr>
          <p:cNvPr id="394" name="Google Shape;394;p28"/>
          <p:cNvSpPr txBox="1"/>
          <p:nvPr>
            <p:ph idx="12" type="sldNum"/>
          </p:nvPr>
        </p:nvSpPr>
        <p:spPr>
          <a:xfrm>
            <a:off x="8572498" y="4663222"/>
            <a:ext cx="4485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395" name="Google Shape;395;p28"/>
          <p:cNvSpPr txBox="1"/>
          <p:nvPr/>
        </p:nvSpPr>
        <p:spPr>
          <a:xfrm>
            <a:off x="4654500" y="3370600"/>
            <a:ext cx="39180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" sz="14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In most </a:t>
            </a:r>
            <a:r>
              <a:rPr b="0" baseline="30000" i="0" lang="de" sz="14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76</a:t>
            </a:r>
            <a:r>
              <a:rPr b="0" i="0" lang="de" sz="14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Ge(n,γ) cascades (~80%), an energy of </a:t>
            </a:r>
            <a:br>
              <a:rPr b="0" i="0" lang="de" sz="14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</a:br>
            <a:r>
              <a:rPr b="0" i="0" lang="de" sz="14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&gt;250 keV is deposited in the containing detector.</a:t>
            </a:r>
            <a:endParaRPr>
              <a:latin typeface="Cabin"/>
              <a:ea typeface="Cabin"/>
              <a:cs typeface="Cabin"/>
              <a:sym typeface="Cabi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bin"/>
              <a:ea typeface="Cabin"/>
              <a:cs typeface="Cabin"/>
              <a:sym typeface="Cabi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latin typeface="Cabin"/>
                <a:ea typeface="Cabin"/>
                <a:cs typeface="Cabin"/>
                <a:sym typeface="Cabin"/>
              </a:rPr>
              <a:t>If &gt;250 keV is deposited up to 3ms after a muon, tag this HPGe as </a:t>
            </a:r>
            <a:r>
              <a:rPr baseline="30000" lang="de">
                <a:latin typeface="Cabin"/>
                <a:ea typeface="Cabin"/>
                <a:cs typeface="Cabin"/>
                <a:sym typeface="Cabin"/>
              </a:rPr>
              <a:t>77m</a:t>
            </a:r>
            <a:r>
              <a:rPr lang="de">
                <a:latin typeface="Cabin"/>
                <a:ea typeface="Cabin"/>
                <a:cs typeface="Cabin"/>
                <a:sym typeface="Cabin"/>
              </a:rPr>
              <a:t>Ge</a:t>
            </a:r>
            <a:r>
              <a:rPr lang="de">
                <a:latin typeface="Cabin"/>
                <a:ea typeface="Cabin"/>
                <a:cs typeface="Cabin"/>
                <a:sym typeface="Cabin"/>
              </a:rPr>
              <a:t>-producing.</a:t>
            </a:r>
            <a:endParaRPr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396" name="Google Shape;396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04600" y="1468000"/>
            <a:ext cx="1743660" cy="3074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00410" y="1079025"/>
            <a:ext cx="4645140" cy="204210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8" name="Google Shape;398;p28"/>
          <p:cNvCxnSpPr/>
          <p:nvPr/>
        </p:nvCxnSpPr>
        <p:spPr>
          <a:xfrm rot="10800000">
            <a:off x="4813825" y="1397775"/>
            <a:ext cx="0" cy="1301700"/>
          </a:xfrm>
          <a:prstGeom prst="straightConnector1">
            <a:avLst/>
          </a:prstGeom>
          <a:noFill/>
          <a:ln cap="flat" cmpd="sng" w="19050">
            <a:solidFill>
              <a:srgbClr val="9E9E9E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9" name="Google Shape;399;p28"/>
          <p:cNvCxnSpPr/>
          <p:nvPr/>
        </p:nvCxnSpPr>
        <p:spPr>
          <a:xfrm>
            <a:off x="4820175" y="1531075"/>
            <a:ext cx="2349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00" name="Google Shape;400;p28"/>
          <p:cNvCxnSpPr/>
          <p:nvPr/>
        </p:nvCxnSpPr>
        <p:spPr>
          <a:xfrm rot="10800000">
            <a:off x="7880875" y="1487050"/>
            <a:ext cx="0" cy="54600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01" name="Google Shape;401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1500" y="1468000"/>
            <a:ext cx="1905525" cy="2958751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28"/>
          <p:cNvSpPr txBox="1"/>
          <p:nvPr/>
        </p:nvSpPr>
        <p:spPr>
          <a:xfrm>
            <a:off x="584200" y="851125"/>
            <a:ext cx="1562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de">
                <a:latin typeface="Cabin"/>
                <a:ea typeface="Cabin"/>
                <a:cs typeface="Cabin"/>
                <a:sym typeface="Cabin"/>
              </a:rPr>
              <a:t>1. Direct tagging:</a:t>
            </a:r>
            <a:endParaRPr/>
          </a:p>
        </p:txBody>
      </p:sp>
      <p:sp>
        <p:nvSpPr>
          <p:cNvPr id="403" name="Google Shape;403;p28"/>
          <p:cNvSpPr txBox="1"/>
          <p:nvPr/>
        </p:nvSpPr>
        <p:spPr>
          <a:xfrm>
            <a:off x="4654500" y="854425"/>
            <a:ext cx="4140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de" sz="1200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Energy deposited in HPGe in </a:t>
            </a:r>
            <a:r>
              <a:rPr b="1" baseline="30000" i="1" lang="de" sz="1200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77m</a:t>
            </a:r>
            <a:r>
              <a:rPr b="1" i="1" lang="de" sz="1200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Ge production / all muons</a:t>
            </a:r>
            <a:endParaRPr b="1" i="1" sz="1200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oogle Shape;408;p29"/>
          <p:cNvGrpSpPr/>
          <p:nvPr/>
        </p:nvGrpSpPr>
        <p:grpSpPr>
          <a:xfrm>
            <a:off x="5091700" y="1393971"/>
            <a:ext cx="3601800" cy="3561380"/>
            <a:chOff x="4494895" y="1503225"/>
            <a:chExt cx="3427348" cy="3388886"/>
          </a:xfrm>
        </p:grpSpPr>
        <p:pic>
          <p:nvPicPr>
            <p:cNvPr id="409" name="Google Shape;409;p29"/>
            <p:cNvPicPr preferRelativeResize="0"/>
            <p:nvPr/>
          </p:nvPicPr>
          <p:blipFill rotWithShape="1">
            <a:blip r:embed="rId3">
              <a:alphaModFix/>
            </a:blip>
            <a:srcRect b="3416" l="0" r="0" t="11382"/>
            <a:stretch/>
          </p:blipFill>
          <p:spPr>
            <a:xfrm>
              <a:off x="4494895" y="1694398"/>
              <a:ext cx="3427348" cy="31977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0" name="Google Shape;410;p29"/>
            <p:cNvSpPr/>
            <p:nvPr/>
          </p:nvSpPr>
          <p:spPr>
            <a:xfrm>
              <a:off x="4985275" y="1994950"/>
              <a:ext cx="1327150" cy="1219200"/>
            </a:xfrm>
            <a:custGeom>
              <a:rect b="b" l="l" r="r" t="t"/>
              <a:pathLst>
                <a:path extrusionOk="0" h="48768" w="53086">
                  <a:moveTo>
                    <a:pt x="254" y="31750"/>
                  </a:moveTo>
                  <a:lnTo>
                    <a:pt x="14732" y="31750"/>
                  </a:lnTo>
                  <a:lnTo>
                    <a:pt x="14986" y="48768"/>
                  </a:lnTo>
                  <a:lnTo>
                    <a:pt x="53086" y="48768"/>
                  </a:lnTo>
                  <a:lnTo>
                    <a:pt x="530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CCCC">
                <a:alpha val="28640"/>
              </a:srgbClr>
            </a:solidFill>
            <a:ln cap="flat" cmpd="sng" w="100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411" name="Google Shape;411;p29"/>
            <p:cNvSpPr/>
            <p:nvPr/>
          </p:nvSpPr>
          <p:spPr>
            <a:xfrm>
              <a:off x="6471175" y="1994950"/>
              <a:ext cx="1346075" cy="1219200"/>
            </a:xfrm>
            <a:custGeom>
              <a:rect b="b" l="l" r="r" t="t"/>
              <a:pathLst>
                <a:path extrusionOk="0" h="48768" w="53843">
                  <a:moveTo>
                    <a:pt x="0" y="31750"/>
                  </a:moveTo>
                  <a:lnTo>
                    <a:pt x="27178" y="31750"/>
                  </a:lnTo>
                  <a:lnTo>
                    <a:pt x="27178" y="48768"/>
                  </a:lnTo>
                  <a:lnTo>
                    <a:pt x="53843" y="48768"/>
                  </a:lnTo>
                  <a:lnTo>
                    <a:pt x="53843" y="0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CCCCCC">
                <a:alpha val="28640"/>
              </a:srgbClr>
            </a:solidFill>
            <a:ln cap="flat" cmpd="sng" w="100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412" name="Google Shape;412;p29"/>
            <p:cNvSpPr/>
            <p:nvPr/>
          </p:nvSpPr>
          <p:spPr>
            <a:xfrm>
              <a:off x="4985275" y="3328825"/>
              <a:ext cx="1327150" cy="1219200"/>
            </a:xfrm>
            <a:custGeom>
              <a:rect b="b" l="l" r="r" t="t"/>
              <a:pathLst>
                <a:path extrusionOk="0" h="48768" w="53086">
                  <a:moveTo>
                    <a:pt x="254" y="25131"/>
                  </a:moveTo>
                  <a:lnTo>
                    <a:pt x="14732" y="25131"/>
                  </a:lnTo>
                  <a:lnTo>
                    <a:pt x="14986" y="48768"/>
                  </a:lnTo>
                  <a:lnTo>
                    <a:pt x="53086" y="48768"/>
                  </a:lnTo>
                  <a:lnTo>
                    <a:pt x="530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CCCC">
                <a:alpha val="28640"/>
              </a:srgbClr>
            </a:solidFill>
            <a:ln cap="flat" cmpd="sng" w="100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413" name="Google Shape;413;p29"/>
            <p:cNvSpPr txBox="1"/>
            <p:nvPr/>
          </p:nvSpPr>
          <p:spPr>
            <a:xfrm>
              <a:off x="5702825" y="2547400"/>
              <a:ext cx="6096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6075" lIns="96075" spcFirstLastPara="1" rIns="96075" wrap="square" tIns="960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" sz="1050">
                  <a:solidFill>
                    <a:srgbClr val="9E9E9E"/>
                  </a:solidFill>
                  <a:latin typeface="Cabin"/>
                  <a:ea typeface="Cabin"/>
                  <a:cs typeface="Cabin"/>
                  <a:sym typeface="Cabin"/>
                </a:rPr>
                <a:t>Tagged</a:t>
              </a:r>
              <a:endParaRPr b="1" sz="1050">
                <a:solidFill>
                  <a:srgbClr val="9E9E9E"/>
                </a:solidFill>
                <a:latin typeface="Cabin"/>
                <a:ea typeface="Cabin"/>
                <a:cs typeface="Cabin"/>
                <a:sym typeface="Cabin"/>
              </a:endParaRPr>
            </a:p>
          </p:txBody>
        </p:sp>
        <p:sp>
          <p:nvSpPr>
            <p:cNvPr id="414" name="Google Shape;414;p29"/>
            <p:cNvSpPr txBox="1"/>
            <p:nvPr/>
          </p:nvSpPr>
          <p:spPr>
            <a:xfrm>
              <a:off x="5702825" y="3958400"/>
              <a:ext cx="6096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6075" lIns="96075" spcFirstLastPara="1" rIns="96075" wrap="square" tIns="960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" sz="1050">
                  <a:solidFill>
                    <a:srgbClr val="9E9E9E"/>
                  </a:solidFill>
                  <a:latin typeface="Cabin"/>
                  <a:ea typeface="Cabin"/>
                  <a:cs typeface="Cabin"/>
                  <a:sym typeface="Cabin"/>
                </a:rPr>
                <a:t>Tagged</a:t>
              </a:r>
              <a:endParaRPr b="1" sz="1050">
                <a:solidFill>
                  <a:srgbClr val="9E9E9E"/>
                </a:solidFill>
                <a:latin typeface="Cabin"/>
                <a:ea typeface="Cabin"/>
                <a:cs typeface="Cabin"/>
                <a:sym typeface="Cabin"/>
              </a:endParaRPr>
            </a:p>
          </p:txBody>
        </p:sp>
        <p:sp>
          <p:nvSpPr>
            <p:cNvPr id="415" name="Google Shape;415;p29"/>
            <p:cNvSpPr txBox="1"/>
            <p:nvPr/>
          </p:nvSpPr>
          <p:spPr>
            <a:xfrm>
              <a:off x="7233175" y="2706150"/>
              <a:ext cx="6096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6075" lIns="96075" spcFirstLastPara="1" rIns="96075" wrap="square" tIns="960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" sz="1050">
                  <a:solidFill>
                    <a:srgbClr val="9E9E9E"/>
                  </a:solidFill>
                  <a:latin typeface="Cabin"/>
                  <a:ea typeface="Cabin"/>
                  <a:cs typeface="Cabin"/>
                  <a:sym typeface="Cabin"/>
                </a:rPr>
                <a:t>Tagged</a:t>
              </a:r>
              <a:endParaRPr b="1" sz="1050">
                <a:solidFill>
                  <a:srgbClr val="9E9E9E"/>
                </a:solidFill>
                <a:latin typeface="Cabin"/>
                <a:ea typeface="Cabin"/>
                <a:cs typeface="Cabin"/>
                <a:sym typeface="Cabin"/>
              </a:endParaRPr>
            </a:p>
          </p:txBody>
        </p:sp>
        <p:pic>
          <p:nvPicPr>
            <p:cNvPr id="416" name="Google Shape;416;p29"/>
            <p:cNvPicPr preferRelativeResize="0"/>
            <p:nvPr/>
          </p:nvPicPr>
          <p:blipFill rotWithShape="1">
            <a:blip r:embed="rId3">
              <a:alphaModFix/>
            </a:blip>
            <a:srcRect b="88430" l="10560" r="44973" t="0"/>
            <a:stretch/>
          </p:blipFill>
          <p:spPr>
            <a:xfrm>
              <a:off x="4851925" y="1503225"/>
              <a:ext cx="1524000" cy="4341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7" name="Google Shape;417;p29"/>
          <p:cNvSpPr txBox="1"/>
          <p:nvPr>
            <p:ph type="title"/>
          </p:nvPr>
        </p:nvSpPr>
        <p:spPr>
          <a:xfrm>
            <a:off x="571500" y="0"/>
            <a:ext cx="8001000" cy="85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0" lang="de" sz="2600">
                <a:solidFill>
                  <a:srgbClr val="AA3377"/>
                </a:solidFill>
              </a:rPr>
              <a:t>Delayed µ-induced background</a:t>
            </a:r>
            <a:r>
              <a:rPr b="0" lang="de" sz="2600">
                <a:solidFill>
                  <a:schemeClr val="dk1"/>
                </a:solidFill>
              </a:rPr>
              <a:t> -</a:t>
            </a:r>
            <a:r>
              <a:rPr lang="de" sz="2600">
                <a:solidFill>
                  <a:schemeClr val="dk1"/>
                </a:solidFill>
              </a:rPr>
              <a:t> Production Cut </a:t>
            </a:r>
            <a:r>
              <a:rPr lang="de" sz="1400">
                <a:solidFill>
                  <a:schemeClr val="dk1"/>
                </a:solidFill>
              </a:rPr>
              <a:t>(for </a:t>
            </a:r>
            <a:r>
              <a:rPr baseline="30000" lang="de" sz="1400">
                <a:solidFill>
                  <a:schemeClr val="dk1"/>
                </a:solidFill>
              </a:rPr>
              <a:t>77m</a:t>
            </a:r>
            <a:r>
              <a:rPr lang="de" sz="1400">
                <a:solidFill>
                  <a:schemeClr val="dk1"/>
                </a:solidFill>
              </a:rPr>
              <a:t>Ge)</a:t>
            </a:r>
            <a:endParaRPr sz="2600">
              <a:solidFill>
                <a:schemeClr val="dk1"/>
              </a:solidFill>
            </a:endParaRPr>
          </a:p>
        </p:txBody>
      </p:sp>
      <p:sp>
        <p:nvSpPr>
          <p:cNvPr id="418" name="Google Shape;418;p29"/>
          <p:cNvSpPr txBox="1"/>
          <p:nvPr>
            <p:ph idx="12" type="sldNum"/>
          </p:nvPr>
        </p:nvSpPr>
        <p:spPr>
          <a:xfrm>
            <a:off x="8572498" y="4663222"/>
            <a:ext cx="4485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419" name="Google Shape;419;p29"/>
          <p:cNvSpPr txBox="1"/>
          <p:nvPr/>
        </p:nvSpPr>
        <p:spPr>
          <a:xfrm>
            <a:off x="571500" y="890475"/>
            <a:ext cx="2985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de" sz="14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2. Indirect tagging:</a:t>
            </a:r>
            <a:endParaRPr b="0" i="0" sz="1400" u="none" cap="none" strike="noStrik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latin typeface="Cabin"/>
                <a:ea typeface="Cabin"/>
                <a:cs typeface="Cabin"/>
                <a:sym typeface="Cabin"/>
              </a:rPr>
              <a:t>P</a:t>
            </a:r>
            <a:r>
              <a:rPr b="0" i="0" lang="de" sz="14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roduction correlates with hadronic muon showers </a:t>
            </a:r>
            <a:r>
              <a:rPr lang="de">
                <a:latin typeface="Cabin"/>
                <a:ea typeface="Cabin"/>
                <a:cs typeface="Cabin"/>
                <a:sym typeface="Cabin"/>
              </a:rPr>
              <a:t>with</a:t>
            </a:r>
            <a:r>
              <a:rPr b="0" i="0" lang="de" sz="14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many neutrons. </a:t>
            </a:r>
            <a:endParaRPr b="0" i="0" sz="1400" u="none" cap="none" strike="noStrik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420" name="Google Shape;420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9249" y="3045469"/>
            <a:ext cx="1364323" cy="1909300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29"/>
          <p:cNvSpPr txBox="1"/>
          <p:nvPr/>
        </p:nvSpPr>
        <p:spPr>
          <a:xfrm>
            <a:off x="572401" y="1645025"/>
            <a:ext cx="2983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" sz="14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Count γ-cascades via p.e. </a:t>
            </a:r>
            <a:r>
              <a:rPr lang="de">
                <a:latin typeface="Cabin"/>
                <a:ea typeface="Cabin"/>
                <a:cs typeface="Cabin"/>
                <a:sym typeface="Cabin"/>
              </a:rPr>
              <a:t>thresholds</a:t>
            </a:r>
            <a:r>
              <a:rPr b="0" i="0" lang="de" sz="14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and consider time profile. </a:t>
            </a:r>
            <a:endParaRPr b="0" i="0" sz="1400" u="none" cap="none" strike="noStrik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422" name="Google Shape;422;p29" title="capture_timing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77075" y="3376775"/>
            <a:ext cx="1613350" cy="1570575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29"/>
          <p:cNvSpPr txBox="1"/>
          <p:nvPr/>
        </p:nvSpPr>
        <p:spPr>
          <a:xfrm>
            <a:off x="571500" y="2183875"/>
            <a:ext cx="38487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" sz="14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Tag µ as </a:t>
            </a:r>
            <a:r>
              <a:rPr b="0" baseline="30000" i="0" lang="de" sz="14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77m</a:t>
            </a:r>
            <a:r>
              <a:rPr b="0" i="0" lang="de" sz="14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Ge-producing when the number of γ-cascades in the event exceeds a threshold.</a:t>
            </a:r>
            <a:endParaRPr b="0" i="0" sz="1400" u="none" cap="none" strike="noStrik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24" name="Google Shape;424;p29"/>
          <p:cNvSpPr txBox="1"/>
          <p:nvPr/>
        </p:nvSpPr>
        <p:spPr>
          <a:xfrm>
            <a:off x="605400" y="2767850"/>
            <a:ext cx="13644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de" sz="1200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Location:</a:t>
            </a:r>
            <a:endParaRPr b="1" i="1" sz="1200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25" name="Google Shape;425;p29"/>
          <p:cNvSpPr txBox="1"/>
          <p:nvPr/>
        </p:nvSpPr>
        <p:spPr>
          <a:xfrm>
            <a:off x="1987925" y="2926600"/>
            <a:ext cx="13644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de" sz="1200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Timing after µ</a:t>
            </a:r>
            <a:r>
              <a:rPr b="1" i="1" lang="de" sz="1200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:</a:t>
            </a:r>
            <a:endParaRPr b="1" i="1" sz="1200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26" name="Google Shape;426;p29"/>
          <p:cNvSpPr txBox="1"/>
          <p:nvPr/>
        </p:nvSpPr>
        <p:spPr>
          <a:xfrm>
            <a:off x="5491435" y="928725"/>
            <a:ext cx="45543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de" sz="1200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Correlation of # </a:t>
            </a:r>
            <a:r>
              <a:rPr b="1" i="1" lang="de" sz="1200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detected</a:t>
            </a:r>
            <a:r>
              <a:rPr b="1" i="1" lang="de" sz="1200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 γ-cascades per muon</a:t>
            </a:r>
            <a:br>
              <a:rPr b="1" i="1" lang="de" sz="1200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</a:br>
            <a:r>
              <a:rPr b="1" i="1" lang="de" sz="1200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in sensitive volumes in </a:t>
            </a:r>
            <a:r>
              <a:rPr b="1" baseline="30000" i="1" lang="de" sz="1200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77m</a:t>
            </a:r>
            <a:r>
              <a:rPr b="1" i="1" lang="de" sz="1200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Ge production:</a:t>
            </a:r>
            <a:endParaRPr b="1" i="1" sz="1200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200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427" name="Google Shape;427;p29" title="sensitive_volumes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18875" y="3521550"/>
            <a:ext cx="1466850" cy="1102050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29"/>
          <p:cNvSpPr txBox="1"/>
          <p:nvPr/>
        </p:nvSpPr>
        <p:spPr>
          <a:xfrm>
            <a:off x="7072050" y="3248275"/>
            <a:ext cx="45543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de" sz="1200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Sensitive volumes</a:t>
            </a:r>
            <a:endParaRPr b="1" i="1" sz="1200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429" name="Google Shape;429;p29"/>
          <p:cNvPicPr preferRelativeResize="0"/>
          <p:nvPr/>
        </p:nvPicPr>
        <p:blipFill rotWithShape="1">
          <a:blip r:embed="rId7">
            <a:alphaModFix/>
          </a:blip>
          <a:srcRect b="3372" l="0" r="0" t="0"/>
          <a:stretch/>
        </p:blipFill>
        <p:spPr>
          <a:xfrm>
            <a:off x="3403125" y="3196482"/>
            <a:ext cx="1820175" cy="1758874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29"/>
          <p:cNvSpPr txBox="1"/>
          <p:nvPr/>
        </p:nvSpPr>
        <p:spPr>
          <a:xfrm>
            <a:off x="3683125" y="2734025"/>
            <a:ext cx="16134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de" sz="1200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Deposited Energy per response window </a:t>
            </a:r>
            <a:r>
              <a:rPr b="1" i="1" lang="de" sz="800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(5µs)</a:t>
            </a:r>
            <a:r>
              <a:rPr b="1" i="1" lang="de" sz="1200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: </a:t>
            </a:r>
            <a:endParaRPr b="1" i="1" sz="1200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30"/>
          <p:cNvSpPr txBox="1"/>
          <p:nvPr>
            <p:ph type="title"/>
          </p:nvPr>
        </p:nvSpPr>
        <p:spPr>
          <a:xfrm>
            <a:off x="571500" y="0"/>
            <a:ext cx="8001000" cy="857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de" sz="2500"/>
              <a:t>Side note</a:t>
            </a:r>
            <a:r>
              <a:rPr lang="de" sz="2500"/>
              <a:t>: neutron moderator and ALAr instrumentation</a:t>
            </a:r>
            <a:endParaRPr sz="2500"/>
          </a:p>
        </p:txBody>
      </p:sp>
      <p:sp>
        <p:nvSpPr>
          <p:cNvPr id="436" name="Google Shape;436;p30"/>
          <p:cNvSpPr txBox="1"/>
          <p:nvPr>
            <p:ph idx="12" type="sldNum"/>
          </p:nvPr>
        </p:nvSpPr>
        <p:spPr>
          <a:xfrm>
            <a:off x="8572498" y="4663222"/>
            <a:ext cx="448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pic>
        <p:nvPicPr>
          <p:cNvPr id="437" name="Google Shape;437;p30" title="Nmoderator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2821" y="886600"/>
            <a:ext cx="1316254" cy="186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7050" y="886600"/>
            <a:ext cx="1745401" cy="186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2825" y="3184074"/>
            <a:ext cx="1504950" cy="179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96550" y="3184075"/>
            <a:ext cx="1605633" cy="1791050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30"/>
          <p:cNvSpPr txBox="1"/>
          <p:nvPr/>
        </p:nvSpPr>
        <p:spPr>
          <a:xfrm>
            <a:off x="693100" y="2754688"/>
            <a:ext cx="13644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de" sz="1200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Energy deposition of </a:t>
            </a:r>
            <a:r>
              <a:rPr b="1" baseline="30000" i="1" lang="de" sz="1200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40</a:t>
            </a:r>
            <a:r>
              <a:rPr b="1" i="1" lang="de" sz="1200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Ar(n,γ) [1]:</a:t>
            </a:r>
            <a:endParaRPr b="1" i="1" sz="1200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42" name="Google Shape;442;p30"/>
          <p:cNvSpPr txBox="1"/>
          <p:nvPr/>
        </p:nvSpPr>
        <p:spPr>
          <a:xfrm>
            <a:off x="2490150" y="2754700"/>
            <a:ext cx="13644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de" sz="1200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Light detection probability [1]:</a:t>
            </a:r>
            <a:endParaRPr b="1" i="1" sz="1200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43" name="Google Shape;443;p30"/>
          <p:cNvSpPr txBox="1"/>
          <p:nvPr/>
        </p:nvSpPr>
        <p:spPr>
          <a:xfrm>
            <a:off x="3984525" y="1178325"/>
            <a:ext cx="4670400" cy="33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de" sz="1800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Neutron moderator:</a:t>
            </a:r>
            <a:endParaRPr b="1" i="1" sz="1800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186300" lvl="0" marL="216000" rtl="0" algn="l">
              <a:spcBef>
                <a:spcPts val="1000"/>
              </a:spcBef>
              <a:spcAft>
                <a:spcPts val="0"/>
              </a:spcAft>
              <a:buClr>
                <a:srgbClr val="242424"/>
              </a:buClr>
              <a:buSzPts val="1800"/>
              <a:buFont typeface="Cabin"/>
              <a:buChar char="●"/>
            </a:pPr>
            <a:r>
              <a:rPr lang="de" sz="1800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12 panels made of PMMA </a:t>
            </a:r>
            <a:r>
              <a:rPr lang="de" sz="1000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(3m x 1m x 10cm)</a:t>
            </a:r>
            <a:endParaRPr sz="1000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186300" lvl="0" marL="216000" rtl="0" algn="l">
              <a:spcBef>
                <a:spcPts val="1000"/>
              </a:spcBef>
              <a:spcAft>
                <a:spcPts val="0"/>
              </a:spcAft>
              <a:buClr>
                <a:srgbClr val="242424"/>
              </a:buClr>
              <a:buSzPts val="1800"/>
              <a:buFont typeface="Cabin"/>
              <a:buChar char="●"/>
            </a:pPr>
            <a:r>
              <a:rPr lang="de" sz="1800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reduces </a:t>
            </a:r>
            <a:r>
              <a:rPr baseline="30000" lang="de" sz="1800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77m</a:t>
            </a:r>
            <a:r>
              <a:rPr lang="de" sz="1800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Ge-production by factor 56%</a:t>
            </a:r>
            <a:endParaRPr sz="1800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i="1" lang="de" sz="1800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Light readout of ALAr via light guids into SiPM:</a:t>
            </a:r>
            <a:endParaRPr b="1" i="1" sz="1800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186300" lvl="0" marL="216000" rtl="0" algn="l">
              <a:spcBef>
                <a:spcPts val="1000"/>
              </a:spcBef>
              <a:spcAft>
                <a:spcPts val="0"/>
              </a:spcAft>
              <a:buClr>
                <a:srgbClr val="242424"/>
              </a:buClr>
              <a:buSzPts val="1800"/>
              <a:buFont typeface="Cabin"/>
              <a:buChar char="●"/>
            </a:pPr>
            <a:r>
              <a:rPr lang="de" sz="1800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most sibling neutrons are captured in the LAr around the moderator</a:t>
            </a:r>
            <a:endParaRPr sz="1800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186300" lvl="0" marL="216000" rtl="0" algn="l">
              <a:spcBef>
                <a:spcPts val="1000"/>
              </a:spcBef>
              <a:spcAft>
                <a:spcPts val="1000"/>
              </a:spcAft>
              <a:buClr>
                <a:srgbClr val="242424"/>
              </a:buClr>
              <a:buSzPts val="1800"/>
              <a:buFont typeface="Cabin"/>
              <a:buChar char="●"/>
            </a:pPr>
            <a:r>
              <a:rPr lang="de" sz="1800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optical readout close to where most light emitted after </a:t>
            </a:r>
            <a:r>
              <a:rPr baseline="30000" lang="de" sz="1800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40</a:t>
            </a:r>
            <a:r>
              <a:rPr lang="de" sz="1800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Ar(n,γ)</a:t>
            </a:r>
            <a:endParaRPr sz="1800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44" name="Google Shape;444;p30"/>
          <p:cNvSpPr txBox="1"/>
          <p:nvPr/>
        </p:nvSpPr>
        <p:spPr>
          <a:xfrm>
            <a:off x="3854550" y="4743925"/>
            <a:ext cx="4339800" cy="2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500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[1] Michele Morella, PhD thesis, GSSI  (2025)</a:t>
            </a:r>
            <a:endParaRPr sz="500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45" name="Google Shape;445;p30"/>
          <p:cNvSpPr txBox="1"/>
          <p:nvPr/>
        </p:nvSpPr>
        <p:spPr>
          <a:xfrm>
            <a:off x="3251475" y="2439600"/>
            <a:ext cx="448500" cy="2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[1]</a:t>
            </a:r>
            <a:endParaRPr sz="1000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1"/>
          <p:cNvSpPr txBox="1"/>
          <p:nvPr>
            <p:ph type="title"/>
          </p:nvPr>
        </p:nvSpPr>
        <p:spPr>
          <a:xfrm>
            <a:off x="571500" y="0"/>
            <a:ext cx="8001000" cy="85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0" lang="de" sz="2600">
                <a:solidFill>
                  <a:srgbClr val="AA3377"/>
                </a:solidFill>
              </a:rPr>
              <a:t>Delayed µ-induced background</a:t>
            </a:r>
            <a:r>
              <a:rPr b="0" lang="de" sz="2600">
                <a:solidFill>
                  <a:schemeClr val="dk1"/>
                </a:solidFill>
              </a:rPr>
              <a:t> -</a:t>
            </a:r>
            <a:r>
              <a:rPr lang="de" sz="2600">
                <a:solidFill>
                  <a:schemeClr val="dk1"/>
                </a:solidFill>
              </a:rPr>
              <a:t> Production Cut </a:t>
            </a:r>
            <a:r>
              <a:rPr lang="de" sz="1400">
                <a:solidFill>
                  <a:schemeClr val="dk1"/>
                </a:solidFill>
              </a:rPr>
              <a:t>(for </a:t>
            </a:r>
            <a:r>
              <a:rPr baseline="30000" lang="de" sz="1400">
                <a:solidFill>
                  <a:schemeClr val="dk1"/>
                </a:solidFill>
              </a:rPr>
              <a:t>77m</a:t>
            </a:r>
            <a:r>
              <a:rPr lang="de" sz="1400">
                <a:solidFill>
                  <a:schemeClr val="dk1"/>
                </a:solidFill>
              </a:rPr>
              <a:t>Ge)</a:t>
            </a:r>
            <a:endParaRPr sz="2600">
              <a:solidFill>
                <a:schemeClr val="dk1"/>
              </a:solidFill>
            </a:endParaRPr>
          </a:p>
        </p:txBody>
      </p:sp>
      <p:sp>
        <p:nvSpPr>
          <p:cNvPr id="451" name="Google Shape;451;p31"/>
          <p:cNvSpPr txBox="1"/>
          <p:nvPr>
            <p:ph idx="12" type="sldNum"/>
          </p:nvPr>
        </p:nvSpPr>
        <p:spPr>
          <a:xfrm>
            <a:off x="8572498" y="4663222"/>
            <a:ext cx="4485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graphicFrame>
        <p:nvGraphicFramePr>
          <p:cNvPr id="452" name="Google Shape;452;p31"/>
          <p:cNvGraphicFramePr/>
          <p:nvPr/>
        </p:nvGraphicFramePr>
        <p:xfrm>
          <a:off x="2569024" y="308808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{1AD8E4BB-12C4-4E1C-A9FD-440CAB5D3FF7}</a:tableStyleId>
              </a:tblPr>
              <a:tblGrid>
                <a:gridCol w="1304025"/>
                <a:gridCol w="2000825"/>
              </a:tblGrid>
              <a:tr h="385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6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Survival fraction </a:t>
                      </a:r>
                      <a:r>
                        <a:rPr lang="de" sz="16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@</a:t>
                      </a:r>
                      <a:r>
                        <a:rPr lang="de" sz="16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 Q</a:t>
                      </a:r>
                      <a:r>
                        <a:rPr b="0" baseline="-25000" i="0" lang="de" sz="1600" u="none" cap="none" strike="noStrike">
                          <a:solidFill>
                            <a:srgbClr val="000000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ββ</a:t>
                      </a:r>
                      <a:endParaRPr sz="16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</a:tr>
              <a:tr h="314775">
                <a:tc>
                  <a:txBody>
                    <a:bodyPr/>
                    <a:lstStyle/>
                    <a:p>
                      <a:pPr indent="0" lvl="0" marL="0" marR="9144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aseline="30000" lang="de" sz="16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77m</a:t>
                      </a:r>
                      <a:r>
                        <a:rPr lang="de" sz="16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Ge decay</a:t>
                      </a:r>
                      <a:endParaRPr sz="16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6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4.2%</a:t>
                      </a:r>
                      <a:endParaRPr sz="16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14775">
                <a:tc>
                  <a:txBody>
                    <a:bodyPr/>
                    <a:lstStyle/>
                    <a:p>
                      <a:pPr indent="0" lvl="0" marL="0" marR="9144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600">
                          <a:latin typeface="Cabin"/>
                          <a:ea typeface="Cabin"/>
                          <a:cs typeface="Cabin"/>
                          <a:sym typeface="Cabin"/>
                        </a:rPr>
                        <a:t>0</a:t>
                      </a:r>
                      <a:r>
                        <a:rPr b="0" i="0" lang="de" sz="1600" u="none" cap="none" strike="noStrike">
                          <a:solidFill>
                            <a:srgbClr val="000000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nββ</a:t>
                      </a:r>
                      <a:r>
                        <a:rPr lang="de" sz="16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 decay</a:t>
                      </a:r>
                      <a:endParaRPr sz="16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6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97%</a:t>
                      </a:r>
                      <a:endParaRPr sz="16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453" name="Google Shape;453;p31"/>
          <p:cNvSpPr txBox="1"/>
          <p:nvPr/>
        </p:nvSpPr>
        <p:spPr>
          <a:xfrm>
            <a:off x="2481776" y="2143650"/>
            <a:ext cx="3441300" cy="179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Tagging conditions based on calorimetric simulations found by optimising the discovery sensitivity:</a:t>
            </a:r>
            <a:endParaRPr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454" name="Google Shape;454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1501" y="1223200"/>
            <a:ext cx="1827218" cy="2921996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31"/>
          <p:cNvSpPr/>
          <p:nvPr/>
        </p:nvSpPr>
        <p:spPr>
          <a:xfrm>
            <a:off x="2099094" y="1207590"/>
            <a:ext cx="401700" cy="2004900"/>
          </a:xfrm>
          <a:prstGeom prst="rect">
            <a:avLst/>
          </a:prstGeom>
          <a:solidFill>
            <a:schemeClr val="lt1"/>
          </a:solidFill>
          <a:ln cap="flat" cmpd="sng" w="278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0275" lIns="100275" spcFirstLastPara="1" rIns="100275" wrap="square" tIns="100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p31"/>
          <p:cNvSpPr txBox="1"/>
          <p:nvPr/>
        </p:nvSpPr>
        <p:spPr>
          <a:xfrm>
            <a:off x="2481776" y="1388075"/>
            <a:ext cx="33399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latin typeface="Cabin"/>
                <a:ea typeface="Cabin"/>
                <a:cs typeface="Cabin"/>
                <a:sym typeface="Cabin"/>
              </a:rPr>
              <a:t>If a HPGe detector / µ is tagged as </a:t>
            </a:r>
            <a:r>
              <a:rPr baseline="30000" lang="de">
                <a:latin typeface="Cabin"/>
                <a:ea typeface="Cabin"/>
                <a:cs typeface="Cabin"/>
                <a:sym typeface="Cabin"/>
              </a:rPr>
              <a:t>77m</a:t>
            </a:r>
            <a:r>
              <a:rPr lang="de">
                <a:latin typeface="Cabin"/>
                <a:ea typeface="Cabin"/>
                <a:cs typeface="Cabin"/>
                <a:sym typeface="Cabin"/>
              </a:rPr>
              <a:t>Ge-producing, r</a:t>
            </a:r>
            <a:r>
              <a:rPr lang="de">
                <a:latin typeface="Cabin"/>
                <a:ea typeface="Cabin"/>
                <a:cs typeface="Cabin"/>
                <a:sym typeface="Cabin"/>
              </a:rPr>
              <a:t>eject 0nββ candidates up to 5τ (~6.5 min) after.</a:t>
            </a:r>
            <a:endParaRPr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457" name="Google Shape;457;p31" title="background_after_production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44176" y="2272775"/>
            <a:ext cx="2629725" cy="21472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638" y="2602923"/>
            <a:ext cx="2235369" cy="23076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 txBox="1"/>
          <p:nvPr>
            <p:ph type="title"/>
          </p:nvPr>
        </p:nvSpPr>
        <p:spPr>
          <a:xfrm>
            <a:off x="571500" y="0"/>
            <a:ext cx="8001000" cy="85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de"/>
              <a:t>Search for </a:t>
            </a:r>
            <a:r>
              <a:rPr lang="de">
                <a:solidFill>
                  <a:schemeClr val="dk1"/>
                </a:solidFill>
              </a:rPr>
              <a:t>0𝜈ββ in </a:t>
            </a:r>
            <a:r>
              <a:rPr baseline="30000" lang="de">
                <a:solidFill>
                  <a:schemeClr val="dk1"/>
                </a:solidFill>
              </a:rPr>
              <a:t>76</a:t>
            </a:r>
            <a:r>
              <a:rPr lang="de">
                <a:solidFill>
                  <a:schemeClr val="dk1"/>
                </a:solidFill>
              </a:rPr>
              <a:t>Ge enriched HPGe</a:t>
            </a:r>
            <a:endParaRPr/>
          </a:p>
        </p:txBody>
      </p:sp>
      <p:sp>
        <p:nvSpPr>
          <p:cNvPr id="74" name="Google Shape;74;p14"/>
          <p:cNvSpPr txBox="1"/>
          <p:nvPr>
            <p:ph idx="1" type="body"/>
          </p:nvPr>
        </p:nvSpPr>
        <p:spPr>
          <a:xfrm>
            <a:off x="571500" y="1243100"/>
            <a:ext cx="4641900" cy="15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de" sz="1400"/>
              <a:t>H</a:t>
            </a:r>
            <a:r>
              <a:rPr lang="de" sz="1400"/>
              <a:t>igh </a:t>
            </a:r>
            <a:r>
              <a:rPr b="1" lang="de" sz="1400"/>
              <a:t>P</a:t>
            </a:r>
            <a:r>
              <a:rPr lang="de" sz="1400"/>
              <a:t>urity </a:t>
            </a:r>
            <a:r>
              <a:rPr b="1" lang="de" sz="1400"/>
              <a:t>Ge</a:t>
            </a:r>
            <a:r>
              <a:rPr lang="de" sz="1400"/>
              <a:t>rmanium </a:t>
            </a:r>
            <a:r>
              <a:rPr lang="de" sz="1400">
                <a:solidFill>
                  <a:schemeClr val="dk2"/>
                </a:solidFill>
              </a:rPr>
              <a:t>(HPGe)</a:t>
            </a:r>
            <a:r>
              <a:rPr lang="de" sz="1400"/>
              <a:t> detectors enriched in </a:t>
            </a:r>
            <a:r>
              <a:rPr baseline="30000" lang="de" sz="1400"/>
              <a:t>76</a:t>
            </a:r>
            <a:r>
              <a:rPr lang="de" sz="1400"/>
              <a:t>Ge</a:t>
            </a:r>
            <a:endParaRPr sz="1400"/>
          </a:p>
          <a:p>
            <a:pPr indent="-232900" lvl="0" marL="3600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de" sz="1400"/>
              <a:t>source = detector </a:t>
            </a:r>
            <a:r>
              <a:rPr lang="de" sz="1400">
                <a:latin typeface="Fira Sans"/>
                <a:ea typeface="Fira Sans"/>
                <a:cs typeface="Fira Sans"/>
                <a:sym typeface="Fira Sans"/>
              </a:rPr>
              <a:t>→</a:t>
            </a:r>
            <a:r>
              <a:rPr lang="de" sz="1400"/>
              <a:t> high efficiency </a:t>
            </a:r>
            <a:endParaRPr sz="1400"/>
          </a:p>
          <a:p>
            <a:pPr indent="-232900" lvl="0" marL="3600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de" sz="1400"/>
              <a:t>pure </a:t>
            </a:r>
            <a:r>
              <a:rPr lang="de" sz="1400">
                <a:latin typeface="Fira Sans"/>
                <a:ea typeface="Fira Sans"/>
                <a:cs typeface="Fira Sans"/>
                <a:sym typeface="Fira Sans"/>
              </a:rPr>
              <a:t>→</a:t>
            </a:r>
            <a:r>
              <a:rPr lang="de" sz="1400"/>
              <a:t> negligible intrinsic background</a:t>
            </a:r>
            <a:endParaRPr sz="1400"/>
          </a:p>
          <a:p>
            <a:pPr indent="-232900" lvl="0" marL="3600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de" sz="1400"/>
              <a:t>Ge crystal </a:t>
            </a:r>
            <a:r>
              <a:rPr lang="de" sz="1400">
                <a:latin typeface="Fira Sans"/>
                <a:ea typeface="Fira Sans"/>
                <a:cs typeface="Fira Sans"/>
                <a:sym typeface="Fira Sans"/>
              </a:rPr>
              <a:t>→</a:t>
            </a:r>
            <a:r>
              <a:rPr lang="de" sz="1400"/>
              <a:t> very good energy resolution (0.1% </a:t>
            </a:r>
            <a:r>
              <a:rPr lang="de" sz="1400">
                <a:latin typeface="Arial"/>
                <a:ea typeface="Arial"/>
                <a:cs typeface="Arial"/>
                <a:sym typeface="Arial"/>
              </a:rPr>
              <a:t>@</a:t>
            </a:r>
            <a:r>
              <a:rPr lang="de" sz="1400"/>
              <a:t> Q</a:t>
            </a:r>
            <a:r>
              <a:rPr baseline="-25000" lang="de" sz="1400"/>
              <a:t>ββ</a:t>
            </a:r>
            <a:r>
              <a:rPr lang="de" sz="1400"/>
              <a:t>)</a:t>
            </a:r>
            <a:endParaRPr sz="1400"/>
          </a:p>
          <a:p>
            <a:pPr indent="-232900" lvl="0" marL="3600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de" sz="1400"/>
              <a:t>pulse-shape discrimination</a:t>
            </a:r>
            <a:endParaRPr sz="1400"/>
          </a:p>
        </p:txBody>
      </p:sp>
      <p:pic>
        <p:nvPicPr>
          <p:cNvPr id="75" name="Google Shape;75;p14"/>
          <p:cNvPicPr preferRelativeResize="0"/>
          <p:nvPr/>
        </p:nvPicPr>
        <p:blipFill rotWithShape="1">
          <a:blip r:embed="rId4">
            <a:alphaModFix/>
          </a:blip>
          <a:srcRect b="15607" l="55167" r="31472" t="18107"/>
          <a:stretch/>
        </p:blipFill>
        <p:spPr>
          <a:xfrm>
            <a:off x="6072973" y="1115732"/>
            <a:ext cx="1313751" cy="162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 rotWithShape="1">
          <a:blip r:embed="rId5">
            <a:alphaModFix/>
          </a:blip>
          <a:srcRect b="0" l="0" r="47793" t="0"/>
          <a:stretch/>
        </p:blipFill>
        <p:spPr>
          <a:xfrm>
            <a:off x="2509252" y="2942108"/>
            <a:ext cx="2235377" cy="1885837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4"/>
          <p:cNvSpPr/>
          <p:nvPr/>
        </p:nvSpPr>
        <p:spPr>
          <a:xfrm>
            <a:off x="1993783" y="3612758"/>
            <a:ext cx="267000" cy="9579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cxnSp>
        <p:nvCxnSpPr>
          <p:cNvPr id="78" name="Google Shape;78;p14"/>
          <p:cNvCxnSpPr/>
          <p:nvPr/>
        </p:nvCxnSpPr>
        <p:spPr>
          <a:xfrm flipH="1" rot="10800000">
            <a:off x="2263852" y="2992358"/>
            <a:ext cx="504900" cy="620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79" name="Google Shape;79;p14"/>
          <p:cNvCxnSpPr/>
          <p:nvPr/>
        </p:nvCxnSpPr>
        <p:spPr>
          <a:xfrm>
            <a:off x="2314352" y="4579433"/>
            <a:ext cx="468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80" name="Google Shape;80;p14"/>
          <p:cNvSpPr txBox="1"/>
          <p:nvPr/>
        </p:nvSpPr>
        <p:spPr>
          <a:xfrm>
            <a:off x="3411902" y="3463808"/>
            <a:ext cx="1102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de" sz="10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Q</a:t>
            </a:r>
            <a:r>
              <a:rPr b="0" baseline="-25000" i="0" lang="de" sz="10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ββ</a:t>
            </a:r>
            <a:r>
              <a:rPr b="0" i="0" lang="de" sz="10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 = 2039 keV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1" name="Google Shape;81;p14"/>
          <p:cNvCxnSpPr/>
          <p:nvPr/>
        </p:nvCxnSpPr>
        <p:spPr>
          <a:xfrm rot="10800000">
            <a:off x="6132812" y="1991248"/>
            <a:ext cx="246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82" name="Google Shape;82;p14"/>
          <p:cNvSpPr txBox="1"/>
          <p:nvPr>
            <p:ph idx="12" type="sldNum"/>
          </p:nvPr>
        </p:nvSpPr>
        <p:spPr>
          <a:xfrm>
            <a:off x="8572498" y="4663222"/>
            <a:ext cx="4485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83" name="Google Shape;83;p14"/>
          <p:cNvSpPr/>
          <p:nvPr/>
        </p:nvSpPr>
        <p:spPr>
          <a:xfrm>
            <a:off x="6372023" y="1963932"/>
            <a:ext cx="52500" cy="52500"/>
          </a:xfrm>
          <a:prstGeom prst="ellipse">
            <a:avLst/>
          </a:prstGeom>
          <a:solidFill>
            <a:srgbClr val="CC331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84" name="Google Shape;84;p14"/>
          <p:cNvSpPr/>
          <p:nvPr/>
        </p:nvSpPr>
        <p:spPr>
          <a:xfrm>
            <a:off x="6401198" y="2028082"/>
            <a:ext cx="332399" cy="495721"/>
          </a:xfrm>
          <a:custGeom>
            <a:rect b="b" l="l" r="r" t="t"/>
            <a:pathLst>
              <a:path extrusionOk="0" h="20994" w="13296">
                <a:moveTo>
                  <a:pt x="0" y="0"/>
                </a:moveTo>
                <a:cubicBezTo>
                  <a:pt x="0" y="8283"/>
                  <a:pt x="13296" y="12711"/>
                  <a:pt x="13296" y="20994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4"/>
          <p:cNvSpPr txBox="1"/>
          <p:nvPr/>
        </p:nvSpPr>
        <p:spPr>
          <a:xfrm>
            <a:off x="6290762" y="1725607"/>
            <a:ext cx="723000" cy="4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de" sz="8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ββ</a:t>
            </a:r>
            <a:endParaRPr b="1" i="0" sz="800" u="none" cap="none" strike="noStrike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86" name="Google Shape;86;p14"/>
          <p:cNvSpPr txBox="1"/>
          <p:nvPr/>
        </p:nvSpPr>
        <p:spPr>
          <a:xfrm>
            <a:off x="6110500" y="1771350"/>
            <a:ext cx="414000" cy="2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de" sz="8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e</a:t>
            </a:r>
            <a:r>
              <a:rPr b="1" baseline="30000" i="0" lang="de" sz="8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-</a:t>
            </a:r>
            <a:endParaRPr b="1" baseline="30000" i="0" sz="800" u="none" cap="none" strike="noStrike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87" name="Google Shape;87;p14"/>
          <p:cNvSpPr txBox="1"/>
          <p:nvPr/>
        </p:nvSpPr>
        <p:spPr>
          <a:xfrm>
            <a:off x="6424525" y="2186693"/>
            <a:ext cx="414000" cy="2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de" sz="8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h</a:t>
            </a:r>
            <a:endParaRPr b="1" baseline="30000" i="0" sz="800" u="none" cap="none" strike="noStrike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88" name="Google Shape;88;p14"/>
          <p:cNvSpPr txBox="1"/>
          <p:nvPr/>
        </p:nvSpPr>
        <p:spPr>
          <a:xfrm>
            <a:off x="4853800" y="2954625"/>
            <a:ext cx="3794700" cy="117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de" sz="1400" u="none" cap="none" strike="noStrike">
                <a:solidFill>
                  <a:schemeClr val="accent3"/>
                </a:solidFill>
                <a:latin typeface="Cabin"/>
                <a:ea typeface="Cabin"/>
                <a:cs typeface="Cabin"/>
                <a:sym typeface="Cabin"/>
              </a:rPr>
              <a:t>Background</a:t>
            </a:r>
            <a:r>
              <a:rPr b="0" i="0" lang="de" sz="14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 is approximately flat near </a:t>
            </a:r>
            <a:r>
              <a:rPr b="0" i="0" lang="de" sz="14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Q</a:t>
            </a:r>
            <a:r>
              <a:rPr b="0" baseline="-25000" i="0" lang="de" sz="14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ββ</a:t>
            </a:r>
            <a:r>
              <a:rPr b="0" i="0" lang="de" sz="14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. </a:t>
            </a:r>
            <a:br>
              <a:rPr b="0" i="0" lang="de" sz="14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</a:br>
            <a:endParaRPr b="0" i="1" sz="1400" u="none" cap="none" strike="noStrike">
              <a:solidFill>
                <a:srgbClr val="242424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242424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de" sz="14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with  </a:t>
            </a:r>
            <a:r>
              <a:rPr b="0" i="0" lang="de" sz="14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E</a:t>
            </a:r>
            <a:r>
              <a:rPr b="0" i="0" lang="de" sz="14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 the exposure,   </a:t>
            </a:r>
            <a:r>
              <a:rPr b="0" i="0" lang="de" sz="14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DeltaE</a:t>
            </a:r>
            <a:r>
              <a:rPr b="0" i="0" lang="de" sz="14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 the resolution, </a:t>
            </a:r>
            <a:br>
              <a:rPr b="0" i="0" lang="de" sz="14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</a:br>
            <a:r>
              <a:rPr b="0" i="0" lang="de" sz="14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and </a:t>
            </a:r>
            <a:r>
              <a:rPr b="0" i="0" lang="de" sz="14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BI</a:t>
            </a:r>
            <a:r>
              <a:rPr b="0" i="0" lang="de" sz="14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   the background index in                              .</a:t>
            </a:r>
            <a:endParaRPr b="0" i="0" sz="1400" u="none" cap="none" strike="noStrike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89" name="Google Shape;89;p14"/>
          <p:cNvPicPr preferRelativeResize="0"/>
          <p:nvPr/>
        </p:nvPicPr>
        <p:blipFill rotWithShape="1">
          <a:blip r:embed="rId6">
            <a:alphaModFix/>
          </a:blip>
          <a:srcRect b="0" l="32098" r="47861" t="0"/>
          <a:stretch/>
        </p:blipFill>
        <p:spPr>
          <a:xfrm>
            <a:off x="5165006" y="3852234"/>
            <a:ext cx="267000" cy="153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275588" y="3857774"/>
            <a:ext cx="1144800" cy="15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4"/>
          <p:cNvPicPr preferRelativeResize="0"/>
          <p:nvPr/>
        </p:nvPicPr>
        <p:blipFill rotWithShape="1">
          <a:blip r:embed="rId6">
            <a:alphaModFix/>
          </a:blip>
          <a:srcRect b="668" l="86602" r="3181" t="-40217"/>
          <a:stretch/>
        </p:blipFill>
        <p:spPr>
          <a:xfrm>
            <a:off x="5193635" y="3578833"/>
            <a:ext cx="137050" cy="2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4"/>
          <p:cNvSpPr txBox="1"/>
          <p:nvPr/>
        </p:nvSpPr>
        <p:spPr>
          <a:xfrm>
            <a:off x="2766049" y="2813235"/>
            <a:ext cx="1978578" cy="2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1" lang="de" sz="8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Expected signal and background signature</a:t>
            </a:r>
            <a:endParaRPr b="1" i="1" sz="800" u="none" cap="none" strike="noStrike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93" name="Google Shape;93;p14"/>
          <p:cNvSpPr txBox="1"/>
          <p:nvPr/>
        </p:nvSpPr>
        <p:spPr>
          <a:xfrm>
            <a:off x="2745896" y="4746737"/>
            <a:ext cx="1160103" cy="1532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6000" lIns="36000" spcFirstLastPara="1" rIns="36000" wrap="square" tIns="36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de" sz="6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[10.48550/arXiv.2107.11462]</a:t>
            </a:r>
            <a:endParaRPr b="0" i="0" sz="600" u="none" cap="none" strike="noStrik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cxnSp>
        <p:nvCxnSpPr>
          <p:cNvPr id="94" name="Google Shape;94;p14"/>
          <p:cNvCxnSpPr/>
          <p:nvPr/>
        </p:nvCxnSpPr>
        <p:spPr>
          <a:xfrm flipH="1">
            <a:off x="4160300" y="3203900"/>
            <a:ext cx="900300" cy="1284300"/>
          </a:xfrm>
          <a:prstGeom prst="straightConnector1">
            <a:avLst/>
          </a:prstGeom>
          <a:noFill/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95" name="Google Shape;95;p1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633475" y="3307526"/>
            <a:ext cx="2235350" cy="209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4"/>
          <p:cNvPicPr preferRelativeResize="0"/>
          <p:nvPr/>
        </p:nvPicPr>
        <p:blipFill rotWithShape="1">
          <a:blip r:embed="rId8">
            <a:alphaModFix/>
          </a:blip>
          <a:srcRect b="0" l="46907" r="16236" t="0"/>
          <a:stretch/>
        </p:blipFill>
        <p:spPr>
          <a:xfrm>
            <a:off x="6424900" y="3632696"/>
            <a:ext cx="616150" cy="1567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7" name="Google Shape;97;p14"/>
          <p:cNvGrpSpPr/>
          <p:nvPr/>
        </p:nvGrpSpPr>
        <p:grpSpPr>
          <a:xfrm>
            <a:off x="4865871" y="4251252"/>
            <a:ext cx="3840304" cy="576702"/>
            <a:chOff x="4865871" y="4254952"/>
            <a:chExt cx="3840304" cy="576702"/>
          </a:xfrm>
        </p:grpSpPr>
        <p:sp>
          <p:nvSpPr>
            <p:cNvPr id="98" name="Google Shape;98;p14"/>
            <p:cNvSpPr txBox="1"/>
            <p:nvPr/>
          </p:nvSpPr>
          <p:spPr>
            <a:xfrm>
              <a:off x="4865875" y="4609354"/>
              <a:ext cx="823800" cy="22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1" lang="de" sz="800" u="none" cap="none" strike="noStrike">
                  <a:solidFill>
                    <a:srgbClr val="242424"/>
                  </a:solidFill>
                  <a:latin typeface="Cabin"/>
                  <a:ea typeface="Cabin"/>
                  <a:cs typeface="Cabin"/>
                  <a:sym typeface="Cabin"/>
                </a:rPr>
                <a:t>with background</a:t>
              </a:r>
              <a:endParaRPr b="0" i="1" sz="8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endParaRPr>
            </a:p>
          </p:txBody>
        </p:sp>
        <p:cxnSp>
          <p:nvCxnSpPr>
            <p:cNvPr id="99" name="Google Shape;99;p14"/>
            <p:cNvCxnSpPr/>
            <p:nvPr/>
          </p:nvCxnSpPr>
          <p:spPr>
            <a:xfrm>
              <a:off x="6629035" y="4461992"/>
              <a:ext cx="732600" cy="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pic>
          <p:nvPicPr>
            <p:cNvPr id="100" name="Google Shape;100;p14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7442275" y="4299688"/>
              <a:ext cx="823800" cy="2771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1" name="Google Shape;101;p14"/>
            <p:cNvSpPr txBox="1"/>
            <p:nvPr/>
          </p:nvSpPr>
          <p:spPr>
            <a:xfrm>
              <a:off x="7442275" y="4596854"/>
              <a:ext cx="1263900" cy="22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1" lang="de" sz="800" u="none" cap="none" strike="noStrike">
                  <a:solidFill>
                    <a:srgbClr val="242424"/>
                  </a:solidFill>
                  <a:latin typeface="Cabin"/>
                  <a:ea typeface="Cabin"/>
                  <a:cs typeface="Cabin"/>
                  <a:sym typeface="Cabin"/>
                </a:rPr>
                <a:t>when quasi background free</a:t>
              </a:r>
              <a:endParaRPr b="0" i="1" sz="8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endParaRPr>
            </a:p>
          </p:txBody>
        </p:sp>
        <p:pic>
          <p:nvPicPr>
            <p:cNvPr id="102" name="Google Shape;102;p14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6749261" y="4324534"/>
              <a:ext cx="414000" cy="1040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" name="Google Shape;103;p14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4865871" y="4254952"/>
              <a:ext cx="1637628" cy="3387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32"/>
          <p:cNvSpPr txBox="1"/>
          <p:nvPr>
            <p:ph type="title"/>
          </p:nvPr>
        </p:nvSpPr>
        <p:spPr>
          <a:xfrm>
            <a:off x="571500" y="0"/>
            <a:ext cx="8001000" cy="857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0" lang="de" sz="2600">
                <a:solidFill>
                  <a:srgbClr val="AA3377"/>
                </a:solidFill>
              </a:rPr>
              <a:t>Delayed µ-induced background</a:t>
            </a:r>
            <a:r>
              <a:rPr b="0" lang="de" sz="2600">
                <a:solidFill>
                  <a:schemeClr val="dk1"/>
                </a:solidFill>
              </a:rPr>
              <a:t> </a:t>
            </a:r>
            <a:r>
              <a:rPr b="0" i="0" lang="de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-</a:t>
            </a:r>
            <a:r>
              <a:rPr lang="de" sz="2600">
                <a:solidFill>
                  <a:schemeClr val="dk1"/>
                </a:solidFill>
              </a:rPr>
              <a:t> De-excitation Cut </a:t>
            </a:r>
            <a:r>
              <a:rPr lang="de" sz="1400">
                <a:solidFill>
                  <a:schemeClr val="dk1"/>
                </a:solidFill>
              </a:rPr>
              <a:t>(for </a:t>
            </a:r>
            <a:r>
              <a:rPr baseline="30000" lang="de" sz="1400">
                <a:solidFill>
                  <a:schemeClr val="dk1"/>
                </a:solidFill>
              </a:rPr>
              <a:t>77</a:t>
            </a:r>
            <a:r>
              <a:rPr lang="de" sz="1400">
                <a:solidFill>
                  <a:schemeClr val="dk1"/>
                </a:solidFill>
              </a:rPr>
              <a:t>Ge)</a:t>
            </a:r>
            <a:endParaRPr sz="2600">
              <a:solidFill>
                <a:schemeClr val="dk1"/>
              </a:solidFill>
            </a:endParaRPr>
          </a:p>
        </p:txBody>
      </p:sp>
      <p:sp>
        <p:nvSpPr>
          <p:cNvPr id="463" name="Google Shape;463;p32"/>
          <p:cNvSpPr txBox="1"/>
          <p:nvPr>
            <p:ph idx="12" type="sldNum"/>
          </p:nvPr>
        </p:nvSpPr>
        <p:spPr>
          <a:xfrm>
            <a:off x="8572497" y="4663221"/>
            <a:ext cx="448499" cy="393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pic>
        <p:nvPicPr>
          <p:cNvPr id="464" name="Google Shape;464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8062" y="1392028"/>
            <a:ext cx="2478357" cy="3060909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32"/>
          <p:cNvSpPr txBox="1"/>
          <p:nvPr/>
        </p:nvSpPr>
        <p:spPr>
          <a:xfrm>
            <a:off x="3805975" y="1392025"/>
            <a:ext cx="4578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de" sz="18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Strategy:</a:t>
            </a:r>
            <a:endParaRPr b="0" i="0" sz="1800" u="none" cap="none" strike="noStrik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" sz="18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Tag </a:t>
            </a:r>
            <a:r>
              <a:rPr b="0" baseline="30000" i="0" lang="de" sz="18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77</a:t>
            </a:r>
            <a:r>
              <a:rPr b="0" i="0" lang="de" sz="18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Ge decays via the delayed de-excitation </a:t>
            </a:r>
            <a:br>
              <a:rPr b="0" i="0" lang="de" sz="18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</a:br>
            <a:r>
              <a:rPr b="0" i="0" lang="de" sz="18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from </a:t>
            </a:r>
            <a:r>
              <a:rPr b="0" baseline="30000" i="0" lang="de" sz="18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77m</a:t>
            </a:r>
            <a:r>
              <a:rPr b="0" i="0" lang="de" sz="18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As (475 keV, 114 µs). </a:t>
            </a:r>
            <a:endParaRPr b="0" i="0" sz="1800" u="none" cap="none" strike="noStrik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66" name="Google Shape;466;p32"/>
          <p:cNvSpPr txBox="1"/>
          <p:nvPr/>
        </p:nvSpPr>
        <p:spPr>
          <a:xfrm>
            <a:off x="3805975" y="2428875"/>
            <a:ext cx="4766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de" sz="18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Implementation:</a:t>
            </a:r>
            <a:endParaRPr b="0" i="0" sz="1800" u="none" cap="none" strike="noStrik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" sz="18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Cut 0νββ candidates if the same detector has &gt;200 keV deposited within 1 ms after. </a:t>
            </a:r>
            <a:endParaRPr b="0" i="0" sz="1800" u="none" cap="none" strike="noStrik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graphicFrame>
        <p:nvGraphicFramePr>
          <p:cNvPr id="467" name="Google Shape;467;p32"/>
          <p:cNvGraphicFramePr/>
          <p:nvPr/>
        </p:nvGraphicFramePr>
        <p:xfrm>
          <a:off x="3917106" y="359768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{1AD8E4BB-12C4-4E1C-A9FD-440CAB5D3FF7}</a:tableStyleId>
              </a:tblPr>
              <a:tblGrid>
                <a:gridCol w="1461575"/>
                <a:gridCol w="2242550"/>
              </a:tblGrid>
              <a:tr h="3755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6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Survival fraction </a:t>
                      </a:r>
                      <a:r>
                        <a:rPr lang="de" sz="16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@</a:t>
                      </a:r>
                      <a:r>
                        <a:rPr lang="de" sz="16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 Q</a:t>
                      </a:r>
                      <a:r>
                        <a:rPr b="0" baseline="-25000" i="0" lang="de" sz="1600" u="none" cap="none" strike="noStrike">
                          <a:solidFill>
                            <a:srgbClr val="000000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ββ</a:t>
                      </a:r>
                      <a:endParaRPr sz="16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</a:tr>
              <a:tr h="316700">
                <a:tc>
                  <a:txBody>
                    <a:bodyPr/>
                    <a:lstStyle/>
                    <a:p>
                      <a:pPr indent="0" lvl="0" marL="0" marR="9144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aseline="30000" lang="de" sz="16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77</a:t>
                      </a:r>
                      <a:r>
                        <a:rPr lang="de" sz="16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Ge decay</a:t>
                      </a:r>
                      <a:endParaRPr sz="16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6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35%</a:t>
                      </a:r>
                      <a:endParaRPr sz="16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16700">
                <a:tc>
                  <a:txBody>
                    <a:bodyPr/>
                    <a:lstStyle/>
                    <a:p>
                      <a:pPr indent="0" lvl="0" marL="0" marR="9144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de" sz="1600" u="none" cap="none" strike="noStrike">
                          <a:solidFill>
                            <a:srgbClr val="000000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0nββ</a:t>
                      </a:r>
                      <a:r>
                        <a:rPr lang="de" sz="16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 decay</a:t>
                      </a:r>
                      <a:endParaRPr sz="16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6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99.999%</a:t>
                      </a:r>
                      <a:endParaRPr sz="16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3"/>
          <p:cNvSpPr txBox="1"/>
          <p:nvPr>
            <p:ph type="title"/>
          </p:nvPr>
        </p:nvSpPr>
        <p:spPr>
          <a:xfrm>
            <a:off x="571500" y="0"/>
            <a:ext cx="8001000" cy="85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0" lang="de" sz="2800">
                <a:solidFill>
                  <a:srgbClr val="AA3377"/>
                </a:solidFill>
              </a:rPr>
              <a:t>Delayed µ-induced background</a:t>
            </a:r>
            <a:r>
              <a:rPr b="0" lang="de" sz="2800">
                <a:solidFill>
                  <a:schemeClr val="dk1"/>
                </a:solidFill>
              </a:rPr>
              <a:t> - </a:t>
            </a:r>
            <a:r>
              <a:rPr lang="de" sz="2800">
                <a:solidFill>
                  <a:schemeClr val="dk1"/>
                </a:solidFill>
              </a:rPr>
              <a:t>Performance</a:t>
            </a:r>
            <a:endParaRPr sz="2800"/>
          </a:p>
        </p:txBody>
      </p:sp>
      <p:sp>
        <p:nvSpPr>
          <p:cNvPr id="473" name="Google Shape;473;p33"/>
          <p:cNvSpPr txBox="1"/>
          <p:nvPr/>
        </p:nvSpPr>
        <p:spPr>
          <a:xfrm>
            <a:off x="571500" y="948899"/>
            <a:ext cx="4477562" cy="1032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de" sz="18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With the </a:t>
            </a:r>
            <a:r>
              <a:rPr b="1" i="0" lang="de" sz="18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production </a:t>
            </a:r>
            <a:r>
              <a:rPr b="0" i="0" lang="de" sz="18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and </a:t>
            </a:r>
            <a:r>
              <a:rPr b="1" i="0" lang="de" sz="18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de-excitation cut</a:t>
            </a:r>
            <a:r>
              <a:rPr b="0" i="0" lang="de" sz="18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, the total </a:t>
            </a:r>
            <a:r>
              <a:rPr b="0" i="0" lang="de" sz="1800" u="none" cap="none" strike="noStrike">
                <a:solidFill>
                  <a:srgbClr val="AA3377"/>
                </a:solidFill>
                <a:latin typeface="Cabin"/>
                <a:ea typeface="Cabin"/>
                <a:cs typeface="Cabin"/>
                <a:sym typeface="Cabin"/>
              </a:rPr>
              <a:t>delayed µ-induced background</a:t>
            </a:r>
            <a:r>
              <a:rPr b="0" i="0" lang="de" sz="18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 is</a:t>
            </a:r>
            <a:endParaRPr b="0" i="0" sz="1800" u="none" cap="none" strike="noStrike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74" name="Google Shape;474;p33"/>
          <p:cNvSpPr txBox="1"/>
          <p:nvPr/>
        </p:nvSpPr>
        <p:spPr>
          <a:xfrm>
            <a:off x="571500" y="2560212"/>
            <a:ext cx="4286400" cy="10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de" sz="18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with only a marginal reduction in 0𝜈ββ decay survival fraction.</a:t>
            </a:r>
            <a:endParaRPr b="0" i="0" sz="1800" u="none" cap="none" strike="noStrike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de" sz="18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The total background is </a:t>
            </a:r>
            <a:r>
              <a:rPr b="0" i="0" lang="de" sz="18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estimated</a:t>
            </a:r>
            <a:r>
              <a:rPr b="0" i="0" lang="de" sz="18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 at </a:t>
            </a:r>
            <a:endParaRPr b="0" i="0" sz="1800" u="none" cap="none" strike="noStrike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de" sz="18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 	</a:t>
            </a:r>
            <a:endParaRPr b="0" i="0" sz="1800" u="none" cap="none" strike="noStrike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75" name="Google Shape;475;p33"/>
          <p:cNvSpPr txBox="1"/>
          <p:nvPr/>
        </p:nvSpPr>
        <p:spPr>
          <a:xfrm>
            <a:off x="5395267" y="1040515"/>
            <a:ext cx="3990600" cy="38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de" sz="12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Decay</a:t>
            </a:r>
            <a:r>
              <a:rPr b="1" i="1" lang="de" sz="1200" u="none" cap="none" strike="noStrike">
                <a:solidFill>
                  <a:srgbClr val="242424"/>
                </a:solidFill>
                <a:latin typeface="Cabin Medium"/>
                <a:ea typeface="Cabin Medium"/>
                <a:cs typeface="Cabin Medium"/>
                <a:sym typeface="Cabin Medium"/>
              </a:rPr>
              <a:t> background contribution: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33"/>
          <p:cNvSpPr txBox="1"/>
          <p:nvPr/>
        </p:nvSpPr>
        <p:spPr>
          <a:xfrm>
            <a:off x="571500" y="4038474"/>
            <a:ext cx="4401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de" sz="18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with which the physics goal is reachable</a:t>
            </a:r>
            <a:br>
              <a:rPr b="0" i="0" lang="de" sz="18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</a:br>
            <a:r>
              <a:rPr b="0" i="0" lang="de" sz="9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i.e. discovery sens. of &gt;10</a:t>
            </a:r>
            <a:r>
              <a:rPr b="0" baseline="30000" i="0" lang="de" sz="9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28</a:t>
            </a:r>
            <a:r>
              <a:rPr b="0" i="0" lang="de" sz="9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 yr (99.73% CL).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33"/>
          <p:cNvSpPr txBox="1"/>
          <p:nvPr>
            <p:ph idx="12" type="sldNum"/>
          </p:nvPr>
        </p:nvSpPr>
        <p:spPr>
          <a:xfrm>
            <a:off x="8572498" y="4663222"/>
            <a:ext cx="4485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pic>
        <p:nvPicPr>
          <p:cNvPr id="478" name="Google Shape;478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45774" y="5457949"/>
            <a:ext cx="2337850" cy="23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2981" y="1837838"/>
            <a:ext cx="3523437" cy="624007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33"/>
          <p:cNvSpPr txBox="1"/>
          <p:nvPr/>
        </p:nvSpPr>
        <p:spPr>
          <a:xfrm>
            <a:off x="419644" y="3658512"/>
            <a:ext cx="4410905" cy="4072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de" sz="18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(9.2</a:t>
            </a:r>
            <a:r>
              <a:rPr b="1" baseline="30000" i="0" lang="de" sz="18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+5.0 </a:t>
            </a:r>
            <a:r>
              <a:rPr b="1" i="0" lang="de" sz="18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) × 10</a:t>
            </a:r>
            <a:r>
              <a:rPr b="1" baseline="30000" i="0" lang="de" sz="18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-6</a:t>
            </a:r>
            <a:r>
              <a:rPr b="1" i="0" lang="de" sz="18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 cts/(keV kg yr)</a:t>
            </a:r>
            <a:r>
              <a:rPr b="0" i="0" lang="de" sz="18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endParaRPr b="0" i="0" sz="1800" u="none" cap="none" strike="noStrike">
              <a:solidFill>
                <a:schemeClr val="dk2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81" name="Google Shape;481;p33"/>
          <p:cNvSpPr txBox="1"/>
          <p:nvPr/>
        </p:nvSpPr>
        <p:spPr>
          <a:xfrm>
            <a:off x="1534291" y="3613315"/>
            <a:ext cx="528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baseline="-25000" i="0" lang="de" sz="18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-6.5</a:t>
            </a:r>
            <a:endParaRPr b="0" baseline="-25000" i="0" sz="1800" u="none" cap="none" strike="noStrike">
              <a:solidFill>
                <a:schemeClr val="dk2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482" name="Google Shape;482;p33"/>
          <p:cNvPicPr preferRelativeResize="0"/>
          <p:nvPr/>
        </p:nvPicPr>
        <p:blipFill rotWithShape="1">
          <a:blip r:embed="rId5">
            <a:alphaModFix/>
          </a:blip>
          <a:srcRect b="0" l="0" r="0" t="51282"/>
          <a:stretch/>
        </p:blipFill>
        <p:spPr>
          <a:xfrm>
            <a:off x="4902523" y="1779877"/>
            <a:ext cx="3674936" cy="2505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33"/>
          <p:cNvPicPr preferRelativeResize="0"/>
          <p:nvPr/>
        </p:nvPicPr>
        <p:blipFill rotWithShape="1">
          <a:blip r:embed="rId5">
            <a:alphaModFix/>
          </a:blip>
          <a:srcRect b="91443" l="0" r="0" t="0"/>
          <a:stretch/>
        </p:blipFill>
        <p:spPr>
          <a:xfrm>
            <a:off x="4902523" y="1339790"/>
            <a:ext cx="3674936" cy="440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4"/>
          <p:cNvSpPr txBox="1"/>
          <p:nvPr>
            <p:ph idx="1" type="body"/>
          </p:nvPr>
        </p:nvSpPr>
        <p:spPr>
          <a:xfrm>
            <a:off x="584675" y="1408150"/>
            <a:ext cx="45165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de" sz="1600">
                <a:solidFill>
                  <a:schemeClr val="dk2"/>
                </a:solidFill>
              </a:rPr>
              <a:t>P</a:t>
            </a:r>
            <a:r>
              <a:rPr lang="de" sz="1600">
                <a:solidFill>
                  <a:schemeClr val="dk2"/>
                </a:solidFill>
              </a:rPr>
              <a:t>reparation for </a:t>
            </a:r>
            <a:r>
              <a:rPr lang="de" sz="1600">
                <a:solidFill>
                  <a:schemeClr val="lt1"/>
                </a:solidFill>
              </a:rPr>
              <a:t>LEGEND  </a:t>
            </a:r>
            <a:r>
              <a:rPr lang="de" sz="1600">
                <a:solidFill>
                  <a:schemeClr val="dk2"/>
                </a:solidFill>
              </a:rPr>
              <a:t> </a:t>
            </a:r>
            <a:r>
              <a:rPr lang="de" sz="1600">
                <a:solidFill>
                  <a:schemeClr val="dk2"/>
                </a:solidFill>
              </a:rPr>
              <a:t>-1000 at LNGS ongoing and construction starts 2026.</a:t>
            </a:r>
            <a:endParaRPr sz="16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de" sz="1600">
                <a:solidFill>
                  <a:schemeClr val="dk2"/>
                </a:solidFill>
              </a:rPr>
              <a:t>To reach the </a:t>
            </a:r>
            <a:r>
              <a:rPr lang="de" sz="1600">
                <a:solidFill>
                  <a:schemeClr val="dk2"/>
                </a:solidFill>
              </a:rPr>
              <a:t>background </a:t>
            </a:r>
            <a:r>
              <a:rPr lang="de" sz="1600">
                <a:solidFill>
                  <a:schemeClr val="dk2"/>
                </a:solidFill>
              </a:rPr>
              <a:t>goal:</a:t>
            </a:r>
            <a:endParaRPr sz="1600">
              <a:solidFill>
                <a:schemeClr val="dk2"/>
              </a:solidFill>
            </a:endParaRPr>
          </a:p>
          <a:p>
            <a:pPr indent="-173600" lvl="0" marL="179999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b="1" lang="de" sz="1600">
                <a:solidFill>
                  <a:srgbClr val="4477AA"/>
                </a:solidFill>
              </a:rPr>
              <a:t>radiogenic</a:t>
            </a:r>
            <a:r>
              <a:rPr lang="de" sz="1600">
                <a:solidFill>
                  <a:schemeClr val="dk2"/>
                </a:solidFill>
              </a:rPr>
              <a:t>: clean and active material</a:t>
            </a:r>
            <a:endParaRPr sz="1600">
              <a:solidFill>
                <a:schemeClr val="dk2"/>
              </a:solidFill>
            </a:endParaRPr>
          </a:p>
          <a:p>
            <a:pPr indent="-173600" lvl="0" marL="179999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b="1" baseline="30000" lang="de" sz="1600">
                <a:solidFill>
                  <a:srgbClr val="CCBB44"/>
                </a:solidFill>
              </a:rPr>
              <a:t>42</a:t>
            </a:r>
            <a:r>
              <a:rPr b="1" lang="de" sz="1600">
                <a:solidFill>
                  <a:srgbClr val="CCBB44"/>
                </a:solidFill>
              </a:rPr>
              <a:t>K</a:t>
            </a:r>
            <a:r>
              <a:rPr lang="de" sz="1600">
                <a:solidFill>
                  <a:schemeClr val="dk2"/>
                </a:solidFill>
              </a:rPr>
              <a:t>: UGLAr, active enclosures as alternative</a:t>
            </a:r>
            <a:endParaRPr sz="1600">
              <a:solidFill>
                <a:schemeClr val="dk2"/>
              </a:solidFill>
            </a:endParaRPr>
          </a:p>
          <a:p>
            <a:pPr indent="-173600" lvl="0" marL="179999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b="1" lang="de" sz="1600">
                <a:solidFill>
                  <a:srgbClr val="AA3377"/>
                </a:solidFill>
              </a:rPr>
              <a:t>µ-induced</a:t>
            </a:r>
            <a:r>
              <a:rPr lang="de" sz="1600">
                <a:solidFill>
                  <a:schemeClr val="dk2"/>
                </a:solidFill>
              </a:rPr>
              <a:t>: topology based tagging to reject decays of in-situ produced isotopes</a:t>
            </a:r>
            <a:endParaRPr sz="16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800"/>
              <a:buNone/>
            </a:pPr>
            <a:r>
              <a:rPr lang="de" sz="1600">
                <a:solidFill>
                  <a:schemeClr val="dk2"/>
                </a:solidFill>
              </a:rPr>
              <a:t>With this, we can </a:t>
            </a:r>
            <a:r>
              <a:rPr b="1" lang="de" sz="1600">
                <a:solidFill>
                  <a:schemeClr val="dk2"/>
                </a:solidFill>
              </a:rPr>
              <a:t>make an </a:t>
            </a:r>
            <a:r>
              <a:rPr b="1" i="1" lang="de" sz="1600">
                <a:solidFill>
                  <a:schemeClr val="dk2"/>
                </a:solidFill>
              </a:rPr>
              <a:t>unambiguous discovery</a:t>
            </a:r>
            <a:r>
              <a:rPr b="1" lang="de" sz="1600">
                <a:solidFill>
                  <a:schemeClr val="dk2"/>
                </a:solidFill>
              </a:rPr>
              <a:t> of 0νββ decay </a:t>
            </a:r>
            <a:r>
              <a:rPr lang="de" sz="1600">
                <a:solidFill>
                  <a:schemeClr val="dk2"/>
                </a:solidFill>
              </a:rPr>
              <a:t>with just a handful of counts at Q</a:t>
            </a:r>
            <a:r>
              <a:rPr baseline="-25000" lang="de" sz="1600">
                <a:solidFill>
                  <a:schemeClr val="dk2"/>
                </a:solidFill>
              </a:rPr>
              <a:t>ββ</a:t>
            </a:r>
            <a:r>
              <a:rPr lang="de" sz="1600">
                <a:solidFill>
                  <a:schemeClr val="dk2"/>
                </a:solidFill>
              </a:rPr>
              <a:t>.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489" name="Google Shape;489;p34"/>
          <p:cNvSpPr txBox="1"/>
          <p:nvPr>
            <p:ph type="title"/>
          </p:nvPr>
        </p:nvSpPr>
        <p:spPr>
          <a:xfrm>
            <a:off x="571500" y="0"/>
            <a:ext cx="8001000" cy="85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de"/>
              <a:t>Summary</a:t>
            </a:r>
            <a:endParaRPr/>
          </a:p>
        </p:txBody>
      </p:sp>
      <p:pic>
        <p:nvPicPr>
          <p:cNvPr id="490" name="Google Shape;490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40125" y="1454000"/>
            <a:ext cx="840400" cy="187625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34"/>
          <p:cNvSpPr txBox="1"/>
          <p:nvPr>
            <p:ph idx="12" type="sldNum"/>
          </p:nvPr>
        </p:nvSpPr>
        <p:spPr>
          <a:xfrm>
            <a:off x="8572498" y="4663222"/>
            <a:ext cx="4485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pic>
        <p:nvPicPr>
          <p:cNvPr id="492" name="Google Shape;492;p34"/>
          <p:cNvPicPr preferRelativeResize="0"/>
          <p:nvPr/>
        </p:nvPicPr>
        <p:blipFill rotWithShape="1">
          <a:blip r:embed="rId4">
            <a:alphaModFix/>
          </a:blip>
          <a:srcRect b="0" l="47415" r="0" t="0"/>
          <a:stretch/>
        </p:blipFill>
        <p:spPr>
          <a:xfrm>
            <a:off x="5428071" y="2707690"/>
            <a:ext cx="3024774" cy="225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34" title="design_and_physics_goals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01392" y="1150121"/>
            <a:ext cx="2551443" cy="1391676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34"/>
          <p:cNvSpPr txBox="1"/>
          <p:nvPr/>
        </p:nvSpPr>
        <p:spPr>
          <a:xfrm>
            <a:off x="5813746" y="841996"/>
            <a:ext cx="2551500" cy="6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de" sz="1000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Design and Physics Goals</a:t>
            </a:r>
            <a:endParaRPr b="1" i="1" sz="1000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3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de"/>
              <a:t>Backup</a:t>
            </a:r>
            <a:endParaRPr/>
          </a:p>
        </p:txBody>
      </p:sp>
      <p:sp>
        <p:nvSpPr>
          <p:cNvPr id="500" name="Google Shape;500;p35"/>
          <p:cNvSpPr txBox="1"/>
          <p:nvPr>
            <p:ph idx="12" type="sldNum"/>
          </p:nvPr>
        </p:nvSpPr>
        <p:spPr>
          <a:xfrm>
            <a:off x="8572498" y="4663222"/>
            <a:ext cx="4485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6"/>
          <p:cNvSpPr txBox="1"/>
          <p:nvPr>
            <p:ph type="title"/>
          </p:nvPr>
        </p:nvSpPr>
        <p:spPr>
          <a:xfrm>
            <a:off x="571500" y="0"/>
            <a:ext cx="8001000" cy="85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b="0" lang="de"/>
              <a:t>Reminder: </a:t>
            </a:r>
            <a:r>
              <a:rPr lang="de"/>
              <a:t>Neutrinoless Double Beta Decay</a:t>
            </a:r>
            <a:endParaRPr/>
          </a:p>
        </p:txBody>
      </p:sp>
      <p:sp>
        <p:nvSpPr>
          <p:cNvPr id="506" name="Google Shape;506;p36"/>
          <p:cNvSpPr txBox="1"/>
          <p:nvPr/>
        </p:nvSpPr>
        <p:spPr>
          <a:xfrm>
            <a:off x="557540" y="2506778"/>
            <a:ext cx="4680000" cy="8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4999"/>
              </a:lnSpc>
              <a:spcBef>
                <a:spcPts val="0"/>
              </a:spcBef>
              <a:spcAft>
                <a:spcPts val="15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de" sz="2000" u="none" cap="none" strike="noStrike">
                <a:solidFill>
                  <a:srgbClr val="07A9FF"/>
                </a:solidFill>
                <a:latin typeface="Cabin"/>
                <a:ea typeface="Cabin"/>
                <a:cs typeface="Cabin"/>
                <a:sym typeface="Cabin"/>
              </a:rPr>
              <a:t>Neutrinoless double beta decay (0𝜈ββ)</a:t>
            </a:r>
            <a:endParaRPr b="1" i="0" sz="2000" u="none" cap="none" strike="noStrike">
              <a:solidFill>
                <a:srgbClr val="07A9FF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507" name="Google Shape;507;p36"/>
          <p:cNvSpPr txBox="1"/>
          <p:nvPr/>
        </p:nvSpPr>
        <p:spPr>
          <a:xfrm>
            <a:off x="564520" y="2803428"/>
            <a:ext cx="4680000" cy="18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58300" lvl="0" marL="288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ts val="1800"/>
              <a:buFont typeface="Cabin"/>
              <a:buChar char="●"/>
            </a:pPr>
            <a:r>
              <a:rPr b="0" i="0" lang="de" sz="18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a beyond SM process that violates lepton-number conservation (ΔL=2)</a:t>
            </a:r>
            <a:endParaRPr b="0" i="0" sz="1800" u="none" cap="none" strike="noStrike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258300" lvl="0" marL="2880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42424"/>
              </a:buClr>
              <a:buSzPts val="1800"/>
              <a:buFont typeface="Cabin"/>
              <a:buChar char="●"/>
            </a:pPr>
            <a:r>
              <a:rPr b="0" i="0" lang="de" sz="18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has not been observed so far, but</a:t>
            </a:r>
            <a:endParaRPr b="0" i="0" sz="1800" u="none" cap="none" strike="noStrike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258300" lvl="0" marL="2880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242424"/>
              </a:buClr>
              <a:buSzPts val="1800"/>
              <a:buFont typeface="Cabin"/>
              <a:buChar char="●"/>
            </a:pPr>
            <a:r>
              <a:rPr b="0" i="0" lang="de" sz="18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its detection would confirm the Majorana character of neutrinos.</a:t>
            </a:r>
            <a:endParaRPr b="0" i="0" sz="1800" u="none" cap="none" strike="noStrike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508" name="Google Shape;508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29900" y="2993282"/>
            <a:ext cx="2146200" cy="1393637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36"/>
          <p:cNvSpPr txBox="1"/>
          <p:nvPr/>
        </p:nvSpPr>
        <p:spPr>
          <a:xfrm>
            <a:off x="550560" y="1084063"/>
            <a:ext cx="4680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4999"/>
              </a:lnSpc>
              <a:spcBef>
                <a:spcPts val="0"/>
              </a:spcBef>
              <a:spcAft>
                <a:spcPts val="15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de" sz="20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Double beta decay (2𝜈ββ)</a:t>
            </a:r>
            <a:endParaRPr b="1" i="0" sz="2000" u="none" cap="none" strike="noStrike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510" name="Google Shape;510;p36"/>
          <p:cNvSpPr txBox="1"/>
          <p:nvPr/>
        </p:nvSpPr>
        <p:spPr>
          <a:xfrm>
            <a:off x="571500" y="1334688"/>
            <a:ext cx="4680000" cy="8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58300" lvl="0" marL="288000" marR="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242424"/>
              </a:buClr>
              <a:buSzPts val="1800"/>
              <a:buFont typeface="Cabin"/>
              <a:buChar char="●"/>
            </a:pPr>
            <a:r>
              <a:rPr b="0" i="0" lang="de" sz="18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an observed standard model (SM) process</a:t>
            </a:r>
            <a:endParaRPr b="0" i="0" sz="1800" u="none" cap="none" strike="noStrike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511" name="Google Shape;511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29900" y="1149831"/>
            <a:ext cx="2146200" cy="12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36"/>
          <p:cNvSpPr txBox="1"/>
          <p:nvPr>
            <p:ph idx="12" type="sldNum"/>
          </p:nvPr>
        </p:nvSpPr>
        <p:spPr>
          <a:xfrm>
            <a:off x="8572498" y="4663222"/>
            <a:ext cx="4485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Google Shape;517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28074" y="1151246"/>
            <a:ext cx="2143636" cy="12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37"/>
          <p:cNvSpPr txBox="1"/>
          <p:nvPr>
            <p:ph type="title"/>
          </p:nvPr>
        </p:nvSpPr>
        <p:spPr>
          <a:xfrm>
            <a:off x="571500" y="0"/>
            <a:ext cx="8001000" cy="85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b="0" lang="de"/>
              <a:t>Reminder: </a:t>
            </a:r>
            <a:r>
              <a:rPr lang="de"/>
              <a:t>Link between 0𝜈ββ and  </a:t>
            </a:r>
            <a:r>
              <a:rPr lang="de">
                <a:solidFill>
                  <a:schemeClr val="dk1"/>
                </a:solidFill>
              </a:rPr>
              <a:t>𝜈-mass</a:t>
            </a:r>
            <a:endParaRPr/>
          </a:p>
        </p:txBody>
      </p:sp>
      <p:sp>
        <p:nvSpPr>
          <p:cNvPr id="519" name="Google Shape;519;p37"/>
          <p:cNvSpPr txBox="1"/>
          <p:nvPr>
            <p:ph idx="1" type="body"/>
          </p:nvPr>
        </p:nvSpPr>
        <p:spPr>
          <a:xfrm>
            <a:off x="571500" y="1430925"/>
            <a:ext cx="4286400" cy="31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de"/>
              <a:t>Assuming light Majorana neutrino exchange</a:t>
            </a:r>
            <a:endParaRPr/>
          </a:p>
          <a:p>
            <a:pPr indent="0" lvl="0" marL="0" rtl="0" algn="l">
              <a:lnSpc>
                <a:spcPct val="114999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999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de"/>
              <a:t>with</a:t>
            </a:r>
            <a:endParaRPr/>
          </a:p>
          <a:p>
            <a:pPr indent="0" lvl="0" marL="0" rtl="0" algn="l">
              <a:lnSpc>
                <a:spcPct val="114999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999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rPr lang="de"/>
              <a:t>Next generation 0𝜈ββ experiments aim to probe the entire inverted mass ordering region</a:t>
            </a:r>
            <a:endParaRPr/>
          </a:p>
        </p:txBody>
      </p:sp>
      <p:pic>
        <p:nvPicPr>
          <p:cNvPr id="520" name="Google Shape;520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82221" y="2599767"/>
            <a:ext cx="2415215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96163" y="1881025"/>
            <a:ext cx="2837064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883099" y="2738700"/>
            <a:ext cx="1663200" cy="237600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37"/>
          <p:cNvSpPr txBox="1"/>
          <p:nvPr/>
        </p:nvSpPr>
        <p:spPr>
          <a:xfrm rot="-5400000">
            <a:off x="6800360" y="3501076"/>
            <a:ext cx="1598100" cy="2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de" sz="6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graph by Christoph Wiesinger</a:t>
            </a:r>
            <a:endParaRPr b="0" i="0" sz="600" u="none" cap="none" strike="noStrike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524" name="Google Shape;524;p37"/>
          <p:cNvSpPr txBox="1"/>
          <p:nvPr/>
        </p:nvSpPr>
        <p:spPr>
          <a:xfrm>
            <a:off x="1296175" y="2255123"/>
            <a:ext cx="2347800" cy="2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1" lang="de" sz="8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half life - ββ-mass relation </a:t>
            </a:r>
            <a:endParaRPr b="0" i="1" sz="800" u="none" cap="none" strike="noStrike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525" name="Google Shape;525;p37"/>
          <p:cNvSpPr txBox="1"/>
          <p:nvPr/>
        </p:nvSpPr>
        <p:spPr>
          <a:xfrm>
            <a:off x="1883099" y="3012486"/>
            <a:ext cx="2347800" cy="2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1" lang="de" sz="8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ββ-mass (coherent sum) </a:t>
            </a:r>
            <a:endParaRPr b="0" i="1" sz="800" u="none" cap="none" strike="noStrike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526" name="Google Shape;526;p37"/>
          <p:cNvSpPr txBox="1"/>
          <p:nvPr>
            <p:ph idx="12" type="sldNum"/>
          </p:nvPr>
        </p:nvSpPr>
        <p:spPr>
          <a:xfrm>
            <a:off x="8572498" y="4663222"/>
            <a:ext cx="4485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38"/>
          <p:cNvSpPr txBox="1"/>
          <p:nvPr>
            <p:ph type="title"/>
          </p:nvPr>
        </p:nvSpPr>
        <p:spPr>
          <a:xfrm>
            <a:off x="571500" y="0"/>
            <a:ext cx="8001000" cy="857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Comparison to other experiments</a:t>
            </a:r>
            <a:endParaRPr/>
          </a:p>
        </p:txBody>
      </p:sp>
      <p:sp>
        <p:nvSpPr>
          <p:cNvPr id="532" name="Google Shape;532;p38"/>
          <p:cNvSpPr txBox="1"/>
          <p:nvPr>
            <p:ph idx="1" type="body"/>
          </p:nvPr>
        </p:nvSpPr>
        <p:spPr>
          <a:xfrm>
            <a:off x="571500" y="1152465"/>
            <a:ext cx="8001000" cy="341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3" name="Google Shape;533;p38"/>
          <p:cNvSpPr txBox="1"/>
          <p:nvPr>
            <p:ph idx="12" type="sldNum"/>
          </p:nvPr>
        </p:nvSpPr>
        <p:spPr>
          <a:xfrm>
            <a:off x="8572498" y="4663222"/>
            <a:ext cx="448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pic>
        <p:nvPicPr>
          <p:cNvPr id="534" name="Google Shape;534;p38" title="overview_plo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500" y="908655"/>
            <a:ext cx="8084751" cy="40700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39"/>
          <p:cNvSpPr txBox="1"/>
          <p:nvPr>
            <p:ph type="title"/>
          </p:nvPr>
        </p:nvSpPr>
        <p:spPr>
          <a:xfrm>
            <a:off x="571500" y="0"/>
            <a:ext cx="8001000" cy="857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Nuclear matrix element and phase space</a:t>
            </a:r>
            <a:endParaRPr/>
          </a:p>
        </p:txBody>
      </p:sp>
      <p:sp>
        <p:nvSpPr>
          <p:cNvPr id="540" name="Google Shape;540;p39"/>
          <p:cNvSpPr txBox="1"/>
          <p:nvPr>
            <p:ph idx="12" type="sldNum"/>
          </p:nvPr>
        </p:nvSpPr>
        <p:spPr>
          <a:xfrm>
            <a:off x="8572498" y="4663222"/>
            <a:ext cx="448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pic>
        <p:nvPicPr>
          <p:cNvPr id="541" name="Google Shape;54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475" y="1003175"/>
            <a:ext cx="5302702" cy="242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39"/>
          <p:cNvPicPr preferRelativeResize="0"/>
          <p:nvPr/>
        </p:nvPicPr>
        <p:blipFill rotWithShape="1">
          <a:blip r:embed="rId4">
            <a:alphaModFix/>
          </a:blip>
          <a:srcRect b="0" l="0" r="0" t="2219"/>
          <a:stretch/>
        </p:blipFill>
        <p:spPr>
          <a:xfrm>
            <a:off x="5588675" y="1003175"/>
            <a:ext cx="3219024" cy="278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2538" y="3536100"/>
            <a:ext cx="2837064" cy="3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5"/>
          <p:cNvSpPr txBox="1"/>
          <p:nvPr>
            <p:ph type="title"/>
          </p:nvPr>
        </p:nvSpPr>
        <p:spPr>
          <a:xfrm>
            <a:off x="571500" y="0"/>
            <a:ext cx="8001000" cy="85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de">
                <a:solidFill>
                  <a:schemeClr val="dk1"/>
                </a:solidFill>
              </a:rPr>
              <a:t>The History of </a:t>
            </a:r>
            <a:r>
              <a:rPr baseline="30000" lang="de">
                <a:solidFill>
                  <a:schemeClr val="dk1"/>
                </a:solidFill>
              </a:rPr>
              <a:t>76</a:t>
            </a:r>
            <a:r>
              <a:rPr lang="de">
                <a:solidFill>
                  <a:schemeClr val="dk1"/>
                </a:solidFill>
              </a:rPr>
              <a:t>Ge based 0𝜈ββ Search</a:t>
            </a:r>
            <a:endParaRPr/>
          </a:p>
        </p:txBody>
      </p:sp>
      <p:pic>
        <p:nvPicPr>
          <p:cNvPr id="109" name="Google Shape;109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1500" y="994661"/>
            <a:ext cx="8000998" cy="3757327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5"/>
          <p:cNvSpPr/>
          <p:nvPr/>
        </p:nvSpPr>
        <p:spPr>
          <a:xfrm>
            <a:off x="6102950" y="1175875"/>
            <a:ext cx="1702800" cy="30804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111" name="Google Shape;111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95369" y="1241575"/>
            <a:ext cx="448400" cy="47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95369" y="2705100"/>
            <a:ext cx="448400" cy="452154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5"/>
          <p:cNvSpPr txBox="1"/>
          <p:nvPr/>
        </p:nvSpPr>
        <p:spPr>
          <a:xfrm>
            <a:off x="6160725" y="1241575"/>
            <a:ext cx="1134600" cy="2963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de" sz="1400" u="none" cap="none" strike="noStrike">
                <a:solidFill>
                  <a:srgbClr val="CC3311"/>
                </a:solidFill>
                <a:latin typeface="Cabin"/>
                <a:ea typeface="Cabin"/>
                <a:cs typeface="Cabin"/>
                <a:sym typeface="Cabin"/>
              </a:rPr>
              <a:t>GERDA</a:t>
            </a:r>
            <a:br>
              <a:rPr b="1" i="0" lang="de" sz="1400" u="none" cap="none" strike="noStrike">
                <a:solidFill>
                  <a:srgbClr val="CC3311"/>
                </a:solidFill>
                <a:latin typeface="Cabin"/>
                <a:ea typeface="Cabin"/>
                <a:cs typeface="Cabin"/>
                <a:sym typeface="Cabin"/>
              </a:rPr>
            </a:br>
            <a:r>
              <a:rPr b="1" i="0" lang="de" sz="1000" u="none" cap="none" strike="noStrike">
                <a:solidFill>
                  <a:srgbClr val="CC3311"/>
                </a:solidFill>
                <a:latin typeface="Cabin"/>
                <a:ea typeface="Cabin"/>
                <a:cs typeface="Cabin"/>
                <a:sym typeface="Cabin"/>
              </a:rPr>
              <a:t>(127.3 kg yr)</a:t>
            </a:r>
            <a:endParaRPr b="1" i="0" sz="1000" u="none" cap="none" strike="noStrike">
              <a:solidFill>
                <a:srgbClr val="CC331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14" name="Google Shape;114;p15"/>
          <p:cNvSpPr txBox="1"/>
          <p:nvPr/>
        </p:nvSpPr>
        <p:spPr>
          <a:xfrm>
            <a:off x="6189525" y="1721875"/>
            <a:ext cx="1554300" cy="7412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de" sz="12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Had the </a:t>
            </a:r>
            <a:r>
              <a:rPr b="1" i="0" lang="de" sz="12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best BI</a:t>
            </a:r>
            <a:r>
              <a:rPr b="0" i="0" lang="de" sz="12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:</a:t>
            </a:r>
            <a:endParaRPr b="0" i="0" sz="1200" u="none" cap="none" strike="noStrike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marR="0" rtl="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de" sz="10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5 × 10</a:t>
            </a:r>
            <a:r>
              <a:rPr b="1" baseline="30000" i="0" lang="de" sz="10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-4</a:t>
            </a:r>
            <a:r>
              <a:rPr b="1" i="0" lang="de" sz="10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 cts/(keV kg yr)</a:t>
            </a:r>
            <a:r>
              <a:rPr b="1" i="0" lang="de" sz="12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endParaRPr b="1" i="0" sz="1200" u="none" cap="none" strike="noStrike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de" sz="12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Used both </a:t>
            </a:r>
            <a:r>
              <a:rPr b="1" i="0" lang="de" sz="12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PSD</a:t>
            </a:r>
            <a:r>
              <a:rPr b="0" i="0" lang="de" sz="12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 and </a:t>
            </a:r>
            <a:r>
              <a:rPr b="1" i="0" lang="de" sz="12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LAr</a:t>
            </a:r>
            <a:r>
              <a:rPr b="0" i="0" lang="de" sz="12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b="1" i="0" lang="de" sz="12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anti-coincidence</a:t>
            </a:r>
            <a:r>
              <a:rPr b="0" i="0" lang="de" sz="12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.</a:t>
            </a:r>
            <a:endParaRPr b="0" i="0" sz="1200" u="none" cap="none" strike="noStrike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15" name="Google Shape;115;p15"/>
          <p:cNvSpPr txBox="1"/>
          <p:nvPr/>
        </p:nvSpPr>
        <p:spPr>
          <a:xfrm>
            <a:off x="6160725" y="2699775"/>
            <a:ext cx="1134600" cy="2963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de" sz="1400" u="none" cap="none" strike="noStrike">
                <a:solidFill>
                  <a:srgbClr val="33BBEE"/>
                </a:solidFill>
                <a:latin typeface="Cabin"/>
                <a:ea typeface="Cabin"/>
                <a:cs typeface="Cabin"/>
                <a:sym typeface="Cabin"/>
              </a:rPr>
              <a:t>Majorana Demonstrator</a:t>
            </a:r>
            <a:endParaRPr b="1" i="0" sz="1400" u="none" cap="none" strike="noStrike">
              <a:solidFill>
                <a:srgbClr val="33BBEE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de" sz="1400" u="none" cap="none" strike="noStrike">
                <a:solidFill>
                  <a:srgbClr val="33BBEE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b="1" i="0" lang="de" sz="1000" u="none" cap="none" strike="noStrike">
                <a:solidFill>
                  <a:srgbClr val="33BBEE"/>
                </a:solidFill>
                <a:latin typeface="Cabin"/>
                <a:ea typeface="Cabin"/>
                <a:cs typeface="Cabin"/>
                <a:sym typeface="Cabin"/>
              </a:rPr>
              <a:t>(64.5 kg yr)</a:t>
            </a:r>
            <a:endParaRPr b="1" i="0" sz="1000" u="none" cap="none" strike="noStrike">
              <a:solidFill>
                <a:srgbClr val="33BBEE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16" name="Google Shape;116;p15"/>
          <p:cNvSpPr txBox="1"/>
          <p:nvPr/>
        </p:nvSpPr>
        <p:spPr>
          <a:xfrm>
            <a:off x="6177200" y="3385850"/>
            <a:ext cx="1554300" cy="7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de" sz="12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Had the</a:t>
            </a:r>
            <a:r>
              <a:rPr b="1" i="0" lang="de" sz="12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 best energy resolution:</a:t>
            </a:r>
            <a:endParaRPr b="1" i="0" sz="1200" u="none" cap="none" strike="noStrike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marR="0" rtl="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de" sz="10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2.5 keV </a:t>
            </a:r>
            <a:r>
              <a:rPr b="1" i="0" lang="de" sz="1000" u="none" cap="none" strike="noStrike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rPr>
              <a:t>@</a:t>
            </a:r>
            <a:r>
              <a:rPr b="1" i="0" lang="de" sz="10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 Q</a:t>
            </a:r>
            <a:r>
              <a:rPr b="1" baseline="-25000" i="0" lang="de" sz="10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ββ</a:t>
            </a:r>
            <a:r>
              <a:rPr b="1" i="0" lang="de" sz="12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endParaRPr b="1" i="0" sz="1200" u="none" cap="none" strike="noStrike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de" sz="12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Used </a:t>
            </a:r>
            <a:r>
              <a:rPr b="1" i="0" lang="de" sz="12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PSD</a:t>
            </a:r>
            <a:r>
              <a:rPr b="0" i="0" lang="de" sz="12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 to reduce BI.</a:t>
            </a:r>
            <a:endParaRPr b="0" i="0" sz="1200" u="none" cap="none" strike="noStrike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117" name="Google Shape;117;p15"/>
          <p:cNvPicPr preferRelativeResize="0"/>
          <p:nvPr/>
        </p:nvPicPr>
        <p:blipFill rotWithShape="1">
          <a:blip r:embed="rId6">
            <a:alphaModFix/>
          </a:blip>
          <a:srcRect b="0" l="0" r="43668" t="0"/>
          <a:stretch/>
        </p:blipFill>
        <p:spPr>
          <a:xfrm>
            <a:off x="571500" y="994650"/>
            <a:ext cx="4507075" cy="3757348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5"/>
          <p:cNvSpPr txBox="1"/>
          <p:nvPr>
            <p:ph idx="12" type="sldNum"/>
          </p:nvPr>
        </p:nvSpPr>
        <p:spPr>
          <a:xfrm>
            <a:off x="8572498" y="4663222"/>
            <a:ext cx="4485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119" name="Google Shape;119;p15"/>
          <p:cNvSpPr/>
          <p:nvPr/>
        </p:nvSpPr>
        <p:spPr>
          <a:xfrm>
            <a:off x="6010274" y="1181099"/>
            <a:ext cx="157175" cy="3076574"/>
          </a:xfrm>
          <a:custGeom>
            <a:rect b="b" l="l" r="r" t="t"/>
            <a:pathLst>
              <a:path extrusionOk="0" h="123063" w="6287">
                <a:moveTo>
                  <a:pt x="0" y="123063"/>
                </a:moveTo>
                <a:lnTo>
                  <a:pt x="0" y="83439"/>
                </a:lnTo>
                <a:lnTo>
                  <a:pt x="3870" y="81066"/>
                </a:lnTo>
                <a:lnTo>
                  <a:pt x="3870" y="77153"/>
                </a:lnTo>
                <a:lnTo>
                  <a:pt x="121" y="74988"/>
                </a:lnTo>
                <a:lnTo>
                  <a:pt x="121" y="46292"/>
                </a:lnTo>
                <a:lnTo>
                  <a:pt x="3735" y="44205"/>
                </a:lnTo>
                <a:lnTo>
                  <a:pt x="3735" y="39053"/>
                </a:lnTo>
                <a:lnTo>
                  <a:pt x="147" y="36981"/>
                </a:lnTo>
                <a:lnTo>
                  <a:pt x="147" y="7430"/>
                </a:lnTo>
                <a:lnTo>
                  <a:pt x="147" y="0"/>
                </a:lnTo>
                <a:lnTo>
                  <a:pt x="6287" y="0"/>
                </a:lnTo>
                <a:lnTo>
                  <a:pt x="6287" y="123063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6"/>
          <p:cNvSpPr txBox="1"/>
          <p:nvPr>
            <p:ph type="title"/>
          </p:nvPr>
        </p:nvSpPr>
        <p:spPr>
          <a:xfrm>
            <a:off x="571500" y="0"/>
            <a:ext cx="8001000" cy="85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de"/>
              <a:t>The Future of </a:t>
            </a:r>
            <a:r>
              <a:rPr baseline="30000" lang="de"/>
              <a:t>76</a:t>
            </a:r>
            <a:r>
              <a:rPr lang="de"/>
              <a:t>Ge based </a:t>
            </a:r>
            <a:r>
              <a:rPr lang="de">
                <a:solidFill>
                  <a:schemeClr val="dk1"/>
                </a:solidFill>
              </a:rPr>
              <a:t>0𝜈ββ Search</a:t>
            </a:r>
            <a:endParaRPr/>
          </a:p>
        </p:txBody>
      </p:sp>
      <p:pic>
        <p:nvPicPr>
          <p:cNvPr id="125" name="Google Shape;125;p16"/>
          <p:cNvPicPr preferRelativeResize="0"/>
          <p:nvPr/>
        </p:nvPicPr>
        <p:blipFill rotWithShape="1">
          <a:blip r:embed="rId3">
            <a:alphaModFix/>
          </a:blip>
          <a:srcRect b="417" l="0" r="0" t="-420"/>
          <a:stretch/>
        </p:blipFill>
        <p:spPr>
          <a:xfrm>
            <a:off x="571500" y="978836"/>
            <a:ext cx="8000998" cy="3757327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6"/>
          <p:cNvSpPr txBox="1"/>
          <p:nvPr/>
        </p:nvSpPr>
        <p:spPr>
          <a:xfrm>
            <a:off x="6674640" y="4082596"/>
            <a:ext cx="1145400" cy="1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de" sz="10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10</a:t>
            </a:r>
            <a:r>
              <a:rPr b="1" baseline="30000" i="0" lang="de" sz="10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-5</a:t>
            </a:r>
            <a:r>
              <a:rPr b="1" i="0" lang="de" sz="10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 cts/(keV kg yr)</a:t>
            </a:r>
            <a:endParaRPr b="1" i="0" sz="1000" u="none" cap="none" strike="noStrike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marR="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1" i="0" sz="1000" u="none" cap="none" strike="noStrike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27" name="Google Shape;127;p16"/>
          <p:cNvSpPr/>
          <p:nvPr/>
        </p:nvSpPr>
        <p:spPr>
          <a:xfrm>
            <a:off x="1284075" y="1174425"/>
            <a:ext cx="3780000" cy="30804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28" name="Google Shape;128;p16"/>
          <p:cNvSpPr txBox="1"/>
          <p:nvPr/>
        </p:nvSpPr>
        <p:spPr>
          <a:xfrm>
            <a:off x="6248115" y="3682260"/>
            <a:ext cx="1535700" cy="1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de" sz="10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2 </a:t>
            </a:r>
            <a:r>
              <a:rPr b="1" i="0" lang="de" sz="10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× 10</a:t>
            </a:r>
            <a:r>
              <a:rPr b="1" baseline="30000" i="0" lang="de" sz="10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-4</a:t>
            </a:r>
            <a:r>
              <a:rPr b="1" i="0" lang="de" sz="10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 cts/(keV kg yr)</a:t>
            </a:r>
            <a:endParaRPr b="1" i="0" sz="1000" u="none" cap="none" strike="noStrike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29" name="Google Shape;129;p16"/>
          <p:cNvSpPr txBox="1"/>
          <p:nvPr>
            <p:ph idx="12" type="sldNum"/>
          </p:nvPr>
        </p:nvSpPr>
        <p:spPr>
          <a:xfrm>
            <a:off x="8572498" y="4663222"/>
            <a:ext cx="4485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pic>
        <p:nvPicPr>
          <p:cNvPr id="130" name="Google Shape;130;p16"/>
          <p:cNvPicPr preferRelativeResize="0"/>
          <p:nvPr/>
        </p:nvPicPr>
        <p:blipFill rotWithShape="1">
          <a:blip r:embed="rId4">
            <a:alphaModFix/>
          </a:blip>
          <a:srcRect b="19674" l="9132" r="64086" t="37437"/>
          <a:stretch/>
        </p:blipFill>
        <p:spPr>
          <a:xfrm>
            <a:off x="3365608" y="1523017"/>
            <a:ext cx="1690977" cy="13341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1" name="Google Shape;131;p16"/>
          <p:cNvCxnSpPr/>
          <p:nvPr/>
        </p:nvCxnSpPr>
        <p:spPr>
          <a:xfrm>
            <a:off x="6578075" y="1844425"/>
            <a:ext cx="1220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132" name="Google Shape;132;p16"/>
          <p:cNvCxnSpPr/>
          <p:nvPr/>
        </p:nvCxnSpPr>
        <p:spPr>
          <a:xfrm>
            <a:off x="7480800" y="1491850"/>
            <a:ext cx="355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133" name="Google Shape;133;p16"/>
          <p:cNvSpPr txBox="1"/>
          <p:nvPr/>
        </p:nvSpPr>
        <p:spPr>
          <a:xfrm>
            <a:off x="5883795" y="3329959"/>
            <a:ext cx="1535700" cy="1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de" sz="1000" u="none" cap="none" strike="noStrike">
                <a:solidFill>
                  <a:srgbClr val="CC3311"/>
                </a:solidFill>
                <a:latin typeface="Cabin"/>
                <a:ea typeface="Cabin"/>
                <a:cs typeface="Cabin"/>
                <a:sym typeface="Cabin"/>
              </a:rPr>
              <a:t>5 × 10</a:t>
            </a:r>
            <a:r>
              <a:rPr b="1" baseline="30000" i="0" lang="de" sz="1000" u="none" cap="none" strike="noStrike">
                <a:solidFill>
                  <a:srgbClr val="CC3311"/>
                </a:solidFill>
                <a:latin typeface="Cabin"/>
                <a:ea typeface="Cabin"/>
                <a:cs typeface="Cabin"/>
                <a:sym typeface="Cabin"/>
              </a:rPr>
              <a:t>-4</a:t>
            </a:r>
            <a:r>
              <a:rPr b="1" i="0" lang="de" sz="1000" u="none" cap="none" strike="noStrike">
                <a:solidFill>
                  <a:srgbClr val="CC3311"/>
                </a:solidFill>
                <a:latin typeface="Cabin"/>
                <a:ea typeface="Cabin"/>
                <a:cs typeface="Cabin"/>
                <a:sym typeface="Cabin"/>
              </a:rPr>
              <a:t> cts/(keV kg yr)</a:t>
            </a:r>
            <a:endParaRPr b="1" i="0" sz="1000" u="none" cap="none" strike="noStrike">
              <a:solidFill>
                <a:srgbClr val="CC331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134" name="Google Shape;134;p16"/>
          <p:cNvPicPr preferRelativeResize="0"/>
          <p:nvPr/>
        </p:nvPicPr>
        <p:blipFill rotWithShape="1">
          <a:blip r:embed="rId5">
            <a:alphaModFix/>
          </a:blip>
          <a:srcRect b="0" l="3146" r="3480" t="0"/>
          <a:stretch/>
        </p:blipFill>
        <p:spPr>
          <a:xfrm>
            <a:off x="1976450" y="1716900"/>
            <a:ext cx="1183200" cy="1140601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6"/>
          <p:cNvSpPr txBox="1"/>
          <p:nvPr/>
        </p:nvSpPr>
        <p:spPr>
          <a:xfrm>
            <a:off x="1863006" y="1248000"/>
            <a:ext cx="13923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de" sz="1600" u="none" cap="none" strike="noStrike">
                <a:solidFill>
                  <a:srgbClr val="EFEFEF"/>
                </a:solidFill>
                <a:latin typeface="Cabin"/>
                <a:ea typeface="Cabin"/>
                <a:cs typeface="Cabin"/>
                <a:sym typeface="Cabin"/>
              </a:rPr>
              <a:t>LEGEND</a:t>
            </a:r>
            <a:r>
              <a:rPr b="1" i="0" lang="de" sz="1600" u="none" cap="none" strike="noStrike">
                <a:solidFill>
                  <a:srgbClr val="1A2A5B"/>
                </a:solidFill>
                <a:latin typeface="Cabin"/>
                <a:ea typeface="Cabin"/>
                <a:cs typeface="Cabin"/>
                <a:sym typeface="Cabin"/>
              </a:rPr>
              <a:t>-200</a:t>
            </a:r>
            <a:endParaRPr b="1" i="0" sz="1600" u="none" cap="none" strike="noStrike">
              <a:solidFill>
                <a:srgbClr val="1A2A5B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36" name="Google Shape;136;p16"/>
          <p:cNvSpPr txBox="1"/>
          <p:nvPr/>
        </p:nvSpPr>
        <p:spPr>
          <a:xfrm>
            <a:off x="3514943" y="1248000"/>
            <a:ext cx="13923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de" sz="1600" u="none" cap="none" strike="noStrike">
                <a:solidFill>
                  <a:srgbClr val="EFEFEF"/>
                </a:solidFill>
                <a:latin typeface="Cabin"/>
                <a:ea typeface="Cabin"/>
                <a:cs typeface="Cabin"/>
                <a:sym typeface="Cabin"/>
              </a:rPr>
              <a:t>LEGEND</a:t>
            </a:r>
            <a:r>
              <a:rPr b="1" i="0" lang="de" sz="1600" u="none" cap="none" strike="noStrike">
                <a:solidFill>
                  <a:srgbClr val="1A2A5B"/>
                </a:solidFill>
                <a:latin typeface="Cabin"/>
                <a:ea typeface="Cabin"/>
                <a:cs typeface="Cabin"/>
                <a:sym typeface="Cabin"/>
              </a:rPr>
              <a:t>-1000</a:t>
            </a:r>
            <a:endParaRPr b="1" i="0" sz="1600" u="none" cap="none" strike="noStrike">
              <a:solidFill>
                <a:srgbClr val="1A2A5B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137" name="Google Shape;137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39203" y="1320206"/>
            <a:ext cx="805169" cy="18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514953" y="1296457"/>
            <a:ext cx="805169" cy="1803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9" name="Google Shape;139;p16"/>
          <p:cNvGraphicFramePr/>
          <p:nvPr/>
        </p:nvGraphicFramePr>
        <p:xfrm>
          <a:off x="1284075" y="29713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{1AD8E4BB-12C4-4E1C-A9FD-440CAB5D3FF7}</a:tableStyleId>
              </a:tblPr>
              <a:tblGrid>
                <a:gridCol w="781275"/>
                <a:gridCol w="1189950"/>
                <a:gridCol w="1701375"/>
              </a:tblGrid>
              <a:tr h="381000">
                <a:tc>
                  <a:txBody>
                    <a:bodyPr/>
                    <a:lstStyle/>
                    <a:p>
                      <a:pPr indent="0" lvl="0" marL="35999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de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target exposure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de" sz="12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1 ton yr</a:t>
                      </a:r>
                      <a:endParaRPr sz="12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de" sz="12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10 ton yr</a:t>
                      </a:r>
                      <a:endParaRPr sz="12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35999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de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resolution </a:t>
                      </a:r>
                      <a:br>
                        <a:rPr b="1" lang="de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</a:br>
                      <a:r>
                        <a:rPr lang="de" sz="8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in FWHM</a:t>
                      </a:r>
                      <a:endParaRPr sz="8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de" sz="12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~2.5 keV</a:t>
                      </a:r>
                      <a:endParaRPr sz="12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 hMerge="1"/>
              </a:tr>
              <a:tr h="381000">
                <a:tc>
                  <a:txBody>
                    <a:bodyPr/>
                    <a:lstStyle/>
                    <a:p>
                      <a:pPr indent="0" lvl="0" marL="35999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de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background</a:t>
                      </a:r>
                      <a:br>
                        <a:rPr b="1" lang="de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</a:br>
                      <a:r>
                        <a:rPr lang="de" sz="8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[cts/(keV kg yr)]</a:t>
                      </a:r>
                      <a:endParaRPr sz="8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de" sz="12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2 x 10</a:t>
                      </a:r>
                      <a:r>
                        <a:rPr baseline="30000" lang="de" sz="12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-4</a:t>
                      </a:r>
                      <a:endParaRPr sz="12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de" sz="12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10</a:t>
                      </a:r>
                      <a:r>
                        <a:rPr baseline="30000" lang="de" sz="12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-5</a:t>
                      </a:r>
                      <a:endParaRPr baseline="30000" sz="12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40" name="Google Shape;140;p16"/>
          <p:cNvSpPr txBox="1"/>
          <p:nvPr/>
        </p:nvSpPr>
        <p:spPr>
          <a:xfrm>
            <a:off x="1375037" y="4589532"/>
            <a:ext cx="941100" cy="1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de" sz="8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Reminder:</a:t>
            </a:r>
            <a:endParaRPr b="1" i="0" sz="800" u="none" cap="none" strike="noStrike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cxnSp>
        <p:nvCxnSpPr>
          <p:cNvPr id="141" name="Google Shape;141;p16"/>
          <p:cNvCxnSpPr/>
          <p:nvPr/>
        </p:nvCxnSpPr>
        <p:spPr>
          <a:xfrm>
            <a:off x="3099375" y="3924775"/>
            <a:ext cx="648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42" name="Google Shape;142;p16"/>
          <p:cNvSpPr txBox="1"/>
          <p:nvPr/>
        </p:nvSpPr>
        <p:spPr>
          <a:xfrm>
            <a:off x="3175575" y="3692568"/>
            <a:ext cx="688500" cy="1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de" sz="10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0.05x</a:t>
            </a:r>
            <a:endParaRPr b="0" i="0" sz="1000" u="none" cap="none" strike="noStrike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cxnSp>
        <p:nvCxnSpPr>
          <p:cNvPr id="143" name="Google Shape;143;p16"/>
          <p:cNvCxnSpPr/>
          <p:nvPr/>
        </p:nvCxnSpPr>
        <p:spPr>
          <a:xfrm>
            <a:off x="3099642" y="3154768"/>
            <a:ext cx="648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44" name="Google Shape;144;p16"/>
          <p:cNvSpPr txBox="1"/>
          <p:nvPr/>
        </p:nvSpPr>
        <p:spPr>
          <a:xfrm>
            <a:off x="3175842" y="2922561"/>
            <a:ext cx="688500" cy="1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de" sz="10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10x</a:t>
            </a:r>
            <a:endParaRPr b="0" i="0" sz="1000" u="none" cap="none" strike="noStrike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145" name="Google Shape;145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036352" y="4637093"/>
            <a:ext cx="1535700" cy="14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719515" y="4488619"/>
            <a:ext cx="3010885" cy="50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7"/>
          <p:cNvSpPr txBox="1"/>
          <p:nvPr>
            <p:ph type="title"/>
          </p:nvPr>
        </p:nvSpPr>
        <p:spPr>
          <a:xfrm>
            <a:off x="571500" y="0"/>
            <a:ext cx="8001000" cy="85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de"/>
              <a:t>The Future of </a:t>
            </a:r>
            <a:r>
              <a:rPr baseline="30000" lang="de"/>
              <a:t>76</a:t>
            </a:r>
            <a:r>
              <a:rPr lang="de"/>
              <a:t>Ge based </a:t>
            </a:r>
            <a:r>
              <a:rPr lang="de">
                <a:solidFill>
                  <a:schemeClr val="dk1"/>
                </a:solidFill>
              </a:rPr>
              <a:t>0𝜈ββ Search</a:t>
            </a:r>
            <a:endParaRPr/>
          </a:p>
        </p:txBody>
      </p:sp>
      <p:sp>
        <p:nvSpPr>
          <p:cNvPr id="152" name="Google Shape;152;p17"/>
          <p:cNvSpPr txBox="1"/>
          <p:nvPr/>
        </p:nvSpPr>
        <p:spPr>
          <a:xfrm>
            <a:off x="6674640" y="4082596"/>
            <a:ext cx="1145400" cy="1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de" sz="10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10</a:t>
            </a:r>
            <a:r>
              <a:rPr b="1" baseline="30000" i="0" lang="de" sz="10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-5</a:t>
            </a:r>
            <a:r>
              <a:rPr b="1" i="0" lang="de" sz="10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 cts/(keV kg yr)</a:t>
            </a:r>
            <a:endParaRPr b="1" i="0" sz="1000" u="none" cap="none" strike="noStrike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marR="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1" i="0" sz="1000" u="none" cap="none" strike="noStrike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53" name="Google Shape;153;p17"/>
          <p:cNvSpPr/>
          <p:nvPr/>
        </p:nvSpPr>
        <p:spPr>
          <a:xfrm>
            <a:off x="1284075" y="1174425"/>
            <a:ext cx="3780000" cy="30804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54" name="Google Shape;154;p17"/>
          <p:cNvSpPr txBox="1"/>
          <p:nvPr/>
        </p:nvSpPr>
        <p:spPr>
          <a:xfrm>
            <a:off x="6248115" y="3682260"/>
            <a:ext cx="1535700" cy="1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de" sz="10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2 </a:t>
            </a:r>
            <a:r>
              <a:rPr b="1" i="0" lang="de" sz="10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× 10</a:t>
            </a:r>
            <a:r>
              <a:rPr b="1" baseline="30000" i="0" lang="de" sz="10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-4</a:t>
            </a:r>
            <a:r>
              <a:rPr b="1" i="0" lang="de" sz="10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 cts/(keV kg yr)</a:t>
            </a:r>
            <a:endParaRPr b="1" i="0" sz="1000" u="none" cap="none" strike="noStrike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55" name="Google Shape;155;p17"/>
          <p:cNvSpPr txBox="1"/>
          <p:nvPr>
            <p:ph idx="12" type="sldNum"/>
          </p:nvPr>
        </p:nvSpPr>
        <p:spPr>
          <a:xfrm>
            <a:off x="8572498" y="4663222"/>
            <a:ext cx="4485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pic>
        <p:nvPicPr>
          <p:cNvPr id="156" name="Google Shape;156;p17"/>
          <p:cNvPicPr preferRelativeResize="0"/>
          <p:nvPr/>
        </p:nvPicPr>
        <p:blipFill rotWithShape="1">
          <a:blip r:embed="rId3">
            <a:alphaModFix/>
          </a:blip>
          <a:srcRect b="19676" l="9132" r="64086" t="37436"/>
          <a:stretch/>
        </p:blipFill>
        <p:spPr>
          <a:xfrm>
            <a:off x="3365608" y="1523017"/>
            <a:ext cx="1690977" cy="13341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7" name="Google Shape;157;p17"/>
          <p:cNvCxnSpPr/>
          <p:nvPr/>
        </p:nvCxnSpPr>
        <p:spPr>
          <a:xfrm>
            <a:off x="6578075" y="1844425"/>
            <a:ext cx="1220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158" name="Google Shape;158;p17"/>
          <p:cNvCxnSpPr/>
          <p:nvPr/>
        </p:nvCxnSpPr>
        <p:spPr>
          <a:xfrm>
            <a:off x="7480800" y="1491850"/>
            <a:ext cx="355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159" name="Google Shape;159;p17"/>
          <p:cNvSpPr txBox="1"/>
          <p:nvPr/>
        </p:nvSpPr>
        <p:spPr>
          <a:xfrm>
            <a:off x="5883795" y="3329959"/>
            <a:ext cx="1535700" cy="1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de" sz="1000" u="none" cap="none" strike="noStrike">
                <a:solidFill>
                  <a:srgbClr val="CC3311"/>
                </a:solidFill>
                <a:latin typeface="Cabin"/>
                <a:ea typeface="Cabin"/>
                <a:cs typeface="Cabin"/>
                <a:sym typeface="Cabin"/>
              </a:rPr>
              <a:t>5 × 10</a:t>
            </a:r>
            <a:r>
              <a:rPr b="1" baseline="30000" i="0" lang="de" sz="1000" u="none" cap="none" strike="noStrike">
                <a:solidFill>
                  <a:srgbClr val="CC3311"/>
                </a:solidFill>
                <a:latin typeface="Cabin"/>
                <a:ea typeface="Cabin"/>
                <a:cs typeface="Cabin"/>
                <a:sym typeface="Cabin"/>
              </a:rPr>
              <a:t>-4</a:t>
            </a:r>
            <a:r>
              <a:rPr b="1" i="0" lang="de" sz="1000" u="none" cap="none" strike="noStrike">
                <a:solidFill>
                  <a:srgbClr val="CC3311"/>
                </a:solidFill>
                <a:latin typeface="Cabin"/>
                <a:ea typeface="Cabin"/>
                <a:cs typeface="Cabin"/>
                <a:sym typeface="Cabin"/>
              </a:rPr>
              <a:t> cts/(keV kg yr)</a:t>
            </a:r>
            <a:endParaRPr b="1" i="0" sz="1000" u="none" cap="none" strike="noStrike">
              <a:solidFill>
                <a:srgbClr val="CC331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160" name="Google Shape;160;p17"/>
          <p:cNvPicPr preferRelativeResize="0"/>
          <p:nvPr/>
        </p:nvPicPr>
        <p:blipFill rotWithShape="1">
          <a:blip r:embed="rId4">
            <a:alphaModFix/>
          </a:blip>
          <a:srcRect b="0" l="3146" r="3482" t="0"/>
          <a:stretch/>
        </p:blipFill>
        <p:spPr>
          <a:xfrm>
            <a:off x="1976450" y="1716900"/>
            <a:ext cx="1183200" cy="1140601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7"/>
          <p:cNvSpPr txBox="1"/>
          <p:nvPr/>
        </p:nvSpPr>
        <p:spPr>
          <a:xfrm>
            <a:off x="1863006" y="1248000"/>
            <a:ext cx="13923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de" sz="1600" u="none" cap="none" strike="noStrike">
                <a:solidFill>
                  <a:srgbClr val="EFEFEF"/>
                </a:solidFill>
                <a:latin typeface="Cabin"/>
                <a:ea typeface="Cabin"/>
                <a:cs typeface="Cabin"/>
                <a:sym typeface="Cabin"/>
              </a:rPr>
              <a:t>LEGEND</a:t>
            </a:r>
            <a:r>
              <a:rPr b="1" i="0" lang="de" sz="1600" u="none" cap="none" strike="noStrike">
                <a:solidFill>
                  <a:srgbClr val="1A2A5B"/>
                </a:solidFill>
                <a:latin typeface="Cabin"/>
                <a:ea typeface="Cabin"/>
                <a:cs typeface="Cabin"/>
                <a:sym typeface="Cabin"/>
              </a:rPr>
              <a:t>-200</a:t>
            </a:r>
            <a:endParaRPr b="1" i="0" sz="1600" u="none" cap="none" strike="noStrike">
              <a:solidFill>
                <a:srgbClr val="1A2A5B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62" name="Google Shape;162;p17"/>
          <p:cNvSpPr txBox="1"/>
          <p:nvPr/>
        </p:nvSpPr>
        <p:spPr>
          <a:xfrm>
            <a:off x="3514943" y="1248000"/>
            <a:ext cx="13923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de" sz="1600" u="none" cap="none" strike="noStrike">
                <a:solidFill>
                  <a:srgbClr val="EFEFEF"/>
                </a:solidFill>
                <a:latin typeface="Cabin"/>
                <a:ea typeface="Cabin"/>
                <a:cs typeface="Cabin"/>
                <a:sym typeface="Cabin"/>
              </a:rPr>
              <a:t>LEGEND</a:t>
            </a:r>
            <a:r>
              <a:rPr b="1" i="0" lang="de" sz="1600" u="none" cap="none" strike="noStrike">
                <a:solidFill>
                  <a:srgbClr val="1A2A5B"/>
                </a:solidFill>
                <a:latin typeface="Cabin"/>
                <a:ea typeface="Cabin"/>
                <a:cs typeface="Cabin"/>
                <a:sym typeface="Cabin"/>
              </a:rPr>
              <a:t>-1000</a:t>
            </a:r>
            <a:endParaRPr b="1" i="0" sz="1600" u="none" cap="none" strike="noStrike">
              <a:solidFill>
                <a:srgbClr val="1A2A5B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163" name="Google Shape;163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39203" y="1320206"/>
            <a:ext cx="805169" cy="18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14953" y="1296457"/>
            <a:ext cx="805169" cy="1803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5" name="Google Shape;165;p17"/>
          <p:cNvGraphicFramePr/>
          <p:nvPr/>
        </p:nvGraphicFramePr>
        <p:xfrm>
          <a:off x="1284075" y="29713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{1AD8E4BB-12C4-4E1C-A9FD-440CAB5D3FF7}</a:tableStyleId>
              </a:tblPr>
              <a:tblGrid>
                <a:gridCol w="781275"/>
                <a:gridCol w="1189950"/>
                <a:gridCol w="1701375"/>
              </a:tblGrid>
              <a:tr h="381000">
                <a:tc>
                  <a:txBody>
                    <a:bodyPr/>
                    <a:lstStyle/>
                    <a:p>
                      <a:pPr indent="0" lvl="0" marL="35999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de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target exposure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de" sz="12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1 ton yr</a:t>
                      </a:r>
                      <a:endParaRPr sz="12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de" sz="12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10 ton yr</a:t>
                      </a:r>
                      <a:endParaRPr sz="12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35999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de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resolution </a:t>
                      </a:r>
                      <a:br>
                        <a:rPr b="1" lang="de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</a:br>
                      <a:r>
                        <a:rPr lang="de" sz="8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in FWHM</a:t>
                      </a:r>
                      <a:endParaRPr sz="8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de" sz="12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~2.5 keV</a:t>
                      </a:r>
                      <a:endParaRPr sz="12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 hMerge="1"/>
              </a:tr>
              <a:tr h="381000">
                <a:tc>
                  <a:txBody>
                    <a:bodyPr/>
                    <a:lstStyle/>
                    <a:p>
                      <a:pPr indent="0" lvl="0" marL="35999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de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background</a:t>
                      </a:r>
                      <a:br>
                        <a:rPr b="1" lang="de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</a:br>
                      <a:r>
                        <a:rPr lang="de" sz="8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[cts/(keV kg yr)]</a:t>
                      </a:r>
                      <a:endParaRPr sz="8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de" sz="12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2 x 10</a:t>
                      </a:r>
                      <a:r>
                        <a:rPr baseline="30000" lang="de" sz="12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-4</a:t>
                      </a:r>
                      <a:endParaRPr sz="12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de" sz="12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10</a:t>
                      </a:r>
                      <a:r>
                        <a:rPr baseline="30000" lang="de" sz="12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-5</a:t>
                      </a:r>
                      <a:endParaRPr baseline="30000" sz="12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66" name="Google Shape;166;p17"/>
          <p:cNvSpPr txBox="1"/>
          <p:nvPr/>
        </p:nvSpPr>
        <p:spPr>
          <a:xfrm>
            <a:off x="1375037" y="4589532"/>
            <a:ext cx="941100" cy="1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de" sz="8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Reminder:</a:t>
            </a:r>
            <a:endParaRPr b="1" i="0" sz="800" u="none" cap="none" strike="noStrike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cxnSp>
        <p:nvCxnSpPr>
          <p:cNvPr id="167" name="Google Shape;167;p17"/>
          <p:cNvCxnSpPr/>
          <p:nvPr/>
        </p:nvCxnSpPr>
        <p:spPr>
          <a:xfrm>
            <a:off x="3099375" y="3924775"/>
            <a:ext cx="648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68" name="Google Shape;168;p17"/>
          <p:cNvSpPr txBox="1"/>
          <p:nvPr/>
        </p:nvSpPr>
        <p:spPr>
          <a:xfrm>
            <a:off x="3175575" y="3692568"/>
            <a:ext cx="688500" cy="1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de" sz="10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0.05x</a:t>
            </a:r>
            <a:endParaRPr b="0" i="0" sz="1000" u="none" cap="none" strike="noStrike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cxnSp>
        <p:nvCxnSpPr>
          <p:cNvPr id="169" name="Google Shape;169;p17"/>
          <p:cNvCxnSpPr/>
          <p:nvPr/>
        </p:nvCxnSpPr>
        <p:spPr>
          <a:xfrm>
            <a:off x="3099642" y="3154768"/>
            <a:ext cx="648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70" name="Google Shape;170;p17"/>
          <p:cNvSpPr txBox="1"/>
          <p:nvPr/>
        </p:nvSpPr>
        <p:spPr>
          <a:xfrm>
            <a:off x="3175842" y="2922561"/>
            <a:ext cx="688500" cy="1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de" sz="10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10x</a:t>
            </a:r>
            <a:endParaRPr b="0" i="0" sz="1000" u="none" cap="none" strike="noStrike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171" name="Google Shape;171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036352" y="4637093"/>
            <a:ext cx="1535700" cy="14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19515" y="4488619"/>
            <a:ext cx="3010885" cy="50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20275" y="1174425"/>
            <a:ext cx="3452225" cy="308745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17"/>
          <p:cNvSpPr txBox="1"/>
          <p:nvPr/>
        </p:nvSpPr>
        <p:spPr>
          <a:xfrm>
            <a:off x="7194088" y="2774876"/>
            <a:ext cx="16362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[9-24] meV</a:t>
            </a:r>
            <a:endParaRPr sz="800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>
                <a:solidFill>
                  <a:srgbClr val="242424"/>
                </a:solidFill>
              </a:rPr>
              <a:t>@</a:t>
            </a:r>
            <a:r>
              <a:rPr lang="de" sz="800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T</a:t>
            </a:r>
            <a:r>
              <a:rPr baseline="-25000" lang="de" sz="800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1/2</a:t>
            </a:r>
            <a:r>
              <a:rPr lang="de" sz="800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 = 10</a:t>
            </a:r>
            <a:r>
              <a:rPr baseline="30000" lang="de" sz="800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28</a:t>
            </a:r>
            <a:r>
              <a:rPr lang="de" sz="800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yr</a:t>
            </a:r>
            <a:endParaRPr sz="800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18"/>
          <p:cNvPicPr preferRelativeResize="0"/>
          <p:nvPr/>
        </p:nvPicPr>
        <p:blipFill rotWithShape="1">
          <a:blip r:embed="rId3">
            <a:alphaModFix/>
          </a:blip>
          <a:srcRect b="0" l="0" r="9369" t="0"/>
          <a:stretch/>
        </p:blipFill>
        <p:spPr>
          <a:xfrm>
            <a:off x="-6485300" y="120975"/>
            <a:ext cx="9291325" cy="4099799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18"/>
          <p:cNvSpPr txBox="1"/>
          <p:nvPr>
            <p:ph type="title"/>
          </p:nvPr>
        </p:nvSpPr>
        <p:spPr>
          <a:xfrm>
            <a:off x="571500" y="0"/>
            <a:ext cx="8001000" cy="85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de">
                <a:solidFill>
                  <a:srgbClr val="FFFFFF"/>
                </a:solidFill>
              </a:rPr>
              <a:t>LEGEND </a:t>
            </a:r>
            <a:r>
              <a:rPr lang="de"/>
              <a:t>-200: Setup and Status</a:t>
            </a:r>
            <a:endParaRPr/>
          </a:p>
        </p:txBody>
      </p:sp>
      <p:sp>
        <p:nvSpPr>
          <p:cNvPr id="181" name="Google Shape;181;p18"/>
          <p:cNvSpPr txBox="1"/>
          <p:nvPr>
            <p:ph idx="12" type="sldNum"/>
          </p:nvPr>
        </p:nvSpPr>
        <p:spPr>
          <a:xfrm>
            <a:off x="8572498" y="4663222"/>
            <a:ext cx="4485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pic>
        <p:nvPicPr>
          <p:cNvPr id="182" name="Google Shape;182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4931" y="274201"/>
            <a:ext cx="1757722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33730" y="1247217"/>
            <a:ext cx="3348649" cy="1883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8"/>
          <p:cNvPicPr preferRelativeResize="0"/>
          <p:nvPr/>
        </p:nvPicPr>
        <p:blipFill rotWithShape="1">
          <a:blip r:embed="rId6">
            <a:alphaModFix/>
          </a:blip>
          <a:srcRect b="0" l="18096" r="14851" t="0"/>
          <a:stretch/>
        </p:blipFill>
        <p:spPr>
          <a:xfrm>
            <a:off x="3383600" y="1295400"/>
            <a:ext cx="858600" cy="2276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8"/>
          <p:cNvPicPr preferRelativeResize="0"/>
          <p:nvPr/>
        </p:nvPicPr>
        <p:blipFill rotWithShape="1">
          <a:blip r:embed="rId7">
            <a:alphaModFix/>
          </a:blip>
          <a:srcRect b="0" l="3146" r="3480" t="0"/>
          <a:stretch/>
        </p:blipFill>
        <p:spPr>
          <a:xfrm>
            <a:off x="-716015" y="1103772"/>
            <a:ext cx="3211700" cy="3096051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18"/>
          <p:cNvSpPr txBox="1"/>
          <p:nvPr/>
        </p:nvSpPr>
        <p:spPr>
          <a:xfrm>
            <a:off x="5130124" y="3299700"/>
            <a:ext cx="3891000" cy="75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" sz="14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142</a:t>
            </a:r>
            <a:r>
              <a:rPr b="0" i="0" lang="de" sz="14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 kg of 86%-</a:t>
            </a:r>
            <a:r>
              <a:rPr b="0" i="0" lang="de" sz="14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92%</a:t>
            </a:r>
            <a:r>
              <a:rPr b="0" i="0" lang="de" sz="14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 enriched HPGe installed </a:t>
            </a:r>
            <a:endParaRPr b="0" i="0" sz="1400" u="none" cap="none" strike="noStrike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cxnSp>
        <p:nvCxnSpPr>
          <p:cNvPr id="187" name="Google Shape;187;p18"/>
          <p:cNvCxnSpPr/>
          <p:nvPr/>
        </p:nvCxnSpPr>
        <p:spPr>
          <a:xfrm>
            <a:off x="977224" y="3057300"/>
            <a:ext cx="2245800" cy="474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188" name="Google Shape;188;p18"/>
          <p:cNvCxnSpPr/>
          <p:nvPr/>
        </p:nvCxnSpPr>
        <p:spPr>
          <a:xfrm flipH="1" rot="10800000">
            <a:off x="1047025" y="1163099"/>
            <a:ext cx="2206200" cy="12660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189" name="Google Shape;189;p18"/>
          <p:cNvSpPr/>
          <p:nvPr/>
        </p:nvSpPr>
        <p:spPr>
          <a:xfrm>
            <a:off x="737975" y="2430180"/>
            <a:ext cx="286207" cy="649847"/>
          </a:xfrm>
          <a:custGeom>
            <a:rect b="b" l="l" r="r" t="t"/>
            <a:pathLst>
              <a:path extrusionOk="0" h="20003" w="7620">
                <a:moveTo>
                  <a:pt x="0" y="18479"/>
                </a:moveTo>
                <a:lnTo>
                  <a:pt x="0" y="0"/>
                </a:lnTo>
                <a:lnTo>
                  <a:pt x="7620" y="0"/>
                </a:lnTo>
                <a:lnTo>
                  <a:pt x="7620" y="18098"/>
                </a:lnTo>
                <a:lnTo>
                  <a:pt x="5715" y="20003"/>
                </a:lnTo>
                <a:lnTo>
                  <a:pt x="2095" y="20003"/>
                </a:lnTo>
                <a:close/>
              </a:path>
            </a:pathLst>
          </a:custGeom>
          <a:noFill/>
          <a:ln cap="flat" cmpd="sng" w="19050">
            <a:solidFill>
              <a:srgbClr val="CC331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0" name="Google Shape;190;p18"/>
          <p:cNvSpPr/>
          <p:nvPr/>
        </p:nvSpPr>
        <p:spPr>
          <a:xfrm>
            <a:off x="3912400" y="2457450"/>
            <a:ext cx="135725" cy="178600"/>
          </a:xfrm>
          <a:custGeom>
            <a:rect b="b" l="l" r="r" t="t"/>
            <a:pathLst>
              <a:path extrusionOk="0" h="7144" w="5429">
                <a:moveTo>
                  <a:pt x="0" y="476"/>
                </a:moveTo>
                <a:lnTo>
                  <a:pt x="0" y="6572"/>
                </a:lnTo>
                <a:lnTo>
                  <a:pt x="1333" y="7144"/>
                </a:lnTo>
                <a:lnTo>
                  <a:pt x="4191" y="7144"/>
                </a:lnTo>
                <a:lnTo>
                  <a:pt x="5429" y="6287"/>
                </a:lnTo>
                <a:lnTo>
                  <a:pt x="5429" y="0"/>
                </a:lnTo>
                <a:lnTo>
                  <a:pt x="4381" y="476"/>
                </a:lnTo>
                <a:lnTo>
                  <a:pt x="2000" y="762"/>
                </a:lnTo>
                <a:close/>
              </a:path>
            </a:pathLst>
          </a:custGeom>
          <a:noFill/>
          <a:ln cap="flat" cmpd="sng" w="19050">
            <a:solidFill>
              <a:srgbClr val="CC3311"/>
            </a:solidFill>
            <a:prstDash val="solid"/>
            <a:round/>
            <a:headEnd len="sm" w="sm" type="none"/>
            <a:tailEnd len="sm" w="sm" type="none"/>
          </a:ln>
        </p:spPr>
      </p:sp>
      <p:cxnSp>
        <p:nvCxnSpPr>
          <p:cNvPr id="191" name="Google Shape;191;p18"/>
          <p:cNvCxnSpPr/>
          <p:nvPr/>
        </p:nvCxnSpPr>
        <p:spPr>
          <a:xfrm flipH="1" rot="10800000">
            <a:off x="4048500" y="1491900"/>
            <a:ext cx="1165800" cy="984299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192" name="Google Shape;192;p18"/>
          <p:cNvCxnSpPr/>
          <p:nvPr/>
        </p:nvCxnSpPr>
        <p:spPr>
          <a:xfrm>
            <a:off x="4055475" y="2622800"/>
            <a:ext cx="1186500" cy="6630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193" name="Google Shape;193;p18"/>
          <p:cNvSpPr txBox="1"/>
          <p:nvPr/>
        </p:nvSpPr>
        <p:spPr>
          <a:xfrm rot="-5400000">
            <a:off x="2841850" y="2313175"/>
            <a:ext cx="9558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de" sz="10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fiber “curtain”</a:t>
            </a:r>
            <a:endParaRPr b="1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18"/>
          <p:cNvSpPr txBox="1"/>
          <p:nvPr/>
        </p:nvSpPr>
        <p:spPr>
          <a:xfrm>
            <a:off x="4205550" y="1116950"/>
            <a:ext cx="4050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de" sz="10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SiPM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18"/>
          <p:cNvSpPr/>
          <p:nvPr/>
        </p:nvSpPr>
        <p:spPr>
          <a:xfrm>
            <a:off x="4264875" y="1317500"/>
            <a:ext cx="99575" cy="266702"/>
          </a:xfrm>
          <a:custGeom>
            <a:rect b="b" l="l" r="r" t="t"/>
            <a:pathLst>
              <a:path extrusionOk="0" h="12564" w="3983">
                <a:moveTo>
                  <a:pt x="3350" y="0"/>
                </a:moveTo>
                <a:cubicBezTo>
                  <a:pt x="5058" y="3984"/>
                  <a:pt x="3065" y="9499"/>
                  <a:pt x="0" y="12564"/>
                </a:cubicBezTo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18"/>
          <p:cNvSpPr txBox="1"/>
          <p:nvPr/>
        </p:nvSpPr>
        <p:spPr>
          <a:xfrm>
            <a:off x="4127238" y="3602556"/>
            <a:ext cx="3378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de" sz="10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SiPM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18"/>
          <p:cNvSpPr/>
          <p:nvPr/>
        </p:nvSpPr>
        <p:spPr>
          <a:xfrm>
            <a:off x="3943774" y="3499019"/>
            <a:ext cx="286200" cy="104700"/>
          </a:xfrm>
          <a:custGeom>
            <a:rect b="b" l="l" r="r" t="t"/>
            <a:pathLst>
              <a:path extrusionOk="0" h="4188" w="11448">
                <a:moveTo>
                  <a:pt x="0" y="0"/>
                </a:moveTo>
                <a:cubicBezTo>
                  <a:pt x="3380" y="2255"/>
                  <a:pt x="11448" y="125"/>
                  <a:pt x="11448" y="4188"/>
                </a:cubicBezTo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198" name="Google Shape;198;p18"/>
          <p:cNvGraphicFramePr/>
          <p:nvPr/>
        </p:nvGraphicFramePr>
        <p:xfrm>
          <a:off x="5445200" y="282808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{1AD8E4BB-12C4-4E1C-A9FD-440CAB5D3FF7}</a:tableStyleId>
              </a:tblPr>
              <a:tblGrid>
                <a:gridCol w="745450"/>
                <a:gridCol w="818200"/>
                <a:gridCol w="781825"/>
                <a:gridCol w="781825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de" sz="1200" u="none" cap="none" strike="noStrike">
                          <a:latin typeface="Cabin Medium"/>
                          <a:ea typeface="Cabin Medium"/>
                          <a:cs typeface="Cabin Medium"/>
                          <a:sym typeface="Cabin Medium"/>
                        </a:rPr>
                        <a:t>14.7 kg</a:t>
                      </a:r>
                      <a:endParaRPr sz="1200" u="none" cap="none" strike="noStrike">
                        <a:latin typeface="Cabin Medium"/>
                        <a:ea typeface="Cabin Medium"/>
                        <a:cs typeface="Cabin Medium"/>
                        <a:sym typeface="Cabin Medium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de" sz="1200" u="none" cap="none" strike="noStrike">
                          <a:latin typeface="Cabin Medium"/>
                          <a:ea typeface="Cabin Medium"/>
                          <a:cs typeface="Cabin Medium"/>
                          <a:sym typeface="Cabin Medium"/>
                        </a:rPr>
                        <a:t>19.0 kg</a:t>
                      </a:r>
                      <a:endParaRPr sz="1200" u="none" cap="none" strike="noStrike">
                        <a:latin typeface="Cabin Medium"/>
                        <a:ea typeface="Cabin Medium"/>
                        <a:cs typeface="Cabin Medium"/>
                        <a:sym typeface="Cabin Medium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de" sz="1200" u="none" cap="none" strike="noStrike">
                          <a:latin typeface="Cabin Medium"/>
                          <a:ea typeface="Cabin Medium"/>
                          <a:cs typeface="Cabin Medium"/>
                          <a:sym typeface="Cabin Medium"/>
                        </a:rPr>
                        <a:t>22.1 kg</a:t>
                      </a:r>
                      <a:endParaRPr sz="1200" u="none" cap="none" strike="noStrike">
                        <a:latin typeface="Cabin Medium"/>
                        <a:ea typeface="Cabin Medium"/>
                        <a:cs typeface="Cabin Medium"/>
                        <a:sym typeface="Cabin Medium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de" sz="1200" u="none" cap="none" strike="noStrike">
                          <a:latin typeface="Cabin Medium"/>
                          <a:ea typeface="Cabin Medium"/>
                          <a:cs typeface="Cabin Medium"/>
                          <a:sym typeface="Cabin Medium"/>
                        </a:rPr>
                        <a:t>86.7 kg</a:t>
                      </a:r>
                      <a:endParaRPr sz="1200" u="none" cap="none" strike="noStrike">
                        <a:latin typeface="Cabin Medium"/>
                        <a:ea typeface="Cabin Medium"/>
                        <a:cs typeface="Cabin Medium"/>
                        <a:sym typeface="Cabin Medium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99" name="Google Shape;199;p18"/>
          <p:cNvSpPr txBox="1"/>
          <p:nvPr/>
        </p:nvSpPr>
        <p:spPr>
          <a:xfrm>
            <a:off x="2013975" y="856730"/>
            <a:ext cx="13263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1" lang="de" sz="1200" u="none" cap="none" strike="noStrike">
                <a:solidFill>
                  <a:srgbClr val="242424"/>
                </a:solidFill>
                <a:latin typeface="Open Sans"/>
                <a:ea typeface="Open Sans"/>
                <a:cs typeface="Open Sans"/>
                <a:sym typeface="Open Sans"/>
              </a:rPr>
              <a:t>@</a:t>
            </a:r>
            <a:r>
              <a:rPr b="1" i="1" lang="de" sz="12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LNGS Hall A</a:t>
            </a:r>
            <a:endParaRPr b="1" i="1" sz="1200" u="none" cap="none" strike="noStrike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00" name="Google Shape;200;p18"/>
          <p:cNvSpPr/>
          <p:nvPr/>
        </p:nvSpPr>
        <p:spPr>
          <a:xfrm>
            <a:off x="174250" y="3294700"/>
            <a:ext cx="1431300" cy="244200"/>
          </a:xfrm>
          <a:prstGeom prst="roundRect">
            <a:avLst>
              <a:gd fmla="val 16667" name="adj"/>
            </a:avLst>
          </a:prstGeom>
          <a:solidFill>
            <a:srgbClr val="FFFFFF">
              <a:alpha val="72549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1" lang="de" sz="12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liquid argon cryostat</a:t>
            </a:r>
            <a:endParaRPr b="1" i="1" sz="1200" u="none" cap="none" strike="noStrike">
              <a:solidFill>
                <a:schemeClr val="dk2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01" name="Google Shape;201;p18"/>
          <p:cNvSpPr/>
          <p:nvPr/>
        </p:nvSpPr>
        <p:spPr>
          <a:xfrm>
            <a:off x="940075" y="1377783"/>
            <a:ext cx="1523400" cy="443100"/>
          </a:xfrm>
          <a:prstGeom prst="roundRect">
            <a:avLst>
              <a:gd fmla="val 16667" name="adj"/>
            </a:avLst>
          </a:prstGeom>
          <a:solidFill>
            <a:srgbClr val="FFFFFF">
              <a:alpha val="72549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1" lang="de" sz="12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instrumented water tank for muon veto</a:t>
            </a:r>
            <a:endParaRPr b="1" i="1" sz="1200" u="none" cap="none" strike="noStrike">
              <a:solidFill>
                <a:schemeClr val="dk2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02" name="Google Shape;202;p18"/>
          <p:cNvSpPr txBox="1"/>
          <p:nvPr/>
        </p:nvSpPr>
        <p:spPr>
          <a:xfrm>
            <a:off x="3263471" y="3791574"/>
            <a:ext cx="1523400" cy="75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" sz="14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LAr instrumented around HPGe </a:t>
            </a:r>
            <a:br>
              <a:rPr b="0" i="0" lang="de" sz="14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</a:br>
            <a:endParaRPr b="0" i="0" sz="1400" u="none" cap="none" strike="noStrike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03" name="Google Shape;203;p18"/>
          <p:cNvSpPr txBox="1"/>
          <p:nvPr/>
        </p:nvSpPr>
        <p:spPr>
          <a:xfrm>
            <a:off x="5362939" y="1038229"/>
            <a:ext cx="3141522" cy="3051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de" sz="14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Last operation (2023-2024):</a:t>
            </a:r>
            <a:endParaRPr b="0" i="1" sz="1400" u="none" cap="none" strike="noStrik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04" name="Google Shape;204;p18"/>
          <p:cNvSpPr txBox="1"/>
          <p:nvPr/>
        </p:nvSpPr>
        <p:spPr>
          <a:xfrm>
            <a:off x="5362950" y="3742825"/>
            <a:ext cx="2948100" cy="8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d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More information on this in Andreas Leonhardt’s talk on Friday!</a:t>
            </a:r>
            <a:endParaRPr i="1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9"/>
          <p:cNvSpPr txBox="1"/>
          <p:nvPr>
            <p:ph idx="12" type="sldNum"/>
          </p:nvPr>
        </p:nvSpPr>
        <p:spPr>
          <a:xfrm>
            <a:off x="8572498" y="4663222"/>
            <a:ext cx="4485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pic>
        <p:nvPicPr>
          <p:cNvPr id="210" name="Google Shape;210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192820" y="857101"/>
            <a:ext cx="5520952" cy="4140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1" y="1082298"/>
            <a:ext cx="2636027" cy="2636027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19"/>
          <p:cNvSpPr/>
          <p:nvPr/>
        </p:nvSpPr>
        <p:spPr>
          <a:xfrm>
            <a:off x="1095875" y="2792065"/>
            <a:ext cx="977100" cy="977100"/>
          </a:xfrm>
          <a:prstGeom prst="rect">
            <a:avLst/>
          </a:prstGeom>
          <a:noFill/>
          <a:ln cap="flat" cmpd="sng" w="19050">
            <a:solidFill>
              <a:srgbClr val="CC331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13" name="Google Shape;213;p19"/>
          <p:cNvSpPr/>
          <p:nvPr/>
        </p:nvSpPr>
        <p:spPr>
          <a:xfrm>
            <a:off x="6205350" y="2119025"/>
            <a:ext cx="216300" cy="452400"/>
          </a:xfrm>
          <a:prstGeom prst="rect">
            <a:avLst/>
          </a:prstGeom>
          <a:noFill/>
          <a:ln cap="flat" cmpd="sng" w="19050">
            <a:solidFill>
              <a:srgbClr val="CC331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cxnSp>
        <p:nvCxnSpPr>
          <p:cNvPr id="214" name="Google Shape;214;p19"/>
          <p:cNvCxnSpPr/>
          <p:nvPr/>
        </p:nvCxnSpPr>
        <p:spPr>
          <a:xfrm flipH="1" rot="10800000">
            <a:off x="2071950" y="1060200"/>
            <a:ext cx="2502000" cy="1744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215" name="Google Shape;215;p19"/>
          <p:cNvCxnSpPr/>
          <p:nvPr/>
        </p:nvCxnSpPr>
        <p:spPr>
          <a:xfrm flipH="1" rot="10800000">
            <a:off x="2071950" y="3701675"/>
            <a:ext cx="2508000" cy="66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216" name="Google Shape;216;p19"/>
          <p:cNvCxnSpPr/>
          <p:nvPr/>
        </p:nvCxnSpPr>
        <p:spPr>
          <a:xfrm flipH="1" rot="10800000">
            <a:off x="6415100" y="1402550"/>
            <a:ext cx="1332900" cy="840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217" name="Google Shape;217;p19"/>
          <p:cNvCxnSpPr/>
          <p:nvPr/>
        </p:nvCxnSpPr>
        <p:spPr>
          <a:xfrm>
            <a:off x="6419850" y="2452700"/>
            <a:ext cx="1360200" cy="8154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218" name="Google Shape;218;p19"/>
          <p:cNvSpPr/>
          <p:nvPr/>
        </p:nvSpPr>
        <p:spPr>
          <a:xfrm>
            <a:off x="957925" y="4251725"/>
            <a:ext cx="1309500" cy="244200"/>
          </a:xfrm>
          <a:prstGeom prst="roundRect">
            <a:avLst>
              <a:gd fmla="val 16667" name="adj"/>
            </a:avLst>
          </a:prstGeom>
          <a:solidFill>
            <a:srgbClr val="FFFFFF">
              <a:alpha val="24705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1" lang="de" sz="12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atmospheric argon</a:t>
            </a:r>
            <a:endParaRPr b="1" i="1" sz="1400" u="none" cap="none" strike="noStrik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19" name="Google Shape;219;p19"/>
          <p:cNvSpPr/>
          <p:nvPr/>
        </p:nvSpPr>
        <p:spPr>
          <a:xfrm>
            <a:off x="1127025" y="3960912"/>
            <a:ext cx="1309500" cy="244200"/>
          </a:xfrm>
          <a:prstGeom prst="roundRect">
            <a:avLst>
              <a:gd fmla="val 16667" name="adj"/>
            </a:avLst>
          </a:prstGeom>
          <a:solidFill>
            <a:srgbClr val="FFFFFF">
              <a:alpha val="24705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1" lang="de" sz="12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neutron moderator</a:t>
            </a:r>
            <a:endParaRPr b="1" i="1" sz="1400" u="none" cap="none" strike="noStrik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20" name="Google Shape;220;p19"/>
          <p:cNvSpPr/>
          <p:nvPr/>
        </p:nvSpPr>
        <p:spPr>
          <a:xfrm rot="-5400000">
            <a:off x="807000" y="1945050"/>
            <a:ext cx="1521300" cy="244200"/>
          </a:xfrm>
          <a:prstGeom prst="roundRect">
            <a:avLst>
              <a:gd fmla="val 16667" name="adj"/>
            </a:avLst>
          </a:prstGeom>
          <a:solidFill>
            <a:srgbClr val="FFFFFF">
              <a:alpha val="24705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1" lang="de" sz="12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underground argon</a:t>
            </a:r>
            <a:br>
              <a:rPr b="0" i="1" lang="de" sz="12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</a:br>
            <a:r>
              <a:rPr b="0" i="1" lang="de" sz="12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in re-entrant vessle</a:t>
            </a:r>
            <a:endParaRPr b="0" i="1" sz="1400" u="none" cap="none" strike="noStrik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21" name="Google Shape;221;p19"/>
          <p:cNvSpPr/>
          <p:nvPr/>
        </p:nvSpPr>
        <p:spPr>
          <a:xfrm>
            <a:off x="5145825" y="3443100"/>
            <a:ext cx="1309500" cy="244200"/>
          </a:xfrm>
          <a:prstGeom prst="roundRect">
            <a:avLst>
              <a:gd fmla="val 16667" name="adj"/>
            </a:avLst>
          </a:prstGeom>
          <a:solidFill>
            <a:srgbClr val="FFFFFF">
              <a:alpha val="24705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1" lang="de" sz="12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string modules</a:t>
            </a:r>
            <a:endParaRPr b="1" i="1" sz="1400" u="none" cap="none" strike="noStrik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22" name="Google Shape;222;p19"/>
          <p:cNvSpPr/>
          <p:nvPr/>
        </p:nvSpPr>
        <p:spPr>
          <a:xfrm>
            <a:off x="7553338" y="1171950"/>
            <a:ext cx="1309500" cy="244200"/>
          </a:xfrm>
          <a:prstGeom prst="roundRect">
            <a:avLst>
              <a:gd fmla="val 16667" name="adj"/>
            </a:avLst>
          </a:prstGeom>
          <a:solidFill>
            <a:srgbClr val="FFFFFF">
              <a:alpha val="24705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1" lang="de" sz="12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IC detectors</a:t>
            </a:r>
            <a:endParaRPr b="1" i="1" sz="1400" u="none" cap="none" strike="noStrik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23" name="Google Shape;223;p19"/>
          <p:cNvSpPr txBox="1"/>
          <p:nvPr/>
        </p:nvSpPr>
        <p:spPr>
          <a:xfrm>
            <a:off x="7639450" y="3230600"/>
            <a:ext cx="1137300" cy="4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de" sz="12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1000 kg of IC HPGe detectors </a:t>
            </a:r>
            <a:endParaRPr b="0" i="0" sz="1200" u="none" cap="none" strike="noStrike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24" name="Google Shape;224;p19"/>
          <p:cNvSpPr txBox="1"/>
          <p:nvPr>
            <p:ph type="title"/>
          </p:nvPr>
        </p:nvSpPr>
        <p:spPr>
          <a:xfrm>
            <a:off x="571500" y="0"/>
            <a:ext cx="8544600" cy="85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de" sz="2500">
                <a:solidFill>
                  <a:srgbClr val="FFFFFF"/>
                </a:solidFill>
              </a:rPr>
              <a:t>LEGEND </a:t>
            </a:r>
            <a:r>
              <a:rPr lang="de" sz="2500"/>
              <a:t>-1000 </a:t>
            </a:r>
            <a:r>
              <a:rPr lang="de" sz="2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@</a:t>
            </a:r>
            <a:r>
              <a:rPr lang="de" sz="2500">
                <a:solidFill>
                  <a:schemeClr val="dk1"/>
                </a:solidFill>
              </a:rPr>
              <a:t> LNGS Hall C</a:t>
            </a:r>
            <a:endParaRPr sz="2500"/>
          </a:p>
        </p:txBody>
      </p:sp>
      <p:pic>
        <p:nvPicPr>
          <p:cNvPr id="225" name="Google Shape;225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4925" y="309101"/>
            <a:ext cx="1385748" cy="3102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6" name="Google Shape;226;p19"/>
          <p:cNvGrpSpPr/>
          <p:nvPr/>
        </p:nvGrpSpPr>
        <p:grpSpPr>
          <a:xfrm>
            <a:off x="4419079" y="3905117"/>
            <a:ext cx="4601917" cy="571320"/>
            <a:chOff x="0" y="0"/>
            <a:chExt cx="4601917" cy="571320"/>
          </a:xfrm>
        </p:grpSpPr>
        <p:pic>
          <p:nvPicPr>
            <p:cNvPr id="227" name="Google Shape;227;p1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0" y="0"/>
              <a:ext cx="4601917" cy="5713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8" name="Google Shape;228;p19"/>
            <p:cNvPicPr preferRelativeResize="0"/>
            <p:nvPr/>
          </p:nvPicPr>
          <p:blipFill rotWithShape="1">
            <a:blip r:embed="rId6">
              <a:alphaModFix/>
            </a:blip>
            <a:srcRect b="74588" l="9712" r="6066" t="0"/>
            <a:stretch/>
          </p:blipFill>
          <p:spPr>
            <a:xfrm>
              <a:off x="150530" y="1451"/>
              <a:ext cx="3875659" cy="1451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9" name="Google Shape;229;p19"/>
            <p:cNvPicPr preferRelativeResize="0"/>
            <p:nvPr/>
          </p:nvPicPr>
          <p:blipFill rotWithShape="1">
            <a:blip r:embed="rId6">
              <a:alphaModFix/>
            </a:blip>
            <a:srcRect b="77831" l="32720" r="66252" t="9462"/>
            <a:stretch/>
          </p:blipFill>
          <p:spPr>
            <a:xfrm>
              <a:off x="4196581" y="54689"/>
              <a:ext cx="47231" cy="7259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0" name="Google Shape;230;p19" title="HPGe_in_string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62750" y="1416149"/>
            <a:ext cx="1064249" cy="1798552"/>
          </a:xfrm>
          <a:prstGeom prst="rect">
            <a:avLst/>
          </a:prstGeom>
          <a:solidFill>
            <a:srgbClr val="FFFFFF">
              <a:alpha val="24710"/>
            </a:srgbClr>
          </a:solidFill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0"/>
          <p:cNvSpPr txBox="1"/>
          <p:nvPr>
            <p:ph type="title"/>
          </p:nvPr>
        </p:nvSpPr>
        <p:spPr>
          <a:xfrm>
            <a:off x="571500" y="0"/>
            <a:ext cx="8001000" cy="85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de"/>
              <a:t>Background Suppression Techniques in </a:t>
            </a:r>
            <a:r>
              <a:rPr lang="de">
                <a:solidFill>
                  <a:srgbClr val="FFFFFF"/>
                </a:solidFill>
              </a:rPr>
              <a:t>LEGEND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36" name="Google Shape;236;p20"/>
          <p:cNvSpPr txBox="1"/>
          <p:nvPr/>
        </p:nvSpPr>
        <p:spPr>
          <a:xfrm>
            <a:off x="-76245" y="3086285"/>
            <a:ext cx="17613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de" sz="10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Recent LEGEND-200 results: </a:t>
            </a:r>
            <a:endParaRPr b="1" i="1" sz="1000" u="none" cap="none" strike="noStrike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de" sz="6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[10.1103/25tk-nctn]</a:t>
            </a:r>
            <a:endParaRPr b="0" i="0" sz="600" u="none" cap="none" strike="noStrike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237" name="Google Shape;237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70424" y="269427"/>
            <a:ext cx="1564225" cy="350275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0"/>
          <p:cNvSpPr txBox="1"/>
          <p:nvPr>
            <p:ph idx="12" type="sldNum"/>
          </p:nvPr>
        </p:nvSpPr>
        <p:spPr>
          <a:xfrm>
            <a:off x="8572498" y="4663222"/>
            <a:ext cx="4485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pic>
        <p:nvPicPr>
          <p:cNvPr id="239" name="Google Shape;239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84945" y="912662"/>
            <a:ext cx="5767591" cy="2067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0"/>
          <p:cNvPicPr preferRelativeResize="0"/>
          <p:nvPr/>
        </p:nvPicPr>
        <p:blipFill rotWithShape="1">
          <a:blip r:embed="rId5">
            <a:alphaModFix/>
          </a:blip>
          <a:srcRect b="0" l="0" r="0" t="7162"/>
          <a:stretch/>
        </p:blipFill>
        <p:spPr>
          <a:xfrm>
            <a:off x="1685053" y="3086285"/>
            <a:ext cx="5967374" cy="1773736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0"/>
          <p:cNvSpPr txBox="1"/>
          <p:nvPr/>
        </p:nvSpPr>
        <p:spPr>
          <a:xfrm>
            <a:off x="349750" y="915450"/>
            <a:ext cx="1435200" cy="13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de" sz="1000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a.k.a. standard cuts: </a:t>
            </a:r>
            <a:endParaRPr b="1" i="1" sz="1000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1"/>
          <p:cNvSpPr txBox="1"/>
          <p:nvPr>
            <p:ph type="title"/>
          </p:nvPr>
        </p:nvSpPr>
        <p:spPr>
          <a:xfrm>
            <a:off x="571500" y="0"/>
            <a:ext cx="8001000" cy="85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de"/>
              <a:t>Background Budget for </a:t>
            </a:r>
            <a:r>
              <a:rPr lang="de">
                <a:solidFill>
                  <a:srgbClr val="FFFFFF"/>
                </a:solidFill>
              </a:rPr>
              <a:t>LEGEND</a:t>
            </a:r>
            <a:r>
              <a:rPr lang="de"/>
              <a:t>-1000</a:t>
            </a:r>
            <a:endParaRPr/>
          </a:p>
        </p:txBody>
      </p:sp>
      <p:pic>
        <p:nvPicPr>
          <p:cNvPr id="247" name="Google Shape;247;p21" title="L1000-roi-bkgmodel_CDR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4999" y="5651055"/>
            <a:ext cx="3620385" cy="299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55392" y="5651055"/>
            <a:ext cx="4380607" cy="311899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9" name="Google Shape;249;p21"/>
          <p:cNvCxnSpPr/>
          <p:nvPr/>
        </p:nvCxnSpPr>
        <p:spPr>
          <a:xfrm>
            <a:off x="2163595" y="7460601"/>
            <a:ext cx="429600" cy="0"/>
          </a:xfrm>
          <a:prstGeom prst="straightConnector1">
            <a:avLst/>
          </a:prstGeom>
          <a:noFill/>
          <a:ln cap="flat" cmpd="sng" w="1242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250" name="Google Shape;250;p21"/>
          <p:cNvCxnSpPr/>
          <p:nvPr/>
        </p:nvCxnSpPr>
        <p:spPr>
          <a:xfrm>
            <a:off x="7148152" y="6997689"/>
            <a:ext cx="0" cy="1306200"/>
          </a:xfrm>
          <a:prstGeom prst="straightConnector1">
            <a:avLst/>
          </a:prstGeom>
          <a:noFill/>
          <a:ln cap="flat" cmpd="sng" w="1242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251" name="Google Shape;251;p21"/>
          <p:cNvCxnSpPr/>
          <p:nvPr/>
        </p:nvCxnSpPr>
        <p:spPr>
          <a:xfrm>
            <a:off x="2163595" y="7072403"/>
            <a:ext cx="429600" cy="0"/>
          </a:xfrm>
          <a:prstGeom prst="straightConnector1">
            <a:avLst/>
          </a:prstGeom>
          <a:noFill/>
          <a:ln cap="flat" cmpd="sng" w="12425">
            <a:solidFill>
              <a:srgbClr val="999999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252" name="Google Shape;252;p21"/>
          <p:cNvSpPr txBox="1"/>
          <p:nvPr/>
        </p:nvSpPr>
        <p:spPr>
          <a:xfrm>
            <a:off x="2574168" y="7032659"/>
            <a:ext cx="358800" cy="1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de" sz="600" u="none" cap="none" strike="noStrike">
                <a:solidFill>
                  <a:srgbClr val="B7B7B7"/>
                </a:solidFill>
                <a:latin typeface="Cabin"/>
                <a:ea typeface="Cabin"/>
                <a:cs typeface="Cabin"/>
                <a:sym typeface="Cabin"/>
              </a:rPr>
              <a:t>L200</a:t>
            </a:r>
            <a:endParaRPr b="1" i="0" sz="600" u="none" cap="none" strike="noStrike">
              <a:solidFill>
                <a:srgbClr val="B7B7B7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53" name="Google Shape;253;p21"/>
          <p:cNvSpPr txBox="1"/>
          <p:nvPr/>
        </p:nvSpPr>
        <p:spPr>
          <a:xfrm>
            <a:off x="1807446" y="7298730"/>
            <a:ext cx="1710300" cy="2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119175" lIns="119175" spcFirstLastPara="1" rIns="119175" wrap="square" tIns="1191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de" sz="6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L1000</a:t>
            </a:r>
            <a:endParaRPr b="1" i="0" sz="600" u="none" cap="none" strike="noStrik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54" name="Google Shape;254;p21"/>
          <p:cNvSpPr txBox="1"/>
          <p:nvPr/>
        </p:nvSpPr>
        <p:spPr>
          <a:xfrm rot="5400000">
            <a:off x="6412404" y="7654428"/>
            <a:ext cx="1710300" cy="2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119175" lIns="119175" spcFirstLastPara="1" rIns="119175" wrap="square" tIns="1191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de" sz="8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L1000 Background Goal</a:t>
            </a:r>
            <a:endParaRPr b="0" i="0" sz="800" u="none" cap="none" strike="noStrik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cxnSp>
        <p:nvCxnSpPr>
          <p:cNvPr id="255" name="Google Shape;255;p21"/>
          <p:cNvCxnSpPr/>
          <p:nvPr/>
        </p:nvCxnSpPr>
        <p:spPr>
          <a:xfrm rot="10800000">
            <a:off x="7188274" y="8237779"/>
            <a:ext cx="532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56" name="Google Shape;256;p21"/>
          <p:cNvSpPr txBox="1"/>
          <p:nvPr/>
        </p:nvSpPr>
        <p:spPr>
          <a:xfrm>
            <a:off x="7225213" y="8018660"/>
            <a:ext cx="615000" cy="3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de" sz="8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×0.05</a:t>
            </a:r>
            <a:endParaRPr b="1" i="0" sz="800" u="none" cap="none" strike="noStrike">
              <a:solidFill>
                <a:srgbClr val="242424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cxnSp>
        <p:nvCxnSpPr>
          <p:cNvPr id="257" name="Google Shape;257;p21"/>
          <p:cNvCxnSpPr/>
          <p:nvPr/>
        </p:nvCxnSpPr>
        <p:spPr>
          <a:xfrm>
            <a:off x="7736124" y="6839433"/>
            <a:ext cx="0" cy="1296300"/>
          </a:xfrm>
          <a:prstGeom prst="straightConnector1">
            <a:avLst/>
          </a:prstGeom>
          <a:noFill/>
          <a:ln cap="flat" cmpd="sng" w="12425">
            <a:solidFill>
              <a:srgbClr val="999999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258" name="Google Shape;258;p21"/>
          <p:cNvSpPr txBox="1"/>
          <p:nvPr/>
        </p:nvSpPr>
        <p:spPr>
          <a:xfrm rot="5400000">
            <a:off x="6992104" y="7654428"/>
            <a:ext cx="1710300" cy="2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119175" lIns="119175" spcFirstLastPara="1" rIns="119175" wrap="square" tIns="1191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de" sz="800" u="none" cap="none" strike="noStrike">
                <a:solidFill>
                  <a:srgbClr val="B7B7B7"/>
                </a:solidFill>
                <a:latin typeface="Cabin"/>
                <a:ea typeface="Cabin"/>
                <a:cs typeface="Cabin"/>
                <a:sym typeface="Cabin"/>
              </a:rPr>
              <a:t>L200</a:t>
            </a:r>
            <a:endParaRPr b="0" i="0" sz="800" u="none" cap="none" strike="noStrike">
              <a:solidFill>
                <a:srgbClr val="B7B7B7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59" name="Google Shape;259;p21"/>
          <p:cNvSpPr txBox="1"/>
          <p:nvPr/>
        </p:nvSpPr>
        <p:spPr>
          <a:xfrm>
            <a:off x="886523" y="5381413"/>
            <a:ext cx="3734100" cy="38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1" lang="de" sz="12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Projected energy distribution </a:t>
            </a:r>
            <a:r>
              <a:rPr b="0" i="1" lang="de" sz="1200" u="none" cap="none" strike="noStrike">
                <a:solidFill>
                  <a:srgbClr val="242424"/>
                </a:solidFill>
                <a:latin typeface="Cabin Medium"/>
                <a:ea typeface="Cabin Medium"/>
                <a:cs typeface="Cabin Medium"/>
                <a:sym typeface="Cabin Medium"/>
              </a:rPr>
              <a:t>for LEGEND-1000:</a:t>
            </a:r>
            <a:endParaRPr b="0" i="1" sz="1200" u="none" cap="none" strike="noStrike">
              <a:solidFill>
                <a:srgbClr val="242424"/>
              </a:solidFill>
              <a:latin typeface="Cabin Medium"/>
              <a:ea typeface="Cabin Medium"/>
              <a:cs typeface="Cabin Medium"/>
              <a:sym typeface="Cabin Medium"/>
            </a:endParaRPr>
          </a:p>
        </p:txBody>
      </p:sp>
      <p:sp>
        <p:nvSpPr>
          <p:cNvPr id="260" name="Google Shape;260;p21"/>
          <p:cNvSpPr txBox="1"/>
          <p:nvPr/>
        </p:nvSpPr>
        <p:spPr>
          <a:xfrm>
            <a:off x="5350798" y="5381413"/>
            <a:ext cx="3734100" cy="38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1" lang="de" sz="1200" u="none" cap="none" strike="noStrike">
                <a:solidFill>
                  <a:srgbClr val="242424"/>
                </a:solidFill>
                <a:latin typeface="Cabin"/>
                <a:ea typeface="Cabin"/>
                <a:cs typeface="Cabin"/>
                <a:sym typeface="Cabin"/>
              </a:rPr>
              <a:t>Projected individual background contributions: </a:t>
            </a:r>
            <a:endParaRPr b="0" i="1" sz="1200" u="none" cap="none" strike="noStrike">
              <a:solidFill>
                <a:srgbClr val="242424"/>
              </a:solidFill>
              <a:latin typeface="Cabin Medium"/>
              <a:ea typeface="Cabin Medium"/>
              <a:cs typeface="Cabin Medium"/>
              <a:sym typeface="Cabin Medium"/>
            </a:endParaRPr>
          </a:p>
        </p:txBody>
      </p:sp>
      <p:pic>
        <p:nvPicPr>
          <p:cNvPr id="261" name="Google Shape;261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64572" y="285442"/>
            <a:ext cx="1564225" cy="350275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21"/>
          <p:cNvSpPr txBox="1"/>
          <p:nvPr>
            <p:ph idx="12" type="sldNum"/>
          </p:nvPr>
        </p:nvSpPr>
        <p:spPr>
          <a:xfrm>
            <a:off x="8572498" y="4663222"/>
            <a:ext cx="4485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263" name="Google Shape;263;p21"/>
          <p:cNvSpPr/>
          <p:nvPr/>
        </p:nvSpPr>
        <p:spPr>
          <a:xfrm>
            <a:off x="4055374" y="5730099"/>
            <a:ext cx="2743500" cy="12708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64" name="Google Shape;264;p21"/>
          <p:cNvSpPr/>
          <p:nvPr/>
        </p:nvSpPr>
        <p:spPr>
          <a:xfrm>
            <a:off x="4528074" y="7207449"/>
            <a:ext cx="2558400" cy="1899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65" name="Google Shape;265;p21"/>
          <p:cNvSpPr/>
          <p:nvPr/>
        </p:nvSpPr>
        <p:spPr>
          <a:xfrm>
            <a:off x="4620624" y="8128474"/>
            <a:ext cx="2178300" cy="1899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266" name="Google Shape;266;p21"/>
          <p:cNvPicPr preferRelativeResize="0"/>
          <p:nvPr/>
        </p:nvPicPr>
        <p:blipFill rotWithShape="1">
          <a:blip r:embed="rId6">
            <a:alphaModFix/>
          </a:blip>
          <a:srcRect b="0" l="48898" r="0" t="0"/>
          <a:stretch/>
        </p:blipFill>
        <p:spPr>
          <a:xfrm>
            <a:off x="450850" y="1132200"/>
            <a:ext cx="4380603" cy="3362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1"/>
          <p:cNvPicPr preferRelativeResize="0"/>
          <p:nvPr/>
        </p:nvPicPr>
        <p:blipFill rotWithShape="1">
          <a:blip r:embed="rId6">
            <a:alphaModFix/>
          </a:blip>
          <a:srcRect b="0" l="0" r="53995" t="0"/>
          <a:stretch/>
        </p:blipFill>
        <p:spPr>
          <a:xfrm>
            <a:off x="4926699" y="1132200"/>
            <a:ext cx="3943773" cy="3362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1A2A5B"/>
      </a:dk1>
      <a:lt1>
        <a:srgbClr val="FFFFFF"/>
      </a:lt1>
      <a:dk2>
        <a:srgbClr val="242424"/>
      </a:dk2>
      <a:lt2>
        <a:srgbClr val="CCCCCC"/>
      </a:lt2>
      <a:accent1>
        <a:srgbClr val="07A9FF"/>
      </a:accent1>
      <a:accent2>
        <a:srgbClr val="B37C05"/>
      </a:accent2>
      <a:accent3>
        <a:srgbClr val="FFB208"/>
      </a:accent3>
      <a:accent4>
        <a:srgbClr val="B34400"/>
      </a:accent4>
      <a:accent5>
        <a:srgbClr val="FF6300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