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61" r:id="rId5"/>
    <p:sldMasterId id="2147483650" r:id="rId6"/>
    <p:sldMasterId id="2147483752" r:id="rId7"/>
    <p:sldMasterId id="2147483674" r:id="rId8"/>
    <p:sldMasterId id="2147483686" r:id="rId9"/>
    <p:sldMasterId id="2147483698" r:id="rId10"/>
    <p:sldMasterId id="2147483754" r:id="rId11"/>
    <p:sldMasterId id="2147483748" r:id="rId12"/>
    <p:sldMasterId id="2147483710" r:id="rId13"/>
    <p:sldMasterId id="2147483750" r:id="rId14"/>
    <p:sldMasterId id="2147483734" r:id="rId15"/>
    <p:sldMasterId id="2147483722" r:id="rId16"/>
    <p:sldMasterId id="2147483746" r:id="rId17"/>
  </p:sldMasterIdLst>
  <p:sldIdLst>
    <p:sldId id="257" r:id="rId18"/>
    <p:sldId id="291" r:id="rId19"/>
    <p:sldId id="261" r:id="rId20"/>
    <p:sldId id="269" r:id="rId21"/>
    <p:sldId id="262" r:id="rId22"/>
    <p:sldId id="290" r:id="rId23"/>
    <p:sldId id="292" r:id="rId24"/>
    <p:sldId id="296" r:id="rId25"/>
    <p:sldId id="289" r:id="rId26"/>
    <p:sldId id="294" r:id="rId27"/>
    <p:sldId id="295" r:id="rId28"/>
    <p:sldId id="280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E"/>
    <a:srgbClr val="E9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B35F7-C264-656C-E863-56692E681CAA}" v="1802" dt="2025-04-17T03:44:24.794"/>
    <p1510:client id="{D43AE3E4-1C58-9C78-2264-089E831318A9}" v="554" dt="2025-04-17T05:41:24.631"/>
    <p1510:client id="{DE2D7BAE-4D3C-CB93-ACF0-EA1731414567}" v="33" dt="2025-04-17T04:45:49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2F905E-AABC-858E-97CD-E19B5D3663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170" y="2219324"/>
            <a:ext cx="10176389" cy="18766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9B368B-EB65-44E8-624C-BE885629B1D9}"/>
              </a:ext>
            </a:extLst>
          </p:cNvPr>
          <p:cNvCxnSpPr>
            <a:cxnSpLocks/>
          </p:cNvCxnSpPr>
          <p:nvPr userDrawn="1"/>
        </p:nvCxnSpPr>
        <p:spPr>
          <a:xfrm>
            <a:off x="914864" y="4304371"/>
            <a:ext cx="1627614" cy="0"/>
          </a:xfrm>
          <a:prstGeom prst="line">
            <a:avLst/>
          </a:prstGeom>
          <a:ln w="60325">
            <a:solidFill>
              <a:srgbClr val="0076B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5FC6F-48D7-CF64-2F1F-A15FF5D08C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17" y="4638676"/>
            <a:ext cx="10176389" cy="460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Your name (your/pronouns)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AE065C2-1961-6367-48F2-91D8AA262D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170" y="5163035"/>
            <a:ext cx="10191135" cy="460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Your position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7A03F45-D30E-BA2B-B46E-411CC0B13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170" y="1234726"/>
            <a:ext cx="2123765" cy="742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YYYY/MM/DD</a:t>
            </a:r>
          </a:p>
        </p:txBody>
      </p:sp>
    </p:spTree>
    <p:extLst>
      <p:ext uri="{BB962C8B-B14F-4D97-AF65-F5344CB8AC3E}">
        <p14:creationId xmlns:p14="http://schemas.microsoft.com/office/powerpoint/2010/main" val="13480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notes book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7776EB3-5DD6-5A6B-952B-FE72B6C74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142" y="1192985"/>
            <a:ext cx="4935653" cy="89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Additional notes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AB0F685-2019-FBC6-A6D3-6BBED4624F6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696A4-4932-171C-C549-374D271C72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2233613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11EC251-7CD5-C1A1-1F6C-1C4FDB842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3311" y="2233613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180302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7776EB3-5DD6-5A6B-952B-FE72B6C74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142" y="1192985"/>
            <a:ext cx="4935653" cy="89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Additional notes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AB0F685-2019-FBC6-A6D3-6BBED4624F6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B35E097-96F8-2B53-F7AF-2C1F45B90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258" y="2233930"/>
            <a:ext cx="1091259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hangingPunct="1">
              <a:buNone/>
            </a:pPr>
            <a:r>
              <a:rPr lang="en-CA"/>
              <a:t>Insert your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/>
              <a:t>Add bullet points;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/>
              <a:t>if you would like.</a:t>
            </a:r>
          </a:p>
        </p:txBody>
      </p:sp>
    </p:spTree>
    <p:extLst>
      <p:ext uri="{BB962C8B-B14F-4D97-AF65-F5344CB8AC3E}">
        <p14:creationId xmlns:p14="http://schemas.microsoft.com/office/powerpoint/2010/main" val="119578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1D3B2E13-FF2E-396D-44D2-D3A1BE8256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77875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FC4949AC-48E5-176A-C2B2-EF0DDD2A057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3336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4D95C058-0F0F-D002-0481-15B9BAB1C2E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76807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3865B6-9B04-7351-92D7-2587272FB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599" y="780353"/>
            <a:ext cx="9366045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Land acknowledgement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831F-6707-6EA8-6535-ACCC0AAC3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342926"/>
            <a:ext cx="1062266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 fontAlgn="base"/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SNOLAB is located on the traditional territory of the Robinson-Huron Treaty of 1850, shared by the Indigenous people of the surrounding Atikameksheng </a:t>
            </a:r>
            <a:r>
              <a:rPr lang="en-US" sz="2800" b="0" i="0" u="none" strike="noStrike" err="1">
                <a:solidFill>
                  <a:srgbClr val="FFFFFF"/>
                </a:solidFill>
                <a:effectLst/>
              </a:rPr>
              <a:t>Anishnawbek</a:t>
            </a:r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 First Nation as part of the larger Anishinabek Nation.</a:t>
            </a: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​</a:t>
            </a:r>
            <a:r>
              <a:rPr lang="en-US" sz="28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​</a:t>
            </a:r>
            <a:r>
              <a:rPr lang="en-US" sz="28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We acknowledge those who came before us and </a:t>
            </a:r>
            <a:r>
              <a:rPr lang="en-US" sz="2800" b="0" i="0" u="none" strike="noStrike" err="1">
                <a:solidFill>
                  <a:srgbClr val="FFFFFF"/>
                </a:solidFill>
                <a:effectLst/>
              </a:rPr>
              <a:t>honour</a:t>
            </a:r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 those who are the caretakers of the land and the waters.</a:t>
            </a:r>
            <a:endParaRPr lang="en-US" sz="2800" b="0" i="0">
              <a:solidFill>
                <a:srgbClr val="000000"/>
              </a:solidFill>
              <a:effectLst/>
            </a:endParaRPr>
          </a:p>
          <a:p>
            <a:pPr lvl="0"/>
            <a:r>
              <a:rPr lang="en-US"/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9294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53BF6304-D7D3-2EF8-6D74-5BA3E268616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79B55-492A-5A46-53EC-F68D0DD5B4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613" y="2309202"/>
            <a:ext cx="9985426" cy="2239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131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53BF6304-D7D3-2EF8-6D74-5BA3E268616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79B55-492A-5A46-53EC-F68D0DD5B4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613" y="2309202"/>
            <a:ext cx="9985426" cy="2239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Section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152A-8547-C812-DB70-42243712C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613" y="4548188"/>
            <a:ext cx="9985375" cy="1041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4176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746F5D-996E-B94B-373F-51E85D951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780353"/>
            <a:ext cx="9380794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5B537DBC-71F2-21D1-5190-2E361120C91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E78EF-65BC-0E17-0F42-558273BA4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342926"/>
            <a:ext cx="1062266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273326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3865B6-9B04-7351-92D7-2587272FB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599" y="780353"/>
            <a:ext cx="9366045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36486236-75BF-7971-5C61-E4FF144197F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831F-6707-6EA8-6535-ACCC0AAC3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342926"/>
            <a:ext cx="1062266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221971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0EC71-0226-7A7D-EB26-42C8302B3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3722" y="802655"/>
            <a:ext cx="3433956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CB8F2D0-386D-7BE9-9B7A-577B46A85A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B495E-5132-0265-2394-746562CC1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3722" y="2342926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41154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0EC71-0226-7A7D-EB26-42C8302B3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3722" y="802655"/>
            <a:ext cx="4935536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CB8F2D0-386D-7BE9-9B7A-577B46A85A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387F-BED0-E5BD-65DA-881495C53F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3722" y="2342926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27269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08CB002-0972-50D2-46C4-DE6B12878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8618" y="1895707"/>
            <a:ext cx="3701923" cy="2430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</a:t>
            </a:r>
            <a:r>
              <a:rPr lang="en-CA"/>
              <a:t>Insert a quote here.</a:t>
            </a:r>
            <a:r>
              <a:rPr lang="en-US"/>
              <a:t>”</a:t>
            </a:r>
            <a:endParaRPr lang="en-CA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4711F95-097D-1583-C755-03E2E342E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8617" y="4594302"/>
            <a:ext cx="3701923" cy="80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Jane Doe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BF5832C5-B6C6-D9E1-8D17-AEA9CB8652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1288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NO_Presentation_16x9_Title.jpg" descr="SNO_Presentation_16x9_Title.jpg">
            <a:extLst>
              <a:ext uri="{FF2B5EF4-FFF2-40B4-BE49-F238E27FC236}">
                <a16:creationId xmlns:a16="http://schemas.microsoft.com/office/drawing/2014/main" id="{9BF0C9A8-4B14-4A48-4258-F11A11E1D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83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AFA01ACB-1C0B-6B42-1883-65C84400505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2956BC9C-9248-6203-7490-70BB3E9B60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AFA01ACB-1C0B-6B42-1883-65C84400505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2956BC9C-9248-6203-7490-70BB3E9B60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50DD9EF8-E711-C698-796A-09AA0BD04E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244693DB-AC8C-ED06-C6C1-9F33C8F70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D273DD7E-3247-06F5-E3CB-5F4E1504311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63382B-D389-E96D-79C6-8BBE0DEDA1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F7A5ECC-BAAB-3F83-89B0-03A33E724DA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8908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8FF565D-8369-EDDF-8689-B283550C02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electrical equipment&#10;&#10;Description automatically generated with medium confidence">
            <a:extLst>
              <a:ext uri="{FF2B5EF4-FFF2-40B4-BE49-F238E27FC236}">
                <a16:creationId xmlns:a16="http://schemas.microsoft.com/office/drawing/2014/main" id="{801714D3-B1BB-507F-295C-368674877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7" b="1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001955-4969-2CAE-FAF0-96A797C6A5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BE">
              <a:alpha val="5987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F3935EC-1561-D58B-5D61-3E8D5BB5E49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7D6DFAF-F807-112D-1F46-A218364174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9581408-AD6C-2F15-4CFA-5E04D45A5BDF}"/>
              </a:ext>
            </a:extLst>
          </p:cNvPr>
          <p:cNvSpPr txBox="1">
            <a:spLocks/>
          </p:cNvSpPr>
          <p:nvPr userDrawn="1"/>
        </p:nvSpPr>
        <p:spPr>
          <a:xfrm>
            <a:off x="1026376" y="2377987"/>
            <a:ext cx="4883770" cy="2102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>
                <a:solidFill>
                  <a:srgbClr val="0076B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0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electrical equipment&#10;&#10;Description automatically generated with medium confidence">
            <a:extLst>
              <a:ext uri="{FF2B5EF4-FFF2-40B4-BE49-F238E27FC236}">
                <a16:creationId xmlns:a16="http://schemas.microsoft.com/office/drawing/2014/main" id="{801714D3-B1BB-507F-295C-368674877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7" b="1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0F3935EC-1561-D58B-5D61-3E8D5BB5E49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9FA688-C388-80EE-F789-2C05330DE4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BE">
              <a:alpha val="5987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7D6DFAF-F807-112D-1F46-A218364174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9581408-AD6C-2F15-4CFA-5E04D45A5BDF}"/>
              </a:ext>
            </a:extLst>
          </p:cNvPr>
          <p:cNvSpPr txBox="1">
            <a:spLocks/>
          </p:cNvSpPr>
          <p:nvPr userDrawn="1"/>
        </p:nvSpPr>
        <p:spPr>
          <a:xfrm>
            <a:off x="1026376" y="2377987"/>
            <a:ext cx="4883770" cy="2102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>
                <a:solidFill>
                  <a:srgbClr val="0076B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9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F189776E-5B92-6606-5D51-CD5E090D2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9" name="Picture 8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494BD1B8-6295-EEB2-CAF5-11FEE224F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6CD02D28-2546-9C15-077E-4AC3FEA1340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8FF565D-8369-EDDF-8689-B283550C02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E81B2D0-C399-3E76-9CA7-573E0295CF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34F37BBA-53FC-2BCA-FE36-CF59C2018B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E81B2D0-C399-3E76-9CA7-573E0295CF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35915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95E37637-C098-3218-A852-12AB53FF073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247869E-357B-B869-DE44-A24CE4AAE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0BA1F-9202-A636-E35E-5004FDE35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8" y="2041508"/>
            <a:ext cx="9503230" cy="2040636"/>
          </a:xfrm>
        </p:spPr>
        <p:txBody>
          <a:bodyPr lIns="91440" tIns="45720" rIns="91440" bIns="45720" anchor="b">
            <a:normAutofit fontScale="925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PMO-azing Adventures</a:t>
            </a:r>
            <a:endParaRPr lang="en-US" dirty="0">
              <a:ea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6599F-4525-08EF-4E90-59E21643A2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399" y="4638676"/>
            <a:ext cx="9503229" cy="4602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Muhammad Bilal Naseem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1A45B-0591-6EB8-BD1D-5A2325C36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399" y="5163035"/>
            <a:ext cx="9503229" cy="596530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Supervisor: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Mehwish Obaid</a:t>
            </a:r>
            <a:endParaRPr lang="en-US">
              <a:ea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4F2AA-6FE7-9CDA-17A6-3B83FF1BA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8" y="1234726"/>
            <a:ext cx="2394151" cy="74266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2025 / 04 / 17</a:t>
            </a:r>
            <a:endParaRPr lang="en-US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70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13B4-9408-C4E9-A9BA-45D06D9C2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2072" y="632268"/>
            <a:ext cx="7294223" cy="892330"/>
          </a:xfrm>
        </p:spPr>
        <p:txBody>
          <a:bodyPr lIns="91440" tIns="45720" rIns="91440" bIns="45720" anchor="t">
            <a:normAutofit fontScale="77500" lnSpcReduction="20000"/>
          </a:bodyPr>
          <a:lstStyle/>
          <a:p>
            <a:pPr algn="ctr"/>
            <a:r>
              <a:rPr lang="en-US" sz="4800" dirty="0">
                <a:latin typeface="Calibri"/>
                <a:ea typeface="Calibri"/>
                <a:cs typeface="Calibri"/>
              </a:rPr>
              <a:t>Facility Expansion – Phase 1 – P1819 </a:t>
            </a:r>
            <a:r>
              <a:rPr lang="en-US" sz="3600" dirty="0">
                <a:latin typeface="Calibri"/>
                <a:ea typeface="Calibri"/>
                <a:cs typeface="Calibri"/>
              </a:rPr>
              <a:t>(upcoming)</a:t>
            </a:r>
          </a:p>
          <a:p>
            <a:pPr algn="ctr"/>
            <a:endParaRPr lang="en-US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510AB-C24C-85AE-6286-4A09B24FA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300" b="1" dirty="0">
                <a:latin typeface="Calibri"/>
                <a:ea typeface="Calibri"/>
                <a:cs typeface="Calibri"/>
              </a:rPr>
              <a:t>Why We Needed the Expansion Project</a:t>
            </a:r>
            <a:endParaRPr lang="en-US" sz="230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Limited clean lab space.</a:t>
            </a:r>
            <a:endParaRPr lang="en-US" sz="2300" dirty="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Rising global demand for UG research.</a:t>
            </a:r>
            <a:endParaRPr lang="en-US" dirty="0"/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Risk of delays due to space shortages.</a:t>
            </a:r>
            <a:endParaRPr lang="en-US" dirty="0"/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Need for advanced facilities for next-gen physics.</a:t>
            </a:r>
            <a:endParaRPr lang="en-US" dirty="0"/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Supports SNOLAB’s vision as a global leader.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62E15-F969-7ED3-0A1E-E70D4CE66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b="1" dirty="0">
                <a:latin typeface="Calibri"/>
                <a:ea typeface="Calibri"/>
                <a:cs typeface="Calibri"/>
              </a:rPr>
              <a:t>What this Project will bring to SNOLAB</a:t>
            </a:r>
            <a:endParaRPr lang="en-US" sz="2300" dirty="0"/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New clean labs, argon storage, and detector hall.</a:t>
            </a:r>
            <a:endParaRPr lang="en-US" sz="2300" dirty="0">
              <a:ea typeface="Calibri" panose="020F0502020204030204" pitchFamily="34" charset="0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Infrastructure ready for large-scale experiments.</a:t>
            </a:r>
            <a:endParaRPr lang="en-US" dirty="0"/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Upgraded HVAC, power, and cooling systems.</a:t>
            </a:r>
            <a:endParaRPr lang="en-US" dirty="0"/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300" dirty="0">
                <a:latin typeface="Calibri"/>
                <a:ea typeface="Calibri"/>
                <a:cs typeface="Calibri"/>
              </a:rPr>
              <a:t>Built for long-term readiness and global competitiveness.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2A1E8-7D9A-7E0A-CEE7-BAB3E9C8E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My Role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04962-4378-748F-DE4E-059B7CB1A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Maintained documentation to meet SNOLAB standards.</a:t>
            </a:r>
            <a:endParaRPr lang="en-US" dirty="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Revised Gantt charts and organized tasks by project phase.</a:t>
            </a:r>
            <a:endParaRPr lang="en-US"/>
          </a:p>
          <a:p>
            <a:pPr marL="457200" indent="-457200">
              <a:buFont typeface="Wingdings" panose="020B0604020202020204" pitchFamily="34" charset="0"/>
              <a:buChar char="ü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514350" indent="-514350">
              <a:buFont typeface="Wingdings" panose="020B0604020202020204" pitchFamily="34" charset="0"/>
              <a:buChar char="ü"/>
            </a:pPr>
            <a:endParaRPr lang="en-US" dirty="0">
              <a:ea typeface="Calibri"/>
            </a:endParaRPr>
          </a:p>
          <a:p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32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E8285-25C5-A070-794E-A95F8797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8C5E34-8FBB-2AB8-F102-5463029058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2233613"/>
            <a:ext cx="10747401" cy="432994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Why is document automation needed?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US" sz="3200" dirty="0">
                <a:latin typeface="Calibri"/>
                <a:ea typeface="Calibri"/>
                <a:cs typeface="Calibri"/>
              </a:rPr>
              <a:t>PMO documents are dynamic and needs real-time Integration.</a:t>
            </a:r>
          </a:p>
          <a:p>
            <a:pPr marL="971550" lvl="1">
              <a:buFont typeface="Wingdings" panose="020B0604020202020204" pitchFamily="34" charset="0"/>
              <a:buChar char="ü"/>
            </a:pPr>
            <a:r>
              <a:rPr lang="en-US" sz="2000" dirty="0">
                <a:latin typeface="Calibri"/>
                <a:ea typeface="Calibri"/>
                <a:cs typeface="Calibri"/>
              </a:rPr>
              <a:t>Proposal Form – Cost , Resources, WBS</a:t>
            </a:r>
          </a:p>
          <a:p>
            <a:pPr marL="971550" lvl="1">
              <a:buFont typeface="Wingdings" panose="020B0604020202020204" pitchFamily="34" charset="0"/>
              <a:buChar char="ü"/>
            </a:pPr>
            <a:r>
              <a:rPr lang="en-US" sz="2000" dirty="0">
                <a:latin typeface="Calibri"/>
                <a:ea typeface="Calibri"/>
                <a:cs typeface="Calibri"/>
              </a:rPr>
              <a:t>Review Calendar – Review Status Tracking &amp; Sorting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US" sz="3200" dirty="0">
                <a:latin typeface="Calibri"/>
                <a:ea typeface="Calibri"/>
                <a:cs typeface="Calibri"/>
              </a:rPr>
              <a:t>Automation achieved via VBA Code.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US" sz="3200" dirty="0">
                <a:latin typeface="Calibri"/>
                <a:ea typeface="Calibri"/>
                <a:cs typeface="Calibri"/>
              </a:rPr>
              <a:t>Few other Document Support.</a:t>
            </a:r>
          </a:p>
          <a:p>
            <a:pPr marL="971550" lvl="1">
              <a:buFont typeface="Wingdings" panose="020B0604020202020204" pitchFamily="34" charset="0"/>
              <a:buChar char="ü"/>
            </a:pPr>
            <a:r>
              <a:rPr lang="en-US" sz="2000" dirty="0">
                <a:latin typeface="Calibri"/>
                <a:ea typeface="Calibri"/>
                <a:cs typeface="Calibri"/>
              </a:rPr>
              <a:t>Organogram for CFI.</a:t>
            </a:r>
          </a:p>
          <a:p>
            <a:pPr marL="971550" lvl="1">
              <a:buFont typeface="Wingdings" panose="020B0604020202020204" pitchFamily="34" charset="0"/>
              <a:buChar char="ü"/>
            </a:pPr>
            <a:r>
              <a:rPr lang="en-US" sz="2000" dirty="0">
                <a:latin typeface="Calibri"/>
                <a:ea typeface="Calibri"/>
                <a:cs typeface="Calibri"/>
              </a:rPr>
              <a:t>Project Gateway Reviews Terms Of Reference .</a:t>
            </a:r>
            <a:endParaRPr lang="en-US" sz="2000">
              <a:ea typeface="Calibri"/>
              <a:cs typeface="Calibri"/>
            </a:endParaRPr>
          </a:p>
          <a:p>
            <a:pPr marL="971550" lvl="1">
              <a:buFont typeface="Wingdings" panose="020B0604020202020204" pitchFamily="34" charset="0"/>
              <a:buChar char="ü"/>
            </a:pPr>
            <a:r>
              <a:rPr lang="en-US" sz="2000" dirty="0">
                <a:latin typeface="Calibri"/>
                <a:ea typeface="Calibri"/>
                <a:cs typeface="Calibri"/>
              </a:rPr>
              <a:t>Space Allocation Form.</a:t>
            </a:r>
            <a:endParaRPr lang="en-US" sz="2000" dirty="0">
              <a:ea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3BCEE-07D0-75CB-2273-DB3CA036C690}"/>
              </a:ext>
            </a:extLst>
          </p:cNvPr>
          <p:cNvSpPr txBox="1"/>
          <p:nvPr/>
        </p:nvSpPr>
        <p:spPr>
          <a:xfrm>
            <a:off x="1237281" y="1108129"/>
            <a:ext cx="973035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0076BE"/>
                </a:solidFill>
              </a:rPr>
              <a:t>Document Support: The Backbone of Project Success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57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CCCE2-3780-0751-6D8E-E77674B0E66A}"/>
              </a:ext>
            </a:extLst>
          </p:cNvPr>
          <p:cNvSpPr txBox="1"/>
          <p:nvPr/>
        </p:nvSpPr>
        <p:spPr>
          <a:xfrm>
            <a:off x="1640702" y="3075459"/>
            <a:ext cx="89174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Blackadder ITC"/>
                <a:ea typeface="Calibri"/>
                <a:cs typeface="Calibri"/>
              </a:rPr>
              <a:t>Thankyou</a:t>
            </a:r>
            <a:endParaRPr lang="en-US" sz="5400" b="1">
              <a:solidFill>
                <a:schemeClr val="bg1"/>
              </a:solidFill>
              <a:latin typeface="Blackadder ITC"/>
            </a:endParaRPr>
          </a:p>
        </p:txBody>
      </p:sp>
    </p:spTree>
    <p:extLst>
      <p:ext uri="{BB962C8B-B14F-4D97-AF65-F5344CB8AC3E}">
        <p14:creationId xmlns:p14="http://schemas.microsoft.com/office/powerpoint/2010/main" val="60565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6711AC-F484-A28F-A169-061EFBBDB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6029" y="819174"/>
            <a:ext cx="4935653" cy="892330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PMO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" name="Picture 3" descr="A diagram of a process&#10;&#10;AI-generated content may be incorrect.">
            <a:extLst>
              <a:ext uri="{FF2B5EF4-FFF2-40B4-BE49-F238E27FC236}">
                <a16:creationId xmlns:a16="http://schemas.microsoft.com/office/drawing/2014/main" id="{9F749B09-401A-0008-66AE-2CE3B0AE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04" y="2084717"/>
            <a:ext cx="6527615" cy="50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7B69B50-044E-B0F1-5E8B-73B9B49BB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Experimental Projects</a:t>
            </a:r>
            <a:endParaRPr lang="en-US">
              <a:ea typeface="Calibri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B8D7964-2819-B6B5-EBCF-05C62521E9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SNOLAB Research Experiments:</a:t>
            </a:r>
          </a:p>
          <a:p>
            <a:pPr marL="457200" indent="-457200"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PICO</a:t>
            </a:r>
            <a:endParaRPr lang="en-US" sz="2800" dirty="0">
              <a:ea typeface="Calibri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DEAP-3600</a:t>
            </a:r>
          </a:p>
          <a:p>
            <a:pPr marL="457200" indent="-457200"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DAMIC</a:t>
            </a:r>
          </a:p>
          <a:p>
            <a:pPr marL="457200" indent="-457200"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SuperCDMS</a:t>
            </a:r>
          </a:p>
          <a:p>
            <a:pPr marL="457200" indent="-457200"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FLAME</a:t>
            </a:r>
          </a:p>
          <a:p>
            <a:pPr marL="457200" indent="-457200"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SNO+</a:t>
            </a:r>
          </a:p>
        </p:txBody>
      </p:sp>
      <p:pic>
        <p:nvPicPr>
          <p:cNvPr id="2" name="Picture 1" descr="A group of men working in a large round metal container&#10;&#10;AI-generated content may be incorrect.">
            <a:extLst>
              <a:ext uri="{FF2B5EF4-FFF2-40B4-BE49-F238E27FC236}">
                <a16:creationId xmlns:a16="http://schemas.microsoft.com/office/drawing/2014/main" id="{B7D74704-82D4-1161-9BAB-10DC764D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68" r="11231" b="-210"/>
          <a:stretch/>
        </p:blipFill>
        <p:spPr>
          <a:xfrm>
            <a:off x="0" y="0"/>
            <a:ext cx="6291155" cy="68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6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04CE09-9463-25B8-445C-39A2AC40E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Internal Projects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941E75-1AEE-719D-9EAC-873FE8559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Manages projects related to internal operations such as: </a:t>
            </a:r>
            <a:endParaRPr lang="en-US">
              <a:ea typeface="Calibri" panose="020F0502020204030204" pitchFamily="34" charset="0"/>
            </a:endParaRPr>
          </a:p>
          <a:p>
            <a:pPr marL="457200" indent="-457200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Communications </a:t>
            </a:r>
            <a:endParaRPr lang="en-US">
              <a:ea typeface="Calibri" panose="020F0502020204030204" pitchFamily="34" charset="0"/>
            </a:endParaRPr>
          </a:p>
          <a:p>
            <a:pPr marL="457200" indent="-457200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Power Systems </a:t>
            </a:r>
          </a:p>
          <a:p>
            <a:pPr marL="457200" indent="-457200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HVAC  </a:t>
            </a:r>
          </a:p>
          <a:p>
            <a:pPr marL="457200" indent="-457200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IT Infrastructure</a:t>
            </a:r>
          </a:p>
          <a:p>
            <a:pPr marL="457200" indent="-457200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Support for Experimental Projects</a:t>
            </a:r>
            <a:endParaRPr lang="en-US">
              <a:ea typeface="Calibri" panose="020F0502020204030204" pitchFamily="34" charset="0"/>
            </a:endParaRPr>
          </a:p>
          <a:p>
            <a:pPr marL="457200" indent="-457200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Civil Engineering Work</a:t>
            </a:r>
            <a:endParaRPr lang="en-US">
              <a:ea typeface="Calibri" panose="020F0502020204030204" pitchFamily="34" charset="0"/>
            </a:endParaRPr>
          </a:p>
          <a:p>
            <a:pPr marL="457200" indent="-457200">
              <a:buChar char="•"/>
            </a:pP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 descr="A machine in a factory&#10;&#10;Description automatically generated">
            <a:extLst>
              <a:ext uri="{FF2B5EF4-FFF2-40B4-BE49-F238E27FC236}">
                <a16:creationId xmlns:a16="http://schemas.microsoft.com/office/drawing/2014/main" id="{4527BBCB-4DF2-B136-1C37-5F7E36EA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" y="0"/>
            <a:ext cx="6067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AE4960-96E5-C89E-810C-5ED71013B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8618" y="1895707"/>
            <a:ext cx="5136853" cy="243096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Information Security Project – Fiber Optics Installation – UG – P2102</a:t>
            </a:r>
            <a:endParaRPr lang="en-US" dirty="0">
              <a:ea typeface="Calibri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9236F2-08A9-1D75-C543-A3B7715625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 </a:t>
            </a:r>
            <a:endParaRPr lang="en-US">
              <a:ea typeface="Calibri"/>
            </a:endParaRPr>
          </a:p>
        </p:txBody>
      </p:sp>
      <p:pic>
        <p:nvPicPr>
          <p:cNvPr id="2" name="Picture 1" descr="A metal ladder in a tunnel&#10;&#10;Description automatically generated">
            <a:extLst>
              <a:ext uri="{FF2B5EF4-FFF2-40B4-BE49-F238E27FC236}">
                <a16:creationId xmlns:a16="http://schemas.microsoft.com/office/drawing/2014/main" id="{9B79F533-481F-64F2-B665-DED531EE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0B154-13E1-4ED8-1D9F-CA918058F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6029" y="574759"/>
            <a:ext cx="4935653" cy="892330"/>
          </a:xfrm>
        </p:spPr>
        <p:txBody>
          <a:bodyPr lIns="91440" tIns="45720" rIns="91440" bIns="45720" anchor="t">
            <a:normAutofit fontScale="55000" lnSpcReduction="2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Information Security Project – Fiber Optics Installation – UG – P2102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9BB31-D59B-0BBB-745E-68F887A6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Why We Needed the IT Project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514350" indent="-51435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CIS audit</a:t>
            </a:r>
            <a:endParaRPr lang="en-US" dirty="0">
              <a:ea typeface="Calibri" panose="020F0502020204030204" pitchFamily="34" charset="0"/>
            </a:endParaRPr>
          </a:p>
          <a:p>
            <a:pPr marL="514350" indent="-51435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Cisco Collaboration</a:t>
            </a:r>
            <a:endParaRPr lang="en-US" dirty="0">
              <a:ea typeface="Calibri" panose="020F0502020204030204" pitchFamily="34" charset="0"/>
            </a:endParaRPr>
          </a:p>
          <a:p>
            <a:pPr marL="514350" indent="-51435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Evolving cyber threats.</a:t>
            </a:r>
            <a:endParaRPr lang="en-US" dirty="0">
              <a:ea typeface="Calibri" panose="020F0502020204030204" pitchFamily="34" charset="0"/>
            </a:endParaRPr>
          </a:p>
          <a:p>
            <a:pPr marL="514350" indent="-51435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Reliable internet for seamless operations.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4CE84-EBB5-7ECC-16E2-36A61E0C6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What this Project will bring to SNOLAB</a:t>
            </a:r>
            <a:endParaRPr lang="en-US" b="1" dirty="0"/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Faster &amp; secure IT environment. </a:t>
            </a:r>
            <a:r>
              <a:rPr lang="en-US" sz="1800" dirty="0">
                <a:latin typeface="Calibri"/>
                <a:ea typeface="Calibri"/>
                <a:cs typeface="Calibri"/>
              </a:rPr>
              <a:t>(via 1 G firewalls and 10 G upgrades).</a:t>
            </a:r>
            <a:endParaRPr lang="en-US" dirty="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Aligned with SNOLAB’s 2023–2029 plan.</a:t>
            </a:r>
            <a:endParaRPr lang="en-US" sz="1800" dirty="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Calibri"/>
                <a:cs typeface="Calibri"/>
              </a:rPr>
              <a:t>Laid groundwork for a smooth Phase 2 transition post CIS - Audit.</a:t>
            </a:r>
          </a:p>
        </p:txBody>
      </p:sp>
    </p:spTree>
    <p:extLst>
      <p:ext uri="{BB962C8B-B14F-4D97-AF65-F5344CB8AC3E}">
        <p14:creationId xmlns:p14="http://schemas.microsoft.com/office/powerpoint/2010/main" val="31369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E361E6-4D21-4CEE-C05B-078A1EC9F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6029" y="531627"/>
            <a:ext cx="4935653" cy="89233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IT Project Lifecycle</a:t>
            </a:r>
            <a:endParaRPr lang="en-US" dirty="0"/>
          </a:p>
        </p:txBody>
      </p:sp>
      <p:pic>
        <p:nvPicPr>
          <p:cNvPr id="4" name="Picture 3" descr="A blue rectangle with white text&#10;&#10;AI-generated content may be incorrect.">
            <a:extLst>
              <a:ext uri="{FF2B5EF4-FFF2-40B4-BE49-F238E27FC236}">
                <a16:creationId xmlns:a16="http://schemas.microsoft.com/office/drawing/2014/main" id="{4DD02DDE-0384-627E-09A7-B029B22A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416"/>
            <a:ext cx="12192000" cy="1389169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591862A7-220A-E9FD-B8CD-E31C2C7536A0}"/>
              </a:ext>
            </a:extLst>
          </p:cNvPr>
          <p:cNvSpPr/>
          <p:nvPr/>
        </p:nvSpPr>
        <p:spPr>
          <a:xfrm>
            <a:off x="5838567" y="4371202"/>
            <a:ext cx="494270" cy="122022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9340F-3A39-F258-2337-E9D20692F18D}"/>
              </a:ext>
            </a:extLst>
          </p:cNvPr>
          <p:cNvSpPr txBox="1"/>
          <p:nvPr/>
        </p:nvSpPr>
        <p:spPr>
          <a:xfrm>
            <a:off x="5330891" y="5775714"/>
            <a:ext cx="1525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7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3AB5F0-DCEF-A606-88CA-D21EBA870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7905" y="521392"/>
            <a:ext cx="5323841" cy="892330"/>
          </a:xfrm>
        </p:spPr>
        <p:txBody>
          <a:bodyPr lIns="91440" tIns="45720" rIns="91440" bIns="45720" anchor="t">
            <a:normAutofit fontScale="85000" lnSpcReduction="1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My Role &amp;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E5536-ECF0-24C9-CC2C-4B99CDFAA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905" y="2233613"/>
            <a:ext cx="11265998" cy="3994150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600" dirty="0">
                <a:latin typeface="Calibri"/>
                <a:ea typeface="Calibri"/>
                <a:cs typeface="Calibri"/>
              </a:rPr>
              <a:t>Engaged networking with contractors.</a:t>
            </a:r>
            <a:endParaRPr lang="en-US" sz="360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600" dirty="0">
                <a:latin typeface="Calibri"/>
                <a:ea typeface="Calibri"/>
                <a:cs typeface="Calibri"/>
              </a:rPr>
              <a:t>Surveyed the UG lab and developed plans to ensure clean, safe drilling and cable pulls.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600" dirty="0">
                <a:latin typeface="Calibri"/>
                <a:ea typeface="Calibri"/>
                <a:cs typeface="Calibri"/>
              </a:rPr>
              <a:t>Procured multiple fixed- bids, now pending evaluation.</a:t>
            </a:r>
            <a:endParaRPr lang="en-US" sz="3600" dirty="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600" dirty="0">
                <a:latin typeface="Calibri"/>
                <a:ea typeface="Calibri"/>
                <a:cs typeface="Calibri"/>
              </a:rPr>
              <a:t>Supported IT Spare network Inventory Count.</a:t>
            </a:r>
            <a:endParaRPr lang="en-US" sz="3600" dirty="0">
              <a:ea typeface="Calibri" panose="020F0502020204030204" pitchFamily="34" charset="0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600" dirty="0">
                <a:latin typeface="Calibri"/>
                <a:ea typeface="Calibri"/>
                <a:cs typeface="Calibri"/>
              </a:rPr>
              <a:t>Networked with our Electrical team on confined‑space and sensitive‑material.</a:t>
            </a:r>
            <a:endParaRPr lang="en-US" sz="280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3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B4729-62BF-DE11-CF43-B63E05912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66ED36-E73A-1822-DE2E-E797BCD4A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4129" y="501103"/>
            <a:ext cx="7997946" cy="135266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Facility Expansion – Phase 1 – P1819 </a:t>
            </a:r>
            <a:endParaRPr lang="en-US" dirty="0">
              <a:ea typeface="Calibri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2088B4-CC8B-65B4-11FA-A272A1511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 </a:t>
            </a:r>
            <a:endParaRPr lang="en-US">
              <a:ea typeface="Calibri"/>
            </a:endParaRPr>
          </a:p>
        </p:txBody>
      </p:sp>
      <p:pic>
        <p:nvPicPr>
          <p:cNvPr id="3" name="Picture 2" descr="A model of a machine&#10;&#10;AI-generated content may be incorrect.">
            <a:extLst>
              <a:ext uri="{FF2B5EF4-FFF2-40B4-BE49-F238E27FC236}">
                <a16:creationId xmlns:a16="http://schemas.microsoft.com/office/drawing/2014/main" id="{BE3412C0-0A77-74CC-7013-CC0A5F3D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67" y="1856476"/>
            <a:ext cx="10540043" cy="41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99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dditional n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Additional n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Blank whit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Blank blu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nd acknowled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title with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title with blue background &amp; sub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 slid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 slid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 slide with pic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hite slide with picture,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ue slide with pic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54c6b-6ca1-471e-b392-811e6a33aef8" xsi:nil="true"/>
    <lcf76f155ced4ddcb4097134ff3c332f xmlns="062be4eb-f7f3-4637-8ef9-0d08fb12854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AC4A44A439042B1B597C32A2C0237" ma:contentTypeVersion="14" ma:contentTypeDescription="Create a new document." ma:contentTypeScope="" ma:versionID="560841ef756aa259d9809f3099e3c1e5">
  <xsd:schema xmlns:xsd="http://www.w3.org/2001/XMLSchema" xmlns:xs="http://www.w3.org/2001/XMLSchema" xmlns:p="http://schemas.microsoft.com/office/2006/metadata/properties" xmlns:ns2="13654c6b-6ca1-471e-b392-811e6a33aef8" xmlns:ns3="062be4eb-f7f3-4637-8ef9-0d08fb12854e" targetNamespace="http://schemas.microsoft.com/office/2006/metadata/properties" ma:root="true" ma:fieldsID="8aa53279beb1cd66bd4c2c8c54f8406a" ns2:_="" ns3:_="">
    <xsd:import namespace="13654c6b-6ca1-471e-b392-811e6a33aef8"/>
    <xsd:import namespace="062be4eb-f7f3-4637-8ef9-0d08fb1285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54c6b-6ca1-471e-b392-811e6a33a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3836b2-b04a-46b9-a70f-baa835a9d9ab}" ma:internalName="TaxCatchAll" ma:showField="CatchAllData" ma:web="13654c6b-6ca1-471e-b392-811e6a33a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be4eb-f7f3-4637-8ef9-0d08fb128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ec6080f-a001-4a05-8d2e-760ded6f7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7E12EC-89C8-4846-980E-1FFCA445DBA6}">
  <ds:schemaRefs>
    <ds:schemaRef ds:uri="062be4eb-f7f3-4637-8ef9-0d08fb12854e"/>
    <ds:schemaRef ds:uri="13654c6b-6ca1-471e-b392-811e6a33aef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A52E14-D9CD-40AC-8B91-2C8A20390BD4}">
  <ds:schemaRefs>
    <ds:schemaRef ds:uri="062be4eb-f7f3-4637-8ef9-0d08fb12854e"/>
    <ds:schemaRef ds:uri="13654c6b-6ca1-471e-b392-811e6a33a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BA8B8C-B65F-4801-8C3F-5BFC33FF86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Title</vt:lpstr>
      <vt:lpstr>Land acknowledgement</vt:lpstr>
      <vt:lpstr>Section title with blue background</vt:lpstr>
      <vt:lpstr>Section title with blue background &amp; subsection</vt:lpstr>
      <vt:lpstr>White slide with logo</vt:lpstr>
      <vt:lpstr>Blue slide with logo</vt:lpstr>
      <vt:lpstr>White slide with picture</vt:lpstr>
      <vt:lpstr>White slide with picture, no logo</vt:lpstr>
      <vt:lpstr>Blue slide with picture</vt:lpstr>
      <vt:lpstr>Additional notes</vt:lpstr>
      <vt:lpstr>1_Additional notes</vt:lpstr>
      <vt:lpstr>Blank white slide</vt:lpstr>
      <vt:lpstr>Blank blue slide</vt:lpstr>
      <vt:lpstr>Empty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Deloye</dc:creator>
  <cp:revision>744</cp:revision>
  <dcterms:created xsi:type="dcterms:W3CDTF">2024-01-05T19:14:15Z</dcterms:created>
  <dcterms:modified xsi:type="dcterms:W3CDTF">2025-04-17T09:25:48Z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0x010100303AC4A44A439042B1B597C32A2C0237</vt:lpwstr>
  </property>
</Properties>
</file>