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25" r:id="rId5"/>
    <p:sldId id="368" r:id="rId6"/>
    <p:sldId id="339" r:id="rId7"/>
    <p:sldId id="346" r:id="rId8"/>
    <p:sldId id="347" r:id="rId9"/>
    <p:sldId id="340" r:id="rId10"/>
    <p:sldId id="351" r:id="rId11"/>
    <p:sldId id="323" r:id="rId12"/>
    <p:sldId id="355" r:id="rId13"/>
    <p:sldId id="353" r:id="rId14"/>
    <p:sldId id="344" r:id="rId15"/>
    <p:sldId id="358" r:id="rId16"/>
    <p:sldId id="350" r:id="rId17"/>
    <p:sldId id="359" r:id="rId18"/>
    <p:sldId id="361" r:id="rId19"/>
    <p:sldId id="360" r:id="rId20"/>
    <p:sldId id="362" r:id="rId21"/>
    <p:sldId id="364" r:id="rId22"/>
    <p:sldId id="365" r:id="rId23"/>
    <p:sldId id="3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9120"/>
    <a:srgbClr val="FABD0F"/>
    <a:srgbClr val="3C5979"/>
    <a:srgbClr val="B87333"/>
    <a:srgbClr val="1F1400"/>
    <a:srgbClr val="A7A9AC"/>
    <a:srgbClr val="EBEBEC"/>
    <a:srgbClr val="B4C0CC"/>
    <a:srgbClr val="788CA3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9BBFF-0AB8-3BA3-4C4B-7D9BDB1E531F}" v="11" dt="2025-04-17T01:55:27.939"/>
    <p1510:client id="{1E5ADDB8-FFF4-B21F-EF5C-2E4D1D2B49B7}" v="60" dt="2025-04-16T06:11:17.239"/>
    <p1510:client id="{41DC06E7-BB5F-25E6-13F0-C27C009BDB08}" v="167" dt="2025-04-16T23:57:07.283"/>
    <p1510:client id="{4BD0171C-9FF4-96A4-61ED-502AB6F2737B}" v="92" dt="2025-04-17T01:51:35.133"/>
    <p1510:client id="{7AE63CFA-AF14-FC10-A947-DC4A4EE3E45C}" v="12" dt="2025-04-17T00:51:17.265"/>
    <p1510:client id="{B87359CF-4226-2F4A-2433-A64D551E8D86}" v="2" dt="2025-04-17T01:57:46.447"/>
    <p1510:client id="{C103F6D9-F527-B8E0-1ACE-60AD8656721D}" v="1066" dt="2025-04-17T08:06:05.597"/>
    <p1510:client id="{F53C31B8-261E-2BE8-8E09-F8257B77BBF7}" v="1052" dt="2025-04-16T05:52:20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31"/>
    <p:restoredTop sz="95734"/>
  </p:normalViewPr>
  <p:slideViewPr>
    <p:cSldViewPr snapToGrid="0" snapToObjects="1">
      <p:cViewPr varScale="1">
        <p:scale>
          <a:sx n="106" d="100"/>
          <a:sy n="106" d="100"/>
        </p:scale>
        <p:origin x="1152" y="176"/>
      </p:cViewPr>
      <p:guideLst/>
    </p:cSldViewPr>
  </p:slideViewPr>
  <p:outlineViewPr>
    <p:cViewPr>
      <p:scale>
        <a:sx n="33" d="100"/>
        <a:sy n="33" d="100"/>
      </p:scale>
      <p:origin x="0" y="-13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59-D545-AAD9-B47ADC4F73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59-D545-AAD9-B47ADC4F73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59-D545-AAD9-B47ADC4F736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59-D545-AAD9-B47ADC4F736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59-D545-AAD9-B47ADC4F7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58634352219098E-2"/>
          <c:y val="3.8938053097345132E-2"/>
          <c:w val="0.94788273129556178"/>
          <c:h val="0.7788887185561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96-5843-ACB9-1A24B77F9C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96-5843-ACB9-1A24B77F9C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96-5843-ACB9-1A24B77F9CB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3.2</c:v>
                </c:pt>
                <c:pt idx="1">
                  <c:v>3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96-5843-ACB9-1A24B77F9C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782015"/>
        <c:axId val="1113821359"/>
      </c:barChart>
      <c:catAx>
        <c:axId val="11137820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3821359"/>
        <c:crosses val="autoZero"/>
        <c:auto val="1"/>
        <c:lblAlgn val="ctr"/>
        <c:lblOffset val="100"/>
        <c:noMultiLvlLbl val="0"/>
      </c:catAx>
      <c:valAx>
        <c:axId val="11138213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378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9.8525448358090323E-2"/>
          <c:y val="0.8532249124709701"/>
          <c:w val="0.80590523156888072"/>
          <c:h val="9.4780728038668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54CC67-1E9B-4C4E-B5D1-7D7729F5F8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E74E3-15AF-CB4E-A155-EB0F5B59E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28A25-1BAA-A74E-AC84-5453BCE9102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8721A-5977-B143-8AB1-2715B1144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52D89-0639-B248-B2AE-D88CCFDEC9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F83FD-F661-8C46-B7DE-28696DF12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86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A1A44-ACB7-774B-9A64-64B42C3402D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4D6FF-E85B-FF4F-B2E6-59386CDF9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Incoming particle ionizes the gas – Primary Ionization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e- drift towards the anode at the center along the 𝐸 field lines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Avalanche occurs – Secondary Ionization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Signal is produced and measured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2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gain, capable to go up to single electron detection</a:t>
            </a:r>
          </a:p>
          <a:p>
            <a:r>
              <a:rPr lang="en-US" dirty="0"/>
              <a:t>Strong 𝐸 field to collect primary e- far from the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3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22C951-416A-1442-8F3A-220C4BD0C557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908B9-9AF8-094E-B6F0-BA0132A3F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24" y="838200"/>
            <a:ext cx="10891875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 i="0" spc="10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9C2B5-FD32-5E49-900B-B13AFC4BA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238578"/>
            <a:ext cx="10891875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b="1" i="0" spc="50" baseline="0">
                <a:solidFill>
                  <a:srgbClr val="FABD0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94D79B-4955-544D-9341-1E1E443C4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800" y="4728727"/>
            <a:ext cx="10891875" cy="389812"/>
          </a:xfrm>
        </p:spPr>
        <p:txBody>
          <a:bodyPr anchor="b" anchorCtr="0"/>
          <a:lstStyle>
            <a:lvl1pPr marL="0" indent="0">
              <a:buNone/>
              <a:defRPr sz="1400" b="0" i="0" spc="2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MONTH XX,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E08A7-EA70-124E-8872-8417C96B1F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48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558188"/>
            <a:ext cx="9954116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ADEF27F-CC03-834D-A185-0B73C517815E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06299516"/>
              </p:ext>
            </p:extLst>
          </p:nvPr>
        </p:nvGraphicFramePr>
        <p:xfrm>
          <a:off x="685800" y="1444486"/>
          <a:ext cx="10810875" cy="402336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714391">
                  <a:extLst>
                    <a:ext uri="{9D8B030D-6E8A-4147-A177-3AD203B41FA5}">
                      <a16:colId xmlns:a16="http://schemas.microsoft.com/office/drawing/2014/main" val="941155809"/>
                    </a:ext>
                  </a:extLst>
                </a:gridCol>
                <a:gridCol w="1837992">
                  <a:extLst>
                    <a:ext uri="{9D8B030D-6E8A-4147-A177-3AD203B41FA5}">
                      <a16:colId xmlns:a16="http://schemas.microsoft.com/office/drawing/2014/main" val="3853484078"/>
                    </a:ext>
                  </a:extLst>
                </a:gridCol>
                <a:gridCol w="5258492">
                  <a:extLst>
                    <a:ext uri="{9D8B030D-6E8A-4147-A177-3AD203B41FA5}">
                      <a16:colId xmlns:a16="http://schemas.microsoft.com/office/drawing/2014/main" val="3777659007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Category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Cost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Notes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58711"/>
                  </a:ext>
                </a:extLst>
              </a:tr>
              <a:tr h="347472">
                <a:tc gridSpan="3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Sub-category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50412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619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274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466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7999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9655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2513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2193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22184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667249"/>
                  </a:ext>
                </a:extLst>
              </a:tr>
            </a:tbl>
          </a:graphicData>
        </a:graphic>
      </p:graphicFrame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E26EAB3-0B20-C546-B1AB-0BB5C92563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241"/>
            <a:ext cx="377825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78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558188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0EBF7B8-F4BC-E244-88E9-55301AE78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241"/>
            <a:ext cx="377825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5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Design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558188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D393E69-0E6B-2649-BC35-A0FB2F921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241"/>
            <a:ext cx="377825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4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55DD1-AEE8-0B4A-8BF7-3E7E9CFB1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7561" y="2145162"/>
            <a:ext cx="3456878" cy="23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96624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ragraph / quot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515533" y="838200"/>
            <a:ext cx="9160934" cy="4191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D39231-8104-2C4D-B887-C76C49B4B755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E5017-6E1C-5D4E-A493-781F6C08D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37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– on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557498"/>
            <a:ext cx="9954115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295076"/>
            <a:ext cx="10897090" cy="4877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52952AC-1AA7-8B4E-AC30-2A8C02DD2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241"/>
            <a:ext cx="377825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10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– two colum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558188"/>
            <a:ext cx="9954116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710339-FCEB-864A-BE99-139C449C3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295076"/>
            <a:ext cx="5267815" cy="4877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0E677D-56A4-5F4D-AB35-5014A471F12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28860" y="1295076"/>
            <a:ext cx="5267815" cy="4877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D564F6-D175-E84F-A78D-562FA5853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241"/>
            <a:ext cx="377825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44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558188"/>
            <a:ext cx="9954116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DB2C69-F649-2E41-A435-292B23F4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295076"/>
            <a:ext cx="5267815" cy="4877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38D42EB-A264-A041-8BE5-8D9A187F39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241"/>
            <a:ext cx="377825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90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all-out box –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558188"/>
            <a:ext cx="9954116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295076"/>
            <a:ext cx="5267815" cy="4877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48E1BB-06F0-0B44-BA97-6B860B59B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447800"/>
            <a:ext cx="5170199" cy="2560124"/>
          </a:xfrm>
          <a:prstGeom prst="roundRect">
            <a:avLst>
              <a:gd name="adj" fmla="val 193"/>
            </a:avLst>
          </a:prstGeom>
          <a:solidFill>
            <a:schemeClr val="bg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B0D917-E23B-664A-803A-F2EE117BC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241"/>
            <a:ext cx="377825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63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hart –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8BCE2-55D5-C94F-999B-0811A86B3A9E}"/>
              </a:ext>
            </a:extLst>
          </p:cNvPr>
          <p:cNvSpPr/>
          <p:nvPr userDrawn="1"/>
        </p:nvSpPr>
        <p:spPr>
          <a:xfrm>
            <a:off x="6324600" y="1447801"/>
            <a:ext cx="5172075" cy="3924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558188"/>
            <a:ext cx="9954116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295076"/>
            <a:ext cx="5267815" cy="4877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16D9F37-48B0-1445-8096-593C99EEC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241"/>
            <a:ext cx="377825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5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hart – pie ch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558188"/>
            <a:ext cx="9954116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295076"/>
            <a:ext cx="5267815" cy="4877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40C1D0-ECAF-7945-8694-02BB6AA575E9}"/>
              </a:ext>
            </a:extLst>
          </p:cNvPr>
          <p:cNvSpPr/>
          <p:nvPr userDrawn="1"/>
        </p:nvSpPr>
        <p:spPr>
          <a:xfrm>
            <a:off x="6324600" y="1447801"/>
            <a:ext cx="5172075" cy="3924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6">
            <a:extLst>
              <a:ext uri="{FF2B5EF4-FFF2-40B4-BE49-F238E27FC236}">
                <a16:creationId xmlns:a16="http://schemas.microsoft.com/office/drawing/2014/main" id="{E7BCD9BC-2BB9-FA4C-BC63-5596B430E14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94380861"/>
              </p:ext>
            </p:extLst>
          </p:nvPr>
        </p:nvGraphicFramePr>
        <p:xfrm>
          <a:off x="6818370" y="1560556"/>
          <a:ext cx="4184534" cy="3062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E732A7-6ACC-C04B-80D5-267CD7E3BD0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24600" y="4630183"/>
            <a:ext cx="5172075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rgbClr val="21212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rgbClr val="21212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rgbClr val="21212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rgbClr val="21212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/>
            </a:lvl6pPr>
            <a:lvl7pPr marL="1828800" indent="-228600">
              <a:defRPr/>
            </a:lvl7pPr>
            <a:lvl8pPr marL="2057400" indent="-22860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36C853B2-3206-6F4D-A672-6FBB9D1E64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1241"/>
            <a:ext cx="377825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50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hart – bar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B6E3C6B-6AB0-AB44-A85B-B71A1009024C}"/>
              </a:ext>
            </a:extLst>
          </p:cNvPr>
          <p:cNvSpPr/>
          <p:nvPr userDrawn="1"/>
        </p:nvSpPr>
        <p:spPr>
          <a:xfrm>
            <a:off x="6324600" y="1447801"/>
            <a:ext cx="5172075" cy="3924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25F553-0922-294E-BC11-D3EF8C608DF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24600" y="4630183"/>
            <a:ext cx="5172075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rgbClr val="21212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rgbClr val="21212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rgbClr val="21212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rgbClr val="21212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/>
            </a:lvl6pPr>
            <a:lvl7pPr marL="1828800" indent="-228600">
              <a:defRPr/>
            </a:lvl7pPr>
            <a:lvl8pPr marL="2057400" indent="-22860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558188"/>
            <a:ext cx="9954116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85DD65-9689-3241-AEB0-955F1D770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295076"/>
            <a:ext cx="5267815" cy="4877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CAECDAE9-41E9-7C4F-BFA4-669B142A29B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817266442"/>
              </p:ext>
            </p:extLst>
          </p:nvPr>
        </p:nvGraphicFramePr>
        <p:xfrm>
          <a:off x="6884988" y="1605608"/>
          <a:ext cx="4051299" cy="311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2A3A955-9C1F-BB4A-A96C-193B9BEBDE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1241"/>
            <a:ext cx="377825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64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6D75778B-F827-2148-9F44-CD0083F7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93" y="570016"/>
            <a:ext cx="9953007" cy="6024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4B3BC-6B9E-CB4D-9108-631CA69A8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843" y="1289137"/>
            <a:ext cx="10897832" cy="4735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92147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706" r:id="rId3"/>
    <p:sldLayoutId id="2147483688" r:id="rId4"/>
    <p:sldLayoutId id="2147483695" r:id="rId5"/>
    <p:sldLayoutId id="2147483689" r:id="rId6"/>
    <p:sldLayoutId id="2147483696" r:id="rId7"/>
    <p:sldLayoutId id="2147483693" r:id="rId8"/>
    <p:sldLayoutId id="2147483694" r:id="rId9"/>
    <p:sldLayoutId id="2147483704" r:id="rId10"/>
    <p:sldLayoutId id="2147483705" r:id="rId11"/>
    <p:sldLayoutId id="2147483707" r:id="rId12"/>
    <p:sldLayoutId id="2147483655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chemeClr val="accent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85800" indent="-225425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System Font Regular"/>
        <a:buChar char="⁃"/>
        <a:tabLst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914400" indent="-225425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143000" marR="0" indent="-228600" algn="l" defTabSz="914400" rtl="0" eaLnBrk="1" fontAlgn="auto" latinLnBrk="0" hangingPunct="1">
        <a:lnSpc>
          <a:spcPct val="150000"/>
        </a:lnSpc>
        <a:spcBef>
          <a:spcPts val="0"/>
        </a:spcBef>
        <a:spcAft>
          <a:spcPts val="1200"/>
        </a:spcAft>
        <a:buClrTx/>
        <a:buSzTx/>
        <a:buFont typeface="Arial" panose="020B0604020202020204" pitchFamily="34" charset="0"/>
        <a:buChar char="•"/>
        <a:tabLst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371600" indent="-225425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16002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8288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20574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32" userDrawn="1">
          <p15:clr>
            <a:srgbClr val="F26B43"/>
          </p15:clr>
        </p15:guide>
        <p15:guide id="5" orient="horz" pos="3600" userDrawn="1">
          <p15:clr>
            <a:srgbClr val="F26B43"/>
          </p15:clr>
        </p15:guide>
        <p15:guide id="6" orient="horz" pos="4104" userDrawn="1">
          <p15:clr>
            <a:srgbClr val="F26B43"/>
          </p15:clr>
        </p15:guide>
        <p15:guide id="7" orient="horz" pos="3816" userDrawn="1">
          <p15:clr>
            <a:srgbClr val="F26B43"/>
          </p15:clr>
        </p15:guide>
        <p15:guide id="8" pos="3696" userDrawn="1">
          <p15:clr>
            <a:srgbClr val="F26B43"/>
          </p15:clr>
        </p15:guide>
        <p15:guide id="9" pos="3984" userDrawn="1">
          <p15:clr>
            <a:srgbClr val="F26B43"/>
          </p15:clr>
        </p15:guide>
        <p15:guide id="10" pos="7242" userDrawn="1">
          <p15:clr>
            <a:srgbClr val="F26B43"/>
          </p15:clr>
        </p15:guide>
        <p15:guide id="11" orient="horz" pos="3384" userDrawn="1">
          <p15:clr>
            <a:srgbClr val="F26B43"/>
          </p15:clr>
        </p15:guide>
        <p15:guide id="12" orient="horz" pos="3888" userDrawn="1">
          <p15:clr>
            <a:srgbClr val="F26B43"/>
          </p15:clr>
        </p15:guide>
        <p15:guide id="13" orient="horz" pos="3216" userDrawn="1">
          <p15:clr>
            <a:srgbClr val="F26B43"/>
          </p15:clr>
        </p15:guide>
        <p15:guide id="14" orient="horz" pos="432" userDrawn="1">
          <p15:clr>
            <a:srgbClr val="F26B43"/>
          </p15:clr>
        </p15:guide>
        <p15:guide id="15" orient="horz" pos="912" userDrawn="1">
          <p15:clr>
            <a:srgbClr val="F26B43"/>
          </p15:clr>
        </p15:guide>
        <p15:guide id="16" orient="horz" pos="1080" userDrawn="1">
          <p15:clr>
            <a:srgbClr val="F26B43"/>
          </p15:clr>
        </p15:guide>
        <p15:guide id="17" orient="horz" pos="552" userDrawn="1">
          <p15:clr>
            <a:srgbClr val="F26B43"/>
          </p15:clr>
        </p15:guide>
        <p15:guide id="18" pos="66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FD92-B381-0343-90F5-7E7C24033B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0" dirty="0">
                <a:latin typeface="Helvetica"/>
                <a:ea typeface="Open Sans Semibold"/>
                <a:cs typeface="Helvetica"/>
              </a:rPr>
              <a:t>Characterizing Acoustic Coupling in the Detector: FFT Analysis and Sensor Development</a:t>
            </a:r>
            <a:endParaRPr lang="en-US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4FAF5F-8D52-274A-8B4D-B90D0C892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923679"/>
            <a:ext cx="10891875" cy="538730"/>
          </a:xfrm>
        </p:spPr>
        <p:txBody>
          <a:bodyPr/>
          <a:lstStyle/>
          <a:p>
            <a:r>
              <a:rPr lang="en-US" sz="2400" dirty="0">
                <a:latin typeface="Open Sans Semibold"/>
                <a:ea typeface="Open Sans Semibold"/>
                <a:cs typeface="Open Sans Semibold"/>
              </a:rPr>
              <a:t>Supervisor: Pierre Gorel and Guillaume Giroux</a:t>
            </a:r>
            <a:r>
              <a:rPr lang="en-US" sz="2400" b="0" dirty="0">
                <a:solidFill>
                  <a:srgbClr val="000000"/>
                </a:solidFill>
                <a:latin typeface="Helvetica"/>
                <a:ea typeface="Open Sans Semibold"/>
                <a:cs typeface="Helvetica"/>
              </a:rPr>
              <a:t> </a:t>
            </a:r>
            <a:endParaRPr lang="en-US" sz="2400">
              <a:latin typeface="Open Sans Semibold"/>
              <a:cs typeface="Open Sans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8920F-5895-4747-8AE1-389F822AC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b="1" dirty="0">
                <a:latin typeface="Open Sans Semibold"/>
                <a:ea typeface="Open Sans Semibold"/>
                <a:cs typeface="Open Sans Semibold"/>
              </a:rPr>
              <a:t>April 17, 2025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782339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95C6A-4C96-A130-AB19-194A2F3E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FFT Analysis : Average FFT without Peak (event)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AE74B-A9EF-D4A4-4572-E97C39C2425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316924" y="1295076"/>
            <a:ext cx="4708742" cy="48771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Open Sans"/>
                <a:ea typeface="Open Sans"/>
                <a:cs typeface="Open Sans"/>
              </a:rPr>
              <a:t>Region of interests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  <a:latin typeface="Open Sans"/>
                <a:ea typeface="Open Sans"/>
                <a:cs typeface="Open Sans"/>
              </a:rPr>
              <a:t>Low frequency noise</a:t>
            </a:r>
            <a:r>
              <a:rPr lang="en-US" sz="2000" dirty="0">
                <a:latin typeface="Open Sans"/>
                <a:ea typeface="Open Sans"/>
                <a:cs typeface="Open Sans"/>
              </a:rPr>
              <a:t>: ~10 Hz – 1 kHz</a:t>
            </a:r>
          </a:p>
          <a:p>
            <a:pPr>
              <a:buFont typeface="Arial"/>
              <a:buChar char="•"/>
            </a:pPr>
            <a:r>
              <a:rPr lang="en-US" sz="2000" dirty="0">
                <a:latin typeface="Open Sans"/>
                <a:ea typeface="Open Sans"/>
                <a:cs typeface="Open Sans"/>
              </a:rPr>
              <a:t>Sensitive to: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sz="2000" dirty="0">
                <a:latin typeface="Open Sans"/>
                <a:ea typeface="Open Sans"/>
                <a:cs typeface="Open Sans"/>
              </a:rPr>
              <a:t>Mechanical vibrations</a:t>
            </a:r>
            <a:endParaRPr lang="en-US"/>
          </a:p>
          <a:p>
            <a:pPr lvl="1">
              <a:buFont typeface="Courier New"/>
              <a:buChar char="o"/>
            </a:pPr>
            <a:r>
              <a:rPr lang="en-US" sz="2000" dirty="0">
                <a:latin typeface="Open Sans"/>
                <a:ea typeface="Open Sans"/>
                <a:cs typeface="Open Sans"/>
              </a:rPr>
              <a:t>Acoustic coupling</a:t>
            </a:r>
            <a:endParaRPr lang="en-US"/>
          </a:p>
          <a:p>
            <a:r>
              <a:rPr lang="en-US" sz="2000" dirty="0">
                <a:latin typeface="Open Sans"/>
                <a:ea typeface="Open Sans"/>
                <a:cs typeface="Open Sans"/>
              </a:rPr>
              <a:t>Effects baseline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20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3" name="Content Placeholder 2" descr="A graph of a blue line&#10;&#10;AI-generated content may be incorrect.">
            <a:extLst>
              <a:ext uri="{FF2B5EF4-FFF2-40B4-BE49-F238E27FC236}">
                <a16:creationId xmlns:a16="http://schemas.microsoft.com/office/drawing/2014/main" id="{5D8D50F9-9412-29CE-5593-9FAE762CA8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0" y="1186475"/>
            <a:ext cx="7315688" cy="567262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37DB09-337E-8969-16F0-521B4696F7B7}"/>
              </a:ext>
            </a:extLst>
          </p:cNvPr>
          <p:cNvSpPr/>
          <p:nvPr/>
        </p:nvSpPr>
        <p:spPr>
          <a:xfrm>
            <a:off x="1534519" y="2399657"/>
            <a:ext cx="2019524" cy="20645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AA034-2A90-835A-A223-4C84BBD64091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89335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F4D2-94F2-01D4-C7EA-6E1F0AB7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Acoustic Noise and Microphonic Effect 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C305-1229-7BC9-EA74-66A3A2ACC2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icrosoftTeams-video">
            <a:hlinkClick r:id="" action="ppaction://media"/>
            <a:extLst>
              <a:ext uri="{FF2B5EF4-FFF2-40B4-BE49-F238E27FC236}">
                <a16:creationId xmlns:a16="http://schemas.microsoft.com/office/drawing/2014/main" id="{89217C5D-5572-B191-D621-2BBF709859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5" end="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171" y="1308048"/>
            <a:ext cx="9300278" cy="5356357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890AFE-2E19-67DE-36C4-C13D6D1F358D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9440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435-A5FE-12A9-E752-D593935E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22" y="446335"/>
            <a:ext cx="10492409" cy="613208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FFT shows voltage dependence in the South channel</a:t>
            </a:r>
            <a:endParaRPr lang="en-US" b="0">
              <a:latin typeface="Open Sans Semibold"/>
              <a:ea typeface="Open Sans Semibold"/>
              <a:cs typeface="Open Sans Semibold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4AF00-4786-3A79-F0AB-9017FAD2BDA9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12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DEE10DC-4623-6E18-9219-0A22866F18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97750" y="1061296"/>
            <a:ext cx="7644695" cy="581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63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2F6ED-9276-8FEC-3BD8-4067D39E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03" y="458127"/>
            <a:ext cx="9954116" cy="627189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FFT shows no voltage dependence in the North channel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58B1B-40B1-0A74-2EA0-06ADD1D81F11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13</a:t>
            </a:r>
          </a:p>
        </p:txBody>
      </p:sp>
      <p:pic>
        <p:nvPicPr>
          <p:cNvPr id="8" name="Content Placeholder 7" descr="A graph of events without peak&#10;&#10;AI-generated content may be incorrect.">
            <a:extLst>
              <a:ext uri="{FF2B5EF4-FFF2-40B4-BE49-F238E27FC236}">
                <a16:creationId xmlns:a16="http://schemas.microsoft.com/office/drawing/2014/main" id="{4D6604FA-7E76-55DC-9633-D123C25BF5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3255" y="1083100"/>
            <a:ext cx="7539832" cy="5797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8322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0537-9385-7BAC-6113-FFAEEF35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MEMS sensor allows us to record noise in the Cube Hall</a:t>
            </a:r>
            <a:endParaRPr lang="en-US" dirty="0" err="1"/>
          </a:p>
        </p:txBody>
      </p:sp>
      <p:pic>
        <p:nvPicPr>
          <p:cNvPr id="5" name="Content Placeholder 4" descr="A blue circuit board with white text&#10;&#10;AI-generated content may be incorrect.">
            <a:extLst>
              <a:ext uri="{FF2B5EF4-FFF2-40B4-BE49-F238E27FC236}">
                <a16:creationId xmlns:a16="http://schemas.microsoft.com/office/drawing/2014/main" id="{AEBD7D31-66A6-9FD2-5BB4-296B5D0107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767" t="2347" r="342" b="3756"/>
          <a:stretch/>
        </p:blipFill>
        <p:spPr>
          <a:xfrm>
            <a:off x="602594" y="1717009"/>
            <a:ext cx="4607911" cy="3292220"/>
          </a:xfrm>
          <a:prstGeom prst="rect">
            <a:avLst/>
          </a:prstGeom>
        </p:spPr>
      </p:pic>
      <p:pic>
        <p:nvPicPr>
          <p:cNvPr id="6" name="Content Placeholder 5" descr="A circuit board with wires&#10;&#10;AI-generated content may be incorrect.">
            <a:extLst>
              <a:ext uri="{FF2B5EF4-FFF2-40B4-BE49-F238E27FC236}">
                <a16:creationId xmlns:a16="http://schemas.microsoft.com/office/drawing/2014/main" id="{00E4CC42-26F0-1425-3A11-01A70BF30BF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t="28867" r="10517" b="8149"/>
          <a:stretch/>
        </p:blipFill>
        <p:spPr>
          <a:xfrm>
            <a:off x="5688740" y="1716324"/>
            <a:ext cx="5062796" cy="47504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FBDB32-139F-0B6C-747D-797CAA861240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16466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76C0-6FBF-2325-E8A8-661D9419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FFT and spectrogram reveals dominant low frequency noise </a:t>
            </a:r>
            <a:endParaRPr lang="en-US" dirty="0"/>
          </a:p>
        </p:txBody>
      </p:sp>
      <p:pic>
        <p:nvPicPr>
          <p:cNvPr id="5" name="Content Placeholder 4" descr="A screen shot of a graph&#10;&#10;AI-generated content may be incorrect.">
            <a:extLst>
              <a:ext uri="{FF2B5EF4-FFF2-40B4-BE49-F238E27FC236}">
                <a16:creationId xmlns:a16="http://schemas.microsoft.com/office/drawing/2014/main" id="{B1F9E9A6-3632-E4B6-27FB-6ADBF6C324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53386" y="1186350"/>
            <a:ext cx="6436562" cy="5667420"/>
          </a:xfrm>
        </p:spPr>
      </p:pic>
      <p:pic>
        <p:nvPicPr>
          <p:cNvPr id="3" name="Picture 2" descr="A graph of a frequency&#10;&#10;AI-generated content may be incorrect.">
            <a:extLst>
              <a:ext uri="{FF2B5EF4-FFF2-40B4-BE49-F238E27FC236}">
                <a16:creationId xmlns:a16="http://schemas.microsoft.com/office/drawing/2014/main" id="{DC356DA0-72BB-6782-5C45-A47929009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3822"/>
            <a:ext cx="5735412" cy="5674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91E86-E9B1-7A5E-BFCE-83AE58EA3E7E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513970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2FAC-F30A-3FAE-CF8C-6BB79B1C8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MIDAS: A way to collect the data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CCBF9-63CB-8FB8-1343-7369A518FE5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5093" y="1186486"/>
            <a:ext cx="5267815" cy="48771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Open Sans"/>
                <a:ea typeface="Open Sans"/>
                <a:cs typeface="Open Sans"/>
              </a:rPr>
              <a:t>sensor data through pi </a:t>
            </a:r>
            <a:endParaRPr lang="en-US" sz="240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collected by MIDAS DAQ software</a:t>
            </a:r>
            <a:endParaRPr lang="en-US" sz="2400" dirty="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MIDAS monitor and control sensor data</a:t>
            </a:r>
            <a:endParaRPr lang="en-US" sz="2400" dirty="0"/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DB722A-AE3D-6757-D731-CA4AF72C58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4558" y="1375701"/>
            <a:ext cx="6318139" cy="492181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EDFEED-1558-FF6A-1CFE-010BF491A5EC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674686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A73A51-4131-BADE-D521-BFA1B1EF2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4" y="1296754"/>
            <a:ext cx="9940955" cy="5341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C7B484-A362-DD37-08FD-59A40C9C2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558188"/>
            <a:ext cx="10751070" cy="627189"/>
          </a:xfrm>
        </p:spPr>
        <p:txBody>
          <a:bodyPr>
            <a:noAutofit/>
          </a:bodyPr>
          <a:lstStyle/>
          <a:p>
            <a:r>
              <a:rPr lang="en-US" sz="2500" b="0" dirty="0">
                <a:latin typeface="Open Sans Semibold"/>
                <a:ea typeface="Open Sans Semibold"/>
                <a:cs typeface="Open Sans Semibold"/>
              </a:rPr>
              <a:t>Sensor data is captured, buffered, and saved by the MIDAS frontend</a:t>
            </a:r>
            <a:endParaRPr lang="en-US" sz="2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21419-DE85-8A77-ADEB-6BF7DC75238F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7265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E631-BA55-868B-DFD7-7889BB8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The current setup captures only one second of data and fails to record a full waveform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544F441-0AC4-CC65-C7C6-8AED497FE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8529" t="42072" b="7535"/>
          <a:stretch/>
        </p:blipFill>
        <p:spPr>
          <a:xfrm>
            <a:off x="599373" y="2305995"/>
            <a:ext cx="10906645" cy="271863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84C2CB-2C5D-7266-6F34-61CB089D0F68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043CD2-FCF5-9452-AC28-9A3DA546E225}"/>
              </a:ext>
            </a:extLst>
          </p:cNvPr>
          <p:cNvSpPr txBox="1"/>
          <p:nvPr/>
        </p:nvSpPr>
        <p:spPr>
          <a:xfrm>
            <a:off x="4096624" y="1810623"/>
            <a:ext cx="215317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Calibri"/>
                <a:cs typeface="Calibri"/>
              </a:rPr>
              <a:t>Time (sec)</a:t>
            </a:r>
            <a:endParaRPr lang="en-US" sz="2000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A30EA-2A5A-9089-E340-B25ABA1C0D0A}"/>
              </a:ext>
            </a:extLst>
          </p:cNvPr>
          <p:cNvSpPr txBox="1"/>
          <p:nvPr/>
        </p:nvSpPr>
        <p:spPr>
          <a:xfrm rot="16200000">
            <a:off x="-241185" y="3670182"/>
            <a:ext cx="13002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Magnitude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01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EFCA8-BE31-CA21-DF66-1AA380E8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Future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A60D-7191-5E22-0908-6D5933BAD9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>
                <a:latin typeface="Open Sans"/>
                <a:ea typeface="Open Sans"/>
                <a:cs typeface="Open Sans"/>
              </a:rPr>
              <a:t>Compare FFT to lab activity</a:t>
            </a:r>
            <a:endParaRPr lang="en-US" sz="2200" dirty="0"/>
          </a:p>
          <a:p>
            <a:r>
              <a:rPr lang="en-US" sz="2200" dirty="0">
                <a:latin typeface="Open Sans"/>
                <a:ea typeface="Open Sans"/>
                <a:cs typeface="Open Sans"/>
              </a:rPr>
              <a:t>Finish developing MIDAS frontend</a:t>
            </a:r>
            <a:endParaRPr lang="en-US" sz="2200"/>
          </a:p>
          <a:p>
            <a:r>
              <a:rPr lang="en-US" sz="2200" dirty="0">
                <a:latin typeface="Open Sans"/>
                <a:ea typeface="Open Sans"/>
                <a:cs typeface="Open Sans"/>
              </a:rPr>
              <a:t>Attach sensor to detector</a:t>
            </a:r>
            <a:endParaRPr lang="en-US" sz="2200" dirty="0"/>
          </a:p>
          <a:p>
            <a:r>
              <a:rPr lang="en-US" sz="2200" dirty="0">
                <a:latin typeface="Open Sans"/>
                <a:ea typeface="Open Sans"/>
                <a:cs typeface="Open Sans"/>
              </a:rPr>
              <a:t>Develop shielding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4BC5F-7E54-6818-133D-FAF194BE0D96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18</a:t>
            </a:r>
          </a:p>
        </p:txBody>
      </p:sp>
      <p:pic>
        <p:nvPicPr>
          <p:cNvPr id="8" name="Picture 7" descr="A graph of a sound wave&#10;&#10;AI-generated content may be incorrect.">
            <a:extLst>
              <a:ext uri="{FF2B5EF4-FFF2-40B4-BE49-F238E27FC236}">
                <a16:creationId xmlns:a16="http://schemas.microsoft.com/office/drawing/2014/main" id="{3CEF1AB7-F1FB-1FE0-113B-943D9C4F8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397" y="1187216"/>
            <a:ext cx="6344525" cy="498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47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C5F64-B1B4-5226-EB04-78A95896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NEWS-G searches for low-mass dark matter using a spherical gas detector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614E50-BAD9-310D-6EEA-E31B5FB6A6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7087" y="1476837"/>
            <a:ext cx="3925241" cy="39054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4236FC-7E68-1E03-051D-BEDE32F35222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E93A09-EDA1-1F0A-6599-983F3761E3E7}"/>
              </a:ext>
            </a:extLst>
          </p:cNvPr>
          <p:cNvCxnSpPr/>
          <p:nvPr/>
        </p:nvCxnSpPr>
        <p:spPr>
          <a:xfrm flipV="1">
            <a:off x="3047998" y="3180826"/>
            <a:ext cx="3411524" cy="13982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50EF95B-AC2F-E2F1-5BA6-B5B8319F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512" y="1356219"/>
            <a:ext cx="4906263" cy="4005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8F9167-8B3F-C8DF-3A26-98BF6B75927C}"/>
              </a:ext>
            </a:extLst>
          </p:cNvPr>
          <p:cNvSpPr txBox="1"/>
          <p:nvPr/>
        </p:nvSpPr>
        <p:spPr>
          <a:xfrm>
            <a:off x="6583960" y="5493391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ptos"/>
              </a:rPr>
              <a:t>Sphere filled with low mass noble gas (H, He, Ne,…)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E1AA12-1F23-817A-C4A9-887924424C8F}"/>
              </a:ext>
            </a:extLst>
          </p:cNvPr>
          <p:cNvSpPr txBox="1"/>
          <p:nvPr/>
        </p:nvSpPr>
        <p:spPr>
          <a:xfrm>
            <a:off x="4641908" y="3201797"/>
            <a:ext cx="145409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ea typeface="Calibri"/>
                <a:cs typeface="Calibri"/>
              </a:rPr>
              <a:t>WIMPS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CAC41-000F-C9C8-83DD-5CF8C2C167A6}"/>
              </a:ext>
            </a:extLst>
          </p:cNvPr>
          <p:cNvSpPr txBox="1"/>
          <p:nvPr/>
        </p:nvSpPr>
        <p:spPr>
          <a:xfrm>
            <a:off x="587228" y="5998128"/>
            <a:ext cx="26984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Source: NASA, NEWS-G Collaboration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1677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working on a machine&#10;&#10;AI-generated content may be incorrect.">
            <a:extLst>
              <a:ext uri="{FF2B5EF4-FFF2-40B4-BE49-F238E27FC236}">
                <a16:creationId xmlns:a16="http://schemas.microsoft.com/office/drawing/2014/main" id="{8D0C2D4C-0C4F-9CFD-DAF2-75D1F3FC56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6535" r="16798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3DAC5C-86A8-1569-66A2-B1B6825F623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t="13541" b="2064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2DE80-90D4-84E5-89D9-BB7F3343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+mj-lt"/>
                <a:ea typeface="Calibri Light"/>
                <a:cs typeface="Calibri Light"/>
              </a:rPr>
              <a:t>Thank you!</a:t>
            </a:r>
            <a:endParaRPr lang="en-US" sz="7200" kern="1200" dirty="0">
              <a:solidFill>
                <a:schemeClr val="bg1"/>
              </a:solidFill>
              <a:latin typeface="+mj-l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818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2D4C8848-89C3-FE5C-23CB-247C35DC61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" r="56416" b="-50"/>
          <a:stretch/>
        </p:blipFill>
        <p:spPr>
          <a:xfrm>
            <a:off x="783848" y="1498421"/>
            <a:ext cx="2335413" cy="4412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F6E40E-6272-2644-A5C1-EB187359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03" y="375737"/>
            <a:ext cx="9954115" cy="62718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Open Sans Semibold"/>
                <a:ea typeface="Open Sans Semibold"/>
                <a:cs typeface="Open Sans Semibold"/>
              </a:rPr>
              <a:t>NEWS-G uses central anode to create radial electric field</a:t>
            </a:r>
            <a:endParaRPr lang="en-US" sz="36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BECF1C-97A3-F0B0-EE91-781BA2044060}"/>
              </a:ext>
            </a:extLst>
          </p:cNvPr>
          <p:cNvCxnSpPr/>
          <p:nvPr/>
        </p:nvCxnSpPr>
        <p:spPr>
          <a:xfrm>
            <a:off x="3082125" y="1611386"/>
            <a:ext cx="1" cy="1440043"/>
          </a:xfrm>
          <a:prstGeom prst="straightConnector1">
            <a:avLst/>
          </a:prstGeom>
          <a:ln w="57150">
            <a:solidFill>
              <a:srgbClr val="B8733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954C36-6FAF-3FD2-FE87-1D6E345FC34D}"/>
              </a:ext>
            </a:extLst>
          </p:cNvPr>
          <p:cNvCxnSpPr/>
          <p:nvPr/>
        </p:nvCxnSpPr>
        <p:spPr>
          <a:xfrm flipH="1" flipV="1">
            <a:off x="3187243" y="3692360"/>
            <a:ext cx="342552" cy="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551A87-6322-3489-A9D8-C4FBDE475046}"/>
              </a:ext>
            </a:extLst>
          </p:cNvPr>
          <p:cNvSpPr txBox="1"/>
          <p:nvPr/>
        </p:nvSpPr>
        <p:spPr>
          <a:xfrm>
            <a:off x="3737676" y="3461476"/>
            <a:ext cx="15100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Anode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3A8107B-B9A7-8622-9B2C-3FD2B94C1968}"/>
              </a:ext>
            </a:extLst>
          </p:cNvPr>
          <p:cNvSpPr/>
          <p:nvPr/>
        </p:nvSpPr>
        <p:spPr>
          <a:xfrm>
            <a:off x="2991311" y="3587310"/>
            <a:ext cx="195740" cy="209724"/>
          </a:xfrm>
          <a:prstGeom prst="flowChartConnector">
            <a:avLst/>
          </a:prstGeom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BC7F1A1-8B1E-28DB-9FBC-9D235CE22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9254" y="1609861"/>
            <a:ext cx="6017494" cy="48771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Open Sans"/>
                <a:ea typeface="Open Sans"/>
                <a:cs typeface="Open Sans"/>
              </a:rPr>
              <a:t>Copper Sphere ~ 1.4 m </a:t>
            </a: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Multi-Anode Sensor in middle</a:t>
            </a: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High Voltage</a:t>
            </a:r>
            <a:endParaRPr lang="en-US" sz="2400" dirty="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Radial Electric Field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8F1DA183-59A9-63C0-E1FA-A4700C60B172}"/>
              </a:ext>
            </a:extLst>
          </p:cNvPr>
          <p:cNvSpPr/>
          <p:nvPr/>
        </p:nvSpPr>
        <p:spPr>
          <a:xfrm>
            <a:off x="783927" y="1611388"/>
            <a:ext cx="4596401" cy="4277556"/>
          </a:xfrm>
          <a:prstGeom prst="flowChartConnector">
            <a:avLst/>
          </a:prstGeom>
          <a:noFill/>
          <a:ln w="57150">
            <a:solidFill>
              <a:srgbClr val="B87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D4B498-2AA5-990D-58DD-F88C786934BF}"/>
              </a:ext>
            </a:extLst>
          </p:cNvPr>
          <p:cNvCxnSpPr/>
          <p:nvPr/>
        </p:nvCxnSpPr>
        <p:spPr>
          <a:xfrm>
            <a:off x="3082636" y="3048000"/>
            <a:ext cx="6927" cy="57496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44DB527-4169-C276-4D5B-9B2E9E861FD7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1339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242BE-1285-DEF9-8DFA-8CF9FA4B6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A09F-9A42-7ABE-1B33-A995B37F7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31" y="89113"/>
            <a:ext cx="10492408" cy="90682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Open Sans Semibold"/>
                <a:ea typeface="Open Sans Semibold"/>
                <a:cs typeface="Open Sans Semibold"/>
              </a:rPr>
              <a:t>Avalanche near the anode creates ion drift  induces the detectable signal</a:t>
            </a:r>
            <a:endParaRPr lang="en-US" dirty="0"/>
          </a:p>
        </p:txBody>
      </p:sp>
      <p:pic>
        <p:nvPicPr>
          <p:cNvPr id="10" name="event_drift14cm_15electrons (1)">
            <a:hlinkClick r:id="" action="ppaction://media"/>
            <a:extLst>
              <a:ext uri="{FF2B5EF4-FFF2-40B4-BE49-F238E27FC236}">
                <a16:creationId xmlns:a16="http://schemas.microsoft.com/office/drawing/2014/main" id="{F0F9150C-3B85-C992-905D-42C3B7FA4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7" y="1168658"/>
            <a:ext cx="11961344" cy="52969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5CE0C5-C89F-937F-8252-3A283995AE06}"/>
              </a:ext>
            </a:extLst>
          </p:cNvPr>
          <p:cNvSpPr txBox="1"/>
          <p:nvPr/>
        </p:nvSpPr>
        <p:spPr>
          <a:xfrm>
            <a:off x="7421880" y="6271259"/>
            <a:ext cx="40081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Calibri"/>
                <a:cs typeface="Calibri"/>
              </a:rPr>
              <a:t>Source: NEWS-G Collaboration</a:t>
            </a:r>
            <a:endParaRPr lang="en-US" sz="200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5C23B1-1FD8-FE1E-7AF0-02866741FAF4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5866007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accessory, vector graphics&#10;&#10;Description automatically generated">
            <a:extLst>
              <a:ext uri="{FF2B5EF4-FFF2-40B4-BE49-F238E27FC236}">
                <a16:creationId xmlns:a16="http://schemas.microsoft.com/office/drawing/2014/main" id="{30B59527-D890-58A9-6254-1D9F5E657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62" t="8277" r="41281" b="25645"/>
          <a:stretch/>
        </p:blipFill>
        <p:spPr>
          <a:xfrm flipV="1">
            <a:off x="5331878" y="2045629"/>
            <a:ext cx="3378736" cy="3095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F36FA-A94C-81F3-948F-F37896A7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Multiball sensor "</a:t>
            </a:r>
            <a:r>
              <a:rPr lang="en-US" err="1">
                <a:latin typeface="Open Sans Semibold"/>
                <a:ea typeface="Open Sans Semibold"/>
                <a:cs typeface="Open Sans Semibold"/>
              </a:rPr>
              <a:t>Achinos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"</a:t>
            </a:r>
            <a:endParaRPr lang="en-US"/>
          </a:p>
        </p:txBody>
      </p:sp>
      <p:pic>
        <p:nvPicPr>
          <p:cNvPr id="7" name="Content Placeholder 6" descr="A round object with many points on it&#10;&#10;AI-generated content may be incorrect.">
            <a:extLst>
              <a:ext uri="{FF2B5EF4-FFF2-40B4-BE49-F238E27FC236}">
                <a16:creationId xmlns:a16="http://schemas.microsoft.com/office/drawing/2014/main" id="{CF842E1A-E440-C941-7D34-315F945CB7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709277" y="1019119"/>
            <a:ext cx="3227719" cy="4954954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54E8E7-5D60-5C4C-A4F8-6CF9DF18A692}"/>
              </a:ext>
            </a:extLst>
          </p:cNvPr>
          <p:cNvSpPr/>
          <p:nvPr/>
        </p:nvSpPr>
        <p:spPr>
          <a:xfrm>
            <a:off x="8910519" y="4215921"/>
            <a:ext cx="2974605" cy="14499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F68E3-2BA6-FD7C-4F3F-0EA7C65A75CC}"/>
              </a:ext>
            </a:extLst>
          </p:cNvPr>
          <p:cNvSpPr txBox="1"/>
          <p:nvPr/>
        </p:nvSpPr>
        <p:spPr>
          <a:xfrm>
            <a:off x="8829075" y="6098101"/>
            <a:ext cx="1548129" cy="605185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libri"/>
                <a:cs typeface="Calibri"/>
              </a:rPr>
              <a:t>South 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17CDD3-A376-9617-2136-B5F90C1A7937}"/>
              </a:ext>
            </a:extLst>
          </p:cNvPr>
          <p:cNvSpPr/>
          <p:nvPr/>
        </p:nvSpPr>
        <p:spPr>
          <a:xfrm>
            <a:off x="8907315" y="2764947"/>
            <a:ext cx="3031996" cy="131241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8B4C6C-E8EB-DD0B-8381-4EA8A75AB3F9}"/>
              </a:ext>
            </a:extLst>
          </p:cNvPr>
          <p:cNvSpPr txBox="1"/>
          <p:nvPr/>
        </p:nvSpPr>
        <p:spPr>
          <a:xfrm>
            <a:off x="8829974" y="282010"/>
            <a:ext cx="1593397" cy="584775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ea typeface="Calibri"/>
                <a:cs typeface="Calibri"/>
              </a:rPr>
              <a:t>North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D6AB9-BE38-D3E1-96B2-A70B4D47D1FE}"/>
              </a:ext>
            </a:extLst>
          </p:cNvPr>
          <p:cNvSpPr txBox="1"/>
          <p:nvPr/>
        </p:nvSpPr>
        <p:spPr>
          <a:xfrm>
            <a:off x="261703" y="1270520"/>
            <a:ext cx="5572844" cy="62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Multi Anode sensor</a:t>
            </a:r>
          </a:p>
          <a:p>
            <a:endParaRPr lang="en-US" sz="2400" dirty="0">
              <a:ea typeface="Calibri"/>
              <a:cs typeface="Calibri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ea typeface="Calibri"/>
                <a:cs typeface="Calibri"/>
              </a:rPr>
              <a:t>Small anode – High gain</a:t>
            </a:r>
          </a:p>
          <a:p>
            <a:pPr lvl="1"/>
            <a:endParaRPr lang="en-US" sz="2400" dirty="0">
              <a:ea typeface="Calibri"/>
              <a:cs typeface="Calibri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ea typeface="Calibri"/>
                <a:cs typeface="Calibri"/>
              </a:rPr>
              <a:t>Large structure – High drift field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2 Channels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chemeClr val="accent1">
                    <a:lumMod val="76000"/>
                    <a:lumOff val="24000"/>
                  </a:schemeClr>
                </a:solidFill>
                <a:ea typeface="Calibri"/>
                <a:cs typeface="Calibri"/>
              </a:rPr>
              <a:t>North </a:t>
            </a:r>
            <a:r>
              <a:rPr lang="en-US" sz="2400" dirty="0">
                <a:ea typeface="Calibri"/>
                <a:cs typeface="Calibri"/>
              </a:rPr>
              <a:t>(5 balls), </a:t>
            </a:r>
            <a:r>
              <a:rPr lang="en-US" sz="2400" dirty="0">
                <a:solidFill>
                  <a:srgbClr val="FF0000"/>
                </a:solidFill>
                <a:ea typeface="Calibri"/>
                <a:cs typeface="Calibri"/>
              </a:rPr>
              <a:t>South </a:t>
            </a:r>
            <a:r>
              <a:rPr lang="en-US" sz="2400" dirty="0">
                <a:ea typeface="Calibri"/>
                <a:cs typeface="Calibri"/>
              </a:rPr>
              <a:t>(6 balls)</a:t>
            </a:r>
          </a:p>
          <a:p>
            <a:pPr marL="800100" lvl="1" indent="-342900">
              <a:buFont typeface="Courier New"/>
              <a:buChar char="o"/>
            </a:pPr>
            <a:endParaRPr lang="en-US" sz="2400" dirty="0">
              <a:ea typeface="Calibri"/>
              <a:cs typeface="Calibri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chemeClr val="accent1">
                    <a:lumMod val="76000"/>
                    <a:lumOff val="24000"/>
                  </a:schemeClr>
                </a:solidFill>
                <a:ea typeface="Calibri"/>
                <a:cs typeface="Calibri"/>
              </a:rPr>
              <a:t>North</a:t>
            </a:r>
            <a:r>
              <a:rPr lang="en-US" sz="2400" dirty="0">
                <a:ea typeface="Calibri"/>
                <a:cs typeface="Calibri"/>
              </a:rPr>
              <a:t>/</a:t>
            </a:r>
            <a:r>
              <a:rPr lang="en-US" sz="2400" dirty="0">
                <a:solidFill>
                  <a:srgbClr val="FF0000"/>
                </a:solidFill>
                <a:ea typeface="Calibri"/>
                <a:cs typeface="Calibri"/>
              </a:rPr>
              <a:t>South  </a:t>
            </a:r>
            <a:r>
              <a:rPr lang="en-US" sz="2400" dirty="0">
                <a:ea typeface="Calibri"/>
                <a:cs typeface="Calibri"/>
              </a:rPr>
              <a:t>Comparison</a:t>
            </a:r>
          </a:p>
          <a:p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AE8139-13E3-1F27-716D-8BD8E73D5DB9}"/>
              </a:ext>
            </a:extLst>
          </p:cNvPr>
          <p:cNvCxnSpPr/>
          <p:nvPr/>
        </p:nvCxnSpPr>
        <p:spPr>
          <a:xfrm>
            <a:off x="8013653" y="2613189"/>
            <a:ext cx="872260" cy="797752"/>
          </a:xfrm>
          <a:prstGeom prst="straightConnector1">
            <a:avLst/>
          </a:prstGeom>
          <a:ln w="28575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D403ED-86D3-EBBC-D5F0-F7F4774F505C}"/>
              </a:ext>
            </a:extLst>
          </p:cNvPr>
          <p:cNvCxnSpPr>
            <a:cxnSpLocks/>
          </p:cNvCxnSpPr>
          <p:nvPr/>
        </p:nvCxnSpPr>
        <p:spPr>
          <a:xfrm flipV="1">
            <a:off x="7285309" y="4667301"/>
            <a:ext cx="1618574" cy="2712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776F118-7A13-2207-1764-3677DCDC0E21}"/>
              </a:ext>
            </a:extLst>
          </p:cNvPr>
          <p:cNvSpPr txBox="1"/>
          <p:nvPr/>
        </p:nvSpPr>
        <p:spPr>
          <a:xfrm>
            <a:off x="11311156" y="6242807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01731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46C3C-5C1E-E44E-A6B2-1E17C24B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Fast Fourier Transform (FFT) Analysis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5FA84-B4D6-EE41-A26D-80148D2A1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117" y="1350047"/>
            <a:ext cx="4981192" cy="48631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/>
            <a:r>
              <a:rPr lang="en-US" sz="2000" dirty="0">
                <a:latin typeface="Open Sans"/>
                <a:ea typeface="Open Sans"/>
                <a:cs typeface="Open Sans"/>
              </a:rPr>
              <a:t>Identify dominant frequencies present in the signal</a:t>
            </a:r>
            <a:endParaRPr lang="en-US" sz="2000"/>
          </a:p>
          <a:p>
            <a:pPr marL="285750" indent="-285750"/>
            <a:r>
              <a:rPr lang="en-US" sz="2000" dirty="0">
                <a:latin typeface="Open Sans"/>
                <a:ea typeface="Open Sans"/>
                <a:cs typeface="Open Sans"/>
              </a:rPr>
              <a:t>Study the effect overtime with the lab activity and different conditions  </a:t>
            </a:r>
            <a:endParaRPr lang="en-US" sz="2000" dirty="0"/>
          </a:p>
          <a:p>
            <a:pPr marL="514350" lvl="1" indent="-285750">
              <a:buFont typeface="Courier New" panose="020B0604020202020204" pitchFamily="34" charset="0"/>
              <a:buChar char="o"/>
            </a:pPr>
            <a:r>
              <a:rPr lang="en-US" sz="2000" dirty="0">
                <a:latin typeface="Open Sans"/>
                <a:ea typeface="Open Sans"/>
                <a:cs typeface="Open Sans"/>
              </a:rPr>
              <a:t>Change in voltage</a:t>
            </a:r>
            <a:endParaRPr lang="en-US" sz="2000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A1221-D599-F2A2-F854-BCE864852F0C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6</a:t>
            </a:r>
          </a:p>
        </p:txBody>
      </p:sp>
      <p:pic>
        <p:nvPicPr>
          <p:cNvPr id="10" name="Picture 9" descr="A graph of a blue line&#10;&#10;AI-generated content may be incorrect.">
            <a:extLst>
              <a:ext uri="{FF2B5EF4-FFF2-40B4-BE49-F238E27FC236}">
                <a16:creationId xmlns:a16="http://schemas.microsoft.com/office/drawing/2014/main" id="{C197257B-F3B3-BDB9-04E1-A7B2C7E8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468" y="1034644"/>
            <a:ext cx="6904129" cy="5306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E89C9F-3081-622A-ED2B-E0A7C626BFB2}"/>
              </a:ext>
            </a:extLst>
          </p:cNvPr>
          <p:cNvSpPr txBox="1"/>
          <p:nvPr/>
        </p:nvSpPr>
        <p:spPr>
          <a:xfrm>
            <a:off x="7536110" y="1006678"/>
            <a:ext cx="322976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High-Pass Filtered FFT (North)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66DD17-D327-6025-6A07-0D338F238949}"/>
              </a:ext>
            </a:extLst>
          </p:cNvPr>
          <p:cNvSpPr txBox="1"/>
          <p:nvPr/>
        </p:nvSpPr>
        <p:spPr>
          <a:xfrm rot="-5400000">
            <a:off x="4530055" y="3250733"/>
            <a:ext cx="1733724" cy="36933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Magnitude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98AE9-F9A1-4F68-01EC-0D8EA6F7DE60}"/>
              </a:ext>
            </a:extLst>
          </p:cNvPr>
          <p:cNvSpPr txBox="1"/>
          <p:nvPr/>
        </p:nvSpPr>
        <p:spPr>
          <a:xfrm>
            <a:off x="7892641" y="6019100"/>
            <a:ext cx="2516697" cy="36933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Frequency (MHz)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71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FB8EE-222B-08AF-D46C-E6FF8550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FFT Analysis : How is signal Characterized?</a:t>
            </a:r>
            <a:endParaRPr lang="en-US" b="0" dirty="0">
              <a:latin typeface="Open Sans Semibold"/>
              <a:ea typeface="Open Sans Semibold"/>
              <a:cs typeface="Open Sans Semibold"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0F612-A94B-95A8-E7B0-C30292C52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626" y="1295076"/>
            <a:ext cx="6190604" cy="48841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/>
            <a:r>
              <a:rPr lang="en-US" sz="2000" dirty="0">
                <a:latin typeface="Open Sans"/>
                <a:ea typeface="Open Sans"/>
                <a:cs typeface="Open Sans"/>
              </a:rPr>
              <a:t>Signal characterized each channel based on:</a:t>
            </a:r>
          </a:p>
          <a:p>
            <a:pPr marL="514350" lvl="1" indent="-285750">
              <a:buFont typeface="Courier New,monospace" panose="020B0604020202020204" pitchFamily="34" charset="0"/>
              <a:buChar char="o"/>
            </a:pPr>
            <a:r>
              <a:rPr lang="en-US" sz="2000" dirty="0">
                <a:solidFill>
                  <a:schemeClr val="accent1">
                    <a:lumMod val="76000"/>
                    <a:lumOff val="24000"/>
                  </a:schemeClr>
                </a:solidFill>
                <a:latin typeface="Open Sans"/>
                <a:ea typeface="Open Sans"/>
                <a:cs typeface="Open Sans"/>
              </a:rPr>
              <a:t>Positive Peak (Event)</a:t>
            </a:r>
          </a:p>
          <a:p>
            <a:pPr marL="514350" lvl="1" indent="-285750">
              <a:buFont typeface="Courier New,monospace" panose="020B0604020202020204" pitchFamily="34" charset="0"/>
              <a:buChar char="o"/>
            </a:pP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No Peak (raw signal without event)</a:t>
            </a:r>
            <a:endParaRPr lang="en-US" sz="2000" dirty="0"/>
          </a:p>
          <a:p>
            <a:pPr marL="514350" lvl="1" indent="-285750">
              <a:buFont typeface="Courier New,monospace" panose="020B0604020202020204" pitchFamily="34" charset="0"/>
              <a:buChar char="o"/>
            </a:pPr>
            <a:endParaRPr lang="en-US" sz="2000" dirty="0">
              <a:solidFill>
                <a:schemeClr val="accent1">
                  <a:lumMod val="76000"/>
                  <a:lumOff val="24000"/>
                </a:schemeClr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1BE7F-C653-23A3-C880-48FCAACC9D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" r="-102" b="1538"/>
          <a:stretch/>
        </p:blipFill>
        <p:spPr>
          <a:xfrm>
            <a:off x="5775341" y="1297825"/>
            <a:ext cx="6281038" cy="4667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E865D6-26A4-C3F7-719D-C4FF693DF621}"/>
              </a:ext>
            </a:extLst>
          </p:cNvPr>
          <p:cNvSpPr txBox="1"/>
          <p:nvPr/>
        </p:nvSpPr>
        <p:spPr>
          <a:xfrm>
            <a:off x="7051221" y="6173561"/>
            <a:ext cx="3396342" cy="2850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347"/>
              </a:lnSpc>
            </a:pPr>
            <a:r>
              <a:rPr lang="en-US" sz="2000" dirty="0">
                <a:solidFill>
                  <a:srgbClr val="00377D"/>
                </a:solidFill>
              </a:rPr>
              <a:t>Positive Peak South channel</a:t>
            </a:r>
            <a:r>
              <a:rPr lang="en-US" sz="2000" dirty="0">
                <a:solidFill>
                  <a:srgbClr val="000000"/>
                </a:solidFill>
              </a:rPr>
              <a:t>​​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5576EC-C70B-8342-4642-A0A5BDF0E439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8451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BBEB-09A9-0248-A2F8-76EBECF3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FFT Analysis : How is signal Characterized?</a:t>
            </a:r>
            <a:endParaRPr lang="en-US" dirty="0"/>
          </a:p>
        </p:txBody>
      </p:sp>
      <p:pic>
        <p:nvPicPr>
          <p:cNvPr id="6" name="Content Placeholder 5" descr="A graph of blue and red lines&#10;&#10;AI-generated content may be incorrect.">
            <a:extLst>
              <a:ext uri="{FF2B5EF4-FFF2-40B4-BE49-F238E27FC236}">
                <a16:creationId xmlns:a16="http://schemas.microsoft.com/office/drawing/2014/main" id="{2115C71B-43CC-4DF7-CA8D-B9F9F531413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rcRect l="1749" r="4316" b="1109"/>
          <a:stretch/>
        </p:blipFill>
        <p:spPr>
          <a:xfrm>
            <a:off x="5562896" y="1295462"/>
            <a:ext cx="6366497" cy="4916328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797571-10C6-7CEC-5EB8-E8FB51728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9" y="1295076"/>
            <a:ext cx="5743191" cy="49050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/>
            <a:r>
              <a:rPr lang="en-US" sz="2000" dirty="0">
                <a:latin typeface="Open Sans"/>
                <a:ea typeface="Open Sans"/>
                <a:cs typeface="Open Sans"/>
              </a:rPr>
              <a:t>Signal characterized each channel based on:</a:t>
            </a:r>
          </a:p>
          <a:p>
            <a:pPr marL="514350" lvl="1" indent="-285750">
              <a:buFont typeface="Courier New,monospace" panose="020B0604020202020204" pitchFamily="34" charset="0"/>
              <a:buChar char="o"/>
            </a:pPr>
            <a:r>
              <a:rPr lang="en-US" sz="2000" dirty="0">
                <a:latin typeface="Open Sans"/>
                <a:ea typeface="Open Sans"/>
                <a:cs typeface="Open Sans"/>
              </a:rPr>
              <a:t>Positive Peak (Event)</a:t>
            </a:r>
            <a:endParaRPr lang="en-US" sz="2000" dirty="0"/>
          </a:p>
          <a:p>
            <a:pPr marL="514350" lvl="1" indent="-285750">
              <a:buFont typeface="Courier New,monospace" panose="020B0604020202020204" pitchFamily="34" charset="0"/>
              <a:buChar char="o"/>
            </a:pPr>
            <a:r>
              <a:rPr lang="en-US" sz="20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No Peak (raw signal without event)</a:t>
            </a:r>
            <a:endParaRPr lang="en-US" sz="2000" dirty="0"/>
          </a:p>
          <a:p>
            <a:pPr marL="514350" lvl="1" indent="-285750">
              <a:buFont typeface="Courier New,monospace" panose="020B0604020202020204" pitchFamily="34" charset="0"/>
              <a:buChar char="o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E2691-CB31-5780-8BB1-889B9C4A2FC1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57967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68675-0B34-1045-231F-0C848F04C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6C0E-5A4A-EFCC-2950-D9CE3A7CE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FFT Analysis : Average FFT without Peak (event)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2CDB5-8A83-6293-11B1-0928EBDE2E5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316924" y="1295076"/>
            <a:ext cx="4708742" cy="48771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Open Sans"/>
                <a:ea typeface="Open Sans"/>
                <a:cs typeface="Open Sans"/>
              </a:rPr>
              <a:t>Region of interests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High frequency noise</a:t>
            </a:r>
            <a:r>
              <a:rPr lang="en-US" sz="2000" dirty="0">
                <a:latin typeface="Open Sans"/>
                <a:ea typeface="Open Sans"/>
                <a:cs typeface="Open Sans"/>
              </a:rPr>
              <a:t>: ~  &gt; 10KHz</a:t>
            </a:r>
          </a:p>
          <a:p>
            <a:r>
              <a:rPr lang="en-US" sz="2000" dirty="0">
                <a:latin typeface="Open Sans"/>
                <a:ea typeface="Open Sans"/>
                <a:cs typeface="Open Sans"/>
              </a:rPr>
              <a:t>Effects Trigger rate </a:t>
            </a:r>
            <a:endParaRPr lang="en-US" sz="2000" dirty="0"/>
          </a:p>
          <a:p>
            <a:r>
              <a:rPr lang="en-US" sz="2000" dirty="0">
                <a:latin typeface="Open Sans"/>
                <a:ea typeface="Open Sans"/>
                <a:cs typeface="Open Sans"/>
              </a:rPr>
              <a:t>Forces to Increase Threshold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20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3" name="Content Placeholder 2" descr="A graph of a blue line&#10;&#10;AI-generated content may be incorrect.">
            <a:extLst>
              <a:ext uri="{FF2B5EF4-FFF2-40B4-BE49-F238E27FC236}">
                <a16:creationId xmlns:a16="http://schemas.microsoft.com/office/drawing/2014/main" id="{7408DF8F-D2CE-32C6-95FC-7F218F1133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0" y="1186475"/>
            <a:ext cx="7315688" cy="567262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2FD083-869F-D99A-812C-8380EBDD2319}"/>
              </a:ext>
            </a:extLst>
          </p:cNvPr>
          <p:cNvSpPr/>
          <p:nvPr/>
        </p:nvSpPr>
        <p:spPr>
          <a:xfrm>
            <a:off x="4469163" y="3734731"/>
            <a:ext cx="2170665" cy="2064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642D-3684-43A9-9697-53814B9128AA}"/>
              </a:ext>
            </a:extLst>
          </p:cNvPr>
          <p:cNvSpPr txBox="1"/>
          <p:nvPr/>
        </p:nvSpPr>
        <p:spPr>
          <a:xfrm>
            <a:off x="11059486" y="6235816"/>
            <a:ext cx="573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ea typeface="Calibri"/>
                <a:cs typeface="Calibri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89647507"/>
      </p:ext>
    </p:extLst>
  </p:cSld>
  <p:clrMapOvr>
    <a:masterClrMapping/>
  </p:clrMapOvr>
</p:sld>
</file>

<file path=ppt/theme/theme1.xml><?xml version="1.0" encoding="utf-8"?>
<a:theme xmlns:a="http://schemas.openxmlformats.org/drawingml/2006/main" name="Queen's University Presentation">
  <a:themeElements>
    <a:clrScheme name="Custom 16">
      <a:dk1>
        <a:srgbClr val="000000"/>
      </a:dk1>
      <a:lt1>
        <a:srgbClr val="EBEBEC"/>
      </a:lt1>
      <a:dk2>
        <a:srgbClr val="B90D30"/>
      </a:dk2>
      <a:lt2>
        <a:srgbClr val="FFFFFF"/>
      </a:lt2>
      <a:accent1>
        <a:srgbClr val="002452"/>
      </a:accent1>
      <a:accent2>
        <a:srgbClr val="1A4771"/>
      </a:accent2>
      <a:accent3>
        <a:srgbClr val="4D7091"/>
      </a:accent3>
      <a:accent4>
        <a:srgbClr val="8099B1"/>
      </a:accent4>
      <a:accent5>
        <a:srgbClr val="B3C2D0"/>
      </a:accent5>
      <a:accent6>
        <a:srgbClr val="CCD6E0"/>
      </a:accent6>
      <a:hlink>
        <a:srgbClr val="335B81"/>
      </a:hlink>
      <a:folHlink>
        <a:srgbClr val="00245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t"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5da622-d03b-44d5-8258-2a090d027dba">
      <Terms xmlns="http://schemas.microsoft.com/office/infopath/2007/PartnerControls"/>
    </lcf76f155ced4ddcb4097134ff3c332f>
    <TaxCatchAll xmlns="2a008c20-89da-4e85-ad7f-29602c14038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F7E0128C3A5429EC19392EC944ECD" ma:contentTypeVersion="15" ma:contentTypeDescription="Create a new document." ma:contentTypeScope="" ma:versionID="c1eb7f3b6a3df3325774a3b5f3f5bcf7">
  <xsd:schema xmlns:xsd="http://www.w3.org/2001/XMLSchema" xmlns:xs="http://www.w3.org/2001/XMLSchema" xmlns:p="http://schemas.microsoft.com/office/2006/metadata/properties" xmlns:ns2="5e5da622-d03b-44d5-8258-2a090d027dba" xmlns:ns3="2a008c20-89da-4e85-ad7f-29602c14038c" targetNamespace="http://schemas.microsoft.com/office/2006/metadata/properties" ma:root="true" ma:fieldsID="7fdfd7d81a93958ed545f3a3682cc911" ns2:_="" ns3:_="">
    <xsd:import namespace="5e5da622-d03b-44d5-8258-2a090d027dba"/>
    <xsd:import namespace="2a008c20-89da-4e85-ad7f-29602c1403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a622-d03b-44d5-8258-2a090d027d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bd2e69d-a885-47d9-a849-8bc90acf94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008c20-89da-4e85-ad7f-29602c14038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486d584-1209-4e23-b6db-207f344022dc}" ma:internalName="TaxCatchAll" ma:showField="CatchAllData" ma:web="2a008c20-89da-4e85-ad7f-29602c140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F2E5A3-F13C-4E95-B68F-B21C9B2B9569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9bb0f450-2dcc-4079-a193-20cc67dc94b2"/>
    <ds:schemaRef ds:uri="http://purl.org/dc/terms/"/>
    <ds:schemaRef ds:uri="http://www.w3.org/XML/1998/namespace"/>
    <ds:schemaRef ds:uri="http://schemas.microsoft.com/office/infopath/2007/PartnerControls"/>
    <ds:schemaRef ds:uri="1e59d818-3dda-4b8d-a058-ca1daae95e60"/>
    <ds:schemaRef ds:uri="5e5da622-d03b-44d5-8258-2a090d027dba"/>
    <ds:schemaRef ds:uri="2a008c20-89da-4e85-ad7f-29602c14038c"/>
  </ds:schemaRefs>
</ds:datastoreItem>
</file>

<file path=customXml/itemProps2.xml><?xml version="1.0" encoding="utf-8"?>
<ds:datastoreItem xmlns:ds="http://schemas.openxmlformats.org/officeDocument/2006/customXml" ds:itemID="{C6BBB27D-6BCE-43DE-AFB5-C35AD1F612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a622-d03b-44d5-8258-2a090d027dba"/>
    <ds:schemaRef ds:uri="2a008c20-89da-4e85-ad7f-29602c1403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E81BC4-925A-4B49-A6EF-ADFCA9D540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8487</TotalTime>
  <Words>1170</Words>
  <Application>Microsoft Office PowerPoint</Application>
  <PresentationFormat>Widescreen</PresentationFormat>
  <Paragraphs>80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Queen's University Presentation</vt:lpstr>
      <vt:lpstr>Characterizing Acoustic Coupling in the Detector: FFT Analysis and Sensor Development</vt:lpstr>
      <vt:lpstr>NEWS-G searches for low-mass dark matter using a spherical gas detector</vt:lpstr>
      <vt:lpstr>NEWS-G uses central anode to create radial electric field</vt:lpstr>
      <vt:lpstr>Avalanche near the anode creates ion drift  induces the detectable signal</vt:lpstr>
      <vt:lpstr>Multiball sensor "Achinos"</vt:lpstr>
      <vt:lpstr>Fast Fourier Transform (FFT) Analysis </vt:lpstr>
      <vt:lpstr>FFT Analysis : How is signal Characterized? </vt:lpstr>
      <vt:lpstr>FFT Analysis : How is signal Characterized?</vt:lpstr>
      <vt:lpstr>FFT Analysis : Average FFT without Peak (event) </vt:lpstr>
      <vt:lpstr>FFT Analysis : Average FFT without Peak (event) </vt:lpstr>
      <vt:lpstr>Acoustic Noise and Microphonic Effect </vt:lpstr>
      <vt:lpstr>FFT shows voltage dependence in the South channel  </vt:lpstr>
      <vt:lpstr>FFT shows no voltage dependence in the North channel </vt:lpstr>
      <vt:lpstr>MEMS sensor allows us to record noise in the Cube Hall</vt:lpstr>
      <vt:lpstr>FFT and spectrogram reveals dominant low frequency noise </vt:lpstr>
      <vt:lpstr>MIDAS: A way to collect the data</vt:lpstr>
      <vt:lpstr>Sensor data is captured, buffered, and saved by the MIDAS frontend</vt:lpstr>
      <vt:lpstr>The current setup captures only one second of data and fails to record a full waveform</vt:lpstr>
      <vt:lpstr>Future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Kanisha Szekely</dc:creator>
  <cp:lastModifiedBy>Shelley Weir</cp:lastModifiedBy>
  <cp:revision>2220</cp:revision>
  <dcterms:created xsi:type="dcterms:W3CDTF">2021-07-23T16:36:50Z</dcterms:created>
  <dcterms:modified xsi:type="dcterms:W3CDTF">2025-04-17T08:07:57Z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0x010100D15F7E0128C3A5429EC19392EC944ECD</vt:lpwstr>
  </property>
</Properties>
</file>