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66" r:id="rId4"/>
  </p:sldMasterIdLst>
  <p:notesMasterIdLst>
    <p:notesMasterId r:id="rId33"/>
  </p:notesMasterIdLst>
  <p:handoutMasterIdLst>
    <p:handoutMasterId r:id="rId34"/>
  </p:handoutMasterIdLst>
  <p:sldIdLst>
    <p:sldId id="256" r:id="rId5"/>
    <p:sldId id="262" r:id="rId6"/>
    <p:sldId id="339" r:id="rId7"/>
    <p:sldId id="357" r:id="rId8"/>
    <p:sldId id="359" r:id="rId9"/>
    <p:sldId id="361" r:id="rId10"/>
    <p:sldId id="362" r:id="rId11"/>
    <p:sldId id="278" r:id="rId12"/>
    <p:sldId id="281" r:id="rId13"/>
    <p:sldId id="279" r:id="rId14"/>
    <p:sldId id="358" r:id="rId15"/>
    <p:sldId id="343" r:id="rId16"/>
    <p:sldId id="349" r:id="rId17"/>
    <p:sldId id="350" r:id="rId18"/>
    <p:sldId id="334" r:id="rId19"/>
    <p:sldId id="354" r:id="rId20"/>
    <p:sldId id="335" r:id="rId21"/>
    <p:sldId id="352" r:id="rId22"/>
    <p:sldId id="336" r:id="rId23"/>
    <p:sldId id="338" r:id="rId24"/>
    <p:sldId id="346" r:id="rId25"/>
    <p:sldId id="351" r:id="rId26"/>
    <p:sldId id="356" r:id="rId27"/>
    <p:sldId id="363" r:id="rId28"/>
    <p:sldId id="348" r:id="rId29"/>
    <p:sldId id="355" r:id="rId30"/>
    <p:sldId id="353" r:id="rId31"/>
    <p:sldId id="34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C8E2"/>
    <a:srgbClr val="E5E5E5"/>
    <a:srgbClr val="ABC7E1"/>
    <a:srgbClr val="FBF4EF"/>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96FB70-38B4-44A2-B66B-7DEDBFF2AE9F}" v="1138" dt="2025-04-15T19:33:58.068"/>
  </p1510:revLst>
</p1510:revInfo>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03" autoAdjust="0"/>
    <p:restoredTop sz="94404" autoAdjust="0"/>
  </p:normalViewPr>
  <p:slideViewPr>
    <p:cSldViewPr snapToGrid="0">
      <p:cViewPr>
        <p:scale>
          <a:sx n="70" d="100"/>
          <a:sy n="70" d="100"/>
        </p:scale>
        <p:origin x="440" y="144"/>
      </p:cViewPr>
      <p:guideLst>
        <p:guide orient="horz" pos="33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52A77B-D33C-49B3-A83C-450AA2ED72B3}" type="datetimeFigureOut">
              <a:rPr lang="en-US" smtClean="0"/>
              <a:t>4/11/2025</a:t>
            </a:fld>
            <a:endParaRPr lang="en-US" dirty="0"/>
          </a:p>
        </p:txBody>
      </p:sp>
      <p:sp>
        <p:nvSpPr>
          <p:cNvPr id="4" name="Footer Placeholder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F9A36D-7FAC-478F-9944-F324014F6FD1}" type="slidenum">
              <a:rPr lang="en-US" smtClean="0"/>
              <a:t>‹#›</a:t>
            </a:fld>
            <a:endParaRPr lang="en-US" dirty="0"/>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8F9A-F5CB-4EF8-A859-ED5E107B9763}" type="datetimeFigureOut">
              <a:rPr lang="en-US" smtClean="0"/>
              <a:t>4/11/2025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9A9E5-4F7F-4A7D-9DE1-899232329269}" type="slidenum">
              <a:rPr lang="en-US" smtClean="0"/>
              <a:t>‹#›</a:t>
            </a:fld>
            <a:endParaRPr lang="en-US" dirty="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4B9A9E5-4F7F-4A7D-9DE1-899232329269}" type="slidenum">
              <a:rPr lang="en-US" smtClean="0"/>
              <a:t>1</a:t>
            </a:fld>
            <a:endParaRPr lang="en-US" dirty="0"/>
          </a:p>
        </p:txBody>
      </p:sp>
    </p:spTree>
    <p:extLst>
      <p:ext uri="{BB962C8B-B14F-4D97-AF65-F5344CB8AC3E}">
        <p14:creationId xmlns:p14="http://schemas.microsoft.com/office/powerpoint/2010/main" val="2113043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equation of state used assumed ideality with </a:t>
            </a:r>
            <a:r>
              <a:rPr lang="en-US" dirty="0" err="1"/>
              <a:t>Raoults</a:t>
            </a:r>
            <a:r>
              <a:rPr lang="en-US" dirty="0"/>
              <a:t> law, assuming that the forces between two unlike components are the same, which is a good enough assumption since nitrogen and argon are both relatively small and nonpolar. Other alternative </a:t>
            </a:r>
            <a:r>
              <a:rPr lang="en-US" dirty="0" err="1"/>
              <a:t>correllations</a:t>
            </a:r>
            <a:r>
              <a:rPr lang="en-US" dirty="0"/>
              <a:t> are fitted for hydrocarbons, so wouldn’t be as good of a fit. </a:t>
            </a:r>
            <a:endParaRPr lang="en-CA" dirty="0"/>
          </a:p>
        </p:txBody>
      </p:sp>
      <p:sp>
        <p:nvSpPr>
          <p:cNvPr id="4" name="Slide Number Placeholder 3"/>
          <p:cNvSpPr>
            <a:spLocks noGrp="1"/>
          </p:cNvSpPr>
          <p:nvPr>
            <p:ph type="sldNum" sz="quarter" idx="5"/>
          </p:nvPr>
        </p:nvSpPr>
        <p:spPr/>
        <p:txBody>
          <a:bodyPr/>
          <a:lstStyle/>
          <a:p>
            <a:fld id="{D4B9A9E5-4F7F-4A7D-9DE1-899232329269}" type="slidenum">
              <a:rPr lang="en-US" smtClean="0"/>
              <a:t>10</a:t>
            </a:fld>
            <a:endParaRPr lang="en-US" dirty="0"/>
          </a:p>
        </p:txBody>
      </p:sp>
    </p:spTree>
    <p:extLst>
      <p:ext uri="{BB962C8B-B14F-4D97-AF65-F5344CB8AC3E}">
        <p14:creationId xmlns:p14="http://schemas.microsoft.com/office/powerpoint/2010/main" val="62054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basic design is just two distillation columns, with an intake of 5 kg/</a:t>
            </a:r>
            <a:r>
              <a:rPr lang="en-US" dirty="0" err="1"/>
              <a:t>hr</a:t>
            </a:r>
            <a:r>
              <a:rPr lang="en-US" dirty="0"/>
              <a:t> from the nitrogen plant, we can directly condense the tops product into nitrogen, route the bottoms liquid to the second column, and distill to create a bottoms of liquid argon and tops of nitrogen. Due to our constraints however, we don’t have enough power to get the desired purities for the nitrogen in the second column. </a:t>
            </a:r>
            <a:endParaRPr lang="en-CA" dirty="0"/>
          </a:p>
        </p:txBody>
      </p:sp>
      <p:sp>
        <p:nvSpPr>
          <p:cNvPr id="4" name="Slide Number Placeholder 3"/>
          <p:cNvSpPr>
            <a:spLocks noGrp="1"/>
          </p:cNvSpPr>
          <p:nvPr>
            <p:ph type="sldNum" sz="quarter" idx="5"/>
          </p:nvPr>
        </p:nvSpPr>
        <p:spPr/>
        <p:txBody>
          <a:bodyPr/>
          <a:lstStyle/>
          <a:p>
            <a:fld id="{D4B9A9E5-4F7F-4A7D-9DE1-899232329269}" type="slidenum">
              <a:rPr lang="en-US" smtClean="0"/>
              <a:t>12</a:t>
            </a:fld>
            <a:endParaRPr lang="en-US" dirty="0"/>
          </a:p>
        </p:txBody>
      </p:sp>
    </p:spTree>
    <p:extLst>
      <p:ext uri="{BB962C8B-B14F-4D97-AF65-F5344CB8AC3E}">
        <p14:creationId xmlns:p14="http://schemas.microsoft.com/office/powerpoint/2010/main" val="1575409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can add a recycle stream on the 2</a:t>
            </a:r>
            <a:r>
              <a:rPr lang="en-US" baseline="30000" dirty="0"/>
              <a:t>nd</a:t>
            </a:r>
            <a:r>
              <a:rPr lang="en-US" dirty="0"/>
              <a:t> nitrogen stream, to recycle and repurify any nitrogen out of the system. Constantly flowing less than pure nitrogen through the system means that our waste stream will be a differing composition than our liquid nitrogen output, meaning that our condensing temperatures will be different between the tops of the two columns. As a result, to ensure that these values match, we must create a pressure swing in our system, resulting in a network of compressors and expanders. This does help, with both our nitrogen and argon products sufficiently pure, but we can make this more efficient. </a:t>
            </a:r>
            <a:endParaRPr lang="en-CA" dirty="0"/>
          </a:p>
        </p:txBody>
      </p:sp>
      <p:sp>
        <p:nvSpPr>
          <p:cNvPr id="4" name="Slide Number Placeholder 3"/>
          <p:cNvSpPr>
            <a:spLocks noGrp="1"/>
          </p:cNvSpPr>
          <p:nvPr>
            <p:ph type="sldNum" sz="quarter" idx="5"/>
          </p:nvPr>
        </p:nvSpPr>
        <p:spPr/>
        <p:txBody>
          <a:bodyPr/>
          <a:lstStyle/>
          <a:p>
            <a:fld id="{D4B9A9E5-4F7F-4A7D-9DE1-899232329269}" type="slidenum">
              <a:rPr lang="en-US" smtClean="0"/>
              <a:t>13</a:t>
            </a:fld>
            <a:endParaRPr lang="en-US" dirty="0"/>
          </a:p>
        </p:txBody>
      </p:sp>
    </p:spTree>
    <p:extLst>
      <p:ext uri="{BB962C8B-B14F-4D97-AF65-F5344CB8AC3E}">
        <p14:creationId xmlns:p14="http://schemas.microsoft.com/office/powerpoint/2010/main" val="1763995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adding a heat exchanger to the system, we utilize more cooling power than if we directly condensed. We can compress the purified nitrogen </a:t>
            </a:r>
            <a:r>
              <a:rPr lang="en-US" dirty="0" err="1"/>
              <a:t>vapour</a:t>
            </a:r>
            <a:r>
              <a:rPr lang="en-US" dirty="0"/>
              <a:t> to 5 bars instead of condensing it to make the tops product warmer than the bottoms, so that when we heat exchange, we can condense some of the nitrogen </a:t>
            </a:r>
            <a:r>
              <a:rPr lang="en-US" dirty="0" err="1"/>
              <a:t>vapour</a:t>
            </a:r>
            <a:r>
              <a:rPr lang="en-US" dirty="0"/>
              <a:t>, while </a:t>
            </a:r>
            <a:r>
              <a:rPr lang="en-US" dirty="0" err="1"/>
              <a:t>vapourizing</a:t>
            </a:r>
            <a:r>
              <a:rPr lang="en-US" dirty="0"/>
              <a:t> a portion of the argon rich bottoms, reducing cooler load. The purified argon is outputted from the bottom of the 2</a:t>
            </a:r>
            <a:r>
              <a:rPr lang="en-US" baseline="30000" dirty="0"/>
              <a:t>nd</a:t>
            </a:r>
            <a:r>
              <a:rPr lang="en-US" dirty="0"/>
              <a:t> column, and we still can recycle the waste tops stream in the 2</a:t>
            </a:r>
            <a:r>
              <a:rPr lang="en-US" baseline="30000" dirty="0"/>
              <a:t>nd</a:t>
            </a:r>
            <a:r>
              <a:rPr lang="en-US" dirty="0"/>
              <a:t> column with our pressure swing implemented. This setup also allows us to scale with the input flow, with more cooling power being saved with higher feed flowrates. </a:t>
            </a:r>
            <a:endParaRPr lang="en-CA" dirty="0"/>
          </a:p>
        </p:txBody>
      </p:sp>
      <p:sp>
        <p:nvSpPr>
          <p:cNvPr id="4" name="Slide Number Placeholder 3"/>
          <p:cNvSpPr>
            <a:spLocks noGrp="1"/>
          </p:cNvSpPr>
          <p:nvPr>
            <p:ph type="sldNum" sz="quarter" idx="5"/>
          </p:nvPr>
        </p:nvSpPr>
        <p:spPr/>
        <p:txBody>
          <a:bodyPr/>
          <a:lstStyle/>
          <a:p>
            <a:fld id="{D4B9A9E5-4F7F-4A7D-9DE1-899232329269}" type="slidenum">
              <a:rPr lang="en-US" smtClean="0"/>
              <a:t>15</a:t>
            </a:fld>
            <a:endParaRPr lang="en-US" dirty="0"/>
          </a:p>
        </p:txBody>
      </p:sp>
    </p:spTree>
    <p:extLst>
      <p:ext uri="{BB962C8B-B14F-4D97-AF65-F5344CB8AC3E}">
        <p14:creationId xmlns:p14="http://schemas.microsoft.com/office/powerpoint/2010/main" val="1575506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optimize our parameters by conducting optimization runs and sensitivity tests to maximize the LN2 produced per kW used, for example with the previous system without the recycle stream, we can see two peaks in efficiency. This gets much more difficult with systems with recycle streams though, and manual tests were done instead. </a:t>
            </a:r>
            <a:endParaRPr lang="en-CA" dirty="0"/>
          </a:p>
        </p:txBody>
      </p:sp>
      <p:sp>
        <p:nvSpPr>
          <p:cNvPr id="4" name="Slide Number Placeholder 3"/>
          <p:cNvSpPr>
            <a:spLocks noGrp="1"/>
          </p:cNvSpPr>
          <p:nvPr>
            <p:ph type="sldNum" sz="quarter" idx="5"/>
          </p:nvPr>
        </p:nvSpPr>
        <p:spPr/>
        <p:txBody>
          <a:bodyPr/>
          <a:lstStyle/>
          <a:p>
            <a:fld id="{D4B9A9E5-4F7F-4A7D-9DE1-899232329269}" type="slidenum">
              <a:rPr lang="en-US" smtClean="0"/>
              <a:t>18</a:t>
            </a:fld>
            <a:endParaRPr lang="en-US" dirty="0"/>
          </a:p>
        </p:txBody>
      </p:sp>
    </p:spTree>
    <p:extLst>
      <p:ext uri="{BB962C8B-B14F-4D97-AF65-F5344CB8AC3E}">
        <p14:creationId xmlns:p14="http://schemas.microsoft.com/office/powerpoint/2010/main" val="1417462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could potentially justify budget for a second condenser, which would simplify the system significantly, as it gives us much more freedom in setting parameters. We would have enough power to directly condense and purify all streams, like the simplest setup we had. However now, we aren’t limited by only 600 W and we can even run the columns at differing condensing temperatures without differing pressures. While a 2</a:t>
            </a:r>
            <a:r>
              <a:rPr lang="en-US" baseline="30000" dirty="0"/>
              <a:t>nd</a:t>
            </a:r>
            <a:r>
              <a:rPr lang="en-US" dirty="0"/>
              <a:t> condenser would cost 100k compared to a heat exchangers 20k, the simplified and easier to control setup, as well as the extra cooling power we could use may be worth the extra money. Future steps in this project include zeroing in on what exactly we can justify for budget to select the right build, and sending it off to an engineering team for their approval of the setup. </a:t>
            </a:r>
            <a:endParaRPr lang="en-CA" dirty="0"/>
          </a:p>
        </p:txBody>
      </p:sp>
      <p:sp>
        <p:nvSpPr>
          <p:cNvPr id="4" name="Slide Number Placeholder 3"/>
          <p:cNvSpPr>
            <a:spLocks noGrp="1"/>
          </p:cNvSpPr>
          <p:nvPr>
            <p:ph type="sldNum" sz="quarter" idx="5"/>
          </p:nvPr>
        </p:nvSpPr>
        <p:spPr/>
        <p:txBody>
          <a:bodyPr/>
          <a:lstStyle/>
          <a:p>
            <a:fld id="{D4B9A9E5-4F7F-4A7D-9DE1-899232329269}" type="slidenum">
              <a:rPr lang="en-US" smtClean="0"/>
              <a:t>21</a:t>
            </a:fld>
            <a:endParaRPr lang="en-US" dirty="0"/>
          </a:p>
        </p:txBody>
      </p:sp>
    </p:spTree>
    <p:extLst>
      <p:ext uri="{BB962C8B-B14F-4D97-AF65-F5344CB8AC3E}">
        <p14:creationId xmlns:p14="http://schemas.microsoft.com/office/powerpoint/2010/main" val="1072002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Pressure drop in a packed bed is highly dependent on the packing material and shape, in the top </a:t>
            </a:r>
            <a:r>
              <a:rPr lang="en-US" dirty="0" err="1"/>
              <a:t>righ</a:t>
            </a:r>
            <a:r>
              <a:rPr lang="en-US" dirty="0"/>
              <a:t>. Comparing extrapolated the public manufacturer data to a generic packed bed correlations to their empirically derived internal data, shows wildly different results in pressure drop. The internal empirical data is most accurate and is column specific. The Height Equivalent Theoretical Plate equates the separation efficiency of a certain height of packing to a tray, which itself varies depending on flowrates and densities, which determines the height of our column. To get the width requirements of our column, we need the Maximum Allowable </a:t>
            </a:r>
            <a:r>
              <a:rPr lang="en-US" dirty="0" err="1"/>
              <a:t>Vapour</a:t>
            </a:r>
            <a:r>
              <a:rPr lang="en-US" dirty="0"/>
              <a:t> values, to prevent liquid accumulation in the columns, which ideally should sit between 20-80%. Too much and you flood, too little and there isn’t enough liquid </a:t>
            </a:r>
            <a:r>
              <a:rPr lang="en-US" dirty="0" err="1"/>
              <a:t>vapour</a:t>
            </a:r>
            <a:r>
              <a:rPr lang="en-US" dirty="0"/>
              <a:t> contact. Currently we are looking at a 2” diameter column to accommodate our input. </a:t>
            </a:r>
            <a:endParaRPr lang="en-CA" dirty="0"/>
          </a:p>
        </p:txBody>
      </p:sp>
      <p:sp>
        <p:nvSpPr>
          <p:cNvPr id="4" name="Slide Number Placeholder 3"/>
          <p:cNvSpPr>
            <a:spLocks noGrp="1"/>
          </p:cNvSpPr>
          <p:nvPr>
            <p:ph type="sldNum" sz="quarter" idx="5"/>
          </p:nvPr>
        </p:nvSpPr>
        <p:spPr/>
        <p:txBody>
          <a:bodyPr/>
          <a:lstStyle/>
          <a:p>
            <a:fld id="{D4B9A9E5-4F7F-4A7D-9DE1-899232329269}" type="slidenum">
              <a:rPr lang="en-US" smtClean="0"/>
              <a:t>22</a:t>
            </a:fld>
            <a:endParaRPr lang="en-US" dirty="0"/>
          </a:p>
        </p:txBody>
      </p:sp>
    </p:spTree>
    <p:extLst>
      <p:ext uri="{BB962C8B-B14F-4D97-AF65-F5344CB8AC3E}">
        <p14:creationId xmlns:p14="http://schemas.microsoft.com/office/powerpoint/2010/main" val="2401885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75A5A-4147-8518-B31D-B893FC9E85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A23DCB-970F-A9AC-CC43-911365F2B1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77C2D9-ACFF-3296-024C-6D7C5C3A131B}"/>
              </a:ext>
            </a:extLst>
          </p:cNvPr>
          <p:cNvSpPr>
            <a:spLocks noGrp="1"/>
          </p:cNvSpPr>
          <p:nvPr>
            <p:ph type="body" idx="1"/>
          </p:nvPr>
        </p:nvSpPr>
        <p:spPr/>
        <p:txBody>
          <a:bodyPr/>
          <a:lstStyle/>
          <a:p>
            <a:r>
              <a:rPr lang="en-US" dirty="0"/>
              <a:t>Zeolites are porous crystalline structures that, when doped with an ion such as silver or sodium, are especially good at filtering out specific gases. While the electrons in N2 are bound in a sturdy triple bond, the electrons on argon are highly polarizable, which gives them a higher affinity to ions housed within the zeolite structure, filtering them out of a flowing gas. The setup we have includes flow controllers to regulate the composition of the nitrogen and argon, and a third controller to control the overall flow. The gas can either go around the chamber through the bypass, or flow through it, where the gas is then read with the RGA. As we increase this ion loading, we can expect to see a more smoothed out curve, corresponding to the argon taking longer to fully saturate the RGA as its getting adsorbed by the zeolite. </a:t>
            </a:r>
            <a:endParaRPr lang="en-CA" dirty="0"/>
          </a:p>
        </p:txBody>
      </p:sp>
      <p:sp>
        <p:nvSpPr>
          <p:cNvPr id="4" name="Slide Number Placeholder 3">
            <a:extLst>
              <a:ext uri="{FF2B5EF4-FFF2-40B4-BE49-F238E27FC236}">
                <a16:creationId xmlns:a16="http://schemas.microsoft.com/office/drawing/2014/main" id="{0917DEE7-3DFE-F672-7612-D1841F785A34}"/>
              </a:ext>
            </a:extLst>
          </p:cNvPr>
          <p:cNvSpPr>
            <a:spLocks noGrp="1"/>
          </p:cNvSpPr>
          <p:nvPr>
            <p:ph type="sldNum" sz="quarter" idx="5"/>
          </p:nvPr>
        </p:nvSpPr>
        <p:spPr/>
        <p:txBody>
          <a:bodyPr/>
          <a:lstStyle/>
          <a:p>
            <a:fld id="{D4B9A9E5-4F7F-4A7D-9DE1-899232329269}" type="slidenum">
              <a:rPr lang="en-US" smtClean="0"/>
              <a:t>24</a:t>
            </a:fld>
            <a:endParaRPr lang="en-US" dirty="0"/>
          </a:p>
        </p:txBody>
      </p:sp>
    </p:spTree>
    <p:extLst>
      <p:ext uri="{BB962C8B-B14F-4D97-AF65-F5344CB8AC3E}">
        <p14:creationId xmlns:p14="http://schemas.microsoft.com/office/powerpoint/2010/main" val="2286040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Zeolites are porous crystalline structures that, when doped with an ion such as silver or sodium, are especially good at filtering out specific gases. While the electrons in N2 are bound in a sturdy triple bond, the electrons on argon are highly polarizable, which gives them a higher affinity to ions housed within the zeolite structure, filtering them out of a flowing gas. The setup we have includes flow controllers to regulate the composition of the nitrogen and argon, and a third controller to control the overall flow. The gas can either go around the chamber through the bypass, or flow through it, where the gas is then read with the RGA. As we increase this ion loading, we can expect to see a more smoothed out curve, corresponding to the argon taking longer to fully saturate the RGA as its getting adsorbed by the zeolite. </a:t>
            </a:r>
            <a:endParaRPr lang="en-CA" dirty="0"/>
          </a:p>
        </p:txBody>
      </p:sp>
      <p:sp>
        <p:nvSpPr>
          <p:cNvPr id="4" name="Slide Number Placeholder 3"/>
          <p:cNvSpPr>
            <a:spLocks noGrp="1"/>
          </p:cNvSpPr>
          <p:nvPr>
            <p:ph type="sldNum" sz="quarter" idx="5"/>
          </p:nvPr>
        </p:nvSpPr>
        <p:spPr/>
        <p:txBody>
          <a:bodyPr/>
          <a:lstStyle/>
          <a:p>
            <a:fld id="{D4B9A9E5-4F7F-4A7D-9DE1-899232329269}" type="slidenum">
              <a:rPr lang="en-US" smtClean="0"/>
              <a:t>25</a:t>
            </a:fld>
            <a:endParaRPr lang="en-US" dirty="0"/>
          </a:p>
        </p:txBody>
      </p:sp>
    </p:spTree>
    <p:extLst>
      <p:ext uri="{BB962C8B-B14F-4D97-AF65-F5344CB8AC3E}">
        <p14:creationId xmlns:p14="http://schemas.microsoft.com/office/powerpoint/2010/main" val="1301800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Seeing as how the effective volume calculated from the argon adsorption curves didn’t change between running gas through a 0.11L empty chamber, one filled with zeolites, and running gas through the bypass, there was an issue with the system itself that needed to be addressed. We eventually found that the quick connect was the cause of this extra volume being detected, with tests run while the RGA was directly connected to the system show a much lower effective volume. Zeolites were also doped with silver, and following the ongoing drying process, we hope to see argon adsorption occur. </a:t>
            </a:r>
            <a:endParaRPr lang="en-CA" dirty="0"/>
          </a:p>
        </p:txBody>
      </p:sp>
      <p:sp>
        <p:nvSpPr>
          <p:cNvPr id="4" name="Slide Number Placeholder 3"/>
          <p:cNvSpPr>
            <a:spLocks noGrp="1"/>
          </p:cNvSpPr>
          <p:nvPr>
            <p:ph type="sldNum" sz="quarter" idx="5"/>
          </p:nvPr>
        </p:nvSpPr>
        <p:spPr/>
        <p:txBody>
          <a:bodyPr/>
          <a:lstStyle/>
          <a:p>
            <a:fld id="{D4B9A9E5-4F7F-4A7D-9DE1-899232329269}" type="slidenum">
              <a:rPr lang="en-US" smtClean="0"/>
              <a:t>26</a:t>
            </a:fld>
            <a:endParaRPr lang="en-US" dirty="0"/>
          </a:p>
        </p:txBody>
      </p:sp>
    </p:spTree>
    <p:extLst>
      <p:ext uri="{BB962C8B-B14F-4D97-AF65-F5344CB8AC3E}">
        <p14:creationId xmlns:p14="http://schemas.microsoft.com/office/powerpoint/2010/main" val="2000554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nitrogen plant underground is a great source for cooling power, cover gas, and can be used in experiments like for the SNO+ scintillators. This plant currently produces nitrogen containing a 3% argon impurity, which can partially be made of radioactive argon-39, which can have negative impacts on the sensitive experiments underground. So, our goal is to design a set of distillation columns capable of creating ultra pure nitrogen and argon. The nitrogen plant has produced about 5 kg/</a:t>
            </a:r>
            <a:r>
              <a:rPr lang="en-US" dirty="0" err="1"/>
              <a:t>hr</a:t>
            </a:r>
            <a:r>
              <a:rPr lang="en-US" dirty="0"/>
              <a:t> in the past 6 months and 6 kg/</a:t>
            </a:r>
            <a:r>
              <a:rPr lang="en-US" dirty="0" err="1"/>
              <a:t>hr</a:t>
            </a:r>
            <a:r>
              <a:rPr lang="en-US" dirty="0"/>
              <a:t> post upgrades, which will lead up to the specific design requirements.</a:t>
            </a:r>
            <a:endParaRPr lang="en-CA" dirty="0"/>
          </a:p>
        </p:txBody>
      </p:sp>
      <p:sp>
        <p:nvSpPr>
          <p:cNvPr id="4" name="Slide Number Placeholder 3"/>
          <p:cNvSpPr>
            <a:spLocks noGrp="1"/>
          </p:cNvSpPr>
          <p:nvPr>
            <p:ph type="sldNum" sz="quarter" idx="5"/>
          </p:nvPr>
        </p:nvSpPr>
        <p:spPr/>
        <p:txBody>
          <a:bodyPr/>
          <a:lstStyle/>
          <a:p>
            <a:fld id="{D4B9A9E5-4F7F-4A7D-9DE1-899232329269}" type="slidenum">
              <a:rPr lang="en-US" smtClean="0"/>
              <a:t>2</a:t>
            </a:fld>
            <a:endParaRPr lang="en-US" dirty="0"/>
          </a:p>
        </p:txBody>
      </p:sp>
    </p:spTree>
    <p:extLst>
      <p:ext uri="{BB962C8B-B14F-4D97-AF65-F5344CB8AC3E}">
        <p14:creationId xmlns:p14="http://schemas.microsoft.com/office/powerpoint/2010/main" val="2668079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LTA zeolite structures were also geometrically optimized before molecular dynamics runs were executed with flowing nitrogen and argon gas. The gases show relatively stable velocities as it flows through the zeolite, and after the optimizations are completed with the doped zeolites, similar runs will be done. It is expected that the velocity of argon will decrease as it flows through the doped zeolite, while nitrogen remains unaffected. </a:t>
            </a:r>
            <a:endParaRPr lang="en-CA" dirty="0"/>
          </a:p>
        </p:txBody>
      </p:sp>
      <p:sp>
        <p:nvSpPr>
          <p:cNvPr id="4" name="Slide Number Placeholder 3"/>
          <p:cNvSpPr>
            <a:spLocks noGrp="1"/>
          </p:cNvSpPr>
          <p:nvPr>
            <p:ph type="sldNum" sz="quarter" idx="5"/>
          </p:nvPr>
        </p:nvSpPr>
        <p:spPr/>
        <p:txBody>
          <a:bodyPr/>
          <a:lstStyle/>
          <a:p>
            <a:fld id="{D4B9A9E5-4F7F-4A7D-9DE1-899232329269}" type="slidenum">
              <a:rPr lang="en-US" smtClean="0"/>
              <a:t>27</a:t>
            </a:fld>
            <a:endParaRPr lang="en-US" dirty="0"/>
          </a:p>
        </p:txBody>
      </p:sp>
    </p:spTree>
    <p:extLst>
      <p:ext uri="{BB962C8B-B14F-4D97-AF65-F5344CB8AC3E}">
        <p14:creationId xmlns:p14="http://schemas.microsoft.com/office/powerpoint/2010/main" val="488325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always better to slightly undersize than oversize a column, since the stopping and starting procedures for continuous columns are wastes of both time and material. The plan is to route the nitrogen plant products through the distillation columns, which will then purify the material into liquid nitrogen, which will collect in the international dewar, and liquid argon, which can be siphoned out into its own dewar. Both should have impurities less than 1ppm, and this entire setup should be able to utilize a single 600 W cryocooler, which as a result, forces all points of cooling to share a temperature. We also can’t allow for the argon to freeze, so we can’t pre-expand the feed or go near 84K. </a:t>
            </a:r>
            <a:endParaRPr lang="en-CA" dirty="0"/>
          </a:p>
        </p:txBody>
      </p:sp>
      <p:sp>
        <p:nvSpPr>
          <p:cNvPr id="4" name="Slide Number Placeholder 3"/>
          <p:cNvSpPr>
            <a:spLocks noGrp="1"/>
          </p:cNvSpPr>
          <p:nvPr>
            <p:ph type="sldNum" sz="quarter" idx="5"/>
          </p:nvPr>
        </p:nvSpPr>
        <p:spPr/>
        <p:txBody>
          <a:bodyPr/>
          <a:lstStyle/>
          <a:p>
            <a:fld id="{D4B9A9E5-4F7F-4A7D-9DE1-899232329269}" type="slidenum">
              <a:rPr lang="en-US" smtClean="0"/>
              <a:t>3</a:t>
            </a:fld>
            <a:endParaRPr lang="en-US" dirty="0"/>
          </a:p>
        </p:txBody>
      </p:sp>
    </p:spTree>
    <p:extLst>
      <p:ext uri="{BB962C8B-B14F-4D97-AF65-F5344CB8AC3E}">
        <p14:creationId xmlns:p14="http://schemas.microsoft.com/office/powerpoint/2010/main" val="3233608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5E308-9851-6A93-D98F-F40E9A38EA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367956-B577-6B2B-31A7-E0FA651FCC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69BA97-D25D-9609-5ECE-9768D602F563}"/>
              </a:ext>
            </a:extLst>
          </p:cNvPr>
          <p:cNvSpPr>
            <a:spLocks noGrp="1"/>
          </p:cNvSpPr>
          <p:nvPr>
            <p:ph type="body" idx="1"/>
          </p:nvPr>
        </p:nvSpPr>
        <p:spPr/>
        <p:txBody>
          <a:bodyPr/>
          <a:lstStyle/>
          <a:p>
            <a:r>
              <a:rPr lang="en-US" dirty="0"/>
              <a:t>It’s better to slightly undersize the column than oversize it, as restart procedures for continuous columns waste tons of material and time while it’s moving to equilibrium, so we chose a 5 kg/</a:t>
            </a:r>
            <a:r>
              <a:rPr lang="en-US" dirty="0" err="1"/>
              <a:t>hr</a:t>
            </a:r>
            <a:r>
              <a:rPr lang="en-US" dirty="0"/>
              <a:t> flowrate. The LN2 plant will feed into the first distillation column, where purified nitrogen will come out of the top and routed to the international dewar. The bottoms product will then be fed into the 2</a:t>
            </a:r>
            <a:r>
              <a:rPr lang="en-US" baseline="30000" dirty="0"/>
              <a:t>nd</a:t>
            </a:r>
            <a:r>
              <a:rPr lang="en-US" dirty="0"/>
              <a:t> column to output purified argon from the bottom. The waste stream would then be recycled back to the feed stream for reuse. </a:t>
            </a:r>
            <a:r>
              <a:rPr lang="en-CA" dirty="0"/>
              <a:t>We are aiming for products with less than 1ppm of impurities, using the condensing power of a single 600W cryocooler. As a result, all cooling points should be the same temperature as well. We can’t let the argon freeze and clog our lines, so we cannot expand the feed or go near 84K. </a:t>
            </a:r>
          </a:p>
        </p:txBody>
      </p:sp>
      <p:sp>
        <p:nvSpPr>
          <p:cNvPr id="4" name="Slide Number Placeholder 3">
            <a:extLst>
              <a:ext uri="{FF2B5EF4-FFF2-40B4-BE49-F238E27FC236}">
                <a16:creationId xmlns:a16="http://schemas.microsoft.com/office/drawing/2014/main" id="{B23BA502-7025-9C1C-C06A-8A296EBFD78A}"/>
              </a:ext>
            </a:extLst>
          </p:cNvPr>
          <p:cNvSpPr>
            <a:spLocks noGrp="1"/>
          </p:cNvSpPr>
          <p:nvPr>
            <p:ph type="sldNum" sz="quarter" idx="5"/>
          </p:nvPr>
        </p:nvSpPr>
        <p:spPr/>
        <p:txBody>
          <a:bodyPr/>
          <a:lstStyle/>
          <a:p>
            <a:fld id="{D4B9A9E5-4F7F-4A7D-9DE1-899232329269}" type="slidenum">
              <a:rPr lang="en-US" smtClean="0"/>
              <a:t>4</a:t>
            </a:fld>
            <a:endParaRPr lang="en-US" dirty="0"/>
          </a:p>
        </p:txBody>
      </p:sp>
    </p:spTree>
    <p:extLst>
      <p:ext uri="{BB962C8B-B14F-4D97-AF65-F5344CB8AC3E}">
        <p14:creationId xmlns:p14="http://schemas.microsoft.com/office/powerpoint/2010/main" val="985288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let’s talk about the principles behind distillation. Different molecules have differing intermolecular forces with each other due to their structure, and as a result, have different temperatures at which they boil at a single pressure. Let’s imagine a tray filled with liquid nitrogen and argon in equal ratios. If we were to heat the trap, a lot more nitrogen would start evaporating relative to argon, since nitrogen is the more volatile substance. </a:t>
            </a:r>
            <a:endParaRPr lang="en-CA" dirty="0"/>
          </a:p>
        </p:txBody>
      </p:sp>
      <p:sp>
        <p:nvSpPr>
          <p:cNvPr id="4" name="Slide Number Placeholder 3"/>
          <p:cNvSpPr>
            <a:spLocks noGrp="1"/>
          </p:cNvSpPr>
          <p:nvPr>
            <p:ph type="sldNum" sz="quarter" idx="5"/>
          </p:nvPr>
        </p:nvSpPr>
        <p:spPr/>
        <p:txBody>
          <a:bodyPr/>
          <a:lstStyle/>
          <a:p>
            <a:fld id="{D4B9A9E5-4F7F-4A7D-9DE1-899232329269}" type="slidenum">
              <a:rPr lang="en-US" smtClean="0"/>
              <a:t>5</a:t>
            </a:fld>
            <a:endParaRPr lang="en-US" dirty="0"/>
          </a:p>
        </p:txBody>
      </p:sp>
    </p:spTree>
    <p:extLst>
      <p:ext uri="{BB962C8B-B14F-4D97-AF65-F5344CB8AC3E}">
        <p14:creationId xmlns:p14="http://schemas.microsoft.com/office/powerpoint/2010/main" val="1452169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add a tray above this one, and poke holes in it so some mass can travel between trays. Once the </a:t>
            </a:r>
            <a:r>
              <a:rPr lang="en-US" dirty="0" err="1"/>
              <a:t>vapour</a:t>
            </a:r>
            <a:r>
              <a:rPr lang="en-US" dirty="0"/>
              <a:t> hits the new tray, which sits at a slightly colder temperature, some nitrogen and some argon will condense to liquid, which could flow back down, but in this new tray, </a:t>
            </a:r>
            <a:r>
              <a:rPr lang="en-US" dirty="0" err="1"/>
              <a:t>theres</a:t>
            </a:r>
            <a:r>
              <a:rPr lang="en-US" dirty="0"/>
              <a:t> much more nitrogen relative to argon, a purer composition. Keep repeating this with more and more trays, and you will have more of the more volatile component as you go up. </a:t>
            </a:r>
            <a:endParaRPr lang="en-CA" dirty="0"/>
          </a:p>
        </p:txBody>
      </p:sp>
      <p:sp>
        <p:nvSpPr>
          <p:cNvPr id="4" name="Slide Number Placeholder 3"/>
          <p:cNvSpPr>
            <a:spLocks noGrp="1"/>
          </p:cNvSpPr>
          <p:nvPr>
            <p:ph type="sldNum" sz="quarter" idx="5"/>
          </p:nvPr>
        </p:nvSpPr>
        <p:spPr/>
        <p:txBody>
          <a:bodyPr/>
          <a:lstStyle/>
          <a:p>
            <a:fld id="{D4B9A9E5-4F7F-4A7D-9DE1-899232329269}" type="slidenum">
              <a:rPr lang="en-US" smtClean="0"/>
              <a:t>6</a:t>
            </a:fld>
            <a:endParaRPr lang="en-US" dirty="0"/>
          </a:p>
        </p:txBody>
      </p:sp>
    </p:spTree>
    <p:extLst>
      <p:ext uri="{BB962C8B-B14F-4D97-AF65-F5344CB8AC3E}">
        <p14:creationId xmlns:p14="http://schemas.microsoft.com/office/powerpoint/2010/main" val="887285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A1BD7-5A30-71AA-C21D-94A60E3812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831F3C-76E9-8B91-79F3-E553BD8F2E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CD479A-464F-B120-449A-EA3D7D601424}"/>
              </a:ext>
            </a:extLst>
          </p:cNvPr>
          <p:cNvSpPr>
            <a:spLocks noGrp="1"/>
          </p:cNvSpPr>
          <p:nvPr>
            <p:ph type="body" idx="1"/>
          </p:nvPr>
        </p:nvSpPr>
        <p:spPr/>
        <p:txBody>
          <a:bodyPr/>
          <a:lstStyle/>
          <a:p>
            <a:r>
              <a:rPr lang="en-US" dirty="0"/>
              <a:t>Now let's add a tray above this one, and poke holes in it so some mass can travel between trays. Once the </a:t>
            </a:r>
            <a:r>
              <a:rPr lang="en-US" dirty="0" err="1"/>
              <a:t>vapour</a:t>
            </a:r>
            <a:r>
              <a:rPr lang="en-US" dirty="0"/>
              <a:t> hits the new tray, which sits at a slightly colder temperature, some nitrogen and some argon will condense to liquid, which could flow back down, but in this new tray, </a:t>
            </a:r>
            <a:r>
              <a:rPr lang="en-US" dirty="0" err="1"/>
              <a:t>theres</a:t>
            </a:r>
            <a:r>
              <a:rPr lang="en-US" dirty="0"/>
              <a:t> much more nitrogen relative to argon, a purer composition. Keep repeating this with more and more trays, and you will have more of the more volatile component as you go up. </a:t>
            </a:r>
            <a:endParaRPr lang="en-CA" dirty="0"/>
          </a:p>
        </p:txBody>
      </p:sp>
      <p:sp>
        <p:nvSpPr>
          <p:cNvPr id="4" name="Slide Number Placeholder 3">
            <a:extLst>
              <a:ext uri="{FF2B5EF4-FFF2-40B4-BE49-F238E27FC236}">
                <a16:creationId xmlns:a16="http://schemas.microsoft.com/office/drawing/2014/main" id="{C9166859-BC78-D018-C2E1-AD4EDA44AB4B}"/>
              </a:ext>
            </a:extLst>
          </p:cNvPr>
          <p:cNvSpPr>
            <a:spLocks noGrp="1"/>
          </p:cNvSpPr>
          <p:nvPr>
            <p:ph type="sldNum" sz="quarter" idx="5"/>
          </p:nvPr>
        </p:nvSpPr>
        <p:spPr/>
        <p:txBody>
          <a:bodyPr/>
          <a:lstStyle/>
          <a:p>
            <a:fld id="{D4B9A9E5-4F7F-4A7D-9DE1-899232329269}" type="slidenum">
              <a:rPr lang="en-US" smtClean="0"/>
              <a:t>7</a:t>
            </a:fld>
            <a:endParaRPr lang="en-US" dirty="0"/>
          </a:p>
        </p:txBody>
      </p:sp>
    </p:spTree>
    <p:extLst>
      <p:ext uri="{BB962C8B-B14F-4D97-AF65-F5344CB8AC3E}">
        <p14:creationId xmlns:p14="http://schemas.microsoft.com/office/powerpoint/2010/main" val="78190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that is a distillation column, a tower of trays that separates two or more components based on differing boiling points. This contact between the </a:t>
            </a:r>
            <a:r>
              <a:rPr lang="en-US" dirty="0" err="1"/>
              <a:t>vapour</a:t>
            </a:r>
            <a:r>
              <a:rPr lang="en-US" dirty="0"/>
              <a:t> and liquid phase is also what facilitates the </a:t>
            </a:r>
            <a:r>
              <a:rPr lang="en-US" dirty="0" err="1"/>
              <a:t>interphasial</a:t>
            </a:r>
            <a:r>
              <a:rPr lang="en-US" dirty="0"/>
              <a:t> mass transfer, the purity. We have a heater that partially boils up incoming liquid at the bottom, with some of it being outputted as bottoms product, and we have a condenser at the very top that partially condenses the incoming </a:t>
            </a:r>
            <a:r>
              <a:rPr lang="en-US" dirty="0" err="1"/>
              <a:t>vapour</a:t>
            </a:r>
            <a:r>
              <a:rPr lang="en-US" dirty="0"/>
              <a:t>, returning some of it back into the column, and outputting some as the tops product. Our columns will be using a packed bed as opposed to traditional trays, since it has a much lower pressure drop. One important term I’ll be referring to is the reflux ratio, which is the fraction of liquid being returned into the </a:t>
            </a:r>
            <a:r>
              <a:rPr lang="en-US" dirty="0" err="1"/>
              <a:t>colum</a:t>
            </a:r>
            <a:r>
              <a:rPr lang="en-US" dirty="0"/>
              <a:t> divided by the tops output flowrate. This return of liquid increases the subsequent purity of the output, basically re-cycling the liquid through the column again, allowing us to minimize the trays we need. </a:t>
            </a:r>
            <a:endParaRPr lang="en-CA" dirty="0"/>
          </a:p>
        </p:txBody>
      </p:sp>
      <p:sp>
        <p:nvSpPr>
          <p:cNvPr id="4" name="Slide Number Placeholder 3"/>
          <p:cNvSpPr>
            <a:spLocks noGrp="1"/>
          </p:cNvSpPr>
          <p:nvPr>
            <p:ph type="sldNum" sz="quarter" idx="5"/>
          </p:nvPr>
        </p:nvSpPr>
        <p:spPr/>
        <p:txBody>
          <a:bodyPr/>
          <a:lstStyle/>
          <a:p>
            <a:fld id="{D4B9A9E5-4F7F-4A7D-9DE1-899232329269}" type="slidenum">
              <a:rPr lang="en-US" smtClean="0"/>
              <a:t>8</a:t>
            </a:fld>
            <a:endParaRPr lang="en-US" dirty="0"/>
          </a:p>
        </p:txBody>
      </p:sp>
    </p:spTree>
    <p:extLst>
      <p:ext uri="{BB962C8B-B14F-4D97-AF65-F5344CB8AC3E}">
        <p14:creationId xmlns:p14="http://schemas.microsoft.com/office/powerpoint/2010/main" val="2752553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Column pressure and pressure drop affects how efficient a distillation process is. Any column will only operate within the liquid </a:t>
            </a:r>
            <a:r>
              <a:rPr lang="en-US" dirty="0" err="1"/>
              <a:t>vapour</a:t>
            </a:r>
            <a:r>
              <a:rPr lang="en-US" dirty="0"/>
              <a:t> pocket sitting between the dew and bubble equilibrium lines, and the temperatures at which you distill at, as well as the pressures, will affect the size of this pocket. The lower the pressure, the larger this pocket is, allowing for easier distillation to occur since you can have higher dissimilarities between your phases. </a:t>
            </a:r>
          </a:p>
        </p:txBody>
      </p:sp>
      <p:sp>
        <p:nvSpPr>
          <p:cNvPr id="4" name="Slide Number Placeholder 3"/>
          <p:cNvSpPr>
            <a:spLocks noGrp="1"/>
          </p:cNvSpPr>
          <p:nvPr>
            <p:ph type="sldNum" sz="quarter" idx="5"/>
          </p:nvPr>
        </p:nvSpPr>
        <p:spPr/>
        <p:txBody>
          <a:bodyPr/>
          <a:lstStyle/>
          <a:p>
            <a:fld id="{D4B9A9E5-4F7F-4A7D-9DE1-899232329269}" type="slidenum">
              <a:rPr lang="en-US" smtClean="0"/>
              <a:t>9</a:t>
            </a:fld>
            <a:endParaRPr lang="en-US" dirty="0"/>
          </a:p>
        </p:txBody>
      </p:sp>
    </p:spTree>
    <p:extLst>
      <p:ext uri="{BB962C8B-B14F-4D97-AF65-F5344CB8AC3E}">
        <p14:creationId xmlns:p14="http://schemas.microsoft.com/office/powerpoint/2010/main" val="37997989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cap="all" spc="150" baseline="0">
                <a:solidFill>
                  <a:schemeClr val="tx1">
                    <a:lumMod val="75000"/>
                    <a:lumOff val="2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lnSpc>
                <a:spcPct val="100000"/>
              </a:lnSpc>
              <a:buNone/>
              <a:defRPr sz="16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91310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comparis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4" name="Text Placeholder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129698" y="4824188"/>
            <a:ext cx="3124093" cy="462927"/>
          </a:xfrm>
        </p:spPr>
        <p:txBody>
          <a:bodyPr>
            <a:no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526261" y="4824188"/>
            <a:ext cx="3139479" cy="462927"/>
          </a:xfrm>
        </p:spPr>
        <p:txBody>
          <a:bodyPr>
            <a:norm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7938210" y="4824188"/>
            <a:ext cx="3124093" cy="462927"/>
          </a:xfrm>
        </p:spPr>
        <p:txBody>
          <a:bodyPr>
            <a:no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pic>
        <p:nvPicPr>
          <p:cNvPr id="11" name="Graphic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Graphic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Graphic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25" name="Content Placeholder 3">
            <a:extLst>
              <a:ext uri="{FF2B5EF4-FFF2-40B4-BE49-F238E27FC236}">
                <a16:creationId xmlns:a16="http://schemas.microsoft.com/office/drawing/2014/main" id="{82D8880F-3EAC-45C9-91F2-19A193791A18}"/>
              </a:ext>
            </a:extLst>
          </p:cNvPr>
          <p:cNvSpPr>
            <a:spLocks noGrp="1"/>
          </p:cNvSpPr>
          <p:nvPr>
            <p:ph sz="half" idx="17"/>
          </p:nvPr>
        </p:nvSpPr>
        <p:spPr>
          <a:xfrm>
            <a:off x="1129698" y="5280763"/>
            <a:ext cx="3124093" cy="462927"/>
          </a:xfrm>
        </p:spPr>
        <p:txBody>
          <a:bodyPr>
            <a:normAutofit/>
          </a:bodyPr>
          <a:lstStyle>
            <a:lvl1pPr marL="0" indent="0" algn="ctr">
              <a:lnSpc>
                <a:spcPct val="100000"/>
              </a:lnSpc>
              <a:buNone/>
              <a:defRPr sz="1400" cap="none"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6" name="Content Placeholder 5">
            <a:extLst>
              <a:ext uri="{FF2B5EF4-FFF2-40B4-BE49-F238E27FC236}">
                <a16:creationId xmlns:a16="http://schemas.microsoft.com/office/drawing/2014/main" id="{9019518E-E850-403D-A5B5-4B53F8C4A56B}"/>
              </a:ext>
            </a:extLst>
          </p:cNvPr>
          <p:cNvSpPr>
            <a:spLocks noGrp="1"/>
          </p:cNvSpPr>
          <p:nvPr>
            <p:ph sz="quarter" idx="18"/>
          </p:nvPr>
        </p:nvSpPr>
        <p:spPr>
          <a:xfrm>
            <a:off x="4526261" y="5280763"/>
            <a:ext cx="3139479" cy="462927"/>
          </a:xfrm>
        </p:spPr>
        <p:txBody>
          <a:bodyPr>
            <a:normAutofit/>
          </a:bodyPr>
          <a:lstStyle>
            <a:lvl1pPr marL="0" indent="0" algn="ctr">
              <a:lnSpc>
                <a:spcPct val="100000"/>
              </a:lnSpc>
              <a:buNone/>
              <a:defRPr sz="1400" cap="none" spc="50" baseline="0">
                <a:solidFill>
                  <a:schemeClr val="tx1">
                    <a:lumMod val="75000"/>
                    <a:lumOff val="25000"/>
                  </a:schemeClr>
                </a:solidFill>
              </a:defRPr>
            </a:lvl1pPr>
            <a:lvl2pPr marL="457200" indent="0" algn="ctr">
              <a:lnSpc>
                <a:spcPct val="100000"/>
              </a:lnSpc>
              <a:buNone/>
              <a:defRPr sz="1400" cap="none" spc="50" baseline="0">
                <a:solidFill>
                  <a:schemeClr val="tx1">
                    <a:lumMod val="75000"/>
                    <a:lumOff val="25000"/>
                  </a:schemeClr>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a:p>
            <a:pPr lvl="1"/>
            <a:r>
              <a:rPr lang="en-US"/>
              <a:t>Second level</a:t>
            </a:r>
          </a:p>
        </p:txBody>
      </p:sp>
      <p:sp>
        <p:nvSpPr>
          <p:cNvPr id="27" name="Content Placeholder 3">
            <a:extLst>
              <a:ext uri="{FF2B5EF4-FFF2-40B4-BE49-F238E27FC236}">
                <a16:creationId xmlns:a16="http://schemas.microsoft.com/office/drawing/2014/main" id="{A8058154-45E5-403E-B714-AC85774F391F}"/>
              </a:ext>
            </a:extLst>
          </p:cNvPr>
          <p:cNvSpPr>
            <a:spLocks noGrp="1"/>
          </p:cNvSpPr>
          <p:nvPr>
            <p:ph sz="half" idx="19"/>
          </p:nvPr>
        </p:nvSpPr>
        <p:spPr>
          <a:xfrm>
            <a:off x="7938210" y="5280763"/>
            <a:ext cx="3124093" cy="462927"/>
          </a:xfrm>
        </p:spPr>
        <p:txBody>
          <a:bodyPr>
            <a:normAutofit/>
          </a:bodyPr>
          <a:lstStyle>
            <a:lvl1pPr marL="0" indent="0" algn="ctr">
              <a:lnSpc>
                <a:spcPct val="100000"/>
              </a:lnSpc>
              <a:buNone/>
              <a:defRPr sz="1400" cap="none"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16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1600"/>
            </a:lvl1pPr>
          </a:lstStyle>
          <a:p>
            <a:fld id="{B5CEABB6-07DC-46E8-9B57-56EC44A396E5}" type="slidenum">
              <a:rPr lang="en-US" smtClean="0"/>
              <a:pPr/>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302174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le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20" name="Text Placeholder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5" name="Text Placeholder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6" name="Text Placeholder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7" name="Text Placeholder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8" name="Text Placeholder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9" name="Text Placeholder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16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37693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0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46070C-E825-43D0-99F4-8B461413113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lumMod val="75000"/>
                  <a:lumOff val="25000"/>
                </a:schemeClr>
              </a:solidFill>
            </a:endParaRPr>
          </a:p>
        </p:txBody>
      </p:sp>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a:normAutofit/>
          </a:bodyPr>
          <a:lstStyle>
            <a:lvl1pPr algn="l">
              <a:defRPr lang="en-US" sz="2800" kern="1200" spc="150" baseline="0" dirty="0">
                <a:solidFill>
                  <a:schemeClr val="tx1">
                    <a:lumMod val="75000"/>
                    <a:lumOff val="25000"/>
                  </a:schemeClr>
                </a:solidFill>
                <a:latin typeface="+mj-lt"/>
                <a:ea typeface="+mj-ea"/>
                <a:cs typeface="+mj-cs"/>
              </a:defRPr>
            </a:lvl1pPr>
          </a:lstStyle>
          <a:p>
            <a:r>
              <a:rPr lang="en-US" noProof="0" dirty="0"/>
              <a:t>CLICK TO EDIT MASTER TITLE STYLE</a:t>
            </a:r>
          </a:p>
        </p:txBody>
      </p:sp>
      <p:sp>
        <p:nvSpPr>
          <p:cNvPr id="6" name="Text Placeholder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anchor="ctr"/>
          <a:lstStyle>
            <a:lvl1pPr marL="0" indent="0" algn="l">
              <a:buNone/>
              <a:defRPr sz="1400" b="1">
                <a:solidFill>
                  <a:schemeClr val="tx1">
                    <a:lumMod val="75000"/>
                    <a:lumOff val="25000"/>
                  </a:schemeClr>
                </a:solidFill>
                <a:latin typeface="+mj-lt"/>
              </a:defRPr>
            </a:lvl1pPr>
          </a:lstStyle>
          <a:p>
            <a:pPr lvl="0"/>
            <a:r>
              <a:rPr lang="en-US" noProof="0" dirty="0"/>
              <a:t>Year</a:t>
            </a:r>
          </a:p>
        </p:txBody>
      </p:sp>
      <p:sp>
        <p:nvSpPr>
          <p:cNvPr id="7" name="Text Placeholder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8" name="Text Placeholder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9" name="Text Placeholder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10" name="Text Placeholder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11" name="Text Placeholder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anchor="ctr"/>
          <a:lstStyle>
            <a:lvl1pPr marL="0" indent="0" algn="l">
              <a:buNone/>
              <a:defRPr sz="1400" b="1">
                <a:solidFill>
                  <a:schemeClr val="tx1">
                    <a:lumMod val="75000"/>
                    <a:lumOff val="25000"/>
                  </a:schemeClr>
                </a:solidFill>
                <a:latin typeface="+mj-lt"/>
              </a:defRPr>
            </a:lvl1pPr>
          </a:lstStyle>
          <a:p>
            <a:pPr lvl="0"/>
            <a:r>
              <a:rPr lang="en-US" noProof="0" dirty="0"/>
              <a:t>Year</a:t>
            </a:r>
          </a:p>
        </p:txBody>
      </p:sp>
      <p:sp>
        <p:nvSpPr>
          <p:cNvPr id="12" name="Text Placeholder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13" name="Text Placeholder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14" name="Text Placeholder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15" name="Text Placeholder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16" name="Text Placeholder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17" name="Text Placeholder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18" name="Text Placeholder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19" name="Text Placeholder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20" name="Text Placeholder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21" name="Text Placeholder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22" name="Text Placeholder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23" name="Text Placeholder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24" name="Text Placeholder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25" name="Text Placeholder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26" name="Text Placeholder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27" name="Text Placeholder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28" name="Text Placeholder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29" name="Text Placeholder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30" name="Text Placeholder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31" name="Text Placeholder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32" name="Rectangle 31">
            <a:extLst>
              <a:ext uri="{FF2B5EF4-FFF2-40B4-BE49-F238E27FC236}">
                <a16:creationId xmlns:a16="http://schemas.microsoft.com/office/drawing/2014/main" id="{FFA35437-CCDE-4D92-B879-F23B329C8EC3}"/>
              </a:ext>
            </a:extLst>
          </p:cNvPr>
          <p:cNvSpPr/>
          <p:nvPr userDrawn="1"/>
        </p:nvSpPr>
        <p:spPr>
          <a:xfrm>
            <a:off x="929640" y="4034785"/>
            <a:ext cx="10332720"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lumMod val="75000"/>
                  <a:lumOff val="25000"/>
                </a:schemeClr>
              </a:solidFill>
            </a:endParaRPr>
          </a:p>
        </p:txBody>
      </p:sp>
      <p:sp>
        <p:nvSpPr>
          <p:cNvPr id="36" name="Date Placeholder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a:lstStyle>
            <a:lvl1pPr>
              <a:defRPr sz="900"/>
            </a:lvl1pPr>
          </a:lstStyle>
          <a:p>
            <a:r>
              <a:rPr lang="en-US" noProof="0" dirty="0"/>
              <a:t>20XX</a:t>
            </a:r>
          </a:p>
        </p:txBody>
      </p:sp>
      <p:sp>
        <p:nvSpPr>
          <p:cNvPr id="37" name="Footer Placeholder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a:lstStyle>
            <a:lvl1pPr>
              <a:defRPr sz="900"/>
            </a:lvl1pPr>
          </a:lstStyle>
          <a:p>
            <a:r>
              <a:rPr lang="en-US" noProof="0" dirty="0"/>
              <a:t>Pitch Deck</a:t>
            </a:r>
          </a:p>
        </p:txBody>
      </p:sp>
      <p:sp>
        <p:nvSpPr>
          <p:cNvPr id="38" name="Slide Number Placeholder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a:lstStyle>
            <a:lvl1pPr>
              <a:defRPr sz="16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05632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cxnSp>
        <p:nvCxnSpPr>
          <p:cNvPr id="10" name="Straight Connector 9">
            <a:extLst>
              <a:ext uri="{FF2B5EF4-FFF2-40B4-BE49-F238E27FC236}">
                <a16:creationId xmlns:a16="http://schemas.microsoft.com/office/drawing/2014/main" id="{66988B2D-0240-4256-8268-4B9FF1E72363}"/>
              </a:ext>
            </a:extLst>
          </p:cNvPr>
          <p:cNvCxnSpPr>
            <a:cxnSpLocks/>
          </p:cNvCxnSpPr>
          <p:nvPr/>
        </p:nvCxnSpPr>
        <p:spPr>
          <a:xfrm flipV="1">
            <a:off x="0" y="0"/>
            <a:ext cx="2590800" cy="762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p:nvCxnSpPr>
        <p:spPr>
          <a:xfrm flipH="1">
            <a:off x="0" y="0"/>
            <a:ext cx="704850" cy="102790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1600"/>
            </a:lvl1pPr>
          </a:lstStyle>
          <a:p>
            <a:fld id="{B5CEABB6-07DC-46E8-9B57-56EC44A396E5}" type="slidenum">
              <a:rPr lang="en-US" smtClean="0"/>
              <a:pPr/>
              <a:t>‹#›</a:t>
            </a:fld>
            <a:endParaRPr lang="en-US" dirty="0"/>
          </a:p>
        </p:txBody>
      </p:sp>
      <p:sp>
        <p:nvSpPr>
          <p:cNvPr id="8" name="Content Placeholder 7">
            <a:extLst>
              <a:ext uri="{FF2B5EF4-FFF2-40B4-BE49-F238E27FC236}">
                <a16:creationId xmlns:a16="http://schemas.microsoft.com/office/drawing/2014/main" id="{F5756781-A599-0594-4502-A54BC85E87FF}"/>
              </a:ext>
            </a:extLst>
          </p:cNvPr>
          <p:cNvSpPr>
            <a:spLocks noGrp="1"/>
          </p:cNvSpPr>
          <p:nvPr>
            <p:ph sz="quarter" idx="16"/>
          </p:nvPr>
        </p:nvSpPr>
        <p:spPr>
          <a:xfrm>
            <a:off x="838199" y="2136775"/>
            <a:ext cx="10515599" cy="369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normAutofit/>
          </a:bodyPr>
          <a:lstStyle>
            <a:lvl1pPr marL="0" indent="0" algn="l">
              <a:lnSpc>
                <a:spcPct val="100000"/>
              </a:lnSpc>
              <a:buNone/>
              <a:defRPr sz="1400">
                <a:solidFill>
                  <a:schemeClr val="tx1">
                    <a:lumMod val="75000"/>
                    <a:lumOff val="25000"/>
                  </a:schemeClr>
                </a:solidFill>
              </a:defRPr>
            </a:lvl1pPr>
          </a:lstStyle>
          <a:p>
            <a:r>
              <a:rPr lang="en-US"/>
              <a:t>Click icon to add picture</a:t>
            </a:r>
            <a:endParaRPr lang="en-US" dirty="0"/>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normAutofit/>
          </a:bodyPr>
          <a:lstStyle>
            <a:lvl1pPr marL="0" indent="0" algn="l">
              <a:lnSpc>
                <a:spcPct val="100000"/>
              </a:lnSpc>
              <a:buNone/>
              <a:defRPr sz="1400">
                <a:solidFill>
                  <a:schemeClr val="tx1">
                    <a:lumMod val="75000"/>
                    <a:lumOff val="25000"/>
                  </a:schemeClr>
                </a:solidFill>
              </a:defRPr>
            </a:lvl1pPr>
          </a:lstStyle>
          <a:p>
            <a:r>
              <a:rPr lang="en-US"/>
              <a:t>Click icon to add picture</a:t>
            </a:r>
            <a:endParaRPr lang="en-US" dirty="0"/>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normAutofit/>
          </a:bodyPr>
          <a:lstStyle>
            <a:lvl1pPr marL="0" indent="0">
              <a:buNone/>
              <a:defRPr sz="1400"/>
            </a:lvl1pPr>
            <a:lvl2pPr marL="457200" indent="0" algn="l">
              <a:lnSpc>
                <a:spcPct val="100000"/>
              </a:lnSpc>
              <a:buNone/>
              <a:defRPr sz="1400">
                <a:solidFill>
                  <a:schemeClr val="tx1">
                    <a:lumMod val="75000"/>
                    <a:lumOff val="25000"/>
                  </a:schemeClr>
                </a:solidFill>
              </a:defRPr>
            </a:lvl2pPr>
          </a:lstStyle>
          <a:p>
            <a:pPr lvl="0"/>
            <a:r>
              <a:rPr lang="en-US"/>
              <a:t>Click icon to add picture</a:t>
            </a:r>
            <a:endParaRPr lang="en-US" dirty="0"/>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normAutofit/>
          </a:bodyPr>
          <a:lstStyle>
            <a:lvl1pPr marL="0" indent="0" algn="l">
              <a:lnSpc>
                <a:spcPct val="100000"/>
              </a:lnSpc>
              <a:buNone/>
              <a:defRPr sz="1400">
                <a:solidFill>
                  <a:schemeClr val="tx1">
                    <a:lumMod val="75000"/>
                    <a:lumOff val="25000"/>
                  </a:schemeClr>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343248" y="5084524"/>
            <a:ext cx="2123743"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692980" y="5099206"/>
            <a:ext cx="2135755"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83644" y="5099206"/>
            <a:ext cx="2123743"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603525" y="5084524"/>
            <a:ext cx="2123742"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1600"/>
            </a:lvl1pPr>
          </a:lstStyle>
          <a:p>
            <a:fld id="{B5CEABB6-07DC-46E8-9B57-56EC44A396E5}" type="slidenum">
              <a:rPr lang="en-US" smtClean="0"/>
              <a:pPr/>
              <a:t>‹#›</a:t>
            </a:fld>
            <a:endParaRPr lang="en-US" dirty="0"/>
          </a:p>
        </p:txBody>
      </p:sp>
      <p:cxnSp>
        <p:nvCxnSpPr>
          <p:cNvPr id="10" name="Straight Connector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3728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9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am Slide 8 Peop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bg1">
                    <a:lumMod val="75000"/>
                    <a:lumOff val="25000"/>
                  </a:schemeClr>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a:t>Click icon to add picture</a:t>
            </a:r>
            <a:endParaRPr lang="en-US" dirty="0"/>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a:t>Click icon to add picture</a:t>
            </a:r>
            <a:endParaRPr lang="en-US" dirty="0"/>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716934" y="2428875"/>
            <a:ext cx="1066800" cy="1066800"/>
          </a:xfrm>
          <a:solidFill>
            <a:schemeClr val="tx1"/>
          </a:solidFill>
        </p:spPr>
        <p:txBody>
          <a:bodyPr>
            <a:noAutofit/>
          </a:bodyPr>
          <a:lstStyle>
            <a:lvl1pPr marL="0" indent="0" algn="l">
              <a:buNone/>
              <a:defRPr sz="900">
                <a:solidFill>
                  <a:schemeClr val="bg1">
                    <a:lumMod val="75000"/>
                    <a:lumOff val="25000"/>
                  </a:schemeClr>
                </a:solidFill>
              </a:defRPr>
            </a:lvl1pPr>
            <a:lvl2pPr marL="457200" indent="0">
              <a:lnSpc>
                <a:spcPct val="100000"/>
              </a:lnSpc>
              <a:buNone/>
              <a:defRPr sz="900">
                <a:solidFill>
                  <a:schemeClr val="bg1">
                    <a:lumMod val="75000"/>
                    <a:lumOff val="25000"/>
                  </a:schemeClr>
                </a:solidFill>
              </a:defRPr>
            </a:lvl2pPr>
          </a:lstStyle>
          <a:p>
            <a:pPr lvl="0"/>
            <a:r>
              <a:rPr lang="en-US"/>
              <a:t>Click icon to add picture</a:t>
            </a:r>
            <a:endParaRPr lang="en-US" dirty="0"/>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a:t>Click icon to add picture</a:t>
            </a:r>
            <a:endParaRPr lang="en-US" dirty="0"/>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a:t>Click icon to add picture</a:t>
            </a:r>
            <a:endParaRPr lang="en-US" dirty="0"/>
          </a:p>
        </p:txBody>
      </p:sp>
      <p:sp>
        <p:nvSpPr>
          <p:cNvPr id="57" name="Picture Placeholder 10">
            <a:extLst>
              <a:ext uri="{FF2B5EF4-FFF2-40B4-BE49-F238E27FC236}">
                <a16:creationId xmlns:a16="http://schemas.microsoft.com/office/drawing/2014/main" id="{0FB38616-82FB-4DAD-A82E-3777ACB41148}"/>
              </a:ext>
            </a:extLst>
          </p:cNvPr>
          <p:cNvSpPr>
            <a:spLocks noGrp="1"/>
          </p:cNvSpPr>
          <p:nvPr>
            <p:ph type="pic" sz="quarter" idx="28"/>
          </p:nvPr>
        </p:nvSpPr>
        <p:spPr>
          <a:xfrm>
            <a:off x="6716934" y="4287711"/>
            <a:ext cx="1066800" cy="1066800"/>
          </a:xfrm>
          <a:solidFill>
            <a:schemeClr val="tx1"/>
          </a:solidFill>
        </p:spPr>
        <p:txBody>
          <a:bodyPr>
            <a:normAutofit/>
          </a:bodyPr>
          <a:lstStyle>
            <a:lvl1pPr marL="0" indent="0">
              <a:buNone/>
              <a:defRPr sz="900">
                <a:solidFill>
                  <a:schemeClr val="bg1">
                    <a:lumMod val="75000"/>
                    <a:lumOff val="25000"/>
                  </a:schemeClr>
                </a:solidFill>
              </a:defRPr>
            </a:lvl1pPr>
            <a:lvl2pPr marL="457200" indent="0">
              <a:lnSpc>
                <a:spcPct val="100000"/>
              </a:lnSpc>
              <a:buNone/>
              <a:defRPr sz="900">
                <a:solidFill>
                  <a:schemeClr val="bg1">
                    <a:lumMod val="75000"/>
                    <a:lumOff val="25000"/>
                  </a:schemeClr>
                </a:solidFill>
              </a:defRPr>
            </a:lvl2pPr>
          </a:lstStyle>
          <a:p>
            <a:pPr lvl="0"/>
            <a:r>
              <a:rPr lang="en-US"/>
              <a:t>Click icon to add picture</a:t>
            </a:r>
            <a:endParaRPr lang="en-US" dirty="0"/>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1600">
                <a:solidFill>
                  <a:srgbClr val="898989"/>
                </a:solidFill>
              </a:defRPr>
            </a:lvl1pPr>
          </a:lstStyle>
          <a:p>
            <a:fld id="{B5CEABB6-07DC-46E8-9B57-56EC44A396E5}" type="slidenum">
              <a:rPr lang="en-US" smtClean="0"/>
              <a:pPr/>
              <a:t>‹#›</a:t>
            </a:fld>
            <a:endParaRPr lang="en-US" dirty="0"/>
          </a:p>
        </p:txBody>
      </p:sp>
      <p:pic>
        <p:nvPicPr>
          <p:cNvPr id="13" name="Graphic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6090955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1" name="Content Placeholder 10">
            <a:extLst>
              <a:ext uri="{FF2B5EF4-FFF2-40B4-BE49-F238E27FC236}">
                <a16:creationId xmlns:a16="http://schemas.microsoft.com/office/drawing/2014/main" id="{ADC2540D-94C4-405B-8607-0CEDD6F54B9C}"/>
              </a:ext>
            </a:extLst>
          </p:cNvPr>
          <p:cNvSpPr>
            <a:spLocks noGrp="1"/>
          </p:cNvSpPr>
          <p:nvPr>
            <p:ph sz="quarter" idx="21" hasCustomPrompt="1"/>
          </p:nvPr>
        </p:nvSpPr>
        <p:spPr>
          <a:xfrm>
            <a:off x="1075447"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7" name="Text Placeholder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838200" y="5120722"/>
            <a:ext cx="2330726"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4" name="Content Placeholder 10">
            <a:extLst>
              <a:ext uri="{FF2B5EF4-FFF2-40B4-BE49-F238E27FC236}">
                <a16:creationId xmlns:a16="http://schemas.microsoft.com/office/drawing/2014/main" id="{11C6EC54-ADFA-4CFF-9E9B-DC7E96C854C2}"/>
              </a:ext>
            </a:extLst>
          </p:cNvPr>
          <p:cNvSpPr>
            <a:spLocks noGrp="1"/>
          </p:cNvSpPr>
          <p:nvPr>
            <p:ph sz="quarter" idx="22" hasCustomPrompt="1"/>
          </p:nvPr>
        </p:nvSpPr>
        <p:spPr>
          <a:xfrm>
            <a:off x="3805651"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8" name="Text Placeholder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3562665" y="5120722"/>
            <a:ext cx="2342205"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5" name="Content Placeholder 10">
            <a:extLst>
              <a:ext uri="{FF2B5EF4-FFF2-40B4-BE49-F238E27FC236}">
                <a16:creationId xmlns:a16="http://schemas.microsoft.com/office/drawing/2014/main" id="{1B6DD41C-FCE2-4AC6-A235-2FF1B905DAAD}"/>
              </a:ext>
            </a:extLst>
          </p:cNvPr>
          <p:cNvSpPr>
            <a:spLocks noGrp="1"/>
          </p:cNvSpPr>
          <p:nvPr>
            <p:ph sz="quarter" idx="23" hasCustomPrompt="1"/>
          </p:nvPr>
        </p:nvSpPr>
        <p:spPr>
          <a:xfrm>
            <a:off x="6530117"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9" name="Text Placeholder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6298609" y="5120722"/>
            <a:ext cx="2330726"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6" name="Content Placeholder 10">
            <a:extLst>
              <a:ext uri="{FF2B5EF4-FFF2-40B4-BE49-F238E27FC236}">
                <a16:creationId xmlns:a16="http://schemas.microsoft.com/office/drawing/2014/main" id="{CEB4C3DB-E51E-4479-90C2-DFE5DB4B2482}"/>
              </a:ext>
            </a:extLst>
          </p:cNvPr>
          <p:cNvSpPr>
            <a:spLocks noGrp="1"/>
          </p:cNvSpPr>
          <p:nvPr>
            <p:ph sz="quarter" idx="24" hasCustomPrompt="1"/>
          </p:nvPr>
        </p:nvSpPr>
        <p:spPr>
          <a:xfrm>
            <a:off x="9260321"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14" name="Text Placeholder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23" name="Text Placeholder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492F9083-A886-4EEB-94D6-1FAE6DC33000}"/>
              </a:ext>
            </a:extLst>
          </p:cNvPr>
          <p:cNvSpPr>
            <a:spLocks noGrp="1"/>
          </p:cNvSpPr>
          <p:nvPr>
            <p:ph sz="half" idx="16"/>
          </p:nvPr>
        </p:nvSpPr>
        <p:spPr>
          <a:xfrm>
            <a:off x="9023074" y="5120366"/>
            <a:ext cx="2330726"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16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82546"/>
            <a:ext cx="5111750" cy="1525588"/>
          </a:xfrm>
        </p:spPr>
        <p:txBody>
          <a:bodyPr anchor="b">
            <a:normAutofit/>
          </a:bodyPr>
          <a:lstStyle>
            <a:lvl1pPr marL="0" indent="0">
              <a:lnSpc>
                <a:spcPct val="100000"/>
              </a:lnSpc>
              <a:buNone/>
              <a:defRPr sz="1400" spc="5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3" name="Straight Connector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16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61631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0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200" spc="150" baseline="0">
                <a:solidFill>
                  <a:schemeClr val="tx1">
                    <a:lumMod val="75000"/>
                    <a:lumOff val="2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2004161"/>
          </a:xfrm>
        </p:spPr>
        <p:txBody>
          <a:bodyPr>
            <a:normAutofit/>
          </a:bodyPr>
          <a:lstStyle>
            <a:lvl1pPr marL="0" indent="0" algn="l">
              <a:lnSpc>
                <a:spcPct val="150000"/>
              </a:lnSpc>
              <a:buNone/>
              <a:defRPr sz="1400" spc="50" baseline="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16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29355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anchor="b">
            <a:normAutofit/>
          </a:bodyPr>
          <a:lstStyle>
            <a:lvl1pPr>
              <a:defRPr sz="2800" spc="150" baseline="0">
                <a:solidFill>
                  <a:schemeClr val="tx1">
                    <a:lumMod val="75000"/>
                    <a:lumOff val="2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499" y="2924175"/>
            <a:ext cx="3171825" cy="2519363"/>
          </a:xfrm>
        </p:spPr>
        <p:txBody>
          <a:bodyPr>
            <a:normAutofit/>
          </a:bodyPr>
          <a:lstStyle>
            <a:lvl1pPr marL="0" indent="0">
              <a:lnSpc>
                <a:spcPct val="120000"/>
              </a:lnSpc>
              <a:spcBef>
                <a:spcPts val="1000"/>
              </a:spcBef>
              <a:buNone/>
              <a:defRPr sz="1400">
                <a:solidFill>
                  <a:schemeClr val="tx1">
                    <a:lumMod val="75000"/>
                    <a:lumOff val="25000"/>
                  </a:schemeClr>
                </a:solidFill>
              </a:defRPr>
            </a:lvl1pPr>
            <a:lvl2pPr marL="457200" indent="0">
              <a:lnSpc>
                <a:spcPct val="120000"/>
              </a:lnSpc>
              <a:spcBef>
                <a:spcPts val="1000"/>
              </a:spcBef>
              <a:buNone/>
              <a:defRPr sz="1400">
                <a:solidFill>
                  <a:schemeClr val="tx1">
                    <a:lumMod val="75000"/>
                    <a:lumOff val="25000"/>
                  </a:schemeClr>
                </a:solidFill>
              </a:defRPr>
            </a:lvl2pPr>
            <a:lvl3pPr marL="914400" indent="0">
              <a:lnSpc>
                <a:spcPct val="120000"/>
              </a:lnSpc>
              <a:spcBef>
                <a:spcPts val="1000"/>
              </a:spcBef>
              <a:buNone/>
              <a:defRPr sz="1400">
                <a:solidFill>
                  <a:schemeClr val="tx1">
                    <a:lumMod val="75000"/>
                    <a:lumOff val="25000"/>
                  </a:schemeClr>
                </a:solidFill>
              </a:defRPr>
            </a:lvl3pPr>
            <a:lvl4pPr marL="1371600" indent="0">
              <a:lnSpc>
                <a:spcPct val="120000"/>
              </a:lnSpc>
              <a:spcBef>
                <a:spcPts val="1000"/>
              </a:spcBef>
              <a:buNone/>
              <a:defRPr sz="1400">
                <a:solidFill>
                  <a:schemeClr val="tx1">
                    <a:lumMod val="75000"/>
                    <a:lumOff val="25000"/>
                  </a:schemeClr>
                </a:solidFill>
              </a:defRPr>
            </a:lvl4pPr>
            <a:lvl5pPr marL="1828800" indent="0">
              <a:lnSpc>
                <a:spcPct val="120000"/>
              </a:lnSpc>
              <a:spcBef>
                <a:spcPts val="1000"/>
              </a:spcBef>
              <a:buNone/>
              <a:defRPr sz="14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Pitch Deck</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63127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ligh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p:nvPr>
        </p:nvSpPr>
        <p:spPr>
          <a:xfrm>
            <a:off x="1280160" y="1097280"/>
            <a:ext cx="9821955" cy="9144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p:nvPr>
        </p:nvSpPr>
        <p:spPr>
          <a:xfrm>
            <a:off x="1280160" y="2377440"/>
            <a:ext cx="4663440" cy="3566160"/>
          </a:xfrm>
          <a:solidFill>
            <a:schemeClr val="accent1">
              <a:lumMod val="20000"/>
              <a:lumOff val="80000"/>
            </a:schemeClr>
          </a:solidFill>
        </p:spPr>
        <p:txBody>
          <a:bodyPr lIns="365760" tIns="365760" rIns="365760" bIns="365760">
            <a:normAutofit/>
          </a:bodyPr>
          <a:lstStyle>
            <a:lvl1pPr marL="457200">
              <a:lnSpc>
                <a:spcPct val="90000"/>
              </a:lnSpc>
              <a:spcBef>
                <a:spcPts val="1400"/>
              </a:spcBef>
              <a:buClr>
                <a:schemeClr val="tx1"/>
              </a:buClr>
              <a:buSzPct val="80000"/>
              <a:defRPr sz="1800"/>
            </a:lvl1pPr>
            <a:lvl2pPr marL="914400">
              <a:lnSpc>
                <a:spcPct val="90000"/>
              </a:lnSpc>
              <a:buClr>
                <a:schemeClr val="tx1"/>
              </a:buClr>
              <a:buSzPct val="80000"/>
              <a:defRPr sz="1600"/>
            </a:lvl2pPr>
            <a:lvl3pPr marL="1371600">
              <a:lnSpc>
                <a:spcPct val="90000"/>
              </a:lnSpc>
              <a:buClr>
                <a:schemeClr val="tx1"/>
              </a:buClr>
              <a:buSzPct val="80000"/>
              <a:defRPr sz="1400"/>
            </a:lvl3pPr>
            <a:lvl4pPr marL="1828800">
              <a:lnSpc>
                <a:spcPct val="90000"/>
              </a:lnSpc>
              <a:buClr>
                <a:schemeClr val="tx1"/>
              </a:buClr>
              <a:buSzPct val="80000"/>
              <a:defRPr sz="1200"/>
            </a:lvl4pPr>
            <a:lvl5pPr marL="2286000">
              <a:lnSpc>
                <a:spcPct val="90000"/>
              </a:lnSpc>
              <a:buClr>
                <a:schemeClr val="tx1"/>
              </a:buClr>
              <a:buSzPct val="80000"/>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DFB03A-367B-9ADA-8071-E22871EC115F}"/>
              </a:ext>
            </a:extLst>
          </p:cNvPr>
          <p:cNvSpPr>
            <a:spLocks noGrp="1"/>
          </p:cNvSpPr>
          <p:nvPr>
            <p:ph sz="half" idx="2"/>
          </p:nvPr>
        </p:nvSpPr>
        <p:spPr>
          <a:xfrm>
            <a:off x="6309360" y="2377440"/>
            <a:ext cx="4663440" cy="3566160"/>
          </a:xfrm>
          <a:solidFill>
            <a:schemeClr val="accent1">
              <a:lumMod val="20000"/>
              <a:lumOff val="80000"/>
            </a:schemeClr>
          </a:solidFill>
        </p:spPr>
        <p:txBody>
          <a:bodyPr lIns="365760" tIns="365760" rIns="365760" bIns="365760">
            <a:normAutofit/>
          </a:bodyPr>
          <a:lstStyle>
            <a:lvl1pPr marL="457200">
              <a:lnSpc>
                <a:spcPct val="90000"/>
              </a:lnSpc>
              <a:spcBef>
                <a:spcPts val="1400"/>
              </a:spcBef>
              <a:buClr>
                <a:schemeClr val="tx1"/>
              </a:buClr>
              <a:buSzPct val="80000"/>
              <a:defRPr sz="1800"/>
            </a:lvl1pPr>
            <a:lvl2pPr marL="914400">
              <a:lnSpc>
                <a:spcPct val="90000"/>
              </a:lnSpc>
              <a:buClr>
                <a:schemeClr val="tx1"/>
              </a:buClr>
              <a:buSzPct val="80000"/>
              <a:defRPr sz="1600"/>
            </a:lvl2pPr>
            <a:lvl3pPr marL="1371600">
              <a:lnSpc>
                <a:spcPct val="90000"/>
              </a:lnSpc>
              <a:buClr>
                <a:schemeClr val="tx1"/>
              </a:buClr>
              <a:buSzPct val="80000"/>
              <a:defRPr sz="1400"/>
            </a:lvl3pPr>
            <a:lvl4pPr marL="1828800">
              <a:lnSpc>
                <a:spcPct val="90000"/>
              </a:lnSpc>
              <a:buClr>
                <a:schemeClr val="tx1"/>
              </a:buClr>
              <a:buSzPct val="80000"/>
              <a:defRPr sz="1200"/>
            </a:lvl4pPr>
            <a:lvl5pPr marL="2286000">
              <a:lnSpc>
                <a:spcPct val="90000"/>
              </a:lnSpc>
              <a:buClr>
                <a:schemeClr val="tx1"/>
              </a:buClr>
              <a:buSzPct val="80000"/>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lvl1pPr>
              <a:defRPr sz="1600"/>
            </a:lvl1pPr>
          </a:lstStyle>
          <a:p>
            <a:fld id="{CBD12358-51D2-46B3-9BDE-DF29528B9454}" type="slidenum">
              <a:rPr lang="en-US" smtClean="0"/>
              <a:pPr/>
              <a:t>‹#›</a:t>
            </a:fld>
            <a:endParaRPr lang="en-US" dirty="0"/>
          </a:p>
        </p:txBody>
      </p:sp>
      <p:cxnSp>
        <p:nvCxnSpPr>
          <p:cNvPr id="8" name="Straight Connector 7">
            <a:extLst>
              <a:ext uri="{FF2B5EF4-FFF2-40B4-BE49-F238E27FC236}">
                <a16:creationId xmlns:a16="http://schemas.microsoft.com/office/drawing/2014/main" id="{941554B7-BB36-76F6-DD79-11088AA69E82}"/>
              </a:ext>
            </a:extLst>
          </p:cNvPr>
          <p:cNvCxnSpPr>
            <a:cxnSpLocks/>
          </p:cNvCxnSpPr>
          <p:nvPr userDrawn="1"/>
        </p:nvCxnSpPr>
        <p:spPr>
          <a:xfrm>
            <a:off x="1295400" y="822960"/>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77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lvl1pPr>
              <a:defRPr sz="1600"/>
            </a:lvl1pPr>
          </a:lstStyle>
          <a:p>
            <a:fld id="{CBD12358-51D2-46B3-9BDE-DF29528B9454}" type="slidenum">
              <a:rPr lang="en-US" smtClean="0"/>
              <a:pPr/>
              <a:t>‹#›</a:t>
            </a:fld>
            <a:endParaRPr lang="en-US" dirty="0"/>
          </a:p>
        </p:txBody>
      </p:sp>
      <p:sp>
        <p:nvSpPr>
          <p:cNvPr id="8" name="Title 1">
            <a:extLst>
              <a:ext uri="{FF2B5EF4-FFF2-40B4-BE49-F238E27FC236}">
                <a16:creationId xmlns:a16="http://schemas.microsoft.com/office/drawing/2014/main" id="{89BC2AC2-003C-AACD-1271-F2F8FBE8FD3D}"/>
              </a:ext>
            </a:extLst>
          </p:cNvPr>
          <p:cNvSpPr>
            <a:spLocks noGrp="1"/>
          </p:cNvSpPr>
          <p:nvPr>
            <p:ph type="title"/>
          </p:nvPr>
        </p:nvSpPr>
        <p:spPr>
          <a:xfrm>
            <a:off x="1280160" y="1097280"/>
            <a:ext cx="5029200" cy="1828800"/>
          </a:xfrm>
        </p:spPr>
        <p:txBody>
          <a:bodyPr anchor="t" anchorCtr="0"/>
          <a:lstStyle>
            <a:lvl1pPr>
              <a:defRPr sz="3200"/>
            </a:lvl1p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id="{DD758F50-A87C-F2A1-40E8-08F07081E9C3}"/>
              </a:ext>
            </a:extLst>
          </p:cNvPr>
          <p:cNvSpPr>
            <a:spLocks noGrp="1"/>
          </p:cNvSpPr>
          <p:nvPr>
            <p:ph sz="half" idx="1"/>
          </p:nvPr>
        </p:nvSpPr>
        <p:spPr>
          <a:xfrm>
            <a:off x="6784848" y="1097280"/>
            <a:ext cx="4572000" cy="1828800"/>
          </a:xfrm>
          <a:noFill/>
        </p:spPr>
        <p:txBody>
          <a:bodyPr lIns="0" tIns="0" rIns="0" bIns="0">
            <a:normAutofit/>
          </a:bodyPr>
          <a:lstStyle>
            <a:lvl1pPr marL="457200">
              <a:spcBef>
                <a:spcPts val="1400"/>
              </a:spcBef>
              <a:buSzPct val="80000"/>
              <a:defRPr sz="1800"/>
            </a:lvl1pPr>
            <a:lvl2pPr marL="914400">
              <a:buSzPct val="80000"/>
              <a:defRPr sz="1600"/>
            </a:lvl2pPr>
            <a:lvl3pPr marL="1371600">
              <a:buSzPct val="80000"/>
              <a:defRPr sz="1400"/>
            </a:lvl3pPr>
            <a:lvl4pPr marL="1828800">
              <a:buSzPct val="80000"/>
              <a:defRPr sz="1200"/>
            </a:lvl4pPr>
            <a:lvl5pPr marL="2286000">
              <a:buSzPct val="80000"/>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a:extLst>
              <a:ext uri="{FF2B5EF4-FFF2-40B4-BE49-F238E27FC236}">
                <a16:creationId xmlns:a16="http://schemas.microsoft.com/office/drawing/2014/main" id="{023B02AB-1DB6-AF79-E1B3-175C76BE57ED}"/>
              </a:ext>
            </a:extLst>
          </p:cNvPr>
          <p:cNvSpPr>
            <a:spLocks noGrp="1"/>
          </p:cNvSpPr>
          <p:nvPr>
            <p:ph sz="half" idx="2"/>
          </p:nvPr>
        </p:nvSpPr>
        <p:spPr>
          <a:xfrm>
            <a:off x="1280160" y="3172968"/>
            <a:ext cx="10076688" cy="3108960"/>
          </a:xfrm>
          <a:noFill/>
        </p:spPr>
        <p:txBody>
          <a:bodyPr lIns="0" tIns="0" rIns="0" bIns="0">
            <a:normAutofit/>
          </a:bodyPr>
          <a:lstStyle>
            <a:lvl1pPr marL="457200">
              <a:spcBef>
                <a:spcPts val="1400"/>
              </a:spcBef>
              <a:buSzPct val="80000"/>
              <a:defRPr sz="1800"/>
            </a:lvl1pPr>
            <a:lvl2pPr marL="914400">
              <a:buSzPct val="80000"/>
              <a:defRPr sz="1600"/>
            </a:lvl2pPr>
            <a:lvl3pPr marL="1371600">
              <a:buSzPct val="80000"/>
              <a:defRPr sz="1400"/>
            </a:lvl3pPr>
            <a:lvl4pPr marL="1828800">
              <a:buSzPct val="80000"/>
              <a:defRPr sz="1200"/>
            </a:lvl4pPr>
            <a:lvl5pPr marL="2286000">
              <a:buSzPct val="80000"/>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C2041A78-2CBE-4D73-EF5D-E65139C79DC2}"/>
              </a:ext>
            </a:extLst>
          </p:cNvPr>
          <p:cNvCxnSpPr>
            <a:cxnSpLocks/>
          </p:cNvCxnSpPr>
          <p:nvPr userDrawn="1"/>
        </p:nvCxnSpPr>
        <p:spPr>
          <a:xfrm>
            <a:off x="1295400" y="822960"/>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18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lvl1pPr>
              <a:defRPr sz="1600"/>
            </a:lvl1pPr>
          </a:lstStyle>
          <a:p>
            <a:fld id="{CBD12358-51D2-46B3-9BDE-DF29528B9454}" type="slidenum">
              <a:rPr lang="en-US" smtClean="0"/>
              <a:pPr/>
              <a:t>‹#›</a:t>
            </a:fld>
            <a:endParaRPr lang="en-US" dirty="0"/>
          </a:p>
        </p:txBody>
      </p:sp>
      <p:sp>
        <p:nvSpPr>
          <p:cNvPr id="3" name="Title 1">
            <a:extLst>
              <a:ext uri="{FF2B5EF4-FFF2-40B4-BE49-F238E27FC236}">
                <a16:creationId xmlns:a16="http://schemas.microsoft.com/office/drawing/2014/main" id="{A659BA83-0C6E-2A70-AED3-E386CABE654A}"/>
              </a:ext>
            </a:extLst>
          </p:cNvPr>
          <p:cNvSpPr>
            <a:spLocks noGrp="1"/>
          </p:cNvSpPr>
          <p:nvPr>
            <p:ph type="title"/>
          </p:nvPr>
        </p:nvSpPr>
        <p:spPr>
          <a:xfrm>
            <a:off x="1280160" y="1097280"/>
            <a:ext cx="9601200" cy="914400"/>
          </a:xfrm>
        </p:spPr>
        <p:txBody>
          <a:bodyPr anchor="t" anchorCtr="0"/>
          <a:lstStyle>
            <a:lvl1pPr>
              <a:defRPr sz="3200"/>
            </a:lvl1pPr>
          </a:lstStyle>
          <a:p>
            <a:r>
              <a:rPr lang="en-US"/>
              <a:t>Click to edit Master title style</a:t>
            </a:r>
            <a:endParaRPr lang="en-US" dirty="0"/>
          </a:p>
        </p:txBody>
      </p:sp>
      <p:sp>
        <p:nvSpPr>
          <p:cNvPr id="8" name="Table Placeholder 7">
            <a:extLst>
              <a:ext uri="{FF2B5EF4-FFF2-40B4-BE49-F238E27FC236}">
                <a16:creationId xmlns:a16="http://schemas.microsoft.com/office/drawing/2014/main" id="{0CEAFE70-86D3-8690-31CA-F9A1FBA494D0}"/>
              </a:ext>
            </a:extLst>
          </p:cNvPr>
          <p:cNvSpPr>
            <a:spLocks noGrp="1"/>
          </p:cNvSpPr>
          <p:nvPr>
            <p:ph type="tbl" sz="quarter" idx="13"/>
          </p:nvPr>
        </p:nvSpPr>
        <p:spPr>
          <a:xfrm>
            <a:off x="1280160" y="2377440"/>
            <a:ext cx="9619488" cy="3429000"/>
          </a:xfrm>
        </p:spPr>
        <p:txBody>
          <a:bodyPr/>
          <a:lstStyle>
            <a:lvl1pPr marL="0" indent="0">
              <a:buNone/>
              <a:defRPr/>
            </a:lvl1pPr>
          </a:lstStyle>
          <a:p>
            <a:r>
              <a:rPr lang="en-US"/>
              <a:t>Click icon to add table</a:t>
            </a:r>
            <a:endParaRPr lang="en-US" dirty="0"/>
          </a:p>
        </p:txBody>
      </p:sp>
      <p:cxnSp>
        <p:nvCxnSpPr>
          <p:cNvPr id="7" name="Straight Connector 6">
            <a:extLst>
              <a:ext uri="{FF2B5EF4-FFF2-40B4-BE49-F238E27FC236}">
                <a16:creationId xmlns:a16="http://schemas.microsoft.com/office/drawing/2014/main" id="{5D612406-06E6-DCE4-7F2F-D98836A802A6}"/>
              </a:ext>
            </a:extLst>
          </p:cNvPr>
          <p:cNvCxnSpPr>
            <a:cxnSpLocks/>
          </p:cNvCxnSpPr>
          <p:nvPr userDrawn="1"/>
        </p:nvCxnSpPr>
        <p:spPr>
          <a:xfrm>
            <a:off x="1295400" y="822960"/>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0518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dirty="0"/>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82564"/>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155823" y="6356350"/>
            <a:ext cx="1808712" cy="365125"/>
          </a:xfrm>
        </p:spPr>
        <p:txBody>
          <a:bodyPr/>
          <a:lstStyle>
            <a:lvl1pPr algn="l">
              <a:defRPr sz="900"/>
            </a:lvl1pPr>
          </a:lstStyle>
          <a:p>
            <a:r>
              <a:rPr lang="en-US" dirty="0"/>
              <a:t>Pitch Deck</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16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05281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accent2"/>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2" name="Text Placeholder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13" name="Text Placeholder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lvl1pPr>
              <a:defRPr sz="1600"/>
            </a:lvl1pPr>
          </a:lstStyle>
          <a:p>
            <a:fld id="{B5CEABB6-07DC-46E8-9B57-56EC44A396E5}" type="slidenum">
              <a:rPr lang="en-US" smtClean="0"/>
              <a:pPr/>
              <a:t>‹#›</a:t>
            </a:fld>
            <a:endParaRPr lang="en-US" dirty="0"/>
          </a:p>
        </p:txBody>
      </p:sp>
      <p:cxnSp>
        <p:nvCxnSpPr>
          <p:cNvPr id="2" name="Straight Connector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64D564EB-CA78-42C6-AD76-3C4E7B3AEA8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8" name="Graphic 7">
            <a:extLst>
              <a:ext uri="{FF2B5EF4-FFF2-40B4-BE49-F238E27FC236}">
                <a16:creationId xmlns:a16="http://schemas.microsoft.com/office/drawing/2014/main" id="{1CFFBB3A-BDCF-4878-8D04-E8BB9A050E71}"/>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250148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anchor="b">
            <a:normAutofit/>
          </a:bodyPr>
          <a:lstStyle>
            <a:lvl1pPr algn="l">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a:lstStyle>
            <a:lvl1pPr>
              <a:defRPr sz="1600"/>
            </a:lvl1pPr>
          </a:lstStyle>
          <a:p>
            <a:fld id="{B5CEABB6-07DC-46E8-9B57-56EC44A396E5}" type="slidenum">
              <a:rPr lang="en-US" smtClean="0"/>
              <a:pPr/>
              <a:t>‹#›</a:t>
            </a:fld>
            <a:endParaRPr lang="en-US" dirty="0"/>
          </a:p>
        </p:txBody>
      </p:sp>
      <p:pic>
        <p:nvPicPr>
          <p:cNvPr id="2" name="Graphic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Introduc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4" name="Straight Connector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a:lstStyle>
            <a:lvl1pPr>
              <a:defRPr sz="16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2932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anchor="ctr">
            <a:noAutofit/>
          </a:bodyPr>
          <a:lstStyle>
            <a:lvl1pPr algn="l">
              <a:defRPr sz="3600" spc="150" baseline="0">
                <a:solidFill>
                  <a:schemeClr val="tx1">
                    <a:lumMod val="75000"/>
                    <a:lumOff val="25000"/>
                  </a:schemeClr>
                </a:solidFill>
              </a:defRPr>
            </a:lvl1pPr>
          </a:lstStyle>
          <a:p>
            <a:r>
              <a:rPr lang="en-US"/>
              <a:t>CLICK TO EDIT MASTER 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cxnSp>
        <p:nvCxnSpPr>
          <p:cNvPr id="9" name="Straight Connector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2" name="Text Placeholder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3" name="Text Placeholder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4" name="Text Placeholder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5" name="Text Placeholder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6" name="Text Placeholder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7" name="Date Placeholder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18" name="Footer Placeholder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19" name="Slide Number Placeholder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a:lstStyle>
            <a:lvl1pPr>
              <a:defRPr sz="16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64798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1600"/>
            </a:lvl1pPr>
          </a:lstStyle>
          <a:p>
            <a:fld id="{B5CEABB6-07DC-46E8-9B57-56EC44A396E5}" type="slidenum">
              <a:rPr lang="en-US" smtClean="0"/>
              <a:pPr/>
              <a:t>‹#›</a:t>
            </a:fld>
            <a:endParaRPr lang="en-US" dirty="0"/>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1895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Pitch Deck</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8" r:id="rId4"/>
    <p:sldLayoutId id="2147483694" r:id="rId5"/>
    <p:sldLayoutId id="2147483697" r:id="rId6"/>
    <p:sldLayoutId id="2147483673" r:id="rId7"/>
    <p:sldLayoutId id="2147483676" r:id="rId8"/>
    <p:sldLayoutId id="2147483672" r:id="rId9"/>
    <p:sldLayoutId id="2147483699" r:id="rId10"/>
    <p:sldLayoutId id="2147483671" r:id="rId11"/>
    <p:sldLayoutId id="2147483700" r:id="rId12"/>
    <p:sldLayoutId id="2147483692" r:id="rId13"/>
    <p:sldLayoutId id="2147483681" r:id="rId14"/>
    <p:sldLayoutId id="2147483674" r:id="rId15"/>
    <p:sldLayoutId id="2147483675" r:id="rId16"/>
    <p:sldLayoutId id="2147483696" r:id="rId17"/>
    <p:sldLayoutId id="2147483677" r:id="rId18"/>
    <p:sldLayoutId id="2147483678" r:id="rId19"/>
    <p:sldLayoutId id="2147483701" r:id="rId20"/>
    <p:sldLayoutId id="2147483702" r:id="rId21"/>
    <p:sldLayoutId id="2147483703"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400" kern="1200" cap="all" baseline="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1.xml"/><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1.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1.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2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22.xml"/><Relationship Id="rId5" Type="http://schemas.openxmlformats.org/officeDocument/2006/relationships/image" Target="../media/image62.gif"/><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338329" y="3765413"/>
            <a:ext cx="11652503" cy="2210338"/>
          </a:xfrm>
        </p:spPr>
        <p:txBody>
          <a:bodyPr/>
          <a:lstStyle/>
          <a:p>
            <a:r>
              <a:rPr lang="en-US" cap="none" dirty="0"/>
              <a:t>The Liquid Nitrogen Excluding Argon (</a:t>
            </a:r>
            <a:r>
              <a:rPr lang="en-US" cap="none" dirty="0" err="1"/>
              <a:t>LiNEAr</a:t>
            </a:r>
            <a:r>
              <a:rPr lang="en-US" cap="none" dirty="0"/>
              <a:t>) Project </a:t>
            </a:r>
            <a:br>
              <a:rPr lang="en-US" cap="none" dirty="0"/>
            </a:br>
            <a:r>
              <a:rPr lang="en-US" cap="none" dirty="0"/>
              <a:t>– A Cold Divorce</a:t>
            </a:r>
          </a:p>
        </p:txBody>
      </p:sp>
      <p:sp>
        <p:nvSpPr>
          <p:cNvPr id="5" name="Subtitle 4">
            <a:extLst>
              <a:ext uri="{FF2B5EF4-FFF2-40B4-BE49-F238E27FC236}">
                <a16:creationId xmlns:a16="http://schemas.microsoft.com/office/drawing/2014/main" id="{50241401-D251-E26F-42BB-B6B566DCD6DB}"/>
              </a:ext>
            </a:extLst>
          </p:cNvPr>
          <p:cNvSpPr>
            <a:spLocks noGrp="1"/>
          </p:cNvSpPr>
          <p:nvPr>
            <p:ph type="subTitle" idx="1"/>
          </p:nvPr>
        </p:nvSpPr>
        <p:spPr>
          <a:xfrm>
            <a:off x="338329" y="5975751"/>
            <a:ext cx="4941770" cy="396660"/>
          </a:xfrm>
        </p:spPr>
        <p:txBody>
          <a:bodyPr>
            <a:normAutofit/>
          </a:bodyPr>
          <a:lstStyle/>
          <a:p>
            <a:r>
              <a:rPr lang="en-US" sz="1800" dirty="0"/>
              <a:t>Charles Liu</a:t>
            </a:r>
            <a:endParaRPr lang="en-CA" sz="1800" dirty="0"/>
          </a:p>
        </p:txBody>
      </p:sp>
    </p:spTree>
    <p:extLst>
      <p:ext uri="{BB962C8B-B14F-4D97-AF65-F5344CB8AC3E}">
        <p14:creationId xmlns:p14="http://schemas.microsoft.com/office/powerpoint/2010/main" val="164242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F9574-C48F-1479-585F-3B120CC0580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C839ECF-4FA1-EB6E-5186-4BFEBFFCAF8D}"/>
              </a:ext>
            </a:extLst>
          </p:cNvPr>
          <p:cNvSpPr txBox="1"/>
          <p:nvPr/>
        </p:nvSpPr>
        <p:spPr>
          <a:xfrm>
            <a:off x="8774085" y="1535556"/>
            <a:ext cx="3213353" cy="2308324"/>
          </a:xfrm>
          <a:prstGeom prst="rect">
            <a:avLst/>
          </a:prstGeom>
          <a:noFill/>
        </p:spPr>
        <p:txBody>
          <a:bodyPr wrap="square" rtlCol="0">
            <a:spAutoFit/>
          </a:bodyPr>
          <a:lstStyle/>
          <a:p>
            <a:r>
              <a:rPr lang="en-US" dirty="0" err="1"/>
              <a:t>Raoults</a:t>
            </a:r>
            <a:r>
              <a:rPr lang="en-US" dirty="0"/>
              <a:t>: Assumes ideality</a:t>
            </a:r>
          </a:p>
          <a:p>
            <a:pPr marL="285750" indent="-285750">
              <a:buFont typeface="Arial" panose="020B0604020202020204" pitchFamily="34" charset="0"/>
              <a:buChar char="•"/>
            </a:pPr>
            <a:r>
              <a:rPr lang="en-US" dirty="0"/>
              <a:t>Forces between two unlike components are the same. </a:t>
            </a:r>
          </a:p>
          <a:p>
            <a:r>
              <a:rPr lang="en-US" dirty="0"/>
              <a:t>	</a:t>
            </a:r>
          </a:p>
          <a:p>
            <a:r>
              <a:rPr lang="en-US" dirty="0"/>
              <a:t>Alternative correlations are usually based on hydrocarbons so aren’t as accurate</a:t>
            </a:r>
          </a:p>
        </p:txBody>
      </p:sp>
      <p:pic>
        <p:nvPicPr>
          <p:cNvPr id="14" name="Picture 13">
            <a:extLst>
              <a:ext uri="{FF2B5EF4-FFF2-40B4-BE49-F238E27FC236}">
                <a16:creationId xmlns:a16="http://schemas.microsoft.com/office/drawing/2014/main" id="{517CC50E-D38F-246D-397C-0FEC10729EDE}"/>
              </a:ext>
            </a:extLst>
          </p:cNvPr>
          <p:cNvPicPr>
            <a:picLocks noChangeAspect="1"/>
          </p:cNvPicPr>
          <p:nvPr/>
        </p:nvPicPr>
        <p:blipFill>
          <a:blip r:embed="rId3"/>
          <a:stretch>
            <a:fillRect/>
          </a:stretch>
        </p:blipFill>
        <p:spPr>
          <a:xfrm>
            <a:off x="204562" y="854519"/>
            <a:ext cx="8439257" cy="4776260"/>
          </a:xfrm>
          <a:prstGeom prst="rect">
            <a:avLst/>
          </a:prstGeom>
        </p:spPr>
      </p:pic>
      <p:sp>
        <p:nvSpPr>
          <p:cNvPr id="3" name="Slide Number Placeholder 81">
            <a:extLst>
              <a:ext uri="{FF2B5EF4-FFF2-40B4-BE49-F238E27FC236}">
                <a16:creationId xmlns:a16="http://schemas.microsoft.com/office/drawing/2014/main" id="{97A2F33C-7010-0D73-D903-1BA4565D6FBD}"/>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7</a:t>
            </a:r>
          </a:p>
        </p:txBody>
      </p:sp>
    </p:spTree>
    <p:extLst>
      <p:ext uri="{BB962C8B-B14F-4D97-AF65-F5344CB8AC3E}">
        <p14:creationId xmlns:p14="http://schemas.microsoft.com/office/powerpoint/2010/main" val="201668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70140-1724-C5EA-08C8-D8FABC41E5AD}"/>
              </a:ext>
            </a:extLst>
          </p:cNvPr>
          <p:cNvSpPr>
            <a:spLocks noGrp="1"/>
          </p:cNvSpPr>
          <p:nvPr>
            <p:ph type="ctrTitle"/>
          </p:nvPr>
        </p:nvSpPr>
        <p:spPr/>
        <p:txBody>
          <a:bodyPr/>
          <a:lstStyle/>
          <a:p>
            <a:endParaRPr lang="en-CA"/>
          </a:p>
        </p:txBody>
      </p:sp>
      <p:pic>
        <p:nvPicPr>
          <p:cNvPr id="8194" name="Picture 2">
            <a:extLst>
              <a:ext uri="{FF2B5EF4-FFF2-40B4-BE49-F238E27FC236}">
                <a16:creationId xmlns:a16="http://schemas.microsoft.com/office/drawing/2014/main" id="{34DD32F6-BE90-6CC3-E1B8-24271DCA55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591" y="375391"/>
            <a:ext cx="4830856" cy="439168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Real solutions image">
            <a:extLst>
              <a:ext uri="{FF2B5EF4-FFF2-40B4-BE49-F238E27FC236}">
                <a16:creationId xmlns:a16="http://schemas.microsoft.com/office/drawing/2014/main" id="{940064F0-9254-A374-05FC-E5DEF8D92B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8003" y="775684"/>
            <a:ext cx="5888691" cy="3913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23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02BA-DF72-8EAF-016C-19C26147379A}"/>
              </a:ext>
            </a:extLst>
          </p:cNvPr>
          <p:cNvSpPr>
            <a:spLocks noGrp="1"/>
          </p:cNvSpPr>
          <p:nvPr>
            <p:ph type="title"/>
          </p:nvPr>
        </p:nvSpPr>
        <p:spPr>
          <a:xfrm>
            <a:off x="1776984" y="538138"/>
            <a:ext cx="10351008" cy="914400"/>
          </a:xfrm>
        </p:spPr>
        <p:txBody>
          <a:bodyPr>
            <a:normAutofit/>
          </a:bodyPr>
          <a:lstStyle/>
          <a:p>
            <a:r>
              <a:rPr lang="en-US" dirty="0"/>
              <a:t>Down to the basics</a:t>
            </a:r>
            <a:endParaRPr lang="en-CA" dirty="0"/>
          </a:p>
        </p:txBody>
      </p:sp>
      <p:grpSp>
        <p:nvGrpSpPr>
          <p:cNvPr id="10" name="Group 9">
            <a:extLst>
              <a:ext uri="{FF2B5EF4-FFF2-40B4-BE49-F238E27FC236}">
                <a16:creationId xmlns:a16="http://schemas.microsoft.com/office/drawing/2014/main" id="{33A4F9C7-D214-F52C-EFFD-59D4A4247D8E}"/>
              </a:ext>
            </a:extLst>
          </p:cNvPr>
          <p:cNvGrpSpPr/>
          <p:nvPr/>
        </p:nvGrpSpPr>
        <p:grpSpPr>
          <a:xfrm>
            <a:off x="1776984" y="1390851"/>
            <a:ext cx="8001569" cy="5031692"/>
            <a:chOff x="869628" y="1983877"/>
            <a:chExt cx="5632806" cy="3788275"/>
          </a:xfrm>
        </p:grpSpPr>
        <p:pic>
          <p:nvPicPr>
            <p:cNvPr id="11" name="Picture 10">
              <a:extLst>
                <a:ext uri="{FF2B5EF4-FFF2-40B4-BE49-F238E27FC236}">
                  <a16:creationId xmlns:a16="http://schemas.microsoft.com/office/drawing/2014/main" id="{C292D538-CD92-F499-964C-BA003A1D5007}"/>
                </a:ext>
              </a:extLst>
            </p:cNvPr>
            <p:cNvPicPr>
              <a:picLocks noChangeAspect="1"/>
            </p:cNvPicPr>
            <p:nvPr/>
          </p:nvPicPr>
          <p:blipFill>
            <a:blip r:embed="rId3"/>
            <a:srcRect l="3511" t="12718" r="1932" b="2359"/>
            <a:stretch/>
          </p:blipFill>
          <p:spPr>
            <a:xfrm>
              <a:off x="869628" y="1983877"/>
              <a:ext cx="5320860" cy="3788275"/>
            </a:xfrm>
            <a:prstGeom prst="rect">
              <a:avLst/>
            </a:prstGeom>
          </p:spPr>
        </p:pic>
        <p:sp>
          <p:nvSpPr>
            <p:cNvPr id="4" name="Rectangle 3">
              <a:extLst>
                <a:ext uri="{FF2B5EF4-FFF2-40B4-BE49-F238E27FC236}">
                  <a16:creationId xmlns:a16="http://schemas.microsoft.com/office/drawing/2014/main" id="{33467FA2-BC94-851C-1AC7-60A1132BD1A5}"/>
                </a:ext>
              </a:extLst>
            </p:cNvPr>
            <p:cNvSpPr/>
            <p:nvPr/>
          </p:nvSpPr>
          <p:spPr>
            <a:xfrm>
              <a:off x="2891409" y="3065958"/>
              <a:ext cx="1042128" cy="7955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B77C9374-8EFE-8445-C334-E75458FEE6A1}"/>
                </a:ext>
              </a:extLst>
            </p:cNvPr>
            <p:cNvSpPr/>
            <p:nvPr/>
          </p:nvSpPr>
          <p:spPr>
            <a:xfrm>
              <a:off x="2789724" y="1983877"/>
              <a:ext cx="1874520" cy="5672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a:extLst>
                <a:ext uri="{FF2B5EF4-FFF2-40B4-BE49-F238E27FC236}">
                  <a16:creationId xmlns:a16="http://schemas.microsoft.com/office/drawing/2014/main" id="{DD2181C4-B66D-71EF-FA16-41F9AD6E23A9}"/>
                </a:ext>
              </a:extLst>
            </p:cNvPr>
            <p:cNvSpPr/>
            <p:nvPr/>
          </p:nvSpPr>
          <p:spPr>
            <a:xfrm>
              <a:off x="5386655" y="3249210"/>
              <a:ext cx="1042128" cy="7955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B61BD99D-8D3D-5B81-A7A6-E8C34AF71B51}"/>
                </a:ext>
              </a:extLst>
            </p:cNvPr>
            <p:cNvSpPr/>
            <p:nvPr/>
          </p:nvSpPr>
          <p:spPr>
            <a:xfrm>
              <a:off x="5460306" y="4482546"/>
              <a:ext cx="1042128" cy="7955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3" name="TextBox 12">
            <a:extLst>
              <a:ext uri="{FF2B5EF4-FFF2-40B4-BE49-F238E27FC236}">
                <a16:creationId xmlns:a16="http://schemas.microsoft.com/office/drawing/2014/main" id="{BDDCB96F-9B4D-A206-A49D-669FF952E9CF}"/>
              </a:ext>
            </a:extLst>
          </p:cNvPr>
          <p:cNvSpPr txBox="1"/>
          <p:nvPr/>
        </p:nvSpPr>
        <p:spPr>
          <a:xfrm>
            <a:off x="9024987" y="5380158"/>
            <a:ext cx="2636833" cy="1077218"/>
          </a:xfrm>
          <a:prstGeom prst="rect">
            <a:avLst/>
          </a:prstGeom>
          <a:noFill/>
        </p:spPr>
        <p:txBody>
          <a:bodyPr wrap="square" rtlCol="0">
            <a:spAutoFit/>
          </a:bodyPr>
          <a:lstStyle/>
          <a:p>
            <a:r>
              <a:rPr lang="en-US" sz="1600" dirty="0"/>
              <a:t>3.7 bar</a:t>
            </a:r>
          </a:p>
          <a:p>
            <a:r>
              <a:rPr lang="en-US" sz="1600" dirty="0"/>
              <a:t>101.6 K</a:t>
            </a:r>
          </a:p>
          <a:p>
            <a:r>
              <a:rPr lang="en-US" sz="1600" dirty="0">
                <a:solidFill>
                  <a:srgbClr val="00B050"/>
                </a:solidFill>
              </a:rPr>
              <a:t>0.21 kg/</a:t>
            </a:r>
            <a:r>
              <a:rPr lang="en-US" sz="1600" dirty="0" err="1">
                <a:solidFill>
                  <a:srgbClr val="00B050"/>
                </a:solidFill>
              </a:rPr>
              <a:t>hr</a:t>
            </a:r>
            <a:r>
              <a:rPr lang="en-US" sz="1600" dirty="0">
                <a:solidFill>
                  <a:srgbClr val="00B050"/>
                </a:solidFill>
              </a:rPr>
              <a:t> </a:t>
            </a:r>
            <a:r>
              <a:rPr lang="en-US" sz="1600" dirty="0" err="1">
                <a:solidFill>
                  <a:srgbClr val="00B050"/>
                </a:solidFill>
              </a:rPr>
              <a:t>LAr</a:t>
            </a:r>
            <a:endParaRPr lang="en-US" sz="1600" dirty="0">
              <a:solidFill>
                <a:srgbClr val="00B050"/>
              </a:solidFill>
            </a:endParaRPr>
          </a:p>
          <a:p>
            <a:r>
              <a:rPr lang="en-US" sz="1600" dirty="0">
                <a:solidFill>
                  <a:srgbClr val="FF0000"/>
                </a:solidFill>
              </a:rPr>
              <a:t>2 ppm impurity </a:t>
            </a:r>
            <a:endParaRPr lang="en-CA" sz="1600" dirty="0">
              <a:solidFill>
                <a:srgbClr val="FF0000"/>
              </a:solidFill>
            </a:endParaRPr>
          </a:p>
        </p:txBody>
      </p:sp>
      <p:sp>
        <p:nvSpPr>
          <p:cNvPr id="14" name="TextBox 13">
            <a:extLst>
              <a:ext uri="{FF2B5EF4-FFF2-40B4-BE49-F238E27FC236}">
                <a16:creationId xmlns:a16="http://schemas.microsoft.com/office/drawing/2014/main" id="{3CCFD90D-33FC-B8C2-1DE6-070A1CB9A5D2}"/>
              </a:ext>
            </a:extLst>
          </p:cNvPr>
          <p:cNvSpPr txBox="1"/>
          <p:nvPr/>
        </p:nvSpPr>
        <p:spPr>
          <a:xfrm>
            <a:off x="9001358" y="3697778"/>
            <a:ext cx="2636833" cy="1077218"/>
          </a:xfrm>
          <a:prstGeom prst="rect">
            <a:avLst/>
          </a:prstGeom>
          <a:noFill/>
        </p:spPr>
        <p:txBody>
          <a:bodyPr wrap="square" rtlCol="0">
            <a:spAutoFit/>
          </a:bodyPr>
          <a:lstStyle/>
          <a:p>
            <a:r>
              <a:rPr lang="en-US" sz="1600" dirty="0"/>
              <a:t>3.7 bar</a:t>
            </a:r>
          </a:p>
          <a:p>
            <a:r>
              <a:rPr lang="en-US" sz="1600" dirty="0"/>
              <a:t>90.3 K</a:t>
            </a:r>
          </a:p>
          <a:p>
            <a:r>
              <a:rPr lang="en-US" sz="1600" dirty="0">
                <a:solidFill>
                  <a:srgbClr val="0070C0"/>
                </a:solidFill>
              </a:rPr>
              <a:t>0.79 kg/</a:t>
            </a:r>
            <a:r>
              <a:rPr lang="en-US" sz="1600" dirty="0" err="1">
                <a:solidFill>
                  <a:srgbClr val="0070C0"/>
                </a:solidFill>
              </a:rPr>
              <a:t>hr</a:t>
            </a:r>
            <a:r>
              <a:rPr lang="en-US" sz="1600" dirty="0">
                <a:solidFill>
                  <a:srgbClr val="0070C0"/>
                </a:solidFill>
              </a:rPr>
              <a:t> LN2</a:t>
            </a:r>
          </a:p>
          <a:p>
            <a:r>
              <a:rPr lang="en-US" sz="1600" dirty="0">
                <a:solidFill>
                  <a:srgbClr val="FF0000"/>
                </a:solidFill>
              </a:rPr>
              <a:t>15 ppm impurity </a:t>
            </a:r>
            <a:endParaRPr lang="en-CA" sz="1600" dirty="0">
              <a:solidFill>
                <a:srgbClr val="FF0000"/>
              </a:solidFill>
            </a:endParaRPr>
          </a:p>
        </p:txBody>
      </p:sp>
      <p:sp>
        <p:nvSpPr>
          <p:cNvPr id="15" name="TextBox 14">
            <a:extLst>
              <a:ext uri="{FF2B5EF4-FFF2-40B4-BE49-F238E27FC236}">
                <a16:creationId xmlns:a16="http://schemas.microsoft.com/office/drawing/2014/main" id="{FAB8C598-53B2-F3E0-B063-5770F0B1153B}"/>
              </a:ext>
            </a:extLst>
          </p:cNvPr>
          <p:cNvSpPr txBox="1"/>
          <p:nvPr/>
        </p:nvSpPr>
        <p:spPr>
          <a:xfrm>
            <a:off x="5291270" y="1879882"/>
            <a:ext cx="2636833" cy="1077218"/>
          </a:xfrm>
          <a:prstGeom prst="rect">
            <a:avLst/>
          </a:prstGeom>
          <a:noFill/>
        </p:spPr>
        <p:txBody>
          <a:bodyPr wrap="square" rtlCol="0">
            <a:spAutoFit/>
          </a:bodyPr>
          <a:lstStyle/>
          <a:p>
            <a:r>
              <a:rPr lang="en-US" sz="1600" dirty="0"/>
              <a:t>3.7 bar</a:t>
            </a:r>
          </a:p>
          <a:p>
            <a:r>
              <a:rPr lang="en-US" sz="1600" dirty="0"/>
              <a:t>90.3 K</a:t>
            </a:r>
          </a:p>
          <a:p>
            <a:r>
              <a:rPr lang="en-US" sz="1600" dirty="0">
                <a:solidFill>
                  <a:srgbClr val="0070C0"/>
                </a:solidFill>
              </a:rPr>
              <a:t>4 kg/</a:t>
            </a:r>
            <a:r>
              <a:rPr lang="en-US" sz="1600" dirty="0" err="1">
                <a:solidFill>
                  <a:srgbClr val="0070C0"/>
                </a:solidFill>
              </a:rPr>
              <a:t>hr</a:t>
            </a:r>
            <a:r>
              <a:rPr lang="en-US" sz="1600" dirty="0">
                <a:solidFill>
                  <a:srgbClr val="0070C0"/>
                </a:solidFill>
              </a:rPr>
              <a:t> LN2</a:t>
            </a:r>
          </a:p>
          <a:p>
            <a:r>
              <a:rPr lang="en-US" sz="1600" dirty="0">
                <a:highlight>
                  <a:srgbClr val="FFFF00"/>
                </a:highlight>
              </a:rPr>
              <a:t>0.28 ppm impurity </a:t>
            </a:r>
            <a:endParaRPr lang="en-CA" sz="1600" dirty="0">
              <a:highlight>
                <a:srgbClr val="FFFF00"/>
              </a:highlight>
            </a:endParaRPr>
          </a:p>
        </p:txBody>
      </p:sp>
      <p:sp>
        <p:nvSpPr>
          <p:cNvPr id="3" name="TextBox 2">
            <a:extLst>
              <a:ext uri="{FF2B5EF4-FFF2-40B4-BE49-F238E27FC236}">
                <a16:creationId xmlns:a16="http://schemas.microsoft.com/office/drawing/2014/main" id="{9ECF0FD4-F823-0310-CBC2-14D104CB9C29}"/>
              </a:ext>
            </a:extLst>
          </p:cNvPr>
          <p:cNvSpPr txBox="1"/>
          <p:nvPr/>
        </p:nvSpPr>
        <p:spPr>
          <a:xfrm>
            <a:off x="3755046" y="1164519"/>
            <a:ext cx="2636833" cy="584775"/>
          </a:xfrm>
          <a:prstGeom prst="rect">
            <a:avLst/>
          </a:prstGeom>
          <a:noFill/>
        </p:spPr>
        <p:txBody>
          <a:bodyPr wrap="square" rtlCol="0">
            <a:spAutoFit/>
          </a:bodyPr>
          <a:lstStyle/>
          <a:p>
            <a:r>
              <a:rPr lang="en-US" sz="1600" dirty="0">
                <a:solidFill>
                  <a:srgbClr val="7030A0"/>
                </a:solidFill>
              </a:rPr>
              <a:t>0.43 kW</a:t>
            </a:r>
          </a:p>
          <a:p>
            <a:r>
              <a:rPr lang="en-US" sz="1600" dirty="0"/>
              <a:t>90.3 K</a:t>
            </a:r>
          </a:p>
        </p:txBody>
      </p:sp>
      <p:sp>
        <p:nvSpPr>
          <p:cNvPr id="5" name="TextBox 4">
            <a:extLst>
              <a:ext uri="{FF2B5EF4-FFF2-40B4-BE49-F238E27FC236}">
                <a16:creationId xmlns:a16="http://schemas.microsoft.com/office/drawing/2014/main" id="{334B6F64-6015-1A8A-FA4D-1DDF12DB8CCF}"/>
              </a:ext>
            </a:extLst>
          </p:cNvPr>
          <p:cNvSpPr txBox="1"/>
          <p:nvPr/>
        </p:nvSpPr>
        <p:spPr>
          <a:xfrm>
            <a:off x="7347616" y="2998485"/>
            <a:ext cx="2636833" cy="584775"/>
          </a:xfrm>
          <a:prstGeom prst="rect">
            <a:avLst/>
          </a:prstGeom>
          <a:noFill/>
        </p:spPr>
        <p:txBody>
          <a:bodyPr wrap="square" rtlCol="0">
            <a:spAutoFit/>
          </a:bodyPr>
          <a:lstStyle/>
          <a:p>
            <a:r>
              <a:rPr lang="en-US" sz="1600" dirty="0">
                <a:solidFill>
                  <a:srgbClr val="7030A0"/>
                </a:solidFill>
              </a:rPr>
              <a:t>0.11 kW</a:t>
            </a:r>
          </a:p>
          <a:p>
            <a:r>
              <a:rPr lang="en-US" sz="1600" dirty="0"/>
              <a:t>90.3 K</a:t>
            </a:r>
          </a:p>
        </p:txBody>
      </p:sp>
      <p:sp>
        <p:nvSpPr>
          <p:cNvPr id="16" name="TextBox 15">
            <a:extLst>
              <a:ext uri="{FF2B5EF4-FFF2-40B4-BE49-F238E27FC236}">
                <a16:creationId xmlns:a16="http://schemas.microsoft.com/office/drawing/2014/main" id="{01FAB352-D07E-3A45-A631-C2CECF3F561C}"/>
              </a:ext>
            </a:extLst>
          </p:cNvPr>
          <p:cNvSpPr txBox="1"/>
          <p:nvPr/>
        </p:nvSpPr>
        <p:spPr>
          <a:xfrm>
            <a:off x="4082571" y="3277987"/>
            <a:ext cx="2636833" cy="338554"/>
          </a:xfrm>
          <a:prstGeom prst="rect">
            <a:avLst/>
          </a:prstGeom>
          <a:noFill/>
        </p:spPr>
        <p:txBody>
          <a:bodyPr wrap="square" rtlCol="0">
            <a:spAutoFit/>
          </a:bodyPr>
          <a:lstStyle/>
          <a:p>
            <a:r>
              <a:rPr lang="en-US" sz="1600" dirty="0"/>
              <a:t>0.18 kW</a:t>
            </a:r>
          </a:p>
        </p:txBody>
      </p:sp>
      <p:sp>
        <p:nvSpPr>
          <p:cNvPr id="17" name="TextBox 16">
            <a:extLst>
              <a:ext uri="{FF2B5EF4-FFF2-40B4-BE49-F238E27FC236}">
                <a16:creationId xmlns:a16="http://schemas.microsoft.com/office/drawing/2014/main" id="{FBD40B42-78EF-3052-5A32-7000FDA5EA3A}"/>
              </a:ext>
            </a:extLst>
          </p:cNvPr>
          <p:cNvSpPr txBox="1"/>
          <p:nvPr/>
        </p:nvSpPr>
        <p:spPr>
          <a:xfrm>
            <a:off x="7783281" y="5120602"/>
            <a:ext cx="2636833" cy="338554"/>
          </a:xfrm>
          <a:prstGeom prst="rect">
            <a:avLst/>
          </a:prstGeom>
          <a:noFill/>
        </p:spPr>
        <p:txBody>
          <a:bodyPr wrap="square" rtlCol="0">
            <a:spAutoFit/>
          </a:bodyPr>
          <a:lstStyle/>
          <a:p>
            <a:r>
              <a:rPr lang="en-US" sz="1600" dirty="0"/>
              <a:t>0.11 kW</a:t>
            </a:r>
          </a:p>
        </p:txBody>
      </p:sp>
      <p:sp>
        <p:nvSpPr>
          <p:cNvPr id="18" name="TextBox 17">
            <a:extLst>
              <a:ext uri="{FF2B5EF4-FFF2-40B4-BE49-F238E27FC236}">
                <a16:creationId xmlns:a16="http://schemas.microsoft.com/office/drawing/2014/main" id="{14AD1F5C-28B6-623B-209A-4E9C8C556872}"/>
              </a:ext>
            </a:extLst>
          </p:cNvPr>
          <p:cNvSpPr txBox="1"/>
          <p:nvPr/>
        </p:nvSpPr>
        <p:spPr>
          <a:xfrm>
            <a:off x="5693874" y="3421795"/>
            <a:ext cx="2636833" cy="338554"/>
          </a:xfrm>
          <a:prstGeom prst="rect">
            <a:avLst/>
          </a:prstGeom>
          <a:noFill/>
        </p:spPr>
        <p:txBody>
          <a:bodyPr wrap="square" rtlCol="0">
            <a:spAutoFit/>
          </a:bodyPr>
          <a:lstStyle/>
          <a:p>
            <a:r>
              <a:rPr lang="en-US" sz="1600" dirty="0"/>
              <a:t>3.7 bar</a:t>
            </a:r>
          </a:p>
        </p:txBody>
      </p:sp>
      <p:sp>
        <p:nvSpPr>
          <p:cNvPr id="19" name="TextBox 18">
            <a:extLst>
              <a:ext uri="{FF2B5EF4-FFF2-40B4-BE49-F238E27FC236}">
                <a16:creationId xmlns:a16="http://schemas.microsoft.com/office/drawing/2014/main" id="{AFDB09EF-5F3E-4055-8BAC-75F9E55BA3DF}"/>
              </a:ext>
            </a:extLst>
          </p:cNvPr>
          <p:cNvSpPr txBox="1"/>
          <p:nvPr/>
        </p:nvSpPr>
        <p:spPr>
          <a:xfrm>
            <a:off x="2088024" y="1621313"/>
            <a:ext cx="2636833" cy="338554"/>
          </a:xfrm>
          <a:prstGeom prst="rect">
            <a:avLst/>
          </a:prstGeom>
          <a:noFill/>
        </p:spPr>
        <p:txBody>
          <a:bodyPr wrap="square" rtlCol="0">
            <a:spAutoFit/>
          </a:bodyPr>
          <a:lstStyle/>
          <a:p>
            <a:r>
              <a:rPr lang="en-US" sz="1600" dirty="0"/>
              <a:t>3.7 bar</a:t>
            </a:r>
          </a:p>
        </p:txBody>
      </p:sp>
      <p:sp>
        <p:nvSpPr>
          <p:cNvPr id="12" name="TextBox 11">
            <a:extLst>
              <a:ext uri="{FF2B5EF4-FFF2-40B4-BE49-F238E27FC236}">
                <a16:creationId xmlns:a16="http://schemas.microsoft.com/office/drawing/2014/main" id="{E28C1BA3-BFB3-1B60-29CC-08DEC4C11DDC}"/>
              </a:ext>
            </a:extLst>
          </p:cNvPr>
          <p:cNvSpPr txBox="1"/>
          <p:nvPr/>
        </p:nvSpPr>
        <p:spPr>
          <a:xfrm>
            <a:off x="436525" y="4652590"/>
            <a:ext cx="4340794" cy="1754326"/>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dirty="0"/>
              <a:t>We condense the tops products directly</a:t>
            </a:r>
          </a:p>
          <a:p>
            <a:r>
              <a:rPr lang="en-US" dirty="0"/>
              <a:t> </a:t>
            </a:r>
          </a:p>
          <a:p>
            <a:pPr marL="285750" indent="-285750">
              <a:buFont typeface="Arial" panose="020B0604020202020204" pitchFamily="34" charset="0"/>
              <a:buChar char="•"/>
            </a:pPr>
            <a:r>
              <a:rPr lang="en-US" dirty="0"/>
              <a:t>Unable to obtain LN2 purities &gt;99.99% for all streams for given cooling power</a:t>
            </a:r>
          </a:p>
          <a:p>
            <a:pPr marL="285750" indent="-285750">
              <a:buFont typeface="Arial" panose="020B0604020202020204" pitchFamily="34" charset="0"/>
              <a:buChar char="•"/>
            </a:pPr>
            <a:endParaRPr lang="en-US" dirty="0"/>
          </a:p>
        </p:txBody>
      </p:sp>
      <p:sp>
        <p:nvSpPr>
          <p:cNvPr id="20" name="TextBox 19">
            <a:extLst>
              <a:ext uri="{FF2B5EF4-FFF2-40B4-BE49-F238E27FC236}">
                <a16:creationId xmlns:a16="http://schemas.microsoft.com/office/drawing/2014/main" id="{0E2ADBAE-DEAA-CCB8-9537-7E0E73DC491E}"/>
              </a:ext>
            </a:extLst>
          </p:cNvPr>
          <p:cNvSpPr txBox="1"/>
          <p:nvPr/>
        </p:nvSpPr>
        <p:spPr>
          <a:xfrm>
            <a:off x="3012219" y="4334629"/>
            <a:ext cx="3425275" cy="338554"/>
          </a:xfrm>
          <a:prstGeom prst="rect">
            <a:avLst/>
          </a:prstGeom>
          <a:noFill/>
        </p:spPr>
        <p:txBody>
          <a:bodyPr wrap="square" rtlCol="0">
            <a:spAutoFit/>
          </a:bodyPr>
          <a:lstStyle/>
          <a:p>
            <a:r>
              <a:rPr lang="en-US" sz="1600" dirty="0"/>
              <a:t>50 stages</a:t>
            </a:r>
          </a:p>
        </p:txBody>
      </p:sp>
      <p:sp>
        <p:nvSpPr>
          <p:cNvPr id="21" name="TextBox 20">
            <a:extLst>
              <a:ext uri="{FF2B5EF4-FFF2-40B4-BE49-F238E27FC236}">
                <a16:creationId xmlns:a16="http://schemas.microsoft.com/office/drawing/2014/main" id="{A241A256-511E-959F-C2EA-724CB3FEE028}"/>
              </a:ext>
            </a:extLst>
          </p:cNvPr>
          <p:cNvSpPr txBox="1"/>
          <p:nvPr/>
        </p:nvSpPr>
        <p:spPr>
          <a:xfrm>
            <a:off x="6636957" y="6141248"/>
            <a:ext cx="3425275" cy="338554"/>
          </a:xfrm>
          <a:prstGeom prst="rect">
            <a:avLst/>
          </a:prstGeom>
          <a:noFill/>
        </p:spPr>
        <p:txBody>
          <a:bodyPr wrap="square" rtlCol="0">
            <a:spAutoFit/>
          </a:bodyPr>
          <a:lstStyle/>
          <a:p>
            <a:r>
              <a:rPr lang="en-US" sz="1600" dirty="0"/>
              <a:t>50 stages</a:t>
            </a:r>
          </a:p>
        </p:txBody>
      </p:sp>
      <p:sp>
        <p:nvSpPr>
          <p:cNvPr id="23" name="TextBox 22">
            <a:extLst>
              <a:ext uri="{FF2B5EF4-FFF2-40B4-BE49-F238E27FC236}">
                <a16:creationId xmlns:a16="http://schemas.microsoft.com/office/drawing/2014/main" id="{4CD22E35-19A8-ADFA-1F99-3B8595DB6F06}"/>
              </a:ext>
            </a:extLst>
          </p:cNvPr>
          <p:cNvSpPr txBox="1"/>
          <p:nvPr/>
        </p:nvSpPr>
        <p:spPr>
          <a:xfrm>
            <a:off x="1039155" y="2578180"/>
            <a:ext cx="2636833" cy="1077218"/>
          </a:xfrm>
          <a:prstGeom prst="rect">
            <a:avLst/>
          </a:prstGeom>
          <a:noFill/>
        </p:spPr>
        <p:txBody>
          <a:bodyPr wrap="square" rtlCol="0">
            <a:spAutoFit/>
          </a:bodyPr>
          <a:lstStyle/>
          <a:p>
            <a:r>
              <a:rPr lang="en-US" sz="1600" dirty="0"/>
              <a:t>3.7 bar</a:t>
            </a:r>
          </a:p>
          <a:p>
            <a:r>
              <a:rPr lang="en-US" sz="1600" dirty="0"/>
              <a:t>91 K</a:t>
            </a:r>
          </a:p>
          <a:p>
            <a:r>
              <a:rPr lang="en-US" sz="1600" dirty="0"/>
              <a:t>5 kg/</a:t>
            </a:r>
            <a:r>
              <a:rPr lang="en-US" sz="1600" dirty="0" err="1"/>
              <a:t>hr</a:t>
            </a:r>
            <a:r>
              <a:rPr lang="en-US" sz="1600" dirty="0"/>
              <a:t> </a:t>
            </a:r>
          </a:p>
          <a:p>
            <a:r>
              <a:rPr lang="en-US" sz="1600" dirty="0"/>
              <a:t>97% N2, 3% </a:t>
            </a:r>
            <a:r>
              <a:rPr lang="en-US" sz="1600" dirty="0" err="1"/>
              <a:t>Ar</a:t>
            </a:r>
            <a:endParaRPr lang="en-US" sz="1600" dirty="0"/>
          </a:p>
        </p:txBody>
      </p:sp>
      <p:sp>
        <p:nvSpPr>
          <p:cNvPr id="24" name="Slide Number Placeholder 81">
            <a:extLst>
              <a:ext uri="{FF2B5EF4-FFF2-40B4-BE49-F238E27FC236}">
                <a16:creationId xmlns:a16="http://schemas.microsoft.com/office/drawing/2014/main" id="{DE5E2FE2-39E5-5095-CD42-0978C0257A9C}"/>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8</a:t>
            </a:r>
          </a:p>
        </p:txBody>
      </p:sp>
    </p:spTree>
    <p:extLst>
      <p:ext uri="{BB962C8B-B14F-4D97-AF65-F5344CB8AC3E}">
        <p14:creationId xmlns:p14="http://schemas.microsoft.com/office/powerpoint/2010/main" val="215189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AF15E-3780-C88C-4E28-3979374BAEAB}"/>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F4A3C0F8-F5CD-01ED-242B-E46A5F15C916}"/>
              </a:ext>
            </a:extLst>
          </p:cNvPr>
          <p:cNvGrpSpPr/>
          <p:nvPr/>
        </p:nvGrpSpPr>
        <p:grpSpPr>
          <a:xfrm>
            <a:off x="1110011" y="1614619"/>
            <a:ext cx="9348637" cy="4306885"/>
            <a:chOff x="286016" y="1186348"/>
            <a:chExt cx="8099528" cy="3600411"/>
          </a:xfrm>
        </p:grpSpPr>
        <p:pic>
          <p:nvPicPr>
            <p:cNvPr id="5" name="Picture 4">
              <a:extLst>
                <a:ext uri="{FF2B5EF4-FFF2-40B4-BE49-F238E27FC236}">
                  <a16:creationId xmlns:a16="http://schemas.microsoft.com/office/drawing/2014/main" id="{76484CD9-1AD8-EA6A-86CB-71A53406A8D4}"/>
                </a:ext>
              </a:extLst>
            </p:cNvPr>
            <p:cNvPicPr>
              <a:picLocks noChangeAspect="1"/>
            </p:cNvPicPr>
            <p:nvPr/>
          </p:nvPicPr>
          <p:blipFill>
            <a:blip r:embed="rId3"/>
            <a:stretch>
              <a:fillRect/>
            </a:stretch>
          </p:blipFill>
          <p:spPr>
            <a:xfrm>
              <a:off x="393192" y="1186348"/>
              <a:ext cx="7992352" cy="3600411"/>
            </a:xfrm>
            <a:prstGeom prst="rect">
              <a:avLst/>
            </a:prstGeom>
          </p:spPr>
        </p:pic>
        <p:sp>
          <p:nvSpPr>
            <p:cNvPr id="4" name="Rectangle 3">
              <a:extLst>
                <a:ext uri="{FF2B5EF4-FFF2-40B4-BE49-F238E27FC236}">
                  <a16:creationId xmlns:a16="http://schemas.microsoft.com/office/drawing/2014/main" id="{2D53ABFC-E3D8-4DE8-0309-1E2388B43581}"/>
                </a:ext>
              </a:extLst>
            </p:cNvPr>
            <p:cNvSpPr/>
            <p:nvPr/>
          </p:nvSpPr>
          <p:spPr>
            <a:xfrm>
              <a:off x="3858768" y="1419753"/>
              <a:ext cx="722376" cy="8479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a:extLst>
                <a:ext uri="{FF2B5EF4-FFF2-40B4-BE49-F238E27FC236}">
                  <a16:creationId xmlns:a16="http://schemas.microsoft.com/office/drawing/2014/main" id="{F1F1CCC1-6D92-736B-F3A3-61D7E81D12A5}"/>
                </a:ext>
              </a:extLst>
            </p:cNvPr>
            <p:cNvSpPr/>
            <p:nvPr/>
          </p:nvSpPr>
          <p:spPr>
            <a:xfrm>
              <a:off x="3858768" y="2599659"/>
              <a:ext cx="722376" cy="8479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a:extLst>
                <a:ext uri="{FF2B5EF4-FFF2-40B4-BE49-F238E27FC236}">
                  <a16:creationId xmlns:a16="http://schemas.microsoft.com/office/drawing/2014/main" id="{7C026D86-EB77-781B-8F39-F506A3D13356}"/>
                </a:ext>
              </a:extLst>
            </p:cNvPr>
            <p:cNvSpPr/>
            <p:nvPr/>
          </p:nvSpPr>
          <p:spPr>
            <a:xfrm>
              <a:off x="5143603" y="2100748"/>
              <a:ext cx="668933" cy="5699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8">
              <a:extLst>
                <a:ext uri="{FF2B5EF4-FFF2-40B4-BE49-F238E27FC236}">
                  <a16:creationId xmlns:a16="http://schemas.microsoft.com/office/drawing/2014/main" id="{E3FA875F-5745-A039-D22D-46B06245C036}"/>
                </a:ext>
              </a:extLst>
            </p:cNvPr>
            <p:cNvSpPr/>
            <p:nvPr/>
          </p:nvSpPr>
          <p:spPr>
            <a:xfrm>
              <a:off x="4812792" y="3617300"/>
              <a:ext cx="536448" cy="9821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9">
              <a:extLst>
                <a:ext uri="{FF2B5EF4-FFF2-40B4-BE49-F238E27FC236}">
                  <a16:creationId xmlns:a16="http://schemas.microsoft.com/office/drawing/2014/main" id="{09B2DC97-C676-96A6-54ED-F7A3A8C5ECEF}"/>
                </a:ext>
              </a:extLst>
            </p:cNvPr>
            <p:cNvSpPr/>
            <p:nvPr/>
          </p:nvSpPr>
          <p:spPr>
            <a:xfrm>
              <a:off x="286016" y="3023638"/>
              <a:ext cx="536448" cy="9821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10">
              <a:extLst>
                <a:ext uri="{FF2B5EF4-FFF2-40B4-BE49-F238E27FC236}">
                  <a16:creationId xmlns:a16="http://schemas.microsoft.com/office/drawing/2014/main" id="{54DAADD8-248A-FA50-A9FC-1EA566F8BA5C}"/>
                </a:ext>
              </a:extLst>
            </p:cNvPr>
            <p:cNvSpPr/>
            <p:nvPr/>
          </p:nvSpPr>
          <p:spPr>
            <a:xfrm>
              <a:off x="802120" y="3565332"/>
              <a:ext cx="536448" cy="49106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a:extLst>
                <a:ext uri="{FF2B5EF4-FFF2-40B4-BE49-F238E27FC236}">
                  <a16:creationId xmlns:a16="http://schemas.microsoft.com/office/drawing/2014/main" id="{997DD90F-CB0D-B54F-B86B-38DBD2B5ACE9}"/>
                </a:ext>
              </a:extLst>
            </p:cNvPr>
            <p:cNvSpPr/>
            <p:nvPr/>
          </p:nvSpPr>
          <p:spPr>
            <a:xfrm>
              <a:off x="6725157" y="3862832"/>
              <a:ext cx="536448" cy="49106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a:extLst>
                <a:ext uri="{FF2B5EF4-FFF2-40B4-BE49-F238E27FC236}">
                  <a16:creationId xmlns:a16="http://schemas.microsoft.com/office/drawing/2014/main" id="{809C1821-B667-6643-986C-4DFDF24979FF}"/>
                </a:ext>
              </a:extLst>
            </p:cNvPr>
            <p:cNvSpPr/>
            <p:nvPr/>
          </p:nvSpPr>
          <p:spPr>
            <a:xfrm>
              <a:off x="6725157" y="3063301"/>
              <a:ext cx="643624" cy="7859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a:extLst>
                <a:ext uri="{FF2B5EF4-FFF2-40B4-BE49-F238E27FC236}">
                  <a16:creationId xmlns:a16="http://schemas.microsoft.com/office/drawing/2014/main" id="{817E6A19-F0FA-CC47-64C6-926BC5B25909}"/>
                </a:ext>
              </a:extLst>
            </p:cNvPr>
            <p:cNvSpPr/>
            <p:nvPr/>
          </p:nvSpPr>
          <p:spPr>
            <a:xfrm>
              <a:off x="7368781" y="3417300"/>
              <a:ext cx="590320" cy="49106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6" name="TextBox 5">
            <a:extLst>
              <a:ext uri="{FF2B5EF4-FFF2-40B4-BE49-F238E27FC236}">
                <a16:creationId xmlns:a16="http://schemas.microsoft.com/office/drawing/2014/main" id="{A768FB7A-FF89-B406-6224-34F9559CA4FE}"/>
              </a:ext>
            </a:extLst>
          </p:cNvPr>
          <p:cNvSpPr txBox="1"/>
          <p:nvPr/>
        </p:nvSpPr>
        <p:spPr>
          <a:xfrm>
            <a:off x="164819" y="5547348"/>
            <a:ext cx="5931181" cy="1754326"/>
          </a:xfrm>
          <a:prstGeom prst="rect">
            <a:avLst/>
          </a:prstGeom>
          <a:noFill/>
        </p:spPr>
        <p:txBody>
          <a:bodyPr wrap="square" rtlCol="0">
            <a:spAutoFit/>
          </a:bodyPr>
          <a:lstStyle/>
          <a:p>
            <a:pPr marL="285750" indent="-285750">
              <a:buFont typeface="Arial" panose="020B0604020202020204" pitchFamily="34" charset="0"/>
              <a:buChar char="•"/>
            </a:pPr>
            <a:r>
              <a:rPr lang="en-US" dirty="0"/>
              <a:t>We can recycle the waste tops stream to purify further</a:t>
            </a:r>
          </a:p>
          <a:p>
            <a:pPr marL="285750" indent="-285750">
              <a:buFont typeface="Arial" panose="020B0604020202020204" pitchFamily="34" charset="0"/>
              <a:buChar char="•"/>
            </a:pPr>
            <a:r>
              <a:rPr lang="en-US" dirty="0"/>
              <a:t>Pressure swing distillation is required to maintain condenser temperatures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CA" dirty="0"/>
          </a:p>
        </p:txBody>
      </p:sp>
      <p:sp>
        <p:nvSpPr>
          <p:cNvPr id="2" name="Title 1">
            <a:extLst>
              <a:ext uri="{FF2B5EF4-FFF2-40B4-BE49-F238E27FC236}">
                <a16:creationId xmlns:a16="http://schemas.microsoft.com/office/drawing/2014/main" id="{5D293763-DA75-3067-2639-6182082CBBF4}"/>
              </a:ext>
            </a:extLst>
          </p:cNvPr>
          <p:cNvSpPr>
            <a:spLocks noGrp="1"/>
          </p:cNvSpPr>
          <p:nvPr>
            <p:ph type="title"/>
          </p:nvPr>
        </p:nvSpPr>
        <p:spPr>
          <a:xfrm>
            <a:off x="1776984" y="640080"/>
            <a:ext cx="10351008" cy="914400"/>
          </a:xfrm>
        </p:spPr>
        <p:txBody>
          <a:bodyPr>
            <a:normAutofit fontScale="90000"/>
          </a:bodyPr>
          <a:lstStyle/>
          <a:p>
            <a:r>
              <a:rPr lang="en-US" dirty="0"/>
              <a:t>Recycling old material, Slinging a Pressure Swing</a:t>
            </a:r>
            <a:endParaRPr lang="en-CA" dirty="0"/>
          </a:p>
        </p:txBody>
      </p:sp>
      <p:sp>
        <p:nvSpPr>
          <p:cNvPr id="3" name="TextBox 2">
            <a:extLst>
              <a:ext uri="{FF2B5EF4-FFF2-40B4-BE49-F238E27FC236}">
                <a16:creationId xmlns:a16="http://schemas.microsoft.com/office/drawing/2014/main" id="{29412A3E-DD04-B6CB-6D3B-2F874F0E9976}"/>
              </a:ext>
            </a:extLst>
          </p:cNvPr>
          <p:cNvSpPr txBox="1"/>
          <p:nvPr/>
        </p:nvSpPr>
        <p:spPr>
          <a:xfrm>
            <a:off x="8986093" y="5260818"/>
            <a:ext cx="2411266" cy="1077218"/>
          </a:xfrm>
          <a:prstGeom prst="rect">
            <a:avLst/>
          </a:prstGeom>
          <a:noFill/>
        </p:spPr>
        <p:txBody>
          <a:bodyPr wrap="square" rtlCol="0">
            <a:spAutoFit/>
          </a:bodyPr>
          <a:lstStyle/>
          <a:p>
            <a:r>
              <a:rPr lang="en-US" sz="1600" dirty="0"/>
              <a:t>3 bar</a:t>
            </a:r>
          </a:p>
          <a:p>
            <a:r>
              <a:rPr lang="en-US" sz="1600" dirty="0"/>
              <a:t>99 K</a:t>
            </a:r>
          </a:p>
          <a:p>
            <a:r>
              <a:rPr lang="en-US" sz="1600" dirty="0">
                <a:solidFill>
                  <a:srgbClr val="00B050"/>
                </a:solidFill>
              </a:rPr>
              <a:t>0.21 kg/</a:t>
            </a:r>
            <a:r>
              <a:rPr lang="en-US" sz="1600" dirty="0" err="1">
                <a:solidFill>
                  <a:srgbClr val="00B050"/>
                </a:solidFill>
              </a:rPr>
              <a:t>hr</a:t>
            </a:r>
            <a:endParaRPr lang="en-US" sz="1600" dirty="0">
              <a:solidFill>
                <a:srgbClr val="00B050"/>
              </a:solidFill>
            </a:endParaRPr>
          </a:p>
          <a:p>
            <a:r>
              <a:rPr lang="en-US" sz="1600" dirty="0">
                <a:highlight>
                  <a:srgbClr val="FFFF00"/>
                </a:highlight>
              </a:rPr>
              <a:t>0.5 ppm impurity </a:t>
            </a:r>
            <a:endParaRPr lang="en-CA" sz="1600" dirty="0">
              <a:highlight>
                <a:srgbClr val="FFFF00"/>
              </a:highlight>
            </a:endParaRPr>
          </a:p>
        </p:txBody>
      </p:sp>
      <p:sp>
        <p:nvSpPr>
          <p:cNvPr id="18" name="TextBox 17">
            <a:extLst>
              <a:ext uri="{FF2B5EF4-FFF2-40B4-BE49-F238E27FC236}">
                <a16:creationId xmlns:a16="http://schemas.microsoft.com/office/drawing/2014/main" id="{AA5ABF05-3E2E-5DA7-19FF-F75007D46E5D}"/>
              </a:ext>
            </a:extLst>
          </p:cNvPr>
          <p:cNvSpPr txBox="1"/>
          <p:nvPr/>
        </p:nvSpPr>
        <p:spPr>
          <a:xfrm>
            <a:off x="7854365" y="1951076"/>
            <a:ext cx="2411266" cy="1077218"/>
          </a:xfrm>
          <a:prstGeom prst="rect">
            <a:avLst/>
          </a:prstGeom>
          <a:noFill/>
        </p:spPr>
        <p:txBody>
          <a:bodyPr wrap="square" rtlCol="0">
            <a:spAutoFit/>
          </a:bodyPr>
          <a:lstStyle/>
          <a:p>
            <a:r>
              <a:rPr lang="en-US" sz="1600" dirty="0"/>
              <a:t>1.4 bar</a:t>
            </a:r>
          </a:p>
          <a:p>
            <a:r>
              <a:rPr lang="en-US" sz="1600" dirty="0"/>
              <a:t>80 K</a:t>
            </a:r>
          </a:p>
          <a:p>
            <a:r>
              <a:rPr lang="en-US" sz="1600" dirty="0">
                <a:solidFill>
                  <a:srgbClr val="0070C0"/>
                </a:solidFill>
              </a:rPr>
              <a:t>4.79 kg/</a:t>
            </a:r>
            <a:r>
              <a:rPr lang="en-US" sz="1600" dirty="0" err="1">
                <a:solidFill>
                  <a:srgbClr val="0070C0"/>
                </a:solidFill>
              </a:rPr>
              <a:t>hr</a:t>
            </a:r>
            <a:r>
              <a:rPr lang="en-US" sz="1600" dirty="0">
                <a:solidFill>
                  <a:srgbClr val="0070C0"/>
                </a:solidFill>
              </a:rPr>
              <a:t> LN2</a:t>
            </a:r>
          </a:p>
          <a:p>
            <a:r>
              <a:rPr lang="en-US" sz="1600" dirty="0">
                <a:highlight>
                  <a:srgbClr val="FFFF00"/>
                </a:highlight>
              </a:rPr>
              <a:t>0.5 ppm impurity </a:t>
            </a:r>
            <a:endParaRPr lang="en-CA" sz="1600" dirty="0">
              <a:highlight>
                <a:srgbClr val="FFFF00"/>
              </a:highlight>
            </a:endParaRPr>
          </a:p>
        </p:txBody>
      </p:sp>
      <p:sp>
        <p:nvSpPr>
          <p:cNvPr id="15" name="TextBox 14">
            <a:extLst>
              <a:ext uri="{FF2B5EF4-FFF2-40B4-BE49-F238E27FC236}">
                <a16:creationId xmlns:a16="http://schemas.microsoft.com/office/drawing/2014/main" id="{765D3B1A-6CB5-8C02-3098-68091B96AD25}"/>
              </a:ext>
            </a:extLst>
          </p:cNvPr>
          <p:cNvSpPr txBox="1"/>
          <p:nvPr/>
        </p:nvSpPr>
        <p:spPr>
          <a:xfrm>
            <a:off x="3197918" y="2420903"/>
            <a:ext cx="3425275" cy="338554"/>
          </a:xfrm>
          <a:prstGeom prst="rect">
            <a:avLst/>
          </a:prstGeom>
          <a:noFill/>
        </p:spPr>
        <p:txBody>
          <a:bodyPr wrap="square" rtlCol="0">
            <a:spAutoFit/>
          </a:bodyPr>
          <a:lstStyle/>
          <a:p>
            <a:r>
              <a:rPr lang="en-US" sz="1600" dirty="0"/>
              <a:t>3.7 bar</a:t>
            </a:r>
          </a:p>
        </p:txBody>
      </p:sp>
      <p:sp>
        <p:nvSpPr>
          <p:cNvPr id="20" name="TextBox 19">
            <a:extLst>
              <a:ext uri="{FF2B5EF4-FFF2-40B4-BE49-F238E27FC236}">
                <a16:creationId xmlns:a16="http://schemas.microsoft.com/office/drawing/2014/main" id="{30EFDD2F-3F62-3940-A65C-802BC2516C7F}"/>
              </a:ext>
            </a:extLst>
          </p:cNvPr>
          <p:cNvSpPr txBox="1"/>
          <p:nvPr/>
        </p:nvSpPr>
        <p:spPr>
          <a:xfrm>
            <a:off x="4972408" y="2196900"/>
            <a:ext cx="2636833" cy="584775"/>
          </a:xfrm>
          <a:prstGeom prst="rect">
            <a:avLst/>
          </a:prstGeom>
          <a:noFill/>
        </p:spPr>
        <p:txBody>
          <a:bodyPr wrap="square" rtlCol="0">
            <a:spAutoFit/>
          </a:bodyPr>
          <a:lstStyle/>
          <a:p>
            <a:r>
              <a:rPr lang="en-US" sz="1600" dirty="0">
                <a:solidFill>
                  <a:srgbClr val="7030A0"/>
                </a:solidFill>
              </a:rPr>
              <a:t>0.46 kW</a:t>
            </a:r>
          </a:p>
          <a:p>
            <a:r>
              <a:rPr lang="en-US" sz="1600" dirty="0"/>
              <a:t>91.8 K</a:t>
            </a:r>
          </a:p>
        </p:txBody>
      </p:sp>
      <p:sp>
        <p:nvSpPr>
          <p:cNvPr id="21" name="TextBox 20">
            <a:extLst>
              <a:ext uri="{FF2B5EF4-FFF2-40B4-BE49-F238E27FC236}">
                <a16:creationId xmlns:a16="http://schemas.microsoft.com/office/drawing/2014/main" id="{58343AC4-6951-51F1-4839-A8400CBAE5E4}"/>
              </a:ext>
            </a:extLst>
          </p:cNvPr>
          <p:cNvSpPr txBox="1"/>
          <p:nvPr/>
        </p:nvSpPr>
        <p:spPr>
          <a:xfrm>
            <a:off x="8183515" y="3935714"/>
            <a:ext cx="2636833" cy="584775"/>
          </a:xfrm>
          <a:prstGeom prst="rect">
            <a:avLst/>
          </a:prstGeom>
          <a:noFill/>
        </p:spPr>
        <p:txBody>
          <a:bodyPr wrap="square" rtlCol="0">
            <a:spAutoFit/>
          </a:bodyPr>
          <a:lstStyle/>
          <a:p>
            <a:r>
              <a:rPr lang="en-US" sz="1600" dirty="0">
                <a:solidFill>
                  <a:srgbClr val="7030A0"/>
                </a:solidFill>
              </a:rPr>
              <a:t>0.08 kW</a:t>
            </a:r>
          </a:p>
          <a:p>
            <a:r>
              <a:rPr lang="en-US" sz="1600" dirty="0"/>
              <a:t>91.8 K</a:t>
            </a:r>
          </a:p>
        </p:txBody>
      </p:sp>
      <p:sp>
        <p:nvSpPr>
          <p:cNvPr id="22" name="TextBox 21">
            <a:extLst>
              <a:ext uri="{FF2B5EF4-FFF2-40B4-BE49-F238E27FC236}">
                <a16:creationId xmlns:a16="http://schemas.microsoft.com/office/drawing/2014/main" id="{F5DFDAAE-A5BA-2C6A-4CC5-48370945BA8A}"/>
              </a:ext>
            </a:extLst>
          </p:cNvPr>
          <p:cNvSpPr txBox="1"/>
          <p:nvPr/>
        </p:nvSpPr>
        <p:spPr>
          <a:xfrm>
            <a:off x="6592026" y="3447926"/>
            <a:ext cx="3425275" cy="338554"/>
          </a:xfrm>
          <a:prstGeom prst="rect">
            <a:avLst/>
          </a:prstGeom>
          <a:noFill/>
        </p:spPr>
        <p:txBody>
          <a:bodyPr wrap="square" rtlCol="0">
            <a:spAutoFit/>
          </a:bodyPr>
          <a:lstStyle/>
          <a:p>
            <a:r>
              <a:rPr lang="en-US" sz="1600" dirty="0"/>
              <a:t>3 bar</a:t>
            </a:r>
          </a:p>
        </p:txBody>
      </p:sp>
      <p:sp>
        <p:nvSpPr>
          <p:cNvPr id="23" name="TextBox 22">
            <a:extLst>
              <a:ext uri="{FF2B5EF4-FFF2-40B4-BE49-F238E27FC236}">
                <a16:creationId xmlns:a16="http://schemas.microsoft.com/office/drawing/2014/main" id="{20C60E1E-CF84-9CAC-9413-F7A29E62338A}"/>
              </a:ext>
            </a:extLst>
          </p:cNvPr>
          <p:cNvSpPr txBox="1"/>
          <p:nvPr/>
        </p:nvSpPr>
        <p:spPr>
          <a:xfrm>
            <a:off x="4931857" y="3834674"/>
            <a:ext cx="3425275" cy="338554"/>
          </a:xfrm>
          <a:prstGeom prst="rect">
            <a:avLst/>
          </a:prstGeom>
          <a:noFill/>
        </p:spPr>
        <p:txBody>
          <a:bodyPr wrap="square" rtlCol="0">
            <a:spAutoFit/>
          </a:bodyPr>
          <a:lstStyle/>
          <a:p>
            <a:r>
              <a:rPr lang="en-US" sz="1600" dirty="0"/>
              <a:t>0.16 kW</a:t>
            </a:r>
          </a:p>
        </p:txBody>
      </p:sp>
      <p:sp>
        <p:nvSpPr>
          <p:cNvPr id="25" name="TextBox 24">
            <a:extLst>
              <a:ext uri="{FF2B5EF4-FFF2-40B4-BE49-F238E27FC236}">
                <a16:creationId xmlns:a16="http://schemas.microsoft.com/office/drawing/2014/main" id="{9A19AB5F-C500-5D4E-F120-46877BDEF871}"/>
              </a:ext>
            </a:extLst>
          </p:cNvPr>
          <p:cNvSpPr txBox="1"/>
          <p:nvPr/>
        </p:nvSpPr>
        <p:spPr>
          <a:xfrm>
            <a:off x="8183515" y="4861153"/>
            <a:ext cx="3425275" cy="338554"/>
          </a:xfrm>
          <a:prstGeom prst="rect">
            <a:avLst/>
          </a:prstGeom>
          <a:noFill/>
        </p:spPr>
        <p:txBody>
          <a:bodyPr wrap="square" rtlCol="0">
            <a:spAutoFit/>
          </a:bodyPr>
          <a:lstStyle/>
          <a:p>
            <a:r>
              <a:rPr lang="en-US" sz="1600" dirty="0"/>
              <a:t>0.08 kW</a:t>
            </a:r>
          </a:p>
        </p:txBody>
      </p:sp>
      <p:sp>
        <p:nvSpPr>
          <p:cNvPr id="26" name="TextBox 25">
            <a:extLst>
              <a:ext uri="{FF2B5EF4-FFF2-40B4-BE49-F238E27FC236}">
                <a16:creationId xmlns:a16="http://schemas.microsoft.com/office/drawing/2014/main" id="{587D43DF-DBD9-F13B-E67C-AC173E003607}"/>
              </a:ext>
            </a:extLst>
          </p:cNvPr>
          <p:cNvSpPr txBox="1"/>
          <p:nvPr/>
        </p:nvSpPr>
        <p:spPr>
          <a:xfrm>
            <a:off x="3979539" y="4759595"/>
            <a:ext cx="3425275" cy="338554"/>
          </a:xfrm>
          <a:prstGeom prst="rect">
            <a:avLst/>
          </a:prstGeom>
          <a:noFill/>
        </p:spPr>
        <p:txBody>
          <a:bodyPr wrap="square" rtlCol="0">
            <a:spAutoFit/>
          </a:bodyPr>
          <a:lstStyle/>
          <a:p>
            <a:r>
              <a:rPr lang="en-US" sz="1600" dirty="0"/>
              <a:t>50 stages</a:t>
            </a:r>
          </a:p>
        </p:txBody>
      </p:sp>
      <p:sp>
        <p:nvSpPr>
          <p:cNvPr id="27" name="TextBox 26">
            <a:extLst>
              <a:ext uri="{FF2B5EF4-FFF2-40B4-BE49-F238E27FC236}">
                <a16:creationId xmlns:a16="http://schemas.microsoft.com/office/drawing/2014/main" id="{149931DD-01C5-1697-57B5-9FD965E98FBF}"/>
              </a:ext>
            </a:extLst>
          </p:cNvPr>
          <p:cNvSpPr txBox="1"/>
          <p:nvPr/>
        </p:nvSpPr>
        <p:spPr>
          <a:xfrm>
            <a:off x="7231881" y="5775995"/>
            <a:ext cx="1310315" cy="338554"/>
          </a:xfrm>
          <a:prstGeom prst="rect">
            <a:avLst/>
          </a:prstGeom>
          <a:noFill/>
        </p:spPr>
        <p:txBody>
          <a:bodyPr wrap="square" rtlCol="0">
            <a:spAutoFit/>
          </a:bodyPr>
          <a:lstStyle/>
          <a:p>
            <a:r>
              <a:rPr lang="en-US" sz="1600" dirty="0"/>
              <a:t>30 stages</a:t>
            </a:r>
          </a:p>
        </p:txBody>
      </p:sp>
      <p:sp>
        <p:nvSpPr>
          <p:cNvPr id="28" name="TextBox 27">
            <a:extLst>
              <a:ext uri="{FF2B5EF4-FFF2-40B4-BE49-F238E27FC236}">
                <a16:creationId xmlns:a16="http://schemas.microsoft.com/office/drawing/2014/main" id="{78FD0B3F-9D19-1D21-445D-E3621A50AFEE}"/>
              </a:ext>
            </a:extLst>
          </p:cNvPr>
          <p:cNvSpPr txBox="1"/>
          <p:nvPr/>
        </p:nvSpPr>
        <p:spPr>
          <a:xfrm>
            <a:off x="295005" y="3130354"/>
            <a:ext cx="2636833" cy="1077218"/>
          </a:xfrm>
          <a:prstGeom prst="rect">
            <a:avLst/>
          </a:prstGeom>
          <a:noFill/>
        </p:spPr>
        <p:txBody>
          <a:bodyPr wrap="square" rtlCol="0">
            <a:spAutoFit/>
          </a:bodyPr>
          <a:lstStyle/>
          <a:p>
            <a:r>
              <a:rPr lang="en-US" sz="1600" dirty="0"/>
              <a:t>3.7 bar</a:t>
            </a:r>
          </a:p>
          <a:p>
            <a:r>
              <a:rPr lang="en-US" sz="1600" dirty="0"/>
              <a:t>91 K</a:t>
            </a:r>
          </a:p>
          <a:p>
            <a:r>
              <a:rPr lang="en-US" sz="1600" dirty="0"/>
              <a:t>5 kg/</a:t>
            </a:r>
            <a:r>
              <a:rPr lang="en-US" sz="1600" dirty="0" err="1"/>
              <a:t>hr</a:t>
            </a:r>
            <a:r>
              <a:rPr lang="en-US" sz="1600" dirty="0"/>
              <a:t> </a:t>
            </a:r>
          </a:p>
          <a:p>
            <a:r>
              <a:rPr lang="en-US" sz="1600" dirty="0"/>
              <a:t>97% N2, 3% </a:t>
            </a:r>
            <a:r>
              <a:rPr lang="en-US" sz="1600" dirty="0" err="1"/>
              <a:t>Ar</a:t>
            </a:r>
            <a:endParaRPr lang="en-US" sz="1600" dirty="0"/>
          </a:p>
        </p:txBody>
      </p:sp>
      <p:sp>
        <p:nvSpPr>
          <p:cNvPr id="30" name="TextBox 29">
            <a:extLst>
              <a:ext uri="{FF2B5EF4-FFF2-40B4-BE49-F238E27FC236}">
                <a16:creationId xmlns:a16="http://schemas.microsoft.com/office/drawing/2014/main" id="{5704AD2B-9B3D-0A82-B741-FA8078740E9C}"/>
              </a:ext>
            </a:extLst>
          </p:cNvPr>
          <p:cNvSpPr txBox="1"/>
          <p:nvPr/>
        </p:nvSpPr>
        <p:spPr>
          <a:xfrm>
            <a:off x="1419600" y="4274264"/>
            <a:ext cx="3425275" cy="338554"/>
          </a:xfrm>
          <a:prstGeom prst="rect">
            <a:avLst/>
          </a:prstGeom>
          <a:noFill/>
        </p:spPr>
        <p:txBody>
          <a:bodyPr wrap="square" rtlCol="0">
            <a:spAutoFit/>
          </a:bodyPr>
          <a:lstStyle/>
          <a:p>
            <a:r>
              <a:rPr lang="en-US" sz="1600" b="1" dirty="0"/>
              <a:t>Compressor</a:t>
            </a:r>
          </a:p>
        </p:txBody>
      </p:sp>
      <p:sp>
        <p:nvSpPr>
          <p:cNvPr id="32" name="TextBox 31">
            <a:extLst>
              <a:ext uri="{FF2B5EF4-FFF2-40B4-BE49-F238E27FC236}">
                <a16:creationId xmlns:a16="http://schemas.microsoft.com/office/drawing/2014/main" id="{93757045-539C-F5DC-D8D5-0492B00C2EAE}"/>
              </a:ext>
            </a:extLst>
          </p:cNvPr>
          <p:cNvSpPr txBox="1"/>
          <p:nvPr/>
        </p:nvSpPr>
        <p:spPr>
          <a:xfrm>
            <a:off x="5798828" y="4969688"/>
            <a:ext cx="3425275" cy="338554"/>
          </a:xfrm>
          <a:prstGeom prst="rect">
            <a:avLst/>
          </a:prstGeom>
          <a:noFill/>
        </p:spPr>
        <p:txBody>
          <a:bodyPr wrap="square" rtlCol="0">
            <a:spAutoFit/>
          </a:bodyPr>
          <a:lstStyle/>
          <a:p>
            <a:r>
              <a:rPr lang="en-US" sz="1600" b="1" dirty="0"/>
              <a:t>Expander</a:t>
            </a:r>
          </a:p>
        </p:txBody>
      </p:sp>
      <p:sp>
        <p:nvSpPr>
          <p:cNvPr id="34" name="TextBox 33">
            <a:extLst>
              <a:ext uri="{FF2B5EF4-FFF2-40B4-BE49-F238E27FC236}">
                <a16:creationId xmlns:a16="http://schemas.microsoft.com/office/drawing/2014/main" id="{9869D691-1495-C9EE-8A54-0DBCD1542A40}"/>
              </a:ext>
            </a:extLst>
          </p:cNvPr>
          <p:cNvSpPr txBox="1"/>
          <p:nvPr/>
        </p:nvSpPr>
        <p:spPr>
          <a:xfrm>
            <a:off x="10188505" y="2735749"/>
            <a:ext cx="2411266" cy="1077218"/>
          </a:xfrm>
          <a:prstGeom prst="rect">
            <a:avLst/>
          </a:prstGeom>
          <a:noFill/>
        </p:spPr>
        <p:txBody>
          <a:bodyPr wrap="square" rtlCol="0">
            <a:spAutoFit/>
          </a:bodyPr>
          <a:lstStyle/>
          <a:p>
            <a:r>
              <a:rPr lang="en-US" sz="1600" dirty="0"/>
              <a:t>3.7 bar</a:t>
            </a:r>
          </a:p>
          <a:p>
            <a:r>
              <a:rPr lang="en-US" sz="1600" dirty="0"/>
              <a:t>105.1 K</a:t>
            </a:r>
          </a:p>
          <a:p>
            <a:r>
              <a:rPr lang="en-US" sz="1600" dirty="0"/>
              <a:t>0.19 kg/</a:t>
            </a:r>
            <a:r>
              <a:rPr lang="en-US" sz="1600" dirty="0" err="1"/>
              <a:t>hr</a:t>
            </a:r>
            <a:endParaRPr lang="en-US" sz="1600" dirty="0"/>
          </a:p>
          <a:p>
            <a:r>
              <a:rPr lang="en-US" sz="1600" dirty="0"/>
              <a:t>76% N2, 24% </a:t>
            </a:r>
            <a:r>
              <a:rPr lang="en-US" sz="1600" dirty="0" err="1"/>
              <a:t>Ar</a:t>
            </a:r>
            <a:endParaRPr lang="en-CA" sz="1600" dirty="0"/>
          </a:p>
        </p:txBody>
      </p:sp>
      <p:sp>
        <p:nvSpPr>
          <p:cNvPr id="35" name="Slide Number Placeholder 81">
            <a:extLst>
              <a:ext uri="{FF2B5EF4-FFF2-40B4-BE49-F238E27FC236}">
                <a16:creationId xmlns:a16="http://schemas.microsoft.com/office/drawing/2014/main" id="{98B64637-4A3F-2E69-12F0-A38D344DC54F}"/>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9</a:t>
            </a:r>
          </a:p>
        </p:txBody>
      </p:sp>
    </p:spTree>
    <p:extLst>
      <p:ext uri="{BB962C8B-B14F-4D97-AF65-F5344CB8AC3E}">
        <p14:creationId xmlns:p14="http://schemas.microsoft.com/office/powerpoint/2010/main" val="34946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4BA0E17-EB5C-B54E-5D78-9EF2374C5C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5A589A-0F6C-E05B-6764-7A96EA7116C0}"/>
              </a:ext>
            </a:extLst>
          </p:cNvPr>
          <p:cNvSpPr>
            <a:spLocks noGrp="1"/>
          </p:cNvSpPr>
          <p:nvPr>
            <p:ph type="title"/>
          </p:nvPr>
        </p:nvSpPr>
        <p:spPr>
          <a:xfrm>
            <a:off x="1776984" y="640080"/>
            <a:ext cx="10351008" cy="914400"/>
          </a:xfrm>
        </p:spPr>
        <p:txBody>
          <a:bodyPr>
            <a:normAutofit/>
          </a:bodyPr>
          <a:lstStyle/>
          <a:p>
            <a:r>
              <a:rPr lang="en-US" dirty="0"/>
              <a:t>Compromising on an exchange </a:t>
            </a:r>
            <a:endParaRPr lang="en-CA" dirty="0"/>
          </a:p>
        </p:txBody>
      </p:sp>
      <p:sp>
        <p:nvSpPr>
          <p:cNvPr id="15" name="Rectangle 14">
            <a:extLst>
              <a:ext uri="{FF2B5EF4-FFF2-40B4-BE49-F238E27FC236}">
                <a16:creationId xmlns:a16="http://schemas.microsoft.com/office/drawing/2014/main" id="{6886091F-C77A-1AF3-532F-DE1FF67CF03A}"/>
              </a:ext>
            </a:extLst>
          </p:cNvPr>
          <p:cNvSpPr/>
          <p:nvPr/>
        </p:nvSpPr>
        <p:spPr>
          <a:xfrm>
            <a:off x="8963434" y="4954449"/>
            <a:ext cx="914924" cy="9347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8" name="Group 17">
            <a:extLst>
              <a:ext uri="{FF2B5EF4-FFF2-40B4-BE49-F238E27FC236}">
                <a16:creationId xmlns:a16="http://schemas.microsoft.com/office/drawing/2014/main" id="{E1878370-42E1-61D5-FFB0-97D1059A8CD8}"/>
              </a:ext>
            </a:extLst>
          </p:cNvPr>
          <p:cNvGrpSpPr/>
          <p:nvPr/>
        </p:nvGrpSpPr>
        <p:grpSpPr>
          <a:xfrm>
            <a:off x="285388" y="1299411"/>
            <a:ext cx="9814351" cy="4023360"/>
            <a:chOff x="64007" y="1097280"/>
            <a:chExt cx="11721593" cy="4530522"/>
          </a:xfrm>
        </p:grpSpPr>
        <p:pic>
          <p:nvPicPr>
            <p:cNvPr id="9" name="Picture 8" descr="A diagram of a computer&#10;&#10;AI-generated content may be incorrect.">
              <a:extLst>
                <a:ext uri="{FF2B5EF4-FFF2-40B4-BE49-F238E27FC236}">
                  <a16:creationId xmlns:a16="http://schemas.microsoft.com/office/drawing/2014/main" id="{0455BF53-F03E-8C0F-1B81-B65F28920F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7" y="1097280"/>
              <a:ext cx="11643257" cy="4530522"/>
            </a:xfrm>
            <a:prstGeom prst="rect">
              <a:avLst/>
            </a:prstGeom>
          </p:spPr>
        </p:pic>
        <p:sp>
          <p:nvSpPr>
            <p:cNvPr id="12" name="Rectangle 11">
              <a:extLst>
                <a:ext uri="{FF2B5EF4-FFF2-40B4-BE49-F238E27FC236}">
                  <a16:creationId xmlns:a16="http://schemas.microsoft.com/office/drawing/2014/main" id="{31271AD7-E5F6-AA01-96ED-ED7BD1B32AC1}"/>
                </a:ext>
              </a:extLst>
            </p:cNvPr>
            <p:cNvSpPr/>
            <p:nvPr/>
          </p:nvSpPr>
          <p:spPr>
            <a:xfrm>
              <a:off x="3911600" y="1894113"/>
              <a:ext cx="914924" cy="170542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a:extLst>
                <a:ext uri="{FF2B5EF4-FFF2-40B4-BE49-F238E27FC236}">
                  <a16:creationId xmlns:a16="http://schemas.microsoft.com/office/drawing/2014/main" id="{D0393C4A-9488-8B3F-889D-4E95E6533FA3}"/>
                </a:ext>
              </a:extLst>
            </p:cNvPr>
            <p:cNvSpPr/>
            <p:nvPr/>
          </p:nvSpPr>
          <p:spPr>
            <a:xfrm>
              <a:off x="4826524" y="2494277"/>
              <a:ext cx="914924" cy="9347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a:extLst>
                <a:ext uri="{FF2B5EF4-FFF2-40B4-BE49-F238E27FC236}">
                  <a16:creationId xmlns:a16="http://schemas.microsoft.com/office/drawing/2014/main" id="{2080E8CA-EAC9-8D81-2E5F-E8328BA75493}"/>
                </a:ext>
              </a:extLst>
            </p:cNvPr>
            <p:cNvSpPr/>
            <p:nvPr/>
          </p:nvSpPr>
          <p:spPr>
            <a:xfrm>
              <a:off x="7627781" y="4627877"/>
              <a:ext cx="914924" cy="9347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id="{29FB8C4E-46EC-B8F4-D9C6-DB5DAB5AE0D2}"/>
                </a:ext>
              </a:extLst>
            </p:cNvPr>
            <p:cNvSpPr/>
            <p:nvPr/>
          </p:nvSpPr>
          <p:spPr>
            <a:xfrm>
              <a:off x="9535885" y="4477657"/>
              <a:ext cx="152400" cy="10849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99062CE4-9F1E-30E8-C9F4-66E51A48F1C5}"/>
                </a:ext>
              </a:extLst>
            </p:cNvPr>
            <p:cNvSpPr/>
            <p:nvPr/>
          </p:nvSpPr>
          <p:spPr>
            <a:xfrm>
              <a:off x="10632238" y="1760471"/>
              <a:ext cx="1153362" cy="166852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9" name="Rectangle 18">
            <a:extLst>
              <a:ext uri="{FF2B5EF4-FFF2-40B4-BE49-F238E27FC236}">
                <a16:creationId xmlns:a16="http://schemas.microsoft.com/office/drawing/2014/main" id="{1F4384CF-9FD5-95AB-4A8E-7232ED18649A}"/>
              </a:ext>
            </a:extLst>
          </p:cNvPr>
          <p:cNvSpPr/>
          <p:nvPr/>
        </p:nvSpPr>
        <p:spPr>
          <a:xfrm>
            <a:off x="7736488" y="4749433"/>
            <a:ext cx="1071155" cy="96349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4165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5" name="Group 154">
            <a:extLst>
              <a:ext uri="{FF2B5EF4-FFF2-40B4-BE49-F238E27FC236}">
                <a16:creationId xmlns:a16="http://schemas.microsoft.com/office/drawing/2014/main" id="{468F8F14-5DB9-BB1E-0765-DCB90BBD5DAB}"/>
              </a:ext>
            </a:extLst>
          </p:cNvPr>
          <p:cNvGrpSpPr/>
          <p:nvPr/>
        </p:nvGrpSpPr>
        <p:grpSpPr>
          <a:xfrm>
            <a:off x="824388" y="1253233"/>
            <a:ext cx="10882979" cy="5095252"/>
            <a:chOff x="824388" y="1253233"/>
            <a:chExt cx="10882979" cy="5095252"/>
          </a:xfrm>
        </p:grpSpPr>
        <p:grpSp>
          <p:nvGrpSpPr>
            <p:cNvPr id="104" name="Group 103">
              <a:extLst>
                <a:ext uri="{FF2B5EF4-FFF2-40B4-BE49-F238E27FC236}">
                  <a16:creationId xmlns:a16="http://schemas.microsoft.com/office/drawing/2014/main" id="{BB6E6D71-DCD4-ACC9-B0B6-72122819B456}"/>
                </a:ext>
              </a:extLst>
            </p:cNvPr>
            <p:cNvGrpSpPr/>
            <p:nvPr/>
          </p:nvGrpSpPr>
          <p:grpSpPr>
            <a:xfrm>
              <a:off x="824388" y="1253233"/>
              <a:ext cx="10882979" cy="5095252"/>
              <a:chOff x="824388" y="1253233"/>
              <a:chExt cx="10882979" cy="5095252"/>
            </a:xfrm>
          </p:grpSpPr>
          <p:grpSp>
            <p:nvGrpSpPr>
              <p:cNvPr id="89" name="Group 88">
                <a:extLst>
                  <a:ext uri="{FF2B5EF4-FFF2-40B4-BE49-F238E27FC236}">
                    <a16:creationId xmlns:a16="http://schemas.microsoft.com/office/drawing/2014/main" id="{3A02149C-8365-481E-A4ED-3E3E80B71E42}"/>
                  </a:ext>
                </a:extLst>
              </p:cNvPr>
              <p:cNvGrpSpPr/>
              <p:nvPr/>
            </p:nvGrpSpPr>
            <p:grpSpPr>
              <a:xfrm>
                <a:off x="824388" y="1253233"/>
                <a:ext cx="10882979" cy="5095252"/>
                <a:chOff x="824388" y="1261309"/>
                <a:chExt cx="10882979" cy="5095252"/>
              </a:xfrm>
            </p:grpSpPr>
            <p:grpSp>
              <p:nvGrpSpPr>
                <p:cNvPr id="88" name="Group 87">
                  <a:extLst>
                    <a:ext uri="{FF2B5EF4-FFF2-40B4-BE49-F238E27FC236}">
                      <a16:creationId xmlns:a16="http://schemas.microsoft.com/office/drawing/2014/main" id="{9824F87C-27DA-B276-A456-8FDC1400E113}"/>
                    </a:ext>
                  </a:extLst>
                </p:cNvPr>
                <p:cNvGrpSpPr/>
                <p:nvPr/>
              </p:nvGrpSpPr>
              <p:grpSpPr>
                <a:xfrm>
                  <a:off x="824388" y="1261309"/>
                  <a:ext cx="10882979" cy="5095252"/>
                  <a:chOff x="824388" y="1261309"/>
                  <a:chExt cx="10882979" cy="5095252"/>
                </a:xfrm>
              </p:grpSpPr>
              <p:pic>
                <p:nvPicPr>
                  <p:cNvPr id="63" name="Picture 62">
                    <a:extLst>
                      <a:ext uri="{FF2B5EF4-FFF2-40B4-BE49-F238E27FC236}">
                        <a16:creationId xmlns:a16="http://schemas.microsoft.com/office/drawing/2014/main" id="{4E42E38B-D5FF-C4D2-785A-726A4903EA82}"/>
                      </a:ext>
                    </a:extLst>
                  </p:cNvPr>
                  <p:cNvPicPr>
                    <a:picLocks noChangeAspect="1"/>
                  </p:cNvPicPr>
                  <p:nvPr/>
                </p:nvPicPr>
                <p:blipFill>
                  <a:blip r:embed="rId3"/>
                  <a:stretch>
                    <a:fillRect/>
                  </a:stretch>
                </p:blipFill>
                <p:spPr>
                  <a:xfrm>
                    <a:off x="824388" y="1261309"/>
                    <a:ext cx="10882979" cy="5095252"/>
                  </a:xfrm>
                  <a:prstGeom prst="rect">
                    <a:avLst/>
                  </a:prstGeom>
                </p:spPr>
              </p:pic>
              <p:pic>
                <p:nvPicPr>
                  <p:cNvPr id="75" name="Picture 74">
                    <a:extLst>
                      <a:ext uri="{FF2B5EF4-FFF2-40B4-BE49-F238E27FC236}">
                        <a16:creationId xmlns:a16="http://schemas.microsoft.com/office/drawing/2014/main" id="{5C2F32D3-A01C-0EDF-E874-F681451F9610}"/>
                      </a:ext>
                    </a:extLst>
                  </p:cNvPr>
                  <p:cNvPicPr>
                    <a:picLocks noChangeAspect="1"/>
                  </p:cNvPicPr>
                  <p:nvPr/>
                </p:nvPicPr>
                <p:blipFill>
                  <a:blip r:embed="rId4"/>
                  <a:srcRect l="1" t="8588" r="7198" b="9788"/>
                  <a:stretch/>
                </p:blipFill>
                <p:spPr>
                  <a:xfrm>
                    <a:off x="3444439" y="4099066"/>
                    <a:ext cx="204232" cy="62155"/>
                  </a:xfrm>
                  <a:prstGeom prst="rect">
                    <a:avLst/>
                  </a:prstGeom>
                </p:spPr>
              </p:pic>
            </p:grpSp>
            <p:pic>
              <p:nvPicPr>
                <p:cNvPr id="77" name="Picture 76">
                  <a:extLst>
                    <a:ext uri="{FF2B5EF4-FFF2-40B4-BE49-F238E27FC236}">
                      <a16:creationId xmlns:a16="http://schemas.microsoft.com/office/drawing/2014/main" id="{4BDE6FF6-FDC8-96D9-D37A-C72F3B52BB3A}"/>
                    </a:ext>
                  </a:extLst>
                </p:cNvPr>
                <p:cNvPicPr>
                  <a:picLocks noChangeAspect="1"/>
                </p:cNvPicPr>
                <p:nvPr/>
              </p:nvPicPr>
              <p:blipFill>
                <a:blip r:embed="rId5"/>
                <a:stretch>
                  <a:fillRect/>
                </a:stretch>
              </p:blipFill>
              <p:spPr>
                <a:xfrm>
                  <a:off x="3496833" y="3020023"/>
                  <a:ext cx="157176" cy="1079043"/>
                </a:xfrm>
                <a:prstGeom prst="rect">
                  <a:avLst/>
                </a:prstGeom>
              </p:spPr>
            </p:pic>
          </p:grpSp>
          <p:pic>
            <p:nvPicPr>
              <p:cNvPr id="101" name="Picture 100">
                <a:extLst>
                  <a:ext uri="{FF2B5EF4-FFF2-40B4-BE49-F238E27FC236}">
                    <a16:creationId xmlns:a16="http://schemas.microsoft.com/office/drawing/2014/main" id="{AC44F067-6D27-08AC-EDEA-4BA5A4FD6689}"/>
                  </a:ext>
                </a:extLst>
              </p:cNvPr>
              <p:cNvPicPr>
                <a:picLocks noChangeAspect="1"/>
              </p:cNvPicPr>
              <p:nvPr/>
            </p:nvPicPr>
            <p:blipFill>
              <a:blip r:embed="rId5"/>
              <a:stretch>
                <a:fillRect/>
              </a:stretch>
            </p:blipFill>
            <p:spPr>
              <a:xfrm>
                <a:off x="8263868" y="2986072"/>
                <a:ext cx="174336" cy="848692"/>
              </a:xfrm>
              <a:prstGeom prst="rect">
                <a:avLst/>
              </a:prstGeom>
            </p:spPr>
          </p:pic>
          <p:pic>
            <p:nvPicPr>
              <p:cNvPr id="102" name="Picture 101">
                <a:extLst>
                  <a:ext uri="{FF2B5EF4-FFF2-40B4-BE49-F238E27FC236}">
                    <a16:creationId xmlns:a16="http://schemas.microsoft.com/office/drawing/2014/main" id="{83900648-15CC-2D3D-43A9-0D02747DA735}"/>
                  </a:ext>
                </a:extLst>
              </p:cNvPr>
              <p:cNvPicPr>
                <a:picLocks noChangeAspect="1"/>
              </p:cNvPicPr>
              <p:nvPr/>
            </p:nvPicPr>
            <p:blipFill>
              <a:blip r:embed="rId4"/>
              <a:srcRect l="1" t="8590" r="53598" b="31370"/>
              <a:stretch/>
            </p:blipFill>
            <p:spPr>
              <a:xfrm>
                <a:off x="8240991" y="3828495"/>
                <a:ext cx="202859" cy="45719"/>
              </a:xfrm>
              <a:prstGeom prst="rect">
                <a:avLst/>
              </a:prstGeom>
            </p:spPr>
          </p:pic>
        </p:grpSp>
        <p:pic>
          <p:nvPicPr>
            <p:cNvPr id="154" name="Picture 153">
              <a:extLst>
                <a:ext uri="{FF2B5EF4-FFF2-40B4-BE49-F238E27FC236}">
                  <a16:creationId xmlns:a16="http://schemas.microsoft.com/office/drawing/2014/main" id="{DC865BC4-F15F-B984-5E4E-164936029204}"/>
                </a:ext>
              </a:extLst>
            </p:cNvPr>
            <p:cNvPicPr>
              <a:picLocks noChangeAspect="1"/>
            </p:cNvPicPr>
            <p:nvPr/>
          </p:nvPicPr>
          <p:blipFill>
            <a:blip r:embed="rId5"/>
            <a:stretch>
              <a:fillRect/>
            </a:stretch>
          </p:blipFill>
          <p:spPr>
            <a:xfrm>
              <a:off x="6543143" y="4623748"/>
              <a:ext cx="379317" cy="147406"/>
            </a:xfrm>
            <a:prstGeom prst="rect">
              <a:avLst/>
            </a:prstGeom>
          </p:spPr>
        </p:pic>
        <p:pic>
          <p:nvPicPr>
            <p:cNvPr id="153" name="Picture 152">
              <a:extLst>
                <a:ext uri="{FF2B5EF4-FFF2-40B4-BE49-F238E27FC236}">
                  <a16:creationId xmlns:a16="http://schemas.microsoft.com/office/drawing/2014/main" id="{CB55875B-2356-161A-7B3B-A8A1B38FE49C}"/>
                </a:ext>
              </a:extLst>
            </p:cNvPr>
            <p:cNvPicPr>
              <a:picLocks noChangeAspect="1"/>
            </p:cNvPicPr>
            <p:nvPr/>
          </p:nvPicPr>
          <p:blipFill>
            <a:blip r:embed="rId4"/>
            <a:srcRect l="1" t="8590" r="53598" b="31370"/>
            <a:stretch/>
          </p:blipFill>
          <p:spPr>
            <a:xfrm rot="16200000">
              <a:off x="6621205" y="4690630"/>
              <a:ext cx="202859" cy="45719"/>
            </a:xfrm>
            <a:prstGeom prst="rect">
              <a:avLst/>
            </a:prstGeom>
          </p:spPr>
        </p:pic>
      </p:grpSp>
      <p:sp>
        <p:nvSpPr>
          <p:cNvPr id="7" name="Title 1">
            <a:extLst>
              <a:ext uri="{FF2B5EF4-FFF2-40B4-BE49-F238E27FC236}">
                <a16:creationId xmlns:a16="http://schemas.microsoft.com/office/drawing/2014/main" id="{255F0678-1D11-6D8B-5146-428CE258EBA3}"/>
              </a:ext>
            </a:extLst>
          </p:cNvPr>
          <p:cNvSpPr>
            <a:spLocks noGrp="1"/>
          </p:cNvSpPr>
          <p:nvPr>
            <p:ph type="title"/>
          </p:nvPr>
        </p:nvSpPr>
        <p:spPr>
          <a:xfrm>
            <a:off x="1776984" y="640080"/>
            <a:ext cx="10351008" cy="914400"/>
          </a:xfrm>
        </p:spPr>
        <p:txBody>
          <a:bodyPr>
            <a:normAutofit/>
          </a:bodyPr>
          <a:lstStyle/>
          <a:p>
            <a:r>
              <a:rPr lang="en-US" dirty="0"/>
              <a:t>A Heated exchange</a:t>
            </a:r>
            <a:endParaRPr lang="en-CA" dirty="0"/>
          </a:p>
        </p:txBody>
      </p:sp>
      <p:sp>
        <p:nvSpPr>
          <p:cNvPr id="2" name="Rectangle 1">
            <a:extLst>
              <a:ext uri="{FF2B5EF4-FFF2-40B4-BE49-F238E27FC236}">
                <a16:creationId xmlns:a16="http://schemas.microsoft.com/office/drawing/2014/main" id="{01959F24-9F3E-FDEC-0387-7E9612758080}"/>
              </a:ext>
            </a:extLst>
          </p:cNvPr>
          <p:cNvSpPr/>
          <p:nvPr/>
        </p:nvSpPr>
        <p:spPr>
          <a:xfrm>
            <a:off x="716334" y="2532184"/>
            <a:ext cx="914924" cy="4797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Rectangle 2">
            <a:extLst>
              <a:ext uri="{FF2B5EF4-FFF2-40B4-BE49-F238E27FC236}">
                <a16:creationId xmlns:a16="http://schemas.microsoft.com/office/drawing/2014/main" id="{F872471E-AFA4-5CE9-078B-B7A0E9731210}"/>
              </a:ext>
            </a:extLst>
          </p:cNvPr>
          <p:cNvSpPr/>
          <p:nvPr/>
        </p:nvSpPr>
        <p:spPr>
          <a:xfrm>
            <a:off x="1009066" y="3629066"/>
            <a:ext cx="539272" cy="7022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a:extLst>
              <a:ext uri="{FF2B5EF4-FFF2-40B4-BE49-F238E27FC236}">
                <a16:creationId xmlns:a16="http://schemas.microsoft.com/office/drawing/2014/main" id="{57B19C80-B836-4BD0-7F16-42630ACB9206}"/>
              </a:ext>
            </a:extLst>
          </p:cNvPr>
          <p:cNvSpPr/>
          <p:nvPr/>
        </p:nvSpPr>
        <p:spPr>
          <a:xfrm>
            <a:off x="5120315" y="2883517"/>
            <a:ext cx="669435" cy="12596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ectangle 4">
            <a:extLst>
              <a:ext uri="{FF2B5EF4-FFF2-40B4-BE49-F238E27FC236}">
                <a16:creationId xmlns:a16="http://schemas.microsoft.com/office/drawing/2014/main" id="{D1730A32-2E1B-C0B5-521E-0BF92C5AC077}"/>
              </a:ext>
            </a:extLst>
          </p:cNvPr>
          <p:cNvSpPr/>
          <p:nvPr/>
        </p:nvSpPr>
        <p:spPr>
          <a:xfrm>
            <a:off x="5607002" y="3218375"/>
            <a:ext cx="669435" cy="6558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5">
            <a:extLst>
              <a:ext uri="{FF2B5EF4-FFF2-40B4-BE49-F238E27FC236}">
                <a16:creationId xmlns:a16="http://schemas.microsoft.com/office/drawing/2014/main" id="{CB6F9F16-3FD7-752A-5BDB-C097593528DB}"/>
              </a:ext>
            </a:extLst>
          </p:cNvPr>
          <p:cNvSpPr/>
          <p:nvPr/>
        </p:nvSpPr>
        <p:spPr>
          <a:xfrm>
            <a:off x="7173425" y="4153145"/>
            <a:ext cx="669435" cy="6240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14">
            <a:extLst>
              <a:ext uri="{FF2B5EF4-FFF2-40B4-BE49-F238E27FC236}">
                <a16:creationId xmlns:a16="http://schemas.microsoft.com/office/drawing/2014/main" id="{7E05A024-FB7C-2D4F-1B83-FF135FE1BC05}"/>
              </a:ext>
            </a:extLst>
          </p:cNvPr>
          <p:cNvSpPr/>
          <p:nvPr/>
        </p:nvSpPr>
        <p:spPr>
          <a:xfrm>
            <a:off x="7699634" y="3833760"/>
            <a:ext cx="108325" cy="6240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19">
            <a:extLst>
              <a:ext uri="{FF2B5EF4-FFF2-40B4-BE49-F238E27FC236}">
                <a16:creationId xmlns:a16="http://schemas.microsoft.com/office/drawing/2014/main" id="{5EE08EC3-2419-B187-4F9E-5A55E9D17ABE}"/>
              </a:ext>
            </a:extLst>
          </p:cNvPr>
          <p:cNvSpPr/>
          <p:nvPr/>
        </p:nvSpPr>
        <p:spPr>
          <a:xfrm>
            <a:off x="9754927" y="2733920"/>
            <a:ext cx="669233" cy="148600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Rectangle 22">
            <a:extLst>
              <a:ext uri="{FF2B5EF4-FFF2-40B4-BE49-F238E27FC236}">
                <a16:creationId xmlns:a16="http://schemas.microsoft.com/office/drawing/2014/main" id="{60B2AF9F-C7C2-E9C8-BD18-668059A1DCFD}"/>
              </a:ext>
            </a:extLst>
          </p:cNvPr>
          <p:cNvSpPr/>
          <p:nvPr/>
        </p:nvSpPr>
        <p:spPr>
          <a:xfrm>
            <a:off x="10385172" y="3225127"/>
            <a:ext cx="790191" cy="5249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Rectangle 23">
            <a:extLst>
              <a:ext uri="{FF2B5EF4-FFF2-40B4-BE49-F238E27FC236}">
                <a16:creationId xmlns:a16="http://schemas.microsoft.com/office/drawing/2014/main" id="{C5FC6736-C7F4-4774-1501-E31A337A79F7}"/>
              </a:ext>
            </a:extLst>
          </p:cNvPr>
          <p:cNvSpPr/>
          <p:nvPr/>
        </p:nvSpPr>
        <p:spPr>
          <a:xfrm>
            <a:off x="10061914" y="2857509"/>
            <a:ext cx="669233" cy="5249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Rectangle 24">
            <a:extLst>
              <a:ext uri="{FF2B5EF4-FFF2-40B4-BE49-F238E27FC236}">
                <a16:creationId xmlns:a16="http://schemas.microsoft.com/office/drawing/2014/main" id="{5C863835-5C4F-A55B-E9CA-56C68DEEA6FC}"/>
              </a:ext>
            </a:extLst>
          </p:cNvPr>
          <p:cNvSpPr/>
          <p:nvPr/>
        </p:nvSpPr>
        <p:spPr>
          <a:xfrm>
            <a:off x="7806938" y="5388749"/>
            <a:ext cx="669233" cy="5766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Rectangle 25">
            <a:extLst>
              <a:ext uri="{FF2B5EF4-FFF2-40B4-BE49-F238E27FC236}">
                <a16:creationId xmlns:a16="http://schemas.microsoft.com/office/drawing/2014/main" id="{A3BF56CB-296C-2DA7-53B5-37DF0CE9EF98}"/>
              </a:ext>
            </a:extLst>
          </p:cNvPr>
          <p:cNvSpPr/>
          <p:nvPr/>
        </p:nvSpPr>
        <p:spPr>
          <a:xfrm>
            <a:off x="8793912" y="5604767"/>
            <a:ext cx="669233" cy="5766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Rectangle 26">
            <a:extLst>
              <a:ext uri="{FF2B5EF4-FFF2-40B4-BE49-F238E27FC236}">
                <a16:creationId xmlns:a16="http://schemas.microsoft.com/office/drawing/2014/main" id="{D4002713-D813-F860-A8E5-8392A3A90F8F}"/>
              </a:ext>
            </a:extLst>
          </p:cNvPr>
          <p:cNvSpPr/>
          <p:nvPr/>
        </p:nvSpPr>
        <p:spPr>
          <a:xfrm>
            <a:off x="9233808" y="5188718"/>
            <a:ext cx="669233" cy="5766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TextBox 30">
            <a:extLst>
              <a:ext uri="{FF2B5EF4-FFF2-40B4-BE49-F238E27FC236}">
                <a16:creationId xmlns:a16="http://schemas.microsoft.com/office/drawing/2014/main" id="{75B2032C-7858-52EC-C3B3-A7F7050A1E7D}"/>
              </a:ext>
            </a:extLst>
          </p:cNvPr>
          <p:cNvSpPr txBox="1"/>
          <p:nvPr/>
        </p:nvSpPr>
        <p:spPr>
          <a:xfrm>
            <a:off x="141712" y="5117175"/>
            <a:ext cx="609410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Instead of directly condensing VN2, we compress it</a:t>
            </a:r>
          </a:p>
          <a:p>
            <a:pPr marL="285750" indent="-285750">
              <a:buFont typeface="Arial" panose="020B0604020202020204" pitchFamily="34" charset="0"/>
              <a:buChar char="•"/>
            </a:pPr>
            <a:r>
              <a:rPr lang="en-US" dirty="0"/>
              <a:t>Heat exchanger saves on cooling power by partially condensing part of the purified N2, </a:t>
            </a:r>
            <a:r>
              <a:rPr lang="en-US" dirty="0" err="1"/>
              <a:t>vapourizing</a:t>
            </a:r>
            <a:r>
              <a:rPr lang="en-US" dirty="0"/>
              <a:t> the bottoms (exchanges 100 W, 70% efficient)</a:t>
            </a:r>
          </a:p>
          <a:p>
            <a:pPr marL="285750" indent="-285750">
              <a:buFont typeface="Arial" panose="020B0604020202020204" pitchFamily="34" charset="0"/>
              <a:buChar char="•"/>
            </a:pPr>
            <a:r>
              <a:rPr lang="en-US" dirty="0"/>
              <a:t>Cooling power saved scales with the mass flow</a:t>
            </a:r>
          </a:p>
          <a:p>
            <a:endParaRPr lang="en-CA" dirty="0"/>
          </a:p>
        </p:txBody>
      </p:sp>
      <p:sp>
        <p:nvSpPr>
          <p:cNvPr id="9" name="TextBox 8">
            <a:extLst>
              <a:ext uri="{FF2B5EF4-FFF2-40B4-BE49-F238E27FC236}">
                <a16:creationId xmlns:a16="http://schemas.microsoft.com/office/drawing/2014/main" id="{9835B3F1-8031-A157-8BB4-9FBABBAF4C43}"/>
              </a:ext>
            </a:extLst>
          </p:cNvPr>
          <p:cNvSpPr txBox="1"/>
          <p:nvPr/>
        </p:nvSpPr>
        <p:spPr>
          <a:xfrm>
            <a:off x="10652001" y="3313733"/>
            <a:ext cx="1439080" cy="1323439"/>
          </a:xfrm>
          <a:prstGeom prst="rect">
            <a:avLst/>
          </a:prstGeom>
          <a:noFill/>
        </p:spPr>
        <p:txBody>
          <a:bodyPr wrap="square" rtlCol="0">
            <a:spAutoFit/>
          </a:bodyPr>
          <a:lstStyle/>
          <a:p>
            <a:r>
              <a:rPr lang="en-US" sz="1600" dirty="0"/>
              <a:t>3 bar</a:t>
            </a:r>
          </a:p>
          <a:p>
            <a:r>
              <a:rPr lang="en-US" sz="1600" dirty="0"/>
              <a:t>99 K</a:t>
            </a:r>
          </a:p>
          <a:p>
            <a:r>
              <a:rPr lang="en-US" sz="1600" dirty="0">
                <a:solidFill>
                  <a:srgbClr val="00B050"/>
                </a:solidFill>
              </a:rPr>
              <a:t>0.21 kg/</a:t>
            </a:r>
            <a:r>
              <a:rPr lang="en-US" sz="1600" dirty="0" err="1">
                <a:solidFill>
                  <a:srgbClr val="00B050"/>
                </a:solidFill>
              </a:rPr>
              <a:t>hr</a:t>
            </a:r>
            <a:r>
              <a:rPr lang="en-US" sz="1600" dirty="0">
                <a:solidFill>
                  <a:srgbClr val="00B050"/>
                </a:solidFill>
              </a:rPr>
              <a:t> </a:t>
            </a:r>
            <a:r>
              <a:rPr lang="en-US" sz="1600" dirty="0" err="1">
                <a:solidFill>
                  <a:srgbClr val="00B050"/>
                </a:solidFill>
              </a:rPr>
              <a:t>Ar</a:t>
            </a:r>
            <a:endParaRPr lang="en-US" sz="1600" dirty="0">
              <a:solidFill>
                <a:srgbClr val="00B050"/>
              </a:solidFill>
            </a:endParaRPr>
          </a:p>
          <a:p>
            <a:r>
              <a:rPr lang="en-US" sz="1600" dirty="0">
                <a:highlight>
                  <a:srgbClr val="FFFF00"/>
                </a:highlight>
              </a:rPr>
              <a:t>0.8 ppm impurity </a:t>
            </a:r>
            <a:endParaRPr lang="en-CA" sz="1600" dirty="0">
              <a:highlight>
                <a:srgbClr val="FFFF00"/>
              </a:highlight>
            </a:endParaRPr>
          </a:p>
        </p:txBody>
      </p:sp>
      <p:sp>
        <p:nvSpPr>
          <p:cNvPr id="30" name="TextBox 29">
            <a:extLst>
              <a:ext uri="{FF2B5EF4-FFF2-40B4-BE49-F238E27FC236}">
                <a16:creationId xmlns:a16="http://schemas.microsoft.com/office/drawing/2014/main" id="{B4AF53A4-08F7-0959-D597-26EEDBB87050}"/>
              </a:ext>
            </a:extLst>
          </p:cNvPr>
          <p:cNvSpPr txBox="1"/>
          <p:nvPr/>
        </p:nvSpPr>
        <p:spPr>
          <a:xfrm>
            <a:off x="10686804" y="4876660"/>
            <a:ext cx="1543874" cy="1323439"/>
          </a:xfrm>
          <a:prstGeom prst="rect">
            <a:avLst/>
          </a:prstGeom>
          <a:noFill/>
        </p:spPr>
        <p:txBody>
          <a:bodyPr wrap="square" rtlCol="0">
            <a:spAutoFit/>
          </a:bodyPr>
          <a:lstStyle/>
          <a:p>
            <a:r>
              <a:rPr lang="en-US" sz="1600" dirty="0"/>
              <a:t>1.4 bar</a:t>
            </a:r>
          </a:p>
          <a:p>
            <a:r>
              <a:rPr lang="en-US" sz="1600" dirty="0"/>
              <a:t>80.2 K</a:t>
            </a:r>
          </a:p>
          <a:p>
            <a:r>
              <a:rPr lang="en-US" sz="1600" dirty="0">
                <a:solidFill>
                  <a:srgbClr val="0070C0"/>
                </a:solidFill>
              </a:rPr>
              <a:t>4.79 kg/</a:t>
            </a:r>
            <a:r>
              <a:rPr lang="en-US" sz="1600" dirty="0" err="1">
                <a:solidFill>
                  <a:srgbClr val="0070C0"/>
                </a:solidFill>
              </a:rPr>
              <a:t>hr</a:t>
            </a:r>
            <a:r>
              <a:rPr lang="en-US" sz="1600" dirty="0">
                <a:solidFill>
                  <a:srgbClr val="0070C0"/>
                </a:solidFill>
              </a:rPr>
              <a:t> LN2</a:t>
            </a:r>
          </a:p>
          <a:p>
            <a:r>
              <a:rPr lang="en-US" sz="1600" dirty="0">
                <a:highlight>
                  <a:srgbClr val="FFFF00"/>
                </a:highlight>
              </a:rPr>
              <a:t>0.5 ppm impurity </a:t>
            </a:r>
            <a:endParaRPr lang="en-CA" sz="1600" dirty="0">
              <a:highlight>
                <a:srgbClr val="FFFF00"/>
              </a:highlight>
            </a:endParaRPr>
          </a:p>
        </p:txBody>
      </p:sp>
      <p:sp>
        <p:nvSpPr>
          <p:cNvPr id="32" name="TextBox 31">
            <a:extLst>
              <a:ext uri="{FF2B5EF4-FFF2-40B4-BE49-F238E27FC236}">
                <a16:creationId xmlns:a16="http://schemas.microsoft.com/office/drawing/2014/main" id="{E94C2A3A-E01D-144A-7C7D-B8EFE047194E}"/>
              </a:ext>
            </a:extLst>
          </p:cNvPr>
          <p:cNvSpPr txBox="1"/>
          <p:nvPr/>
        </p:nvSpPr>
        <p:spPr>
          <a:xfrm>
            <a:off x="3051982" y="2436658"/>
            <a:ext cx="843506" cy="338554"/>
          </a:xfrm>
          <a:prstGeom prst="rect">
            <a:avLst/>
          </a:prstGeom>
          <a:noFill/>
        </p:spPr>
        <p:txBody>
          <a:bodyPr wrap="square" rtlCol="0">
            <a:spAutoFit/>
          </a:bodyPr>
          <a:lstStyle/>
          <a:p>
            <a:r>
              <a:rPr lang="en-US" sz="1600" dirty="0"/>
              <a:t>3.7 bar</a:t>
            </a:r>
          </a:p>
        </p:txBody>
      </p:sp>
      <p:sp>
        <p:nvSpPr>
          <p:cNvPr id="33" name="TextBox 32">
            <a:extLst>
              <a:ext uri="{FF2B5EF4-FFF2-40B4-BE49-F238E27FC236}">
                <a16:creationId xmlns:a16="http://schemas.microsoft.com/office/drawing/2014/main" id="{DEF5260B-45B5-E4AF-AA8A-3AECC14B11A5}"/>
              </a:ext>
            </a:extLst>
          </p:cNvPr>
          <p:cNvSpPr txBox="1"/>
          <p:nvPr/>
        </p:nvSpPr>
        <p:spPr>
          <a:xfrm>
            <a:off x="4339102" y="2033838"/>
            <a:ext cx="2636833" cy="584775"/>
          </a:xfrm>
          <a:prstGeom prst="rect">
            <a:avLst/>
          </a:prstGeom>
          <a:noFill/>
        </p:spPr>
        <p:txBody>
          <a:bodyPr wrap="square" rtlCol="0">
            <a:spAutoFit/>
          </a:bodyPr>
          <a:lstStyle/>
          <a:p>
            <a:r>
              <a:rPr lang="en-US" sz="1600" dirty="0">
                <a:solidFill>
                  <a:srgbClr val="7030A0"/>
                </a:solidFill>
              </a:rPr>
              <a:t>0.21 kW</a:t>
            </a:r>
          </a:p>
          <a:p>
            <a:r>
              <a:rPr lang="en-US" sz="1600" dirty="0"/>
              <a:t>90.3 K</a:t>
            </a:r>
          </a:p>
        </p:txBody>
      </p:sp>
      <p:sp>
        <p:nvSpPr>
          <p:cNvPr id="34" name="TextBox 33">
            <a:extLst>
              <a:ext uri="{FF2B5EF4-FFF2-40B4-BE49-F238E27FC236}">
                <a16:creationId xmlns:a16="http://schemas.microsoft.com/office/drawing/2014/main" id="{1CA85138-F708-2FD9-7ACF-52A51ED601DD}"/>
              </a:ext>
            </a:extLst>
          </p:cNvPr>
          <p:cNvSpPr txBox="1"/>
          <p:nvPr/>
        </p:nvSpPr>
        <p:spPr>
          <a:xfrm>
            <a:off x="9178589" y="1971641"/>
            <a:ext cx="955366" cy="584775"/>
          </a:xfrm>
          <a:prstGeom prst="rect">
            <a:avLst/>
          </a:prstGeom>
          <a:noFill/>
        </p:spPr>
        <p:txBody>
          <a:bodyPr wrap="square" rtlCol="0">
            <a:spAutoFit/>
          </a:bodyPr>
          <a:lstStyle/>
          <a:p>
            <a:r>
              <a:rPr lang="en-US" sz="1600" dirty="0">
                <a:solidFill>
                  <a:srgbClr val="7030A0"/>
                </a:solidFill>
              </a:rPr>
              <a:t>0.13 kW</a:t>
            </a:r>
          </a:p>
          <a:p>
            <a:r>
              <a:rPr lang="en-US" sz="1600" dirty="0"/>
              <a:t>90.3 K</a:t>
            </a:r>
          </a:p>
        </p:txBody>
      </p:sp>
      <p:sp>
        <p:nvSpPr>
          <p:cNvPr id="35" name="TextBox 34">
            <a:extLst>
              <a:ext uri="{FF2B5EF4-FFF2-40B4-BE49-F238E27FC236}">
                <a16:creationId xmlns:a16="http://schemas.microsoft.com/office/drawing/2014/main" id="{09D4BB28-2541-A967-014A-A91716A2C24D}"/>
              </a:ext>
            </a:extLst>
          </p:cNvPr>
          <p:cNvSpPr txBox="1"/>
          <p:nvPr/>
        </p:nvSpPr>
        <p:spPr>
          <a:xfrm>
            <a:off x="8005003" y="2417168"/>
            <a:ext cx="720856" cy="338554"/>
          </a:xfrm>
          <a:prstGeom prst="rect">
            <a:avLst/>
          </a:prstGeom>
          <a:noFill/>
        </p:spPr>
        <p:txBody>
          <a:bodyPr wrap="square" rtlCol="0">
            <a:spAutoFit/>
          </a:bodyPr>
          <a:lstStyle/>
          <a:p>
            <a:r>
              <a:rPr lang="en-US" sz="1600" dirty="0"/>
              <a:t>3 bar</a:t>
            </a:r>
          </a:p>
        </p:txBody>
      </p:sp>
      <p:sp>
        <p:nvSpPr>
          <p:cNvPr id="36" name="TextBox 35">
            <a:extLst>
              <a:ext uri="{FF2B5EF4-FFF2-40B4-BE49-F238E27FC236}">
                <a16:creationId xmlns:a16="http://schemas.microsoft.com/office/drawing/2014/main" id="{A3A93A1F-88A3-747D-2AF9-3EF4843B31D3}"/>
              </a:ext>
            </a:extLst>
          </p:cNvPr>
          <p:cNvSpPr txBox="1"/>
          <p:nvPr/>
        </p:nvSpPr>
        <p:spPr>
          <a:xfrm>
            <a:off x="4736601" y="3737637"/>
            <a:ext cx="904840" cy="338554"/>
          </a:xfrm>
          <a:prstGeom prst="rect">
            <a:avLst/>
          </a:prstGeom>
          <a:noFill/>
        </p:spPr>
        <p:txBody>
          <a:bodyPr wrap="square" rtlCol="0">
            <a:spAutoFit/>
          </a:bodyPr>
          <a:lstStyle/>
          <a:p>
            <a:r>
              <a:rPr lang="en-US" sz="1600" dirty="0"/>
              <a:t>0.07 kW</a:t>
            </a:r>
          </a:p>
        </p:txBody>
      </p:sp>
      <p:sp>
        <p:nvSpPr>
          <p:cNvPr id="37" name="TextBox 36">
            <a:extLst>
              <a:ext uri="{FF2B5EF4-FFF2-40B4-BE49-F238E27FC236}">
                <a16:creationId xmlns:a16="http://schemas.microsoft.com/office/drawing/2014/main" id="{E455E0C3-4541-DF23-322D-A548A72772E0}"/>
              </a:ext>
            </a:extLst>
          </p:cNvPr>
          <p:cNvSpPr txBox="1"/>
          <p:nvPr/>
        </p:nvSpPr>
        <p:spPr>
          <a:xfrm>
            <a:off x="3878015" y="4565638"/>
            <a:ext cx="1119116" cy="338554"/>
          </a:xfrm>
          <a:prstGeom prst="rect">
            <a:avLst/>
          </a:prstGeom>
          <a:noFill/>
        </p:spPr>
        <p:txBody>
          <a:bodyPr wrap="square" rtlCol="0">
            <a:spAutoFit/>
          </a:bodyPr>
          <a:lstStyle/>
          <a:p>
            <a:r>
              <a:rPr lang="en-US" sz="1600" dirty="0"/>
              <a:t>50 stages</a:t>
            </a:r>
          </a:p>
        </p:txBody>
      </p:sp>
      <p:sp>
        <p:nvSpPr>
          <p:cNvPr id="38" name="TextBox 37">
            <a:extLst>
              <a:ext uri="{FF2B5EF4-FFF2-40B4-BE49-F238E27FC236}">
                <a16:creationId xmlns:a16="http://schemas.microsoft.com/office/drawing/2014/main" id="{E52DCF82-14DB-4633-6746-A0DB535950E3}"/>
              </a:ext>
            </a:extLst>
          </p:cNvPr>
          <p:cNvSpPr txBox="1"/>
          <p:nvPr/>
        </p:nvSpPr>
        <p:spPr>
          <a:xfrm>
            <a:off x="8622660" y="4517019"/>
            <a:ext cx="1310315" cy="338554"/>
          </a:xfrm>
          <a:prstGeom prst="rect">
            <a:avLst/>
          </a:prstGeom>
          <a:noFill/>
        </p:spPr>
        <p:txBody>
          <a:bodyPr wrap="square" rtlCol="0">
            <a:spAutoFit/>
          </a:bodyPr>
          <a:lstStyle/>
          <a:p>
            <a:r>
              <a:rPr lang="en-US" sz="1600" dirty="0"/>
              <a:t>40 stages</a:t>
            </a:r>
          </a:p>
        </p:txBody>
      </p:sp>
      <p:sp>
        <p:nvSpPr>
          <p:cNvPr id="39" name="TextBox 38">
            <a:extLst>
              <a:ext uri="{FF2B5EF4-FFF2-40B4-BE49-F238E27FC236}">
                <a16:creationId xmlns:a16="http://schemas.microsoft.com/office/drawing/2014/main" id="{701FEEEE-6D78-399C-FD66-388C9E1BAE65}"/>
              </a:ext>
            </a:extLst>
          </p:cNvPr>
          <p:cNvSpPr txBox="1"/>
          <p:nvPr/>
        </p:nvSpPr>
        <p:spPr>
          <a:xfrm>
            <a:off x="288997" y="2960914"/>
            <a:ext cx="2636833" cy="1077218"/>
          </a:xfrm>
          <a:prstGeom prst="rect">
            <a:avLst/>
          </a:prstGeom>
          <a:noFill/>
        </p:spPr>
        <p:txBody>
          <a:bodyPr wrap="square" rtlCol="0">
            <a:spAutoFit/>
          </a:bodyPr>
          <a:lstStyle/>
          <a:p>
            <a:r>
              <a:rPr lang="en-US" sz="1600" dirty="0"/>
              <a:t>3.7 bar</a:t>
            </a:r>
          </a:p>
          <a:p>
            <a:r>
              <a:rPr lang="en-US" sz="1600" dirty="0"/>
              <a:t>91 K</a:t>
            </a:r>
          </a:p>
          <a:p>
            <a:r>
              <a:rPr lang="en-US" sz="1600" dirty="0"/>
              <a:t>5 kg/</a:t>
            </a:r>
            <a:r>
              <a:rPr lang="en-US" sz="1600" dirty="0" err="1"/>
              <a:t>hr</a:t>
            </a:r>
            <a:r>
              <a:rPr lang="en-US" sz="1600" dirty="0"/>
              <a:t> </a:t>
            </a:r>
          </a:p>
          <a:p>
            <a:r>
              <a:rPr lang="en-US" sz="1600" dirty="0"/>
              <a:t>97% N2, 3% </a:t>
            </a:r>
            <a:r>
              <a:rPr lang="en-US" sz="1600" dirty="0" err="1"/>
              <a:t>Ar</a:t>
            </a:r>
            <a:endParaRPr lang="en-US" sz="1600" dirty="0"/>
          </a:p>
        </p:txBody>
      </p:sp>
      <p:sp>
        <p:nvSpPr>
          <p:cNvPr id="41" name="TextBox 40">
            <a:extLst>
              <a:ext uri="{FF2B5EF4-FFF2-40B4-BE49-F238E27FC236}">
                <a16:creationId xmlns:a16="http://schemas.microsoft.com/office/drawing/2014/main" id="{36237801-FDE1-2C10-2D36-6F6F3BEEA731}"/>
              </a:ext>
            </a:extLst>
          </p:cNvPr>
          <p:cNvSpPr txBox="1"/>
          <p:nvPr/>
        </p:nvSpPr>
        <p:spPr>
          <a:xfrm>
            <a:off x="6122349" y="2104812"/>
            <a:ext cx="2636833" cy="584775"/>
          </a:xfrm>
          <a:prstGeom prst="rect">
            <a:avLst/>
          </a:prstGeom>
          <a:noFill/>
        </p:spPr>
        <p:txBody>
          <a:bodyPr wrap="square" rtlCol="0">
            <a:spAutoFit/>
          </a:bodyPr>
          <a:lstStyle/>
          <a:p>
            <a:r>
              <a:rPr lang="en-US" sz="1600" dirty="0"/>
              <a:t>5 bar</a:t>
            </a:r>
          </a:p>
          <a:p>
            <a:r>
              <a:rPr lang="en-US" sz="1600" dirty="0"/>
              <a:t>101.1 K</a:t>
            </a:r>
          </a:p>
        </p:txBody>
      </p:sp>
      <p:sp>
        <p:nvSpPr>
          <p:cNvPr id="43" name="TextBox 42">
            <a:extLst>
              <a:ext uri="{FF2B5EF4-FFF2-40B4-BE49-F238E27FC236}">
                <a16:creationId xmlns:a16="http://schemas.microsoft.com/office/drawing/2014/main" id="{FC39E7B5-946F-06B8-4C0D-B347AF3F4760}"/>
              </a:ext>
            </a:extLst>
          </p:cNvPr>
          <p:cNvSpPr txBox="1"/>
          <p:nvPr/>
        </p:nvSpPr>
        <p:spPr>
          <a:xfrm>
            <a:off x="5191160" y="4609525"/>
            <a:ext cx="904840" cy="338554"/>
          </a:xfrm>
          <a:prstGeom prst="rect">
            <a:avLst/>
          </a:prstGeom>
          <a:noFill/>
        </p:spPr>
        <p:txBody>
          <a:bodyPr wrap="square" rtlCol="0">
            <a:spAutoFit/>
          </a:bodyPr>
          <a:lstStyle/>
          <a:p>
            <a:r>
              <a:rPr lang="en-US" sz="1600" dirty="0"/>
              <a:t>91.9 K</a:t>
            </a:r>
          </a:p>
        </p:txBody>
      </p:sp>
      <p:sp>
        <p:nvSpPr>
          <p:cNvPr id="44" name="TextBox 43">
            <a:extLst>
              <a:ext uri="{FF2B5EF4-FFF2-40B4-BE49-F238E27FC236}">
                <a16:creationId xmlns:a16="http://schemas.microsoft.com/office/drawing/2014/main" id="{D72BB148-72F1-6589-EBD5-FA3EB5039936}"/>
              </a:ext>
            </a:extLst>
          </p:cNvPr>
          <p:cNvSpPr txBox="1"/>
          <p:nvPr/>
        </p:nvSpPr>
        <p:spPr>
          <a:xfrm>
            <a:off x="6958161" y="3077558"/>
            <a:ext cx="904840" cy="338554"/>
          </a:xfrm>
          <a:prstGeom prst="rect">
            <a:avLst/>
          </a:prstGeom>
          <a:noFill/>
        </p:spPr>
        <p:txBody>
          <a:bodyPr wrap="square" rtlCol="0">
            <a:spAutoFit/>
          </a:bodyPr>
          <a:lstStyle/>
          <a:p>
            <a:r>
              <a:rPr lang="en-US" sz="1600" dirty="0"/>
              <a:t>93 K</a:t>
            </a:r>
          </a:p>
        </p:txBody>
      </p:sp>
      <p:sp>
        <p:nvSpPr>
          <p:cNvPr id="45" name="TextBox 44">
            <a:extLst>
              <a:ext uri="{FF2B5EF4-FFF2-40B4-BE49-F238E27FC236}">
                <a16:creationId xmlns:a16="http://schemas.microsoft.com/office/drawing/2014/main" id="{EE5CADBB-9997-5EAB-7A20-22E28C4E9621}"/>
              </a:ext>
            </a:extLst>
          </p:cNvPr>
          <p:cNvSpPr txBox="1"/>
          <p:nvPr/>
        </p:nvSpPr>
        <p:spPr>
          <a:xfrm>
            <a:off x="7142466" y="5244890"/>
            <a:ext cx="904840" cy="338554"/>
          </a:xfrm>
          <a:prstGeom prst="rect">
            <a:avLst/>
          </a:prstGeom>
          <a:noFill/>
        </p:spPr>
        <p:txBody>
          <a:bodyPr wrap="square" rtlCol="0">
            <a:spAutoFit/>
          </a:bodyPr>
          <a:lstStyle/>
          <a:p>
            <a:r>
              <a:rPr lang="en-US" sz="1600" dirty="0"/>
              <a:t>94 K</a:t>
            </a:r>
          </a:p>
        </p:txBody>
      </p:sp>
      <p:sp>
        <p:nvSpPr>
          <p:cNvPr id="46" name="TextBox 45">
            <a:extLst>
              <a:ext uri="{FF2B5EF4-FFF2-40B4-BE49-F238E27FC236}">
                <a16:creationId xmlns:a16="http://schemas.microsoft.com/office/drawing/2014/main" id="{7E64A23E-3FC3-B0FA-2F27-52F88C09D3CB}"/>
              </a:ext>
            </a:extLst>
          </p:cNvPr>
          <p:cNvSpPr txBox="1"/>
          <p:nvPr/>
        </p:nvSpPr>
        <p:spPr>
          <a:xfrm>
            <a:off x="8215608" y="5257002"/>
            <a:ext cx="904840" cy="338554"/>
          </a:xfrm>
          <a:prstGeom prst="rect">
            <a:avLst/>
          </a:prstGeom>
          <a:noFill/>
        </p:spPr>
        <p:txBody>
          <a:bodyPr wrap="square" rtlCol="0">
            <a:spAutoFit/>
          </a:bodyPr>
          <a:lstStyle/>
          <a:p>
            <a:r>
              <a:rPr lang="en-US" sz="1600" dirty="0"/>
              <a:t>90.3 K</a:t>
            </a:r>
          </a:p>
        </p:txBody>
      </p:sp>
      <p:sp>
        <p:nvSpPr>
          <p:cNvPr id="47" name="TextBox 46">
            <a:extLst>
              <a:ext uri="{FF2B5EF4-FFF2-40B4-BE49-F238E27FC236}">
                <a16:creationId xmlns:a16="http://schemas.microsoft.com/office/drawing/2014/main" id="{78B8B378-A335-251C-B790-3771885E2139}"/>
              </a:ext>
            </a:extLst>
          </p:cNvPr>
          <p:cNvSpPr txBox="1"/>
          <p:nvPr/>
        </p:nvSpPr>
        <p:spPr>
          <a:xfrm>
            <a:off x="1837999" y="1695284"/>
            <a:ext cx="1087831" cy="338554"/>
          </a:xfrm>
          <a:prstGeom prst="rect">
            <a:avLst/>
          </a:prstGeom>
          <a:noFill/>
        </p:spPr>
        <p:txBody>
          <a:bodyPr wrap="square" rtlCol="0">
            <a:spAutoFit/>
          </a:bodyPr>
          <a:lstStyle/>
          <a:p>
            <a:r>
              <a:rPr lang="en-US" sz="1600" dirty="0"/>
              <a:t>2.79 kg/</a:t>
            </a:r>
            <a:r>
              <a:rPr lang="en-US" sz="1600" dirty="0" err="1"/>
              <a:t>hr</a:t>
            </a:r>
            <a:endParaRPr lang="en-US" sz="1600" dirty="0"/>
          </a:p>
        </p:txBody>
      </p:sp>
      <p:sp>
        <p:nvSpPr>
          <p:cNvPr id="48" name="TextBox 47">
            <a:extLst>
              <a:ext uri="{FF2B5EF4-FFF2-40B4-BE49-F238E27FC236}">
                <a16:creationId xmlns:a16="http://schemas.microsoft.com/office/drawing/2014/main" id="{DDF0C89B-93A9-0EE3-ACE8-D874C1EAAD69}"/>
              </a:ext>
            </a:extLst>
          </p:cNvPr>
          <p:cNvSpPr txBox="1"/>
          <p:nvPr/>
        </p:nvSpPr>
        <p:spPr>
          <a:xfrm>
            <a:off x="9549038" y="3716221"/>
            <a:ext cx="904840" cy="338554"/>
          </a:xfrm>
          <a:prstGeom prst="rect">
            <a:avLst/>
          </a:prstGeom>
          <a:noFill/>
        </p:spPr>
        <p:txBody>
          <a:bodyPr wrap="square" rtlCol="0">
            <a:spAutoFit/>
          </a:bodyPr>
          <a:lstStyle/>
          <a:p>
            <a:r>
              <a:rPr lang="en-US" sz="1600" dirty="0"/>
              <a:t>0.24 kW</a:t>
            </a:r>
          </a:p>
        </p:txBody>
      </p:sp>
      <p:sp>
        <p:nvSpPr>
          <p:cNvPr id="49" name="TextBox 48">
            <a:extLst>
              <a:ext uri="{FF2B5EF4-FFF2-40B4-BE49-F238E27FC236}">
                <a16:creationId xmlns:a16="http://schemas.microsoft.com/office/drawing/2014/main" id="{16332DFF-AD8E-D0FD-FED8-8A1FE82FB609}"/>
              </a:ext>
            </a:extLst>
          </p:cNvPr>
          <p:cNvSpPr txBox="1"/>
          <p:nvPr/>
        </p:nvSpPr>
        <p:spPr>
          <a:xfrm>
            <a:off x="7594886" y="4596457"/>
            <a:ext cx="904840" cy="338554"/>
          </a:xfrm>
          <a:prstGeom prst="rect">
            <a:avLst/>
          </a:prstGeom>
          <a:noFill/>
        </p:spPr>
        <p:txBody>
          <a:bodyPr wrap="square" rtlCol="0">
            <a:spAutoFit/>
          </a:bodyPr>
          <a:lstStyle/>
          <a:p>
            <a:r>
              <a:rPr lang="en-US" sz="1600" dirty="0">
                <a:solidFill>
                  <a:srgbClr val="7030A0"/>
                </a:solidFill>
              </a:rPr>
              <a:t>0.17 kW</a:t>
            </a:r>
          </a:p>
        </p:txBody>
      </p:sp>
      <p:sp>
        <p:nvSpPr>
          <p:cNvPr id="50" name="Slide Number Placeholder 81">
            <a:extLst>
              <a:ext uri="{FF2B5EF4-FFF2-40B4-BE49-F238E27FC236}">
                <a16:creationId xmlns:a16="http://schemas.microsoft.com/office/drawing/2014/main" id="{79E4ACD2-54C5-043E-E2CA-3634B9E55B2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10</a:t>
            </a:r>
          </a:p>
        </p:txBody>
      </p:sp>
    </p:spTree>
    <p:extLst>
      <p:ext uri="{BB962C8B-B14F-4D97-AF65-F5344CB8AC3E}">
        <p14:creationId xmlns:p14="http://schemas.microsoft.com/office/powerpoint/2010/main" val="200326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579AC3A-3C46-9BC6-E372-871EDDE71827}"/>
            </a:ext>
          </a:extLst>
        </p:cNvPr>
        <p:cNvGrpSpPr/>
        <p:nvPr/>
      </p:nvGrpSpPr>
      <p:grpSpPr>
        <a:xfrm>
          <a:off x="0" y="0"/>
          <a:ext cx="0" cy="0"/>
          <a:chOff x="0" y="0"/>
          <a:chExt cx="0" cy="0"/>
        </a:xfrm>
      </p:grpSpPr>
      <p:grpSp>
        <p:nvGrpSpPr>
          <p:cNvPr id="155" name="Group 154">
            <a:extLst>
              <a:ext uri="{FF2B5EF4-FFF2-40B4-BE49-F238E27FC236}">
                <a16:creationId xmlns:a16="http://schemas.microsoft.com/office/drawing/2014/main" id="{87FDD87B-5A96-9FCD-AAD4-0C39CA1529B3}"/>
              </a:ext>
            </a:extLst>
          </p:cNvPr>
          <p:cNvGrpSpPr/>
          <p:nvPr/>
        </p:nvGrpSpPr>
        <p:grpSpPr>
          <a:xfrm>
            <a:off x="824388" y="1253233"/>
            <a:ext cx="10882979" cy="5095252"/>
            <a:chOff x="824388" y="1253233"/>
            <a:chExt cx="10882979" cy="5095252"/>
          </a:xfrm>
        </p:grpSpPr>
        <p:grpSp>
          <p:nvGrpSpPr>
            <p:cNvPr id="104" name="Group 103">
              <a:extLst>
                <a:ext uri="{FF2B5EF4-FFF2-40B4-BE49-F238E27FC236}">
                  <a16:creationId xmlns:a16="http://schemas.microsoft.com/office/drawing/2014/main" id="{7D5BC86A-F471-1CD1-0003-1157CC5EF54E}"/>
                </a:ext>
              </a:extLst>
            </p:cNvPr>
            <p:cNvGrpSpPr/>
            <p:nvPr/>
          </p:nvGrpSpPr>
          <p:grpSpPr>
            <a:xfrm>
              <a:off x="824388" y="1253233"/>
              <a:ext cx="10882979" cy="5095252"/>
              <a:chOff x="824388" y="1253233"/>
              <a:chExt cx="10882979" cy="5095252"/>
            </a:xfrm>
          </p:grpSpPr>
          <p:grpSp>
            <p:nvGrpSpPr>
              <p:cNvPr id="89" name="Group 88">
                <a:extLst>
                  <a:ext uri="{FF2B5EF4-FFF2-40B4-BE49-F238E27FC236}">
                    <a16:creationId xmlns:a16="http://schemas.microsoft.com/office/drawing/2014/main" id="{4846F587-6247-30C5-58C9-CEAF72FFDAFF}"/>
                  </a:ext>
                </a:extLst>
              </p:cNvPr>
              <p:cNvGrpSpPr/>
              <p:nvPr/>
            </p:nvGrpSpPr>
            <p:grpSpPr>
              <a:xfrm>
                <a:off x="824388" y="1253233"/>
                <a:ext cx="10882979" cy="5095252"/>
                <a:chOff x="824388" y="1261309"/>
                <a:chExt cx="10882979" cy="5095252"/>
              </a:xfrm>
            </p:grpSpPr>
            <p:grpSp>
              <p:nvGrpSpPr>
                <p:cNvPr id="88" name="Group 87">
                  <a:extLst>
                    <a:ext uri="{FF2B5EF4-FFF2-40B4-BE49-F238E27FC236}">
                      <a16:creationId xmlns:a16="http://schemas.microsoft.com/office/drawing/2014/main" id="{AD822DD8-8C11-3663-B1E1-0AD45A945AC3}"/>
                    </a:ext>
                  </a:extLst>
                </p:cNvPr>
                <p:cNvGrpSpPr/>
                <p:nvPr/>
              </p:nvGrpSpPr>
              <p:grpSpPr>
                <a:xfrm>
                  <a:off x="824388" y="1261309"/>
                  <a:ext cx="10882979" cy="5095252"/>
                  <a:chOff x="824388" y="1261309"/>
                  <a:chExt cx="10882979" cy="5095252"/>
                </a:xfrm>
              </p:grpSpPr>
              <p:pic>
                <p:nvPicPr>
                  <p:cNvPr id="63" name="Picture 62">
                    <a:extLst>
                      <a:ext uri="{FF2B5EF4-FFF2-40B4-BE49-F238E27FC236}">
                        <a16:creationId xmlns:a16="http://schemas.microsoft.com/office/drawing/2014/main" id="{2C585F99-EDED-63A9-6CCB-62BD65A69E1D}"/>
                      </a:ext>
                    </a:extLst>
                  </p:cNvPr>
                  <p:cNvPicPr>
                    <a:picLocks noChangeAspect="1"/>
                  </p:cNvPicPr>
                  <p:nvPr/>
                </p:nvPicPr>
                <p:blipFill>
                  <a:blip r:embed="rId2"/>
                  <a:stretch>
                    <a:fillRect/>
                  </a:stretch>
                </p:blipFill>
                <p:spPr>
                  <a:xfrm>
                    <a:off x="824388" y="1261309"/>
                    <a:ext cx="10882979" cy="5095252"/>
                  </a:xfrm>
                  <a:prstGeom prst="rect">
                    <a:avLst/>
                  </a:prstGeom>
                </p:spPr>
              </p:pic>
              <p:pic>
                <p:nvPicPr>
                  <p:cNvPr id="75" name="Picture 74">
                    <a:extLst>
                      <a:ext uri="{FF2B5EF4-FFF2-40B4-BE49-F238E27FC236}">
                        <a16:creationId xmlns:a16="http://schemas.microsoft.com/office/drawing/2014/main" id="{A88AB0A1-C78F-E2CA-C99E-4B1FAAEB9A70}"/>
                      </a:ext>
                    </a:extLst>
                  </p:cNvPr>
                  <p:cNvPicPr>
                    <a:picLocks noChangeAspect="1"/>
                  </p:cNvPicPr>
                  <p:nvPr/>
                </p:nvPicPr>
                <p:blipFill>
                  <a:blip r:embed="rId3"/>
                  <a:srcRect l="1" t="8588" r="7198" b="9788"/>
                  <a:stretch/>
                </p:blipFill>
                <p:spPr>
                  <a:xfrm>
                    <a:off x="3444439" y="4099066"/>
                    <a:ext cx="204232" cy="62155"/>
                  </a:xfrm>
                  <a:prstGeom prst="rect">
                    <a:avLst/>
                  </a:prstGeom>
                </p:spPr>
              </p:pic>
            </p:grpSp>
            <p:pic>
              <p:nvPicPr>
                <p:cNvPr id="77" name="Picture 76">
                  <a:extLst>
                    <a:ext uri="{FF2B5EF4-FFF2-40B4-BE49-F238E27FC236}">
                      <a16:creationId xmlns:a16="http://schemas.microsoft.com/office/drawing/2014/main" id="{E21FE4C2-342E-6296-52D7-247EE5BAD3AC}"/>
                    </a:ext>
                  </a:extLst>
                </p:cNvPr>
                <p:cNvPicPr>
                  <a:picLocks noChangeAspect="1"/>
                </p:cNvPicPr>
                <p:nvPr/>
              </p:nvPicPr>
              <p:blipFill>
                <a:blip r:embed="rId4"/>
                <a:stretch>
                  <a:fillRect/>
                </a:stretch>
              </p:blipFill>
              <p:spPr>
                <a:xfrm>
                  <a:off x="3496833" y="3020023"/>
                  <a:ext cx="157176" cy="1079043"/>
                </a:xfrm>
                <a:prstGeom prst="rect">
                  <a:avLst/>
                </a:prstGeom>
              </p:spPr>
            </p:pic>
          </p:grpSp>
          <p:pic>
            <p:nvPicPr>
              <p:cNvPr id="101" name="Picture 100">
                <a:extLst>
                  <a:ext uri="{FF2B5EF4-FFF2-40B4-BE49-F238E27FC236}">
                    <a16:creationId xmlns:a16="http://schemas.microsoft.com/office/drawing/2014/main" id="{84AEEE78-6E42-87FB-BA3F-64FAB7417949}"/>
                  </a:ext>
                </a:extLst>
              </p:cNvPr>
              <p:cNvPicPr>
                <a:picLocks noChangeAspect="1"/>
              </p:cNvPicPr>
              <p:nvPr/>
            </p:nvPicPr>
            <p:blipFill>
              <a:blip r:embed="rId4"/>
              <a:stretch>
                <a:fillRect/>
              </a:stretch>
            </p:blipFill>
            <p:spPr>
              <a:xfrm>
                <a:off x="8263868" y="2986072"/>
                <a:ext cx="174336" cy="848692"/>
              </a:xfrm>
              <a:prstGeom prst="rect">
                <a:avLst/>
              </a:prstGeom>
            </p:spPr>
          </p:pic>
          <p:pic>
            <p:nvPicPr>
              <p:cNvPr id="102" name="Picture 101">
                <a:extLst>
                  <a:ext uri="{FF2B5EF4-FFF2-40B4-BE49-F238E27FC236}">
                    <a16:creationId xmlns:a16="http://schemas.microsoft.com/office/drawing/2014/main" id="{67882838-816C-277C-D6E3-3914750FE52E}"/>
                  </a:ext>
                </a:extLst>
              </p:cNvPr>
              <p:cNvPicPr>
                <a:picLocks noChangeAspect="1"/>
              </p:cNvPicPr>
              <p:nvPr/>
            </p:nvPicPr>
            <p:blipFill>
              <a:blip r:embed="rId3"/>
              <a:srcRect l="1" t="8590" r="53598" b="31370"/>
              <a:stretch/>
            </p:blipFill>
            <p:spPr>
              <a:xfrm>
                <a:off x="8240991" y="3828495"/>
                <a:ext cx="202859" cy="45719"/>
              </a:xfrm>
              <a:prstGeom prst="rect">
                <a:avLst/>
              </a:prstGeom>
            </p:spPr>
          </p:pic>
        </p:grpSp>
        <p:pic>
          <p:nvPicPr>
            <p:cNvPr id="154" name="Picture 153">
              <a:extLst>
                <a:ext uri="{FF2B5EF4-FFF2-40B4-BE49-F238E27FC236}">
                  <a16:creationId xmlns:a16="http://schemas.microsoft.com/office/drawing/2014/main" id="{F8C35571-3D96-881F-56F7-8017D7F84909}"/>
                </a:ext>
              </a:extLst>
            </p:cNvPr>
            <p:cNvPicPr>
              <a:picLocks noChangeAspect="1"/>
            </p:cNvPicPr>
            <p:nvPr/>
          </p:nvPicPr>
          <p:blipFill>
            <a:blip r:embed="rId4"/>
            <a:stretch>
              <a:fillRect/>
            </a:stretch>
          </p:blipFill>
          <p:spPr>
            <a:xfrm>
              <a:off x="6543143" y="4623748"/>
              <a:ext cx="379317" cy="147406"/>
            </a:xfrm>
            <a:prstGeom prst="rect">
              <a:avLst/>
            </a:prstGeom>
          </p:spPr>
        </p:pic>
        <p:pic>
          <p:nvPicPr>
            <p:cNvPr id="153" name="Picture 152">
              <a:extLst>
                <a:ext uri="{FF2B5EF4-FFF2-40B4-BE49-F238E27FC236}">
                  <a16:creationId xmlns:a16="http://schemas.microsoft.com/office/drawing/2014/main" id="{17239606-46B8-BD2E-BC8B-8A6E8B4A95E3}"/>
                </a:ext>
              </a:extLst>
            </p:cNvPr>
            <p:cNvPicPr>
              <a:picLocks noChangeAspect="1"/>
            </p:cNvPicPr>
            <p:nvPr/>
          </p:nvPicPr>
          <p:blipFill>
            <a:blip r:embed="rId3"/>
            <a:srcRect l="1" t="8590" r="53598" b="31370"/>
            <a:stretch/>
          </p:blipFill>
          <p:spPr>
            <a:xfrm rot="16200000">
              <a:off x="6621205" y="4690630"/>
              <a:ext cx="202859" cy="45719"/>
            </a:xfrm>
            <a:prstGeom prst="rect">
              <a:avLst/>
            </a:prstGeom>
          </p:spPr>
        </p:pic>
      </p:grpSp>
      <p:sp>
        <p:nvSpPr>
          <p:cNvPr id="7" name="Title 1">
            <a:extLst>
              <a:ext uri="{FF2B5EF4-FFF2-40B4-BE49-F238E27FC236}">
                <a16:creationId xmlns:a16="http://schemas.microsoft.com/office/drawing/2014/main" id="{A6D4A456-F49A-898E-A4D3-03F17A9019C8}"/>
              </a:ext>
            </a:extLst>
          </p:cNvPr>
          <p:cNvSpPr>
            <a:spLocks noGrp="1"/>
          </p:cNvSpPr>
          <p:nvPr>
            <p:ph type="title"/>
          </p:nvPr>
        </p:nvSpPr>
        <p:spPr>
          <a:xfrm>
            <a:off x="1776984" y="640080"/>
            <a:ext cx="10351008" cy="914400"/>
          </a:xfrm>
        </p:spPr>
        <p:txBody>
          <a:bodyPr>
            <a:normAutofit fontScale="90000"/>
          </a:bodyPr>
          <a:lstStyle/>
          <a:p>
            <a:r>
              <a:rPr lang="en-US" dirty="0"/>
              <a:t>The Recycled Heat Exchange Columns</a:t>
            </a:r>
            <a:br>
              <a:rPr lang="en-CA" dirty="0"/>
            </a:br>
            <a:endParaRPr lang="en-CA" dirty="0"/>
          </a:p>
        </p:txBody>
      </p:sp>
      <p:sp>
        <p:nvSpPr>
          <p:cNvPr id="8" name="TextBox 7">
            <a:extLst>
              <a:ext uri="{FF2B5EF4-FFF2-40B4-BE49-F238E27FC236}">
                <a16:creationId xmlns:a16="http://schemas.microsoft.com/office/drawing/2014/main" id="{B937BBA8-8C8D-63F8-AD9D-8A4FE522951B}"/>
              </a:ext>
            </a:extLst>
          </p:cNvPr>
          <p:cNvSpPr txBox="1"/>
          <p:nvPr/>
        </p:nvSpPr>
        <p:spPr>
          <a:xfrm>
            <a:off x="164005" y="3171214"/>
            <a:ext cx="898175" cy="830997"/>
          </a:xfrm>
          <a:prstGeom prst="rect">
            <a:avLst/>
          </a:prstGeom>
          <a:noFill/>
        </p:spPr>
        <p:txBody>
          <a:bodyPr wrap="square" rtlCol="0">
            <a:spAutoFit/>
          </a:bodyPr>
          <a:lstStyle/>
          <a:p>
            <a:r>
              <a:rPr lang="en-US" sz="1200" dirty="0">
                <a:solidFill>
                  <a:srgbClr val="00B050"/>
                </a:solidFill>
                <a:latin typeface="Arial" panose="020B0604020202020204" pitchFamily="34" charset="0"/>
                <a:cs typeface="Arial" panose="020B0604020202020204" pitchFamily="34" charset="0"/>
              </a:rPr>
              <a:t>5 kg/</a:t>
            </a:r>
            <a:r>
              <a:rPr lang="en-US" sz="1200" dirty="0" err="1">
                <a:solidFill>
                  <a:srgbClr val="00B050"/>
                </a:solidFill>
                <a:latin typeface="Arial" panose="020B0604020202020204" pitchFamily="34" charset="0"/>
                <a:cs typeface="Arial" panose="020B0604020202020204" pitchFamily="34" charset="0"/>
              </a:rPr>
              <a:t>hr</a:t>
            </a:r>
            <a:r>
              <a:rPr lang="en-US" sz="1200" dirty="0">
                <a:solidFill>
                  <a:srgbClr val="00B050"/>
                </a:solidFill>
                <a:latin typeface="Arial" panose="020B0604020202020204" pitchFamily="34" charset="0"/>
                <a:cs typeface="Arial" panose="020B0604020202020204" pitchFamily="34" charset="0"/>
              </a:rPr>
              <a:t> (V)</a:t>
            </a:r>
          </a:p>
          <a:p>
            <a:r>
              <a:rPr lang="en-US" sz="1200" dirty="0">
                <a:solidFill>
                  <a:srgbClr val="00B050"/>
                </a:solidFill>
                <a:latin typeface="Arial" panose="020B0604020202020204" pitchFamily="34" charset="0"/>
                <a:cs typeface="Arial" panose="020B0604020202020204" pitchFamily="34" charset="0"/>
              </a:rPr>
              <a:t>3.7 bar</a:t>
            </a:r>
          </a:p>
          <a:p>
            <a:r>
              <a:rPr lang="en-US" sz="1200" dirty="0">
                <a:solidFill>
                  <a:srgbClr val="00B050"/>
                </a:solidFill>
                <a:latin typeface="Arial" panose="020B0604020202020204" pitchFamily="34" charset="0"/>
                <a:cs typeface="Arial" panose="020B0604020202020204" pitchFamily="34" charset="0"/>
              </a:rPr>
              <a:t>91 K</a:t>
            </a:r>
          </a:p>
          <a:p>
            <a:r>
              <a:rPr lang="en-US" sz="1200" dirty="0">
                <a:solidFill>
                  <a:srgbClr val="00B050"/>
                </a:solidFill>
                <a:latin typeface="Arial" panose="020B0604020202020204" pitchFamily="34" charset="0"/>
                <a:cs typeface="Arial" panose="020B0604020202020204" pitchFamily="34" charset="0"/>
              </a:rPr>
              <a:t>0.97 N2</a:t>
            </a:r>
          </a:p>
        </p:txBody>
      </p:sp>
      <p:sp>
        <p:nvSpPr>
          <p:cNvPr id="9" name="TextBox 8">
            <a:extLst>
              <a:ext uri="{FF2B5EF4-FFF2-40B4-BE49-F238E27FC236}">
                <a16:creationId xmlns:a16="http://schemas.microsoft.com/office/drawing/2014/main" id="{B1F25827-B16A-10FD-2C49-DCE7A176F68E}"/>
              </a:ext>
            </a:extLst>
          </p:cNvPr>
          <p:cNvSpPr txBox="1"/>
          <p:nvPr/>
        </p:nvSpPr>
        <p:spPr>
          <a:xfrm>
            <a:off x="2405884" y="1498093"/>
            <a:ext cx="1158885" cy="830997"/>
          </a:xfrm>
          <a:prstGeom prst="rect">
            <a:avLst/>
          </a:prstGeom>
          <a:noFill/>
        </p:spPr>
        <p:txBody>
          <a:bodyPr wrap="square" rtlCol="0">
            <a:spAutoFit/>
          </a:bodyPr>
          <a:lstStyle/>
          <a:p>
            <a:r>
              <a:rPr lang="en-US" sz="1200" dirty="0">
                <a:solidFill>
                  <a:srgbClr val="0070C0"/>
                </a:solidFill>
                <a:latin typeface="Arial" panose="020B0604020202020204" pitchFamily="34" charset="0"/>
                <a:cs typeface="Arial" panose="020B0604020202020204" pitchFamily="34" charset="0"/>
              </a:rPr>
              <a:t>2.79 kg/</a:t>
            </a:r>
            <a:r>
              <a:rPr lang="en-US" sz="1200" dirty="0" err="1">
                <a:solidFill>
                  <a:srgbClr val="0070C0"/>
                </a:solidFill>
                <a:latin typeface="Arial" panose="020B0604020202020204" pitchFamily="34" charset="0"/>
                <a:cs typeface="Arial" panose="020B0604020202020204" pitchFamily="34" charset="0"/>
              </a:rPr>
              <a:t>hr</a:t>
            </a:r>
            <a:r>
              <a:rPr lang="en-US" sz="1200" dirty="0">
                <a:solidFill>
                  <a:srgbClr val="0070C0"/>
                </a:solidFill>
                <a:latin typeface="Arial" panose="020B0604020202020204" pitchFamily="34" charset="0"/>
                <a:cs typeface="Arial" panose="020B0604020202020204" pitchFamily="34" charset="0"/>
              </a:rPr>
              <a:t> (V)</a:t>
            </a:r>
          </a:p>
          <a:p>
            <a:r>
              <a:rPr lang="en-US" sz="1200" dirty="0">
                <a:solidFill>
                  <a:srgbClr val="00B050"/>
                </a:solidFill>
                <a:latin typeface="Arial" panose="020B0604020202020204" pitchFamily="34" charset="0"/>
                <a:cs typeface="Arial" panose="020B0604020202020204" pitchFamily="34" charset="0"/>
              </a:rPr>
              <a:t>3.7 bar</a:t>
            </a:r>
          </a:p>
          <a:p>
            <a:r>
              <a:rPr lang="en-US" sz="1200" dirty="0">
                <a:solidFill>
                  <a:srgbClr val="0070C0"/>
                </a:solidFill>
                <a:latin typeface="Arial" panose="020B0604020202020204" pitchFamily="34" charset="0"/>
                <a:cs typeface="Arial" panose="020B0604020202020204" pitchFamily="34" charset="0"/>
              </a:rPr>
              <a:t>98.3 K</a:t>
            </a:r>
          </a:p>
          <a:p>
            <a:r>
              <a:rPr lang="en-US" sz="1200" dirty="0">
                <a:solidFill>
                  <a:srgbClr val="0070C0"/>
                </a:solidFill>
                <a:latin typeface="Arial" panose="020B0604020202020204" pitchFamily="34" charset="0"/>
                <a:cs typeface="Arial" panose="020B0604020202020204" pitchFamily="34" charset="0"/>
              </a:rPr>
              <a:t>0.85 N2</a:t>
            </a:r>
          </a:p>
        </p:txBody>
      </p:sp>
      <p:sp>
        <p:nvSpPr>
          <p:cNvPr id="10" name="TextBox 9">
            <a:extLst>
              <a:ext uri="{FF2B5EF4-FFF2-40B4-BE49-F238E27FC236}">
                <a16:creationId xmlns:a16="http://schemas.microsoft.com/office/drawing/2014/main" id="{A02A1D3D-7817-2C09-C477-209F61F73ECA}"/>
              </a:ext>
            </a:extLst>
          </p:cNvPr>
          <p:cNvSpPr txBox="1"/>
          <p:nvPr/>
        </p:nvSpPr>
        <p:spPr>
          <a:xfrm>
            <a:off x="2918491" y="2571362"/>
            <a:ext cx="746021" cy="461665"/>
          </a:xfrm>
          <a:prstGeom prst="rect">
            <a:avLst/>
          </a:prstGeom>
          <a:noFill/>
        </p:spPr>
        <p:txBody>
          <a:bodyPr wrap="square" rtlCol="0">
            <a:spAutoFit/>
          </a:bodyPr>
          <a:lstStyle/>
          <a:p>
            <a:r>
              <a:rPr lang="en-US" sz="1200" dirty="0">
                <a:solidFill>
                  <a:srgbClr val="0070C0"/>
                </a:solidFill>
                <a:latin typeface="Arial" panose="020B0604020202020204" pitchFamily="34" charset="0"/>
                <a:cs typeface="Arial" panose="020B0604020202020204" pitchFamily="34" charset="0"/>
              </a:rPr>
              <a:t>93.5 K</a:t>
            </a:r>
          </a:p>
          <a:p>
            <a:r>
              <a:rPr lang="en-US" sz="1200" dirty="0">
                <a:solidFill>
                  <a:srgbClr val="0070C0"/>
                </a:solidFill>
                <a:latin typeface="Arial" panose="020B0604020202020204" pitchFamily="34" charset="0"/>
                <a:cs typeface="Arial" panose="020B0604020202020204" pitchFamily="34" charset="0"/>
              </a:rPr>
              <a:t>0.93 N2</a:t>
            </a:r>
          </a:p>
        </p:txBody>
      </p:sp>
      <p:sp>
        <p:nvSpPr>
          <p:cNvPr id="11" name="TextBox 10">
            <a:extLst>
              <a:ext uri="{FF2B5EF4-FFF2-40B4-BE49-F238E27FC236}">
                <a16:creationId xmlns:a16="http://schemas.microsoft.com/office/drawing/2014/main" id="{4B2B1BF7-ECD1-1F92-6744-7DE5F76B7B65}"/>
              </a:ext>
            </a:extLst>
          </p:cNvPr>
          <p:cNvSpPr txBox="1"/>
          <p:nvPr/>
        </p:nvSpPr>
        <p:spPr>
          <a:xfrm>
            <a:off x="4485269" y="1749587"/>
            <a:ext cx="1573413" cy="830997"/>
          </a:xfrm>
          <a:prstGeom prst="rect">
            <a:avLst/>
          </a:prstGeom>
          <a:noFill/>
        </p:spPr>
        <p:txBody>
          <a:bodyPr wrap="square" rtlCol="0">
            <a:spAutoFit/>
          </a:bodyPr>
          <a:lstStyle/>
          <a:p>
            <a:r>
              <a:rPr lang="en-US" sz="1200" dirty="0">
                <a:solidFill>
                  <a:srgbClr val="0070C0"/>
                </a:solidFill>
                <a:latin typeface="Arial" panose="020B0604020202020204" pitchFamily="34" charset="0"/>
                <a:cs typeface="Arial" panose="020B0604020202020204" pitchFamily="34" charset="0"/>
              </a:rPr>
              <a:t>4.79 kg/</a:t>
            </a:r>
            <a:r>
              <a:rPr lang="en-US" sz="1200" dirty="0" err="1">
                <a:solidFill>
                  <a:srgbClr val="0070C0"/>
                </a:solidFill>
                <a:latin typeface="Arial" panose="020B0604020202020204" pitchFamily="34" charset="0"/>
                <a:cs typeface="Arial" panose="020B0604020202020204" pitchFamily="34" charset="0"/>
              </a:rPr>
              <a:t>hr</a:t>
            </a:r>
            <a:r>
              <a:rPr lang="en-US" sz="1200" dirty="0">
                <a:solidFill>
                  <a:srgbClr val="0070C0"/>
                </a:solidFill>
                <a:latin typeface="Arial" panose="020B0604020202020204" pitchFamily="34" charset="0"/>
                <a:cs typeface="Arial" panose="020B0604020202020204" pitchFamily="34" charset="0"/>
              </a:rPr>
              <a:t> (V)</a:t>
            </a:r>
          </a:p>
          <a:p>
            <a:r>
              <a:rPr lang="en-US" sz="1200" dirty="0">
                <a:solidFill>
                  <a:srgbClr val="00B050"/>
                </a:solidFill>
                <a:latin typeface="Arial" panose="020B0604020202020204" pitchFamily="34" charset="0"/>
                <a:cs typeface="Arial" panose="020B0604020202020204" pitchFamily="34" charset="0"/>
              </a:rPr>
              <a:t>3.7 bar</a:t>
            </a:r>
          </a:p>
          <a:p>
            <a:r>
              <a:rPr lang="en-US" sz="1200" dirty="0">
                <a:solidFill>
                  <a:srgbClr val="0070C0"/>
                </a:solidFill>
                <a:latin typeface="Arial" panose="020B0604020202020204" pitchFamily="34" charset="0"/>
                <a:cs typeface="Arial" panose="020B0604020202020204" pitchFamily="34" charset="0"/>
              </a:rPr>
              <a:t>90.3 K</a:t>
            </a:r>
          </a:p>
          <a:p>
            <a:r>
              <a:rPr lang="en-US" sz="1200" dirty="0">
                <a:solidFill>
                  <a:srgbClr val="FF0000"/>
                </a:solidFill>
                <a:latin typeface="Arial" panose="020B0604020202020204" pitchFamily="34" charset="0"/>
                <a:cs typeface="Arial" panose="020B0604020202020204" pitchFamily="34" charset="0"/>
              </a:rPr>
              <a:t>0.5ppm Impurities</a:t>
            </a:r>
          </a:p>
        </p:txBody>
      </p:sp>
      <p:sp>
        <p:nvSpPr>
          <p:cNvPr id="12" name="TextBox 11">
            <a:extLst>
              <a:ext uri="{FF2B5EF4-FFF2-40B4-BE49-F238E27FC236}">
                <a16:creationId xmlns:a16="http://schemas.microsoft.com/office/drawing/2014/main" id="{4B7817B1-16CD-CDFC-DAA8-754ADF867BDE}"/>
              </a:ext>
            </a:extLst>
          </p:cNvPr>
          <p:cNvSpPr txBox="1"/>
          <p:nvPr/>
        </p:nvSpPr>
        <p:spPr>
          <a:xfrm>
            <a:off x="6096000" y="2243060"/>
            <a:ext cx="746021" cy="461665"/>
          </a:xfrm>
          <a:prstGeom prst="rect">
            <a:avLst/>
          </a:prstGeom>
          <a:noFill/>
        </p:spPr>
        <p:txBody>
          <a:bodyPr wrap="square" rtlCol="0">
            <a:spAutoFit/>
          </a:bodyPr>
          <a:lstStyle/>
          <a:p>
            <a:r>
              <a:rPr lang="en-US" sz="1200" dirty="0">
                <a:solidFill>
                  <a:srgbClr val="00B050"/>
                </a:solidFill>
                <a:latin typeface="Arial" panose="020B0604020202020204" pitchFamily="34" charset="0"/>
                <a:cs typeface="Arial" panose="020B0604020202020204" pitchFamily="34" charset="0"/>
              </a:rPr>
              <a:t>5 bar</a:t>
            </a:r>
          </a:p>
          <a:p>
            <a:r>
              <a:rPr lang="en-US" sz="1200" dirty="0">
                <a:solidFill>
                  <a:srgbClr val="0070C0"/>
                </a:solidFill>
                <a:latin typeface="Arial" panose="020B0604020202020204" pitchFamily="34" charset="0"/>
                <a:cs typeface="Arial" panose="020B0604020202020204" pitchFamily="34" charset="0"/>
              </a:rPr>
              <a:t>101.1 K</a:t>
            </a:r>
          </a:p>
        </p:txBody>
      </p:sp>
      <p:sp>
        <p:nvSpPr>
          <p:cNvPr id="13" name="TextBox 12">
            <a:extLst>
              <a:ext uri="{FF2B5EF4-FFF2-40B4-BE49-F238E27FC236}">
                <a16:creationId xmlns:a16="http://schemas.microsoft.com/office/drawing/2014/main" id="{EDA19321-7ECD-8459-DD8F-413AB158C6E8}"/>
              </a:ext>
            </a:extLst>
          </p:cNvPr>
          <p:cNvSpPr txBox="1"/>
          <p:nvPr/>
        </p:nvSpPr>
        <p:spPr>
          <a:xfrm>
            <a:off x="7214792" y="4765693"/>
            <a:ext cx="746021" cy="276999"/>
          </a:xfrm>
          <a:prstGeom prst="rect">
            <a:avLst/>
          </a:prstGeom>
          <a:noFill/>
        </p:spPr>
        <p:txBody>
          <a:bodyPr wrap="square" rtlCol="0">
            <a:spAutoFit/>
          </a:bodyPr>
          <a:lstStyle/>
          <a:p>
            <a:r>
              <a:rPr lang="en-US" sz="1200" dirty="0">
                <a:solidFill>
                  <a:srgbClr val="0070C0"/>
                </a:solidFill>
                <a:latin typeface="Arial" panose="020B0604020202020204" pitchFamily="34" charset="0"/>
                <a:cs typeface="Arial" panose="020B0604020202020204" pitchFamily="34" charset="0"/>
              </a:rPr>
              <a:t>94 K</a:t>
            </a:r>
          </a:p>
        </p:txBody>
      </p:sp>
      <p:sp>
        <p:nvSpPr>
          <p:cNvPr id="14" name="TextBox 13">
            <a:extLst>
              <a:ext uri="{FF2B5EF4-FFF2-40B4-BE49-F238E27FC236}">
                <a16:creationId xmlns:a16="http://schemas.microsoft.com/office/drawing/2014/main" id="{74965E53-B4EE-4597-7804-8775C772D50E}"/>
              </a:ext>
            </a:extLst>
          </p:cNvPr>
          <p:cNvSpPr txBox="1"/>
          <p:nvPr/>
        </p:nvSpPr>
        <p:spPr>
          <a:xfrm>
            <a:off x="8299069" y="4765694"/>
            <a:ext cx="746021" cy="276999"/>
          </a:xfrm>
          <a:prstGeom prst="rect">
            <a:avLst/>
          </a:prstGeom>
          <a:noFill/>
        </p:spPr>
        <p:txBody>
          <a:bodyPr wrap="square" rtlCol="0">
            <a:spAutoFit/>
          </a:bodyPr>
          <a:lstStyle/>
          <a:p>
            <a:r>
              <a:rPr lang="en-US" sz="1200" dirty="0">
                <a:solidFill>
                  <a:srgbClr val="0070C0"/>
                </a:solidFill>
                <a:latin typeface="Arial" panose="020B0604020202020204" pitchFamily="34" charset="0"/>
                <a:cs typeface="Arial" panose="020B0604020202020204" pitchFamily="34" charset="0"/>
              </a:rPr>
              <a:t>90.3 K</a:t>
            </a:r>
          </a:p>
        </p:txBody>
      </p:sp>
      <p:sp>
        <p:nvSpPr>
          <p:cNvPr id="16" name="TextBox 15">
            <a:extLst>
              <a:ext uri="{FF2B5EF4-FFF2-40B4-BE49-F238E27FC236}">
                <a16:creationId xmlns:a16="http://schemas.microsoft.com/office/drawing/2014/main" id="{8A1B7B37-6525-566F-B165-0A00285503F4}"/>
              </a:ext>
            </a:extLst>
          </p:cNvPr>
          <p:cNvSpPr txBox="1"/>
          <p:nvPr/>
        </p:nvSpPr>
        <p:spPr>
          <a:xfrm>
            <a:off x="10660678" y="4950360"/>
            <a:ext cx="1629829" cy="1015663"/>
          </a:xfrm>
          <a:prstGeom prst="rect">
            <a:avLst/>
          </a:prstGeom>
          <a:noFill/>
        </p:spPr>
        <p:txBody>
          <a:bodyPr wrap="square" rtlCol="0">
            <a:spAutoFit/>
          </a:bodyPr>
          <a:lstStyle/>
          <a:p>
            <a:r>
              <a:rPr lang="en-US" sz="1200" dirty="0">
                <a:solidFill>
                  <a:srgbClr val="0070C0"/>
                </a:solidFill>
                <a:latin typeface="Arial" panose="020B0604020202020204" pitchFamily="34" charset="0"/>
                <a:cs typeface="Arial" panose="020B0604020202020204" pitchFamily="34" charset="0"/>
              </a:rPr>
              <a:t>4.79 kg/</a:t>
            </a:r>
            <a:r>
              <a:rPr lang="en-US" sz="1200" dirty="0" err="1">
                <a:solidFill>
                  <a:srgbClr val="0070C0"/>
                </a:solidFill>
                <a:latin typeface="Arial" panose="020B0604020202020204" pitchFamily="34" charset="0"/>
                <a:cs typeface="Arial" panose="020B0604020202020204" pitchFamily="34" charset="0"/>
              </a:rPr>
              <a:t>hr</a:t>
            </a:r>
            <a:r>
              <a:rPr lang="en-US" sz="1200" dirty="0">
                <a:solidFill>
                  <a:srgbClr val="0070C0"/>
                </a:solidFill>
                <a:latin typeface="Arial" panose="020B0604020202020204" pitchFamily="34" charset="0"/>
                <a:cs typeface="Arial" panose="020B0604020202020204" pitchFamily="34" charset="0"/>
              </a:rPr>
              <a:t> </a:t>
            </a:r>
          </a:p>
          <a:p>
            <a:r>
              <a:rPr lang="en-US" sz="1200" dirty="0">
                <a:solidFill>
                  <a:srgbClr val="0070C0"/>
                </a:solidFill>
                <a:latin typeface="Arial" panose="020B0604020202020204" pitchFamily="34" charset="0"/>
                <a:cs typeface="Arial" panose="020B0604020202020204" pitchFamily="34" charset="0"/>
              </a:rPr>
              <a:t>(0.91L+V)</a:t>
            </a:r>
          </a:p>
          <a:p>
            <a:r>
              <a:rPr lang="en-US" sz="1200" dirty="0">
                <a:solidFill>
                  <a:srgbClr val="00B050"/>
                </a:solidFill>
                <a:latin typeface="Arial" panose="020B0604020202020204" pitchFamily="34" charset="0"/>
                <a:cs typeface="Arial" panose="020B0604020202020204" pitchFamily="34" charset="0"/>
              </a:rPr>
              <a:t>1.4 bar</a:t>
            </a:r>
          </a:p>
          <a:p>
            <a:r>
              <a:rPr lang="en-US" sz="1200" dirty="0">
                <a:solidFill>
                  <a:srgbClr val="0070C0"/>
                </a:solidFill>
                <a:latin typeface="Arial" panose="020B0604020202020204" pitchFamily="34" charset="0"/>
                <a:cs typeface="Arial" panose="020B0604020202020204" pitchFamily="34" charset="0"/>
              </a:rPr>
              <a:t>80.2 K</a:t>
            </a:r>
          </a:p>
          <a:p>
            <a:r>
              <a:rPr lang="en-US" sz="1200" dirty="0">
                <a:solidFill>
                  <a:srgbClr val="FF0000"/>
                </a:solidFill>
                <a:latin typeface="Arial" panose="020B0604020202020204" pitchFamily="34" charset="0"/>
                <a:cs typeface="Arial" panose="020B0604020202020204" pitchFamily="34" charset="0"/>
              </a:rPr>
              <a:t>0.5ppm Impurities</a:t>
            </a:r>
          </a:p>
        </p:txBody>
      </p:sp>
      <p:sp>
        <p:nvSpPr>
          <p:cNvPr id="17" name="TextBox 16">
            <a:extLst>
              <a:ext uri="{FF2B5EF4-FFF2-40B4-BE49-F238E27FC236}">
                <a16:creationId xmlns:a16="http://schemas.microsoft.com/office/drawing/2014/main" id="{C704FDFA-3F20-149B-BD14-F1EA5D079150}"/>
              </a:ext>
            </a:extLst>
          </p:cNvPr>
          <p:cNvSpPr txBox="1"/>
          <p:nvPr/>
        </p:nvSpPr>
        <p:spPr>
          <a:xfrm>
            <a:off x="6953100" y="3184934"/>
            <a:ext cx="746021" cy="276999"/>
          </a:xfrm>
          <a:prstGeom prst="rect">
            <a:avLst/>
          </a:prstGeom>
          <a:noFill/>
        </p:spPr>
        <p:txBody>
          <a:bodyPr wrap="square" rtlCol="0">
            <a:spAutoFit/>
          </a:bodyPr>
          <a:lstStyle/>
          <a:p>
            <a:r>
              <a:rPr lang="en-US" sz="1200" dirty="0">
                <a:solidFill>
                  <a:srgbClr val="0070C0"/>
                </a:solidFill>
                <a:latin typeface="Arial" panose="020B0604020202020204" pitchFamily="34" charset="0"/>
                <a:cs typeface="Arial" panose="020B0604020202020204" pitchFamily="34" charset="0"/>
              </a:rPr>
              <a:t>93 K</a:t>
            </a:r>
          </a:p>
        </p:txBody>
      </p:sp>
      <p:sp>
        <p:nvSpPr>
          <p:cNvPr id="18" name="TextBox 17">
            <a:extLst>
              <a:ext uri="{FF2B5EF4-FFF2-40B4-BE49-F238E27FC236}">
                <a16:creationId xmlns:a16="http://schemas.microsoft.com/office/drawing/2014/main" id="{E199A2EE-7533-3F3D-03B4-C9AB2933F7E2}"/>
              </a:ext>
            </a:extLst>
          </p:cNvPr>
          <p:cNvSpPr txBox="1"/>
          <p:nvPr/>
        </p:nvSpPr>
        <p:spPr>
          <a:xfrm>
            <a:off x="5139726" y="4646045"/>
            <a:ext cx="918956" cy="830997"/>
          </a:xfrm>
          <a:prstGeom prst="rect">
            <a:avLst/>
          </a:prstGeom>
          <a:noFill/>
        </p:spPr>
        <p:txBody>
          <a:bodyPr wrap="square" rtlCol="0">
            <a:spAutoFit/>
          </a:bodyPr>
          <a:lstStyle/>
          <a:p>
            <a:r>
              <a:rPr lang="en-US" sz="1200" dirty="0">
                <a:solidFill>
                  <a:srgbClr val="00B050"/>
                </a:solidFill>
                <a:latin typeface="Arial" panose="020B0604020202020204" pitchFamily="34" charset="0"/>
                <a:cs typeface="Arial" panose="020B0604020202020204" pitchFamily="34" charset="0"/>
              </a:rPr>
              <a:t>3 kg/</a:t>
            </a:r>
            <a:r>
              <a:rPr lang="en-US" sz="1200" dirty="0" err="1">
                <a:solidFill>
                  <a:srgbClr val="00B050"/>
                </a:solidFill>
                <a:latin typeface="Arial" panose="020B0604020202020204" pitchFamily="34" charset="0"/>
                <a:cs typeface="Arial" panose="020B0604020202020204" pitchFamily="34" charset="0"/>
              </a:rPr>
              <a:t>hr</a:t>
            </a:r>
            <a:r>
              <a:rPr lang="en-US" sz="1200" dirty="0">
                <a:solidFill>
                  <a:srgbClr val="00B050"/>
                </a:solidFill>
                <a:latin typeface="Arial" panose="020B0604020202020204" pitchFamily="34" charset="0"/>
                <a:cs typeface="Arial" panose="020B0604020202020204" pitchFamily="34" charset="0"/>
              </a:rPr>
              <a:t> (L)</a:t>
            </a:r>
          </a:p>
          <a:p>
            <a:r>
              <a:rPr lang="en-US" sz="1200" dirty="0">
                <a:solidFill>
                  <a:srgbClr val="00B050"/>
                </a:solidFill>
                <a:latin typeface="Arial" panose="020B0604020202020204" pitchFamily="34" charset="0"/>
                <a:cs typeface="Arial" panose="020B0604020202020204" pitchFamily="34" charset="0"/>
              </a:rPr>
              <a:t>3.7 bar</a:t>
            </a:r>
          </a:p>
          <a:p>
            <a:r>
              <a:rPr lang="en-US" sz="1200" dirty="0">
                <a:solidFill>
                  <a:srgbClr val="0070C0"/>
                </a:solidFill>
                <a:latin typeface="Arial" panose="020B0604020202020204" pitchFamily="34" charset="0"/>
                <a:cs typeface="Arial" panose="020B0604020202020204" pitchFamily="34" charset="0"/>
              </a:rPr>
              <a:t>91.9 K</a:t>
            </a:r>
          </a:p>
          <a:p>
            <a:r>
              <a:rPr lang="en-US" sz="1200" dirty="0">
                <a:solidFill>
                  <a:srgbClr val="0070C0"/>
                </a:solidFill>
                <a:latin typeface="Arial" panose="020B0604020202020204" pitchFamily="34" charset="0"/>
                <a:cs typeface="Arial" panose="020B0604020202020204" pitchFamily="34" charset="0"/>
              </a:rPr>
              <a:t>0.8 N2</a:t>
            </a:r>
          </a:p>
        </p:txBody>
      </p:sp>
      <p:sp>
        <p:nvSpPr>
          <p:cNvPr id="19" name="TextBox 18">
            <a:extLst>
              <a:ext uri="{FF2B5EF4-FFF2-40B4-BE49-F238E27FC236}">
                <a16:creationId xmlns:a16="http://schemas.microsoft.com/office/drawing/2014/main" id="{482BB16D-1BA0-352C-29D3-B9D03220A6B3}"/>
              </a:ext>
            </a:extLst>
          </p:cNvPr>
          <p:cNvSpPr txBox="1"/>
          <p:nvPr/>
        </p:nvSpPr>
        <p:spPr>
          <a:xfrm>
            <a:off x="7848890" y="3515016"/>
            <a:ext cx="746021" cy="276999"/>
          </a:xfrm>
          <a:prstGeom prst="rect">
            <a:avLst/>
          </a:prstGeom>
          <a:noFill/>
        </p:spPr>
        <p:txBody>
          <a:bodyPr wrap="square" rtlCol="0">
            <a:spAutoFit/>
          </a:bodyPr>
          <a:lstStyle/>
          <a:p>
            <a:r>
              <a:rPr lang="en-US" sz="1200" dirty="0">
                <a:solidFill>
                  <a:srgbClr val="0070C0"/>
                </a:solidFill>
                <a:latin typeface="Arial" panose="020B0604020202020204" pitchFamily="34" charset="0"/>
                <a:cs typeface="Arial" panose="020B0604020202020204" pitchFamily="34" charset="0"/>
              </a:rPr>
              <a:t>90.3 K</a:t>
            </a:r>
          </a:p>
        </p:txBody>
      </p:sp>
      <p:sp>
        <p:nvSpPr>
          <p:cNvPr id="21" name="TextBox 20">
            <a:extLst>
              <a:ext uri="{FF2B5EF4-FFF2-40B4-BE49-F238E27FC236}">
                <a16:creationId xmlns:a16="http://schemas.microsoft.com/office/drawing/2014/main" id="{D35BD26A-C2A4-37DD-E713-018DE0C45FC4}"/>
              </a:ext>
            </a:extLst>
          </p:cNvPr>
          <p:cNvSpPr txBox="1"/>
          <p:nvPr/>
        </p:nvSpPr>
        <p:spPr>
          <a:xfrm>
            <a:off x="10133954" y="1749587"/>
            <a:ext cx="1573413" cy="830997"/>
          </a:xfrm>
          <a:prstGeom prst="rect">
            <a:avLst/>
          </a:prstGeom>
          <a:noFill/>
        </p:spPr>
        <p:txBody>
          <a:bodyPr wrap="square" rtlCol="0">
            <a:spAutoFit/>
          </a:bodyPr>
          <a:lstStyle/>
          <a:p>
            <a:r>
              <a:rPr lang="en-US" sz="1200" dirty="0">
                <a:solidFill>
                  <a:srgbClr val="0070C0"/>
                </a:solidFill>
                <a:latin typeface="Arial" panose="020B0604020202020204" pitchFamily="34" charset="0"/>
                <a:cs typeface="Arial" panose="020B0604020202020204" pitchFamily="34" charset="0"/>
              </a:rPr>
              <a:t>2.79 kg/</a:t>
            </a:r>
            <a:r>
              <a:rPr lang="en-US" sz="1200" dirty="0" err="1">
                <a:solidFill>
                  <a:srgbClr val="0070C0"/>
                </a:solidFill>
                <a:latin typeface="Arial" panose="020B0604020202020204" pitchFamily="34" charset="0"/>
                <a:cs typeface="Arial" panose="020B0604020202020204" pitchFamily="34" charset="0"/>
              </a:rPr>
              <a:t>hr</a:t>
            </a:r>
            <a:r>
              <a:rPr lang="en-US" sz="1200" dirty="0">
                <a:solidFill>
                  <a:srgbClr val="0070C0"/>
                </a:solidFill>
                <a:latin typeface="Arial" panose="020B0604020202020204" pitchFamily="34" charset="0"/>
                <a:cs typeface="Arial" panose="020B0604020202020204" pitchFamily="34" charset="0"/>
              </a:rPr>
              <a:t> (V)</a:t>
            </a:r>
          </a:p>
          <a:p>
            <a:r>
              <a:rPr lang="en-US" sz="1200" dirty="0">
                <a:solidFill>
                  <a:srgbClr val="00B050"/>
                </a:solidFill>
                <a:latin typeface="Arial" panose="020B0604020202020204" pitchFamily="34" charset="0"/>
                <a:cs typeface="Arial" panose="020B0604020202020204" pitchFamily="34" charset="0"/>
              </a:rPr>
              <a:t>3 bar</a:t>
            </a:r>
          </a:p>
          <a:p>
            <a:r>
              <a:rPr lang="en-US" sz="1200" dirty="0">
                <a:solidFill>
                  <a:srgbClr val="0070C0"/>
                </a:solidFill>
                <a:latin typeface="Arial" panose="020B0604020202020204" pitchFamily="34" charset="0"/>
                <a:cs typeface="Arial" panose="020B0604020202020204" pitchFamily="34" charset="0"/>
              </a:rPr>
              <a:t>90.4 K</a:t>
            </a:r>
          </a:p>
          <a:p>
            <a:r>
              <a:rPr lang="en-US" sz="1200" dirty="0">
                <a:solidFill>
                  <a:srgbClr val="0070C0"/>
                </a:solidFill>
                <a:latin typeface="Arial" panose="020B0604020202020204" pitchFamily="34" charset="0"/>
                <a:cs typeface="Arial" panose="020B0604020202020204" pitchFamily="34" charset="0"/>
              </a:rPr>
              <a:t>0.85 N2</a:t>
            </a:r>
          </a:p>
        </p:txBody>
      </p:sp>
      <p:sp>
        <p:nvSpPr>
          <p:cNvPr id="22" name="TextBox 21">
            <a:extLst>
              <a:ext uri="{FF2B5EF4-FFF2-40B4-BE49-F238E27FC236}">
                <a16:creationId xmlns:a16="http://schemas.microsoft.com/office/drawing/2014/main" id="{7C51C16B-10B2-71BF-2C54-CEAA6423B7A1}"/>
              </a:ext>
            </a:extLst>
          </p:cNvPr>
          <p:cNvSpPr txBox="1"/>
          <p:nvPr/>
        </p:nvSpPr>
        <p:spPr>
          <a:xfrm>
            <a:off x="10628145" y="3934697"/>
            <a:ext cx="1702981" cy="830997"/>
          </a:xfrm>
          <a:prstGeom prst="rect">
            <a:avLst/>
          </a:prstGeom>
          <a:noFill/>
        </p:spPr>
        <p:txBody>
          <a:bodyPr wrap="square" rtlCol="0">
            <a:spAutoFit/>
          </a:bodyPr>
          <a:lstStyle/>
          <a:p>
            <a:r>
              <a:rPr lang="en-US" sz="1200" dirty="0">
                <a:solidFill>
                  <a:srgbClr val="0070C0"/>
                </a:solidFill>
                <a:latin typeface="Arial" panose="020B0604020202020204" pitchFamily="34" charset="0"/>
                <a:cs typeface="Arial" panose="020B0604020202020204" pitchFamily="34" charset="0"/>
              </a:rPr>
              <a:t>0.2112 kg/</a:t>
            </a:r>
            <a:r>
              <a:rPr lang="en-US" sz="1200" dirty="0" err="1">
                <a:solidFill>
                  <a:srgbClr val="0070C0"/>
                </a:solidFill>
                <a:latin typeface="Arial" panose="020B0604020202020204" pitchFamily="34" charset="0"/>
                <a:cs typeface="Arial" panose="020B0604020202020204" pitchFamily="34" charset="0"/>
              </a:rPr>
              <a:t>hr</a:t>
            </a:r>
            <a:r>
              <a:rPr lang="en-US" sz="1200" dirty="0">
                <a:solidFill>
                  <a:srgbClr val="0070C0"/>
                </a:solidFill>
                <a:latin typeface="Arial" panose="020B0604020202020204" pitchFamily="34" charset="0"/>
                <a:cs typeface="Arial" panose="020B0604020202020204" pitchFamily="34" charset="0"/>
              </a:rPr>
              <a:t> (L)</a:t>
            </a:r>
          </a:p>
          <a:p>
            <a:r>
              <a:rPr lang="en-US" sz="1200" dirty="0">
                <a:solidFill>
                  <a:srgbClr val="00B050"/>
                </a:solidFill>
                <a:latin typeface="Arial" panose="020B0604020202020204" pitchFamily="34" charset="0"/>
                <a:cs typeface="Arial" panose="020B0604020202020204" pitchFamily="34" charset="0"/>
              </a:rPr>
              <a:t>3 bar</a:t>
            </a:r>
          </a:p>
          <a:p>
            <a:r>
              <a:rPr lang="en-US" sz="1200" dirty="0">
                <a:solidFill>
                  <a:srgbClr val="0070C0"/>
                </a:solidFill>
                <a:latin typeface="Arial" panose="020B0604020202020204" pitchFamily="34" charset="0"/>
                <a:cs typeface="Arial" panose="020B0604020202020204" pitchFamily="34" charset="0"/>
              </a:rPr>
              <a:t>99 K</a:t>
            </a:r>
          </a:p>
          <a:p>
            <a:r>
              <a:rPr lang="en-US" sz="1200" dirty="0">
                <a:solidFill>
                  <a:srgbClr val="FF0000"/>
                </a:solidFill>
                <a:latin typeface="Arial" panose="020B0604020202020204" pitchFamily="34" charset="0"/>
                <a:cs typeface="Arial" panose="020B0604020202020204" pitchFamily="34" charset="0"/>
              </a:rPr>
              <a:t>0.8ppm Impurities</a:t>
            </a:r>
          </a:p>
        </p:txBody>
      </p:sp>
      <p:cxnSp>
        <p:nvCxnSpPr>
          <p:cNvPr id="37" name="Straight Connector 36">
            <a:extLst>
              <a:ext uri="{FF2B5EF4-FFF2-40B4-BE49-F238E27FC236}">
                <a16:creationId xmlns:a16="http://schemas.microsoft.com/office/drawing/2014/main" id="{47F889AF-B9E8-37A0-1651-3D5BD6D76F4B}"/>
              </a:ext>
            </a:extLst>
          </p:cNvPr>
          <p:cNvCxnSpPr>
            <a:cxnSpLocks/>
          </p:cNvCxnSpPr>
          <p:nvPr/>
        </p:nvCxnSpPr>
        <p:spPr>
          <a:xfrm>
            <a:off x="1316842" y="3356499"/>
            <a:ext cx="282561" cy="0"/>
          </a:xfrm>
          <a:prstGeom prst="line">
            <a:avLst/>
          </a:prstGeom>
          <a:ln/>
        </p:spPr>
        <p:style>
          <a:lnRef idx="3">
            <a:schemeClr val="dk1"/>
          </a:lnRef>
          <a:fillRef idx="0">
            <a:schemeClr val="dk1"/>
          </a:fillRef>
          <a:effectRef idx="2">
            <a:schemeClr val="dk1"/>
          </a:effectRef>
          <a:fontRef idx="minor">
            <a:schemeClr val="tx1"/>
          </a:fontRef>
        </p:style>
      </p:cxnSp>
      <p:cxnSp>
        <p:nvCxnSpPr>
          <p:cNvPr id="41" name="Straight Connector 40">
            <a:extLst>
              <a:ext uri="{FF2B5EF4-FFF2-40B4-BE49-F238E27FC236}">
                <a16:creationId xmlns:a16="http://schemas.microsoft.com/office/drawing/2014/main" id="{2D4F74D7-3C1A-7841-BCEB-954A5A16C3CB}"/>
              </a:ext>
            </a:extLst>
          </p:cNvPr>
          <p:cNvCxnSpPr>
            <a:cxnSpLocks/>
          </p:cNvCxnSpPr>
          <p:nvPr/>
        </p:nvCxnSpPr>
        <p:spPr>
          <a:xfrm flipV="1">
            <a:off x="1596401" y="3352430"/>
            <a:ext cx="0" cy="282493"/>
          </a:xfrm>
          <a:prstGeom prst="line">
            <a:avLst/>
          </a:prstGeom>
          <a:ln/>
        </p:spPr>
        <p:style>
          <a:lnRef idx="3">
            <a:schemeClr val="dk1"/>
          </a:lnRef>
          <a:fillRef idx="0">
            <a:schemeClr val="dk1"/>
          </a:fillRef>
          <a:effectRef idx="2">
            <a:schemeClr val="dk1"/>
          </a:effectRef>
          <a:fontRef idx="minor">
            <a:schemeClr val="tx1"/>
          </a:fontRef>
        </p:style>
      </p:cxnSp>
      <p:cxnSp>
        <p:nvCxnSpPr>
          <p:cNvPr id="47" name="Straight Connector 46">
            <a:extLst>
              <a:ext uri="{FF2B5EF4-FFF2-40B4-BE49-F238E27FC236}">
                <a16:creationId xmlns:a16="http://schemas.microsoft.com/office/drawing/2014/main" id="{9F051F9F-63A0-A4B2-C842-BD34D230894B}"/>
              </a:ext>
            </a:extLst>
          </p:cNvPr>
          <p:cNvCxnSpPr>
            <a:cxnSpLocks/>
          </p:cNvCxnSpPr>
          <p:nvPr/>
        </p:nvCxnSpPr>
        <p:spPr>
          <a:xfrm>
            <a:off x="1863602" y="3411056"/>
            <a:ext cx="353272" cy="0"/>
          </a:xfrm>
          <a:prstGeom prst="line">
            <a:avLst/>
          </a:prstGeom>
          <a:ln/>
        </p:spPr>
        <p:style>
          <a:lnRef idx="3">
            <a:schemeClr val="dk1"/>
          </a:lnRef>
          <a:fillRef idx="0">
            <a:schemeClr val="dk1"/>
          </a:fillRef>
          <a:effectRef idx="2">
            <a:schemeClr val="dk1"/>
          </a:effectRef>
          <a:fontRef idx="minor">
            <a:schemeClr val="tx1"/>
          </a:fontRef>
        </p:style>
      </p:cxnSp>
      <p:cxnSp>
        <p:nvCxnSpPr>
          <p:cNvPr id="50" name="Straight Connector 49">
            <a:extLst>
              <a:ext uri="{FF2B5EF4-FFF2-40B4-BE49-F238E27FC236}">
                <a16:creationId xmlns:a16="http://schemas.microsoft.com/office/drawing/2014/main" id="{D663F6A9-EF79-B514-7BCC-69CC20646B5C}"/>
              </a:ext>
            </a:extLst>
          </p:cNvPr>
          <p:cNvCxnSpPr>
            <a:cxnSpLocks/>
          </p:cNvCxnSpPr>
          <p:nvPr/>
        </p:nvCxnSpPr>
        <p:spPr>
          <a:xfrm flipV="1">
            <a:off x="1863602" y="3411056"/>
            <a:ext cx="0" cy="224051"/>
          </a:xfrm>
          <a:prstGeom prst="line">
            <a:avLst/>
          </a:prstGeom>
          <a:ln/>
        </p:spPr>
        <p:style>
          <a:lnRef idx="3">
            <a:schemeClr val="dk1"/>
          </a:lnRef>
          <a:fillRef idx="0">
            <a:schemeClr val="dk1"/>
          </a:fillRef>
          <a:effectRef idx="2">
            <a:schemeClr val="dk1"/>
          </a:effectRef>
          <a:fontRef idx="minor">
            <a:schemeClr val="tx1"/>
          </a:fontRef>
        </p:style>
      </p:cxnSp>
      <p:cxnSp>
        <p:nvCxnSpPr>
          <p:cNvPr id="52" name="Straight Connector 51">
            <a:extLst>
              <a:ext uri="{FF2B5EF4-FFF2-40B4-BE49-F238E27FC236}">
                <a16:creationId xmlns:a16="http://schemas.microsoft.com/office/drawing/2014/main" id="{E3615176-DD40-CA03-880B-22B24B2A6710}"/>
              </a:ext>
            </a:extLst>
          </p:cNvPr>
          <p:cNvCxnSpPr>
            <a:cxnSpLocks/>
          </p:cNvCxnSpPr>
          <p:nvPr/>
        </p:nvCxnSpPr>
        <p:spPr>
          <a:xfrm>
            <a:off x="2427170" y="3411056"/>
            <a:ext cx="187624" cy="0"/>
          </a:xfrm>
          <a:prstGeom prst="line">
            <a:avLst/>
          </a:prstGeom>
          <a:ln/>
        </p:spPr>
        <p:style>
          <a:lnRef idx="3">
            <a:schemeClr val="dk1"/>
          </a:lnRef>
          <a:fillRef idx="0">
            <a:schemeClr val="dk1"/>
          </a:fillRef>
          <a:effectRef idx="2">
            <a:schemeClr val="dk1"/>
          </a:effectRef>
          <a:fontRef idx="minor">
            <a:schemeClr val="tx1"/>
          </a:fontRef>
        </p:style>
      </p:cxnSp>
      <p:cxnSp>
        <p:nvCxnSpPr>
          <p:cNvPr id="54" name="Straight Connector 53">
            <a:extLst>
              <a:ext uri="{FF2B5EF4-FFF2-40B4-BE49-F238E27FC236}">
                <a16:creationId xmlns:a16="http://schemas.microsoft.com/office/drawing/2014/main" id="{C294C462-17A8-6D7D-8155-585784D2984F}"/>
              </a:ext>
            </a:extLst>
          </p:cNvPr>
          <p:cNvCxnSpPr>
            <a:cxnSpLocks/>
          </p:cNvCxnSpPr>
          <p:nvPr/>
        </p:nvCxnSpPr>
        <p:spPr>
          <a:xfrm flipV="1">
            <a:off x="2614794" y="3033027"/>
            <a:ext cx="0" cy="378029"/>
          </a:xfrm>
          <a:prstGeom prst="line">
            <a:avLst/>
          </a:prstGeom>
          <a:ln/>
        </p:spPr>
        <p:style>
          <a:lnRef idx="3">
            <a:schemeClr val="dk1"/>
          </a:lnRef>
          <a:fillRef idx="0">
            <a:schemeClr val="dk1"/>
          </a:fillRef>
          <a:effectRef idx="2">
            <a:schemeClr val="dk1"/>
          </a:effectRef>
          <a:fontRef idx="minor">
            <a:schemeClr val="tx1"/>
          </a:fontRef>
        </p:style>
      </p:cxnSp>
      <p:cxnSp>
        <p:nvCxnSpPr>
          <p:cNvPr id="56" name="Straight Connector 55">
            <a:extLst>
              <a:ext uri="{FF2B5EF4-FFF2-40B4-BE49-F238E27FC236}">
                <a16:creationId xmlns:a16="http://schemas.microsoft.com/office/drawing/2014/main" id="{197DEF02-8079-8E99-2E98-856BFAC57E88}"/>
              </a:ext>
            </a:extLst>
          </p:cNvPr>
          <p:cNvCxnSpPr>
            <a:cxnSpLocks/>
          </p:cNvCxnSpPr>
          <p:nvPr/>
        </p:nvCxnSpPr>
        <p:spPr>
          <a:xfrm>
            <a:off x="2614794" y="3024117"/>
            <a:ext cx="179514" cy="0"/>
          </a:xfrm>
          <a:prstGeom prst="line">
            <a:avLst/>
          </a:prstGeom>
          <a:ln/>
        </p:spPr>
        <p:style>
          <a:lnRef idx="3">
            <a:schemeClr val="dk1"/>
          </a:lnRef>
          <a:fillRef idx="0">
            <a:schemeClr val="dk1"/>
          </a:fillRef>
          <a:effectRef idx="2">
            <a:schemeClr val="dk1"/>
          </a:effectRef>
          <a:fontRef idx="minor">
            <a:schemeClr val="tx1"/>
          </a:fontRef>
        </p:style>
      </p:cxnSp>
      <p:cxnSp>
        <p:nvCxnSpPr>
          <p:cNvPr id="58" name="Straight Connector 57">
            <a:extLst>
              <a:ext uri="{FF2B5EF4-FFF2-40B4-BE49-F238E27FC236}">
                <a16:creationId xmlns:a16="http://schemas.microsoft.com/office/drawing/2014/main" id="{77D0CFEE-2B7D-5D84-E6E7-C8877E309368}"/>
              </a:ext>
            </a:extLst>
          </p:cNvPr>
          <p:cNvCxnSpPr>
            <a:cxnSpLocks/>
          </p:cNvCxnSpPr>
          <p:nvPr/>
        </p:nvCxnSpPr>
        <p:spPr>
          <a:xfrm>
            <a:off x="2999613" y="3051408"/>
            <a:ext cx="125777" cy="0"/>
          </a:xfrm>
          <a:prstGeom prst="line">
            <a:avLst/>
          </a:prstGeom>
          <a:ln/>
        </p:spPr>
        <p:style>
          <a:lnRef idx="3">
            <a:schemeClr val="dk1"/>
          </a:lnRef>
          <a:fillRef idx="0">
            <a:schemeClr val="dk1"/>
          </a:fillRef>
          <a:effectRef idx="2">
            <a:schemeClr val="dk1"/>
          </a:effectRef>
          <a:fontRef idx="minor">
            <a:schemeClr val="tx1"/>
          </a:fontRef>
        </p:style>
      </p:cxnSp>
      <p:cxnSp>
        <p:nvCxnSpPr>
          <p:cNvPr id="60" name="Straight Connector 59">
            <a:extLst>
              <a:ext uri="{FF2B5EF4-FFF2-40B4-BE49-F238E27FC236}">
                <a16:creationId xmlns:a16="http://schemas.microsoft.com/office/drawing/2014/main" id="{8DB15410-0B9A-C450-AAD9-E4AD0A1F887C}"/>
              </a:ext>
            </a:extLst>
          </p:cNvPr>
          <p:cNvCxnSpPr>
            <a:cxnSpLocks/>
          </p:cNvCxnSpPr>
          <p:nvPr/>
        </p:nvCxnSpPr>
        <p:spPr>
          <a:xfrm>
            <a:off x="3431222" y="4099066"/>
            <a:ext cx="233290" cy="0"/>
          </a:xfrm>
          <a:prstGeom prst="line">
            <a:avLst/>
          </a:prstGeom>
          <a:ln/>
        </p:spPr>
        <p:style>
          <a:lnRef idx="3">
            <a:schemeClr val="dk1"/>
          </a:lnRef>
          <a:fillRef idx="0">
            <a:schemeClr val="dk1"/>
          </a:fillRef>
          <a:effectRef idx="2">
            <a:schemeClr val="dk1"/>
          </a:effectRef>
          <a:fontRef idx="minor">
            <a:schemeClr val="tx1"/>
          </a:fontRef>
        </p:style>
      </p:cxnSp>
      <p:cxnSp>
        <p:nvCxnSpPr>
          <p:cNvPr id="93" name="Straight Connector 92">
            <a:extLst>
              <a:ext uri="{FF2B5EF4-FFF2-40B4-BE49-F238E27FC236}">
                <a16:creationId xmlns:a16="http://schemas.microsoft.com/office/drawing/2014/main" id="{A7FBC1C6-4395-1633-BE30-48D7471C8024}"/>
              </a:ext>
            </a:extLst>
          </p:cNvPr>
          <p:cNvCxnSpPr>
            <a:cxnSpLocks/>
          </p:cNvCxnSpPr>
          <p:nvPr/>
        </p:nvCxnSpPr>
        <p:spPr>
          <a:xfrm flipV="1">
            <a:off x="3125390" y="3045950"/>
            <a:ext cx="0" cy="1053116"/>
          </a:xfrm>
          <a:prstGeom prst="line">
            <a:avLst/>
          </a:prstGeom>
          <a:ln/>
        </p:spPr>
        <p:style>
          <a:lnRef idx="3">
            <a:schemeClr val="dk1"/>
          </a:lnRef>
          <a:fillRef idx="0">
            <a:schemeClr val="dk1"/>
          </a:fillRef>
          <a:effectRef idx="2">
            <a:schemeClr val="dk1"/>
          </a:effectRef>
          <a:fontRef idx="minor">
            <a:schemeClr val="tx1"/>
          </a:fontRef>
        </p:style>
      </p:cxnSp>
      <p:cxnSp>
        <p:nvCxnSpPr>
          <p:cNvPr id="96" name="Straight Connector 95">
            <a:extLst>
              <a:ext uri="{FF2B5EF4-FFF2-40B4-BE49-F238E27FC236}">
                <a16:creationId xmlns:a16="http://schemas.microsoft.com/office/drawing/2014/main" id="{9D9B3176-7A4A-BB30-631F-E8A4D8DC19E2}"/>
              </a:ext>
            </a:extLst>
          </p:cNvPr>
          <p:cNvCxnSpPr>
            <a:cxnSpLocks/>
          </p:cNvCxnSpPr>
          <p:nvPr/>
        </p:nvCxnSpPr>
        <p:spPr>
          <a:xfrm>
            <a:off x="3125390" y="4107943"/>
            <a:ext cx="107513" cy="0"/>
          </a:xfrm>
          <a:prstGeom prst="line">
            <a:avLst/>
          </a:prstGeom>
          <a:ln/>
        </p:spPr>
        <p:style>
          <a:lnRef idx="3">
            <a:schemeClr val="dk1"/>
          </a:lnRef>
          <a:fillRef idx="0">
            <a:schemeClr val="dk1"/>
          </a:fillRef>
          <a:effectRef idx="2">
            <a:schemeClr val="dk1"/>
          </a:effectRef>
          <a:fontRef idx="minor">
            <a:schemeClr val="tx1"/>
          </a:fontRef>
        </p:style>
      </p:cxnSp>
      <p:cxnSp>
        <p:nvCxnSpPr>
          <p:cNvPr id="105" name="Straight Connector 104">
            <a:extLst>
              <a:ext uri="{FF2B5EF4-FFF2-40B4-BE49-F238E27FC236}">
                <a16:creationId xmlns:a16="http://schemas.microsoft.com/office/drawing/2014/main" id="{90932905-8ED7-8D93-18E3-88891CF67AE6}"/>
              </a:ext>
            </a:extLst>
          </p:cNvPr>
          <p:cNvCxnSpPr>
            <a:cxnSpLocks/>
          </p:cNvCxnSpPr>
          <p:nvPr/>
        </p:nvCxnSpPr>
        <p:spPr>
          <a:xfrm>
            <a:off x="3837674" y="2605221"/>
            <a:ext cx="1470991" cy="0"/>
          </a:xfrm>
          <a:prstGeom prst="line">
            <a:avLst/>
          </a:prstGeom>
          <a:ln/>
        </p:spPr>
        <p:style>
          <a:lnRef idx="3">
            <a:schemeClr val="dk1"/>
          </a:lnRef>
          <a:fillRef idx="0">
            <a:schemeClr val="dk1"/>
          </a:fillRef>
          <a:effectRef idx="2">
            <a:schemeClr val="dk1"/>
          </a:effectRef>
          <a:fontRef idx="minor">
            <a:schemeClr val="tx1"/>
          </a:fontRef>
        </p:style>
      </p:cxnSp>
      <p:cxnSp>
        <p:nvCxnSpPr>
          <p:cNvPr id="108" name="Straight Connector 107">
            <a:extLst>
              <a:ext uri="{FF2B5EF4-FFF2-40B4-BE49-F238E27FC236}">
                <a16:creationId xmlns:a16="http://schemas.microsoft.com/office/drawing/2014/main" id="{F311E8C1-C2B5-FBB2-28DC-9EC8AB5E3861}"/>
              </a:ext>
            </a:extLst>
          </p:cNvPr>
          <p:cNvCxnSpPr>
            <a:cxnSpLocks/>
          </p:cNvCxnSpPr>
          <p:nvPr/>
        </p:nvCxnSpPr>
        <p:spPr>
          <a:xfrm flipV="1">
            <a:off x="3837674" y="2596624"/>
            <a:ext cx="0" cy="151253"/>
          </a:xfrm>
          <a:prstGeom prst="line">
            <a:avLst/>
          </a:prstGeom>
          <a:ln/>
        </p:spPr>
        <p:style>
          <a:lnRef idx="3">
            <a:schemeClr val="dk1"/>
          </a:lnRef>
          <a:fillRef idx="0">
            <a:schemeClr val="dk1"/>
          </a:fillRef>
          <a:effectRef idx="2">
            <a:schemeClr val="dk1"/>
          </a:effectRef>
          <a:fontRef idx="minor">
            <a:schemeClr val="tx1"/>
          </a:fontRef>
        </p:style>
      </p:cxnSp>
      <p:cxnSp>
        <p:nvCxnSpPr>
          <p:cNvPr id="110" name="Straight Connector 109">
            <a:extLst>
              <a:ext uri="{FF2B5EF4-FFF2-40B4-BE49-F238E27FC236}">
                <a16:creationId xmlns:a16="http://schemas.microsoft.com/office/drawing/2014/main" id="{A2B73FFB-B681-B0DB-9E69-8BCAE8D22925}"/>
              </a:ext>
            </a:extLst>
          </p:cNvPr>
          <p:cNvCxnSpPr>
            <a:cxnSpLocks/>
          </p:cNvCxnSpPr>
          <p:nvPr/>
        </p:nvCxnSpPr>
        <p:spPr>
          <a:xfrm>
            <a:off x="5526157" y="2605221"/>
            <a:ext cx="350034" cy="0"/>
          </a:xfrm>
          <a:prstGeom prst="line">
            <a:avLst/>
          </a:prstGeom>
          <a:ln/>
        </p:spPr>
        <p:style>
          <a:lnRef idx="3">
            <a:schemeClr val="dk1"/>
          </a:lnRef>
          <a:fillRef idx="0">
            <a:schemeClr val="dk1"/>
          </a:fillRef>
          <a:effectRef idx="2">
            <a:schemeClr val="dk1"/>
          </a:effectRef>
          <a:fontRef idx="minor">
            <a:schemeClr val="tx1"/>
          </a:fontRef>
        </p:style>
      </p:cxnSp>
      <p:cxnSp>
        <p:nvCxnSpPr>
          <p:cNvPr id="112" name="Straight Connector 111">
            <a:extLst>
              <a:ext uri="{FF2B5EF4-FFF2-40B4-BE49-F238E27FC236}">
                <a16:creationId xmlns:a16="http://schemas.microsoft.com/office/drawing/2014/main" id="{540499CD-A687-6599-257A-1C5228641A0C}"/>
              </a:ext>
            </a:extLst>
          </p:cNvPr>
          <p:cNvCxnSpPr>
            <a:cxnSpLocks/>
          </p:cNvCxnSpPr>
          <p:nvPr/>
        </p:nvCxnSpPr>
        <p:spPr>
          <a:xfrm flipV="1">
            <a:off x="5876191" y="2596624"/>
            <a:ext cx="0" cy="286893"/>
          </a:xfrm>
          <a:prstGeom prst="line">
            <a:avLst/>
          </a:prstGeom>
          <a:ln/>
        </p:spPr>
        <p:style>
          <a:lnRef idx="3">
            <a:schemeClr val="dk1"/>
          </a:lnRef>
          <a:fillRef idx="0">
            <a:schemeClr val="dk1"/>
          </a:fillRef>
          <a:effectRef idx="2">
            <a:schemeClr val="dk1"/>
          </a:effectRef>
          <a:fontRef idx="minor">
            <a:schemeClr val="tx1"/>
          </a:fontRef>
        </p:style>
      </p:cxnSp>
      <p:cxnSp>
        <p:nvCxnSpPr>
          <p:cNvPr id="114" name="Straight Connector 113">
            <a:extLst>
              <a:ext uri="{FF2B5EF4-FFF2-40B4-BE49-F238E27FC236}">
                <a16:creationId xmlns:a16="http://schemas.microsoft.com/office/drawing/2014/main" id="{21354CAD-34F8-7FA1-1C1A-6C9C0831D606}"/>
              </a:ext>
            </a:extLst>
          </p:cNvPr>
          <p:cNvCxnSpPr>
            <a:cxnSpLocks/>
          </p:cNvCxnSpPr>
          <p:nvPr/>
        </p:nvCxnSpPr>
        <p:spPr>
          <a:xfrm flipV="1">
            <a:off x="6138506" y="2704725"/>
            <a:ext cx="0" cy="178792"/>
          </a:xfrm>
          <a:prstGeom prst="line">
            <a:avLst/>
          </a:prstGeom>
          <a:ln/>
        </p:spPr>
        <p:style>
          <a:lnRef idx="3">
            <a:schemeClr val="dk1"/>
          </a:lnRef>
          <a:fillRef idx="0">
            <a:schemeClr val="dk1"/>
          </a:fillRef>
          <a:effectRef idx="2">
            <a:schemeClr val="dk1"/>
          </a:effectRef>
          <a:fontRef idx="minor">
            <a:schemeClr val="tx1"/>
          </a:fontRef>
        </p:style>
      </p:cxnSp>
      <p:cxnSp>
        <p:nvCxnSpPr>
          <p:cNvPr id="117" name="Straight Connector 116">
            <a:extLst>
              <a:ext uri="{FF2B5EF4-FFF2-40B4-BE49-F238E27FC236}">
                <a16:creationId xmlns:a16="http://schemas.microsoft.com/office/drawing/2014/main" id="{970F933B-529E-C192-F4C4-834AEB076830}"/>
              </a:ext>
            </a:extLst>
          </p:cNvPr>
          <p:cNvCxnSpPr>
            <a:cxnSpLocks/>
          </p:cNvCxnSpPr>
          <p:nvPr/>
        </p:nvCxnSpPr>
        <p:spPr>
          <a:xfrm>
            <a:off x="6138506" y="2707453"/>
            <a:ext cx="212814" cy="0"/>
          </a:xfrm>
          <a:prstGeom prst="line">
            <a:avLst/>
          </a:prstGeom>
          <a:ln/>
        </p:spPr>
        <p:style>
          <a:lnRef idx="3">
            <a:schemeClr val="dk1"/>
          </a:lnRef>
          <a:fillRef idx="0">
            <a:schemeClr val="dk1"/>
          </a:fillRef>
          <a:effectRef idx="2">
            <a:schemeClr val="dk1"/>
          </a:effectRef>
          <a:fontRef idx="minor">
            <a:schemeClr val="tx1"/>
          </a:fontRef>
        </p:style>
      </p:cxnSp>
      <p:cxnSp>
        <p:nvCxnSpPr>
          <p:cNvPr id="119" name="Straight Connector 118">
            <a:extLst>
              <a:ext uri="{FF2B5EF4-FFF2-40B4-BE49-F238E27FC236}">
                <a16:creationId xmlns:a16="http://schemas.microsoft.com/office/drawing/2014/main" id="{FC97CC82-4DA9-0761-916E-4C5F669B534C}"/>
              </a:ext>
            </a:extLst>
          </p:cNvPr>
          <p:cNvCxnSpPr>
            <a:cxnSpLocks/>
          </p:cNvCxnSpPr>
          <p:nvPr/>
        </p:nvCxnSpPr>
        <p:spPr>
          <a:xfrm>
            <a:off x="6564524" y="2706786"/>
            <a:ext cx="135251" cy="667"/>
          </a:xfrm>
          <a:prstGeom prst="line">
            <a:avLst/>
          </a:prstGeom>
          <a:ln/>
        </p:spPr>
        <p:style>
          <a:lnRef idx="3">
            <a:schemeClr val="dk1"/>
          </a:lnRef>
          <a:fillRef idx="0">
            <a:schemeClr val="dk1"/>
          </a:fillRef>
          <a:effectRef idx="2">
            <a:schemeClr val="dk1"/>
          </a:effectRef>
          <a:fontRef idx="minor">
            <a:schemeClr val="tx1"/>
          </a:fontRef>
        </p:style>
      </p:cxnSp>
      <p:cxnSp>
        <p:nvCxnSpPr>
          <p:cNvPr id="121" name="Straight Connector 120">
            <a:extLst>
              <a:ext uri="{FF2B5EF4-FFF2-40B4-BE49-F238E27FC236}">
                <a16:creationId xmlns:a16="http://schemas.microsoft.com/office/drawing/2014/main" id="{E8676F9B-2FEF-A656-381E-4397BAA87030}"/>
              </a:ext>
            </a:extLst>
          </p:cNvPr>
          <p:cNvCxnSpPr>
            <a:cxnSpLocks/>
          </p:cNvCxnSpPr>
          <p:nvPr/>
        </p:nvCxnSpPr>
        <p:spPr>
          <a:xfrm flipV="1">
            <a:off x="6699775" y="2699179"/>
            <a:ext cx="0" cy="1566462"/>
          </a:xfrm>
          <a:prstGeom prst="line">
            <a:avLst/>
          </a:prstGeom>
          <a:ln/>
        </p:spPr>
        <p:style>
          <a:lnRef idx="3">
            <a:schemeClr val="dk1"/>
          </a:lnRef>
          <a:fillRef idx="0">
            <a:schemeClr val="dk1"/>
          </a:fillRef>
          <a:effectRef idx="2">
            <a:schemeClr val="dk1"/>
          </a:effectRef>
          <a:fontRef idx="minor">
            <a:schemeClr val="tx1"/>
          </a:fontRef>
        </p:style>
      </p:cxnSp>
      <p:cxnSp>
        <p:nvCxnSpPr>
          <p:cNvPr id="125" name="Straight Connector 124">
            <a:extLst>
              <a:ext uri="{FF2B5EF4-FFF2-40B4-BE49-F238E27FC236}">
                <a16:creationId xmlns:a16="http://schemas.microsoft.com/office/drawing/2014/main" id="{0B65F4CE-B535-927C-8B81-1E6869ABCBC0}"/>
              </a:ext>
            </a:extLst>
          </p:cNvPr>
          <p:cNvCxnSpPr>
            <a:cxnSpLocks/>
          </p:cNvCxnSpPr>
          <p:nvPr/>
        </p:nvCxnSpPr>
        <p:spPr>
          <a:xfrm>
            <a:off x="3837674" y="4414699"/>
            <a:ext cx="1589029" cy="0"/>
          </a:xfrm>
          <a:prstGeom prst="line">
            <a:avLst/>
          </a:prstGeom>
          <a:ln/>
        </p:spPr>
        <p:style>
          <a:lnRef idx="3">
            <a:schemeClr val="dk1"/>
          </a:lnRef>
          <a:fillRef idx="0">
            <a:schemeClr val="dk1"/>
          </a:fillRef>
          <a:effectRef idx="2">
            <a:schemeClr val="dk1"/>
          </a:effectRef>
          <a:fontRef idx="minor">
            <a:schemeClr val="tx1"/>
          </a:fontRef>
        </p:style>
      </p:cxnSp>
      <p:cxnSp>
        <p:nvCxnSpPr>
          <p:cNvPr id="127" name="Straight Connector 126">
            <a:extLst>
              <a:ext uri="{FF2B5EF4-FFF2-40B4-BE49-F238E27FC236}">
                <a16:creationId xmlns:a16="http://schemas.microsoft.com/office/drawing/2014/main" id="{019624EF-0D92-594F-3945-2C5EA15D4885}"/>
              </a:ext>
            </a:extLst>
          </p:cNvPr>
          <p:cNvCxnSpPr>
            <a:cxnSpLocks/>
          </p:cNvCxnSpPr>
          <p:nvPr/>
        </p:nvCxnSpPr>
        <p:spPr>
          <a:xfrm flipV="1">
            <a:off x="3837674" y="4274568"/>
            <a:ext cx="0" cy="151253"/>
          </a:xfrm>
          <a:prstGeom prst="line">
            <a:avLst/>
          </a:prstGeom>
          <a:ln/>
        </p:spPr>
        <p:style>
          <a:lnRef idx="3">
            <a:schemeClr val="dk1"/>
          </a:lnRef>
          <a:fillRef idx="0">
            <a:schemeClr val="dk1"/>
          </a:fillRef>
          <a:effectRef idx="2">
            <a:schemeClr val="dk1"/>
          </a:effectRef>
          <a:fontRef idx="minor">
            <a:schemeClr val="tx1"/>
          </a:fontRef>
        </p:style>
      </p:cxnSp>
      <p:cxnSp>
        <p:nvCxnSpPr>
          <p:cNvPr id="128" name="Straight Connector 127">
            <a:extLst>
              <a:ext uri="{FF2B5EF4-FFF2-40B4-BE49-F238E27FC236}">
                <a16:creationId xmlns:a16="http://schemas.microsoft.com/office/drawing/2014/main" id="{09B42F31-207E-1A36-4AC8-DE54DEDA0B57}"/>
              </a:ext>
            </a:extLst>
          </p:cNvPr>
          <p:cNvCxnSpPr>
            <a:cxnSpLocks/>
          </p:cNvCxnSpPr>
          <p:nvPr/>
        </p:nvCxnSpPr>
        <p:spPr>
          <a:xfrm>
            <a:off x="5630055" y="4425821"/>
            <a:ext cx="912699" cy="0"/>
          </a:xfrm>
          <a:prstGeom prst="line">
            <a:avLst/>
          </a:prstGeom>
          <a:ln/>
        </p:spPr>
        <p:style>
          <a:lnRef idx="3">
            <a:schemeClr val="dk1"/>
          </a:lnRef>
          <a:fillRef idx="0">
            <a:schemeClr val="dk1"/>
          </a:fillRef>
          <a:effectRef idx="2">
            <a:schemeClr val="dk1"/>
          </a:effectRef>
          <a:fontRef idx="minor">
            <a:schemeClr val="tx1"/>
          </a:fontRef>
        </p:style>
      </p:cxnSp>
      <p:cxnSp>
        <p:nvCxnSpPr>
          <p:cNvPr id="131" name="Straight Connector 130">
            <a:extLst>
              <a:ext uri="{FF2B5EF4-FFF2-40B4-BE49-F238E27FC236}">
                <a16:creationId xmlns:a16="http://schemas.microsoft.com/office/drawing/2014/main" id="{42113CDA-BA03-3AB3-8D3A-D34413F8B43D}"/>
              </a:ext>
            </a:extLst>
          </p:cNvPr>
          <p:cNvCxnSpPr>
            <a:cxnSpLocks/>
          </p:cNvCxnSpPr>
          <p:nvPr/>
        </p:nvCxnSpPr>
        <p:spPr>
          <a:xfrm>
            <a:off x="6869760" y="4425821"/>
            <a:ext cx="111348" cy="0"/>
          </a:xfrm>
          <a:prstGeom prst="line">
            <a:avLst/>
          </a:prstGeom>
          <a:ln>
            <a:solidFill>
              <a:srgbClr val="7030A0"/>
            </a:solidFill>
          </a:ln>
        </p:spPr>
        <p:style>
          <a:lnRef idx="3">
            <a:schemeClr val="dk1"/>
          </a:lnRef>
          <a:fillRef idx="0">
            <a:schemeClr val="dk1"/>
          </a:fillRef>
          <a:effectRef idx="2">
            <a:schemeClr val="dk1"/>
          </a:effectRef>
          <a:fontRef idx="minor">
            <a:schemeClr val="tx1"/>
          </a:fontRef>
        </p:style>
      </p:cxnSp>
      <p:cxnSp>
        <p:nvCxnSpPr>
          <p:cNvPr id="133" name="Straight Connector 132">
            <a:extLst>
              <a:ext uri="{FF2B5EF4-FFF2-40B4-BE49-F238E27FC236}">
                <a16:creationId xmlns:a16="http://schemas.microsoft.com/office/drawing/2014/main" id="{A86D65E2-A66E-BA85-7A84-A2B9AB9C9FC3}"/>
              </a:ext>
            </a:extLst>
          </p:cNvPr>
          <p:cNvCxnSpPr>
            <a:cxnSpLocks/>
          </p:cNvCxnSpPr>
          <p:nvPr/>
        </p:nvCxnSpPr>
        <p:spPr>
          <a:xfrm flipH="1" flipV="1">
            <a:off x="6965359" y="3483914"/>
            <a:ext cx="2404" cy="941907"/>
          </a:xfrm>
          <a:prstGeom prst="line">
            <a:avLst/>
          </a:prstGeom>
          <a:ln>
            <a:solidFill>
              <a:srgbClr val="7030A0"/>
            </a:solidFill>
          </a:ln>
        </p:spPr>
        <p:style>
          <a:lnRef idx="3">
            <a:schemeClr val="dk1"/>
          </a:lnRef>
          <a:fillRef idx="0">
            <a:schemeClr val="dk1"/>
          </a:fillRef>
          <a:effectRef idx="2">
            <a:schemeClr val="dk1"/>
          </a:effectRef>
          <a:fontRef idx="minor">
            <a:schemeClr val="tx1"/>
          </a:fontRef>
        </p:style>
      </p:cxnSp>
      <p:cxnSp>
        <p:nvCxnSpPr>
          <p:cNvPr id="141" name="Straight Connector 140">
            <a:extLst>
              <a:ext uri="{FF2B5EF4-FFF2-40B4-BE49-F238E27FC236}">
                <a16:creationId xmlns:a16="http://schemas.microsoft.com/office/drawing/2014/main" id="{6291051F-2687-7318-5032-0642372192E7}"/>
              </a:ext>
            </a:extLst>
          </p:cNvPr>
          <p:cNvCxnSpPr>
            <a:cxnSpLocks/>
          </p:cNvCxnSpPr>
          <p:nvPr/>
        </p:nvCxnSpPr>
        <p:spPr>
          <a:xfrm flipV="1">
            <a:off x="6965359" y="3495234"/>
            <a:ext cx="114759" cy="1557"/>
          </a:xfrm>
          <a:prstGeom prst="line">
            <a:avLst/>
          </a:prstGeom>
          <a:ln>
            <a:solidFill>
              <a:srgbClr val="7030A0"/>
            </a:solidFill>
          </a:ln>
        </p:spPr>
        <p:style>
          <a:lnRef idx="3">
            <a:schemeClr val="dk1"/>
          </a:lnRef>
          <a:fillRef idx="0">
            <a:schemeClr val="dk1"/>
          </a:fillRef>
          <a:effectRef idx="2">
            <a:schemeClr val="dk1"/>
          </a:effectRef>
          <a:fontRef idx="minor">
            <a:schemeClr val="tx1"/>
          </a:fontRef>
        </p:style>
      </p:cxnSp>
      <p:cxnSp>
        <p:nvCxnSpPr>
          <p:cNvPr id="147" name="Straight Connector 146">
            <a:extLst>
              <a:ext uri="{FF2B5EF4-FFF2-40B4-BE49-F238E27FC236}">
                <a16:creationId xmlns:a16="http://schemas.microsoft.com/office/drawing/2014/main" id="{4A7794DE-87B2-0594-EDD7-5E9CC33B30B2}"/>
              </a:ext>
            </a:extLst>
          </p:cNvPr>
          <p:cNvCxnSpPr>
            <a:cxnSpLocks/>
          </p:cNvCxnSpPr>
          <p:nvPr/>
        </p:nvCxnSpPr>
        <p:spPr>
          <a:xfrm>
            <a:off x="6699775" y="5061543"/>
            <a:ext cx="626335" cy="0"/>
          </a:xfrm>
          <a:prstGeom prst="line">
            <a:avLst/>
          </a:prstGeom>
          <a:ln/>
        </p:spPr>
        <p:style>
          <a:lnRef idx="3">
            <a:schemeClr val="dk1"/>
          </a:lnRef>
          <a:fillRef idx="0">
            <a:schemeClr val="dk1"/>
          </a:fillRef>
          <a:effectRef idx="2">
            <a:schemeClr val="dk1"/>
          </a:effectRef>
          <a:fontRef idx="minor">
            <a:schemeClr val="tx1"/>
          </a:fontRef>
        </p:style>
      </p:cxnSp>
      <p:cxnSp>
        <p:nvCxnSpPr>
          <p:cNvPr id="151" name="Straight Connector 150">
            <a:extLst>
              <a:ext uri="{FF2B5EF4-FFF2-40B4-BE49-F238E27FC236}">
                <a16:creationId xmlns:a16="http://schemas.microsoft.com/office/drawing/2014/main" id="{8F05B29F-0A3B-1AFB-5E17-3C7B3EDBCE7C}"/>
              </a:ext>
            </a:extLst>
          </p:cNvPr>
          <p:cNvCxnSpPr>
            <a:cxnSpLocks/>
          </p:cNvCxnSpPr>
          <p:nvPr/>
        </p:nvCxnSpPr>
        <p:spPr>
          <a:xfrm>
            <a:off x="6700256" y="4592486"/>
            <a:ext cx="1741" cy="469057"/>
          </a:xfrm>
          <a:prstGeom prst="line">
            <a:avLst/>
          </a:prstGeom>
          <a:ln/>
        </p:spPr>
        <p:style>
          <a:lnRef idx="3">
            <a:schemeClr val="dk1"/>
          </a:lnRef>
          <a:fillRef idx="0">
            <a:schemeClr val="dk1"/>
          </a:fillRef>
          <a:effectRef idx="2">
            <a:schemeClr val="dk1"/>
          </a:effectRef>
          <a:fontRef idx="minor">
            <a:schemeClr val="tx1"/>
          </a:fontRef>
        </p:style>
      </p:cxnSp>
      <p:cxnSp>
        <p:nvCxnSpPr>
          <p:cNvPr id="156" name="Straight Connector 155">
            <a:extLst>
              <a:ext uri="{FF2B5EF4-FFF2-40B4-BE49-F238E27FC236}">
                <a16:creationId xmlns:a16="http://schemas.microsoft.com/office/drawing/2014/main" id="{3751FF0A-284D-BE5F-6D5D-FBA76558A696}"/>
              </a:ext>
            </a:extLst>
          </p:cNvPr>
          <p:cNvCxnSpPr>
            <a:cxnSpLocks/>
          </p:cNvCxnSpPr>
          <p:nvPr/>
        </p:nvCxnSpPr>
        <p:spPr>
          <a:xfrm>
            <a:off x="7534091" y="5057404"/>
            <a:ext cx="331762" cy="0"/>
          </a:xfrm>
          <a:prstGeom prst="line">
            <a:avLst/>
          </a:prstGeom>
          <a:ln/>
        </p:spPr>
        <p:style>
          <a:lnRef idx="3">
            <a:schemeClr val="dk1"/>
          </a:lnRef>
          <a:fillRef idx="0">
            <a:schemeClr val="dk1"/>
          </a:fillRef>
          <a:effectRef idx="2">
            <a:schemeClr val="dk1"/>
          </a:effectRef>
          <a:fontRef idx="minor">
            <a:schemeClr val="tx1"/>
          </a:fontRef>
        </p:style>
      </p:cxnSp>
      <p:cxnSp>
        <p:nvCxnSpPr>
          <p:cNvPr id="171" name="Straight Connector 170">
            <a:extLst>
              <a:ext uri="{FF2B5EF4-FFF2-40B4-BE49-F238E27FC236}">
                <a16:creationId xmlns:a16="http://schemas.microsoft.com/office/drawing/2014/main" id="{FD2C5B0D-B055-42F1-881E-8811278A3C62}"/>
              </a:ext>
            </a:extLst>
          </p:cNvPr>
          <p:cNvCxnSpPr>
            <a:cxnSpLocks/>
          </p:cNvCxnSpPr>
          <p:nvPr/>
        </p:nvCxnSpPr>
        <p:spPr>
          <a:xfrm flipV="1">
            <a:off x="7290449" y="3493677"/>
            <a:ext cx="114759" cy="1557"/>
          </a:xfrm>
          <a:prstGeom prst="line">
            <a:avLst/>
          </a:prstGeom>
          <a:ln>
            <a:solidFill>
              <a:srgbClr val="7030A0"/>
            </a:solidFill>
          </a:ln>
        </p:spPr>
        <p:style>
          <a:lnRef idx="3">
            <a:schemeClr val="dk1"/>
          </a:lnRef>
          <a:fillRef idx="0">
            <a:schemeClr val="dk1"/>
          </a:fillRef>
          <a:effectRef idx="2">
            <a:schemeClr val="dk1"/>
          </a:effectRef>
          <a:fontRef idx="minor">
            <a:schemeClr val="tx1"/>
          </a:fontRef>
        </p:style>
      </p:cxnSp>
      <p:cxnSp>
        <p:nvCxnSpPr>
          <p:cNvPr id="172" name="Straight Connector 171">
            <a:extLst>
              <a:ext uri="{FF2B5EF4-FFF2-40B4-BE49-F238E27FC236}">
                <a16:creationId xmlns:a16="http://schemas.microsoft.com/office/drawing/2014/main" id="{7BE5904E-BC19-787D-40E1-910151901D27}"/>
              </a:ext>
            </a:extLst>
          </p:cNvPr>
          <p:cNvCxnSpPr>
            <a:cxnSpLocks/>
          </p:cNvCxnSpPr>
          <p:nvPr/>
        </p:nvCxnSpPr>
        <p:spPr>
          <a:xfrm flipV="1">
            <a:off x="7409183" y="3483913"/>
            <a:ext cx="149" cy="367441"/>
          </a:xfrm>
          <a:prstGeom prst="line">
            <a:avLst/>
          </a:prstGeom>
          <a:ln>
            <a:solidFill>
              <a:srgbClr val="7030A0"/>
            </a:solidFill>
          </a:ln>
        </p:spPr>
        <p:style>
          <a:lnRef idx="3">
            <a:schemeClr val="dk1"/>
          </a:lnRef>
          <a:fillRef idx="0">
            <a:schemeClr val="dk1"/>
          </a:fillRef>
          <a:effectRef idx="2">
            <a:schemeClr val="dk1"/>
          </a:effectRef>
          <a:fontRef idx="minor">
            <a:schemeClr val="tx1"/>
          </a:fontRef>
        </p:style>
      </p:cxnSp>
      <p:cxnSp>
        <p:nvCxnSpPr>
          <p:cNvPr id="236" name="Straight Connector 235">
            <a:extLst>
              <a:ext uri="{FF2B5EF4-FFF2-40B4-BE49-F238E27FC236}">
                <a16:creationId xmlns:a16="http://schemas.microsoft.com/office/drawing/2014/main" id="{37138701-C87B-5C26-E07B-D15929CCBB57}"/>
              </a:ext>
            </a:extLst>
          </p:cNvPr>
          <p:cNvCxnSpPr>
            <a:cxnSpLocks/>
          </p:cNvCxnSpPr>
          <p:nvPr/>
        </p:nvCxnSpPr>
        <p:spPr>
          <a:xfrm>
            <a:off x="3837674" y="4414699"/>
            <a:ext cx="1589029" cy="0"/>
          </a:xfrm>
          <a:prstGeom prst="line">
            <a:avLst/>
          </a:prstGeom>
          <a:ln>
            <a:solidFill>
              <a:srgbClr val="7030A0"/>
            </a:solidFill>
          </a:ln>
        </p:spPr>
        <p:style>
          <a:lnRef idx="3">
            <a:schemeClr val="dk1"/>
          </a:lnRef>
          <a:fillRef idx="0">
            <a:schemeClr val="dk1"/>
          </a:fillRef>
          <a:effectRef idx="2">
            <a:schemeClr val="dk1"/>
          </a:effectRef>
          <a:fontRef idx="minor">
            <a:schemeClr val="tx1"/>
          </a:fontRef>
        </p:style>
      </p:cxnSp>
      <p:cxnSp>
        <p:nvCxnSpPr>
          <p:cNvPr id="237" name="Straight Connector 236">
            <a:extLst>
              <a:ext uri="{FF2B5EF4-FFF2-40B4-BE49-F238E27FC236}">
                <a16:creationId xmlns:a16="http://schemas.microsoft.com/office/drawing/2014/main" id="{C2FC4592-CD30-9113-B494-2C3DE81072CC}"/>
              </a:ext>
            </a:extLst>
          </p:cNvPr>
          <p:cNvCxnSpPr>
            <a:cxnSpLocks/>
          </p:cNvCxnSpPr>
          <p:nvPr/>
        </p:nvCxnSpPr>
        <p:spPr>
          <a:xfrm flipV="1">
            <a:off x="3837674" y="4274568"/>
            <a:ext cx="0" cy="151253"/>
          </a:xfrm>
          <a:prstGeom prst="line">
            <a:avLst/>
          </a:prstGeom>
          <a:ln>
            <a:solidFill>
              <a:srgbClr val="7030A0"/>
            </a:solidFill>
          </a:ln>
        </p:spPr>
        <p:style>
          <a:lnRef idx="3">
            <a:schemeClr val="dk1"/>
          </a:lnRef>
          <a:fillRef idx="0">
            <a:schemeClr val="dk1"/>
          </a:fillRef>
          <a:effectRef idx="2">
            <a:schemeClr val="dk1"/>
          </a:effectRef>
          <a:fontRef idx="minor">
            <a:schemeClr val="tx1"/>
          </a:fontRef>
        </p:style>
      </p:cxnSp>
      <p:cxnSp>
        <p:nvCxnSpPr>
          <p:cNvPr id="238" name="Straight Connector 237">
            <a:extLst>
              <a:ext uri="{FF2B5EF4-FFF2-40B4-BE49-F238E27FC236}">
                <a16:creationId xmlns:a16="http://schemas.microsoft.com/office/drawing/2014/main" id="{8CBF744C-DA2D-DE6E-362B-197F9463D0AC}"/>
              </a:ext>
            </a:extLst>
          </p:cNvPr>
          <p:cNvCxnSpPr>
            <a:cxnSpLocks/>
          </p:cNvCxnSpPr>
          <p:nvPr/>
        </p:nvCxnSpPr>
        <p:spPr>
          <a:xfrm>
            <a:off x="5630055" y="4425821"/>
            <a:ext cx="912699" cy="0"/>
          </a:xfrm>
          <a:prstGeom prst="line">
            <a:avLst/>
          </a:prstGeom>
          <a:ln>
            <a:solidFill>
              <a:srgbClr val="7030A0"/>
            </a:solidFill>
          </a:ln>
        </p:spPr>
        <p:style>
          <a:lnRef idx="3">
            <a:schemeClr val="dk1"/>
          </a:lnRef>
          <a:fillRef idx="0">
            <a:schemeClr val="dk1"/>
          </a:fillRef>
          <a:effectRef idx="2">
            <a:schemeClr val="dk1"/>
          </a:effectRef>
          <a:fontRef idx="minor">
            <a:schemeClr val="tx1"/>
          </a:fontRef>
        </p:style>
      </p:cxnSp>
      <p:sp>
        <p:nvSpPr>
          <p:cNvPr id="2" name="Rectangle 1">
            <a:extLst>
              <a:ext uri="{FF2B5EF4-FFF2-40B4-BE49-F238E27FC236}">
                <a16:creationId xmlns:a16="http://schemas.microsoft.com/office/drawing/2014/main" id="{DE4330D8-F65B-1285-5EF2-5108DE669B59}"/>
              </a:ext>
            </a:extLst>
          </p:cNvPr>
          <p:cNvSpPr/>
          <p:nvPr/>
        </p:nvSpPr>
        <p:spPr>
          <a:xfrm>
            <a:off x="716334" y="2532184"/>
            <a:ext cx="914924" cy="4797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Rectangle 2">
            <a:extLst>
              <a:ext uri="{FF2B5EF4-FFF2-40B4-BE49-F238E27FC236}">
                <a16:creationId xmlns:a16="http://schemas.microsoft.com/office/drawing/2014/main" id="{09495463-48B7-71F0-D721-27F606649B29}"/>
              </a:ext>
            </a:extLst>
          </p:cNvPr>
          <p:cNvSpPr/>
          <p:nvPr/>
        </p:nvSpPr>
        <p:spPr>
          <a:xfrm>
            <a:off x="1009066" y="3629066"/>
            <a:ext cx="539272" cy="7022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a:extLst>
              <a:ext uri="{FF2B5EF4-FFF2-40B4-BE49-F238E27FC236}">
                <a16:creationId xmlns:a16="http://schemas.microsoft.com/office/drawing/2014/main" id="{BD87F7D8-AC57-D0AC-CA16-77B009CB91B4}"/>
              </a:ext>
            </a:extLst>
          </p:cNvPr>
          <p:cNvSpPr/>
          <p:nvPr/>
        </p:nvSpPr>
        <p:spPr>
          <a:xfrm>
            <a:off x="5120315" y="2883517"/>
            <a:ext cx="669435" cy="12596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ectangle 4">
            <a:extLst>
              <a:ext uri="{FF2B5EF4-FFF2-40B4-BE49-F238E27FC236}">
                <a16:creationId xmlns:a16="http://schemas.microsoft.com/office/drawing/2014/main" id="{B542C620-CF0E-94CC-58D3-6D1B88FAB4A7}"/>
              </a:ext>
            </a:extLst>
          </p:cNvPr>
          <p:cNvSpPr/>
          <p:nvPr/>
        </p:nvSpPr>
        <p:spPr>
          <a:xfrm>
            <a:off x="5607002" y="3218375"/>
            <a:ext cx="669435" cy="6558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5">
            <a:extLst>
              <a:ext uri="{FF2B5EF4-FFF2-40B4-BE49-F238E27FC236}">
                <a16:creationId xmlns:a16="http://schemas.microsoft.com/office/drawing/2014/main" id="{83E615EB-6869-E3AA-7A87-3CA05F22AB4C}"/>
              </a:ext>
            </a:extLst>
          </p:cNvPr>
          <p:cNvSpPr/>
          <p:nvPr/>
        </p:nvSpPr>
        <p:spPr>
          <a:xfrm>
            <a:off x="7173425" y="4153145"/>
            <a:ext cx="669435" cy="6240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14">
            <a:extLst>
              <a:ext uri="{FF2B5EF4-FFF2-40B4-BE49-F238E27FC236}">
                <a16:creationId xmlns:a16="http://schemas.microsoft.com/office/drawing/2014/main" id="{AD2024B5-3E96-FF86-0C20-0E75A94929A5}"/>
              </a:ext>
            </a:extLst>
          </p:cNvPr>
          <p:cNvSpPr/>
          <p:nvPr/>
        </p:nvSpPr>
        <p:spPr>
          <a:xfrm>
            <a:off x="7699634" y="3833760"/>
            <a:ext cx="108325" cy="6240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19">
            <a:extLst>
              <a:ext uri="{FF2B5EF4-FFF2-40B4-BE49-F238E27FC236}">
                <a16:creationId xmlns:a16="http://schemas.microsoft.com/office/drawing/2014/main" id="{C4B00C56-4333-2CE8-6853-240070D1B448}"/>
              </a:ext>
            </a:extLst>
          </p:cNvPr>
          <p:cNvSpPr/>
          <p:nvPr/>
        </p:nvSpPr>
        <p:spPr>
          <a:xfrm>
            <a:off x="9754927" y="2733920"/>
            <a:ext cx="669233" cy="148600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Rectangle 22">
            <a:extLst>
              <a:ext uri="{FF2B5EF4-FFF2-40B4-BE49-F238E27FC236}">
                <a16:creationId xmlns:a16="http://schemas.microsoft.com/office/drawing/2014/main" id="{9F804094-ADEF-0F7D-AE86-AAC9A7A29E0F}"/>
              </a:ext>
            </a:extLst>
          </p:cNvPr>
          <p:cNvSpPr/>
          <p:nvPr/>
        </p:nvSpPr>
        <p:spPr>
          <a:xfrm>
            <a:off x="10385172" y="3225127"/>
            <a:ext cx="790191" cy="5249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Rectangle 23">
            <a:extLst>
              <a:ext uri="{FF2B5EF4-FFF2-40B4-BE49-F238E27FC236}">
                <a16:creationId xmlns:a16="http://schemas.microsoft.com/office/drawing/2014/main" id="{5293F2DF-27A2-44A0-4127-D98E53F396C2}"/>
              </a:ext>
            </a:extLst>
          </p:cNvPr>
          <p:cNvSpPr/>
          <p:nvPr/>
        </p:nvSpPr>
        <p:spPr>
          <a:xfrm>
            <a:off x="10061914" y="2857509"/>
            <a:ext cx="669233" cy="5249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Rectangle 24">
            <a:extLst>
              <a:ext uri="{FF2B5EF4-FFF2-40B4-BE49-F238E27FC236}">
                <a16:creationId xmlns:a16="http://schemas.microsoft.com/office/drawing/2014/main" id="{AEFC8DE9-D0AE-9B0A-F765-4D845F976EAF}"/>
              </a:ext>
            </a:extLst>
          </p:cNvPr>
          <p:cNvSpPr/>
          <p:nvPr/>
        </p:nvSpPr>
        <p:spPr>
          <a:xfrm>
            <a:off x="7806938" y="5388749"/>
            <a:ext cx="669233" cy="5766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Rectangle 25">
            <a:extLst>
              <a:ext uri="{FF2B5EF4-FFF2-40B4-BE49-F238E27FC236}">
                <a16:creationId xmlns:a16="http://schemas.microsoft.com/office/drawing/2014/main" id="{DB135D55-A475-1ECC-3377-BB19C563101E}"/>
              </a:ext>
            </a:extLst>
          </p:cNvPr>
          <p:cNvSpPr/>
          <p:nvPr/>
        </p:nvSpPr>
        <p:spPr>
          <a:xfrm>
            <a:off x="8793912" y="5604767"/>
            <a:ext cx="669233" cy="5766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Rectangle 26">
            <a:extLst>
              <a:ext uri="{FF2B5EF4-FFF2-40B4-BE49-F238E27FC236}">
                <a16:creationId xmlns:a16="http://schemas.microsoft.com/office/drawing/2014/main" id="{624DAB9D-5DBE-FF39-9A3A-81423402C1B7}"/>
              </a:ext>
            </a:extLst>
          </p:cNvPr>
          <p:cNvSpPr/>
          <p:nvPr/>
        </p:nvSpPr>
        <p:spPr>
          <a:xfrm>
            <a:off x="9233808" y="5188718"/>
            <a:ext cx="669233" cy="5766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TextBox 27">
            <a:extLst>
              <a:ext uri="{FF2B5EF4-FFF2-40B4-BE49-F238E27FC236}">
                <a16:creationId xmlns:a16="http://schemas.microsoft.com/office/drawing/2014/main" id="{B5017845-FA5F-2087-47A1-9BC2606F6DE2}"/>
              </a:ext>
            </a:extLst>
          </p:cNvPr>
          <p:cNvSpPr txBox="1"/>
          <p:nvPr/>
        </p:nvSpPr>
        <p:spPr>
          <a:xfrm>
            <a:off x="9632322" y="222313"/>
            <a:ext cx="2240280" cy="923330"/>
          </a:xfrm>
          <a:prstGeom prst="rect">
            <a:avLst/>
          </a:prstGeom>
          <a:noFill/>
        </p:spPr>
        <p:txBody>
          <a:bodyPr wrap="square" rtlCol="0">
            <a:spAutoFit/>
          </a:bodyPr>
          <a:lstStyle/>
          <a:p>
            <a:r>
              <a:rPr lang="en-US" dirty="0">
                <a:solidFill>
                  <a:srgbClr val="00B050"/>
                </a:solidFill>
              </a:rPr>
              <a:t>Defined Constraints</a:t>
            </a:r>
          </a:p>
          <a:p>
            <a:r>
              <a:rPr lang="en-US" dirty="0">
                <a:solidFill>
                  <a:srgbClr val="0070C0"/>
                </a:solidFill>
              </a:rPr>
              <a:t>Simulation Results</a:t>
            </a:r>
          </a:p>
          <a:p>
            <a:r>
              <a:rPr lang="en-US" dirty="0">
                <a:solidFill>
                  <a:srgbClr val="FF0000"/>
                </a:solidFill>
              </a:rPr>
              <a:t>Purity Targets</a:t>
            </a:r>
            <a:endParaRPr lang="en-CA" dirty="0">
              <a:solidFill>
                <a:srgbClr val="FF0000"/>
              </a:solidFill>
            </a:endParaRPr>
          </a:p>
        </p:txBody>
      </p:sp>
      <p:graphicFrame>
        <p:nvGraphicFramePr>
          <p:cNvPr id="29" name="Table 28">
            <a:extLst>
              <a:ext uri="{FF2B5EF4-FFF2-40B4-BE49-F238E27FC236}">
                <a16:creationId xmlns:a16="http://schemas.microsoft.com/office/drawing/2014/main" id="{D0615A3A-0D53-1A56-64AA-0DD3B919D3E6}"/>
              </a:ext>
            </a:extLst>
          </p:cNvPr>
          <p:cNvGraphicFramePr>
            <a:graphicFrameLocks noGrp="1"/>
          </p:cNvGraphicFramePr>
          <p:nvPr/>
        </p:nvGraphicFramePr>
        <p:xfrm>
          <a:off x="150361" y="4889603"/>
          <a:ext cx="4665541" cy="1851879"/>
        </p:xfrm>
        <a:graphic>
          <a:graphicData uri="http://schemas.openxmlformats.org/drawingml/2006/table">
            <a:tbl>
              <a:tblPr firstRow="1" bandRow="1">
                <a:tableStyleId>{8799B23B-EC83-4686-B30A-512413B5E67A}</a:tableStyleId>
              </a:tblPr>
              <a:tblGrid>
                <a:gridCol w="898323">
                  <a:extLst>
                    <a:ext uri="{9D8B030D-6E8A-4147-A177-3AD203B41FA5}">
                      <a16:colId xmlns:a16="http://schemas.microsoft.com/office/drawing/2014/main" val="804095307"/>
                    </a:ext>
                  </a:extLst>
                </a:gridCol>
                <a:gridCol w="2620110">
                  <a:extLst>
                    <a:ext uri="{9D8B030D-6E8A-4147-A177-3AD203B41FA5}">
                      <a16:colId xmlns:a16="http://schemas.microsoft.com/office/drawing/2014/main" val="4037539319"/>
                    </a:ext>
                  </a:extLst>
                </a:gridCol>
                <a:gridCol w="1147108">
                  <a:extLst>
                    <a:ext uri="{9D8B030D-6E8A-4147-A177-3AD203B41FA5}">
                      <a16:colId xmlns:a16="http://schemas.microsoft.com/office/drawing/2014/main" val="2352064214"/>
                    </a:ext>
                  </a:extLst>
                </a:gridCol>
              </a:tblGrid>
              <a:tr h="149425">
                <a:tc rowSpan="3">
                  <a:txBody>
                    <a:bodyPr/>
                    <a:lstStyle/>
                    <a:p>
                      <a:pPr algn="ctr" fontAlgn="b"/>
                      <a:r>
                        <a:rPr lang="en-CA" sz="1600" u="none" strike="noStrike" dirty="0">
                          <a:effectLst/>
                        </a:rPr>
                        <a:t>DCOL-1</a:t>
                      </a:r>
                      <a:endParaRPr lang="en-CA" sz="1600" b="0" i="0" u="none" strike="noStrike" dirty="0">
                        <a:effectLst/>
                        <a:latin typeface="Arial" panose="020B0604020202020204" pitchFamily="34" charset="0"/>
                      </a:endParaRPr>
                    </a:p>
                  </a:txBody>
                  <a:tcPr marL="6350" marR="6350" marT="6350" marB="0" anchor="ctr"/>
                </a:tc>
                <a:tc gridSpan="2">
                  <a:txBody>
                    <a:bodyPr/>
                    <a:lstStyle/>
                    <a:p>
                      <a:pPr algn="ctr" fontAlgn="b"/>
                      <a:r>
                        <a:rPr lang="en-CA" sz="1600" u="none" strike="noStrike" dirty="0">
                          <a:effectLst/>
                        </a:rPr>
                        <a:t> </a:t>
                      </a:r>
                      <a:endParaRPr lang="en-CA" sz="1600" b="0" i="0" u="none" strike="noStrike" dirty="0">
                        <a:effectLst/>
                        <a:latin typeface="Arial" panose="020B0604020202020204" pitchFamily="34" charset="0"/>
                      </a:endParaRPr>
                    </a:p>
                  </a:txBody>
                  <a:tcPr marL="6350" marR="6350" marT="6350" marB="0" anchor="ctr"/>
                </a:tc>
                <a:tc hMerge="1">
                  <a:txBody>
                    <a:bodyPr/>
                    <a:lstStyle/>
                    <a:p>
                      <a:pPr algn="ctr" fontAlgn="b"/>
                      <a:endParaRPr lang="en-US" sz="1800" b="0" i="0" u="none" strike="noStrike" dirty="0">
                        <a:effectLst/>
                        <a:latin typeface="Arial" panose="020B0604020202020204" pitchFamily="34" charset="0"/>
                      </a:endParaRPr>
                    </a:p>
                  </a:txBody>
                  <a:tcPr marL="6350" marR="6350" marT="6350" marB="0" anchor="ctr"/>
                </a:tc>
                <a:extLst>
                  <a:ext uri="{0D108BD9-81ED-4DB2-BD59-A6C34878D82A}">
                    <a16:rowId xmlns:a16="http://schemas.microsoft.com/office/drawing/2014/main" val="4038988431"/>
                  </a:ext>
                </a:extLst>
              </a:tr>
              <a:tr h="234165">
                <a:tc vMerge="1">
                  <a:txBody>
                    <a:bodyPr/>
                    <a:lstStyle/>
                    <a:p>
                      <a:endParaRPr lang="en-CA"/>
                    </a:p>
                  </a:txBody>
                  <a:tcPr/>
                </a:tc>
                <a:tc>
                  <a:txBody>
                    <a:bodyPr/>
                    <a:lstStyle/>
                    <a:p>
                      <a:pPr algn="ctr" fontAlgn="b"/>
                      <a:r>
                        <a:rPr lang="en-CA" sz="1600" u="none" strike="noStrike" dirty="0">
                          <a:effectLst/>
                        </a:rPr>
                        <a:t>Condenser Duty (kW)</a:t>
                      </a:r>
                      <a:endParaRPr lang="en-CA" sz="1600" b="0" i="0" u="none" strike="noStrike" dirty="0">
                        <a:effectLst/>
                        <a:latin typeface="Arial" panose="020B0604020202020204" pitchFamily="34" charset="0"/>
                      </a:endParaRPr>
                    </a:p>
                  </a:txBody>
                  <a:tcPr marL="6350" marR="6350" marT="6350" marB="0" anchor="ctr"/>
                </a:tc>
                <a:tc>
                  <a:txBody>
                    <a:bodyPr/>
                    <a:lstStyle/>
                    <a:p>
                      <a:pPr algn="ctr" fontAlgn="b"/>
                      <a:r>
                        <a:rPr lang="en-US" sz="1600" b="0" i="0" u="none" strike="noStrike" dirty="0">
                          <a:effectLst/>
                          <a:latin typeface="Arial" panose="020B0604020202020204" pitchFamily="34" charset="0"/>
                        </a:rPr>
                        <a:t>0.21</a:t>
                      </a:r>
                      <a:endParaRPr lang="en-CA" sz="1600" b="0" i="0" u="none" strike="noStrike" dirty="0">
                        <a:effectLst/>
                        <a:latin typeface="Arial" panose="020B0604020202020204" pitchFamily="34" charset="0"/>
                      </a:endParaRPr>
                    </a:p>
                  </a:txBody>
                  <a:tcPr marL="6350" marR="6350" marT="6350" marB="0" anchor="ctr"/>
                </a:tc>
                <a:extLst>
                  <a:ext uri="{0D108BD9-81ED-4DB2-BD59-A6C34878D82A}">
                    <a16:rowId xmlns:a16="http://schemas.microsoft.com/office/drawing/2014/main" val="2156241238"/>
                  </a:ext>
                </a:extLst>
              </a:tr>
              <a:tr h="174952">
                <a:tc vMerge="1">
                  <a:txBody>
                    <a:bodyPr/>
                    <a:lstStyle/>
                    <a:p>
                      <a:endParaRPr lang="en-CA"/>
                    </a:p>
                  </a:txBody>
                  <a:tcPr/>
                </a:tc>
                <a:tc>
                  <a:txBody>
                    <a:bodyPr/>
                    <a:lstStyle/>
                    <a:p>
                      <a:pPr algn="ctr" fontAlgn="b"/>
                      <a:r>
                        <a:rPr lang="en-CA" sz="1600" u="none" strike="noStrike" dirty="0">
                          <a:effectLst/>
                        </a:rPr>
                        <a:t>Reboiler Duty (kW)</a:t>
                      </a:r>
                      <a:endParaRPr lang="en-CA" sz="1600" b="0" i="0" u="none" strike="noStrike" dirty="0">
                        <a:effectLst/>
                        <a:latin typeface="Arial" panose="020B0604020202020204" pitchFamily="34" charset="0"/>
                      </a:endParaRPr>
                    </a:p>
                  </a:txBody>
                  <a:tcPr marL="6350" marR="6350" marT="6350" marB="0" anchor="ctr"/>
                </a:tc>
                <a:tc>
                  <a:txBody>
                    <a:bodyPr/>
                    <a:lstStyle/>
                    <a:p>
                      <a:pPr algn="ctr" fontAlgn="b"/>
                      <a:r>
                        <a:rPr lang="en-US" sz="1600" b="0" i="0" u="none" strike="noStrike" dirty="0">
                          <a:effectLst/>
                          <a:latin typeface="Arial" panose="020B0604020202020204" pitchFamily="34" charset="0"/>
                        </a:rPr>
                        <a:t>0.07</a:t>
                      </a:r>
                      <a:endParaRPr lang="en-CA" sz="1600" b="0" i="0" u="none" strike="noStrike" dirty="0">
                        <a:effectLst/>
                        <a:latin typeface="Arial" panose="020B0604020202020204" pitchFamily="34" charset="0"/>
                      </a:endParaRPr>
                    </a:p>
                  </a:txBody>
                  <a:tcPr marL="6350" marR="6350" marT="6350" marB="0" anchor="ctr"/>
                </a:tc>
                <a:extLst>
                  <a:ext uri="{0D108BD9-81ED-4DB2-BD59-A6C34878D82A}">
                    <a16:rowId xmlns:a16="http://schemas.microsoft.com/office/drawing/2014/main" val="2418139481"/>
                  </a:ext>
                </a:extLst>
              </a:tr>
              <a:tr h="288801">
                <a:tc rowSpan="2">
                  <a:txBody>
                    <a:bodyPr/>
                    <a:lstStyle/>
                    <a:p>
                      <a:pPr algn="ctr" fontAlgn="b"/>
                      <a:r>
                        <a:rPr lang="en-CA" sz="1600" u="none" strike="noStrike" dirty="0">
                          <a:effectLst/>
                        </a:rPr>
                        <a:t>DCOL-2</a:t>
                      </a:r>
                      <a:endParaRPr lang="en-CA" sz="1600" b="0" i="0" u="none" strike="noStrike" dirty="0">
                        <a:effectLst/>
                        <a:latin typeface="Arial" panose="020B0604020202020204" pitchFamily="34" charset="0"/>
                      </a:endParaRPr>
                    </a:p>
                  </a:txBody>
                  <a:tcPr marL="6350" marR="6350" marT="6350" marB="0" anchor="ctr"/>
                </a:tc>
                <a:tc>
                  <a:txBody>
                    <a:bodyPr/>
                    <a:lstStyle/>
                    <a:p>
                      <a:pPr algn="ctr" fontAlgn="b"/>
                      <a:r>
                        <a:rPr lang="en-CA" sz="1600" u="none" strike="noStrike" dirty="0">
                          <a:effectLst/>
                        </a:rPr>
                        <a:t>Condenser Duty (kW)</a:t>
                      </a:r>
                      <a:endParaRPr lang="en-CA" sz="1600" b="0" i="0" u="none" strike="noStrike" dirty="0">
                        <a:effectLst/>
                        <a:latin typeface="Arial" panose="020B0604020202020204" pitchFamily="34" charset="0"/>
                      </a:endParaRPr>
                    </a:p>
                  </a:txBody>
                  <a:tcPr marL="6350" marR="6350" marT="6350" marB="0" anchor="ctr"/>
                </a:tc>
                <a:tc>
                  <a:txBody>
                    <a:bodyPr/>
                    <a:lstStyle/>
                    <a:p>
                      <a:pPr algn="ctr" fontAlgn="b"/>
                      <a:r>
                        <a:rPr lang="en-US" sz="1600" b="0" i="0" u="none" strike="noStrike" dirty="0">
                          <a:effectLst/>
                          <a:latin typeface="Arial" panose="020B0604020202020204" pitchFamily="34" charset="0"/>
                        </a:rPr>
                        <a:t>0.13</a:t>
                      </a:r>
                      <a:endParaRPr lang="en-CA" sz="1600" b="0" i="0" u="none" strike="noStrike" dirty="0">
                        <a:effectLst/>
                        <a:latin typeface="Arial" panose="020B0604020202020204" pitchFamily="34" charset="0"/>
                      </a:endParaRPr>
                    </a:p>
                  </a:txBody>
                  <a:tcPr marL="6350" marR="6350" marT="6350" marB="0" anchor="ctr"/>
                </a:tc>
                <a:extLst>
                  <a:ext uri="{0D108BD9-81ED-4DB2-BD59-A6C34878D82A}">
                    <a16:rowId xmlns:a16="http://schemas.microsoft.com/office/drawing/2014/main" val="3181643263"/>
                  </a:ext>
                </a:extLst>
              </a:tr>
              <a:tr h="143420">
                <a:tc vMerge="1">
                  <a:txBody>
                    <a:bodyPr/>
                    <a:lstStyle/>
                    <a:p>
                      <a:endParaRPr lang="en-CA"/>
                    </a:p>
                  </a:txBody>
                  <a:tcPr/>
                </a:tc>
                <a:tc>
                  <a:txBody>
                    <a:bodyPr/>
                    <a:lstStyle/>
                    <a:p>
                      <a:pPr algn="ctr" fontAlgn="b"/>
                      <a:r>
                        <a:rPr lang="en-CA" sz="1600" u="none" strike="noStrike" dirty="0">
                          <a:effectLst/>
                        </a:rPr>
                        <a:t>Reboiler Duty (kW)</a:t>
                      </a:r>
                      <a:endParaRPr lang="en-CA" sz="1600" b="0" i="0" u="none" strike="noStrike" dirty="0">
                        <a:effectLst/>
                        <a:latin typeface="Arial" panose="020B0604020202020204" pitchFamily="34" charset="0"/>
                      </a:endParaRPr>
                    </a:p>
                  </a:txBody>
                  <a:tcPr marL="6350" marR="6350" marT="6350" marB="0" anchor="ctr"/>
                </a:tc>
                <a:tc>
                  <a:txBody>
                    <a:bodyPr/>
                    <a:lstStyle/>
                    <a:p>
                      <a:pPr algn="ctr" fontAlgn="b"/>
                      <a:r>
                        <a:rPr lang="en-US" sz="1600" b="0" i="0" u="none" strike="noStrike" dirty="0">
                          <a:effectLst/>
                          <a:latin typeface="Arial" panose="020B0604020202020204" pitchFamily="34" charset="0"/>
                        </a:rPr>
                        <a:t>0.24</a:t>
                      </a:r>
                      <a:endParaRPr lang="en-CA" sz="1600" b="0" i="0" u="none" strike="noStrike" dirty="0">
                        <a:effectLst/>
                        <a:latin typeface="Arial" panose="020B0604020202020204" pitchFamily="34" charset="0"/>
                      </a:endParaRPr>
                    </a:p>
                  </a:txBody>
                  <a:tcPr marL="6350" marR="6350" marT="6350" marB="0" anchor="ctr"/>
                </a:tc>
                <a:extLst>
                  <a:ext uri="{0D108BD9-81ED-4DB2-BD59-A6C34878D82A}">
                    <a16:rowId xmlns:a16="http://schemas.microsoft.com/office/drawing/2014/main" val="3808069384"/>
                  </a:ext>
                </a:extLst>
              </a:tr>
              <a:tr h="126454">
                <a:tc gridSpan="2">
                  <a:txBody>
                    <a:bodyPr/>
                    <a:lstStyle/>
                    <a:p>
                      <a:pPr algn="ctr" fontAlgn="b"/>
                      <a:r>
                        <a:rPr lang="en-CA" sz="1600" u="none" strike="noStrike" dirty="0">
                          <a:effectLst/>
                        </a:rPr>
                        <a:t>Cooler Duty (kW)</a:t>
                      </a:r>
                      <a:endParaRPr lang="en-CA" sz="1600" b="0" i="0" u="none" strike="noStrike" dirty="0">
                        <a:effectLst/>
                        <a:latin typeface="Arial" panose="020B0604020202020204" pitchFamily="34" charset="0"/>
                      </a:endParaRPr>
                    </a:p>
                  </a:txBody>
                  <a:tcPr marL="6350" marR="6350" marT="6350" marB="0" anchor="ctr"/>
                </a:tc>
                <a:tc hMerge="1">
                  <a:txBody>
                    <a:bodyPr/>
                    <a:lstStyle/>
                    <a:p>
                      <a:endParaRPr dirty="0"/>
                    </a:p>
                  </a:txBody>
                  <a:tcPr marL="6350" marR="6350" marT="6350" marB="0" anchor="ctr"/>
                </a:tc>
                <a:tc>
                  <a:txBody>
                    <a:bodyPr/>
                    <a:lstStyle/>
                    <a:p>
                      <a:pPr algn="ctr" fontAlgn="b"/>
                      <a:r>
                        <a:rPr lang="en-US" sz="1600" b="0" i="0" u="none" strike="noStrike" dirty="0">
                          <a:effectLst/>
                          <a:latin typeface="Arial" panose="020B0604020202020204" pitchFamily="34" charset="0"/>
                        </a:rPr>
                        <a:t>0.17</a:t>
                      </a:r>
                      <a:endParaRPr lang="en-CA" sz="1600" b="0" i="0" u="none" strike="noStrike" dirty="0">
                        <a:effectLst/>
                        <a:latin typeface="Arial" panose="020B0604020202020204" pitchFamily="34" charset="0"/>
                      </a:endParaRPr>
                    </a:p>
                  </a:txBody>
                  <a:tcPr marL="6350" marR="6350" marT="6350" marB="0" anchor="ctr"/>
                </a:tc>
                <a:extLst>
                  <a:ext uri="{0D108BD9-81ED-4DB2-BD59-A6C34878D82A}">
                    <a16:rowId xmlns:a16="http://schemas.microsoft.com/office/drawing/2014/main" val="3114375786"/>
                  </a:ext>
                </a:extLst>
              </a:tr>
              <a:tr h="312128">
                <a:tc gridSpan="2">
                  <a:txBody>
                    <a:bodyPr/>
                    <a:lstStyle/>
                    <a:p>
                      <a:pPr algn="ctr"/>
                      <a:r>
                        <a:rPr lang="en-CA" sz="1600" u="none" strike="noStrike" dirty="0">
                          <a:effectLst/>
                        </a:rPr>
                        <a:t>Compressor/Expander Duty (kW)</a:t>
                      </a:r>
                      <a:endParaRPr lang="en-CA" sz="1600" dirty="0"/>
                    </a:p>
                  </a:txBody>
                  <a:tcPr marL="6350" marR="6350" marT="6350" marB="0" anchor="ctr"/>
                </a:tc>
                <a:tc hMerge="1">
                  <a:txBody>
                    <a:bodyPr/>
                    <a:lstStyle/>
                    <a:p>
                      <a:endParaRPr dirty="0"/>
                    </a:p>
                  </a:txBody>
                  <a:tcPr marL="6350" marR="6350" marT="6350" marB="0" anchor="ctr"/>
                </a:tc>
                <a:tc>
                  <a:txBody>
                    <a:bodyPr/>
                    <a:lstStyle/>
                    <a:p>
                      <a:pPr algn="ctr"/>
                      <a:r>
                        <a:rPr lang="en-US" sz="1600" b="0" i="0" u="none" strike="noStrike" dirty="0">
                          <a:effectLst/>
                          <a:latin typeface="Arial" panose="020B0604020202020204" pitchFamily="34" charset="0"/>
                        </a:rPr>
                        <a:t>0.13</a:t>
                      </a:r>
                      <a:endParaRPr lang="en-CA" sz="1600" dirty="0"/>
                    </a:p>
                  </a:txBody>
                  <a:tcPr marL="6350" marR="6350" marT="6350" marB="0" anchor="ctr"/>
                </a:tc>
                <a:extLst>
                  <a:ext uri="{0D108BD9-81ED-4DB2-BD59-A6C34878D82A}">
                    <a16:rowId xmlns:a16="http://schemas.microsoft.com/office/drawing/2014/main" val="1891603157"/>
                  </a:ext>
                </a:extLst>
              </a:tr>
            </a:tbl>
          </a:graphicData>
        </a:graphic>
      </p:graphicFrame>
    </p:spTree>
    <p:extLst>
      <p:ext uri="{BB962C8B-B14F-4D97-AF65-F5344CB8AC3E}">
        <p14:creationId xmlns:p14="http://schemas.microsoft.com/office/powerpoint/2010/main" val="311007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par>
                                <p:cTn id="16" presetID="10" presetClass="entr" presetSubtype="0" fill="hold"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par>
                                <p:cTn id="19" presetID="10" presetClass="entr" presetSubtype="0"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500"/>
                                        <p:tgtEl>
                                          <p:spTgt spid="56"/>
                                        </p:tgtEl>
                                      </p:cBhvr>
                                    </p:animEffect>
                                  </p:childTnLst>
                                </p:cTn>
                              </p:par>
                              <p:par>
                                <p:cTn id="22" presetID="10" presetClass="entr" presetSubtype="0"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500"/>
                                        <p:tgtEl>
                                          <p:spTgt spid="54"/>
                                        </p:tgtEl>
                                      </p:cBhvr>
                                    </p:animEffect>
                                  </p:childTnLst>
                                </p:cTn>
                              </p:par>
                              <p:par>
                                <p:cTn id="25" presetID="10"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3"/>
                                        </p:tgtEl>
                                        <p:attrNameLst>
                                          <p:attrName>style.visibility</p:attrName>
                                        </p:attrNameLst>
                                      </p:cBhvr>
                                      <p:to>
                                        <p:strVal val="visible"/>
                                      </p:to>
                                    </p:set>
                                    <p:animEffect transition="in" filter="fade">
                                      <p:cBhvr>
                                        <p:cTn id="32" dur="500"/>
                                        <p:tgtEl>
                                          <p:spTgt spid="93"/>
                                        </p:tgtEl>
                                      </p:cBhvr>
                                    </p:animEffect>
                                  </p:childTnLst>
                                </p:cTn>
                              </p:par>
                              <p:par>
                                <p:cTn id="33" presetID="10" presetClass="entr" presetSubtype="0" fill="hold" nodeType="with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500"/>
                                        <p:tgtEl>
                                          <p:spTgt spid="58"/>
                                        </p:tgtEl>
                                      </p:cBhvr>
                                    </p:animEffect>
                                  </p:childTnLst>
                                </p:cTn>
                              </p:par>
                              <p:par>
                                <p:cTn id="36" presetID="10" presetClass="entr" presetSubtype="0" fill="hold" nodeType="withEffect">
                                  <p:stCondLst>
                                    <p:cond delay="0"/>
                                  </p:stCondLst>
                                  <p:childTnLst>
                                    <p:set>
                                      <p:cBhvr>
                                        <p:cTn id="37" dur="1" fill="hold">
                                          <p:stCondLst>
                                            <p:cond delay="0"/>
                                          </p:stCondLst>
                                        </p:cTn>
                                        <p:tgtEl>
                                          <p:spTgt spid="96"/>
                                        </p:tgtEl>
                                        <p:attrNameLst>
                                          <p:attrName>style.visibility</p:attrName>
                                        </p:attrNameLst>
                                      </p:cBhvr>
                                      <p:to>
                                        <p:strVal val="visible"/>
                                      </p:to>
                                    </p:set>
                                    <p:animEffect transition="in" filter="fade">
                                      <p:cBhvr>
                                        <p:cTn id="38" dur="500"/>
                                        <p:tgtEl>
                                          <p:spTgt spid="96"/>
                                        </p:tgtEl>
                                      </p:cBhvr>
                                    </p:animEffect>
                                  </p:childTnLst>
                                </p:cTn>
                              </p:par>
                              <p:par>
                                <p:cTn id="39" presetID="10" presetClass="entr" presetSubtype="0" fill="hold" nodeType="with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fade">
                                      <p:cBhvr>
                                        <p:cTn id="41" dur="500"/>
                                        <p:tgtEl>
                                          <p:spTgt spid="6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5"/>
                                        </p:tgtEl>
                                        <p:attrNameLst>
                                          <p:attrName>style.visibility</p:attrName>
                                        </p:attrNameLst>
                                      </p:cBhvr>
                                      <p:to>
                                        <p:strVal val="visible"/>
                                      </p:to>
                                    </p:set>
                                    <p:animEffect transition="in" filter="fade">
                                      <p:cBhvr>
                                        <p:cTn id="46" dur="500"/>
                                        <p:tgtEl>
                                          <p:spTgt spid="105"/>
                                        </p:tgtEl>
                                      </p:cBhvr>
                                    </p:animEffect>
                                  </p:childTnLst>
                                </p:cTn>
                              </p:par>
                              <p:par>
                                <p:cTn id="47" presetID="10" presetClass="entr" presetSubtype="0" fill="hold" nodeType="withEffect">
                                  <p:stCondLst>
                                    <p:cond delay="0"/>
                                  </p:stCondLst>
                                  <p:childTnLst>
                                    <p:set>
                                      <p:cBhvr>
                                        <p:cTn id="48" dur="1" fill="hold">
                                          <p:stCondLst>
                                            <p:cond delay="0"/>
                                          </p:stCondLst>
                                        </p:cTn>
                                        <p:tgtEl>
                                          <p:spTgt spid="108"/>
                                        </p:tgtEl>
                                        <p:attrNameLst>
                                          <p:attrName>style.visibility</p:attrName>
                                        </p:attrNameLst>
                                      </p:cBhvr>
                                      <p:to>
                                        <p:strVal val="visible"/>
                                      </p:to>
                                    </p:set>
                                    <p:animEffect transition="in" filter="fade">
                                      <p:cBhvr>
                                        <p:cTn id="49" dur="500"/>
                                        <p:tgtEl>
                                          <p:spTgt spid="108"/>
                                        </p:tgtEl>
                                      </p:cBhvr>
                                    </p:animEffect>
                                  </p:childTnLst>
                                </p:cTn>
                              </p:par>
                              <p:par>
                                <p:cTn id="50" presetID="10" presetClass="entr" presetSubtype="0" fill="hold" nodeType="with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fade">
                                      <p:cBhvr>
                                        <p:cTn id="52" dur="500"/>
                                        <p:tgtEl>
                                          <p:spTgt spid="110"/>
                                        </p:tgtEl>
                                      </p:cBhvr>
                                    </p:animEffect>
                                  </p:childTnLst>
                                </p:cTn>
                              </p:par>
                              <p:par>
                                <p:cTn id="53" presetID="10" presetClass="entr" presetSubtype="0" fill="hold" nodeType="withEffect">
                                  <p:stCondLst>
                                    <p:cond delay="0"/>
                                  </p:stCondLst>
                                  <p:childTnLst>
                                    <p:set>
                                      <p:cBhvr>
                                        <p:cTn id="54" dur="1" fill="hold">
                                          <p:stCondLst>
                                            <p:cond delay="0"/>
                                          </p:stCondLst>
                                        </p:cTn>
                                        <p:tgtEl>
                                          <p:spTgt spid="112"/>
                                        </p:tgtEl>
                                        <p:attrNameLst>
                                          <p:attrName>style.visibility</p:attrName>
                                        </p:attrNameLst>
                                      </p:cBhvr>
                                      <p:to>
                                        <p:strVal val="visible"/>
                                      </p:to>
                                    </p:set>
                                    <p:animEffect transition="in" filter="fade">
                                      <p:cBhvr>
                                        <p:cTn id="55" dur="500"/>
                                        <p:tgtEl>
                                          <p:spTgt spid="11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14"/>
                                        </p:tgtEl>
                                        <p:attrNameLst>
                                          <p:attrName>style.visibility</p:attrName>
                                        </p:attrNameLst>
                                      </p:cBhvr>
                                      <p:to>
                                        <p:strVal val="visible"/>
                                      </p:to>
                                    </p:set>
                                    <p:animEffect transition="in" filter="fade">
                                      <p:cBhvr>
                                        <p:cTn id="60" dur="500"/>
                                        <p:tgtEl>
                                          <p:spTgt spid="114"/>
                                        </p:tgtEl>
                                      </p:cBhvr>
                                    </p:animEffect>
                                  </p:childTnLst>
                                </p:cTn>
                              </p:par>
                              <p:par>
                                <p:cTn id="61" presetID="10" presetClass="entr" presetSubtype="0" fill="hold" nodeType="with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500"/>
                                        <p:tgtEl>
                                          <p:spTgt spid="117"/>
                                        </p:tgtEl>
                                      </p:cBhvr>
                                    </p:animEffect>
                                  </p:childTnLst>
                                </p:cTn>
                              </p:par>
                              <p:par>
                                <p:cTn id="64" presetID="10" presetClass="entr" presetSubtype="0" fill="hold" nodeType="withEffect">
                                  <p:stCondLst>
                                    <p:cond delay="0"/>
                                  </p:stCondLst>
                                  <p:childTnLst>
                                    <p:set>
                                      <p:cBhvr>
                                        <p:cTn id="65" dur="1" fill="hold">
                                          <p:stCondLst>
                                            <p:cond delay="0"/>
                                          </p:stCondLst>
                                        </p:cTn>
                                        <p:tgtEl>
                                          <p:spTgt spid="121"/>
                                        </p:tgtEl>
                                        <p:attrNameLst>
                                          <p:attrName>style.visibility</p:attrName>
                                        </p:attrNameLst>
                                      </p:cBhvr>
                                      <p:to>
                                        <p:strVal val="visible"/>
                                      </p:to>
                                    </p:set>
                                    <p:animEffect transition="in" filter="fade">
                                      <p:cBhvr>
                                        <p:cTn id="66" dur="500"/>
                                        <p:tgtEl>
                                          <p:spTgt spid="121"/>
                                        </p:tgtEl>
                                      </p:cBhvr>
                                    </p:animEffect>
                                  </p:childTnLst>
                                </p:cTn>
                              </p:par>
                              <p:par>
                                <p:cTn id="67" presetID="10" presetClass="entr" presetSubtype="0" fill="hold" nodeType="withEffect">
                                  <p:stCondLst>
                                    <p:cond delay="0"/>
                                  </p:stCondLst>
                                  <p:childTnLst>
                                    <p:set>
                                      <p:cBhvr>
                                        <p:cTn id="68" dur="1" fill="hold">
                                          <p:stCondLst>
                                            <p:cond delay="0"/>
                                          </p:stCondLst>
                                        </p:cTn>
                                        <p:tgtEl>
                                          <p:spTgt spid="119"/>
                                        </p:tgtEl>
                                        <p:attrNameLst>
                                          <p:attrName>style.visibility</p:attrName>
                                        </p:attrNameLst>
                                      </p:cBhvr>
                                      <p:to>
                                        <p:strVal val="visible"/>
                                      </p:to>
                                    </p:set>
                                    <p:animEffect transition="in" filter="fade">
                                      <p:cBhvr>
                                        <p:cTn id="69" dur="500"/>
                                        <p:tgtEl>
                                          <p:spTgt spid="11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27"/>
                                        </p:tgtEl>
                                        <p:attrNameLst>
                                          <p:attrName>style.visibility</p:attrName>
                                        </p:attrNameLst>
                                      </p:cBhvr>
                                      <p:to>
                                        <p:strVal val="visible"/>
                                      </p:to>
                                    </p:set>
                                    <p:animEffect transition="in" filter="fade">
                                      <p:cBhvr>
                                        <p:cTn id="74" dur="500"/>
                                        <p:tgtEl>
                                          <p:spTgt spid="127"/>
                                        </p:tgtEl>
                                      </p:cBhvr>
                                    </p:animEffect>
                                  </p:childTnLst>
                                </p:cTn>
                              </p:par>
                              <p:par>
                                <p:cTn id="75" presetID="10" presetClass="entr" presetSubtype="0"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Effect transition="in" filter="fade">
                                      <p:cBhvr>
                                        <p:cTn id="77" dur="500"/>
                                        <p:tgtEl>
                                          <p:spTgt spid="125"/>
                                        </p:tgtEl>
                                      </p:cBhvr>
                                    </p:animEffect>
                                  </p:childTnLst>
                                </p:cTn>
                              </p:par>
                              <p:par>
                                <p:cTn id="78" presetID="10" presetClass="entr" presetSubtype="0" fill="hold" nodeType="withEffect">
                                  <p:stCondLst>
                                    <p:cond delay="0"/>
                                  </p:stCondLst>
                                  <p:childTnLst>
                                    <p:set>
                                      <p:cBhvr>
                                        <p:cTn id="79" dur="1" fill="hold">
                                          <p:stCondLst>
                                            <p:cond delay="0"/>
                                          </p:stCondLst>
                                        </p:cTn>
                                        <p:tgtEl>
                                          <p:spTgt spid="128"/>
                                        </p:tgtEl>
                                        <p:attrNameLst>
                                          <p:attrName>style.visibility</p:attrName>
                                        </p:attrNameLst>
                                      </p:cBhvr>
                                      <p:to>
                                        <p:strVal val="visible"/>
                                      </p:to>
                                    </p:set>
                                    <p:animEffect transition="in" filter="fade">
                                      <p:cBhvr>
                                        <p:cTn id="80" dur="500"/>
                                        <p:tgtEl>
                                          <p:spTgt spid="128"/>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fade">
                                      <p:cBhvr>
                                        <p:cTn id="85" dur="500"/>
                                        <p:tgtEl>
                                          <p:spTgt spid="151"/>
                                        </p:tgtEl>
                                      </p:cBhvr>
                                    </p:animEffect>
                                  </p:childTnLst>
                                </p:cTn>
                              </p:par>
                              <p:par>
                                <p:cTn id="86" presetID="10" presetClass="entr" presetSubtype="0" fill="hold" nodeType="with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500"/>
                                        <p:tgtEl>
                                          <p:spTgt spid="147"/>
                                        </p:tgtEl>
                                      </p:cBhvr>
                                    </p:animEffect>
                                  </p:childTnLst>
                                </p:cTn>
                              </p:par>
                              <p:par>
                                <p:cTn id="89" presetID="10" presetClass="entr" presetSubtype="0" fill="hold" nodeType="withEffect">
                                  <p:stCondLst>
                                    <p:cond delay="0"/>
                                  </p:stCondLst>
                                  <p:childTnLst>
                                    <p:set>
                                      <p:cBhvr>
                                        <p:cTn id="90" dur="1" fill="hold">
                                          <p:stCondLst>
                                            <p:cond delay="0"/>
                                          </p:stCondLst>
                                        </p:cTn>
                                        <p:tgtEl>
                                          <p:spTgt spid="156"/>
                                        </p:tgtEl>
                                        <p:attrNameLst>
                                          <p:attrName>style.visibility</p:attrName>
                                        </p:attrNameLst>
                                      </p:cBhvr>
                                      <p:to>
                                        <p:strVal val="visible"/>
                                      </p:to>
                                    </p:set>
                                    <p:animEffect transition="in" filter="fade">
                                      <p:cBhvr>
                                        <p:cTn id="91" dur="500"/>
                                        <p:tgtEl>
                                          <p:spTgt spid="156"/>
                                        </p:tgtEl>
                                      </p:cBhvr>
                                    </p:animEffect>
                                  </p:childTnLst>
                                </p:cTn>
                              </p:par>
                              <p:par>
                                <p:cTn id="92" presetID="10" presetClass="entr" presetSubtype="0" fill="hold" nodeType="withEffect">
                                  <p:stCondLst>
                                    <p:cond delay="0"/>
                                  </p:stCondLst>
                                  <p:childTnLst>
                                    <p:set>
                                      <p:cBhvr>
                                        <p:cTn id="93" dur="1" fill="hold">
                                          <p:stCondLst>
                                            <p:cond delay="0"/>
                                          </p:stCondLst>
                                        </p:cTn>
                                        <p:tgtEl>
                                          <p:spTgt spid="237"/>
                                        </p:tgtEl>
                                        <p:attrNameLst>
                                          <p:attrName>style.visibility</p:attrName>
                                        </p:attrNameLst>
                                      </p:cBhvr>
                                      <p:to>
                                        <p:strVal val="visible"/>
                                      </p:to>
                                    </p:set>
                                    <p:animEffect transition="in" filter="fade">
                                      <p:cBhvr>
                                        <p:cTn id="94" dur="500"/>
                                        <p:tgtEl>
                                          <p:spTgt spid="237"/>
                                        </p:tgtEl>
                                      </p:cBhvr>
                                    </p:animEffect>
                                  </p:childTnLst>
                                </p:cTn>
                              </p:par>
                              <p:par>
                                <p:cTn id="95" presetID="10" presetClass="entr" presetSubtype="0" fill="hold" nodeType="withEffect">
                                  <p:stCondLst>
                                    <p:cond delay="0"/>
                                  </p:stCondLst>
                                  <p:childTnLst>
                                    <p:set>
                                      <p:cBhvr>
                                        <p:cTn id="96" dur="1" fill="hold">
                                          <p:stCondLst>
                                            <p:cond delay="0"/>
                                          </p:stCondLst>
                                        </p:cTn>
                                        <p:tgtEl>
                                          <p:spTgt spid="236"/>
                                        </p:tgtEl>
                                        <p:attrNameLst>
                                          <p:attrName>style.visibility</p:attrName>
                                        </p:attrNameLst>
                                      </p:cBhvr>
                                      <p:to>
                                        <p:strVal val="visible"/>
                                      </p:to>
                                    </p:set>
                                    <p:animEffect transition="in" filter="fade">
                                      <p:cBhvr>
                                        <p:cTn id="97" dur="500"/>
                                        <p:tgtEl>
                                          <p:spTgt spid="236"/>
                                        </p:tgtEl>
                                      </p:cBhvr>
                                    </p:animEffect>
                                  </p:childTnLst>
                                </p:cTn>
                              </p:par>
                              <p:par>
                                <p:cTn id="98" presetID="10" presetClass="entr" presetSubtype="0" fill="hold" nodeType="withEffect">
                                  <p:stCondLst>
                                    <p:cond delay="0"/>
                                  </p:stCondLst>
                                  <p:childTnLst>
                                    <p:set>
                                      <p:cBhvr>
                                        <p:cTn id="99" dur="1" fill="hold">
                                          <p:stCondLst>
                                            <p:cond delay="0"/>
                                          </p:stCondLst>
                                        </p:cTn>
                                        <p:tgtEl>
                                          <p:spTgt spid="238"/>
                                        </p:tgtEl>
                                        <p:attrNameLst>
                                          <p:attrName>style.visibility</p:attrName>
                                        </p:attrNameLst>
                                      </p:cBhvr>
                                      <p:to>
                                        <p:strVal val="visible"/>
                                      </p:to>
                                    </p:set>
                                    <p:animEffect transition="in" filter="fade">
                                      <p:cBhvr>
                                        <p:cTn id="100" dur="500"/>
                                        <p:tgtEl>
                                          <p:spTgt spid="238"/>
                                        </p:tgtEl>
                                      </p:cBhvr>
                                    </p:animEffect>
                                  </p:childTnLst>
                                </p:cTn>
                              </p:par>
                              <p:par>
                                <p:cTn id="101" presetID="10" presetClass="entr" presetSubtype="0" fill="hold" nodeType="withEffect">
                                  <p:stCondLst>
                                    <p:cond delay="0"/>
                                  </p:stCondLst>
                                  <p:childTnLst>
                                    <p:set>
                                      <p:cBhvr>
                                        <p:cTn id="102" dur="1" fill="hold">
                                          <p:stCondLst>
                                            <p:cond delay="0"/>
                                          </p:stCondLst>
                                        </p:cTn>
                                        <p:tgtEl>
                                          <p:spTgt spid="133"/>
                                        </p:tgtEl>
                                        <p:attrNameLst>
                                          <p:attrName>style.visibility</p:attrName>
                                        </p:attrNameLst>
                                      </p:cBhvr>
                                      <p:to>
                                        <p:strVal val="visible"/>
                                      </p:to>
                                    </p:set>
                                    <p:animEffect transition="in" filter="fade">
                                      <p:cBhvr>
                                        <p:cTn id="103" dur="500"/>
                                        <p:tgtEl>
                                          <p:spTgt spid="133"/>
                                        </p:tgtEl>
                                      </p:cBhvr>
                                    </p:animEffect>
                                  </p:childTnLst>
                                </p:cTn>
                              </p:par>
                              <p:par>
                                <p:cTn id="104" presetID="10" presetClass="entr" presetSubtype="0" fill="hold" nodeType="withEffect">
                                  <p:stCondLst>
                                    <p:cond delay="0"/>
                                  </p:stCondLst>
                                  <p:childTnLst>
                                    <p:set>
                                      <p:cBhvr>
                                        <p:cTn id="105" dur="1" fill="hold">
                                          <p:stCondLst>
                                            <p:cond delay="0"/>
                                          </p:stCondLst>
                                        </p:cTn>
                                        <p:tgtEl>
                                          <p:spTgt spid="131"/>
                                        </p:tgtEl>
                                        <p:attrNameLst>
                                          <p:attrName>style.visibility</p:attrName>
                                        </p:attrNameLst>
                                      </p:cBhvr>
                                      <p:to>
                                        <p:strVal val="visible"/>
                                      </p:to>
                                    </p:set>
                                    <p:animEffect transition="in" filter="fade">
                                      <p:cBhvr>
                                        <p:cTn id="106" dur="500"/>
                                        <p:tgtEl>
                                          <p:spTgt spid="131"/>
                                        </p:tgtEl>
                                      </p:cBhvr>
                                    </p:animEffect>
                                  </p:childTnLst>
                                </p:cTn>
                              </p:par>
                              <p:par>
                                <p:cTn id="107" presetID="10" presetClass="entr" presetSubtype="0" fill="hold" nodeType="withEffect">
                                  <p:stCondLst>
                                    <p:cond delay="0"/>
                                  </p:stCondLst>
                                  <p:childTnLst>
                                    <p:set>
                                      <p:cBhvr>
                                        <p:cTn id="108" dur="1" fill="hold">
                                          <p:stCondLst>
                                            <p:cond delay="0"/>
                                          </p:stCondLst>
                                        </p:cTn>
                                        <p:tgtEl>
                                          <p:spTgt spid="141"/>
                                        </p:tgtEl>
                                        <p:attrNameLst>
                                          <p:attrName>style.visibility</p:attrName>
                                        </p:attrNameLst>
                                      </p:cBhvr>
                                      <p:to>
                                        <p:strVal val="visible"/>
                                      </p:to>
                                    </p:set>
                                    <p:animEffect transition="in" filter="fade">
                                      <p:cBhvr>
                                        <p:cTn id="109" dur="500"/>
                                        <p:tgtEl>
                                          <p:spTgt spid="141"/>
                                        </p:tgtEl>
                                      </p:cBhvr>
                                    </p:animEffect>
                                  </p:childTnLst>
                                </p:cTn>
                              </p:par>
                              <p:par>
                                <p:cTn id="110" presetID="10" presetClass="entr" presetSubtype="0" fill="hold" nodeType="withEffect">
                                  <p:stCondLst>
                                    <p:cond delay="0"/>
                                  </p:stCondLst>
                                  <p:childTnLst>
                                    <p:set>
                                      <p:cBhvr>
                                        <p:cTn id="111" dur="1" fill="hold">
                                          <p:stCondLst>
                                            <p:cond delay="0"/>
                                          </p:stCondLst>
                                        </p:cTn>
                                        <p:tgtEl>
                                          <p:spTgt spid="171"/>
                                        </p:tgtEl>
                                        <p:attrNameLst>
                                          <p:attrName>style.visibility</p:attrName>
                                        </p:attrNameLst>
                                      </p:cBhvr>
                                      <p:to>
                                        <p:strVal val="visible"/>
                                      </p:to>
                                    </p:set>
                                    <p:animEffect transition="in" filter="fade">
                                      <p:cBhvr>
                                        <p:cTn id="112" dur="500"/>
                                        <p:tgtEl>
                                          <p:spTgt spid="171"/>
                                        </p:tgtEl>
                                      </p:cBhvr>
                                    </p:animEffect>
                                  </p:childTnLst>
                                </p:cTn>
                              </p:par>
                              <p:par>
                                <p:cTn id="113" presetID="10" presetClass="entr" presetSubtype="0" fill="hold" nodeType="withEffect">
                                  <p:stCondLst>
                                    <p:cond delay="0"/>
                                  </p:stCondLst>
                                  <p:childTnLst>
                                    <p:set>
                                      <p:cBhvr>
                                        <p:cTn id="114" dur="1" fill="hold">
                                          <p:stCondLst>
                                            <p:cond delay="0"/>
                                          </p:stCondLst>
                                        </p:cTn>
                                        <p:tgtEl>
                                          <p:spTgt spid="172"/>
                                        </p:tgtEl>
                                        <p:attrNameLst>
                                          <p:attrName>style.visibility</p:attrName>
                                        </p:attrNameLst>
                                      </p:cBhvr>
                                      <p:to>
                                        <p:strVal val="visible"/>
                                      </p:to>
                                    </p:set>
                                    <p:animEffect transition="in" filter="fade">
                                      <p:cBhvr>
                                        <p:cTn id="115"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492BEA6-2A30-4058-9446-CBDED17D832D}"/>
            </a:ext>
          </a:extLst>
        </p:cNvPr>
        <p:cNvGrpSpPr/>
        <p:nvPr/>
      </p:nvGrpSpPr>
      <p:grpSpPr>
        <a:xfrm>
          <a:off x="0" y="0"/>
          <a:ext cx="0" cy="0"/>
          <a:chOff x="0" y="0"/>
          <a:chExt cx="0" cy="0"/>
        </a:xfrm>
      </p:grpSpPr>
      <p:grpSp>
        <p:nvGrpSpPr>
          <p:cNvPr id="155" name="Group 154">
            <a:extLst>
              <a:ext uri="{FF2B5EF4-FFF2-40B4-BE49-F238E27FC236}">
                <a16:creationId xmlns:a16="http://schemas.microsoft.com/office/drawing/2014/main" id="{C4C44184-BB8E-545A-F132-7A615F5557AC}"/>
              </a:ext>
            </a:extLst>
          </p:cNvPr>
          <p:cNvGrpSpPr/>
          <p:nvPr/>
        </p:nvGrpSpPr>
        <p:grpSpPr>
          <a:xfrm>
            <a:off x="824388" y="1253233"/>
            <a:ext cx="10882979" cy="5095252"/>
            <a:chOff x="824388" y="1253233"/>
            <a:chExt cx="10882979" cy="5095252"/>
          </a:xfrm>
        </p:grpSpPr>
        <p:grpSp>
          <p:nvGrpSpPr>
            <p:cNvPr id="104" name="Group 103">
              <a:extLst>
                <a:ext uri="{FF2B5EF4-FFF2-40B4-BE49-F238E27FC236}">
                  <a16:creationId xmlns:a16="http://schemas.microsoft.com/office/drawing/2014/main" id="{8AB2A989-BF45-DF74-350A-81BDF4CA0ED6}"/>
                </a:ext>
              </a:extLst>
            </p:cNvPr>
            <p:cNvGrpSpPr/>
            <p:nvPr/>
          </p:nvGrpSpPr>
          <p:grpSpPr>
            <a:xfrm>
              <a:off x="824388" y="1253233"/>
              <a:ext cx="10882979" cy="5095252"/>
              <a:chOff x="824388" y="1253233"/>
              <a:chExt cx="10882979" cy="5095252"/>
            </a:xfrm>
          </p:grpSpPr>
          <p:grpSp>
            <p:nvGrpSpPr>
              <p:cNvPr id="89" name="Group 88">
                <a:extLst>
                  <a:ext uri="{FF2B5EF4-FFF2-40B4-BE49-F238E27FC236}">
                    <a16:creationId xmlns:a16="http://schemas.microsoft.com/office/drawing/2014/main" id="{52DE6FE3-6745-C137-ADF2-4C849C3033DE}"/>
                  </a:ext>
                </a:extLst>
              </p:cNvPr>
              <p:cNvGrpSpPr/>
              <p:nvPr/>
            </p:nvGrpSpPr>
            <p:grpSpPr>
              <a:xfrm>
                <a:off x="824388" y="1253233"/>
                <a:ext cx="10882979" cy="5095252"/>
                <a:chOff x="824388" y="1261309"/>
                <a:chExt cx="10882979" cy="5095252"/>
              </a:xfrm>
            </p:grpSpPr>
            <p:grpSp>
              <p:nvGrpSpPr>
                <p:cNvPr id="88" name="Group 87">
                  <a:extLst>
                    <a:ext uri="{FF2B5EF4-FFF2-40B4-BE49-F238E27FC236}">
                      <a16:creationId xmlns:a16="http://schemas.microsoft.com/office/drawing/2014/main" id="{5382D130-A3E5-9292-E776-A3E0D2D60C33}"/>
                    </a:ext>
                  </a:extLst>
                </p:cNvPr>
                <p:cNvGrpSpPr/>
                <p:nvPr/>
              </p:nvGrpSpPr>
              <p:grpSpPr>
                <a:xfrm>
                  <a:off x="824388" y="1261309"/>
                  <a:ext cx="10882979" cy="5095252"/>
                  <a:chOff x="824388" y="1261309"/>
                  <a:chExt cx="10882979" cy="5095252"/>
                </a:xfrm>
              </p:grpSpPr>
              <p:pic>
                <p:nvPicPr>
                  <p:cNvPr id="63" name="Picture 62">
                    <a:extLst>
                      <a:ext uri="{FF2B5EF4-FFF2-40B4-BE49-F238E27FC236}">
                        <a16:creationId xmlns:a16="http://schemas.microsoft.com/office/drawing/2014/main" id="{237E7304-E4AA-3E90-1093-BEEAEFD7BB27}"/>
                      </a:ext>
                    </a:extLst>
                  </p:cNvPr>
                  <p:cNvPicPr>
                    <a:picLocks noChangeAspect="1"/>
                  </p:cNvPicPr>
                  <p:nvPr/>
                </p:nvPicPr>
                <p:blipFill>
                  <a:blip r:embed="rId2"/>
                  <a:stretch>
                    <a:fillRect/>
                  </a:stretch>
                </p:blipFill>
                <p:spPr>
                  <a:xfrm>
                    <a:off x="824388" y="1261309"/>
                    <a:ext cx="10882979" cy="5095252"/>
                  </a:xfrm>
                  <a:prstGeom prst="rect">
                    <a:avLst/>
                  </a:prstGeom>
                </p:spPr>
              </p:pic>
              <p:pic>
                <p:nvPicPr>
                  <p:cNvPr id="75" name="Picture 74">
                    <a:extLst>
                      <a:ext uri="{FF2B5EF4-FFF2-40B4-BE49-F238E27FC236}">
                        <a16:creationId xmlns:a16="http://schemas.microsoft.com/office/drawing/2014/main" id="{1CDD9105-7B27-3C76-706A-8522BB7C01EF}"/>
                      </a:ext>
                    </a:extLst>
                  </p:cNvPr>
                  <p:cNvPicPr>
                    <a:picLocks noChangeAspect="1"/>
                  </p:cNvPicPr>
                  <p:nvPr/>
                </p:nvPicPr>
                <p:blipFill>
                  <a:blip r:embed="rId3"/>
                  <a:srcRect l="1" t="8588" r="7198" b="9788"/>
                  <a:stretch/>
                </p:blipFill>
                <p:spPr>
                  <a:xfrm>
                    <a:off x="3444439" y="4099066"/>
                    <a:ext cx="204232" cy="62155"/>
                  </a:xfrm>
                  <a:prstGeom prst="rect">
                    <a:avLst/>
                  </a:prstGeom>
                </p:spPr>
              </p:pic>
            </p:grpSp>
            <p:pic>
              <p:nvPicPr>
                <p:cNvPr id="77" name="Picture 76">
                  <a:extLst>
                    <a:ext uri="{FF2B5EF4-FFF2-40B4-BE49-F238E27FC236}">
                      <a16:creationId xmlns:a16="http://schemas.microsoft.com/office/drawing/2014/main" id="{24CC73C1-10DE-B671-7574-BDB78B4A1826}"/>
                    </a:ext>
                  </a:extLst>
                </p:cNvPr>
                <p:cNvPicPr>
                  <a:picLocks noChangeAspect="1"/>
                </p:cNvPicPr>
                <p:nvPr/>
              </p:nvPicPr>
              <p:blipFill>
                <a:blip r:embed="rId4"/>
                <a:stretch>
                  <a:fillRect/>
                </a:stretch>
              </p:blipFill>
              <p:spPr>
                <a:xfrm>
                  <a:off x="3496833" y="3020023"/>
                  <a:ext cx="157176" cy="1079043"/>
                </a:xfrm>
                <a:prstGeom prst="rect">
                  <a:avLst/>
                </a:prstGeom>
              </p:spPr>
            </p:pic>
          </p:grpSp>
          <p:pic>
            <p:nvPicPr>
              <p:cNvPr id="101" name="Picture 100">
                <a:extLst>
                  <a:ext uri="{FF2B5EF4-FFF2-40B4-BE49-F238E27FC236}">
                    <a16:creationId xmlns:a16="http://schemas.microsoft.com/office/drawing/2014/main" id="{C473C850-D35D-9DC7-FCE6-4D6A6093DFC5}"/>
                  </a:ext>
                </a:extLst>
              </p:cNvPr>
              <p:cNvPicPr>
                <a:picLocks noChangeAspect="1"/>
              </p:cNvPicPr>
              <p:nvPr/>
            </p:nvPicPr>
            <p:blipFill>
              <a:blip r:embed="rId4"/>
              <a:stretch>
                <a:fillRect/>
              </a:stretch>
            </p:blipFill>
            <p:spPr>
              <a:xfrm>
                <a:off x="8263868" y="2986072"/>
                <a:ext cx="174336" cy="848692"/>
              </a:xfrm>
              <a:prstGeom prst="rect">
                <a:avLst/>
              </a:prstGeom>
            </p:spPr>
          </p:pic>
          <p:pic>
            <p:nvPicPr>
              <p:cNvPr id="102" name="Picture 101">
                <a:extLst>
                  <a:ext uri="{FF2B5EF4-FFF2-40B4-BE49-F238E27FC236}">
                    <a16:creationId xmlns:a16="http://schemas.microsoft.com/office/drawing/2014/main" id="{1824F08B-5071-8B92-4CCC-C050C52A3991}"/>
                  </a:ext>
                </a:extLst>
              </p:cNvPr>
              <p:cNvPicPr>
                <a:picLocks noChangeAspect="1"/>
              </p:cNvPicPr>
              <p:nvPr/>
            </p:nvPicPr>
            <p:blipFill>
              <a:blip r:embed="rId3"/>
              <a:srcRect l="1" t="8590" r="53598" b="31370"/>
              <a:stretch/>
            </p:blipFill>
            <p:spPr>
              <a:xfrm>
                <a:off x="8240991" y="3828495"/>
                <a:ext cx="202859" cy="45719"/>
              </a:xfrm>
              <a:prstGeom prst="rect">
                <a:avLst/>
              </a:prstGeom>
            </p:spPr>
          </p:pic>
        </p:grpSp>
        <p:pic>
          <p:nvPicPr>
            <p:cNvPr id="154" name="Picture 153">
              <a:extLst>
                <a:ext uri="{FF2B5EF4-FFF2-40B4-BE49-F238E27FC236}">
                  <a16:creationId xmlns:a16="http://schemas.microsoft.com/office/drawing/2014/main" id="{03702C17-C435-F8CB-9A79-E5E9F6C56991}"/>
                </a:ext>
              </a:extLst>
            </p:cNvPr>
            <p:cNvPicPr>
              <a:picLocks noChangeAspect="1"/>
            </p:cNvPicPr>
            <p:nvPr/>
          </p:nvPicPr>
          <p:blipFill>
            <a:blip r:embed="rId4"/>
            <a:stretch>
              <a:fillRect/>
            </a:stretch>
          </p:blipFill>
          <p:spPr>
            <a:xfrm>
              <a:off x="6543143" y="4623748"/>
              <a:ext cx="379317" cy="147406"/>
            </a:xfrm>
            <a:prstGeom prst="rect">
              <a:avLst/>
            </a:prstGeom>
          </p:spPr>
        </p:pic>
        <p:pic>
          <p:nvPicPr>
            <p:cNvPr id="153" name="Picture 152">
              <a:extLst>
                <a:ext uri="{FF2B5EF4-FFF2-40B4-BE49-F238E27FC236}">
                  <a16:creationId xmlns:a16="http://schemas.microsoft.com/office/drawing/2014/main" id="{B556CB97-39AD-D12A-DD36-C78FB1A03F63}"/>
                </a:ext>
              </a:extLst>
            </p:cNvPr>
            <p:cNvPicPr>
              <a:picLocks noChangeAspect="1"/>
            </p:cNvPicPr>
            <p:nvPr/>
          </p:nvPicPr>
          <p:blipFill>
            <a:blip r:embed="rId3"/>
            <a:srcRect l="1" t="8590" r="53598" b="31370"/>
            <a:stretch/>
          </p:blipFill>
          <p:spPr>
            <a:xfrm rot="16200000">
              <a:off x="6621205" y="4690630"/>
              <a:ext cx="202859" cy="45719"/>
            </a:xfrm>
            <a:prstGeom prst="rect">
              <a:avLst/>
            </a:prstGeom>
          </p:spPr>
        </p:pic>
      </p:grpSp>
      <p:sp>
        <p:nvSpPr>
          <p:cNvPr id="7" name="Title 1">
            <a:extLst>
              <a:ext uri="{FF2B5EF4-FFF2-40B4-BE49-F238E27FC236}">
                <a16:creationId xmlns:a16="http://schemas.microsoft.com/office/drawing/2014/main" id="{D783F7BA-3438-99A7-2D2F-693F1712CD75}"/>
              </a:ext>
            </a:extLst>
          </p:cNvPr>
          <p:cNvSpPr>
            <a:spLocks noGrp="1"/>
          </p:cNvSpPr>
          <p:nvPr>
            <p:ph type="title"/>
          </p:nvPr>
        </p:nvSpPr>
        <p:spPr>
          <a:xfrm>
            <a:off x="1776984" y="640080"/>
            <a:ext cx="10351008" cy="914400"/>
          </a:xfrm>
        </p:spPr>
        <p:txBody>
          <a:bodyPr>
            <a:normAutofit fontScale="90000"/>
          </a:bodyPr>
          <a:lstStyle/>
          <a:p>
            <a:r>
              <a:rPr lang="en-US" dirty="0"/>
              <a:t>The Heat Exchange Columns</a:t>
            </a:r>
            <a:br>
              <a:rPr lang="en-CA" dirty="0"/>
            </a:br>
            <a:endParaRPr lang="en-CA" dirty="0"/>
          </a:p>
        </p:txBody>
      </p:sp>
      <p:sp>
        <p:nvSpPr>
          <p:cNvPr id="8" name="TextBox 7">
            <a:extLst>
              <a:ext uri="{FF2B5EF4-FFF2-40B4-BE49-F238E27FC236}">
                <a16:creationId xmlns:a16="http://schemas.microsoft.com/office/drawing/2014/main" id="{1D06D48E-9F04-5031-D50C-CBB154AA4317}"/>
              </a:ext>
            </a:extLst>
          </p:cNvPr>
          <p:cNvSpPr txBox="1"/>
          <p:nvPr/>
        </p:nvSpPr>
        <p:spPr>
          <a:xfrm>
            <a:off x="164005" y="3171214"/>
            <a:ext cx="898175" cy="830997"/>
          </a:xfrm>
          <a:prstGeom prst="rect">
            <a:avLst/>
          </a:prstGeom>
          <a:noFill/>
        </p:spPr>
        <p:txBody>
          <a:bodyPr wrap="square" rtlCol="0">
            <a:spAutoFit/>
          </a:bodyPr>
          <a:lstStyle/>
          <a:p>
            <a:r>
              <a:rPr lang="en-US" sz="1200" dirty="0">
                <a:solidFill>
                  <a:srgbClr val="00B050"/>
                </a:solidFill>
                <a:latin typeface="Arial" panose="020B0604020202020204" pitchFamily="34" charset="0"/>
                <a:cs typeface="Arial" panose="020B0604020202020204" pitchFamily="34" charset="0"/>
              </a:rPr>
              <a:t>5 kg/</a:t>
            </a:r>
            <a:r>
              <a:rPr lang="en-US" sz="1200" dirty="0" err="1">
                <a:solidFill>
                  <a:srgbClr val="00B050"/>
                </a:solidFill>
                <a:latin typeface="Arial" panose="020B0604020202020204" pitchFamily="34" charset="0"/>
                <a:cs typeface="Arial" panose="020B0604020202020204" pitchFamily="34" charset="0"/>
              </a:rPr>
              <a:t>hr</a:t>
            </a:r>
            <a:r>
              <a:rPr lang="en-US" sz="1200" dirty="0">
                <a:solidFill>
                  <a:srgbClr val="00B050"/>
                </a:solidFill>
                <a:latin typeface="Arial" panose="020B0604020202020204" pitchFamily="34" charset="0"/>
                <a:cs typeface="Arial" panose="020B0604020202020204" pitchFamily="34" charset="0"/>
              </a:rPr>
              <a:t> (V)</a:t>
            </a:r>
          </a:p>
          <a:p>
            <a:r>
              <a:rPr lang="en-US" sz="1200" dirty="0">
                <a:solidFill>
                  <a:srgbClr val="00B050"/>
                </a:solidFill>
                <a:latin typeface="Arial" panose="020B0604020202020204" pitchFamily="34" charset="0"/>
                <a:cs typeface="Arial" panose="020B0604020202020204" pitchFamily="34" charset="0"/>
              </a:rPr>
              <a:t>3.7 bar</a:t>
            </a:r>
          </a:p>
          <a:p>
            <a:r>
              <a:rPr lang="en-US" sz="1200" dirty="0">
                <a:solidFill>
                  <a:srgbClr val="00B050"/>
                </a:solidFill>
                <a:latin typeface="Arial" panose="020B0604020202020204" pitchFamily="34" charset="0"/>
                <a:cs typeface="Arial" panose="020B0604020202020204" pitchFamily="34" charset="0"/>
              </a:rPr>
              <a:t>91 K</a:t>
            </a:r>
          </a:p>
          <a:p>
            <a:r>
              <a:rPr lang="en-US" sz="1200" dirty="0">
                <a:solidFill>
                  <a:srgbClr val="00B050"/>
                </a:solidFill>
                <a:latin typeface="Arial" panose="020B0604020202020204" pitchFamily="34" charset="0"/>
                <a:cs typeface="Arial" panose="020B0604020202020204" pitchFamily="34" charset="0"/>
              </a:rPr>
              <a:t>0.97 N2</a:t>
            </a:r>
          </a:p>
        </p:txBody>
      </p:sp>
      <p:sp>
        <p:nvSpPr>
          <p:cNvPr id="9" name="TextBox 8">
            <a:extLst>
              <a:ext uri="{FF2B5EF4-FFF2-40B4-BE49-F238E27FC236}">
                <a16:creationId xmlns:a16="http://schemas.microsoft.com/office/drawing/2014/main" id="{2CA25CE5-6C04-3212-EFC1-8D3CA743DB14}"/>
              </a:ext>
            </a:extLst>
          </p:cNvPr>
          <p:cNvSpPr txBox="1"/>
          <p:nvPr/>
        </p:nvSpPr>
        <p:spPr>
          <a:xfrm>
            <a:off x="2405884" y="1498093"/>
            <a:ext cx="1158885" cy="830997"/>
          </a:xfrm>
          <a:prstGeom prst="rect">
            <a:avLst/>
          </a:prstGeom>
          <a:noFill/>
        </p:spPr>
        <p:txBody>
          <a:bodyPr wrap="square" rtlCol="0">
            <a:spAutoFit/>
          </a:bodyPr>
          <a:lstStyle/>
          <a:p>
            <a:r>
              <a:rPr lang="en-US" sz="1200" dirty="0">
                <a:solidFill>
                  <a:srgbClr val="0070C0"/>
                </a:solidFill>
                <a:latin typeface="Arial" panose="020B0604020202020204" pitchFamily="34" charset="0"/>
                <a:cs typeface="Arial" panose="020B0604020202020204" pitchFamily="34" charset="0"/>
              </a:rPr>
              <a:t>2.79 kg/</a:t>
            </a:r>
            <a:r>
              <a:rPr lang="en-US" sz="1200" dirty="0" err="1">
                <a:solidFill>
                  <a:srgbClr val="0070C0"/>
                </a:solidFill>
                <a:latin typeface="Arial" panose="020B0604020202020204" pitchFamily="34" charset="0"/>
                <a:cs typeface="Arial" panose="020B0604020202020204" pitchFamily="34" charset="0"/>
              </a:rPr>
              <a:t>hr</a:t>
            </a:r>
            <a:r>
              <a:rPr lang="en-US" sz="1200" dirty="0">
                <a:solidFill>
                  <a:srgbClr val="0070C0"/>
                </a:solidFill>
                <a:latin typeface="Arial" panose="020B0604020202020204" pitchFamily="34" charset="0"/>
                <a:cs typeface="Arial" panose="020B0604020202020204" pitchFamily="34" charset="0"/>
              </a:rPr>
              <a:t> (V)</a:t>
            </a:r>
          </a:p>
          <a:p>
            <a:r>
              <a:rPr lang="en-US" sz="1200" dirty="0">
                <a:solidFill>
                  <a:srgbClr val="00B050"/>
                </a:solidFill>
                <a:latin typeface="Arial" panose="020B0604020202020204" pitchFamily="34" charset="0"/>
                <a:cs typeface="Arial" panose="020B0604020202020204" pitchFamily="34" charset="0"/>
              </a:rPr>
              <a:t>3.7 bar</a:t>
            </a:r>
          </a:p>
          <a:p>
            <a:r>
              <a:rPr lang="en-US" sz="1200" dirty="0">
                <a:solidFill>
                  <a:srgbClr val="0070C0"/>
                </a:solidFill>
                <a:latin typeface="Arial" panose="020B0604020202020204" pitchFamily="34" charset="0"/>
                <a:cs typeface="Arial" panose="020B0604020202020204" pitchFamily="34" charset="0"/>
              </a:rPr>
              <a:t>98.3 K</a:t>
            </a:r>
          </a:p>
          <a:p>
            <a:r>
              <a:rPr lang="en-US" sz="1200" dirty="0">
                <a:solidFill>
                  <a:srgbClr val="0070C0"/>
                </a:solidFill>
                <a:latin typeface="Arial" panose="020B0604020202020204" pitchFamily="34" charset="0"/>
                <a:cs typeface="Arial" panose="020B0604020202020204" pitchFamily="34" charset="0"/>
              </a:rPr>
              <a:t>0.85 N2</a:t>
            </a:r>
          </a:p>
        </p:txBody>
      </p:sp>
      <p:sp>
        <p:nvSpPr>
          <p:cNvPr id="10" name="TextBox 9">
            <a:extLst>
              <a:ext uri="{FF2B5EF4-FFF2-40B4-BE49-F238E27FC236}">
                <a16:creationId xmlns:a16="http://schemas.microsoft.com/office/drawing/2014/main" id="{E93A62BB-E758-DC5A-D82E-89537999D6C4}"/>
              </a:ext>
            </a:extLst>
          </p:cNvPr>
          <p:cNvSpPr txBox="1"/>
          <p:nvPr/>
        </p:nvSpPr>
        <p:spPr>
          <a:xfrm>
            <a:off x="2918491" y="2571362"/>
            <a:ext cx="746021" cy="461665"/>
          </a:xfrm>
          <a:prstGeom prst="rect">
            <a:avLst/>
          </a:prstGeom>
          <a:noFill/>
        </p:spPr>
        <p:txBody>
          <a:bodyPr wrap="square" rtlCol="0">
            <a:spAutoFit/>
          </a:bodyPr>
          <a:lstStyle/>
          <a:p>
            <a:r>
              <a:rPr lang="en-US" sz="1200" dirty="0">
                <a:solidFill>
                  <a:srgbClr val="0070C0"/>
                </a:solidFill>
                <a:latin typeface="Arial" panose="020B0604020202020204" pitchFamily="34" charset="0"/>
                <a:cs typeface="Arial" panose="020B0604020202020204" pitchFamily="34" charset="0"/>
              </a:rPr>
              <a:t>93.5 K</a:t>
            </a:r>
          </a:p>
          <a:p>
            <a:r>
              <a:rPr lang="en-US" sz="1200" dirty="0">
                <a:solidFill>
                  <a:srgbClr val="0070C0"/>
                </a:solidFill>
                <a:latin typeface="Arial" panose="020B0604020202020204" pitchFamily="34" charset="0"/>
                <a:cs typeface="Arial" panose="020B0604020202020204" pitchFamily="34" charset="0"/>
              </a:rPr>
              <a:t>0.93 N2</a:t>
            </a:r>
          </a:p>
        </p:txBody>
      </p:sp>
      <p:sp>
        <p:nvSpPr>
          <p:cNvPr id="11" name="TextBox 10">
            <a:extLst>
              <a:ext uri="{FF2B5EF4-FFF2-40B4-BE49-F238E27FC236}">
                <a16:creationId xmlns:a16="http://schemas.microsoft.com/office/drawing/2014/main" id="{C1B66EC4-ACFA-4350-319A-F8A817A20524}"/>
              </a:ext>
            </a:extLst>
          </p:cNvPr>
          <p:cNvSpPr txBox="1"/>
          <p:nvPr/>
        </p:nvSpPr>
        <p:spPr>
          <a:xfrm>
            <a:off x="4485269" y="1749587"/>
            <a:ext cx="1573413" cy="830997"/>
          </a:xfrm>
          <a:prstGeom prst="rect">
            <a:avLst/>
          </a:prstGeom>
          <a:noFill/>
        </p:spPr>
        <p:txBody>
          <a:bodyPr wrap="square" rtlCol="0">
            <a:spAutoFit/>
          </a:bodyPr>
          <a:lstStyle/>
          <a:p>
            <a:r>
              <a:rPr lang="en-US" sz="1200" dirty="0">
                <a:solidFill>
                  <a:srgbClr val="0070C0"/>
                </a:solidFill>
                <a:latin typeface="Arial" panose="020B0604020202020204" pitchFamily="34" charset="0"/>
                <a:cs typeface="Arial" panose="020B0604020202020204" pitchFamily="34" charset="0"/>
              </a:rPr>
              <a:t>4.79 kg/</a:t>
            </a:r>
            <a:r>
              <a:rPr lang="en-US" sz="1200" dirty="0" err="1">
                <a:solidFill>
                  <a:srgbClr val="0070C0"/>
                </a:solidFill>
                <a:latin typeface="Arial" panose="020B0604020202020204" pitchFamily="34" charset="0"/>
                <a:cs typeface="Arial" panose="020B0604020202020204" pitchFamily="34" charset="0"/>
              </a:rPr>
              <a:t>hr</a:t>
            </a:r>
            <a:r>
              <a:rPr lang="en-US" sz="1200" dirty="0">
                <a:solidFill>
                  <a:srgbClr val="0070C0"/>
                </a:solidFill>
                <a:latin typeface="Arial" panose="020B0604020202020204" pitchFamily="34" charset="0"/>
                <a:cs typeface="Arial" panose="020B0604020202020204" pitchFamily="34" charset="0"/>
              </a:rPr>
              <a:t> (V)</a:t>
            </a:r>
          </a:p>
          <a:p>
            <a:r>
              <a:rPr lang="en-US" sz="1200" dirty="0">
                <a:solidFill>
                  <a:srgbClr val="00B050"/>
                </a:solidFill>
                <a:latin typeface="Arial" panose="020B0604020202020204" pitchFamily="34" charset="0"/>
                <a:cs typeface="Arial" panose="020B0604020202020204" pitchFamily="34" charset="0"/>
              </a:rPr>
              <a:t>3.7 bar</a:t>
            </a:r>
          </a:p>
          <a:p>
            <a:r>
              <a:rPr lang="en-US" sz="1200" dirty="0">
                <a:solidFill>
                  <a:srgbClr val="0070C0"/>
                </a:solidFill>
                <a:latin typeface="Arial" panose="020B0604020202020204" pitchFamily="34" charset="0"/>
                <a:cs typeface="Arial" panose="020B0604020202020204" pitchFamily="34" charset="0"/>
              </a:rPr>
              <a:t>90.3 K</a:t>
            </a:r>
          </a:p>
          <a:p>
            <a:r>
              <a:rPr lang="en-US" sz="1200" dirty="0">
                <a:solidFill>
                  <a:srgbClr val="FF0000"/>
                </a:solidFill>
                <a:latin typeface="Arial" panose="020B0604020202020204" pitchFamily="34" charset="0"/>
                <a:cs typeface="Arial" panose="020B0604020202020204" pitchFamily="34" charset="0"/>
              </a:rPr>
              <a:t>0.5ppm Impurities</a:t>
            </a:r>
          </a:p>
        </p:txBody>
      </p:sp>
      <p:sp>
        <p:nvSpPr>
          <p:cNvPr id="12" name="TextBox 11">
            <a:extLst>
              <a:ext uri="{FF2B5EF4-FFF2-40B4-BE49-F238E27FC236}">
                <a16:creationId xmlns:a16="http://schemas.microsoft.com/office/drawing/2014/main" id="{E8AD2E45-B3CC-E453-9813-D7B8DA2FB1A1}"/>
              </a:ext>
            </a:extLst>
          </p:cNvPr>
          <p:cNvSpPr txBox="1"/>
          <p:nvPr/>
        </p:nvSpPr>
        <p:spPr>
          <a:xfrm>
            <a:off x="6096000" y="2243060"/>
            <a:ext cx="746021" cy="461665"/>
          </a:xfrm>
          <a:prstGeom prst="rect">
            <a:avLst/>
          </a:prstGeom>
          <a:noFill/>
        </p:spPr>
        <p:txBody>
          <a:bodyPr wrap="square" rtlCol="0">
            <a:spAutoFit/>
          </a:bodyPr>
          <a:lstStyle/>
          <a:p>
            <a:r>
              <a:rPr lang="en-US" sz="1200" dirty="0">
                <a:solidFill>
                  <a:srgbClr val="00B050"/>
                </a:solidFill>
                <a:latin typeface="Arial" panose="020B0604020202020204" pitchFamily="34" charset="0"/>
                <a:cs typeface="Arial" panose="020B0604020202020204" pitchFamily="34" charset="0"/>
              </a:rPr>
              <a:t>5 bar</a:t>
            </a:r>
          </a:p>
          <a:p>
            <a:r>
              <a:rPr lang="en-US" sz="1200" dirty="0">
                <a:solidFill>
                  <a:srgbClr val="0070C0"/>
                </a:solidFill>
                <a:latin typeface="Arial" panose="020B0604020202020204" pitchFamily="34" charset="0"/>
                <a:cs typeface="Arial" panose="020B0604020202020204" pitchFamily="34" charset="0"/>
              </a:rPr>
              <a:t>101.1 K</a:t>
            </a:r>
          </a:p>
        </p:txBody>
      </p:sp>
      <p:sp>
        <p:nvSpPr>
          <p:cNvPr id="13" name="TextBox 12">
            <a:extLst>
              <a:ext uri="{FF2B5EF4-FFF2-40B4-BE49-F238E27FC236}">
                <a16:creationId xmlns:a16="http://schemas.microsoft.com/office/drawing/2014/main" id="{D687BDFE-633D-19BB-9F7D-A32E156A9F80}"/>
              </a:ext>
            </a:extLst>
          </p:cNvPr>
          <p:cNvSpPr txBox="1"/>
          <p:nvPr/>
        </p:nvSpPr>
        <p:spPr>
          <a:xfrm>
            <a:off x="7214792" y="4765693"/>
            <a:ext cx="746021" cy="276999"/>
          </a:xfrm>
          <a:prstGeom prst="rect">
            <a:avLst/>
          </a:prstGeom>
          <a:noFill/>
        </p:spPr>
        <p:txBody>
          <a:bodyPr wrap="square" rtlCol="0">
            <a:spAutoFit/>
          </a:bodyPr>
          <a:lstStyle/>
          <a:p>
            <a:r>
              <a:rPr lang="en-US" sz="1200" dirty="0">
                <a:solidFill>
                  <a:srgbClr val="0070C0"/>
                </a:solidFill>
                <a:latin typeface="Arial" panose="020B0604020202020204" pitchFamily="34" charset="0"/>
                <a:cs typeface="Arial" panose="020B0604020202020204" pitchFamily="34" charset="0"/>
              </a:rPr>
              <a:t>94 K</a:t>
            </a:r>
          </a:p>
        </p:txBody>
      </p:sp>
      <p:sp>
        <p:nvSpPr>
          <p:cNvPr id="14" name="TextBox 13">
            <a:extLst>
              <a:ext uri="{FF2B5EF4-FFF2-40B4-BE49-F238E27FC236}">
                <a16:creationId xmlns:a16="http://schemas.microsoft.com/office/drawing/2014/main" id="{A3CEACE5-1120-45D7-18D6-1951C9048A9F}"/>
              </a:ext>
            </a:extLst>
          </p:cNvPr>
          <p:cNvSpPr txBox="1"/>
          <p:nvPr/>
        </p:nvSpPr>
        <p:spPr>
          <a:xfrm>
            <a:off x="8299069" y="4765694"/>
            <a:ext cx="746021" cy="276999"/>
          </a:xfrm>
          <a:prstGeom prst="rect">
            <a:avLst/>
          </a:prstGeom>
          <a:noFill/>
        </p:spPr>
        <p:txBody>
          <a:bodyPr wrap="square" rtlCol="0">
            <a:spAutoFit/>
          </a:bodyPr>
          <a:lstStyle/>
          <a:p>
            <a:r>
              <a:rPr lang="en-US" sz="1200" dirty="0">
                <a:solidFill>
                  <a:srgbClr val="0070C0"/>
                </a:solidFill>
                <a:latin typeface="Arial" panose="020B0604020202020204" pitchFamily="34" charset="0"/>
                <a:cs typeface="Arial" panose="020B0604020202020204" pitchFamily="34" charset="0"/>
              </a:rPr>
              <a:t>90.3 K</a:t>
            </a:r>
          </a:p>
        </p:txBody>
      </p:sp>
      <p:sp>
        <p:nvSpPr>
          <p:cNvPr id="16" name="TextBox 15">
            <a:extLst>
              <a:ext uri="{FF2B5EF4-FFF2-40B4-BE49-F238E27FC236}">
                <a16:creationId xmlns:a16="http://schemas.microsoft.com/office/drawing/2014/main" id="{8D10E182-0EA5-8685-82D0-E750E694254A}"/>
              </a:ext>
            </a:extLst>
          </p:cNvPr>
          <p:cNvSpPr txBox="1"/>
          <p:nvPr/>
        </p:nvSpPr>
        <p:spPr>
          <a:xfrm>
            <a:off x="10660678" y="4950360"/>
            <a:ext cx="1629829" cy="1015663"/>
          </a:xfrm>
          <a:prstGeom prst="rect">
            <a:avLst/>
          </a:prstGeom>
          <a:noFill/>
        </p:spPr>
        <p:txBody>
          <a:bodyPr wrap="square" rtlCol="0">
            <a:spAutoFit/>
          </a:bodyPr>
          <a:lstStyle/>
          <a:p>
            <a:r>
              <a:rPr lang="en-US" sz="1200" dirty="0">
                <a:solidFill>
                  <a:srgbClr val="0070C0"/>
                </a:solidFill>
                <a:latin typeface="Arial" panose="020B0604020202020204" pitchFamily="34" charset="0"/>
                <a:cs typeface="Arial" panose="020B0604020202020204" pitchFamily="34" charset="0"/>
              </a:rPr>
              <a:t>4.79 kg/</a:t>
            </a:r>
            <a:r>
              <a:rPr lang="en-US" sz="1200" dirty="0" err="1">
                <a:solidFill>
                  <a:srgbClr val="0070C0"/>
                </a:solidFill>
                <a:latin typeface="Arial" panose="020B0604020202020204" pitchFamily="34" charset="0"/>
                <a:cs typeface="Arial" panose="020B0604020202020204" pitchFamily="34" charset="0"/>
              </a:rPr>
              <a:t>hr</a:t>
            </a:r>
            <a:r>
              <a:rPr lang="en-US" sz="1200" dirty="0">
                <a:solidFill>
                  <a:srgbClr val="0070C0"/>
                </a:solidFill>
                <a:latin typeface="Arial" panose="020B0604020202020204" pitchFamily="34" charset="0"/>
                <a:cs typeface="Arial" panose="020B0604020202020204" pitchFamily="34" charset="0"/>
              </a:rPr>
              <a:t> </a:t>
            </a:r>
          </a:p>
          <a:p>
            <a:r>
              <a:rPr lang="en-US" sz="1200" dirty="0">
                <a:solidFill>
                  <a:srgbClr val="0070C0"/>
                </a:solidFill>
                <a:latin typeface="Arial" panose="020B0604020202020204" pitchFamily="34" charset="0"/>
                <a:cs typeface="Arial" panose="020B0604020202020204" pitchFamily="34" charset="0"/>
              </a:rPr>
              <a:t>(0.91L+V)</a:t>
            </a:r>
          </a:p>
          <a:p>
            <a:r>
              <a:rPr lang="en-US" sz="1200" dirty="0">
                <a:solidFill>
                  <a:srgbClr val="00B050"/>
                </a:solidFill>
                <a:latin typeface="Arial" panose="020B0604020202020204" pitchFamily="34" charset="0"/>
                <a:cs typeface="Arial" panose="020B0604020202020204" pitchFamily="34" charset="0"/>
              </a:rPr>
              <a:t>1.4 bar</a:t>
            </a:r>
          </a:p>
          <a:p>
            <a:r>
              <a:rPr lang="en-US" sz="1200" dirty="0">
                <a:solidFill>
                  <a:srgbClr val="0070C0"/>
                </a:solidFill>
                <a:latin typeface="Arial" panose="020B0604020202020204" pitchFamily="34" charset="0"/>
                <a:cs typeface="Arial" panose="020B0604020202020204" pitchFamily="34" charset="0"/>
              </a:rPr>
              <a:t>80.2 K</a:t>
            </a:r>
          </a:p>
          <a:p>
            <a:r>
              <a:rPr lang="en-US" sz="1200" dirty="0">
                <a:solidFill>
                  <a:srgbClr val="FF0000"/>
                </a:solidFill>
                <a:latin typeface="Arial" panose="020B0604020202020204" pitchFamily="34" charset="0"/>
                <a:cs typeface="Arial" panose="020B0604020202020204" pitchFamily="34" charset="0"/>
              </a:rPr>
              <a:t>0.5ppm Impurities</a:t>
            </a:r>
          </a:p>
        </p:txBody>
      </p:sp>
      <p:sp>
        <p:nvSpPr>
          <p:cNvPr id="17" name="TextBox 16">
            <a:extLst>
              <a:ext uri="{FF2B5EF4-FFF2-40B4-BE49-F238E27FC236}">
                <a16:creationId xmlns:a16="http://schemas.microsoft.com/office/drawing/2014/main" id="{84CF0B27-7A3B-FE33-12A5-5A061BAAAB24}"/>
              </a:ext>
            </a:extLst>
          </p:cNvPr>
          <p:cNvSpPr txBox="1"/>
          <p:nvPr/>
        </p:nvSpPr>
        <p:spPr>
          <a:xfrm>
            <a:off x="6953100" y="3184934"/>
            <a:ext cx="746021" cy="276999"/>
          </a:xfrm>
          <a:prstGeom prst="rect">
            <a:avLst/>
          </a:prstGeom>
          <a:noFill/>
        </p:spPr>
        <p:txBody>
          <a:bodyPr wrap="square" rtlCol="0">
            <a:spAutoFit/>
          </a:bodyPr>
          <a:lstStyle/>
          <a:p>
            <a:r>
              <a:rPr lang="en-US" sz="1200" dirty="0">
                <a:solidFill>
                  <a:srgbClr val="0070C0"/>
                </a:solidFill>
                <a:latin typeface="Arial" panose="020B0604020202020204" pitchFamily="34" charset="0"/>
                <a:cs typeface="Arial" panose="020B0604020202020204" pitchFamily="34" charset="0"/>
              </a:rPr>
              <a:t>93 K</a:t>
            </a:r>
          </a:p>
        </p:txBody>
      </p:sp>
      <p:sp>
        <p:nvSpPr>
          <p:cNvPr id="18" name="TextBox 17">
            <a:extLst>
              <a:ext uri="{FF2B5EF4-FFF2-40B4-BE49-F238E27FC236}">
                <a16:creationId xmlns:a16="http://schemas.microsoft.com/office/drawing/2014/main" id="{BB3B669F-C6D9-92FA-2861-5E67FE019CDC}"/>
              </a:ext>
            </a:extLst>
          </p:cNvPr>
          <p:cNvSpPr txBox="1"/>
          <p:nvPr/>
        </p:nvSpPr>
        <p:spPr>
          <a:xfrm>
            <a:off x="5139726" y="4646045"/>
            <a:ext cx="918956" cy="830997"/>
          </a:xfrm>
          <a:prstGeom prst="rect">
            <a:avLst/>
          </a:prstGeom>
          <a:noFill/>
        </p:spPr>
        <p:txBody>
          <a:bodyPr wrap="square" rtlCol="0">
            <a:spAutoFit/>
          </a:bodyPr>
          <a:lstStyle/>
          <a:p>
            <a:r>
              <a:rPr lang="en-US" sz="1200" dirty="0">
                <a:solidFill>
                  <a:srgbClr val="00B050"/>
                </a:solidFill>
                <a:latin typeface="Arial" panose="020B0604020202020204" pitchFamily="34" charset="0"/>
                <a:cs typeface="Arial" panose="020B0604020202020204" pitchFamily="34" charset="0"/>
              </a:rPr>
              <a:t>3 kg/</a:t>
            </a:r>
            <a:r>
              <a:rPr lang="en-US" sz="1200" dirty="0" err="1">
                <a:solidFill>
                  <a:srgbClr val="00B050"/>
                </a:solidFill>
                <a:latin typeface="Arial" panose="020B0604020202020204" pitchFamily="34" charset="0"/>
                <a:cs typeface="Arial" panose="020B0604020202020204" pitchFamily="34" charset="0"/>
              </a:rPr>
              <a:t>hr</a:t>
            </a:r>
            <a:r>
              <a:rPr lang="en-US" sz="1200" dirty="0">
                <a:solidFill>
                  <a:srgbClr val="00B050"/>
                </a:solidFill>
                <a:latin typeface="Arial" panose="020B0604020202020204" pitchFamily="34" charset="0"/>
                <a:cs typeface="Arial" panose="020B0604020202020204" pitchFamily="34" charset="0"/>
              </a:rPr>
              <a:t> (L)</a:t>
            </a:r>
          </a:p>
          <a:p>
            <a:r>
              <a:rPr lang="en-US" sz="1200" dirty="0">
                <a:solidFill>
                  <a:srgbClr val="00B050"/>
                </a:solidFill>
                <a:latin typeface="Arial" panose="020B0604020202020204" pitchFamily="34" charset="0"/>
                <a:cs typeface="Arial" panose="020B0604020202020204" pitchFamily="34" charset="0"/>
              </a:rPr>
              <a:t>3.7 bar</a:t>
            </a:r>
          </a:p>
          <a:p>
            <a:r>
              <a:rPr lang="en-US" sz="1200" dirty="0">
                <a:solidFill>
                  <a:srgbClr val="0070C0"/>
                </a:solidFill>
                <a:latin typeface="Arial" panose="020B0604020202020204" pitchFamily="34" charset="0"/>
                <a:cs typeface="Arial" panose="020B0604020202020204" pitchFamily="34" charset="0"/>
              </a:rPr>
              <a:t>91.9 K</a:t>
            </a:r>
          </a:p>
          <a:p>
            <a:r>
              <a:rPr lang="en-US" sz="1200" dirty="0">
                <a:solidFill>
                  <a:srgbClr val="0070C0"/>
                </a:solidFill>
                <a:latin typeface="Arial" panose="020B0604020202020204" pitchFamily="34" charset="0"/>
                <a:cs typeface="Arial" panose="020B0604020202020204" pitchFamily="34" charset="0"/>
              </a:rPr>
              <a:t>0.8 N2</a:t>
            </a:r>
          </a:p>
        </p:txBody>
      </p:sp>
      <p:sp>
        <p:nvSpPr>
          <p:cNvPr id="19" name="TextBox 18">
            <a:extLst>
              <a:ext uri="{FF2B5EF4-FFF2-40B4-BE49-F238E27FC236}">
                <a16:creationId xmlns:a16="http://schemas.microsoft.com/office/drawing/2014/main" id="{53B95CF7-F775-F050-36B4-DBA0CBD69088}"/>
              </a:ext>
            </a:extLst>
          </p:cNvPr>
          <p:cNvSpPr txBox="1"/>
          <p:nvPr/>
        </p:nvSpPr>
        <p:spPr>
          <a:xfrm>
            <a:off x="7848890" y="3515016"/>
            <a:ext cx="746021" cy="276999"/>
          </a:xfrm>
          <a:prstGeom prst="rect">
            <a:avLst/>
          </a:prstGeom>
          <a:noFill/>
        </p:spPr>
        <p:txBody>
          <a:bodyPr wrap="square" rtlCol="0">
            <a:spAutoFit/>
          </a:bodyPr>
          <a:lstStyle/>
          <a:p>
            <a:r>
              <a:rPr lang="en-US" sz="1200" dirty="0">
                <a:solidFill>
                  <a:srgbClr val="0070C0"/>
                </a:solidFill>
                <a:latin typeface="Arial" panose="020B0604020202020204" pitchFamily="34" charset="0"/>
                <a:cs typeface="Arial" panose="020B0604020202020204" pitchFamily="34" charset="0"/>
              </a:rPr>
              <a:t>90.3 K</a:t>
            </a:r>
          </a:p>
        </p:txBody>
      </p:sp>
      <p:sp>
        <p:nvSpPr>
          <p:cNvPr id="21" name="TextBox 20">
            <a:extLst>
              <a:ext uri="{FF2B5EF4-FFF2-40B4-BE49-F238E27FC236}">
                <a16:creationId xmlns:a16="http://schemas.microsoft.com/office/drawing/2014/main" id="{89FBFED1-2B55-0660-0E97-ACC5B457132C}"/>
              </a:ext>
            </a:extLst>
          </p:cNvPr>
          <p:cNvSpPr txBox="1"/>
          <p:nvPr/>
        </p:nvSpPr>
        <p:spPr>
          <a:xfrm>
            <a:off x="10133954" y="1749587"/>
            <a:ext cx="1573413" cy="830997"/>
          </a:xfrm>
          <a:prstGeom prst="rect">
            <a:avLst/>
          </a:prstGeom>
          <a:noFill/>
        </p:spPr>
        <p:txBody>
          <a:bodyPr wrap="square" rtlCol="0">
            <a:spAutoFit/>
          </a:bodyPr>
          <a:lstStyle/>
          <a:p>
            <a:r>
              <a:rPr lang="en-US" sz="1200" dirty="0">
                <a:solidFill>
                  <a:srgbClr val="0070C0"/>
                </a:solidFill>
                <a:latin typeface="Arial" panose="020B0604020202020204" pitchFamily="34" charset="0"/>
                <a:cs typeface="Arial" panose="020B0604020202020204" pitchFamily="34" charset="0"/>
              </a:rPr>
              <a:t>2.79 kg/</a:t>
            </a:r>
            <a:r>
              <a:rPr lang="en-US" sz="1200" dirty="0" err="1">
                <a:solidFill>
                  <a:srgbClr val="0070C0"/>
                </a:solidFill>
                <a:latin typeface="Arial" panose="020B0604020202020204" pitchFamily="34" charset="0"/>
                <a:cs typeface="Arial" panose="020B0604020202020204" pitchFamily="34" charset="0"/>
              </a:rPr>
              <a:t>hr</a:t>
            </a:r>
            <a:r>
              <a:rPr lang="en-US" sz="1200" dirty="0">
                <a:solidFill>
                  <a:srgbClr val="0070C0"/>
                </a:solidFill>
                <a:latin typeface="Arial" panose="020B0604020202020204" pitchFamily="34" charset="0"/>
                <a:cs typeface="Arial" panose="020B0604020202020204" pitchFamily="34" charset="0"/>
              </a:rPr>
              <a:t> (V)</a:t>
            </a:r>
          </a:p>
          <a:p>
            <a:r>
              <a:rPr lang="en-US" sz="1200" dirty="0">
                <a:solidFill>
                  <a:srgbClr val="00B050"/>
                </a:solidFill>
                <a:latin typeface="Arial" panose="020B0604020202020204" pitchFamily="34" charset="0"/>
                <a:cs typeface="Arial" panose="020B0604020202020204" pitchFamily="34" charset="0"/>
              </a:rPr>
              <a:t>3 bar</a:t>
            </a:r>
          </a:p>
          <a:p>
            <a:r>
              <a:rPr lang="en-US" sz="1200" dirty="0">
                <a:solidFill>
                  <a:srgbClr val="0070C0"/>
                </a:solidFill>
                <a:latin typeface="Arial" panose="020B0604020202020204" pitchFamily="34" charset="0"/>
                <a:cs typeface="Arial" panose="020B0604020202020204" pitchFamily="34" charset="0"/>
              </a:rPr>
              <a:t>90.4 K</a:t>
            </a:r>
          </a:p>
          <a:p>
            <a:r>
              <a:rPr lang="en-US" sz="1200" dirty="0">
                <a:solidFill>
                  <a:srgbClr val="0070C0"/>
                </a:solidFill>
                <a:latin typeface="Arial" panose="020B0604020202020204" pitchFamily="34" charset="0"/>
                <a:cs typeface="Arial" panose="020B0604020202020204" pitchFamily="34" charset="0"/>
              </a:rPr>
              <a:t>0.85 N2</a:t>
            </a:r>
          </a:p>
        </p:txBody>
      </p:sp>
      <p:sp>
        <p:nvSpPr>
          <p:cNvPr id="22" name="TextBox 21">
            <a:extLst>
              <a:ext uri="{FF2B5EF4-FFF2-40B4-BE49-F238E27FC236}">
                <a16:creationId xmlns:a16="http://schemas.microsoft.com/office/drawing/2014/main" id="{15CC08A1-1611-5296-4E73-8B3BB936E75E}"/>
              </a:ext>
            </a:extLst>
          </p:cNvPr>
          <p:cNvSpPr txBox="1"/>
          <p:nvPr/>
        </p:nvSpPr>
        <p:spPr>
          <a:xfrm>
            <a:off x="10628145" y="3934697"/>
            <a:ext cx="1702981" cy="830997"/>
          </a:xfrm>
          <a:prstGeom prst="rect">
            <a:avLst/>
          </a:prstGeom>
          <a:noFill/>
        </p:spPr>
        <p:txBody>
          <a:bodyPr wrap="square" rtlCol="0">
            <a:spAutoFit/>
          </a:bodyPr>
          <a:lstStyle/>
          <a:p>
            <a:r>
              <a:rPr lang="en-US" sz="1200" dirty="0">
                <a:solidFill>
                  <a:srgbClr val="0070C0"/>
                </a:solidFill>
                <a:latin typeface="Arial" panose="020B0604020202020204" pitchFamily="34" charset="0"/>
                <a:cs typeface="Arial" panose="020B0604020202020204" pitchFamily="34" charset="0"/>
              </a:rPr>
              <a:t>0.2112 kg/</a:t>
            </a:r>
            <a:r>
              <a:rPr lang="en-US" sz="1200" dirty="0" err="1">
                <a:solidFill>
                  <a:srgbClr val="0070C0"/>
                </a:solidFill>
                <a:latin typeface="Arial" panose="020B0604020202020204" pitchFamily="34" charset="0"/>
                <a:cs typeface="Arial" panose="020B0604020202020204" pitchFamily="34" charset="0"/>
              </a:rPr>
              <a:t>hr</a:t>
            </a:r>
            <a:r>
              <a:rPr lang="en-US" sz="1200" dirty="0">
                <a:solidFill>
                  <a:srgbClr val="0070C0"/>
                </a:solidFill>
                <a:latin typeface="Arial" panose="020B0604020202020204" pitchFamily="34" charset="0"/>
                <a:cs typeface="Arial" panose="020B0604020202020204" pitchFamily="34" charset="0"/>
              </a:rPr>
              <a:t> (L)</a:t>
            </a:r>
          </a:p>
          <a:p>
            <a:r>
              <a:rPr lang="en-US" sz="1200" dirty="0">
                <a:solidFill>
                  <a:srgbClr val="00B050"/>
                </a:solidFill>
                <a:latin typeface="Arial" panose="020B0604020202020204" pitchFamily="34" charset="0"/>
                <a:cs typeface="Arial" panose="020B0604020202020204" pitchFamily="34" charset="0"/>
              </a:rPr>
              <a:t>3 bar</a:t>
            </a:r>
          </a:p>
          <a:p>
            <a:r>
              <a:rPr lang="en-US" sz="1200" dirty="0">
                <a:solidFill>
                  <a:srgbClr val="0070C0"/>
                </a:solidFill>
                <a:latin typeface="Arial" panose="020B0604020202020204" pitchFamily="34" charset="0"/>
                <a:cs typeface="Arial" panose="020B0604020202020204" pitchFamily="34" charset="0"/>
              </a:rPr>
              <a:t>99 K</a:t>
            </a:r>
          </a:p>
          <a:p>
            <a:r>
              <a:rPr lang="en-US" sz="1200" dirty="0">
                <a:solidFill>
                  <a:srgbClr val="FF0000"/>
                </a:solidFill>
                <a:latin typeface="Arial" panose="020B0604020202020204" pitchFamily="34" charset="0"/>
                <a:cs typeface="Arial" panose="020B0604020202020204" pitchFamily="34" charset="0"/>
              </a:rPr>
              <a:t>0.8ppm Impurities</a:t>
            </a:r>
          </a:p>
        </p:txBody>
      </p:sp>
      <p:cxnSp>
        <p:nvCxnSpPr>
          <p:cNvPr id="37" name="Straight Connector 36">
            <a:extLst>
              <a:ext uri="{FF2B5EF4-FFF2-40B4-BE49-F238E27FC236}">
                <a16:creationId xmlns:a16="http://schemas.microsoft.com/office/drawing/2014/main" id="{D762F801-2800-991D-75AC-791EB2184CB4}"/>
              </a:ext>
            </a:extLst>
          </p:cNvPr>
          <p:cNvCxnSpPr>
            <a:cxnSpLocks/>
          </p:cNvCxnSpPr>
          <p:nvPr/>
        </p:nvCxnSpPr>
        <p:spPr>
          <a:xfrm>
            <a:off x="1316842" y="3356499"/>
            <a:ext cx="282561" cy="0"/>
          </a:xfrm>
          <a:prstGeom prst="line">
            <a:avLst/>
          </a:prstGeom>
          <a:ln/>
        </p:spPr>
        <p:style>
          <a:lnRef idx="3">
            <a:schemeClr val="dk1"/>
          </a:lnRef>
          <a:fillRef idx="0">
            <a:schemeClr val="dk1"/>
          </a:fillRef>
          <a:effectRef idx="2">
            <a:schemeClr val="dk1"/>
          </a:effectRef>
          <a:fontRef idx="minor">
            <a:schemeClr val="tx1"/>
          </a:fontRef>
        </p:style>
      </p:cxnSp>
      <p:cxnSp>
        <p:nvCxnSpPr>
          <p:cNvPr id="41" name="Straight Connector 40">
            <a:extLst>
              <a:ext uri="{FF2B5EF4-FFF2-40B4-BE49-F238E27FC236}">
                <a16:creationId xmlns:a16="http://schemas.microsoft.com/office/drawing/2014/main" id="{890D3F1B-2884-9AD2-A23E-45C3880376FB}"/>
              </a:ext>
            </a:extLst>
          </p:cNvPr>
          <p:cNvCxnSpPr>
            <a:cxnSpLocks/>
          </p:cNvCxnSpPr>
          <p:nvPr/>
        </p:nvCxnSpPr>
        <p:spPr>
          <a:xfrm flipV="1">
            <a:off x="1596401" y="3352430"/>
            <a:ext cx="0" cy="282493"/>
          </a:xfrm>
          <a:prstGeom prst="line">
            <a:avLst/>
          </a:prstGeom>
          <a:ln/>
        </p:spPr>
        <p:style>
          <a:lnRef idx="3">
            <a:schemeClr val="dk1"/>
          </a:lnRef>
          <a:fillRef idx="0">
            <a:schemeClr val="dk1"/>
          </a:fillRef>
          <a:effectRef idx="2">
            <a:schemeClr val="dk1"/>
          </a:effectRef>
          <a:fontRef idx="minor">
            <a:schemeClr val="tx1"/>
          </a:fontRef>
        </p:style>
      </p:cxnSp>
      <p:cxnSp>
        <p:nvCxnSpPr>
          <p:cNvPr id="47" name="Straight Connector 46">
            <a:extLst>
              <a:ext uri="{FF2B5EF4-FFF2-40B4-BE49-F238E27FC236}">
                <a16:creationId xmlns:a16="http://schemas.microsoft.com/office/drawing/2014/main" id="{326BF0F2-292D-AD16-398F-631976199C82}"/>
              </a:ext>
            </a:extLst>
          </p:cNvPr>
          <p:cNvCxnSpPr>
            <a:cxnSpLocks/>
          </p:cNvCxnSpPr>
          <p:nvPr/>
        </p:nvCxnSpPr>
        <p:spPr>
          <a:xfrm>
            <a:off x="1863602" y="3411056"/>
            <a:ext cx="353272" cy="0"/>
          </a:xfrm>
          <a:prstGeom prst="line">
            <a:avLst/>
          </a:prstGeom>
          <a:ln/>
        </p:spPr>
        <p:style>
          <a:lnRef idx="3">
            <a:schemeClr val="dk1"/>
          </a:lnRef>
          <a:fillRef idx="0">
            <a:schemeClr val="dk1"/>
          </a:fillRef>
          <a:effectRef idx="2">
            <a:schemeClr val="dk1"/>
          </a:effectRef>
          <a:fontRef idx="minor">
            <a:schemeClr val="tx1"/>
          </a:fontRef>
        </p:style>
      </p:cxnSp>
      <p:cxnSp>
        <p:nvCxnSpPr>
          <p:cNvPr id="50" name="Straight Connector 49">
            <a:extLst>
              <a:ext uri="{FF2B5EF4-FFF2-40B4-BE49-F238E27FC236}">
                <a16:creationId xmlns:a16="http://schemas.microsoft.com/office/drawing/2014/main" id="{EA39F559-AB2F-64A8-4B8D-F99BB181A828}"/>
              </a:ext>
            </a:extLst>
          </p:cNvPr>
          <p:cNvCxnSpPr>
            <a:cxnSpLocks/>
          </p:cNvCxnSpPr>
          <p:nvPr/>
        </p:nvCxnSpPr>
        <p:spPr>
          <a:xfrm flipV="1">
            <a:off x="1863602" y="3411056"/>
            <a:ext cx="0" cy="224051"/>
          </a:xfrm>
          <a:prstGeom prst="line">
            <a:avLst/>
          </a:prstGeom>
          <a:ln/>
        </p:spPr>
        <p:style>
          <a:lnRef idx="3">
            <a:schemeClr val="dk1"/>
          </a:lnRef>
          <a:fillRef idx="0">
            <a:schemeClr val="dk1"/>
          </a:fillRef>
          <a:effectRef idx="2">
            <a:schemeClr val="dk1"/>
          </a:effectRef>
          <a:fontRef idx="minor">
            <a:schemeClr val="tx1"/>
          </a:fontRef>
        </p:style>
      </p:cxnSp>
      <p:cxnSp>
        <p:nvCxnSpPr>
          <p:cNvPr id="52" name="Straight Connector 51">
            <a:extLst>
              <a:ext uri="{FF2B5EF4-FFF2-40B4-BE49-F238E27FC236}">
                <a16:creationId xmlns:a16="http://schemas.microsoft.com/office/drawing/2014/main" id="{9EB61A07-EC85-4C4E-9319-485B4376DC0F}"/>
              </a:ext>
            </a:extLst>
          </p:cNvPr>
          <p:cNvCxnSpPr>
            <a:cxnSpLocks/>
          </p:cNvCxnSpPr>
          <p:nvPr/>
        </p:nvCxnSpPr>
        <p:spPr>
          <a:xfrm>
            <a:off x="2427170" y="3411056"/>
            <a:ext cx="187624" cy="0"/>
          </a:xfrm>
          <a:prstGeom prst="line">
            <a:avLst/>
          </a:prstGeom>
          <a:ln/>
        </p:spPr>
        <p:style>
          <a:lnRef idx="3">
            <a:schemeClr val="dk1"/>
          </a:lnRef>
          <a:fillRef idx="0">
            <a:schemeClr val="dk1"/>
          </a:fillRef>
          <a:effectRef idx="2">
            <a:schemeClr val="dk1"/>
          </a:effectRef>
          <a:fontRef idx="minor">
            <a:schemeClr val="tx1"/>
          </a:fontRef>
        </p:style>
      </p:cxnSp>
      <p:cxnSp>
        <p:nvCxnSpPr>
          <p:cNvPr id="54" name="Straight Connector 53">
            <a:extLst>
              <a:ext uri="{FF2B5EF4-FFF2-40B4-BE49-F238E27FC236}">
                <a16:creationId xmlns:a16="http://schemas.microsoft.com/office/drawing/2014/main" id="{150E0FDB-8C66-F316-A35E-76EB2AD09712}"/>
              </a:ext>
            </a:extLst>
          </p:cNvPr>
          <p:cNvCxnSpPr>
            <a:cxnSpLocks/>
          </p:cNvCxnSpPr>
          <p:nvPr/>
        </p:nvCxnSpPr>
        <p:spPr>
          <a:xfrm flipV="1">
            <a:off x="2614794" y="3033027"/>
            <a:ext cx="0" cy="378029"/>
          </a:xfrm>
          <a:prstGeom prst="line">
            <a:avLst/>
          </a:prstGeom>
          <a:ln/>
        </p:spPr>
        <p:style>
          <a:lnRef idx="3">
            <a:schemeClr val="dk1"/>
          </a:lnRef>
          <a:fillRef idx="0">
            <a:schemeClr val="dk1"/>
          </a:fillRef>
          <a:effectRef idx="2">
            <a:schemeClr val="dk1"/>
          </a:effectRef>
          <a:fontRef idx="minor">
            <a:schemeClr val="tx1"/>
          </a:fontRef>
        </p:style>
      </p:cxnSp>
      <p:cxnSp>
        <p:nvCxnSpPr>
          <p:cNvPr id="56" name="Straight Connector 55">
            <a:extLst>
              <a:ext uri="{FF2B5EF4-FFF2-40B4-BE49-F238E27FC236}">
                <a16:creationId xmlns:a16="http://schemas.microsoft.com/office/drawing/2014/main" id="{F10335DC-EF8A-E8F2-2C94-4E7A4B628270}"/>
              </a:ext>
            </a:extLst>
          </p:cNvPr>
          <p:cNvCxnSpPr>
            <a:cxnSpLocks/>
          </p:cNvCxnSpPr>
          <p:nvPr/>
        </p:nvCxnSpPr>
        <p:spPr>
          <a:xfrm>
            <a:off x="2614794" y="3024117"/>
            <a:ext cx="179514" cy="0"/>
          </a:xfrm>
          <a:prstGeom prst="line">
            <a:avLst/>
          </a:prstGeom>
          <a:ln/>
        </p:spPr>
        <p:style>
          <a:lnRef idx="3">
            <a:schemeClr val="dk1"/>
          </a:lnRef>
          <a:fillRef idx="0">
            <a:schemeClr val="dk1"/>
          </a:fillRef>
          <a:effectRef idx="2">
            <a:schemeClr val="dk1"/>
          </a:effectRef>
          <a:fontRef idx="minor">
            <a:schemeClr val="tx1"/>
          </a:fontRef>
        </p:style>
      </p:cxnSp>
      <p:cxnSp>
        <p:nvCxnSpPr>
          <p:cNvPr id="58" name="Straight Connector 57">
            <a:extLst>
              <a:ext uri="{FF2B5EF4-FFF2-40B4-BE49-F238E27FC236}">
                <a16:creationId xmlns:a16="http://schemas.microsoft.com/office/drawing/2014/main" id="{05F7F77A-B912-63BC-12F5-2C2AA06CC963}"/>
              </a:ext>
            </a:extLst>
          </p:cNvPr>
          <p:cNvCxnSpPr>
            <a:cxnSpLocks/>
          </p:cNvCxnSpPr>
          <p:nvPr/>
        </p:nvCxnSpPr>
        <p:spPr>
          <a:xfrm>
            <a:off x="2999613" y="3051408"/>
            <a:ext cx="125777" cy="0"/>
          </a:xfrm>
          <a:prstGeom prst="line">
            <a:avLst/>
          </a:prstGeom>
          <a:ln/>
        </p:spPr>
        <p:style>
          <a:lnRef idx="3">
            <a:schemeClr val="dk1"/>
          </a:lnRef>
          <a:fillRef idx="0">
            <a:schemeClr val="dk1"/>
          </a:fillRef>
          <a:effectRef idx="2">
            <a:schemeClr val="dk1"/>
          </a:effectRef>
          <a:fontRef idx="minor">
            <a:schemeClr val="tx1"/>
          </a:fontRef>
        </p:style>
      </p:cxnSp>
      <p:cxnSp>
        <p:nvCxnSpPr>
          <p:cNvPr id="60" name="Straight Connector 59">
            <a:extLst>
              <a:ext uri="{FF2B5EF4-FFF2-40B4-BE49-F238E27FC236}">
                <a16:creationId xmlns:a16="http://schemas.microsoft.com/office/drawing/2014/main" id="{FEE860D7-2E11-36B8-46FE-EEF01A55566F}"/>
              </a:ext>
            </a:extLst>
          </p:cNvPr>
          <p:cNvCxnSpPr>
            <a:cxnSpLocks/>
          </p:cNvCxnSpPr>
          <p:nvPr/>
        </p:nvCxnSpPr>
        <p:spPr>
          <a:xfrm>
            <a:off x="3431222" y="4099066"/>
            <a:ext cx="233290" cy="0"/>
          </a:xfrm>
          <a:prstGeom prst="line">
            <a:avLst/>
          </a:prstGeom>
          <a:ln/>
        </p:spPr>
        <p:style>
          <a:lnRef idx="3">
            <a:schemeClr val="dk1"/>
          </a:lnRef>
          <a:fillRef idx="0">
            <a:schemeClr val="dk1"/>
          </a:fillRef>
          <a:effectRef idx="2">
            <a:schemeClr val="dk1"/>
          </a:effectRef>
          <a:fontRef idx="minor">
            <a:schemeClr val="tx1"/>
          </a:fontRef>
        </p:style>
      </p:cxnSp>
      <p:cxnSp>
        <p:nvCxnSpPr>
          <p:cNvPr id="93" name="Straight Connector 92">
            <a:extLst>
              <a:ext uri="{FF2B5EF4-FFF2-40B4-BE49-F238E27FC236}">
                <a16:creationId xmlns:a16="http://schemas.microsoft.com/office/drawing/2014/main" id="{AC820B0A-9D42-32D8-130A-69ED87DB93A9}"/>
              </a:ext>
            </a:extLst>
          </p:cNvPr>
          <p:cNvCxnSpPr>
            <a:cxnSpLocks/>
          </p:cNvCxnSpPr>
          <p:nvPr/>
        </p:nvCxnSpPr>
        <p:spPr>
          <a:xfrm flipV="1">
            <a:off x="3125390" y="3045950"/>
            <a:ext cx="0" cy="1053116"/>
          </a:xfrm>
          <a:prstGeom prst="line">
            <a:avLst/>
          </a:prstGeom>
          <a:ln/>
        </p:spPr>
        <p:style>
          <a:lnRef idx="3">
            <a:schemeClr val="dk1"/>
          </a:lnRef>
          <a:fillRef idx="0">
            <a:schemeClr val="dk1"/>
          </a:fillRef>
          <a:effectRef idx="2">
            <a:schemeClr val="dk1"/>
          </a:effectRef>
          <a:fontRef idx="minor">
            <a:schemeClr val="tx1"/>
          </a:fontRef>
        </p:style>
      </p:cxnSp>
      <p:cxnSp>
        <p:nvCxnSpPr>
          <p:cNvPr id="96" name="Straight Connector 95">
            <a:extLst>
              <a:ext uri="{FF2B5EF4-FFF2-40B4-BE49-F238E27FC236}">
                <a16:creationId xmlns:a16="http://schemas.microsoft.com/office/drawing/2014/main" id="{A1B0EE3F-F7C5-68FC-D531-5EC67DAF2457}"/>
              </a:ext>
            </a:extLst>
          </p:cNvPr>
          <p:cNvCxnSpPr>
            <a:cxnSpLocks/>
          </p:cNvCxnSpPr>
          <p:nvPr/>
        </p:nvCxnSpPr>
        <p:spPr>
          <a:xfrm>
            <a:off x="3125390" y="4107943"/>
            <a:ext cx="107513" cy="0"/>
          </a:xfrm>
          <a:prstGeom prst="line">
            <a:avLst/>
          </a:prstGeom>
          <a:ln/>
        </p:spPr>
        <p:style>
          <a:lnRef idx="3">
            <a:schemeClr val="dk1"/>
          </a:lnRef>
          <a:fillRef idx="0">
            <a:schemeClr val="dk1"/>
          </a:fillRef>
          <a:effectRef idx="2">
            <a:schemeClr val="dk1"/>
          </a:effectRef>
          <a:fontRef idx="minor">
            <a:schemeClr val="tx1"/>
          </a:fontRef>
        </p:style>
      </p:cxnSp>
      <p:cxnSp>
        <p:nvCxnSpPr>
          <p:cNvPr id="105" name="Straight Connector 104">
            <a:extLst>
              <a:ext uri="{FF2B5EF4-FFF2-40B4-BE49-F238E27FC236}">
                <a16:creationId xmlns:a16="http://schemas.microsoft.com/office/drawing/2014/main" id="{E3234956-D51C-EAEA-16AE-80DFEC2F610A}"/>
              </a:ext>
            </a:extLst>
          </p:cNvPr>
          <p:cNvCxnSpPr>
            <a:cxnSpLocks/>
          </p:cNvCxnSpPr>
          <p:nvPr/>
        </p:nvCxnSpPr>
        <p:spPr>
          <a:xfrm>
            <a:off x="3837674" y="2605221"/>
            <a:ext cx="1470991" cy="0"/>
          </a:xfrm>
          <a:prstGeom prst="line">
            <a:avLst/>
          </a:prstGeom>
          <a:ln/>
        </p:spPr>
        <p:style>
          <a:lnRef idx="3">
            <a:schemeClr val="dk1"/>
          </a:lnRef>
          <a:fillRef idx="0">
            <a:schemeClr val="dk1"/>
          </a:fillRef>
          <a:effectRef idx="2">
            <a:schemeClr val="dk1"/>
          </a:effectRef>
          <a:fontRef idx="minor">
            <a:schemeClr val="tx1"/>
          </a:fontRef>
        </p:style>
      </p:cxnSp>
      <p:cxnSp>
        <p:nvCxnSpPr>
          <p:cNvPr id="108" name="Straight Connector 107">
            <a:extLst>
              <a:ext uri="{FF2B5EF4-FFF2-40B4-BE49-F238E27FC236}">
                <a16:creationId xmlns:a16="http://schemas.microsoft.com/office/drawing/2014/main" id="{AD18E78C-7692-5C21-8FD7-817CFB0006A7}"/>
              </a:ext>
            </a:extLst>
          </p:cNvPr>
          <p:cNvCxnSpPr>
            <a:cxnSpLocks/>
          </p:cNvCxnSpPr>
          <p:nvPr/>
        </p:nvCxnSpPr>
        <p:spPr>
          <a:xfrm flipV="1">
            <a:off x="3837674" y="2596624"/>
            <a:ext cx="0" cy="151253"/>
          </a:xfrm>
          <a:prstGeom prst="line">
            <a:avLst/>
          </a:prstGeom>
          <a:ln/>
        </p:spPr>
        <p:style>
          <a:lnRef idx="3">
            <a:schemeClr val="dk1"/>
          </a:lnRef>
          <a:fillRef idx="0">
            <a:schemeClr val="dk1"/>
          </a:fillRef>
          <a:effectRef idx="2">
            <a:schemeClr val="dk1"/>
          </a:effectRef>
          <a:fontRef idx="minor">
            <a:schemeClr val="tx1"/>
          </a:fontRef>
        </p:style>
      </p:cxnSp>
      <p:cxnSp>
        <p:nvCxnSpPr>
          <p:cNvPr id="110" name="Straight Connector 109">
            <a:extLst>
              <a:ext uri="{FF2B5EF4-FFF2-40B4-BE49-F238E27FC236}">
                <a16:creationId xmlns:a16="http://schemas.microsoft.com/office/drawing/2014/main" id="{8DD1F00B-B83D-CEC5-2F1C-06E2B32AB780}"/>
              </a:ext>
            </a:extLst>
          </p:cNvPr>
          <p:cNvCxnSpPr>
            <a:cxnSpLocks/>
          </p:cNvCxnSpPr>
          <p:nvPr/>
        </p:nvCxnSpPr>
        <p:spPr>
          <a:xfrm>
            <a:off x="5526157" y="2605221"/>
            <a:ext cx="350034" cy="0"/>
          </a:xfrm>
          <a:prstGeom prst="line">
            <a:avLst/>
          </a:prstGeom>
          <a:ln/>
        </p:spPr>
        <p:style>
          <a:lnRef idx="3">
            <a:schemeClr val="dk1"/>
          </a:lnRef>
          <a:fillRef idx="0">
            <a:schemeClr val="dk1"/>
          </a:fillRef>
          <a:effectRef idx="2">
            <a:schemeClr val="dk1"/>
          </a:effectRef>
          <a:fontRef idx="minor">
            <a:schemeClr val="tx1"/>
          </a:fontRef>
        </p:style>
      </p:cxnSp>
      <p:cxnSp>
        <p:nvCxnSpPr>
          <p:cNvPr id="112" name="Straight Connector 111">
            <a:extLst>
              <a:ext uri="{FF2B5EF4-FFF2-40B4-BE49-F238E27FC236}">
                <a16:creationId xmlns:a16="http://schemas.microsoft.com/office/drawing/2014/main" id="{72814BA2-0E77-8942-815A-B97024851986}"/>
              </a:ext>
            </a:extLst>
          </p:cNvPr>
          <p:cNvCxnSpPr>
            <a:cxnSpLocks/>
          </p:cNvCxnSpPr>
          <p:nvPr/>
        </p:nvCxnSpPr>
        <p:spPr>
          <a:xfrm flipV="1">
            <a:off x="5876191" y="2596624"/>
            <a:ext cx="0" cy="286893"/>
          </a:xfrm>
          <a:prstGeom prst="line">
            <a:avLst/>
          </a:prstGeom>
          <a:ln/>
        </p:spPr>
        <p:style>
          <a:lnRef idx="3">
            <a:schemeClr val="dk1"/>
          </a:lnRef>
          <a:fillRef idx="0">
            <a:schemeClr val="dk1"/>
          </a:fillRef>
          <a:effectRef idx="2">
            <a:schemeClr val="dk1"/>
          </a:effectRef>
          <a:fontRef idx="minor">
            <a:schemeClr val="tx1"/>
          </a:fontRef>
        </p:style>
      </p:cxnSp>
      <p:cxnSp>
        <p:nvCxnSpPr>
          <p:cNvPr id="114" name="Straight Connector 113">
            <a:extLst>
              <a:ext uri="{FF2B5EF4-FFF2-40B4-BE49-F238E27FC236}">
                <a16:creationId xmlns:a16="http://schemas.microsoft.com/office/drawing/2014/main" id="{7367BE4D-D5CA-6F80-9490-8E8B386AA839}"/>
              </a:ext>
            </a:extLst>
          </p:cNvPr>
          <p:cNvCxnSpPr>
            <a:cxnSpLocks/>
          </p:cNvCxnSpPr>
          <p:nvPr/>
        </p:nvCxnSpPr>
        <p:spPr>
          <a:xfrm flipV="1">
            <a:off x="6138506" y="2704725"/>
            <a:ext cx="0" cy="178792"/>
          </a:xfrm>
          <a:prstGeom prst="line">
            <a:avLst/>
          </a:prstGeom>
          <a:ln/>
        </p:spPr>
        <p:style>
          <a:lnRef idx="3">
            <a:schemeClr val="dk1"/>
          </a:lnRef>
          <a:fillRef idx="0">
            <a:schemeClr val="dk1"/>
          </a:fillRef>
          <a:effectRef idx="2">
            <a:schemeClr val="dk1"/>
          </a:effectRef>
          <a:fontRef idx="minor">
            <a:schemeClr val="tx1"/>
          </a:fontRef>
        </p:style>
      </p:cxnSp>
      <p:cxnSp>
        <p:nvCxnSpPr>
          <p:cNvPr id="117" name="Straight Connector 116">
            <a:extLst>
              <a:ext uri="{FF2B5EF4-FFF2-40B4-BE49-F238E27FC236}">
                <a16:creationId xmlns:a16="http://schemas.microsoft.com/office/drawing/2014/main" id="{B0CC6775-B6CB-DDAE-35C0-B4DC129422D3}"/>
              </a:ext>
            </a:extLst>
          </p:cNvPr>
          <p:cNvCxnSpPr>
            <a:cxnSpLocks/>
          </p:cNvCxnSpPr>
          <p:nvPr/>
        </p:nvCxnSpPr>
        <p:spPr>
          <a:xfrm>
            <a:off x="6138506" y="2707453"/>
            <a:ext cx="212814" cy="0"/>
          </a:xfrm>
          <a:prstGeom prst="line">
            <a:avLst/>
          </a:prstGeom>
          <a:ln/>
        </p:spPr>
        <p:style>
          <a:lnRef idx="3">
            <a:schemeClr val="dk1"/>
          </a:lnRef>
          <a:fillRef idx="0">
            <a:schemeClr val="dk1"/>
          </a:fillRef>
          <a:effectRef idx="2">
            <a:schemeClr val="dk1"/>
          </a:effectRef>
          <a:fontRef idx="minor">
            <a:schemeClr val="tx1"/>
          </a:fontRef>
        </p:style>
      </p:cxnSp>
      <p:cxnSp>
        <p:nvCxnSpPr>
          <p:cNvPr id="119" name="Straight Connector 118">
            <a:extLst>
              <a:ext uri="{FF2B5EF4-FFF2-40B4-BE49-F238E27FC236}">
                <a16:creationId xmlns:a16="http://schemas.microsoft.com/office/drawing/2014/main" id="{3D4FF18D-B874-7F55-2CE6-D66C96BBCC13}"/>
              </a:ext>
            </a:extLst>
          </p:cNvPr>
          <p:cNvCxnSpPr>
            <a:cxnSpLocks/>
          </p:cNvCxnSpPr>
          <p:nvPr/>
        </p:nvCxnSpPr>
        <p:spPr>
          <a:xfrm>
            <a:off x="6564524" y="2706786"/>
            <a:ext cx="135251" cy="667"/>
          </a:xfrm>
          <a:prstGeom prst="line">
            <a:avLst/>
          </a:prstGeom>
          <a:ln/>
        </p:spPr>
        <p:style>
          <a:lnRef idx="3">
            <a:schemeClr val="dk1"/>
          </a:lnRef>
          <a:fillRef idx="0">
            <a:schemeClr val="dk1"/>
          </a:fillRef>
          <a:effectRef idx="2">
            <a:schemeClr val="dk1"/>
          </a:effectRef>
          <a:fontRef idx="minor">
            <a:schemeClr val="tx1"/>
          </a:fontRef>
        </p:style>
      </p:cxnSp>
      <p:cxnSp>
        <p:nvCxnSpPr>
          <p:cNvPr id="121" name="Straight Connector 120">
            <a:extLst>
              <a:ext uri="{FF2B5EF4-FFF2-40B4-BE49-F238E27FC236}">
                <a16:creationId xmlns:a16="http://schemas.microsoft.com/office/drawing/2014/main" id="{B4BA820D-4FD6-F4CF-AFEB-B7D00EB8C59F}"/>
              </a:ext>
            </a:extLst>
          </p:cNvPr>
          <p:cNvCxnSpPr>
            <a:cxnSpLocks/>
          </p:cNvCxnSpPr>
          <p:nvPr/>
        </p:nvCxnSpPr>
        <p:spPr>
          <a:xfrm flipV="1">
            <a:off x="6699775" y="2699179"/>
            <a:ext cx="0" cy="1566462"/>
          </a:xfrm>
          <a:prstGeom prst="line">
            <a:avLst/>
          </a:prstGeom>
          <a:ln/>
        </p:spPr>
        <p:style>
          <a:lnRef idx="3">
            <a:schemeClr val="dk1"/>
          </a:lnRef>
          <a:fillRef idx="0">
            <a:schemeClr val="dk1"/>
          </a:fillRef>
          <a:effectRef idx="2">
            <a:schemeClr val="dk1"/>
          </a:effectRef>
          <a:fontRef idx="minor">
            <a:schemeClr val="tx1"/>
          </a:fontRef>
        </p:style>
      </p:cxnSp>
      <p:cxnSp>
        <p:nvCxnSpPr>
          <p:cNvPr id="125" name="Straight Connector 124">
            <a:extLst>
              <a:ext uri="{FF2B5EF4-FFF2-40B4-BE49-F238E27FC236}">
                <a16:creationId xmlns:a16="http://schemas.microsoft.com/office/drawing/2014/main" id="{86892280-E7F0-F5C1-C3B9-B21EF26BB075}"/>
              </a:ext>
            </a:extLst>
          </p:cNvPr>
          <p:cNvCxnSpPr>
            <a:cxnSpLocks/>
          </p:cNvCxnSpPr>
          <p:nvPr/>
        </p:nvCxnSpPr>
        <p:spPr>
          <a:xfrm>
            <a:off x="3837674" y="4414699"/>
            <a:ext cx="1589029" cy="0"/>
          </a:xfrm>
          <a:prstGeom prst="line">
            <a:avLst/>
          </a:prstGeom>
          <a:ln/>
        </p:spPr>
        <p:style>
          <a:lnRef idx="3">
            <a:schemeClr val="dk1"/>
          </a:lnRef>
          <a:fillRef idx="0">
            <a:schemeClr val="dk1"/>
          </a:fillRef>
          <a:effectRef idx="2">
            <a:schemeClr val="dk1"/>
          </a:effectRef>
          <a:fontRef idx="minor">
            <a:schemeClr val="tx1"/>
          </a:fontRef>
        </p:style>
      </p:cxnSp>
      <p:cxnSp>
        <p:nvCxnSpPr>
          <p:cNvPr id="128" name="Straight Connector 127">
            <a:extLst>
              <a:ext uri="{FF2B5EF4-FFF2-40B4-BE49-F238E27FC236}">
                <a16:creationId xmlns:a16="http://schemas.microsoft.com/office/drawing/2014/main" id="{309726F5-C84C-6952-5534-30929D3A2AD5}"/>
              </a:ext>
            </a:extLst>
          </p:cNvPr>
          <p:cNvCxnSpPr>
            <a:cxnSpLocks/>
          </p:cNvCxnSpPr>
          <p:nvPr/>
        </p:nvCxnSpPr>
        <p:spPr>
          <a:xfrm>
            <a:off x="5630055" y="4425821"/>
            <a:ext cx="912699" cy="0"/>
          </a:xfrm>
          <a:prstGeom prst="line">
            <a:avLst/>
          </a:prstGeom>
          <a:ln/>
        </p:spPr>
        <p:style>
          <a:lnRef idx="3">
            <a:schemeClr val="dk1"/>
          </a:lnRef>
          <a:fillRef idx="0">
            <a:schemeClr val="dk1"/>
          </a:fillRef>
          <a:effectRef idx="2">
            <a:schemeClr val="dk1"/>
          </a:effectRef>
          <a:fontRef idx="minor">
            <a:schemeClr val="tx1"/>
          </a:fontRef>
        </p:style>
      </p:cxnSp>
      <p:cxnSp>
        <p:nvCxnSpPr>
          <p:cNvPr id="131" name="Straight Connector 130">
            <a:extLst>
              <a:ext uri="{FF2B5EF4-FFF2-40B4-BE49-F238E27FC236}">
                <a16:creationId xmlns:a16="http://schemas.microsoft.com/office/drawing/2014/main" id="{A5B8D05C-037D-2817-E54D-489D29826C5C}"/>
              </a:ext>
            </a:extLst>
          </p:cNvPr>
          <p:cNvCxnSpPr>
            <a:cxnSpLocks/>
          </p:cNvCxnSpPr>
          <p:nvPr/>
        </p:nvCxnSpPr>
        <p:spPr>
          <a:xfrm>
            <a:off x="6869760" y="4425821"/>
            <a:ext cx="11134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33" name="Straight Connector 132">
            <a:extLst>
              <a:ext uri="{FF2B5EF4-FFF2-40B4-BE49-F238E27FC236}">
                <a16:creationId xmlns:a16="http://schemas.microsoft.com/office/drawing/2014/main" id="{E405A74C-F06A-A4D2-458E-CA3D725E8FAF}"/>
              </a:ext>
            </a:extLst>
          </p:cNvPr>
          <p:cNvCxnSpPr>
            <a:cxnSpLocks/>
          </p:cNvCxnSpPr>
          <p:nvPr/>
        </p:nvCxnSpPr>
        <p:spPr>
          <a:xfrm flipH="1" flipV="1">
            <a:off x="6965359" y="3483914"/>
            <a:ext cx="2404" cy="941907"/>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1" name="Straight Connector 140">
            <a:extLst>
              <a:ext uri="{FF2B5EF4-FFF2-40B4-BE49-F238E27FC236}">
                <a16:creationId xmlns:a16="http://schemas.microsoft.com/office/drawing/2014/main" id="{0395A366-DE11-6FF2-4AB3-8F07B181A18C}"/>
              </a:ext>
            </a:extLst>
          </p:cNvPr>
          <p:cNvCxnSpPr>
            <a:cxnSpLocks/>
          </p:cNvCxnSpPr>
          <p:nvPr/>
        </p:nvCxnSpPr>
        <p:spPr>
          <a:xfrm flipV="1">
            <a:off x="6965359" y="3495234"/>
            <a:ext cx="114759" cy="1557"/>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7" name="Straight Connector 146">
            <a:extLst>
              <a:ext uri="{FF2B5EF4-FFF2-40B4-BE49-F238E27FC236}">
                <a16:creationId xmlns:a16="http://schemas.microsoft.com/office/drawing/2014/main" id="{E8B03CE9-DBAF-F7BB-A26D-F4D0B2531EFB}"/>
              </a:ext>
            </a:extLst>
          </p:cNvPr>
          <p:cNvCxnSpPr>
            <a:cxnSpLocks/>
          </p:cNvCxnSpPr>
          <p:nvPr/>
        </p:nvCxnSpPr>
        <p:spPr>
          <a:xfrm>
            <a:off x="6699775" y="5061543"/>
            <a:ext cx="626335" cy="0"/>
          </a:xfrm>
          <a:prstGeom prst="line">
            <a:avLst/>
          </a:prstGeom>
          <a:ln/>
        </p:spPr>
        <p:style>
          <a:lnRef idx="3">
            <a:schemeClr val="dk1"/>
          </a:lnRef>
          <a:fillRef idx="0">
            <a:schemeClr val="dk1"/>
          </a:fillRef>
          <a:effectRef idx="2">
            <a:schemeClr val="dk1"/>
          </a:effectRef>
          <a:fontRef idx="minor">
            <a:schemeClr val="tx1"/>
          </a:fontRef>
        </p:style>
      </p:cxnSp>
      <p:cxnSp>
        <p:nvCxnSpPr>
          <p:cNvPr id="151" name="Straight Connector 150">
            <a:extLst>
              <a:ext uri="{FF2B5EF4-FFF2-40B4-BE49-F238E27FC236}">
                <a16:creationId xmlns:a16="http://schemas.microsoft.com/office/drawing/2014/main" id="{ABFA9D6B-0D7D-886A-DE53-3F781E58479D}"/>
              </a:ext>
            </a:extLst>
          </p:cNvPr>
          <p:cNvCxnSpPr>
            <a:cxnSpLocks/>
          </p:cNvCxnSpPr>
          <p:nvPr/>
        </p:nvCxnSpPr>
        <p:spPr>
          <a:xfrm>
            <a:off x="6700256" y="4592486"/>
            <a:ext cx="1741" cy="469057"/>
          </a:xfrm>
          <a:prstGeom prst="line">
            <a:avLst/>
          </a:prstGeom>
          <a:ln/>
        </p:spPr>
        <p:style>
          <a:lnRef idx="3">
            <a:schemeClr val="dk1"/>
          </a:lnRef>
          <a:fillRef idx="0">
            <a:schemeClr val="dk1"/>
          </a:fillRef>
          <a:effectRef idx="2">
            <a:schemeClr val="dk1"/>
          </a:effectRef>
          <a:fontRef idx="minor">
            <a:schemeClr val="tx1"/>
          </a:fontRef>
        </p:style>
      </p:cxnSp>
      <p:cxnSp>
        <p:nvCxnSpPr>
          <p:cNvPr id="156" name="Straight Connector 155">
            <a:extLst>
              <a:ext uri="{FF2B5EF4-FFF2-40B4-BE49-F238E27FC236}">
                <a16:creationId xmlns:a16="http://schemas.microsoft.com/office/drawing/2014/main" id="{3A8580E1-F880-28DB-AC14-B86105511FC9}"/>
              </a:ext>
            </a:extLst>
          </p:cNvPr>
          <p:cNvCxnSpPr>
            <a:cxnSpLocks/>
          </p:cNvCxnSpPr>
          <p:nvPr/>
        </p:nvCxnSpPr>
        <p:spPr>
          <a:xfrm>
            <a:off x="7534091" y="5057404"/>
            <a:ext cx="331762" cy="0"/>
          </a:xfrm>
          <a:prstGeom prst="line">
            <a:avLst/>
          </a:prstGeom>
          <a:ln/>
        </p:spPr>
        <p:style>
          <a:lnRef idx="3">
            <a:schemeClr val="dk1"/>
          </a:lnRef>
          <a:fillRef idx="0">
            <a:schemeClr val="dk1"/>
          </a:fillRef>
          <a:effectRef idx="2">
            <a:schemeClr val="dk1"/>
          </a:effectRef>
          <a:fontRef idx="minor">
            <a:schemeClr val="tx1"/>
          </a:fontRef>
        </p:style>
      </p:cxnSp>
      <p:cxnSp>
        <p:nvCxnSpPr>
          <p:cNvPr id="159" name="Straight Connector 158">
            <a:extLst>
              <a:ext uri="{FF2B5EF4-FFF2-40B4-BE49-F238E27FC236}">
                <a16:creationId xmlns:a16="http://schemas.microsoft.com/office/drawing/2014/main" id="{D07D1747-CC36-76D6-8CDC-3EA29B9D94C9}"/>
              </a:ext>
            </a:extLst>
          </p:cNvPr>
          <p:cNvCxnSpPr>
            <a:cxnSpLocks/>
          </p:cNvCxnSpPr>
          <p:nvPr/>
        </p:nvCxnSpPr>
        <p:spPr>
          <a:xfrm>
            <a:off x="8133188" y="5057404"/>
            <a:ext cx="364730" cy="0"/>
          </a:xfrm>
          <a:prstGeom prst="line">
            <a:avLst/>
          </a:prstGeom>
          <a:ln/>
        </p:spPr>
        <p:style>
          <a:lnRef idx="3">
            <a:schemeClr val="dk1"/>
          </a:lnRef>
          <a:fillRef idx="0">
            <a:schemeClr val="dk1"/>
          </a:fillRef>
          <a:effectRef idx="2">
            <a:schemeClr val="dk1"/>
          </a:effectRef>
          <a:fontRef idx="minor">
            <a:schemeClr val="tx1"/>
          </a:fontRef>
        </p:style>
      </p:cxnSp>
      <p:cxnSp>
        <p:nvCxnSpPr>
          <p:cNvPr id="161" name="Straight Connector 160">
            <a:extLst>
              <a:ext uri="{FF2B5EF4-FFF2-40B4-BE49-F238E27FC236}">
                <a16:creationId xmlns:a16="http://schemas.microsoft.com/office/drawing/2014/main" id="{714F0550-4730-31A6-E5EF-5382B1E1A10D}"/>
              </a:ext>
            </a:extLst>
          </p:cNvPr>
          <p:cNvCxnSpPr>
            <a:cxnSpLocks/>
          </p:cNvCxnSpPr>
          <p:nvPr/>
        </p:nvCxnSpPr>
        <p:spPr>
          <a:xfrm>
            <a:off x="8715276" y="5057404"/>
            <a:ext cx="239842" cy="0"/>
          </a:xfrm>
          <a:prstGeom prst="line">
            <a:avLst/>
          </a:prstGeom>
          <a:ln/>
        </p:spPr>
        <p:style>
          <a:lnRef idx="3">
            <a:schemeClr val="dk1"/>
          </a:lnRef>
          <a:fillRef idx="0">
            <a:schemeClr val="dk1"/>
          </a:fillRef>
          <a:effectRef idx="2">
            <a:schemeClr val="dk1"/>
          </a:effectRef>
          <a:fontRef idx="minor">
            <a:schemeClr val="tx1"/>
          </a:fontRef>
        </p:style>
      </p:cxnSp>
      <p:cxnSp>
        <p:nvCxnSpPr>
          <p:cNvPr id="166" name="Straight Connector 165">
            <a:extLst>
              <a:ext uri="{FF2B5EF4-FFF2-40B4-BE49-F238E27FC236}">
                <a16:creationId xmlns:a16="http://schemas.microsoft.com/office/drawing/2014/main" id="{57487CC9-B8FD-0D41-0071-86F5D94684D4}"/>
              </a:ext>
            </a:extLst>
          </p:cNvPr>
          <p:cNvCxnSpPr>
            <a:cxnSpLocks/>
          </p:cNvCxnSpPr>
          <p:nvPr/>
        </p:nvCxnSpPr>
        <p:spPr>
          <a:xfrm>
            <a:off x="8942477" y="5057404"/>
            <a:ext cx="0" cy="273654"/>
          </a:xfrm>
          <a:prstGeom prst="line">
            <a:avLst/>
          </a:prstGeom>
          <a:ln/>
        </p:spPr>
        <p:style>
          <a:lnRef idx="3">
            <a:schemeClr val="dk1"/>
          </a:lnRef>
          <a:fillRef idx="0">
            <a:schemeClr val="dk1"/>
          </a:fillRef>
          <a:effectRef idx="2">
            <a:schemeClr val="dk1"/>
          </a:effectRef>
          <a:fontRef idx="minor">
            <a:schemeClr val="tx1"/>
          </a:fontRef>
        </p:style>
      </p:cxnSp>
      <p:cxnSp>
        <p:nvCxnSpPr>
          <p:cNvPr id="168" name="Straight Connector 167">
            <a:extLst>
              <a:ext uri="{FF2B5EF4-FFF2-40B4-BE49-F238E27FC236}">
                <a16:creationId xmlns:a16="http://schemas.microsoft.com/office/drawing/2014/main" id="{485918DC-32BB-94E7-FEBA-CA4F0C38667D}"/>
              </a:ext>
            </a:extLst>
          </p:cNvPr>
          <p:cNvCxnSpPr>
            <a:cxnSpLocks/>
          </p:cNvCxnSpPr>
          <p:nvPr/>
        </p:nvCxnSpPr>
        <p:spPr>
          <a:xfrm>
            <a:off x="9209619" y="5057404"/>
            <a:ext cx="0" cy="273654"/>
          </a:xfrm>
          <a:prstGeom prst="line">
            <a:avLst/>
          </a:prstGeom>
          <a:ln/>
        </p:spPr>
        <p:style>
          <a:lnRef idx="3">
            <a:schemeClr val="dk1"/>
          </a:lnRef>
          <a:fillRef idx="0">
            <a:schemeClr val="dk1"/>
          </a:fillRef>
          <a:effectRef idx="2">
            <a:schemeClr val="dk1"/>
          </a:effectRef>
          <a:fontRef idx="minor">
            <a:schemeClr val="tx1"/>
          </a:fontRef>
        </p:style>
      </p:cxnSp>
      <p:cxnSp>
        <p:nvCxnSpPr>
          <p:cNvPr id="169" name="Straight Connector 168">
            <a:extLst>
              <a:ext uri="{FF2B5EF4-FFF2-40B4-BE49-F238E27FC236}">
                <a16:creationId xmlns:a16="http://schemas.microsoft.com/office/drawing/2014/main" id="{DCFFD0FA-7BE8-D6CC-A2F4-F8D0C1C02829}"/>
              </a:ext>
            </a:extLst>
          </p:cNvPr>
          <p:cNvCxnSpPr>
            <a:cxnSpLocks/>
          </p:cNvCxnSpPr>
          <p:nvPr/>
        </p:nvCxnSpPr>
        <p:spPr>
          <a:xfrm>
            <a:off x="9209619" y="5057404"/>
            <a:ext cx="1283033" cy="0"/>
          </a:xfrm>
          <a:prstGeom prst="line">
            <a:avLst/>
          </a:prstGeom>
          <a:ln/>
        </p:spPr>
        <p:style>
          <a:lnRef idx="3">
            <a:schemeClr val="dk1"/>
          </a:lnRef>
          <a:fillRef idx="0">
            <a:schemeClr val="dk1"/>
          </a:fillRef>
          <a:effectRef idx="2">
            <a:schemeClr val="dk1"/>
          </a:effectRef>
          <a:fontRef idx="minor">
            <a:schemeClr val="tx1"/>
          </a:fontRef>
        </p:style>
      </p:cxnSp>
      <p:cxnSp>
        <p:nvCxnSpPr>
          <p:cNvPr id="171" name="Straight Connector 170">
            <a:extLst>
              <a:ext uri="{FF2B5EF4-FFF2-40B4-BE49-F238E27FC236}">
                <a16:creationId xmlns:a16="http://schemas.microsoft.com/office/drawing/2014/main" id="{A50CC0E3-D185-71C0-BCBF-8C2A10476467}"/>
              </a:ext>
            </a:extLst>
          </p:cNvPr>
          <p:cNvCxnSpPr>
            <a:cxnSpLocks/>
          </p:cNvCxnSpPr>
          <p:nvPr/>
        </p:nvCxnSpPr>
        <p:spPr>
          <a:xfrm flipV="1">
            <a:off x="7290449" y="3493677"/>
            <a:ext cx="114759" cy="1557"/>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72" name="Straight Connector 171">
            <a:extLst>
              <a:ext uri="{FF2B5EF4-FFF2-40B4-BE49-F238E27FC236}">
                <a16:creationId xmlns:a16="http://schemas.microsoft.com/office/drawing/2014/main" id="{65B9B6D1-42AC-52E5-69A3-4A0EF57B17B7}"/>
              </a:ext>
            </a:extLst>
          </p:cNvPr>
          <p:cNvCxnSpPr>
            <a:cxnSpLocks/>
          </p:cNvCxnSpPr>
          <p:nvPr/>
        </p:nvCxnSpPr>
        <p:spPr>
          <a:xfrm flipV="1">
            <a:off x="7409183" y="3483913"/>
            <a:ext cx="149" cy="36744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74" name="Straight Connector 173">
            <a:extLst>
              <a:ext uri="{FF2B5EF4-FFF2-40B4-BE49-F238E27FC236}">
                <a16:creationId xmlns:a16="http://schemas.microsoft.com/office/drawing/2014/main" id="{79B65903-F055-E3D7-1EAB-6162FD04FB36}"/>
              </a:ext>
            </a:extLst>
          </p:cNvPr>
          <p:cNvCxnSpPr>
            <a:cxnSpLocks/>
          </p:cNvCxnSpPr>
          <p:nvPr/>
        </p:nvCxnSpPr>
        <p:spPr>
          <a:xfrm flipV="1">
            <a:off x="7677170" y="3594280"/>
            <a:ext cx="149" cy="240484"/>
          </a:xfrm>
          <a:prstGeom prst="line">
            <a:avLst/>
          </a:prstGeom>
          <a:ln/>
        </p:spPr>
        <p:style>
          <a:lnRef idx="3">
            <a:schemeClr val="dk1"/>
          </a:lnRef>
          <a:fillRef idx="0">
            <a:schemeClr val="dk1"/>
          </a:fillRef>
          <a:effectRef idx="2">
            <a:schemeClr val="dk1"/>
          </a:effectRef>
          <a:fontRef idx="minor">
            <a:schemeClr val="tx1"/>
          </a:fontRef>
        </p:style>
      </p:cxnSp>
      <p:cxnSp>
        <p:nvCxnSpPr>
          <p:cNvPr id="176" name="Straight Connector 175">
            <a:extLst>
              <a:ext uri="{FF2B5EF4-FFF2-40B4-BE49-F238E27FC236}">
                <a16:creationId xmlns:a16="http://schemas.microsoft.com/office/drawing/2014/main" id="{FDCD45DB-4EA0-AEB3-7019-DB773233D0C4}"/>
              </a:ext>
            </a:extLst>
          </p:cNvPr>
          <p:cNvCxnSpPr>
            <a:cxnSpLocks/>
          </p:cNvCxnSpPr>
          <p:nvPr/>
        </p:nvCxnSpPr>
        <p:spPr>
          <a:xfrm flipV="1">
            <a:off x="7671524" y="3594280"/>
            <a:ext cx="170228" cy="1557"/>
          </a:xfrm>
          <a:prstGeom prst="line">
            <a:avLst/>
          </a:prstGeom>
          <a:ln/>
        </p:spPr>
        <p:style>
          <a:lnRef idx="3">
            <a:schemeClr val="dk1"/>
          </a:lnRef>
          <a:fillRef idx="0">
            <a:schemeClr val="dk1"/>
          </a:fillRef>
          <a:effectRef idx="2">
            <a:schemeClr val="dk1"/>
          </a:effectRef>
          <a:fontRef idx="minor">
            <a:schemeClr val="tx1"/>
          </a:fontRef>
        </p:style>
      </p:cxnSp>
      <p:cxnSp>
        <p:nvCxnSpPr>
          <p:cNvPr id="178" name="Straight Connector 177">
            <a:extLst>
              <a:ext uri="{FF2B5EF4-FFF2-40B4-BE49-F238E27FC236}">
                <a16:creationId xmlns:a16="http://schemas.microsoft.com/office/drawing/2014/main" id="{722B7305-8B15-10E5-DB71-BBC90287B447}"/>
              </a:ext>
            </a:extLst>
          </p:cNvPr>
          <p:cNvCxnSpPr>
            <a:cxnSpLocks/>
          </p:cNvCxnSpPr>
          <p:nvPr/>
        </p:nvCxnSpPr>
        <p:spPr>
          <a:xfrm flipH="1" flipV="1">
            <a:off x="7840446" y="3586712"/>
            <a:ext cx="1306" cy="248052"/>
          </a:xfrm>
          <a:prstGeom prst="line">
            <a:avLst/>
          </a:prstGeom>
          <a:ln/>
        </p:spPr>
        <p:style>
          <a:lnRef idx="3">
            <a:schemeClr val="dk1"/>
          </a:lnRef>
          <a:fillRef idx="0">
            <a:schemeClr val="dk1"/>
          </a:fillRef>
          <a:effectRef idx="2">
            <a:schemeClr val="dk1"/>
          </a:effectRef>
          <a:fontRef idx="minor">
            <a:schemeClr val="tx1"/>
          </a:fontRef>
        </p:style>
      </p:cxnSp>
      <p:cxnSp>
        <p:nvCxnSpPr>
          <p:cNvPr id="180" name="Straight Connector 179">
            <a:extLst>
              <a:ext uri="{FF2B5EF4-FFF2-40B4-BE49-F238E27FC236}">
                <a16:creationId xmlns:a16="http://schemas.microsoft.com/office/drawing/2014/main" id="{DC2C5058-CF4D-8023-0347-BEA05337DDE9}"/>
              </a:ext>
            </a:extLst>
          </p:cNvPr>
          <p:cNvCxnSpPr>
            <a:cxnSpLocks/>
          </p:cNvCxnSpPr>
          <p:nvPr/>
        </p:nvCxnSpPr>
        <p:spPr>
          <a:xfrm>
            <a:off x="7840446" y="3834764"/>
            <a:ext cx="170536" cy="0"/>
          </a:xfrm>
          <a:prstGeom prst="line">
            <a:avLst/>
          </a:prstGeom>
          <a:ln/>
        </p:spPr>
        <p:style>
          <a:lnRef idx="3">
            <a:schemeClr val="dk1"/>
          </a:lnRef>
          <a:fillRef idx="0">
            <a:schemeClr val="dk1"/>
          </a:fillRef>
          <a:effectRef idx="2">
            <a:schemeClr val="dk1"/>
          </a:effectRef>
          <a:fontRef idx="minor">
            <a:schemeClr val="tx1"/>
          </a:fontRef>
        </p:style>
      </p:cxnSp>
      <p:cxnSp>
        <p:nvCxnSpPr>
          <p:cNvPr id="184" name="Straight Connector 183">
            <a:extLst>
              <a:ext uri="{FF2B5EF4-FFF2-40B4-BE49-F238E27FC236}">
                <a16:creationId xmlns:a16="http://schemas.microsoft.com/office/drawing/2014/main" id="{311EA424-0861-7CC9-BCD0-5278D62BC08F}"/>
              </a:ext>
            </a:extLst>
          </p:cNvPr>
          <p:cNvCxnSpPr>
            <a:cxnSpLocks/>
          </p:cNvCxnSpPr>
          <p:nvPr/>
        </p:nvCxnSpPr>
        <p:spPr>
          <a:xfrm>
            <a:off x="8221900" y="3834764"/>
            <a:ext cx="220214" cy="0"/>
          </a:xfrm>
          <a:prstGeom prst="line">
            <a:avLst/>
          </a:prstGeom>
          <a:ln/>
        </p:spPr>
        <p:style>
          <a:lnRef idx="3">
            <a:schemeClr val="dk1"/>
          </a:lnRef>
          <a:fillRef idx="0">
            <a:schemeClr val="dk1"/>
          </a:fillRef>
          <a:effectRef idx="2">
            <a:schemeClr val="dk1"/>
          </a:effectRef>
          <a:fontRef idx="minor">
            <a:schemeClr val="tx1"/>
          </a:fontRef>
        </p:style>
      </p:cxnSp>
      <p:cxnSp>
        <p:nvCxnSpPr>
          <p:cNvPr id="186" name="Straight Connector 185">
            <a:extLst>
              <a:ext uri="{FF2B5EF4-FFF2-40B4-BE49-F238E27FC236}">
                <a16:creationId xmlns:a16="http://schemas.microsoft.com/office/drawing/2014/main" id="{8D0F4483-DC11-B2AA-67D4-3DFFFEFFE4C7}"/>
              </a:ext>
            </a:extLst>
          </p:cNvPr>
          <p:cNvCxnSpPr>
            <a:cxnSpLocks/>
          </p:cNvCxnSpPr>
          <p:nvPr/>
        </p:nvCxnSpPr>
        <p:spPr>
          <a:xfrm>
            <a:off x="8618194" y="4245071"/>
            <a:ext cx="0" cy="151098"/>
          </a:xfrm>
          <a:prstGeom prst="line">
            <a:avLst/>
          </a:prstGeom>
          <a:ln/>
        </p:spPr>
        <p:style>
          <a:lnRef idx="3">
            <a:schemeClr val="dk1"/>
          </a:lnRef>
          <a:fillRef idx="0">
            <a:schemeClr val="dk1"/>
          </a:fillRef>
          <a:effectRef idx="2">
            <a:schemeClr val="dk1"/>
          </a:effectRef>
          <a:fontRef idx="minor">
            <a:schemeClr val="tx1"/>
          </a:fontRef>
        </p:style>
      </p:cxnSp>
      <p:cxnSp>
        <p:nvCxnSpPr>
          <p:cNvPr id="189" name="Straight Connector 188">
            <a:extLst>
              <a:ext uri="{FF2B5EF4-FFF2-40B4-BE49-F238E27FC236}">
                <a16:creationId xmlns:a16="http://schemas.microsoft.com/office/drawing/2014/main" id="{5E25A71C-5388-9D88-20F2-255E6211F0E6}"/>
              </a:ext>
            </a:extLst>
          </p:cNvPr>
          <p:cNvCxnSpPr>
            <a:cxnSpLocks/>
          </p:cNvCxnSpPr>
          <p:nvPr/>
        </p:nvCxnSpPr>
        <p:spPr>
          <a:xfrm>
            <a:off x="8605169" y="4396169"/>
            <a:ext cx="1854421" cy="0"/>
          </a:xfrm>
          <a:prstGeom prst="line">
            <a:avLst/>
          </a:prstGeom>
          <a:ln/>
        </p:spPr>
        <p:style>
          <a:lnRef idx="3">
            <a:schemeClr val="dk1"/>
          </a:lnRef>
          <a:fillRef idx="0">
            <a:schemeClr val="dk1"/>
          </a:fillRef>
          <a:effectRef idx="2">
            <a:schemeClr val="dk1"/>
          </a:effectRef>
          <a:fontRef idx="minor">
            <a:schemeClr val="tx1"/>
          </a:fontRef>
        </p:style>
      </p:cxnSp>
      <p:cxnSp>
        <p:nvCxnSpPr>
          <p:cNvPr id="192" name="Straight Connector 191">
            <a:extLst>
              <a:ext uri="{FF2B5EF4-FFF2-40B4-BE49-F238E27FC236}">
                <a16:creationId xmlns:a16="http://schemas.microsoft.com/office/drawing/2014/main" id="{64A5910F-B639-9908-39D1-0653F8D50341}"/>
              </a:ext>
            </a:extLst>
          </p:cNvPr>
          <p:cNvCxnSpPr>
            <a:cxnSpLocks/>
          </p:cNvCxnSpPr>
          <p:nvPr/>
        </p:nvCxnSpPr>
        <p:spPr>
          <a:xfrm>
            <a:off x="8607787" y="2580584"/>
            <a:ext cx="1794490" cy="0"/>
          </a:xfrm>
          <a:prstGeom prst="line">
            <a:avLst/>
          </a:prstGeom>
          <a:ln/>
        </p:spPr>
        <p:style>
          <a:lnRef idx="3">
            <a:schemeClr val="dk1"/>
          </a:lnRef>
          <a:fillRef idx="0">
            <a:schemeClr val="dk1"/>
          </a:fillRef>
          <a:effectRef idx="2">
            <a:schemeClr val="dk1"/>
          </a:effectRef>
          <a:fontRef idx="minor">
            <a:schemeClr val="tx1"/>
          </a:fontRef>
        </p:style>
      </p:cxnSp>
      <p:cxnSp>
        <p:nvCxnSpPr>
          <p:cNvPr id="194" name="Straight Connector 193">
            <a:extLst>
              <a:ext uri="{FF2B5EF4-FFF2-40B4-BE49-F238E27FC236}">
                <a16:creationId xmlns:a16="http://schemas.microsoft.com/office/drawing/2014/main" id="{D4F4EA4B-E8EC-670F-8DF5-338ADF8EB56F}"/>
              </a:ext>
            </a:extLst>
          </p:cNvPr>
          <p:cNvCxnSpPr>
            <a:cxnSpLocks/>
          </p:cNvCxnSpPr>
          <p:nvPr/>
        </p:nvCxnSpPr>
        <p:spPr>
          <a:xfrm flipV="1">
            <a:off x="8618194" y="2575153"/>
            <a:ext cx="0" cy="164917"/>
          </a:xfrm>
          <a:prstGeom prst="line">
            <a:avLst/>
          </a:prstGeom>
          <a:ln/>
        </p:spPr>
        <p:style>
          <a:lnRef idx="3">
            <a:schemeClr val="dk1"/>
          </a:lnRef>
          <a:fillRef idx="0">
            <a:schemeClr val="dk1"/>
          </a:fillRef>
          <a:effectRef idx="2">
            <a:schemeClr val="dk1"/>
          </a:effectRef>
          <a:fontRef idx="minor">
            <a:schemeClr val="tx1"/>
          </a:fontRef>
        </p:style>
      </p:cxnSp>
      <p:cxnSp>
        <p:nvCxnSpPr>
          <p:cNvPr id="196" name="Straight Connector 195">
            <a:extLst>
              <a:ext uri="{FF2B5EF4-FFF2-40B4-BE49-F238E27FC236}">
                <a16:creationId xmlns:a16="http://schemas.microsoft.com/office/drawing/2014/main" id="{5B679462-B6B5-2ADA-A317-2D0E6200B8EA}"/>
              </a:ext>
            </a:extLst>
          </p:cNvPr>
          <p:cNvCxnSpPr>
            <a:cxnSpLocks/>
          </p:cNvCxnSpPr>
          <p:nvPr/>
        </p:nvCxnSpPr>
        <p:spPr>
          <a:xfrm flipV="1">
            <a:off x="11016867" y="2578960"/>
            <a:ext cx="170762" cy="1624"/>
          </a:xfrm>
          <a:prstGeom prst="line">
            <a:avLst/>
          </a:prstGeom>
          <a:ln/>
        </p:spPr>
        <p:style>
          <a:lnRef idx="3">
            <a:schemeClr val="dk1"/>
          </a:lnRef>
          <a:fillRef idx="0">
            <a:schemeClr val="dk1"/>
          </a:fillRef>
          <a:effectRef idx="2">
            <a:schemeClr val="dk1"/>
          </a:effectRef>
          <a:fontRef idx="minor">
            <a:schemeClr val="tx1"/>
          </a:fontRef>
        </p:style>
      </p:cxnSp>
      <p:cxnSp>
        <p:nvCxnSpPr>
          <p:cNvPr id="200" name="Straight Connector 199">
            <a:extLst>
              <a:ext uri="{FF2B5EF4-FFF2-40B4-BE49-F238E27FC236}">
                <a16:creationId xmlns:a16="http://schemas.microsoft.com/office/drawing/2014/main" id="{5CB4052A-3873-7029-3918-474661075C9C}"/>
              </a:ext>
            </a:extLst>
          </p:cNvPr>
          <p:cNvCxnSpPr>
            <a:cxnSpLocks/>
          </p:cNvCxnSpPr>
          <p:nvPr/>
        </p:nvCxnSpPr>
        <p:spPr>
          <a:xfrm>
            <a:off x="11016867" y="2571362"/>
            <a:ext cx="0" cy="340763"/>
          </a:xfrm>
          <a:prstGeom prst="line">
            <a:avLst/>
          </a:prstGeom>
          <a:ln/>
        </p:spPr>
        <p:style>
          <a:lnRef idx="3">
            <a:schemeClr val="dk1"/>
          </a:lnRef>
          <a:fillRef idx="0">
            <a:schemeClr val="dk1"/>
          </a:fillRef>
          <a:effectRef idx="2">
            <a:schemeClr val="dk1"/>
          </a:effectRef>
          <a:fontRef idx="minor">
            <a:schemeClr val="tx1"/>
          </a:fontRef>
        </p:style>
      </p:cxnSp>
      <p:cxnSp>
        <p:nvCxnSpPr>
          <p:cNvPr id="206" name="Straight Connector 205">
            <a:extLst>
              <a:ext uri="{FF2B5EF4-FFF2-40B4-BE49-F238E27FC236}">
                <a16:creationId xmlns:a16="http://schemas.microsoft.com/office/drawing/2014/main" id="{223D7280-E6C1-9C73-4605-D34BFDA488F3}"/>
              </a:ext>
            </a:extLst>
          </p:cNvPr>
          <p:cNvCxnSpPr>
            <a:cxnSpLocks/>
          </p:cNvCxnSpPr>
          <p:nvPr/>
        </p:nvCxnSpPr>
        <p:spPr>
          <a:xfrm>
            <a:off x="10752462" y="2577495"/>
            <a:ext cx="0" cy="340763"/>
          </a:xfrm>
          <a:prstGeom prst="line">
            <a:avLst/>
          </a:prstGeom>
          <a:ln/>
        </p:spPr>
        <p:style>
          <a:lnRef idx="3">
            <a:schemeClr val="dk1"/>
          </a:lnRef>
          <a:fillRef idx="0">
            <a:schemeClr val="dk1"/>
          </a:fillRef>
          <a:effectRef idx="2">
            <a:schemeClr val="dk1"/>
          </a:effectRef>
          <a:fontRef idx="minor">
            <a:schemeClr val="tx1"/>
          </a:fontRef>
        </p:style>
      </p:cxnSp>
      <p:cxnSp>
        <p:nvCxnSpPr>
          <p:cNvPr id="207" name="Straight Connector 206">
            <a:extLst>
              <a:ext uri="{FF2B5EF4-FFF2-40B4-BE49-F238E27FC236}">
                <a16:creationId xmlns:a16="http://schemas.microsoft.com/office/drawing/2014/main" id="{9E238958-5C3B-6269-235A-5BB37C81028C}"/>
              </a:ext>
            </a:extLst>
          </p:cNvPr>
          <p:cNvCxnSpPr>
            <a:cxnSpLocks/>
          </p:cNvCxnSpPr>
          <p:nvPr/>
        </p:nvCxnSpPr>
        <p:spPr>
          <a:xfrm>
            <a:off x="10628145" y="2586775"/>
            <a:ext cx="124317" cy="0"/>
          </a:xfrm>
          <a:prstGeom prst="line">
            <a:avLst/>
          </a:prstGeom>
          <a:ln/>
        </p:spPr>
        <p:style>
          <a:lnRef idx="3">
            <a:schemeClr val="dk1"/>
          </a:lnRef>
          <a:fillRef idx="0">
            <a:schemeClr val="dk1"/>
          </a:fillRef>
          <a:effectRef idx="2">
            <a:schemeClr val="dk1"/>
          </a:effectRef>
          <a:fontRef idx="minor">
            <a:schemeClr val="tx1"/>
          </a:fontRef>
        </p:style>
      </p:cxnSp>
      <p:cxnSp>
        <p:nvCxnSpPr>
          <p:cNvPr id="211" name="Straight Connector 210">
            <a:extLst>
              <a:ext uri="{FF2B5EF4-FFF2-40B4-BE49-F238E27FC236}">
                <a16:creationId xmlns:a16="http://schemas.microsoft.com/office/drawing/2014/main" id="{63DD4D5E-F24C-E1FA-5F36-B60790A3FFFA}"/>
              </a:ext>
            </a:extLst>
          </p:cNvPr>
          <p:cNvCxnSpPr>
            <a:cxnSpLocks/>
          </p:cNvCxnSpPr>
          <p:nvPr/>
        </p:nvCxnSpPr>
        <p:spPr>
          <a:xfrm>
            <a:off x="11399325" y="2575794"/>
            <a:ext cx="107902" cy="0"/>
          </a:xfrm>
          <a:prstGeom prst="line">
            <a:avLst/>
          </a:prstGeom>
          <a:ln/>
        </p:spPr>
        <p:style>
          <a:lnRef idx="3">
            <a:schemeClr val="dk1"/>
          </a:lnRef>
          <a:fillRef idx="0">
            <a:schemeClr val="dk1"/>
          </a:fillRef>
          <a:effectRef idx="2">
            <a:schemeClr val="dk1"/>
          </a:effectRef>
          <a:fontRef idx="minor">
            <a:schemeClr val="tx1"/>
          </a:fontRef>
        </p:style>
      </p:cxnSp>
      <p:cxnSp>
        <p:nvCxnSpPr>
          <p:cNvPr id="212" name="Straight Connector 211">
            <a:extLst>
              <a:ext uri="{FF2B5EF4-FFF2-40B4-BE49-F238E27FC236}">
                <a16:creationId xmlns:a16="http://schemas.microsoft.com/office/drawing/2014/main" id="{63FEB084-2737-6498-32DB-56F2F318D242}"/>
              </a:ext>
            </a:extLst>
          </p:cNvPr>
          <p:cNvCxnSpPr>
            <a:cxnSpLocks/>
          </p:cNvCxnSpPr>
          <p:nvPr/>
        </p:nvCxnSpPr>
        <p:spPr>
          <a:xfrm>
            <a:off x="11507227" y="1476260"/>
            <a:ext cx="0" cy="1107563"/>
          </a:xfrm>
          <a:prstGeom prst="line">
            <a:avLst/>
          </a:prstGeom>
          <a:ln/>
        </p:spPr>
        <p:style>
          <a:lnRef idx="3">
            <a:schemeClr val="dk1"/>
          </a:lnRef>
          <a:fillRef idx="0">
            <a:schemeClr val="dk1"/>
          </a:fillRef>
          <a:effectRef idx="2">
            <a:schemeClr val="dk1"/>
          </a:effectRef>
          <a:fontRef idx="minor">
            <a:schemeClr val="tx1"/>
          </a:fontRef>
        </p:style>
      </p:cxnSp>
      <p:cxnSp>
        <p:nvCxnSpPr>
          <p:cNvPr id="215" name="Straight Connector 214">
            <a:extLst>
              <a:ext uri="{FF2B5EF4-FFF2-40B4-BE49-F238E27FC236}">
                <a16:creationId xmlns:a16="http://schemas.microsoft.com/office/drawing/2014/main" id="{61DE7E2F-028F-26ED-7AF6-7DF9B643F821}"/>
              </a:ext>
            </a:extLst>
          </p:cNvPr>
          <p:cNvCxnSpPr>
            <a:cxnSpLocks/>
          </p:cNvCxnSpPr>
          <p:nvPr/>
        </p:nvCxnSpPr>
        <p:spPr>
          <a:xfrm>
            <a:off x="6922460" y="1476260"/>
            <a:ext cx="4584767" cy="0"/>
          </a:xfrm>
          <a:prstGeom prst="line">
            <a:avLst/>
          </a:prstGeom>
          <a:ln/>
        </p:spPr>
        <p:style>
          <a:lnRef idx="3">
            <a:schemeClr val="dk1"/>
          </a:lnRef>
          <a:fillRef idx="0">
            <a:schemeClr val="dk1"/>
          </a:fillRef>
          <a:effectRef idx="2">
            <a:schemeClr val="dk1"/>
          </a:effectRef>
          <a:fontRef idx="minor">
            <a:schemeClr val="tx1"/>
          </a:fontRef>
        </p:style>
      </p:cxnSp>
      <p:cxnSp>
        <p:nvCxnSpPr>
          <p:cNvPr id="219" name="Straight Connector 218">
            <a:extLst>
              <a:ext uri="{FF2B5EF4-FFF2-40B4-BE49-F238E27FC236}">
                <a16:creationId xmlns:a16="http://schemas.microsoft.com/office/drawing/2014/main" id="{68A6628B-A0FA-2F56-6742-2F00ACBA2410}"/>
              </a:ext>
            </a:extLst>
          </p:cNvPr>
          <p:cNvCxnSpPr>
            <a:cxnSpLocks/>
          </p:cNvCxnSpPr>
          <p:nvPr/>
        </p:nvCxnSpPr>
        <p:spPr>
          <a:xfrm>
            <a:off x="2405884" y="1481937"/>
            <a:ext cx="4293891" cy="0"/>
          </a:xfrm>
          <a:prstGeom prst="line">
            <a:avLst/>
          </a:prstGeom>
          <a:ln/>
        </p:spPr>
        <p:style>
          <a:lnRef idx="3">
            <a:schemeClr val="dk1"/>
          </a:lnRef>
          <a:fillRef idx="0">
            <a:schemeClr val="dk1"/>
          </a:fillRef>
          <a:effectRef idx="2">
            <a:schemeClr val="dk1"/>
          </a:effectRef>
          <a:fontRef idx="minor">
            <a:schemeClr val="tx1"/>
          </a:fontRef>
        </p:style>
      </p:cxnSp>
      <p:cxnSp>
        <p:nvCxnSpPr>
          <p:cNvPr id="221" name="Straight Connector 220">
            <a:extLst>
              <a:ext uri="{FF2B5EF4-FFF2-40B4-BE49-F238E27FC236}">
                <a16:creationId xmlns:a16="http://schemas.microsoft.com/office/drawing/2014/main" id="{1E453076-03BE-BEA6-7F87-D335A918246B}"/>
              </a:ext>
            </a:extLst>
          </p:cNvPr>
          <p:cNvCxnSpPr>
            <a:cxnSpLocks/>
          </p:cNvCxnSpPr>
          <p:nvPr/>
        </p:nvCxnSpPr>
        <p:spPr>
          <a:xfrm flipV="1">
            <a:off x="1657714" y="1476260"/>
            <a:ext cx="0" cy="1299904"/>
          </a:xfrm>
          <a:prstGeom prst="line">
            <a:avLst/>
          </a:prstGeom>
          <a:ln/>
        </p:spPr>
        <p:style>
          <a:lnRef idx="3">
            <a:schemeClr val="dk1"/>
          </a:lnRef>
          <a:fillRef idx="0">
            <a:schemeClr val="dk1"/>
          </a:fillRef>
          <a:effectRef idx="2">
            <a:schemeClr val="dk1"/>
          </a:effectRef>
          <a:fontRef idx="minor">
            <a:schemeClr val="tx1"/>
          </a:fontRef>
        </p:style>
      </p:cxnSp>
      <p:cxnSp>
        <p:nvCxnSpPr>
          <p:cNvPr id="223" name="Straight Connector 222">
            <a:extLst>
              <a:ext uri="{FF2B5EF4-FFF2-40B4-BE49-F238E27FC236}">
                <a16:creationId xmlns:a16="http://schemas.microsoft.com/office/drawing/2014/main" id="{2AB6359C-2079-9C46-7BB8-0D6CB6D9C271}"/>
              </a:ext>
            </a:extLst>
          </p:cNvPr>
          <p:cNvCxnSpPr>
            <a:cxnSpLocks/>
          </p:cNvCxnSpPr>
          <p:nvPr/>
        </p:nvCxnSpPr>
        <p:spPr>
          <a:xfrm flipH="1">
            <a:off x="1657714" y="1476260"/>
            <a:ext cx="512171" cy="0"/>
          </a:xfrm>
          <a:prstGeom prst="line">
            <a:avLst/>
          </a:prstGeom>
          <a:ln/>
        </p:spPr>
        <p:style>
          <a:lnRef idx="3">
            <a:schemeClr val="dk1"/>
          </a:lnRef>
          <a:fillRef idx="0">
            <a:schemeClr val="dk1"/>
          </a:fillRef>
          <a:effectRef idx="2">
            <a:schemeClr val="dk1"/>
          </a:effectRef>
          <a:fontRef idx="minor">
            <a:schemeClr val="tx1"/>
          </a:fontRef>
        </p:style>
      </p:cxnSp>
      <p:cxnSp>
        <p:nvCxnSpPr>
          <p:cNvPr id="226" name="Straight Connector 225">
            <a:extLst>
              <a:ext uri="{FF2B5EF4-FFF2-40B4-BE49-F238E27FC236}">
                <a16:creationId xmlns:a16="http://schemas.microsoft.com/office/drawing/2014/main" id="{89FCE13C-5530-882E-CDB5-880BB8CA2076}"/>
              </a:ext>
            </a:extLst>
          </p:cNvPr>
          <p:cNvCxnSpPr>
            <a:cxnSpLocks/>
          </p:cNvCxnSpPr>
          <p:nvPr/>
        </p:nvCxnSpPr>
        <p:spPr>
          <a:xfrm flipH="1">
            <a:off x="1922119" y="2605221"/>
            <a:ext cx="294755" cy="0"/>
          </a:xfrm>
          <a:prstGeom prst="line">
            <a:avLst/>
          </a:prstGeom>
          <a:ln/>
        </p:spPr>
        <p:style>
          <a:lnRef idx="3">
            <a:schemeClr val="dk1"/>
          </a:lnRef>
          <a:fillRef idx="0">
            <a:schemeClr val="dk1"/>
          </a:fillRef>
          <a:effectRef idx="2">
            <a:schemeClr val="dk1"/>
          </a:effectRef>
          <a:fontRef idx="minor">
            <a:schemeClr val="tx1"/>
          </a:fontRef>
        </p:style>
      </p:cxnSp>
      <p:cxnSp>
        <p:nvCxnSpPr>
          <p:cNvPr id="229" name="Straight Connector 228">
            <a:extLst>
              <a:ext uri="{FF2B5EF4-FFF2-40B4-BE49-F238E27FC236}">
                <a16:creationId xmlns:a16="http://schemas.microsoft.com/office/drawing/2014/main" id="{03549886-588F-3D2F-7868-A11F57C1B0DC}"/>
              </a:ext>
            </a:extLst>
          </p:cNvPr>
          <p:cNvCxnSpPr>
            <a:cxnSpLocks/>
          </p:cNvCxnSpPr>
          <p:nvPr/>
        </p:nvCxnSpPr>
        <p:spPr>
          <a:xfrm flipV="1">
            <a:off x="1922119" y="2605221"/>
            <a:ext cx="0" cy="170943"/>
          </a:xfrm>
          <a:prstGeom prst="line">
            <a:avLst/>
          </a:prstGeom>
          <a:ln/>
        </p:spPr>
        <p:style>
          <a:lnRef idx="3">
            <a:schemeClr val="dk1"/>
          </a:lnRef>
          <a:fillRef idx="0">
            <a:schemeClr val="dk1"/>
          </a:fillRef>
          <a:effectRef idx="2">
            <a:schemeClr val="dk1"/>
          </a:effectRef>
          <a:fontRef idx="minor">
            <a:schemeClr val="tx1"/>
          </a:fontRef>
        </p:style>
      </p:cxnSp>
      <p:cxnSp>
        <p:nvCxnSpPr>
          <p:cNvPr id="231" name="Straight Connector 230">
            <a:extLst>
              <a:ext uri="{FF2B5EF4-FFF2-40B4-BE49-F238E27FC236}">
                <a16:creationId xmlns:a16="http://schemas.microsoft.com/office/drawing/2014/main" id="{B982DD72-D19F-A0B1-1A78-E3521B6B18FA}"/>
              </a:ext>
            </a:extLst>
          </p:cNvPr>
          <p:cNvCxnSpPr>
            <a:cxnSpLocks/>
          </p:cNvCxnSpPr>
          <p:nvPr/>
        </p:nvCxnSpPr>
        <p:spPr>
          <a:xfrm flipH="1">
            <a:off x="2428735" y="2605221"/>
            <a:ext cx="186059" cy="0"/>
          </a:xfrm>
          <a:prstGeom prst="line">
            <a:avLst/>
          </a:prstGeom>
          <a:ln/>
        </p:spPr>
        <p:style>
          <a:lnRef idx="3">
            <a:schemeClr val="dk1"/>
          </a:lnRef>
          <a:fillRef idx="0">
            <a:schemeClr val="dk1"/>
          </a:fillRef>
          <a:effectRef idx="2">
            <a:schemeClr val="dk1"/>
          </a:effectRef>
          <a:fontRef idx="minor">
            <a:schemeClr val="tx1"/>
          </a:fontRef>
        </p:style>
      </p:cxnSp>
      <p:cxnSp>
        <p:nvCxnSpPr>
          <p:cNvPr id="233" name="Straight Connector 232">
            <a:extLst>
              <a:ext uri="{FF2B5EF4-FFF2-40B4-BE49-F238E27FC236}">
                <a16:creationId xmlns:a16="http://schemas.microsoft.com/office/drawing/2014/main" id="{36BC121E-D4DD-72D3-9939-0D2908746476}"/>
              </a:ext>
            </a:extLst>
          </p:cNvPr>
          <p:cNvCxnSpPr>
            <a:cxnSpLocks/>
          </p:cNvCxnSpPr>
          <p:nvPr/>
        </p:nvCxnSpPr>
        <p:spPr>
          <a:xfrm flipV="1">
            <a:off x="2614794" y="2604100"/>
            <a:ext cx="0" cy="380697"/>
          </a:xfrm>
          <a:prstGeom prst="line">
            <a:avLst/>
          </a:prstGeom>
          <a:ln/>
        </p:spPr>
        <p:style>
          <a:lnRef idx="3">
            <a:schemeClr val="dk1"/>
          </a:lnRef>
          <a:fillRef idx="0">
            <a:schemeClr val="dk1"/>
          </a:fillRef>
          <a:effectRef idx="2">
            <a:schemeClr val="dk1"/>
          </a:effectRef>
          <a:fontRef idx="minor">
            <a:schemeClr val="tx1"/>
          </a:fontRef>
        </p:style>
      </p:cxnSp>
      <p:cxnSp>
        <p:nvCxnSpPr>
          <p:cNvPr id="235" name="Straight Connector 234">
            <a:extLst>
              <a:ext uri="{FF2B5EF4-FFF2-40B4-BE49-F238E27FC236}">
                <a16:creationId xmlns:a16="http://schemas.microsoft.com/office/drawing/2014/main" id="{B9F1420E-A8D8-470D-9AE8-238F1846D4EE}"/>
              </a:ext>
            </a:extLst>
          </p:cNvPr>
          <p:cNvCxnSpPr>
            <a:cxnSpLocks/>
          </p:cNvCxnSpPr>
          <p:nvPr/>
        </p:nvCxnSpPr>
        <p:spPr>
          <a:xfrm>
            <a:off x="2614794" y="2984797"/>
            <a:ext cx="179514" cy="0"/>
          </a:xfrm>
          <a:prstGeom prst="line">
            <a:avLst/>
          </a:prstGeom>
          <a:ln/>
        </p:spPr>
        <p:style>
          <a:lnRef idx="3">
            <a:schemeClr val="dk1"/>
          </a:lnRef>
          <a:fillRef idx="0">
            <a:schemeClr val="dk1"/>
          </a:fillRef>
          <a:effectRef idx="2">
            <a:schemeClr val="dk1"/>
          </a:effectRef>
          <a:fontRef idx="minor">
            <a:schemeClr val="tx1"/>
          </a:fontRef>
        </p:style>
      </p:cxnSp>
      <p:cxnSp>
        <p:nvCxnSpPr>
          <p:cNvPr id="237" name="Straight Connector 236">
            <a:extLst>
              <a:ext uri="{FF2B5EF4-FFF2-40B4-BE49-F238E27FC236}">
                <a16:creationId xmlns:a16="http://schemas.microsoft.com/office/drawing/2014/main" id="{82FA0DD0-920B-3AD9-FCCC-C7E285B02CBD}"/>
              </a:ext>
            </a:extLst>
          </p:cNvPr>
          <p:cNvCxnSpPr>
            <a:cxnSpLocks/>
          </p:cNvCxnSpPr>
          <p:nvPr/>
        </p:nvCxnSpPr>
        <p:spPr>
          <a:xfrm flipV="1">
            <a:off x="3834867" y="4274568"/>
            <a:ext cx="0" cy="151253"/>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2" name="TextBox 1">
            <a:extLst>
              <a:ext uri="{FF2B5EF4-FFF2-40B4-BE49-F238E27FC236}">
                <a16:creationId xmlns:a16="http://schemas.microsoft.com/office/drawing/2014/main" id="{332ECC11-624E-DF9C-13C5-C93D7C99D621}"/>
              </a:ext>
            </a:extLst>
          </p:cNvPr>
          <p:cNvSpPr txBox="1"/>
          <p:nvPr/>
        </p:nvSpPr>
        <p:spPr>
          <a:xfrm>
            <a:off x="9632322" y="222313"/>
            <a:ext cx="2240280" cy="923330"/>
          </a:xfrm>
          <a:prstGeom prst="rect">
            <a:avLst/>
          </a:prstGeom>
          <a:noFill/>
        </p:spPr>
        <p:txBody>
          <a:bodyPr wrap="square" rtlCol="0">
            <a:spAutoFit/>
          </a:bodyPr>
          <a:lstStyle/>
          <a:p>
            <a:r>
              <a:rPr lang="en-US" dirty="0">
                <a:solidFill>
                  <a:srgbClr val="00B050"/>
                </a:solidFill>
              </a:rPr>
              <a:t>Defined Constraints</a:t>
            </a:r>
          </a:p>
          <a:p>
            <a:r>
              <a:rPr lang="en-US" dirty="0">
                <a:solidFill>
                  <a:srgbClr val="0070C0"/>
                </a:solidFill>
              </a:rPr>
              <a:t>Simulation Results</a:t>
            </a:r>
          </a:p>
          <a:p>
            <a:r>
              <a:rPr lang="en-US" dirty="0">
                <a:solidFill>
                  <a:srgbClr val="FF0000"/>
                </a:solidFill>
              </a:rPr>
              <a:t>Purity Targets</a:t>
            </a:r>
            <a:endParaRPr lang="en-CA" dirty="0">
              <a:solidFill>
                <a:srgbClr val="FF0000"/>
              </a:solidFill>
            </a:endParaRPr>
          </a:p>
        </p:txBody>
      </p:sp>
      <p:sp>
        <p:nvSpPr>
          <p:cNvPr id="3" name="Rectangle 2">
            <a:extLst>
              <a:ext uri="{FF2B5EF4-FFF2-40B4-BE49-F238E27FC236}">
                <a16:creationId xmlns:a16="http://schemas.microsoft.com/office/drawing/2014/main" id="{271F39FE-B1BA-BC48-B6E7-10CD1E4BB4BB}"/>
              </a:ext>
            </a:extLst>
          </p:cNvPr>
          <p:cNvSpPr/>
          <p:nvPr/>
        </p:nvSpPr>
        <p:spPr>
          <a:xfrm>
            <a:off x="716334" y="2532184"/>
            <a:ext cx="914924" cy="4797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a:extLst>
              <a:ext uri="{FF2B5EF4-FFF2-40B4-BE49-F238E27FC236}">
                <a16:creationId xmlns:a16="http://schemas.microsoft.com/office/drawing/2014/main" id="{149D7A56-D710-F1A9-B46E-FB65249FEDF8}"/>
              </a:ext>
            </a:extLst>
          </p:cNvPr>
          <p:cNvSpPr/>
          <p:nvPr/>
        </p:nvSpPr>
        <p:spPr>
          <a:xfrm>
            <a:off x="1009066" y="3629066"/>
            <a:ext cx="539272" cy="7022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ectangle 4">
            <a:extLst>
              <a:ext uri="{FF2B5EF4-FFF2-40B4-BE49-F238E27FC236}">
                <a16:creationId xmlns:a16="http://schemas.microsoft.com/office/drawing/2014/main" id="{F34E4B86-B575-D592-D47C-585F14E24BFB}"/>
              </a:ext>
            </a:extLst>
          </p:cNvPr>
          <p:cNvSpPr/>
          <p:nvPr/>
        </p:nvSpPr>
        <p:spPr>
          <a:xfrm>
            <a:off x="5120315" y="2883517"/>
            <a:ext cx="669435" cy="12596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5">
            <a:extLst>
              <a:ext uri="{FF2B5EF4-FFF2-40B4-BE49-F238E27FC236}">
                <a16:creationId xmlns:a16="http://schemas.microsoft.com/office/drawing/2014/main" id="{BE0B776A-7392-2FB9-0421-BF6FA525D9F2}"/>
              </a:ext>
            </a:extLst>
          </p:cNvPr>
          <p:cNvSpPr/>
          <p:nvPr/>
        </p:nvSpPr>
        <p:spPr>
          <a:xfrm>
            <a:off x="5607002" y="3218375"/>
            <a:ext cx="669435" cy="6558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14">
            <a:extLst>
              <a:ext uri="{FF2B5EF4-FFF2-40B4-BE49-F238E27FC236}">
                <a16:creationId xmlns:a16="http://schemas.microsoft.com/office/drawing/2014/main" id="{84F55B08-E948-3683-9639-9501B67EB86C}"/>
              </a:ext>
            </a:extLst>
          </p:cNvPr>
          <p:cNvSpPr/>
          <p:nvPr/>
        </p:nvSpPr>
        <p:spPr>
          <a:xfrm>
            <a:off x="7173425" y="4153145"/>
            <a:ext cx="669435" cy="6240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19">
            <a:extLst>
              <a:ext uri="{FF2B5EF4-FFF2-40B4-BE49-F238E27FC236}">
                <a16:creationId xmlns:a16="http://schemas.microsoft.com/office/drawing/2014/main" id="{B665E297-0E7F-2A4F-FA39-6108245B5844}"/>
              </a:ext>
            </a:extLst>
          </p:cNvPr>
          <p:cNvSpPr/>
          <p:nvPr/>
        </p:nvSpPr>
        <p:spPr>
          <a:xfrm>
            <a:off x="9754927" y="2733920"/>
            <a:ext cx="669233" cy="148600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Rectangle 22">
            <a:extLst>
              <a:ext uri="{FF2B5EF4-FFF2-40B4-BE49-F238E27FC236}">
                <a16:creationId xmlns:a16="http://schemas.microsoft.com/office/drawing/2014/main" id="{A5A78D87-BC81-9A2B-328D-7C4456AB157B}"/>
              </a:ext>
            </a:extLst>
          </p:cNvPr>
          <p:cNvSpPr/>
          <p:nvPr/>
        </p:nvSpPr>
        <p:spPr>
          <a:xfrm>
            <a:off x="10385172" y="3225127"/>
            <a:ext cx="790191" cy="5249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Rectangle 23">
            <a:extLst>
              <a:ext uri="{FF2B5EF4-FFF2-40B4-BE49-F238E27FC236}">
                <a16:creationId xmlns:a16="http://schemas.microsoft.com/office/drawing/2014/main" id="{B9EA59E6-E240-1BD3-ADF9-696F187BC48C}"/>
              </a:ext>
            </a:extLst>
          </p:cNvPr>
          <p:cNvSpPr/>
          <p:nvPr/>
        </p:nvSpPr>
        <p:spPr>
          <a:xfrm>
            <a:off x="10061914" y="2857509"/>
            <a:ext cx="669233" cy="5249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Rectangle 24">
            <a:extLst>
              <a:ext uri="{FF2B5EF4-FFF2-40B4-BE49-F238E27FC236}">
                <a16:creationId xmlns:a16="http://schemas.microsoft.com/office/drawing/2014/main" id="{D00E18FE-0886-0096-37FC-D4B606D9D363}"/>
              </a:ext>
            </a:extLst>
          </p:cNvPr>
          <p:cNvSpPr/>
          <p:nvPr/>
        </p:nvSpPr>
        <p:spPr>
          <a:xfrm>
            <a:off x="7806938" y="5388749"/>
            <a:ext cx="669233" cy="5766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Rectangle 25">
            <a:extLst>
              <a:ext uri="{FF2B5EF4-FFF2-40B4-BE49-F238E27FC236}">
                <a16:creationId xmlns:a16="http://schemas.microsoft.com/office/drawing/2014/main" id="{DCA5110D-FDAD-01E7-B3AD-0E978363D9F4}"/>
              </a:ext>
            </a:extLst>
          </p:cNvPr>
          <p:cNvSpPr/>
          <p:nvPr/>
        </p:nvSpPr>
        <p:spPr>
          <a:xfrm>
            <a:off x="8793912" y="5604767"/>
            <a:ext cx="669233" cy="5766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Rectangle 26">
            <a:extLst>
              <a:ext uri="{FF2B5EF4-FFF2-40B4-BE49-F238E27FC236}">
                <a16:creationId xmlns:a16="http://schemas.microsoft.com/office/drawing/2014/main" id="{A024475B-48AD-DD33-EC9F-09B911932EA8}"/>
              </a:ext>
            </a:extLst>
          </p:cNvPr>
          <p:cNvSpPr/>
          <p:nvPr/>
        </p:nvSpPr>
        <p:spPr>
          <a:xfrm>
            <a:off x="9233808" y="5188718"/>
            <a:ext cx="669233" cy="5766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Rectangle 27">
            <a:extLst>
              <a:ext uri="{FF2B5EF4-FFF2-40B4-BE49-F238E27FC236}">
                <a16:creationId xmlns:a16="http://schemas.microsoft.com/office/drawing/2014/main" id="{93F9E830-811C-EA3F-6300-9B0FF4A555A9}"/>
              </a:ext>
            </a:extLst>
          </p:cNvPr>
          <p:cNvSpPr/>
          <p:nvPr/>
        </p:nvSpPr>
        <p:spPr>
          <a:xfrm>
            <a:off x="7699634" y="3833760"/>
            <a:ext cx="108325" cy="6240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TextBox 30">
            <a:extLst>
              <a:ext uri="{FF2B5EF4-FFF2-40B4-BE49-F238E27FC236}">
                <a16:creationId xmlns:a16="http://schemas.microsoft.com/office/drawing/2014/main" id="{B808CCE7-B960-561B-396B-037D9C989D57}"/>
              </a:ext>
            </a:extLst>
          </p:cNvPr>
          <p:cNvSpPr txBox="1"/>
          <p:nvPr/>
        </p:nvSpPr>
        <p:spPr>
          <a:xfrm>
            <a:off x="173144" y="5339556"/>
            <a:ext cx="5703047" cy="1754326"/>
          </a:xfrm>
          <a:prstGeom prst="rect">
            <a:avLst/>
          </a:prstGeom>
          <a:noFill/>
        </p:spPr>
        <p:txBody>
          <a:bodyPr wrap="square" rtlCol="0">
            <a:spAutoFit/>
          </a:bodyPr>
          <a:lstStyle/>
          <a:p>
            <a:pPr marL="285750" indent="-285750">
              <a:buFont typeface="Arial" panose="020B0604020202020204" pitchFamily="34" charset="0"/>
              <a:buChar char="•"/>
            </a:pPr>
            <a:r>
              <a:rPr lang="en-US" dirty="0"/>
              <a:t>Heat exchanger saves on condensing power, </a:t>
            </a:r>
            <a:r>
              <a:rPr lang="en-US" dirty="0" err="1"/>
              <a:t>vapourizing</a:t>
            </a:r>
            <a:r>
              <a:rPr lang="en-US" dirty="0"/>
              <a:t> the bottoms</a:t>
            </a:r>
          </a:p>
          <a:p>
            <a:pPr marL="285750" indent="-285750">
              <a:buFont typeface="Arial" panose="020B0604020202020204" pitchFamily="34" charset="0"/>
              <a:buChar char="•"/>
            </a:pPr>
            <a:r>
              <a:rPr lang="en-US" dirty="0"/>
              <a:t>Cooling power saved scales with the mass flow, higher ceiling with condenser restrictions</a:t>
            </a:r>
          </a:p>
          <a:p>
            <a:pPr marL="285750" indent="-285750">
              <a:buFont typeface="Arial" panose="020B0604020202020204" pitchFamily="34" charset="0"/>
              <a:buChar char="•"/>
            </a:pPr>
            <a:endParaRPr lang="en-US" dirty="0"/>
          </a:p>
          <a:p>
            <a:endParaRPr lang="en-CA" dirty="0"/>
          </a:p>
        </p:txBody>
      </p:sp>
    </p:spTree>
    <p:extLst>
      <p:ext uri="{BB962C8B-B14F-4D97-AF65-F5344CB8AC3E}">
        <p14:creationId xmlns:p14="http://schemas.microsoft.com/office/powerpoint/2010/main" val="231779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500"/>
                                        <p:tgtEl>
                                          <p:spTgt spid="166"/>
                                        </p:tgtEl>
                                      </p:cBhvr>
                                    </p:animEffect>
                                  </p:childTnLst>
                                </p:cTn>
                              </p:par>
                              <p:par>
                                <p:cTn id="8" presetID="10" presetClass="entr" presetSubtype="0" fill="hold" nodeType="withEffect">
                                  <p:stCondLst>
                                    <p:cond delay="0"/>
                                  </p:stCondLst>
                                  <p:childTnLst>
                                    <p:set>
                                      <p:cBhvr>
                                        <p:cTn id="9" dur="1" fill="hold">
                                          <p:stCondLst>
                                            <p:cond delay="0"/>
                                          </p:stCondLst>
                                        </p:cTn>
                                        <p:tgtEl>
                                          <p:spTgt spid="168"/>
                                        </p:tgtEl>
                                        <p:attrNameLst>
                                          <p:attrName>style.visibility</p:attrName>
                                        </p:attrNameLst>
                                      </p:cBhvr>
                                      <p:to>
                                        <p:strVal val="visible"/>
                                      </p:to>
                                    </p:set>
                                    <p:animEffect transition="in" filter="fade">
                                      <p:cBhvr>
                                        <p:cTn id="10" dur="500"/>
                                        <p:tgtEl>
                                          <p:spTgt spid="168"/>
                                        </p:tgtEl>
                                      </p:cBhvr>
                                    </p:animEffect>
                                  </p:childTnLst>
                                </p:cTn>
                              </p:par>
                              <p:par>
                                <p:cTn id="11" presetID="10" presetClass="entr" presetSubtype="0" fill="hold" nodeType="withEffect">
                                  <p:stCondLst>
                                    <p:cond delay="0"/>
                                  </p:stCondLst>
                                  <p:childTnLst>
                                    <p:set>
                                      <p:cBhvr>
                                        <p:cTn id="12" dur="1" fill="hold">
                                          <p:stCondLst>
                                            <p:cond delay="0"/>
                                          </p:stCondLst>
                                        </p:cTn>
                                        <p:tgtEl>
                                          <p:spTgt spid="169"/>
                                        </p:tgtEl>
                                        <p:attrNameLst>
                                          <p:attrName>style.visibility</p:attrName>
                                        </p:attrNameLst>
                                      </p:cBhvr>
                                      <p:to>
                                        <p:strVal val="visible"/>
                                      </p:to>
                                    </p:set>
                                    <p:animEffect transition="in" filter="fade">
                                      <p:cBhvr>
                                        <p:cTn id="13" dur="500"/>
                                        <p:tgtEl>
                                          <p:spTgt spid="169"/>
                                        </p:tgtEl>
                                      </p:cBhvr>
                                    </p:animEffect>
                                  </p:childTnLst>
                                </p:cTn>
                              </p:par>
                              <p:par>
                                <p:cTn id="14" presetID="10" presetClass="entr" presetSubtype="0" fill="hold" nodeType="withEffect">
                                  <p:stCondLst>
                                    <p:cond delay="0"/>
                                  </p:stCondLst>
                                  <p:childTnLst>
                                    <p:set>
                                      <p:cBhvr>
                                        <p:cTn id="15" dur="1" fill="hold">
                                          <p:stCondLst>
                                            <p:cond delay="0"/>
                                          </p:stCondLst>
                                        </p:cTn>
                                        <p:tgtEl>
                                          <p:spTgt spid="161"/>
                                        </p:tgtEl>
                                        <p:attrNameLst>
                                          <p:attrName>style.visibility</p:attrName>
                                        </p:attrNameLst>
                                      </p:cBhvr>
                                      <p:to>
                                        <p:strVal val="visible"/>
                                      </p:to>
                                    </p:set>
                                    <p:animEffect transition="in" filter="fade">
                                      <p:cBhvr>
                                        <p:cTn id="16" dur="500"/>
                                        <p:tgtEl>
                                          <p:spTgt spid="16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1"/>
                                        </p:tgtEl>
                                        <p:attrNameLst>
                                          <p:attrName>style.visibility</p:attrName>
                                        </p:attrNameLst>
                                      </p:cBhvr>
                                      <p:to>
                                        <p:strVal val="visible"/>
                                      </p:to>
                                    </p:set>
                                    <p:animEffect transition="in" filter="fade">
                                      <p:cBhvr>
                                        <p:cTn id="21" dur="500"/>
                                        <p:tgtEl>
                                          <p:spTgt spid="171"/>
                                        </p:tgtEl>
                                      </p:cBhvr>
                                    </p:animEffect>
                                  </p:childTnLst>
                                </p:cTn>
                              </p:par>
                              <p:par>
                                <p:cTn id="22" presetID="10" presetClass="entr" presetSubtype="0" fill="hold" nodeType="withEffect">
                                  <p:stCondLst>
                                    <p:cond delay="0"/>
                                  </p:stCondLst>
                                  <p:childTnLst>
                                    <p:set>
                                      <p:cBhvr>
                                        <p:cTn id="23" dur="1" fill="hold">
                                          <p:stCondLst>
                                            <p:cond delay="0"/>
                                          </p:stCondLst>
                                        </p:cTn>
                                        <p:tgtEl>
                                          <p:spTgt spid="172"/>
                                        </p:tgtEl>
                                        <p:attrNameLst>
                                          <p:attrName>style.visibility</p:attrName>
                                        </p:attrNameLst>
                                      </p:cBhvr>
                                      <p:to>
                                        <p:strVal val="visible"/>
                                      </p:to>
                                    </p:set>
                                    <p:animEffect transition="in" filter="fade">
                                      <p:cBhvr>
                                        <p:cTn id="24" dur="500"/>
                                        <p:tgtEl>
                                          <p:spTgt spid="172"/>
                                        </p:tgtEl>
                                      </p:cBhvr>
                                    </p:animEffect>
                                  </p:childTnLst>
                                </p:cTn>
                              </p:par>
                              <p:par>
                                <p:cTn id="25" presetID="10" presetClass="entr" presetSubtype="0" fill="hold" nodeType="with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fade">
                                      <p:cBhvr>
                                        <p:cTn id="27" dur="500"/>
                                        <p:tgtEl>
                                          <p:spTgt spid="141"/>
                                        </p:tgtEl>
                                      </p:cBhvr>
                                    </p:animEffect>
                                  </p:childTnLst>
                                </p:cTn>
                              </p:par>
                              <p:par>
                                <p:cTn id="28" presetID="10" presetClass="entr" presetSubtype="0" fill="hold" nodeType="withEffect">
                                  <p:stCondLst>
                                    <p:cond delay="0"/>
                                  </p:stCondLst>
                                  <p:childTnLst>
                                    <p:set>
                                      <p:cBhvr>
                                        <p:cTn id="29" dur="1" fill="hold">
                                          <p:stCondLst>
                                            <p:cond delay="0"/>
                                          </p:stCondLst>
                                        </p:cTn>
                                        <p:tgtEl>
                                          <p:spTgt spid="133"/>
                                        </p:tgtEl>
                                        <p:attrNameLst>
                                          <p:attrName>style.visibility</p:attrName>
                                        </p:attrNameLst>
                                      </p:cBhvr>
                                      <p:to>
                                        <p:strVal val="visible"/>
                                      </p:to>
                                    </p:set>
                                    <p:animEffect transition="in" filter="fade">
                                      <p:cBhvr>
                                        <p:cTn id="30" dur="500"/>
                                        <p:tgtEl>
                                          <p:spTgt spid="133"/>
                                        </p:tgtEl>
                                      </p:cBhvr>
                                    </p:animEffect>
                                  </p:childTnLst>
                                </p:cTn>
                              </p:par>
                              <p:par>
                                <p:cTn id="31" presetID="10" presetClass="entr" presetSubtype="0" fill="hold" nodeType="withEffect">
                                  <p:stCondLst>
                                    <p:cond delay="0"/>
                                  </p:stCondLst>
                                  <p:childTnLst>
                                    <p:set>
                                      <p:cBhvr>
                                        <p:cTn id="32" dur="1" fill="hold">
                                          <p:stCondLst>
                                            <p:cond delay="0"/>
                                          </p:stCondLst>
                                        </p:cTn>
                                        <p:tgtEl>
                                          <p:spTgt spid="131"/>
                                        </p:tgtEl>
                                        <p:attrNameLst>
                                          <p:attrName>style.visibility</p:attrName>
                                        </p:attrNameLst>
                                      </p:cBhvr>
                                      <p:to>
                                        <p:strVal val="visible"/>
                                      </p:to>
                                    </p:set>
                                    <p:animEffect transition="in" filter="fade">
                                      <p:cBhvr>
                                        <p:cTn id="33" dur="500"/>
                                        <p:tgtEl>
                                          <p:spTgt spid="131"/>
                                        </p:tgtEl>
                                      </p:cBhvr>
                                    </p:animEffect>
                                  </p:childTnLst>
                                </p:cTn>
                              </p:par>
                              <p:par>
                                <p:cTn id="34" presetID="10" presetClass="entr" presetSubtype="0" fill="hold" nodeType="with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500"/>
                                        <p:tgtEl>
                                          <p:spTgt spid="128"/>
                                        </p:tgtEl>
                                      </p:cBhvr>
                                    </p:animEffect>
                                  </p:childTnLst>
                                </p:cTn>
                              </p:par>
                              <p:par>
                                <p:cTn id="37" presetID="10" presetClass="entr" presetSubtype="0" fill="hold" nodeType="withEffect">
                                  <p:stCondLst>
                                    <p:cond delay="0"/>
                                  </p:stCondLst>
                                  <p:childTnLst>
                                    <p:set>
                                      <p:cBhvr>
                                        <p:cTn id="38" dur="1" fill="hold">
                                          <p:stCondLst>
                                            <p:cond delay="0"/>
                                          </p:stCondLst>
                                        </p:cTn>
                                        <p:tgtEl>
                                          <p:spTgt spid="125"/>
                                        </p:tgtEl>
                                        <p:attrNameLst>
                                          <p:attrName>style.visibility</p:attrName>
                                        </p:attrNameLst>
                                      </p:cBhvr>
                                      <p:to>
                                        <p:strVal val="visible"/>
                                      </p:to>
                                    </p:set>
                                    <p:animEffect transition="in" filter="fade">
                                      <p:cBhvr>
                                        <p:cTn id="39" dur="500"/>
                                        <p:tgtEl>
                                          <p:spTgt spid="125"/>
                                        </p:tgtEl>
                                      </p:cBhvr>
                                    </p:animEffect>
                                  </p:childTnLst>
                                </p:cTn>
                              </p:par>
                              <p:par>
                                <p:cTn id="40" presetID="10" presetClass="entr" presetSubtype="0" fill="hold" nodeType="withEffect">
                                  <p:stCondLst>
                                    <p:cond delay="0"/>
                                  </p:stCondLst>
                                  <p:childTnLst>
                                    <p:set>
                                      <p:cBhvr>
                                        <p:cTn id="41" dur="1" fill="hold">
                                          <p:stCondLst>
                                            <p:cond delay="0"/>
                                          </p:stCondLst>
                                        </p:cTn>
                                        <p:tgtEl>
                                          <p:spTgt spid="237"/>
                                        </p:tgtEl>
                                        <p:attrNameLst>
                                          <p:attrName>style.visibility</p:attrName>
                                        </p:attrNameLst>
                                      </p:cBhvr>
                                      <p:to>
                                        <p:strVal val="visible"/>
                                      </p:to>
                                    </p:set>
                                    <p:animEffect transition="in" filter="fade">
                                      <p:cBhvr>
                                        <p:cTn id="42" dur="500"/>
                                        <p:tgtEl>
                                          <p:spTgt spid="237"/>
                                        </p:tgtEl>
                                      </p:cBhvr>
                                    </p:animEffect>
                                  </p:childTnLst>
                                </p:cTn>
                              </p:par>
                              <p:par>
                                <p:cTn id="43" presetID="10" presetClass="exit" presetSubtype="0" fill="hold" nodeType="withEffect">
                                  <p:stCondLst>
                                    <p:cond delay="0"/>
                                  </p:stCondLst>
                                  <p:childTnLst>
                                    <p:animEffect transition="out" filter="fade">
                                      <p:cBhvr>
                                        <p:cTn id="44" dur="500"/>
                                        <p:tgtEl>
                                          <p:spTgt spid="161"/>
                                        </p:tgtEl>
                                      </p:cBhvr>
                                    </p:animEffect>
                                    <p:set>
                                      <p:cBhvr>
                                        <p:cTn id="45" dur="1" fill="hold">
                                          <p:stCondLst>
                                            <p:cond delay="499"/>
                                          </p:stCondLst>
                                        </p:cTn>
                                        <p:tgtEl>
                                          <p:spTgt spid="161"/>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66"/>
                                        </p:tgtEl>
                                      </p:cBhvr>
                                    </p:animEffect>
                                    <p:set>
                                      <p:cBhvr>
                                        <p:cTn id="48" dur="1" fill="hold">
                                          <p:stCondLst>
                                            <p:cond delay="499"/>
                                          </p:stCondLst>
                                        </p:cTn>
                                        <p:tgtEl>
                                          <p:spTgt spid="166"/>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68"/>
                                        </p:tgtEl>
                                      </p:cBhvr>
                                    </p:animEffect>
                                    <p:set>
                                      <p:cBhvr>
                                        <p:cTn id="51" dur="1" fill="hold">
                                          <p:stCondLst>
                                            <p:cond delay="499"/>
                                          </p:stCondLst>
                                        </p:cTn>
                                        <p:tgtEl>
                                          <p:spTgt spid="168"/>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69"/>
                                        </p:tgtEl>
                                      </p:cBhvr>
                                    </p:animEffect>
                                    <p:set>
                                      <p:cBhvr>
                                        <p:cTn id="54" dur="1" fill="hold">
                                          <p:stCondLst>
                                            <p:cond delay="499"/>
                                          </p:stCondLst>
                                        </p:cTn>
                                        <p:tgtEl>
                                          <p:spTgt spid="169"/>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108"/>
                                        </p:tgtEl>
                                      </p:cBhvr>
                                    </p:animEffect>
                                    <p:set>
                                      <p:cBhvr>
                                        <p:cTn id="57" dur="1" fill="hold">
                                          <p:stCondLst>
                                            <p:cond delay="499"/>
                                          </p:stCondLst>
                                        </p:cTn>
                                        <p:tgtEl>
                                          <p:spTgt spid="108"/>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105"/>
                                        </p:tgtEl>
                                      </p:cBhvr>
                                    </p:animEffect>
                                    <p:set>
                                      <p:cBhvr>
                                        <p:cTn id="60" dur="1" fill="hold">
                                          <p:stCondLst>
                                            <p:cond delay="499"/>
                                          </p:stCondLst>
                                        </p:cTn>
                                        <p:tgtEl>
                                          <p:spTgt spid="105"/>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110"/>
                                        </p:tgtEl>
                                      </p:cBhvr>
                                    </p:animEffect>
                                    <p:set>
                                      <p:cBhvr>
                                        <p:cTn id="63" dur="1" fill="hold">
                                          <p:stCondLst>
                                            <p:cond delay="499"/>
                                          </p:stCondLst>
                                        </p:cTn>
                                        <p:tgtEl>
                                          <p:spTgt spid="110"/>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112"/>
                                        </p:tgtEl>
                                      </p:cBhvr>
                                    </p:animEffect>
                                    <p:set>
                                      <p:cBhvr>
                                        <p:cTn id="66" dur="1" fill="hold">
                                          <p:stCondLst>
                                            <p:cond delay="499"/>
                                          </p:stCondLst>
                                        </p:cTn>
                                        <p:tgtEl>
                                          <p:spTgt spid="112"/>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114"/>
                                        </p:tgtEl>
                                      </p:cBhvr>
                                    </p:animEffect>
                                    <p:set>
                                      <p:cBhvr>
                                        <p:cTn id="69" dur="1" fill="hold">
                                          <p:stCondLst>
                                            <p:cond delay="499"/>
                                          </p:stCondLst>
                                        </p:cTn>
                                        <p:tgtEl>
                                          <p:spTgt spid="114"/>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117"/>
                                        </p:tgtEl>
                                      </p:cBhvr>
                                    </p:animEffect>
                                    <p:set>
                                      <p:cBhvr>
                                        <p:cTn id="72" dur="1" fill="hold">
                                          <p:stCondLst>
                                            <p:cond delay="499"/>
                                          </p:stCondLst>
                                        </p:cTn>
                                        <p:tgtEl>
                                          <p:spTgt spid="117"/>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121"/>
                                        </p:tgtEl>
                                      </p:cBhvr>
                                    </p:animEffect>
                                    <p:set>
                                      <p:cBhvr>
                                        <p:cTn id="75" dur="1" fill="hold">
                                          <p:stCondLst>
                                            <p:cond delay="499"/>
                                          </p:stCondLst>
                                        </p:cTn>
                                        <p:tgtEl>
                                          <p:spTgt spid="121"/>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151"/>
                                        </p:tgtEl>
                                      </p:cBhvr>
                                    </p:animEffect>
                                    <p:set>
                                      <p:cBhvr>
                                        <p:cTn id="78" dur="1" fill="hold">
                                          <p:stCondLst>
                                            <p:cond delay="499"/>
                                          </p:stCondLst>
                                        </p:cTn>
                                        <p:tgtEl>
                                          <p:spTgt spid="151"/>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147"/>
                                        </p:tgtEl>
                                      </p:cBhvr>
                                    </p:animEffect>
                                    <p:set>
                                      <p:cBhvr>
                                        <p:cTn id="81" dur="1" fill="hold">
                                          <p:stCondLst>
                                            <p:cond delay="499"/>
                                          </p:stCondLst>
                                        </p:cTn>
                                        <p:tgtEl>
                                          <p:spTgt spid="147"/>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119"/>
                                        </p:tgtEl>
                                      </p:cBhvr>
                                    </p:animEffect>
                                    <p:set>
                                      <p:cBhvr>
                                        <p:cTn id="84" dur="1" fill="hold">
                                          <p:stCondLst>
                                            <p:cond delay="499"/>
                                          </p:stCondLst>
                                        </p:cTn>
                                        <p:tgtEl>
                                          <p:spTgt spid="119"/>
                                        </p:tgtEl>
                                        <p:attrNameLst>
                                          <p:attrName>style.visibility</p:attrName>
                                        </p:attrNameLst>
                                      </p:cBhvr>
                                      <p:to>
                                        <p:strVal val="hidden"/>
                                      </p:to>
                                    </p:set>
                                  </p:childTnLst>
                                </p:cTn>
                              </p:par>
                              <p:par>
                                <p:cTn id="85" presetID="10" presetClass="entr" presetSubtype="0" fill="hold" nodeType="withEffect">
                                  <p:stCondLst>
                                    <p:cond delay="0"/>
                                  </p:stCondLst>
                                  <p:childTnLst>
                                    <p:set>
                                      <p:cBhvr>
                                        <p:cTn id="86" dur="1" fill="hold">
                                          <p:stCondLst>
                                            <p:cond delay="0"/>
                                          </p:stCondLst>
                                        </p:cTn>
                                        <p:tgtEl>
                                          <p:spTgt spid="194"/>
                                        </p:tgtEl>
                                        <p:attrNameLst>
                                          <p:attrName>style.visibility</p:attrName>
                                        </p:attrNameLst>
                                      </p:cBhvr>
                                      <p:to>
                                        <p:strVal val="visible"/>
                                      </p:to>
                                    </p:set>
                                    <p:animEffect transition="in" filter="fade">
                                      <p:cBhvr>
                                        <p:cTn id="87" dur="500"/>
                                        <p:tgtEl>
                                          <p:spTgt spid="194"/>
                                        </p:tgtEl>
                                      </p:cBhvr>
                                    </p:animEffect>
                                  </p:childTnLst>
                                </p:cTn>
                              </p:par>
                              <p:par>
                                <p:cTn id="88" presetID="10" presetClass="entr" presetSubtype="0" fill="hold" nodeType="withEffect">
                                  <p:stCondLst>
                                    <p:cond delay="0"/>
                                  </p:stCondLst>
                                  <p:childTnLst>
                                    <p:set>
                                      <p:cBhvr>
                                        <p:cTn id="89" dur="1" fill="hold">
                                          <p:stCondLst>
                                            <p:cond delay="0"/>
                                          </p:stCondLst>
                                        </p:cTn>
                                        <p:tgtEl>
                                          <p:spTgt spid="192"/>
                                        </p:tgtEl>
                                        <p:attrNameLst>
                                          <p:attrName>style.visibility</p:attrName>
                                        </p:attrNameLst>
                                      </p:cBhvr>
                                      <p:to>
                                        <p:strVal val="visible"/>
                                      </p:to>
                                    </p:set>
                                    <p:animEffect transition="in" filter="fade">
                                      <p:cBhvr>
                                        <p:cTn id="90" dur="500"/>
                                        <p:tgtEl>
                                          <p:spTgt spid="192"/>
                                        </p:tgtEl>
                                      </p:cBhvr>
                                    </p:animEffect>
                                  </p:childTnLst>
                                </p:cTn>
                              </p:par>
                              <p:par>
                                <p:cTn id="91" presetID="10" presetClass="entr" presetSubtype="0" fill="hold" nodeType="withEffect">
                                  <p:stCondLst>
                                    <p:cond delay="0"/>
                                  </p:stCondLst>
                                  <p:childTnLst>
                                    <p:set>
                                      <p:cBhvr>
                                        <p:cTn id="92" dur="1" fill="hold">
                                          <p:stCondLst>
                                            <p:cond delay="0"/>
                                          </p:stCondLst>
                                        </p:cTn>
                                        <p:tgtEl>
                                          <p:spTgt spid="207"/>
                                        </p:tgtEl>
                                        <p:attrNameLst>
                                          <p:attrName>style.visibility</p:attrName>
                                        </p:attrNameLst>
                                      </p:cBhvr>
                                      <p:to>
                                        <p:strVal val="visible"/>
                                      </p:to>
                                    </p:set>
                                    <p:animEffect transition="in" filter="fade">
                                      <p:cBhvr>
                                        <p:cTn id="93" dur="500"/>
                                        <p:tgtEl>
                                          <p:spTgt spid="207"/>
                                        </p:tgtEl>
                                      </p:cBhvr>
                                    </p:animEffect>
                                  </p:childTnLst>
                                </p:cTn>
                              </p:par>
                              <p:par>
                                <p:cTn id="94" presetID="10" presetClass="entr" presetSubtype="0" fill="hold" nodeType="withEffect">
                                  <p:stCondLst>
                                    <p:cond delay="0"/>
                                  </p:stCondLst>
                                  <p:childTnLst>
                                    <p:set>
                                      <p:cBhvr>
                                        <p:cTn id="95" dur="1" fill="hold">
                                          <p:stCondLst>
                                            <p:cond delay="0"/>
                                          </p:stCondLst>
                                        </p:cTn>
                                        <p:tgtEl>
                                          <p:spTgt spid="206"/>
                                        </p:tgtEl>
                                        <p:attrNameLst>
                                          <p:attrName>style.visibility</p:attrName>
                                        </p:attrNameLst>
                                      </p:cBhvr>
                                      <p:to>
                                        <p:strVal val="visible"/>
                                      </p:to>
                                    </p:set>
                                    <p:animEffect transition="in" filter="fade">
                                      <p:cBhvr>
                                        <p:cTn id="96" dur="500"/>
                                        <p:tgtEl>
                                          <p:spTgt spid="206"/>
                                        </p:tgtEl>
                                      </p:cBhvr>
                                    </p:animEffect>
                                  </p:childTnLst>
                                </p:cTn>
                              </p:par>
                              <p:par>
                                <p:cTn id="97" presetID="10" presetClass="entr" presetSubtype="0" fill="hold" nodeType="withEffect">
                                  <p:stCondLst>
                                    <p:cond delay="0"/>
                                  </p:stCondLst>
                                  <p:childTnLst>
                                    <p:set>
                                      <p:cBhvr>
                                        <p:cTn id="98" dur="1" fill="hold">
                                          <p:stCondLst>
                                            <p:cond delay="0"/>
                                          </p:stCondLst>
                                        </p:cTn>
                                        <p:tgtEl>
                                          <p:spTgt spid="189"/>
                                        </p:tgtEl>
                                        <p:attrNameLst>
                                          <p:attrName>style.visibility</p:attrName>
                                        </p:attrNameLst>
                                      </p:cBhvr>
                                      <p:to>
                                        <p:strVal val="visible"/>
                                      </p:to>
                                    </p:set>
                                    <p:animEffect transition="in" filter="fade">
                                      <p:cBhvr>
                                        <p:cTn id="99" dur="500"/>
                                        <p:tgtEl>
                                          <p:spTgt spid="189"/>
                                        </p:tgtEl>
                                      </p:cBhvr>
                                    </p:animEffect>
                                  </p:childTnLst>
                                </p:cTn>
                              </p:par>
                              <p:par>
                                <p:cTn id="100" presetID="10" presetClass="entr" presetSubtype="0" fill="hold" nodeType="withEffect">
                                  <p:stCondLst>
                                    <p:cond delay="0"/>
                                  </p:stCondLst>
                                  <p:childTnLst>
                                    <p:set>
                                      <p:cBhvr>
                                        <p:cTn id="101" dur="1" fill="hold">
                                          <p:stCondLst>
                                            <p:cond delay="0"/>
                                          </p:stCondLst>
                                        </p:cTn>
                                        <p:tgtEl>
                                          <p:spTgt spid="186"/>
                                        </p:tgtEl>
                                        <p:attrNameLst>
                                          <p:attrName>style.visibility</p:attrName>
                                        </p:attrNameLst>
                                      </p:cBhvr>
                                      <p:to>
                                        <p:strVal val="visible"/>
                                      </p:to>
                                    </p:set>
                                    <p:animEffect transition="in" filter="fade">
                                      <p:cBhvr>
                                        <p:cTn id="102" dur="500"/>
                                        <p:tgtEl>
                                          <p:spTgt spid="186"/>
                                        </p:tgtEl>
                                      </p:cBhvr>
                                    </p:animEffect>
                                  </p:childTnLst>
                                </p:cTn>
                              </p:par>
                              <p:par>
                                <p:cTn id="103" presetID="10" presetClass="entr" presetSubtype="0" fill="hold" nodeType="withEffect">
                                  <p:stCondLst>
                                    <p:cond delay="0"/>
                                  </p:stCondLst>
                                  <p:childTnLst>
                                    <p:set>
                                      <p:cBhvr>
                                        <p:cTn id="104" dur="1" fill="hold">
                                          <p:stCondLst>
                                            <p:cond delay="0"/>
                                          </p:stCondLst>
                                        </p:cTn>
                                        <p:tgtEl>
                                          <p:spTgt spid="176"/>
                                        </p:tgtEl>
                                        <p:attrNameLst>
                                          <p:attrName>style.visibility</p:attrName>
                                        </p:attrNameLst>
                                      </p:cBhvr>
                                      <p:to>
                                        <p:strVal val="visible"/>
                                      </p:to>
                                    </p:set>
                                    <p:animEffect transition="in" filter="fade">
                                      <p:cBhvr>
                                        <p:cTn id="105" dur="500"/>
                                        <p:tgtEl>
                                          <p:spTgt spid="176"/>
                                        </p:tgtEl>
                                      </p:cBhvr>
                                    </p:animEffect>
                                  </p:childTnLst>
                                </p:cTn>
                              </p:par>
                              <p:par>
                                <p:cTn id="106" presetID="10" presetClass="entr" presetSubtype="0" fill="hold" nodeType="withEffect">
                                  <p:stCondLst>
                                    <p:cond delay="0"/>
                                  </p:stCondLst>
                                  <p:childTnLst>
                                    <p:set>
                                      <p:cBhvr>
                                        <p:cTn id="107" dur="1" fill="hold">
                                          <p:stCondLst>
                                            <p:cond delay="0"/>
                                          </p:stCondLst>
                                        </p:cTn>
                                        <p:tgtEl>
                                          <p:spTgt spid="174"/>
                                        </p:tgtEl>
                                        <p:attrNameLst>
                                          <p:attrName>style.visibility</p:attrName>
                                        </p:attrNameLst>
                                      </p:cBhvr>
                                      <p:to>
                                        <p:strVal val="visible"/>
                                      </p:to>
                                    </p:set>
                                    <p:animEffect transition="in" filter="fade">
                                      <p:cBhvr>
                                        <p:cTn id="108" dur="500"/>
                                        <p:tgtEl>
                                          <p:spTgt spid="174"/>
                                        </p:tgtEl>
                                      </p:cBhvr>
                                    </p:animEffect>
                                  </p:childTnLst>
                                </p:cTn>
                              </p:par>
                              <p:par>
                                <p:cTn id="109" presetID="10" presetClass="entr" presetSubtype="0" fill="hold" nodeType="withEffect">
                                  <p:stCondLst>
                                    <p:cond delay="0"/>
                                  </p:stCondLst>
                                  <p:childTnLst>
                                    <p:set>
                                      <p:cBhvr>
                                        <p:cTn id="110" dur="1" fill="hold">
                                          <p:stCondLst>
                                            <p:cond delay="0"/>
                                          </p:stCondLst>
                                        </p:cTn>
                                        <p:tgtEl>
                                          <p:spTgt spid="178"/>
                                        </p:tgtEl>
                                        <p:attrNameLst>
                                          <p:attrName>style.visibility</p:attrName>
                                        </p:attrNameLst>
                                      </p:cBhvr>
                                      <p:to>
                                        <p:strVal val="visible"/>
                                      </p:to>
                                    </p:set>
                                    <p:animEffect transition="in" filter="fade">
                                      <p:cBhvr>
                                        <p:cTn id="111" dur="500"/>
                                        <p:tgtEl>
                                          <p:spTgt spid="178"/>
                                        </p:tgtEl>
                                      </p:cBhvr>
                                    </p:animEffect>
                                  </p:childTnLst>
                                </p:cTn>
                              </p:par>
                              <p:par>
                                <p:cTn id="112" presetID="10" presetClass="entr" presetSubtype="0" fill="hold" nodeType="withEffect">
                                  <p:stCondLst>
                                    <p:cond delay="0"/>
                                  </p:stCondLst>
                                  <p:childTnLst>
                                    <p:set>
                                      <p:cBhvr>
                                        <p:cTn id="113" dur="1" fill="hold">
                                          <p:stCondLst>
                                            <p:cond delay="0"/>
                                          </p:stCondLst>
                                        </p:cTn>
                                        <p:tgtEl>
                                          <p:spTgt spid="180"/>
                                        </p:tgtEl>
                                        <p:attrNameLst>
                                          <p:attrName>style.visibility</p:attrName>
                                        </p:attrNameLst>
                                      </p:cBhvr>
                                      <p:to>
                                        <p:strVal val="visible"/>
                                      </p:to>
                                    </p:set>
                                    <p:animEffect transition="in" filter="fade">
                                      <p:cBhvr>
                                        <p:cTn id="114" dur="500"/>
                                        <p:tgtEl>
                                          <p:spTgt spid="180"/>
                                        </p:tgtEl>
                                      </p:cBhvr>
                                    </p:animEffect>
                                  </p:childTnLst>
                                </p:cTn>
                              </p:par>
                              <p:par>
                                <p:cTn id="115" presetID="10" presetClass="entr" presetSubtype="0" fill="hold" nodeType="withEffect">
                                  <p:stCondLst>
                                    <p:cond delay="0"/>
                                  </p:stCondLst>
                                  <p:childTnLst>
                                    <p:set>
                                      <p:cBhvr>
                                        <p:cTn id="116" dur="1" fill="hold">
                                          <p:stCondLst>
                                            <p:cond delay="0"/>
                                          </p:stCondLst>
                                        </p:cTn>
                                        <p:tgtEl>
                                          <p:spTgt spid="184"/>
                                        </p:tgtEl>
                                        <p:attrNameLst>
                                          <p:attrName>style.visibility</p:attrName>
                                        </p:attrNameLst>
                                      </p:cBhvr>
                                      <p:to>
                                        <p:strVal val="visible"/>
                                      </p:to>
                                    </p:set>
                                    <p:animEffect transition="in" filter="fade">
                                      <p:cBhvr>
                                        <p:cTn id="117" dur="500"/>
                                        <p:tgtEl>
                                          <p:spTgt spid="184"/>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200"/>
                                        </p:tgtEl>
                                        <p:attrNameLst>
                                          <p:attrName>style.visibility</p:attrName>
                                        </p:attrNameLst>
                                      </p:cBhvr>
                                      <p:to>
                                        <p:strVal val="visible"/>
                                      </p:to>
                                    </p:set>
                                    <p:animEffect transition="in" filter="fade">
                                      <p:cBhvr>
                                        <p:cTn id="122" dur="500"/>
                                        <p:tgtEl>
                                          <p:spTgt spid="200"/>
                                        </p:tgtEl>
                                      </p:cBhvr>
                                    </p:animEffect>
                                  </p:childTnLst>
                                </p:cTn>
                              </p:par>
                              <p:par>
                                <p:cTn id="123" presetID="10" presetClass="entr" presetSubtype="0" fill="hold" nodeType="withEffect">
                                  <p:stCondLst>
                                    <p:cond delay="0"/>
                                  </p:stCondLst>
                                  <p:childTnLst>
                                    <p:set>
                                      <p:cBhvr>
                                        <p:cTn id="124" dur="1" fill="hold">
                                          <p:stCondLst>
                                            <p:cond delay="0"/>
                                          </p:stCondLst>
                                        </p:cTn>
                                        <p:tgtEl>
                                          <p:spTgt spid="196"/>
                                        </p:tgtEl>
                                        <p:attrNameLst>
                                          <p:attrName>style.visibility</p:attrName>
                                        </p:attrNameLst>
                                      </p:cBhvr>
                                      <p:to>
                                        <p:strVal val="visible"/>
                                      </p:to>
                                    </p:set>
                                    <p:animEffect transition="in" filter="fade">
                                      <p:cBhvr>
                                        <p:cTn id="125" dur="500"/>
                                        <p:tgtEl>
                                          <p:spTgt spid="196"/>
                                        </p:tgtEl>
                                      </p:cBhvr>
                                    </p:animEffect>
                                  </p:childTnLst>
                                </p:cTn>
                              </p:par>
                              <p:par>
                                <p:cTn id="126" presetID="10" presetClass="entr" presetSubtype="0" fill="hold" nodeType="withEffect">
                                  <p:stCondLst>
                                    <p:cond delay="0"/>
                                  </p:stCondLst>
                                  <p:childTnLst>
                                    <p:set>
                                      <p:cBhvr>
                                        <p:cTn id="127" dur="1" fill="hold">
                                          <p:stCondLst>
                                            <p:cond delay="0"/>
                                          </p:stCondLst>
                                        </p:cTn>
                                        <p:tgtEl>
                                          <p:spTgt spid="211"/>
                                        </p:tgtEl>
                                        <p:attrNameLst>
                                          <p:attrName>style.visibility</p:attrName>
                                        </p:attrNameLst>
                                      </p:cBhvr>
                                      <p:to>
                                        <p:strVal val="visible"/>
                                      </p:to>
                                    </p:set>
                                    <p:animEffect transition="in" filter="fade">
                                      <p:cBhvr>
                                        <p:cTn id="128" dur="500"/>
                                        <p:tgtEl>
                                          <p:spTgt spid="211"/>
                                        </p:tgtEl>
                                      </p:cBhvr>
                                    </p:animEffect>
                                  </p:childTnLst>
                                </p:cTn>
                              </p:par>
                              <p:par>
                                <p:cTn id="129" presetID="10" presetClass="entr" presetSubtype="0" fill="hold" nodeType="withEffect">
                                  <p:stCondLst>
                                    <p:cond delay="0"/>
                                  </p:stCondLst>
                                  <p:childTnLst>
                                    <p:set>
                                      <p:cBhvr>
                                        <p:cTn id="130" dur="1" fill="hold">
                                          <p:stCondLst>
                                            <p:cond delay="0"/>
                                          </p:stCondLst>
                                        </p:cTn>
                                        <p:tgtEl>
                                          <p:spTgt spid="212"/>
                                        </p:tgtEl>
                                        <p:attrNameLst>
                                          <p:attrName>style.visibility</p:attrName>
                                        </p:attrNameLst>
                                      </p:cBhvr>
                                      <p:to>
                                        <p:strVal val="visible"/>
                                      </p:to>
                                    </p:set>
                                    <p:animEffect transition="in" filter="fade">
                                      <p:cBhvr>
                                        <p:cTn id="131" dur="500"/>
                                        <p:tgtEl>
                                          <p:spTgt spid="212"/>
                                        </p:tgtEl>
                                      </p:cBhvr>
                                    </p:animEffect>
                                  </p:childTnLst>
                                </p:cTn>
                              </p:par>
                              <p:par>
                                <p:cTn id="132" presetID="10" presetClass="entr" presetSubtype="0" fill="hold" nodeType="withEffect">
                                  <p:stCondLst>
                                    <p:cond delay="0"/>
                                  </p:stCondLst>
                                  <p:childTnLst>
                                    <p:set>
                                      <p:cBhvr>
                                        <p:cTn id="133" dur="1" fill="hold">
                                          <p:stCondLst>
                                            <p:cond delay="0"/>
                                          </p:stCondLst>
                                        </p:cTn>
                                        <p:tgtEl>
                                          <p:spTgt spid="215"/>
                                        </p:tgtEl>
                                        <p:attrNameLst>
                                          <p:attrName>style.visibility</p:attrName>
                                        </p:attrNameLst>
                                      </p:cBhvr>
                                      <p:to>
                                        <p:strVal val="visible"/>
                                      </p:to>
                                    </p:set>
                                    <p:animEffect transition="in" filter="fade">
                                      <p:cBhvr>
                                        <p:cTn id="134" dur="500"/>
                                        <p:tgtEl>
                                          <p:spTgt spid="215"/>
                                        </p:tgtEl>
                                      </p:cBhvr>
                                    </p:animEffect>
                                  </p:childTnLst>
                                </p:cTn>
                              </p:par>
                              <p:par>
                                <p:cTn id="135" presetID="10" presetClass="exit" presetSubtype="0" fill="hold" nodeType="withEffect">
                                  <p:stCondLst>
                                    <p:cond delay="0"/>
                                  </p:stCondLst>
                                  <p:childTnLst>
                                    <p:animEffect transition="out" filter="fade">
                                      <p:cBhvr>
                                        <p:cTn id="136" dur="500"/>
                                        <p:tgtEl>
                                          <p:spTgt spid="159"/>
                                        </p:tgtEl>
                                      </p:cBhvr>
                                    </p:animEffect>
                                    <p:set>
                                      <p:cBhvr>
                                        <p:cTn id="137" dur="1" fill="hold">
                                          <p:stCondLst>
                                            <p:cond delay="499"/>
                                          </p:stCondLst>
                                        </p:cTn>
                                        <p:tgtEl>
                                          <p:spTgt spid="159"/>
                                        </p:tgtEl>
                                        <p:attrNameLst>
                                          <p:attrName>style.visibility</p:attrName>
                                        </p:attrNameLst>
                                      </p:cBhvr>
                                      <p:to>
                                        <p:strVal val="hidden"/>
                                      </p:to>
                                    </p:set>
                                  </p:childTnLst>
                                </p:cTn>
                              </p:par>
                              <p:par>
                                <p:cTn id="138" presetID="10" presetClass="entr" presetSubtype="0" fill="hold" nodeType="withEffect">
                                  <p:stCondLst>
                                    <p:cond delay="0"/>
                                  </p:stCondLst>
                                  <p:childTnLst>
                                    <p:set>
                                      <p:cBhvr>
                                        <p:cTn id="139" dur="1" fill="hold">
                                          <p:stCondLst>
                                            <p:cond delay="0"/>
                                          </p:stCondLst>
                                        </p:cTn>
                                        <p:tgtEl>
                                          <p:spTgt spid="219"/>
                                        </p:tgtEl>
                                        <p:attrNameLst>
                                          <p:attrName>style.visibility</p:attrName>
                                        </p:attrNameLst>
                                      </p:cBhvr>
                                      <p:to>
                                        <p:strVal val="visible"/>
                                      </p:to>
                                    </p:set>
                                    <p:animEffect transition="in" filter="fade">
                                      <p:cBhvr>
                                        <p:cTn id="140" dur="500"/>
                                        <p:tgtEl>
                                          <p:spTgt spid="219"/>
                                        </p:tgtEl>
                                      </p:cBhvr>
                                    </p:animEffect>
                                  </p:childTnLst>
                                </p:cTn>
                              </p:par>
                              <p:par>
                                <p:cTn id="141" presetID="10" presetClass="entr" presetSubtype="0" fill="hold" nodeType="withEffect">
                                  <p:stCondLst>
                                    <p:cond delay="0"/>
                                  </p:stCondLst>
                                  <p:childTnLst>
                                    <p:set>
                                      <p:cBhvr>
                                        <p:cTn id="142" dur="1" fill="hold">
                                          <p:stCondLst>
                                            <p:cond delay="0"/>
                                          </p:stCondLst>
                                        </p:cTn>
                                        <p:tgtEl>
                                          <p:spTgt spid="223"/>
                                        </p:tgtEl>
                                        <p:attrNameLst>
                                          <p:attrName>style.visibility</p:attrName>
                                        </p:attrNameLst>
                                      </p:cBhvr>
                                      <p:to>
                                        <p:strVal val="visible"/>
                                      </p:to>
                                    </p:set>
                                    <p:animEffect transition="in" filter="fade">
                                      <p:cBhvr>
                                        <p:cTn id="143" dur="500"/>
                                        <p:tgtEl>
                                          <p:spTgt spid="223"/>
                                        </p:tgtEl>
                                      </p:cBhvr>
                                    </p:animEffect>
                                  </p:childTnLst>
                                </p:cTn>
                              </p:par>
                              <p:par>
                                <p:cTn id="144" presetID="10" presetClass="entr" presetSubtype="0" fill="hold" nodeType="withEffect">
                                  <p:stCondLst>
                                    <p:cond delay="0"/>
                                  </p:stCondLst>
                                  <p:childTnLst>
                                    <p:set>
                                      <p:cBhvr>
                                        <p:cTn id="145" dur="1" fill="hold">
                                          <p:stCondLst>
                                            <p:cond delay="0"/>
                                          </p:stCondLst>
                                        </p:cTn>
                                        <p:tgtEl>
                                          <p:spTgt spid="221"/>
                                        </p:tgtEl>
                                        <p:attrNameLst>
                                          <p:attrName>style.visibility</p:attrName>
                                        </p:attrNameLst>
                                      </p:cBhvr>
                                      <p:to>
                                        <p:strVal val="visible"/>
                                      </p:to>
                                    </p:set>
                                    <p:animEffect transition="in" filter="fade">
                                      <p:cBhvr>
                                        <p:cTn id="146" dur="500"/>
                                        <p:tgtEl>
                                          <p:spTgt spid="221"/>
                                        </p:tgtEl>
                                      </p:cBhvr>
                                    </p:animEffect>
                                  </p:childTnLst>
                                </p:cTn>
                              </p:par>
                              <p:par>
                                <p:cTn id="147" presetID="10" presetClass="entr" presetSubtype="0" fill="hold" nodeType="withEffect">
                                  <p:stCondLst>
                                    <p:cond delay="0"/>
                                  </p:stCondLst>
                                  <p:childTnLst>
                                    <p:set>
                                      <p:cBhvr>
                                        <p:cTn id="148" dur="1" fill="hold">
                                          <p:stCondLst>
                                            <p:cond delay="0"/>
                                          </p:stCondLst>
                                        </p:cTn>
                                        <p:tgtEl>
                                          <p:spTgt spid="229"/>
                                        </p:tgtEl>
                                        <p:attrNameLst>
                                          <p:attrName>style.visibility</p:attrName>
                                        </p:attrNameLst>
                                      </p:cBhvr>
                                      <p:to>
                                        <p:strVal val="visible"/>
                                      </p:to>
                                    </p:set>
                                    <p:animEffect transition="in" filter="fade">
                                      <p:cBhvr>
                                        <p:cTn id="149" dur="500"/>
                                        <p:tgtEl>
                                          <p:spTgt spid="229"/>
                                        </p:tgtEl>
                                      </p:cBhvr>
                                    </p:animEffect>
                                  </p:childTnLst>
                                </p:cTn>
                              </p:par>
                              <p:par>
                                <p:cTn id="150" presetID="10" presetClass="entr" presetSubtype="0" fill="hold" nodeType="withEffect">
                                  <p:stCondLst>
                                    <p:cond delay="0"/>
                                  </p:stCondLst>
                                  <p:childTnLst>
                                    <p:set>
                                      <p:cBhvr>
                                        <p:cTn id="151" dur="1" fill="hold">
                                          <p:stCondLst>
                                            <p:cond delay="0"/>
                                          </p:stCondLst>
                                        </p:cTn>
                                        <p:tgtEl>
                                          <p:spTgt spid="226"/>
                                        </p:tgtEl>
                                        <p:attrNameLst>
                                          <p:attrName>style.visibility</p:attrName>
                                        </p:attrNameLst>
                                      </p:cBhvr>
                                      <p:to>
                                        <p:strVal val="visible"/>
                                      </p:to>
                                    </p:set>
                                    <p:animEffect transition="in" filter="fade">
                                      <p:cBhvr>
                                        <p:cTn id="152" dur="500"/>
                                        <p:tgtEl>
                                          <p:spTgt spid="226"/>
                                        </p:tgtEl>
                                      </p:cBhvr>
                                    </p:animEffect>
                                  </p:childTnLst>
                                </p:cTn>
                              </p:par>
                              <p:par>
                                <p:cTn id="153" presetID="10" presetClass="entr" presetSubtype="0" fill="hold" nodeType="withEffect">
                                  <p:stCondLst>
                                    <p:cond delay="0"/>
                                  </p:stCondLst>
                                  <p:childTnLst>
                                    <p:set>
                                      <p:cBhvr>
                                        <p:cTn id="154" dur="1" fill="hold">
                                          <p:stCondLst>
                                            <p:cond delay="0"/>
                                          </p:stCondLst>
                                        </p:cTn>
                                        <p:tgtEl>
                                          <p:spTgt spid="231"/>
                                        </p:tgtEl>
                                        <p:attrNameLst>
                                          <p:attrName>style.visibility</p:attrName>
                                        </p:attrNameLst>
                                      </p:cBhvr>
                                      <p:to>
                                        <p:strVal val="visible"/>
                                      </p:to>
                                    </p:set>
                                    <p:animEffect transition="in" filter="fade">
                                      <p:cBhvr>
                                        <p:cTn id="155" dur="500"/>
                                        <p:tgtEl>
                                          <p:spTgt spid="231"/>
                                        </p:tgtEl>
                                      </p:cBhvr>
                                    </p:animEffect>
                                  </p:childTnLst>
                                </p:cTn>
                              </p:par>
                              <p:par>
                                <p:cTn id="156" presetID="10" presetClass="entr" presetSubtype="0" fill="hold" nodeType="withEffect">
                                  <p:stCondLst>
                                    <p:cond delay="0"/>
                                  </p:stCondLst>
                                  <p:childTnLst>
                                    <p:set>
                                      <p:cBhvr>
                                        <p:cTn id="157" dur="1" fill="hold">
                                          <p:stCondLst>
                                            <p:cond delay="0"/>
                                          </p:stCondLst>
                                        </p:cTn>
                                        <p:tgtEl>
                                          <p:spTgt spid="235"/>
                                        </p:tgtEl>
                                        <p:attrNameLst>
                                          <p:attrName>style.visibility</p:attrName>
                                        </p:attrNameLst>
                                      </p:cBhvr>
                                      <p:to>
                                        <p:strVal val="visible"/>
                                      </p:to>
                                    </p:set>
                                    <p:animEffect transition="in" filter="fade">
                                      <p:cBhvr>
                                        <p:cTn id="158" dur="500"/>
                                        <p:tgtEl>
                                          <p:spTgt spid="235"/>
                                        </p:tgtEl>
                                      </p:cBhvr>
                                    </p:animEffect>
                                  </p:childTnLst>
                                </p:cTn>
                              </p:par>
                              <p:par>
                                <p:cTn id="159" presetID="10" presetClass="entr" presetSubtype="0" fill="hold" nodeType="withEffect">
                                  <p:stCondLst>
                                    <p:cond delay="0"/>
                                  </p:stCondLst>
                                  <p:childTnLst>
                                    <p:set>
                                      <p:cBhvr>
                                        <p:cTn id="160" dur="1" fill="hold">
                                          <p:stCondLst>
                                            <p:cond delay="0"/>
                                          </p:stCondLst>
                                        </p:cTn>
                                        <p:tgtEl>
                                          <p:spTgt spid="233"/>
                                        </p:tgtEl>
                                        <p:attrNameLst>
                                          <p:attrName>style.visibility</p:attrName>
                                        </p:attrNameLst>
                                      </p:cBhvr>
                                      <p:to>
                                        <p:strVal val="visible"/>
                                      </p:to>
                                    </p:set>
                                    <p:animEffect transition="in" filter="fade">
                                      <p:cBhvr>
                                        <p:cTn id="161" dur="500"/>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2FDEA9A-20FB-3C1B-D534-363CE895ED9A}"/>
              </a:ext>
            </a:extLst>
          </p:cNvPr>
          <p:cNvSpPr txBox="1"/>
          <p:nvPr/>
        </p:nvSpPr>
        <p:spPr>
          <a:xfrm>
            <a:off x="182880" y="1483822"/>
            <a:ext cx="3813048" cy="3139321"/>
          </a:xfrm>
          <a:prstGeom prst="rect">
            <a:avLst/>
          </a:prstGeom>
          <a:noFill/>
        </p:spPr>
        <p:txBody>
          <a:bodyPr wrap="square" rtlCol="0">
            <a:spAutoFit/>
          </a:bodyPr>
          <a:lstStyle/>
          <a:p>
            <a:pPr marL="285750" indent="-285750">
              <a:buFont typeface="Arial" panose="020B0604020202020204" pitchFamily="34" charset="0"/>
              <a:buChar char="•"/>
            </a:pPr>
            <a:r>
              <a:rPr lang="en-US" dirty="0"/>
              <a:t>We can use sensitivity tests and optimization methods to find ideal operating parameters</a:t>
            </a:r>
          </a:p>
          <a:p>
            <a:endParaRPr lang="en-US" dirty="0"/>
          </a:p>
          <a:p>
            <a:pPr marL="285750" indent="-285750">
              <a:buFont typeface="Arial" panose="020B0604020202020204" pitchFamily="34" charset="0"/>
              <a:buChar char="•"/>
            </a:pPr>
            <a:r>
              <a:rPr lang="en-US" dirty="0"/>
              <a:t>Reflux ratio and bottoms flowrate can be controlled to maximize heat exchanger and column efficiency</a:t>
            </a:r>
          </a:p>
          <a:p>
            <a:pPr marL="285750" indent="-285750">
              <a:buFont typeface="Arial" panose="020B0604020202020204" pitchFamily="34" charset="0"/>
              <a:buChar char="•"/>
            </a:pPr>
            <a:endParaRPr lang="en-US" dirty="0"/>
          </a:p>
          <a:p>
            <a:endParaRPr lang="en-US" dirty="0"/>
          </a:p>
          <a:p>
            <a:endParaRPr lang="en-US" dirty="0"/>
          </a:p>
        </p:txBody>
      </p:sp>
      <p:grpSp>
        <p:nvGrpSpPr>
          <p:cNvPr id="18" name="Group 17">
            <a:extLst>
              <a:ext uri="{FF2B5EF4-FFF2-40B4-BE49-F238E27FC236}">
                <a16:creationId xmlns:a16="http://schemas.microsoft.com/office/drawing/2014/main" id="{B9755CFD-09E3-91C9-3ED3-7796A45F9621}"/>
              </a:ext>
            </a:extLst>
          </p:cNvPr>
          <p:cNvGrpSpPr/>
          <p:nvPr/>
        </p:nvGrpSpPr>
        <p:grpSpPr>
          <a:xfrm>
            <a:off x="4579698" y="827358"/>
            <a:ext cx="7124357" cy="5391257"/>
            <a:chOff x="7022272" y="1049159"/>
            <a:chExt cx="4683710" cy="3943306"/>
          </a:xfrm>
        </p:grpSpPr>
        <p:grpSp>
          <p:nvGrpSpPr>
            <p:cNvPr id="13" name="Group 12">
              <a:extLst>
                <a:ext uri="{FF2B5EF4-FFF2-40B4-BE49-F238E27FC236}">
                  <a16:creationId xmlns:a16="http://schemas.microsoft.com/office/drawing/2014/main" id="{E5DC725D-019F-BE7C-A152-9E30E6943E10}"/>
                </a:ext>
              </a:extLst>
            </p:cNvPr>
            <p:cNvGrpSpPr/>
            <p:nvPr/>
          </p:nvGrpSpPr>
          <p:grpSpPr>
            <a:xfrm>
              <a:off x="7223760" y="1049159"/>
              <a:ext cx="4482222" cy="3731498"/>
              <a:chOff x="1444752" y="2714939"/>
              <a:chExt cx="4482222" cy="3731498"/>
            </a:xfrm>
          </p:grpSpPr>
          <p:sp>
            <p:nvSpPr>
              <p:cNvPr id="11" name="Rectangle 10">
                <a:extLst>
                  <a:ext uri="{FF2B5EF4-FFF2-40B4-BE49-F238E27FC236}">
                    <a16:creationId xmlns:a16="http://schemas.microsoft.com/office/drawing/2014/main" id="{0EDD2516-5800-F525-6D3B-9F81D1DF917A}"/>
                  </a:ext>
                </a:extLst>
              </p:cNvPr>
              <p:cNvSpPr/>
              <p:nvPr/>
            </p:nvSpPr>
            <p:spPr>
              <a:xfrm>
                <a:off x="1444752" y="2714939"/>
                <a:ext cx="4482222" cy="5037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descr="A screenshot of a graph&#10;&#10;AI-generated content may be incorrect.">
                <a:extLst>
                  <a:ext uri="{FF2B5EF4-FFF2-40B4-BE49-F238E27FC236}">
                    <a16:creationId xmlns:a16="http://schemas.microsoft.com/office/drawing/2014/main" id="{DDEED7BA-4F55-B45F-EBC5-3FDAFE163642}"/>
                  </a:ext>
                </a:extLst>
              </p:cNvPr>
              <p:cNvPicPr>
                <a:picLocks noChangeAspect="1"/>
              </p:cNvPicPr>
              <p:nvPr/>
            </p:nvPicPr>
            <p:blipFill rotWithShape="1">
              <a:blip r:embed="rId3">
                <a:extLst>
                  <a:ext uri="{28A0092B-C50C-407E-A947-70E740481C1C}">
                    <a14:useLocalDpi xmlns:a14="http://schemas.microsoft.com/office/drawing/2010/main" val="0"/>
                  </a:ext>
                </a:extLst>
              </a:blip>
              <a:srcRect l="32942" t="2570" r="1217" b="2536"/>
              <a:stretch/>
            </p:blipFill>
            <p:spPr bwMode="auto">
              <a:xfrm>
                <a:off x="1444752" y="2970945"/>
                <a:ext cx="4482222" cy="3475492"/>
              </a:xfrm>
              <a:prstGeom prst="rect">
                <a:avLst/>
              </a:prstGeom>
              <a:noFill/>
              <a:ln>
                <a:noFill/>
              </a:ln>
              <a:extLst>
                <a:ext uri="{53640926-AAD7-44D8-BBD7-CCE9431645EC}">
                  <a14:shadowObscured xmlns:a14="http://schemas.microsoft.com/office/drawing/2010/main"/>
                </a:ext>
              </a:extLst>
            </p:spPr>
          </p:pic>
          <p:sp>
            <p:nvSpPr>
              <p:cNvPr id="12" name="Rectangle 11">
                <a:extLst>
                  <a:ext uri="{FF2B5EF4-FFF2-40B4-BE49-F238E27FC236}">
                    <a16:creationId xmlns:a16="http://schemas.microsoft.com/office/drawing/2014/main" id="{8FB654CD-C657-B446-3C75-CB14D24A943C}"/>
                  </a:ext>
                </a:extLst>
              </p:cNvPr>
              <p:cNvSpPr/>
              <p:nvPr/>
            </p:nvSpPr>
            <p:spPr>
              <a:xfrm>
                <a:off x="1514856" y="2970943"/>
                <a:ext cx="4172712" cy="2477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59394730-AE8A-EFEF-8F80-A1EC36EA5F59}"/>
                  </a:ext>
                </a:extLst>
              </p:cNvPr>
              <p:cNvSpPr txBox="1"/>
              <p:nvPr/>
            </p:nvSpPr>
            <p:spPr>
              <a:xfrm>
                <a:off x="1686259" y="2714940"/>
                <a:ext cx="4071414" cy="517766"/>
              </a:xfrm>
              <a:prstGeom prst="rect">
                <a:avLst/>
              </a:prstGeom>
              <a:noFill/>
            </p:spPr>
            <p:txBody>
              <a:bodyPr wrap="square" rtlCol="0">
                <a:spAutoFit/>
              </a:bodyPr>
              <a:lstStyle/>
              <a:p>
                <a:pPr algn="ctr"/>
                <a:r>
                  <a:rPr lang="en-US" sz="2000" dirty="0"/>
                  <a:t>Reflux Ratio vs Output LN2 kg/</a:t>
                </a:r>
                <a:r>
                  <a:rPr lang="en-US" sz="2000" dirty="0" err="1"/>
                  <a:t>hr</a:t>
                </a:r>
                <a:r>
                  <a:rPr lang="en-US" sz="2000" dirty="0"/>
                  <a:t>-kW for 10 bottoms flows (kg/</a:t>
                </a:r>
                <a:r>
                  <a:rPr lang="en-US" sz="2000" dirty="0" err="1"/>
                  <a:t>hr</a:t>
                </a:r>
                <a:r>
                  <a:rPr lang="en-US" sz="2000" dirty="0"/>
                  <a:t>)</a:t>
                </a:r>
                <a:endParaRPr lang="en-CA" sz="2000" dirty="0"/>
              </a:p>
            </p:txBody>
          </p:sp>
        </p:grpSp>
        <p:sp>
          <p:nvSpPr>
            <p:cNvPr id="14" name="Rectangle 13">
              <a:extLst>
                <a:ext uri="{FF2B5EF4-FFF2-40B4-BE49-F238E27FC236}">
                  <a16:creationId xmlns:a16="http://schemas.microsoft.com/office/drawing/2014/main" id="{35D19D06-B8BF-7566-0B84-E41BCAED2A20}"/>
                </a:ext>
              </a:extLst>
            </p:cNvPr>
            <p:cNvSpPr/>
            <p:nvPr/>
          </p:nvSpPr>
          <p:spPr>
            <a:xfrm>
              <a:off x="7223759" y="4619756"/>
              <a:ext cx="4482222" cy="3727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a:extLst>
                <a:ext uri="{FF2B5EF4-FFF2-40B4-BE49-F238E27FC236}">
                  <a16:creationId xmlns:a16="http://schemas.microsoft.com/office/drawing/2014/main" id="{FEACF8EB-414E-D3DF-468C-7979BEF0DF93}"/>
                </a:ext>
              </a:extLst>
            </p:cNvPr>
            <p:cNvSpPr txBox="1"/>
            <p:nvPr/>
          </p:nvSpPr>
          <p:spPr>
            <a:xfrm>
              <a:off x="9146715" y="4633773"/>
              <a:ext cx="826429" cy="247627"/>
            </a:xfrm>
            <a:prstGeom prst="rect">
              <a:avLst/>
            </a:prstGeom>
            <a:noFill/>
          </p:spPr>
          <p:txBody>
            <a:bodyPr wrap="none" rtlCol="0">
              <a:spAutoFit/>
            </a:bodyPr>
            <a:lstStyle/>
            <a:p>
              <a:r>
                <a:rPr lang="en-US" sz="1600" dirty="0"/>
                <a:t>Reflux Ratio</a:t>
              </a:r>
              <a:endParaRPr lang="en-CA" sz="1600" dirty="0"/>
            </a:p>
          </p:txBody>
        </p:sp>
        <p:sp>
          <p:nvSpPr>
            <p:cNvPr id="17" name="Rectangle 16">
              <a:extLst>
                <a:ext uri="{FF2B5EF4-FFF2-40B4-BE49-F238E27FC236}">
                  <a16:creationId xmlns:a16="http://schemas.microsoft.com/office/drawing/2014/main" id="{8E2E6BEB-81B0-7862-C23A-84FF2095BFF3}"/>
                </a:ext>
              </a:extLst>
            </p:cNvPr>
            <p:cNvSpPr/>
            <p:nvPr/>
          </p:nvSpPr>
          <p:spPr>
            <a:xfrm rot="16200000">
              <a:off x="5287345" y="2784086"/>
              <a:ext cx="3943306" cy="4734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52B4BB84-6C14-01C1-761F-F7A11087799E}"/>
                </a:ext>
              </a:extLst>
            </p:cNvPr>
            <p:cNvSpPr txBox="1"/>
            <p:nvPr/>
          </p:nvSpPr>
          <p:spPr>
            <a:xfrm rot="16200000">
              <a:off x="6733909" y="2959896"/>
              <a:ext cx="1139884" cy="222573"/>
            </a:xfrm>
            <a:prstGeom prst="rect">
              <a:avLst/>
            </a:prstGeom>
            <a:noFill/>
          </p:spPr>
          <p:txBody>
            <a:bodyPr wrap="none" rtlCol="0">
              <a:spAutoFit/>
            </a:bodyPr>
            <a:lstStyle/>
            <a:p>
              <a:r>
                <a:rPr lang="en-US" sz="1600" dirty="0"/>
                <a:t>Output LN2/kW</a:t>
              </a:r>
              <a:endParaRPr lang="en-CA" sz="1600" dirty="0"/>
            </a:p>
          </p:txBody>
        </p:sp>
      </p:grpSp>
      <p:sp>
        <p:nvSpPr>
          <p:cNvPr id="2" name="TextBox 1">
            <a:extLst>
              <a:ext uri="{FF2B5EF4-FFF2-40B4-BE49-F238E27FC236}">
                <a16:creationId xmlns:a16="http://schemas.microsoft.com/office/drawing/2014/main" id="{F62E6DD3-F9FF-E215-2F72-15FA6A907BC7}"/>
              </a:ext>
            </a:extLst>
          </p:cNvPr>
          <p:cNvSpPr txBox="1"/>
          <p:nvPr/>
        </p:nvSpPr>
        <p:spPr>
          <a:xfrm>
            <a:off x="6892138" y="2411193"/>
            <a:ext cx="1260459" cy="369332"/>
          </a:xfrm>
          <a:prstGeom prst="rect">
            <a:avLst/>
          </a:prstGeom>
          <a:noFill/>
        </p:spPr>
        <p:txBody>
          <a:bodyPr wrap="square" rtlCol="0">
            <a:spAutoFit/>
          </a:bodyPr>
          <a:lstStyle/>
          <a:p>
            <a:r>
              <a:rPr lang="en-US" dirty="0"/>
              <a:t>5 kg/</a:t>
            </a:r>
            <a:r>
              <a:rPr lang="en-US" dirty="0" err="1"/>
              <a:t>hr</a:t>
            </a:r>
            <a:endParaRPr lang="en-CA" dirty="0"/>
          </a:p>
        </p:txBody>
      </p:sp>
      <p:sp>
        <p:nvSpPr>
          <p:cNvPr id="3" name="TextBox 2">
            <a:extLst>
              <a:ext uri="{FF2B5EF4-FFF2-40B4-BE49-F238E27FC236}">
                <a16:creationId xmlns:a16="http://schemas.microsoft.com/office/drawing/2014/main" id="{5547B414-B0EB-7A41-BB39-A3FB482005A8}"/>
              </a:ext>
            </a:extLst>
          </p:cNvPr>
          <p:cNvSpPr txBox="1"/>
          <p:nvPr/>
        </p:nvSpPr>
        <p:spPr>
          <a:xfrm>
            <a:off x="8667866" y="2680983"/>
            <a:ext cx="1260459" cy="369332"/>
          </a:xfrm>
          <a:prstGeom prst="rect">
            <a:avLst/>
          </a:prstGeom>
          <a:noFill/>
        </p:spPr>
        <p:txBody>
          <a:bodyPr wrap="square" rtlCol="0">
            <a:spAutoFit/>
          </a:bodyPr>
          <a:lstStyle/>
          <a:p>
            <a:r>
              <a:rPr lang="en-US" dirty="0"/>
              <a:t>4 kg/</a:t>
            </a:r>
            <a:r>
              <a:rPr lang="en-US" dirty="0" err="1"/>
              <a:t>hr</a:t>
            </a:r>
            <a:endParaRPr lang="en-CA" dirty="0"/>
          </a:p>
        </p:txBody>
      </p:sp>
      <p:cxnSp>
        <p:nvCxnSpPr>
          <p:cNvPr id="5" name="Straight Connector 4">
            <a:extLst>
              <a:ext uri="{FF2B5EF4-FFF2-40B4-BE49-F238E27FC236}">
                <a16:creationId xmlns:a16="http://schemas.microsoft.com/office/drawing/2014/main" id="{2635A6ED-F538-9C5F-41A7-96BDBDE92E39}"/>
              </a:ext>
            </a:extLst>
          </p:cNvPr>
          <p:cNvCxnSpPr>
            <a:cxnSpLocks/>
          </p:cNvCxnSpPr>
          <p:nvPr/>
        </p:nvCxnSpPr>
        <p:spPr>
          <a:xfrm>
            <a:off x="7316461" y="2868389"/>
            <a:ext cx="0" cy="2445167"/>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22C3B5ED-633A-3985-8B75-46DA8D2D1665}"/>
              </a:ext>
            </a:extLst>
          </p:cNvPr>
          <p:cNvCxnSpPr>
            <a:cxnSpLocks/>
          </p:cNvCxnSpPr>
          <p:nvPr/>
        </p:nvCxnSpPr>
        <p:spPr>
          <a:xfrm>
            <a:off x="9040186" y="3106378"/>
            <a:ext cx="0" cy="2207178"/>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22" name="Slide Number Placeholder 81">
            <a:extLst>
              <a:ext uri="{FF2B5EF4-FFF2-40B4-BE49-F238E27FC236}">
                <a16:creationId xmlns:a16="http://schemas.microsoft.com/office/drawing/2014/main" id="{135E6EEA-3A83-7BED-2E21-54E7B9D13442}"/>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11</a:t>
            </a:r>
          </a:p>
        </p:txBody>
      </p:sp>
    </p:spTree>
    <p:extLst>
      <p:ext uri="{BB962C8B-B14F-4D97-AF65-F5344CB8AC3E}">
        <p14:creationId xmlns:p14="http://schemas.microsoft.com/office/powerpoint/2010/main" val="314005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4A3212E-91DE-5A0C-7B70-4930A300E8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C3209D-754E-3DCA-7034-0F115628977F}"/>
              </a:ext>
            </a:extLst>
          </p:cNvPr>
          <p:cNvSpPr>
            <a:spLocks noGrp="1"/>
          </p:cNvSpPr>
          <p:nvPr>
            <p:ph type="title"/>
          </p:nvPr>
        </p:nvSpPr>
        <p:spPr>
          <a:xfrm>
            <a:off x="1831004" y="589435"/>
            <a:ext cx="9601200" cy="914400"/>
          </a:xfrm>
        </p:spPr>
        <p:txBody>
          <a:bodyPr/>
          <a:lstStyle/>
          <a:p>
            <a:r>
              <a:rPr lang="en-US" dirty="0"/>
              <a:t>Operating Variations</a:t>
            </a:r>
            <a:endParaRPr lang="en-CA" dirty="0"/>
          </a:p>
        </p:txBody>
      </p:sp>
      <p:grpSp>
        <p:nvGrpSpPr>
          <p:cNvPr id="14" name="Group 13">
            <a:extLst>
              <a:ext uri="{FF2B5EF4-FFF2-40B4-BE49-F238E27FC236}">
                <a16:creationId xmlns:a16="http://schemas.microsoft.com/office/drawing/2014/main" id="{4397816D-6F09-5A31-4222-D491E52CC221}"/>
              </a:ext>
            </a:extLst>
          </p:cNvPr>
          <p:cNvGrpSpPr/>
          <p:nvPr/>
        </p:nvGrpSpPr>
        <p:grpSpPr>
          <a:xfrm>
            <a:off x="154158" y="1443303"/>
            <a:ext cx="5731740" cy="3205699"/>
            <a:chOff x="552321" y="1554480"/>
            <a:chExt cx="5543679" cy="3349592"/>
          </a:xfrm>
        </p:grpSpPr>
        <p:pic>
          <p:nvPicPr>
            <p:cNvPr id="4" name="Picture 3">
              <a:extLst>
                <a:ext uri="{FF2B5EF4-FFF2-40B4-BE49-F238E27FC236}">
                  <a16:creationId xmlns:a16="http://schemas.microsoft.com/office/drawing/2014/main" id="{B87BACAB-36DD-641E-1BF4-EC489B91B623}"/>
                </a:ext>
              </a:extLst>
            </p:cNvPr>
            <p:cNvPicPr>
              <a:picLocks noChangeAspect="1"/>
            </p:cNvPicPr>
            <p:nvPr/>
          </p:nvPicPr>
          <p:blipFill>
            <a:blip r:embed="rId2"/>
            <a:stretch>
              <a:fillRect/>
            </a:stretch>
          </p:blipFill>
          <p:spPr>
            <a:xfrm>
              <a:off x="552321" y="1554480"/>
              <a:ext cx="5543679" cy="3349592"/>
            </a:xfrm>
            <a:prstGeom prst="rect">
              <a:avLst/>
            </a:prstGeom>
          </p:spPr>
        </p:pic>
        <p:cxnSp>
          <p:nvCxnSpPr>
            <p:cNvPr id="7" name="Straight Connector 6">
              <a:extLst>
                <a:ext uri="{FF2B5EF4-FFF2-40B4-BE49-F238E27FC236}">
                  <a16:creationId xmlns:a16="http://schemas.microsoft.com/office/drawing/2014/main" id="{AF74B55F-C332-FD9F-4048-7E5ABB619158}"/>
                </a:ext>
              </a:extLst>
            </p:cNvPr>
            <p:cNvCxnSpPr/>
            <p:nvPr/>
          </p:nvCxnSpPr>
          <p:spPr>
            <a:xfrm flipV="1">
              <a:off x="2868328" y="1944303"/>
              <a:ext cx="0" cy="252181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2D749E0-17DE-9B4E-87F0-4D7D2C65FD0C}"/>
                </a:ext>
              </a:extLst>
            </p:cNvPr>
            <p:cNvCxnSpPr>
              <a:cxnSpLocks/>
            </p:cNvCxnSpPr>
            <p:nvPr/>
          </p:nvCxnSpPr>
          <p:spPr>
            <a:xfrm flipH="1">
              <a:off x="1255059" y="2786743"/>
              <a:ext cx="463139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48F916FB-867B-2BA6-42BE-67E7259D4280}"/>
              </a:ext>
            </a:extLst>
          </p:cNvPr>
          <p:cNvGrpSpPr/>
          <p:nvPr/>
        </p:nvGrpSpPr>
        <p:grpSpPr>
          <a:xfrm>
            <a:off x="6131880" y="1374750"/>
            <a:ext cx="5905962" cy="3342804"/>
            <a:chOff x="5893117" y="1984140"/>
            <a:chExt cx="6197169" cy="3690053"/>
          </a:xfrm>
        </p:grpSpPr>
        <p:pic>
          <p:nvPicPr>
            <p:cNvPr id="24" name="Picture 23">
              <a:extLst>
                <a:ext uri="{FF2B5EF4-FFF2-40B4-BE49-F238E27FC236}">
                  <a16:creationId xmlns:a16="http://schemas.microsoft.com/office/drawing/2014/main" id="{3773DE4A-4361-66F3-1DAA-52F3D8B8EF3C}"/>
                </a:ext>
              </a:extLst>
            </p:cNvPr>
            <p:cNvPicPr>
              <a:picLocks noChangeAspect="1"/>
            </p:cNvPicPr>
            <p:nvPr/>
          </p:nvPicPr>
          <p:blipFill>
            <a:blip r:embed="rId3"/>
            <a:stretch>
              <a:fillRect/>
            </a:stretch>
          </p:blipFill>
          <p:spPr>
            <a:xfrm>
              <a:off x="5893117" y="1984140"/>
              <a:ext cx="6197169" cy="3690053"/>
            </a:xfrm>
            <a:prstGeom prst="rect">
              <a:avLst/>
            </a:prstGeom>
          </p:spPr>
        </p:pic>
        <p:cxnSp>
          <p:nvCxnSpPr>
            <p:cNvPr id="25" name="Straight Connector 24">
              <a:extLst>
                <a:ext uri="{FF2B5EF4-FFF2-40B4-BE49-F238E27FC236}">
                  <a16:creationId xmlns:a16="http://schemas.microsoft.com/office/drawing/2014/main" id="{C4868DAD-ADE2-FF94-E937-8F90C038AED1}"/>
                </a:ext>
              </a:extLst>
            </p:cNvPr>
            <p:cNvCxnSpPr>
              <a:cxnSpLocks/>
            </p:cNvCxnSpPr>
            <p:nvPr/>
          </p:nvCxnSpPr>
          <p:spPr>
            <a:xfrm flipH="1">
              <a:off x="6687238" y="3240464"/>
              <a:ext cx="462580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2AE6744-1059-9D8A-42AA-C087B98F49CE}"/>
                </a:ext>
              </a:extLst>
            </p:cNvPr>
            <p:cNvCxnSpPr>
              <a:cxnSpLocks/>
            </p:cNvCxnSpPr>
            <p:nvPr/>
          </p:nvCxnSpPr>
          <p:spPr>
            <a:xfrm>
              <a:off x="8665151" y="2610998"/>
              <a:ext cx="0" cy="235760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4624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lide Number Placeholder 81">
            <a:extLst>
              <a:ext uri="{FF2B5EF4-FFF2-40B4-BE49-F238E27FC236}">
                <a16:creationId xmlns:a16="http://schemas.microsoft.com/office/drawing/2014/main" id="{CE36A058-BEC2-4BC5-A467-F2EB2A365051}"/>
              </a:ext>
            </a:extLst>
          </p:cNvPr>
          <p:cNvSpPr>
            <a:spLocks noGrp="1"/>
          </p:cNvSpPr>
          <p:nvPr>
            <p:ph type="sldNum" sz="quarter" idx="22"/>
          </p:nvPr>
        </p:nvSpPr>
        <p:spPr>
          <a:xfrm>
            <a:off x="8610600" y="6356350"/>
            <a:ext cx="2743200" cy="365125"/>
          </a:xfrm>
        </p:spPr>
        <p:txBody>
          <a:bodyPr/>
          <a:lstStyle/>
          <a:p>
            <a:fld id="{B5CEABB6-07DC-46E8-9B57-56EC44A396E5}" type="slidenum">
              <a:rPr lang="en-US" sz="1800" smtClean="0"/>
              <a:pPr/>
              <a:t>2</a:t>
            </a:fld>
            <a:endParaRPr lang="en-US" sz="1800" dirty="0"/>
          </a:p>
        </p:txBody>
      </p:sp>
      <p:sp>
        <p:nvSpPr>
          <p:cNvPr id="29" name="Title 9">
            <a:extLst>
              <a:ext uri="{FF2B5EF4-FFF2-40B4-BE49-F238E27FC236}">
                <a16:creationId xmlns:a16="http://schemas.microsoft.com/office/drawing/2014/main" id="{82A89C42-61CD-3530-3E00-499EA36F2955}"/>
              </a:ext>
            </a:extLst>
          </p:cNvPr>
          <p:cNvSpPr>
            <a:spLocks noGrp="1"/>
          </p:cNvSpPr>
          <p:nvPr>
            <p:ph type="title"/>
          </p:nvPr>
        </p:nvSpPr>
        <p:spPr>
          <a:xfrm>
            <a:off x="1114043" y="636397"/>
            <a:ext cx="4029894" cy="1325563"/>
          </a:xfrm>
        </p:spPr>
        <p:txBody>
          <a:bodyPr/>
          <a:lstStyle/>
          <a:p>
            <a:r>
              <a:rPr lang="en-US" sz="2800" dirty="0"/>
              <a:t>A Radioactive Background</a:t>
            </a:r>
            <a:br>
              <a:rPr lang="en-CA" sz="2800" dirty="0"/>
            </a:br>
            <a:endParaRPr lang="en-CA" dirty="0"/>
          </a:p>
        </p:txBody>
      </p:sp>
      <p:sp>
        <p:nvSpPr>
          <p:cNvPr id="30" name="Text Placeholder 2">
            <a:extLst>
              <a:ext uri="{FF2B5EF4-FFF2-40B4-BE49-F238E27FC236}">
                <a16:creationId xmlns:a16="http://schemas.microsoft.com/office/drawing/2014/main" id="{B8C8926B-5DA7-76F1-3A3A-B2432467CC53}"/>
              </a:ext>
            </a:extLst>
          </p:cNvPr>
          <p:cNvSpPr txBox="1">
            <a:spLocks/>
          </p:cNvSpPr>
          <p:nvPr/>
        </p:nvSpPr>
        <p:spPr>
          <a:xfrm>
            <a:off x="631995" y="1704390"/>
            <a:ext cx="4904310" cy="2433501"/>
          </a:xfrm>
          <a:prstGeom prst="rect">
            <a:avLst/>
          </a:prstGeom>
          <a:ln>
            <a:no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CA" sz="1800" dirty="0"/>
              <a:t>The LN2 from the UG LN2 plant is used for SNO+ scintillators, cover gas, cooling power</a:t>
            </a:r>
          </a:p>
          <a:p>
            <a:pPr marL="342900" indent="-342900"/>
            <a:r>
              <a:rPr lang="en-CA" sz="1800" dirty="0"/>
              <a:t>The plant produces nitrogen containing a 3% argon impurity, which can contain radioactive Ar-39 </a:t>
            </a:r>
          </a:p>
          <a:p>
            <a:pPr marL="342900" indent="-342900"/>
            <a:endParaRPr lang="en-CA" sz="1800" dirty="0"/>
          </a:p>
          <a:p>
            <a:endParaRPr lang="en-CA" sz="2000" dirty="0"/>
          </a:p>
          <a:p>
            <a:pPr marL="342900" indent="-342900"/>
            <a:endParaRPr lang="en-CA" sz="2000" dirty="0"/>
          </a:p>
        </p:txBody>
      </p:sp>
      <p:pic>
        <p:nvPicPr>
          <p:cNvPr id="31" name="Picture 30" descr="A graph with red lines&#10;&#10;AI-generated content may be incorrect.">
            <a:extLst>
              <a:ext uri="{FF2B5EF4-FFF2-40B4-BE49-F238E27FC236}">
                <a16:creationId xmlns:a16="http://schemas.microsoft.com/office/drawing/2014/main" id="{50F5F0F2-758F-37E7-9375-AFBA4B185A3C}"/>
              </a:ext>
            </a:extLst>
          </p:cNvPr>
          <p:cNvPicPr>
            <a:picLocks noChangeAspect="1"/>
          </p:cNvPicPr>
          <p:nvPr/>
        </p:nvPicPr>
        <p:blipFill>
          <a:blip r:embed="rId3">
            <a:extLst>
              <a:ext uri="{28A0092B-C50C-407E-A947-70E740481C1C}">
                <a14:useLocalDpi xmlns:a14="http://schemas.microsoft.com/office/drawing/2010/main" val="0"/>
              </a:ext>
            </a:extLst>
          </a:blip>
          <a:srcRect b="2235"/>
          <a:stretch/>
        </p:blipFill>
        <p:spPr>
          <a:xfrm>
            <a:off x="5584627" y="458577"/>
            <a:ext cx="6471280" cy="1756353"/>
          </a:xfrm>
          <a:prstGeom prst="rect">
            <a:avLst/>
          </a:prstGeom>
          <a:ln>
            <a:solidFill>
              <a:schemeClr val="tx1"/>
            </a:solidFill>
          </a:ln>
        </p:spPr>
      </p:pic>
      <p:graphicFrame>
        <p:nvGraphicFramePr>
          <p:cNvPr id="32" name="Table 31">
            <a:extLst>
              <a:ext uri="{FF2B5EF4-FFF2-40B4-BE49-F238E27FC236}">
                <a16:creationId xmlns:a16="http://schemas.microsoft.com/office/drawing/2014/main" id="{2B5ECC34-DB22-C3AC-89C9-FBCA40672D4B}"/>
              </a:ext>
            </a:extLst>
          </p:cNvPr>
          <p:cNvGraphicFramePr>
            <a:graphicFrameLocks noGrp="1"/>
          </p:cNvGraphicFramePr>
          <p:nvPr>
            <p:extLst>
              <p:ext uri="{D42A27DB-BD31-4B8C-83A1-F6EECF244321}">
                <p14:modId xmlns:p14="http://schemas.microsoft.com/office/powerpoint/2010/main" val="3616790331"/>
              </p:ext>
            </p:extLst>
          </p:nvPr>
        </p:nvGraphicFramePr>
        <p:xfrm>
          <a:off x="5911519" y="4427496"/>
          <a:ext cx="5817495" cy="1481581"/>
        </p:xfrm>
        <a:graphic>
          <a:graphicData uri="http://schemas.openxmlformats.org/drawingml/2006/table">
            <a:tbl>
              <a:tblPr firstRow="1" firstCol="1" bandRow="1">
                <a:tableStyleId>{616DA210-FB5B-4158-B5E0-FEB733F419BA}</a:tableStyleId>
              </a:tblPr>
              <a:tblGrid>
                <a:gridCol w="1987028">
                  <a:extLst>
                    <a:ext uri="{9D8B030D-6E8A-4147-A177-3AD203B41FA5}">
                      <a16:colId xmlns:a16="http://schemas.microsoft.com/office/drawing/2014/main" val="42273419"/>
                    </a:ext>
                  </a:extLst>
                </a:gridCol>
                <a:gridCol w="1958208">
                  <a:extLst>
                    <a:ext uri="{9D8B030D-6E8A-4147-A177-3AD203B41FA5}">
                      <a16:colId xmlns:a16="http://schemas.microsoft.com/office/drawing/2014/main" val="4074882704"/>
                    </a:ext>
                  </a:extLst>
                </a:gridCol>
                <a:gridCol w="1872259">
                  <a:extLst>
                    <a:ext uri="{9D8B030D-6E8A-4147-A177-3AD203B41FA5}">
                      <a16:colId xmlns:a16="http://schemas.microsoft.com/office/drawing/2014/main" val="3830215970"/>
                    </a:ext>
                  </a:extLst>
                </a:gridCol>
              </a:tblGrid>
              <a:tr h="506221">
                <a:tc>
                  <a:txBody>
                    <a:bodyPr/>
                    <a:lstStyle/>
                    <a:p>
                      <a:pPr>
                        <a:lnSpc>
                          <a:spcPct val="100000"/>
                        </a:lnSpc>
                      </a:pPr>
                      <a:endParaRPr lang="en-CA" sz="1600" dirty="0">
                        <a:effectLst/>
                        <a:latin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buNone/>
                      </a:pPr>
                      <a:r>
                        <a:rPr lang="en-CA" sz="1600" dirty="0">
                          <a:effectLst/>
                        </a:rPr>
                        <a:t>LN2 Plant (Past 6 Months)</a:t>
                      </a:r>
                      <a:endParaRPr lang="en-CA" sz="1600" b="1" dirty="0">
                        <a:solidFill>
                          <a:srgbClr val="556064"/>
                        </a:solidFill>
                        <a:effectLst/>
                        <a:latin typeface="Muli"/>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buNone/>
                      </a:pPr>
                      <a:r>
                        <a:rPr lang="en-CA" sz="1600" dirty="0">
                          <a:effectLst/>
                        </a:rPr>
                        <a:t>LN2 Plant (Upgraded)</a:t>
                      </a:r>
                      <a:endParaRPr lang="en-CA" sz="1600" b="1" dirty="0">
                        <a:solidFill>
                          <a:srgbClr val="556064"/>
                        </a:solidFill>
                        <a:effectLst/>
                        <a:latin typeface="Muli"/>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88200694"/>
                  </a:ext>
                </a:extLst>
              </a:tr>
              <a:tr h="333251">
                <a:tc>
                  <a:txBody>
                    <a:bodyPr/>
                    <a:lstStyle/>
                    <a:p>
                      <a:pPr marL="0" marR="0" algn="ctr">
                        <a:lnSpc>
                          <a:spcPct val="100000"/>
                        </a:lnSpc>
                        <a:buNone/>
                      </a:pPr>
                      <a:r>
                        <a:rPr lang="en-CA" sz="1600" dirty="0">
                          <a:effectLst/>
                        </a:rPr>
                        <a:t>Avg LN2 Production Rate (kg/hr)</a:t>
                      </a:r>
                      <a:endParaRPr lang="en-CA" sz="1600" b="1" dirty="0">
                        <a:solidFill>
                          <a:srgbClr val="556064"/>
                        </a:solidFill>
                        <a:effectLst/>
                        <a:latin typeface="Muli"/>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buNone/>
                      </a:pPr>
                      <a:r>
                        <a:rPr lang="en-CA" sz="1600" dirty="0">
                          <a:effectLst/>
                        </a:rPr>
                        <a:t>5.1</a:t>
                      </a:r>
                      <a:endParaRPr lang="en-CA" sz="1600" b="1" dirty="0">
                        <a:solidFill>
                          <a:srgbClr val="556064"/>
                        </a:solidFill>
                        <a:effectLst/>
                        <a:latin typeface="Muli"/>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buNone/>
                      </a:pPr>
                      <a:r>
                        <a:rPr lang="en-CA" sz="1600" dirty="0">
                          <a:effectLst/>
                        </a:rPr>
                        <a:t>6.17</a:t>
                      </a:r>
                      <a:endParaRPr lang="en-CA" sz="1600" b="1" dirty="0">
                        <a:solidFill>
                          <a:srgbClr val="556064"/>
                        </a:solidFill>
                        <a:effectLst/>
                        <a:latin typeface="Muli"/>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89767020"/>
                  </a:ext>
                </a:extLst>
              </a:tr>
              <a:tr h="249930">
                <a:tc>
                  <a:txBody>
                    <a:bodyPr/>
                    <a:lstStyle/>
                    <a:p>
                      <a:pPr marL="0" marR="0" algn="ctr">
                        <a:lnSpc>
                          <a:spcPct val="100000"/>
                        </a:lnSpc>
                        <a:buNone/>
                      </a:pPr>
                      <a:r>
                        <a:rPr lang="en-CA" sz="1600" dirty="0">
                          <a:effectLst/>
                        </a:rPr>
                        <a:t>Peak LN2 Production (kg/hr)</a:t>
                      </a:r>
                      <a:endParaRPr lang="en-CA" sz="1600" b="1" dirty="0">
                        <a:solidFill>
                          <a:srgbClr val="556064"/>
                        </a:solidFill>
                        <a:effectLst/>
                        <a:latin typeface="Muli"/>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buNone/>
                      </a:pPr>
                      <a:r>
                        <a:rPr lang="en-CA" sz="1600">
                          <a:effectLst/>
                        </a:rPr>
                        <a:t>13.12</a:t>
                      </a:r>
                      <a:endParaRPr lang="en-CA" sz="1600" b="1">
                        <a:solidFill>
                          <a:srgbClr val="556064"/>
                        </a:solidFill>
                        <a:effectLst/>
                        <a:latin typeface="Muli"/>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buNone/>
                      </a:pPr>
                      <a:r>
                        <a:rPr lang="en-CA" sz="1600" dirty="0">
                          <a:effectLst/>
                        </a:rPr>
                        <a:t>13.12</a:t>
                      </a:r>
                      <a:endParaRPr lang="en-CA" sz="1600" b="1" dirty="0">
                        <a:solidFill>
                          <a:srgbClr val="556064"/>
                        </a:solidFill>
                        <a:effectLst/>
                        <a:latin typeface="Muli"/>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15579659"/>
                  </a:ext>
                </a:extLst>
              </a:tr>
            </a:tbl>
          </a:graphicData>
        </a:graphic>
      </p:graphicFrame>
      <p:pic>
        <p:nvPicPr>
          <p:cNvPr id="34" name="Picture 33" descr="A graph showing the amount of oxygen in the tank over august&#10;&#10;AI-generated content may be incorrect.">
            <a:extLst>
              <a:ext uri="{FF2B5EF4-FFF2-40B4-BE49-F238E27FC236}">
                <a16:creationId xmlns:a16="http://schemas.microsoft.com/office/drawing/2014/main" id="{56EB68D6-6334-6A75-2A3C-7810D8FB31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6988" y="2360481"/>
            <a:ext cx="6266558" cy="1921464"/>
          </a:xfrm>
          <a:prstGeom prst="rect">
            <a:avLst/>
          </a:prstGeom>
          <a:ln>
            <a:solidFill>
              <a:schemeClr val="tx1"/>
            </a:solidFill>
          </a:ln>
        </p:spPr>
      </p:pic>
      <p:sp>
        <p:nvSpPr>
          <p:cNvPr id="4" name="TextBox 3">
            <a:extLst>
              <a:ext uri="{FF2B5EF4-FFF2-40B4-BE49-F238E27FC236}">
                <a16:creationId xmlns:a16="http://schemas.microsoft.com/office/drawing/2014/main" id="{E806114D-CDC0-80E5-E78F-0361B799AF0C}"/>
              </a:ext>
            </a:extLst>
          </p:cNvPr>
          <p:cNvSpPr txBox="1"/>
          <p:nvPr/>
        </p:nvSpPr>
        <p:spPr>
          <a:xfrm>
            <a:off x="777396" y="3783948"/>
            <a:ext cx="4443827" cy="707886"/>
          </a:xfrm>
          <a:prstGeom prst="rect">
            <a:avLst/>
          </a:prstGeom>
          <a:noFill/>
          <a:ln>
            <a:solidFill>
              <a:srgbClr val="FF0000"/>
            </a:solidFill>
          </a:ln>
        </p:spPr>
        <p:txBody>
          <a:bodyPr wrap="square">
            <a:spAutoFit/>
          </a:bodyPr>
          <a:lstStyle/>
          <a:p>
            <a:pPr marL="0" indent="0" algn="ctr">
              <a:buNone/>
            </a:pPr>
            <a:r>
              <a:rPr lang="en-CA" sz="2000" dirty="0"/>
              <a:t>Goal: create ultra-pure nitrogen and argon via a set of distillation columns</a:t>
            </a:r>
          </a:p>
        </p:txBody>
      </p:sp>
    </p:spTree>
    <p:extLst>
      <p:ext uri="{BB962C8B-B14F-4D97-AF65-F5344CB8AC3E}">
        <p14:creationId xmlns:p14="http://schemas.microsoft.com/office/powerpoint/2010/main" val="159392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DC0083E-42F2-0F04-4073-AFC3FE3AAE12}"/>
              </a:ext>
            </a:extLst>
          </p:cNvPr>
          <p:cNvGrpSpPr/>
          <p:nvPr/>
        </p:nvGrpSpPr>
        <p:grpSpPr>
          <a:xfrm>
            <a:off x="6892437" y="367398"/>
            <a:ext cx="5081390" cy="3207731"/>
            <a:chOff x="154754" y="1645460"/>
            <a:chExt cx="6047124" cy="3622993"/>
          </a:xfrm>
        </p:grpSpPr>
        <p:pic>
          <p:nvPicPr>
            <p:cNvPr id="5" name="Picture 4">
              <a:extLst>
                <a:ext uri="{FF2B5EF4-FFF2-40B4-BE49-F238E27FC236}">
                  <a16:creationId xmlns:a16="http://schemas.microsoft.com/office/drawing/2014/main" id="{5938E8EF-F846-CE78-FA30-32904F00BCE8}"/>
                </a:ext>
              </a:extLst>
            </p:cNvPr>
            <p:cNvPicPr>
              <a:picLocks noChangeAspect="1"/>
            </p:cNvPicPr>
            <p:nvPr/>
          </p:nvPicPr>
          <p:blipFill>
            <a:blip r:embed="rId2"/>
            <a:stretch>
              <a:fillRect/>
            </a:stretch>
          </p:blipFill>
          <p:spPr>
            <a:xfrm>
              <a:off x="154754" y="2014792"/>
              <a:ext cx="6047124" cy="3253661"/>
            </a:xfrm>
            <a:prstGeom prst="rect">
              <a:avLst/>
            </a:prstGeom>
          </p:spPr>
        </p:pic>
        <p:sp>
          <p:nvSpPr>
            <p:cNvPr id="7" name="TextBox 6">
              <a:extLst>
                <a:ext uri="{FF2B5EF4-FFF2-40B4-BE49-F238E27FC236}">
                  <a16:creationId xmlns:a16="http://schemas.microsoft.com/office/drawing/2014/main" id="{52451805-C227-EB2B-E0B1-FAE39A31C3F7}"/>
                </a:ext>
              </a:extLst>
            </p:cNvPr>
            <p:cNvSpPr txBox="1"/>
            <p:nvPr/>
          </p:nvSpPr>
          <p:spPr>
            <a:xfrm>
              <a:off x="2905383" y="1645460"/>
              <a:ext cx="2761489" cy="369332"/>
            </a:xfrm>
            <a:prstGeom prst="rect">
              <a:avLst/>
            </a:prstGeom>
            <a:noFill/>
          </p:spPr>
          <p:txBody>
            <a:bodyPr wrap="square" rtlCol="0">
              <a:spAutoFit/>
            </a:bodyPr>
            <a:lstStyle/>
            <a:p>
              <a:r>
                <a:rPr lang="en-US" dirty="0"/>
                <a:t>DCOL1</a:t>
              </a:r>
              <a:endParaRPr lang="en-CA" dirty="0"/>
            </a:p>
          </p:txBody>
        </p:sp>
      </p:grpSp>
      <p:grpSp>
        <p:nvGrpSpPr>
          <p:cNvPr id="3" name="Group 2">
            <a:extLst>
              <a:ext uri="{FF2B5EF4-FFF2-40B4-BE49-F238E27FC236}">
                <a16:creationId xmlns:a16="http://schemas.microsoft.com/office/drawing/2014/main" id="{D7B53064-D94B-A2AB-9AF1-A1211DE7967F}"/>
              </a:ext>
            </a:extLst>
          </p:cNvPr>
          <p:cNvGrpSpPr/>
          <p:nvPr/>
        </p:nvGrpSpPr>
        <p:grpSpPr>
          <a:xfrm>
            <a:off x="6968466" y="3575129"/>
            <a:ext cx="5005361" cy="2987489"/>
            <a:chOff x="6308224" y="1603248"/>
            <a:chExt cx="5834900" cy="3499016"/>
          </a:xfrm>
        </p:grpSpPr>
        <p:pic>
          <p:nvPicPr>
            <p:cNvPr id="6" name="Picture 5">
              <a:extLst>
                <a:ext uri="{FF2B5EF4-FFF2-40B4-BE49-F238E27FC236}">
                  <a16:creationId xmlns:a16="http://schemas.microsoft.com/office/drawing/2014/main" id="{2F068E65-42DF-DBDF-942F-CD5E674D1704}"/>
                </a:ext>
              </a:extLst>
            </p:cNvPr>
            <p:cNvPicPr>
              <a:picLocks noChangeAspect="1"/>
            </p:cNvPicPr>
            <p:nvPr/>
          </p:nvPicPr>
          <p:blipFill>
            <a:blip r:embed="rId3"/>
            <a:stretch>
              <a:fillRect/>
            </a:stretch>
          </p:blipFill>
          <p:spPr>
            <a:xfrm>
              <a:off x="6308224" y="1966067"/>
              <a:ext cx="5834900" cy="3136197"/>
            </a:xfrm>
            <a:prstGeom prst="rect">
              <a:avLst/>
            </a:prstGeom>
          </p:spPr>
        </p:pic>
        <p:sp>
          <p:nvSpPr>
            <p:cNvPr id="8" name="TextBox 7">
              <a:extLst>
                <a:ext uri="{FF2B5EF4-FFF2-40B4-BE49-F238E27FC236}">
                  <a16:creationId xmlns:a16="http://schemas.microsoft.com/office/drawing/2014/main" id="{AC4F0A3B-4790-D8BF-307C-A0385F766518}"/>
                </a:ext>
              </a:extLst>
            </p:cNvPr>
            <p:cNvSpPr txBox="1"/>
            <p:nvPr/>
          </p:nvSpPr>
          <p:spPr>
            <a:xfrm>
              <a:off x="8927592" y="1603248"/>
              <a:ext cx="2761488" cy="369332"/>
            </a:xfrm>
            <a:prstGeom prst="rect">
              <a:avLst/>
            </a:prstGeom>
            <a:noFill/>
          </p:spPr>
          <p:txBody>
            <a:bodyPr wrap="square" rtlCol="0">
              <a:spAutoFit/>
            </a:bodyPr>
            <a:lstStyle/>
            <a:p>
              <a:r>
                <a:rPr lang="en-US" dirty="0"/>
                <a:t>DCOL2</a:t>
              </a:r>
              <a:endParaRPr lang="en-CA" dirty="0"/>
            </a:p>
          </p:txBody>
        </p:sp>
      </p:grpSp>
      <p:sp>
        <p:nvSpPr>
          <p:cNvPr id="9" name="Title 1">
            <a:extLst>
              <a:ext uri="{FF2B5EF4-FFF2-40B4-BE49-F238E27FC236}">
                <a16:creationId xmlns:a16="http://schemas.microsoft.com/office/drawing/2014/main" id="{857ADFDE-37EA-76C2-3B6A-DF356DBE585C}"/>
              </a:ext>
            </a:extLst>
          </p:cNvPr>
          <p:cNvSpPr>
            <a:spLocks noGrp="1"/>
          </p:cNvSpPr>
          <p:nvPr>
            <p:ph type="title"/>
          </p:nvPr>
        </p:nvSpPr>
        <p:spPr>
          <a:xfrm>
            <a:off x="1831004" y="589435"/>
            <a:ext cx="9601200" cy="914400"/>
          </a:xfrm>
        </p:spPr>
        <p:txBody>
          <a:bodyPr/>
          <a:lstStyle/>
          <a:p>
            <a:r>
              <a:rPr lang="en-US" dirty="0"/>
              <a:t>P-T Profiles</a:t>
            </a:r>
            <a:endParaRPr lang="en-CA" dirty="0"/>
          </a:p>
        </p:txBody>
      </p:sp>
      <p:graphicFrame>
        <p:nvGraphicFramePr>
          <p:cNvPr id="4" name="Table 3">
            <a:extLst>
              <a:ext uri="{FF2B5EF4-FFF2-40B4-BE49-F238E27FC236}">
                <a16:creationId xmlns:a16="http://schemas.microsoft.com/office/drawing/2014/main" id="{21A3FEB9-4FDE-F293-7024-0140F304BD4F}"/>
              </a:ext>
            </a:extLst>
          </p:cNvPr>
          <p:cNvGraphicFramePr>
            <a:graphicFrameLocks noGrp="1"/>
          </p:cNvGraphicFramePr>
          <p:nvPr>
            <p:extLst>
              <p:ext uri="{D42A27DB-BD31-4B8C-83A1-F6EECF244321}">
                <p14:modId xmlns:p14="http://schemas.microsoft.com/office/powerpoint/2010/main" val="1004482583"/>
              </p:ext>
            </p:extLst>
          </p:nvPr>
        </p:nvGraphicFramePr>
        <p:xfrm>
          <a:off x="1289381" y="1369104"/>
          <a:ext cx="4665541" cy="3229154"/>
        </p:xfrm>
        <a:graphic>
          <a:graphicData uri="http://schemas.openxmlformats.org/drawingml/2006/table">
            <a:tbl>
              <a:tblPr firstRow="1" bandRow="1">
                <a:tableStyleId>{8799B23B-EC83-4686-B30A-512413B5E67A}</a:tableStyleId>
              </a:tblPr>
              <a:tblGrid>
                <a:gridCol w="898323">
                  <a:extLst>
                    <a:ext uri="{9D8B030D-6E8A-4147-A177-3AD203B41FA5}">
                      <a16:colId xmlns:a16="http://schemas.microsoft.com/office/drawing/2014/main" val="804095307"/>
                    </a:ext>
                  </a:extLst>
                </a:gridCol>
                <a:gridCol w="2620110">
                  <a:extLst>
                    <a:ext uri="{9D8B030D-6E8A-4147-A177-3AD203B41FA5}">
                      <a16:colId xmlns:a16="http://schemas.microsoft.com/office/drawing/2014/main" val="4037539319"/>
                    </a:ext>
                  </a:extLst>
                </a:gridCol>
                <a:gridCol w="1147108">
                  <a:extLst>
                    <a:ext uri="{9D8B030D-6E8A-4147-A177-3AD203B41FA5}">
                      <a16:colId xmlns:a16="http://schemas.microsoft.com/office/drawing/2014/main" val="2352064214"/>
                    </a:ext>
                  </a:extLst>
                </a:gridCol>
              </a:tblGrid>
              <a:tr h="149425">
                <a:tc rowSpan="5">
                  <a:txBody>
                    <a:bodyPr/>
                    <a:lstStyle/>
                    <a:p>
                      <a:pPr algn="ctr" fontAlgn="b"/>
                      <a:r>
                        <a:rPr lang="en-CA" sz="1800" u="none" strike="noStrike" dirty="0">
                          <a:effectLst/>
                        </a:rPr>
                        <a:t>DCOL-1</a:t>
                      </a:r>
                      <a:endParaRPr lang="en-CA" sz="1800" b="0" i="0" u="none" strike="noStrike" dirty="0">
                        <a:effectLst/>
                        <a:latin typeface="Arial" panose="020B0604020202020204" pitchFamily="34" charset="0"/>
                      </a:endParaRPr>
                    </a:p>
                  </a:txBody>
                  <a:tcPr marL="6350" marR="6350" marT="6350" marB="0" anchor="ctr"/>
                </a:tc>
                <a:tc gridSpan="2">
                  <a:txBody>
                    <a:bodyPr/>
                    <a:lstStyle/>
                    <a:p>
                      <a:pPr algn="ctr" fontAlgn="b"/>
                      <a:r>
                        <a:rPr lang="en-CA" sz="1800" u="none" strike="noStrike" dirty="0">
                          <a:effectLst/>
                        </a:rPr>
                        <a:t> </a:t>
                      </a:r>
                      <a:endParaRPr lang="en-CA" sz="1800" b="0" i="0" u="none" strike="noStrike" dirty="0">
                        <a:effectLst/>
                        <a:latin typeface="Arial" panose="020B0604020202020204" pitchFamily="34" charset="0"/>
                      </a:endParaRPr>
                    </a:p>
                  </a:txBody>
                  <a:tcPr marL="6350" marR="6350" marT="6350" marB="0" anchor="ctr"/>
                </a:tc>
                <a:tc hMerge="1">
                  <a:txBody>
                    <a:bodyPr/>
                    <a:lstStyle/>
                    <a:p>
                      <a:pPr algn="ctr" fontAlgn="b"/>
                      <a:endParaRPr lang="en-US" sz="1800" b="0" i="0" u="none" strike="noStrike" dirty="0">
                        <a:effectLst/>
                        <a:latin typeface="Arial" panose="020B0604020202020204" pitchFamily="34" charset="0"/>
                      </a:endParaRPr>
                    </a:p>
                  </a:txBody>
                  <a:tcPr marL="6350" marR="6350" marT="6350" marB="0" anchor="ctr"/>
                </a:tc>
                <a:extLst>
                  <a:ext uri="{0D108BD9-81ED-4DB2-BD59-A6C34878D82A}">
                    <a16:rowId xmlns:a16="http://schemas.microsoft.com/office/drawing/2014/main" val="4038988431"/>
                  </a:ext>
                </a:extLst>
              </a:tr>
              <a:tr h="149425">
                <a:tc vMerge="1">
                  <a:txBody>
                    <a:bodyPr/>
                    <a:lstStyle/>
                    <a:p>
                      <a:endParaRPr lang="en-CA"/>
                    </a:p>
                  </a:txBody>
                  <a:tcPr/>
                </a:tc>
                <a:tc>
                  <a:txBody>
                    <a:bodyPr/>
                    <a:lstStyle/>
                    <a:p>
                      <a:pPr algn="ctr" fontAlgn="b"/>
                      <a:r>
                        <a:rPr lang="en-CA" sz="1800" u="none" strike="noStrike" dirty="0">
                          <a:effectLst/>
                        </a:rPr>
                        <a:t>Stages</a:t>
                      </a:r>
                      <a:endParaRPr lang="en-CA" sz="1800" b="0" i="0" u="none" strike="noStrike" dirty="0">
                        <a:effectLst/>
                        <a:latin typeface="Arial" panose="020B0604020202020204" pitchFamily="34" charset="0"/>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effectLst/>
                          <a:latin typeface="Arial" panose="020B0604020202020204" pitchFamily="34" charset="0"/>
                        </a:rPr>
                        <a:t>50</a:t>
                      </a:r>
                    </a:p>
                  </a:txBody>
                  <a:tcPr marL="6350" marR="6350" marT="6350" marB="0" anchor="ctr"/>
                </a:tc>
                <a:extLst>
                  <a:ext uri="{0D108BD9-81ED-4DB2-BD59-A6C34878D82A}">
                    <a16:rowId xmlns:a16="http://schemas.microsoft.com/office/drawing/2014/main" val="2156241238"/>
                  </a:ext>
                </a:extLst>
              </a:tr>
              <a:tr h="197612">
                <a:tc vMerge="1">
                  <a:txBody>
                    <a:bodyPr/>
                    <a:lstStyle/>
                    <a:p>
                      <a:endParaRPr lang="en-CA"/>
                    </a:p>
                  </a:txBody>
                  <a:tcPr/>
                </a:tc>
                <a:tc>
                  <a:txBody>
                    <a:bodyPr/>
                    <a:lstStyle/>
                    <a:p>
                      <a:pPr algn="ctr" fontAlgn="b"/>
                      <a:r>
                        <a:rPr lang="en-CA" sz="1800" u="none" strike="noStrike" dirty="0">
                          <a:effectLst/>
                        </a:rPr>
                        <a:t>Stage 1 Pressure (bar)</a:t>
                      </a:r>
                      <a:endParaRPr lang="en-CA" sz="1800" b="0" i="0" u="none" strike="noStrike" dirty="0">
                        <a:effectLst/>
                        <a:latin typeface="Arial" panose="020B0604020202020204" pitchFamily="34" charset="0"/>
                      </a:endParaRPr>
                    </a:p>
                  </a:txBody>
                  <a:tcPr marL="6350" marR="6350" marT="6350" marB="0" anchor="ctr"/>
                </a:tc>
                <a:tc>
                  <a:txBody>
                    <a:bodyPr/>
                    <a:lstStyle/>
                    <a:p>
                      <a:pPr algn="ctr" fontAlgn="b"/>
                      <a:r>
                        <a:rPr lang="en-US" sz="1800" b="0" i="0" u="none" strike="noStrike" dirty="0">
                          <a:effectLst/>
                          <a:latin typeface="Arial" panose="020B0604020202020204" pitchFamily="34" charset="0"/>
                        </a:rPr>
                        <a:t>3.7</a:t>
                      </a:r>
                      <a:endParaRPr lang="en-CA" sz="1800" b="0" i="0" u="none" strike="noStrike" dirty="0">
                        <a:effectLst/>
                        <a:latin typeface="Arial" panose="020B0604020202020204" pitchFamily="34" charset="0"/>
                      </a:endParaRPr>
                    </a:p>
                  </a:txBody>
                  <a:tcPr marL="6350" marR="6350" marT="6350" marB="0" anchor="ctr"/>
                </a:tc>
                <a:extLst>
                  <a:ext uri="{0D108BD9-81ED-4DB2-BD59-A6C34878D82A}">
                    <a16:rowId xmlns:a16="http://schemas.microsoft.com/office/drawing/2014/main" val="4178352818"/>
                  </a:ext>
                </a:extLst>
              </a:tr>
              <a:tr h="354638">
                <a:tc vMerge="1">
                  <a:txBody>
                    <a:bodyPr/>
                    <a:lstStyle/>
                    <a:p>
                      <a:endParaRPr lang="en-CA"/>
                    </a:p>
                  </a:txBody>
                  <a:tcPr/>
                </a:tc>
                <a:tc>
                  <a:txBody>
                    <a:bodyPr/>
                    <a:lstStyle/>
                    <a:p>
                      <a:pPr algn="ctr" fontAlgn="b"/>
                      <a:r>
                        <a:rPr lang="en-CA" sz="1800" u="none" strike="noStrike" dirty="0">
                          <a:effectLst/>
                        </a:rPr>
                        <a:t>Condenser Duty (kW)</a:t>
                      </a:r>
                      <a:endParaRPr lang="en-CA" sz="1800" b="0" i="0" u="none" strike="noStrike" dirty="0">
                        <a:effectLst/>
                        <a:latin typeface="Arial" panose="020B0604020202020204" pitchFamily="34" charset="0"/>
                      </a:endParaRPr>
                    </a:p>
                  </a:txBody>
                  <a:tcPr marL="6350" marR="6350" marT="6350" marB="0" anchor="ctr"/>
                </a:tc>
                <a:tc>
                  <a:txBody>
                    <a:bodyPr/>
                    <a:lstStyle/>
                    <a:p>
                      <a:pPr algn="ctr" fontAlgn="b"/>
                      <a:r>
                        <a:rPr lang="en-US" sz="1800" b="0" i="0" u="none" strike="noStrike" dirty="0">
                          <a:effectLst/>
                          <a:latin typeface="Arial" panose="020B0604020202020204" pitchFamily="34" charset="0"/>
                        </a:rPr>
                        <a:t>0.21</a:t>
                      </a:r>
                      <a:endParaRPr lang="en-CA" sz="1800" b="0" i="0" u="none" strike="noStrike" dirty="0">
                        <a:effectLst/>
                        <a:latin typeface="Arial" panose="020B0604020202020204" pitchFamily="34" charset="0"/>
                      </a:endParaRPr>
                    </a:p>
                  </a:txBody>
                  <a:tcPr marL="6350" marR="6350" marT="6350" marB="0" anchor="ctr"/>
                </a:tc>
                <a:extLst>
                  <a:ext uri="{0D108BD9-81ED-4DB2-BD59-A6C34878D82A}">
                    <a16:rowId xmlns:a16="http://schemas.microsoft.com/office/drawing/2014/main" val="441822867"/>
                  </a:ext>
                </a:extLst>
              </a:tr>
              <a:tr h="174952">
                <a:tc vMerge="1">
                  <a:txBody>
                    <a:bodyPr/>
                    <a:lstStyle/>
                    <a:p>
                      <a:endParaRPr lang="en-CA"/>
                    </a:p>
                  </a:txBody>
                  <a:tcPr/>
                </a:tc>
                <a:tc>
                  <a:txBody>
                    <a:bodyPr/>
                    <a:lstStyle/>
                    <a:p>
                      <a:pPr algn="ctr" fontAlgn="b"/>
                      <a:r>
                        <a:rPr lang="en-CA" sz="1800" u="none" strike="noStrike" dirty="0">
                          <a:effectLst/>
                        </a:rPr>
                        <a:t>Reboiler Duty (kW)</a:t>
                      </a:r>
                      <a:endParaRPr lang="en-CA" sz="1800" b="0" i="0" u="none" strike="noStrike" dirty="0">
                        <a:effectLst/>
                        <a:latin typeface="Arial" panose="020B0604020202020204" pitchFamily="34" charset="0"/>
                      </a:endParaRPr>
                    </a:p>
                  </a:txBody>
                  <a:tcPr marL="6350" marR="6350" marT="6350" marB="0" anchor="ctr"/>
                </a:tc>
                <a:tc>
                  <a:txBody>
                    <a:bodyPr/>
                    <a:lstStyle/>
                    <a:p>
                      <a:pPr algn="ctr" fontAlgn="b"/>
                      <a:r>
                        <a:rPr lang="en-US" sz="1800" b="0" i="0" u="none" strike="noStrike" dirty="0">
                          <a:effectLst/>
                          <a:latin typeface="Arial" panose="020B0604020202020204" pitchFamily="34" charset="0"/>
                        </a:rPr>
                        <a:t>0.07</a:t>
                      </a:r>
                      <a:endParaRPr lang="en-CA" sz="1800" b="0" i="0" u="none" strike="noStrike" dirty="0">
                        <a:effectLst/>
                        <a:latin typeface="Arial" panose="020B0604020202020204" pitchFamily="34" charset="0"/>
                      </a:endParaRPr>
                    </a:p>
                  </a:txBody>
                  <a:tcPr marL="6350" marR="6350" marT="6350" marB="0" anchor="ctr"/>
                </a:tc>
                <a:extLst>
                  <a:ext uri="{0D108BD9-81ED-4DB2-BD59-A6C34878D82A}">
                    <a16:rowId xmlns:a16="http://schemas.microsoft.com/office/drawing/2014/main" val="2418139481"/>
                  </a:ext>
                </a:extLst>
              </a:tr>
              <a:tr h="298849">
                <a:tc rowSpan="4">
                  <a:txBody>
                    <a:bodyPr/>
                    <a:lstStyle/>
                    <a:p>
                      <a:pPr algn="ctr" fontAlgn="b"/>
                      <a:r>
                        <a:rPr lang="en-CA" sz="1800" u="none" strike="noStrike" dirty="0">
                          <a:effectLst/>
                        </a:rPr>
                        <a:t>DCOL-2</a:t>
                      </a:r>
                      <a:endParaRPr lang="en-CA" sz="1800" b="0" i="0" u="none" strike="noStrike" dirty="0">
                        <a:effectLst/>
                        <a:latin typeface="Arial" panose="020B0604020202020204" pitchFamily="34" charset="0"/>
                      </a:endParaRPr>
                    </a:p>
                  </a:txBody>
                  <a:tcPr marL="6350" marR="6350" marT="6350" marB="0" anchor="ctr"/>
                </a:tc>
                <a:tc>
                  <a:txBody>
                    <a:bodyPr/>
                    <a:lstStyle/>
                    <a:p>
                      <a:pPr algn="ctr" fontAlgn="b"/>
                      <a:r>
                        <a:rPr lang="en-CA" sz="1800" u="none" strike="noStrike" dirty="0">
                          <a:effectLst/>
                        </a:rPr>
                        <a:t>Stages </a:t>
                      </a:r>
                      <a:endParaRPr lang="en-CA" sz="1800" b="0" i="0" u="none" strike="noStrike" dirty="0">
                        <a:effectLst/>
                        <a:latin typeface="Arial" panose="020B0604020202020204" pitchFamily="34" charset="0"/>
                      </a:endParaRPr>
                    </a:p>
                  </a:txBody>
                  <a:tcPr marL="6350" marR="6350" marT="6350" marB="0" anchor="ctr"/>
                </a:tc>
                <a:tc>
                  <a:txBody>
                    <a:bodyPr/>
                    <a:lstStyle/>
                    <a:p>
                      <a:pPr algn="ctr" fontAlgn="b"/>
                      <a:r>
                        <a:rPr lang="en-US" sz="1800" b="0" i="0" u="none" strike="noStrike" dirty="0">
                          <a:effectLst/>
                          <a:latin typeface="Arial" panose="020B0604020202020204" pitchFamily="34" charset="0"/>
                        </a:rPr>
                        <a:t>40</a:t>
                      </a:r>
                      <a:endParaRPr lang="en-CA" sz="1800" b="0" i="0" u="none" strike="noStrike" dirty="0">
                        <a:effectLst/>
                        <a:latin typeface="Arial" panose="020B0604020202020204" pitchFamily="34" charset="0"/>
                      </a:endParaRPr>
                    </a:p>
                  </a:txBody>
                  <a:tcPr marL="6350" marR="6350" marT="6350" marB="0" anchor="ctr"/>
                </a:tc>
                <a:extLst>
                  <a:ext uri="{0D108BD9-81ED-4DB2-BD59-A6C34878D82A}">
                    <a16:rowId xmlns:a16="http://schemas.microsoft.com/office/drawing/2014/main" val="3181643263"/>
                  </a:ext>
                </a:extLst>
              </a:tr>
              <a:tr h="191371">
                <a:tc vMerge="1">
                  <a:txBody>
                    <a:bodyPr/>
                    <a:lstStyle/>
                    <a:p>
                      <a:endParaRPr lang="en-CA"/>
                    </a:p>
                  </a:txBody>
                  <a:tcPr/>
                </a:tc>
                <a:tc>
                  <a:txBody>
                    <a:bodyPr/>
                    <a:lstStyle/>
                    <a:p>
                      <a:pPr algn="ctr" fontAlgn="b"/>
                      <a:r>
                        <a:rPr lang="en-CA" sz="1800" u="none" strike="noStrike" dirty="0">
                          <a:effectLst/>
                        </a:rPr>
                        <a:t>Stage 1 Pressure (bar)</a:t>
                      </a:r>
                      <a:endParaRPr lang="en-CA" sz="1800" b="0" i="0" u="none" strike="noStrike" dirty="0">
                        <a:effectLst/>
                        <a:latin typeface="Arial" panose="020B0604020202020204" pitchFamily="34" charset="0"/>
                      </a:endParaRPr>
                    </a:p>
                  </a:txBody>
                  <a:tcPr marL="6350" marR="6350" marT="6350" marB="0" anchor="ctr"/>
                </a:tc>
                <a:tc>
                  <a:txBody>
                    <a:bodyPr/>
                    <a:lstStyle/>
                    <a:p>
                      <a:pPr algn="ctr" fontAlgn="b"/>
                      <a:r>
                        <a:rPr lang="en-US" sz="1800" b="0" i="0" u="none" strike="noStrike" dirty="0">
                          <a:effectLst/>
                          <a:latin typeface="Arial" panose="020B0604020202020204" pitchFamily="34" charset="0"/>
                        </a:rPr>
                        <a:t>3</a:t>
                      </a:r>
                      <a:endParaRPr lang="en-CA" sz="1800" b="0" i="0" u="none" strike="noStrike" dirty="0">
                        <a:effectLst/>
                        <a:latin typeface="Arial" panose="020B0604020202020204" pitchFamily="34" charset="0"/>
                      </a:endParaRPr>
                    </a:p>
                  </a:txBody>
                  <a:tcPr marL="6350" marR="6350" marT="6350" marB="0" anchor="ctr"/>
                </a:tc>
                <a:extLst>
                  <a:ext uri="{0D108BD9-81ED-4DB2-BD59-A6C34878D82A}">
                    <a16:rowId xmlns:a16="http://schemas.microsoft.com/office/drawing/2014/main" val="122096211"/>
                  </a:ext>
                </a:extLst>
              </a:tr>
              <a:tr h="298849">
                <a:tc vMerge="1">
                  <a:txBody>
                    <a:bodyPr/>
                    <a:lstStyle/>
                    <a:p>
                      <a:endParaRPr lang="en-CA"/>
                    </a:p>
                  </a:txBody>
                  <a:tcPr/>
                </a:tc>
                <a:tc>
                  <a:txBody>
                    <a:bodyPr/>
                    <a:lstStyle/>
                    <a:p>
                      <a:pPr algn="ctr" fontAlgn="b"/>
                      <a:r>
                        <a:rPr lang="en-CA" sz="1800" u="none" strike="noStrike" dirty="0">
                          <a:effectLst/>
                        </a:rPr>
                        <a:t>Condenser Duty (kW)</a:t>
                      </a:r>
                      <a:endParaRPr lang="en-CA" sz="1800" b="0" i="0" u="none" strike="noStrike" dirty="0">
                        <a:effectLst/>
                        <a:latin typeface="Arial" panose="020B0604020202020204" pitchFamily="34" charset="0"/>
                      </a:endParaRPr>
                    </a:p>
                  </a:txBody>
                  <a:tcPr marL="6350" marR="6350" marT="6350" marB="0" anchor="ctr"/>
                </a:tc>
                <a:tc>
                  <a:txBody>
                    <a:bodyPr/>
                    <a:lstStyle/>
                    <a:p>
                      <a:pPr algn="ctr" fontAlgn="b"/>
                      <a:r>
                        <a:rPr lang="en-US" sz="1800" b="0" i="0" u="none" strike="noStrike" dirty="0">
                          <a:effectLst/>
                          <a:latin typeface="Arial" panose="020B0604020202020204" pitchFamily="34" charset="0"/>
                        </a:rPr>
                        <a:t>0.13</a:t>
                      </a:r>
                      <a:endParaRPr lang="en-CA" sz="1800" b="0" i="0" u="none" strike="noStrike" dirty="0">
                        <a:effectLst/>
                        <a:latin typeface="Arial" panose="020B0604020202020204" pitchFamily="34" charset="0"/>
                      </a:endParaRPr>
                    </a:p>
                  </a:txBody>
                  <a:tcPr marL="6350" marR="6350" marT="6350" marB="0" anchor="ctr"/>
                </a:tc>
                <a:extLst>
                  <a:ext uri="{0D108BD9-81ED-4DB2-BD59-A6C34878D82A}">
                    <a16:rowId xmlns:a16="http://schemas.microsoft.com/office/drawing/2014/main" val="3160278627"/>
                  </a:ext>
                </a:extLst>
              </a:tr>
              <a:tr h="143420">
                <a:tc vMerge="1">
                  <a:txBody>
                    <a:bodyPr/>
                    <a:lstStyle/>
                    <a:p>
                      <a:endParaRPr lang="en-CA"/>
                    </a:p>
                  </a:txBody>
                  <a:tcPr/>
                </a:tc>
                <a:tc>
                  <a:txBody>
                    <a:bodyPr/>
                    <a:lstStyle/>
                    <a:p>
                      <a:pPr algn="ctr" fontAlgn="b"/>
                      <a:r>
                        <a:rPr lang="en-CA" sz="1800" u="none" strike="noStrike" dirty="0">
                          <a:effectLst/>
                        </a:rPr>
                        <a:t>Reboiler Duty (kW)</a:t>
                      </a:r>
                      <a:endParaRPr lang="en-CA" sz="1800" b="0" i="0" u="none" strike="noStrike" dirty="0">
                        <a:effectLst/>
                        <a:latin typeface="Arial" panose="020B0604020202020204" pitchFamily="34" charset="0"/>
                      </a:endParaRPr>
                    </a:p>
                  </a:txBody>
                  <a:tcPr marL="6350" marR="6350" marT="6350" marB="0" anchor="ctr"/>
                </a:tc>
                <a:tc>
                  <a:txBody>
                    <a:bodyPr/>
                    <a:lstStyle/>
                    <a:p>
                      <a:pPr algn="ctr" fontAlgn="b"/>
                      <a:r>
                        <a:rPr lang="en-US" sz="1800" b="0" i="0" u="none" strike="noStrike" dirty="0">
                          <a:effectLst/>
                          <a:latin typeface="Arial" panose="020B0604020202020204" pitchFamily="34" charset="0"/>
                        </a:rPr>
                        <a:t>0.24</a:t>
                      </a:r>
                      <a:endParaRPr lang="en-CA" sz="1800" b="0" i="0" u="none" strike="noStrike" dirty="0">
                        <a:effectLst/>
                        <a:latin typeface="Arial" panose="020B0604020202020204" pitchFamily="34" charset="0"/>
                      </a:endParaRPr>
                    </a:p>
                  </a:txBody>
                  <a:tcPr marL="6350" marR="6350" marT="6350" marB="0" anchor="ctr"/>
                </a:tc>
                <a:extLst>
                  <a:ext uri="{0D108BD9-81ED-4DB2-BD59-A6C34878D82A}">
                    <a16:rowId xmlns:a16="http://schemas.microsoft.com/office/drawing/2014/main" val="3808069384"/>
                  </a:ext>
                </a:extLst>
              </a:tr>
              <a:tr h="126454">
                <a:tc gridSpan="2">
                  <a:txBody>
                    <a:bodyPr/>
                    <a:lstStyle/>
                    <a:p>
                      <a:pPr algn="ctr" fontAlgn="b"/>
                      <a:r>
                        <a:rPr lang="en-CA" sz="1800" u="none" strike="noStrike" dirty="0">
                          <a:effectLst/>
                        </a:rPr>
                        <a:t>Cooler Duty (kW)</a:t>
                      </a:r>
                      <a:endParaRPr lang="en-CA" sz="1800" b="0" i="0" u="none" strike="noStrike" dirty="0">
                        <a:effectLst/>
                        <a:latin typeface="Arial" panose="020B0604020202020204" pitchFamily="34" charset="0"/>
                      </a:endParaRPr>
                    </a:p>
                  </a:txBody>
                  <a:tcPr marL="6350" marR="6350" marT="6350" marB="0" anchor="ctr"/>
                </a:tc>
                <a:tc hMerge="1">
                  <a:txBody>
                    <a:bodyPr/>
                    <a:lstStyle/>
                    <a:p>
                      <a:endParaRPr dirty="0"/>
                    </a:p>
                  </a:txBody>
                  <a:tcPr marL="6350" marR="6350" marT="6350" marB="0" anchor="ctr"/>
                </a:tc>
                <a:tc>
                  <a:txBody>
                    <a:bodyPr/>
                    <a:lstStyle/>
                    <a:p>
                      <a:pPr algn="ctr" fontAlgn="b"/>
                      <a:r>
                        <a:rPr lang="en-US" sz="1800" b="0" i="0" u="none" strike="noStrike" dirty="0">
                          <a:effectLst/>
                          <a:latin typeface="Arial" panose="020B0604020202020204" pitchFamily="34" charset="0"/>
                        </a:rPr>
                        <a:t>0.17</a:t>
                      </a:r>
                      <a:endParaRPr lang="en-CA" sz="1800" b="0" i="0" u="none" strike="noStrike" dirty="0">
                        <a:effectLst/>
                        <a:latin typeface="Arial" panose="020B0604020202020204" pitchFamily="34" charset="0"/>
                      </a:endParaRPr>
                    </a:p>
                  </a:txBody>
                  <a:tcPr marL="6350" marR="6350" marT="6350" marB="0" anchor="ctr"/>
                </a:tc>
                <a:extLst>
                  <a:ext uri="{0D108BD9-81ED-4DB2-BD59-A6C34878D82A}">
                    <a16:rowId xmlns:a16="http://schemas.microsoft.com/office/drawing/2014/main" val="3114375786"/>
                  </a:ext>
                </a:extLst>
              </a:tr>
              <a:tr h="312128">
                <a:tc gridSpan="2">
                  <a:txBody>
                    <a:bodyPr/>
                    <a:lstStyle/>
                    <a:p>
                      <a:pPr algn="ctr"/>
                      <a:r>
                        <a:rPr lang="en-CA" sz="1800" u="none" strike="noStrike" dirty="0">
                          <a:effectLst/>
                        </a:rPr>
                        <a:t>Compressor/Expander Duty (kW)</a:t>
                      </a:r>
                      <a:endParaRPr lang="en-CA" dirty="0"/>
                    </a:p>
                  </a:txBody>
                  <a:tcPr marL="6350" marR="6350" marT="6350" marB="0" anchor="ctr"/>
                </a:tc>
                <a:tc hMerge="1">
                  <a:txBody>
                    <a:bodyPr/>
                    <a:lstStyle/>
                    <a:p>
                      <a:endParaRPr dirty="0"/>
                    </a:p>
                  </a:txBody>
                  <a:tcPr marL="6350" marR="6350" marT="6350" marB="0" anchor="ctr"/>
                </a:tc>
                <a:tc>
                  <a:txBody>
                    <a:bodyPr/>
                    <a:lstStyle/>
                    <a:p>
                      <a:pPr algn="ctr"/>
                      <a:r>
                        <a:rPr lang="en-US" sz="1800" b="0" i="0" u="none" strike="noStrike" dirty="0">
                          <a:effectLst/>
                          <a:latin typeface="Arial" panose="020B0604020202020204" pitchFamily="34" charset="0"/>
                        </a:rPr>
                        <a:t>0.13</a:t>
                      </a:r>
                      <a:endParaRPr lang="en-CA" dirty="0"/>
                    </a:p>
                  </a:txBody>
                  <a:tcPr marL="6350" marR="6350" marT="6350" marB="0" anchor="ctr"/>
                </a:tc>
                <a:extLst>
                  <a:ext uri="{0D108BD9-81ED-4DB2-BD59-A6C34878D82A}">
                    <a16:rowId xmlns:a16="http://schemas.microsoft.com/office/drawing/2014/main" val="1891603157"/>
                  </a:ext>
                </a:extLst>
              </a:tr>
            </a:tbl>
          </a:graphicData>
        </a:graphic>
      </p:graphicFrame>
    </p:spTree>
    <p:extLst>
      <p:ext uri="{BB962C8B-B14F-4D97-AF65-F5344CB8AC3E}">
        <p14:creationId xmlns:p14="http://schemas.microsoft.com/office/powerpoint/2010/main" val="19202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8CAC6-9210-4965-2081-9ED2C9D07B59}"/>
            </a:ext>
          </a:extLst>
        </p:cNvPr>
        <p:cNvGrpSpPr/>
        <p:nvPr/>
      </p:nvGrpSpPr>
      <p:grpSpPr>
        <a:xfrm>
          <a:off x="0" y="0"/>
          <a:ext cx="0" cy="0"/>
          <a:chOff x="0" y="0"/>
          <a:chExt cx="0" cy="0"/>
        </a:xfrm>
      </p:grpSpPr>
      <p:grpSp>
        <p:nvGrpSpPr>
          <p:cNvPr id="18" name="Group 17">
            <a:extLst>
              <a:ext uri="{FF2B5EF4-FFF2-40B4-BE49-F238E27FC236}">
                <a16:creationId xmlns:a16="http://schemas.microsoft.com/office/drawing/2014/main" id="{5AC01937-46DB-80FD-5705-183BE5674DC6}"/>
              </a:ext>
            </a:extLst>
          </p:cNvPr>
          <p:cNvGrpSpPr/>
          <p:nvPr/>
        </p:nvGrpSpPr>
        <p:grpSpPr>
          <a:xfrm>
            <a:off x="1379733" y="1220698"/>
            <a:ext cx="8861218" cy="4246394"/>
            <a:chOff x="227364" y="1018333"/>
            <a:chExt cx="7895354" cy="3746369"/>
          </a:xfrm>
        </p:grpSpPr>
        <p:pic>
          <p:nvPicPr>
            <p:cNvPr id="3" name="Picture 2">
              <a:extLst>
                <a:ext uri="{FF2B5EF4-FFF2-40B4-BE49-F238E27FC236}">
                  <a16:creationId xmlns:a16="http://schemas.microsoft.com/office/drawing/2014/main" id="{91E9D0A7-52FE-FDCB-BBD7-1883B96714FA}"/>
                </a:ext>
              </a:extLst>
            </p:cNvPr>
            <p:cNvPicPr>
              <a:picLocks noChangeAspect="1"/>
            </p:cNvPicPr>
            <p:nvPr/>
          </p:nvPicPr>
          <p:blipFill>
            <a:blip r:embed="rId3"/>
            <a:stretch>
              <a:fillRect/>
            </a:stretch>
          </p:blipFill>
          <p:spPr>
            <a:xfrm>
              <a:off x="227364" y="1018333"/>
              <a:ext cx="7895354" cy="3746369"/>
            </a:xfrm>
            <a:prstGeom prst="rect">
              <a:avLst/>
            </a:prstGeom>
          </p:spPr>
        </p:pic>
        <p:sp>
          <p:nvSpPr>
            <p:cNvPr id="9" name="Rectangle 8">
              <a:extLst>
                <a:ext uri="{FF2B5EF4-FFF2-40B4-BE49-F238E27FC236}">
                  <a16:creationId xmlns:a16="http://schemas.microsoft.com/office/drawing/2014/main" id="{7F426D5C-0992-2C6A-14BE-D0FB95ABF85D}"/>
                </a:ext>
              </a:extLst>
            </p:cNvPr>
            <p:cNvSpPr/>
            <p:nvPr/>
          </p:nvSpPr>
          <p:spPr>
            <a:xfrm>
              <a:off x="3329623" y="1041224"/>
              <a:ext cx="1257698" cy="63721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D8460FE3-1470-1F79-916C-97260E3AC944}"/>
                </a:ext>
              </a:extLst>
            </p:cNvPr>
            <p:cNvSpPr/>
            <p:nvPr/>
          </p:nvSpPr>
          <p:spPr>
            <a:xfrm>
              <a:off x="3329623" y="2310183"/>
              <a:ext cx="720444" cy="52926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B0C556F7-34CB-0F3D-54C6-BD189C0D276B}"/>
                </a:ext>
              </a:extLst>
            </p:cNvPr>
            <p:cNvSpPr/>
            <p:nvPr/>
          </p:nvSpPr>
          <p:spPr>
            <a:xfrm>
              <a:off x="4321742" y="1867562"/>
              <a:ext cx="741145" cy="52926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7647C589-B477-9AD4-17DE-95F54332B0C2}"/>
                </a:ext>
              </a:extLst>
            </p:cNvPr>
            <p:cNvSpPr/>
            <p:nvPr/>
          </p:nvSpPr>
          <p:spPr>
            <a:xfrm>
              <a:off x="5890661" y="3688297"/>
              <a:ext cx="805907" cy="52926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a:extLst>
                <a:ext uri="{FF2B5EF4-FFF2-40B4-BE49-F238E27FC236}">
                  <a16:creationId xmlns:a16="http://schemas.microsoft.com/office/drawing/2014/main" id="{ECA4B726-AFE9-F54B-1105-4E2B356A06E2}"/>
                </a:ext>
              </a:extLst>
            </p:cNvPr>
            <p:cNvSpPr/>
            <p:nvPr/>
          </p:nvSpPr>
          <p:spPr>
            <a:xfrm>
              <a:off x="6788136" y="3164365"/>
              <a:ext cx="164352" cy="52926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a:extLst>
                <a:ext uri="{FF2B5EF4-FFF2-40B4-BE49-F238E27FC236}">
                  <a16:creationId xmlns:a16="http://schemas.microsoft.com/office/drawing/2014/main" id="{DDE3ADF4-2780-CAED-AF38-20AE54694CBC}"/>
                </a:ext>
              </a:extLst>
            </p:cNvPr>
            <p:cNvSpPr/>
            <p:nvPr/>
          </p:nvSpPr>
          <p:spPr>
            <a:xfrm>
              <a:off x="6870311" y="3542618"/>
              <a:ext cx="541141" cy="52926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18FBE041-18F6-E9A0-48F1-E55EE3E051AD}"/>
                </a:ext>
              </a:extLst>
            </p:cNvPr>
            <p:cNvSpPr/>
            <p:nvPr/>
          </p:nvSpPr>
          <p:spPr>
            <a:xfrm>
              <a:off x="5890661" y="2283914"/>
              <a:ext cx="646395" cy="7191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id="{BB4CF920-1D2F-5EB3-DCEA-76310A66CEAD}"/>
                </a:ext>
              </a:extLst>
            </p:cNvPr>
            <p:cNvSpPr/>
            <p:nvPr/>
          </p:nvSpPr>
          <p:spPr>
            <a:xfrm>
              <a:off x="739541" y="2903598"/>
              <a:ext cx="805907" cy="52926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3190CDF1-AF56-012D-A82E-F98CC1DDF00C}"/>
                </a:ext>
              </a:extLst>
            </p:cNvPr>
            <p:cNvSpPr/>
            <p:nvPr/>
          </p:nvSpPr>
          <p:spPr>
            <a:xfrm>
              <a:off x="227961" y="2525345"/>
              <a:ext cx="805907" cy="52926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7" name="Title 1">
            <a:extLst>
              <a:ext uri="{FF2B5EF4-FFF2-40B4-BE49-F238E27FC236}">
                <a16:creationId xmlns:a16="http://schemas.microsoft.com/office/drawing/2014/main" id="{FC7C9840-535A-074E-7E8F-70EBFE7856D9}"/>
              </a:ext>
            </a:extLst>
          </p:cNvPr>
          <p:cNvSpPr>
            <a:spLocks noGrp="1"/>
          </p:cNvSpPr>
          <p:nvPr>
            <p:ph type="title"/>
          </p:nvPr>
        </p:nvSpPr>
        <p:spPr>
          <a:xfrm>
            <a:off x="1776984" y="640080"/>
            <a:ext cx="10351008" cy="914400"/>
          </a:xfrm>
        </p:spPr>
        <p:txBody>
          <a:bodyPr>
            <a:normAutofit fontScale="90000"/>
          </a:bodyPr>
          <a:lstStyle/>
          <a:p>
            <a:r>
              <a:rPr lang="en-US" dirty="0"/>
              <a:t>Salvation: the Suggestion of the Second Condenser</a:t>
            </a:r>
            <a:endParaRPr lang="en-CA" dirty="0"/>
          </a:p>
        </p:txBody>
      </p:sp>
      <p:sp>
        <p:nvSpPr>
          <p:cNvPr id="8" name="TextBox 7">
            <a:extLst>
              <a:ext uri="{FF2B5EF4-FFF2-40B4-BE49-F238E27FC236}">
                <a16:creationId xmlns:a16="http://schemas.microsoft.com/office/drawing/2014/main" id="{2C4C535C-0F46-2F04-9AA4-033E2E11FB65}"/>
              </a:ext>
            </a:extLst>
          </p:cNvPr>
          <p:cNvSpPr txBox="1"/>
          <p:nvPr/>
        </p:nvSpPr>
        <p:spPr>
          <a:xfrm>
            <a:off x="132166" y="4217805"/>
            <a:ext cx="5801219" cy="3416320"/>
          </a:xfrm>
          <a:prstGeom prst="rect">
            <a:avLst/>
          </a:prstGeom>
          <a:noFill/>
        </p:spPr>
        <p:txBody>
          <a:bodyPr wrap="square" rtlCol="0">
            <a:spAutoFit/>
          </a:bodyPr>
          <a:lstStyle/>
          <a:p>
            <a:pPr marL="285750" indent="-285750">
              <a:buFont typeface="Arial" panose="020B0604020202020204" pitchFamily="34" charset="0"/>
              <a:buChar char="•"/>
            </a:pPr>
            <a:r>
              <a:rPr lang="en-US" dirty="0"/>
              <a:t>A 2</a:t>
            </a:r>
            <a:r>
              <a:rPr lang="en-US" baseline="30000" dirty="0"/>
              <a:t>nd</a:t>
            </a:r>
            <a:r>
              <a:rPr lang="en-US" dirty="0"/>
              <a:t> condenser allows for a much larger cooling ceiling, simplifying the setup significantly</a:t>
            </a:r>
          </a:p>
          <a:p>
            <a:endParaRPr lang="en-US" dirty="0"/>
          </a:p>
          <a:p>
            <a:pPr marL="285750" indent="-285750">
              <a:buFont typeface="Arial" panose="020B0604020202020204" pitchFamily="34" charset="0"/>
              <a:buChar char="•"/>
            </a:pPr>
            <a:r>
              <a:rPr lang="en-US" dirty="0"/>
              <a:t>Allows the 2</a:t>
            </a:r>
            <a:r>
              <a:rPr lang="en-US" baseline="30000" dirty="0"/>
              <a:t>nd</a:t>
            </a:r>
            <a:r>
              <a:rPr lang="en-US" dirty="0"/>
              <a:t> column to purify </a:t>
            </a:r>
            <a:r>
              <a:rPr lang="en-US" dirty="0" err="1"/>
              <a:t>Ar</a:t>
            </a:r>
            <a:r>
              <a:rPr lang="en-US" dirty="0"/>
              <a:t>/N2 enough to not need a recycle or waste stream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While condensers (100k) are more expensive than a heat exchanger (22k), they usually are much more reliable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CA" dirty="0"/>
          </a:p>
        </p:txBody>
      </p:sp>
      <p:sp>
        <p:nvSpPr>
          <p:cNvPr id="6" name="TextBox 5">
            <a:extLst>
              <a:ext uri="{FF2B5EF4-FFF2-40B4-BE49-F238E27FC236}">
                <a16:creationId xmlns:a16="http://schemas.microsoft.com/office/drawing/2014/main" id="{89F61714-DDC2-6E7F-51C5-C589BD0248C2}"/>
              </a:ext>
            </a:extLst>
          </p:cNvPr>
          <p:cNvSpPr txBox="1"/>
          <p:nvPr/>
        </p:nvSpPr>
        <p:spPr>
          <a:xfrm>
            <a:off x="9922380" y="4475219"/>
            <a:ext cx="2006615" cy="1077218"/>
          </a:xfrm>
          <a:prstGeom prst="rect">
            <a:avLst/>
          </a:prstGeom>
          <a:noFill/>
        </p:spPr>
        <p:txBody>
          <a:bodyPr wrap="square" rtlCol="0">
            <a:spAutoFit/>
          </a:bodyPr>
          <a:lstStyle/>
          <a:p>
            <a:r>
              <a:rPr lang="en-US" sz="1600" dirty="0"/>
              <a:t>3.7 bar</a:t>
            </a:r>
          </a:p>
          <a:p>
            <a:r>
              <a:rPr lang="en-US" sz="1600" dirty="0"/>
              <a:t>101 K</a:t>
            </a:r>
          </a:p>
          <a:p>
            <a:r>
              <a:rPr lang="en-US" sz="1600" dirty="0">
                <a:solidFill>
                  <a:srgbClr val="00B050"/>
                </a:solidFill>
              </a:rPr>
              <a:t>0.21 kg/</a:t>
            </a:r>
            <a:r>
              <a:rPr lang="en-US" sz="1600" dirty="0" err="1">
                <a:solidFill>
                  <a:srgbClr val="00B050"/>
                </a:solidFill>
              </a:rPr>
              <a:t>hr</a:t>
            </a:r>
            <a:r>
              <a:rPr lang="en-US" sz="1600" dirty="0">
                <a:solidFill>
                  <a:srgbClr val="00B050"/>
                </a:solidFill>
              </a:rPr>
              <a:t> </a:t>
            </a:r>
            <a:r>
              <a:rPr lang="en-US" sz="1600" dirty="0" err="1">
                <a:solidFill>
                  <a:srgbClr val="00B050"/>
                </a:solidFill>
              </a:rPr>
              <a:t>Ar</a:t>
            </a:r>
            <a:endParaRPr lang="en-US" sz="1600" dirty="0">
              <a:solidFill>
                <a:srgbClr val="00B050"/>
              </a:solidFill>
            </a:endParaRPr>
          </a:p>
          <a:p>
            <a:r>
              <a:rPr lang="en-US" sz="1600" dirty="0">
                <a:highlight>
                  <a:srgbClr val="FFFF00"/>
                </a:highlight>
              </a:rPr>
              <a:t>1 ppm impurity </a:t>
            </a:r>
            <a:endParaRPr lang="en-CA" sz="1600" dirty="0">
              <a:highlight>
                <a:srgbClr val="FFFF00"/>
              </a:highlight>
            </a:endParaRPr>
          </a:p>
        </p:txBody>
      </p:sp>
      <p:sp>
        <p:nvSpPr>
          <p:cNvPr id="19" name="TextBox 18">
            <a:extLst>
              <a:ext uri="{FF2B5EF4-FFF2-40B4-BE49-F238E27FC236}">
                <a16:creationId xmlns:a16="http://schemas.microsoft.com/office/drawing/2014/main" id="{6C0F886B-6583-4156-F6AB-7570D03D4A44}"/>
              </a:ext>
            </a:extLst>
          </p:cNvPr>
          <p:cNvSpPr txBox="1"/>
          <p:nvPr/>
        </p:nvSpPr>
        <p:spPr>
          <a:xfrm>
            <a:off x="10240951" y="1495536"/>
            <a:ext cx="1688044" cy="1077218"/>
          </a:xfrm>
          <a:prstGeom prst="rect">
            <a:avLst/>
          </a:prstGeom>
          <a:noFill/>
        </p:spPr>
        <p:txBody>
          <a:bodyPr wrap="square" rtlCol="0">
            <a:spAutoFit/>
          </a:bodyPr>
          <a:lstStyle/>
          <a:p>
            <a:r>
              <a:rPr lang="en-US" sz="1600" dirty="0"/>
              <a:t>1.4 bar</a:t>
            </a:r>
          </a:p>
          <a:p>
            <a:r>
              <a:rPr lang="en-US" sz="1600" dirty="0"/>
              <a:t>80 K</a:t>
            </a:r>
          </a:p>
          <a:p>
            <a:r>
              <a:rPr lang="en-US" sz="1600" dirty="0">
                <a:solidFill>
                  <a:srgbClr val="0070C0"/>
                </a:solidFill>
              </a:rPr>
              <a:t>4.79 kg/</a:t>
            </a:r>
            <a:r>
              <a:rPr lang="en-US" sz="1600" dirty="0" err="1">
                <a:solidFill>
                  <a:srgbClr val="0070C0"/>
                </a:solidFill>
              </a:rPr>
              <a:t>hr</a:t>
            </a:r>
            <a:r>
              <a:rPr lang="en-US" sz="1600" dirty="0">
                <a:solidFill>
                  <a:srgbClr val="0070C0"/>
                </a:solidFill>
              </a:rPr>
              <a:t> LN2</a:t>
            </a:r>
          </a:p>
          <a:p>
            <a:r>
              <a:rPr lang="en-US" sz="1600" dirty="0">
                <a:highlight>
                  <a:srgbClr val="FFFF00"/>
                </a:highlight>
              </a:rPr>
              <a:t>0.3 ppm impurity </a:t>
            </a:r>
            <a:endParaRPr lang="en-CA" sz="1600" dirty="0">
              <a:highlight>
                <a:srgbClr val="FFFF00"/>
              </a:highlight>
            </a:endParaRPr>
          </a:p>
        </p:txBody>
      </p:sp>
      <p:sp>
        <p:nvSpPr>
          <p:cNvPr id="20" name="TextBox 19">
            <a:extLst>
              <a:ext uri="{FF2B5EF4-FFF2-40B4-BE49-F238E27FC236}">
                <a16:creationId xmlns:a16="http://schemas.microsoft.com/office/drawing/2014/main" id="{BE0B5961-6AA2-86CE-EEB5-EE7DF88988AD}"/>
              </a:ext>
            </a:extLst>
          </p:cNvPr>
          <p:cNvSpPr txBox="1"/>
          <p:nvPr/>
        </p:nvSpPr>
        <p:spPr>
          <a:xfrm>
            <a:off x="2648191" y="1339344"/>
            <a:ext cx="843506" cy="338554"/>
          </a:xfrm>
          <a:prstGeom prst="rect">
            <a:avLst/>
          </a:prstGeom>
          <a:noFill/>
        </p:spPr>
        <p:txBody>
          <a:bodyPr wrap="square" rtlCol="0">
            <a:spAutoFit/>
          </a:bodyPr>
          <a:lstStyle/>
          <a:p>
            <a:r>
              <a:rPr lang="en-US" sz="1600" dirty="0"/>
              <a:t>3.7 bar</a:t>
            </a:r>
          </a:p>
        </p:txBody>
      </p:sp>
      <p:sp>
        <p:nvSpPr>
          <p:cNvPr id="21" name="TextBox 20">
            <a:extLst>
              <a:ext uri="{FF2B5EF4-FFF2-40B4-BE49-F238E27FC236}">
                <a16:creationId xmlns:a16="http://schemas.microsoft.com/office/drawing/2014/main" id="{51C0CFC7-B36A-EB46-F3EF-1BEB34913115}"/>
              </a:ext>
            </a:extLst>
          </p:cNvPr>
          <p:cNvSpPr txBox="1"/>
          <p:nvPr/>
        </p:nvSpPr>
        <p:spPr>
          <a:xfrm>
            <a:off x="4508722" y="1221957"/>
            <a:ext cx="904841" cy="584775"/>
          </a:xfrm>
          <a:prstGeom prst="rect">
            <a:avLst/>
          </a:prstGeom>
          <a:noFill/>
        </p:spPr>
        <p:txBody>
          <a:bodyPr wrap="square" rtlCol="0">
            <a:spAutoFit/>
          </a:bodyPr>
          <a:lstStyle/>
          <a:p>
            <a:r>
              <a:rPr lang="en-US" sz="1600" dirty="0">
                <a:solidFill>
                  <a:srgbClr val="7030A0"/>
                </a:solidFill>
              </a:rPr>
              <a:t>0.43 kW</a:t>
            </a:r>
          </a:p>
          <a:p>
            <a:r>
              <a:rPr lang="en-US" sz="1600" dirty="0"/>
              <a:t>90.3 K</a:t>
            </a:r>
          </a:p>
        </p:txBody>
      </p:sp>
      <p:sp>
        <p:nvSpPr>
          <p:cNvPr id="22" name="TextBox 21">
            <a:extLst>
              <a:ext uri="{FF2B5EF4-FFF2-40B4-BE49-F238E27FC236}">
                <a16:creationId xmlns:a16="http://schemas.microsoft.com/office/drawing/2014/main" id="{66302B64-C446-CD08-7EB1-13C883299E3F}"/>
              </a:ext>
            </a:extLst>
          </p:cNvPr>
          <p:cNvSpPr txBox="1"/>
          <p:nvPr/>
        </p:nvSpPr>
        <p:spPr>
          <a:xfrm>
            <a:off x="4470720" y="2818801"/>
            <a:ext cx="904840" cy="338554"/>
          </a:xfrm>
          <a:prstGeom prst="rect">
            <a:avLst/>
          </a:prstGeom>
          <a:noFill/>
        </p:spPr>
        <p:txBody>
          <a:bodyPr wrap="square" rtlCol="0">
            <a:spAutoFit/>
          </a:bodyPr>
          <a:lstStyle/>
          <a:p>
            <a:r>
              <a:rPr lang="en-US" sz="1600" dirty="0"/>
              <a:t>0.07 kW</a:t>
            </a:r>
          </a:p>
        </p:txBody>
      </p:sp>
      <p:sp>
        <p:nvSpPr>
          <p:cNvPr id="23" name="TextBox 22">
            <a:extLst>
              <a:ext uri="{FF2B5EF4-FFF2-40B4-BE49-F238E27FC236}">
                <a16:creationId xmlns:a16="http://schemas.microsoft.com/office/drawing/2014/main" id="{BE17FF04-9420-4293-A875-635B50FB7C11}"/>
              </a:ext>
            </a:extLst>
          </p:cNvPr>
          <p:cNvSpPr txBox="1"/>
          <p:nvPr/>
        </p:nvSpPr>
        <p:spPr>
          <a:xfrm>
            <a:off x="3540217" y="3760764"/>
            <a:ext cx="1119116" cy="338554"/>
          </a:xfrm>
          <a:prstGeom prst="rect">
            <a:avLst/>
          </a:prstGeom>
          <a:noFill/>
        </p:spPr>
        <p:txBody>
          <a:bodyPr wrap="square" rtlCol="0">
            <a:spAutoFit/>
          </a:bodyPr>
          <a:lstStyle/>
          <a:p>
            <a:r>
              <a:rPr lang="en-US" sz="1600" dirty="0"/>
              <a:t>50 stages</a:t>
            </a:r>
          </a:p>
        </p:txBody>
      </p:sp>
      <p:sp>
        <p:nvSpPr>
          <p:cNvPr id="24" name="TextBox 23">
            <a:extLst>
              <a:ext uri="{FF2B5EF4-FFF2-40B4-BE49-F238E27FC236}">
                <a16:creationId xmlns:a16="http://schemas.microsoft.com/office/drawing/2014/main" id="{2F64CBC7-6B91-8976-0F2E-8F5696B08E01}"/>
              </a:ext>
            </a:extLst>
          </p:cNvPr>
          <p:cNvSpPr txBox="1"/>
          <p:nvPr/>
        </p:nvSpPr>
        <p:spPr>
          <a:xfrm>
            <a:off x="784855" y="2188957"/>
            <a:ext cx="2636833" cy="1077218"/>
          </a:xfrm>
          <a:prstGeom prst="rect">
            <a:avLst/>
          </a:prstGeom>
          <a:noFill/>
        </p:spPr>
        <p:txBody>
          <a:bodyPr wrap="square" rtlCol="0">
            <a:spAutoFit/>
          </a:bodyPr>
          <a:lstStyle/>
          <a:p>
            <a:r>
              <a:rPr lang="en-US" sz="1600" dirty="0"/>
              <a:t>3.7 bar</a:t>
            </a:r>
          </a:p>
          <a:p>
            <a:r>
              <a:rPr lang="en-US" sz="1600" dirty="0"/>
              <a:t>91 K</a:t>
            </a:r>
          </a:p>
          <a:p>
            <a:r>
              <a:rPr lang="en-US" sz="1600" dirty="0"/>
              <a:t>5 kg/</a:t>
            </a:r>
            <a:r>
              <a:rPr lang="en-US" sz="1600" dirty="0" err="1"/>
              <a:t>hr</a:t>
            </a:r>
            <a:r>
              <a:rPr lang="en-US" sz="1600" dirty="0"/>
              <a:t> </a:t>
            </a:r>
          </a:p>
          <a:p>
            <a:r>
              <a:rPr lang="en-US" sz="1600" dirty="0"/>
              <a:t>97% N2, 3% </a:t>
            </a:r>
            <a:r>
              <a:rPr lang="en-US" sz="1600" dirty="0" err="1"/>
              <a:t>Ar</a:t>
            </a:r>
            <a:endParaRPr lang="en-US" sz="1600" dirty="0"/>
          </a:p>
        </p:txBody>
      </p:sp>
      <p:sp>
        <p:nvSpPr>
          <p:cNvPr id="25" name="TextBox 24">
            <a:extLst>
              <a:ext uri="{FF2B5EF4-FFF2-40B4-BE49-F238E27FC236}">
                <a16:creationId xmlns:a16="http://schemas.microsoft.com/office/drawing/2014/main" id="{C89BCB25-7CFA-2DA4-4F00-45B20661FE01}"/>
              </a:ext>
            </a:extLst>
          </p:cNvPr>
          <p:cNvSpPr txBox="1"/>
          <p:nvPr/>
        </p:nvSpPr>
        <p:spPr>
          <a:xfrm>
            <a:off x="7341840" y="2727566"/>
            <a:ext cx="904841" cy="584775"/>
          </a:xfrm>
          <a:prstGeom prst="rect">
            <a:avLst/>
          </a:prstGeom>
          <a:noFill/>
        </p:spPr>
        <p:txBody>
          <a:bodyPr wrap="square" rtlCol="0">
            <a:spAutoFit/>
          </a:bodyPr>
          <a:lstStyle/>
          <a:p>
            <a:r>
              <a:rPr lang="en-US" sz="1600" dirty="0">
                <a:solidFill>
                  <a:srgbClr val="7030A0"/>
                </a:solidFill>
              </a:rPr>
              <a:t>0.2 kW</a:t>
            </a:r>
          </a:p>
          <a:p>
            <a:r>
              <a:rPr lang="en-US" sz="1600" dirty="0"/>
              <a:t>90.3 K</a:t>
            </a:r>
          </a:p>
        </p:txBody>
      </p:sp>
      <p:sp>
        <p:nvSpPr>
          <p:cNvPr id="26" name="TextBox 25">
            <a:extLst>
              <a:ext uri="{FF2B5EF4-FFF2-40B4-BE49-F238E27FC236}">
                <a16:creationId xmlns:a16="http://schemas.microsoft.com/office/drawing/2014/main" id="{2088F160-CD78-295E-15BA-C9D3F29CED93}"/>
              </a:ext>
            </a:extLst>
          </p:cNvPr>
          <p:cNvSpPr txBox="1"/>
          <p:nvPr/>
        </p:nvSpPr>
        <p:spPr>
          <a:xfrm>
            <a:off x="5706113" y="2901829"/>
            <a:ext cx="843506" cy="338554"/>
          </a:xfrm>
          <a:prstGeom prst="rect">
            <a:avLst/>
          </a:prstGeom>
          <a:noFill/>
        </p:spPr>
        <p:txBody>
          <a:bodyPr wrap="square" rtlCol="0">
            <a:spAutoFit/>
          </a:bodyPr>
          <a:lstStyle/>
          <a:p>
            <a:r>
              <a:rPr lang="en-US" sz="1600" dirty="0"/>
              <a:t>3 bar</a:t>
            </a:r>
          </a:p>
        </p:txBody>
      </p:sp>
      <p:sp>
        <p:nvSpPr>
          <p:cNvPr id="27" name="TextBox 26">
            <a:extLst>
              <a:ext uri="{FF2B5EF4-FFF2-40B4-BE49-F238E27FC236}">
                <a16:creationId xmlns:a16="http://schemas.microsoft.com/office/drawing/2014/main" id="{19F31A3D-F20E-9FA1-317E-96840788B26A}"/>
              </a:ext>
            </a:extLst>
          </p:cNvPr>
          <p:cNvSpPr txBox="1"/>
          <p:nvPr/>
        </p:nvSpPr>
        <p:spPr>
          <a:xfrm>
            <a:off x="7372507" y="4400808"/>
            <a:ext cx="843506" cy="338554"/>
          </a:xfrm>
          <a:prstGeom prst="rect">
            <a:avLst/>
          </a:prstGeom>
          <a:noFill/>
        </p:spPr>
        <p:txBody>
          <a:bodyPr wrap="square" rtlCol="0">
            <a:spAutoFit/>
          </a:bodyPr>
          <a:lstStyle/>
          <a:p>
            <a:r>
              <a:rPr lang="en-US" sz="1600" dirty="0"/>
              <a:t>0.2 kW</a:t>
            </a:r>
          </a:p>
        </p:txBody>
      </p:sp>
      <p:sp>
        <p:nvSpPr>
          <p:cNvPr id="28" name="TextBox 27">
            <a:extLst>
              <a:ext uri="{FF2B5EF4-FFF2-40B4-BE49-F238E27FC236}">
                <a16:creationId xmlns:a16="http://schemas.microsoft.com/office/drawing/2014/main" id="{458F3A30-768B-F342-056B-57475DDE0E12}"/>
              </a:ext>
            </a:extLst>
          </p:cNvPr>
          <p:cNvSpPr txBox="1"/>
          <p:nvPr/>
        </p:nvSpPr>
        <p:spPr>
          <a:xfrm>
            <a:off x="6423442" y="5280088"/>
            <a:ext cx="1119116" cy="338554"/>
          </a:xfrm>
          <a:prstGeom prst="rect">
            <a:avLst/>
          </a:prstGeom>
          <a:noFill/>
        </p:spPr>
        <p:txBody>
          <a:bodyPr wrap="square" rtlCol="0">
            <a:spAutoFit/>
          </a:bodyPr>
          <a:lstStyle/>
          <a:p>
            <a:r>
              <a:rPr lang="en-US" sz="1600" dirty="0"/>
              <a:t>40 stages</a:t>
            </a:r>
          </a:p>
        </p:txBody>
      </p:sp>
      <p:sp>
        <p:nvSpPr>
          <p:cNvPr id="30" name="Slide Number Placeholder 81">
            <a:extLst>
              <a:ext uri="{FF2B5EF4-FFF2-40B4-BE49-F238E27FC236}">
                <a16:creationId xmlns:a16="http://schemas.microsoft.com/office/drawing/2014/main" id="{EFA2F9E7-2363-5A47-29A0-255265B7F6AE}"/>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12</a:t>
            </a:r>
          </a:p>
        </p:txBody>
      </p:sp>
    </p:spTree>
    <p:extLst>
      <p:ext uri="{BB962C8B-B14F-4D97-AF65-F5344CB8AC3E}">
        <p14:creationId xmlns:p14="http://schemas.microsoft.com/office/powerpoint/2010/main" val="137763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DC2F1-2C36-DD39-D21D-4253171B2B79}"/>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1B7233DA-43E3-9AE7-C2DC-DAEE43241AD2}"/>
              </a:ext>
            </a:extLst>
          </p:cNvPr>
          <p:cNvSpPr>
            <a:spLocks noGrp="1"/>
          </p:cNvSpPr>
          <p:nvPr>
            <p:ph type="title"/>
          </p:nvPr>
        </p:nvSpPr>
        <p:spPr>
          <a:xfrm>
            <a:off x="1776984" y="640080"/>
            <a:ext cx="10351008" cy="914400"/>
          </a:xfrm>
        </p:spPr>
        <p:txBody>
          <a:bodyPr>
            <a:normAutofit/>
          </a:bodyPr>
          <a:lstStyle/>
          <a:p>
            <a:r>
              <a:rPr lang="en-US" dirty="0"/>
              <a:t>The Live Adaption</a:t>
            </a:r>
            <a:endParaRPr lang="en-CA" dirty="0"/>
          </a:p>
        </p:txBody>
      </p:sp>
      <p:sp>
        <p:nvSpPr>
          <p:cNvPr id="4" name="TextBox 3">
            <a:extLst>
              <a:ext uri="{FF2B5EF4-FFF2-40B4-BE49-F238E27FC236}">
                <a16:creationId xmlns:a16="http://schemas.microsoft.com/office/drawing/2014/main" id="{6445CA2F-28BC-1139-5468-0C798A3998FE}"/>
              </a:ext>
            </a:extLst>
          </p:cNvPr>
          <p:cNvSpPr txBox="1"/>
          <p:nvPr/>
        </p:nvSpPr>
        <p:spPr>
          <a:xfrm>
            <a:off x="6740318" y="2467865"/>
            <a:ext cx="5190836" cy="3693319"/>
          </a:xfrm>
          <a:prstGeom prst="rect">
            <a:avLst/>
          </a:prstGeom>
          <a:noFill/>
        </p:spPr>
        <p:txBody>
          <a:bodyPr wrap="square">
            <a:spAutoFit/>
          </a:bodyPr>
          <a:lstStyle/>
          <a:p>
            <a:pPr marL="285750" indent="-285750">
              <a:buFont typeface="Arial" panose="020B0604020202020204" pitchFamily="34" charset="0"/>
              <a:buChar char="•"/>
            </a:pPr>
            <a:r>
              <a:rPr lang="en-US" dirty="0"/>
              <a:t>Public data and general correlations show low accuracy for pressure drop for packing</a:t>
            </a:r>
          </a:p>
          <a:p>
            <a:pPr marL="742950" lvl="1" indent="-285750">
              <a:buFont typeface="Arial" panose="020B0604020202020204" pitchFamily="34" charset="0"/>
              <a:buChar char="•"/>
            </a:pPr>
            <a:r>
              <a:rPr lang="en-US" dirty="0"/>
              <a:t>Must rely on manufacturer empirically derived data</a:t>
            </a:r>
          </a:p>
          <a:p>
            <a:pPr lvl="1"/>
            <a:endParaRPr lang="en-US" dirty="0"/>
          </a:p>
          <a:p>
            <a:pPr marL="285750" indent="-285750">
              <a:buFont typeface="Arial" panose="020B0604020202020204" pitchFamily="34" charset="0"/>
              <a:buChar char="•"/>
            </a:pPr>
            <a:r>
              <a:rPr lang="en-US" dirty="0"/>
              <a:t>Column height depends on Height Equivalent Theoretical Plate (HETP)</a:t>
            </a:r>
          </a:p>
          <a:p>
            <a:pPr marL="742950" lvl="1" indent="-285750">
              <a:buFont typeface="Arial" panose="020B0604020202020204" pitchFamily="34" charset="0"/>
              <a:buChar char="•"/>
            </a:pPr>
            <a:r>
              <a:rPr lang="en-US" dirty="0"/>
              <a:t>Determined from empirically derived data</a:t>
            </a:r>
          </a:p>
          <a:p>
            <a:endParaRPr lang="en-US" dirty="0"/>
          </a:p>
          <a:p>
            <a:pPr marL="285750" indent="-285750">
              <a:buFont typeface="Arial" panose="020B0604020202020204" pitchFamily="34" charset="0"/>
              <a:buChar char="•"/>
            </a:pPr>
            <a:r>
              <a:rPr lang="en-US" dirty="0"/>
              <a:t>Column diameter is dependent on Maximum Allowable </a:t>
            </a:r>
            <a:r>
              <a:rPr lang="en-US" dirty="0" err="1"/>
              <a:t>Vapour</a:t>
            </a:r>
            <a:r>
              <a:rPr lang="en-US" dirty="0"/>
              <a:t> (MAV%)</a:t>
            </a:r>
          </a:p>
          <a:p>
            <a:pPr marL="742950" lvl="1" indent="-285750">
              <a:buFont typeface="Arial" panose="020B0604020202020204" pitchFamily="34" charset="0"/>
              <a:buChar char="•"/>
            </a:pPr>
            <a:r>
              <a:rPr lang="en-US" dirty="0"/>
              <a:t>Too much and flooding occurs, too little and there isn’t sufficient L-V exchange</a:t>
            </a:r>
          </a:p>
        </p:txBody>
      </p:sp>
      <p:graphicFrame>
        <p:nvGraphicFramePr>
          <p:cNvPr id="5" name="Table 4">
            <a:extLst>
              <a:ext uri="{FF2B5EF4-FFF2-40B4-BE49-F238E27FC236}">
                <a16:creationId xmlns:a16="http://schemas.microsoft.com/office/drawing/2014/main" id="{6F8CBEE3-B209-D998-95BF-9DBA49905A8A}"/>
              </a:ext>
            </a:extLst>
          </p:cNvPr>
          <p:cNvGraphicFramePr>
            <a:graphicFrameLocks noGrp="1"/>
          </p:cNvGraphicFramePr>
          <p:nvPr>
            <p:extLst>
              <p:ext uri="{D42A27DB-BD31-4B8C-83A1-F6EECF244321}">
                <p14:modId xmlns:p14="http://schemas.microsoft.com/office/powerpoint/2010/main" val="3028813985"/>
              </p:ext>
            </p:extLst>
          </p:nvPr>
        </p:nvGraphicFramePr>
        <p:xfrm>
          <a:off x="260846" y="1441225"/>
          <a:ext cx="6236366" cy="2082718"/>
        </p:xfrm>
        <a:graphic>
          <a:graphicData uri="http://schemas.openxmlformats.org/drawingml/2006/table">
            <a:tbl>
              <a:tblPr>
                <a:tableStyleId>{5940675A-B579-460E-94D1-54222C63F5DA}</a:tableStyleId>
              </a:tblPr>
              <a:tblGrid>
                <a:gridCol w="1366061">
                  <a:extLst>
                    <a:ext uri="{9D8B030D-6E8A-4147-A177-3AD203B41FA5}">
                      <a16:colId xmlns:a16="http://schemas.microsoft.com/office/drawing/2014/main" val="3874683553"/>
                    </a:ext>
                  </a:extLst>
                </a:gridCol>
                <a:gridCol w="1366061">
                  <a:extLst>
                    <a:ext uri="{9D8B030D-6E8A-4147-A177-3AD203B41FA5}">
                      <a16:colId xmlns:a16="http://schemas.microsoft.com/office/drawing/2014/main" val="1984330418"/>
                    </a:ext>
                  </a:extLst>
                </a:gridCol>
                <a:gridCol w="1223516">
                  <a:extLst>
                    <a:ext uri="{9D8B030D-6E8A-4147-A177-3AD203B41FA5}">
                      <a16:colId xmlns:a16="http://schemas.microsoft.com/office/drawing/2014/main" val="256042395"/>
                    </a:ext>
                  </a:extLst>
                </a:gridCol>
                <a:gridCol w="1140364">
                  <a:extLst>
                    <a:ext uri="{9D8B030D-6E8A-4147-A177-3AD203B41FA5}">
                      <a16:colId xmlns:a16="http://schemas.microsoft.com/office/drawing/2014/main" val="983486418"/>
                    </a:ext>
                  </a:extLst>
                </a:gridCol>
                <a:gridCol w="1140364">
                  <a:extLst>
                    <a:ext uri="{9D8B030D-6E8A-4147-A177-3AD203B41FA5}">
                      <a16:colId xmlns:a16="http://schemas.microsoft.com/office/drawing/2014/main" val="10621073"/>
                    </a:ext>
                  </a:extLst>
                </a:gridCol>
              </a:tblGrid>
              <a:tr h="484290">
                <a:tc gridSpan="5">
                  <a:txBody>
                    <a:bodyPr/>
                    <a:lstStyle/>
                    <a:p>
                      <a:pPr algn="ctr" fontAlgn="b"/>
                      <a:r>
                        <a:rPr lang="en-CA" sz="1400" u="none" strike="noStrike" dirty="0">
                          <a:effectLst/>
                        </a:rPr>
                        <a:t>0.16” </a:t>
                      </a:r>
                      <a:r>
                        <a:rPr lang="en-CA" sz="1400" u="none" strike="noStrike" dirty="0" err="1">
                          <a:effectLst/>
                        </a:rPr>
                        <a:t>Propak</a:t>
                      </a:r>
                      <a:endParaRPr lang="en-CA" sz="14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l" fontAlgn="b"/>
                      <a:endParaRPr lang="en-CA"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CA"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CA"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CA"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71875917"/>
                  </a:ext>
                </a:extLst>
              </a:tr>
              <a:tr h="374650">
                <a:tc>
                  <a:txBody>
                    <a:bodyPr/>
                    <a:lstStyle/>
                    <a:p>
                      <a:pPr algn="ctr" fontAlgn="ctr"/>
                      <a:r>
                        <a:rPr lang="en-CA" sz="1400" u="none" strike="noStrike" dirty="0">
                          <a:effectLst/>
                        </a:rPr>
                        <a:t>Column Diameter (in)</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CA" sz="1400" u="none" strike="noStrike" dirty="0">
                          <a:effectLst/>
                        </a:rPr>
                        <a:t>Type </a:t>
                      </a:r>
                    </a:p>
                    <a:p>
                      <a:pPr algn="ctr" fontAlgn="ctr"/>
                      <a:r>
                        <a:rPr lang="en-CA" sz="1400" u="none" strike="noStrike" dirty="0">
                          <a:effectLst/>
                        </a:rPr>
                        <a:t> </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effectLst/>
                        </a:rPr>
                        <a:t>Extrapolation (Pa/m)</a:t>
                      </a:r>
                      <a:endParaRPr lang="fr-F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CA" sz="1400" u="none" strike="noStrike" dirty="0" err="1">
                          <a:effectLst/>
                        </a:rPr>
                        <a:t>Stichlmair</a:t>
                      </a:r>
                      <a:r>
                        <a:rPr lang="en-CA" sz="1400" u="none" strike="noStrike" dirty="0">
                          <a:effectLst/>
                        </a:rPr>
                        <a:t> Correlation (Pa/m)</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CA" sz="1400" u="none" strike="noStrike" dirty="0">
                          <a:effectLst/>
                        </a:rPr>
                        <a:t>PDS Derived</a:t>
                      </a:r>
                    </a:p>
                    <a:p>
                      <a:pPr algn="ctr" fontAlgn="ctr"/>
                      <a:r>
                        <a:rPr lang="en-CA" sz="1400" b="0" i="0" u="none" strike="noStrike" dirty="0">
                          <a:solidFill>
                            <a:srgbClr val="000000"/>
                          </a:solidFill>
                          <a:effectLst/>
                          <a:latin typeface="Calibri" panose="020F0502020204030204" pitchFamily="34" charset="0"/>
                        </a:rPr>
                        <a:t>(Pa/m)</a:t>
                      </a:r>
                    </a:p>
                  </a:txBody>
                  <a:tcPr marL="9525" marR="9525" marT="9525" marB="0" anchor="ctr"/>
                </a:tc>
                <a:extLst>
                  <a:ext uri="{0D108BD9-81ED-4DB2-BD59-A6C34878D82A}">
                    <a16:rowId xmlns:a16="http://schemas.microsoft.com/office/drawing/2014/main" val="2040506804"/>
                  </a:ext>
                </a:extLst>
              </a:tr>
              <a:tr h="184150">
                <a:tc rowSpan="2">
                  <a:txBody>
                    <a:bodyPr/>
                    <a:lstStyle/>
                    <a:p>
                      <a:pPr algn="ctr" fontAlgn="ctr"/>
                      <a:r>
                        <a:rPr lang="en-CA" sz="1400" u="none" strike="noStrike">
                          <a:effectLst/>
                        </a:rPr>
                        <a:t>2</a:t>
                      </a:r>
                      <a:endParaRPr lang="en-CA"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CA" sz="1400" u="none" strike="noStrike" dirty="0">
                          <a:effectLst/>
                        </a:rPr>
                        <a:t>Vel vs </a:t>
                      </a:r>
                      <a:r>
                        <a:rPr lang="el-GR" sz="1400" u="none" strike="noStrike" dirty="0">
                          <a:effectLst/>
                        </a:rPr>
                        <a:t>Δ</a:t>
                      </a:r>
                      <a:r>
                        <a:rPr lang="en-CA" sz="1400" u="none" strike="noStrike" dirty="0">
                          <a:effectLst/>
                        </a:rPr>
                        <a:t>P</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CA" sz="1400" u="none" strike="noStrike" dirty="0">
                          <a:effectLst/>
                        </a:rPr>
                        <a:t>113.98</a:t>
                      </a:r>
                      <a:endParaRPr lang="en-CA" sz="1400" b="0" i="0" u="none" strike="noStrike" dirty="0">
                        <a:solidFill>
                          <a:srgbClr val="000000"/>
                        </a:solidFill>
                        <a:effectLst/>
                        <a:latin typeface="Calibri" panose="020F0502020204030204" pitchFamily="34" charset="0"/>
                      </a:endParaRPr>
                    </a:p>
                  </a:txBody>
                  <a:tcPr marL="9525" marR="9525" marT="9525" marB="0" anchor="ctr"/>
                </a:tc>
                <a:tc rowSpan="2">
                  <a:txBody>
                    <a:bodyPr/>
                    <a:lstStyle/>
                    <a:p>
                      <a:pPr algn="ctr" fontAlgn="ctr"/>
                      <a:r>
                        <a:rPr lang="en-CA" sz="1400" u="none" strike="noStrike" dirty="0">
                          <a:effectLst/>
                        </a:rPr>
                        <a:t>805.42</a:t>
                      </a:r>
                      <a:endParaRPr lang="en-CA" sz="1400" b="0" i="0" u="none" strike="noStrike" dirty="0">
                        <a:solidFill>
                          <a:srgbClr val="000000"/>
                        </a:solidFill>
                        <a:effectLst/>
                        <a:latin typeface="Calibri" panose="020F0502020204030204" pitchFamily="34" charset="0"/>
                      </a:endParaRPr>
                    </a:p>
                  </a:txBody>
                  <a:tcPr marL="9525" marR="9525" marT="9525" marB="0" anchor="ctr"/>
                </a:tc>
                <a:tc rowSpan="2">
                  <a:txBody>
                    <a:bodyPr/>
                    <a:lstStyle/>
                    <a:p>
                      <a:pPr algn="ctr" fontAlgn="ctr"/>
                      <a:r>
                        <a:rPr lang="en-CA" sz="1400" u="none" strike="noStrike" dirty="0">
                          <a:effectLst/>
                        </a:rPr>
                        <a:t>540.74</a:t>
                      </a:r>
                      <a:endParaRPr lang="en-CA"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18431873"/>
                  </a:ext>
                </a:extLst>
              </a:tr>
              <a:tr h="184150">
                <a:tc vMerge="1">
                  <a:txBody>
                    <a:bodyPr/>
                    <a:lstStyle/>
                    <a:p>
                      <a:endParaRPr lang="en-CA"/>
                    </a:p>
                  </a:txBody>
                  <a:tcPr/>
                </a:tc>
                <a:tc>
                  <a:txBody>
                    <a:bodyPr/>
                    <a:lstStyle/>
                    <a:p>
                      <a:pPr algn="ctr" fontAlgn="ctr"/>
                      <a:r>
                        <a:rPr lang="en-CA" sz="1400" u="none" strike="noStrike" dirty="0">
                          <a:effectLst/>
                        </a:rPr>
                        <a:t>Reflux vs </a:t>
                      </a:r>
                      <a:r>
                        <a:rPr lang="el-GR" sz="1400" u="none" strike="noStrike" dirty="0">
                          <a:effectLst/>
                        </a:rPr>
                        <a:t>Δ</a:t>
                      </a:r>
                      <a:r>
                        <a:rPr lang="en-CA" sz="1400" u="none" strike="noStrike" dirty="0">
                          <a:effectLst/>
                        </a:rPr>
                        <a:t>P</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CA" sz="1400" u="none" strike="noStrike" dirty="0">
                          <a:effectLst/>
                        </a:rPr>
                        <a:t>9</a:t>
                      </a:r>
                      <a:endParaRPr lang="en-CA" sz="1400" b="0" i="0" u="none" strike="noStrike" dirty="0">
                        <a:solidFill>
                          <a:srgbClr val="000000"/>
                        </a:solidFill>
                        <a:effectLst/>
                        <a:latin typeface="Calibri" panose="020F0502020204030204" pitchFamily="34" charset="0"/>
                      </a:endParaRPr>
                    </a:p>
                  </a:txBody>
                  <a:tcPr marL="9525" marR="9525" marT="9525" marB="0" anchor="ct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123371753"/>
                  </a:ext>
                </a:extLst>
              </a:tr>
              <a:tr h="184150">
                <a:tc rowSpan="2">
                  <a:txBody>
                    <a:bodyPr/>
                    <a:lstStyle/>
                    <a:p>
                      <a:pPr algn="ctr" fontAlgn="ctr"/>
                      <a:r>
                        <a:rPr lang="en-CA" sz="1400" u="none" strike="noStrike" dirty="0">
                          <a:effectLst/>
                        </a:rPr>
                        <a:t>4</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CA" sz="1400" u="none" strike="noStrike" dirty="0">
                          <a:effectLst/>
                        </a:rPr>
                        <a:t>Vel vs </a:t>
                      </a:r>
                      <a:r>
                        <a:rPr lang="el-GR" sz="1400" u="none" strike="noStrike" dirty="0">
                          <a:effectLst/>
                        </a:rPr>
                        <a:t>Δ</a:t>
                      </a:r>
                      <a:r>
                        <a:rPr lang="en-CA" sz="1400" u="none" strike="noStrike" dirty="0">
                          <a:effectLst/>
                        </a:rPr>
                        <a:t>P</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CA" sz="1400" u="none" strike="noStrike" dirty="0">
                          <a:effectLst/>
                        </a:rPr>
                        <a:t>23.75</a:t>
                      </a:r>
                      <a:endParaRPr lang="en-CA" sz="1400" b="0" i="0" u="none" strike="noStrike" dirty="0">
                        <a:solidFill>
                          <a:srgbClr val="000000"/>
                        </a:solidFill>
                        <a:effectLst/>
                        <a:latin typeface="Calibri" panose="020F0502020204030204" pitchFamily="34" charset="0"/>
                      </a:endParaRPr>
                    </a:p>
                  </a:txBody>
                  <a:tcPr marL="9525" marR="9525" marT="9525" marB="0" anchor="ctr"/>
                </a:tc>
                <a:tc rowSpan="2">
                  <a:txBody>
                    <a:bodyPr/>
                    <a:lstStyle/>
                    <a:p>
                      <a:pPr algn="ctr" fontAlgn="ctr"/>
                      <a:r>
                        <a:rPr lang="en-US" sz="1400" b="0" i="0" u="none" strike="noStrike" dirty="0">
                          <a:solidFill>
                            <a:srgbClr val="000000"/>
                          </a:solidFill>
                          <a:effectLst/>
                          <a:latin typeface="+mn-lt"/>
                        </a:rPr>
                        <a:t>5</a:t>
                      </a:r>
                      <a:r>
                        <a:rPr lang="en-CA" sz="1400" b="0" i="0" u="none" strike="noStrike" dirty="0">
                          <a:solidFill>
                            <a:srgbClr val="000000"/>
                          </a:solidFill>
                          <a:effectLst/>
                          <a:latin typeface="+mn-lt"/>
                        </a:rPr>
                        <a:t>1.7</a:t>
                      </a:r>
                    </a:p>
                  </a:txBody>
                  <a:tcPr marL="9525" marR="9525" marT="9525" marB="0" anchor="ctr"/>
                </a:tc>
                <a:tc rowSpan="2">
                  <a:txBody>
                    <a:bodyPr/>
                    <a:lstStyle/>
                    <a:p>
                      <a:pPr algn="ctr" fontAlgn="ctr"/>
                      <a:r>
                        <a:rPr lang="en-CA" sz="1400" u="none" strike="noStrike" dirty="0">
                          <a:effectLst/>
                        </a:rPr>
                        <a:t>63.13</a:t>
                      </a:r>
                      <a:endParaRPr lang="en-CA"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7679222"/>
                  </a:ext>
                </a:extLst>
              </a:tr>
              <a:tr h="280168">
                <a:tc vMerge="1">
                  <a:txBody>
                    <a:bodyPr/>
                    <a:lstStyle/>
                    <a:p>
                      <a:endParaRPr lang="en-CA"/>
                    </a:p>
                  </a:txBody>
                  <a:tcPr/>
                </a:tc>
                <a:tc>
                  <a:txBody>
                    <a:bodyPr/>
                    <a:lstStyle/>
                    <a:p>
                      <a:pPr algn="ctr" fontAlgn="ctr"/>
                      <a:r>
                        <a:rPr lang="en-CA" sz="1400" u="none" strike="noStrike" dirty="0">
                          <a:effectLst/>
                        </a:rPr>
                        <a:t>Reflux vs </a:t>
                      </a:r>
                      <a:r>
                        <a:rPr lang="el-GR" sz="1400" u="none" strike="noStrike" dirty="0">
                          <a:effectLst/>
                        </a:rPr>
                        <a:t>Δ</a:t>
                      </a:r>
                      <a:r>
                        <a:rPr lang="en-CA" sz="1400" u="none" strike="noStrike" dirty="0">
                          <a:effectLst/>
                        </a:rPr>
                        <a:t>P</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CA" sz="1400" u="none" strike="noStrike" dirty="0">
                          <a:effectLst/>
                        </a:rPr>
                        <a:t>35.51</a:t>
                      </a:r>
                      <a:endParaRPr lang="en-CA" sz="1400" b="0" i="0" u="none" strike="noStrike" dirty="0">
                        <a:solidFill>
                          <a:srgbClr val="000000"/>
                        </a:solidFill>
                        <a:effectLst/>
                        <a:latin typeface="Calibri" panose="020F0502020204030204" pitchFamily="34" charset="0"/>
                      </a:endParaRPr>
                    </a:p>
                  </a:txBody>
                  <a:tcPr marL="9525" marR="9525" marT="9525" marB="0" anchor="ct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3819616140"/>
                  </a:ext>
                </a:extLst>
              </a:tr>
            </a:tbl>
          </a:graphicData>
        </a:graphic>
      </p:graphicFrame>
      <p:pic>
        <p:nvPicPr>
          <p:cNvPr id="2050" name="Picture 2">
            <a:extLst>
              <a:ext uri="{FF2B5EF4-FFF2-40B4-BE49-F238E27FC236}">
                <a16:creationId xmlns:a16="http://schemas.microsoft.com/office/drawing/2014/main" id="{E061E569-0C1E-6B33-1B69-4181997587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7684" y="345849"/>
            <a:ext cx="1535389" cy="20881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2B5654F5-C7D1-629E-25FD-81FEE151C035}"/>
              </a:ext>
            </a:extLst>
          </p:cNvPr>
          <p:cNvGraphicFramePr>
            <a:graphicFrameLocks noGrp="1"/>
          </p:cNvGraphicFramePr>
          <p:nvPr>
            <p:extLst>
              <p:ext uri="{D42A27DB-BD31-4B8C-83A1-F6EECF244321}">
                <p14:modId xmlns:p14="http://schemas.microsoft.com/office/powerpoint/2010/main" val="1402368009"/>
              </p:ext>
            </p:extLst>
          </p:nvPr>
        </p:nvGraphicFramePr>
        <p:xfrm>
          <a:off x="260846" y="4021622"/>
          <a:ext cx="6236365" cy="2369943"/>
        </p:xfrm>
        <a:graphic>
          <a:graphicData uri="http://schemas.openxmlformats.org/drawingml/2006/table">
            <a:tbl>
              <a:tblPr firstRow="1" firstCol="1" bandRow="1">
                <a:tableStyleId>{7E9639D4-E3E2-4D34-9284-5A2195B3D0D7}</a:tableStyleId>
              </a:tblPr>
              <a:tblGrid>
                <a:gridCol w="1324481">
                  <a:extLst>
                    <a:ext uri="{9D8B030D-6E8A-4147-A177-3AD203B41FA5}">
                      <a16:colId xmlns:a16="http://schemas.microsoft.com/office/drawing/2014/main" val="3613194731"/>
                    </a:ext>
                  </a:extLst>
                </a:gridCol>
                <a:gridCol w="769653">
                  <a:extLst>
                    <a:ext uri="{9D8B030D-6E8A-4147-A177-3AD203B41FA5}">
                      <a16:colId xmlns:a16="http://schemas.microsoft.com/office/drawing/2014/main" val="1408031369"/>
                    </a:ext>
                  </a:extLst>
                </a:gridCol>
                <a:gridCol w="604771">
                  <a:extLst>
                    <a:ext uri="{9D8B030D-6E8A-4147-A177-3AD203B41FA5}">
                      <a16:colId xmlns:a16="http://schemas.microsoft.com/office/drawing/2014/main" val="3031850294"/>
                    </a:ext>
                  </a:extLst>
                </a:gridCol>
                <a:gridCol w="1390073">
                  <a:extLst>
                    <a:ext uri="{9D8B030D-6E8A-4147-A177-3AD203B41FA5}">
                      <a16:colId xmlns:a16="http://schemas.microsoft.com/office/drawing/2014/main" val="3003581614"/>
                    </a:ext>
                  </a:extLst>
                </a:gridCol>
                <a:gridCol w="2147387">
                  <a:extLst>
                    <a:ext uri="{9D8B030D-6E8A-4147-A177-3AD203B41FA5}">
                      <a16:colId xmlns:a16="http://schemas.microsoft.com/office/drawing/2014/main" val="1839531314"/>
                    </a:ext>
                  </a:extLst>
                </a:gridCol>
              </a:tblGrid>
              <a:tr h="705003">
                <a:tc>
                  <a:txBody>
                    <a:bodyPr/>
                    <a:lstStyle/>
                    <a:p>
                      <a:pPr marL="0" marR="0" algn="ctr">
                        <a:lnSpc>
                          <a:spcPct val="100000"/>
                        </a:lnSpc>
                        <a:buNone/>
                      </a:pPr>
                      <a:r>
                        <a:rPr lang="en-US" sz="1400" dirty="0">
                          <a:effectLst/>
                        </a:rPr>
                        <a:t>Feed Flowrate (kg/</a:t>
                      </a:r>
                      <a:r>
                        <a:rPr lang="en-US" sz="1400" dirty="0" err="1">
                          <a:effectLst/>
                        </a:rPr>
                        <a:t>hr</a:t>
                      </a:r>
                      <a:r>
                        <a:rPr lang="en-US" sz="1400" dirty="0">
                          <a:effectLst/>
                        </a:rPr>
                        <a:t>)</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buNone/>
                      </a:pPr>
                      <a:r>
                        <a:rPr lang="en-US" sz="1400" dirty="0">
                          <a:effectLst/>
                        </a:rPr>
                        <a:t>Column ID</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buNone/>
                      </a:pPr>
                      <a:r>
                        <a:rPr lang="en-US" sz="1400" dirty="0">
                          <a:effectLst/>
                        </a:rPr>
                        <a:t>HETP (m)</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buNone/>
                      </a:pPr>
                      <a:r>
                        <a:rPr lang="en-US" sz="1400">
                          <a:effectLst/>
                        </a:rPr>
                        <a:t>Pressure Drop (Pa/50 stages)</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buNone/>
                      </a:pPr>
                      <a:r>
                        <a:rPr lang="en-US" sz="1400" dirty="0">
                          <a:effectLst/>
                        </a:rPr>
                        <a:t>Flooding Max Allowable </a:t>
                      </a:r>
                      <a:r>
                        <a:rPr lang="en-US" sz="1400" dirty="0" err="1">
                          <a:effectLst/>
                        </a:rPr>
                        <a:t>Vapour</a:t>
                      </a:r>
                      <a:r>
                        <a:rPr lang="en-US" sz="1400" dirty="0">
                          <a:effectLst/>
                        </a:rPr>
                        <a:t> (MAV%)</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78433716"/>
                  </a:ext>
                </a:extLst>
              </a:tr>
              <a:tr h="411252">
                <a:tc rowSpan="2">
                  <a:txBody>
                    <a:bodyPr/>
                    <a:lstStyle/>
                    <a:p>
                      <a:pPr marL="0" marR="0" algn="ctr">
                        <a:lnSpc>
                          <a:spcPct val="100000"/>
                        </a:lnSpc>
                        <a:buNone/>
                      </a:pPr>
                      <a:r>
                        <a:rPr lang="en-US" sz="1400" dirty="0">
                          <a:effectLst/>
                        </a:rPr>
                        <a:t>10.2</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buNone/>
                      </a:pPr>
                      <a:r>
                        <a:rPr lang="en-US" sz="1400">
                          <a:effectLst/>
                        </a:rPr>
                        <a:t>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buNone/>
                      </a:pPr>
                      <a:r>
                        <a:rPr lang="en-US" sz="1400" dirty="0">
                          <a:effectLst/>
                        </a:rPr>
                        <a:t>0.035</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buNone/>
                      </a:pPr>
                      <a:r>
                        <a:rPr lang="en-US" sz="1400" dirty="0">
                          <a:effectLst/>
                        </a:rPr>
                        <a:t>946.29</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buNone/>
                      </a:pPr>
                      <a:r>
                        <a:rPr lang="en-US" sz="1400">
                          <a:effectLst/>
                        </a:rPr>
                        <a:t>77.58</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88496710"/>
                  </a:ext>
                </a:extLst>
              </a:tr>
              <a:tr h="431184">
                <a:tc vMerge="1">
                  <a:txBody>
                    <a:bodyPr/>
                    <a:lstStyle/>
                    <a:p>
                      <a:endParaRPr lang="en-CA"/>
                    </a:p>
                  </a:txBody>
                  <a:tcPr/>
                </a:tc>
                <a:tc>
                  <a:txBody>
                    <a:bodyPr/>
                    <a:lstStyle/>
                    <a:p>
                      <a:pPr marL="0" marR="0" algn="ctr">
                        <a:lnSpc>
                          <a:spcPct val="100000"/>
                        </a:lnSpc>
                        <a:buNone/>
                      </a:pPr>
                      <a:r>
                        <a:rPr lang="en-US" sz="1400">
                          <a:effectLst/>
                        </a:rPr>
                        <a:t>4”</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buNone/>
                      </a:pPr>
                      <a:r>
                        <a:rPr lang="en-US" sz="1400" dirty="0">
                          <a:effectLst/>
                        </a:rPr>
                        <a:t>0.042</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buNone/>
                      </a:pPr>
                      <a:r>
                        <a:rPr lang="en-US" sz="1400" dirty="0">
                          <a:effectLst/>
                        </a:rPr>
                        <a:t>132.575</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buNone/>
                      </a:pPr>
                      <a:r>
                        <a:rPr lang="en-US" sz="1400">
                          <a:effectLst/>
                        </a:rPr>
                        <a:t>19.4</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0136620"/>
                  </a:ext>
                </a:extLst>
              </a:tr>
              <a:tr h="411252">
                <a:tc rowSpan="2">
                  <a:txBody>
                    <a:bodyPr/>
                    <a:lstStyle/>
                    <a:p>
                      <a:pPr marL="0" marR="0" algn="ctr">
                        <a:lnSpc>
                          <a:spcPct val="100000"/>
                        </a:lnSpc>
                        <a:buNone/>
                      </a:pPr>
                      <a:r>
                        <a:rPr lang="en-US" sz="1400" dirty="0">
                          <a:effectLst/>
                        </a:rPr>
                        <a:t>27.132</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buNone/>
                      </a:pPr>
                      <a:r>
                        <a:rPr lang="en-US" sz="1400" dirty="0">
                          <a:effectLst/>
                        </a:rPr>
                        <a:t>2”</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buNone/>
                      </a:pPr>
                      <a:r>
                        <a:rPr lang="en-US" sz="1400" dirty="0">
                          <a:effectLst/>
                        </a:rPr>
                        <a:t>-</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buNone/>
                      </a:pPr>
                      <a:r>
                        <a:rPr lang="en-US" sz="1400">
                          <a:effectLst/>
                        </a:rPr>
                        <a:t>-</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buNone/>
                      </a:pPr>
                      <a:r>
                        <a:rPr lang="en-US" sz="1400" dirty="0">
                          <a:effectLst/>
                        </a:rPr>
                        <a:t>-</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45305839"/>
                  </a:ext>
                </a:extLst>
              </a:tr>
              <a:tr h="411252">
                <a:tc vMerge="1">
                  <a:txBody>
                    <a:bodyPr/>
                    <a:lstStyle/>
                    <a:p>
                      <a:endParaRPr lang="en-CA"/>
                    </a:p>
                  </a:txBody>
                  <a:tcPr/>
                </a:tc>
                <a:tc>
                  <a:txBody>
                    <a:bodyPr/>
                    <a:lstStyle/>
                    <a:p>
                      <a:pPr marL="0" marR="0" algn="ctr">
                        <a:lnSpc>
                          <a:spcPct val="100000"/>
                        </a:lnSpc>
                        <a:buNone/>
                      </a:pPr>
                      <a:r>
                        <a:rPr lang="en-US" sz="1400">
                          <a:effectLst/>
                        </a:rPr>
                        <a:t>4”</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buNone/>
                      </a:pPr>
                      <a:r>
                        <a:rPr lang="en-US" sz="1400">
                          <a:effectLst/>
                        </a:rPr>
                        <a:t>0.045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buNone/>
                      </a:pPr>
                      <a:r>
                        <a:rPr lang="en-US" sz="1400" dirty="0">
                          <a:effectLst/>
                        </a:rPr>
                        <a:t>226.785</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buNone/>
                      </a:pPr>
                      <a:r>
                        <a:rPr lang="en-US" sz="1400" dirty="0">
                          <a:effectLst/>
                        </a:rPr>
                        <a:t>32.26</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86316971"/>
                  </a:ext>
                </a:extLst>
              </a:tr>
            </a:tbl>
          </a:graphicData>
        </a:graphic>
      </p:graphicFrame>
      <p:pic>
        <p:nvPicPr>
          <p:cNvPr id="8" name="Picture 7">
            <a:extLst>
              <a:ext uri="{FF2B5EF4-FFF2-40B4-BE49-F238E27FC236}">
                <a16:creationId xmlns:a16="http://schemas.microsoft.com/office/drawing/2014/main" id="{0131527E-AE58-8819-0F16-BA50F9B4F19A}"/>
              </a:ext>
            </a:extLst>
          </p:cNvPr>
          <p:cNvPicPr>
            <a:picLocks noChangeAspect="1"/>
          </p:cNvPicPr>
          <p:nvPr/>
        </p:nvPicPr>
        <p:blipFill>
          <a:blip r:embed="rId4"/>
          <a:stretch>
            <a:fillRect/>
          </a:stretch>
        </p:blipFill>
        <p:spPr>
          <a:xfrm>
            <a:off x="9083577" y="156457"/>
            <a:ext cx="1974055" cy="1938256"/>
          </a:xfrm>
          <a:prstGeom prst="rect">
            <a:avLst/>
          </a:prstGeom>
        </p:spPr>
      </p:pic>
      <p:sp>
        <p:nvSpPr>
          <p:cNvPr id="9" name="TextBox 8">
            <a:extLst>
              <a:ext uri="{FF2B5EF4-FFF2-40B4-BE49-F238E27FC236}">
                <a16:creationId xmlns:a16="http://schemas.microsoft.com/office/drawing/2014/main" id="{C0E78C8C-C786-D8F5-C4DA-E55658EB6F8C}"/>
              </a:ext>
            </a:extLst>
          </p:cNvPr>
          <p:cNvSpPr txBox="1"/>
          <p:nvPr/>
        </p:nvSpPr>
        <p:spPr>
          <a:xfrm>
            <a:off x="6533228" y="107849"/>
            <a:ext cx="2644300" cy="369332"/>
          </a:xfrm>
          <a:prstGeom prst="rect">
            <a:avLst/>
          </a:prstGeom>
          <a:noFill/>
        </p:spPr>
        <p:txBody>
          <a:bodyPr wrap="square" rtlCol="0">
            <a:spAutoFit/>
          </a:bodyPr>
          <a:lstStyle/>
          <a:p>
            <a:r>
              <a:rPr lang="en-US" dirty="0" err="1"/>
              <a:t>ProPak</a:t>
            </a:r>
            <a:r>
              <a:rPr lang="en-US" dirty="0"/>
              <a:t> Packing Material</a:t>
            </a:r>
            <a:endParaRPr lang="en-CA" dirty="0"/>
          </a:p>
        </p:txBody>
      </p:sp>
      <p:sp>
        <p:nvSpPr>
          <p:cNvPr id="10" name="TextBox 9">
            <a:extLst>
              <a:ext uri="{FF2B5EF4-FFF2-40B4-BE49-F238E27FC236}">
                <a16:creationId xmlns:a16="http://schemas.microsoft.com/office/drawing/2014/main" id="{F81D3E31-01F2-1229-A9F1-B96D6A6E4381}"/>
              </a:ext>
            </a:extLst>
          </p:cNvPr>
          <p:cNvSpPr txBox="1"/>
          <p:nvPr/>
        </p:nvSpPr>
        <p:spPr>
          <a:xfrm>
            <a:off x="8970439" y="2009894"/>
            <a:ext cx="2422985" cy="369332"/>
          </a:xfrm>
          <a:prstGeom prst="rect">
            <a:avLst/>
          </a:prstGeom>
          <a:noFill/>
        </p:spPr>
        <p:txBody>
          <a:bodyPr wrap="square" rtlCol="0">
            <a:spAutoFit/>
          </a:bodyPr>
          <a:lstStyle/>
          <a:p>
            <a:r>
              <a:rPr lang="en-US" dirty="0"/>
              <a:t>Packing Support Trays</a:t>
            </a:r>
            <a:endParaRPr lang="en-CA" dirty="0"/>
          </a:p>
        </p:txBody>
      </p:sp>
      <p:sp>
        <p:nvSpPr>
          <p:cNvPr id="6" name="Slide Number Placeholder 81">
            <a:extLst>
              <a:ext uri="{FF2B5EF4-FFF2-40B4-BE49-F238E27FC236}">
                <a16:creationId xmlns:a16="http://schemas.microsoft.com/office/drawing/2014/main" id="{2D098889-9753-53B9-8C33-2F92A216ABDB}"/>
              </a:ext>
            </a:extLst>
          </p:cNvPr>
          <p:cNvSpPr txBox="1">
            <a:spLocks/>
          </p:cNvSpPr>
          <p:nvPr/>
        </p:nvSpPr>
        <p:spPr>
          <a:xfrm>
            <a:off x="8884168" y="241068"/>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13</a:t>
            </a:r>
          </a:p>
        </p:txBody>
      </p:sp>
    </p:spTree>
    <p:extLst>
      <p:ext uri="{BB962C8B-B14F-4D97-AF65-F5344CB8AC3E}">
        <p14:creationId xmlns:p14="http://schemas.microsoft.com/office/powerpoint/2010/main" val="370559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EFF9E7-719A-19AA-7350-A4E055465F52}"/>
              </a:ext>
            </a:extLst>
          </p:cNvPr>
          <p:cNvSpPr>
            <a:spLocks noGrp="1"/>
          </p:cNvSpPr>
          <p:nvPr>
            <p:ph type="sldNum" sz="quarter" idx="12"/>
          </p:nvPr>
        </p:nvSpPr>
        <p:spPr/>
        <p:txBody>
          <a:bodyPr/>
          <a:lstStyle/>
          <a:p>
            <a:fld id="{CBD12358-51D2-46B3-9BDE-DF29528B9454}" type="slidenum">
              <a:rPr lang="en-US" smtClean="0"/>
              <a:t>23</a:t>
            </a:fld>
            <a:endParaRPr lang="en-US" dirty="0"/>
          </a:p>
        </p:txBody>
      </p:sp>
      <p:graphicFrame>
        <p:nvGraphicFramePr>
          <p:cNvPr id="5" name="Table 4">
            <a:extLst>
              <a:ext uri="{FF2B5EF4-FFF2-40B4-BE49-F238E27FC236}">
                <a16:creationId xmlns:a16="http://schemas.microsoft.com/office/drawing/2014/main" id="{ABC43A4A-CCCD-9CE7-77E5-F17B6C2C3980}"/>
              </a:ext>
            </a:extLst>
          </p:cNvPr>
          <p:cNvGraphicFramePr>
            <a:graphicFrameLocks noGrp="1"/>
          </p:cNvGraphicFramePr>
          <p:nvPr>
            <p:extLst>
              <p:ext uri="{D42A27DB-BD31-4B8C-83A1-F6EECF244321}">
                <p14:modId xmlns:p14="http://schemas.microsoft.com/office/powerpoint/2010/main" val="2680653065"/>
              </p:ext>
            </p:extLst>
          </p:nvPr>
        </p:nvGraphicFramePr>
        <p:xfrm>
          <a:off x="5727835" y="2576494"/>
          <a:ext cx="6236366" cy="1530039"/>
        </p:xfrm>
        <a:graphic>
          <a:graphicData uri="http://schemas.openxmlformats.org/drawingml/2006/table">
            <a:tbl>
              <a:tblPr>
                <a:tableStyleId>{5940675A-B579-460E-94D1-54222C63F5DA}</a:tableStyleId>
              </a:tblPr>
              <a:tblGrid>
                <a:gridCol w="1366061">
                  <a:extLst>
                    <a:ext uri="{9D8B030D-6E8A-4147-A177-3AD203B41FA5}">
                      <a16:colId xmlns:a16="http://schemas.microsoft.com/office/drawing/2014/main" val="1944760580"/>
                    </a:ext>
                  </a:extLst>
                </a:gridCol>
                <a:gridCol w="1366061">
                  <a:extLst>
                    <a:ext uri="{9D8B030D-6E8A-4147-A177-3AD203B41FA5}">
                      <a16:colId xmlns:a16="http://schemas.microsoft.com/office/drawing/2014/main" val="1070163062"/>
                    </a:ext>
                  </a:extLst>
                </a:gridCol>
                <a:gridCol w="1223516">
                  <a:extLst>
                    <a:ext uri="{9D8B030D-6E8A-4147-A177-3AD203B41FA5}">
                      <a16:colId xmlns:a16="http://schemas.microsoft.com/office/drawing/2014/main" val="3153328560"/>
                    </a:ext>
                  </a:extLst>
                </a:gridCol>
                <a:gridCol w="1140364">
                  <a:extLst>
                    <a:ext uri="{9D8B030D-6E8A-4147-A177-3AD203B41FA5}">
                      <a16:colId xmlns:a16="http://schemas.microsoft.com/office/drawing/2014/main" val="2663135365"/>
                    </a:ext>
                  </a:extLst>
                </a:gridCol>
                <a:gridCol w="1140364">
                  <a:extLst>
                    <a:ext uri="{9D8B030D-6E8A-4147-A177-3AD203B41FA5}">
                      <a16:colId xmlns:a16="http://schemas.microsoft.com/office/drawing/2014/main" val="31071154"/>
                    </a:ext>
                  </a:extLst>
                </a:gridCol>
              </a:tblGrid>
              <a:tr h="434664">
                <a:tc gridSpan="5">
                  <a:txBody>
                    <a:bodyPr/>
                    <a:lstStyle/>
                    <a:p>
                      <a:pPr algn="ctr" fontAlgn="b"/>
                      <a:r>
                        <a:rPr lang="en-CA" sz="1400" u="none" strike="noStrike" dirty="0">
                          <a:effectLst/>
                        </a:rPr>
                        <a:t>0.24 </a:t>
                      </a:r>
                      <a:r>
                        <a:rPr lang="en-CA" sz="1400" u="none" strike="noStrike" dirty="0" err="1">
                          <a:effectLst/>
                        </a:rPr>
                        <a:t>Propak</a:t>
                      </a:r>
                      <a:endParaRPr lang="en-CA" sz="14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l" fontAlgn="b"/>
                      <a:endParaRPr lang="en-CA"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CA"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CA"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CA"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63728952"/>
                  </a:ext>
                </a:extLst>
              </a:tr>
              <a:tr h="374650">
                <a:tc>
                  <a:txBody>
                    <a:bodyPr/>
                    <a:lstStyle/>
                    <a:p>
                      <a:pPr algn="ctr" fontAlgn="ctr"/>
                      <a:r>
                        <a:rPr lang="en-CA" sz="1400" u="none" strike="noStrike" dirty="0">
                          <a:effectLst/>
                        </a:rPr>
                        <a:t>Column Diameter (in)</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CA" sz="1400" u="none" strike="noStrike" dirty="0">
                          <a:effectLst/>
                        </a:rPr>
                        <a:t>Type</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400" u="none" strike="noStrike" dirty="0">
                          <a:effectLst/>
                        </a:rPr>
                        <a:t>Extrapolation (Pa/m)</a:t>
                      </a:r>
                      <a:endParaRPr lang="fr-F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CA" sz="1400" u="none" strike="noStrike" dirty="0" err="1">
                          <a:effectLst/>
                        </a:rPr>
                        <a:t>Stichlmair</a:t>
                      </a:r>
                      <a:r>
                        <a:rPr lang="en-CA" sz="1400" u="none" strike="noStrike" dirty="0">
                          <a:effectLst/>
                        </a:rPr>
                        <a:t> Correlation (Pa/m)</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CA" sz="1400" u="none" strike="noStrike" dirty="0">
                          <a:effectLst/>
                        </a:rPr>
                        <a:t>PDS Derived</a:t>
                      </a:r>
                    </a:p>
                    <a:p>
                      <a:pPr marL="0" marR="0" lvl="0" indent="0" algn="ctr" defTabSz="914400" rtl="0" eaLnBrk="1" fontAlgn="ctr" latinLnBrk="0" hangingPunct="1">
                        <a:lnSpc>
                          <a:spcPct val="100000"/>
                        </a:lnSpc>
                        <a:spcBef>
                          <a:spcPts val="0"/>
                        </a:spcBef>
                        <a:spcAft>
                          <a:spcPts val="0"/>
                        </a:spcAft>
                        <a:buClrTx/>
                        <a:buSzTx/>
                        <a:buFontTx/>
                        <a:buNone/>
                        <a:tabLst/>
                        <a:defRPr/>
                      </a:pPr>
                      <a:r>
                        <a:rPr lang="en-CA" sz="1400" b="0" i="0" u="none" strike="noStrike" dirty="0">
                          <a:solidFill>
                            <a:srgbClr val="000000"/>
                          </a:solidFill>
                          <a:effectLst/>
                          <a:latin typeface="Calibri" panose="020F0502020204030204" pitchFamily="34" charset="0"/>
                        </a:rPr>
                        <a:t>(Pa/m)</a:t>
                      </a:r>
                    </a:p>
                  </a:txBody>
                  <a:tcPr marL="9525" marR="9525" marT="9525" marB="0" anchor="ctr"/>
                </a:tc>
                <a:extLst>
                  <a:ext uri="{0D108BD9-81ED-4DB2-BD59-A6C34878D82A}">
                    <a16:rowId xmlns:a16="http://schemas.microsoft.com/office/drawing/2014/main" val="3526441320"/>
                  </a:ext>
                </a:extLst>
              </a:tr>
              <a:tr h="184150">
                <a:tc rowSpan="2">
                  <a:txBody>
                    <a:bodyPr/>
                    <a:lstStyle/>
                    <a:p>
                      <a:pPr algn="ctr" fontAlgn="ctr"/>
                      <a:r>
                        <a:rPr lang="en-CA" sz="1400" u="none" strike="noStrike" dirty="0">
                          <a:effectLst/>
                        </a:rPr>
                        <a:t>4</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CA" sz="1400" u="none" strike="noStrike" dirty="0">
                          <a:effectLst/>
                        </a:rPr>
                        <a:t>Vel vs P</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CA" sz="1400" u="none" strike="noStrike" dirty="0">
                          <a:effectLst/>
                        </a:rPr>
                        <a:t>164.05</a:t>
                      </a:r>
                    </a:p>
                  </a:txBody>
                  <a:tcPr marL="9525" marR="9525" marT="9525" marB="0" anchor="ctr"/>
                </a:tc>
                <a:tc rowSpan="2">
                  <a:txBody>
                    <a:bodyPr/>
                    <a:lstStyle/>
                    <a:p>
                      <a:pPr algn="ctr" fontAlgn="ctr"/>
                      <a:r>
                        <a:rPr lang="en-CA" sz="1400" u="none" strike="noStrike" dirty="0">
                          <a:effectLst/>
                        </a:rPr>
                        <a:t>27.80</a:t>
                      </a:r>
                      <a:endParaRPr lang="en-CA" sz="1400" b="0" i="0" u="none" strike="noStrike" dirty="0">
                        <a:solidFill>
                          <a:srgbClr val="000000"/>
                        </a:solidFill>
                        <a:effectLst/>
                        <a:latin typeface="Calibri" panose="020F0502020204030204" pitchFamily="34" charset="0"/>
                      </a:endParaRPr>
                    </a:p>
                  </a:txBody>
                  <a:tcPr marL="9525" marR="9525" marT="9525" marB="0" anchor="ctr"/>
                </a:tc>
                <a:tc rowSpan="2">
                  <a:txBody>
                    <a:bodyPr/>
                    <a:lstStyle/>
                    <a:p>
                      <a:pPr algn="ctr" fontAlgn="ctr"/>
                      <a:r>
                        <a:rPr lang="en-CA" sz="1400" u="none" strike="noStrike" dirty="0">
                          <a:effectLst/>
                        </a:rPr>
                        <a:t>-</a:t>
                      </a:r>
                      <a:endParaRPr lang="en-CA"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130685"/>
                  </a:ext>
                </a:extLst>
              </a:tr>
              <a:tr h="190500">
                <a:tc vMerge="1">
                  <a:txBody>
                    <a:bodyPr/>
                    <a:lstStyle/>
                    <a:p>
                      <a:endParaRPr lang="en-CA"/>
                    </a:p>
                  </a:txBody>
                  <a:tcPr/>
                </a:tc>
                <a:tc>
                  <a:txBody>
                    <a:bodyPr/>
                    <a:lstStyle/>
                    <a:p>
                      <a:pPr algn="ctr" fontAlgn="ctr"/>
                      <a:r>
                        <a:rPr lang="en-CA" sz="1400" u="none" strike="noStrike" dirty="0">
                          <a:effectLst/>
                        </a:rPr>
                        <a:t>Reflux vs P</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CA" sz="1400" u="none" strike="noStrike" dirty="0">
                          <a:effectLst/>
                        </a:rPr>
                        <a:t>18.78</a:t>
                      </a:r>
                    </a:p>
                  </a:txBody>
                  <a:tcPr marL="9525" marR="9525" marT="9525" marB="0" anchor="ct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1240444665"/>
                  </a:ext>
                </a:extLst>
              </a:tr>
            </a:tbl>
          </a:graphicData>
        </a:graphic>
      </p:graphicFrame>
    </p:spTree>
    <p:extLst>
      <p:ext uri="{BB962C8B-B14F-4D97-AF65-F5344CB8AC3E}">
        <p14:creationId xmlns:p14="http://schemas.microsoft.com/office/powerpoint/2010/main" val="220060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25760-101F-C2A7-612C-BF1E233CC051}"/>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7F7F48CA-72A0-1D20-1DFE-171ECF1055C1}"/>
              </a:ext>
            </a:extLst>
          </p:cNvPr>
          <p:cNvSpPr>
            <a:spLocks noGrp="1"/>
          </p:cNvSpPr>
          <p:nvPr>
            <p:ph type="title"/>
          </p:nvPr>
        </p:nvSpPr>
        <p:spPr>
          <a:xfrm>
            <a:off x="1776984" y="640080"/>
            <a:ext cx="10351008" cy="914400"/>
          </a:xfrm>
        </p:spPr>
        <p:txBody>
          <a:bodyPr>
            <a:normAutofit/>
          </a:bodyPr>
          <a:lstStyle/>
          <a:p>
            <a:r>
              <a:rPr lang="en-US" dirty="0"/>
              <a:t>Side quests: The Cleanroom Chamber</a:t>
            </a:r>
            <a:endParaRPr lang="en-CA" dirty="0"/>
          </a:p>
        </p:txBody>
      </p:sp>
      <p:sp>
        <p:nvSpPr>
          <p:cNvPr id="2" name="TextBox 1">
            <a:extLst>
              <a:ext uri="{FF2B5EF4-FFF2-40B4-BE49-F238E27FC236}">
                <a16:creationId xmlns:a16="http://schemas.microsoft.com/office/drawing/2014/main" id="{99BC03E6-6643-CAE2-6CC3-6AA8F22D7E65}"/>
              </a:ext>
            </a:extLst>
          </p:cNvPr>
          <p:cNvSpPr txBox="1"/>
          <p:nvPr/>
        </p:nvSpPr>
        <p:spPr>
          <a:xfrm>
            <a:off x="1301651" y="1280160"/>
            <a:ext cx="5258175" cy="2585323"/>
          </a:xfrm>
          <a:prstGeom prst="rect">
            <a:avLst/>
          </a:prstGeom>
          <a:noFill/>
        </p:spPr>
        <p:txBody>
          <a:bodyPr wrap="square">
            <a:spAutoFit/>
          </a:bodyPr>
          <a:lstStyle/>
          <a:p>
            <a:pPr marL="285750" indent="-285750">
              <a:buFont typeface="Arial" panose="020B0604020202020204" pitchFamily="34" charset="0"/>
              <a:buChar char="•"/>
            </a:pPr>
            <a:r>
              <a:rPr lang="en-US" dirty="0"/>
              <a:t>Zeolites are porous crystalline aluminosilicates capable of filtering out argon from nitrogen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Ar</a:t>
            </a:r>
            <a:r>
              <a:rPr lang="en-US" dirty="0"/>
              <a:t>/N2 mixtures pumped through the chamber or the bypass to observe adsorption capabilities of the zeolite using the RGA</a:t>
            </a:r>
          </a:p>
          <a:p>
            <a:endParaRPr lang="en-US" dirty="0"/>
          </a:p>
          <a:p>
            <a:pPr marL="285750" indent="-285750">
              <a:buFont typeface="Arial" panose="020B0604020202020204" pitchFamily="34" charset="0"/>
              <a:buChar char="•"/>
            </a:pPr>
            <a:r>
              <a:rPr lang="en-US" dirty="0"/>
              <a:t>Argon is much more polarizable and so has a higher affinity to doped zeolites. </a:t>
            </a:r>
          </a:p>
        </p:txBody>
      </p:sp>
      <p:grpSp>
        <p:nvGrpSpPr>
          <p:cNvPr id="3100" name="Group 3099">
            <a:extLst>
              <a:ext uri="{FF2B5EF4-FFF2-40B4-BE49-F238E27FC236}">
                <a16:creationId xmlns:a16="http://schemas.microsoft.com/office/drawing/2014/main" id="{055CB941-48A0-2992-189A-FF492919B28D}"/>
              </a:ext>
            </a:extLst>
          </p:cNvPr>
          <p:cNvGrpSpPr/>
          <p:nvPr/>
        </p:nvGrpSpPr>
        <p:grpSpPr>
          <a:xfrm>
            <a:off x="6649820" y="1368203"/>
            <a:ext cx="5388177" cy="5085108"/>
            <a:chOff x="89155" y="664548"/>
            <a:chExt cx="6973011" cy="6212480"/>
          </a:xfrm>
        </p:grpSpPr>
        <p:sp>
          <p:nvSpPr>
            <p:cNvPr id="4" name="Rectangle 3">
              <a:extLst>
                <a:ext uri="{FF2B5EF4-FFF2-40B4-BE49-F238E27FC236}">
                  <a16:creationId xmlns:a16="http://schemas.microsoft.com/office/drawing/2014/main" id="{51F32045-C767-0169-2AF0-B3BEFF896E75}"/>
                </a:ext>
              </a:extLst>
            </p:cNvPr>
            <p:cNvSpPr/>
            <p:nvPr/>
          </p:nvSpPr>
          <p:spPr>
            <a:xfrm>
              <a:off x="2286000" y="664548"/>
              <a:ext cx="640080" cy="5486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a:t>Ar</a:t>
              </a:r>
              <a:endParaRPr lang="en-CA" dirty="0"/>
            </a:p>
          </p:txBody>
        </p:sp>
        <p:sp>
          <p:nvSpPr>
            <p:cNvPr id="5" name="Rectangle 4">
              <a:extLst>
                <a:ext uri="{FF2B5EF4-FFF2-40B4-BE49-F238E27FC236}">
                  <a16:creationId xmlns:a16="http://schemas.microsoft.com/office/drawing/2014/main" id="{B3CCB19C-25D1-8581-D0F5-DD6896D3DDF7}"/>
                </a:ext>
              </a:extLst>
            </p:cNvPr>
            <p:cNvSpPr/>
            <p:nvPr/>
          </p:nvSpPr>
          <p:spPr>
            <a:xfrm>
              <a:off x="89155" y="2528908"/>
              <a:ext cx="640080" cy="5486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N2</a:t>
              </a:r>
              <a:endParaRPr lang="en-CA" dirty="0"/>
            </a:p>
          </p:txBody>
        </p:sp>
        <p:grpSp>
          <p:nvGrpSpPr>
            <p:cNvPr id="6" name="Group 5">
              <a:extLst>
                <a:ext uri="{FF2B5EF4-FFF2-40B4-BE49-F238E27FC236}">
                  <a16:creationId xmlns:a16="http://schemas.microsoft.com/office/drawing/2014/main" id="{284309EB-3B50-E59F-54D4-9901A3F2A7BD}"/>
                </a:ext>
              </a:extLst>
            </p:cNvPr>
            <p:cNvGrpSpPr/>
            <p:nvPr/>
          </p:nvGrpSpPr>
          <p:grpSpPr>
            <a:xfrm>
              <a:off x="2459736" y="1316820"/>
              <a:ext cx="292608" cy="408432"/>
              <a:chOff x="5129784" y="1831848"/>
              <a:chExt cx="292608" cy="408432"/>
            </a:xfrm>
          </p:grpSpPr>
          <p:grpSp>
            <p:nvGrpSpPr>
              <p:cNvPr id="8" name="Group 7">
                <a:extLst>
                  <a:ext uri="{FF2B5EF4-FFF2-40B4-BE49-F238E27FC236}">
                    <a16:creationId xmlns:a16="http://schemas.microsoft.com/office/drawing/2014/main" id="{4A39C19F-6281-18D6-F3DE-38255A481888}"/>
                  </a:ext>
                </a:extLst>
              </p:cNvPr>
              <p:cNvGrpSpPr/>
              <p:nvPr/>
            </p:nvGrpSpPr>
            <p:grpSpPr>
              <a:xfrm>
                <a:off x="5129784" y="1831848"/>
                <a:ext cx="292608" cy="408432"/>
                <a:chOff x="5129784" y="1831848"/>
                <a:chExt cx="292608" cy="408432"/>
              </a:xfrm>
            </p:grpSpPr>
            <p:sp>
              <p:nvSpPr>
                <p:cNvPr id="10" name="Isosceles Triangle 9">
                  <a:extLst>
                    <a:ext uri="{FF2B5EF4-FFF2-40B4-BE49-F238E27FC236}">
                      <a16:creationId xmlns:a16="http://schemas.microsoft.com/office/drawing/2014/main" id="{90EB1D25-E06D-DD58-0C5A-5AE340199367}"/>
                    </a:ext>
                  </a:extLst>
                </p:cNvPr>
                <p:cNvSpPr/>
                <p:nvPr/>
              </p:nvSpPr>
              <p:spPr>
                <a:xfrm>
                  <a:off x="5129784" y="2036064"/>
                  <a:ext cx="292608" cy="204216"/>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1" name="Isosceles Triangle 10">
                  <a:extLst>
                    <a:ext uri="{FF2B5EF4-FFF2-40B4-BE49-F238E27FC236}">
                      <a16:creationId xmlns:a16="http://schemas.microsoft.com/office/drawing/2014/main" id="{C075291A-5155-D112-D1C0-3D5CA11411EE}"/>
                    </a:ext>
                  </a:extLst>
                </p:cNvPr>
                <p:cNvSpPr/>
                <p:nvPr/>
              </p:nvSpPr>
              <p:spPr>
                <a:xfrm rot="10800000">
                  <a:off x="5129784" y="1831848"/>
                  <a:ext cx="292608" cy="204216"/>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grpSp>
          <p:sp>
            <p:nvSpPr>
              <p:cNvPr id="9" name="Oval 8">
                <a:extLst>
                  <a:ext uri="{FF2B5EF4-FFF2-40B4-BE49-F238E27FC236}">
                    <a16:creationId xmlns:a16="http://schemas.microsoft.com/office/drawing/2014/main" id="{55EAD6C8-4006-AB67-F684-5B9DADF675D3}"/>
                  </a:ext>
                </a:extLst>
              </p:cNvPr>
              <p:cNvSpPr/>
              <p:nvPr/>
            </p:nvSpPr>
            <p:spPr>
              <a:xfrm>
                <a:off x="5175504" y="1929384"/>
                <a:ext cx="201168" cy="201168"/>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a:p>
            </p:txBody>
          </p:sp>
        </p:grpSp>
        <p:grpSp>
          <p:nvGrpSpPr>
            <p:cNvPr id="12" name="Group 11">
              <a:extLst>
                <a:ext uri="{FF2B5EF4-FFF2-40B4-BE49-F238E27FC236}">
                  <a16:creationId xmlns:a16="http://schemas.microsoft.com/office/drawing/2014/main" id="{DA6C63B2-F637-260B-F3CD-37611F6556A5}"/>
                </a:ext>
              </a:extLst>
            </p:cNvPr>
            <p:cNvGrpSpPr/>
            <p:nvPr/>
          </p:nvGrpSpPr>
          <p:grpSpPr>
            <a:xfrm rot="5400000">
              <a:off x="1159003" y="2599012"/>
              <a:ext cx="292608" cy="408432"/>
              <a:chOff x="5129784" y="1831848"/>
              <a:chExt cx="292608" cy="408432"/>
            </a:xfrm>
          </p:grpSpPr>
          <p:grpSp>
            <p:nvGrpSpPr>
              <p:cNvPr id="13" name="Group 12">
                <a:extLst>
                  <a:ext uri="{FF2B5EF4-FFF2-40B4-BE49-F238E27FC236}">
                    <a16:creationId xmlns:a16="http://schemas.microsoft.com/office/drawing/2014/main" id="{0EB0CBE8-1FE2-451F-BE86-EB2FF32026D5}"/>
                  </a:ext>
                </a:extLst>
              </p:cNvPr>
              <p:cNvGrpSpPr/>
              <p:nvPr/>
            </p:nvGrpSpPr>
            <p:grpSpPr>
              <a:xfrm>
                <a:off x="5129784" y="1831848"/>
                <a:ext cx="292608" cy="408432"/>
                <a:chOff x="5129784" y="1831848"/>
                <a:chExt cx="292608" cy="408432"/>
              </a:xfrm>
            </p:grpSpPr>
            <p:sp>
              <p:nvSpPr>
                <p:cNvPr id="15" name="Isosceles Triangle 14">
                  <a:extLst>
                    <a:ext uri="{FF2B5EF4-FFF2-40B4-BE49-F238E27FC236}">
                      <a16:creationId xmlns:a16="http://schemas.microsoft.com/office/drawing/2014/main" id="{19D0EC69-05E3-9EFB-ED67-E0FE885D0C0F}"/>
                    </a:ext>
                  </a:extLst>
                </p:cNvPr>
                <p:cNvSpPr/>
                <p:nvPr/>
              </p:nvSpPr>
              <p:spPr>
                <a:xfrm>
                  <a:off x="5129784" y="2036064"/>
                  <a:ext cx="292608" cy="204216"/>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6" name="Isosceles Triangle 15">
                  <a:extLst>
                    <a:ext uri="{FF2B5EF4-FFF2-40B4-BE49-F238E27FC236}">
                      <a16:creationId xmlns:a16="http://schemas.microsoft.com/office/drawing/2014/main" id="{45706847-C3FE-E0AE-497B-2BAAF0F3C9D1}"/>
                    </a:ext>
                  </a:extLst>
                </p:cNvPr>
                <p:cNvSpPr/>
                <p:nvPr/>
              </p:nvSpPr>
              <p:spPr>
                <a:xfrm rot="10800000">
                  <a:off x="5129784" y="1831848"/>
                  <a:ext cx="292608" cy="204216"/>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grpSp>
          <p:sp>
            <p:nvSpPr>
              <p:cNvPr id="14" name="Oval 13">
                <a:extLst>
                  <a:ext uri="{FF2B5EF4-FFF2-40B4-BE49-F238E27FC236}">
                    <a16:creationId xmlns:a16="http://schemas.microsoft.com/office/drawing/2014/main" id="{882C9F44-FEB8-FB2A-9DCD-6CF60A4D95D5}"/>
                  </a:ext>
                </a:extLst>
              </p:cNvPr>
              <p:cNvSpPr/>
              <p:nvPr/>
            </p:nvSpPr>
            <p:spPr>
              <a:xfrm>
                <a:off x="5175504" y="1929384"/>
                <a:ext cx="201168" cy="201168"/>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a:p>
            </p:txBody>
          </p:sp>
        </p:grpSp>
        <p:cxnSp>
          <p:nvCxnSpPr>
            <p:cNvPr id="17" name="Straight Connector 16">
              <a:extLst>
                <a:ext uri="{FF2B5EF4-FFF2-40B4-BE49-F238E27FC236}">
                  <a16:creationId xmlns:a16="http://schemas.microsoft.com/office/drawing/2014/main" id="{A63718C9-E3FD-9A8F-4854-8B5E3CB2E773}"/>
                </a:ext>
              </a:extLst>
            </p:cNvPr>
            <p:cNvCxnSpPr>
              <a:stCxn id="4" idx="2"/>
              <a:endCxn id="11" idx="3"/>
            </p:cNvCxnSpPr>
            <p:nvPr/>
          </p:nvCxnSpPr>
          <p:spPr>
            <a:xfrm>
              <a:off x="2606040" y="1213188"/>
              <a:ext cx="0" cy="1036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F3480CA1-BAAA-8EE0-F6DE-BA9834E0AC57}"/>
                </a:ext>
              </a:extLst>
            </p:cNvPr>
            <p:cNvCxnSpPr>
              <a:cxnSpLocks/>
              <a:stCxn id="16" idx="3"/>
              <a:endCxn id="38" idx="3"/>
            </p:cNvCxnSpPr>
            <p:nvPr/>
          </p:nvCxnSpPr>
          <p:spPr>
            <a:xfrm flipV="1">
              <a:off x="1509523" y="2763215"/>
              <a:ext cx="3936927" cy="40013"/>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A5CD2860-A58C-188B-6AEF-49B29E53A3E7}"/>
                </a:ext>
              </a:extLst>
            </p:cNvPr>
            <p:cNvCxnSpPr>
              <a:stCxn id="5" idx="3"/>
              <a:endCxn id="15" idx="3"/>
            </p:cNvCxnSpPr>
            <p:nvPr/>
          </p:nvCxnSpPr>
          <p:spPr>
            <a:xfrm>
              <a:off x="729235" y="2803228"/>
              <a:ext cx="371856" cy="0"/>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8E22064B-87DF-0921-A932-FD0871BAC038}"/>
                </a:ext>
              </a:extLst>
            </p:cNvPr>
            <p:cNvCxnSpPr>
              <a:stCxn id="10" idx="3"/>
            </p:cNvCxnSpPr>
            <p:nvPr/>
          </p:nvCxnSpPr>
          <p:spPr>
            <a:xfrm flipH="1">
              <a:off x="2606039" y="1725252"/>
              <a:ext cx="1" cy="344423"/>
            </a:xfrm>
            <a:prstGeom prst="line">
              <a:avLst/>
            </a:prstGeom>
          </p:spPr>
          <p:style>
            <a:lnRef idx="2">
              <a:schemeClr val="dk1"/>
            </a:lnRef>
            <a:fillRef idx="0">
              <a:schemeClr val="dk1"/>
            </a:fillRef>
            <a:effectRef idx="1">
              <a:schemeClr val="dk1"/>
            </a:effectRef>
            <a:fontRef idx="minor">
              <a:schemeClr val="tx1"/>
            </a:fontRef>
          </p:style>
        </p:cxnSp>
        <p:grpSp>
          <p:nvGrpSpPr>
            <p:cNvPr id="21" name="Group 20">
              <a:extLst>
                <a:ext uri="{FF2B5EF4-FFF2-40B4-BE49-F238E27FC236}">
                  <a16:creationId xmlns:a16="http://schemas.microsoft.com/office/drawing/2014/main" id="{4E8F85E7-B0D1-6C34-7C71-1ED6BCB248E2}"/>
                </a:ext>
              </a:extLst>
            </p:cNvPr>
            <p:cNvGrpSpPr/>
            <p:nvPr/>
          </p:nvGrpSpPr>
          <p:grpSpPr>
            <a:xfrm>
              <a:off x="3946935" y="4386341"/>
              <a:ext cx="292608" cy="408432"/>
              <a:chOff x="5129784" y="1831848"/>
              <a:chExt cx="292608" cy="408432"/>
            </a:xfrm>
          </p:grpSpPr>
          <p:grpSp>
            <p:nvGrpSpPr>
              <p:cNvPr id="22" name="Group 21">
                <a:extLst>
                  <a:ext uri="{FF2B5EF4-FFF2-40B4-BE49-F238E27FC236}">
                    <a16:creationId xmlns:a16="http://schemas.microsoft.com/office/drawing/2014/main" id="{567BF89E-0D11-8EA0-4782-DFE3903539B9}"/>
                  </a:ext>
                </a:extLst>
              </p:cNvPr>
              <p:cNvGrpSpPr/>
              <p:nvPr/>
            </p:nvGrpSpPr>
            <p:grpSpPr>
              <a:xfrm>
                <a:off x="5129784" y="1831848"/>
                <a:ext cx="292608" cy="408432"/>
                <a:chOff x="5129784" y="1831848"/>
                <a:chExt cx="292608" cy="408432"/>
              </a:xfrm>
            </p:grpSpPr>
            <p:sp>
              <p:nvSpPr>
                <p:cNvPr id="24" name="Isosceles Triangle 23">
                  <a:extLst>
                    <a:ext uri="{FF2B5EF4-FFF2-40B4-BE49-F238E27FC236}">
                      <a16:creationId xmlns:a16="http://schemas.microsoft.com/office/drawing/2014/main" id="{3FFB28D1-5FAE-36BA-243A-574AB7A0CCFC}"/>
                    </a:ext>
                  </a:extLst>
                </p:cNvPr>
                <p:cNvSpPr/>
                <p:nvPr/>
              </p:nvSpPr>
              <p:spPr>
                <a:xfrm>
                  <a:off x="5129784" y="2036064"/>
                  <a:ext cx="292608" cy="204216"/>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25" name="Isosceles Triangle 24">
                  <a:extLst>
                    <a:ext uri="{FF2B5EF4-FFF2-40B4-BE49-F238E27FC236}">
                      <a16:creationId xmlns:a16="http://schemas.microsoft.com/office/drawing/2014/main" id="{A931E3A8-C89E-576F-8DB8-D911ECD7F174}"/>
                    </a:ext>
                  </a:extLst>
                </p:cNvPr>
                <p:cNvSpPr/>
                <p:nvPr/>
              </p:nvSpPr>
              <p:spPr>
                <a:xfrm rot="10800000">
                  <a:off x="5129784" y="1831848"/>
                  <a:ext cx="292608" cy="204216"/>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grpSp>
          <p:sp>
            <p:nvSpPr>
              <p:cNvPr id="23" name="Oval 22">
                <a:extLst>
                  <a:ext uri="{FF2B5EF4-FFF2-40B4-BE49-F238E27FC236}">
                    <a16:creationId xmlns:a16="http://schemas.microsoft.com/office/drawing/2014/main" id="{965D2AE0-2D04-D63D-ABC7-21E1E8DADFD1}"/>
                  </a:ext>
                </a:extLst>
              </p:cNvPr>
              <p:cNvSpPr/>
              <p:nvPr/>
            </p:nvSpPr>
            <p:spPr>
              <a:xfrm>
                <a:off x="5175504" y="1929384"/>
                <a:ext cx="201168" cy="201168"/>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a:p>
            </p:txBody>
          </p:sp>
        </p:grpSp>
        <p:grpSp>
          <p:nvGrpSpPr>
            <p:cNvPr id="26" name="Group 25">
              <a:extLst>
                <a:ext uri="{FF2B5EF4-FFF2-40B4-BE49-F238E27FC236}">
                  <a16:creationId xmlns:a16="http://schemas.microsoft.com/office/drawing/2014/main" id="{7B55A218-025E-8FAD-095D-840A8F93C7AA}"/>
                </a:ext>
              </a:extLst>
            </p:cNvPr>
            <p:cNvGrpSpPr/>
            <p:nvPr/>
          </p:nvGrpSpPr>
          <p:grpSpPr>
            <a:xfrm>
              <a:off x="5513222" y="3355115"/>
              <a:ext cx="292608" cy="408432"/>
              <a:chOff x="5129784" y="1831848"/>
              <a:chExt cx="292608" cy="408432"/>
            </a:xfrm>
          </p:grpSpPr>
          <p:grpSp>
            <p:nvGrpSpPr>
              <p:cNvPr id="27" name="Group 26">
                <a:extLst>
                  <a:ext uri="{FF2B5EF4-FFF2-40B4-BE49-F238E27FC236}">
                    <a16:creationId xmlns:a16="http://schemas.microsoft.com/office/drawing/2014/main" id="{7530E799-8F2F-3A96-2E0C-B4E4A46721B2}"/>
                  </a:ext>
                </a:extLst>
              </p:cNvPr>
              <p:cNvGrpSpPr/>
              <p:nvPr/>
            </p:nvGrpSpPr>
            <p:grpSpPr>
              <a:xfrm>
                <a:off x="5129784" y="1831848"/>
                <a:ext cx="292608" cy="408432"/>
                <a:chOff x="5129784" y="1831848"/>
                <a:chExt cx="292608" cy="408432"/>
              </a:xfrm>
            </p:grpSpPr>
            <p:sp>
              <p:nvSpPr>
                <p:cNvPr id="29" name="Isosceles Triangle 28">
                  <a:extLst>
                    <a:ext uri="{FF2B5EF4-FFF2-40B4-BE49-F238E27FC236}">
                      <a16:creationId xmlns:a16="http://schemas.microsoft.com/office/drawing/2014/main" id="{72505DCF-8D7A-1C2D-8F7A-033A345729BC}"/>
                    </a:ext>
                  </a:extLst>
                </p:cNvPr>
                <p:cNvSpPr/>
                <p:nvPr/>
              </p:nvSpPr>
              <p:spPr>
                <a:xfrm>
                  <a:off x="5129784" y="2036064"/>
                  <a:ext cx="292608" cy="204216"/>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30" name="Isosceles Triangle 29">
                  <a:extLst>
                    <a:ext uri="{FF2B5EF4-FFF2-40B4-BE49-F238E27FC236}">
                      <a16:creationId xmlns:a16="http://schemas.microsoft.com/office/drawing/2014/main" id="{A163DF57-8E3B-0151-63B8-9A31D6E74B8F}"/>
                    </a:ext>
                  </a:extLst>
                </p:cNvPr>
                <p:cNvSpPr/>
                <p:nvPr/>
              </p:nvSpPr>
              <p:spPr>
                <a:xfrm rot="10800000">
                  <a:off x="5129784" y="1831848"/>
                  <a:ext cx="292608" cy="204216"/>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grpSp>
          <p:sp>
            <p:nvSpPr>
              <p:cNvPr id="28" name="Oval 27">
                <a:extLst>
                  <a:ext uri="{FF2B5EF4-FFF2-40B4-BE49-F238E27FC236}">
                    <a16:creationId xmlns:a16="http://schemas.microsoft.com/office/drawing/2014/main" id="{006CA545-7820-1832-5F43-07421925DAB0}"/>
                  </a:ext>
                </a:extLst>
              </p:cNvPr>
              <p:cNvSpPr/>
              <p:nvPr/>
            </p:nvSpPr>
            <p:spPr>
              <a:xfrm>
                <a:off x="5175504" y="1929384"/>
                <a:ext cx="201168" cy="201168"/>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a:p>
            </p:txBody>
          </p:sp>
        </p:grpSp>
        <p:grpSp>
          <p:nvGrpSpPr>
            <p:cNvPr id="31" name="Group 30">
              <a:extLst>
                <a:ext uri="{FF2B5EF4-FFF2-40B4-BE49-F238E27FC236}">
                  <a16:creationId xmlns:a16="http://schemas.microsoft.com/office/drawing/2014/main" id="{73D88E90-D367-9DB3-E8B0-328CDA4E16BB}"/>
                </a:ext>
              </a:extLst>
            </p:cNvPr>
            <p:cNvGrpSpPr/>
            <p:nvPr/>
          </p:nvGrpSpPr>
          <p:grpSpPr>
            <a:xfrm>
              <a:off x="5511840" y="5535800"/>
              <a:ext cx="292608" cy="408432"/>
              <a:chOff x="5129784" y="1831848"/>
              <a:chExt cx="292608" cy="408432"/>
            </a:xfrm>
          </p:grpSpPr>
          <p:grpSp>
            <p:nvGrpSpPr>
              <p:cNvPr id="32" name="Group 31">
                <a:extLst>
                  <a:ext uri="{FF2B5EF4-FFF2-40B4-BE49-F238E27FC236}">
                    <a16:creationId xmlns:a16="http://schemas.microsoft.com/office/drawing/2014/main" id="{CE633C3D-5667-740C-73AF-1FFA655481CA}"/>
                  </a:ext>
                </a:extLst>
              </p:cNvPr>
              <p:cNvGrpSpPr/>
              <p:nvPr/>
            </p:nvGrpSpPr>
            <p:grpSpPr>
              <a:xfrm>
                <a:off x="5129784" y="1831848"/>
                <a:ext cx="292608" cy="408432"/>
                <a:chOff x="5129784" y="1831848"/>
                <a:chExt cx="292608" cy="408432"/>
              </a:xfrm>
            </p:grpSpPr>
            <p:sp>
              <p:nvSpPr>
                <p:cNvPr id="34" name="Isosceles Triangle 33">
                  <a:extLst>
                    <a:ext uri="{FF2B5EF4-FFF2-40B4-BE49-F238E27FC236}">
                      <a16:creationId xmlns:a16="http://schemas.microsoft.com/office/drawing/2014/main" id="{E2CFA544-3600-9CD2-06B9-44D0C23393A6}"/>
                    </a:ext>
                  </a:extLst>
                </p:cNvPr>
                <p:cNvSpPr/>
                <p:nvPr/>
              </p:nvSpPr>
              <p:spPr>
                <a:xfrm>
                  <a:off x="5129784" y="2036064"/>
                  <a:ext cx="292608" cy="204216"/>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35" name="Isosceles Triangle 34">
                  <a:extLst>
                    <a:ext uri="{FF2B5EF4-FFF2-40B4-BE49-F238E27FC236}">
                      <a16:creationId xmlns:a16="http://schemas.microsoft.com/office/drawing/2014/main" id="{EA806F49-539A-0259-AAD2-87C90C4C1FC4}"/>
                    </a:ext>
                  </a:extLst>
                </p:cNvPr>
                <p:cNvSpPr/>
                <p:nvPr/>
              </p:nvSpPr>
              <p:spPr>
                <a:xfrm rot="10800000">
                  <a:off x="5129784" y="1831848"/>
                  <a:ext cx="292608" cy="204216"/>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grpSp>
          <p:sp>
            <p:nvSpPr>
              <p:cNvPr id="33" name="Oval 32">
                <a:extLst>
                  <a:ext uri="{FF2B5EF4-FFF2-40B4-BE49-F238E27FC236}">
                    <a16:creationId xmlns:a16="http://schemas.microsoft.com/office/drawing/2014/main" id="{EF8CF1B9-3E50-FE50-6794-BC34F7B68566}"/>
                  </a:ext>
                </a:extLst>
              </p:cNvPr>
              <p:cNvSpPr/>
              <p:nvPr/>
            </p:nvSpPr>
            <p:spPr>
              <a:xfrm>
                <a:off x="5175504" y="1929384"/>
                <a:ext cx="201168" cy="201168"/>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a:p>
            </p:txBody>
          </p:sp>
        </p:grpSp>
        <p:grpSp>
          <p:nvGrpSpPr>
            <p:cNvPr id="36" name="Group 35">
              <a:extLst>
                <a:ext uri="{FF2B5EF4-FFF2-40B4-BE49-F238E27FC236}">
                  <a16:creationId xmlns:a16="http://schemas.microsoft.com/office/drawing/2014/main" id="{6DF0DEDB-339C-4B82-C60D-81A49BC05195}"/>
                </a:ext>
              </a:extLst>
            </p:cNvPr>
            <p:cNvGrpSpPr/>
            <p:nvPr/>
          </p:nvGrpSpPr>
          <p:grpSpPr>
            <a:xfrm>
              <a:off x="5446450" y="2304491"/>
              <a:ext cx="364233" cy="677759"/>
              <a:chOff x="4430267" y="2586649"/>
              <a:chExt cx="364233" cy="677759"/>
            </a:xfrm>
          </p:grpSpPr>
          <p:sp>
            <p:nvSpPr>
              <p:cNvPr id="37" name="Isosceles Triangle 36">
                <a:extLst>
                  <a:ext uri="{FF2B5EF4-FFF2-40B4-BE49-F238E27FC236}">
                    <a16:creationId xmlns:a16="http://schemas.microsoft.com/office/drawing/2014/main" id="{FBA84CD0-D64D-BBCF-5AE9-CC237A701009}"/>
                  </a:ext>
                </a:extLst>
              </p:cNvPr>
              <p:cNvSpPr/>
              <p:nvPr/>
            </p:nvSpPr>
            <p:spPr>
              <a:xfrm>
                <a:off x="4501892" y="3060192"/>
                <a:ext cx="292608" cy="204216"/>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38" name="Isosceles Triangle 37">
                <a:extLst>
                  <a:ext uri="{FF2B5EF4-FFF2-40B4-BE49-F238E27FC236}">
                    <a16:creationId xmlns:a16="http://schemas.microsoft.com/office/drawing/2014/main" id="{572990E7-B3C9-BF54-5EEF-107BB7DD48CA}"/>
                  </a:ext>
                </a:extLst>
              </p:cNvPr>
              <p:cNvSpPr/>
              <p:nvPr/>
            </p:nvSpPr>
            <p:spPr>
              <a:xfrm rot="5400000">
                <a:off x="4386071" y="2943265"/>
                <a:ext cx="292608" cy="204216"/>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cxnSp>
            <p:nvCxnSpPr>
              <p:cNvPr id="39" name="Straight Connector 38">
                <a:extLst>
                  <a:ext uri="{FF2B5EF4-FFF2-40B4-BE49-F238E27FC236}">
                    <a16:creationId xmlns:a16="http://schemas.microsoft.com/office/drawing/2014/main" id="{A9F6BDB6-BCBC-8A30-00BD-30ABD924C25D}"/>
                  </a:ext>
                </a:extLst>
              </p:cNvPr>
              <p:cNvCxnSpPr>
                <a:cxnSpLocks/>
                <a:stCxn id="37" idx="0"/>
              </p:cNvCxnSpPr>
              <p:nvPr/>
            </p:nvCxnSpPr>
            <p:spPr>
              <a:xfrm flipV="1">
                <a:off x="4648196" y="2586649"/>
                <a:ext cx="0" cy="473543"/>
              </a:xfrm>
              <a:prstGeom prst="line">
                <a:avLst/>
              </a:prstGeom>
            </p:spPr>
            <p:style>
              <a:lnRef idx="2">
                <a:schemeClr val="dk1"/>
              </a:lnRef>
              <a:fillRef idx="0">
                <a:schemeClr val="dk1"/>
              </a:fillRef>
              <a:effectRef idx="1">
                <a:schemeClr val="dk1"/>
              </a:effectRef>
              <a:fontRef idx="minor">
                <a:schemeClr val="tx1"/>
              </a:fontRef>
            </p:style>
          </p:cxnSp>
          <p:cxnSp>
            <p:nvCxnSpPr>
              <p:cNvPr id="40" name="Straight Connector 39">
                <a:extLst>
                  <a:ext uri="{FF2B5EF4-FFF2-40B4-BE49-F238E27FC236}">
                    <a16:creationId xmlns:a16="http://schemas.microsoft.com/office/drawing/2014/main" id="{7B0A0899-FCD1-F78A-232B-842338BECE8B}"/>
                  </a:ext>
                </a:extLst>
              </p:cNvPr>
              <p:cNvCxnSpPr/>
              <p:nvPr/>
            </p:nvCxnSpPr>
            <p:spPr>
              <a:xfrm>
                <a:off x="4570472" y="2730553"/>
                <a:ext cx="155448" cy="158917"/>
              </a:xfrm>
              <a:prstGeom prst="line">
                <a:avLst/>
              </a:prstGeom>
            </p:spPr>
            <p:style>
              <a:lnRef idx="2">
                <a:schemeClr val="dk1"/>
              </a:lnRef>
              <a:fillRef idx="0">
                <a:schemeClr val="dk1"/>
              </a:fillRef>
              <a:effectRef idx="1">
                <a:schemeClr val="dk1"/>
              </a:effectRef>
              <a:fontRef idx="minor">
                <a:schemeClr val="tx1"/>
              </a:fontRef>
            </p:style>
          </p:cxnSp>
          <p:cxnSp>
            <p:nvCxnSpPr>
              <p:cNvPr id="41" name="Straight Connector 40">
                <a:extLst>
                  <a:ext uri="{FF2B5EF4-FFF2-40B4-BE49-F238E27FC236}">
                    <a16:creationId xmlns:a16="http://schemas.microsoft.com/office/drawing/2014/main" id="{2E07C8AD-E6A8-9E1C-07AE-1F2849037441}"/>
                  </a:ext>
                </a:extLst>
              </p:cNvPr>
              <p:cNvCxnSpPr/>
              <p:nvPr/>
            </p:nvCxnSpPr>
            <p:spPr>
              <a:xfrm>
                <a:off x="4569090" y="2607968"/>
                <a:ext cx="155448" cy="158917"/>
              </a:xfrm>
              <a:prstGeom prst="line">
                <a:avLst/>
              </a:prstGeom>
            </p:spPr>
            <p:style>
              <a:lnRef idx="2">
                <a:schemeClr val="dk1"/>
              </a:lnRef>
              <a:fillRef idx="0">
                <a:schemeClr val="dk1"/>
              </a:fillRef>
              <a:effectRef idx="1">
                <a:schemeClr val="dk1"/>
              </a:effectRef>
              <a:fontRef idx="minor">
                <a:schemeClr val="tx1"/>
              </a:fontRef>
            </p:style>
          </p:cxnSp>
          <p:cxnSp>
            <p:nvCxnSpPr>
              <p:cNvPr id="42" name="Straight Connector 41">
                <a:extLst>
                  <a:ext uri="{FF2B5EF4-FFF2-40B4-BE49-F238E27FC236}">
                    <a16:creationId xmlns:a16="http://schemas.microsoft.com/office/drawing/2014/main" id="{9E7223C7-720F-9B00-873C-F41FA6CB3AC0}"/>
                  </a:ext>
                </a:extLst>
              </p:cNvPr>
              <p:cNvCxnSpPr/>
              <p:nvPr/>
            </p:nvCxnSpPr>
            <p:spPr>
              <a:xfrm>
                <a:off x="4569090" y="2851251"/>
                <a:ext cx="155448" cy="158917"/>
              </a:xfrm>
              <a:prstGeom prst="line">
                <a:avLst/>
              </a:prstGeom>
            </p:spPr>
            <p:style>
              <a:lnRef idx="2">
                <a:schemeClr val="dk1"/>
              </a:lnRef>
              <a:fillRef idx="0">
                <a:schemeClr val="dk1"/>
              </a:fillRef>
              <a:effectRef idx="1">
                <a:schemeClr val="dk1"/>
              </a:effectRef>
              <a:fontRef idx="minor">
                <a:schemeClr val="tx1"/>
              </a:fontRef>
            </p:style>
          </p:cxnSp>
        </p:grpSp>
        <p:grpSp>
          <p:nvGrpSpPr>
            <p:cNvPr id="43" name="Group 42">
              <a:extLst>
                <a:ext uri="{FF2B5EF4-FFF2-40B4-BE49-F238E27FC236}">
                  <a16:creationId xmlns:a16="http://schemas.microsoft.com/office/drawing/2014/main" id="{872A5979-0B90-FBFB-39EB-20038B43B890}"/>
                </a:ext>
              </a:extLst>
            </p:cNvPr>
            <p:cNvGrpSpPr/>
            <p:nvPr/>
          </p:nvGrpSpPr>
          <p:grpSpPr>
            <a:xfrm>
              <a:off x="4873145" y="3995437"/>
              <a:ext cx="1136903" cy="1309877"/>
              <a:chOff x="3932680" y="3987545"/>
              <a:chExt cx="1136903" cy="1309877"/>
            </a:xfrm>
          </p:grpSpPr>
          <p:grpSp>
            <p:nvGrpSpPr>
              <p:cNvPr id="44" name="Group 43">
                <a:extLst>
                  <a:ext uri="{FF2B5EF4-FFF2-40B4-BE49-F238E27FC236}">
                    <a16:creationId xmlns:a16="http://schemas.microsoft.com/office/drawing/2014/main" id="{BD50512C-1CC2-6583-312C-3DDB0B65B0F4}"/>
                  </a:ext>
                </a:extLst>
              </p:cNvPr>
              <p:cNvGrpSpPr/>
              <p:nvPr/>
            </p:nvGrpSpPr>
            <p:grpSpPr>
              <a:xfrm>
                <a:off x="3932680" y="3987545"/>
                <a:ext cx="1136903" cy="1309877"/>
                <a:chOff x="3831336" y="3534919"/>
                <a:chExt cx="1136903" cy="1309877"/>
              </a:xfrm>
            </p:grpSpPr>
            <p:sp>
              <p:nvSpPr>
                <p:cNvPr id="47" name="Rectangle 46">
                  <a:extLst>
                    <a:ext uri="{FF2B5EF4-FFF2-40B4-BE49-F238E27FC236}">
                      <a16:creationId xmlns:a16="http://schemas.microsoft.com/office/drawing/2014/main" id="{64307032-2A60-2B9C-3735-25EA6D9AD5C1}"/>
                    </a:ext>
                  </a:extLst>
                </p:cNvPr>
                <p:cNvSpPr/>
                <p:nvPr/>
              </p:nvSpPr>
              <p:spPr>
                <a:xfrm>
                  <a:off x="4361688" y="3614927"/>
                  <a:ext cx="512064" cy="1170432"/>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a:p>
              </p:txBody>
            </p:sp>
            <p:sp>
              <p:nvSpPr>
                <p:cNvPr id="48" name="Rectangle 47">
                  <a:extLst>
                    <a:ext uri="{FF2B5EF4-FFF2-40B4-BE49-F238E27FC236}">
                      <a16:creationId xmlns:a16="http://schemas.microsoft.com/office/drawing/2014/main" id="{3053D519-87E1-5152-3F86-DEF8DCED0A5C}"/>
                    </a:ext>
                  </a:extLst>
                </p:cNvPr>
                <p:cNvSpPr/>
                <p:nvPr/>
              </p:nvSpPr>
              <p:spPr>
                <a:xfrm>
                  <a:off x="3931920" y="3925823"/>
                  <a:ext cx="512064" cy="46329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a:p>
              </p:txBody>
            </p:sp>
            <p:sp>
              <p:nvSpPr>
                <p:cNvPr id="49" name="Rectangle 48">
                  <a:extLst>
                    <a:ext uri="{FF2B5EF4-FFF2-40B4-BE49-F238E27FC236}">
                      <a16:creationId xmlns:a16="http://schemas.microsoft.com/office/drawing/2014/main" id="{0609AADA-BB0F-E10C-BFCE-978812A65721}"/>
                    </a:ext>
                  </a:extLst>
                </p:cNvPr>
                <p:cNvSpPr/>
                <p:nvPr/>
              </p:nvSpPr>
              <p:spPr>
                <a:xfrm>
                  <a:off x="3831336" y="3816095"/>
                  <a:ext cx="100584" cy="70104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a:p>
              </p:txBody>
            </p:sp>
            <p:sp>
              <p:nvSpPr>
                <p:cNvPr id="50" name="Rectangle 49">
                  <a:extLst>
                    <a:ext uri="{FF2B5EF4-FFF2-40B4-BE49-F238E27FC236}">
                      <a16:creationId xmlns:a16="http://schemas.microsoft.com/office/drawing/2014/main" id="{556C3D70-C778-27DC-DD8B-C913CE375503}"/>
                    </a:ext>
                  </a:extLst>
                </p:cNvPr>
                <p:cNvSpPr/>
                <p:nvPr/>
              </p:nvSpPr>
              <p:spPr>
                <a:xfrm rot="5400000">
                  <a:off x="4567427" y="4443983"/>
                  <a:ext cx="100584" cy="70104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a:p>
              </p:txBody>
            </p:sp>
            <p:sp>
              <p:nvSpPr>
                <p:cNvPr id="51" name="Rectangle 50">
                  <a:extLst>
                    <a:ext uri="{FF2B5EF4-FFF2-40B4-BE49-F238E27FC236}">
                      <a16:creationId xmlns:a16="http://schemas.microsoft.com/office/drawing/2014/main" id="{E4BE0089-2681-363D-321E-6038946C60BB}"/>
                    </a:ext>
                  </a:extLst>
                </p:cNvPr>
                <p:cNvSpPr/>
                <p:nvPr/>
              </p:nvSpPr>
              <p:spPr>
                <a:xfrm rot="5400000">
                  <a:off x="4567427" y="3234690"/>
                  <a:ext cx="100584" cy="70104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a:p>
              </p:txBody>
            </p:sp>
          </p:grpSp>
          <p:sp>
            <p:nvSpPr>
              <p:cNvPr id="45" name="Rectangle 44">
                <a:extLst>
                  <a:ext uri="{FF2B5EF4-FFF2-40B4-BE49-F238E27FC236}">
                    <a16:creationId xmlns:a16="http://schemas.microsoft.com/office/drawing/2014/main" id="{67EA147F-27B1-8B3F-11BB-97402BD3338D}"/>
                  </a:ext>
                </a:extLst>
              </p:cNvPr>
              <p:cNvSpPr/>
              <p:nvPr/>
            </p:nvSpPr>
            <p:spPr>
              <a:xfrm>
                <a:off x="4545328" y="4097569"/>
                <a:ext cx="344565" cy="109926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46" name="Rectangle 45">
                <a:extLst>
                  <a:ext uri="{FF2B5EF4-FFF2-40B4-BE49-F238E27FC236}">
                    <a16:creationId xmlns:a16="http://schemas.microsoft.com/office/drawing/2014/main" id="{5EF70E70-6F86-E1C6-092D-24E1F4FA408F}"/>
                  </a:ext>
                </a:extLst>
              </p:cNvPr>
              <p:cNvSpPr/>
              <p:nvPr/>
            </p:nvSpPr>
            <p:spPr>
              <a:xfrm>
                <a:off x="4033264" y="4475985"/>
                <a:ext cx="762139" cy="2597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grpSp>
        <p:cxnSp>
          <p:nvCxnSpPr>
            <p:cNvPr id="52" name="Straight Connector 51">
              <a:extLst>
                <a:ext uri="{FF2B5EF4-FFF2-40B4-BE49-F238E27FC236}">
                  <a16:creationId xmlns:a16="http://schemas.microsoft.com/office/drawing/2014/main" id="{5470ABC3-B0D5-B87E-CF55-2F1410F34943}"/>
                </a:ext>
              </a:extLst>
            </p:cNvPr>
            <p:cNvCxnSpPr>
              <a:cxnSpLocks/>
              <a:stCxn id="37" idx="3"/>
              <a:endCxn id="30" idx="3"/>
            </p:cNvCxnSpPr>
            <p:nvPr/>
          </p:nvCxnSpPr>
          <p:spPr>
            <a:xfrm flipH="1">
              <a:off x="5659526" y="2982250"/>
              <a:ext cx="4853" cy="372865"/>
            </a:xfrm>
            <a:prstGeom prst="line">
              <a:avLst/>
            </a:prstGeom>
          </p:spPr>
          <p:style>
            <a:lnRef idx="2">
              <a:schemeClr val="dk1"/>
            </a:lnRef>
            <a:fillRef idx="0">
              <a:schemeClr val="dk1"/>
            </a:fillRef>
            <a:effectRef idx="1">
              <a:schemeClr val="dk1"/>
            </a:effectRef>
            <a:fontRef idx="minor">
              <a:schemeClr val="tx1"/>
            </a:fontRef>
          </p:style>
        </p:cxnSp>
        <p:cxnSp>
          <p:nvCxnSpPr>
            <p:cNvPr id="53" name="Straight Connector 52">
              <a:extLst>
                <a:ext uri="{FF2B5EF4-FFF2-40B4-BE49-F238E27FC236}">
                  <a16:creationId xmlns:a16="http://schemas.microsoft.com/office/drawing/2014/main" id="{3A67C7B1-22D2-5FC9-8585-7046E37D61F6}"/>
                </a:ext>
              </a:extLst>
            </p:cNvPr>
            <p:cNvCxnSpPr>
              <a:stCxn id="29" idx="3"/>
              <a:endCxn id="51" idx="3"/>
            </p:cNvCxnSpPr>
            <p:nvPr/>
          </p:nvCxnSpPr>
          <p:spPr>
            <a:xfrm>
              <a:off x="5659526" y="3763547"/>
              <a:ext cx="2" cy="332474"/>
            </a:xfrm>
            <a:prstGeom prst="line">
              <a:avLst/>
            </a:prstGeom>
          </p:spPr>
          <p:style>
            <a:lnRef idx="2">
              <a:schemeClr val="dk1"/>
            </a:lnRef>
            <a:fillRef idx="0">
              <a:schemeClr val="dk1"/>
            </a:fillRef>
            <a:effectRef idx="1">
              <a:schemeClr val="dk1"/>
            </a:effectRef>
            <a:fontRef idx="minor">
              <a:schemeClr val="tx1"/>
            </a:fontRef>
          </p:style>
        </p:cxnSp>
        <p:cxnSp>
          <p:nvCxnSpPr>
            <p:cNvPr id="54" name="Straight Connector 53">
              <a:extLst>
                <a:ext uri="{FF2B5EF4-FFF2-40B4-BE49-F238E27FC236}">
                  <a16:creationId xmlns:a16="http://schemas.microsoft.com/office/drawing/2014/main" id="{EFBB2164-EDFC-26AB-0CEE-D07FC264C0C5}"/>
                </a:ext>
              </a:extLst>
            </p:cNvPr>
            <p:cNvCxnSpPr>
              <a:stCxn id="50" idx="3"/>
              <a:endCxn id="35" idx="3"/>
            </p:cNvCxnSpPr>
            <p:nvPr/>
          </p:nvCxnSpPr>
          <p:spPr>
            <a:xfrm flipH="1">
              <a:off x="5658144" y="5305314"/>
              <a:ext cx="1384" cy="230486"/>
            </a:xfrm>
            <a:prstGeom prst="line">
              <a:avLst/>
            </a:prstGeom>
          </p:spPr>
          <p:style>
            <a:lnRef idx="2">
              <a:schemeClr val="dk1"/>
            </a:lnRef>
            <a:fillRef idx="0">
              <a:schemeClr val="dk1"/>
            </a:fillRef>
            <a:effectRef idx="1">
              <a:schemeClr val="dk1"/>
            </a:effectRef>
            <a:fontRef idx="minor">
              <a:schemeClr val="tx1"/>
            </a:fontRef>
          </p:style>
        </p:cxnSp>
        <p:cxnSp>
          <p:nvCxnSpPr>
            <p:cNvPr id="55" name="Straight Connector 54">
              <a:extLst>
                <a:ext uri="{FF2B5EF4-FFF2-40B4-BE49-F238E27FC236}">
                  <a16:creationId xmlns:a16="http://schemas.microsoft.com/office/drawing/2014/main" id="{55F18888-E30E-F616-E341-E85A4AE9B6C7}"/>
                </a:ext>
              </a:extLst>
            </p:cNvPr>
            <p:cNvCxnSpPr>
              <a:stCxn id="34" idx="3"/>
            </p:cNvCxnSpPr>
            <p:nvPr/>
          </p:nvCxnSpPr>
          <p:spPr>
            <a:xfrm flipH="1">
              <a:off x="5658143" y="5944232"/>
              <a:ext cx="1" cy="315604"/>
            </a:xfrm>
            <a:prstGeom prst="line">
              <a:avLst/>
            </a:prstGeom>
          </p:spPr>
          <p:style>
            <a:lnRef idx="2">
              <a:schemeClr val="dk1"/>
            </a:lnRef>
            <a:fillRef idx="0">
              <a:schemeClr val="dk1"/>
            </a:fillRef>
            <a:effectRef idx="1">
              <a:schemeClr val="dk1"/>
            </a:effectRef>
            <a:fontRef idx="minor">
              <a:schemeClr val="tx1"/>
            </a:fontRef>
          </p:style>
        </p:cxnSp>
        <p:cxnSp>
          <p:nvCxnSpPr>
            <p:cNvPr id="56" name="Straight Connector 55">
              <a:extLst>
                <a:ext uri="{FF2B5EF4-FFF2-40B4-BE49-F238E27FC236}">
                  <a16:creationId xmlns:a16="http://schemas.microsoft.com/office/drawing/2014/main" id="{4CC7D557-E151-A233-4BED-4F899BABB8D5}"/>
                </a:ext>
              </a:extLst>
            </p:cNvPr>
            <p:cNvCxnSpPr/>
            <p:nvPr/>
          </p:nvCxnSpPr>
          <p:spPr>
            <a:xfrm flipH="1">
              <a:off x="2257201" y="6259836"/>
              <a:ext cx="3400942" cy="0"/>
            </a:xfrm>
            <a:prstGeom prst="line">
              <a:avLst/>
            </a:prstGeom>
          </p:spPr>
          <p:style>
            <a:lnRef idx="2">
              <a:schemeClr val="dk1"/>
            </a:lnRef>
            <a:fillRef idx="0">
              <a:schemeClr val="dk1"/>
            </a:fillRef>
            <a:effectRef idx="1">
              <a:schemeClr val="dk1"/>
            </a:effectRef>
            <a:fontRef idx="minor">
              <a:schemeClr val="tx1"/>
            </a:fontRef>
          </p:style>
        </p:cxnSp>
        <p:cxnSp>
          <p:nvCxnSpPr>
            <p:cNvPr id="57" name="Straight Connector 56">
              <a:extLst>
                <a:ext uri="{FF2B5EF4-FFF2-40B4-BE49-F238E27FC236}">
                  <a16:creationId xmlns:a16="http://schemas.microsoft.com/office/drawing/2014/main" id="{B8A1A1FB-CBD6-3B83-9C41-05FA29EDFE1A}"/>
                </a:ext>
              </a:extLst>
            </p:cNvPr>
            <p:cNvCxnSpPr>
              <a:cxnSpLocks/>
              <a:stCxn id="25" idx="3"/>
            </p:cNvCxnSpPr>
            <p:nvPr/>
          </p:nvCxnSpPr>
          <p:spPr>
            <a:xfrm flipH="1" flipV="1">
              <a:off x="4093238" y="2793763"/>
              <a:ext cx="1" cy="1592578"/>
            </a:xfrm>
            <a:prstGeom prst="line">
              <a:avLst/>
            </a:prstGeom>
          </p:spPr>
          <p:style>
            <a:lnRef idx="2">
              <a:schemeClr val="dk1"/>
            </a:lnRef>
            <a:fillRef idx="0">
              <a:schemeClr val="dk1"/>
            </a:fillRef>
            <a:effectRef idx="1">
              <a:schemeClr val="dk1"/>
            </a:effectRef>
            <a:fontRef idx="minor">
              <a:schemeClr val="tx1"/>
            </a:fontRef>
          </p:style>
        </p:cxnSp>
        <p:cxnSp>
          <p:nvCxnSpPr>
            <p:cNvPr id="58" name="Straight Connector 57">
              <a:extLst>
                <a:ext uri="{FF2B5EF4-FFF2-40B4-BE49-F238E27FC236}">
                  <a16:creationId xmlns:a16="http://schemas.microsoft.com/office/drawing/2014/main" id="{006E1FEE-D2DE-C2DD-1609-2D2741CED04A}"/>
                </a:ext>
              </a:extLst>
            </p:cNvPr>
            <p:cNvCxnSpPr>
              <a:stCxn id="24" idx="3"/>
            </p:cNvCxnSpPr>
            <p:nvPr/>
          </p:nvCxnSpPr>
          <p:spPr>
            <a:xfrm>
              <a:off x="4093239" y="4794773"/>
              <a:ext cx="8383" cy="1465063"/>
            </a:xfrm>
            <a:prstGeom prst="line">
              <a:avLst/>
            </a:prstGeom>
          </p:spPr>
          <p:style>
            <a:lnRef idx="2">
              <a:schemeClr val="dk1"/>
            </a:lnRef>
            <a:fillRef idx="0">
              <a:schemeClr val="dk1"/>
            </a:fillRef>
            <a:effectRef idx="1">
              <a:schemeClr val="dk1"/>
            </a:effectRef>
            <a:fontRef idx="minor">
              <a:schemeClr val="tx1"/>
            </a:fontRef>
          </p:style>
        </p:cxnSp>
        <p:sp>
          <p:nvSpPr>
            <p:cNvPr id="59" name="Rectangle 58">
              <a:extLst>
                <a:ext uri="{FF2B5EF4-FFF2-40B4-BE49-F238E27FC236}">
                  <a16:creationId xmlns:a16="http://schemas.microsoft.com/office/drawing/2014/main" id="{3D11114B-8E39-2886-4CEC-AB22ADC3656B}"/>
                </a:ext>
              </a:extLst>
            </p:cNvPr>
            <p:cNvSpPr/>
            <p:nvPr/>
          </p:nvSpPr>
          <p:spPr>
            <a:xfrm>
              <a:off x="1360334" y="5944232"/>
              <a:ext cx="896866" cy="6095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RGA</a:t>
              </a:r>
              <a:endParaRPr lang="en-CA" dirty="0"/>
            </a:p>
          </p:txBody>
        </p:sp>
        <p:cxnSp>
          <p:nvCxnSpPr>
            <p:cNvPr id="60" name="Straight Connector 59">
              <a:extLst>
                <a:ext uri="{FF2B5EF4-FFF2-40B4-BE49-F238E27FC236}">
                  <a16:creationId xmlns:a16="http://schemas.microsoft.com/office/drawing/2014/main" id="{8785FED6-EDF3-2972-EFE7-CA0AEA097AB5}"/>
                </a:ext>
              </a:extLst>
            </p:cNvPr>
            <p:cNvCxnSpPr/>
            <p:nvPr/>
          </p:nvCxnSpPr>
          <p:spPr>
            <a:xfrm flipV="1">
              <a:off x="3447445" y="5420557"/>
              <a:ext cx="0" cy="839279"/>
            </a:xfrm>
            <a:prstGeom prst="line">
              <a:avLst/>
            </a:prstGeom>
          </p:spPr>
          <p:style>
            <a:lnRef idx="2">
              <a:schemeClr val="dk1"/>
            </a:lnRef>
            <a:fillRef idx="0">
              <a:schemeClr val="dk1"/>
            </a:fillRef>
            <a:effectRef idx="1">
              <a:schemeClr val="dk1"/>
            </a:effectRef>
            <a:fontRef idx="minor">
              <a:schemeClr val="tx1"/>
            </a:fontRef>
          </p:style>
        </p:cxnSp>
        <p:cxnSp>
          <p:nvCxnSpPr>
            <p:cNvPr id="61" name="Straight Connector 60">
              <a:extLst>
                <a:ext uri="{FF2B5EF4-FFF2-40B4-BE49-F238E27FC236}">
                  <a16:creationId xmlns:a16="http://schemas.microsoft.com/office/drawing/2014/main" id="{2466FB99-3F60-9DAB-D427-84BD8B9A7100}"/>
                </a:ext>
              </a:extLst>
            </p:cNvPr>
            <p:cNvCxnSpPr>
              <a:cxnSpLocks/>
              <a:stCxn id="63" idx="4"/>
            </p:cNvCxnSpPr>
            <p:nvPr/>
          </p:nvCxnSpPr>
          <p:spPr>
            <a:xfrm>
              <a:off x="2606038" y="2483516"/>
              <a:ext cx="0" cy="319711"/>
            </a:xfrm>
            <a:prstGeom prst="line">
              <a:avLst/>
            </a:prstGeom>
          </p:spPr>
          <p:style>
            <a:lnRef idx="2">
              <a:schemeClr val="dk1"/>
            </a:lnRef>
            <a:fillRef idx="0">
              <a:schemeClr val="dk1"/>
            </a:fillRef>
            <a:effectRef idx="1">
              <a:schemeClr val="dk1"/>
            </a:effectRef>
            <a:fontRef idx="minor">
              <a:schemeClr val="tx1"/>
            </a:fontRef>
          </p:style>
        </p:cxnSp>
        <p:grpSp>
          <p:nvGrpSpPr>
            <p:cNvPr id="62" name="Group 61">
              <a:extLst>
                <a:ext uri="{FF2B5EF4-FFF2-40B4-BE49-F238E27FC236}">
                  <a16:creationId xmlns:a16="http://schemas.microsoft.com/office/drawing/2014/main" id="{4A7842BA-E347-74EA-DCE7-D86143F8BC0A}"/>
                </a:ext>
              </a:extLst>
            </p:cNvPr>
            <p:cNvGrpSpPr/>
            <p:nvPr/>
          </p:nvGrpSpPr>
          <p:grpSpPr>
            <a:xfrm>
              <a:off x="2343388" y="1996025"/>
              <a:ext cx="570983" cy="487491"/>
              <a:chOff x="2343388" y="1996025"/>
              <a:chExt cx="570983" cy="487491"/>
            </a:xfrm>
          </p:grpSpPr>
          <p:sp>
            <p:nvSpPr>
              <p:cNvPr id="63" name="Oval 62">
                <a:extLst>
                  <a:ext uri="{FF2B5EF4-FFF2-40B4-BE49-F238E27FC236}">
                    <a16:creationId xmlns:a16="http://schemas.microsoft.com/office/drawing/2014/main" id="{7FEA27B8-9096-FA0E-A9DA-8BE24D7C2706}"/>
                  </a:ext>
                </a:extLst>
              </p:cNvPr>
              <p:cNvSpPr/>
              <p:nvPr/>
            </p:nvSpPr>
            <p:spPr>
              <a:xfrm>
                <a:off x="2343388" y="1996025"/>
                <a:ext cx="525299" cy="48749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sz="900" dirty="0"/>
              </a:p>
            </p:txBody>
          </p:sp>
          <p:sp>
            <p:nvSpPr>
              <p:cNvPr id="3072" name="TextBox 3071">
                <a:extLst>
                  <a:ext uri="{FF2B5EF4-FFF2-40B4-BE49-F238E27FC236}">
                    <a16:creationId xmlns:a16="http://schemas.microsoft.com/office/drawing/2014/main" id="{0E1B2CE1-AFC9-8162-14BC-5DCE4BFA0527}"/>
                  </a:ext>
                </a:extLst>
              </p:cNvPr>
              <p:cNvSpPr txBox="1"/>
              <p:nvPr/>
            </p:nvSpPr>
            <p:spPr>
              <a:xfrm>
                <a:off x="2343388" y="2023815"/>
                <a:ext cx="570983" cy="369332"/>
              </a:xfrm>
              <a:prstGeom prst="rect">
                <a:avLst/>
              </a:prstGeom>
              <a:noFill/>
            </p:spPr>
            <p:txBody>
              <a:bodyPr wrap="square" rtlCol="0">
                <a:spAutoFit/>
              </a:bodyPr>
              <a:lstStyle/>
              <a:p>
                <a:r>
                  <a:rPr lang="en-US" dirty="0"/>
                  <a:t>FC</a:t>
                </a:r>
                <a:endParaRPr lang="en-CA" dirty="0"/>
              </a:p>
            </p:txBody>
          </p:sp>
        </p:grpSp>
        <p:grpSp>
          <p:nvGrpSpPr>
            <p:cNvPr id="3073" name="Group 3072">
              <a:extLst>
                <a:ext uri="{FF2B5EF4-FFF2-40B4-BE49-F238E27FC236}">
                  <a16:creationId xmlns:a16="http://schemas.microsoft.com/office/drawing/2014/main" id="{896A7DB6-5BB3-CF9E-79B6-596E3C86691B}"/>
                </a:ext>
              </a:extLst>
            </p:cNvPr>
            <p:cNvGrpSpPr/>
            <p:nvPr/>
          </p:nvGrpSpPr>
          <p:grpSpPr>
            <a:xfrm>
              <a:off x="1739265" y="2559481"/>
              <a:ext cx="575745" cy="487491"/>
              <a:chOff x="2343388" y="1996025"/>
              <a:chExt cx="575745" cy="487491"/>
            </a:xfrm>
          </p:grpSpPr>
          <p:sp>
            <p:nvSpPr>
              <p:cNvPr id="3075" name="Oval 3074">
                <a:extLst>
                  <a:ext uri="{FF2B5EF4-FFF2-40B4-BE49-F238E27FC236}">
                    <a16:creationId xmlns:a16="http://schemas.microsoft.com/office/drawing/2014/main" id="{68894A05-ED36-E83E-99ED-91BD531AEC66}"/>
                  </a:ext>
                </a:extLst>
              </p:cNvPr>
              <p:cNvSpPr/>
              <p:nvPr/>
            </p:nvSpPr>
            <p:spPr>
              <a:xfrm>
                <a:off x="2343388" y="1996025"/>
                <a:ext cx="525299" cy="48749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sz="900" dirty="0"/>
              </a:p>
            </p:txBody>
          </p:sp>
          <p:sp>
            <p:nvSpPr>
              <p:cNvPr id="3076" name="TextBox 3075">
                <a:extLst>
                  <a:ext uri="{FF2B5EF4-FFF2-40B4-BE49-F238E27FC236}">
                    <a16:creationId xmlns:a16="http://schemas.microsoft.com/office/drawing/2014/main" id="{932079A7-8C1B-32B9-40C9-12477AC03A44}"/>
                  </a:ext>
                </a:extLst>
              </p:cNvPr>
              <p:cNvSpPr txBox="1"/>
              <p:nvPr/>
            </p:nvSpPr>
            <p:spPr>
              <a:xfrm>
                <a:off x="2348150" y="2019336"/>
                <a:ext cx="570983" cy="369332"/>
              </a:xfrm>
              <a:prstGeom prst="rect">
                <a:avLst/>
              </a:prstGeom>
              <a:noFill/>
            </p:spPr>
            <p:txBody>
              <a:bodyPr wrap="square" rtlCol="0">
                <a:spAutoFit/>
              </a:bodyPr>
              <a:lstStyle/>
              <a:p>
                <a:r>
                  <a:rPr lang="en-US" dirty="0"/>
                  <a:t>FC</a:t>
                </a:r>
                <a:endParaRPr lang="en-CA" dirty="0"/>
              </a:p>
            </p:txBody>
          </p:sp>
        </p:grpSp>
        <p:grpSp>
          <p:nvGrpSpPr>
            <p:cNvPr id="3077" name="Group 3076">
              <a:extLst>
                <a:ext uri="{FF2B5EF4-FFF2-40B4-BE49-F238E27FC236}">
                  <a16:creationId xmlns:a16="http://schemas.microsoft.com/office/drawing/2014/main" id="{49D6C34A-A79A-946B-04F1-84EA1EAFB3F5}"/>
                </a:ext>
              </a:extLst>
            </p:cNvPr>
            <p:cNvGrpSpPr/>
            <p:nvPr/>
          </p:nvGrpSpPr>
          <p:grpSpPr>
            <a:xfrm>
              <a:off x="2470818" y="6059354"/>
              <a:ext cx="562759" cy="400963"/>
              <a:chOff x="1530353" y="6051462"/>
              <a:chExt cx="562759" cy="400963"/>
            </a:xfrm>
          </p:grpSpPr>
          <p:sp>
            <p:nvSpPr>
              <p:cNvPr id="3078" name="Flowchart: Manual Operation 3077">
                <a:extLst>
                  <a:ext uri="{FF2B5EF4-FFF2-40B4-BE49-F238E27FC236}">
                    <a16:creationId xmlns:a16="http://schemas.microsoft.com/office/drawing/2014/main" id="{8677E53D-3417-8680-A80B-AF136F43D2D3}"/>
                  </a:ext>
                </a:extLst>
              </p:cNvPr>
              <p:cNvSpPr/>
              <p:nvPr/>
            </p:nvSpPr>
            <p:spPr>
              <a:xfrm rot="5400000">
                <a:off x="1538735" y="6089568"/>
                <a:ext cx="310896" cy="327660"/>
              </a:xfrm>
              <a:prstGeom prst="flowChartManualOperati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3079" name="Flowchart: Manual Operation 3078">
                <a:extLst>
                  <a:ext uri="{FF2B5EF4-FFF2-40B4-BE49-F238E27FC236}">
                    <a16:creationId xmlns:a16="http://schemas.microsoft.com/office/drawing/2014/main" id="{27F86B99-7496-B2AA-0A9D-3AA99FE90DC2}"/>
                  </a:ext>
                </a:extLst>
              </p:cNvPr>
              <p:cNvSpPr/>
              <p:nvPr/>
            </p:nvSpPr>
            <p:spPr>
              <a:xfrm rot="5400000">
                <a:off x="1563870" y="6114845"/>
                <a:ext cx="400963" cy="274197"/>
              </a:xfrm>
              <a:prstGeom prst="flowChartManualOperati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3080" name="Rectangle 3079">
                <a:extLst>
                  <a:ext uri="{FF2B5EF4-FFF2-40B4-BE49-F238E27FC236}">
                    <a16:creationId xmlns:a16="http://schemas.microsoft.com/office/drawing/2014/main" id="{D85D7A11-8525-F7A9-E7FF-DE33BF72B896}"/>
                  </a:ext>
                </a:extLst>
              </p:cNvPr>
              <p:cNvSpPr/>
              <p:nvPr/>
            </p:nvSpPr>
            <p:spPr>
              <a:xfrm>
                <a:off x="1905160" y="6126481"/>
                <a:ext cx="187952" cy="2366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grpSp>
        <p:grpSp>
          <p:nvGrpSpPr>
            <p:cNvPr id="3081" name="Group 3080">
              <a:extLst>
                <a:ext uri="{FF2B5EF4-FFF2-40B4-BE49-F238E27FC236}">
                  <a16:creationId xmlns:a16="http://schemas.microsoft.com/office/drawing/2014/main" id="{1DC49C2F-E2EF-D467-F9B2-45D6C68394EF}"/>
                </a:ext>
              </a:extLst>
            </p:cNvPr>
            <p:cNvGrpSpPr/>
            <p:nvPr/>
          </p:nvGrpSpPr>
          <p:grpSpPr>
            <a:xfrm>
              <a:off x="3374671" y="2533016"/>
              <a:ext cx="570983" cy="487491"/>
              <a:chOff x="2335329" y="1996025"/>
              <a:chExt cx="570983" cy="487491"/>
            </a:xfrm>
          </p:grpSpPr>
          <p:sp>
            <p:nvSpPr>
              <p:cNvPr id="3082" name="Oval 3081">
                <a:extLst>
                  <a:ext uri="{FF2B5EF4-FFF2-40B4-BE49-F238E27FC236}">
                    <a16:creationId xmlns:a16="http://schemas.microsoft.com/office/drawing/2014/main" id="{2B5D6D77-75BD-0763-E26C-9E444783B749}"/>
                  </a:ext>
                </a:extLst>
              </p:cNvPr>
              <p:cNvSpPr/>
              <p:nvPr/>
            </p:nvSpPr>
            <p:spPr>
              <a:xfrm>
                <a:off x="2343388" y="1996025"/>
                <a:ext cx="525299" cy="48749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sz="900" dirty="0"/>
              </a:p>
            </p:txBody>
          </p:sp>
          <p:sp>
            <p:nvSpPr>
              <p:cNvPr id="3083" name="TextBox 3082">
                <a:extLst>
                  <a:ext uri="{FF2B5EF4-FFF2-40B4-BE49-F238E27FC236}">
                    <a16:creationId xmlns:a16="http://schemas.microsoft.com/office/drawing/2014/main" id="{3E8A497B-63FA-DE5A-EC74-05CB679A922E}"/>
                  </a:ext>
                </a:extLst>
              </p:cNvPr>
              <p:cNvSpPr txBox="1"/>
              <p:nvPr/>
            </p:nvSpPr>
            <p:spPr>
              <a:xfrm>
                <a:off x="2335329" y="1997489"/>
                <a:ext cx="570983" cy="369332"/>
              </a:xfrm>
              <a:prstGeom prst="rect">
                <a:avLst/>
              </a:prstGeom>
              <a:noFill/>
            </p:spPr>
            <p:txBody>
              <a:bodyPr wrap="square" rtlCol="0">
                <a:spAutoFit/>
              </a:bodyPr>
              <a:lstStyle/>
              <a:p>
                <a:r>
                  <a:rPr lang="en-US" dirty="0"/>
                  <a:t>FC</a:t>
                </a:r>
                <a:endParaRPr lang="en-CA" dirty="0"/>
              </a:p>
            </p:txBody>
          </p:sp>
        </p:grpSp>
        <p:cxnSp>
          <p:nvCxnSpPr>
            <p:cNvPr id="3084" name="Straight Connector 3083">
              <a:extLst>
                <a:ext uri="{FF2B5EF4-FFF2-40B4-BE49-F238E27FC236}">
                  <a16:creationId xmlns:a16="http://schemas.microsoft.com/office/drawing/2014/main" id="{54CBADF2-DB48-75E2-C293-A0E41AB2F0A6}"/>
                </a:ext>
              </a:extLst>
            </p:cNvPr>
            <p:cNvCxnSpPr/>
            <p:nvPr/>
          </p:nvCxnSpPr>
          <p:spPr>
            <a:xfrm flipV="1">
              <a:off x="3033576" y="2783221"/>
              <a:ext cx="0" cy="839279"/>
            </a:xfrm>
            <a:prstGeom prst="line">
              <a:avLst/>
            </a:prstGeom>
          </p:spPr>
          <p:style>
            <a:lnRef idx="2">
              <a:schemeClr val="dk1"/>
            </a:lnRef>
            <a:fillRef idx="0">
              <a:schemeClr val="dk1"/>
            </a:fillRef>
            <a:effectRef idx="1">
              <a:schemeClr val="dk1"/>
            </a:effectRef>
            <a:fontRef idx="minor">
              <a:schemeClr val="tx1"/>
            </a:fontRef>
          </p:style>
        </p:cxnSp>
        <p:grpSp>
          <p:nvGrpSpPr>
            <p:cNvPr id="3085" name="Group 3084">
              <a:extLst>
                <a:ext uri="{FF2B5EF4-FFF2-40B4-BE49-F238E27FC236}">
                  <a16:creationId xmlns:a16="http://schemas.microsoft.com/office/drawing/2014/main" id="{A8D2EF1D-FF75-85C4-CC60-C3A27F506973}"/>
                </a:ext>
              </a:extLst>
            </p:cNvPr>
            <p:cNvGrpSpPr/>
            <p:nvPr/>
          </p:nvGrpSpPr>
          <p:grpSpPr>
            <a:xfrm>
              <a:off x="2887272" y="3618766"/>
              <a:ext cx="292608" cy="408432"/>
              <a:chOff x="5129784" y="1831848"/>
              <a:chExt cx="292608" cy="408432"/>
            </a:xfrm>
          </p:grpSpPr>
          <p:grpSp>
            <p:nvGrpSpPr>
              <p:cNvPr id="3086" name="Group 3085">
                <a:extLst>
                  <a:ext uri="{FF2B5EF4-FFF2-40B4-BE49-F238E27FC236}">
                    <a16:creationId xmlns:a16="http://schemas.microsoft.com/office/drawing/2014/main" id="{73A75E73-AD30-84EF-1BBB-F5CC9EC81A3D}"/>
                  </a:ext>
                </a:extLst>
              </p:cNvPr>
              <p:cNvGrpSpPr/>
              <p:nvPr/>
            </p:nvGrpSpPr>
            <p:grpSpPr>
              <a:xfrm>
                <a:off x="5129784" y="1831848"/>
                <a:ext cx="292608" cy="408432"/>
                <a:chOff x="5129784" y="1831848"/>
                <a:chExt cx="292608" cy="408432"/>
              </a:xfrm>
            </p:grpSpPr>
            <p:sp>
              <p:nvSpPr>
                <p:cNvPr id="3088" name="Isosceles Triangle 3087">
                  <a:extLst>
                    <a:ext uri="{FF2B5EF4-FFF2-40B4-BE49-F238E27FC236}">
                      <a16:creationId xmlns:a16="http://schemas.microsoft.com/office/drawing/2014/main" id="{2B001473-D9D1-B578-17AE-D9A906724091}"/>
                    </a:ext>
                  </a:extLst>
                </p:cNvPr>
                <p:cNvSpPr/>
                <p:nvPr/>
              </p:nvSpPr>
              <p:spPr>
                <a:xfrm>
                  <a:off x="5129784" y="2036064"/>
                  <a:ext cx="292608" cy="204216"/>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3089" name="Isosceles Triangle 3088">
                  <a:extLst>
                    <a:ext uri="{FF2B5EF4-FFF2-40B4-BE49-F238E27FC236}">
                      <a16:creationId xmlns:a16="http://schemas.microsoft.com/office/drawing/2014/main" id="{A84AAC1D-DDF7-5A01-D28E-3F4BA64F60FF}"/>
                    </a:ext>
                  </a:extLst>
                </p:cNvPr>
                <p:cNvSpPr/>
                <p:nvPr/>
              </p:nvSpPr>
              <p:spPr>
                <a:xfrm rot="10800000">
                  <a:off x="5129784" y="1831848"/>
                  <a:ext cx="292608" cy="204216"/>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grpSp>
          <p:sp>
            <p:nvSpPr>
              <p:cNvPr id="3087" name="Oval 3086">
                <a:extLst>
                  <a:ext uri="{FF2B5EF4-FFF2-40B4-BE49-F238E27FC236}">
                    <a16:creationId xmlns:a16="http://schemas.microsoft.com/office/drawing/2014/main" id="{E85F7EE3-E2EF-D8A4-DAA4-F5B185A70B40}"/>
                  </a:ext>
                </a:extLst>
              </p:cNvPr>
              <p:cNvSpPr/>
              <p:nvPr/>
            </p:nvSpPr>
            <p:spPr>
              <a:xfrm>
                <a:off x="5175504" y="1929384"/>
                <a:ext cx="201168" cy="201168"/>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a:p>
            </p:txBody>
          </p:sp>
        </p:grpSp>
        <p:sp>
          <p:nvSpPr>
            <p:cNvPr id="3090" name="TextBox 3089">
              <a:extLst>
                <a:ext uri="{FF2B5EF4-FFF2-40B4-BE49-F238E27FC236}">
                  <a16:creationId xmlns:a16="http://schemas.microsoft.com/office/drawing/2014/main" id="{D4D2922E-DF00-4CB2-451C-7FC0E427F381}"/>
                </a:ext>
              </a:extLst>
            </p:cNvPr>
            <p:cNvSpPr txBox="1"/>
            <p:nvPr/>
          </p:nvSpPr>
          <p:spPr>
            <a:xfrm>
              <a:off x="1143003" y="2331889"/>
              <a:ext cx="201165" cy="369332"/>
            </a:xfrm>
            <a:prstGeom prst="rect">
              <a:avLst/>
            </a:prstGeom>
            <a:noFill/>
          </p:spPr>
          <p:txBody>
            <a:bodyPr wrap="square" rtlCol="0">
              <a:spAutoFit/>
            </a:bodyPr>
            <a:lstStyle/>
            <a:p>
              <a:r>
                <a:rPr lang="en-US" dirty="0"/>
                <a:t>1</a:t>
              </a:r>
              <a:endParaRPr lang="en-CA" dirty="0"/>
            </a:p>
          </p:txBody>
        </p:sp>
        <p:sp>
          <p:nvSpPr>
            <p:cNvPr id="3091" name="TextBox 3090">
              <a:extLst>
                <a:ext uri="{FF2B5EF4-FFF2-40B4-BE49-F238E27FC236}">
                  <a16:creationId xmlns:a16="http://schemas.microsoft.com/office/drawing/2014/main" id="{BB0843E4-D885-CD16-2DF7-BC314EB20CB4}"/>
                </a:ext>
              </a:extLst>
            </p:cNvPr>
            <p:cNvSpPr txBox="1"/>
            <p:nvPr/>
          </p:nvSpPr>
          <p:spPr>
            <a:xfrm>
              <a:off x="2755888" y="1336464"/>
              <a:ext cx="201165" cy="369332"/>
            </a:xfrm>
            <a:prstGeom prst="rect">
              <a:avLst/>
            </a:prstGeom>
            <a:noFill/>
          </p:spPr>
          <p:txBody>
            <a:bodyPr wrap="square" rtlCol="0">
              <a:spAutoFit/>
            </a:bodyPr>
            <a:lstStyle/>
            <a:p>
              <a:r>
                <a:rPr lang="en-US" dirty="0"/>
                <a:t>2</a:t>
              </a:r>
              <a:endParaRPr lang="en-CA" dirty="0"/>
            </a:p>
          </p:txBody>
        </p:sp>
        <p:sp>
          <p:nvSpPr>
            <p:cNvPr id="3092" name="TextBox 3091">
              <a:extLst>
                <a:ext uri="{FF2B5EF4-FFF2-40B4-BE49-F238E27FC236}">
                  <a16:creationId xmlns:a16="http://schemas.microsoft.com/office/drawing/2014/main" id="{DBD38329-C2E5-E4B8-ED88-357B63A22207}"/>
                </a:ext>
              </a:extLst>
            </p:cNvPr>
            <p:cNvSpPr txBox="1"/>
            <p:nvPr/>
          </p:nvSpPr>
          <p:spPr>
            <a:xfrm>
              <a:off x="4209826" y="4407108"/>
              <a:ext cx="201165" cy="369332"/>
            </a:xfrm>
            <a:prstGeom prst="rect">
              <a:avLst/>
            </a:prstGeom>
            <a:noFill/>
          </p:spPr>
          <p:txBody>
            <a:bodyPr wrap="square" rtlCol="0">
              <a:spAutoFit/>
            </a:bodyPr>
            <a:lstStyle/>
            <a:p>
              <a:r>
                <a:rPr lang="en-US" dirty="0"/>
                <a:t>3</a:t>
              </a:r>
              <a:endParaRPr lang="en-CA" dirty="0"/>
            </a:p>
          </p:txBody>
        </p:sp>
        <p:sp>
          <p:nvSpPr>
            <p:cNvPr id="3093" name="TextBox 3092">
              <a:extLst>
                <a:ext uri="{FF2B5EF4-FFF2-40B4-BE49-F238E27FC236}">
                  <a16:creationId xmlns:a16="http://schemas.microsoft.com/office/drawing/2014/main" id="{CFCA41DE-CB34-B73D-9D4C-48E874218FA4}"/>
                </a:ext>
              </a:extLst>
            </p:cNvPr>
            <p:cNvSpPr txBox="1"/>
            <p:nvPr/>
          </p:nvSpPr>
          <p:spPr>
            <a:xfrm>
              <a:off x="5798215" y="3352783"/>
              <a:ext cx="201165" cy="369332"/>
            </a:xfrm>
            <a:prstGeom prst="rect">
              <a:avLst/>
            </a:prstGeom>
            <a:noFill/>
          </p:spPr>
          <p:txBody>
            <a:bodyPr wrap="square" rtlCol="0">
              <a:spAutoFit/>
            </a:bodyPr>
            <a:lstStyle/>
            <a:p>
              <a:r>
                <a:rPr lang="en-US" dirty="0"/>
                <a:t>4</a:t>
              </a:r>
              <a:endParaRPr lang="en-CA" dirty="0"/>
            </a:p>
          </p:txBody>
        </p:sp>
        <p:sp>
          <p:nvSpPr>
            <p:cNvPr id="3094" name="TextBox 3093">
              <a:extLst>
                <a:ext uri="{FF2B5EF4-FFF2-40B4-BE49-F238E27FC236}">
                  <a16:creationId xmlns:a16="http://schemas.microsoft.com/office/drawing/2014/main" id="{B436B896-76F4-83C8-0249-2A7F2E3B7AAD}"/>
                </a:ext>
              </a:extLst>
            </p:cNvPr>
            <p:cNvSpPr txBox="1"/>
            <p:nvPr/>
          </p:nvSpPr>
          <p:spPr>
            <a:xfrm>
              <a:off x="5758728" y="5535800"/>
              <a:ext cx="201165" cy="369332"/>
            </a:xfrm>
            <a:prstGeom prst="rect">
              <a:avLst/>
            </a:prstGeom>
            <a:noFill/>
          </p:spPr>
          <p:txBody>
            <a:bodyPr wrap="square" rtlCol="0">
              <a:spAutoFit/>
            </a:bodyPr>
            <a:lstStyle/>
            <a:p>
              <a:r>
                <a:rPr lang="en-US" dirty="0"/>
                <a:t>5</a:t>
              </a:r>
              <a:endParaRPr lang="en-CA" dirty="0"/>
            </a:p>
          </p:txBody>
        </p:sp>
        <p:sp>
          <p:nvSpPr>
            <p:cNvPr id="3095" name="TextBox 3094">
              <a:extLst>
                <a:ext uri="{FF2B5EF4-FFF2-40B4-BE49-F238E27FC236}">
                  <a16:creationId xmlns:a16="http://schemas.microsoft.com/office/drawing/2014/main" id="{3213B325-D161-3027-D8A2-2B82D91CE871}"/>
                </a:ext>
              </a:extLst>
            </p:cNvPr>
            <p:cNvSpPr txBox="1"/>
            <p:nvPr/>
          </p:nvSpPr>
          <p:spPr>
            <a:xfrm>
              <a:off x="4598548" y="1853229"/>
              <a:ext cx="2463618" cy="338410"/>
            </a:xfrm>
            <a:prstGeom prst="rect">
              <a:avLst/>
            </a:prstGeom>
            <a:noFill/>
          </p:spPr>
          <p:txBody>
            <a:bodyPr wrap="square" rtlCol="0">
              <a:spAutoFit/>
            </a:bodyPr>
            <a:lstStyle/>
            <a:p>
              <a:r>
                <a:rPr lang="en-US" sz="1200" dirty="0"/>
                <a:t>Pressure Release Valve</a:t>
              </a:r>
              <a:endParaRPr lang="en-CA" sz="1200" dirty="0"/>
            </a:p>
          </p:txBody>
        </p:sp>
        <p:sp>
          <p:nvSpPr>
            <p:cNvPr id="3096" name="TextBox 3095">
              <a:extLst>
                <a:ext uri="{FF2B5EF4-FFF2-40B4-BE49-F238E27FC236}">
                  <a16:creationId xmlns:a16="http://schemas.microsoft.com/office/drawing/2014/main" id="{62BE50E8-57DC-2D16-D086-FCBBB08D8490}"/>
                </a:ext>
              </a:extLst>
            </p:cNvPr>
            <p:cNvSpPr txBox="1"/>
            <p:nvPr/>
          </p:nvSpPr>
          <p:spPr>
            <a:xfrm>
              <a:off x="2264769" y="6538618"/>
              <a:ext cx="1738784" cy="338410"/>
            </a:xfrm>
            <a:prstGeom prst="rect">
              <a:avLst/>
            </a:prstGeom>
            <a:noFill/>
          </p:spPr>
          <p:txBody>
            <a:bodyPr wrap="square" rtlCol="0">
              <a:spAutoFit/>
            </a:bodyPr>
            <a:lstStyle/>
            <a:p>
              <a:r>
                <a:rPr lang="en-US" sz="1200" dirty="0"/>
                <a:t>Quick Connect</a:t>
              </a:r>
              <a:endParaRPr lang="en-CA" sz="1200" dirty="0"/>
            </a:p>
          </p:txBody>
        </p:sp>
        <p:sp>
          <p:nvSpPr>
            <p:cNvPr id="3097" name="TextBox 3096">
              <a:extLst>
                <a:ext uri="{FF2B5EF4-FFF2-40B4-BE49-F238E27FC236}">
                  <a16:creationId xmlns:a16="http://schemas.microsoft.com/office/drawing/2014/main" id="{55F0E7A0-7BAC-B3D5-AD39-FCAC924FFB5A}"/>
                </a:ext>
              </a:extLst>
            </p:cNvPr>
            <p:cNvSpPr txBox="1"/>
            <p:nvPr/>
          </p:nvSpPr>
          <p:spPr>
            <a:xfrm>
              <a:off x="2928120" y="4980662"/>
              <a:ext cx="1464081" cy="451213"/>
            </a:xfrm>
            <a:prstGeom prst="rect">
              <a:avLst/>
            </a:prstGeom>
            <a:noFill/>
          </p:spPr>
          <p:txBody>
            <a:bodyPr wrap="square" rtlCol="0">
              <a:spAutoFit/>
            </a:bodyPr>
            <a:lstStyle/>
            <a:p>
              <a:r>
                <a:rPr lang="en-US" dirty="0"/>
                <a:t>To atm</a:t>
              </a:r>
              <a:endParaRPr lang="en-CA" dirty="0"/>
            </a:p>
          </p:txBody>
        </p:sp>
        <p:sp>
          <p:nvSpPr>
            <p:cNvPr id="3098" name="TextBox 3097">
              <a:extLst>
                <a:ext uri="{FF2B5EF4-FFF2-40B4-BE49-F238E27FC236}">
                  <a16:creationId xmlns:a16="http://schemas.microsoft.com/office/drawing/2014/main" id="{0E485B51-5FCF-750F-A849-22D43E9B0C09}"/>
                </a:ext>
              </a:extLst>
            </p:cNvPr>
            <p:cNvSpPr txBox="1"/>
            <p:nvPr/>
          </p:nvSpPr>
          <p:spPr>
            <a:xfrm>
              <a:off x="3140413" y="3632220"/>
              <a:ext cx="201165" cy="369332"/>
            </a:xfrm>
            <a:prstGeom prst="rect">
              <a:avLst/>
            </a:prstGeom>
            <a:noFill/>
          </p:spPr>
          <p:txBody>
            <a:bodyPr wrap="square" rtlCol="0">
              <a:spAutoFit/>
            </a:bodyPr>
            <a:lstStyle/>
            <a:p>
              <a:r>
                <a:rPr lang="en-US" dirty="0"/>
                <a:t>6</a:t>
              </a:r>
              <a:endParaRPr lang="en-CA" dirty="0"/>
            </a:p>
          </p:txBody>
        </p:sp>
        <p:sp>
          <p:nvSpPr>
            <p:cNvPr id="3099" name="TextBox 3098">
              <a:extLst>
                <a:ext uri="{FF2B5EF4-FFF2-40B4-BE49-F238E27FC236}">
                  <a16:creationId xmlns:a16="http://schemas.microsoft.com/office/drawing/2014/main" id="{ED300F2E-6792-9C30-EA2C-C3AD60392A18}"/>
                </a:ext>
              </a:extLst>
            </p:cNvPr>
            <p:cNvSpPr txBox="1"/>
            <p:nvPr/>
          </p:nvSpPr>
          <p:spPr>
            <a:xfrm>
              <a:off x="2506123" y="3946454"/>
              <a:ext cx="1415582" cy="451213"/>
            </a:xfrm>
            <a:prstGeom prst="rect">
              <a:avLst/>
            </a:prstGeom>
            <a:noFill/>
          </p:spPr>
          <p:txBody>
            <a:bodyPr wrap="square" rtlCol="0">
              <a:spAutoFit/>
            </a:bodyPr>
            <a:lstStyle/>
            <a:p>
              <a:r>
                <a:rPr lang="en-US" dirty="0"/>
                <a:t>To atm</a:t>
              </a:r>
              <a:endParaRPr lang="en-CA" dirty="0"/>
            </a:p>
          </p:txBody>
        </p:sp>
      </p:grpSp>
      <p:sp>
        <p:nvSpPr>
          <p:cNvPr id="4097" name="Slide Number Placeholder 81">
            <a:extLst>
              <a:ext uri="{FF2B5EF4-FFF2-40B4-BE49-F238E27FC236}">
                <a16:creationId xmlns:a16="http://schemas.microsoft.com/office/drawing/2014/main" id="{6A674CDD-7C8D-D381-776C-869C5CA6A736}"/>
              </a:ext>
            </a:extLst>
          </p:cNvPr>
          <p:cNvSpPr txBox="1">
            <a:spLocks/>
          </p:cNvSpPr>
          <p:nvPr/>
        </p:nvSpPr>
        <p:spPr>
          <a:xfrm>
            <a:off x="8884168" y="241068"/>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14</a:t>
            </a:r>
          </a:p>
        </p:txBody>
      </p:sp>
    </p:spTree>
    <p:extLst>
      <p:ext uri="{BB962C8B-B14F-4D97-AF65-F5344CB8AC3E}">
        <p14:creationId xmlns:p14="http://schemas.microsoft.com/office/powerpoint/2010/main" val="27896883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FAF7013-D5FC-3351-15D0-4C380D1FACA5}"/>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C4680E52-DA13-DFB9-6D96-D608118D9A2A}"/>
              </a:ext>
            </a:extLst>
          </p:cNvPr>
          <p:cNvSpPr>
            <a:spLocks noGrp="1"/>
          </p:cNvSpPr>
          <p:nvPr>
            <p:ph type="title"/>
          </p:nvPr>
        </p:nvSpPr>
        <p:spPr>
          <a:xfrm>
            <a:off x="1776984" y="640080"/>
            <a:ext cx="10351008" cy="914400"/>
          </a:xfrm>
        </p:spPr>
        <p:txBody>
          <a:bodyPr>
            <a:normAutofit/>
          </a:bodyPr>
          <a:lstStyle/>
          <a:p>
            <a:r>
              <a:rPr lang="en-US" dirty="0"/>
              <a:t>Side quests: The Cleanroom Chamber</a:t>
            </a:r>
            <a:endParaRPr lang="en-CA" dirty="0"/>
          </a:p>
        </p:txBody>
      </p:sp>
      <p:sp>
        <p:nvSpPr>
          <p:cNvPr id="2" name="TextBox 1">
            <a:extLst>
              <a:ext uri="{FF2B5EF4-FFF2-40B4-BE49-F238E27FC236}">
                <a16:creationId xmlns:a16="http://schemas.microsoft.com/office/drawing/2014/main" id="{C3BAAE51-A37A-6DE2-7B1A-19ADA9BC400D}"/>
              </a:ext>
            </a:extLst>
          </p:cNvPr>
          <p:cNvSpPr txBox="1"/>
          <p:nvPr/>
        </p:nvSpPr>
        <p:spPr>
          <a:xfrm>
            <a:off x="1301651" y="1280160"/>
            <a:ext cx="5258175" cy="2308324"/>
          </a:xfrm>
          <a:prstGeom prst="rect">
            <a:avLst/>
          </a:prstGeom>
          <a:noFill/>
        </p:spPr>
        <p:txBody>
          <a:bodyPr wrap="square">
            <a:spAutoFit/>
          </a:bodyPr>
          <a:lstStyle/>
          <a:p>
            <a:pPr marL="285750" indent="-285750">
              <a:buFont typeface="Arial" panose="020B0604020202020204" pitchFamily="34" charset="0"/>
              <a:buChar char="•"/>
            </a:pPr>
            <a:r>
              <a:rPr lang="en-US" dirty="0"/>
              <a:t>Zeolites are porous crystalline aluminosilicates capable of filtering out argon from nitrogen</a:t>
            </a:r>
          </a:p>
          <a:p>
            <a:pPr marL="285750" indent="-285750">
              <a:buFont typeface="Arial" panose="020B0604020202020204" pitchFamily="34" charset="0"/>
              <a:buChar char="•"/>
            </a:pPr>
            <a:r>
              <a:rPr lang="en-US" dirty="0" err="1"/>
              <a:t>Ar</a:t>
            </a:r>
            <a:r>
              <a:rPr lang="en-US" dirty="0"/>
              <a:t>/N2 mixtures pumped through the chamber or the bypass to observe adsorption capabilities of the zeolite using the RGA</a:t>
            </a:r>
          </a:p>
          <a:p>
            <a:endParaRPr lang="en-US" dirty="0"/>
          </a:p>
          <a:p>
            <a:pPr marL="285750" indent="-285750">
              <a:buFont typeface="Arial" panose="020B0604020202020204" pitchFamily="34" charset="0"/>
              <a:buChar char="•"/>
            </a:pPr>
            <a:r>
              <a:rPr lang="en-US" dirty="0"/>
              <a:t>Argon is much more polarizable and so has a higher affinity to doped zeolites. </a:t>
            </a:r>
          </a:p>
        </p:txBody>
      </p:sp>
      <p:grpSp>
        <p:nvGrpSpPr>
          <p:cNvPr id="3100" name="Group 3099">
            <a:extLst>
              <a:ext uri="{FF2B5EF4-FFF2-40B4-BE49-F238E27FC236}">
                <a16:creationId xmlns:a16="http://schemas.microsoft.com/office/drawing/2014/main" id="{7296DAE4-2960-9D9D-B4DD-DAE215E430BD}"/>
              </a:ext>
            </a:extLst>
          </p:cNvPr>
          <p:cNvGrpSpPr/>
          <p:nvPr/>
        </p:nvGrpSpPr>
        <p:grpSpPr>
          <a:xfrm>
            <a:off x="6649820" y="1368203"/>
            <a:ext cx="5388177" cy="5085108"/>
            <a:chOff x="89155" y="664548"/>
            <a:chExt cx="6973011" cy="6212480"/>
          </a:xfrm>
        </p:grpSpPr>
        <p:sp>
          <p:nvSpPr>
            <p:cNvPr id="4" name="Rectangle 3">
              <a:extLst>
                <a:ext uri="{FF2B5EF4-FFF2-40B4-BE49-F238E27FC236}">
                  <a16:creationId xmlns:a16="http://schemas.microsoft.com/office/drawing/2014/main" id="{D37E46AE-8766-C536-5740-459894532254}"/>
                </a:ext>
              </a:extLst>
            </p:cNvPr>
            <p:cNvSpPr/>
            <p:nvPr/>
          </p:nvSpPr>
          <p:spPr>
            <a:xfrm>
              <a:off x="2286000" y="664548"/>
              <a:ext cx="640080" cy="5486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a:t>Ar</a:t>
              </a:r>
              <a:endParaRPr lang="en-CA" dirty="0"/>
            </a:p>
          </p:txBody>
        </p:sp>
        <p:sp>
          <p:nvSpPr>
            <p:cNvPr id="5" name="Rectangle 4">
              <a:extLst>
                <a:ext uri="{FF2B5EF4-FFF2-40B4-BE49-F238E27FC236}">
                  <a16:creationId xmlns:a16="http://schemas.microsoft.com/office/drawing/2014/main" id="{DFF657A3-1725-A928-ED76-0D97616DCD5A}"/>
                </a:ext>
              </a:extLst>
            </p:cNvPr>
            <p:cNvSpPr/>
            <p:nvPr/>
          </p:nvSpPr>
          <p:spPr>
            <a:xfrm>
              <a:off x="89155" y="2528908"/>
              <a:ext cx="640080" cy="5486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N2</a:t>
              </a:r>
              <a:endParaRPr lang="en-CA" dirty="0"/>
            </a:p>
          </p:txBody>
        </p:sp>
        <p:grpSp>
          <p:nvGrpSpPr>
            <p:cNvPr id="6" name="Group 5">
              <a:extLst>
                <a:ext uri="{FF2B5EF4-FFF2-40B4-BE49-F238E27FC236}">
                  <a16:creationId xmlns:a16="http://schemas.microsoft.com/office/drawing/2014/main" id="{6AA78D0F-9583-4ACF-22CD-F3A10DD0DB89}"/>
                </a:ext>
              </a:extLst>
            </p:cNvPr>
            <p:cNvGrpSpPr/>
            <p:nvPr/>
          </p:nvGrpSpPr>
          <p:grpSpPr>
            <a:xfrm>
              <a:off x="2459736" y="1316820"/>
              <a:ext cx="292608" cy="408432"/>
              <a:chOff x="5129784" y="1831848"/>
              <a:chExt cx="292608" cy="408432"/>
            </a:xfrm>
          </p:grpSpPr>
          <p:grpSp>
            <p:nvGrpSpPr>
              <p:cNvPr id="8" name="Group 7">
                <a:extLst>
                  <a:ext uri="{FF2B5EF4-FFF2-40B4-BE49-F238E27FC236}">
                    <a16:creationId xmlns:a16="http://schemas.microsoft.com/office/drawing/2014/main" id="{2CEE5D0F-AFCD-A031-4035-AC13B5131EF1}"/>
                  </a:ext>
                </a:extLst>
              </p:cNvPr>
              <p:cNvGrpSpPr/>
              <p:nvPr/>
            </p:nvGrpSpPr>
            <p:grpSpPr>
              <a:xfrm>
                <a:off x="5129784" y="1831848"/>
                <a:ext cx="292608" cy="408432"/>
                <a:chOff x="5129784" y="1831848"/>
                <a:chExt cx="292608" cy="408432"/>
              </a:xfrm>
            </p:grpSpPr>
            <p:sp>
              <p:nvSpPr>
                <p:cNvPr id="10" name="Isosceles Triangle 9">
                  <a:extLst>
                    <a:ext uri="{FF2B5EF4-FFF2-40B4-BE49-F238E27FC236}">
                      <a16:creationId xmlns:a16="http://schemas.microsoft.com/office/drawing/2014/main" id="{24BA9633-3998-137F-8A4A-60C77B2883BE}"/>
                    </a:ext>
                  </a:extLst>
                </p:cNvPr>
                <p:cNvSpPr/>
                <p:nvPr/>
              </p:nvSpPr>
              <p:spPr>
                <a:xfrm>
                  <a:off x="5129784" y="2036064"/>
                  <a:ext cx="292608" cy="204216"/>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1" name="Isosceles Triangle 10">
                  <a:extLst>
                    <a:ext uri="{FF2B5EF4-FFF2-40B4-BE49-F238E27FC236}">
                      <a16:creationId xmlns:a16="http://schemas.microsoft.com/office/drawing/2014/main" id="{9166E6DA-26A4-70B0-4143-C399F507DBED}"/>
                    </a:ext>
                  </a:extLst>
                </p:cNvPr>
                <p:cNvSpPr/>
                <p:nvPr/>
              </p:nvSpPr>
              <p:spPr>
                <a:xfrm rot="10800000">
                  <a:off x="5129784" y="1831848"/>
                  <a:ext cx="292608" cy="204216"/>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grpSp>
          <p:sp>
            <p:nvSpPr>
              <p:cNvPr id="9" name="Oval 8">
                <a:extLst>
                  <a:ext uri="{FF2B5EF4-FFF2-40B4-BE49-F238E27FC236}">
                    <a16:creationId xmlns:a16="http://schemas.microsoft.com/office/drawing/2014/main" id="{5FD35520-A456-6B8C-EA15-3085F7C466C8}"/>
                  </a:ext>
                </a:extLst>
              </p:cNvPr>
              <p:cNvSpPr/>
              <p:nvPr/>
            </p:nvSpPr>
            <p:spPr>
              <a:xfrm>
                <a:off x="5175504" y="1929384"/>
                <a:ext cx="201168" cy="201168"/>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a:p>
            </p:txBody>
          </p:sp>
        </p:grpSp>
        <p:grpSp>
          <p:nvGrpSpPr>
            <p:cNvPr id="12" name="Group 11">
              <a:extLst>
                <a:ext uri="{FF2B5EF4-FFF2-40B4-BE49-F238E27FC236}">
                  <a16:creationId xmlns:a16="http://schemas.microsoft.com/office/drawing/2014/main" id="{C218B496-13BF-5D14-9B8C-D411BDB1D257}"/>
                </a:ext>
              </a:extLst>
            </p:cNvPr>
            <p:cNvGrpSpPr/>
            <p:nvPr/>
          </p:nvGrpSpPr>
          <p:grpSpPr>
            <a:xfrm rot="5400000">
              <a:off x="1159003" y="2599012"/>
              <a:ext cx="292608" cy="408432"/>
              <a:chOff x="5129784" y="1831848"/>
              <a:chExt cx="292608" cy="408432"/>
            </a:xfrm>
          </p:grpSpPr>
          <p:grpSp>
            <p:nvGrpSpPr>
              <p:cNvPr id="13" name="Group 12">
                <a:extLst>
                  <a:ext uri="{FF2B5EF4-FFF2-40B4-BE49-F238E27FC236}">
                    <a16:creationId xmlns:a16="http://schemas.microsoft.com/office/drawing/2014/main" id="{31A575B9-114D-0E35-065B-FDF318248B30}"/>
                  </a:ext>
                </a:extLst>
              </p:cNvPr>
              <p:cNvGrpSpPr/>
              <p:nvPr/>
            </p:nvGrpSpPr>
            <p:grpSpPr>
              <a:xfrm>
                <a:off x="5129784" y="1831848"/>
                <a:ext cx="292608" cy="408432"/>
                <a:chOff x="5129784" y="1831848"/>
                <a:chExt cx="292608" cy="408432"/>
              </a:xfrm>
            </p:grpSpPr>
            <p:sp>
              <p:nvSpPr>
                <p:cNvPr id="15" name="Isosceles Triangle 14">
                  <a:extLst>
                    <a:ext uri="{FF2B5EF4-FFF2-40B4-BE49-F238E27FC236}">
                      <a16:creationId xmlns:a16="http://schemas.microsoft.com/office/drawing/2014/main" id="{B9332CE8-381A-3A89-2F4B-FEF3357E70DA}"/>
                    </a:ext>
                  </a:extLst>
                </p:cNvPr>
                <p:cNvSpPr/>
                <p:nvPr/>
              </p:nvSpPr>
              <p:spPr>
                <a:xfrm>
                  <a:off x="5129784" y="2036064"/>
                  <a:ext cx="292608" cy="204216"/>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6" name="Isosceles Triangle 15">
                  <a:extLst>
                    <a:ext uri="{FF2B5EF4-FFF2-40B4-BE49-F238E27FC236}">
                      <a16:creationId xmlns:a16="http://schemas.microsoft.com/office/drawing/2014/main" id="{89D30578-3AD4-2DDA-7B77-9BFFB9EEB6C6}"/>
                    </a:ext>
                  </a:extLst>
                </p:cNvPr>
                <p:cNvSpPr/>
                <p:nvPr/>
              </p:nvSpPr>
              <p:spPr>
                <a:xfrm rot="10800000">
                  <a:off x="5129784" y="1831848"/>
                  <a:ext cx="292608" cy="204216"/>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grpSp>
          <p:sp>
            <p:nvSpPr>
              <p:cNvPr id="14" name="Oval 13">
                <a:extLst>
                  <a:ext uri="{FF2B5EF4-FFF2-40B4-BE49-F238E27FC236}">
                    <a16:creationId xmlns:a16="http://schemas.microsoft.com/office/drawing/2014/main" id="{BBDE9528-B792-2088-1F3B-572E8B712758}"/>
                  </a:ext>
                </a:extLst>
              </p:cNvPr>
              <p:cNvSpPr/>
              <p:nvPr/>
            </p:nvSpPr>
            <p:spPr>
              <a:xfrm>
                <a:off x="5175504" y="1929384"/>
                <a:ext cx="201168" cy="201168"/>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a:p>
            </p:txBody>
          </p:sp>
        </p:grpSp>
        <p:cxnSp>
          <p:nvCxnSpPr>
            <p:cNvPr id="17" name="Straight Connector 16">
              <a:extLst>
                <a:ext uri="{FF2B5EF4-FFF2-40B4-BE49-F238E27FC236}">
                  <a16:creationId xmlns:a16="http://schemas.microsoft.com/office/drawing/2014/main" id="{550FE8F1-0206-B141-ED58-423244328EE1}"/>
                </a:ext>
              </a:extLst>
            </p:cNvPr>
            <p:cNvCxnSpPr>
              <a:stCxn id="4" idx="2"/>
              <a:endCxn id="11" idx="3"/>
            </p:cNvCxnSpPr>
            <p:nvPr/>
          </p:nvCxnSpPr>
          <p:spPr>
            <a:xfrm>
              <a:off x="2606040" y="1213188"/>
              <a:ext cx="0" cy="1036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7898DE8-5B76-F401-3973-6B103A10C559}"/>
                </a:ext>
              </a:extLst>
            </p:cNvPr>
            <p:cNvCxnSpPr>
              <a:cxnSpLocks/>
              <a:stCxn id="16" idx="3"/>
              <a:endCxn id="38" idx="3"/>
            </p:cNvCxnSpPr>
            <p:nvPr/>
          </p:nvCxnSpPr>
          <p:spPr>
            <a:xfrm flipV="1">
              <a:off x="1509523" y="2763215"/>
              <a:ext cx="3936927" cy="40013"/>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260DAF2E-323D-6133-47EA-CE38C0033724}"/>
                </a:ext>
              </a:extLst>
            </p:cNvPr>
            <p:cNvCxnSpPr>
              <a:stCxn id="5" idx="3"/>
              <a:endCxn id="15" idx="3"/>
            </p:cNvCxnSpPr>
            <p:nvPr/>
          </p:nvCxnSpPr>
          <p:spPr>
            <a:xfrm>
              <a:off x="729235" y="2803228"/>
              <a:ext cx="371856" cy="0"/>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071D3C2E-73CF-10A1-030E-1F5CE6EDC17E}"/>
                </a:ext>
              </a:extLst>
            </p:cNvPr>
            <p:cNvCxnSpPr>
              <a:stCxn id="10" idx="3"/>
            </p:cNvCxnSpPr>
            <p:nvPr/>
          </p:nvCxnSpPr>
          <p:spPr>
            <a:xfrm flipH="1">
              <a:off x="2606039" y="1725252"/>
              <a:ext cx="1" cy="344423"/>
            </a:xfrm>
            <a:prstGeom prst="line">
              <a:avLst/>
            </a:prstGeom>
          </p:spPr>
          <p:style>
            <a:lnRef idx="2">
              <a:schemeClr val="dk1"/>
            </a:lnRef>
            <a:fillRef idx="0">
              <a:schemeClr val="dk1"/>
            </a:fillRef>
            <a:effectRef idx="1">
              <a:schemeClr val="dk1"/>
            </a:effectRef>
            <a:fontRef idx="minor">
              <a:schemeClr val="tx1"/>
            </a:fontRef>
          </p:style>
        </p:cxnSp>
        <p:grpSp>
          <p:nvGrpSpPr>
            <p:cNvPr id="21" name="Group 20">
              <a:extLst>
                <a:ext uri="{FF2B5EF4-FFF2-40B4-BE49-F238E27FC236}">
                  <a16:creationId xmlns:a16="http://schemas.microsoft.com/office/drawing/2014/main" id="{C8DDB74F-8EE4-86DF-6AB1-F583B6C6713D}"/>
                </a:ext>
              </a:extLst>
            </p:cNvPr>
            <p:cNvGrpSpPr/>
            <p:nvPr/>
          </p:nvGrpSpPr>
          <p:grpSpPr>
            <a:xfrm>
              <a:off x="3946935" y="4386341"/>
              <a:ext cx="292608" cy="408432"/>
              <a:chOff x="5129784" y="1831848"/>
              <a:chExt cx="292608" cy="408432"/>
            </a:xfrm>
          </p:grpSpPr>
          <p:grpSp>
            <p:nvGrpSpPr>
              <p:cNvPr id="22" name="Group 21">
                <a:extLst>
                  <a:ext uri="{FF2B5EF4-FFF2-40B4-BE49-F238E27FC236}">
                    <a16:creationId xmlns:a16="http://schemas.microsoft.com/office/drawing/2014/main" id="{4F6B3FD8-87B2-EA96-1D49-8DFC31C106DC}"/>
                  </a:ext>
                </a:extLst>
              </p:cNvPr>
              <p:cNvGrpSpPr/>
              <p:nvPr/>
            </p:nvGrpSpPr>
            <p:grpSpPr>
              <a:xfrm>
                <a:off x="5129784" y="1831848"/>
                <a:ext cx="292608" cy="408432"/>
                <a:chOff x="5129784" y="1831848"/>
                <a:chExt cx="292608" cy="408432"/>
              </a:xfrm>
            </p:grpSpPr>
            <p:sp>
              <p:nvSpPr>
                <p:cNvPr id="24" name="Isosceles Triangle 23">
                  <a:extLst>
                    <a:ext uri="{FF2B5EF4-FFF2-40B4-BE49-F238E27FC236}">
                      <a16:creationId xmlns:a16="http://schemas.microsoft.com/office/drawing/2014/main" id="{9BA78D70-974E-5969-A9BF-3BF9A75DCFA4}"/>
                    </a:ext>
                  </a:extLst>
                </p:cNvPr>
                <p:cNvSpPr/>
                <p:nvPr/>
              </p:nvSpPr>
              <p:spPr>
                <a:xfrm>
                  <a:off x="5129784" y="2036064"/>
                  <a:ext cx="292608" cy="204216"/>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25" name="Isosceles Triangle 24">
                  <a:extLst>
                    <a:ext uri="{FF2B5EF4-FFF2-40B4-BE49-F238E27FC236}">
                      <a16:creationId xmlns:a16="http://schemas.microsoft.com/office/drawing/2014/main" id="{61CC9800-E423-BECA-BABF-48ECB914328F}"/>
                    </a:ext>
                  </a:extLst>
                </p:cNvPr>
                <p:cNvSpPr/>
                <p:nvPr/>
              </p:nvSpPr>
              <p:spPr>
                <a:xfrm rot="10800000">
                  <a:off x="5129784" y="1831848"/>
                  <a:ext cx="292608" cy="204216"/>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grpSp>
          <p:sp>
            <p:nvSpPr>
              <p:cNvPr id="23" name="Oval 22">
                <a:extLst>
                  <a:ext uri="{FF2B5EF4-FFF2-40B4-BE49-F238E27FC236}">
                    <a16:creationId xmlns:a16="http://schemas.microsoft.com/office/drawing/2014/main" id="{307020D2-1600-8E9F-7320-DA5348CA8ECC}"/>
                  </a:ext>
                </a:extLst>
              </p:cNvPr>
              <p:cNvSpPr/>
              <p:nvPr/>
            </p:nvSpPr>
            <p:spPr>
              <a:xfrm>
                <a:off x="5175504" y="1929384"/>
                <a:ext cx="201168" cy="201168"/>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a:p>
            </p:txBody>
          </p:sp>
        </p:grpSp>
        <p:grpSp>
          <p:nvGrpSpPr>
            <p:cNvPr id="26" name="Group 25">
              <a:extLst>
                <a:ext uri="{FF2B5EF4-FFF2-40B4-BE49-F238E27FC236}">
                  <a16:creationId xmlns:a16="http://schemas.microsoft.com/office/drawing/2014/main" id="{62A53CCA-A3FA-42F2-8EAE-5A0689D784D5}"/>
                </a:ext>
              </a:extLst>
            </p:cNvPr>
            <p:cNvGrpSpPr/>
            <p:nvPr/>
          </p:nvGrpSpPr>
          <p:grpSpPr>
            <a:xfrm>
              <a:off x="5513222" y="3355115"/>
              <a:ext cx="292608" cy="408432"/>
              <a:chOff x="5129784" y="1831848"/>
              <a:chExt cx="292608" cy="408432"/>
            </a:xfrm>
          </p:grpSpPr>
          <p:grpSp>
            <p:nvGrpSpPr>
              <p:cNvPr id="27" name="Group 26">
                <a:extLst>
                  <a:ext uri="{FF2B5EF4-FFF2-40B4-BE49-F238E27FC236}">
                    <a16:creationId xmlns:a16="http://schemas.microsoft.com/office/drawing/2014/main" id="{829A2A28-3E70-133C-4DBD-C33DC775EA78}"/>
                  </a:ext>
                </a:extLst>
              </p:cNvPr>
              <p:cNvGrpSpPr/>
              <p:nvPr/>
            </p:nvGrpSpPr>
            <p:grpSpPr>
              <a:xfrm>
                <a:off x="5129784" y="1831848"/>
                <a:ext cx="292608" cy="408432"/>
                <a:chOff x="5129784" y="1831848"/>
                <a:chExt cx="292608" cy="408432"/>
              </a:xfrm>
            </p:grpSpPr>
            <p:sp>
              <p:nvSpPr>
                <p:cNvPr id="29" name="Isosceles Triangle 28">
                  <a:extLst>
                    <a:ext uri="{FF2B5EF4-FFF2-40B4-BE49-F238E27FC236}">
                      <a16:creationId xmlns:a16="http://schemas.microsoft.com/office/drawing/2014/main" id="{574639E1-9E3B-FED2-2C3A-BC9EF4AA4A0F}"/>
                    </a:ext>
                  </a:extLst>
                </p:cNvPr>
                <p:cNvSpPr/>
                <p:nvPr/>
              </p:nvSpPr>
              <p:spPr>
                <a:xfrm>
                  <a:off x="5129784" y="2036064"/>
                  <a:ext cx="292608" cy="204216"/>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30" name="Isosceles Triangle 29">
                  <a:extLst>
                    <a:ext uri="{FF2B5EF4-FFF2-40B4-BE49-F238E27FC236}">
                      <a16:creationId xmlns:a16="http://schemas.microsoft.com/office/drawing/2014/main" id="{1001542F-7037-5D90-2C27-12AA36365992}"/>
                    </a:ext>
                  </a:extLst>
                </p:cNvPr>
                <p:cNvSpPr/>
                <p:nvPr/>
              </p:nvSpPr>
              <p:spPr>
                <a:xfrm rot="10800000">
                  <a:off x="5129784" y="1831848"/>
                  <a:ext cx="292608" cy="204216"/>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grpSp>
          <p:sp>
            <p:nvSpPr>
              <p:cNvPr id="28" name="Oval 27">
                <a:extLst>
                  <a:ext uri="{FF2B5EF4-FFF2-40B4-BE49-F238E27FC236}">
                    <a16:creationId xmlns:a16="http://schemas.microsoft.com/office/drawing/2014/main" id="{C5E21412-6CF2-BD50-B296-9AD153466F27}"/>
                  </a:ext>
                </a:extLst>
              </p:cNvPr>
              <p:cNvSpPr/>
              <p:nvPr/>
            </p:nvSpPr>
            <p:spPr>
              <a:xfrm>
                <a:off x="5175504" y="1929384"/>
                <a:ext cx="201168" cy="201168"/>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a:p>
            </p:txBody>
          </p:sp>
        </p:grpSp>
        <p:grpSp>
          <p:nvGrpSpPr>
            <p:cNvPr id="31" name="Group 30">
              <a:extLst>
                <a:ext uri="{FF2B5EF4-FFF2-40B4-BE49-F238E27FC236}">
                  <a16:creationId xmlns:a16="http://schemas.microsoft.com/office/drawing/2014/main" id="{6E7C1FBA-46DD-A4EA-C4C2-EBF81F3F3428}"/>
                </a:ext>
              </a:extLst>
            </p:cNvPr>
            <p:cNvGrpSpPr/>
            <p:nvPr/>
          </p:nvGrpSpPr>
          <p:grpSpPr>
            <a:xfrm>
              <a:off x="5511840" y="5535800"/>
              <a:ext cx="292608" cy="408432"/>
              <a:chOff x="5129784" y="1831848"/>
              <a:chExt cx="292608" cy="408432"/>
            </a:xfrm>
          </p:grpSpPr>
          <p:grpSp>
            <p:nvGrpSpPr>
              <p:cNvPr id="32" name="Group 31">
                <a:extLst>
                  <a:ext uri="{FF2B5EF4-FFF2-40B4-BE49-F238E27FC236}">
                    <a16:creationId xmlns:a16="http://schemas.microsoft.com/office/drawing/2014/main" id="{05C9FCF2-680B-E2AB-F7CC-5FE96B94B838}"/>
                  </a:ext>
                </a:extLst>
              </p:cNvPr>
              <p:cNvGrpSpPr/>
              <p:nvPr/>
            </p:nvGrpSpPr>
            <p:grpSpPr>
              <a:xfrm>
                <a:off x="5129784" y="1831848"/>
                <a:ext cx="292608" cy="408432"/>
                <a:chOff x="5129784" y="1831848"/>
                <a:chExt cx="292608" cy="408432"/>
              </a:xfrm>
            </p:grpSpPr>
            <p:sp>
              <p:nvSpPr>
                <p:cNvPr id="34" name="Isosceles Triangle 33">
                  <a:extLst>
                    <a:ext uri="{FF2B5EF4-FFF2-40B4-BE49-F238E27FC236}">
                      <a16:creationId xmlns:a16="http://schemas.microsoft.com/office/drawing/2014/main" id="{1356D116-59FC-E2E5-64A3-0152B55A3DE6}"/>
                    </a:ext>
                  </a:extLst>
                </p:cNvPr>
                <p:cNvSpPr/>
                <p:nvPr/>
              </p:nvSpPr>
              <p:spPr>
                <a:xfrm>
                  <a:off x="5129784" y="2036064"/>
                  <a:ext cx="292608" cy="204216"/>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35" name="Isosceles Triangle 34">
                  <a:extLst>
                    <a:ext uri="{FF2B5EF4-FFF2-40B4-BE49-F238E27FC236}">
                      <a16:creationId xmlns:a16="http://schemas.microsoft.com/office/drawing/2014/main" id="{C7AA4764-8A10-D2B6-2AC6-2220CE981E48}"/>
                    </a:ext>
                  </a:extLst>
                </p:cNvPr>
                <p:cNvSpPr/>
                <p:nvPr/>
              </p:nvSpPr>
              <p:spPr>
                <a:xfrm rot="10800000">
                  <a:off x="5129784" y="1831848"/>
                  <a:ext cx="292608" cy="204216"/>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grpSp>
          <p:sp>
            <p:nvSpPr>
              <p:cNvPr id="33" name="Oval 32">
                <a:extLst>
                  <a:ext uri="{FF2B5EF4-FFF2-40B4-BE49-F238E27FC236}">
                    <a16:creationId xmlns:a16="http://schemas.microsoft.com/office/drawing/2014/main" id="{7C7E5A4F-6091-2AA6-6A43-9C05027FEC3C}"/>
                  </a:ext>
                </a:extLst>
              </p:cNvPr>
              <p:cNvSpPr/>
              <p:nvPr/>
            </p:nvSpPr>
            <p:spPr>
              <a:xfrm>
                <a:off x="5175504" y="1929384"/>
                <a:ext cx="201168" cy="201168"/>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a:p>
            </p:txBody>
          </p:sp>
        </p:grpSp>
        <p:grpSp>
          <p:nvGrpSpPr>
            <p:cNvPr id="36" name="Group 35">
              <a:extLst>
                <a:ext uri="{FF2B5EF4-FFF2-40B4-BE49-F238E27FC236}">
                  <a16:creationId xmlns:a16="http://schemas.microsoft.com/office/drawing/2014/main" id="{9D68EB67-956D-DB3B-6ED6-F535ED9A7E97}"/>
                </a:ext>
              </a:extLst>
            </p:cNvPr>
            <p:cNvGrpSpPr/>
            <p:nvPr/>
          </p:nvGrpSpPr>
          <p:grpSpPr>
            <a:xfrm>
              <a:off x="5446450" y="2304491"/>
              <a:ext cx="364233" cy="677759"/>
              <a:chOff x="4430267" y="2586649"/>
              <a:chExt cx="364233" cy="677759"/>
            </a:xfrm>
          </p:grpSpPr>
          <p:sp>
            <p:nvSpPr>
              <p:cNvPr id="37" name="Isosceles Triangle 36">
                <a:extLst>
                  <a:ext uri="{FF2B5EF4-FFF2-40B4-BE49-F238E27FC236}">
                    <a16:creationId xmlns:a16="http://schemas.microsoft.com/office/drawing/2014/main" id="{FC2B861A-8F7A-8158-8073-805225738B1A}"/>
                  </a:ext>
                </a:extLst>
              </p:cNvPr>
              <p:cNvSpPr/>
              <p:nvPr/>
            </p:nvSpPr>
            <p:spPr>
              <a:xfrm>
                <a:off x="4501892" y="3060192"/>
                <a:ext cx="292608" cy="204216"/>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38" name="Isosceles Triangle 37">
                <a:extLst>
                  <a:ext uri="{FF2B5EF4-FFF2-40B4-BE49-F238E27FC236}">
                    <a16:creationId xmlns:a16="http://schemas.microsoft.com/office/drawing/2014/main" id="{1574C11F-D7D5-18BA-B4EF-B1DC8F2F981C}"/>
                  </a:ext>
                </a:extLst>
              </p:cNvPr>
              <p:cNvSpPr/>
              <p:nvPr/>
            </p:nvSpPr>
            <p:spPr>
              <a:xfrm rot="5400000">
                <a:off x="4386071" y="2943265"/>
                <a:ext cx="292608" cy="204216"/>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cxnSp>
            <p:nvCxnSpPr>
              <p:cNvPr id="39" name="Straight Connector 38">
                <a:extLst>
                  <a:ext uri="{FF2B5EF4-FFF2-40B4-BE49-F238E27FC236}">
                    <a16:creationId xmlns:a16="http://schemas.microsoft.com/office/drawing/2014/main" id="{087CDD66-7817-AF49-1924-840F0E645FBC}"/>
                  </a:ext>
                </a:extLst>
              </p:cNvPr>
              <p:cNvCxnSpPr>
                <a:cxnSpLocks/>
                <a:stCxn id="37" idx="0"/>
              </p:cNvCxnSpPr>
              <p:nvPr/>
            </p:nvCxnSpPr>
            <p:spPr>
              <a:xfrm flipV="1">
                <a:off x="4648196" y="2586649"/>
                <a:ext cx="0" cy="473543"/>
              </a:xfrm>
              <a:prstGeom prst="line">
                <a:avLst/>
              </a:prstGeom>
            </p:spPr>
            <p:style>
              <a:lnRef idx="2">
                <a:schemeClr val="dk1"/>
              </a:lnRef>
              <a:fillRef idx="0">
                <a:schemeClr val="dk1"/>
              </a:fillRef>
              <a:effectRef idx="1">
                <a:schemeClr val="dk1"/>
              </a:effectRef>
              <a:fontRef idx="minor">
                <a:schemeClr val="tx1"/>
              </a:fontRef>
            </p:style>
          </p:cxnSp>
          <p:cxnSp>
            <p:nvCxnSpPr>
              <p:cNvPr id="40" name="Straight Connector 39">
                <a:extLst>
                  <a:ext uri="{FF2B5EF4-FFF2-40B4-BE49-F238E27FC236}">
                    <a16:creationId xmlns:a16="http://schemas.microsoft.com/office/drawing/2014/main" id="{31195CDC-32EA-E867-DDF2-C05693C81838}"/>
                  </a:ext>
                </a:extLst>
              </p:cNvPr>
              <p:cNvCxnSpPr/>
              <p:nvPr/>
            </p:nvCxnSpPr>
            <p:spPr>
              <a:xfrm>
                <a:off x="4570472" y="2730553"/>
                <a:ext cx="155448" cy="158917"/>
              </a:xfrm>
              <a:prstGeom prst="line">
                <a:avLst/>
              </a:prstGeom>
            </p:spPr>
            <p:style>
              <a:lnRef idx="2">
                <a:schemeClr val="dk1"/>
              </a:lnRef>
              <a:fillRef idx="0">
                <a:schemeClr val="dk1"/>
              </a:fillRef>
              <a:effectRef idx="1">
                <a:schemeClr val="dk1"/>
              </a:effectRef>
              <a:fontRef idx="minor">
                <a:schemeClr val="tx1"/>
              </a:fontRef>
            </p:style>
          </p:cxnSp>
          <p:cxnSp>
            <p:nvCxnSpPr>
              <p:cNvPr id="41" name="Straight Connector 40">
                <a:extLst>
                  <a:ext uri="{FF2B5EF4-FFF2-40B4-BE49-F238E27FC236}">
                    <a16:creationId xmlns:a16="http://schemas.microsoft.com/office/drawing/2014/main" id="{35D092DE-F160-B974-27F1-714E98857605}"/>
                  </a:ext>
                </a:extLst>
              </p:cNvPr>
              <p:cNvCxnSpPr/>
              <p:nvPr/>
            </p:nvCxnSpPr>
            <p:spPr>
              <a:xfrm>
                <a:off x="4569090" y="2607968"/>
                <a:ext cx="155448" cy="158917"/>
              </a:xfrm>
              <a:prstGeom prst="line">
                <a:avLst/>
              </a:prstGeom>
            </p:spPr>
            <p:style>
              <a:lnRef idx="2">
                <a:schemeClr val="dk1"/>
              </a:lnRef>
              <a:fillRef idx="0">
                <a:schemeClr val="dk1"/>
              </a:fillRef>
              <a:effectRef idx="1">
                <a:schemeClr val="dk1"/>
              </a:effectRef>
              <a:fontRef idx="minor">
                <a:schemeClr val="tx1"/>
              </a:fontRef>
            </p:style>
          </p:cxnSp>
          <p:cxnSp>
            <p:nvCxnSpPr>
              <p:cNvPr id="42" name="Straight Connector 41">
                <a:extLst>
                  <a:ext uri="{FF2B5EF4-FFF2-40B4-BE49-F238E27FC236}">
                    <a16:creationId xmlns:a16="http://schemas.microsoft.com/office/drawing/2014/main" id="{9024432D-7DDB-555B-F5F8-FEC0E5B25832}"/>
                  </a:ext>
                </a:extLst>
              </p:cNvPr>
              <p:cNvCxnSpPr/>
              <p:nvPr/>
            </p:nvCxnSpPr>
            <p:spPr>
              <a:xfrm>
                <a:off x="4569090" y="2851251"/>
                <a:ext cx="155448" cy="158917"/>
              </a:xfrm>
              <a:prstGeom prst="line">
                <a:avLst/>
              </a:prstGeom>
            </p:spPr>
            <p:style>
              <a:lnRef idx="2">
                <a:schemeClr val="dk1"/>
              </a:lnRef>
              <a:fillRef idx="0">
                <a:schemeClr val="dk1"/>
              </a:fillRef>
              <a:effectRef idx="1">
                <a:schemeClr val="dk1"/>
              </a:effectRef>
              <a:fontRef idx="minor">
                <a:schemeClr val="tx1"/>
              </a:fontRef>
            </p:style>
          </p:cxnSp>
        </p:grpSp>
        <p:grpSp>
          <p:nvGrpSpPr>
            <p:cNvPr id="43" name="Group 42">
              <a:extLst>
                <a:ext uri="{FF2B5EF4-FFF2-40B4-BE49-F238E27FC236}">
                  <a16:creationId xmlns:a16="http://schemas.microsoft.com/office/drawing/2014/main" id="{E3D73B25-A51E-1BCF-1B22-8D541532C110}"/>
                </a:ext>
              </a:extLst>
            </p:cNvPr>
            <p:cNvGrpSpPr/>
            <p:nvPr/>
          </p:nvGrpSpPr>
          <p:grpSpPr>
            <a:xfrm>
              <a:off x="4873145" y="3995437"/>
              <a:ext cx="1136903" cy="1309877"/>
              <a:chOff x="3932680" y="3987545"/>
              <a:chExt cx="1136903" cy="1309877"/>
            </a:xfrm>
          </p:grpSpPr>
          <p:grpSp>
            <p:nvGrpSpPr>
              <p:cNvPr id="44" name="Group 43">
                <a:extLst>
                  <a:ext uri="{FF2B5EF4-FFF2-40B4-BE49-F238E27FC236}">
                    <a16:creationId xmlns:a16="http://schemas.microsoft.com/office/drawing/2014/main" id="{ABDEC788-15A6-7334-4664-5B4ED1B88B07}"/>
                  </a:ext>
                </a:extLst>
              </p:cNvPr>
              <p:cNvGrpSpPr/>
              <p:nvPr/>
            </p:nvGrpSpPr>
            <p:grpSpPr>
              <a:xfrm>
                <a:off x="3932680" y="3987545"/>
                <a:ext cx="1136903" cy="1309877"/>
                <a:chOff x="3831336" y="3534919"/>
                <a:chExt cx="1136903" cy="1309877"/>
              </a:xfrm>
            </p:grpSpPr>
            <p:sp>
              <p:nvSpPr>
                <p:cNvPr id="47" name="Rectangle 46">
                  <a:extLst>
                    <a:ext uri="{FF2B5EF4-FFF2-40B4-BE49-F238E27FC236}">
                      <a16:creationId xmlns:a16="http://schemas.microsoft.com/office/drawing/2014/main" id="{74BC3A0E-A5C8-AF0C-318E-E1CAC0D0EB34}"/>
                    </a:ext>
                  </a:extLst>
                </p:cNvPr>
                <p:cNvSpPr/>
                <p:nvPr/>
              </p:nvSpPr>
              <p:spPr>
                <a:xfrm>
                  <a:off x="4361688" y="3614927"/>
                  <a:ext cx="512064" cy="1170432"/>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a:p>
              </p:txBody>
            </p:sp>
            <p:sp>
              <p:nvSpPr>
                <p:cNvPr id="48" name="Rectangle 47">
                  <a:extLst>
                    <a:ext uri="{FF2B5EF4-FFF2-40B4-BE49-F238E27FC236}">
                      <a16:creationId xmlns:a16="http://schemas.microsoft.com/office/drawing/2014/main" id="{D6BBE49E-3182-4D6D-8F4B-38DBB0AC44B9}"/>
                    </a:ext>
                  </a:extLst>
                </p:cNvPr>
                <p:cNvSpPr/>
                <p:nvPr/>
              </p:nvSpPr>
              <p:spPr>
                <a:xfrm>
                  <a:off x="3931920" y="3925823"/>
                  <a:ext cx="512064" cy="46329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a:p>
              </p:txBody>
            </p:sp>
            <p:sp>
              <p:nvSpPr>
                <p:cNvPr id="49" name="Rectangle 48">
                  <a:extLst>
                    <a:ext uri="{FF2B5EF4-FFF2-40B4-BE49-F238E27FC236}">
                      <a16:creationId xmlns:a16="http://schemas.microsoft.com/office/drawing/2014/main" id="{B4A85152-DE26-5BCF-8FFE-89C231149021}"/>
                    </a:ext>
                  </a:extLst>
                </p:cNvPr>
                <p:cNvSpPr/>
                <p:nvPr/>
              </p:nvSpPr>
              <p:spPr>
                <a:xfrm>
                  <a:off x="3831336" y="3816095"/>
                  <a:ext cx="100584" cy="70104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a:p>
              </p:txBody>
            </p:sp>
            <p:sp>
              <p:nvSpPr>
                <p:cNvPr id="50" name="Rectangle 49">
                  <a:extLst>
                    <a:ext uri="{FF2B5EF4-FFF2-40B4-BE49-F238E27FC236}">
                      <a16:creationId xmlns:a16="http://schemas.microsoft.com/office/drawing/2014/main" id="{E2B89781-1BFE-1953-CEAC-3F79BE89E9AB}"/>
                    </a:ext>
                  </a:extLst>
                </p:cNvPr>
                <p:cNvSpPr/>
                <p:nvPr/>
              </p:nvSpPr>
              <p:spPr>
                <a:xfrm rot="5400000">
                  <a:off x="4567427" y="4443983"/>
                  <a:ext cx="100584" cy="70104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a:p>
              </p:txBody>
            </p:sp>
            <p:sp>
              <p:nvSpPr>
                <p:cNvPr id="51" name="Rectangle 50">
                  <a:extLst>
                    <a:ext uri="{FF2B5EF4-FFF2-40B4-BE49-F238E27FC236}">
                      <a16:creationId xmlns:a16="http://schemas.microsoft.com/office/drawing/2014/main" id="{4462F8AE-136F-1610-A0F6-A2206072015F}"/>
                    </a:ext>
                  </a:extLst>
                </p:cNvPr>
                <p:cNvSpPr/>
                <p:nvPr/>
              </p:nvSpPr>
              <p:spPr>
                <a:xfrm rot="5400000">
                  <a:off x="4567427" y="3234690"/>
                  <a:ext cx="100584" cy="70104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a:p>
              </p:txBody>
            </p:sp>
          </p:grpSp>
          <p:sp>
            <p:nvSpPr>
              <p:cNvPr id="45" name="Rectangle 44">
                <a:extLst>
                  <a:ext uri="{FF2B5EF4-FFF2-40B4-BE49-F238E27FC236}">
                    <a16:creationId xmlns:a16="http://schemas.microsoft.com/office/drawing/2014/main" id="{3BDD6082-DF5F-64D7-8993-CA70315CEFF8}"/>
                  </a:ext>
                </a:extLst>
              </p:cNvPr>
              <p:cNvSpPr/>
              <p:nvPr/>
            </p:nvSpPr>
            <p:spPr>
              <a:xfrm>
                <a:off x="4545328" y="4097569"/>
                <a:ext cx="344565" cy="109926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46" name="Rectangle 45">
                <a:extLst>
                  <a:ext uri="{FF2B5EF4-FFF2-40B4-BE49-F238E27FC236}">
                    <a16:creationId xmlns:a16="http://schemas.microsoft.com/office/drawing/2014/main" id="{18FDFC33-AE66-CF98-EBF5-72FE9404BCE6}"/>
                  </a:ext>
                </a:extLst>
              </p:cNvPr>
              <p:cNvSpPr/>
              <p:nvPr/>
            </p:nvSpPr>
            <p:spPr>
              <a:xfrm>
                <a:off x="4033264" y="4475985"/>
                <a:ext cx="762139" cy="2597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grpSp>
        <p:cxnSp>
          <p:nvCxnSpPr>
            <p:cNvPr id="52" name="Straight Connector 51">
              <a:extLst>
                <a:ext uri="{FF2B5EF4-FFF2-40B4-BE49-F238E27FC236}">
                  <a16:creationId xmlns:a16="http://schemas.microsoft.com/office/drawing/2014/main" id="{F362BE1C-9FB6-310A-E8E6-F2F0DFAB1C59}"/>
                </a:ext>
              </a:extLst>
            </p:cNvPr>
            <p:cNvCxnSpPr>
              <a:cxnSpLocks/>
              <a:stCxn id="37" idx="3"/>
              <a:endCxn id="30" idx="3"/>
            </p:cNvCxnSpPr>
            <p:nvPr/>
          </p:nvCxnSpPr>
          <p:spPr>
            <a:xfrm flipH="1">
              <a:off x="5659526" y="2982250"/>
              <a:ext cx="4853" cy="372865"/>
            </a:xfrm>
            <a:prstGeom prst="line">
              <a:avLst/>
            </a:prstGeom>
          </p:spPr>
          <p:style>
            <a:lnRef idx="2">
              <a:schemeClr val="dk1"/>
            </a:lnRef>
            <a:fillRef idx="0">
              <a:schemeClr val="dk1"/>
            </a:fillRef>
            <a:effectRef idx="1">
              <a:schemeClr val="dk1"/>
            </a:effectRef>
            <a:fontRef idx="minor">
              <a:schemeClr val="tx1"/>
            </a:fontRef>
          </p:style>
        </p:cxnSp>
        <p:cxnSp>
          <p:nvCxnSpPr>
            <p:cNvPr id="53" name="Straight Connector 52">
              <a:extLst>
                <a:ext uri="{FF2B5EF4-FFF2-40B4-BE49-F238E27FC236}">
                  <a16:creationId xmlns:a16="http://schemas.microsoft.com/office/drawing/2014/main" id="{0BA082BE-CCC7-BB87-73F6-439AC8EE44A2}"/>
                </a:ext>
              </a:extLst>
            </p:cNvPr>
            <p:cNvCxnSpPr>
              <a:stCxn id="29" idx="3"/>
              <a:endCxn id="51" idx="3"/>
            </p:cNvCxnSpPr>
            <p:nvPr/>
          </p:nvCxnSpPr>
          <p:spPr>
            <a:xfrm>
              <a:off x="5659526" y="3763547"/>
              <a:ext cx="2" cy="332474"/>
            </a:xfrm>
            <a:prstGeom prst="line">
              <a:avLst/>
            </a:prstGeom>
          </p:spPr>
          <p:style>
            <a:lnRef idx="2">
              <a:schemeClr val="dk1"/>
            </a:lnRef>
            <a:fillRef idx="0">
              <a:schemeClr val="dk1"/>
            </a:fillRef>
            <a:effectRef idx="1">
              <a:schemeClr val="dk1"/>
            </a:effectRef>
            <a:fontRef idx="minor">
              <a:schemeClr val="tx1"/>
            </a:fontRef>
          </p:style>
        </p:cxnSp>
        <p:cxnSp>
          <p:nvCxnSpPr>
            <p:cNvPr id="54" name="Straight Connector 53">
              <a:extLst>
                <a:ext uri="{FF2B5EF4-FFF2-40B4-BE49-F238E27FC236}">
                  <a16:creationId xmlns:a16="http://schemas.microsoft.com/office/drawing/2014/main" id="{93A48A1D-B7C7-1BA9-E5C2-935C13D2D9B7}"/>
                </a:ext>
              </a:extLst>
            </p:cNvPr>
            <p:cNvCxnSpPr>
              <a:stCxn id="50" idx="3"/>
              <a:endCxn id="35" idx="3"/>
            </p:cNvCxnSpPr>
            <p:nvPr/>
          </p:nvCxnSpPr>
          <p:spPr>
            <a:xfrm flipH="1">
              <a:off x="5658144" y="5305314"/>
              <a:ext cx="1384" cy="230486"/>
            </a:xfrm>
            <a:prstGeom prst="line">
              <a:avLst/>
            </a:prstGeom>
          </p:spPr>
          <p:style>
            <a:lnRef idx="2">
              <a:schemeClr val="dk1"/>
            </a:lnRef>
            <a:fillRef idx="0">
              <a:schemeClr val="dk1"/>
            </a:fillRef>
            <a:effectRef idx="1">
              <a:schemeClr val="dk1"/>
            </a:effectRef>
            <a:fontRef idx="minor">
              <a:schemeClr val="tx1"/>
            </a:fontRef>
          </p:style>
        </p:cxnSp>
        <p:cxnSp>
          <p:nvCxnSpPr>
            <p:cNvPr id="55" name="Straight Connector 54">
              <a:extLst>
                <a:ext uri="{FF2B5EF4-FFF2-40B4-BE49-F238E27FC236}">
                  <a16:creationId xmlns:a16="http://schemas.microsoft.com/office/drawing/2014/main" id="{6F4EBDEA-AF55-F422-D1FC-F8F396867285}"/>
                </a:ext>
              </a:extLst>
            </p:cNvPr>
            <p:cNvCxnSpPr>
              <a:stCxn id="34" idx="3"/>
            </p:cNvCxnSpPr>
            <p:nvPr/>
          </p:nvCxnSpPr>
          <p:spPr>
            <a:xfrm flipH="1">
              <a:off x="5658143" y="5944232"/>
              <a:ext cx="1" cy="315604"/>
            </a:xfrm>
            <a:prstGeom prst="line">
              <a:avLst/>
            </a:prstGeom>
          </p:spPr>
          <p:style>
            <a:lnRef idx="2">
              <a:schemeClr val="dk1"/>
            </a:lnRef>
            <a:fillRef idx="0">
              <a:schemeClr val="dk1"/>
            </a:fillRef>
            <a:effectRef idx="1">
              <a:schemeClr val="dk1"/>
            </a:effectRef>
            <a:fontRef idx="minor">
              <a:schemeClr val="tx1"/>
            </a:fontRef>
          </p:style>
        </p:cxnSp>
        <p:cxnSp>
          <p:nvCxnSpPr>
            <p:cNvPr id="56" name="Straight Connector 55">
              <a:extLst>
                <a:ext uri="{FF2B5EF4-FFF2-40B4-BE49-F238E27FC236}">
                  <a16:creationId xmlns:a16="http://schemas.microsoft.com/office/drawing/2014/main" id="{6AB6CB09-B23B-DA93-D13E-C6746CB97762}"/>
                </a:ext>
              </a:extLst>
            </p:cNvPr>
            <p:cNvCxnSpPr/>
            <p:nvPr/>
          </p:nvCxnSpPr>
          <p:spPr>
            <a:xfrm flipH="1">
              <a:off x="2257201" y="6259836"/>
              <a:ext cx="3400942" cy="0"/>
            </a:xfrm>
            <a:prstGeom prst="line">
              <a:avLst/>
            </a:prstGeom>
          </p:spPr>
          <p:style>
            <a:lnRef idx="2">
              <a:schemeClr val="dk1"/>
            </a:lnRef>
            <a:fillRef idx="0">
              <a:schemeClr val="dk1"/>
            </a:fillRef>
            <a:effectRef idx="1">
              <a:schemeClr val="dk1"/>
            </a:effectRef>
            <a:fontRef idx="minor">
              <a:schemeClr val="tx1"/>
            </a:fontRef>
          </p:style>
        </p:cxnSp>
        <p:cxnSp>
          <p:nvCxnSpPr>
            <p:cNvPr id="57" name="Straight Connector 56">
              <a:extLst>
                <a:ext uri="{FF2B5EF4-FFF2-40B4-BE49-F238E27FC236}">
                  <a16:creationId xmlns:a16="http://schemas.microsoft.com/office/drawing/2014/main" id="{64E321D3-E214-3D79-CABE-DC389BF4ED12}"/>
                </a:ext>
              </a:extLst>
            </p:cNvPr>
            <p:cNvCxnSpPr>
              <a:cxnSpLocks/>
              <a:stCxn id="25" idx="3"/>
            </p:cNvCxnSpPr>
            <p:nvPr/>
          </p:nvCxnSpPr>
          <p:spPr>
            <a:xfrm flipH="1" flipV="1">
              <a:off x="4093238" y="2793763"/>
              <a:ext cx="1" cy="1592578"/>
            </a:xfrm>
            <a:prstGeom prst="line">
              <a:avLst/>
            </a:prstGeom>
          </p:spPr>
          <p:style>
            <a:lnRef idx="2">
              <a:schemeClr val="dk1"/>
            </a:lnRef>
            <a:fillRef idx="0">
              <a:schemeClr val="dk1"/>
            </a:fillRef>
            <a:effectRef idx="1">
              <a:schemeClr val="dk1"/>
            </a:effectRef>
            <a:fontRef idx="minor">
              <a:schemeClr val="tx1"/>
            </a:fontRef>
          </p:style>
        </p:cxnSp>
        <p:cxnSp>
          <p:nvCxnSpPr>
            <p:cNvPr id="58" name="Straight Connector 57">
              <a:extLst>
                <a:ext uri="{FF2B5EF4-FFF2-40B4-BE49-F238E27FC236}">
                  <a16:creationId xmlns:a16="http://schemas.microsoft.com/office/drawing/2014/main" id="{36F4062F-EECB-BC7A-1336-F716D210D1FF}"/>
                </a:ext>
              </a:extLst>
            </p:cNvPr>
            <p:cNvCxnSpPr>
              <a:stCxn id="24" idx="3"/>
            </p:cNvCxnSpPr>
            <p:nvPr/>
          </p:nvCxnSpPr>
          <p:spPr>
            <a:xfrm>
              <a:off x="4093239" y="4794773"/>
              <a:ext cx="8383" cy="1465063"/>
            </a:xfrm>
            <a:prstGeom prst="line">
              <a:avLst/>
            </a:prstGeom>
          </p:spPr>
          <p:style>
            <a:lnRef idx="2">
              <a:schemeClr val="dk1"/>
            </a:lnRef>
            <a:fillRef idx="0">
              <a:schemeClr val="dk1"/>
            </a:fillRef>
            <a:effectRef idx="1">
              <a:schemeClr val="dk1"/>
            </a:effectRef>
            <a:fontRef idx="minor">
              <a:schemeClr val="tx1"/>
            </a:fontRef>
          </p:style>
        </p:cxnSp>
        <p:sp>
          <p:nvSpPr>
            <p:cNvPr id="59" name="Rectangle 58">
              <a:extLst>
                <a:ext uri="{FF2B5EF4-FFF2-40B4-BE49-F238E27FC236}">
                  <a16:creationId xmlns:a16="http://schemas.microsoft.com/office/drawing/2014/main" id="{566F1D6D-4467-2248-E7CE-AC00AD8E8419}"/>
                </a:ext>
              </a:extLst>
            </p:cNvPr>
            <p:cNvSpPr/>
            <p:nvPr/>
          </p:nvSpPr>
          <p:spPr>
            <a:xfrm>
              <a:off x="1360334" y="5944232"/>
              <a:ext cx="896866" cy="6095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RGA</a:t>
              </a:r>
              <a:endParaRPr lang="en-CA" dirty="0"/>
            </a:p>
          </p:txBody>
        </p:sp>
        <p:cxnSp>
          <p:nvCxnSpPr>
            <p:cNvPr id="60" name="Straight Connector 59">
              <a:extLst>
                <a:ext uri="{FF2B5EF4-FFF2-40B4-BE49-F238E27FC236}">
                  <a16:creationId xmlns:a16="http://schemas.microsoft.com/office/drawing/2014/main" id="{4D96220E-D913-95A3-9C59-BC480B0A33A7}"/>
                </a:ext>
              </a:extLst>
            </p:cNvPr>
            <p:cNvCxnSpPr/>
            <p:nvPr/>
          </p:nvCxnSpPr>
          <p:spPr>
            <a:xfrm flipV="1">
              <a:off x="3447445" y="5420557"/>
              <a:ext cx="0" cy="839279"/>
            </a:xfrm>
            <a:prstGeom prst="line">
              <a:avLst/>
            </a:prstGeom>
          </p:spPr>
          <p:style>
            <a:lnRef idx="2">
              <a:schemeClr val="dk1"/>
            </a:lnRef>
            <a:fillRef idx="0">
              <a:schemeClr val="dk1"/>
            </a:fillRef>
            <a:effectRef idx="1">
              <a:schemeClr val="dk1"/>
            </a:effectRef>
            <a:fontRef idx="minor">
              <a:schemeClr val="tx1"/>
            </a:fontRef>
          </p:style>
        </p:cxnSp>
        <p:cxnSp>
          <p:nvCxnSpPr>
            <p:cNvPr id="61" name="Straight Connector 60">
              <a:extLst>
                <a:ext uri="{FF2B5EF4-FFF2-40B4-BE49-F238E27FC236}">
                  <a16:creationId xmlns:a16="http://schemas.microsoft.com/office/drawing/2014/main" id="{0662593A-DB37-31D5-0248-5132DBBC7DAA}"/>
                </a:ext>
              </a:extLst>
            </p:cNvPr>
            <p:cNvCxnSpPr>
              <a:cxnSpLocks/>
              <a:stCxn id="63" idx="4"/>
            </p:cNvCxnSpPr>
            <p:nvPr/>
          </p:nvCxnSpPr>
          <p:spPr>
            <a:xfrm>
              <a:off x="2606038" y="2483516"/>
              <a:ext cx="0" cy="319711"/>
            </a:xfrm>
            <a:prstGeom prst="line">
              <a:avLst/>
            </a:prstGeom>
          </p:spPr>
          <p:style>
            <a:lnRef idx="2">
              <a:schemeClr val="dk1"/>
            </a:lnRef>
            <a:fillRef idx="0">
              <a:schemeClr val="dk1"/>
            </a:fillRef>
            <a:effectRef idx="1">
              <a:schemeClr val="dk1"/>
            </a:effectRef>
            <a:fontRef idx="minor">
              <a:schemeClr val="tx1"/>
            </a:fontRef>
          </p:style>
        </p:cxnSp>
        <p:grpSp>
          <p:nvGrpSpPr>
            <p:cNvPr id="62" name="Group 61">
              <a:extLst>
                <a:ext uri="{FF2B5EF4-FFF2-40B4-BE49-F238E27FC236}">
                  <a16:creationId xmlns:a16="http://schemas.microsoft.com/office/drawing/2014/main" id="{552A6E57-C69D-8FCC-093D-738D5BE9EA19}"/>
                </a:ext>
              </a:extLst>
            </p:cNvPr>
            <p:cNvGrpSpPr/>
            <p:nvPr/>
          </p:nvGrpSpPr>
          <p:grpSpPr>
            <a:xfrm>
              <a:off x="2343388" y="1996025"/>
              <a:ext cx="570983" cy="487491"/>
              <a:chOff x="2343388" y="1996025"/>
              <a:chExt cx="570983" cy="487491"/>
            </a:xfrm>
          </p:grpSpPr>
          <p:sp>
            <p:nvSpPr>
              <p:cNvPr id="63" name="Oval 62">
                <a:extLst>
                  <a:ext uri="{FF2B5EF4-FFF2-40B4-BE49-F238E27FC236}">
                    <a16:creationId xmlns:a16="http://schemas.microsoft.com/office/drawing/2014/main" id="{0E28EEE2-325F-AF5F-BEC1-2C2948FD2856}"/>
                  </a:ext>
                </a:extLst>
              </p:cNvPr>
              <p:cNvSpPr/>
              <p:nvPr/>
            </p:nvSpPr>
            <p:spPr>
              <a:xfrm>
                <a:off x="2343388" y="1996025"/>
                <a:ext cx="525299" cy="48749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sz="900" dirty="0"/>
              </a:p>
            </p:txBody>
          </p:sp>
          <p:sp>
            <p:nvSpPr>
              <p:cNvPr id="3072" name="TextBox 3071">
                <a:extLst>
                  <a:ext uri="{FF2B5EF4-FFF2-40B4-BE49-F238E27FC236}">
                    <a16:creationId xmlns:a16="http://schemas.microsoft.com/office/drawing/2014/main" id="{9F75936B-FD83-3FF5-850E-98E7380293F9}"/>
                  </a:ext>
                </a:extLst>
              </p:cNvPr>
              <p:cNvSpPr txBox="1"/>
              <p:nvPr/>
            </p:nvSpPr>
            <p:spPr>
              <a:xfrm>
                <a:off x="2343388" y="2023815"/>
                <a:ext cx="570983" cy="369332"/>
              </a:xfrm>
              <a:prstGeom prst="rect">
                <a:avLst/>
              </a:prstGeom>
              <a:noFill/>
            </p:spPr>
            <p:txBody>
              <a:bodyPr wrap="square" rtlCol="0">
                <a:spAutoFit/>
              </a:bodyPr>
              <a:lstStyle/>
              <a:p>
                <a:r>
                  <a:rPr lang="en-US" dirty="0"/>
                  <a:t>FC</a:t>
                </a:r>
                <a:endParaRPr lang="en-CA" dirty="0"/>
              </a:p>
            </p:txBody>
          </p:sp>
        </p:grpSp>
        <p:grpSp>
          <p:nvGrpSpPr>
            <p:cNvPr id="3073" name="Group 3072">
              <a:extLst>
                <a:ext uri="{FF2B5EF4-FFF2-40B4-BE49-F238E27FC236}">
                  <a16:creationId xmlns:a16="http://schemas.microsoft.com/office/drawing/2014/main" id="{33F78E32-E948-7375-551A-F5D31B7D9ED3}"/>
                </a:ext>
              </a:extLst>
            </p:cNvPr>
            <p:cNvGrpSpPr/>
            <p:nvPr/>
          </p:nvGrpSpPr>
          <p:grpSpPr>
            <a:xfrm>
              <a:off x="1739265" y="2559481"/>
              <a:ext cx="575745" cy="487491"/>
              <a:chOff x="2343388" y="1996025"/>
              <a:chExt cx="575745" cy="487491"/>
            </a:xfrm>
          </p:grpSpPr>
          <p:sp>
            <p:nvSpPr>
              <p:cNvPr id="3075" name="Oval 3074">
                <a:extLst>
                  <a:ext uri="{FF2B5EF4-FFF2-40B4-BE49-F238E27FC236}">
                    <a16:creationId xmlns:a16="http://schemas.microsoft.com/office/drawing/2014/main" id="{5C29BCC4-A206-1B99-DCCE-6D291EA69FEC}"/>
                  </a:ext>
                </a:extLst>
              </p:cNvPr>
              <p:cNvSpPr/>
              <p:nvPr/>
            </p:nvSpPr>
            <p:spPr>
              <a:xfrm>
                <a:off x="2343388" y="1996025"/>
                <a:ext cx="525299" cy="48749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sz="900" dirty="0"/>
              </a:p>
            </p:txBody>
          </p:sp>
          <p:sp>
            <p:nvSpPr>
              <p:cNvPr id="3076" name="TextBox 3075">
                <a:extLst>
                  <a:ext uri="{FF2B5EF4-FFF2-40B4-BE49-F238E27FC236}">
                    <a16:creationId xmlns:a16="http://schemas.microsoft.com/office/drawing/2014/main" id="{1FE6B7F1-693D-7671-2035-E1A34978BC54}"/>
                  </a:ext>
                </a:extLst>
              </p:cNvPr>
              <p:cNvSpPr txBox="1"/>
              <p:nvPr/>
            </p:nvSpPr>
            <p:spPr>
              <a:xfrm>
                <a:off x="2348150" y="2019336"/>
                <a:ext cx="570983" cy="369332"/>
              </a:xfrm>
              <a:prstGeom prst="rect">
                <a:avLst/>
              </a:prstGeom>
              <a:noFill/>
            </p:spPr>
            <p:txBody>
              <a:bodyPr wrap="square" rtlCol="0">
                <a:spAutoFit/>
              </a:bodyPr>
              <a:lstStyle/>
              <a:p>
                <a:r>
                  <a:rPr lang="en-US" dirty="0"/>
                  <a:t>FC</a:t>
                </a:r>
                <a:endParaRPr lang="en-CA" dirty="0"/>
              </a:p>
            </p:txBody>
          </p:sp>
        </p:grpSp>
        <p:grpSp>
          <p:nvGrpSpPr>
            <p:cNvPr id="3077" name="Group 3076">
              <a:extLst>
                <a:ext uri="{FF2B5EF4-FFF2-40B4-BE49-F238E27FC236}">
                  <a16:creationId xmlns:a16="http://schemas.microsoft.com/office/drawing/2014/main" id="{A1AF633C-8D26-FB56-D355-CAC9CAE452EF}"/>
                </a:ext>
              </a:extLst>
            </p:cNvPr>
            <p:cNvGrpSpPr/>
            <p:nvPr/>
          </p:nvGrpSpPr>
          <p:grpSpPr>
            <a:xfrm>
              <a:off x="2470818" y="6059354"/>
              <a:ext cx="562759" cy="400963"/>
              <a:chOff x="1530353" y="6051462"/>
              <a:chExt cx="562759" cy="400963"/>
            </a:xfrm>
          </p:grpSpPr>
          <p:sp>
            <p:nvSpPr>
              <p:cNvPr id="3078" name="Flowchart: Manual Operation 3077">
                <a:extLst>
                  <a:ext uri="{FF2B5EF4-FFF2-40B4-BE49-F238E27FC236}">
                    <a16:creationId xmlns:a16="http://schemas.microsoft.com/office/drawing/2014/main" id="{C38C64CE-97D9-3132-2B96-4CD4E8154B4B}"/>
                  </a:ext>
                </a:extLst>
              </p:cNvPr>
              <p:cNvSpPr/>
              <p:nvPr/>
            </p:nvSpPr>
            <p:spPr>
              <a:xfrm rot="5400000">
                <a:off x="1538735" y="6089568"/>
                <a:ext cx="310896" cy="327660"/>
              </a:xfrm>
              <a:prstGeom prst="flowChartManualOperati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3079" name="Flowchart: Manual Operation 3078">
                <a:extLst>
                  <a:ext uri="{FF2B5EF4-FFF2-40B4-BE49-F238E27FC236}">
                    <a16:creationId xmlns:a16="http://schemas.microsoft.com/office/drawing/2014/main" id="{672F2C68-0E05-0E8A-FF21-9A57CEE7A8A7}"/>
                  </a:ext>
                </a:extLst>
              </p:cNvPr>
              <p:cNvSpPr/>
              <p:nvPr/>
            </p:nvSpPr>
            <p:spPr>
              <a:xfrm rot="5400000">
                <a:off x="1563870" y="6114845"/>
                <a:ext cx="400963" cy="274197"/>
              </a:xfrm>
              <a:prstGeom prst="flowChartManualOperati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3080" name="Rectangle 3079">
                <a:extLst>
                  <a:ext uri="{FF2B5EF4-FFF2-40B4-BE49-F238E27FC236}">
                    <a16:creationId xmlns:a16="http://schemas.microsoft.com/office/drawing/2014/main" id="{ACB35396-C402-094A-EE78-F0F8D12E6764}"/>
                  </a:ext>
                </a:extLst>
              </p:cNvPr>
              <p:cNvSpPr/>
              <p:nvPr/>
            </p:nvSpPr>
            <p:spPr>
              <a:xfrm>
                <a:off x="1905160" y="6126481"/>
                <a:ext cx="187952" cy="2366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grpSp>
        <p:grpSp>
          <p:nvGrpSpPr>
            <p:cNvPr id="3081" name="Group 3080">
              <a:extLst>
                <a:ext uri="{FF2B5EF4-FFF2-40B4-BE49-F238E27FC236}">
                  <a16:creationId xmlns:a16="http://schemas.microsoft.com/office/drawing/2014/main" id="{8B6515CA-713C-E558-E730-CD050A34D249}"/>
                </a:ext>
              </a:extLst>
            </p:cNvPr>
            <p:cNvGrpSpPr/>
            <p:nvPr/>
          </p:nvGrpSpPr>
          <p:grpSpPr>
            <a:xfrm>
              <a:off x="3374671" y="2533016"/>
              <a:ext cx="570983" cy="487491"/>
              <a:chOff x="2335329" y="1996025"/>
              <a:chExt cx="570983" cy="487491"/>
            </a:xfrm>
          </p:grpSpPr>
          <p:sp>
            <p:nvSpPr>
              <p:cNvPr id="3082" name="Oval 3081">
                <a:extLst>
                  <a:ext uri="{FF2B5EF4-FFF2-40B4-BE49-F238E27FC236}">
                    <a16:creationId xmlns:a16="http://schemas.microsoft.com/office/drawing/2014/main" id="{10991C4F-6FAA-7874-8EBE-46522A55C3D8}"/>
                  </a:ext>
                </a:extLst>
              </p:cNvPr>
              <p:cNvSpPr/>
              <p:nvPr/>
            </p:nvSpPr>
            <p:spPr>
              <a:xfrm>
                <a:off x="2343388" y="1996025"/>
                <a:ext cx="525299" cy="48749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sz="900" dirty="0"/>
              </a:p>
            </p:txBody>
          </p:sp>
          <p:sp>
            <p:nvSpPr>
              <p:cNvPr id="3083" name="TextBox 3082">
                <a:extLst>
                  <a:ext uri="{FF2B5EF4-FFF2-40B4-BE49-F238E27FC236}">
                    <a16:creationId xmlns:a16="http://schemas.microsoft.com/office/drawing/2014/main" id="{2F360FF5-897C-FB26-AAF4-260F88EC2D64}"/>
                  </a:ext>
                </a:extLst>
              </p:cNvPr>
              <p:cNvSpPr txBox="1"/>
              <p:nvPr/>
            </p:nvSpPr>
            <p:spPr>
              <a:xfrm>
                <a:off x="2335329" y="1997489"/>
                <a:ext cx="570983" cy="369332"/>
              </a:xfrm>
              <a:prstGeom prst="rect">
                <a:avLst/>
              </a:prstGeom>
              <a:noFill/>
            </p:spPr>
            <p:txBody>
              <a:bodyPr wrap="square" rtlCol="0">
                <a:spAutoFit/>
              </a:bodyPr>
              <a:lstStyle/>
              <a:p>
                <a:r>
                  <a:rPr lang="en-US" dirty="0"/>
                  <a:t>FC</a:t>
                </a:r>
                <a:endParaRPr lang="en-CA" dirty="0"/>
              </a:p>
            </p:txBody>
          </p:sp>
        </p:grpSp>
        <p:cxnSp>
          <p:nvCxnSpPr>
            <p:cNvPr id="3084" name="Straight Connector 3083">
              <a:extLst>
                <a:ext uri="{FF2B5EF4-FFF2-40B4-BE49-F238E27FC236}">
                  <a16:creationId xmlns:a16="http://schemas.microsoft.com/office/drawing/2014/main" id="{3B57EC56-7459-2FC7-FB92-94E2DEFCF0AB}"/>
                </a:ext>
              </a:extLst>
            </p:cNvPr>
            <p:cNvCxnSpPr/>
            <p:nvPr/>
          </p:nvCxnSpPr>
          <p:spPr>
            <a:xfrm flipV="1">
              <a:off x="3033576" y="2783221"/>
              <a:ext cx="0" cy="839279"/>
            </a:xfrm>
            <a:prstGeom prst="line">
              <a:avLst/>
            </a:prstGeom>
          </p:spPr>
          <p:style>
            <a:lnRef idx="2">
              <a:schemeClr val="dk1"/>
            </a:lnRef>
            <a:fillRef idx="0">
              <a:schemeClr val="dk1"/>
            </a:fillRef>
            <a:effectRef idx="1">
              <a:schemeClr val="dk1"/>
            </a:effectRef>
            <a:fontRef idx="minor">
              <a:schemeClr val="tx1"/>
            </a:fontRef>
          </p:style>
        </p:cxnSp>
        <p:grpSp>
          <p:nvGrpSpPr>
            <p:cNvPr id="3085" name="Group 3084">
              <a:extLst>
                <a:ext uri="{FF2B5EF4-FFF2-40B4-BE49-F238E27FC236}">
                  <a16:creationId xmlns:a16="http://schemas.microsoft.com/office/drawing/2014/main" id="{DEEA79EF-EBF6-3856-3348-1A11E5081169}"/>
                </a:ext>
              </a:extLst>
            </p:cNvPr>
            <p:cNvGrpSpPr/>
            <p:nvPr/>
          </p:nvGrpSpPr>
          <p:grpSpPr>
            <a:xfrm>
              <a:off x="2887272" y="3618766"/>
              <a:ext cx="292608" cy="408432"/>
              <a:chOff x="5129784" y="1831848"/>
              <a:chExt cx="292608" cy="408432"/>
            </a:xfrm>
          </p:grpSpPr>
          <p:grpSp>
            <p:nvGrpSpPr>
              <p:cNvPr id="3086" name="Group 3085">
                <a:extLst>
                  <a:ext uri="{FF2B5EF4-FFF2-40B4-BE49-F238E27FC236}">
                    <a16:creationId xmlns:a16="http://schemas.microsoft.com/office/drawing/2014/main" id="{260B201F-673C-C1AA-2394-D19C280B4F9F}"/>
                  </a:ext>
                </a:extLst>
              </p:cNvPr>
              <p:cNvGrpSpPr/>
              <p:nvPr/>
            </p:nvGrpSpPr>
            <p:grpSpPr>
              <a:xfrm>
                <a:off x="5129784" y="1831848"/>
                <a:ext cx="292608" cy="408432"/>
                <a:chOff x="5129784" y="1831848"/>
                <a:chExt cx="292608" cy="408432"/>
              </a:xfrm>
            </p:grpSpPr>
            <p:sp>
              <p:nvSpPr>
                <p:cNvPr id="3088" name="Isosceles Triangle 3087">
                  <a:extLst>
                    <a:ext uri="{FF2B5EF4-FFF2-40B4-BE49-F238E27FC236}">
                      <a16:creationId xmlns:a16="http://schemas.microsoft.com/office/drawing/2014/main" id="{AE627301-CC3A-1868-B7B1-6901EC15CFB3}"/>
                    </a:ext>
                  </a:extLst>
                </p:cNvPr>
                <p:cNvSpPr/>
                <p:nvPr/>
              </p:nvSpPr>
              <p:spPr>
                <a:xfrm>
                  <a:off x="5129784" y="2036064"/>
                  <a:ext cx="292608" cy="204216"/>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3089" name="Isosceles Triangle 3088">
                  <a:extLst>
                    <a:ext uri="{FF2B5EF4-FFF2-40B4-BE49-F238E27FC236}">
                      <a16:creationId xmlns:a16="http://schemas.microsoft.com/office/drawing/2014/main" id="{850CDB05-7EFB-44BE-1310-E85E53192F7F}"/>
                    </a:ext>
                  </a:extLst>
                </p:cNvPr>
                <p:cNvSpPr/>
                <p:nvPr/>
              </p:nvSpPr>
              <p:spPr>
                <a:xfrm rot="10800000">
                  <a:off x="5129784" y="1831848"/>
                  <a:ext cx="292608" cy="204216"/>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grpSp>
          <p:sp>
            <p:nvSpPr>
              <p:cNvPr id="3087" name="Oval 3086">
                <a:extLst>
                  <a:ext uri="{FF2B5EF4-FFF2-40B4-BE49-F238E27FC236}">
                    <a16:creationId xmlns:a16="http://schemas.microsoft.com/office/drawing/2014/main" id="{2A82A7B8-CE4D-B633-9369-9B8576EC3C96}"/>
                  </a:ext>
                </a:extLst>
              </p:cNvPr>
              <p:cNvSpPr/>
              <p:nvPr/>
            </p:nvSpPr>
            <p:spPr>
              <a:xfrm>
                <a:off x="5175504" y="1929384"/>
                <a:ext cx="201168" cy="201168"/>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a:p>
            </p:txBody>
          </p:sp>
        </p:grpSp>
        <p:sp>
          <p:nvSpPr>
            <p:cNvPr id="3090" name="TextBox 3089">
              <a:extLst>
                <a:ext uri="{FF2B5EF4-FFF2-40B4-BE49-F238E27FC236}">
                  <a16:creationId xmlns:a16="http://schemas.microsoft.com/office/drawing/2014/main" id="{C42BCC06-CCC5-DDE4-138D-AE4EF38FC9C0}"/>
                </a:ext>
              </a:extLst>
            </p:cNvPr>
            <p:cNvSpPr txBox="1"/>
            <p:nvPr/>
          </p:nvSpPr>
          <p:spPr>
            <a:xfrm>
              <a:off x="1143003" y="2331889"/>
              <a:ext cx="201165" cy="369332"/>
            </a:xfrm>
            <a:prstGeom prst="rect">
              <a:avLst/>
            </a:prstGeom>
            <a:noFill/>
          </p:spPr>
          <p:txBody>
            <a:bodyPr wrap="square" rtlCol="0">
              <a:spAutoFit/>
            </a:bodyPr>
            <a:lstStyle/>
            <a:p>
              <a:r>
                <a:rPr lang="en-US" dirty="0"/>
                <a:t>1</a:t>
              </a:r>
              <a:endParaRPr lang="en-CA" dirty="0"/>
            </a:p>
          </p:txBody>
        </p:sp>
        <p:sp>
          <p:nvSpPr>
            <p:cNvPr id="3091" name="TextBox 3090">
              <a:extLst>
                <a:ext uri="{FF2B5EF4-FFF2-40B4-BE49-F238E27FC236}">
                  <a16:creationId xmlns:a16="http://schemas.microsoft.com/office/drawing/2014/main" id="{2B69C23E-9CA7-A4D5-B1FA-A8B8EC22B3DC}"/>
                </a:ext>
              </a:extLst>
            </p:cNvPr>
            <p:cNvSpPr txBox="1"/>
            <p:nvPr/>
          </p:nvSpPr>
          <p:spPr>
            <a:xfrm>
              <a:off x="2755888" y="1336464"/>
              <a:ext cx="201165" cy="369332"/>
            </a:xfrm>
            <a:prstGeom prst="rect">
              <a:avLst/>
            </a:prstGeom>
            <a:noFill/>
          </p:spPr>
          <p:txBody>
            <a:bodyPr wrap="square" rtlCol="0">
              <a:spAutoFit/>
            </a:bodyPr>
            <a:lstStyle/>
            <a:p>
              <a:r>
                <a:rPr lang="en-US" dirty="0"/>
                <a:t>2</a:t>
              </a:r>
              <a:endParaRPr lang="en-CA" dirty="0"/>
            </a:p>
          </p:txBody>
        </p:sp>
        <p:sp>
          <p:nvSpPr>
            <p:cNvPr id="3092" name="TextBox 3091">
              <a:extLst>
                <a:ext uri="{FF2B5EF4-FFF2-40B4-BE49-F238E27FC236}">
                  <a16:creationId xmlns:a16="http://schemas.microsoft.com/office/drawing/2014/main" id="{AFE565E2-7C7E-6B3F-B7DF-7B4CB84DD856}"/>
                </a:ext>
              </a:extLst>
            </p:cNvPr>
            <p:cNvSpPr txBox="1"/>
            <p:nvPr/>
          </p:nvSpPr>
          <p:spPr>
            <a:xfrm>
              <a:off x="4209826" y="4407108"/>
              <a:ext cx="201165" cy="369332"/>
            </a:xfrm>
            <a:prstGeom prst="rect">
              <a:avLst/>
            </a:prstGeom>
            <a:noFill/>
          </p:spPr>
          <p:txBody>
            <a:bodyPr wrap="square" rtlCol="0">
              <a:spAutoFit/>
            </a:bodyPr>
            <a:lstStyle/>
            <a:p>
              <a:r>
                <a:rPr lang="en-US" dirty="0"/>
                <a:t>3</a:t>
              </a:r>
              <a:endParaRPr lang="en-CA" dirty="0"/>
            </a:p>
          </p:txBody>
        </p:sp>
        <p:sp>
          <p:nvSpPr>
            <p:cNvPr id="3093" name="TextBox 3092">
              <a:extLst>
                <a:ext uri="{FF2B5EF4-FFF2-40B4-BE49-F238E27FC236}">
                  <a16:creationId xmlns:a16="http://schemas.microsoft.com/office/drawing/2014/main" id="{30CDA605-F165-2579-D11F-972AC2C28F2A}"/>
                </a:ext>
              </a:extLst>
            </p:cNvPr>
            <p:cNvSpPr txBox="1"/>
            <p:nvPr/>
          </p:nvSpPr>
          <p:spPr>
            <a:xfrm>
              <a:off x="5798215" y="3352783"/>
              <a:ext cx="201165" cy="369332"/>
            </a:xfrm>
            <a:prstGeom prst="rect">
              <a:avLst/>
            </a:prstGeom>
            <a:noFill/>
          </p:spPr>
          <p:txBody>
            <a:bodyPr wrap="square" rtlCol="0">
              <a:spAutoFit/>
            </a:bodyPr>
            <a:lstStyle/>
            <a:p>
              <a:r>
                <a:rPr lang="en-US" dirty="0"/>
                <a:t>4</a:t>
              </a:r>
              <a:endParaRPr lang="en-CA" dirty="0"/>
            </a:p>
          </p:txBody>
        </p:sp>
        <p:sp>
          <p:nvSpPr>
            <p:cNvPr id="3094" name="TextBox 3093">
              <a:extLst>
                <a:ext uri="{FF2B5EF4-FFF2-40B4-BE49-F238E27FC236}">
                  <a16:creationId xmlns:a16="http://schemas.microsoft.com/office/drawing/2014/main" id="{DAE230ED-8AE9-5F27-C9AB-E27C4CD4C8B2}"/>
                </a:ext>
              </a:extLst>
            </p:cNvPr>
            <p:cNvSpPr txBox="1"/>
            <p:nvPr/>
          </p:nvSpPr>
          <p:spPr>
            <a:xfrm>
              <a:off x="5758728" y="5535800"/>
              <a:ext cx="201165" cy="369332"/>
            </a:xfrm>
            <a:prstGeom prst="rect">
              <a:avLst/>
            </a:prstGeom>
            <a:noFill/>
          </p:spPr>
          <p:txBody>
            <a:bodyPr wrap="square" rtlCol="0">
              <a:spAutoFit/>
            </a:bodyPr>
            <a:lstStyle/>
            <a:p>
              <a:r>
                <a:rPr lang="en-US" dirty="0"/>
                <a:t>5</a:t>
              </a:r>
              <a:endParaRPr lang="en-CA" dirty="0"/>
            </a:p>
          </p:txBody>
        </p:sp>
        <p:sp>
          <p:nvSpPr>
            <p:cNvPr id="3095" name="TextBox 3094">
              <a:extLst>
                <a:ext uri="{FF2B5EF4-FFF2-40B4-BE49-F238E27FC236}">
                  <a16:creationId xmlns:a16="http://schemas.microsoft.com/office/drawing/2014/main" id="{B373FF78-0804-3774-2849-D0E7CA514BCE}"/>
                </a:ext>
              </a:extLst>
            </p:cNvPr>
            <p:cNvSpPr txBox="1"/>
            <p:nvPr/>
          </p:nvSpPr>
          <p:spPr>
            <a:xfrm>
              <a:off x="4598548" y="1853229"/>
              <a:ext cx="2463618" cy="338410"/>
            </a:xfrm>
            <a:prstGeom prst="rect">
              <a:avLst/>
            </a:prstGeom>
            <a:noFill/>
          </p:spPr>
          <p:txBody>
            <a:bodyPr wrap="square" rtlCol="0">
              <a:spAutoFit/>
            </a:bodyPr>
            <a:lstStyle/>
            <a:p>
              <a:r>
                <a:rPr lang="en-US" sz="1200" dirty="0"/>
                <a:t>Pressure Release Valve</a:t>
              </a:r>
              <a:endParaRPr lang="en-CA" sz="1200" dirty="0"/>
            </a:p>
          </p:txBody>
        </p:sp>
        <p:sp>
          <p:nvSpPr>
            <p:cNvPr id="3096" name="TextBox 3095">
              <a:extLst>
                <a:ext uri="{FF2B5EF4-FFF2-40B4-BE49-F238E27FC236}">
                  <a16:creationId xmlns:a16="http://schemas.microsoft.com/office/drawing/2014/main" id="{0106BE93-83DC-F402-69FF-73A79DA8236C}"/>
                </a:ext>
              </a:extLst>
            </p:cNvPr>
            <p:cNvSpPr txBox="1"/>
            <p:nvPr/>
          </p:nvSpPr>
          <p:spPr>
            <a:xfrm>
              <a:off x="2264769" y="6538618"/>
              <a:ext cx="1738784" cy="338410"/>
            </a:xfrm>
            <a:prstGeom prst="rect">
              <a:avLst/>
            </a:prstGeom>
            <a:noFill/>
          </p:spPr>
          <p:txBody>
            <a:bodyPr wrap="square" rtlCol="0">
              <a:spAutoFit/>
            </a:bodyPr>
            <a:lstStyle/>
            <a:p>
              <a:r>
                <a:rPr lang="en-US" sz="1200" dirty="0"/>
                <a:t>Quick Connect</a:t>
              </a:r>
              <a:endParaRPr lang="en-CA" sz="1200" dirty="0"/>
            </a:p>
          </p:txBody>
        </p:sp>
        <p:sp>
          <p:nvSpPr>
            <p:cNvPr id="3097" name="TextBox 3096">
              <a:extLst>
                <a:ext uri="{FF2B5EF4-FFF2-40B4-BE49-F238E27FC236}">
                  <a16:creationId xmlns:a16="http://schemas.microsoft.com/office/drawing/2014/main" id="{E49D8F6F-9FFB-A7AB-A046-187A73AE4107}"/>
                </a:ext>
              </a:extLst>
            </p:cNvPr>
            <p:cNvSpPr txBox="1"/>
            <p:nvPr/>
          </p:nvSpPr>
          <p:spPr>
            <a:xfrm>
              <a:off x="2928120" y="4980662"/>
              <a:ext cx="1464081" cy="451213"/>
            </a:xfrm>
            <a:prstGeom prst="rect">
              <a:avLst/>
            </a:prstGeom>
            <a:noFill/>
          </p:spPr>
          <p:txBody>
            <a:bodyPr wrap="square" rtlCol="0">
              <a:spAutoFit/>
            </a:bodyPr>
            <a:lstStyle/>
            <a:p>
              <a:r>
                <a:rPr lang="en-US" dirty="0"/>
                <a:t>To atm</a:t>
              </a:r>
              <a:endParaRPr lang="en-CA" dirty="0"/>
            </a:p>
          </p:txBody>
        </p:sp>
        <p:sp>
          <p:nvSpPr>
            <p:cNvPr id="3098" name="TextBox 3097">
              <a:extLst>
                <a:ext uri="{FF2B5EF4-FFF2-40B4-BE49-F238E27FC236}">
                  <a16:creationId xmlns:a16="http://schemas.microsoft.com/office/drawing/2014/main" id="{CFEB2576-AA0D-B0EB-8A3A-644A3AC0D2F8}"/>
                </a:ext>
              </a:extLst>
            </p:cNvPr>
            <p:cNvSpPr txBox="1"/>
            <p:nvPr/>
          </p:nvSpPr>
          <p:spPr>
            <a:xfrm>
              <a:off x="3140413" y="3632220"/>
              <a:ext cx="201165" cy="369332"/>
            </a:xfrm>
            <a:prstGeom prst="rect">
              <a:avLst/>
            </a:prstGeom>
            <a:noFill/>
          </p:spPr>
          <p:txBody>
            <a:bodyPr wrap="square" rtlCol="0">
              <a:spAutoFit/>
            </a:bodyPr>
            <a:lstStyle/>
            <a:p>
              <a:r>
                <a:rPr lang="en-US" dirty="0"/>
                <a:t>6</a:t>
              </a:r>
              <a:endParaRPr lang="en-CA" dirty="0"/>
            </a:p>
          </p:txBody>
        </p:sp>
        <p:sp>
          <p:nvSpPr>
            <p:cNvPr id="3099" name="TextBox 3098">
              <a:extLst>
                <a:ext uri="{FF2B5EF4-FFF2-40B4-BE49-F238E27FC236}">
                  <a16:creationId xmlns:a16="http://schemas.microsoft.com/office/drawing/2014/main" id="{57E5F533-5EF1-91D3-CD5B-1BF6E3F20E4E}"/>
                </a:ext>
              </a:extLst>
            </p:cNvPr>
            <p:cNvSpPr txBox="1"/>
            <p:nvPr/>
          </p:nvSpPr>
          <p:spPr>
            <a:xfrm>
              <a:off x="2506123" y="3946454"/>
              <a:ext cx="1415582" cy="451213"/>
            </a:xfrm>
            <a:prstGeom prst="rect">
              <a:avLst/>
            </a:prstGeom>
            <a:noFill/>
          </p:spPr>
          <p:txBody>
            <a:bodyPr wrap="square" rtlCol="0">
              <a:spAutoFit/>
            </a:bodyPr>
            <a:lstStyle/>
            <a:p>
              <a:r>
                <a:rPr lang="en-US" dirty="0"/>
                <a:t>To atm</a:t>
              </a:r>
              <a:endParaRPr lang="en-CA" dirty="0"/>
            </a:p>
          </p:txBody>
        </p:sp>
      </p:grpSp>
      <p:grpSp>
        <p:nvGrpSpPr>
          <p:cNvPr id="3103" name="Group 3102">
            <a:extLst>
              <a:ext uri="{FF2B5EF4-FFF2-40B4-BE49-F238E27FC236}">
                <a16:creationId xmlns:a16="http://schemas.microsoft.com/office/drawing/2014/main" id="{5A18635C-4CF3-5CB7-25C4-D979A077B15F}"/>
              </a:ext>
            </a:extLst>
          </p:cNvPr>
          <p:cNvGrpSpPr/>
          <p:nvPr/>
        </p:nvGrpSpPr>
        <p:grpSpPr>
          <a:xfrm>
            <a:off x="1372097" y="3764879"/>
            <a:ext cx="3704873" cy="2688432"/>
            <a:chOff x="1606738" y="3053869"/>
            <a:chExt cx="3586481" cy="2833382"/>
          </a:xfrm>
        </p:grpSpPr>
        <p:pic>
          <p:nvPicPr>
            <p:cNvPr id="4098" name="Picture 2">
              <a:extLst>
                <a:ext uri="{FF2B5EF4-FFF2-40B4-BE49-F238E27FC236}">
                  <a16:creationId xmlns:a16="http://schemas.microsoft.com/office/drawing/2014/main" id="{0BF86435-1549-F0CF-A0E3-632B81274C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6738" y="3053869"/>
              <a:ext cx="3586481" cy="2833382"/>
            </a:xfrm>
            <a:prstGeom prst="rect">
              <a:avLst/>
            </a:prstGeom>
            <a:noFill/>
            <a:extLst>
              <a:ext uri="{909E8E84-426E-40DD-AFC4-6F175D3DCCD1}">
                <a14:hiddenFill xmlns:a14="http://schemas.microsoft.com/office/drawing/2010/main">
                  <a:solidFill>
                    <a:srgbClr val="FFFFFF"/>
                  </a:solidFill>
                </a14:hiddenFill>
              </a:ext>
            </a:extLst>
          </p:spPr>
        </p:pic>
        <p:sp>
          <p:nvSpPr>
            <p:cNvPr id="3102" name="Rectangle 3101">
              <a:extLst>
                <a:ext uri="{FF2B5EF4-FFF2-40B4-BE49-F238E27FC236}">
                  <a16:creationId xmlns:a16="http://schemas.microsoft.com/office/drawing/2014/main" id="{3E23BD23-FB41-F3A9-B094-89DBC1A45061}"/>
                </a:ext>
              </a:extLst>
            </p:cNvPr>
            <p:cNvSpPr/>
            <p:nvPr/>
          </p:nvSpPr>
          <p:spPr>
            <a:xfrm>
              <a:off x="1733549" y="3224147"/>
              <a:ext cx="154517" cy="24628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104" name="TextBox 3103">
            <a:extLst>
              <a:ext uri="{FF2B5EF4-FFF2-40B4-BE49-F238E27FC236}">
                <a16:creationId xmlns:a16="http://schemas.microsoft.com/office/drawing/2014/main" id="{DFDAD009-7B1B-54C5-BBB1-9A3A51FA71E7}"/>
              </a:ext>
            </a:extLst>
          </p:cNvPr>
          <p:cNvSpPr txBox="1"/>
          <p:nvPr/>
        </p:nvSpPr>
        <p:spPr>
          <a:xfrm>
            <a:off x="2517451" y="6453311"/>
            <a:ext cx="2240280" cy="369332"/>
          </a:xfrm>
          <a:prstGeom prst="rect">
            <a:avLst/>
          </a:prstGeom>
          <a:noFill/>
        </p:spPr>
        <p:txBody>
          <a:bodyPr wrap="square" rtlCol="0">
            <a:spAutoFit/>
          </a:bodyPr>
          <a:lstStyle/>
          <a:p>
            <a:r>
              <a:rPr lang="en-US" dirty="0"/>
              <a:t>Sample Graph</a:t>
            </a:r>
            <a:endParaRPr lang="en-CA" dirty="0"/>
          </a:p>
        </p:txBody>
      </p:sp>
    </p:spTree>
    <p:extLst>
      <p:ext uri="{BB962C8B-B14F-4D97-AF65-F5344CB8AC3E}">
        <p14:creationId xmlns:p14="http://schemas.microsoft.com/office/powerpoint/2010/main" val="12948264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BC0DF-2B82-2ED5-867C-1338F3305836}"/>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BEF03F93-245C-F546-9920-50723CB3AFB7}"/>
              </a:ext>
            </a:extLst>
          </p:cNvPr>
          <p:cNvSpPr>
            <a:spLocks noGrp="1"/>
          </p:cNvSpPr>
          <p:nvPr>
            <p:ph type="title"/>
          </p:nvPr>
        </p:nvSpPr>
        <p:spPr>
          <a:xfrm>
            <a:off x="1776984" y="640080"/>
            <a:ext cx="10351008" cy="914400"/>
          </a:xfrm>
        </p:spPr>
        <p:txBody>
          <a:bodyPr>
            <a:normAutofit/>
          </a:bodyPr>
          <a:lstStyle/>
          <a:p>
            <a:r>
              <a:rPr lang="en-US" dirty="0"/>
              <a:t>Side quests: The Cleanroom Chamber</a:t>
            </a:r>
            <a:endParaRPr lang="en-CA" dirty="0"/>
          </a:p>
        </p:txBody>
      </p:sp>
      <p:pic>
        <p:nvPicPr>
          <p:cNvPr id="3" name="Picture 2">
            <a:extLst>
              <a:ext uri="{FF2B5EF4-FFF2-40B4-BE49-F238E27FC236}">
                <a16:creationId xmlns:a16="http://schemas.microsoft.com/office/drawing/2014/main" id="{C1975695-B109-3D90-0DC2-DE3036566D70}"/>
              </a:ext>
            </a:extLst>
          </p:cNvPr>
          <p:cNvPicPr>
            <a:picLocks noChangeAspect="1"/>
          </p:cNvPicPr>
          <p:nvPr/>
        </p:nvPicPr>
        <p:blipFill>
          <a:blip r:embed="rId3"/>
          <a:stretch>
            <a:fillRect/>
          </a:stretch>
        </p:blipFill>
        <p:spPr>
          <a:xfrm>
            <a:off x="7425810" y="1125678"/>
            <a:ext cx="4633120" cy="2405796"/>
          </a:xfrm>
          <a:prstGeom prst="rect">
            <a:avLst/>
          </a:prstGeom>
        </p:spPr>
      </p:pic>
      <p:sp>
        <p:nvSpPr>
          <p:cNvPr id="3101" name="TextBox 3100">
            <a:extLst>
              <a:ext uri="{FF2B5EF4-FFF2-40B4-BE49-F238E27FC236}">
                <a16:creationId xmlns:a16="http://schemas.microsoft.com/office/drawing/2014/main" id="{B2C81EEA-BE5C-5DE9-E37B-40B62916DB98}"/>
              </a:ext>
            </a:extLst>
          </p:cNvPr>
          <p:cNvSpPr txBox="1"/>
          <p:nvPr/>
        </p:nvSpPr>
        <p:spPr>
          <a:xfrm>
            <a:off x="4968821" y="2085707"/>
            <a:ext cx="2552483" cy="1200329"/>
          </a:xfrm>
          <a:prstGeom prst="rect">
            <a:avLst/>
          </a:prstGeom>
          <a:noFill/>
        </p:spPr>
        <p:txBody>
          <a:bodyPr wrap="square">
            <a:spAutoFit/>
          </a:bodyPr>
          <a:lstStyle/>
          <a:p>
            <a:pPr algn="r"/>
            <a:r>
              <a:rPr lang="en-CA" dirty="0"/>
              <a:t>Empty Chamber</a:t>
            </a:r>
          </a:p>
          <a:p>
            <a:pPr algn="r"/>
            <a:r>
              <a:rPr lang="en-CA" dirty="0"/>
              <a:t>A=11.45</a:t>
            </a:r>
          </a:p>
          <a:p>
            <a:pPr algn="r"/>
            <a:r>
              <a:rPr lang="en-CA" dirty="0"/>
              <a:t>B=-8.38</a:t>
            </a:r>
          </a:p>
          <a:p>
            <a:pPr algn="r"/>
            <a:r>
              <a:rPr lang="en-CA" dirty="0">
                <a:solidFill>
                  <a:srgbClr val="FF0000"/>
                </a:solidFill>
              </a:rPr>
              <a:t>V=0.28</a:t>
            </a:r>
          </a:p>
        </p:txBody>
      </p:sp>
      <p:pic>
        <p:nvPicPr>
          <p:cNvPr id="3074" name="Picture 3073">
            <a:extLst>
              <a:ext uri="{FF2B5EF4-FFF2-40B4-BE49-F238E27FC236}">
                <a16:creationId xmlns:a16="http://schemas.microsoft.com/office/drawing/2014/main" id="{3EF95F74-E32C-AD1E-9680-8A7D4B59A858}"/>
              </a:ext>
            </a:extLst>
          </p:cNvPr>
          <p:cNvPicPr>
            <a:picLocks noChangeAspect="1"/>
          </p:cNvPicPr>
          <p:nvPr/>
        </p:nvPicPr>
        <p:blipFill>
          <a:blip r:embed="rId4"/>
          <a:stretch>
            <a:fillRect/>
          </a:stretch>
        </p:blipFill>
        <p:spPr>
          <a:xfrm>
            <a:off x="0" y="3616098"/>
            <a:ext cx="4697129" cy="2408136"/>
          </a:xfrm>
          <a:prstGeom prst="rect">
            <a:avLst/>
          </a:prstGeom>
        </p:spPr>
      </p:pic>
      <p:sp>
        <p:nvSpPr>
          <p:cNvPr id="3102" name="TextBox 3101">
            <a:extLst>
              <a:ext uri="{FF2B5EF4-FFF2-40B4-BE49-F238E27FC236}">
                <a16:creationId xmlns:a16="http://schemas.microsoft.com/office/drawing/2014/main" id="{4F06BD80-4F15-2181-D0B6-14F35878EA6E}"/>
              </a:ext>
            </a:extLst>
          </p:cNvPr>
          <p:cNvSpPr txBox="1"/>
          <p:nvPr/>
        </p:nvSpPr>
        <p:spPr>
          <a:xfrm>
            <a:off x="4500589" y="3619837"/>
            <a:ext cx="1666687" cy="1200329"/>
          </a:xfrm>
          <a:prstGeom prst="rect">
            <a:avLst/>
          </a:prstGeom>
          <a:noFill/>
        </p:spPr>
        <p:txBody>
          <a:bodyPr wrap="square">
            <a:spAutoFit/>
          </a:bodyPr>
          <a:lstStyle/>
          <a:p>
            <a:r>
              <a:rPr lang="en-CA" dirty="0"/>
              <a:t>Flow Around</a:t>
            </a:r>
          </a:p>
          <a:p>
            <a:r>
              <a:rPr lang="en-CA" dirty="0"/>
              <a:t>A=13.23 </a:t>
            </a:r>
          </a:p>
          <a:p>
            <a:r>
              <a:rPr lang="en-CA" dirty="0"/>
              <a:t>B=-12.90   </a:t>
            </a:r>
          </a:p>
          <a:p>
            <a:r>
              <a:rPr lang="en-CA" dirty="0">
                <a:solidFill>
                  <a:srgbClr val="FF0000"/>
                </a:solidFill>
              </a:rPr>
              <a:t>V=0.28</a:t>
            </a:r>
          </a:p>
        </p:txBody>
      </p:sp>
      <p:pic>
        <p:nvPicPr>
          <p:cNvPr id="3103" name="Picture 3102">
            <a:extLst>
              <a:ext uri="{FF2B5EF4-FFF2-40B4-BE49-F238E27FC236}">
                <a16:creationId xmlns:a16="http://schemas.microsoft.com/office/drawing/2014/main" id="{B1264DAE-5FF0-C5FF-9668-BBA9E9260CCD}"/>
              </a:ext>
            </a:extLst>
          </p:cNvPr>
          <p:cNvPicPr>
            <a:picLocks noChangeAspect="1"/>
          </p:cNvPicPr>
          <p:nvPr/>
        </p:nvPicPr>
        <p:blipFill>
          <a:blip r:embed="rId5"/>
          <a:stretch>
            <a:fillRect/>
          </a:stretch>
        </p:blipFill>
        <p:spPr>
          <a:xfrm>
            <a:off x="0" y="1115569"/>
            <a:ext cx="4841606" cy="2500530"/>
          </a:xfrm>
          <a:prstGeom prst="rect">
            <a:avLst/>
          </a:prstGeom>
        </p:spPr>
      </p:pic>
      <p:sp>
        <p:nvSpPr>
          <p:cNvPr id="3104" name="TextBox 3103">
            <a:extLst>
              <a:ext uri="{FF2B5EF4-FFF2-40B4-BE49-F238E27FC236}">
                <a16:creationId xmlns:a16="http://schemas.microsoft.com/office/drawing/2014/main" id="{180F42B2-5182-CD9D-32B0-3EEAE97D2557}"/>
              </a:ext>
            </a:extLst>
          </p:cNvPr>
          <p:cNvSpPr txBox="1"/>
          <p:nvPr/>
        </p:nvSpPr>
        <p:spPr>
          <a:xfrm>
            <a:off x="4610952" y="1171307"/>
            <a:ext cx="1666687" cy="1477328"/>
          </a:xfrm>
          <a:prstGeom prst="rect">
            <a:avLst/>
          </a:prstGeom>
          <a:noFill/>
        </p:spPr>
        <p:txBody>
          <a:bodyPr wrap="square">
            <a:spAutoFit/>
          </a:bodyPr>
          <a:lstStyle/>
          <a:p>
            <a:r>
              <a:rPr lang="en-CA" dirty="0"/>
              <a:t>Flow Through, undoped</a:t>
            </a:r>
          </a:p>
          <a:p>
            <a:r>
              <a:rPr lang="en-CA" dirty="0"/>
              <a:t>A=12.85</a:t>
            </a:r>
          </a:p>
          <a:p>
            <a:r>
              <a:rPr lang="en-CA" dirty="0"/>
              <a:t>B=-9.31   </a:t>
            </a:r>
          </a:p>
          <a:p>
            <a:r>
              <a:rPr lang="en-CA" dirty="0">
                <a:solidFill>
                  <a:srgbClr val="FF0000"/>
                </a:solidFill>
              </a:rPr>
              <a:t>V=0.27 (L)</a:t>
            </a:r>
          </a:p>
        </p:txBody>
      </p:sp>
      <p:sp>
        <p:nvSpPr>
          <p:cNvPr id="3105" name="TextBox 3104">
            <a:extLst>
              <a:ext uri="{FF2B5EF4-FFF2-40B4-BE49-F238E27FC236}">
                <a16:creationId xmlns:a16="http://schemas.microsoft.com/office/drawing/2014/main" id="{1E61AAF8-7190-9DD9-BBE6-5957F40295C8}"/>
              </a:ext>
            </a:extLst>
          </p:cNvPr>
          <p:cNvSpPr txBox="1"/>
          <p:nvPr/>
        </p:nvSpPr>
        <p:spPr>
          <a:xfrm>
            <a:off x="5595456" y="4566904"/>
            <a:ext cx="1728845" cy="1477328"/>
          </a:xfrm>
          <a:prstGeom prst="rect">
            <a:avLst/>
          </a:prstGeom>
          <a:noFill/>
        </p:spPr>
        <p:txBody>
          <a:bodyPr wrap="square">
            <a:spAutoFit/>
          </a:bodyPr>
          <a:lstStyle/>
          <a:p>
            <a:pPr algn="r"/>
            <a:r>
              <a:rPr lang="en-CA" dirty="0"/>
              <a:t>Flow Through, </a:t>
            </a:r>
            <a:r>
              <a:rPr lang="en-CA" dirty="0" err="1"/>
              <a:t>QuickConnOff</a:t>
            </a:r>
            <a:endParaRPr lang="en-CA" dirty="0"/>
          </a:p>
          <a:p>
            <a:pPr algn="r"/>
            <a:r>
              <a:rPr lang="en-CA" dirty="0"/>
              <a:t>A=9.77</a:t>
            </a:r>
          </a:p>
          <a:p>
            <a:pPr algn="r"/>
            <a:r>
              <a:rPr lang="en-CA" dirty="0"/>
              <a:t>B=-7.24   </a:t>
            </a:r>
          </a:p>
          <a:p>
            <a:pPr algn="r"/>
            <a:r>
              <a:rPr lang="en-CA" dirty="0">
                <a:solidFill>
                  <a:srgbClr val="FF0000"/>
                </a:solidFill>
              </a:rPr>
              <a:t>V=0.037</a:t>
            </a:r>
          </a:p>
        </p:txBody>
      </p:sp>
      <p:pic>
        <p:nvPicPr>
          <p:cNvPr id="3106" name="Picture 3105">
            <a:extLst>
              <a:ext uri="{FF2B5EF4-FFF2-40B4-BE49-F238E27FC236}">
                <a16:creationId xmlns:a16="http://schemas.microsoft.com/office/drawing/2014/main" id="{CAA65375-0714-47E9-D708-0C003853451F}"/>
              </a:ext>
            </a:extLst>
          </p:cNvPr>
          <p:cNvPicPr>
            <a:picLocks noChangeAspect="1"/>
          </p:cNvPicPr>
          <p:nvPr/>
        </p:nvPicPr>
        <p:blipFill>
          <a:blip r:embed="rId6"/>
          <a:srcRect l="4466"/>
          <a:stretch/>
        </p:blipFill>
        <p:spPr>
          <a:xfrm>
            <a:off x="7298595" y="3531474"/>
            <a:ext cx="4893405" cy="2649388"/>
          </a:xfrm>
          <a:prstGeom prst="rect">
            <a:avLst/>
          </a:prstGeom>
        </p:spPr>
      </p:pic>
      <p:sp>
        <p:nvSpPr>
          <p:cNvPr id="5" name="Slide Number Placeholder 81">
            <a:extLst>
              <a:ext uri="{FF2B5EF4-FFF2-40B4-BE49-F238E27FC236}">
                <a16:creationId xmlns:a16="http://schemas.microsoft.com/office/drawing/2014/main" id="{9AFAF6E8-F40A-ADB0-4A0F-BADD3CF9E46B}"/>
              </a:ext>
            </a:extLst>
          </p:cNvPr>
          <p:cNvSpPr txBox="1">
            <a:spLocks/>
          </p:cNvSpPr>
          <p:nvPr/>
        </p:nvSpPr>
        <p:spPr>
          <a:xfrm>
            <a:off x="8884168" y="241068"/>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15</a:t>
            </a:r>
          </a:p>
        </p:txBody>
      </p:sp>
    </p:spTree>
    <p:extLst>
      <p:ext uri="{BB962C8B-B14F-4D97-AF65-F5344CB8AC3E}">
        <p14:creationId xmlns:p14="http://schemas.microsoft.com/office/powerpoint/2010/main" val="926548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B9782-4F31-281C-5F7E-E73D3FF86705}"/>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03ED53D-7A36-0146-B517-E2D820F15373}"/>
              </a:ext>
            </a:extLst>
          </p:cNvPr>
          <p:cNvSpPr>
            <a:spLocks noGrp="1"/>
          </p:cNvSpPr>
          <p:nvPr>
            <p:ph type="title"/>
          </p:nvPr>
        </p:nvSpPr>
        <p:spPr>
          <a:xfrm>
            <a:off x="1776984" y="640080"/>
            <a:ext cx="10351008" cy="914400"/>
          </a:xfrm>
        </p:spPr>
        <p:txBody>
          <a:bodyPr>
            <a:normAutofit/>
          </a:bodyPr>
          <a:lstStyle/>
          <a:p>
            <a:r>
              <a:rPr lang="en-US" dirty="0"/>
              <a:t>Side quests: The Zeolite Zenith</a:t>
            </a:r>
            <a:endParaRPr lang="en-CA" dirty="0"/>
          </a:p>
        </p:txBody>
      </p:sp>
      <p:sp>
        <p:nvSpPr>
          <p:cNvPr id="3" name="TextBox 2">
            <a:extLst>
              <a:ext uri="{FF2B5EF4-FFF2-40B4-BE49-F238E27FC236}">
                <a16:creationId xmlns:a16="http://schemas.microsoft.com/office/drawing/2014/main" id="{A23ADED8-F8B2-22A1-4A8D-796D28C3EDC5}"/>
              </a:ext>
            </a:extLst>
          </p:cNvPr>
          <p:cNvSpPr txBox="1"/>
          <p:nvPr/>
        </p:nvSpPr>
        <p:spPr>
          <a:xfrm>
            <a:off x="1212783" y="1301818"/>
            <a:ext cx="6901314" cy="923330"/>
          </a:xfrm>
          <a:prstGeom prst="rect">
            <a:avLst/>
          </a:prstGeom>
          <a:noFill/>
        </p:spPr>
        <p:txBody>
          <a:bodyPr wrap="square" rtlCol="0">
            <a:spAutoFit/>
          </a:bodyPr>
          <a:lstStyle/>
          <a:p>
            <a:pPr marL="285750" indent="-285750">
              <a:buFont typeface="Arial" panose="020B0604020202020204" pitchFamily="34" charset="0"/>
              <a:buChar char="•"/>
            </a:pPr>
            <a:r>
              <a:rPr lang="en-US" dirty="0"/>
              <a:t>CP2K was used to perform geometry and cell optimization, followed by gas molecular dynamics runs</a:t>
            </a:r>
          </a:p>
          <a:p>
            <a:endParaRPr lang="en-CA" dirty="0"/>
          </a:p>
        </p:txBody>
      </p:sp>
      <p:pic>
        <p:nvPicPr>
          <p:cNvPr id="3101" name="Picture 2">
            <a:extLst>
              <a:ext uri="{FF2B5EF4-FFF2-40B4-BE49-F238E27FC236}">
                <a16:creationId xmlns:a16="http://schemas.microsoft.com/office/drawing/2014/main" id="{402C2AA8-0F41-3BFC-5539-AC540C8B8B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749" y="2543008"/>
            <a:ext cx="3607782" cy="2603083"/>
          </a:xfrm>
          <a:prstGeom prst="rect">
            <a:avLst/>
          </a:prstGeom>
          <a:noFill/>
          <a:extLst>
            <a:ext uri="{909E8E84-426E-40DD-AFC4-6F175D3DCCD1}">
              <a14:hiddenFill xmlns:a14="http://schemas.microsoft.com/office/drawing/2010/main">
                <a:solidFill>
                  <a:srgbClr val="FFFFFF"/>
                </a:solidFill>
              </a14:hiddenFill>
            </a:ext>
          </a:extLst>
        </p:spPr>
      </p:pic>
      <p:pic>
        <p:nvPicPr>
          <p:cNvPr id="3105" name="Picture 3104">
            <a:extLst>
              <a:ext uri="{FF2B5EF4-FFF2-40B4-BE49-F238E27FC236}">
                <a16:creationId xmlns:a16="http://schemas.microsoft.com/office/drawing/2014/main" id="{BDA32A70-6AD4-0C69-1759-0DC0D1A91DA3}"/>
              </a:ext>
            </a:extLst>
          </p:cNvPr>
          <p:cNvPicPr>
            <a:picLocks noChangeAspect="1"/>
          </p:cNvPicPr>
          <p:nvPr/>
        </p:nvPicPr>
        <p:blipFill>
          <a:blip r:embed="rId4"/>
          <a:stretch>
            <a:fillRect/>
          </a:stretch>
        </p:blipFill>
        <p:spPr>
          <a:xfrm>
            <a:off x="8053382" y="2401637"/>
            <a:ext cx="3647412" cy="2826266"/>
          </a:xfrm>
          <a:prstGeom prst="rect">
            <a:avLst/>
          </a:prstGeom>
        </p:spPr>
      </p:pic>
      <p:pic>
        <p:nvPicPr>
          <p:cNvPr id="3112" name="Picture 3111" descr="A close-up of a molecule&#10;&#10;AI-generated content may be incorrect.">
            <a:extLst>
              <a:ext uri="{FF2B5EF4-FFF2-40B4-BE49-F238E27FC236}">
                <a16:creationId xmlns:a16="http://schemas.microsoft.com/office/drawing/2014/main" id="{9E737920-B505-27A5-0C6C-A6F36D8D5C80}"/>
              </a:ext>
            </a:extLst>
          </p:cNvPr>
          <p:cNvPicPr>
            <a:picLocks noChangeAspect="1"/>
          </p:cNvPicPr>
          <p:nvPr/>
        </p:nvPicPr>
        <p:blipFill>
          <a:blip r:embed="rId5"/>
          <a:stretch>
            <a:fillRect/>
          </a:stretch>
        </p:blipFill>
        <p:spPr>
          <a:xfrm>
            <a:off x="4640957" y="2543008"/>
            <a:ext cx="2664007" cy="2543524"/>
          </a:xfrm>
          <a:prstGeom prst="rect">
            <a:avLst/>
          </a:prstGeom>
        </p:spPr>
      </p:pic>
      <p:sp>
        <p:nvSpPr>
          <p:cNvPr id="2" name="TextBox 1">
            <a:extLst>
              <a:ext uri="{FF2B5EF4-FFF2-40B4-BE49-F238E27FC236}">
                <a16:creationId xmlns:a16="http://schemas.microsoft.com/office/drawing/2014/main" id="{DBCBFC19-F827-C8A9-D24C-DF489735182A}"/>
              </a:ext>
            </a:extLst>
          </p:cNvPr>
          <p:cNvSpPr txBox="1"/>
          <p:nvPr/>
        </p:nvSpPr>
        <p:spPr>
          <a:xfrm>
            <a:off x="4403108" y="5212280"/>
            <a:ext cx="3139704" cy="369332"/>
          </a:xfrm>
          <a:prstGeom prst="rect">
            <a:avLst/>
          </a:prstGeom>
          <a:noFill/>
        </p:spPr>
        <p:txBody>
          <a:bodyPr wrap="square" rtlCol="0">
            <a:spAutoFit/>
          </a:bodyPr>
          <a:lstStyle/>
          <a:p>
            <a:pPr algn="ctr"/>
            <a:r>
              <a:rPr lang="en-US" dirty="0"/>
              <a:t>Undoped zeolite optimization</a:t>
            </a:r>
            <a:endParaRPr lang="en-CA" dirty="0"/>
          </a:p>
        </p:txBody>
      </p:sp>
      <p:sp>
        <p:nvSpPr>
          <p:cNvPr id="4" name="TextBox 3">
            <a:extLst>
              <a:ext uri="{FF2B5EF4-FFF2-40B4-BE49-F238E27FC236}">
                <a16:creationId xmlns:a16="http://schemas.microsoft.com/office/drawing/2014/main" id="{C37763EE-A0EC-F425-B013-FC2745125078}"/>
              </a:ext>
            </a:extLst>
          </p:cNvPr>
          <p:cNvSpPr txBox="1"/>
          <p:nvPr/>
        </p:nvSpPr>
        <p:spPr>
          <a:xfrm>
            <a:off x="8126261" y="5212280"/>
            <a:ext cx="3647411" cy="646331"/>
          </a:xfrm>
          <a:prstGeom prst="rect">
            <a:avLst/>
          </a:prstGeom>
          <a:noFill/>
        </p:spPr>
        <p:txBody>
          <a:bodyPr wrap="square" rtlCol="0">
            <a:spAutoFit/>
          </a:bodyPr>
          <a:lstStyle/>
          <a:p>
            <a:pPr algn="ctr"/>
            <a:r>
              <a:rPr lang="en-US" dirty="0"/>
              <a:t>Undoped zeolite slab molecular dynamics simulation</a:t>
            </a:r>
            <a:endParaRPr lang="en-CA" dirty="0"/>
          </a:p>
        </p:txBody>
      </p:sp>
      <p:sp>
        <p:nvSpPr>
          <p:cNvPr id="5" name="TextBox 4">
            <a:extLst>
              <a:ext uri="{FF2B5EF4-FFF2-40B4-BE49-F238E27FC236}">
                <a16:creationId xmlns:a16="http://schemas.microsoft.com/office/drawing/2014/main" id="{5587ED35-22F1-6A27-0C0C-BD73A77DB51D}"/>
              </a:ext>
            </a:extLst>
          </p:cNvPr>
          <p:cNvSpPr txBox="1"/>
          <p:nvPr/>
        </p:nvSpPr>
        <p:spPr>
          <a:xfrm>
            <a:off x="525788" y="5086532"/>
            <a:ext cx="3139704" cy="369332"/>
          </a:xfrm>
          <a:prstGeom prst="rect">
            <a:avLst/>
          </a:prstGeom>
          <a:noFill/>
        </p:spPr>
        <p:txBody>
          <a:bodyPr wrap="square" rtlCol="0">
            <a:spAutoFit/>
          </a:bodyPr>
          <a:lstStyle/>
          <a:p>
            <a:pPr algn="ctr"/>
            <a:r>
              <a:rPr lang="en-US" dirty="0"/>
              <a:t>LTA type zeolite structure</a:t>
            </a:r>
            <a:endParaRPr lang="en-CA" dirty="0"/>
          </a:p>
        </p:txBody>
      </p:sp>
      <p:sp>
        <p:nvSpPr>
          <p:cNvPr id="6" name="TextBox 5">
            <a:extLst>
              <a:ext uri="{FF2B5EF4-FFF2-40B4-BE49-F238E27FC236}">
                <a16:creationId xmlns:a16="http://schemas.microsoft.com/office/drawing/2014/main" id="{B15DC556-F2AE-5B7E-84F0-9A6443C10C5B}"/>
              </a:ext>
            </a:extLst>
          </p:cNvPr>
          <p:cNvSpPr txBox="1"/>
          <p:nvPr/>
        </p:nvSpPr>
        <p:spPr>
          <a:xfrm>
            <a:off x="8303253" y="6075060"/>
            <a:ext cx="3397541" cy="523220"/>
          </a:xfrm>
          <a:prstGeom prst="rect">
            <a:avLst/>
          </a:prstGeom>
          <a:noFill/>
        </p:spPr>
        <p:txBody>
          <a:bodyPr wrap="square" rtlCol="0">
            <a:spAutoFit/>
          </a:bodyPr>
          <a:lstStyle/>
          <a:p>
            <a:pPr algn="ctr"/>
            <a:r>
              <a:rPr lang="en-US" sz="1400" dirty="0"/>
              <a:t>We expect to see the argon velocity drop when flowing through doped zeolites</a:t>
            </a:r>
            <a:endParaRPr lang="en-CA" sz="1400" dirty="0"/>
          </a:p>
        </p:txBody>
      </p:sp>
      <p:sp>
        <p:nvSpPr>
          <p:cNvPr id="8" name="Slide Number Placeholder 81">
            <a:extLst>
              <a:ext uri="{FF2B5EF4-FFF2-40B4-BE49-F238E27FC236}">
                <a16:creationId xmlns:a16="http://schemas.microsoft.com/office/drawing/2014/main" id="{B71DFC2F-DCDF-D066-4D00-F0FCD6D1C9AE}"/>
              </a:ext>
            </a:extLst>
          </p:cNvPr>
          <p:cNvSpPr txBox="1">
            <a:spLocks/>
          </p:cNvSpPr>
          <p:nvPr/>
        </p:nvSpPr>
        <p:spPr>
          <a:xfrm>
            <a:off x="8884168" y="241068"/>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16</a:t>
            </a:r>
          </a:p>
        </p:txBody>
      </p:sp>
    </p:spTree>
    <p:extLst>
      <p:ext uri="{BB962C8B-B14F-4D97-AF65-F5344CB8AC3E}">
        <p14:creationId xmlns:p14="http://schemas.microsoft.com/office/powerpoint/2010/main" val="30481940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70A63-A703-CA52-E123-86AB1C9C64E8}"/>
              </a:ext>
            </a:extLst>
          </p:cNvPr>
          <p:cNvSpPr>
            <a:spLocks noGrp="1"/>
          </p:cNvSpPr>
          <p:nvPr>
            <p:ph type="title"/>
          </p:nvPr>
        </p:nvSpPr>
        <p:spPr/>
        <p:txBody>
          <a:bodyPr/>
          <a:lstStyle/>
          <a:p>
            <a:r>
              <a:rPr lang="en-US" dirty="0"/>
              <a:t>Thanks for listening</a:t>
            </a:r>
            <a:endParaRPr lang="en-CA" dirty="0"/>
          </a:p>
        </p:txBody>
      </p:sp>
      <p:sp>
        <p:nvSpPr>
          <p:cNvPr id="3" name="Text Placeholder 2">
            <a:extLst>
              <a:ext uri="{FF2B5EF4-FFF2-40B4-BE49-F238E27FC236}">
                <a16:creationId xmlns:a16="http://schemas.microsoft.com/office/drawing/2014/main" id="{965F49FD-42EE-184B-B556-E4F5CA391CB4}"/>
              </a:ext>
            </a:extLst>
          </p:cNvPr>
          <p:cNvSpPr>
            <a:spLocks noGrp="1"/>
          </p:cNvSpPr>
          <p:nvPr>
            <p:ph type="body" idx="1"/>
          </p:nvPr>
        </p:nvSpPr>
        <p:spPr>
          <a:xfrm>
            <a:off x="1362075" y="3002406"/>
            <a:ext cx="5111750" cy="582042"/>
          </a:xfrm>
        </p:spPr>
        <p:txBody>
          <a:bodyPr/>
          <a:lstStyle/>
          <a:p>
            <a:r>
              <a:rPr lang="en-US" dirty="0"/>
              <a:t>Thanks to Tom </a:t>
            </a:r>
            <a:r>
              <a:rPr lang="en-US" dirty="0" err="1"/>
              <a:t>Sonley</a:t>
            </a:r>
            <a:r>
              <a:rPr lang="en-US" dirty="0"/>
              <a:t>, Shaun Hall, Chris </a:t>
            </a:r>
            <a:r>
              <a:rPr lang="en-US" dirty="0" err="1"/>
              <a:t>Jillings</a:t>
            </a:r>
            <a:r>
              <a:rPr lang="en-US" dirty="0"/>
              <a:t>, and Aleksandra Bialek for their support throughout the project</a:t>
            </a:r>
            <a:endParaRPr lang="en-CA" dirty="0"/>
          </a:p>
        </p:txBody>
      </p:sp>
      <p:sp>
        <p:nvSpPr>
          <p:cNvPr id="6" name="Slide Number Placeholder 5">
            <a:extLst>
              <a:ext uri="{FF2B5EF4-FFF2-40B4-BE49-F238E27FC236}">
                <a16:creationId xmlns:a16="http://schemas.microsoft.com/office/drawing/2014/main" id="{305C81A5-CD68-5610-55B7-A33A277F8489}"/>
              </a:ext>
            </a:extLst>
          </p:cNvPr>
          <p:cNvSpPr>
            <a:spLocks noGrp="1"/>
          </p:cNvSpPr>
          <p:nvPr>
            <p:ph type="sldNum" sz="quarter" idx="12"/>
          </p:nvPr>
        </p:nvSpPr>
        <p:spPr/>
        <p:txBody>
          <a:bodyPr/>
          <a:lstStyle/>
          <a:p>
            <a:fld id="{B5CEABB6-07DC-46E8-9B57-56EC44A396E5}" type="slidenum">
              <a:rPr lang="en-US" smtClean="0"/>
              <a:t>28</a:t>
            </a:fld>
            <a:endParaRPr lang="en-US" dirty="0"/>
          </a:p>
        </p:txBody>
      </p:sp>
      <p:sp>
        <p:nvSpPr>
          <p:cNvPr id="7" name="Text Placeholder 2">
            <a:extLst>
              <a:ext uri="{FF2B5EF4-FFF2-40B4-BE49-F238E27FC236}">
                <a16:creationId xmlns:a16="http://schemas.microsoft.com/office/drawing/2014/main" id="{FB573B1E-D888-CAF7-DF06-7321EBA8B353}"/>
              </a:ext>
            </a:extLst>
          </p:cNvPr>
          <p:cNvSpPr txBox="1">
            <a:spLocks/>
          </p:cNvSpPr>
          <p:nvPr/>
        </p:nvSpPr>
        <p:spPr>
          <a:xfrm>
            <a:off x="1362075" y="4114926"/>
            <a:ext cx="5111750" cy="58204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400" kern="1200" spc="50" baseline="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Questions?</a:t>
            </a:r>
            <a:endParaRPr lang="en-CA" dirty="0"/>
          </a:p>
        </p:txBody>
      </p:sp>
    </p:spTree>
    <p:extLst>
      <p:ext uri="{BB962C8B-B14F-4D97-AF65-F5344CB8AC3E}">
        <p14:creationId xmlns:p14="http://schemas.microsoft.com/office/powerpoint/2010/main" val="92256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a:extLst>
              <a:ext uri="{FF2B5EF4-FFF2-40B4-BE49-F238E27FC236}">
                <a16:creationId xmlns:a16="http://schemas.microsoft.com/office/drawing/2014/main" id="{CA4C7345-C913-99A4-A488-C791CC7FEF32}"/>
              </a:ext>
            </a:extLst>
          </p:cNvPr>
          <p:cNvSpPr>
            <a:spLocks noGrp="1"/>
          </p:cNvSpPr>
          <p:nvPr>
            <p:ph type="title"/>
          </p:nvPr>
        </p:nvSpPr>
        <p:spPr>
          <a:xfrm>
            <a:off x="1776984" y="640080"/>
            <a:ext cx="10351008" cy="914400"/>
          </a:xfrm>
        </p:spPr>
        <p:txBody>
          <a:bodyPr/>
          <a:lstStyle/>
          <a:p>
            <a:r>
              <a:rPr lang="en-US" dirty="0"/>
              <a:t>Initial Distillation Design Requirements</a:t>
            </a:r>
            <a:endParaRPr lang="en-CA" dirty="0"/>
          </a:p>
        </p:txBody>
      </p:sp>
      <p:sp>
        <p:nvSpPr>
          <p:cNvPr id="48" name="TextBox 47">
            <a:extLst>
              <a:ext uri="{FF2B5EF4-FFF2-40B4-BE49-F238E27FC236}">
                <a16:creationId xmlns:a16="http://schemas.microsoft.com/office/drawing/2014/main" id="{204C3F71-017B-A423-ADD1-C40C3B9B242E}"/>
              </a:ext>
            </a:extLst>
          </p:cNvPr>
          <p:cNvSpPr txBox="1"/>
          <p:nvPr/>
        </p:nvSpPr>
        <p:spPr>
          <a:xfrm>
            <a:off x="1387361" y="1416257"/>
            <a:ext cx="8233933" cy="2031325"/>
          </a:xfrm>
          <a:prstGeom prst="rect">
            <a:avLst/>
          </a:prstGeom>
          <a:noFill/>
        </p:spPr>
        <p:txBody>
          <a:bodyPr wrap="square" rtlCol="0">
            <a:spAutoFit/>
          </a:bodyPr>
          <a:lstStyle/>
          <a:p>
            <a:pPr marL="285750" indent="-285750">
              <a:buFont typeface="Arial" panose="020B0604020202020204" pitchFamily="34" charset="0"/>
              <a:buChar char="•"/>
            </a:pPr>
            <a:r>
              <a:rPr lang="en-CA" dirty="0"/>
              <a:t>Feed of 5 kg/hr, better to slightly undersize than oversize for continuous</a:t>
            </a:r>
            <a:endParaRPr lang="en-US" dirty="0"/>
          </a:p>
          <a:p>
            <a:pPr marL="285750" indent="-285750">
              <a:buFont typeface="Arial" panose="020B0604020202020204" pitchFamily="34" charset="0"/>
              <a:buChar char="•"/>
            </a:pPr>
            <a:r>
              <a:rPr lang="en-US" dirty="0"/>
              <a:t>&gt;99.9999% liquid purity (&lt;1ppm impurities)</a:t>
            </a:r>
          </a:p>
          <a:p>
            <a:pPr marL="285750" indent="-285750">
              <a:buFont typeface="Arial" panose="020B0604020202020204" pitchFamily="34" charset="0"/>
              <a:buChar char="•"/>
            </a:pPr>
            <a:r>
              <a:rPr lang="en-US" dirty="0"/>
              <a:t>600 W max. cooling power from one cryocooler</a:t>
            </a:r>
          </a:p>
          <a:p>
            <a:pPr marL="742950" lvl="1" indent="-285750">
              <a:buFont typeface="Wingdings" panose="05000000000000000000" pitchFamily="2" charset="2"/>
              <a:buChar char="§"/>
            </a:pPr>
            <a:r>
              <a:rPr lang="en-CA" dirty="0"/>
              <a:t>All cooling sources should match in temperature</a:t>
            </a:r>
          </a:p>
          <a:p>
            <a:pPr marL="285750" indent="-285750">
              <a:buFont typeface="Arial" panose="020B0604020202020204" pitchFamily="34" charset="0"/>
              <a:buChar char="•"/>
            </a:pPr>
            <a:r>
              <a:rPr lang="en-CA" dirty="0"/>
              <a:t>Cannot allow for argon to freeze,</a:t>
            </a:r>
          </a:p>
          <a:p>
            <a:pPr marL="742950" lvl="1" indent="-285750">
              <a:buFont typeface="Wingdings" panose="05000000000000000000" pitchFamily="2" charset="2"/>
              <a:buChar char="§"/>
            </a:pPr>
            <a:r>
              <a:rPr lang="en-CA" dirty="0"/>
              <a:t>Cannot pre-expand feed or go near 84K</a:t>
            </a:r>
          </a:p>
          <a:p>
            <a:pPr marL="285750" indent="-285750">
              <a:buFont typeface="Arial" panose="020B0604020202020204" pitchFamily="34" charset="0"/>
              <a:buChar char="•"/>
            </a:pPr>
            <a:endParaRPr lang="en-CA" dirty="0"/>
          </a:p>
        </p:txBody>
      </p:sp>
      <p:grpSp>
        <p:nvGrpSpPr>
          <p:cNvPr id="19" name="Group 18">
            <a:extLst>
              <a:ext uri="{FF2B5EF4-FFF2-40B4-BE49-F238E27FC236}">
                <a16:creationId xmlns:a16="http://schemas.microsoft.com/office/drawing/2014/main" id="{7D5F7C0A-4360-AA8F-B113-2CFA8DC5ADC0}"/>
              </a:ext>
            </a:extLst>
          </p:cNvPr>
          <p:cNvGrpSpPr/>
          <p:nvPr/>
        </p:nvGrpSpPr>
        <p:grpSpPr>
          <a:xfrm>
            <a:off x="682752" y="3198014"/>
            <a:ext cx="11076432" cy="3477105"/>
            <a:chOff x="0" y="1356281"/>
            <a:chExt cx="12192000" cy="3588762"/>
          </a:xfrm>
        </p:grpSpPr>
        <p:grpSp>
          <p:nvGrpSpPr>
            <p:cNvPr id="45" name="Group 44">
              <a:extLst>
                <a:ext uri="{FF2B5EF4-FFF2-40B4-BE49-F238E27FC236}">
                  <a16:creationId xmlns:a16="http://schemas.microsoft.com/office/drawing/2014/main" id="{576FA4C4-FEAA-ACB0-852A-C9A53CE908D3}"/>
                </a:ext>
              </a:extLst>
            </p:cNvPr>
            <p:cNvGrpSpPr/>
            <p:nvPr/>
          </p:nvGrpSpPr>
          <p:grpSpPr>
            <a:xfrm>
              <a:off x="0" y="1356281"/>
              <a:ext cx="12192000" cy="2649615"/>
              <a:chOff x="0" y="2224961"/>
              <a:chExt cx="12192000" cy="2649615"/>
            </a:xfrm>
          </p:grpSpPr>
          <p:pic>
            <p:nvPicPr>
              <p:cNvPr id="5" name="Picture 4">
                <a:extLst>
                  <a:ext uri="{FF2B5EF4-FFF2-40B4-BE49-F238E27FC236}">
                    <a16:creationId xmlns:a16="http://schemas.microsoft.com/office/drawing/2014/main" id="{BB81BCB4-F6D0-D524-5730-6333B71D9F38}"/>
                  </a:ext>
                </a:extLst>
              </p:cNvPr>
              <p:cNvPicPr>
                <a:picLocks noChangeAspect="1"/>
              </p:cNvPicPr>
              <p:nvPr/>
            </p:nvPicPr>
            <p:blipFill>
              <a:blip r:embed="rId3"/>
              <a:stretch>
                <a:fillRect/>
              </a:stretch>
            </p:blipFill>
            <p:spPr>
              <a:xfrm>
                <a:off x="0" y="2224961"/>
                <a:ext cx="12192000" cy="2649615"/>
              </a:xfrm>
              <a:prstGeom prst="rect">
                <a:avLst/>
              </a:prstGeom>
            </p:spPr>
          </p:pic>
          <p:sp>
            <p:nvSpPr>
              <p:cNvPr id="43" name="Rectangle 42">
                <a:extLst>
                  <a:ext uri="{FF2B5EF4-FFF2-40B4-BE49-F238E27FC236}">
                    <a16:creationId xmlns:a16="http://schemas.microsoft.com/office/drawing/2014/main" id="{11D22DED-DEB8-FE39-CA40-FA23DB7CC7EE}"/>
                  </a:ext>
                </a:extLst>
              </p:cNvPr>
              <p:cNvSpPr/>
              <p:nvPr/>
            </p:nvSpPr>
            <p:spPr>
              <a:xfrm>
                <a:off x="448574" y="3291840"/>
                <a:ext cx="2707345" cy="97493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a:extLst>
                  <a:ext uri="{FF2B5EF4-FFF2-40B4-BE49-F238E27FC236}">
                    <a16:creationId xmlns:a16="http://schemas.microsoft.com/office/drawing/2014/main" id="{77951440-B1FB-8531-4620-F1E640234D93}"/>
                  </a:ext>
                </a:extLst>
              </p:cNvPr>
              <p:cNvSpPr/>
              <p:nvPr/>
            </p:nvSpPr>
            <p:spPr>
              <a:xfrm>
                <a:off x="9034274" y="3221620"/>
                <a:ext cx="2066573" cy="97493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6" name="Straight Arrow Connector 5">
              <a:extLst>
                <a:ext uri="{FF2B5EF4-FFF2-40B4-BE49-F238E27FC236}">
                  <a16:creationId xmlns:a16="http://schemas.microsoft.com/office/drawing/2014/main" id="{DD9E1391-4D92-E68C-CC72-538D6E6AA9A2}"/>
                </a:ext>
              </a:extLst>
            </p:cNvPr>
            <p:cNvCxnSpPr/>
            <p:nvPr/>
          </p:nvCxnSpPr>
          <p:spPr>
            <a:xfrm>
              <a:off x="3398808" y="2892437"/>
              <a:ext cx="1811547"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 name="Straight Arrow Connector 6">
              <a:extLst>
                <a:ext uri="{FF2B5EF4-FFF2-40B4-BE49-F238E27FC236}">
                  <a16:creationId xmlns:a16="http://schemas.microsoft.com/office/drawing/2014/main" id="{941A5E01-ABB9-18AE-E38C-F7F18873A1F2}"/>
                </a:ext>
              </a:extLst>
            </p:cNvPr>
            <p:cNvCxnSpPr>
              <a:cxnSpLocks/>
            </p:cNvCxnSpPr>
            <p:nvPr/>
          </p:nvCxnSpPr>
          <p:spPr>
            <a:xfrm>
              <a:off x="6846498" y="2892437"/>
              <a:ext cx="1745411" cy="0"/>
            </a:xfrm>
            <a:prstGeom prst="straightConnector1">
              <a:avLst/>
            </a:prstGeom>
            <a:ln w="1905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 name="Rectangle 9">
              <a:extLst>
                <a:ext uri="{FF2B5EF4-FFF2-40B4-BE49-F238E27FC236}">
                  <a16:creationId xmlns:a16="http://schemas.microsoft.com/office/drawing/2014/main" id="{CBEC0222-7514-4CD9-47F7-35995702CC53}"/>
                </a:ext>
              </a:extLst>
            </p:cNvPr>
            <p:cNvSpPr/>
            <p:nvPr/>
          </p:nvSpPr>
          <p:spPr>
            <a:xfrm>
              <a:off x="5095735" y="1762376"/>
              <a:ext cx="1811546" cy="31921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pic>
          <p:nvPicPr>
            <p:cNvPr id="17" name="Picture 16">
              <a:extLst>
                <a:ext uri="{FF2B5EF4-FFF2-40B4-BE49-F238E27FC236}">
                  <a16:creationId xmlns:a16="http://schemas.microsoft.com/office/drawing/2014/main" id="{5908FA7C-407A-3AD9-F993-F1F7CDC0FFD1}"/>
                </a:ext>
              </a:extLst>
            </p:cNvPr>
            <p:cNvPicPr>
              <a:picLocks noChangeAspect="1"/>
            </p:cNvPicPr>
            <p:nvPr/>
          </p:nvPicPr>
          <p:blipFill>
            <a:blip r:embed="rId4"/>
            <a:stretch>
              <a:fillRect/>
            </a:stretch>
          </p:blipFill>
          <p:spPr>
            <a:xfrm>
              <a:off x="7349706" y="3531270"/>
              <a:ext cx="1131018" cy="1413773"/>
            </a:xfrm>
            <a:prstGeom prst="rect">
              <a:avLst/>
            </a:prstGeom>
          </p:spPr>
        </p:pic>
        <p:cxnSp>
          <p:nvCxnSpPr>
            <p:cNvPr id="18" name="Straight Arrow Connector 17">
              <a:extLst>
                <a:ext uri="{FF2B5EF4-FFF2-40B4-BE49-F238E27FC236}">
                  <a16:creationId xmlns:a16="http://schemas.microsoft.com/office/drawing/2014/main" id="{C412C59C-FCF4-CADB-ED40-CE8CAAF8C6BC}"/>
                </a:ext>
              </a:extLst>
            </p:cNvPr>
            <p:cNvCxnSpPr>
              <a:cxnSpLocks/>
            </p:cNvCxnSpPr>
            <p:nvPr/>
          </p:nvCxnSpPr>
          <p:spPr>
            <a:xfrm>
              <a:off x="6846498" y="3752203"/>
              <a:ext cx="563593" cy="0"/>
            </a:xfrm>
            <a:prstGeom prst="straightConnector1">
              <a:avLst/>
            </a:prstGeom>
            <a:ln w="19050" cap="flat" cmpd="sng" algn="ctr">
              <a:solidFill>
                <a:srgbClr val="00B05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2" name="TextBox 41">
              <a:extLst>
                <a:ext uri="{FF2B5EF4-FFF2-40B4-BE49-F238E27FC236}">
                  <a16:creationId xmlns:a16="http://schemas.microsoft.com/office/drawing/2014/main" id="{64747B1F-EA47-58C9-23BC-D35CEAD81F87}"/>
                </a:ext>
              </a:extLst>
            </p:cNvPr>
            <p:cNvSpPr txBox="1"/>
            <p:nvPr/>
          </p:nvSpPr>
          <p:spPr>
            <a:xfrm>
              <a:off x="384294" y="2342643"/>
              <a:ext cx="2893070" cy="1135971"/>
            </a:xfrm>
            <a:prstGeom prst="rect">
              <a:avLst/>
            </a:prstGeom>
            <a:noFill/>
          </p:spPr>
          <p:txBody>
            <a:bodyPr wrap="square" rtlCol="0">
              <a:spAutoFit/>
            </a:bodyPr>
            <a:lstStyle/>
            <a:p>
              <a:pPr algn="ctr"/>
              <a:r>
                <a:rPr lang="en-US" dirty="0"/>
                <a:t>97% N2, 3% </a:t>
              </a:r>
              <a:r>
                <a:rPr lang="en-US" dirty="0" err="1"/>
                <a:t>Ar</a:t>
              </a:r>
              <a:r>
                <a:rPr lang="en-US" dirty="0"/>
                <a:t> </a:t>
              </a:r>
            </a:p>
            <a:p>
              <a:pPr algn="ctr"/>
              <a:r>
                <a:rPr lang="en-US" dirty="0"/>
                <a:t>3.7 bar </a:t>
              </a:r>
            </a:p>
            <a:p>
              <a:pPr algn="ctr"/>
              <a:r>
                <a:rPr lang="en-US" dirty="0"/>
                <a:t>5 kg/</a:t>
              </a:r>
              <a:r>
                <a:rPr lang="en-US" dirty="0" err="1"/>
                <a:t>hr</a:t>
              </a:r>
              <a:endParaRPr lang="en-CA" dirty="0"/>
            </a:p>
          </p:txBody>
        </p:sp>
        <p:sp>
          <p:nvSpPr>
            <p:cNvPr id="46" name="TextBox 45">
              <a:extLst>
                <a:ext uri="{FF2B5EF4-FFF2-40B4-BE49-F238E27FC236}">
                  <a16:creationId xmlns:a16="http://schemas.microsoft.com/office/drawing/2014/main" id="{AF8FF3B0-386E-1B4A-7359-530A2F59FE15}"/>
                </a:ext>
              </a:extLst>
            </p:cNvPr>
            <p:cNvSpPr txBox="1"/>
            <p:nvPr/>
          </p:nvSpPr>
          <p:spPr>
            <a:xfrm>
              <a:off x="9141083" y="2442819"/>
              <a:ext cx="1852954" cy="795180"/>
            </a:xfrm>
            <a:prstGeom prst="rect">
              <a:avLst/>
            </a:prstGeom>
            <a:noFill/>
          </p:spPr>
          <p:txBody>
            <a:bodyPr wrap="square" rtlCol="0">
              <a:spAutoFit/>
            </a:bodyPr>
            <a:lstStyle/>
            <a:p>
              <a:pPr algn="ctr"/>
              <a:r>
                <a:rPr lang="en-US" dirty="0"/>
                <a:t>~100% LN2</a:t>
              </a:r>
            </a:p>
            <a:p>
              <a:pPr algn="ctr"/>
              <a:r>
                <a:rPr lang="en-US" dirty="0"/>
                <a:t>1.4 bar </a:t>
              </a:r>
            </a:p>
          </p:txBody>
        </p:sp>
        <p:sp>
          <p:nvSpPr>
            <p:cNvPr id="2" name="Rectangle 1">
              <a:extLst>
                <a:ext uri="{FF2B5EF4-FFF2-40B4-BE49-F238E27FC236}">
                  <a16:creationId xmlns:a16="http://schemas.microsoft.com/office/drawing/2014/main" id="{E3853FC8-52DE-2A6B-E164-4544731A8C59}"/>
                </a:ext>
              </a:extLst>
            </p:cNvPr>
            <p:cNvSpPr/>
            <p:nvPr/>
          </p:nvSpPr>
          <p:spPr>
            <a:xfrm>
              <a:off x="5210356" y="2081590"/>
              <a:ext cx="1609555" cy="1812543"/>
            </a:xfrm>
            <a:prstGeom prst="rect">
              <a:avLst/>
            </a:prstGeom>
            <a:solidFill>
              <a:schemeClr val="bg1"/>
            </a:solidFill>
            <a:ln w="476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29722B13-8C06-732C-CF40-8E0EAFD3692E}"/>
                </a:ext>
              </a:extLst>
            </p:cNvPr>
            <p:cNvSpPr txBox="1"/>
            <p:nvPr/>
          </p:nvSpPr>
          <p:spPr>
            <a:xfrm>
              <a:off x="4996776" y="2575081"/>
              <a:ext cx="2009463" cy="795180"/>
            </a:xfrm>
            <a:prstGeom prst="rect">
              <a:avLst/>
            </a:prstGeom>
            <a:noFill/>
          </p:spPr>
          <p:txBody>
            <a:bodyPr wrap="square" rtlCol="0">
              <a:spAutoFit/>
            </a:bodyPr>
            <a:lstStyle/>
            <a:p>
              <a:pPr algn="ctr"/>
              <a:r>
                <a:rPr lang="en-US" dirty="0"/>
                <a:t>Distillation Columns</a:t>
              </a:r>
              <a:endParaRPr lang="en-CA" dirty="0"/>
            </a:p>
          </p:txBody>
        </p:sp>
      </p:grpSp>
      <p:sp>
        <p:nvSpPr>
          <p:cNvPr id="3" name="Slide Number Placeholder 81">
            <a:extLst>
              <a:ext uri="{FF2B5EF4-FFF2-40B4-BE49-F238E27FC236}">
                <a16:creationId xmlns:a16="http://schemas.microsoft.com/office/drawing/2014/main" id="{C408547F-0C78-1CE0-3E6B-99F35BD2216A}"/>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5CEABB6-07DC-46E8-9B57-56EC44A396E5}" type="slidenum">
              <a:rPr lang="en-US" smtClean="0"/>
              <a:pPr algn="r"/>
              <a:t>3</a:t>
            </a:fld>
            <a:endParaRPr lang="en-US" dirty="0"/>
          </a:p>
        </p:txBody>
      </p:sp>
    </p:spTree>
    <p:extLst>
      <p:ext uri="{BB962C8B-B14F-4D97-AF65-F5344CB8AC3E}">
        <p14:creationId xmlns:p14="http://schemas.microsoft.com/office/powerpoint/2010/main" val="323953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2E51E9B-BBA3-A8CA-D393-8E94AACB89B2}"/>
            </a:ext>
          </a:extLst>
        </p:cNvPr>
        <p:cNvGrpSpPr/>
        <p:nvPr/>
      </p:nvGrpSpPr>
      <p:grpSpPr>
        <a:xfrm>
          <a:off x="0" y="0"/>
          <a:ext cx="0" cy="0"/>
          <a:chOff x="0" y="0"/>
          <a:chExt cx="0" cy="0"/>
        </a:xfrm>
      </p:grpSpPr>
      <p:grpSp>
        <p:nvGrpSpPr>
          <p:cNvPr id="45" name="Group 44">
            <a:extLst>
              <a:ext uri="{FF2B5EF4-FFF2-40B4-BE49-F238E27FC236}">
                <a16:creationId xmlns:a16="http://schemas.microsoft.com/office/drawing/2014/main" id="{FDBB4D7D-020B-D08D-3909-29B24E078834}"/>
              </a:ext>
            </a:extLst>
          </p:cNvPr>
          <p:cNvGrpSpPr/>
          <p:nvPr/>
        </p:nvGrpSpPr>
        <p:grpSpPr>
          <a:xfrm>
            <a:off x="0" y="1356281"/>
            <a:ext cx="12192000" cy="2649615"/>
            <a:chOff x="0" y="2224961"/>
            <a:chExt cx="12192000" cy="2649615"/>
          </a:xfrm>
        </p:grpSpPr>
        <p:pic>
          <p:nvPicPr>
            <p:cNvPr id="5" name="Picture 4">
              <a:extLst>
                <a:ext uri="{FF2B5EF4-FFF2-40B4-BE49-F238E27FC236}">
                  <a16:creationId xmlns:a16="http://schemas.microsoft.com/office/drawing/2014/main" id="{65440509-7042-C3C2-F6E9-CCFE38EAD1ED}"/>
                </a:ext>
              </a:extLst>
            </p:cNvPr>
            <p:cNvPicPr>
              <a:picLocks noChangeAspect="1"/>
            </p:cNvPicPr>
            <p:nvPr/>
          </p:nvPicPr>
          <p:blipFill>
            <a:blip r:embed="rId3"/>
            <a:stretch>
              <a:fillRect/>
            </a:stretch>
          </p:blipFill>
          <p:spPr>
            <a:xfrm>
              <a:off x="0" y="2224961"/>
              <a:ext cx="12192000" cy="2649615"/>
            </a:xfrm>
            <a:prstGeom prst="rect">
              <a:avLst/>
            </a:prstGeom>
          </p:spPr>
        </p:pic>
        <p:sp>
          <p:nvSpPr>
            <p:cNvPr id="43" name="Rectangle 42">
              <a:extLst>
                <a:ext uri="{FF2B5EF4-FFF2-40B4-BE49-F238E27FC236}">
                  <a16:creationId xmlns:a16="http://schemas.microsoft.com/office/drawing/2014/main" id="{9E875FDB-93BF-6BF0-470A-EE48E4BE72D1}"/>
                </a:ext>
              </a:extLst>
            </p:cNvPr>
            <p:cNvSpPr/>
            <p:nvPr/>
          </p:nvSpPr>
          <p:spPr>
            <a:xfrm>
              <a:off x="448574" y="3291840"/>
              <a:ext cx="2707345" cy="97493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a:extLst>
                <a:ext uri="{FF2B5EF4-FFF2-40B4-BE49-F238E27FC236}">
                  <a16:creationId xmlns:a16="http://schemas.microsoft.com/office/drawing/2014/main" id="{65DC3EAC-E145-1BFD-6F7E-2EA78D2E11B0}"/>
                </a:ext>
              </a:extLst>
            </p:cNvPr>
            <p:cNvSpPr/>
            <p:nvPr/>
          </p:nvSpPr>
          <p:spPr>
            <a:xfrm>
              <a:off x="9034274" y="3221620"/>
              <a:ext cx="2066573" cy="97493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6" name="Straight Arrow Connector 5">
            <a:extLst>
              <a:ext uri="{FF2B5EF4-FFF2-40B4-BE49-F238E27FC236}">
                <a16:creationId xmlns:a16="http://schemas.microsoft.com/office/drawing/2014/main" id="{9D9BB49A-A8D9-D107-C8BE-D3F09A3F7228}"/>
              </a:ext>
            </a:extLst>
          </p:cNvPr>
          <p:cNvCxnSpPr/>
          <p:nvPr/>
        </p:nvCxnSpPr>
        <p:spPr>
          <a:xfrm>
            <a:off x="3398808" y="2892437"/>
            <a:ext cx="1811547"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 name="Straight Arrow Connector 6">
            <a:extLst>
              <a:ext uri="{FF2B5EF4-FFF2-40B4-BE49-F238E27FC236}">
                <a16:creationId xmlns:a16="http://schemas.microsoft.com/office/drawing/2014/main" id="{4D0BC836-425C-E2E5-0050-DB0518EFB774}"/>
              </a:ext>
            </a:extLst>
          </p:cNvPr>
          <p:cNvCxnSpPr>
            <a:cxnSpLocks/>
          </p:cNvCxnSpPr>
          <p:nvPr/>
        </p:nvCxnSpPr>
        <p:spPr>
          <a:xfrm>
            <a:off x="7349706" y="2892437"/>
            <a:ext cx="1242203"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 name="Straight Arrow Connector 7">
            <a:extLst>
              <a:ext uri="{FF2B5EF4-FFF2-40B4-BE49-F238E27FC236}">
                <a16:creationId xmlns:a16="http://schemas.microsoft.com/office/drawing/2014/main" id="{113B2C37-194C-7914-CCE3-E5230A2FA85B}"/>
              </a:ext>
            </a:extLst>
          </p:cNvPr>
          <p:cNvCxnSpPr>
            <a:cxnSpLocks/>
          </p:cNvCxnSpPr>
          <p:nvPr/>
        </p:nvCxnSpPr>
        <p:spPr>
          <a:xfrm>
            <a:off x="5529532" y="3841342"/>
            <a:ext cx="0" cy="350807"/>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 name="Rectangle 9">
            <a:extLst>
              <a:ext uri="{FF2B5EF4-FFF2-40B4-BE49-F238E27FC236}">
                <a16:creationId xmlns:a16="http://schemas.microsoft.com/office/drawing/2014/main" id="{F2628212-324A-2AC7-3603-169A24CFA037}"/>
              </a:ext>
            </a:extLst>
          </p:cNvPr>
          <p:cNvSpPr/>
          <p:nvPr/>
        </p:nvSpPr>
        <p:spPr>
          <a:xfrm>
            <a:off x="5095735" y="1762376"/>
            <a:ext cx="1811546" cy="31921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cxnSp>
        <p:nvCxnSpPr>
          <p:cNvPr id="11" name="Straight Arrow Connector 10">
            <a:extLst>
              <a:ext uri="{FF2B5EF4-FFF2-40B4-BE49-F238E27FC236}">
                <a16:creationId xmlns:a16="http://schemas.microsoft.com/office/drawing/2014/main" id="{B3F3D107-75D4-B118-0C7E-4E63BCEDF539}"/>
              </a:ext>
            </a:extLst>
          </p:cNvPr>
          <p:cNvCxnSpPr>
            <a:cxnSpLocks/>
          </p:cNvCxnSpPr>
          <p:nvPr/>
        </p:nvCxnSpPr>
        <p:spPr>
          <a:xfrm flipV="1">
            <a:off x="5512279" y="1693365"/>
            <a:ext cx="0" cy="465826"/>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400E6C5E-7D96-A9FC-8073-17B99D3A6FCC}"/>
              </a:ext>
            </a:extLst>
          </p:cNvPr>
          <p:cNvCxnSpPr/>
          <p:nvPr/>
        </p:nvCxnSpPr>
        <p:spPr>
          <a:xfrm>
            <a:off x="5512279" y="1690490"/>
            <a:ext cx="1811547"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a:extLst>
              <a:ext uri="{FF2B5EF4-FFF2-40B4-BE49-F238E27FC236}">
                <a16:creationId xmlns:a16="http://schemas.microsoft.com/office/drawing/2014/main" id="{2DF803F7-6E8A-686A-127A-50CC2662F0C5}"/>
              </a:ext>
            </a:extLst>
          </p:cNvPr>
          <p:cNvCxnSpPr>
            <a:cxnSpLocks/>
          </p:cNvCxnSpPr>
          <p:nvPr/>
        </p:nvCxnSpPr>
        <p:spPr>
          <a:xfrm>
            <a:off x="7323826" y="1690490"/>
            <a:ext cx="0" cy="1201947"/>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Straight Arrow Connector 13">
            <a:extLst>
              <a:ext uri="{FF2B5EF4-FFF2-40B4-BE49-F238E27FC236}">
                <a16:creationId xmlns:a16="http://schemas.microsoft.com/office/drawing/2014/main" id="{1BF0157C-78BA-44B9-FCBC-9CFAB137B956}"/>
              </a:ext>
            </a:extLst>
          </p:cNvPr>
          <p:cNvCxnSpPr>
            <a:cxnSpLocks/>
          </p:cNvCxnSpPr>
          <p:nvPr/>
        </p:nvCxnSpPr>
        <p:spPr>
          <a:xfrm>
            <a:off x="5529532" y="4192149"/>
            <a:ext cx="448574"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a:extLst>
              <a:ext uri="{FF2B5EF4-FFF2-40B4-BE49-F238E27FC236}">
                <a16:creationId xmlns:a16="http://schemas.microsoft.com/office/drawing/2014/main" id="{54442AEF-3F02-BF50-0EA3-B822B25D9D9D}"/>
              </a:ext>
            </a:extLst>
          </p:cNvPr>
          <p:cNvCxnSpPr>
            <a:cxnSpLocks/>
          </p:cNvCxnSpPr>
          <p:nvPr/>
        </p:nvCxnSpPr>
        <p:spPr>
          <a:xfrm flipV="1">
            <a:off x="5978106" y="2892437"/>
            <a:ext cx="0" cy="1308991"/>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6" name="Straight Arrow Connector 15">
            <a:extLst>
              <a:ext uri="{FF2B5EF4-FFF2-40B4-BE49-F238E27FC236}">
                <a16:creationId xmlns:a16="http://schemas.microsoft.com/office/drawing/2014/main" id="{C610EC34-9AE7-6BA9-1451-47377760F25F}"/>
              </a:ext>
            </a:extLst>
          </p:cNvPr>
          <p:cNvCxnSpPr>
            <a:cxnSpLocks/>
          </p:cNvCxnSpPr>
          <p:nvPr/>
        </p:nvCxnSpPr>
        <p:spPr>
          <a:xfrm>
            <a:off x="5978106" y="2892437"/>
            <a:ext cx="276045"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7" name="Picture 16">
            <a:extLst>
              <a:ext uri="{FF2B5EF4-FFF2-40B4-BE49-F238E27FC236}">
                <a16:creationId xmlns:a16="http://schemas.microsoft.com/office/drawing/2014/main" id="{70EAAF7D-01D0-ACA8-B804-C89D62C508E9}"/>
              </a:ext>
            </a:extLst>
          </p:cNvPr>
          <p:cNvPicPr>
            <a:picLocks noChangeAspect="1"/>
          </p:cNvPicPr>
          <p:nvPr/>
        </p:nvPicPr>
        <p:blipFill>
          <a:blip r:embed="rId4"/>
          <a:stretch>
            <a:fillRect/>
          </a:stretch>
        </p:blipFill>
        <p:spPr>
          <a:xfrm>
            <a:off x="7349706" y="3531270"/>
            <a:ext cx="1131018" cy="1413773"/>
          </a:xfrm>
          <a:prstGeom prst="rect">
            <a:avLst/>
          </a:prstGeom>
        </p:spPr>
      </p:pic>
      <p:cxnSp>
        <p:nvCxnSpPr>
          <p:cNvPr id="18" name="Straight Arrow Connector 17">
            <a:extLst>
              <a:ext uri="{FF2B5EF4-FFF2-40B4-BE49-F238E27FC236}">
                <a16:creationId xmlns:a16="http://schemas.microsoft.com/office/drawing/2014/main" id="{B4D7D9DE-852C-6605-30F9-74EEA7100C36}"/>
              </a:ext>
            </a:extLst>
          </p:cNvPr>
          <p:cNvCxnSpPr>
            <a:cxnSpLocks/>
          </p:cNvCxnSpPr>
          <p:nvPr/>
        </p:nvCxnSpPr>
        <p:spPr>
          <a:xfrm>
            <a:off x="6846498" y="3752203"/>
            <a:ext cx="563593"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Straight Arrow Connector 19">
            <a:extLst>
              <a:ext uri="{FF2B5EF4-FFF2-40B4-BE49-F238E27FC236}">
                <a16:creationId xmlns:a16="http://schemas.microsoft.com/office/drawing/2014/main" id="{F86FDC15-CEAD-BB20-CAA1-D2150DE8A996}"/>
              </a:ext>
            </a:extLst>
          </p:cNvPr>
          <p:cNvCxnSpPr>
            <a:cxnSpLocks/>
          </p:cNvCxnSpPr>
          <p:nvPr/>
        </p:nvCxnSpPr>
        <p:spPr>
          <a:xfrm flipV="1">
            <a:off x="6444958" y="1850666"/>
            <a:ext cx="0" cy="308525"/>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Straight Arrow Connector 20">
            <a:extLst>
              <a:ext uri="{FF2B5EF4-FFF2-40B4-BE49-F238E27FC236}">
                <a16:creationId xmlns:a16="http://schemas.microsoft.com/office/drawing/2014/main" id="{37D99E5C-E0CF-FB37-A694-54A4E26CC6AF}"/>
              </a:ext>
            </a:extLst>
          </p:cNvPr>
          <p:cNvCxnSpPr>
            <a:cxnSpLocks/>
          </p:cNvCxnSpPr>
          <p:nvPr/>
        </p:nvCxnSpPr>
        <p:spPr>
          <a:xfrm flipH="1">
            <a:off x="3206012" y="1850666"/>
            <a:ext cx="3238946" cy="14097"/>
          </a:xfrm>
          <a:prstGeom prst="straightConnector1">
            <a:avLst/>
          </a:prstGeom>
          <a:ln w="19050" cap="flat" cmpd="sng" algn="ctr">
            <a:solidFill>
              <a:srgbClr val="00B05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2" name="Straight Arrow Connector 21">
            <a:extLst>
              <a:ext uri="{FF2B5EF4-FFF2-40B4-BE49-F238E27FC236}">
                <a16:creationId xmlns:a16="http://schemas.microsoft.com/office/drawing/2014/main" id="{FDEDD2FB-0233-2DBE-8B83-DC9A6CA18546}"/>
              </a:ext>
            </a:extLst>
          </p:cNvPr>
          <p:cNvCxnSpPr>
            <a:cxnSpLocks/>
          </p:cNvCxnSpPr>
          <p:nvPr/>
        </p:nvCxnSpPr>
        <p:spPr>
          <a:xfrm>
            <a:off x="3206012" y="1864763"/>
            <a:ext cx="0" cy="294428"/>
          </a:xfrm>
          <a:prstGeom prst="straightConnector1">
            <a:avLst/>
          </a:prstGeom>
          <a:ln w="19050" cap="flat" cmpd="sng" algn="ctr">
            <a:solidFill>
              <a:srgbClr val="00B05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3" name="Straight Arrow Connector 22">
            <a:extLst>
              <a:ext uri="{FF2B5EF4-FFF2-40B4-BE49-F238E27FC236}">
                <a16:creationId xmlns:a16="http://schemas.microsoft.com/office/drawing/2014/main" id="{E374843C-489E-9101-D51B-1875CA057C46}"/>
              </a:ext>
            </a:extLst>
          </p:cNvPr>
          <p:cNvCxnSpPr>
            <a:cxnSpLocks/>
          </p:cNvCxnSpPr>
          <p:nvPr/>
        </p:nvCxnSpPr>
        <p:spPr>
          <a:xfrm flipH="1">
            <a:off x="3155923" y="4201428"/>
            <a:ext cx="2373609" cy="0"/>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 name="Straight Arrow Connector 23">
            <a:extLst>
              <a:ext uri="{FF2B5EF4-FFF2-40B4-BE49-F238E27FC236}">
                <a16:creationId xmlns:a16="http://schemas.microsoft.com/office/drawing/2014/main" id="{1C25710B-6987-BA83-56E7-002955C8BAB3}"/>
              </a:ext>
            </a:extLst>
          </p:cNvPr>
          <p:cNvCxnSpPr>
            <a:cxnSpLocks/>
          </p:cNvCxnSpPr>
          <p:nvPr/>
        </p:nvCxnSpPr>
        <p:spPr>
          <a:xfrm flipV="1">
            <a:off x="3155923" y="3621024"/>
            <a:ext cx="0" cy="580404"/>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5" name="Straight Arrow Connector 24">
            <a:extLst>
              <a:ext uri="{FF2B5EF4-FFF2-40B4-BE49-F238E27FC236}">
                <a16:creationId xmlns:a16="http://schemas.microsoft.com/office/drawing/2014/main" id="{4BC9FB65-808A-2D34-1573-5D525A776B54}"/>
              </a:ext>
            </a:extLst>
          </p:cNvPr>
          <p:cNvCxnSpPr>
            <a:cxnSpLocks/>
          </p:cNvCxnSpPr>
          <p:nvPr/>
        </p:nvCxnSpPr>
        <p:spPr>
          <a:xfrm flipH="1">
            <a:off x="2790510" y="1696568"/>
            <a:ext cx="2721769" cy="0"/>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6" name="Straight Arrow Connector 25">
            <a:extLst>
              <a:ext uri="{FF2B5EF4-FFF2-40B4-BE49-F238E27FC236}">
                <a16:creationId xmlns:a16="http://schemas.microsoft.com/office/drawing/2014/main" id="{941C3F70-B359-8413-DEC7-EC0B63B968E3}"/>
              </a:ext>
            </a:extLst>
          </p:cNvPr>
          <p:cNvCxnSpPr>
            <a:cxnSpLocks/>
          </p:cNvCxnSpPr>
          <p:nvPr/>
        </p:nvCxnSpPr>
        <p:spPr>
          <a:xfrm>
            <a:off x="2790510" y="1690490"/>
            <a:ext cx="0" cy="527311"/>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7" name="Straight Arrow Connector 26">
            <a:extLst>
              <a:ext uri="{FF2B5EF4-FFF2-40B4-BE49-F238E27FC236}">
                <a16:creationId xmlns:a16="http://schemas.microsoft.com/office/drawing/2014/main" id="{09377043-8B7A-E12E-AE00-4C8E32DE5761}"/>
              </a:ext>
            </a:extLst>
          </p:cNvPr>
          <p:cNvCxnSpPr>
            <a:cxnSpLocks/>
          </p:cNvCxnSpPr>
          <p:nvPr/>
        </p:nvCxnSpPr>
        <p:spPr>
          <a:xfrm flipH="1">
            <a:off x="2822713" y="4526780"/>
            <a:ext cx="4275389" cy="0"/>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8" name="Straight Arrow Connector 27">
            <a:extLst>
              <a:ext uri="{FF2B5EF4-FFF2-40B4-BE49-F238E27FC236}">
                <a16:creationId xmlns:a16="http://schemas.microsoft.com/office/drawing/2014/main" id="{5ABBA5DB-DEEB-6A06-4C66-4C2B09D082BC}"/>
              </a:ext>
            </a:extLst>
          </p:cNvPr>
          <p:cNvCxnSpPr>
            <a:cxnSpLocks/>
          </p:cNvCxnSpPr>
          <p:nvPr/>
        </p:nvCxnSpPr>
        <p:spPr>
          <a:xfrm>
            <a:off x="7096263" y="3752203"/>
            <a:ext cx="0" cy="774577"/>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9" name="Straight Arrow Connector 28">
            <a:extLst>
              <a:ext uri="{FF2B5EF4-FFF2-40B4-BE49-F238E27FC236}">
                <a16:creationId xmlns:a16="http://schemas.microsoft.com/office/drawing/2014/main" id="{0BDBA28F-5DA8-4B94-2784-FE69EC69EF21}"/>
              </a:ext>
            </a:extLst>
          </p:cNvPr>
          <p:cNvCxnSpPr>
            <a:cxnSpLocks/>
          </p:cNvCxnSpPr>
          <p:nvPr/>
        </p:nvCxnSpPr>
        <p:spPr>
          <a:xfrm flipV="1">
            <a:off x="2822713" y="3621024"/>
            <a:ext cx="0" cy="905756"/>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0" name="TextBox 29">
            <a:extLst>
              <a:ext uri="{FF2B5EF4-FFF2-40B4-BE49-F238E27FC236}">
                <a16:creationId xmlns:a16="http://schemas.microsoft.com/office/drawing/2014/main" id="{6A991206-D98F-9D86-B732-160CE8AA1D47}"/>
              </a:ext>
            </a:extLst>
          </p:cNvPr>
          <p:cNvSpPr txBox="1"/>
          <p:nvPr/>
        </p:nvSpPr>
        <p:spPr>
          <a:xfrm>
            <a:off x="147281" y="4945043"/>
            <a:ext cx="3131389" cy="923330"/>
          </a:xfrm>
          <a:prstGeom prst="rect">
            <a:avLst/>
          </a:prstGeom>
          <a:noFill/>
        </p:spPr>
        <p:txBody>
          <a:bodyPr wrap="square" rtlCol="0">
            <a:spAutoFit/>
          </a:bodyPr>
          <a:lstStyle/>
          <a:p>
            <a:r>
              <a:rPr lang="en-US" dirty="0"/>
              <a:t>Simulation streams</a:t>
            </a:r>
          </a:p>
          <a:p>
            <a:r>
              <a:rPr lang="en-US" dirty="0">
                <a:solidFill>
                  <a:srgbClr val="00B050"/>
                </a:solidFill>
              </a:rPr>
              <a:t>Recycle stream</a:t>
            </a:r>
          </a:p>
          <a:p>
            <a:r>
              <a:rPr lang="en-US" dirty="0">
                <a:solidFill>
                  <a:srgbClr val="FF0000"/>
                </a:solidFill>
              </a:rPr>
              <a:t>Recycle lines</a:t>
            </a:r>
            <a:endParaRPr lang="en-CA" dirty="0">
              <a:solidFill>
                <a:srgbClr val="FF0000"/>
              </a:solidFill>
            </a:endParaRPr>
          </a:p>
        </p:txBody>
      </p:sp>
      <p:sp>
        <p:nvSpPr>
          <p:cNvPr id="42" name="TextBox 41">
            <a:extLst>
              <a:ext uri="{FF2B5EF4-FFF2-40B4-BE49-F238E27FC236}">
                <a16:creationId xmlns:a16="http://schemas.microsoft.com/office/drawing/2014/main" id="{D1366C54-2AA8-E3D2-6886-711156E3B675}"/>
              </a:ext>
            </a:extLst>
          </p:cNvPr>
          <p:cNvSpPr txBox="1"/>
          <p:nvPr/>
        </p:nvSpPr>
        <p:spPr>
          <a:xfrm>
            <a:off x="888387" y="2447336"/>
            <a:ext cx="1860492" cy="923330"/>
          </a:xfrm>
          <a:prstGeom prst="rect">
            <a:avLst/>
          </a:prstGeom>
          <a:noFill/>
        </p:spPr>
        <p:txBody>
          <a:bodyPr wrap="square" rtlCol="0">
            <a:spAutoFit/>
          </a:bodyPr>
          <a:lstStyle/>
          <a:p>
            <a:pPr algn="ctr"/>
            <a:r>
              <a:rPr lang="en-US" dirty="0"/>
              <a:t>0.97 N2, 0.03 </a:t>
            </a:r>
            <a:r>
              <a:rPr lang="en-US" dirty="0" err="1"/>
              <a:t>Ar</a:t>
            </a:r>
            <a:endParaRPr lang="en-US" dirty="0"/>
          </a:p>
          <a:p>
            <a:pPr algn="ctr"/>
            <a:r>
              <a:rPr lang="en-US" dirty="0"/>
              <a:t>3.7 bar </a:t>
            </a:r>
          </a:p>
          <a:p>
            <a:pPr algn="ctr"/>
            <a:r>
              <a:rPr lang="en-US" dirty="0"/>
              <a:t>5 kg/</a:t>
            </a:r>
            <a:r>
              <a:rPr lang="en-US" dirty="0" err="1"/>
              <a:t>hr</a:t>
            </a:r>
            <a:endParaRPr lang="en-CA" dirty="0"/>
          </a:p>
        </p:txBody>
      </p:sp>
      <p:sp>
        <p:nvSpPr>
          <p:cNvPr id="46" name="TextBox 45">
            <a:extLst>
              <a:ext uri="{FF2B5EF4-FFF2-40B4-BE49-F238E27FC236}">
                <a16:creationId xmlns:a16="http://schemas.microsoft.com/office/drawing/2014/main" id="{3AE7BFCA-CE90-027C-38D3-FEFF9C733765}"/>
              </a:ext>
            </a:extLst>
          </p:cNvPr>
          <p:cNvSpPr txBox="1"/>
          <p:nvPr/>
        </p:nvSpPr>
        <p:spPr>
          <a:xfrm>
            <a:off x="9247893" y="2517243"/>
            <a:ext cx="1554480" cy="646331"/>
          </a:xfrm>
          <a:prstGeom prst="rect">
            <a:avLst/>
          </a:prstGeom>
          <a:noFill/>
        </p:spPr>
        <p:txBody>
          <a:bodyPr wrap="square" rtlCol="0">
            <a:spAutoFit/>
          </a:bodyPr>
          <a:lstStyle/>
          <a:p>
            <a:pPr algn="ctr"/>
            <a:r>
              <a:rPr lang="en-US" dirty="0"/>
              <a:t>~100% LN2</a:t>
            </a:r>
          </a:p>
          <a:p>
            <a:pPr algn="ctr"/>
            <a:r>
              <a:rPr lang="en-US" dirty="0"/>
              <a:t>1.4 bar </a:t>
            </a:r>
          </a:p>
        </p:txBody>
      </p:sp>
      <p:sp>
        <p:nvSpPr>
          <p:cNvPr id="47" name="Title 1">
            <a:extLst>
              <a:ext uri="{FF2B5EF4-FFF2-40B4-BE49-F238E27FC236}">
                <a16:creationId xmlns:a16="http://schemas.microsoft.com/office/drawing/2014/main" id="{304A36A1-743C-1FA7-9FB5-5521FE171330}"/>
              </a:ext>
            </a:extLst>
          </p:cNvPr>
          <p:cNvSpPr>
            <a:spLocks noGrp="1"/>
          </p:cNvSpPr>
          <p:nvPr>
            <p:ph type="title"/>
          </p:nvPr>
        </p:nvSpPr>
        <p:spPr>
          <a:xfrm>
            <a:off x="1776984" y="640080"/>
            <a:ext cx="10351008" cy="914400"/>
          </a:xfrm>
        </p:spPr>
        <p:txBody>
          <a:bodyPr/>
          <a:lstStyle/>
          <a:p>
            <a:r>
              <a:rPr lang="en-US" dirty="0"/>
              <a:t>Initial Design Requirements</a:t>
            </a:r>
            <a:endParaRPr lang="en-CA" dirty="0"/>
          </a:p>
        </p:txBody>
      </p:sp>
      <p:sp>
        <p:nvSpPr>
          <p:cNvPr id="48" name="TextBox 47">
            <a:extLst>
              <a:ext uri="{FF2B5EF4-FFF2-40B4-BE49-F238E27FC236}">
                <a16:creationId xmlns:a16="http://schemas.microsoft.com/office/drawing/2014/main" id="{6A155CE9-F326-AE82-F704-4F4E3D99AC3E}"/>
              </a:ext>
            </a:extLst>
          </p:cNvPr>
          <p:cNvSpPr txBox="1"/>
          <p:nvPr/>
        </p:nvSpPr>
        <p:spPr>
          <a:xfrm>
            <a:off x="2642614" y="5062821"/>
            <a:ext cx="8233933" cy="1477328"/>
          </a:xfrm>
          <a:prstGeom prst="rect">
            <a:avLst/>
          </a:prstGeom>
          <a:noFill/>
        </p:spPr>
        <p:txBody>
          <a:bodyPr wrap="square" rtlCol="0">
            <a:spAutoFit/>
          </a:bodyPr>
          <a:lstStyle/>
          <a:p>
            <a:pPr marL="285750" indent="-285750">
              <a:buFont typeface="Arial" panose="020B0604020202020204" pitchFamily="34" charset="0"/>
              <a:buChar char="•"/>
            </a:pPr>
            <a:r>
              <a:rPr lang="en-US" dirty="0"/>
              <a:t>Aiming for &gt;99.9999% liquid purity (&lt;1ppm impurities)</a:t>
            </a:r>
          </a:p>
          <a:p>
            <a:pPr marL="285750" indent="-285750">
              <a:buFont typeface="Arial" panose="020B0604020202020204" pitchFamily="34" charset="0"/>
              <a:buChar char="•"/>
            </a:pPr>
            <a:r>
              <a:rPr lang="en-US" dirty="0"/>
              <a:t>600 W max. cooling power from one cryocooler</a:t>
            </a:r>
          </a:p>
          <a:p>
            <a:pPr marL="285750" indent="-285750">
              <a:buFont typeface="Arial" panose="020B0604020202020204" pitchFamily="34" charset="0"/>
              <a:buChar char="•"/>
            </a:pPr>
            <a:r>
              <a:rPr lang="en-CA" dirty="0"/>
              <a:t>All cooling sources should match in temperature</a:t>
            </a:r>
          </a:p>
          <a:p>
            <a:pPr marL="285750" indent="-285750">
              <a:buFont typeface="Arial" panose="020B0604020202020204" pitchFamily="34" charset="0"/>
              <a:buChar char="•"/>
            </a:pPr>
            <a:r>
              <a:rPr lang="en-CA" dirty="0"/>
              <a:t>Cannot allow for argon to freeze, so cannot pre-expand feed or go near 84K</a:t>
            </a:r>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119144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quot;fire&quot; Emoji - Download for free – Iconduck">
            <a:extLst>
              <a:ext uri="{FF2B5EF4-FFF2-40B4-BE49-F238E27FC236}">
                <a16:creationId xmlns:a16="http://schemas.microsoft.com/office/drawing/2014/main" id="{EB65FF12-999B-4F1D-2FBA-3AB069619B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4696" y="6276093"/>
            <a:ext cx="477395" cy="566480"/>
          </a:xfrm>
          <a:prstGeom prst="rect">
            <a:avLst/>
          </a:prstGeom>
          <a:noFill/>
          <a:extLst>
            <a:ext uri="{909E8E84-426E-40DD-AFC4-6F175D3DCCD1}">
              <a14:hiddenFill xmlns:a14="http://schemas.microsoft.com/office/drawing/2010/main">
                <a:solidFill>
                  <a:srgbClr val="FFFFFF"/>
                </a:solidFill>
              </a14:hiddenFill>
            </a:ext>
          </a:extLst>
        </p:spPr>
      </p:pic>
      <p:pic>
        <p:nvPicPr>
          <p:cNvPr id="9241" name="Picture 2" descr="&quot;fire&quot; Emoji - Download for free – Iconduck">
            <a:extLst>
              <a:ext uri="{FF2B5EF4-FFF2-40B4-BE49-F238E27FC236}">
                <a16:creationId xmlns:a16="http://schemas.microsoft.com/office/drawing/2014/main" id="{31D67A99-58AB-6D08-6E30-7943EBCEB2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9201" y="6278933"/>
            <a:ext cx="477395" cy="566480"/>
          </a:xfrm>
          <a:prstGeom prst="rect">
            <a:avLst/>
          </a:prstGeom>
          <a:noFill/>
          <a:extLst>
            <a:ext uri="{909E8E84-426E-40DD-AFC4-6F175D3DCCD1}">
              <a14:hiddenFill xmlns:a14="http://schemas.microsoft.com/office/drawing/2010/main">
                <a:solidFill>
                  <a:srgbClr val="FFFFFF"/>
                </a:solidFill>
              </a14:hiddenFill>
            </a:ext>
          </a:extLst>
        </p:spPr>
      </p:pic>
      <p:pic>
        <p:nvPicPr>
          <p:cNvPr id="9242" name="Picture 2" descr="&quot;fire&quot; Emoji - Download for free – Iconduck">
            <a:extLst>
              <a:ext uri="{FF2B5EF4-FFF2-40B4-BE49-F238E27FC236}">
                <a16:creationId xmlns:a16="http://schemas.microsoft.com/office/drawing/2014/main" id="{4AC37261-897C-2026-16A2-5F2680C8D6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5959" y="6278933"/>
            <a:ext cx="477395" cy="566480"/>
          </a:xfrm>
          <a:prstGeom prst="rect">
            <a:avLst/>
          </a:prstGeom>
          <a:noFill/>
          <a:extLst>
            <a:ext uri="{909E8E84-426E-40DD-AFC4-6F175D3DCCD1}">
              <a14:hiddenFill xmlns:a14="http://schemas.microsoft.com/office/drawing/2010/main">
                <a:solidFill>
                  <a:srgbClr val="FFFFFF"/>
                </a:solidFill>
              </a14:hiddenFill>
            </a:ext>
          </a:extLst>
        </p:spPr>
      </p:pic>
      <p:pic>
        <p:nvPicPr>
          <p:cNvPr id="9243" name="Picture 2" descr="&quot;fire&quot; Emoji - Download for free – Iconduck">
            <a:extLst>
              <a:ext uri="{FF2B5EF4-FFF2-40B4-BE49-F238E27FC236}">
                <a16:creationId xmlns:a16="http://schemas.microsoft.com/office/drawing/2014/main" id="{6561B10A-2472-A359-BC99-354B08DA93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0406" y="6279704"/>
            <a:ext cx="477395" cy="566480"/>
          </a:xfrm>
          <a:prstGeom prst="rect">
            <a:avLst/>
          </a:prstGeom>
          <a:noFill/>
          <a:extLst>
            <a:ext uri="{909E8E84-426E-40DD-AFC4-6F175D3DCCD1}">
              <a14:hiddenFill xmlns:a14="http://schemas.microsoft.com/office/drawing/2010/main">
                <a:solidFill>
                  <a:srgbClr val="FFFFFF"/>
                </a:solidFill>
              </a14:hiddenFill>
            </a:ext>
          </a:extLst>
        </p:spPr>
      </p:pic>
      <p:pic>
        <p:nvPicPr>
          <p:cNvPr id="9244" name="Picture 2" descr="&quot;fire&quot; Emoji - Download for free – Iconduck">
            <a:extLst>
              <a:ext uri="{FF2B5EF4-FFF2-40B4-BE49-F238E27FC236}">
                <a16:creationId xmlns:a16="http://schemas.microsoft.com/office/drawing/2014/main" id="{ACB1B78E-0F1E-F5F2-5271-C25F8A5649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4911" y="6282544"/>
            <a:ext cx="477395" cy="566480"/>
          </a:xfrm>
          <a:prstGeom prst="rect">
            <a:avLst/>
          </a:prstGeom>
          <a:noFill/>
          <a:extLst>
            <a:ext uri="{909E8E84-426E-40DD-AFC4-6F175D3DCCD1}">
              <a14:hiddenFill xmlns:a14="http://schemas.microsoft.com/office/drawing/2010/main">
                <a:solidFill>
                  <a:srgbClr val="FFFFFF"/>
                </a:solidFill>
              </a14:hiddenFill>
            </a:ext>
          </a:extLst>
        </p:spPr>
      </p:pic>
      <p:grpSp>
        <p:nvGrpSpPr>
          <p:cNvPr id="9257" name="Group 9256">
            <a:extLst>
              <a:ext uri="{FF2B5EF4-FFF2-40B4-BE49-F238E27FC236}">
                <a16:creationId xmlns:a16="http://schemas.microsoft.com/office/drawing/2014/main" id="{A80A7CEB-14B4-3172-0FB9-E44DD0403B96}"/>
              </a:ext>
            </a:extLst>
          </p:cNvPr>
          <p:cNvGrpSpPr/>
          <p:nvPr/>
        </p:nvGrpSpPr>
        <p:grpSpPr>
          <a:xfrm>
            <a:off x="1361054" y="1670965"/>
            <a:ext cx="958435" cy="4295494"/>
            <a:chOff x="9448907" y="2112886"/>
            <a:chExt cx="1123618" cy="4295494"/>
          </a:xfrm>
        </p:grpSpPr>
        <p:sp>
          <p:nvSpPr>
            <p:cNvPr id="9255" name="Arrow: Up 9254">
              <a:extLst>
                <a:ext uri="{FF2B5EF4-FFF2-40B4-BE49-F238E27FC236}">
                  <a16:creationId xmlns:a16="http://schemas.microsoft.com/office/drawing/2014/main" id="{CB03B7AD-B93E-362E-F1D5-B21597CCF359}"/>
                </a:ext>
              </a:extLst>
            </p:cNvPr>
            <p:cNvSpPr/>
            <p:nvPr/>
          </p:nvSpPr>
          <p:spPr>
            <a:xfrm>
              <a:off x="9448907" y="2112886"/>
              <a:ext cx="1123618" cy="4295494"/>
            </a:xfrm>
            <a:prstGeom prst="upArrow">
              <a:avLst/>
            </a:prstGeom>
            <a:gradFill flip="none" rotWithShape="1">
              <a:gsLst>
                <a:gs pos="0">
                  <a:srgbClr val="FF0000"/>
                </a:gs>
                <a:gs pos="100000">
                  <a:srgbClr val="0070C0"/>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256" name="TextBox 9255">
              <a:extLst>
                <a:ext uri="{FF2B5EF4-FFF2-40B4-BE49-F238E27FC236}">
                  <a16:creationId xmlns:a16="http://schemas.microsoft.com/office/drawing/2014/main" id="{12D69383-6B80-0F13-2A35-4375D19F50E2}"/>
                </a:ext>
              </a:extLst>
            </p:cNvPr>
            <p:cNvSpPr txBox="1"/>
            <p:nvPr/>
          </p:nvSpPr>
          <p:spPr>
            <a:xfrm rot="16200000">
              <a:off x="9224059" y="4087906"/>
              <a:ext cx="1548794" cy="369332"/>
            </a:xfrm>
            <a:prstGeom prst="rect">
              <a:avLst/>
            </a:prstGeom>
            <a:noFill/>
          </p:spPr>
          <p:txBody>
            <a:bodyPr wrap="square" rtlCol="0">
              <a:spAutoFit/>
            </a:bodyPr>
            <a:lstStyle/>
            <a:p>
              <a:r>
                <a:rPr lang="en-US" dirty="0"/>
                <a:t>Temperature</a:t>
              </a:r>
              <a:endParaRPr lang="en-CA" dirty="0"/>
            </a:p>
          </p:txBody>
        </p:sp>
      </p:grpSp>
      <p:sp>
        <p:nvSpPr>
          <p:cNvPr id="9352" name="Oval 9351">
            <a:extLst>
              <a:ext uri="{FF2B5EF4-FFF2-40B4-BE49-F238E27FC236}">
                <a16:creationId xmlns:a16="http://schemas.microsoft.com/office/drawing/2014/main" id="{C5993D54-1C01-E86F-99F2-6423AB7727DD}"/>
              </a:ext>
            </a:extLst>
          </p:cNvPr>
          <p:cNvSpPr/>
          <p:nvPr/>
        </p:nvSpPr>
        <p:spPr>
          <a:xfrm>
            <a:off x="5813370" y="3818712"/>
            <a:ext cx="251012" cy="242047"/>
          </a:xfrm>
          <a:prstGeom prst="ellipse">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53" name="Oval 9352">
            <a:extLst>
              <a:ext uri="{FF2B5EF4-FFF2-40B4-BE49-F238E27FC236}">
                <a16:creationId xmlns:a16="http://schemas.microsoft.com/office/drawing/2014/main" id="{DA2ED1E5-FEF2-BEFC-EAC9-263CCEB04E39}"/>
              </a:ext>
            </a:extLst>
          </p:cNvPr>
          <p:cNvSpPr/>
          <p:nvPr/>
        </p:nvSpPr>
        <p:spPr>
          <a:xfrm rot="18561614">
            <a:off x="4745406" y="3077141"/>
            <a:ext cx="251012" cy="242047"/>
          </a:xfrm>
          <a:prstGeom prst="ellipse">
            <a:avLst/>
          </a:prstGeom>
          <a:solidFill>
            <a:schemeClr val="accent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54" name="Oval 9353">
            <a:extLst>
              <a:ext uri="{FF2B5EF4-FFF2-40B4-BE49-F238E27FC236}">
                <a16:creationId xmlns:a16="http://schemas.microsoft.com/office/drawing/2014/main" id="{97FD6E64-4BEF-8A52-A7F4-9BF9B5EA89C4}"/>
              </a:ext>
            </a:extLst>
          </p:cNvPr>
          <p:cNvSpPr/>
          <p:nvPr/>
        </p:nvSpPr>
        <p:spPr>
          <a:xfrm>
            <a:off x="8245053" y="3244083"/>
            <a:ext cx="251012" cy="242047"/>
          </a:xfrm>
          <a:prstGeom prst="ellipse">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55" name="Oval 9354">
            <a:extLst>
              <a:ext uri="{FF2B5EF4-FFF2-40B4-BE49-F238E27FC236}">
                <a16:creationId xmlns:a16="http://schemas.microsoft.com/office/drawing/2014/main" id="{C545D465-6D45-C0B7-DCD0-0FC704D797D3}"/>
              </a:ext>
            </a:extLst>
          </p:cNvPr>
          <p:cNvSpPr/>
          <p:nvPr/>
        </p:nvSpPr>
        <p:spPr>
          <a:xfrm rot="18561614">
            <a:off x="5404728" y="3540922"/>
            <a:ext cx="251012" cy="242047"/>
          </a:xfrm>
          <a:prstGeom prst="ellipse">
            <a:avLst/>
          </a:prstGeom>
          <a:solidFill>
            <a:schemeClr val="accent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56" name="Oval 9355">
            <a:extLst>
              <a:ext uri="{FF2B5EF4-FFF2-40B4-BE49-F238E27FC236}">
                <a16:creationId xmlns:a16="http://schemas.microsoft.com/office/drawing/2014/main" id="{BAEB965F-9B90-90F6-3A45-52702BC55A6C}"/>
              </a:ext>
            </a:extLst>
          </p:cNvPr>
          <p:cNvSpPr/>
          <p:nvPr/>
        </p:nvSpPr>
        <p:spPr>
          <a:xfrm rot="18561614">
            <a:off x="7195584" y="3046687"/>
            <a:ext cx="251012" cy="242047"/>
          </a:xfrm>
          <a:prstGeom prst="ellipse">
            <a:avLst/>
          </a:prstGeom>
          <a:solidFill>
            <a:schemeClr val="accent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57" name="Oval 9356">
            <a:extLst>
              <a:ext uri="{FF2B5EF4-FFF2-40B4-BE49-F238E27FC236}">
                <a16:creationId xmlns:a16="http://schemas.microsoft.com/office/drawing/2014/main" id="{B510332C-C7E9-AF97-2CA4-568BF0CB5EE0}"/>
              </a:ext>
            </a:extLst>
          </p:cNvPr>
          <p:cNvSpPr/>
          <p:nvPr/>
        </p:nvSpPr>
        <p:spPr>
          <a:xfrm rot="18561614">
            <a:off x="7978863" y="3821427"/>
            <a:ext cx="251012" cy="242047"/>
          </a:xfrm>
          <a:prstGeom prst="ellipse">
            <a:avLst/>
          </a:prstGeom>
          <a:solidFill>
            <a:schemeClr val="accent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58" name="Oval 9357">
            <a:extLst>
              <a:ext uri="{FF2B5EF4-FFF2-40B4-BE49-F238E27FC236}">
                <a16:creationId xmlns:a16="http://schemas.microsoft.com/office/drawing/2014/main" id="{B3E8D8B0-8549-B58C-A14C-3EB9C2BB9F76}"/>
              </a:ext>
            </a:extLst>
          </p:cNvPr>
          <p:cNvSpPr/>
          <p:nvPr/>
        </p:nvSpPr>
        <p:spPr>
          <a:xfrm rot="18561614">
            <a:off x="3827232" y="3816399"/>
            <a:ext cx="251012" cy="242047"/>
          </a:xfrm>
          <a:prstGeom prst="ellipse">
            <a:avLst/>
          </a:prstGeom>
          <a:solidFill>
            <a:schemeClr val="accent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59" name="Oval 9358">
            <a:extLst>
              <a:ext uri="{FF2B5EF4-FFF2-40B4-BE49-F238E27FC236}">
                <a16:creationId xmlns:a16="http://schemas.microsoft.com/office/drawing/2014/main" id="{224CD8CE-1934-31E4-048E-2050D71CDFE2}"/>
              </a:ext>
            </a:extLst>
          </p:cNvPr>
          <p:cNvSpPr/>
          <p:nvPr/>
        </p:nvSpPr>
        <p:spPr>
          <a:xfrm rot="18561614">
            <a:off x="3302855" y="2995495"/>
            <a:ext cx="251012" cy="242047"/>
          </a:xfrm>
          <a:prstGeom prst="ellipse">
            <a:avLst/>
          </a:prstGeom>
          <a:solidFill>
            <a:schemeClr val="accent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60" name="Oval 9359">
            <a:extLst>
              <a:ext uri="{FF2B5EF4-FFF2-40B4-BE49-F238E27FC236}">
                <a16:creationId xmlns:a16="http://schemas.microsoft.com/office/drawing/2014/main" id="{0BAFCD9A-E9AF-157D-BCE8-C3C923103B79}"/>
              </a:ext>
            </a:extLst>
          </p:cNvPr>
          <p:cNvSpPr/>
          <p:nvPr/>
        </p:nvSpPr>
        <p:spPr>
          <a:xfrm rot="18561614">
            <a:off x="6722004" y="4113526"/>
            <a:ext cx="251012" cy="242047"/>
          </a:xfrm>
          <a:prstGeom prst="ellipse">
            <a:avLst/>
          </a:prstGeom>
          <a:solidFill>
            <a:schemeClr val="accent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 name="Group 1">
            <a:extLst>
              <a:ext uri="{FF2B5EF4-FFF2-40B4-BE49-F238E27FC236}">
                <a16:creationId xmlns:a16="http://schemas.microsoft.com/office/drawing/2014/main" id="{A18BA76F-E099-D12D-A8C5-F0FDB91C4D71}"/>
              </a:ext>
            </a:extLst>
          </p:cNvPr>
          <p:cNvGrpSpPr/>
          <p:nvPr/>
        </p:nvGrpSpPr>
        <p:grpSpPr>
          <a:xfrm>
            <a:off x="3025158" y="4871478"/>
            <a:ext cx="6141684" cy="1667434"/>
            <a:chOff x="3025158" y="4871478"/>
            <a:chExt cx="6141684" cy="1667434"/>
          </a:xfrm>
        </p:grpSpPr>
        <p:grpSp>
          <p:nvGrpSpPr>
            <p:cNvPr id="17" name="Group 16">
              <a:extLst>
                <a:ext uri="{FF2B5EF4-FFF2-40B4-BE49-F238E27FC236}">
                  <a16:creationId xmlns:a16="http://schemas.microsoft.com/office/drawing/2014/main" id="{62125358-75E6-C5BD-FCBD-05FC51C4A07B}"/>
                </a:ext>
              </a:extLst>
            </p:cNvPr>
            <p:cNvGrpSpPr/>
            <p:nvPr/>
          </p:nvGrpSpPr>
          <p:grpSpPr>
            <a:xfrm>
              <a:off x="3025158" y="4871478"/>
              <a:ext cx="6141684" cy="1667434"/>
              <a:chOff x="2563047" y="3639672"/>
              <a:chExt cx="6141684" cy="1667434"/>
            </a:xfrm>
          </p:grpSpPr>
          <p:sp>
            <p:nvSpPr>
              <p:cNvPr id="14" name="Rectangle 13">
                <a:extLst>
                  <a:ext uri="{FF2B5EF4-FFF2-40B4-BE49-F238E27FC236}">
                    <a16:creationId xmlns:a16="http://schemas.microsoft.com/office/drawing/2014/main" id="{3EE07687-CB9B-6B62-8CEC-1BF6AFFCA0D3}"/>
                  </a:ext>
                </a:extLst>
              </p:cNvPr>
              <p:cNvSpPr/>
              <p:nvPr/>
            </p:nvSpPr>
            <p:spPr>
              <a:xfrm>
                <a:off x="2563047" y="3639672"/>
                <a:ext cx="63614" cy="1667434"/>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9B573D83-A480-9B87-FB0A-B96F0AEDA01C}"/>
                  </a:ext>
                </a:extLst>
              </p:cNvPr>
              <p:cNvSpPr/>
              <p:nvPr/>
            </p:nvSpPr>
            <p:spPr>
              <a:xfrm>
                <a:off x="8641117" y="3639672"/>
                <a:ext cx="63614" cy="1667434"/>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id="{6109F0E1-B18E-DE2F-AF1B-ECB34361B453}"/>
                  </a:ext>
                </a:extLst>
              </p:cNvPr>
              <p:cNvSpPr/>
              <p:nvPr/>
            </p:nvSpPr>
            <p:spPr>
              <a:xfrm>
                <a:off x="2563906" y="5235388"/>
                <a:ext cx="6140825" cy="71717"/>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8" name="Oval 17">
              <a:extLst>
                <a:ext uri="{FF2B5EF4-FFF2-40B4-BE49-F238E27FC236}">
                  <a16:creationId xmlns:a16="http://schemas.microsoft.com/office/drawing/2014/main" id="{E2B80FAB-ABB0-5469-BFDD-774F1D56FEFB}"/>
                </a:ext>
              </a:extLst>
            </p:cNvPr>
            <p:cNvSpPr/>
            <p:nvPr/>
          </p:nvSpPr>
          <p:spPr>
            <a:xfrm>
              <a:off x="3318328" y="5994302"/>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a:extLst>
                <a:ext uri="{FF2B5EF4-FFF2-40B4-BE49-F238E27FC236}">
                  <a16:creationId xmlns:a16="http://schemas.microsoft.com/office/drawing/2014/main" id="{2EDA10AD-57B7-07BD-8E3C-AB405347EC6E}"/>
                </a:ext>
              </a:extLst>
            </p:cNvPr>
            <p:cNvSpPr/>
            <p:nvPr/>
          </p:nvSpPr>
          <p:spPr>
            <a:xfrm>
              <a:off x="4217462" y="6117571"/>
              <a:ext cx="251012" cy="242047"/>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a:extLst>
                <a:ext uri="{FF2B5EF4-FFF2-40B4-BE49-F238E27FC236}">
                  <a16:creationId xmlns:a16="http://schemas.microsoft.com/office/drawing/2014/main" id="{0B09BE2B-C4D4-81AF-36E6-BCD64738395B}"/>
                </a:ext>
              </a:extLst>
            </p:cNvPr>
            <p:cNvSpPr/>
            <p:nvPr/>
          </p:nvSpPr>
          <p:spPr>
            <a:xfrm>
              <a:off x="6055656" y="5915863"/>
              <a:ext cx="251012" cy="242047"/>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a:extLst>
                <a:ext uri="{FF2B5EF4-FFF2-40B4-BE49-F238E27FC236}">
                  <a16:creationId xmlns:a16="http://schemas.microsoft.com/office/drawing/2014/main" id="{B22AC3D0-A2C3-F021-4C11-C9CDB2394C8A}"/>
                </a:ext>
              </a:extLst>
            </p:cNvPr>
            <p:cNvSpPr/>
            <p:nvPr/>
          </p:nvSpPr>
          <p:spPr>
            <a:xfrm>
              <a:off x="7140386" y="5978614"/>
              <a:ext cx="251012" cy="242047"/>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Oval 21">
              <a:extLst>
                <a:ext uri="{FF2B5EF4-FFF2-40B4-BE49-F238E27FC236}">
                  <a16:creationId xmlns:a16="http://schemas.microsoft.com/office/drawing/2014/main" id="{BE35EE5E-FF92-4DC0-6289-BFC587E6C616}"/>
                </a:ext>
              </a:extLst>
            </p:cNvPr>
            <p:cNvSpPr/>
            <p:nvPr/>
          </p:nvSpPr>
          <p:spPr>
            <a:xfrm>
              <a:off x="8019786" y="6036886"/>
              <a:ext cx="251012" cy="242047"/>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Oval 22">
              <a:extLst>
                <a:ext uri="{FF2B5EF4-FFF2-40B4-BE49-F238E27FC236}">
                  <a16:creationId xmlns:a16="http://schemas.microsoft.com/office/drawing/2014/main" id="{95FF5047-21E5-819A-E4C1-1777BA755A8F}"/>
                </a:ext>
              </a:extLst>
            </p:cNvPr>
            <p:cNvSpPr/>
            <p:nvPr/>
          </p:nvSpPr>
          <p:spPr>
            <a:xfrm>
              <a:off x="5030802" y="5971894"/>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Oval 23">
              <a:extLst>
                <a:ext uri="{FF2B5EF4-FFF2-40B4-BE49-F238E27FC236}">
                  <a16:creationId xmlns:a16="http://schemas.microsoft.com/office/drawing/2014/main" id="{6A9FFF58-92DB-C075-1188-86FC582DC7D1}"/>
                </a:ext>
              </a:extLst>
            </p:cNvPr>
            <p:cNvSpPr/>
            <p:nvPr/>
          </p:nvSpPr>
          <p:spPr>
            <a:xfrm>
              <a:off x="5533684" y="5794839"/>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Oval 24">
              <a:extLst>
                <a:ext uri="{FF2B5EF4-FFF2-40B4-BE49-F238E27FC236}">
                  <a16:creationId xmlns:a16="http://schemas.microsoft.com/office/drawing/2014/main" id="{A95ADAC9-F723-7D7D-B1A9-2EEFD702F823}"/>
                </a:ext>
              </a:extLst>
            </p:cNvPr>
            <p:cNvSpPr/>
            <p:nvPr/>
          </p:nvSpPr>
          <p:spPr>
            <a:xfrm>
              <a:off x="6684044" y="5873279"/>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Oval 25">
              <a:extLst>
                <a:ext uri="{FF2B5EF4-FFF2-40B4-BE49-F238E27FC236}">
                  <a16:creationId xmlns:a16="http://schemas.microsoft.com/office/drawing/2014/main" id="{699370D3-D314-CD6C-89DF-7349681866B3}"/>
                </a:ext>
              </a:extLst>
            </p:cNvPr>
            <p:cNvSpPr/>
            <p:nvPr/>
          </p:nvSpPr>
          <p:spPr>
            <a:xfrm>
              <a:off x="8582114" y="5875521"/>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Oval 26">
              <a:extLst>
                <a:ext uri="{FF2B5EF4-FFF2-40B4-BE49-F238E27FC236}">
                  <a16:creationId xmlns:a16="http://schemas.microsoft.com/office/drawing/2014/main" id="{71ED65DD-2FB1-13D2-A395-A4C17617A20E}"/>
                </a:ext>
              </a:extLst>
            </p:cNvPr>
            <p:cNvSpPr/>
            <p:nvPr/>
          </p:nvSpPr>
          <p:spPr>
            <a:xfrm>
              <a:off x="3767895" y="5868794"/>
              <a:ext cx="251012" cy="242047"/>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Oval 27">
              <a:extLst>
                <a:ext uri="{FF2B5EF4-FFF2-40B4-BE49-F238E27FC236}">
                  <a16:creationId xmlns:a16="http://schemas.microsoft.com/office/drawing/2014/main" id="{057AF5C2-C3A5-1102-4C6B-61961CC22D1F}"/>
                </a:ext>
              </a:extLst>
            </p:cNvPr>
            <p:cNvSpPr/>
            <p:nvPr/>
          </p:nvSpPr>
          <p:spPr>
            <a:xfrm rot="18561614">
              <a:off x="4494551" y="5280375"/>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Oval 28">
              <a:extLst>
                <a:ext uri="{FF2B5EF4-FFF2-40B4-BE49-F238E27FC236}">
                  <a16:creationId xmlns:a16="http://schemas.microsoft.com/office/drawing/2014/main" id="{FF354642-2FC3-E2A7-E5EB-FDC854116D4D}"/>
                </a:ext>
              </a:extLst>
            </p:cNvPr>
            <p:cNvSpPr/>
            <p:nvPr/>
          </p:nvSpPr>
          <p:spPr>
            <a:xfrm rot="18561614">
              <a:off x="4265059" y="5590891"/>
              <a:ext cx="251012" cy="242047"/>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Oval 29">
              <a:extLst>
                <a:ext uri="{FF2B5EF4-FFF2-40B4-BE49-F238E27FC236}">
                  <a16:creationId xmlns:a16="http://schemas.microsoft.com/office/drawing/2014/main" id="{F7EC1371-B091-2269-8B80-6C0676F6B9F0}"/>
                </a:ext>
              </a:extLst>
            </p:cNvPr>
            <p:cNvSpPr/>
            <p:nvPr/>
          </p:nvSpPr>
          <p:spPr>
            <a:xfrm rot="18561614">
              <a:off x="7511007" y="5747771"/>
              <a:ext cx="251012" cy="242047"/>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Oval 30">
              <a:extLst>
                <a:ext uri="{FF2B5EF4-FFF2-40B4-BE49-F238E27FC236}">
                  <a16:creationId xmlns:a16="http://schemas.microsoft.com/office/drawing/2014/main" id="{C9A2E4C7-CE92-BE1B-93C5-34953A096CCB}"/>
                </a:ext>
              </a:extLst>
            </p:cNvPr>
            <p:cNvSpPr/>
            <p:nvPr/>
          </p:nvSpPr>
          <p:spPr>
            <a:xfrm rot="18561614">
              <a:off x="7187983" y="5451934"/>
              <a:ext cx="251012" cy="242047"/>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a:extLst>
                <a:ext uri="{FF2B5EF4-FFF2-40B4-BE49-F238E27FC236}">
                  <a16:creationId xmlns:a16="http://schemas.microsoft.com/office/drawing/2014/main" id="{DD5B0052-EA3F-0129-7C8A-C7CE566E9FF5}"/>
                </a:ext>
              </a:extLst>
            </p:cNvPr>
            <p:cNvSpPr/>
            <p:nvPr/>
          </p:nvSpPr>
          <p:spPr>
            <a:xfrm rot="18561614">
              <a:off x="8067383" y="5510206"/>
              <a:ext cx="251012" cy="242047"/>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Oval 32">
              <a:extLst>
                <a:ext uri="{FF2B5EF4-FFF2-40B4-BE49-F238E27FC236}">
                  <a16:creationId xmlns:a16="http://schemas.microsoft.com/office/drawing/2014/main" id="{A40FF9D4-FA09-9AD0-ACAF-EA3B87ECC0C5}"/>
                </a:ext>
              </a:extLst>
            </p:cNvPr>
            <p:cNvSpPr/>
            <p:nvPr/>
          </p:nvSpPr>
          <p:spPr>
            <a:xfrm rot="18561614">
              <a:off x="5078399" y="5445214"/>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Oval 33">
              <a:extLst>
                <a:ext uri="{FF2B5EF4-FFF2-40B4-BE49-F238E27FC236}">
                  <a16:creationId xmlns:a16="http://schemas.microsoft.com/office/drawing/2014/main" id="{6D7021E7-BF64-011D-91E8-CE5814787D2C}"/>
                </a:ext>
              </a:extLst>
            </p:cNvPr>
            <p:cNvSpPr/>
            <p:nvPr/>
          </p:nvSpPr>
          <p:spPr>
            <a:xfrm rot="18561614">
              <a:off x="6201013" y="5502866"/>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Oval 34">
              <a:extLst>
                <a:ext uri="{FF2B5EF4-FFF2-40B4-BE49-F238E27FC236}">
                  <a16:creationId xmlns:a16="http://schemas.microsoft.com/office/drawing/2014/main" id="{8D9999D3-6CD8-58F2-371A-171EFC593961}"/>
                </a:ext>
              </a:extLst>
            </p:cNvPr>
            <p:cNvSpPr/>
            <p:nvPr/>
          </p:nvSpPr>
          <p:spPr>
            <a:xfrm rot="18561614">
              <a:off x="6731641" y="5346599"/>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Oval 35">
              <a:extLst>
                <a:ext uri="{FF2B5EF4-FFF2-40B4-BE49-F238E27FC236}">
                  <a16:creationId xmlns:a16="http://schemas.microsoft.com/office/drawing/2014/main" id="{05F79177-C84E-BF30-4B3D-6F2F66458661}"/>
                </a:ext>
              </a:extLst>
            </p:cNvPr>
            <p:cNvSpPr/>
            <p:nvPr/>
          </p:nvSpPr>
          <p:spPr>
            <a:xfrm rot="18561614">
              <a:off x="7715444" y="5358827"/>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Oval 36">
              <a:extLst>
                <a:ext uri="{FF2B5EF4-FFF2-40B4-BE49-F238E27FC236}">
                  <a16:creationId xmlns:a16="http://schemas.microsoft.com/office/drawing/2014/main" id="{E39CCA6A-1E01-BC17-8AE3-46744341C3C1}"/>
                </a:ext>
              </a:extLst>
            </p:cNvPr>
            <p:cNvSpPr/>
            <p:nvPr/>
          </p:nvSpPr>
          <p:spPr>
            <a:xfrm rot="18561614">
              <a:off x="3350466" y="5619004"/>
              <a:ext cx="251012" cy="242047"/>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Oval 37">
              <a:extLst>
                <a:ext uri="{FF2B5EF4-FFF2-40B4-BE49-F238E27FC236}">
                  <a16:creationId xmlns:a16="http://schemas.microsoft.com/office/drawing/2014/main" id="{BC9738B8-8728-38E2-FEA8-DBF54D07FD74}"/>
                </a:ext>
              </a:extLst>
            </p:cNvPr>
            <p:cNvSpPr/>
            <p:nvPr/>
          </p:nvSpPr>
          <p:spPr>
            <a:xfrm>
              <a:off x="3515333" y="5080098"/>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Oval 38">
              <a:extLst>
                <a:ext uri="{FF2B5EF4-FFF2-40B4-BE49-F238E27FC236}">
                  <a16:creationId xmlns:a16="http://schemas.microsoft.com/office/drawing/2014/main" id="{5EC6B94A-6469-70C5-6F46-04452F841CDB}"/>
                </a:ext>
              </a:extLst>
            </p:cNvPr>
            <p:cNvSpPr/>
            <p:nvPr/>
          </p:nvSpPr>
          <p:spPr>
            <a:xfrm>
              <a:off x="4734244" y="5751021"/>
              <a:ext cx="251012" cy="242047"/>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Oval 39">
              <a:extLst>
                <a:ext uri="{FF2B5EF4-FFF2-40B4-BE49-F238E27FC236}">
                  <a16:creationId xmlns:a16="http://schemas.microsoft.com/office/drawing/2014/main" id="{8394AD02-9D4D-17B1-0319-5898509C7824}"/>
                </a:ext>
              </a:extLst>
            </p:cNvPr>
            <p:cNvSpPr/>
            <p:nvPr/>
          </p:nvSpPr>
          <p:spPr>
            <a:xfrm>
              <a:off x="5938876" y="5130728"/>
              <a:ext cx="251012" cy="242047"/>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Oval 40">
              <a:extLst>
                <a:ext uri="{FF2B5EF4-FFF2-40B4-BE49-F238E27FC236}">
                  <a16:creationId xmlns:a16="http://schemas.microsoft.com/office/drawing/2014/main" id="{CDB963A7-E57C-AF95-0BE1-9B7B71A4A87C}"/>
                </a:ext>
              </a:extLst>
            </p:cNvPr>
            <p:cNvSpPr/>
            <p:nvPr/>
          </p:nvSpPr>
          <p:spPr>
            <a:xfrm>
              <a:off x="8483630" y="5548313"/>
              <a:ext cx="251012" cy="242047"/>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Oval 41">
              <a:extLst>
                <a:ext uri="{FF2B5EF4-FFF2-40B4-BE49-F238E27FC236}">
                  <a16:creationId xmlns:a16="http://schemas.microsoft.com/office/drawing/2014/main" id="{33BC9D10-B868-87EA-0D6C-D344C137E7B9}"/>
                </a:ext>
              </a:extLst>
            </p:cNvPr>
            <p:cNvSpPr/>
            <p:nvPr/>
          </p:nvSpPr>
          <p:spPr>
            <a:xfrm>
              <a:off x="5587973" y="5463148"/>
              <a:ext cx="251012" cy="242047"/>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Oval 42">
              <a:extLst>
                <a:ext uri="{FF2B5EF4-FFF2-40B4-BE49-F238E27FC236}">
                  <a16:creationId xmlns:a16="http://schemas.microsoft.com/office/drawing/2014/main" id="{6C20B52B-E89B-3E99-4745-495E96DD6930}"/>
                </a:ext>
              </a:extLst>
            </p:cNvPr>
            <p:cNvSpPr/>
            <p:nvPr/>
          </p:nvSpPr>
          <p:spPr>
            <a:xfrm>
              <a:off x="5146914" y="5021429"/>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4" name="Oval 43">
              <a:extLst>
                <a:ext uri="{FF2B5EF4-FFF2-40B4-BE49-F238E27FC236}">
                  <a16:creationId xmlns:a16="http://schemas.microsoft.com/office/drawing/2014/main" id="{433552F3-B7C4-6019-EF12-727D0E95A618}"/>
                </a:ext>
              </a:extLst>
            </p:cNvPr>
            <p:cNvSpPr/>
            <p:nvPr/>
          </p:nvSpPr>
          <p:spPr>
            <a:xfrm>
              <a:off x="5764874" y="6109105"/>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Oval 44">
              <a:extLst>
                <a:ext uri="{FF2B5EF4-FFF2-40B4-BE49-F238E27FC236}">
                  <a16:creationId xmlns:a16="http://schemas.microsoft.com/office/drawing/2014/main" id="{E7FD76D4-AD38-322C-4675-43D149AA3BFC}"/>
                </a:ext>
              </a:extLst>
            </p:cNvPr>
            <p:cNvSpPr/>
            <p:nvPr/>
          </p:nvSpPr>
          <p:spPr>
            <a:xfrm>
              <a:off x="6440544" y="5157120"/>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Oval 45">
              <a:extLst>
                <a:ext uri="{FF2B5EF4-FFF2-40B4-BE49-F238E27FC236}">
                  <a16:creationId xmlns:a16="http://schemas.microsoft.com/office/drawing/2014/main" id="{7FB459F2-1339-B3DF-EF9A-4EAB8C045AAC}"/>
                </a:ext>
              </a:extLst>
            </p:cNvPr>
            <p:cNvSpPr/>
            <p:nvPr/>
          </p:nvSpPr>
          <p:spPr>
            <a:xfrm>
              <a:off x="8790100" y="5283848"/>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Oval 46">
              <a:extLst>
                <a:ext uri="{FF2B5EF4-FFF2-40B4-BE49-F238E27FC236}">
                  <a16:creationId xmlns:a16="http://schemas.microsoft.com/office/drawing/2014/main" id="{9429AA08-8B7D-DC80-3B00-1F9B79F1E15C}"/>
                </a:ext>
              </a:extLst>
            </p:cNvPr>
            <p:cNvSpPr/>
            <p:nvPr/>
          </p:nvSpPr>
          <p:spPr>
            <a:xfrm>
              <a:off x="3848060" y="5447701"/>
              <a:ext cx="251012" cy="242047"/>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9370" name="Group 9369">
            <a:extLst>
              <a:ext uri="{FF2B5EF4-FFF2-40B4-BE49-F238E27FC236}">
                <a16:creationId xmlns:a16="http://schemas.microsoft.com/office/drawing/2014/main" id="{4CE55CED-EA25-ED42-DE24-B0FF4E95EDEA}"/>
              </a:ext>
            </a:extLst>
          </p:cNvPr>
          <p:cNvGrpSpPr/>
          <p:nvPr/>
        </p:nvGrpSpPr>
        <p:grpSpPr>
          <a:xfrm>
            <a:off x="3029342" y="871470"/>
            <a:ext cx="6141684" cy="1667786"/>
            <a:chOff x="2924007" y="880573"/>
            <a:chExt cx="6141684" cy="1667786"/>
          </a:xfrm>
        </p:grpSpPr>
        <p:grpSp>
          <p:nvGrpSpPr>
            <p:cNvPr id="9254" name="Group 9253">
              <a:extLst>
                <a:ext uri="{FF2B5EF4-FFF2-40B4-BE49-F238E27FC236}">
                  <a16:creationId xmlns:a16="http://schemas.microsoft.com/office/drawing/2014/main" id="{2F40B963-54B3-E629-7608-097058123020}"/>
                </a:ext>
              </a:extLst>
            </p:cNvPr>
            <p:cNvGrpSpPr/>
            <p:nvPr/>
          </p:nvGrpSpPr>
          <p:grpSpPr>
            <a:xfrm>
              <a:off x="2924007" y="880573"/>
              <a:ext cx="6141684" cy="1667786"/>
              <a:chOff x="2993540" y="1816355"/>
              <a:chExt cx="6141684" cy="1667786"/>
            </a:xfrm>
          </p:grpSpPr>
          <p:grpSp>
            <p:nvGrpSpPr>
              <p:cNvPr id="53" name="Group 52">
                <a:extLst>
                  <a:ext uri="{FF2B5EF4-FFF2-40B4-BE49-F238E27FC236}">
                    <a16:creationId xmlns:a16="http://schemas.microsoft.com/office/drawing/2014/main" id="{A11CEE91-BF63-B3CC-B386-9D09CEA853A8}"/>
                  </a:ext>
                </a:extLst>
              </p:cNvPr>
              <p:cNvGrpSpPr/>
              <p:nvPr/>
            </p:nvGrpSpPr>
            <p:grpSpPr>
              <a:xfrm>
                <a:off x="2993540" y="1816355"/>
                <a:ext cx="6141684" cy="1667434"/>
                <a:chOff x="2949390" y="3307977"/>
                <a:chExt cx="6141684" cy="1667434"/>
              </a:xfrm>
            </p:grpSpPr>
            <p:grpSp>
              <p:nvGrpSpPr>
                <p:cNvPr id="54" name="Group 53">
                  <a:extLst>
                    <a:ext uri="{FF2B5EF4-FFF2-40B4-BE49-F238E27FC236}">
                      <a16:creationId xmlns:a16="http://schemas.microsoft.com/office/drawing/2014/main" id="{F4398479-C481-FABF-54B3-805DC9C0EBC3}"/>
                    </a:ext>
                  </a:extLst>
                </p:cNvPr>
                <p:cNvGrpSpPr/>
                <p:nvPr/>
              </p:nvGrpSpPr>
              <p:grpSpPr>
                <a:xfrm>
                  <a:off x="2949390" y="3307977"/>
                  <a:ext cx="6141684" cy="1667434"/>
                  <a:chOff x="2563047" y="3639672"/>
                  <a:chExt cx="6141684" cy="1667434"/>
                </a:xfrm>
              </p:grpSpPr>
              <p:sp>
                <p:nvSpPr>
                  <p:cNvPr id="9238" name="Rectangle 9237">
                    <a:extLst>
                      <a:ext uri="{FF2B5EF4-FFF2-40B4-BE49-F238E27FC236}">
                        <a16:creationId xmlns:a16="http://schemas.microsoft.com/office/drawing/2014/main" id="{00D08A19-8B0E-9F3F-1319-324EE2004DD2}"/>
                      </a:ext>
                    </a:extLst>
                  </p:cNvPr>
                  <p:cNvSpPr/>
                  <p:nvPr/>
                </p:nvSpPr>
                <p:spPr>
                  <a:xfrm>
                    <a:off x="2563047" y="3639672"/>
                    <a:ext cx="63614" cy="1667434"/>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239" name="Rectangle 9238">
                    <a:extLst>
                      <a:ext uri="{FF2B5EF4-FFF2-40B4-BE49-F238E27FC236}">
                        <a16:creationId xmlns:a16="http://schemas.microsoft.com/office/drawing/2014/main" id="{ECADE503-9C0B-21EF-0660-FC177ED997C5}"/>
                      </a:ext>
                    </a:extLst>
                  </p:cNvPr>
                  <p:cNvSpPr/>
                  <p:nvPr/>
                </p:nvSpPr>
                <p:spPr>
                  <a:xfrm>
                    <a:off x="8641117" y="3639672"/>
                    <a:ext cx="63614" cy="1667434"/>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240" name="Rectangle 9239">
                    <a:extLst>
                      <a:ext uri="{FF2B5EF4-FFF2-40B4-BE49-F238E27FC236}">
                        <a16:creationId xmlns:a16="http://schemas.microsoft.com/office/drawing/2014/main" id="{C90C3327-C4C4-97F1-27FC-FCED139941B8}"/>
                      </a:ext>
                    </a:extLst>
                  </p:cNvPr>
                  <p:cNvSpPr/>
                  <p:nvPr/>
                </p:nvSpPr>
                <p:spPr>
                  <a:xfrm>
                    <a:off x="2563906" y="5261386"/>
                    <a:ext cx="332857" cy="4571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55" name="Oval 54">
                  <a:extLst>
                    <a:ext uri="{FF2B5EF4-FFF2-40B4-BE49-F238E27FC236}">
                      <a16:creationId xmlns:a16="http://schemas.microsoft.com/office/drawing/2014/main" id="{6A153EDC-2577-69AF-0238-BC2207261CC6}"/>
                    </a:ext>
                  </a:extLst>
                </p:cNvPr>
                <p:cNvSpPr/>
                <p:nvPr/>
              </p:nvSpPr>
              <p:spPr>
                <a:xfrm>
                  <a:off x="3242560" y="4430801"/>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Oval 62">
                  <a:extLst>
                    <a:ext uri="{FF2B5EF4-FFF2-40B4-BE49-F238E27FC236}">
                      <a16:creationId xmlns:a16="http://schemas.microsoft.com/office/drawing/2014/main" id="{15BE5276-A1BA-F918-6EE5-4F0286340489}"/>
                    </a:ext>
                  </a:extLst>
                </p:cNvPr>
                <p:cNvSpPr/>
                <p:nvPr/>
              </p:nvSpPr>
              <p:spPr>
                <a:xfrm>
                  <a:off x="8506346" y="4312020"/>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217" name="Oval 9216">
                  <a:extLst>
                    <a:ext uri="{FF2B5EF4-FFF2-40B4-BE49-F238E27FC236}">
                      <a16:creationId xmlns:a16="http://schemas.microsoft.com/office/drawing/2014/main" id="{6C7B24C9-F2FB-2BF8-E0FD-C5E854C83C8F}"/>
                    </a:ext>
                  </a:extLst>
                </p:cNvPr>
                <p:cNvSpPr/>
                <p:nvPr/>
              </p:nvSpPr>
              <p:spPr>
                <a:xfrm rot="18561614">
                  <a:off x="4069678" y="3935066"/>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223" name="Oval 9222">
                  <a:extLst>
                    <a:ext uri="{FF2B5EF4-FFF2-40B4-BE49-F238E27FC236}">
                      <a16:creationId xmlns:a16="http://schemas.microsoft.com/office/drawing/2014/main" id="{D61CAB5D-91EC-668A-4881-4B7BE1F60FD8}"/>
                    </a:ext>
                  </a:extLst>
                </p:cNvPr>
                <p:cNvSpPr/>
                <p:nvPr/>
              </p:nvSpPr>
              <p:spPr>
                <a:xfrm rot="18561614">
                  <a:off x="5002631" y="3881713"/>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225" name="Oval 9224">
                  <a:extLst>
                    <a:ext uri="{FF2B5EF4-FFF2-40B4-BE49-F238E27FC236}">
                      <a16:creationId xmlns:a16="http://schemas.microsoft.com/office/drawing/2014/main" id="{75045D30-2DD3-50A1-2278-83F78D5B2C3F}"/>
                    </a:ext>
                  </a:extLst>
                </p:cNvPr>
                <p:cNvSpPr/>
                <p:nvPr/>
              </p:nvSpPr>
              <p:spPr>
                <a:xfrm rot="18561614">
                  <a:off x="6655873" y="3783098"/>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226" name="Oval 9225">
                  <a:extLst>
                    <a:ext uri="{FF2B5EF4-FFF2-40B4-BE49-F238E27FC236}">
                      <a16:creationId xmlns:a16="http://schemas.microsoft.com/office/drawing/2014/main" id="{89F692EF-A1B1-EAF6-5976-70667C223BAC}"/>
                    </a:ext>
                  </a:extLst>
                </p:cNvPr>
                <p:cNvSpPr/>
                <p:nvPr/>
              </p:nvSpPr>
              <p:spPr>
                <a:xfrm rot="18561614">
                  <a:off x="7639676" y="3795326"/>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227" name="Oval 9226">
                  <a:extLst>
                    <a:ext uri="{FF2B5EF4-FFF2-40B4-BE49-F238E27FC236}">
                      <a16:creationId xmlns:a16="http://schemas.microsoft.com/office/drawing/2014/main" id="{955D55C6-D55A-E72E-DA26-F7BD1456EA64}"/>
                    </a:ext>
                  </a:extLst>
                </p:cNvPr>
                <p:cNvSpPr/>
                <p:nvPr/>
              </p:nvSpPr>
              <p:spPr>
                <a:xfrm rot="18561614">
                  <a:off x="3274698" y="4055503"/>
                  <a:ext cx="251012" cy="242047"/>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228" name="Oval 9227">
                  <a:extLst>
                    <a:ext uri="{FF2B5EF4-FFF2-40B4-BE49-F238E27FC236}">
                      <a16:creationId xmlns:a16="http://schemas.microsoft.com/office/drawing/2014/main" id="{826AB2C2-6A48-70F3-06D8-A1DF38D4C1A8}"/>
                    </a:ext>
                  </a:extLst>
                </p:cNvPr>
                <p:cNvSpPr/>
                <p:nvPr/>
              </p:nvSpPr>
              <p:spPr>
                <a:xfrm>
                  <a:off x="3666013" y="4100150"/>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230" name="Oval 9229">
                  <a:extLst>
                    <a:ext uri="{FF2B5EF4-FFF2-40B4-BE49-F238E27FC236}">
                      <a16:creationId xmlns:a16="http://schemas.microsoft.com/office/drawing/2014/main" id="{2FA7B9CD-1CDF-CD64-FAAA-8EA92E7F4B2F}"/>
                    </a:ext>
                  </a:extLst>
                </p:cNvPr>
                <p:cNvSpPr/>
                <p:nvPr/>
              </p:nvSpPr>
              <p:spPr>
                <a:xfrm>
                  <a:off x="5606140" y="4529486"/>
                  <a:ext cx="251012" cy="242047"/>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233" name="Oval 9232">
                  <a:extLst>
                    <a:ext uri="{FF2B5EF4-FFF2-40B4-BE49-F238E27FC236}">
                      <a16:creationId xmlns:a16="http://schemas.microsoft.com/office/drawing/2014/main" id="{C82F6934-87F3-6B23-E600-80B2E9BFF2B3}"/>
                    </a:ext>
                  </a:extLst>
                </p:cNvPr>
                <p:cNvSpPr/>
                <p:nvPr/>
              </p:nvSpPr>
              <p:spPr>
                <a:xfrm>
                  <a:off x="5524214" y="4009531"/>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9245" name="Rectangle 9244">
                <a:extLst>
                  <a:ext uri="{FF2B5EF4-FFF2-40B4-BE49-F238E27FC236}">
                    <a16:creationId xmlns:a16="http://schemas.microsoft.com/office/drawing/2014/main" id="{9D48A43F-72EA-030C-7459-FE1ADC1329EF}"/>
                  </a:ext>
                </a:extLst>
              </p:cNvPr>
              <p:cNvSpPr/>
              <p:nvPr/>
            </p:nvSpPr>
            <p:spPr>
              <a:xfrm>
                <a:off x="3678227" y="3438422"/>
                <a:ext cx="332857" cy="4571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246" name="Rectangle 9245">
                <a:extLst>
                  <a:ext uri="{FF2B5EF4-FFF2-40B4-BE49-F238E27FC236}">
                    <a16:creationId xmlns:a16="http://schemas.microsoft.com/office/drawing/2014/main" id="{A6AF09C3-638B-9EAB-5CEE-85586C98E511}"/>
                  </a:ext>
                </a:extLst>
              </p:cNvPr>
              <p:cNvSpPr/>
              <p:nvPr/>
            </p:nvSpPr>
            <p:spPr>
              <a:xfrm>
                <a:off x="4358947" y="3438069"/>
                <a:ext cx="332857" cy="4571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247" name="Rectangle 9246">
                <a:extLst>
                  <a:ext uri="{FF2B5EF4-FFF2-40B4-BE49-F238E27FC236}">
                    <a16:creationId xmlns:a16="http://schemas.microsoft.com/office/drawing/2014/main" id="{997E941C-E150-7CB7-0075-E00480FC58F1}"/>
                  </a:ext>
                </a:extLst>
              </p:cNvPr>
              <p:cNvSpPr/>
              <p:nvPr/>
            </p:nvSpPr>
            <p:spPr>
              <a:xfrm>
                <a:off x="5012598" y="3438069"/>
                <a:ext cx="332857" cy="4571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248" name="Rectangle 9247">
                <a:extLst>
                  <a:ext uri="{FF2B5EF4-FFF2-40B4-BE49-F238E27FC236}">
                    <a16:creationId xmlns:a16="http://schemas.microsoft.com/office/drawing/2014/main" id="{8F6F87DB-57DC-EC3C-A45C-FD449FC8FB48}"/>
                  </a:ext>
                </a:extLst>
              </p:cNvPr>
              <p:cNvSpPr/>
              <p:nvPr/>
            </p:nvSpPr>
            <p:spPr>
              <a:xfrm>
                <a:off x="5659190" y="3438069"/>
                <a:ext cx="332857" cy="4571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249" name="Rectangle 9248">
                <a:extLst>
                  <a:ext uri="{FF2B5EF4-FFF2-40B4-BE49-F238E27FC236}">
                    <a16:creationId xmlns:a16="http://schemas.microsoft.com/office/drawing/2014/main" id="{5123C4DA-6F8E-ADCA-BBB4-099B797265FA}"/>
                  </a:ext>
                </a:extLst>
              </p:cNvPr>
              <p:cNvSpPr/>
              <p:nvPr/>
            </p:nvSpPr>
            <p:spPr>
              <a:xfrm>
                <a:off x="6313392" y="3438069"/>
                <a:ext cx="332857" cy="4571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250" name="Rectangle 9249">
                <a:extLst>
                  <a:ext uri="{FF2B5EF4-FFF2-40B4-BE49-F238E27FC236}">
                    <a16:creationId xmlns:a16="http://schemas.microsoft.com/office/drawing/2014/main" id="{777FF291-66F8-3558-F2A1-E122CA107D9F}"/>
                  </a:ext>
                </a:extLst>
              </p:cNvPr>
              <p:cNvSpPr/>
              <p:nvPr/>
            </p:nvSpPr>
            <p:spPr>
              <a:xfrm>
                <a:off x="6960581" y="3438069"/>
                <a:ext cx="332857" cy="4571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251" name="Rectangle 9250">
                <a:extLst>
                  <a:ext uri="{FF2B5EF4-FFF2-40B4-BE49-F238E27FC236}">
                    <a16:creationId xmlns:a16="http://schemas.microsoft.com/office/drawing/2014/main" id="{C7593F4F-692D-D191-226D-76670DC572E0}"/>
                  </a:ext>
                </a:extLst>
              </p:cNvPr>
              <p:cNvSpPr/>
              <p:nvPr/>
            </p:nvSpPr>
            <p:spPr>
              <a:xfrm>
                <a:off x="7579315" y="3438069"/>
                <a:ext cx="332857" cy="4571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252" name="Rectangle 9251">
                <a:extLst>
                  <a:ext uri="{FF2B5EF4-FFF2-40B4-BE49-F238E27FC236}">
                    <a16:creationId xmlns:a16="http://schemas.microsoft.com/office/drawing/2014/main" id="{2D01BBF6-68DA-B134-B4F7-8749FEDC1EE0}"/>
                  </a:ext>
                </a:extLst>
              </p:cNvPr>
              <p:cNvSpPr/>
              <p:nvPr/>
            </p:nvSpPr>
            <p:spPr>
              <a:xfrm>
                <a:off x="8104369" y="3438069"/>
                <a:ext cx="332857" cy="4571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253" name="Rectangle 9252">
                <a:extLst>
                  <a:ext uri="{FF2B5EF4-FFF2-40B4-BE49-F238E27FC236}">
                    <a16:creationId xmlns:a16="http://schemas.microsoft.com/office/drawing/2014/main" id="{AAA038DD-CCB6-DC81-3868-548F3EE8AC43}"/>
                  </a:ext>
                </a:extLst>
              </p:cNvPr>
              <p:cNvSpPr/>
              <p:nvPr/>
            </p:nvSpPr>
            <p:spPr>
              <a:xfrm>
                <a:off x="8582749" y="3438069"/>
                <a:ext cx="332857" cy="4571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9361" name="Oval 9360">
              <a:extLst>
                <a:ext uri="{FF2B5EF4-FFF2-40B4-BE49-F238E27FC236}">
                  <a16:creationId xmlns:a16="http://schemas.microsoft.com/office/drawing/2014/main" id="{CE53FC8D-0167-DEA2-3592-46B0CC6E2AA2}"/>
                </a:ext>
              </a:extLst>
            </p:cNvPr>
            <p:cNvSpPr/>
            <p:nvPr/>
          </p:nvSpPr>
          <p:spPr>
            <a:xfrm rot="18561614">
              <a:off x="5250466" y="1931706"/>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62" name="Oval 9361">
              <a:extLst>
                <a:ext uri="{FF2B5EF4-FFF2-40B4-BE49-F238E27FC236}">
                  <a16:creationId xmlns:a16="http://schemas.microsoft.com/office/drawing/2014/main" id="{99996202-4D46-962D-CBA6-DE79969B29BD}"/>
                </a:ext>
              </a:extLst>
            </p:cNvPr>
            <p:cNvSpPr/>
            <p:nvPr/>
          </p:nvSpPr>
          <p:spPr>
            <a:xfrm rot="18561614">
              <a:off x="3784681" y="2028131"/>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63" name="Oval 9362">
              <a:extLst>
                <a:ext uri="{FF2B5EF4-FFF2-40B4-BE49-F238E27FC236}">
                  <a16:creationId xmlns:a16="http://schemas.microsoft.com/office/drawing/2014/main" id="{62C0E8F6-B45F-BAED-DF6D-36511EF00CE9}"/>
                </a:ext>
              </a:extLst>
            </p:cNvPr>
            <p:cNvSpPr/>
            <p:nvPr/>
          </p:nvSpPr>
          <p:spPr>
            <a:xfrm rot="18561614">
              <a:off x="5782936" y="1845562"/>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64" name="Oval 9363">
              <a:extLst>
                <a:ext uri="{FF2B5EF4-FFF2-40B4-BE49-F238E27FC236}">
                  <a16:creationId xmlns:a16="http://schemas.microsoft.com/office/drawing/2014/main" id="{0F383689-2C82-4792-78D4-728966470DFC}"/>
                </a:ext>
              </a:extLst>
            </p:cNvPr>
            <p:cNvSpPr/>
            <p:nvPr/>
          </p:nvSpPr>
          <p:spPr>
            <a:xfrm rot="18561614">
              <a:off x="6440544" y="1876161"/>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65" name="Oval 9364">
              <a:extLst>
                <a:ext uri="{FF2B5EF4-FFF2-40B4-BE49-F238E27FC236}">
                  <a16:creationId xmlns:a16="http://schemas.microsoft.com/office/drawing/2014/main" id="{A8B4E5F0-3F98-5D96-748A-20694E819223}"/>
                </a:ext>
              </a:extLst>
            </p:cNvPr>
            <p:cNvSpPr/>
            <p:nvPr/>
          </p:nvSpPr>
          <p:spPr>
            <a:xfrm rot="18561614">
              <a:off x="7069509" y="1904524"/>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66" name="Oval 9365">
              <a:extLst>
                <a:ext uri="{FF2B5EF4-FFF2-40B4-BE49-F238E27FC236}">
                  <a16:creationId xmlns:a16="http://schemas.microsoft.com/office/drawing/2014/main" id="{129B458E-7469-C585-6DC7-716998D13A08}"/>
                </a:ext>
              </a:extLst>
            </p:cNvPr>
            <p:cNvSpPr/>
            <p:nvPr/>
          </p:nvSpPr>
          <p:spPr>
            <a:xfrm rot="18561614">
              <a:off x="7759708" y="1981302"/>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67" name="Oval 9366">
              <a:extLst>
                <a:ext uri="{FF2B5EF4-FFF2-40B4-BE49-F238E27FC236}">
                  <a16:creationId xmlns:a16="http://schemas.microsoft.com/office/drawing/2014/main" id="{F2E805BA-DE5C-BEA3-1D3E-9A54BFF0A1F7}"/>
                </a:ext>
              </a:extLst>
            </p:cNvPr>
            <p:cNvSpPr/>
            <p:nvPr/>
          </p:nvSpPr>
          <p:spPr>
            <a:xfrm rot="18561614">
              <a:off x="8116275" y="1666247"/>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68" name="Oval 9367">
              <a:extLst>
                <a:ext uri="{FF2B5EF4-FFF2-40B4-BE49-F238E27FC236}">
                  <a16:creationId xmlns:a16="http://schemas.microsoft.com/office/drawing/2014/main" id="{3A4D993D-B9B0-F76A-6DB8-712B3A1E6D28}"/>
                </a:ext>
              </a:extLst>
            </p:cNvPr>
            <p:cNvSpPr/>
            <p:nvPr/>
          </p:nvSpPr>
          <p:spPr>
            <a:xfrm rot="18561614">
              <a:off x="4438227" y="1955836"/>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69" name="Oval 9368">
              <a:extLst>
                <a:ext uri="{FF2B5EF4-FFF2-40B4-BE49-F238E27FC236}">
                  <a16:creationId xmlns:a16="http://schemas.microsoft.com/office/drawing/2014/main" id="{C464BB56-9DB8-A414-4BD5-6E458C1D158D}"/>
                </a:ext>
              </a:extLst>
            </p:cNvPr>
            <p:cNvSpPr/>
            <p:nvPr/>
          </p:nvSpPr>
          <p:spPr>
            <a:xfrm rot="18561614">
              <a:off x="6074757" y="2151270"/>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9409" name="Picture 9408">
            <a:extLst>
              <a:ext uri="{FF2B5EF4-FFF2-40B4-BE49-F238E27FC236}">
                <a16:creationId xmlns:a16="http://schemas.microsoft.com/office/drawing/2014/main" id="{E2AFDF82-B930-B06E-A7C8-246F11528C20}"/>
              </a:ext>
            </a:extLst>
          </p:cNvPr>
          <p:cNvPicPr>
            <a:picLocks noChangeAspect="1"/>
          </p:cNvPicPr>
          <p:nvPr/>
        </p:nvPicPr>
        <p:blipFill>
          <a:blip r:embed="rId4"/>
          <a:stretch>
            <a:fillRect/>
          </a:stretch>
        </p:blipFill>
        <p:spPr>
          <a:xfrm>
            <a:off x="3447792" y="1318059"/>
            <a:ext cx="5306884" cy="3217265"/>
          </a:xfrm>
          <a:prstGeom prst="rect">
            <a:avLst/>
          </a:prstGeom>
          <a:ln>
            <a:solidFill>
              <a:schemeClr val="tx1"/>
            </a:solidFill>
          </a:ln>
        </p:spPr>
      </p:pic>
      <p:sp>
        <p:nvSpPr>
          <p:cNvPr id="9411" name="Title 1">
            <a:extLst>
              <a:ext uri="{FF2B5EF4-FFF2-40B4-BE49-F238E27FC236}">
                <a16:creationId xmlns:a16="http://schemas.microsoft.com/office/drawing/2014/main" id="{3F959F96-1BF6-3B41-0166-76D7E6BF0177}"/>
              </a:ext>
            </a:extLst>
          </p:cNvPr>
          <p:cNvSpPr>
            <a:spLocks noGrp="1"/>
          </p:cNvSpPr>
          <p:nvPr>
            <p:ph type="title"/>
          </p:nvPr>
        </p:nvSpPr>
        <p:spPr>
          <a:xfrm>
            <a:off x="3101413" y="-108396"/>
            <a:ext cx="5577933" cy="1048838"/>
          </a:xfrm>
        </p:spPr>
        <p:txBody>
          <a:bodyPr>
            <a:normAutofit fontScale="90000"/>
          </a:bodyPr>
          <a:lstStyle/>
          <a:p>
            <a:pPr algn="ctr"/>
            <a:r>
              <a:rPr lang="en-US" dirty="0"/>
              <a:t>Condensing thermodynamics into two slides</a:t>
            </a:r>
            <a:endParaRPr lang="en-CA" dirty="0"/>
          </a:p>
        </p:txBody>
      </p:sp>
      <p:sp>
        <p:nvSpPr>
          <p:cNvPr id="9412" name="Slide Number Placeholder 81">
            <a:extLst>
              <a:ext uri="{FF2B5EF4-FFF2-40B4-BE49-F238E27FC236}">
                <a16:creationId xmlns:a16="http://schemas.microsoft.com/office/drawing/2014/main" id="{E9F71944-39CF-FBEA-21F1-3C9688B743F3}"/>
              </a:ext>
            </a:extLst>
          </p:cNvPr>
          <p:cNvSpPr>
            <a:spLocks noGrp="1"/>
          </p:cNvSpPr>
          <p:nvPr>
            <p:ph type="sldNum" sz="quarter" idx="22"/>
          </p:nvPr>
        </p:nvSpPr>
        <p:spPr>
          <a:xfrm>
            <a:off x="8610600" y="6356350"/>
            <a:ext cx="2743200" cy="365125"/>
          </a:xfrm>
        </p:spPr>
        <p:txBody>
          <a:bodyPr/>
          <a:lstStyle/>
          <a:p>
            <a:r>
              <a:rPr lang="en-US" sz="1800" dirty="0"/>
              <a:t>4</a:t>
            </a:r>
          </a:p>
        </p:txBody>
      </p:sp>
    </p:spTree>
    <p:extLst>
      <p:ext uri="{BB962C8B-B14F-4D97-AF65-F5344CB8AC3E}">
        <p14:creationId xmlns:p14="http://schemas.microsoft.com/office/powerpoint/2010/main" val="107682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409"/>
                                        </p:tgtEl>
                                      </p:cBhvr>
                                    </p:animEffect>
                                    <p:set>
                                      <p:cBhvr>
                                        <p:cTn id="7" dur="1" fill="hold">
                                          <p:stCondLst>
                                            <p:cond delay="499"/>
                                          </p:stCondLst>
                                        </p:cTn>
                                        <p:tgtEl>
                                          <p:spTgt spid="940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9411"/>
                                        </p:tgtEl>
                                      </p:cBhvr>
                                    </p:animEffect>
                                    <p:set>
                                      <p:cBhvr>
                                        <p:cTn id="10" dur="1" fill="hold">
                                          <p:stCondLst>
                                            <p:cond delay="499"/>
                                          </p:stCondLst>
                                        </p:cTn>
                                        <p:tgtEl>
                                          <p:spTgt spid="9411"/>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9242"/>
                                        </p:tgtEl>
                                        <p:attrNameLst>
                                          <p:attrName>style.visibility</p:attrName>
                                        </p:attrNameLst>
                                      </p:cBhvr>
                                      <p:to>
                                        <p:strVal val="visible"/>
                                      </p:to>
                                    </p:set>
                                    <p:animEffect transition="in" filter="fade">
                                      <p:cBhvr>
                                        <p:cTn id="13" dur="500"/>
                                        <p:tgtEl>
                                          <p:spTgt spid="9242"/>
                                        </p:tgtEl>
                                      </p:cBhvr>
                                    </p:animEffect>
                                  </p:childTnLst>
                                </p:cTn>
                              </p:par>
                              <p:par>
                                <p:cTn id="14" presetID="10" presetClass="entr" presetSubtype="0" fill="hold" nodeType="withEffect">
                                  <p:stCondLst>
                                    <p:cond delay="0"/>
                                  </p:stCondLst>
                                  <p:childTnLst>
                                    <p:set>
                                      <p:cBhvr>
                                        <p:cTn id="15" dur="1" fill="hold">
                                          <p:stCondLst>
                                            <p:cond delay="0"/>
                                          </p:stCondLst>
                                        </p:cTn>
                                        <p:tgtEl>
                                          <p:spTgt spid="9241"/>
                                        </p:tgtEl>
                                        <p:attrNameLst>
                                          <p:attrName>style.visibility</p:attrName>
                                        </p:attrNameLst>
                                      </p:cBhvr>
                                      <p:to>
                                        <p:strVal val="visible"/>
                                      </p:to>
                                    </p:set>
                                    <p:animEffect transition="in" filter="fade">
                                      <p:cBhvr>
                                        <p:cTn id="16" dur="500"/>
                                        <p:tgtEl>
                                          <p:spTgt spid="9241"/>
                                        </p:tgtEl>
                                      </p:cBhvr>
                                    </p:animEffect>
                                  </p:childTnLst>
                                </p:cTn>
                              </p:par>
                              <p:par>
                                <p:cTn id="17" presetID="10" presetClass="entr" presetSubtype="0" fill="hold" nodeType="withEffect">
                                  <p:stCondLst>
                                    <p:cond delay="0"/>
                                  </p:stCondLst>
                                  <p:childTnLst>
                                    <p:set>
                                      <p:cBhvr>
                                        <p:cTn id="18" dur="1" fill="hold">
                                          <p:stCondLst>
                                            <p:cond delay="0"/>
                                          </p:stCondLst>
                                        </p:cTn>
                                        <p:tgtEl>
                                          <p:spTgt spid="9218"/>
                                        </p:tgtEl>
                                        <p:attrNameLst>
                                          <p:attrName>style.visibility</p:attrName>
                                        </p:attrNameLst>
                                      </p:cBhvr>
                                      <p:to>
                                        <p:strVal val="visible"/>
                                      </p:to>
                                    </p:set>
                                    <p:animEffect transition="in" filter="fade">
                                      <p:cBhvr>
                                        <p:cTn id="19" dur="500"/>
                                        <p:tgtEl>
                                          <p:spTgt spid="9218"/>
                                        </p:tgtEl>
                                      </p:cBhvr>
                                    </p:animEffect>
                                  </p:childTnLst>
                                </p:cTn>
                              </p:par>
                              <p:par>
                                <p:cTn id="20" presetID="10" presetClass="entr" presetSubtype="0" fill="hold" nodeType="withEffect">
                                  <p:stCondLst>
                                    <p:cond delay="0"/>
                                  </p:stCondLst>
                                  <p:childTnLst>
                                    <p:set>
                                      <p:cBhvr>
                                        <p:cTn id="21" dur="1" fill="hold">
                                          <p:stCondLst>
                                            <p:cond delay="0"/>
                                          </p:stCondLst>
                                        </p:cTn>
                                        <p:tgtEl>
                                          <p:spTgt spid="9244"/>
                                        </p:tgtEl>
                                        <p:attrNameLst>
                                          <p:attrName>style.visibility</p:attrName>
                                        </p:attrNameLst>
                                      </p:cBhvr>
                                      <p:to>
                                        <p:strVal val="visible"/>
                                      </p:to>
                                    </p:set>
                                    <p:animEffect transition="in" filter="fade">
                                      <p:cBhvr>
                                        <p:cTn id="22" dur="500"/>
                                        <p:tgtEl>
                                          <p:spTgt spid="9244"/>
                                        </p:tgtEl>
                                      </p:cBhvr>
                                    </p:animEffect>
                                  </p:childTnLst>
                                </p:cTn>
                              </p:par>
                              <p:par>
                                <p:cTn id="23" presetID="10" presetClass="entr" presetSubtype="0" fill="hold" nodeType="withEffect">
                                  <p:stCondLst>
                                    <p:cond delay="0"/>
                                  </p:stCondLst>
                                  <p:childTnLst>
                                    <p:set>
                                      <p:cBhvr>
                                        <p:cTn id="24" dur="1" fill="hold">
                                          <p:stCondLst>
                                            <p:cond delay="0"/>
                                          </p:stCondLst>
                                        </p:cTn>
                                        <p:tgtEl>
                                          <p:spTgt spid="9243"/>
                                        </p:tgtEl>
                                        <p:attrNameLst>
                                          <p:attrName>style.visibility</p:attrName>
                                        </p:attrNameLst>
                                      </p:cBhvr>
                                      <p:to>
                                        <p:strVal val="visible"/>
                                      </p:to>
                                    </p:set>
                                    <p:animEffect transition="in" filter="fade">
                                      <p:cBhvr>
                                        <p:cTn id="25" dur="500"/>
                                        <p:tgtEl>
                                          <p:spTgt spid="9243"/>
                                        </p:tgtEl>
                                      </p:cBhvr>
                                    </p:animEffect>
                                  </p:childTnLst>
                                </p:cTn>
                              </p:par>
                              <p:par>
                                <p:cTn id="26" presetID="42" presetClass="path" presetSubtype="0" accel="14000" decel="10000" fill="hold" nodeType="withEffect">
                                  <p:stCondLst>
                                    <p:cond delay="0"/>
                                  </p:stCondLst>
                                  <p:childTnLst>
                                    <p:animMotion origin="layout" path="M 0 -4.44444E-6 L 0 -0.04861 " pathEditMode="relative" rAng="0" ptsTypes="AA">
                                      <p:cBhvr>
                                        <p:cTn id="27" dur="500" fill="hold"/>
                                        <p:tgtEl>
                                          <p:spTgt spid="2"/>
                                        </p:tgtEl>
                                        <p:attrNameLst>
                                          <p:attrName>ppt_x</p:attrName>
                                          <p:attrName>ppt_y</p:attrName>
                                        </p:attrNameLst>
                                      </p:cBhvr>
                                      <p:rCtr x="0" y="-2431"/>
                                    </p:animMotion>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9358"/>
                                        </p:tgtEl>
                                        <p:attrNameLst>
                                          <p:attrName>style.visibility</p:attrName>
                                        </p:attrNameLst>
                                      </p:cBhvr>
                                      <p:to>
                                        <p:strVal val="visible"/>
                                      </p:to>
                                    </p:set>
                                    <p:anim calcmode="lin" valueType="num">
                                      <p:cBhvr>
                                        <p:cTn id="32" dur="1000" fill="hold"/>
                                        <p:tgtEl>
                                          <p:spTgt spid="9358"/>
                                        </p:tgtEl>
                                        <p:attrNameLst>
                                          <p:attrName>ppt_w</p:attrName>
                                        </p:attrNameLst>
                                      </p:cBhvr>
                                      <p:tavLst>
                                        <p:tav tm="0">
                                          <p:val>
                                            <p:fltVal val="0"/>
                                          </p:val>
                                        </p:tav>
                                        <p:tav tm="100000">
                                          <p:val>
                                            <p:strVal val="#ppt_w"/>
                                          </p:val>
                                        </p:tav>
                                      </p:tavLst>
                                    </p:anim>
                                    <p:anim calcmode="lin" valueType="num">
                                      <p:cBhvr>
                                        <p:cTn id="33" dur="1000" fill="hold"/>
                                        <p:tgtEl>
                                          <p:spTgt spid="9358"/>
                                        </p:tgtEl>
                                        <p:attrNameLst>
                                          <p:attrName>ppt_h</p:attrName>
                                        </p:attrNameLst>
                                      </p:cBhvr>
                                      <p:tavLst>
                                        <p:tav tm="0">
                                          <p:val>
                                            <p:fltVal val="0"/>
                                          </p:val>
                                        </p:tav>
                                        <p:tav tm="100000">
                                          <p:val>
                                            <p:strVal val="#ppt_h"/>
                                          </p:val>
                                        </p:tav>
                                      </p:tavLst>
                                    </p:anim>
                                    <p:anim calcmode="lin" valueType="num">
                                      <p:cBhvr>
                                        <p:cTn id="34" dur="1000" fill="hold"/>
                                        <p:tgtEl>
                                          <p:spTgt spid="9358"/>
                                        </p:tgtEl>
                                        <p:attrNameLst>
                                          <p:attrName>style.rotation</p:attrName>
                                        </p:attrNameLst>
                                      </p:cBhvr>
                                      <p:tavLst>
                                        <p:tav tm="0">
                                          <p:val>
                                            <p:fltVal val="90"/>
                                          </p:val>
                                        </p:tav>
                                        <p:tav tm="100000">
                                          <p:val>
                                            <p:fltVal val="0"/>
                                          </p:val>
                                        </p:tav>
                                      </p:tavLst>
                                    </p:anim>
                                    <p:animEffect transition="in" filter="fade">
                                      <p:cBhvr>
                                        <p:cTn id="35" dur="1000"/>
                                        <p:tgtEl>
                                          <p:spTgt spid="9358"/>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9359"/>
                                        </p:tgtEl>
                                        <p:attrNameLst>
                                          <p:attrName>style.visibility</p:attrName>
                                        </p:attrNameLst>
                                      </p:cBhvr>
                                      <p:to>
                                        <p:strVal val="visible"/>
                                      </p:to>
                                    </p:set>
                                    <p:anim calcmode="lin" valueType="num">
                                      <p:cBhvr>
                                        <p:cTn id="38" dur="1000" fill="hold"/>
                                        <p:tgtEl>
                                          <p:spTgt spid="9359"/>
                                        </p:tgtEl>
                                        <p:attrNameLst>
                                          <p:attrName>ppt_w</p:attrName>
                                        </p:attrNameLst>
                                      </p:cBhvr>
                                      <p:tavLst>
                                        <p:tav tm="0">
                                          <p:val>
                                            <p:fltVal val="0"/>
                                          </p:val>
                                        </p:tav>
                                        <p:tav tm="100000">
                                          <p:val>
                                            <p:strVal val="#ppt_w"/>
                                          </p:val>
                                        </p:tav>
                                      </p:tavLst>
                                    </p:anim>
                                    <p:anim calcmode="lin" valueType="num">
                                      <p:cBhvr>
                                        <p:cTn id="39" dur="1000" fill="hold"/>
                                        <p:tgtEl>
                                          <p:spTgt spid="9359"/>
                                        </p:tgtEl>
                                        <p:attrNameLst>
                                          <p:attrName>ppt_h</p:attrName>
                                        </p:attrNameLst>
                                      </p:cBhvr>
                                      <p:tavLst>
                                        <p:tav tm="0">
                                          <p:val>
                                            <p:fltVal val="0"/>
                                          </p:val>
                                        </p:tav>
                                        <p:tav tm="100000">
                                          <p:val>
                                            <p:strVal val="#ppt_h"/>
                                          </p:val>
                                        </p:tav>
                                      </p:tavLst>
                                    </p:anim>
                                    <p:anim calcmode="lin" valueType="num">
                                      <p:cBhvr>
                                        <p:cTn id="40" dur="1000" fill="hold"/>
                                        <p:tgtEl>
                                          <p:spTgt spid="9359"/>
                                        </p:tgtEl>
                                        <p:attrNameLst>
                                          <p:attrName>style.rotation</p:attrName>
                                        </p:attrNameLst>
                                      </p:cBhvr>
                                      <p:tavLst>
                                        <p:tav tm="0">
                                          <p:val>
                                            <p:fltVal val="90"/>
                                          </p:val>
                                        </p:tav>
                                        <p:tav tm="100000">
                                          <p:val>
                                            <p:fltVal val="0"/>
                                          </p:val>
                                        </p:tav>
                                      </p:tavLst>
                                    </p:anim>
                                    <p:animEffect transition="in" filter="fade">
                                      <p:cBhvr>
                                        <p:cTn id="41" dur="1000"/>
                                        <p:tgtEl>
                                          <p:spTgt spid="9359"/>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9353"/>
                                        </p:tgtEl>
                                        <p:attrNameLst>
                                          <p:attrName>style.visibility</p:attrName>
                                        </p:attrNameLst>
                                      </p:cBhvr>
                                      <p:to>
                                        <p:strVal val="visible"/>
                                      </p:to>
                                    </p:set>
                                    <p:anim calcmode="lin" valueType="num">
                                      <p:cBhvr>
                                        <p:cTn id="44" dur="1000" fill="hold"/>
                                        <p:tgtEl>
                                          <p:spTgt spid="9353"/>
                                        </p:tgtEl>
                                        <p:attrNameLst>
                                          <p:attrName>ppt_w</p:attrName>
                                        </p:attrNameLst>
                                      </p:cBhvr>
                                      <p:tavLst>
                                        <p:tav tm="0">
                                          <p:val>
                                            <p:fltVal val="0"/>
                                          </p:val>
                                        </p:tav>
                                        <p:tav tm="100000">
                                          <p:val>
                                            <p:strVal val="#ppt_w"/>
                                          </p:val>
                                        </p:tav>
                                      </p:tavLst>
                                    </p:anim>
                                    <p:anim calcmode="lin" valueType="num">
                                      <p:cBhvr>
                                        <p:cTn id="45" dur="1000" fill="hold"/>
                                        <p:tgtEl>
                                          <p:spTgt spid="9353"/>
                                        </p:tgtEl>
                                        <p:attrNameLst>
                                          <p:attrName>ppt_h</p:attrName>
                                        </p:attrNameLst>
                                      </p:cBhvr>
                                      <p:tavLst>
                                        <p:tav tm="0">
                                          <p:val>
                                            <p:fltVal val="0"/>
                                          </p:val>
                                        </p:tav>
                                        <p:tav tm="100000">
                                          <p:val>
                                            <p:strVal val="#ppt_h"/>
                                          </p:val>
                                        </p:tav>
                                      </p:tavLst>
                                    </p:anim>
                                    <p:anim calcmode="lin" valueType="num">
                                      <p:cBhvr>
                                        <p:cTn id="46" dur="1000" fill="hold"/>
                                        <p:tgtEl>
                                          <p:spTgt spid="9353"/>
                                        </p:tgtEl>
                                        <p:attrNameLst>
                                          <p:attrName>style.rotation</p:attrName>
                                        </p:attrNameLst>
                                      </p:cBhvr>
                                      <p:tavLst>
                                        <p:tav tm="0">
                                          <p:val>
                                            <p:fltVal val="90"/>
                                          </p:val>
                                        </p:tav>
                                        <p:tav tm="100000">
                                          <p:val>
                                            <p:fltVal val="0"/>
                                          </p:val>
                                        </p:tav>
                                      </p:tavLst>
                                    </p:anim>
                                    <p:animEffect transition="in" filter="fade">
                                      <p:cBhvr>
                                        <p:cTn id="47" dur="1000"/>
                                        <p:tgtEl>
                                          <p:spTgt spid="9353"/>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9355"/>
                                        </p:tgtEl>
                                        <p:attrNameLst>
                                          <p:attrName>style.visibility</p:attrName>
                                        </p:attrNameLst>
                                      </p:cBhvr>
                                      <p:to>
                                        <p:strVal val="visible"/>
                                      </p:to>
                                    </p:set>
                                    <p:anim calcmode="lin" valueType="num">
                                      <p:cBhvr>
                                        <p:cTn id="50" dur="1000" fill="hold"/>
                                        <p:tgtEl>
                                          <p:spTgt spid="9355"/>
                                        </p:tgtEl>
                                        <p:attrNameLst>
                                          <p:attrName>ppt_w</p:attrName>
                                        </p:attrNameLst>
                                      </p:cBhvr>
                                      <p:tavLst>
                                        <p:tav tm="0">
                                          <p:val>
                                            <p:fltVal val="0"/>
                                          </p:val>
                                        </p:tav>
                                        <p:tav tm="100000">
                                          <p:val>
                                            <p:strVal val="#ppt_w"/>
                                          </p:val>
                                        </p:tav>
                                      </p:tavLst>
                                    </p:anim>
                                    <p:anim calcmode="lin" valueType="num">
                                      <p:cBhvr>
                                        <p:cTn id="51" dur="1000" fill="hold"/>
                                        <p:tgtEl>
                                          <p:spTgt spid="9355"/>
                                        </p:tgtEl>
                                        <p:attrNameLst>
                                          <p:attrName>ppt_h</p:attrName>
                                        </p:attrNameLst>
                                      </p:cBhvr>
                                      <p:tavLst>
                                        <p:tav tm="0">
                                          <p:val>
                                            <p:fltVal val="0"/>
                                          </p:val>
                                        </p:tav>
                                        <p:tav tm="100000">
                                          <p:val>
                                            <p:strVal val="#ppt_h"/>
                                          </p:val>
                                        </p:tav>
                                      </p:tavLst>
                                    </p:anim>
                                    <p:anim calcmode="lin" valueType="num">
                                      <p:cBhvr>
                                        <p:cTn id="52" dur="1000" fill="hold"/>
                                        <p:tgtEl>
                                          <p:spTgt spid="9355"/>
                                        </p:tgtEl>
                                        <p:attrNameLst>
                                          <p:attrName>style.rotation</p:attrName>
                                        </p:attrNameLst>
                                      </p:cBhvr>
                                      <p:tavLst>
                                        <p:tav tm="0">
                                          <p:val>
                                            <p:fltVal val="90"/>
                                          </p:val>
                                        </p:tav>
                                        <p:tav tm="100000">
                                          <p:val>
                                            <p:fltVal val="0"/>
                                          </p:val>
                                        </p:tav>
                                      </p:tavLst>
                                    </p:anim>
                                    <p:animEffect transition="in" filter="fade">
                                      <p:cBhvr>
                                        <p:cTn id="53" dur="1000"/>
                                        <p:tgtEl>
                                          <p:spTgt spid="9355"/>
                                        </p:tgtEl>
                                      </p:cBhvr>
                                    </p:animEffect>
                                  </p:childTnLst>
                                </p:cTn>
                              </p:par>
                              <p:par>
                                <p:cTn id="54" presetID="31" presetClass="entr" presetSubtype="0" fill="hold" grpId="0" nodeType="withEffect">
                                  <p:stCondLst>
                                    <p:cond delay="0"/>
                                  </p:stCondLst>
                                  <p:childTnLst>
                                    <p:set>
                                      <p:cBhvr>
                                        <p:cTn id="55" dur="1" fill="hold">
                                          <p:stCondLst>
                                            <p:cond delay="0"/>
                                          </p:stCondLst>
                                        </p:cTn>
                                        <p:tgtEl>
                                          <p:spTgt spid="9352"/>
                                        </p:tgtEl>
                                        <p:attrNameLst>
                                          <p:attrName>style.visibility</p:attrName>
                                        </p:attrNameLst>
                                      </p:cBhvr>
                                      <p:to>
                                        <p:strVal val="visible"/>
                                      </p:to>
                                    </p:set>
                                    <p:anim calcmode="lin" valueType="num">
                                      <p:cBhvr>
                                        <p:cTn id="56" dur="1000" fill="hold"/>
                                        <p:tgtEl>
                                          <p:spTgt spid="9352"/>
                                        </p:tgtEl>
                                        <p:attrNameLst>
                                          <p:attrName>ppt_w</p:attrName>
                                        </p:attrNameLst>
                                      </p:cBhvr>
                                      <p:tavLst>
                                        <p:tav tm="0">
                                          <p:val>
                                            <p:fltVal val="0"/>
                                          </p:val>
                                        </p:tav>
                                        <p:tav tm="100000">
                                          <p:val>
                                            <p:strVal val="#ppt_w"/>
                                          </p:val>
                                        </p:tav>
                                      </p:tavLst>
                                    </p:anim>
                                    <p:anim calcmode="lin" valueType="num">
                                      <p:cBhvr>
                                        <p:cTn id="57" dur="1000" fill="hold"/>
                                        <p:tgtEl>
                                          <p:spTgt spid="9352"/>
                                        </p:tgtEl>
                                        <p:attrNameLst>
                                          <p:attrName>ppt_h</p:attrName>
                                        </p:attrNameLst>
                                      </p:cBhvr>
                                      <p:tavLst>
                                        <p:tav tm="0">
                                          <p:val>
                                            <p:fltVal val="0"/>
                                          </p:val>
                                        </p:tav>
                                        <p:tav tm="100000">
                                          <p:val>
                                            <p:strVal val="#ppt_h"/>
                                          </p:val>
                                        </p:tav>
                                      </p:tavLst>
                                    </p:anim>
                                    <p:anim calcmode="lin" valueType="num">
                                      <p:cBhvr>
                                        <p:cTn id="58" dur="1000" fill="hold"/>
                                        <p:tgtEl>
                                          <p:spTgt spid="9352"/>
                                        </p:tgtEl>
                                        <p:attrNameLst>
                                          <p:attrName>style.rotation</p:attrName>
                                        </p:attrNameLst>
                                      </p:cBhvr>
                                      <p:tavLst>
                                        <p:tav tm="0">
                                          <p:val>
                                            <p:fltVal val="90"/>
                                          </p:val>
                                        </p:tav>
                                        <p:tav tm="100000">
                                          <p:val>
                                            <p:fltVal val="0"/>
                                          </p:val>
                                        </p:tav>
                                      </p:tavLst>
                                    </p:anim>
                                    <p:animEffect transition="in" filter="fade">
                                      <p:cBhvr>
                                        <p:cTn id="59" dur="1000"/>
                                        <p:tgtEl>
                                          <p:spTgt spid="9352"/>
                                        </p:tgtEl>
                                      </p:cBhvr>
                                    </p:animEffect>
                                  </p:childTnLst>
                                </p:cTn>
                              </p:par>
                              <p:par>
                                <p:cTn id="60" presetID="31" presetClass="entr" presetSubtype="0" fill="hold" grpId="0" nodeType="withEffect">
                                  <p:stCondLst>
                                    <p:cond delay="0"/>
                                  </p:stCondLst>
                                  <p:childTnLst>
                                    <p:set>
                                      <p:cBhvr>
                                        <p:cTn id="61" dur="1" fill="hold">
                                          <p:stCondLst>
                                            <p:cond delay="0"/>
                                          </p:stCondLst>
                                        </p:cTn>
                                        <p:tgtEl>
                                          <p:spTgt spid="9360"/>
                                        </p:tgtEl>
                                        <p:attrNameLst>
                                          <p:attrName>style.visibility</p:attrName>
                                        </p:attrNameLst>
                                      </p:cBhvr>
                                      <p:to>
                                        <p:strVal val="visible"/>
                                      </p:to>
                                    </p:set>
                                    <p:anim calcmode="lin" valueType="num">
                                      <p:cBhvr>
                                        <p:cTn id="62" dur="1000" fill="hold"/>
                                        <p:tgtEl>
                                          <p:spTgt spid="9360"/>
                                        </p:tgtEl>
                                        <p:attrNameLst>
                                          <p:attrName>ppt_w</p:attrName>
                                        </p:attrNameLst>
                                      </p:cBhvr>
                                      <p:tavLst>
                                        <p:tav tm="0">
                                          <p:val>
                                            <p:fltVal val="0"/>
                                          </p:val>
                                        </p:tav>
                                        <p:tav tm="100000">
                                          <p:val>
                                            <p:strVal val="#ppt_w"/>
                                          </p:val>
                                        </p:tav>
                                      </p:tavLst>
                                    </p:anim>
                                    <p:anim calcmode="lin" valueType="num">
                                      <p:cBhvr>
                                        <p:cTn id="63" dur="1000" fill="hold"/>
                                        <p:tgtEl>
                                          <p:spTgt spid="9360"/>
                                        </p:tgtEl>
                                        <p:attrNameLst>
                                          <p:attrName>ppt_h</p:attrName>
                                        </p:attrNameLst>
                                      </p:cBhvr>
                                      <p:tavLst>
                                        <p:tav tm="0">
                                          <p:val>
                                            <p:fltVal val="0"/>
                                          </p:val>
                                        </p:tav>
                                        <p:tav tm="100000">
                                          <p:val>
                                            <p:strVal val="#ppt_h"/>
                                          </p:val>
                                        </p:tav>
                                      </p:tavLst>
                                    </p:anim>
                                    <p:anim calcmode="lin" valueType="num">
                                      <p:cBhvr>
                                        <p:cTn id="64" dur="1000" fill="hold"/>
                                        <p:tgtEl>
                                          <p:spTgt spid="9360"/>
                                        </p:tgtEl>
                                        <p:attrNameLst>
                                          <p:attrName>style.rotation</p:attrName>
                                        </p:attrNameLst>
                                      </p:cBhvr>
                                      <p:tavLst>
                                        <p:tav tm="0">
                                          <p:val>
                                            <p:fltVal val="90"/>
                                          </p:val>
                                        </p:tav>
                                        <p:tav tm="100000">
                                          <p:val>
                                            <p:fltVal val="0"/>
                                          </p:val>
                                        </p:tav>
                                      </p:tavLst>
                                    </p:anim>
                                    <p:animEffect transition="in" filter="fade">
                                      <p:cBhvr>
                                        <p:cTn id="65" dur="1000"/>
                                        <p:tgtEl>
                                          <p:spTgt spid="9360"/>
                                        </p:tgtEl>
                                      </p:cBhvr>
                                    </p:animEffect>
                                  </p:childTnLst>
                                </p:cTn>
                              </p:par>
                              <p:par>
                                <p:cTn id="66" presetID="31" presetClass="entr" presetSubtype="0" fill="hold" grpId="0" nodeType="withEffect">
                                  <p:stCondLst>
                                    <p:cond delay="0"/>
                                  </p:stCondLst>
                                  <p:childTnLst>
                                    <p:set>
                                      <p:cBhvr>
                                        <p:cTn id="67" dur="1" fill="hold">
                                          <p:stCondLst>
                                            <p:cond delay="0"/>
                                          </p:stCondLst>
                                        </p:cTn>
                                        <p:tgtEl>
                                          <p:spTgt spid="9356"/>
                                        </p:tgtEl>
                                        <p:attrNameLst>
                                          <p:attrName>style.visibility</p:attrName>
                                        </p:attrNameLst>
                                      </p:cBhvr>
                                      <p:to>
                                        <p:strVal val="visible"/>
                                      </p:to>
                                    </p:set>
                                    <p:anim calcmode="lin" valueType="num">
                                      <p:cBhvr>
                                        <p:cTn id="68" dur="1000" fill="hold"/>
                                        <p:tgtEl>
                                          <p:spTgt spid="9356"/>
                                        </p:tgtEl>
                                        <p:attrNameLst>
                                          <p:attrName>ppt_w</p:attrName>
                                        </p:attrNameLst>
                                      </p:cBhvr>
                                      <p:tavLst>
                                        <p:tav tm="0">
                                          <p:val>
                                            <p:fltVal val="0"/>
                                          </p:val>
                                        </p:tav>
                                        <p:tav tm="100000">
                                          <p:val>
                                            <p:strVal val="#ppt_w"/>
                                          </p:val>
                                        </p:tav>
                                      </p:tavLst>
                                    </p:anim>
                                    <p:anim calcmode="lin" valueType="num">
                                      <p:cBhvr>
                                        <p:cTn id="69" dur="1000" fill="hold"/>
                                        <p:tgtEl>
                                          <p:spTgt spid="9356"/>
                                        </p:tgtEl>
                                        <p:attrNameLst>
                                          <p:attrName>ppt_h</p:attrName>
                                        </p:attrNameLst>
                                      </p:cBhvr>
                                      <p:tavLst>
                                        <p:tav tm="0">
                                          <p:val>
                                            <p:fltVal val="0"/>
                                          </p:val>
                                        </p:tav>
                                        <p:tav tm="100000">
                                          <p:val>
                                            <p:strVal val="#ppt_h"/>
                                          </p:val>
                                        </p:tav>
                                      </p:tavLst>
                                    </p:anim>
                                    <p:anim calcmode="lin" valueType="num">
                                      <p:cBhvr>
                                        <p:cTn id="70" dur="1000" fill="hold"/>
                                        <p:tgtEl>
                                          <p:spTgt spid="9356"/>
                                        </p:tgtEl>
                                        <p:attrNameLst>
                                          <p:attrName>style.rotation</p:attrName>
                                        </p:attrNameLst>
                                      </p:cBhvr>
                                      <p:tavLst>
                                        <p:tav tm="0">
                                          <p:val>
                                            <p:fltVal val="90"/>
                                          </p:val>
                                        </p:tav>
                                        <p:tav tm="100000">
                                          <p:val>
                                            <p:fltVal val="0"/>
                                          </p:val>
                                        </p:tav>
                                      </p:tavLst>
                                    </p:anim>
                                    <p:animEffect transition="in" filter="fade">
                                      <p:cBhvr>
                                        <p:cTn id="71" dur="1000"/>
                                        <p:tgtEl>
                                          <p:spTgt spid="9356"/>
                                        </p:tgtEl>
                                      </p:cBhvr>
                                    </p:animEffect>
                                  </p:childTnLst>
                                </p:cTn>
                              </p:par>
                              <p:par>
                                <p:cTn id="72" presetID="31" presetClass="entr" presetSubtype="0" fill="hold" grpId="0" nodeType="withEffect">
                                  <p:stCondLst>
                                    <p:cond delay="0"/>
                                  </p:stCondLst>
                                  <p:childTnLst>
                                    <p:set>
                                      <p:cBhvr>
                                        <p:cTn id="73" dur="1" fill="hold">
                                          <p:stCondLst>
                                            <p:cond delay="0"/>
                                          </p:stCondLst>
                                        </p:cTn>
                                        <p:tgtEl>
                                          <p:spTgt spid="9357"/>
                                        </p:tgtEl>
                                        <p:attrNameLst>
                                          <p:attrName>style.visibility</p:attrName>
                                        </p:attrNameLst>
                                      </p:cBhvr>
                                      <p:to>
                                        <p:strVal val="visible"/>
                                      </p:to>
                                    </p:set>
                                    <p:anim calcmode="lin" valueType="num">
                                      <p:cBhvr>
                                        <p:cTn id="74" dur="1000" fill="hold"/>
                                        <p:tgtEl>
                                          <p:spTgt spid="9357"/>
                                        </p:tgtEl>
                                        <p:attrNameLst>
                                          <p:attrName>ppt_w</p:attrName>
                                        </p:attrNameLst>
                                      </p:cBhvr>
                                      <p:tavLst>
                                        <p:tav tm="0">
                                          <p:val>
                                            <p:fltVal val="0"/>
                                          </p:val>
                                        </p:tav>
                                        <p:tav tm="100000">
                                          <p:val>
                                            <p:strVal val="#ppt_w"/>
                                          </p:val>
                                        </p:tav>
                                      </p:tavLst>
                                    </p:anim>
                                    <p:anim calcmode="lin" valueType="num">
                                      <p:cBhvr>
                                        <p:cTn id="75" dur="1000" fill="hold"/>
                                        <p:tgtEl>
                                          <p:spTgt spid="9357"/>
                                        </p:tgtEl>
                                        <p:attrNameLst>
                                          <p:attrName>ppt_h</p:attrName>
                                        </p:attrNameLst>
                                      </p:cBhvr>
                                      <p:tavLst>
                                        <p:tav tm="0">
                                          <p:val>
                                            <p:fltVal val="0"/>
                                          </p:val>
                                        </p:tav>
                                        <p:tav tm="100000">
                                          <p:val>
                                            <p:strVal val="#ppt_h"/>
                                          </p:val>
                                        </p:tav>
                                      </p:tavLst>
                                    </p:anim>
                                    <p:anim calcmode="lin" valueType="num">
                                      <p:cBhvr>
                                        <p:cTn id="76" dur="1000" fill="hold"/>
                                        <p:tgtEl>
                                          <p:spTgt spid="9357"/>
                                        </p:tgtEl>
                                        <p:attrNameLst>
                                          <p:attrName>style.rotation</p:attrName>
                                        </p:attrNameLst>
                                      </p:cBhvr>
                                      <p:tavLst>
                                        <p:tav tm="0">
                                          <p:val>
                                            <p:fltVal val="90"/>
                                          </p:val>
                                        </p:tav>
                                        <p:tav tm="100000">
                                          <p:val>
                                            <p:fltVal val="0"/>
                                          </p:val>
                                        </p:tav>
                                      </p:tavLst>
                                    </p:anim>
                                    <p:animEffect transition="in" filter="fade">
                                      <p:cBhvr>
                                        <p:cTn id="77" dur="1000"/>
                                        <p:tgtEl>
                                          <p:spTgt spid="9357"/>
                                        </p:tgtEl>
                                      </p:cBhvr>
                                    </p:animEffect>
                                  </p:childTnLst>
                                </p:cTn>
                              </p:par>
                              <p:par>
                                <p:cTn id="78" presetID="31" presetClass="entr" presetSubtype="0" fill="hold" grpId="0" nodeType="withEffect">
                                  <p:stCondLst>
                                    <p:cond delay="0"/>
                                  </p:stCondLst>
                                  <p:childTnLst>
                                    <p:set>
                                      <p:cBhvr>
                                        <p:cTn id="79" dur="1" fill="hold">
                                          <p:stCondLst>
                                            <p:cond delay="0"/>
                                          </p:stCondLst>
                                        </p:cTn>
                                        <p:tgtEl>
                                          <p:spTgt spid="9354"/>
                                        </p:tgtEl>
                                        <p:attrNameLst>
                                          <p:attrName>style.visibility</p:attrName>
                                        </p:attrNameLst>
                                      </p:cBhvr>
                                      <p:to>
                                        <p:strVal val="visible"/>
                                      </p:to>
                                    </p:set>
                                    <p:anim calcmode="lin" valueType="num">
                                      <p:cBhvr>
                                        <p:cTn id="80" dur="1000" fill="hold"/>
                                        <p:tgtEl>
                                          <p:spTgt spid="9354"/>
                                        </p:tgtEl>
                                        <p:attrNameLst>
                                          <p:attrName>ppt_w</p:attrName>
                                        </p:attrNameLst>
                                      </p:cBhvr>
                                      <p:tavLst>
                                        <p:tav tm="0">
                                          <p:val>
                                            <p:fltVal val="0"/>
                                          </p:val>
                                        </p:tav>
                                        <p:tav tm="100000">
                                          <p:val>
                                            <p:strVal val="#ppt_w"/>
                                          </p:val>
                                        </p:tav>
                                      </p:tavLst>
                                    </p:anim>
                                    <p:anim calcmode="lin" valueType="num">
                                      <p:cBhvr>
                                        <p:cTn id="81" dur="1000" fill="hold"/>
                                        <p:tgtEl>
                                          <p:spTgt spid="9354"/>
                                        </p:tgtEl>
                                        <p:attrNameLst>
                                          <p:attrName>ppt_h</p:attrName>
                                        </p:attrNameLst>
                                      </p:cBhvr>
                                      <p:tavLst>
                                        <p:tav tm="0">
                                          <p:val>
                                            <p:fltVal val="0"/>
                                          </p:val>
                                        </p:tav>
                                        <p:tav tm="100000">
                                          <p:val>
                                            <p:strVal val="#ppt_h"/>
                                          </p:val>
                                        </p:tav>
                                      </p:tavLst>
                                    </p:anim>
                                    <p:anim calcmode="lin" valueType="num">
                                      <p:cBhvr>
                                        <p:cTn id="82" dur="1000" fill="hold"/>
                                        <p:tgtEl>
                                          <p:spTgt spid="9354"/>
                                        </p:tgtEl>
                                        <p:attrNameLst>
                                          <p:attrName>style.rotation</p:attrName>
                                        </p:attrNameLst>
                                      </p:cBhvr>
                                      <p:tavLst>
                                        <p:tav tm="0">
                                          <p:val>
                                            <p:fltVal val="90"/>
                                          </p:val>
                                        </p:tav>
                                        <p:tav tm="100000">
                                          <p:val>
                                            <p:fltVal val="0"/>
                                          </p:val>
                                        </p:tav>
                                      </p:tavLst>
                                    </p:anim>
                                    <p:animEffect transition="in" filter="fade">
                                      <p:cBhvr>
                                        <p:cTn id="83" dur="1000"/>
                                        <p:tgtEl>
                                          <p:spTgt spid="9354"/>
                                        </p:tgtEl>
                                      </p:cBhvr>
                                    </p:animEffect>
                                  </p:childTnLst>
                                </p:cTn>
                              </p:par>
                            </p:childTnLst>
                          </p:cTn>
                        </p:par>
                      </p:childTnLst>
                    </p:cTn>
                  </p:par>
                  <p:par>
                    <p:cTn id="84" fill="hold">
                      <p:stCondLst>
                        <p:cond delay="indefinite"/>
                      </p:stCondLst>
                      <p:childTnLst>
                        <p:par>
                          <p:cTn id="85" fill="hold">
                            <p:stCondLst>
                              <p:cond delay="0"/>
                            </p:stCondLst>
                            <p:childTnLst>
                              <p:par>
                                <p:cTn id="86" presetID="26" presetClass="entr" presetSubtype="0" fill="hold" nodeType="clickEffect">
                                  <p:stCondLst>
                                    <p:cond delay="0"/>
                                  </p:stCondLst>
                                  <p:childTnLst>
                                    <p:set>
                                      <p:cBhvr>
                                        <p:cTn id="87" dur="1" fill="hold">
                                          <p:stCondLst>
                                            <p:cond delay="0"/>
                                          </p:stCondLst>
                                        </p:cTn>
                                        <p:tgtEl>
                                          <p:spTgt spid="9370"/>
                                        </p:tgtEl>
                                        <p:attrNameLst>
                                          <p:attrName>style.visibility</p:attrName>
                                        </p:attrNameLst>
                                      </p:cBhvr>
                                      <p:to>
                                        <p:strVal val="visible"/>
                                      </p:to>
                                    </p:set>
                                    <p:animEffect transition="in" filter="wipe(down)">
                                      <p:cBhvr>
                                        <p:cTn id="88" dur="580">
                                          <p:stCondLst>
                                            <p:cond delay="0"/>
                                          </p:stCondLst>
                                        </p:cTn>
                                        <p:tgtEl>
                                          <p:spTgt spid="9370"/>
                                        </p:tgtEl>
                                      </p:cBhvr>
                                    </p:animEffect>
                                    <p:anim calcmode="lin" valueType="num">
                                      <p:cBhvr>
                                        <p:cTn id="89" dur="1822" tmFilter="0,0; 0.14,0.36; 0.43,0.73; 0.71,0.91; 1.0,1.0">
                                          <p:stCondLst>
                                            <p:cond delay="0"/>
                                          </p:stCondLst>
                                        </p:cTn>
                                        <p:tgtEl>
                                          <p:spTgt spid="9370"/>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9370"/>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9370"/>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9370"/>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9370"/>
                                        </p:tgtEl>
                                        <p:attrNameLst>
                                          <p:attrName>ppt_y</p:attrName>
                                        </p:attrNameLst>
                                      </p:cBhvr>
                                      <p:tavLst>
                                        <p:tav tm="0" fmla="#ppt_y-sin(pi*$)/81">
                                          <p:val>
                                            <p:fltVal val="0"/>
                                          </p:val>
                                        </p:tav>
                                        <p:tav tm="100000">
                                          <p:val>
                                            <p:fltVal val="1"/>
                                          </p:val>
                                        </p:tav>
                                      </p:tavLst>
                                    </p:anim>
                                    <p:animScale>
                                      <p:cBhvr>
                                        <p:cTn id="94" dur="26">
                                          <p:stCondLst>
                                            <p:cond delay="650"/>
                                          </p:stCondLst>
                                        </p:cTn>
                                        <p:tgtEl>
                                          <p:spTgt spid="9370"/>
                                        </p:tgtEl>
                                      </p:cBhvr>
                                      <p:to x="100000" y="60000"/>
                                    </p:animScale>
                                    <p:animScale>
                                      <p:cBhvr>
                                        <p:cTn id="95" dur="166" decel="50000">
                                          <p:stCondLst>
                                            <p:cond delay="676"/>
                                          </p:stCondLst>
                                        </p:cTn>
                                        <p:tgtEl>
                                          <p:spTgt spid="9370"/>
                                        </p:tgtEl>
                                      </p:cBhvr>
                                      <p:to x="100000" y="100000"/>
                                    </p:animScale>
                                    <p:animScale>
                                      <p:cBhvr>
                                        <p:cTn id="96" dur="26">
                                          <p:stCondLst>
                                            <p:cond delay="1312"/>
                                          </p:stCondLst>
                                        </p:cTn>
                                        <p:tgtEl>
                                          <p:spTgt spid="9370"/>
                                        </p:tgtEl>
                                      </p:cBhvr>
                                      <p:to x="100000" y="80000"/>
                                    </p:animScale>
                                    <p:animScale>
                                      <p:cBhvr>
                                        <p:cTn id="97" dur="166" decel="50000">
                                          <p:stCondLst>
                                            <p:cond delay="1338"/>
                                          </p:stCondLst>
                                        </p:cTn>
                                        <p:tgtEl>
                                          <p:spTgt spid="9370"/>
                                        </p:tgtEl>
                                      </p:cBhvr>
                                      <p:to x="100000" y="100000"/>
                                    </p:animScale>
                                    <p:animScale>
                                      <p:cBhvr>
                                        <p:cTn id="98" dur="26">
                                          <p:stCondLst>
                                            <p:cond delay="1642"/>
                                          </p:stCondLst>
                                        </p:cTn>
                                        <p:tgtEl>
                                          <p:spTgt spid="9370"/>
                                        </p:tgtEl>
                                      </p:cBhvr>
                                      <p:to x="100000" y="90000"/>
                                    </p:animScale>
                                    <p:animScale>
                                      <p:cBhvr>
                                        <p:cTn id="99" dur="166" decel="50000">
                                          <p:stCondLst>
                                            <p:cond delay="1668"/>
                                          </p:stCondLst>
                                        </p:cTn>
                                        <p:tgtEl>
                                          <p:spTgt spid="9370"/>
                                        </p:tgtEl>
                                      </p:cBhvr>
                                      <p:to x="100000" y="100000"/>
                                    </p:animScale>
                                    <p:animScale>
                                      <p:cBhvr>
                                        <p:cTn id="100" dur="26">
                                          <p:stCondLst>
                                            <p:cond delay="1808"/>
                                          </p:stCondLst>
                                        </p:cTn>
                                        <p:tgtEl>
                                          <p:spTgt spid="9370"/>
                                        </p:tgtEl>
                                      </p:cBhvr>
                                      <p:to x="100000" y="95000"/>
                                    </p:animScale>
                                    <p:animScale>
                                      <p:cBhvr>
                                        <p:cTn id="101" dur="166" decel="50000">
                                          <p:stCondLst>
                                            <p:cond delay="1834"/>
                                          </p:stCondLst>
                                        </p:cTn>
                                        <p:tgtEl>
                                          <p:spTgt spid="9370"/>
                                        </p:tgtEl>
                                      </p:cBhvr>
                                      <p:to x="100000" y="100000"/>
                                    </p:animScale>
                                  </p:childTnLst>
                                </p:cTn>
                              </p:par>
                              <p:par>
                                <p:cTn id="102" presetID="10" presetClass="entr" presetSubtype="0" fill="hold" nodeType="withEffect">
                                  <p:stCondLst>
                                    <p:cond delay="0"/>
                                  </p:stCondLst>
                                  <p:childTnLst>
                                    <p:set>
                                      <p:cBhvr>
                                        <p:cTn id="103" dur="1" fill="hold">
                                          <p:stCondLst>
                                            <p:cond delay="0"/>
                                          </p:stCondLst>
                                        </p:cTn>
                                        <p:tgtEl>
                                          <p:spTgt spid="9257"/>
                                        </p:tgtEl>
                                        <p:attrNameLst>
                                          <p:attrName>style.visibility</p:attrName>
                                        </p:attrNameLst>
                                      </p:cBhvr>
                                      <p:to>
                                        <p:strVal val="visible"/>
                                      </p:to>
                                    </p:set>
                                    <p:animEffect transition="in" filter="fade">
                                      <p:cBhvr>
                                        <p:cTn id="104" dur="500"/>
                                        <p:tgtEl>
                                          <p:spTgt spid="9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52" grpId="0" animBg="1"/>
      <p:bldP spid="9353" grpId="0" animBg="1"/>
      <p:bldP spid="9354" grpId="0" animBg="1"/>
      <p:bldP spid="9355" grpId="0" animBg="1"/>
      <p:bldP spid="9356" grpId="0" animBg="1"/>
      <p:bldP spid="9357" grpId="0" animBg="1"/>
      <p:bldP spid="9358" grpId="0" animBg="1"/>
      <p:bldP spid="9359" grpId="0" animBg="1"/>
      <p:bldP spid="9360" grpId="0" animBg="1"/>
      <p:bldP spid="94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EC9F2-D52F-08C9-A674-6D44E2BC2101}"/>
            </a:ext>
          </a:extLst>
        </p:cNvPr>
        <p:cNvGrpSpPr/>
        <p:nvPr/>
      </p:nvGrpSpPr>
      <p:grpSpPr>
        <a:xfrm>
          <a:off x="0" y="0"/>
          <a:ext cx="0" cy="0"/>
          <a:chOff x="0" y="0"/>
          <a:chExt cx="0" cy="0"/>
        </a:xfrm>
      </p:grpSpPr>
      <p:pic>
        <p:nvPicPr>
          <p:cNvPr id="9218" name="Picture 2" descr="&quot;fire&quot; Emoji - Download for free – Iconduck">
            <a:extLst>
              <a:ext uri="{FF2B5EF4-FFF2-40B4-BE49-F238E27FC236}">
                <a16:creationId xmlns:a16="http://schemas.microsoft.com/office/drawing/2014/main" id="{464AB8D6-C329-3D8C-D309-C033A5D55F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4696" y="6276093"/>
            <a:ext cx="477395" cy="566480"/>
          </a:xfrm>
          <a:prstGeom prst="rect">
            <a:avLst/>
          </a:prstGeom>
          <a:noFill/>
          <a:extLst>
            <a:ext uri="{909E8E84-426E-40DD-AFC4-6F175D3DCCD1}">
              <a14:hiddenFill xmlns:a14="http://schemas.microsoft.com/office/drawing/2010/main">
                <a:solidFill>
                  <a:srgbClr val="FFFFFF"/>
                </a:solidFill>
              </a14:hiddenFill>
            </a:ext>
          </a:extLst>
        </p:spPr>
      </p:pic>
      <p:pic>
        <p:nvPicPr>
          <p:cNvPr id="9241" name="Picture 2" descr="&quot;fire&quot; Emoji - Download for free – Iconduck">
            <a:extLst>
              <a:ext uri="{FF2B5EF4-FFF2-40B4-BE49-F238E27FC236}">
                <a16:creationId xmlns:a16="http://schemas.microsoft.com/office/drawing/2014/main" id="{210CADAF-7FBB-6EB0-D049-775BDCAF73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9201" y="6278933"/>
            <a:ext cx="477395" cy="566480"/>
          </a:xfrm>
          <a:prstGeom prst="rect">
            <a:avLst/>
          </a:prstGeom>
          <a:noFill/>
          <a:extLst>
            <a:ext uri="{909E8E84-426E-40DD-AFC4-6F175D3DCCD1}">
              <a14:hiddenFill xmlns:a14="http://schemas.microsoft.com/office/drawing/2010/main">
                <a:solidFill>
                  <a:srgbClr val="FFFFFF"/>
                </a:solidFill>
              </a14:hiddenFill>
            </a:ext>
          </a:extLst>
        </p:spPr>
      </p:pic>
      <p:pic>
        <p:nvPicPr>
          <p:cNvPr id="9242" name="Picture 2" descr="&quot;fire&quot; Emoji - Download for free – Iconduck">
            <a:extLst>
              <a:ext uri="{FF2B5EF4-FFF2-40B4-BE49-F238E27FC236}">
                <a16:creationId xmlns:a16="http://schemas.microsoft.com/office/drawing/2014/main" id="{06377E08-9442-7E92-3E06-52B42770F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5959" y="6278933"/>
            <a:ext cx="477395" cy="566480"/>
          </a:xfrm>
          <a:prstGeom prst="rect">
            <a:avLst/>
          </a:prstGeom>
          <a:noFill/>
          <a:extLst>
            <a:ext uri="{909E8E84-426E-40DD-AFC4-6F175D3DCCD1}">
              <a14:hiddenFill xmlns:a14="http://schemas.microsoft.com/office/drawing/2010/main">
                <a:solidFill>
                  <a:srgbClr val="FFFFFF"/>
                </a:solidFill>
              </a14:hiddenFill>
            </a:ext>
          </a:extLst>
        </p:spPr>
      </p:pic>
      <p:pic>
        <p:nvPicPr>
          <p:cNvPr id="9243" name="Picture 2" descr="&quot;fire&quot; Emoji - Download for free – Iconduck">
            <a:extLst>
              <a:ext uri="{FF2B5EF4-FFF2-40B4-BE49-F238E27FC236}">
                <a16:creationId xmlns:a16="http://schemas.microsoft.com/office/drawing/2014/main" id="{DA44F24D-0310-BA33-1FD3-C0DB0FEA06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0406" y="6279704"/>
            <a:ext cx="477395" cy="566480"/>
          </a:xfrm>
          <a:prstGeom prst="rect">
            <a:avLst/>
          </a:prstGeom>
          <a:noFill/>
          <a:extLst>
            <a:ext uri="{909E8E84-426E-40DD-AFC4-6F175D3DCCD1}">
              <a14:hiddenFill xmlns:a14="http://schemas.microsoft.com/office/drawing/2010/main">
                <a:solidFill>
                  <a:srgbClr val="FFFFFF"/>
                </a:solidFill>
              </a14:hiddenFill>
            </a:ext>
          </a:extLst>
        </p:spPr>
      </p:pic>
      <p:pic>
        <p:nvPicPr>
          <p:cNvPr id="9244" name="Picture 2" descr="&quot;fire&quot; Emoji - Download for free – Iconduck">
            <a:extLst>
              <a:ext uri="{FF2B5EF4-FFF2-40B4-BE49-F238E27FC236}">
                <a16:creationId xmlns:a16="http://schemas.microsoft.com/office/drawing/2014/main" id="{9BE8CDD0-3486-5F32-D0FD-3539DF0298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4911" y="6282544"/>
            <a:ext cx="477395" cy="566480"/>
          </a:xfrm>
          <a:prstGeom prst="rect">
            <a:avLst/>
          </a:prstGeom>
          <a:noFill/>
          <a:extLst>
            <a:ext uri="{909E8E84-426E-40DD-AFC4-6F175D3DCCD1}">
              <a14:hiddenFill xmlns:a14="http://schemas.microsoft.com/office/drawing/2010/main">
                <a:solidFill>
                  <a:srgbClr val="FFFFFF"/>
                </a:solidFill>
              </a14:hiddenFill>
            </a:ext>
          </a:extLst>
        </p:spPr>
      </p:pic>
      <p:grpSp>
        <p:nvGrpSpPr>
          <p:cNvPr id="9257" name="Group 9256">
            <a:extLst>
              <a:ext uri="{FF2B5EF4-FFF2-40B4-BE49-F238E27FC236}">
                <a16:creationId xmlns:a16="http://schemas.microsoft.com/office/drawing/2014/main" id="{8F946622-8A24-0224-C91F-BFACC65F5B92}"/>
              </a:ext>
            </a:extLst>
          </p:cNvPr>
          <p:cNvGrpSpPr/>
          <p:nvPr/>
        </p:nvGrpSpPr>
        <p:grpSpPr>
          <a:xfrm>
            <a:off x="1361054" y="1670965"/>
            <a:ext cx="958435" cy="4295494"/>
            <a:chOff x="9448907" y="2112886"/>
            <a:chExt cx="1123618" cy="4295494"/>
          </a:xfrm>
        </p:grpSpPr>
        <p:sp>
          <p:nvSpPr>
            <p:cNvPr id="9255" name="Arrow: Up 9254">
              <a:extLst>
                <a:ext uri="{FF2B5EF4-FFF2-40B4-BE49-F238E27FC236}">
                  <a16:creationId xmlns:a16="http://schemas.microsoft.com/office/drawing/2014/main" id="{F111A8C9-6D5F-E6E7-46A9-8FFD21EAA36F}"/>
                </a:ext>
              </a:extLst>
            </p:cNvPr>
            <p:cNvSpPr/>
            <p:nvPr/>
          </p:nvSpPr>
          <p:spPr>
            <a:xfrm>
              <a:off x="9448907" y="2112886"/>
              <a:ext cx="1123618" cy="4295494"/>
            </a:xfrm>
            <a:prstGeom prst="upArrow">
              <a:avLst/>
            </a:prstGeom>
            <a:gradFill flip="none" rotWithShape="1">
              <a:gsLst>
                <a:gs pos="0">
                  <a:srgbClr val="FF0000"/>
                </a:gs>
                <a:gs pos="100000">
                  <a:srgbClr val="0070C0"/>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256" name="TextBox 9255">
              <a:extLst>
                <a:ext uri="{FF2B5EF4-FFF2-40B4-BE49-F238E27FC236}">
                  <a16:creationId xmlns:a16="http://schemas.microsoft.com/office/drawing/2014/main" id="{15981E8A-5B51-1EE9-B351-D86DB8D5E484}"/>
                </a:ext>
              </a:extLst>
            </p:cNvPr>
            <p:cNvSpPr txBox="1"/>
            <p:nvPr/>
          </p:nvSpPr>
          <p:spPr>
            <a:xfrm rot="16200000">
              <a:off x="9224059" y="4087906"/>
              <a:ext cx="1548794" cy="369332"/>
            </a:xfrm>
            <a:prstGeom prst="rect">
              <a:avLst/>
            </a:prstGeom>
            <a:noFill/>
          </p:spPr>
          <p:txBody>
            <a:bodyPr wrap="square" rtlCol="0">
              <a:spAutoFit/>
            </a:bodyPr>
            <a:lstStyle/>
            <a:p>
              <a:r>
                <a:rPr lang="en-US" dirty="0"/>
                <a:t>Temperature</a:t>
              </a:r>
              <a:endParaRPr lang="en-CA" dirty="0"/>
            </a:p>
          </p:txBody>
        </p:sp>
      </p:grpSp>
      <p:sp>
        <p:nvSpPr>
          <p:cNvPr id="9352" name="Oval 9351">
            <a:extLst>
              <a:ext uri="{FF2B5EF4-FFF2-40B4-BE49-F238E27FC236}">
                <a16:creationId xmlns:a16="http://schemas.microsoft.com/office/drawing/2014/main" id="{81F52017-337B-9503-0DBC-981937431D22}"/>
              </a:ext>
            </a:extLst>
          </p:cNvPr>
          <p:cNvSpPr/>
          <p:nvPr/>
        </p:nvSpPr>
        <p:spPr>
          <a:xfrm>
            <a:off x="5813370" y="3818712"/>
            <a:ext cx="251012" cy="242047"/>
          </a:xfrm>
          <a:prstGeom prst="ellipse">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53" name="Oval 9352">
            <a:extLst>
              <a:ext uri="{FF2B5EF4-FFF2-40B4-BE49-F238E27FC236}">
                <a16:creationId xmlns:a16="http://schemas.microsoft.com/office/drawing/2014/main" id="{47989803-0FCF-80CB-7F75-9151682C63DD}"/>
              </a:ext>
            </a:extLst>
          </p:cNvPr>
          <p:cNvSpPr/>
          <p:nvPr/>
        </p:nvSpPr>
        <p:spPr>
          <a:xfrm rot="18561614">
            <a:off x="4745406" y="3077141"/>
            <a:ext cx="251012" cy="242047"/>
          </a:xfrm>
          <a:prstGeom prst="ellipse">
            <a:avLst/>
          </a:prstGeom>
          <a:solidFill>
            <a:schemeClr val="accent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54" name="Oval 9353">
            <a:extLst>
              <a:ext uri="{FF2B5EF4-FFF2-40B4-BE49-F238E27FC236}">
                <a16:creationId xmlns:a16="http://schemas.microsoft.com/office/drawing/2014/main" id="{3A98C3AE-908E-B6DF-CF06-7511D90EF705}"/>
              </a:ext>
            </a:extLst>
          </p:cNvPr>
          <p:cNvSpPr/>
          <p:nvPr/>
        </p:nvSpPr>
        <p:spPr>
          <a:xfrm>
            <a:off x="8245053" y="3244083"/>
            <a:ext cx="251012" cy="242047"/>
          </a:xfrm>
          <a:prstGeom prst="ellipse">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55" name="Oval 9354">
            <a:extLst>
              <a:ext uri="{FF2B5EF4-FFF2-40B4-BE49-F238E27FC236}">
                <a16:creationId xmlns:a16="http://schemas.microsoft.com/office/drawing/2014/main" id="{4FA1070C-864F-2A69-272E-DD60AF03B502}"/>
              </a:ext>
            </a:extLst>
          </p:cNvPr>
          <p:cNvSpPr/>
          <p:nvPr/>
        </p:nvSpPr>
        <p:spPr>
          <a:xfrm rot="18561614">
            <a:off x="5404728" y="3540922"/>
            <a:ext cx="251012" cy="242047"/>
          </a:xfrm>
          <a:prstGeom prst="ellipse">
            <a:avLst/>
          </a:prstGeom>
          <a:solidFill>
            <a:schemeClr val="accent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56" name="Oval 9355">
            <a:extLst>
              <a:ext uri="{FF2B5EF4-FFF2-40B4-BE49-F238E27FC236}">
                <a16:creationId xmlns:a16="http://schemas.microsoft.com/office/drawing/2014/main" id="{CA500163-DADE-8B81-F7A9-0BFFE77C5677}"/>
              </a:ext>
            </a:extLst>
          </p:cNvPr>
          <p:cNvSpPr/>
          <p:nvPr/>
        </p:nvSpPr>
        <p:spPr>
          <a:xfrm rot="18561614">
            <a:off x="7195584" y="3046687"/>
            <a:ext cx="251012" cy="242047"/>
          </a:xfrm>
          <a:prstGeom prst="ellipse">
            <a:avLst/>
          </a:prstGeom>
          <a:solidFill>
            <a:schemeClr val="accent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57" name="Oval 9356">
            <a:extLst>
              <a:ext uri="{FF2B5EF4-FFF2-40B4-BE49-F238E27FC236}">
                <a16:creationId xmlns:a16="http://schemas.microsoft.com/office/drawing/2014/main" id="{649BB53E-85D5-4A4D-5695-87ACC150DAFD}"/>
              </a:ext>
            </a:extLst>
          </p:cNvPr>
          <p:cNvSpPr/>
          <p:nvPr/>
        </p:nvSpPr>
        <p:spPr>
          <a:xfrm rot="18561614">
            <a:off x="7978863" y="3821427"/>
            <a:ext cx="251012" cy="242047"/>
          </a:xfrm>
          <a:prstGeom prst="ellipse">
            <a:avLst/>
          </a:prstGeom>
          <a:solidFill>
            <a:schemeClr val="accent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58" name="Oval 9357">
            <a:extLst>
              <a:ext uri="{FF2B5EF4-FFF2-40B4-BE49-F238E27FC236}">
                <a16:creationId xmlns:a16="http://schemas.microsoft.com/office/drawing/2014/main" id="{C28AA91A-D269-2182-FA27-137D4682C639}"/>
              </a:ext>
            </a:extLst>
          </p:cNvPr>
          <p:cNvSpPr/>
          <p:nvPr/>
        </p:nvSpPr>
        <p:spPr>
          <a:xfrm rot="18561614">
            <a:off x="3827232" y="3816399"/>
            <a:ext cx="251012" cy="242047"/>
          </a:xfrm>
          <a:prstGeom prst="ellipse">
            <a:avLst/>
          </a:prstGeom>
          <a:solidFill>
            <a:schemeClr val="accent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59" name="Oval 9358">
            <a:extLst>
              <a:ext uri="{FF2B5EF4-FFF2-40B4-BE49-F238E27FC236}">
                <a16:creationId xmlns:a16="http://schemas.microsoft.com/office/drawing/2014/main" id="{9707D553-0FCE-3135-2AB3-210D9C3CECBD}"/>
              </a:ext>
            </a:extLst>
          </p:cNvPr>
          <p:cNvSpPr/>
          <p:nvPr/>
        </p:nvSpPr>
        <p:spPr>
          <a:xfrm rot="18561614">
            <a:off x="3302855" y="2995495"/>
            <a:ext cx="251012" cy="242047"/>
          </a:xfrm>
          <a:prstGeom prst="ellipse">
            <a:avLst/>
          </a:prstGeom>
          <a:solidFill>
            <a:schemeClr val="accent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60" name="Oval 9359">
            <a:extLst>
              <a:ext uri="{FF2B5EF4-FFF2-40B4-BE49-F238E27FC236}">
                <a16:creationId xmlns:a16="http://schemas.microsoft.com/office/drawing/2014/main" id="{B230221E-1EF2-C08E-9B1A-942B111687AB}"/>
              </a:ext>
            </a:extLst>
          </p:cNvPr>
          <p:cNvSpPr/>
          <p:nvPr/>
        </p:nvSpPr>
        <p:spPr>
          <a:xfrm rot="18561614">
            <a:off x="6722004" y="4113526"/>
            <a:ext cx="251012" cy="242047"/>
          </a:xfrm>
          <a:prstGeom prst="ellipse">
            <a:avLst/>
          </a:prstGeom>
          <a:solidFill>
            <a:schemeClr val="accent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 name="Group 1">
            <a:extLst>
              <a:ext uri="{FF2B5EF4-FFF2-40B4-BE49-F238E27FC236}">
                <a16:creationId xmlns:a16="http://schemas.microsoft.com/office/drawing/2014/main" id="{9028E30D-9025-2886-5453-40EEAF25A569}"/>
              </a:ext>
            </a:extLst>
          </p:cNvPr>
          <p:cNvGrpSpPr/>
          <p:nvPr/>
        </p:nvGrpSpPr>
        <p:grpSpPr>
          <a:xfrm>
            <a:off x="3025158" y="4535109"/>
            <a:ext cx="6141684" cy="1667434"/>
            <a:chOff x="3025158" y="4871478"/>
            <a:chExt cx="6141684" cy="1667434"/>
          </a:xfrm>
        </p:grpSpPr>
        <p:grpSp>
          <p:nvGrpSpPr>
            <p:cNvPr id="17" name="Group 16">
              <a:extLst>
                <a:ext uri="{FF2B5EF4-FFF2-40B4-BE49-F238E27FC236}">
                  <a16:creationId xmlns:a16="http://schemas.microsoft.com/office/drawing/2014/main" id="{EEBF8961-01A4-F39D-0085-99485CB507C5}"/>
                </a:ext>
              </a:extLst>
            </p:cNvPr>
            <p:cNvGrpSpPr/>
            <p:nvPr/>
          </p:nvGrpSpPr>
          <p:grpSpPr>
            <a:xfrm>
              <a:off x="3025158" y="4871478"/>
              <a:ext cx="6141684" cy="1667434"/>
              <a:chOff x="2563047" y="3639672"/>
              <a:chExt cx="6141684" cy="1667434"/>
            </a:xfrm>
          </p:grpSpPr>
          <p:sp>
            <p:nvSpPr>
              <p:cNvPr id="14" name="Rectangle 13">
                <a:extLst>
                  <a:ext uri="{FF2B5EF4-FFF2-40B4-BE49-F238E27FC236}">
                    <a16:creationId xmlns:a16="http://schemas.microsoft.com/office/drawing/2014/main" id="{8BE0BF01-7C54-B1C7-84B3-B0A99C9C8A3D}"/>
                  </a:ext>
                </a:extLst>
              </p:cNvPr>
              <p:cNvSpPr/>
              <p:nvPr/>
            </p:nvSpPr>
            <p:spPr>
              <a:xfrm>
                <a:off x="2563047" y="3639672"/>
                <a:ext cx="63614" cy="1667434"/>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240400CB-2D41-82AA-B921-124922737F03}"/>
                  </a:ext>
                </a:extLst>
              </p:cNvPr>
              <p:cNvSpPr/>
              <p:nvPr/>
            </p:nvSpPr>
            <p:spPr>
              <a:xfrm>
                <a:off x="8641117" y="3639672"/>
                <a:ext cx="63614" cy="1667434"/>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id="{46F354FB-150E-6E0D-85ED-7B3C09F543EC}"/>
                  </a:ext>
                </a:extLst>
              </p:cNvPr>
              <p:cNvSpPr/>
              <p:nvPr/>
            </p:nvSpPr>
            <p:spPr>
              <a:xfrm>
                <a:off x="2563906" y="5235388"/>
                <a:ext cx="6140825" cy="71717"/>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8" name="Oval 17">
              <a:extLst>
                <a:ext uri="{FF2B5EF4-FFF2-40B4-BE49-F238E27FC236}">
                  <a16:creationId xmlns:a16="http://schemas.microsoft.com/office/drawing/2014/main" id="{9A48564E-7D29-896C-FF02-8F7A7602B29F}"/>
                </a:ext>
              </a:extLst>
            </p:cNvPr>
            <p:cNvSpPr/>
            <p:nvPr/>
          </p:nvSpPr>
          <p:spPr>
            <a:xfrm>
              <a:off x="3318328" y="5994302"/>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a:extLst>
                <a:ext uri="{FF2B5EF4-FFF2-40B4-BE49-F238E27FC236}">
                  <a16:creationId xmlns:a16="http://schemas.microsoft.com/office/drawing/2014/main" id="{99DE2454-1252-90FA-8DD9-FBD91362DF94}"/>
                </a:ext>
              </a:extLst>
            </p:cNvPr>
            <p:cNvSpPr/>
            <p:nvPr/>
          </p:nvSpPr>
          <p:spPr>
            <a:xfrm>
              <a:off x="4217462" y="6117571"/>
              <a:ext cx="251012" cy="242047"/>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a:extLst>
                <a:ext uri="{FF2B5EF4-FFF2-40B4-BE49-F238E27FC236}">
                  <a16:creationId xmlns:a16="http://schemas.microsoft.com/office/drawing/2014/main" id="{7FE16C4C-F120-1CE3-B013-C65266DEB495}"/>
                </a:ext>
              </a:extLst>
            </p:cNvPr>
            <p:cNvSpPr/>
            <p:nvPr/>
          </p:nvSpPr>
          <p:spPr>
            <a:xfrm>
              <a:off x="6055656" y="5915863"/>
              <a:ext cx="251012" cy="242047"/>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a:extLst>
                <a:ext uri="{FF2B5EF4-FFF2-40B4-BE49-F238E27FC236}">
                  <a16:creationId xmlns:a16="http://schemas.microsoft.com/office/drawing/2014/main" id="{AF35A4A2-8D58-36F3-8E69-D39CC3CF303C}"/>
                </a:ext>
              </a:extLst>
            </p:cNvPr>
            <p:cNvSpPr/>
            <p:nvPr/>
          </p:nvSpPr>
          <p:spPr>
            <a:xfrm>
              <a:off x="7140386" y="5978614"/>
              <a:ext cx="251012" cy="242047"/>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Oval 21">
              <a:extLst>
                <a:ext uri="{FF2B5EF4-FFF2-40B4-BE49-F238E27FC236}">
                  <a16:creationId xmlns:a16="http://schemas.microsoft.com/office/drawing/2014/main" id="{08C4F9A7-5680-C7ED-948A-7DD5262207FF}"/>
                </a:ext>
              </a:extLst>
            </p:cNvPr>
            <p:cNvSpPr/>
            <p:nvPr/>
          </p:nvSpPr>
          <p:spPr>
            <a:xfrm>
              <a:off x="8019786" y="6036886"/>
              <a:ext cx="251012" cy="242047"/>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Oval 22">
              <a:extLst>
                <a:ext uri="{FF2B5EF4-FFF2-40B4-BE49-F238E27FC236}">
                  <a16:creationId xmlns:a16="http://schemas.microsoft.com/office/drawing/2014/main" id="{7082F4FB-FF6D-6360-0E0A-C5ED036BE21A}"/>
                </a:ext>
              </a:extLst>
            </p:cNvPr>
            <p:cNvSpPr/>
            <p:nvPr/>
          </p:nvSpPr>
          <p:spPr>
            <a:xfrm>
              <a:off x="5030802" y="5971894"/>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Oval 23">
              <a:extLst>
                <a:ext uri="{FF2B5EF4-FFF2-40B4-BE49-F238E27FC236}">
                  <a16:creationId xmlns:a16="http://schemas.microsoft.com/office/drawing/2014/main" id="{874A907C-8FF4-5AA4-B790-B51CCF23A15C}"/>
                </a:ext>
              </a:extLst>
            </p:cNvPr>
            <p:cNvSpPr/>
            <p:nvPr/>
          </p:nvSpPr>
          <p:spPr>
            <a:xfrm>
              <a:off x="5533684" y="5794839"/>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Oval 24">
              <a:extLst>
                <a:ext uri="{FF2B5EF4-FFF2-40B4-BE49-F238E27FC236}">
                  <a16:creationId xmlns:a16="http://schemas.microsoft.com/office/drawing/2014/main" id="{29925F63-D355-1814-6F1E-62C9333E147B}"/>
                </a:ext>
              </a:extLst>
            </p:cNvPr>
            <p:cNvSpPr/>
            <p:nvPr/>
          </p:nvSpPr>
          <p:spPr>
            <a:xfrm>
              <a:off x="6684044" y="5873279"/>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Oval 25">
              <a:extLst>
                <a:ext uri="{FF2B5EF4-FFF2-40B4-BE49-F238E27FC236}">
                  <a16:creationId xmlns:a16="http://schemas.microsoft.com/office/drawing/2014/main" id="{3655A363-78CC-605C-1973-32F1E9293B9D}"/>
                </a:ext>
              </a:extLst>
            </p:cNvPr>
            <p:cNvSpPr/>
            <p:nvPr/>
          </p:nvSpPr>
          <p:spPr>
            <a:xfrm>
              <a:off x="8582114" y="5875521"/>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Oval 26">
              <a:extLst>
                <a:ext uri="{FF2B5EF4-FFF2-40B4-BE49-F238E27FC236}">
                  <a16:creationId xmlns:a16="http://schemas.microsoft.com/office/drawing/2014/main" id="{E8C7C77D-0A51-DB1B-6331-A7F1FB818C8A}"/>
                </a:ext>
              </a:extLst>
            </p:cNvPr>
            <p:cNvSpPr/>
            <p:nvPr/>
          </p:nvSpPr>
          <p:spPr>
            <a:xfrm>
              <a:off x="3767895" y="5868794"/>
              <a:ext cx="251012" cy="242047"/>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Oval 27">
              <a:extLst>
                <a:ext uri="{FF2B5EF4-FFF2-40B4-BE49-F238E27FC236}">
                  <a16:creationId xmlns:a16="http://schemas.microsoft.com/office/drawing/2014/main" id="{2CA07EC9-B446-C846-9C83-3058E6470CB2}"/>
                </a:ext>
              </a:extLst>
            </p:cNvPr>
            <p:cNvSpPr/>
            <p:nvPr/>
          </p:nvSpPr>
          <p:spPr>
            <a:xfrm rot="18561614">
              <a:off x="4494551" y="5280375"/>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Oval 28">
              <a:extLst>
                <a:ext uri="{FF2B5EF4-FFF2-40B4-BE49-F238E27FC236}">
                  <a16:creationId xmlns:a16="http://schemas.microsoft.com/office/drawing/2014/main" id="{D0BC4E72-0E52-AA8C-F511-1DE5BFA9623D}"/>
                </a:ext>
              </a:extLst>
            </p:cNvPr>
            <p:cNvSpPr/>
            <p:nvPr/>
          </p:nvSpPr>
          <p:spPr>
            <a:xfrm rot="18561614">
              <a:off x="4265059" y="5590891"/>
              <a:ext cx="251012" cy="242047"/>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Oval 29">
              <a:extLst>
                <a:ext uri="{FF2B5EF4-FFF2-40B4-BE49-F238E27FC236}">
                  <a16:creationId xmlns:a16="http://schemas.microsoft.com/office/drawing/2014/main" id="{15D94461-5104-7640-4998-A1C4B32989CA}"/>
                </a:ext>
              </a:extLst>
            </p:cNvPr>
            <p:cNvSpPr/>
            <p:nvPr/>
          </p:nvSpPr>
          <p:spPr>
            <a:xfrm rot="18561614">
              <a:off x="7511007" y="5747771"/>
              <a:ext cx="251012" cy="242047"/>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Oval 30">
              <a:extLst>
                <a:ext uri="{FF2B5EF4-FFF2-40B4-BE49-F238E27FC236}">
                  <a16:creationId xmlns:a16="http://schemas.microsoft.com/office/drawing/2014/main" id="{A6C7C1F6-C4B6-27B8-2470-6EA9901A8E37}"/>
                </a:ext>
              </a:extLst>
            </p:cNvPr>
            <p:cNvSpPr/>
            <p:nvPr/>
          </p:nvSpPr>
          <p:spPr>
            <a:xfrm rot="18561614">
              <a:off x="7187983" y="5451934"/>
              <a:ext cx="251012" cy="242047"/>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a:extLst>
                <a:ext uri="{FF2B5EF4-FFF2-40B4-BE49-F238E27FC236}">
                  <a16:creationId xmlns:a16="http://schemas.microsoft.com/office/drawing/2014/main" id="{5A76C550-5026-C79C-8355-4CC206832B4B}"/>
                </a:ext>
              </a:extLst>
            </p:cNvPr>
            <p:cNvSpPr/>
            <p:nvPr/>
          </p:nvSpPr>
          <p:spPr>
            <a:xfrm rot="18561614">
              <a:off x="8067383" y="5510206"/>
              <a:ext cx="251012" cy="242047"/>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Oval 32">
              <a:extLst>
                <a:ext uri="{FF2B5EF4-FFF2-40B4-BE49-F238E27FC236}">
                  <a16:creationId xmlns:a16="http://schemas.microsoft.com/office/drawing/2014/main" id="{1FF5CC75-AEEC-A9CD-93A6-C3AEDB9EE8DB}"/>
                </a:ext>
              </a:extLst>
            </p:cNvPr>
            <p:cNvSpPr/>
            <p:nvPr/>
          </p:nvSpPr>
          <p:spPr>
            <a:xfrm rot="18561614">
              <a:off x="5078399" y="5445214"/>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Oval 33">
              <a:extLst>
                <a:ext uri="{FF2B5EF4-FFF2-40B4-BE49-F238E27FC236}">
                  <a16:creationId xmlns:a16="http://schemas.microsoft.com/office/drawing/2014/main" id="{DCBBA6B0-8808-2F83-FD6C-E596C2E935F2}"/>
                </a:ext>
              </a:extLst>
            </p:cNvPr>
            <p:cNvSpPr/>
            <p:nvPr/>
          </p:nvSpPr>
          <p:spPr>
            <a:xfrm rot="18561614">
              <a:off x="6201013" y="5502866"/>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Oval 34">
              <a:extLst>
                <a:ext uri="{FF2B5EF4-FFF2-40B4-BE49-F238E27FC236}">
                  <a16:creationId xmlns:a16="http://schemas.microsoft.com/office/drawing/2014/main" id="{EC637B58-2B35-10A2-C638-E861CCE67283}"/>
                </a:ext>
              </a:extLst>
            </p:cNvPr>
            <p:cNvSpPr/>
            <p:nvPr/>
          </p:nvSpPr>
          <p:spPr>
            <a:xfrm rot="18561614">
              <a:off x="6731641" y="5346599"/>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Oval 35">
              <a:extLst>
                <a:ext uri="{FF2B5EF4-FFF2-40B4-BE49-F238E27FC236}">
                  <a16:creationId xmlns:a16="http://schemas.microsoft.com/office/drawing/2014/main" id="{7090BF8C-CD1E-3FB0-2EBE-B191D3BB69D0}"/>
                </a:ext>
              </a:extLst>
            </p:cNvPr>
            <p:cNvSpPr/>
            <p:nvPr/>
          </p:nvSpPr>
          <p:spPr>
            <a:xfrm rot="18561614">
              <a:off x="7715444" y="5358827"/>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Oval 36">
              <a:extLst>
                <a:ext uri="{FF2B5EF4-FFF2-40B4-BE49-F238E27FC236}">
                  <a16:creationId xmlns:a16="http://schemas.microsoft.com/office/drawing/2014/main" id="{333E0CC3-BB8A-5901-486C-541C7C1A6DC6}"/>
                </a:ext>
              </a:extLst>
            </p:cNvPr>
            <p:cNvSpPr/>
            <p:nvPr/>
          </p:nvSpPr>
          <p:spPr>
            <a:xfrm rot="18561614">
              <a:off x="3350466" y="5619004"/>
              <a:ext cx="251012" cy="242047"/>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Oval 37">
              <a:extLst>
                <a:ext uri="{FF2B5EF4-FFF2-40B4-BE49-F238E27FC236}">
                  <a16:creationId xmlns:a16="http://schemas.microsoft.com/office/drawing/2014/main" id="{EC73612D-D720-83FA-F25C-EE0718B7B8E0}"/>
                </a:ext>
              </a:extLst>
            </p:cNvPr>
            <p:cNvSpPr/>
            <p:nvPr/>
          </p:nvSpPr>
          <p:spPr>
            <a:xfrm>
              <a:off x="3515333" y="5080098"/>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Oval 38">
              <a:extLst>
                <a:ext uri="{FF2B5EF4-FFF2-40B4-BE49-F238E27FC236}">
                  <a16:creationId xmlns:a16="http://schemas.microsoft.com/office/drawing/2014/main" id="{85D4C404-41BE-A9C5-491F-6EE59FAC7ECA}"/>
                </a:ext>
              </a:extLst>
            </p:cNvPr>
            <p:cNvSpPr/>
            <p:nvPr/>
          </p:nvSpPr>
          <p:spPr>
            <a:xfrm>
              <a:off x="4734244" y="5751021"/>
              <a:ext cx="251012" cy="242047"/>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Oval 39">
              <a:extLst>
                <a:ext uri="{FF2B5EF4-FFF2-40B4-BE49-F238E27FC236}">
                  <a16:creationId xmlns:a16="http://schemas.microsoft.com/office/drawing/2014/main" id="{2D162531-3D58-92D5-4F1D-55EA1B39CC96}"/>
                </a:ext>
              </a:extLst>
            </p:cNvPr>
            <p:cNvSpPr/>
            <p:nvPr/>
          </p:nvSpPr>
          <p:spPr>
            <a:xfrm>
              <a:off x="5938876" y="5130728"/>
              <a:ext cx="251012" cy="242047"/>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Oval 40">
              <a:extLst>
                <a:ext uri="{FF2B5EF4-FFF2-40B4-BE49-F238E27FC236}">
                  <a16:creationId xmlns:a16="http://schemas.microsoft.com/office/drawing/2014/main" id="{64F10636-0FD6-4894-E412-A2F85F6EC33F}"/>
                </a:ext>
              </a:extLst>
            </p:cNvPr>
            <p:cNvSpPr/>
            <p:nvPr/>
          </p:nvSpPr>
          <p:spPr>
            <a:xfrm>
              <a:off x="8483630" y="5548313"/>
              <a:ext cx="251012" cy="242047"/>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Oval 41">
              <a:extLst>
                <a:ext uri="{FF2B5EF4-FFF2-40B4-BE49-F238E27FC236}">
                  <a16:creationId xmlns:a16="http://schemas.microsoft.com/office/drawing/2014/main" id="{7809A2D9-BA22-778D-899B-D3C7A483061D}"/>
                </a:ext>
              </a:extLst>
            </p:cNvPr>
            <p:cNvSpPr/>
            <p:nvPr/>
          </p:nvSpPr>
          <p:spPr>
            <a:xfrm>
              <a:off x="5587973" y="5463148"/>
              <a:ext cx="251012" cy="242047"/>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Oval 42">
              <a:extLst>
                <a:ext uri="{FF2B5EF4-FFF2-40B4-BE49-F238E27FC236}">
                  <a16:creationId xmlns:a16="http://schemas.microsoft.com/office/drawing/2014/main" id="{7677EA17-5D64-CB68-CC6A-A715402B4E16}"/>
                </a:ext>
              </a:extLst>
            </p:cNvPr>
            <p:cNvSpPr/>
            <p:nvPr/>
          </p:nvSpPr>
          <p:spPr>
            <a:xfrm>
              <a:off x="5146914" y="5021429"/>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4" name="Oval 43">
              <a:extLst>
                <a:ext uri="{FF2B5EF4-FFF2-40B4-BE49-F238E27FC236}">
                  <a16:creationId xmlns:a16="http://schemas.microsoft.com/office/drawing/2014/main" id="{F249C276-131D-FA18-B0F2-4E269F0F355A}"/>
                </a:ext>
              </a:extLst>
            </p:cNvPr>
            <p:cNvSpPr/>
            <p:nvPr/>
          </p:nvSpPr>
          <p:spPr>
            <a:xfrm>
              <a:off x="5764874" y="6109105"/>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Oval 44">
              <a:extLst>
                <a:ext uri="{FF2B5EF4-FFF2-40B4-BE49-F238E27FC236}">
                  <a16:creationId xmlns:a16="http://schemas.microsoft.com/office/drawing/2014/main" id="{0CFBE39A-00DB-DBFD-BC13-A56D1043D329}"/>
                </a:ext>
              </a:extLst>
            </p:cNvPr>
            <p:cNvSpPr/>
            <p:nvPr/>
          </p:nvSpPr>
          <p:spPr>
            <a:xfrm>
              <a:off x="6440544" y="5157120"/>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Oval 45">
              <a:extLst>
                <a:ext uri="{FF2B5EF4-FFF2-40B4-BE49-F238E27FC236}">
                  <a16:creationId xmlns:a16="http://schemas.microsoft.com/office/drawing/2014/main" id="{D19154DC-5433-F25D-9339-9CB1DFCEA05F}"/>
                </a:ext>
              </a:extLst>
            </p:cNvPr>
            <p:cNvSpPr/>
            <p:nvPr/>
          </p:nvSpPr>
          <p:spPr>
            <a:xfrm>
              <a:off x="8790100" y="5283848"/>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Oval 46">
              <a:extLst>
                <a:ext uri="{FF2B5EF4-FFF2-40B4-BE49-F238E27FC236}">
                  <a16:creationId xmlns:a16="http://schemas.microsoft.com/office/drawing/2014/main" id="{F3F5F209-8A1F-6F8C-2AAB-A64093C3D73A}"/>
                </a:ext>
              </a:extLst>
            </p:cNvPr>
            <p:cNvSpPr/>
            <p:nvPr/>
          </p:nvSpPr>
          <p:spPr>
            <a:xfrm>
              <a:off x="3848060" y="5447701"/>
              <a:ext cx="251012" cy="242047"/>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9370" name="Group 9369">
            <a:extLst>
              <a:ext uri="{FF2B5EF4-FFF2-40B4-BE49-F238E27FC236}">
                <a16:creationId xmlns:a16="http://schemas.microsoft.com/office/drawing/2014/main" id="{5298462E-BC81-9DD5-89E6-17914413D973}"/>
              </a:ext>
            </a:extLst>
          </p:cNvPr>
          <p:cNvGrpSpPr/>
          <p:nvPr/>
        </p:nvGrpSpPr>
        <p:grpSpPr>
          <a:xfrm>
            <a:off x="3029342" y="871470"/>
            <a:ext cx="6141684" cy="1667786"/>
            <a:chOff x="2924007" y="880573"/>
            <a:chExt cx="6141684" cy="1667786"/>
          </a:xfrm>
        </p:grpSpPr>
        <p:grpSp>
          <p:nvGrpSpPr>
            <p:cNvPr id="9254" name="Group 9253">
              <a:extLst>
                <a:ext uri="{FF2B5EF4-FFF2-40B4-BE49-F238E27FC236}">
                  <a16:creationId xmlns:a16="http://schemas.microsoft.com/office/drawing/2014/main" id="{BFD0C7D8-847B-268A-EB4C-499275192685}"/>
                </a:ext>
              </a:extLst>
            </p:cNvPr>
            <p:cNvGrpSpPr/>
            <p:nvPr/>
          </p:nvGrpSpPr>
          <p:grpSpPr>
            <a:xfrm>
              <a:off x="2924007" y="880573"/>
              <a:ext cx="6141684" cy="1667786"/>
              <a:chOff x="2993540" y="1816355"/>
              <a:chExt cx="6141684" cy="1667786"/>
            </a:xfrm>
          </p:grpSpPr>
          <p:grpSp>
            <p:nvGrpSpPr>
              <p:cNvPr id="53" name="Group 52">
                <a:extLst>
                  <a:ext uri="{FF2B5EF4-FFF2-40B4-BE49-F238E27FC236}">
                    <a16:creationId xmlns:a16="http://schemas.microsoft.com/office/drawing/2014/main" id="{99B1F81B-836C-B58C-B943-797755F1533F}"/>
                  </a:ext>
                </a:extLst>
              </p:cNvPr>
              <p:cNvGrpSpPr/>
              <p:nvPr/>
            </p:nvGrpSpPr>
            <p:grpSpPr>
              <a:xfrm>
                <a:off x="2993540" y="1816355"/>
                <a:ext cx="6141684" cy="1667434"/>
                <a:chOff x="2949390" y="3307977"/>
                <a:chExt cx="6141684" cy="1667434"/>
              </a:xfrm>
            </p:grpSpPr>
            <p:grpSp>
              <p:nvGrpSpPr>
                <p:cNvPr id="54" name="Group 53">
                  <a:extLst>
                    <a:ext uri="{FF2B5EF4-FFF2-40B4-BE49-F238E27FC236}">
                      <a16:creationId xmlns:a16="http://schemas.microsoft.com/office/drawing/2014/main" id="{CD2FA20B-D58A-2E50-4ABA-0C56A27034AA}"/>
                    </a:ext>
                  </a:extLst>
                </p:cNvPr>
                <p:cNvGrpSpPr/>
                <p:nvPr/>
              </p:nvGrpSpPr>
              <p:grpSpPr>
                <a:xfrm>
                  <a:off x="2949390" y="3307977"/>
                  <a:ext cx="6141684" cy="1667434"/>
                  <a:chOff x="2563047" y="3639672"/>
                  <a:chExt cx="6141684" cy="1667434"/>
                </a:xfrm>
              </p:grpSpPr>
              <p:sp>
                <p:nvSpPr>
                  <p:cNvPr id="9238" name="Rectangle 9237">
                    <a:extLst>
                      <a:ext uri="{FF2B5EF4-FFF2-40B4-BE49-F238E27FC236}">
                        <a16:creationId xmlns:a16="http://schemas.microsoft.com/office/drawing/2014/main" id="{CCFCE01A-6AEC-11EB-9668-FE4475FDFE14}"/>
                      </a:ext>
                    </a:extLst>
                  </p:cNvPr>
                  <p:cNvSpPr/>
                  <p:nvPr/>
                </p:nvSpPr>
                <p:spPr>
                  <a:xfrm>
                    <a:off x="2563047" y="3639672"/>
                    <a:ext cx="63614" cy="1667434"/>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239" name="Rectangle 9238">
                    <a:extLst>
                      <a:ext uri="{FF2B5EF4-FFF2-40B4-BE49-F238E27FC236}">
                        <a16:creationId xmlns:a16="http://schemas.microsoft.com/office/drawing/2014/main" id="{FA9D9C28-BA34-B1E1-AEE2-30F5BCE4B345}"/>
                      </a:ext>
                    </a:extLst>
                  </p:cNvPr>
                  <p:cNvSpPr/>
                  <p:nvPr/>
                </p:nvSpPr>
                <p:spPr>
                  <a:xfrm>
                    <a:off x="8641117" y="3639672"/>
                    <a:ext cx="63614" cy="1667434"/>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240" name="Rectangle 9239">
                    <a:extLst>
                      <a:ext uri="{FF2B5EF4-FFF2-40B4-BE49-F238E27FC236}">
                        <a16:creationId xmlns:a16="http://schemas.microsoft.com/office/drawing/2014/main" id="{6CC99487-AB0C-9847-EE56-473866FB4DD6}"/>
                      </a:ext>
                    </a:extLst>
                  </p:cNvPr>
                  <p:cNvSpPr/>
                  <p:nvPr/>
                </p:nvSpPr>
                <p:spPr>
                  <a:xfrm>
                    <a:off x="2563906" y="5261386"/>
                    <a:ext cx="332857" cy="4571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55" name="Oval 54">
                  <a:extLst>
                    <a:ext uri="{FF2B5EF4-FFF2-40B4-BE49-F238E27FC236}">
                      <a16:creationId xmlns:a16="http://schemas.microsoft.com/office/drawing/2014/main" id="{024BF287-0E6F-B68A-B33C-20FA334407C7}"/>
                    </a:ext>
                  </a:extLst>
                </p:cNvPr>
                <p:cNvSpPr/>
                <p:nvPr/>
              </p:nvSpPr>
              <p:spPr>
                <a:xfrm>
                  <a:off x="3242560" y="4430801"/>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Oval 62">
                  <a:extLst>
                    <a:ext uri="{FF2B5EF4-FFF2-40B4-BE49-F238E27FC236}">
                      <a16:creationId xmlns:a16="http://schemas.microsoft.com/office/drawing/2014/main" id="{CC501F0C-C67C-9739-8EE7-D476F3B4D131}"/>
                    </a:ext>
                  </a:extLst>
                </p:cNvPr>
                <p:cNvSpPr/>
                <p:nvPr/>
              </p:nvSpPr>
              <p:spPr>
                <a:xfrm>
                  <a:off x="8506346" y="4312020"/>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217" name="Oval 9216">
                  <a:extLst>
                    <a:ext uri="{FF2B5EF4-FFF2-40B4-BE49-F238E27FC236}">
                      <a16:creationId xmlns:a16="http://schemas.microsoft.com/office/drawing/2014/main" id="{6538A422-A4FD-7AD9-19A4-0B1FE6A91F52}"/>
                    </a:ext>
                  </a:extLst>
                </p:cNvPr>
                <p:cNvSpPr/>
                <p:nvPr/>
              </p:nvSpPr>
              <p:spPr>
                <a:xfrm rot="18561614">
                  <a:off x="4069678" y="3935066"/>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223" name="Oval 9222">
                  <a:extLst>
                    <a:ext uri="{FF2B5EF4-FFF2-40B4-BE49-F238E27FC236}">
                      <a16:creationId xmlns:a16="http://schemas.microsoft.com/office/drawing/2014/main" id="{27D38102-05E2-B27D-732C-3AA32101E8A3}"/>
                    </a:ext>
                  </a:extLst>
                </p:cNvPr>
                <p:cNvSpPr/>
                <p:nvPr/>
              </p:nvSpPr>
              <p:spPr>
                <a:xfrm rot="18561614">
                  <a:off x="5002631" y="3881713"/>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225" name="Oval 9224">
                  <a:extLst>
                    <a:ext uri="{FF2B5EF4-FFF2-40B4-BE49-F238E27FC236}">
                      <a16:creationId xmlns:a16="http://schemas.microsoft.com/office/drawing/2014/main" id="{65D5A4A2-4022-9C38-7C82-754C319FBC04}"/>
                    </a:ext>
                  </a:extLst>
                </p:cNvPr>
                <p:cNvSpPr/>
                <p:nvPr/>
              </p:nvSpPr>
              <p:spPr>
                <a:xfrm rot="18561614">
                  <a:off x="6655873" y="3783098"/>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226" name="Oval 9225">
                  <a:extLst>
                    <a:ext uri="{FF2B5EF4-FFF2-40B4-BE49-F238E27FC236}">
                      <a16:creationId xmlns:a16="http://schemas.microsoft.com/office/drawing/2014/main" id="{6E296663-8FD4-55D2-AA60-86FEA981F10D}"/>
                    </a:ext>
                  </a:extLst>
                </p:cNvPr>
                <p:cNvSpPr/>
                <p:nvPr/>
              </p:nvSpPr>
              <p:spPr>
                <a:xfrm rot="18561614">
                  <a:off x="7639676" y="3795326"/>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227" name="Oval 9226">
                  <a:extLst>
                    <a:ext uri="{FF2B5EF4-FFF2-40B4-BE49-F238E27FC236}">
                      <a16:creationId xmlns:a16="http://schemas.microsoft.com/office/drawing/2014/main" id="{F688EF3C-5D7E-C473-E09F-9A83069DFD72}"/>
                    </a:ext>
                  </a:extLst>
                </p:cNvPr>
                <p:cNvSpPr/>
                <p:nvPr/>
              </p:nvSpPr>
              <p:spPr>
                <a:xfrm rot="18561614">
                  <a:off x="3274698" y="4055503"/>
                  <a:ext cx="251012" cy="242047"/>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228" name="Oval 9227">
                  <a:extLst>
                    <a:ext uri="{FF2B5EF4-FFF2-40B4-BE49-F238E27FC236}">
                      <a16:creationId xmlns:a16="http://schemas.microsoft.com/office/drawing/2014/main" id="{13CAF64D-C26F-B1CE-0AEB-1AC29C8CD5F9}"/>
                    </a:ext>
                  </a:extLst>
                </p:cNvPr>
                <p:cNvSpPr/>
                <p:nvPr/>
              </p:nvSpPr>
              <p:spPr>
                <a:xfrm>
                  <a:off x="3666013" y="4100150"/>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230" name="Oval 9229">
                  <a:extLst>
                    <a:ext uri="{FF2B5EF4-FFF2-40B4-BE49-F238E27FC236}">
                      <a16:creationId xmlns:a16="http://schemas.microsoft.com/office/drawing/2014/main" id="{567C4E21-BB3C-5CEC-75F5-C36207235F42}"/>
                    </a:ext>
                  </a:extLst>
                </p:cNvPr>
                <p:cNvSpPr/>
                <p:nvPr/>
              </p:nvSpPr>
              <p:spPr>
                <a:xfrm>
                  <a:off x="5606140" y="4529486"/>
                  <a:ext cx="251012" cy="242047"/>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233" name="Oval 9232">
                  <a:extLst>
                    <a:ext uri="{FF2B5EF4-FFF2-40B4-BE49-F238E27FC236}">
                      <a16:creationId xmlns:a16="http://schemas.microsoft.com/office/drawing/2014/main" id="{68D43075-F9B4-B688-5E35-461901A8E0DA}"/>
                    </a:ext>
                  </a:extLst>
                </p:cNvPr>
                <p:cNvSpPr/>
                <p:nvPr/>
              </p:nvSpPr>
              <p:spPr>
                <a:xfrm>
                  <a:off x="5524214" y="4009531"/>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9245" name="Rectangle 9244">
                <a:extLst>
                  <a:ext uri="{FF2B5EF4-FFF2-40B4-BE49-F238E27FC236}">
                    <a16:creationId xmlns:a16="http://schemas.microsoft.com/office/drawing/2014/main" id="{FFA4FC11-B785-F03E-E901-68116D9116EB}"/>
                  </a:ext>
                </a:extLst>
              </p:cNvPr>
              <p:cNvSpPr/>
              <p:nvPr/>
            </p:nvSpPr>
            <p:spPr>
              <a:xfrm>
                <a:off x="3678227" y="3438422"/>
                <a:ext cx="332857" cy="4571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246" name="Rectangle 9245">
                <a:extLst>
                  <a:ext uri="{FF2B5EF4-FFF2-40B4-BE49-F238E27FC236}">
                    <a16:creationId xmlns:a16="http://schemas.microsoft.com/office/drawing/2014/main" id="{33BA4DBE-D8F7-BE47-B663-B39A7226FA19}"/>
                  </a:ext>
                </a:extLst>
              </p:cNvPr>
              <p:cNvSpPr/>
              <p:nvPr/>
            </p:nvSpPr>
            <p:spPr>
              <a:xfrm>
                <a:off x="4358947" y="3438069"/>
                <a:ext cx="332857" cy="4571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247" name="Rectangle 9246">
                <a:extLst>
                  <a:ext uri="{FF2B5EF4-FFF2-40B4-BE49-F238E27FC236}">
                    <a16:creationId xmlns:a16="http://schemas.microsoft.com/office/drawing/2014/main" id="{F1F02240-2882-D78C-5FED-664CA0BF6594}"/>
                  </a:ext>
                </a:extLst>
              </p:cNvPr>
              <p:cNvSpPr/>
              <p:nvPr/>
            </p:nvSpPr>
            <p:spPr>
              <a:xfrm>
                <a:off x="5012598" y="3438069"/>
                <a:ext cx="332857" cy="4571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248" name="Rectangle 9247">
                <a:extLst>
                  <a:ext uri="{FF2B5EF4-FFF2-40B4-BE49-F238E27FC236}">
                    <a16:creationId xmlns:a16="http://schemas.microsoft.com/office/drawing/2014/main" id="{7AA3E085-D036-CDC6-8DF9-DA9033AD7409}"/>
                  </a:ext>
                </a:extLst>
              </p:cNvPr>
              <p:cNvSpPr/>
              <p:nvPr/>
            </p:nvSpPr>
            <p:spPr>
              <a:xfrm>
                <a:off x="5659190" y="3438069"/>
                <a:ext cx="332857" cy="4571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249" name="Rectangle 9248">
                <a:extLst>
                  <a:ext uri="{FF2B5EF4-FFF2-40B4-BE49-F238E27FC236}">
                    <a16:creationId xmlns:a16="http://schemas.microsoft.com/office/drawing/2014/main" id="{7FCAE46B-197C-7ECB-9577-A47B21DB4242}"/>
                  </a:ext>
                </a:extLst>
              </p:cNvPr>
              <p:cNvSpPr/>
              <p:nvPr/>
            </p:nvSpPr>
            <p:spPr>
              <a:xfrm>
                <a:off x="6313392" y="3438069"/>
                <a:ext cx="332857" cy="4571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250" name="Rectangle 9249">
                <a:extLst>
                  <a:ext uri="{FF2B5EF4-FFF2-40B4-BE49-F238E27FC236}">
                    <a16:creationId xmlns:a16="http://schemas.microsoft.com/office/drawing/2014/main" id="{89141F6A-B509-BB19-1CF9-ECFCEC7D2BA2}"/>
                  </a:ext>
                </a:extLst>
              </p:cNvPr>
              <p:cNvSpPr/>
              <p:nvPr/>
            </p:nvSpPr>
            <p:spPr>
              <a:xfrm>
                <a:off x="6960581" y="3438069"/>
                <a:ext cx="332857" cy="4571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251" name="Rectangle 9250">
                <a:extLst>
                  <a:ext uri="{FF2B5EF4-FFF2-40B4-BE49-F238E27FC236}">
                    <a16:creationId xmlns:a16="http://schemas.microsoft.com/office/drawing/2014/main" id="{A93D74A3-CD8C-132D-4E65-F8981E580E5F}"/>
                  </a:ext>
                </a:extLst>
              </p:cNvPr>
              <p:cNvSpPr/>
              <p:nvPr/>
            </p:nvSpPr>
            <p:spPr>
              <a:xfrm>
                <a:off x="7579315" y="3438069"/>
                <a:ext cx="332857" cy="4571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252" name="Rectangle 9251">
                <a:extLst>
                  <a:ext uri="{FF2B5EF4-FFF2-40B4-BE49-F238E27FC236}">
                    <a16:creationId xmlns:a16="http://schemas.microsoft.com/office/drawing/2014/main" id="{D771B51B-B9AA-082E-8C76-6FF97E5D6C7E}"/>
                  </a:ext>
                </a:extLst>
              </p:cNvPr>
              <p:cNvSpPr/>
              <p:nvPr/>
            </p:nvSpPr>
            <p:spPr>
              <a:xfrm>
                <a:off x="8104369" y="3438069"/>
                <a:ext cx="332857" cy="4571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253" name="Rectangle 9252">
                <a:extLst>
                  <a:ext uri="{FF2B5EF4-FFF2-40B4-BE49-F238E27FC236}">
                    <a16:creationId xmlns:a16="http://schemas.microsoft.com/office/drawing/2014/main" id="{BBFCA265-A10C-E802-2B93-88A19FA0EDCB}"/>
                  </a:ext>
                </a:extLst>
              </p:cNvPr>
              <p:cNvSpPr/>
              <p:nvPr/>
            </p:nvSpPr>
            <p:spPr>
              <a:xfrm>
                <a:off x="8582749" y="3438069"/>
                <a:ext cx="332857" cy="4571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9361" name="Oval 9360">
              <a:extLst>
                <a:ext uri="{FF2B5EF4-FFF2-40B4-BE49-F238E27FC236}">
                  <a16:creationId xmlns:a16="http://schemas.microsoft.com/office/drawing/2014/main" id="{0A5527B6-F434-0B7C-1631-3F55F679A636}"/>
                </a:ext>
              </a:extLst>
            </p:cNvPr>
            <p:cNvSpPr/>
            <p:nvPr/>
          </p:nvSpPr>
          <p:spPr>
            <a:xfrm rot="18561614">
              <a:off x="5250466" y="1931706"/>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62" name="Oval 9361">
              <a:extLst>
                <a:ext uri="{FF2B5EF4-FFF2-40B4-BE49-F238E27FC236}">
                  <a16:creationId xmlns:a16="http://schemas.microsoft.com/office/drawing/2014/main" id="{49AE703F-5066-43CB-E048-AF7D7DFB782F}"/>
                </a:ext>
              </a:extLst>
            </p:cNvPr>
            <p:cNvSpPr/>
            <p:nvPr/>
          </p:nvSpPr>
          <p:spPr>
            <a:xfrm rot="18561614">
              <a:off x="3784681" y="2028131"/>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63" name="Oval 9362">
              <a:extLst>
                <a:ext uri="{FF2B5EF4-FFF2-40B4-BE49-F238E27FC236}">
                  <a16:creationId xmlns:a16="http://schemas.microsoft.com/office/drawing/2014/main" id="{81887965-C39E-C8E7-3CC0-41CA58F6EC12}"/>
                </a:ext>
              </a:extLst>
            </p:cNvPr>
            <p:cNvSpPr/>
            <p:nvPr/>
          </p:nvSpPr>
          <p:spPr>
            <a:xfrm rot="18561614">
              <a:off x="5782936" y="1845562"/>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64" name="Oval 9363">
              <a:extLst>
                <a:ext uri="{FF2B5EF4-FFF2-40B4-BE49-F238E27FC236}">
                  <a16:creationId xmlns:a16="http://schemas.microsoft.com/office/drawing/2014/main" id="{7EEF88F6-39A8-AE42-6F75-72CDC4E6BB6B}"/>
                </a:ext>
              </a:extLst>
            </p:cNvPr>
            <p:cNvSpPr/>
            <p:nvPr/>
          </p:nvSpPr>
          <p:spPr>
            <a:xfrm rot="18561614">
              <a:off x="6440544" y="1876161"/>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65" name="Oval 9364">
              <a:extLst>
                <a:ext uri="{FF2B5EF4-FFF2-40B4-BE49-F238E27FC236}">
                  <a16:creationId xmlns:a16="http://schemas.microsoft.com/office/drawing/2014/main" id="{2B89317D-7580-8B73-55D6-B6991DB6AC8A}"/>
                </a:ext>
              </a:extLst>
            </p:cNvPr>
            <p:cNvSpPr/>
            <p:nvPr/>
          </p:nvSpPr>
          <p:spPr>
            <a:xfrm rot="18561614">
              <a:off x="7069509" y="1904524"/>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66" name="Oval 9365">
              <a:extLst>
                <a:ext uri="{FF2B5EF4-FFF2-40B4-BE49-F238E27FC236}">
                  <a16:creationId xmlns:a16="http://schemas.microsoft.com/office/drawing/2014/main" id="{41AA9D72-3568-A0A1-0523-CBD0564367BD}"/>
                </a:ext>
              </a:extLst>
            </p:cNvPr>
            <p:cNvSpPr/>
            <p:nvPr/>
          </p:nvSpPr>
          <p:spPr>
            <a:xfrm rot="18561614">
              <a:off x="7759708" y="1981302"/>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67" name="Oval 9366">
              <a:extLst>
                <a:ext uri="{FF2B5EF4-FFF2-40B4-BE49-F238E27FC236}">
                  <a16:creationId xmlns:a16="http://schemas.microsoft.com/office/drawing/2014/main" id="{570D72EA-675F-7142-99B2-C4A09B6231D4}"/>
                </a:ext>
              </a:extLst>
            </p:cNvPr>
            <p:cNvSpPr/>
            <p:nvPr/>
          </p:nvSpPr>
          <p:spPr>
            <a:xfrm rot="18561614">
              <a:off x="8116275" y="1666247"/>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68" name="Oval 9367">
              <a:extLst>
                <a:ext uri="{FF2B5EF4-FFF2-40B4-BE49-F238E27FC236}">
                  <a16:creationId xmlns:a16="http://schemas.microsoft.com/office/drawing/2014/main" id="{5EA6AB49-9E96-3331-F451-E57BFB13AAF9}"/>
                </a:ext>
              </a:extLst>
            </p:cNvPr>
            <p:cNvSpPr/>
            <p:nvPr/>
          </p:nvSpPr>
          <p:spPr>
            <a:xfrm rot="18561614">
              <a:off x="4438227" y="1955836"/>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69" name="Oval 9368">
              <a:extLst>
                <a:ext uri="{FF2B5EF4-FFF2-40B4-BE49-F238E27FC236}">
                  <a16:creationId xmlns:a16="http://schemas.microsoft.com/office/drawing/2014/main" id="{90982DC6-4E86-F07E-797A-92DA30BB7A53}"/>
                </a:ext>
              </a:extLst>
            </p:cNvPr>
            <p:cNvSpPr/>
            <p:nvPr/>
          </p:nvSpPr>
          <p:spPr>
            <a:xfrm rot="18561614">
              <a:off x="6074757" y="2151270"/>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 name="Group 2">
            <a:extLst>
              <a:ext uri="{FF2B5EF4-FFF2-40B4-BE49-F238E27FC236}">
                <a16:creationId xmlns:a16="http://schemas.microsoft.com/office/drawing/2014/main" id="{53F48C91-2913-B6DA-C2F0-1E7A74B749DF}"/>
              </a:ext>
            </a:extLst>
          </p:cNvPr>
          <p:cNvGrpSpPr/>
          <p:nvPr/>
        </p:nvGrpSpPr>
        <p:grpSpPr>
          <a:xfrm>
            <a:off x="3025158" y="777292"/>
            <a:ext cx="6141684" cy="1667786"/>
            <a:chOff x="2924007" y="880573"/>
            <a:chExt cx="6141684" cy="1667786"/>
          </a:xfrm>
        </p:grpSpPr>
        <p:grpSp>
          <p:nvGrpSpPr>
            <p:cNvPr id="4" name="Group 3">
              <a:extLst>
                <a:ext uri="{FF2B5EF4-FFF2-40B4-BE49-F238E27FC236}">
                  <a16:creationId xmlns:a16="http://schemas.microsoft.com/office/drawing/2014/main" id="{3D419DCE-9DD5-F716-828B-B9FA78C95380}"/>
                </a:ext>
              </a:extLst>
            </p:cNvPr>
            <p:cNvGrpSpPr/>
            <p:nvPr/>
          </p:nvGrpSpPr>
          <p:grpSpPr>
            <a:xfrm>
              <a:off x="2924007" y="880573"/>
              <a:ext cx="6141684" cy="1667786"/>
              <a:chOff x="2993540" y="1816355"/>
              <a:chExt cx="6141684" cy="1667786"/>
            </a:xfrm>
          </p:grpSpPr>
          <p:grpSp>
            <p:nvGrpSpPr>
              <p:cNvPr id="50" name="Group 49">
                <a:extLst>
                  <a:ext uri="{FF2B5EF4-FFF2-40B4-BE49-F238E27FC236}">
                    <a16:creationId xmlns:a16="http://schemas.microsoft.com/office/drawing/2014/main" id="{4EF2C0DC-E816-506B-8DBC-3131E5A9F372}"/>
                  </a:ext>
                </a:extLst>
              </p:cNvPr>
              <p:cNvGrpSpPr/>
              <p:nvPr/>
            </p:nvGrpSpPr>
            <p:grpSpPr>
              <a:xfrm>
                <a:off x="2993540" y="1816355"/>
                <a:ext cx="6141684" cy="1667434"/>
                <a:chOff x="2949390" y="3307977"/>
                <a:chExt cx="6141684" cy="1667434"/>
              </a:xfrm>
            </p:grpSpPr>
            <p:grpSp>
              <p:nvGrpSpPr>
                <p:cNvPr id="9219" name="Group 9218">
                  <a:extLst>
                    <a:ext uri="{FF2B5EF4-FFF2-40B4-BE49-F238E27FC236}">
                      <a16:creationId xmlns:a16="http://schemas.microsoft.com/office/drawing/2014/main" id="{4F3396B9-E851-2BA2-6A08-EF67397C0313}"/>
                    </a:ext>
                  </a:extLst>
                </p:cNvPr>
                <p:cNvGrpSpPr/>
                <p:nvPr/>
              </p:nvGrpSpPr>
              <p:grpSpPr>
                <a:xfrm>
                  <a:off x="2949390" y="3307977"/>
                  <a:ext cx="6141684" cy="1667434"/>
                  <a:chOff x="2563047" y="3639672"/>
                  <a:chExt cx="6141684" cy="1667434"/>
                </a:xfrm>
              </p:grpSpPr>
              <p:sp>
                <p:nvSpPr>
                  <p:cNvPr id="9237" name="Rectangle 9236">
                    <a:extLst>
                      <a:ext uri="{FF2B5EF4-FFF2-40B4-BE49-F238E27FC236}">
                        <a16:creationId xmlns:a16="http://schemas.microsoft.com/office/drawing/2014/main" id="{E3E2550B-EB6E-82F5-72B2-768B78C4BFCC}"/>
                      </a:ext>
                    </a:extLst>
                  </p:cNvPr>
                  <p:cNvSpPr/>
                  <p:nvPr/>
                </p:nvSpPr>
                <p:spPr>
                  <a:xfrm>
                    <a:off x="2563047" y="3639672"/>
                    <a:ext cx="63614" cy="1667434"/>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258" name="Rectangle 9257">
                    <a:extLst>
                      <a:ext uri="{FF2B5EF4-FFF2-40B4-BE49-F238E27FC236}">
                        <a16:creationId xmlns:a16="http://schemas.microsoft.com/office/drawing/2014/main" id="{E6101A86-16C0-26DA-7394-848A6E91F335}"/>
                      </a:ext>
                    </a:extLst>
                  </p:cNvPr>
                  <p:cNvSpPr/>
                  <p:nvPr/>
                </p:nvSpPr>
                <p:spPr>
                  <a:xfrm>
                    <a:off x="8641117" y="3639672"/>
                    <a:ext cx="63614" cy="1667434"/>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259" name="Rectangle 9258">
                    <a:extLst>
                      <a:ext uri="{FF2B5EF4-FFF2-40B4-BE49-F238E27FC236}">
                        <a16:creationId xmlns:a16="http://schemas.microsoft.com/office/drawing/2014/main" id="{8117FCBA-ACB6-32AF-3DB4-BC4BFC4F59C1}"/>
                      </a:ext>
                    </a:extLst>
                  </p:cNvPr>
                  <p:cNvSpPr/>
                  <p:nvPr/>
                </p:nvSpPr>
                <p:spPr>
                  <a:xfrm>
                    <a:off x="2563906" y="5261386"/>
                    <a:ext cx="332857" cy="4571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9220" name="Oval 9219">
                  <a:extLst>
                    <a:ext uri="{FF2B5EF4-FFF2-40B4-BE49-F238E27FC236}">
                      <a16:creationId xmlns:a16="http://schemas.microsoft.com/office/drawing/2014/main" id="{E8F433A5-3DB9-0B03-145C-89457319D0D8}"/>
                    </a:ext>
                  </a:extLst>
                </p:cNvPr>
                <p:cNvSpPr/>
                <p:nvPr/>
              </p:nvSpPr>
              <p:spPr>
                <a:xfrm>
                  <a:off x="3242560" y="4430801"/>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221" name="Oval 9220">
                  <a:extLst>
                    <a:ext uri="{FF2B5EF4-FFF2-40B4-BE49-F238E27FC236}">
                      <a16:creationId xmlns:a16="http://schemas.microsoft.com/office/drawing/2014/main" id="{516718E1-C8C9-2968-6EEC-6452D8A18E65}"/>
                    </a:ext>
                  </a:extLst>
                </p:cNvPr>
                <p:cNvSpPr/>
                <p:nvPr/>
              </p:nvSpPr>
              <p:spPr>
                <a:xfrm>
                  <a:off x="8226718" y="4504263"/>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222" name="Oval 9221">
                  <a:extLst>
                    <a:ext uri="{FF2B5EF4-FFF2-40B4-BE49-F238E27FC236}">
                      <a16:creationId xmlns:a16="http://schemas.microsoft.com/office/drawing/2014/main" id="{250C0077-37FD-1903-1F5A-BF0ECB575C4A}"/>
                    </a:ext>
                  </a:extLst>
                </p:cNvPr>
                <p:cNvSpPr/>
                <p:nvPr/>
              </p:nvSpPr>
              <p:spPr>
                <a:xfrm rot="18561614">
                  <a:off x="7550689" y="4071977"/>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224" name="Oval 9223">
                  <a:extLst>
                    <a:ext uri="{FF2B5EF4-FFF2-40B4-BE49-F238E27FC236}">
                      <a16:creationId xmlns:a16="http://schemas.microsoft.com/office/drawing/2014/main" id="{7691ACCB-24FD-0FB8-B3F1-28461B022A8B}"/>
                    </a:ext>
                  </a:extLst>
                </p:cNvPr>
                <p:cNvSpPr/>
                <p:nvPr/>
              </p:nvSpPr>
              <p:spPr>
                <a:xfrm rot="18561614">
                  <a:off x="5028057" y="4235107"/>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229" name="Oval 9228">
                  <a:extLst>
                    <a:ext uri="{FF2B5EF4-FFF2-40B4-BE49-F238E27FC236}">
                      <a16:creationId xmlns:a16="http://schemas.microsoft.com/office/drawing/2014/main" id="{089B2687-E5C7-E754-1F27-D0218709276D}"/>
                    </a:ext>
                  </a:extLst>
                </p:cNvPr>
                <p:cNvSpPr/>
                <p:nvPr/>
              </p:nvSpPr>
              <p:spPr>
                <a:xfrm rot="18561614">
                  <a:off x="6718003" y="4578674"/>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231" name="Oval 9230">
                  <a:extLst>
                    <a:ext uri="{FF2B5EF4-FFF2-40B4-BE49-F238E27FC236}">
                      <a16:creationId xmlns:a16="http://schemas.microsoft.com/office/drawing/2014/main" id="{265D5978-415F-6C4F-08F1-9076FBB6EB68}"/>
                    </a:ext>
                  </a:extLst>
                </p:cNvPr>
                <p:cNvSpPr/>
                <p:nvPr/>
              </p:nvSpPr>
              <p:spPr>
                <a:xfrm rot="18561614">
                  <a:off x="7916475" y="4231094"/>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232" name="Oval 9231">
                  <a:extLst>
                    <a:ext uri="{FF2B5EF4-FFF2-40B4-BE49-F238E27FC236}">
                      <a16:creationId xmlns:a16="http://schemas.microsoft.com/office/drawing/2014/main" id="{16505C3B-DEFB-3CAD-32F6-275559F65A1C}"/>
                    </a:ext>
                  </a:extLst>
                </p:cNvPr>
                <p:cNvSpPr/>
                <p:nvPr/>
              </p:nvSpPr>
              <p:spPr>
                <a:xfrm rot="18561614">
                  <a:off x="6113715" y="4129774"/>
                  <a:ext cx="251012" cy="242047"/>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234" name="Oval 9233">
                  <a:extLst>
                    <a:ext uri="{FF2B5EF4-FFF2-40B4-BE49-F238E27FC236}">
                      <a16:creationId xmlns:a16="http://schemas.microsoft.com/office/drawing/2014/main" id="{D46947F3-8FB9-A94B-17DE-B3E1533FB11E}"/>
                    </a:ext>
                  </a:extLst>
                </p:cNvPr>
                <p:cNvSpPr/>
                <p:nvPr/>
              </p:nvSpPr>
              <p:spPr>
                <a:xfrm>
                  <a:off x="3666013" y="4100150"/>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236" name="Oval 9235">
                  <a:extLst>
                    <a:ext uri="{FF2B5EF4-FFF2-40B4-BE49-F238E27FC236}">
                      <a16:creationId xmlns:a16="http://schemas.microsoft.com/office/drawing/2014/main" id="{3111F1C9-B0B4-7E37-5A01-AED91D7F5354}"/>
                    </a:ext>
                  </a:extLst>
                </p:cNvPr>
                <p:cNvSpPr/>
                <p:nvPr/>
              </p:nvSpPr>
              <p:spPr>
                <a:xfrm>
                  <a:off x="5524214" y="4009531"/>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52" name="Rectangle 51">
                <a:extLst>
                  <a:ext uri="{FF2B5EF4-FFF2-40B4-BE49-F238E27FC236}">
                    <a16:creationId xmlns:a16="http://schemas.microsoft.com/office/drawing/2014/main" id="{455803AD-513E-F33E-245B-FB98F05B6D6E}"/>
                  </a:ext>
                </a:extLst>
              </p:cNvPr>
              <p:cNvSpPr/>
              <p:nvPr/>
            </p:nvSpPr>
            <p:spPr>
              <a:xfrm>
                <a:off x="3678227" y="3438422"/>
                <a:ext cx="332857" cy="4571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6" name="Rectangle 55">
                <a:extLst>
                  <a:ext uri="{FF2B5EF4-FFF2-40B4-BE49-F238E27FC236}">
                    <a16:creationId xmlns:a16="http://schemas.microsoft.com/office/drawing/2014/main" id="{6318EBAF-5D25-ED19-D1BD-3BF04A4E6138}"/>
                  </a:ext>
                </a:extLst>
              </p:cNvPr>
              <p:cNvSpPr/>
              <p:nvPr/>
            </p:nvSpPr>
            <p:spPr>
              <a:xfrm>
                <a:off x="4358947" y="3438069"/>
                <a:ext cx="332857" cy="4571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7" name="Rectangle 56">
                <a:extLst>
                  <a:ext uri="{FF2B5EF4-FFF2-40B4-BE49-F238E27FC236}">
                    <a16:creationId xmlns:a16="http://schemas.microsoft.com/office/drawing/2014/main" id="{5F136CF3-EC45-1E89-6AA4-F60C43A1CE8A}"/>
                  </a:ext>
                </a:extLst>
              </p:cNvPr>
              <p:cNvSpPr/>
              <p:nvPr/>
            </p:nvSpPr>
            <p:spPr>
              <a:xfrm>
                <a:off x="5012598" y="3438069"/>
                <a:ext cx="332857" cy="4571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8" name="Rectangle 57">
                <a:extLst>
                  <a:ext uri="{FF2B5EF4-FFF2-40B4-BE49-F238E27FC236}">
                    <a16:creationId xmlns:a16="http://schemas.microsoft.com/office/drawing/2014/main" id="{E82BC2F4-CA7F-BD59-BC44-B8484DCF105D}"/>
                  </a:ext>
                </a:extLst>
              </p:cNvPr>
              <p:cNvSpPr/>
              <p:nvPr/>
            </p:nvSpPr>
            <p:spPr>
              <a:xfrm>
                <a:off x="5659190" y="3438069"/>
                <a:ext cx="332857" cy="4571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9" name="Rectangle 58">
                <a:extLst>
                  <a:ext uri="{FF2B5EF4-FFF2-40B4-BE49-F238E27FC236}">
                    <a16:creationId xmlns:a16="http://schemas.microsoft.com/office/drawing/2014/main" id="{DF0465A6-8ACE-E9E9-E4D5-D840B167CBE1}"/>
                  </a:ext>
                </a:extLst>
              </p:cNvPr>
              <p:cNvSpPr/>
              <p:nvPr/>
            </p:nvSpPr>
            <p:spPr>
              <a:xfrm>
                <a:off x="6313392" y="3438069"/>
                <a:ext cx="332857" cy="4571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0" name="Rectangle 59">
                <a:extLst>
                  <a:ext uri="{FF2B5EF4-FFF2-40B4-BE49-F238E27FC236}">
                    <a16:creationId xmlns:a16="http://schemas.microsoft.com/office/drawing/2014/main" id="{7A23C9A2-A94A-6A41-F9F1-DF102EB35EFA}"/>
                  </a:ext>
                </a:extLst>
              </p:cNvPr>
              <p:cNvSpPr/>
              <p:nvPr/>
            </p:nvSpPr>
            <p:spPr>
              <a:xfrm>
                <a:off x="6960581" y="3438069"/>
                <a:ext cx="332857" cy="4571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1" name="Rectangle 60">
                <a:extLst>
                  <a:ext uri="{FF2B5EF4-FFF2-40B4-BE49-F238E27FC236}">
                    <a16:creationId xmlns:a16="http://schemas.microsoft.com/office/drawing/2014/main" id="{E25A1A86-4E9A-F02B-7301-7A28207A1CCF}"/>
                  </a:ext>
                </a:extLst>
              </p:cNvPr>
              <p:cNvSpPr/>
              <p:nvPr/>
            </p:nvSpPr>
            <p:spPr>
              <a:xfrm>
                <a:off x="7579315" y="3438069"/>
                <a:ext cx="332857" cy="4571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2" name="Rectangle 61">
                <a:extLst>
                  <a:ext uri="{FF2B5EF4-FFF2-40B4-BE49-F238E27FC236}">
                    <a16:creationId xmlns:a16="http://schemas.microsoft.com/office/drawing/2014/main" id="{06BF0AD8-D88F-21BA-801D-B0DDF66D2ABC}"/>
                  </a:ext>
                </a:extLst>
              </p:cNvPr>
              <p:cNvSpPr/>
              <p:nvPr/>
            </p:nvSpPr>
            <p:spPr>
              <a:xfrm>
                <a:off x="8104369" y="3438069"/>
                <a:ext cx="332857" cy="4571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216" name="Rectangle 9215">
                <a:extLst>
                  <a:ext uri="{FF2B5EF4-FFF2-40B4-BE49-F238E27FC236}">
                    <a16:creationId xmlns:a16="http://schemas.microsoft.com/office/drawing/2014/main" id="{F206DB31-5349-B592-9855-DEF94E385EDE}"/>
                  </a:ext>
                </a:extLst>
              </p:cNvPr>
              <p:cNvSpPr/>
              <p:nvPr/>
            </p:nvSpPr>
            <p:spPr>
              <a:xfrm>
                <a:off x="8582749" y="3438069"/>
                <a:ext cx="332857" cy="4571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5" name="Oval 4">
              <a:extLst>
                <a:ext uri="{FF2B5EF4-FFF2-40B4-BE49-F238E27FC236}">
                  <a16:creationId xmlns:a16="http://schemas.microsoft.com/office/drawing/2014/main" id="{52B71CA7-15BA-0CA9-29A6-98945C5A7AB2}"/>
                </a:ext>
              </a:extLst>
            </p:cNvPr>
            <p:cNvSpPr/>
            <p:nvPr/>
          </p:nvSpPr>
          <p:spPr>
            <a:xfrm rot="18561614">
              <a:off x="5545529" y="2078121"/>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a:extLst>
                <a:ext uri="{FF2B5EF4-FFF2-40B4-BE49-F238E27FC236}">
                  <a16:creationId xmlns:a16="http://schemas.microsoft.com/office/drawing/2014/main" id="{CCC60E9B-7DA5-E047-620E-390ED0E43FD5}"/>
                </a:ext>
              </a:extLst>
            </p:cNvPr>
            <p:cNvSpPr/>
            <p:nvPr/>
          </p:nvSpPr>
          <p:spPr>
            <a:xfrm rot="18561614">
              <a:off x="3784681" y="2028131"/>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a:extLst>
                <a:ext uri="{FF2B5EF4-FFF2-40B4-BE49-F238E27FC236}">
                  <a16:creationId xmlns:a16="http://schemas.microsoft.com/office/drawing/2014/main" id="{6551DAA9-A726-EB8C-13F0-0AC59F33A254}"/>
                </a:ext>
              </a:extLst>
            </p:cNvPr>
            <p:cNvSpPr/>
            <p:nvPr/>
          </p:nvSpPr>
          <p:spPr>
            <a:xfrm rot="18561614">
              <a:off x="3215835" y="1635957"/>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a:extLst>
                <a:ext uri="{FF2B5EF4-FFF2-40B4-BE49-F238E27FC236}">
                  <a16:creationId xmlns:a16="http://schemas.microsoft.com/office/drawing/2014/main" id="{01500F35-E5BD-2879-F542-49DD254132D9}"/>
                </a:ext>
              </a:extLst>
            </p:cNvPr>
            <p:cNvSpPr/>
            <p:nvPr/>
          </p:nvSpPr>
          <p:spPr>
            <a:xfrm rot="18561614">
              <a:off x="6440544" y="1876161"/>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a:extLst>
                <a:ext uri="{FF2B5EF4-FFF2-40B4-BE49-F238E27FC236}">
                  <a16:creationId xmlns:a16="http://schemas.microsoft.com/office/drawing/2014/main" id="{8E35C619-B464-20CE-3616-D3B0680B1A3E}"/>
                </a:ext>
              </a:extLst>
            </p:cNvPr>
            <p:cNvSpPr/>
            <p:nvPr/>
          </p:nvSpPr>
          <p:spPr>
            <a:xfrm rot="18561614">
              <a:off x="7069509" y="1904524"/>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a:extLst>
                <a:ext uri="{FF2B5EF4-FFF2-40B4-BE49-F238E27FC236}">
                  <a16:creationId xmlns:a16="http://schemas.microsoft.com/office/drawing/2014/main" id="{C92FB67E-32C4-71D9-D2C6-4DA685C08794}"/>
                </a:ext>
              </a:extLst>
            </p:cNvPr>
            <p:cNvSpPr/>
            <p:nvPr/>
          </p:nvSpPr>
          <p:spPr>
            <a:xfrm rot="18561614">
              <a:off x="7592891" y="2082839"/>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a:extLst>
                <a:ext uri="{FF2B5EF4-FFF2-40B4-BE49-F238E27FC236}">
                  <a16:creationId xmlns:a16="http://schemas.microsoft.com/office/drawing/2014/main" id="{2DD71CCD-50A7-EFA0-90A7-F866A7253023}"/>
                </a:ext>
              </a:extLst>
            </p:cNvPr>
            <p:cNvSpPr/>
            <p:nvPr/>
          </p:nvSpPr>
          <p:spPr>
            <a:xfrm rot="18561614">
              <a:off x="8442860" y="1524547"/>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a:extLst>
                <a:ext uri="{FF2B5EF4-FFF2-40B4-BE49-F238E27FC236}">
                  <a16:creationId xmlns:a16="http://schemas.microsoft.com/office/drawing/2014/main" id="{6FE72A2D-D55B-5888-1DE7-D3972EFB5D2A}"/>
                </a:ext>
              </a:extLst>
            </p:cNvPr>
            <p:cNvSpPr/>
            <p:nvPr/>
          </p:nvSpPr>
          <p:spPr>
            <a:xfrm rot="18561614">
              <a:off x="4438227" y="1955836"/>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Oval 48">
              <a:extLst>
                <a:ext uri="{FF2B5EF4-FFF2-40B4-BE49-F238E27FC236}">
                  <a16:creationId xmlns:a16="http://schemas.microsoft.com/office/drawing/2014/main" id="{8802683A-7F12-E63B-0F83-E147A9D8290A}"/>
                </a:ext>
              </a:extLst>
            </p:cNvPr>
            <p:cNvSpPr/>
            <p:nvPr/>
          </p:nvSpPr>
          <p:spPr>
            <a:xfrm rot="18561614">
              <a:off x="6074757" y="2151270"/>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9265" name="Slide Number Placeholder 81">
            <a:extLst>
              <a:ext uri="{FF2B5EF4-FFF2-40B4-BE49-F238E27FC236}">
                <a16:creationId xmlns:a16="http://schemas.microsoft.com/office/drawing/2014/main" id="{992D64C8-0188-D80E-32C7-075F89317099}"/>
              </a:ext>
            </a:extLst>
          </p:cNvPr>
          <p:cNvSpPr>
            <a:spLocks noGrp="1"/>
          </p:cNvSpPr>
          <p:nvPr>
            <p:ph type="sldNum" sz="quarter" idx="22"/>
          </p:nvPr>
        </p:nvSpPr>
        <p:spPr>
          <a:xfrm>
            <a:off x="8610600" y="6356350"/>
            <a:ext cx="2743200" cy="365125"/>
          </a:xfrm>
        </p:spPr>
        <p:txBody>
          <a:bodyPr/>
          <a:lstStyle/>
          <a:p>
            <a:r>
              <a:rPr lang="en-US" sz="1800" dirty="0"/>
              <a:t>4</a:t>
            </a:r>
          </a:p>
        </p:txBody>
      </p:sp>
    </p:spTree>
    <p:extLst>
      <p:ext uri="{BB962C8B-B14F-4D97-AF65-F5344CB8AC3E}">
        <p14:creationId xmlns:p14="http://schemas.microsoft.com/office/powerpoint/2010/main" val="83055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9357"/>
                                        </p:tgtEl>
                                      </p:cBhvr>
                                    </p:animEffect>
                                    <p:set>
                                      <p:cBhvr>
                                        <p:cTn id="7" dur="1" fill="hold">
                                          <p:stCondLst>
                                            <p:cond delay="499"/>
                                          </p:stCondLst>
                                        </p:cTn>
                                        <p:tgtEl>
                                          <p:spTgt spid="935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9360"/>
                                        </p:tgtEl>
                                      </p:cBhvr>
                                    </p:animEffect>
                                    <p:set>
                                      <p:cBhvr>
                                        <p:cTn id="10" dur="1" fill="hold">
                                          <p:stCondLst>
                                            <p:cond delay="499"/>
                                          </p:stCondLst>
                                        </p:cTn>
                                        <p:tgtEl>
                                          <p:spTgt spid="9360"/>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9352"/>
                                        </p:tgtEl>
                                      </p:cBhvr>
                                    </p:animEffect>
                                    <p:set>
                                      <p:cBhvr>
                                        <p:cTn id="13" dur="1" fill="hold">
                                          <p:stCondLst>
                                            <p:cond delay="499"/>
                                          </p:stCondLst>
                                        </p:cTn>
                                        <p:tgtEl>
                                          <p:spTgt spid="9352"/>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9355"/>
                                        </p:tgtEl>
                                      </p:cBhvr>
                                    </p:animEffect>
                                    <p:set>
                                      <p:cBhvr>
                                        <p:cTn id="16" dur="1" fill="hold">
                                          <p:stCondLst>
                                            <p:cond delay="499"/>
                                          </p:stCondLst>
                                        </p:cTn>
                                        <p:tgtEl>
                                          <p:spTgt spid="9355"/>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9353"/>
                                        </p:tgtEl>
                                      </p:cBhvr>
                                    </p:animEffect>
                                    <p:set>
                                      <p:cBhvr>
                                        <p:cTn id="19" dur="1" fill="hold">
                                          <p:stCondLst>
                                            <p:cond delay="499"/>
                                          </p:stCondLst>
                                        </p:cTn>
                                        <p:tgtEl>
                                          <p:spTgt spid="9353"/>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9358"/>
                                        </p:tgtEl>
                                      </p:cBhvr>
                                    </p:animEffect>
                                    <p:set>
                                      <p:cBhvr>
                                        <p:cTn id="22" dur="1" fill="hold">
                                          <p:stCondLst>
                                            <p:cond delay="499"/>
                                          </p:stCondLst>
                                        </p:cTn>
                                        <p:tgtEl>
                                          <p:spTgt spid="9358"/>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9359"/>
                                        </p:tgtEl>
                                      </p:cBhvr>
                                    </p:animEffect>
                                    <p:set>
                                      <p:cBhvr>
                                        <p:cTn id="25" dur="1" fill="hold">
                                          <p:stCondLst>
                                            <p:cond delay="499"/>
                                          </p:stCondLst>
                                        </p:cTn>
                                        <p:tgtEl>
                                          <p:spTgt spid="9359"/>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9356"/>
                                        </p:tgtEl>
                                      </p:cBhvr>
                                    </p:animEffect>
                                    <p:set>
                                      <p:cBhvr>
                                        <p:cTn id="28" dur="1" fill="hold">
                                          <p:stCondLst>
                                            <p:cond delay="499"/>
                                          </p:stCondLst>
                                        </p:cTn>
                                        <p:tgtEl>
                                          <p:spTgt spid="9356"/>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9354"/>
                                        </p:tgtEl>
                                      </p:cBhvr>
                                    </p:animEffect>
                                    <p:set>
                                      <p:cBhvr>
                                        <p:cTn id="31" dur="1" fill="hold">
                                          <p:stCondLst>
                                            <p:cond delay="499"/>
                                          </p:stCondLst>
                                        </p:cTn>
                                        <p:tgtEl>
                                          <p:spTgt spid="9354"/>
                                        </p:tgtEl>
                                        <p:attrNameLst>
                                          <p:attrName>style.visibility</p:attrName>
                                        </p:attrNameLst>
                                      </p:cBhvr>
                                      <p:to>
                                        <p:strVal val="hidden"/>
                                      </p:to>
                                    </p:set>
                                  </p:childTnLst>
                                </p:cTn>
                              </p:par>
                              <p:par>
                                <p:cTn id="32" presetID="42" presetClass="path" presetSubtype="0" accel="50000" decel="50000" fill="hold" nodeType="withEffect">
                                  <p:stCondLst>
                                    <p:cond delay="0"/>
                                  </p:stCondLst>
                                  <p:childTnLst>
                                    <p:animMotion origin="layout" path="M 0 0 L 0 0.25 E" pathEditMode="relative" ptsTypes="">
                                      <p:cBhvr>
                                        <p:cTn id="33" dur="2000" fill="hold"/>
                                        <p:tgtEl>
                                          <p:spTgt spid="9370"/>
                                        </p:tgtEl>
                                        <p:attrNameLst>
                                          <p:attrName>ppt_x</p:attrName>
                                          <p:attrName>ppt_y</p:attrName>
                                        </p:attrNameLst>
                                      </p:cBhvr>
                                    </p:animMotion>
                                  </p:childTnLst>
                                </p:cTn>
                              </p:par>
                              <p:par>
                                <p:cTn id="34" presetID="26"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down)">
                                      <p:cBhvr>
                                        <p:cTn id="36" dur="580">
                                          <p:stCondLst>
                                            <p:cond delay="0"/>
                                          </p:stCondLst>
                                        </p:cTn>
                                        <p:tgtEl>
                                          <p:spTgt spid="3"/>
                                        </p:tgtEl>
                                      </p:cBhvr>
                                    </p:animEffect>
                                    <p:anim calcmode="lin" valueType="num">
                                      <p:cBhvr>
                                        <p:cTn id="3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2" dur="26">
                                          <p:stCondLst>
                                            <p:cond delay="650"/>
                                          </p:stCondLst>
                                        </p:cTn>
                                        <p:tgtEl>
                                          <p:spTgt spid="3"/>
                                        </p:tgtEl>
                                      </p:cBhvr>
                                      <p:to x="100000" y="60000"/>
                                    </p:animScale>
                                    <p:animScale>
                                      <p:cBhvr>
                                        <p:cTn id="43" dur="166" decel="50000">
                                          <p:stCondLst>
                                            <p:cond delay="676"/>
                                          </p:stCondLst>
                                        </p:cTn>
                                        <p:tgtEl>
                                          <p:spTgt spid="3"/>
                                        </p:tgtEl>
                                      </p:cBhvr>
                                      <p:to x="100000" y="100000"/>
                                    </p:animScale>
                                    <p:animScale>
                                      <p:cBhvr>
                                        <p:cTn id="44" dur="26">
                                          <p:stCondLst>
                                            <p:cond delay="1312"/>
                                          </p:stCondLst>
                                        </p:cTn>
                                        <p:tgtEl>
                                          <p:spTgt spid="3"/>
                                        </p:tgtEl>
                                      </p:cBhvr>
                                      <p:to x="100000" y="80000"/>
                                    </p:animScale>
                                    <p:animScale>
                                      <p:cBhvr>
                                        <p:cTn id="45" dur="166" decel="50000">
                                          <p:stCondLst>
                                            <p:cond delay="1338"/>
                                          </p:stCondLst>
                                        </p:cTn>
                                        <p:tgtEl>
                                          <p:spTgt spid="3"/>
                                        </p:tgtEl>
                                      </p:cBhvr>
                                      <p:to x="100000" y="100000"/>
                                    </p:animScale>
                                    <p:animScale>
                                      <p:cBhvr>
                                        <p:cTn id="46" dur="26">
                                          <p:stCondLst>
                                            <p:cond delay="1642"/>
                                          </p:stCondLst>
                                        </p:cTn>
                                        <p:tgtEl>
                                          <p:spTgt spid="3"/>
                                        </p:tgtEl>
                                      </p:cBhvr>
                                      <p:to x="100000" y="90000"/>
                                    </p:animScale>
                                    <p:animScale>
                                      <p:cBhvr>
                                        <p:cTn id="47" dur="166" decel="50000">
                                          <p:stCondLst>
                                            <p:cond delay="1668"/>
                                          </p:stCondLst>
                                        </p:cTn>
                                        <p:tgtEl>
                                          <p:spTgt spid="3"/>
                                        </p:tgtEl>
                                      </p:cBhvr>
                                      <p:to x="100000" y="100000"/>
                                    </p:animScale>
                                    <p:animScale>
                                      <p:cBhvr>
                                        <p:cTn id="48" dur="26">
                                          <p:stCondLst>
                                            <p:cond delay="1808"/>
                                          </p:stCondLst>
                                        </p:cTn>
                                        <p:tgtEl>
                                          <p:spTgt spid="3"/>
                                        </p:tgtEl>
                                      </p:cBhvr>
                                      <p:to x="100000" y="95000"/>
                                    </p:animScale>
                                    <p:animScale>
                                      <p:cBhvr>
                                        <p:cTn id="49"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52" grpId="0" animBg="1"/>
      <p:bldP spid="9353" grpId="0" animBg="1"/>
      <p:bldP spid="9354" grpId="0" animBg="1"/>
      <p:bldP spid="9355" grpId="0" animBg="1"/>
      <p:bldP spid="9356" grpId="0" animBg="1"/>
      <p:bldP spid="9357" grpId="0" animBg="1"/>
      <p:bldP spid="9358" grpId="0" animBg="1"/>
      <p:bldP spid="9359" grpId="0" animBg="1"/>
      <p:bldP spid="936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FAB883B-ED5B-BA2C-5C0D-0E445709B3BD}"/>
            </a:ext>
          </a:extLst>
        </p:cNvPr>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85EAE6E5-D4A3-FA2B-BCB5-9D7DDF9A8DF2}"/>
              </a:ext>
            </a:extLst>
          </p:cNvPr>
          <p:cNvSpPr>
            <a:spLocks noGrp="1"/>
          </p:cNvSpPr>
          <p:nvPr>
            <p:ph type="sldNum" sz="quarter" idx="22"/>
          </p:nvPr>
        </p:nvSpPr>
        <p:spPr/>
        <p:txBody>
          <a:bodyPr/>
          <a:lstStyle/>
          <a:p>
            <a:fld id="{B5CEABB6-07DC-46E8-9B57-56EC44A396E5}" type="slidenum">
              <a:rPr lang="en-US" smtClean="0"/>
              <a:pPr/>
              <a:t>7</a:t>
            </a:fld>
            <a:endParaRPr lang="en-US" dirty="0"/>
          </a:p>
        </p:txBody>
      </p:sp>
      <p:grpSp>
        <p:nvGrpSpPr>
          <p:cNvPr id="9257" name="Group 9256">
            <a:extLst>
              <a:ext uri="{FF2B5EF4-FFF2-40B4-BE49-F238E27FC236}">
                <a16:creationId xmlns:a16="http://schemas.microsoft.com/office/drawing/2014/main" id="{D77F27FC-156C-8B09-E558-CD56A304DD8D}"/>
              </a:ext>
            </a:extLst>
          </p:cNvPr>
          <p:cNvGrpSpPr/>
          <p:nvPr/>
        </p:nvGrpSpPr>
        <p:grpSpPr>
          <a:xfrm>
            <a:off x="1361054" y="1670965"/>
            <a:ext cx="958435" cy="4295494"/>
            <a:chOff x="9448907" y="2112886"/>
            <a:chExt cx="1123618" cy="4295494"/>
          </a:xfrm>
        </p:grpSpPr>
        <p:sp>
          <p:nvSpPr>
            <p:cNvPr id="9255" name="Arrow: Up 9254">
              <a:extLst>
                <a:ext uri="{FF2B5EF4-FFF2-40B4-BE49-F238E27FC236}">
                  <a16:creationId xmlns:a16="http://schemas.microsoft.com/office/drawing/2014/main" id="{081A02EA-C6DE-9576-3524-08DAEE1E864B}"/>
                </a:ext>
              </a:extLst>
            </p:cNvPr>
            <p:cNvSpPr/>
            <p:nvPr/>
          </p:nvSpPr>
          <p:spPr>
            <a:xfrm>
              <a:off x="9448907" y="2112886"/>
              <a:ext cx="1123618" cy="4295494"/>
            </a:xfrm>
            <a:prstGeom prst="upArrow">
              <a:avLst/>
            </a:prstGeom>
            <a:gradFill flip="none" rotWithShape="1">
              <a:gsLst>
                <a:gs pos="0">
                  <a:srgbClr val="FF0000"/>
                </a:gs>
                <a:gs pos="100000">
                  <a:srgbClr val="0070C0"/>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256" name="TextBox 9255">
              <a:extLst>
                <a:ext uri="{FF2B5EF4-FFF2-40B4-BE49-F238E27FC236}">
                  <a16:creationId xmlns:a16="http://schemas.microsoft.com/office/drawing/2014/main" id="{CF321654-F1D5-CC0A-AD66-6C9AF994E744}"/>
                </a:ext>
              </a:extLst>
            </p:cNvPr>
            <p:cNvSpPr txBox="1"/>
            <p:nvPr/>
          </p:nvSpPr>
          <p:spPr>
            <a:xfrm rot="16200000">
              <a:off x="9224059" y="4087906"/>
              <a:ext cx="1548794" cy="369332"/>
            </a:xfrm>
            <a:prstGeom prst="rect">
              <a:avLst/>
            </a:prstGeom>
            <a:noFill/>
          </p:spPr>
          <p:txBody>
            <a:bodyPr wrap="square" rtlCol="0">
              <a:spAutoFit/>
            </a:bodyPr>
            <a:lstStyle/>
            <a:p>
              <a:r>
                <a:rPr lang="en-US" dirty="0"/>
                <a:t>Temperature</a:t>
              </a:r>
              <a:endParaRPr lang="en-CA" dirty="0"/>
            </a:p>
          </p:txBody>
        </p:sp>
      </p:grpSp>
      <p:sp>
        <p:nvSpPr>
          <p:cNvPr id="9352" name="Oval 9351">
            <a:extLst>
              <a:ext uri="{FF2B5EF4-FFF2-40B4-BE49-F238E27FC236}">
                <a16:creationId xmlns:a16="http://schemas.microsoft.com/office/drawing/2014/main" id="{7F5B2D82-2911-FC59-7AC0-AA35C42FFB55}"/>
              </a:ext>
            </a:extLst>
          </p:cNvPr>
          <p:cNvSpPr/>
          <p:nvPr/>
        </p:nvSpPr>
        <p:spPr>
          <a:xfrm>
            <a:off x="5813370" y="3818712"/>
            <a:ext cx="251012" cy="242047"/>
          </a:xfrm>
          <a:prstGeom prst="ellipse">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53" name="Oval 9352">
            <a:extLst>
              <a:ext uri="{FF2B5EF4-FFF2-40B4-BE49-F238E27FC236}">
                <a16:creationId xmlns:a16="http://schemas.microsoft.com/office/drawing/2014/main" id="{8C687212-4CFB-C880-6CFE-D2104F6239A2}"/>
              </a:ext>
            </a:extLst>
          </p:cNvPr>
          <p:cNvSpPr/>
          <p:nvPr/>
        </p:nvSpPr>
        <p:spPr>
          <a:xfrm rot="18561614">
            <a:off x="4745406" y="3077141"/>
            <a:ext cx="251012" cy="242047"/>
          </a:xfrm>
          <a:prstGeom prst="ellipse">
            <a:avLst/>
          </a:prstGeom>
          <a:solidFill>
            <a:schemeClr val="accent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54" name="Oval 9353">
            <a:extLst>
              <a:ext uri="{FF2B5EF4-FFF2-40B4-BE49-F238E27FC236}">
                <a16:creationId xmlns:a16="http://schemas.microsoft.com/office/drawing/2014/main" id="{BB839FDE-68FF-A297-933D-7C6D682D0F66}"/>
              </a:ext>
            </a:extLst>
          </p:cNvPr>
          <p:cNvSpPr/>
          <p:nvPr/>
        </p:nvSpPr>
        <p:spPr>
          <a:xfrm>
            <a:off x="8245053" y="3244083"/>
            <a:ext cx="251012" cy="242047"/>
          </a:xfrm>
          <a:prstGeom prst="ellipse">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55" name="Oval 9354">
            <a:extLst>
              <a:ext uri="{FF2B5EF4-FFF2-40B4-BE49-F238E27FC236}">
                <a16:creationId xmlns:a16="http://schemas.microsoft.com/office/drawing/2014/main" id="{744D0E31-B92E-D7D6-E0DD-8543474AEC7C}"/>
              </a:ext>
            </a:extLst>
          </p:cNvPr>
          <p:cNvSpPr/>
          <p:nvPr/>
        </p:nvSpPr>
        <p:spPr>
          <a:xfrm rot="18561614">
            <a:off x="5404728" y="3540922"/>
            <a:ext cx="251012" cy="242047"/>
          </a:xfrm>
          <a:prstGeom prst="ellipse">
            <a:avLst/>
          </a:prstGeom>
          <a:solidFill>
            <a:schemeClr val="accent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56" name="Oval 9355">
            <a:extLst>
              <a:ext uri="{FF2B5EF4-FFF2-40B4-BE49-F238E27FC236}">
                <a16:creationId xmlns:a16="http://schemas.microsoft.com/office/drawing/2014/main" id="{E269845D-7733-CFBE-3D77-56AEF8797A96}"/>
              </a:ext>
            </a:extLst>
          </p:cNvPr>
          <p:cNvSpPr/>
          <p:nvPr/>
        </p:nvSpPr>
        <p:spPr>
          <a:xfrm rot="18561614">
            <a:off x="7195584" y="3046687"/>
            <a:ext cx="251012" cy="242047"/>
          </a:xfrm>
          <a:prstGeom prst="ellipse">
            <a:avLst/>
          </a:prstGeom>
          <a:solidFill>
            <a:schemeClr val="accent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57" name="Oval 9356">
            <a:extLst>
              <a:ext uri="{FF2B5EF4-FFF2-40B4-BE49-F238E27FC236}">
                <a16:creationId xmlns:a16="http://schemas.microsoft.com/office/drawing/2014/main" id="{3D9F805B-B8D2-40D8-C53D-24F1AA09D040}"/>
              </a:ext>
            </a:extLst>
          </p:cNvPr>
          <p:cNvSpPr/>
          <p:nvPr/>
        </p:nvSpPr>
        <p:spPr>
          <a:xfrm rot="18561614">
            <a:off x="7978863" y="3821427"/>
            <a:ext cx="251012" cy="242047"/>
          </a:xfrm>
          <a:prstGeom prst="ellipse">
            <a:avLst/>
          </a:prstGeom>
          <a:solidFill>
            <a:schemeClr val="accent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58" name="Oval 9357">
            <a:extLst>
              <a:ext uri="{FF2B5EF4-FFF2-40B4-BE49-F238E27FC236}">
                <a16:creationId xmlns:a16="http://schemas.microsoft.com/office/drawing/2014/main" id="{99191A70-0300-D90D-A5C2-C1DD63E5385D}"/>
              </a:ext>
            </a:extLst>
          </p:cNvPr>
          <p:cNvSpPr/>
          <p:nvPr/>
        </p:nvSpPr>
        <p:spPr>
          <a:xfrm rot="18561614">
            <a:off x="3827232" y="3816399"/>
            <a:ext cx="251012" cy="242047"/>
          </a:xfrm>
          <a:prstGeom prst="ellipse">
            <a:avLst/>
          </a:prstGeom>
          <a:solidFill>
            <a:schemeClr val="accent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59" name="Oval 9358">
            <a:extLst>
              <a:ext uri="{FF2B5EF4-FFF2-40B4-BE49-F238E27FC236}">
                <a16:creationId xmlns:a16="http://schemas.microsoft.com/office/drawing/2014/main" id="{2AC70BD3-CDA2-BA6F-23EE-2886E29093B9}"/>
              </a:ext>
            </a:extLst>
          </p:cNvPr>
          <p:cNvSpPr/>
          <p:nvPr/>
        </p:nvSpPr>
        <p:spPr>
          <a:xfrm rot="18561614">
            <a:off x="3302855" y="2995495"/>
            <a:ext cx="251012" cy="242047"/>
          </a:xfrm>
          <a:prstGeom prst="ellipse">
            <a:avLst/>
          </a:prstGeom>
          <a:solidFill>
            <a:schemeClr val="accent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60" name="Oval 9359">
            <a:extLst>
              <a:ext uri="{FF2B5EF4-FFF2-40B4-BE49-F238E27FC236}">
                <a16:creationId xmlns:a16="http://schemas.microsoft.com/office/drawing/2014/main" id="{05FC5FD3-511B-139F-E621-489AD825EB86}"/>
              </a:ext>
            </a:extLst>
          </p:cNvPr>
          <p:cNvSpPr/>
          <p:nvPr/>
        </p:nvSpPr>
        <p:spPr>
          <a:xfrm rot="18561614">
            <a:off x="6722004" y="4113526"/>
            <a:ext cx="251012" cy="242047"/>
          </a:xfrm>
          <a:prstGeom prst="ellipse">
            <a:avLst/>
          </a:prstGeom>
          <a:solidFill>
            <a:schemeClr val="accent5"/>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 name="Group 1">
            <a:extLst>
              <a:ext uri="{FF2B5EF4-FFF2-40B4-BE49-F238E27FC236}">
                <a16:creationId xmlns:a16="http://schemas.microsoft.com/office/drawing/2014/main" id="{66ED95AF-5362-2CD1-7D5F-4BEE2B8777D4}"/>
              </a:ext>
            </a:extLst>
          </p:cNvPr>
          <p:cNvGrpSpPr/>
          <p:nvPr/>
        </p:nvGrpSpPr>
        <p:grpSpPr>
          <a:xfrm>
            <a:off x="3025158" y="4535109"/>
            <a:ext cx="6141684" cy="1667434"/>
            <a:chOff x="3025158" y="4871478"/>
            <a:chExt cx="6141684" cy="1667434"/>
          </a:xfrm>
        </p:grpSpPr>
        <p:grpSp>
          <p:nvGrpSpPr>
            <p:cNvPr id="17" name="Group 16">
              <a:extLst>
                <a:ext uri="{FF2B5EF4-FFF2-40B4-BE49-F238E27FC236}">
                  <a16:creationId xmlns:a16="http://schemas.microsoft.com/office/drawing/2014/main" id="{431611F6-971A-F973-BD12-B8F32C49555B}"/>
                </a:ext>
              </a:extLst>
            </p:cNvPr>
            <p:cNvGrpSpPr/>
            <p:nvPr/>
          </p:nvGrpSpPr>
          <p:grpSpPr>
            <a:xfrm>
              <a:off x="3025158" y="4871478"/>
              <a:ext cx="6141684" cy="1667434"/>
              <a:chOff x="2563047" y="3639672"/>
              <a:chExt cx="6141684" cy="1667434"/>
            </a:xfrm>
          </p:grpSpPr>
          <p:sp>
            <p:nvSpPr>
              <p:cNvPr id="14" name="Rectangle 13">
                <a:extLst>
                  <a:ext uri="{FF2B5EF4-FFF2-40B4-BE49-F238E27FC236}">
                    <a16:creationId xmlns:a16="http://schemas.microsoft.com/office/drawing/2014/main" id="{BADB2877-4158-3F5B-212C-ED54ED14E6C7}"/>
                  </a:ext>
                </a:extLst>
              </p:cNvPr>
              <p:cNvSpPr/>
              <p:nvPr/>
            </p:nvSpPr>
            <p:spPr>
              <a:xfrm>
                <a:off x="2563047" y="3639672"/>
                <a:ext cx="63614" cy="1667434"/>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A743FE05-2ABF-D7AB-B5C0-ED4EF6487014}"/>
                  </a:ext>
                </a:extLst>
              </p:cNvPr>
              <p:cNvSpPr/>
              <p:nvPr/>
            </p:nvSpPr>
            <p:spPr>
              <a:xfrm>
                <a:off x="8641117" y="3639672"/>
                <a:ext cx="63614" cy="1667434"/>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id="{B7D49796-B07C-EDB9-D713-0FFC2DBE2119}"/>
                  </a:ext>
                </a:extLst>
              </p:cNvPr>
              <p:cNvSpPr/>
              <p:nvPr/>
            </p:nvSpPr>
            <p:spPr>
              <a:xfrm>
                <a:off x="2563906" y="5235388"/>
                <a:ext cx="6140825" cy="71717"/>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8" name="Oval 17">
              <a:extLst>
                <a:ext uri="{FF2B5EF4-FFF2-40B4-BE49-F238E27FC236}">
                  <a16:creationId xmlns:a16="http://schemas.microsoft.com/office/drawing/2014/main" id="{C3CAE23D-E456-7BAE-EC90-5986CBD87A6B}"/>
                </a:ext>
              </a:extLst>
            </p:cNvPr>
            <p:cNvSpPr/>
            <p:nvPr/>
          </p:nvSpPr>
          <p:spPr>
            <a:xfrm>
              <a:off x="3318328" y="5994302"/>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a:extLst>
                <a:ext uri="{FF2B5EF4-FFF2-40B4-BE49-F238E27FC236}">
                  <a16:creationId xmlns:a16="http://schemas.microsoft.com/office/drawing/2014/main" id="{A3A36807-902D-351A-351D-E6C7D9B60D1D}"/>
                </a:ext>
              </a:extLst>
            </p:cNvPr>
            <p:cNvSpPr/>
            <p:nvPr/>
          </p:nvSpPr>
          <p:spPr>
            <a:xfrm>
              <a:off x="4217462" y="6117571"/>
              <a:ext cx="251012" cy="242047"/>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a:extLst>
                <a:ext uri="{FF2B5EF4-FFF2-40B4-BE49-F238E27FC236}">
                  <a16:creationId xmlns:a16="http://schemas.microsoft.com/office/drawing/2014/main" id="{7FC1A266-ED8B-4C66-A19D-0D562FC307A0}"/>
                </a:ext>
              </a:extLst>
            </p:cNvPr>
            <p:cNvSpPr/>
            <p:nvPr/>
          </p:nvSpPr>
          <p:spPr>
            <a:xfrm>
              <a:off x="6055656" y="5915863"/>
              <a:ext cx="251012" cy="242047"/>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a:extLst>
                <a:ext uri="{FF2B5EF4-FFF2-40B4-BE49-F238E27FC236}">
                  <a16:creationId xmlns:a16="http://schemas.microsoft.com/office/drawing/2014/main" id="{05ACFCF0-F762-A527-CC0C-9EDF39BFFA6B}"/>
                </a:ext>
              </a:extLst>
            </p:cNvPr>
            <p:cNvSpPr/>
            <p:nvPr/>
          </p:nvSpPr>
          <p:spPr>
            <a:xfrm>
              <a:off x="7140386" y="5978614"/>
              <a:ext cx="251012" cy="242047"/>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Oval 21">
              <a:extLst>
                <a:ext uri="{FF2B5EF4-FFF2-40B4-BE49-F238E27FC236}">
                  <a16:creationId xmlns:a16="http://schemas.microsoft.com/office/drawing/2014/main" id="{88879665-AB60-64D3-0815-E173161EC95C}"/>
                </a:ext>
              </a:extLst>
            </p:cNvPr>
            <p:cNvSpPr/>
            <p:nvPr/>
          </p:nvSpPr>
          <p:spPr>
            <a:xfrm>
              <a:off x="8019786" y="6036886"/>
              <a:ext cx="251012" cy="242047"/>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Oval 22">
              <a:extLst>
                <a:ext uri="{FF2B5EF4-FFF2-40B4-BE49-F238E27FC236}">
                  <a16:creationId xmlns:a16="http://schemas.microsoft.com/office/drawing/2014/main" id="{B4B1CA89-D1B7-95E9-907E-6E6A08758CEE}"/>
                </a:ext>
              </a:extLst>
            </p:cNvPr>
            <p:cNvSpPr/>
            <p:nvPr/>
          </p:nvSpPr>
          <p:spPr>
            <a:xfrm>
              <a:off x="5030802" y="5971894"/>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Oval 23">
              <a:extLst>
                <a:ext uri="{FF2B5EF4-FFF2-40B4-BE49-F238E27FC236}">
                  <a16:creationId xmlns:a16="http://schemas.microsoft.com/office/drawing/2014/main" id="{9B9F495C-109A-3426-3F8C-69972D9F8B72}"/>
                </a:ext>
              </a:extLst>
            </p:cNvPr>
            <p:cNvSpPr/>
            <p:nvPr/>
          </p:nvSpPr>
          <p:spPr>
            <a:xfrm>
              <a:off x="5533684" y="5794839"/>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Oval 24">
              <a:extLst>
                <a:ext uri="{FF2B5EF4-FFF2-40B4-BE49-F238E27FC236}">
                  <a16:creationId xmlns:a16="http://schemas.microsoft.com/office/drawing/2014/main" id="{42894A99-E6D9-A549-4689-4AF5DCADED34}"/>
                </a:ext>
              </a:extLst>
            </p:cNvPr>
            <p:cNvSpPr/>
            <p:nvPr/>
          </p:nvSpPr>
          <p:spPr>
            <a:xfrm>
              <a:off x="6684044" y="5873279"/>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Oval 25">
              <a:extLst>
                <a:ext uri="{FF2B5EF4-FFF2-40B4-BE49-F238E27FC236}">
                  <a16:creationId xmlns:a16="http://schemas.microsoft.com/office/drawing/2014/main" id="{FFF5C586-2096-8F4B-27A7-36C2E22AB054}"/>
                </a:ext>
              </a:extLst>
            </p:cNvPr>
            <p:cNvSpPr/>
            <p:nvPr/>
          </p:nvSpPr>
          <p:spPr>
            <a:xfrm>
              <a:off x="8582114" y="5875521"/>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Oval 26">
              <a:extLst>
                <a:ext uri="{FF2B5EF4-FFF2-40B4-BE49-F238E27FC236}">
                  <a16:creationId xmlns:a16="http://schemas.microsoft.com/office/drawing/2014/main" id="{D7824AAF-3A6C-2808-9A29-2A46F85F5F46}"/>
                </a:ext>
              </a:extLst>
            </p:cNvPr>
            <p:cNvSpPr/>
            <p:nvPr/>
          </p:nvSpPr>
          <p:spPr>
            <a:xfrm>
              <a:off x="3767895" y="5868794"/>
              <a:ext cx="251012" cy="242047"/>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Oval 27">
              <a:extLst>
                <a:ext uri="{FF2B5EF4-FFF2-40B4-BE49-F238E27FC236}">
                  <a16:creationId xmlns:a16="http://schemas.microsoft.com/office/drawing/2014/main" id="{88922F95-F4AC-61B0-E2B0-FA47F7621CD4}"/>
                </a:ext>
              </a:extLst>
            </p:cNvPr>
            <p:cNvSpPr/>
            <p:nvPr/>
          </p:nvSpPr>
          <p:spPr>
            <a:xfrm rot="18561614">
              <a:off x="4494551" y="5280375"/>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Oval 28">
              <a:extLst>
                <a:ext uri="{FF2B5EF4-FFF2-40B4-BE49-F238E27FC236}">
                  <a16:creationId xmlns:a16="http://schemas.microsoft.com/office/drawing/2014/main" id="{67002A4A-F2B1-138C-D272-2FFC2967530E}"/>
                </a:ext>
              </a:extLst>
            </p:cNvPr>
            <p:cNvSpPr/>
            <p:nvPr/>
          </p:nvSpPr>
          <p:spPr>
            <a:xfrm rot="18561614">
              <a:off x="4265059" y="5590891"/>
              <a:ext cx="251012" cy="242047"/>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Oval 29">
              <a:extLst>
                <a:ext uri="{FF2B5EF4-FFF2-40B4-BE49-F238E27FC236}">
                  <a16:creationId xmlns:a16="http://schemas.microsoft.com/office/drawing/2014/main" id="{5AAE2D61-DD7B-3A86-FBDB-DC8D902EDC9B}"/>
                </a:ext>
              </a:extLst>
            </p:cNvPr>
            <p:cNvSpPr/>
            <p:nvPr/>
          </p:nvSpPr>
          <p:spPr>
            <a:xfrm rot="18561614">
              <a:off x="7511007" y="5747771"/>
              <a:ext cx="251012" cy="242047"/>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Oval 30">
              <a:extLst>
                <a:ext uri="{FF2B5EF4-FFF2-40B4-BE49-F238E27FC236}">
                  <a16:creationId xmlns:a16="http://schemas.microsoft.com/office/drawing/2014/main" id="{E041CF52-5A90-BC2D-CD1C-5C4CE9E7DBC1}"/>
                </a:ext>
              </a:extLst>
            </p:cNvPr>
            <p:cNvSpPr/>
            <p:nvPr/>
          </p:nvSpPr>
          <p:spPr>
            <a:xfrm rot="18561614">
              <a:off x="7187983" y="5451934"/>
              <a:ext cx="251012" cy="242047"/>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a:extLst>
                <a:ext uri="{FF2B5EF4-FFF2-40B4-BE49-F238E27FC236}">
                  <a16:creationId xmlns:a16="http://schemas.microsoft.com/office/drawing/2014/main" id="{5EA46FB6-1AB0-DFA3-6C51-1ECC8D0D4A93}"/>
                </a:ext>
              </a:extLst>
            </p:cNvPr>
            <p:cNvSpPr/>
            <p:nvPr/>
          </p:nvSpPr>
          <p:spPr>
            <a:xfrm rot="18561614">
              <a:off x="8067383" y="5510206"/>
              <a:ext cx="251012" cy="242047"/>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Oval 32">
              <a:extLst>
                <a:ext uri="{FF2B5EF4-FFF2-40B4-BE49-F238E27FC236}">
                  <a16:creationId xmlns:a16="http://schemas.microsoft.com/office/drawing/2014/main" id="{125C862E-410C-D675-AB55-0623B66EDEA2}"/>
                </a:ext>
              </a:extLst>
            </p:cNvPr>
            <p:cNvSpPr/>
            <p:nvPr/>
          </p:nvSpPr>
          <p:spPr>
            <a:xfrm rot="18561614">
              <a:off x="5078399" y="5445214"/>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Oval 33">
              <a:extLst>
                <a:ext uri="{FF2B5EF4-FFF2-40B4-BE49-F238E27FC236}">
                  <a16:creationId xmlns:a16="http://schemas.microsoft.com/office/drawing/2014/main" id="{04E104FE-62AD-727F-562C-1F9BDBA4D8E5}"/>
                </a:ext>
              </a:extLst>
            </p:cNvPr>
            <p:cNvSpPr/>
            <p:nvPr/>
          </p:nvSpPr>
          <p:spPr>
            <a:xfrm rot="18561614">
              <a:off x="6201013" y="5502866"/>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Oval 34">
              <a:extLst>
                <a:ext uri="{FF2B5EF4-FFF2-40B4-BE49-F238E27FC236}">
                  <a16:creationId xmlns:a16="http://schemas.microsoft.com/office/drawing/2014/main" id="{E3316D27-6A15-8835-A8E5-F82FF9D6723D}"/>
                </a:ext>
              </a:extLst>
            </p:cNvPr>
            <p:cNvSpPr/>
            <p:nvPr/>
          </p:nvSpPr>
          <p:spPr>
            <a:xfrm rot="18561614">
              <a:off x="6731641" y="5346599"/>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Oval 35">
              <a:extLst>
                <a:ext uri="{FF2B5EF4-FFF2-40B4-BE49-F238E27FC236}">
                  <a16:creationId xmlns:a16="http://schemas.microsoft.com/office/drawing/2014/main" id="{A573D277-8F06-0BE0-F1CE-1F3220B63287}"/>
                </a:ext>
              </a:extLst>
            </p:cNvPr>
            <p:cNvSpPr/>
            <p:nvPr/>
          </p:nvSpPr>
          <p:spPr>
            <a:xfrm rot="18561614">
              <a:off x="7715444" y="5358827"/>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Oval 36">
              <a:extLst>
                <a:ext uri="{FF2B5EF4-FFF2-40B4-BE49-F238E27FC236}">
                  <a16:creationId xmlns:a16="http://schemas.microsoft.com/office/drawing/2014/main" id="{CC18B5E9-6B11-ADA6-2FE3-D1A725F2F4B0}"/>
                </a:ext>
              </a:extLst>
            </p:cNvPr>
            <p:cNvSpPr/>
            <p:nvPr/>
          </p:nvSpPr>
          <p:spPr>
            <a:xfrm rot="18561614">
              <a:off x="3350466" y="5619004"/>
              <a:ext cx="251012" cy="242047"/>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Oval 37">
              <a:extLst>
                <a:ext uri="{FF2B5EF4-FFF2-40B4-BE49-F238E27FC236}">
                  <a16:creationId xmlns:a16="http://schemas.microsoft.com/office/drawing/2014/main" id="{C8D13AC3-4A78-2A73-DC4B-FBEA426F778B}"/>
                </a:ext>
              </a:extLst>
            </p:cNvPr>
            <p:cNvSpPr/>
            <p:nvPr/>
          </p:nvSpPr>
          <p:spPr>
            <a:xfrm>
              <a:off x="3515333" y="5080098"/>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Oval 38">
              <a:extLst>
                <a:ext uri="{FF2B5EF4-FFF2-40B4-BE49-F238E27FC236}">
                  <a16:creationId xmlns:a16="http://schemas.microsoft.com/office/drawing/2014/main" id="{CE1BB508-7222-A246-9FCA-E8721E8F2684}"/>
                </a:ext>
              </a:extLst>
            </p:cNvPr>
            <p:cNvSpPr/>
            <p:nvPr/>
          </p:nvSpPr>
          <p:spPr>
            <a:xfrm>
              <a:off x="4734244" y="5751021"/>
              <a:ext cx="251012" cy="242047"/>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Oval 39">
              <a:extLst>
                <a:ext uri="{FF2B5EF4-FFF2-40B4-BE49-F238E27FC236}">
                  <a16:creationId xmlns:a16="http://schemas.microsoft.com/office/drawing/2014/main" id="{9FD61793-D95E-46BE-F247-B816AFEA1113}"/>
                </a:ext>
              </a:extLst>
            </p:cNvPr>
            <p:cNvSpPr/>
            <p:nvPr/>
          </p:nvSpPr>
          <p:spPr>
            <a:xfrm>
              <a:off x="5938876" y="5130728"/>
              <a:ext cx="251012" cy="242047"/>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Oval 40">
              <a:extLst>
                <a:ext uri="{FF2B5EF4-FFF2-40B4-BE49-F238E27FC236}">
                  <a16:creationId xmlns:a16="http://schemas.microsoft.com/office/drawing/2014/main" id="{DB24F7B1-87B2-2A2D-EF13-E47B9921EF44}"/>
                </a:ext>
              </a:extLst>
            </p:cNvPr>
            <p:cNvSpPr/>
            <p:nvPr/>
          </p:nvSpPr>
          <p:spPr>
            <a:xfrm>
              <a:off x="8483630" y="5548313"/>
              <a:ext cx="251012" cy="242047"/>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Oval 41">
              <a:extLst>
                <a:ext uri="{FF2B5EF4-FFF2-40B4-BE49-F238E27FC236}">
                  <a16:creationId xmlns:a16="http://schemas.microsoft.com/office/drawing/2014/main" id="{B1BEA58C-9C06-AEA2-B085-A44B099CAC7E}"/>
                </a:ext>
              </a:extLst>
            </p:cNvPr>
            <p:cNvSpPr/>
            <p:nvPr/>
          </p:nvSpPr>
          <p:spPr>
            <a:xfrm>
              <a:off x="5587973" y="5463148"/>
              <a:ext cx="251012" cy="242047"/>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Oval 42">
              <a:extLst>
                <a:ext uri="{FF2B5EF4-FFF2-40B4-BE49-F238E27FC236}">
                  <a16:creationId xmlns:a16="http://schemas.microsoft.com/office/drawing/2014/main" id="{31900198-BA9B-7002-3D75-37296EFD7889}"/>
                </a:ext>
              </a:extLst>
            </p:cNvPr>
            <p:cNvSpPr/>
            <p:nvPr/>
          </p:nvSpPr>
          <p:spPr>
            <a:xfrm>
              <a:off x="5146914" y="5021429"/>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4" name="Oval 43">
              <a:extLst>
                <a:ext uri="{FF2B5EF4-FFF2-40B4-BE49-F238E27FC236}">
                  <a16:creationId xmlns:a16="http://schemas.microsoft.com/office/drawing/2014/main" id="{45E6E34B-4419-2D57-FDB6-AF27B2792875}"/>
                </a:ext>
              </a:extLst>
            </p:cNvPr>
            <p:cNvSpPr/>
            <p:nvPr/>
          </p:nvSpPr>
          <p:spPr>
            <a:xfrm>
              <a:off x="5764874" y="6109105"/>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Oval 44">
              <a:extLst>
                <a:ext uri="{FF2B5EF4-FFF2-40B4-BE49-F238E27FC236}">
                  <a16:creationId xmlns:a16="http://schemas.microsoft.com/office/drawing/2014/main" id="{8A9B7B8E-4AB2-1EEB-E864-81503C56DD9F}"/>
                </a:ext>
              </a:extLst>
            </p:cNvPr>
            <p:cNvSpPr/>
            <p:nvPr/>
          </p:nvSpPr>
          <p:spPr>
            <a:xfrm>
              <a:off x="6440544" y="5157120"/>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Oval 45">
              <a:extLst>
                <a:ext uri="{FF2B5EF4-FFF2-40B4-BE49-F238E27FC236}">
                  <a16:creationId xmlns:a16="http://schemas.microsoft.com/office/drawing/2014/main" id="{FAD8F7CE-CA77-EF0A-0A74-422D659D8C0A}"/>
                </a:ext>
              </a:extLst>
            </p:cNvPr>
            <p:cNvSpPr/>
            <p:nvPr/>
          </p:nvSpPr>
          <p:spPr>
            <a:xfrm>
              <a:off x="8790100" y="5283848"/>
              <a:ext cx="251012" cy="24204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Oval 46">
              <a:extLst>
                <a:ext uri="{FF2B5EF4-FFF2-40B4-BE49-F238E27FC236}">
                  <a16:creationId xmlns:a16="http://schemas.microsoft.com/office/drawing/2014/main" id="{B7D9B93A-FB37-4B03-0668-2914CD6576DF}"/>
                </a:ext>
              </a:extLst>
            </p:cNvPr>
            <p:cNvSpPr/>
            <p:nvPr/>
          </p:nvSpPr>
          <p:spPr>
            <a:xfrm>
              <a:off x="3848060" y="5447701"/>
              <a:ext cx="251012" cy="242047"/>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9264" name="Picture 9263">
            <a:extLst>
              <a:ext uri="{FF2B5EF4-FFF2-40B4-BE49-F238E27FC236}">
                <a16:creationId xmlns:a16="http://schemas.microsoft.com/office/drawing/2014/main" id="{02C9A962-091F-97A2-3EDB-386F3A5ED56A}"/>
              </a:ext>
            </a:extLst>
          </p:cNvPr>
          <p:cNvPicPr>
            <a:picLocks noChangeAspect="1"/>
          </p:cNvPicPr>
          <p:nvPr/>
        </p:nvPicPr>
        <p:blipFill>
          <a:blip r:embed="rId3"/>
          <a:stretch>
            <a:fillRect/>
          </a:stretch>
        </p:blipFill>
        <p:spPr>
          <a:xfrm>
            <a:off x="2509844" y="1773893"/>
            <a:ext cx="9131123" cy="4924994"/>
          </a:xfrm>
          <a:prstGeom prst="rect">
            <a:avLst/>
          </a:prstGeom>
        </p:spPr>
      </p:pic>
    </p:spTree>
    <p:extLst>
      <p:ext uri="{BB962C8B-B14F-4D97-AF65-F5344CB8AC3E}">
        <p14:creationId xmlns:p14="http://schemas.microsoft.com/office/powerpoint/2010/main" val="14844821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84089-3EA8-CF5B-73A6-7A3373B0378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425534D-95D1-BA85-9274-6980C73F517D}"/>
              </a:ext>
            </a:extLst>
          </p:cNvPr>
          <p:cNvSpPr/>
          <p:nvPr/>
        </p:nvSpPr>
        <p:spPr>
          <a:xfrm>
            <a:off x="6215414" y="267202"/>
            <a:ext cx="5769868" cy="1418983"/>
          </a:xfrm>
          <a:prstGeom prst="rect">
            <a:avLst/>
          </a:prstGeom>
          <a:solidFill>
            <a:schemeClr val="accent1">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mc:Choice xmlns:a14="http://schemas.microsoft.com/office/drawing/2010/main" Requires="a14">
          <p:sp>
            <p:nvSpPr>
              <p:cNvPr id="28" name="Text Placeholder 2">
                <a:extLst>
                  <a:ext uri="{FF2B5EF4-FFF2-40B4-BE49-F238E27FC236}">
                    <a16:creationId xmlns:a16="http://schemas.microsoft.com/office/drawing/2014/main" id="{87089419-0275-9DC6-C009-F9EC7AB78FDE}"/>
                  </a:ext>
                </a:extLst>
              </p:cNvPr>
              <p:cNvSpPr txBox="1">
                <a:spLocks/>
              </p:cNvSpPr>
              <p:nvPr/>
            </p:nvSpPr>
            <p:spPr>
              <a:xfrm>
                <a:off x="6363141" y="1728767"/>
                <a:ext cx="5115983" cy="4554279"/>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600" kern="1200" cap="all" spc="15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CA" sz="1800" kern="100" cap="none" dirty="0">
                    <a:ea typeface="Aptos" panose="020B0004020202020204" pitchFamily="34" charset="0"/>
                    <a:cs typeface="Times New Roman" panose="02020603050405020304" pitchFamily="18" charset="0"/>
                  </a:rPr>
                  <a:t>DWSIM: an open-source chemical processing simulation for column calculations </a:t>
                </a:r>
              </a:p>
              <a:p>
                <a:pPr marL="285750" indent="-285750" algn="l">
                  <a:buFont typeface="Arial" panose="020B0604020202020204" pitchFamily="34" charset="0"/>
                  <a:buChar char="•"/>
                </a:pPr>
                <a:r>
                  <a:rPr lang="en-US" sz="1800" cap="none" dirty="0"/>
                  <a:t>The contact between the counterflowing L-V phases facilitates mass transfer (purification)</a:t>
                </a:r>
              </a:p>
              <a:p>
                <a:pPr marL="285750" indent="-285750" algn="l">
                  <a:buFont typeface="Arial" panose="020B0604020202020204" pitchFamily="34" charset="0"/>
                  <a:buChar char="•"/>
                </a:pPr>
                <a:r>
                  <a:rPr lang="en-US" sz="1800" cap="none" dirty="0"/>
                  <a:t>Packed beds will be used instead of traditional trays</a:t>
                </a:r>
              </a:p>
              <a:p>
                <a:pPr marL="971550" lvl="1" indent="-285750"/>
                <a:r>
                  <a:rPr lang="en-US" sz="1800" dirty="0"/>
                  <a:t>Lower pressure drop across bed</a:t>
                </a:r>
                <a:endParaRPr lang="en-US" sz="1800" cap="none" dirty="0"/>
              </a:p>
              <a:p>
                <a:pPr marL="285750" indent="-285750" algn="l">
                  <a:buFont typeface="Arial" panose="020B0604020202020204" pitchFamily="34" charset="0"/>
                  <a:buChar char="•"/>
                </a:pPr>
                <a:endParaRPr lang="en-US" sz="1800" cap="none" dirty="0"/>
              </a:p>
              <a:p>
                <a:pPr marL="285750" indent="-285750" algn="l">
                  <a:buFont typeface="Arial" panose="020B0604020202020204" pitchFamily="34" charset="0"/>
                  <a:buChar char="•"/>
                </a:pPr>
                <a:r>
                  <a:rPr lang="en-US" sz="1800" cap="none" dirty="0"/>
                  <a:t>Reflux ratio = </a:t>
                </a:r>
                <a14:m>
                  <m:oMath xmlns:m="http://schemas.openxmlformats.org/officeDocument/2006/math">
                    <m:f>
                      <m:fPr>
                        <m:ctrlPr>
                          <a:rPr lang="en-US" sz="1800" i="1" cap="none" smtClean="0">
                            <a:latin typeface="Cambria Math" panose="02040503050406030204" pitchFamily="18" charset="0"/>
                          </a:rPr>
                        </m:ctrlPr>
                      </m:fPr>
                      <m:num>
                        <m:r>
                          <m:rPr>
                            <m:nor/>
                          </m:rPr>
                          <a:rPr lang="en-US" sz="1800" cap="none" dirty="0"/>
                          <m:t>Liquid</m:t>
                        </m:r>
                        <m:r>
                          <m:rPr>
                            <m:nor/>
                          </m:rPr>
                          <a:rPr lang="en-US" sz="1800" cap="none" dirty="0"/>
                          <m:t> </m:t>
                        </m:r>
                        <m:r>
                          <m:rPr>
                            <m:nor/>
                          </m:rPr>
                          <a:rPr lang="en-US" sz="1800" cap="none" dirty="0"/>
                          <m:t>Reflux</m:t>
                        </m:r>
                        <m:r>
                          <m:rPr>
                            <m:nor/>
                          </m:rPr>
                          <a:rPr lang="en-US" sz="1800" cap="none" dirty="0"/>
                          <m:t> </m:t>
                        </m:r>
                        <m:r>
                          <m:rPr>
                            <m:nor/>
                          </m:rPr>
                          <a:rPr lang="en-US" sz="1800" cap="none" dirty="0"/>
                          <m:t>Flowrate</m:t>
                        </m:r>
                      </m:num>
                      <m:den>
                        <m:r>
                          <m:rPr>
                            <m:nor/>
                          </m:rPr>
                          <a:rPr lang="en-US" sz="1800" b="0" i="0" cap="none" dirty="0" smtClean="0"/>
                          <m:t>Top</m:t>
                        </m:r>
                        <m:r>
                          <m:rPr>
                            <m:nor/>
                          </m:rPr>
                          <a:rPr lang="en-US" sz="1800" cap="none" dirty="0"/>
                          <m:t> </m:t>
                        </m:r>
                        <m:r>
                          <m:rPr>
                            <m:nor/>
                          </m:rPr>
                          <a:rPr lang="en-US" sz="1800" b="0" i="0" cap="none" dirty="0" smtClean="0"/>
                          <m:t>Product</m:t>
                        </m:r>
                        <m:r>
                          <m:rPr>
                            <m:nor/>
                          </m:rPr>
                          <a:rPr lang="en-US" sz="1800" cap="none" dirty="0"/>
                          <m:t> </m:t>
                        </m:r>
                        <m:r>
                          <m:rPr>
                            <m:nor/>
                          </m:rPr>
                          <a:rPr lang="en-US" sz="1800" cap="none" dirty="0"/>
                          <m:t>Flowrate</m:t>
                        </m:r>
                      </m:den>
                    </m:f>
                  </m:oMath>
                </a14:m>
                <a:endParaRPr lang="en-US" sz="1800" cap="none" dirty="0"/>
              </a:p>
              <a:p>
                <a:pPr marL="285750" indent="-285750" algn="l">
                  <a:buFont typeface="Arial" panose="020B0604020202020204" pitchFamily="34" charset="0"/>
                  <a:buChar char="•"/>
                </a:pPr>
                <a:endParaRPr lang="en-US" sz="1800" cap="none" dirty="0"/>
              </a:p>
              <a:p>
                <a:pPr marL="971550" lvl="1" indent="-285750"/>
                <a:r>
                  <a:rPr lang="en-US" sz="1600" dirty="0"/>
                  <a:t>Higher reflux means higher energy duties and higher purity</a:t>
                </a:r>
                <a:endParaRPr lang="en-US" sz="1600" cap="none" dirty="0"/>
              </a:p>
            </p:txBody>
          </p:sp>
        </mc:Choice>
        <mc:Fallback>
          <p:sp>
            <p:nvSpPr>
              <p:cNvPr id="28" name="Text Placeholder 2">
                <a:extLst>
                  <a:ext uri="{FF2B5EF4-FFF2-40B4-BE49-F238E27FC236}">
                    <a16:creationId xmlns:a16="http://schemas.microsoft.com/office/drawing/2014/main" id="{87089419-0275-9DC6-C009-F9EC7AB78FDE}"/>
                  </a:ext>
                </a:extLst>
              </p:cNvPr>
              <p:cNvSpPr txBox="1">
                <a:spLocks noRot="1" noChangeAspect="1" noMove="1" noResize="1" noEditPoints="1" noAdjustHandles="1" noChangeArrowheads="1" noChangeShapeType="1" noTextEdit="1"/>
              </p:cNvSpPr>
              <p:nvPr/>
            </p:nvSpPr>
            <p:spPr>
              <a:xfrm>
                <a:off x="6363141" y="1728767"/>
                <a:ext cx="5115983" cy="4554279"/>
              </a:xfrm>
              <a:prstGeom prst="rect">
                <a:avLst/>
              </a:prstGeom>
              <a:blipFill>
                <a:blip r:embed="rId3"/>
                <a:stretch>
                  <a:fillRect l="-834" t="-134" b="-402"/>
                </a:stretch>
              </a:blipFill>
            </p:spPr>
            <p:txBody>
              <a:bodyPr/>
              <a:lstStyle/>
              <a:p>
                <a:r>
                  <a:rPr lang="en-CA">
                    <a:noFill/>
                  </a:rPr>
                  <a:t> </a:t>
                </a:r>
              </a:p>
            </p:txBody>
          </p:sp>
        </mc:Fallback>
      </mc:AlternateContent>
      <p:grpSp>
        <p:nvGrpSpPr>
          <p:cNvPr id="6165" name="Group 6164">
            <a:extLst>
              <a:ext uri="{FF2B5EF4-FFF2-40B4-BE49-F238E27FC236}">
                <a16:creationId xmlns:a16="http://schemas.microsoft.com/office/drawing/2014/main" id="{886E0973-EB9F-6CA1-557F-2AC8D25B738F}"/>
              </a:ext>
            </a:extLst>
          </p:cNvPr>
          <p:cNvGrpSpPr/>
          <p:nvPr/>
        </p:nvGrpSpPr>
        <p:grpSpPr>
          <a:xfrm>
            <a:off x="-25575" y="148330"/>
            <a:ext cx="6002163" cy="6208020"/>
            <a:chOff x="93837" y="0"/>
            <a:chExt cx="6002163" cy="6208020"/>
          </a:xfrm>
        </p:grpSpPr>
        <p:pic>
          <p:nvPicPr>
            <p:cNvPr id="6148" name="Picture 4" descr="Fractional Distillation Column.">
              <a:extLst>
                <a:ext uri="{FF2B5EF4-FFF2-40B4-BE49-F238E27FC236}">
                  <a16:creationId xmlns:a16="http://schemas.microsoft.com/office/drawing/2014/main" id="{DC31FF43-21A4-C8EF-69F0-F2D7C2390C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923" y="0"/>
              <a:ext cx="5442077" cy="6208020"/>
            </a:xfrm>
            <a:prstGeom prst="rect">
              <a:avLst/>
            </a:prstGeom>
            <a:solidFill>
              <a:srgbClr val="ABC8E2"/>
            </a:solidFill>
            <a:ln>
              <a:solidFill>
                <a:schemeClr val="bg1"/>
              </a:solidFill>
            </a:ln>
          </p:spPr>
        </p:pic>
        <p:sp>
          <p:nvSpPr>
            <p:cNvPr id="6" name="Rectangle 5">
              <a:extLst>
                <a:ext uri="{FF2B5EF4-FFF2-40B4-BE49-F238E27FC236}">
                  <a16:creationId xmlns:a16="http://schemas.microsoft.com/office/drawing/2014/main" id="{4A916410-1502-E878-8F5D-8023FC829ACE}"/>
                </a:ext>
              </a:extLst>
            </p:cNvPr>
            <p:cNvSpPr/>
            <p:nvPr/>
          </p:nvSpPr>
          <p:spPr>
            <a:xfrm>
              <a:off x="3282696" y="0"/>
              <a:ext cx="694944" cy="2377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D7C6232B-6A9B-8D55-3C45-397BEBBAAEB0}"/>
                </a:ext>
              </a:extLst>
            </p:cNvPr>
            <p:cNvSpPr/>
            <p:nvPr/>
          </p:nvSpPr>
          <p:spPr>
            <a:xfrm>
              <a:off x="1450848" y="1094232"/>
              <a:ext cx="694944" cy="6705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9B5FA196-875F-1BF2-7A75-36A89813B095}"/>
                </a:ext>
              </a:extLst>
            </p:cNvPr>
            <p:cNvSpPr/>
            <p:nvPr/>
          </p:nvSpPr>
          <p:spPr>
            <a:xfrm>
              <a:off x="755904" y="2279904"/>
              <a:ext cx="1008888" cy="6705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FE612AED-B8CD-D013-38C8-35C19976ECA7}"/>
                </a:ext>
              </a:extLst>
            </p:cNvPr>
            <p:cNvSpPr/>
            <p:nvPr/>
          </p:nvSpPr>
          <p:spPr>
            <a:xfrm>
              <a:off x="755904" y="3709416"/>
              <a:ext cx="1008888" cy="6705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B2EC1514-7C93-FF5F-3F53-BC7EE936C9C2}"/>
                </a:ext>
              </a:extLst>
            </p:cNvPr>
            <p:cNvSpPr/>
            <p:nvPr/>
          </p:nvSpPr>
          <p:spPr>
            <a:xfrm>
              <a:off x="1826375" y="3867912"/>
              <a:ext cx="1008888" cy="216570"/>
            </a:xfrm>
            <a:prstGeom prst="rect">
              <a:avLst/>
            </a:prstGeom>
            <a:solidFill>
              <a:srgbClr val="ABC7E1"/>
            </a:solidFill>
            <a:ln>
              <a:solidFill>
                <a:srgbClr val="ABC7E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C411203F-CAEE-80B7-52BF-F6B5B1A00CC0}"/>
                </a:ext>
              </a:extLst>
            </p:cNvPr>
            <p:cNvSpPr/>
            <p:nvPr/>
          </p:nvSpPr>
          <p:spPr>
            <a:xfrm>
              <a:off x="1826375" y="2599782"/>
              <a:ext cx="1008888" cy="216570"/>
            </a:xfrm>
            <a:prstGeom prst="rect">
              <a:avLst/>
            </a:prstGeom>
            <a:solidFill>
              <a:srgbClr val="E5E5E5"/>
            </a:solidFill>
            <a:ln>
              <a:solidFill>
                <a:srgbClr val="E5E5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6" name="Connector: Curved 45">
              <a:extLst>
                <a:ext uri="{FF2B5EF4-FFF2-40B4-BE49-F238E27FC236}">
                  <a16:creationId xmlns:a16="http://schemas.microsoft.com/office/drawing/2014/main" id="{4797AEC8-D60A-6AFE-3FD5-24371FDE0FD3}"/>
                </a:ext>
              </a:extLst>
            </p:cNvPr>
            <p:cNvCxnSpPr>
              <a:cxnSpLocks/>
            </p:cNvCxnSpPr>
            <p:nvPr/>
          </p:nvCxnSpPr>
          <p:spPr>
            <a:xfrm rot="16200000" flipH="1">
              <a:off x="1855396" y="3762717"/>
              <a:ext cx="262031" cy="239277"/>
            </a:xfrm>
            <a:prstGeom prst="curvedConnector3">
              <a:avLst>
                <a:gd name="adj1" fmla="val 9317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49" name="Connector: Curved 48">
              <a:extLst>
                <a:ext uri="{FF2B5EF4-FFF2-40B4-BE49-F238E27FC236}">
                  <a16:creationId xmlns:a16="http://schemas.microsoft.com/office/drawing/2014/main" id="{0B8129D5-A43A-1498-1753-15F40640289B}"/>
                </a:ext>
              </a:extLst>
            </p:cNvPr>
            <p:cNvCxnSpPr>
              <a:cxnSpLocks/>
            </p:cNvCxnSpPr>
            <p:nvPr/>
          </p:nvCxnSpPr>
          <p:spPr>
            <a:xfrm rot="5400000">
              <a:off x="2577341" y="4056073"/>
              <a:ext cx="262031" cy="239277"/>
            </a:xfrm>
            <a:prstGeom prst="curvedConnector3">
              <a:avLst>
                <a:gd name="adj1" fmla="val 9317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50" name="Connector: Curved 49">
              <a:extLst>
                <a:ext uri="{FF2B5EF4-FFF2-40B4-BE49-F238E27FC236}">
                  <a16:creationId xmlns:a16="http://schemas.microsoft.com/office/drawing/2014/main" id="{BF579591-D3B9-14D7-1029-2A8F1A8CD4A9}"/>
                </a:ext>
              </a:extLst>
            </p:cNvPr>
            <p:cNvCxnSpPr>
              <a:cxnSpLocks/>
            </p:cNvCxnSpPr>
            <p:nvPr/>
          </p:nvCxnSpPr>
          <p:spPr>
            <a:xfrm rot="16200000" flipH="1">
              <a:off x="1826708" y="3134601"/>
              <a:ext cx="262031" cy="239277"/>
            </a:xfrm>
            <a:prstGeom prst="curvedConnector3">
              <a:avLst>
                <a:gd name="adj1" fmla="val 9317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51" name="Connector: Curved 50">
              <a:extLst>
                <a:ext uri="{FF2B5EF4-FFF2-40B4-BE49-F238E27FC236}">
                  <a16:creationId xmlns:a16="http://schemas.microsoft.com/office/drawing/2014/main" id="{21947125-C746-71A8-40C9-A4A87A289F77}"/>
                </a:ext>
              </a:extLst>
            </p:cNvPr>
            <p:cNvCxnSpPr>
              <a:cxnSpLocks/>
            </p:cNvCxnSpPr>
            <p:nvPr/>
          </p:nvCxnSpPr>
          <p:spPr>
            <a:xfrm rot="5400000">
              <a:off x="2548653" y="3427957"/>
              <a:ext cx="262031" cy="239277"/>
            </a:xfrm>
            <a:prstGeom prst="curvedConnector3">
              <a:avLst>
                <a:gd name="adj1" fmla="val 9317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54" name="Connector: Curved 53">
              <a:extLst>
                <a:ext uri="{FF2B5EF4-FFF2-40B4-BE49-F238E27FC236}">
                  <a16:creationId xmlns:a16="http://schemas.microsoft.com/office/drawing/2014/main" id="{27521421-5654-C0D0-CD57-D4E1BFE4CD84}"/>
                </a:ext>
              </a:extLst>
            </p:cNvPr>
            <p:cNvCxnSpPr>
              <a:cxnSpLocks/>
            </p:cNvCxnSpPr>
            <p:nvPr/>
          </p:nvCxnSpPr>
          <p:spPr>
            <a:xfrm rot="16200000" flipH="1">
              <a:off x="1849434" y="2522219"/>
              <a:ext cx="262031" cy="239277"/>
            </a:xfrm>
            <a:prstGeom prst="curvedConnector3">
              <a:avLst>
                <a:gd name="adj1" fmla="val 9317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55" name="Connector: Curved 54">
              <a:extLst>
                <a:ext uri="{FF2B5EF4-FFF2-40B4-BE49-F238E27FC236}">
                  <a16:creationId xmlns:a16="http://schemas.microsoft.com/office/drawing/2014/main" id="{68EFD2FE-3922-B795-EA46-DC36D3B2FE72}"/>
                </a:ext>
              </a:extLst>
            </p:cNvPr>
            <p:cNvCxnSpPr>
              <a:cxnSpLocks/>
            </p:cNvCxnSpPr>
            <p:nvPr/>
          </p:nvCxnSpPr>
          <p:spPr>
            <a:xfrm rot="5400000">
              <a:off x="2571379" y="2815575"/>
              <a:ext cx="262031" cy="239277"/>
            </a:xfrm>
            <a:prstGeom prst="curvedConnector3">
              <a:avLst>
                <a:gd name="adj1" fmla="val 9317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57" name="Connector: Curved 56">
              <a:extLst>
                <a:ext uri="{FF2B5EF4-FFF2-40B4-BE49-F238E27FC236}">
                  <a16:creationId xmlns:a16="http://schemas.microsoft.com/office/drawing/2014/main" id="{7F032984-BFDB-2436-4BE6-9E39B18DAD34}"/>
                </a:ext>
              </a:extLst>
            </p:cNvPr>
            <p:cNvCxnSpPr>
              <a:cxnSpLocks/>
            </p:cNvCxnSpPr>
            <p:nvPr/>
          </p:nvCxnSpPr>
          <p:spPr>
            <a:xfrm rot="16200000" flipH="1">
              <a:off x="1849433" y="4259816"/>
              <a:ext cx="262031" cy="239277"/>
            </a:xfrm>
            <a:prstGeom prst="curvedConnector3">
              <a:avLst>
                <a:gd name="adj1" fmla="val 9317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59" name="Straight Arrow Connector 58">
              <a:extLst>
                <a:ext uri="{FF2B5EF4-FFF2-40B4-BE49-F238E27FC236}">
                  <a16:creationId xmlns:a16="http://schemas.microsoft.com/office/drawing/2014/main" id="{1392A2DD-CEC4-7FB2-AE01-4CC85994AE62}"/>
                </a:ext>
              </a:extLst>
            </p:cNvPr>
            <p:cNvCxnSpPr>
              <a:cxnSpLocks/>
            </p:cNvCxnSpPr>
            <p:nvPr/>
          </p:nvCxnSpPr>
          <p:spPr>
            <a:xfrm flipV="1">
              <a:off x="2330819" y="4115184"/>
              <a:ext cx="0" cy="226905"/>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a:extLst>
                <a:ext uri="{FF2B5EF4-FFF2-40B4-BE49-F238E27FC236}">
                  <a16:creationId xmlns:a16="http://schemas.microsoft.com/office/drawing/2014/main" id="{8FFC13E8-4CBB-92AB-A54A-7E013C70B674}"/>
                </a:ext>
              </a:extLst>
            </p:cNvPr>
            <p:cNvCxnSpPr>
              <a:cxnSpLocks/>
            </p:cNvCxnSpPr>
            <p:nvPr/>
          </p:nvCxnSpPr>
          <p:spPr>
            <a:xfrm flipV="1">
              <a:off x="2334889" y="4416724"/>
              <a:ext cx="0" cy="226905"/>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CAABC5E2-3E57-15A6-A2C1-85CA7724F44A}"/>
                </a:ext>
              </a:extLst>
            </p:cNvPr>
            <p:cNvCxnSpPr>
              <a:cxnSpLocks/>
            </p:cNvCxnSpPr>
            <p:nvPr/>
          </p:nvCxnSpPr>
          <p:spPr>
            <a:xfrm flipV="1">
              <a:off x="2330819" y="3857577"/>
              <a:ext cx="0" cy="226905"/>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6144" name="Straight Arrow Connector 6143">
              <a:extLst>
                <a:ext uri="{FF2B5EF4-FFF2-40B4-BE49-F238E27FC236}">
                  <a16:creationId xmlns:a16="http://schemas.microsoft.com/office/drawing/2014/main" id="{B11BF1E0-E8FC-113D-984E-2472735FA692}"/>
                </a:ext>
              </a:extLst>
            </p:cNvPr>
            <p:cNvCxnSpPr>
              <a:cxnSpLocks/>
            </p:cNvCxnSpPr>
            <p:nvPr/>
          </p:nvCxnSpPr>
          <p:spPr>
            <a:xfrm flipV="1">
              <a:off x="2330819" y="3547595"/>
              <a:ext cx="0" cy="226905"/>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6145" name="Straight Arrow Connector 6144">
              <a:extLst>
                <a:ext uri="{FF2B5EF4-FFF2-40B4-BE49-F238E27FC236}">
                  <a16:creationId xmlns:a16="http://schemas.microsoft.com/office/drawing/2014/main" id="{435EF414-96B2-161F-8803-145B3E3D1AF8}"/>
                </a:ext>
              </a:extLst>
            </p:cNvPr>
            <p:cNvCxnSpPr>
              <a:cxnSpLocks/>
            </p:cNvCxnSpPr>
            <p:nvPr/>
          </p:nvCxnSpPr>
          <p:spPr>
            <a:xfrm flipV="1">
              <a:off x="2330819" y="3230048"/>
              <a:ext cx="0" cy="226905"/>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6146" name="Straight Arrow Connector 6145">
              <a:extLst>
                <a:ext uri="{FF2B5EF4-FFF2-40B4-BE49-F238E27FC236}">
                  <a16:creationId xmlns:a16="http://schemas.microsoft.com/office/drawing/2014/main" id="{762AF835-EC6F-3FF1-EB20-52BDFD994929}"/>
                </a:ext>
              </a:extLst>
            </p:cNvPr>
            <p:cNvCxnSpPr>
              <a:cxnSpLocks/>
            </p:cNvCxnSpPr>
            <p:nvPr/>
          </p:nvCxnSpPr>
          <p:spPr>
            <a:xfrm flipV="1">
              <a:off x="2330819" y="2899429"/>
              <a:ext cx="0" cy="226905"/>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6147" name="Straight Arrow Connector 6146">
              <a:extLst>
                <a:ext uri="{FF2B5EF4-FFF2-40B4-BE49-F238E27FC236}">
                  <a16:creationId xmlns:a16="http://schemas.microsoft.com/office/drawing/2014/main" id="{39556134-5A73-53F6-EB85-52DE735EBEFD}"/>
                </a:ext>
              </a:extLst>
            </p:cNvPr>
            <p:cNvCxnSpPr>
              <a:cxnSpLocks/>
            </p:cNvCxnSpPr>
            <p:nvPr/>
          </p:nvCxnSpPr>
          <p:spPr>
            <a:xfrm flipV="1">
              <a:off x="2330819" y="2589447"/>
              <a:ext cx="0" cy="226905"/>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6149" name="Straight Arrow Connector 6148">
              <a:extLst>
                <a:ext uri="{FF2B5EF4-FFF2-40B4-BE49-F238E27FC236}">
                  <a16:creationId xmlns:a16="http://schemas.microsoft.com/office/drawing/2014/main" id="{CCADD572-FBBB-2508-55A8-699FD9CD1D0A}"/>
                </a:ext>
              </a:extLst>
            </p:cNvPr>
            <p:cNvCxnSpPr>
              <a:cxnSpLocks/>
            </p:cNvCxnSpPr>
            <p:nvPr/>
          </p:nvCxnSpPr>
          <p:spPr>
            <a:xfrm flipV="1">
              <a:off x="2330819" y="2279904"/>
              <a:ext cx="0" cy="226905"/>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6150" name="Rectangle 6149">
              <a:extLst>
                <a:ext uri="{FF2B5EF4-FFF2-40B4-BE49-F238E27FC236}">
                  <a16:creationId xmlns:a16="http://schemas.microsoft.com/office/drawing/2014/main" id="{BF43902B-4F20-8745-9581-EB9961ABB4C6}"/>
                </a:ext>
              </a:extLst>
            </p:cNvPr>
            <p:cNvSpPr/>
            <p:nvPr/>
          </p:nvSpPr>
          <p:spPr>
            <a:xfrm>
              <a:off x="3096491" y="3066229"/>
              <a:ext cx="1184610" cy="8016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51" name="Rectangle 6150">
              <a:extLst>
                <a:ext uri="{FF2B5EF4-FFF2-40B4-BE49-F238E27FC236}">
                  <a16:creationId xmlns:a16="http://schemas.microsoft.com/office/drawing/2014/main" id="{EEBAB67A-9DB9-B9C6-81D3-86D1CA2953BD}"/>
                </a:ext>
              </a:extLst>
            </p:cNvPr>
            <p:cNvSpPr/>
            <p:nvPr/>
          </p:nvSpPr>
          <p:spPr>
            <a:xfrm>
              <a:off x="3158836" y="5223164"/>
              <a:ext cx="818804" cy="2424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52" name="Rectangle 6151">
              <a:extLst>
                <a:ext uri="{FF2B5EF4-FFF2-40B4-BE49-F238E27FC236}">
                  <a16:creationId xmlns:a16="http://schemas.microsoft.com/office/drawing/2014/main" id="{61466FD2-697C-C0C6-9F69-8087F9789427}"/>
                </a:ext>
              </a:extLst>
            </p:cNvPr>
            <p:cNvSpPr/>
            <p:nvPr/>
          </p:nvSpPr>
          <p:spPr>
            <a:xfrm>
              <a:off x="3158836" y="1537855"/>
              <a:ext cx="947108" cy="2943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55" name="TextBox 6154">
              <a:extLst>
                <a:ext uri="{FF2B5EF4-FFF2-40B4-BE49-F238E27FC236}">
                  <a16:creationId xmlns:a16="http://schemas.microsoft.com/office/drawing/2014/main" id="{56EFD3CD-E312-824A-5194-2D2D51FA7E2C}"/>
                </a:ext>
              </a:extLst>
            </p:cNvPr>
            <p:cNvSpPr txBox="1"/>
            <p:nvPr/>
          </p:nvSpPr>
          <p:spPr>
            <a:xfrm>
              <a:off x="3242518" y="5175114"/>
              <a:ext cx="1059873" cy="338554"/>
            </a:xfrm>
            <a:prstGeom prst="rect">
              <a:avLst/>
            </a:prstGeom>
            <a:noFill/>
          </p:spPr>
          <p:txBody>
            <a:bodyPr wrap="square" rtlCol="0">
              <a:spAutoFit/>
            </a:bodyPr>
            <a:lstStyle/>
            <a:p>
              <a:r>
                <a:rPr lang="en-US" sz="1600" dirty="0"/>
                <a:t>Heater</a:t>
              </a:r>
              <a:endParaRPr lang="en-CA" sz="1600" dirty="0"/>
            </a:p>
          </p:txBody>
        </p:sp>
        <p:cxnSp>
          <p:nvCxnSpPr>
            <p:cNvPr id="6157" name="Straight Connector 6156">
              <a:extLst>
                <a:ext uri="{FF2B5EF4-FFF2-40B4-BE49-F238E27FC236}">
                  <a16:creationId xmlns:a16="http://schemas.microsoft.com/office/drawing/2014/main" id="{084E15DB-3DEF-3052-011C-16BCA4A98D5C}"/>
                </a:ext>
              </a:extLst>
            </p:cNvPr>
            <p:cNvCxnSpPr>
              <a:cxnSpLocks/>
            </p:cNvCxnSpPr>
            <p:nvPr/>
          </p:nvCxnSpPr>
          <p:spPr>
            <a:xfrm flipH="1" flipV="1">
              <a:off x="1191491" y="1988127"/>
              <a:ext cx="1041790" cy="35338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159" name="TextBox 6158">
              <a:extLst>
                <a:ext uri="{FF2B5EF4-FFF2-40B4-BE49-F238E27FC236}">
                  <a16:creationId xmlns:a16="http://schemas.microsoft.com/office/drawing/2014/main" id="{31E12ABF-CF82-BC9E-867D-54738C0168A5}"/>
                </a:ext>
              </a:extLst>
            </p:cNvPr>
            <p:cNvSpPr txBox="1"/>
            <p:nvPr/>
          </p:nvSpPr>
          <p:spPr>
            <a:xfrm>
              <a:off x="326130" y="1472124"/>
              <a:ext cx="1580249" cy="646331"/>
            </a:xfrm>
            <a:prstGeom prst="rect">
              <a:avLst/>
            </a:prstGeom>
            <a:noFill/>
          </p:spPr>
          <p:txBody>
            <a:bodyPr wrap="square" rtlCol="0">
              <a:spAutoFit/>
            </a:bodyPr>
            <a:lstStyle/>
            <a:p>
              <a:r>
                <a:rPr lang="en-US" dirty="0">
                  <a:solidFill>
                    <a:srgbClr val="FF0000"/>
                  </a:solidFill>
                </a:rPr>
                <a:t>Up-Flowing </a:t>
              </a:r>
              <a:r>
                <a:rPr lang="en-US" dirty="0" err="1">
                  <a:solidFill>
                    <a:srgbClr val="FF0000"/>
                  </a:solidFill>
                </a:rPr>
                <a:t>Vapour</a:t>
              </a:r>
              <a:endParaRPr lang="en-CA" dirty="0">
                <a:solidFill>
                  <a:srgbClr val="FF0000"/>
                </a:solidFill>
              </a:endParaRPr>
            </a:p>
          </p:txBody>
        </p:sp>
        <p:cxnSp>
          <p:nvCxnSpPr>
            <p:cNvPr id="6160" name="Straight Connector 6159">
              <a:extLst>
                <a:ext uri="{FF2B5EF4-FFF2-40B4-BE49-F238E27FC236}">
                  <a16:creationId xmlns:a16="http://schemas.microsoft.com/office/drawing/2014/main" id="{E6A656CD-435C-75D9-30A9-F5FB3D168B87}"/>
                </a:ext>
              </a:extLst>
            </p:cNvPr>
            <p:cNvCxnSpPr>
              <a:cxnSpLocks/>
            </p:cNvCxnSpPr>
            <p:nvPr/>
          </p:nvCxnSpPr>
          <p:spPr>
            <a:xfrm flipH="1">
              <a:off x="836588" y="4447406"/>
              <a:ext cx="1024222" cy="11973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6161" name="TextBox 6160">
              <a:extLst>
                <a:ext uri="{FF2B5EF4-FFF2-40B4-BE49-F238E27FC236}">
                  <a16:creationId xmlns:a16="http://schemas.microsoft.com/office/drawing/2014/main" id="{28F6561B-EABA-B171-A18A-DF3239091635}"/>
                </a:ext>
              </a:extLst>
            </p:cNvPr>
            <p:cNvSpPr txBox="1"/>
            <p:nvPr/>
          </p:nvSpPr>
          <p:spPr>
            <a:xfrm>
              <a:off x="93837" y="4079820"/>
              <a:ext cx="1704483" cy="646331"/>
            </a:xfrm>
            <a:prstGeom prst="rect">
              <a:avLst/>
            </a:prstGeom>
            <a:noFill/>
          </p:spPr>
          <p:txBody>
            <a:bodyPr wrap="square" rtlCol="0">
              <a:spAutoFit/>
            </a:bodyPr>
            <a:lstStyle/>
            <a:p>
              <a:r>
                <a:rPr lang="en-US" dirty="0">
                  <a:solidFill>
                    <a:srgbClr val="7030A0"/>
                  </a:solidFill>
                </a:rPr>
                <a:t>Down-Flowing Liquid</a:t>
              </a:r>
              <a:endParaRPr lang="en-CA" dirty="0">
                <a:solidFill>
                  <a:srgbClr val="7030A0"/>
                </a:solidFill>
              </a:endParaRPr>
            </a:p>
          </p:txBody>
        </p:sp>
      </p:grpSp>
      <p:sp>
        <p:nvSpPr>
          <p:cNvPr id="3" name="TextBox 2">
            <a:extLst>
              <a:ext uri="{FF2B5EF4-FFF2-40B4-BE49-F238E27FC236}">
                <a16:creationId xmlns:a16="http://schemas.microsoft.com/office/drawing/2014/main" id="{E02BC841-0847-D521-FDB6-1DC2D95F1222}"/>
              </a:ext>
            </a:extLst>
          </p:cNvPr>
          <p:cNvSpPr txBox="1"/>
          <p:nvPr/>
        </p:nvSpPr>
        <p:spPr>
          <a:xfrm>
            <a:off x="6536674" y="470066"/>
            <a:ext cx="5120815" cy="1015663"/>
          </a:xfrm>
          <a:prstGeom prst="rect">
            <a:avLst/>
          </a:prstGeom>
          <a:noFill/>
        </p:spPr>
        <p:txBody>
          <a:bodyPr wrap="square">
            <a:spAutoFit/>
          </a:bodyPr>
          <a:lstStyle/>
          <a:p>
            <a:pPr algn="ctr"/>
            <a:r>
              <a:rPr lang="en-CA" sz="2000" kern="100" cap="none" dirty="0">
                <a:ea typeface="Aptos" panose="020B0004020202020204" pitchFamily="34" charset="0"/>
                <a:cs typeface="Times New Roman" panose="02020603050405020304" pitchFamily="18" charset="0"/>
              </a:rPr>
              <a:t>A distillation is a tower of high surface area trays intended for separating two or more components</a:t>
            </a:r>
          </a:p>
        </p:txBody>
      </p:sp>
      <p:sp>
        <p:nvSpPr>
          <p:cNvPr id="5" name="Slide Number Placeholder 81">
            <a:extLst>
              <a:ext uri="{FF2B5EF4-FFF2-40B4-BE49-F238E27FC236}">
                <a16:creationId xmlns:a16="http://schemas.microsoft.com/office/drawing/2014/main" id="{1CFF2E6E-AFCC-3EA9-4E7C-928FF6F5F14A}"/>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5</a:t>
            </a:r>
          </a:p>
        </p:txBody>
      </p:sp>
    </p:spTree>
    <p:extLst>
      <p:ext uri="{BB962C8B-B14F-4D97-AF65-F5344CB8AC3E}">
        <p14:creationId xmlns:p14="http://schemas.microsoft.com/office/powerpoint/2010/main" val="96772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B30F3884-A414-C1AA-B60D-B58E575E2DF1}"/>
              </a:ext>
            </a:extLst>
          </p:cNvPr>
          <p:cNvPicPr>
            <a:picLocks noChangeAspect="1"/>
          </p:cNvPicPr>
          <p:nvPr/>
        </p:nvPicPr>
        <p:blipFill>
          <a:blip r:embed="rId3"/>
          <a:stretch>
            <a:fillRect/>
          </a:stretch>
        </p:blipFill>
        <p:spPr>
          <a:xfrm>
            <a:off x="12373269" y="3601629"/>
            <a:ext cx="4836352" cy="2885323"/>
          </a:xfrm>
          <a:prstGeom prst="rect">
            <a:avLst/>
          </a:prstGeom>
          <a:ln>
            <a:solidFill>
              <a:schemeClr val="tx1"/>
            </a:solidFill>
          </a:ln>
        </p:spPr>
      </p:pic>
      <p:sp>
        <p:nvSpPr>
          <p:cNvPr id="11" name="TextBox 10">
            <a:extLst>
              <a:ext uri="{FF2B5EF4-FFF2-40B4-BE49-F238E27FC236}">
                <a16:creationId xmlns:a16="http://schemas.microsoft.com/office/drawing/2014/main" id="{BB3E24BE-B393-D9A8-2227-94306E023991}"/>
              </a:ext>
            </a:extLst>
          </p:cNvPr>
          <p:cNvSpPr txBox="1"/>
          <p:nvPr/>
        </p:nvSpPr>
        <p:spPr>
          <a:xfrm>
            <a:off x="7940741" y="978252"/>
            <a:ext cx="3975336" cy="3416320"/>
          </a:xfrm>
          <a:prstGeom prst="rect">
            <a:avLst/>
          </a:prstGeom>
          <a:noFill/>
        </p:spPr>
        <p:txBody>
          <a:bodyPr wrap="square" rtlCol="0">
            <a:spAutoFit/>
          </a:bodyPr>
          <a:lstStyle/>
          <a:p>
            <a:pPr marL="285750" indent="-285750">
              <a:buFont typeface="Arial" panose="020B0604020202020204" pitchFamily="34" charset="0"/>
              <a:buChar char="•"/>
            </a:pPr>
            <a:r>
              <a:rPr lang="en-US" dirty="0"/>
              <a:t>The L-V pocket is the range where distillation occurs. </a:t>
            </a:r>
          </a:p>
          <a:p>
            <a:endParaRPr lang="en-US" dirty="0"/>
          </a:p>
          <a:p>
            <a:pPr marL="285750" indent="-285750">
              <a:buFont typeface="Arial" panose="020B0604020202020204" pitchFamily="34" charset="0"/>
              <a:buChar char="•"/>
            </a:pPr>
            <a:r>
              <a:rPr lang="en-US" dirty="0"/>
              <a:t>Column pressure and pressure drop changes the boiling points of components</a:t>
            </a:r>
          </a:p>
          <a:p>
            <a:endParaRPr lang="en-US" dirty="0"/>
          </a:p>
          <a:p>
            <a:pPr marL="285750" indent="-285750">
              <a:buFont typeface="Arial" panose="020B0604020202020204" pitchFamily="34" charset="0"/>
              <a:buChar char="•"/>
            </a:pPr>
            <a:r>
              <a:rPr lang="en-US" dirty="0"/>
              <a:t>The lower the pressure, the more dissimilar the liquid and </a:t>
            </a:r>
            <a:r>
              <a:rPr lang="en-US" dirty="0" err="1"/>
              <a:t>vapour</a:t>
            </a:r>
            <a:r>
              <a:rPr lang="en-US" dirty="0"/>
              <a:t> phase compositions are from each other, providing a basis for separation</a:t>
            </a:r>
          </a:p>
        </p:txBody>
      </p:sp>
      <p:pic>
        <p:nvPicPr>
          <p:cNvPr id="5" name="Picture 4">
            <a:extLst>
              <a:ext uri="{FF2B5EF4-FFF2-40B4-BE49-F238E27FC236}">
                <a16:creationId xmlns:a16="http://schemas.microsoft.com/office/drawing/2014/main" id="{67AEA261-4EC2-9945-9DBC-04B3F51BF702}"/>
              </a:ext>
            </a:extLst>
          </p:cNvPr>
          <p:cNvPicPr>
            <a:picLocks noChangeAspect="1"/>
          </p:cNvPicPr>
          <p:nvPr/>
        </p:nvPicPr>
        <p:blipFill>
          <a:blip r:embed="rId4"/>
          <a:stretch>
            <a:fillRect/>
          </a:stretch>
        </p:blipFill>
        <p:spPr>
          <a:xfrm>
            <a:off x="156182" y="371048"/>
            <a:ext cx="7735380" cy="6115904"/>
          </a:xfrm>
          <a:prstGeom prst="rect">
            <a:avLst/>
          </a:prstGeom>
        </p:spPr>
      </p:pic>
      <p:cxnSp>
        <p:nvCxnSpPr>
          <p:cNvPr id="23" name="Straight Connector 22">
            <a:extLst>
              <a:ext uri="{FF2B5EF4-FFF2-40B4-BE49-F238E27FC236}">
                <a16:creationId xmlns:a16="http://schemas.microsoft.com/office/drawing/2014/main" id="{BE32416A-C5F7-8A9A-85EE-1F57370D5075}"/>
              </a:ext>
            </a:extLst>
          </p:cNvPr>
          <p:cNvCxnSpPr>
            <a:cxnSpLocks/>
          </p:cNvCxnSpPr>
          <p:nvPr/>
        </p:nvCxnSpPr>
        <p:spPr>
          <a:xfrm>
            <a:off x="2626468" y="2201319"/>
            <a:ext cx="1037617"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AE542F88-D269-23A6-AF7C-37459C5B3331}"/>
              </a:ext>
            </a:extLst>
          </p:cNvPr>
          <p:cNvCxnSpPr>
            <a:cxnSpLocks/>
          </p:cNvCxnSpPr>
          <p:nvPr/>
        </p:nvCxnSpPr>
        <p:spPr>
          <a:xfrm>
            <a:off x="2626468" y="2190636"/>
            <a:ext cx="0" cy="3548683"/>
          </a:xfrm>
          <a:prstGeom prst="line">
            <a:avLst/>
          </a:prstGeom>
          <a:ln w="1905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CDA2CEF4-EEEA-A031-C483-44D85F7E0BB8}"/>
              </a:ext>
            </a:extLst>
          </p:cNvPr>
          <p:cNvCxnSpPr>
            <a:cxnSpLocks/>
          </p:cNvCxnSpPr>
          <p:nvPr/>
        </p:nvCxnSpPr>
        <p:spPr>
          <a:xfrm>
            <a:off x="3664085" y="2190636"/>
            <a:ext cx="0" cy="3548683"/>
          </a:xfrm>
          <a:prstGeom prst="line">
            <a:avLst/>
          </a:prstGeom>
          <a:ln w="19050"/>
        </p:spPr>
        <p:style>
          <a:lnRef idx="1">
            <a:schemeClr val="dk1"/>
          </a:lnRef>
          <a:fillRef idx="0">
            <a:schemeClr val="dk1"/>
          </a:fillRef>
          <a:effectRef idx="0">
            <a:schemeClr val="dk1"/>
          </a:effectRef>
          <a:fontRef idx="minor">
            <a:schemeClr val="tx1"/>
          </a:fontRef>
        </p:style>
      </p:cxnSp>
      <p:sp>
        <p:nvSpPr>
          <p:cNvPr id="15" name="Oval 14">
            <a:extLst>
              <a:ext uri="{FF2B5EF4-FFF2-40B4-BE49-F238E27FC236}">
                <a16:creationId xmlns:a16="http://schemas.microsoft.com/office/drawing/2014/main" id="{855F8C92-6C1E-8B7E-3244-8ACA9EC2D76D}"/>
              </a:ext>
            </a:extLst>
          </p:cNvPr>
          <p:cNvSpPr/>
          <p:nvPr/>
        </p:nvSpPr>
        <p:spPr>
          <a:xfrm>
            <a:off x="3100158" y="2153640"/>
            <a:ext cx="102966" cy="95358"/>
          </a:xfrm>
          <a:prstGeom prst="ellipse">
            <a:avLst/>
          </a:prstGeom>
          <a:solidFill>
            <a:srgbClr val="7030A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4" name="Straight Connector 33">
            <a:extLst>
              <a:ext uri="{FF2B5EF4-FFF2-40B4-BE49-F238E27FC236}">
                <a16:creationId xmlns:a16="http://schemas.microsoft.com/office/drawing/2014/main" id="{F1DBE0D1-D461-94B7-EEC8-6C584AB0FD27}"/>
              </a:ext>
            </a:extLst>
          </p:cNvPr>
          <p:cNvCxnSpPr>
            <a:cxnSpLocks/>
          </p:cNvCxnSpPr>
          <p:nvPr/>
        </p:nvCxnSpPr>
        <p:spPr>
          <a:xfrm>
            <a:off x="2636871" y="4824544"/>
            <a:ext cx="1482547" cy="0"/>
          </a:xfrm>
          <a:prstGeom prst="line">
            <a:avLst/>
          </a:prstGeom>
          <a:ln w="19050"/>
        </p:spPr>
        <p:style>
          <a:lnRef idx="1">
            <a:schemeClr val="dk1"/>
          </a:lnRef>
          <a:fillRef idx="0">
            <a:schemeClr val="dk1"/>
          </a:fillRef>
          <a:effectRef idx="0">
            <a:schemeClr val="dk1"/>
          </a:effectRef>
          <a:fontRef idx="minor">
            <a:schemeClr val="tx1"/>
          </a:fontRef>
        </p:style>
      </p:cxnSp>
      <p:sp>
        <p:nvSpPr>
          <p:cNvPr id="35" name="Oval 34">
            <a:extLst>
              <a:ext uri="{FF2B5EF4-FFF2-40B4-BE49-F238E27FC236}">
                <a16:creationId xmlns:a16="http://schemas.microsoft.com/office/drawing/2014/main" id="{5BC42E6D-57ED-C15F-BA89-057E6AAD5AA1}"/>
              </a:ext>
            </a:extLst>
          </p:cNvPr>
          <p:cNvSpPr/>
          <p:nvPr/>
        </p:nvSpPr>
        <p:spPr>
          <a:xfrm>
            <a:off x="3113370" y="4774762"/>
            <a:ext cx="89755" cy="99563"/>
          </a:xfrm>
          <a:prstGeom prst="ellipse">
            <a:avLst/>
          </a:prstGeom>
          <a:solidFill>
            <a:srgbClr val="7030A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TextBox 39">
            <a:extLst>
              <a:ext uri="{FF2B5EF4-FFF2-40B4-BE49-F238E27FC236}">
                <a16:creationId xmlns:a16="http://schemas.microsoft.com/office/drawing/2014/main" id="{112D3030-8E0B-AC21-3CDB-317FE2C0E47F}"/>
              </a:ext>
            </a:extLst>
          </p:cNvPr>
          <p:cNvSpPr txBox="1"/>
          <p:nvPr/>
        </p:nvSpPr>
        <p:spPr>
          <a:xfrm>
            <a:off x="3664084" y="1846524"/>
            <a:ext cx="2115127" cy="369332"/>
          </a:xfrm>
          <a:prstGeom prst="rect">
            <a:avLst/>
          </a:prstGeom>
          <a:noFill/>
        </p:spPr>
        <p:txBody>
          <a:bodyPr wrap="square" rtlCol="0">
            <a:spAutoFit/>
          </a:bodyPr>
          <a:lstStyle/>
          <a:p>
            <a:r>
              <a:rPr lang="en-US" dirty="0" err="1"/>
              <a:t>Vapour</a:t>
            </a:r>
            <a:r>
              <a:rPr lang="en-US" dirty="0"/>
              <a:t> Comp.</a:t>
            </a:r>
            <a:endParaRPr lang="en-CA" dirty="0"/>
          </a:p>
        </p:txBody>
      </p:sp>
      <p:sp>
        <p:nvSpPr>
          <p:cNvPr id="41" name="Oval 40">
            <a:extLst>
              <a:ext uri="{FF2B5EF4-FFF2-40B4-BE49-F238E27FC236}">
                <a16:creationId xmlns:a16="http://schemas.microsoft.com/office/drawing/2014/main" id="{94D93187-8E05-EBBF-FCE3-D9CA1B25BC52}"/>
              </a:ext>
            </a:extLst>
          </p:cNvPr>
          <p:cNvSpPr/>
          <p:nvPr/>
        </p:nvSpPr>
        <p:spPr>
          <a:xfrm>
            <a:off x="3630345" y="2149435"/>
            <a:ext cx="89755" cy="99563"/>
          </a:xfrm>
          <a:prstGeom prst="ellipse">
            <a:avLst/>
          </a:prstGeom>
          <a:solidFill>
            <a:schemeClr val="accent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Oval 41">
            <a:extLst>
              <a:ext uri="{FF2B5EF4-FFF2-40B4-BE49-F238E27FC236}">
                <a16:creationId xmlns:a16="http://schemas.microsoft.com/office/drawing/2014/main" id="{AD7C3044-415F-668A-C12E-EA5871054147}"/>
              </a:ext>
            </a:extLst>
          </p:cNvPr>
          <p:cNvSpPr/>
          <p:nvPr/>
        </p:nvSpPr>
        <p:spPr>
          <a:xfrm>
            <a:off x="2599948" y="2160404"/>
            <a:ext cx="89755" cy="99563"/>
          </a:xfrm>
          <a:prstGeom prst="ellipse">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TextBox 42">
            <a:extLst>
              <a:ext uri="{FF2B5EF4-FFF2-40B4-BE49-F238E27FC236}">
                <a16:creationId xmlns:a16="http://schemas.microsoft.com/office/drawing/2014/main" id="{D2FFB224-8E35-4017-709A-F8C40567FC44}"/>
              </a:ext>
            </a:extLst>
          </p:cNvPr>
          <p:cNvSpPr txBox="1"/>
          <p:nvPr/>
        </p:nvSpPr>
        <p:spPr>
          <a:xfrm>
            <a:off x="1211070" y="2086247"/>
            <a:ext cx="1518310" cy="369332"/>
          </a:xfrm>
          <a:prstGeom prst="rect">
            <a:avLst/>
          </a:prstGeom>
          <a:noFill/>
        </p:spPr>
        <p:txBody>
          <a:bodyPr wrap="square" rtlCol="0">
            <a:spAutoFit/>
          </a:bodyPr>
          <a:lstStyle/>
          <a:p>
            <a:r>
              <a:rPr lang="en-US" dirty="0"/>
              <a:t>Liquid Comp.</a:t>
            </a:r>
            <a:endParaRPr lang="en-CA" dirty="0"/>
          </a:p>
        </p:txBody>
      </p:sp>
      <p:sp>
        <p:nvSpPr>
          <p:cNvPr id="44" name="Oval 43">
            <a:extLst>
              <a:ext uri="{FF2B5EF4-FFF2-40B4-BE49-F238E27FC236}">
                <a16:creationId xmlns:a16="http://schemas.microsoft.com/office/drawing/2014/main" id="{11223A3F-9EC2-0DC1-CDB5-000FDDAD4CE3}"/>
              </a:ext>
            </a:extLst>
          </p:cNvPr>
          <p:cNvSpPr/>
          <p:nvPr/>
        </p:nvSpPr>
        <p:spPr>
          <a:xfrm>
            <a:off x="2578378" y="4774762"/>
            <a:ext cx="89755" cy="99563"/>
          </a:xfrm>
          <a:prstGeom prst="ellipse">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Oval 44">
            <a:extLst>
              <a:ext uri="{FF2B5EF4-FFF2-40B4-BE49-F238E27FC236}">
                <a16:creationId xmlns:a16="http://schemas.microsoft.com/office/drawing/2014/main" id="{489A8D42-5C56-0DA8-CF0D-E687A90328CD}"/>
              </a:ext>
            </a:extLst>
          </p:cNvPr>
          <p:cNvSpPr/>
          <p:nvPr/>
        </p:nvSpPr>
        <p:spPr>
          <a:xfrm>
            <a:off x="4086347" y="4763896"/>
            <a:ext cx="89755" cy="99563"/>
          </a:xfrm>
          <a:prstGeom prst="ellipse">
            <a:avLst/>
          </a:prstGeom>
          <a:solidFill>
            <a:schemeClr val="accent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6" name="Straight Connector 45">
            <a:extLst>
              <a:ext uri="{FF2B5EF4-FFF2-40B4-BE49-F238E27FC236}">
                <a16:creationId xmlns:a16="http://schemas.microsoft.com/office/drawing/2014/main" id="{5B83A3B0-AB81-BCD0-7D54-BBD8AAC15783}"/>
              </a:ext>
            </a:extLst>
          </p:cNvPr>
          <p:cNvCxnSpPr>
            <a:cxnSpLocks/>
            <a:endCxn id="15" idx="0"/>
          </p:cNvCxnSpPr>
          <p:nvPr/>
        </p:nvCxnSpPr>
        <p:spPr>
          <a:xfrm>
            <a:off x="3151641" y="1791072"/>
            <a:ext cx="0" cy="362568"/>
          </a:xfrm>
          <a:prstGeom prst="line">
            <a:avLst/>
          </a:prstGeom>
          <a:ln w="19050"/>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97B47343-71DF-2B0F-E06A-81913C7563E6}"/>
              </a:ext>
            </a:extLst>
          </p:cNvPr>
          <p:cNvSpPr txBox="1"/>
          <p:nvPr/>
        </p:nvSpPr>
        <p:spPr>
          <a:xfrm>
            <a:off x="2465724" y="1491729"/>
            <a:ext cx="2115127" cy="369332"/>
          </a:xfrm>
          <a:prstGeom prst="rect">
            <a:avLst/>
          </a:prstGeom>
          <a:noFill/>
        </p:spPr>
        <p:txBody>
          <a:bodyPr wrap="square" rtlCol="0">
            <a:spAutoFit/>
          </a:bodyPr>
          <a:lstStyle/>
          <a:p>
            <a:r>
              <a:rPr lang="en-US" dirty="0"/>
              <a:t>Stream Comp. </a:t>
            </a:r>
            <a:endParaRPr lang="en-CA" dirty="0"/>
          </a:p>
        </p:txBody>
      </p:sp>
      <p:sp>
        <p:nvSpPr>
          <p:cNvPr id="50" name="Slide Number Placeholder 81">
            <a:extLst>
              <a:ext uri="{FF2B5EF4-FFF2-40B4-BE49-F238E27FC236}">
                <a16:creationId xmlns:a16="http://schemas.microsoft.com/office/drawing/2014/main" id="{02236A67-9C30-8E98-8D5E-C0345C4E35B8}"/>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6</a:t>
            </a:r>
          </a:p>
        </p:txBody>
      </p:sp>
    </p:spTree>
    <p:extLst>
      <p:ext uri="{BB962C8B-B14F-4D97-AF65-F5344CB8AC3E}">
        <p14:creationId xmlns:p14="http://schemas.microsoft.com/office/powerpoint/2010/main" val="3411324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onoline">
  <a:themeElements>
    <a:clrScheme name="Custom 167">
      <a:dk1>
        <a:sysClr val="windowText" lastClr="000000"/>
      </a:dk1>
      <a:lt1>
        <a:sysClr val="window" lastClr="FFFFFF"/>
      </a:lt1>
      <a:dk2>
        <a:srgbClr val="44546A"/>
      </a:dk2>
      <a:lt2>
        <a:srgbClr val="E7E6E6"/>
      </a:lt2>
      <a:accent1>
        <a:srgbClr val="FBF4EF"/>
      </a:accent1>
      <a:accent2>
        <a:srgbClr val="F7F6F3"/>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56180624 Minimalist light sales pitch_Win32_v3" id="{6E94D4DF-24E6-4758-8701-2C20AC2BF2DD}" vid="{D9C778EE-A573-4D68-89BA-A3DB5F810E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1845F9-C5F4-4AA5-BA9E-EC2182E91488}">
  <ds:schemaRefs>
    <ds:schemaRef ds:uri="71af3243-3dd4-4a8d-8c0d-dd76da1f02a5"/>
    <ds:schemaRef ds:uri="http://purl.org/dc/terms/"/>
    <ds:schemaRef ds:uri="http://schemas.microsoft.com/sharepoint/v3"/>
    <ds:schemaRef ds:uri="http://purl.org/dc/dcmitype/"/>
    <ds:schemaRef ds:uri="http://schemas.microsoft.com/office/2006/metadata/properties"/>
    <ds:schemaRef ds:uri="http://purl.org/dc/elements/1.1/"/>
    <ds:schemaRef ds:uri="16c05727-aa75-4e4a-9b5f-8a80a1165891"/>
    <ds:schemaRef ds:uri="http://schemas.microsoft.com/office/infopath/2007/PartnerControls"/>
    <ds:schemaRef ds:uri="http://schemas.microsoft.com/office/2006/documentManagement/types"/>
    <ds:schemaRef ds:uri="http://schemas.openxmlformats.org/package/2006/metadata/core-properties"/>
    <ds:schemaRef ds:uri="230e9df3-be65-4c73-a93b-d1236ebd677e"/>
    <ds:schemaRef ds:uri="http://www.w3.org/XML/1998/namespace"/>
  </ds:schemaRefs>
</ds:datastoreItem>
</file>

<file path=customXml/itemProps2.xml><?xml version="1.0" encoding="utf-8"?>
<ds:datastoreItem xmlns:ds="http://schemas.openxmlformats.org/officeDocument/2006/customXml" ds:itemID="{6C8B084D-D430-4822-B3CB-DEADB2E7A5FC}">
  <ds:schemaRefs>
    <ds:schemaRef ds:uri="http://schemas.microsoft.com/sharepoint/v3/contenttype/forms"/>
  </ds:schemaRefs>
</ds:datastoreItem>
</file>

<file path=customXml/itemProps3.xml><?xml version="1.0" encoding="utf-8"?>
<ds:datastoreItem xmlns:ds="http://schemas.openxmlformats.org/officeDocument/2006/customXml" ds:itemID="{15BFCE94-6EC9-4D8E-89B6-C22DE7AD70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4021</Words>
  <Application>Microsoft Office PowerPoint</Application>
  <PresentationFormat>Widescreen</PresentationFormat>
  <Paragraphs>529</Paragraphs>
  <Slides>28</Slides>
  <Notes>20</Notes>
  <HiddenSlides>10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Aptos</vt:lpstr>
      <vt:lpstr>Arial</vt:lpstr>
      <vt:lpstr>Calibri</vt:lpstr>
      <vt:lpstr>Cambria Math</vt:lpstr>
      <vt:lpstr>Muli</vt:lpstr>
      <vt:lpstr>Tenorite</vt:lpstr>
      <vt:lpstr>Wingdings</vt:lpstr>
      <vt:lpstr>Monoline</vt:lpstr>
      <vt:lpstr>The Liquid Nitrogen Excluding Argon (LiNEAr) Project  – A Cold Divorce</vt:lpstr>
      <vt:lpstr>A Radioactive Background </vt:lpstr>
      <vt:lpstr>Initial Distillation Design Requirements</vt:lpstr>
      <vt:lpstr>Initial Design Requirements</vt:lpstr>
      <vt:lpstr>Condensing thermodynamics into two slides</vt:lpstr>
      <vt:lpstr>PowerPoint Presentation</vt:lpstr>
      <vt:lpstr>PowerPoint Presentation</vt:lpstr>
      <vt:lpstr>PowerPoint Presentation</vt:lpstr>
      <vt:lpstr>PowerPoint Presentation</vt:lpstr>
      <vt:lpstr>PowerPoint Presentation</vt:lpstr>
      <vt:lpstr>PowerPoint Presentation</vt:lpstr>
      <vt:lpstr>Down to the basics</vt:lpstr>
      <vt:lpstr>Recycling old material, Slinging a Pressure Swing</vt:lpstr>
      <vt:lpstr>Compromising on an exchange </vt:lpstr>
      <vt:lpstr>A Heated exchange</vt:lpstr>
      <vt:lpstr>The Recycled Heat Exchange Columns </vt:lpstr>
      <vt:lpstr>The Heat Exchange Columns </vt:lpstr>
      <vt:lpstr>PowerPoint Presentation</vt:lpstr>
      <vt:lpstr>Operating Variations</vt:lpstr>
      <vt:lpstr>P-T Profiles</vt:lpstr>
      <vt:lpstr>Salvation: the Suggestion of the Second Condenser</vt:lpstr>
      <vt:lpstr>The Live Adaption</vt:lpstr>
      <vt:lpstr>PowerPoint Presentation</vt:lpstr>
      <vt:lpstr>Side quests: The Cleanroom Chamber</vt:lpstr>
      <vt:lpstr>Side quests: The Cleanroom Chamber</vt:lpstr>
      <vt:lpstr>Side quests: The Cleanroom Chamber</vt:lpstr>
      <vt:lpstr>Side quests: The Zeolite Zenith</vt:lpstr>
      <vt:lpstr>Thanks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2023-07-24T01:11:48Z</dcterms:created>
  <dcterms:modified xsi:type="dcterms:W3CDTF">2025-04-16T23:20:35Z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