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0" r:id="rId5"/>
    <p:sldMasterId id="2147483674" r:id="rId6"/>
  </p:sldMasterIdLst>
  <p:notesMasterIdLst>
    <p:notesMasterId r:id="rId51"/>
  </p:notesMasterIdLst>
  <p:sldIdLst>
    <p:sldId id="257" r:id="rId7"/>
    <p:sldId id="259" r:id="rId8"/>
    <p:sldId id="336" r:id="rId9"/>
    <p:sldId id="333" r:id="rId10"/>
    <p:sldId id="334" r:id="rId11"/>
    <p:sldId id="289" r:id="rId12"/>
    <p:sldId id="277" r:id="rId13"/>
    <p:sldId id="286" r:id="rId14"/>
    <p:sldId id="309" r:id="rId15"/>
    <p:sldId id="307" r:id="rId16"/>
    <p:sldId id="308" r:id="rId17"/>
    <p:sldId id="288" r:id="rId18"/>
    <p:sldId id="324" r:id="rId19"/>
    <p:sldId id="325" r:id="rId20"/>
    <p:sldId id="332" r:id="rId21"/>
    <p:sldId id="329" r:id="rId22"/>
    <p:sldId id="283" r:id="rId23"/>
    <p:sldId id="331" r:id="rId24"/>
    <p:sldId id="327" r:id="rId25"/>
    <p:sldId id="310" r:id="rId26"/>
    <p:sldId id="311" r:id="rId27"/>
    <p:sldId id="293" r:id="rId28"/>
    <p:sldId id="354" r:id="rId29"/>
    <p:sldId id="291" r:id="rId30"/>
    <p:sldId id="281" r:id="rId31"/>
    <p:sldId id="314" r:id="rId32"/>
    <p:sldId id="323" r:id="rId33"/>
    <p:sldId id="282" r:id="rId34"/>
    <p:sldId id="355" r:id="rId35"/>
    <p:sldId id="312" r:id="rId36"/>
    <p:sldId id="330" r:id="rId37"/>
    <p:sldId id="339" r:id="rId38"/>
    <p:sldId id="350" r:id="rId39"/>
    <p:sldId id="346" r:id="rId40"/>
    <p:sldId id="351" r:id="rId41"/>
    <p:sldId id="347" r:id="rId42"/>
    <p:sldId id="348" r:id="rId43"/>
    <p:sldId id="352" r:id="rId44"/>
    <p:sldId id="349" r:id="rId45"/>
    <p:sldId id="353" r:id="rId46"/>
    <p:sldId id="322" r:id="rId47"/>
    <p:sldId id="285" r:id="rId48"/>
    <p:sldId id="292" r:id="rId49"/>
    <p:sldId id="320"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F3FF"/>
    <a:srgbClr val="3F6BBA"/>
    <a:srgbClr val="0076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6266"/>
  </p:normalViewPr>
  <p:slideViewPr>
    <p:cSldViewPr snapToGrid="0">
      <p:cViewPr>
        <p:scale>
          <a:sx n="69" d="100"/>
          <a:sy n="69" d="100"/>
        </p:scale>
        <p:origin x="564" y="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viewProps" Target="viewProps.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BAFF9E-2630-4E60-921B-5ED816B25DF3}" type="datetimeFigureOut">
              <a:rPr lang="en-US" smtClean="0"/>
              <a:t>4/16/2025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682266-3AE2-434E-B57A-C8E3FA737264}" type="slidenum">
              <a:rPr lang="en-US" smtClean="0"/>
              <a:t>‹#›</a:t>
            </a:fld>
            <a:endParaRPr lang="en-US"/>
          </a:p>
        </p:txBody>
      </p:sp>
    </p:spTree>
    <p:extLst>
      <p:ext uri="{BB962C8B-B14F-4D97-AF65-F5344CB8AC3E}">
        <p14:creationId xmlns:p14="http://schemas.microsoft.com/office/powerpoint/2010/main" val="1379519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like to begin my presentation with a bit of background on the Uranium 238 chain of which Radon 222 is a member. If you’ve been here any amount of time, you’ve heard of Radon. So why is it such a problem?</a:t>
            </a:r>
          </a:p>
        </p:txBody>
      </p:sp>
      <p:sp>
        <p:nvSpPr>
          <p:cNvPr id="4" name="Slide Number Placeholder 3"/>
          <p:cNvSpPr>
            <a:spLocks noGrp="1"/>
          </p:cNvSpPr>
          <p:nvPr>
            <p:ph type="sldNum" sz="quarter" idx="5"/>
          </p:nvPr>
        </p:nvSpPr>
        <p:spPr/>
        <p:txBody>
          <a:bodyPr/>
          <a:lstStyle/>
          <a:p>
            <a:fld id="{D6682266-3AE2-434E-B57A-C8E3FA737264}" type="slidenum">
              <a:rPr lang="en-US" smtClean="0"/>
              <a:t>2</a:t>
            </a:fld>
            <a:endParaRPr lang="en-US" dirty="0"/>
          </a:p>
        </p:txBody>
      </p:sp>
    </p:spTree>
    <p:extLst>
      <p:ext uri="{BB962C8B-B14F-4D97-AF65-F5344CB8AC3E}">
        <p14:creationId xmlns:p14="http://schemas.microsoft.com/office/powerpoint/2010/main" val="3205232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ZnS emits scintillation light which is read out by a PMT</a:t>
            </a:r>
          </a:p>
        </p:txBody>
      </p:sp>
      <p:sp>
        <p:nvSpPr>
          <p:cNvPr id="4" name="Slide Number Placeholder 3"/>
          <p:cNvSpPr>
            <a:spLocks noGrp="1"/>
          </p:cNvSpPr>
          <p:nvPr>
            <p:ph type="sldNum" sz="quarter" idx="5"/>
          </p:nvPr>
        </p:nvSpPr>
        <p:spPr/>
        <p:txBody>
          <a:bodyPr/>
          <a:lstStyle/>
          <a:p>
            <a:fld id="{D6682266-3AE2-434E-B57A-C8E3FA737264}" type="slidenum">
              <a:rPr lang="en-US" smtClean="0"/>
              <a:t>11</a:t>
            </a:fld>
            <a:endParaRPr lang="en-US"/>
          </a:p>
        </p:txBody>
      </p:sp>
    </p:spTree>
    <p:extLst>
      <p:ext uri="{BB962C8B-B14F-4D97-AF65-F5344CB8AC3E}">
        <p14:creationId xmlns:p14="http://schemas.microsoft.com/office/powerpoint/2010/main" val="4047283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Lucas cells used for at SNOLAB?</a:t>
            </a:r>
          </a:p>
        </p:txBody>
      </p:sp>
      <p:sp>
        <p:nvSpPr>
          <p:cNvPr id="4" name="Slide Number Placeholder 3"/>
          <p:cNvSpPr>
            <a:spLocks noGrp="1"/>
          </p:cNvSpPr>
          <p:nvPr>
            <p:ph type="sldNum" sz="quarter" idx="5"/>
          </p:nvPr>
        </p:nvSpPr>
        <p:spPr/>
        <p:txBody>
          <a:bodyPr/>
          <a:lstStyle/>
          <a:p>
            <a:fld id="{D6682266-3AE2-434E-B57A-C8E3FA737264}" type="slidenum">
              <a:rPr lang="en-US" smtClean="0"/>
              <a:t>12</a:t>
            </a:fld>
            <a:endParaRPr lang="en-US"/>
          </a:p>
        </p:txBody>
      </p:sp>
    </p:spTree>
    <p:extLst>
      <p:ext uri="{BB962C8B-B14F-4D97-AF65-F5344CB8AC3E}">
        <p14:creationId xmlns:p14="http://schemas.microsoft.com/office/powerpoint/2010/main" val="32933242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key area of improvement is background</a:t>
            </a:r>
          </a:p>
          <a:p>
            <a:r>
              <a:rPr lang="en-US" dirty="0"/>
              <a:t>This is why we need Lucas cells younger than 12 years of age</a:t>
            </a:r>
          </a:p>
          <a:p>
            <a:r>
              <a:rPr lang="en-US" dirty="0"/>
              <a:t>Pb210 is a </a:t>
            </a:r>
            <a:r>
              <a:rPr lang="en-US" dirty="0" err="1"/>
              <a:t>longlived</a:t>
            </a:r>
            <a:r>
              <a:rPr lang="en-US" dirty="0"/>
              <a:t> decay product of the uranium chain which builds up and one of its daughters, po210 is an alphas emitter</a:t>
            </a:r>
          </a:p>
          <a:p>
            <a:r>
              <a:rPr lang="en-US" dirty="0"/>
              <a:t>We can only characterized Rn in sources more active than the cells</a:t>
            </a:r>
          </a:p>
        </p:txBody>
      </p:sp>
      <p:sp>
        <p:nvSpPr>
          <p:cNvPr id="4" name="Slide Number Placeholder 3"/>
          <p:cNvSpPr>
            <a:spLocks noGrp="1"/>
          </p:cNvSpPr>
          <p:nvPr>
            <p:ph type="sldNum" sz="quarter" idx="5"/>
          </p:nvPr>
        </p:nvSpPr>
        <p:spPr/>
        <p:txBody>
          <a:bodyPr/>
          <a:lstStyle/>
          <a:p>
            <a:fld id="{D6682266-3AE2-434E-B57A-C8E3FA737264}" type="slidenum">
              <a:rPr lang="en-US" smtClean="0"/>
              <a:t>17</a:t>
            </a:fld>
            <a:endParaRPr lang="en-US"/>
          </a:p>
        </p:txBody>
      </p:sp>
    </p:spTree>
    <p:extLst>
      <p:ext uri="{BB962C8B-B14F-4D97-AF65-F5344CB8AC3E}">
        <p14:creationId xmlns:p14="http://schemas.microsoft.com/office/powerpoint/2010/main" val="4251320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plot shows the backgrounds of all our Lucas cells. Although many cells are low background (in green region) there are many which are not or are borderline. And there’s a significant number of old cells with backgrounds that are unusably high</a:t>
            </a:r>
          </a:p>
        </p:txBody>
      </p:sp>
      <p:sp>
        <p:nvSpPr>
          <p:cNvPr id="4" name="Slide Number Placeholder 3"/>
          <p:cNvSpPr>
            <a:spLocks noGrp="1"/>
          </p:cNvSpPr>
          <p:nvPr>
            <p:ph type="sldNum" sz="quarter" idx="5"/>
          </p:nvPr>
        </p:nvSpPr>
        <p:spPr/>
        <p:txBody>
          <a:bodyPr/>
          <a:lstStyle/>
          <a:p>
            <a:fld id="{D6682266-3AE2-434E-B57A-C8E3FA737264}" type="slidenum">
              <a:rPr lang="en-US" smtClean="0"/>
              <a:t>18</a:t>
            </a:fld>
            <a:endParaRPr lang="en-US"/>
          </a:p>
        </p:txBody>
      </p:sp>
    </p:spTree>
    <p:extLst>
      <p:ext uri="{BB962C8B-B14F-4D97-AF65-F5344CB8AC3E}">
        <p14:creationId xmlns:p14="http://schemas.microsoft.com/office/powerpoint/2010/main" val="36665284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AF16D-58F1-C499-8F42-FF48541355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B398E0-F68E-647E-4AA0-52D5E41862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33C5C2-C976-2A5B-A6FD-D4BCDADCD29A}"/>
              </a:ext>
            </a:extLst>
          </p:cNvPr>
          <p:cNvSpPr>
            <a:spLocks noGrp="1"/>
          </p:cNvSpPr>
          <p:nvPr>
            <p:ph type="body" idx="1"/>
          </p:nvPr>
        </p:nvSpPr>
        <p:spPr/>
        <p:txBody>
          <a:bodyPr/>
          <a:lstStyle/>
          <a:p>
            <a:r>
              <a:rPr lang="en-US" dirty="0"/>
              <a:t>When we speak of efficiency for Lucas cells, we mean two quantities – efficiency of transferring Rn out of source into cells</a:t>
            </a:r>
          </a:p>
          <a:p>
            <a:r>
              <a:rPr lang="en-US" dirty="0"/>
              <a:t>and counting efficiency, which is the proportion of alpha decays which are counted by the DAQ</a:t>
            </a:r>
          </a:p>
          <a:p>
            <a:r>
              <a:rPr lang="en-US" dirty="0"/>
              <a:t>The first is a consequence of the radon assay method, and the second is affected by optical characteristics of the zinc sulfide coating</a:t>
            </a:r>
          </a:p>
          <a:p>
            <a:r>
              <a:rPr lang="en-US" dirty="0"/>
              <a:t>Can we improve the quality of our Zinc Sulfide coating? Let’s take a look at some older cells.</a:t>
            </a:r>
          </a:p>
        </p:txBody>
      </p:sp>
      <p:sp>
        <p:nvSpPr>
          <p:cNvPr id="4" name="Slide Number Placeholder 3">
            <a:extLst>
              <a:ext uri="{FF2B5EF4-FFF2-40B4-BE49-F238E27FC236}">
                <a16:creationId xmlns:a16="http://schemas.microsoft.com/office/drawing/2014/main" id="{70899DF2-111F-8158-040E-740B3EB763C6}"/>
              </a:ext>
            </a:extLst>
          </p:cNvPr>
          <p:cNvSpPr>
            <a:spLocks noGrp="1"/>
          </p:cNvSpPr>
          <p:nvPr>
            <p:ph type="sldNum" sz="quarter" idx="5"/>
          </p:nvPr>
        </p:nvSpPr>
        <p:spPr/>
        <p:txBody>
          <a:bodyPr/>
          <a:lstStyle/>
          <a:p>
            <a:fld id="{D6682266-3AE2-434E-B57A-C8E3FA737264}" type="slidenum">
              <a:rPr lang="en-US" smtClean="0"/>
              <a:t>19</a:t>
            </a:fld>
            <a:endParaRPr lang="en-US"/>
          </a:p>
        </p:txBody>
      </p:sp>
    </p:spTree>
    <p:extLst>
      <p:ext uri="{BB962C8B-B14F-4D97-AF65-F5344CB8AC3E}">
        <p14:creationId xmlns:p14="http://schemas.microsoft.com/office/powerpoint/2010/main" val="35264270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clearly some qualitative differences between cells’ coatings, and we might imagine that the counting efficiencies can even vary cell to cell.</a:t>
            </a:r>
          </a:p>
        </p:txBody>
      </p:sp>
      <p:sp>
        <p:nvSpPr>
          <p:cNvPr id="4" name="Slide Number Placeholder 3"/>
          <p:cNvSpPr>
            <a:spLocks noGrp="1"/>
          </p:cNvSpPr>
          <p:nvPr>
            <p:ph type="sldNum" sz="quarter" idx="5"/>
          </p:nvPr>
        </p:nvSpPr>
        <p:spPr/>
        <p:txBody>
          <a:bodyPr/>
          <a:lstStyle/>
          <a:p>
            <a:fld id="{D6682266-3AE2-434E-B57A-C8E3FA737264}" type="slidenum">
              <a:rPr lang="en-US" smtClean="0"/>
              <a:t>20</a:t>
            </a:fld>
            <a:endParaRPr lang="en-US"/>
          </a:p>
        </p:txBody>
      </p:sp>
    </p:spTree>
    <p:extLst>
      <p:ext uri="{BB962C8B-B14F-4D97-AF65-F5344CB8AC3E}">
        <p14:creationId xmlns:p14="http://schemas.microsoft.com/office/powerpoint/2010/main" val="35424548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clear that not all Lucas cells were created equal</a:t>
            </a:r>
          </a:p>
        </p:txBody>
      </p:sp>
      <p:sp>
        <p:nvSpPr>
          <p:cNvPr id="4" name="Slide Number Placeholder 3"/>
          <p:cNvSpPr>
            <a:spLocks noGrp="1"/>
          </p:cNvSpPr>
          <p:nvPr>
            <p:ph type="sldNum" sz="quarter" idx="5"/>
          </p:nvPr>
        </p:nvSpPr>
        <p:spPr/>
        <p:txBody>
          <a:bodyPr/>
          <a:lstStyle/>
          <a:p>
            <a:fld id="{D6682266-3AE2-434E-B57A-C8E3FA737264}" type="slidenum">
              <a:rPr lang="en-US" smtClean="0"/>
              <a:t>21</a:t>
            </a:fld>
            <a:endParaRPr lang="en-US"/>
          </a:p>
        </p:txBody>
      </p:sp>
    </p:spTree>
    <p:extLst>
      <p:ext uri="{BB962C8B-B14F-4D97-AF65-F5344CB8AC3E}">
        <p14:creationId xmlns:p14="http://schemas.microsoft.com/office/powerpoint/2010/main" val="2241806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summarize where we are with Lucas cells at the start of my term</a:t>
            </a:r>
          </a:p>
          <a:p>
            <a:endParaRPr lang="en-US" dirty="0"/>
          </a:p>
        </p:txBody>
      </p:sp>
      <p:sp>
        <p:nvSpPr>
          <p:cNvPr id="4" name="Slide Number Placeholder 3"/>
          <p:cNvSpPr>
            <a:spLocks noGrp="1"/>
          </p:cNvSpPr>
          <p:nvPr>
            <p:ph type="sldNum" sz="quarter" idx="5"/>
          </p:nvPr>
        </p:nvSpPr>
        <p:spPr/>
        <p:txBody>
          <a:bodyPr/>
          <a:lstStyle/>
          <a:p>
            <a:fld id="{D6682266-3AE2-434E-B57A-C8E3FA737264}" type="slidenum">
              <a:rPr lang="en-US" smtClean="0"/>
              <a:t>22</a:t>
            </a:fld>
            <a:endParaRPr lang="en-US"/>
          </a:p>
        </p:txBody>
      </p:sp>
    </p:spTree>
    <p:extLst>
      <p:ext uri="{BB962C8B-B14F-4D97-AF65-F5344CB8AC3E}">
        <p14:creationId xmlns:p14="http://schemas.microsoft.com/office/powerpoint/2010/main" val="34548226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B5C9E-31FA-563C-A01E-42B5973A18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564B4B-C3CC-B15C-4327-5D5B7C3D05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77DF07-CC02-2151-82F1-31E2C5323304}"/>
              </a:ext>
            </a:extLst>
          </p:cNvPr>
          <p:cNvSpPr>
            <a:spLocks noGrp="1"/>
          </p:cNvSpPr>
          <p:nvPr>
            <p:ph type="body" idx="1"/>
          </p:nvPr>
        </p:nvSpPr>
        <p:spPr/>
        <p:txBody>
          <a:bodyPr/>
          <a:lstStyle/>
          <a:p>
            <a:r>
              <a:rPr lang="en-US" dirty="0"/>
              <a:t>To summarize where we are with Lucas cells at the start of my term</a:t>
            </a:r>
          </a:p>
          <a:p>
            <a:endParaRPr lang="en-US" dirty="0"/>
          </a:p>
        </p:txBody>
      </p:sp>
      <p:sp>
        <p:nvSpPr>
          <p:cNvPr id="4" name="Slide Number Placeholder 3">
            <a:extLst>
              <a:ext uri="{FF2B5EF4-FFF2-40B4-BE49-F238E27FC236}">
                <a16:creationId xmlns:a16="http://schemas.microsoft.com/office/drawing/2014/main" id="{F681CBC7-A7E5-E0AE-FE6D-28325D5DB0E2}"/>
              </a:ext>
            </a:extLst>
          </p:cNvPr>
          <p:cNvSpPr>
            <a:spLocks noGrp="1"/>
          </p:cNvSpPr>
          <p:nvPr>
            <p:ph type="sldNum" sz="quarter" idx="5"/>
          </p:nvPr>
        </p:nvSpPr>
        <p:spPr/>
        <p:txBody>
          <a:bodyPr/>
          <a:lstStyle/>
          <a:p>
            <a:fld id="{D6682266-3AE2-434E-B57A-C8E3FA737264}" type="slidenum">
              <a:rPr lang="en-US" smtClean="0"/>
              <a:t>23</a:t>
            </a:fld>
            <a:endParaRPr lang="en-US"/>
          </a:p>
        </p:txBody>
      </p:sp>
    </p:spTree>
    <p:extLst>
      <p:ext uri="{BB962C8B-B14F-4D97-AF65-F5344CB8AC3E}">
        <p14:creationId xmlns:p14="http://schemas.microsoft.com/office/powerpoint/2010/main" val="38592169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now talk about my work this term</a:t>
            </a:r>
          </a:p>
        </p:txBody>
      </p:sp>
      <p:sp>
        <p:nvSpPr>
          <p:cNvPr id="4" name="Slide Number Placeholder 3"/>
          <p:cNvSpPr>
            <a:spLocks noGrp="1"/>
          </p:cNvSpPr>
          <p:nvPr>
            <p:ph type="sldNum" sz="quarter" idx="5"/>
          </p:nvPr>
        </p:nvSpPr>
        <p:spPr/>
        <p:txBody>
          <a:bodyPr/>
          <a:lstStyle/>
          <a:p>
            <a:fld id="{D6682266-3AE2-434E-B57A-C8E3FA737264}" type="slidenum">
              <a:rPr lang="en-US" smtClean="0"/>
              <a:t>24</a:t>
            </a:fld>
            <a:endParaRPr lang="en-US"/>
          </a:p>
        </p:txBody>
      </p:sp>
    </p:spTree>
    <p:extLst>
      <p:ext uri="{BB962C8B-B14F-4D97-AF65-F5344CB8AC3E}">
        <p14:creationId xmlns:p14="http://schemas.microsoft.com/office/powerpoint/2010/main" val="2269474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C1779-C356-CBE3-297C-59735BD6EE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910AF7-C6BF-E56B-47F4-3FFAF4BD40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65F4AB-8486-9011-1E67-F4E101B19095}"/>
              </a:ext>
            </a:extLst>
          </p:cNvPr>
          <p:cNvSpPr>
            <a:spLocks noGrp="1"/>
          </p:cNvSpPr>
          <p:nvPr>
            <p:ph type="body" idx="1"/>
          </p:nvPr>
        </p:nvSpPr>
        <p:spPr/>
        <p:txBody>
          <a:bodyPr/>
          <a:lstStyle/>
          <a:p>
            <a:r>
              <a:rPr lang="en-US" dirty="0"/>
              <a:t>Firstly, Uranium-238 is especially common underground owing to its abundance in the norite rock surrounding SNOLAB.</a:t>
            </a:r>
          </a:p>
        </p:txBody>
      </p:sp>
      <p:sp>
        <p:nvSpPr>
          <p:cNvPr id="4" name="Slide Number Placeholder 3">
            <a:extLst>
              <a:ext uri="{FF2B5EF4-FFF2-40B4-BE49-F238E27FC236}">
                <a16:creationId xmlns:a16="http://schemas.microsoft.com/office/drawing/2014/main" id="{3402239B-1109-3E48-6639-EA0F244B0306}"/>
              </a:ext>
            </a:extLst>
          </p:cNvPr>
          <p:cNvSpPr>
            <a:spLocks noGrp="1"/>
          </p:cNvSpPr>
          <p:nvPr>
            <p:ph type="sldNum" sz="quarter" idx="5"/>
          </p:nvPr>
        </p:nvSpPr>
        <p:spPr/>
        <p:txBody>
          <a:bodyPr/>
          <a:lstStyle/>
          <a:p>
            <a:fld id="{D6682266-3AE2-434E-B57A-C8E3FA737264}" type="slidenum">
              <a:rPr lang="en-US" smtClean="0"/>
              <a:t>3</a:t>
            </a:fld>
            <a:endParaRPr lang="en-US" dirty="0"/>
          </a:p>
        </p:txBody>
      </p:sp>
    </p:spTree>
    <p:extLst>
      <p:ext uri="{BB962C8B-B14F-4D97-AF65-F5344CB8AC3E}">
        <p14:creationId xmlns:p14="http://schemas.microsoft.com/office/powerpoint/2010/main" val="37072597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investigation starts with our acrylic Lucas cell bodies - they initially showed signs of damage and internal stress</a:t>
            </a:r>
          </a:p>
          <a:p>
            <a:r>
              <a:rPr lang="en-US" dirty="0"/>
              <a:t>We know from during construction of DEAP-3600 that we can anneal acrylic to relieve stress</a:t>
            </a:r>
          </a:p>
        </p:txBody>
      </p:sp>
      <p:sp>
        <p:nvSpPr>
          <p:cNvPr id="4" name="Slide Number Placeholder 3"/>
          <p:cNvSpPr>
            <a:spLocks noGrp="1"/>
          </p:cNvSpPr>
          <p:nvPr>
            <p:ph type="sldNum" sz="quarter" idx="5"/>
          </p:nvPr>
        </p:nvSpPr>
        <p:spPr/>
        <p:txBody>
          <a:bodyPr/>
          <a:lstStyle/>
          <a:p>
            <a:fld id="{D6682266-3AE2-434E-B57A-C8E3FA737264}" type="slidenum">
              <a:rPr lang="en-US" smtClean="0"/>
              <a:t>25</a:t>
            </a:fld>
            <a:endParaRPr lang="en-US"/>
          </a:p>
        </p:txBody>
      </p:sp>
    </p:spTree>
    <p:extLst>
      <p:ext uri="{BB962C8B-B14F-4D97-AF65-F5344CB8AC3E}">
        <p14:creationId xmlns:p14="http://schemas.microsoft.com/office/powerpoint/2010/main" val="14663978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Unfortunately, using the annealing scheme for acrylic previously used at SNOLAB caused severe cracking in our acrylic</a:t>
            </a:r>
          </a:p>
        </p:txBody>
      </p:sp>
      <p:sp>
        <p:nvSpPr>
          <p:cNvPr id="4" name="Slide Number Placeholder 3"/>
          <p:cNvSpPr>
            <a:spLocks noGrp="1"/>
          </p:cNvSpPr>
          <p:nvPr>
            <p:ph type="sldNum" sz="quarter" idx="5"/>
          </p:nvPr>
        </p:nvSpPr>
        <p:spPr/>
        <p:txBody>
          <a:bodyPr/>
          <a:lstStyle/>
          <a:p>
            <a:fld id="{D6682266-3AE2-434E-B57A-C8E3FA737264}" type="slidenum">
              <a:rPr lang="en-US" smtClean="0"/>
              <a:t>26</a:t>
            </a:fld>
            <a:endParaRPr lang="en-US"/>
          </a:p>
        </p:txBody>
      </p:sp>
    </p:spTree>
    <p:extLst>
      <p:ext uri="{BB962C8B-B14F-4D97-AF65-F5344CB8AC3E}">
        <p14:creationId xmlns:p14="http://schemas.microsoft.com/office/powerpoint/2010/main" val="23187743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were able to use this result to investigate Lucas cells repair – by </a:t>
            </a:r>
            <a:r>
              <a:rPr lang="en-US" dirty="0" err="1"/>
              <a:t>rebonding</a:t>
            </a:r>
            <a:r>
              <a:rPr lang="en-US" dirty="0"/>
              <a:t> the acrylic with the solvent methylene chloride the cells were actually completed. We extended this method to recover some older cells with leaks, reducing </a:t>
            </a:r>
            <a:r>
              <a:rPr lang="en-US" dirty="0" err="1"/>
              <a:t>leakrate</a:t>
            </a:r>
            <a:r>
              <a:rPr lang="en-US" dirty="0"/>
              <a:t> to leak-checker sensitivity.</a:t>
            </a:r>
          </a:p>
          <a:p>
            <a:r>
              <a:rPr lang="en-US" dirty="0"/>
              <a:t>This was a major accomplishment providing us with more low-background, usable cells for the first time in 12 years</a:t>
            </a:r>
          </a:p>
        </p:txBody>
      </p:sp>
      <p:sp>
        <p:nvSpPr>
          <p:cNvPr id="4" name="Slide Number Placeholder 3"/>
          <p:cNvSpPr>
            <a:spLocks noGrp="1"/>
          </p:cNvSpPr>
          <p:nvPr>
            <p:ph type="sldNum" sz="quarter" idx="5"/>
          </p:nvPr>
        </p:nvSpPr>
        <p:spPr/>
        <p:txBody>
          <a:bodyPr/>
          <a:lstStyle/>
          <a:p>
            <a:fld id="{D6682266-3AE2-434E-B57A-C8E3FA737264}" type="slidenum">
              <a:rPr lang="en-US" smtClean="0"/>
              <a:t>27</a:t>
            </a:fld>
            <a:endParaRPr lang="en-US"/>
          </a:p>
        </p:txBody>
      </p:sp>
    </p:spTree>
    <p:extLst>
      <p:ext uri="{BB962C8B-B14F-4D97-AF65-F5344CB8AC3E}">
        <p14:creationId xmlns:p14="http://schemas.microsoft.com/office/powerpoint/2010/main" val="21092895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an intact acrylic body, we proceeded to cell coating. We know from previous Lucas cell studies at Queen’s that Light yield is roughly proportional to ZnS thickness and that Zinc Sulfide is a possible background contributor – this gives us an optimization problem where we must balance alpha counting efficiency with low background rates.</a:t>
            </a:r>
          </a:p>
        </p:txBody>
      </p:sp>
      <p:sp>
        <p:nvSpPr>
          <p:cNvPr id="4" name="Slide Number Placeholder 3"/>
          <p:cNvSpPr>
            <a:spLocks noGrp="1"/>
          </p:cNvSpPr>
          <p:nvPr>
            <p:ph type="sldNum" sz="quarter" idx="5"/>
          </p:nvPr>
        </p:nvSpPr>
        <p:spPr/>
        <p:txBody>
          <a:bodyPr/>
          <a:lstStyle/>
          <a:p>
            <a:fld id="{D6682266-3AE2-434E-B57A-C8E3FA737264}" type="slidenum">
              <a:rPr lang="en-US" smtClean="0"/>
              <a:t>28</a:t>
            </a:fld>
            <a:endParaRPr lang="en-US"/>
          </a:p>
        </p:txBody>
      </p:sp>
    </p:spTree>
    <p:extLst>
      <p:ext uri="{BB962C8B-B14F-4D97-AF65-F5344CB8AC3E}">
        <p14:creationId xmlns:p14="http://schemas.microsoft.com/office/powerpoint/2010/main" val="23400212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DB74F-048B-899C-464C-75F3471529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107646-D97F-0484-A8F0-8362F0ADC0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30A110-DF8B-D1C2-47E7-A40FD692E04A}"/>
              </a:ext>
            </a:extLst>
          </p:cNvPr>
          <p:cNvSpPr>
            <a:spLocks noGrp="1"/>
          </p:cNvSpPr>
          <p:nvPr>
            <p:ph type="body" idx="1"/>
          </p:nvPr>
        </p:nvSpPr>
        <p:spPr/>
        <p:txBody>
          <a:bodyPr/>
          <a:lstStyle/>
          <a:p>
            <a:r>
              <a:rPr lang="en-US" dirty="0"/>
              <a:t>Here’s a photo of Keegan and I learning to coat Lucas cells. Once the cells were complete, we measured background by counting the cells empty cells and measured alpha counting efficiency by spiking the cells with radon from a known high activity source.</a:t>
            </a:r>
          </a:p>
        </p:txBody>
      </p:sp>
      <p:sp>
        <p:nvSpPr>
          <p:cNvPr id="4" name="Slide Number Placeholder 3">
            <a:extLst>
              <a:ext uri="{FF2B5EF4-FFF2-40B4-BE49-F238E27FC236}">
                <a16:creationId xmlns:a16="http://schemas.microsoft.com/office/drawing/2014/main" id="{F59D4B71-F427-7EAF-80DA-E9114D119E56}"/>
              </a:ext>
            </a:extLst>
          </p:cNvPr>
          <p:cNvSpPr>
            <a:spLocks noGrp="1"/>
          </p:cNvSpPr>
          <p:nvPr>
            <p:ph type="sldNum" sz="quarter" idx="5"/>
          </p:nvPr>
        </p:nvSpPr>
        <p:spPr/>
        <p:txBody>
          <a:bodyPr/>
          <a:lstStyle/>
          <a:p>
            <a:fld id="{D6682266-3AE2-434E-B57A-C8E3FA737264}" type="slidenum">
              <a:rPr lang="en-US" smtClean="0"/>
              <a:t>29</a:t>
            </a:fld>
            <a:endParaRPr lang="en-US"/>
          </a:p>
        </p:txBody>
      </p:sp>
    </p:spTree>
    <p:extLst>
      <p:ext uri="{BB962C8B-B14F-4D97-AF65-F5344CB8AC3E}">
        <p14:creationId xmlns:p14="http://schemas.microsoft.com/office/powerpoint/2010/main" val="29239302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cells are not ones we made, but ones that we had identified as having pristine coatings which we selected for use as a benchmark to compare our own against</a:t>
            </a:r>
          </a:p>
        </p:txBody>
      </p:sp>
      <p:sp>
        <p:nvSpPr>
          <p:cNvPr id="4" name="Slide Number Placeholder 3"/>
          <p:cNvSpPr>
            <a:spLocks noGrp="1"/>
          </p:cNvSpPr>
          <p:nvPr>
            <p:ph type="sldNum" sz="quarter" idx="5"/>
          </p:nvPr>
        </p:nvSpPr>
        <p:spPr/>
        <p:txBody>
          <a:bodyPr/>
          <a:lstStyle/>
          <a:p>
            <a:fld id="{D6682266-3AE2-434E-B57A-C8E3FA737264}" type="slidenum">
              <a:rPr lang="en-US" smtClean="0"/>
              <a:t>30</a:t>
            </a:fld>
            <a:endParaRPr lang="en-US"/>
          </a:p>
        </p:txBody>
      </p:sp>
    </p:spTree>
    <p:extLst>
      <p:ext uri="{BB962C8B-B14F-4D97-AF65-F5344CB8AC3E}">
        <p14:creationId xmlns:p14="http://schemas.microsoft.com/office/powerpoint/2010/main" val="10125320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87106-4505-DDE2-59EB-69A0FFA403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955129-1DCD-5EA8-4FB3-BA09CA3E1D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EFC8DB-BE79-7CEC-7E44-A7234FE2EF9B}"/>
              </a:ext>
            </a:extLst>
          </p:cNvPr>
          <p:cNvSpPr>
            <a:spLocks noGrp="1"/>
          </p:cNvSpPr>
          <p:nvPr>
            <p:ph type="body" idx="1"/>
          </p:nvPr>
        </p:nvSpPr>
        <p:spPr/>
        <p:txBody>
          <a:bodyPr/>
          <a:lstStyle/>
          <a:p>
            <a:r>
              <a:rPr lang="en-US" dirty="0"/>
              <a:t>These are the efficiency and background results from the cells we made. It does appear that background rate increases with ZnS used, in agreement with the idea that ZnS is a source of backgrounds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the right is the pulse charge distribution of the Lucas cells, which is an estimator for energy deposited by alphas. We would like to connect features of the distribution to efficiency and to physical characteristics of the cells</a:t>
            </a:r>
          </a:p>
        </p:txBody>
      </p:sp>
      <p:sp>
        <p:nvSpPr>
          <p:cNvPr id="4" name="Slide Number Placeholder 3">
            <a:extLst>
              <a:ext uri="{FF2B5EF4-FFF2-40B4-BE49-F238E27FC236}">
                <a16:creationId xmlns:a16="http://schemas.microsoft.com/office/drawing/2014/main" id="{275C6E41-0B4A-7D9B-EFAC-C0630659ABDD}"/>
              </a:ext>
            </a:extLst>
          </p:cNvPr>
          <p:cNvSpPr>
            <a:spLocks noGrp="1"/>
          </p:cNvSpPr>
          <p:nvPr>
            <p:ph type="sldNum" sz="quarter" idx="5"/>
          </p:nvPr>
        </p:nvSpPr>
        <p:spPr/>
        <p:txBody>
          <a:bodyPr/>
          <a:lstStyle/>
          <a:p>
            <a:fld id="{D6682266-3AE2-434E-B57A-C8E3FA737264}" type="slidenum">
              <a:rPr lang="en-US" smtClean="0"/>
              <a:t>31</a:t>
            </a:fld>
            <a:endParaRPr lang="en-US"/>
          </a:p>
        </p:txBody>
      </p:sp>
    </p:spTree>
    <p:extLst>
      <p:ext uri="{BB962C8B-B14F-4D97-AF65-F5344CB8AC3E}">
        <p14:creationId xmlns:p14="http://schemas.microsoft.com/office/powerpoint/2010/main" val="25375349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1AAA5-9740-80D4-FF79-8BFDA7C0FA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8F51DB-B3A4-1C2E-93B9-CCB42EE6CE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596F3A-F167-EBA8-E09E-6B297D475835}"/>
              </a:ext>
            </a:extLst>
          </p:cNvPr>
          <p:cNvSpPr>
            <a:spLocks noGrp="1"/>
          </p:cNvSpPr>
          <p:nvPr>
            <p:ph type="body" idx="1"/>
          </p:nvPr>
        </p:nvSpPr>
        <p:spPr/>
        <p:txBody>
          <a:bodyPr/>
          <a:lstStyle/>
          <a:p>
            <a:r>
              <a:rPr lang="en-US" dirty="0"/>
              <a:t>New Lucas cell 1 is not included in this analysis as it was essentially sacrificed in our experimentation with Lucas cell development. Off the failure of our first cell, we coated New Lucas cell 2 very liberally to ensure the production of a working cell, although we had not yet nailed our technique. As a result, it has both high background rate and acceptable efficiency.</a:t>
            </a:r>
          </a:p>
        </p:txBody>
      </p:sp>
      <p:sp>
        <p:nvSpPr>
          <p:cNvPr id="4" name="Slide Number Placeholder 3">
            <a:extLst>
              <a:ext uri="{FF2B5EF4-FFF2-40B4-BE49-F238E27FC236}">
                <a16:creationId xmlns:a16="http://schemas.microsoft.com/office/drawing/2014/main" id="{8856021F-3F25-14EF-8CB5-C713275D8BB3}"/>
              </a:ext>
            </a:extLst>
          </p:cNvPr>
          <p:cNvSpPr>
            <a:spLocks noGrp="1"/>
          </p:cNvSpPr>
          <p:nvPr>
            <p:ph type="sldNum" sz="quarter" idx="5"/>
          </p:nvPr>
        </p:nvSpPr>
        <p:spPr/>
        <p:txBody>
          <a:bodyPr/>
          <a:lstStyle/>
          <a:p>
            <a:fld id="{D6682266-3AE2-434E-B57A-C8E3FA737264}" type="slidenum">
              <a:rPr lang="en-US" smtClean="0"/>
              <a:t>32</a:t>
            </a:fld>
            <a:endParaRPr lang="en-US"/>
          </a:p>
        </p:txBody>
      </p:sp>
    </p:spTree>
    <p:extLst>
      <p:ext uri="{BB962C8B-B14F-4D97-AF65-F5344CB8AC3E}">
        <p14:creationId xmlns:p14="http://schemas.microsoft.com/office/powerpoint/2010/main" val="19354761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F03A7B-7C3C-1AD6-68DD-3AED354BE6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CF13A7-0E2C-53A0-7375-4B8DE929CD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FB307A-945F-FAE1-1B8A-29D1A5240372}"/>
              </a:ext>
            </a:extLst>
          </p:cNvPr>
          <p:cNvSpPr>
            <a:spLocks noGrp="1"/>
          </p:cNvSpPr>
          <p:nvPr>
            <p:ph type="body" idx="1"/>
          </p:nvPr>
        </p:nvSpPr>
        <p:spPr/>
        <p:txBody>
          <a:bodyPr/>
          <a:lstStyle/>
          <a:p>
            <a:r>
              <a:rPr lang="en-US" dirty="0"/>
              <a:t>This cell has a distribution qualitatively similar to the model cells. Our current understanding is that we can use the distribution to as an evaluation of the quality of cell coating besides just the eye test.</a:t>
            </a:r>
          </a:p>
        </p:txBody>
      </p:sp>
      <p:sp>
        <p:nvSpPr>
          <p:cNvPr id="4" name="Slide Number Placeholder 3">
            <a:extLst>
              <a:ext uri="{FF2B5EF4-FFF2-40B4-BE49-F238E27FC236}">
                <a16:creationId xmlns:a16="http://schemas.microsoft.com/office/drawing/2014/main" id="{9B43FEE0-4ADE-5EC7-1B63-79AF573ECED6}"/>
              </a:ext>
            </a:extLst>
          </p:cNvPr>
          <p:cNvSpPr>
            <a:spLocks noGrp="1"/>
          </p:cNvSpPr>
          <p:nvPr>
            <p:ph type="sldNum" sz="quarter" idx="5"/>
          </p:nvPr>
        </p:nvSpPr>
        <p:spPr/>
        <p:txBody>
          <a:bodyPr/>
          <a:lstStyle/>
          <a:p>
            <a:fld id="{D6682266-3AE2-434E-B57A-C8E3FA737264}" type="slidenum">
              <a:rPr lang="en-US" smtClean="0"/>
              <a:t>33</a:t>
            </a:fld>
            <a:endParaRPr lang="en-US"/>
          </a:p>
        </p:txBody>
      </p:sp>
    </p:spTree>
    <p:extLst>
      <p:ext uri="{BB962C8B-B14F-4D97-AF65-F5344CB8AC3E}">
        <p14:creationId xmlns:p14="http://schemas.microsoft.com/office/powerpoint/2010/main" val="19239476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F92FB-4588-7CF4-DEE6-15D3AAEC21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01632D-F7FC-FB6F-2FD0-53B2467AE5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0EA424-F5E1-F668-4BE2-516AC0B727CA}"/>
              </a:ext>
            </a:extLst>
          </p:cNvPr>
          <p:cNvSpPr>
            <a:spLocks noGrp="1"/>
          </p:cNvSpPr>
          <p:nvPr>
            <p:ph type="body" idx="1"/>
          </p:nvPr>
        </p:nvSpPr>
        <p:spPr/>
        <p:txBody>
          <a:bodyPr/>
          <a:lstStyle/>
          <a:p>
            <a:r>
              <a:rPr lang="en-US" dirty="0"/>
              <a:t>In cell 3, we tried to reduce our ZnS use to the levels of previous cells – however, our coating process had not been refined, resulting in an uneven layer. The background is low, but so is the efficiency.</a:t>
            </a:r>
          </a:p>
        </p:txBody>
      </p:sp>
      <p:sp>
        <p:nvSpPr>
          <p:cNvPr id="4" name="Slide Number Placeholder 3">
            <a:extLst>
              <a:ext uri="{FF2B5EF4-FFF2-40B4-BE49-F238E27FC236}">
                <a16:creationId xmlns:a16="http://schemas.microsoft.com/office/drawing/2014/main" id="{4B70F3A0-D337-5D79-E720-1FF4B8546207}"/>
              </a:ext>
            </a:extLst>
          </p:cNvPr>
          <p:cNvSpPr>
            <a:spLocks noGrp="1"/>
          </p:cNvSpPr>
          <p:nvPr>
            <p:ph type="sldNum" sz="quarter" idx="5"/>
          </p:nvPr>
        </p:nvSpPr>
        <p:spPr/>
        <p:txBody>
          <a:bodyPr/>
          <a:lstStyle/>
          <a:p>
            <a:fld id="{D6682266-3AE2-434E-B57A-C8E3FA737264}" type="slidenum">
              <a:rPr lang="en-US" smtClean="0"/>
              <a:t>34</a:t>
            </a:fld>
            <a:endParaRPr lang="en-US"/>
          </a:p>
        </p:txBody>
      </p:sp>
    </p:spTree>
    <p:extLst>
      <p:ext uri="{BB962C8B-B14F-4D97-AF65-F5344CB8AC3E}">
        <p14:creationId xmlns:p14="http://schemas.microsoft.com/office/powerpoint/2010/main" val="757614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8726B-DC1C-AFD7-D787-3025C0C58D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028E7-1CEE-110B-940A-9E0CA3E7D8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7C1150-7868-53F5-3B1B-7231CE3A3D52}"/>
              </a:ext>
            </a:extLst>
          </p:cNvPr>
          <p:cNvSpPr>
            <a:spLocks noGrp="1"/>
          </p:cNvSpPr>
          <p:nvPr>
            <p:ph type="body" idx="1"/>
          </p:nvPr>
        </p:nvSpPr>
        <p:spPr/>
        <p:txBody>
          <a:bodyPr/>
          <a:lstStyle/>
          <a:p>
            <a:r>
              <a:rPr lang="en-US" dirty="0"/>
              <a:t>Second, Radon daughters contribute direct background to rare event searches at SNOLAB including for 0vbb and WIMP DM</a:t>
            </a:r>
          </a:p>
        </p:txBody>
      </p:sp>
      <p:sp>
        <p:nvSpPr>
          <p:cNvPr id="4" name="Slide Number Placeholder 3">
            <a:extLst>
              <a:ext uri="{FF2B5EF4-FFF2-40B4-BE49-F238E27FC236}">
                <a16:creationId xmlns:a16="http://schemas.microsoft.com/office/drawing/2014/main" id="{C153DA1F-6D00-59F5-E1F4-67A9ACB1A76A}"/>
              </a:ext>
            </a:extLst>
          </p:cNvPr>
          <p:cNvSpPr>
            <a:spLocks noGrp="1"/>
          </p:cNvSpPr>
          <p:nvPr>
            <p:ph type="sldNum" sz="quarter" idx="5"/>
          </p:nvPr>
        </p:nvSpPr>
        <p:spPr/>
        <p:txBody>
          <a:bodyPr/>
          <a:lstStyle/>
          <a:p>
            <a:fld id="{D6682266-3AE2-434E-B57A-C8E3FA737264}" type="slidenum">
              <a:rPr lang="en-US" smtClean="0"/>
              <a:t>4</a:t>
            </a:fld>
            <a:endParaRPr lang="en-US" dirty="0"/>
          </a:p>
        </p:txBody>
      </p:sp>
    </p:spTree>
    <p:extLst>
      <p:ext uri="{BB962C8B-B14F-4D97-AF65-F5344CB8AC3E}">
        <p14:creationId xmlns:p14="http://schemas.microsoft.com/office/powerpoint/2010/main" val="31429446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446BF-C0E5-AB55-26DA-3F7CF099A6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28F7C0-3163-AAC7-CF09-DCC8AA52A9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E86AF5-A09B-D9A5-BC8B-6E06AA05D597}"/>
              </a:ext>
            </a:extLst>
          </p:cNvPr>
          <p:cNvSpPr>
            <a:spLocks noGrp="1"/>
          </p:cNvSpPr>
          <p:nvPr>
            <p:ph type="body" idx="1"/>
          </p:nvPr>
        </p:nvSpPr>
        <p:spPr/>
        <p:txBody>
          <a:bodyPr/>
          <a:lstStyle/>
          <a:p>
            <a:r>
              <a:rPr lang="en-US" dirty="0"/>
              <a:t>The charge distribution in cell 6 differs from the model cells in the lower energy region – we might relate that difference to the imperfections in the cell coating.</a:t>
            </a:r>
          </a:p>
        </p:txBody>
      </p:sp>
      <p:sp>
        <p:nvSpPr>
          <p:cNvPr id="4" name="Slide Number Placeholder 3">
            <a:extLst>
              <a:ext uri="{FF2B5EF4-FFF2-40B4-BE49-F238E27FC236}">
                <a16:creationId xmlns:a16="http://schemas.microsoft.com/office/drawing/2014/main" id="{33050E4E-3284-EAEB-8F0D-A7380DA2630C}"/>
              </a:ext>
            </a:extLst>
          </p:cNvPr>
          <p:cNvSpPr>
            <a:spLocks noGrp="1"/>
          </p:cNvSpPr>
          <p:nvPr>
            <p:ph type="sldNum" sz="quarter" idx="5"/>
          </p:nvPr>
        </p:nvSpPr>
        <p:spPr/>
        <p:txBody>
          <a:bodyPr/>
          <a:lstStyle/>
          <a:p>
            <a:fld id="{D6682266-3AE2-434E-B57A-C8E3FA737264}" type="slidenum">
              <a:rPr lang="en-US" smtClean="0"/>
              <a:t>35</a:t>
            </a:fld>
            <a:endParaRPr lang="en-US"/>
          </a:p>
        </p:txBody>
      </p:sp>
    </p:spTree>
    <p:extLst>
      <p:ext uri="{BB962C8B-B14F-4D97-AF65-F5344CB8AC3E}">
        <p14:creationId xmlns:p14="http://schemas.microsoft.com/office/powerpoint/2010/main" val="11859097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E9230-CA76-E9A5-8D80-53337EC04D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6D65C9-FE83-0F7E-6E50-D877770380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92B471-6510-13D8-86A3-37C97BFA7AEB}"/>
              </a:ext>
            </a:extLst>
          </p:cNvPr>
          <p:cNvSpPr>
            <a:spLocks noGrp="1"/>
          </p:cNvSpPr>
          <p:nvPr>
            <p:ph type="body" idx="1"/>
          </p:nvPr>
        </p:nvSpPr>
        <p:spPr/>
        <p:txBody>
          <a:bodyPr/>
          <a:lstStyle/>
          <a:p>
            <a:r>
              <a:rPr lang="en-US" dirty="0"/>
              <a:t>With cell 4, we experimented with producing the thinnest coating possible. You can see that the layer is almost transparent. Unfortunately, it seems to have been transparent to alphas as well - although it had the lowest background, it recorded no counts at all.</a:t>
            </a:r>
          </a:p>
        </p:txBody>
      </p:sp>
      <p:sp>
        <p:nvSpPr>
          <p:cNvPr id="4" name="Slide Number Placeholder 3">
            <a:extLst>
              <a:ext uri="{FF2B5EF4-FFF2-40B4-BE49-F238E27FC236}">
                <a16:creationId xmlns:a16="http://schemas.microsoft.com/office/drawing/2014/main" id="{44B738B4-6079-B7FF-B4CA-A5967983FB4C}"/>
              </a:ext>
            </a:extLst>
          </p:cNvPr>
          <p:cNvSpPr>
            <a:spLocks noGrp="1"/>
          </p:cNvSpPr>
          <p:nvPr>
            <p:ph type="sldNum" sz="quarter" idx="5"/>
          </p:nvPr>
        </p:nvSpPr>
        <p:spPr/>
        <p:txBody>
          <a:bodyPr/>
          <a:lstStyle/>
          <a:p>
            <a:fld id="{D6682266-3AE2-434E-B57A-C8E3FA737264}" type="slidenum">
              <a:rPr lang="en-US" smtClean="0"/>
              <a:t>36</a:t>
            </a:fld>
            <a:endParaRPr lang="en-US"/>
          </a:p>
        </p:txBody>
      </p:sp>
    </p:spTree>
    <p:extLst>
      <p:ext uri="{BB962C8B-B14F-4D97-AF65-F5344CB8AC3E}">
        <p14:creationId xmlns:p14="http://schemas.microsoft.com/office/powerpoint/2010/main" val="5786412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99DA02-A1B0-9C7C-A421-906CB25764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E055DD-6D66-5CE9-5D5E-044E938449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25DFD2-37AC-B9C7-CACF-3258E13C6708}"/>
              </a:ext>
            </a:extLst>
          </p:cNvPr>
          <p:cNvSpPr>
            <a:spLocks noGrp="1"/>
          </p:cNvSpPr>
          <p:nvPr>
            <p:ph type="body" idx="1"/>
          </p:nvPr>
        </p:nvSpPr>
        <p:spPr/>
        <p:txBody>
          <a:bodyPr/>
          <a:lstStyle/>
          <a:p>
            <a:r>
              <a:rPr lang="en-US" dirty="0"/>
              <a:t>We produced cell 5 with twice the amount of ZnS used in cell 4. By then, our technique had improved enough that the alpha counting efficiency surpassed that of cell 2.</a:t>
            </a:r>
          </a:p>
        </p:txBody>
      </p:sp>
      <p:sp>
        <p:nvSpPr>
          <p:cNvPr id="4" name="Slide Number Placeholder 3">
            <a:extLst>
              <a:ext uri="{FF2B5EF4-FFF2-40B4-BE49-F238E27FC236}">
                <a16:creationId xmlns:a16="http://schemas.microsoft.com/office/drawing/2014/main" id="{C6CEBDD8-BB6D-91CB-8934-DD9B7598F883}"/>
              </a:ext>
            </a:extLst>
          </p:cNvPr>
          <p:cNvSpPr>
            <a:spLocks noGrp="1"/>
          </p:cNvSpPr>
          <p:nvPr>
            <p:ph type="sldNum" sz="quarter" idx="5"/>
          </p:nvPr>
        </p:nvSpPr>
        <p:spPr/>
        <p:txBody>
          <a:bodyPr/>
          <a:lstStyle/>
          <a:p>
            <a:fld id="{D6682266-3AE2-434E-B57A-C8E3FA737264}" type="slidenum">
              <a:rPr lang="en-US" smtClean="0"/>
              <a:t>37</a:t>
            </a:fld>
            <a:endParaRPr lang="en-US"/>
          </a:p>
        </p:txBody>
      </p:sp>
    </p:spTree>
    <p:extLst>
      <p:ext uri="{BB962C8B-B14F-4D97-AF65-F5344CB8AC3E}">
        <p14:creationId xmlns:p14="http://schemas.microsoft.com/office/powerpoint/2010/main" val="26320062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FC6E7-37D4-7810-9188-D1CBDBE97C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D29D59-5B9E-B747-E821-6C47A852D7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C389C7-795F-082F-ACDA-0D76FF5052EA}"/>
              </a:ext>
            </a:extLst>
          </p:cNvPr>
          <p:cNvSpPr>
            <a:spLocks noGrp="1"/>
          </p:cNvSpPr>
          <p:nvPr>
            <p:ph type="body" idx="1"/>
          </p:nvPr>
        </p:nvSpPr>
        <p:spPr/>
        <p:txBody>
          <a:bodyPr/>
          <a:lstStyle/>
          <a:p>
            <a:r>
              <a:rPr lang="en-US" dirty="0"/>
              <a:t>Cell 5 shows broadened distribution than the model, but still has high counting efficiency, so we currently don’t think we can draw conclusions about efficiency from the </a:t>
            </a:r>
            <a:r>
              <a:rPr lang="en-US" dirty="0" err="1"/>
              <a:t>distirbution</a:t>
            </a:r>
            <a:r>
              <a:rPr lang="en-US" dirty="0"/>
              <a:t>. It’s possible the width has to do with internal reflection effects of the crack down the cell.</a:t>
            </a:r>
          </a:p>
        </p:txBody>
      </p:sp>
      <p:sp>
        <p:nvSpPr>
          <p:cNvPr id="4" name="Slide Number Placeholder 3">
            <a:extLst>
              <a:ext uri="{FF2B5EF4-FFF2-40B4-BE49-F238E27FC236}">
                <a16:creationId xmlns:a16="http://schemas.microsoft.com/office/drawing/2014/main" id="{5335BC67-AE1F-20F6-9376-490AA6B9CC7E}"/>
              </a:ext>
            </a:extLst>
          </p:cNvPr>
          <p:cNvSpPr>
            <a:spLocks noGrp="1"/>
          </p:cNvSpPr>
          <p:nvPr>
            <p:ph type="sldNum" sz="quarter" idx="5"/>
          </p:nvPr>
        </p:nvSpPr>
        <p:spPr/>
        <p:txBody>
          <a:bodyPr/>
          <a:lstStyle/>
          <a:p>
            <a:fld id="{D6682266-3AE2-434E-B57A-C8E3FA737264}" type="slidenum">
              <a:rPr lang="en-US" smtClean="0"/>
              <a:t>38</a:t>
            </a:fld>
            <a:endParaRPr lang="en-US"/>
          </a:p>
        </p:txBody>
      </p:sp>
    </p:spTree>
    <p:extLst>
      <p:ext uri="{BB962C8B-B14F-4D97-AF65-F5344CB8AC3E}">
        <p14:creationId xmlns:p14="http://schemas.microsoft.com/office/powerpoint/2010/main" val="980243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3A6CC-568C-ACD8-6C3A-8FE0612F87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668F35-3C28-32B2-2641-DEF70D79EB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2D17ED-0E08-7386-997A-16B87362F0B4}"/>
              </a:ext>
            </a:extLst>
          </p:cNvPr>
          <p:cNvSpPr>
            <a:spLocks noGrp="1"/>
          </p:cNvSpPr>
          <p:nvPr>
            <p:ph type="body" idx="1"/>
          </p:nvPr>
        </p:nvSpPr>
        <p:spPr/>
        <p:txBody>
          <a:bodyPr/>
          <a:lstStyle/>
          <a:p>
            <a:r>
              <a:rPr lang="en-US" dirty="0"/>
              <a:t>With cell 6, we modified our coating method and finally produced a superior Lucas cell with both low background and alpha counting efficiency on par with our model cells</a:t>
            </a:r>
          </a:p>
        </p:txBody>
      </p:sp>
      <p:sp>
        <p:nvSpPr>
          <p:cNvPr id="4" name="Slide Number Placeholder 3">
            <a:extLst>
              <a:ext uri="{FF2B5EF4-FFF2-40B4-BE49-F238E27FC236}">
                <a16:creationId xmlns:a16="http://schemas.microsoft.com/office/drawing/2014/main" id="{AEFAD4D3-6681-427A-3222-7218F3779B4C}"/>
              </a:ext>
            </a:extLst>
          </p:cNvPr>
          <p:cNvSpPr>
            <a:spLocks noGrp="1"/>
          </p:cNvSpPr>
          <p:nvPr>
            <p:ph type="sldNum" sz="quarter" idx="5"/>
          </p:nvPr>
        </p:nvSpPr>
        <p:spPr/>
        <p:txBody>
          <a:bodyPr/>
          <a:lstStyle/>
          <a:p>
            <a:fld id="{D6682266-3AE2-434E-B57A-C8E3FA737264}" type="slidenum">
              <a:rPr lang="en-US" smtClean="0"/>
              <a:t>39</a:t>
            </a:fld>
            <a:endParaRPr lang="en-US"/>
          </a:p>
        </p:txBody>
      </p:sp>
    </p:spTree>
    <p:extLst>
      <p:ext uri="{BB962C8B-B14F-4D97-AF65-F5344CB8AC3E}">
        <p14:creationId xmlns:p14="http://schemas.microsoft.com/office/powerpoint/2010/main" val="19992395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DBBE9-5ECE-3BB9-96BF-6414D3331B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AB1F84-CA04-FC91-3A3B-A96C2AB3D8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200B86-B0D7-4DD0-BFD1-D07B349D6821}"/>
              </a:ext>
            </a:extLst>
          </p:cNvPr>
          <p:cNvSpPr>
            <a:spLocks noGrp="1"/>
          </p:cNvSpPr>
          <p:nvPr>
            <p:ph type="body" idx="1"/>
          </p:nvPr>
        </p:nvSpPr>
        <p:spPr/>
        <p:txBody>
          <a:bodyPr/>
          <a:lstStyle/>
          <a:p>
            <a:r>
              <a:rPr lang="en-US" dirty="0"/>
              <a:t>LCN6 has a distribution with a similar shape to the model cells shifted left – this is possibly due to the low amount of ZnS used and resulting lower light yield across the board. Again, since this cell has good counting efficiency, it’s likely not possible to draw conclusions about efficiency from the charge distribution.</a:t>
            </a:r>
          </a:p>
        </p:txBody>
      </p:sp>
      <p:sp>
        <p:nvSpPr>
          <p:cNvPr id="4" name="Slide Number Placeholder 3">
            <a:extLst>
              <a:ext uri="{FF2B5EF4-FFF2-40B4-BE49-F238E27FC236}">
                <a16:creationId xmlns:a16="http://schemas.microsoft.com/office/drawing/2014/main" id="{1DCF1526-9251-15B1-3F39-D8C85329A543}"/>
              </a:ext>
            </a:extLst>
          </p:cNvPr>
          <p:cNvSpPr>
            <a:spLocks noGrp="1"/>
          </p:cNvSpPr>
          <p:nvPr>
            <p:ph type="sldNum" sz="quarter" idx="5"/>
          </p:nvPr>
        </p:nvSpPr>
        <p:spPr/>
        <p:txBody>
          <a:bodyPr/>
          <a:lstStyle/>
          <a:p>
            <a:fld id="{D6682266-3AE2-434E-B57A-C8E3FA737264}" type="slidenum">
              <a:rPr lang="en-US" smtClean="0"/>
              <a:t>40</a:t>
            </a:fld>
            <a:endParaRPr lang="en-US"/>
          </a:p>
        </p:txBody>
      </p:sp>
    </p:spTree>
    <p:extLst>
      <p:ext uri="{BB962C8B-B14F-4D97-AF65-F5344CB8AC3E}">
        <p14:creationId xmlns:p14="http://schemas.microsoft.com/office/powerpoint/2010/main" val="32930227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summary, this term, we rediscovered the lost art of Lucas cell production giving us the capability to fabricate them here at SNOLAB for the first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determined that Zinc Sulfide is a background source in cells, motivated alternative suppliers or coating schemes</a:t>
            </a:r>
          </a:p>
          <a:p>
            <a:r>
              <a:rPr lang="en-US" dirty="0"/>
              <a:t>And we developed the ability to recover Lucas cells, allows us to fix leaky cells</a:t>
            </a:r>
          </a:p>
        </p:txBody>
      </p:sp>
      <p:sp>
        <p:nvSpPr>
          <p:cNvPr id="4" name="Slide Number Placeholder 3"/>
          <p:cNvSpPr>
            <a:spLocks noGrp="1"/>
          </p:cNvSpPr>
          <p:nvPr>
            <p:ph type="sldNum" sz="quarter" idx="5"/>
          </p:nvPr>
        </p:nvSpPr>
        <p:spPr/>
        <p:txBody>
          <a:bodyPr/>
          <a:lstStyle/>
          <a:p>
            <a:fld id="{D6682266-3AE2-434E-B57A-C8E3FA737264}" type="slidenum">
              <a:rPr lang="en-US" smtClean="0"/>
              <a:t>41</a:t>
            </a:fld>
            <a:endParaRPr lang="en-US"/>
          </a:p>
        </p:txBody>
      </p:sp>
    </p:spTree>
    <p:extLst>
      <p:ext uri="{BB962C8B-B14F-4D97-AF65-F5344CB8AC3E}">
        <p14:creationId xmlns:p14="http://schemas.microsoft.com/office/powerpoint/2010/main" val="25005089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term, we’d like to finalize a method for coating Lucas cells and turn that into an SDR</a:t>
            </a:r>
          </a:p>
          <a:p>
            <a:r>
              <a:rPr lang="en-US" dirty="0"/>
              <a:t>Additionally, with the help of Steve Maguire we are considering producing and doping zinc sulfide in house at </a:t>
            </a:r>
            <a:r>
              <a:rPr lang="en-US" dirty="0" err="1"/>
              <a:t>snolab</a:t>
            </a:r>
            <a:endParaRPr lang="en-US" dirty="0"/>
          </a:p>
          <a:p>
            <a:r>
              <a:rPr lang="en-US" dirty="0"/>
              <a:t>We also need to continue our investigation on identifying the source of backgrounds in Lucas cells</a:t>
            </a:r>
          </a:p>
        </p:txBody>
      </p:sp>
      <p:sp>
        <p:nvSpPr>
          <p:cNvPr id="4" name="Slide Number Placeholder 3"/>
          <p:cNvSpPr>
            <a:spLocks noGrp="1"/>
          </p:cNvSpPr>
          <p:nvPr>
            <p:ph type="sldNum" sz="quarter" idx="5"/>
          </p:nvPr>
        </p:nvSpPr>
        <p:spPr/>
        <p:txBody>
          <a:bodyPr/>
          <a:lstStyle/>
          <a:p>
            <a:fld id="{D6682266-3AE2-434E-B57A-C8E3FA737264}" type="slidenum">
              <a:rPr lang="en-US" smtClean="0"/>
              <a:t>42</a:t>
            </a:fld>
            <a:endParaRPr lang="en-US"/>
          </a:p>
        </p:txBody>
      </p:sp>
    </p:spTree>
    <p:extLst>
      <p:ext uri="{BB962C8B-B14F-4D97-AF65-F5344CB8AC3E}">
        <p14:creationId xmlns:p14="http://schemas.microsoft.com/office/powerpoint/2010/main" val="17173192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I conclude, I’d like to give special thanks to my supervisors, all of scientific support, Ian Lawson for helping with </a:t>
            </a:r>
            <a:r>
              <a:rPr lang="en-US" dirty="0" err="1"/>
              <a:t>HPGe</a:t>
            </a:r>
            <a:r>
              <a:rPr lang="en-US" dirty="0"/>
              <a:t> counting, the local SNO+ group for their contributions and other students who worked on many of aspects of this project.</a:t>
            </a:r>
          </a:p>
        </p:txBody>
      </p:sp>
      <p:sp>
        <p:nvSpPr>
          <p:cNvPr id="4" name="Slide Number Placeholder 3"/>
          <p:cNvSpPr>
            <a:spLocks noGrp="1"/>
          </p:cNvSpPr>
          <p:nvPr>
            <p:ph type="sldNum" sz="quarter" idx="5"/>
          </p:nvPr>
        </p:nvSpPr>
        <p:spPr/>
        <p:txBody>
          <a:bodyPr/>
          <a:lstStyle/>
          <a:p>
            <a:fld id="{D6682266-3AE2-434E-B57A-C8E3FA737264}" type="slidenum">
              <a:rPr lang="en-US" smtClean="0"/>
              <a:t>43</a:t>
            </a:fld>
            <a:endParaRPr lang="en-US"/>
          </a:p>
        </p:txBody>
      </p:sp>
    </p:spTree>
    <p:extLst>
      <p:ext uri="{BB962C8B-B14F-4D97-AF65-F5344CB8AC3E}">
        <p14:creationId xmlns:p14="http://schemas.microsoft.com/office/powerpoint/2010/main" val="17188529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listening, and I’d be happy to take questions now</a:t>
            </a:r>
          </a:p>
        </p:txBody>
      </p:sp>
      <p:sp>
        <p:nvSpPr>
          <p:cNvPr id="4" name="Slide Number Placeholder 3"/>
          <p:cNvSpPr>
            <a:spLocks noGrp="1"/>
          </p:cNvSpPr>
          <p:nvPr>
            <p:ph type="sldNum" sz="quarter" idx="5"/>
          </p:nvPr>
        </p:nvSpPr>
        <p:spPr/>
        <p:txBody>
          <a:bodyPr/>
          <a:lstStyle/>
          <a:p>
            <a:fld id="{D6682266-3AE2-434E-B57A-C8E3FA737264}" type="slidenum">
              <a:rPr lang="en-US" smtClean="0"/>
              <a:t>44</a:t>
            </a:fld>
            <a:endParaRPr lang="en-US"/>
          </a:p>
        </p:txBody>
      </p:sp>
    </p:spTree>
    <p:extLst>
      <p:ext uri="{BB962C8B-B14F-4D97-AF65-F5344CB8AC3E}">
        <p14:creationId xmlns:p14="http://schemas.microsoft.com/office/powerpoint/2010/main" val="2481052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0DA78-4431-7BA7-CD26-0954E79EE5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98E2F7-0A66-FB0F-8E17-B3030BC5C8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B3A188-C247-ED7A-139B-72A78C749FC9}"/>
              </a:ext>
            </a:extLst>
          </p:cNvPr>
          <p:cNvSpPr>
            <a:spLocks noGrp="1"/>
          </p:cNvSpPr>
          <p:nvPr>
            <p:ph type="body" idx="1"/>
          </p:nvPr>
        </p:nvSpPr>
        <p:spPr/>
        <p:txBody>
          <a:bodyPr/>
          <a:lstStyle/>
          <a:p>
            <a:r>
              <a:rPr lang="en-US" dirty="0"/>
              <a:t>Thirdly, Radon being gaseous means it is highly mobile and even small leaks can allow for ingress into otherwise clean or low-background systems</a:t>
            </a:r>
          </a:p>
        </p:txBody>
      </p:sp>
      <p:sp>
        <p:nvSpPr>
          <p:cNvPr id="4" name="Slide Number Placeholder 3">
            <a:extLst>
              <a:ext uri="{FF2B5EF4-FFF2-40B4-BE49-F238E27FC236}">
                <a16:creationId xmlns:a16="http://schemas.microsoft.com/office/drawing/2014/main" id="{C27808B8-E1D7-3207-A8AA-6D3BDB2508B0}"/>
              </a:ext>
            </a:extLst>
          </p:cNvPr>
          <p:cNvSpPr>
            <a:spLocks noGrp="1"/>
          </p:cNvSpPr>
          <p:nvPr>
            <p:ph type="sldNum" sz="quarter" idx="5"/>
          </p:nvPr>
        </p:nvSpPr>
        <p:spPr/>
        <p:txBody>
          <a:bodyPr/>
          <a:lstStyle/>
          <a:p>
            <a:fld id="{D6682266-3AE2-434E-B57A-C8E3FA737264}" type="slidenum">
              <a:rPr lang="en-US" smtClean="0"/>
              <a:t>5</a:t>
            </a:fld>
            <a:endParaRPr lang="en-US" dirty="0"/>
          </a:p>
        </p:txBody>
      </p:sp>
    </p:spTree>
    <p:extLst>
      <p:ext uri="{BB962C8B-B14F-4D97-AF65-F5344CB8AC3E}">
        <p14:creationId xmlns:p14="http://schemas.microsoft.com/office/powerpoint/2010/main" val="1819512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technique we have at SNOLAB for characterizing radon concentration and emanation rate of samples is the Radon assay. Radon is </a:t>
            </a:r>
            <a:r>
              <a:rPr lang="en-US" dirty="0" err="1"/>
              <a:t>cryotrapped</a:t>
            </a:r>
            <a:r>
              <a:rPr lang="en-US" dirty="0"/>
              <a:t> out of a sample media into a charcoal or bronze wool trap and transferred by volume-sharing into an alpha counting detector – the Lucas cell</a:t>
            </a:r>
          </a:p>
        </p:txBody>
      </p:sp>
      <p:sp>
        <p:nvSpPr>
          <p:cNvPr id="4" name="Slide Number Placeholder 3"/>
          <p:cNvSpPr>
            <a:spLocks noGrp="1"/>
          </p:cNvSpPr>
          <p:nvPr>
            <p:ph type="sldNum" sz="quarter" idx="5"/>
          </p:nvPr>
        </p:nvSpPr>
        <p:spPr/>
        <p:txBody>
          <a:bodyPr/>
          <a:lstStyle/>
          <a:p>
            <a:fld id="{D6682266-3AE2-434E-B57A-C8E3FA737264}" type="slidenum">
              <a:rPr lang="en-US" smtClean="0"/>
              <a:t>6</a:t>
            </a:fld>
            <a:endParaRPr lang="en-US"/>
          </a:p>
        </p:txBody>
      </p:sp>
    </p:spTree>
    <p:extLst>
      <p:ext uri="{BB962C8B-B14F-4D97-AF65-F5344CB8AC3E}">
        <p14:creationId xmlns:p14="http://schemas.microsoft.com/office/powerpoint/2010/main" val="32371722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now introduce Lucas cells – the who what where when why and how</a:t>
            </a:r>
          </a:p>
        </p:txBody>
      </p:sp>
      <p:sp>
        <p:nvSpPr>
          <p:cNvPr id="4" name="Slide Number Placeholder 3"/>
          <p:cNvSpPr>
            <a:spLocks noGrp="1"/>
          </p:cNvSpPr>
          <p:nvPr>
            <p:ph type="sldNum" sz="quarter" idx="5"/>
          </p:nvPr>
        </p:nvSpPr>
        <p:spPr/>
        <p:txBody>
          <a:bodyPr/>
          <a:lstStyle/>
          <a:p>
            <a:fld id="{D6682266-3AE2-434E-B57A-C8E3FA737264}" type="slidenum">
              <a:rPr lang="en-US" smtClean="0"/>
              <a:t>7</a:t>
            </a:fld>
            <a:endParaRPr lang="en-US"/>
          </a:p>
        </p:txBody>
      </p:sp>
    </p:spTree>
    <p:extLst>
      <p:ext uri="{BB962C8B-B14F-4D97-AF65-F5344CB8AC3E}">
        <p14:creationId xmlns:p14="http://schemas.microsoft.com/office/powerpoint/2010/main" val="2238568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Lucas cells? Lucas cells are a type of scintillator alpha counter. They consist of an acrylic body holding a gas sample, with that internal volume coated with silver-activated zinc sulfide which is a scintillator sensitive to alphas. As mentioned, they are used in the radon assay method to count trapped atoms.</a:t>
            </a:r>
          </a:p>
        </p:txBody>
      </p:sp>
      <p:sp>
        <p:nvSpPr>
          <p:cNvPr id="4" name="Slide Number Placeholder 3"/>
          <p:cNvSpPr>
            <a:spLocks noGrp="1"/>
          </p:cNvSpPr>
          <p:nvPr>
            <p:ph type="sldNum" sz="quarter" idx="5"/>
          </p:nvPr>
        </p:nvSpPr>
        <p:spPr/>
        <p:txBody>
          <a:bodyPr/>
          <a:lstStyle/>
          <a:p>
            <a:fld id="{D6682266-3AE2-434E-B57A-C8E3FA737264}" type="slidenum">
              <a:rPr lang="en-US" smtClean="0"/>
              <a:t>8</a:t>
            </a:fld>
            <a:endParaRPr lang="en-US"/>
          </a:p>
        </p:txBody>
      </p:sp>
    </p:spTree>
    <p:extLst>
      <p:ext uri="{BB962C8B-B14F-4D97-AF65-F5344CB8AC3E}">
        <p14:creationId xmlns:p14="http://schemas.microsoft.com/office/powerpoint/2010/main" val="2987511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they work? I’ll use this representation of a Lucas cell to explain. Radon enters a Lucas cell at the end of an assay and is coupled to a PMT.</a:t>
            </a:r>
          </a:p>
        </p:txBody>
      </p:sp>
      <p:sp>
        <p:nvSpPr>
          <p:cNvPr id="4" name="Slide Number Placeholder 3"/>
          <p:cNvSpPr>
            <a:spLocks noGrp="1"/>
          </p:cNvSpPr>
          <p:nvPr>
            <p:ph type="sldNum" sz="quarter" idx="5"/>
          </p:nvPr>
        </p:nvSpPr>
        <p:spPr/>
        <p:txBody>
          <a:bodyPr/>
          <a:lstStyle/>
          <a:p>
            <a:fld id="{D6682266-3AE2-434E-B57A-C8E3FA737264}" type="slidenum">
              <a:rPr lang="en-US" smtClean="0"/>
              <a:t>9</a:t>
            </a:fld>
            <a:endParaRPr lang="en-US"/>
          </a:p>
        </p:txBody>
      </p:sp>
    </p:spTree>
    <p:extLst>
      <p:ext uri="{BB962C8B-B14F-4D97-AF65-F5344CB8AC3E}">
        <p14:creationId xmlns:p14="http://schemas.microsoft.com/office/powerpoint/2010/main" val="4051304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Radon undergoes an alpha decay (in reality, it’s three in quick-succession) and the emitted alpha incident on the ZnS coating deposits its energy </a:t>
            </a:r>
          </a:p>
        </p:txBody>
      </p:sp>
      <p:sp>
        <p:nvSpPr>
          <p:cNvPr id="4" name="Slide Number Placeholder 3"/>
          <p:cNvSpPr>
            <a:spLocks noGrp="1"/>
          </p:cNvSpPr>
          <p:nvPr>
            <p:ph type="sldNum" sz="quarter" idx="5"/>
          </p:nvPr>
        </p:nvSpPr>
        <p:spPr/>
        <p:txBody>
          <a:bodyPr/>
          <a:lstStyle/>
          <a:p>
            <a:fld id="{D6682266-3AE2-434E-B57A-C8E3FA737264}" type="slidenum">
              <a:rPr lang="en-US" smtClean="0"/>
              <a:t>10</a:t>
            </a:fld>
            <a:endParaRPr lang="en-US"/>
          </a:p>
        </p:txBody>
      </p:sp>
    </p:spTree>
    <p:extLst>
      <p:ext uri="{BB962C8B-B14F-4D97-AF65-F5344CB8AC3E}">
        <p14:creationId xmlns:p14="http://schemas.microsoft.com/office/powerpoint/2010/main" val="994030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CE2F905E-AABC-858E-97CD-E19B5D366318}"/>
              </a:ext>
            </a:extLst>
          </p:cNvPr>
          <p:cNvSpPr>
            <a:spLocks noGrp="1"/>
          </p:cNvSpPr>
          <p:nvPr>
            <p:ph type="body" sz="quarter" idx="10" hasCustomPrompt="1"/>
          </p:nvPr>
        </p:nvSpPr>
        <p:spPr>
          <a:xfrm>
            <a:off x="752170" y="2219324"/>
            <a:ext cx="10176389" cy="1876663"/>
          </a:xfrm>
          <a:prstGeom prst="rect">
            <a:avLst/>
          </a:prstGeom>
        </p:spPr>
        <p:txBody>
          <a:bodyPr anchor="b">
            <a:normAutofit/>
          </a:bodyPr>
          <a:lstStyle>
            <a:lvl1pPr marL="0" indent="0">
              <a:buNone/>
              <a:defRPr sz="8000" b="0" i="0">
                <a:solidFill>
                  <a:srgbClr val="0076BE"/>
                </a:solidFill>
                <a:latin typeface="Calibri" panose="020F0502020204030204" pitchFamily="34" charset="0"/>
                <a:cs typeface="Calibri" panose="020F0502020204030204" pitchFamily="34" charset="0"/>
              </a:defRPr>
            </a:lvl1pPr>
          </a:lstStyle>
          <a:p>
            <a:pPr lvl="0"/>
            <a:r>
              <a:rPr lang="en-US" dirty="0"/>
              <a:t>Title</a:t>
            </a:r>
          </a:p>
        </p:txBody>
      </p:sp>
      <p:cxnSp>
        <p:nvCxnSpPr>
          <p:cNvPr id="11" name="Straight Connector 10">
            <a:extLst>
              <a:ext uri="{FF2B5EF4-FFF2-40B4-BE49-F238E27FC236}">
                <a16:creationId xmlns:a16="http://schemas.microsoft.com/office/drawing/2014/main" id="{1D9B368B-EB65-44E8-624C-BE885629B1D9}"/>
              </a:ext>
            </a:extLst>
          </p:cNvPr>
          <p:cNvCxnSpPr>
            <a:cxnSpLocks/>
          </p:cNvCxnSpPr>
          <p:nvPr userDrawn="1"/>
        </p:nvCxnSpPr>
        <p:spPr>
          <a:xfrm>
            <a:off x="914864" y="4304371"/>
            <a:ext cx="1627614" cy="0"/>
          </a:xfrm>
          <a:prstGeom prst="line">
            <a:avLst/>
          </a:prstGeom>
          <a:ln w="60325">
            <a:solidFill>
              <a:srgbClr val="0076BE"/>
            </a:solidFill>
          </a:ln>
        </p:spPr>
        <p:style>
          <a:lnRef idx="3">
            <a:schemeClr val="accent1"/>
          </a:lnRef>
          <a:fillRef idx="0">
            <a:schemeClr val="accent1"/>
          </a:fillRef>
          <a:effectRef idx="2">
            <a:schemeClr val="accent1"/>
          </a:effectRef>
          <a:fontRef idx="minor">
            <a:schemeClr val="tx1"/>
          </a:fontRef>
        </p:style>
      </p:cxnSp>
      <p:sp>
        <p:nvSpPr>
          <p:cNvPr id="13" name="Text Placeholder 12">
            <a:extLst>
              <a:ext uri="{FF2B5EF4-FFF2-40B4-BE49-F238E27FC236}">
                <a16:creationId xmlns:a16="http://schemas.microsoft.com/office/drawing/2014/main" id="{7A35FC6F-48D7-CF64-2F1F-A15FF5D08C1A}"/>
              </a:ext>
            </a:extLst>
          </p:cNvPr>
          <p:cNvSpPr>
            <a:spLocks noGrp="1"/>
          </p:cNvSpPr>
          <p:nvPr>
            <p:ph type="body" sz="quarter" idx="11" hasCustomPrompt="1"/>
          </p:nvPr>
        </p:nvSpPr>
        <p:spPr>
          <a:xfrm>
            <a:off x="766917" y="4638676"/>
            <a:ext cx="10176389" cy="460238"/>
          </a:xfrm>
          <a:prstGeom prst="rect">
            <a:avLst/>
          </a:prstGeom>
        </p:spPr>
        <p:txBody>
          <a:bodyPr>
            <a:normAutofit/>
          </a:bodyPr>
          <a:lstStyle>
            <a:lvl1pPr marL="0" indent="0">
              <a:buNone/>
              <a:defRPr sz="2400" b="0" i="0">
                <a:solidFill>
                  <a:srgbClr val="0076BE"/>
                </a:solidFill>
                <a:latin typeface="Calibri" panose="020F0502020204030204" pitchFamily="34" charset="0"/>
                <a:cs typeface="Calibri" panose="020F0502020204030204" pitchFamily="34" charset="0"/>
              </a:defRPr>
            </a:lvl1pPr>
          </a:lstStyle>
          <a:p>
            <a:pPr lvl="0"/>
            <a:r>
              <a:rPr lang="en-US" dirty="0"/>
              <a:t>Your name (your/pronouns)</a:t>
            </a:r>
          </a:p>
        </p:txBody>
      </p:sp>
      <p:sp>
        <p:nvSpPr>
          <p:cNvPr id="14" name="Text Placeholder 12">
            <a:extLst>
              <a:ext uri="{FF2B5EF4-FFF2-40B4-BE49-F238E27FC236}">
                <a16:creationId xmlns:a16="http://schemas.microsoft.com/office/drawing/2014/main" id="{CAE065C2-1961-6367-48F2-91D8AA262DB2}"/>
              </a:ext>
            </a:extLst>
          </p:cNvPr>
          <p:cNvSpPr>
            <a:spLocks noGrp="1"/>
          </p:cNvSpPr>
          <p:nvPr>
            <p:ph type="body" sz="quarter" idx="12" hasCustomPrompt="1"/>
          </p:nvPr>
        </p:nvSpPr>
        <p:spPr>
          <a:xfrm>
            <a:off x="752170" y="5163035"/>
            <a:ext cx="10191135" cy="460238"/>
          </a:xfrm>
          <a:prstGeom prst="rect">
            <a:avLst/>
          </a:prstGeom>
        </p:spPr>
        <p:txBody>
          <a:bodyPr>
            <a:normAutofit/>
          </a:bodyPr>
          <a:lstStyle>
            <a:lvl1pPr marL="0" indent="0">
              <a:buNone/>
              <a:defRPr sz="2400" b="0" i="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en-US" dirty="0"/>
              <a:t>Your position</a:t>
            </a:r>
          </a:p>
        </p:txBody>
      </p:sp>
      <p:sp>
        <p:nvSpPr>
          <p:cNvPr id="15" name="Text Placeholder 12">
            <a:extLst>
              <a:ext uri="{FF2B5EF4-FFF2-40B4-BE49-F238E27FC236}">
                <a16:creationId xmlns:a16="http://schemas.microsoft.com/office/drawing/2014/main" id="{C7A03F45-D30E-BA2B-B46E-411CC0B13D42}"/>
              </a:ext>
            </a:extLst>
          </p:cNvPr>
          <p:cNvSpPr>
            <a:spLocks noGrp="1"/>
          </p:cNvSpPr>
          <p:nvPr>
            <p:ph type="body" sz="quarter" idx="13" hasCustomPrompt="1"/>
          </p:nvPr>
        </p:nvSpPr>
        <p:spPr>
          <a:xfrm>
            <a:off x="752170" y="1234726"/>
            <a:ext cx="2123765" cy="742661"/>
          </a:xfrm>
          <a:prstGeom prst="rect">
            <a:avLst/>
          </a:prstGeom>
        </p:spPr>
        <p:txBody>
          <a:bodyPr>
            <a:normAutofit/>
          </a:bodyPr>
          <a:lstStyle>
            <a:lvl1pPr marL="0" indent="0">
              <a:buNone/>
              <a:defRPr sz="2400" b="0" i="0">
                <a:solidFill>
                  <a:srgbClr val="0076BE"/>
                </a:solidFill>
                <a:latin typeface="Calibri" panose="020F0502020204030204" pitchFamily="34" charset="0"/>
                <a:cs typeface="Calibri" panose="020F0502020204030204" pitchFamily="34" charset="0"/>
              </a:defRPr>
            </a:lvl1pPr>
          </a:lstStyle>
          <a:p>
            <a:pPr lvl="0"/>
            <a:r>
              <a:rPr lang="en-US" dirty="0"/>
              <a:t>YYYY/MM/DD</a:t>
            </a:r>
          </a:p>
        </p:txBody>
      </p:sp>
    </p:spTree>
    <p:extLst>
      <p:ext uri="{BB962C8B-B14F-4D97-AF65-F5344CB8AC3E}">
        <p14:creationId xmlns:p14="http://schemas.microsoft.com/office/powerpoint/2010/main" val="134800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with blue background">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53BF6304-D7D3-2EF8-6D74-5BA3E2686160}"/>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 xmlns:ma14="http://schemas.microsoft.com/office/mac/drawingml/2011/main" val="1"/>
            </a:ext>
          </a:extLst>
        </p:spPr>
        <p:txBody>
          <a:bodyPr/>
          <a:lstStyle>
            <a:lvl1pPr>
              <a:defRPr sz="2000" b="0" i="0">
                <a:solidFill>
                  <a:schemeClr val="bg1"/>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dirty="0"/>
          </a:p>
        </p:txBody>
      </p:sp>
      <p:sp>
        <p:nvSpPr>
          <p:cNvPr id="4" name="Text Placeholder 3">
            <a:extLst>
              <a:ext uri="{FF2B5EF4-FFF2-40B4-BE49-F238E27FC236}">
                <a16:creationId xmlns:a16="http://schemas.microsoft.com/office/drawing/2014/main" id="{7B779B55-492A-5A46-53EC-F68D0DD5B4DC}"/>
              </a:ext>
            </a:extLst>
          </p:cNvPr>
          <p:cNvSpPr>
            <a:spLocks noGrp="1"/>
          </p:cNvSpPr>
          <p:nvPr>
            <p:ph type="body" sz="quarter" idx="10" hasCustomPrompt="1"/>
          </p:nvPr>
        </p:nvSpPr>
        <p:spPr>
          <a:xfrm>
            <a:off x="1090613" y="2309202"/>
            <a:ext cx="9985426" cy="2239596"/>
          </a:xfrm>
          <a:prstGeom prst="rect">
            <a:avLst/>
          </a:prstGeom>
        </p:spPr>
        <p:txBody>
          <a:bodyPr anchor="b">
            <a:normAutofit/>
          </a:bodyPr>
          <a:lstStyle>
            <a:lvl1pPr marL="0" indent="0">
              <a:buNone/>
              <a:defRPr sz="8000" b="0" i="0">
                <a:solidFill>
                  <a:schemeClr val="bg1"/>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chemeClr val="bg1"/>
                </a:solidFill>
              </a:rPr>
              <a:t>Section title here</a:t>
            </a:r>
          </a:p>
        </p:txBody>
      </p:sp>
    </p:spTree>
    <p:extLst>
      <p:ext uri="{BB962C8B-B14F-4D97-AF65-F5344CB8AC3E}">
        <p14:creationId xmlns:p14="http://schemas.microsoft.com/office/powerpoint/2010/main" val="3213161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hite slide with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6746F5D-996E-B94B-373F-51E85D951CB7}"/>
              </a:ext>
            </a:extLst>
          </p:cNvPr>
          <p:cNvSpPr>
            <a:spLocks noGrp="1"/>
          </p:cNvSpPr>
          <p:nvPr>
            <p:ph type="body" sz="quarter" idx="10" hasCustomPrompt="1"/>
          </p:nvPr>
        </p:nvSpPr>
        <p:spPr>
          <a:xfrm>
            <a:off x="736600" y="780353"/>
            <a:ext cx="9380794" cy="1316076"/>
          </a:xfrm>
          <a:prstGeom prst="rect">
            <a:avLst/>
          </a:prstGeom>
        </p:spPr>
        <p:txBody>
          <a:bodyPr>
            <a:normAutofit/>
          </a:bodyPr>
          <a:lstStyle>
            <a:lvl1pPr marL="0" indent="0">
              <a:buNone/>
              <a:defRPr sz="4400" b="0" i="0">
                <a:solidFill>
                  <a:srgbClr val="0076BE"/>
                </a:solidFill>
                <a:latin typeface="Calibri" panose="020F0502020204030204" pitchFamily="34" charset="0"/>
                <a:cs typeface="Calibri" panose="020F0502020204030204" pitchFamily="34" charset="0"/>
              </a:defRPr>
            </a:lvl1pPr>
          </a:lstStyle>
          <a:p>
            <a:pPr lvl="0"/>
            <a:r>
              <a:rPr lang="en-US" dirty="0"/>
              <a:t>Example title here</a:t>
            </a:r>
          </a:p>
        </p:txBody>
      </p:sp>
      <p:sp>
        <p:nvSpPr>
          <p:cNvPr id="13" name="Slide Number">
            <a:extLst>
              <a:ext uri="{FF2B5EF4-FFF2-40B4-BE49-F238E27FC236}">
                <a16:creationId xmlns:a16="http://schemas.microsoft.com/office/drawing/2014/main" id="{5B537DBC-71F2-21D1-5190-2E361120C915}"/>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 xmlns:ma14="http://schemas.microsoft.com/office/mac/drawingml/2011/main" val="1"/>
            </a:ext>
          </a:extLst>
        </p:spPr>
        <p:txBody>
          <a:bodyPr/>
          <a:lstStyle>
            <a:lvl1pPr>
              <a:defRPr sz="2000" b="0" i="0">
                <a:solidFill>
                  <a:srgbClr val="0076BE"/>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dirty="0"/>
          </a:p>
        </p:txBody>
      </p:sp>
      <p:sp>
        <p:nvSpPr>
          <p:cNvPr id="3" name="Text Placeholder 2">
            <a:extLst>
              <a:ext uri="{FF2B5EF4-FFF2-40B4-BE49-F238E27FC236}">
                <a16:creationId xmlns:a16="http://schemas.microsoft.com/office/drawing/2014/main" id="{F0DE78EF-65BC-0E17-0F42-558273BA4CE0}"/>
              </a:ext>
            </a:extLst>
          </p:cNvPr>
          <p:cNvSpPr>
            <a:spLocks noGrp="1"/>
          </p:cNvSpPr>
          <p:nvPr>
            <p:ph type="body" sz="quarter" idx="13" hasCustomPrompt="1"/>
          </p:nvPr>
        </p:nvSpPr>
        <p:spPr>
          <a:xfrm>
            <a:off x="736600" y="2342926"/>
            <a:ext cx="10622660" cy="3994150"/>
          </a:xfrm>
          <a:prstGeom prst="rect">
            <a:avLst/>
          </a:prstGeom>
        </p:spPr>
        <p:txBody>
          <a:bodyPr>
            <a:normAutofit/>
          </a:bodyPr>
          <a:lstStyle>
            <a:lvl1pPr marL="0" indent="0">
              <a:buNone/>
              <a:defRPr sz="3000" b="0" i="0">
                <a:solidFill>
                  <a:schemeClr val="tx1"/>
                </a:solidFill>
                <a:latin typeface="Calibri" panose="020F0502020204030204" pitchFamily="34" charset="0"/>
                <a:cs typeface="Calibri" panose="020F0502020204030204" pitchFamily="34" charset="0"/>
              </a:defRPr>
            </a:lvl1pPr>
          </a:lstStyle>
          <a:p>
            <a:pPr lvl="0"/>
            <a:r>
              <a:rPr lang="en-US" dirty="0"/>
              <a:t>Insert your text here.</a:t>
            </a:r>
          </a:p>
        </p:txBody>
      </p:sp>
    </p:spTree>
    <p:extLst>
      <p:ext uri="{BB962C8B-B14F-4D97-AF65-F5344CB8AC3E}">
        <p14:creationId xmlns:p14="http://schemas.microsoft.com/office/powerpoint/2010/main" val="273326104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SNO_Presentation_16x9_Title.jpg" descr="SNO_Presentation_16x9_Title.jpg">
            <a:extLst>
              <a:ext uri="{FF2B5EF4-FFF2-40B4-BE49-F238E27FC236}">
                <a16:creationId xmlns:a16="http://schemas.microsoft.com/office/drawing/2014/main" id="{9BF0C9A8-4B14-4A48-4258-F11A11E1D0DE}"/>
              </a:ext>
            </a:extLst>
          </p:cNvPr>
          <p:cNvPicPr>
            <a:picLocks noChangeAspect="1"/>
          </p:cNvPicPr>
          <p:nvPr userDrawn="1"/>
        </p:nvPicPr>
        <p:blipFill>
          <a:blip r:embed="rId3"/>
          <a:stretch>
            <a:fillRect/>
          </a:stretch>
        </p:blipFill>
        <p:spPr>
          <a:xfrm>
            <a:off x="0" y="0"/>
            <a:ext cx="12192000" cy="6858000"/>
          </a:xfrm>
          <a:prstGeom prst="rect">
            <a:avLst/>
          </a:prstGeom>
          <a:ln w="12700">
            <a:miter lim="400000"/>
          </a:ln>
        </p:spPr>
      </p:pic>
    </p:spTree>
    <p:extLst>
      <p:ext uri="{BB962C8B-B14F-4D97-AF65-F5344CB8AC3E}">
        <p14:creationId xmlns:p14="http://schemas.microsoft.com/office/powerpoint/2010/main" val="352834623"/>
      </p:ext>
    </p:extLst>
  </p:cSld>
  <p:clrMap bg1="lt1" tx1="dk1" bg2="lt2" tx2="dk2" accent1="accent1" accent2="accent2" accent3="accent3" accent4="accent4" accent5="accent5" accent6="accent6" hlink="hlink" folHlink="folHlink"/>
  <p:sldLayoutIdLst>
    <p:sldLayoutId id="2147483649"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room with electrical equipment&#10;&#10;Description automatically generated with medium confidence">
            <a:extLst>
              <a:ext uri="{FF2B5EF4-FFF2-40B4-BE49-F238E27FC236}">
                <a16:creationId xmlns:a16="http://schemas.microsoft.com/office/drawing/2014/main" id="{801714D3-B1BB-507F-295C-36867487728C}"/>
              </a:ext>
            </a:extLst>
          </p:cNvPr>
          <p:cNvPicPr>
            <a:picLocks noChangeAspect="1"/>
          </p:cNvPicPr>
          <p:nvPr userDrawn="1"/>
        </p:nvPicPr>
        <p:blipFill rotWithShape="1">
          <a:blip r:embed="rId3">
            <a:grayscl/>
            <a:extLst>
              <a:ext uri="{28A0092B-C50C-407E-A947-70E740481C1C}">
                <a14:useLocalDpi xmlns:a14="http://schemas.microsoft.com/office/drawing/2010/main" val="0"/>
              </a:ext>
            </a:extLst>
          </a:blip>
          <a:srcRect t="13717" b="1822"/>
          <a:stretch/>
        </p:blipFill>
        <p:spPr>
          <a:xfrm>
            <a:off x="0" y="0"/>
            <a:ext cx="12192000" cy="6858000"/>
          </a:xfrm>
          <a:prstGeom prst="rect">
            <a:avLst/>
          </a:prstGeom>
        </p:spPr>
      </p:pic>
      <p:sp>
        <p:nvSpPr>
          <p:cNvPr id="2" name="Rectangle 1">
            <a:extLst>
              <a:ext uri="{FF2B5EF4-FFF2-40B4-BE49-F238E27FC236}">
                <a16:creationId xmlns:a16="http://schemas.microsoft.com/office/drawing/2014/main" id="{5B001955-4969-2CAE-FAF0-96A797C6A54B}"/>
              </a:ext>
            </a:extLst>
          </p:cNvPr>
          <p:cNvSpPr/>
          <p:nvPr userDrawn="1"/>
        </p:nvSpPr>
        <p:spPr>
          <a:xfrm>
            <a:off x="0" y="0"/>
            <a:ext cx="12192000" cy="6858000"/>
          </a:xfrm>
          <a:prstGeom prst="rect">
            <a:avLst/>
          </a:prstGeom>
          <a:solidFill>
            <a:srgbClr val="0076BE">
              <a:alpha val="59877"/>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a:extLst>
              <a:ext uri="{FF2B5EF4-FFF2-40B4-BE49-F238E27FC236}">
                <a16:creationId xmlns:a16="http://schemas.microsoft.com/office/drawing/2014/main" id="{0F3935EC-1561-D58B-5D61-3E8D5BB5E498}"/>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 xmlns:ma14="http://schemas.microsoft.com/office/mac/drawingml/2011/main" val="1"/>
            </a:ext>
          </a:extLst>
        </p:spPr>
        <p:txBody>
          <a:bodyPr/>
          <a:lstStyle>
            <a:lvl1pPr>
              <a:defRPr sz="2000" b="0" i="0">
                <a:solidFill>
                  <a:schemeClr val="bg1"/>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dirty="0"/>
          </a:p>
        </p:txBody>
      </p:sp>
      <p:pic>
        <p:nvPicPr>
          <p:cNvPr id="11" name="Picture 10" descr="A logo with a black background&#10;&#10;Description automatically generated">
            <a:extLst>
              <a:ext uri="{FF2B5EF4-FFF2-40B4-BE49-F238E27FC236}">
                <a16:creationId xmlns:a16="http://schemas.microsoft.com/office/drawing/2014/main" id="{37D6DFAF-F807-112D-1F46-A2183641748A}"/>
              </a:ext>
            </a:extLst>
          </p:cNvPr>
          <p:cNvPicPr>
            <a:picLocks noChangeAspect="1"/>
          </p:cNvPicPr>
          <p:nvPr userDrawn="1"/>
        </p:nvPicPr>
        <p:blipFill>
          <a:blip r:embed="rId4"/>
          <a:stretch>
            <a:fillRect/>
          </a:stretch>
        </p:blipFill>
        <p:spPr>
          <a:xfrm>
            <a:off x="10221954" y="267631"/>
            <a:ext cx="1739583" cy="1159722"/>
          </a:xfrm>
          <a:prstGeom prst="rect">
            <a:avLst/>
          </a:prstGeom>
        </p:spPr>
      </p:pic>
      <p:sp>
        <p:nvSpPr>
          <p:cNvPr id="12" name="Text Placeholder 8">
            <a:extLst>
              <a:ext uri="{FF2B5EF4-FFF2-40B4-BE49-F238E27FC236}">
                <a16:creationId xmlns:a16="http://schemas.microsoft.com/office/drawing/2014/main" id="{09581408-AD6C-2F15-4CFA-5E04D45A5BDF}"/>
              </a:ext>
            </a:extLst>
          </p:cNvPr>
          <p:cNvSpPr txBox="1">
            <a:spLocks/>
          </p:cNvSpPr>
          <p:nvPr userDrawn="1"/>
        </p:nvSpPr>
        <p:spPr>
          <a:xfrm>
            <a:off x="1026376" y="2377987"/>
            <a:ext cx="4883770" cy="210202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7200" b="1" kern="1200">
                <a:solidFill>
                  <a:srgbClr val="0076BE"/>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b="0" i="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58800135"/>
      </p:ext>
    </p:extLst>
  </p:cSld>
  <p:clrMap bg1="lt1" tx1="dk1" bg2="lt2" tx2="dk2" accent1="accent1" accent2="accent2" accent3="accent3" accent4="accent4" accent5="accent5" accent6="accent6" hlink="hlink" folHlink="folHlink"/>
  <p:sldLayoutIdLst>
    <p:sldLayoutId id="2147483651"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F189776E-5B92-6606-5D51-CD5E090D2BE8}"/>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 xmlns:ma14="http://schemas.microsoft.com/office/mac/drawingml/2011/main" val="1"/>
            </a:ext>
          </a:extLst>
        </p:spPr>
        <p:txBody>
          <a:bodyPr/>
          <a:lstStyle>
            <a:lvl1pPr>
              <a:defRPr sz="2000" b="0" i="0">
                <a:solidFill>
                  <a:srgbClr val="0076BE"/>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dirty="0"/>
          </a:p>
        </p:txBody>
      </p:sp>
      <p:pic>
        <p:nvPicPr>
          <p:cNvPr id="9" name="Picture 8" descr="A logo with a red and blue circle and a red arrow&#10;&#10;Description automatically generated">
            <a:extLst>
              <a:ext uri="{FF2B5EF4-FFF2-40B4-BE49-F238E27FC236}">
                <a16:creationId xmlns:a16="http://schemas.microsoft.com/office/drawing/2014/main" id="{494BD1B8-6295-EEB2-CAF5-11FEE224F4A3}"/>
              </a:ext>
            </a:extLst>
          </p:cNvPr>
          <p:cNvPicPr>
            <a:picLocks noChangeAspect="1"/>
          </p:cNvPicPr>
          <p:nvPr userDrawn="1"/>
        </p:nvPicPr>
        <p:blipFill>
          <a:blip r:embed="rId3"/>
          <a:stretch>
            <a:fillRect/>
          </a:stretch>
        </p:blipFill>
        <p:spPr>
          <a:xfrm>
            <a:off x="10188497" y="245328"/>
            <a:ext cx="1825083" cy="1216722"/>
          </a:xfrm>
          <a:prstGeom prst="rect">
            <a:avLst/>
          </a:prstGeom>
        </p:spPr>
      </p:pic>
    </p:spTree>
    <p:extLst>
      <p:ext uri="{BB962C8B-B14F-4D97-AF65-F5344CB8AC3E}">
        <p14:creationId xmlns:p14="http://schemas.microsoft.com/office/powerpoint/2010/main" val="513308461"/>
      </p:ext>
    </p:extLst>
  </p:cSld>
  <p:clrMap bg1="lt1" tx1="dk1" bg2="lt2" tx2="dk2" accent1="accent1" accent2="accent2" accent3="accent3" accent4="accent4" accent5="accent5" accent6="accent6" hlink="hlink" folHlink="folHlink"/>
  <p:sldLayoutIdLst>
    <p:sldLayoutId id="2147483675"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14.jpg"/><Relationship Id="rId4" Type="http://schemas.openxmlformats.org/officeDocument/2006/relationships/image" Target="../media/image13.jpeg"/></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8.jpeg"/></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2.jpg"/></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5.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7.jp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30.jpg"/></Relationships>
</file>

<file path=ppt/slides/_rels/slide3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32.jpg"/></Relationships>
</file>

<file path=ppt/slides/_rels/slide3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34.jpg"/></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35.jpg"/></Relationships>
</file>

<file path=ppt/slides/_rels/slide3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37.jp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80BA1F-9202-A636-E35E-5004FDE35A82}"/>
              </a:ext>
            </a:extLst>
          </p:cNvPr>
          <p:cNvSpPr>
            <a:spLocks noGrp="1"/>
          </p:cNvSpPr>
          <p:nvPr>
            <p:ph type="body" sz="quarter" idx="10"/>
          </p:nvPr>
        </p:nvSpPr>
        <p:spPr>
          <a:xfrm>
            <a:off x="914398" y="2041508"/>
            <a:ext cx="9503230" cy="2040636"/>
          </a:xfrm>
        </p:spPr>
        <p:txBody>
          <a:bodyPr anchor="b">
            <a:normAutofit fontScale="92500" lnSpcReduction="10000"/>
          </a:bodyPr>
          <a:lstStyle/>
          <a:p>
            <a:r>
              <a:rPr lang="en-US" dirty="0"/>
              <a:t>Fabricating New Lucas Cells at SNOLAB</a:t>
            </a:r>
          </a:p>
        </p:txBody>
      </p:sp>
      <p:sp>
        <p:nvSpPr>
          <p:cNvPr id="3" name="Text Placeholder 2">
            <a:extLst>
              <a:ext uri="{FF2B5EF4-FFF2-40B4-BE49-F238E27FC236}">
                <a16:creationId xmlns:a16="http://schemas.microsoft.com/office/drawing/2014/main" id="{1DA6599F-4525-08EF-4E90-59E21643A2A6}"/>
              </a:ext>
            </a:extLst>
          </p:cNvPr>
          <p:cNvSpPr>
            <a:spLocks noGrp="1"/>
          </p:cNvSpPr>
          <p:nvPr>
            <p:ph type="body" sz="quarter" idx="11"/>
          </p:nvPr>
        </p:nvSpPr>
        <p:spPr>
          <a:xfrm>
            <a:off x="914399" y="4638676"/>
            <a:ext cx="9503229" cy="460238"/>
          </a:xfrm>
        </p:spPr>
        <p:txBody>
          <a:bodyPr>
            <a:normAutofit/>
          </a:bodyPr>
          <a:lstStyle/>
          <a:p>
            <a:r>
              <a:rPr lang="en-US" dirty="0"/>
              <a:t>Peter Qin (He/Him)</a:t>
            </a:r>
          </a:p>
        </p:txBody>
      </p:sp>
      <p:sp>
        <p:nvSpPr>
          <p:cNvPr id="4" name="Text Placeholder 3">
            <a:extLst>
              <a:ext uri="{FF2B5EF4-FFF2-40B4-BE49-F238E27FC236}">
                <a16:creationId xmlns:a16="http://schemas.microsoft.com/office/drawing/2014/main" id="{2861A45B-0591-6EB8-BD1D-5A2325C36C78}"/>
              </a:ext>
            </a:extLst>
          </p:cNvPr>
          <p:cNvSpPr>
            <a:spLocks noGrp="1"/>
          </p:cNvSpPr>
          <p:nvPr>
            <p:ph type="body" sz="quarter" idx="12"/>
          </p:nvPr>
        </p:nvSpPr>
        <p:spPr>
          <a:xfrm>
            <a:off x="914399" y="5163035"/>
            <a:ext cx="9503229" cy="460238"/>
          </a:xfrm>
        </p:spPr>
        <p:txBody>
          <a:bodyPr>
            <a:normAutofit/>
          </a:bodyPr>
          <a:lstStyle/>
          <a:p>
            <a:r>
              <a:rPr lang="en-US" dirty="0"/>
              <a:t>Scientific Support Student</a:t>
            </a:r>
          </a:p>
        </p:txBody>
      </p:sp>
      <p:sp>
        <p:nvSpPr>
          <p:cNvPr id="5" name="Text Placeholder 4">
            <a:extLst>
              <a:ext uri="{FF2B5EF4-FFF2-40B4-BE49-F238E27FC236}">
                <a16:creationId xmlns:a16="http://schemas.microsoft.com/office/drawing/2014/main" id="{E984F2AA-6FE7-9CDA-17A6-3B83FF1BA8F5}"/>
              </a:ext>
            </a:extLst>
          </p:cNvPr>
          <p:cNvSpPr>
            <a:spLocks noGrp="1"/>
          </p:cNvSpPr>
          <p:nvPr>
            <p:ph type="body" sz="quarter" idx="13"/>
          </p:nvPr>
        </p:nvSpPr>
        <p:spPr>
          <a:xfrm>
            <a:off x="914398" y="1234726"/>
            <a:ext cx="2220688" cy="742661"/>
          </a:xfrm>
        </p:spPr>
        <p:txBody>
          <a:bodyPr>
            <a:normAutofit/>
          </a:bodyPr>
          <a:lstStyle/>
          <a:p>
            <a:r>
              <a:rPr lang="en-US" dirty="0"/>
              <a:t>2025/04/17</a:t>
            </a:r>
          </a:p>
        </p:txBody>
      </p:sp>
    </p:spTree>
    <p:extLst>
      <p:ext uri="{BB962C8B-B14F-4D97-AF65-F5344CB8AC3E}">
        <p14:creationId xmlns:p14="http://schemas.microsoft.com/office/powerpoint/2010/main" val="22967036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90864-ED25-5F34-FB0E-EA753219834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2D052F5-3888-DD32-BC0F-8073979BFE17}"/>
              </a:ext>
            </a:extLst>
          </p:cNvPr>
          <p:cNvSpPr>
            <a:spLocks noGrp="1"/>
          </p:cNvSpPr>
          <p:nvPr>
            <p:ph type="body" sz="quarter" idx="10"/>
          </p:nvPr>
        </p:nvSpPr>
        <p:spPr/>
        <p:txBody>
          <a:bodyPr/>
          <a:lstStyle/>
          <a:p>
            <a:r>
              <a:rPr lang="en-US" dirty="0"/>
              <a:t>Principle of operation</a:t>
            </a:r>
          </a:p>
        </p:txBody>
      </p:sp>
      <p:pic>
        <p:nvPicPr>
          <p:cNvPr id="5" name="Picture 4">
            <a:extLst>
              <a:ext uri="{FF2B5EF4-FFF2-40B4-BE49-F238E27FC236}">
                <a16:creationId xmlns:a16="http://schemas.microsoft.com/office/drawing/2014/main" id="{8C9F9DB2-A885-68FD-9B62-C9522DC3010A}"/>
              </a:ext>
            </a:extLst>
          </p:cNvPr>
          <p:cNvPicPr>
            <a:picLocks noChangeAspect="1"/>
          </p:cNvPicPr>
          <p:nvPr/>
        </p:nvPicPr>
        <p:blipFill>
          <a:blip r:embed="rId3"/>
          <a:stretch>
            <a:fillRect/>
          </a:stretch>
        </p:blipFill>
        <p:spPr>
          <a:xfrm>
            <a:off x="2351673" y="1503936"/>
            <a:ext cx="7212948" cy="4896864"/>
          </a:xfrm>
          <a:prstGeom prst="rect">
            <a:avLst/>
          </a:prstGeom>
        </p:spPr>
      </p:pic>
      <p:sp>
        <p:nvSpPr>
          <p:cNvPr id="3" name="Oval 2">
            <a:extLst>
              <a:ext uri="{FF2B5EF4-FFF2-40B4-BE49-F238E27FC236}">
                <a16:creationId xmlns:a16="http://schemas.microsoft.com/office/drawing/2014/main" id="{642B23C5-3EED-0E9A-9A0A-C147D4151AAC}"/>
              </a:ext>
            </a:extLst>
          </p:cNvPr>
          <p:cNvSpPr/>
          <p:nvPr/>
        </p:nvSpPr>
        <p:spPr>
          <a:xfrm>
            <a:off x="3795622" y="4865299"/>
            <a:ext cx="232914" cy="21565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C8F8BC73-0388-57B5-C00A-DCF5D1681D1F}"/>
              </a:ext>
            </a:extLst>
          </p:cNvPr>
          <p:cNvCxnSpPr/>
          <p:nvPr/>
        </p:nvCxnSpPr>
        <p:spPr>
          <a:xfrm flipH="1" flipV="1">
            <a:off x="3761118" y="4433980"/>
            <a:ext cx="112143" cy="39681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D9206827-E53E-7AC6-C91E-5A446D086A9D}"/>
              </a:ext>
            </a:extLst>
          </p:cNvPr>
          <p:cNvSpPr/>
          <p:nvPr/>
        </p:nvSpPr>
        <p:spPr>
          <a:xfrm>
            <a:off x="3666226" y="4252826"/>
            <a:ext cx="129396" cy="14665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390F049-A02C-851E-51F7-8890B6C18F5E}"/>
              </a:ext>
            </a:extLst>
          </p:cNvPr>
          <p:cNvSpPr txBox="1"/>
          <p:nvPr/>
        </p:nvSpPr>
        <p:spPr>
          <a:xfrm>
            <a:off x="4028536" y="4973128"/>
            <a:ext cx="842090" cy="369332"/>
          </a:xfrm>
          <a:prstGeom prst="rect">
            <a:avLst/>
          </a:prstGeom>
          <a:noFill/>
        </p:spPr>
        <p:txBody>
          <a:bodyPr wrap="none" rtlCol="0">
            <a:spAutoFit/>
          </a:bodyPr>
          <a:lstStyle/>
          <a:p>
            <a:r>
              <a:rPr lang="en-US" dirty="0"/>
              <a:t>Po-218</a:t>
            </a:r>
          </a:p>
        </p:txBody>
      </p:sp>
      <p:sp>
        <p:nvSpPr>
          <p:cNvPr id="9" name="TextBox 8">
            <a:extLst>
              <a:ext uri="{FF2B5EF4-FFF2-40B4-BE49-F238E27FC236}">
                <a16:creationId xmlns:a16="http://schemas.microsoft.com/office/drawing/2014/main" id="{64FC9BEF-6F6D-12FA-A28D-B0B10B444E03}"/>
              </a:ext>
            </a:extLst>
          </p:cNvPr>
          <p:cNvSpPr txBox="1"/>
          <p:nvPr/>
        </p:nvSpPr>
        <p:spPr>
          <a:xfrm>
            <a:off x="3795622" y="4134176"/>
            <a:ext cx="316112" cy="369332"/>
          </a:xfrm>
          <a:prstGeom prst="rect">
            <a:avLst/>
          </a:prstGeom>
          <a:noFill/>
        </p:spPr>
        <p:txBody>
          <a:bodyPr wrap="none" rtlCol="0">
            <a:spAutoFit/>
          </a:bodyPr>
          <a:lstStyle/>
          <a:p>
            <a:r>
              <a:rPr lang="el-GR" dirty="0"/>
              <a:t>α</a:t>
            </a:r>
            <a:endParaRPr lang="en-US" dirty="0"/>
          </a:p>
        </p:txBody>
      </p:sp>
      <p:sp>
        <p:nvSpPr>
          <p:cNvPr id="4" name="Slide Number Placeholder 3">
            <a:extLst>
              <a:ext uri="{FF2B5EF4-FFF2-40B4-BE49-F238E27FC236}">
                <a16:creationId xmlns:a16="http://schemas.microsoft.com/office/drawing/2014/main" id="{02964537-AA26-D42A-0CBF-9927F78D2F96}"/>
              </a:ext>
            </a:extLst>
          </p:cNvPr>
          <p:cNvSpPr>
            <a:spLocks noGrp="1"/>
          </p:cNvSpPr>
          <p:nvPr>
            <p:ph type="sldNum" sz="quarter" idx="4"/>
          </p:nvPr>
        </p:nvSpPr>
        <p:spPr/>
        <p:txBody>
          <a:bodyPr/>
          <a:lstStyle/>
          <a:p>
            <a:fld id="{86CB4B4D-7CA3-9044-876B-883B54F8677D}" type="slidenum">
              <a:rPr lang="en-CA" smtClean="0"/>
              <a:pPr/>
              <a:t>10</a:t>
            </a:fld>
            <a:endParaRPr lang="en-CA" b="1" dirty="0"/>
          </a:p>
        </p:txBody>
      </p:sp>
    </p:spTree>
    <p:extLst>
      <p:ext uri="{BB962C8B-B14F-4D97-AF65-F5344CB8AC3E}">
        <p14:creationId xmlns:p14="http://schemas.microsoft.com/office/powerpoint/2010/main" val="19447418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2B3B9B-9089-4966-8CA2-5C1ECCE1304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81EB635-8855-6E91-71DB-5F01FF18F06D}"/>
              </a:ext>
            </a:extLst>
          </p:cNvPr>
          <p:cNvSpPr>
            <a:spLocks noGrp="1"/>
          </p:cNvSpPr>
          <p:nvPr>
            <p:ph type="body" sz="quarter" idx="10"/>
          </p:nvPr>
        </p:nvSpPr>
        <p:spPr/>
        <p:txBody>
          <a:bodyPr/>
          <a:lstStyle/>
          <a:p>
            <a:r>
              <a:rPr lang="en-US" dirty="0"/>
              <a:t>Principle of operation</a:t>
            </a:r>
          </a:p>
        </p:txBody>
      </p:sp>
      <p:pic>
        <p:nvPicPr>
          <p:cNvPr id="5" name="Picture 4">
            <a:extLst>
              <a:ext uri="{FF2B5EF4-FFF2-40B4-BE49-F238E27FC236}">
                <a16:creationId xmlns:a16="http://schemas.microsoft.com/office/drawing/2014/main" id="{17D48BA5-9436-00C4-E3C1-247CBBA98A55}"/>
              </a:ext>
            </a:extLst>
          </p:cNvPr>
          <p:cNvPicPr>
            <a:picLocks noChangeAspect="1"/>
          </p:cNvPicPr>
          <p:nvPr/>
        </p:nvPicPr>
        <p:blipFill>
          <a:blip r:embed="rId3"/>
          <a:stretch>
            <a:fillRect/>
          </a:stretch>
        </p:blipFill>
        <p:spPr>
          <a:xfrm>
            <a:off x="2351673" y="1503936"/>
            <a:ext cx="7212948" cy="4896864"/>
          </a:xfrm>
          <a:prstGeom prst="rect">
            <a:avLst/>
          </a:prstGeom>
        </p:spPr>
      </p:pic>
      <p:sp>
        <p:nvSpPr>
          <p:cNvPr id="3" name="Star: 5 Points 2">
            <a:extLst>
              <a:ext uri="{FF2B5EF4-FFF2-40B4-BE49-F238E27FC236}">
                <a16:creationId xmlns:a16="http://schemas.microsoft.com/office/drawing/2014/main" id="{2A73E549-2D97-3473-22BD-238A6EE0B185}"/>
              </a:ext>
            </a:extLst>
          </p:cNvPr>
          <p:cNvSpPr/>
          <p:nvPr/>
        </p:nvSpPr>
        <p:spPr>
          <a:xfrm>
            <a:off x="3519055" y="4045528"/>
            <a:ext cx="378691" cy="378516"/>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B92D66BA-BB50-F9F1-9D1C-EE5316F2417F}"/>
              </a:ext>
            </a:extLst>
          </p:cNvPr>
          <p:cNvSpPr>
            <a:spLocks noGrp="1"/>
          </p:cNvSpPr>
          <p:nvPr>
            <p:ph type="sldNum" sz="quarter" idx="4"/>
          </p:nvPr>
        </p:nvSpPr>
        <p:spPr/>
        <p:txBody>
          <a:bodyPr/>
          <a:lstStyle/>
          <a:p>
            <a:fld id="{86CB4B4D-7CA3-9044-876B-883B54F8677D}" type="slidenum">
              <a:rPr lang="en-CA" smtClean="0"/>
              <a:pPr/>
              <a:t>11</a:t>
            </a:fld>
            <a:endParaRPr lang="en-CA" b="1" dirty="0"/>
          </a:p>
        </p:txBody>
      </p:sp>
    </p:spTree>
    <p:extLst>
      <p:ext uri="{BB962C8B-B14F-4D97-AF65-F5344CB8AC3E}">
        <p14:creationId xmlns:p14="http://schemas.microsoft.com/office/powerpoint/2010/main" val="4011677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49159-4A3A-241C-C56A-BD3701A9761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108454C-21DD-5E80-F47F-151F0BBA861A}"/>
              </a:ext>
            </a:extLst>
          </p:cNvPr>
          <p:cNvSpPr>
            <a:spLocks noGrp="1"/>
          </p:cNvSpPr>
          <p:nvPr>
            <p:ph type="body" sz="quarter" idx="10"/>
          </p:nvPr>
        </p:nvSpPr>
        <p:spPr/>
        <p:txBody>
          <a:bodyPr/>
          <a:lstStyle/>
          <a:p>
            <a:r>
              <a:rPr lang="en-US" dirty="0"/>
              <a:t>Lucas cells at SNOLAB</a:t>
            </a:r>
          </a:p>
        </p:txBody>
      </p:sp>
      <p:sp>
        <p:nvSpPr>
          <p:cNvPr id="3" name="Text Placeholder 2">
            <a:extLst>
              <a:ext uri="{FF2B5EF4-FFF2-40B4-BE49-F238E27FC236}">
                <a16:creationId xmlns:a16="http://schemas.microsoft.com/office/drawing/2014/main" id="{ABC25A48-E987-6667-18C8-FA3BA4EDAFF8}"/>
              </a:ext>
            </a:extLst>
          </p:cNvPr>
          <p:cNvSpPr>
            <a:spLocks noGrp="1"/>
          </p:cNvSpPr>
          <p:nvPr>
            <p:ph type="body" sz="quarter" idx="13"/>
          </p:nvPr>
        </p:nvSpPr>
        <p:spPr>
          <a:xfrm>
            <a:off x="431800" y="2351352"/>
            <a:ext cx="5211618" cy="3994150"/>
          </a:xfrm>
        </p:spPr>
        <p:txBody>
          <a:bodyPr/>
          <a:lstStyle/>
          <a:p>
            <a:pPr marL="457200" indent="-457200">
              <a:buFont typeface="Arial" panose="020B0604020202020204" pitchFamily="34" charset="0"/>
              <a:buChar char="•"/>
            </a:pPr>
            <a:r>
              <a:rPr lang="en-US" dirty="0"/>
              <a:t>Rn assays for SNO+ UPW plant, cover gas</a:t>
            </a:r>
          </a:p>
          <a:p>
            <a:pPr marL="457200" indent="-457200">
              <a:buFont typeface="Arial" panose="020B0604020202020204" pitchFamily="34" charset="0"/>
              <a:buChar char="•"/>
            </a:pPr>
            <a:r>
              <a:rPr lang="en-US" dirty="0"/>
              <a:t>Enable QA measurements of LN2 plant</a:t>
            </a:r>
          </a:p>
          <a:p>
            <a:pPr marL="457200" indent="-457200">
              <a:buFont typeface="Arial" panose="020B0604020202020204" pitchFamily="34" charset="0"/>
              <a:buChar char="•"/>
            </a:pPr>
            <a:r>
              <a:rPr lang="en-US" dirty="0"/>
              <a:t>Rn emanation for low-background counting facility</a:t>
            </a:r>
          </a:p>
        </p:txBody>
      </p:sp>
      <p:pic>
        <p:nvPicPr>
          <p:cNvPr id="7" name="Picture 6" descr="A large white cylinder in a factory&#10;&#10;AI-generated content may be incorrect.">
            <a:extLst>
              <a:ext uri="{FF2B5EF4-FFF2-40B4-BE49-F238E27FC236}">
                <a16:creationId xmlns:a16="http://schemas.microsoft.com/office/drawing/2014/main" id="{8226C8C1-A7CF-D0B3-E533-4A1D0E5028DF}"/>
              </a:ext>
            </a:extLst>
          </p:cNvPr>
          <p:cNvPicPr>
            <a:picLocks noChangeAspect="1"/>
          </p:cNvPicPr>
          <p:nvPr/>
        </p:nvPicPr>
        <p:blipFill>
          <a:blip r:embed="rId3"/>
          <a:stretch>
            <a:fillRect/>
          </a:stretch>
        </p:blipFill>
        <p:spPr>
          <a:xfrm>
            <a:off x="5806498" y="1921284"/>
            <a:ext cx="6234546" cy="4156363"/>
          </a:xfrm>
          <a:prstGeom prst="rect">
            <a:avLst/>
          </a:prstGeom>
        </p:spPr>
      </p:pic>
      <p:sp>
        <p:nvSpPr>
          <p:cNvPr id="4" name="Slide Number Placeholder 3">
            <a:extLst>
              <a:ext uri="{FF2B5EF4-FFF2-40B4-BE49-F238E27FC236}">
                <a16:creationId xmlns:a16="http://schemas.microsoft.com/office/drawing/2014/main" id="{C0435161-DEE6-9D8B-F8A0-9222DA970D52}"/>
              </a:ext>
            </a:extLst>
          </p:cNvPr>
          <p:cNvSpPr>
            <a:spLocks noGrp="1"/>
          </p:cNvSpPr>
          <p:nvPr>
            <p:ph type="sldNum" sz="quarter" idx="4"/>
          </p:nvPr>
        </p:nvSpPr>
        <p:spPr/>
        <p:txBody>
          <a:bodyPr/>
          <a:lstStyle/>
          <a:p>
            <a:fld id="{86CB4B4D-7CA3-9044-876B-883B54F8677D}" type="slidenum">
              <a:rPr lang="en-CA" smtClean="0"/>
              <a:pPr/>
              <a:t>12</a:t>
            </a:fld>
            <a:endParaRPr lang="en-CA" b="1" dirty="0"/>
          </a:p>
        </p:txBody>
      </p:sp>
    </p:spTree>
    <p:extLst>
      <p:ext uri="{BB962C8B-B14F-4D97-AF65-F5344CB8AC3E}">
        <p14:creationId xmlns:p14="http://schemas.microsoft.com/office/powerpoint/2010/main" val="30218421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6AC1D-1E67-2E39-D2DA-F703917AFDE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BFFD242-C093-4208-1433-F42747DA0EF7}"/>
              </a:ext>
            </a:extLst>
          </p:cNvPr>
          <p:cNvSpPr>
            <a:spLocks noGrp="1"/>
          </p:cNvSpPr>
          <p:nvPr>
            <p:ph type="body" sz="quarter" idx="10"/>
          </p:nvPr>
        </p:nvSpPr>
        <p:spPr/>
        <p:txBody>
          <a:bodyPr>
            <a:normAutofit/>
          </a:bodyPr>
          <a:lstStyle/>
          <a:p>
            <a:r>
              <a:rPr lang="en-US" dirty="0"/>
              <a:t>Experiments using Rn emanation results</a:t>
            </a:r>
          </a:p>
        </p:txBody>
      </p:sp>
      <p:sp>
        <p:nvSpPr>
          <p:cNvPr id="4" name="Text Placeholder 2">
            <a:extLst>
              <a:ext uri="{FF2B5EF4-FFF2-40B4-BE49-F238E27FC236}">
                <a16:creationId xmlns:a16="http://schemas.microsoft.com/office/drawing/2014/main" id="{93205D69-D19A-2615-614A-D502FFEF8658}"/>
              </a:ext>
            </a:extLst>
          </p:cNvPr>
          <p:cNvSpPr>
            <a:spLocks noGrp="1"/>
          </p:cNvSpPr>
          <p:nvPr>
            <p:ph type="body" sz="quarter" idx="13"/>
          </p:nvPr>
        </p:nvSpPr>
        <p:spPr>
          <a:xfrm>
            <a:off x="736600" y="2096429"/>
            <a:ext cx="10622660" cy="3994150"/>
          </a:xfrm>
        </p:spPr>
        <p:txBody>
          <a:bodyPr/>
          <a:lstStyle/>
          <a:p>
            <a:pPr marL="457200" indent="-457200">
              <a:buFont typeface="Arial" panose="020B0604020202020204" pitchFamily="34" charset="0"/>
              <a:buChar char="•"/>
            </a:pPr>
            <a:r>
              <a:rPr lang="en-US" dirty="0"/>
              <a:t>SNO+</a:t>
            </a:r>
          </a:p>
          <a:p>
            <a:pPr marL="457200" indent="-457200">
              <a:buFont typeface="Arial" panose="020B0604020202020204" pitchFamily="34" charset="0"/>
              <a:buChar char="•"/>
            </a:pPr>
            <a:r>
              <a:rPr lang="en-US" dirty="0"/>
              <a:t>CUTE</a:t>
            </a:r>
          </a:p>
          <a:p>
            <a:pPr marL="457200" indent="-457200">
              <a:buFont typeface="Arial" panose="020B0604020202020204" pitchFamily="34" charset="0"/>
              <a:buChar char="•"/>
            </a:pPr>
            <a:r>
              <a:rPr lang="en-US" dirty="0"/>
              <a:t>DAMIC</a:t>
            </a:r>
          </a:p>
          <a:p>
            <a:pPr marL="457200" indent="-457200">
              <a:buFont typeface="Arial" panose="020B0604020202020204" pitchFamily="34" charset="0"/>
              <a:buChar char="•"/>
            </a:pPr>
            <a:r>
              <a:rPr lang="en-US" dirty="0" err="1"/>
              <a:t>DarkSide</a:t>
            </a:r>
            <a:endParaRPr lang="en-US" dirty="0"/>
          </a:p>
          <a:p>
            <a:pPr marL="457200" indent="-457200">
              <a:buFont typeface="Arial" panose="020B0604020202020204" pitchFamily="34" charset="0"/>
              <a:buChar char="•"/>
            </a:pPr>
            <a:r>
              <a:rPr lang="en-US" dirty="0"/>
              <a:t>DEAP-3600</a:t>
            </a:r>
          </a:p>
          <a:p>
            <a:pPr marL="457200" indent="-457200">
              <a:buFont typeface="Arial" panose="020B0604020202020204" pitchFamily="34" charset="0"/>
              <a:buChar char="•"/>
            </a:pPr>
            <a:r>
              <a:rPr lang="en-US" dirty="0"/>
              <a:t>DM-Ice</a:t>
            </a:r>
          </a:p>
          <a:p>
            <a:pPr marL="457200" indent="-457200">
              <a:buFont typeface="Arial" panose="020B0604020202020204" pitchFamily="34" charset="0"/>
              <a:buChar char="•"/>
            </a:pPr>
            <a:r>
              <a:rPr lang="en-US" dirty="0"/>
              <a:t>EXO, </a:t>
            </a:r>
            <a:r>
              <a:rPr lang="en-US" dirty="0" err="1"/>
              <a:t>nEXO</a:t>
            </a:r>
            <a:endParaRPr lang="en-US" dirty="0"/>
          </a:p>
        </p:txBody>
      </p:sp>
      <p:sp>
        <p:nvSpPr>
          <p:cNvPr id="3" name="Slide Number Placeholder 2">
            <a:extLst>
              <a:ext uri="{FF2B5EF4-FFF2-40B4-BE49-F238E27FC236}">
                <a16:creationId xmlns:a16="http://schemas.microsoft.com/office/drawing/2014/main" id="{FD3DB218-5C38-1AC0-F70E-E0159CCEC9E9}"/>
              </a:ext>
            </a:extLst>
          </p:cNvPr>
          <p:cNvSpPr>
            <a:spLocks noGrp="1"/>
          </p:cNvSpPr>
          <p:nvPr>
            <p:ph type="sldNum" sz="quarter" idx="4"/>
          </p:nvPr>
        </p:nvSpPr>
        <p:spPr/>
        <p:txBody>
          <a:bodyPr/>
          <a:lstStyle/>
          <a:p>
            <a:fld id="{86CB4B4D-7CA3-9044-876B-883B54F8677D}" type="slidenum">
              <a:rPr lang="en-CA" smtClean="0"/>
              <a:pPr/>
              <a:t>13</a:t>
            </a:fld>
            <a:endParaRPr lang="en-CA" b="1" dirty="0"/>
          </a:p>
        </p:txBody>
      </p:sp>
    </p:spTree>
    <p:extLst>
      <p:ext uri="{BB962C8B-B14F-4D97-AF65-F5344CB8AC3E}">
        <p14:creationId xmlns:p14="http://schemas.microsoft.com/office/powerpoint/2010/main" val="790262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FCD12-333A-9C57-F2FC-5DFAB5DC606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C8AB5B4-59DA-21A0-3F63-CFE1D39B9D06}"/>
              </a:ext>
            </a:extLst>
          </p:cNvPr>
          <p:cNvSpPr>
            <a:spLocks noGrp="1"/>
          </p:cNvSpPr>
          <p:nvPr>
            <p:ph type="body" sz="quarter" idx="10"/>
          </p:nvPr>
        </p:nvSpPr>
        <p:spPr/>
        <p:txBody>
          <a:bodyPr>
            <a:normAutofit/>
          </a:bodyPr>
          <a:lstStyle/>
          <a:p>
            <a:r>
              <a:rPr lang="en-US" dirty="0"/>
              <a:t>Experiments using Rn emanation results</a:t>
            </a:r>
          </a:p>
        </p:txBody>
      </p:sp>
      <p:sp>
        <p:nvSpPr>
          <p:cNvPr id="3" name="Text Placeholder 2">
            <a:extLst>
              <a:ext uri="{FF2B5EF4-FFF2-40B4-BE49-F238E27FC236}">
                <a16:creationId xmlns:a16="http://schemas.microsoft.com/office/drawing/2014/main" id="{FE264E1B-B674-0E25-7745-955D8E015813}"/>
              </a:ext>
            </a:extLst>
          </p:cNvPr>
          <p:cNvSpPr txBox="1">
            <a:spLocks/>
          </p:cNvSpPr>
          <p:nvPr/>
        </p:nvSpPr>
        <p:spPr>
          <a:xfrm>
            <a:off x="4435764" y="2096429"/>
            <a:ext cx="10622660" cy="3994150"/>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30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dirty="0"/>
              <a:t>HALO</a:t>
            </a:r>
          </a:p>
          <a:p>
            <a:pPr marL="457200" indent="-457200">
              <a:buFont typeface="Arial" panose="020B0604020202020204" pitchFamily="34" charset="0"/>
              <a:buChar char="•"/>
            </a:pPr>
            <a:r>
              <a:rPr lang="en-US" dirty="0"/>
              <a:t>NEWS-G</a:t>
            </a:r>
          </a:p>
          <a:p>
            <a:pPr marL="457200" indent="-457200">
              <a:buFont typeface="Arial" panose="020B0604020202020204" pitchFamily="34" charset="0"/>
              <a:buChar char="•"/>
            </a:pPr>
            <a:r>
              <a:rPr lang="en-US" dirty="0"/>
              <a:t>PICO</a:t>
            </a:r>
          </a:p>
          <a:p>
            <a:pPr marL="457200" indent="-457200">
              <a:buFont typeface="Arial" panose="020B0604020202020204" pitchFamily="34" charset="0"/>
              <a:buChar char="•"/>
            </a:pPr>
            <a:r>
              <a:rPr lang="en-US" dirty="0"/>
              <a:t>REPAIR</a:t>
            </a:r>
          </a:p>
          <a:p>
            <a:pPr marL="457200" indent="-457200">
              <a:buFont typeface="Arial" panose="020B0604020202020204" pitchFamily="34" charset="0"/>
              <a:buChar char="•"/>
            </a:pPr>
            <a:r>
              <a:rPr lang="en-US" dirty="0"/>
              <a:t>SBC</a:t>
            </a:r>
          </a:p>
          <a:p>
            <a:pPr marL="457200" indent="-457200">
              <a:buFont typeface="Arial" panose="020B0604020202020204" pitchFamily="34" charset="0"/>
              <a:buChar char="•"/>
            </a:pPr>
            <a:r>
              <a:rPr lang="en-US" dirty="0"/>
              <a:t>SENSEI</a:t>
            </a:r>
          </a:p>
          <a:p>
            <a:pPr marL="457200" indent="-457200">
              <a:buFont typeface="Arial" panose="020B0604020202020204" pitchFamily="34" charset="0"/>
              <a:buChar char="•"/>
            </a:pPr>
            <a:r>
              <a:rPr lang="en-US" dirty="0" err="1"/>
              <a:t>SuperCDMS</a:t>
            </a:r>
            <a:endParaRPr lang="en-US" dirty="0"/>
          </a:p>
        </p:txBody>
      </p:sp>
      <p:sp>
        <p:nvSpPr>
          <p:cNvPr id="5" name="Text Placeholder 2">
            <a:extLst>
              <a:ext uri="{FF2B5EF4-FFF2-40B4-BE49-F238E27FC236}">
                <a16:creationId xmlns:a16="http://schemas.microsoft.com/office/drawing/2014/main" id="{C5280752-324F-E89B-DF63-219E672201B4}"/>
              </a:ext>
            </a:extLst>
          </p:cNvPr>
          <p:cNvSpPr txBox="1">
            <a:spLocks/>
          </p:cNvSpPr>
          <p:nvPr/>
        </p:nvSpPr>
        <p:spPr>
          <a:xfrm>
            <a:off x="736600" y="2096429"/>
            <a:ext cx="10622660" cy="3994150"/>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30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dirty="0"/>
              <a:t>SNO+</a:t>
            </a:r>
          </a:p>
          <a:p>
            <a:pPr marL="457200" indent="-457200">
              <a:buFont typeface="Arial" panose="020B0604020202020204" pitchFamily="34" charset="0"/>
              <a:buChar char="•"/>
            </a:pPr>
            <a:r>
              <a:rPr lang="en-US" dirty="0"/>
              <a:t>CUTE</a:t>
            </a:r>
          </a:p>
          <a:p>
            <a:pPr marL="457200" indent="-457200">
              <a:buFont typeface="Arial" panose="020B0604020202020204" pitchFamily="34" charset="0"/>
              <a:buChar char="•"/>
            </a:pPr>
            <a:r>
              <a:rPr lang="en-US" dirty="0"/>
              <a:t>DAMIC</a:t>
            </a:r>
          </a:p>
          <a:p>
            <a:pPr marL="457200" indent="-457200">
              <a:buFont typeface="Arial" panose="020B0604020202020204" pitchFamily="34" charset="0"/>
              <a:buChar char="•"/>
            </a:pPr>
            <a:r>
              <a:rPr lang="en-US" dirty="0" err="1"/>
              <a:t>DarkSide</a:t>
            </a:r>
            <a:endParaRPr lang="en-US" dirty="0"/>
          </a:p>
          <a:p>
            <a:pPr marL="457200" indent="-457200">
              <a:buFont typeface="Arial" panose="020B0604020202020204" pitchFamily="34" charset="0"/>
              <a:buChar char="•"/>
            </a:pPr>
            <a:r>
              <a:rPr lang="en-US" dirty="0"/>
              <a:t>DEAP-3600</a:t>
            </a:r>
          </a:p>
          <a:p>
            <a:pPr marL="457200" indent="-457200">
              <a:buFont typeface="Arial" panose="020B0604020202020204" pitchFamily="34" charset="0"/>
              <a:buChar char="•"/>
            </a:pPr>
            <a:r>
              <a:rPr lang="en-US" dirty="0"/>
              <a:t>DM-Ice</a:t>
            </a:r>
          </a:p>
          <a:p>
            <a:pPr marL="457200" indent="-457200">
              <a:buFont typeface="Arial" panose="020B0604020202020204" pitchFamily="34" charset="0"/>
              <a:buChar char="•"/>
            </a:pPr>
            <a:r>
              <a:rPr lang="en-US" dirty="0"/>
              <a:t>EXO, </a:t>
            </a:r>
            <a:r>
              <a:rPr lang="en-US" dirty="0" err="1"/>
              <a:t>nEXO</a:t>
            </a:r>
            <a:endParaRPr lang="en-US" dirty="0"/>
          </a:p>
        </p:txBody>
      </p:sp>
      <p:sp>
        <p:nvSpPr>
          <p:cNvPr id="4" name="Slide Number Placeholder 3">
            <a:extLst>
              <a:ext uri="{FF2B5EF4-FFF2-40B4-BE49-F238E27FC236}">
                <a16:creationId xmlns:a16="http://schemas.microsoft.com/office/drawing/2014/main" id="{7DDBF63E-9147-AEF5-9816-9650DC2717CF}"/>
              </a:ext>
            </a:extLst>
          </p:cNvPr>
          <p:cNvSpPr>
            <a:spLocks noGrp="1"/>
          </p:cNvSpPr>
          <p:nvPr>
            <p:ph type="sldNum" sz="quarter" idx="4"/>
          </p:nvPr>
        </p:nvSpPr>
        <p:spPr/>
        <p:txBody>
          <a:bodyPr/>
          <a:lstStyle/>
          <a:p>
            <a:fld id="{86CB4B4D-7CA3-9044-876B-883B54F8677D}" type="slidenum">
              <a:rPr lang="en-CA" smtClean="0"/>
              <a:pPr/>
              <a:t>14</a:t>
            </a:fld>
            <a:endParaRPr lang="en-CA" b="1" dirty="0"/>
          </a:p>
        </p:txBody>
      </p:sp>
    </p:spTree>
    <p:extLst>
      <p:ext uri="{BB962C8B-B14F-4D97-AF65-F5344CB8AC3E}">
        <p14:creationId xmlns:p14="http://schemas.microsoft.com/office/powerpoint/2010/main" val="2738304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DB62B-22A4-53F6-12BF-817AFFC7473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170FCAD-05D8-7D50-AC0A-128BAFFF8300}"/>
              </a:ext>
            </a:extLst>
          </p:cNvPr>
          <p:cNvSpPr>
            <a:spLocks noGrp="1"/>
          </p:cNvSpPr>
          <p:nvPr>
            <p:ph type="body" sz="quarter" idx="10"/>
          </p:nvPr>
        </p:nvSpPr>
        <p:spPr/>
        <p:txBody>
          <a:bodyPr>
            <a:normAutofit/>
          </a:bodyPr>
          <a:lstStyle/>
          <a:p>
            <a:r>
              <a:rPr lang="en-US" dirty="0"/>
              <a:t>Experiments using Rn emanation results</a:t>
            </a:r>
          </a:p>
        </p:txBody>
      </p:sp>
      <p:sp>
        <p:nvSpPr>
          <p:cNvPr id="3" name="Text Placeholder 2">
            <a:extLst>
              <a:ext uri="{FF2B5EF4-FFF2-40B4-BE49-F238E27FC236}">
                <a16:creationId xmlns:a16="http://schemas.microsoft.com/office/drawing/2014/main" id="{5EC8DC89-5B49-D30F-462E-82A52648CFA8}"/>
              </a:ext>
            </a:extLst>
          </p:cNvPr>
          <p:cNvSpPr txBox="1">
            <a:spLocks/>
          </p:cNvSpPr>
          <p:nvPr/>
        </p:nvSpPr>
        <p:spPr>
          <a:xfrm>
            <a:off x="4435764" y="2096429"/>
            <a:ext cx="10622660" cy="3994150"/>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30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dirty="0"/>
              <a:t>HALO</a:t>
            </a:r>
          </a:p>
          <a:p>
            <a:pPr marL="457200" indent="-457200">
              <a:buFont typeface="Arial" panose="020B0604020202020204" pitchFamily="34" charset="0"/>
              <a:buChar char="•"/>
            </a:pPr>
            <a:r>
              <a:rPr lang="en-US" dirty="0"/>
              <a:t>NEWS-G</a:t>
            </a:r>
          </a:p>
          <a:p>
            <a:pPr marL="457200" indent="-457200">
              <a:buFont typeface="Arial" panose="020B0604020202020204" pitchFamily="34" charset="0"/>
              <a:buChar char="•"/>
            </a:pPr>
            <a:r>
              <a:rPr lang="en-US" dirty="0"/>
              <a:t>PICO</a:t>
            </a:r>
          </a:p>
          <a:p>
            <a:pPr marL="457200" indent="-457200">
              <a:buFont typeface="Arial" panose="020B0604020202020204" pitchFamily="34" charset="0"/>
              <a:buChar char="•"/>
            </a:pPr>
            <a:r>
              <a:rPr lang="en-US" dirty="0"/>
              <a:t>REPAIR</a:t>
            </a:r>
          </a:p>
          <a:p>
            <a:pPr marL="457200" indent="-457200">
              <a:buFont typeface="Arial" panose="020B0604020202020204" pitchFamily="34" charset="0"/>
              <a:buChar char="•"/>
            </a:pPr>
            <a:r>
              <a:rPr lang="en-US" dirty="0"/>
              <a:t>SBC</a:t>
            </a:r>
          </a:p>
          <a:p>
            <a:pPr marL="457200" indent="-457200">
              <a:buFont typeface="Arial" panose="020B0604020202020204" pitchFamily="34" charset="0"/>
              <a:buChar char="•"/>
            </a:pPr>
            <a:r>
              <a:rPr lang="en-US" dirty="0"/>
              <a:t>SENSEI</a:t>
            </a:r>
          </a:p>
          <a:p>
            <a:pPr marL="457200" indent="-457200">
              <a:buFont typeface="Arial" panose="020B0604020202020204" pitchFamily="34" charset="0"/>
              <a:buChar char="•"/>
            </a:pPr>
            <a:r>
              <a:rPr lang="en-US" dirty="0" err="1"/>
              <a:t>SuperCDMS</a:t>
            </a:r>
            <a:endParaRPr lang="en-US" dirty="0"/>
          </a:p>
        </p:txBody>
      </p:sp>
      <p:sp>
        <p:nvSpPr>
          <p:cNvPr id="5" name="Text Placeholder 2">
            <a:extLst>
              <a:ext uri="{FF2B5EF4-FFF2-40B4-BE49-F238E27FC236}">
                <a16:creationId xmlns:a16="http://schemas.microsoft.com/office/drawing/2014/main" id="{07EDC366-D4CE-CBC2-0141-7F65D1A1A183}"/>
              </a:ext>
            </a:extLst>
          </p:cNvPr>
          <p:cNvSpPr txBox="1">
            <a:spLocks/>
          </p:cNvSpPr>
          <p:nvPr/>
        </p:nvSpPr>
        <p:spPr>
          <a:xfrm>
            <a:off x="736600" y="2096429"/>
            <a:ext cx="10622660" cy="3994150"/>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30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dirty="0"/>
              <a:t>SNO+</a:t>
            </a:r>
          </a:p>
          <a:p>
            <a:pPr marL="457200" indent="-457200">
              <a:buFont typeface="Arial" panose="020B0604020202020204" pitchFamily="34" charset="0"/>
              <a:buChar char="•"/>
            </a:pPr>
            <a:r>
              <a:rPr lang="en-US" dirty="0"/>
              <a:t>CUTE</a:t>
            </a:r>
          </a:p>
          <a:p>
            <a:pPr marL="457200" indent="-457200">
              <a:buFont typeface="Arial" panose="020B0604020202020204" pitchFamily="34" charset="0"/>
              <a:buChar char="•"/>
            </a:pPr>
            <a:r>
              <a:rPr lang="en-US" dirty="0"/>
              <a:t>DAMIC</a:t>
            </a:r>
          </a:p>
          <a:p>
            <a:pPr marL="457200" indent="-457200">
              <a:buFont typeface="Arial" panose="020B0604020202020204" pitchFamily="34" charset="0"/>
              <a:buChar char="•"/>
            </a:pPr>
            <a:r>
              <a:rPr lang="en-US" dirty="0" err="1"/>
              <a:t>DarkSide</a:t>
            </a:r>
            <a:endParaRPr lang="en-US" dirty="0"/>
          </a:p>
          <a:p>
            <a:pPr marL="457200" indent="-457200">
              <a:buFont typeface="Arial" panose="020B0604020202020204" pitchFamily="34" charset="0"/>
              <a:buChar char="•"/>
            </a:pPr>
            <a:r>
              <a:rPr lang="en-US" dirty="0"/>
              <a:t>DEAP-3600</a:t>
            </a:r>
          </a:p>
          <a:p>
            <a:pPr marL="457200" indent="-457200">
              <a:buFont typeface="Arial" panose="020B0604020202020204" pitchFamily="34" charset="0"/>
              <a:buChar char="•"/>
            </a:pPr>
            <a:r>
              <a:rPr lang="en-US" dirty="0"/>
              <a:t>DM-Ice</a:t>
            </a:r>
          </a:p>
          <a:p>
            <a:pPr marL="457200" indent="-457200">
              <a:buFont typeface="Arial" panose="020B0604020202020204" pitchFamily="34" charset="0"/>
              <a:buChar char="•"/>
            </a:pPr>
            <a:r>
              <a:rPr lang="en-US" dirty="0"/>
              <a:t>EXO, </a:t>
            </a:r>
            <a:r>
              <a:rPr lang="en-US" dirty="0" err="1"/>
              <a:t>nEXO</a:t>
            </a:r>
            <a:endParaRPr lang="en-US" dirty="0"/>
          </a:p>
        </p:txBody>
      </p:sp>
      <p:sp>
        <p:nvSpPr>
          <p:cNvPr id="4" name="Text Placeholder 1">
            <a:extLst>
              <a:ext uri="{FF2B5EF4-FFF2-40B4-BE49-F238E27FC236}">
                <a16:creationId xmlns:a16="http://schemas.microsoft.com/office/drawing/2014/main" id="{E628B5ED-F069-BE9F-20C0-6D9669E7664D}"/>
              </a:ext>
            </a:extLst>
          </p:cNvPr>
          <p:cNvSpPr txBox="1">
            <a:spLocks/>
          </p:cNvSpPr>
          <p:nvPr/>
        </p:nvSpPr>
        <p:spPr>
          <a:xfrm>
            <a:off x="7056582" y="2378061"/>
            <a:ext cx="4775200" cy="4567684"/>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4400" b="0" i="0" kern="1200">
                <a:solidFill>
                  <a:srgbClr val="0076BE"/>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Every experiment at SNOLAB can benefit from better Lucas cells!</a:t>
            </a:r>
          </a:p>
        </p:txBody>
      </p:sp>
      <p:sp>
        <p:nvSpPr>
          <p:cNvPr id="6" name="Slide Number Placeholder 5">
            <a:extLst>
              <a:ext uri="{FF2B5EF4-FFF2-40B4-BE49-F238E27FC236}">
                <a16:creationId xmlns:a16="http://schemas.microsoft.com/office/drawing/2014/main" id="{F17FB0E9-6F13-4BAF-FB1B-FD5BA973CCBB}"/>
              </a:ext>
            </a:extLst>
          </p:cNvPr>
          <p:cNvSpPr>
            <a:spLocks noGrp="1"/>
          </p:cNvSpPr>
          <p:nvPr>
            <p:ph type="sldNum" sz="quarter" idx="4"/>
          </p:nvPr>
        </p:nvSpPr>
        <p:spPr/>
        <p:txBody>
          <a:bodyPr/>
          <a:lstStyle/>
          <a:p>
            <a:fld id="{86CB4B4D-7CA3-9044-876B-883B54F8677D}" type="slidenum">
              <a:rPr lang="en-CA" smtClean="0"/>
              <a:pPr/>
              <a:t>15</a:t>
            </a:fld>
            <a:endParaRPr lang="en-CA" b="1" dirty="0"/>
          </a:p>
        </p:txBody>
      </p:sp>
    </p:spTree>
    <p:extLst>
      <p:ext uri="{BB962C8B-B14F-4D97-AF65-F5344CB8AC3E}">
        <p14:creationId xmlns:p14="http://schemas.microsoft.com/office/powerpoint/2010/main" val="38524759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D67F1-7F97-5CDF-0D27-D6F7830D1BA3}"/>
            </a:ext>
          </a:extLst>
        </p:cNvPr>
        <p:cNvGrpSpPr/>
        <p:nvPr/>
      </p:nvGrpSpPr>
      <p:grpSpPr>
        <a:xfrm>
          <a:off x="0" y="0"/>
          <a:ext cx="0" cy="0"/>
          <a:chOff x="0" y="0"/>
          <a:chExt cx="0" cy="0"/>
        </a:xfrm>
      </p:grpSpPr>
      <p:sp>
        <p:nvSpPr>
          <p:cNvPr id="4" name="Text Placeholder 1">
            <a:extLst>
              <a:ext uri="{FF2B5EF4-FFF2-40B4-BE49-F238E27FC236}">
                <a16:creationId xmlns:a16="http://schemas.microsoft.com/office/drawing/2014/main" id="{ACEA81CE-1989-8C5E-6694-D034479F0BF7}"/>
              </a:ext>
            </a:extLst>
          </p:cNvPr>
          <p:cNvSpPr txBox="1">
            <a:spLocks/>
          </p:cNvSpPr>
          <p:nvPr/>
        </p:nvSpPr>
        <p:spPr>
          <a:xfrm>
            <a:off x="719347" y="2770962"/>
            <a:ext cx="9380794" cy="1316076"/>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4400" b="0" i="0" kern="1200">
                <a:solidFill>
                  <a:srgbClr val="0076BE"/>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 name="Text Placeholder 1">
            <a:extLst>
              <a:ext uri="{FF2B5EF4-FFF2-40B4-BE49-F238E27FC236}">
                <a16:creationId xmlns:a16="http://schemas.microsoft.com/office/drawing/2014/main" id="{71D39FFD-4B12-595B-86D1-9F5C7C9B3E42}"/>
              </a:ext>
            </a:extLst>
          </p:cNvPr>
          <p:cNvSpPr txBox="1">
            <a:spLocks/>
          </p:cNvSpPr>
          <p:nvPr/>
        </p:nvSpPr>
        <p:spPr>
          <a:xfrm>
            <a:off x="871746" y="2480016"/>
            <a:ext cx="9953271" cy="1316076"/>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4400" b="0" i="0" kern="1200">
                <a:solidFill>
                  <a:srgbClr val="0076BE"/>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What can be improved for the next generation of Lucas cells?</a:t>
            </a:r>
          </a:p>
        </p:txBody>
      </p:sp>
      <p:sp>
        <p:nvSpPr>
          <p:cNvPr id="3" name="Slide Number Placeholder 2">
            <a:extLst>
              <a:ext uri="{FF2B5EF4-FFF2-40B4-BE49-F238E27FC236}">
                <a16:creationId xmlns:a16="http://schemas.microsoft.com/office/drawing/2014/main" id="{D86E2C4A-3489-920F-CFB7-75DD83ACCCAA}"/>
              </a:ext>
            </a:extLst>
          </p:cNvPr>
          <p:cNvSpPr>
            <a:spLocks noGrp="1"/>
          </p:cNvSpPr>
          <p:nvPr>
            <p:ph type="sldNum" sz="quarter" idx="4"/>
          </p:nvPr>
        </p:nvSpPr>
        <p:spPr/>
        <p:txBody>
          <a:bodyPr/>
          <a:lstStyle/>
          <a:p>
            <a:fld id="{86CB4B4D-7CA3-9044-876B-883B54F8677D}" type="slidenum">
              <a:rPr lang="en-CA" smtClean="0"/>
              <a:pPr/>
              <a:t>16</a:t>
            </a:fld>
            <a:endParaRPr lang="en-CA" b="1" dirty="0"/>
          </a:p>
        </p:txBody>
      </p:sp>
    </p:spTree>
    <p:extLst>
      <p:ext uri="{BB962C8B-B14F-4D97-AF65-F5344CB8AC3E}">
        <p14:creationId xmlns:p14="http://schemas.microsoft.com/office/powerpoint/2010/main" val="12631720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E26001-AD55-4110-1A2B-5F6E2E4C849B}"/>
              </a:ext>
            </a:extLst>
          </p:cNvPr>
          <p:cNvSpPr>
            <a:spLocks noGrp="1"/>
          </p:cNvSpPr>
          <p:nvPr>
            <p:ph type="body" sz="quarter" idx="10"/>
          </p:nvPr>
        </p:nvSpPr>
        <p:spPr/>
        <p:txBody>
          <a:bodyPr/>
          <a:lstStyle/>
          <a:p>
            <a:r>
              <a:rPr lang="en-US" dirty="0"/>
              <a:t>Lucas cell backgrounds</a:t>
            </a:r>
          </a:p>
        </p:txBody>
      </p:sp>
      <p:sp>
        <p:nvSpPr>
          <p:cNvPr id="3" name="Text Placeholder 2">
            <a:extLst>
              <a:ext uri="{FF2B5EF4-FFF2-40B4-BE49-F238E27FC236}">
                <a16:creationId xmlns:a16="http://schemas.microsoft.com/office/drawing/2014/main" id="{0D695C9B-3032-ABD7-239F-1AE0B0669675}"/>
              </a:ext>
            </a:extLst>
          </p:cNvPr>
          <p:cNvSpPr>
            <a:spLocks noGrp="1"/>
          </p:cNvSpPr>
          <p:nvPr>
            <p:ph type="body" sz="quarter" idx="13"/>
          </p:nvPr>
        </p:nvSpPr>
        <p:spPr/>
        <p:txBody>
          <a:bodyPr/>
          <a:lstStyle/>
          <a:p>
            <a:pPr marL="457200" indent="-457200">
              <a:buFont typeface="Arial" panose="020B0604020202020204" pitchFamily="34" charset="0"/>
              <a:buChar char="•"/>
            </a:pPr>
            <a:r>
              <a:rPr lang="en-US" dirty="0"/>
              <a:t>Empty Lucas cells still produce counts</a:t>
            </a:r>
          </a:p>
          <a:p>
            <a:pPr marL="457200" indent="-457200">
              <a:buFont typeface="Arial" panose="020B0604020202020204" pitchFamily="34" charset="0"/>
              <a:buChar char="•"/>
            </a:pPr>
            <a:r>
              <a:rPr lang="en-US" dirty="0"/>
              <a:t>Older cells have higher backgrounds than newer cells</a:t>
            </a:r>
          </a:p>
          <a:p>
            <a:pPr marL="457200" indent="-457200">
              <a:buFont typeface="Arial" panose="020B0604020202020204" pitchFamily="34" charset="0"/>
              <a:buChar char="•"/>
            </a:pPr>
            <a:r>
              <a:rPr lang="en-US" dirty="0"/>
              <a:t>These counts arise from buildup of Pb-210 in cells</a:t>
            </a:r>
          </a:p>
          <a:p>
            <a:pPr marL="457200" indent="-457200">
              <a:buFont typeface="Arial" panose="020B0604020202020204" pitchFamily="34" charset="0"/>
              <a:buChar char="•"/>
            </a:pPr>
            <a:r>
              <a:rPr lang="en-US" dirty="0"/>
              <a:t>Sensitivity of assays is limited by Lucas cell background</a:t>
            </a:r>
          </a:p>
        </p:txBody>
      </p:sp>
      <p:sp>
        <p:nvSpPr>
          <p:cNvPr id="4" name="Slide Number Placeholder 3">
            <a:extLst>
              <a:ext uri="{FF2B5EF4-FFF2-40B4-BE49-F238E27FC236}">
                <a16:creationId xmlns:a16="http://schemas.microsoft.com/office/drawing/2014/main" id="{9884C540-919A-04EF-2A4C-B3A5100D556E}"/>
              </a:ext>
            </a:extLst>
          </p:cNvPr>
          <p:cNvSpPr>
            <a:spLocks noGrp="1"/>
          </p:cNvSpPr>
          <p:nvPr>
            <p:ph type="sldNum" sz="quarter" idx="4"/>
          </p:nvPr>
        </p:nvSpPr>
        <p:spPr/>
        <p:txBody>
          <a:bodyPr/>
          <a:lstStyle/>
          <a:p>
            <a:fld id="{86CB4B4D-7CA3-9044-876B-883B54F8677D}" type="slidenum">
              <a:rPr lang="en-CA" smtClean="0"/>
              <a:pPr/>
              <a:t>17</a:t>
            </a:fld>
            <a:endParaRPr lang="en-CA" b="1" dirty="0"/>
          </a:p>
        </p:txBody>
      </p:sp>
    </p:spTree>
    <p:extLst>
      <p:ext uri="{BB962C8B-B14F-4D97-AF65-F5344CB8AC3E}">
        <p14:creationId xmlns:p14="http://schemas.microsoft.com/office/powerpoint/2010/main" val="6698742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of a cell&#10;&#10;AI-generated content may be incorrect.">
            <a:extLst>
              <a:ext uri="{FF2B5EF4-FFF2-40B4-BE49-F238E27FC236}">
                <a16:creationId xmlns:a16="http://schemas.microsoft.com/office/drawing/2014/main" id="{54DC8B75-60BD-305D-0FDB-B0808FD0EBB9}"/>
              </a:ext>
            </a:extLst>
          </p:cNvPr>
          <p:cNvPicPr>
            <a:picLocks noChangeAspect="1"/>
          </p:cNvPicPr>
          <p:nvPr/>
        </p:nvPicPr>
        <p:blipFill>
          <a:blip r:embed="rId3"/>
          <a:srcRect l="6525" t="11723" r="8999" b="580"/>
          <a:stretch/>
        </p:blipFill>
        <p:spPr>
          <a:xfrm>
            <a:off x="0" y="1588654"/>
            <a:ext cx="11970364" cy="5269345"/>
          </a:xfrm>
          <a:prstGeom prst="rect">
            <a:avLst/>
          </a:prstGeom>
        </p:spPr>
      </p:pic>
      <p:sp>
        <p:nvSpPr>
          <p:cNvPr id="6" name="Text Placeholder 1">
            <a:extLst>
              <a:ext uri="{FF2B5EF4-FFF2-40B4-BE49-F238E27FC236}">
                <a16:creationId xmlns:a16="http://schemas.microsoft.com/office/drawing/2014/main" id="{DBF4B856-BDEF-7631-9397-8E556248E8E1}"/>
              </a:ext>
            </a:extLst>
          </p:cNvPr>
          <p:cNvSpPr>
            <a:spLocks noGrp="1"/>
          </p:cNvSpPr>
          <p:nvPr>
            <p:ph type="body" sz="quarter" idx="10"/>
          </p:nvPr>
        </p:nvSpPr>
        <p:spPr>
          <a:xfrm>
            <a:off x="736600" y="780353"/>
            <a:ext cx="9380794" cy="1316076"/>
          </a:xfrm>
        </p:spPr>
        <p:txBody>
          <a:bodyPr/>
          <a:lstStyle/>
          <a:p>
            <a:r>
              <a:rPr lang="en-US" dirty="0"/>
              <a:t>Lucas cell backgrounds</a:t>
            </a:r>
          </a:p>
        </p:txBody>
      </p:sp>
      <p:sp>
        <p:nvSpPr>
          <p:cNvPr id="2" name="Slide Number Placeholder 1">
            <a:extLst>
              <a:ext uri="{FF2B5EF4-FFF2-40B4-BE49-F238E27FC236}">
                <a16:creationId xmlns:a16="http://schemas.microsoft.com/office/drawing/2014/main" id="{71E08995-08B9-3926-628A-5FFDFD4A19EE}"/>
              </a:ext>
            </a:extLst>
          </p:cNvPr>
          <p:cNvSpPr>
            <a:spLocks noGrp="1"/>
          </p:cNvSpPr>
          <p:nvPr>
            <p:ph type="sldNum" sz="quarter" idx="4"/>
          </p:nvPr>
        </p:nvSpPr>
        <p:spPr/>
        <p:txBody>
          <a:bodyPr/>
          <a:lstStyle/>
          <a:p>
            <a:fld id="{86CB4B4D-7CA3-9044-876B-883B54F8677D}" type="slidenum">
              <a:rPr lang="en-CA" smtClean="0"/>
              <a:pPr/>
              <a:t>18</a:t>
            </a:fld>
            <a:endParaRPr lang="en-CA" b="1" dirty="0"/>
          </a:p>
        </p:txBody>
      </p:sp>
    </p:spTree>
    <p:extLst>
      <p:ext uri="{BB962C8B-B14F-4D97-AF65-F5344CB8AC3E}">
        <p14:creationId xmlns:p14="http://schemas.microsoft.com/office/powerpoint/2010/main" val="10999790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4AFE0-87D3-FECD-7478-124CABA0A9E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D11EE88-79EB-1F35-5ED9-D1EB85DB0CAB}"/>
              </a:ext>
            </a:extLst>
          </p:cNvPr>
          <p:cNvSpPr>
            <a:spLocks noGrp="1"/>
          </p:cNvSpPr>
          <p:nvPr>
            <p:ph type="body" sz="quarter" idx="10"/>
          </p:nvPr>
        </p:nvSpPr>
        <p:spPr/>
        <p:txBody>
          <a:bodyPr/>
          <a:lstStyle/>
          <a:p>
            <a:r>
              <a:rPr lang="en-US" dirty="0"/>
              <a:t>Lucas cell efficiency</a:t>
            </a:r>
          </a:p>
        </p:txBody>
      </p:sp>
      <p:sp>
        <p:nvSpPr>
          <p:cNvPr id="3" name="Text Placeholder 2">
            <a:extLst>
              <a:ext uri="{FF2B5EF4-FFF2-40B4-BE49-F238E27FC236}">
                <a16:creationId xmlns:a16="http://schemas.microsoft.com/office/drawing/2014/main" id="{8960EA4F-8A0F-009B-90A3-52567C0F8F6D}"/>
              </a:ext>
            </a:extLst>
          </p:cNvPr>
          <p:cNvSpPr>
            <a:spLocks noGrp="1"/>
          </p:cNvSpPr>
          <p:nvPr>
            <p:ph type="body" sz="quarter" idx="13"/>
          </p:nvPr>
        </p:nvSpPr>
        <p:spPr/>
        <p:txBody>
          <a:bodyPr>
            <a:normAutofit/>
          </a:bodyPr>
          <a:lstStyle/>
          <a:p>
            <a:pPr marL="457200" indent="-457200">
              <a:buFont typeface="Arial" panose="020B0604020202020204" pitchFamily="34" charset="0"/>
              <a:buChar char="•"/>
            </a:pPr>
            <a:r>
              <a:rPr lang="en-US" dirty="0"/>
              <a:t>Number of Radon atoms is inferred from decays counted </a:t>
            </a:r>
          </a:p>
          <a:p>
            <a:pPr marL="457200" indent="-457200">
              <a:buFont typeface="Arial" panose="020B0604020202020204" pitchFamily="34" charset="0"/>
              <a:buChar char="•"/>
            </a:pPr>
            <a:r>
              <a:rPr lang="en-US" dirty="0"/>
              <a:t>Relies on characterization of Rn transfer from source to cell and efficiency of decay counting</a:t>
            </a:r>
          </a:p>
          <a:p>
            <a:pPr marL="457200" indent="-457200">
              <a:buFont typeface="Arial" panose="020B0604020202020204" pitchFamily="34" charset="0"/>
              <a:buChar char="•"/>
            </a:pPr>
            <a:r>
              <a:rPr lang="en-US" dirty="0"/>
              <a:t>Alpha counting efficiency impacted by light yield and internal reflection properties of ZnS coating</a:t>
            </a:r>
          </a:p>
        </p:txBody>
      </p:sp>
      <p:sp>
        <p:nvSpPr>
          <p:cNvPr id="4" name="Slide Number Placeholder 3">
            <a:extLst>
              <a:ext uri="{FF2B5EF4-FFF2-40B4-BE49-F238E27FC236}">
                <a16:creationId xmlns:a16="http://schemas.microsoft.com/office/drawing/2014/main" id="{0A28A50E-E034-9326-3D93-49CC0AA46862}"/>
              </a:ext>
            </a:extLst>
          </p:cNvPr>
          <p:cNvSpPr>
            <a:spLocks noGrp="1"/>
          </p:cNvSpPr>
          <p:nvPr>
            <p:ph type="sldNum" sz="quarter" idx="4"/>
          </p:nvPr>
        </p:nvSpPr>
        <p:spPr/>
        <p:txBody>
          <a:bodyPr/>
          <a:lstStyle/>
          <a:p>
            <a:fld id="{86CB4B4D-7CA3-9044-876B-883B54F8677D}" type="slidenum">
              <a:rPr lang="en-CA" smtClean="0"/>
              <a:pPr/>
              <a:t>19</a:t>
            </a:fld>
            <a:endParaRPr lang="en-CA" b="1" dirty="0"/>
          </a:p>
        </p:txBody>
      </p:sp>
    </p:spTree>
    <p:extLst>
      <p:ext uri="{BB962C8B-B14F-4D97-AF65-F5344CB8AC3E}">
        <p14:creationId xmlns:p14="http://schemas.microsoft.com/office/powerpoint/2010/main" val="7764750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A0265F7-B74F-8248-CED6-4F1A78E6DFCF}"/>
              </a:ext>
            </a:extLst>
          </p:cNvPr>
          <p:cNvSpPr>
            <a:spLocks noGrp="1"/>
          </p:cNvSpPr>
          <p:nvPr>
            <p:ph type="body" sz="quarter" idx="10"/>
          </p:nvPr>
        </p:nvSpPr>
        <p:spPr/>
        <p:txBody>
          <a:bodyPr/>
          <a:lstStyle/>
          <a:p>
            <a:r>
              <a:rPr lang="en-US" dirty="0"/>
              <a:t>U-238 chain and Rn-222</a:t>
            </a:r>
          </a:p>
        </p:txBody>
      </p:sp>
      <p:pic>
        <p:nvPicPr>
          <p:cNvPr id="1026" name="Picture 2" descr="Decay chain of uranium-238, with radon near the middle ...">
            <a:extLst>
              <a:ext uri="{FF2B5EF4-FFF2-40B4-BE49-F238E27FC236}">
                <a16:creationId xmlns:a16="http://schemas.microsoft.com/office/drawing/2014/main" id="{9F0B55D2-1F7B-1509-0171-690A9DEA91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0651" y="1438391"/>
            <a:ext cx="3867205" cy="534773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8365D05E-F7F5-39F1-5890-F1CB17AC3732}"/>
              </a:ext>
            </a:extLst>
          </p:cNvPr>
          <p:cNvSpPr>
            <a:spLocks noGrp="1"/>
          </p:cNvSpPr>
          <p:nvPr>
            <p:ph type="sldNum" sz="quarter" idx="4"/>
          </p:nvPr>
        </p:nvSpPr>
        <p:spPr/>
        <p:txBody>
          <a:bodyPr/>
          <a:lstStyle/>
          <a:p>
            <a:fld id="{86CB4B4D-7CA3-9044-876B-883B54F8677D}" type="slidenum">
              <a:rPr lang="en-CA" smtClean="0"/>
              <a:pPr/>
              <a:t>2</a:t>
            </a:fld>
            <a:endParaRPr lang="en-CA" b="1" dirty="0"/>
          </a:p>
        </p:txBody>
      </p:sp>
    </p:spTree>
    <p:extLst>
      <p:ext uri="{BB962C8B-B14F-4D97-AF65-F5344CB8AC3E}">
        <p14:creationId xmlns:p14="http://schemas.microsoft.com/office/powerpoint/2010/main" val="32163270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CDCB4-1C69-0E98-BBC5-23CB8DD3C2C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EFE0479-8F28-FE6D-AF43-CB57B812757E}"/>
              </a:ext>
            </a:extLst>
          </p:cNvPr>
          <p:cNvSpPr>
            <a:spLocks noGrp="1"/>
          </p:cNvSpPr>
          <p:nvPr>
            <p:ph type="body" sz="quarter" idx="10"/>
          </p:nvPr>
        </p:nvSpPr>
        <p:spPr/>
        <p:txBody>
          <a:bodyPr/>
          <a:lstStyle/>
          <a:p>
            <a:r>
              <a:rPr lang="en-US" dirty="0"/>
              <a:t>ZnS(Ag) coating in old Lucas cells</a:t>
            </a:r>
          </a:p>
        </p:txBody>
      </p:sp>
      <p:sp>
        <p:nvSpPr>
          <p:cNvPr id="3" name="Text Placeholder 2">
            <a:extLst>
              <a:ext uri="{FF2B5EF4-FFF2-40B4-BE49-F238E27FC236}">
                <a16:creationId xmlns:a16="http://schemas.microsoft.com/office/drawing/2014/main" id="{E2B7EE46-78A9-0B22-A33C-648855FD6E8C}"/>
              </a:ext>
            </a:extLst>
          </p:cNvPr>
          <p:cNvSpPr>
            <a:spLocks noGrp="1"/>
          </p:cNvSpPr>
          <p:nvPr>
            <p:ph type="body" sz="quarter" idx="13"/>
          </p:nvPr>
        </p:nvSpPr>
        <p:spPr/>
        <p:txBody>
          <a:bodyPr/>
          <a:lstStyle/>
          <a:p>
            <a:r>
              <a:rPr lang="en-US" dirty="0"/>
              <a:t>Lucas cell backgrounds range from 3-4 </a:t>
            </a:r>
            <a:r>
              <a:rPr lang="en-US" dirty="0" err="1"/>
              <a:t>cpd</a:t>
            </a:r>
            <a:r>
              <a:rPr lang="en-US" dirty="0"/>
              <a:t> to 15+ </a:t>
            </a:r>
            <a:r>
              <a:rPr lang="en-US" dirty="0" err="1"/>
              <a:t>cpd</a:t>
            </a:r>
            <a:endParaRPr lang="en-US" dirty="0"/>
          </a:p>
          <a:p>
            <a:r>
              <a:rPr lang="en-US" dirty="0"/>
              <a:t>Many Lucas cells are no longer in use due to high background or </a:t>
            </a:r>
            <a:r>
              <a:rPr lang="en-US" dirty="0" err="1"/>
              <a:t>leakrate</a:t>
            </a:r>
            <a:endParaRPr lang="en-US" dirty="0"/>
          </a:p>
          <a:p>
            <a:r>
              <a:rPr lang="en-US" dirty="0"/>
              <a:t>Quality of ZnS coating is not consistent from cell to cell</a:t>
            </a:r>
          </a:p>
        </p:txBody>
      </p:sp>
      <p:pic>
        <p:nvPicPr>
          <p:cNvPr id="2050" name="Picture 2">
            <a:extLst>
              <a:ext uri="{FF2B5EF4-FFF2-40B4-BE49-F238E27FC236}">
                <a16:creationId xmlns:a16="http://schemas.microsoft.com/office/drawing/2014/main" id="{D89DEF13-527D-978F-5740-9324C9BEF3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885" t="37442" r="47834" b="18767"/>
          <a:stretch/>
        </p:blipFill>
        <p:spPr bwMode="auto">
          <a:xfrm>
            <a:off x="329317" y="1948091"/>
            <a:ext cx="3773010" cy="383874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04F333C6-8726-E088-687E-F6AB8A472C1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146" t="16729" r="133" b="17988"/>
          <a:stretch/>
        </p:blipFill>
        <p:spPr bwMode="auto">
          <a:xfrm>
            <a:off x="7993531" y="1955018"/>
            <a:ext cx="3907080" cy="38332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lear plastic container with a round top&#10;&#10;AI-generated content may be incorrect.">
            <a:extLst>
              <a:ext uri="{FF2B5EF4-FFF2-40B4-BE49-F238E27FC236}">
                <a16:creationId xmlns:a16="http://schemas.microsoft.com/office/drawing/2014/main" id="{C9AF84FA-BF74-6150-AEC0-D8E87A6D3D02}"/>
              </a:ext>
            </a:extLst>
          </p:cNvPr>
          <p:cNvPicPr>
            <a:picLocks noChangeAspect="1"/>
          </p:cNvPicPr>
          <p:nvPr/>
        </p:nvPicPr>
        <p:blipFill>
          <a:blip r:embed="rId5"/>
          <a:srcRect l="16100" r="25659" b="21198"/>
          <a:stretch/>
        </p:blipFill>
        <p:spPr>
          <a:xfrm rot="5400000">
            <a:off x="4131318" y="1926029"/>
            <a:ext cx="3833222" cy="3891201"/>
          </a:xfrm>
          <a:prstGeom prst="rect">
            <a:avLst/>
          </a:prstGeom>
        </p:spPr>
      </p:pic>
      <p:sp>
        <p:nvSpPr>
          <p:cNvPr id="4" name="Slide Number Placeholder 3">
            <a:extLst>
              <a:ext uri="{FF2B5EF4-FFF2-40B4-BE49-F238E27FC236}">
                <a16:creationId xmlns:a16="http://schemas.microsoft.com/office/drawing/2014/main" id="{B27681DD-8D5B-4643-DCF8-BC34A7FBFF65}"/>
              </a:ext>
            </a:extLst>
          </p:cNvPr>
          <p:cNvSpPr>
            <a:spLocks noGrp="1"/>
          </p:cNvSpPr>
          <p:nvPr>
            <p:ph type="sldNum" sz="quarter" idx="4"/>
          </p:nvPr>
        </p:nvSpPr>
        <p:spPr/>
        <p:txBody>
          <a:bodyPr/>
          <a:lstStyle/>
          <a:p>
            <a:fld id="{86CB4B4D-7CA3-9044-876B-883B54F8677D}" type="slidenum">
              <a:rPr lang="en-CA" smtClean="0"/>
              <a:pPr/>
              <a:t>20</a:t>
            </a:fld>
            <a:endParaRPr lang="en-CA" b="1" dirty="0"/>
          </a:p>
        </p:txBody>
      </p:sp>
    </p:spTree>
    <p:extLst>
      <p:ext uri="{BB962C8B-B14F-4D97-AF65-F5344CB8AC3E}">
        <p14:creationId xmlns:p14="http://schemas.microsoft.com/office/powerpoint/2010/main" val="30328956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37689D-C3BC-C272-43F9-9B332E4CFB9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F373FFF-1CE1-05D8-6564-3F8555596389}"/>
              </a:ext>
            </a:extLst>
          </p:cNvPr>
          <p:cNvSpPr>
            <a:spLocks noGrp="1"/>
          </p:cNvSpPr>
          <p:nvPr>
            <p:ph type="body" sz="quarter" idx="10"/>
          </p:nvPr>
        </p:nvSpPr>
        <p:spPr/>
        <p:txBody>
          <a:bodyPr/>
          <a:lstStyle/>
          <a:p>
            <a:r>
              <a:rPr lang="en-US" dirty="0"/>
              <a:t>ZnS(Ag) coating in old Lucas cells</a:t>
            </a:r>
          </a:p>
        </p:txBody>
      </p:sp>
      <p:pic>
        <p:nvPicPr>
          <p:cNvPr id="3074" name="Picture 2">
            <a:extLst>
              <a:ext uri="{FF2B5EF4-FFF2-40B4-BE49-F238E27FC236}">
                <a16:creationId xmlns:a16="http://schemas.microsoft.com/office/drawing/2014/main" id="{A66099D2-F9B9-0ECE-4889-11E6B48CDF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144" t="27799" r="8176" b="20126"/>
          <a:stretch/>
        </p:blipFill>
        <p:spPr bwMode="auto">
          <a:xfrm>
            <a:off x="115358" y="2026330"/>
            <a:ext cx="8274413" cy="386201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4DE37AD9-8B10-25C9-AB12-4622ABEDA49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699" t="19874" b="16981"/>
          <a:stretch/>
        </p:blipFill>
        <p:spPr bwMode="auto">
          <a:xfrm>
            <a:off x="8196718" y="1943563"/>
            <a:ext cx="3841351" cy="402755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33695586-D198-085F-83AB-4C09B1792F0C}"/>
              </a:ext>
            </a:extLst>
          </p:cNvPr>
          <p:cNvSpPr>
            <a:spLocks noGrp="1"/>
          </p:cNvSpPr>
          <p:nvPr>
            <p:ph type="sldNum" sz="quarter" idx="4"/>
          </p:nvPr>
        </p:nvSpPr>
        <p:spPr/>
        <p:txBody>
          <a:bodyPr/>
          <a:lstStyle/>
          <a:p>
            <a:fld id="{86CB4B4D-7CA3-9044-876B-883B54F8677D}" type="slidenum">
              <a:rPr lang="en-CA" smtClean="0"/>
              <a:pPr/>
              <a:t>21</a:t>
            </a:fld>
            <a:endParaRPr lang="en-CA" b="1" dirty="0"/>
          </a:p>
        </p:txBody>
      </p:sp>
    </p:spTree>
    <p:extLst>
      <p:ext uri="{BB962C8B-B14F-4D97-AF65-F5344CB8AC3E}">
        <p14:creationId xmlns:p14="http://schemas.microsoft.com/office/powerpoint/2010/main" val="5903221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D8D5F6-410E-B844-3628-D7F6D0C03104}"/>
              </a:ext>
            </a:extLst>
          </p:cNvPr>
          <p:cNvSpPr>
            <a:spLocks noGrp="1"/>
          </p:cNvSpPr>
          <p:nvPr>
            <p:ph type="body" sz="quarter" idx="10"/>
          </p:nvPr>
        </p:nvSpPr>
        <p:spPr/>
        <p:txBody>
          <a:bodyPr/>
          <a:lstStyle/>
          <a:p>
            <a:r>
              <a:rPr lang="en-US" dirty="0"/>
              <a:t>State of Lucas cells at start of term</a:t>
            </a:r>
          </a:p>
        </p:txBody>
      </p:sp>
      <p:sp>
        <p:nvSpPr>
          <p:cNvPr id="3" name="Text Placeholder 2">
            <a:extLst>
              <a:ext uri="{FF2B5EF4-FFF2-40B4-BE49-F238E27FC236}">
                <a16:creationId xmlns:a16="http://schemas.microsoft.com/office/drawing/2014/main" id="{BCBDFC2E-625E-4165-96B7-F466E9CF5121}"/>
              </a:ext>
            </a:extLst>
          </p:cNvPr>
          <p:cNvSpPr>
            <a:spLocks noGrp="1"/>
          </p:cNvSpPr>
          <p:nvPr>
            <p:ph type="body" sz="quarter" idx="13"/>
          </p:nvPr>
        </p:nvSpPr>
        <p:spPr/>
        <p:txBody>
          <a:bodyPr/>
          <a:lstStyle/>
          <a:p>
            <a:pPr marL="457200" indent="-457200">
              <a:buFont typeface="Arial" panose="020B0604020202020204" pitchFamily="34" charset="0"/>
              <a:buChar char="•"/>
            </a:pPr>
            <a:r>
              <a:rPr lang="en-US" dirty="0"/>
              <a:t>Lucas cells in use are &gt;12 years old</a:t>
            </a:r>
          </a:p>
          <a:p>
            <a:pPr marL="457200" indent="-457200">
              <a:buFont typeface="Arial" panose="020B0604020202020204" pitchFamily="34" charset="0"/>
              <a:buChar char="•"/>
            </a:pPr>
            <a:r>
              <a:rPr lang="en-US" dirty="0"/>
              <a:t>Many cells are no longer in use</a:t>
            </a:r>
          </a:p>
          <a:p>
            <a:pPr marL="457200" indent="-457200">
              <a:buFont typeface="Arial" panose="020B0604020202020204" pitchFamily="34" charset="0"/>
              <a:buChar char="•"/>
            </a:pPr>
            <a:r>
              <a:rPr lang="en-US" dirty="0"/>
              <a:t>Quality of ZnS coating not consistent from cell to cell</a:t>
            </a:r>
          </a:p>
          <a:p>
            <a:pPr marL="457200" indent="-457200">
              <a:buFont typeface="Arial" panose="020B0604020202020204" pitchFamily="34" charset="0"/>
              <a:buChar char="•"/>
            </a:pPr>
            <a:r>
              <a:rPr lang="en-US" dirty="0"/>
              <a:t>Limited records of how Lucas cells were once produced</a:t>
            </a:r>
          </a:p>
          <a:p>
            <a:pPr marL="457200" indent="-45720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AA29CD83-5933-EC44-E8DC-7B181FBB4A84}"/>
              </a:ext>
            </a:extLst>
          </p:cNvPr>
          <p:cNvSpPr>
            <a:spLocks noGrp="1"/>
          </p:cNvSpPr>
          <p:nvPr>
            <p:ph type="sldNum" sz="quarter" idx="4"/>
          </p:nvPr>
        </p:nvSpPr>
        <p:spPr/>
        <p:txBody>
          <a:bodyPr/>
          <a:lstStyle/>
          <a:p>
            <a:fld id="{86CB4B4D-7CA3-9044-876B-883B54F8677D}" type="slidenum">
              <a:rPr lang="en-CA" smtClean="0"/>
              <a:pPr/>
              <a:t>22</a:t>
            </a:fld>
            <a:endParaRPr lang="en-CA" b="1" dirty="0"/>
          </a:p>
        </p:txBody>
      </p:sp>
    </p:spTree>
    <p:extLst>
      <p:ext uri="{BB962C8B-B14F-4D97-AF65-F5344CB8AC3E}">
        <p14:creationId xmlns:p14="http://schemas.microsoft.com/office/powerpoint/2010/main" val="4488385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6AB09-9047-EECE-FF8D-18075CA6829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69E0170-B8E4-AB3B-9637-3B77E622AC54}"/>
              </a:ext>
            </a:extLst>
          </p:cNvPr>
          <p:cNvSpPr>
            <a:spLocks noGrp="1"/>
          </p:cNvSpPr>
          <p:nvPr>
            <p:ph type="body" sz="quarter" idx="10"/>
          </p:nvPr>
        </p:nvSpPr>
        <p:spPr/>
        <p:txBody>
          <a:bodyPr/>
          <a:lstStyle/>
          <a:p>
            <a:r>
              <a:rPr lang="en-US" dirty="0"/>
              <a:t>State of Lucas cells at start of term</a:t>
            </a:r>
          </a:p>
        </p:txBody>
      </p:sp>
      <p:sp>
        <p:nvSpPr>
          <p:cNvPr id="3" name="Text Placeholder 2">
            <a:extLst>
              <a:ext uri="{FF2B5EF4-FFF2-40B4-BE49-F238E27FC236}">
                <a16:creationId xmlns:a16="http://schemas.microsoft.com/office/drawing/2014/main" id="{766D419E-3D27-4015-DB63-4DCC92AB34C5}"/>
              </a:ext>
            </a:extLst>
          </p:cNvPr>
          <p:cNvSpPr>
            <a:spLocks noGrp="1"/>
          </p:cNvSpPr>
          <p:nvPr>
            <p:ph type="body" sz="quarter" idx="13"/>
          </p:nvPr>
        </p:nvSpPr>
        <p:spPr/>
        <p:txBody>
          <a:bodyPr/>
          <a:lstStyle/>
          <a:p>
            <a:pPr marL="457200" indent="-457200">
              <a:buFont typeface="Arial" panose="020B0604020202020204" pitchFamily="34" charset="0"/>
              <a:buChar char="•"/>
            </a:pPr>
            <a:r>
              <a:rPr lang="en-US" dirty="0"/>
              <a:t>Lucas cells in use are &gt;12 years old</a:t>
            </a:r>
          </a:p>
          <a:p>
            <a:pPr marL="457200" indent="-457200">
              <a:buFont typeface="Arial" panose="020B0604020202020204" pitchFamily="34" charset="0"/>
              <a:buChar char="•"/>
            </a:pPr>
            <a:r>
              <a:rPr lang="en-US" dirty="0"/>
              <a:t>Many cells are no longer in use</a:t>
            </a:r>
          </a:p>
          <a:p>
            <a:pPr marL="457200" indent="-457200">
              <a:buFont typeface="Arial" panose="020B0604020202020204" pitchFamily="34" charset="0"/>
              <a:buChar char="•"/>
            </a:pPr>
            <a:r>
              <a:rPr lang="en-US" dirty="0"/>
              <a:t>Quality of ZnS coating not consistent from cell to cell</a:t>
            </a:r>
          </a:p>
          <a:p>
            <a:pPr marL="457200" indent="-457200">
              <a:buFont typeface="Arial" panose="020B0604020202020204" pitchFamily="34" charset="0"/>
              <a:buChar char="•"/>
            </a:pPr>
            <a:r>
              <a:rPr lang="en-US" dirty="0"/>
              <a:t>Limited records of how Lucas cells were once produced</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Motivates method for new and improved Lucas cells</a:t>
            </a:r>
          </a:p>
        </p:txBody>
      </p:sp>
      <p:sp>
        <p:nvSpPr>
          <p:cNvPr id="4" name="Slide Number Placeholder 3">
            <a:extLst>
              <a:ext uri="{FF2B5EF4-FFF2-40B4-BE49-F238E27FC236}">
                <a16:creationId xmlns:a16="http://schemas.microsoft.com/office/drawing/2014/main" id="{A891CA64-6A1B-1F05-60C2-C9C7B98030F2}"/>
              </a:ext>
            </a:extLst>
          </p:cNvPr>
          <p:cNvSpPr>
            <a:spLocks noGrp="1"/>
          </p:cNvSpPr>
          <p:nvPr>
            <p:ph type="sldNum" sz="quarter" idx="4"/>
          </p:nvPr>
        </p:nvSpPr>
        <p:spPr/>
        <p:txBody>
          <a:bodyPr/>
          <a:lstStyle/>
          <a:p>
            <a:fld id="{86CB4B4D-7CA3-9044-876B-883B54F8677D}" type="slidenum">
              <a:rPr lang="en-CA" smtClean="0"/>
              <a:pPr/>
              <a:t>23</a:t>
            </a:fld>
            <a:endParaRPr lang="en-CA" b="1" dirty="0"/>
          </a:p>
        </p:txBody>
      </p:sp>
    </p:spTree>
    <p:extLst>
      <p:ext uri="{BB962C8B-B14F-4D97-AF65-F5344CB8AC3E}">
        <p14:creationId xmlns:p14="http://schemas.microsoft.com/office/powerpoint/2010/main" val="40551275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BBB98-ED19-84D7-6D9E-7A79BCC93B9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38DA8F9-C08B-D307-9EC1-F67DAF346FDF}"/>
              </a:ext>
            </a:extLst>
          </p:cNvPr>
          <p:cNvSpPr>
            <a:spLocks noGrp="1"/>
          </p:cNvSpPr>
          <p:nvPr>
            <p:ph type="body" sz="quarter" idx="10"/>
          </p:nvPr>
        </p:nvSpPr>
        <p:spPr>
          <a:xfrm>
            <a:off x="1103287" y="1627715"/>
            <a:ext cx="9985426" cy="2239596"/>
          </a:xfrm>
        </p:spPr>
        <p:txBody>
          <a:bodyPr>
            <a:normAutofit/>
          </a:bodyPr>
          <a:lstStyle/>
          <a:p>
            <a:r>
              <a:rPr lang="en-US" dirty="0"/>
              <a:t>New Lucas cells</a:t>
            </a:r>
          </a:p>
        </p:txBody>
      </p:sp>
      <p:sp>
        <p:nvSpPr>
          <p:cNvPr id="5" name="Slide Number Placeholder 4">
            <a:extLst>
              <a:ext uri="{FF2B5EF4-FFF2-40B4-BE49-F238E27FC236}">
                <a16:creationId xmlns:a16="http://schemas.microsoft.com/office/drawing/2014/main" id="{C569E8CE-1579-C23C-A4D0-5D8AE6E0006D}"/>
              </a:ext>
            </a:extLst>
          </p:cNvPr>
          <p:cNvSpPr>
            <a:spLocks noGrp="1"/>
          </p:cNvSpPr>
          <p:nvPr>
            <p:ph type="sldNum" sz="quarter" idx="4"/>
          </p:nvPr>
        </p:nvSpPr>
        <p:spPr/>
        <p:txBody>
          <a:bodyPr/>
          <a:lstStyle/>
          <a:p>
            <a:fld id="{86CB4B4D-7CA3-9044-876B-883B54F8677D}" type="slidenum">
              <a:rPr lang="en-CA" smtClean="0"/>
              <a:pPr/>
              <a:t>24</a:t>
            </a:fld>
            <a:endParaRPr lang="en-CA" b="1" dirty="0"/>
          </a:p>
        </p:txBody>
      </p:sp>
    </p:spTree>
    <p:extLst>
      <p:ext uri="{BB962C8B-B14F-4D97-AF65-F5344CB8AC3E}">
        <p14:creationId xmlns:p14="http://schemas.microsoft.com/office/powerpoint/2010/main" val="2177960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37C944-1676-E5E9-BFEA-24BB8BF62BE9}"/>
              </a:ext>
            </a:extLst>
          </p:cNvPr>
          <p:cNvSpPr>
            <a:spLocks noGrp="1"/>
          </p:cNvSpPr>
          <p:nvPr>
            <p:ph type="body" sz="quarter" idx="10"/>
          </p:nvPr>
        </p:nvSpPr>
        <p:spPr/>
        <p:txBody>
          <a:bodyPr/>
          <a:lstStyle/>
          <a:p>
            <a:r>
              <a:rPr lang="en-US" dirty="0"/>
              <a:t>New Lucas cells: challenges</a:t>
            </a:r>
          </a:p>
        </p:txBody>
      </p:sp>
      <p:sp>
        <p:nvSpPr>
          <p:cNvPr id="3" name="Text Placeholder 2">
            <a:extLst>
              <a:ext uri="{FF2B5EF4-FFF2-40B4-BE49-F238E27FC236}">
                <a16:creationId xmlns:a16="http://schemas.microsoft.com/office/drawing/2014/main" id="{A50D9B30-04F9-A4C6-942B-8501332410EA}"/>
              </a:ext>
            </a:extLst>
          </p:cNvPr>
          <p:cNvSpPr>
            <a:spLocks noGrp="1"/>
          </p:cNvSpPr>
          <p:nvPr>
            <p:ph type="body" sz="quarter" idx="13"/>
          </p:nvPr>
        </p:nvSpPr>
        <p:spPr>
          <a:xfrm>
            <a:off x="736600" y="1902979"/>
            <a:ext cx="10622660" cy="3994150"/>
          </a:xfrm>
        </p:spPr>
        <p:txBody>
          <a:bodyPr/>
          <a:lstStyle/>
          <a:p>
            <a:endParaRPr lang="en-US" dirty="0"/>
          </a:p>
        </p:txBody>
      </p:sp>
      <p:sp>
        <p:nvSpPr>
          <p:cNvPr id="4" name="AutoShape 2">
            <a:extLst>
              <a:ext uri="{FF2B5EF4-FFF2-40B4-BE49-F238E27FC236}">
                <a16:creationId xmlns:a16="http://schemas.microsoft.com/office/drawing/2014/main" id="{09321B58-B980-5095-61F6-BE06A41C912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46" name="Picture 6">
            <a:extLst>
              <a:ext uri="{FF2B5EF4-FFF2-40B4-BE49-F238E27FC236}">
                <a16:creationId xmlns:a16="http://schemas.microsoft.com/office/drawing/2014/main" id="{AA7EB088-A80A-FF61-D937-DB4B57F21C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681" t="21132" r="26296" b="46164"/>
          <a:stretch/>
        </p:blipFill>
        <p:spPr bwMode="auto">
          <a:xfrm>
            <a:off x="628693" y="1902978"/>
            <a:ext cx="5223118" cy="3994149"/>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a:extLst>
              <a:ext uri="{FF2B5EF4-FFF2-40B4-BE49-F238E27FC236}">
                <a16:creationId xmlns:a16="http://schemas.microsoft.com/office/drawing/2014/main" id="{25B3B259-AAE3-E489-E9F3-7DD76B9C7B9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1831" b="63291"/>
          <a:stretch/>
        </p:blipFill>
        <p:spPr bwMode="auto">
          <a:xfrm>
            <a:off x="6035389" y="1902977"/>
            <a:ext cx="5562954" cy="3994149"/>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D4171A68-2220-F398-3A29-A200D55732A0}"/>
              </a:ext>
            </a:extLst>
          </p:cNvPr>
          <p:cNvSpPr>
            <a:spLocks noGrp="1"/>
          </p:cNvSpPr>
          <p:nvPr>
            <p:ph type="sldNum" sz="quarter" idx="4"/>
          </p:nvPr>
        </p:nvSpPr>
        <p:spPr/>
        <p:txBody>
          <a:bodyPr/>
          <a:lstStyle/>
          <a:p>
            <a:fld id="{86CB4B4D-7CA3-9044-876B-883B54F8677D}" type="slidenum">
              <a:rPr lang="en-CA" smtClean="0"/>
              <a:pPr/>
              <a:t>25</a:t>
            </a:fld>
            <a:endParaRPr lang="en-CA" b="1" dirty="0"/>
          </a:p>
        </p:txBody>
      </p:sp>
    </p:spTree>
    <p:extLst>
      <p:ext uri="{BB962C8B-B14F-4D97-AF65-F5344CB8AC3E}">
        <p14:creationId xmlns:p14="http://schemas.microsoft.com/office/powerpoint/2010/main" val="14448796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D064F-7E0B-3188-E2DB-B58476E770B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0A498E5-FB60-358D-E3DE-E10947D57289}"/>
              </a:ext>
            </a:extLst>
          </p:cNvPr>
          <p:cNvSpPr>
            <a:spLocks noGrp="1"/>
          </p:cNvSpPr>
          <p:nvPr>
            <p:ph type="body" sz="quarter" idx="10"/>
          </p:nvPr>
        </p:nvSpPr>
        <p:spPr/>
        <p:txBody>
          <a:bodyPr/>
          <a:lstStyle/>
          <a:p>
            <a:r>
              <a:rPr lang="en-US" dirty="0"/>
              <a:t>Annealing Lucas Cells</a:t>
            </a:r>
          </a:p>
        </p:txBody>
      </p:sp>
      <p:sp>
        <p:nvSpPr>
          <p:cNvPr id="4" name="AutoShape 2">
            <a:extLst>
              <a:ext uri="{FF2B5EF4-FFF2-40B4-BE49-F238E27FC236}">
                <a16:creationId xmlns:a16="http://schemas.microsoft.com/office/drawing/2014/main" id="{21865B83-C9A9-74DC-CB82-8F3442608B6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44" name="Picture 4">
            <a:extLst>
              <a:ext uri="{FF2B5EF4-FFF2-40B4-BE49-F238E27FC236}">
                <a16:creationId xmlns:a16="http://schemas.microsoft.com/office/drawing/2014/main" id="{C62E30A9-43FE-753E-3BC8-D09110A04A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143" t="48302" r="32034" b="13962"/>
          <a:stretch/>
        </p:blipFill>
        <p:spPr bwMode="auto">
          <a:xfrm>
            <a:off x="1143550" y="1887314"/>
            <a:ext cx="4425180" cy="4296294"/>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a:extLst>
              <a:ext uri="{FF2B5EF4-FFF2-40B4-BE49-F238E27FC236}">
                <a16:creationId xmlns:a16="http://schemas.microsoft.com/office/drawing/2014/main" id="{DADAD88E-8E44-5697-9313-5CE0E2BE4B8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8994" r="39546" b="4654"/>
          <a:stretch/>
        </p:blipFill>
        <p:spPr bwMode="auto">
          <a:xfrm>
            <a:off x="6998140" y="1781353"/>
            <a:ext cx="3627285" cy="4508217"/>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99FF7DB0-EB1B-D53B-AE32-48F329057E8D}"/>
              </a:ext>
            </a:extLst>
          </p:cNvPr>
          <p:cNvSpPr>
            <a:spLocks noGrp="1"/>
          </p:cNvSpPr>
          <p:nvPr>
            <p:ph type="sldNum" sz="quarter" idx="4"/>
          </p:nvPr>
        </p:nvSpPr>
        <p:spPr/>
        <p:txBody>
          <a:bodyPr/>
          <a:lstStyle/>
          <a:p>
            <a:fld id="{86CB4B4D-7CA3-9044-876B-883B54F8677D}" type="slidenum">
              <a:rPr lang="en-CA" smtClean="0"/>
              <a:pPr/>
              <a:t>26</a:t>
            </a:fld>
            <a:endParaRPr lang="en-CA" b="1" dirty="0"/>
          </a:p>
        </p:txBody>
      </p:sp>
    </p:spTree>
    <p:extLst>
      <p:ext uri="{BB962C8B-B14F-4D97-AF65-F5344CB8AC3E}">
        <p14:creationId xmlns:p14="http://schemas.microsoft.com/office/powerpoint/2010/main" val="5327466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FA49A-1B49-9F43-B1C7-BEDAA51DEDD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FDD30BD-EC84-72DE-6657-A02BA8341AE5}"/>
              </a:ext>
            </a:extLst>
          </p:cNvPr>
          <p:cNvSpPr>
            <a:spLocks noGrp="1"/>
          </p:cNvSpPr>
          <p:nvPr>
            <p:ph type="body" sz="quarter" idx="10"/>
          </p:nvPr>
        </p:nvSpPr>
        <p:spPr/>
        <p:txBody>
          <a:bodyPr/>
          <a:lstStyle/>
          <a:p>
            <a:r>
              <a:rPr lang="en-US" dirty="0"/>
              <a:t>Lucas Cells Recovery</a:t>
            </a:r>
          </a:p>
        </p:txBody>
      </p:sp>
      <p:sp>
        <p:nvSpPr>
          <p:cNvPr id="4" name="AutoShape 2">
            <a:extLst>
              <a:ext uri="{FF2B5EF4-FFF2-40B4-BE49-F238E27FC236}">
                <a16:creationId xmlns:a16="http://schemas.microsoft.com/office/drawing/2014/main" id="{676EA9AB-BBF2-CC60-58ED-28F59E1A5FD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descr="A close up of a machine&#10;&#10;AI-generated content may be incorrect.">
            <a:extLst>
              <a:ext uri="{FF2B5EF4-FFF2-40B4-BE49-F238E27FC236}">
                <a16:creationId xmlns:a16="http://schemas.microsoft.com/office/drawing/2014/main" id="{07C37D46-95DA-86FB-B72F-ACA7F611E630}"/>
              </a:ext>
            </a:extLst>
          </p:cNvPr>
          <p:cNvPicPr>
            <a:picLocks noChangeAspect="1"/>
          </p:cNvPicPr>
          <p:nvPr/>
        </p:nvPicPr>
        <p:blipFill>
          <a:blip r:embed="rId3"/>
          <a:srcRect r="29776"/>
          <a:stretch/>
        </p:blipFill>
        <p:spPr>
          <a:xfrm rot="5400000">
            <a:off x="6771641" y="1510594"/>
            <a:ext cx="4069595" cy="4347849"/>
          </a:xfrm>
          <a:prstGeom prst="rect">
            <a:avLst/>
          </a:prstGeom>
        </p:spPr>
      </p:pic>
      <p:pic>
        <p:nvPicPr>
          <p:cNvPr id="7" name="Picture 6" descr="A plastic tube with a plastic tube attached to a plastic tube&#10;&#10;AI-generated content may be incorrect.">
            <a:extLst>
              <a:ext uri="{FF2B5EF4-FFF2-40B4-BE49-F238E27FC236}">
                <a16:creationId xmlns:a16="http://schemas.microsoft.com/office/drawing/2014/main" id="{CD6BBEAF-C3E1-B584-E754-9264CFE964CA}"/>
              </a:ext>
            </a:extLst>
          </p:cNvPr>
          <p:cNvPicPr>
            <a:picLocks noChangeAspect="1"/>
          </p:cNvPicPr>
          <p:nvPr/>
        </p:nvPicPr>
        <p:blipFill>
          <a:blip r:embed="rId4"/>
          <a:srcRect l="36563" t="13816" r="4829" b="25613"/>
          <a:stretch/>
        </p:blipFill>
        <p:spPr>
          <a:xfrm>
            <a:off x="693227" y="1991264"/>
            <a:ext cx="4491248" cy="3482372"/>
          </a:xfrm>
          <a:prstGeom prst="rect">
            <a:avLst/>
          </a:prstGeom>
        </p:spPr>
      </p:pic>
      <p:sp>
        <p:nvSpPr>
          <p:cNvPr id="3" name="Slide Number Placeholder 2">
            <a:extLst>
              <a:ext uri="{FF2B5EF4-FFF2-40B4-BE49-F238E27FC236}">
                <a16:creationId xmlns:a16="http://schemas.microsoft.com/office/drawing/2014/main" id="{34F3D3EE-E8A7-5757-5277-D28576E5E018}"/>
              </a:ext>
            </a:extLst>
          </p:cNvPr>
          <p:cNvSpPr>
            <a:spLocks noGrp="1"/>
          </p:cNvSpPr>
          <p:nvPr>
            <p:ph type="sldNum" sz="quarter" idx="4"/>
          </p:nvPr>
        </p:nvSpPr>
        <p:spPr/>
        <p:txBody>
          <a:bodyPr/>
          <a:lstStyle/>
          <a:p>
            <a:fld id="{86CB4B4D-7CA3-9044-876B-883B54F8677D}" type="slidenum">
              <a:rPr lang="en-CA" smtClean="0"/>
              <a:pPr/>
              <a:t>27</a:t>
            </a:fld>
            <a:endParaRPr lang="en-CA" b="1" dirty="0"/>
          </a:p>
        </p:txBody>
      </p:sp>
    </p:spTree>
    <p:extLst>
      <p:ext uri="{BB962C8B-B14F-4D97-AF65-F5344CB8AC3E}">
        <p14:creationId xmlns:p14="http://schemas.microsoft.com/office/powerpoint/2010/main" val="4865230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B1A4AB51-BC80-A279-6890-C0D124EC34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52237">
            <a:off x="6627634" y="1225530"/>
            <a:ext cx="5110653" cy="4963701"/>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A2FF8B25-35E4-A545-1851-4FBAAB259FF0}"/>
              </a:ext>
            </a:extLst>
          </p:cNvPr>
          <p:cNvSpPr>
            <a:spLocks noGrp="1"/>
          </p:cNvSpPr>
          <p:nvPr>
            <p:ph type="body" sz="quarter" idx="10"/>
          </p:nvPr>
        </p:nvSpPr>
        <p:spPr/>
        <p:txBody>
          <a:bodyPr/>
          <a:lstStyle/>
          <a:p>
            <a:r>
              <a:rPr lang="en-US" dirty="0"/>
              <a:t>Counting efficiency investigation</a:t>
            </a:r>
          </a:p>
        </p:txBody>
      </p:sp>
      <p:sp>
        <p:nvSpPr>
          <p:cNvPr id="3" name="Text Placeholder 2">
            <a:extLst>
              <a:ext uri="{FF2B5EF4-FFF2-40B4-BE49-F238E27FC236}">
                <a16:creationId xmlns:a16="http://schemas.microsoft.com/office/drawing/2014/main" id="{E6FEB47A-21C2-9478-2950-93C1363C63DC}"/>
              </a:ext>
            </a:extLst>
          </p:cNvPr>
          <p:cNvSpPr>
            <a:spLocks noGrp="1"/>
          </p:cNvSpPr>
          <p:nvPr>
            <p:ph type="body" sz="quarter" idx="13"/>
          </p:nvPr>
        </p:nvSpPr>
        <p:spPr>
          <a:xfrm>
            <a:off x="736600" y="2342926"/>
            <a:ext cx="5235756" cy="3994150"/>
          </a:xfrm>
        </p:spPr>
        <p:txBody>
          <a:bodyPr/>
          <a:lstStyle/>
          <a:p>
            <a:pPr marL="457200" indent="-457200">
              <a:buFont typeface="Arial" panose="020B0604020202020204" pitchFamily="34" charset="0"/>
              <a:buChar char="•"/>
            </a:pPr>
            <a:r>
              <a:rPr lang="en-US" dirty="0"/>
              <a:t>Light yield is proportional to ZnS thickness</a:t>
            </a:r>
          </a:p>
          <a:p>
            <a:pPr marL="457200" indent="-457200">
              <a:buFont typeface="Arial" panose="020B0604020202020204" pitchFamily="34" charset="0"/>
              <a:buChar char="•"/>
            </a:pPr>
            <a:r>
              <a:rPr lang="en-US" dirty="0"/>
              <a:t>ZnS contributes background to Lucas cells (15 </a:t>
            </a:r>
            <a:r>
              <a:rPr lang="en-US" dirty="0" err="1"/>
              <a:t>cpd</a:t>
            </a:r>
            <a:r>
              <a:rPr lang="en-US" dirty="0"/>
              <a:t>/gram)</a:t>
            </a:r>
          </a:p>
          <a:p>
            <a:pPr marL="457200" indent="-457200">
              <a:buFont typeface="Arial" panose="020B0604020202020204" pitchFamily="34" charset="0"/>
              <a:buChar char="•"/>
            </a:pPr>
            <a:r>
              <a:rPr lang="en-US" dirty="0"/>
              <a:t>How thin of a coating will give acceptable efficiencies?</a:t>
            </a:r>
          </a:p>
          <a:p>
            <a:endParaRPr lang="en-US" dirty="0"/>
          </a:p>
        </p:txBody>
      </p:sp>
      <p:sp>
        <p:nvSpPr>
          <p:cNvPr id="4" name="TextBox 3">
            <a:extLst>
              <a:ext uri="{FF2B5EF4-FFF2-40B4-BE49-F238E27FC236}">
                <a16:creationId xmlns:a16="http://schemas.microsoft.com/office/drawing/2014/main" id="{7F97B39F-2B57-9656-D5FF-C5649858F9FE}"/>
              </a:ext>
            </a:extLst>
          </p:cNvPr>
          <p:cNvSpPr txBox="1"/>
          <p:nvPr/>
        </p:nvSpPr>
        <p:spPr>
          <a:xfrm>
            <a:off x="8469463" y="6265076"/>
            <a:ext cx="1426994" cy="369332"/>
          </a:xfrm>
          <a:prstGeom prst="rect">
            <a:avLst/>
          </a:prstGeom>
          <a:noFill/>
        </p:spPr>
        <p:txBody>
          <a:bodyPr wrap="none" rtlCol="0">
            <a:spAutoFit/>
          </a:bodyPr>
          <a:lstStyle/>
          <a:p>
            <a:r>
              <a:rPr lang="en-US" dirty="0"/>
              <a:t>M. Liu (1991)</a:t>
            </a:r>
          </a:p>
        </p:txBody>
      </p:sp>
      <p:sp>
        <p:nvSpPr>
          <p:cNvPr id="5" name="Slide Number Placeholder 4">
            <a:extLst>
              <a:ext uri="{FF2B5EF4-FFF2-40B4-BE49-F238E27FC236}">
                <a16:creationId xmlns:a16="http://schemas.microsoft.com/office/drawing/2014/main" id="{1265BCFC-7C4C-C9C5-EE54-BD4CADD7D704}"/>
              </a:ext>
            </a:extLst>
          </p:cNvPr>
          <p:cNvSpPr>
            <a:spLocks noGrp="1"/>
          </p:cNvSpPr>
          <p:nvPr>
            <p:ph type="sldNum" sz="quarter" idx="4"/>
          </p:nvPr>
        </p:nvSpPr>
        <p:spPr/>
        <p:txBody>
          <a:bodyPr/>
          <a:lstStyle/>
          <a:p>
            <a:fld id="{86CB4B4D-7CA3-9044-876B-883B54F8677D}" type="slidenum">
              <a:rPr lang="en-CA" smtClean="0"/>
              <a:pPr/>
              <a:t>28</a:t>
            </a:fld>
            <a:endParaRPr lang="en-CA" b="1" dirty="0"/>
          </a:p>
        </p:txBody>
      </p:sp>
    </p:spTree>
    <p:extLst>
      <p:ext uri="{BB962C8B-B14F-4D97-AF65-F5344CB8AC3E}">
        <p14:creationId xmlns:p14="http://schemas.microsoft.com/office/powerpoint/2010/main" val="31315831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30021-D63F-67B9-A6AA-56C73EF491D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FD0472B-4014-2630-0D7F-64D07D2B9117}"/>
              </a:ext>
            </a:extLst>
          </p:cNvPr>
          <p:cNvSpPr>
            <a:spLocks noGrp="1"/>
          </p:cNvSpPr>
          <p:nvPr>
            <p:ph type="body" sz="quarter" idx="10"/>
          </p:nvPr>
        </p:nvSpPr>
        <p:spPr>
          <a:xfrm>
            <a:off x="792941" y="743621"/>
            <a:ext cx="9380794" cy="1316076"/>
          </a:xfrm>
        </p:spPr>
        <p:txBody>
          <a:bodyPr/>
          <a:lstStyle/>
          <a:p>
            <a:r>
              <a:rPr lang="en-US" dirty="0"/>
              <a:t>Lucas cell coating: process</a:t>
            </a:r>
          </a:p>
        </p:txBody>
      </p:sp>
      <p:pic>
        <p:nvPicPr>
          <p:cNvPr id="3074" name="Picture 2">
            <a:extLst>
              <a:ext uri="{FF2B5EF4-FFF2-40B4-BE49-F238E27FC236}">
                <a16:creationId xmlns:a16="http://schemas.microsoft.com/office/drawing/2014/main" id="{B9ABEBD8-71D1-DAB9-E059-BC4DF7CB09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888" y="1648391"/>
            <a:ext cx="6140697" cy="46055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191E55E-6C97-1CE0-037B-B4E9E5D946CA}"/>
              </a:ext>
            </a:extLst>
          </p:cNvPr>
          <p:cNvPicPr>
            <a:picLocks noChangeAspect="1"/>
          </p:cNvPicPr>
          <p:nvPr/>
        </p:nvPicPr>
        <p:blipFill>
          <a:blip r:embed="rId4"/>
          <a:srcRect l="8754" t="13463" r="34545" b="16340"/>
          <a:stretch/>
        </p:blipFill>
        <p:spPr>
          <a:xfrm rot="5400000">
            <a:off x="7068222" y="1812241"/>
            <a:ext cx="4605523" cy="4277823"/>
          </a:xfrm>
          <a:prstGeom prst="rect">
            <a:avLst/>
          </a:prstGeom>
        </p:spPr>
      </p:pic>
      <p:sp>
        <p:nvSpPr>
          <p:cNvPr id="5" name="Slide Number Placeholder 4">
            <a:extLst>
              <a:ext uri="{FF2B5EF4-FFF2-40B4-BE49-F238E27FC236}">
                <a16:creationId xmlns:a16="http://schemas.microsoft.com/office/drawing/2014/main" id="{72ADDFA3-B2E2-26D4-2958-44EE0D5BC72B}"/>
              </a:ext>
            </a:extLst>
          </p:cNvPr>
          <p:cNvSpPr>
            <a:spLocks noGrp="1"/>
          </p:cNvSpPr>
          <p:nvPr>
            <p:ph type="sldNum" sz="quarter" idx="4"/>
          </p:nvPr>
        </p:nvSpPr>
        <p:spPr/>
        <p:txBody>
          <a:bodyPr/>
          <a:lstStyle/>
          <a:p>
            <a:fld id="{86CB4B4D-7CA3-9044-876B-883B54F8677D}" type="slidenum">
              <a:rPr lang="en-CA" smtClean="0"/>
              <a:pPr/>
              <a:t>29</a:t>
            </a:fld>
            <a:endParaRPr lang="en-CA" b="1" dirty="0"/>
          </a:p>
        </p:txBody>
      </p:sp>
    </p:spTree>
    <p:extLst>
      <p:ext uri="{BB962C8B-B14F-4D97-AF65-F5344CB8AC3E}">
        <p14:creationId xmlns:p14="http://schemas.microsoft.com/office/powerpoint/2010/main" val="3575636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02E75-CED0-7671-A56B-4D62E73B3006}"/>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35C2BDE2-7B02-D654-E9A7-CAD7A757B440}"/>
              </a:ext>
            </a:extLst>
          </p:cNvPr>
          <p:cNvSpPr>
            <a:spLocks noGrp="1"/>
          </p:cNvSpPr>
          <p:nvPr>
            <p:ph type="body" sz="quarter" idx="10"/>
          </p:nvPr>
        </p:nvSpPr>
        <p:spPr/>
        <p:txBody>
          <a:bodyPr/>
          <a:lstStyle/>
          <a:p>
            <a:r>
              <a:rPr lang="en-US" dirty="0"/>
              <a:t>U-238 chain and Rn-222</a:t>
            </a:r>
          </a:p>
          <a:p>
            <a:endParaRPr lang="en-US" dirty="0"/>
          </a:p>
        </p:txBody>
      </p:sp>
      <p:pic>
        <p:nvPicPr>
          <p:cNvPr id="1026" name="Picture 2" descr="Decay chain of uranium-238, with radon near the middle ...">
            <a:extLst>
              <a:ext uri="{FF2B5EF4-FFF2-40B4-BE49-F238E27FC236}">
                <a16:creationId xmlns:a16="http://schemas.microsoft.com/office/drawing/2014/main" id="{ECE3BA0E-704C-E02B-4C8A-40B660AD54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0651" y="1438391"/>
            <a:ext cx="3867205" cy="5347735"/>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2">
            <a:extLst>
              <a:ext uri="{FF2B5EF4-FFF2-40B4-BE49-F238E27FC236}">
                <a16:creationId xmlns:a16="http://schemas.microsoft.com/office/drawing/2014/main" id="{7D9CD29B-39DE-255A-2107-4C7170F8E183}"/>
              </a:ext>
            </a:extLst>
          </p:cNvPr>
          <p:cNvSpPr>
            <a:spLocks noGrp="1"/>
          </p:cNvSpPr>
          <p:nvPr>
            <p:ph type="body" sz="quarter" idx="13"/>
          </p:nvPr>
        </p:nvSpPr>
        <p:spPr>
          <a:xfrm>
            <a:off x="736600" y="2342926"/>
            <a:ext cx="5654964" cy="3994150"/>
          </a:xfrm>
        </p:spPr>
        <p:txBody>
          <a:bodyPr/>
          <a:lstStyle/>
          <a:p>
            <a:pPr marL="457200" indent="-457200">
              <a:buFont typeface="Arial" panose="020B0604020202020204" pitchFamily="34" charset="0"/>
              <a:buChar char="•"/>
            </a:pPr>
            <a:r>
              <a:rPr lang="en-US" dirty="0"/>
              <a:t>Abundant underground</a:t>
            </a:r>
          </a:p>
        </p:txBody>
      </p:sp>
      <p:sp>
        <p:nvSpPr>
          <p:cNvPr id="3" name="Slide Number Placeholder 2">
            <a:extLst>
              <a:ext uri="{FF2B5EF4-FFF2-40B4-BE49-F238E27FC236}">
                <a16:creationId xmlns:a16="http://schemas.microsoft.com/office/drawing/2014/main" id="{43E3F6F5-1D11-B5D8-D030-80698F759DA2}"/>
              </a:ext>
            </a:extLst>
          </p:cNvPr>
          <p:cNvSpPr>
            <a:spLocks noGrp="1"/>
          </p:cNvSpPr>
          <p:nvPr>
            <p:ph type="sldNum" sz="quarter" idx="4"/>
          </p:nvPr>
        </p:nvSpPr>
        <p:spPr/>
        <p:txBody>
          <a:bodyPr/>
          <a:lstStyle/>
          <a:p>
            <a:fld id="{86CB4B4D-7CA3-9044-876B-883B54F8677D}" type="slidenum">
              <a:rPr lang="en-CA" smtClean="0"/>
              <a:pPr/>
              <a:t>3</a:t>
            </a:fld>
            <a:endParaRPr lang="en-CA" b="1" dirty="0"/>
          </a:p>
        </p:txBody>
      </p:sp>
    </p:spTree>
    <p:extLst>
      <p:ext uri="{BB962C8B-B14F-4D97-AF65-F5344CB8AC3E}">
        <p14:creationId xmlns:p14="http://schemas.microsoft.com/office/powerpoint/2010/main" val="37578998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E3BBF9-BCDF-9E10-5A3D-E1E2A3B41B0B}"/>
              </a:ext>
            </a:extLst>
          </p:cNvPr>
          <p:cNvSpPr>
            <a:spLocks noGrp="1"/>
          </p:cNvSpPr>
          <p:nvPr>
            <p:ph type="body" sz="quarter" idx="10"/>
          </p:nvPr>
        </p:nvSpPr>
        <p:spPr>
          <a:xfrm>
            <a:off x="792941" y="743621"/>
            <a:ext cx="9380794" cy="1316076"/>
          </a:xfrm>
        </p:spPr>
        <p:txBody>
          <a:bodyPr/>
          <a:lstStyle/>
          <a:p>
            <a:r>
              <a:rPr lang="en-US" dirty="0"/>
              <a:t>Lucas cell coating: goals</a:t>
            </a:r>
          </a:p>
        </p:txBody>
      </p:sp>
      <p:pic>
        <p:nvPicPr>
          <p:cNvPr id="7" name="Picture 6" descr="A hand holding a plastic container&#10;&#10;AI-generated content may be incorrect.">
            <a:extLst>
              <a:ext uri="{FF2B5EF4-FFF2-40B4-BE49-F238E27FC236}">
                <a16:creationId xmlns:a16="http://schemas.microsoft.com/office/drawing/2014/main" id="{BB9B964E-AD3D-EC83-4D9D-C9B857FBA78A}"/>
              </a:ext>
            </a:extLst>
          </p:cNvPr>
          <p:cNvPicPr>
            <a:picLocks noChangeAspect="1"/>
          </p:cNvPicPr>
          <p:nvPr/>
        </p:nvPicPr>
        <p:blipFill>
          <a:blip r:embed="rId3"/>
          <a:srcRect t="26134" b="6533"/>
          <a:stretch/>
        </p:blipFill>
        <p:spPr>
          <a:xfrm>
            <a:off x="6142106" y="2033923"/>
            <a:ext cx="4435008" cy="3981651"/>
          </a:xfrm>
          <a:prstGeom prst="rect">
            <a:avLst/>
          </a:prstGeom>
        </p:spPr>
      </p:pic>
      <p:pic>
        <p:nvPicPr>
          <p:cNvPr id="9" name="Picture 8" descr="A hand holding a petri dish&#10;&#10;AI-generated content may be incorrect.">
            <a:extLst>
              <a:ext uri="{FF2B5EF4-FFF2-40B4-BE49-F238E27FC236}">
                <a16:creationId xmlns:a16="http://schemas.microsoft.com/office/drawing/2014/main" id="{D64EBD2B-4618-A37A-C6D2-82AAB1114360}"/>
              </a:ext>
            </a:extLst>
          </p:cNvPr>
          <p:cNvPicPr>
            <a:picLocks noChangeAspect="1"/>
          </p:cNvPicPr>
          <p:nvPr/>
        </p:nvPicPr>
        <p:blipFill>
          <a:blip r:embed="rId4"/>
          <a:srcRect l="30400" t="12502" r="7121" b="5365"/>
          <a:stretch/>
        </p:blipFill>
        <p:spPr>
          <a:xfrm rot="5400000">
            <a:off x="1429166" y="1967577"/>
            <a:ext cx="4076715" cy="4019278"/>
          </a:xfrm>
          <a:prstGeom prst="rect">
            <a:avLst/>
          </a:prstGeom>
        </p:spPr>
      </p:pic>
      <p:sp>
        <p:nvSpPr>
          <p:cNvPr id="10" name="TextBox 9">
            <a:extLst>
              <a:ext uri="{FF2B5EF4-FFF2-40B4-BE49-F238E27FC236}">
                <a16:creationId xmlns:a16="http://schemas.microsoft.com/office/drawing/2014/main" id="{974BB7AE-CE33-FF3C-D86B-AB6A8ED92B5F}"/>
              </a:ext>
            </a:extLst>
          </p:cNvPr>
          <p:cNvSpPr txBox="1"/>
          <p:nvPr/>
        </p:nvSpPr>
        <p:spPr>
          <a:xfrm>
            <a:off x="8082386" y="6238175"/>
            <a:ext cx="554447" cy="369332"/>
          </a:xfrm>
          <a:prstGeom prst="rect">
            <a:avLst/>
          </a:prstGeom>
          <a:noFill/>
        </p:spPr>
        <p:txBody>
          <a:bodyPr wrap="none" rtlCol="0">
            <a:spAutoFit/>
          </a:bodyPr>
          <a:lstStyle/>
          <a:p>
            <a:r>
              <a:rPr lang="en-US" dirty="0"/>
              <a:t>“J1”</a:t>
            </a:r>
          </a:p>
        </p:txBody>
      </p:sp>
      <p:sp>
        <p:nvSpPr>
          <p:cNvPr id="11" name="TextBox 10">
            <a:extLst>
              <a:ext uri="{FF2B5EF4-FFF2-40B4-BE49-F238E27FC236}">
                <a16:creationId xmlns:a16="http://schemas.microsoft.com/office/drawing/2014/main" id="{9A9B9594-52CB-CE1F-9225-C90189DDD817}"/>
              </a:ext>
            </a:extLst>
          </p:cNvPr>
          <p:cNvSpPr txBox="1"/>
          <p:nvPr/>
        </p:nvSpPr>
        <p:spPr>
          <a:xfrm>
            <a:off x="3231063" y="6238175"/>
            <a:ext cx="615874" cy="369332"/>
          </a:xfrm>
          <a:prstGeom prst="rect">
            <a:avLst/>
          </a:prstGeom>
          <a:noFill/>
        </p:spPr>
        <p:txBody>
          <a:bodyPr wrap="none" rtlCol="0">
            <a:spAutoFit/>
          </a:bodyPr>
          <a:lstStyle/>
          <a:p>
            <a:r>
              <a:rPr lang="en-US" dirty="0"/>
              <a:t>“R1”</a:t>
            </a:r>
          </a:p>
        </p:txBody>
      </p:sp>
      <p:sp>
        <p:nvSpPr>
          <p:cNvPr id="12" name="Slide Number Placeholder 11">
            <a:extLst>
              <a:ext uri="{FF2B5EF4-FFF2-40B4-BE49-F238E27FC236}">
                <a16:creationId xmlns:a16="http://schemas.microsoft.com/office/drawing/2014/main" id="{AC23C35C-84D4-4189-173A-2A51C8E286B8}"/>
              </a:ext>
            </a:extLst>
          </p:cNvPr>
          <p:cNvSpPr>
            <a:spLocks noGrp="1"/>
          </p:cNvSpPr>
          <p:nvPr>
            <p:ph type="sldNum" sz="quarter" idx="4"/>
          </p:nvPr>
        </p:nvSpPr>
        <p:spPr/>
        <p:txBody>
          <a:bodyPr/>
          <a:lstStyle/>
          <a:p>
            <a:fld id="{86CB4B4D-7CA3-9044-876B-883B54F8677D}" type="slidenum">
              <a:rPr lang="en-CA" smtClean="0"/>
              <a:pPr/>
              <a:t>30</a:t>
            </a:fld>
            <a:endParaRPr lang="en-CA" b="1" dirty="0"/>
          </a:p>
        </p:txBody>
      </p:sp>
    </p:spTree>
    <p:extLst>
      <p:ext uri="{BB962C8B-B14F-4D97-AF65-F5344CB8AC3E}">
        <p14:creationId xmlns:p14="http://schemas.microsoft.com/office/powerpoint/2010/main" val="31161143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0B23A-DA17-9B62-A915-8B782281056E}"/>
            </a:ext>
          </a:extLst>
        </p:cNvPr>
        <p:cNvGrpSpPr/>
        <p:nvPr/>
      </p:nvGrpSpPr>
      <p:grpSpPr>
        <a:xfrm>
          <a:off x="0" y="0"/>
          <a:ext cx="0" cy="0"/>
          <a:chOff x="0" y="0"/>
          <a:chExt cx="0" cy="0"/>
        </a:xfrm>
      </p:grpSpPr>
      <p:pic>
        <p:nvPicPr>
          <p:cNvPr id="6" name="Picture 5" descr="A graph of a graph showing the amount of a cell&#10;&#10;AI-generated content may be incorrect.">
            <a:extLst>
              <a:ext uri="{FF2B5EF4-FFF2-40B4-BE49-F238E27FC236}">
                <a16:creationId xmlns:a16="http://schemas.microsoft.com/office/drawing/2014/main" id="{8903BAB8-ECFA-C94D-11B8-5C5A96CE7E49}"/>
              </a:ext>
            </a:extLst>
          </p:cNvPr>
          <p:cNvPicPr>
            <a:picLocks noChangeAspect="1"/>
          </p:cNvPicPr>
          <p:nvPr/>
        </p:nvPicPr>
        <p:blipFill>
          <a:blip r:embed="rId3"/>
          <a:stretch>
            <a:fillRect/>
          </a:stretch>
        </p:blipFill>
        <p:spPr>
          <a:xfrm>
            <a:off x="-138543" y="1429766"/>
            <a:ext cx="6773131" cy="5079848"/>
          </a:xfrm>
          <a:prstGeom prst="rect">
            <a:avLst/>
          </a:prstGeom>
        </p:spPr>
      </p:pic>
      <p:pic>
        <p:nvPicPr>
          <p:cNvPr id="8" name="Picture 7" descr="A graph of a number of cells&#10;&#10;AI-generated content may be incorrect.">
            <a:extLst>
              <a:ext uri="{FF2B5EF4-FFF2-40B4-BE49-F238E27FC236}">
                <a16:creationId xmlns:a16="http://schemas.microsoft.com/office/drawing/2014/main" id="{3AAC6A31-B3ED-B2DE-81E0-4906BA1A6085}"/>
              </a:ext>
            </a:extLst>
          </p:cNvPr>
          <p:cNvPicPr>
            <a:picLocks noChangeAspect="1"/>
          </p:cNvPicPr>
          <p:nvPr/>
        </p:nvPicPr>
        <p:blipFill>
          <a:blip r:embed="rId4"/>
          <a:stretch>
            <a:fillRect/>
          </a:stretch>
        </p:blipFill>
        <p:spPr>
          <a:xfrm>
            <a:off x="6068292" y="1429766"/>
            <a:ext cx="6591280" cy="4943459"/>
          </a:xfrm>
          <a:prstGeom prst="rect">
            <a:avLst/>
          </a:prstGeom>
        </p:spPr>
      </p:pic>
      <p:sp>
        <p:nvSpPr>
          <p:cNvPr id="11" name="Slide Number Placeholder 10">
            <a:extLst>
              <a:ext uri="{FF2B5EF4-FFF2-40B4-BE49-F238E27FC236}">
                <a16:creationId xmlns:a16="http://schemas.microsoft.com/office/drawing/2014/main" id="{10750905-9867-B20B-4196-4EA1D58F5C75}"/>
              </a:ext>
            </a:extLst>
          </p:cNvPr>
          <p:cNvSpPr>
            <a:spLocks noGrp="1"/>
          </p:cNvSpPr>
          <p:nvPr>
            <p:ph type="sldNum" sz="quarter" idx="4"/>
          </p:nvPr>
        </p:nvSpPr>
        <p:spPr/>
        <p:txBody>
          <a:bodyPr/>
          <a:lstStyle/>
          <a:p>
            <a:fld id="{86CB4B4D-7CA3-9044-876B-883B54F8677D}" type="slidenum">
              <a:rPr lang="en-CA" smtClean="0"/>
              <a:pPr/>
              <a:t>31</a:t>
            </a:fld>
            <a:endParaRPr lang="en-CA" b="1" dirty="0"/>
          </a:p>
        </p:txBody>
      </p:sp>
    </p:spTree>
    <p:extLst>
      <p:ext uri="{BB962C8B-B14F-4D97-AF65-F5344CB8AC3E}">
        <p14:creationId xmlns:p14="http://schemas.microsoft.com/office/powerpoint/2010/main" val="1108588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3FBF6-FB0B-1AB8-7A52-BA0C4CC7A438}"/>
            </a:ext>
          </a:extLst>
        </p:cNvPr>
        <p:cNvGrpSpPr/>
        <p:nvPr/>
      </p:nvGrpSpPr>
      <p:grpSpPr>
        <a:xfrm>
          <a:off x="0" y="0"/>
          <a:ext cx="0" cy="0"/>
          <a:chOff x="0" y="0"/>
          <a:chExt cx="0" cy="0"/>
        </a:xfrm>
      </p:grpSpPr>
      <p:pic>
        <p:nvPicPr>
          <p:cNvPr id="6" name="Picture 5" descr="A graph of a graph showing the amount of a cell&#10;&#10;AI-generated content may be incorrect.">
            <a:extLst>
              <a:ext uri="{FF2B5EF4-FFF2-40B4-BE49-F238E27FC236}">
                <a16:creationId xmlns:a16="http://schemas.microsoft.com/office/drawing/2014/main" id="{1D7FA633-4AEC-73F1-3612-C9C16488DC77}"/>
              </a:ext>
            </a:extLst>
          </p:cNvPr>
          <p:cNvPicPr>
            <a:picLocks noChangeAspect="1"/>
          </p:cNvPicPr>
          <p:nvPr/>
        </p:nvPicPr>
        <p:blipFill>
          <a:blip r:embed="rId3"/>
          <a:stretch>
            <a:fillRect/>
          </a:stretch>
        </p:blipFill>
        <p:spPr>
          <a:xfrm>
            <a:off x="0" y="279227"/>
            <a:ext cx="8636231" cy="6477173"/>
          </a:xfrm>
          <a:prstGeom prst="rect">
            <a:avLst/>
          </a:prstGeom>
        </p:spPr>
      </p:pic>
      <p:pic>
        <p:nvPicPr>
          <p:cNvPr id="9" name="Picture 8" descr="A candle in a glass&#10;&#10;AI-generated content may be incorrect.">
            <a:extLst>
              <a:ext uri="{FF2B5EF4-FFF2-40B4-BE49-F238E27FC236}">
                <a16:creationId xmlns:a16="http://schemas.microsoft.com/office/drawing/2014/main" id="{B9C67E42-50B7-1EAF-9D3E-A646CFC38D25}"/>
              </a:ext>
            </a:extLst>
          </p:cNvPr>
          <p:cNvPicPr>
            <a:picLocks noChangeAspect="1"/>
          </p:cNvPicPr>
          <p:nvPr/>
        </p:nvPicPr>
        <p:blipFill>
          <a:blip r:embed="rId4"/>
          <a:srcRect l="3450" t="18284" r="14954" b="21076"/>
          <a:stretch/>
        </p:blipFill>
        <p:spPr>
          <a:xfrm>
            <a:off x="8072582" y="1529888"/>
            <a:ext cx="3833090" cy="3798223"/>
          </a:xfrm>
          <a:prstGeom prst="rect">
            <a:avLst/>
          </a:prstGeom>
        </p:spPr>
      </p:pic>
      <p:sp>
        <p:nvSpPr>
          <p:cNvPr id="19" name="TextBox 18">
            <a:extLst>
              <a:ext uri="{FF2B5EF4-FFF2-40B4-BE49-F238E27FC236}">
                <a16:creationId xmlns:a16="http://schemas.microsoft.com/office/drawing/2014/main" id="{260DD5C8-A727-A6F7-02F1-28818CF6BED2}"/>
              </a:ext>
            </a:extLst>
          </p:cNvPr>
          <p:cNvSpPr txBox="1"/>
          <p:nvPr/>
        </p:nvSpPr>
        <p:spPr>
          <a:xfrm>
            <a:off x="9056756" y="5597142"/>
            <a:ext cx="1864741" cy="369332"/>
          </a:xfrm>
          <a:prstGeom prst="rect">
            <a:avLst/>
          </a:prstGeom>
          <a:noFill/>
        </p:spPr>
        <p:txBody>
          <a:bodyPr wrap="none" rtlCol="0">
            <a:spAutoFit/>
          </a:bodyPr>
          <a:lstStyle/>
          <a:p>
            <a:r>
              <a:rPr lang="en-US" dirty="0"/>
              <a:t>New Lucas Cell 2 </a:t>
            </a:r>
          </a:p>
        </p:txBody>
      </p:sp>
      <p:sp>
        <p:nvSpPr>
          <p:cNvPr id="23" name="Slide Number Placeholder 22">
            <a:extLst>
              <a:ext uri="{FF2B5EF4-FFF2-40B4-BE49-F238E27FC236}">
                <a16:creationId xmlns:a16="http://schemas.microsoft.com/office/drawing/2014/main" id="{49BBBBF3-8D9B-F546-4ABA-CF0445D12358}"/>
              </a:ext>
            </a:extLst>
          </p:cNvPr>
          <p:cNvSpPr>
            <a:spLocks noGrp="1"/>
          </p:cNvSpPr>
          <p:nvPr>
            <p:ph type="sldNum" sz="quarter" idx="4"/>
          </p:nvPr>
        </p:nvSpPr>
        <p:spPr/>
        <p:txBody>
          <a:bodyPr/>
          <a:lstStyle/>
          <a:p>
            <a:fld id="{86CB4B4D-7CA3-9044-876B-883B54F8677D}" type="slidenum">
              <a:rPr lang="en-CA" smtClean="0"/>
              <a:pPr/>
              <a:t>32</a:t>
            </a:fld>
            <a:endParaRPr lang="en-CA" b="1" dirty="0"/>
          </a:p>
        </p:txBody>
      </p:sp>
    </p:spTree>
    <p:extLst>
      <p:ext uri="{BB962C8B-B14F-4D97-AF65-F5344CB8AC3E}">
        <p14:creationId xmlns:p14="http://schemas.microsoft.com/office/powerpoint/2010/main" val="37904545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278A3-80AE-C00D-4C55-7F39B90C309B}"/>
            </a:ext>
          </a:extLst>
        </p:cNvPr>
        <p:cNvGrpSpPr/>
        <p:nvPr/>
      </p:nvGrpSpPr>
      <p:grpSpPr>
        <a:xfrm>
          <a:off x="0" y="0"/>
          <a:ext cx="0" cy="0"/>
          <a:chOff x="0" y="0"/>
          <a:chExt cx="0" cy="0"/>
        </a:xfrm>
      </p:grpSpPr>
      <p:pic>
        <p:nvPicPr>
          <p:cNvPr id="2" name="Picture 1" descr="A candle in a glass&#10;&#10;AI-generated content may be incorrect.">
            <a:extLst>
              <a:ext uri="{FF2B5EF4-FFF2-40B4-BE49-F238E27FC236}">
                <a16:creationId xmlns:a16="http://schemas.microsoft.com/office/drawing/2014/main" id="{51893515-4BF0-2F98-C6F9-FE408E3B158C}"/>
              </a:ext>
            </a:extLst>
          </p:cNvPr>
          <p:cNvPicPr>
            <a:picLocks noChangeAspect="1"/>
          </p:cNvPicPr>
          <p:nvPr/>
        </p:nvPicPr>
        <p:blipFill>
          <a:blip r:embed="rId3"/>
          <a:srcRect l="3450" t="18284" r="14954" b="21076"/>
          <a:stretch/>
        </p:blipFill>
        <p:spPr>
          <a:xfrm>
            <a:off x="8072582" y="1529888"/>
            <a:ext cx="3833090" cy="3798223"/>
          </a:xfrm>
          <a:prstGeom prst="rect">
            <a:avLst/>
          </a:prstGeom>
        </p:spPr>
      </p:pic>
      <p:sp>
        <p:nvSpPr>
          <p:cNvPr id="3" name="TextBox 2">
            <a:extLst>
              <a:ext uri="{FF2B5EF4-FFF2-40B4-BE49-F238E27FC236}">
                <a16:creationId xmlns:a16="http://schemas.microsoft.com/office/drawing/2014/main" id="{0B000CFE-3D42-2035-DE48-5F106AD3C874}"/>
              </a:ext>
            </a:extLst>
          </p:cNvPr>
          <p:cNvSpPr txBox="1"/>
          <p:nvPr/>
        </p:nvSpPr>
        <p:spPr>
          <a:xfrm>
            <a:off x="9056756" y="5597142"/>
            <a:ext cx="1864741" cy="369332"/>
          </a:xfrm>
          <a:prstGeom prst="rect">
            <a:avLst/>
          </a:prstGeom>
          <a:noFill/>
        </p:spPr>
        <p:txBody>
          <a:bodyPr wrap="none" rtlCol="0">
            <a:spAutoFit/>
          </a:bodyPr>
          <a:lstStyle/>
          <a:p>
            <a:r>
              <a:rPr lang="en-US" dirty="0"/>
              <a:t>New Lucas Cell 2 </a:t>
            </a:r>
          </a:p>
        </p:txBody>
      </p:sp>
      <p:pic>
        <p:nvPicPr>
          <p:cNvPr id="10" name="Picture 9" descr="A graph of a number of objects&#10;&#10;AI-generated content may be incorrect.">
            <a:extLst>
              <a:ext uri="{FF2B5EF4-FFF2-40B4-BE49-F238E27FC236}">
                <a16:creationId xmlns:a16="http://schemas.microsoft.com/office/drawing/2014/main" id="{ADE3FEB3-ECF6-E59D-D34F-1720503C257D}"/>
              </a:ext>
            </a:extLst>
          </p:cNvPr>
          <p:cNvPicPr>
            <a:picLocks noChangeAspect="1"/>
          </p:cNvPicPr>
          <p:nvPr/>
        </p:nvPicPr>
        <p:blipFill>
          <a:blip r:embed="rId4"/>
          <a:stretch>
            <a:fillRect/>
          </a:stretch>
        </p:blipFill>
        <p:spPr>
          <a:xfrm>
            <a:off x="286328" y="724589"/>
            <a:ext cx="7211759" cy="5408819"/>
          </a:xfrm>
          <a:prstGeom prst="rect">
            <a:avLst/>
          </a:prstGeom>
        </p:spPr>
      </p:pic>
      <p:sp>
        <p:nvSpPr>
          <p:cNvPr id="11" name="Slide Number Placeholder 10">
            <a:extLst>
              <a:ext uri="{FF2B5EF4-FFF2-40B4-BE49-F238E27FC236}">
                <a16:creationId xmlns:a16="http://schemas.microsoft.com/office/drawing/2014/main" id="{8B05511B-B741-5A79-5F56-559D54471259}"/>
              </a:ext>
            </a:extLst>
          </p:cNvPr>
          <p:cNvSpPr>
            <a:spLocks noGrp="1"/>
          </p:cNvSpPr>
          <p:nvPr>
            <p:ph type="sldNum" sz="quarter" idx="4"/>
          </p:nvPr>
        </p:nvSpPr>
        <p:spPr/>
        <p:txBody>
          <a:bodyPr/>
          <a:lstStyle/>
          <a:p>
            <a:fld id="{86CB4B4D-7CA3-9044-876B-883B54F8677D}" type="slidenum">
              <a:rPr lang="en-CA" smtClean="0"/>
              <a:pPr/>
              <a:t>33</a:t>
            </a:fld>
            <a:endParaRPr lang="en-CA" b="1" dirty="0"/>
          </a:p>
        </p:txBody>
      </p:sp>
    </p:spTree>
    <p:extLst>
      <p:ext uri="{BB962C8B-B14F-4D97-AF65-F5344CB8AC3E}">
        <p14:creationId xmlns:p14="http://schemas.microsoft.com/office/powerpoint/2010/main" val="14079089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AE074-C4D8-DA43-738C-BB2B53CE6CD6}"/>
            </a:ext>
          </a:extLst>
        </p:cNvPr>
        <p:cNvGrpSpPr/>
        <p:nvPr/>
      </p:nvGrpSpPr>
      <p:grpSpPr>
        <a:xfrm>
          <a:off x="0" y="0"/>
          <a:ext cx="0" cy="0"/>
          <a:chOff x="0" y="0"/>
          <a:chExt cx="0" cy="0"/>
        </a:xfrm>
      </p:grpSpPr>
      <p:pic>
        <p:nvPicPr>
          <p:cNvPr id="6" name="Picture 5" descr="A graph of a graph showing the amount of a cell&#10;&#10;AI-generated content may be incorrect.">
            <a:extLst>
              <a:ext uri="{FF2B5EF4-FFF2-40B4-BE49-F238E27FC236}">
                <a16:creationId xmlns:a16="http://schemas.microsoft.com/office/drawing/2014/main" id="{4314D9DB-AD8E-A0DC-D718-BD3E00C685EA}"/>
              </a:ext>
            </a:extLst>
          </p:cNvPr>
          <p:cNvPicPr>
            <a:picLocks noChangeAspect="1"/>
          </p:cNvPicPr>
          <p:nvPr/>
        </p:nvPicPr>
        <p:blipFill>
          <a:blip r:embed="rId3"/>
          <a:stretch>
            <a:fillRect/>
          </a:stretch>
        </p:blipFill>
        <p:spPr>
          <a:xfrm>
            <a:off x="0" y="276136"/>
            <a:ext cx="8636231" cy="6477173"/>
          </a:xfrm>
          <a:prstGeom prst="rect">
            <a:avLst/>
          </a:prstGeom>
        </p:spPr>
      </p:pic>
      <p:pic>
        <p:nvPicPr>
          <p:cNvPr id="18" name="Picture 17" descr="A close up of a glass&#10;&#10;AI-generated content may be incorrect.">
            <a:extLst>
              <a:ext uri="{FF2B5EF4-FFF2-40B4-BE49-F238E27FC236}">
                <a16:creationId xmlns:a16="http://schemas.microsoft.com/office/drawing/2014/main" id="{2151FC5A-0F84-4FFD-15B5-303BA73A1AC3}"/>
              </a:ext>
            </a:extLst>
          </p:cNvPr>
          <p:cNvPicPr>
            <a:picLocks noChangeAspect="1"/>
          </p:cNvPicPr>
          <p:nvPr/>
        </p:nvPicPr>
        <p:blipFill>
          <a:blip r:embed="rId4"/>
          <a:srcRect l="11680" t="15608" r="14393" b="28668"/>
          <a:stretch/>
        </p:blipFill>
        <p:spPr>
          <a:xfrm>
            <a:off x="7974536" y="1457500"/>
            <a:ext cx="4093837" cy="4114444"/>
          </a:xfrm>
          <a:prstGeom prst="rect">
            <a:avLst/>
          </a:prstGeom>
        </p:spPr>
      </p:pic>
      <p:sp>
        <p:nvSpPr>
          <p:cNvPr id="2" name="TextBox 1">
            <a:extLst>
              <a:ext uri="{FF2B5EF4-FFF2-40B4-BE49-F238E27FC236}">
                <a16:creationId xmlns:a16="http://schemas.microsoft.com/office/drawing/2014/main" id="{06597510-65FC-F91E-8252-13D1350C6D3B}"/>
              </a:ext>
            </a:extLst>
          </p:cNvPr>
          <p:cNvSpPr txBox="1"/>
          <p:nvPr/>
        </p:nvSpPr>
        <p:spPr>
          <a:xfrm>
            <a:off x="9056756" y="5597142"/>
            <a:ext cx="1802225" cy="369332"/>
          </a:xfrm>
          <a:prstGeom prst="rect">
            <a:avLst/>
          </a:prstGeom>
          <a:noFill/>
        </p:spPr>
        <p:txBody>
          <a:bodyPr wrap="none" rtlCol="0">
            <a:spAutoFit/>
          </a:bodyPr>
          <a:lstStyle/>
          <a:p>
            <a:r>
              <a:rPr lang="en-US" dirty="0"/>
              <a:t>New Lucas Cell 3 </a:t>
            </a:r>
          </a:p>
        </p:txBody>
      </p:sp>
      <p:sp>
        <p:nvSpPr>
          <p:cNvPr id="8" name="Slide Number Placeholder 7">
            <a:extLst>
              <a:ext uri="{FF2B5EF4-FFF2-40B4-BE49-F238E27FC236}">
                <a16:creationId xmlns:a16="http://schemas.microsoft.com/office/drawing/2014/main" id="{33026CFA-86B8-0DA8-361F-19AD3C0467C6}"/>
              </a:ext>
            </a:extLst>
          </p:cNvPr>
          <p:cNvSpPr>
            <a:spLocks noGrp="1"/>
          </p:cNvSpPr>
          <p:nvPr>
            <p:ph type="sldNum" sz="quarter" idx="4"/>
          </p:nvPr>
        </p:nvSpPr>
        <p:spPr/>
        <p:txBody>
          <a:bodyPr/>
          <a:lstStyle/>
          <a:p>
            <a:fld id="{86CB4B4D-7CA3-9044-876B-883B54F8677D}" type="slidenum">
              <a:rPr lang="en-CA" smtClean="0"/>
              <a:pPr/>
              <a:t>34</a:t>
            </a:fld>
            <a:endParaRPr lang="en-CA" b="1" dirty="0"/>
          </a:p>
        </p:txBody>
      </p:sp>
    </p:spTree>
    <p:extLst>
      <p:ext uri="{BB962C8B-B14F-4D97-AF65-F5344CB8AC3E}">
        <p14:creationId xmlns:p14="http://schemas.microsoft.com/office/powerpoint/2010/main" val="7693852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D36780-F60C-32FD-B1B3-DD585B4D78FE}"/>
            </a:ext>
          </a:extLst>
        </p:cNvPr>
        <p:cNvGrpSpPr/>
        <p:nvPr/>
      </p:nvGrpSpPr>
      <p:grpSpPr>
        <a:xfrm>
          <a:off x="0" y="0"/>
          <a:ext cx="0" cy="0"/>
          <a:chOff x="0" y="0"/>
          <a:chExt cx="0" cy="0"/>
        </a:xfrm>
      </p:grpSpPr>
      <p:pic>
        <p:nvPicPr>
          <p:cNvPr id="4" name="Picture 3" descr="A close up of a glass&#10;&#10;AI-generated content may be incorrect.">
            <a:extLst>
              <a:ext uri="{FF2B5EF4-FFF2-40B4-BE49-F238E27FC236}">
                <a16:creationId xmlns:a16="http://schemas.microsoft.com/office/drawing/2014/main" id="{9BC51317-27B8-022D-48DA-7F1F9841A585}"/>
              </a:ext>
            </a:extLst>
          </p:cNvPr>
          <p:cNvPicPr>
            <a:picLocks noChangeAspect="1"/>
          </p:cNvPicPr>
          <p:nvPr/>
        </p:nvPicPr>
        <p:blipFill>
          <a:blip r:embed="rId3"/>
          <a:srcRect l="11680" t="15608" r="14393" b="28668"/>
          <a:stretch/>
        </p:blipFill>
        <p:spPr>
          <a:xfrm>
            <a:off x="7974536" y="1457500"/>
            <a:ext cx="4093837" cy="4114444"/>
          </a:xfrm>
          <a:prstGeom prst="rect">
            <a:avLst/>
          </a:prstGeom>
        </p:spPr>
      </p:pic>
      <p:sp>
        <p:nvSpPr>
          <p:cNvPr id="5" name="TextBox 4">
            <a:extLst>
              <a:ext uri="{FF2B5EF4-FFF2-40B4-BE49-F238E27FC236}">
                <a16:creationId xmlns:a16="http://schemas.microsoft.com/office/drawing/2014/main" id="{DD27C796-6964-CAA2-AB9E-EA0DC600F906}"/>
              </a:ext>
            </a:extLst>
          </p:cNvPr>
          <p:cNvSpPr txBox="1"/>
          <p:nvPr/>
        </p:nvSpPr>
        <p:spPr>
          <a:xfrm>
            <a:off x="9056756" y="5597142"/>
            <a:ext cx="1802225" cy="369332"/>
          </a:xfrm>
          <a:prstGeom prst="rect">
            <a:avLst/>
          </a:prstGeom>
          <a:noFill/>
        </p:spPr>
        <p:txBody>
          <a:bodyPr wrap="none" rtlCol="0">
            <a:spAutoFit/>
          </a:bodyPr>
          <a:lstStyle/>
          <a:p>
            <a:r>
              <a:rPr lang="en-US" dirty="0"/>
              <a:t>New Lucas Cell 3 </a:t>
            </a:r>
          </a:p>
        </p:txBody>
      </p:sp>
      <p:pic>
        <p:nvPicPr>
          <p:cNvPr id="10" name="Picture 9" descr="A graph of a charge&#10;&#10;AI-generated content may be incorrect.">
            <a:extLst>
              <a:ext uri="{FF2B5EF4-FFF2-40B4-BE49-F238E27FC236}">
                <a16:creationId xmlns:a16="http://schemas.microsoft.com/office/drawing/2014/main" id="{996144B0-D5C3-806D-BED3-26FF3959A6A1}"/>
              </a:ext>
            </a:extLst>
          </p:cNvPr>
          <p:cNvPicPr>
            <a:picLocks noChangeAspect="1"/>
          </p:cNvPicPr>
          <p:nvPr/>
        </p:nvPicPr>
        <p:blipFill>
          <a:blip r:embed="rId4"/>
          <a:stretch>
            <a:fillRect/>
          </a:stretch>
        </p:blipFill>
        <p:spPr>
          <a:xfrm>
            <a:off x="317591" y="739087"/>
            <a:ext cx="7173100" cy="5379825"/>
          </a:xfrm>
          <a:prstGeom prst="rect">
            <a:avLst/>
          </a:prstGeom>
        </p:spPr>
      </p:pic>
      <p:sp>
        <p:nvSpPr>
          <p:cNvPr id="11" name="Slide Number Placeholder 10">
            <a:extLst>
              <a:ext uri="{FF2B5EF4-FFF2-40B4-BE49-F238E27FC236}">
                <a16:creationId xmlns:a16="http://schemas.microsoft.com/office/drawing/2014/main" id="{F27FC65C-D840-207C-FB81-30D437CD0C57}"/>
              </a:ext>
            </a:extLst>
          </p:cNvPr>
          <p:cNvSpPr>
            <a:spLocks noGrp="1"/>
          </p:cNvSpPr>
          <p:nvPr>
            <p:ph type="sldNum" sz="quarter" idx="4"/>
          </p:nvPr>
        </p:nvSpPr>
        <p:spPr/>
        <p:txBody>
          <a:bodyPr/>
          <a:lstStyle/>
          <a:p>
            <a:fld id="{86CB4B4D-7CA3-9044-876B-883B54F8677D}" type="slidenum">
              <a:rPr lang="en-CA" smtClean="0"/>
              <a:pPr/>
              <a:t>35</a:t>
            </a:fld>
            <a:endParaRPr lang="en-CA" b="1" dirty="0"/>
          </a:p>
        </p:txBody>
      </p:sp>
    </p:spTree>
    <p:extLst>
      <p:ext uri="{BB962C8B-B14F-4D97-AF65-F5344CB8AC3E}">
        <p14:creationId xmlns:p14="http://schemas.microsoft.com/office/powerpoint/2010/main" val="12427026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3656E-8E22-0876-EA45-1F41D051DC35}"/>
            </a:ext>
          </a:extLst>
        </p:cNvPr>
        <p:cNvGrpSpPr/>
        <p:nvPr/>
      </p:nvGrpSpPr>
      <p:grpSpPr>
        <a:xfrm>
          <a:off x="0" y="0"/>
          <a:ext cx="0" cy="0"/>
          <a:chOff x="0" y="0"/>
          <a:chExt cx="0" cy="0"/>
        </a:xfrm>
      </p:grpSpPr>
      <p:pic>
        <p:nvPicPr>
          <p:cNvPr id="6" name="Picture 5" descr="A graph of a graph showing the amount of a cell&#10;&#10;AI-generated content may be incorrect.">
            <a:extLst>
              <a:ext uri="{FF2B5EF4-FFF2-40B4-BE49-F238E27FC236}">
                <a16:creationId xmlns:a16="http://schemas.microsoft.com/office/drawing/2014/main" id="{37DE5852-E0F6-6C3B-00E3-2B54D5AEC900}"/>
              </a:ext>
            </a:extLst>
          </p:cNvPr>
          <p:cNvPicPr>
            <a:picLocks noChangeAspect="1"/>
          </p:cNvPicPr>
          <p:nvPr/>
        </p:nvPicPr>
        <p:blipFill>
          <a:blip r:embed="rId3"/>
          <a:stretch>
            <a:fillRect/>
          </a:stretch>
        </p:blipFill>
        <p:spPr>
          <a:xfrm>
            <a:off x="0" y="380827"/>
            <a:ext cx="8636231" cy="6477173"/>
          </a:xfrm>
          <a:prstGeom prst="rect">
            <a:avLst/>
          </a:prstGeom>
        </p:spPr>
      </p:pic>
      <p:pic>
        <p:nvPicPr>
          <p:cNvPr id="3" name="Picture 2" descr="A close up of a glass&#10;&#10;AI-generated content may be incorrect.">
            <a:extLst>
              <a:ext uri="{FF2B5EF4-FFF2-40B4-BE49-F238E27FC236}">
                <a16:creationId xmlns:a16="http://schemas.microsoft.com/office/drawing/2014/main" id="{48A49744-74D2-D15E-1E8D-D0FCE0F81893}"/>
              </a:ext>
            </a:extLst>
          </p:cNvPr>
          <p:cNvPicPr>
            <a:picLocks noChangeAspect="1"/>
          </p:cNvPicPr>
          <p:nvPr/>
        </p:nvPicPr>
        <p:blipFill>
          <a:blip r:embed="rId4"/>
          <a:srcRect l="10035" t="18148" r="16038" b="24376"/>
          <a:stretch/>
        </p:blipFill>
        <p:spPr>
          <a:xfrm>
            <a:off x="7920296" y="1448448"/>
            <a:ext cx="4188577" cy="4341930"/>
          </a:xfrm>
          <a:prstGeom prst="rect">
            <a:avLst/>
          </a:prstGeom>
        </p:spPr>
      </p:pic>
      <p:sp>
        <p:nvSpPr>
          <p:cNvPr id="2" name="TextBox 1">
            <a:extLst>
              <a:ext uri="{FF2B5EF4-FFF2-40B4-BE49-F238E27FC236}">
                <a16:creationId xmlns:a16="http://schemas.microsoft.com/office/drawing/2014/main" id="{6352C5F1-5471-45AC-57AD-F2EE9CFC4D62}"/>
              </a:ext>
            </a:extLst>
          </p:cNvPr>
          <p:cNvSpPr txBox="1"/>
          <p:nvPr/>
        </p:nvSpPr>
        <p:spPr>
          <a:xfrm>
            <a:off x="9082213" y="5790378"/>
            <a:ext cx="1802225" cy="369332"/>
          </a:xfrm>
          <a:prstGeom prst="rect">
            <a:avLst/>
          </a:prstGeom>
          <a:noFill/>
        </p:spPr>
        <p:txBody>
          <a:bodyPr wrap="none" rtlCol="0">
            <a:spAutoFit/>
          </a:bodyPr>
          <a:lstStyle/>
          <a:p>
            <a:r>
              <a:rPr lang="en-US" dirty="0"/>
              <a:t>New Lucas Cell 4 </a:t>
            </a:r>
          </a:p>
        </p:txBody>
      </p:sp>
      <p:sp>
        <p:nvSpPr>
          <p:cNvPr id="8" name="Slide Number Placeholder 7">
            <a:extLst>
              <a:ext uri="{FF2B5EF4-FFF2-40B4-BE49-F238E27FC236}">
                <a16:creationId xmlns:a16="http://schemas.microsoft.com/office/drawing/2014/main" id="{55FD4AF0-E4B5-D924-B149-A3B582577446}"/>
              </a:ext>
            </a:extLst>
          </p:cNvPr>
          <p:cNvSpPr>
            <a:spLocks noGrp="1"/>
          </p:cNvSpPr>
          <p:nvPr>
            <p:ph type="sldNum" sz="quarter" idx="4"/>
          </p:nvPr>
        </p:nvSpPr>
        <p:spPr/>
        <p:txBody>
          <a:bodyPr/>
          <a:lstStyle/>
          <a:p>
            <a:fld id="{86CB4B4D-7CA3-9044-876B-883B54F8677D}" type="slidenum">
              <a:rPr lang="en-CA" smtClean="0"/>
              <a:pPr/>
              <a:t>36</a:t>
            </a:fld>
            <a:endParaRPr lang="en-CA" b="1" dirty="0"/>
          </a:p>
        </p:txBody>
      </p:sp>
    </p:spTree>
    <p:extLst>
      <p:ext uri="{BB962C8B-B14F-4D97-AF65-F5344CB8AC3E}">
        <p14:creationId xmlns:p14="http://schemas.microsoft.com/office/powerpoint/2010/main" val="32866586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35CC-8F74-850C-C767-54E8F625C333}"/>
            </a:ext>
          </a:extLst>
        </p:cNvPr>
        <p:cNvGrpSpPr/>
        <p:nvPr/>
      </p:nvGrpSpPr>
      <p:grpSpPr>
        <a:xfrm>
          <a:off x="0" y="0"/>
          <a:ext cx="0" cy="0"/>
          <a:chOff x="0" y="0"/>
          <a:chExt cx="0" cy="0"/>
        </a:xfrm>
      </p:grpSpPr>
      <p:pic>
        <p:nvPicPr>
          <p:cNvPr id="6" name="Picture 5" descr="A graph of a graph showing the amount of a cell&#10;&#10;AI-generated content may be incorrect.">
            <a:extLst>
              <a:ext uri="{FF2B5EF4-FFF2-40B4-BE49-F238E27FC236}">
                <a16:creationId xmlns:a16="http://schemas.microsoft.com/office/drawing/2014/main" id="{DC5CB3E6-216A-A98A-CCC9-8E7A3DD68ADA}"/>
              </a:ext>
            </a:extLst>
          </p:cNvPr>
          <p:cNvPicPr>
            <a:picLocks noChangeAspect="1"/>
          </p:cNvPicPr>
          <p:nvPr/>
        </p:nvPicPr>
        <p:blipFill>
          <a:blip r:embed="rId3"/>
          <a:stretch>
            <a:fillRect/>
          </a:stretch>
        </p:blipFill>
        <p:spPr>
          <a:xfrm>
            <a:off x="0" y="311554"/>
            <a:ext cx="8636231" cy="6477173"/>
          </a:xfrm>
          <a:prstGeom prst="rect">
            <a:avLst/>
          </a:prstGeom>
        </p:spPr>
      </p:pic>
      <p:pic>
        <p:nvPicPr>
          <p:cNvPr id="13" name="Picture 12" descr="A close up of a candle&#10;&#10;AI-generated content may be incorrect.">
            <a:extLst>
              <a:ext uri="{FF2B5EF4-FFF2-40B4-BE49-F238E27FC236}">
                <a16:creationId xmlns:a16="http://schemas.microsoft.com/office/drawing/2014/main" id="{5538C2F0-E9E0-080D-9F7E-EA295AB2F174}"/>
              </a:ext>
            </a:extLst>
          </p:cNvPr>
          <p:cNvPicPr>
            <a:picLocks noChangeAspect="1"/>
          </p:cNvPicPr>
          <p:nvPr/>
        </p:nvPicPr>
        <p:blipFill>
          <a:blip r:embed="rId4"/>
          <a:srcRect l="7534" t="20477" r="13812" b="20129"/>
          <a:stretch/>
        </p:blipFill>
        <p:spPr>
          <a:xfrm>
            <a:off x="7908699" y="1449617"/>
            <a:ext cx="4172466" cy="4201045"/>
          </a:xfrm>
          <a:prstGeom prst="rect">
            <a:avLst/>
          </a:prstGeom>
        </p:spPr>
      </p:pic>
      <p:sp>
        <p:nvSpPr>
          <p:cNvPr id="2" name="TextBox 1">
            <a:extLst>
              <a:ext uri="{FF2B5EF4-FFF2-40B4-BE49-F238E27FC236}">
                <a16:creationId xmlns:a16="http://schemas.microsoft.com/office/drawing/2014/main" id="{5FC88E6F-FEDA-8A55-1A26-FC4BF620C0A4}"/>
              </a:ext>
            </a:extLst>
          </p:cNvPr>
          <p:cNvSpPr txBox="1"/>
          <p:nvPr/>
        </p:nvSpPr>
        <p:spPr>
          <a:xfrm>
            <a:off x="9093819" y="5650662"/>
            <a:ext cx="1802225" cy="369332"/>
          </a:xfrm>
          <a:prstGeom prst="rect">
            <a:avLst/>
          </a:prstGeom>
          <a:noFill/>
        </p:spPr>
        <p:txBody>
          <a:bodyPr wrap="none" rtlCol="0">
            <a:spAutoFit/>
          </a:bodyPr>
          <a:lstStyle/>
          <a:p>
            <a:r>
              <a:rPr lang="en-US" dirty="0"/>
              <a:t>New Lucas Cell 5 </a:t>
            </a:r>
          </a:p>
        </p:txBody>
      </p:sp>
      <p:sp>
        <p:nvSpPr>
          <p:cNvPr id="8" name="Slide Number Placeholder 7">
            <a:extLst>
              <a:ext uri="{FF2B5EF4-FFF2-40B4-BE49-F238E27FC236}">
                <a16:creationId xmlns:a16="http://schemas.microsoft.com/office/drawing/2014/main" id="{791903AE-540B-F905-357F-10B913CE05DE}"/>
              </a:ext>
            </a:extLst>
          </p:cNvPr>
          <p:cNvSpPr>
            <a:spLocks noGrp="1"/>
          </p:cNvSpPr>
          <p:nvPr>
            <p:ph type="sldNum" sz="quarter" idx="4"/>
          </p:nvPr>
        </p:nvSpPr>
        <p:spPr/>
        <p:txBody>
          <a:bodyPr/>
          <a:lstStyle/>
          <a:p>
            <a:fld id="{86CB4B4D-7CA3-9044-876B-883B54F8677D}" type="slidenum">
              <a:rPr lang="en-CA" smtClean="0"/>
              <a:pPr/>
              <a:t>37</a:t>
            </a:fld>
            <a:endParaRPr lang="en-CA" b="1" dirty="0"/>
          </a:p>
        </p:txBody>
      </p:sp>
    </p:spTree>
    <p:extLst>
      <p:ext uri="{BB962C8B-B14F-4D97-AF65-F5344CB8AC3E}">
        <p14:creationId xmlns:p14="http://schemas.microsoft.com/office/powerpoint/2010/main" val="38141458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5D8C09-AB54-0EB3-79ED-F6A4CF8E0B59}"/>
            </a:ext>
          </a:extLst>
        </p:cNvPr>
        <p:cNvGrpSpPr/>
        <p:nvPr/>
      </p:nvGrpSpPr>
      <p:grpSpPr>
        <a:xfrm>
          <a:off x="0" y="0"/>
          <a:ext cx="0" cy="0"/>
          <a:chOff x="0" y="0"/>
          <a:chExt cx="0" cy="0"/>
        </a:xfrm>
      </p:grpSpPr>
      <p:pic>
        <p:nvPicPr>
          <p:cNvPr id="2" name="Picture 1" descr="A close up of a candle&#10;&#10;AI-generated content may be incorrect.">
            <a:extLst>
              <a:ext uri="{FF2B5EF4-FFF2-40B4-BE49-F238E27FC236}">
                <a16:creationId xmlns:a16="http://schemas.microsoft.com/office/drawing/2014/main" id="{57E7F694-FBC2-2179-4EB4-9025FD65E900}"/>
              </a:ext>
            </a:extLst>
          </p:cNvPr>
          <p:cNvPicPr>
            <a:picLocks noChangeAspect="1"/>
          </p:cNvPicPr>
          <p:nvPr/>
        </p:nvPicPr>
        <p:blipFill>
          <a:blip r:embed="rId3"/>
          <a:srcRect l="7534" t="20477" r="13812" b="20129"/>
          <a:stretch/>
        </p:blipFill>
        <p:spPr>
          <a:xfrm>
            <a:off x="7908699" y="1449617"/>
            <a:ext cx="4172466" cy="4201045"/>
          </a:xfrm>
          <a:prstGeom prst="rect">
            <a:avLst/>
          </a:prstGeom>
        </p:spPr>
      </p:pic>
      <p:sp>
        <p:nvSpPr>
          <p:cNvPr id="3" name="TextBox 2">
            <a:extLst>
              <a:ext uri="{FF2B5EF4-FFF2-40B4-BE49-F238E27FC236}">
                <a16:creationId xmlns:a16="http://schemas.microsoft.com/office/drawing/2014/main" id="{ADDF4406-A1B3-3923-9301-A100434D2D20}"/>
              </a:ext>
            </a:extLst>
          </p:cNvPr>
          <p:cNvSpPr txBox="1"/>
          <p:nvPr/>
        </p:nvSpPr>
        <p:spPr>
          <a:xfrm>
            <a:off x="9093819" y="5650662"/>
            <a:ext cx="1802225" cy="369332"/>
          </a:xfrm>
          <a:prstGeom prst="rect">
            <a:avLst/>
          </a:prstGeom>
          <a:noFill/>
        </p:spPr>
        <p:txBody>
          <a:bodyPr wrap="none" rtlCol="0">
            <a:spAutoFit/>
          </a:bodyPr>
          <a:lstStyle/>
          <a:p>
            <a:r>
              <a:rPr lang="en-US" dirty="0"/>
              <a:t>New Lucas Cell 5 </a:t>
            </a:r>
          </a:p>
        </p:txBody>
      </p:sp>
      <p:pic>
        <p:nvPicPr>
          <p:cNvPr id="10" name="Picture 9" descr="A graph of a charge&#10;&#10;AI-generated content may be incorrect.">
            <a:extLst>
              <a:ext uri="{FF2B5EF4-FFF2-40B4-BE49-F238E27FC236}">
                <a16:creationId xmlns:a16="http://schemas.microsoft.com/office/drawing/2014/main" id="{0EC74F7E-218B-5671-8CF8-22D14FFE8C37}"/>
              </a:ext>
            </a:extLst>
          </p:cNvPr>
          <p:cNvPicPr>
            <a:picLocks noChangeAspect="1"/>
          </p:cNvPicPr>
          <p:nvPr/>
        </p:nvPicPr>
        <p:blipFill>
          <a:blip r:embed="rId4"/>
          <a:stretch>
            <a:fillRect/>
          </a:stretch>
        </p:blipFill>
        <p:spPr>
          <a:xfrm>
            <a:off x="110835" y="633845"/>
            <a:ext cx="7453747" cy="5590310"/>
          </a:xfrm>
          <a:prstGeom prst="rect">
            <a:avLst/>
          </a:prstGeom>
        </p:spPr>
      </p:pic>
      <p:sp>
        <p:nvSpPr>
          <p:cNvPr id="11" name="Slide Number Placeholder 10">
            <a:extLst>
              <a:ext uri="{FF2B5EF4-FFF2-40B4-BE49-F238E27FC236}">
                <a16:creationId xmlns:a16="http://schemas.microsoft.com/office/drawing/2014/main" id="{2E295966-66F5-E21A-EC91-19F4DF87DAD5}"/>
              </a:ext>
            </a:extLst>
          </p:cNvPr>
          <p:cNvSpPr>
            <a:spLocks noGrp="1"/>
          </p:cNvSpPr>
          <p:nvPr>
            <p:ph type="sldNum" sz="quarter" idx="4"/>
          </p:nvPr>
        </p:nvSpPr>
        <p:spPr/>
        <p:txBody>
          <a:bodyPr/>
          <a:lstStyle/>
          <a:p>
            <a:fld id="{86CB4B4D-7CA3-9044-876B-883B54F8677D}" type="slidenum">
              <a:rPr lang="en-CA" smtClean="0"/>
              <a:pPr/>
              <a:t>38</a:t>
            </a:fld>
            <a:endParaRPr lang="en-CA" b="1" dirty="0"/>
          </a:p>
        </p:txBody>
      </p:sp>
    </p:spTree>
    <p:extLst>
      <p:ext uri="{BB962C8B-B14F-4D97-AF65-F5344CB8AC3E}">
        <p14:creationId xmlns:p14="http://schemas.microsoft.com/office/powerpoint/2010/main" val="5729770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8A906-B151-07C8-C795-1C2421872D51}"/>
            </a:ext>
          </a:extLst>
        </p:cNvPr>
        <p:cNvGrpSpPr/>
        <p:nvPr/>
      </p:nvGrpSpPr>
      <p:grpSpPr>
        <a:xfrm>
          <a:off x="0" y="0"/>
          <a:ext cx="0" cy="0"/>
          <a:chOff x="0" y="0"/>
          <a:chExt cx="0" cy="0"/>
        </a:xfrm>
      </p:grpSpPr>
      <p:pic>
        <p:nvPicPr>
          <p:cNvPr id="6" name="Picture 5" descr="A graph of a graph showing the amount of a cell&#10;&#10;AI-generated content may be incorrect.">
            <a:extLst>
              <a:ext uri="{FF2B5EF4-FFF2-40B4-BE49-F238E27FC236}">
                <a16:creationId xmlns:a16="http://schemas.microsoft.com/office/drawing/2014/main" id="{A7C5312E-8E40-33C2-95FB-5B305CD39418}"/>
              </a:ext>
            </a:extLst>
          </p:cNvPr>
          <p:cNvPicPr>
            <a:picLocks noChangeAspect="1"/>
          </p:cNvPicPr>
          <p:nvPr/>
        </p:nvPicPr>
        <p:blipFill>
          <a:blip r:embed="rId3"/>
          <a:stretch>
            <a:fillRect/>
          </a:stretch>
        </p:blipFill>
        <p:spPr>
          <a:xfrm>
            <a:off x="0" y="311554"/>
            <a:ext cx="8636231" cy="6477173"/>
          </a:xfrm>
          <a:prstGeom prst="rect">
            <a:avLst/>
          </a:prstGeom>
        </p:spPr>
      </p:pic>
      <p:pic>
        <p:nvPicPr>
          <p:cNvPr id="15" name="Picture 14" descr="A close up of a glass&#10;&#10;AI-generated content may be incorrect.">
            <a:extLst>
              <a:ext uri="{FF2B5EF4-FFF2-40B4-BE49-F238E27FC236}">
                <a16:creationId xmlns:a16="http://schemas.microsoft.com/office/drawing/2014/main" id="{9AEA0955-1E1D-5F26-78D3-58E92593EC91}"/>
              </a:ext>
            </a:extLst>
          </p:cNvPr>
          <p:cNvPicPr>
            <a:picLocks noChangeAspect="1"/>
          </p:cNvPicPr>
          <p:nvPr/>
        </p:nvPicPr>
        <p:blipFill>
          <a:blip r:embed="rId4"/>
          <a:srcRect l="10669" t="24086" r="7735" b="13691"/>
          <a:stretch/>
        </p:blipFill>
        <p:spPr>
          <a:xfrm>
            <a:off x="7998690" y="1607499"/>
            <a:ext cx="4008583" cy="4075778"/>
          </a:xfrm>
          <a:prstGeom prst="rect">
            <a:avLst/>
          </a:prstGeom>
        </p:spPr>
      </p:pic>
      <p:sp>
        <p:nvSpPr>
          <p:cNvPr id="2" name="TextBox 1">
            <a:extLst>
              <a:ext uri="{FF2B5EF4-FFF2-40B4-BE49-F238E27FC236}">
                <a16:creationId xmlns:a16="http://schemas.microsoft.com/office/drawing/2014/main" id="{D5568C86-A46D-D121-DDF0-DE55CBB73207}"/>
              </a:ext>
            </a:extLst>
          </p:cNvPr>
          <p:cNvSpPr txBox="1"/>
          <p:nvPr/>
        </p:nvSpPr>
        <p:spPr>
          <a:xfrm>
            <a:off x="9070610" y="5683277"/>
            <a:ext cx="1749325" cy="369332"/>
          </a:xfrm>
          <a:prstGeom prst="rect">
            <a:avLst/>
          </a:prstGeom>
          <a:noFill/>
        </p:spPr>
        <p:txBody>
          <a:bodyPr wrap="none" rtlCol="0">
            <a:spAutoFit/>
          </a:bodyPr>
          <a:lstStyle/>
          <a:p>
            <a:r>
              <a:rPr lang="en-US" dirty="0"/>
              <a:t>New Lucas Cell 6</a:t>
            </a:r>
          </a:p>
        </p:txBody>
      </p:sp>
      <p:sp>
        <p:nvSpPr>
          <p:cNvPr id="8" name="Slide Number Placeholder 7">
            <a:extLst>
              <a:ext uri="{FF2B5EF4-FFF2-40B4-BE49-F238E27FC236}">
                <a16:creationId xmlns:a16="http://schemas.microsoft.com/office/drawing/2014/main" id="{831A0700-FA68-0A5E-81DD-FB116F5EF50D}"/>
              </a:ext>
            </a:extLst>
          </p:cNvPr>
          <p:cNvSpPr>
            <a:spLocks noGrp="1"/>
          </p:cNvSpPr>
          <p:nvPr>
            <p:ph type="sldNum" sz="quarter" idx="4"/>
          </p:nvPr>
        </p:nvSpPr>
        <p:spPr/>
        <p:txBody>
          <a:bodyPr/>
          <a:lstStyle/>
          <a:p>
            <a:fld id="{86CB4B4D-7CA3-9044-876B-883B54F8677D}" type="slidenum">
              <a:rPr lang="en-CA" smtClean="0"/>
              <a:pPr/>
              <a:t>39</a:t>
            </a:fld>
            <a:endParaRPr lang="en-CA" b="1" dirty="0"/>
          </a:p>
        </p:txBody>
      </p:sp>
    </p:spTree>
    <p:extLst>
      <p:ext uri="{BB962C8B-B14F-4D97-AF65-F5344CB8AC3E}">
        <p14:creationId xmlns:p14="http://schemas.microsoft.com/office/powerpoint/2010/main" val="82159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5F550-7994-BF58-2DAA-DFFA46B2F4A5}"/>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6B5E0AE7-63F9-52F6-5CDB-3FEE03F37F59}"/>
              </a:ext>
            </a:extLst>
          </p:cNvPr>
          <p:cNvSpPr>
            <a:spLocks noGrp="1"/>
          </p:cNvSpPr>
          <p:nvPr>
            <p:ph type="body" sz="quarter" idx="10"/>
          </p:nvPr>
        </p:nvSpPr>
        <p:spPr/>
        <p:txBody>
          <a:bodyPr/>
          <a:lstStyle/>
          <a:p>
            <a:r>
              <a:rPr lang="en-US" dirty="0"/>
              <a:t>U-238 chain and Rn-222</a:t>
            </a:r>
          </a:p>
          <a:p>
            <a:endParaRPr lang="en-US" dirty="0"/>
          </a:p>
        </p:txBody>
      </p:sp>
      <p:pic>
        <p:nvPicPr>
          <p:cNvPr id="1026" name="Picture 2" descr="Decay chain of uranium-238, with radon near the middle ...">
            <a:extLst>
              <a:ext uri="{FF2B5EF4-FFF2-40B4-BE49-F238E27FC236}">
                <a16:creationId xmlns:a16="http://schemas.microsoft.com/office/drawing/2014/main" id="{27E16953-E6E0-4622-329B-14F2D5453E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0651" y="1438391"/>
            <a:ext cx="3867205" cy="5347735"/>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2">
            <a:extLst>
              <a:ext uri="{FF2B5EF4-FFF2-40B4-BE49-F238E27FC236}">
                <a16:creationId xmlns:a16="http://schemas.microsoft.com/office/drawing/2014/main" id="{21E92F5F-7989-69BC-AC45-00E86048018D}"/>
              </a:ext>
            </a:extLst>
          </p:cNvPr>
          <p:cNvSpPr>
            <a:spLocks noGrp="1"/>
          </p:cNvSpPr>
          <p:nvPr>
            <p:ph type="body" sz="quarter" idx="13"/>
          </p:nvPr>
        </p:nvSpPr>
        <p:spPr>
          <a:xfrm>
            <a:off x="736600" y="2342926"/>
            <a:ext cx="5654964" cy="3994150"/>
          </a:xfrm>
        </p:spPr>
        <p:txBody>
          <a:bodyPr/>
          <a:lstStyle/>
          <a:p>
            <a:pPr marL="457200" indent="-457200">
              <a:buFont typeface="Arial" panose="020B0604020202020204" pitchFamily="34" charset="0"/>
              <a:buChar char="•"/>
            </a:pPr>
            <a:r>
              <a:rPr lang="en-US" dirty="0"/>
              <a:t>Abundant underground</a:t>
            </a:r>
          </a:p>
          <a:p>
            <a:pPr marL="457200" indent="-457200">
              <a:buFont typeface="Arial" panose="020B0604020202020204" pitchFamily="34" charset="0"/>
              <a:buChar char="•"/>
            </a:pPr>
            <a:r>
              <a:rPr lang="en-US" dirty="0"/>
              <a:t>Background to rare-event searches</a:t>
            </a:r>
          </a:p>
        </p:txBody>
      </p:sp>
      <p:sp>
        <p:nvSpPr>
          <p:cNvPr id="3" name="Slide Number Placeholder 2">
            <a:extLst>
              <a:ext uri="{FF2B5EF4-FFF2-40B4-BE49-F238E27FC236}">
                <a16:creationId xmlns:a16="http://schemas.microsoft.com/office/drawing/2014/main" id="{92E89D87-ED12-01C0-4C23-E06D77762875}"/>
              </a:ext>
            </a:extLst>
          </p:cNvPr>
          <p:cNvSpPr>
            <a:spLocks noGrp="1"/>
          </p:cNvSpPr>
          <p:nvPr>
            <p:ph type="sldNum" sz="quarter" idx="4"/>
          </p:nvPr>
        </p:nvSpPr>
        <p:spPr/>
        <p:txBody>
          <a:bodyPr/>
          <a:lstStyle/>
          <a:p>
            <a:fld id="{86CB4B4D-7CA3-9044-876B-883B54F8677D}" type="slidenum">
              <a:rPr lang="en-CA" smtClean="0"/>
              <a:pPr/>
              <a:t>4</a:t>
            </a:fld>
            <a:endParaRPr lang="en-CA" b="1" dirty="0"/>
          </a:p>
        </p:txBody>
      </p:sp>
    </p:spTree>
    <p:extLst>
      <p:ext uri="{BB962C8B-B14F-4D97-AF65-F5344CB8AC3E}">
        <p14:creationId xmlns:p14="http://schemas.microsoft.com/office/powerpoint/2010/main" val="6680672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686503-1CE5-C812-E547-3DE764721C4F}"/>
            </a:ext>
          </a:extLst>
        </p:cNvPr>
        <p:cNvGrpSpPr/>
        <p:nvPr/>
      </p:nvGrpSpPr>
      <p:grpSpPr>
        <a:xfrm>
          <a:off x="0" y="0"/>
          <a:ext cx="0" cy="0"/>
          <a:chOff x="0" y="0"/>
          <a:chExt cx="0" cy="0"/>
        </a:xfrm>
      </p:grpSpPr>
      <p:pic>
        <p:nvPicPr>
          <p:cNvPr id="2" name="Picture 1" descr="A close up of a glass&#10;&#10;AI-generated content may be incorrect.">
            <a:extLst>
              <a:ext uri="{FF2B5EF4-FFF2-40B4-BE49-F238E27FC236}">
                <a16:creationId xmlns:a16="http://schemas.microsoft.com/office/drawing/2014/main" id="{07D2BA51-8256-3851-9348-99D019C6AEBE}"/>
              </a:ext>
            </a:extLst>
          </p:cNvPr>
          <p:cNvPicPr>
            <a:picLocks noChangeAspect="1"/>
          </p:cNvPicPr>
          <p:nvPr/>
        </p:nvPicPr>
        <p:blipFill>
          <a:blip r:embed="rId3"/>
          <a:srcRect l="10669" t="24086" r="7735" b="13691"/>
          <a:stretch/>
        </p:blipFill>
        <p:spPr>
          <a:xfrm>
            <a:off x="7998690" y="1607499"/>
            <a:ext cx="4008583" cy="4075778"/>
          </a:xfrm>
          <a:prstGeom prst="rect">
            <a:avLst/>
          </a:prstGeom>
        </p:spPr>
      </p:pic>
      <p:sp>
        <p:nvSpPr>
          <p:cNvPr id="3" name="TextBox 2">
            <a:extLst>
              <a:ext uri="{FF2B5EF4-FFF2-40B4-BE49-F238E27FC236}">
                <a16:creationId xmlns:a16="http://schemas.microsoft.com/office/drawing/2014/main" id="{443590BA-0CFA-F4E5-E690-34A0BE0B7152}"/>
              </a:ext>
            </a:extLst>
          </p:cNvPr>
          <p:cNvSpPr txBox="1"/>
          <p:nvPr/>
        </p:nvSpPr>
        <p:spPr>
          <a:xfrm>
            <a:off x="9070610" y="5683277"/>
            <a:ext cx="1749325" cy="369332"/>
          </a:xfrm>
          <a:prstGeom prst="rect">
            <a:avLst/>
          </a:prstGeom>
          <a:noFill/>
        </p:spPr>
        <p:txBody>
          <a:bodyPr wrap="none" rtlCol="0">
            <a:spAutoFit/>
          </a:bodyPr>
          <a:lstStyle/>
          <a:p>
            <a:r>
              <a:rPr lang="en-US" dirty="0"/>
              <a:t>New Lucas Cell 6</a:t>
            </a:r>
          </a:p>
        </p:txBody>
      </p:sp>
      <p:pic>
        <p:nvPicPr>
          <p:cNvPr id="10" name="Picture 9" descr="A graph of a number of objects&#10;&#10;AI-generated content may be incorrect.">
            <a:extLst>
              <a:ext uri="{FF2B5EF4-FFF2-40B4-BE49-F238E27FC236}">
                <a16:creationId xmlns:a16="http://schemas.microsoft.com/office/drawing/2014/main" id="{3F51B4F8-AC1F-1BFA-08D4-BE63AC1D6CE0}"/>
              </a:ext>
            </a:extLst>
          </p:cNvPr>
          <p:cNvPicPr>
            <a:picLocks noChangeAspect="1"/>
          </p:cNvPicPr>
          <p:nvPr/>
        </p:nvPicPr>
        <p:blipFill>
          <a:blip r:embed="rId4"/>
          <a:stretch>
            <a:fillRect/>
          </a:stretch>
        </p:blipFill>
        <p:spPr>
          <a:xfrm>
            <a:off x="271536" y="649081"/>
            <a:ext cx="7413117" cy="5559838"/>
          </a:xfrm>
          <a:prstGeom prst="rect">
            <a:avLst/>
          </a:prstGeom>
        </p:spPr>
      </p:pic>
      <p:sp>
        <p:nvSpPr>
          <p:cNvPr id="11" name="Slide Number Placeholder 10">
            <a:extLst>
              <a:ext uri="{FF2B5EF4-FFF2-40B4-BE49-F238E27FC236}">
                <a16:creationId xmlns:a16="http://schemas.microsoft.com/office/drawing/2014/main" id="{3886FA33-1EA6-198B-D03D-5867CA288F72}"/>
              </a:ext>
            </a:extLst>
          </p:cNvPr>
          <p:cNvSpPr>
            <a:spLocks noGrp="1"/>
          </p:cNvSpPr>
          <p:nvPr>
            <p:ph type="sldNum" sz="quarter" idx="4"/>
          </p:nvPr>
        </p:nvSpPr>
        <p:spPr/>
        <p:txBody>
          <a:bodyPr/>
          <a:lstStyle/>
          <a:p>
            <a:fld id="{86CB4B4D-7CA3-9044-876B-883B54F8677D}" type="slidenum">
              <a:rPr lang="en-CA" smtClean="0"/>
              <a:pPr/>
              <a:t>40</a:t>
            </a:fld>
            <a:endParaRPr lang="en-CA" b="1" dirty="0"/>
          </a:p>
        </p:txBody>
      </p:sp>
    </p:spTree>
    <p:extLst>
      <p:ext uri="{BB962C8B-B14F-4D97-AF65-F5344CB8AC3E}">
        <p14:creationId xmlns:p14="http://schemas.microsoft.com/office/powerpoint/2010/main" val="20848414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65AD9E-EC4F-9B98-8D93-11F01489839F}"/>
              </a:ext>
            </a:extLst>
          </p:cNvPr>
          <p:cNvSpPr>
            <a:spLocks noGrp="1"/>
          </p:cNvSpPr>
          <p:nvPr>
            <p:ph type="body" sz="quarter" idx="10"/>
          </p:nvPr>
        </p:nvSpPr>
        <p:spPr/>
        <p:txBody>
          <a:bodyPr/>
          <a:lstStyle/>
          <a:p>
            <a:r>
              <a:rPr lang="en-US" dirty="0"/>
              <a:t>Summary of outcomes</a:t>
            </a:r>
          </a:p>
        </p:txBody>
      </p:sp>
      <p:sp>
        <p:nvSpPr>
          <p:cNvPr id="3" name="Text Placeholder 2">
            <a:extLst>
              <a:ext uri="{FF2B5EF4-FFF2-40B4-BE49-F238E27FC236}">
                <a16:creationId xmlns:a16="http://schemas.microsoft.com/office/drawing/2014/main" id="{21C523D3-910B-E1C3-0B7C-1C23ED184BD2}"/>
              </a:ext>
            </a:extLst>
          </p:cNvPr>
          <p:cNvSpPr>
            <a:spLocks noGrp="1"/>
          </p:cNvSpPr>
          <p:nvPr>
            <p:ph type="body" sz="quarter" idx="13"/>
          </p:nvPr>
        </p:nvSpPr>
        <p:spPr/>
        <p:txBody>
          <a:bodyPr/>
          <a:lstStyle/>
          <a:p>
            <a:pPr marL="457200" indent="-457200">
              <a:buFont typeface="Arial" panose="020B0604020202020204" pitchFamily="34" charset="0"/>
              <a:buChar char="•"/>
            </a:pPr>
            <a:r>
              <a:rPr lang="en-US" dirty="0"/>
              <a:t>Established method for fabricating Lucas cells</a:t>
            </a:r>
          </a:p>
          <a:p>
            <a:pPr marL="457200" indent="-457200">
              <a:buFont typeface="Arial" panose="020B0604020202020204" pitchFamily="34" charset="0"/>
              <a:buChar char="•"/>
            </a:pPr>
            <a:r>
              <a:rPr lang="en-US" dirty="0"/>
              <a:t>Determined that ZnS(Ag) is background source in cells</a:t>
            </a:r>
          </a:p>
          <a:p>
            <a:pPr marL="457200" indent="-457200">
              <a:buFont typeface="Arial" panose="020B0604020202020204" pitchFamily="34" charset="0"/>
              <a:buChar char="•"/>
            </a:pPr>
            <a:r>
              <a:rPr lang="en-US" dirty="0"/>
              <a:t>Lucas cells can now be recovered by </a:t>
            </a:r>
            <a:r>
              <a:rPr lang="en-US" dirty="0" err="1"/>
              <a:t>rebonding</a:t>
            </a:r>
            <a:endParaRPr lang="en-US" dirty="0"/>
          </a:p>
          <a:p>
            <a:endParaRPr lang="en-US" dirty="0"/>
          </a:p>
        </p:txBody>
      </p:sp>
      <p:sp>
        <p:nvSpPr>
          <p:cNvPr id="4" name="Slide Number Placeholder 3">
            <a:extLst>
              <a:ext uri="{FF2B5EF4-FFF2-40B4-BE49-F238E27FC236}">
                <a16:creationId xmlns:a16="http://schemas.microsoft.com/office/drawing/2014/main" id="{27E0D2E8-4B79-49CE-9616-65DA59468780}"/>
              </a:ext>
            </a:extLst>
          </p:cNvPr>
          <p:cNvSpPr>
            <a:spLocks noGrp="1"/>
          </p:cNvSpPr>
          <p:nvPr>
            <p:ph type="sldNum" sz="quarter" idx="4"/>
          </p:nvPr>
        </p:nvSpPr>
        <p:spPr/>
        <p:txBody>
          <a:bodyPr/>
          <a:lstStyle/>
          <a:p>
            <a:fld id="{86CB4B4D-7CA3-9044-876B-883B54F8677D}" type="slidenum">
              <a:rPr lang="en-CA" smtClean="0"/>
              <a:pPr/>
              <a:t>41</a:t>
            </a:fld>
            <a:endParaRPr lang="en-CA" b="1" dirty="0"/>
          </a:p>
        </p:txBody>
      </p:sp>
    </p:spTree>
    <p:extLst>
      <p:ext uri="{BB962C8B-B14F-4D97-AF65-F5344CB8AC3E}">
        <p14:creationId xmlns:p14="http://schemas.microsoft.com/office/powerpoint/2010/main" val="36727905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571C53-DF7B-3AA6-9F87-D199A5575D39}"/>
              </a:ext>
            </a:extLst>
          </p:cNvPr>
          <p:cNvSpPr>
            <a:spLocks noGrp="1"/>
          </p:cNvSpPr>
          <p:nvPr>
            <p:ph type="body" sz="quarter" idx="10"/>
          </p:nvPr>
        </p:nvSpPr>
        <p:spPr/>
        <p:txBody>
          <a:bodyPr/>
          <a:lstStyle/>
          <a:p>
            <a:r>
              <a:rPr lang="en-US" dirty="0"/>
              <a:t>Next steps and further investigations</a:t>
            </a:r>
          </a:p>
        </p:txBody>
      </p:sp>
      <p:sp>
        <p:nvSpPr>
          <p:cNvPr id="3" name="Text Placeholder 2">
            <a:extLst>
              <a:ext uri="{FF2B5EF4-FFF2-40B4-BE49-F238E27FC236}">
                <a16:creationId xmlns:a16="http://schemas.microsoft.com/office/drawing/2014/main" id="{DA3AFEB3-7901-53CC-794C-B8992D8D393A}"/>
              </a:ext>
            </a:extLst>
          </p:cNvPr>
          <p:cNvSpPr>
            <a:spLocks noGrp="1"/>
          </p:cNvSpPr>
          <p:nvPr>
            <p:ph type="body" sz="quarter" idx="13"/>
          </p:nvPr>
        </p:nvSpPr>
        <p:spPr>
          <a:xfrm>
            <a:off x="417183" y="2429190"/>
            <a:ext cx="11357634" cy="3994150"/>
          </a:xfrm>
        </p:spPr>
        <p:txBody>
          <a:bodyPr/>
          <a:lstStyle/>
          <a:p>
            <a:pPr marL="457200" indent="-457200">
              <a:buFont typeface="Arial" panose="020B0604020202020204" pitchFamily="34" charset="0"/>
              <a:buChar char="•"/>
            </a:pPr>
            <a:r>
              <a:rPr lang="en-US" dirty="0"/>
              <a:t>Finalize optimal Lucas cell coating method</a:t>
            </a:r>
          </a:p>
          <a:p>
            <a:pPr marL="457200" indent="-457200">
              <a:buFont typeface="Arial" panose="020B0604020202020204" pitchFamily="34" charset="0"/>
              <a:buChar char="•"/>
            </a:pPr>
            <a:r>
              <a:rPr lang="en-US" dirty="0"/>
              <a:t>Identify source of backgrounds in Lucas cells</a:t>
            </a:r>
          </a:p>
          <a:p>
            <a:pPr marL="457200" indent="-457200">
              <a:buFont typeface="Arial" panose="020B0604020202020204" pitchFamily="34" charset="0"/>
              <a:buChar char="•"/>
            </a:pPr>
            <a:r>
              <a:rPr lang="en-US" dirty="0"/>
              <a:t>Producing radiopure ZnS(Ag) in-house at SNOLAB</a:t>
            </a:r>
          </a:p>
          <a:p>
            <a:pPr marL="457200" indent="-457200">
              <a:buFont typeface="Arial" panose="020B0604020202020204" pitchFamily="34" charset="0"/>
              <a:buChar char="•"/>
            </a:pPr>
            <a:r>
              <a:rPr lang="en-US" dirty="0"/>
              <a:t>Study light yield, background of ZnS(Ag) from other suppliers</a:t>
            </a:r>
          </a:p>
          <a:p>
            <a:endParaRPr lang="en-US" dirty="0"/>
          </a:p>
        </p:txBody>
      </p:sp>
      <p:sp>
        <p:nvSpPr>
          <p:cNvPr id="4" name="Slide Number Placeholder 3">
            <a:extLst>
              <a:ext uri="{FF2B5EF4-FFF2-40B4-BE49-F238E27FC236}">
                <a16:creationId xmlns:a16="http://schemas.microsoft.com/office/drawing/2014/main" id="{15F420A1-9FD0-50E9-FF6C-1374E2640F20}"/>
              </a:ext>
            </a:extLst>
          </p:cNvPr>
          <p:cNvSpPr>
            <a:spLocks noGrp="1"/>
          </p:cNvSpPr>
          <p:nvPr>
            <p:ph type="sldNum" sz="quarter" idx="4"/>
          </p:nvPr>
        </p:nvSpPr>
        <p:spPr/>
        <p:txBody>
          <a:bodyPr/>
          <a:lstStyle/>
          <a:p>
            <a:fld id="{86CB4B4D-7CA3-9044-876B-883B54F8677D}" type="slidenum">
              <a:rPr lang="en-CA" smtClean="0"/>
              <a:pPr/>
              <a:t>42</a:t>
            </a:fld>
            <a:endParaRPr lang="en-CA" b="1" dirty="0"/>
          </a:p>
        </p:txBody>
      </p:sp>
    </p:spTree>
    <p:extLst>
      <p:ext uri="{BB962C8B-B14F-4D97-AF65-F5344CB8AC3E}">
        <p14:creationId xmlns:p14="http://schemas.microsoft.com/office/powerpoint/2010/main" val="28178356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9BF5B-CE64-8065-0346-9D19BD445C8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579A4BC-5BF5-88A4-76AA-5C184CFEE7F8}"/>
              </a:ext>
            </a:extLst>
          </p:cNvPr>
          <p:cNvSpPr>
            <a:spLocks noGrp="1"/>
          </p:cNvSpPr>
          <p:nvPr>
            <p:ph type="body" sz="quarter" idx="10"/>
          </p:nvPr>
        </p:nvSpPr>
        <p:spPr/>
        <p:txBody>
          <a:bodyPr/>
          <a:lstStyle/>
          <a:p>
            <a:r>
              <a:rPr lang="en-US" dirty="0"/>
              <a:t>Acknowledgements</a:t>
            </a:r>
          </a:p>
        </p:txBody>
      </p:sp>
      <p:sp>
        <p:nvSpPr>
          <p:cNvPr id="3" name="Text Placeholder 2">
            <a:extLst>
              <a:ext uri="{FF2B5EF4-FFF2-40B4-BE49-F238E27FC236}">
                <a16:creationId xmlns:a16="http://schemas.microsoft.com/office/drawing/2014/main" id="{AA67A48E-2A64-91C2-3A91-AA256F18783E}"/>
              </a:ext>
            </a:extLst>
          </p:cNvPr>
          <p:cNvSpPr>
            <a:spLocks noGrp="1"/>
          </p:cNvSpPr>
          <p:nvPr>
            <p:ph type="body" sz="quarter" idx="13"/>
          </p:nvPr>
        </p:nvSpPr>
        <p:spPr>
          <a:xfrm>
            <a:off x="736600" y="2342926"/>
            <a:ext cx="10633364" cy="3994150"/>
          </a:xfrm>
        </p:spPr>
        <p:txBody>
          <a:bodyPr/>
          <a:lstStyle/>
          <a:p>
            <a:pPr marL="457200" indent="-457200">
              <a:buFont typeface="Arial" panose="020B0604020202020204" pitchFamily="34" charset="0"/>
              <a:buChar char="•"/>
            </a:pPr>
            <a:r>
              <a:rPr lang="en-US" dirty="0"/>
              <a:t>My supervisors, Nasim and Lina</a:t>
            </a:r>
          </a:p>
          <a:p>
            <a:pPr marL="457200" indent="-457200">
              <a:buFont typeface="Arial" panose="020B0604020202020204" pitchFamily="34" charset="0"/>
              <a:buChar char="•"/>
            </a:pPr>
            <a:r>
              <a:rPr lang="en-US" dirty="0"/>
              <a:t>Scientific Support</a:t>
            </a:r>
          </a:p>
          <a:p>
            <a:pPr marL="457200" indent="-457200">
              <a:buFont typeface="Arial" panose="020B0604020202020204" pitchFamily="34" charset="0"/>
              <a:buChar char="•"/>
            </a:pPr>
            <a:r>
              <a:rPr lang="en-US" dirty="0"/>
              <a:t>Ian Lawson</a:t>
            </a:r>
          </a:p>
          <a:p>
            <a:pPr marL="457200" indent="-457200">
              <a:buFont typeface="Arial" panose="020B0604020202020204" pitchFamily="34" charset="0"/>
              <a:buChar char="•"/>
            </a:pPr>
            <a:r>
              <a:rPr lang="en-US" dirty="0"/>
              <a:t>Local SNO+ group (LU)</a:t>
            </a:r>
          </a:p>
          <a:p>
            <a:pPr marL="457200" indent="-457200">
              <a:buFont typeface="Arial" panose="020B0604020202020204" pitchFamily="34" charset="0"/>
              <a:buChar char="•"/>
            </a:pPr>
            <a:r>
              <a:rPr lang="en-US" dirty="0"/>
              <a:t>Other students – Keegan </a:t>
            </a:r>
            <a:r>
              <a:rPr lang="en-US" dirty="0" err="1"/>
              <a:t>Paleshi</a:t>
            </a:r>
            <a:r>
              <a:rPr lang="en-US" dirty="0"/>
              <a:t>, Charles Liu, Justin </a:t>
            </a:r>
            <a:r>
              <a:rPr lang="en-US" dirty="0" err="1"/>
              <a:t>Suys</a:t>
            </a:r>
            <a:r>
              <a:rPr lang="en-US" dirty="0"/>
              <a:t> and more</a:t>
            </a:r>
          </a:p>
        </p:txBody>
      </p:sp>
      <p:sp>
        <p:nvSpPr>
          <p:cNvPr id="4" name="Slide Number Placeholder 3">
            <a:extLst>
              <a:ext uri="{FF2B5EF4-FFF2-40B4-BE49-F238E27FC236}">
                <a16:creationId xmlns:a16="http://schemas.microsoft.com/office/drawing/2014/main" id="{9E54F373-6B91-50FE-37C6-B3F0A07A61E4}"/>
              </a:ext>
            </a:extLst>
          </p:cNvPr>
          <p:cNvSpPr>
            <a:spLocks noGrp="1"/>
          </p:cNvSpPr>
          <p:nvPr>
            <p:ph type="sldNum" sz="quarter" idx="4"/>
          </p:nvPr>
        </p:nvSpPr>
        <p:spPr/>
        <p:txBody>
          <a:bodyPr/>
          <a:lstStyle/>
          <a:p>
            <a:fld id="{86CB4B4D-7CA3-9044-876B-883B54F8677D}" type="slidenum">
              <a:rPr lang="en-CA" smtClean="0"/>
              <a:pPr/>
              <a:t>43</a:t>
            </a:fld>
            <a:endParaRPr lang="en-CA" b="1" dirty="0"/>
          </a:p>
        </p:txBody>
      </p:sp>
    </p:spTree>
    <p:extLst>
      <p:ext uri="{BB962C8B-B14F-4D97-AF65-F5344CB8AC3E}">
        <p14:creationId xmlns:p14="http://schemas.microsoft.com/office/powerpoint/2010/main" val="36197726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6FAB0D-C7F6-7A86-2B19-67B2EC2D1CDB}"/>
              </a:ext>
            </a:extLst>
          </p:cNvPr>
          <p:cNvSpPr>
            <a:spLocks noGrp="1"/>
          </p:cNvSpPr>
          <p:nvPr>
            <p:ph type="body" sz="quarter" idx="10"/>
          </p:nvPr>
        </p:nvSpPr>
        <p:spPr>
          <a:xfrm>
            <a:off x="4208492" y="2770962"/>
            <a:ext cx="3775015" cy="1316076"/>
          </a:xfrm>
        </p:spPr>
        <p:txBody>
          <a:bodyPr>
            <a:noAutofit/>
          </a:bodyPr>
          <a:lstStyle/>
          <a:p>
            <a:r>
              <a:rPr lang="en-US" sz="6000" dirty="0"/>
              <a:t>Thank you!</a:t>
            </a:r>
          </a:p>
        </p:txBody>
      </p:sp>
      <p:sp>
        <p:nvSpPr>
          <p:cNvPr id="3" name="Slide Number Placeholder 2">
            <a:extLst>
              <a:ext uri="{FF2B5EF4-FFF2-40B4-BE49-F238E27FC236}">
                <a16:creationId xmlns:a16="http://schemas.microsoft.com/office/drawing/2014/main" id="{BAC1CC77-CA5B-ADE0-8C20-B537FEFEC22F}"/>
              </a:ext>
            </a:extLst>
          </p:cNvPr>
          <p:cNvSpPr>
            <a:spLocks noGrp="1"/>
          </p:cNvSpPr>
          <p:nvPr>
            <p:ph type="sldNum" sz="quarter" idx="4"/>
          </p:nvPr>
        </p:nvSpPr>
        <p:spPr/>
        <p:txBody>
          <a:bodyPr/>
          <a:lstStyle/>
          <a:p>
            <a:fld id="{86CB4B4D-7CA3-9044-876B-883B54F8677D}" type="slidenum">
              <a:rPr lang="en-CA" smtClean="0"/>
              <a:pPr/>
              <a:t>44</a:t>
            </a:fld>
            <a:endParaRPr lang="en-CA" b="1" dirty="0"/>
          </a:p>
        </p:txBody>
      </p:sp>
    </p:spTree>
    <p:extLst>
      <p:ext uri="{BB962C8B-B14F-4D97-AF65-F5344CB8AC3E}">
        <p14:creationId xmlns:p14="http://schemas.microsoft.com/office/powerpoint/2010/main" val="3680660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F86308-08E7-6DE2-3C8F-2ADA1A93BC2A}"/>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9278C6F9-653F-B93C-AF21-6F6B62960F3E}"/>
              </a:ext>
            </a:extLst>
          </p:cNvPr>
          <p:cNvSpPr>
            <a:spLocks noGrp="1"/>
          </p:cNvSpPr>
          <p:nvPr>
            <p:ph type="body" sz="quarter" idx="10"/>
          </p:nvPr>
        </p:nvSpPr>
        <p:spPr/>
        <p:txBody>
          <a:bodyPr/>
          <a:lstStyle/>
          <a:p>
            <a:r>
              <a:rPr lang="en-US" dirty="0"/>
              <a:t>U-238 chain and Rn-222</a:t>
            </a:r>
          </a:p>
          <a:p>
            <a:endParaRPr lang="en-US" dirty="0"/>
          </a:p>
        </p:txBody>
      </p:sp>
      <p:pic>
        <p:nvPicPr>
          <p:cNvPr id="1026" name="Picture 2" descr="Decay chain of uranium-238, with radon near the middle ...">
            <a:extLst>
              <a:ext uri="{FF2B5EF4-FFF2-40B4-BE49-F238E27FC236}">
                <a16:creationId xmlns:a16="http://schemas.microsoft.com/office/drawing/2014/main" id="{719724BE-D28F-3CAC-F401-0C3297745A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0651" y="1438391"/>
            <a:ext cx="3867205" cy="5347735"/>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2">
            <a:extLst>
              <a:ext uri="{FF2B5EF4-FFF2-40B4-BE49-F238E27FC236}">
                <a16:creationId xmlns:a16="http://schemas.microsoft.com/office/drawing/2014/main" id="{1CFDBC65-0C0B-7A70-DCEC-E26F842DD070}"/>
              </a:ext>
            </a:extLst>
          </p:cNvPr>
          <p:cNvSpPr>
            <a:spLocks noGrp="1"/>
          </p:cNvSpPr>
          <p:nvPr>
            <p:ph type="body" sz="quarter" idx="13"/>
          </p:nvPr>
        </p:nvSpPr>
        <p:spPr>
          <a:xfrm>
            <a:off x="736600" y="2342926"/>
            <a:ext cx="5654964" cy="3994150"/>
          </a:xfrm>
        </p:spPr>
        <p:txBody>
          <a:bodyPr/>
          <a:lstStyle/>
          <a:p>
            <a:pPr marL="457200" indent="-457200">
              <a:buFont typeface="Arial" panose="020B0604020202020204" pitchFamily="34" charset="0"/>
              <a:buChar char="•"/>
            </a:pPr>
            <a:r>
              <a:rPr lang="en-US" dirty="0"/>
              <a:t>Abundant underground</a:t>
            </a:r>
          </a:p>
          <a:p>
            <a:pPr marL="457200" indent="-457200">
              <a:buFont typeface="Arial" panose="020B0604020202020204" pitchFamily="34" charset="0"/>
              <a:buChar char="•"/>
            </a:pPr>
            <a:r>
              <a:rPr lang="en-US" dirty="0"/>
              <a:t>Background to rare-event searches</a:t>
            </a:r>
          </a:p>
          <a:p>
            <a:pPr marL="457200" indent="-457200">
              <a:buFont typeface="Arial" panose="020B0604020202020204" pitchFamily="34" charset="0"/>
              <a:buChar char="•"/>
            </a:pPr>
            <a:r>
              <a:rPr lang="en-US" dirty="0"/>
              <a:t>Gaseous</a:t>
            </a:r>
          </a:p>
        </p:txBody>
      </p:sp>
      <p:sp>
        <p:nvSpPr>
          <p:cNvPr id="3" name="Slide Number Placeholder 2">
            <a:extLst>
              <a:ext uri="{FF2B5EF4-FFF2-40B4-BE49-F238E27FC236}">
                <a16:creationId xmlns:a16="http://schemas.microsoft.com/office/drawing/2014/main" id="{006B73E2-C7B4-50C9-080E-317DCAD6755D}"/>
              </a:ext>
            </a:extLst>
          </p:cNvPr>
          <p:cNvSpPr>
            <a:spLocks noGrp="1"/>
          </p:cNvSpPr>
          <p:nvPr>
            <p:ph type="sldNum" sz="quarter" idx="4"/>
          </p:nvPr>
        </p:nvSpPr>
        <p:spPr/>
        <p:txBody>
          <a:bodyPr/>
          <a:lstStyle/>
          <a:p>
            <a:fld id="{86CB4B4D-7CA3-9044-876B-883B54F8677D}" type="slidenum">
              <a:rPr lang="en-CA" smtClean="0"/>
              <a:pPr/>
              <a:t>5</a:t>
            </a:fld>
            <a:endParaRPr lang="en-CA" b="1" dirty="0"/>
          </a:p>
        </p:txBody>
      </p:sp>
    </p:spTree>
    <p:extLst>
      <p:ext uri="{BB962C8B-B14F-4D97-AF65-F5344CB8AC3E}">
        <p14:creationId xmlns:p14="http://schemas.microsoft.com/office/powerpoint/2010/main" val="5271506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D169B-0545-ABD8-C568-206EA0AC23F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80E77A6-293A-E53A-CEBE-1456B4E70896}"/>
              </a:ext>
            </a:extLst>
          </p:cNvPr>
          <p:cNvSpPr>
            <a:spLocks noGrp="1"/>
          </p:cNvSpPr>
          <p:nvPr>
            <p:ph type="body" sz="quarter" idx="10"/>
          </p:nvPr>
        </p:nvSpPr>
        <p:spPr/>
        <p:txBody>
          <a:bodyPr/>
          <a:lstStyle/>
          <a:p>
            <a:r>
              <a:rPr lang="en-US" dirty="0"/>
              <a:t>Radon assays</a:t>
            </a:r>
          </a:p>
        </p:txBody>
      </p:sp>
      <p:pic>
        <p:nvPicPr>
          <p:cNvPr id="5" name="Picture 4">
            <a:extLst>
              <a:ext uri="{FF2B5EF4-FFF2-40B4-BE49-F238E27FC236}">
                <a16:creationId xmlns:a16="http://schemas.microsoft.com/office/drawing/2014/main" id="{44FC3DCA-3102-401F-4075-D8D2816CBFC7}"/>
              </a:ext>
            </a:extLst>
          </p:cNvPr>
          <p:cNvPicPr>
            <a:picLocks noChangeAspect="1"/>
          </p:cNvPicPr>
          <p:nvPr/>
        </p:nvPicPr>
        <p:blipFill>
          <a:blip r:embed="rId3"/>
          <a:stretch>
            <a:fillRect/>
          </a:stretch>
        </p:blipFill>
        <p:spPr>
          <a:xfrm>
            <a:off x="6883913" y="1933233"/>
            <a:ext cx="4686954" cy="3553321"/>
          </a:xfrm>
          <a:prstGeom prst="rect">
            <a:avLst/>
          </a:prstGeom>
        </p:spPr>
      </p:pic>
      <p:pic>
        <p:nvPicPr>
          <p:cNvPr id="7" name="Picture 6">
            <a:extLst>
              <a:ext uri="{FF2B5EF4-FFF2-40B4-BE49-F238E27FC236}">
                <a16:creationId xmlns:a16="http://schemas.microsoft.com/office/drawing/2014/main" id="{21AF0EDE-32E7-69DC-4AC9-678C7E22501C}"/>
              </a:ext>
            </a:extLst>
          </p:cNvPr>
          <p:cNvPicPr>
            <a:picLocks noChangeAspect="1"/>
          </p:cNvPicPr>
          <p:nvPr/>
        </p:nvPicPr>
        <p:blipFill>
          <a:blip r:embed="rId4"/>
          <a:stretch>
            <a:fillRect/>
          </a:stretch>
        </p:blipFill>
        <p:spPr>
          <a:xfrm>
            <a:off x="191621" y="2017722"/>
            <a:ext cx="6373114" cy="3305636"/>
          </a:xfrm>
          <a:prstGeom prst="rect">
            <a:avLst/>
          </a:prstGeom>
        </p:spPr>
      </p:pic>
      <p:sp>
        <p:nvSpPr>
          <p:cNvPr id="3" name="Slide Number Placeholder 2">
            <a:extLst>
              <a:ext uri="{FF2B5EF4-FFF2-40B4-BE49-F238E27FC236}">
                <a16:creationId xmlns:a16="http://schemas.microsoft.com/office/drawing/2014/main" id="{2CA75758-547D-7715-AE1E-55E9BACB623E}"/>
              </a:ext>
            </a:extLst>
          </p:cNvPr>
          <p:cNvSpPr>
            <a:spLocks noGrp="1"/>
          </p:cNvSpPr>
          <p:nvPr>
            <p:ph type="sldNum" sz="quarter" idx="4"/>
          </p:nvPr>
        </p:nvSpPr>
        <p:spPr/>
        <p:txBody>
          <a:bodyPr/>
          <a:lstStyle/>
          <a:p>
            <a:fld id="{86CB4B4D-7CA3-9044-876B-883B54F8677D}" type="slidenum">
              <a:rPr lang="en-CA" smtClean="0"/>
              <a:pPr/>
              <a:t>6</a:t>
            </a:fld>
            <a:endParaRPr lang="en-CA" b="1" dirty="0"/>
          </a:p>
        </p:txBody>
      </p:sp>
    </p:spTree>
    <p:extLst>
      <p:ext uri="{BB962C8B-B14F-4D97-AF65-F5344CB8AC3E}">
        <p14:creationId xmlns:p14="http://schemas.microsoft.com/office/powerpoint/2010/main" val="18126133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1DE6DB-1345-9B8A-3DAF-A32FC72313C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2647FD1-CD4F-F3A2-8E37-C273447B152F}"/>
              </a:ext>
            </a:extLst>
          </p:cNvPr>
          <p:cNvSpPr>
            <a:spLocks noGrp="1"/>
          </p:cNvSpPr>
          <p:nvPr>
            <p:ph type="body" sz="quarter" idx="10"/>
          </p:nvPr>
        </p:nvSpPr>
        <p:spPr>
          <a:xfrm>
            <a:off x="896114" y="1558704"/>
            <a:ext cx="10399772" cy="2239596"/>
          </a:xfrm>
        </p:spPr>
        <p:txBody>
          <a:bodyPr>
            <a:normAutofit/>
          </a:bodyPr>
          <a:lstStyle/>
          <a:p>
            <a:r>
              <a:rPr lang="en-US" dirty="0"/>
              <a:t>Lucas cells: Key concepts</a:t>
            </a:r>
          </a:p>
        </p:txBody>
      </p:sp>
      <p:sp>
        <p:nvSpPr>
          <p:cNvPr id="3" name="Slide Number Placeholder 2">
            <a:extLst>
              <a:ext uri="{FF2B5EF4-FFF2-40B4-BE49-F238E27FC236}">
                <a16:creationId xmlns:a16="http://schemas.microsoft.com/office/drawing/2014/main" id="{F9AF60A0-2668-0F07-168F-50D251AF98FF}"/>
              </a:ext>
            </a:extLst>
          </p:cNvPr>
          <p:cNvSpPr>
            <a:spLocks noGrp="1"/>
          </p:cNvSpPr>
          <p:nvPr>
            <p:ph type="sldNum" sz="quarter" idx="4"/>
          </p:nvPr>
        </p:nvSpPr>
        <p:spPr/>
        <p:txBody>
          <a:bodyPr/>
          <a:lstStyle/>
          <a:p>
            <a:fld id="{86CB4B4D-7CA3-9044-876B-883B54F8677D}" type="slidenum">
              <a:rPr lang="en-CA" smtClean="0"/>
              <a:pPr/>
              <a:t>7</a:t>
            </a:fld>
            <a:endParaRPr lang="en-CA" b="1" dirty="0"/>
          </a:p>
        </p:txBody>
      </p:sp>
    </p:spTree>
    <p:extLst>
      <p:ext uri="{BB962C8B-B14F-4D97-AF65-F5344CB8AC3E}">
        <p14:creationId xmlns:p14="http://schemas.microsoft.com/office/powerpoint/2010/main" val="10696494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6CAFEF-E3DA-7FC7-AACD-827BAA736087}"/>
              </a:ext>
            </a:extLst>
          </p:cNvPr>
          <p:cNvSpPr>
            <a:spLocks noGrp="1"/>
          </p:cNvSpPr>
          <p:nvPr>
            <p:ph type="body" sz="quarter" idx="10"/>
          </p:nvPr>
        </p:nvSpPr>
        <p:spPr/>
        <p:txBody>
          <a:bodyPr/>
          <a:lstStyle/>
          <a:p>
            <a:r>
              <a:rPr lang="en-US" dirty="0"/>
              <a:t>What are Lucas cells?</a:t>
            </a:r>
          </a:p>
        </p:txBody>
      </p:sp>
      <p:sp>
        <p:nvSpPr>
          <p:cNvPr id="3" name="Text Placeholder 2">
            <a:extLst>
              <a:ext uri="{FF2B5EF4-FFF2-40B4-BE49-F238E27FC236}">
                <a16:creationId xmlns:a16="http://schemas.microsoft.com/office/drawing/2014/main" id="{DE4E3D71-55CC-7232-B34F-7A368B6BEA48}"/>
              </a:ext>
            </a:extLst>
          </p:cNvPr>
          <p:cNvSpPr>
            <a:spLocks noGrp="1"/>
          </p:cNvSpPr>
          <p:nvPr>
            <p:ph type="body" sz="quarter" idx="13"/>
          </p:nvPr>
        </p:nvSpPr>
        <p:spPr>
          <a:xfrm>
            <a:off x="736600" y="2342926"/>
            <a:ext cx="6449204" cy="3994150"/>
          </a:xfrm>
        </p:spPr>
        <p:txBody>
          <a:bodyPr/>
          <a:lstStyle/>
          <a:p>
            <a:pPr marL="457200" indent="-457200">
              <a:buFont typeface="Arial" panose="020B0604020202020204" pitchFamily="34" charset="0"/>
              <a:buChar char="•"/>
            </a:pPr>
            <a:r>
              <a:rPr lang="en-US" dirty="0"/>
              <a:t>Scintillator alpha counter</a:t>
            </a:r>
          </a:p>
          <a:p>
            <a:pPr marL="457200" indent="-457200">
              <a:buFont typeface="Arial" panose="020B0604020202020204" pitchFamily="34" charset="0"/>
              <a:buChar char="•"/>
            </a:pPr>
            <a:r>
              <a:rPr lang="en-US" dirty="0"/>
              <a:t>ZnS(Ag) coated volume storing a gas sample</a:t>
            </a:r>
          </a:p>
          <a:p>
            <a:pPr marL="457200" indent="-457200">
              <a:buFont typeface="Arial" panose="020B0604020202020204" pitchFamily="34" charset="0"/>
              <a:buChar char="•"/>
            </a:pPr>
            <a:r>
              <a:rPr lang="en-US" dirty="0"/>
              <a:t>Used to count decays of Rn atoms trapped using assays</a:t>
            </a:r>
          </a:p>
        </p:txBody>
      </p:sp>
      <p:pic>
        <p:nvPicPr>
          <p:cNvPr id="4" name="Picture 3">
            <a:extLst>
              <a:ext uri="{FF2B5EF4-FFF2-40B4-BE49-F238E27FC236}">
                <a16:creationId xmlns:a16="http://schemas.microsoft.com/office/drawing/2014/main" id="{AF5E70E0-5CC3-0F58-D58D-432DD6BEA6F7}"/>
              </a:ext>
            </a:extLst>
          </p:cNvPr>
          <p:cNvPicPr>
            <a:picLocks noChangeAspect="1"/>
          </p:cNvPicPr>
          <p:nvPr/>
        </p:nvPicPr>
        <p:blipFill>
          <a:blip r:embed="rId3"/>
          <a:stretch>
            <a:fillRect/>
          </a:stretch>
        </p:blipFill>
        <p:spPr>
          <a:xfrm>
            <a:off x="8112185" y="1455066"/>
            <a:ext cx="2589614" cy="4622581"/>
          </a:xfrm>
          <a:prstGeom prst="rect">
            <a:avLst/>
          </a:prstGeom>
        </p:spPr>
      </p:pic>
      <p:sp>
        <p:nvSpPr>
          <p:cNvPr id="5" name="Slide Number Placeholder 4">
            <a:extLst>
              <a:ext uri="{FF2B5EF4-FFF2-40B4-BE49-F238E27FC236}">
                <a16:creationId xmlns:a16="http://schemas.microsoft.com/office/drawing/2014/main" id="{C6710CF8-F1D2-66E3-B05B-B3FA4DAC852F}"/>
              </a:ext>
            </a:extLst>
          </p:cNvPr>
          <p:cNvSpPr>
            <a:spLocks noGrp="1"/>
          </p:cNvSpPr>
          <p:nvPr>
            <p:ph type="sldNum" sz="quarter" idx="4"/>
          </p:nvPr>
        </p:nvSpPr>
        <p:spPr/>
        <p:txBody>
          <a:bodyPr/>
          <a:lstStyle/>
          <a:p>
            <a:fld id="{86CB4B4D-7CA3-9044-876B-883B54F8677D}" type="slidenum">
              <a:rPr lang="en-CA" smtClean="0"/>
              <a:pPr/>
              <a:t>8</a:t>
            </a:fld>
            <a:endParaRPr lang="en-CA" b="1" dirty="0"/>
          </a:p>
        </p:txBody>
      </p:sp>
    </p:spTree>
    <p:extLst>
      <p:ext uri="{BB962C8B-B14F-4D97-AF65-F5344CB8AC3E}">
        <p14:creationId xmlns:p14="http://schemas.microsoft.com/office/powerpoint/2010/main" val="35486750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FE3B6-1FF2-B391-A6FC-C4334D474C0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CFBCBB8-C4BF-A6AE-CC49-AC7B3ACBC429}"/>
              </a:ext>
            </a:extLst>
          </p:cNvPr>
          <p:cNvSpPr>
            <a:spLocks noGrp="1"/>
          </p:cNvSpPr>
          <p:nvPr>
            <p:ph type="body" sz="quarter" idx="10"/>
          </p:nvPr>
        </p:nvSpPr>
        <p:spPr/>
        <p:txBody>
          <a:bodyPr/>
          <a:lstStyle/>
          <a:p>
            <a:r>
              <a:rPr lang="en-US" dirty="0"/>
              <a:t>Principle of operation</a:t>
            </a:r>
          </a:p>
        </p:txBody>
      </p:sp>
      <p:pic>
        <p:nvPicPr>
          <p:cNvPr id="5" name="Picture 4">
            <a:extLst>
              <a:ext uri="{FF2B5EF4-FFF2-40B4-BE49-F238E27FC236}">
                <a16:creationId xmlns:a16="http://schemas.microsoft.com/office/drawing/2014/main" id="{A2BE68A7-D04E-2992-DA59-99788C4919E1}"/>
              </a:ext>
            </a:extLst>
          </p:cNvPr>
          <p:cNvPicPr>
            <a:picLocks noChangeAspect="1"/>
          </p:cNvPicPr>
          <p:nvPr/>
        </p:nvPicPr>
        <p:blipFill>
          <a:blip r:embed="rId3"/>
          <a:stretch>
            <a:fillRect/>
          </a:stretch>
        </p:blipFill>
        <p:spPr>
          <a:xfrm>
            <a:off x="2351673" y="1503936"/>
            <a:ext cx="7212948" cy="4896864"/>
          </a:xfrm>
          <a:prstGeom prst="rect">
            <a:avLst/>
          </a:prstGeom>
        </p:spPr>
      </p:pic>
      <p:sp>
        <p:nvSpPr>
          <p:cNvPr id="3" name="Oval 2">
            <a:extLst>
              <a:ext uri="{FF2B5EF4-FFF2-40B4-BE49-F238E27FC236}">
                <a16:creationId xmlns:a16="http://schemas.microsoft.com/office/drawing/2014/main" id="{66BF34A2-E4DC-543A-B8F4-79CA3B915BA1}"/>
              </a:ext>
            </a:extLst>
          </p:cNvPr>
          <p:cNvSpPr/>
          <p:nvPr/>
        </p:nvSpPr>
        <p:spPr>
          <a:xfrm>
            <a:off x="3795622" y="4865299"/>
            <a:ext cx="232914" cy="21565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C544F70-A7EA-A096-2011-B6FD31516083}"/>
              </a:ext>
            </a:extLst>
          </p:cNvPr>
          <p:cNvSpPr txBox="1"/>
          <p:nvPr/>
        </p:nvSpPr>
        <p:spPr>
          <a:xfrm>
            <a:off x="4028536" y="4973128"/>
            <a:ext cx="853119" cy="369332"/>
          </a:xfrm>
          <a:prstGeom prst="rect">
            <a:avLst/>
          </a:prstGeom>
          <a:noFill/>
        </p:spPr>
        <p:txBody>
          <a:bodyPr wrap="none" rtlCol="0">
            <a:spAutoFit/>
          </a:bodyPr>
          <a:lstStyle/>
          <a:p>
            <a:r>
              <a:rPr lang="en-US" dirty="0"/>
              <a:t>Rn-222</a:t>
            </a:r>
          </a:p>
        </p:txBody>
      </p:sp>
      <p:sp>
        <p:nvSpPr>
          <p:cNvPr id="4" name="Slide Number Placeholder 3">
            <a:extLst>
              <a:ext uri="{FF2B5EF4-FFF2-40B4-BE49-F238E27FC236}">
                <a16:creationId xmlns:a16="http://schemas.microsoft.com/office/drawing/2014/main" id="{CCB36D11-5C5C-6718-BE3B-AFC68A5F0C62}"/>
              </a:ext>
            </a:extLst>
          </p:cNvPr>
          <p:cNvSpPr>
            <a:spLocks noGrp="1"/>
          </p:cNvSpPr>
          <p:nvPr>
            <p:ph type="sldNum" sz="quarter" idx="4"/>
          </p:nvPr>
        </p:nvSpPr>
        <p:spPr/>
        <p:txBody>
          <a:bodyPr/>
          <a:lstStyle/>
          <a:p>
            <a:fld id="{86CB4B4D-7CA3-9044-876B-883B54F8677D}" type="slidenum">
              <a:rPr lang="en-CA" smtClean="0"/>
              <a:pPr/>
              <a:t>9</a:t>
            </a:fld>
            <a:endParaRPr lang="en-CA" b="1" dirty="0"/>
          </a:p>
        </p:txBody>
      </p:sp>
    </p:spTree>
    <p:extLst>
      <p:ext uri="{BB962C8B-B14F-4D97-AF65-F5344CB8AC3E}">
        <p14:creationId xmlns:p14="http://schemas.microsoft.com/office/powerpoint/2010/main" val="2468975085"/>
      </p:ext>
    </p:extLst>
  </p:cSld>
  <p:clrMapOvr>
    <a:masterClrMapping/>
  </p:clrMapOvr>
</p:sld>
</file>

<file path=ppt/theme/theme1.xml><?xml version="1.0" encoding="utf-8"?>
<a:theme xmlns:a="http://schemas.openxmlformats.org/drawingml/2006/main" name="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tion title with blue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hite slide with log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73A3C8CA49EED4AB57CA11BC863EC3C" ma:contentTypeVersion="10" ma:contentTypeDescription="Create a new document." ma:contentTypeScope="" ma:versionID="867bb96d7a24c458e5e6aab17c849712">
  <xsd:schema xmlns:xsd="http://www.w3.org/2001/XMLSchema" xmlns:xs="http://www.w3.org/2001/XMLSchema" xmlns:p="http://schemas.microsoft.com/office/2006/metadata/properties" xmlns:ns3="cfd3dd9b-b59d-417b-ade3-051803b383f6" targetNamespace="http://schemas.microsoft.com/office/2006/metadata/properties" ma:root="true" ma:fieldsID="398fe0975afb6e4e7cba0adf384654d3" ns3:_="">
    <xsd:import namespace="cfd3dd9b-b59d-417b-ade3-051803b383f6"/>
    <xsd:element name="properties">
      <xsd:complexType>
        <xsd:sequence>
          <xsd:element name="documentManagement">
            <xsd:complexType>
              <xsd:all>
                <xsd:element ref="ns3:MediaServiceDateTaken" minOccurs="0"/>
                <xsd:element ref="ns3:_activity" minOccurs="0"/>
                <xsd:element ref="ns3:MediaServiceMetadata" minOccurs="0"/>
                <xsd:element ref="ns3:MediaServiceFastMetadata" minOccurs="0"/>
                <xsd:element ref="ns3:MediaServiceSearchProperties" minOccurs="0"/>
                <xsd:element ref="ns3:MediaServiceObjectDetectorVersions" minOccurs="0"/>
                <xsd:element ref="ns3:MediaServiceSystemTags"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d3dd9b-b59d-417b-ade3-051803b383f6"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_activity" ma:index="9" nillable="true" ma:displayName="_activity" ma:hidden="true" ma:internalName="_activity">
      <xsd:simpleType>
        <xsd:restriction base="dms:Note"/>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SystemTags" ma:index="14" nillable="true" ma:displayName="MediaServiceSystemTags" ma:hidden="true" ma:internalName="MediaServiceSystemTags" ma:readOnly="true">
      <xsd:simpleType>
        <xsd:restriction base="dms:Note"/>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cfd3dd9b-b59d-417b-ade3-051803b383f6" xsi:nil="true"/>
  </documentManagement>
</p:properties>
</file>

<file path=customXml/itemProps1.xml><?xml version="1.0" encoding="utf-8"?>
<ds:datastoreItem xmlns:ds="http://schemas.openxmlformats.org/officeDocument/2006/customXml" ds:itemID="{A1BA8B8C-B65F-4801-8C3F-5BFC33FF8624}">
  <ds:schemaRefs>
    <ds:schemaRef ds:uri="http://schemas.microsoft.com/sharepoint/v3/contenttype/forms"/>
  </ds:schemaRefs>
</ds:datastoreItem>
</file>

<file path=customXml/itemProps2.xml><?xml version="1.0" encoding="utf-8"?>
<ds:datastoreItem xmlns:ds="http://schemas.openxmlformats.org/officeDocument/2006/customXml" ds:itemID="{2478FC1F-6A60-470A-AA37-CBD746D4BD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fd3dd9b-b59d-417b-ade3-051803b383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97E12EC-89C8-4846-980E-1FFCA445DBA6}">
  <ds:schemaRefs>
    <ds:schemaRef ds:uri="http://schemas.microsoft.com/office/2006/documentManagement/types"/>
    <ds:schemaRef ds:uri="http://schemas.microsoft.com/office/infopath/2007/PartnerControls"/>
    <ds:schemaRef ds:uri="http://purl.org/dc/elements/1.1/"/>
    <ds:schemaRef ds:uri="http://purl.org/dc/terms/"/>
    <ds:schemaRef ds:uri="http://purl.org/dc/dcmitype/"/>
    <ds:schemaRef ds:uri="cfd3dd9b-b59d-417b-ade3-051803b383f6"/>
    <ds:schemaRef ds:uri="http://www.w3.org/XML/1998/namespace"/>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39492</TotalTime>
  <Words>2200</Words>
  <Application>Microsoft Office PowerPoint</Application>
  <PresentationFormat>Widescreen</PresentationFormat>
  <Paragraphs>269</Paragraphs>
  <Slides>44</Slides>
  <Notes>39</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44</vt:i4>
      </vt:variant>
    </vt:vector>
  </HeadingPairs>
  <TitlesOfParts>
    <vt:vector size="50" baseType="lpstr">
      <vt:lpstr>Aptos</vt:lpstr>
      <vt:lpstr>Arial</vt:lpstr>
      <vt:lpstr>Calibri</vt:lpstr>
      <vt:lpstr>Title</vt:lpstr>
      <vt:lpstr>Section title with blue background</vt:lpstr>
      <vt:lpstr>White slide with logo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Juliette Deloye</dc:creator>
  <cp:lastModifiedBy>Peter Qin</cp:lastModifiedBy>
  <cp:revision>29</cp:revision>
  <dcterms:created xsi:type="dcterms:W3CDTF">2024-01-05T19:14:15Z</dcterms:created>
  <dcterms:modified xsi:type="dcterms:W3CDTF">2025-04-17T14:49:42Z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0x010100E73A3C8CA49EED4AB57CA11BC863EC3C</vt:lpwstr>
  </property>
</Properties>
</file>