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61" r:id="rId5"/>
    <p:sldMasterId id="2147483650" r:id="rId6"/>
    <p:sldMasterId id="2147483752" r:id="rId7"/>
    <p:sldMasterId id="2147483674" r:id="rId8"/>
    <p:sldMasterId id="2147483686" r:id="rId9"/>
    <p:sldMasterId id="2147483698" r:id="rId10"/>
    <p:sldMasterId id="2147483754" r:id="rId11"/>
    <p:sldMasterId id="2147483748" r:id="rId12"/>
    <p:sldMasterId id="2147483710" r:id="rId13"/>
    <p:sldMasterId id="2147483750" r:id="rId14"/>
    <p:sldMasterId id="2147483734" r:id="rId15"/>
    <p:sldMasterId id="2147483722" r:id="rId16"/>
    <p:sldMasterId id="2147483746" r:id="rId17"/>
  </p:sldMasterIdLst>
  <p:notesMasterIdLst>
    <p:notesMasterId r:id="rId39"/>
  </p:notesMasterIdLst>
  <p:sldIdLst>
    <p:sldId id="257" r:id="rId18"/>
    <p:sldId id="271" r:id="rId19"/>
    <p:sldId id="259" r:id="rId20"/>
    <p:sldId id="281" r:id="rId21"/>
    <p:sldId id="263" r:id="rId22"/>
    <p:sldId id="268" r:id="rId23"/>
    <p:sldId id="270" r:id="rId24"/>
    <p:sldId id="261" r:id="rId25"/>
    <p:sldId id="280" r:id="rId26"/>
    <p:sldId id="282" r:id="rId27"/>
    <p:sldId id="284" r:id="rId28"/>
    <p:sldId id="277" r:id="rId29"/>
    <p:sldId id="262" r:id="rId30"/>
    <p:sldId id="274" r:id="rId31"/>
    <p:sldId id="276" r:id="rId32"/>
    <p:sldId id="275" r:id="rId33"/>
    <p:sldId id="279" r:id="rId34"/>
    <p:sldId id="264" r:id="rId35"/>
    <p:sldId id="269" r:id="rId36"/>
    <p:sldId id="266" r:id="rId37"/>
    <p:sldId id="27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BE"/>
    <a:srgbClr val="E9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D0DB6-2007-61EC-3B16-D70CF32C1E52}" v="617" dt="2025-04-15T17:01:06.385"/>
    <p1510:client id="{128B5C64-1209-B56A-455D-52004C558BB6}" v="23" dt="2025-04-16T16:55:12.073"/>
    <p1510:client id="{3977A674-20F3-78E9-8949-F6DF8D9E6529}" v="346" dt="2025-04-16T01:00:52.221"/>
    <p1510:client id="{BF0A48BF-E7F4-DF25-12B5-0F27BF7AD53A}" v="228" dt="2025-04-14T21:49:35.623"/>
    <p1510:client id="{C1235830-BB42-B822-DE5F-5BCDD49AD1E1}" v="174" dt="2025-04-15T19:52:30.883"/>
    <p1510:client id="{E2B66054-4F36-7EA6-3BD8-5A9D05C10A82}" v="21" dt="2025-04-15T19:08:39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6A5DC-0367-48CE-9789-7DCAD7E8DFAC}" type="datetimeFigureOut"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92828-B421-4D83-9805-FAFCC2687D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2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Proportion: 98% </a:t>
            </a:r>
            <a:r>
              <a:rPr lang="en-US" dirty="0" err="1">
                <a:ea typeface="Calibri"/>
                <a:cs typeface="Calibri"/>
              </a:rPr>
              <a:t>Ar</a:t>
            </a:r>
            <a:r>
              <a:rPr lang="en-US" dirty="0">
                <a:ea typeface="Calibri"/>
                <a:cs typeface="Calibri"/>
              </a:rPr>
              <a:t>, 2% CH4</a:t>
            </a:r>
          </a:p>
          <a:p>
            <a:r>
              <a:rPr lang="en-US" dirty="0">
                <a:ea typeface="Calibri"/>
                <a:cs typeface="Calibri"/>
              </a:rPr>
              <a:t>Quencher gas: Methane -&gt; prevent sparks (can be a target itself)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Cooling the sphere allows the maximization of radon concentration !!!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Sphere leaks around the O-ring when cooled using LN2 (not a good sealer)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5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/>
              <a:t>We attempted to measure the effect of cooling the sphere at vacuum to check for possible leaks. (still need to do more tests for data collection)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Thermocouple frontend set up to collect temperature data to monitor state and will be used to control the heating strips (K-type because of range)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We are investigating how to remotely control the power supply to the heating strips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92448-82B0-5F6D-7ADA-58ADA96F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2BD51-CE1A-F8A9-FA31-E46ED56FA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A0CE7-4875-01D8-4A99-61379FE79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 simple diagram to show the internal structure of the SPC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2AE34-1B21-AAC5-69A4-6A2F30535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ea typeface="Calibri" panose="020F0502020204030204"/>
                <a:cs typeface="Calibri" panose="020F0502020204030204"/>
              </a:rPr>
              <a:t>Since we can reconstruct particles' energy, we can differentiate alpha-particles based on their energy profiles. (unique to the SPC)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Disadvantages: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No data yet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Unknown detector efficiency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Might be leaks in apparatus if not checked/assembled properly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E5382-112B-1CC1-F9A3-5C4B4EBF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CE308-9584-3F15-C89B-5808C6784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BE2B2-DA20-3F75-956F-E10E4708B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BE594-0B71-BC30-CF84-5D6DFBDA6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Trap A and B are cooled using liquid nitrogen for trapping radon. (cryo-pumping) </a:t>
            </a:r>
          </a:p>
          <a:p>
            <a:r>
              <a:rPr lang="en-US" dirty="0">
                <a:ea typeface="Calibri"/>
                <a:cs typeface="Calibri"/>
              </a:rPr>
              <a:t>Lucas cell placed in DAQ for photon counting after being pumped with gas from trap B</a:t>
            </a:r>
          </a:p>
          <a:p>
            <a:r>
              <a:rPr lang="en-US" dirty="0">
                <a:ea typeface="Calibri"/>
                <a:cs typeface="Calibri"/>
              </a:rPr>
              <a:t>We have a similar mechanism for the 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4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623CC-B29B-C27C-DCA3-1D723A8C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11C85-5A6E-583D-9BB8-BF77F4128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59169-E790-C466-CC23-BFBD15412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04DF3-03B6-8026-5F54-BA8D210D5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2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Last time, I was getting introduced to MIDAS and learning the structure</a:t>
            </a:r>
            <a:endParaRPr lang="en-US"/>
          </a:p>
          <a:p>
            <a:r>
              <a:rPr lang="en-US" dirty="0">
                <a:ea typeface="Calibri"/>
                <a:cs typeface="Calibri"/>
              </a:rPr>
              <a:t>Now, we have a frontend set up</a:t>
            </a:r>
          </a:p>
          <a:p>
            <a:r>
              <a:rPr lang="en-US" dirty="0"/>
              <a:t>Figured out how to scale the live display 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Configured the trigger event function to detect signals that cross the threshold 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endParaRPr lang="en-US" dirty="0"/>
          </a:p>
          <a:p>
            <a:r>
              <a:rPr lang="en-US" dirty="0">
                <a:ea typeface="Calibri"/>
                <a:cs typeface="Calibri"/>
              </a:rPr>
              <a:t>How did I figure it out?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Specific compiler flags in the </a:t>
            </a:r>
            <a:r>
              <a:rPr lang="en-US" dirty="0" err="1">
                <a:ea typeface="Calibri"/>
                <a:cs typeface="Calibri"/>
              </a:rPr>
              <a:t>Makefile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Read through MIDAS documentation to trace function calls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Ran memory tests to realize that my data was being overwritten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8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The frontend is available publicly to build. Further instructions can be found on how to build the program and use it for data acquisition.</a:t>
            </a:r>
          </a:p>
          <a:p>
            <a:r>
              <a:rPr lang="en-US" dirty="0">
                <a:ea typeface="Calibri"/>
                <a:cs typeface="Calibri"/>
              </a:rPr>
              <a:t>Serves as a general template for </a:t>
            </a:r>
            <a:r>
              <a:rPr lang="en-US" dirty="0" err="1">
                <a:ea typeface="Calibri"/>
                <a:cs typeface="Calibri"/>
              </a:rPr>
              <a:t>c++</a:t>
            </a:r>
            <a:r>
              <a:rPr lang="en-US" dirty="0">
                <a:ea typeface="Calibri"/>
                <a:cs typeface="Calibri"/>
              </a:rPr>
              <a:t> MIDAS frontends that relies on a TCP connection</a:t>
            </a:r>
          </a:p>
          <a:p>
            <a:r>
              <a:rPr lang="en-US" dirty="0">
                <a:ea typeface="Calibri"/>
                <a:cs typeface="Calibri"/>
              </a:rPr>
              <a:t>Fully documented as well for people who might work on it later</a:t>
            </a:r>
            <a:endParaRPr lang="en-US"/>
          </a:p>
          <a:p>
            <a:r>
              <a:rPr lang="en-US" dirty="0">
                <a:ea typeface="Calibri"/>
                <a:cs typeface="Calibri"/>
              </a:rPr>
              <a:t>Can be forked/cloned and edited to make custom changes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The ROOTANA live-display is stable (no more crashes)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/>
              <a:t>TGraph</a:t>
            </a:r>
            <a:r>
              <a:rPr lang="en-US" dirty="0"/>
              <a:t> updates every 500 events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origin of the </a:t>
            </a:r>
            <a:r>
              <a:rPr lang="en-US" dirty="0" err="1"/>
              <a:t>TGraph</a:t>
            </a:r>
            <a:r>
              <a:rPr lang="en-US" dirty="0"/>
              <a:t> updates every 100 events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live-display skips plotting of every 5 events 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Can support high-frequency data streaming (</a:t>
            </a:r>
            <a:r>
              <a:rPr lang="en-US" err="1"/>
              <a:t>upto</a:t>
            </a:r>
            <a:r>
              <a:rPr lang="en-US"/>
              <a:t> 0.5 MHz)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92828-B421-4D83-9805-FAFCC2687D6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4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2F905E-AABC-858E-97CD-E19B5D3663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170" y="2219324"/>
            <a:ext cx="10176389" cy="18766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B368B-EB65-44E8-624C-BE885629B1D9}"/>
              </a:ext>
            </a:extLst>
          </p:cNvPr>
          <p:cNvCxnSpPr>
            <a:cxnSpLocks/>
          </p:cNvCxnSpPr>
          <p:nvPr userDrawn="1"/>
        </p:nvCxnSpPr>
        <p:spPr>
          <a:xfrm>
            <a:off x="914864" y="4304371"/>
            <a:ext cx="1627614" cy="0"/>
          </a:xfrm>
          <a:prstGeom prst="line">
            <a:avLst/>
          </a:prstGeom>
          <a:ln w="60325">
            <a:solidFill>
              <a:srgbClr val="0076B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5FC6F-48D7-CF64-2F1F-A15FF5D08C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17" y="4638676"/>
            <a:ext cx="10176389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name (your/pronouns)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AE065C2-1961-6367-48F2-91D8AA262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170" y="5163035"/>
            <a:ext cx="10191135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position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7A03F45-D30E-BA2B-B46E-411CC0B13D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170" y="1234726"/>
            <a:ext cx="2123765" cy="742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348008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 book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696A4-4932-171C-C549-374D271C7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1EC251-7CD5-C1A1-1F6C-1C4FDB842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3311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8030292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B35E097-96F8-2B53-F7AF-2C1F45B90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258" y="2233930"/>
            <a:ext cx="1091259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hangingPunct="1">
              <a:buNone/>
            </a:pPr>
            <a:r>
              <a:rPr lang="en-CA"/>
              <a:t>Insert your text here.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Add bullet points;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if you would like.</a:t>
            </a:r>
          </a:p>
        </p:txBody>
      </p:sp>
    </p:spTree>
    <p:extLst>
      <p:ext uri="{BB962C8B-B14F-4D97-AF65-F5344CB8AC3E}">
        <p14:creationId xmlns:p14="http://schemas.microsoft.com/office/powerpoint/2010/main" val="119578572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1D3B2E13-FF2E-396D-44D2-D3A1BE8256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77875797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C4949AC-48E5-176A-C2B2-EF0DDD2A05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336892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4D95C058-0F0F-D002-0481-15B9BAB1C2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7680746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3865B6-9B04-7351-92D7-2587272FB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599" y="780353"/>
            <a:ext cx="9366045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Land 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831F-6707-6EA8-6535-ACCC0AAC3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 fontAlgn="base"/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SNOLAB is located on the traditional territory of the Robinson-Huron Treaty of 1850, shared by the Indigenous people of the surrounding Atikameksheng </a:t>
            </a:r>
            <a:r>
              <a:rPr lang="en-US" sz="2800" b="0" i="0" u="none" strike="noStrike" err="1">
                <a:solidFill>
                  <a:srgbClr val="FFFFFF"/>
                </a:solidFill>
                <a:effectLst/>
              </a:rPr>
              <a:t>Anishnawbek</a:t>
            </a:r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 First Nation as part of the larger Anishinabek Nation.</a:t>
            </a:r>
            <a:r>
              <a:rPr lang="en-US" sz="2800" b="0" i="0" u="none" strike="noStrike">
                <a:solidFill>
                  <a:srgbClr val="000000"/>
                </a:solidFill>
                <a:effectLst/>
              </a:rPr>
              <a:t>​</a:t>
            </a:r>
            <a:r>
              <a:rPr lang="en-US" sz="28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>
                <a:solidFill>
                  <a:srgbClr val="000000"/>
                </a:solidFill>
                <a:effectLst/>
              </a:rPr>
              <a:t>​</a:t>
            </a:r>
            <a:r>
              <a:rPr lang="en-US" sz="28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We acknowledge those who came before us and </a:t>
            </a:r>
            <a:r>
              <a:rPr lang="en-US" sz="2800" b="0" i="0" u="none" strike="noStrike" err="1">
                <a:solidFill>
                  <a:srgbClr val="FFFFFF"/>
                </a:solidFill>
                <a:effectLst/>
              </a:rPr>
              <a:t>honour</a:t>
            </a:r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 those who are the caretakers of the land and the waters.</a:t>
            </a:r>
            <a:endParaRPr lang="en-US" sz="2800" b="0" i="0">
              <a:solidFill>
                <a:srgbClr val="000000"/>
              </a:solidFill>
              <a:effectLst/>
            </a:endParaRPr>
          </a:p>
          <a:p>
            <a:pPr lvl="0"/>
            <a:r>
              <a:rPr lang="en-US"/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92943161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3BF6304-D7D3-2EF8-6D74-5BA3E26861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79B55-492A-5A46-53EC-F68D0DD5B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13" y="2309202"/>
            <a:ext cx="9985426" cy="22395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2131618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3BF6304-D7D3-2EF8-6D74-5BA3E26861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79B55-492A-5A46-53EC-F68D0DD5B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13" y="2309202"/>
            <a:ext cx="9985426" cy="22395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Section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152A-8547-C812-DB70-42243712CC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548188"/>
            <a:ext cx="9985375" cy="104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417626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746F5D-996E-B94B-373F-51E85D95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780353"/>
            <a:ext cx="9380794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B537DBC-71F2-21D1-5190-2E361120C9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78EF-65BC-0E17-0F42-558273BA4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332610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3865B6-9B04-7351-92D7-2587272FB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599" y="780353"/>
            <a:ext cx="9366045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6486236-75BF-7971-5C61-E4FF144197F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831F-6707-6EA8-6535-ACCC0AAC3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21971027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343395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495E-5132-0265-2394-746562CC1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411547027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493553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0387F-BED0-E5BD-65DA-881495C53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26926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08CB002-0972-50D2-46C4-DE6B12878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8618" y="1895707"/>
            <a:ext cx="3701923" cy="2430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</a:t>
            </a:r>
            <a:r>
              <a:rPr lang="en-CA"/>
              <a:t>Insert a quote here.</a:t>
            </a:r>
            <a:r>
              <a:rPr lang="en-US"/>
              <a:t>”</a:t>
            </a:r>
            <a:endParaRPr lang="en-C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4711F95-097D-1583-C755-03E2E342E2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8617" y="4594302"/>
            <a:ext cx="3701923" cy="802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- Jane Doe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F5832C5-B6C6-D9E1-8D17-AEA9CB8652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1288345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O_Presentation_16x9_Title.jpg" descr="SNO_Presentation_16x9_Title.jpg">
            <a:extLst>
              <a:ext uri="{FF2B5EF4-FFF2-40B4-BE49-F238E27FC236}">
                <a16:creationId xmlns:a16="http://schemas.microsoft.com/office/drawing/2014/main" id="{9BF0C9A8-4B14-4A48-4258-F11A11E1D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8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0DD9EF8-E711-C698-796A-09AA0BD04E7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44693DB-AC8C-ED06-C6C1-9F33C8F709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D273DD7E-3247-06F5-E3CB-5F4E1504311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63382B-D389-E96D-79C6-8BBE0DEDA1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FF7A5ECC-BAAB-3F83-89B0-03A33E724DA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8908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FF565D-8369-EDDF-8689-B283550C0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801714D3-B1BB-507F-295C-36867487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8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001955-4969-2CAE-FAF0-96A797C6A5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6BE">
              <a:alpha val="5987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F3935EC-1561-D58B-5D61-3E8D5BB5E4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D6DFAF-F807-112D-1F46-A218364174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581408-AD6C-2F15-4CFA-5E04D45A5BDF}"/>
              </a:ext>
            </a:extLst>
          </p:cNvPr>
          <p:cNvSpPr txBox="1">
            <a:spLocks/>
          </p:cNvSpPr>
          <p:nvPr userDrawn="1"/>
        </p:nvSpPr>
        <p:spPr>
          <a:xfrm>
            <a:off x="1026376" y="2377987"/>
            <a:ext cx="4883770" cy="2102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rgbClr val="0076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0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801714D3-B1BB-507F-295C-36867487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8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F3935EC-1561-D58B-5D61-3E8D5BB5E4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9FA688-C388-80EE-F789-2C05330DE4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6BE">
              <a:alpha val="5987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D6DFAF-F807-112D-1F46-A218364174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581408-AD6C-2F15-4CFA-5E04D45A5BDF}"/>
              </a:ext>
            </a:extLst>
          </p:cNvPr>
          <p:cNvSpPr txBox="1">
            <a:spLocks/>
          </p:cNvSpPr>
          <p:nvPr userDrawn="1"/>
        </p:nvSpPr>
        <p:spPr>
          <a:xfrm>
            <a:off x="1026376" y="2377987"/>
            <a:ext cx="4883770" cy="2102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rgbClr val="0076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9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189776E-5B92-6606-5D51-CD5E090D2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494BD1B8-6295-EEB2-CAF5-11FEE224F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6CD02D28-2546-9C15-077E-4AC3FEA1340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FF565D-8369-EDDF-8689-B283550C0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34F37BBA-53FC-2BCA-FE36-CF59C2018B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2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5915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5E37637-C098-3218-A852-12AB53FF073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47869E-357B-B869-DE44-A24CE4AAE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1.14559" TargetMode="External"/><Relationship Id="rId2" Type="http://schemas.openxmlformats.org/officeDocument/2006/relationships/hyperlink" Target="https://incompliancemag.com/noise-suppression-techniques-using-capacitors/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0BA1F-9202-A636-E35E-5004FDE35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393" y="2405334"/>
            <a:ext cx="9503230" cy="2040636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The Radon Radar</a:t>
            </a:r>
            <a:endParaRPr lang="en-US"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6599F-4525-08EF-4E90-59E21643A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4638676"/>
            <a:ext cx="9503229" cy="46023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Mann Gandhi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1A45B-0591-6EB8-BD1D-5A2325C36C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4951368"/>
            <a:ext cx="9503229" cy="46023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Research Assistant</a:t>
            </a:r>
            <a:endParaRPr lang="en-US">
              <a:ea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4F2AA-6FE7-9CDA-17A6-3B83FF1BA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8" y="1234726"/>
            <a:ext cx="2220688" cy="74266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2025/04/17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136AC6-CB4D-F8A6-6768-A7F4C1FE2CDC}"/>
              </a:ext>
            </a:extLst>
          </p:cNvPr>
          <p:cNvSpPr txBox="1">
            <a:spLocks/>
          </p:cNvSpPr>
          <p:nvPr/>
        </p:nvSpPr>
        <p:spPr>
          <a:xfrm>
            <a:off x="918632" y="5510743"/>
            <a:ext cx="9503229" cy="4602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Calibri"/>
              </a:rPr>
              <a:t>Pierre Gorel</a:t>
            </a:r>
            <a:endParaRPr lang="en-US">
              <a:ea typeface="Calibri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D8871F-C2F1-DF83-6B42-28C9B5A84504}"/>
              </a:ext>
            </a:extLst>
          </p:cNvPr>
          <p:cNvSpPr txBox="1">
            <a:spLocks/>
          </p:cNvSpPr>
          <p:nvPr/>
        </p:nvSpPr>
        <p:spPr>
          <a:xfrm>
            <a:off x="918632" y="5823435"/>
            <a:ext cx="9503229" cy="4602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Calibri"/>
              </a:rPr>
              <a:t>Research Scientist</a:t>
            </a:r>
            <a:endParaRPr lang="en-US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70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7EE632-FC61-D0F2-6A68-AB9C16B8C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722" y="397336"/>
            <a:ext cx="9367828" cy="1316076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Current efforts at Radon Assays: </a:t>
            </a:r>
            <a:endParaRPr lang="en-US" dirty="0">
              <a:ea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C8AD98-4F2B-0A14-C8AF-BBBD34E41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10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A4BDE-81DA-05FC-4293-9735A725B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722" y="1433252"/>
            <a:ext cx="9767443" cy="3994150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We currently use Radon boards on Surface and Underground. 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dirty="0">
              <a:ea typeface="Calibri"/>
            </a:endParaRPr>
          </a:p>
        </p:txBody>
      </p:sp>
      <p:pic>
        <p:nvPicPr>
          <p:cNvPr id="5" name="Picture 4" descr="A diagram of a trap&#10;&#10;AI-generated content may be incorrect.">
            <a:extLst>
              <a:ext uri="{FF2B5EF4-FFF2-40B4-BE49-F238E27FC236}">
                <a16:creationId xmlns:a16="http://schemas.microsoft.com/office/drawing/2014/main" id="{2F27D194-2D19-9551-E270-A5DF44E6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42" y="2533148"/>
            <a:ext cx="6149642" cy="3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5F267-FDDF-421E-3B91-D23ADE9A9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1C0531D-76DF-094F-5C78-CEBE90E70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644" y="560407"/>
            <a:ext cx="7571759" cy="115279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How is the </a:t>
            </a:r>
            <a:r>
              <a:rPr lang="en-US" err="1">
                <a:latin typeface="Calibri"/>
                <a:ea typeface="Calibri"/>
                <a:cs typeface="Calibri"/>
              </a:rPr>
              <a:t>RnSPC</a:t>
            </a:r>
            <a:r>
              <a:rPr lang="en-US">
                <a:latin typeface="Calibri"/>
                <a:ea typeface="Calibri"/>
                <a:cs typeface="Calibri"/>
              </a:rPr>
              <a:t> different?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97625CF-7D2F-CC2F-717C-3DFEFE002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337" y="1581228"/>
            <a:ext cx="11422567" cy="4614638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Provides a more meaningful understanding of the particle count since we can differentiate particles and categorize interactions too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Higher energy resolution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Not constrained by Lucas cell geometry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Can be re-used easily unlike Lucas cells (old cells with higher backgrounds can no longer be used)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40F1F-72DA-EA66-9497-C3C5FB55A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504EF-09D6-06BF-6F5E-CA3D7AA0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267F02-18A1-8A90-915A-6DC8C61A5E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8764" y="2313012"/>
            <a:ext cx="9104076" cy="2230416"/>
          </a:xfrm>
        </p:spPr>
        <p:txBody>
          <a:bodyPr lIns="91440" tIns="45720" rIns="91440" bIns="45720" anchor="b">
            <a:normAutofit lnSpcReduction="100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How do we capture the data?</a:t>
            </a:r>
            <a:endParaRPr lang="en-US">
              <a:ea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4C25C-F279-E137-4461-8C83FA65F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AE4960-96E5-C89E-810C-5ED71013B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8120" y="1304721"/>
            <a:ext cx="5488992" cy="3293954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Using a combination of tools:</a:t>
            </a:r>
            <a:endParaRPr lang="en-US">
              <a:ea typeface="Calibri" panose="020F0502020204030204" pitchFamily="34" charset="0"/>
            </a:endParaRPr>
          </a:p>
          <a:p>
            <a:endParaRPr lang="en-US" sz="3300">
              <a:latin typeface="Calibri"/>
              <a:ea typeface="Calibri"/>
              <a:cs typeface="Calibri"/>
            </a:endParaRPr>
          </a:p>
          <a:p>
            <a:pPr marL="742950" indent="-742950">
              <a:buAutoNum type="alphaLcParenR"/>
            </a:pPr>
            <a:r>
              <a:rPr lang="en-US" sz="3000">
                <a:latin typeface="Calibri"/>
                <a:ea typeface="Calibri"/>
                <a:cs typeface="Calibri"/>
              </a:rPr>
              <a:t>MIDAS DAQ Software</a:t>
            </a:r>
          </a:p>
          <a:p>
            <a:pPr marL="742950" indent="-742950">
              <a:buAutoNum type="alphaLcParenR"/>
            </a:pPr>
            <a:endParaRPr lang="en-US" sz="3000">
              <a:latin typeface="Calibri"/>
              <a:ea typeface="Calibri"/>
              <a:cs typeface="Calibri"/>
            </a:endParaRPr>
          </a:p>
          <a:p>
            <a:pPr marL="742950" indent="-742950">
              <a:buAutoNum type="alphaLcParenR"/>
            </a:pPr>
            <a:r>
              <a:rPr lang="en-US" sz="3000">
                <a:latin typeface="Calibri"/>
                <a:ea typeface="Calibri"/>
                <a:cs typeface="Calibri"/>
              </a:rPr>
              <a:t>Red Pitaya (Data Streaming Client)</a:t>
            </a:r>
            <a:endParaRPr lang="en-US" sz="3000"/>
          </a:p>
          <a:p>
            <a:pPr marL="742950" indent="-742950">
              <a:buAutoNum type="alphaLcParenR"/>
            </a:pPr>
            <a:endParaRPr lang="en-US" sz="3300">
              <a:latin typeface="Calibri"/>
              <a:ea typeface="Calibri"/>
              <a:cs typeface="Calibri"/>
            </a:endParaRPr>
          </a:p>
          <a:p>
            <a:pPr marL="742950" indent="-742950">
              <a:buAutoNum type="alphaLcParenR"/>
            </a:pPr>
            <a:endParaRPr lang="en-US" sz="3300">
              <a:ea typeface="Calibri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A82D5A-5BF8-AC20-CA91-65657DD1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" y="3695641"/>
            <a:ext cx="6265155" cy="3166546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2CE1A8-0B50-94A1-4CC1-803D9273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" y="-1"/>
            <a:ext cx="6269495" cy="3699832"/>
          </a:xfrm>
          <a:prstGeom prst="rect">
            <a:avLst/>
          </a:prstGeom>
        </p:spPr>
      </p:pic>
      <p:pic>
        <p:nvPicPr>
          <p:cNvPr id="5" name="Picture 4" descr="A black box with a red logo on it and wires&#10;&#10;AI-generated content may be incorrect.">
            <a:extLst>
              <a:ext uri="{FF2B5EF4-FFF2-40B4-BE49-F238E27FC236}">
                <a16:creationId xmlns:a16="http://schemas.microsoft.com/office/drawing/2014/main" id="{80F00788-FC3F-33F5-D866-FB36DA5EC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269" y="4428226"/>
            <a:ext cx="1678557" cy="21709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C6C16-3CB2-90F9-A613-21E689037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9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026F-601F-9E86-14D0-ED817C190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0FBFAE-BF9B-61A3-CBEE-010CB856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142" y="819174"/>
            <a:ext cx="6377025" cy="892330"/>
          </a:xfrm>
        </p:spPr>
        <p:txBody>
          <a:bodyPr lIns="91440" tIns="45720" rIns="91440" bIns="45720" anchor="t">
            <a:normAutofit fontScale="77500" lnSpcReduction="200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Updates on the MIDAS Frontend:</a:t>
            </a:r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5DB4C3B-1994-EF20-0B3A-39EB784ED0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413" y="1716028"/>
            <a:ext cx="8059639" cy="3994150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Frontend works as intended!!!</a:t>
            </a:r>
            <a:endParaRPr lang="en-US" dirty="0">
              <a:ea typeface="Calibri" panose="020F0502020204030204" pitchFamily="34" charset="0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Tested using Arbitrary waveform generator and </a:t>
            </a:r>
            <a:r>
              <a:rPr lang="en-US" dirty="0" err="1">
                <a:latin typeface="Calibri"/>
                <a:ea typeface="Calibri"/>
                <a:cs typeface="Calibri"/>
              </a:rPr>
              <a:t>RnSPC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Can read up to 2000 values per second from the Red Pitaya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Run files are compressed and can be analyzed using python (specific MIDAS libs required)</a:t>
            </a:r>
            <a:endParaRPr lang="en-US" dirty="0">
              <a:ea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A graph with purple lines&#10;&#10;AI-generated content may be incorrect.">
            <a:extLst>
              <a:ext uri="{FF2B5EF4-FFF2-40B4-BE49-F238E27FC236}">
                <a16:creationId xmlns:a16="http://schemas.microsoft.com/office/drawing/2014/main" id="{D25A1965-3655-C573-611A-B0B33E10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81" y="1397447"/>
            <a:ext cx="2740604" cy="2030841"/>
          </a:xfrm>
          <a:prstGeom prst="rect">
            <a:avLst/>
          </a:prstGeom>
        </p:spPr>
      </p:pic>
      <p:pic>
        <p:nvPicPr>
          <p:cNvPr id="4" name="Picture 3" descr="A graph with purple lines&#10;&#10;AI-generated content may be incorrect.">
            <a:extLst>
              <a:ext uri="{FF2B5EF4-FFF2-40B4-BE49-F238E27FC236}">
                <a16:creationId xmlns:a16="http://schemas.microsoft.com/office/drawing/2014/main" id="{9AB324A0-419C-54C2-0D0D-8B9F7ADCF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179" y="4004139"/>
            <a:ext cx="2741713" cy="20400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D3DBB-C874-B9FF-BB98-60FE0C1CE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79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04E04-B109-6640-D9D7-50B0A393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C7FE04-FEB6-E43B-C6D7-B0AC144AC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779" y="166688"/>
            <a:ext cx="8791575" cy="65246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1759D-4BCF-3938-A9EA-3110D66D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0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0BA5F-69AD-84CB-C75E-05B9B07B1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7BD845A0-3563-6954-B573-CBC160BDB697}"/>
              </a:ext>
            </a:extLst>
          </p:cNvPr>
          <p:cNvSpPr txBox="1">
            <a:spLocks/>
          </p:cNvSpPr>
          <p:nvPr/>
        </p:nvSpPr>
        <p:spPr>
          <a:xfrm>
            <a:off x="483051" y="645992"/>
            <a:ext cx="6377025" cy="89233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 ROOTANA GUI:</a:t>
            </a:r>
            <a:endParaRPr lang="en-US" sz="3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B9FEC676-C1FA-E2BF-6476-EB3FEE4A3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525" y="1411077"/>
            <a:ext cx="9331287" cy="52477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17CE2-7985-F911-0F61-20EC09BC1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2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C41B2-2360-0EC7-A861-20A33AEA0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B48B64-9B17-91B5-D62C-4BCBE01FDE7A}"/>
              </a:ext>
            </a:extLst>
          </p:cNvPr>
          <p:cNvSpPr txBox="1"/>
          <p:nvPr/>
        </p:nvSpPr>
        <p:spPr>
          <a:xfrm>
            <a:off x="638979" y="1410160"/>
            <a:ext cx="11033392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2800" dirty="0"/>
              <a:t>The </a:t>
            </a:r>
            <a:r>
              <a:rPr lang="en-US" sz="2800" dirty="0" err="1"/>
              <a:t>RnSPC</a:t>
            </a:r>
            <a:r>
              <a:rPr lang="en-US" sz="2800" dirty="0"/>
              <a:t> produces a steady baseline noise signal fluctuating between ±2.5 mV</a:t>
            </a:r>
            <a:endParaRPr lang="en-US" dirty="0"/>
          </a:p>
          <a:p>
            <a:pPr marL="457200" indent="-457200">
              <a:buFont typeface="Calibri"/>
              <a:buChar char="-"/>
            </a:pPr>
            <a:endParaRPr lang="en-US" sz="2800">
              <a:ea typeface="Calibri"/>
              <a:cs typeface="Calibri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A container to hold the LN2 has been added to the setup</a:t>
            </a:r>
          </a:p>
          <a:p>
            <a:pPr marL="457200" indent="-457200">
              <a:buFont typeface="Calibri"/>
              <a:buChar char="-"/>
            </a:pPr>
            <a:endParaRPr lang="en-US" sz="2800">
              <a:ea typeface="Calibri"/>
              <a:cs typeface="Calibri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A scissor lift is being used so we can manually adjust exposure of LN2 to the sphere (our goal is to only submerge 1/3 of the sphere in LN2)</a:t>
            </a:r>
          </a:p>
          <a:p>
            <a:endParaRPr lang="en-US" sz="2800" dirty="0">
              <a:ea typeface="Calibri"/>
              <a:cs typeface="Calibri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Want to add heating strips around O-ring to prevent freezing or possibly replace the O-ring/material of O-ring</a:t>
            </a:r>
          </a:p>
          <a:p>
            <a:pPr marL="457200" indent="-457200">
              <a:buFont typeface="Calibri"/>
              <a:buChar char="-"/>
            </a:pPr>
            <a:endParaRPr lang="en-US" sz="2800"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A333CC5-E331-2351-6E15-1BCD5A22D676}"/>
              </a:ext>
            </a:extLst>
          </p:cNvPr>
          <p:cNvSpPr txBox="1">
            <a:spLocks/>
          </p:cNvSpPr>
          <p:nvPr/>
        </p:nvSpPr>
        <p:spPr>
          <a:xfrm>
            <a:off x="635538" y="517249"/>
            <a:ext cx="6377025" cy="89233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>
                <a:solidFill>
                  <a:srgbClr val="0076BE"/>
                </a:solidFill>
                <a:ea typeface="Calibri"/>
                <a:cs typeface="Calibri"/>
              </a:rPr>
              <a:t>Detector characterization: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7A450-58C7-1D72-10F4-E27F42EE6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1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12D9B3E4-E296-4D1C-84E8-E31D3A3B2A1B}"/>
              </a:ext>
            </a:extLst>
          </p:cNvPr>
          <p:cNvSpPr txBox="1">
            <a:spLocks/>
          </p:cNvSpPr>
          <p:nvPr/>
        </p:nvSpPr>
        <p:spPr>
          <a:xfrm>
            <a:off x="506142" y="819174"/>
            <a:ext cx="7829138" cy="89233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>
                <a:solidFill>
                  <a:srgbClr val="0076BE"/>
                </a:solidFill>
                <a:ea typeface="Calibri"/>
                <a:cs typeface="Calibri"/>
              </a:rPr>
              <a:t>Detector characterization (cont'd):</a:t>
            </a:r>
          </a:p>
        </p:txBody>
      </p:sp>
      <p:pic>
        <p:nvPicPr>
          <p:cNvPr id="3" name="Picture 2" descr="A metal container with a tube attached to it&#10;&#10;AI-generated content may be incorrect.">
            <a:extLst>
              <a:ext uri="{FF2B5EF4-FFF2-40B4-BE49-F238E27FC236}">
                <a16:creationId xmlns:a16="http://schemas.microsoft.com/office/drawing/2014/main" id="{1AA4A566-8D28-9B6B-FE1B-E0DC92E5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750" y="1705188"/>
            <a:ext cx="5869947" cy="44001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3E1A6-949F-3B20-7029-7A4CEBED4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2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04CE09-9463-25B8-445C-39A2AC40E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2353" y="760726"/>
            <a:ext cx="4935536" cy="1316076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Future Work: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941E75-1AEE-719D-9EAC-873FE8559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08512" y="1938791"/>
            <a:ext cx="6489224" cy="5480213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Test the sphere using the adhesive heating strips and LN2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Set up a frontend to control power supply to the heating strip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Test the sphere using a calibration source and compare to Lucas cell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Model the signal-amplification due to Townsend avalanche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Draft the standard operating procedure for an assay with the sphere</a:t>
            </a:r>
          </a:p>
          <a:p>
            <a:endParaRPr lang="en-US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metal ladder in a tunnel&#10;&#10;Description automatically generated">
            <a:extLst>
              <a:ext uri="{FF2B5EF4-FFF2-40B4-BE49-F238E27FC236}">
                <a16:creationId xmlns:a16="http://schemas.microsoft.com/office/drawing/2014/main" id="{F26F1822-5202-07B8-3475-AE49C3F32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7" r="19867" b="7382"/>
          <a:stretch/>
        </p:blipFill>
        <p:spPr>
          <a:xfrm>
            <a:off x="0" y="0"/>
            <a:ext cx="553027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10850-D9BB-7933-2C0E-0B2FEE1DB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4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59B9-5887-81C7-63F1-B518E26FB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216194-5F25-9B0B-5140-4F148360A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186" y="2313012"/>
            <a:ext cx="9985426" cy="2239596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What is it?</a:t>
            </a:r>
            <a:endParaRPr lang="en-US">
              <a:ea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FCE9A6-6284-D70D-F12D-04E68A9F1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00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7F6DBE-A671-7C7D-CA1A-4CE0BF371B5A}"/>
              </a:ext>
            </a:extLst>
          </p:cNvPr>
          <p:cNvSpPr txBox="1"/>
          <p:nvPr/>
        </p:nvSpPr>
        <p:spPr>
          <a:xfrm>
            <a:off x="567070" y="708836"/>
            <a:ext cx="110578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>
                <a:solidFill>
                  <a:srgbClr val="0076BE"/>
                </a:solidFill>
                <a:ea typeface="Calibri"/>
                <a:cs typeface="Calibri"/>
              </a:rPr>
              <a:t>References: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50BB7-4BBC-3721-8291-766283BAA1FA}"/>
              </a:ext>
            </a:extLst>
          </p:cNvPr>
          <p:cNvSpPr txBox="1"/>
          <p:nvPr/>
        </p:nvSpPr>
        <p:spPr>
          <a:xfrm>
            <a:off x="750956" y="2241826"/>
            <a:ext cx="10811565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[1] </a:t>
            </a:r>
            <a:r>
              <a:rPr lang="en-US" sz="2400" dirty="0" err="1">
                <a:ea typeface="+mn-lt"/>
                <a:cs typeface="+mn-lt"/>
              </a:rPr>
              <a:t>G.Savvidis</a:t>
            </a:r>
            <a:r>
              <a:rPr lang="en-US" sz="2400" dirty="0">
                <a:ea typeface="+mn-lt"/>
                <a:cs typeface="+mn-lt"/>
              </a:rPr>
              <a:t>,(2023). Sensor characterization and fiducial volume studies for the NEWS-G dark matter experiment (PhD thesis). Queen's University.</a:t>
            </a: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[2] </a:t>
            </a:r>
            <a:r>
              <a:rPr lang="en-US" sz="2400" dirty="0">
                <a:ea typeface="+mn-lt"/>
                <a:cs typeface="+mn-lt"/>
              </a:rPr>
              <a:t>In Compliance Magazine. (n.d.). Noise suppression techniques using capacitors. In Compliance Magazine. Retrieved April 10, 2025, from </a:t>
            </a:r>
            <a:r>
              <a:rPr lang="en-US" sz="2400" dirty="0">
                <a:ea typeface="+mn-lt"/>
                <a:cs typeface="+mn-lt"/>
                <a:hlinkClick r:id="rId2"/>
              </a:rPr>
              <a:t>https://incompliancemag.com/noise-suppression-techniques-using-capacitors/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[3] </a:t>
            </a:r>
            <a:r>
              <a:rPr lang="en-US" sz="2400" dirty="0" err="1">
                <a:ea typeface="+mn-lt"/>
                <a:cs typeface="+mn-lt"/>
              </a:rPr>
              <a:t>N.Fatemighomi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Y.Ahmed</a:t>
            </a:r>
            <a:r>
              <a:rPr lang="en-US" sz="2400" dirty="0">
                <a:ea typeface="+mn-lt"/>
                <a:cs typeface="+mn-lt"/>
              </a:rPr>
              <a:t>, S. M. </a:t>
            </a:r>
            <a:r>
              <a:rPr lang="en-US" sz="2400" dirty="0" err="1">
                <a:ea typeface="+mn-lt"/>
                <a:cs typeface="+mn-lt"/>
              </a:rPr>
              <a:t>A.Hussain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J.Lu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A.Pearson</a:t>
            </a:r>
            <a:r>
              <a:rPr lang="en-US" sz="2400" dirty="0">
                <a:ea typeface="+mn-lt"/>
                <a:cs typeface="+mn-lt"/>
              </a:rPr>
              <a:t>, &amp; </a:t>
            </a:r>
            <a:r>
              <a:rPr lang="en-US" sz="2400" dirty="0" err="1">
                <a:ea typeface="+mn-lt"/>
                <a:cs typeface="+mn-lt"/>
              </a:rPr>
              <a:t>J.Suys</a:t>
            </a:r>
            <a:r>
              <a:rPr lang="en-US" sz="2400" dirty="0">
                <a:ea typeface="+mn-lt"/>
                <a:cs typeface="+mn-lt"/>
              </a:rPr>
              <a:t>,(2025). </a:t>
            </a:r>
            <a:r>
              <a:rPr lang="en-US" sz="2400" i="1" dirty="0">
                <a:ea typeface="+mn-lt"/>
                <a:cs typeface="+mn-lt"/>
              </a:rPr>
              <a:t>Measurement of Radon-222 concentration in N₂ using an activated charcoal trap</a:t>
            </a:r>
            <a:r>
              <a:rPr lang="en-US" sz="2400" dirty="0">
                <a:ea typeface="+mn-lt"/>
                <a:cs typeface="+mn-lt"/>
              </a:rPr>
              <a:t> (arXiv:2501.14559v2 [</a:t>
            </a:r>
            <a:r>
              <a:rPr lang="en-US" sz="2400" dirty="0" err="1">
                <a:ea typeface="+mn-lt"/>
                <a:cs typeface="+mn-lt"/>
              </a:rPr>
              <a:t>physics.ins</a:t>
            </a:r>
            <a:r>
              <a:rPr lang="en-US" sz="2400" dirty="0">
                <a:ea typeface="+mn-lt"/>
                <a:cs typeface="+mn-lt"/>
              </a:rPr>
              <a:t>-det]). </a:t>
            </a:r>
            <a:r>
              <a:rPr lang="en-US" sz="2400" dirty="0" err="1">
                <a:ea typeface="+mn-lt"/>
                <a:cs typeface="+mn-lt"/>
              </a:rPr>
              <a:t>arXiv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>
                <a:ea typeface="+mn-lt"/>
                <a:cs typeface="+mn-lt"/>
                <a:hlinkClick r:id="rId3"/>
              </a:rPr>
              <a:t>https://arxiv.org/abs/2501.14559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  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8E865-E66B-CF0D-8430-EBE23945F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6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3980-5B91-D5EB-A234-BA5493CB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3CCB8-7B69-763D-756C-1BD7663B46F0}"/>
              </a:ext>
            </a:extLst>
          </p:cNvPr>
          <p:cNvSpPr txBox="1"/>
          <p:nvPr/>
        </p:nvSpPr>
        <p:spPr>
          <a:xfrm>
            <a:off x="1501913" y="2263912"/>
            <a:ext cx="9011478" cy="6957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A3FED-866D-D62E-20BF-265694DD3509}"/>
              </a:ext>
            </a:extLst>
          </p:cNvPr>
          <p:cNvSpPr txBox="1"/>
          <p:nvPr/>
        </p:nvSpPr>
        <p:spPr>
          <a:xfrm>
            <a:off x="3046003" y="2406546"/>
            <a:ext cx="661504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>
                <a:solidFill>
                  <a:schemeClr val="bg1"/>
                </a:solidFill>
                <a:ea typeface="Calibri"/>
                <a:cs typeface="Calibri"/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0C660-60C8-6090-FBFC-5785A8EDE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0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3CEFFE-1E71-300E-3F2C-92A2D4321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6111" y="1157574"/>
            <a:ext cx="7253335" cy="604145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The Radon Spherical Proportional Counter (</a:t>
            </a:r>
            <a:r>
              <a:rPr lang="en-US" sz="2800" dirty="0" err="1">
                <a:latin typeface="Calibri"/>
                <a:ea typeface="Calibri"/>
                <a:cs typeface="Calibri"/>
              </a:rPr>
              <a:t>RnSPC</a:t>
            </a:r>
            <a:r>
              <a:rPr lang="en-US" sz="2800" dirty="0">
                <a:latin typeface="Calibri"/>
                <a:ea typeface="Calibri"/>
                <a:cs typeface="Calibri"/>
              </a:rPr>
              <a:t>): </a:t>
            </a:r>
            <a:endParaRPr lang="en-US" sz="2800" dirty="0">
              <a:ea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Small, approximately 10cm diameter stainless-steel sphere</a:t>
            </a:r>
            <a:endParaRPr lang="en-US" sz="2800" dirty="0">
              <a:ea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A high-voltage sensor sits at the center of the sphere called the anode </a:t>
            </a:r>
            <a:endParaRPr lang="en-US" sz="2800" dirty="0">
              <a:ea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Filled with a mixture of gasses (</a:t>
            </a:r>
            <a:r>
              <a:rPr lang="en-US" sz="2800" dirty="0" err="1">
                <a:latin typeface="Calibri"/>
                <a:ea typeface="Calibri"/>
                <a:cs typeface="Calibri"/>
              </a:rPr>
              <a:t>Ar</a:t>
            </a:r>
            <a:r>
              <a:rPr lang="en-US" sz="2800" dirty="0">
                <a:latin typeface="Calibri"/>
                <a:ea typeface="Calibri"/>
                <a:cs typeface="Calibri"/>
              </a:rPr>
              <a:t>/CH4 in our case) to provide sensitivity to particle interactions in the detector volume</a:t>
            </a:r>
            <a:endParaRPr lang="en-US" sz="2800" dirty="0">
              <a:ea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800" dirty="0">
                <a:latin typeface="Calibri"/>
                <a:ea typeface="Calibri"/>
                <a:cs typeface="Calibri"/>
              </a:rPr>
              <a:t>An Analog to Digital converter (ADC) is connected to collect data</a:t>
            </a:r>
            <a:endParaRPr lang="en-US" sz="28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397AF-2582-EE02-CF6D-6BD80007F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" y="0"/>
            <a:ext cx="385762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C5720-C04A-E681-9A7E-2EDECBF9B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2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90BC8-2E0B-E908-E2AC-A2462CE9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3F71B-D0D6-A50F-D6C8-5AD28D14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4</a:t>
            </a:fld>
            <a:endParaRPr lang="en-US"/>
          </a:p>
        </p:txBody>
      </p:sp>
      <p:pic>
        <p:nvPicPr>
          <p:cNvPr id="6" name="Picture 5" descr="A diagram of a radio frequency&#10;&#10;AI-generated content may be incorrect.">
            <a:extLst>
              <a:ext uri="{FF2B5EF4-FFF2-40B4-BE49-F238E27FC236}">
                <a16:creationId xmlns:a16="http://schemas.microsoft.com/office/drawing/2014/main" id="{BBFC204A-5406-F512-8974-25FA7279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87" y="763971"/>
            <a:ext cx="6216868" cy="543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9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269694A-D068-24FD-D8F7-3392A4FA2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142" y="819174"/>
            <a:ext cx="4935653" cy="892330"/>
          </a:xfrm>
        </p:spPr>
        <p:txBody>
          <a:bodyPr lIns="91440" tIns="45720" rIns="91440" bIns="45720" anchor="t">
            <a:normAutofit fontScale="925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Principle of operation: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>
              <a:ea typeface="Calibri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567279-D88D-0373-578E-B6CB4D612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413" y="1716028"/>
            <a:ext cx="7537839" cy="4066036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The sphere holds a gaseous target and acts as a cathode. It is also grounded</a:t>
            </a:r>
            <a:endParaRPr lang="en-US" dirty="0">
              <a:ea typeface="Calibri" panose="020F0502020204030204" pitchFamily="34" charset="0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The small spherical sensor/anode is connected to a wire to establish bias voltage</a:t>
            </a:r>
            <a:endParaRPr lang="en-US" dirty="0">
              <a:ea typeface="Calibri" panose="020F0502020204030204" pitchFamily="34" charset="0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This creates a (mostly) radial electric field. There are deviations closer to the center</a:t>
            </a:r>
          </a:p>
          <a:p>
            <a:endParaRPr lang="en-US"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74840-18ED-2697-358B-8DCD0F2A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64" t="9132" r="18081" b="18265"/>
          <a:stretch/>
        </p:blipFill>
        <p:spPr>
          <a:xfrm>
            <a:off x="8317932" y="2117665"/>
            <a:ext cx="3401097" cy="32539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34CC7-20F4-6AC4-AF7D-120413589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BE6D27-C785-34E1-F980-AC26735ECB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793" y="1272085"/>
            <a:ext cx="10912590" cy="4310452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Ionizing radiation interacts with the gaseous target, producing electron-ion pairs  </a:t>
            </a:r>
            <a:endParaRPr lang="en-US" dirty="0">
              <a:ea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latin typeface="Calibri"/>
              <a:ea typeface="Calibri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Ejected electrons that have enough energy can ionize further, producing more pairs </a:t>
            </a:r>
            <a:endParaRPr lang="en-US">
              <a:ea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 dirty="0">
              <a:ea typeface="Calibri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As the field grows stronger at the center of the sphere, electrons are accelerated, gaining enough energy to further ionize the gas</a:t>
            </a:r>
            <a:endParaRPr lang="en-US">
              <a:ea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Calibri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A combination of electron-movement, ion-drift and additional field effects create a signal</a:t>
            </a:r>
            <a:endParaRPr lang="en-US">
              <a:ea typeface="Calibri"/>
            </a:endParaRPr>
          </a:p>
        </p:txBody>
      </p:sp>
      <p:pic>
        <p:nvPicPr>
          <p:cNvPr id="2" name="Picture 1" descr="A graph showing a number of microseconds&#10;&#10;AI-generated content may be incorrect.">
            <a:extLst>
              <a:ext uri="{FF2B5EF4-FFF2-40B4-BE49-F238E27FC236}">
                <a16:creationId xmlns:a16="http://schemas.microsoft.com/office/drawing/2014/main" id="{C2D86CFC-9042-7F44-BDC4-3EB70A0F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34" y="4988043"/>
            <a:ext cx="3703351" cy="17797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3FDF68-EADC-2E8F-54B4-5C42AB79B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9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D26784-267B-C1AC-030D-63A7EBAD1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>
            <a:normAutofit lnSpcReduction="100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Why do we have this detector?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81112-E1FF-0B69-ACC0-5ADF41A23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6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7B69B50-044E-B0F1-5E8B-73B9B49BB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9216" y="734579"/>
            <a:ext cx="4066559" cy="1316076"/>
          </a:xfrm>
        </p:spPr>
        <p:txBody>
          <a:bodyPr lIns="91440" tIns="45720" rIns="91440" bIns="45720" anchor="t">
            <a:normAutofit fontScale="925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Some advantages of the </a:t>
            </a:r>
            <a:r>
              <a:rPr lang="en-US" err="1">
                <a:latin typeface="Calibri"/>
                <a:ea typeface="Calibri"/>
                <a:cs typeface="Calibri"/>
              </a:rPr>
              <a:t>RnSPC</a:t>
            </a:r>
            <a:r>
              <a:rPr lang="en-US">
                <a:latin typeface="Calibri"/>
                <a:ea typeface="Calibri"/>
                <a:cs typeface="Calibri"/>
              </a:rPr>
              <a:t>:</a:t>
            </a:r>
            <a:endParaRPr lang="en-US">
              <a:ea typeface="Calibri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B8D7964-2819-B6B5-EBCF-05C62521E9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5154" y="1713506"/>
            <a:ext cx="7438396" cy="39941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endParaRPr lang="en-US" dirty="0"/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Very low-energy threshold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Lower noise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Easy to change target gas and sensor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Allows particle energy reconstruction 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Easy to transport and set up 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Easy to remove 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210</a:t>
            </a:r>
            <a:r>
              <a:rPr lang="en-US" dirty="0">
                <a:latin typeface="Calibri"/>
                <a:ea typeface="Calibri"/>
                <a:cs typeface="Calibri"/>
              </a:rPr>
              <a:t>Pb build-up by etching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D4919E-F2AC-85E9-5A7F-56E5E1D2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" y="0"/>
            <a:ext cx="405640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8C273-AFB1-7813-08A5-5E212D8A8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DE93F-C34E-C804-20A9-6AE3741FD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1A4F280-3837-E956-B719-038B1CE8DE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644" y="560407"/>
            <a:ext cx="7571759" cy="115279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So what about Radon?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16E32B5-1239-024F-0CBF-C2626A0F5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337" y="1581228"/>
            <a:ext cx="11422567" cy="4614638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baseline="30000" dirty="0">
                <a:latin typeface="Calibri"/>
                <a:ea typeface="Calibri"/>
                <a:cs typeface="Calibri"/>
              </a:rPr>
              <a:t>222</a:t>
            </a:r>
            <a:r>
              <a:rPr lang="en-US" dirty="0">
                <a:latin typeface="Calibri"/>
                <a:ea typeface="Calibri"/>
                <a:cs typeface="Calibri"/>
              </a:rPr>
              <a:t>Radon has a half-life of 3.8 days</a:t>
            </a:r>
            <a:endParaRPr lang="en-US" dirty="0"/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It is a common source of background in experiments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It is essential to control Radon levels to reduce risk of decay mimicking target signal-events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The </a:t>
            </a:r>
            <a:r>
              <a:rPr lang="en-US" dirty="0" err="1">
                <a:latin typeface="Calibri"/>
                <a:ea typeface="Calibri"/>
                <a:cs typeface="Calibri"/>
              </a:rPr>
              <a:t>RnSPC</a:t>
            </a:r>
            <a:r>
              <a:rPr lang="en-US" dirty="0">
                <a:latin typeface="Calibri"/>
                <a:ea typeface="Calibri"/>
                <a:cs typeface="Calibri"/>
              </a:rPr>
              <a:t> is an attempt at particle-counting based on pulse detection and analysis in comparison to current scintillation-based counting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254E4-6FBB-8296-B982-4108C2151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9</a:t>
            </a:fld>
            <a:endParaRPr lang="en-US"/>
          </a:p>
        </p:txBody>
      </p:sp>
      <p:pic>
        <p:nvPicPr>
          <p:cNvPr id="2" name="Picture 1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47281DD5-F523-7D41-0899-E643996D9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814" y="4857003"/>
            <a:ext cx="3928202" cy="17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152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lank whit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lank blu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Emp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d acknowledg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title with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title with blue background &amp; sub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u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hit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 slide with picture, 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lu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AC4A44A439042B1B597C32A2C0237" ma:contentTypeVersion="14" ma:contentTypeDescription="Create a new document." ma:contentTypeScope="" ma:versionID="560841ef756aa259d9809f3099e3c1e5">
  <xsd:schema xmlns:xsd="http://www.w3.org/2001/XMLSchema" xmlns:xs="http://www.w3.org/2001/XMLSchema" xmlns:p="http://schemas.microsoft.com/office/2006/metadata/properties" xmlns:ns2="13654c6b-6ca1-471e-b392-811e6a33aef8" xmlns:ns3="062be4eb-f7f3-4637-8ef9-0d08fb12854e" targetNamespace="http://schemas.microsoft.com/office/2006/metadata/properties" ma:root="true" ma:fieldsID="8aa53279beb1cd66bd4c2c8c54f8406a" ns2:_="" ns3:_="">
    <xsd:import namespace="13654c6b-6ca1-471e-b392-811e6a33aef8"/>
    <xsd:import namespace="062be4eb-f7f3-4637-8ef9-0d08fb1285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54c6b-6ca1-471e-b392-811e6a33ae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f3836b2-b04a-46b9-a70f-baa835a9d9ab}" ma:internalName="TaxCatchAll" ma:showField="CatchAllData" ma:web="13654c6b-6ca1-471e-b392-811e6a33ae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be4eb-f7f3-4637-8ef9-0d08fb128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ec6080f-a001-4a05-8d2e-760ded6f7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654c6b-6ca1-471e-b392-811e6a33aef8" xsi:nil="true"/>
    <lcf76f155ced4ddcb4097134ff3c332f xmlns="062be4eb-f7f3-4637-8ef9-0d08fb1285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1BA8B8C-B65F-4801-8C3F-5BFC33FF86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A52E14-D9CD-40AC-8B91-2C8A20390BD4}">
  <ds:schemaRefs>
    <ds:schemaRef ds:uri="062be4eb-f7f3-4637-8ef9-0d08fb12854e"/>
    <ds:schemaRef ds:uri="13654c6b-6ca1-471e-b392-811e6a33ae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7E12EC-89C8-4846-980E-1FFCA445DBA6}">
  <ds:schemaRefs>
    <ds:schemaRef ds:uri="062be4eb-f7f3-4637-8ef9-0d08fb12854e"/>
    <ds:schemaRef ds:uri="13654c6b-6ca1-471e-b392-811e6a33aef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11</Notes>
  <HiddenSlides>0</HiddenSlide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Title</vt:lpstr>
      <vt:lpstr>Land acknowledgement</vt:lpstr>
      <vt:lpstr>Section title with blue background</vt:lpstr>
      <vt:lpstr>Section title with blue background &amp; subsection</vt:lpstr>
      <vt:lpstr>White slide with logo</vt:lpstr>
      <vt:lpstr>Blue slide with logo</vt:lpstr>
      <vt:lpstr>White slide with picture</vt:lpstr>
      <vt:lpstr>White slide with picture, no logo</vt:lpstr>
      <vt:lpstr>Blue slide with picture</vt:lpstr>
      <vt:lpstr>Additional notes</vt:lpstr>
      <vt:lpstr>1_Additional notes</vt:lpstr>
      <vt:lpstr>Blank white slide</vt:lpstr>
      <vt:lpstr>Blank blue slide</vt:lpstr>
      <vt:lpstr>Empty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Juliette Deloye</dc:creator>
  <cp:revision>770</cp:revision>
  <dcterms:created xsi:type="dcterms:W3CDTF">2024-01-05T19:14:15Z</dcterms:created>
  <dcterms:modified xsi:type="dcterms:W3CDTF">2025-04-17T10:02:01Z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0x010100303AC4A44A439042B1B597C32A2C0237</vt:lpwstr>
  </property>
</Properties>
</file>