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Oswald ExtraLight"/>
      <p:regular r:id="rId19"/>
      <p:bold r:id="rId20"/>
    </p:embeddedFont>
    <p:embeddedFont>
      <p:font typeface="Oswald Medium"/>
      <p:regular r:id="rId21"/>
      <p:bold r:id="rId22"/>
    </p:embeddedFont>
    <p:embeddedFont>
      <p:font typeface="Oswald Light"/>
      <p:regular r:id="rId23"/>
      <p:bold r:id="rId24"/>
    </p:embeddedFont>
    <p:embeddedFont>
      <p:font typeface="Average"/>
      <p:regular r:id="rId25"/>
    </p:embeddedFont>
    <p:embeddedFont>
      <p:font typeface="Oswald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35BCCEF-C55C-4FD8-BB69-322AED873000}">
  <a:tblStyle styleId="{835BCCEF-C55C-4FD8-BB69-322AED87300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ExtraLight-bold.fntdata"/><Relationship Id="rId22" Type="http://schemas.openxmlformats.org/officeDocument/2006/relationships/font" Target="fonts/OswaldMedium-bold.fntdata"/><Relationship Id="rId21" Type="http://schemas.openxmlformats.org/officeDocument/2006/relationships/font" Target="fonts/OswaldMedium-regular.fntdata"/><Relationship Id="rId24" Type="http://schemas.openxmlformats.org/officeDocument/2006/relationships/font" Target="fonts/OswaldLight-bold.fntdata"/><Relationship Id="rId23" Type="http://schemas.openxmlformats.org/officeDocument/2006/relationships/font" Target="fonts/Oswald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Oswald-regular.fntdata"/><Relationship Id="rId25" Type="http://schemas.openxmlformats.org/officeDocument/2006/relationships/font" Target="fonts/Average-regular.fntdata"/><Relationship Id="rId27" Type="http://schemas.openxmlformats.org/officeDocument/2006/relationships/font" Target="fonts/Oswa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OswaldExtraLight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80f91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80f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4cac0b2264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4cac0b2264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4cac0b226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4cac0b226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4cfa4ad60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4cfa4ad60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6f980f91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6f980f9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980f91_0_3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980f9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49de946aba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49de946a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cac0b226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4cac0b226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6f980f91_0_4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6f980f91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c6f980f91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c6f980f9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4cac0b226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4cac0b226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4cac0b2264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4cac0b226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gif"/><Relationship Id="rId4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Neutral Current Detector Calibration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Cody O’Neill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Effect of Shielding</a:t>
            </a:r>
            <a:endParaRPr b="1"/>
          </a:p>
        </p:txBody>
      </p:sp>
      <p:sp>
        <p:nvSpPr>
          <p:cNvPr id="133" name="Google Shape;133;p22"/>
          <p:cNvSpPr txBox="1"/>
          <p:nvPr/>
        </p:nvSpPr>
        <p:spPr>
          <a:xfrm>
            <a:off x="251500" y="1800100"/>
            <a:ext cx="35544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Highest Detection Efficiency Seen at 1” Poly shielding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Rates Drop near 0 above 1’ water box hielding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34" name="Google Shape;134;p22" title="NCD_Shielding_rate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6125" y="1170500"/>
            <a:ext cx="5156175" cy="3093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Next Steps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3"/>
          <p:cNvSpPr txBox="1"/>
          <p:nvPr/>
        </p:nvSpPr>
        <p:spPr>
          <a:xfrm>
            <a:off x="359075" y="1114200"/>
            <a:ext cx="71568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"/>
              <a:buChar char="-"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Reference</a:t>
            </a: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HALO code / Tom Sonley to rebuild broken simulations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"/>
              <a:buChar char="-"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Use simulation data to generate response matrix for counters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swald"/>
              <a:buChar char="-"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Take Measurements of neutron Flux throughout the Underground lab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1" name="Google Shape;141;p23"/>
          <p:cNvSpPr txBox="1"/>
          <p:nvPr/>
        </p:nvSpPr>
        <p:spPr>
          <a:xfrm>
            <a:off x="6202875" y="4135275"/>
            <a:ext cx="3852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2" name="Google Shape;142;p23"/>
          <p:cNvSpPr txBox="1"/>
          <p:nvPr/>
        </p:nvSpPr>
        <p:spPr>
          <a:xfrm>
            <a:off x="1090225" y="3865975"/>
            <a:ext cx="3852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43" name="Google Shape;143;p23" title="polybox1.GIF"/>
          <p:cNvPicPr preferRelativeResize="0"/>
          <p:nvPr/>
        </p:nvPicPr>
        <p:blipFill rotWithShape="1">
          <a:blip r:embed="rId3">
            <a:alphaModFix/>
          </a:blip>
          <a:srcRect b="7671" l="58689" r="0" t="1969"/>
          <a:stretch/>
        </p:blipFill>
        <p:spPr>
          <a:xfrm>
            <a:off x="5805675" y="2882750"/>
            <a:ext cx="2669475" cy="2052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3" title="Outlook-rnosvasw (1).jpg"/>
          <p:cNvPicPr preferRelativeResize="0"/>
          <p:nvPr/>
        </p:nvPicPr>
        <p:blipFill rotWithShape="1">
          <a:blip r:embed="rId4">
            <a:alphaModFix/>
          </a:blip>
          <a:srcRect b="16198" l="0" r="0" t="21597"/>
          <a:stretch/>
        </p:blipFill>
        <p:spPr>
          <a:xfrm>
            <a:off x="603450" y="3076750"/>
            <a:ext cx="3799100" cy="177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to:</a:t>
            </a:r>
            <a:endParaRPr/>
          </a:p>
        </p:txBody>
      </p:sp>
      <p:sp>
        <p:nvSpPr>
          <p:cNvPr id="150" name="Google Shape;150;p24"/>
          <p:cNvSpPr txBox="1"/>
          <p:nvPr/>
        </p:nvSpPr>
        <p:spPr>
          <a:xfrm>
            <a:off x="5832300" y="42004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</a:t>
            </a:r>
            <a:endParaRPr/>
          </a:p>
        </p:txBody>
      </p:sp>
      <p:sp>
        <p:nvSpPr>
          <p:cNvPr id="151" name="Google Shape;151;p24"/>
          <p:cNvSpPr txBox="1"/>
          <p:nvPr/>
        </p:nvSpPr>
        <p:spPr>
          <a:xfrm>
            <a:off x="1003300" y="1232700"/>
            <a:ext cx="45750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Ian Lawson </a:t>
            </a:r>
            <a:r>
              <a:rPr lang="en" sz="18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rPr>
              <a:t>- Supervisor</a:t>
            </a:r>
            <a:endParaRPr sz="1800">
              <a:solidFill>
                <a:schemeClr val="accent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Dimpal Chauhan </a:t>
            </a:r>
            <a:r>
              <a:rPr lang="en" sz="1800">
                <a:solidFill>
                  <a:srgbClr val="9E9E9E"/>
                </a:solidFill>
                <a:latin typeface="Oswald"/>
                <a:ea typeface="Oswald"/>
                <a:cs typeface="Oswald"/>
                <a:sym typeface="Oswald"/>
              </a:rPr>
              <a:t>- Mentor / Sample collection</a:t>
            </a:r>
            <a:endParaRPr sz="1800">
              <a:solidFill>
                <a:srgbClr val="9E9E9E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Steffon Luoma </a:t>
            </a:r>
            <a:r>
              <a:rPr lang="en" sz="1800">
                <a:solidFill>
                  <a:srgbClr val="9E9E9E"/>
                </a:solidFill>
                <a:latin typeface="Oswald"/>
                <a:ea typeface="Oswald"/>
                <a:cs typeface="Oswald"/>
                <a:sym typeface="Oswald"/>
              </a:rPr>
              <a:t>- Mentor / Proportional Counters</a:t>
            </a:r>
            <a:endParaRPr sz="1800">
              <a:solidFill>
                <a:srgbClr val="9E9E9E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Tom Sonley </a:t>
            </a:r>
            <a:r>
              <a:rPr lang="en" sz="1800">
                <a:solidFill>
                  <a:srgbClr val="9E9E9E"/>
                </a:solidFill>
                <a:latin typeface="Oswald"/>
                <a:ea typeface="Oswald"/>
                <a:cs typeface="Oswald"/>
                <a:sym typeface="Oswald"/>
              </a:rPr>
              <a:t>- Geant 4 and Programming Advisor</a:t>
            </a:r>
            <a:endParaRPr sz="1800">
              <a:solidFill>
                <a:srgbClr val="9E9E9E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Overview</a:t>
            </a:r>
            <a:endParaRPr b="1"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50592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Underground Setting:</a:t>
            </a:r>
            <a:endParaRPr b="1"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</a:t>
            </a: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he surrounding rock as natural shielding to block cosmic ray interference</a:t>
            </a:r>
            <a:endParaRPr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 </a:t>
            </a:r>
            <a:endParaRPr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Radioactivity of Rock:</a:t>
            </a:r>
            <a:endParaRPr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 surrounding rock contains trace amounts of</a:t>
            </a: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Uranium and Thorium which can introduce background noise into experiments </a:t>
            </a:r>
            <a:endParaRPr sz="1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Neutron Backgrounds:</a:t>
            </a:r>
            <a:endParaRPr b="1"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Are detrimental to the precision of experiments investigating WIMPs due to their similar interactions with matter.</a:t>
            </a:r>
            <a:endParaRPr sz="1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0650" y="1456563"/>
            <a:ext cx="3351650" cy="2230375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153200" y="15540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Neutron Sources</a:t>
            </a:r>
            <a:endParaRPr b="1"/>
          </a:p>
        </p:txBody>
      </p:sp>
      <p:pic>
        <p:nvPicPr>
          <p:cNvPr id="73" name="Google Shape;73;p15" title="image (6).jpg"/>
          <p:cNvPicPr preferRelativeResize="0"/>
          <p:nvPr/>
        </p:nvPicPr>
        <p:blipFill rotWithShape="1">
          <a:blip r:embed="rId3">
            <a:alphaModFix/>
          </a:blip>
          <a:srcRect b="5838" l="61276" r="0" t="0"/>
          <a:stretch/>
        </p:blipFill>
        <p:spPr>
          <a:xfrm>
            <a:off x="6201750" y="842850"/>
            <a:ext cx="2871050" cy="39706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207725" y="1755300"/>
            <a:ext cx="551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graphicFrame>
        <p:nvGraphicFramePr>
          <p:cNvPr id="75" name="Google Shape;75;p15"/>
          <p:cNvGraphicFramePr/>
          <p:nvPr/>
        </p:nvGraphicFramePr>
        <p:xfrm>
          <a:off x="153200" y="2032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{835BCCEF-C55C-4FD8-BB69-322AED873000}</a:tableStyleId>
              </a:tblPr>
              <a:tblGrid>
                <a:gridCol w="959675"/>
                <a:gridCol w="1127175"/>
                <a:gridCol w="1373850"/>
                <a:gridCol w="1102500"/>
                <a:gridCol w="13985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Isotope</a:t>
                      </a:r>
                      <a:endParaRPr sz="11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Norite Rock</a:t>
                      </a:r>
                      <a:endParaRPr sz="11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Medium"/>
                          <a:ea typeface="Oswald Medium"/>
                          <a:cs typeface="Oswald Medium"/>
                          <a:sym typeface="Oswald Medium"/>
                        </a:rPr>
                        <a:t>Shotcrete</a:t>
                      </a:r>
                      <a:endParaRPr sz="1100">
                        <a:solidFill>
                          <a:schemeClr val="dk1"/>
                        </a:solidFill>
                        <a:latin typeface="Oswald Medium"/>
                        <a:ea typeface="Oswald Medium"/>
                        <a:cs typeface="Oswald Medium"/>
                        <a:sym typeface="Oswald Medium"/>
                      </a:endParaRPr>
                    </a:p>
                  </a:txBody>
                  <a:tcPr marT="91425" marB="91425" marR="91425" marL="91425"/>
                </a:tc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Concentration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Neutron Production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(n/yr/cm</a:t>
                      </a:r>
                      <a:r>
                        <a:rPr baseline="30000"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3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)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Concentration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Neutron Production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(n/yr/cm</a:t>
                      </a:r>
                      <a:r>
                        <a:rPr baseline="30000"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3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)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232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5.10 ppm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8.13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2.4 ppm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0.99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238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U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1.10 ppm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3.51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1.2 ppm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1.05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Spontaneous Fission </a:t>
                      </a:r>
                      <a:r>
                        <a:rPr baseline="30000"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238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U 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1.19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1.03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Muon Spallation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negligible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negligible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Total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12.83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Oswald ExtraLight"/>
                          <a:ea typeface="Oswald ExtraLight"/>
                          <a:cs typeface="Oswald ExtraLight"/>
                          <a:sym typeface="Oswald ExtraLight"/>
                        </a:rPr>
                        <a:t>3.07</a:t>
                      </a:r>
                      <a:endParaRPr sz="1100">
                        <a:solidFill>
                          <a:schemeClr val="dk1"/>
                        </a:solidFill>
                        <a:latin typeface="Oswald ExtraLight"/>
                        <a:ea typeface="Oswald ExtraLight"/>
                        <a:cs typeface="Oswald ExtraLight"/>
                        <a:sym typeface="Oswald Extra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6" name="Google Shape;76;p15"/>
          <p:cNvSpPr txBox="1"/>
          <p:nvPr/>
        </p:nvSpPr>
        <p:spPr>
          <a:xfrm>
            <a:off x="207725" y="1016400"/>
            <a:ext cx="5272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Oswald Light"/>
                <a:ea typeface="Oswald Light"/>
                <a:cs typeface="Oswald Light"/>
                <a:sym typeface="Oswald Light"/>
              </a:rPr>
              <a:t>Neutrons are produced primarily in (α, n) reactions on light elements in the rock and shotcrete, with 10% accountable to </a:t>
            </a:r>
            <a:r>
              <a:rPr baseline="30000" lang="en" sz="1800">
                <a:solidFill>
                  <a:schemeClr val="lt2"/>
                </a:solidFill>
                <a:latin typeface="Oswald Light"/>
                <a:ea typeface="Oswald Light"/>
                <a:cs typeface="Oswald Light"/>
                <a:sym typeface="Oswald Light"/>
              </a:rPr>
              <a:t>238</a:t>
            </a:r>
            <a:r>
              <a:rPr lang="en" sz="1800">
                <a:solidFill>
                  <a:schemeClr val="lt2"/>
                </a:solidFill>
                <a:latin typeface="Oswald Light"/>
                <a:ea typeface="Oswald Light"/>
                <a:cs typeface="Oswald Light"/>
                <a:sym typeface="Oswald Light"/>
              </a:rPr>
              <a:t>U fission (</a:t>
            </a:r>
            <a:r>
              <a:rPr i="1" lang="en" sz="1800">
                <a:solidFill>
                  <a:schemeClr val="lt2"/>
                </a:solidFill>
                <a:latin typeface="Oswald Light"/>
                <a:ea typeface="Oswald Light"/>
                <a:cs typeface="Oswald Light"/>
                <a:sym typeface="Oswald Light"/>
              </a:rPr>
              <a:t>1999 Measurement, SNO area </a:t>
            </a:r>
            <a:r>
              <a:rPr lang="en" sz="1800">
                <a:solidFill>
                  <a:schemeClr val="lt2"/>
                </a:solidFill>
                <a:latin typeface="Oswald Light"/>
                <a:ea typeface="Oswald Light"/>
                <a:cs typeface="Oswald Light"/>
                <a:sym typeface="Oswald Light"/>
              </a:rPr>
              <a:t>)</a:t>
            </a:r>
            <a:endParaRPr sz="1800">
              <a:solidFill>
                <a:schemeClr val="lt2"/>
              </a:solidFill>
              <a:latin typeface="Oswald Light"/>
              <a:ea typeface="Oswald Light"/>
              <a:cs typeface="Oswald Light"/>
              <a:sym typeface="Oswald Light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6114925" y="411750"/>
            <a:ext cx="4435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rPr>
              <a:t>Neutron Yield per Year per cm per MeV</a:t>
            </a:r>
            <a:endParaRPr sz="1600">
              <a:solidFill>
                <a:schemeClr val="accent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490250" y="526350"/>
            <a:ext cx="80124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/>
              <a:t>Term O</a:t>
            </a:r>
            <a:r>
              <a:rPr b="1" lang="en" sz="4200"/>
              <a:t>bjective: </a:t>
            </a:r>
            <a:endParaRPr b="1" sz="4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Calibrate Neutral Current Detectors for Neutron Flux Measurements </a:t>
            </a:r>
            <a:endParaRPr sz="4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</a:t>
            </a:r>
            <a:r>
              <a:rPr b="1" lang="en"/>
              <a:t>e-3 Proportional Counters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147900" y="1425825"/>
            <a:ext cx="4163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Incident Thermal Neutrons are Captured by </a:t>
            </a:r>
            <a:r>
              <a:rPr baseline="30000"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</a:t>
            </a: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He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Capture leads to the production of a proton and a triton (</a:t>
            </a:r>
            <a:r>
              <a:rPr baseline="30000"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</a:t>
            </a: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H)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 proton and triton ionize the surrounding gas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This creates a pulse proportional to the deposited energy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b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Wall effects create shoulders on the primary peak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23635" l="0" r="0" t="14894"/>
          <a:stretch/>
        </p:blipFill>
        <p:spPr>
          <a:xfrm>
            <a:off x="4311600" y="1017725"/>
            <a:ext cx="4646550" cy="1692200"/>
          </a:xfrm>
          <a:prstGeom prst="rect">
            <a:avLst/>
          </a:prstGeom>
          <a:noFill/>
          <a:ln cap="flat" cmpd="sng" w="19050">
            <a:solidFill>
              <a:srgbClr val="9E9E9E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0" name="Google Shape;90;p17"/>
          <p:cNvPicPr preferRelativeResize="0"/>
          <p:nvPr/>
        </p:nvPicPr>
        <p:blipFill rotWithShape="1">
          <a:blip r:embed="rId3">
            <a:alphaModFix/>
          </a:blip>
          <a:srcRect b="0" l="72460" r="0" t="76804"/>
          <a:stretch/>
        </p:blipFill>
        <p:spPr>
          <a:xfrm>
            <a:off x="8028775" y="1672713"/>
            <a:ext cx="765950" cy="3822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4365075" y="2903175"/>
            <a:ext cx="3972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92" name="Google Shape;92;p17" title="241129_AmBe_poly2_combined_histogra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4725" y="2799750"/>
            <a:ext cx="3653425" cy="2192050"/>
          </a:xfrm>
          <a:prstGeom prst="rect">
            <a:avLst/>
          </a:prstGeom>
          <a:noFill/>
          <a:ln cap="flat" cmpd="sng" w="19050">
            <a:solidFill>
              <a:srgbClr val="9E9E9E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0725" y="427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Calibration Data </a:t>
            </a:r>
            <a:endParaRPr b="1"/>
          </a:p>
        </p:txBody>
      </p:sp>
      <p:graphicFrame>
        <p:nvGraphicFramePr>
          <p:cNvPr id="98" name="Google Shape;98;p18"/>
          <p:cNvGraphicFramePr/>
          <p:nvPr/>
        </p:nvGraphicFramePr>
        <p:xfrm>
          <a:off x="2822450" y="331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{835BCCEF-C55C-4FD8-BB69-322AED873000}</a:tableStyleId>
              </a:tblPr>
              <a:tblGrid>
                <a:gridCol w="1041775"/>
                <a:gridCol w="1041775"/>
                <a:gridCol w="1041775"/>
                <a:gridCol w="1041775"/>
                <a:gridCol w="1041775"/>
                <a:gridCol w="10417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Shielding Level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Bare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0.5” Thickness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1” Thickness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1.5” thickness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1.5” + 1’ Water Box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C595F"/>
                    </a:solidFill>
                  </a:tcPr>
                </a:tc>
              </a:tr>
              <a:tr h="381000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Run Dates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2024/11/15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2024/11/26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2024/11/29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2024/12/10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2025/03/18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2024/11/21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2024/12/12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2024/12/17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9" name="Google Shape;99;p18"/>
          <p:cNvSpPr txBox="1"/>
          <p:nvPr/>
        </p:nvSpPr>
        <p:spPr>
          <a:xfrm>
            <a:off x="90725" y="2227750"/>
            <a:ext cx="51864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Understanding Neutron Flux at different energies requires shielding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Higher energy neutrons require more shielding to be captured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Concentric 0.5” shells of poly + 1’ waterboxes as shielding</a:t>
            </a:r>
            <a:endParaRPr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endParaRPr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217325" y="1244575"/>
            <a:ext cx="1454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Neutron 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Production: </a:t>
            </a:r>
            <a:r>
              <a:rPr lang="en" sz="18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 </a:t>
            </a:r>
            <a:endParaRPr sz="180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101" name="Google Shape;101;p18" title="Outlook-rnosvasw (1)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0201" y="2202967"/>
            <a:ext cx="3702324" cy="2776734"/>
          </a:xfrm>
          <a:prstGeom prst="rect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2" name="Google Shape;102;p18"/>
          <p:cNvSpPr txBox="1"/>
          <p:nvPr/>
        </p:nvSpPr>
        <p:spPr>
          <a:xfrm>
            <a:off x="1590225" y="1336975"/>
            <a:ext cx="1274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~67 Hz</a:t>
            </a:r>
            <a:endParaRPr sz="2400">
              <a:solidFill>
                <a:schemeClr val="accent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103" name="Google Shape;103;p18"/>
          <p:cNvGraphicFramePr/>
          <p:nvPr/>
        </p:nvGraphicFramePr>
        <p:xfrm>
          <a:off x="311700" y="3742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{835BCCEF-C55C-4FD8-BB69-322AED873000}</a:tableStyleId>
              </a:tblPr>
              <a:tblGrid>
                <a:gridCol w="1531425"/>
                <a:gridCol w="15314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Channels</a:t>
                      </a:r>
                      <a:endParaRPr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C1  /  C4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Voltage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1900 V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Source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4C595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AmBe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14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Simulation Work</a:t>
            </a:r>
            <a:endParaRPr b="1"/>
          </a:p>
        </p:txBody>
      </p:sp>
      <p:pic>
        <p:nvPicPr>
          <p:cNvPr id="109" name="Google Shape;109;p19" title="Sourceontop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7137" y="474900"/>
            <a:ext cx="4215164" cy="2812650"/>
          </a:xfrm>
          <a:prstGeom prst="rect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0" name="Google Shape;110;p19"/>
          <p:cNvSpPr txBox="1"/>
          <p:nvPr/>
        </p:nvSpPr>
        <p:spPr>
          <a:xfrm>
            <a:off x="257700" y="1287403"/>
            <a:ext cx="43143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Created Shielding Geometry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"/>
              <a:buChar char="-"/>
            </a:pPr>
            <a:r>
              <a:rPr lang="en" sz="1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Adjustable Thickness Poly Shells</a:t>
            </a:r>
            <a:endParaRPr sz="1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"/>
              <a:buChar char="-"/>
            </a:pPr>
            <a:r>
              <a:rPr lang="en" sz="1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Source Position moves with thickness changes</a:t>
            </a:r>
            <a:endParaRPr sz="1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swald"/>
              <a:buChar char="-"/>
            </a:pPr>
            <a:r>
              <a:rPr lang="en" sz="1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Learned GEANT4 Fundamentals</a:t>
            </a:r>
            <a:endParaRPr sz="1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4090000" y="3808338"/>
            <a:ext cx="49764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Found problems with the event recording logic 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Rebuilding the Simulation with the Help of Tom Sonley 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12" name="Google Shape;112;p19" title="cmakeerror.PNG"/>
          <p:cNvPicPr preferRelativeResize="0"/>
          <p:nvPr/>
        </p:nvPicPr>
        <p:blipFill rotWithShape="1">
          <a:blip r:embed="rId4">
            <a:alphaModFix/>
          </a:blip>
          <a:srcRect b="23960" l="18549" r="45465" t="57312"/>
          <a:stretch/>
        </p:blipFill>
        <p:spPr>
          <a:xfrm>
            <a:off x="257700" y="4125781"/>
            <a:ext cx="3441049" cy="334719"/>
          </a:xfrm>
          <a:prstGeom prst="rect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Calibration Factors</a:t>
            </a:r>
            <a:endParaRPr b="1"/>
          </a:p>
        </p:txBody>
      </p:sp>
      <p:pic>
        <p:nvPicPr>
          <p:cNvPr id="118" name="Google Shape;118;p20" title="calibration_factor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9000" y="1190175"/>
            <a:ext cx="5433300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0"/>
          <p:cNvSpPr txBox="1"/>
          <p:nvPr/>
        </p:nvSpPr>
        <p:spPr>
          <a:xfrm>
            <a:off x="34800" y="1484400"/>
            <a:ext cx="33642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Linear scaling in x based on primary peak position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Matching peaks to Channel 1 as reference to compensate Electronic Drift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Additional source needed for nonlinear calibration (</a:t>
            </a:r>
            <a:r>
              <a:rPr baseline="30000"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60</a:t>
            </a:r>
            <a:r>
              <a:rPr lang="en" sz="1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Co)</a:t>
            </a:r>
            <a:endParaRPr sz="17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11700" y="277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Results</a:t>
            </a:r>
            <a:endParaRPr b="1"/>
          </a:p>
        </p:txBody>
      </p:sp>
      <p:pic>
        <p:nvPicPr>
          <p:cNvPr id="125" name="Google Shape;125;p21" title="all_combined_histograms.png"/>
          <p:cNvPicPr preferRelativeResize="0"/>
          <p:nvPr/>
        </p:nvPicPr>
        <p:blipFill rotWithShape="1">
          <a:blip r:embed="rId3">
            <a:alphaModFix/>
          </a:blip>
          <a:srcRect b="2069" l="0" r="0" t="-2070"/>
          <a:stretch/>
        </p:blipFill>
        <p:spPr>
          <a:xfrm>
            <a:off x="4768950" y="277800"/>
            <a:ext cx="4063350" cy="31149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1"/>
          <p:cNvSpPr txBox="1"/>
          <p:nvPr/>
        </p:nvSpPr>
        <p:spPr>
          <a:xfrm>
            <a:off x="76750" y="1652050"/>
            <a:ext cx="42240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Increase in neutron rate with thickness occurs as higher energy neutrons thermalize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Drop off occurs as near-all neutrons are stopped in the shielding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27" name="Google Shape;127;p21" title="new_NCD_rates.png"/>
          <p:cNvPicPr preferRelativeResize="0"/>
          <p:nvPr/>
        </p:nvPicPr>
        <p:blipFill rotWithShape="1">
          <a:blip r:embed="rId4">
            <a:alphaModFix/>
          </a:blip>
          <a:srcRect b="5784" l="0" r="0" t="0"/>
          <a:stretch/>
        </p:blipFill>
        <p:spPr>
          <a:xfrm>
            <a:off x="4768950" y="3392775"/>
            <a:ext cx="4063350" cy="1568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