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diagrams/data4.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9" r:id="rId6"/>
    <p:sldId id="269" r:id="rId7"/>
    <p:sldId id="268" r:id="rId8"/>
    <p:sldId id="262" r:id="rId9"/>
    <p:sldId id="270" r:id="rId10"/>
    <p:sldId id="263" r:id="rId11"/>
    <p:sldId id="271" r:id="rId12"/>
    <p:sldId id="272" r:id="rId13"/>
    <p:sldId id="273" r:id="rId14"/>
    <p:sldId id="274" r:id="rId15"/>
    <p:sldId id="264" r:id="rId16"/>
    <p:sldId id="265" r:id="rId17"/>
    <p:sldId id="266" r:id="rId18"/>
  </p:sldIdLst>
  <p:sldSz cx="18288000" cy="10287000"/>
  <p:notesSz cx="6858000" cy="9144000"/>
  <p:embeddedFontLst>
    <p:embeddedFont>
      <p:font typeface="Cambria Math" panose="02040503050406030204" pitchFamily="18" charset="0"/>
      <p:regular r:id="rId20"/>
    </p:embeddedFon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Bold" panose="02000000000000000000"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6B35D6-35A3-46FD-9459-DC7859A7699E}">
          <p14:sldIdLst>
            <p14:sldId id="256"/>
            <p14:sldId id="259"/>
            <p14:sldId id="269"/>
            <p14:sldId id="268"/>
            <p14:sldId id="262"/>
            <p14:sldId id="270"/>
            <p14:sldId id="263"/>
            <p14:sldId id="271"/>
            <p14:sldId id="272"/>
            <p14:sldId id="273"/>
            <p14:sldId id="274"/>
            <p14:sldId id="264"/>
            <p14:sldId id="26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30A4B-2D52-4AF2-879D-1FA1CBF18849}" v="309" dt="2025-08-11T14:50:37.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22" autoAdjust="0"/>
  </p:normalViewPr>
  <p:slideViewPr>
    <p:cSldViewPr>
      <p:cViewPr varScale="1">
        <p:scale>
          <a:sx n="53" d="100"/>
          <a:sy n="53" d="100"/>
        </p:scale>
        <p:origin x="79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4E9F6-962B-412F-A638-68DF2D17F00E}"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US"/>
        </a:p>
      </dgm:t>
    </dgm:pt>
    <dgm:pt modelId="{48D4F279-A233-4F18-8837-E95939AE0FA5}">
      <dgm:prSet/>
      <dgm:spPr/>
      <dgm:t>
        <a:bodyPr/>
        <a:lstStyle/>
        <a:p>
          <a:r>
            <a:rPr lang="en-US" dirty="0">
              <a:solidFill>
                <a:schemeClr val="accent1">
                  <a:lumMod val="50000"/>
                </a:schemeClr>
              </a:solidFill>
              <a:latin typeface="Arial" panose="020B0604020202020204" pitchFamily="34" charset="0"/>
              <a:cs typeface="Arial" panose="020B0604020202020204" pitchFamily="34" charset="0"/>
            </a:rPr>
            <a:t>Bubble nucleations at the bottom of the vessel housing the fluid</a:t>
          </a:r>
        </a:p>
      </dgm:t>
    </dgm:pt>
    <dgm:pt modelId="{C2F33470-CC00-4E9B-8F5B-0CB96C3BF6EE}" type="parTrans" cxnId="{6908887E-C500-42DE-B321-514BE64BE34F}">
      <dgm:prSet/>
      <dgm:spPr/>
      <dgm:t>
        <a:bodyPr/>
        <a:lstStyle/>
        <a:p>
          <a:endParaRPr lang="en-US"/>
        </a:p>
      </dgm:t>
    </dgm:pt>
    <dgm:pt modelId="{C7A5BB78-7AD2-4050-8D45-BB94883B4361}" type="sibTrans" cxnId="{6908887E-C500-42DE-B321-514BE64BE34F}">
      <dgm:prSet/>
      <dgm:spPr/>
      <dgm:t>
        <a:bodyPr/>
        <a:lstStyle/>
        <a:p>
          <a:endParaRPr lang="en-US"/>
        </a:p>
      </dgm:t>
    </dgm:pt>
    <dgm:pt modelId="{306A21FE-7DC8-48FC-8B29-980D3DD54259}">
      <dgm:prSet/>
      <dgm:spPr/>
      <dgm:t>
        <a:bodyPr/>
        <a:lstStyle/>
        <a:p>
          <a:r>
            <a:rPr lang="en-US" dirty="0">
              <a:solidFill>
                <a:schemeClr val="accent1">
                  <a:lumMod val="50000"/>
                </a:schemeClr>
              </a:solidFill>
              <a:latin typeface="Arial" panose="020B0604020202020204" pitchFamily="34" charset="0"/>
              <a:cs typeface="Arial" panose="020B0604020202020204" pitchFamily="34" charset="0"/>
            </a:rPr>
            <a:t>Below the field of view of the camera</a:t>
          </a:r>
        </a:p>
      </dgm:t>
    </dgm:pt>
    <dgm:pt modelId="{22E6F207-0618-4293-ACC4-016540B28DA9}" type="parTrans" cxnId="{C5142667-DCCA-4285-941A-F42E204DB4B3}">
      <dgm:prSet/>
      <dgm:spPr/>
      <dgm:t>
        <a:bodyPr/>
        <a:lstStyle/>
        <a:p>
          <a:endParaRPr lang="en-US"/>
        </a:p>
      </dgm:t>
    </dgm:pt>
    <dgm:pt modelId="{40AA5530-BC73-42F6-8383-AB7D46445FF0}" type="sibTrans" cxnId="{C5142667-DCCA-4285-941A-F42E204DB4B3}">
      <dgm:prSet/>
      <dgm:spPr/>
      <dgm:t>
        <a:bodyPr/>
        <a:lstStyle/>
        <a:p>
          <a:endParaRPr lang="en-US"/>
        </a:p>
      </dgm:t>
    </dgm:pt>
    <dgm:pt modelId="{17B6048D-F2A4-4E1E-A470-0D258C4964D3}">
      <dgm:prSet/>
      <dgm:spPr/>
      <dgm:t>
        <a:bodyPr/>
        <a:lstStyle/>
        <a:p>
          <a:r>
            <a:rPr lang="en-US" dirty="0">
              <a:solidFill>
                <a:schemeClr val="accent1">
                  <a:lumMod val="50000"/>
                </a:schemeClr>
              </a:solidFill>
              <a:latin typeface="Arial" panose="020B0604020202020204" pitchFamily="34" charset="0"/>
              <a:cs typeface="Arial" panose="020B0604020202020204" pitchFamily="34" charset="0"/>
            </a:rPr>
            <a:t>Traditional optical position reconstruction is impossible</a:t>
          </a:r>
        </a:p>
      </dgm:t>
    </dgm:pt>
    <dgm:pt modelId="{3E46E0A9-13CF-4F67-91BB-C13E1F6DE5CD}" type="parTrans" cxnId="{B67A81F2-FC51-455C-8C1F-C10D3FD37172}">
      <dgm:prSet/>
      <dgm:spPr/>
      <dgm:t>
        <a:bodyPr/>
        <a:lstStyle/>
        <a:p>
          <a:endParaRPr lang="en-US"/>
        </a:p>
      </dgm:t>
    </dgm:pt>
    <dgm:pt modelId="{01F79AE5-5F24-4C82-BEB8-B4C755BF80FB}" type="sibTrans" cxnId="{B67A81F2-FC51-455C-8C1F-C10D3FD37172}">
      <dgm:prSet/>
      <dgm:spPr/>
      <dgm:t>
        <a:bodyPr/>
        <a:lstStyle/>
        <a:p>
          <a:endParaRPr lang="en-US"/>
        </a:p>
      </dgm:t>
    </dgm:pt>
    <dgm:pt modelId="{4C9E6CAA-F0AE-486F-B925-35443E3605C9}" type="pres">
      <dgm:prSet presAssocID="{46A4E9F6-962B-412F-A638-68DF2D17F00E}" presName="compositeShape" presStyleCnt="0">
        <dgm:presLayoutVars>
          <dgm:chMax val="7"/>
          <dgm:dir/>
          <dgm:resizeHandles val="exact"/>
        </dgm:presLayoutVars>
      </dgm:prSet>
      <dgm:spPr/>
    </dgm:pt>
    <dgm:pt modelId="{26EE9E9A-D582-486A-9490-1A0DC6BECEB2}" type="pres">
      <dgm:prSet presAssocID="{48D4F279-A233-4F18-8837-E95939AE0FA5}" presName="circ1" presStyleLbl="vennNode1" presStyleIdx="0" presStyleCnt="3" custLinFactNeighborX="-1164" custLinFactNeighborY="-9662"/>
      <dgm:spPr/>
    </dgm:pt>
    <dgm:pt modelId="{6377D123-BBCA-49F1-8C2F-0FD44C04C044}" type="pres">
      <dgm:prSet presAssocID="{48D4F279-A233-4F18-8837-E95939AE0FA5}" presName="circ1Tx" presStyleLbl="revTx" presStyleIdx="0" presStyleCnt="0">
        <dgm:presLayoutVars>
          <dgm:chMax val="0"/>
          <dgm:chPref val="0"/>
          <dgm:bulletEnabled val="1"/>
        </dgm:presLayoutVars>
      </dgm:prSet>
      <dgm:spPr/>
    </dgm:pt>
    <dgm:pt modelId="{08FDD790-3D30-4C1D-9F3E-A3E874B29842}" type="pres">
      <dgm:prSet presAssocID="{17B6048D-F2A4-4E1E-A470-0D258C4964D3}" presName="circ2" presStyleLbl="vennNode1" presStyleIdx="1" presStyleCnt="3" custLinFactNeighborX="-1301" custLinFactNeighborY="-211"/>
      <dgm:spPr/>
    </dgm:pt>
    <dgm:pt modelId="{B9A0CECA-D363-47DD-9671-EDCC93004F57}" type="pres">
      <dgm:prSet presAssocID="{17B6048D-F2A4-4E1E-A470-0D258C4964D3}" presName="circ2Tx" presStyleLbl="revTx" presStyleIdx="0" presStyleCnt="0">
        <dgm:presLayoutVars>
          <dgm:chMax val="0"/>
          <dgm:chPref val="0"/>
          <dgm:bulletEnabled val="1"/>
        </dgm:presLayoutVars>
      </dgm:prSet>
      <dgm:spPr/>
    </dgm:pt>
    <dgm:pt modelId="{00FDD079-8C67-4176-BE5B-6F5DEA5FD3DA}" type="pres">
      <dgm:prSet presAssocID="{306A21FE-7DC8-48FC-8B29-980D3DD54259}" presName="circ3" presStyleLbl="vennNode1" presStyleIdx="2" presStyleCnt="3" custLinFactNeighborX="-1014" custLinFactNeighborY="2791"/>
      <dgm:spPr/>
    </dgm:pt>
    <dgm:pt modelId="{A32841D5-B0CC-4E63-AFC5-ED128587C6BB}" type="pres">
      <dgm:prSet presAssocID="{306A21FE-7DC8-48FC-8B29-980D3DD54259}" presName="circ3Tx" presStyleLbl="revTx" presStyleIdx="0" presStyleCnt="0">
        <dgm:presLayoutVars>
          <dgm:chMax val="0"/>
          <dgm:chPref val="0"/>
          <dgm:bulletEnabled val="1"/>
        </dgm:presLayoutVars>
      </dgm:prSet>
      <dgm:spPr/>
    </dgm:pt>
  </dgm:ptLst>
  <dgm:cxnLst>
    <dgm:cxn modelId="{C5142667-DCCA-4285-941A-F42E204DB4B3}" srcId="{46A4E9F6-962B-412F-A638-68DF2D17F00E}" destId="{306A21FE-7DC8-48FC-8B29-980D3DD54259}" srcOrd="2" destOrd="0" parTransId="{22E6F207-0618-4293-ACC4-016540B28DA9}" sibTransId="{40AA5530-BC73-42F6-8383-AB7D46445FF0}"/>
    <dgm:cxn modelId="{03755769-C30C-41DB-BB61-F5670C9D8FD2}" type="presOf" srcId="{306A21FE-7DC8-48FC-8B29-980D3DD54259}" destId="{00FDD079-8C67-4176-BE5B-6F5DEA5FD3DA}" srcOrd="0" destOrd="0" presId="urn:microsoft.com/office/officeart/2005/8/layout/venn1"/>
    <dgm:cxn modelId="{07A2556C-7279-4196-955E-4531D2EF73B1}" type="presOf" srcId="{48D4F279-A233-4F18-8837-E95939AE0FA5}" destId="{26EE9E9A-D582-486A-9490-1A0DC6BECEB2}" srcOrd="0" destOrd="0" presId="urn:microsoft.com/office/officeart/2005/8/layout/venn1"/>
    <dgm:cxn modelId="{6908887E-C500-42DE-B321-514BE64BE34F}" srcId="{46A4E9F6-962B-412F-A638-68DF2D17F00E}" destId="{48D4F279-A233-4F18-8837-E95939AE0FA5}" srcOrd="0" destOrd="0" parTransId="{C2F33470-CC00-4E9B-8F5B-0CB96C3BF6EE}" sibTransId="{C7A5BB78-7AD2-4050-8D45-BB94883B4361}"/>
    <dgm:cxn modelId="{3D3D3E84-5AE5-46C8-A104-54B0DF7676BD}" type="presOf" srcId="{306A21FE-7DC8-48FC-8B29-980D3DD54259}" destId="{A32841D5-B0CC-4E63-AFC5-ED128587C6BB}" srcOrd="1" destOrd="0" presId="urn:microsoft.com/office/officeart/2005/8/layout/venn1"/>
    <dgm:cxn modelId="{485EDE94-9828-4C81-9ECB-896B56AD2807}" type="presOf" srcId="{17B6048D-F2A4-4E1E-A470-0D258C4964D3}" destId="{08FDD790-3D30-4C1D-9F3E-A3E874B29842}" srcOrd="0" destOrd="0" presId="urn:microsoft.com/office/officeart/2005/8/layout/venn1"/>
    <dgm:cxn modelId="{A8A4F8C2-6607-4EB8-9404-6D350B687F0F}" type="presOf" srcId="{17B6048D-F2A4-4E1E-A470-0D258C4964D3}" destId="{B9A0CECA-D363-47DD-9671-EDCC93004F57}" srcOrd="1" destOrd="0" presId="urn:microsoft.com/office/officeart/2005/8/layout/venn1"/>
    <dgm:cxn modelId="{AC5699D6-45A9-4A90-ABD4-D3BF1BC5832F}" type="presOf" srcId="{46A4E9F6-962B-412F-A638-68DF2D17F00E}" destId="{4C9E6CAA-F0AE-486F-B925-35443E3605C9}" srcOrd="0" destOrd="0" presId="urn:microsoft.com/office/officeart/2005/8/layout/venn1"/>
    <dgm:cxn modelId="{79686CF0-8292-46AD-913B-6486E9971AC9}" type="presOf" srcId="{48D4F279-A233-4F18-8837-E95939AE0FA5}" destId="{6377D123-BBCA-49F1-8C2F-0FD44C04C044}" srcOrd="1" destOrd="0" presId="urn:microsoft.com/office/officeart/2005/8/layout/venn1"/>
    <dgm:cxn modelId="{B67A81F2-FC51-455C-8C1F-C10D3FD37172}" srcId="{46A4E9F6-962B-412F-A638-68DF2D17F00E}" destId="{17B6048D-F2A4-4E1E-A470-0D258C4964D3}" srcOrd="1" destOrd="0" parTransId="{3E46E0A9-13CF-4F67-91BB-C13E1F6DE5CD}" sibTransId="{01F79AE5-5F24-4C82-BEB8-B4C755BF80FB}"/>
    <dgm:cxn modelId="{63308E95-C9B5-49DA-8513-5D631EFA62E6}" type="presParOf" srcId="{4C9E6CAA-F0AE-486F-B925-35443E3605C9}" destId="{26EE9E9A-D582-486A-9490-1A0DC6BECEB2}" srcOrd="0" destOrd="0" presId="urn:microsoft.com/office/officeart/2005/8/layout/venn1"/>
    <dgm:cxn modelId="{96AB79A7-5DAB-47FB-84EB-585E4AC0735A}" type="presParOf" srcId="{4C9E6CAA-F0AE-486F-B925-35443E3605C9}" destId="{6377D123-BBCA-49F1-8C2F-0FD44C04C044}" srcOrd="1" destOrd="0" presId="urn:microsoft.com/office/officeart/2005/8/layout/venn1"/>
    <dgm:cxn modelId="{4053D266-C1C6-4419-A98C-B88E555CD281}" type="presParOf" srcId="{4C9E6CAA-F0AE-486F-B925-35443E3605C9}" destId="{08FDD790-3D30-4C1D-9F3E-A3E874B29842}" srcOrd="2" destOrd="0" presId="urn:microsoft.com/office/officeart/2005/8/layout/venn1"/>
    <dgm:cxn modelId="{CE1D88D7-8146-4A80-AD04-BA73BDF7BF9C}" type="presParOf" srcId="{4C9E6CAA-F0AE-486F-B925-35443E3605C9}" destId="{B9A0CECA-D363-47DD-9671-EDCC93004F57}" srcOrd="3" destOrd="0" presId="urn:microsoft.com/office/officeart/2005/8/layout/venn1"/>
    <dgm:cxn modelId="{BE8DC490-8D52-4729-8972-257CC4C7063B}" type="presParOf" srcId="{4C9E6CAA-F0AE-486F-B925-35443E3605C9}" destId="{00FDD079-8C67-4176-BE5B-6F5DEA5FD3DA}" srcOrd="4" destOrd="0" presId="urn:microsoft.com/office/officeart/2005/8/layout/venn1"/>
    <dgm:cxn modelId="{11BAFD85-ECEA-4EB3-9D3D-5285D99DE664}" type="presParOf" srcId="{4C9E6CAA-F0AE-486F-B925-35443E3605C9}" destId="{A32841D5-B0CC-4E63-AFC5-ED128587C6BB}"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779741-293B-439E-82F0-AAF6D23C74E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2ABE502-495F-4398-A076-0827903E8516}">
      <dgm:prSet phldrT="[Text]" phldr="1"/>
      <dgm:spPr/>
      <dgm:t>
        <a:bodyPr/>
        <a:lstStyle/>
        <a:p>
          <a:endParaRPr lang="en-US" dirty="0"/>
        </a:p>
      </dgm:t>
    </dgm:pt>
    <dgm:pt modelId="{1DCD8C3C-19C2-4305-8274-488E98A205AC}" type="parTrans" cxnId="{320F79EC-715E-47EC-B7BF-317BB229CD96}">
      <dgm:prSet/>
      <dgm:spPr/>
      <dgm:t>
        <a:bodyPr/>
        <a:lstStyle/>
        <a:p>
          <a:endParaRPr lang="en-US"/>
        </a:p>
      </dgm:t>
    </dgm:pt>
    <dgm:pt modelId="{A5C8A375-3F93-4F3C-A035-0BE8261AF8A0}" type="sibTrans" cxnId="{320F79EC-715E-47EC-B7BF-317BB229CD96}">
      <dgm:prSet/>
      <dgm:spPr/>
      <dgm:t>
        <a:bodyPr/>
        <a:lstStyle/>
        <a:p>
          <a:endParaRPr lang="en-US"/>
        </a:p>
      </dgm:t>
    </dgm:pt>
    <dgm:pt modelId="{BE9F4BE8-49D4-44B3-887A-CAA712A4BBD9}">
      <dgm:prSet phldrT="[Text]" custT="1"/>
      <dgm:spPr/>
      <dgm:t>
        <a:bodyPr/>
        <a:lstStyle/>
        <a:p>
          <a:pPr algn="just">
            <a:buFont typeface="Arial" panose="020B0604020202020204" pitchFamily="34" charset="0"/>
            <a:buNone/>
          </a:pPr>
          <a:r>
            <a:rPr lang="en-US" sz="3200" dirty="0">
              <a:latin typeface="Roboto" panose="02000000000000000000" pitchFamily="2" charset="0"/>
              <a:ea typeface="Roboto" panose="02000000000000000000" pitchFamily="2" charset="0"/>
              <a:cs typeface="Roboto" panose="02000000000000000000" pitchFamily="2" charset="0"/>
            </a:rPr>
            <a:t>   bellows events are triggered much later in the bubble’s evolution compared to camera-triggered events</a:t>
          </a:r>
          <a:endParaRPr lang="en-US" sz="3200" dirty="0"/>
        </a:p>
      </dgm:t>
    </dgm:pt>
    <dgm:pt modelId="{2CDD07FB-8E13-4FA6-B6D2-6E15D3E43F24}" type="parTrans" cxnId="{A576D90E-CABD-4759-84A3-988186651B99}">
      <dgm:prSet/>
      <dgm:spPr/>
      <dgm:t>
        <a:bodyPr/>
        <a:lstStyle/>
        <a:p>
          <a:endParaRPr lang="en-US"/>
        </a:p>
      </dgm:t>
    </dgm:pt>
    <dgm:pt modelId="{3CFB1E7E-D6AB-4208-A33B-B72D69001074}" type="sibTrans" cxnId="{A576D90E-CABD-4759-84A3-988186651B99}">
      <dgm:prSet/>
      <dgm:spPr/>
      <dgm:t>
        <a:bodyPr/>
        <a:lstStyle/>
        <a:p>
          <a:endParaRPr lang="en-US"/>
        </a:p>
      </dgm:t>
    </dgm:pt>
    <dgm:pt modelId="{613594BA-3728-40C1-A896-2C8D23FCC164}">
      <dgm:prSet phldrT="[Text]" phldr="1"/>
      <dgm:spPr/>
      <dgm:t>
        <a:bodyPr/>
        <a:lstStyle/>
        <a:p>
          <a:endParaRPr lang="en-US" dirty="0"/>
        </a:p>
      </dgm:t>
    </dgm:pt>
    <dgm:pt modelId="{9CE47AEF-8B2B-4FC9-854A-6F7EB85E734C}" type="parTrans" cxnId="{883D683C-645F-4C54-A945-99E6E54615ED}">
      <dgm:prSet/>
      <dgm:spPr/>
      <dgm:t>
        <a:bodyPr/>
        <a:lstStyle/>
        <a:p>
          <a:endParaRPr lang="en-US"/>
        </a:p>
      </dgm:t>
    </dgm:pt>
    <dgm:pt modelId="{79BC6FAA-8320-44B5-A20D-70F19553E18F}" type="sibTrans" cxnId="{883D683C-645F-4C54-A945-99E6E54615ED}">
      <dgm:prSet/>
      <dgm:spPr/>
      <dgm:t>
        <a:bodyPr/>
        <a:lstStyle/>
        <a:p>
          <a:endParaRPr lang="en-US"/>
        </a:p>
      </dgm:t>
    </dgm:pt>
    <dgm:pt modelId="{AD091E04-EE5C-40A3-8DFB-9557D148D710}">
      <dgm:prSet phldrT="[Text]" custT="1"/>
      <dgm:spPr/>
      <dgm:t>
        <a:bodyPr/>
        <a:lstStyle/>
        <a:p>
          <a:pPr>
            <a:buNone/>
          </a:pPr>
          <a:r>
            <a:rPr lang="en-US" sz="3200" dirty="0">
              <a:latin typeface="Roboto" panose="02000000000000000000" pitchFamily="2" charset="0"/>
              <a:ea typeface="Roboto" panose="02000000000000000000" pitchFamily="2" charset="0"/>
              <a:cs typeface="Roboto" panose="02000000000000000000" pitchFamily="2" charset="0"/>
            </a:rPr>
            <a:t>   bubble in pressure-triggered events observed by the end of the acquired images</a:t>
          </a:r>
          <a:endParaRPr lang="en-US" sz="2200" dirty="0"/>
        </a:p>
      </dgm:t>
    </dgm:pt>
    <dgm:pt modelId="{7C6B5326-F3EB-49EB-AD88-E5D4917F1BDD}" type="parTrans" cxnId="{3B8749FA-0E5C-44CD-BE2C-FC4040E3B7B0}">
      <dgm:prSet/>
      <dgm:spPr/>
      <dgm:t>
        <a:bodyPr/>
        <a:lstStyle/>
        <a:p>
          <a:endParaRPr lang="en-US"/>
        </a:p>
      </dgm:t>
    </dgm:pt>
    <dgm:pt modelId="{BEA1E4DE-4034-4765-AE49-1492BBE7A2CF}" type="sibTrans" cxnId="{3B8749FA-0E5C-44CD-BE2C-FC4040E3B7B0}">
      <dgm:prSet/>
      <dgm:spPr/>
      <dgm:t>
        <a:bodyPr/>
        <a:lstStyle/>
        <a:p>
          <a:endParaRPr lang="en-US"/>
        </a:p>
      </dgm:t>
    </dgm:pt>
    <dgm:pt modelId="{24ED9C55-556B-4C7C-BA0E-B04481483697}">
      <dgm:prSet phldrT="[Text]" phldr="1"/>
      <dgm:spPr/>
      <dgm:t>
        <a:bodyPr/>
        <a:lstStyle/>
        <a:p>
          <a:endParaRPr lang="en-US"/>
        </a:p>
      </dgm:t>
    </dgm:pt>
    <dgm:pt modelId="{7B912635-524C-4DF8-9738-6A97E8C73A94}" type="parTrans" cxnId="{EA4A5B3C-017E-4313-BA01-0921F48FE555}">
      <dgm:prSet/>
      <dgm:spPr/>
      <dgm:t>
        <a:bodyPr/>
        <a:lstStyle/>
        <a:p>
          <a:endParaRPr lang="en-US"/>
        </a:p>
      </dgm:t>
    </dgm:pt>
    <dgm:pt modelId="{B94AAA46-C097-4738-B0D4-7A75CCF91919}" type="sibTrans" cxnId="{EA4A5B3C-017E-4313-BA01-0921F48FE555}">
      <dgm:prSet/>
      <dgm:spPr/>
      <dgm:t>
        <a:bodyPr/>
        <a:lstStyle/>
        <a:p>
          <a:endParaRPr lang="en-US"/>
        </a:p>
      </dgm:t>
    </dgm:pt>
    <dgm:pt modelId="{3573B9A1-8E06-462F-BC02-27C6101FA6DC}">
      <dgm:prSet phldrT="[Text]" custT="1"/>
      <dgm:spPr/>
      <dgm:t>
        <a:bodyPr/>
        <a:lstStyle/>
        <a:p>
          <a:pPr>
            <a:buNone/>
          </a:pPr>
          <a:r>
            <a:rPr lang="en-US" sz="3200" dirty="0">
              <a:latin typeface="Roboto" panose="02000000000000000000" pitchFamily="2" charset="0"/>
              <a:ea typeface="Roboto" panose="02000000000000000000" pitchFamily="2" charset="0"/>
              <a:cs typeface="Roboto" panose="02000000000000000000" pitchFamily="2" charset="0"/>
            </a:rPr>
            <a:t>   movement in the bellows can usually be seen to occur before the trigger frame</a:t>
          </a:r>
          <a:endParaRPr lang="en-US" sz="3200" dirty="0"/>
        </a:p>
      </dgm:t>
    </dgm:pt>
    <dgm:pt modelId="{866F6E60-7B8D-475B-867C-57E073AAF2FA}" type="parTrans" cxnId="{7E300C89-DED5-4E55-A3A3-369B20809939}">
      <dgm:prSet/>
      <dgm:spPr/>
      <dgm:t>
        <a:bodyPr/>
        <a:lstStyle/>
        <a:p>
          <a:endParaRPr lang="en-US"/>
        </a:p>
      </dgm:t>
    </dgm:pt>
    <dgm:pt modelId="{2108C6BA-3C7D-461E-AFDA-F3669F357DE5}" type="sibTrans" cxnId="{7E300C89-DED5-4E55-A3A3-369B20809939}">
      <dgm:prSet/>
      <dgm:spPr/>
      <dgm:t>
        <a:bodyPr/>
        <a:lstStyle/>
        <a:p>
          <a:endParaRPr lang="en-US"/>
        </a:p>
      </dgm:t>
    </dgm:pt>
    <dgm:pt modelId="{3FA4234F-0063-48D0-9621-AE0635C6A3F3}" type="pres">
      <dgm:prSet presAssocID="{63779741-293B-439E-82F0-AAF6D23C74EF}" presName="linearFlow" presStyleCnt="0">
        <dgm:presLayoutVars>
          <dgm:dir/>
          <dgm:animLvl val="lvl"/>
          <dgm:resizeHandles val="exact"/>
        </dgm:presLayoutVars>
      </dgm:prSet>
      <dgm:spPr/>
    </dgm:pt>
    <dgm:pt modelId="{C616B84C-471A-476E-B0BF-857BF28D048C}" type="pres">
      <dgm:prSet presAssocID="{42ABE502-495F-4398-A076-0827903E8516}" presName="composite" presStyleCnt="0"/>
      <dgm:spPr/>
    </dgm:pt>
    <dgm:pt modelId="{E6739EBD-12AB-4FC2-9F23-7FC64A7DE707}" type="pres">
      <dgm:prSet presAssocID="{42ABE502-495F-4398-A076-0827903E8516}" presName="parentText" presStyleLbl="alignNode1" presStyleIdx="0" presStyleCnt="3">
        <dgm:presLayoutVars>
          <dgm:chMax val="1"/>
          <dgm:bulletEnabled val="1"/>
        </dgm:presLayoutVars>
      </dgm:prSet>
      <dgm:spPr/>
    </dgm:pt>
    <dgm:pt modelId="{C3CEB691-DC7B-49DA-808B-8957F67A3FF3}" type="pres">
      <dgm:prSet presAssocID="{42ABE502-495F-4398-A076-0827903E8516}" presName="descendantText" presStyleLbl="alignAcc1" presStyleIdx="0" presStyleCnt="3">
        <dgm:presLayoutVars>
          <dgm:bulletEnabled val="1"/>
        </dgm:presLayoutVars>
      </dgm:prSet>
      <dgm:spPr/>
    </dgm:pt>
    <dgm:pt modelId="{60852A0C-C769-4407-B945-AA9F07CA55C9}" type="pres">
      <dgm:prSet presAssocID="{A5C8A375-3F93-4F3C-A035-0BE8261AF8A0}" presName="sp" presStyleCnt="0"/>
      <dgm:spPr/>
    </dgm:pt>
    <dgm:pt modelId="{7CA1121D-5366-4463-9EEB-A92D10A52758}" type="pres">
      <dgm:prSet presAssocID="{613594BA-3728-40C1-A896-2C8D23FCC164}" presName="composite" presStyleCnt="0"/>
      <dgm:spPr/>
    </dgm:pt>
    <dgm:pt modelId="{C05C8874-EF52-4254-8914-B26AB2B0EE74}" type="pres">
      <dgm:prSet presAssocID="{613594BA-3728-40C1-A896-2C8D23FCC164}" presName="parentText" presStyleLbl="alignNode1" presStyleIdx="1" presStyleCnt="3">
        <dgm:presLayoutVars>
          <dgm:chMax val="1"/>
          <dgm:bulletEnabled val="1"/>
        </dgm:presLayoutVars>
      </dgm:prSet>
      <dgm:spPr/>
    </dgm:pt>
    <dgm:pt modelId="{86418F61-C7F6-4326-B661-21CDA1EE7E95}" type="pres">
      <dgm:prSet presAssocID="{613594BA-3728-40C1-A896-2C8D23FCC164}" presName="descendantText" presStyleLbl="alignAcc1" presStyleIdx="1" presStyleCnt="3">
        <dgm:presLayoutVars>
          <dgm:bulletEnabled val="1"/>
        </dgm:presLayoutVars>
      </dgm:prSet>
      <dgm:spPr/>
    </dgm:pt>
    <dgm:pt modelId="{FD3FA257-265B-4F5B-9499-113FC5A28780}" type="pres">
      <dgm:prSet presAssocID="{79BC6FAA-8320-44B5-A20D-70F19553E18F}" presName="sp" presStyleCnt="0"/>
      <dgm:spPr/>
    </dgm:pt>
    <dgm:pt modelId="{9DD04BFC-4E5B-4438-A240-81B74EB0393E}" type="pres">
      <dgm:prSet presAssocID="{24ED9C55-556B-4C7C-BA0E-B04481483697}" presName="composite" presStyleCnt="0"/>
      <dgm:spPr/>
    </dgm:pt>
    <dgm:pt modelId="{5DCC5B32-DAC4-4E31-82C7-EA0AF373CB96}" type="pres">
      <dgm:prSet presAssocID="{24ED9C55-556B-4C7C-BA0E-B04481483697}" presName="parentText" presStyleLbl="alignNode1" presStyleIdx="2" presStyleCnt="3">
        <dgm:presLayoutVars>
          <dgm:chMax val="1"/>
          <dgm:bulletEnabled val="1"/>
        </dgm:presLayoutVars>
      </dgm:prSet>
      <dgm:spPr/>
    </dgm:pt>
    <dgm:pt modelId="{205E6CB7-C8A2-4D7D-BC9A-5489ECE23DA8}" type="pres">
      <dgm:prSet presAssocID="{24ED9C55-556B-4C7C-BA0E-B04481483697}" presName="descendantText" presStyleLbl="alignAcc1" presStyleIdx="2" presStyleCnt="3">
        <dgm:presLayoutVars>
          <dgm:bulletEnabled val="1"/>
        </dgm:presLayoutVars>
      </dgm:prSet>
      <dgm:spPr/>
    </dgm:pt>
  </dgm:ptLst>
  <dgm:cxnLst>
    <dgm:cxn modelId="{A576D90E-CABD-4759-84A3-988186651B99}" srcId="{42ABE502-495F-4398-A076-0827903E8516}" destId="{BE9F4BE8-49D4-44B3-887A-CAA712A4BBD9}" srcOrd="0" destOrd="0" parTransId="{2CDD07FB-8E13-4FA6-B6D2-6E15D3E43F24}" sibTransId="{3CFB1E7E-D6AB-4208-A33B-B72D69001074}"/>
    <dgm:cxn modelId="{C8E3BC2F-991E-4C81-BA70-9305FDFA01F3}" type="presOf" srcId="{42ABE502-495F-4398-A076-0827903E8516}" destId="{E6739EBD-12AB-4FC2-9F23-7FC64A7DE707}" srcOrd="0" destOrd="0" presId="urn:microsoft.com/office/officeart/2005/8/layout/chevron2"/>
    <dgm:cxn modelId="{EA4A5B3C-017E-4313-BA01-0921F48FE555}" srcId="{63779741-293B-439E-82F0-AAF6D23C74EF}" destId="{24ED9C55-556B-4C7C-BA0E-B04481483697}" srcOrd="2" destOrd="0" parTransId="{7B912635-524C-4DF8-9738-6A97E8C73A94}" sibTransId="{B94AAA46-C097-4738-B0D4-7A75CCF91919}"/>
    <dgm:cxn modelId="{883D683C-645F-4C54-A945-99E6E54615ED}" srcId="{63779741-293B-439E-82F0-AAF6D23C74EF}" destId="{613594BA-3728-40C1-A896-2C8D23FCC164}" srcOrd="1" destOrd="0" parTransId="{9CE47AEF-8B2B-4FC9-854A-6F7EB85E734C}" sibTransId="{79BC6FAA-8320-44B5-A20D-70F19553E18F}"/>
    <dgm:cxn modelId="{A5103F66-CE95-4521-BFBB-C018D5739194}" type="presOf" srcId="{613594BA-3728-40C1-A896-2C8D23FCC164}" destId="{C05C8874-EF52-4254-8914-B26AB2B0EE74}" srcOrd="0" destOrd="0" presId="urn:microsoft.com/office/officeart/2005/8/layout/chevron2"/>
    <dgm:cxn modelId="{886BF548-5582-4251-8188-9614BDCE1677}" type="presOf" srcId="{63779741-293B-439E-82F0-AAF6D23C74EF}" destId="{3FA4234F-0063-48D0-9621-AE0635C6A3F3}" srcOrd="0" destOrd="0" presId="urn:microsoft.com/office/officeart/2005/8/layout/chevron2"/>
    <dgm:cxn modelId="{D8FC0A57-5F19-4F82-A04B-6040A96CFD6F}" type="presOf" srcId="{24ED9C55-556B-4C7C-BA0E-B04481483697}" destId="{5DCC5B32-DAC4-4E31-82C7-EA0AF373CB96}" srcOrd="0" destOrd="0" presId="urn:microsoft.com/office/officeart/2005/8/layout/chevron2"/>
    <dgm:cxn modelId="{3B5A2888-6DBB-4786-9102-AA9EBD575761}" type="presOf" srcId="{AD091E04-EE5C-40A3-8DFB-9557D148D710}" destId="{86418F61-C7F6-4326-B661-21CDA1EE7E95}" srcOrd="0" destOrd="0" presId="urn:microsoft.com/office/officeart/2005/8/layout/chevron2"/>
    <dgm:cxn modelId="{7E300C89-DED5-4E55-A3A3-369B20809939}" srcId="{24ED9C55-556B-4C7C-BA0E-B04481483697}" destId="{3573B9A1-8E06-462F-BC02-27C6101FA6DC}" srcOrd="0" destOrd="0" parTransId="{866F6E60-7B8D-475B-867C-57E073AAF2FA}" sibTransId="{2108C6BA-3C7D-461E-AFDA-F3669F357DE5}"/>
    <dgm:cxn modelId="{BA1DC2DF-A7BB-4910-BF48-C3575FE3C183}" type="presOf" srcId="{3573B9A1-8E06-462F-BC02-27C6101FA6DC}" destId="{205E6CB7-C8A2-4D7D-BC9A-5489ECE23DA8}" srcOrd="0" destOrd="0" presId="urn:microsoft.com/office/officeart/2005/8/layout/chevron2"/>
    <dgm:cxn modelId="{A711FFE1-1A29-4DAA-A257-F8C191EB37F2}" type="presOf" srcId="{BE9F4BE8-49D4-44B3-887A-CAA712A4BBD9}" destId="{C3CEB691-DC7B-49DA-808B-8957F67A3FF3}" srcOrd="0" destOrd="0" presId="urn:microsoft.com/office/officeart/2005/8/layout/chevron2"/>
    <dgm:cxn modelId="{320F79EC-715E-47EC-B7BF-317BB229CD96}" srcId="{63779741-293B-439E-82F0-AAF6D23C74EF}" destId="{42ABE502-495F-4398-A076-0827903E8516}" srcOrd="0" destOrd="0" parTransId="{1DCD8C3C-19C2-4305-8274-488E98A205AC}" sibTransId="{A5C8A375-3F93-4F3C-A035-0BE8261AF8A0}"/>
    <dgm:cxn modelId="{3B8749FA-0E5C-44CD-BE2C-FC4040E3B7B0}" srcId="{613594BA-3728-40C1-A896-2C8D23FCC164}" destId="{AD091E04-EE5C-40A3-8DFB-9557D148D710}" srcOrd="0" destOrd="0" parTransId="{7C6B5326-F3EB-49EB-AD88-E5D4917F1BDD}" sibTransId="{BEA1E4DE-4034-4765-AE49-1492BBE7A2CF}"/>
    <dgm:cxn modelId="{E4B45424-0013-4B02-BE33-67C3374D6E03}" type="presParOf" srcId="{3FA4234F-0063-48D0-9621-AE0635C6A3F3}" destId="{C616B84C-471A-476E-B0BF-857BF28D048C}" srcOrd="0" destOrd="0" presId="urn:microsoft.com/office/officeart/2005/8/layout/chevron2"/>
    <dgm:cxn modelId="{7ACDA3A1-5DC5-429B-A4C8-554F285555A1}" type="presParOf" srcId="{C616B84C-471A-476E-B0BF-857BF28D048C}" destId="{E6739EBD-12AB-4FC2-9F23-7FC64A7DE707}" srcOrd="0" destOrd="0" presId="urn:microsoft.com/office/officeart/2005/8/layout/chevron2"/>
    <dgm:cxn modelId="{E4C5D941-242B-469D-B378-66C8FB8AC734}" type="presParOf" srcId="{C616B84C-471A-476E-B0BF-857BF28D048C}" destId="{C3CEB691-DC7B-49DA-808B-8957F67A3FF3}" srcOrd="1" destOrd="0" presId="urn:microsoft.com/office/officeart/2005/8/layout/chevron2"/>
    <dgm:cxn modelId="{A4B95C0B-869B-43F2-8B69-B616FFF7EA13}" type="presParOf" srcId="{3FA4234F-0063-48D0-9621-AE0635C6A3F3}" destId="{60852A0C-C769-4407-B945-AA9F07CA55C9}" srcOrd="1" destOrd="0" presId="urn:microsoft.com/office/officeart/2005/8/layout/chevron2"/>
    <dgm:cxn modelId="{326693A3-9BEE-445E-AAB5-6B60F767A361}" type="presParOf" srcId="{3FA4234F-0063-48D0-9621-AE0635C6A3F3}" destId="{7CA1121D-5366-4463-9EEB-A92D10A52758}" srcOrd="2" destOrd="0" presId="urn:microsoft.com/office/officeart/2005/8/layout/chevron2"/>
    <dgm:cxn modelId="{5893EB25-6CD8-4568-9376-03D4B02730D0}" type="presParOf" srcId="{7CA1121D-5366-4463-9EEB-A92D10A52758}" destId="{C05C8874-EF52-4254-8914-B26AB2B0EE74}" srcOrd="0" destOrd="0" presId="urn:microsoft.com/office/officeart/2005/8/layout/chevron2"/>
    <dgm:cxn modelId="{C914A248-41FB-4591-8E4B-EEC8113AF395}" type="presParOf" srcId="{7CA1121D-5366-4463-9EEB-A92D10A52758}" destId="{86418F61-C7F6-4326-B661-21CDA1EE7E95}" srcOrd="1" destOrd="0" presId="urn:microsoft.com/office/officeart/2005/8/layout/chevron2"/>
    <dgm:cxn modelId="{5C9A828E-452E-4605-8CBF-5C6A9C20A188}" type="presParOf" srcId="{3FA4234F-0063-48D0-9621-AE0635C6A3F3}" destId="{FD3FA257-265B-4F5B-9499-113FC5A28780}" srcOrd="3" destOrd="0" presId="urn:microsoft.com/office/officeart/2005/8/layout/chevron2"/>
    <dgm:cxn modelId="{1AA5C2D5-D816-4AC1-983B-C53070E7D055}" type="presParOf" srcId="{3FA4234F-0063-48D0-9621-AE0635C6A3F3}" destId="{9DD04BFC-4E5B-4438-A240-81B74EB0393E}" srcOrd="4" destOrd="0" presId="urn:microsoft.com/office/officeart/2005/8/layout/chevron2"/>
    <dgm:cxn modelId="{3F2F9C03-0AFF-41F6-B83B-897795C3F604}" type="presParOf" srcId="{9DD04BFC-4E5B-4438-A240-81B74EB0393E}" destId="{5DCC5B32-DAC4-4E31-82C7-EA0AF373CB96}" srcOrd="0" destOrd="0" presId="urn:microsoft.com/office/officeart/2005/8/layout/chevron2"/>
    <dgm:cxn modelId="{95888C39-3929-400B-8C71-5DB8FE0A2D28}" type="presParOf" srcId="{9DD04BFC-4E5B-4438-A240-81B74EB0393E}" destId="{205E6CB7-C8A2-4D7D-BC9A-5489ECE23DA8}"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C970D-83F5-49AB-8D68-42EB0EBA956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3E5D497-A9D5-4F8D-9A7C-7D69CC26420A}">
      <dgm:prSet phldrT="[Text]"/>
      <dgm:spPr/>
      <dgm:t>
        <a:bodyPr/>
        <a:lstStyle/>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Subtract first frame</a:t>
          </a:r>
          <a:endParaRPr lang="en-US" dirty="0"/>
        </a:p>
      </dgm:t>
    </dgm:pt>
    <dgm:pt modelId="{A8D1BE2E-B124-4D6D-A9A9-EC3477729C8E}" type="parTrans" cxnId="{28B41151-CEE0-4A2F-9BAE-C7C09742E172}">
      <dgm:prSet/>
      <dgm:spPr/>
      <dgm:t>
        <a:bodyPr/>
        <a:lstStyle/>
        <a:p>
          <a:endParaRPr lang="en-US"/>
        </a:p>
      </dgm:t>
    </dgm:pt>
    <dgm:pt modelId="{CC784514-0ACD-4CD1-AFB5-DC88C683E95C}" type="sibTrans" cxnId="{28B41151-CEE0-4A2F-9BAE-C7C09742E172}">
      <dgm:prSet/>
      <dgm:spPr/>
      <dgm:t>
        <a:bodyPr/>
        <a:lstStyle/>
        <a:p>
          <a:endParaRPr lang="en-US"/>
        </a:p>
      </dgm:t>
    </dgm:pt>
    <dgm:pt modelId="{D42174A5-C9C7-4856-B86C-6CEBFC12450A}">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Separate pixels in difference frame into 16 bins</a:t>
          </a:r>
        </a:p>
      </dgm:t>
    </dgm:pt>
    <dgm:pt modelId="{EF75E1C9-69F1-4C5C-9D9A-E8B7572C675C}" type="parTrans" cxnId="{68594759-8CA2-47E5-8146-3EF18D9D864D}">
      <dgm:prSet/>
      <dgm:spPr/>
      <dgm:t>
        <a:bodyPr/>
        <a:lstStyle/>
        <a:p>
          <a:endParaRPr lang="en-US"/>
        </a:p>
      </dgm:t>
    </dgm:pt>
    <dgm:pt modelId="{D0ADDBE7-0D81-484C-A3A1-97BB8BEC1D52}" type="sibTrans" cxnId="{68594759-8CA2-47E5-8146-3EF18D9D864D}">
      <dgm:prSet/>
      <dgm:spPr/>
      <dgm:t>
        <a:bodyPr/>
        <a:lstStyle/>
        <a:p>
          <a:endParaRPr lang="en-US"/>
        </a:p>
      </dgm:t>
    </dgm:pt>
    <mc:AlternateContent xmlns:mc="http://schemas.openxmlformats.org/markup-compatibility/2006" xmlns:a14="http://schemas.microsoft.com/office/drawing/2010/main">
      <mc:Choice Requires="a14">
        <dgm:pt modelId="{58966376-528A-4102-A93B-6EA8C6E7EB34}">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Entropy Calculation:</a:t>
              </a:r>
            </a:p>
            <a:p>
              <a14:m>
                <m:oMath xmlns:m="http://schemas.openxmlformats.org/officeDocument/2006/math">
                  <m:r>
                    <a:rPr lang="en-US" b="0" i="0" smtClean="0">
                      <a:latin typeface="Cambria Math" panose="02040503050406030204" pitchFamily="18" charset="0"/>
                      <a:ea typeface="Roboto" panose="02000000000000000000" pitchFamily="2" charset="0"/>
                      <a:cs typeface="Roboto" panose="02000000000000000000" pitchFamily="2" charset="0"/>
                    </a:rPr>
                    <m:t> </m:t>
                  </m:r>
                  <m:r>
                    <a:rPr lang="en-US" b="0" i="1" smtClean="0">
                      <a:latin typeface="Cambria Math" panose="02040503050406030204" pitchFamily="18" charset="0"/>
                      <a:ea typeface="Roboto" panose="02000000000000000000" pitchFamily="2" charset="0"/>
                      <a:cs typeface="Roboto" panose="02000000000000000000" pitchFamily="2" charset="0"/>
                    </a:rPr>
                    <m:t>𝐻</m:t>
                  </m:r>
                  <m:r>
                    <a:rPr lang="en-US" b="0" i="1" smtClean="0">
                      <a:latin typeface="Cambria Math" panose="02040503050406030204" pitchFamily="18" charset="0"/>
                      <a:ea typeface="Roboto" panose="02000000000000000000" pitchFamily="2" charset="0"/>
                      <a:cs typeface="Roboto" panose="02000000000000000000" pitchFamily="2" charset="0"/>
                    </a:rPr>
                    <m:t>=</m:t>
                  </m:r>
                  <m:nary>
                    <m:naryPr>
                      <m:chr m:val="∑"/>
                      <m:supHide m:val="on"/>
                      <m:ctrlPr>
                        <a:rPr lang="en-US" i="1" smtClean="0">
                          <a:latin typeface="Cambria Math" panose="02040503050406030204" pitchFamily="18" charset="0"/>
                          <a:ea typeface="Roboto" panose="02000000000000000000" pitchFamily="2" charset="0"/>
                          <a:cs typeface="Roboto" panose="02000000000000000000" pitchFamily="2" charset="0"/>
                        </a:rPr>
                      </m:ctrlPr>
                    </m:naryPr>
                    <m:sub>
                      <m:r>
                        <m:rPr>
                          <m:brk m:alnAt="7"/>
                        </m:rPr>
                        <a:rPr lang="en-US" b="0" i="1" smtClean="0">
                          <a:latin typeface="Cambria Math" panose="02040503050406030204" pitchFamily="18" charset="0"/>
                          <a:ea typeface="Roboto" panose="02000000000000000000" pitchFamily="2" charset="0"/>
                          <a:cs typeface="Roboto" panose="02000000000000000000" pitchFamily="2" charset="0"/>
                        </a:rPr>
                        <m:t>𝑖</m:t>
                      </m:r>
                    </m:sub>
                    <m:sup/>
                    <m:e>
                      <m:sSub>
                        <m:sSubPr>
                          <m:ctrlPr>
                            <a:rPr lang="en-US" i="1" smtClean="0">
                              <a:latin typeface="Cambria Math" panose="02040503050406030204" pitchFamily="18" charset="0"/>
                              <a:ea typeface="Roboto" panose="02000000000000000000" pitchFamily="2" charset="0"/>
                              <a:cs typeface="Roboto" panose="02000000000000000000" pitchFamily="2" charset="0"/>
                            </a:rPr>
                          </m:ctrlPr>
                        </m:sSubPr>
                        <m:e>
                          <m:r>
                            <a:rPr lang="en-US" b="0" i="1" smtClean="0">
                              <a:latin typeface="Cambria Math" panose="02040503050406030204" pitchFamily="18" charset="0"/>
                              <a:ea typeface="Roboto" panose="02000000000000000000" pitchFamily="2" charset="0"/>
                              <a:cs typeface="Roboto" panose="02000000000000000000" pitchFamily="2" charset="0"/>
                            </a:rPr>
                            <m:t>−</m:t>
                          </m:r>
                          <m:r>
                            <a:rPr lang="en-US" b="0" i="1" smtClean="0">
                              <a:latin typeface="Cambria Math" panose="02040503050406030204" pitchFamily="18" charset="0"/>
                              <a:ea typeface="Roboto" panose="02000000000000000000" pitchFamily="2" charset="0"/>
                              <a:cs typeface="Roboto" panose="02000000000000000000" pitchFamily="2" charset="0"/>
                            </a:rPr>
                            <m:t>𝑝</m:t>
                          </m:r>
                        </m:e>
                        <m:sub>
                          <m:r>
                            <a:rPr lang="en-US" b="0" i="1" smtClean="0">
                              <a:latin typeface="Cambria Math" panose="02040503050406030204" pitchFamily="18" charset="0"/>
                              <a:ea typeface="Roboto" panose="02000000000000000000" pitchFamily="2" charset="0"/>
                              <a:cs typeface="Roboto" panose="02000000000000000000" pitchFamily="2" charset="0"/>
                            </a:rPr>
                            <m:t>𝑖</m:t>
                          </m:r>
                        </m:sub>
                      </m:sSub>
                      <m:func>
                        <m:funcPr>
                          <m:ctrlPr>
                            <a:rPr lang="en-US" i="1" smtClean="0">
                              <a:latin typeface="Cambria Math" panose="02040503050406030204" pitchFamily="18" charset="0"/>
                              <a:ea typeface="Roboto" panose="02000000000000000000" pitchFamily="2" charset="0"/>
                              <a:cs typeface="Roboto" panose="02000000000000000000" pitchFamily="2" charset="0"/>
                            </a:rPr>
                          </m:ctrlPr>
                        </m:funcPr>
                        <m:fName>
                          <m:sSub>
                            <m:sSubPr>
                              <m:ctrlPr>
                                <a:rPr lang="en-US" i="1" smtClean="0">
                                  <a:latin typeface="Cambria Math" panose="02040503050406030204" pitchFamily="18" charset="0"/>
                                  <a:ea typeface="Roboto" panose="02000000000000000000" pitchFamily="2" charset="0"/>
                                  <a:cs typeface="Roboto" panose="02000000000000000000" pitchFamily="2" charset="0"/>
                                </a:rPr>
                              </m:ctrlPr>
                            </m:sSubPr>
                            <m:e>
                              <m:r>
                                <m:rPr>
                                  <m:sty m:val="p"/>
                                </m:rPr>
                                <a:rPr lang="en-US" i="0" smtClean="0">
                                  <a:latin typeface="Cambria Math" panose="02040503050406030204" pitchFamily="18" charset="0"/>
                                  <a:ea typeface="Roboto" panose="02000000000000000000" pitchFamily="2" charset="0"/>
                                  <a:cs typeface="Roboto" panose="02000000000000000000" pitchFamily="2" charset="0"/>
                                </a:rPr>
                                <m:t>log</m:t>
                              </m:r>
                            </m:e>
                            <m:sub>
                              <m:r>
                                <a:rPr lang="en-US" b="0" i="1" smtClean="0">
                                  <a:latin typeface="Cambria Math" panose="02040503050406030204" pitchFamily="18" charset="0"/>
                                  <a:ea typeface="Roboto" panose="02000000000000000000" pitchFamily="2" charset="0"/>
                                  <a:cs typeface="Roboto" panose="02000000000000000000" pitchFamily="2" charset="0"/>
                                </a:rPr>
                                <m:t>2</m:t>
                              </m:r>
                            </m:sub>
                          </m:sSub>
                        </m:fName>
                        <m:e>
                          <m:r>
                            <a:rPr lang="en-US" b="0" i="1" smtClean="0">
                              <a:latin typeface="Cambria Math" panose="02040503050406030204" pitchFamily="18" charset="0"/>
                              <a:ea typeface="Roboto" panose="02000000000000000000" pitchFamily="2" charset="0"/>
                              <a:cs typeface="Roboto" panose="02000000000000000000" pitchFamily="2" charset="0"/>
                            </a:rPr>
                            <m:t>(</m:t>
                          </m:r>
                          <m:sSub>
                            <m:sSubPr>
                              <m:ctrlPr>
                                <a:rPr lang="en-US" i="1" smtClean="0">
                                  <a:latin typeface="Cambria Math" panose="02040503050406030204" pitchFamily="18" charset="0"/>
                                  <a:ea typeface="Roboto" panose="02000000000000000000" pitchFamily="2" charset="0"/>
                                  <a:cs typeface="Roboto" panose="02000000000000000000" pitchFamily="2" charset="0"/>
                                </a:rPr>
                              </m:ctrlPr>
                            </m:sSubPr>
                            <m:e>
                              <m:r>
                                <a:rPr lang="en-US" b="0" i="1" smtClean="0">
                                  <a:latin typeface="Cambria Math" panose="02040503050406030204" pitchFamily="18" charset="0"/>
                                  <a:ea typeface="Roboto" panose="02000000000000000000" pitchFamily="2" charset="0"/>
                                  <a:cs typeface="Roboto" panose="02000000000000000000" pitchFamily="2" charset="0"/>
                                </a:rPr>
                                <m:t>𝑝</m:t>
                              </m:r>
                            </m:e>
                            <m:sub>
                              <m:r>
                                <a:rPr lang="en-US" b="0" i="1" smtClean="0">
                                  <a:latin typeface="Cambria Math" panose="02040503050406030204" pitchFamily="18" charset="0"/>
                                  <a:ea typeface="Roboto" panose="02000000000000000000" pitchFamily="2" charset="0"/>
                                  <a:cs typeface="Roboto" panose="02000000000000000000" pitchFamily="2" charset="0"/>
                                </a:rPr>
                                <m:t>𝑖</m:t>
                              </m:r>
                            </m:sub>
                          </m:sSub>
                          <m:r>
                            <a:rPr lang="en-US" b="0" i="1" smtClean="0">
                              <a:latin typeface="Cambria Math" panose="02040503050406030204" pitchFamily="18" charset="0"/>
                              <a:ea typeface="Roboto" panose="02000000000000000000" pitchFamily="2" charset="0"/>
                              <a:cs typeface="Roboto" panose="02000000000000000000" pitchFamily="2" charset="0"/>
                            </a:rPr>
                            <m:t>)</m:t>
                          </m:r>
                        </m:e>
                      </m:func>
                    </m:e>
                  </m:nary>
                </m:oMath>
              </a14:m>
              <a:r>
                <a:rPr lang="en-US" dirty="0">
                  <a:latin typeface="Roboto" panose="02000000000000000000" pitchFamily="2" charset="0"/>
                  <a:ea typeface="Roboto" panose="02000000000000000000" pitchFamily="2" charset="0"/>
                  <a:cs typeface="Roboto" panose="02000000000000000000" pitchFamily="2" charset="0"/>
                </a:rPr>
                <a:t>, </a:t>
              </a:r>
            </a:p>
            <a:p>
              <a:r>
                <a:rPr lang="en-US" dirty="0">
                  <a:latin typeface="Roboto" panose="02000000000000000000" pitchFamily="2" charset="0"/>
                  <a:ea typeface="Roboto" panose="02000000000000000000" pitchFamily="2" charset="0"/>
                  <a:cs typeface="Roboto" panose="02000000000000000000" pitchFamily="2" charset="0"/>
                </a:rPr>
                <a:t>where </a:t>
              </a:r>
              <a14:m>
                <m:oMath xmlns:m="http://schemas.openxmlformats.org/officeDocument/2006/math">
                  <m:sSub>
                    <m:sSubPr>
                      <m:ctrlPr>
                        <a:rPr lang="en-US" i="1">
                          <a:latin typeface="Cambria Math" panose="02040503050406030204" pitchFamily="18" charset="0"/>
                          <a:ea typeface="Roboto" panose="02000000000000000000" pitchFamily="2" charset="0"/>
                          <a:cs typeface="Roboto" panose="02000000000000000000" pitchFamily="2" charset="0"/>
                        </a:rPr>
                      </m:ctrlPr>
                    </m:sSubPr>
                    <m:e>
                      <m:r>
                        <a:rPr lang="en-US" i="1">
                          <a:latin typeface="Cambria Math" panose="02040503050406030204" pitchFamily="18" charset="0"/>
                          <a:ea typeface="Roboto" panose="02000000000000000000" pitchFamily="2" charset="0"/>
                          <a:cs typeface="Roboto" panose="02000000000000000000" pitchFamily="2" charset="0"/>
                        </a:rPr>
                        <m:t>𝑝</m:t>
                      </m:r>
                    </m:e>
                    <m:sub>
                      <m:r>
                        <a:rPr lang="en-US" i="1">
                          <a:latin typeface="Cambria Math" panose="02040503050406030204" pitchFamily="18" charset="0"/>
                          <a:ea typeface="Roboto" panose="02000000000000000000" pitchFamily="2" charset="0"/>
                          <a:cs typeface="Roboto" panose="02000000000000000000" pitchFamily="2" charset="0"/>
                        </a:rPr>
                        <m:t>𝑖</m:t>
                      </m:r>
                    </m:sub>
                  </m:sSub>
                </m:oMath>
              </a14:m>
              <a:r>
                <a:rPr lang="en-US" dirty="0">
                  <a:latin typeface="Roboto" panose="02000000000000000000" pitchFamily="2" charset="0"/>
                  <a:ea typeface="Roboto" panose="02000000000000000000" pitchFamily="2" charset="0"/>
                  <a:cs typeface="Roboto" panose="02000000000000000000" pitchFamily="2" charset="0"/>
                </a:rPr>
                <a:t> is the contents of bin </a:t>
              </a:r>
              <a:r>
                <a:rPr lang="en-US" dirty="0" err="1">
                  <a:latin typeface="Roboto" panose="02000000000000000000" pitchFamily="2" charset="0"/>
                  <a:ea typeface="Roboto" panose="02000000000000000000" pitchFamily="2" charset="0"/>
                  <a:cs typeface="Roboto" panose="02000000000000000000" pitchFamily="2" charset="0"/>
                </a:rPr>
                <a:t>i</a:t>
              </a:r>
              <a:r>
                <a:rPr lang="en-US" dirty="0">
                  <a:latin typeface="Roboto" panose="02000000000000000000" pitchFamily="2" charset="0"/>
                  <a:ea typeface="Roboto" panose="02000000000000000000" pitchFamily="2" charset="0"/>
                  <a:cs typeface="Roboto" panose="02000000000000000000" pitchFamily="2" charset="0"/>
                </a:rPr>
                <a:t>. </a:t>
              </a:r>
            </a:p>
          </dgm:t>
        </dgm:pt>
      </mc:Choice>
      <mc:Fallback xmlns="">
        <dgm:pt modelId="{58966376-528A-4102-A93B-6EA8C6E7EB34}">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Entropy Calculation:</a:t>
              </a:r>
            </a:p>
            <a:p>
              <a:r>
                <a:rPr lang="en-US" b="0" i="0">
                  <a:latin typeface="Cambria Math" panose="02040503050406030204" pitchFamily="18" charset="0"/>
                  <a:ea typeface="Roboto" panose="02000000000000000000" pitchFamily="2" charset="0"/>
                  <a:cs typeface="Roboto" panose="02000000000000000000" pitchFamily="2" charset="0"/>
                </a:rPr>
                <a:t> 𝐻=</a:t>
              </a:r>
              <a:r>
                <a:rPr lang="en-US" i="0">
                  <a:latin typeface="Cambria Math" panose="02040503050406030204" pitchFamily="18" charset="0"/>
                  <a:ea typeface="Roboto" panose="02000000000000000000" pitchFamily="2" charset="0"/>
                  <a:cs typeface="Roboto" panose="02000000000000000000" pitchFamily="2" charset="0"/>
                </a:rPr>
                <a:t>∑</a:t>
              </a:r>
              <a:r>
                <a:rPr lang="en-US" b="0" i="0">
                  <a:latin typeface="Cambria Math" panose="02040503050406030204" pitchFamily="18" charset="0"/>
                  <a:ea typeface="Roboto" panose="02000000000000000000" pitchFamily="2" charset="0"/>
                  <a:cs typeface="Roboto" panose="02000000000000000000" pitchFamily="2" charset="0"/>
                </a:rPr>
                <a:t>_𝑖▒〖〖−𝑝〗_𝑖  </a:t>
              </a:r>
              <a:r>
                <a:rPr lang="en-US" i="0">
                  <a:latin typeface="Cambria Math" panose="02040503050406030204" pitchFamily="18" charset="0"/>
                  <a:ea typeface="Roboto" panose="02000000000000000000" pitchFamily="2" charset="0"/>
                  <a:cs typeface="Roboto" panose="02000000000000000000" pitchFamily="2" charset="0"/>
                </a:rPr>
                <a:t>log_</a:t>
              </a:r>
              <a:r>
                <a:rPr lang="en-US" b="0" i="0">
                  <a:latin typeface="Cambria Math" panose="02040503050406030204" pitchFamily="18" charset="0"/>
                  <a:ea typeface="Roboto" panose="02000000000000000000" pitchFamily="2" charset="0"/>
                  <a:cs typeface="Roboto" panose="02000000000000000000" pitchFamily="2" charset="0"/>
                </a:rPr>
                <a:t>2⁡〖(𝑝_𝑖)〗 〗</a:t>
              </a:r>
              <a:r>
                <a:rPr lang="en-US" dirty="0">
                  <a:latin typeface="Roboto" panose="02000000000000000000" pitchFamily="2" charset="0"/>
                  <a:ea typeface="Roboto" panose="02000000000000000000" pitchFamily="2" charset="0"/>
                  <a:cs typeface="Roboto" panose="02000000000000000000" pitchFamily="2" charset="0"/>
                </a:rPr>
                <a:t>, </a:t>
              </a:r>
            </a:p>
            <a:p>
              <a:r>
                <a:rPr lang="en-US" dirty="0">
                  <a:latin typeface="Roboto" panose="02000000000000000000" pitchFamily="2" charset="0"/>
                  <a:ea typeface="Roboto" panose="02000000000000000000" pitchFamily="2" charset="0"/>
                  <a:cs typeface="Roboto" panose="02000000000000000000" pitchFamily="2" charset="0"/>
                </a:rPr>
                <a:t>where </a:t>
              </a:r>
              <a:r>
                <a:rPr lang="en-US" i="0">
                  <a:latin typeface="Cambria Math" panose="02040503050406030204" pitchFamily="18" charset="0"/>
                  <a:ea typeface="Roboto" panose="02000000000000000000" pitchFamily="2" charset="0"/>
                  <a:cs typeface="Roboto" panose="02000000000000000000" pitchFamily="2" charset="0"/>
                </a:rPr>
                <a:t>𝑝_𝑖</a:t>
              </a:r>
              <a:r>
                <a:rPr lang="en-US" dirty="0">
                  <a:latin typeface="Roboto" panose="02000000000000000000" pitchFamily="2" charset="0"/>
                  <a:ea typeface="Roboto" panose="02000000000000000000" pitchFamily="2" charset="0"/>
                  <a:cs typeface="Roboto" panose="02000000000000000000" pitchFamily="2" charset="0"/>
                </a:rPr>
                <a:t> is the contents of bin </a:t>
              </a:r>
              <a:r>
                <a:rPr lang="en-US" dirty="0" err="1">
                  <a:latin typeface="Roboto" panose="02000000000000000000" pitchFamily="2" charset="0"/>
                  <a:ea typeface="Roboto" panose="02000000000000000000" pitchFamily="2" charset="0"/>
                  <a:cs typeface="Roboto" panose="02000000000000000000" pitchFamily="2" charset="0"/>
                </a:rPr>
                <a:t>i</a:t>
              </a:r>
              <a:r>
                <a:rPr lang="en-US" dirty="0">
                  <a:latin typeface="Roboto" panose="02000000000000000000" pitchFamily="2" charset="0"/>
                  <a:ea typeface="Roboto" panose="02000000000000000000" pitchFamily="2" charset="0"/>
                  <a:cs typeface="Roboto" panose="02000000000000000000" pitchFamily="2" charset="0"/>
                </a:rPr>
                <a:t>. </a:t>
              </a:r>
            </a:p>
          </dgm:t>
        </dgm:pt>
      </mc:Fallback>
    </mc:AlternateContent>
    <dgm:pt modelId="{80CDAF89-A4CE-46A1-B0D6-516E1840C0D5}" type="parTrans" cxnId="{C84C0228-61D6-4EF5-9F2A-7C2093C0F598}">
      <dgm:prSet/>
      <dgm:spPr/>
      <dgm:t>
        <a:bodyPr/>
        <a:lstStyle/>
        <a:p>
          <a:endParaRPr lang="en-US"/>
        </a:p>
      </dgm:t>
    </dgm:pt>
    <dgm:pt modelId="{12793DD4-67B0-48D1-BC89-93A3BF12C441}" type="sibTrans" cxnId="{C84C0228-61D6-4EF5-9F2A-7C2093C0F598}">
      <dgm:prSet/>
      <dgm:spPr/>
      <dgm:t>
        <a:bodyPr/>
        <a:lstStyle/>
        <a:p>
          <a:endParaRPr lang="en-US"/>
        </a:p>
      </dgm:t>
    </dgm:pt>
    <dgm:pt modelId="{5959904E-1F14-4301-A711-C289A633F499}" type="pres">
      <dgm:prSet presAssocID="{0F4C970D-83F5-49AB-8D68-42EB0EBA9569}" presName="outerComposite" presStyleCnt="0">
        <dgm:presLayoutVars>
          <dgm:chMax val="5"/>
          <dgm:dir/>
          <dgm:resizeHandles val="exact"/>
        </dgm:presLayoutVars>
      </dgm:prSet>
      <dgm:spPr/>
    </dgm:pt>
    <dgm:pt modelId="{F4A201E1-E90E-4514-8D1E-A557E5983983}" type="pres">
      <dgm:prSet presAssocID="{0F4C970D-83F5-49AB-8D68-42EB0EBA9569}" presName="dummyMaxCanvas" presStyleCnt="0">
        <dgm:presLayoutVars/>
      </dgm:prSet>
      <dgm:spPr/>
    </dgm:pt>
    <dgm:pt modelId="{9B786ED9-AF81-4EED-B87E-E2C0E390A401}" type="pres">
      <dgm:prSet presAssocID="{0F4C970D-83F5-49AB-8D68-42EB0EBA9569}" presName="ThreeNodes_1" presStyleLbl="node1" presStyleIdx="0" presStyleCnt="3">
        <dgm:presLayoutVars>
          <dgm:bulletEnabled val="1"/>
        </dgm:presLayoutVars>
      </dgm:prSet>
      <dgm:spPr/>
    </dgm:pt>
    <dgm:pt modelId="{18B17A3A-0E3A-43D4-85A3-94B20431D63A}" type="pres">
      <dgm:prSet presAssocID="{0F4C970D-83F5-49AB-8D68-42EB0EBA9569}" presName="ThreeNodes_2" presStyleLbl="node1" presStyleIdx="1" presStyleCnt="3">
        <dgm:presLayoutVars>
          <dgm:bulletEnabled val="1"/>
        </dgm:presLayoutVars>
      </dgm:prSet>
      <dgm:spPr/>
    </dgm:pt>
    <dgm:pt modelId="{4883EF95-A7A8-4EC3-8685-AC130BE42B22}" type="pres">
      <dgm:prSet presAssocID="{0F4C970D-83F5-49AB-8D68-42EB0EBA9569}" presName="ThreeNodes_3" presStyleLbl="node1" presStyleIdx="2" presStyleCnt="3">
        <dgm:presLayoutVars>
          <dgm:bulletEnabled val="1"/>
        </dgm:presLayoutVars>
      </dgm:prSet>
      <dgm:spPr/>
    </dgm:pt>
    <dgm:pt modelId="{50F87E3C-A864-4D8E-AE7C-19DB277279D1}" type="pres">
      <dgm:prSet presAssocID="{0F4C970D-83F5-49AB-8D68-42EB0EBA9569}" presName="ThreeConn_1-2" presStyleLbl="fgAccFollowNode1" presStyleIdx="0" presStyleCnt="2">
        <dgm:presLayoutVars>
          <dgm:bulletEnabled val="1"/>
        </dgm:presLayoutVars>
      </dgm:prSet>
      <dgm:spPr/>
    </dgm:pt>
    <dgm:pt modelId="{5ABA060C-FE01-4E4F-B784-953E7678166D}" type="pres">
      <dgm:prSet presAssocID="{0F4C970D-83F5-49AB-8D68-42EB0EBA9569}" presName="ThreeConn_2-3" presStyleLbl="fgAccFollowNode1" presStyleIdx="1" presStyleCnt="2">
        <dgm:presLayoutVars>
          <dgm:bulletEnabled val="1"/>
        </dgm:presLayoutVars>
      </dgm:prSet>
      <dgm:spPr/>
    </dgm:pt>
    <dgm:pt modelId="{9C00F3E5-2B22-471A-98B9-B464D24358B5}" type="pres">
      <dgm:prSet presAssocID="{0F4C970D-83F5-49AB-8D68-42EB0EBA9569}" presName="ThreeNodes_1_text" presStyleLbl="node1" presStyleIdx="2" presStyleCnt="3">
        <dgm:presLayoutVars>
          <dgm:bulletEnabled val="1"/>
        </dgm:presLayoutVars>
      </dgm:prSet>
      <dgm:spPr/>
    </dgm:pt>
    <dgm:pt modelId="{8023CBB0-86B5-4233-8004-A21E13B05EB2}" type="pres">
      <dgm:prSet presAssocID="{0F4C970D-83F5-49AB-8D68-42EB0EBA9569}" presName="ThreeNodes_2_text" presStyleLbl="node1" presStyleIdx="2" presStyleCnt="3">
        <dgm:presLayoutVars>
          <dgm:bulletEnabled val="1"/>
        </dgm:presLayoutVars>
      </dgm:prSet>
      <dgm:spPr/>
    </dgm:pt>
    <dgm:pt modelId="{B1E6F464-3294-45CD-9865-D6CF9D2B8011}" type="pres">
      <dgm:prSet presAssocID="{0F4C970D-83F5-49AB-8D68-42EB0EBA9569}" presName="ThreeNodes_3_text" presStyleLbl="node1" presStyleIdx="2" presStyleCnt="3">
        <dgm:presLayoutVars>
          <dgm:bulletEnabled val="1"/>
        </dgm:presLayoutVars>
      </dgm:prSet>
      <dgm:spPr/>
    </dgm:pt>
  </dgm:ptLst>
  <dgm:cxnLst>
    <dgm:cxn modelId="{C84C0228-61D6-4EF5-9F2A-7C2093C0F598}" srcId="{0F4C970D-83F5-49AB-8D68-42EB0EBA9569}" destId="{58966376-528A-4102-A93B-6EA8C6E7EB34}" srcOrd="2" destOrd="0" parTransId="{80CDAF89-A4CE-46A1-B0D6-516E1840C0D5}" sibTransId="{12793DD4-67B0-48D1-BC89-93A3BF12C441}"/>
    <dgm:cxn modelId="{36F16C36-C32B-448F-B531-7929BD84D4A4}" type="presOf" srcId="{D42174A5-C9C7-4856-B86C-6CEBFC12450A}" destId="{18B17A3A-0E3A-43D4-85A3-94B20431D63A}" srcOrd="0" destOrd="0" presId="urn:microsoft.com/office/officeart/2005/8/layout/vProcess5"/>
    <dgm:cxn modelId="{0511DC68-12A3-4A83-822F-7C0455018DBF}" type="presOf" srcId="{93E5D497-A9D5-4F8D-9A7C-7D69CC26420A}" destId="{9C00F3E5-2B22-471A-98B9-B464D24358B5}" srcOrd="1" destOrd="0" presId="urn:microsoft.com/office/officeart/2005/8/layout/vProcess5"/>
    <dgm:cxn modelId="{28B41151-CEE0-4A2F-9BAE-C7C09742E172}" srcId="{0F4C970D-83F5-49AB-8D68-42EB0EBA9569}" destId="{93E5D497-A9D5-4F8D-9A7C-7D69CC26420A}" srcOrd="0" destOrd="0" parTransId="{A8D1BE2E-B124-4D6D-A9A9-EC3477729C8E}" sibTransId="{CC784514-0ACD-4CD1-AFB5-DC88C683E95C}"/>
    <dgm:cxn modelId="{68594759-8CA2-47E5-8146-3EF18D9D864D}" srcId="{0F4C970D-83F5-49AB-8D68-42EB0EBA9569}" destId="{D42174A5-C9C7-4856-B86C-6CEBFC12450A}" srcOrd="1" destOrd="0" parTransId="{EF75E1C9-69F1-4C5C-9D9A-E8B7572C675C}" sibTransId="{D0ADDBE7-0D81-484C-A3A1-97BB8BEC1D52}"/>
    <dgm:cxn modelId="{3F7DC28E-46F9-4866-A795-DE1690B1CBDE}" type="presOf" srcId="{CC784514-0ACD-4CD1-AFB5-DC88C683E95C}" destId="{50F87E3C-A864-4D8E-AE7C-19DB277279D1}" srcOrd="0" destOrd="0" presId="urn:microsoft.com/office/officeart/2005/8/layout/vProcess5"/>
    <dgm:cxn modelId="{CCFAD1A8-37F5-4475-8102-4FE7F7F38D39}" type="presOf" srcId="{D0ADDBE7-0D81-484C-A3A1-97BB8BEC1D52}" destId="{5ABA060C-FE01-4E4F-B784-953E7678166D}" srcOrd="0" destOrd="0" presId="urn:microsoft.com/office/officeart/2005/8/layout/vProcess5"/>
    <dgm:cxn modelId="{DC5ABBB2-3B55-4E36-B663-615AC93CA22C}" type="presOf" srcId="{58966376-528A-4102-A93B-6EA8C6E7EB34}" destId="{4883EF95-A7A8-4EC3-8685-AC130BE42B22}" srcOrd="0" destOrd="0" presId="urn:microsoft.com/office/officeart/2005/8/layout/vProcess5"/>
    <dgm:cxn modelId="{2CCC4CB5-2E81-4A90-8F8C-49D23C423DB5}" type="presOf" srcId="{93E5D497-A9D5-4F8D-9A7C-7D69CC26420A}" destId="{9B786ED9-AF81-4EED-B87E-E2C0E390A401}" srcOrd="0" destOrd="0" presId="urn:microsoft.com/office/officeart/2005/8/layout/vProcess5"/>
    <dgm:cxn modelId="{F9C3F1B5-C6FB-4240-BF27-EBF26986562A}" type="presOf" srcId="{0F4C970D-83F5-49AB-8D68-42EB0EBA9569}" destId="{5959904E-1F14-4301-A711-C289A633F499}" srcOrd="0" destOrd="0" presId="urn:microsoft.com/office/officeart/2005/8/layout/vProcess5"/>
    <dgm:cxn modelId="{CC5F1FCB-7172-4AAF-B6D1-5DB575F01D29}" type="presOf" srcId="{D42174A5-C9C7-4856-B86C-6CEBFC12450A}" destId="{8023CBB0-86B5-4233-8004-A21E13B05EB2}" srcOrd="1" destOrd="0" presId="urn:microsoft.com/office/officeart/2005/8/layout/vProcess5"/>
    <dgm:cxn modelId="{015E21DF-C0EC-4666-9C53-DA9D33D76B51}" type="presOf" srcId="{58966376-528A-4102-A93B-6EA8C6E7EB34}" destId="{B1E6F464-3294-45CD-9865-D6CF9D2B8011}" srcOrd="1" destOrd="0" presId="urn:microsoft.com/office/officeart/2005/8/layout/vProcess5"/>
    <dgm:cxn modelId="{05FBDA3F-61E4-4BFE-965A-1DFC4E239048}" type="presParOf" srcId="{5959904E-1F14-4301-A711-C289A633F499}" destId="{F4A201E1-E90E-4514-8D1E-A557E5983983}" srcOrd="0" destOrd="0" presId="urn:microsoft.com/office/officeart/2005/8/layout/vProcess5"/>
    <dgm:cxn modelId="{FD69BF27-77D6-4142-8E76-BB2BF84321D0}" type="presParOf" srcId="{5959904E-1F14-4301-A711-C289A633F499}" destId="{9B786ED9-AF81-4EED-B87E-E2C0E390A401}" srcOrd="1" destOrd="0" presId="urn:microsoft.com/office/officeart/2005/8/layout/vProcess5"/>
    <dgm:cxn modelId="{F6C020B8-0677-4F44-937B-7C0CFA61788E}" type="presParOf" srcId="{5959904E-1F14-4301-A711-C289A633F499}" destId="{18B17A3A-0E3A-43D4-85A3-94B20431D63A}" srcOrd="2" destOrd="0" presId="urn:microsoft.com/office/officeart/2005/8/layout/vProcess5"/>
    <dgm:cxn modelId="{4378274B-9E29-42E2-979F-1C590F1B655C}" type="presParOf" srcId="{5959904E-1F14-4301-A711-C289A633F499}" destId="{4883EF95-A7A8-4EC3-8685-AC130BE42B22}" srcOrd="3" destOrd="0" presId="urn:microsoft.com/office/officeart/2005/8/layout/vProcess5"/>
    <dgm:cxn modelId="{B46FA206-05D0-4C3A-966C-D501DFF1CE32}" type="presParOf" srcId="{5959904E-1F14-4301-A711-C289A633F499}" destId="{50F87E3C-A864-4D8E-AE7C-19DB277279D1}" srcOrd="4" destOrd="0" presId="urn:microsoft.com/office/officeart/2005/8/layout/vProcess5"/>
    <dgm:cxn modelId="{8C566D42-FD82-4D7C-8B64-FCD5888AC71B}" type="presParOf" srcId="{5959904E-1F14-4301-A711-C289A633F499}" destId="{5ABA060C-FE01-4E4F-B784-953E7678166D}" srcOrd="5" destOrd="0" presId="urn:microsoft.com/office/officeart/2005/8/layout/vProcess5"/>
    <dgm:cxn modelId="{3E18957E-EAD4-4EF7-B2E6-3B44C8F7D9C2}" type="presParOf" srcId="{5959904E-1F14-4301-A711-C289A633F499}" destId="{9C00F3E5-2B22-471A-98B9-B464D24358B5}" srcOrd="6" destOrd="0" presId="urn:microsoft.com/office/officeart/2005/8/layout/vProcess5"/>
    <dgm:cxn modelId="{89366EA5-25DC-4AD0-8F5F-9383E9114FCA}" type="presParOf" srcId="{5959904E-1F14-4301-A711-C289A633F499}" destId="{8023CBB0-86B5-4233-8004-A21E13B05EB2}" srcOrd="7" destOrd="0" presId="urn:microsoft.com/office/officeart/2005/8/layout/vProcess5"/>
    <dgm:cxn modelId="{315CCDF0-5AB9-4B62-BE84-C7F84B7749D3}" type="presParOf" srcId="{5959904E-1F14-4301-A711-C289A633F499}" destId="{B1E6F464-3294-45CD-9865-D6CF9D2B8011}"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C970D-83F5-49AB-8D68-42EB0EBA956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3E5D497-A9D5-4F8D-9A7C-7D69CC26420A}">
      <dgm:prSet phldrT="[Text]"/>
      <dgm:spPr/>
      <dgm:t>
        <a:bodyPr/>
        <a:lstStyle/>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Subtract first frame</a:t>
          </a:r>
          <a:endParaRPr lang="en-US" dirty="0"/>
        </a:p>
      </dgm:t>
    </dgm:pt>
    <dgm:pt modelId="{A8D1BE2E-B124-4D6D-A9A9-EC3477729C8E}" type="parTrans" cxnId="{28B41151-CEE0-4A2F-9BAE-C7C09742E172}">
      <dgm:prSet/>
      <dgm:spPr/>
      <dgm:t>
        <a:bodyPr/>
        <a:lstStyle/>
        <a:p>
          <a:endParaRPr lang="en-US"/>
        </a:p>
      </dgm:t>
    </dgm:pt>
    <dgm:pt modelId="{CC784514-0ACD-4CD1-AFB5-DC88C683E95C}" type="sibTrans" cxnId="{28B41151-CEE0-4A2F-9BAE-C7C09742E172}">
      <dgm:prSet/>
      <dgm:spPr/>
      <dgm:t>
        <a:bodyPr/>
        <a:lstStyle/>
        <a:p>
          <a:endParaRPr lang="en-US"/>
        </a:p>
      </dgm:t>
    </dgm:pt>
    <dgm:pt modelId="{D42174A5-C9C7-4856-B86C-6CEBFC12450A}">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Separate pixels in difference frame into 16 bins</a:t>
          </a:r>
        </a:p>
      </dgm:t>
    </dgm:pt>
    <dgm:pt modelId="{EF75E1C9-69F1-4C5C-9D9A-E8B7572C675C}" type="parTrans" cxnId="{68594759-8CA2-47E5-8146-3EF18D9D864D}">
      <dgm:prSet/>
      <dgm:spPr/>
      <dgm:t>
        <a:bodyPr/>
        <a:lstStyle/>
        <a:p>
          <a:endParaRPr lang="en-US"/>
        </a:p>
      </dgm:t>
    </dgm:pt>
    <dgm:pt modelId="{D0ADDBE7-0D81-484C-A3A1-97BB8BEC1D52}" type="sibTrans" cxnId="{68594759-8CA2-47E5-8146-3EF18D9D864D}">
      <dgm:prSet/>
      <dgm:spPr/>
      <dgm:t>
        <a:bodyPr/>
        <a:lstStyle/>
        <a:p>
          <a:endParaRPr lang="en-US"/>
        </a:p>
      </dgm:t>
    </dgm:pt>
    <dgm:pt modelId="{58966376-528A-4102-A93B-6EA8C6E7EB34}">
      <dgm:prSet/>
      <dgm:spPr>
        <a:blipFill>
          <a:blip xmlns:r="http://schemas.openxmlformats.org/officeDocument/2006/relationships" r:embed="rId1"/>
          <a:stretch>
            <a:fillRect l="-506" t="-769" b="-18077"/>
          </a:stretch>
        </a:blipFill>
      </dgm:spPr>
      <dgm:t>
        <a:bodyPr/>
        <a:lstStyle/>
        <a:p>
          <a:r>
            <a:rPr lang="en-US">
              <a:noFill/>
            </a:rPr>
            <a:t> </a:t>
          </a:r>
        </a:p>
      </dgm:t>
    </dgm:pt>
    <dgm:pt modelId="{80CDAF89-A4CE-46A1-B0D6-516E1840C0D5}" type="parTrans" cxnId="{C84C0228-61D6-4EF5-9F2A-7C2093C0F598}">
      <dgm:prSet/>
      <dgm:spPr/>
      <dgm:t>
        <a:bodyPr/>
        <a:lstStyle/>
        <a:p>
          <a:endParaRPr lang="en-US"/>
        </a:p>
      </dgm:t>
    </dgm:pt>
    <dgm:pt modelId="{12793DD4-67B0-48D1-BC89-93A3BF12C441}" type="sibTrans" cxnId="{C84C0228-61D6-4EF5-9F2A-7C2093C0F598}">
      <dgm:prSet/>
      <dgm:spPr/>
      <dgm:t>
        <a:bodyPr/>
        <a:lstStyle/>
        <a:p>
          <a:endParaRPr lang="en-US"/>
        </a:p>
      </dgm:t>
    </dgm:pt>
    <dgm:pt modelId="{5959904E-1F14-4301-A711-C289A633F499}" type="pres">
      <dgm:prSet presAssocID="{0F4C970D-83F5-49AB-8D68-42EB0EBA9569}" presName="outerComposite" presStyleCnt="0">
        <dgm:presLayoutVars>
          <dgm:chMax val="5"/>
          <dgm:dir/>
          <dgm:resizeHandles val="exact"/>
        </dgm:presLayoutVars>
      </dgm:prSet>
      <dgm:spPr/>
    </dgm:pt>
    <dgm:pt modelId="{F4A201E1-E90E-4514-8D1E-A557E5983983}" type="pres">
      <dgm:prSet presAssocID="{0F4C970D-83F5-49AB-8D68-42EB0EBA9569}" presName="dummyMaxCanvas" presStyleCnt="0">
        <dgm:presLayoutVars/>
      </dgm:prSet>
      <dgm:spPr/>
    </dgm:pt>
    <dgm:pt modelId="{9B786ED9-AF81-4EED-B87E-E2C0E390A401}" type="pres">
      <dgm:prSet presAssocID="{0F4C970D-83F5-49AB-8D68-42EB0EBA9569}" presName="ThreeNodes_1" presStyleLbl="node1" presStyleIdx="0" presStyleCnt="3">
        <dgm:presLayoutVars>
          <dgm:bulletEnabled val="1"/>
        </dgm:presLayoutVars>
      </dgm:prSet>
      <dgm:spPr/>
    </dgm:pt>
    <dgm:pt modelId="{18B17A3A-0E3A-43D4-85A3-94B20431D63A}" type="pres">
      <dgm:prSet presAssocID="{0F4C970D-83F5-49AB-8D68-42EB0EBA9569}" presName="ThreeNodes_2" presStyleLbl="node1" presStyleIdx="1" presStyleCnt="3">
        <dgm:presLayoutVars>
          <dgm:bulletEnabled val="1"/>
        </dgm:presLayoutVars>
      </dgm:prSet>
      <dgm:spPr/>
    </dgm:pt>
    <dgm:pt modelId="{4883EF95-A7A8-4EC3-8685-AC130BE42B22}" type="pres">
      <dgm:prSet presAssocID="{0F4C970D-83F5-49AB-8D68-42EB0EBA9569}" presName="ThreeNodes_3" presStyleLbl="node1" presStyleIdx="2" presStyleCnt="3">
        <dgm:presLayoutVars>
          <dgm:bulletEnabled val="1"/>
        </dgm:presLayoutVars>
      </dgm:prSet>
      <dgm:spPr/>
    </dgm:pt>
    <dgm:pt modelId="{50F87E3C-A864-4D8E-AE7C-19DB277279D1}" type="pres">
      <dgm:prSet presAssocID="{0F4C970D-83F5-49AB-8D68-42EB0EBA9569}" presName="ThreeConn_1-2" presStyleLbl="fgAccFollowNode1" presStyleIdx="0" presStyleCnt="2">
        <dgm:presLayoutVars>
          <dgm:bulletEnabled val="1"/>
        </dgm:presLayoutVars>
      </dgm:prSet>
      <dgm:spPr/>
    </dgm:pt>
    <dgm:pt modelId="{5ABA060C-FE01-4E4F-B784-953E7678166D}" type="pres">
      <dgm:prSet presAssocID="{0F4C970D-83F5-49AB-8D68-42EB0EBA9569}" presName="ThreeConn_2-3" presStyleLbl="fgAccFollowNode1" presStyleIdx="1" presStyleCnt="2">
        <dgm:presLayoutVars>
          <dgm:bulletEnabled val="1"/>
        </dgm:presLayoutVars>
      </dgm:prSet>
      <dgm:spPr/>
    </dgm:pt>
    <dgm:pt modelId="{9C00F3E5-2B22-471A-98B9-B464D24358B5}" type="pres">
      <dgm:prSet presAssocID="{0F4C970D-83F5-49AB-8D68-42EB0EBA9569}" presName="ThreeNodes_1_text" presStyleLbl="node1" presStyleIdx="2" presStyleCnt="3">
        <dgm:presLayoutVars>
          <dgm:bulletEnabled val="1"/>
        </dgm:presLayoutVars>
      </dgm:prSet>
      <dgm:spPr/>
    </dgm:pt>
    <dgm:pt modelId="{8023CBB0-86B5-4233-8004-A21E13B05EB2}" type="pres">
      <dgm:prSet presAssocID="{0F4C970D-83F5-49AB-8D68-42EB0EBA9569}" presName="ThreeNodes_2_text" presStyleLbl="node1" presStyleIdx="2" presStyleCnt="3">
        <dgm:presLayoutVars>
          <dgm:bulletEnabled val="1"/>
        </dgm:presLayoutVars>
      </dgm:prSet>
      <dgm:spPr/>
    </dgm:pt>
    <dgm:pt modelId="{B1E6F464-3294-45CD-9865-D6CF9D2B8011}" type="pres">
      <dgm:prSet presAssocID="{0F4C970D-83F5-49AB-8D68-42EB0EBA9569}" presName="ThreeNodes_3_text" presStyleLbl="node1" presStyleIdx="2" presStyleCnt="3">
        <dgm:presLayoutVars>
          <dgm:bulletEnabled val="1"/>
        </dgm:presLayoutVars>
      </dgm:prSet>
      <dgm:spPr/>
    </dgm:pt>
  </dgm:ptLst>
  <dgm:cxnLst>
    <dgm:cxn modelId="{C84C0228-61D6-4EF5-9F2A-7C2093C0F598}" srcId="{0F4C970D-83F5-49AB-8D68-42EB0EBA9569}" destId="{58966376-528A-4102-A93B-6EA8C6E7EB34}" srcOrd="2" destOrd="0" parTransId="{80CDAF89-A4CE-46A1-B0D6-516E1840C0D5}" sibTransId="{12793DD4-67B0-48D1-BC89-93A3BF12C441}"/>
    <dgm:cxn modelId="{36F16C36-C32B-448F-B531-7929BD84D4A4}" type="presOf" srcId="{D42174A5-C9C7-4856-B86C-6CEBFC12450A}" destId="{18B17A3A-0E3A-43D4-85A3-94B20431D63A}" srcOrd="0" destOrd="0" presId="urn:microsoft.com/office/officeart/2005/8/layout/vProcess5"/>
    <dgm:cxn modelId="{0511DC68-12A3-4A83-822F-7C0455018DBF}" type="presOf" srcId="{93E5D497-A9D5-4F8D-9A7C-7D69CC26420A}" destId="{9C00F3E5-2B22-471A-98B9-B464D24358B5}" srcOrd="1" destOrd="0" presId="urn:microsoft.com/office/officeart/2005/8/layout/vProcess5"/>
    <dgm:cxn modelId="{28B41151-CEE0-4A2F-9BAE-C7C09742E172}" srcId="{0F4C970D-83F5-49AB-8D68-42EB0EBA9569}" destId="{93E5D497-A9D5-4F8D-9A7C-7D69CC26420A}" srcOrd="0" destOrd="0" parTransId="{A8D1BE2E-B124-4D6D-A9A9-EC3477729C8E}" sibTransId="{CC784514-0ACD-4CD1-AFB5-DC88C683E95C}"/>
    <dgm:cxn modelId="{68594759-8CA2-47E5-8146-3EF18D9D864D}" srcId="{0F4C970D-83F5-49AB-8D68-42EB0EBA9569}" destId="{D42174A5-C9C7-4856-B86C-6CEBFC12450A}" srcOrd="1" destOrd="0" parTransId="{EF75E1C9-69F1-4C5C-9D9A-E8B7572C675C}" sibTransId="{D0ADDBE7-0D81-484C-A3A1-97BB8BEC1D52}"/>
    <dgm:cxn modelId="{3F7DC28E-46F9-4866-A795-DE1690B1CBDE}" type="presOf" srcId="{CC784514-0ACD-4CD1-AFB5-DC88C683E95C}" destId="{50F87E3C-A864-4D8E-AE7C-19DB277279D1}" srcOrd="0" destOrd="0" presId="urn:microsoft.com/office/officeart/2005/8/layout/vProcess5"/>
    <dgm:cxn modelId="{CCFAD1A8-37F5-4475-8102-4FE7F7F38D39}" type="presOf" srcId="{D0ADDBE7-0D81-484C-A3A1-97BB8BEC1D52}" destId="{5ABA060C-FE01-4E4F-B784-953E7678166D}" srcOrd="0" destOrd="0" presId="urn:microsoft.com/office/officeart/2005/8/layout/vProcess5"/>
    <dgm:cxn modelId="{DC5ABBB2-3B55-4E36-B663-615AC93CA22C}" type="presOf" srcId="{58966376-528A-4102-A93B-6EA8C6E7EB34}" destId="{4883EF95-A7A8-4EC3-8685-AC130BE42B22}" srcOrd="0" destOrd="0" presId="urn:microsoft.com/office/officeart/2005/8/layout/vProcess5"/>
    <dgm:cxn modelId="{2CCC4CB5-2E81-4A90-8F8C-49D23C423DB5}" type="presOf" srcId="{93E5D497-A9D5-4F8D-9A7C-7D69CC26420A}" destId="{9B786ED9-AF81-4EED-B87E-E2C0E390A401}" srcOrd="0" destOrd="0" presId="urn:microsoft.com/office/officeart/2005/8/layout/vProcess5"/>
    <dgm:cxn modelId="{F9C3F1B5-C6FB-4240-BF27-EBF26986562A}" type="presOf" srcId="{0F4C970D-83F5-49AB-8D68-42EB0EBA9569}" destId="{5959904E-1F14-4301-A711-C289A633F499}" srcOrd="0" destOrd="0" presId="urn:microsoft.com/office/officeart/2005/8/layout/vProcess5"/>
    <dgm:cxn modelId="{CC5F1FCB-7172-4AAF-B6D1-5DB575F01D29}" type="presOf" srcId="{D42174A5-C9C7-4856-B86C-6CEBFC12450A}" destId="{8023CBB0-86B5-4233-8004-A21E13B05EB2}" srcOrd="1" destOrd="0" presId="urn:microsoft.com/office/officeart/2005/8/layout/vProcess5"/>
    <dgm:cxn modelId="{015E21DF-C0EC-4666-9C53-DA9D33D76B51}" type="presOf" srcId="{58966376-528A-4102-A93B-6EA8C6E7EB34}" destId="{B1E6F464-3294-45CD-9865-D6CF9D2B8011}" srcOrd="1" destOrd="0" presId="urn:microsoft.com/office/officeart/2005/8/layout/vProcess5"/>
    <dgm:cxn modelId="{05FBDA3F-61E4-4BFE-965A-1DFC4E239048}" type="presParOf" srcId="{5959904E-1F14-4301-A711-C289A633F499}" destId="{F4A201E1-E90E-4514-8D1E-A557E5983983}" srcOrd="0" destOrd="0" presId="urn:microsoft.com/office/officeart/2005/8/layout/vProcess5"/>
    <dgm:cxn modelId="{FD69BF27-77D6-4142-8E76-BB2BF84321D0}" type="presParOf" srcId="{5959904E-1F14-4301-A711-C289A633F499}" destId="{9B786ED9-AF81-4EED-B87E-E2C0E390A401}" srcOrd="1" destOrd="0" presId="urn:microsoft.com/office/officeart/2005/8/layout/vProcess5"/>
    <dgm:cxn modelId="{F6C020B8-0677-4F44-937B-7C0CFA61788E}" type="presParOf" srcId="{5959904E-1F14-4301-A711-C289A633F499}" destId="{18B17A3A-0E3A-43D4-85A3-94B20431D63A}" srcOrd="2" destOrd="0" presId="urn:microsoft.com/office/officeart/2005/8/layout/vProcess5"/>
    <dgm:cxn modelId="{4378274B-9E29-42E2-979F-1C590F1B655C}" type="presParOf" srcId="{5959904E-1F14-4301-A711-C289A633F499}" destId="{4883EF95-A7A8-4EC3-8685-AC130BE42B22}" srcOrd="3" destOrd="0" presId="urn:microsoft.com/office/officeart/2005/8/layout/vProcess5"/>
    <dgm:cxn modelId="{B46FA206-05D0-4C3A-966C-D501DFF1CE32}" type="presParOf" srcId="{5959904E-1F14-4301-A711-C289A633F499}" destId="{50F87E3C-A864-4D8E-AE7C-19DB277279D1}" srcOrd="4" destOrd="0" presId="urn:microsoft.com/office/officeart/2005/8/layout/vProcess5"/>
    <dgm:cxn modelId="{8C566D42-FD82-4D7C-8B64-FCD5888AC71B}" type="presParOf" srcId="{5959904E-1F14-4301-A711-C289A633F499}" destId="{5ABA060C-FE01-4E4F-B784-953E7678166D}" srcOrd="5" destOrd="0" presId="urn:microsoft.com/office/officeart/2005/8/layout/vProcess5"/>
    <dgm:cxn modelId="{3E18957E-EAD4-4EF7-B2E6-3B44C8F7D9C2}" type="presParOf" srcId="{5959904E-1F14-4301-A711-C289A633F499}" destId="{9C00F3E5-2B22-471A-98B9-B464D24358B5}" srcOrd="6" destOrd="0" presId="urn:microsoft.com/office/officeart/2005/8/layout/vProcess5"/>
    <dgm:cxn modelId="{89366EA5-25DC-4AD0-8F5F-9383E9114FCA}" type="presParOf" srcId="{5959904E-1F14-4301-A711-C289A633F499}" destId="{8023CBB0-86B5-4233-8004-A21E13B05EB2}" srcOrd="7" destOrd="0" presId="urn:microsoft.com/office/officeart/2005/8/layout/vProcess5"/>
    <dgm:cxn modelId="{315CCDF0-5AB9-4B62-BE84-C7F84B7749D3}" type="presParOf" srcId="{5959904E-1F14-4301-A711-C289A633F499}" destId="{B1E6F464-3294-45CD-9865-D6CF9D2B8011}"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56096E-7E14-4A53-9A0B-F2A9BF6B1A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D032DB0-80D5-4D08-8179-C9BEA526A7C2}">
      <dgm:prSet phldrT="[Text]"/>
      <dgm:spPr/>
      <dgm:t>
        <a:bodyPr/>
        <a:lstStyle/>
        <a:p>
          <a:r>
            <a:rPr lang="en-US" dirty="0"/>
            <a:t>Events where…</a:t>
          </a:r>
        </a:p>
      </dgm:t>
    </dgm:pt>
    <dgm:pt modelId="{DF225A41-75A6-4098-AFCC-1B79DFB00DAF}" type="parTrans" cxnId="{36D46183-4E5E-4067-A0EE-D63EA0272161}">
      <dgm:prSet/>
      <dgm:spPr/>
      <dgm:t>
        <a:bodyPr/>
        <a:lstStyle/>
        <a:p>
          <a:endParaRPr lang="en-US"/>
        </a:p>
      </dgm:t>
    </dgm:pt>
    <dgm:pt modelId="{A1C39689-FE35-4B85-8FDA-9CC75B561E86}" type="sibTrans" cxnId="{36D46183-4E5E-4067-A0EE-D63EA0272161}">
      <dgm:prSet/>
      <dgm:spPr/>
      <dgm:t>
        <a:bodyPr/>
        <a:lstStyle/>
        <a:p>
          <a:endParaRPr lang="en-US"/>
        </a:p>
      </dgm:t>
    </dgm:pt>
    <dgm:pt modelId="{904D1269-C6B8-42BB-9AD1-D9083D01AC90}">
      <dgm:prSet phldrT="[Text]"/>
      <dgm:spPr/>
      <dgm:t>
        <a:bodyPr/>
        <a:lstStyle/>
        <a:p>
          <a:r>
            <a:rPr lang="en-US" dirty="0"/>
            <a:t>Solution</a:t>
          </a:r>
        </a:p>
      </dgm:t>
    </dgm:pt>
    <dgm:pt modelId="{F6349B5A-7763-44F8-8FD6-B85637D24F96}" type="parTrans" cxnId="{1E1B743B-C461-4776-936D-EFC9987D2528}">
      <dgm:prSet/>
      <dgm:spPr/>
      <dgm:t>
        <a:bodyPr/>
        <a:lstStyle/>
        <a:p>
          <a:endParaRPr lang="en-US"/>
        </a:p>
      </dgm:t>
    </dgm:pt>
    <dgm:pt modelId="{443E6B38-30F3-453C-BBC6-DB00476A729C}" type="sibTrans" cxnId="{1E1B743B-C461-4776-936D-EFC9987D2528}">
      <dgm:prSet/>
      <dgm:spPr/>
      <dgm:t>
        <a:bodyPr/>
        <a:lstStyle/>
        <a:p>
          <a:endParaRPr lang="en-US"/>
        </a:p>
      </dgm:t>
    </dgm:pt>
    <dgm:pt modelId="{60CCFCBF-A0CD-444D-9334-F79C4222EA66}">
      <dgm:prSet/>
      <dgm:spPr/>
      <dgm:t>
        <a:bodyPr/>
        <a:lstStyle/>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the bubble only starts showing up at the very last frame, and the part of the bubble detected in the camera is so small that the change in frame entropy is not greater than when the bellows move downwards.</a:t>
          </a:r>
          <a:endParaRPr lang="en-US" dirty="0"/>
        </a:p>
      </dgm:t>
    </dgm:pt>
    <dgm:pt modelId="{3A041270-D970-49AC-B3D2-DE23233B55C9}" type="parTrans" cxnId="{A4717275-5E63-485F-92FA-436F2EBEAD4B}">
      <dgm:prSet/>
      <dgm:spPr/>
      <dgm:t>
        <a:bodyPr/>
        <a:lstStyle/>
        <a:p>
          <a:endParaRPr lang="en-US"/>
        </a:p>
      </dgm:t>
    </dgm:pt>
    <dgm:pt modelId="{2C91B58E-D191-497F-A776-0B4ACD8D6B07}" type="sibTrans" cxnId="{A4717275-5E63-485F-92FA-436F2EBEAD4B}">
      <dgm:prSet/>
      <dgm:spPr/>
      <dgm:t>
        <a:bodyPr/>
        <a:lstStyle/>
        <a:p>
          <a:endParaRPr lang="en-US"/>
        </a:p>
      </dgm:t>
    </dgm:pt>
    <dgm:pt modelId="{623CC474-E095-4943-AAA0-F8FAF0C36F35}">
      <dgm:prSet/>
      <dgm:spPr/>
      <dgm:t>
        <a:bodyPr/>
        <a:lstStyle/>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the camera system stops storing images before the bubble reaches the field of view of the camera.</a:t>
          </a:r>
          <a:endParaRPr lang="en-US" dirty="0"/>
        </a:p>
      </dgm:t>
    </dgm:pt>
    <dgm:pt modelId="{F95BF59F-09BA-4A06-A3C1-5E1F21B6AAFC}" type="parTrans" cxnId="{1769FAAC-602B-4094-AB00-4D668FC449EE}">
      <dgm:prSet/>
      <dgm:spPr/>
      <dgm:t>
        <a:bodyPr/>
        <a:lstStyle/>
        <a:p>
          <a:endParaRPr lang="en-US"/>
        </a:p>
      </dgm:t>
    </dgm:pt>
    <dgm:pt modelId="{096024C5-AAE4-4D01-860C-267EBDFD60A5}" type="sibTrans" cxnId="{1769FAAC-602B-4094-AB00-4D668FC449EE}">
      <dgm:prSet/>
      <dgm:spPr/>
      <dgm:t>
        <a:bodyPr/>
        <a:lstStyle/>
        <a:p>
          <a:endParaRPr lang="en-US"/>
        </a:p>
      </dgm:t>
    </dgm:pt>
    <dgm:pt modelId="{A05574E2-A731-480E-9D28-7985956A7F4E}">
      <dgm:prSet/>
      <dgm:spPr/>
      <dgm:t>
        <a:bodyPr/>
        <a:lstStyle/>
        <a:p>
          <a:r>
            <a:rPr lang="en-US">
              <a:latin typeface="Roboto" panose="02000000000000000000" pitchFamily="2" charset="0"/>
              <a:ea typeface="Roboto" panose="02000000000000000000" pitchFamily="2" charset="0"/>
              <a:cs typeface="Roboto" panose="02000000000000000000" pitchFamily="2" charset="0"/>
            </a:rPr>
            <a:t>Exclude if </a:t>
          </a:r>
          <a:r>
            <a:rPr lang="en-US">
              <a:latin typeface="Arial" panose="020B0604020202020204" pitchFamily="34" charset="0"/>
              <a:cs typeface="Arial" panose="020B0604020202020204" pitchFamily="34" charset="0"/>
            </a:rPr>
            <a:t>frame difference is less than 6 and the maximum log(entropy) over the entire set in less than -3.4</a:t>
          </a:r>
          <a:endParaRPr lang="en-US"/>
        </a:p>
      </dgm:t>
    </dgm:pt>
    <dgm:pt modelId="{6A0ADDEC-0FAE-40C2-A374-9215C5BABA8C}" type="parTrans" cxnId="{1669749B-C9EC-451D-AF85-69F8AFD602E5}">
      <dgm:prSet/>
      <dgm:spPr/>
      <dgm:t>
        <a:bodyPr/>
        <a:lstStyle/>
        <a:p>
          <a:endParaRPr lang="en-US"/>
        </a:p>
      </dgm:t>
    </dgm:pt>
    <dgm:pt modelId="{C035537D-9CC0-478A-A64B-A4E12AE4FAC6}" type="sibTrans" cxnId="{1669749B-C9EC-451D-AF85-69F8AFD602E5}">
      <dgm:prSet/>
      <dgm:spPr/>
      <dgm:t>
        <a:bodyPr/>
        <a:lstStyle/>
        <a:p>
          <a:endParaRPr lang="en-US"/>
        </a:p>
      </dgm:t>
    </dgm:pt>
    <dgm:pt modelId="{022BE9CE-A401-4464-B85C-DF50C373BEEC}" type="pres">
      <dgm:prSet presAssocID="{9056096E-7E14-4A53-9A0B-F2A9BF6B1A95}" presName="linear" presStyleCnt="0">
        <dgm:presLayoutVars>
          <dgm:dir/>
          <dgm:animLvl val="lvl"/>
          <dgm:resizeHandles val="exact"/>
        </dgm:presLayoutVars>
      </dgm:prSet>
      <dgm:spPr/>
    </dgm:pt>
    <dgm:pt modelId="{6C1DF4F8-D31E-4A1C-AC89-E850268EC38D}" type="pres">
      <dgm:prSet presAssocID="{CD032DB0-80D5-4D08-8179-C9BEA526A7C2}" presName="parentLin" presStyleCnt="0"/>
      <dgm:spPr/>
    </dgm:pt>
    <dgm:pt modelId="{BE388C92-A927-4ADD-86B4-4EA6E612E3B6}" type="pres">
      <dgm:prSet presAssocID="{CD032DB0-80D5-4D08-8179-C9BEA526A7C2}" presName="parentLeftMargin" presStyleLbl="node1" presStyleIdx="0" presStyleCnt="2"/>
      <dgm:spPr/>
    </dgm:pt>
    <dgm:pt modelId="{AF6D4283-0C1F-4915-880A-5D45D6F91C28}" type="pres">
      <dgm:prSet presAssocID="{CD032DB0-80D5-4D08-8179-C9BEA526A7C2}" presName="parentText" presStyleLbl="node1" presStyleIdx="0" presStyleCnt="2">
        <dgm:presLayoutVars>
          <dgm:chMax val="0"/>
          <dgm:bulletEnabled val="1"/>
        </dgm:presLayoutVars>
      </dgm:prSet>
      <dgm:spPr/>
    </dgm:pt>
    <dgm:pt modelId="{328D7548-D906-4763-AAF4-47208972C72C}" type="pres">
      <dgm:prSet presAssocID="{CD032DB0-80D5-4D08-8179-C9BEA526A7C2}" presName="negativeSpace" presStyleCnt="0"/>
      <dgm:spPr/>
    </dgm:pt>
    <dgm:pt modelId="{62CFA30C-78F1-42A2-A15A-FD97F148DFF2}" type="pres">
      <dgm:prSet presAssocID="{CD032DB0-80D5-4D08-8179-C9BEA526A7C2}" presName="childText" presStyleLbl="conFgAcc1" presStyleIdx="0" presStyleCnt="2">
        <dgm:presLayoutVars>
          <dgm:bulletEnabled val="1"/>
        </dgm:presLayoutVars>
      </dgm:prSet>
      <dgm:spPr/>
    </dgm:pt>
    <dgm:pt modelId="{8151F154-8F75-48FE-A77D-64C007ED154F}" type="pres">
      <dgm:prSet presAssocID="{A1C39689-FE35-4B85-8FDA-9CC75B561E86}" presName="spaceBetweenRectangles" presStyleCnt="0"/>
      <dgm:spPr/>
    </dgm:pt>
    <dgm:pt modelId="{5B105523-1D3E-480D-8B13-3662953AA06C}" type="pres">
      <dgm:prSet presAssocID="{904D1269-C6B8-42BB-9AD1-D9083D01AC90}" presName="parentLin" presStyleCnt="0"/>
      <dgm:spPr/>
    </dgm:pt>
    <dgm:pt modelId="{4EB9DA7F-4329-45DF-B13A-1BC3C582DCFF}" type="pres">
      <dgm:prSet presAssocID="{904D1269-C6B8-42BB-9AD1-D9083D01AC90}" presName="parentLeftMargin" presStyleLbl="node1" presStyleIdx="0" presStyleCnt="2"/>
      <dgm:spPr/>
    </dgm:pt>
    <dgm:pt modelId="{39D0A13C-7A4F-4CBA-A6F9-D6C25B5B8E10}" type="pres">
      <dgm:prSet presAssocID="{904D1269-C6B8-42BB-9AD1-D9083D01AC90}" presName="parentText" presStyleLbl="node1" presStyleIdx="1" presStyleCnt="2">
        <dgm:presLayoutVars>
          <dgm:chMax val="0"/>
          <dgm:bulletEnabled val="1"/>
        </dgm:presLayoutVars>
      </dgm:prSet>
      <dgm:spPr/>
    </dgm:pt>
    <dgm:pt modelId="{79B022E5-9125-45B4-8E2E-B3AF47CFC5D1}" type="pres">
      <dgm:prSet presAssocID="{904D1269-C6B8-42BB-9AD1-D9083D01AC90}" presName="negativeSpace" presStyleCnt="0"/>
      <dgm:spPr/>
    </dgm:pt>
    <dgm:pt modelId="{1A864200-D520-4E83-9C93-F7EDB51A22F7}" type="pres">
      <dgm:prSet presAssocID="{904D1269-C6B8-42BB-9AD1-D9083D01AC90}" presName="childText" presStyleLbl="conFgAcc1" presStyleIdx="1" presStyleCnt="2">
        <dgm:presLayoutVars>
          <dgm:bulletEnabled val="1"/>
        </dgm:presLayoutVars>
      </dgm:prSet>
      <dgm:spPr/>
    </dgm:pt>
  </dgm:ptLst>
  <dgm:cxnLst>
    <dgm:cxn modelId="{2AAE990D-BC60-493B-BD14-42AD73ACE260}" type="presOf" srcId="{A05574E2-A731-480E-9D28-7985956A7F4E}" destId="{1A864200-D520-4E83-9C93-F7EDB51A22F7}" srcOrd="0" destOrd="0" presId="urn:microsoft.com/office/officeart/2005/8/layout/list1"/>
    <dgm:cxn modelId="{7A9C6313-1E28-4C54-B422-DE73BCA94077}" type="presOf" srcId="{CD032DB0-80D5-4D08-8179-C9BEA526A7C2}" destId="{BE388C92-A927-4ADD-86B4-4EA6E612E3B6}" srcOrd="0" destOrd="0" presId="urn:microsoft.com/office/officeart/2005/8/layout/list1"/>
    <dgm:cxn modelId="{1E1B743B-C461-4776-936D-EFC9987D2528}" srcId="{9056096E-7E14-4A53-9A0B-F2A9BF6B1A95}" destId="{904D1269-C6B8-42BB-9AD1-D9083D01AC90}" srcOrd="1" destOrd="0" parTransId="{F6349B5A-7763-44F8-8FD6-B85637D24F96}" sibTransId="{443E6B38-30F3-453C-BBC6-DB00476A729C}"/>
    <dgm:cxn modelId="{B0826740-258C-47D6-89A8-AF5B29223EFE}" type="presOf" srcId="{60CCFCBF-A0CD-444D-9334-F79C4222EA66}" destId="{62CFA30C-78F1-42A2-A15A-FD97F148DFF2}" srcOrd="0" destOrd="0" presId="urn:microsoft.com/office/officeart/2005/8/layout/list1"/>
    <dgm:cxn modelId="{A4717275-5E63-485F-92FA-436F2EBEAD4B}" srcId="{CD032DB0-80D5-4D08-8179-C9BEA526A7C2}" destId="{60CCFCBF-A0CD-444D-9334-F79C4222EA66}" srcOrd="0" destOrd="0" parTransId="{3A041270-D970-49AC-B3D2-DE23233B55C9}" sibTransId="{2C91B58E-D191-497F-A776-0B4ACD8D6B07}"/>
    <dgm:cxn modelId="{8C03E97D-CBB2-4801-8844-B6649E73D227}" type="presOf" srcId="{904D1269-C6B8-42BB-9AD1-D9083D01AC90}" destId="{39D0A13C-7A4F-4CBA-A6F9-D6C25B5B8E10}" srcOrd="1" destOrd="0" presId="urn:microsoft.com/office/officeart/2005/8/layout/list1"/>
    <dgm:cxn modelId="{D4784380-6BE3-453F-81B8-E2DCE5CCAA01}" type="presOf" srcId="{623CC474-E095-4943-AAA0-F8FAF0C36F35}" destId="{62CFA30C-78F1-42A2-A15A-FD97F148DFF2}" srcOrd="0" destOrd="1" presId="urn:microsoft.com/office/officeart/2005/8/layout/list1"/>
    <dgm:cxn modelId="{36D46183-4E5E-4067-A0EE-D63EA0272161}" srcId="{9056096E-7E14-4A53-9A0B-F2A9BF6B1A95}" destId="{CD032DB0-80D5-4D08-8179-C9BEA526A7C2}" srcOrd="0" destOrd="0" parTransId="{DF225A41-75A6-4098-AFCC-1B79DFB00DAF}" sibTransId="{A1C39689-FE35-4B85-8FDA-9CC75B561E86}"/>
    <dgm:cxn modelId="{FA537087-3870-4EBE-9DE0-E40BE4BCE50F}" type="presOf" srcId="{CD032DB0-80D5-4D08-8179-C9BEA526A7C2}" destId="{AF6D4283-0C1F-4915-880A-5D45D6F91C28}" srcOrd="1" destOrd="0" presId="urn:microsoft.com/office/officeart/2005/8/layout/list1"/>
    <dgm:cxn modelId="{1669749B-C9EC-451D-AF85-69F8AFD602E5}" srcId="{904D1269-C6B8-42BB-9AD1-D9083D01AC90}" destId="{A05574E2-A731-480E-9D28-7985956A7F4E}" srcOrd="0" destOrd="0" parTransId="{6A0ADDEC-0FAE-40C2-A374-9215C5BABA8C}" sibTransId="{C035537D-9CC0-478A-A64B-A4E12AE4FAC6}"/>
    <dgm:cxn modelId="{8B0CE5A7-3662-4134-9A29-D1AF5391F72C}" type="presOf" srcId="{904D1269-C6B8-42BB-9AD1-D9083D01AC90}" destId="{4EB9DA7F-4329-45DF-B13A-1BC3C582DCFF}" srcOrd="0" destOrd="0" presId="urn:microsoft.com/office/officeart/2005/8/layout/list1"/>
    <dgm:cxn modelId="{1769FAAC-602B-4094-AB00-4D668FC449EE}" srcId="{CD032DB0-80D5-4D08-8179-C9BEA526A7C2}" destId="{623CC474-E095-4943-AAA0-F8FAF0C36F35}" srcOrd="1" destOrd="0" parTransId="{F95BF59F-09BA-4A06-A3C1-5E1F21B6AAFC}" sibTransId="{096024C5-AAE4-4D01-860C-267EBDFD60A5}"/>
    <dgm:cxn modelId="{87D9CBDA-ACB7-454F-A510-DB528D7DEE26}" type="presOf" srcId="{9056096E-7E14-4A53-9A0B-F2A9BF6B1A95}" destId="{022BE9CE-A401-4464-B85C-DF50C373BEEC}" srcOrd="0" destOrd="0" presId="urn:microsoft.com/office/officeart/2005/8/layout/list1"/>
    <dgm:cxn modelId="{B4335163-43FD-44BC-98EC-7C4D9D571C5B}" type="presParOf" srcId="{022BE9CE-A401-4464-B85C-DF50C373BEEC}" destId="{6C1DF4F8-D31E-4A1C-AC89-E850268EC38D}" srcOrd="0" destOrd="0" presId="urn:microsoft.com/office/officeart/2005/8/layout/list1"/>
    <dgm:cxn modelId="{24C22325-1CEA-4908-B2D8-87C517D04DAD}" type="presParOf" srcId="{6C1DF4F8-D31E-4A1C-AC89-E850268EC38D}" destId="{BE388C92-A927-4ADD-86B4-4EA6E612E3B6}" srcOrd="0" destOrd="0" presId="urn:microsoft.com/office/officeart/2005/8/layout/list1"/>
    <dgm:cxn modelId="{24E72D01-8B22-460E-813D-A63C1A3D53ED}" type="presParOf" srcId="{6C1DF4F8-D31E-4A1C-AC89-E850268EC38D}" destId="{AF6D4283-0C1F-4915-880A-5D45D6F91C28}" srcOrd="1" destOrd="0" presId="urn:microsoft.com/office/officeart/2005/8/layout/list1"/>
    <dgm:cxn modelId="{BB8735D5-C8CA-4F16-B940-896672CA581E}" type="presParOf" srcId="{022BE9CE-A401-4464-B85C-DF50C373BEEC}" destId="{328D7548-D906-4763-AAF4-47208972C72C}" srcOrd="1" destOrd="0" presId="urn:microsoft.com/office/officeart/2005/8/layout/list1"/>
    <dgm:cxn modelId="{E25A64B4-2883-41F8-9576-B1E10913D26D}" type="presParOf" srcId="{022BE9CE-A401-4464-B85C-DF50C373BEEC}" destId="{62CFA30C-78F1-42A2-A15A-FD97F148DFF2}" srcOrd="2" destOrd="0" presId="urn:microsoft.com/office/officeart/2005/8/layout/list1"/>
    <dgm:cxn modelId="{DD7287E3-AC8A-419B-B813-7B5E24F7F2F7}" type="presParOf" srcId="{022BE9CE-A401-4464-B85C-DF50C373BEEC}" destId="{8151F154-8F75-48FE-A77D-64C007ED154F}" srcOrd="3" destOrd="0" presId="urn:microsoft.com/office/officeart/2005/8/layout/list1"/>
    <dgm:cxn modelId="{9786023F-37B9-479B-B37E-1A66BE2146DC}" type="presParOf" srcId="{022BE9CE-A401-4464-B85C-DF50C373BEEC}" destId="{5B105523-1D3E-480D-8B13-3662953AA06C}" srcOrd="4" destOrd="0" presId="urn:microsoft.com/office/officeart/2005/8/layout/list1"/>
    <dgm:cxn modelId="{17C90B38-EE0F-4F11-A166-FBB94EE8EE75}" type="presParOf" srcId="{5B105523-1D3E-480D-8B13-3662953AA06C}" destId="{4EB9DA7F-4329-45DF-B13A-1BC3C582DCFF}" srcOrd="0" destOrd="0" presId="urn:microsoft.com/office/officeart/2005/8/layout/list1"/>
    <dgm:cxn modelId="{3D2E1F4E-2D31-44C3-9986-E01CDA0D764F}" type="presParOf" srcId="{5B105523-1D3E-480D-8B13-3662953AA06C}" destId="{39D0A13C-7A4F-4CBA-A6F9-D6C25B5B8E10}" srcOrd="1" destOrd="0" presId="urn:microsoft.com/office/officeart/2005/8/layout/list1"/>
    <dgm:cxn modelId="{3BFE02A5-8E81-43EB-8A13-DF7F95F6822F}" type="presParOf" srcId="{022BE9CE-A401-4464-B85C-DF50C373BEEC}" destId="{79B022E5-9125-45B4-8E2E-B3AF47CFC5D1}" srcOrd="5" destOrd="0" presId="urn:microsoft.com/office/officeart/2005/8/layout/list1"/>
    <dgm:cxn modelId="{4CEB1CBA-0FB8-4D05-904A-2115F43A5C03}" type="presParOf" srcId="{022BE9CE-A401-4464-B85C-DF50C373BEEC}" destId="{1A864200-D520-4E83-9C93-F7EDB51A22F7}"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E9E9A-D582-486A-9490-1A0DC6BECEB2}">
      <dsp:nvSpPr>
        <dsp:cNvPr id="0" name=""/>
        <dsp:cNvSpPr/>
      </dsp:nvSpPr>
      <dsp:spPr>
        <a:xfrm>
          <a:off x="2335239" y="0"/>
          <a:ext cx="3767185" cy="376718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1">
                  <a:lumMod val="50000"/>
                </a:schemeClr>
              </a:solidFill>
              <a:latin typeface="Arial" panose="020B0604020202020204" pitchFamily="34" charset="0"/>
              <a:cs typeface="Arial" panose="020B0604020202020204" pitchFamily="34" charset="0"/>
            </a:rPr>
            <a:t>Bubble nucleations at the bottom of the vessel housing the fluid</a:t>
          </a:r>
        </a:p>
      </dsp:txBody>
      <dsp:txXfrm>
        <a:off x="2837530" y="659257"/>
        <a:ext cx="2762602" cy="1695233"/>
      </dsp:txXfrm>
    </dsp:sp>
    <dsp:sp modelId="{08FDD790-3D30-4C1D-9F3E-A3E874B29842}">
      <dsp:nvSpPr>
        <dsp:cNvPr id="0" name=""/>
        <dsp:cNvSpPr/>
      </dsp:nvSpPr>
      <dsp:spPr>
        <a:xfrm>
          <a:off x="3689404" y="2425025"/>
          <a:ext cx="3767185" cy="376718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1">
                  <a:lumMod val="50000"/>
                </a:schemeClr>
              </a:solidFill>
              <a:latin typeface="Arial" panose="020B0604020202020204" pitchFamily="34" charset="0"/>
              <a:cs typeface="Arial" panose="020B0604020202020204" pitchFamily="34" charset="0"/>
            </a:rPr>
            <a:t>Traditional optical position reconstruction is impossible</a:t>
          </a:r>
        </a:p>
      </dsp:txBody>
      <dsp:txXfrm>
        <a:off x="4841535" y="3398214"/>
        <a:ext cx="2260311" cy="2071951"/>
      </dsp:txXfrm>
    </dsp:sp>
    <dsp:sp modelId="{00FDD079-8C67-4176-BE5B-6F5DEA5FD3DA}">
      <dsp:nvSpPr>
        <dsp:cNvPr id="0" name=""/>
        <dsp:cNvSpPr/>
      </dsp:nvSpPr>
      <dsp:spPr>
        <a:xfrm>
          <a:off x="981564" y="2511456"/>
          <a:ext cx="3767185" cy="376718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1">
                  <a:lumMod val="50000"/>
                </a:schemeClr>
              </a:solidFill>
              <a:latin typeface="Arial" panose="020B0604020202020204" pitchFamily="34" charset="0"/>
              <a:cs typeface="Arial" panose="020B0604020202020204" pitchFamily="34" charset="0"/>
            </a:rPr>
            <a:t>Below the field of view of the camera</a:t>
          </a:r>
        </a:p>
      </dsp:txBody>
      <dsp:txXfrm>
        <a:off x="1336307" y="3484646"/>
        <a:ext cx="2260311" cy="2071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39EBD-12AB-4FC2-9F23-7FC64A7DE707}">
      <dsp:nvSpPr>
        <dsp:cNvPr id="0" name=""/>
        <dsp:cNvSpPr/>
      </dsp:nvSpPr>
      <dsp:spPr>
        <a:xfrm rot="5400000">
          <a:off x="-283518" y="283904"/>
          <a:ext cx="1890123" cy="13230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rot="-5400000">
        <a:off x="1" y="661928"/>
        <a:ext cx="1323086" cy="567037"/>
      </dsp:txXfrm>
    </dsp:sp>
    <dsp:sp modelId="{C3CEB691-DC7B-49DA-808B-8957F67A3FF3}">
      <dsp:nvSpPr>
        <dsp:cNvPr id="0" name=""/>
        <dsp:cNvSpPr/>
      </dsp:nvSpPr>
      <dsp:spPr>
        <a:xfrm rot="5400000">
          <a:off x="6237480" y="-4914007"/>
          <a:ext cx="1228580" cy="110573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just" defTabSz="1422400">
            <a:lnSpc>
              <a:spcPct val="90000"/>
            </a:lnSpc>
            <a:spcBef>
              <a:spcPct val="0"/>
            </a:spcBef>
            <a:spcAft>
              <a:spcPct val="15000"/>
            </a:spcAft>
            <a:buFont typeface="Arial" panose="020B0604020202020204" pitchFamily="34" charset="0"/>
            <a:buNone/>
          </a:pPr>
          <a:r>
            <a:rPr lang="en-US" sz="3200" kern="1200" dirty="0">
              <a:latin typeface="Roboto" panose="02000000000000000000" pitchFamily="2" charset="0"/>
              <a:ea typeface="Roboto" panose="02000000000000000000" pitchFamily="2" charset="0"/>
              <a:cs typeface="Roboto" panose="02000000000000000000" pitchFamily="2" charset="0"/>
            </a:rPr>
            <a:t>   bellows events are triggered much later in the bubble’s evolution compared to camera-triggered events</a:t>
          </a:r>
          <a:endParaRPr lang="en-US" sz="3200" kern="1200" dirty="0"/>
        </a:p>
      </dsp:txBody>
      <dsp:txXfrm rot="-5400000">
        <a:off x="1323087" y="60360"/>
        <a:ext cx="10997393" cy="1108632"/>
      </dsp:txXfrm>
    </dsp:sp>
    <dsp:sp modelId="{C05C8874-EF52-4254-8914-B26AB2B0EE74}">
      <dsp:nvSpPr>
        <dsp:cNvPr id="0" name=""/>
        <dsp:cNvSpPr/>
      </dsp:nvSpPr>
      <dsp:spPr>
        <a:xfrm rot="5400000">
          <a:off x="-283518" y="1982564"/>
          <a:ext cx="1890123" cy="13230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rot="-5400000">
        <a:off x="1" y="2360588"/>
        <a:ext cx="1323086" cy="567037"/>
      </dsp:txXfrm>
    </dsp:sp>
    <dsp:sp modelId="{86418F61-C7F6-4326-B661-21CDA1EE7E95}">
      <dsp:nvSpPr>
        <dsp:cNvPr id="0" name=""/>
        <dsp:cNvSpPr/>
      </dsp:nvSpPr>
      <dsp:spPr>
        <a:xfrm rot="5400000">
          <a:off x="6237480" y="-3215347"/>
          <a:ext cx="1228580" cy="110573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   bubble in pressure-triggered events observed by the end of the acquired images</a:t>
          </a:r>
          <a:endParaRPr lang="en-US" sz="2200" kern="1200" dirty="0"/>
        </a:p>
      </dsp:txBody>
      <dsp:txXfrm rot="-5400000">
        <a:off x="1323087" y="1759020"/>
        <a:ext cx="10997393" cy="1108632"/>
      </dsp:txXfrm>
    </dsp:sp>
    <dsp:sp modelId="{5DCC5B32-DAC4-4E31-82C7-EA0AF373CB96}">
      <dsp:nvSpPr>
        <dsp:cNvPr id="0" name=""/>
        <dsp:cNvSpPr/>
      </dsp:nvSpPr>
      <dsp:spPr>
        <a:xfrm rot="5400000">
          <a:off x="-283518" y="3681224"/>
          <a:ext cx="1890123" cy="13230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 y="4059248"/>
        <a:ext cx="1323086" cy="567037"/>
      </dsp:txXfrm>
    </dsp:sp>
    <dsp:sp modelId="{205E6CB7-C8A2-4D7D-BC9A-5489ECE23DA8}">
      <dsp:nvSpPr>
        <dsp:cNvPr id="0" name=""/>
        <dsp:cNvSpPr/>
      </dsp:nvSpPr>
      <dsp:spPr>
        <a:xfrm rot="5400000">
          <a:off x="6237480" y="-1516687"/>
          <a:ext cx="1228580" cy="110573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   movement in the bellows can usually be seen to occur before the trigger frame</a:t>
          </a:r>
          <a:endParaRPr lang="en-US" sz="3200" kern="1200" dirty="0"/>
        </a:p>
      </dsp:txBody>
      <dsp:txXfrm rot="-5400000">
        <a:off x="1323087" y="3457680"/>
        <a:ext cx="10997393" cy="1108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86ED9-AF81-4EED-B87E-E2C0E390A401}">
      <dsp:nvSpPr>
        <dsp:cNvPr id="0" name=""/>
        <dsp:cNvSpPr/>
      </dsp:nvSpPr>
      <dsp:spPr>
        <a:xfrm>
          <a:off x="0" y="0"/>
          <a:ext cx="5996958" cy="1561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kern="1200" dirty="0">
              <a:latin typeface="Roboto" panose="02000000000000000000" pitchFamily="2" charset="0"/>
              <a:ea typeface="Roboto" panose="02000000000000000000" pitchFamily="2" charset="0"/>
              <a:cs typeface="Roboto" panose="02000000000000000000" pitchFamily="2" charset="0"/>
            </a:rPr>
            <a:t>Subtract first frame</a:t>
          </a:r>
          <a:endParaRPr lang="en-US" sz="2300" kern="1200" dirty="0"/>
        </a:p>
      </dsp:txBody>
      <dsp:txXfrm>
        <a:off x="45748" y="45748"/>
        <a:ext cx="4311485" cy="1470460"/>
      </dsp:txXfrm>
    </dsp:sp>
    <dsp:sp modelId="{18B17A3A-0E3A-43D4-85A3-94B20431D63A}">
      <dsp:nvSpPr>
        <dsp:cNvPr id="0" name=""/>
        <dsp:cNvSpPr/>
      </dsp:nvSpPr>
      <dsp:spPr>
        <a:xfrm>
          <a:off x="529143" y="1822282"/>
          <a:ext cx="5996958" cy="1561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Roboto" panose="02000000000000000000" pitchFamily="2" charset="0"/>
              <a:ea typeface="Roboto" panose="02000000000000000000" pitchFamily="2" charset="0"/>
              <a:cs typeface="Roboto" panose="02000000000000000000" pitchFamily="2" charset="0"/>
            </a:rPr>
            <a:t>Separate pixels in difference frame into 16 bins</a:t>
          </a:r>
        </a:p>
      </dsp:txBody>
      <dsp:txXfrm>
        <a:off x="574891" y="1868030"/>
        <a:ext cx="4361047" cy="1470460"/>
      </dsp:txXfrm>
    </dsp:sp>
    <dsp:sp modelId="{4883EF95-A7A8-4EC3-8685-AC130BE42B22}">
      <dsp:nvSpPr>
        <dsp:cNvPr id="0" name=""/>
        <dsp:cNvSpPr/>
      </dsp:nvSpPr>
      <dsp:spPr>
        <a:xfrm>
          <a:off x="1058286" y="3644565"/>
          <a:ext cx="5996958" cy="1561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Roboto" panose="02000000000000000000" pitchFamily="2" charset="0"/>
              <a:ea typeface="Roboto" panose="02000000000000000000" pitchFamily="2" charset="0"/>
              <a:cs typeface="Roboto" panose="02000000000000000000" pitchFamily="2" charset="0"/>
            </a:rPr>
            <a:t>Entropy Calculation:</a:t>
          </a:r>
        </a:p>
        <a:p>
          <a:pPr marL="0" lvl="0" indent="0" algn="l" defTabSz="1022350">
            <a:lnSpc>
              <a:spcPct val="90000"/>
            </a:lnSpc>
            <a:spcBef>
              <a:spcPct val="0"/>
            </a:spcBef>
            <a:spcAft>
              <a:spcPct val="35000"/>
            </a:spcAft>
            <a:buNone/>
          </a:pPr>
          <a14:m xmlns:a14="http://schemas.microsoft.com/office/drawing/2010/main">
            <m:oMath xmlns:m="http://schemas.openxmlformats.org/officeDocument/2006/math">
              <m:r>
                <a:rPr lang="en-US" sz="2300" b="0" i="0" kern="1200" smtClean="0">
                  <a:latin typeface="Cambria Math" panose="02040503050406030204" pitchFamily="18" charset="0"/>
                  <a:ea typeface="Roboto" panose="02000000000000000000" pitchFamily="2" charset="0"/>
                  <a:cs typeface="Roboto" panose="02000000000000000000" pitchFamily="2" charset="0"/>
                </a:rPr>
                <m:t> </m:t>
              </m:r>
              <m:r>
                <a:rPr lang="en-US" sz="2300" b="0" i="1" kern="1200" smtClean="0">
                  <a:latin typeface="Cambria Math" panose="02040503050406030204" pitchFamily="18" charset="0"/>
                  <a:ea typeface="Roboto" panose="02000000000000000000" pitchFamily="2" charset="0"/>
                  <a:cs typeface="Roboto" panose="02000000000000000000" pitchFamily="2" charset="0"/>
                </a:rPr>
                <m:t>𝐻</m:t>
              </m:r>
              <m:r>
                <a:rPr lang="en-US" sz="2300" b="0" i="1" kern="1200" smtClean="0">
                  <a:latin typeface="Cambria Math" panose="02040503050406030204" pitchFamily="18" charset="0"/>
                  <a:ea typeface="Roboto" panose="02000000000000000000" pitchFamily="2" charset="0"/>
                  <a:cs typeface="Roboto" panose="02000000000000000000" pitchFamily="2" charset="0"/>
                </a:rPr>
                <m:t>=</m:t>
              </m:r>
              <m:nary>
                <m:naryPr>
                  <m:chr m:val="∑"/>
                  <m:supHide m:val="on"/>
                  <m:ctrlPr>
                    <a:rPr lang="en-US" sz="2300" i="1" kern="1200" smtClean="0">
                      <a:latin typeface="Cambria Math" panose="02040503050406030204" pitchFamily="18" charset="0"/>
                      <a:ea typeface="Roboto" panose="02000000000000000000" pitchFamily="2" charset="0"/>
                      <a:cs typeface="Roboto" panose="02000000000000000000" pitchFamily="2" charset="0"/>
                    </a:rPr>
                  </m:ctrlPr>
                </m:naryPr>
                <m:sub>
                  <m:r>
                    <m:rPr>
                      <m:brk m:alnAt="7"/>
                    </m:rPr>
                    <a:rPr lang="en-US" sz="2300" b="0" i="1" kern="1200" smtClean="0">
                      <a:latin typeface="Cambria Math" panose="02040503050406030204" pitchFamily="18" charset="0"/>
                      <a:ea typeface="Roboto" panose="02000000000000000000" pitchFamily="2" charset="0"/>
                      <a:cs typeface="Roboto" panose="02000000000000000000" pitchFamily="2" charset="0"/>
                    </a:rPr>
                    <m:t>𝑖</m:t>
                  </m:r>
                </m:sub>
                <m:sup/>
                <m:e>
                  <m:sSub>
                    <m:sSubPr>
                      <m:ctrlPr>
                        <a:rPr lang="en-US" sz="2300" i="1" kern="1200" smtClean="0">
                          <a:latin typeface="Cambria Math" panose="02040503050406030204" pitchFamily="18" charset="0"/>
                          <a:ea typeface="Roboto" panose="02000000000000000000" pitchFamily="2" charset="0"/>
                          <a:cs typeface="Roboto" panose="02000000000000000000" pitchFamily="2" charset="0"/>
                        </a:rPr>
                      </m:ctrlPr>
                    </m:sSubPr>
                    <m:e>
                      <m:r>
                        <a:rPr lang="en-US" sz="2300" b="0" i="1" kern="1200" smtClean="0">
                          <a:latin typeface="Cambria Math" panose="02040503050406030204" pitchFamily="18" charset="0"/>
                          <a:ea typeface="Roboto" panose="02000000000000000000" pitchFamily="2" charset="0"/>
                          <a:cs typeface="Roboto" panose="02000000000000000000" pitchFamily="2" charset="0"/>
                        </a:rPr>
                        <m:t>−</m:t>
                      </m:r>
                      <m:r>
                        <a:rPr lang="en-US" sz="2300" b="0" i="1" kern="1200" smtClean="0">
                          <a:latin typeface="Cambria Math" panose="02040503050406030204" pitchFamily="18" charset="0"/>
                          <a:ea typeface="Roboto" panose="02000000000000000000" pitchFamily="2" charset="0"/>
                          <a:cs typeface="Roboto" panose="02000000000000000000" pitchFamily="2" charset="0"/>
                        </a:rPr>
                        <m:t>𝑝</m:t>
                      </m:r>
                    </m:e>
                    <m:sub>
                      <m:r>
                        <a:rPr lang="en-US" sz="2300" b="0" i="1" kern="1200" smtClean="0">
                          <a:latin typeface="Cambria Math" panose="02040503050406030204" pitchFamily="18" charset="0"/>
                          <a:ea typeface="Roboto" panose="02000000000000000000" pitchFamily="2" charset="0"/>
                          <a:cs typeface="Roboto" panose="02000000000000000000" pitchFamily="2" charset="0"/>
                        </a:rPr>
                        <m:t>𝑖</m:t>
                      </m:r>
                    </m:sub>
                  </m:sSub>
                  <m:func>
                    <m:funcPr>
                      <m:ctrlPr>
                        <a:rPr lang="en-US" sz="2300" i="1" kern="1200" smtClean="0">
                          <a:latin typeface="Cambria Math" panose="02040503050406030204" pitchFamily="18" charset="0"/>
                          <a:ea typeface="Roboto" panose="02000000000000000000" pitchFamily="2" charset="0"/>
                          <a:cs typeface="Roboto" panose="02000000000000000000" pitchFamily="2" charset="0"/>
                        </a:rPr>
                      </m:ctrlPr>
                    </m:funcPr>
                    <m:fName>
                      <m:sSub>
                        <m:sSubPr>
                          <m:ctrlPr>
                            <a:rPr lang="en-US" sz="2300" i="1" kern="1200" smtClean="0">
                              <a:latin typeface="Cambria Math" panose="02040503050406030204" pitchFamily="18" charset="0"/>
                              <a:ea typeface="Roboto" panose="02000000000000000000" pitchFamily="2" charset="0"/>
                              <a:cs typeface="Roboto" panose="02000000000000000000" pitchFamily="2" charset="0"/>
                            </a:rPr>
                          </m:ctrlPr>
                        </m:sSubPr>
                        <m:e>
                          <m:r>
                            <m:rPr>
                              <m:sty m:val="p"/>
                            </m:rPr>
                            <a:rPr lang="en-US" sz="2300" i="0" kern="1200" smtClean="0">
                              <a:latin typeface="Cambria Math" panose="02040503050406030204" pitchFamily="18" charset="0"/>
                              <a:ea typeface="Roboto" panose="02000000000000000000" pitchFamily="2" charset="0"/>
                              <a:cs typeface="Roboto" panose="02000000000000000000" pitchFamily="2" charset="0"/>
                            </a:rPr>
                            <m:t>log</m:t>
                          </m:r>
                        </m:e>
                        <m:sub>
                          <m:r>
                            <a:rPr lang="en-US" sz="2300" b="0" i="1" kern="1200" smtClean="0">
                              <a:latin typeface="Cambria Math" panose="02040503050406030204" pitchFamily="18" charset="0"/>
                              <a:ea typeface="Roboto" panose="02000000000000000000" pitchFamily="2" charset="0"/>
                              <a:cs typeface="Roboto" panose="02000000000000000000" pitchFamily="2" charset="0"/>
                            </a:rPr>
                            <m:t>2</m:t>
                          </m:r>
                        </m:sub>
                      </m:sSub>
                    </m:fName>
                    <m:e>
                      <m:r>
                        <a:rPr lang="en-US" sz="2300" b="0" i="1" kern="1200" smtClean="0">
                          <a:latin typeface="Cambria Math" panose="02040503050406030204" pitchFamily="18" charset="0"/>
                          <a:ea typeface="Roboto" panose="02000000000000000000" pitchFamily="2" charset="0"/>
                          <a:cs typeface="Roboto" panose="02000000000000000000" pitchFamily="2" charset="0"/>
                        </a:rPr>
                        <m:t>(</m:t>
                      </m:r>
                      <m:sSub>
                        <m:sSubPr>
                          <m:ctrlPr>
                            <a:rPr lang="en-US" sz="2300" i="1" kern="1200" smtClean="0">
                              <a:latin typeface="Cambria Math" panose="02040503050406030204" pitchFamily="18" charset="0"/>
                              <a:ea typeface="Roboto" panose="02000000000000000000" pitchFamily="2" charset="0"/>
                              <a:cs typeface="Roboto" panose="02000000000000000000" pitchFamily="2" charset="0"/>
                            </a:rPr>
                          </m:ctrlPr>
                        </m:sSubPr>
                        <m:e>
                          <m:r>
                            <a:rPr lang="en-US" sz="2300" b="0" i="1" kern="1200" smtClean="0">
                              <a:latin typeface="Cambria Math" panose="02040503050406030204" pitchFamily="18" charset="0"/>
                              <a:ea typeface="Roboto" panose="02000000000000000000" pitchFamily="2" charset="0"/>
                              <a:cs typeface="Roboto" panose="02000000000000000000" pitchFamily="2" charset="0"/>
                            </a:rPr>
                            <m:t>𝑝</m:t>
                          </m:r>
                        </m:e>
                        <m:sub>
                          <m:r>
                            <a:rPr lang="en-US" sz="2300" b="0" i="1" kern="1200" smtClean="0">
                              <a:latin typeface="Cambria Math" panose="02040503050406030204" pitchFamily="18" charset="0"/>
                              <a:ea typeface="Roboto" panose="02000000000000000000" pitchFamily="2" charset="0"/>
                              <a:cs typeface="Roboto" panose="02000000000000000000" pitchFamily="2" charset="0"/>
                            </a:rPr>
                            <m:t>𝑖</m:t>
                          </m:r>
                        </m:sub>
                      </m:sSub>
                      <m:r>
                        <a:rPr lang="en-US" sz="2300" b="0" i="1" kern="1200" smtClean="0">
                          <a:latin typeface="Cambria Math" panose="02040503050406030204" pitchFamily="18" charset="0"/>
                          <a:ea typeface="Roboto" panose="02000000000000000000" pitchFamily="2" charset="0"/>
                          <a:cs typeface="Roboto" panose="02000000000000000000" pitchFamily="2" charset="0"/>
                        </a:rPr>
                        <m:t>)</m:t>
                      </m:r>
                    </m:e>
                  </m:func>
                </m:e>
              </m:nary>
            </m:oMath>
          </a14:m>
          <a:r>
            <a:rPr lang="en-US" sz="2300" kern="1200" dirty="0">
              <a:latin typeface="Roboto" panose="02000000000000000000" pitchFamily="2" charset="0"/>
              <a:ea typeface="Roboto" panose="02000000000000000000" pitchFamily="2" charset="0"/>
              <a:cs typeface="Roboto" panose="02000000000000000000" pitchFamily="2" charset="0"/>
            </a:rPr>
            <a:t>, </a:t>
          </a:r>
        </a:p>
        <a:p>
          <a:pPr marL="0" lvl="0" indent="0" algn="l" defTabSz="1022350">
            <a:lnSpc>
              <a:spcPct val="90000"/>
            </a:lnSpc>
            <a:spcBef>
              <a:spcPct val="0"/>
            </a:spcBef>
            <a:spcAft>
              <a:spcPct val="35000"/>
            </a:spcAft>
            <a:buNone/>
          </a:pPr>
          <a:r>
            <a:rPr lang="en-US" sz="2300" kern="1200" dirty="0">
              <a:latin typeface="Roboto" panose="02000000000000000000" pitchFamily="2" charset="0"/>
              <a:ea typeface="Roboto" panose="02000000000000000000" pitchFamily="2" charset="0"/>
              <a:cs typeface="Roboto" panose="02000000000000000000" pitchFamily="2" charset="0"/>
            </a:rPr>
            <a:t>where </a:t>
          </a:r>
          <a14:m xmlns:a14="http://schemas.microsoft.com/office/drawing/2010/main">
            <m:oMath xmlns:m="http://schemas.openxmlformats.org/officeDocument/2006/math">
              <m:sSub>
                <m:sSubPr>
                  <m:ctrlPr>
                    <a:rPr lang="en-US" sz="2300" i="1" kern="1200">
                      <a:latin typeface="Cambria Math" panose="02040503050406030204" pitchFamily="18" charset="0"/>
                      <a:ea typeface="Roboto" panose="02000000000000000000" pitchFamily="2" charset="0"/>
                      <a:cs typeface="Roboto" panose="02000000000000000000" pitchFamily="2" charset="0"/>
                    </a:rPr>
                  </m:ctrlPr>
                </m:sSubPr>
                <m:e>
                  <m:r>
                    <a:rPr lang="en-US" sz="2300" i="1" kern="1200">
                      <a:latin typeface="Cambria Math" panose="02040503050406030204" pitchFamily="18" charset="0"/>
                      <a:ea typeface="Roboto" panose="02000000000000000000" pitchFamily="2" charset="0"/>
                      <a:cs typeface="Roboto" panose="02000000000000000000" pitchFamily="2" charset="0"/>
                    </a:rPr>
                    <m:t>𝑝</m:t>
                  </m:r>
                </m:e>
                <m:sub>
                  <m:r>
                    <a:rPr lang="en-US" sz="2300" i="1" kern="1200">
                      <a:latin typeface="Cambria Math" panose="02040503050406030204" pitchFamily="18" charset="0"/>
                      <a:ea typeface="Roboto" panose="02000000000000000000" pitchFamily="2" charset="0"/>
                      <a:cs typeface="Roboto" panose="02000000000000000000" pitchFamily="2" charset="0"/>
                    </a:rPr>
                    <m:t>𝑖</m:t>
                  </m:r>
                </m:sub>
              </m:sSub>
            </m:oMath>
          </a14:m>
          <a:r>
            <a:rPr lang="en-US" sz="2300" kern="1200" dirty="0">
              <a:latin typeface="Roboto" panose="02000000000000000000" pitchFamily="2" charset="0"/>
              <a:ea typeface="Roboto" panose="02000000000000000000" pitchFamily="2" charset="0"/>
              <a:cs typeface="Roboto" panose="02000000000000000000" pitchFamily="2" charset="0"/>
            </a:rPr>
            <a:t> is the contents of bin </a:t>
          </a:r>
          <a:r>
            <a:rPr lang="en-US" sz="2300" kern="1200" dirty="0" err="1">
              <a:latin typeface="Roboto" panose="02000000000000000000" pitchFamily="2" charset="0"/>
              <a:ea typeface="Roboto" panose="02000000000000000000" pitchFamily="2" charset="0"/>
              <a:cs typeface="Roboto" panose="02000000000000000000" pitchFamily="2" charset="0"/>
            </a:rPr>
            <a:t>i</a:t>
          </a:r>
          <a:r>
            <a:rPr lang="en-US" sz="2300" kern="1200" dirty="0">
              <a:latin typeface="Roboto" panose="02000000000000000000" pitchFamily="2" charset="0"/>
              <a:ea typeface="Roboto" panose="02000000000000000000" pitchFamily="2" charset="0"/>
              <a:cs typeface="Roboto" panose="02000000000000000000" pitchFamily="2" charset="0"/>
            </a:rPr>
            <a:t>. </a:t>
          </a:r>
        </a:p>
      </dsp:txBody>
      <dsp:txXfrm>
        <a:off x="1104034" y="3690313"/>
        <a:ext cx="4361047" cy="1470460"/>
      </dsp:txXfrm>
    </dsp:sp>
    <dsp:sp modelId="{50F87E3C-A864-4D8E-AE7C-19DB277279D1}">
      <dsp:nvSpPr>
        <dsp:cNvPr id="0" name=""/>
        <dsp:cNvSpPr/>
      </dsp:nvSpPr>
      <dsp:spPr>
        <a:xfrm>
          <a:off x="4981686" y="1184483"/>
          <a:ext cx="1015271" cy="10152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10122" y="1184483"/>
        <a:ext cx="558399" cy="763991"/>
      </dsp:txXfrm>
    </dsp:sp>
    <dsp:sp modelId="{5ABA060C-FE01-4E4F-B784-953E7678166D}">
      <dsp:nvSpPr>
        <dsp:cNvPr id="0" name=""/>
        <dsp:cNvSpPr/>
      </dsp:nvSpPr>
      <dsp:spPr>
        <a:xfrm>
          <a:off x="5510829" y="2996353"/>
          <a:ext cx="1015271" cy="10152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39265" y="2996353"/>
        <a:ext cx="558399" cy="763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FA30C-78F1-42A2-A15A-FD97F148DFF2}">
      <dsp:nvSpPr>
        <dsp:cNvPr id="0" name=""/>
        <dsp:cNvSpPr/>
      </dsp:nvSpPr>
      <dsp:spPr>
        <a:xfrm>
          <a:off x="0" y="527516"/>
          <a:ext cx="13030200" cy="3288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1288" tIns="604012" rIns="1011288" bIns="206248" numCol="1" spcCol="1270" anchor="t" anchorCtr="0">
          <a:noAutofit/>
        </a:bodyPr>
        <a:lstStyle/>
        <a:p>
          <a:pPr marL="285750" lvl="1" indent="-285750" algn="l" defTabSz="1289050">
            <a:lnSpc>
              <a:spcPct val="90000"/>
            </a:lnSpc>
            <a:spcBef>
              <a:spcPct val="0"/>
            </a:spcBef>
            <a:spcAft>
              <a:spcPct val="15000"/>
            </a:spcAft>
            <a:buFont typeface="Arial" panose="020B0604020202020204" pitchFamily="34" charset="0"/>
            <a:buChar char="•"/>
          </a:pPr>
          <a:r>
            <a:rPr lang="en-US" sz="2900" kern="1200" dirty="0">
              <a:latin typeface="Roboto" panose="02000000000000000000" pitchFamily="2" charset="0"/>
              <a:ea typeface="Roboto" panose="02000000000000000000" pitchFamily="2" charset="0"/>
              <a:cs typeface="Roboto" panose="02000000000000000000" pitchFamily="2" charset="0"/>
            </a:rPr>
            <a:t>the bubble only starts showing up at the very last frame, and the part of the bubble detected in the camera is so small that the change in frame entropy is not greater than when the bellows move downwards.</a:t>
          </a:r>
          <a:endParaRPr lang="en-US" sz="2900" kern="1200" dirty="0"/>
        </a:p>
        <a:p>
          <a:pPr marL="285750" lvl="1" indent="-285750" algn="l" defTabSz="1289050">
            <a:lnSpc>
              <a:spcPct val="90000"/>
            </a:lnSpc>
            <a:spcBef>
              <a:spcPct val="0"/>
            </a:spcBef>
            <a:spcAft>
              <a:spcPct val="15000"/>
            </a:spcAft>
            <a:buFont typeface="Arial" panose="020B0604020202020204" pitchFamily="34" charset="0"/>
            <a:buChar char="•"/>
          </a:pPr>
          <a:r>
            <a:rPr lang="en-US" sz="2900" kern="1200" dirty="0">
              <a:latin typeface="Roboto" panose="02000000000000000000" pitchFamily="2" charset="0"/>
              <a:ea typeface="Roboto" panose="02000000000000000000" pitchFamily="2" charset="0"/>
              <a:cs typeface="Roboto" panose="02000000000000000000" pitchFamily="2" charset="0"/>
            </a:rPr>
            <a:t>the camera system stops storing images before the bubble reaches the field of view of the camera.</a:t>
          </a:r>
          <a:endParaRPr lang="en-US" sz="2900" kern="1200" dirty="0"/>
        </a:p>
      </dsp:txBody>
      <dsp:txXfrm>
        <a:off x="0" y="527516"/>
        <a:ext cx="13030200" cy="3288600"/>
      </dsp:txXfrm>
    </dsp:sp>
    <dsp:sp modelId="{AF6D4283-0C1F-4915-880A-5D45D6F91C28}">
      <dsp:nvSpPr>
        <dsp:cNvPr id="0" name=""/>
        <dsp:cNvSpPr/>
      </dsp:nvSpPr>
      <dsp:spPr>
        <a:xfrm>
          <a:off x="651510" y="99476"/>
          <a:ext cx="912114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57" tIns="0" rIns="344757" bIns="0" numCol="1" spcCol="1270" anchor="ctr" anchorCtr="0">
          <a:noAutofit/>
        </a:bodyPr>
        <a:lstStyle/>
        <a:p>
          <a:pPr marL="0" lvl="0" indent="0" algn="l" defTabSz="1289050">
            <a:lnSpc>
              <a:spcPct val="90000"/>
            </a:lnSpc>
            <a:spcBef>
              <a:spcPct val="0"/>
            </a:spcBef>
            <a:spcAft>
              <a:spcPct val="35000"/>
            </a:spcAft>
            <a:buNone/>
          </a:pPr>
          <a:r>
            <a:rPr lang="en-US" sz="2900" kern="1200" dirty="0"/>
            <a:t>Events where…</a:t>
          </a:r>
        </a:p>
      </dsp:txBody>
      <dsp:txXfrm>
        <a:off x="693300" y="141266"/>
        <a:ext cx="9037560" cy="772500"/>
      </dsp:txXfrm>
    </dsp:sp>
    <dsp:sp modelId="{1A864200-D520-4E83-9C93-F7EDB51A22F7}">
      <dsp:nvSpPr>
        <dsp:cNvPr id="0" name=""/>
        <dsp:cNvSpPr/>
      </dsp:nvSpPr>
      <dsp:spPr>
        <a:xfrm>
          <a:off x="0" y="4400756"/>
          <a:ext cx="13030200" cy="164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1288" tIns="604012" rIns="1011288"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a:latin typeface="Roboto" panose="02000000000000000000" pitchFamily="2" charset="0"/>
              <a:ea typeface="Roboto" panose="02000000000000000000" pitchFamily="2" charset="0"/>
              <a:cs typeface="Roboto" panose="02000000000000000000" pitchFamily="2" charset="0"/>
            </a:rPr>
            <a:t>Exclude if </a:t>
          </a:r>
          <a:r>
            <a:rPr lang="en-US" sz="2900" kern="1200">
              <a:latin typeface="Arial" panose="020B0604020202020204" pitchFamily="34" charset="0"/>
              <a:cs typeface="Arial" panose="020B0604020202020204" pitchFamily="34" charset="0"/>
            </a:rPr>
            <a:t>frame difference is less than 6 and the maximum log(entropy) over the entire set in less than -3.4</a:t>
          </a:r>
          <a:endParaRPr lang="en-US" sz="2900" kern="1200"/>
        </a:p>
      </dsp:txBody>
      <dsp:txXfrm>
        <a:off x="0" y="4400756"/>
        <a:ext cx="13030200" cy="1644300"/>
      </dsp:txXfrm>
    </dsp:sp>
    <dsp:sp modelId="{39D0A13C-7A4F-4CBA-A6F9-D6C25B5B8E10}">
      <dsp:nvSpPr>
        <dsp:cNvPr id="0" name=""/>
        <dsp:cNvSpPr/>
      </dsp:nvSpPr>
      <dsp:spPr>
        <a:xfrm>
          <a:off x="651510" y="3972716"/>
          <a:ext cx="912114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57" tIns="0" rIns="344757" bIns="0" numCol="1" spcCol="1270" anchor="ctr" anchorCtr="0">
          <a:noAutofit/>
        </a:bodyPr>
        <a:lstStyle/>
        <a:p>
          <a:pPr marL="0" lvl="0" indent="0" algn="l" defTabSz="1289050">
            <a:lnSpc>
              <a:spcPct val="90000"/>
            </a:lnSpc>
            <a:spcBef>
              <a:spcPct val="0"/>
            </a:spcBef>
            <a:spcAft>
              <a:spcPct val="35000"/>
            </a:spcAft>
            <a:buNone/>
          </a:pPr>
          <a:r>
            <a:rPr lang="en-US" sz="2900" kern="1200" dirty="0"/>
            <a:t>Solution</a:t>
          </a:r>
        </a:p>
      </dsp:txBody>
      <dsp:txXfrm>
        <a:off x="693300" y="4014506"/>
        <a:ext cx="903756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4EA13-6F21-472E-BCF5-D3502BE65FCE}"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0E7B-D021-43D3-BFFB-8A5E28569A27}" type="slidenum">
              <a:rPr lang="en-US" smtClean="0"/>
              <a:t>‹#›</a:t>
            </a:fld>
            <a:endParaRPr lang="en-US"/>
          </a:p>
        </p:txBody>
      </p:sp>
    </p:spTree>
    <p:extLst>
      <p:ext uri="{BB962C8B-B14F-4D97-AF65-F5344CB8AC3E}">
        <p14:creationId xmlns:p14="http://schemas.microsoft.com/office/powerpoint/2010/main" val="203757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A457E4-4CF1-4011-8FCC-D7A464C39E24}" type="datetime1">
              <a:rPr lang="en-US" smtClean="0"/>
              <a:t>8/11/2025</a:t>
            </a:fld>
            <a:endParaRPr lang="en-US"/>
          </a:p>
        </p:txBody>
      </p:sp>
      <p:sp>
        <p:nvSpPr>
          <p:cNvPr id="5" name="Footer Placeholder 4"/>
          <p:cNvSpPr>
            <a:spLocks noGrp="1"/>
          </p:cNvSpPr>
          <p:nvPr>
            <p:ph type="ftr" sz="quarter" idx="11"/>
          </p:nvPr>
        </p:nvSpPr>
        <p:spPr/>
        <p:txBody>
          <a:bodyPr/>
          <a:lstStyle/>
          <a:p>
            <a:r>
              <a:rPr lang="en-US"/>
              <a:t>Canadian Astroparticle Physics Summer Student Talk (CASST) Symposium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B6AE3-A72D-4813-BC42-A6042668820B}" type="datetime1">
              <a:rPr lang="en-US" smtClean="0"/>
              <a:t>8/11/2025</a:t>
            </a:fld>
            <a:endParaRPr lang="en-US"/>
          </a:p>
        </p:txBody>
      </p:sp>
      <p:sp>
        <p:nvSpPr>
          <p:cNvPr id="5" name="Footer Placeholder 4"/>
          <p:cNvSpPr>
            <a:spLocks noGrp="1"/>
          </p:cNvSpPr>
          <p:nvPr>
            <p:ph type="ftr" sz="quarter" idx="11"/>
          </p:nvPr>
        </p:nvSpPr>
        <p:spPr/>
        <p:txBody>
          <a:bodyPr/>
          <a:lstStyle/>
          <a:p>
            <a:r>
              <a:rPr lang="en-US"/>
              <a:t>Canadian Astroparticle Physics Summer Student Talk (CASST) Symposium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8281E-5EF0-485A-B12B-A2585D8147B2}" type="datetime1">
              <a:rPr lang="en-US" smtClean="0"/>
              <a:t>8/11/2025</a:t>
            </a:fld>
            <a:endParaRPr lang="en-US"/>
          </a:p>
        </p:txBody>
      </p:sp>
      <p:sp>
        <p:nvSpPr>
          <p:cNvPr id="5" name="Footer Placeholder 4"/>
          <p:cNvSpPr>
            <a:spLocks noGrp="1"/>
          </p:cNvSpPr>
          <p:nvPr>
            <p:ph type="ftr" sz="quarter" idx="11"/>
          </p:nvPr>
        </p:nvSpPr>
        <p:spPr/>
        <p:txBody>
          <a:bodyPr/>
          <a:lstStyle/>
          <a:p>
            <a:r>
              <a:rPr lang="en-US"/>
              <a:t>Canadian Astroparticle Physics Summer Student Talk (CASST) Symposium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7049B-296C-4D3D-9A55-C883553D3887}" type="datetime1">
              <a:rPr lang="en-US" smtClean="0"/>
              <a:t>8/11/2025</a:t>
            </a:fld>
            <a:endParaRPr lang="en-US"/>
          </a:p>
        </p:txBody>
      </p:sp>
      <p:sp>
        <p:nvSpPr>
          <p:cNvPr id="5" name="Footer Placeholder 4"/>
          <p:cNvSpPr>
            <a:spLocks noGrp="1"/>
          </p:cNvSpPr>
          <p:nvPr>
            <p:ph type="ftr" sz="quarter" idx="11"/>
          </p:nvPr>
        </p:nvSpPr>
        <p:spPr/>
        <p:txBody>
          <a:bodyPr/>
          <a:lstStyle/>
          <a:p>
            <a:r>
              <a:rPr lang="en-US"/>
              <a:t>Canadian Astroparticle Physics Summer Student Talk (CASST) Symposium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5C428-FEBD-4787-A4DA-F7EE06A97AB3}" type="datetime1">
              <a:rPr lang="en-US" smtClean="0"/>
              <a:t>8/11/2025</a:t>
            </a:fld>
            <a:endParaRPr lang="en-US"/>
          </a:p>
        </p:txBody>
      </p:sp>
      <p:sp>
        <p:nvSpPr>
          <p:cNvPr id="5" name="Footer Placeholder 4"/>
          <p:cNvSpPr>
            <a:spLocks noGrp="1"/>
          </p:cNvSpPr>
          <p:nvPr>
            <p:ph type="ftr" sz="quarter" idx="11"/>
          </p:nvPr>
        </p:nvSpPr>
        <p:spPr/>
        <p:txBody>
          <a:bodyPr/>
          <a:lstStyle/>
          <a:p>
            <a:r>
              <a:rPr lang="en-US"/>
              <a:t>Canadian Astroparticle Physics Summer Student Talk (CASST) Symposium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1D2913-C2AC-457E-BC29-0F666494A265}" type="datetime1">
              <a:rPr lang="en-US" smtClean="0"/>
              <a:t>8/11/2025</a:t>
            </a:fld>
            <a:endParaRPr lang="en-US"/>
          </a:p>
        </p:txBody>
      </p:sp>
      <p:sp>
        <p:nvSpPr>
          <p:cNvPr id="6" name="Footer Placeholder 5"/>
          <p:cNvSpPr>
            <a:spLocks noGrp="1"/>
          </p:cNvSpPr>
          <p:nvPr>
            <p:ph type="ftr" sz="quarter" idx="11"/>
          </p:nvPr>
        </p:nvSpPr>
        <p:spPr/>
        <p:txBody>
          <a:bodyPr/>
          <a:lstStyle/>
          <a:p>
            <a:r>
              <a:rPr lang="en-US"/>
              <a:t>Canadian Astroparticle Physics Summer Student Talk (CASST) Symposium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8631B5-E320-40E9-9F37-5C10759D6FE7}" type="datetime1">
              <a:rPr lang="en-US" smtClean="0"/>
              <a:t>8/11/2025</a:t>
            </a:fld>
            <a:endParaRPr lang="en-US"/>
          </a:p>
        </p:txBody>
      </p:sp>
      <p:sp>
        <p:nvSpPr>
          <p:cNvPr id="8" name="Footer Placeholder 7"/>
          <p:cNvSpPr>
            <a:spLocks noGrp="1"/>
          </p:cNvSpPr>
          <p:nvPr>
            <p:ph type="ftr" sz="quarter" idx="11"/>
          </p:nvPr>
        </p:nvSpPr>
        <p:spPr/>
        <p:txBody>
          <a:bodyPr/>
          <a:lstStyle/>
          <a:p>
            <a:r>
              <a:rPr lang="en-US"/>
              <a:t>Canadian Astroparticle Physics Summer Student Talk (CASST) Symposium</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E4FA0E-DCE7-48D6-8C80-20572135C68A}" type="datetime1">
              <a:rPr lang="en-US" smtClean="0"/>
              <a:t>8/11/2025</a:t>
            </a:fld>
            <a:endParaRPr lang="en-US"/>
          </a:p>
        </p:txBody>
      </p:sp>
      <p:sp>
        <p:nvSpPr>
          <p:cNvPr id="4" name="Footer Placeholder 3"/>
          <p:cNvSpPr>
            <a:spLocks noGrp="1"/>
          </p:cNvSpPr>
          <p:nvPr>
            <p:ph type="ftr" sz="quarter" idx="11"/>
          </p:nvPr>
        </p:nvSpPr>
        <p:spPr/>
        <p:txBody>
          <a:bodyPr/>
          <a:lstStyle/>
          <a:p>
            <a:r>
              <a:rPr lang="en-US"/>
              <a:t>Canadian Astroparticle Physics Summer Student Talk (CASST) Symposium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18A19-2E92-4691-BD8E-36745514CF93}" type="datetime1">
              <a:rPr lang="en-US" smtClean="0"/>
              <a:t>8/11/2025</a:t>
            </a:fld>
            <a:endParaRPr lang="en-US"/>
          </a:p>
        </p:txBody>
      </p:sp>
      <p:sp>
        <p:nvSpPr>
          <p:cNvPr id="3" name="Footer Placeholder 2"/>
          <p:cNvSpPr>
            <a:spLocks noGrp="1"/>
          </p:cNvSpPr>
          <p:nvPr>
            <p:ph type="ftr" sz="quarter" idx="11"/>
          </p:nvPr>
        </p:nvSpPr>
        <p:spPr/>
        <p:txBody>
          <a:bodyPr/>
          <a:lstStyle/>
          <a:p>
            <a:r>
              <a:rPr lang="en-US"/>
              <a:t>Canadian Astroparticle Physics Summer Student Talk (CASST) Symposium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54842-8915-4F29-B473-A724D8E25CF1}" type="datetime1">
              <a:rPr lang="en-US" smtClean="0"/>
              <a:t>8/11/2025</a:t>
            </a:fld>
            <a:endParaRPr lang="en-US"/>
          </a:p>
        </p:txBody>
      </p:sp>
      <p:sp>
        <p:nvSpPr>
          <p:cNvPr id="6" name="Footer Placeholder 5"/>
          <p:cNvSpPr>
            <a:spLocks noGrp="1"/>
          </p:cNvSpPr>
          <p:nvPr>
            <p:ph type="ftr" sz="quarter" idx="11"/>
          </p:nvPr>
        </p:nvSpPr>
        <p:spPr/>
        <p:txBody>
          <a:bodyPr/>
          <a:lstStyle/>
          <a:p>
            <a:r>
              <a:rPr lang="en-US"/>
              <a:t>Canadian Astroparticle Physics Summer Student Talk (CASST) Symposium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5D0F9-6748-465B-A93F-8CB205E54EEE}" type="datetime1">
              <a:rPr lang="en-US" smtClean="0"/>
              <a:t>8/11/2025</a:t>
            </a:fld>
            <a:endParaRPr lang="en-US"/>
          </a:p>
        </p:txBody>
      </p:sp>
      <p:sp>
        <p:nvSpPr>
          <p:cNvPr id="6" name="Footer Placeholder 5"/>
          <p:cNvSpPr>
            <a:spLocks noGrp="1"/>
          </p:cNvSpPr>
          <p:nvPr>
            <p:ph type="ftr" sz="quarter" idx="11"/>
          </p:nvPr>
        </p:nvSpPr>
        <p:spPr/>
        <p:txBody>
          <a:bodyPr/>
          <a:lstStyle/>
          <a:p>
            <a:r>
              <a:rPr lang="en-US"/>
              <a:t>Canadian Astroparticle Physics Summer Student Talk (CASST) Symposium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77A70-6F25-4256-A07B-4D273EEFB008}" type="datetime1">
              <a:rPr lang="en-US" smtClean="0"/>
              <a:t>8/11/2025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Canadian Astroparticle Physics Summer Student Talk (CASST) Symposium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svg"/><Relationship Id="rId7" Type="http://schemas.openxmlformats.org/officeDocument/2006/relationships/diagramLayout" Target="../diagrams/layout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4.sv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sv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3.png"/><Relationship Id="rId5" Type="http://schemas.openxmlformats.org/officeDocument/2006/relationships/image" Target="../media/image4.sv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sv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4.sv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30.xml"/><Relationship Id="rId3" Type="http://schemas.openxmlformats.org/officeDocument/2006/relationships/image" Target="../media/image2.svg"/><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microsoft.com/office/2007/relationships/diagramDrawing" Target="../diagrams/drawing3.xml"/><Relationship Id="rId5" Type="http://schemas.openxmlformats.org/officeDocument/2006/relationships/image" Target="../media/image4.svg"/><Relationship Id="rId15" Type="http://schemas.openxmlformats.org/officeDocument/2006/relationships/diagramColors" Target="../diagrams/colors30.xml"/><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 Id="rId14" Type="http://schemas.openxmlformats.org/officeDocument/2006/relationships/diagramQuickStyle" Target="../diagrams/quickStyle30.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1781" y="76576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455619" y="8743950"/>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solidFill>
                  <a:schemeClr val="tx2">
                    <a:lumMod val="60000"/>
                    <a:lumOff val="40000"/>
                  </a:schemeClr>
                </a:solidFill>
              </a:endParaRPr>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schemeClr val="tx2">
                    <a:lumMod val="60000"/>
                    <a:lumOff val="40000"/>
                  </a:schemeClr>
                </a:solidFill>
              </a:endParaRPr>
            </a:p>
          </p:txBody>
        </p:sp>
      </p:grpSp>
      <p:sp>
        <p:nvSpPr>
          <p:cNvPr id="6" name="Freeform 6"/>
          <p:cNvSpPr/>
          <p:nvPr/>
        </p:nvSpPr>
        <p:spPr>
          <a:xfrm>
            <a:off x="15201900" y="-139509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3333810" y="-1543050"/>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3005926" y="2959548"/>
            <a:ext cx="12115800" cy="2769989"/>
          </a:xfrm>
          <a:prstGeom prst="rect">
            <a:avLst/>
          </a:prstGeom>
        </p:spPr>
        <p:txBody>
          <a:bodyPr lIns="0" tIns="0" rIns="0" bIns="0" rtlCol="0" anchor="t">
            <a:spAutoFit/>
          </a:bodyPr>
          <a:lstStyle/>
          <a:p>
            <a:pPr algn="ctr"/>
            <a:r>
              <a:rPr lang="en-US" sz="6000" b="1" dirty="0">
                <a:solidFill>
                  <a:schemeClr val="tx2">
                    <a:lumMod val="60000"/>
                    <a:lumOff val="40000"/>
                  </a:schemeClr>
                </a:solidFill>
                <a:latin typeface="Roboto Bold"/>
                <a:ea typeface="Roboto Bold"/>
                <a:cs typeface="Roboto Bold"/>
                <a:sym typeface="Roboto Bold"/>
              </a:rPr>
              <a:t>Characterizing Bellows Nucleation Events in the PICO-40L Dark Matter Direct Detection Experiment</a:t>
            </a:r>
          </a:p>
        </p:txBody>
      </p:sp>
      <p:sp>
        <p:nvSpPr>
          <p:cNvPr id="11" name="Freeform 11"/>
          <p:cNvSpPr/>
          <p:nvPr/>
        </p:nvSpPr>
        <p:spPr>
          <a:xfrm>
            <a:off x="16936188" y="1920463"/>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2048664" y="4832351"/>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3513019" y="6414456"/>
            <a:ext cx="11345981" cy="1463157"/>
          </a:xfrm>
          <a:prstGeom prst="rect">
            <a:avLst/>
          </a:prstGeom>
        </p:spPr>
        <p:txBody>
          <a:bodyPr wrap="square" lIns="0" tIns="0" rIns="0" bIns="0" rtlCol="0" anchor="t">
            <a:spAutoFit/>
          </a:bodyPr>
          <a:lstStyle/>
          <a:p>
            <a:pPr algn="ctr">
              <a:lnSpc>
                <a:spcPts val="5880"/>
              </a:lnSpc>
            </a:pPr>
            <a:r>
              <a:rPr lang="en-US" sz="4200" dirty="0">
                <a:solidFill>
                  <a:srgbClr val="31404B"/>
                </a:solidFill>
                <a:latin typeface="Open Sans"/>
                <a:ea typeface="Open Sans"/>
                <a:cs typeface="Open Sans"/>
                <a:sym typeface="Open Sans"/>
              </a:rPr>
              <a:t> Presented by Mujtaniba Islam</a:t>
            </a:r>
          </a:p>
          <a:p>
            <a:pPr algn="ctr">
              <a:lnSpc>
                <a:spcPts val="5880"/>
              </a:lnSpc>
            </a:pPr>
            <a:r>
              <a:rPr lang="en-US" sz="3600" dirty="0">
                <a:solidFill>
                  <a:srgbClr val="31404B"/>
                </a:solidFill>
                <a:latin typeface="Open Sans"/>
                <a:ea typeface="Open Sans"/>
                <a:cs typeface="Open Sans"/>
                <a:sym typeface="Open Sans"/>
              </a:rPr>
              <a:t>Supervised by Derek Cranshaw</a:t>
            </a:r>
          </a:p>
        </p:txBody>
      </p:sp>
      <p:pic>
        <p:nvPicPr>
          <p:cNvPr id="14" name="Picture 13" descr="A picture containing font, logo, design, graphics&#10;&#10;Description automatically generated">
            <a:extLst>
              <a:ext uri="{FF2B5EF4-FFF2-40B4-BE49-F238E27FC236}">
                <a16:creationId xmlns:a16="http://schemas.microsoft.com/office/drawing/2014/main" id="{3E17EF81-DBAE-B761-7AB9-F70B083BDD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2582" y="52952"/>
            <a:ext cx="1997399" cy="953713"/>
          </a:xfrm>
          <a:prstGeom prst="rect">
            <a:avLst/>
          </a:prstGeom>
        </p:spPr>
      </p:pic>
      <p:pic>
        <p:nvPicPr>
          <p:cNvPr id="15" name="Picture 14">
            <a:extLst>
              <a:ext uri="{FF2B5EF4-FFF2-40B4-BE49-F238E27FC236}">
                <a16:creationId xmlns:a16="http://schemas.microsoft.com/office/drawing/2014/main" id="{F2D672F7-8F2B-308F-0B62-98C3D5A74378}"/>
              </a:ext>
            </a:extLst>
          </p:cNvPr>
          <p:cNvPicPr>
            <a:picLocks noChangeAspect="1"/>
          </p:cNvPicPr>
          <p:nvPr/>
        </p:nvPicPr>
        <p:blipFill>
          <a:blip r:embed="rId7"/>
          <a:stretch>
            <a:fillRect/>
          </a:stretch>
        </p:blipFill>
        <p:spPr>
          <a:xfrm>
            <a:off x="6775364" y="84388"/>
            <a:ext cx="2479474" cy="929803"/>
          </a:xfrm>
          <a:prstGeom prst="rect">
            <a:avLst/>
          </a:prstGeom>
          <a:solidFill>
            <a:schemeClr val="bg1"/>
          </a:solidFill>
        </p:spPr>
      </p:pic>
      <p:pic>
        <p:nvPicPr>
          <p:cNvPr id="16" name="Picture 4" descr="SNOLAB logo. ">
            <a:extLst>
              <a:ext uri="{FF2B5EF4-FFF2-40B4-BE49-F238E27FC236}">
                <a16:creationId xmlns:a16="http://schemas.microsoft.com/office/drawing/2014/main" id="{4C520804-9D34-81CB-7635-671A5A078E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6945" y="68324"/>
            <a:ext cx="1741455" cy="9229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927D731-BFF9-4C2F-3CBB-811336976A95}"/>
              </a:ext>
            </a:extLst>
          </p:cNvPr>
          <p:cNvPicPr>
            <a:picLocks noChangeAspect="1"/>
          </p:cNvPicPr>
          <p:nvPr/>
        </p:nvPicPr>
        <p:blipFill>
          <a:blip r:embed="rId9"/>
          <a:stretch>
            <a:fillRect/>
          </a:stretch>
        </p:blipFill>
        <p:spPr>
          <a:xfrm>
            <a:off x="0" y="1"/>
            <a:ext cx="1455619" cy="1091643"/>
          </a:xfrm>
          <a:prstGeom prst="rect">
            <a:avLst/>
          </a:prstGeom>
          <a:solidFill>
            <a:schemeClr val="bg1"/>
          </a:solidFill>
        </p:spPr>
      </p:pic>
      <p:sp>
        <p:nvSpPr>
          <p:cNvPr id="18" name="TextBox 17">
            <a:extLst>
              <a:ext uri="{FF2B5EF4-FFF2-40B4-BE49-F238E27FC236}">
                <a16:creationId xmlns:a16="http://schemas.microsoft.com/office/drawing/2014/main" id="{6B239F34-B67C-7B44-C374-4E98F6626C93}"/>
              </a:ext>
            </a:extLst>
          </p:cNvPr>
          <p:cNvSpPr txBox="1"/>
          <p:nvPr/>
        </p:nvSpPr>
        <p:spPr>
          <a:xfrm>
            <a:off x="4541719" y="9182100"/>
            <a:ext cx="13441481" cy="646331"/>
          </a:xfrm>
          <a:prstGeom prst="rect">
            <a:avLst/>
          </a:prstGeom>
          <a:noFill/>
        </p:spPr>
        <p:txBody>
          <a:bodyPr wrap="square" rtlCol="0">
            <a:spAutoFit/>
          </a:bodyPr>
          <a:lstStyle/>
          <a:p>
            <a:pPr algn="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pPr algn="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
        <p:nvSpPr>
          <p:cNvPr id="23" name="TextBox 22">
            <a:extLst>
              <a:ext uri="{FF2B5EF4-FFF2-40B4-BE49-F238E27FC236}">
                <a16:creationId xmlns:a16="http://schemas.microsoft.com/office/drawing/2014/main" id="{AFD4E20F-BCD8-ECD6-BAE5-F560FB1B0D1A}"/>
              </a:ext>
            </a:extLst>
          </p:cNvPr>
          <p:cNvSpPr txBox="1"/>
          <p:nvPr/>
        </p:nvSpPr>
        <p:spPr>
          <a:xfrm>
            <a:off x="17526000" y="9684228"/>
            <a:ext cx="609600" cy="461665"/>
          </a:xfrm>
          <a:prstGeom prst="rect">
            <a:avLst/>
          </a:prstGeom>
          <a:noFill/>
        </p:spPr>
        <p:txBody>
          <a:bodyPr wrap="square" rtlCol="0">
            <a:spAutoFit/>
          </a:bodyPr>
          <a:lstStyle/>
          <a:p>
            <a:r>
              <a:rPr lang="en-US" sz="2400" dirty="0">
                <a:latin typeface="Robot Bold"/>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AFA68-39CF-6E96-2740-2C5CC09AC0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783A48-1BD2-D8AD-3B54-F4708BBA5B09}"/>
              </a:ext>
            </a:extLst>
          </p:cNvPr>
          <p:cNvSpPr/>
          <p:nvPr/>
        </p:nvSpPr>
        <p:spPr>
          <a:xfrm>
            <a:off x="-1028700" y="762116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D52D3FE4-50B0-96E9-6367-17E7B016CC1F}"/>
              </a:ext>
            </a:extLst>
          </p:cNvPr>
          <p:cNvSpPr/>
          <p:nvPr/>
        </p:nvSpPr>
        <p:spPr>
          <a:xfrm>
            <a:off x="-517410" y="8431464"/>
            <a:ext cx="2489663" cy="2494198"/>
          </a:xfrm>
          <a:custGeom>
            <a:avLst/>
            <a:gdLst/>
            <a:ahLst/>
            <a:cxnLst/>
            <a:rect l="l" t="t" r="r" b="b"/>
            <a:pathLst>
              <a:path w="2489663" h="2494198">
                <a:moveTo>
                  <a:pt x="0" y="0"/>
                </a:moveTo>
                <a:lnTo>
                  <a:pt x="2489662" y="0"/>
                </a:lnTo>
                <a:lnTo>
                  <a:pt x="2489662" y="2494198"/>
                </a:lnTo>
                <a:lnTo>
                  <a:pt x="0" y="2494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a:extLst>
              <a:ext uri="{FF2B5EF4-FFF2-40B4-BE49-F238E27FC236}">
                <a16:creationId xmlns:a16="http://schemas.microsoft.com/office/drawing/2014/main" id="{12F0A98A-BCEF-224F-7AC2-57685906460E}"/>
              </a:ext>
            </a:extLst>
          </p:cNvPr>
          <p:cNvGrpSpPr/>
          <p:nvPr/>
        </p:nvGrpSpPr>
        <p:grpSpPr>
          <a:xfrm>
            <a:off x="2213955" y="9678563"/>
            <a:ext cx="1216873" cy="1216873"/>
            <a:chOff x="0" y="0"/>
            <a:chExt cx="812800" cy="812800"/>
          </a:xfrm>
        </p:grpSpPr>
        <p:sp>
          <p:nvSpPr>
            <p:cNvPr id="5" name="Freeform 5">
              <a:extLst>
                <a:ext uri="{FF2B5EF4-FFF2-40B4-BE49-F238E27FC236}">
                  <a16:creationId xmlns:a16="http://schemas.microsoft.com/office/drawing/2014/main" id="{79ACE9C8-B55C-F4BF-1937-709CC059E8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6" name="TextBox 6">
              <a:extLst>
                <a:ext uri="{FF2B5EF4-FFF2-40B4-BE49-F238E27FC236}">
                  <a16:creationId xmlns:a16="http://schemas.microsoft.com/office/drawing/2014/main" id="{A5111290-BFD6-FE0D-9D0A-5416969ABBD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C7CFE4E3-48A9-72C3-7025-435C3AB153A8}"/>
              </a:ext>
            </a:extLst>
          </p:cNvPr>
          <p:cNvSpPr txBox="1"/>
          <p:nvPr/>
        </p:nvSpPr>
        <p:spPr>
          <a:xfrm>
            <a:off x="4819184" y="1182863"/>
            <a:ext cx="8649632" cy="1552575"/>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Limitations</a:t>
            </a:r>
          </a:p>
        </p:txBody>
      </p:sp>
      <p:sp>
        <p:nvSpPr>
          <p:cNvPr id="8" name="Freeform 8">
            <a:extLst>
              <a:ext uri="{FF2B5EF4-FFF2-40B4-BE49-F238E27FC236}">
                <a16:creationId xmlns:a16="http://schemas.microsoft.com/office/drawing/2014/main" id="{7CEDD78D-D2B0-8E73-98E0-00449F35EF6D}"/>
              </a:ext>
            </a:extLst>
          </p:cNvPr>
          <p:cNvSpPr/>
          <p:nvPr/>
        </p:nvSpPr>
        <p:spPr>
          <a:xfrm>
            <a:off x="15880951" y="-1693459"/>
            <a:ext cx="4071451" cy="4078867"/>
          </a:xfrm>
          <a:custGeom>
            <a:avLst/>
            <a:gdLst/>
            <a:ahLst/>
            <a:cxnLst/>
            <a:rect l="l" t="t" r="r" b="b"/>
            <a:pathLst>
              <a:path w="4071451" h="4078867">
                <a:moveTo>
                  <a:pt x="0" y="0"/>
                </a:moveTo>
                <a:lnTo>
                  <a:pt x="4071451" y="0"/>
                </a:lnTo>
                <a:lnTo>
                  <a:pt x="4071451" y="4078868"/>
                </a:lnTo>
                <a:lnTo>
                  <a:pt x="0" y="4078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a:extLst>
              <a:ext uri="{FF2B5EF4-FFF2-40B4-BE49-F238E27FC236}">
                <a16:creationId xmlns:a16="http://schemas.microsoft.com/office/drawing/2014/main" id="{5E789774-994E-B9C4-68F1-EECC9412336B}"/>
              </a:ext>
            </a:extLst>
          </p:cNvPr>
          <p:cNvGrpSpPr/>
          <p:nvPr/>
        </p:nvGrpSpPr>
        <p:grpSpPr>
          <a:xfrm>
            <a:off x="16898813" y="-671888"/>
            <a:ext cx="2035726" cy="2035726"/>
            <a:chOff x="0" y="0"/>
            <a:chExt cx="812800" cy="812800"/>
          </a:xfrm>
        </p:grpSpPr>
        <p:sp>
          <p:nvSpPr>
            <p:cNvPr id="10" name="Freeform 10">
              <a:extLst>
                <a:ext uri="{FF2B5EF4-FFF2-40B4-BE49-F238E27FC236}">
                  <a16:creationId xmlns:a16="http://schemas.microsoft.com/office/drawing/2014/main" id="{0FFA479E-999D-47C0-97BD-8A8D4FC999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11" name="TextBox 11">
              <a:extLst>
                <a:ext uri="{FF2B5EF4-FFF2-40B4-BE49-F238E27FC236}">
                  <a16:creationId xmlns:a16="http://schemas.microsoft.com/office/drawing/2014/main" id="{937E435A-9887-F234-9A0C-91697BFFE0D0}"/>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a:extLst>
              <a:ext uri="{FF2B5EF4-FFF2-40B4-BE49-F238E27FC236}">
                <a16:creationId xmlns:a16="http://schemas.microsoft.com/office/drawing/2014/main" id="{047ADF60-5070-665B-B685-39D84D52619F}"/>
              </a:ext>
            </a:extLst>
          </p:cNvPr>
          <p:cNvSpPr/>
          <p:nvPr/>
        </p:nvSpPr>
        <p:spPr>
          <a:xfrm flipV="1">
            <a:off x="-160020" y="1028700"/>
            <a:ext cx="15553339" cy="19050"/>
          </a:xfrm>
          <a:prstGeom prst="line">
            <a:avLst/>
          </a:prstGeom>
          <a:ln w="38100" cap="flat">
            <a:solidFill>
              <a:srgbClr val="000000"/>
            </a:solidFill>
            <a:prstDash val="solid"/>
            <a:headEnd type="none" w="sm" len="sm"/>
            <a:tailEnd type="oval" w="lg" len="lg"/>
          </a:ln>
        </p:spPr>
        <p:txBody>
          <a:bodyPr/>
          <a:lstStyle/>
          <a:p>
            <a:endParaRPr lang="en-US"/>
          </a:p>
        </p:txBody>
      </p:sp>
      <p:sp>
        <p:nvSpPr>
          <p:cNvPr id="13" name="AutoShape 13">
            <a:extLst>
              <a:ext uri="{FF2B5EF4-FFF2-40B4-BE49-F238E27FC236}">
                <a16:creationId xmlns:a16="http://schemas.microsoft.com/office/drawing/2014/main" id="{CA03E9A7-CE6B-DD81-FE2D-13D6AD0219BE}"/>
              </a:ext>
            </a:extLst>
          </p:cNvPr>
          <p:cNvSpPr/>
          <p:nvPr/>
        </p:nvSpPr>
        <p:spPr>
          <a:xfrm flipV="1">
            <a:off x="3430852" y="9248775"/>
            <a:ext cx="15553339" cy="19050"/>
          </a:xfrm>
          <a:prstGeom prst="line">
            <a:avLst/>
          </a:prstGeom>
          <a:ln w="38100" cap="flat">
            <a:solidFill>
              <a:srgbClr val="000000"/>
            </a:solidFill>
            <a:prstDash val="solid"/>
            <a:headEnd type="oval" w="lg" len="lg"/>
            <a:tailEnd type="none" w="sm" len="sm"/>
          </a:ln>
        </p:spPr>
        <p:txBody>
          <a:bodyPr/>
          <a:lstStyle/>
          <a:p>
            <a:endParaRPr lang="en-US"/>
          </a:p>
        </p:txBody>
      </p:sp>
      <p:sp>
        <p:nvSpPr>
          <p:cNvPr id="14" name="TextBox 14">
            <a:extLst>
              <a:ext uri="{FF2B5EF4-FFF2-40B4-BE49-F238E27FC236}">
                <a16:creationId xmlns:a16="http://schemas.microsoft.com/office/drawing/2014/main" id="{51926D1F-4888-C04C-EDA8-A79B43CACC31}"/>
              </a:ext>
            </a:extLst>
          </p:cNvPr>
          <p:cNvSpPr txBox="1"/>
          <p:nvPr/>
        </p:nvSpPr>
        <p:spPr>
          <a:xfrm>
            <a:off x="3086100" y="3166133"/>
            <a:ext cx="11945761" cy="2500685"/>
          </a:xfrm>
          <a:prstGeom prst="rect">
            <a:avLst/>
          </a:prstGeom>
        </p:spPr>
        <p:txBody>
          <a:bodyPr lIns="0" tIns="0" rIns="0" bIns="0" rtlCol="0" anchor="t">
            <a:spAutoFit/>
          </a:bodyPr>
          <a:lstStyle/>
          <a:p>
            <a:pPr algn="just">
              <a:lnSpc>
                <a:spcPts val="3919"/>
              </a:lnSpc>
            </a:pPr>
            <a:endParaRPr lang="en-US" sz="4000" i="1" dirty="0">
              <a:latin typeface="Cambria Math" panose="02040503050406030204" pitchFamily="18" charset="0"/>
            </a:endParaRPr>
          </a:p>
          <a:p>
            <a:pPr marL="457200" indent="-457200" algn="just">
              <a:lnSpc>
                <a:spcPts val="3919"/>
              </a:lnSpc>
              <a:buFont typeface="Arial" panose="020B0604020202020204" pitchFamily="34" charset="0"/>
              <a:buChar char="•"/>
            </a:pPr>
            <a:endParaRPr lang="en-US" sz="4000" i="1" dirty="0">
              <a:latin typeface="Cambria Math" panose="02040503050406030204" pitchFamily="18" charset="0"/>
            </a:endParaRPr>
          </a:p>
          <a:p>
            <a:pPr algn="just">
              <a:lnSpc>
                <a:spcPts val="3919"/>
              </a:lnSpc>
            </a:pPr>
            <a:r>
              <a:rPr lang="en-US" sz="4000" i="1" dirty="0">
                <a:latin typeface="Cambria Math" panose="02040503050406030204" pitchFamily="18" charset="0"/>
              </a:rPr>
              <a:t> </a:t>
            </a:r>
            <a:endParaRPr lang="en-US" sz="4000" dirty="0">
              <a:latin typeface="Arial" panose="020B0604020202020204" pitchFamily="34" charset="0"/>
              <a:cs typeface="Arial" panose="020B0604020202020204" pitchFamily="34" charset="0"/>
            </a:endParaRPr>
          </a:p>
          <a:p>
            <a:pPr marL="457200" indent="-457200" algn="just">
              <a:lnSpc>
                <a:spcPts val="3919"/>
              </a:lnSpc>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algn="just">
              <a:lnSpc>
                <a:spcPts val="3919"/>
              </a:lnSpc>
            </a:pPr>
            <a:endParaRPr lang="en-US" sz="4000" dirty="0">
              <a:latin typeface="Arial" panose="020B0604020202020204" pitchFamily="34" charset="0"/>
              <a:cs typeface="Arial" panose="020B0604020202020204" pitchFamily="34" charset="0"/>
            </a:endParaRPr>
          </a:p>
        </p:txBody>
      </p:sp>
      <p:sp>
        <p:nvSpPr>
          <p:cNvPr id="19" name="Slide Number Placeholder 18">
            <a:extLst>
              <a:ext uri="{FF2B5EF4-FFF2-40B4-BE49-F238E27FC236}">
                <a16:creationId xmlns:a16="http://schemas.microsoft.com/office/drawing/2014/main" id="{2B2AA68D-A67F-81CE-7217-C15611882FF9}"/>
              </a:ext>
            </a:extLst>
          </p:cNvPr>
          <p:cNvSpPr>
            <a:spLocks noGrp="1"/>
          </p:cNvSpPr>
          <p:nvPr>
            <p:ph type="sldNum" sz="quarter" idx="12"/>
          </p:nvPr>
        </p:nvSpPr>
        <p:spPr/>
        <p:txBody>
          <a:bodyPr/>
          <a:lstStyle/>
          <a:p>
            <a:endParaRPr lang="en-US" dirty="0"/>
          </a:p>
        </p:txBody>
      </p:sp>
      <p:sp>
        <p:nvSpPr>
          <p:cNvPr id="21" name="TextBox 20">
            <a:extLst>
              <a:ext uri="{FF2B5EF4-FFF2-40B4-BE49-F238E27FC236}">
                <a16:creationId xmlns:a16="http://schemas.microsoft.com/office/drawing/2014/main" id="{13505885-493E-0F49-51BE-077AC4AF424F}"/>
              </a:ext>
            </a:extLst>
          </p:cNvPr>
          <p:cNvSpPr txBox="1"/>
          <p:nvPr/>
        </p:nvSpPr>
        <p:spPr>
          <a:xfrm>
            <a:off x="17373600" y="9410700"/>
            <a:ext cx="609600" cy="461665"/>
          </a:xfrm>
          <a:prstGeom prst="rect">
            <a:avLst/>
          </a:prstGeom>
          <a:noFill/>
        </p:spPr>
        <p:txBody>
          <a:bodyPr wrap="square" rtlCol="0">
            <a:spAutoFit/>
          </a:bodyPr>
          <a:lstStyle/>
          <a:p>
            <a:r>
              <a:rPr lang="en-US" sz="2400" dirty="0">
                <a:latin typeface="Robot Bold"/>
              </a:rPr>
              <a:t>10</a:t>
            </a:r>
            <a:endParaRPr lang="en-US" sz="2400" dirty="0">
              <a:solidFill>
                <a:schemeClr val="bg1"/>
              </a:solidFill>
              <a:latin typeface="Robot Bold"/>
            </a:endParaRPr>
          </a:p>
        </p:txBody>
      </p:sp>
      <p:sp>
        <p:nvSpPr>
          <p:cNvPr id="16" name="TextBox 15">
            <a:extLst>
              <a:ext uri="{FF2B5EF4-FFF2-40B4-BE49-F238E27FC236}">
                <a16:creationId xmlns:a16="http://schemas.microsoft.com/office/drawing/2014/main" id="{908F3713-BEC1-2CAE-EF62-498E6561CBFA}"/>
              </a:ext>
            </a:extLst>
          </p:cNvPr>
          <p:cNvSpPr txBox="1"/>
          <p:nvPr/>
        </p:nvSpPr>
        <p:spPr>
          <a:xfrm>
            <a:off x="3544910" y="9463416"/>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graphicFrame>
        <p:nvGraphicFramePr>
          <p:cNvPr id="22" name="Diagram 21">
            <a:extLst>
              <a:ext uri="{FF2B5EF4-FFF2-40B4-BE49-F238E27FC236}">
                <a16:creationId xmlns:a16="http://schemas.microsoft.com/office/drawing/2014/main" id="{D817C680-8991-997E-E0DD-A0DAA4334ABB}"/>
              </a:ext>
            </a:extLst>
          </p:cNvPr>
          <p:cNvGraphicFramePr/>
          <p:nvPr>
            <p:extLst>
              <p:ext uri="{D42A27DB-BD31-4B8C-83A1-F6EECF244321}">
                <p14:modId xmlns:p14="http://schemas.microsoft.com/office/powerpoint/2010/main" val="888295852"/>
              </p:ext>
            </p:extLst>
          </p:nvPr>
        </p:nvGraphicFramePr>
        <p:xfrm>
          <a:off x="3256139" y="2630691"/>
          <a:ext cx="13030200" cy="61445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0050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6F05F-4311-E76E-4971-2C672B32BB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E8BE5C-A354-C31F-3AC9-7639CFCAA8D3}"/>
              </a:ext>
            </a:extLst>
          </p:cNvPr>
          <p:cNvSpPr/>
          <p:nvPr/>
        </p:nvSpPr>
        <p:spPr>
          <a:xfrm>
            <a:off x="-1028700" y="762116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C10D4708-FB02-1118-442E-F539EBC32DC1}"/>
              </a:ext>
            </a:extLst>
          </p:cNvPr>
          <p:cNvSpPr/>
          <p:nvPr/>
        </p:nvSpPr>
        <p:spPr>
          <a:xfrm>
            <a:off x="-517410" y="8431464"/>
            <a:ext cx="2489663" cy="2494198"/>
          </a:xfrm>
          <a:custGeom>
            <a:avLst/>
            <a:gdLst/>
            <a:ahLst/>
            <a:cxnLst/>
            <a:rect l="l" t="t" r="r" b="b"/>
            <a:pathLst>
              <a:path w="2489663" h="2494198">
                <a:moveTo>
                  <a:pt x="0" y="0"/>
                </a:moveTo>
                <a:lnTo>
                  <a:pt x="2489662" y="0"/>
                </a:lnTo>
                <a:lnTo>
                  <a:pt x="2489662" y="2494198"/>
                </a:lnTo>
                <a:lnTo>
                  <a:pt x="0" y="2494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a:extLst>
              <a:ext uri="{FF2B5EF4-FFF2-40B4-BE49-F238E27FC236}">
                <a16:creationId xmlns:a16="http://schemas.microsoft.com/office/drawing/2014/main" id="{BEDEA3A5-9347-921C-871B-DEFF6646FF64}"/>
              </a:ext>
            </a:extLst>
          </p:cNvPr>
          <p:cNvGrpSpPr/>
          <p:nvPr/>
        </p:nvGrpSpPr>
        <p:grpSpPr>
          <a:xfrm>
            <a:off x="2213955" y="9678563"/>
            <a:ext cx="1216873" cy="1216873"/>
            <a:chOff x="0" y="0"/>
            <a:chExt cx="812800" cy="812800"/>
          </a:xfrm>
        </p:grpSpPr>
        <p:sp>
          <p:nvSpPr>
            <p:cNvPr id="5" name="Freeform 5">
              <a:extLst>
                <a:ext uri="{FF2B5EF4-FFF2-40B4-BE49-F238E27FC236}">
                  <a16:creationId xmlns:a16="http://schemas.microsoft.com/office/drawing/2014/main" id="{D2CAE8B4-BD6B-216D-F81E-188939B887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6" name="TextBox 6">
              <a:extLst>
                <a:ext uri="{FF2B5EF4-FFF2-40B4-BE49-F238E27FC236}">
                  <a16:creationId xmlns:a16="http://schemas.microsoft.com/office/drawing/2014/main" id="{2A5C911A-6927-BF03-732B-CC1176303C3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E3E189C1-B625-6ABC-6897-A91E416706EA}"/>
              </a:ext>
            </a:extLst>
          </p:cNvPr>
          <p:cNvSpPr txBox="1"/>
          <p:nvPr/>
        </p:nvSpPr>
        <p:spPr>
          <a:xfrm>
            <a:off x="4819184" y="1182863"/>
            <a:ext cx="8649632" cy="1552575"/>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Validation</a:t>
            </a:r>
          </a:p>
        </p:txBody>
      </p:sp>
      <p:sp>
        <p:nvSpPr>
          <p:cNvPr id="8" name="Freeform 8">
            <a:extLst>
              <a:ext uri="{FF2B5EF4-FFF2-40B4-BE49-F238E27FC236}">
                <a16:creationId xmlns:a16="http://schemas.microsoft.com/office/drawing/2014/main" id="{A1ADAC74-1FE7-04AB-EBA8-89D34C410999}"/>
              </a:ext>
            </a:extLst>
          </p:cNvPr>
          <p:cNvSpPr/>
          <p:nvPr/>
        </p:nvSpPr>
        <p:spPr>
          <a:xfrm>
            <a:off x="15880951" y="-1693459"/>
            <a:ext cx="4071451" cy="4078867"/>
          </a:xfrm>
          <a:custGeom>
            <a:avLst/>
            <a:gdLst/>
            <a:ahLst/>
            <a:cxnLst/>
            <a:rect l="l" t="t" r="r" b="b"/>
            <a:pathLst>
              <a:path w="4071451" h="4078867">
                <a:moveTo>
                  <a:pt x="0" y="0"/>
                </a:moveTo>
                <a:lnTo>
                  <a:pt x="4071451" y="0"/>
                </a:lnTo>
                <a:lnTo>
                  <a:pt x="4071451" y="4078868"/>
                </a:lnTo>
                <a:lnTo>
                  <a:pt x="0" y="4078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a:extLst>
              <a:ext uri="{FF2B5EF4-FFF2-40B4-BE49-F238E27FC236}">
                <a16:creationId xmlns:a16="http://schemas.microsoft.com/office/drawing/2014/main" id="{4037A132-9E78-74FB-8A35-10AE0B2ED861}"/>
              </a:ext>
            </a:extLst>
          </p:cNvPr>
          <p:cNvGrpSpPr/>
          <p:nvPr/>
        </p:nvGrpSpPr>
        <p:grpSpPr>
          <a:xfrm>
            <a:off x="16898813" y="-671888"/>
            <a:ext cx="2035726" cy="2035726"/>
            <a:chOff x="0" y="0"/>
            <a:chExt cx="812800" cy="812800"/>
          </a:xfrm>
        </p:grpSpPr>
        <p:sp>
          <p:nvSpPr>
            <p:cNvPr id="10" name="Freeform 10">
              <a:extLst>
                <a:ext uri="{FF2B5EF4-FFF2-40B4-BE49-F238E27FC236}">
                  <a16:creationId xmlns:a16="http://schemas.microsoft.com/office/drawing/2014/main" id="{10455CDE-ED75-B9A0-866B-3B65A345FB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11" name="TextBox 11">
              <a:extLst>
                <a:ext uri="{FF2B5EF4-FFF2-40B4-BE49-F238E27FC236}">
                  <a16:creationId xmlns:a16="http://schemas.microsoft.com/office/drawing/2014/main" id="{7130926F-774B-ED5D-D1C7-EBE0DB64991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a:extLst>
              <a:ext uri="{FF2B5EF4-FFF2-40B4-BE49-F238E27FC236}">
                <a16:creationId xmlns:a16="http://schemas.microsoft.com/office/drawing/2014/main" id="{D29D37CE-0178-477C-82D1-243106D13BFB}"/>
              </a:ext>
            </a:extLst>
          </p:cNvPr>
          <p:cNvSpPr/>
          <p:nvPr/>
        </p:nvSpPr>
        <p:spPr>
          <a:xfrm flipV="1">
            <a:off x="-160020" y="1028700"/>
            <a:ext cx="15553339" cy="19050"/>
          </a:xfrm>
          <a:prstGeom prst="line">
            <a:avLst/>
          </a:prstGeom>
          <a:ln w="38100" cap="flat">
            <a:solidFill>
              <a:srgbClr val="000000"/>
            </a:solidFill>
            <a:prstDash val="solid"/>
            <a:headEnd type="none" w="sm" len="sm"/>
            <a:tailEnd type="oval" w="lg" len="lg"/>
          </a:ln>
        </p:spPr>
        <p:txBody>
          <a:bodyPr/>
          <a:lstStyle/>
          <a:p>
            <a:endParaRPr lang="en-US"/>
          </a:p>
        </p:txBody>
      </p:sp>
      <p:sp>
        <p:nvSpPr>
          <p:cNvPr id="13" name="AutoShape 13">
            <a:extLst>
              <a:ext uri="{FF2B5EF4-FFF2-40B4-BE49-F238E27FC236}">
                <a16:creationId xmlns:a16="http://schemas.microsoft.com/office/drawing/2014/main" id="{88E167EC-8F2F-CEE0-481B-61C87D0F4620}"/>
              </a:ext>
            </a:extLst>
          </p:cNvPr>
          <p:cNvSpPr/>
          <p:nvPr/>
        </p:nvSpPr>
        <p:spPr>
          <a:xfrm flipV="1">
            <a:off x="3430852" y="9248775"/>
            <a:ext cx="15553339" cy="19050"/>
          </a:xfrm>
          <a:prstGeom prst="line">
            <a:avLst/>
          </a:prstGeom>
          <a:ln w="38100" cap="flat">
            <a:solidFill>
              <a:srgbClr val="000000"/>
            </a:solidFill>
            <a:prstDash val="solid"/>
            <a:headEnd type="oval" w="lg" len="lg"/>
            <a:tailEnd type="none" w="sm" len="sm"/>
          </a:ln>
        </p:spPr>
        <p:txBody>
          <a:bodyPr/>
          <a:lstStyle/>
          <a:p>
            <a:endParaRPr lang="en-US"/>
          </a:p>
        </p:txBody>
      </p:sp>
      <p:sp>
        <p:nvSpPr>
          <p:cNvPr id="14" name="TextBox 14">
            <a:extLst>
              <a:ext uri="{FF2B5EF4-FFF2-40B4-BE49-F238E27FC236}">
                <a16:creationId xmlns:a16="http://schemas.microsoft.com/office/drawing/2014/main" id="{8C9180DF-7996-CD67-E427-79C900936BEB}"/>
              </a:ext>
            </a:extLst>
          </p:cNvPr>
          <p:cNvSpPr txBox="1"/>
          <p:nvPr/>
        </p:nvSpPr>
        <p:spPr>
          <a:xfrm>
            <a:off x="3086100" y="3166133"/>
            <a:ext cx="11945761" cy="2500685"/>
          </a:xfrm>
          <a:prstGeom prst="rect">
            <a:avLst/>
          </a:prstGeom>
        </p:spPr>
        <p:txBody>
          <a:bodyPr lIns="0" tIns="0" rIns="0" bIns="0" rtlCol="0" anchor="t">
            <a:spAutoFit/>
          </a:bodyPr>
          <a:lstStyle/>
          <a:p>
            <a:pPr algn="just">
              <a:lnSpc>
                <a:spcPts val="3919"/>
              </a:lnSpc>
            </a:pPr>
            <a:endParaRPr lang="en-US" sz="4000" i="1" dirty="0">
              <a:latin typeface="Cambria Math" panose="02040503050406030204" pitchFamily="18" charset="0"/>
            </a:endParaRPr>
          </a:p>
          <a:p>
            <a:pPr marL="457200" indent="-457200" algn="just">
              <a:lnSpc>
                <a:spcPts val="3919"/>
              </a:lnSpc>
              <a:buFont typeface="Arial" panose="020B0604020202020204" pitchFamily="34" charset="0"/>
              <a:buChar char="•"/>
            </a:pPr>
            <a:endParaRPr lang="en-US" sz="4000" i="1" dirty="0">
              <a:latin typeface="Cambria Math" panose="02040503050406030204" pitchFamily="18" charset="0"/>
            </a:endParaRPr>
          </a:p>
          <a:p>
            <a:pPr algn="just">
              <a:lnSpc>
                <a:spcPts val="3919"/>
              </a:lnSpc>
            </a:pPr>
            <a:r>
              <a:rPr lang="en-US" sz="4000" i="1" dirty="0">
                <a:latin typeface="Cambria Math" panose="02040503050406030204" pitchFamily="18" charset="0"/>
              </a:rPr>
              <a:t> </a:t>
            </a:r>
            <a:endParaRPr lang="en-US" sz="4000" dirty="0">
              <a:latin typeface="Arial" panose="020B0604020202020204" pitchFamily="34" charset="0"/>
              <a:cs typeface="Arial" panose="020B0604020202020204" pitchFamily="34" charset="0"/>
            </a:endParaRPr>
          </a:p>
          <a:p>
            <a:pPr marL="457200" indent="-457200" algn="just">
              <a:lnSpc>
                <a:spcPts val="3919"/>
              </a:lnSpc>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algn="just">
              <a:lnSpc>
                <a:spcPts val="3919"/>
              </a:lnSpc>
            </a:pPr>
            <a:endParaRPr lang="en-US" sz="4000" dirty="0">
              <a:latin typeface="Arial" panose="020B0604020202020204" pitchFamily="34" charset="0"/>
              <a:cs typeface="Arial" panose="020B0604020202020204" pitchFamily="34" charset="0"/>
            </a:endParaRPr>
          </a:p>
        </p:txBody>
      </p:sp>
      <p:pic>
        <p:nvPicPr>
          <p:cNvPr id="16" name="Picture 15" descr="A graph showing a number of dots&#10;&#10;AI-generated content may be incorrect.">
            <a:extLst>
              <a:ext uri="{FF2B5EF4-FFF2-40B4-BE49-F238E27FC236}">
                <a16:creationId xmlns:a16="http://schemas.microsoft.com/office/drawing/2014/main" id="{FDF1C3A7-1730-9BC6-A716-9C1A1F341B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421" y="2921509"/>
            <a:ext cx="8450618" cy="4653373"/>
          </a:xfrm>
          <a:prstGeom prst="rect">
            <a:avLst/>
          </a:prstGeom>
        </p:spPr>
      </p:pic>
      <p:pic>
        <p:nvPicPr>
          <p:cNvPr id="17" name="Picture 16" descr="A close-up of a graph&#10;&#10;AI-generated content may be incorrect.">
            <a:extLst>
              <a:ext uri="{FF2B5EF4-FFF2-40B4-BE49-F238E27FC236}">
                <a16:creationId xmlns:a16="http://schemas.microsoft.com/office/drawing/2014/main" id="{818426CB-69AE-B1A7-E57E-76602EBAFB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3022" y="2915262"/>
            <a:ext cx="8489139" cy="4697987"/>
          </a:xfrm>
          <a:prstGeom prst="rect">
            <a:avLst/>
          </a:prstGeom>
        </p:spPr>
      </p:pic>
      <p:sp>
        <p:nvSpPr>
          <p:cNvPr id="20" name="Slide Number Placeholder 19">
            <a:extLst>
              <a:ext uri="{FF2B5EF4-FFF2-40B4-BE49-F238E27FC236}">
                <a16:creationId xmlns:a16="http://schemas.microsoft.com/office/drawing/2014/main" id="{6A521537-1F97-4424-29FB-373D8DB8259E}"/>
              </a:ext>
            </a:extLst>
          </p:cNvPr>
          <p:cNvSpPr>
            <a:spLocks noGrp="1"/>
          </p:cNvSpPr>
          <p:nvPr>
            <p:ph type="sldNum" sz="quarter" idx="12"/>
          </p:nvPr>
        </p:nvSpPr>
        <p:spPr/>
        <p:txBody>
          <a:bodyPr/>
          <a:lstStyle/>
          <a:p>
            <a:endParaRPr lang="en-US" dirty="0"/>
          </a:p>
        </p:txBody>
      </p:sp>
      <p:sp>
        <p:nvSpPr>
          <p:cNvPr id="22" name="TextBox 21">
            <a:extLst>
              <a:ext uri="{FF2B5EF4-FFF2-40B4-BE49-F238E27FC236}">
                <a16:creationId xmlns:a16="http://schemas.microsoft.com/office/drawing/2014/main" id="{55EEEF65-7F87-4D41-E085-9613C28CF538}"/>
              </a:ext>
            </a:extLst>
          </p:cNvPr>
          <p:cNvSpPr txBox="1"/>
          <p:nvPr/>
        </p:nvSpPr>
        <p:spPr>
          <a:xfrm>
            <a:off x="17373600" y="9410700"/>
            <a:ext cx="609600" cy="461665"/>
          </a:xfrm>
          <a:prstGeom prst="rect">
            <a:avLst/>
          </a:prstGeom>
          <a:noFill/>
        </p:spPr>
        <p:txBody>
          <a:bodyPr wrap="square" rtlCol="0">
            <a:spAutoFit/>
          </a:bodyPr>
          <a:lstStyle/>
          <a:p>
            <a:r>
              <a:rPr lang="en-US" sz="2400" dirty="0">
                <a:latin typeface="Robot Bold"/>
              </a:rPr>
              <a:t>11</a:t>
            </a:r>
            <a:endParaRPr lang="en-US" sz="2400" dirty="0">
              <a:solidFill>
                <a:schemeClr val="bg1"/>
              </a:solidFill>
              <a:latin typeface="Robot Bold"/>
            </a:endParaRPr>
          </a:p>
        </p:txBody>
      </p:sp>
      <p:sp>
        <p:nvSpPr>
          <p:cNvPr id="15" name="TextBox 14">
            <a:extLst>
              <a:ext uri="{FF2B5EF4-FFF2-40B4-BE49-F238E27FC236}">
                <a16:creationId xmlns:a16="http://schemas.microsoft.com/office/drawing/2014/main" id="{AF6F162E-94CF-934D-209C-CD3013C07760}"/>
              </a:ext>
            </a:extLst>
          </p:cNvPr>
          <p:cNvSpPr txBox="1"/>
          <p:nvPr/>
        </p:nvSpPr>
        <p:spPr>
          <a:xfrm>
            <a:off x="3544910" y="9463416"/>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extLst>
      <p:ext uri="{BB962C8B-B14F-4D97-AF65-F5344CB8AC3E}">
        <p14:creationId xmlns:p14="http://schemas.microsoft.com/office/powerpoint/2010/main" val="492227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762116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17410" y="8431464"/>
            <a:ext cx="2489663" cy="2494198"/>
          </a:xfrm>
          <a:custGeom>
            <a:avLst/>
            <a:gdLst/>
            <a:ahLst/>
            <a:cxnLst/>
            <a:rect l="l" t="t" r="r" b="b"/>
            <a:pathLst>
              <a:path w="2489663" h="2494198">
                <a:moveTo>
                  <a:pt x="0" y="0"/>
                </a:moveTo>
                <a:lnTo>
                  <a:pt x="2489662" y="0"/>
                </a:lnTo>
                <a:lnTo>
                  <a:pt x="2489662" y="2494198"/>
                </a:lnTo>
                <a:lnTo>
                  <a:pt x="0" y="2494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213955" y="9678563"/>
            <a:ext cx="1216873" cy="121687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972254" y="1336624"/>
            <a:ext cx="13908696" cy="1500347"/>
          </a:xfrm>
          <a:prstGeom prst="rect">
            <a:avLst/>
          </a:prstGeom>
        </p:spPr>
        <p:txBody>
          <a:bodyPr wrap="square"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Summary and Conclusion</a:t>
            </a:r>
          </a:p>
        </p:txBody>
      </p:sp>
      <p:sp>
        <p:nvSpPr>
          <p:cNvPr id="8" name="Freeform 8"/>
          <p:cNvSpPr/>
          <p:nvPr/>
        </p:nvSpPr>
        <p:spPr>
          <a:xfrm>
            <a:off x="15880951" y="-1693459"/>
            <a:ext cx="4071451" cy="4078867"/>
          </a:xfrm>
          <a:custGeom>
            <a:avLst/>
            <a:gdLst/>
            <a:ahLst/>
            <a:cxnLst/>
            <a:rect l="l" t="t" r="r" b="b"/>
            <a:pathLst>
              <a:path w="4071451" h="4078867">
                <a:moveTo>
                  <a:pt x="0" y="0"/>
                </a:moveTo>
                <a:lnTo>
                  <a:pt x="4071451" y="0"/>
                </a:lnTo>
                <a:lnTo>
                  <a:pt x="4071451" y="4078868"/>
                </a:lnTo>
                <a:lnTo>
                  <a:pt x="0" y="4078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16898813" y="-671888"/>
            <a:ext cx="2035726" cy="203572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flipV="1">
            <a:off x="-160020" y="1028700"/>
            <a:ext cx="15553339" cy="19050"/>
          </a:xfrm>
          <a:prstGeom prst="line">
            <a:avLst/>
          </a:prstGeom>
          <a:ln w="38100" cap="flat">
            <a:solidFill>
              <a:srgbClr val="000000"/>
            </a:solidFill>
            <a:prstDash val="solid"/>
            <a:headEnd type="none" w="sm" len="sm"/>
            <a:tailEnd type="oval" w="lg" len="lg"/>
          </a:ln>
        </p:spPr>
        <p:txBody>
          <a:bodyPr/>
          <a:lstStyle/>
          <a:p>
            <a:endParaRPr lang="en-US"/>
          </a:p>
        </p:txBody>
      </p:sp>
      <p:sp>
        <p:nvSpPr>
          <p:cNvPr id="13" name="AutoShape 13"/>
          <p:cNvSpPr/>
          <p:nvPr/>
        </p:nvSpPr>
        <p:spPr>
          <a:xfrm flipV="1">
            <a:off x="3430852" y="9248775"/>
            <a:ext cx="15553339" cy="19050"/>
          </a:xfrm>
          <a:prstGeom prst="line">
            <a:avLst/>
          </a:prstGeom>
          <a:ln w="38100" cap="flat">
            <a:solidFill>
              <a:srgbClr val="000000"/>
            </a:solidFill>
            <a:prstDash val="solid"/>
            <a:headEnd type="oval" w="lg" len="lg"/>
            <a:tailEnd type="none" w="sm" len="sm"/>
          </a:ln>
        </p:spPr>
        <p:txBody>
          <a:bodyPr/>
          <a:lstStyle/>
          <a:p>
            <a:endParaRPr lang="en-US"/>
          </a:p>
        </p:txBody>
      </p:sp>
      <p:sp>
        <p:nvSpPr>
          <p:cNvPr id="17" name="TextBox 16">
            <a:extLst>
              <a:ext uri="{FF2B5EF4-FFF2-40B4-BE49-F238E27FC236}">
                <a16:creationId xmlns:a16="http://schemas.microsoft.com/office/drawing/2014/main" id="{C54DA82E-73B2-AD4C-CA29-9F9356C071D2}"/>
              </a:ext>
            </a:extLst>
          </p:cNvPr>
          <p:cNvSpPr txBox="1"/>
          <p:nvPr/>
        </p:nvSpPr>
        <p:spPr>
          <a:xfrm>
            <a:off x="2328037" y="3543300"/>
            <a:ext cx="14131163" cy="6247864"/>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Roboto" panose="02000000000000000000" pitchFamily="2" charset="0"/>
                <a:ea typeface="Roboto" panose="02000000000000000000" pitchFamily="2" charset="0"/>
                <a:cs typeface="Roboto" panose="02000000000000000000" pitchFamily="2" charset="0"/>
              </a:rPr>
              <a:t>Estimating the number of frames it takes for the bubble to enter the field of view of cameras using an entropy algorithm</a:t>
            </a:r>
          </a:p>
          <a:p>
            <a:pPr marL="571500" indent="-571500">
              <a:buFont typeface="Arial" panose="020B0604020202020204" pitchFamily="34" charset="0"/>
              <a:buChar char="•"/>
            </a:pPr>
            <a:endParaRPr lang="en-US" sz="4000" dirty="0">
              <a:latin typeface="Roboto" panose="02000000000000000000" pitchFamily="2" charset="0"/>
              <a:ea typeface="Roboto" panose="02000000000000000000" pitchFamily="2" charset="0"/>
              <a:cs typeface="Roboto" panose="02000000000000000000" pitchFamily="2" charset="0"/>
            </a:endParaRPr>
          </a:p>
          <a:p>
            <a:pPr marL="571500" indent="-571500">
              <a:buFont typeface="Arial" panose="020B0604020202020204" pitchFamily="34" charset="0"/>
              <a:buChar char="•"/>
            </a:pPr>
            <a:r>
              <a:rPr lang="en-US" sz="4000" dirty="0">
                <a:latin typeface="Roboto" panose="02000000000000000000" pitchFamily="2" charset="0"/>
                <a:ea typeface="Roboto" panose="02000000000000000000" pitchFamily="2" charset="0"/>
                <a:cs typeface="Roboto" panose="02000000000000000000" pitchFamily="2" charset="0"/>
              </a:rPr>
              <a:t>Can provide a reasonable estimate of the distance</a:t>
            </a:r>
          </a:p>
          <a:p>
            <a:pPr marL="285750" indent="-285750">
              <a:buFont typeface="Arial" panose="020B0604020202020204" pitchFamily="34" charset="0"/>
              <a:buChar char="•"/>
            </a:pPr>
            <a:endParaRPr lang="en-US" sz="4000" dirty="0">
              <a:latin typeface="Roboto" panose="02000000000000000000" pitchFamily="2" charset="0"/>
              <a:ea typeface="Roboto" panose="02000000000000000000" pitchFamily="2" charset="0"/>
              <a:cs typeface="Roboto" panose="02000000000000000000" pitchFamily="2" charset="0"/>
            </a:endParaRPr>
          </a:p>
          <a:p>
            <a:pPr marL="571500" indent="-571500">
              <a:buFont typeface="Arial" panose="020B0604020202020204" pitchFamily="34" charset="0"/>
              <a:buChar char="•"/>
            </a:pPr>
            <a:r>
              <a:rPr lang="en-US" sz="4000" dirty="0">
                <a:latin typeface="Roboto" panose="02000000000000000000" pitchFamily="2" charset="0"/>
                <a:ea typeface="Roboto" panose="02000000000000000000" pitchFamily="2" charset="0"/>
                <a:cs typeface="Roboto" panose="02000000000000000000" pitchFamily="2" charset="0"/>
              </a:rPr>
              <a:t>Ongoing efforts: Separating frames into 6 columns to get a better estimate of position</a:t>
            </a:r>
            <a:br>
              <a:rPr lang="en-US" sz="4000" dirty="0">
                <a:latin typeface="Roboto" panose="02000000000000000000" pitchFamily="2" charset="0"/>
                <a:ea typeface="Roboto" panose="02000000000000000000" pitchFamily="2" charset="0"/>
                <a:cs typeface="Roboto" panose="02000000000000000000" pitchFamily="2" charset="0"/>
              </a:rPr>
            </a:br>
            <a:r>
              <a:rPr lang="en-US" sz="4000" dirty="0">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endParaRPr lang="en-US" sz="4000" dirty="0">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C1BF499F-CA55-78E8-652D-E38A00C6806C}"/>
              </a:ext>
            </a:extLst>
          </p:cNvPr>
          <p:cNvSpPr txBox="1"/>
          <p:nvPr/>
        </p:nvSpPr>
        <p:spPr>
          <a:xfrm>
            <a:off x="17373600" y="9410700"/>
            <a:ext cx="609600" cy="461665"/>
          </a:xfrm>
          <a:prstGeom prst="rect">
            <a:avLst/>
          </a:prstGeom>
          <a:noFill/>
        </p:spPr>
        <p:txBody>
          <a:bodyPr wrap="square" rtlCol="0">
            <a:spAutoFit/>
          </a:bodyPr>
          <a:lstStyle/>
          <a:p>
            <a:r>
              <a:rPr lang="en-US" sz="2400" dirty="0">
                <a:latin typeface="Robot Bold"/>
              </a:rPr>
              <a:t>12</a:t>
            </a:r>
            <a:endParaRPr lang="en-US" sz="2400" dirty="0">
              <a:solidFill>
                <a:schemeClr val="bg1"/>
              </a:solidFill>
              <a:latin typeface="Robot Bold"/>
            </a:endParaRPr>
          </a:p>
        </p:txBody>
      </p:sp>
      <p:sp>
        <p:nvSpPr>
          <p:cNvPr id="14" name="TextBox 13">
            <a:extLst>
              <a:ext uri="{FF2B5EF4-FFF2-40B4-BE49-F238E27FC236}">
                <a16:creationId xmlns:a16="http://schemas.microsoft.com/office/drawing/2014/main" id="{28586CE8-FDB2-A88F-1A5F-1444EC879274}"/>
              </a:ext>
            </a:extLst>
          </p:cNvPr>
          <p:cNvSpPr txBox="1"/>
          <p:nvPr/>
        </p:nvSpPr>
        <p:spPr>
          <a:xfrm>
            <a:off x="3544910" y="9463416"/>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404B"/>
        </a:solidFill>
        <a:effectLst/>
      </p:bgPr>
    </p:bg>
    <p:spTree>
      <p:nvGrpSpPr>
        <p:cNvPr id="1" name=""/>
        <p:cNvGrpSpPr/>
        <p:nvPr/>
      </p:nvGrpSpPr>
      <p:grpSpPr>
        <a:xfrm>
          <a:off x="0" y="0"/>
          <a:ext cx="0" cy="0"/>
          <a:chOff x="0" y="0"/>
          <a:chExt cx="0" cy="0"/>
        </a:xfrm>
      </p:grpSpPr>
      <p:grpSp>
        <p:nvGrpSpPr>
          <p:cNvPr id="2" name="Group 2"/>
          <p:cNvGrpSpPr/>
          <p:nvPr/>
        </p:nvGrpSpPr>
        <p:grpSpPr>
          <a:xfrm>
            <a:off x="-2469871" y="-3320321"/>
            <a:ext cx="19729171" cy="16927642"/>
            <a:chOff x="0" y="0"/>
            <a:chExt cx="1014692" cy="870606"/>
          </a:xfrm>
        </p:grpSpPr>
        <p:sp>
          <p:nvSpPr>
            <p:cNvPr id="3" name="Freeform 3"/>
            <p:cNvSpPr/>
            <p:nvPr/>
          </p:nvSpPr>
          <p:spPr>
            <a:xfrm>
              <a:off x="0" y="0"/>
              <a:ext cx="1014692" cy="870606"/>
            </a:xfrm>
            <a:custGeom>
              <a:avLst/>
              <a:gdLst/>
              <a:ahLst/>
              <a:cxnLst/>
              <a:rect l="l" t="t" r="r" b="b"/>
              <a:pathLst>
                <a:path w="1014692" h="870606">
                  <a:moveTo>
                    <a:pt x="507346" y="0"/>
                  </a:moveTo>
                  <a:cubicBezTo>
                    <a:pt x="227147" y="0"/>
                    <a:pt x="0" y="194892"/>
                    <a:pt x="0" y="435303"/>
                  </a:cubicBezTo>
                  <a:cubicBezTo>
                    <a:pt x="0" y="675715"/>
                    <a:pt x="227147" y="870606"/>
                    <a:pt x="507346" y="870606"/>
                  </a:cubicBezTo>
                  <a:cubicBezTo>
                    <a:pt x="787546" y="870606"/>
                    <a:pt x="1014692" y="675715"/>
                    <a:pt x="1014692" y="435303"/>
                  </a:cubicBezTo>
                  <a:cubicBezTo>
                    <a:pt x="1014692" y="194892"/>
                    <a:pt x="787546" y="0"/>
                    <a:pt x="507346" y="0"/>
                  </a:cubicBezTo>
                  <a:close/>
                </a:path>
              </a:pathLst>
            </a:custGeom>
            <a:solidFill>
              <a:srgbClr val="FFFFFF"/>
            </a:solidFill>
          </p:spPr>
          <p:txBody>
            <a:bodyPr/>
            <a:lstStyle/>
            <a:p>
              <a:endParaRPr lang="en-US"/>
            </a:p>
          </p:txBody>
        </p:sp>
        <p:sp>
          <p:nvSpPr>
            <p:cNvPr id="4" name="TextBox 4"/>
            <p:cNvSpPr txBox="1"/>
            <p:nvPr/>
          </p:nvSpPr>
          <p:spPr>
            <a:xfrm>
              <a:off x="95127" y="43519"/>
              <a:ext cx="824437" cy="7454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286614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135123" y="-808742"/>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608437" y="2701924"/>
            <a:ext cx="1216873" cy="121687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2774045" y="847888"/>
            <a:ext cx="10562145" cy="1500347"/>
          </a:xfrm>
          <a:prstGeom prst="rect">
            <a:avLst/>
          </a:prstGeom>
        </p:spPr>
        <p:txBody>
          <a:bodyPr wrap="square"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Acknowledgements</a:t>
            </a:r>
          </a:p>
        </p:txBody>
      </p:sp>
      <p:sp>
        <p:nvSpPr>
          <p:cNvPr id="26" name="TextBox 25">
            <a:extLst>
              <a:ext uri="{FF2B5EF4-FFF2-40B4-BE49-F238E27FC236}">
                <a16:creationId xmlns:a16="http://schemas.microsoft.com/office/drawing/2014/main" id="{5DE0C1FB-DAFD-00BE-DA9E-EC6D8EC84E9A}"/>
              </a:ext>
            </a:extLst>
          </p:cNvPr>
          <p:cNvSpPr txBox="1"/>
          <p:nvPr/>
        </p:nvSpPr>
        <p:spPr>
          <a:xfrm>
            <a:off x="1752600" y="3281841"/>
            <a:ext cx="13335000" cy="3170099"/>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This research is being undertaken thanks in part to funding from the Canada First Research Excellence Fund through the Arthur B. McDonald Canadian </a:t>
            </a:r>
            <a:r>
              <a:rPr lang="en-US" sz="4000" dirty="0" err="1">
                <a:latin typeface="Arial" panose="020B0604020202020204" pitchFamily="34" charset="0"/>
                <a:cs typeface="Arial" panose="020B0604020202020204" pitchFamily="34" charset="0"/>
              </a:rPr>
              <a:t>Astroparticle</a:t>
            </a:r>
            <a:r>
              <a:rPr lang="en-US" sz="4000" dirty="0">
                <a:latin typeface="Arial" panose="020B0604020202020204" pitchFamily="34" charset="0"/>
                <a:cs typeface="Arial" panose="020B0604020202020204" pitchFamily="34" charset="0"/>
              </a:rPr>
              <a:t> Physics Research Institute.</a:t>
            </a:r>
            <a:endParaRPr lang="en-US" sz="4000" b="1" dirty="0">
              <a:latin typeface="Arial" panose="020B0604020202020204" pitchFamily="34" charset="0"/>
              <a:cs typeface="Arial" panose="020B0604020202020204" pitchFamily="34" charset="0"/>
            </a:endParaRPr>
          </a:p>
          <a:p>
            <a:endParaRPr lang="en-US" sz="4000" dirty="0">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A0449964-6A5E-09EA-E9ED-FFAD6E9E8C23}"/>
              </a:ext>
            </a:extLst>
          </p:cNvPr>
          <p:cNvSpPr txBox="1"/>
          <p:nvPr/>
        </p:nvSpPr>
        <p:spPr>
          <a:xfrm>
            <a:off x="17373600" y="9410700"/>
            <a:ext cx="609600" cy="461665"/>
          </a:xfrm>
          <a:prstGeom prst="rect">
            <a:avLst/>
          </a:prstGeom>
          <a:noFill/>
        </p:spPr>
        <p:txBody>
          <a:bodyPr wrap="square" rtlCol="0">
            <a:spAutoFit/>
          </a:bodyPr>
          <a:lstStyle/>
          <a:p>
            <a:r>
              <a:rPr lang="en-US" sz="2400" dirty="0">
                <a:solidFill>
                  <a:schemeClr val="bg1"/>
                </a:solidFill>
                <a:latin typeface="Robot Bold"/>
              </a:rPr>
              <a:t>13</a:t>
            </a:r>
          </a:p>
        </p:txBody>
      </p:sp>
      <p:sp>
        <p:nvSpPr>
          <p:cNvPr id="11" name="TextBox 10">
            <a:extLst>
              <a:ext uri="{FF2B5EF4-FFF2-40B4-BE49-F238E27FC236}">
                <a16:creationId xmlns:a16="http://schemas.microsoft.com/office/drawing/2014/main" id="{2A779393-F5B9-DBA9-7D4C-409117C52FD3}"/>
              </a:ext>
            </a:extLst>
          </p:cNvPr>
          <p:cNvSpPr txBox="1"/>
          <p:nvPr/>
        </p:nvSpPr>
        <p:spPr>
          <a:xfrm>
            <a:off x="1369160" y="9318366"/>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762116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17410" y="8431464"/>
            <a:ext cx="2489663" cy="2494198"/>
          </a:xfrm>
          <a:custGeom>
            <a:avLst/>
            <a:gdLst/>
            <a:ahLst/>
            <a:cxnLst/>
            <a:rect l="l" t="t" r="r" b="b"/>
            <a:pathLst>
              <a:path w="2489663" h="2494198">
                <a:moveTo>
                  <a:pt x="0" y="0"/>
                </a:moveTo>
                <a:lnTo>
                  <a:pt x="2489662" y="0"/>
                </a:lnTo>
                <a:lnTo>
                  <a:pt x="2489662" y="2494198"/>
                </a:lnTo>
                <a:lnTo>
                  <a:pt x="0" y="2494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213955" y="9678563"/>
            <a:ext cx="1216873" cy="121687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645401" y="3270888"/>
            <a:ext cx="8997199" cy="2416174"/>
          </a:xfrm>
          <a:prstGeom prst="rect">
            <a:avLst/>
          </a:prstGeom>
        </p:spPr>
        <p:txBody>
          <a:bodyPr wrap="square" lIns="0" tIns="0" rIns="0" bIns="0" rtlCol="0" anchor="t">
            <a:spAutoFit/>
          </a:bodyPr>
          <a:lstStyle/>
          <a:p>
            <a:pPr algn="ctr">
              <a:lnSpc>
                <a:spcPts val="19600"/>
              </a:lnSpc>
            </a:pPr>
            <a:r>
              <a:rPr lang="en-US" sz="14000" b="1" dirty="0">
                <a:solidFill>
                  <a:schemeClr val="tx2">
                    <a:lumMod val="60000"/>
                    <a:lumOff val="40000"/>
                  </a:schemeClr>
                </a:solidFill>
                <a:latin typeface="Roboto Bold"/>
                <a:ea typeface="Roboto Bold"/>
                <a:cs typeface="Roboto Bold"/>
                <a:sym typeface="Roboto Bold"/>
              </a:rPr>
              <a:t>Thank You</a:t>
            </a:r>
          </a:p>
        </p:txBody>
      </p:sp>
      <p:sp>
        <p:nvSpPr>
          <p:cNvPr id="8" name="Freeform 8"/>
          <p:cNvSpPr/>
          <p:nvPr/>
        </p:nvSpPr>
        <p:spPr>
          <a:xfrm>
            <a:off x="15880951" y="-1693459"/>
            <a:ext cx="4071451" cy="4078867"/>
          </a:xfrm>
          <a:custGeom>
            <a:avLst/>
            <a:gdLst/>
            <a:ahLst/>
            <a:cxnLst/>
            <a:rect l="l" t="t" r="r" b="b"/>
            <a:pathLst>
              <a:path w="4071451" h="4078867">
                <a:moveTo>
                  <a:pt x="0" y="0"/>
                </a:moveTo>
                <a:lnTo>
                  <a:pt x="4071451" y="0"/>
                </a:lnTo>
                <a:lnTo>
                  <a:pt x="4071451" y="4078868"/>
                </a:lnTo>
                <a:lnTo>
                  <a:pt x="0" y="4078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16898813" y="-671888"/>
            <a:ext cx="2035726" cy="203572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flipV="1">
            <a:off x="-160020" y="1028700"/>
            <a:ext cx="15553339" cy="19050"/>
          </a:xfrm>
          <a:prstGeom prst="line">
            <a:avLst/>
          </a:prstGeom>
          <a:ln w="38100" cap="flat">
            <a:solidFill>
              <a:srgbClr val="000000"/>
            </a:solidFill>
            <a:prstDash val="solid"/>
            <a:headEnd type="none" w="sm" len="sm"/>
            <a:tailEnd type="oval" w="lg" len="lg"/>
          </a:ln>
        </p:spPr>
        <p:txBody>
          <a:bodyPr/>
          <a:lstStyle/>
          <a:p>
            <a:endParaRPr lang="en-US"/>
          </a:p>
        </p:txBody>
      </p:sp>
      <p:sp>
        <p:nvSpPr>
          <p:cNvPr id="13" name="AutoShape 13"/>
          <p:cNvSpPr/>
          <p:nvPr/>
        </p:nvSpPr>
        <p:spPr>
          <a:xfrm flipV="1">
            <a:off x="3430852" y="9248775"/>
            <a:ext cx="15553339" cy="19050"/>
          </a:xfrm>
          <a:prstGeom prst="line">
            <a:avLst/>
          </a:prstGeom>
          <a:ln w="38100" cap="flat">
            <a:solidFill>
              <a:srgbClr val="000000"/>
            </a:solidFill>
            <a:prstDash val="solid"/>
            <a:headEnd type="oval" w="lg" len="lg"/>
            <a:tailEnd type="none" w="sm" len="sm"/>
          </a:ln>
        </p:spPr>
        <p:txBody>
          <a:bodyPr/>
          <a:lstStyle/>
          <a:p>
            <a:endParaRPr lang="en-US"/>
          </a:p>
        </p:txBody>
      </p:sp>
      <p:sp>
        <p:nvSpPr>
          <p:cNvPr id="19" name="TextBox 18">
            <a:extLst>
              <a:ext uri="{FF2B5EF4-FFF2-40B4-BE49-F238E27FC236}">
                <a16:creationId xmlns:a16="http://schemas.microsoft.com/office/drawing/2014/main" id="{0938789A-D84B-B903-F999-022CC86F5255}"/>
              </a:ext>
            </a:extLst>
          </p:cNvPr>
          <p:cNvSpPr txBox="1"/>
          <p:nvPr/>
        </p:nvSpPr>
        <p:spPr>
          <a:xfrm>
            <a:off x="17373600" y="9410700"/>
            <a:ext cx="609600" cy="461665"/>
          </a:xfrm>
          <a:prstGeom prst="rect">
            <a:avLst/>
          </a:prstGeom>
          <a:noFill/>
        </p:spPr>
        <p:txBody>
          <a:bodyPr wrap="square" rtlCol="0">
            <a:spAutoFit/>
          </a:bodyPr>
          <a:lstStyle/>
          <a:p>
            <a:r>
              <a:rPr lang="en-US" sz="2400" dirty="0">
                <a:latin typeface="Robot Bold"/>
              </a:rPr>
              <a:t>14</a:t>
            </a:r>
            <a:endParaRPr lang="en-US" sz="2400" dirty="0">
              <a:solidFill>
                <a:schemeClr val="bg1"/>
              </a:solidFill>
              <a:latin typeface="Robot Bold"/>
            </a:endParaRPr>
          </a:p>
        </p:txBody>
      </p:sp>
      <p:sp>
        <p:nvSpPr>
          <p:cNvPr id="14" name="TextBox 13">
            <a:extLst>
              <a:ext uri="{FF2B5EF4-FFF2-40B4-BE49-F238E27FC236}">
                <a16:creationId xmlns:a16="http://schemas.microsoft.com/office/drawing/2014/main" id="{91359A2E-33C5-CEB4-854D-A286219D6218}"/>
              </a:ext>
            </a:extLst>
          </p:cNvPr>
          <p:cNvSpPr txBox="1"/>
          <p:nvPr/>
        </p:nvSpPr>
        <p:spPr>
          <a:xfrm>
            <a:off x="3544910" y="9463416"/>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404B"/>
        </a:solidFill>
        <a:effectLst/>
      </p:bgPr>
    </p:bg>
    <p:spTree>
      <p:nvGrpSpPr>
        <p:cNvPr id="1" name=""/>
        <p:cNvGrpSpPr/>
        <p:nvPr/>
      </p:nvGrpSpPr>
      <p:grpSpPr>
        <a:xfrm>
          <a:off x="0" y="0"/>
          <a:ext cx="0" cy="0"/>
          <a:chOff x="0" y="0"/>
          <a:chExt cx="0" cy="0"/>
        </a:xfrm>
      </p:grpSpPr>
      <p:grpSp>
        <p:nvGrpSpPr>
          <p:cNvPr id="2" name="Group 2"/>
          <p:cNvGrpSpPr/>
          <p:nvPr/>
        </p:nvGrpSpPr>
        <p:grpSpPr>
          <a:xfrm>
            <a:off x="-5249521" y="-3370894"/>
            <a:ext cx="23816686" cy="16927642"/>
            <a:chOff x="-125701" y="-7549"/>
            <a:chExt cx="1045265" cy="870606"/>
          </a:xfrm>
        </p:grpSpPr>
        <p:sp>
          <p:nvSpPr>
            <p:cNvPr id="3" name="Freeform 3"/>
            <p:cNvSpPr/>
            <p:nvPr/>
          </p:nvSpPr>
          <p:spPr>
            <a:xfrm>
              <a:off x="-125701" y="-7549"/>
              <a:ext cx="1014692" cy="870606"/>
            </a:xfrm>
            <a:custGeom>
              <a:avLst/>
              <a:gdLst/>
              <a:ahLst/>
              <a:cxnLst/>
              <a:rect l="l" t="t" r="r" b="b"/>
              <a:pathLst>
                <a:path w="1014692" h="870606">
                  <a:moveTo>
                    <a:pt x="507346" y="0"/>
                  </a:moveTo>
                  <a:cubicBezTo>
                    <a:pt x="227147" y="0"/>
                    <a:pt x="0" y="194892"/>
                    <a:pt x="0" y="435303"/>
                  </a:cubicBezTo>
                  <a:cubicBezTo>
                    <a:pt x="0" y="675715"/>
                    <a:pt x="227147" y="870606"/>
                    <a:pt x="507346" y="870606"/>
                  </a:cubicBezTo>
                  <a:cubicBezTo>
                    <a:pt x="787546" y="870606"/>
                    <a:pt x="1014692" y="675715"/>
                    <a:pt x="1014692" y="435303"/>
                  </a:cubicBezTo>
                  <a:cubicBezTo>
                    <a:pt x="1014692" y="194892"/>
                    <a:pt x="787546" y="0"/>
                    <a:pt x="507346" y="0"/>
                  </a:cubicBezTo>
                  <a:close/>
                </a:path>
              </a:pathLst>
            </a:custGeom>
            <a:solidFill>
              <a:srgbClr val="FFFFFF"/>
            </a:solidFill>
          </p:spPr>
          <p:txBody>
            <a:bodyPr/>
            <a:lstStyle/>
            <a:p>
              <a:endParaRPr lang="en-US" dirty="0"/>
            </a:p>
          </p:txBody>
        </p:sp>
        <p:sp>
          <p:nvSpPr>
            <p:cNvPr id="4" name="TextBox 4"/>
            <p:cNvSpPr txBox="1"/>
            <p:nvPr/>
          </p:nvSpPr>
          <p:spPr>
            <a:xfrm>
              <a:off x="95127" y="43519"/>
              <a:ext cx="824437" cy="7454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286614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135123" y="-808742"/>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608437" y="2701924"/>
            <a:ext cx="1216873" cy="121687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2">
            <a:extLst>
              <a:ext uri="{FF2B5EF4-FFF2-40B4-BE49-F238E27FC236}">
                <a16:creationId xmlns:a16="http://schemas.microsoft.com/office/drawing/2014/main" id="{86D90165-841A-B0A0-BCD2-3E1A7A01349E}"/>
              </a:ext>
            </a:extLst>
          </p:cNvPr>
          <p:cNvSpPr txBox="1"/>
          <p:nvPr/>
        </p:nvSpPr>
        <p:spPr>
          <a:xfrm>
            <a:off x="1369160" y="1234099"/>
            <a:ext cx="13868400" cy="1015663"/>
          </a:xfrm>
          <a:prstGeom prst="rect">
            <a:avLst/>
          </a:prstGeom>
          <a:noFill/>
        </p:spPr>
        <p:txBody>
          <a:bodyPr wrap="square" rtlCol="0">
            <a:spAutoFit/>
          </a:bodyPr>
          <a:lstStyle/>
          <a:p>
            <a:r>
              <a:rPr lang="en-US" sz="6000" b="1" dirty="0">
                <a:solidFill>
                  <a:schemeClr val="tx2">
                    <a:lumMod val="60000"/>
                    <a:lumOff val="40000"/>
                  </a:schemeClr>
                </a:solidFill>
                <a:latin typeface="Roboto Bold" panose="02000000000000000000" charset="0"/>
                <a:ea typeface="Roboto Bold" panose="02000000000000000000" charset="0"/>
                <a:cs typeface="Roboto" panose="02000000000000000000" pitchFamily="2" charset="0"/>
              </a:rPr>
              <a:t>PICASSO + COUPP = PICO !</a:t>
            </a:r>
          </a:p>
        </p:txBody>
      </p:sp>
      <p:pic>
        <p:nvPicPr>
          <p:cNvPr id="14" name="Picture 13" descr="A close-up of a toilet&#10;&#10;AI-generated content may be incorrect.">
            <a:extLst>
              <a:ext uri="{FF2B5EF4-FFF2-40B4-BE49-F238E27FC236}">
                <a16:creationId xmlns:a16="http://schemas.microsoft.com/office/drawing/2014/main" id="{43B68280-C222-D46E-09B1-0DAD2ED6EE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6305" y="5682228"/>
            <a:ext cx="2368784" cy="2696140"/>
          </a:xfrm>
          <a:prstGeom prst="rect">
            <a:avLst/>
          </a:prstGeom>
        </p:spPr>
      </p:pic>
      <p:pic>
        <p:nvPicPr>
          <p:cNvPr id="15" name="Picture 14" descr="A close-up of a tube&#10;&#10;AI-generated content may be incorrect.">
            <a:extLst>
              <a:ext uri="{FF2B5EF4-FFF2-40B4-BE49-F238E27FC236}">
                <a16:creationId xmlns:a16="http://schemas.microsoft.com/office/drawing/2014/main" id="{5CB33717-38C6-7720-AD57-D9FFA3F22A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3543" y="4776611"/>
            <a:ext cx="2339849" cy="3603368"/>
          </a:xfrm>
          <a:prstGeom prst="rect">
            <a:avLst/>
          </a:prstGeom>
        </p:spPr>
      </p:pic>
      <p:pic>
        <p:nvPicPr>
          <p:cNvPr id="16" name="Picture 15" descr="A black and white photo of a tunnel&#10;&#10;AI-generated content may be incorrect.">
            <a:extLst>
              <a:ext uri="{FF2B5EF4-FFF2-40B4-BE49-F238E27FC236}">
                <a16:creationId xmlns:a16="http://schemas.microsoft.com/office/drawing/2014/main" id="{BC9E1D0E-4473-C8DF-DECD-99B491A1E9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2375" y="4430044"/>
            <a:ext cx="2506495" cy="3946879"/>
          </a:xfrm>
          <a:prstGeom prst="rect">
            <a:avLst/>
          </a:prstGeom>
        </p:spPr>
      </p:pic>
      <p:pic>
        <p:nvPicPr>
          <p:cNvPr id="17" name="Picture 16" descr="A person wearing a hard hat and blue jumpsuit&#10;&#10;AI-generated content may be incorrect.">
            <a:extLst>
              <a:ext uri="{FF2B5EF4-FFF2-40B4-BE49-F238E27FC236}">
                <a16:creationId xmlns:a16="http://schemas.microsoft.com/office/drawing/2014/main" id="{E0DACB94-E736-D678-012C-C4223A20C4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69487" y="3275088"/>
            <a:ext cx="2746411" cy="5103280"/>
          </a:xfrm>
          <a:prstGeom prst="rect">
            <a:avLst/>
          </a:prstGeom>
        </p:spPr>
      </p:pic>
      <p:sp>
        <p:nvSpPr>
          <p:cNvPr id="18" name="TextBox 17">
            <a:extLst>
              <a:ext uri="{FF2B5EF4-FFF2-40B4-BE49-F238E27FC236}">
                <a16:creationId xmlns:a16="http://schemas.microsoft.com/office/drawing/2014/main" id="{315CAF56-9703-ACBD-BB1A-F67DFA155F08}"/>
              </a:ext>
            </a:extLst>
          </p:cNvPr>
          <p:cNvSpPr txBox="1"/>
          <p:nvPr/>
        </p:nvSpPr>
        <p:spPr>
          <a:xfrm>
            <a:off x="1733961" y="2960729"/>
            <a:ext cx="4305300" cy="1815882"/>
          </a:xfrm>
          <a:prstGeom prst="rect">
            <a:avLst/>
          </a:prstGeom>
          <a:noFill/>
        </p:spPr>
        <p:txBody>
          <a:bodyPr wrap="square" rtlCol="0">
            <a:spAutoFit/>
          </a:bodyPr>
          <a:lstStyle/>
          <a:p>
            <a:r>
              <a:rPr lang="en-CA" sz="2800" dirty="0">
                <a:solidFill>
                  <a:srgbClr val="FF0000"/>
                </a:solidFill>
                <a:latin typeface="Roboto Bold" panose="02000000000000000000" charset="0"/>
                <a:ea typeface="Roboto Bold" panose="02000000000000000000" charset="0"/>
              </a:rPr>
              <a:t>P</a:t>
            </a:r>
            <a:r>
              <a:rPr lang="en-CA" sz="2800" dirty="0">
                <a:latin typeface="Roboto Bold" panose="02000000000000000000" charset="0"/>
                <a:ea typeface="Roboto Bold" panose="02000000000000000000" charset="0"/>
              </a:rPr>
              <a:t>roject </a:t>
            </a:r>
            <a:r>
              <a:rPr lang="en-CA" sz="2800" dirty="0">
                <a:solidFill>
                  <a:srgbClr val="FF0000"/>
                </a:solidFill>
                <a:latin typeface="Roboto Bold" panose="02000000000000000000" charset="0"/>
                <a:ea typeface="Roboto Bold" panose="02000000000000000000" charset="0"/>
              </a:rPr>
              <a:t>I</a:t>
            </a:r>
            <a:r>
              <a:rPr lang="en-CA" sz="2800" dirty="0">
                <a:latin typeface="Roboto Bold" panose="02000000000000000000" charset="0"/>
                <a:ea typeface="Roboto Bold" panose="02000000000000000000" charset="0"/>
              </a:rPr>
              <a:t>n </a:t>
            </a:r>
            <a:r>
              <a:rPr lang="en-CA" sz="2800" dirty="0" err="1">
                <a:solidFill>
                  <a:srgbClr val="FF0000"/>
                </a:solidFill>
                <a:latin typeface="Roboto Bold" panose="02000000000000000000" charset="0"/>
                <a:ea typeface="Roboto Bold" panose="02000000000000000000" charset="0"/>
              </a:rPr>
              <a:t>CA</a:t>
            </a:r>
            <a:r>
              <a:rPr lang="en-CA" sz="2800" dirty="0" err="1">
                <a:latin typeface="Roboto Bold" panose="02000000000000000000" charset="0"/>
                <a:ea typeface="Roboto Bold" panose="02000000000000000000" charset="0"/>
              </a:rPr>
              <a:t>nada</a:t>
            </a:r>
            <a:r>
              <a:rPr lang="en-CA" sz="2800" dirty="0">
                <a:latin typeface="Roboto Bold" panose="02000000000000000000" charset="0"/>
                <a:ea typeface="Roboto Bold" panose="02000000000000000000" charset="0"/>
              </a:rPr>
              <a:t> to </a:t>
            </a:r>
            <a:r>
              <a:rPr lang="en-CA" sz="2800" dirty="0">
                <a:solidFill>
                  <a:srgbClr val="FF0000"/>
                </a:solidFill>
                <a:latin typeface="Roboto Bold" panose="02000000000000000000" charset="0"/>
                <a:ea typeface="Roboto Bold" panose="02000000000000000000" charset="0"/>
              </a:rPr>
              <a:t>S</a:t>
            </a:r>
            <a:r>
              <a:rPr lang="en-CA" sz="2800" dirty="0">
                <a:latin typeface="Roboto Bold" panose="02000000000000000000" charset="0"/>
                <a:ea typeface="Roboto Bold" panose="02000000000000000000" charset="0"/>
              </a:rPr>
              <a:t>earch </a:t>
            </a:r>
            <a:br>
              <a:rPr lang="en-CA" sz="2800" dirty="0">
                <a:latin typeface="Roboto Bold" panose="02000000000000000000" charset="0"/>
                <a:ea typeface="Roboto Bold" panose="02000000000000000000" charset="0"/>
              </a:rPr>
            </a:br>
            <a:r>
              <a:rPr lang="en-CA" sz="2800" dirty="0">
                <a:latin typeface="Roboto Bold" panose="02000000000000000000" charset="0"/>
                <a:ea typeface="Roboto Bold" panose="02000000000000000000" charset="0"/>
              </a:rPr>
              <a:t>for </a:t>
            </a:r>
            <a:r>
              <a:rPr lang="en-CA" sz="2800" dirty="0">
                <a:solidFill>
                  <a:srgbClr val="FF0000"/>
                </a:solidFill>
                <a:latin typeface="Roboto Bold" panose="02000000000000000000" charset="0"/>
                <a:ea typeface="Roboto Bold" panose="02000000000000000000" charset="0"/>
              </a:rPr>
              <a:t>S</a:t>
            </a:r>
            <a:r>
              <a:rPr lang="en-CA" sz="2800" dirty="0">
                <a:latin typeface="Roboto Bold" panose="02000000000000000000" charset="0"/>
                <a:ea typeface="Roboto Bold" panose="02000000000000000000" charset="0"/>
              </a:rPr>
              <a:t>upersymmetric </a:t>
            </a:r>
            <a:r>
              <a:rPr lang="en-CA" sz="2800" dirty="0">
                <a:solidFill>
                  <a:srgbClr val="FF0000"/>
                </a:solidFill>
                <a:latin typeface="Roboto Bold" panose="02000000000000000000" charset="0"/>
                <a:ea typeface="Roboto Bold" panose="02000000000000000000" charset="0"/>
              </a:rPr>
              <a:t>O</a:t>
            </a:r>
            <a:r>
              <a:rPr lang="en-CA" sz="2800" dirty="0">
                <a:latin typeface="Roboto Bold" panose="02000000000000000000" charset="0"/>
                <a:ea typeface="Roboto Bold" panose="02000000000000000000" charset="0"/>
              </a:rPr>
              <a:t>bjects</a:t>
            </a:r>
            <a:endParaRPr lang="en-US" sz="2800" dirty="0">
              <a:latin typeface="Roboto Bold" panose="02000000000000000000" charset="0"/>
              <a:ea typeface="Roboto Bold" panose="02000000000000000000" charset="0"/>
            </a:endParaRPr>
          </a:p>
        </p:txBody>
      </p:sp>
      <p:sp>
        <p:nvSpPr>
          <p:cNvPr id="19" name="TextBox 18">
            <a:extLst>
              <a:ext uri="{FF2B5EF4-FFF2-40B4-BE49-F238E27FC236}">
                <a16:creationId xmlns:a16="http://schemas.microsoft.com/office/drawing/2014/main" id="{0E7D278B-FCFA-1F86-B0F5-948E28AD90D9}"/>
              </a:ext>
            </a:extLst>
          </p:cNvPr>
          <p:cNvSpPr txBox="1"/>
          <p:nvPr/>
        </p:nvSpPr>
        <p:spPr>
          <a:xfrm>
            <a:off x="6658822" y="2851541"/>
            <a:ext cx="5029200" cy="954107"/>
          </a:xfrm>
          <a:prstGeom prst="rect">
            <a:avLst/>
          </a:prstGeom>
          <a:noFill/>
        </p:spPr>
        <p:txBody>
          <a:bodyPr wrap="square" rtlCol="0">
            <a:spAutoFit/>
          </a:bodyPr>
          <a:lstStyle/>
          <a:p>
            <a:r>
              <a:rPr lang="en-US" sz="2800" dirty="0">
                <a:solidFill>
                  <a:srgbClr val="FF0000"/>
                </a:solidFill>
                <a:latin typeface="Roboto Bold" panose="02000000000000000000" charset="0"/>
                <a:ea typeface="Roboto Bold" panose="02000000000000000000" charset="0"/>
              </a:rPr>
              <a:t>C</a:t>
            </a:r>
            <a:r>
              <a:rPr lang="en-US" sz="2800" dirty="0">
                <a:solidFill>
                  <a:srgbClr val="222222"/>
                </a:solidFill>
                <a:latin typeface="Roboto Bold" panose="02000000000000000000" charset="0"/>
                <a:ea typeface="Roboto Bold" panose="02000000000000000000" charset="0"/>
              </a:rPr>
              <a:t>hicagoland </a:t>
            </a:r>
            <a:r>
              <a:rPr lang="en-US" sz="2800" dirty="0">
                <a:solidFill>
                  <a:srgbClr val="FF0000"/>
                </a:solidFill>
                <a:latin typeface="Roboto Bold" panose="02000000000000000000" charset="0"/>
                <a:ea typeface="Roboto Bold" panose="02000000000000000000" charset="0"/>
              </a:rPr>
              <a:t>O</a:t>
            </a:r>
            <a:r>
              <a:rPr lang="en-US" sz="2800" dirty="0">
                <a:solidFill>
                  <a:srgbClr val="222222"/>
                </a:solidFill>
                <a:latin typeface="Roboto Bold" panose="02000000000000000000" charset="0"/>
                <a:ea typeface="Roboto Bold" panose="02000000000000000000" charset="0"/>
              </a:rPr>
              <a:t>bservatory for </a:t>
            </a:r>
            <a:r>
              <a:rPr lang="en-US" sz="2800" dirty="0">
                <a:solidFill>
                  <a:srgbClr val="FF0000"/>
                </a:solidFill>
                <a:latin typeface="Roboto Bold" panose="02000000000000000000" charset="0"/>
                <a:ea typeface="Roboto Bold" panose="02000000000000000000" charset="0"/>
              </a:rPr>
              <a:t>U</a:t>
            </a:r>
            <a:r>
              <a:rPr lang="en-US" sz="2800" dirty="0">
                <a:solidFill>
                  <a:srgbClr val="222222"/>
                </a:solidFill>
                <a:latin typeface="Roboto Bold" panose="02000000000000000000" charset="0"/>
                <a:ea typeface="Roboto Bold" panose="02000000000000000000" charset="0"/>
              </a:rPr>
              <a:t>nderground </a:t>
            </a:r>
            <a:r>
              <a:rPr lang="en-US" sz="2800" dirty="0">
                <a:solidFill>
                  <a:srgbClr val="FF0000"/>
                </a:solidFill>
                <a:latin typeface="Roboto Bold" panose="02000000000000000000" charset="0"/>
                <a:ea typeface="Roboto Bold" panose="02000000000000000000" charset="0"/>
              </a:rPr>
              <a:t>P</a:t>
            </a:r>
            <a:r>
              <a:rPr lang="en-US" sz="2800" dirty="0">
                <a:solidFill>
                  <a:srgbClr val="222222"/>
                </a:solidFill>
                <a:latin typeface="Roboto Bold" panose="02000000000000000000" charset="0"/>
                <a:ea typeface="Roboto Bold" panose="02000000000000000000" charset="0"/>
              </a:rPr>
              <a:t>article </a:t>
            </a:r>
            <a:r>
              <a:rPr lang="en-US" sz="2800" dirty="0">
                <a:solidFill>
                  <a:srgbClr val="FF0000"/>
                </a:solidFill>
                <a:latin typeface="Roboto Bold" panose="02000000000000000000" charset="0"/>
                <a:ea typeface="Roboto Bold" panose="02000000000000000000" charset="0"/>
              </a:rPr>
              <a:t>P</a:t>
            </a:r>
            <a:r>
              <a:rPr lang="en-US" sz="2800" dirty="0">
                <a:solidFill>
                  <a:srgbClr val="222222"/>
                </a:solidFill>
                <a:latin typeface="Roboto Bold" panose="02000000000000000000" charset="0"/>
                <a:ea typeface="Roboto Bold" panose="02000000000000000000" charset="0"/>
              </a:rPr>
              <a:t>hysics</a:t>
            </a:r>
            <a:endParaRPr lang="en-US" sz="2800" dirty="0">
              <a:latin typeface="Roboto Bold" panose="02000000000000000000" charset="0"/>
              <a:ea typeface="Roboto Bold" panose="02000000000000000000" charset="0"/>
            </a:endParaRPr>
          </a:p>
        </p:txBody>
      </p:sp>
      <p:cxnSp>
        <p:nvCxnSpPr>
          <p:cNvPr id="21" name="Straight Arrow Connector 20">
            <a:extLst>
              <a:ext uri="{FF2B5EF4-FFF2-40B4-BE49-F238E27FC236}">
                <a16:creationId xmlns:a16="http://schemas.microsoft.com/office/drawing/2014/main" id="{E91CA67D-C246-E383-E4E4-78C0FA3BF16F}"/>
              </a:ext>
            </a:extLst>
          </p:cNvPr>
          <p:cNvCxnSpPr>
            <a:cxnSpLocks/>
          </p:cNvCxnSpPr>
          <p:nvPr/>
        </p:nvCxnSpPr>
        <p:spPr>
          <a:xfrm flipH="1">
            <a:off x="2537994" y="2144111"/>
            <a:ext cx="818281" cy="663465"/>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798B8CB1-D240-281F-333B-58B3339E5E8A}"/>
              </a:ext>
            </a:extLst>
          </p:cNvPr>
          <p:cNvCxnSpPr/>
          <p:nvPr/>
        </p:nvCxnSpPr>
        <p:spPr>
          <a:xfrm>
            <a:off x="6658822" y="2095500"/>
            <a:ext cx="1169925" cy="606424"/>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6ED76F94-6CD2-6271-54B7-81F72F3CD882}"/>
              </a:ext>
            </a:extLst>
          </p:cNvPr>
          <p:cNvSpPr txBox="1"/>
          <p:nvPr/>
        </p:nvSpPr>
        <p:spPr>
          <a:xfrm>
            <a:off x="2552889" y="8574169"/>
            <a:ext cx="1805406" cy="584775"/>
          </a:xfrm>
          <a:prstGeom prst="rect">
            <a:avLst/>
          </a:prstGeom>
          <a:noFill/>
        </p:spPr>
        <p:txBody>
          <a:bodyPr wrap="square" rtlCol="0">
            <a:spAutoFit/>
          </a:bodyPr>
          <a:lstStyle/>
          <a:p>
            <a:pPr algn="ctr"/>
            <a:r>
              <a:rPr lang="en-US" sz="3200" dirty="0">
                <a:latin typeface="Roboto Bold" panose="02000000000000000000" charset="0"/>
                <a:ea typeface="Roboto Bold" panose="02000000000000000000" charset="0"/>
              </a:rPr>
              <a:t>PICO-2L</a:t>
            </a:r>
          </a:p>
        </p:txBody>
      </p:sp>
      <p:sp>
        <p:nvSpPr>
          <p:cNvPr id="26" name="TextBox 25">
            <a:extLst>
              <a:ext uri="{FF2B5EF4-FFF2-40B4-BE49-F238E27FC236}">
                <a16:creationId xmlns:a16="http://schemas.microsoft.com/office/drawing/2014/main" id="{B0688A9F-2457-99B3-B529-BC76F454EA88}"/>
              </a:ext>
            </a:extLst>
          </p:cNvPr>
          <p:cNvSpPr txBox="1"/>
          <p:nvPr/>
        </p:nvSpPr>
        <p:spPr>
          <a:xfrm>
            <a:off x="5720310" y="8542162"/>
            <a:ext cx="1805406" cy="584775"/>
          </a:xfrm>
          <a:prstGeom prst="rect">
            <a:avLst/>
          </a:prstGeom>
          <a:noFill/>
        </p:spPr>
        <p:txBody>
          <a:bodyPr wrap="square" rtlCol="0">
            <a:spAutoFit/>
          </a:bodyPr>
          <a:lstStyle/>
          <a:p>
            <a:pPr algn="ctr"/>
            <a:r>
              <a:rPr lang="en-US" sz="3200" dirty="0">
                <a:latin typeface="Roboto Bold" panose="02000000000000000000" charset="0"/>
                <a:ea typeface="Roboto Bold" panose="02000000000000000000" charset="0"/>
              </a:rPr>
              <a:t>PICO-60</a:t>
            </a:r>
          </a:p>
        </p:txBody>
      </p:sp>
      <p:sp>
        <p:nvSpPr>
          <p:cNvPr id="27" name="TextBox 26">
            <a:extLst>
              <a:ext uri="{FF2B5EF4-FFF2-40B4-BE49-F238E27FC236}">
                <a16:creationId xmlns:a16="http://schemas.microsoft.com/office/drawing/2014/main" id="{AF3FEE82-BAF8-2CF2-C75A-267EEB0D31C9}"/>
              </a:ext>
            </a:extLst>
          </p:cNvPr>
          <p:cNvSpPr txBox="1"/>
          <p:nvPr/>
        </p:nvSpPr>
        <p:spPr>
          <a:xfrm>
            <a:off x="8977441" y="8542163"/>
            <a:ext cx="2056359" cy="584775"/>
          </a:xfrm>
          <a:prstGeom prst="rect">
            <a:avLst/>
          </a:prstGeom>
          <a:noFill/>
        </p:spPr>
        <p:txBody>
          <a:bodyPr wrap="square" rtlCol="0">
            <a:spAutoFit/>
          </a:bodyPr>
          <a:lstStyle/>
          <a:p>
            <a:pPr algn="ctr"/>
            <a:r>
              <a:rPr lang="en-US" sz="3200" dirty="0">
                <a:latin typeface="Roboto Bold" panose="02000000000000000000" charset="0"/>
                <a:ea typeface="Roboto Bold" panose="02000000000000000000" charset="0"/>
              </a:rPr>
              <a:t>PICO-40L</a:t>
            </a:r>
          </a:p>
        </p:txBody>
      </p:sp>
      <p:sp>
        <p:nvSpPr>
          <p:cNvPr id="28" name="TextBox 27">
            <a:extLst>
              <a:ext uri="{FF2B5EF4-FFF2-40B4-BE49-F238E27FC236}">
                <a16:creationId xmlns:a16="http://schemas.microsoft.com/office/drawing/2014/main" id="{6B3A2166-D8A3-7B2B-55B8-955D6CCDB25E}"/>
              </a:ext>
            </a:extLst>
          </p:cNvPr>
          <p:cNvSpPr txBox="1"/>
          <p:nvPr/>
        </p:nvSpPr>
        <p:spPr>
          <a:xfrm>
            <a:off x="12395815" y="8542678"/>
            <a:ext cx="2056359" cy="584775"/>
          </a:xfrm>
          <a:prstGeom prst="rect">
            <a:avLst/>
          </a:prstGeom>
          <a:noFill/>
        </p:spPr>
        <p:txBody>
          <a:bodyPr wrap="square" rtlCol="0">
            <a:spAutoFit/>
          </a:bodyPr>
          <a:lstStyle/>
          <a:p>
            <a:pPr algn="ctr"/>
            <a:r>
              <a:rPr lang="en-US" sz="3200" dirty="0">
                <a:latin typeface="Roboto Bold" panose="02000000000000000000" charset="0"/>
                <a:ea typeface="Roboto Bold" panose="02000000000000000000" charset="0"/>
              </a:rPr>
              <a:t>PICO-500</a:t>
            </a:r>
          </a:p>
        </p:txBody>
      </p:sp>
      <p:sp>
        <p:nvSpPr>
          <p:cNvPr id="29" name="Rectangle: Rounded Corners 28">
            <a:extLst>
              <a:ext uri="{FF2B5EF4-FFF2-40B4-BE49-F238E27FC236}">
                <a16:creationId xmlns:a16="http://schemas.microsoft.com/office/drawing/2014/main" id="{E84A522A-3E60-B27E-19FD-48CBCFB45859}"/>
              </a:ext>
            </a:extLst>
          </p:cNvPr>
          <p:cNvSpPr/>
          <p:nvPr/>
        </p:nvSpPr>
        <p:spPr>
          <a:xfrm>
            <a:off x="8620936" y="4264803"/>
            <a:ext cx="2769371" cy="42773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Slide Number Placeholder 19">
            <a:extLst>
              <a:ext uri="{FF2B5EF4-FFF2-40B4-BE49-F238E27FC236}">
                <a16:creationId xmlns:a16="http://schemas.microsoft.com/office/drawing/2014/main" id="{C705BD04-D1E2-20AB-F9F1-AFF9BCA71FA2}"/>
              </a:ext>
            </a:extLst>
          </p:cNvPr>
          <p:cNvSpPr>
            <a:spLocks noGrp="1"/>
          </p:cNvSpPr>
          <p:nvPr>
            <p:ph type="sldNum" sz="quarter" idx="12"/>
          </p:nvPr>
        </p:nvSpPr>
        <p:spPr/>
        <p:txBody>
          <a:bodyPr/>
          <a:lstStyle/>
          <a:p>
            <a:endParaRPr lang="en-US" dirty="0"/>
          </a:p>
        </p:txBody>
      </p:sp>
      <p:sp>
        <p:nvSpPr>
          <p:cNvPr id="24" name="TextBox 23">
            <a:extLst>
              <a:ext uri="{FF2B5EF4-FFF2-40B4-BE49-F238E27FC236}">
                <a16:creationId xmlns:a16="http://schemas.microsoft.com/office/drawing/2014/main" id="{6782E9EB-37C5-3636-914D-4C15D6775093}"/>
              </a:ext>
            </a:extLst>
          </p:cNvPr>
          <p:cNvSpPr txBox="1"/>
          <p:nvPr/>
        </p:nvSpPr>
        <p:spPr>
          <a:xfrm>
            <a:off x="17373600" y="9410700"/>
            <a:ext cx="609600" cy="461665"/>
          </a:xfrm>
          <a:prstGeom prst="rect">
            <a:avLst/>
          </a:prstGeom>
          <a:noFill/>
        </p:spPr>
        <p:txBody>
          <a:bodyPr wrap="square" rtlCol="0">
            <a:spAutoFit/>
          </a:bodyPr>
          <a:lstStyle/>
          <a:p>
            <a:r>
              <a:rPr lang="en-US" sz="2400" dirty="0">
                <a:solidFill>
                  <a:schemeClr val="bg1"/>
                </a:solidFill>
                <a:latin typeface="Robot Bold"/>
              </a:rPr>
              <a:t>2</a:t>
            </a:r>
          </a:p>
        </p:txBody>
      </p:sp>
      <p:sp>
        <p:nvSpPr>
          <p:cNvPr id="10" name="TextBox 9">
            <a:extLst>
              <a:ext uri="{FF2B5EF4-FFF2-40B4-BE49-F238E27FC236}">
                <a16:creationId xmlns:a16="http://schemas.microsoft.com/office/drawing/2014/main" id="{98B18ED0-1CC4-647C-061C-98A0B227A8F4}"/>
              </a:ext>
            </a:extLst>
          </p:cNvPr>
          <p:cNvSpPr txBox="1"/>
          <p:nvPr/>
        </p:nvSpPr>
        <p:spPr>
          <a:xfrm>
            <a:off x="1733961" y="9555869"/>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404B"/>
        </a:solidFill>
        <a:effectLst/>
      </p:bgPr>
    </p:bg>
    <p:spTree>
      <p:nvGrpSpPr>
        <p:cNvPr id="1" name="">
          <a:extLst>
            <a:ext uri="{FF2B5EF4-FFF2-40B4-BE49-F238E27FC236}">
              <a16:creationId xmlns:a16="http://schemas.microsoft.com/office/drawing/2014/main" id="{D38A9D8C-1245-FDB6-D3E4-9732BA10DB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E8164B1-149F-2087-58C6-75EFE7FCE539}"/>
              </a:ext>
            </a:extLst>
          </p:cNvPr>
          <p:cNvGrpSpPr/>
          <p:nvPr/>
        </p:nvGrpSpPr>
        <p:grpSpPr>
          <a:xfrm>
            <a:off x="-5334007" y="-3543299"/>
            <a:ext cx="23816686" cy="16927642"/>
            <a:chOff x="-125701" y="-11468"/>
            <a:chExt cx="1045265" cy="870606"/>
          </a:xfrm>
        </p:grpSpPr>
        <p:sp>
          <p:nvSpPr>
            <p:cNvPr id="3" name="Freeform 3">
              <a:extLst>
                <a:ext uri="{FF2B5EF4-FFF2-40B4-BE49-F238E27FC236}">
                  <a16:creationId xmlns:a16="http://schemas.microsoft.com/office/drawing/2014/main" id="{1BEE73F8-B32A-8219-957E-54F30EF3AB77}"/>
                </a:ext>
              </a:extLst>
            </p:cNvPr>
            <p:cNvSpPr/>
            <p:nvPr/>
          </p:nvSpPr>
          <p:spPr>
            <a:xfrm>
              <a:off x="-125701" y="-11468"/>
              <a:ext cx="1014692" cy="870606"/>
            </a:xfrm>
            <a:custGeom>
              <a:avLst/>
              <a:gdLst/>
              <a:ahLst/>
              <a:cxnLst/>
              <a:rect l="l" t="t" r="r" b="b"/>
              <a:pathLst>
                <a:path w="1014692" h="870606">
                  <a:moveTo>
                    <a:pt x="507346" y="0"/>
                  </a:moveTo>
                  <a:cubicBezTo>
                    <a:pt x="227147" y="0"/>
                    <a:pt x="0" y="194892"/>
                    <a:pt x="0" y="435303"/>
                  </a:cubicBezTo>
                  <a:cubicBezTo>
                    <a:pt x="0" y="675715"/>
                    <a:pt x="227147" y="870606"/>
                    <a:pt x="507346" y="870606"/>
                  </a:cubicBezTo>
                  <a:cubicBezTo>
                    <a:pt x="787546" y="870606"/>
                    <a:pt x="1014692" y="675715"/>
                    <a:pt x="1014692" y="435303"/>
                  </a:cubicBezTo>
                  <a:cubicBezTo>
                    <a:pt x="1014692" y="194892"/>
                    <a:pt x="787546" y="0"/>
                    <a:pt x="507346" y="0"/>
                  </a:cubicBezTo>
                  <a:close/>
                </a:path>
              </a:pathLst>
            </a:custGeom>
            <a:solidFill>
              <a:srgbClr val="FFFFFF"/>
            </a:solidFill>
          </p:spPr>
          <p:txBody>
            <a:bodyPr/>
            <a:lstStyle/>
            <a:p>
              <a:endParaRPr lang="en-US"/>
            </a:p>
          </p:txBody>
        </p:sp>
        <p:sp>
          <p:nvSpPr>
            <p:cNvPr id="4" name="TextBox 4">
              <a:extLst>
                <a:ext uri="{FF2B5EF4-FFF2-40B4-BE49-F238E27FC236}">
                  <a16:creationId xmlns:a16="http://schemas.microsoft.com/office/drawing/2014/main" id="{F7AB9480-BB4C-49C0-CD54-5884295713BD}"/>
                </a:ext>
              </a:extLst>
            </p:cNvPr>
            <p:cNvSpPr txBox="1"/>
            <p:nvPr/>
          </p:nvSpPr>
          <p:spPr>
            <a:xfrm>
              <a:off x="95127" y="43519"/>
              <a:ext cx="824437" cy="7454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6C232EC3-72DC-EDFF-31F2-6C8F7EEDB771}"/>
              </a:ext>
            </a:extLst>
          </p:cNvPr>
          <p:cNvSpPr/>
          <p:nvPr/>
        </p:nvSpPr>
        <p:spPr>
          <a:xfrm>
            <a:off x="-1028700" y="-286614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2E0DE7C3-5CC6-08ED-2B1A-BBC768E9D2C0}"/>
              </a:ext>
            </a:extLst>
          </p:cNvPr>
          <p:cNvSpPr/>
          <p:nvPr/>
        </p:nvSpPr>
        <p:spPr>
          <a:xfrm>
            <a:off x="-2135123" y="-808742"/>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AB55AED8-6BF4-E661-AAA9-E31D1CA9B5D7}"/>
              </a:ext>
            </a:extLst>
          </p:cNvPr>
          <p:cNvGrpSpPr/>
          <p:nvPr/>
        </p:nvGrpSpPr>
        <p:grpSpPr>
          <a:xfrm>
            <a:off x="-608437" y="2701924"/>
            <a:ext cx="1216873" cy="1216873"/>
            <a:chOff x="0" y="0"/>
            <a:chExt cx="812800" cy="812800"/>
          </a:xfrm>
        </p:grpSpPr>
        <p:sp>
          <p:nvSpPr>
            <p:cNvPr id="8" name="Freeform 8">
              <a:extLst>
                <a:ext uri="{FF2B5EF4-FFF2-40B4-BE49-F238E27FC236}">
                  <a16:creationId xmlns:a16="http://schemas.microsoft.com/office/drawing/2014/main" id="{8FEB1621-6B38-0BDC-B87C-7B0AC1B718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a:extLst>
                <a:ext uri="{FF2B5EF4-FFF2-40B4-BE49-F238E27FC236}">
                  <a16:creationId xmlns:a16="http://schemas.microsoft.com/office/drawing/2014/main" id="{905B8182-00C2-D8E1-C446-AC50C4F9361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a:extLst>
              <a:ext uri="{FF2B5EF4-FFF2-40B4-BE49-F238E27FC236}">
                <a16:creationId xmlns:a16="http://schemas.microsoft.com/office/drawing/2014/main" id="{F8C17360-58FB-2947-EC86-969E1302B7E5}"/>
              </a:ext>
            </a:extLst>
          </p:cNvPr>
          <p:cNvSpPr txBox="1"/>
          <p:nvPr/>
        </p:nvSpPr>
        <p:spPr>
          <a:xfrm>
            <a:off x="1308184" y="847725"/>
            <a:ext cx="7786735" cy="1500347"/>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Motivation</a:t>
            </a:r>
          </a:p>
        </p:txBody>
      </p:sp>
      <p:graphicFrame>
        <p:nvGraphicFramePr>
          <p:cNvPr id="22" name="Diagram 21">
            <a:extLst>
              <a:ext uri="{FF2B5EF4-FFF2-40B4-BE49-F238E27FC236}">
                <a16:creationId xmlns:a16="http://schemas.microsoft.com/office/drawing/2014/main" id="{92D53703-46A8-C04A-8B34-2609944BEA3F}"/>
              </a:ext>
            </a:extLst>
          </p:cNvPr>
          <p:cNvGraphicFramePr/>
          <p:nvPr>
            <p:extLst>
              <p:ext uri="{D42A27DB-BD31-4B8C-83A1-F6EECF244321}">
                <p14:modId xmlns:p14="http://schemas.microsoft.com/office/powerpoint/2010/main" val="3854107606"/>
              </p:ext>
            </p:extLst>
          </p:nvPr>
        </p:nvGraphicFramePr>
        <p:xfrm>
          <a:off x="1304436" y="2382424"/>
          <a:ext cx="8525364" cy="62786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descr="A diagram of a machine&#10;&#10;Description automatically generated">
            <a:extLst>
              <a:ext uri="{FF2B5EF4-FFF2-40B4-BE49-F238E27FC236}">
                <a16:creationId xmlns:a16="http://schemas.microsoft.com/office/drawing/2014/main" id="{1ABCD3D3-8F1C-9613-1E77-B9AA1DB76B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77400" y="1939198"/>
            <a:ext cx="6772619" cy="6585292"/>
          </a:xfrm>
          <a:prstGeom prst="rect">
            <a:avLst/>
          </a:prstGeom>
        </p:spPr>
      </p:pic>
      <p:sp>
        <p:nvSpPr>
          <p:cNvPr id="17" name="TextBox 16">
            <a:extLst>
              <a:ext uri="{FF2B5EF4-FFF2-40B4-BE49-F238E27FC236}">
                <a16:creationId xmlns:a16="http://schemas.microsoft.com/office/drawing/2014/main" id="{A7CEED85-D6C9-0BC7-10E8-E4855C735539}"/>
              </a:ext>
            </a:extLst>
          </p:cNvPr>
          <p:cNvSpPr txBox="1"/>
          <p:nvPr/>
        </p:nvSpPr>
        <p:spPr>
          <a:xfrm>
            <a:off x="17373600" y="9410700"/>
            <a:ext cx="609600" cy="461665"/>
          </a:xfrm>
          <a:prstGeom prst="rect">
            <a:avLst/>
          </a:prstGeom>
          <a:noFill/>
        </p:spPr>
        <p:txBody>
          <a:bodyPr wrap="square" rtlCol="0">
            <a:spAutoFit/>
          </a:bodyPr>
          <a:lstStyle/>
          <a:p>
            <a:r>
              <a:rPr lang="en-US" sz="2400" dirty="0">
                <a:solidFill>
                  <a:schemeClr val="bg1"/>
                </a:solidFill>
                <a:latin typeface="Robot Bold"/>
              </a:rPr>
              <a:t>3</a:t>
            </a:r>
          </a:p>
        </p:txBody>
      </p:sp>
      <p:sp>
        <p:nvSpPr>
          <p:cNvPr id="13" name="TextBox 12">
            <a:extLst>
              <a:ext uri="{FF2B5EF4-FFF2-40B4-BE49-F238E27FC236}">
                <a16:creationId xmlns:a16="http://schemas.microsoft.com/office/drawing/2014/main" id="{733A2869-0237-E8DE-8C85-2E15F4BCCE54}"/>
              </a:ext>
            </a:extLst>
          </p:cNvPr>
          <p:cNvSpPr txBox="1"/>
          <p:nvPr/>
        </p:nvSpPr>
        <p:spPr>
          <a:xfrm>
            <a:off x="1308184" y="9380155"/>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extLst>
      <p:ext uri="{BB962C8B-B14F-4D97-AF65-F5344CB8AC3E}">
        <p14:creationId xmlns:p14="http://schemas.microsoft.com/office/powerpoint/2010/main" val="1060645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404B"/>
        </a:solidFill>
        <a:effectLst/>
      </p:bgPr>
    </p:bg>
    <p:spTree>
      <p:nvGrpSpPr>
        <p:cNvPr id="1" name="">
          <a:extLst>
            <a:ext uri="{FF2B5EF4-FFF2-40B4-BE49-F238E27FC236}">
              <a16:creationId xmlns:a16="http://schemas.microsoft.com/office/drawing/2014/main" id="{C73D751E-7451-3026-401A-F27F325BC1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EBBCCF8-DFD1-BE45-8CC0-1EE8BB71C84B}"/>
              </a:ext>
            </a:extLst>
          </p:cNvPr>
          <p:cNvGrpSpPr/>
          <p:nvPr/>
        </p:nvGrpSpPr>
        <p:grpSpPr>
          <a:xfrm>
            <a:off x="-5410223" y="-3320317"/>
            <a:ext cx="23120071" cy="16927642"/>
            <a:chOff x="-1" y="13170"/>
            <a:chExt cx="1014692" cy="870606"/>
          </a:xfrm>
        </p:grpSpPr>
        <p:sp>
          <p:nvSpPr>
            <p:cNvPr id="3" name="Freeform 3">
              <a:extLst>
                <a:ext uri="{FF2B5EF4-FFF2-40B4-BE49-F238E27FC236}">
                  <a16:creationId xmlns:a16="http://schemas.microsoft.com/office/drawing/2014/main" id="{F3287ED0-7F41-88EB-73E5-3F626BFD951C}"/>
                </a:ext>
              </a:extLst>
            </p:cNvPr>
            <p:cNvSpPr/>
            <p:nvPr/>
          </p:nvSpPr>
          <p:spPr>
            <a:xfrm>
              <a:off x="-1" y="13170"/>
              <a:ext cx="1014692" cy="870606"/>
            </a:xfrm>
            <a:custGeom>
              <a:avLst/>
              <a:gdLst/>
              <a:ahLst/>
              <a:cxnLst/>
              <a:rect l="l" t="t" r="r" b="b"/>
              <a:pathLst>
                <a:path w="1014692" h="870606">
                  <a:moveTo>
                    <a:pt x="507346" y="0"/>
                  </a:moveTo>
                  <a:cubicBezTo>
                    <a:pt x="227147" y="0"/>
                    <a:pt x="0" y="194892"/>
                    <a:pt x="0" y="435303"/>
                  </a:cubicBezTo>
                  <a:cubicBezTo>
                    <a:pt x="0" y="675715"/>
                    <a:pt x="227147" y="870606"/>
                    <a:pt x="507346" y="870606"/>
                  </a:cubicBezTo>
                  <a:cubicBezTo>
                    <a:pt x="787546" y="870606"/>
                    <a:pt x="1014692" y="675715"/>
                    <a:pt x="1014692" y="435303"/>
                  </a:cubicBezTo>
                  <a:cubicBezTo>
                    <a:pt x="1014692" y="194892"/>
                    <a:pt x="787546" y="0"/>
                    <a:pt x="507346" y="0"/>
                  </a:cubicBezTo>
                  <a:close/>
                </a:path>
              </a:pathLst>
            </a:custGeom>
            <a:solidFill>
              <a:srgbClr val="FFFFFF"/>
            </a:solidFill>
          </p:spPr>
          <p:txBody>
            <a:bodyPr/>
            <a:lstStyle/>
            <a:p>
              <a:endParaRPr lang="en-US" dirty="0"/>
            </a:p>
          </p:txBody>
        </p:sp>
        <p:sp>
          <p:nvSpPr>
            <p:cNvPr id="4" name="TextBox 4">
              <a:extLst>
                <a:ext uri="{FF2B5EF4-FFF2-40B4-BE49-F238E27FC236}">
                  <a16:creationId xmlns:a16="http://schemas.microsoft.com/office/drawing/2014/main" id="{CC2F1542-529C-EFB3-8FE6-CA2566BF1489}"/>
                </a:ext>
              </a:extLst>
            </p:cNvPr>
            <p:cNvSpPr txBox="1"/>
            <p:nvPr/>
          </p:nvSpPr>
          <p:spPr>
            <a:xfrm>
              <a:off x="95127" y="43519"/>
              <a:ext cx="824437" cy="7454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A37B35D4-A6E3-25C1-3EC1-291ED9571F9D}"/>
              </a:ext>
            </a:extLst>
          </p:cNvPr>
          <p:cNvSpPr/>
          <p:nvPr/>
        </p:nvSpPr>
        <p:spPr>
          <a:xfrm>
            <a:off x="-1028700" y="-286614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0BD4700B-A5E9-746D-3261-C3D5308D39AA}"/>
              </a:ext>
            </a:extLst>
          </p:cNvPr>
          <p:cNvSpPr/>
          <p:nvPr/>
        </p:nvSpPr>
        <p:spPr>
          <a:xfrm>
            <a:off x="-2135123" y="-808742"/>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6B8DC7C0-F4C7-56A8-C781-AB9C2C37CCE4}"/>
              </a:ext>
            </a:extLst>
          </p:cNvPr>
          <p:cNvGrpSpPr/>
          <p:nvPr/>
        </p:nvGrpSpPr>
        <p:grpSpPr>
          <a:xfrm>
            <a:off x="-608437" y="2701924"/>
            <a:ext cx="1216873" cy="1216873"/>
            <a:chOff x="0" y="0"/>
            <a:chExt cx="812800" cy="812800"/>
          </a:xfrm>
        </p:grpSpPr>
        <p:sp>
          <p:nvSpPr>
            <p:cNvPr id="8" name="Freeform 8">
              <a:extLst>
                <a:ext uri="{FF2B5EF4-FFF2-40B4-BE49-F238E27FC236}">
                  <a16:creationId xmlns:a16="http://schemas.microsoft.com/office/drawing/2014/main" id="{07EB0B40-A8A5-CA1E-2415-C2A601AEF6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a:extLst>
                <a:ext uri="{FF2B5EF4-FFF2-40B4-BE49-F238E27FC236}">
                  <a16:creationId xmlns:a16="http://schemas.microsoft.com/office/drawing/2014/main" id="{F26A386B-1E6C-2D3E-3564-E5C7142C1B3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a:extLst>
              <a:ext uri="{FF2B5EF4-FFF2-40B4-BE49-F238E27FC236}">
                <a16:creationId xmlns:a16="http://schemas.microsoft.com/office/drawing/2014/main" id="{C479807C-FEB6-D62E-410A-146F890A4E7E}"/>
              </a:ext>
            </a:extLst>
          </p:cNvPr>
          <p:cNvSpPr txBox="1"/>
          <p:nvPr/>
        </p:nvSpPr>
        <p:spPr>
          <a:xfrm>
            <a:off x="1752600" y="540503"/>
            <a:ext cx="9698494" cy="1500347"/>
          </a:xfrm>
          <a:prstGeom prst="rect">
            <a:avLst/>
          </a:prstGeom>
        </p:spPr>
        <p:txBody>
          <a:bodyPr wrap="square"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Data Acquisition</a:t>
            </a:r>
          </a:p>
        </p:txBody>
      </p:sp>
      <p:grpSp>
        <p:nvGrpSpPr>
          <p:cNvPr id="13" name="Group 12">
            <a:extLst>
              <a:ext uri="{FF2B5EF4-FFF2-40B4-BE49-F238E27FC236}">
                <a16:creationId xmlns:a16="http://schemas.microsoft.com/office/drawing/2014/main" id="{41F1B25A-6DB8-138B-352D-F8A9C78BED64}"/>
              </a:ext>
            </a:extLst>
          </p:cNvPr>
          <p:cNvGrpSpPr/>
          <p:nvPr/>
        </p:nvGrpSpPr>
        <p:grpSpPr>
          <a:xfrm>
            <a:off x="1770024" y="2476500"/>
            <a:ext cx="13447662" cy="6453028"/>
            <a:chOff x="-566964" y="772594"/>
            <a:chExt cx="14058278" cy="5583756"/>
          </a:xfrm>
        </p:grpSpPr>
        <p:pic>
          <p:nvPicPr>
            <p:cNvPr id="14" name="Picture 13" descr="A machine with a round cylinder&#10;&#10;Description automatically generated with medium confidence">
              <a:extLst>
                <a:ext uri="{FF2B5EF4-FFF2-40B4-BE49-F238E27FC236}">
                  <a16:creationId xmlns:a16="http://schemas.microsoft.com/office/drawing/2014/main" id="{661D81C3-C80C-85EA-0C18-883B97D74F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353" y="772594"/>
              <a:ext cx="2640364" cy="5583756"/>
            </a:xfrm>
            <a:prstGeom prst="rect">
              <a:avLst/>
            </a:prstGeom>
          </p:spPr>
        </p:pic>
        <p:sp>
          <p:nvSpPr>
            <p:cNvPr id="15" name="Rectangle 14">
              <a:extLst>
                <a:ext uri="{FF2B5EF4-FFF2-40B4-BE49-F238E27FC236}">
                  <a16:creationId xmlns:a16="http://schemas.microsoft.com/office/drawing/2014/main" id="{F183292C-0089-492A-C82E-AE6B4821B880}"/>
                </a:ext>
              </a:extLst>
            </p:cNvPr>
            <p:cNvSpPr/>
            <p:nvPr/>
          </p:nvSpPr>
          <p:spPr>
            <a:xfrm>
              <a:off x="4490804" y="2150347"/>
              <a:ext cx="745392" cy="14168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43C7B31D-6191-E854-4DC0-D4DCD7E19961}"/>
                </a:ext>
              </a:extLst>
            </p:cNvPr>
            <p:cNvSpPr/>
            <p:nvPr/>
          </p:nvSpPr>
          <p:spPr>
            <a:xfrm>
              <a:off x="5385916" y="1158264"/>
              <a:ext cx="1165609" cy="4505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CE1E6EA9-4689-B94F-C6FE-E72D069C53B5}"/>
                </a:ext>
              </a:extLst>
            </p:cNvPr>
            <p:cNvSpPr/>
            <p:nvPr/>
          </p:nvSpPr>
          <p:spPr>
            <a:xfrm>
              <a:off x="5385916" y="5055996"/>
              <a:ext cx="1155561" cy="4505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C0DD2742-D0E1-DD8F-40D0-067011BD27BA}"/>
                </a:ext>
              </a:extLst>
            </p:cNvPr>
            <p:cNvSpPr/>
            <p:nvPr/>
          </p:nvSpPr>
          <p:spPr>
            <a:xfrm>
              <a:off x="5375868" y="3609930"/>
              <a:ext cx="1165609" cy="2947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B811DAB9-7A2F-098D-18B7-0997EED16E1A}"/>
                </a:ext>
              </a:extLst>
            </p:cNvPr>
            <p:cNvSpPr txBox="1"/>
            <p:nvPr/>
          </p:nvSpPr>
          <p:spPr>
            <a:xfrm>
              <a:off x="-566964" y="1451589"/>
              <a:ext cx="4765419" cy="932109"/>
            </a:xfrm>
            <a:prstGeom prst="rect">
              <a:avLst/>
            </a:prstGeom>
            <a:noFill/>
          </p:spPr>
          <p:txBody>
            <a:bodyPr wrap="square" rtlCol="0">
              <a:spAutoFit/>
            </a:bodyPr>
            <a:lstStyle/>
            <a:p>
              <a:pPr algn="ctr"/>
              <a:r>
                <a:rPr lang="en-CA" sz="3200" dirty="0">
                  <a:latin typeface="Roboto Bold" panose="02000000000000000000" charset="0"/>
                  <a:ea typeface="Roboto Bold" panose="02000000000000000000" charset="0"/>
                  <a:cs typeface="Arial" panose="020B0604020202020204" pitchFamily="34" charset="0"/>
                </a:rPr>
                <a:t>Four cameras: </a:t>
              </a:r>
              <a:br>
                <a:rPr lang="en-CA" sz="3200" dirty="0">
                  <a:latin typeface="Roboto Bold" panose="02000000000000000000" charset="0"/>
                  <a:ea typeface="Roboto Bold" panose="02000000000000000000" charset="0"/>
                  <a:cs typeface="Arial" panose="020B0604020202020204" pitchFamily="34" charset="0"/>
                </a:rPr>
              </a:br>
              <a:r>
                <a:rPr lang="en-CA" sz="3200" dirty="0">
                  <a:latin typeface="Roboto Bold" panose="02000000000000000000" charset="0"/>
                  <a:ea typeface="Roboto Bold" panose="02000000000000000000" charset="0"/>
                  <a:cs typeface="Arial" panose="020B0604020202020204" pitchFamily="34" charset="0"/>
                </a:rPr>
                <a:t>For bubble localization</a:t>
              </a:r>
              <a:r>
                <a:rPr lang="en-CA"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93A108E0-1733-3C09-29DF-391C299ECC57}"/>
                </a:ext>
              </a:extLst>
            </p:cNvPr>
            <p:cNvSpPr txBox="1"/>
            <p:nvPr/>
          </p:nvSpPr>
          <p:spPr>
            <a:xfrm>
              <a:off x="-116488" y="3549158"/>
              <a:ext cx="5142149" cy="1358215"/>
            </a:xfrm>
            <a:prstGeom prst="rect">
              <a:avLst/>
            </a:prstGeom>
            <a:noFill/>
          </p:spPr>
          <p:txBody>
            <a:bodyPr wrap="square" rtlCol="0">
              <a:spAutoFit/>
            </a:bodyPr>
            <a:lstStyle/>
            <a:p>
              <a:pPr algn="ctr"/>
              <a:r>
                <a:rPr lang="en-CA" sz="3200" dirty="0">
                  <a:latin typeface="Roboto Bold" panose="02000000000000000000" charset="0"/>
                  <a:ea typeface="Roboto Bold" panose="02000000000000000000" charset="0"/>
                  <a:cs typeface="Arial" panose="020B0604020202020204" pitchFamily="34" charset="0"/>
                </a:rPr>
                <a:t>Ten piezoelectric transducers:</a:t>
              </a:r>
            </a:p>
            <a:p>
              <a:pPr algn="ctr"/>
              <a:r>
                <a:rPr lang="en-CA" sz="3200" dirty="0">
                  <a:latin typeface="Roboto Bold" panose="02000000000000000000" charset="0"/>
                  <a:ea typeface="Roboto Bold" panose="02000000000000000000" charset="0"/>
                  <a:cs typeface="Arial" panose="020B0604020202020204" pitchFamily="34" charset="0"/>
                </a:rPr>
                <a:t>For particle identification</a:t>
              </a:r>
              <a:r>
                <a:rPr lang="en-CA" sz="3200" dirty="0">
                  <a:latin typeface="Arial" panose="020B0604020202020204" pitchFamily="34" charset="0"/>
                  <a:cs typeface="Arial" panose="020B0604020202020204" pitchFamily="34" charset="0"/>
                </a:rPr>
                <a:t>.</a:t>
              </a:r>
            </a:p>
          </p:txBody>
        </p:sp>
        <p:sp>
          <p:nvSpPr>
            <p:cNvPr id="21" name="Arc 20">
              <a:extLst>
                <a:ext uri="{FF2B5EF4-FFF2-40B4-BE49-F238E27FC236}">
                  <a16:creationId xmlns:a16="http://schemas.microsoft.com/office/drawing/2014/main" id="{62B8EE0B-7C66-538D-40C1-A273FED8C822}"/>
                </a:ext>
              </a:extLst>
            </p:cNvPr>
            <p:cNvSpPr/>
            <p:nvPr/>
          </p:nvSpPr>
          <p:spPr>
            <a:xfrm>
              <a:off x="2963959" y="1756272"/>
              <a:ext cx="1738365" cy="809208"/>
            </a:xfrm>
            <a:prstGeom prst="arc">
              <a:avLst>
                <a:gd name="adj1" fmla="val 13346203"/>
                <a:gd name="adj2" fmla="val 2139033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Arc 21">
              <a:extLst>
                <a:ext uri="{FF2B5EF4-FFF2-40B4-BE49-F238E27FC236}">
                  <a16:creationId xmlns:a16="http://schemas.microsoft.com/office/drawing/2014/main" id="{01030054-1286-BE10-674C-344EE84D3484}"/>
                </a:ext>
              </a:extLst>
            </p:cNvPr>
            <p:cNvSpPr/>
            <p:nvPr/>
          </p:nvSpPr>
          <p:spPr>
            <a:xfrm rot="10800000">
              <a:off x="3614953" y="3587883"/>
              <a:ext cx="1738365" cy="450502"/>
            </a:xfrm>
            <a:prstGeom prst="arc">
              <a:avLst>
                <a:gd name="adj1" fmla="val 10945657"/>
                <a:gd name="adj2" fmla="val 1917011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Arc 22">
              <a:extLst>
                <a:ext uri="{FF2B5EF4-FFF2-40B4-BE49-F238E27FC236}">
                  <a16:creationId xmlns:a16="http://schemas.microsoft.com/office/drawing/2014/main" id="{9E096B7B-351B-01C3-A407-D17D7FE7A5FF}"/>
                </a:ext>
              </a:extLst>
            </p:cNvPr>
            <p:cNvSpPr/>
            <p:nvPr/>
          </p:nvSpPr>
          <p:spPr>
            <a:xfrm rot="10800000">
              <a:off x="6174293" y="977450"/>
              <a:ext cx="1738365" cy="809208"/>
            </a:xfrm>
            <a:prstGeom prst="arc">
              <a:avLst>
                <a:gd name="adj1" fmla="val 1523861"/>
                <a:gd name="adj2" fmla="val 9807428"/>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TextBox 23">
              <a:extLst>
                <a:ext uri="{FF2B5EF4-FFF2-40B4-BE49-F238E27FC236}">
                  <a16:creationId xmlns:a16="http://schemas.microsoft.com/office/drawing/2014/main" id="{01EF714A-4C99-2196-CCD8-8B9138EF6085}"/>
                </a:ext>
              </a:extLst>
            </p:cNvPr>
            <p:cNvSpPr txBox="1"/>
            <p:nvPr/>
          </p:nvSpPr>
          <p:spPr>
            <a:xfrm>
              <a:off x="7082652" y="1174471"/>
              <a:ext cx="6408662" cy="1358215"/>
            </a:xfrm>
            <a:prstGeom prst="rect">
              <a:avLst/>
            </a:prstGeom>
            <a:noFill/>
          </p:spPr>
          <p:txBody>
            <a:bodyPr wrap="square" rtlCol="0">
              <a:spAutoFit/>
            </a:bodyPr>
            <a:lstStyle/>
            <a:p>
              <a:pPr algn="ctr"/>
              <a:r>
                <a:rPr lang="en-CA" sz="3200" dirty="0">
                  <a:latin typeface="Roboto Bold" panose="02000000000000000000" charset="0"/>
                  <a:ea typeface="Roboto Bold" panose="02000000000000000000" charset="0"/>
                  <a:cs typeface="Arial" panose="020B0604020202020204" pitchFamily="34" charset="0"/>
                </a:rPr>
                <a:t>Two fast pressure transducers:</a:t>
              </a:r>
            </a:p>
            <a:p>
              <a:pPr algn="ctr"/>
              <a:r>
                <a:rPr lang="en-CA" sz="3200" dirty="0">
                  <a:latin typeface="Roboto Bold" panose="02000000000000000000" charset="0"/>
                  <a:ea typeface="Roboto Bold" panose="02000000000000000000" charset="0"/>
                  <a:cs typeface="Arial" panose="020B0604020202020204" pitchFamily="34" charset="0"/>
                </a:rPr>
                <a:t>For nucleation-type discrimination</a:t>
              </a:r>
              <a:r>
                <a:rPr lang="en-CA" sz="1600" dirty="0">
                  <a:latin typeface="Roboto Bold" panose="02000000000000000000" charset="0"/>
                  <a:ea typeface="Roboto Bold" panose="02000000000000000000" charset="0"/>
                  <a:cs typeface="Arial" panose="020B0604020202020204" pitchFamily="34" charset="0"/>
                </a:rPr>
                <a:t>.</a:t>
              </a:r>
            </a:p>
          </p:txBody>
        </p:sp>
        <p:sp>
          <p:nvSpPr>
            <p:cNvPr id="25" name="Arc 24">
              <a:extLst>
                <a:ext uri="{FF2B5EF4-FFF2-40B4-BE49-F238E27FC236}">
                  <a16:creationId xmlns:a16="http://schemas.microsoft.com/office/drawing/2014/main" id="{E5B07910-F64E-AD84-AB95-11958FD6DFB3}"/>
                </a:ext>
              </a:extLst>
            </p:cNvPr>
            <p:cNvSpPr/>
            <p:nvPr/>
          </p:nvSpPr>
          <p:spPr>
            <a:xfrm rot="10800000">
              <a:off x="5520710" y="904351"/>
              <a:ext cx="2854373" cy="4449723"/>
            </a:xfrm>
            <a:prstGeom prst="arc">
              <a:avLst>
                <a:gd name="adj1" fmla="val 7335852"/>
                <a:gd name="adj2" fmla="val 1682025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27" name="Slide Number Placeholder 26">
            <a:extLst>
              <a:ext uri="{FF2B5EF4-FFF2-40B4-BE49-F238E27FC236}">
                <a16:creationId xmlns:a16="http://schemas.microsoft.com/office/drawing/2014/main" id="{7907AE59-5DEF-153D-28BB-8001A7416334}"/>
              </a:ext>
            </a:extLst>
          </p:cNvPr>
          <p:cNvSpPr>
            <a:spLocks noGrp="1"/>
          </p:cNvSpPr>
          <p:nvPr>
            <p:ph type="sldNum" sz="quarter" idx="12"/>
          </p:nvPr>
        </p:nvSpPr>
        <p:spPr/>
        <p:txBody>
          <a:bodyPr/>
          <a:lstStyle/>
          <a:p>
            <a:endParaRPr lang="en-US" dirty="0"/>
          </a:p>
        </p:txBody>
      </p:sp>
      <p:sp>
        <p:nvSpPr>
          <p:cNvPr id="28" name="TextBox 27">
            <a:extLst>
              <a:ext uri="{FF2B5EF4-FFF2-40B4-BE49-F238E27FC236}">
                <a16:creationId xmlns:a16="http://schemas.microsoft.com/office/drawing/2014/main" id="{8400244C-B5CD-00A7-94C8-30DAFE3CA621}"/>
              </a:ext>
            </a:extLst>
          </p:cNvPr>
          <p:cNvSpPr txBox="1"/>
          <p:nvPr/>
        </p:nvSpPr>
        <p:spPr>
          <a:xfrm>
            <a:off x="17373600" y="9410700"/>
            <a:ext cx="609600" cy="461665"/>
          </a:xfrm>
          <a:prstGeom prst="rect">
            <a:avLst/>
          </a:prstGeom>
          <a:noFill/>
        </p:spPr>
        <p:txBody>
          <a:bodyPr wrap="square" rtlCol="0">
            <a:spAutoFit/>
          </a:bodyPr>
          <a:lstStyle/>
          <a:p>
            <a:r>
              <a:rPr lang="en-US" sz="2400" dirty="0">
                <a:solidFill>
                  <a:schemeClr val="bg1"/>
                </a:solidFill>
                <a:latin typeface="Robot Bold"/>
              </a:rPr>
              <a:t>4</a:t>
            </a:r>
          </a:p>
        </p:txBody>
      </p:sp>
      <p:sp>
        <p:nvSpPr>
          <p:cNvPr id="11" name="TextBox 10">
            <a:extLst>
              <a:ext uri="{FF2B5EF4-FFF2-40B4-BE49-F238E27FC236}">
                <a16:creationId xmlns:a16="http://schemas.microsoft.com/office/drawing/2014/main" id="{B78D24CA-0AB0-B61A-0B1C-3C52D94A9DE7}"/>
              </a:ext>
            </a:extLst>
          </p:cNvPr>
          <p:cNvSpPr txBox="1"/>
          <p:nvPr/>
        </p:nvSpPr>
        <p:spPr>
          <a:xfrm>
            <a:off x="1308184" y="9380155"/>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extLst>
      <p:ext uri="{BB962C8B-B14F-4D97-AF65-F5344CB8AC3E}">
        <p14:creationId xmlns:p14="http://schemas.microsoft.com/office/powerpoint/2010/main" val="2955555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762116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17410" y="8431464"/>
            <a:ext cx="2489663" cy="2494198"/>
          </a:xfrm>
          <a:custGeom>
            <a:avLst/>
            <a:gdLst/>
            <a:ahLst/>
            <a:cxnLst/>
            <a:rect l="l" t="t" r="r" b="b"/>
            <a:pathLst>
              <a:path w="2489663" h="2494198">
                <a:moveTo>
                  <a:pt x="0" y="0"/>
                </a:moveTo>
                <a:lnTo>
                  <a:pt x="2489662" y="0"/>
                </a:lnTo>
                <a:lnTo>
                  <a:pt x="2489662" y="2494198"/>
                </a:lnTo>
                <a:lnTo>
                  <a:pt x="0" y="2494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213955" y="9678563"/>
            <a:ext cx="1216873" cy="121687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819184" y="1182863"/>
            <a:ext cx="8649632" cy="1552575"/>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Observations</a:t>
            </a:r>
          </a:p>
        </p:txBody>
      </p:sp>
      <p:sp>
        <p:nvSpPr>
          <p:cNvPr id="8" name="Freeform 8"/>
          <p:cNvSpPr/>
          <p:nvPr/>
        </p:nvSpPr>
        <p:spPr>
          <a:xfrm>
            <a:off x="15880951" y="-1693459"/>
            <a:ext cx="4071451" cy="4078867"/>
          </a:xfrm>
          <a:custGeom>
            <a:avLst/>
            <a:gdLst/>
            <a:ahLst/>
            <a:cxnLst/>
            <a:rect l="l" t="t" r="r" b="b"/>
            <a:pathLst>
              <a:path w="4071451" h="4078867">
                <a:moveTo>
                  <a:pt x="0" y="0"/>
                </a:moveTo>
                <a:lnTo>
                  <a:pt x="4071451" y="0"/>
                </a:lnTo>
                <a:lnTo>
                  <a:pt x="4071451" y="4078868"/>
                </a:lnTo>
                <a:lnTo>
                  <a:pt x="0" y="4078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16898813" y="-671888"/>
            <a:ext cx="2035726" cy="203572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flipV="1">
            <a:off x="-160020" y="1028700"/>
            <a:ext cx="15553339" cy="19050"/>
          </a:xfrm>
          <a:prstGeom prst="line">
            <a:avLst/>
          </a:prstGeom>
          <a:ln w="38100" cap="flat">
            <a:solidFill>
              <a:srgbClr val="000000"/>
            </a:solidFill>
            <a:prstDash val="solid"/>
            <a:headEnd type="none" w="sm" len="sm"/>
            <a:tailEnd type="oval" w="lg" len="lg"/>
          </a:ln>
        </p:spPr>
        <p:txBody>
          <a:bodyPr/>
          <a:lstStyle/>
          <a:p>
            <a:endParaRPr lang="en-US"/>
          </a:p>
        </p:txBody>
      </p:sp>
      <p:sp>
        <p:nvSpPr>
          <p:cNvPr id="13" name="AutoShape 13"/>
          <p:cNvSpPr/>
          <p:nvPr/>
        </p:nvSpPr>
        <p:spPr>
          <a:xfrm flipV="1">
            <a:off x="3430852" y="9248775"/>
            <a:ext cx="15553339" cy="19050"/>
          </a:xfrm>
          <a:prstGeom prst="line">
            <a:avLst/>
          </a:prstGeom>
          <a:ln w="38100" cap="flat">
            <a:solidFill>
              <a:srgbClr val="000000"/>
            </a:solidFill>
            <a:prstDash val="solid"/>
            <a:headEnd type="oval" w="lg" len="lg"/>
            <a:tailEnd type="none" w="sm" len="sm"/>
          </a:ln>
        </p:spPr>
        <p:txBody>
          <a:bodyPr/>
          <a:lstStyle/>
          <a:p>
            <a:endParaRPr lang="en-US"/>
          </a:p>
        </p:txBody>
      </p:sp>
      <p:sp>
        <p:nvSpPr>
          <p:cNvPr id="20" name="TextBox 19">
            <a:extLst>
              <a:ext uri="{FF2B5EF4-FFF2-40B4-BE49-F238E27FC236}">
                <a16:creationId xmlns:a16="http://schemas.microsoft.com/office/drawing/2014/main" id="{CE367232-6613-696D-FD7E-285C5342239D}"/>
              </a:ext>
            </a:extLst>
          </p:cNvPr>
          <p:cNvSpPr txBox="1"/>
          <p:nvPr/>
        </p:nvSpPr>
        <p:spPr>
          <a:xfrm>
            <a:off x="17373600" y="9410700"/>
            <a:ext cx="609600" cy="461665"/>
          </a:xfrm>
          <a:prstGeom prst="rect">
            <a:avLst/>
          </a:prstGeom>
          <a:noFill/>
        </p:spPr>
        <p:txBody>
          <a:bodyPr wrap="square" rtlCol="0">
            <a:spAutoFit/>
          </a:bodyPr>
          <a:lstStyle/>
          <a:p>
            <a:r>
              <a:rPr lang="en-US" sz="2400" dirty="0">
                <a:latin typeface="Robot Bold"/>
              </a:rPr>
              <a:t>5</a:t>
            </a:r>
            <a:endParaRPr lang="en-US" sz="2400" dirty="0">
              <a:solidFill>
                <a:schemeClr val="bg1"/>
              </a:solidFill>
              <a:latin typeface="Robot Bold"/>
            </a:endParaRPr>
          </a:p>
        </p:txBody>
      </p:sp>
      <p:sp>
        <p:nvSpPr>
          <p:cNvPr id="15" name="TextBox 14">
            <a:extLst>
              <a:ext uri="{FF2B5EF4-FFF2-40B4-BE49-F238E27FC236}">
                <a16:creationId xmlns:a16="http://schemas.microsoft.com/office/drawing/2014/main" id="{5FA4A2E8-3966-AC74-EEB5-1CA2E2C71872}"/>
              </a:ext>
            </a:extLst>
          </p:cNvPr>
          <p:cNvSpPr txBox="1"/>
          <p:nvPr/>
        </p:nvSpPr>
        <p:spPr>
          <a:xfrm>
            <a:off x="3544910" y="9463416"/>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graphicFrame>
        <p:nvGraphicFramePr>
          <p:cNvPr id="16" name="Diagram 15">
            <a:extLst>
              <a:ext uri="{FF2B5EF4-FFF2-40B4-BE49-F238E27FC236}">
                <a16:creationId xmlns:a16="http://schemas.microsoft.com/office/drawing/2014/main" id="{078DFAC5-D99F-0E68-19B7-C7EAD24A23EB}"/>
              </a:ext>
            </a:extLst>
          </p:cNvPr>
          <p:cNvGraphicFramePr/>
          <p:nvPr>
            <p:extLst>
              <p:ext uri="{D42A27DB-BD31-4B8C-83A1-F6EECF244321}">
                <p14:modId xmlns:p14="http://schemas.microsoft.com/office/powerpoint/2010/main" val="4170396925"/>
              </p:ext>
            </p:extLst>
          </p:nvPr>
        </p:nvGraphicFramePr>
        <p:xfrm>
          <a:off x="3316746" y="3143249"/>
          <a:ext cx="12380454" cy="5288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AC67F-2BC3-A9EA-C267-9EFEFE89AE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7E1788-BFD8-BD6E-41CA-6E197451804A}"/>
              </a:ext>
            </a:extLst>
          </p:cNvPr>
          <p:cNvSpPr/>
          <p:nvPr/>
        </p:nvSpPr>
        <p:spPr>
          <a:xfrm>
            <a:off x="-1028700" y="762116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2460A498-756D-4C05-588E-CA2B34C1B2D7}"/>
              </a:ext>
            </a:extLst>
          </p:cNvPr>
          <p:cNvSpPr/>
          <p:nvPr/>
        </p:nvSpPr>
        <p:spPr>
          <a:xfrm>
            <a:off x="-517410" y="8431464"/>
            <a:ext cx="2489663" cy="2494198"/>
          </a:xfrm>
          <a:custGeom>
            <a:avLst/>
            <a:gdLst/>
            <a:ahLst/>
            <a:cxnLst/>
            <a:rect l="l" t="t" r="r" b="b"/>
            <a:pathLst>
              <a:path w="2489663" h="2494198">
                <a:moveTo>
                  <a:pt x="0" y="0"/>
                </a:moveTo>
                <a:lnTo>
                  <a:pt x="2489662" y="0"/>
                </a:lnTo>
                <a:lnTo>
                  <a:pt x="2489662" y="2494198"/>
                </a:lnTo>
                <a:lnTo>
                  <a:pt x="0" y="2494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a:extLst>
              <a:ext uri="{FF2B5EF4-FFF2-40B4-BE49-F238E27FC236}">
                <a16:creationId xmlns:a16="http://schemas.microsoft.com/office/drawing/2014/main" id="{C55BFCA9-CA88-54F0-1F9F-DB32DE776C7D}"/>
              </a:ext>
            </a:extLst>
          </p:cNvPr>
          <p:cNvGrpSpPr/>
          <p:nvPr/>
        </p:nvGrpSpPr>
        <p:grpSpPr>
          <a:xfrm>
            <a:off x="2213955" y="9678563"/>
            <a:ext cx="1216873" cy="1216873"/>
            <a:chOff x="0" y="0"/>
            <a:chExt cx="812800" cy="812800"/>
          </a:xfrm>
        </p:grpSpPr>
        <p:sp>
          <p:nvSpPr>
            <p:cNvPr id="5" name="Freeform 5">
              <a:extLst>
                <a:ext uri="{FF2B5EF4-FFF2-40B4-BE49-F238E27FC236}">
                  <a16:creationId xmlns:a16="http://schemas.microsoft.com/office/drawing/2014/main" id="{F9E5FBA2-7716-CBF5-BD96-EB683C11531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6" name="TextBox 6">
              <a:extLst>
                <a:ext uri="{FF2B5EF4-FFF2-40B4-BE49-F238E27FC236}">
                  <a16:creationId xmlns:a16="http://schemas.microsoft.com/office/drawing/2014/main" id="{4D3DD2BE-0800-71BD-763E-C12DCB27B1E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38D0CB08-5DD6-B255-39C6-BE884ECB1133}"/>
              </a:ext>
            </a:extLst>
          </p:cNvPr>
          <p:cNvSpPr txBox="1"/>
          <p:nvPr/>
        </p:nvSpPr>
        <p:spPr>
          <a:xfrm>
            <a:off x="4819184" y="1182863"/>
            <a:ext cx="8649632" cy="1552575"/>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Algorithm</a:t>
            </a:r>
          </a:p>
        </p:txBody>
      </p:sp>
      <p:sp>
        <p:nvSpPr>
          <p:cNvPr id="8" name="Freeform 8">
            <a:extLst>
              <a:ext uri="{FF2B5EF4-FFF2-40B4-BE49-F238E27FC236}">
                <a16:creationId xmlns:a16="http://schemas.microsoft.com/office/drawing/2014/main" id="{4FA04D05-C7F1-8266-E170-FA3533EBEC7E}"/>
              </a:ext>
            </a:extLst>
          </p:cNvPr>
          <p:cNvSpPr/>
          <p:nvPr/>
        </p:nvSpPr>
        <p:spPr>
          <a:xfrm>
            <a:off x="15880951" y="-1693459"/>
            <a:ext cx="4071451" cy="4078867"/>
          </a:xfrm>
          <a:custGeom>
            <a:avLst/>
            <a:gdLst/>
            <a:ahLst/>
            <a:cxnLst/>
            <a:rect l="l" t="t" r="r" b="b"/>
            <a:pathLst>
              <a:path w="4071451" h="4078867">
                <a:moveTo>
                  <a:pt x="0" y="0"/>
                </a:moveTo>
                <a:lnTo>
                  <a:pt x="4071451" y="0"/>
                </a:lnTo>
                <a:lnTo>
                  <a:pt x="4071451" y="4078868"/>
                </a:lnTo>
                <a:lnTo>
                  <a:pt x="0" y="4078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a:extLst>
              <a:ext uri="{FF2B5EF4-FFF2-40B4-BE49-F238E27FC236}">
                <a16:creationId xmlns:a16="http://schemas.microsoft.com/office/drawing/2014/main" id="{77F6E04E-4CDA-7354-EE48-9B231F3EE67B}"/>
              </a:ext>
            </a:extLst>
          </p:cNvPr>
          <p:cNvGrpSpPr/>
          <p:nvPr/>
        </p:nvGrpSpPr>
        <p:grpSpPr>
          <a:xfrm>
            <a:off x="16898813" y="-671888"/>
            <a:ext cx="2035726" cy="2035726"/>
            <a:chOff x="0" y="0"/>
            <a:chExt cx="812800" cy="812800"/>
          </a:xfrm>
        </p:grpSpPr>
        <p:sp>
          <p:nvSpPr>
            <p:cNvPr id="10" name="Freeform 10">
              <a:extLst>
                <a:ext uri="{FF2B5EF4-FFF2-40B4-BE49-F238E27FC236}">
                  <a16:creationId xmlns:a16="http://schemas.microsoft.com/office/drawing/2014/main" id="{BE388B5A-446F-B9D3-738D-E0EAC10BFC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11" name="TextBox 11">
              <a:extLst>
                <a:ext uri="{FF2B5EF4-FFF2-40B4-BE49-F238E27FC236}">
                  <a16:creationId xmlns:a16="http://schemas.microsoft.com/office/drawing/2014/main" id="{F21F87AA-3321-B22E-099D-E4695DDFD4F0}"/>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a:extLst>
              <a:ext uri="{FF2B5EF4-FFF2-40B4-BE49-F238E27FC236}">
                <a16:creationId xmlns:a16="http://schemas.microsoft.com/office/drawing/2014/main" id="{4E55E074-CF87-8CF7-2D66-E5CEE3BB5F52}"/>
              </a:ext>
            </a:extLst>
          </p:cNvPr>
          <p:cNvSpPr/>
          <p:nvPr/>
        </p:nvSpPr>
        <p:spPr>
          <a:xfrm flipV="1">
            <a:off x="-160020" y="1028700"/>
            <a:ext cx="15553339" cy="19050"/>
          </a:xfrm>
          <a:prstGeom prst="line">
            <a:avLst/>
          </a:prstGeom>
          <a:ln w="38100" cap="flat">
            <a:solidFill>
              <a:srgbClr val="000000"/>
            </a:solidFill>
            <a:prstDash val="solid"/>
            <a:headEnd type="none" w="sm" len="sm"/>
            <a:tailEnd type="oval" w="lg" len="lg"/>
          </a:ln>
        </p:spPr>
        <p:txBody>
          <a:bodyPr/>
          <a:lstStyle/>
          <a:p>
            <a:endParaRPr lang="en-US"/>
          </a:p>
        </p:txBody>
      </p:sp>
      <p:sp>
        <p:nvSpPr>
          <p:cNvPr id="13" name="AutoShape 13">
            <a:extLst>
              <a:ext uri="{FF2B5EF4-FFF2-40B4-BE49-F238E27FC236}">
                <a16:creationId xmlns:a16="http://schemas.microsoft.com/office/drawing/2014/main" id="{B7D8F0AC-0798-639C-C46F-0FF8341F5DAF}"/>
              </a:ext>
            </a:extLst>
          </p:cNvPr>
          <p:cNvSpPr/>
          <p:nvPr/>
        </p:nvSpPr>
        <p:spPr>
          <a:xfrm flipV="1">
            <a:off x="3430852" y="9248775"/>
            <a:ext cx="15553339" cy="19050"/>
          </a:xfrm>
          <a:prstGeom prst="line">
            <a:avLst/>
          </a:prstGeom>
          <a:ln w="38100" cap="flat">
            <a:solidFill>
              <a:srgbClr val="000000"/>
            </a:solidFill>
            <a:prstDash val="solid"/>
            <a:headEnd type="oval" w="lg" len="lg"/>
            <a:tailEnd type="none" w="sm" len="sm"/>
          </a:ln>
        </p:spPr>
        <p:txBody>
          <a:bodyPr/>
          <a:lstStyle/>
          <a:p>
            <a:endParaRPr lang="en-US"/>
          </a:p>
        </p:txBody>
      </p:sp>
      <p:sp>
        <p:nvSpPr>
          <p:cNvPr id="14" name="TextBox 14">
            <a:extLst>
              <a:ext uri="{FF2B5EF4-FFF2-40B4-BE49-F238E27FC236}">
                <a16:creationId xmlns:a16="http://schemas.microsoft.com/office/drawing/2014/main" id="{0B2E8448-93BF-DAE6-F227-7B7EF1276B35}"/>
              </a:ext>
            </a:extLst>
          </p:cNvPr>
          <p:cNvSpPr txBox="1"/>
          <p:nvPr/>
        </p:nvSpPr>
        <p:spPr>
          <a:xfrm>
            <a:off x="3086100" y="3166133"/>
            <a:ext cx="11945761" cy="2500685"/>
          </a:xfrm>
          <a:prstGeom prst="rect">
            <a:avLst/>
          </a:prstGeom>
        </p:spPr>
        <p:txBody>
          <a:bodyPr lIns="0" tIns="0" rIns="0" bIns="0" rtlCol="0" anchor="t">
            <a:spAutoFit/>
          </a:bodyPr>
          <a:lstStyle/>
          <a:p>
            <a:pPr algn="just">
              <a:lnSpc>
                <a:spcPts val="3919"/>
              </a:lnSpc>
            </a:pPr>
            <a:endParaRPr lang="en-US" sz="4000" i="1" dirty="0">
              <a:latin typeface="Cambria Math" panose="02040503050406030204" pitchFamily="18" charset="0"/>
            </a:endParaRPr>
          </a:p>
          <a:p>
            <a:pPr marL="457200" indent="-457200" algn="just">
              <a:lnSpc>
                <a:spcPts val="3919"/>
              </a:lnSpc>
              <a:buFont typeface="Arial" panose="020B0604020202020204" pitchFamily="34" charset="0"/>
              <a:buChar char="•"/>
            </a:pPr>
            <a:endParaRPr lang="en-US" sz="4000" i="1" dirty="0">
              <a:latin typeface="Cambria Math" panose="02040503050406030204" pitchFamily="18" charset="0"/>
            </a:endParaRPr>
          </a:p>
          <a:p>
            <a:pPr algn="just">
              <a:lnSpc>
                <a:spcPts val="3919"/>
              </a:lnSpc>
            </a:pPr>
            <a:r>
              <a:rPr lang="en-US" sz="4000" i="1" dirty="0">
                <a:latin typeface="Cambria Math" panose="02040503050406030204" pitchFamily="18" charset="0"/>
              </a:rPr>
              <a:t> </a:t>
            </a:r>
            <a:endParaRPr lang="en-US" sz="4000" dirty="0">
              <a:latin typeface="Arial" panose="020B0604020202020204" pitchFamily="34" charset="0"/>
              <a:cs typeface="Arial" panose="020B0604020202020204" pitchFamily="34" charset="0"/>
            </a:endParaRPr>
          </a:p>
          <a:p>
            <a:pPr marL="457200" indent="-457200" algn="just">
              <a:lnSpc>
                <a:spcPts val="3919"/>
              </a:lnSpc>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algn="just">
              <a:lnSpc>
                <a:spcPts val="3919"/>
              </a:lnSpc>
            </a:pPr>
            <a:endParaRPr lang="en-US" sz="4000" dirty="0">
              <a:latin typeface="Arial" panose="020B0604020202020204" pitchFamily="34" charset="0"/>
              <a:cs typeface="Arial" panose="020B0604020202020204" pitchFamily="34" charset="0"/>
            </a:endParaRPr>
          </a:p>
        </p:txBody>
      </p:sp>
      <p:pic>
        <p:nvPicPr>
          <p:cNvPr id="16" name="Picture 15" descr="A graph with a blue line&#10;&#10;AI-generated content may be incorrect.">
            <a:extLst>
              <a:ext uri="{FF2B5EF4-FFF2-40B4-BE49-F238E27FC236}">
                <a16:creationId xmlns:a16="http://schemas.microsoft.com/office/drawing/2014/main" id="{A01C47D4-CF36-827C-2964-28A77922E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5372" y="2717805"/>
            <a:ext cx="7711310" cy="5021863"/>
          </a:xfrm>
          <a:prstGeom prst="rect">
            <a:avLst/>
          </a:prstGeom>
        </p:spPr>
      </p:pic>
      <p:sp>
        <p:nvSpPr>
          <p:cNvPr id="17" name="TextBox 16">
            <a:extLst>
              <a:ext uri="{FF2B5EF4-FFF2-40B4-BE49-F238E27FC236}">
                <a16:creationId xmlns:a16="http://schemas.microsoft.com/office/drawing/2014/main" id="{06474FE7-7183-E87E-ED9D-4235C92C16CD}"/>
              </a:ext>
            </a:extLst>
          </p:cNvPr>
          <p:cNvSpPr txBox="1"/>
          <p:nvPr/>
        </p:nvSpPr>
        <p:spPr>
          <a:xfrm>
            <a:off x="10497016" y="8062132"/>
            <a:ext cx="5943600"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cs typeface="Roboto" panose="02000000000000000000" pitchFamily="2" charset="0"/>
              </a:rPr>
              <a:t>Fig. Entropy growth for a camera-triggered event</a:t>
            </a:r>
          </a:p>
        </p:txBody>
      </p:sp>
      <p:sp>
        <p:nvSpPr>
          <p:cNvPr id="21" name="Slide Number Placeholder 20">
            <a:extLst>
              <a:ext uri="{FF2B5EF4-FFF2-40B4-BE49-F238E27FC236}">
                <a16:creationId xmlns:a16="http://schemas.microsoft.com/office/drawing/2014/main" id="{F31EDB15-E856-0B5D-1F96-5632781F08ED}"/>
              </a:ext>
            </a:extLst>
          </p:cNvPr>
          <p:cNvSpPr>
            <a:spLocks noGrp="1"/>
          </p:cNvSpPr>
          <p:nvPr>
            <p:ph type="sldNum" sz="quarter" idx="12"/>
          </p:nvPr>
        </p:nvSpPr>
        <p:spPr/>
        <p:txBody>
          <a:bodyPr/>
          <a:lstStyle/>
          <a:p>
            <a:endParaRPr lang="en-US" dirty="0"/>
          </a:p>
        </p:txBody>
      </p:sp>
      <p:sp>
        <p:nvSpPr>
          <p:cNvPr id="23" name="TextBox 22">
            <a:extLst>
              <a:ext uri="{FF2B5EF4-FFF2-40B4-BE49-F238E27FC236}">
                <a16:creationId xmlns:a16="http://schemas.microsoft.com/office/drawing/2014/main" id="{11287091-710D-0D7F-AF30-91F3B99BD776}"/>
              </a:ext>
            </a:extLst>
          </p:cNvPr>
          <p:cNvSpPr txBox="1"/>
          <p:nvPr/>
        </p:nvSpPr>
        <p:spPr>
          <a:xfrm>
            <a:off x="17373600" y="9410700"/>
            <a:ext cx="609600" cy="461665"/>
          </a:xfrm>
          <a:prstGeom prst="rect">
            <a:avLst/>
          </a:prstGeom>
          <a:noFill/>
        </p:spPr>
        <p:txBody>
          <a:bodyPr wrap="square" rtlCol="0">
            <a:spAutoFit/>
          </a:bodyPr>
          <a:lstStyle/>
          <a:p>
            <a:r>
              <a:rPr lang="en-US" sz="2400" dirty="0">
                <a:latin typeface="Robot Bold"/>
              </a:rPr>
              <a:t>6</a:t>
            </a:r>
            <a:endParaRPr lang="en-US" sz="2400" dirty="0">
              <a:solidFill>
                <a:schemeClr val="bg1"/>
              </a:solidFill>
              <a:latin typeface="Robot Bold"/>
            </a:endParaRPr>
          </a:p>
        </p:txBody>
      </p:sp>
      <p:sp>
        <p:nvSpPr>
          <p:cNvPr id="18" name="TextBox 17">
            <a:extLst>
              <a:ext uri="{FF2B5EF4-FFF2-40B4-BE49-F238E27FC236}">
                <a16:creationId xmlns:a16="http://schemas.microsoft.com/office/drawing/2014/main" id="{BD3A1F4E-E264-7066-A430-9AD349423EAE}"/>
              </a:ext>
            </a:extLst>
          </p:cNvPr>
          <p:cNvSpPr txBox="1"/>
          <p:nvPr/>
        </p:nvSpPr>
        <p:spPr>
          <a:xfrm>
            <a:off x="3430828" y="9412438"/>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mc:AlternateContent xmlns:mc="http://schemas.openxmlformats.org/markup-compatibility/2006" xmlns:a14="http://schemas.microsoft.com/office/drawing/2010/main">
        <mc:Choice Requires="a14">
          <p:graphicFrame>
            <p:nvGraphicFramePr>
              <p:cNvPr id="19" name="Diagram 18">
                <a:extLst>
                  <a:ext uri="{FF2B5EF4-FFF2-40B4-BE49-F238E27FC236}">
                    <a16:creationId xmlns:a16="http://schemas.microsoft.com/office/drawing/2014/main" id="{9BB50981-B595-C798-005F-DF2767D752F4}"/>
                  </a:ext>
                </a:extLst>
              </p:cNvPr>
              <p:cNvGraphicFramePr/>
              <p:nvPr>
                <p:extLst>
                  <p:ext uri="{D42A27DB-BD31-4B8C-83A1-F6EECF244321}">
                    <p14:modId xmlns:p14="http://schemas.microsoft.com/office/powerpoint/2010/main" val="3810756654"/>
                  </p:ext>
                </p:extLst>
              </p:nvPr>
            </p:nvGraphicFramePr>
            <p:xfrm>
              <a:off x="2155921" y="3213831"/>
              <a:ext cx="7055245" cy="52065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Choice>
        <mc:Fallback xmlns="">
          <p:graphicFrame>
            <p:nvGraphicFramePr>
              <p:cNvPr id="19" name="Diagram 18">
                <a:extLst>
                  <a:ext uri="{FF2B5EF4-FFF2-40B4-BE49-F238E27FC236}">
                    <a16:creationId xmlns:a16="http://schemas.microsoft.com/office/drawing/2014/main" id="{9BB50981-B595-C798-005F-DF2767D752F4}"/>
                  </a:ext>
                </a:extLst>
              </p:cNvPr>
              <p:cNvGraphicFramePr/>
              <p:nvPr>
                <p:extLst>
                  <p:ext uri="{D42A27DB-BD31-4B8C-83A1-F6EECF244321}">
                    <p14:modId xmlns:p14="http://schemas.microsoft.com/office/powerpoint/2010/main" val="3810756654"/>
                  </p:ext>
                </p:extLst>
              </p:nvPr>
            </p:nvGraphicFramePr>
            <p:xfrm>
              <a:off x="2155921" y="3213831"/>
              <a:ext cx="7055245" cy="52065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Fallback>
      </mc:AlternateContent>
    </p:spTree>
    <p:extLst>
      <p:ext uri="{BB962C8B-B14F-4D97-AF65-F5344CB8AC3E}">
        <p14:creationId xmlns:p14="http://schemas.microsoft.com/office/powerpoint/2010/main" val="1789394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404B"/>
        </a:solidFill>
        <a:effectLst/>
      </p:bgPr>
    </p:bg>
    <p:spTree>
      <p:nvGrpSpPr>
        <p:cNvPr id="1" name=""/>
        <p:cNvGrpSpPr/>
        <p:nvPr/>
      </p:nvGrpSpPr>
      <p:grpSpPr>
        <a:xfrm>
          <a:off x="0" y="0"/>
          <a:ext cx="0" cy="0"/>
          <a:chOff x="0" y="0"/>
          <a:chExt cx="0" cy="0"/>
        </a:xfrm>
      </p:grpSpPr>
      <p:grpSp>
        <p:nvGrpSpPr>
          <p:cNvPr id="2" name="Group 2"/>
          <p:cNvGrpSpPr/>
          <p:nvPr/>
        </p:nvGrpSpPr>
        <p:grpSpPr>
          <a:xfrm>
            <a:off x="-2600510" y="-3848100"/>
            <a:ext cx="20888510" cy="16927642"/>
            <a:chOff x="-154754" y="0"/>
            <a:chExt cx="1074318" cy="870606"/>
          </a:xfrm>
        </p:grpSpPr>
        <p:sp>
          <p:nvSpPr>
            <p:cNvPr id="3" name="Freeform 3"/>
            <p:cNvSpPr/>
            <p:nvPr/>
          </p:nvSpPr>
          <p:spPr>
            <a:xfrm>
              <a:off x="-154754" y="0"/>
              <a:ext cx="1014692" cy="870606"/>
            </a:xfrm>
            <a:custGeom>
              <a:avLst/>
              <a:gdLst/>
              <a:ahLst/>
              <a:cxnLst/>
              <a:rect l="l" t="t" r="r" b="b"/>
              <a:pathLst>
                <a:path w="1014692" h="870606">
                  <a:moveTo>
                    <a:pt x="507346" y="0"/>
                  </a:moveTo>
                  <a:cubicBezTo>
                    <a:pt x="227147" y="0"/>
                    <a:pt x="0" y="194892"/>
                    <a:pt x="0" y="435303"/>
                  </a:cubicBezTo>
                  <a:cubicBezTo>
                    <a:pt x="0" y="675715"/>
                    <a:pt x="227147" y="870606"/>
                    <a:pt x="507346" y="870606"/>
                  </a:cubicBezTo>
                  <a:cubicBezTo>
                    <a:pt x="787546" y="870606"/>
                    <a:pt x="1014692" y="675715"/>
                    <a:pt x="1014692" y="435303"/>
                  </a:cubicBezTo>
                  <a:cubicBezTo>
                    <a:pt x="1014692" y="194892"/>
                    <a:pt x="787546" y="0"/>
                    <a:pt x="507346" y="0"/>
                  </a:cubicBezTo>
                  <a:close/>
                </a:path>
              </a:pathLst>
            </a:custGeom>
            <a:solidFill>
              <a:srgbClr val="FFFFFF"/>
            </a:solidFill>
          </p:spPr>
          <p:txBody>
            <a:bodyPr/>
            <a:lstStyle/>
            <a:p>
              <a:endParaRPr lang="en-US"/>
            </a:p>
          </p:txBody>
        </p:sp>
        <p:sp>
          <p:nvSpPr>
            <p:cNvPr id="4" name="TextBox 4"/>
            <p:cNvSpPr txBox="1"/>
            <p:nvPr/>
          </p:nvSpPr>
          <p:spPr>
            <a:xfrm>
              <a:off x="95127" y="43519"/>
              <a:ext cx="824437" cy="7454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286614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135123" y="-808742"/>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608437" y="2701924"/>
            <a:ext cx="1216873" cy="121687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652375" y="542245"/>
            <a:ext cx="5510425" cy="1552575"/>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Results</a:t>
            </a:r>
          </a:p>
        </p:txBody>
      </p:sp>
      <p:pic>
        <p:nvPicPr>
          <p:cNvPr id="13" name="Picture 12" descr="A graph with a blue line&#10;&#10;AI-generated content may be incorrect.">
            <a:extLst>
              <a:ext uri="{FF2B5EF4-FFF2-40B4-BE49-F238E27FC236}">
                <a16:creationId xmlns:a16="http://schemas.microsoft.com/office/drawing/2014/main" id="{5965642B-56A0-E032-1A16-5C458E760F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6199" y="2400300"/>
            <a:ext cx="5312259" cy="4651458"/>
          </a:xfrm>
          <a:prstGeom prst="rect">
            <a:avLst/>
          </a:prstGeom>
        </p:spPr>
      </p:pic>
      <p:pic>
        <p:nvPicPr>
          <p:cNvPr id="14" name="Picture 13" descr="A graph with a line drawn on it&#10;&#10;AI-generated content may be incorrect.">
            <a:extLst>
              <a:ext uri="{FF2B5EF4-FFF2-40B4-BE49-F238E27FC236}">
                <a16:creationId xmlns:a16="http://schemas.microsoft.com/office/drawing/2014/main" id="{6DE5EDFD-B6C7-439C-D643-A9D492D818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0360" y="2304924"/>
            <a:ext cx="5986618" cy="4842209"/>
          </a:xfrm>
          <a:prstGeom prst="rect">
            <a:avLst/>
          </a:prstGeom>
        </p:spPr>
      </p:pic>
      <p:sp>
        <p:nvSpPr>
          <p:cNvPr id="15" name="TextBox 14">
            <a:extLst>
              <a:ext uri="{FF2B5EF4-FFF2-40B4-BE49-F238E27FC236}">
                <a16:creationId xmlns:a16="http://schemas.microsoft.com/office/drawing/2014/main" id="{F9E0F814-D368-F912-FE8F-4FA0936FAD8D}"/>
              </a:ext>
            </a:extLst>
          </p:cNvPr>
          <p:cNvSpPr txBox="1"/>
          <p:nvPr/>
        </p:nvSpPr>
        <p:spPr>
          <a:xfrm>
            <a:off x="2362200" y="7429500"/>
            <a:ext cx="11524444" cy="369332"/>
          </a:xfrm>
          <a:prstGeom prst="rect">
            <a:avLst/>
          </a:prstGeom>
          <a:noFill/>
        </p:spPr>
        <p:txBody>
          <a:bodyPr wrap="square" rtlCol="0">
            <a:spAutoFit/>
          </a:bodyPr>
          <a:lstStyle/>
          <a:p>
            <a:r>
              <a:rPr lang="en-US" i="1" dirty="0"/>
              <a:t> </a:t>
            </a:r>
          </a:p>
        </p:txBody>
      </p:sp>
      <p:cxnSp>
        <p:nvCxnSpPr>
          <p:cNvPr id="17" name="Straight Connector 16">
            <a:extLst>
              <a:ext uri="{FF2B5EF4-FFF2-40B4-BE49-F238E27FC236}">
                <a16:creationId xmlns:a16="http://schemas.microsoft.com/office/drawing/2014/main" id="{44075B1D-BA37-6B03-D3A9-EDA9A0835BDA}"/>
              </a:ext>
            </a:extLst>
          </p:cNvPr>
          <p:cNvCxnSpPr/>
          <p:nvPr/>
        </p:nvCxnSpPr>
        <p:spPr>
          <a:xfrm>
            <a:off x="2590800" y="7581900"/>
            <a:ext cx="2133600" cy="0"/>
          </a:xfrm>
          <a:prstGeom prst="line">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0CC5B104-3B65-560F-B7BB-60612796950B}"/>
              </a:ext>
            </a:extLst>
          </p:cNvPr>
          <p:cNvSpPr txBox="1"/>
          <p:nvPr/>
        </p:nvSpPr>
        <p:spPr>
          <a:xfrm>
            <a:off x="5119114" y="7320290"/>
            <a:ext cx="9347200" cy="523220"/>
          </a:xfrm>
          <a:prstGeom prst="rect">
            <a:avLst/>
          </a:prstGeom>
          <a:noFill/>
        </p:spPr>
        <p:txBody>
          <a:bodyPr wrap="square" rtlCol="0">
            <a:spAutoFit/>
          </a:bodyPr>
          <a:lstStyle/>
          <a:p>
            <a:r>
              <a:rPr lang="en-US" sz="2800" dirty="0">
                <a:latin typeface="Roboto" panose="02000000000000000000" pitchFamily="2" charset="0"/>
                <a:ea typeface="Roboto" panose="02000000000000000000" pitchFamily="2" charset="0"/>
                <a:cs typeface="Roboto" panose="02000000000000000000" pitchFamily="2" charset="0"/>
              </a:rPr>
              <a:t>&gt; 3 standard deviations from mean of first 15 frames</a:t>
            </a:r>
          </a:p>
        </p:txBody>
      </p:sp>
      <p:cxnSp>
        <p:nvCxnSpPr>
          <p:cNvPr id="19" name="Straight Connector 18">
            <a:extLst>
              <a:ext uri="{FF2B5EF4-FFF2-40B4-BE49-F238E27FC236}">
                <a16:creationId xmlns:a16="http://schemas.microsoft.com/office/drawing/2014/main" id="{E1EFD76D-1D61-F41E-E11D-7FA88058CE88}"/>
              </a:ext>
            </a:extLst>
          </p:cNvPr>
          <p:cNvCxnSpPr/>
          <p:nvPr/>
        </p:nvCxnSpPr>
        <p:spPr>
          <a:xfrm>
            <a:off x="2590800" y="8343900"/>
            <a:ext cx="2133600" cy="0"/>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0960F6DE-D738-677F-33AD-6E57708A659D}"/>
              </a:ext>
            </a:extLst>
          </p:cNvPr>
          <p:cNvSpPr txBox="1"/>
          <p:nvPr/>
        </p:nvSpPr>
        <p:spPr>
          <a:xfrm>
            <a:off x="5119114" y="8082290"/>
            <a:ext cx="9347200" cy="523220"/>
          </a:xfrm>
          <a:prstGeom prst="rect">
            <a:avLst/>
          </a:prstGeom>
          <a:noFill/>
        </p:spPr>
        <p:txBody>
          <a:bodyPr wrap="square" rtlCol="0">
            <a:spAutoFit/>
          </a:bodyPr>
          <a:lstStyle/>
          <a:p>
            <a:r>
              <a:rPr lang="en-US" sz="2800" dirty="0">
                <a:latin typeface="Roboto" panose="02000000000000000000" pitchFamily="2" charset="0"/>
                <a:ea typeface="Roboto" panose="02000000000000000000" pitchFamily="2" charset="0"/>
                <a:cs typeface="Roboto" panose="02000000000000000000" pitchFamily="2" charset="0"/>
              </a:rPr>
              <a:t>Greatest increase in slope</a:t>
            </a:r>
          </a:p>
        </p:txBody>
      </p:sp>
      <p:sp>
        <p:nvSpPr>
          <p:cNvPr id="23" name="TextBox 22">
            <a:extLst>
              <a:ext uri="{FF2B5EF4-FFF2-40B4-BE49-F238E27FC236}">
                <a16:creationId xmlns:a16="http://schemas.microsoft.com/office/drawing/2014/main" id="{B8B20A01-8924-00DB-F9CD-431400C71B13}"/>
              </a:ext>
            </a:extLst>
          </p:cNvPr>
          <p:cNvSpPr txBox="1"/>
          <p:nvPr/>
        </p:nvSpPr>
        <p:spPr>
          <a:xfrm>
            <a:off x="17373600" y="9410700"/>
            <a:ext cx="609600" cy="461665"/>
          </a:xfrm>
          <a:prstGeom prst="rect">
            <a:avLst/>
          </a:prstGeom>
          <a:noFill/>
        </p:spPr>
        <p:txBody>
          <a:bodyPr wrap="square" rtlCol="0">
            <a:spAutoFit/>
          </a:bodyPr>
          <a:lstStyle/>
          <a:p>
            <a:r>
              <a:rPr lang="en-US" sz="2400" dirty="0">
                <a:solidFill>
                  <a:schemeClr val="bg1"/>
                </a:solidFill>
                <a:latin typeface="Robot Bold"/>
              </a:rPr>
              <a:t>7</a:t>
            </a:r>
          </a:p>
        </p:txBody>
      </p:sp>
      <p:sp>
        <p:nvSpPr>
          <p:cNvPr id="11" name="TextBox 10">
            <a:extLst>
              <a:ext uri="{FF2B5EF4-FFF2-40B4-BE49-F238E27FC236}">
                <a16:creationId xmlns:a16="http://schemas.microsoft.com/office/drawing/2014/main" id="{2A085721-4823-67FE-E004-7A8A4B2A5005}"/>
              </a:ext>
            </a:extLst>
          </p:cNvPr>
          <p:cNvSpPr txBox="1"/>
          <p:nvPr/>
        </p:nvSpPr>
        <p:spPr>
          <a:xfrm>
            <a:off x="1369160" y="9332748"/>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404B"/>
        </a:solidFill>
        <a:effectLst/>
      </p:bgPr>
    </p:bg>
    <p:spTree>
      <p:nvGrpSpPr>
        <p:cNvPr id="1" name="">
          <a:extLst>
            <a:ext uri="{FF2B5EF4-FFF2-40B4-BE49-F238E27FC236}">
              <a16:creationId xmlns:a16="http://schemas.microsoft.com/office/drawing/2014/main" id="{81872831-7C49-9E9F-3056-47A3904CBD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6E3A5B-2C55-DDBB-E250-2AC8A535A783}"/>
              </a:ext>
            </a:extLst>
          </p:cNvPr>
          <p:cNvGrpSpPr/>
          <p:nvPr/>
        </p:nvGrpSpPr>
        <p:grpSpPr>
          <a:xfrm>
            <a:off x="-2600510" y="-3848100"/>
            <a:ext cx="20888510" cy="16927642"/>
            <a:chOff x="-154754" y="0"/>
            <a:chExt cx="1074318" cy="870606"/>
          </a:xfrm>
        </p:grpSpPr>
        <p:sp>
          <p:nvSpPr>
            <p:cNvPr id="3" name="Freeform 3">
              <a:extLst>
                <a:ext uri="{FF2B5EF4-FFF2-40B4-BE49-F238E27FC236}">
                  <a16:creationId xmlns:a16="http://schemas.microsoft.com/office/drawing/2014/main" id="{66808834-E3BA-A4A5-503A-D11ED8AAFEC9}"/>
                </a:ext>
              </a:extLst>
            </p:cNvPr>
            <p:cNvSpPr/>
            <p:nvPr/>
          </p:nvSpPr>
          <p:spPr>
            <a:xfrm>
              <a:off x="-154754" y="0"/>
              <a:ext cx="1014692" cy="870606"/>
            </a:xfrm>
            <a:custGeom>
              <a:avLst/>
              <a:gdLst/>
              <a:ahLst/>
              <a:cxnLst/>
              <a:rect l="l" t="t" r="r" b="b"/>
              <a:pathLst>
                <a:path w="1014692" h="870606">
                  <a:moveTo>
                    <a:pt x="507346" y="0"/>
                  </a:moveTo>
                  <a:cubicBezTo>
                    <a:pt x="227147" y="0"/>
                    <a:pt x="0" y="194892"/>
                    <a:pt x="0" y="435303"/>
                  </a:cubicBezTo>
                  <a:cubicBezTo>
                    <a:pt x="0" y="675715"/>
                    <a:pt x="227147" y="870606"/>
                    <a:pt x="507346" y="870606"/>
                  </a:cubicBezTo>
                  <a:cubicBezTo>
                    <a:pt x="787546" y="870606"/>
                    <a:pt x="1014692" y="675715"/>
                    <a:pt x="1014692" y="435303"/>
                  </a:cubicBezTo>
                  <a:cubicBezTo>
                    <a:pt x="1014692" y="194892"/>
                    <a:pt x="787546" y="0"/>
                    <a:pt x="507346" y="0"/>
                  </a:cubicBezTo>
                  <a:close/>
                </a:path>
              </a:pathLst>
            </a:custGeom>
            <a:solidFill>
              <a:srgbClr val="FFFFFF"/>
            </a:solidFill>
          </p:spPr>
          <p:txBody>
            <a:bodyPr/>
            <a:lstStyle/>
            <a:p>
              <a:endParaRPr lang="en-US"/>
            </a:p>
          </p:txBody>
        </p:sp>
        <p:sp>
          <p:nvSpPr>
            <p:cNvPr id="4" name="TextBox 4">
              <a:extLst>
                <a:ext uri="{FF2B5EF4-FFF2-40B4-BE49-F238E27FC236}">
                  <a16:creationId xmlns:a16="http://schemas.microsoft.com/office/drawing/2014/main" id="{2DAA39C0-428A-D0C7-AB79-6A8F9D08D45D}"/>
                </a:ext>
              </a:extLst>
            </p:cNvPr>
            <p:cNvSpPr txBox="1"/>
            <p:nvPr/>
          </p:nvSpPr>
          <p:spPr>
            <a:xfrm>
              <a:off x="95127" y="43519"/>
              <a:ext cx="824437" cy="7454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C1515E08-51F9-FB0A-6D46-2FE7997F6693}"/>
              </a:ext>
            </a:extLst>
          </p:cNvPr>
          <p:cNvSpPr/>
          <p:nvPr/>
        </p:nvSpPr>
        <p:spPr>
          <a:xfrm>
            <a:off x="-1028700" y="-286614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39F71C15-0C94-292E-0356-3D2EFB4CA93E}"/>
              </a:ext>
            </a:extLst>
          </p:cNvPr>
          <p:cNvSpPr/>
          <p:nvPr/>
        </p:nvSpPr>
        <p:spPr>
          <a:xfrm>
            <a:off x="-2135123" y="-808742"/>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AE52B014-F5E0-32BE-3C38-E2C31F5A3595}"/>
              </a:ext>
            </a:extLst>
          </p:cNvPr>
          <p:cNvGrpSpPr/>
          <p:nvPr/>
        </p:nvGrpSpPr>
        <p:grpSpPr>
          <a:xfrm>
            <a:off x="-608437" y="2701924"/>
            <a:ext cx="1216873" cy="1216873"/>
            <a:chOff x="0" y="0"/>
            <a:chExt cx="812800" cy="812800"/>
          </a:xfrm>
        </p:grpSpPr>
        <p:sp>
          <p:nvSpPr>
            <p:cNvPr id="8" name="Freeform 8">
              <a:extLst>
                <a:ext uri="{FF2B5EF4-FFF2-40B4-BE49-F238E27FC236}">
                  <a16:creationId xmlns:a16="http://schemas.microsoft.com/office/drawing/2014/main" id="{A2FA79CA-12A0-3719-B3D2-A715BDCF14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a:extLst>
                <a:ext uri="{FF2B5EF4-FFF2-40B4-BE49-F238E27FC236}">
                  <a16:creationId xmlns:a16="http://schemas.microsoft.com/office/drawing/2014/main" id="{ED7BF4EF-346B-5E05-83D1-3B5E219AECA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a:extLst>
              <a:ext uri="{FF2B5EF4-FFF2-40B4-BE49-F238E27FC236}">
                <a16:creationId xmlns:a16="http://schemas.microsoft.com/office/drawing/2014/main" id="{FA60164A-B63A-F5DF-BDB9-BB87C5740B9B}"/>
              </a:ext>
            </a:extLst>
          </p:cNvPr>
          <p:cNvSpPr txBox="1"/>
          <p:nvPr/>
        </p:nvSpPr>
        <p:spPr>
          <a:xfrm>
            <a:off x="1652375" y="542245"/>
            <a:ext cx="5510425" cy="1552575"/>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Results</a:t>
            </a:r>
          </a:p>
        </p:txBody>
      </p:sp>
      <p:sp>
        <p:nvSpPr>
          <p:cNvPr id="15" name="TextBox 14">
            <a:extLst>
              <a:ext uri="{FF2B5EF4-FFF2-40B4-BE49-F238E27FC236}">
                <a16:creationId xmlns:a16="http://schemas.microsoft.com/office/drawing/2014/main" id="{190BAED4-F515-8794-1035-AF15E43BC547}"/>
              </a:ext>
            </a:extLst>
          </p:cNvPr>
          <p:cNvSpPr txBox="1"/>
          <p:nvPr/>
        </p:nvSpPr>
        <p:spPr>
          <a:xfrm>
            <a:off x="2362200" y="7429500"/>
            <a:ext cx="11524444" cy="369332"/>
          </a:xfrm>
          <a:prstGeom prst="rect">
            <a:avLst/>
          </a:prstGeom>
          <a:noFill/>
        </p:spPr>
        <p:txBody>
          <a:bodyPr wrap="square" rtlCol="0">
            <a:spAutoFit/>
          </a:bodyPr>
          <a:lstStyle/>
          <a:p>
            <a:r>
              <a:rPr lang="en-US" i="1" dirty="0"/>
              <a:t> </a:t>
            </a:r>
          </a:p>
        </p:txBody>
      </p:sp>
      <p:pic>
        <p:nvPicPr>
          <p:cNvPr id="11" name="Picture 10">
            <a:extLst>
              <a:ext uri="{FF2B5EF4-FFF2-40B4-BE49-F238E27FC236}">
                <a16:creationId xmlns:a16="http://schemas.microsoft.com/office/drawing/2014/main" id="{9AA50F26-B3E0-8CC7-9FB8-D4096E5953C1}"/>
              </a:ext>
            </a:extLst>
          </p:cNvPr>
          <p:cNvPicPr>
            <a:picLocks noChangeAspect="1"/>
          </p:cNvPicPr>
          <p:nvPr/>
        </p:nvPicPr>
        <p:blipFill>
          <a:blip r:embed="rId6"/>
          <a:stretch>
            <a:fillRect/>
          </a:stretch>
        </p:blipFill>
        <p:spPr>
          <a:xfrm>
            <a:off x="1677174" y="2271137"/>
            <a:ext cx="4080662" cy="6377563"/>
          </a:xfrm>
          <a:prstGeom prst="rect">
            <a:avLst/>
          </a:prstGeom>
        </p:spPr>
      </p:pic>
      <p:pic>
        <p:nvPicPr>
          <p:cNvPr id="12" name="Picture 11">
            <a:extLst>
              <a:ext uri="{FF2B5EF4-FFF2-40B4-BE49-F238E27FC236}">
                <a16:creationId xmlns:a16="http://schemas.microsoft.com/office/drawing/2014/main" id="{3EE75CE6-0476-9182-C006-FF50D59EA2AF}"/>
              </a:ext>
            </a:extLst>
          </p:cNvPr>
          <p:cNvPicPr>
            <a:picLocks noChangeAspect="1"/>
          </p:cNvPicPr>
          <p:nvPr/>
        </p:nvPicPr>
        <p:blipFill>
          <a:blip r:embed="rId7"/>
          <a:stretch>
            <a:fillRect/>
          </a:stretch>
        </p:blipFill>
        <p:spPr>
          <a:xfrm>
            <a:off x="6516849" y="2271137"/>
            <a:ext cx="4080662" cy="6377563"/>
          </a:xfrm>
          <a:prstGeom prst="rect">
            <a:avLst/>
          </a:prstGeom>
        </p:spPr>
      </p:pic>
      <p:pic>
        <p:nvPicPr>
          <p:cNvPr id="16" name="Picture 15">
            <a:extLst>
              <a:ext uri="{FF2B5EF4-FFF2-40B4-BE49-F238E27FC236}">
                <a16:creationId xmlns:a16="http://schemas.microsoft.com/office/drawing/2014/main" id="{ABE87582-9974-F111-4D74-A8FADB662A3F}"/>
              </a:ext>
            </a:extLst>
          </p:cNvPr>
          <p:cNvPicPr>
            <a:picLocks noChangeAspect="1"/>
          </p:cNvPicPr>
          <p:nvPr/>
        </p:nvPicPr>
        <p:blipFill>
          <a:blip r:embed="rId8"/>
          <a:stretch>
            <a:fillRect/>
          </a:stretch>
        </p:blipFill>
        <p:spPr>
          <a:xfrm>
            <a:off x="11356524" y="2234852"/>
            <a:ext cx="4055170" cy="6379377"/>
          </a:xfrm>
          <a:prstGeom prst="rect">
            <a:avLst/>
          </a:prstGeom>
        </p:spPr>
      </p:pic>
      <p:sp>
        <p:nvSpPr>
          <p:cNvPr id="18" name="Slide Number Placeholder 17">
            <a:extLst>
              <a:ext uri="{FF2B5EF4-FFF2-40B4-BE49-F238E27FC236}">
                <a16:creationId xmlns:a16="http://schemas.microsoft.com/office/drawing/2014/main" id="{54123150-9021-6AF9-EBBE-01FC5706DEAB}"/>
              </a:ext>
            </a:extLst>
          </p:cNvPr>
          <p:cNvSpPr>
            <a:spLocks noGrp="1"/>
          </p:cNvSpPr>
          <p:nvPr>
            <p:ph type="sldNum" sz="quarter" idx="12"/>
          </p:nvPr>
        </p:nvSpPr>
        <p:spPr/>
        <p:txBody>
          <a:bodyPr/>
          <a:lstStyle/>
          <a:p>
            <a:endParaRPr lang="en-US" dirty="0"/>
          </a:p>
        </p:txBody>
      </p:sp>
      <p:sp>
        <p:nvSpPr>
          <p:cNvPr id="20" name="TextBox 19">
            <a:extLst>
              <a:ext uri="{FF2B5EF4-FFF2-40B4-BE49-F238E27FC236}">
                <a16:creationId xmlns:a16="http://schemas.microsoft.com/office/drawing/2014/main" id="{CB3800F8-66CB-DCEE-7AAF-3303EA7420B3}"/>
              </a:ext>
            </a:extLst>
          </p:cNvPr>
          <p:cNvSpPr txBox="1"/>
          <p:nvPr/>
        </p:nvSpPr>
        <p:spPr>
          <a:xfrm>
            <a:off x="17373600" y="9410700"/>
            <a:ext cx="609600" cy="461665"/>
          </a:xfrm>
          <a:prstGeom prst="rect">
            <a:avLst/>
          </a:prstGeom>
          <a:noFill/>
        </p:spPr>
        <p:txBody>
          <a:bodyPr wrap="square" rtlCol="0">
            <a:spAutoFit/>
          </a:bodyPr>
          <a:lstStyle/>
          <a:p>
            <a:r>
              <a:rPr lang="en-US" sz="2400" dirty="0">
                <a:solidFill>
                  <a:schemeClr val="bg1"/>
                </a:solidFill>
                <a:latin typeface="Robot Bold"/>
              </a:rPr>
              <a:t>8</a:t>
            </a:r>
          </a:p>
        </p:txBody>
      </p:sp>
      <p:sp>
        <p:nvSpPr>
          <p:cNvPr id="13" name="TextBox 12">
            <a:extLst>
              <a:ext uri="{FF2B5EF4-FFF2-40B4-BE49-F238E27FC236}">
                <a16:creationId xmlns:a16="http://schemas.microsoft.com/office/drawing/2014/main" id="{59066C24-210B-EF7E-985E-7CCD44187B59}"/>
              </a:ext>
            </a:extLst>
          </p:cNvPr>
          <p:cNvSpPr txBox="1"/>
          <p:nvPr/>
        </p:nvSpPr>
        <p:spPr>
          <a:xfrm>
            <a:off x="1369160" y="9460391"/>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extLst>
      <p:ext uri="{BB962C8B-B14F-4D97-AF65-F5344CB8AC3E}">
        <p14:creationId xmlns:p14="http://schemas.microsoft.com/office/powerpoint/2010/main" val="1682884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404B"/>
        </a:solidFill>
        <a:effectLst/>
      </p:bgPr>
    </p:bg>
    <p:spTree>
      <p:nvGrpSpPr>
        <p:cNvPr id="1" name="">
          <a:extLst>
            <a:ext uri="{FF2B5EF4-FFF2-40B4-BE49-F238E27FC236}">
              <a16:creationId xmlns:a16="http://schemas.microsoft.com/office/drawing/2014/main" id="{D348A734-8A6D-3CFD-5E13-26F3AEDBBF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6CB9987-B227-AB50-465E-428192CD074F}"/>
              </a:ext>
            </a:extLst>
          </p:cNvPr>
          <p:cNvGrpSpPr/>
          <p:nvPr/>
        </p:nvGrpSpPr>
        <p:grpSpPr>
          <a:xfrm>
            <a:off x="-2600510" y="-3848100"/>
            <a:ext cx="20888510" cy="16927642"/>
            <a:chOff x="-154754" y="0"/>
            <a:chExt cx="1074318" cy="870606"/>
          </a:xfrm>
        </p:grpSpPr>
        <p:sp>
          <p:nvSpPr>
            <p:cNvPr id="3" name="Freeform 3">
              <a:extLst>
                <a:ext uri="{FF2B5EF4-FFF2-40B4-BE49-F238E27FC236}">
                  <a16:creationId xmlns:a16="http://schemas.microsoft.com/office/drawing/2014/main" id="{894C5266-82E4-6C90-F44E-9933B1CB7EFF}"/>
                </a:ext>
              </a:extLst>
            </p:cNvPr>
            <p:cNvSpPr/>
            <p:nvPr/>
          </p:nvSpPr>
          <p:spPr>
            <a:xfrm>
              <a:off x="-154754" y="0"/>
              <a:ext cx="1014692" cy="870606"/>
            </a:xfrm>
            <a:custGeom>
              <a:avLst/>
              <a:gdLst/>
              <a:ahLst/>
              <a:cxnLst/>
              <a:rect l="l" t="t" r="r" b="b"/>
              <a:pathLst>
                <a:path w="1014692" h="870606">
                  <a:moveTo>
                    <a:pt x="507346" y="0"/>
                  </a:moveTo>
                  <a:cubicBezTo>
                    <a:pt x="227147" y="0"/>
                    <a:pt x="0" y="194892"/>
                    <a:pt x="0" y="435303"/>
                  </a:cubicBezTo>
                  <a:cubicBezTo>
                    <a:pt x="0" y="675715"/>
                    <a:pt x="227147" y="870606"/>
                    <a:pt x="507346" y="870606"/>
                  </a:cubicBezTo>
                  <a:cubicBezTo>
                    <a:pt x="787546" y="870606"/>
                    <a:pt x="1014692" y="675715"/>
                    <a:pt x="1014692" y="435303"/>
                  </a:cubicBezTo>
                  <a:cubicBezTo>
                    <a:pt x="1014692" y="194892"/>
                    <a:pt x="787546" y="0"/>
                    <a:pt x="507346" y="0"/>
                  </a:cubicBezTo>
                  <a:close/>
                </a:path>
              </a:pathLst>
            </a:custGeom>
            <a:solidFill>
              <a:srgbClr val="FFFFFF"/>
            </a:solidFill>
          </p:spPr>
          <p:txBody>
            <a:bodyPr/>
            <a:lstStyle/>
            <a:p>
              <a:endParaRPr lang="en-US"/>
            </a:p>
          </p:txBody>
        </p:sp>
        <p:sp>
          <p:nvSpPr>
            <p:cNvPr id="4" name="TextBox 4">
              <a:extLst>
                <a:ext uri="{FF2B5EF4-FFF2-40B4-BE49-F238E27FC236}">
                  <a16:creationId xmlns:a16="http://schemas.microsoft.com/office/drawing/2014/main" id="{D20E30C4-6232-0C33-9887-47CFAF288066}"/>
                </a:ext>
              </a:extLst>
            </p:cNvPr>
            <p:cNvSpPr txBox="1"/>
            <p:nvPr/>
          </p:nvSpPr>
          <p:spPr>
            <a:xfrm>
              <a:off x="95127" y="43519"/>
              <a:ext cx="824437" cy="7454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DF6C3844-C173-ED75-1046-F12946D39DAA}"/>
              </a:ext>
            </a:extLst>
          </p:cNvPr>
          <p:cNvSpPr/>
          <p:nvPr/>
        </p:nvSpPr>
        <p:spPr>
          <a:xfrm>
            <a:off x="-1028700" y="-286614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92C667F5-71C4-6506-623C-91D7491BC083}"/>
              </a:ext>
            </a:extLst>
          </p:cNvPr>
          <p:cNvSpPr/>
          <p:nvPr/>
        </p:nvSpPr>
        <p:spPr>
          <a:xfrm>
            <a:off x="-2135123" y="-808742"/>
            <a:ext cx="3504283" cy="3510666"/>
          </a:xfrm>
          <a:custGeom>
            <a:avLst/>
            <a:gdLst/>
            <a:ahLst/>
            <a:cxnLst/>
            <a:rect l="l" t="t" r="r" b="b"/>
            <a:pathLst>
              <a:path w="3504283" h="3510666">
                <a:moveTo>
                  <a:pt x="0" y="0"/>
                </a:moveTo>
                <a:lnTo>
                  <a:pt x="3504283" y="0"/>
                </a:lnTo>
                <a:lnTo>
                  <a:pt x="3504283" y="3510666"/>
                </a:lnTo>
                <a:lnTo>
                  <a:pt x="0" y="3510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808B7A5D-B61F-DF9B-4096-20411AD85F46}"/>
              </a:ext>
            </a:extLst>
          </p:cNvPr>
          <p:cNvGrpSpPr/>
          <p:nvPr/>
        </p:nvGrpSpPr>
        <p:grpSpPr>
          <a:xfrm>
            <a:off x="-608437" y="2701924"/>
            <a:ext cx="1216873" cy="1216873"/>
            <a:chOff x="0" y="0"/>
            <a:chExt cx="812800" cy="812800"/>
          </a:xfrm>
        </p:grpSpPr>
        <p:sp>
          <p:nvSpPr>
            <p:cNvPr id="8" name="Freeform 8">
              <a:extLst>
                <a:ext uri="{FF2B5EF4-FFF2-40B4-BE49-F238E27FC236}">
                  <a16:creationId xmlns:a16="http://schemas.microsoft.com/office/drawing/2014/main" id="{36616A9D-7227-2C4B-43F6-25707A7298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404B"/>
            </a:solidFill>
          </p:spPr>
          <p:txBody>
            <a:bodyPr/>
            <a:lstStyle/>
            <a:p>
              <a:endParaRPr lang="en-US"/>
            </a:p>
          </p:txBody>
        </p:sp>
        <p:sp>
          <p:nvSpPr>
            <p:cNvPr id="9" name="TextBox 9">
              <a:extLst>
                <a:ext uri="{FF2B5EF4-FFF2-40B4-BE49-F238E27FC236}">
                  <a16:creationId xmlns:a16="http://schemas.microsoft.com/office/drawing/2014/main" id="{FACFE9CE-67AA-4065-851C-D7FB01818AF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a:extLst>
              <a:ext uri="{FF2B5EF4-FFF2-40B4-BE49-F238E27FC236}">
                <a16:creationId xmlns:a16="http://schemas.microsoft.com/office/drawing/2014/main" id="{CC73B4C3-F364-AE18-B4EF-517498A4C116}"/>
              </a:ext>
            </a:extLst>
          </p:cNvPr>
          <p:cNvSpPr txBox="1"/>
          <p:nvPr/>
        </p:nvSpPr>
        <p:spPr>
          <a:xfrm>
            <a:off x="1652375" y="542245"/>
            <a:ext cx="5510425" cy="1552575"/>
          </a:xfrm>
          <a:prstGeom prst="rect">
            <a:avLst/>
          </a:prstGeom>
        </p:spPr>
        <p:txBody>
          <a:bodyPr lIns="0" tIns="0" rIns="0" bIns="0" rtlCol="0" anchor="t">
            <a:spAutoFit/>
          </a:bodyPr>
          <a:lstStyle/>
          <a:p>
            <a:pPr algn="ctr">
              <a:lnSpc>
                <a:spcPts val="12599"/>
              </a:lnSpc>
            </a:pPr>
            <a:r>
              <a:rPr lang="en-US" sz="9000" b="1" dirty="0">
                <a:solidFill>
                  <a:schemeClr val="tx2">
                    <a:lumMod val="60000"/>
                    <a:lumOff val="40000"/>
                  </a:schemeClr>
                </a:solidFill>
                <a:latin typeface="Roboto Bold"/>
                <a:ea typeface="Roboto Bold"/>
                <a:cs typeface="Roboto Bold"/>
                <a:sym typeface="Roboto Bold"/>
              </a:rPr>
              <a:t>Results</a:t>
            </a:r>
          </a:p>
        </p:txBody>
      </p:sp>
      <p:sp>
        <p:nvSpPr>
          <p:cNvPr id="15" name="TextBox 14">
            <a:extLst>
              <a:ext uri="{FF2B5EF4-FFF2-40B4-BE49-F238E27FC236}">
                <a16:creationId xmlns:a16="http://schemas.microsoft.com/office/drawing/2014/main" id="{91E4729D-D4E3-94A8-1F2E-EB8DAAFB630B}"/>
              </a:ext>
            </a:extLst>
          </p:cNvPr>
          <p:cNvSpPr txBox="1"/>
          <p:nvPr/>
        </p:nvSpPr>
        <p:spPr>
          <a:xfrm>
            <a:off x="2362200" y="7429500"/>
            <a:ext cx="11524444" cy="369332"/>
          </a:xfrm>
          <a:prstGeom prst="rect">
            <a:avLst/>
          </a:prstGeom>
          <a:noFill/>
        </p:spPr>
        <p:txBody>
          <a:bodyPr wrap="square" rtlCol="0">
            <a:spAutoFit/>
          </a:bodyPr>
          <a:lstStyle/>
          <a:p>
            <a:r>
              <a:rPr lang="en-US" i="1" dirty="0"/>
              <a:t> </a:t>
            </a:r>
          </a:p>
        </p:txBody>
      </p:sp>
      <p:pic>
        <p:nvPicPr>
          <p:cNvPr id="13" name="Picture 12">
            <a:extLst>
              <a:ext uri="{FF2B5EF4-FFF2-40B4-BE49-F238E27FC236}">
                <a16:creationId xmlns:a16="http://schemas.microsoft.com/office/drawing/2014/main" id="{094CCC6A-14ED-5CD7-390B-3A5DA8E09726}"/>
              </a:ext>
            </a:extLst>
          </p:cNvPr>
          <p:cNvPicPr>
            <a:picLocks noChangeAspect="1"/>
          </p:cNvPicPr>
          <p:nvPr/>
        </p:nvPicPr>
        <p:blipFill>
          <a:blip r:embed="rId6"/>
          <a:stretch>
            <a:fillRect/>
          </a:stretch>
        </p:blipFill>
        <p:spPr>
          <a:xfrm>
            <a:off x="2362199" y="2230615"/>
            <a:ext cx="3865523" cy="6081031"/>
          </a:xfrm>
          <a:prstGeom prst="rect">
            <a:avLst/>
          </a:prstGeom>
        </p:spPr>
      </p:pic>
      <p:pic>
        <p:nvPicPr>
          <p:cNvPr id="14" name="Picture 13">
            <a:extLst>
              <a:ext uri="{FF2B5EF4-FFF2-40B4-BE49-F238E27FC236}">
                <a16:creationId xmlns:a16="http://schemas.microsoft.com/office/drawing/2014/main" id="{728EAE07-123B-030B-93A1-AE6C3A599EB8}"/>
              </a:ext>
            </a:extLst>
          </p:cNvPr>
          <p:cNvPicPr>
            <a:picLocks noChangeAspect="1"/>
          </p:cNvPicPr>
          <p:nvPr/>
        </p:nvPicPr>
        <p:blipFill>
          <a:blip r:embed="rId7"/>
          <a:stretch>
            <a:fillRect/>
          </a:stretch>
        </p:blipFill>
        <p:spPr>
          <a:xfrm>
            <a:off x="7080329" y="2230615"/>
            <a:ext cx="3873268" cy="6081031"/>
          </a:xfrm>
          <a:prstGeom prst="rect">
            <a:avLst/>
          </a:prstGeom>
        </p:spPr>
      </p:pic>
      <p:pic>
        <p:nvPicPr>
          <p:cNvPr id="17" name="Picture 16">
            <a:extLst>
              <a:ext uri="{FF2B5EF4-FFF2-40B4-BE49-F238E27FC236}">
                <a16:creationId xmlns:a16="http://schemas.microsoft.com/office/drawing/2014/main" id="{25725A34-A61F-22F2-661D-EC0E09F0D6F9}"/>
              </a:ext>
            </a:extLst>
          </p:cNvPr>
          <p:cNvPicPr>
            <a:picLocks noChangeAspect="1"/>
          </p:cNvPicPr>
          <p:nvPr/>
        </p:nvPicPr>
        <p:blipFill>
          <a:blip r:embed="rId8"/>
          <a:stretch>
            <a:fillRect/>
          </a:stretch>
        </p:blipFill>
        <p:spPr>
          <a:xfrm>
            <a:off x="11817090" y="2230615"/>
            <a:ext cx="3878209" cy="6081031"/>
          </a:xfrm>
          <a:prstGeom prst="rect">
            <a:avLst/>
          </a:prstGeom>
        </p:spPr>
      </p:pic>
      <p:sp>
        <p:nvSpPr>
          <p:cNvPr id="20" name="TextBox 19">
            <a:extLst>
              <a:ext uri="{FF2B5EF4-FFF2-40B4-BE49-F238E27FC236}">
                <a16:creationId xmlns:a16="http://schemas.microsoft.com/office/drawing/2014/main" id="{D497E744-5EF5-E47B-6ED5-67805B341CA4}"/>
              </a:ext>
            </a:extLst>
          </p:cNvPr>
          <p:cNvSpPr txBox="1"/>
          <p:nvPr/>
        </p:nvSpPr>
        <p:spPr>
          <a:xfrm>
            <a:off x="17373600" y="9410700"/>
            <a:ext cx="609600" cy="461665"/>
          </a:xfrm>
          <a:prstGeom prst="rect">
            <a:avLst/>
          </a:prstGeom>
          <a:noFill/>
        </p:spPr>
        <p:txBody>
          <a:bodyPr wrap="square" rtlCol="0">
            <a:spAutoFit/>
          </a:bodyPr>
          <a:lstStyle/>
          <a:p>
            <a:r>
              <a:rPr lang="en-US" sz="2400" dirty="0">
                <a:solidFill>
                  <a:schemeClr val="bg1"/>
                </a:solidFill>
                <a:latin typeface="Robot Bold"/>
              </a:rPr>
              <a:t>9</a:t>
            </a:r>
          </a:p>
        </p:txBody>
      </p:sp>
      <p:sp>
        <p:nvSpPr>
          <p:cNvPr id="12" name="TextBox 11">
            <a:extLst>
              <a:ext uri="{FF2B5EF4-FFF2-40B4-BE49-F238E27FC236}">
                <a16:creationId xmlns:a16="http://schemas.microsoft.com/office/drawing/2014/main" id="{D524011F-1608-468D-B0DE-70F9482421A6}"/>
              </a:ext>
            </a:extLst>
          </p:cNvPr>
          <p:cNvSpPr txBox="1"/>
          <p:nvPr/>
        </p:nvSpPr>
        <p:spPr>
          <a:xfrm>
            <a:off x="1369160" y="9460391"/>
            <a:ext cx="13441481" cy="646331"/>
          </a:xfrm>
          <a:prstGeom prst="rect">
            <a:avLst/>
          </a:prstGeom>
          <a:noFill/>
        </p:spPr>
        <p:txBody>
          <a:bodyPr wrap="square" rtlCol="0">
            <a:spAutoFit/>
          </a:bodyPr>
          <a:lstStyle/>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Canadian </a:t>
            </a:r>
            <a:r>
              <a:rPr lang="en-US" dirty="0" err="1">
                <a:solidFill>
                  <a:schemeClr val="bg1">
                    <a:lumMod val="50000"/>
                  </a:schemeClr>
                </a:solidFill>
                <a:latin typeface="Roboto Bold" panose="02000000000000000000" charset="0"/>
                <a:ea typeface="Roboto Bold" panose="02000000000000000000" charset="0"/>
                <a:cs typeface="Roboto" panose="02000000000000000000" pitchFamily="2" charset="0"/>
              </a:rPr>
              <a:t>Astroparticle</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Physics Summer Student Talk (CASST) Symposium</a:t>
            </a:r>
          </a:p>
          <a:p>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August 12</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 </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- 13</a:t>
            </a:r>
            <a:r>
              <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rPr>
              <a:t>th</a:t>
            </a:r>
            <a:r>
              <a:rPr lang="en-US" dirty="0">
                <a:solidFill>
                  <a:schemeClr val="bg1">
                    <a:lumMod val="50000"/>
                  </a:schemeClr>
                </a:solidFill>
                <a:latin typeface="Roboto Bold" panose="02000000000000000000" charset="0"/>
                <a:ea typeface="Roboto Bold" panose="02000000000000000000" charset="0"/>
                <a:cs typeface="Roboto" panose="02000000000000000000" pitchFamily="2" charset="0"/>
              </a:rPr>
              <a:t>, 2025</a:t>
            </a:r>
            <a:endParaRPr lang="en-US" baseline="30000" dirty="0">
              <a:solidFill>
                <a:schemeClr val="bg1">
                  <a:lumMod val="50000"/>
                </a:schemeClr>
              </a:solidFill>
              <a:latin typeface="Roboto Bold" panose="02000000000000000000" charset="0"/>
              <a:ea typeface="Roboto Bold" panose="02000000000000000000" charset="0"/>
              <a:cs typeface="Roboto" panose="02000000000000000000" pitchFamily="2" charset="0"/>
            </a:endParaRPr>
          </a:p>
        </p:txBody>
      </p:sp>
    </p:spTree>
    <p:extLst>
      <p:ext uri="{BB962C8B-B14F-4D97-AF65-F5344CB8AC3E}">
        <p14:creationId xmlns:p14="http://schemas.microsoft.com/office/powerpoint/2010/main" val="360198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F48CDB2BE064D8CFDE0EAAA9B1217" ma:contentTypeVersion="6" ma:contentTypeDescription="Create a new document." ma:contentTypeScope="" ma:versionID="204685879d9cb7ce25d1a84907348a0a">
  <xsd:schema xmlns:xsd="http://www.w3.org/2001/XMLSchema" xmlns:xs="http://www.w3.org/2001/XMLSchema" xmlns:p="http://schemas.microsoft.com/office/2006/metadata/properties" xmlns:ns3="18ab7d24-7a4e-4304-b26d-72dbb8a809a2" targetNamespace="http://schemas.microsoft.com/office/2006/metadata/properties" ma:root="true" ma:fieldsID="e256c71865ca8fd96a153558159a2dd7" ns3:_="">
    <xsd:import namespace="18ab7d24-7a4e-4304-b26d-72dbb8a809a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b7d24-7a4e-4304-b26d-72dbb8a809a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8ab7d24-7a4e-4304-b26d-72dbb8a809a2" xsi:nil="true"/>
  </documentManagement>
</p:properties>
</file>

<file path=customXml/itemProps1.xml><?xml version="1.0" encoding="utf-8"?>
<ds:datastoreItem xmlns:ds="http://schemas.openxmlformats.org/officeDocument/2006/customXml" ds:itemID="{C9BD83F4-9F50-45A4-A10C-BD9CF3059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b7d24-7a4e-4304-b26d-72dbb8a80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344CAA-C54A-4BB3-9377-850BCA7B84B0}">
  <ds:schemaRefs>
    <ds:schemaRef ds:uri="http://schemas.microsoft.com/sharepoint/v3/contenttype/forms"/>
  </ds:schemaRefs>
</ds:datastoreItem>
</file>

<file path=customXml/itemProps3.xml><?xml version="1.0" encoding="utf-8"?>
<ds:datastoreItem xmlns:ds="http://schemas.openxmlformats.org/officeDocument/2006/customXml" ds:itemID="{F362C6FF-846E-401E-B960-82C4044FD00F}">
  <ds:schemaRefs>
    <ds:schemaRef ds:uri="http://purl.org/dc/terms/"/>
    <ds:schemaRef ds:uri="http://schemas.openxmlformats.org/package/2006/metadata/core-properties"/>
    <ds:schemaRef ds:uri="http://purl.org/dc/dcmitype/"/>
    <ds:schemaRef ds:uri="http://schemas.microsoft.com/office/infopath/2007/PartnerControls"/>
    <ds:schemaRef ds:uri="18ab7d24-7a4e-4304-b26d-72dbb8a809a2"/>
    <ds:schemaRef ds:uri="http://purl.org/dc/elements/1.1/"/>
    <ds:schemaRef ds:uri="http://schemas.microsoft.com/office/2006/metadata/properties"/>
    <ds:schemaRef ds:uri="http://schemas.microsoft.com/office/2006/documentManagement/types"/>
    <ds:schemaRef ds:uri="http://www.w3.org/XML/1998/namespace"/>
  </ds:schemaRefs>
</ds:datastoreItem>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1670</TotalTime>
  <Words>612</Words>
  <Application>Microsoft Office PowerPoint</Application>
  <PresentationFormat>Custom</PresentationFormat>
  <Paragraphs>106</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Open Sans</vt:lpstr>
      <vt:lpstr>Aptos</vt:lpstr>
      <vt:lpstr>Roboto Bold</vt:lpstr>
      <vt:lpstr>Calibri</vt:lpstr>
      <vt:lpstr>Arial</vt:lpstr>
      <vt:lpstr>Robot Bold</vt:lpstr>
      <vt:lpstr>Roboto</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and White Minimalist Simple Research Project Presentation</dc:title>
  <dc:creator>USER</dc:creator>
  <cp:lastModifiedBy>Mujtaniba Islam</cp:lastModifiedBy>
  <cp:revision>7</cp:revision>
  <dcterms:created xsi:type="dcterms:W3CDTF">2006-08-16T00:00:00Z</dcterms:created>
  <dcterms:modified xsi:type="dcterms:W3CDTF">2025-08-11T14:50:41Z</dcterms:modified>
  <dc:identifier>DAGvaKRuGIE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0x010100528F48CDB2BE064D8CFDE0EAAA9B1217</vt:lpwstr>
  </property>
</Properties>
</file>