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5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.xml" ContentType="application/vnd.openxmlformats-officedocument.presentationml.notesSlide+xml"/>
  <Override PartName="/ppt/ink/ink33.xml" ContentType="application/inkml+xml"/>
  <Override PartName="/ppt/notesSlides/notesSlide7.xml" ContentType="application/vnd.openxmlformats-officedocument.presentationml.notesSlide+xml"/>
  <Override PartName="/ppt/ink/ink34.xml" ContentType="application/inkml+xml"/>
  <Override PartName="/ppt/notesSlides/notesSlide8.xml" ContentType="application/vnd.openxmlformats-officedocument.presentationml.notesSlide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4"/>
  </p:notesMasterIdLst>
  <p:sldIdLst>
    <p:sldId id="256" r:id="rId5"/>
    <p:sldId id="258" r:id="rId6"/>
    <p:sldId id="261" r:id="rId7"/>
    <p:sldId id="311" r:id="rId8"/>
    <p:sldId id="317" r:id="rId9"/>
    <p:sldId id="312" r:id="rId10"/>
    <p:sldId id="313" r:id="rId11"/>
    <p:sldId id="316" r:id="rId12"/>
    <p:sldId id="318" r:id="rId13"/>
    <p:sldId id="319" r:id="rId14"/>
    <p:sldId id="320" r:id="rId15"/>
    <p:sldId id="327" r:id="rId16"/>
    <p:sldId id="322" r:id="rId17"/>
    <p:sldId id="321" r:id="rId18"/>
    <p:sldId id="325" r:id="rId19"/>
    <p:sldId id="326" r:id="rId20"/>
    <p:sldId id="328" r:id="rId21"/>
    <p:sldId id="330" r:id="rId22"/>
    <p:sldId id="329" r:id="rId23"/>
  </p:sldIdLst>
  <p:sldSz cx="9144000" cy="5143500" type="screen16x9"/>
  <p:notesSz cx="6858000" cy="9144000"/>
  <p:embeddedFontLst>
    <p:embeddedFont>
      <p:font typeface="Anaheim" panose="020B0604020202020204" charset="0"/>
      <p:regular r:id="rId25"/>
      <p:bold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Encode Sans" panose="020B0604020202020204" charset="0"/>
      <p:regular r:id="rId31"/>
      <p:bold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E1133F-BF4D-4DA5-A46B-D5EE2935EFA9}">
  <a:tblStyle styleId="{2BE1133F-BF4D-4DA5-A46B-D5EE2935EF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624EF7-5061-45A9-AEC0-41D84C1C87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3674" autoAdjust="0"/>
  </p:normalViewPr>
  <p:slideViewPr>
    <p:cSldViewPr snapToGrid="0">
      <p:cViewPr varScale="1">
        <p:scale>
          <a:sx n="91" d="100"/>
          <a:sy n="91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15:26:30.73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24575,'1'4'0,"0"-1"0,0 0 0,1 0 0,-1 0 0,1 1 0,0-1 0,0-1 0,3 5 0,1 2 0,27 38 0,-21-31 0,-1 0 0,-1 1 0,10 20 0,-8-14 0,0 0 0,18 22 0,8 16 0,-19-26 0,2-1 0,48 59 0,-23-33 0,-36-45 0,1-1 0,0 0 0,1 0 0,0-2 0,19 16 0,3-6 0,1-1 0,1-1 0,0-3 0,54 19 0,10 4 0,-67-24 0,65 24 0,-84-36 0,0 0 0,1 0 0,-1-2 0,1 0 0,18 0 0,30 4 0,-42-3 0,-20-2 0,0-1 0,0 0 0,0 0 0,0 0 0,0 0 0,0 0 0,0 0 0,0 0 0,0 0 0,0-1 0,0 1 0,0 0 0,0 0 0,0-1 0,0 1 0,0-1 0,0 1 0,-1-1 0,1 1 0,0-1 0,0 1 0,-1-1 0,1 0 0,0 1 0,0-1 0,-1 0 0,1 0 0,-1 0 0,1 1 0,0-3 0,0-1 0,1-1 0,-1 0 0,0 0 0,0 0 0,-1-7 0,5-21 0,-5 32 0,1-1 0,-1 1 0,1 0 0,-1 0 0,1 0 0,-1-1 0,1 1 0,0 0 0,0 0 0,-1 0 0,1 0 0,0 0 0,0 0 0,0 0 0,0 1 0,0-1 0,0 0 0,0 0 0,2 0 0,1 0 0,0 1 0,0-1 0,-1 1 0,1 0 0,0 0 0,0 0 0,0 1 0,-1 0 0,1-1 0,0 1 0,-1 0 0,1 1 0,0-1 0,-1 1 0,0-1 0,1 1 0,2 2 0,-3-2 0,-1-1 0,1 1 0,0-1 0,-1 1 0,0 0 0,1 0 0,-1 0 0,0 0 0,0 0 0,0 1 0,0-1 0,-1 1 0,1-1 0,-1 1 0,1-1 0,-1 1 0,0 0 0,0 0 0,0 0 0,-1 0 0,2 5 0,-4 0-25,0 0-1,0-1 1,-1 1-1,1-1 0,-2 1 1,1-1-1,-1 0 1,-6 9-1,-1 1-1109,5-6-5691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08.796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0 1 24575,'6'0'0,"-1"1"0,0 0 0,1 1 0,-1-1 0,0 1 0,0 0 0,0 1 0,0-1 0,-1 1 0,1 0 0,5 4 0,-5-3 0,1 0 0,-1-1 0,1 0 0,-1 0 0,1 0 0,0-1 0,0 0 0,10 3 0,197 9 0,-208-14-227,0 1-1,0-1 1,0 1-1,0 0 1,6 2-1,-2 0-6598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10.596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44 1 24575,'1'31'0,"-2"0"0,-1 0 0,-2 0 0,-10 43 0,11-59 0,1-1 0,0 1 0,0 17 0,1-15 0,0-1 0,-5 21 0,3-20-128,1-1-1,1 0 1,1 28-1,0-30-722,0-2-5975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11.904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1 1 24575,'1'1'0,"-1"0"0,1 1 0,0-1 0,0 1 0,0-1 0,1 0 0,-1 0 0,0 0 0,0 0 0,1 0 0,-1 0 0,1 0 0,2 2 0,6 4 0,-3 1 0,0 0 0,-1 0 0,0 1 0,5 9 0,11 16 0,-18-27 0,0-1 0,0 1 0,-1 0 0,0 0 0,0 0 0,1 7 0,-3-8 0,1 0 0,0-1 0,0 1 0,0-1 0,1 0 0,-1 1 0,1-1 0,1 0 0,-1-1 0,1 1 0,5 5 0,-2-2 19,1 0 0,-1 1 0,-1-1 0,0 2-1,0-1 1,6 15 0,-6-13-318,0 0-1,1 0 1,0 0-1,11 12 1,-10-15-6527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13.449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1 326 24575,'5'0'0,"1"0"0,1 0 0,-1 0 0,0-1 0,10-1 0,-14 1 0,1 0 0,-1 0 0,0 0 0,1-1 0,-1 1 0,0 0 0,0-1 0,0 0 0,0 1 0,0-1 0,0 0 0,-1 0 0,4-4 0,47-63 0,-36 40 0,-14 23 0,1 1 0,0-1 0,1 1 0,-1-1 0,8-7 0,-3 5 0,3-3 0,-1 0 0,15-21 0,-18 23 36,1 0-1,14-14 0,-14 16-403,-1 0 1,0-1-1,11-16 0,-13 15-6458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30.682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3 496 24575,'-1'-50'0,"0"28"0,0-1 0,2 1 0,4-31 0,-3 46 0,1 0 0,-1-1 0,2 1 0,-1 0 0,8-12 0,6-11 0,-11 20 0,0 1 0,1 0 0,-1 1 0,2 0 0,-1 0 0,13-10 0,8-9 0,-22 21 0,1 1 0,-1 0 0,1 0 0,0 1 0,15-7 0,10-7 0,-2 8 0,-28 9 0,1 1 0,-1 0 0,1-1 0,-1 0 0,1 1 0,-1-1 0,1 0 0,-1 0 0,0 0 0,1-1 0,-1 1 0,0-1 0,0 1 0,0-1 0,0 0 0,0 1 0,0-1 0,1-2 0,-3 3 0,0 0 0,0 0 0,0 0 0,0 0 0,0 0 0,0 0 0,0 0 0,0 1 0,-1-1 0,1 0 0,0 0 0,0 0 0,-1 0 0,1 1 0,-1-1 0,1 0 0,-1 0 0,1 1 0,-1-1 0,1 0 0,-1 1 0,0-1 0,1 1 0,-1-1 0,0 0 0,1 1 0,-1-1 0,0 1 0,0 0 0,0-1 0,1 1 0,-1 0 0,0 0 0,0-1 0,-2 1 0,-36-10 0,32 9 0,2-1 0,7 1 0,17 1 0,31 4 0,-23 1 0,-19-4 0,1 0 0,0 1 0,-1 0 0,1 0 0,-1 1 0,14 6 0,-20-8 0,-1 1 0,0-1 0,1 0 0,-1 1 0,0-1 0,0 0 0,1 1 0,-1 0 0,0-1 0,-1 1 0,1-1 0,0 1 0,0 0 0,-1 0 0,1 0 0,-1-1 0,1 1 0,-1 0 0,0 0 0,0 0 0,0 0 0,0 0 0,0-1 0,0 1 0,-1 0 0,0 3 0,-1 6 0,-1 0 0,-1 0 0,-6 14 0,3-6 0,3-9 0,-1 0 0,0-1 0,0 1 0,-1-1 0,0 0 0,-1-1 0,-8 10 0,-8 10 0,14-5 0,9-21 0,-1 0 0,1 0 0,-1 0 0,1 0 0,-1 0 0,0 0 0,0-1 0,0 1 0,0 0 0,0-1 0,-1 3 0,2-14 0,4-4 0,0 6 0,0 0 0,1 1 0,1 0 0,9-10 0,-10 12 0,-1 0 0,1-1 0,-1 0 0,0 1 0,0-1 0,-1-1 0,6-11 0,3-24 0,-6 22 0,0 1 0,0 0 0,19-35 0,-24 53 0,0 0 0,-1 0 0,1 0 0,-1 0 0,1 0 0,-1 0 0,1 0 0,-1 0 0,0 0 0,1 0 0,-1-1 0,0 1 0,0 0 0,0 0 0,0 0 0,0-1 0,0 1 0,0 0 0,0 0 0,0 0 0,-1 0 0,1-1 0,-1-1 0,0 2 0,0 0 0,0 0 0,-1 0 0,1 0 0,0 0 0,-1 0 0,1 0 0,0 0 0,-1 0 0,1 0 0,-1 1 0,1-1 0,-1 1 0,1-1 0,-3 1 0,-8-2 0,-1 0 0,1 2 0,-22 0 0,24 1 0,-41-1 0,5 0 0,-70 10 0,67-5-1365,36-4-5461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33.0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21389,'409'0'0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38.858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84 4 24575,'-1'1'0,"0"-1"0,0 0 0,-1 1 0,1-1 0,0 1 0,0-1 0,0 1 0,0 0 0,0-1 0,-1 1 0,1 0 0,1 0 0,-1 0 0,0-1 0,0 1 0,0 0 0,0 0 0,1 1 0,-1-1 0,0 0 0,1 0 0,-1 0 0,1 0 0,-1 0 0,1 1 0,0-1 0,-1 0 0,1 0 0,0 2 0,-5 39 0,5-42 0,-6 63 0,3-47 0,1 1 0,0 30 0,2-45 0,1 0 0,-1-1 0,1 1 0,0 0 0,-1 0 0,1-1 0,0 1 0,0 0 0,0-1 0,0 1 0,1-1 0,-1 1 0,0-1 0,0 0 0,1 0 0,-1 1 0,1-1 0,-1 0 0,1 0 0,2 1 0,42 17 0,-25-11 0,-9-4 0,0 0 0,0-1 0,0 0 0,1-2 0,12 2 0,12 1 0,-3 0 0,0-2 0,46-3 0,-19-1 0,-58 2 0,-1 0 0,1 0 0,0 0 0,-1 0 0,1 0 0,-1-1 0,1 1 0,-1-1 0,1 0 0,-1 0 0,0 0 0,1 0 0,-1 0 0,0-1 0,0 1 0,0-1 0,0 1 0,3-4 0,-1 0 0,-1 0 0,0 0 0,0-1 0,0 1 0,-1-1 0,3-7 0,-2 5 0,11-24 0,-9 23 0,-1-1 0,0 1 0,5-18 0,-9 24 0,1 1 0,-1-1 0,0 0 0,1 0 0,-1 0 0,-1 1 0,1-1 0,0 0 0,-1 0 0,1 0 0,-1 1 0,0-1 0,0 0 0,0 1 0,0-1 0,0 1 0,-1-1 0,-1-2 0,-1 0 0,-1 0 0,1 0 0,-1 0 0,0 1 0,-1-1 0,1 1 0,-1 0 0,1 1 0,-1 0 0,0-1 0,-1 2 0,1-1 0,-8-1 0,-6-1 0,0 1 0,-41-3 0,10 1 0,29 3 0,-32-1 0,0 2 0,29 1 0,1 1 0,-1 0 0,-31 6 0,47-3-161,0 0 0,1 0 0,-1 1 0,-10 6 0,14-8-399,-5 4-6266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41.098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73 1 24575,'-1'0'0,"1"0"0,-1 0 0,1 1 0,-1-1 0,0 0 0,1 0 0,-1 1 0,1-1 0,-1 1 0,1-1 0,-1 0 0,1 1 0,-1-1 0,1 1 0,0-1 0,-1 1 0,1 0 0,0-1 0,-1 1 0,1-1 0,0 1 0,0 0 0,-1-1 0,1 1 0,0-1 0,0 1 0,0 0 0,0 0 0,-3 24 0,2-18 0,-4 22 0,-17 57 0,14-63 0,2 1 0,0 0 0,-4 47 0,9-52 0,1 1 0,1-1 0,4 25 0,-3-35 0,0 0 0,1 0 0,0 0 0,1 0 0,0 0 0,0-1 0,1 0 0,10 15 0,13 10 0,2-2 0,1 0 0,1-3 0,38 27 0,-59-46 0,1-1 0,0 0 0,1-1 0,0-1 0,0 0 0,0 0 0,0-1 0,1-1 0,0 0 0,0-1 0,0-1 0,0 0 0,18 0 0,-31-2 0,1 0 0,-1-1 0,0 1 0,1 0 0,-1-1 0,0 1 0,1-1 0,-1 1 0,0-1 0,0 0 0,0 1 0,1-1 0,-1 0 0,0 0 0,0 0 0,0 0 0,0 0 0,0 0 0,-1 0 0,1 0 0,0 0 0,0 0 0,-1-1 0,1 1 0,0 0 0,-1 0 0,0-1 0,1 1 0,-1 0 0,0-1 0,1 1 0,-1 0 0,0-1 0,0 1 0,0-1 0,0 1 0,-1-2 0,0-7 0,0-1 0,-1 0 0,-5-18 0,4 15 0,0 5 0,0 1 0,0-1 0,-1 1 0,0 0 0,-10-14 0,1 0 0,13 22 0,0 0 0,-1 0 0,1 0 0,0-1 0,0 1 0,0 0 0,-1 0 0,1-1 0,0 1 0,0 0 0,0 0 0,0-1 0,0 1 0,0 0 0,-1 0 0,1-1 0,0 1 0,0 0 0,0-1 0,0 1 0,0 0 0,0-1 0,0 1 0,0 0 0,0 0 0,0-1 0,1 1 0,-1 0 0,0-1 0,0 1 0,0 0 0,0 0 0,0-1 0,0 1 0,1 0 0,-1 0 0,0-1 0,13 2 0,15 12 0,48 40 0,-61-42 0,24 11 0,-33-20 0,-1 0 0,0 0 0,0 1 0,0 0 0,0 0 0,-1 0 0,1 1 0,-1-1 0,0 1 0,0 0 0,6 7 0,-10-10 0,0 0 0,0 0 0,1-1 0,-1 1 0,0 0 0,0 0 0,0 0 0,0 0 0,0 0 0,0 0 0,0 0 0,0 0 0,0 0 0,0 0 0,-1 0 0,1 0 0,0 0 0,-1 0 0,1 0 0,-1-1 0,1 1 0,-1 0 0,1 0 0,-1 0 0,1-1 0,-1 1 0,0 0 0,0-1 0,0 2 0,-28 19 0,21-16 0,-76 59 0,14-13-1365,61-46-5461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09:51.192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1 1484 24575,'8'0'0,"-2"0"0,1 1 0,0-2 0,-1 1 0,1-1 0,10-3 0,-15 4 0,-1-1 0,1 0 0,-1 0 0,1 0 0,0 0 0,-1 0 0,0 0 0,1 0 0,-1 0 0,0 0 0,1-1 0,-1 1 0,0 0 0,0-1 0,0 1 0,0-1 0,0 1 0,-1-1 0,1 0 0,0 1 0,-1-1 0,1 0 0,-1 0 0,0 1 0,1-4 0,6-36 0,2 1 0,2-1 0,29-67 0,-21 57 0,38-87 0,0 18 0,51-99 0,-84 177 0,24-46 0,-35 61 0,1-1 0,2 2 0,1 0 0,0 1 0,25-26 0,-23 33 0,30-21 0,-10 9 0,-25 20 0,0 1 0,0 0 0,29-12 0,17-9 0,-44 22 0,0 0 0,1 1 0,0 1 0,0 1 0,0 1 0,35-5 0,-50 9 0,-1-1 0,1 1 0,0 0 0,0-1 0,0 1 0,0-1 0,-1 1 0,1-1 0,0 0 0,-1 0 0,1 0 0,0 0 0,-1 0 0,1 0 0,-1 0 0,0-1 0,1 1 0,-1 0 0,0-1 0,0 1 0,0-1 0,0 0 0,2-2 0,-3 1 0,1 1 0,-1-1 0,0 0 0,1 0 0,-1 1 0,0-1 0,-1 0 0,1 1 0,0-1 0,-1 0 0,0 0 0,1 1 0,-1-1 0,-2-3 0,0-1 0,0 1 0,-1-1 0,0 1 0,0 0 0,0 1 0,-1-1 0,0 1 0,0-1 0,0 1 0,0 1 0,-13-9 0,-7 4 0,19 7 0,18 6 0,45 18 0,-38-14 0,-1 0 0,38 8 0,28-1 0,-83-15 0,0 0 0,1 0 0,-1 1 0,1-1 0,-1 0 0,1 1 0,-1-1 0,0 1 0,1 0 0,-1-1 0,0 1 0,0 0 0,0 0 0,1 0 0,-1 0 0,0 0 0,0 0 0,0 0 0,0 0 0,-1 0 0,1 0 0,0 1 0,0-1 0,-1 0 0,1 1 0,0-1 0,-1 0 0,0 1 0,1-1 0,-1 1 0,0-1 0,0 0 0,0 1 0,1-1 0,-2 1 0,1-1 0,0 1 0,0-1 0,0 1 0,-1-1 0,0 2 0,0 3 0,-1 1 0,0-1 0,0 1 0,-1-1 0,1 0 0,-2 0 0,-5 9 0,-69 108 0,38-54 0,38-65 18,0 0 0,0 0 0,1 0 0,-1 1 0,-1 7 0,-2 8-1491,2-12-5353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9T16:15:17.632"/>
    </inkml:context>
    <inkml:brush xml:id="br0">
      <inkml:brushProperty name="width" value="0.1" units="cm"/>
      <inkml:brushProperty name="height" value="0.2" units="cm"/>
      <inkml:brushProperty name="color" value="#A535C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0,'3'0,"4"0,4 0,3 0,-1 3,1 1,0 3,1 0,2 2,-1 0,2-3,0-1,-1-2,1-1,0-2,0 0,-4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15:26:32.5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41 231 24575,'4'-1'0,"0"0"0,-1 0 0,1-1 0,0 0 0,-1 0 0,1 0 0,-1 0 0,0 0 0,1-1 0,-1 1 0,3-4 0,4-2 0,29-19 0,18-15 0,-56 42 0,0-1 0,0 0 0,0 0 0,0 1 0,0-1 0,-1 0 0,1 0 0,0 0 0,-1 0 0,1 0 0,0 0 0,-1 0 0,1 0 0,-1 0 0,1 0 0,-1 0 0,0 0 0,0 0 0,1 0 0,-1-1 0,0 1 0,0 0 0,0 0 0,0 0 0,0 0 0,0-1 0,-1 1 0,1 0 0,0 0 0,-1 0 0,1 0 0,0 0 0,-1 0 0,0 0 0,1 0 0,-1 0 0,1 0 0,-1 0 0,0 0 0,0 0 0,1 0 0,-1 1 0,0-1 0,0 0 0,0 1 0,-2-2 0,-6-4 0,0 1 0,0 0 0,0 0 0,-13-3 0,12 3 0,-13-5-103,-63-23-1159,73 29-5564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9T16:15:19.129"/>
    </inkml:context>
    <inkml:brush xml:id="br0">
      <inkml:brushProperty name="width" value="0.1" units="cm"/>
      <inkml:brushProperty name="height" value="0.2" units="cm"/>
      <inkml:brushProperty name="color" value="#A535C6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31,'33'0,"0"-1,42-8,67-9,-127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9T16:15:21.467"/>
    </inkml:context>
    <inkml:brush xml:id="br0">
      <inkml:brushProperty name="width" value="0.1" units="cm"/>
      <inkml:brushProperty name="height" value="0.2" units="cm"/>
      <inkml:brushProperty name="color" value="#A535C6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79,'1'0,"-1"-1,0 0,0 1,1-1,-1 0,1 1,-1-1,0 0,1 1,-1-1,1 1,0-1,-1 1,1-1,-1 1,1-1,0 1,-1-1,1 1,0 0,-1 0,1-1,0 1,0 0,0 0,26-6,-17 4,57-10,-51 10,0 0,0-1,-1-1,17-6,38-11,-55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6:16:57.707"/>
    </inkml:context>
    <inkml:brush xml:id="br0">
      <inkml:brushProperty name="width" value="0.035" units="cm"/>
      <inkml:brushProperty name="height" value="0.035" units="cm"/>
      <inkml:brushProperty name="color" value="#A535C6"/>
    </inkml:brush>
  </inkml:definitions>
  <inkml:trace contextRef="#ctx0" brushRef="#br0">2 1642 24575,'-1'-102'0,"3"-113"0,3 165 0,2 1 0,20-76 0,-15 92 0,0 1 0,19-33 0,9-23 0,-23 50 0,36-58 0,-49 90 0,14-26 0,1 1 0,2 1 0,1 1 0,1 0 0,30-26 0,49-31 0,178-113 0,-262 190 0,0 0 0,0 1 0,1 1 0,0 0 0,0 2 0,33-5 0,11-5 0,-42 10 0,25-7 0,46-19 0,-39 12 0,1 2 0,97-17 0,115-2 0,-248 34 0,352-23 0,-194 24 0,398 17 0,-409 10 0,-33-5 0,-77-14 0,639 101 0,-469-54 0,174 32 0,-184-58 0,172 30 0,435 76 0,-417-85 0,-217-28 0,606 28 0,5-51 0,-378-21 0,-333 12 0,-1-4 0,150-46 0,50-53 0,-261 100 0,0 0 0,-1-2 0,-1 0 0,23-21 0,-44 34 0,1 0 0,-1 0 0,0 0 0,0-1 0,0 1 0,-1-1 0,1 0 0,-1 1 0,0-1 0,0 0 0,0 0 0,0-1 0,-1 1 0,1 0 0,-1 0 0,0-1 0,-1 1 0,1-1 0,-1-4 0,-1 1 0,0-1 0,0 1 0,-1 0 0,0 1 0,0-1 0,-1 0 0,0 1 0,-1-1 0,-6-10 0,6 11 0,-10-21 0,13 28 0,1-1 0,0 1 0,0 0 0,0-1 0,0 1 0,0-1 0,0 1 0,-1-1 0,1 1 0,0-1 0,0 1 0,1-1 0,-1 1 0,0-1 0,0 1 0,0-1 0,0 1 0,0 0 0,0-1 0,1 1 0,-1-1 0,0 1 0,0-1 0,1 1 0,-1 0 0,0-1 0,1 1 0,-1 0 0,0-1 0,1 1 0,-1 0 0,0-1 0,1 1 0,-1 0 0,1 0 0,-1 0 0,0-1 0,1 1 0,-1 0 0,1 0 0,-1 0 0,1 0 0,-1 0 0,1 0 0,-1 0 0,1 0 0,-1 0 0,1 0 0,-1 0 0,1 0 0,-1 0 0,1 0 0,7 1 0,0 0 0,-1 1 0,1 0 0,-1 0 0,1 0 0,-1 1 0,9 5 0,50 30 0,-46-26 0,30 18 0,-13-9 0,53 40 0,-89-60 0,0-1 0,0 1 0,0 0 0,0 0 0,0 0 0,0 0 0,0-1 0,0 1 0,0 0 0,0 0 0,-1 1 0,1-1 0,0 0 0,-1 0 0,1 0 0,-1 0 0,1 1 0,-1-1 0,1 0 0,-1 0 0,0 1 0,0 1 0,0-2 0,-1 1 0,0-1 0,0 0 0,0 1 0,0-1 0,0 0 0,0 0 0,0 0 0,-1 0 0,1 0 0,0 0 0,-1 0 0,1 0 0,0 0 0,-1-1 0,1 1 0,-3 0 0,-7 5 0,1-1 0,1 1 0,-1 1 0,1 0 0,0 0 0,0 1 0,1 0 0,0 0 0,1 1 0,0 0 0,0 0 0,1 1 0,0 0 0,0 0 0,1 0 0,1 1 0,0-1 0,0 1 0,1 0 0,0 1 0,-1 12 0,-3 4-1365,4-16-5461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0:23.0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70 23986,'1561'53'0,"-1787"-176"0,452 246 0,-460-16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0:41.14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2 344 23986,'3333'-113'0,"-3816"375"0,966-524 0,-983 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1:21.58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0 344 23986,'3333'-113'0,"-3817"375"0,968-524 0,-984 32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1:29.71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2 270 23986,'2612'-89'0,"-2991"295"0,758-412 0,-771 26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1:44.21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1 218 24575,'80'0'0,"0"-3"0,112-20 0,-88 9 0,1 5 0,140 5 0,-177 5 0,-64-1 0,0 0 0,0-1 0,0 1 0,0 0 0,0-1 0,0 0 0,0 0 0,0 0 0,-1-1 0,1 1 0,0-1 0,-1 0 0,1 0 0,-1 0 0,4-3 0,-6 4 0,0-1 0,0 1 0,0-1 0,0 0 0,0 0 0,0 1 0,0-1 0,-1 0 0,1 0 0,0 0 0,-1 0 0,0 0 0,1 0 0,-1 0 0,0 0 0,0 0 0,0 0 0,0 0 0,-1 0 0,1 0 0,0 0 0,-1 0 0,0 1 0,1-1 0,-1 0 0,0 0 0,0 0 0,0 1 0,0-1 0,0 0 0,-3-2 0,-24-33 0,-6-9 0,98 84 0,-48-26 0,0 0 0,2 1 0,27 13 0,-43-25 0,0 0 0,0-1 0,0 1 0,0 0 0,0 0 0,0 0 0,0 0 0,0 1 0,-1-1 0,1 0 0,0 1 0,-1 0 0,1-1 0,-1 1 0,0 0 0,1-1 0,-1 1 0,0 0 0,0 0 0,0 0 0,0 0 0,-1 0 0,1 0 0,-1 0 0,1 1 0,-1-1 0,1 3 0,-2-1 0,-1 0 0,1 0 0,-1 0 0,1 0 0,-1 0 0,0 0 0,-1-1 0,1 1 0,-1-1 0,1 1 0,-1-1 0,-7 5 0,1 2-341,-1 0 0,0-1-1,-15 9 1,5-6-6485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1:47.93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1 110 24575,'715'0'0,"-710"0"0,-1 0 0,1-1 0,-1 1 0,1-1 0,-1 0 0,1 0 0,-1-1 0,0 1 0,0-1 0,0 0 0,0 0 0,0 0 0,4-4 0,-6 5 0,-1 0 0,0-1 0,0 1 0,0 0 0,0 0 0,0-1 0,0 1 0,0-1 0,-1 1 0,1-1 0,0 1 0,-1-1 0,0 1 0,1-1 0,-1 0 0,0 1 0,1-1 0,-1 1 0,0-1 0,0 0 0,-1 1 0,1-1 0,0 0 0,0 1 0,-1-1 0,1 1 0,-1-1 0,1 1 0,-1-1 0,0 1 0,0-1 0,1 1 0,-1-1 0,0 1 0,0 0 0,0 0 0,-1-1 0,1 1 0,-2-1 0,-1-3 0,-1 2 0,1-1 0,-1 1 0,0-1 0,0 1 0,0 0 0,-11-3 0,34 33 0,-11-15 0,0-1 0,0 1 0,13 13 0,12-5 0,-27-17 0,0-1 0,0 1 0,-1 0 0,1 0 0,-1 1 0,0 0 0,7 7 0,-10-10 0,0 0 0,-1 1 0,1-1 0,-1 1 0,1-1 0,-1 1 0,0-1 0,1 1 0,-1-1 0,0 1 0,0 0 0,0-1 0,0 1 0,-1-1 0,1 1 0,0-1 0,-1 1 0,1-1 0,-1 1 0,1-1 0,-1 1 0,0-1 0,1 0 0,-1 1 0,0-1 0,0 0 0,0 1 0,0-1 0,0 0 0,0 0 0,-1 0 0,1 0 0,-2 1 0,-1 1-124,1 0 0,-1 0 0,0-1 0,-1 1 0,1-1 0,0 0-1,-1 0 1,1 0 0,-1-1 0,-8 2 0,-8 1-6702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2:03.8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24575,'0'505'0,"0"-495"0,1-1 0,0 1 0,1-1 0,0 1 0,1-1 0,0 1 0,0-1 0,1 0 0,0-1 0,0 1 0,1-1 0,8 12 0,8 6 0,1-1 0,32 28 0,-30-28 0,-16-20 0,0 0 0,1 0 0,-1-1 0,1 0 0,0 0 0,0-1 0,0 0 0,0 0 0,1-1 0,-1-1 0,17 2 0,12 3 0,25 2 0,-50-7 0,0 0 0,1 1 0,-1 1 0,0 0 0,0 0 0,23 11 0,-23-9 0,0 1 0,0-2 0,1 0 0,0 0 0,0-1 0,0-1 0,17 1 0,106-5 0,-57-1 0,-75 3 0,0 0 0,1 0 0,-1-1 0,0 0 0,0 0 0,0 0 0,0 0 0,0-1 0,0 0 0,0 0 0,0-1 0,-1 1 0,1-1 0,-1 0 0,0 0 0,0 0 0,0-1 0,0 1 0,-1-1 0,1 0 0,-1 0 0,0 0 0,0-1 0,0 1 0,-1-1 0,0 0 0,1 1 0,-2-1 0,1 0 0,-1 0 0,2-8 0,2-16 0,-1 0 0,-2 0 0,-1-1 0,-3-45 0,0 24 0,4-78 0,-5-111 0,3 237 0,0 1 0,-1-1 0,1 1 0,-1-1 0,1 1 0,-1-1 0,0 1 0,0 0 0,0-1 0,0 1 0,-3-4 0,3 5 0,1 0 0,-1 1 0,0-1 0,0 0 0,1 1 0,-1-1 0,0 1 0,0-1 0,0 1 0,0 0 0,0-1 0,0 1 0,0 0 0,1-1 0,-1 1 0,0 0 0,0 0 0,0 0 0,0 0 0,0 0 0,-2 0 0,0 1 0,0 0 0,0 0 0,0 1 0,0-1 0,0 1 0,0-1 0,0 1 0,1 0 0,-1 0 0,0 0 0,1 1 0,0-1 0,0 1 0,-1-1 0,-2 6 0,-7 9 0,6-10 0,1 1 0,-1 0 0,1 0 0,1 1 0,-6 15 0,10-20 0,4-10 0,5-14 0,-5 4 0,1-1 0,12-28 0,-14 39 0,0-1 0,0 1 0,1 0 0,0 0 0,0 0 0,0 1 0,1-1 0,0 1 0,7-7 0,-10 12 0,0-1 0,-1 1 0,1-1 0,0 1 0,0-1 0,-1 1 0,1 0 0,0 0 0,0 0 0,-1 0 0,1 0 0,0 1 0,0-1 0,-1 0 0,1 1 0,0-1 0,-1 1 0,1-1 0,-1 1 0,1 0 0,0 0 0,-1 0 0,0 0 0,1 0 0,-1 0 0,0 0 0,1 1 0,1 1 0,36 43 0,-36-42 0,8 13-90,0 1-1,-2 0 0,0 1 1,-1-1-1,6 21 1,-7-19-732,-1-2-6004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15:31:02.7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1786 1 24575,'1'25'0,"-2"1"0,0-1 0,-2 1 0,0-1 0,-2 0 0,-9 29 0,3-25 0,-2-1 0,-18 31 0,9-14 0,17-34 0,0 1 0,-1-1 0,0 0 0,-9 11 0,10-16 0,-4 7 0,-1-1 0,0 1 0,-1-2 0,-1 1 0,0-2 0,0 0 0,-1 0 0,-17 10 0,6-7 0,-24 17 0,25-14 0,-25 11 0,40-23 0,0 0 0,0-1 0,-1 0 0,1-1 0,-1 1 0,0-2 0,-10 2 0,-5-1 0,0 2 0,-30 9 0,32-7 0,-1-1 0,-36 3 0,-256-6 0,155-4 0,120 2 0,-58-1 0,85 0 0,0-1 0,0 0 0,1-1 0,-1 0 0,-16-7 0,-22-19 0,5 2 0,29 20 0,1-1 0,0 0 0,0-2 0,1 1 0,0-2 0,1 0 0,-18-18 0,8 5 0,16 18 0,0-1 0,1-1 0,0 0 0,1 0 0,-1 0 0,2 0 0,-1-1 0,-4-10 0,6 9 0,-1 0 0,-1-1 0,-7-9 0,8 14 0,1 0 0,0-1 0,0 1 0,1-1 0,0 0 0,0 0 0,1 0 0,-3-13 0,7 37 0,1 1 0,1-1 0,1-1 0,6 18 0,-6-21 0,-2 0 0,0 0 0,-1 0 0,0 0 0,-1 1 0,0-1 0,-3 27 0,2-37 0,-19-89 0,9 21 0,6 42 0,1 1 0,-1-27 0,3 33 0,1-21 0,0 35 0,0 0 0,0 0 0,0 0 0,1 0 0,-1 0 0,1 0 0,-1 0 0,1 0 0,0 0 0,0 0 0,0 0 0,0 1 0,2-4 0,-3 5 0,1 0 0,-1-1 0,1 1 0,-1 0 0,1 0 0,-1-1 0,1 1 0,-1 0 0,1 0 0,0 0 0,-1 0 0,1 0 0,-1-1 0,1 1 0,0 0 0,-1 0 0,1 1 0,-1-1 0,1 0 0,0 0 0,-1 0 0,1 0 0,-1 0 0,1 1 0,0-1 0,-1 0 0,1 1 0,-1-1 0,1 0 0,0 1 0,18 15 0,-11-8 0,3-2 0,1 0 0,-1 0 0,1-1 0,1-1 0,-1 0 0,1-1 0,13 3 0,5 1 0,68 23 0,-97-29-68,0-1 0,-1 1-1,1-1 1,0 1 0,0 0 0,0 0-1,-1 0 1,1 0 0,0 0 0,-1 0-1,1 0 1,0 0 0,-1 1 0,0-1-1,1 1 1,-1-1 0,0 1 0,0-1-1,2 4 1,2 7-6758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2:18.31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1765 54 24575,'-12'0'0,"-1"-2"0,1 0 0,-17-5 0,-19-3 0,-4-2 0,44 9 0,-1 0 0,1 1 0,-1 0 0,0 0 0,0 1 0,0 0 0,0 1 0,0 0 0,-11 1 0,18 1 0,0-1 0,-1 0 0,1 1 0,0-1 0,1 1 0,-1-1 0,0 1 0,0 0 0,1 0 0,-1 0 0,1 0 0,0 0 0,-1 0 0,1 0 0,0 0 0,0 1 0,1-1 0,-1 0 0,0 1 0,1-1 0,-1 1 0,1-1 0,0 0 0,0 5 0,1 69 0,0-56 0,-1-4 0,2 30 0,-6 78 0,2-110 0,0 0 0,-1 0 0,0 0 0,-2-1 0,1 1 0,-1-1 0,-1 0 0,0-1 0,-16 24 0,6-14 0,8-11 0,0 1 0,0-2 0,-1 1 0,0-1 0,-12 9 0,18-17 0,0 0 0,0 0 0,0 0 0,-1 0 0,1 0 0,-1-1 0,1 0 0,-1 1 0,0-1 0,1-1 0,-1 1 0,0 0 0,0-1 0,1 0 0,-1 0 0,0 0 0,0 0 0,1-1 0,-1 0 0,0 1 0,1-1 0,-1 0 0,-4-3 0,1 1 0,1 0 0,0-1 0,0 0 0,0 0 0,1-1 0,-1 1 0,1-1 0,0 0 0,0-1 0,1 1 0,0-1 0,0 0 0,0 0 0,1 0 0,-1-1 0,2 1 0,-1-1 0,-3-13 0,0-6 0,0 0 0,2-1 0,-1-45 0,7 0 0,-1 57 0,0-1 0,0 1 0,-1-1 0,-1 1 0,-1-1 0,0 1 0,-1 0 0,-6-17 0,8 29 0,-1 0 0,0 0 0,-1 0 0,1 0 0,0 1 0,-1-1 0,0 1 0,1 0 0,-1 0 0,0 0 0,0 0 0,0 0 0,0 0 0,-1 1 0,1 0 0,0-1 0,-1 1 0,1 0 0,0 1 0,-1-1 0,0 1 0,-3-1 0,-14 0 0,0 0 0,-35 5 0,24-2 0,-432 0 0,265-3 0,183 2 0,1 1 0,0 1 0,-23 6 0,29-6 0,0 0 0,-1-1 0,0 0 0,0-1 0,1 0 0,-1 0 0,0-1 0,0 0 0,0-1 0,-14-2 0,24 3 0,-1 0 0,0 0 0,1 0 0,-1 0 0,0 0 0,1-1 0,-1 1 0,0 0 0,1 0 0,-1 0 0,1-1 0,-1 1 0,0 0 0,1-1 0,-1 1 0,1 0 0,-1-1 0,1 1 0,-1-1 0,1 1 0,0-1 0,-1 1 0,1-1 0,-1 1 0,1-1 0,0 1 0,-1-1 0,1 1 0,0-1 0,0 0 0,-1 1 0,1-1 0,0 0 0,0 1 0,0-1 0,0 0 0,0 1 0,0-1 0,0 1 0,0-1 0,0 0 0,0 1 0,0-1 0,1 0 0,-1 1 0,0-1 0,0 1 0,1-1 0,-1 0 0,0 1 0,1-1 0,-1 1 0,0-1 0,1 1 0,-1-1 0,1 1 0,-1-1 0,1 1 0,-1 0 0,1-1 0,-1 1 0,1 0 0,0-1 0,-1 1 0,2-1 0,48-28 0,-37 23 0,-2-1 0,1 1 0,0 1 0,0 0 0,0 1 0,1 0 0,0 1 0,13-2 0,-121 57 0,88-49 0,-11 5 0,1 0 0,-22 15 0,36-22 0,0 1 0,0 0 0,0 0 0,1 0 0,-1 0 0,1 1 0,-1-1 0,1 1 0,0-1 0,0 1 0,0 0 0,0 0 0,1 0 0,-1 0 0,1 0 0,-1 0 0,1 0 0,0 1 0,0-1 0,0 7 0,1-9 0,1 1 0,-1 0 0,1-1 0,0 1 0,-1-1 0,1 0 0,0 1 0,0-1 0,0 1 0,0-1 0,0 0 0,0 0 0,0 0 0,1 1 0,-1-1 0,0 0 0,1-1 0,-1 1 0,0 0 0,1 0 0,-1 0 0,1-1 0,-1 1 0,1-1 0,2 1 0,51 11 0,-33-8 0,48 7-1365,-49-9-5461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2:28.69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365 0 24575,'-15'2'0,"0"0"0,0 1 0,1 0 0,-1 1 0,1 1 0,0 0 0,-19 10 0,15-7 0,0 0 0,-1-1 0,-30 6 0,44-12 0,0 0 0,-1 0 0,1 0 0,0 0 0,1 1 0,-1 0 0,0 0 0,0 0 0,1 1 0,-7 4 0,8-5 0,1 1 0,0 0 0,0 0 0,0 0 0,0 0 0,0 0 0,1 0 0,-1 0 0,1 0 0,0 0 0,0 1 0,0-1 0,1 1 0,-1-1 0,1 1 0,-1 5 0,3 88 0,-2-97 0,-1-1 0,1 1 0,0 0 0,0 0 0,0 0 0,-1 0 0,1-1 0,0 1 0,0 0 0,-1 0 0,1 0 0,0 0 0,0 0 0,0 0 0,-1 0 0,1 0 0,0 0 0,0 0 0,-1 0 0,1 0 0,0 0 0,-1 0 0,1 0 0,0 0 0,0 0 0,-1 0 0,1 0 0,0 0 0,0 0 0,0 0 0,-1 0 0,1 0 0,0 1 0,0-1 0,-1 0 0,1 0 0,0 0 0,0 0 0,0 1 0,0-1 0,-1 0 0,1 0 0,0 0 0,0 1 0,0-1 0,0 0 0,0 0 0,0 1 0,0-1 0,-1 0 0,1 0 0,0 1 0,0-1 0,0 0 0,0 0 0,0 1 0,0-1 0,0 0 0,0 0 0,0 1 0,1-1 0,-1 0 0,0 0 0,0 1 0,0-1 0,0 0 0,0 0 0,0 0 0,0 1 0,-16-24 0,-2 2 0,42 57 0,3 2 0,-22-30 0,0 1 0,1-1 0,0-1 0,12 13 0,-18-20 0,1 0 0,-1 0 0,0 0 0,1 0 0,-1 0 0,0 0 0,1 0 0,-1 0 0,0 0 0,1 0 0,-1-1 0,0 1 0,1 0 0,-1 0 0,0 0 0,0-1 0,1 1 0,-1 0 0,0 0 0,0-1 0,1 1 0,-1 0 0,0 0 0,0-1 0,0 1 0,1 0 0,-1-1 0,0 1 0,0 0 0,0-1 0,0 1 0,0 0 0,0-1 0,0 1 0,0 0 0,0-1 0,0 1 0,0 0 0,0-1 0,6-23 0,-4 16 0,-1 2-85,1 1 0,0-1-1,0 1 1,1-1 0,-1 1-1,1 0 1,0 0 0,0 0-1,1 1 1,0-1 0,0 1-1,0 0 1,0 0 0,0 0-1,6-3 1,6-1-6741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32:42.03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2 83 23986,'1827'62'0,"-2092"-205"0,530 286 0,-539-17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16:38:57.6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16:38:57.6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16:38:57.6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18:37:12.0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101 1 24575,'-1'0'0,"0"0"0,0 1 0,-1-1 0,1 1 0,0-1 0,0 1 0,0-1 0,0 1 0,0 0 0,0 0 0,0-1 0,0 1 0,1 0 0,-1 0 0,0 0 0,0 0 0,0 2 0,-13 20 0,13-21 0,-7 16 0,0 1 0,2 0 0,-6 24 0,-4 14 0,12-41 0,0 0 0,0 0 0,2 1 0,-1 23 0,4 71 0,1-37 0,-1-55 0,0 0 0,0 0 0,8 29 0,-1-2 0,-7-36 0,0-1 0,0 1 0,2-1 0,-1 0 0,1 0 0,0 0 0,1 0 0,8 14 0,-7-16 0,0 0 0,1-1 0,0 0 0,0 0 0,11 7 0,-9-7 0,-1 1 0,1-1 0,9 13 0,-4-5 0,1-1 0,0-1 0,1 0 0,0 0 0,1-2 0,0 0 0,19 8 0,-5-1 0,20 8 0,0-2 0,56 17 0,-21-8 0,39 10 0,-77-32 0,-33-7 0,0-1 0,-1 2 0,19 6 0,-26-7 0,-3-1 0,-1-1 0,1 0 0,0 0 0,0 1 0,-1-2 0,1 1 0,0 0 0,0-1 0,0 1 0,0-1 0,0 0 0,5 0 0,-8 0 0,0 0 0,1-1 0,-1 1 0,0 0 0,0 0 0,1-1 0,-1 1 0,0 0 0,0-1 0,1 1 0,-1 0 0,0 0 0,0-1 0,0 1 0,0 0 0,0-1 0,0 1 0,0 0 0,1-1 0,-1 1 0,0 0 0,0-1 0,0 1 0,0-1 0,0 1 0,-1 0 0,1-1 0,0 1 0,0 0 0,0-1 0,0 1 0,0 0 0,0-1 0,0 1 0,-1-1 0,-7-14 0,6 11 0,-2-5 0,0 1 0,-1 0 0,0 0 0,-1 1 0,0-1 0,0 1 0,0 0 0,-1 1 0,0-1 0,-13-7 0,18 11 0,-1 1 0,1 0 0,0-1 0,0 1 0,0-1 0,0 0 0,0 0 0,1 0 0,0 0 0,-2-4 0,2 7 0,1-1 0,0 0 0,-1 1 0,1-1 0,0 0 0,0 1 0,-1-1 0,1 0 0,0 1 0,0-1 0,0 0 0,0 0 0,0 1 0,0-1 0,0 0 0,0 0 0,0 1 0,0-1 0,1 0 0,-1 1 0,0-1 0,0 0 0,1 1 0,-1-1 0,0 0 0,1 1 0,-1-1 0,1 1 0,-1-1 0,1 1 0,-1-1 0,1 1 0,-1-1 0,1 1 0,-1-1 0,1 1 0,0-1 0,-1 1 0,1 0 0,0 0 0,-1-1 0,1 1 0,0 0 0,-1 0 0,1 0 0,0 0 0,0-1 0,-1 1 0,1 0 0,1 1 0,0-1 0,1 0 0,-1 1 0,1 0 0,-1-1 0,0 1 0,0 0 0,1 0 0,-1 0 0,0 0 0,0 1 0,4 2 0,22 21 0,-21-19 0,8 7 0,-6-5 0,0 0 0,0 0 0,-1 1 0,11 15 0,-18-22 0,1 0 0,-1 0 0,0 0 0,0 1 0,0-1 0,0 0 0,0 0 0,-1 1 0,1-1 0,-1 1 0,1-1 0,-1 0 0,0 1 0,0-1 0,0 1 0,0-1 0,-1 1 0,1-1 0,0 0 0,-1 1 0,0-1 0,0 0 0,1 1 0,-1-1 0,-1 0 0,1 0 0,-3 4 0,-3 1 0,0 1 0,-1-2 0,0 1 0,0-1 0,-1 0 0,0-1 0,0 0 0,0 0 0,0-1 0,-15 5 0,-16 8 0,5-1-45,-46 26-1275,69-35-5506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18:37:16.6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413 0 24575,'0'5'0,"-1"0"0,-1-1 0,1 0 0,0 1 0,-1-1 0,0 0 0,0 1 0,0-1 0,-1 0 0,1-1 0,-1 1 0,-4 4 0,3-3 0,0 0 0,1 1 0,-1-1 0,1 1 0,-3 9 0,1 4 0,-4 30 0,7-33 0,-1 0 0,0 0 0,-8 20 0,3-17 0,-1-1 0,-23 33 0,2-3 0,23-39 0,0 0 0,0 0 0,0-1 0,-1 0 0,-1 0 0,-14 10 0,-17 16 0,38-32 0,-4 5 0,0-1 0,-1 1 0,0-1 0,0-1 0,-1 1 0,-15 8 0,23-14 0,-1 0 0,1 0 0,-1 0 0,1 0 0,-1 0 0,1 0 0,0 0 0,-1 0 0,1 0 0,-1 0 0,1-1 0,-1 1 0,1 0 0,0 0 0,-1 0 0,1 0 0,-1-1 0,1 1 0,0 0 0,-1 0 0,1-1 0,0 1 0,-1 0 0,1-1 0,0 1 0,-1 0 0,1-1 0,0 1 0,0 0 0,0-1 0,-1 1 0,1-1 0,0 1 0,0 0 0,0-1 0,0 1 0,0-1 0,0 1 0,-1-1 0,1 1 0,0-1 0,-1-22 0,1 21 0,2-70 0,-2 78 0,-1 1 0,0 0 0,0-1 0,0 1 0,-1-1 0,1 1 0,-2-1 0,1 0 0,-1 0 0,0 0 0,0 0 0,-8 10 0,7-11 0,1 0 0,-1 0 0,1 0 0,0 1 0,0-1 0,1 1 0,-4 7 0,6-11 0,-1-1 0,1 0 0,0 0 0,-1 0 0,1 1 0,0-1 0,0 0 0,0 0 0,0 1 0,0-1 0,0 0 0,0 0 0,0 1 0,0-1 0,0 0 0,1 0 0,-1 0 0,1 1 0,-1-1 0,1 0 0,-1 0 0,1 0 0,0 0 0,-1 0 0,1 0 0,0 0 0,0 0 0,0 0 0,0 0 0,-1 0 0,1-1 0,1 1 0,-1 0 0,0-1 0,0 1 0,0-1 0,0 1 0,0-1 0,0 1 0,1-1 0,0 1 0,16 1 5,0 0 0,0-2 0,0 0 0,20-2-1,8 0-1393,-30 1-5437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6:55:52.2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2369 832 24575,'-21'-13'0,"0"0"0,-28-25 0,-9-5 0,-93-71 0,94 69 0,-90-57 0,138 97 0,-389-231 0,358 212 0,0 2 0,-75-27 0,-93-18 0,194 63 0,-15-5 0,0 1 0,-1 2 0,0 0 0,0 2 0,-43 1 0,-2 3 0,9 0 0,-100 13 0,115-8 0,34-4 0,0 1 0,-24 6 0,34-6 0,1 0 0,0 0 0,1 1 0,-1 0 0,0 0 0,1 0 0,0 1 0,-1 0 0,1 0 0,-6 6 0,3-3 0,0 0 0,-1 0 0,0-1 0,0 0 0,0-1 0,-1 0 0,1 0 0,-1-1 0,-1-1 0,-11 4 0,-3-2 0,-1 0 0,0-1 0,-26 0 0,84-51 0,0 8 0,-22 28 0,0-1 0,-1 0 0,9-16 0,-4 12 0,-7 11 0,-7 5 0,1 0 0,-1 0 0,0 0 0,0 1 0,0-1 0,0 0 0,0 0 0,1 0 0,-1 0 0,0 1 0,0-1 0,0 0 0,0 0 0,0 0 0,0 0 0,0 1 0,0-1 0,0 0 0,0 0 0,0 0 0,0 1 0,0-1 0,0 0 0,0 0 0,0 0 0,0 1 0,0-1 0,0 0 0,0 0 0,0 0 0,0 1 0,0-1 0,0 0 0,0 0 0,0 0 0,0 0 0,0 1 0,-1-1 0,-3 10 0,-1 0 0,0 0 0,0-1 0,-1 0 0,0 0 0,-15 16 0,19-23 0,-7 9 0,-6 7 0,-1 0 0,-19 16 0,23-23 0,0-1 0,0 2 0,2-1 0,-1 2 0,-10 15 0,21-27 0,0-1 0,-1 1 0,1 0 0,0-1 0,0 1 0,0 0 0,0-1 0,-1 1 0,1 0 0,0-1 0,0 1 0,0 0 0,0 0 0,0-1 0,1 1 0,-1 0 0,0-1 0,0 1 0,0 0 0,1-1 0,-1 1 0,0 0 0,1-1 0,-1 1 0,0-1 0,1 1 0,-1-1 0,1 1 0,-1-1 0,1 1 0,-1-1 0,1 1 0,-1-1 0,1 1 0,0-1 0,29 15 0,-13-7 0,7 10 0,0 0 0,-2 2 0,35 39 0,-17-18 0,-20-20-1365,-14-16-5461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43:14.11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86 24575,'17'-6'0,"0"0"0,0 1 0,1 1 0,0 0 0,25-1 0,0-1 0,69-7 0,0 6 0,146 8 0,-91 1 0,822-2 0,-781 14 0,-5-1 0,1326-14 0,-1495 0 0,54-11 0,16 0 0,-65 11 0,6 0 0,-1-2 0,48-9 0,-30 4 0,1 2 0,-1 3 0,74 7 0,-16-2 0,507-2 0,-589 3 0,-1 1 0,1 1 0,39 13 0,-25-7 0,-46-10 0,3 1 0,1 0 0,-1 1 0,1 0 0,11 6 0,-20-9 0,1 1 0,-1-1 0,0 1 0,1 0 0,-1 0 0,0-1 0,0 1 0,0 0 0,0 0 0,0 0 0,0 0 0,0 0 0,0 1 0,0-1 0,0 0 0,0 0 0,-1 1 0,1-1 0,-1 0 0,1 1 0,-1-1 0,1 1 0,-1-1 0,0 0 0,0 1 0,1-1 0,-1 1 0,0-1 0,0 1 0,-1-1 0,1 1 0,0-1 0,0 0 0,-1 1 0,1-1 0,-2 3 0,-4 9 0,-6 16 0,12-28 0,0 0 0,0 0 0,1 0 0,-1 0 0,0 0 0,0 0 0,1 0 0,-1 0 0,0 0 0,1 0 0,-1-1 0,1 1 0,-1 0 0,1 0 0,0 0 0,-1 0 0,1-1 0,0 1 0,-1 0 0,1-1 0,0 1 0,0-1 0,0 1 0,-1-1 0,1 1 0,0-1 0,0 1 0,0-1 0,0 0 0,2 1 0,25 5 0,0 0 0,0-2 0,1-1 0,0-2 0,45-2 0,-21 0 0,-15 1 0,6 2 0,-1-3 0,1-2 0,84-15 0,-90 12 0,0 1 0,1 1 0,0 3 0,45 4 0,-8-2 0,13-3 0,103-15 0,223-12 0,-367 28 0,110-3-1365,-125 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43:15.93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24350,'398'1403'0,"-350"-1656"0,-96 506 0,-126-443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9:43:19.17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>
          <a:extLst>
            <a:ext uri="{FF2B5EF4-FFF2-40B4-BE49-F238E27FC236}">
              <a16:creationId xmlns:a16="http://schemas.microsoft.com/office/drawing/2014/main" id="{083B51AD-1317-F1A2-CA15-653409B7C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9700B8B1-16C7-ABFF-561D-568C26E70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9EC7E444-9F23-C072-3DA4-6E2AC262B7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67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5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>
          <a:extLst>
            <a:ext uri="{FF2B5EF4-FFF2-40B4-BE49-F238E27FC236}">
              <a16:creationId xmlns:a16="http://schemas.microsoft.com/office/drawing/2014/main" id="{220A6EE9-70BE-B8D1-F580-BFAD7D04B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DEEE0DE8-A97A-5D6C-E0B6-CC1013C336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DC8548B6-BA44-B4FB-16AB-A936EBD036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69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>
          <a:extLst>
            <a:ext uri="{FF2B5EF4-FFF2-40B4-BE49-F238E27FC236}">
              <a16:creationId xmlns:a16="http://schemas.microsoft.com/office/drawing/2014/main" id="{0933FEA2-E240-AECB-F0DC-E4288139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535A309D-146C-9E1C-D3FD-5ADF6A4AF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B925F641-5508-58FD-D74E-B51DDC1F1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85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>
          <a:extLst>
            <a:ext uri="{FF2B5EF4-FFF2-40B4-BE49-F238E27FC236}">
              <a16:creationId xmlns:a16="http://schemas.microsoft.com/office/drawing/2014/main" id="{EC3AB109-4AB9-8FDE-5A07-965BB2E1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EE73CEDC-802F-BB67-76C3-693EBB3CA4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308:notes">
            <a:extLst>
              <a:ext uri="{FF2B5EF4-FFF2-40B4-BE49-F238E27FC236}">
                <a16:creationId xmlns:a16="http://schemas.microsoft.com/office/drawing/2014/main" id="{BC9F4F02-3CE8-2B75-4910-C58B8142E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8440" t="53991" r="32496" b="2501"/>
          <a:stretch/>
        </p:blipFill>
        <p:spPr>
          <a:xfrm>
            <a:off x="0" y="0"/>
            <a:ext cx="3157350" cy="197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1150" y="1455988"/>
            <a:ext cx="53184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11150" y="3354913"/>
            <a:ext cx="31575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843475" y="2166912"/>
            <a:ext cx="45873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843475" y="1251012"/>
            <a:ext cx="14199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843475" y="3167388"/>
            <a:ext cx="26178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l="48039" t="5892" r="5342" b="25430"/>
          <a:stretch/>
        </p:blipFill>
        <p:spPr>
          <a:xfrm rot="10800000">
            <a:off x="6651901" y="2057399"/>
            <a:ext cx="2492099" cy="312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3"/>
          <p:cNvGrpSpPr/>
          <p:nvPr/>
        </p:nvGrpSpPr>
        <p:grpSpPr>
          <a:xfrm>
            <a:off x="-2" y="0"/>
            <a:ext cx="9144002" cy="5150225"/>
            <a:chOff x="-2" y="0"/>
            <a:chExt cx="9144002" cy="5150225"/>
          </a:xfrm>
        </p:grpSpPr>
        <p:pic>
          <p:nvPicPr>
            <p:cNvPr id="63" name="Google Shape;63;p13"/>
            <p:cNvPicPr preferRelativeResize="0"/>
            <p:nvPr/>
          </p:nvPicPr>
          <p:blipFill rotWithShape="1">
            <a:blip r:embed="rId2">
              <a:alphaModFix/>
            </a:blip>
            <a:srcRect l="12320" t="65543" r="35160" b="5847"/>
            <a:stretch/>
          </p:blipFill>
          <p:spPr>
            <a:xfrm>
              <a:off x="-2" y="0"/>
              <a:ext cx="2532552" cy="117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2">
              <a:alphaModFix/>
            </a:blip>
            <a:srcRect l="56217" t="8940" r="11690" b="22655"/>
            <a:stretch/>
          </p:blipFill>
          <p:spPr>
            <a:xfrm rot="5400000" flipH="1">
              <a:off x="6967424" y="2973649"/>
              <a:ext cx="1547500" cy="28056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720000" y="216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2"/>
          </p:nvPr>
        </p:nvSpPr>
        <p:spPr>
          <a:xfrm>
            <a:off x="3419250" y="216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20000" y="389958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3419250" y="389958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6118549" y="216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6118549" y="389958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4082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50" y="14082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50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49" y="14082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49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6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7"/>
          </p:nvPr>
        </p:nvSpPr>
        <p:spPr>
          <a:xfrm>
            <a:off x="341925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8"/>
          </p:nvPr>
        </p:nvSpPr>
        <p:spPr>
          <a:xfrm>
            <a:off x="6118549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9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20"/>
          </p:nvPr>
        </p:nvSpPr>
        <p:spPr>
          <a:xfrm>
            <a:off x="341925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1"/>
          </p:nvPr>
        </p:nvSpPr>
        <p:spPr>
          <a:xfrm>
            <a:off x="6118549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15"/>
          <p:cNvGrpSpPr/>
          <p:nvPr/>
        </p:nvGrpSpPr>
        <p:grpSpPr>
          <a:xfrm>
            <a:off x="-10391" y="0"/>
            <a:ext cx="9154391" cy="5143500"/>
            <a:chOff x="0" y="0"/>
            <a:chExt cx="9154391" cy="5143500"/>
          </a:xfrm>
        </p:grpSpPr>
        <p:pic>
          <p:nvPicPr>
            <p:cNvPr id="93" name="Google Shape;93;p15"/>
            <p:cNvPicPr preferRelativeResize="0"/>
            <p:nvPr/>
          </p:nvPicPr>
          <p:blipFill rotWithShape="1">
            <a:blip r:embed="rId2">
              <a:alphaModFix/>
            </a:blip>
            <a:srcRect l="29075" t="54998" r="35396" b="22973"/>
            <a:stretch/>
          </p:blipFill>
          <p:spPr>
            <a:xfrm flipH="1">
              <a:off x="7441167" y="0"/>
              <a:ext cx="1713224" cy="903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5"/>
            <p:cNvPicPr preferRelativeResize="0"/>
            <p:nvPr/>
          </p:nvPicPr>
          <p:blipFill rotWithShape="1">
            <a:blip r:embed="rId2">
              <a:alphaModFix/>
            </a:blip>
            <a:srcRect l="51729" t="26417" r="36944" b="25974"/>
            <a:stretch/>
          </p:blipFill>
          <p:spPr>
            <a:xfrm rot="10800000" flipH="1">
              <a:off x="0" y="3190801"/>
              <a:ext cx="546202" cy="1952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7"/>
          <p:cNvGrpSpPr/>
          <p:nvPr/>
        </p:nvGrpSpPr>
        <p:grpSpPr>
          <a:xfrm rot="-5400000">
            <a:off x="63500" y="4279813"/>
            <a:ext cx="534426" cy="877509"/>
            <a:chOff x="5741750" y="3809796"/>
            <a:chExt cx="674100" cy="1106709"/>
          </a:xfrm>
        </p:grpSpPr>
        <p:sp>
          <p:nvSpPr>
            <p:cNvPr id="201" name="Google Shape;201;p27"/>
            <p:cNvSpPr/>
            <p:nvPr/>
          </p:nvSpPr>
          <p:spPr>
            <a:xfrm>
              <a:off x="5741750" y="4242405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5741750" y="3809796"/>
              <a:ext cx="674100" cy="674100"/>
            </a:xfrm>
            <a:prstGeom prst="pie">
              <a:avLst>
                <a:gd name="adj1" fmla="val 0"/>
                <a:gd name="adj2" fmla="val 1077280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3" name="Google Shape;203;p2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04" name="Google Shape;204;p27"/>
            <p:cNvPicPr preferRelativeResize="0"/>
            <p:nvPr/>
          </p:nvPicPr>
          <p:blipFill rotWithShape="1">
            <a:blip r:embed="rId2">
              <a:alphaModFix/>
            </a:blip>
            <a:srcRect l="8459" t="64040" r="27695" b="3101"/>
            <a:stretch/>
          </p:blipFill>
          <p:spPr>
            <a:xfrm>
              <a:off x="0" y="0"/>
              <a:ext cx="3078676" cy="1347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7"/>
            <p:cNvPicPr preferRelativeResize="0"/>
            <p:nvPr/>
          </p:nvPicPr>
          <p:blipFill rotWithShape="1">
            <a:blip r:embed="rId2">
              <a:alphaModFix/>
            </a:blip>
            <a:srcRect l="56089" t="4714" r="-3922" b="27161"/>
            <a:stretch/>
          </p:blipFill>
          <p:spPr>
            <a:xfrm rot="10800000">
              <a:off x="6837399" y="2349201"/>
              <a:ext cx="2306601" cy="2794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8"/>
          <p:cNvGrpSpPr/>
          <p:nvPr/>
        </p:nvGrpSpPr>
        <p:grpSpPr>
          <a:xfrm flipH="1">
            <a:off x="352229" y="255930"/>
            <a:ext cx="997327" cy="567147"/>
            <a:chOff x="5692063" y="3258250"/>
            <a:chExt cx="1143200" cy="650100"/>
          </a:xfrm>
        </p:grpSpPr>
        <p:sp>
          <p:nvSpPr>
            <p:cNvPr id="208" name="Google Shape;208;p28"/>
            <p:cNvSpPr/>
            <p:nvPr/>
          </p:nvSpPr>
          <p:spPr>
            <a:xfrm>
              <a:off x="6185162" y="3258250"/>
              <a:ext cx="650100" cy="65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692063" y="3526781"/>
              <a:ext cx="877482" cy="113038"/>
            </a:xfrm>
            <a:custGeom>
              <a:avLst/>
              <a:gdLst/>
              <a:ahLst/>
              <a:cxnLst/>
              <a:rect l="l" t="t" r="r" b="b"/>
              <a:pathLst>
                <a:path w="7977111" h="962025" extrusionOk="0">
                  <a:moveTo>
                    <a:pt x="6645669" y="962025"/>
                  </a:moveTo>
                  <a:cubicBezTo>
                    <a:pt x="6269518" y="962025"/>
                    <a:pt x="6077113" y="739797"/>
                    <a:pt x="5907796" y="543544"/>
                  </a:cubicBezTo>
                  <a:cubicBezTo>
                    <a:pt x="5745214" y="354987"/>
                    <a:pt x="5603796" y="192405"/>
                    <a:pt x="5315189" y="192405"/>
                  </a:cubicBezTo>
                  <a:cubicBezTo>
                    <a:pt x="5026581" y="192405"/>
                    <a:pt x="4886125" y="354987"/>
                    <a:pt x="4723543" y="543544"/>
                  </a:cubicBezTo>
                  <a:cubicBezTo>
                    <a:pt x="4554227" y="739797"/>
                    <a:pt x="4362784" y="962025"/>
                    <a:pt x="3986632" y="962025"/>
                  </a:cubicBezTo>
                  <a:cubicBezTo>
                    <a:pt x="3610480" y="962025"/>
                    <a:pt x="3418075" y="739797"/>
                    <a:pt x="3248759" y="543544"/>
                  </a:cubicBezTo>
                  <a:cubicBezTo>
                    <a:pt x="3086177" y="354987"/>
                    <a:pt x="2944759" y="192405"/>
                    <a:pt x="2657113" y="192405"/>
                  </a:cubicBezTo>
                  <a:cubicBezTo>
                    <a:pt x="2369468" y="192405"/>
                    <a:pt x="2228050" y="354987"/>
                    <a:pt x="2065468" y="543544"/>
                  </a:cubicBezTo>
                  <a:cubicBezTo>
                    <a:pt x="1896151" y="739797"/>
                    <a:pt x="1704708" y="962025"/>
                    <a:pt x="1328557" y="962025"/>
                  </a:cubicBezTo>
                  <a:cubicBezTo>
                    <a:pt x="952405" y="962025"/>
                    <a:pt x="760962" y="739797"/>
                    <a:pt x="591645" y="543544"/>
                  </a:cubicBezTo>
                  <a:cubicBezTo>
                    <a:pt x="429063" y="354987"/>
                    <a:pt x="288608" y="192405"/>
                    <a:pt x="0" y="192405"/>
                  </a:cubicBezTo>
                  <a:lnTo>
                    <a:pt x="0" y="0"/>
                  </a:lnTo>
                  <a:cubicBezTo>
                    <a:pt x="376152" y="0"/>
                    <a:pt x="567595" y="222228"/>
                    <a:pt x="736911" y="418481"/>
                  </a:cubicBezTo>
                  <a:cubicBezTo>
                    <a:pt x="899493" y="607038"/>
                    <a:pt x="1039949" y="769620"/>
                    <a:pt x="1328557" y="769620"/>
                  </a:cubicBezTo>
                  <a:cubicBezTo>
                    <a:pt x="1617164" y="769620"/>
                    <a:pt x="1757620" y="607038"/>
                    <a:pt x="1920202" y="418481"/>
                  </a:cubicBezTo>
                  <a:cubicBezTo>
                    <a:pt x="2089518" y="222228"/>
                    <a:pt x="2280961" y="0"/>
                    <a:pt x="2658075" y="0"/>
                  </a:cubicBezTo>
                  <a:cubicBezTo>
                    <a:pt x="3035189" y="0"/>
                    <a:pt x="3226632" y="222228"/>
                    <a:pt x="3395949" y="418481"/>
                  </a:cubicBezTo>
                  <a:cubicBezTo>
                    <a:pt x="3558531" y="607038"/>
                    <a:pt x="3699949" y="769620"/>
                    <a:pt x="3987594" y="769620"/>
                  </a:cubicBezTo>
                  <a:cubicBezTo>
                    <a:pt x="4275240" y="769620"/>
                    <a:pt x="4416657" y="607038"/>
                    <a:pt x="4579240" y="418481"/>
                  </a:cubicBezTo>
                  <a:cubicBezTo>
                    <a:pt x="4748556" y="222228"/>
                    <a:pt x="4939999" y="0"/>
                    <a:pt x="5316151" y="0"/>
                  </a:cubicBezTo>
                  <a:cubicBezTo>
                    <a:pt x="5692303" y="0"/>
                    <a:pt x="5884708" y="222228"/>
                    <a:pt x="6054024" y="418481"/>
                  </a:cubicBezTo>
                  <a:cubicBezTo>
                    <a:pt x="6216606" y="607038"/>
                    <a:pt x="6358024" y="769620"/>
                    <a:pt x="6646631" y="769620"/>
                  </a:cubicBezTo>
                  <a:cubicBezTo>
                    <a:pt x="6935239" y="769620"/>
                    <a:pt x="7075694" y="607038"/>
                    <a:pt x="7239239" y="418481"/>
                  </a:cubicBezTo>
                  <a:cubicBezTo>
                    <a:pt x="7408555" y="222228"/>
                    <a:pt x="7600960" y="0"/>
                    <a:pt x="7977112" y="0"/>
                  </a:cubicBezTo>
                  <a:lnTo>
                    <a:pt x="7977112" y="192405"/>
                  </a:lnTo>
                  <a:cubicBezTo>
                    <a:pt x="7688505" y="192405"/>
                    <a:pt x="7548049" y="354987"/>
                    <a:pt x="7384504" y="543544"/>
                  </a:cubicBezTo>
                  <a:cubicBezTo>
                    <a:pt x="7215188" y="739797"/>
                    <a:pt x="7022783" y="962025"/>
                    <a:pt x="6646631" y="962025"/>
                  </a:cubicBezTo>
                  <a:lnTo>
                    <a:pt x="6645669" y="96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28"/>
          <p:cNvGrpSpPr/>
          <p:nvPr/>
        </p:nvGrpSpPr>
        <p:grpSpPr>
          <a:xfrm>
            <a:off x="0" y="0"/>
            <a:ext cx="9144000" cy="5180025"/>
            <a:chOff x="0" y="0"/>
            <a:chExt cx="9144000" cy="5180025"/>
          </a:xfrm>
        </p:grpSpPr>
        <p:pic>
          <p:nvPicPr>
            <p:cNvPr id="211" name="Google Shape;211;p28"/>
            <p:cNvPicPr preferRelativeResize="0"/>
            <p:nvPr/>
          </p:nvPicPr>
          <p:blipFill rotWithShape="1">
            <a:blip r:embed="rId2">
              <a:alphaModFix/>
            </a:blip>
            <a:srcRect l="48039" t="5892" r="5342" b="25430"/>
            <a:stretch/>
          </p:blipFill>
          <p:spPr>
            <a:xfrm rot="10800000" flipH="1">
              <a:off x="0" y="2057399"/>
              <a:ext cx="2492099" cy="312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8"/>
            <p:cNvPicPr preferRelativeResize="0"/>
            <p:nvPr/>
          </p:nvPicPr>
          <p:blipFill rotWithShape="1">
            <a:blip r:embed="rId2">
              <a:alphaModFix/>
            </a:blip>
            <a:srcRect l="29075" t="54998" r="35396" b="22973"/>
            <a:stretch/>
          </p:blipFill>
          <p:spPr>
            <a:xfrm flipH="1">
              <a:off x="7430776" y="0"/>
              <a:ext cx="1713224" cy="9035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73" r:id="rId6"/>
    <p:sldLayoutId id="2147483674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5172/jour.8.1.1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openxmlformats.org/officeDocument/2006/relationships/customXml" Target="../ink/ink9.xml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customXml" Target="../ink/ink7.xml"/><Relationship Id="rId2" Type="http://schemas.openxmlformats.org/officeDocument/2006/relationships/image" Target="../media/image3.png"/><Relationship Id="rId16" Type="http://schemas.openxmlformats.org/officeDocument/2006/relationships/image" Target="../media/image5.jpe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15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17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customXml" Target="../ink/ink14.xml"/><Relationship Id="rId24" Type="http://schemas.openxmlformats.org/officeDocument/2006/relationships/image" Target="../media/image23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customXml" Target="../ink/ink18.xml"/><Relationship Id="rId4" Type="http://schemas.openxmlformats.org/officeDocument/2006/relationships/image" Target="../media/image130.png"/><Relationship Id="rId9" Type="http://schemas.openxmlformats.org/officeDocument/2006/relationships/customXml" Target="../ink/ink13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2.png"/><Relationship Id="rId18" Type="http://schemas.openxmlformats.org/officeDocument/2006/relationships/customXml" Target="../ink/ink31.xml"/><Relationship Id="rId3" Type="http://schemas.openxmlformats.org/officeDocument/2006/relationships/customXml" Target="../ink/ink23.xml"/><Relationship Id="rId21" Type="http://schemas.openxmlformats.org/officeDocument/2006/relationships/image" Target="../media/image36.png"/><Relationship Id="rId7" Type="http://schemas.openxmlformats.org/officeDocument/2006/relationships/customXml" Target="../ink/ink25.xml"/><Relationship Id="rId12" Type="http://schemas.openxmlformats.org/officeDocument/2006/relationships/customXml" Target="../ink/ink28.xml"/><Relationship Id="rId17" Type="http://schemas.openxmlformats.org/officeDocument/2006/relationships/image" Target="../media/image34.png"/><Relationship Id="rId2" Type="http://schemas.openxmlformats.org/officeDocument/2006/relationships/image" Target="../media/image31.png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10.png"/><Relationship Id="rId5" Type="http://schemas.openxmlformats.org/officeDocument/2006/relationships/customXml" Target="../ink/ink24.xml"/><Relationship Id="rId15" Type="http://schemas.openxmlformats.org/officeDocument/2006/relationships/image" Target="../media/image33.png"/><Relationship Id="rId10" Type="http://schemas.openxmlformats.org/officeDocument/2006/relationships/customXml" Target="../ink/ink27.xml"/><Relationship Id="rId19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l="21859" t="10397" r="8303" b="18438"/>
          <a:stretch/>
        </p:blipFill>
        <p:spPr>
          <a:xfrm rot="10800000">
            <a:off x="5486225" y="2571750"/>
            <a:ext cx="3733402" cy="32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>
            <a:spLocks noGrp="1"/>
          </p:cNvSpPr>
          <p:nvPr>
            <p:ph type="ctrTitle"/>
          </p:nvPr>
        </p:nvSpPr>
        <p:spPr>
          <a:xfrm>
            <a:off x="613704" y="1471067"/>
            <a:ext cx="7916592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4400" dirty="0"/>
              <a:t>Radon Mitigation, Removal, and Testing at SNO+</a:t>
            </a:r>
            <a:endParaRPr sz="4400" dirty="0"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1"/>
          </p:nvPr>
        </p:nvSpPr>
        <p:spPr>
          <a:xfrm>
            <a:off x="2563711" y="3093313"/>
            <a:ext cx="4016577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Julia Gorovitz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Supervisors – Dr. Christine Kraus, Dr. Nasim Fatemighomi, Juliette Deloye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CASST 2025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3CCAC5-DEEE-91D3-9021-D01322A9933A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>
          <a:extLst>
            <a:ext uri="{FF2B5EF4-FFF2-40B4-BE49-F238E27FC236}">
              <a16:creationId xmlns:a16="http://schemas.microsoft.com/office/drawing/2014/main" id="{472467B7-714F-B18B-2933-7D859990F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>
            <a:extLst>
              <a:ext uri="{FF2B5EF4-FFF2-40B4-BE49-F238E27FC236}">
                <a16:creationId xmlns:a16="http://schemas.microsoft.com/office/drawing/2014/main" id="{EEDC818B-D554-414D-2A7F-2FA2968A1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3475" y="2166912"/>
            <a:ext cx="45873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Zeolites</a:t>
            </a:r>
            <a:endParaRPr dirty="0"/>
          </a:p>
        </p:txBody>
      </p:sp>
      <p:sp>
        <p:nvSpPr>
          <p:cNvPr id="294" name="Google Shape;294;p37">
            <a:extLst>
              <a:ext uri="{FF2B5EF4-FFF2-40B4-BE49-F238E27FC236}">
                <a16:creationId xmlns:a16="http://schemas.microsoft.com/office/drawing/2014/main" id="{BFF2706D-6AF8-49A1-BC07-FCF93303C99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43475" y="1251012"/>
            <a:ext cx="14199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295" name="Google Shape;295;p37">
            <a:extLst>
              <a:ext uri="{FF2B5EF4-FFF2-40B4-BE49-F238E27FC236}">
                <a16:creationId xmlns:a16="http://schemas.microsoft.com/office/drawing/2014/main" id="{03BDDC8B-305E-D7FA-8AEA-D30C9DC0E0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43475" y="3167388"/>
            <a:ext cx="26178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CA" dirty="0"/>
              <a:t>Zeolite trap system overview</a:t>
            </a:r>
          </a:p>
        </p:txBody>
      </p:sp>
      <p:pic>
        <p:nvPicPr>
          <p:cNvPr id="296" name="Google Shape;296;p37">
            <a:extLst>
              <a:ext uri="{FF2B5EF4-FFF2-40B4-BE49-F238E27FC236}">
                <a16:creationId xmlns:a16="http://schemas.microsoft.com/office/drawing/2014/main" id="{ED7B68BE-BFC8-FC69-E00B-7385D573CE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164" t="31042" b="36412"/>
          <a:stretch/>
        </p:blipFill>
        <p:spPr>
          <a:xfrm rot="5400000" flipH="1">
            <a:off x="-1238249" y="1238250"/>
            <a:ext cx="5143501" cy="26669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FD4A6F3-CDCD-CC8F-85E5-16AA1BF0E4C5}"/>
                  </a:ext>
                </a:extLst>
              </p14:cNvPr>
              <p14:cNvContentPartPr/>
              <p14:nvPr/>
            </p14:nvContentPartPr>
            <p14:xfrm>
              <a:off x="4300533" y="1376893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FD4A6F3-CDCD-CC8F-85E5-16AA1BF0E4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4413" y="137077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16CE53D5-8D13-CD76-205C-F15EC5423CF7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585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6ADF4-D3AE-53B9-8B7A-7A1D36B7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Zeolites</a:t>
            </a:r>
            <a:br>
              <a:rPr lang="en-CA" dirty="0"/>
            </a:br>
            <a:br>
              <a:rPr lang="en-CA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sz="1400" dirty="0"/>
            </a:br>
            <a:endParaRPr lang="en-CA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C93D75-BE6E-081A-16C2-B806015A70A9}"/>
              </a:ext>
            </a:extLst>
          </p:cNvPr>
          <p:cNvSpPr txBox="1"/>
          <p:nvPr/>
        </p:nvSpPr>
        <p:spPr>
          <a:xfrm>
            <a:off x="720000" y="1194505"/>
            <a:ext cx="4122933" cy="2628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Encode Sans" panose="020B0604020202020204" charset="0"/>
              </a:rPr>
              <a:t>Zeolites are porous aluminosilicates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Encode Sans" panose="020B0604020202020204" charset="0"/>
              </a:rPr>
              <a:t>      </a:t>
            </a:r>
            <a:r>
              <a:rPr lang="en-US" sz="1600" dirty="0">
                <a:latin typeface="Encode Sans" panose="020B0604020202020204" charset="0"/>
                <a:sym typeface="Wingdings" panose="05000000000000000000" pitchFamily="2" charset="2"/>
              </a:rPr>
              <a:t> </a:t>
            </a:r>
            <a:r>
              <a:rPr lang="en-CA" sz="1600" dirty="0" err="1">
                <a:latin typeface="Encode Sans" panose="020B0604020202020204" charset="0"/>
              </a:rPr>
              <a:t>SiO</a:t>
            </a:r>
            <a:r>
              <a:rPr lang="en-CA" sz="1600" dirty="0">
                <a:latin typeface="Encode Sans" panose="020B0604020202020204" charset="0"/>
              </a:rPr>
              <a:t>₄ / </a:t>
            </a:r>
            <a:r>
              <a:rPr lang="en-CA" sz="1600" dirty="0" err="1">
                <a:latin typeface="Encode Sans" panose="020B0604020202020204" charset="0"/>
              </a:rPr>
              <a:t>AlO</a:t>
            </a:r>
            <a:r>
              <a:rPr lang="en-CA" sz="1600" dirty="0">
                <a:latin typeface="Encode Sans" panose="020B0604020202020204" charset="0"/>
              </a:rPr>
              <a:t>₄ tetrahedra</a:t>
            </a:r>
            <a:r>
              <a:rPr lang="en-US" sz="1600" b="0" dirty="0">
                <a:latin typeface="Encode Sans" panose="020B0604020202020204" charset="0"/>
              </a:rPr>
              <a:t> 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Encode Sans" panose="020B0604020202020204" charset="0"/>
              </a:rPr>
              <a:t>Why use it in assays/ as a radon trap?</a:t>
            </a:r>
          </a:p>
          <a:p>
            <a:pPr marL="2857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Encode Sans" panose="020B0604020202020204" charset="0"/>
              </a:rPr>
              <a:t>High Adsorption Efficiency</a:t>
            </a:r>
            <a:endParaRPr lang="en-US" sz="1600" dirty="0">
              <a:latin typeface="Encode Sa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Encode Sans" panose="020B0604020202020204" charset="0"/>
              </a:rPr>
              <a:t>Selective Trapping</a:t>
            </a:r>
            <a:endParaRPr lang="en-US" sz="1600" dirty="0">
              <a:latin typeface="Encode Sa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Encode Sans" panose="020B0604020202020204" charset="0"/>
              </a:rPr>
              <a:t>Temperature Control</a:t>
            </a:r>
            <a:endParaRPr lang="en-US" sz="1600" dirty="0">
              <a:latin typeface="Encode Sa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Encode Sans" panose="020B0604020202020204" charset="0"/>
              </a:rPr>
              <a:t>Re-</a:t>
            </a:r>
            <a:r>
              <a:rPr lang="en-US" sz="1600" b="0" dirty="0" err="1">
                <a:latin typeface="Encode Sans" panose="020B0604020202020204" charset="0"/>
              </a:rPr>
              <a:t>generability</a:t>
            </a:r>
            <a:endParaRPr lang="en-US" sz="1600" b="0" dirty="0">
              <a:latin typeface="Encode Sans" panose="020B0604020202020204" charset="0"/>
            </a:endParaRPr>
          </a:p>
        </p:txBody>
      </p:sp>
      <p:pic>
        <p:nvPicPr>
          <p:cNvPr id="5129" name="Picture 9" descr="Zeolite | Memorial Sloan Kettering Cancer Center">
            <a:extLst>
              <a:ext uri="{FF2B5EF4-FFF2-40B4-BE49-F238E27FC236}">
                <a16:creationId xmlns:a16="http://schemas.microsoft.com/office/drawing/2014/main" id="{CE8A4320-CB78-932C-175C-9F0502D2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32" y="2890685"/>
            <a:ext cx="2453368" cy="1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sic structure of the natural zeolite, M⁺ represents extra framework... |  Download Scientific Diagram">
            <a:extLst>
              <a:ext uri="{FF2B5EF4-FFF2-40B4-BE49-F238E27FC236}">
                <a16:creationId xmlns:a16="http://schemas.microsoft.com/office/drawing/2014/main" id="{AB7C195A-D042-0180-7AF5-8B41317E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76" y="739293"/>
            <a:ext cx="3913116" cy="20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B8A469A-4C0A-4EE8-C20F-ED7D86DB6E88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FD20F2-DFE0-2C51-4E83-396B9EE77CB0}"/>
              </a:ext>
            </a:extLst>
          </p:cNvPr>
          <p:cNvSpPr txBox="1"/>
          <p:nvPr/>
        </p:nvSpPr>
        <p:spPr>
          <a:xfrm>
            <a:off x="404646" y="4404207"/>
            <a:ext cx="564931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457200" indent="-342900" algn="l">
              <a:buFont typeface="+mj-lt"/>
              <a:buAutoNum type="arabicParenR" startAt="6"/>
            </a:pP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Effect of Surface Modification of Natural Zeolite on Ammonium Ion Removal from Water Using Batch Study: An Overview. 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Water, Air, &amp; Soil Pollution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 </a:t>
            </a:r>
            <a:r>
              <a:rPr lang="en-US" sz="900" b="1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2022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, 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233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 (11). https://doi.org/10.1007/s11270-022-05948-4.</a:t>
            </a:r>
            <a:r>
              <a:rPr lang="en-US" sz="900" dirty="0">
                <a:latin typeface="Encode Sans" panose="020B0604020202020204" charset="0"/>
              </a:rPr>
              <a:t> </a:t>
            </a:r>
          </a:p>
          <a:p>
            <a:pPr marL="342900" marR="457200" indent="-342900" algn="l">
              <a:buAutoNum type="arabicParenR" startAt="6"/>
            </a:pPr>
            <a:r>
              <a:rPr lang="en-US" sz="900" dirty="0">
                <a:latin typeface="Encode Sans" panose="020B0604020202020204" charset="0"/>
              </a:rPr>
              <a:t>What is Zeolite?</a:t>
            </a:r>
            <a:r>
              <a:rPr lang="en-US" sz="900" i="1" dirty="0">
                <a:latin typeface="Encode Sans" panose="020B0604020202020204" charset="0"/>
              </a:rPr>
              <a:t>_</a:t>
            </a:r>
            <a:r>
              <a:rPr lang="en-US" sz="900" i="1" dirty="0" err="1">
                <a:latin typeface="Encode Sans" panose="020B0604020202020204" charset="0"/>
              </a:rPr>
              <a:t>Chemicalbook</a:t>
            </a:r>
            <a:r>
              <a:rPr lang="en-US" sz="900" dirty="0">
                <a:latin typeface="Encode Sans" panose="020B0604020202020204" charset="0"/>
              </a:rPr>
              <a:t>. Chemicalbook.com. https://www.chemicalbook.com/Article/What-is-Zeolite.htm (accessed 2025-08-09).</a:t>
            </a:r>
          </a:p>
          <a:p>
            <a:r>
              <a:rPr lang="en-US" dirty="0"/>
              <a:t>‌</a:t>
            </a:r>
          </a:p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‌</a:t>
            </a:r>
          </a:p>
        </p:txBody>
      </p:sp>
      <p:pic>
        <p:nvPicPr>
          <p:cNvPr id="1026" name="Picture 2" descr="Zeolite Powder, Powdered Zeolite for best Zeolite Powder">
            <a:extLst>
              <a:ext uri="{FF2B5EF4-FFF2-40B4-BE49-F238E27FC236}">
                <a16:creationId xmlns:a16="http://schemas.microsoft.com/office/drawing/2014/main" id="{BEC172D3-5F08-0CC7-EBEB-09D56380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15" y="2818588"/>
            <a:ext cx="1635578" cy="1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8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F5F8A-F83D-F584-3A95-B95E018A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 and Studies - Zeolites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CE692B-4C19-9F8E-2472-509A54562FFA}"/>
              </a:ext>
            </a:extLst>
          </p:cNvPr>
          <p:cNvSpPr txBox="1"/>
          <p:nvPr/>
        </p:nvSpPr>
        <p:spPr>
          <a:xfrm>
            <a:off x="720000" y="1194505"/>
            <a:ext cx="4122933" cy="389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latin typeface="Encode Sans" panose="020B0604020202020204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latin typeface="Encode Sans" panose="020B0604020202020204" charset="0"/>
              </a:rPr>
              <a:t>Ag-ETS-10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ncode Sans" panose="020B0604020202020204" charset="0"/>
              </a:rPr>
              <a:t>High absorption capacity at room temperature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ncode Sans" panose="020B0604020202020204" charset="0"/>
              </a:rPr>
              <a:t>All other traps need cryogenic cooling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Higher trapping capacity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Radon filter for the nitrogen cover bags</a:t>
            </a:r>
          </a:p>
          <a:p>
            <a:pPr lvl="1">
              <a:lnSpc>
                <a:spcPct val="130000"/>
              </a:lnSpc>
            </a:pPr>
            <a:r>
              <a:rPr lang="en-CA" sz="1600" b="1" dirty="0">
                <a:latin typeface="Encode Sans" panose="020B0604020202020204" charset="0"/>
                <a:sym typeface="Wingdings" panose="05000000000000000000" pitchFamily="2" charset="2"/>
              </a:rPr>
              <a:t></a:t>
            </a:r>
            <a:r>
              <a:rPr lang="en-CA" sz="1600" b="1" dirty="0">
                <a:latin typeface="Encode Sans" panose="020B0604020202020204" charset="0"/>
              </a:rPr>
              <a:t> Types of assays done to better understand the zeolite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Emanation at different temperatures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Calibration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Background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CA" sz="1600" dirty="0">
              <a:latin typeface="Encode Sans" panose="020B0604020202020204" charset="0"/>
            </a:endParaRPr>
          </a:p>
        </p:txBody>
      </p:sp>
      <p:pic>
        <p:nvPicPr>
          <p:cNvPr id="5" name="Imagem 4" descr="Uma imagem contendo trem, homem, brinquedo, em pé&#10;&#10;O conteúdo gerado por IA pode estar incorreto.">
            <a:extLst>
              <a:ext uri="{FF2B5EF4-FFF2-40B4-BE49-F238E27FC236}">
                <a16:creationId xmlns:a16="http://schemas.microsoft.com/office/drawing/2014/main" id="{8614E06A-61E5-9A76-5654-485FF6E5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69" b="13306"/>
          <a:stretch>
            <a:fillRect/>
          </a:stretch>
        </p:blipFill>
        <p:spPr>
          <a:xfrm>
            <a:off x="5414285" y="1194505"/>
            <a:ext cx="2741032" cy="35846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1A884C-D155-454F-43F5-DC984EFB0B6D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7988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7E9810C9-ED41-8A47-85BC-AA1322C35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>
            <a:extLst>
              <a:ext uri="{FF2B5EF4-FFF2-40B4-BE49-F238E27FC236}">
                <a16:creationId xmlns:a16="http://schemas.microsoft.com/office/drawing/2014/main" id="{D258CB8C-12B4-9264-A048-6F54FF113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3475" y="3303411"/>
            <a:ext cx="45873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and Future Directions</a:t>
            </a:r>
            <a:endParaRPr dirty="0"/>
          </a:p>
        </p:txBody>
      </p:sp>
      <p:sp>
        <p:nvSpPr>
          <p:cNvPr id="294" name="Google Shape;294;p37">
            <a:extLst>
              <a:ext uri="{FF2B5EF4-FFF2-40B4-BE49-F238E27FC236}">
                <a16:creationId xmlns:a16="http://schemas.microsoft.com/office/drawing/2014/main" id="{932F409B-4FDC-E276-9C82-9B9248FA5B4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43475" y="1251012"/>
            <a:ext cx="14199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pic>
        <p:nvPicPr>
          <p:cNvPr id="296" name="Google Shape;296;p37">
            <a:extLst>
              <a:ext uri="{FF2B5EF4-FFF2-40B4-BE49-F238E27FC236}">
                <a16:creationId xmlns:a16="http://schemas.microsoft.com/office/drawing/2014/main" id="{E91DE4E2-58D3-5E47-EA74-E75CE4B7F0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164" t="31042" b="36412"/>
          <a:stretch/>
        </p:blipFill>
        <p:spPr>
          <a:xfrm rot="5400000" flipH="1">
            <a:off x="-1238249" y="1238250"/>
            <a:ext cx="5143501" cy="26669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D39472E-9636-03CE-9E2C-CE9AC3982D6B}"/>
                  </a:ext>
                </a:extLst>
              </p14:cNvPr>
              <p14:cNvContentPartPr/>
              <p14:nvPr/>
            </p14:nvContentPartPr>
            <p14:xfrm>
              <a:off x="4300533" y="1376893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D39472E-9636-03CE-9E2C-CE9AC3982D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4413" y="137077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E6F37AF8-B1ED-933F-6B3E-2FD51E22D501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647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668FC-A0C3-5485-2EC3-61AEC664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Zeolite – main assay results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1594F74-2E67-34B1-4BEF-74DB872A6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20696"/>
              </p:ext>
            </p:extLst>
          </p:nvPr>
        </p:nvGraphicFramePr>
        <p:xfrm>
          <a:off x="671691" y="1309548"/>
          <a:ext cx="5113866" cy="3474720"/>
        </p:xfrm>
        <a:graphic>
          <a:graphicData uri="http://schemas.openxmlformats.org/drawingml/2006/table">
            <a:tbl>
              <a:tblPr firstRow="1" bandRow="1">
                <a:tableStyleId>{2BE1133F-BF4D-4DA5-A46B-D5EE2935EFA9}</a:tableStyleId>
              </a:tblPr>
              <a:tblGrid>
                <a:gridCol w="1704622">
                  <a:extLst>
                    <a:ext uri="{9D8B030D-6E8A-4147-A177-3AD203B41FA5}">
                      <a16:colId xmlns:a16="http://schemas.microsoft.com/office/drawing/2014/main" val="2095715461"/>
                    </a:ext>
                  </a:extLst>
                </a:gridCol>
                <a:gridCol w="1628128">
                  <a:extLst>
                    <a:ext uri="{9D8B030D-6E8A-4147-A177-3AD203B41FA5}">
                      <a16:colId xmlns:a16="http://schemas.microsoft.com/office/drawing/2014/main" val="3172882687"/>
                    </a:ext>
                  </a:extLst>
                </a:gridCol>
                <a:gridCol w="1781116">
                  <a:extLst>
                    <a:ext uri="{9D8B030D-6E8A-4147-A177-3AD203B41FA5}">
                      <a16:colId xmlns:a16="http://schemas.microsoft.com/office/drawing/2014/main" val="3513139076"/>
                    </a:ext>
                  </a:extLst>
                </a:gridCol>
              </a:tblGrid>
              <a:tr h="481733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Assay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Result (atoms/day)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02567"/>
                  </a:ext>
                </a:extLst>
              </a:tr>
              <a:tr h="481733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May 27, 2025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Emanation (150°C)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2719.9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22673"/>
                  </a:ext>
                </a:extLst>
              </a:tr>
              <a:tr h="514516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June 18, 2025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600" dirty="0">
                          <a:latin typeface="Encode Sans" panose="020B0604020202020204" charset="0"/>
                        </a:rPr>
                        <a:t>Emanation (150°C)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434.89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90637"/>
                  </a:ext>
                </a:extLst>
              </a:tr>
              <a:tr h="514516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June 27, 2025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600" dirty="0">
                          <a:latin typeface="Encode Sans" panose="020B0604020202020204" charset="0"/>
                        </a:rPr>
                        <a:t>Emanation (at room temp)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34.51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67409"/>
                  </a:ext>
                </a:extLst>
              </a:tr>
              <a:tr h="514516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July 31, 2025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Calibration* (at 150°C)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49.8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06861"/>
                  </a:ext>
                </a:extLst>
              </a:tr>
              <a:tr h="311506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August 1, 2025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Background (300°C)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Encode Sans" panose="020B0604020202020204" charset="0"/>
                        </a:rPr>
                        <a:t>689.21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5872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85A2F58D-E719-D0B2-F74D-BAACFB68B46F}"/>
              </a:ext>
            </a:extLst>
          </p:cNvPr>
          <p:cNvSpPr txBox="1"/>
          <p:nvPr/>
        </p:nvSpPr>
        <p:spPr>
          <a:xfrm>
            <a:off x="6045201" y="1294534"/>
            <a:ext cx="309879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"/>
              </a:spcBef>
              <a:spcAft>
                <a:spcPts val="140"/>
              </a:spcAft>
            </a:pPr>
            <a:r>
              <a:rPr lang="en-CA" sz="1600" dirty="0">
                <a:latin typeface="Encode Sans" panose="020B0604020202020204" charset="0"/>
              </a:rPr>
              <a:t>Emanation assay results:</a:t>
            </a:r>
          </a:p>
          <a:p>
            <a:pPr marL="285750" indent="-285750"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At 150°C, 20h baking showed an improvement of 84% less atoms/day</a:t>
            </a:r>
          </a:p>
          <a:p>
            <a:pPr marL="285750" indent="-285750"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Low counts for the calibration assay </a:t>
            </a: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 high counts for the next day background</a:t>
            </a:r>
          </a:p>
          <a:p>
            <a:pPr marL="285750" indent="-285750"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At calibration, comparing to 16000 atoms/day in calibration can</a:t>
            </a:r>
            <a:endParaRPr lang="en-CA" sz="1600" dirty="0">
              <a:latin typeface="Encode Sans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61FD72-CAAF-03E5-C2AD-F77B0E188432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066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AE911-294C-9933-E16D-57486F29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 for SNO+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FBCB8F-05AB-81CC-ACE2-607544EA66D1}"/>
              </a:ext>
            </a:extLst>
          </p:cNvPr>
          <p:cNvSpPr txBox="1"/>
          <p:nvPr/>
        </p:nvSpPr>
        <p:spPr>
          <a:xfrm>
            <a:off x="720000" y="1017725"/>
            <a:ext cx="4980889" cy="336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</a:rPr>
              <a:t>Calibration assay done entirely at 300°C </a:t>
            </a:r>
          </a:p>
          <a:p>
            <a:pPr lvl="1">
              <a:lnSpc>
                <a:spcPct val="150000"/>
              </a:lnSpc>
            </a:pPr>
            <a:r>
              <a:rPr lang="en-CA" sz="1600" dirty="0">
                <a:latin typeface="Encode Sans" panose="020B0604020202020204" charset="0"/>
              </a:rPr>
              <a:t>      </a:t>
            </a: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 Accurately analyze trapping capacity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Re-do a background assay </a:t>
            </a:r>
          </a:p>
          <a:p>
            <a:pPr lvl="1">
              <a:lnSpc>
                <a:spcPct val="150000"/>
              </a:lnSpc>
            </a:pP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       Without the interference seen from the assay                                                                                                                                  </a:t>
            </a:r>
            <a:r>
              <a:rPr lang="en-CA" sz="1600" dirty="0">
                <a:solidFill>
                  <a:schemeClr val="bg1"/>
                </a:solidFill>
                <a:latin typeface="Encode Sans" panose="020B0604020202020204" charset="0"/>
                <a:sym typeface="Wingdings" panose="05000000000000000000" pitchFamily="2" charset="2"/>
              </a:rPr>
              <a:t>. </a:t>
            </a: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        done the day before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Continue baking/  purging the zeolite to see how low the emanation/ background gets</a:t>
            </a:r>
          </a:p>
          <a:p>
            <a:pPr lvl="1">
              <a:lnSpc>
                <a:spcPct val="150000"/>
              </a:lnSpc>
            </a:pP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       Explore the possibility of using the zeolite for                                                                   </a:t>
            </a:r>
          </a:p>
          <a:p>
            <a:pPr lvl="1">
              <a:lnSpc>
                <a:spcPct val="150000"/>
              </a:lnSpc>
            </a:pPr>
            <a:r>
              <a:rPr lang="en-CA" sz="1600" dirty="0">
                <a:latin typeface="Encode Sans" panose="020B0604020202020204" charset="0"/>
                <a:sym typeface="Wingdings" panose="05000000000000000000" pitchFamily="2" charset="2"/>
              </a:rPr>
              <a:t>          assays</a:t>
            </a:r>
          </a:p>
        </p:txBody>
      </p:sp>
      <p:pic>
        <p:nvPicPr>
          <p:cNvPr id="6" name="Imagem 5" descr="Uma imagem contendo no interior, equipamento, bicicleta, mesa&#10;&#10;O conteúdo gerado por IA pode estar incorreto.">
            <a:extLst>
              <a:ext uri="{FF2B5EF4-FFF2-40B4-BE49-F238E27FC236}">
                <a16:creationId xmlns:a16="http://schemas.microsoft.com/office/drawing/2014/main" id="{57F7D475-366E-1CB6-D53F-3FF5B1A7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949" y="1003930"/>
            <a:ext cx="3458759" cy="25940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54B0FE-72B8-0B17-4054-1AC0F3514C08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8333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2F4D8-B1FB-37A7-FE64-5826DBEF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1E3451-23CD-1E2B-9458-4F87C4EBAF02}"/>
              </a:ext>
            </a:extLst>
          </p:cNvPr>
          <p:cNvSpPr txBox="1"/>
          <p:nvPr/>
        </p:nvSpPr>
        <p:spPr>
          <a:xfrm>
            <a:off x="720000" y="1125243"/>
            <a:ext cx="820857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CA" sz="1400" b="1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Radon Problem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– Rn-222 from U-238 decay chain produces backgrounds in the ROI through several 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α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and </a:t>
            </a:r>
            <a:r>
              <a:rPr lang="el-GR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β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-decays</a:t>
            </a:r>
            <a:b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</a:br>
            <a:endParaRPr lang="en-CA" sz="1400" b="0" i="0" u="none" strike="noStrike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CA" sz="1400" b="1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Mitigation Methods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– Nitrogen cover gas, purging/overpressure, radon traps, and UPW purification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CA" sz="1400" b="0" i="0" u="none" strike="noStrike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CA" b="1" dirty="0">
                <a:latin typeface="Encode Sans" panose="020B0604020202020204" charset="0"/>
              </a:rPr>
              <a:t>Radon Assays </a:t>
            </a:r>
            <a:r>
              <a:rPr lang="en-CA" dirty="0">
                <a:latin typeface="Encode Sans" panose="020B0604020202020204" charset="0"/>
              </a:rPr>
              <a:t>– Used the SNO+ gas assay board to analyze a new type of radon trap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CA" sz="1400" b="0" i="0" u="none" strike="noStrike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CA" sz="1400" b="1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Zeolite Choice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– Silver-exchanged ETS-10 for high adsorption efficiency, noble gas selectivity, no need for cryogenic cooling</a:t>
            </a:r>
            <a:b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</a:br>
            <a:endParaRPr lang="en-CA" sz="1400" b="0" i="0" u="none" strike="noStrike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b="1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Assay Results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– Baking at 150 °C reduced emanation by 84%; calibration and background assays show ambiguous results, need further examination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b="1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Next Steps</a:t>
            </a:r>
            <a:r>
              <a:rPr lang="en-CA" sz="1400" b="0" i="0" u="none" strike="noStrike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– High-temp calibration at 300 °C, continued baking/purging to further reduce background, re-do background and emanation assays, evaluate trap for routine assays</a:t>
            </a:r>
            <a:endParaRPr lang="en-CA" dirty="0">
              <a:latin typeface="Encode Sans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09B0ED-6364-A814-F340-78BFDC5A31F8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3597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9645CE24-E58E-F43C-013B-216854F45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>
            <a:extLst>
              <a:ext uri="{FF2B5EF4-FFF2-40B4-BE49-F238E27FC236}">
                <a16:creationId xmlns:a16="http://schemas.microsoft.com/office/drawing/2014/main" id="{32295D2A-0C58-9538-977D-3A0DAE3E1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1627" y="2166912"/>
            <a:ext cx="5542263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Aknowledgements</a:t>
            </a:r>
            <a:endParaRPr dirty="0"/>
          </a:p>
        </p:txBody>
      </p:sp>
      <p:sp>
        <p:nvSpPr>
          <p:cNvPr id="294" name="Google Shape;294;p37">
            <a:extLst>
              <a:ext uri="{FF2B5EF4-FFF2-40B4-BE49-F238E27FC236}">
                <a16:creationId xmlns:a16="http://schemas.microsoft.com/office/drawing/2014/main" id="{F905C071-7488-5076-35F9-540B19A75CE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81627" y="1251012"/>
            <a:ext cx="14199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</a:t>
            </a:r>
            <a:endParaRPr dirty="0"/>
          </a:p>
        </p:txBody>
      </p:sp>
      <p:pic>
        <p:nvPicPr>
          <p:cNvPr id="296" name="Google Shape;296;p37">
            <a:extLst>
              <a:ext uri="{FF2B5EF4-FFF2-40B4-BE49-F238E27FC236}">
                <a16:creationId xmlns:a16="http://schemas.microsoft.com/office/drawing/2014/main" id="{D4CBCBBE-AD67-A6CA-3103-B85F7F0311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164" t="31042" b="36412"/>
          <a:stretch/>
        </p:blipFill>
        <p:spPr>
          <a:xfrm rot="5400000" flipH="1">
            <a:off x="-1238249" y="1238250"/>
            <a:ext cx="5143501" cy="26669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81837DF-279F-6915-3FC3-E78049134F93}"/>
                  </a:ext>
                </a:extLst>
              </p14:cNvPr>
              <p14:cNvContentPartPr/>
              <p14:nvPr/>
            </p14:nvContentPartPr>
            <p14:xfrm>
              <a:off x="4300533" y="1376893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81837DF-279F-6915-3FC3-E78049134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4413" y="137077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AB35A152-5648-ED98-AC09-CAFF8FBE9510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6321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3B881-B7ED-3E62-777A-8957858E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88291-977D-7F4D-A4A2-5564CD96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DA1F07-E696-0590-D0C7-D0F5778C4FA0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BFB2C4-5556-FD66-3D74-73F216C9F7EC}"/>
              </a:ext>
            </a:extLst>
          </p:cNvPr>
          <p:cNvSpPr txBox="1"/>
          <p:nvPr/>
        </p:nvSpPr>
        <p:spPr>
          <a:xfrm>
            <a:off x="720000" y="1063645"/>
            <a:ext cx="8282151" cy="4680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457200" indent="-228600" algn="l">
              <a:lnSpc>
                <a:spcPct val="150000"/>
              </a:lnSpc>
              <a:buAutoNum type="arabicParenBoth"/>
            </a:pPr>
            <a:r>
              <a:rPr lang="en-US" sz="1000" b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BNL</a:t>
            </a:r>
            <a:r>
              <a:rPr lang="en-US" sz="10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| Chemistry | Neutrino and Nuclear Chemistry | Collaborations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. Bnl.gov. https://www.bnl.gov/chemistry/nnc/collaborations.php (accessed 2025-08-09).</a:t>
            </a:r>
            <a:endParaRPr lang="en-US" sz="1000" dirty="0">
              <a:latin typeface="Encode Sans" panose="020B0604020202020204" charset="0"/>
            </a:endParaRPr>
          </a:p>
          <a:p>
            <a:pPr marL="228600" marR="457200" indent="-228600" algn="l">
              <a:lnSpc>
                <a:spcPct val="150000"/>
              </a:lnSpc>
              <a:buAutoNum type="arabicParenBoth"/>
            </a:pPr>
            <a:r>
              <a:rPr lang="en-CA" sz="1000" dirty="0">
                <a:latin typeface="Encode Sans" panose="020B0604020202020204" charset="0"/>
              </a:rPr>
              <a:t>Albanese, V.; Alves, R.; Anderson, M. R.; Andringa, S.; Anselmo, L.; E. </a:t>
            </a:r>
            <a:r>
              <a:rPr lang="en-CA" sz="1000" dirty="0" err="1">
                <a:latin typeface="Encode Sans" panose="020B0604020202020204" charset="0"/>
              </a:rPr>
              <a:t>Arushanova</a:t>
            </a:r>
            <a:r>
              <a:rPr lang="en-CA" sz="1000" dirty="0">
                <a:latin typeface="Encode Sans" panose="020B0604020202020204" charset="0"/>
              </a:rPr>
              <a:t>; S. Asahi; Askins, M.; Auty, D. J.; Back, A.; Back, S.; F. Barão; Barnard, Z.; Barr, A. J.; Barros, N.; Bartlett, D. T.; Bayes, R.; Beaudoin, C.; Beier, E. W.; Berardi, G. The SNO+ Experiment. </a:t>
            </a:r>
            <a:r>
              <a:rPr lang="en-CA" sz="1000" i="1" dirty="0">
                <a:latin typeface="Encode Sans" panose="020B0604020202020204" charset="0"/>
              </a:rPr>
              <a:t>Journal of Instrumentation</a:t>
            </a:r>
            <a:r>
              <a:rPr lang="en-CA" sz="1000" dirty="0">
                <a:latin typeface="Encode Sans" panose="020B0604020202020204" charset="0"/>
              </a:rPr>
              <a:t> </a:t>
            </a:r>
            <a:r>
              <a:rPr lang="en-CA" sz="1000" b="1" dirty="0">
                <a:latin typeface="Encode Sans" panose="020B0604020202020204" charset="0"/>
              </a:rPr>
              <a:t>2021</a:t>
            </a:r>
            <a:r>
              <a:rPr lang="en-CA" sz="1000" dirty="0">
                <a:latin typeface="Encode Sans" panose="020B0604020202020204" charset="0"/>
              </a:rPr>
              <a:t>, </a:t>
            </a:r>
            <a:r>
              <a:rPr lang="en-CA" sz="1000" i="1" dirty="0">
                <a:latin typeface="Encode Sans" panose="020B0604020202020204" charset="0"/>
              </a:rPr>
              <a:t>16</a:t>
            </a:r>
            <a:r>
              <a:rPr lang="en-CA" sz="1000" dirty="0">
                <a:latin typeface="Encode Sans" panose="020B0604020202020204" charset="0"/>
              </a:rPr>
              <a:t> (08), P08059–P08059. https://doi.org/10.1088/1748-0221/16/08/p08059.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1000" dirty="0" err="1">
                <a:latin typeface="Encode Sans" panose="020B0604020202020204" charset="0"/>
              </a:rPr>
              <a:t>Sangam@hri</a:t>
            </a:r>
            <a:r>
              <a:rPr lang="en-US" sz="1000" dirty="0">
                <a:latin typeface="Encode Sans" panose="020B0604020202020204" charset="0"/>
              </a:rPr>
              <a:t>, W. </a:t>
            </a:r>
            <a:r>
              <a:rPr lang="en-US" sz="1000" i="1" dirty="0" err="1">
                <a:latin typeface="Encode Sans" panose="020B0604020202020204" charset="0"/>
              </a:rPr>
              <a:t>Neutrinoless</a:t>
            </a:r>
            <a:r>
              <a:rPr lang="en-US" sz="1000" i="1" dirty="0">
                <a:latin typeface="Encode Sans" panose="020B0604020202020204" charset="0"/>
              </a:rPr>
              <a:t> Double Beta Decay</a:t>
            </a:r>
            <a:r>
              <a:rPr lang="en-US" sz="1000" dirty="0">
                <a:latin typeface="Encode Sans" panose="020B0604020202020204" charset="0"/>
              </a:rPr>
              <a:t>. https://indico.cern.ch/event/218049/contributions/1519262/attachments/351513/489797/Warner_26th.pdf 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1000" dirty="0">
                <a:latin typeface="Encode Sans" panose="020B0604020202020204" charset="0"/>
              </a:rPr>
              <a:t>Fang, F. Radon Plate-out and the Effects of Airflow and Electric Charge for Dark Matter Experiments. </a:t>
            </a:r>
            <a:r>
              <a:rPr lang="en-US" sz="1000" b="1" dirty="0">
                <a:latin typeface="Encode Sans" panose="020B0604020202020204" charset="0"/>
              </a:rPr>
              <a:t>2024</a:t>
            </a:r>
            <a:r>
              <a:rPr lang="en-US" sz="1000" dirty="0">
                <a:latin typeface="Encode Sans" panose="020B0604020202020204" charset="0"/>
              </a:rPr>
              <a:t>, </a:t>
            </a:r>
            <a:r>
              <a:rPr lang="en-US" sz="1000" i="1" dirty="0">
                <a:latin typeface="Encode Sans" panose="020B0604020202020204" charset="0"/>
              </a:rPr>
              <a:t>8</a:t>
            </a:r>
            <a:r>
              <a:rPr lang="en-US" sz="1000" dirty="0">
                <a:latin typeface="Encode Sans" panose="020B0604020202020204" charset="0"/>
              </a:rPr>
              <a:t> (1, 2024). </a:t>
            </a:r>
            <a:r>
              <a:rPr lang="en-US" sz="1000" dirty="0">
                <a:latin typeface="Encode Sans" panose="020B0604020202020204" charset="0"/>
                <a:hlinkClick r:id="rId2"/>
              </a:rPr>
              <a:t>https://doi.org/10.25172/jour.8.1.1</a:t>
            </a:r>
            <a:r>
              <a:rPr lang="en-US" sz="1000" dirty="0">
                <a:latin typeface="Encode Sans" panose="020B060402020202020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1000" dirty="0">
                <a:latin typeface="Encode Sans" panose="020B0604020202020204" charset="0"/>
              </a:rPr>
              <a:t> Hussain, A. </a:t>
            </a:r>
            <a:r>
              <a:rPr lang="en-US" sz="1000" i="1" dirty="0">
                <a:latin typeface="Encode Sans" panose="020B0604020202020204" charset="0"/>
              </a:rPr>
              <a:t>Evaluating 238U external background for SNO+ experiment using radon </a:t>
            </a:r>
            <a:r>
              <a:rPr lang="en-US" sz="1000" i="1" dirty="0" err="1">
                <a:latin typeface="Encode Sans" panose="020B0604020202020204" charset="0"/>
              </a:rPr>
              <a:t>Aasays</a:t>
            </a:r>
            <a:r>
              <a:rPr lang="en-US" sz="1000" i="1" dirty="0">
                <a:latin typeface="Encode Sans" panose="020B0604020202020204" charset="0"/>
              </a:rPr>
              <a:t> and 214Bi analysis</a:t>
            </a:r>
            <a:r>
              <a:rPr lang="en-US" sz="1000" dirty="0">
                <a:latin typeface="Encode Sans" panose="020B0604020202020204" charset="0"/>
              </a:rPr>
              <a:t>. Scholaris.ca. https://laurentian.scholaris.ca/items/1c991a03-7714-41fe-9080-59a11f9716e4 (accessed 2025-08-09).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1000" dirty="0">
                <a:latin typeface="Encode Sans" panose="020B0604020202020204" charset="0"/>
              </a:rPr>
              <a:t>Yadav, V.; Rani, M.; Kumar, L.; Singh, N.; Ezhilselvi, V. Effect of Surface Modification of Natural Zeolite on Ammonium Ion Removal from Water Using Batch Study: An Overview. </a:t>
            </a:r>
            <a:r>
              <a:rPr lang="en-US" sz="1000" i="1" dirty="0">
                <a:latin typeface="Encode Sans" panose="020B0604020202020204" charset="0"/>
              </a:rPr>
              <a:t>Water, Air, &amp; Soil Pollution</a:t>
            </a:r>
            <a:r>
              <a:rPr lang="en-US" sz="1000" dirty="0">
                <a:latin typeface="Encode Sans" panose="020B0604020202020204" charset="0"/>
              </a:rPr>
              <a:t> </a:t>
            </a:r>
            <a:r>
              <a:rPr lang="en-US" sz="1000" b="1" dirty="0">
                <a:latin typeface="Encode Sans" panose="020B0604020202020204" charset="0"/>
              </a:rPr>
              <a:t>2022</a:t>
            </a:r>
            <a:r>
              <a:rPr lang="en-US" sz="1000" dirty="0">
                <a:latin typeface="Encode Sans" panose="020B0604020202020204" charset="0"/>
              </a:rPr>
              <a:t>, </a:t>
            </a:r>
            <a:r>
              <a:rPr lang="en-US" sz="1000" i="1" dirty="0">
                <a:latin typeface="Encode Sans" panose="020B0604020202020204" charset="0"/>
              </a:rPr>
              <a:t>233</a:t>
            </a:r>
            <a:r>
              <a:rPr lang="en-US" sz="1000" dirty="0">
                <a:latin typeface="Encode Sans" panose="020B0604020202020204" charset="0"/>
              </a:rPr>
              <a:t> (11). https://doi.org/10.1007/s11270-022-05948-4. 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en-US" sz="1000" dirty="0">
                <a:latin typeface="Encode Sans" panose="020B0604020202020204" charset="0"/>
              </a:rPr>
              <a:t>What is Zeolite?_</a:t>
            </a:r>
            <a:r>
              <a:rPr lang="en-US" sz="1000" i="1" dirty="0" err="1">
                <a:latin typeface="Encode Sans" panose="020B0604020202020204" charset="0"/>
              </a:rPr>
              <a:t>Chemicalbook</a:t>
            </a:r>
            <a:r>
              <a:rPr lang="en-US" sz="1000" dirty="0">
                <a:latin typeface="Encode Sans" panose="020B0604020202020204" charset="0"/>
              </a:rPr>
              <a:t>. Chemicalbook.com. https://www.chemicalbook.com/Article/What-is-Zeolite.htm (accessed 2025-08-09).</a:t>
            </a:r>
          </a:p>
          <a:p>
            <a:pPr marR="457200">
              <a:lnSpc>
                <a:spcPct val="150000"/>
              </a:lnSpc>
            </a:pPr>
            <a:endParaRPr lang="en-US" sz="1000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Encode Sans" panose="020B0604020202020204" charset="0"/>
              </a:rPr>
              <a:t>‌</a:t>
            </a:r>
          </a:p>
          <a:p>
            <a:pPr marL="228600" marR="457200" indent="-228600" algn="l">
              <a:lnSpc>
                <a:spcPct val="150000"/>
              </a:lnSpc>
              <a:buAutoNum type="arabicParenBoth"/>
            </a:pPr>
            <a:endParaRPr lang="en-CA" sz="1000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CA" sz="1000" dirty="0">
                <a:latin typeface="Encode Sans" panose="020B0604020202020204" charset="0"/>
              </a:rPr>
              <a:t>‌</a:t>
            </a:r>
          </a:p>
          <a:p>
            <a:pPr marL="228600" marR="457200" indent="-228600" algn="l">
              <a:lnSpc>
                <a:spcPct val="150000"/>
              </a:lnSpc>
              <a:buAutoNum type="arabicParenBoth"/>
            </a:pPr>
            <a:endParaRPr lang="en-US" sz="1000" b="0" i="0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46833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033FE-EE05-2760-769B-88FB2B18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 thanks to: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5EDBF-748E-D511-39A7-E74D7D23B2E9}"/>
              </a:ext>
            </a:extLst>
          </p:cNvPr>
          <p:cNvSpPr txBox="1"/>
          <p:nvPr/>
        </p:nvSpPr>
        <p:spPr>
          <a:xfrm>
            <a:off x="409695" y="1017725"/>
            <a:ext cx="3452607" cy="440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Dr. Christine Kraus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Dr. Nasim </a:t>
            </a:r>
            <a:r>
              <a:rPr lang="en-CA" dirty="0" err="1">
                <a:latin typeface="Encode Sans" panose="020B0604020202020204" charset="0"/>
              </a:rPr>
              <a:t>Fatemighomi</a:t>
            </a:r>
            <a:endParaRPr lang="en-CA" dirty="0">
              <a:latin typeface="Encode Sans" panose="020B0604020202020204" charset="0"/>
            </a:endParaRP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Juliette Deloye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Dr. Mark Ward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Adil Hussein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Peter Qin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Keegan </a:t>
            </a:r>
            <a:r>
              <a:rPr lang="en-CA" dirty="0" err="1">
                <a:latin typeface="Encode Sans" panose="020B0604020202020204" charset="0"/>
              </a:rPr>
              <a:t>Paleshi</a:t>
            </a:r>
            <a:endParaRPr lang="en-CA" dirty="0">
              <a:latin typeface="Encode Sans" panose="020B0604020202020204" charset="0"/>
            </a:endParaRP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Yusuf Ahmed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Dr. Aleksandra Bialek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Dr. Ryan Bayes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Matt Depatie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Noah Fenlon</a:t>
            </a:r>
          </a:p>
          <a:p>
            <a:pPr>
              <a:spcBef>
                <a:spcPts val="120"/>
              </a:spcBef>
            </a:pPr>
            <a:r>
              <a:rPr lang="en-CA" dirty="0" err="1">
                <a:latin typeface="Encode Sans" panose="020B0604020202020204" charset="0"/>
              </a:rPr>
              <a:t>Semoore</a:t>
            </a:r>
            <a:r>
              <a:rPr lang="en-CA" dirty="0">
                <a:latin typeface="Encode Sans" panose="020B0604020202020204" charset="0"/>
              </a:rPr>
              <a:t> Tijani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Emilio de la Cruz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Brianna Binoy</a:t>
            </a:r>
          </a:p>
          <a:p>
            <a:pPr>
              <a:spcBef>
                <a:spcPts val="120"/>
              </a:spcBef>
            </a:pPr>
            <a:r>
              <a:rPr lang="en-CA" dirty="0">
                <a:latin typeface="Encode Sans" panose="020B0604020202020204" charset="0"/>
              </a:rPr>
              <a:t>&amp; All my other colleagues who made the semester unforgettable </a:t>
            </a:r>
          </a:p>
          <a:p>
            <a:pPr>
              <a:spcBef>
                <a:spcPts val="120"/>
              </a:spcBef>
            </a:pPr>
            <a:endParaRPr lang="en-CA" dirty="0">
              <a:latin typeface="Encode Sans" panose="020B0604020202020204" charset="0"/>
            </a:endParaRPr>
          </a:p>
          <a:p>
            <a:pPr>
              <a:spcBef>
                <a:spcPts val="120"/>
              </a:spcBef>
            </a:pPr>
            <a:endParaRPr lang="en-CA" dirty="0">
              <a:latin typeface="Encode Sans" panose="020B060402020202020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C9436D-F7EF-ABA4-0B8F-831B62F791FC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6" name="Imagem 5" descr="Grupo de pessoas posando para foto em campo de futebol&#10;&#10;O conteúdo gerado por IA pode estar incorreto.">
            <a:extLst>
              <a:ext uri="{FF2B5EF4-FFF2-40B4-BE49-F238E27FC236}">
                <a16:creationId xmlns:a16="http://schemas.microsoft.com/office/drawing/2014/main" id="{71D4847D-62B7-43F6-72A5-A535A0BB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83"/>
          <a:stretch>
            <a:fillRect/>
          </a:stretch>
        </p:blipFill>
        <p:spPr>
          <a:xfrm>
            <a:off x="4189018" y="324856"/>
            <a:ext cx="3933452" cy="2036190"/>
          </a:xfrm>
          <a:prstGeom prst="rect">
            <a:avLst/>
          </a:prstGeom>
        </p:spPr>
      </p:pic>
      <p:pic>
        <p:nvPicPr>
          <p:cNvPr id="8" name="Imagem 7" descr="Grupo de pessoas em pé posando para foto&#10;&#10;O conteúdo gerado por IA pode estar incorreto.">
            <a:extLst>
              <a:ext uri="{FF2B5EF4-FFF2-40B4-BE49-F238E27FC236}">
                <a16:creationId xmlns:a16="http://schemas.microsoft.com/office/drawing/2014/main" id="{AA323426-1711-6649-6F2A-DF8B4978D9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47" t="12933"/>
          <a:stretch>
            <a:fillRect/>
          </a:stretch>
        </p:blipFill>
        <p:spPr>
          <a:xfrm>
            <a:off x="2703137" y="2361046"/>
            <a:ext cx="3436196" cy="17171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4B4B0BB-B16D-57C0-A946-A6D351680E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357" t="15164" r="31954" b="8632"/>
          <a:stretch>
            <a:fillRect/>
          </a:stretch>
        </p:blipFill>
        <p:spPr>
          <a:xfrm>
            <a:off x="6040805" y="2217684"/>
            <a:ext cx="2581030" cy="27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1"/>
          </p:nvPr>
        </p:nvSpPr>
        <p:spPr>
          <a:xfrm>
            <a:off x="720000" y="216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SNO+ Overview</a:t>
            </a:r>
            <a:endParaRPr dirty="0"/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2"/>
          </p:nvPr>
        </p:nvSpPr>
        <p:spPr>
          <a:xfrm>
            <a:off x="3419250" y="216639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radon such a problem?</a:t>
            </a:r>
            <a:endParaRPr dirty="0"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5"/>
          </p:nvPr>
        </p:nvSpPr>
        <p:spPr>
          <a:xfrm>
            <a:off x="6118500" y="21294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Zeolite trap system overview</a:t>
            </a:r>
            <a:endParaRPr dirty="0"/>
          </a:p>
        </p:txBody>
      </p:sp>
      <p:sp>
        <p:nvSpPr>
          <p:cNvPr id="254" name="Google Shape;254;p34"/>
          <p:cNvSpPr txBox="1">
            <a:spLocks noGrp="1"/>
          </p:cNvSpPr>
          <p:nvPr>
            <p:ph type="title" idx="7"/>
          </p:nvPr>
        </p:nvSpPr>
        <p:spPr>
          <a:xfrm>
            <a:off x="720000" y="14082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title" idx="8"/>
          </p:nvPr>
        </p:nvSpPr>
        <p:spPr>
          <a:xfrm>
            <a:off x="720000" y="314081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title" idx="9"/>
          </p:nvPr>
        </p:nvSpPr>
        <p:spPr>
          <a:xfrm>
            <a:off x="3419250" y="14082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13"/>
          </p:nvPr>
        </p:nvSpPr>
        <p:spPr>
          <a:xfrm>
            <a:off x="3419250" y="314081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title" idx="14"/>
          </p:nvPr>
        </p:nvSpPr>
        <p:spPr>
          <a:xfrm>
            <a:off x="6118549" y="14082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subTitle" idx="16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17"/>
          </p:nvPr>
        </p:nvSpPr>
        <p:spPr>
          <a:xfrm>
            <a:off x="341925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Radon Assays  </a:t>
            </a:r>
            <a:endParaRPr dirty="0"/>
          </a:p>
        </p:txBody>
      </p:sp>
      <p:sp>
        <p:nvSpPr>
          <p:cNvPr id="262" name="Google Shape;262;p34"/>
          <p:cNvSpPr txBox="1">
            <a:spLocks noGrp="1"/>
          </p:cNvSpPr>
          <p:nvPr>
            <p:ph type="subTitle" idx="18"/>
          </p:nvPr>
        </p:nvSpPr>
        <p:spPr>
          <a:xfrm>
            <a:off x="6118500" y="172313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Zeolite Traps</a:t>
            </a:r>
            <a:endParaRPr dirty="0"/>
          </a:p>
        </p:txBody>
      </p:sp>
      <p:sp>
        <p:nvSpPr>
          <p:cNvPr id="263" name="Google Shape;263;p34"/>
          <p:cNvSpPr txBox="1">
            <a:spLocks noGrp="1"/>
          </p:cNvSpPr>
          <p:nvPr>
            <p:ph type="subTitle" idx="19"/>
          </p:nvPr>
        </p:nvSpPr>
        <p:spPr>
          <a:xfrm>
            <a:off x="695700" y="3588416"/>
            <a:ext cx="2305500" cy="8255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and Future Directions</a:t>
            </a:r>
            <a:endParaRPr dirty="0"/>
          </a:p>
        </p:txBody>
      </p:sp>
      <p:sp>
        <p:nvSpPr>
          <p:cNvPr id="264" name="Google Shape;264;p34"/>
          <p:cNvSpPr txBox="1">
            <a:spLocks noGrp="1"/>
          </p:cNvSpPr>
          <p:nvPr>
            <p:ph type="subTitle" idx="20"/>
          </p:nvPr>
        </p:nvSpPr>
        <p:spPr>
          <a:xfrm>
            <a:off x="3419250" y="3533774"/>
            <a:ext cx="2699250" cy="8255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Acknowledgements and References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F97506-2691-0DBD-FE2A-7AD8B4FD9C64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3843475" y="2166912"/>
            <a:ext cx="45873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 idx="2"/>
          </p:nvPr>
        </p:nvSpPr>
        <p:spPr>
          <a:xfrm>
            <a:off x="3843475" y="1251012"/>
            <a:ext cx="14199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3843475" y="3167388"/>
            <a:ext cx="26178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SNO+ Overview</a:t>
            </a:r>
            <a:endParaRPr dirty="0"/>
          </a:p>
        </p:txBody>
      </p:sp>
      <p:pic>
        <p:nvPicPr>
          <p:cNvPr id="296" name="Google Shape;296;p37"/>
          <p:cNvPicPr preferRelativeResize="0"/>
          <p:nvPr/>
        </p:nvPicPr>
        <p:blipFill rotWithShape="1">
          <a:blip r:embed="rId3">
            <a:alphaModFix/>
          </a:blip>
          <a:srcRect l="58164" t="31042" b="36412"/>
          <a:stretch/>
        </p:blipFill>
        <p:spPr>
          <a:xfrm rot="5400000" flipH="1">
            <a:off x="-1238249" y="1238250"/>
            <a:ext cx="5143501" cy="2666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40C7514-AFD0-FF5C-1707-C1FDBF220059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26AA-AC7C-6501-68C2-3113A101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401"/>
            <a:ext cx="7704000" cy="572700"/>
          </a:xfrm>
        </p:spPr>
        <p:txBody>
          <a:bodyPr/>
          <a:lstStyle/>
          <a:p>
            <a:r>
              <a:rPr lang="en-US" dirty="0"/>
              <a:t>The SNO+ experiment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sz="1800" dirty="0"/>
              <a:t>Overview                                                           Goals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BCC5D-B6DF-9098-EF50-AB94076A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92" y="1571922"/>
            <a:ext cx="2223795" cy="1602509"/>
          </a:xfrm>
          <a:prstGeom prst="rect">
            <a:avLst/>
          </a:prstGeom>
        </p:spPr>
      </p:pic>
      <p:pic>
        <p:nvPicPr>
          <p:cNvPr id="10" name="Picture 9" descr="A diagram of a rock formation&#10;&#10;AI-generated content may be incorrect.">
            <a:extLst>
              <a:ext uri="{FF2B5EF4-FFF2-40B4-BE49-F238E27FC236}">
                <a16:creationId xmlns:a16="http://schemas.microsoft.com/office/drawing/2014/main" id="{6BE97136-2F7A-F39D-1815-9F1097A44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64" y="3200812"/>
            <a:ext cx="1969084" cy="154746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935E220-0FB9-CA53-5871-9507A4BD1501}"/>
              </a:ext>
            </a:extLst>
          </p:cNvPr>
          <p:cNvGrpSpPr/>
          <p:nvPr/>
        </p:nvGrpSpPr>
        <p:grpSpPr>
          <a:xfrm>
            <a:off x="2568234" y="4071150"/>
            <a:ext cx="478440" cy="362880"/>
            <a:chOff x="2512498" y="4278737"/>
            <a:chExt cx="47844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4E8A91-589C-CC5A-61BC-A67AF9A80D5E}"/>
                    </a:ext>
                  </a:extLst>
                </p14:cNvPr>
                <p14:cNvContentPartPr/>
                <p14:nvPr/>
              </p14:nvContentPartPr>
              <p14:xfrm>
                <a:off x="2512498" y="4278737"/>
                <a:ext cx="453240" cy="344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4E8A91-589C-CC5A-61BC-A67AF9A80D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378" y="4272617"/>
                  <a:ext cx="465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034072-6CBE-F5EE-22A5-7BD22BC4CF11}"/>
                    </a:ext>
                  </a:extLst>
                </p14:cNvPr>
                <p14:cNvContentPartPr/>
                <p14:nvPr/>
              </p14:nvContentPartPr>
              <p14:xfrm>
                <a:off x="2917138" y="4558457"/>
                <a:ext cx="73800" cy="8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034072-6CBE-F5EE-22A5-7BD22BC4CF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11048" y="4552337"/>
                  <a:ext cx="85981" cy="9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355A896-F744-8F79-DEDF-E3A62B37F429}"/>
              </a:ext>
            </a:extLst>
          </p:cNvPr>
          <p:cNvSpPr txBox="1"/>
          <p:nvPr/>
        </p:nvSpPr>
        <p:spPr>
          <a:xfrm>
            <a:off x="307705" y="1676053"/>
            <a:ext cx="158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Cavity with 7400 tones of UPW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3FBD0B-BE34-493B-8985-E48DDBF9FFB2}"/>
              </a:ext>
            </a:extLst>
          </p:cNvPr>
          <p:cNvSpPr txBox="1"/>
          <p:nvPr/>
        </p:nvSpPr>
        <p:spPr>
          <a:xfrm>
            <a:off x="572724" y="2373176"/>
            <a:ext cx="1920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PSUP – Support structure with 9300 PMTs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48786D-9F96-0D5D-29FB-7B1EE8E02D96}"/>
                  </a:ext>
                </a:extLst>
              </p14:cNvPr>
              <p14:cNvContentPartPr/>
              <p14:nvPr/>
            </p14:nvContentPartPr>
            <p14:xfrm>
              <a:off x="1982713" y="2891275"/>
              <a:ext cx="643320" cy="252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48786D-9F96-0D5D-29FB-7B1EE8E02D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6593" y="2885155"/>
                <a:ext cx="655560" cy="2646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4AADD05-17B8-DE13-E415-ACEBEFB6013A}"/>
              </a:ext>
            </a:extLst>
          </p:cNvPr>
          <p:cNvSpPr txBox="1"/>
          <p:nvPr/>
        </p:nvSpPr>
        <p:spPr>
          <a:xfrm>
            <a:off x="3185407" y="3346162"/>
            <a:ext cx="235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Acrylic vessel (AV)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B3C82A-0647-7696-5A13-620821D50ED7}"/>
              </a:ext>
            </a:extLst>
          </p:cNvPr>
          <p:cNvSpPr txBox="1"/>
          <p:nvPr/>
        </p:nvSpPr>
        <p:spPr>
          <a:xfrm>
            <a:off x="3082907" y="3886361"/>
            <a:ext cx="214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2 km rock overburden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Shielding from cosmic radiation</a:t>
            </a:r>
          </a:p>
          <a:p>
            <a:endParaRPr lang="en-US" dirty="0">
              <a:latin typeface="Encode Sans" panose="020B06040202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CFEE46-BD3E-3ED1-5C99-45F60943903C}"/>
                  </a:ext>
                </a:extLst>
              </p14:cNvPr>
              <p14:cNvContentPartPr/>
              <p14:nvPr/>
            </p14:nvContentPartPr>
            <p14:xfrm>
              <a:off x="2832538" y="3064097"/>
              <a:ext cx="340560" cy="465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CFEE46-BD3E-3ED1-5C99-45F6094390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26418" y="3057977"/>
                <a:ext cx="35280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460F77-FA2E-C31C-C842-54FE91A12387}"/>
                  </a:ext>
                </a:extLst>
              </p14:cNvPr>
              <p14:cNvContentPartPr/>
              <p14:nvPr/>
            </p14:nvContentPartPr>
            <p14:xfrm>
              <a:off x="4227898" y="3099017"/>
              <a:ext cx="149040" cy="225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460F77-FA2E-C31C-C842-54FE91A123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1763" y="3092897"/>
                <a:ext cx="16131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64D6F6-7FF5-D64A-CD94-C9008E6EAE78}"/>
                  </a:ext>
                </a:extLst>
              </p14:cNvPr>
              <p14:cNvContentPartPr/>
              <p14:nvPr/>
            </p14:nvContentPartPr>
            <p14:xfrm>
              <a:off x="1797464" y="1787723"/>
              <a:ext cx="853200" cy="29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64D6F6-7FF5-D64A-CD94-C9008E6EAE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91344" y="1781603"/>
                <a:ext cx="865440" cy="312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D1B11023-4862-BD87-D4B5-34B9F923F7B6}"/>
              </a:ext>
            </a:extLst>
          </p:cNvPr>
          <p:cNvSpPr txBox="1"/>
          <p:nvPr/>
        </p:nvSpPr>
        <p:spPr>
          <a:xfrm>
            <a:off x="5219520" y="1401601"/>
            <a:ext cx="3924479" cy="217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b="1" dirty="0" err="1">
                <a:latin typeface="Encode Sans" panose="020B0604020202020204" charset="0"/>
              </a:rPr>
              <a:t>Neutrinoless</a:t>
            </a:r>
            <a:r>
              <a:rPr lang="en-CA" b="1" dirty="0">
                <a:latin typeface="Encode Sans" panose="020B0604020202020204" charset="0"/>
              </a:rPr>
              <a:t> double beta decay (</a:t>
            </a:r>
            <a:r>
              <a:rPr lang="el-GR" b="1" dirty="0">
                <a:latin typeface="Encode Sans" panose="020B0604020202020204" charset="0"/>
              </a:rPr>
              <a:t>0νββ</a:t>
            </a:r>
            <a:r>
              <a:rPr lang="en-CA" b="1" dirty="0">
                <a:latin typeface="Encode Sans" panose="020B060402020202020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Encode Sans" panose="020B0604020202020204" charset="0"/>
              </a:rPr>
              <a:t>Solar neutrinos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Encode Sans" panose="020B0604020202020204" charset="0"/>
              </a:rPr>
              <a:t>Geo antineutrinos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Encode Sans" panose="020B0604020202020204" charset="0"/>
              </a:rPr>
              <a:t>Reactor antineutrinos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Encode Sans" panose="020B0604020202020204" charset="0"/>
              </a:rPr>
              <a:t>Supernova neutrinos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FB3224-E4DE-A209-80D9-18E5F0AC25E8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026" name="Picture 2" descr="BNL | Chemistry | Neutrino and Nuclear Chemistry | Collaborations">
            <a:extLst>
              <a:ext uri="{FF2B5EF4-FFF2-40B4-BE49-F238E27FC236}">
                <a16:creationId xmlns:a16="http://schemas.microsoft.com/office/drawing/2014/main" id="{4576C991-9F5C-B01B-0B75-85CC2E85A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/>
          <a:stretch>
            <a:fillRect/>
          </a:stretch>
        </p:blipFill>
        <p:spPr bwMode="auto">
          <a:xfrm>
            <a:off x="7392823" y="2485514"/>
            <a:ext cx="1674976" cy="17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AC5B877-AC32-EB8F-EBB3-9EDCF09AADC8}"/>
                  </a:ext>
                </a:extLst>
              </p14:cNvPr>
              <p14:cNvContentPartPr/>
              <p14:nvPr/>
            </p14:nvContentPartPr>
            <p14:xfrm>
              <a:off x="5581305" y="1778745"/>
              <a:ext cx="2667960" cy="716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AC5B877-AC32-EB8F-EBB3-9EDCF09AADC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75185" y="1772625"/>
                <a:ext cx="26802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C53BCF40-EA61-9938-E634-1BA2E5636AC1}"/>
                  </a:ext>
                </a:extLst>
              </p14:cNvPr>
              <p14:cNvContentPartPr/>
              <p14:nvPr/>
            </p14:nvContentPartPr>
            <p14:xfrm>
              <a:off x="8057745" y="1904745"/>
              <a:ext cx="160920" cy="5054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C53BCF40-EA61-9938-E634-1BA2E5636AC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51625" y="1898625"/>
                <a:ext cx="1731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EB6707EE-737F-B0D7-7944-A85AA361DD92}"/>
                  </a:ext>
                </a:extLst>
              </p14:cNvPr>
              <p14:cNvContentPartPr/>
              <p14:nvPr/>
            </p14:nvContentPartPr>
            <p14:xfrm>
              <a:off x="9800865" y="2257185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EB6707EE-737F-B0D7-7944-A85AA361DD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94745" y="2251065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894662-7FAE-9DDA-CCA4-A865E2A2D949}"/>
              </a:ext>
            </a:extLst>
          </p:cNvPr>
          <p:cNvSpPr txBox="1"/>
          <p:nvPr/>
        </p:nvSpPr>
        <p:spPr>
          <a:xfrm>
            <a:off x="307705" y="4761522"/>
            <a:ext cx="963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457200" indent="-228600" algn="l">
              <a:buFont typeface="+mj-lt"/>
              <a:buAutoNum type="arabicParenR"/>
            </a:pPr>
            <a:r>
              <a:rPr lang="en-US" sz="900" b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BNL | 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Chemistry | Neutrino and Nuclear Chemistry | Collaborations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. Bnl.gov. https://www.bnl.gov/chemistry/nnc/collaborations.php (accessed 2025-08-09).</a:t>
            </a:r>
          </a:p>
          <a:p>
            <a:pPr marL="228600" marR="457200" indent="-228600" algn="l">
              <a:buFont typeface="+mj-lt"/>
              <a:buAutoNum type="arabicParenR"/>
            </a:pPr>
            <a:r>
              <a:rPr lang="en-CA" sz="900" dirty="0">
                <a:latin typeface="Encode Sans" panose="020B0604020202020204" charset="0"/>
              </a:rPr>
              <a:t>The SNO+ Experiment. </a:t>
            </a:r>
            <a:r>
              <a:rPr lang="en-CA" sz="900" i="1" dirty="0">
                <a:latin typeface="Encode Sans" panose="020B0604020202020204" charset="0"/>
              </a:rPr>
              <a:t>Journal of Instrumentation</a:t>
            </a:r>
            <a:r>
              <a:rPr lang="en-CA" sz="900" dirty="0">
                <a:latin typeface="Encode Sans" panose="020B0604020202020204" charset="0"/>
              </a:rPr>
              <a:t> </a:t>
            </a:r>
            <a:r>
              <a:rPr lang="en-CA" sz="900" b="1" dirty="0">
                <a:latin typeface="Encode Sans" panose="020B0604020202020204" charset="0"/>
              </a:rPr>
              <a:t>2021</a:t>
            </a:r>
            <a:r>
              <a:rPr lang="en-CA" sz="900" dirty="0">
                <a:latin typeface="Encode Sans" panose="020B0604020202020204" charset="0"/>
              </a:rPr>
              <a:t>, </a:t>
            </a:r>
            <a:r>
              <a:rPr lang="en-CA" sz="900" i="1" dirty="0">
                <a:latin typeface="Encode Sans" panose="020B0604020202020204" charset="0"/>
              </a:rPr>
              <a:t>16</a:t>
            </a:r>
            <a:r>
              <a:rPr lang="en-CA" sz="900" dirty="0">
                <a:latin typeface="Encode Sans" panose="020B0604020202020204" charset="0"/>
              </a:rPr>
              <a:t> (08), P08059–P08059. https://doi.org/10.1088/1748-0221/16/08/p08059.</a:t>
            </a:r>
          </a:p>
          <a:p>
            <a:pPr marL="228600" indent="-228600">
              <a:buFont typeface="+mj-lt"/>
              <a:buAutoNum type="arabicParenR"/>
            </a:pPr>
            <a:endParaRPr lang="en-US" sz="900" b="0" i="0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algn="l">
              <a:buNone/>
            </a:pP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274351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DB4D-3DA8-A18D-6A0B-B88EA1804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5A3173A-BFCC-71FC-C383-9BA4F2A1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70" t="13981" r="8494" b="11377"/>
          <a:stretch>
            <a:fillRect/>
          </a:stretch>
        </p:blipFill>
        <p:spPr>
          <a:xfrm>
            <a:off x="720000" y="1630563"/>
            <a:ext cx="4597382" cy="25011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CCCFEF-02F7-D74B-4A5E-FA39131E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401"/>
            <a:ext cx="7704000" cy="572700"/>
          </a:xfrm>
        </p:spPr>
        <p:txBody>
          <a:bodyPr/>
          <a:lstStyle/>
          <a:p>
            <a:r>
              <a:rPr lang="en-US" dirty="0"/>
              <a:t>The SNO+ experiment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sz="1800" dirty="0"/>
              <a:t>Radon mitigation techniques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10AA96-DA8A-3D32-9DFE-26CA765C44FE}"/>
              </a:ext>
            </a:extLst>
          </p:cNvPr>
          <p:cNvSpPr txBox="1"/>
          <p:nvPr/>
        </p:nvSpPr>
        <p:spPr>
          <a:xfrm>
            <a:off x="5413166" y="1577535"/>
            <a:ext cx="4054644" cy="263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High-purity Nitrogen Cover Gas with constant monitoring – </a:t>
            </a:r>
            <a:r>
              <a:rPr lang="en-US" b="1" dirty="0">
                <a:latin typeface="Encode Sans" panose="020B0604020202020204" charset="0"/>
              </a:rPr>
              <a:t>3000L!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Encode Sans" panose="020B0604020202020204" charset="0"/>
                <a:sym typeface="Wingdings" panose="05000000000000000000" pitchFamily="2" charset="2"/>
              </a:rPr>
              <a:t>       </a:t>
            </a:r>
            <a:r>
              <a:rPr lang="en-US" dirty="0">
                <a:latin typeface="Encode Sans" panose="020B0604020202020204" charset="0"/>
              </a:rPr>
              <a:t>1.9 × 10</a:t>
            </a:r>
            <a:r>
              <a:rPr lang="en-US" baseline="30000" dirty="0">
                <a:latin typeface="Encode Sans" panose="020B0604020202020204" charset="0"/>
              </a:rPr>
              <a:t>−4  </a:t>
            </a:r>
            <a:r>
              <a:rPr lang="en-US" dirty="0">
                <a:latin typeface="Encode Sans" panose="020B0604020202020204" charset="0"/>
              </a:rPr>
              <a:t>reduction relative to mine air</a:t>
            </a:r>
            <a:endParaRPr lang="en-US" baseline="30000" dirty="0">
              <a:latin typeface="Encode Sans" panose="020B060402020202020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Nitrogen Purging and Overpressure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Radon Trap in Nitrogen Line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UPW Purification Systems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Radon assays</a:t>
            </a:r>
            <a:br>
              <a:rPr lang="en-US" dirty="0">
                <a:latin typeface="Encode Sans" panose="020B0604020202020204" charset="0"/>
              </a:rPr>
            </a:br>
            <a:endParaRPr lang="en-CA" dirty="0">
              <a:latin typeface="Encode Sans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9DC000-E484-7C98-00A3-457630E6A0CF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679D3D-2BE6-2A71-69D9-7942FE9EC0FD}"/>
              </a:ext>
            </a:extLst>
          </p:cNvPr>
          <p:cNvSpPr txBox="1"/>
          <p:nvPr/>
        </p:nvSpPr>
        <p:spPr>
          <a:xfrm>
            <a:off x="0" y="4612176"/>
            <a:ext cx="9315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7200" algn="l">
              <a:buNone/>
            </a:pPr>
            <a:r>
              <a:rPr lang="en-CA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2) The SNO+ Experiment. </a:t>
            </a:r>
            <a:r>
              <a:rPr lang="en-CA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Journal of Instrumentation</a:t>
            </a:r>
            <a:r>
              <a:rPr lang="en-CA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 </a:t>
            </a:r>
            <a:r>
              <a:rPr lang="en-CA" sz="900" b="1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2021</a:t>
            </a:r>
            <a:r>
              <a:rPr lang="en-CA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, </a:t>
            </a:r>
            <a:r>
              <a:rPr lang="en-CA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16</a:t>
            </a:r>
            <a:r>
              <a:rPr lang="en-CA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 (08), P08059–P08059. https://doi.org/10.1088/1748-0221/16/08/p08059.</a:t>
            </a:r>
          </a:p>
          <a:p>
            <a:pPr algn="l">
              <a:buNone/>
            </a:pPr>
            <a:r>
              <a:rPr lang="en-CA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400825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>
          <a:extLst>
            <a:ext uri="{FF2B5EF4-FFF2-40B4-BE49-F238E27FC236}">
              <a16:creationId xmlns:a16="http://schemas.microsoft.com/office/drawing/2014/main" id="{2E2E4D61-B35C-A415-CBCA-1C12617B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>
            <a:extLst>
              <a:ext uri="{FF2B5EF4-FFF2-40B4-BE49-F238E27FC236}">
                <a16:creationId xmlns:a16="http://schemas.microsoft.com/office/drawing/2014/main" id="{A9DF41C4-E1DE-944C-BC38-34C23B5E02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3475" y="2166912"/>
            <a:ext cx="45873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Radon Assays</a:t>
            </a:r>
            <a:endParaRPr dirty="0"/>
          </a:p>
        </p:txBody>
      </p:sp>
      <p:sp>
        <p:nvSpPr>
          <p:cNvPr id="294" name="Google Shape;294;p37">
            <a:extLst>
              <a:ext uri="{FF2B5EF4-FFF2-40B4-BE49-F238E27FC236}">
                <a16:creationId xmlns:a16="http://schemas.microsoft.com/office/drawing/2014/main" id="{F210BBD6-40CF-3528-6EAF-19A4573D8FD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43475" y="1251012"/>
            <a:ext cx="14199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95" name="Google Shape;295;p37">
            <a:extLst>
              <a:ext uri="{FF2B5EF4-FFF2-40B4-BE49-F238E27FC236}">
                <a16:creationId xmlns:a16="http://schemas.microsoft.com/office/drawing/2014/main" id="{5EE167D6-704F-1C2C-479B-3DD451863F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43475" y="3167388"/>
            <a:ext cx="2842138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radon a problem in the SNO+ detector?</a:t>
            </a:r>
            <a:endParaRPr dirty="0"/>
          </a:p>
        </p:txBody>
      </p:sp>
      <p:pic>
        <p:nvPicPr>
          <p:cNvPr id="296" name="Google Shape;296;p37">
            <a:extLst>
              <a:ext uri="{FF2B5EF4-FFF2-40B4-BE49-F238E27FC236}">
                <a16:creationId xmlns:a16="http://schemas.microsoft.com/office/drawing/2014/main" id="{CABA6A5B-D39B-BD4F-77C2-1D8B2B5C1A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164" t="31042" b="36412"/>
          <a:stretch/>
        </p:blipFill>
        <p:spPr>
          <a:xfrm rot="5400000" flipH="1">
            <a:off x="-1238249" y="1238250"/>
            <a:ext cx="5143501" cy="2666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942C65-0D13-A9FC-C581-0480AA463A5D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0980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D177-A571-63B7-698C-3B3622184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A2F4-7F44-B68F-595B-E8AC2445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Uranium-238 decay chain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E08CB52-F470-4BC9-E5B4-37DFD898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" y="1277546"/>
            <a:ext cx="3751365" cy="27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46F97-7FD7-96F8-2B8F-F53D9176F361}"/>
              </a:ext>
            </a:extLst>
          </p:cNvPr>
          <p:cNvGrpSpPr/>
          <p:nvPr/>
        </p:nvGrpSpPr>
        <p:grpSpPr>
          <a:xfrm>
            <a:off x="1266170" y="2669463"/>
            <a:ext cx="138960" cy="167040"/>
            <a:chOff x="1843920" y="2565320"/>
            <a:chExt cx="13896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E1D0DF-65EA-E30B-CCFE-E1A507683BBA}"/>
                    </a:ext>
                  </a:extLst>
                </p14:cNvPr>
                <p14:cNvContentPartPr/>
                <p14:nvPr/>
              </p14:nvContentPartPr>
              <p14:xfrm>
                <a:off x="1843920" y="2631200"/>
                <a:ext cx="138960" cy="2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E1D0DF-65EA-E30B-CCFE-E1A507683B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37800" y="2625080"/>
                  <a:ext cx="151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BA99C7-4A51-1BF4-49B7-22B40D5B22D0}"/>
                    </a:ext>
                  </a:extLst>
                </p14:cNvPr>
                <p14:cNvContentPartPr/>
                <p14:nvPr/>
              </p14:nvContentPartPr>
              <p14:xfrm>
                <a:off x="1899360" y="2565320"/>
                <a:ext cx="16200" cy="16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BA99C7-4A51-1BF4-49B7-22B40D5B22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93240" y="2559200"/>
                  <a:ext cx="2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735B52-0BF2-8F99-F1A0-B8B3B86C0542}"/>
                    </a:ext>
                  </a:extLst>
                </p14:cNvPr>
                <p14:cNvContentPartPr/>
                <p14:nvPr/>
              </p14:nvContentPartPr>
              <p14:xfrm>
                <a:off x="1859040" y="2585480"/>
                <a:ext cx="91800" cy="138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735B52-0BF2-8F99-F1A0-B8B3B86C05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52920" y="2579344"/>
                  <a:ext cx="104040" cy="151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9E4E69-1642-3C96-0177-8B73F5C6E336}"/>
                    </a:ext>
                  </a:extLst>
                </p14:cNvPr>
                <p14:cNvContentPartPr/>
                <p14:nvPr/>
              </p14:nvContentPartPr>
              <p14:xfrm>
                <a:off x="1848960" y="2570000"/>
                <a:ext cx="111240" cy="11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9E4E69-1642-3C96-0177-8B73F5C6E3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42840" y="2563880"/>
                  <a:ext cx="12348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1EB97E0-327C-A10B-4102-40F1FA8921A0}"/>
                  </a:ext>
                </a:extLst>
              </p14:cNvPr>
              <p14:cNvContentPartPr/>
              <p14:nvPr/>
            </p14:nvContentPartPr>
            <p14:xfrm>
              <a:off x="2189570" y="3841983"/>
              <a:ext cx="155160" cy="178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1EB97E0-327C-A10B-4102-40F1FA8921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3450" y="3835851"/>
                <a:ext cx="167400" cy="191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CA1A78D-79A3-CDC4-06C2-5730A44AE207}"/>
                  </a:ext>
                </a:extLst>
              </p14:cNvPr>
              <p14:cNvContentPartPr/>
              <p14:nvPr/>
            </p14:nvContentPartPr>
            <p14:xfrm>
              <a:off x="2470010" y="3934143"/>
              <a:ext cx="14760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CA1A78D-79A3-CDC4-06C2-5730A44AE2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3890" y="3928023"/>
                <a:ext cx="15984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EF3823F-761B-AB69-4DEC-D1DAEB65D578}"/>
              </a:ext>
            </a:extLst>
          </p:cNvPr>
          <p:cNvGrpSpPr/>
          <p:nvPr/>
        </p:nvGrpSpPr>
        <p:grpSpPr>
          <a:xfrm>
            <a:off x="2429690" y="3836223"/>
            <a:ext cx="307800" cy="442440"/>
            <a:chOff x="3007440" y="3732080"/>
            <a:chExt cx="3078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F8B051-EEAA-CE82-6F07-C56E9EC00731}"/>
                    </a:ext>
                  </a:extLst>
                </p14:cNvPr>
                <p14:cNvContentPartPr/>
                <p14:nvPr/>
              </p14:nvContentPartPr>
              <p14:xfrm>
                <a:off x="3007440" y="3732080"/>
                <a:ext cx="208080" cy="10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F8B051-EEAA-CE82-6F07-C56E9EC007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01331" y="3725960"/>
                  <a:ext cx="220299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6EDBC8-FF4C-7832-2D91-7A166DE79E1A}"/>
                    </a:ext>
                  </a:extLst>
                </p14:cNvPr>
                <p14:cNvContentPartPr/>
                <p14:nvPr/>
              </p14:nvContentPartPr>
              <p14:xfrm>
                <a:off x="3082680" y="3865640"/>
                <a:ext cx="232560" cy="30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6EDBC8-FF4C-7832-2D91-7A166DE79E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76560" y="3859513"/>
                  <a:ext cx="244800" cy="3211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232EDE-2EDF-DE4B-8DBF-3CF640A1B791}"/>
                  </a:ext>
                </a:extLst>
              </p14:cNvPr>
              <p14:cNvContentPartPr/>
              <p14:nvPr/>
            </p14:nvContentPartPr>
            <p14:xfrm>
              <a:off x="1809410" y="2302983"/>
              <a:ext cx="433800" cy="534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232EDE-2EDF-DE4B-8DBF-3CF640A1B7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3290" y="2296863"/>
                <a:ext cx="446040" cy="5468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FF2F56F-0BBA-DA2D-7858-4251E7EFB352}"/>
              </a:ext>
            </a:extLst>
          </p:cNvPr>
          <p:cNvSpPr txBox="1"/>
          <p:nvPr/>
        </p:nvSpPr>
        <p:spPr>
          <a:xfrm>
            <a:off x="2267150" y="1509803"/>
            <a:ext cx="3155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Radon-222 isotope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Inert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Short half-life (3.82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Encode Sans" panose="020B0604020202020204" charset="0"/>
              </a:rPr>
              <a:t>Three subsequent α-decays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ncode Sans" panose="020B06040202020202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E7511F-7BF3-2B09-FD2E-C58BACA2016F}"/>
                  </a:ext>
                </a:extLst>
              </p14:cNvPr>
              <p14:cNvContentPartPr/>
              <p14:nvPr/>
            </p14:nvContentPartPr>
            <p14:xfrm>
              <a:off x="1485800" y="3590183"/>
              <a:ext cx="88560" cy="20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E7511F-7BF3-2B09-FD2E-C58BACA201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67800" y="3554183"/>
                <a:ext cx="124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6E3EE40-B059-2097-9340-E357ED21549A}"/>
                  </a:ext>
                </a:extLst>
              </p14:cNvPr>
              <p14:cNvContentPartPr/>
              <p14:nvPr/>
            </p14:nvContentPartPr>
            <p14:xfrm>
              <a:off x="1479680" y="3127943"/>
              <a:ext cx="107280" cy="11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6E3EE40-B059-2097-9340-E357ED2154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61740" y="3091943"/>
                <a:ext cx="142801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20C6A8-87F1-EA9F-6B21-D98893EDA549}"/>
                  </a:ext>
                </a:extLst>
              </p14:cNvPr>
              <p14:cNvContentPartPr/>
              <p14:nvPr/>
            </p14:nvContentPartPr>
            <p14:xfrm>
              <a:off x="2482640" y="3472823"/>
              <a:ext cx="107640" cy="28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20C6A8-87F1-EA9F-6B21-D98893EDA54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4700" y="3436823"/>
                <a:ext cx="143161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CEE3CF-4802-82BA-EA51-6EBF35B6B16F}"/>
                  </a:ext>
                </a:extLst>
              </p14:cNvPr>
              <p14:cNvContentPartPr/>
              <p14:nvPr/>
            </p14:nvContentPartPr>
            <p14:xfrm>
              <a:off x="2043800" y="2618183"/>
              <a:ext cx="3491280" cy="591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CEE3CF-4802-82BA-EA51-6EBF35B6B1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7680" y="2612063"/>
                <a:ext cx="3503520" cy="60372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7853270-70B0-6F92-38E7-B81EF5D1B414}"/>
              </a:ext>
            </a:extLst>
          </p:cNvPr>
          <p:cNvSpPr txBox="1"/>
          <p:nvPr/>
        </p:nvSpPr>
        <p:spPr>
          <a:xfrm>
            <a:off x="5423000" y="1762817"/>
            <a:ext cx="3155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Bismuth-214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Very short half-life (19.7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Encode Sans" panose="020B0604020202020204" charset="0"/>
              </a:rPr>
              <a:t>BiPo</a:t>
            </a:r>
            <a:r>
              <a:rPr lang="en-US" dirty="0">
                <a:latin typeface="Encode Sans" panose="020B0604020202020204" charset="0"/>
              </a:rPr>
              <a:t> </a:t>
            </a:r>
            <a:r>
              <a:rPr lang="el-GR" dirty="0">
                <a:latin typeface="Encode Sans" panose="020B0604020202020204" charset="0"/>
              </a:rPr>
              <a:t>β</a:t>
            </a:r>
            <a:r>
              <a:rPr lang="en-US" dirty="0">
                <a:latin typeface="Encode Sans" panose="020B0604020202020204" charset="0"/>
              </a:rPr>
              <a:t>-decay can generate energy in the ROI for </a:t>
            </a:r>
            <a:r>
              <a:rPr lang="en-US" baseline="30000" dirty="0">
                <a:latin typeface="Encode Sans" panose="020B0604020202020204" charset="0"/>
              </a:rPr>
              <a:t>130</a:t>
            </a:r>
            <a:r>
              <a:rPr lang="en-US" dirty="0">
                <a:latin typeface="Encode Sans" panose="020B0604020202020204" charset="0"/>
              </a:rPr>
              <a:t>Te </a:t>
            </a:r>
            <a:r>
              <a:rPr lang="el-GR" dirty="0">
                <a:latin typeface="Encode Sans" panose="020B0604020202020204" charset="0"/>
              </a:rPr>
              <a:t>0νββ</a:t>
            </a:r>
            <a:r>
              <a:rPr lang="en-US" dirty="0">
                <a:latin typeface="Encode Sans" panose="020B0604020202020204" charset="0"/>
              </a:rPr>
              <a:t> (red in the plot)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FB45DE-4D51-8150-2DA8-4064661F36A8}"/>
              </a:ext>
            </a:extLst>
          </p:cNvPr>
          <p:cNvSpPr txBox="1"/>
          <p:nvPr/>
        </p:nvSpPr>
        <p:spPr>
          <a:xfrm>
            <a:off x="2832300" y="4029475"/>
            <a:ext cx="3155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20B0604020202020204" charset="0"/>
              </a:rPr>
              <a:t>Lead-210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Very long half-life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ncode Sans" panose="020B0604020202020204" charset="0"/>
              </a:rPr>
              <a:t>Deposits in the experiment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8DADBF-1849-4C3D-8349-AB1AB62C150B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92F79E-112D-3D52-F100-5C03014C6BE9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l="34711" t="25218" r="12604" b="14979"/>
          <a:stretch>
            <a:fillRect/>
          </a:stretch>
        </p:blipFill>
        <p:spPr>
          <a:xfrm>
            <a:off x="5654484" y="2932368"/>
            <a:ext cx="2924366" cy="18663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E995A4-F13B-FAA4-5087-037747DD0407}"/>
              </a:ext>
            </a:extLst>
          </p:cNvPr>
          <p:cNvSpPr txBox="1"/>
          <p:nvPr/>
        </p:nvSpPr>
        <p:spPr>
          <a:xfrm>
            <a:off x="8578850" y="4398807"/>
            <a:ext cx="76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(MeV)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06881F-57DC-737D-2F3D-A8A6C18CA4BE}"/>
              </a:ext>
            </a:extLst>
          </p:cNvPr>
          <p:cNvSpPr txBox="1"/>
          <p:nvPr/>
        </p:nvSpPr>
        <p:spPr>
          <a:xfrm>
            <a:off x="4322817" y="2957701"/>
            <a:ext cx="149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(Arbitrary Units) – log scale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A8DF5A-5B38-774F-B1D0-22275C225415}"/>
              </a:ext>
            </a:extLst>
          </p:cNvPr>
          <p:cNvSpPr txBox="1"/>
          <p:nvPr/>
        </p:nvSpPr>
        <p:spPr>
          <a:xfrm>
            <a:off x="-21246" y="4833657"/>
            <a:ext cx="916524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arenR" startAt="3"/>
            </a:pPr>
            <a:r>
              <a:rPr lang="en-US" sz="900" b="0" i="0" dirty="0" err="1">
                <a:solidFill>
                  <a:srgbClr val="000000"/>
                </a:solidFill>
                <a:effectLst/>
                <a:latin typeface="Encode Sans" panose="020B0604020202020204" charset="0"/>
              </a:rPr>
              <a:t>Sangam@hri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, W. </a:t>
            </a:r>
            <a:r>
              <a:rPr lang="en-US" sz="900" b="0" i="1" dirty="0" err="1">
                <a:solidFill>
                  <a:srgbClr val="000000"/>
                </a:solidFill>
                <a:effectLst/>
                <a:latin typeface="Encode Sans" panose="020B0604020202020204" charset="0"/>
              </a:rPr>
              <a:t>Neutrinoless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Double Beta Decay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. https://indico.cern.ch/event/218049/contributions/1519262/attachments/351513/489797/Warner_26th.pdf </a:t>
            </a:r>
          </a:p>
          <a:p>
            <a:pPr marL="228600" indent="-228600">
              <a:buAutoNum type="arabicParenR" startAt="3"/>
            </a:pPr>
            <a:r>
              <a:rPr lang="en-US" sz="900" dirty="0">
                <a:latin typeface="Encode Sans" panose="020B0604020202020204" charset="0"/>
              </a:rPr>
              <a:t>Fang, F. Radon Plate-out and the Effects of Airflow and Electric Charge for Dark Matter Experiments. </a:t>
            </a:r>
            <a:r>
              <a:rPr lang="en-US" sz="900" b="1" dirty="0">
                <a:latin typeface="Encode Sans" panose="020B0604020202020204" charset="0"/>
              </a:rPr>
              <a:t>2024</a:t>
            </a:r>
            <a:r>
              <a:rPr lang="en-US" sz="900" dirty="0">
                <a:latin typeface="Encode Sans" panose="020B0604020202020204" charset="0"/>
              </a:rPr>
              <a:t>, </a:t>
            </a:r>
            <a:r>
              <a:rPr lang="en-US" sz="900" i="1" dirty="0">
                <a:latin typeface="Encode Sans" panose="020B0604020202020204" charset="0"/>
              </a:rPr>
              <a:t>8</a:t>
            </a:r>
            <a:r>
              <a:rPr lang="en-US" sz="900" dirty="0">
                <a:latin typeface="Encode Sans" panose="020B0604020202020204" charset="0"/>
              </a:rPr>
              <a:t> (1, 2024). https://doi.org/10.25172/jour.8.1.1.</a:t>
            </a:r>
          </a:p>
          <a:p>
            <a:r>
              <a:rPr lang="en-US" sz="900" dirty="0">
                <a:latin typeface="Encode Sans" panose="020B0604020202020204" charset="0"/>
              </a:rPr>
              <a:t>‌</a:t>
            </a:r>
          </a:p>
          <a:p>
            <a:pPr marR="457200" algn="l">
              <a:buNone/>
            </a:pPr>
            <a:endParaRPr lang="en-US" sz="900" b="0" i="0" dirty="0">
              <a:solidFill>
                <a:srgbClr val="000000"/>
              </a:solidFill>
              <a:effectLst/>
              <a:latin typeface="Encode Sans" panose="020B0604020202020204" charset="0"/>
            </a:endParaRPr>
          </a:p>
          <a:p>
            <a:pPr algn="l">
              <a:buNone/>
            </a:pP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35199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33D7B-B5C6-BD3A-C0A8-376278749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101033-871F-71C2-A069-89AF6139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US" dirty="0"/>
              <a:t>Radon Assays in SNO+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sz="1800" dirty="0"/>
              <a:t>Gas Assays </a:t>
            </a:r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9FCA123-8B80-FA64-5E17-A96402A0F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7255" y="2503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Imagem 12" descr="Uma imagem contendo no interior, edifício, mesa, quarto de hospital&#10;&#10;O conteúdo gerado por IA pode estar incorreto.">
            <a:extLst>
              <a:ext uri="{FF2B5EF4-FFF2-40B4-BE49-F238E27FC236}">
                <a16:creationId xmlns:a16="http://schemas.microsoft.com/office/drawing/2014/main" id="{97D49F41-35BC-1C4A-6FE8-8B648FAD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3" y="1615749"/>
            <a:ext cx="2965541" cy="2224156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BC12F6D3-8255-C294-4F7A-84FE54CB1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9655" y="26558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" name="Imagem 15" descr="Pessoa sentada em uma mesa&#10;&#10;O conteúdo gerado por IA pode estar incorreto.">
            <a:extLst>
              <a:ext uri="{FF2B5EF4-FFF2-40B4-BE49-F238E27FC236}">
                <a16:creationId xmlns:a16="http://schemas.microsoft.com/office/drawing/2014/main" id="{D982676C-F8CB-EC19-39F5-427AA59CD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99" y="1615749"/>
            <a:ext cx="2965541" cy="2224156"/>
          </a:xfrm>
          <a:prstGeom prst="rect">
            <a:avLst/>
          </a:prstGeom>
        </p:spPr>
      </p:pic>
      <p:pic>
        <p:nvPicPr>
          <p:cNvPr id="3" name="Imagem 2" descr="Uma imagem contendo mesa, pequeno, comida, segurando&#10;&#10;O conteúdo gerado por IA pode estar incorreto.">
            <a:extLst>
              <a:ext uri="{FF2B5EF4-FFF2-40B4-BE49-F238E27FC236}">
                <a16:creationId xmlns:a16="http://schemas.microsoft.com/office/drawing/2014/main" id="{6C433802-7647-9AEC-71C6-7FD19B076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612" y="1615749"/>
            <a:ext cx="1668118" cy="2224156"/>
          </a:xfrm>
          <a:prstGeom prst="rect">
            <a:avLst/>
          </a:prstGeom>
        </p:spPr>
      </p:pic>
      <p:pic>
        <p:nvPicPr>
          <p:cNvPr id="4" name="Imagem 3" descr="Mão de pessoa&#10;&#10;O conteúdo gerado por IA pode estar incorreto.">
            <a:extLst>
              <a:ext uri="{FF2B5EF4-FFF2-40B4-BE49-F238E27FC236}">
                <a16:creationId xmlns:a16="http://schemas.microsoft.com/office/drawing/2014/main" id="{9D9C819D-0CF3-5589-66D4-E6F5FB89A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440" y="1615750"/>
            <a:ext cx="1668117" cy="222415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5E498D-9F31-73C5-0BC3-D06505848B59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6692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EB16C50-D278-8ED6-F859-34E45E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69" t="11787" r="23908" b="7617"/>
          <a:stretch>
            <a:fillRect/>
          </a:stretch>
        </p:blipFill>
        <p:spPr>
          <a:xfrm>
            <a:off x="1873622" y="672124"/>
            <a:ext cx="5015328" cy="4214545"/>
          </a:xfrm>
          <a:prstGeom prst="rect">
            <a:avLst/>
          </a:prstGeom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A7A88FF6-D3F4-099A-0CAC-B791E30E1333}"/>
              </a:ext>
            </a:extLst>
          </p:cNvPr>
          <p:cNvSpPr/>
          <p:nvPr/>
        </p:nvSpPr>
        <p:spPr>
          <a:xfrm>
            <a:off x="176023" y="1642362"/>
            <a:ext cx="1828412" cy="615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5A92E6-B84D-2015-EFB1-459B2A1751D1}"/>
              </a:ext>
            </a:extLst>
          </p:cNvPr>
          <p:cNvSpPr txBox="1"/>
          <p:nvPr/>
        </p:nvSpPr>
        <p:spPr>
          <a:xfrm>
            <a:off x="198745" y="1673500"/>
            <a:ext cx="174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Encode Sans" panose="020B0604020202020204" charset="0"/>
              </a:rPr>
              <a:t>*Charcoal trap attached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B5413D2-E15D-3663-611F-923FBC02DEC1}"/>
              </a:ext>
            </a:extLst>
          </p:cNvPr>
          <p:cNvSpPr/>
          <p:nvPr/>
        </p:nvSpPr>
        <p:spPr>
          <a:xfrm>
            <a:off x="7052947" y="1878510"/>
            <a:ext cx="172831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2CC9453-C977-CAD7-849A-47B7F6FDE639}"/>
              </a:ext>
            </a:extLst>
          </p:cNvPr>
          <p:cNvSpPr txBox="1"/>
          <p:nvPr/>
        </p:nvSpPr>
        <p:spPr>
          <a:xfrm>
            <a:off x="7025015" y="1878511"/>
            <a:ext cx="192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Encode Sans" panose="020B0604020202020204" charset="0"/>
              </a:rPr>
              <a:t>Sample path to Lucas Cell in purple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47D625D-1144-2ED9-DF5C-4FEA3BF3878A}"/>
              </a:ext>
            </a:extLst>
          </p:cNvPr>
          <p:cNvSpPr/>
          <p:nvPr/>
        </p:nvSpPr>
        <p:spPr>
          <a:xfrm>
            <a:off x="807822" y="856768"/>
            <a:ext cx="1378878" cy="324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D91DEDE-D94C-C6AA-7288-53BF82DD8529}"/>
              </a:ext>
            </a:extLst>
          </p:cNvPr>
          <p:cNvSpPr txBox="1">
            <a:spLocks/>
          </p:cNvSpPr>
          <p:nvPr/>
        </p:nvSpPr>
        <p:spPr>
          <a:xfrm>
            <a:off x="720000" y="1417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"/>
              <a:buNone/>
              <a:defRPr sz="30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n-US" dirty="0"/>
              <a:t>Radon Assays in SNO+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sz="1800" dirty="0"/>
              <a:t>Gas Assays </a:t>
            </a:r>
            <a:endParaRPr lang="en-US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A914A4-C04C-B0D3-250F-3ADDAFEBA582}"/>
              </a:ext>
            </a:extLst>
          </p:cNvPr>
          <p:cNvSpPr txBox="1"/>
          <p:nvPr/>
        </p:nvSpPr>
        <p:spPr>
          <a:xfrm>
            <a:off x="8726669" y="47506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tx1"/>
                </a:solidFill>
              </a:rPr>
              <a:t>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F594AEBE-9048-E6A1-1D1F-4E52AFEFB06B}"/>
                  </a:ext>
                </a:extLst>
              </p14:cNvPr>
              <p14:cNvContentPartPr/>
              <p14:nvPr/>
            </p14:nvContentPartPr>
            <p14:xfrm>
              <a:off x="5627773" y="4612284"/>
              <a:ext cx="562320" cy="831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F594AEBE-9048-E6A1-1D1F-4E52AFEFB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653" y="4606164"/>
                <a:ext cx="574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62AA3538-1C03-6DC2-9219-416AA41364FE}"/>
                  </a:ext>
                </a:extLst>
              </p14:cNvPr>
              <p14:cNvContentPartPr/>
              <p14:nvPr/>
            </p14:nvContentPartPr>
            <p14:xfrm rot="16361559" flipV="1">
              <a:off x="5553568" y="3815317"/>
              <a:ext cx="1200605" cy="177554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62AA3538-1C03-6DC2-9219-416AA41364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6361559" flipV="1">
                <a:off x="5547446" y="3809194"/>
                <a:ext cx="1212849" cy="18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9E3BB0AF-50B2-A797-0DCA-3BE512772A27}"/>
                  </a:ext>
                </a:extLst>
              </p14:cNvPr>
              <p14:cNvContentPartPr/>
              <p14:nvPr/>
            </p14:nvContentPartPr>
            <p14:xfrm rot="11002751" flipV="1">
              <a:off x="4659340" y="3235453"/>
              <a:ext cx="1200605" cy="177554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9E3BB0AF-50B2-A797-0DCA-3BE512772A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1002751" flipV="1">
                <a:off x="4653218" y="3229330"/>
                <a:ext cx="1212849" cy="18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3EB3E24E-DBD1-906B-DA6E-D52D528B8B59}"/>
                  </a:ext>
                </a:extLst>
              </p14:cNvPr>
              <p14:cNvContentPartPr/>
              <p14:nvPr/>
            </p14:nvContentPartPr>
            <p14:xfrm rot="16361559" flipV="1">
              <a:off x="3895551" y="2580441"/>
              <a:ext cx="940931" cy="139152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3EB3E24E-DBD1-906B-DA6E-D52D528B8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6361559" flipV="1">
                <a:off x="3889429" y="2574313"/>
                <a:ext cx="953174" cy="151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398A6CBD-A49D-6F8B-4ABC-CC625DEE3409}"/>
                  </a:ext>
                </a:extLst>
              </p14:cNvPr>
              <p14:cNvContentPartPr/>
              <p14:nvPr/>
            </p14:nvContentPartPr>
            <p14:xfrm>
              <a:off x="4583980" y="2073430"/>
              <a:ext cx="385920" cy="9396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398A6CBD-A49D-6F8B-4ABC-CC625DEE34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7860" y="2067310"/>
                <a:ext cx="398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E3ED45C1-E224-C37F-B672-C85DE1C61C18}"/>
                  </a:ext>
                </a:extLst>
              </p14:cNvPr>
              <p14:cNvContentPartPr/>
              <p14:nvPr/>
            </p14:nvContentPartPr>
            <p14:xfrm>
              <a:off x="5541958" y="2080990"/>
              <a:ext cx="312480" cy="7884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E3ED45C1-E224-C37F-B672-C85DE1C61C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35838" y="2074870"/>
                <a:ext cx="324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6560B35C-D2F3-BB07-145A-01DD3224D893}"/>
                  </a:ext>
                </a:extLst>
              </p14:cNvPr>
              <p14:cNvContentPartPr/>
              <p14:nvPr/>
            </p14:nvContentPartPr>
            <p14:xfrm>
              <a:off x="5026243" y="2181444"/>
              <a:ext cx="397800" cy="31608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6560B35C-D2F3-BB07-145A-01DD3224D8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0123" y="2175324"/>
                <a:ext cx="4100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948B3C83-7FEC-963D-9E97-94DD1970189E}"/>
                  </a:ext>
                </a:extLst>
              </p14:cNvPr>
              <p14:cNvContentPartPr/>
              <p14:nvPr/>
            </p14:nvContentPartPr>
            <p14:xfrm>
              <a:off x="4776940" y="1009118"/>
              <a:ext cx="635400" cy="22176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948B3C83-7FEC-963D-9E97-94DD197018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820" y="1002998"/>
                <a:ext cx="6476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8F6764A8-1B0E-30BA-7051-E5C2355CF1ED}"/>
                  </a:ext>
                </a:extLst>
              </p14:cNvPr>
              <p14:cNvContentPartPr/>
              <p14:nvPr/>
            </p14:nvContentPartPr>
            <p14:xfrm>
              <a:off x="4440240" y="966902"/>
              <a:ext cx="131760" cy="12384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8F6764A8-1B0E-30BA-7051-E5C2355CF1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4120" y="960782"/>
                <a:ext cx="144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2D2ACE23-C648-4CAB-8DE2-B1C8A373EF3F}"/>
                  </a:ext>
                </a:extLst>
              </p14:cNvPr>
              <p14:cNvContentPartPr/>
              <p14:nvPr/>
            </p14:nvContentPartPr>
            <p14:xfrm rot="16200000">
              <a:off x="5548492" y="1593710"/>
              <a:ext cx="657958" cy="97304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2D2ACE23-C648-4CAB-8DE2-B1C8A373EF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 rot="16200000">
                <a:off x="5542370" y="1587583"/>
                <a:ext cx="670202" cy="109557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CaixaDeTexto 56">
            <a:extLst>
              <a:ext uri="{FF2B5EF4-FFF2-40B4-BE49-F238E27FC236}">
                <a16:creationId xmlns:a16="http://schemas.microsoft.com/office/drawing/2014/main" id="{E3954360-BA04-B68D-6251-6EA4CF0F0FAC}"/>
              </a:ext>
            </a:extLst>
          </p:cNvPr>
          <p:cNvSpPr txBox="1"/>
          <p:nvPr/>
        </p:nvSpPr>
        <p:spPr>
          <a:xfrm>
            <a:off x="348481" y="4836402"/>
            <a:ext cx="69878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7200" algn="l">
              <a:buNone/>
            </a:pPr>
            <a:r>
              <a:rPr lang="en-US" sz="900" dirty="0">
                <a:latin typeface="Encode Sans" panose="020B0604020202020204" charset="0"/>
              </a:rPr>
              <a:t>5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) Hussain, A. 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Evaluating 238U external background for SNO+ experiment using radon </a:t>
            </a:r>
            <a:r>
              <a:rPr lang="en-US" sz="900" b="0" i="1" dirty="0" err="1">
                <a:solidFill>
                  <a:srgbClr val="000000"/>
                </a:solidFill>
                <a:effectLst/>
                <a:latin typeface="Encode Sans" panose="020B0604020202020204" charset="0"/>
              </a:rPr>
              <a:t>Aasays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 and 214Bi analysis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. Scholaris.ca. https://laurentian.scholaris.ca/items/1c991a03-7714-41fe-9080-59a11f9716e4 (accessed 2025-08-09).</a:t>
            </a:r>
          </a:p>
          <a:p>
            <a:pPr algn="l">
              <a:buNone/>
            </a:pPr>
            <a:r>
              <a:rPr lang="en-US" sz="900" b="0" i="0" dirty="0">
                <a:solidFill>
                  <a:srgbClr val="000000"/>
                </a:solidFill>
                <a:effectLst/>
                <a:latin typeface="Encode Sans" panose="020B060402020202020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439519653"/>
      </p:ext>
    </p:extLst>
  </p:cSld>
  <p:clrMapOvr>
    <a:masterClrMapping/>
  </p:clrMapOvr>
</p:sld>
</file>

<file path=ppt/theme/theme1.xml><?xml version="1.0" encoding="utf-8"?>
<a:theme xmlns:a="http://schemas.openxmlformats.org/drawingml/2006/main" name="Waves and Optics - Science - 10th Grade by Slidesgo">
  <a:themeElements>
    <a:clrScheme name="Simple Light">
      <a:dk1>
        <a:srgbClr val="041B2D"/>
      </a:dk1>
      <a:lt1>
        <a:srgbClr val="F8F8F8"/>
      </a:lt1>
      <a:dk2>
        <a:srgbClr val="C375DA"/>
      </a:dk2>
      <a:lt2>
        <a:srgbClr val="F58ACB"/>
      </a:lt2>
      <a:accent1>
        <a:srgbClr val="FF6D6D"/>
      </a:accent1>
      <a:accent2>
        <a:srgbClr val="FF973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41B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2EEE2E10342049A4FFACFB6E41EDCA" ma:contentTypeVersion="14" ma:contentTypeDescription="Create a new document." ma:contentTypeScope="" ma:versionID="65475c79c4cc2b85d466603dd5d266b0">
  <xsd:schema xmlns:xsd="http://www.w3.org/2001/XMLSchema" xmlns:xs="http://www.w3.org/2001/XMLSchema" xmlns:p="http://schemas.microsoft.com/office/2006/metadata/properties" xmlns:ns3="6121a7b4-cf4b-4e45-98f8-c342b4dc5c4f" xmlns:ns4="ee0047da-529d-4383-96b8-e34129537613" targetNamespace="http://schemas.microsoft.com/office/2006/metadata/properties" ma:root="true" ma:fieldsID="9a37832b242e5f79f32548340235ef70" ns3:_="" ns4:_="">
    <xsd:import namespace="6121a7b4-cf4b-4e45-98f8-c342b4dc5c4f"/>
    <xsd:import namespace="ee0047da-529d-4383-96b8-e341295376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1a7b4-cf4b-4e45-98f8-c342b4dc5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047da-529d-4383-96b8-e34129537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21a7b4-cf4b-4e45-98f8-c342b4dc5c4f" xsi:nil="true"/>
  </documentManagement>
</p:properties>
</file>

<file path=customXml/itemProps1.xml><?xml version="1.0" encoding="utf-8"?>
<ds:datastoreItem xmlns:ds="http://schemas.openxmlformats.org/officeDocument/2006/customXml" ds:itemID="{6889E1AA-530E-467D-8EBF-BE0662E58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21a7b4-cf4b-4e45-98f8-c342b4dc5c4f"/>
    <ds:schemaRef ds:uri="ee0047da-529d-4383-96b8-e34129537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5F15A-9E5D-4219-B728-43AABFA49B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3BFD38-81DE-4FEB-8676-11AE13CBE0B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6121a7b4-cf4b-4e45-98f8-c342b4dc5c4f"/>
    <ds:schemaRef ds:uri="http://schemas.microsoft.com/office/infopath/2007/PartnerControls"/>
    <ds:schemaRef ds:uri="http://schemas.openxmlformats.org/package/2006/metadata/core-properties"/>
    <ds:schemaRef ds:uri="ee0047da-529d-4383-96b8-e3412953761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1410</Words>
  <Application>Microsoft Office PowerPoint</Application>
  <PresentationFormat>Apresentação na tela (16:9)</PresentationFormat>
  <Paragraphs>192</Paragraphs>
  <Slides>19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DM Sans</vt:lpstr>
      <vt:lpstr>Lato</vt:lpstr>
      <vt:lpstr>Encode Sans</vt:lpstr>
      <vt:lpstr>Courier New</vt:lpstr>
      <vt:lpstr>Anaheim</vt:lpstr>
      <vt:lpstr>Calibri</vt:lpstr>
      <vt:lpstr>Waves and Optics - Science - 10th Grade by Slidesgo</vt:lpstr>
      <vt:lpstr>Radon Mitigation, Removal, and Testing at SNO+</vt:lpstr>
      <vt:lpstr>Table of contents</vt:lpstr>
      <vt:lpstr>Introduction</vt:lpstr>
      <vt:lpstr>The SNO+ experiment   Overview                                                           Goals </vt:lpstr>
      <vt:lpstr>The SNO+ experiment   Radon mitigation techniques</vt:lpstr>
      <vt:lpstr>Radon Assays</vt:lpstr>
      <vt:lpstr>The Uranium-238 decay chain   </vt:lpstr>
      <vt:lpstr>Radon Assays in SNO+   Gas Assays </vt:lpstr>
      <vt:lpstr>Apresentação do PowerPoint</vt:lpstr>
      <vt:lpstr>Zeolites</vt:lpstr>
      <vt:lpstr>Zeolites      </vt:lpstr>
      <vt:lpstr>Motivation and Studies - Zeolites</vt:lpstr>
      <vt:lpstr>Results and Future Directions</vt:lpstr>
      <vt:lpstr>Zeolite – main assay results </vt:lpstr>
      <vt:lpstr>Next Steps for SNO+</vt:lpstr>
      <vt:lpstr>Summary</vt:lpstr>
      <vt:lpstr>Aknowledgements</vt:lpstr>
      <vt:lpstr>References</vt:lpstr>
      <vt:lpstr>Special thanks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 Gorovitz</dc:creator>
  <cp:lastModifiedBy>Julia Gorovitz</cp:lastModifiedBy>
  <cp:revision>7</cp:revision>
  <dcterms:modified xsi:type="dcterms:W3CDTF">2025-08-12T00:22:24Z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0x010100862EEE2E10342049A4FFACFB6E41EDCA</vt:lpwstr>
  </property>
</Properties>
</file>