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1" r:id="rId3"/>
    <p:sldId id="273" r:id="rId4"/>
    <p:sldId id="274" r:id="rId5"/>
    <p:sldId id="275" r:id="rId6"/>
    <p:sldId id="276" r:id="rId7"/>
    <p:sldId id="287" r:id="rId8"/>
    <p:sldId id="280" r:id="rId9"/>
    <p:sldId id="279" r:id="rId10"/>
    <p:sldId id="278" r:id="rId11"/>
    <p:sldId id="269" r:id="rId12"/>
    <p:sldId id="286" r:id="rId13"/>
    <p:sldId id="283" r:id="rId14"/>
  </p:sldIdLst>
  <p:sldSz cx="24382413" cy="13716000"/>
  <p:notesSz cx="6858000" cy="9144000"/>
  <p:defaultTextStyle>
    <a:defPPr>
      <a:defRPr lang="en-US"/>
    </a:defPPr>
    <a:lvl1pPr marL="0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1pPr>
    <a:lvl2pPr marL="760735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2pPr>
    <a:lvl3pPr marL="1521470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3pPr>
    <a:lvl4pPr marL="2282205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4pPr>
    <a:lvl5pPr marL="3042940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5pPr>
    <a:lvl6pPr marL="3803675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6pPr>
    <a:lvl7pPr marL="4564410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7pPr>
    <a:lvl8pPr marL="5325146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8pPr>
    <a:lvl9pPr marL="6085881" algn="l" defTabSz="1521470" rtl="0" eaLnBrk="1" latinLnBrk="0" hangingPunct="1">
      <a:defRPr sz="29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3" autoAdjust="0"/>
    <p:restoredTop sz="86418"/>
  </p:normalViewPr>
  <p:slideViewPr>
    <p:cSldViewPr snapToGrid="0">
      <p:cViewPr varScale="1">
        <p:scale>
          <a:sx n="37" d="100"/>
          <a:sy n="37" d="100"/>
        </p:scale>
        <p:origin x="498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869F6-43BF-CB4E-ADF7-9734095C7C24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11759-B53A-654D-B992-09252D01C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EC61-FC81-1346-937E-8F6CE629A31D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F9AE-7555-8F4E-9B62-BBE8BE377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1pPr>
    <a:lvl2pPr marL="760735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2pPr>
    <a:lvl3pPr marL="1521470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3pPr>
    <a:lvl4pPr marL="2282205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4pPr>
    <a:lvl5pPr marL="3042940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5pPr>
    <a:lvl6pPr marL="3803675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6pPr>
    <a:lvl7pPr marL="4564410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7pPr>
    <a:lvl8pPr marL="5325146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8pPr>
    <a:lvl9pPr marL="6085881" algn="l" defTabSz="1521470" rtl="0" eaLnBrk="1" latinLnBrk="0" hangingPunct="1">
      <a:defRPr sz="19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SzPts val="1100"/>
              <a:buFont typeface="+mj-lt"/>
              <a:buNone/>
            </a:pP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F9AE-7555-8F4E-9B62-BBE8BE3771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5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7"/>
            <a:ext cx="18286810" cy="47751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1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2" y="730251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O_Presentation_16x9_Title.jpg" descr="SNO_Presentation_16x9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43824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018/01/01"/>
          <p:cNvSpPr txBox="1">
            <a:spLocks noGrp="1"/>
          </p:cNvSpPr>
          <p:nvPr>
            <p:ph type="body" sz="quarter" idx="13"/>
          </p:nvPr>
        </p:nvSpPr>
        <p:spPr>
          <a:xfrm>
            <a:off x="2655959" y="2098082"/>
            <a:ext cx="6997607" cy="696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1600">
                <a:solidFill>
                  <a:srgbClr val="0076BD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2018/01/01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2745344" y="8348213"/>
            <a:ext cx="2451592" cy="2"/>
          </a:xfrm>
          <a:prstGeom prst="line">
            <a:avLst/>
          </a:prstGeom>
          <a:ln w="101600">
            <a:solidFill>
              <a:srgbClr val="0076BD"/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00"/>
          </a:p>
        </p:txBody>
      </p:sp>
      <p:sp>
        <p:nvSpPr>
          <p:cNvPr id="15" name="Jane Doe…"/>
          <p:cNvSpPr txBox="1">
            <a:spLocks noGrp="1"/>
          </p:cNvSpPr>
          <p:nvPr>
            <p:ph type="body" sz="quarter" idx="14"/>
          </p:nvPr>
        </p:nvSpPr>
        <p:spPr>
          <a:xfrm>
            <a:off x="2651807" y="8786812"/>
            <a:ext cx="14465828" cy="1500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4500">
                <a:solidFill>
                  <a:srgbClr val="5A676F"/>
                </a:solidFill>
                <a:latin typeface="Muli Bold"/>
                <a:ea typeface="Muli Bold"/>
                <a:cs typeface="Muli Bold"/>
                <a:sym typeface="Muli Bold"/>
              </a:defRPr>
            </a:lvl1pPr>
          </a:lstStyle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t>Jane Doe</a:t>
            </a:r>
          </a:p>
          <a:p>
            <a:pPr marL="0" indent="0">
              <a:buSzTx/>
              <a:buNone/>
              <a:defRPr sz="4500">
                <a:solidFill>
                  <a:srgbClr val="5A676F"/>
                </a:solidFill>
              </a:defRPr>
            </a:pPr>
            <a:r>
              <a:t>Senior Position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532723" y="3409712"/>
            <a:ext cx="18961702" cy="4407503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0076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7780" y="13073064"/>
            <a:ext cx="748669" cy="775104"/>
          </a:xfrm>
          <a:prstGeom prst="rect">
            <a:avLst/>
          </a:prstGeom>
        </p:spPr>
        <p:txBody>
          <a:bodyPr wrap="none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436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3" y="3419478"/>
            <a:ext cx="21029831" cy="570547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3" y="9178929"/>
            <a:ext cx="21029831" cy="30003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8" y="3362328"/>
            <a:ext cx="10314903" cy="1647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8" y="5010151"/>
            <a:ext cx="10314903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8" y="3362328"/>
            <a:ext cx="10365701" cy="1647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8" y="5010151"/>
            <a:ext cx="1036570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2" y="1974852"/>
            <a:ext cx="12343597" cy="9747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2" y="1974852"/>
            <a:ext cx="12343597" cy="97472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2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2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2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80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ane Doe…"/>
          <p:cNvSpPr txBox="1">
            <a:spLocks noGrp="1"/>
          </p:cNvSpPr>
          <p:nvPr>
            <p:ph type="body" sz="quarter" idx="13"/>
          </p:nvPr>
        </p:nvSpPr>
        <p:spPr>
          <a:xfrm>
            <a:off x="2153921" y="9206804"/>
            <a:ext cx="6997607" cy="696518"/>
          </a:xfrm>
          <a:prstGeom prst="rect">
            <a:avLst/>
          </a:prstGeom>
        </p:spPr>
        <p:txBody>
          <a:bodyPr/>
          <a:lstStyle/>
          <a:p>
            <a:pPr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CA" dirty="0">
                <a:latin typeface="Athelas" charset="0"/>
                <a:ea typeface="Athelas" charset="0"/>
                <a:cs typeface="Athelas" charset="0"/>
              </a:rPr>
              <a:t>Zainab Ali</a:t>
            </a:r>
            <a:endParaRPr dirty="0"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129" name="Presentation…"/>
          <p:cNvSpPr txBox="1">
            <a:spLocks noGrp="1"/>
          </p:cNvSpPr>
          <p:nvPr>
            <p:ph type="title"/>
          </p:nvPr>
        </p:nvSpPr>
        <p:spPr>
          <a:xfrm>
            <a:off x="2153921" y="3989383"/>
            <a:ext cx="19751039" cy="22037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581">
              <a:defRPr sz="14239"/>
            </a:pPr>
            <a:r>
              <a:rPr lang="en-CA" sz="13800" dirty="0">
                <a:latin typeface="Big Caslon Medium" charset="0"/>
                <a:ea typeface="Big Caslon Medium" charset="0"/>
                <a:cs typeface="Big Caslon Medium" charset="0"/>
              </a:rPr>
              <a:t>Keeping it Cool: </a:t>
            </a:r>
            <a:br>
              <a:rPr lang="en-CA" sz="13800" dirty="0"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CA" sz="13800" dirty="0">
                <a:latin typeface="Big Caslon Medium" charset="0"/>
                <a:ea typeface="Big Caslon Medium" charset="0"/>
                <a:cs typeface="Big Caslon Medium" charset="0"/>
              </a:rPr>
              <a:t>The SuperCDMS Chilled Water System</a:t>
            </a:r>
            <a:endParaRPr sz="13800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635" y="11429345"/>
            <a:ext cx="2912919" cy="1662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633744" y="12959750"/>
            <a:ext cx="748669" cy="756250"/>
          </a:xfrm>
        </p:spPr>
        <p:txBody>
          <a:bodyPr/>
          <a:lstStyle/>
          <a:p>
            <a:pPr algn="ctr"/>
            <a:fld id="{86CB4B4D-7CA3-9044-876B-883B54F8677D}" type="slidenum">
              <a:rPr lang="uk-UA" sz="3200" smtClean="0">
                <a:solidFill>
                  <a:srgbClr val="0070C0"/>
                </a:solidFill>
              </a:rPr>
              <a:pPr algn="ctr"/>
              <a:t>1</a:t>
            </a:fld>
            <a:endParaRPr lang="uk-U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15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94338" y="9073290"/>
            <a:ext cx="10649211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Ice Tank Back-up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11682297" y="9219346"/>
            <a:ext cx="12645798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Charging mode freezes ice in tanks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Discharge mode uses ice to cool water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Currently using MATLAB Simscape Fluids to run simulations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endParaRPr kumimoji="0" lang="en-CA" sz="5400" b="1" u="none" strike="noStrike" cap="none" spc="0" normalizeH="0" dirty="0">
              <a:ln>
                <a:noFill/>
              </a:ln>
              <a:effectLst/>
              <a:uFillTx/>
              <a:latin typeface="Athelas" charset="0"/>
              <a:ea typeface="Athelas" charset="0"/>
              <a:cs typeface="Athelas" charset="0"/>
              <a:sym typeface="Muli Regular"/>
            </a:endParaRPr>
          </a:p>
        </p:txBody>
      </p:sp>
      <p:pic>
        <p:nvPicPr>
          <p:cNvPr id="3" name="Screen Recording 2025-07-22 at 1.57.29 PM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649" t="1999"/>
          <a:stretch/>
        </p:blipFill>
        <p:spPr>
          <a:xfrm>
            <a:off x="490476" y="245391"/>
            <a:ext cx="14257154" cy="8973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r="5413"/>
          <a:stretch/>
        </p:blipFill>
        <p:spPr>
          <a:xfrm>
            <a:off x="15317764" y="0"/>
            <a:ext cx="9064649" cy="86828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464382" y="9568120"/>
            <a:ext cx="0" cy="341784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2412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"/>
          <a:stretch>
            <a:fillRect/>
          </a:stretch>
        </p:blipFill>
        <p:spPr>
          <a:xfrm>
            <a:off x="14727197" y="-36"/>
            <a:ext cx="9655215" cy="1371599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"/>
          <a:stretch>
            <a:fillRect/>
          </a:stretch>
        </p:blipFill>
        <p:spPr>
          <a:xfrm>
            <a:off x="6238313" y="36"/>
            <a:ext cx="9931934" cy="13715998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91116" cy="13716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72827" cy="13716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3734"/>
            <a:ext cx="256015" cy="13078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766" y="4179882"/>
            <a:ext cx="5668911" cy="3657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767490" y="483885"/>
            <a:ext cx="10649211" cy="440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Etching </a:t>
            </a:r>
          </a:p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Copper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289" y="1849589"/>
            <a:ext cx="501445" cy="1676094"/>
          </a:xfrm>
          <a:prstGeom prst="rect">
            <a:avLst/>
          </a:prstGeom>
          <a:solidFill>
            <a:srgbClr val="0070C0"/>
          </a:solidFill>
          <a:ln>
            <a:solidFill>
              <a:srgbClr val="447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74F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515882" y="5389986"/>
            <a:ext cx="7005795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Helped degrease, etch, and passivate copper plates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kumimoji="0" lang="en-CA" sz="5400" b="1" u="none" strike="noStrike" cap="none" spc="0" normalizeH="0" dirty="0">
                <a:ln>
                  <a:noFill/>
                </a:ln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Packed in nitrogen to ship underground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69" y="12985711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chemeClr val="tx1"/>
                </a:solidFill>
              </a:rPr>
              <a:t>11</a:t>
            </a:fld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257377" y="-281325"/>
            <a:ext cx="13839980" cy="440750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3683726" y="4126178"/>
            <a:ext cx="16987280" cy="8121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SuperCDMS is a cryogenic dark matter detection experiment and will start taking data this year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The experiment focuses on lighter dark matter than other experiments at SNOLAB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I worked on the chilled water system (reading P&amp;IDs, learning about instrumentation/PLC, design HMI, creating simulations, etc.)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I also helped etch/passivate copper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83750" y="2924395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70" y="12985750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12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Supervised by Matt Stukel, Andy Kubik, and Jeter Hall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635" y="11429345"/>
            <a:ext cx="2912919" cy="1662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2372351" y="12959750"/>
            <a:ext cx="2010062" cy="75625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rgbClr val="0070C0"/>
                </a:solidFill>
              </a:rPr>
              <a:t>13</a:t>
            </a:fld>
            <a:endParaRPr lang="uk-UA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750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126" y="1498701"/>
            <a:ext cx="8965566" cy="4407503"/>
          </a:xfrm>
        </p:spPr>
        <p:txBody>
          <a:bodyPr>
            <a:noAutofit/>
          </a:bodyPr>
          <a:lstStyle/>
          <a:p>
            <a:r>
              <a:rPr lang="en-US" b="1" dirty="0">
                <a:latin typeface="Big Caslon Medium" charset="0"/>
                <a:ea typeface="Big Caslon Medium" charset="0"/>
                <a:cs typeface="Big Caslon Medium" charset="0"/>
              </a:rPr>
              <a:t>S</a:t>
            </a:r>
            <a:r>
              <a:rPr lang="en-US" dirty="0">
                <a:latin typeface="Big Caslon Medium" charset="0"/>
                <a:ea typeface="Big Caslon Medium" charset="0"/>
                <a:cs typeface="Big Caslon Medium" charset="0"/>
              </a:rPr>
              <a:t>uper </a:t>
            </a:r>
            <a:r>
              <a:rPr lang="en-US" b="1" dirty="0">
                <a:latin typeface="Big Caslon Medium" charset="0"/>
                <a:ea typeface="Big Caslon Medium" charset="0"/>
                <a:cs typeface="Big Caslon Medium" charset="0"/>
              </a:rPr>
              <a:t>Cryogenic D</a:t>
            </a:r>
            <a:r>
              <a:rPr lang="en-US" dirty="0">
                <a:latin typeface="Big Caslon Medium" charset="0"/>
                <a:ea typeface="Big Caslon Medium" charset="0"/>
                <a:cs typeface="Big Caslon Medium" charset="0"/>
              </a:rPr>
              <a:t>ark </a:t>
            </a:r>
            <a:r>
              <a:rPr lang="en-US" b="1" dirty="0">
                <a:latin typeface="Big Caslon Medium" charset="0"/>
                <a:ea typeface="Big Caslon Medium" charset="0"/>
                <a:cs typeface="Big Caslon Medium" charset="0"/>
              </a:rPr>
              <a:t>M</a:t>
            </a:r>
            <a:r>
              <a:rPr lang="en-US" dirty="0">
                <a:latin typeface="Big Caslon Medium" charset="0"/>
                <a:ea typeface="Big Caslon Medium" charset="0"/>
                <a:cs typeface="Big Caslon Medium" charset="0"/>
              </a:rPr>
              <a:t>atter </a:t>
            </a:r>
            <a:r>
              <a:rPr lang="en-US" b="1" dirty="0">
                <a:latin typeface="Big Caslon Medium" charset="0"/>
                <a:ea typeface="Big Caslon Medium" charset="0"/>
                <a:cs typeface="Big Caslon Medium" charset="0"/>
              </a:rPr>
              <a:t>S</a:t>
            </a:r>
            <a:r>
              <a:rPr lang="en-US" dirty="0">
                <a:latin typeface="Big Caslon Medium" charset="0"/>
                <a:ea typeface="Big Caslon Medium" charset="0"/>
                <a:cs typeface="Big Caslon Medium" charset="0"/>
              </a:rPr>
              <a:t>earch</a:t>
            </a:r>
            <a:endParaRPr lang="en-US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6855" r="6930" b="27097"/>
          <a:stretch/>
        </p:blipFill>
        <p:spPr>
          <a:xfrm>
            <a:off x="0" y="0"/>
            <a:ext cx="11089370" cy="1371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12722126" y="5906204"/>
            <a:ext cx="9741735" cy="7124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CA" sz="54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Direct detection with </a:t>
            </a:r>
            <a:r>
              <a:rPr kumimoji="0" lang="en-CA" sz="5400" b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Silicon and Germanium Crystal Detector</a:t>
            </a: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s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Operates at 15 mK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Looking for ‘light’ dark matter in 0.5-5 GeV/c</a:t>
            </a:r>
            <a:r>
              <a:rPr lang="en-CA" sz="5400" b="1" baseline="30000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2</a:t>
            </a: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 range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CA" sz="5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thelas" charset="0"/>
              <a:ea typeface="Athelas" charset="0"/>
              <a:cs typeface="Athelas" charset="0"/>
              <a:sym typeface="Muli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84064" y="12940896"/>
            <a:ext cx="1098349" cy="775104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rgbClr val="0070C0"/>
                </a:solidFill>
              </a:rPr>
              <a:t>2</a:t>
            </a:fld>
            <a:endParaRPr lang="uk-U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17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63" y="0"/>
            <a:ext cx="22546692" cy="118872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47745" y="10096402"/>
            <a:ext cx="9138010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Experiment </a:t>
            </a:r>
            <a:r>
              <a:rPr lang="en-US" sz="8000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Setup</a:t>
            </a:r>
            <a:endParaRPr lang="en-US" sz="8000" b="1" dirty="0">
              <a:solidFill>
                <a:srgbClr val="0070C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47745" y="11179278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70" y="12985749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3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47745" y="10096402"/>
            <a:ext cx="9138010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Experiment </a:t>
            </a:r>
            <a:r>
              <a:rPr lang="en-US" sz="8000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Setup</a:t>
            </a:r>
            <a:endParaRPr lang="en-US" sz="8000" b="1" dirty="0">
              <a:solidFill>
                <a:srgbClr val="0070C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89" y="1120878"/>
            <a:ext cx="17023772" cy="102943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47745" y="11149781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896370" y="12985749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4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47645" y="8747786"/>
            <a:ext cx="9138010" cy="440750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Detectors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"/>
          <a:stretch/>
        </p:blipFill>
        <p:spPr>
          <a:xfrm>
            <a:off x="-1" y="0"/>
            <a:ext cx="12306543" cy="7933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8436243" y="7743204"/>
            <a:ext cx="15784001" cy="61274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Germanium (1.39kg) and Silicon (0.61kg)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4 Towers of 6 Detectors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CA" sz="5400" b="1" u="none" strike="noStrike" cap="none" spc="0" normalizeH="0" baseline="0" dirty="0">
                <a:ln>
                  <a:noFill/>
                </a:ln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12 iZip (Interleave Z-sensitive</a:t>
            </a:r>
            <a:r>
              <a:rPr kumimoji="0" lang="en-CA" sz="5400" b="1" u="none" strike="noStrike" cap="none" spc="0" normalizeH="0" dirty="0">
                <a:ln>
                  <a:noFill/>
                </a:ln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 Ionization and Phonon) detectors</a:t>
            </a:r>
            <a:endParaRPr lang="en-CA" sz="5400" b="1" dirty="0">
              <a:latin typeface="Athelas" charset="0"/>
              <a:ea typeface="Athelas" charset="0"/>
              <a:cs typeface="Athelas" charset="0"/>
              <a:sym typeface="Muli Regular"/>
            </a:endParaRP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12 HV (High Voltage) detectors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Measure Heat and Ionization</a:t>
            </a:r>
            <a:endParaRPr kumimoji="0" lang="en-CA" sz="5400" b="1" u="none" strike="noStrike" cap="none" spc="0" normalizeH="0" dirty="0">
              <a:ln>
                <a:noFill/>
              </a:ln>
              <a:effectLst/>
              <a:uFillTx/>
              <a:latin typeface="Athelas" charset="0"/>
              <a:ea typeface="Athelas" charset="0"/>
              <a:cs typeface="Athelas" charset="0"/>
              <a:sym typeface="Muli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543" y="10602"/>
            <a:ext cx="11913701" cy="792307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286625" y="9098005"/>
            <a:ext cx="0" cy="341784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70" y="12985749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5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23632" y="1503490"/>
            <a:ext cx="13839980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SuperCDMS Cryogenics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1823632" y="5910993"/>
            <a:ext cx="11777817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Dilution fridge cools detectors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4 Stages of Cooling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Starts at 60K and cools to ~10mK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Low temperature achieved using mixing chamber with He3 and He4 </a:t>
            </a:r>
            <a:endParaRPr kumimoji="0" lang="en-CA" sz="5400" b="1" u="none" strike="noStrike" cap="none" spc="0" normalizeH="0" dirty="0">
              <a:ln>
                <a:noFill/>
              </a:ln>
              <a:effectLst/>
              <a:uFillTx/>
              <a:latin typeface="Athelas" charset="0"/>
              <a:ea typeface="Athelas" charset="0"/>
              <a:cs typeface="Athelas" charset="0"/>
              <a:sym typeface="Muli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79" y="0"/>
            <a:ext cx="10064834" cy="1369742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23632" y="5250426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70" y="12967178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chemeClr val="bg1"/>
                </a:solidFill>
              </a:rPr>
              <a:t>6</a:t>
            </a:fld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896370" y="12985749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7</a:t>
            </a:fld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51722" y="214012"/>
            <a:ext cx="18961702" cy="440750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Physics Goals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41" y="2057401"/>
            <a:ext cx="14281360" cy="10655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51722" y="3237061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646514" y="3675608"/>
            <a:ext cx="9036527" cy="8121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Looking for nucleon-coupled dark matter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Mass is 0.5-5 GeV/c</a:t>
            </a:r>
            <a:r>
              <a:rPr lang="en-CA" sz="5400" b="1" baseline="30000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2</a:t>
            </a: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 range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CA" sz="5400" b="1" dirty="0">
                <a:solidFill>
                  <a:srgbClr val="000000"/>
                </a:solidFill>
                <a:latin typeface="Athelas" charset="0"/>
                <a:ea typeface="Athelas" charset="0"/>
                <a:cs typeface="Athelas" charset="0"/>
                <a:sym typeface="Muli Regular"/>
              </a:rPr>
              <a:t>This range allows search for nucleus scattering, electron scattering, and dark photons</a:t>
            </a:r>
          </a:p>
          <a:p>
            <a:pPr marL="685800" marR="0" indent="-685800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CA" sz="5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thelas" charset="0"/>
              <a:ea typeface="Athelas" charset="0"/>
              <a:cs typeface="Athelas" charset="0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4199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2890423" y="598020"/>
            <a:ext cx="13839980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Experiment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12890423" y="5443832"/>
            <a:ext cx="11777817" cy="61274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Currently in Installation and Integration phase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Experiment will be fully built by September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kumimoji="0" lang="en-CA" sz="5400" b="1" u="none" strike="noStrike" cap="none" spc="0" normalizeH="0" dirty="0">
                <a:ln>
                  <a:noFill/>
                </a:ln>
                <a:effectLst/>
                <a:uFillTx/>
                <a:latin typeface="Athelas" charset="0"/>
                <a:ea typeface="Athelas" charset="0"/>
                <a:cs typeface="Athelas" charset="0"/>
                <a:sym typeface="Muli Regular"/>
              </a:rPr>
              <a:t>Next step is to cool down and begin commissioning for first science run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890423" y="4100052"/>
            <a:ext cx="398723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 b="20865"/>
          <a:stretch/>
        </p:blipFill>
        <p:spPr>
          <a:xfrm>
            <a:off x="-1" y="1"/>
            <a:ext cx="12093677" cy="1371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96370" y="12985750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8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02806" y="9592238"/>
            <a:ext cx="13839980" cy="440750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Big Caslon Medium" charset="0"/>
                <a:ea typeface="Big Caslon Medium" charset="0"/>
                <a:cs typeface="Big Caslon Medium" charset="0"/>
              </a:rPr>
              <a:t>Chilled Water System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511275" y="10018456"/>
            <a:ext cx="0" cy="341784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2FC09F-37D0-94B5-09BC-C47D487936FD}"/>
              </a:ext>
            </a:extLst>
          </p:cNvPr>
          <p:cNvSpPr txBox="1"/>
          <p:nvPr/>
        </p:nvSpPr>
        <p:spPr>
          <a:xfrm>
            <a:off x="11522744" y="10228062"/>
            <a:ext cx="17824638" cy="3135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Removes heat via SNOLAB water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Cools compressors</a:t>
            </a:r>
          </a:p>
          <a:p>
            <a:pPr marL="685800" indent="-685800" defTabSz="821531" hangingPunct="0">
              <a:lnSpc>
                <a:spcPct val="120000"/>
              </a:lnSpc>
              <a:buFont typeface="Arial" charset="0"/>
              <a:buChar char="•"/>
            </a:pPr>
            <a:r>
              <a:rPr lang="en-CA" sz="5400" b="1" dirty="0">
                <a:latin typeface="Athelas" charset="0"/>
                <a:ea typeface="Athelas" charset="0"/>
                <a:cs typeface="Athelas" charset="0"/>
                <a:sym typeface="Muli Regular"/>
              </a:rPr>
              <a:t>Final sensors need to be connected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260" r="788"/>
          <a:stretch/>
        </p:blipFill>
        <p:spPr>
          <a:xfrm>
            <a:off x="2241754" y="241139"/>
            <a:ext cx="20370852" cy="99869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865212" y="12951579"/>
            <a:ext cx="5486043" cy="730251"/>
          </a:xfrm>
        </p:spPr>
        <p:txBody>
          <a:bodyPr/>
          <a:lstStyle/>
          <a:p>
            <a:fld id="{330EA680-D336-4FF7-8B7A-9848BB0A1C32}" type="slidenum">
              <a:rPr lang="en-US" sz="3200" b="1" smtClean="0">
                <a:solidFill>
                  <a:srgbClr val="0070C0"/>
                </a:solidFill>
              </a:rPr>
              <a:t>9</a:t>
            </a:fld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2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312</Words>
  <Application>Microsoft Office PowerPoint</Application>
  <PresentationFormat>Custom</PresentationFormat>
  <Paragraphs>59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Athelas</vt:lpstr>
      <vt:lpstr>Big Caslon Medium</vt:lpstr>
      <vt:lpstr>Calibri</vt:lpstr>
      <vt:lpstr>Helvetica Neue</vt:lpstr>
      <vt:lpstr>Muli Bold</vt:lpstr>
      <vt:lpstr>office theme</vt:lpstr>
      <vt:lpstr>Keeping it Cool:  The SuperCDMS Chilled Water System</vt:lpstr>
      <vt:lpstr>Super Cryogenic Dark Matter Search</vt:lpstr>
      <vt:lpstr>Experiment Setup</vt:lpstr>
      <vt:lpstr>Experiment Setup</vt:lpstr>
      <vt:lpstr>Detectors</vt:lpstr>
      <vt:lpstr>SuperCDMS Cryogenics</vt:lpstr>
      <vt:lpstr>Physics Goals</vt:lpstr>
      <vt:lpstr>Experiment Status</vt:lpstr>
      <vt:lpstr>Chilled Water System</vt:lpstr>
      <vt:lpstr>Ice Tank Back-up</vt:lpstr>
      <vt:lpstr>PowerPoint Presentation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it Cool: The SuperCDMS Chilled Water System  </dc:title>
  <dc:creator/>
  <cp:lastModifiedBy>Christine Kraus</cp:lastModifiedBy>
  <cp:revision>60</cp:revision>
  <dcterms:created xsi:type="dcterms:W3CDTF">2025-08-05T18:39:41Z</dcterms:created>
  <dcterms:modified xsi:type="dcterms:W3CDTF">2025-08-11T23:15:48Z</dcterms:modified>
</cp:coreProperties>
</file>