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74" r:id="rId6"/>
  </p:sldMasterIdLst>
  <p:notesMasterIdLst>
    <p:notesMasterId r:id="rId70"/>
  </p:notesMasterIdLst>
  <p:sldIdLst>
    <p:sldId id="257" r:id="rId7"/>
    <p:sldId id="259" r:id="rId8"/>
    <p:sldId id="336" r:id="rId9"/>
    <p:sldId id="333" r:id="rId10"/>
    <p:sldId id="334" r:id="rId11"/>
    <p:sldId id="374" r:id="rId12"/>
    <p:sldId id="289" r:id="rId13"/>
    <p:sldId id="286" r:id="rId14"/>
    <p:sldId id="437" r:id="rId15"/>
    <p:sldId id="309" r:id="rId16"/>
    <p:sldId id="307" r:id="rId17"/>
    <p:sldId id="308" r:id="rId18"/>
    <p:sldId id="439" r:id="rId19"/>
    <p:sldId id="288" r:id="rId20"/>
    <p:sldId id="324" r:id="rId21"/>
    <p:sldId id="325" r:id="rId22"/>
    <p:sldId id="332" r:id="rId23"/>
    <p:sldId id="329" r:id="rId24"/>
    <p:sldId id="377" r:id="rId25"/>
    <p:sldId id="382" r:id="rId26"/>
    <p:sldId id="383" r:id="rId27"/>
    <p:sldId id="384" r:id="rId28"/>
    <p:sldId id="422" r:id="rId29"/>
    <p:sldId id="385" r:id="rId30"/>
    <p:sldId id="283" r:id="rId31"/>
    <p:sldId id="360" r:id="rId32"/>
    <p:sldId id="432" r:id="rId33"/>
    <p:sldId id="434" r:id="rId34"/>
    <p:sldId id="435" r:id="rId35"/>
    <p:sldId id="392" r:id="rId36"/>
    <p:sldId id="393" r:id="rId37"/>
    <p:sldId id="394" r:id="rId38"/>
    <p:sldId id="427" r:id="rId39"/>
    <p:sldId id="379" r:id="rId40"/>
    <p:sldId id="395" r:id="rId41"/>
    <p:sldId id="407" r:id="rId42"/>
    <p:sldId id="404" r:id="rId43"/>
    <p:sldId id="387" r:id="rId44"/>
    <p:sldId id="429" r:id="rId45"/>
    <p:sldId id="367" r:id="rId46"/>
    <p:sldId id="424" r:id="rId47"/>
    <p:sldId id="425" r:id="rId48"/>
    <p:sldId id="428" r:id="rId49"/>
    <p:sldId id="292" r:id="rId50"/>
    <p:sldId id="417" r:id="rId51"/>
    <p:sldId id="419" r:id="rId52"/>
    <p:sldId id="320" r:id="rId53"/>
    <p:sldId id="416" r:id="rId54"/>
    <p:sldId id="415" r:id="rId55"/>
    <p:sldId id="438" r:id="rId56"/>
    <p:sldId id="430" r:id="rId57"/>
    <p:sldId id="436" r:id="rId58"/>
    <p:sldId id="386" r:id="rId59"/>
    <p:sldId id="410" r:id="rId60"/>
    <p:sldId id="411" r:id="rId61"/>
    <p:sldId id="414" r:id="rId62"/>
    <p:sldId id="413" r:id="rId63"/>
    <p:sldId id="373" r:id="rId64"/>
    <p:sldId id="402" r:id="rId65"/>
    <p:sldId id="403" r:id="rId66"/>
    <p:sldId id="371" r:id="rId67"/>
    <p:sldId id="398" r:id="rId68"/>
    <p:sldId id="358"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3FF"/>
    <a:srgbClr val="00FFCB"/>
    <a:srgbClr val="3F6BBA"/>
    <a:srgbClr val="0076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694B0F-4CAF-05F7-4192-678289C0D3C4}" v="846" dt="2025-08-10T21:59:28.476"/>
    <p1510:client id="{67389606-A9C0-42E1-BF01-FDE417D56869}" v="5335" dt="2025-08-11T19:37:49.2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69"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BAFF9E-2630-4E60-921B-5ED816B25DF3}"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82266-3AE2-434E-B57A-C8E3FA737264}" type="slidenum">
              <a:rPr lang="en-US" smtClean="0"/>
              <a:t>‹#›</a:t>
            </a:fld>
            <a:endParaRPr lang="en-US"/>
          </a:p>
        </p:txBody>
      </p:sp>
    </p:spTree>
    <p:extLst>
      <p:ext uri="{BB962C8B-B14F-4D97-AF65-F5344CB8AC3E}">
        <p14:creationId xmlns:p14="http://schemas.microsoft.com/office/powerpoint/2010/main" val="1379519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82266-3AE2-434E-B57A-C8E3FA737264}" type="slidenum">
              <a:rPr lang="en-US" smtClean="0"/>
              <a:t>1</a:t>
            </a:fld>
            <a:endParaRPr lang="en-US"/>
          </a:p>
        </p:txBody>
      </p:sp>
    </p:spTree>
    <p:extLst>
      <p:ext uri="{BB962C8B-B14F-4D97-AF65-F5344CB8AC3E}">
        <p14:creationId xmlns:p14="http://schemas.microsoft.com/office/powerpoint/2010/main" val="3007344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Radon enters a Lucas cell at the end of an assay and is coupled to a PMT.</a:t>
            </a:r>
          </a:p>
        </p:txBody>
      </p:sp>
      <p:sp>
        <p:nvSpPr>
          <p:cNvPr id="4" name="Slide Number Placeholder 3"/>
          <p:cNvSpPr>
            <a:spLocks noGrp="1"/>
          </p:cNvSpPr>
          <p:nvPr>
            <p:ph type="sldNum" sz="quarter" idx="5"/>
          </p:nvPr>
        </p:nvSpPr>
        <p:spPr/>
        <p:txBody>
          <a:bodyPr/>
          <a:lstStyle/>
          <a:p>
            <a:fld id="{D6682266-3AE2-434E-B57A-C8E3FA737264}" type="slidenum">
              <a:rPr lang="en-US" smtClean="0"/>
              <a:t>10</a:t>
            </a:fld>
            <a:endParaRPr lang="en-US"/>
          </a:p>
        </p:txBody>
      </p:sp>
    </p:spTree>
    <p:extLst>
      <p:ext uri="{BB962C8B-B14F-4D97-AF65-F5344CB8AC3E}">
        <p14:creationId xmlns:p14="http://schemas.microsoft.com/office/powerpoint/2010/main" val="405130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Radon undergoes an alpha decay (in reality, it’s three in quick-succession) and the emitted alpha incident on the ZnS coating deposits its energy </a:t>
            </a:r>
          </a:p>
        </p:txBody>
      </p:sp>
      <p:sp>
        <p:nvSpPr>
          <p:cNvPr id="4" name="Slide Number Placeholder 3"/>
          <p:cNvSpPr>
            <a:spLocks noGrp="1"/>
          </p:cNvSpPr>
          <p:nvPr>
            <p:ph type="sldNum" sz="quarter" idx="5"/>
          </p:nvPr>
        </p:nvSpPr>
        <p:spPr/>
        <p:txBody>
          <a:bodyPr/>
          <a:lstStyle/>
          <a:p>
            <a:fld id="{D6682266-3AE2-434E-B57A-C8E3FA737264}" type="slidenum">
              <a:rPr lang="en-US" smtClean="0"/>
              <a:t>11</a:t>
            </a:fld>
            <a:endParaRPr lang="en-US"/>
          </a:p>
        </p:txBody>
      </p:sp>
    </p:spTree>
    <p:extLst>
      <p:ext uri="{BB962C8B-B14F-4D97-AF65-F5344CB8AC3E}">
        <p14:creationId xmlns:p14="http://schemas.microsoft.com/office/powerpoint/2010/main" val="994030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ZnS emits scintillation light which is read out by the PMT</a:t>
            </a:r>
          </a:p>
        </p:txBody>
      </p:sp>
      <p:sp>
        <p:nvSpPr>
          <p:cNvPr id="4" name="Slide Number Placeholder 3"/>
          <p:cNvSpPr>
            <a:spLocks noGrp="1"/>
          </p:cNvSpPr>
          <p:nvPr>
            <p:ph type="sldNum" sz="quarter" idx="5"/>
          </p:nvPr>
        </p:nvSpPr>
        <p:spPr/>
        <p:txBody>
          <a:bodyPr/>
          <a:lstStyle/>
          <a:p>
            <a:fld id="{D6682266-3AE2-434E-B57A-C8E3FA737264}" type="slidenum">
              <a:rPr lang="en-US" smtClean="0"/>
              <a:t>12</a:t>
            </a:fld>
            <a:endParaRPr lang="en-US"/>
          </a:p>
        </p:txBody>
      </p:sp>
    </p:spTree>
    <p:extLst>
      <p:ext uri="{BB962C8B-B14F-4D97-AF65-F5344CB8AC3E}">
        <p14:creationId xmlns:p14="http://schemas.microsoft.com/office/powerpoint/2010/main" val="4047283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1DDCD-8487-B357-CC05-40A5537568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B5A2FA-F5EF-AFCD-5C84-9D7393D6F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501564-1C10-BF80-0515-D9DF77C14FDE}"/>
              </a:ext>
            </a:extLst>
          </p:cNvPr>
          <p:cNvSpPr>
            <a:spLocks noGrp="1"/>
          </p:cNvSpPr>
          <p:nvPr>
            <p:ph type="body" idx="1"/>
          </p:nvPr>
        </p:nvSpPr>
        <p:spPr/>
        <p:txBody>
          <a:bodyPr/>
          <a:lstStyle/>
          <a:p>
            <a:r>
              <a:rPr lang="en-US" dirty="0"/>
              <a:t>The ZnS emits scintillation light which is read out by the PMT as an electronic pulse</a:t>
            </a:r>
          </a:p>
        </p:txBody>
      </p:sp>
      <p:sp>
        <p:nvSpPr>
          <p:cNvPr id="4" name="Slide Number Placeholder 3">
            <a:extLst>
              <a:ext uri="{FF2B5EF4-FFF2-40B4-BE49-F238E27FC236}">
                <a16:creationId xmlns:a16="http://schemas.microsoft.com/office/drawing/2014/main" id="{8D30CE43-0098-7DE8-6B7A-48A7D8F0EEE7}"/>
              </a:ext>
            </a:extLst>
          </p:cNvPr>
          <p:cNvSpPr>
            <a:spLocks noGrp="1"/>
          </p:cNvSpPr>
          <p:nvPr>
            <p:ph type="sldNum" sz="quarter" idx="5"/>
          </p:nvPr>
        </p:nvSpPr>
        <p:spPr/>
        <p:txBody>
          <a:bodyPr/>
          <a:lstStyle/>
          <a:p>
            <a:fld id="{D6682266-3AE2-434E-B57A-C8E3FA737264}" type="slidenum">
              <a:rPr lang="en-US" smtClean="0"/>
              <a:t>13</a:t>
            </a:fld>
            <a:endParaRPr lang="en-US"/>
          </a:p>
        </p:txBody>
      </p:sp>
    </p:spTree>
    <p:extLst>
      <p:ext uri="{BB962C8B-B14F-4D97-AF65-F5344CB8AC3E}">
        <p14:creationId xmlns:p14="http://schemas.microsoft.com/office/powerpoint/2010/main" val="1565582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Lucas cells used for at SNOLAB?</a:t>
            </a:r>
          </a:p>
        </p:txBody>
      </p:sp>
      <p:sp>
        <p:nvSpPr>
          <p:cNvPr id="4" name="Slide Number Placeholder 3"/>
          <p:cNvSpPr>
            <a:spLocks noGrp="1"/>
          </p:cNvSpPr>
          <p:nvPr>
            <p:ph type="sldNum" sz="quarter" idx="5"/>
          </p:nvPr>
        </p:nvSpPr>
        <p:spPr/>
        <p:txBody>
          <a:bodyPr/>
          <a:lstStyle/>
          <a:p>
            <a:fld id="{D6682266-3AE2-434E-B57A-C8E3FA737264}" type="slidenum">
              <a:rPr lang="en-US" smtClean="0"/>
              <a:t>14</a:t>
            </a:fld>
            <a:endParaRPr lang="en-US"/>
          </a:p>
        </p:txBody>
      </p:sp>
    </p:spTree>
    <p:extLst>
      <p:ext uri="{BB962C8B-B14F-4D97-AF65-F5344CB8AC3E}">
        <p14:creationId xmlns:p14="http://schemas.microsoft.com/office/powerpoint/2010/main" val="3293324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Where can we improve Rn counting at SNOLAB? My work this term focused on two major areas</a:t>
            </a:r>
          </a:p>
        </p:txBody>
      </p:sp>
      <p:sp>
        <p:nvSpPr>
          <p:cNvPr id="4" name="Slide Number Placeholder 3"/>
          <p:cNvSpPr>
            <a:spLocks noGrp="1"/>
          </p:cNvSpPr>
          <p:nvPr>
            <p:ph type="sldNum" sz="quarter" idx="5"/>
          </p:nvPr>
        </p:nvSpPr>
        <p:spPr/>
        <p:txBody>
          <a:bodyPr/>
          <a:lstStyle/>
          <a:p>
            <a:fld id="{D6682266-3AE2-434E-B57A-C8E3FA737264}" type="slidenum">
              <a:rPr lang="en-US" smtClean="0"/>
              <a:t>18</a:t>
            </a:fld>
            <a:endParaRPr lang="en-US"/>
          </a:p>
        </p:txBody>
      </p:sp>
    </p:spTree>
    <p:extLst>
      <p:ext uri="{BB962C8B-B14F-4D97-AF65-F5344CB8AC3E}">
        <p14:creationId xmlns:p14="http://schemas.microsoft.com/office/powerpoint/2010/main" val="118762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worked on a lot of elements of the Radon assay - chiefly</a:t>
            </a:r>
          </a:p>
        </p:txBody>
      </p:sp>
      <p:sp>
        <p:nvSpPr>
          <p:cNvPr id="4" name="Slide Number Placeholder 3"/>
          <p:cNvSpPr>
            <a:spLocks noGrp="1"/>
          </p:cNvSpPr>
          <p:nvPr>
            <p:ph type="sldNum" sz="quarter" idx="5"/>
          </p:nvPr>
        </p:nvSpPr>
        <p:spPr/>
        <p:txBody>
          <a:bodyPr/>
          <a:lstStyle/>
          <a:p>
            <a:fld id="{D6682266-3AE2-434E-B57A-C8E3FA737264}" type="slidenum">
              <a:rPr lang="en-US" smtClean="0"/>
              <a:t>19</a:t>
            </a:fld>
            <a:endParaRPr lang="en-US"/>
          </a:p>
        </p:txBody>
      </p:sp>
    </p:spTree>
    <p:extLst>
      <p:ext uri="{BB962C8B-B14F-4D97-AF65-F5344CB8AC3E}">
        <p14:creationId xmlns:p14="http://schemas.microsoft.com/office/powerpoint/2010/main" val="1891991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03E1A-E3DE-9E09-B5E6-2B11813DBB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C0804-1973-9F42-A255-527E6C6FF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DAFA8E-CB7B-645A-DA5D-418B3143F42C}"/>
              </a:ext>
            </a:extLst>
          </p:cNvPr>
          <p:cNvSpPr>
            <a:spLocks noGrp="1"/>
          </p:cNvSpPr>
          <p:nvPr>
            <p:ph type="body" idx="1"/>
          </p:nvPr>
        </p:nvSpPr>
        <p:spPr/>
        <p:txBody>
          <a:bodyPr/>
          <a:lstStyle/>
          <a:p>
            <a:r>
              <a:rPr lang="en-US" dirty="0"/>
              <a:t>LC background is currently the bottleneck for sensitivity of the radon assay method – lower background LCs will allow more accurate measurements of yet cleaner systems. If we want to be able to make measurements of the world’s lowest background experiments here at SNOLAB, we’re going to need the most sensitive radon assay technique possible.</a:t>
            </a:r>
          </a:p>
        </p:txBody>
      </p:sp>
      <p:sp>
        <p:nvSpPr>
          <p:cNvPr id="4" name="Slide Number Placeholder 3">
            <a:extLst>
              <a:ext uri="{FF2B5EF4-FFF2-40B4-BE49-F238E27FC236}">
                <a16:creationId xmlns:a16="http://schemas.microsoft.com/office/drawing/2014/main" id="{D2EC5F98-A18C-ACFF-18F1-CE73E66073DC}"/>
              </a:ext>
            </a:extLst>
          </p:cNvPr>
          <p:cNvSpPr>
            <a:spLocks noGrp="1"/>
          </p:cNvSpPr>
          <p:nvPr>
            <p:ph type="sldNum" sz="quarter" idx="5"/>
          </p:nvPr>
        </p:nvSpPr>
        <p:spPr/>
        <p:txBody>
          <a:bodyPr/>
          <a:lstStyle/>
          <a:p>
            <a:fld id="{D6682266-3AE2-434E-B57A-C8E3FA737264}" type="slidenum">
              <a:rPr lang="en-US" smtClean="0"/>
              <a:t>20</a:t>
            </a:fld>
            <a:endParaRPr lang="en-US"/>
          </a:p>
        </p:txBody>
      </p:sp>
    </p:spTree>
    <p:extLst>
      <p:ext uri="{BB962C8B-B14F-4D97-AF65-F5344CB8AC3E}">
        <p14:creationId xmlns:p14="http://schemas.microsoft.com/office/powerpoint/2010/main" val="2568146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91714-3A87-F807-7A20-A3502E79D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B345B-28CF-AF1C-637C-3F103D1FE4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29354B-31F4-0922-FED2-C48C98F609AC}"/>
              </a:ext>
            </a:extLst>
          </p:cNvPr>
          <p:cNvSpPr>
            <a:spLocks noGrp="1"/>
          </p:cNvSpPr>
          <p:nvPr>
            <p:ph type="body" idx="1"/>
          </p:nvPr>
        </p:nvSpPr>
        <p:spPr/>
        <p:txBody>
          <a:bodyPr/>
          <a:lstStyle/>
          <a:p>
            <a:r>
              <a:rPr lang="en-US"/>
              <a:t>We are extending and expanding our Rn counting data acquisition system, doubling the number of assays that can count concurrently</a:t>
            </a:r>
          </a:p>
        </p:txBody>
      </p:sp>
      <p:sp>
        <p:nvSpPr>
          <p:cNvPr id="4" name="Slide Number Placeholder 3">
            <a:extLst>
              <a:ext uri="{FF2B5EF4-FFF2-40B4-BE49-F238E27FC236}">
                <a16:creationId xmlns:a16="http://schemas.microsoft.com/office/drawing/2014/main" id="{FA5F9B55-AC94-C18A-C30C-DC1B6B5EB5C4}"/>
              </a:ext>
            </a:extLst>
          </p:cNvPr>
          <p:cNvSpPr>
            <a:spLocks noGrp="1"/>
          </p:cNvSpPr>
          <p:nvPr>
            <p:ph type="sldNum" sz="quarter" idx="5"/>
          </p:nvPr>
        </p:nvSpPr>
        <p:spPr/>
        <p:txBody>
          <a:bodyPr/>
          <a:lstStyle/>
          <a:p>
            <a:fld id="{D6682266-3AE2-434E-B57A-C8E3FA737264}" type="slidenum">
              <a:rPr lang="en-US" smtClean="0"/>
              <a:t>21</a:t>
            </a:fld>
            <a:endParaRPr lang="en-US"/>
          </a:p>
        </p:txBody>
      </p:sp>
    </p:spTree>
    <p:extLst>
      <p:ext uri="{BB962C8B-B14F-4D97-AF65-F5344CB8AC3E}">
        <p14:creationId xmlns:p14="http://schemas.microsoft.com/office/powerpoint/2010/main" val="1154059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6477F-55A3-AD32-EC12-0788C86800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D7ED5-0560-8A50-BF6B-2CB5853FCD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03BCA3-22A6-03F4-C3FD-AA8C8A891730}"/>
              </a:ext>
            </a:extLst>
          </p:cNvPr>
          <p:cNvSpPr>
            <a:spLocks noGrp="1"/>
          </p:cNvSpPr>
          <p:nvPr>
            <p:ph type="body" idx="1"/>
          </p:nvPr>
        </p:nvSpPr>
        <p:spPr/>
        <p:txBody>
          <a:bodyPr/>
          <a:lstStyle/>
          <a:p>
            <a:r>
              <a:rPr lang="en-US"/>
              <a:t>This means we can count more assays longer, giving us better statistics on our measurements</a:t>
            </a:r>
          </a:p>
        </p:txBody>
      </p:sp>
      <p:sp>
        <p:nvSpPr>
          <p:cNvPr id="4" name="Slide Number Placeholder 3">
            <a:extLst>
              <a:ext uri="{FF2B5EF4-FFF2-40B4-BE49-F238E27FC236}">
                <a16:creationId xmlns:a16="http://schemas.microsoft.com/office/drawing/2014/main" id="{B4727078-2422-38E5-2950-12E90E657056}"/>
              </a:ext>
            </a:extLst>
          </p:cNvPr>
          <p:cNvSpPr>
            <a:spLocks noGrp="1"/>
          </p:cNvSpPr>
          <p:nvPr>
            <p:ph type="sldNum" sz="quarter" idx="5"/>
          </p:nvPr>
        </p:nvSpPr>
        <p:spPr/>
        <p:txBody>
          <a:bodyPr/>
          <a:lstStyle/>
          <a:p>
            <a:fld id="{D6682266-3AE2-434E-B57A-C8E3FA737264}" type="slidenum">
              <a:rPr lang="en-US" smtClean="0"/>
              <a:t>22</a:t>
            </a:fld>
            <a:endParaRPr lang="en-US"/>
          </a:p>
        </p:txBody>
      </p:sp>
    </p:spTree>
    <p:extLst>
      <p:ext uri="{BB962C8B-B14F-4D97-AF65-F5344CB8AC3E}">
        <p14:creationId xmlns:p14="http://schemas.microsoft.com/office/powerpoint/2010/main" val="236381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begin my presentation with a bit of background on Radon-222, the first gaseous member of the U-238 chain. Radon is a perennial problem for low-background science, and I’ll start this presentation by talking about why that is.</a:t>
            </a:r>
          </a:p>
        </p:txBody>
      </p:sp>
      <p:sp>
        <p:nvSpPr>
          <p:cNvPr id="4" name="Slide Number Placeholder 3"/>
          <p:cNvSpPr>
            <a:spLocks noGrp="1"/>
          </p:cNvSpPr>
          <p:nvPr>
            <p:ph type="sldNum" sz="quarter" idx="5"/>
          </p:nvPr>
        </p:nvSpPr>
        <p:spPr/>
        <p:txBody>
          <a:bodyPr/>
          <a:lstStyle/>
          <a:p>
            <a:fld id="{D6682266-3AE2-434E-B57A-C8E3FA737264}" type="slidenum">
              <a:rPr lang="en-US" smtClean="0"/>
              <a:t>2</a:t>
            </a:fld>
            <a:endParaRPr lang="en-US"/>
          </a:p>
        </p:txBody>
      </p:sp>
    </p:spTree>
    <p:extLst>
      <p:ext uri="{BB962C8B-B14F-4D97-AF65-F5344CB8AC3E}">
        <p14:creationId xmlns:p14="http://schemas.microsoft.com/office/powerpoint/2010/main" val="3205232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D84EA-D36A-3B63-255B-1C87219D2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AF2B5-C7F7-A055-22C0-8DA5E224B7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72BD8D-9C8F-A6CF-B828-A8AE5A0EF42F}"/>
              </a:ext>
            </a:extLst>
          </p:cNvPr>
          <p:cNvSpPr>
            <a:spLocks noGrp="1"/>
          </p:cNvSpPr>
          <p:nvPr>
            <p:ph type="body" idx="1"/>
          </p:nvPr>
        </p:nvSpPr>
        <p:spPr/>
        <p:txBody>
          <a:bodyPr/>
          <a:lstStyle/>
          <a:p>
            <a:r>
              <a:rPr lang="en-US" dirty="0"/>
              <a:t>In this talk though, I’m going to concentrate mostly on reduction of Lucas cell background. If you have questions on our new DAQ hardware though, I’m happy to answer them at the end of my talk</a:t>
            </a:r>
          </a:p>
        </p:txBody>
      </p:sp>
      <p:sp>
        <p:nvSpPr>
          <p:cNvPr id="4" name="Slide Number Placeholder 3">
            <a:extLst>
              <a:ext uri="{FF2B5EF4-FFF2-40B4-BE49-F238E27FC236}">
                <a16:creationId xmlns:a16="http://schemas.microsoft.com/office/drawing/2014/main" id="{47388A56-708B-7294-086A-35A4819E5EAD}"/>
              </a:ext>
            </a:extLst>
          </p:cNvPr>
          <p:cNvSpPr>
            <a:spLocks noGrp="1"/>
          </p:cNvSpPr>
          <p:nvPr>
            <p:ph type="sldNum" sz="quarter" idx="5"/>
          </p:nvPr>
        </p:nvSpPr>
        <p:spPr/>
        <p:txBody>
          <a:bodyPr/>
          <a:lstStyle/>
          <a:p>
            <a:fld id="{D6682266-3AE2-434E-B57A-C8E3FA737264}" type="slidenum">
              <a:rPr lang="en-US" smtClean="0"/>
              <a:t>23</a:t>
            </a:fld>
            <a:endParaRPr lang="en-US"/>
          </a:p>
        </p:txBody>
      </p:sp>
    </p:spTree>
    <p:extLst>
      <p:ext uri="{BB962C8B-B14F-4D97-AF65-F5344CB8AC3E}">
        <p14:creationId xmlns:p14="http://schemas.microsoft.com/office/powerpoint/2010/main" val="1510361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262CC-50CB-40F1-8CF1-E8ACBB2C2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40FCA3-FF69-9055-6D78-A61205516F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D052D3-5699-9112-DB65-98D6F45855AA}"/>
              </a:ext>
            </a:extLst>
          </p:cNvPr>
          <p:cNvSpPr>
            <a:spLocks noGrp="1"/>
          </p:cNvSpPr>
          <p:nvPr>
            <p:ph type="body" idx="1"/>
          </p:nvPr>
        </p:nvSpPr>
        <p:spPr/>
        <p:txBody>
          <a:bodyPr/>
          <a:lstStyle/>
          <a:p>
            <a:r>
              <a:rPr lang="en-US" dirty="0"/>
              <a:t>Let’s talk about reducing Lucas cell background</a:t>
            </a:r>
          </a:p>
        </p:txBody>
      </p:sp>
      <p:sp>
        <p:nvSpPr>
          <p:cNvPr id="4" name="Slide Number Placeholder 3">
            <a:extLst>
              <a:ext uri="{FF2B5EF4-FFF2-40B4-BE49-F238E27FC236}">
                <a16:creationId xmlns:a16="http://schemas.microsoft.com/office/drawing/2014/main" id="{0F4A7BDD-24AD-18D2-ED85-FE41013B6C3A}"/>
              </a:ext>
            </a:extLst>
          </p:cNvPr>
          <p:cNvSpPr>
            <a:spLocks noGrp="1"/>
          </p:cNvSpPr>
          <p:nvPr>
            <p:ph type="sldNum" sz="quarter" idx="5"/>
          </p:nvPr>
        </p:nvSpPr>
        <p:spPr/>
        <p:txBody>
          <a:bodyPr/>
          <a:lstStyle/>
          <a:p>
            <a:fld id="{D6682266-3AE2-434E-B57A-C8E3FA737264}" type="slidenum">
              <a:rPr lang="en-US" smtClean="0"/>
              <a:t>24</a:t>
            </a:fld>
            <a:endParaRPr lang="en-US"/>
          </a:p>
        </p:txBody>
      </p:sp>
    </p:spTree>
    <p:extLst>
      <p:ext uri="{BB962C8B-B14F-4D97-AF65-F5344CB8AC3E}">
        <p14:creationId xmlns:p14="http://schemas.microsoft.com/office/powerpoint/2010/main" val="2358869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Empty Lucas cells still contribute counts. These come from two sources – one is the materials used to construct them, which contain some proportion impurities in the form of radionuclides.</a:t>
            </a:r>
          </a:p>
          <a:p>
            <a:r>
              <a:rPr lang="en-US" dirty="0"/>
              <a:t>The other source requires a little explanation. As we use Lucas cells, radon decays and embeds daughters on the inner surface of the cell. A problematic radon descendant here is Pb-210 which has a very long half-life so it builds up over time. It also decays into Po-210, an alpha emitter.</a:t>
            </a:r>
          </a:p>
          <a:p>
            <a:r>
              <a:rPr lang="en-US" dirty="0"/>
              <a:t>Our target this term was to reduce background in brand new Lucas cells. To that end, we determined last term that this background is contributed largely by ZnS, not other components like acrylic</a:t>
            </a:r>
          </a:p>
        </p:txBody>
      </p:sp>
      <p:sp>
        <p:nvSpPr>
          <p:cNvPr id="4" name="Slide Number Placeholder 3"/>
          <p:cNvSpPr>
            <a:spLocks noGrp="1"/>
          </p:cNvSpPr>
          <p:nvPr>
            <p:ph type="sldNum" sz="quarter" idx="5"/>
          </p:nvPr>
        </p:nvSpPr>
        <p:spPr/>
        <p:txBody>
          <a:bodyPr/>
          <a:lstStyle/>
          <a:p>
            <a:fld id="{D6682266-3AE2-434E-B57A-C8E3FA737264}" type="slidenum">
              <a:rPr lang="en-US" smtClean="0"/>
              <a:t>25</a:t>
            </a:fld>
            <a:endParaRPr lang="en-US"/>
          </a:p>
        </p:txBody>
      </p:sp>
    </p:spTree>
    <p:extLst>
      <p:ext uri="{BB962C8B-B14F-4D97-AF65-F5344CB8AC3E}">
        <p14:creationId xmlns:p14="http://schemas.microsoft.com/office/powerpoint/2010/main" val="4251320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know from both our own work last term and previous studies that ZnS background can vary quite a lot between manufacturers. Even the lowest background ZnS tested yields LCs with alpha background 4 cps. We concluded that if we want to push for a zero-background Lucas cell, we would need to make our own ZnS</a:t>
            </a:r>
          </a:p>
          <a:p>
            <a:endParaRPr lang="en-US" dirty="0"/>
          </a:p>
        </p:txBody>
      </p:sp>
      <p:sp>
        <p:nvSpPr>
          <p:cNvPr id="4" name="Slide Number Placeholder 3"/>
          <p:cNvSpPr>
            <a:spLocks noGrp="1"/>
          </p:cNvSpPr>
          <p:nvPr>
            <p:ph type="sldNum" sz="quarter" idx="5"/>
          </p:nvPr>
        </p:nvSpPr>
        <p:spPr/>
        <p:txBody>
          <a:bodyPr/>
          <a:lstStyle/>
          <a:p>
            <a:fld id="{D6682266-3AE2-434E-B57A-C8E3FA737264}" type="slidenum">
              <a:rPr lang="en-US" smtClean="0"/>
              <a:t>26</a:t>
            </a:fld>
            <a:endParaRPr lang="en-US"/>
          </a:p>
        </p:txBody>
      </p:sp>
    </p:spTree>
    <p:extLst>
      <p:ext uri="{BB962C8B-B14F-4D97-AF65-F5344CB8AC3E}">
        <p14:creationId xmlns:p14="http://schemas.microsoft.com/office/powerpoint/2010/main" val="57643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18BE9-16DB-B735-CE73-B58C7F7E95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CF34A-F8C3-FD22-9634-4DE9DC003D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FAA15-3D91-A550-415C-3ABBA23413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So how do we do that? </a:t>
            </a:r>
          </a:p>
        </p:txBody>
      </p:sp>
      <p:sp>
        <p:nvSpPr>
          <p:cNvPr id="4" name="Slide Number Placeholder 3">
            <a:extLst>
              <a:ext uri="{FF2B5EF4-FFF2-40B4-BE49-F238E27FC236}">
                <a16:creationId xmlns:a16="http://schemas.microsoft.com/office/drawing/2014/main" id="{93BCB914-A17C-39F7-8270-AC1513F09DF1}"/>
              </a:ext>
            </a:extLst>
          </p:cNvPr>
          <p:cNvSpPr>
            <a:spLocks noGrp="1"/>
          </p:cNvSpPr>
          <p:nvPr>
            <p:ph type="sldNum" sz="quarter" idx="5"/>
          </p:nvPr>
        </p:nvSpPr>
        <p:spPr/>
        <p:txBody>
          <a:bodyPr/>
          <a:lstStyle/>
          <a:p>
            <a:fld id="{D6682266-3AE2-434E-B57A-C8E3FA737264}" type="slidenum">
              <a:rPr lang="en-US" smtClean="0"/>
              <a:t>27</a:t>
            </a:fld>
            <a:endParaRPr lang="en-US"/>
          </a:p>
        </p:txBody>
      </p:sp>
    </p:spTree>
    <p:extLst>
      <p:ext uri="{BB962C8B-B14F-4D97-AF65-F5344CB8AC3E}">
        <p14:creationId xmlns:p14="http://schemas.microsoft.com/office/powerpoint/2010/main" val="1032406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494B1-32AD-A7F6-DA83-EB86E3D36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464D2C-9A9C-04FF-76AF-04293DFB9D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804B0A-DCFB-93EE-DDD4-8DC038D1DC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To make background-free ZnS, we need to understand where this alpha background is coming from. Our existing hypothesis is that since zinc is a mined material, whenever manufacturers extract zinc, they might be getting u-238 chain impurities with it, and those impurities might persist in whatever zinc compounds are then made. </a:t>
            </a:r>
          </a:p>
        </p:txBody>
      </p:sp>
      <p:sp>
        <p:nvSpPr>
          <p:cNvPr id="4" name="Slide Number Placeholder 3">
            <a:extLst>
              <a:ext uri="{FF2B5EF4-FFF2-40B4-BE49-F238E27FC236}">
                <a16:creationId xmlns:a16="http://schemas.microsoft.com/office/drawing/2014/main" id="{301C0786-D517-0F7D-E56F-C364BF496460}"/>
              </a:ext>
            </a:extLst>
          </p:cNvPr>
          <p:cNvSpPr>
            <a:spLocks noGrp="1"/>
          </p:cNvSpPr>
          <p:nvPr>
            <p:ph type="sldNum" sz="quarter" idx="5"/>
          </p:nvPr>
        </p:nvSpPr>
        <p:spPr/>
        <p:txBody>
          <a:bodyPr/>
          <a:lstStyle/>
          <a:p>
            <a:fld id="{D6682266-3AE2-434E-B57A-C8E3FA737264}" type="slidenum">
              <a:rPr lang="en-US" smtClean="0"/>
              <a:t>28</a:t>
            </a:fld>
            <a:endParaRPr lang="en-US"/>
          </a:p>
        </p:txBody>
      </p:sp>
    </p:spTree>
    <p:extLst>
      <p:ext uri="{BB962C8B-B14F-4D97-AF65-F5344CB8AC3E}">
        <p14:creationId xmlns:p14="http://schemas.microsoft.com/office/powerpoint/2010/main" val="2245155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7B639-8B46-19C2-CA10-33B8C7332B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09548-0871-84E1-94C8-4006E867F2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095F82-1A4E-5274-8B51-1480E87938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This lead us to develop a technique where we begin by selectively precipitating U and Pb out of zinc acetate. We then react the purified zinc acetate with sodium sulfide to produce a ZnS with reduced alpha background.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It’s worth noting that silver is also a mined material, but the amount we use is so miniscule that we did not attempt to reduce its background contribution</a:t>
            </a:r>
          </a:p>
        </p:txBody>
      </p:sp>
      <p:sp>
        <p:nvSpPr>
          <p:cNvPr id="4" name="Slide Number Placeholder 3">
            <a:extLst>
              <a:ext uri="{FF2B5EF4-FFF2-40B4-BE49-F238E27FC236}">
                <a16:creationId xmlns:a16="http://schemas.microsoft.com/office/drawing/2014/main" id="{8FB9BBA8-8A11-A323-4A6E-9E8591744DC1}"/>
              </a:ext>
            </a:extLst>
          </p:cNvPr>
          <p:cNvSpPr>
            <a:spLocks noGrp="1"/>
          </p:cNvSpPr>
          <p:nvPr>
            <p:ph type="sldNum" sz="quarter" idx="5"/>
          </p:nvPr>
        </p:nvSpPr>
        <p:spPr/>
        <p:txBody>
          <a:bodyPr/>
          <a:lstStyle/>
          <a:p>
            <a:fld id="{D6682266-3AE2-434E-B57A-C8E3FA737264}" type="slidenum">
              <a:rPr lang="en-US" smtClean="0"/>
              <a:t>29</a:t>
            </a:fld>
            <a:endParaRPr lang="en-US"/>
          </a:p>
        </p:txBody>
      </p:sp>
    </p:spTree>
    <p:extLst>
      <p:ext uri="{BB962C8B-B14F-4D97-AF65-F5344CB8AC3E}">
        <p14:creationId xmlns:p14="http://schemas.microsoft.com/office/powerpoint/2010/main" val="1330299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term, we performed a trial run of the reaction, without the selective precipitation steps. This animation demonstrates how it proceeds. Two solutions of Zinc acetate and sodium sulfide in UPW are prepared, each dissociates into its constituent ions</a:t>
            </a:r>
          </a:p>
        </p:txBody>
      </p:sp>
      <p:sp>
        <p:nvSpPr>
          <p:cNvPr id="4" name="Slide Number Placeholder 3"/>
          <p:cNvSpPr>
            <a:spLocks noGrp="1"/>
          </p:cNvSpPr>
          <p:nvPr>
            <p:ph type="sldNum" sz="quarter" idx="5"/>
          </p:nvPr>
        </p:nvSpPr>
        <p:spPr/>
        <p:txBody>
          <a:bodyPr/>
          <a:lstStyle/>
          <a:p>
            <a:fld id="{D6682266-3AE2-434E-B57A-C8E3FA737264}" type="slidenum">
              <a:rPr lang="en-US" smtClean="0"/>
              <a:t>30</a:t>
            </a:fld>
            <a:endParaRPr lang="en-US"/>
          </a:p>
        </p:txBody>
      </p:sp>
    </p:spTree>
    <p:extLst>
      <p:ext uri="{BB962C8B-B14F-4D97-AF65-F5344CB8AC3E}">
        <p14:creationId xmlns:p14="http://schemas.microsoft.com/office/powerpoint/2010/main" val="1214567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two solutions are then mixed</a:t>
            </a:r>
          </a:p>
        </p:txBody>
      </p:sp>
      <p:sp>
        <p:nvSpPr>
          <p:cNvPr id="4" name="Slide Number Placeholder 3"/>
          <p:cNvSpPr>
            <a:spLocks noGrp="1"/>
          </p:cNvSpPr>
          <p:nvPr>
            <p:ph type="sldNum" sz="quarter" idx="5"/>
          </p:nvPr>
        </p:nvSpPr>
        <p:spPr/>
        <p:txBody>
          <a:bodyPr/>
          <a:lstStyle/>
          <a:p>
            <a:fld id="{D6682266-3AE2-434E-B57A-C8E3FA737264}" type="slidenum">
              <a:rPr lang="en-US" smtClean="0"/>
              <a:t>31</a:t>
            </a:fld>
            <a:endParaRPr lang="en-US"/>
          </a:p>
        </p:txBody>
      </p:sp>
    </p:spTree>
    <p:extLst>
      <p:ext uri="{BB962C8B-B14F-4D97-AF65-F5344CB8AC3E}">
        <p14:creationId xmlns:p14="http://schemas.microsoft.com/office/powerpoint/2010/main" val="1293892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Upon mixing a double displacement reaction occurs forming aqueous sodium acetate and with zinc sulfide precipitating out. The next step is to silver-dope, which we do by adding silver acetate and stirring so that silver ions are incorporated as the zinc sulfide agglomerates. </a:t>
            </a:r>
          </a:p>
        </p:txBody>
      </p:sp>
      <p:sp>
        <p:nvSpPr>
          <p:cNvPr id="4" name="Slide Number Placeholder 3"/>
          <p:cNvSpPr>
            <a:spLocks noGrp="1"/>
          </p:cNvSpPr>
          <p:nvPr>
            <p:ph type="sldNum" sz="quarter" idx="5"/>
          </p:nvPr>
        </p:nvSpPr>
        <p:spPr/>
        <p:txBody>
          <a:bodyPr/>
          <a:lstStyle/>
          <a:p>
            <a:fld id="{D6682266-3AE2-434E-B57A-C8E3FA737264}" type="slidenum">
              <a:rPr lang="en-US" smtClean="0"/>
              <a:t>32</a:t>
            </a:fld>
            <a:endParaRPr lang="en-US"/>
          </a:p>
        </p:txBody>
      </p:sp>
    </p:spTree>
    <p:extLst>
      <p:ext uri="{BB962C8B-B14F-4D97-AF65-F5344CB8AC3E}">
        <p14:creationId xmlns:p14="http://schemas.microsoft.com/office/powerpoint/2010/main" val="3355382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C1779-C356-CBE3-297C-59735BD6E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10AF7-C6BF-E56B-47F4-3FFAF4BD40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5F4AB-8486-9011-1E67-F4E101B19095}"/>
              </a:ext>
            </a:extLst>
          </p:cNvPr>
          <p:cNvSpPr>
            <a:spLocks noGrp="1"/>
          </p:cNvSpPr>
          <p:nvPr>
            <p:ph type="body" idx="1"/>
          </p:nvPr>
        </p:nvSpPr>
        <p:spPr/>
        <p:txBody>
          <a:bodyPr/>
          <a:lstStyle/>
          <a:p>
            <a:r>
              <a:rPr lang="en-US"/>
              <a:t>Firstly, Uranium-238 </a:t>
            </a:r>
            <a:r>
              <a:rPr lang="en-US" dirty="0"/>
              <a:t>and therefore radon </a:t>
            </a:r>
            <a:r>
              <a:rPr lang="en-US"/>
              <a:t>is especially common underground owing to its abundance in the norite rock surrounding SNOLAB.</a:t>
            </a:r>
          </a:p>
        </p:txBody>
      </p:sp>
      <p:sp>
        <p:nvSpPr>
          <p:cNvPr id="4" name="Slide Number Placeholder 3">
            <a:extLst>
              <a:ext uri="{FF2B5EF4-FFF2-40B4-BE49-F238E27FC236}">
                <a16:creationId xmlns:a16="http://schemas.microsoft.com/office/drawing/2014/main" id="{3402239B-1109-3E48-6639-EA0F244B0306}"/>
              </a:ext>
            </a:extLst>
          </p:cNvPr>
          <p:cNvSpPr>
            <a:spLocks noGrp="1"/>
          </p:cNvSpPr>
          <p:nvPr>
            <p:ph type="sldNum" sz="quarter" idx="5"/>
          </p:nvPr>
        </p:nvSpPr>
        <p:spPr/>
        <p:txBody>
          <a:bodyPr/>
          <a:lstStyle/>
          <a:p>
            <a:fld id="{D6682266-3AE2-434E-B57A-C8E3FA737264}" type="slidenum">
              <a:rPr lang="en-US" smtClean="0"/>
              <a:t>3</a:t>
            </a:fld>
            <a:endParaRPr lang="en-US"/>
          </a:p>
        </p:txBody>
      </p:sp>
    </p:spTree>
    <p:extLst>
      <p:ext uri="{BB962C8B-B14F-4D97-AF65-F5344CB8AC3E}">
        <p14:creationId xmlns:p14="http://schemas.microsoft.com/office/powerpoint/2010/main" val="3707259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3BAAE-7CD5-588A-65A9-A5C83DC1A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B9589-6A15-2043-5DBB-6C3EC034A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68177D-5401-ABAF-607E-A3056200E7BE}"/>
              </a:ext>
            </a:extLst>
          </p:cNvPr>
          <p:cNvSpPr>
            <a:spLocks noGrp="1"/>
          </p:cNvSpPr>
          <p:nvPr>
            <p:ph type="body" idx="1"/>
          </p:nvPr>
        </p:nvSpPr>
        <p:spPr/>
        <p:txBody>
          <a:bodyPr/>
          <a:lstStyle/>
          <a:p>
            <a:r>
              <a:rPr lang="en-CA" dirty="0"/>
              <a:t>This is our product after filtering rinsing and drying. There are a couple things to note which we didn’t expect.</a:t>
            </a:r>
          </a:p>
        </p:txBody>
      </p:sp>
      <p:sp>
        <p:nvSpPr>
          <p:cNvPr id="4" name="Slide Number Placeholder 3">
            <a:extLst>
              <a:ext uri="{FF2B5EF4-FFF2-40B4-BE49-F238E27FC236}">
                <a16:creationId xmlns:a16="http://schemas.microsoft.com/office/drawing/2014/main" id="{942F4DAF-80FE-CC4A-757D-406B3999F5EE}"/>
              </a:ext>
            </a:extLst>
          </p:cNvPr>
          <p:cNvSpPr>
            <a:spLocks noGrp="1"/>
          </p:cNvSpPr>
          <p:nvPr>
            <p:ph type="sldNum" sz="quarter" idx="5"/>
          </p:nvPr>
        </p:nvSpPr>
        <p:spPr/>
        <p:txBody>
          <a:bodyPr/>
          <a:lstStyle/>
          <a:p>
            <a:fld id="{D6682266-3AE2-434E-B57A-C8E3FA737264}" type="slidenum">
              <a:rPr lang="en-US" smtClean="0"/>
              <a:t>33</a:t>
            </a:fld>
            <a:endParaRPr lang="en-US"/>
          </a:p>
        </p:txBody>
      </p:sp>
    </p:spTree>
    <p:extLst>
      <p:ext uri="{BB962C8B-B14F-4D97-AF65-F5344CB8AC3E}">
        <p14:creationId xmlns:p14="http://schemas.microsoft.com/office/powerpoint/2010/main" val="2031680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It has a yellow tint, leading us to believe we may have introduced some kind of impurity</a:t>
            </a:r>
          </a:p>
        </p:txBody>
      </p:sp>
      <p:sp>
        <p:nvSpPr>
          <p:cNvPr id="4" name="Slide Number Placeholder 3"/>
          <p:cNvSpPr>
            <a:spLocks noGrp="1"/>
          </p:cNvSpPr>
          <p:nvPr>
            <p:ph type="sldNum" sz="quarter" idx="5"/>
          </p:nvPr>
        </p:nvSpPr>
        <p:spPr/>
        <p:txBody>
          <a:bodyPr/>
          <a:lstStyle/>
          <a:p>
            <a:fld id="{D6682266-3AE2-434E-B57A-C8E3FA737264}" type="slidenum">
              <a:rPr lang="en-US" smtClean="0"/>
              <a:t>34</a:t>
            </a:fld>
            <a:endParaRPr lang="en-US"/>
          </a:p>
        </p:txBody>
      </p:sp>
    </p:spTree>
    <p:extLst>
      <p:ext uri="{BB962C8B-B14F-4D97-AF65-F5344CB8AC3E}">
        <p14:creationId xmlns:p14="http://schemas.microsoft.com/office/powerpoint/2010/main" val="1894902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CA771-0500-6869-9D5D-97D0E722E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89E00-7104-710B-24E5-EE9420C9AF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F107CE-3045-CB76-186A-77FF33BF728F}"/>
              </a:ext>
            </a:extLst>
          </p:cNvPr>
          <p:cNvSpPr>
            <a:spLocks noGrp="1"/>
          </p:cNvSpPr>
          <p:nvPr>
            <p:ph type="body" idx="1"/>
          </p:nvPr>
        </p:nvSpPr>
        <p:spPr/>
        <p:txBody>
          <a:bodyPr/>
          <a:lstStyle/>
          <a:p>
            <a:r>
              <a:rPr lang="en-CA" dirty="0"/>
              <a:t>And our product also does not fluoresce, which commercial </a:t>
            </a:r>
            <a:r>
              <a:rPr lang="en-CA" dirty="0" err="1"/>
              <a:t>ZnS:ag</a:t>
            </a:r>
            <a:r>
              <a:rPr lang="en-CA" dirty="0"/>
              <a:t> does. While fluorescence isn’t a key trait, to be usable as an alpha scintillator, our zinc sulfide needs certain light emission characteristics.</a:t>
            </a:r>
          </a:p>
        </p:txBody>
      </p:sp>
      <p:sp>
        <p:nvSpPr>
          <p:cNvPr id="4" name="Slide Number Placeholder 3">
            <a:extLst>
              <a:ext uri="{FF2B5EF4-FFF2-40B4-BE49-F238E27FC236}">
                <a16:creationId xmlns:a16="http://schemas.microsoft.com/office/drawing/2014/main" id="{E305B6F1-6036-6F15-F8C5-69CEBAF55C32}"/>
              </a:ext>
            </a:extLst>
          </p:cNvPr>
          <p:cNvSpPr>
            <a:spLocks noGrp="1"/>
          </p:cNvSpPr>
          <p:nvPr>
            <p:ph type="sldNum" sz="quarter" idx="5"/>
          </p:nvPr>
        </p:nvSpPr>
        <p:spPr/>
        <p:txBody>
          <a:bodyPr/>
          <a:lstStyle/>
          <a:p>
            <a:fld id="{D6682266-3AE2-434E-B57A-C8E3FA737264}" type="slidenum">
              <a:rPr lang="en-US" smtClean="0"/>
              <a:t>35</a:t>
            </a:fld>
            <a:endParaRPr lang="en-US"/>
          </a:p>
        </p:txBody>
      </p:sp>
    </p:spTree>
    <p:extLst>
      <p:ext uri="{BB962C8B-B14F-4D97-AF65-F5344CB8AC3E}">
        <p14:creationId xmlns:p14="http://schemas.microsoft.com/office/powerpoint/2010/main" val="2552452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1CBEE-82C3-44D4-5272-2EC2F473CB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B55D20-EC97-79FD-B23E-C3F89BD823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6823B0-C2E4-0A80-7F1C-968CD5D9A2D3}"/>
              </a:ext>
            </a:extLst>
          </p:cNvPr>
          <p:cNvSpPr>
            <a:spLocks noGrp="1"/>
          </p:cNvSpPr>
          <p:nvPr>
            <p:ph type="body" idx="1"/>
          </p:nvPr>
        </p:nvSpPr>
        <p:spPr/>
        <p:txBody>
          <a:bodyPr/>
          <a:lstStyle/>
          <a:p>
            <a:r>
              <a:rPr lang="en-CA" dirty="0"/>
              <a:t>We need our ZnS to emit light in a wavelength that our PMTs are sensitive to. According to the PMT datasheet, that means the optimal emission should be 420nm wavelength light. For comparison, the commercial ZnS we use emits in a spectrum peaking at 450nm</a:t>
            </a:r>
            <a:endParaRPr lang="en-US" dirty="0"/>
          </a:p>
        </p:txBody>
      </p:sp>
      <p:sp>
        <p:nvSpPr>
          <p:cNvPr id="4" name="Slide Number Placeholder 3">
            <a:extLst>
              <a:ext uri="{FF2B5EF4-FFF2-40B4-BE49-F238E27FC236}">
                <a16:creationId xmlns:a16="http://schemas.microsoft.com/office/drawing/2014/main" id="{FFC30013-5FFF-8BA9-1F92-5DF62A81E1BC}"/>
              </a:ext>
            </a:extLst>
          </p:cNvPr>
          <p:cNvSpPr>
            <a:spLocks noGrp="1"/>
          </p:cNvSpPr>
          <p:nvPr>
            <p:ph type="sldNum" sz="quarter" idx="5"/>
          </p:nvPr>
        </p:nvSpPr>
        <p:spPr/>
        <p:txBody>
          <a:bodyPr/>
          <a:lstStyle/>
          <a:p>
            <a:fld id="{D6682266-3AE2-434E-B57A-C8E3FA737264}" type="slidenum">
              <a:rPr lang="en-US" smtClean="0"/>
              <a:t>36</a:t>
            </a:fld>
            <a:endParaRPr lang="en-US"/>
          </a:p>
        </p:txBody>
      </p:sp>
    </p:spTree>
    <p:extLst>
      <p:ext uri="{BB962C8B-B14F-4D97-AF65-F5344CB8AC3E}">
        <p14:creationId xmlns:p14="http://schemas.microsoft.com/office/powerpoint/2010/main" val="27932629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make our ZnS luminant, we added the subsequent step of annealing it at 900C. This is for three reasons - in undoped ZnS, annealing can induce crystal defects which permit energy transitions corresponding to luminance in the visible range. Annealing is also the final step in some silver doping procedures, which if successful would also make our ZnS luminant. Lastly, it could have the additional effect of calcining or burning off impurities.</a:t>
            </a:r>
          </a:p>
        </p:txBody>
      </p:sp>
      <p:sp>
        <p:nvSpPr>
          <p:cNvPr id="4" name="Slide Number Placeholder 3"/>
          <p:cNvSpPr>
            <a:spLocks noGrp="1"/>
          </p:cNvSpPr>
          <p:nvPr>
            <p:ph type="sldNum" sz="quarter" idx="5"/>
          </p:nvPr>
        </p:nvSpPr>
        <p:spPr/>
        <p:txBody>
          <a:bodyPr/>
          <a:lstStyle/>
          <a:p>
            <a:fld id="{D6682266-3AE2-434E-B57A-C8E3FA737264}" type="slidenum">
              <a:rPr lang="en-US" smtClean="0"/>
              <a:t>37</a:t>
            </a:fld>
            <a:endParaRPr lang="en-US"/>
          </a:p>
        </p:txBody>
      </p:sp>
    </p:spTree>
    <p:extLst>
      <p:ext uri="{BB962C8B-B14F-4D97-AF65-F5344CB8AC3E}">
        <p14:creationId xmlns:p14="http://schemas.microsoft.com/office/powerpoint/2010/main" val="432296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Annealing succeeded in giving us a product that looks almost pure white, so we might tentatively conclude that the calcination was successful. More importantly, we observe the luminance we were looking for!</a:t>
            </a:r>
          </a:p>
        </p:txBody>
      </p:sp>
      <p:sp>
        <p:nvSpPr>
          <p:cNvPr id="4" name="Slide Number Placeholder 3"/>
          <p:cNvSpPr>
            <a:spLocks noGrp="1"/>
          </p:cNvSpPr>
          <p:nvPr>
            <p:ph type="sldNum" sz="quarter" idx="5"/>
          </p:nvPr>
        </p:nvSpPr>
        <p:spPr/>
        <p:txBody>
          <a:bodyPr/>
          <a:lstStyle/>
          <a:p>
            <a:fld id="{D6682266-3AE2-434E-B57A-C8E3FA737264}" type="slidenum">
              <a:rPr lang="en-US" smtClean="0"/>
              <a:t>38</a:t>
            </a:fld>
            <a:endParaRPr lang="en-US"/>
          </a:p>
        </p:txBody>
      </p:sp>
    </p:spTree>
    <p:extLst>
      <p:ext uri="{BB962C8B-B14F-4D97-AF65-F5344CB8AC3E}">
        <p14:creationId xmlns:p14="http://schemas.microsoft.com/office/powerpoint/2010/main" val="387240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A322C-1729-45E7-CA25-CED6B786D0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10B4D8-B3DE-7DFA-2619-4C18D732FF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C1E602-BFA4-7CA0-69CA-37CA3ADF99DA}"/>
              </a:ext>
            </a:extLst>
          </p:cNvPr>
          <p:cNvSpPr>
            <a:spLocks noGrp="1"/>
          </p:cNvSpPr>
          <p:nvPr>
            <p:ph type="body" idx="1"/>
          </p:nvPr>
        </p:nvSpPr>
        <p:spPr/>
        <p:txBody>
          <a:bodyPr/>
          <a:lstStyle/>
          <a:p>
            <a:r>
              <a:rPr lang="en-CA" dirty="0"/>
              <a:t>It’s apparent that our product emits a different color than the commercial ZnS. Using software tools, we get a naïve conversion of the color to wavelength, giving us an estimate of 495 nm light. Reading off the PMT datasheet, our PMT is 90% as efficient at converting this light to current compared to the commercial ZnS</a:t>
            </a:r>
          </a:p>
        </p:txBody>
      </p:sp>
      <p:sp>
        <p:nvSpPr>
          <p:cNvPr id="4" name="Slide Number Placeholder 3">
            <a:extLst>
              <a:ext uri="{FF2B5EF4-FFF2-40B4-BE49-F238E27FC236}">
                <a16:creationId xmlns:a16="http://schemas.microsoft.com/office/drawing/2014/main" id="{45F760AA-5C18-A73C-5465-38B6777DB6E0}"/>
              </a:ext>
            </a:extLst>
          </p:cNvPr>
          <p:cNvSpPr>
            <a:spLocks noGrp="1"/>
          </p:cNvSpPr>
          <p:nvPr>
            <p:ph type="sldNum" sz="quarter" idx="5"/>
          </p:nvPr>
        </p:nvSpPr>
        <p:spPr/>
        <p:txBody>
          <a:bodyPr/>
          <a:lstStyle/>
          <a:p>
            <a:fld id="{D6682266-3AE2-434E-B57A-C8E3FA737264}" type="slidenum">
              <a:rPr lang="en-US" smtClean="0"/>
              <a:t>39</a:t>
            </a:fld>
            <a:endParaRPr lang="en-US"/>
          </a:p>
        </p:txBody>
      </p:sp>
    </p:spTree>
    <p:extLst>
      <p:ext uri="{BB962C8B-B14F-4D97-AF65-F5344CB8AC3E}">
        <p14:creationId xmlns:p14="http://schemas.microsoft.com/office/powerpoint/2010/main" val="442535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we have reason to believe our PMTs are sensitive to the light our ZnS emits. But that was under UV and what we are interested in is whether the ZnS scintillates in response to alphas. To answer that we conducted this test. ZnS is painted onto an acrylic window. If we couple this window to a PMT, Rn present in lab air should decay and cause the zinc sulfide to scintillate. If we read that scintillation light from the PMT, our product is usable for Lucas cells</a:t>
            </a:r>
          </a:p>
        </p:txBody>
      </p:sp>
      <p:sp>
        <p:nvSpPr>
          <p:cNvPr id="4" name="Slide Number Placeholder 3"/>
          <p:cNvSpPr>
            <a:spLocks noGrp="1"/>
          </p:cNvSpPr>
          <p:nvPr>
            <p:ph type="sldNum" sz="quarter" idx="5"/>
          </p:nvPr>
        </p:nvSpPr>
        <p:spPr/>
        <p:txBody>
          <a:bodyPr/>
          <a:lstStyle/>
          <a:p>
            <a:fld id="{D6682266-3AE2-434E-B57A-C8E3FA737264}" type="slidenum">
              <a:rPr lang="en-US" smtClean="0"/>
              <a:t>40</a:t>
            </a:fld>
            <a:endParaRPr lang="en-US"/>
          </a:p>
        </p:txBody>
      </p:sp>
    </p:spTree>
    <p:extLst>
      <p:ext uri="{BB962C8B-B14F-4D97-AF65-F5344CB8AC3E}">
        <p14:creationId xmlns:p14="http://schemas.microsoft.com/office/powerpoint/2010/main" val="30835204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And we achieved a positive result! That means we developed a technique that produces ZnS with all the traits we need to use in coating Lucas cells! We’ve just fabricated a Lucas cell with this zinc sulfide, so that when we do it all again with the selective precipitation, we can see what background reduction factor we achieved.</a:t>
            </a:r>
          </a:p>
        </p:txBody>
      </p:sp>
      <p:sp>
        <p:nvSpPr>
          <p:cNvPr id="4" name="Slide Number Placeholder 3"/>
          <p:cNvSpPr>
            <a:spLocks noGrp="1"/>
          </p:cNvSpPr>
          <p:nvPr>
            <p:ph type="sldNum" sz="quarter" idx="5"/>
          </p:nvPr>
        </p:nvSpPr>
        <p:spPr/>
        <p:txBody>
          <a:bodyPr/>
          <a:lstStyle/>
          <a:p>
            <a:fld id="{D6682266-3AE2-434E-B57A-C8E3FA737264}" type="slidenum">
              <a:rPr lang="en-US" smtClean="0"/>
              <a:t>41</a:t>
            </a:fld>
            <a:endParaRPr lang="en-US"/>
          </a:p>
        </p:txBody>
      </p:sp>
    </p:spTree>
    <p:extLst>
      <p:ext uri="{BB962C8B-B14F-4D97-AF65-F5344CB8AC3E}">
        <p14:creationId xmlns:p14="http://schemas.microsoft.com/office/powerpoint/2010/main" val="877896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summary, following our finding last winter that ZnS is the primary contributor of alpha background in Lucas cells, we developed a method to produce ZnS at SNOLAB. We verified that this ZnS is usable as an alpha counter and are now ready to begin a larger-scale production involving steps to eliminate ZnS background .</a:t>
            </a:r>
          </a:p>
        </p:txBody>
      </p:sp>
      <p:sp>
        <p:nvSpPr>
          <p:cNvPr id="4" name="Slide Number Placeholder 3"/>
          <p:cNvSpPr>
            <a:spLocks noGrp="1"/>
          </p:cNvSpPr>
          <p:nvPr>
            <p:ph type="sldNum" sz="quarter" idx="5"/>
          </p:nvPr>
        </p:nvSpPr>
        <p:spPr/>
        <p:txBody>
          <a:bodyPr/>
          <a:lstStyle/>
          <a:p>
            <a:fld id="{D6682266-3AE2-434E-B57A-C8E3FA737264}" type="slidenum">
              <a:rPr lang="en-US" smtClean="0"/>
              <a:t>42</a:t>
            </a:fld>
            <a:endParaRPr lang="en-US"/>
          </a:p>
        </p:txBody>
      </p:sp>
    </p:spTree>
    <p:extLst>
      <p:ext uri="{BB962C8B-B14F-4D97-AF65-F5344CB8AC3E}">
        <p14:creationId xmlns:p14="http://schemas.microsoft.com/office/powerpoint/2010/main" val="505157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8726B-DC1C-AFD7-D787-3025C0C58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028E7-1CEE-110B-940A-9E0CA3E7D8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7C1150-7868-53F5-3B1B-7231CE3A3D52}"/>
              </a:ext>
            </a:extLst>
          </p:cNvPr>
          <p:cNvSpPr>
            <a:spLocks noGrp="1"/>
          </p:cNvSpPr>
          <p:nvPr>
            <p:ph type="body" idx="1"/>
          </p:nvPr>
        </p:nvSpPr>
        <p:spPr/>
        <p:txBody>
          <a:bodyPr/>
          <a:lstStyle/>
          <a:p>
            <a:r>
              <a:rPr lang="en-US"/>
              <a:t>Second, Radon daughters contribute direct background to rare event searches at SNOLAB including for 0vbb and WIMP DM</a:t>
            </a:r>
          </a:p>
        </p:txBody>
      </p:sp>
      <p:sp>
        <p:nvSpPr>
          <p:cNvPr id="4" name="Slide Number Placeholder 3">
            <a:extLst>
              <a:ext uri="{FF2B5EF4-FFF2-40B4-BE49-F238E27FC236}">
                <a16:creationId xmlns:a16="http://schemas.microsoft.com/office/drawing/2014/main" id="{C153DA1F-6D00-59F5-E1F4-67A9ACB1A76A}"/>
              </a:ext>
            </a:extLst>
          </p:cNvPr>
          <p:cNvSpPr>
            <a:spLocks noGrp="1"/>
          </p:cNvSpPr>
          <p:nvPr>
            <p:ph type="sldNum" sz="quarter" idx="5"/>
          </p:nvPr>
        </p:nvSpPr>
        <p:spPr/>
        <p:txBody>
          <a:bodyPr/>
          <a:lstStyle/>
          <a:p>
            <a:fld id="{D6682266-3AE2-434E-B57A-C8E3FA737264}" type="slidenum">
              <a:rPr lang="en-US" smtClean="0"/>
              <a:t>4</a:t>
            </a:fld>
            <a:endParaRPr lang="en-US"/>
          </a:p>
        </p:txBody>
      </p:sp>
    </p:spTree>
    <p:extLst>
      <p:ext uri="{BB962C8B-B14F-4D97-AF65-F5344CB8AC3E}">
        <p14:creationId xmlns:p14="http://schemas.microsoft.com/office/powerpoint/2010/main" val="3142944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what’s next? We are going to make a Lucas cell with the ZnS we produced so that we later understand the background reduction factor we achieve with the selective precipitation technique.</a:t>
            </a:r>
          </a:p>
          <a:p>
            <a:r>
              <a:rPr lang="en-CA" dirty="0"/>
              <a:t>We determined that the ZnS is somewhat sensitive to alphas, but we would like to understand the alpha-counting efficiency to know how many alphas are potentially being missed.</a:t>
            </a:r>
          </a:p>
          <a:p>
            <a:r>
              <a:rPr lang="en-CA" dirty="0"/>
              <a:t>After that, we can investigate whether we can affect the factors in alpha counting efficiency such as by improving light yield or finetuning the emission spectrum. Further a question that remains is whether our silver-doping was effective. We want to use techniques such as electron microscopy and electron diffraction spectroscopy to answer that and to better understand our product.</a:t>
            </a:r>
          </a:p>
        </p:txBody>
      </p:sp>
      <p:sp>
        <p:nvSpPr>
          <p:cNvPr id="4" name="Slide Number Placeholder 3"/>
          <p:cNvSpPr>
            <a:spLocks noGrp="1"/>
          </p:cNvSpPr>
          <p:nvPr>
            <p:ph type="sldNum" sz="quarter" idx="5"/>
          </p:nvPr>
        </p:nvSpPr>
        <p:spPr/>
        <p:txBody>
          <a:bodyPr/>
          <a:lstStyle/>
          <a:p>
            <a:fld id="{D6682266-3AE2-434E-B57A-C8E3FA737264}" type="slidenum">
              <a:rPr lang="en-US" smtClean="0"/>
              <a:t>43</a:t>
            </a:fld>
            <a:endParaRPr lang="en-US"/>
          </a:p>
        </p:txBody>
      </p:sp>
    </p:spTree>
    <p:extLst>
      <p:ext uri="{BB962C8B-B14F-4D97-AF65-F5344CB8AC3E}">
        <p14:creationId xmlns:p14="http://schemas.microsoft.com/office/powerpoint/2010/main" val="16372383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conclude my talk, I want to thank my supervisors, Lina and Nasim, Steve for his chemistry expertise which provided the foundation for this project, the chemical technologists who were always there to answer questions or help out</a:t>
            </a:r>
          </a:p>
        </p:txBody>
      </p:sp>
      <p:sp>
        <p:nvSpPr>
          <p:cNvPr id="4" name="Slide Number Placeholder 3"/>
          <p:cNvSpPr>
            <a:spLocks noGrp="1"/>
          </p:cNvSpPr>
          <p:nvPr>
            <p:ph type="sldNum" sz="quarter" idx="5"/>
          </p:nvPr>
        </p:nvSpPr>
        <p:spPr/>
        <p:txBody>
          <a:bodyPr/>
          <a:lstStyle/>
          <a:p>
            <a:fld id="{D6682266-3AE2-434E-B57A-C8E3FA737264}" type="slidenum">
              <a:rPr lang="en-US" smtClean="0"/>
              <a:t>44</a:t>
            </a:fld>
            <a:endParaRPr lang="en-US"/>
          </a:p>
        </p:txBody>
      </p:sp>
    </p:spTree>
    <p:extLst>
      <p:ext uri="{BB962C8B-B14F-4D97-AF65-F5344CB8AC3E}">
        <p14:creationId xmlns:p14="http://schemas.microsoft.com/office/powerpoint/2010/main" val="17188529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1711B-1224-A0E7-24F9-9C7E6DA58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07D44C-999A-45D1-445D-2A66965DA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64CBE8-02AD-93F3-96C1-608242C4E988}"/>
              </a:ext>
            </a:extLst>
          </p:cNvPr>
          <p:cNvSpPr>
            <a:spLocks noGrp="1"/>
          </p:cNvSpPr>
          <p:nvPr>
            <p:ph type="body" idx="1"/>
          </p:nvPr>
        </p:nvSpPr>
        <p:spPr/>
        <p:txBody>
          <a:bodyPr/>
          <a:lstStyle/>
          <a:p>
            <a:r>
              <a:rPr lang="en-US" dirty="0"/>
              <a:t>I also want to thank to Mark and Adam the industrial technologist for their help installing new DAQ hardware</a:t>
            </a:r>
          </a:p>
        </p:txBody>
      </p:sp>
      <p:sp>
        <p:nvSpPr>
          <p:cNvPr id="4" name="Slide Number Placeholder 3">
            <a:extLst>
              <a:ext uri="{FF2B5EF4-FFF2-40B4-BE49-F238E27FC236}">
                <a16:creationId xmlns:a16="http://schemas.microsoft.com/office/drawing/2014/main" id="{803C513E-1B89-2A46-3140-5C9C2A6F88EB}"/>
              </a:ext>
            </a:extLst>
          </p:cNvPr>
          <p:cNvSpPr>
            <a:spLocks noGrp="1"/>
          </p:cNvSpPr>
          <p:nvPr>
            <p:ph type="sldNum" sz="quarter" idx="5"/>
          </p:nvPr>
        </p:nvSpPr>
        <p:spPr/>
        <p:txBody>
          <a:bodyPr/>
          <a:lstStyle/>
          <a:p>
            <a:fld id="{D6682266-3AE2-434E-B57A-C8E3FA737264}" type="slidenum">
              <a:rPr lang="en-US" smtClean="0"/>
              <a:t>45</a:t>
            </a:fld>
            <a:endParaRPr lang="en-US"/>
          </a:p>
        </p:txBody>
      </p:sp>
    </p:spTree>
    <p:extLst>
      <p:ext uri="{BB962C8B-B14F-4D97-AF65-F5344CB8AC3E}">
        <p14:creationId xmlns:p14="http://schemas.microsoft.com/office/powerpoint/2010/main" val="3717275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9A698-4D61-EA5C-53B7-FF27567490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0B518A-0046-FFAB-32EC-655C4BB323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676E6-6EA8-D2D1-1437-FEDC25E75078}"/>
              </a:ext>
            </a:extLst>
          </p:cNvPr>
          <p:cNvSpPr>
            <a:spLocks noGrp="1"/>
          </p:cNvSpPr>
          <p:nvPr>
            <p:ph type="body" idx="1"/>
          </p:nvPr>
        </p:nvSpPr>
        <p:spPr/>
        <p:txBody>
          <a:bodyPr/>
          <a:lstStyle/>
          <a:p>
            <a:r>
              <a:rPr lang="en-US" dirty="0"/>
              <a:t>Lastly I want to thank the local SNO+ group for their various ideas and contributions to assay and Lucas cell research and development</a:t>
            </a:r>
          </a:p>
        </p:txBody>
      </p:sp>
      <p:sp>
        <p:nvSpPr>
          <p:cNvPr id="4" name="Slide Number Placeholder 3">
            <a:extLst>
              <a:ext uri="{FF2B5EF4-FFF2-40B4-BE49-F238E27FC236}">
                <a16:creationId xmlns:a16="http://schemas.microsoft.com/office/drawing/2014/main" id="{0F70D6CB-3836-AD94-2F37-88EFA70865B8}"/>
              </a:ext>
            </a:extLst>
          </p:cNvPr>
          <p:cNvSpPr>
            <a:spLocks noGrp="1"/>
          </p:cNvSpPr>
          <p:nvPr>
            <p:ph type="sldNum" sz="quarter" idx="5"/>
          </p:nvPr>
        </p:nvSpPr>
        <p:spPr/>
        <p:txBody>
          <a:bodyPr/>
          <a:lstStyle/>
          <a:p>
            <a:fld id="{D6682266-3AE2-434E-B57A-C8E3FA737264}" type="slidenum">
              <a:rPr lang="en-US" smtClean="0"/>
              <a:t>46</a:t>
            </a:fld>
            <a:endParaRPr lang="en-US"/>
          </a:p>
        </p:txBody>
      </p:sp>
    </p:spTree>
    <p:extLst>
      <p:ext uri="{BB962C8B-B14F-4D97-AF65-F5344CB8AC3E}">
        <p14:creationId xmlns:p14="http://schemas.microsoft.com/office/powerpoint/2010/main" val="2331608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listening! Before taking questions, I’d like to give some acknowledgments</a:t>
            </a:r>
          </a:p>
        </p:txBody>
      </p:sp>
      <p:sp>
        <p:nvSpPr>
          <p:cNvPr id="4" name="Slide Number Placeholder 3"/>
          <p:cNvSpPr>
            <a:spLocks noGrp="1"/>
          </p:cNvSpPr>
          <p:nvPr>
            <p:ph type="sldNum" sz="quarter" idx="5"/>
          </p:nvPr>
        </p:nvSpPr>
        <p:spPr/>
        <p:txBody>
          <a:bodyPr/>
          <a:lstStyle/>
          <a:p>
            <a:fld id="{D6682266-3AE2-434E-B57A-C8E3FA737264}" type="slidenum">
              <a:rPr lang="en-US" smtClean="0"/>
              <a:t>47</a:t>
            </a:fld>
            <a:endParaRPr lang="en-US"/>
          </a:p>
        </p:txBody>
      </p:sp>
    </p:spTree>
    <p:extLst>
      <p:ext uri="{BB962C8B-B14F-4D97-AF65-F5344CB8AC3E}">
        <p14:creationId xmlns:p14="http://schemas.microsoft.com/office/powerpoint/2010/main" val="24810521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31D9D-6303-2144-15D4-46F15A22C2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B27C7F-1122-00F6-BDC8-10F1E3DAB2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F9B66D-C837-7E57-3CAD-7B10DA8DBCC2}"/>
              </a:ext>
            </a:extLst>
          </p:cNvPr>
          <p:cNvSpPr>
            <a:spLocks noGrp="1"/>
          </p:cNvSpPr>
          <p:nvPr>
            <p:ph type="body" idx="1"/>
          </p:nvPr>
        </p:nvSpPr>
        <p:spPr/>
        <p:txBody>
          <a:bodyPr/>
          <a:lstStyle/>
          <a:p>
            <a:r>
              <a:rPr lang="en-US"/>
              <a:t>Before I field questions, I’ll say that for more technical chemistry questions, I will answer them as best I can but they really are best directed to Steve Maguire. Other than that, I’m happy to go into more detail about my work this term.</a:t>
            </a:r>
          </a:p>
        </p:txBody>
      </p:sp>
      <p:sp>
        <p:nvSpPr>
          <p:cNvPr id="4" name="Slide Number Placeholder 3">
            <a:extLst>
              <a:ext uri="{FF2B5EF4-FFF2-40B4-BE49-F238E27FC236}">
                <a16:creationId xmlns:a16="http://schemas.microsoft.com/office/drawing/2014/main" id="{585533C7-F80A-7926-CA51-17B5490E4B7E}"/>
              </a:ext>
            </a:extLst>
          </p:cNvPr>
          <p:cNvSpPr>
            <a:spLocks noGrp="1"/>
          </p:cNvSpPr>
          <p:nvPr>
            <p:ph type="sldNum" sz="quarter" idx="5"/>
          </p:nvPr>
        </p:nvSpPr>
        <p:spPr/>
        <p:txBody>
          <a:bodyPr/>
          <a:lstStyle/>
          <a:p>
            <a:fld id="{D6682266-3AE2-434E-B57A-C8E3FA737264}" type="slidenum">
              <a:rPr lang="en-US" smtClean="0"/>
              <a:t>48</a:t>
            </a:fld>
            <a:endParaRPr lang="en-US"/>
          </a:p>
        </p:txBody>
      </p:sp>
    </p:spTree>
    <p:extLst>
      <p:ext uri="{BB962C8B-B14F-4D97-AF65-F5344CB8AC3E}">
        <p14:creationId xmlns:p14="http://schemas.microsoft.com/office/powerpoint/2010/main" val="2780566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8335A-6015-2054-ACB8-44656789C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4347F3-6D18-434B-FA07-E05D52FEEE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190527-2636-4A07-9941-C92E0ADBD8E0}"/>
              </a:ext>
            </a:extLst>
          </p:cNvPr>
          <p:cNvSpPr>
            <a:spLocks noGrp="1"/>
          </p:cNvSpPr>
          <p:nvPr>
            <p:ph type="body" idx="1"/>
          </p:nvPr>
        </p:nvSpPr>
        <p:spPr/>
        <p:txBody>
          <a:bodyPr/>
          <a:lstStyle/>
          <a:p>
            <a:r>
              <a:rPr lang="en-US" dirty="0"/>
              <a:t>Last term, I focused on bringing the ability to fabricate Lucas cells to SNOLAB, where previously they had only been made at Queens. We made some refinements to our coating process and most importantly found that Lucas cell background is contributed largely by ZnS, not other components like acrylic</a:t>
            </a:r>
          </a:p>
        </p:txBody>
      </p:sp>
      <p:sp>
        <p:nvSpPr>
          <p:cNvPr id="4" name="Slide Number Placeholder 3">
            <a:extLst>
              <a:ext uri="{FF2B5EF4-FFF2-40B4-BE49-F238E27FC236}">
                <a16:creationId xmlns:a16="http://schemas.microsoft.com/office/drawing/2014/main" id="{352C7CB9-E80A-DA44-3F9F-366A7B130390}"/>
              </a:ext>
            </a:extLst>
          </p:cNvPr>
          <p:cNvSpPr>
            <a:spLocks noGrp="1"/>
          </p:cNvSpPr>
          <p:nvPr>
            <p:ph type="sldNum" sz="quarter" idx="5"/>
          </p:nvPr>
        </p:nvSpPr>
        <p:spPr/>
        <p:txBody>
          <a:bodyPr/>
          <a:lstStyle/>
          <a:p>
            <a:fld id="{D6682266-3AE2-434E-B57A-C8E3FA737264}" type="slidenum">
              <a:rPr lang="en-US" smtClean="0"/>
              <a:t>50</a:t>
            </a:fld>
            <a:endParaRPr lang="en-US"/>
          </a:p>
        </p:txBody>
      </p:sp>
    </p:spTree>
    <p:extLst>
      <p:ext uri="{BB962C8B-B14F-4D97-AF65-F5344CB8AC3E}">
        <p14:creationId xmlns:p14="http://schemas.microsoft.com/office/powerpoint/2010/main" val="16510926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450nm emission comes from the doping of ZnS with silver ions. These ions provide an intermediate energy level for electrons between the conductance and valence bands which permit energy transitions that correspond to light emission. However, other crystal defects in undoped ZnS can provide these intermediate energy levels too. </a:t>
            </a:r>
          </a:p>
        </p:txBody>
      </p:sp>
      <p:sp>
        <p:nvSpPr>
          <p:cNvPr id="4" name="Slide Number Placeholder 3"/>
          <p:cNvSpPr>
            <a:spLocks noGrp="1"/>
          </p:cNvSpPr>
          <p:nvPr>
            <p:ph type="sldNum" sz="quarter" idx="5"/>
          </p:nvPr>
        </p:nvSpPr>
        <p:spPr/>
        <p:txBody>
          <a:bodyPr/>
          <a:lstStyle/>
          <a:p>
            <a:fld id="{D6682266-3AE2-434E-B57A-C8E3FA737264}" type="slidenum">
              <a:rPr lang="en-US" smtClean="0"/>
              <a:t>51</a:t>
            </a:fld>
            <a:endParaRPr lang="en-US"/>
          </a:p>
        </p:txBody>
      </p:sp>
    </p:spTree>
    <p:extLst>
      <p:ext uri="{BB962C8B-B14F-4D97-AF65-F5344CB8AC3E}">
        <p14:creationId xmlns:p14="http://schemas.microsoft.com/office/powerpoint/2010/main" val="34295202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We’d used the zinc sulfide painted acrylic window as a test bed for commercial ZnS as well. One difference that can be observed is that the pulse profile is slightly different. The fall time of alpha pulses in our product is visibly longer.</a:t>
            </a:r>
          </a:p>
        </p:txBody>
      </p:sp>
      <p:sp>
        <p:nvSpPr>
          <p:cNvPr id="4" name="Slide Number Placeholder 3"/>
          <p:cNvSpPr>
            <a:spLocks noGrp="1"/>
          </p:cNvSpPr>
          <p:nvPr>
            <p:ph type="sldNum" sz="quarter" idx="5"/>
          </p:nvPr>
        </p:nvSpPr>
        <p:spPr/>
        <p:txBody>
          <a:bodyPr/>
          <a:lstStyle/>
          <a:p>
            <a:fld id="{D6682266-3AE2-434E-B57A-C8E3FA737264}" type="slidenum">
              <a:rPr lang="en-US" smtClean="0"/>
              <a:t>52</a:t>
            </a:fld>
            <a:endParaRPr lang="en-US"/>
          </a:p>
        </p:txBody>
      </p:sp>
    </p:spTree>
    <p:extLst>
      <p:ext uri="{BB962C8B-B14F-4D97-AF65-F5344CB8AC3E}">
        <p14:creationId xmlns:p14="http://schemas.microsoft.com/office/powerpoint/2010/main" val="34401460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37050-B9E8-8E32-1B97-925548F1B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69ECB6-D400-82B2-EE2E-D97E30EBB8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019DB-614B-1B86-F4AA-5FBFEAF96C13}"/>
              </a:ext>
            </a:extLst>
          </p:cNvPr>
          <p:cNvSpPr>
            <a:spLocks noGrp="1"/>
          </p:cNvSpPr>
          <p:nvPr>
            <p:ph type="body" idx="1"/>
          </p:nvPr>
        </p:nvSpPr>
        <p:spPr/>
        <p:txBody>
          <a:bodyPr/>
          <a:lstStyle/>
          <a:p>
            <a:r>
              <a:rPr lang="en-US"/>
              <a:t>Before I end my talk, I’ll talk a little bit about </a:t>
            </a:r>
            <a:r>
              <a:rPr lang="en-US" dirty="0"/>
              <a:t>the new </a:t>
            </a:r>
            <a:r>
              <a:rPr lang="en-US"/>
              <a:t>DAQ hardware </a:t>
            </a:r>
            <a:r>
              <a:rPr lang="en-US" dirty="0"/>
              <a:t>we installed</a:t>
            </a:r>
            <a:endParaRPr lang="en-US"/>
          </a:p>
        </p:txBody>
      </p:sp>
      <p:sp>
        <p:nvSpPr>
          <p:cNvPr id="4" name="Slide Number Placeholder 3">
            <a:extLst>
              <a:ext uri="{FF2B5EF4-FFF2-40B4-BE49-F238E27FC236}">
                <a16:creationId xmlns:a16="http://schemas.microsoft.com/office/drawing/2014/main" id="{782CA9A8-9490-11DF-7FEB-28CBEF73E2C2}"/>
              </a:ext>
            </a:extLst>
          </p:cNvPr>
          <p:cNvSpPr>
            <a:spLocks noGrp="1"/>
          </p:cNvSpPr>
          <p:nvPr>
            <p:ph type="sldNum" sz="quarter" idx="5"/>
          </p:nvPr>
        </p:nvSpPr>
        <p:spPr/>
        <p:txBody>
          <a:bodyPr/>
          <a:lstStyle/>
          <a:p>
            <a:fld id="{D6682266-3AE2-434E-B57A-C8E3FA737264}" type="slidenum">
              <a:rPr lang="en-US" smtClean="0"/>
              <a:t>53</a:t>
            </a:fld>
            <a:endParaRPr lang="en-US"/>
          </a:p>
        </p:txBody>
      </p:sp>
    </p:spTree>
    <p:extLst>
      <p:ext uri="{BB962C8B-B14F-4D97-AF65-F5344CB8AC3E}">
        <p14:creationId xmlns:p14="http://schemas.microsoft.com/office/powerpoint/2010/main" val="3464495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0DA78-4431-7BA7-CD26-0954E79EE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98E2F7-0A66-FB0F-8E17-B3030BC5C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3A188-C247-ED7A-139B-72A78C749FC9}"/>
              </a:ext>
            </a:extLst>
          </p:cNvPr>
          <p:cNvSpPr>
            <a:spLocks noGrp="1"/>
          </p:cNvSpPr>
          <p:nvPr>
            <p:ph type="body" idx="1"/>
          </p:nvPr>
        </p:nvSpPr>
        <p:spPr/>
        <p:txBody>
          <a:bodyPr/>
          <a:lstStyle/>
          <a:p>
            <a:r>
              <a:rPr lang="en-US"/>
              <a:t>Thirdly, Radon being gaseous means it is highly mobile and even small leaks can allow for ingress into otherwise clean or low-background systems</a:t>
            </a:r>
          </a:p>
        </p:txBody>
      </p:sp>
      <p:sp>
        <p:nvSpPr>
          <p:cNvPr id="4" name="Slide Number Placeholder 3">
            <a:extLst>
              <a:ext uri="{FF2B5EF4-FFF2-40B4-BE49-F238E27FC236}">
                <a16:creationId xmlns:a16="http://schemas.microsoft.com/office/drawing/2014/main" id="{C27808B8-E1D7-3207-A8AA-6D3BDB2508B0}"/>
              </a:ext>
            </a:extLst>
          </p:cNvPr>
          <p:cNvSpPr>
            <a:spLocks noGrp="1"/>
          </p:cNvSpPr>
          <p:nvPr>
            <p:ph type="sldNum" sz="quarter" idx="5"/>
          </p:nvPr>
        </p:nvSpPr>
        <p:spPr/>
        <p:txBody>
          <a:bodyPr/>
          <a:lstStyle/>
          <a:p>
            <a:fld id="{D6682266-3AE2-434E-B57A-C8E3FA737264}" type="slidenum">
              <a:rPr lang="en-US" smtClean="0"/>
              <a:t>5</a:t>
            </a:fld>
            <a:endParaRPr lang="en-US"/>
          </a:p>
        </p:txBody>
      </p:sp>
    </p:spTree>
    <p:extLst>
      <p:ext uri="{BB962C8B-B14F-4D97-AF65-F5344CB8AC3E}">
        <p14:creationId xmlns:p14="http://schemas.microsoft.com/office/powerpoint/2010/main" val="18195127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67442-8251-6937-96DD-C357675952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563EA5-821F-BE91-FA27-BB1E929C54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1D5194-62F9-21F5-8733-715261AC9D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The goal here was to just to replicate our existing DAQ setup, which you can see on the left. </a:t>
            </a:r>
            <a:r>
              <a:rPr lang="en-CA" dirty="0"/>
              <a:t>Visually</a:t>
            </a:r>
            <a:r>
              <a:rPr lang="en-CA"/>
              <a:t>, there’s </a:t>
            </a:r>
            <a:r>
              <a:rPr lang="en-CA" dirty="0"/>
              <a:t>not much difference as the hardware is </a:t>
            </a:r>
            <a:r>
              <a:rPr lang="en-CA"/>
              <a:t>almost </a:t>
            </a:r>
            <a:r>
              <a:rPr lang="en-CA" dirty="0"/>
              <a:t>all the same</a:t>
            </a:r>
            <a:r>
              <a:rPr lang="en-CA"/>
              <a:t>. But the new digitizer we bought actually shipped with a new firmware, </a:t>
            </a:r>
            <a:r>
              <a:rPr lang="en-CA" dirty="0"/>
              <a:t>which affects the kind of readout </a:t>
            </a:r>
            <a:r>
              <a:rPr lang="en-CA"/>
              <a:t>software</a:t>
            </a:r>
            <a:r>
              <a:rPr lang="en-CA" dirty="0"/>
              <a:t> we’re able to use</a:t>
            </a:r>
            <a:endParaRPr lang="en-CA"/>
          </a:p>
        </p:txBody>
      </p:sp>
      <p:sp>
        <p:nvSpPr>
          <p:cNvPr id="4" name="Slide Number Placeholder 3">
            <a:extLst>
              <a:ext uri="{FF2B5EF4-FFF2-40B4-BE49-F238E27FC236}">
                <a16:creationId xmlns:a16="http://schemas.microsoft.com/office/drawing/2014/main" id="{491D1CBE-3AE3-7AF1-4890-D6C613FD1140}"/>
              </a:ext>
            </a:extLst>
          </p:cNvPr>
          <p:cNvSpPr>
            <a:spLocks noGrp="1"/>
          </p:cNvSpPr>
          <p:nvPr>
            <p:ph type="sldNum" sz="quarter" idx="5"/>
          </p:nvPr>
        </p:nvSpPr>
        <p:spPr/>
        <p:txBody>
          <a:bodyPr/>
          <a:lstStyle/>
          <a:p>
            <a:fld id="{D6682266-3AE2-434E-B57A-C8E3FA737264}" type="slidenum">
              <a:rPr lang="en-US" smtClean="0"/>
              <a:t>54</a:t>
            </a:fld>
            <a:endParaRPr lang="en-US"/>
          </a:p>
        </p:txBody>
      </p:sp>
    </p:spTree>
    <p:extLst>
      <p:ext uri="{BB962C8B-B14F-4D97-AF65-F5344CB8AC3E}">
        <p14:creationId xmlns:p14="http://schemas.microsoft.com/office/powerpoint/2010/main" val="37280448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This is </a:t>
            </a:r>
            <a:r>
              <a:rPr lang="en-CA" err="1"/>
              <a:t>WaveDump</a:t>
            </a:r>
            <a:r>
              <a:rPr lang="en-CA"/>
              <a:t>, the software we have been using since 2019. It works with the waveform reading firmware old digitizers shipped with but not the digital pulse processing firmware that new ones do. However, we are still able to use it by flashing the digitizer with old firmware.</a:t>
            </a:r>
          </a:p>
        </p:txBody>
      </p:sp>
      <p:sp>
        <p:nvSpPr>
          <p:cNvPr id="4" name="Slide Number Placeholder 3"/>
          <p:cNvSpPr>
            <a:spLocks noGrp="1"/>
          </p:cNvSpPr>
          <p:nvPr>
            <p:ph type="sldNum" sz="quarter" idx="5"/>
          </p:nvPr>
        </p:nvSpPr>
        <p:spPr/>
        <p:txBody>
          <a:bodyPr/>
          <a:lstStyle/>
          <a:p>
            <a:fld id="{D6682266-3AE2-434E-B57A-C8E3FA737264}" type="slidenum">
              <a:rPr lang="en-US" smtClean="0"/>
              <a:t>55</a:t>
            </a:fld>
            <a:endParaRPr lang="en-US"/>
          </a:p>
        </p:txBody>
      </p:sp>
    </p:spTree>
    <p:extLst>
      <p:ext uri="{BB962C8B-B14F-4D97-AF65-F5344CB8AC3E}">
        <p14:creationId xmlns:p14="http://schemas.microsoft.com/office/powerpoint/2010/main" val="8766828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C4CF2-E4E9-EBFE-2249-B8F3448D8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7D4D10-BBE0-6A8E-963F-FF8938648D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D9882C-8222-1AA3-BE87-09242C1F75BB}"/>
              </a:ext>
            </a:extLst>
          </p:cNvPr>
          <p:cNvSpPr>
            <a:spLocks noGrp="1"/>
          </p:cNvSpPr>
          <p:nvPr>
            <p:ph type="body" idx="1"/>
          </p:nvPr>
        </p:nvSpPr>
        <p:spPr/>
        <p:txBody>
          <a:bodyPr/>
          <a:lstStyle/>
          <a:p>
            <a:r>
              <a:rPr lang="en-CA"/>
              <a:t>This was the control software that the new firmware shipped with when it was released. It’s mostly irrelevant, but I tried it anyways.</a:t>
            </a:r>
          </a:p>
        </p:txBody>
      </p:sp>
      <p:sp>
        <p:nvSpPr>
          <p:cNvPr id="4" name="Slide Number Placeholder 3">
            <a:extLst>
              <a:ext uri="{FF2B5EF4-FFF2-40B4-BE49-F238E27FC236}">
                <a16:creationId xmlns:a16="http://schemas.microsoft.com/office/drawing/2014/main" id="{C8790C2C-ED85-B123-CF85-2415EADDB4A6}"/>
              </a:ext>
            </a:extLst>
          </p:cNvPr>
          <p:cNvSpPr>
            <a:spLocks noGrp="1"/>
          </p:cNvSpPr>
          <p:nvPr>
            <p:ph type="sldNum" sz="quarter" idx="5"/>
          </p:nvPr>
        </p:nvSpPr>
        <p:spPr/>
        <p:txBody>
          <a:bodyPr/>
          <a:lstStyle/>
          <a:p>
            <a:fld id="{D6682266-3AE2-434E-B57A-C8E3FA737264}" type="slidenum">
              <a:rPr lang="en-US" smtClean="0"/>
              <a:t>56</a:t>
            </a:fld>
            <a:endParaRPr lang="en-US"/>
          </a:p>
        </p:txBody>
      </p:sp>
    </p:spTree>
    <p:extLst>
      <p:ext uri="{BB962C8B-B14F-4D97-AF65-F5344CB8AC3E}">
        <p14:creationId xmlns:p14="http://schemas.microsoft.com/office/powerpoint/2010/main" val="11522016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And this </a:t>
            </a:r>
            <a:r>
              <a:rPr lang="en-CA" err="1"/>
              <a:t>CoMPASS</a:t>
            </a:r>
            <a:r>
              <a:rPr lang="en-CA"/>
              <a:t>, the newest software CAEN want us to use. It has plenty of fancy features like built in tools for energy calibration, ROOT file output, pulse shape discrimination and coincidence counting. However, it’s not open source and we can’t make code changes to it. It also crashes more frequently than </a:t>
            </a:r>
            <a:r>
              <a:rPr lang="en-CA" err="1"/>
              <a:t>wavedump</a:t>
            </a:r>
            <a:r>
              <a:rPr lang="en-CA"/>
              <a:t>. So for now, we’ve opted to use the same control software we always have, but this is </a:t>
            </a:r>
            <a:r>
              <a:rPr lang="en-CA" dirty="0"/>
              <a:t>definitely </a:t>
            </a:r>
            <a:r>
              <a:rPr lang="en-CA"/>
              <a:t>an interesting direction </a:t>
            </a:r>
            <a:r>
              <a:rPr lang="en-CA" dirty="0"/>
              <a:t>open </a:t>
            </a:r>
            <a:r>
              <a:rPr lang="en-CA"/>
              <a:t>for </a:t>
            </a:r>
            <a:r>
              <a:rPr lang="en-CA" dirty="0"/>
              <a:t>us to take in terms of </a:t>
            </a:r>
            <a:r>
              <a:rPr lang="en-CA"/>
              <a:t>future development</a:t>
            </a:r>
          </a:p>
        </p:txBody>
      </p:sp>
      <p:sp>
        <p:nvSpPr>
          <p:cNvPr id="4" name="Slide Number Placeholder 3"/>
          <p:cNvSpPr>
            <a:spLocks noGrp="1"/>
          </p:cNvSpPr>
          <p:nvPr>
            <p:ph type="sldNum" sz="quarter" idx="5"/>
          </p:nvPr>
        </p:nvSpPr>
        <p:spPr/>
        <p:txBody>
          <a:bodyPr/>
          <a:lstStyle/>
          <a:p>
            <a:fld id="{D6682266-3AE2-434E-B57A-C8E3FA737264}" type="slidenum">
              <a:rPr lang="en-US" smtClean="0"/>
              <a:t>57</a:t>
            </a:fld>
            <a:endParaRPr lang="en-US"/>
          </a:p>
        </p:txBody>
      </p:sp>
    </p:spTree>
    <p:extLst>
      <p:ext uri="{BB962C8B-B14F-4D97-AF65-F5344CB8AC3E}">
        <p14:creationId xmlns:p14="http://schemas.microsoft.com/office/powerpoint/2010/main" val="24019510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their hosts, SNOLAB also makes efforts to minimize Rn and through the Low Background Lab</a:t>
            </a:r>
          </a:p>
        </p:txBody>
      </p:sp>
      <p:sp>
        <p:nvSpPr>
          <p:cNvPr id="4" name="Slide Number Placeholder 3"/>
          <p:cNvSpPr>
            <a:spLocks noGrp="1"/>
          </p:cNvSpPr>
          <p:nvPr>
            <p:ph type="sldNum" sz="quarter" idx="5"/>
          </p:nvPr>
        </p:nvSpPr>
        <p:spPr/>
        <p:txBody>
          <a:bodyPr/>
          <a:lstStyle/>
          <a:p>
            <a:fld id="{D6682266-3AE2-434E-B57A-C8E3FA737264}" type="slidenum">
              <a:rPr lang="en-US" smtClean="0"/>
              <a:t>58</a:t>
            </a:fld>
            <a:endParaRPr lang="en-US"/>
          </a:p>
        </p:txBody>
      </p:sp>
    </p:spTree>
    <p:extLst>
      <p:ext uri="{BB962C8B-B14F-4D97-AF65-F5344CB8AC3E}">
        <p14:creationId xmlns:p14="http://schemas.microsoft.com/office/powerpoint/2010/main" val="12440117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A2154-C299-95F3-1ADF-38B776808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2E0594-5D85-FB20-F277-FCBAD09C5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60685-0ADA-1477-A973-EB2B28A561C9}"/>
              </a:ext>
            </a:extLst>
          </p:cNvPr>
          <p:cNvSpPr>
            <a:spLocks noGrp="1"/>
          </p:cNvSpPr>
          <p:nvPr>
            <p:ph type="body" idx="1"/>
          </p:nvPr>
        </p:nvSpPr>
        <p:spPr/>
        <p:txBody>
          <a:bodyPr/>
          <a:lstStyle/>
          <a:p>
            <a:r>
              <a:rPr lang="en-US"/>
              <a:t>As their hosts, SNOLAB also makes efforts to minimize Rn and through the Low Background Lab</a:t>
            </a:r>
          </a:p>
        </p:txBody>
      </p:sp>
      <p:sp>
        <p:nvSpPr>
          <p:cNvPr id="4" name="Slide Number Placeholder 3">
            <a:extLst>
              <a:ext uri="{FF2B5EF4-FFF2-40B4-BE49-F238E27FC236}">
                <a16:creationId xmlns:a16="http://schemas.microsoft.com/office/drawing/2014/main" id="{EEA89739-CB78-16FA-6BCB-1768E5CC029B}"/>
              </a:ext>
            </a:extLst>
          </p:cNvPr>
          <p:cNvSpPr>
            <a:spLocks noGrp="1"/>
          </p:cNvSpPr>
          <p:nvPr>
            <p:ph type="sldNum" sz="quarter" idx="5"/>
          </p:nvPr>
        </p:nvSpPr>
        <p:spPr/>
        <p:txBody>
          <a:bodyPr/>
          <a:lstStyle/>
          <a:p>
            <a:fld id="{D6682266-3AE2-434E-B57A-C8E3FA737264}" type="slidenum">
              <a:rPr lang="en-US" smtClean="0"/>
              <a:t>59</a:t>
            </a:fld>
            <a:endParaRPr lang="en-US"/>
          </a:p>
        </p:txBody>
      </p:sp>
    </p:spTree>
    <p:extLst>
      <p:ext uri="{BB962C8B-B14F-4D97-AF65-F5344CB8AC3E}">
        <p14:creationId xmlns:p14="http://schemas.microsoft.com/office/powerpoint/2010/main" val="15330034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D062B-99D4-54C1-5AE1-0466AB5FA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0138C-55E2-17EA-91B8-803941661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A8B2C2-BBE2-C66E-2D59-6BF9481E4089}"/>
              </a:ext>
            </a:extLst>
          </p:cNvPr>
          <p:cNvSpPr>
            <a:spLocks noGrp="1"/>
          </p:cNvSpPr>
          <p:nvPr>
            <p:ph type="body" idx="1"/>
          </p:nvPr>
        </p:nvSpPr>
        <p:spPr/>
        <p:txBody>
          <a:bodyPr/>
          <a:lstStyle/>
          <a:p>
            <a:r>
              <a:rPr lang="en-US"/>
              <a:t>As their hosts, SNOLAB also makes efforts to minimize Rn and through the Low Background Lab</a:t>
            </a:r>
          </a:p>
        </p:txBody>
      </p:sp>
      <p:sp>
        <p:nvSpPr>
          <p:cNvPr id="4" name="Slide Number Placeholder 3">
            <a:extLst>
              <a:ext uri="{FF2B5EF4-FFF2-40B4-BE49-F238E27FC236}">
                <a16:creationId xmlns:a16="http://schemas.microsoft.com/office/drawing/2014/main" id="{FB57C815-BCA0-B27D-1ED3-697942B5967B}"/>
              </a:ext>
            </a:extLst>
          </p:cNvPr>
          <p:cNvSpPr>
            <a:spLocks noGrp="1"/>
          </p:cNvSpPr>
          <p:nvPr>
            <p:ph type="sldNum" sz="quarter" idx="5"/>
          </p:nvPr>
        </p:nvSpPr>
        <p:spPr/>
        <p:txBody>
          <a:bodyPr/>
          <a:lstStyle/>
          <a:p>
            <a:fld id="{D6682266-3AE2-434E-B57A-C8E3FA737264}" type="slidenum">
              <a:rPr lang="en-US" smtClean="0"/>
              <a:t>60</a:t>
            </a:fld>
            <a:endParaRPr lang="en-US"/>
          </a:p>
        </p:txBody>
      </p:sp>
    </p:spTree>
    <p:extLst>
      <p:ext uri="{BB962C8B-B14F-4D97-AF65-F5344CB8AC3E}">
        <p14:creationId xmlns:p14="http://schemas.microsoft.com/office/powerpoint/2010/main" val="14550472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9115A-10F0-02B6-3CF4-8B02F5576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22DC53-774B-5921-FA02-778361A0B8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B19DF7-A735-365A-3203-26626441FF08}"/>
              </a:ext>
            </a:extLst>
          </p:cNvPr>
          <p:cNvSpPr>
            <a:spLocks noGrp="1"/>
          </p:cNvSpPr>
          <p:nvPr>
            <p:ph type="body" idx="1"/>
          </p:nvPr>
        </p:nvSpPr>
        <p:spPr/>
        <p:txBody>
          <a:bodyPr/>
          <a:lstStyle/>
          <a:p>
            <a:r>
              <a:rPr lang="en-US"/>
              <a:t>I’ll now introduce Lucas cells – the who what where when why and how</a:t>
            </a:r>
          </a:p>
        </p:txBody>
      </p:sp>
      <p:sp>
        <p:nvSpPr>
          <p:cNvPr id="4" name="Slide Number Placeholder 3">
            <a:extLst>
              <a:ext uri="{FF2B5EF4-FFF2-40B4-BE49-F238E27FC236}">
                <a16:creationId xmlns:a16="http://schemas.microsoft.com/office/drawing/2014/main" id="{D830D45D-CBBA-AEC8-5DB4-660A9E6A37D2}"/>
              </a:ext>
            </a:extLst>
          </p:cNvPr>
          <p:cNvSpPr>
            <a:spLocks noGrp="1"/>
          </p:cNvSpPr>
          <p:nvPr>
            <p:ph type="sldNum" sz="quarter" idx="5"/>
          </p:nvPr>
        </p:nvSpPr>
        <p:spPr/>
        <p:txBody>
          <a:bodyPr/>
          <a:lstStyle/>
          <a:p>
            <a:fld id="{D6682266-3AE2-434E-B57A-C8E3FA737264}" type="slidenum">
              <a:rPr lang="en-US" smtClean="0"/>
              <a:t>63</a:t>
            </a:fld>
            <a:endParaRPr lang="en-US"/>
          </a:p>
        </p:txBody>
      </p:sp>
    </p:spTree>
    <p:extLst>
      <p:ext uri="{BB962C8B-B14F-4D97-AF65-F5344CB8AC3E}">
        <p14:creationId xmlns:p14="http://schemas.microsoft.com/office/powerpoint/2010/main" val="4249682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 we’ve established that U238 chain and Rn a priority for underground science. How does SNOLAB support Radon control the experiments hosted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D6682266-3AE2-434E-B57A-C8E3FA737264}" type="slidenum">
              <a:rPr lang="en-US" smtClean="0"/>
              <a:t>6</a:t>
            </a:fld>
            <a:endParaRPr lang="en-US"/>
          </a:p>
        </p:txBody>
      </p:sp>
    </p:spTree>
    <p:extLst>
      <p:ext uri="{BB962C8B-B14F-4D97-AF65-F5344CB8AC3E}">
        <p14:creationId xmlns:p14="http://schemas.microsoft.com/office/powerpoint/2010/main" val="2874960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way is the Radon assay. This is highly sensitive system for trapping and measuring radon out of gas samples. But </a:t>
            </a:r>
            <a:r>
              <a:rPr lang="en-US" dirty="0"/>
              <a:t>its capability extends to </a:t>
            </a:r>
            <a:r>
              <a:rPr lang="en-US"/>
              <a:t>radon emanation from solid samples</a:t>
            </a:r>
            <a:r>
              <a:rPr lang="en-US" dirty="0"/>
              <a:t> as well</a:t>
            </a:r>
            <a:r>
              <a:rPr lang="en-US"/>
              <a:t>, and liquid media can be sampled too through a degasser. The main idea is we cryotrap radon out of gas samples and transfer it into a Lucas cell for alpha counting. </a:t>
            </a:r>
          </a:p>
        </p:txBody>
      </p:sp>
      <p:sp>
        <p:nvSpPr>
          <p:cNvPr id="4" name="Slide Number Placeholder 3"/>
          <p:cNvSpPr>
            <a:spLocks noGrp="1"/>
          </p:cNvSpPr>
          <p:nvPr>
            <p:ph type="sldNum" sz="quarter" idx="5"/>
          </p:nvPr>
        </p:nvSpPr>
        <p:spPr/>
        <p:txBody>
          <a:bodyPr/>
          <a:lstStyle/>
          <a:p>
            <a:fld id="{D6682266-3AE2-434E-B57A-C8E3FA737264}" type="slidenum">
              <a:rPr lang="en-US" smtClean="0"/>
              <a:t>7</a:t>
            </a:fld>
            <a:endParaRPr lang="en-US"/>
          </a:p>
        </p:txBody>
      </p:sp>
    </p:spTree>
    <p:extLst>
      <p:ext uri="{BB962C8B-B14F-4D97-AF65-F5344CB8AC3E}">
        <p14:creationId xmlns:p14="http://schemas.microsoft.com/office/powerpoint/2010/main" val="3237172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Lucas cells? Lucas cells are a type of scintillator alpha counter. They consist of an acrylic body holding a gas sample, with that internal volume coated with silver-activated zinc sulfide which is an inorganic scintillator sensitive to alphas. As mentioned, they are used in the radon assay method to count trapped atoms.</a:t>
            </a:r>
          </a:p>
        </p:txBody>
      </p:sp>
      <p:sp>
        <p:nvSpPr>
          <p:cNvPr id="4" name="Slide Number Placeholder 3"/>
          <p:cNvSpPr>
            <a:spLocks noGrp="1"/>
          </p:cNvSpPr>
          <p:nvPr>
            <p:ph type="sldNum" sz="quarter" idx="5"/>
          </p:nvPr>
        </p:nvSpPr>
        <p:spPr/>
        <p:txBody>
          <a:bodyPr/>
          <a:lstStyle/>
          <a:p>
            <a:fld id="{D6682266-3AE2-434E-B57A-C8E3FA737264}" type="slidenum">
              <a:rPr lang="en-US" smtClean="0"/>
              <a:t>8</a:t>
            </a:fld>
            <a:endParaRPr lang="en-US"/>
          </a:p>
        </p:txBody>
      </p:sp>
    </p:spTree>
    <p:extLst>
      <p:ext uri="{BB962C8B-B14F-4D97-AF65-F5344CB8AC3E}">
        <p14:creationId xmlns:p14="http://schemas.microsoft.com/office/powerpoint/2010/main" val="2987511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5172B-8830-89EF-E49E-AB2CCDD4B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EEAC72-2FCF-E1AF-352D-408C8B36E5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E43A08-D4F1-7CD7-E022-5593A60C19AA}"/>
              </a:ext>
            </a:extLst>
          </p:cNvPr>
          <p:cNvSpPr>
            <a:spLocks noGrp="1"/>
          </p:cNvSpPr>
          <p:nvPr>
            <p:ph type="body" idx="1"/>
          </p:nvPr>
        </p:nvSpPr>
        <p:spPr/>
        <p:txBody>
          <a:bodyPr/>
          <a:lstStyle/>
          <a:p>
            <a:r>
              <a:rPr lang="en-US"/>
              <a:t>What are Lucas cells? Lucas cells are a type of scintillator alpha counter. They consist of an acrylic body holding a gas sample, with that internal volume coated with silver-activated zinc sulfide which is a scintillator sensitive to alphas. As mentioned, they are used in the radon assay method to count trapped atoms.</a:t>
            </a:r>
          </a:p>
        </p:txBody>
      </p:sp>
      <p:sp>
        <p:nvSpPr>
          <p:cNvPr id="4" name="Slide Number Placeholder 3">
            <a:extLst>
              <a:ext uri="{FF2B5EF4-FFF2-40B4-BE49-F238E27FC236}">
                <a16:creationId xmlns:a16="http://schemas.microsoft.com/office/drawing/2014/main" id="{7022B882-C80F-2726-A33B-CAB8201DB5F7}"/>
              </a:ext>
            </a:extLst>
          </p:cNvPr>
          <p:cNvSpPr>
            <a:spLocks noGrp="1"/>
          </p:cNvSpPr>
          <p:nvPr>
            <p:ph type="sldNum" sz="quarter" idx="5"/>
          </p:nvPr>
        </p:nvSpPr>
        <p:spPr/>
        <p:txBody>
          <a:bodyPr/>
          <a:lstStyle/>
          <a:p>
            <a:fld id="{D6682266-3AE2-434E-B57A-C8E3FA737264}" type="slidenum">
              <a:rPr lang="en-US" smtClean="0"/>
              <a:t>9</a:t>
            </a:fld>
            <a:endParaRPr lang="en-US"/>
          </a:p>
        </p:txBody>
      </p:sp>
    </p:spTree>
    <p:extLst>
      <p:ext uri="{BB962C8B-B14F-4D97-AF65-F5344CB8AC3E}">
        <p14:creationId xmlns:p14="http://schemas.microsoft.com/office/powerpoint/2010/main" val="1602143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E2F905E-AABC-858E-97CD-E19B5D366318}"/>
              </a:ext>
            </a:extLst>
          </p:cNvPr>
          <p:cNvSpPr>
            <a:spLocks noGrp="1"/>
          </p:cNvSpPr>
          <p:nvPr>
            <p:ph type="body" sz="quarter" idx="10" hasCustomPrompt="1"/>
          </p:nvPr>
        </p:nvSpPr>
        <p:spPr>
          <a:xfrm>
            <a:off x="752170" y="2219324"/>
            <a:ext cx="10176389" cy="1876663"/>
          </a:xfrm>
          <a:prstGeom prst="rect">
            <a:avLst/>
          </a:prstGeom>
        </p:spPr>
        <p:txBody>
          <a:bodyPr anchor="b">
            <a:normAutofit/>
          </a:bodyPr>
          <a:lstStyle>
            <a:lvl1pPr marL="0" indent="0">
              <a:buNone/>
              <a:defRPr sz="8000" b="0" i="0">
                <a:solidFill>
                  <a:srgbClr val="0076BE"/>
                </a:solidFill>
                <a:latin typeface="Calibri" panose="020F0502020204030204" pitchFamily="34" charset="0"/>
                <a:cs typeface="Calibri" panose="020F0502020204030204" pitchFamily="34" charset="0"/>
              </a:defRPr>
            </a:lvl1pPr>
          </a:lstStyle>
          <a:p>
            <a:pPr lvl="0"/>
            <a:r>
              <a:rPr lang="en-US"/>
              <a:t>Title</a:t>
            </a:r>
          </a:p>
        </p:txBody>
      </p:sp>
      <p:cxnSp>
        <p:nvCxnSpPr>
          <p:cNvPr id="11" name="Straight Connector 10">
            <a:extLst>
              <a:ext uri="{FF2B5EF4-FFF2-40B4-BE49-F238E27FC236}">
                <a16:creationId xmlns:a16="http://schemas.microsoft.com/office/drawing/2014/main" id="{1D9B368B-EB65-44E8-624C-BE885629B1D9}"/>
              </a:ext>
            </a:extLst>
          </p:cNvPr>
          <p:cNvCxnSpPr>
            <a:cxnSpLocks/>
          </p:cNvCxnSpPr>
          <p:nvPr userDrawn="1"/>
        </p:nvCxnSpPr>
        <p:spPr>
          <a:xfrm>
            <a:off x="914864" y="4304371"/>
            <a:ext cx="1627614" cy="0"/>
          </a:xfrm>
          <a:prstGeom prst="line">
            <a:avLst/>
          </a:prstGeom>
          <a:ln w="60325">
            <a:solidFill>
              <a:srgbClr val="0076BE"/>
            </a:solidFill>
          </a:ln>
        </p:spPr>
        <p:style>
          <a:lnRef idx="3">
            <a:schemeClr val="accent1"/>
          </a:lnRef>
          <a:fillRef idx="0">
            <a:schemeClr val="accent1"/>
          </a:fillRef>
          <a:effectRef idx="2">
            <a:schemeClr val="accent1"/>
          </a:effectRef>
          <a:fontRef idx="minor">
            <a:schemeClr val="tx1"/>
          </a:fontRef>
        </p:style>
      </p:cxnSp>
      <p:sp>
        <p:nvSpPr>
          <p:cNvPr id="13" name="Text Placeholder 12">
            <a:extLst>
              <a:ext uri="{FF2B5EF4-FFF2-40B4-BE49-F238E27FC236}">
                <a16:creationId xmlns:a16="http://schemas.microsoft.com/office/drawing/2014/main" id="{7A35FC6F-48D7-CF64-2F1F-A15FF5D08C1A}"/>
              </a:ext>
            </a:extLst>
          </p:cNvPr>
          <p:cNvSpPr>
            <a:spLocks noGrp="1"/>
          </p:cNvSpPr>
          <p:nvPr>
            <p:ph type="body" sz="quarter" idx="11" hasCustomPrompt="1"/>
          </p:nvPr>
        </p:nvSpPr>
        <p:spPr>
          <a:xfrm>
            <a:off x="766917" y="4638676"/>
            <a:ext cx="10176389" cy="460238"/>
          </a:xfrm>
          <a:prstGeom prst="rect">
            <a:avLst/>
          </a:prstGeom>
        </p:spPr>
        <p:txBody>
          <a:bodyPr>
            <a:normAutofit/>
          </a:bodyPr>
          <a:lstStyle>
            <a:lvl1pPr marL="0" indent="0">
              <a:buNone/>
              <a:defRPr sz="2400" b="0" i="0">
                <a:solidFill>
                  <a:srgbClr val="0076BE"/>
                </a:solidFill>
                <a:latin typeface="Calibri" panose="020F0502020204030204" pitchFamily="34" charset="0"/>
                <a:cs typeface="Calibri" panose="020F0502020204030204" pitchFamily="34" charset="0"/>
              </a:defRPr>
            </a:lvl1pPr>
          </a:lstStyle>
          <a:p>
            <a:pPr lvl="0"/>
            <a:r>
              <a:rPr lang="en-US"/>
              <a:t>Your name (your/pronouns)</a:t>
            </a:r>
          </a:p>
        </p:txBody>
      </p:sp>
      <p:sp>
        <p:nvSpPr>
          <p:cNvPr id="14" name="Text Placeholder 12">
            <a:extLst>
              <a:ext uri="{FF2B5EF4-FFF2-40B4-BE49-F238E27FC236}">
                <a16:creationId xmlns:a16="http://schemas.microsoft.com/office/drawing/2014/main" id="{CAE065C2-1961-6367-48F2-91D8AA262DB2}"/>
              </a:ext>
            </a:extLst>
          </p:cNvPr>
          <p:cNvSpPr>
            <a:spLocks noGrp="1"/>
          </p:cNvSpPr>
          <p:nvPr>
            <p:ph type="body" sz="quarter" idx="12" hasCustomPrompt="1"/>
          </p:nvPr>
        </p:nvSpPr>
        <p:spPr>
          <a:xfrm>
            <a:off x="752170" y="5163035"/>
            <a:ext cx="10191135" cy="460238"/>
          </a:xfrm>
          <a:prstGeom prst="rect">
            <a:avLst/>
          </a:prstGeom>
        </p:spPr>
        <p:txBody>
          <a:bodyPr>
            <a:normAutofit/>
          </a:bodyPr>
          <a:lstStyle>
            <a:lvl1pPr marL="0" indent="0">
              <a:buNone/>
              <a:defRPr sz="2400" b="0"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Your position</a:t>
            </a:r>
          </a:p>
        </p:txBody>
      </p:sp>
      <p:sp>
        <p:nvSpPr>
          <p:cNvPr id="15" name="Text Placeholder 12">
            <a:extLst>
              <a:ext uri="{FF2B5EF4-FFF2-40B4-BE49-F238E27FC236}">
                <a16:creationId xmlns:a16="http://schemas.microsoft.com/office/drawing/2014/main" id="{C7A03F45-D30E-BA2B-B46E-411CC0B13D42}"/>
              </a:ext>
            </a:extLst>
          </p:cNvPr>
          <p:cNvSpPr>
            <a:spLocks noGrp="1"/>
          </p:cNvSpPr>
          <p:nvPr>
            <p:ph type="body" sz="quarter" idx="13" hasCustomPrompt="1"/>
          </p:nvPr>
        </p:nvSpPr>
        <p:spPr>
          <a:xfrm>
            <a:off x="752170" y="1234726"/>
            <a:ext cx="2123765" cy="742661"/>
          </a:xfrm>
          <a:prstGeom prst="rect">
            <a:avLst/>
          </a:prstGeom>
        </p:spPr>
        <p:txBody>
          <a:bodyPr>
            <a:normAutofit/>
          </a:bodyPr>
          <a:lstStyle>
            <a:lvl1pPr marL="0" indent="0">
              <a:buNone/>
              <a:defRPr sz="2400" b="0" i="0">
                <a:solidFill>
                  <a:srgbClr val="0076BE"/>
                </a:solidFill>
                <a:latin typeface="Calibri" panose="020F0502020204030204" pitchFamily="34" charset="0"/>
                <a:cs typeface="Calibri" panose="020F0502020204030204" pitchFamily="34" charset="0"/>
              </a:defRPr>
            </a:lvl1pPr>
          </a:lstStyle>
          <a:p>
            <a:pPr lvl="0"/>
            <a:r>
              <a:rPr lang="en-US"/>
              <a:t>YYYY/MM/DD</a:t>
            </a:r>
          </a:p>
        </p:txBody>
      </p:sp>
    </p:spTree>
    <p:extLst>
      <p:ext uri="{BB962C8B-B14F-4D97-AF65-F5344CB8AC3E}">
        <p14:creationId xmlns:p14="http://schemas.microsoft.com/office/powerpoint/2010/main" val="134800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with blue background">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53BF6304-D7D3-2EF8-6D74-5BA3E2686160}"/>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
        <p:nvSpPr>
          <p:cNvPr id="4" name="Text Placeholder 3">
            <a:extLst>
              <a:ext uri="{FF2B5EF4-FFF2-40B4-BE49-F238E27FC236}">
                <a16:creationId xmlns:a16="http://schemas.microsoft.com/office/drawing/2014/main" id="{7B779B55-492A-5A46-53EC-F68D0DD5B4DC}"/>
              </a:ext>
            </a:extLst>
          </p:cNvPr>
          <p:cNvSpPr>
            <a:spLocks noGrp="1"/>
          </p:cNvSpPr>
          <p:nvPr>
            <p:ph type="body" sz="quarter" idx="10" hasCustomPrompt="1"/>
          </p:nvPr>
        </p:nvSpPr>
        <p:spPr>
          <a:xfrm>
            <a:off x="1090613" y="2309202"/>
            <a:ext cx="9985426" cy="2239596"/>
          </a:xfrm>
          <a:prstGeom prst="rect">
            <a:avLst/>
          </a:prstGeom>
        </p:spPr>
        <p:txBody>
          <a:bodyPr anchor="b">
            <a:normAutofit/>
          </a:bodyPr>
          <a:lstStyle>
            <a:lvl1pPr marL="0" indent="0">
              <a:buNone/>
              <a:defRPr sz="8000" b="0" i="0">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rPr>
              <a:t>Section title here</a:t>
            </a:r>
          </a:p>
        </p:txBody>
      </p:sp>
    </p:spTree>
    <p:extLst>
      <p:ext uri="{BB962C8B-B14F-4D97-AF65-F5344CB8AC3E}">
        <p14:creationId xmlns:p14="http://schemas.microsoft.com/office/powerpoint/2010/main" val="3213161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slide with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6746F5D-996E-B94B-373F-51E85D951CB7}"/>
              </a:ext>
            </a:extLst>
          </p:cNvPr>
          <p:cNvSpPr>
            <a:spLocks noGrp="1"/>
          </p:cNvSpPr>
          <p:nvPr>
            <p:ph type="body" sz="quarter" idx="10" hasCustomPrompt="1"/>
          </p:nvPr>
        </p:nvSpPr>
        <p:spPr>
          <a:xfrm>
            <a:off x="736600" y="780353"/>
            <a:ext cx="9380794" cy="1316076"/>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a:t>Example title here</a:t>
            </a:r>
          </a:p>
        </p:txBody>
      </p:sp>
      <p:sp>
        <p:nvSpPr>
          <p:cNvPr id="13" name="Slide Number">
            <a:extLst>
              <a:ext uri="{FF2B5EF4-FFF2-40B4-BE49-F238E27FC236}">
                <a16:creationId xmlns:a16="http://schemas.microsoft.com/office/drawing/2014/main" id="{5B537DBC-71F2-21D1-5190-2E361120C915}"/>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
        <p:nvSpPr>
          <p:cNvPr id="3" name="Text Placeholder 2">
            <a:extLst>
              <a:ext uri="{FF2B5EF4-FFF2-40B4-BE49-F238E27FC236}">
                <a16:creationId xmlns:a16="http://schemas.microsoft.com/office/drawing/2014/main" id="{F0DE78EF-65BC-0E17-0F42-558273BA4CE0}"/>
              </a:ext>
            </a:extLst>
          </p:cNvPr>
          <p:cNvSpPr>
            <a:spLocks noGrp="1"/>
          </p:cNvSpPr>
          <p:nvPr>
            <p:ph type="body" sz="quarter" idx="13" hasCustomPrompt="1"/>
          </p:nvPr>
        </p:nvSpPr>
        <p:spPr>
          <a:xfrm>
            <a:off x="736600" y="2342926"/>
            <a:ext cx="10622660" cy="3994150"/>
          </a:xfrm>
          <a:prstGeom prst="rect">
            <a:avLst/>
          </a:prstGeom>
        </p:spPr>
        <p:txBody>
          <a:bodyPr>
            <a:normAutofit/>
          </a:bodyPr>
          <a:lstStyle>
            <a:lvl1pPr marL="0" indent="0">
              <a:buNone/>
              <a:defRPr sz="3000" b="0" i="0">
                <a:solidFill>
                  <a:schemeClr val="tx1"/>
                </a:solidFill>
                <a:latin typeface="Calibri" panose="020F0502020204030204" pitchFamily="34" charset="0"/>
                <a:cs typeface="Calibri" panose="020F0502020204030204" pitchFamily="34" charset="0"/>
              </a:defRPr>
            </a:lvl1pPr>
          </a:lstStyle>
          <a:p>
            <a:pPr lvl="0"/>
            <a:r>
              <a:rPr lang="en-US"/>
              <a:t>Insert your text here.</a:t>
            </a:r>
          </a:p>
        </p:txBody>
      </p:sp>
    </p:spTree>
    <p:extLst>
      <p:ext uri="{BB962C8B-B14F-4D97-AF65-F5344CB8AC3E}">
        <p14:creationId xmlns:p14="http://schemas.microsoft.com/office/powerpoint/2010/main" val="27332610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SNO_Presentation_16x9_Title.jpg" descr="SNO_Presentation_16x9_Title.jpg">
            <a:extLst>
              <a:ext uri="{FF2B5EF4-FFF2-40B4-BE49-F238E27FC236}">
                <a16:creationId xmlns:a16="http://schemas.microsoft.com/office/drawing/2014/main" id="{9BF0C9A8-4B14-4A48-4258-F11A11E1D0DE}"/>
              </a:ext>
            </a:extLst>
          </p:cNvPr>
          <p:cNvPicPr>
            <a:picLocks noChangeAspect="1"/>
          </p:cNvPicPr>
          <p:nvPr userDrawn="1"/>
        </p:nvPicPr>
        <p:blipFill>
          <a:blip r:embed="rId3"/>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352834623"/>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om with electrical equipment&#10;&#10;Description automatically generated with medium confidence">
            <a:extLst>
              <a:ext uri="{FF2B5EF4-FFF2-40B4-BE49-F238E27FC236}">
                <a16:creationId xmlns:a16="http://schemas.microsoft.com/office/drawing/2014/main" id="{801714D3-B1BB-507F-295C-36867487728C}"/>
              </a:ext>
            </a:extLst>
          </p:cNvPr>
          <p:cNvPicPr>
            <a:picLocks noChangeAspect="1"/>
          </p:cNvPicPr>
          <p:nvPr userDrawn="1"/>
        </p:nvPicPr>
        <p:blipFill rotWithShape="1">
          <a:blip r:embed="rId3">
            <a:grayscl/>
            <a:extLst>
              <a:ext uri="{28A0092B-C50C-407E-A947-70E740481C1C}">
                <a14:useLocalDpi xmlns:a14="http://schemas.microsoft.com/office/drawing/2010/main" val="0"/>
              </a:ext>
            </a:extLst>
          </a:blip>
          <a:srcRect t="13717" b="1822"/>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B001955-4969-2CAE-FAF0-96A797C6A54B}"/>
              </a:ext>
            </a:extLst>
          </p:cNvPr>
          <p:cNvSpPr/>
          <p:nvPr userDrawn="1"/>
        </p:nvSpPr>
        <p:spPr>
          <a:xfrm>
            <a:off x="0" y="0"/>
            <a:ext cx="12192000" cy="6858000"/>
          </a:xfrm>
          <a:prstGeom prst="rect">
            <a:avLst/>
          </a:prstGeom>
          <a:solidFill>
            <a:srgbClr val="0076BE">
              <a:alpha val="5987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a:extLst>
              <a:ext uri="{FF2B5EF4-FFF2-40B4-BE49-F238E27FC236}">
                <a16:creationId xmlns:a16="http://schemas.microsoft.com/office/drawing/2014/main" id="{0F3935EC-1561-D58B-5D61-3E8D5BB5E49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pic>
        <p:nvPicPr>
          <p:cNvPr id="11" name="Picture 10" descr="A logo with a black background&#10;&#10;Description automatically generated">
            <a:extLst>
              <a:ext uri="{FF2B5EF4-FFF2-40B4-BE49-F238E27FC236}">
                <a16:creationId xmlns:a16="http://schemas.microsoft.com/office/drawing/2014/main" id="{37D6DFAF-F807-112D-1F46-A2183641748A}"/>
              </a:ext>
            </a:extLst>
          </p:cNvPr>
          <p:cNvPicPr>
            <a:picLocks noChangeAspect="1"/>
          </p:cNvPicPr>
          <p:nvPr userDrawn="1"/>
        </p:nvPicPr>
        <p:blipFill>
          <a:blip r:embed="rId4"/>
          <a:stretch>
            <a:fillRect/>
          </a:stretch>
        </p:blipFill>
        <p:spPr>
          <a:xfrm>
            <a:off x="10221954" y="267631"/>
            <a:ext cx="1739583" cy="1159722"/>
          </a:xfrm>
          <a:prstGeom prst="rect">
            <a:avLst/>
          </a:prstGeom>
        </p:spPr>
      </p:pic>
      <p:sp>
        <p:nvSpPr>
          <p:cNvPr id="12" name="Text Placeholder 8">
            <a:extLst>
              <a:ext uri="{FF2B5EF4-FFF2-40B4-BE49-F238E27FC236}">
                <a16:creationId xmlns:a16="http://schemas.microsoft.com/office/drawing/2014/main" id="{09581408-AD6C-2F15-4CFA-5E04D45A5BDF}"/>
              </a:ext>
            </a:extLst>
          </p:cNvPr>
          <p:cNvSpPr txBox="1">
            <a:spLocks/>
          </p:cNvSpPr>
          <p:nvPr userDrawn="1"/>
        </p:nvSpPr>
        <p:spPr>
          <a:xfrm>
            <a:off x="1026376" y="2377987"/>
            <a:ext cx="4883770" cy="21020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200" b="1" kern="1200">
                <a:solidFill>
                  <a:srgbClr val="0076B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i="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8800135"/>
      </p:ext>
    </p:extLst>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F189776E-5B92-6606-5D51-CD5E090D2BE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pic>
        <p:nvPicPr>
          <p:cNvPr id="9" name="Picture 8" descr="A logo with a red and blue circle and a red arrow&#10;&#10;Description automatically generated">
            <a:extLst>
              <a:ext uri="{FF2B5EF4-FFF2-40B4-BE49-F238E27FC236}">
                <a16:creationId xmlns:a16="http://schemas.microsoft.com/office/drawing/2014/main" id="{494BD1B8-6295-EEB2-CAF5-11FEE224F4A3}"/>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513308461"/>
      </p:ext>
    </p:extLst>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80BA1F-9202-A636-E35E-5004FDE35A82}"/>
              </a:ext>
            </a:extLst>
          </p:cNvPr>
          <p:cNvSpPr>
            <a:spLocks noGrp="1"/>
          </p:cNvSpPr>
          <p:nvPr>
            <p:ph type="body" sz="quarter" idx="10"/>
          </p:nvPr>
        </p:nvSpPr>
        <p:spPr>
          <a:xfrm>
            <a:off x="914398" y="2041508"/>
            <a:ext cx="9503230" cy="2040636"/>
          </a:xfrm>
        </p:spPr>
        <p:txBody>
          <a:bodyPr anchor="b">
            <a:normAutofit fontScale="70000" lnSpcReduction="20000"/>
          </a:bodyPr>
          <a:lstStyle/>
          <a:p>
            <a:r>
              <a:rPr lang="en-US" dirty="0"/>
              <a:t>Improving SNOLAB Radon counting sensitivity with low-background ZnS</a:t>
            </a:r>
          </a:p>
        </p:txBody>
      </p:sp>
      <p:sp>
        <p:nvSpPr>
          <p:cNvPr id="3" name="Text Placeholder 2">
            <a:extLst>
              <a:ext uri="{FF2B5EF4-FFF2-40B4-BE49-F238E27FC236}">
                <a16:creationId xmlns:a16="http://schemas.microsoft.com/office/drawing/2014/main" id="{1DA6599F-4525-08EF-4E90-59E21643A2A6}"/>
              </a:ext>
            </a:extLst>
          </p:cNvPr>
          <p:cNvSpPr>
            <a:spLocks noGrp="1"/>
          </p:cNvSpPr>
          <p:nvPr>
            <p:ph type="body" sz="quarter" idx="11"/>
          </p:nvPr>
        </p:nvSpPr>
        <p:spPr>
          <a:xfrm>
            <a:off x="914399" y="4638676"/>
            <a:ext cx="9503229" cy="460238"/>
          </a:xfrm>
        </p:spPr>
        <p:txBody>
          <a:bodyPr>
            <a:normAutofit/>
          </a:bodyPr>
          <a:lstStyle/>
          <a:p>
            <a:r>
              <a:rPr lang="en-US" dirty="0"/>
              <a:t>Peter Qin (He/Him)</a:t>
            </a:r>
          </a:p>
        </p:txBody>
      </p:sp>
      <p:sp>
        <p:nvSpPr>
          <p:cNvPr id="4" name="Text Placeholder 3">
            <a:extLst>
              <a:ext uri="{FF2B5EF4-FFF2-40B4-BE49-F238E27FC236}">
                <a16:creationId xmlns:a16="http://schemas.microsoft.com/office/drawing/2014/main" id="{2861A45B-0591-6EB8-BD1D-5A2325C36C78}"/>
              </a:ext>
            </a:extLst>
          </p:cNvPr>
          <p:cNvSpPr>
            <a:spLocks noGrp="1"/>
          </p:cNvSpPr>
          <p:nvPr>
            <p:ph type="body" sz="quarter" idx="12"/>
          </p:nvPr>
        </p:nvSpPr>
        <p:spPr>
          <a:xfrm>
            <a:off x="914399" y="5163035"/>
            <a:ext cx="9503229" cy="460238"/>
          </a:xfrm>
        </p:spPr>
        <p:txBody>
          <a:bodyPr>
            <a:normAutofit/>
          </a:bodyPr>
          <a:lstStyle/>
          <a:p>
            <a:r>
              <a:rPr lang="en-US"/>
              <a:t>Scientific Support Student</a:t>
            </a:r>
          </a:p>
        </p:txBody>
      </p:sp>
      <p:sp>
        <p:nvSpPr>
          <p:cNvPr id="5" name="Text Placeholder 4">
            <a:extLst>
              <a:ext uri="{FF2B5EF4-FFF2-40B4-BE49-F238E27FC236}">
                <a16:creationId xmlns:a16="http://schemas.microsoft.com/office/drawing/2014/main" id="{E984F2AA-6FE7-9CDA-17A6-3B83FF1BA8F5}"/>
              </a:ext>
            </a:extLst>
          </p:cNvPr>
          <p:cNvSpPr>
            <a:spLocks noGrp="1"/>
          </p:cNvSpPr>
          <p:nvPr>
            <p:ph type="body" sz="quarter" idx="13"/>
          </p:nvPr>
        </p:nvSpPr>
        <p:spPr>
          <a:xfrm>
            <a:off x="914398" y="1234726"/>
            <a:ext cx="2220688" cy="742661"/>
          </a:xfrm>
        </p:spPr>
        <p:txBody>
          <a:bodyPr>
            <a:normAutofit/>
          </a:bodyPr>
          <a:lstStyle/>
          <a:p>
            <a:r>
              <a:rPr lang="en-US"/>
              <a:t>2025/08/12</a:t>
            </a:r>
          </a:p>
        </p:txBody>
      </p:sp>
    </p:spTree>
    <p:extLst>
      <p:ext uri="{BB962C8B-B14F-4D97-AF65-F5344CB8AC3E}">
        <p14:creationId xmlns:p14="http://schemas.microsoft.com/office/powerpoint/2010/main" val="2296703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FE3B6-1FF2-B391-A6FC-C4334D474C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CFBCBB8-C4BF-A6AE-CC49-AC7B3ACBC429}"/>
              </a:ext>
            </a:extLst>
          </p:cNvPr>
          <p:cNvSpPr>
            <a:spLocks noGrp="1"/>
          </p:cNvSpPr>
          <p:nvPr>
            <p:ph type="body" sz="quarter" idx="10"/>
          </p:nvPr>
        </p:nvSpPr>
        <p:spPr/>
        <p:txBody>
          <a:bodyPr/>
          <a:lstStyle/>
          <a:p>
            <a:r>
              <a:rPr lang="en-US" dirty="0"/>
              <a:t>Principle of operation</a:t>
            </a:r>
          </a:p>
        </p:txBody>
      </p:sp>
      <p:pic>
        <p:nvPicPr>
          <p:cNvPr id="5" name="Picture 4">
            <a:extLst>
              <a:ext uri="{FF2B5EF4-FFF2-40B4-BE49-F238E27FC236}">
                <a16:creationId xmlns:a16="http://schemas.microsoft.com/office/drawing/2014/main" id="{A2BE68A7-D04E-2992-DA59-99788C4919E1}"/>
              </a:ext>
            </a:extLst>
          </p:cNvPr>
          <p:cNvPicPr>
            <a:picLocks noChangeAspect="1"/>
          </p:cNvPicPr>
          <p:nvPr/>
        </p:nvPicPr>
        <p:blipFill>
          <a:blip r:embed="rId3"/>
          <a:stretch>
            <a:fillRect/>
          </a:stretch>
        </p:blipFill>
        <p:spPr>
          <a:xfrm>
            <a:off x="2351673" y="1503936"/>
            <a:ext cx="7212948" cy="4896864"/>
          </a:xfrm>
          <a:prstGeom prst="rect">
            <a:avLst/>
          </a:prstGeom>
        </p:spPr>
      </p:pic>
      <p:sp>
        <p:nvSpPr>
          <p:cNvPr id="3" name="Oval 2">
            <a:extLst>
              <a:ext uri="{FF2B5EF4-FFF2-40B4-BE49-F238E27FC236}">
                <a16:creationId xmlns:a16="http://schemas.microsoft.com/office/drawing/2014/main" id="{66BF34A2-E4DC-543A-B8F4-79CA3B915BA1}"/>
              </a:ext>
            </a:extLst>
          </p:cNvPr>
          <p:cNvSpPr/>
          <p:nvPr/>
        </p:nvSpPr>
        <p:spPr>
          <a:xfrm>
            <a:off x="4083621" y="4744059"/>
            <a:ext cx="232914" cy="21565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C544F70-A7EA-A096-2011-B6FD31516083}"/>
              </a:ext>
            </a:extLst>
          </p:cNvPr>
          <p:cNvSpPr txBox="1"/>
          <p:nvPr/>
        </p:nvSpPr>
        <p:spPr>
          <a:xfrm>
            <a:off x="4028536" y="4973128"/>
            <a:ext cx="853119" cy="369332"/>
          </a:xfrm>
          <a:prstGeom prst="rect">
            <a:avLst/>
          </a:prstGeom>
          <a:noFill/>
        </p:spPr>
        <p:txBody>
          <a:bodyPr wrap="none" rtlCol="0">
            <a:spAutoFit/>
          </a:bodyPr>
          <a:lstStyle/>
          <a:p>
            <a:r>
              <a:rPr lang="en-US" dirty="0"/>
              <a:t>Rn-222</a:t>
            </a:r>
          </a:p>
        </p:txBody>
      </p:sp>
      <p:sp>
        <p:nvSpPr>
          <p:cNvPr id="4" name="Slide Number Placeholder 3">
            <a:extLst>
              <a:ext uri="{FF2B5EF4-FFF2-40B4-BE49-F238E27FC236}">
                <a16:creationId xmlns:a16="http://schemas.microsoft.com/office/drawing/2014/main" id="{CCB36D11-5C5C-6718-BE3B-AFC68A5F0C62}"/>
              </a:ext>
            </a:extLst>
          </p:cNvPr>
          <p:cNvSpPr>
            <a:spLocks noGrp="1"/>
          </p:cNvSpPr>
          <p:nvPr>
            <p:ph type="sldNum" sz="quarter" idx="4"/>
          </p:nvPr>
        </p:nvSpPr>
        <p:spPr/>
        <p:txBody>
          <a:bodyPr/>
          <a:lstStyle/>
          <a:p>
            <a:fld id="{86CB4B4D-7CA3-9044-876B-883B54F8677D}" type="slidenum">
              <a:rPr lang="en-CA" smtClean="0"/>
              <a:pPr/>
              <a:t>10</a:t>
            </a:fld>
            <a:endParaRPr lang="en-CA" b="1" dirty="0"/>
          </a:p>
        </p:txBody>
      </p:sp>
      <p:sp>
        <p:nvSpPr>
          <p:cNvPr id="6" name="Rectangle 5">
            <a:extLst>
              <a:ext uri="{FF2B5EF4-FFF2-40B4-BE49-F238E27FC236}">
                <a16:creationId xmlns:a16="http://schemas.microsoft.com/office/drawing/2014/main" id="{67DFA68A-287F-814F-AC6D-18F9E421A1D4}"/>
              </a:ext>
            </a:extLst>
          </p:cNvPr>
          <p:cNvSpPr/>
          <p:nvPr/>
        </p:nvSpPr>
        <p:spPr>
          <a:xfrm>
            <a:off x="2571750" y="6200077"/>
            <a:ext cx="3248025" cy="65792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PMT</a:t>
            </a:r>
          </a:p>
        </p:txBody>
      </p:sp>
    </p:spTree>
    <p:extLst>
      <p:ext uri="{BB962C8B-B14F-4D97-AF65-F5344CB8AC3E}">
        <p14:creationId xmlns:p14="http://schemas.microsoft.com/office/powerpoint/2010/main" val="246897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90864-ED25-5F34-FB0E-EA75321983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2D052F5-3888-DD32-BC0F-8073979BFE17}"/>
              </a:ext>
            </a:extLst>
          </p:cNvPr>
          <p:cNvSpPr>
            <a:spLocks noGrp="1"/>
          </p:cNvSpPr>
          <p:nvPr>
            <p:ph type="body" sz="quarter" idx="10"/>
          </p:nvPr>
        </p:nvSpPr>
        <p:spPr/>
        <p:txBody>
          <a:bodyPr/>
          <a:lstStyle/>
          <a:p>
            <a:r>
              <a:rPr lang="en-US"/>
              <a:t>Principle of operation</a:t>
            </a:r>
          </a:p>
        </p:txBody>
      </p:sp>
      <p:pic>
        <p:nvPicPr>
          <p:cNvPr id="5" name="Picture 4">
            <a:extLst>
              <a:ext uri="{FF2B5EF4-FFF2-40B4-BE49-F238E27FC236}">
                <a16:creationId xmlns:a16="http://schemas.microsoft.com/office/drawing/2014/main" id="{8C9F9DB2-A885-68FD-9B62-C9522DC3010A}"/>
              </a:ext>
            </a:extLst>
          </p:cNvPr>
          <p:cNvPicPr>
            <a:picLocks noChangeAspect="1"/>
          </p:cNvPicPr>
          <p:nvPr/>
        </p:nvPicPr>
        <p:blipFill>
          <a:blip r:embed="rId3"/>
          <a:stretch>
            <a:fillRect/>
          </a:stretch>
        </p:blipFill>
        <p:spPr>
          <a:xfrm>
            <a:off x="2351673" y="1503936"/>
            <a:ext cx="7212948" cy="4896864"/>
          </a:xfrm>
          <a:prstGeom prst="rect">
            <a:avLst/>
          </a:prstGeom>
        </p:spPr>
      </p:pic>
      <p:sp>
        <p:nvSpPr>
          <p:cNvPr id="3" name="Oval 2">
            <a:extLst>
              <a:ext uri="{FF2B5EF4-FFF2-40B4-BE49-F238E27FC236}">
                <a16:creationId xmlns:a16="http://schemas.microsoft.com/office/drawing/2014/main" id="{642B23C5-3EED-0E9A-9A0A-C147D4151AAC}"/>
              </a:ext>
            </a:extLst>
          </p:cNvPr>
          <p:cNvSpPr/>
          <p:nvPr/>
        </p:nvSpPr>
        <p:spPr>
          <a:xfrm>
            <a:off x="3795622" y="4865299"/>
            <a:ext cx="232914" cy="21565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C8F8BC73-0388-57B5-C00A-DCF5D1681D1F}"/>
              </a:ext>
            </a:extLst>
          </p:cNvPr>
          <p:cNvCxnSpPr/>
          <p:nvPr/>
        </p:nvCxnSpPr>
        <p:spPr>
          <a:xfrm flipH="1" flipV="1">
            <a:off x="3761118" y="4433980"/>
            <a:ext cx="112143" cy="3968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9206827-E53E-7AC6-C91E-5A446D086A9D}"/>
              </a:ext>
            </a:extLst>
          </p:cNvPr>
          <p:cNvSpPr/>
          <p:nvPr/>
        </p:nvSpPr>
        <p:spPr>
          <a:xfrm>
            <a:off x="3666226" y="4252826"/>
            <a:ext cx="129396" cy="14665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90F049-A02C-851E-51F7-8890B6C18F5E}"/>
              </a:ext>
            </a:extLst>
          </p:cNvPr>
          <p:cNvSpPr txBox="1"/>
          <p:nvPr/>
        </p:nvSpPr>
        <p:spPr>
          <a:xfrm>
            <a:off x="4028536" y="4973128"/>
            <a:ext cx="842090" cy="369332"/>
          </a:xfrm>
          <a:prstGeom prst="rect">
            <a:avLst/>
          </a:prstGeom>
          <a:noFill/>
        </p:spPr>
        <p:txBody>
          <a:bodyPr wrap="none" rtlCol="0">
            <a:spAutoFit/>
          </a:bodyPr>
          <a:lstStyle/>
          <a:p>
            <a:r>
              <a:rPr lang="en-US"/>
              <a:t>Po-218</a:t>
            </a:r>
          </a:p>
        </p:txBody>
      </p:sp>
      <p:sp>
        <p:nvSpPr>
          <p:cNvPr id="9" name="TextBox 8">
            <a:extLst>
              <a:ext uri="{FF2B5EF4-FFF2-40B4-BE49-F238E27FC236}">
                <a16:creationId xmlns:a16="http://schemas.microsoft.com/office/drawing/2014/main" id="{64FC9BEF-6F6D-12FA-A28D-B0B10B444E03}"/>
              </a:ext>
            </a:extLst>
          </p:cNvPr>
          <p:cNvSpPr txBox="1"/>
          <p:nvPr/>
        </p:nvSpPr>
        <p:spPr>
          <a:xfrm>
            <a:off x="3795622" y="4134176"/>
            <a:ext cx="316112" cy="369332"/>
          </a:xfrm>
          <a:prstGeom prst="rect">
            <a:avLst/>
          </a:prstGeom>
          <a:noFill/>
        </p:spPr>
        <p:txBody>
          <a:bodyPr wrap="none" rtlCol="0">
            <a:spAutoFit/>
          </a:bodyPr>
          <a:lstStyle/>
          <a:p>
            <a:r>
              <a:rPr lang="el-GR"/>
              <a:t>α</a:t>
            </a:r>
            <a:endParaRPr lang="en-US"/>
          </a:p>
        </p:txBody>
      </p:sp>
      <p:sp>
        <p:nvSpPr>
          <p:cNvPr id="4" name="Slide Number Placeholder 3">
            <a:extLst>
              <a:ext uri="{FF2B5EF4-FFF2-40B4-BE49-F238E27FC236}">
                <a16:creationId xmlns:a16="http://schemas.microsoft.com/office/drawing/2014/main" id="{02964537-AA26-D42A-0CBF-9927F78D2F96}"/>
              </a:ext>
            </a:extLst>
          </p:cNvPr>
          <p:cNvSpPr>
            <a:spLocks noGrp="1"/>
          </p:cNvSpPr>
          <p:nvPr>
            <p:ph type="sldNum" sz="quarter" idx="4"/>
          </p:nvPr>
        </p:nvSpPr>
        <p:spPr/>
        <p:txBody>
          <a:bodyPr/>
          <a:lstStyle/>
          <a:p>
            <a:fld id="{86CB4B4D-7CA3-9044-876B-883B54F8677D}" type="slidenum">
              <a:rPr lang="en-CA" smtClean="0"/>
              <a:pPr/>
              <a:t>11</a:t>
            </a:fld>
            <a:endParaRPr lang="en-CA" b="1"/>
          </a:p>
        </p:txBody>
      </p:sp>
      <p:sp>
        <p:nvSpPr>
          <p:cNvPr id="10" name="Rectangle 9">
            <a:extLst>
              <a:ext uri="{FF2B5EF4-FFF2-40B4-BE49-F238E27FC236}">
                <a16:creationId xmlns:a16="http://schemas.microsoft.com/office/drawing/2014/main" id="{27C17927-EC52-7892-E652-E5DB57CD70FE}"/>
              </a:ext>
            </a:extLst>
          </p:cNvPr>
          <p:cNvSpPr/>
          <p:nvPr/>
        </p:nvSpPr>
        <p:spPr>
          <a:xfrm>
            <a:off x="2571750" y="6200077"/>
            <a:ext cx="3248025" cy="65792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PMT</a:t>
            </a:r>
          </a:p>
        </p:txBody>
      </p:sp>
    </p:spTree>
    <p:extLst>
      <p:ext uri="{BB962C8B-B14F-4D97-AF65-F5344CB8AC3E}">
        <p14:creationId xmlns:p14="http://schemas.microsoft.com/office/powerpoint/2010/main" val="1944741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B3B9B-9089-4966-8CA2-5C1ECCE130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1EB635-8855-6E91-71DB-5F01FF18F06D}"/>
              </a:ext>
            </a:extLst>
          </p:cNvPr>
          <p:cNvSpPr>
            <a:spLocks noGrp="1"/>
          </p:cNvSpPr>
          <p:nvPr>
            <p:ph type="body" sz="quarter" idx="10"/>
          </p:nvPr>
        </p:nvSpPr>
        <p:spPr/>
        <p:txBody>
          <a:bodyPr/>
          <a:lstStyle/>
          <a:p>
            <a:r>
              <a:rPr lang="en-US"/>
              <a:t>Principle of operation</a:t>
            </a:r>
          </a:p>
        </p:txBody>
      </p:sp>
      <p:pic>
        <p:nvPicPr>
          <p:cNvPr id="5" name="Picture 4">
            <a:extLst>
              <a:ext uri="{FF2B5EF4-FFF2-40B4-BE49-F238E27FC236}">
                <a16:creationId xmlns:a16="http://schemas.microsoft.com/office/drawing/2014/main" id="{17D48BA5-9436-00C4-E3C1-247CBBA98A55}"/>
              </a:ext>
            </a:extLst>
          </p:cNvPr>
          <p:cNvPicPr>
            <a:picLocks noChangeAspect="1"/>
          </p:cNvPicPr>
          <p:nvPr/>
        </p:nvPicPr>
        <p:blipFill>
          <a:blip r:embed="rId3"/>
          <a:stretch>
            <a:fillRect/>
          </a:stretch>
        </p:blipFill>
        <p:spPr>
          <a:xfrm>
            <a:off x="2351673" y="1503936"/>
            <a:ext cx="7212948" cy="4896864"/>
          </a:xfrm>
          <a:prstGeom prst="rect">
            <a:avLst/>
          </a:prstGeom>
        </p:spPr>
      </p:pic>
      <p:sp>
        <p:nvSpPr>
          <p:cNvPr id="3" name="Star: 5 Points 2">
            <a:extLst>
              <a:ext uri="{FF2B5EF4-FFF2-40B4-BE49-F238E27FC236}">
                <a16:creationId xmlns:a16="http://schemas.microsoft.com/office/drawing/2014/main" id="{2A73E549-2D97-3473-22BD-238A6EE0B185}"/>
              </a:ext>
            </a:extLst>
          </p:cNvPr>
          <p:cNvSpPr/>
          <p:nvPr/>
        </p:nvSpPr>
        <p:spPr>
          <a:xfrm>
            <a:off x="3519055" y="4045528"/>
            <a:ext cx="378691" cy="37851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92D66BA-BB50-F9F1-9D1C-EE5316F2417F}"/>
              </a:ext>
            </a:extLst>
          </p:cNvPr>
          <p:cNvSpPr>
            <a:spLocks noGrp="1"/>
          </p:cNvSpPr>
          <p:nvPr>
            <p:ph type="sldNum" sz="quarter" idx="4"/>
          </p:nvPr>
        </p:nvSpPr>
        <p:spPr/>
        <p:txBody>
          <a:bodyPr/>
          <a:lstStyle/>
          <a:p>
            <a:fld id="{86CB4B4D-7CA3-9044-876B-883B54F8677D}" type="slidenum">
              <a:rPr lang="en-CA" smtClean="0"/>
              <a:pPr/>
              <a:t>12</a:t>
            </a:fld>
            <a:endParaRPr lang="en-CA" b="1"/>
          </a:p>
        </p:txBody>
      </p:sp>
      <p:sp>
        <p:nvSpPr>
          <p:cNvPr id="6" name="Rectangle 5">
            <a:extLst>
              <a:ext uri="{FF2B5EF4-FFF2-40B4-BE49-F238E27FC236}">
                <a16:creationId xmlns:a16="http://schemas.microsoft.com/office/drawing/2014/main" id="{0A963992-A16E-C43B-B5E5-5C2FA93AD892}"/>
              </a:ext>
            </a:extLst>
          </p:cNvPr>
          <p:cNvSpPr/>
          <p:nvPr/>
        </p:nvSpPr>
        <p:spPr>
          <a:xfrm>
            <a:off x="2571750" y="6200077"/>
            <a:ext cx="3248025" cy="65792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PMT</a:t>
            </a:r>
          </a:p>
        </p:txBody>
      </p:sp>
    </p:spTree>
    <p:extLst>
      <p:ext uri="{BB962C8B-B14F-4D97-AF65-F5344CB8AC3E}">
        <p14:creationId xmlns:p14="http://schemas.microsoft.com/office/powerpoint/2010/main" val="4011677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72308-B939-C2B5-D0FF-0E00D9C9B4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D0FE0A1-1501-EE0F-41AE-D2333DD6D337}"/>
              </a:ext>
            </a:extLst>
          </p:cNvPr>
          <p:cNvPicPr>
            <a:picLocks noChangeAspect="1"/>
          </p:cNvPicPr>
          <p:nvPr/>
        </p:nvPicPr>
        <p:blipFill>
          <a:blip r:embed="rId3"/>
          <a:stretch>
            <a:fillRect/>
          </a:stretch>
        </p:blipFill>
        <p:spPr>
          <a:xfrm>
            <a:off x="2351673" y="1503936"/>
            <a:ext cx="7212948" cy="4896864"/>
          </a:xfrm>
          <a:prstGeom prst="rect">
            <a:avLst/>
          </a:prstGeom>
        </p:spPr>
      </p:pic>
      <p:sp>
        <p:nvSpPr>
          <p:cNvPr id="8" name="Rectangle 7">
            <a:extLst>
              <a:ext uri="{FF2B5EF4-FFF2-40B4-BE49-F238E27FC236}">
                <a16:creationId xmlns:a16="http://schemas.microsoft.com/office/drawing/2014/main" id="{1987FFF0-B449-2216-709A-7D5F1A2DCD3E}"/>
              </a:ext>
            </a:extLst>
          </p:cNvPr>
          <p:cNvSpPr/>
          <p:nvPr/>
        </p:nvSpPr>
        <p:spPr>
          <a:xfrm>
            <a:off x="6235700" y="1542507"/>
            <a:ext cx="4025900" cy="48582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ext Placeholder 1">
            <a:extLst>
              <a:ext uri="{FF2B5EF4-FFF2-40B4-BE49-F238E27FC236}">
                <a16:creationId xmlns:a16="http://schemas.microsoft.com/office/drawing/2014/main" id="{7A53DB33-0AA2-F84D-5D57-760E729E3BB5}"/>
              </a:ext>
            </a:extLst>
          </p:cNvPr>
          <p:cNvSpPr>
            <a:spLocks noGrp="1"/>
          </p:cNvSpPr>
          <p:nvPr>
            <p:ph type="body" sz="quarter" idx="10"/>
          </p:nvPr>
        </p:nvSpPr>
        <p:spPr/>
        <p:txBody>
          <a:bodyPr/>
          <a:lstStyle/>
          <a:p>
            <a:r>
              <a:rPr lang="en-US"/>
              <a:t>Principle of operation</a:t>
            </a:r>
          </a:p>
        </p:txBody>
      </p:sp>
      <p:sp>
        <p:nvSpPr>
          <p:cNvPr id="3" name="Star: 5 Points 2">
            <a:extLst>
              <a:ext uri="{FF2B5EF4-FFF2-40B4-BE49-F238E27FC236}">
                <a16:creationId xmlns:a16="http://schemas.microsoft.com/office/drawing/2014/main" id="{FACC6D83-6F8A-00DF-0E8E-7438E6DC372E}"/>
              </a:ext>
            </a:extLst>
          </p:cNvPr>
          <p:cNvSpPr/>
          <p:nvPr/>
        </p:nvSpPr>
        <p:spPr>
          <a:xfrm>
            <a:off x="3519055" y="4045528"/>
            <a:ext cx="378691" cy="37851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2909E99-9A08-27E7-F821-0F27DD9761AF}"/>
              </a:ext>
            </a:extLst>
          </p:cNvPr>
          <p:cNvSpPr>
            <a:spLocks noGrp="1"/>
          </p:cNvSpPr>
          <p:nvPr>
            <p:ph type="sldNum" sz="quarter" idx="4"/>
          </p:nvPr>
        </p:nvSpPr>
        <p:spPr/>
        <p:txBody>
          <a:bodyPr/>
          <a:lstStyle/>
          <a:p>
            <a:fld id="{86CB4B4D-7CA3-9044-876B-883B54F8677D}" type="slidenum">
              <a:rPr lang="en-CA" smtClean="0"/>
              <a:pPr/>
              <a:t>13</a:t>
            </a:fld>
            <a:endParaRPr lang="en-CA" b="1"/>
          </a:p>
        </p:txBody>
      </p:sp>
      <p:sp>
        <p:nvSpPr>
          <p:cNvPr id="6" name="Rectangle 5">
            <a:extLst>
              <a:ext uri="{FF2B5EF4-FFF2-40B4-BE49-F238E27FC236}">
                <a16:creationId xmlns:a16="http://schemas.microsoft.com/office/drawing/2014/main" id="{C35D3E9A-78A4-6330-C463-F9902E1D762F}"/>
              </a:ext>
            </a:extLst>
          </p:cNvPr>
          <p:cNvSpPr/>
          <p:nvPr/>
        </p:nvSpPr>
        <p:spPr>
          <a:xfrm>
            <a:off x="2571750" y="6200077"/>
            <a:ext cx="3248025" cy="65792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PMT</a:t>
            </a:r>
          </a:p>
        </p:txBody>
      </p:sp>
      <p:pic>
        <p:nvPicPr>
          <p:cNvPr id="7" name="Picture 2">
            <a:extLst>
              <a:ext uri="{FF2B5EF4-FFF2-40B4-BE49-F238E27FC236}">
                <a16:creationId xmlns:a16="http://schemas.microsoft.com/office/drawing/2014/main" id="{838EFE1A-99D9-A597-E441-129B18CB22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91" b="2963"/>
          <a:stretch>
            <a:fillRect/>
          </a:stretch>
        </p:blipFill>
        <p:spPr bwMode="auto">
          <a:xfrm>
            <a:off x="795906" y="1542507"/>
            <a:ext cx="6799712" cy="4535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574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49159-4A3A-241C-C56A-BD3701A9761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108454C-21DD-5E80-F47F-151F0BBA861A}"/>
              </a:ext>
            </a:extLst>
          </p:cNvPr>
          <p:cNvSpPr>
            <a:spLocks noGrp="1"/>
          </p:cNvSpPr>
          <p:nvPr>
            <p:ph type="body" sz="quarter" idx="10"/>
          </p:nvPr>
        </p:nvSpPr>
        <p:spPr/>
        <p:txBody>
          <a:bodyPr/>
          <a:lstStyle/>
          <a:p>
            <a:r>
              <a:rPr lang="en-US"/>
              <a:t>Radon assays at SNOLAB</a:t>
            </a:r>
          </a:p>
        </p:txBody>
      </p:sp>
      <p:sp>
        <p:nvSpPr>
          <p:cNvPr id="3" name="Text Placeholder 2">
            <a:extLst>
              <a:ext uri="{FF2B5EF4-FFF2-40B4-BE49-F238E27FC236}">
                <a16:creationId xmlns:a16="http://schemas.microsoft.com/office/drawing/2014/main" id="{ABC25A48-E987-6667-18C8-FA3BA4EDAFF8}"/>
              </a:ext>
            </a:extLst>
          </p:cNvPr>
          <p:cNvSpPr>
            <a:spLocks noGrp="1"/>
          </p:cNvSpPr>
          <p:nvPr>
            <p:ph type="body" sz="quarter" idx="13"/>
          </p:nvPr>
        </p:nvSpPr>
        <p:spPr>
          <a:xfrm>
            <a:off x="431800" y="2351352"/>
            <a:ext cx="5211618" cy="3994150"/>
          </a:xfrm>
        </p:spPr>
        <p:txBody>
          <a:bodyPr/>
          <a:lstStyle/>
          <a:p>
            <a:pPr marL="457200" indent="-457200">
              <a:buFont typeface="Arial" panose="020B0604020202020204" pitchFamily="34" charset="0"/>
              <a:buChar char="•"/>
            </a:pPr>
            <a:r>
              <a:rPr lang="en-US"/>
              <a:t>Rn measurements for SNO+ UPW plant, cover gas</a:t>
            </a:r>
          </a:p>
          <a:p>
            <a:pPr marL="457200" indent="-457200">
              <a:buFont typeface="Arial" panose="020B0604020202020204" pitchFamily="34" charset="0"/>
              <a:buChar char="•"/>
            </a:pPr>
            <a:r>
              <a:rPr lang="en-US"/>
              <a:t>Radon content in SNOLAB LN2</a:t>
            </a:r>
          </a:p>
          <a:p>
            <a:pPr marL="457200" indent="-457200">
              <a:buFont typeface="Arial" panose="020B0604020202020204" pitchFamily="34" charset="0"/>
              <a:buChar char="•"/>
            </a:pPr>
            <a:r>
              <a:rPr lang="en-US"/>
              <a:t>Rn emanation as part of low-background counting facility</a:t>
            </a:r>
          </a:p>
        </p:txBody>
      </p:sp>
      <p:pic>
        <p:nvPicPr>
          <p:cNvPr id="7" name="Picture 6" descr="A large white cylinder in a factory&#10;&#10;AI-generated content may be incorrect.">
            <a:extLst>
              <a:ext uri="{FF2B5EF4-FFF2-40B4-BE49-F238E27FC236}">
                <a16:creationId xmlns:a16="http://schemas.microsoft.com/office/drawing/2014/main" id="{8226C8C1-A7CF-D0B3-E533-4A1D0E5028DF}"/>
              </a:ext>
            </a:extLst>
          </p:cNvPr>
          <p:cNvPicPr>
            <a:picLocks noChangeAspect="1"/>
          </p:cNvPicPr>
          <p:nvPr/>
        </p:nvPicPr>
        <p:blipFill>
          <a:blip r:embed="rId3"/>
          <a:stretch>
            <a:fillRect/>
          </a:stretch>
        </p:blipFill>
        <p:spPr>
          <a:xfrm>
            <a:off x="5806498" y="1921284"/>
            <a:ext cx="6234546" cy="4156363"/>
          </a:xfrm>
          <a:prstGeom prst="rect">
            <a:avLst/>
          </a:prstGeom>
        </p:spPr>
      </p:pic>
      <p:sp>
        <p:nvSpPr>
          <p:cNvPr id="4" name="Slide Number Placeholder 3">
            <a:extLst>
              <a:ext uri="{FF2B5EF4-FFF2-40B4-BE49-F238E27FC236}">
                <a16:creationId xmlns:a16="http://schemas.microsoft.com/office/drawing/2014/main" id="{C0435161-DEE6-9D8B-F8A0-9222DA970D52}"/>
              </a:ext>
            </a:extLst>
          </p:cNvPr>
          <p:cNvSpPr>
            <a:spLocks noGrp="1"/>
          </p:cNvSpPr>
          <p:nvPr>
            <p:ph type="sldNum" sz="quarter" idx="4"/>
          </p:nvPr>
        </p:nvSpPr>
        <p:spPr/>
        <p:txBody>
          <a:bodyPr/>
          <a:lstStyle/>
          <a:p>
            <a:fld id="{86CB4B4D-7CA3-9044-876B-883B54F8677D}" type="slidenum">
              <a:rPr lang="en-CA" smtClean="0"/>
              <a:pPr/>
              <a:t>14</a:t>
            </a:fld>
            <a:endParaRPr lang="en-CA" b="1"/>
          </a:p>
        </p:txBody>
      </p:sp>
    </p:spTree>
    <p:extLst>
      <p:ext uri="{BB962C8B-B14F-4D97-AF65-F5344CB8AC3E}">
        <p14:creationId xmlns:p14="http://schemas.microsoft.com/office/powerpoint/2010/main" val="3021842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6AC1D-1E67-2E39-D2DA-F703917AFDE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BFFD242-C093-4208-1433-F42747DA0EF7}"/>
              </a:ext>
            </a:extLst>
          </p:cNvPr>
          <p:cNvSpPr>
            <a:spLocks noGrp="1"/>
          </p:cNvSpPr>
          <p:nvPr>
            <p:ph type="body" sz="quarter" idx="10"/>
          </p:nvPr>
        </p:nvSpPr>
        <p:spPr/>
        <p:txBody>
          <a:bodyPr>
            <a:normAutofit/>
          </a:bodyPr>
          <a:lstStyle/>
          <a:p>
            <a:r>
              <a:rPr lang="en-US"/>
              <a:t>Experiments using Rn emanation results</a:t>
            </a:r>
          </a:p>
        </p:txBody>
      </p:sp>
      <p:sp>
        <p:nvSpPr>
          <p:cNvPr id="4" name="Text Placeholder 2">
            <a:extLst>
              <a:ext uri="{FF2B5EF4-FFF2-40B4-BE49-F238E27FC236}">
                <a16:creationId xmlns:a16="http://schemas.microsoft.com/office/drawing/2014/main" id="{93205D69-D19A-2615-614A-D502FFEF8658}"/>
              </a:ext>
            </a:extLst>
          </p:cNvPr>
          <p:cNvSpPr>
            <a:spLocks noGrp="1"/>
          </p:cNvSpPr>
          <p:nvPr>
            <p:ph type="body" sz="quarter" idx="13"/>
          </p:nvPr>
        </p:nvSpPr>
        <p:spPr>
          <a:xfrm>
            <a:off x="736600" y="2096429"/>
            <a:ext cx="10622660" cy="3994150"/>
          </a:xfrm>
        </p:spPr>
        <p:txBody>
          <a:bodyPr/>
          <a:lstStyle/>
          <a:p>
            <a:pPr marL="457200" indent="-457200">
              <a:buFont typeface="Arial" panose="020B0604020202020204" pitchFamily="34" charset="0"/>
              <a:buChar char="•"/>
            </a:pPr>
            <a:r>
              <a:rPr lang="en-US"/>
              <a:t>SNO+</a:t>
            </a:r>
          </a:p>
          <a:p>
            <a:pPr marL="457200" indent="-457200">
              <a:buFont typeface="Arial" panose="020B0604020202020204" pitchFamily="34" charset="0"/>
              <a:buChar char="•"/>
            </a:pPr>
            <a:r>
              <a:rPr lang="en-US"/>
              <a:t>CUTE</a:t>
            </a:r>
          </a:p>
          <a:p>
            <a:pPr marL="457200" indent="-457200">
              <a:buFont typeface="Arial" panose="020B0604020202020204" pitchFamily="34" charset="0"/>
              <a:buChar char="•"/>
            </a:pPr>
            <a:r>
              <a:rPr lang="en-US"/>
              <a:t>DAMIC</a:t>
            </a:r>
          </a:p>
          <a:p>
            <a:pPr marL="457200" indent="-457200">
              <a:buFont typeface="Arial" panose="020B0604020202020204" pitchFamily="34" charset="0"/>
              <a:buChar char="•"/>
            </a:pPr>
            <a:r>
              <a:rPr lang="en-US" err="1"/>
              <a:t>DarkSide</a:t>
            </a:r>
            <a:endParaRPr lang="en-US"/>
          </a:p>
          <a:p>
            <a:pPr marL="457200" indent="-457200">
              <a:buFont typeface="Arial" panose="020B0604020202020204" pitchFamily="34" charset="0"/>
              <a:buChar char="•"/>
            </a:pPr>
            <a:r>
              <a:rPr lang="en-US"/>
              <a:t>DEAP-3600</a:t>
            </a:r>
          </a:p>
          <a:p>
            <a:pPr marL="457200" indent="-457200">
              <a:buFont typeface="Arial" panose="020B0604020202020204" pitchFamily="34" charset="0"/>
              <a:buChar char="•"/>
            </a:pPr>
            <a:r>
              <a:rPr lang="en-US"/>
              <a:t>DM-Ice</a:t>
            </a:r>
          </a:p>
          <a:p>
            <a:pPr marL="457200" indent="-457200">
              <a:buFont typeface="Arial" panose="020B0604020202020204" pitchFamily="34" charset="0"/>
              <a:buChar char="•"/>
            </a:pPr>
            <a:r>
              <a:rPr lang="en-US"/>
              <a:t>EXO, </a:t>
            </a:r>
            <a:r>
              <a:rPr lang="en-US" err="1"/>
              <a:t>nEXO</a:t>
            </a:r>
            <a:endParaRPr lang="en-US"/>
          </a:p>
        </p:txBody>
      </p:sp>
      <p:sp>
        <p:nvSpPr>
          <p:cNvPr id="3" name="Slide Number Placeholder 2">
            <a:extLst>
              <a:ext uri="{FF2B5EF4-FFF2-40B4-BE49-F238E27FC236}">
                <a16:creationId xmlns:a16="http://schemas.microsoft.com/office/drawing/2014/main" id="{FD3DB218-5C38-1AC0-F70E-E0159CCEC9E9}"/>
              </a:ext>
            </a:extLst>
          </p:cNvPr>
          <p:cNvSpPr>
            <a:spLocks noGrp="1"/>
          </p:cNvSpPr>
          <p:nvPr>
            <p:ph type="sldNum" sz="quarter" idx="4"/>
          </p:nvPr>
        </p:nvSpPr>
        <p:spPr/>
        <p:txBody>
          <a:bodyPr/>
          <a:lstStyle/>
          <a:p>
            <a:fld id="{86CB4B4D-7CA3-9044-876B-883B54F8677D}" type="slidenum">
              <a:rPr lang="en-CA" smtClean="0"/>
              <a:pPr/>
              <a:t>15</a:t>
            </a:fld>
            <a:endParaRPr lang="en-CA" b="1"/>
          </a:p>
        </p:txBody>
      </p:sp>
    </p:spTree>
    <p:extLst>
      <p:ext uri="{BB962C8B-B14F-4D97-AF65-F5344CB8AC3E}">
        <p14:creationId xmlns:p14="http://schemas.microsoft.com/office/powerpoint/2010/main" val="79026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FCD12-333A-9C57-F2FC-5DFAB5DC606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8AB5B4-59DA-21A0-3F63-CFE1D39B9D06}"/>
              </a:ext>
            </a:extLst>
          </p:cNvPr>
          <p:cNvSpPr>
            <a:spLocks noGrp="1"/>
          </p:cNvSpPr>
          <p:nvPr>
            <p:ph type="body" sz="quarter" idx="10"/>
          </p:nvPr>
        </p:nvSpPr>
        <p:spPr/>
        <p:txBody>
          <a:bodyPr>
            <a:normAutofit/>
          </a:bodyPr>
          <a:lstStyle/>
          <a:p>
            <a:r>
              <a:rPr lang="en-US"/>
              <a:t>Experiments using Rn emanation results</a:t>
            </a:r>
          </a:p>
        </p:txBody>
      </p:sp>
      <p:sp>
        <p:nvSpPr>
          <p:cNvPr id="3" name="Text Placeholder 2">
            <a:extLst>
              <a:ext uri="{FF2B5EF4-FFF2-40B4-BE49-F238E27FC236}">
                <a16:creationId xmlns:a16="http://schemas.microsoft.com/office/drawing/2014/main" id="{FE264E1B-B674-0E25-7745-955D8E015813}"/>
              </a:ext>
            </a:extLst>
          </p:cNvPr>
          <p:cNvSpPr txBox="1">
            <a:spLocks/>
          </p:cNvSpPr>
          <p:nvPr/>
        </p:nvSpPr>
        <p:spPr>
          <a:xfrm>
            <a:off x="4435764" y="2096429"/>
            <a:ext cx="10622660" cy="399415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a:t>HALO</a:t>
            </a:r>
          </a:p>
          <a:p>
            <a:pPr marL="457200" indent="-457200">
              <a:buFont typeface="Arial" panose="020B0604020202020204" pitchFamily="34" charset="0"/>
              <a:buChar char="•"/>
            </a:pPr>
            <a:r>
              <a:rPr lang="en-US"/>
              <a:t>NEWS-G</a:t>
            </a:r>
          </a:p>
          <a:p>
            <a:pPr marL="457200" indent="-457200">
              <a:buFont typeface="Arial" panose="020B0604020202020204" pitchFamily="34" charset="0"/>
              <a:buChar char="•"/>
            </a:pPr>
            <a:r>
              <a:rPr lang="en-US"/>
              <a:t>PICO</a:t>
            </a:r>
          </a:p>
          <a:p>
            <a:pPr marL="457200" indent="-457200">
              <a:buFont typeface="Arial" panose="020B0604020202020204" pitchFamily="34" charset="0"/>
              <a:buChar char="•"/>
            </a:pPr>
            <a:r>
              <a:rPr lang="en-US"/>
              <a:t>REPAIR</a:t>
            </a:r>
          </a:p>
          <a:p>
            <a:pPr marL="457200" indent="-457200">
              <a:buFont typeface="Arial" panose="020B0604020202020204" pitchFamily="34" charset="0"/>
              <a:buChar char="•"/>
            </a:pPr>
            <a:r>
              <a:rPr lang="en-US"/>
              <a:t>SBC</a:t>
            </a:r>
          </a:p>
          <a:p>
            <a:pPr marL="457200" indent="-457200">
              <a:buFont typeface="Arial" panose="020B0604020202020204" pitchFamily="34" charset="0"/>
              <a:buChar char="•"/>
            </a:pPr>
            <a:r>
              <a:rPr lang="en-US"/>
              <a:t>SENSEI</a:t>
            </a:r>
          </a:p>
          <a:p>
            <a:pPr marL="457200" indent="-457200">
              <a:buFont typeface="Arial" panose="020B0604020202020204" pitchFamily="34" charset="0"/>
              <a:buChar char="•"/>
            </a:pPr>
            <a:r>
              <a:rPr lang="en-US" err="1"/>
              <a:t>SuperCDMS</a:t>
            </a:r>
            <a:endParaRPr lang="en-US"/>
          </a:p>
        </p:txBody>
      </p:sp>
      <p:sp>
        <p:nvSpPr>
          <p:cNvPr id="5" name="Text Placeholder 2">
            <a:extLst>
              <a:ext uri="{FF2B5EF4-FFF2-40B4-BE49-F238E27FC236}">
                <a16:creationId xmlns:a16="http://schemas.microsoft.com/office/drawing/2014/main" id="{C5280752-324F-E89B-DF63-219E672201B4}"/>
              </a:ext>
            </a:extLst>
          </p:cNvPr>
          <p:cNvSpPr txBox="1">
            <a:spLocks/>
          </p:cNvSpPr>
          <p:nvPr/>
        </p:nvSpPr>
        <p:spPr>
          <a:xfrm>
            <a:off x="736600" y="2096429"/>
            <a:ext cx="10622660" cy="399415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a:t>SNO+</a:t>
            </a:r>
          </a:p>
          <a:p>
            <a:pPr marL="457200" indent="-457200">
              <a:buFont typeface="Arial" panose="020B0604020202020204" pitchFamily="34" charset="0"/>
              <a:buChar char="•"/>
            </a:pPr>
            <a:r>
              <a:rPr lang="en-US"/>
              <a:t>CUTE</a:t>
            </a:r>
          </a:p>
          <a:p>
            <a:pPr marL="457200" indent="-457200">
              <a:buFont typeface="Arial" panose="020B0604020202020204" pitchFamily="34" charset="0"/>
              <a:buChar char="•"/>
            </a:pPr>
            <a:r>
              <a:rPr lang="en-US"/>
              <a:t>DAMIC</a:t>
            </a:r>
          </a:p>
          <a:p>
            <a:pPr marL="457200" indent="-457200">
              <a:buFont typeface="Arial" panose="020B0604020202020204" pitchFamily="34" charset="0"/>
              <a:buChar char="•"/>
            </a:pPr>
            <a:r>
              <a:rPr lang="en-US" err="1"/>
              <a:t>DarkSide</a:t>
            </a:r>
            <a:endParaRPr lang="en-US"/>
          </a:p>
          <a:p>
            <a:pPr marL="457200" indent="-457200">
              <a:buFont typeface="Arial" panose="020B0604020202020204" pitchFamily="34" charset="0"/>
              <a:buChar char="•"/>
            </a:pPr>
            <a:r>
              <a:rPr lang="en-US"/>
              <a:t>DEAP-3600</a:t>
            </a:r>
          </a:p>
          <a:p>
            <a:pPr marL="457200" indent="-457200">
              <a:buFont typeface="Arial" panose="020B0604020202020204" pitchFamily="34" charset="0"/>
              <a:buChar char="•"/>
            </a:pPr>
            <a:r>
              <a:rPr lang="en-US"/>
              <a:t>DM-Ice</a:t>
            </a:r>
          </a:p>
          <a:p>
            <a:pPr marL="457200" indent="-457200">
              <a:buFont typeface="Arial" panose="020B0604020202020204" pitchFamily="34" charset="0"/>
              <a:buChar char="•"/>
            </a:pPr>
            <a:r>
              <a:rPr lang="en-US"/>
              <a:t>EXO, </a:t>
            </a:r>
            <a:r>
              <a:rPr lang="en-US" err="1"/>
              <a:t>nEXO</a:t>
            </a:r>
            <a:endParaRPr lang="en-US"/>
          </a:p>
        </p:txBody>
      </p:sp>
      <p:sp>
        <p:nvSpPr>
          <p:cNvPr id="4" name="Slide Number Placeholder 3">
            <a:extLst>
              <a:ext uri="{FF2B5EF4-FFF2-40B4-BE49-F238E27FC236}">
                <a16:creationId xmlns:a16="http://schemas.microsoft.com/office/drawing/2014/main" id="{7DDBF63E-9147-AEF5-9816-9650DC2717CF}"/>
              </a:ext>
            </a:extLst>
          </p:cNvPr>
          <p:cNvSpPr>
            <a:spLocks noGrp="1"/>
          </p:cNvSpPr>
          <p:nvPr>
            <p:ph type="sldNum" sz="quarter" idx="4"/>
          </p:nvPr>
        </p:nvSpPr>
        <p:spPr/>
        <p:txBody>
          <a:bodyPr/>
          <a:lstStyle/>
          <a:p>
            <a:fld id="{86CB4B4D-7CA3-9044-876B-883B54F8677D}" type="slidenum">
              <a:rPr lang="en-CA" smtClean="0"/>
              <a:pPr/>
              <a:t>16</a:t>
            </a:fld>
            <a:endParaRPr lang="en-CA" b="1"/>
          </a:p>
        </p:txBody>
      </p:sp>
    </p:spTree>
    <p:extLst>
      <p:ext uri="{BB962C8B-B14F-4D97-AF65-F5344CB8AC3E}">
        <p14:creationId xmlns:p14="http://schemas.microsoft.com/office/powerpoint/2010/main" val="273830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DB62B-22A4-53F6-12BF-817AFFC7473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170FCAD-05D8-7D50-AC0A-128BAFFF8300}"/>
              </a:ext>
            </a:extLst>
          </p:cNvPr>
          <p:cNvSpPr>
            <a:spLocks noGrp="1"/>
          </p:cNvSpPr>
          <p:nvPr>
            <p:ph type="body" sz="quarter" idx="10"/>
          </p:nvPr>
        </p:nvSpPr>
        <p:spPr/>
        <p:txBody>
          <a:bodyPr>
            <a:normAutofit/>
          </a:bodyPr>
          <a:lstStyle/>
          <a:p>
            <a:r>
              <a:rPr lang="en-US"/>
              <a:t>Experiments using Rn emanation results</a:t>
            </a:r>
          </a:p>
        </p:txBody>
      </p:sp>
      <p:sp>
        <p:nvSpPr>
          <p:cNvPr id="3" name="Text Placeholder 2">
            <a:extLst>
              <a:ext uri="{FF2B5EF4-FFF2-40B4-BE49-F238E27FC236}">
                <a16:creationId xmlns:a16="http://schemas.microsoft.com/office/drawing/2014/main" id="{5EC8DC89-5B49-D30F-462E-82A52648CFA8}"/>
              </a:ext>
            </a:extLst>
          </p:cNvPr>
          <p:cNvSpPr txBox="1">
            <a:spLocks/>
          </p:cNvSpPr>
          <p:nvPr/>
        </p:nvSpPr>
        <p:spPr>
          <a:xfrm>
            <a:off x="4435764" y="2096429"/>
            <a:ext cx="10622660" cy="399415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a:t>HALO</a:t>
            </a:r>
          </a:p>
          <a:p>
            <a:pPr marL="457200" indent="-457200">
              <a:buFont typeface="Arial" panose="020B0604020202020204" pitchFamily="34" charset="0"/>
              <a:buChar char="•"/>
            </a:pPr>
            <a:r>
              <a:rPr lang="en-US"/>
              <a:t>NEWS-G</a:t>
            </a:r>
          </a:p>
          <a:p>
            <a:pPr marL="457200" indent="-457200">
              <a:buFont typeface="Arial" panose="020B0604020202020204" pitchFamily="34" charset="0"/>
              <a:buChar char="•"/>
            </a:pPr>
            <a:r>
              <a:rPr lang="en-US"/>
              <a:t>PICO</a:t>
            </a:r>
          </a:p>
          <a:p>
            <a:pPr marL="457200" indent="-457200">
              <a:buFont typeface="Arial" panose="020B0604020202020204" pitchFamily="34" charset="0"/>
              <a:buChar char="•"/>
            </a:pPr>
            <a:r>
              <a:rPr lang="en-US"/>
              <a:t>REPAIR</a:t>
            </a:r>
          </a:p>
          <a:p>
            <a:pPr marL="457200" indent="-457200">
              <a:buFont typeface="Arial" panose="020B0604020202020204" pitchFamily="34" charset="0"/>
              <a:buChar char="•"/>
            </a:pPr>
            <a:r>
              <a:rPr lang="en-US"/>
              <a:t>SBC</a:t>
            </a:r>
          </a:p>
          <a:p>
            <a:pPr marL="457200" indent="-457200">
              <a:buFont typeface="Arial" panose="020B0604020202020204" pitchFamily="34" charset="0"/>
              <a:buChar char="•"/>
            </a:pPr>
            <a:r>
              <a:rPr lang="en-US"/>
              <a:t>SENSEI</a:t>
            </a:r>
          </a:p>
          <a:p>
            <a:pPr marL="457200" indent="-457200">
              <a:buFont typeface="Arial" panose="020B0604020202020204" pitchFamily="34" charset="0"/>
              <a:buChar char="•"/>
            </a:pPr>
            <a:r>
              <a:rPr lang="en-US" err="1"/>
              <a:t>SuperCDMS</a:t>
            </a:r>
            <a:endParaRPr lang="en-US"/>
          </a:p>
        </p:txBody>
      </p:sp>
      <p:sp>
        <p:nvSpPr>
          <p:cNvPr id="5" name="Text Placeholder 2">
            <a:extLst>
              <a:ext uri="{FF2B5EF4-FFF2-40B4-BE49-F238E27FC236}">
                <a16:creationId xmlns:a16="http://schemas.microsoft.com/office/drawing/2014/main" id="{07EDC366-D4CE-CBC2-0141-7F65D1A1A183}"/>
              </a:ext>
            </a:extLst>
          </p:cNvPr>
          <p:cNvSpPr txBox="1">
            <a:spLocks/>
          </p:cNvSpPr>
          <p:nvPr/>
        </p:nvSpPr>
        <p:spPr>
          <a:xfrm>
            <a:off x="736600" y="2096429"/>
            <a:ext cx="10622660" cy="399415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a:t>SNO+</a:t>
            </a:r>
          </a:p>
          <a:p>
            <a:pPr marL="457200" indent="-457200">
              <a:buFont typeface="Arial" panose="020B0604020202020204" pitchFamily="34" charset="0"/>
              <a:buChar char="•"/>
            </a:pPr>
            <a:r>
              <a:rPr lang="en-US"/>
              <a:t>CUTE</a:t>
            </a:r>
          </a:p>
          <a:p>
            <a:pPr marL="457200" indent="-457200">
              <a:buFont typeface="Arial" panose="020B0604020202020204" pitchFamily="34" charset="0"/>
              <a:buChar char="•"/>
            </a:pPr>
            <a:r>
              <a:rPr lang="en-US"/>
              <a:t>DAMIC</a:t>
            </a:r>
          </a:p>
          <a:p>
            <a:pPr marL="457200" indent="-457200">
              <a:buFont typeface="Arial" panose="020B0604020202020204" pitchFamily="34" charset="0"/>
              <a:buChar char="•"/>
            </a:pPr>
            <a:r>
              <a:rPr lang="en-US" err="1"/>
              <a:t>DarkSide</a:t>
            </a:r>
            <a:endParaRPr lang="en-US"/>
          </a:p>
          <a:p>
            <a:pPr marL="457200" indent="-457200">
              <a:buFont typeface="Arial" panose="020B0604020202020204" pitchFamily="34" charset="0"/>
              <a:buChar char="•"/>
            </a:pPr>
            <a:r>
              <a:rPr lang="en-US"/>
              <a:t>DEAP-3600</a:t>
            </a:r>
          </a:p>
          <a:p>
            <a:pPr marL="457200" indent="-457200">
              <a:buFont typeface="Arial" panose="020B0604020202020204" pitchFamily="34" charset="0"/>
              <a:buChar char="•"/>
            </a:pPr>
            <a:r>
              <a:rPr lang="en-US"/>
              <a:t>DM-Ice</a:t>
            </a:r>
          </a:p>
          <a:p>
            <a:pPr marL="457200" indent="-457200">
              <a:buFont typeface="Arial" panose="020B0604020202020204" pitchFamily="34" charset="0"/>
              <a:buChar char="•"/>
            </a:pPr>
            <a:r>
              <a:rPr lang="en-US"/>
              <a:t>EXO, </a:t>
            </a:r>
            <a:r>
              <a:rPr lang="en-US" err="1"/>
              <a:t>nEXO</a:t>
            </a:r>
            <a:endParaRPr lang="en-US"/>
          </a:p>
        </p:txBody>
      </p:sp>
      <p:sp>
        <p:nvSpPr>
          <p:cNvPr id="4" name="Text Placeholder 1">
            <a:extLst>
              <a:ext uri="{FF2B5EF4-FFF2-40B4-BE49-F238E27FC236}">
                <a16:creationId xmlns:a16="http://schemas.microsoft.com/office/drawing/2014/main" id="{E628B5ED-F069-BE9F-20C0-6D9669E7664D}"/>
              </a:ext>
            </a:extLst>
          </p:cNvPr>
          <p:cNvSpPr txBox="1">
            <a:spLocks/>
          </p:cNvSpPr>
          <p:nvPr/>
        </p:nvSpPr>
        <p:spPr>
          <a:xfrm>
            <a:off x="7359494" y="2686306"/>
            <a:ext cx="4832506" cy="456768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400" b="0" i="0" kern="1200">
                <a:solidFill>
                  <a:srgbClr val="0076B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t>Improvements to SNOLAB Rn counting have far-reaching benefits for low-background science!</a:t>
            </a:r>
          </a:p>
        </p:txBody>
      </p:sp>
      <p:sp>
        <p:nvSpPr>
          <p:cNvPr id="6" name="Slide Number Placeholder 5">
            <a:extLst>
              <a:ext uri="{FF2B5EF4-FFF2-40B4-BE49-F238E27FC236}">
                <a16:creationId xmlns:a16="http://schemas.microsoft.com/office/drawing/2014/main" id="{F17FB0E9-6F13-4BAF-FB1B-FD5BA973CCBB}"/>
              </a:ext>
            </a:extLst>
          </p:cNvPr>
          <p:cNvSpPr>
            <a:spLocks noGrp="1"/>
          </p:cNvSpPr>
          <p:nvPr>
            <p:ph type="sldNum" sz="quarter" idx="4"/>
          </p:nvPr>
        </p:nvSpPr>
        <p:spPr/>
        <p:txBody>
          <a:bodyPr/>
          <a:lstStyle/>
          <a:p>
            <a:fld id="{86CB4B4D-7CA3-9044-876B-883B54F8677D}" type="slidenum">
              <a:rPr lang="en-CA" smtClean="0"/>
              <a:pPr/>
              <a:t>17</a:t>
            </a:fld>
            <a:endParaRPr lang="en-CA" b="1"/>
          </a:p>
        </p:txBody>
      </p:sp>
    </p:spTree>
    <p:extLst>
      <p:ext uri="{BB962C8B-B14F-4D97-AF65-F5344CB8AC3E}">
        <p14:creationId xmlns:p14="http://schemas.microsoft.com/office/powerpoint/2010/main" val="3852475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D67F1-7F97-5CDF-0D27-D6F7830D1BA3}"/>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ACEA81CE-1989-8C5E-6694-D034479F0BF7}"/>
              </a:ext>
            </a:extLst>
          </p:cNvPr>
          <p:cNvSpPr txBox="1">
            <a:spLocks/>
          </p:cNvSpPr>
          <p:nvPr/>
        </p:nvSpPr>
        <p:spPr>
          <a:xfrm>
            <a:off x="719347" y="2770962"/>
            <a:ext cx="9380794" cy="131607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400" b="0" i="0" kern="1200">
                <a:solidFill>
                  <a:srgbClr val="0076B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2" name="Text Placeholder 1">
            <a:extLst>
              <a:ext uri="{FF2B5EF4-FFF2-40B4-BE49-F238E27FC236}">
                <a16:creationId xmlns:a16="http://schemas.microsoft.com/office/drawing/2014/main" id="{71D39FFD-4B12-595B-86D1-9F5C7C9B3E42}"/>
              </a:ext>
            </a:extLst>
          </p:cNvPr>
          <p:cNvSpPr txBox="1">
            <a:spLocks/>
          </p:cNvSpPr>
          <p:nvPr/>
        </p:nvSpPr>
        <p:spPr>
          <a:xfrm>
            <a:off x="1282352" y="3048053"/>
            <a:ext cx="9627296" cy="131607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400" b="0" i="0" kern="1200">
                <a:solidFill>
                  <a:srgbClr val="0076B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How are we improving Radon counting?</a:t>
            </a:r>
          </a:p>
        </p:txBody>
      </p:sp>
      <p:sp>
        <p:nvSpPr>
          <p:cNvPr id="3" name="Slide Number Placeholder 2">
            <a:extLst>
              <a:ext uri="{FF2B5EF4-FFF2-40B4-BE49-F238E27FC236}">
                <a16:creationId xmlns:a16="http://schemas.microsoft.com/office/drawing/2014/main" id="{D86E2C4A-3489-920F-CFB7-75DD83ACCCAA}"/>
              </a:ext>
            </a:extLst>
          </p:cNvPr>
          <p:cNvSpPr>
            <a:spLocks noGrp="1"/>
          </p:cNvSpPr>
          <p:nvPr>
            <p:ph type="sldNum" sz="quarter" idx="4"/>
          </p:nvPr>
        </p:nvSpPr>
        <p:spPr/>
        <p:txBody>
          <a:bodyPr/>
          <a:lstStyle/>
          <a:p>
            <a:fld id="{86CB4B4D-7CA3-9044-876B-883B54F8677D}" type="slidenum">
              <a:rPr lang="en-CA" smtClean="0"/>
              <a:pPr/>
              <a:t>18</a:t>
            </a:fld>
            <a:endParaRPr lang="en-CA" b="1"/>
          </a:p>
        </p:txBody>
      </p:sp>
    </p:spTree>
    <p:extLst>
      <p:ext uri="{BB962C8B-B14F-4D97-AF65-F5344CB8AC3E}">
        <p14:creationId xmlns:p14="http://schemas.microsoft.com/office/powerpoint/2010/main" val="1263172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A511C-52C2-4B34-35EB-7D8A51F9717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FE050CD-5D96-DBE8-CD02-1282DAF50AC6}"/>
              </a:ext>
            </a:extLst>
          </p:cNvPr>
          <p:cNvSpPr>
            <a:spLocks noGrp="1"/>
          </p:cNvSpPr>
          <p:nvPr>
            <p:ph type="body" sz="quarter" idx="10"/>
          </p:nvPr>
        </p:nvSpPr>
        <p:spPr/>
        <p:txBody>
          <a:bodyPr/>
          <a:lstStyle/>
          <a:p>
            <a:r>
              <a:rPr lang="en-US"/>
              <a:t>Upgrades to SNOLAB alpha-counting</a:t>
            </a:r>
          </a:p>
        </p:txBody>
      </p:sp>
      <p:sp>
        <p:nvSpPr>
          <p:cNvPr id="3" name="Slide Number Placeholder 2">
            <a:extLst>
              <a:ext uri="{FF2B5EF4-FFF2-40B4-BE49-F238E27FC236}">
                <a16:creationId xmlns:a16="http://schemas.microsoft.com/office/drawing/2014/main" id="{33BDCC0B-9024-FFEB-D75F-95C0826B411C}"/>
              </a:ext>
            </a:extLst>
          </p:cNvPr>
          <p:cNvSpPr>
            <a:spLocks noGrp="1"/>
          </p:cNvSpPr>
          <p:nvPr>
            <p:ph type="sldNum" sz="quarter" idx="4"/>
          </p:nvPr>
        </p:nvSpPr>
        <p:spPr/>
        <p:txBody>
          <a:bodyPr/>
          <a:lstStyle/>
          <a:p>
            <a:fld id="{86CB4B4D-7CA3-9044-876B-883B54F8677D}" type="slidenum">
              <a:rPr lang="en-CA" smtClean="0"/>
              <a:pPr/>
              <a:t>19</a:t>
            </a:fld>
            <a:endParaRPr lang="en-CA" b="1"/>
          </a:p>
        </p:txBody>
      </p:sp>
      <p:sp>
        <p:nvSpPr>
          <p:cNvPr id="4" name="Text Placeholder 3">
            <a:extLst>
              <a:ext uri="{FF2B5EF4-FFF2-40B4-BE49-F238E27FC236}">
                <a16:creationId xmlns:a16="http://schemas.microsoft.com/office/drawing/2014/main" id="{A71AD7DF-A75E-88E0-B7B5-9BE934F1B889}"/>
              </a:ext>
            </a:extLst>
          </p:cNvPr>
          <p:cNvSpPr>
            <a:spLocks noGrp="1"/>
          </p:cNvSpPr>
          <p:nvPr>
            <p:ph type="body" sz="quarter" idx="13"/>
          </p:nvPr>
        </p:nvSpPr>
        <p:spPr/>
        <p:txBody>
          <a:bodyPr/>
          <a:lstStyle/>
          <a:p>
            <a:pPr marL="457200" indent="-457200">
              <a:buFont typeface="Arial" panose="020B0604020202020204" pitchFamily="34" charset="0"/>
              <a:buChar char="•"/>
            </a:pPr>
            <a:r>
              <a:rPr lang="en-US"/>
              <a:t>Reducing Lucas cell background</a:t>
            </a:r>
          </a:p>
        </p:txBody>
      </p:sp>
    </p:spTree>
    <p:extLst>
      <p:ext uri="{BB962C8B-B14F-4D97-AF65-F5344CB8AC3E}">
        <p14:creationId xmlns:p14="http://schemas.microsoft.com/office/powerpoint/2010/main" val="2924080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A0265F7-B74F-8248-CED6-4F1A78E6DFCF}"/>
              </a:ext>
            </a:extLst>
          </p:cNvPr>
          <p:cNvSpPr>
            <a:spLocks noGrp="1"/>
          </p:cNvSpPr>
          <p:nvPr>
            <p:ph type="body" sz="quarter" idx="10"/>
          </p:nvPr>
        </p:nvSpPr>
        <p:spPr/>
        <p:txBody>
          <a:bodyPr/>
          <a:lstStyle/>
          <a:p>
            <a:r>
              <a:rPr lang="en-US"/>
              <a:t>U-238 chain and Rn-222</a:t>
            </a:r>
          </a:p>
        </p:txBody>
      </p:sp>
      <p:pic>
        <p:nvPicPr>
          <p:cNvPr id="1026" name="Picture 2" descr="Decay chain of uranium-238, with radon near the middle ...">
            <a:extLst>
              <a:ext uri="{FF2B5EF4-FFF2-40B4-BE49-F238E27FC236}">
                <a16:creationId xmlns:a16="http://schemas.microsoft.com/office/drawing/2014/main" id="{9F0B55D2-1F7B-1509-0171-690A9DEA9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0651" y="1438391"/>
            <a:ext cx="3867205" cy="534773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365D05E-F7F5-39F1-5890-F1CB17AC3732}"/>
              </a:ext>
            </a:extLst>
          </p:cNvPr>
          <p:cNvSpPr>
            <a:spLocks noGrp="1"/>
          </p:cNvSpPr>
          <p:nvPr>
            <p:ph type="sldNum" sz="quarter" idx="4"/>
          </p:nvPr>
        </p:nvSpPr>
        <p:spPr/>
        <p:txBody>
          <a:bodyPr/>
          <a:lstStyle/>
          <a:p>
            <a:fld id="{86CB4B4D-7CA3-9044-876B-883B54F8677D}" type="slidenum">
              <a:rPr lang="en-CA" smtClean="0"/>
              <a:pPr/>
              <a:t>2</a:t>
            </a:fld>
            <a:endParaRPr lang="en-CA" b="1"/>
          </a:p>
        </p:txBody>
      </p:sp>
      <p:sp>
        <p:nvSpPr>
          <p:cNvPr id="3" name="Oval 2">
            <a:extLst>
              <a:ext uri="{FF2B5EF4-FFF2-40B4-BE49-F238E27FC236}">
                <a16:creationId xmlns:a16="http://schemas.microsoft.com/office/drawing/2014/main" id="{49622910-F12E-14ED-1103-FD2513B890FB}"/>
              </a:ext>
            </a:extLst>
          </p:cNvPr>
          <p:cNvSpPr/>
          <p:nvPr/>
        </p:nvSpPr>
        <p:spPr>
          <a:xfrm>
            <a:off x="8010984" y="3788408"/>
            <a:ext cx="676275" cy="6477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6327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0B9A9-A952-5AA7-4FBE-74DFD068F0A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CE16A40-5241-F975-F950-C89C9DDFED31}"/>
              </a:ext>
            </a:extLst>
          </p:cNvPr>
          <p:cNvSpPr>
            <a:spLocks noGrp="1"/>
          </p:cNvSpPr>
          <p:nvPr>
            <p:ph type="body" sz="quarter" idx="10"/>
          </p:nvPr>
        </p:nvSpPr>
        <p:spPr/>
        <p:txBody>
          <a:bodyPr/>
          <a:lstStyle/>
          <a:p>
            <a:r>
              <a:rPr lang="en-US"/>
              <a:t>Upgrades to SNOLAB alpha-counting</a:t>
            </a:r>
          </a:p>
        </p:txBody>
      </p:sp>
      <p:sp>
        <p:nvSpPr>
          <p:cNvPr id="3" name="Slide Number Placeholder 2">
            <a:extLst>
              <a:ext uri="{FF2B5EF4-FFF2-40B4-BE49-F238E27FC236}">
                <a16:creationId xmlns:a16="http://schemas.microsoft.com/office/drawing/2014/main" id="{E44BBED5-FE6D-8595-C1C6-B7639D969246}"/>
              </a:ext>
            </a:extLst>
          </p:cNvPr>
          <p:cNvSpPr>
            <a:spLocks noGrp="1"/>
          </p:cNvSpPr>
          <p:nvPr>
            <p:ph type="sldNum" sz="quarter" idx="4"/>
          </p:nvPr>
        </p:nvSpPr>
        <p:spPr/>
        <p:txBody>
          <a:bodyPr/>
          <a:lstStyle/>
          <a:p>
            <a:fld id="{86CB4B4D-7CA3-9044-876B-883B54F8677D}" type="slidenum">
              <a:rPr lang="en-CA" smtClean="0"/>
              <a:pPr/>
              <a:t>20</a:t>
            </a:fld>
            <a:endParaRPr lang="en-CA" b="1"/>
          </a:p>
        </p:txBody>
      </p:sp>
      <p:sp>
        <p:nvSpPr>
          <p:cNvPr id="4" name="Text Placeholder 3">
            <a:extLst>
              <a:ext uri="{FF2B5EF4-FFF2-40B4-BE49-F238E27FC236}">
                <a16:creationId xmlns:a16="http://schemas.microsoft.com/office/drawing/2014/main" id="{65BAE13B-C92E-69CD-2E4C-41EE3B6807D4}"/>
              </a:ext>
            </a:extLst>
          </p:cNvPr>
          <p:cNvSpPr>
            <a:spLocks noGrp="1"/>
          </p:cNvSpPr>
          <p:nvPr>
            <p:ph type="body" sz="quarter" idx="13"/>
          </p:nvPr>
        </p:nvSpPr>
        <p:spPr>
          <a:xfrm>
            <a:off x="736600" y="2342926"/>
            <a:ext cx="11127740" cy="3994150"/>
          </a:xfrm>
        </p:spPr>
        <p:txBody>
          <a:bodyPr/>
          <a:lstStyle/>
          <a:p>
            <a:pPr marL="457200" indent="-457200">
              <a:buFont typeface="Arial" panose="020B0604020202020204" pitchFamily="34" charset="0"/>
              <a:buChar char="•"/>
            </a:pPr>
            <a:r>
              <a:rPr lang="en-US"/>
              <a:t>Reducing Lucas cell background -&gt; improves Rn assay </a:t>
            </a:r>
            <a:r>
              <a:rPr lang="en-US">
                <a:solidFill>
                  <a:schemeClr val="accent1"/>
                </a:solidFill>
              </a:rPr>
              <a:t>sensitivity</a:t>
            </a:r>
          </a:p>
        </p:txBody>
      </p:sp>
    </p:spTree>
    <p:extLst>
      <p:ext uri="{BB962C8B-B14F-4D97-AF65-F5344CB8AC3E}">
        <p14:creationId xmlns:p14="http://schemas.microsoft.com/office/powerpoint/2010/main" val="3017224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778C3-522A-854E-48CF-29373CBE2A9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B6B1D95-F86A-EDFA-5B4F-AE08C7F87311}"/>
              </a:ext>
            </a:extLst>
          </p:cNvPr>
          <p:cNvSpPr>
            <a:spLocks noGrp="1"/>
          </p:cNvSpPr>
          <p:nvPr>
            <p:ph type="body" sz="quarter" idx="10"/>
          </p:nvPr>
        </p:nvSpPr>
        <p:spPr/>
        <p:txBody>
          <a:bodyPr/>
          <a:lstStyle/>
          <a:p>
            <a:r>
              <a:rPr lang="en-US"/>
              <a:t>Upgrades to SNOLAB alpha-counting</a:t>
            </a:r>
          </a:p>
        </p:txBody>
      </p:sp>
      <p:sp>
        <p:nvSpPr>
          <p:cNvPr id="3" name="Slide Number Placeholder 2">
            <a:extLst>
              <a:ext uri="{FF2B5EF4-FFF2-40B4-BE49-F238E27FC236}">
                <a16:creationId xmlns:a16="http://schemas.microsoft.com/office/drawing/2014/main" id="{300E1441-0E1B-3921-15A6-BDE4FC5B8725}"/>
              </a:ext>
            </a:extLst>
          </p:cNvPr>
          <p:cNvSpPr>
            <a:spLocks noGrp="1"/>
          </p:cNvSpPr>
          <p:nvPr>
            <p:ph type="sldNum" sz="quarter" idx="4"/>
          </p:nvPr>
        </p:nvSpPr>
        <p:spPr/>
        <p:txBody>
          <a:bodyPr/>
          <a:lstStyle/>
          <a:p>
            <a:fld id="{86CB4B4D-7CA3-9044-876B-883B54F8677D}" type="slidenum">
              <a:rPr lang="en-CA" smtClean="0"/>
              <a:pPr/>
              <a:t>21</a:t>
            </a:fld>
            <a:endParaRPr lang="en-CA" b="1"/>
          </a:p>
        </p:txBody>
      </p:sp>
      <p:sp>
        <p:nvSpPr>
          <p:cNvPr id="4" name="Text Placeholder 3">
            <a:extLst>
              <a:ext uri="{FF2B5EF4-FFF2-40B4-BE49-F238E27FC236}">
                <a16:creationId xmlns:a16="http://schemas.microsoft.com/office/drawing/2014/main" id="{607732E1-5DEC-3C47-9191-E2589E80B861}"/>
              </a:ext>
            </a:extLst>
          </p:cNvPr>
          <p:cNvSpPr>
            <a:spLocks noGrp="1"/>
          </p:cNvSpPr>
          <p:nvPr>
            <p:ph type="body" sz="quarter" idx="13"/>
          </p:nvPr>
        </p:nvSpPr>
        <p:spPr>
          <a:xfrm>
            <a:off x="736600" y="2342926"/>
            <a:ext cx="11276980" cy="3994150"/>
          </a:xfrm>
        </p:spPr>
        <p:txBody>
          <a:bodyPr/>
          <a:lstStyle/>
          <a:p>
            <a:pPr marL="457200" indent="-457200">
              <a:buFont typeface="Arial" panose="020B0604020202020204" pitchFamily="34" charset="0"/>
              <a:buChar char="•"/>
            </a:pPr>
            <a:r>
              <a:rPr lang="en-US"/>
              <a:t>Reducing Lucas cell background -&gt; improves Rn assay sensitivity</a:t>
            </a:r>
          </a:p>
          <a:p>
            <a:pPr marL="457200" indent="-457200">
              <a:buFont typeface="Arial" panose="020B0604020202020204" pitchFamily="34" charset="0"/>
              <a:buChar char="•"/>
            </a:pPr>
            <a:r>
              <a:rPr lang="en-US"/>
              <a:t>New DAQ hardware</a:t>
            </a:r>
          </a:p>
        </p:txBody>
      </p:sp>
    </p:spTree>
    <p:extLst>
      <p:ext uri="{BB962C8B-B14F-4D97-AF65-F5344CB8AC3E}">
        <p14:creationId xmlns:p14="http://schemas.microsoft.com/office/powerpoint/2010/main" val="3060561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D0322-C74B-258E-243F-BAB535F4FC9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A0D55A-CBAD-B1FB-3957-DFADAA3FDDF1}"/>
              </a:ext>
            </a:extLst>
          </p:cNvPr>
          <p:cNvSpPr>
            <a:spLocks noGrp="1"/>
          </p:cNvSpPr>
          <p:nvPr>
            <p:ph type="body" sz="quarter" idx="10"/>
          </p:nvPr>
        </p:nvSpPr>
        <p:spPr/>
        <p:txBody>
          <a:bodyPr/>
          <a:lstStyle/>
          <a:p>
            <a:r>
              <a:rPr lang="en-US"/>
              <a:t>Upgrades to SNOLAB alpha-counting</a:t>
            </a:r>
          </a:p>
        </p:txBody>
      </p:sp>
      <p:sp>
        <p:nvSpPr>
          <p:cNvPr id="3" name="Slide Number Placeholder 2">
            <a:extLst>
              <a:ext uri="{FF2B5EF4-FFF2-40B4-BE49-F238E27FC236}">
                <a16:creationId xmlns:a16="http://schemas.microsoft.com/office/drawing/2014/main" id="{01210601-1B77-0EEB-6425-0115FE71B019}"/>
              </a:ext>
            </a:extLst>
          </p:cNvPr>
          <p:cNvSpPr>
            <a:spLocks noGrp="1"/>
          </p:cNvSpPr>
          <p:nvPr>
            <p:ph type="sldNum" sz="quarter" idx="4"/>
          </p:nvPr>
        </p:nvSpPr>
        <p:spPr/>
        <p:txBody>
          <a:bodyPr/>
          <a:lstStyle/>
          <a:p>
            <a:fld id="{86CB4B4D-7CA3-9044-876B-883B54F8677D}" type="slidenum">
              <a:rPr lang="en-CA" smtClean="0"/>
              <a:pPr/>
              <a:t>22</a:t>
            </a:fld>
            <a:endParaRPr lang="en-CA" b="1"/>
          </a:p>
        </p:txBody>
      </p:sp>
      <p:sp>
        <p:nvSpPr>
          <p:cNvPr id="4" name="Text Placeholder 3">
            <a:extLst>
              <a:ext uri="{FF2B5EF4-FFF2-40B4-BE49-F238E27FC236}">
                <a16:creationId xmlns:a16="http://schemas.microsoft.com/office/drawing/2014/main" id="{83D164FD-955F-64DF-3CA6-1FDF07F8E56E}"/>
              </a:ext>
            </a:extLst>
          </p:cNvPr>
          <p:cNvSpPr>
            <a:spLocks noGrp="1"/>
          </p:cNvSpPr>
          <p:nvPr>
            <p:ph type="body" sz="quarter" idx="13"/>
          </p:nvPr>
        </p:nvSpPr>
        <p:spPr>
          <a:xfrm>
            <a:off x="736600" y="2342926"/>
            <a:ext cx="11276980" cy="3994150"/>
          </a:xfrm>
        </p:spPr>
        <p:txBody>
          <a:bodyPr/>
          <a:lstStyle/>
          <a:p>
            <a:pPr marL="457200" indent="-457200">
              <a:buFont typeface="Arial" panose="020B0604020202020204" pitchFamily="34" charset="0"/>
              <a:buChar char="•"/>
            </a:pPr>
            <a:r>
              <a:rPr lang="en-US"/>
              <a:t>Reducing Lucas cell background -&gt; improves Rn assay sensitivity</a:t>
            </a:r>
          </a:p>
          <a:p>
            <a:pPr marL="457200" indent="-457200">
              <a:buFont typeface="Arial" panose="020B0604020202020204" pitchFamily="34" charset="0"/>
              <a:buChar char="•"/>
            </a:pPr>
            <a:r>
              <a:rPr lang="en-US"/>
              <a:t>New DAQ hardware -&gt; improves assay </a:t>
            </a:r>
            <a:r>
              <a:rPr lang="en-US">
                <a:solidFill>
                  <a:schemeClr val="accent1"/>
                </a:solidFill>
              </a:rPr>
              <a:t>capacity</a:t>
            </a:r>
            <a:r>
              <a:rPr lang="en-US"/>
              <a:t>,</a:t>
            </a:r>
            <a:r>
              <a:rPr lang="en-US">
                <a:solidFill>
                  <a:srgbClr val="FF0000"/>
                </a:solidFill>
              </a:rPr>
              <a:t> </a:t>
            </a:r>
            <a:r>
              <a:rPr lang="en-US">
                <a:solidFill>
                  <a:schemeClr val="accent1"/>
                </a:solidFill>
              </a:rPr>
              <a:t>statistics</a:t>
            </a:r>
            <a:r>
              <a:rPr lang="en-US">
                <a:solidFill>
                  <a:srgbClr val="FF0000"/>
                </a:solidFill>
              </a:rPr>
              <a:t> </a:t>
            </a:r>
          </a:p>
        </p:txBody>
      </p:sp>
    </p:spTree>
    <p:extLst>
      <p:ext uri="{BB962C8B-B14F-4D97-AF65-F5344CB8AC3E}">
        <p14:creationId xmlns:p14="http://schemas.microsoft.com/office/powerpoint/2010/main" val="1684452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C3AEE-43CD-D4E9-F282-2F3E4EE929B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04262F3-05D7-1064-9A74-BA9CC9A583B3}"/>
              </a:ext>
            </a:extLst>
          </p:cNvPr>
          <p:cNvSpPr>
            <a:spLocks noGrp="1"/>
          </p:cNvSpPr>
          <p:nvPr>
            <p:ph type="body" sz="quarter" idx="10"/>
          </p:nvPr>
        </p:nvSpPr>
        <p:spPr/>
        <p:txBody>
          <a:bodyPr/>
          <a:lstStyle/>
          <a:p>
            <a:r>
              <a:rPr lang="en-US" dirty="0"/>
              <a:t>Upgrades to SNOLAB alpha-counting</a:t>
            </a:r>
          </a:p>
        </p:txBody>
      </p:sp>
      <p:sp>
        <p:nvSpPr>
          <p:cNvPr id="3" name="Slide Number Placeholder 2">
            <a:extLst>
              <a:ext uri="{FF2B5EF4-FFF2-40B4-BE49-F238E27FC236}">
                <a16:creationId xmlns:a16="http://schemas.microsoft.com/office/drawing/2014/main" id="{9C106526-AFA2-8A97-F93E-EEC694B93F14}"/>
              </a:ext>
            </a:extLst>
          </p:cNvPr>
          <p:cNvSpPr>
            <a:spLocks noGrp="1"/>
          </p:cNvSpPr>
          <p:nvPr>
            <p:ph type="sldNum" sz="quarter" idx="4"/>
          </p:nvPr>
        </p:nvSpPr>
        <p:spPr/>
        <p:txBody>
          <a:bodyPr/>
          <a:lstStyle/>
          <a:p>
            <a:fld id="{86CB4B4D-7CA3-9044-876B-883B54F8677D}" type="slidenum">
              <a:rPr lang="en-CA" smtClean="0"/>
              <a:pPr/>
              <a:t>23</a:t>
            </a:fld>
            <a:endParaRPr lang="en-CA" b="1" dirty="0"/>
          </a:p>
        </p:txBody>
      </p:sp>
      <p:sp>
        <p:nvSpPr>
          <p:cNvPr id="4" name="Text Placeholder 3">
            <a:extLst>
              <a:ext uri="{FF2B5EF4-FFF2-40B4-BE49-F238E27FC236}">
                <a16:creationId xmlns:a16="http://schemas.microsoft.com/office/drawing/2014/main" id="{ECDE753B-BA1F-EC29-DC49-266A15F5C520}"/>
              </a:ext>
            </a:extLst>
          </p:cNvPr>
          <p:cNvSpPr>
            <a:spLocks noGrp="1"/>
          </p:cNvSpPr>
          <p:nvPr>
            <p:ph type="body" sz="quarter" idx="13"/>
          </p:nvPr>
        </p:nvSpPr>
        <p:spPr>
          <a:xfrm>
            <a:off x="736600" y="2342926"/>
            <a:ext cx="11276980" cy="3994150"/>
          </a:xfrm>
        </p:spPr>
        <p:txBody>
          <a:bodyPr/>
          <a:lstStyle/>
          <a:p>
            <a:pPr marL="457200" indent="-457200">
              <a:buFont typeface="Arial" panose="020B0604020202020204" pitchFamily="34" charset="0"/>
              <a:buChar char="•"/>
            </a:pPr>
            <a:r>
              <a:rPr lang="en-US" dirty="0"/>
              <a:t>Reducing Lucas cell background -&gt; improves Rn assay sensitivity</a:t>
            </a:r>
          </a:p>
          <a:p>
            <a:pPr marL="457200" indent="-457200">
              <a:buFont typeface="Arial" panose="020B0604020202020204" pitchFamily="34" charset="0"/>
              <a:buChar char="•"/>
            </a:pPr>
            <a:r>
              <a:rPr lang="en-US" dirty="0"/>
              <a:t>New DAQ hardware -&gt; improves assay capacity, statistics </a:t>
            </a:r>
          </a:p>
        </p:txBody>
      </p:sp>
      <p:sp>
        <p:nvSpPr>
          <p:cNvPr id="5" name="Oval 4">
            <a:extLst>
              <a:ext uri="{FF2B5EF4-FFF2-40B4-BE49-F238E27FC236}">
                <a16:creationId xmlns:a16="http://schemas.microsoft.com/office/drawing/2014/main" id="{133EFC78-3614-E014-605F-4346A53DE885}"/>
              </a:ext>
            </a:extLst>
          </p:cNvPr>
          <p:cNvSpPr/>
          <p:nvPr/>
        </p:nvSpPr>
        <p:spPr>
          <a:xfrm>
            <a:off x="1000125" y="2197732"/>
            <a:ext cx="5305425" cy="7359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7872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48C42-F990-C0B8-631F-05D418DE8C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1242191-FBA6-0399-862F-537214AECD70}"/>
              </a:ext>
            </a:extLst>
          </p:cNvPr>
          <p:cNvSpPr>
            <a:spLocks noGrp="1"/>
          </p:cNvSpPr>
          <p:nvPr>
            <p:ph type="body" sz="quarter" idx="10"/>
          </p:nvPr>
        </p:nvSpPr>
        <p:spPr>
          <a:xfrm>
            <a:off x="499979" y="1743761"/>
            <a:ext cx="11513601" cy="2239596"/>
          </a:xfrm>
        </p:spPr>
        <p:txBody>
          <a:bodyPr>
            <a:normAutofit/>
          </a:bodyPr>
          <a:lstStyle/>
          <a:p>
            <a:r>
              <a:rPr lang="en-US" sz="6600"/>
              <a:t>Reducing Lucas Cell Background</a:t>
            </a:r>
          </a:p>
        </p:txBody>
      </p:sp>
      <p:sp>
        <p:nvSpPr>
          <p:cNvPr id="3" name="Slide Number Placeholder 2">
            <a:extLst>
              <a:ext uri="{FF2B5EF4-FFF2-40B4-BE49-F238E27FC236}">
                <a16:creationId xmlns:a16="http://schemas.microsoft.com/office/drawing/2014/main" id="{6B0548A9-B797-FA10-C371-A643765B57BA}"/>
              </a:ext>
            </a:extLst>
          </p:cNvPr>
          <p:cNvSpPr>
            <a:spLocks noGrp="1"/>
          </p:cNvSpPr>
          <p:nvPr>
            <p:ph type="sldNum" sz="quarter" idx="4"/>
          </p:nvPr>
        </p:nvSpPr>
        <p:spPr/>
        <p:txBody>
          <a:bodyPr/>
          <a:lstStyle/>
          <a:p>
            <a:fld id="{86CB4B4D-7CA3-9044-876B-883B54F8677D}" type="slidenum">
              <a:rPr lang="en-CA" smtClean="0"/>
              <a:pPr/>
              <a:t>24</a:t>
            </a:fld>
            <a:endParaRPr lang="en-CA" b="1"/>
          </a:p>
        </p:txBody>
      </p:sp>
    </p:spTree>
    <p:extLst>
      <p:ext uri="{BB962C8B-B14F-4D97-AF65-F5344CB8AC3E}">
        <p14:creationId xmlns:p14="http://schemas.microsoft.com/office/powerpoint/2010/main" val="340201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E26001-AD55-4110-1A2B-5F6E2E4C849B}"/>
              </a:ext>
            </a:extLst>
          </p:cNvPr>
          <p:cNvSpPr>
            <a:spLocks noGrp="1"/>
          </p:cNvSpPr>
          <p:nvPr>
            <p:ph type="body" sz="quarter" idx="10"/>
          </p:nvPr>
        </p:nvSpPr>
        <p:spPr/>
        <p:txBody>
          <a:bodyPr/>
          <a:lstStyle/>
          <a:p>
            <a:r>
              <a:rPr lang="en-US" dirty="0"/>
              <a:t>Lucas cell backgrounds</a:t>
            </a:r>
          </a:p>
        </p:txBody>
      </p:sp>
      <p:sp>
        <p:nvSpPr>
          <p:cNvPr id="3" name="Text Placeholder 2">
            <a:extLst>
              <a:ext uri="{FF2B5EF4-FFF2-40B4-BE49-F238E27FC236}">
                <a16:creationId xmlns:a16="http://schemas.microsoft.com/office/drawing/2014/main" id="{0D695C9B-3032-ABD7-239F-1AE0B0669675}"/>
              </a:ext>
            </a:extLst>
          </p:cNvPr>
          <p:cNvSpPr>
            <a:spLocks noGrp="1"/>
          </p:cNvSpPr>
          <p:nvPr>
            <p:ph type="body" sz="quarter" idx="13"/>
          </p:nvPr>
        </p:nvSpPr>
        <p:spPr>
          <a:xfrm>
            <a:off x="736600" y="2342926"/>
            <a:ext cx="10985500" cy="3994150"/>
          </a:xfrm>
        </p:spPr>
        <p:txBody>
          <a:bodyPr/>
          <a:lstStyle/>
          <a:p>
            <a:pPr marL="457200" indent="-457200">
              <a:buFont typeface="Arial" panose="020B0604020202020204" pitchFamily="34" charset="0"/>
              <a:buChar char="•"/>
            </a:pPr>
            <a:r>
              <a:rPr lang="en-US" dirty="0"/>
              <a:t>Empty Lucas cells still produce counts</a:t>
            </a:r>
          </a:p>
          <a:p>
            <a:pPr marL="457200" indent="-457200">
              <a:buFont typeface="Arial" panose="020B0604020202020204" pitchFamily="34" charset="0"/>
              <a:buChar char="•"/>
            </a:pPr>
            <a:r>
              <a:rPr lang="en-US" dirty="0"/>
              <a:t>Intrinsic background due to Lucas cell materials</a:t>
            </a:r>
          </a:p>
          <a:p>
            <a:pPr marL="457200" indent="-457200">
              <a:buFont typeface="Arial" panose="020B0604020202020204" pitchFamily="34" charset="0"/>
              <a:buChar char="•"/>
            </a:pPr>
            <a:r>
              <a:rPr lang="en-US" dirty="0"/>
              <a:t>Radon </a:t>
            </a:r>
            <a:r>
              <a:rPr lang="en-US" dirty="0" err="1"/>
              <a:t>plateout</a:t>
            </a:r>
            <a:r>
              <a:rPr lang="en-US" dirty="0"/>
              <a:t> and Pb-210 buildup increase background with time</a:t>
            </a:r>
          </a:p>
          <a:p>
            <a:pPr marL="457200" indent="-457200">
              <a:buFont typeface="Arial" panose="020B0604020202020204" pitchFamily="34" charset="0"/>
              <a:buChar char="•"/>
            </a:pPr>
            <a:r>
              <a:rPr lang="en-US" dirty="0"/>
              <a:t>Found last term intrinsic background largely contributed by ZnS</a:t>
            </a:r>
          </a:p>
        </p:txBody>
      </p:sp>
      <p:sp>
        <p:nvSpPr>
          <p:cNvPr id="4" name="Slide Number Placeholder 3">
            <a:extLst>
              <a:ext uri="{FF2B5EF4-FFF2-40B4-BE49-F238E27FC236}">
                <a16:creationId xmlns:a16="http://schemas.microsoft.com/office/drawing/2014/main" id="{9884C540-919A-04EF-2A4C-B3A5100D556E}"/>
              </a:ext>
            </a:extLst>
          </p:cNvPr>
          <p:cNvSpPr>
            <a:spLocks noGrp="1"/>
          </p:cNvSpPr>
          <p:nvPr>
            <p:ph type="sldNum" sz="quarter" idx="4"/>
          </p:nvPr>
        </p:nvSpPr>
        <p:spPr/>
        <p:txBody>
          <a:bodyPr/>
          <a:lstStyle/>
          <a:p>
            <a:fld id="{86CB4B4D-7CA3-9044-876B-883B54F8677D}" type="slidenum">
              <a:rPr lang="en-CA" smtClean="0"/>
              <a:pPr/>
              <a:t>25</a:t>
            </a:fld>
            <a:endParaRPr lang="en-CA" b="1" dirty="0"/>
          </a:p>
        </p:txBody>
      </p:sp>
    </p:spTree>
    <p:extLst>
      <p:ext uri="{BB962C8B-B14F-4D97-AF65-F5344CB8AC3E}">
        <p14:creationId xmlns:p14="http://schemas.microsoft.com/office/powerpoint/2010/main" val="669874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5C5AB1-BCB3-165F-BB69-B5D59617E375}"/>
              </a:ext>
            </a:extLst>
          </p:cNvPr>
          <p:cNvSpPr>
            <a:spLocks noGrp="1"/>
          </p:cNvSpPr>
          <p:nvPr>
            <p:ph type="body" sz="quarter" idx="10"/>
          </p:nvPr>
        </p:nvSpPr>
        <p:spPr/>
        <p:txBody>
          <a:bodyPr/>
          <a:lstStyle/>
          <a:p>
            <a:r>
              <a:rPr lang="en-US"/>
              <a:t>ZnS alpha background</a:t>
            </a:r>
          </a:p>
        </p:txBody>
      </p:sp>
      <p:sp>
        <p:nvSpPr>
          <p:cNvPr id="3" name="Slide Number Placeholder 2">
            <a:extLst>
              <a:ext uri="{FF2B5EF4-FFF2-40B4-BE49-F238E27FC236}">
                <a16:creationId xmlns:a16="http://schemas.microsoft.com/office/drawing/2014/main" id="{CED1B0C3-B7FC-F1FE-E358-22A07841E8A2}"/>
              </a:ext>
            </a:extLst>
          </p:cNvPr>
          <p:cNvSpPr>
            <a:spLocks noGrp="1"/>
          </p:cNvSpPr>
          <p:nvPr>
            <p:ph type="sldNum" sz="quarter" idx="4"/>
          </p:nvPr>
        </p:nvSpPr>
        <p:spPr/>
        <p:txBody>
          <a:bodyPr/>
          <a:lstStyle/>
          <a:p>
            <a:fld id="{86CB4B4D-7CA3-9044-876B-883B54F8677D}" type="slidenum">
              <a:rPr lang="en-CA" smtClean="0"/>
              <a:pPr/>
              <a:t>26</a:t>
            </a:fld>
            <a:endParaRPr lang="en-CA" b="1"/>
          </a:p>
        </p:txBody>
      </p:sp>
      <p:sp>
        <p:nvSpPr>
          <p:cNvPr id="4" name="Text Placeholder 3">
            <a:extLst>
              <a:ext uri="{FF2B5EF4-FFF2-40B4-BE49-F238E27FC236}">
                <a16:creationId xmlns:a16="http://schemas.microsoft.com/office/drawing/2014/main" id="{2F9DAE2B-F8C3-E5F9-00B3-F28955E305BA}"/>
              </a:ext>
            </a:extLst>
          </p:cNvPr>
          <p:cNvSpPr>
            <a:spLocks noGrp="1"/>
          </p:cNvSpPr>
          <p:nvPr>
            <p:ph type="body" sz="quarter" idx="13"/>
          </p:nvPr>
        </p:nvSpPr>
        <p:spPr>
          <a:xfrm>
            <a:off x="736600" y="1957032"/>
            <a:ext cx="5012690" cy="3994150"/>
          </a:xfrm>
        </p:spPr>
        <p:txBody>
          <a:bodyPr>
            <a:normAutofit/>
          </a:bodyPr>
          <a:lstStyle/>
          <a:p>
            <a:pPr marL="457200" indent="-457200">
              <a:buFont typeface="Arial" panose="020B0604020202020204" pitchFamily="34" charset="0"/>
              <a:buChar char="•"/>
            </a:pPr>
            <a:r>
              <a:rPr lang="en-US" dirty="0"/>
              <a:t>ZnS alpha background varies by manufacturer</a:t>
            </a:r>
          </a:p>
          <a:p>
            <a:pPr marL="457200" indent="-457200">
              <a:buFont typeface="Arial" panose="020B0604020202020204" pitchFamily="34" charset="0"/>
              <a:buChar char="•"/>
            </a:pPr>
            <a:r>
              <a:rPr lang="en-US" dirty="0"/>
              <a:t>Current standard for Lucas cells is 3-4 </a:t>
            </a:r>
            <a:r>
              <a:rPr lang="en-US" dirty="0" err="1"/>
              <a:t>cpd</a:t>
            </a:r>
            <a:endParaRPr lang="en-US" dirty="0"/>
          </a:p>
          <a:p>
            <a:pPr marL="457200" indent="-457200">
              <a:buFont typeface="Arial" panose="020B0604020202020204" pitchFamily="34" charset="0"/>
              <a:buChar char="•"/>
            </a:pPr>
            <a:r>
              <a:rPr lang="en-US" dirty="0"/>
              <a:t>Motivates us to investigate synthesizing our own</a:t>
            </a:r>
          </a:p>
        </p:txBody>
      </p:sp>
      <p:pic>
        <p:nvPicPr>
          <p:cNvPr id="5" name="Picture 4">
            <a:extLst>
              <a:ext uri="{FF2B5EF4-FFF2-40B4-BE49-F238E27FC236}">
                <a16:creationId xmlns:a16="http://schemas.microsoft.com/office/drawing/2014/main" id="{EC88F76D-25EE-546A-DF38-23638CD8E5ED}"/>
              </a:ext>
            </a:extLst>
          </p:cNvPr>
          <p:cNvPicPr>
            <a:picLocks noChangeAspect="1"/>
          </p:cNvPicPr>
          <p:nvPr/>
        </p:nvPicPr>
        <p:blipFill>
          <a:blip r:embed="rId3"/>
          <a:stretch>
            <a:fillRect/>
          </a:stretch>
        </p:blipFill>
        <p:spPr>
          <a:xfrm>
            <a:off x="5888150" y="1253755"/>
            <a:ext cx="6125430" cy="5058481"/>
          </a:xfrm>
          <a:prstGeom prst="rect">
            <a:avLst/>
          </a:prstGeom>
        </p:spPr>
      </p:pic>
      <p:sp>
        <p:nvSpPr>
          <p:cNvPr id="6" name="TextBox 5">
            <a:extLst>
              <a:ext uri="{FF2B5EF4-FFF2-40B4-BE49-F238E27FC236}">
                <a16:creationId xmlns:a16="http://schemas.microsoft.com/office/drawing/2014/main" id="{FF30562A-63D1-EDB5-EB98-A9DCC242DCDD}"/>
              </a:ext>
            </a:extLst>
          </p:cNvPr>
          <p:cNvSpPr txBox="1"/>
          <p:nvPr/>
        </p:nvSpPr>
        <p:spPr>
          <a:xfrm>
            <a:off x="8426605" y="6369386"/>
            <a:ext cx="1452642" cy="369332"/>
          </a:xfrm>
          <a:prstGeom prst="rect">
            <a:avLst/>
          </a:prstGeom>
          <a:noFill/>
        </p:spPr>
        <p:txBody>
          <a:bodyPr wrap="none" rtlCol="0">
            <a:spAutoFit/>
          </a:bodyPr>
          <a:lstStyle/>
          <a:p>
            <a:r>
              <a:rPr lang="en-US"/>
              <a:t>M. Liu (1991)</a:t>
            </a:r>
          </a:p>
        </p:txBody>
      </p:sp>
    </p:spTree>
    <p:extLst>
      <p:ext uri="{BB962C8B-B14F-4D97-AF65-F5344CB8AC3E}">
        <p14:creationId xmlns:p14="http://schemas.microsoft.com/office/powerpoint/2010/main" val="3098787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7F426-6B35-900E-014D-75912E01F87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19B1DE-DD16-C443-7D15-E627725365B6}"/>
              </a:ext>
            </a:extLst>
          </p:cNvPr>
          <p:cNvSpPr>
            <a:spLocks noGrp="1"/>
          </p:cNvSpPr>
          <p:nvPr>
            <p:ph type="sldNum" sz="quarter" idx="4"/>
          </p:nvPr>
        </p:nvSpPr>
        <p:spPr/>
        <p:txBody>
          <a:bodyPr/>
          <a:lstStyle/>
          <a:p>
            <a:fld id="{86CB4B4D-7CA3-9044-876B-883B54F8677D}" type="slidenum">
              <a:rPr lang="en-CA" smtClean="0"/>
              <a:pPr/>
              <a:t>27</a:t>
            </a:fld>
            <a:endParaRPr lang="en-CA" b="1"/>
          </a:p>
        </p:txBody>
      </p:sp>
      <p:sp>
        <p:nvSpPr>
          <p:cNvPr id="4" name="Text Placeholder 1">
            <a:extLst>
              <a:ext uri="{FF2B5EF4-FFF2-40B4-BE49-F238E27FC236}">
                <a16:creationId xmlns:a16="http://schemas.microsoft.com/office/drawing/2014/main" id="{345B4892-2981-9E39-8B0F-A98094B32FDE}"/>
              </a:ext>
            </a:extLst>
          </p:cNvPr>
          <p:cNvSpPr>
            <a:spLocks noGrp="1"/>
          </p:cNvSpPr>
          <p:nvPr>
            <p:ph type="body" sz="quarter" idx="10"/>
          </p:nvPr>
        </p:nvSpPr>
        <p:spPr>
          <a:xfrm>
            <a:off x="2683105" y="2112924"/>
            <a:ext cx="6825790" cy="1316076"/>
          </a:xfrm>
        </p:spPr>
        <p:txBody>
          <a:bodyPr>
            <a:noAutofit/>
          </a:bodyPr>
          <a:lstStyle/>
          <a:p>
            <a:r>
              <a:rPr lang="en-US" sz="6000" dirty="0"/>
              <a:t>How do we produce low-background ZnS?</a:t>
            </a:r>
          </a:p>
        </p:txBody>
      </p:sp>
    </p:spTree>
    <p:extLst>
      <p:ext uri="{BB962C8B-B14F-4D97-AF65-F5344CB8AC3E}">
        <p14:creationId xmlns:p14="http://schemas.microsoft.com/office/powerpoint/2010/main" val="2273039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84472-0B71-0B77-2098-394B979DD00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C345BC9-8E39-06E0-19EC-E3467162002B}"/>
              </a:ext>
            </a:extLst>
          </p:cNvPr>
          <p:cNvSpPr>
            <a:spLocks noGrp="1"/>
          </p:cNvSpPr>
          <p:nvPr>
            <p:ph type="body" sz="quarter" idx="10"/>
          </p:nvPr>
        </p:nvSpPr>
        <p:spPr/>
        <p:txBody>
          <a:bodyPr/>
          <a:lstStyle/>
          <a:p>
            <a:r>
              <a:rPr lang="en-US" dirty="0"/>
              <a:t>ZnS synthesis – background</a:t>
            </a:r>
          </a:p>
        </p:txBody>
      </p:sp>
      <p:sp>
        <p:nvSpPr>
          <p:cNvPr id="3" name="Slide Number Placeholder 2">
            <a:extLst>
              <a:ext uri="{FF2B5EF4-FFF2-40B4-BE49-F238E27FC236}">
                <a16:creationId xmlns:a16="http://schemas.microsoft.com/office/drawing/2014/main" id="{557C52F7-3299-8D7D-2997-CE0A75C719D6}"/>
              </a:ext>
            </a:extLst>
          </p:cNvPr>
          <p:cNvSpPr>
            <a:spLocks noGrp="1"/>
          </p:cNvSpPr>
          <p:nvPr>
            <p:ph type="sldNum" sz="quarter" idx="4"/>
          </p:nvPr>
        </p:nvSpPr>
        <p:spPr/>
        <p:txBody>
          <a:bodyPr/>
          <a:lstStyle/>
          <a:p>
            <a:fld id="{86CB4B4D-7CA3-9044-876B-883B54F8677D}" type="slidenum">
              <a:rPr lang="en-CA" smtClean="0"/>
              <a:pPr/>
              <a:t>28</a:t>
            </a:fld>
            <a:endParaRPr lang="en-CA" b="1" dirty="0"/>
          </a:p>
        </p:txBody>
      </p:sp>
      <p:pic>
        <p:nvPicPr>
          <p:cNvPr id="5" name="Picture 2" descr="Decay chain of uranium-238, with radon near the middle ...">
            <a:extLst>
              <a:ext uri="{FF2B5EF4-FFF2-40B4-BE49-F238E27FC236}">
                <a16:creationId xmlns:a16="http://schemas.microsoft.com/office/drawing/2014/main" id="{B2081960-83A9-FC34-88EB-06A7C11545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926" y="1360893"/>
            <a:ext cx="3867205" cy="534773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6292EE07-18B2-3934-C838-F36A7427C6C5}"/>
              </a:ext>
            </a:extLst>
          </p:cNvPr>
          <p:cNvSpPr/>
          <p:nvPr/>
        </p:nvSpPr>
        <p:spPr>
          <a:xfrm>
            <a:off x="7626926" y="1307941"/>
            <a:ext cx="676275" cy="6477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F8F5C9A-208C-A5D0-8D09-E1D2D6A0CB6B}"/>
              </a:ext>
            </a:extLst>
          </p:cNvPr>
          <p:cNvSpPr/>
          <p:nvPr/>
        </p:nvSpPr>
        <p:spPr>
          <a:xfrm>
            <a:off x="9715622" y="5360665"/>
            <a:ext cx="676275" cy="6477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Zinc - Wikipedia">
            <a:extLst>
              <a:ext uri="{FF2B5EF4-FFF2-40B4-BE49-F238E27FC236}">
                <a16:creationId xmlns:a16="http://schemas.microsoft.com/office/drawing/2014/main" id="{1EE16CE6-3259-C1E8-A756-424EC3137B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657" y="1955641"/>
            <a:ext cx="6043745" cy="36918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CA2BE98-EA98-0CE1-07A7-135246222420}"/>
              </a:ext>
            </a:extLst>
          </p:cNvPr>
          <p:cNvSpPr txBox="1"/>
          <p:nvPr/>
        </p:nvSpPr>
        <p:spPr>
          <a:xfrm>
            <a:off x="2786742" y="5830745"/>
            <a:ext cx="2056653" cy="369332"/>
          </a:xfrm>
          <a:prstGeom prst="rect">
            <a:avLst/>
          </a:prstGeom>
          <a:noFill/>
        </p:spPr>
        <p:txBody>
          <a:bodyPr wrap="none" rtlCol="0">
            <a:spAutoFit/>
          </a:bodyPr>
          <a:lstStyle/>
          <a:p>
            <a:r>
              <a:rPr lang="en-CA" dirty="0"/>
              <a:t>Image: </a:t>
            </a:r>
            <a:r>
              <a:rPr lang="en-CA" dirty="0" err="1"/>
              <a:t>Pniok</a:t>
            </a:r>
            <a:r>
              <a:rPr lang="en-CA" dirty="0"/>
              <a:t> (2010)</a:t>
            </a:r>
          </a:p>
        </p:txBody>
      </p:sp>
    </p:spTree>
    <p:extLst>
      <p:ext uri="{BB962C8B-B14F-4D97-AF65-F5344CB8AC3E}">
        <p14:creationId xmlns:p14="http://schemas.microsoft.com/office/powerpoint/2010/main" val="748677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C2E4E-6E29-0E98-E5BD-2B1D0529393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DE8C717-454D-ECEF-D8D6-A44B5875F07C}"/>
              </a:ext>
            </a:extLst>
          </p:cNvPr>
          <p:cNvSpPr>
            <a:spLocks noGrp="1"/>
          </p:cNvSpPr>
          <p:nvPr>
            <p:ph type="body" sz="quarter" idx="10"/>
          </p:nvPr>
        </p:nvSpPr>
        <p:spPr/>
        <p:txBody>
          <a:bodyPr/>
          <a:lstStyle/>
          <a:p>
            <a:r>
              <a:rPr lang="en-US"/>
              <a:t>ZnS synthesis – main idea</a:t>
            </a:r>
          </a:p>
        </p:txBody>
      </p:sp>
      <p:sp>
        <p:nvSpPr>
          <p:cNvPr id="3" name="Slide Number Placeholder 2">
            <a:extLst>
              <a:ext uri="{FF2B5EF4-FFF2-40B4-BE49-F238E27FC236}">
                <a16:creationId xmlns:a16="http://schemas.microsoft.com/office/drawing/2014/main" id="{745E403C-3278-D712-6A31-808EE9137E25}"/>
              </a:ext>
            </a:extLst>
          </p:cNvPr>
          <p:cNvSpPr>
            <a:spLocks noGrp="1"/>
          </p:cNvSpPr>
          <p:nvPr>
            <p:ph type="sldNum" sz="quarter" idx="4"/>
          </p:nvPr>
        </p:nvSpPr>
        <p:spPr/>
        <p:txBody>
          <a:bodyPr/>
          <a:lstStyle/>
          <a:p>
            <a:fld id="{86CB4B4D-7CA3-9044-876B-883B54F8677D}" type="slidenum">
              <a:rPr lang="en-CA" smtClean="0"/>
              <a:pPr/>
              <a:t>29</a:t>
            </a:fld>
            <a:endParaRPr lang="en-CA" b="1" dirty="0"/>
          </a:p>
        </p:txBody>
      </p:sp>
      <p:sp>
        <p:nvSpPr>
          <p:cNvPr id="4" name="Text Placeholder 3">
            <a:extLst>
              <a:ext uri="{FF2B5EF4-FFF2-40B4-BE49-F238E27FC236}">
                <a16:creationId xmlns:a16="http://schemas.microsoft.com/office/drawing/2014/main" id="{19550F11-A764-C005-107C-1A4F627F02A7}"/>
              </a:ext>
            </a:extLst>
          </p:cNvPr>
          <p:cNvSpPr>
            <a:spLocks noGrp="1"/>
          </p:cNvSpPr>
          <p:nvPr>
            <p:ph type="body" sz="quarter" idx="13"/>
          </p:nvPr>
        </p:nvSpPr>
        <p:spPr>
          <a:xfrm>
            <a:off x="736600" y="2342926"/>
            <a:ext cx="6370877" cy="3994150"/>
          </a:xfrm>
        </p:spPr>
        <p:txBody>
          <a:bodyPr/>
          <a:lstStyle/>
          <a:p>
            <a:pPr marL="514350" indent="-514350">
              <a:buFont typeface="+mj-lt"/>
              <a:buAutoNum type="arabicPeriod"/>
            </a:pPr>
            <a:r>
              <a:rPr lang="en-US" dirty="0"/>
              <a:t>Selectively precipitate Pb-210 from Zn(CH₃CO₂)₂</a:t>
            </a:r>
          </a:p>
          <a:p>
            <a:pPr marL="514350" indent="-514350">
              <a:buFont typeface="+mj-lt"/>
              <a:buAutoNum type="arabicPeriod"/>
            </a:pPr>
            <a:r>
              <a:rPr lang="en-US" dirty="0"/>
              <a:t>Add enough Na</a:t>
            </a:r>
            <a:r>
              <a:rPr lang="en-US" baseline="-25000" dirty="0"/>
              <a:t>2</a:t>
            </a:r>
            <a:r>
              <a:rPr lang="en-US" dirty="0"/>
              <a:t>S to precipitate 95% of Zn, leaving behind U</a:t>
            </a:r>
          </a:p>
          <a:p>
            <a:pPr marL="514350" indent="-514350">
              <a:buFont typeface="+mj-lt"/>
              <a:buAutoNum type="arabicPeriod"/>
            </a:pPr>
            <a:r>
              <a:rPr lang="en-US" dirty="0"/>
              <a:t>Dope with between 200ppm and 5% Ag by weight</a:t>
            </a:r>
          </a:p>
        </p:txBody>
      </p:sp>
      <p:pic>
        <p:nvPicPr>
          <p:cNvPr id="5" name="Picture 2" descr="Decay chain of uranium-238, with radon near the middle ...">
            <a:extLst>
              <a:ext uri="{FF2B5EF4-FFF2-40B4-BE49-F238E27FC236}">
                <a16:creationId xmlns:a16="http://schemas.microsoft.com/office/drawing/2014/main" id="{1C05BDD2-FA34-4F2B-A877-186A6AD73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926" y="1360893"/>
            <a:ext cx="3867205" cy="534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887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02E75-CED0-7671-A56B-4D62E73B300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5C2BDE2-7B02-D654-E9A7-CAD7A757B440}"/>
              </a:ext>
            </a:extLst>
          </p:cNvPr>
          <p:cNvSpPr>
            <a:spLocks noGrp="1"/>
          </p:cNvSpPr>
          <p:nvPr>
            <p:ph type="body" sz="quarter" idx="10"/>
          </p:nvPr>
        </p:nvSpPr>
        <p:spPr/>
        <p:txBody>
          <a:bodyPr/>
          <a:lstStyle/>
          <a:p>
            <a:r>
              <a:rPr lang="en-US"/>
              <a:t>U-238 chain and Rn-222</a:t>
            </a:r>
          </a:p>
          <a:p>
            <a:endParaRPr lang="en-US"/>
          </a:p>
        </p:txBody>
      </p:sp>
      <p:pic>
        <p:nvPicPr>
          <p:cNvPr id="1026" name="Picture 2" descr="Decay chain of uranium-238, with radon near the middle ...">
            <a:extLst>
              <a:ext uri="{FF2B5EF4-FFF2-40B4-BE49-F238E27FC236}">
                <a16:creationId xmlns:a16="http://schemas.microsoft.com/office/drawing/2014/main" id="{ECE3BA0E-704C-E02B-4C8A-40B660AD5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0651" y="1438391"/>
            <a:ext cx="3867205" cy="534773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2">
            <a:extLst>
              <a:ext uri="{FF2B5EF4-FFF2-40B4-BE49-F238E27FC236}">
                <a16:creationId xmlns:a16="http://schemas.microsoft.com/office/drawing/2014/main" id="{7D9CD29B-39DE-255A-2107-4C7170F8E183}"/>
              </a:ext>
            </a:extLst>
          </p:cNvPr>
          <p:cNvSpPr>
            <a:spLocks noGrp="1"/>
          </p:cNvSpPr>
          <p:nvPr>
            <p:ph type="body" sz="quarter" idx="13"/>
          </p:nvPr>
        </p:nvSpPr>
        <p:spPr>
          <a:xfrm>
            <a:off x="736600" y="2342926"/>
            <a:ext cx="5654964" cy="3994150"/>
          </a:xfrm>
        </p:spPr>
        <p:txBody>
          <a:bodyPr/>
          <a:lstStyle/>
          <a:p>
            <a:pPr marL="457200" indent="-457200">
              <a:buFont typeface="Arial" panose="020B0604020202020204" pitchFamily="34" charset="0"/>
              <a:buChar char="•"/>
            </a:pPr>
            <a:r>
              <a:rPr lang="en-US"/>
              <a:t>Abundant underground</a:t>
            </a:r>
          </a:p>
        </p:txBody>
      </p:sp>
      <p:sp>
        <p:nvSpPr>
          <p:cNvPr id="3" name="Slide Number Placeholder 2">
            <a:extLst>
              <a:ext uri="{FF2B5EF4-FFF2-40B4-BE49-F238E27FC236}">
                <a16:creationId xmlns:a16="http://schemas.microsoft.com/office/drawing/2014/main" id="{43E3F6F5-1D11-B5D8-D030-80698F759DA2}"/>
              </a:ext>
            </a:extLst>
          </p:cNvPr>
          <p:cNvSpPr>
            <a:spLocks noGrp="1"/>
          </p:cNvSpPr>
          <p:nvPr>
            <p:ph type="sldNum" sz="quarter" idx="4"/>
          </p:nvPr>
        </p:nvSpPr>
        <p:spPr/>
        <p:txBody>
          <a:bodyPr/>
          <a:lstStyle/>
          <a:p>
            <a:fld id="{86CB4B4D-7CA3-9044-876B-883B54F8677D}" type="slidenum">
              <a:rPr lang="en-CA" smtClean="0"/>
              <a:pPr/>
              <a:t>3</a:t>
            </a:fld>
            <a:endParaRPr lang="en-CA" b="1"/>
          </a:p>
        </p:txBody>
      </p:sp>
    </p:spTree>
    <p:extLst>
      <p:ext uri="{BB962C8B-B14F-4D97-AF65-F5344CB8AC3E}">
        <p14:creationId xmlns:p14="http://schemas.microsoft.com/office/powerpoint/2010/main" val="3757899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AC16645-8AA9-B529-A7BE-896EA26BE75D}"/>
              </a:ext>
            </a:extLst>
          </p:cNvPr>
          <p:cNvGrpSpPr/>
          <p:nvPr/>
        </p:nvGrpSpPr>
        <p:grpSpPr>
          <a:xfrm>
            <a:off x="7171602" y="1363819"/>
            <a:ext cx="3680371" cy="4833257"/>
            <a:chOff x="1132114" y="2264229"/>
            <a:chExt cx="2710543" cy="3559628"/>
          </a:xfrm>
        </p:grpSpPr>
        <p:sp>
          <p:nvSpPr>
            <p:cNvPr id="23" name="Rectangle 22">
              <a:extLst>
                <a:ext uri="{FF2B5EF4-FFF2-40B4-BE49-F238E27FC236}">
                  <a16:creationId xmlns:a16="http://schemas.microsoft.com/office/drawing/2014/main" id="{8FC68BFD-C1C4-A6E1-D18A-E378FF4B0D95}"/>
                </a:ext>
              </a:extLst>
            </p:cNvPr>
            <p:cNvSpPr/>
            <p:nvPr/>
          </p:nvSpPr>
          <p:spPr>
            <a:xfrm>
              <a:off x="1132114" y="2264229"/>
              <a:ext cx="2710543" cy="35596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a:extLst>
                <a:ext uri="{FF2B5EF4-FFF2-40B4-BE49-F238E27FC236}">
                  <a16:creationId xmlns:a16="http://schemas.microsoft.com/office/drawing/2014/main" id="{A9CB7ACB-2CF8-74D0-CC51-4B117CF5F7A5}"/>
                </a:ext>
              </a:extLst>
            </p:cNvPr>
            <p:cNvSpPr/>
            <p:nvPr/>
          </p:nvSpPr>
          <p:spPr>
            <a:xfrm>
              <a:off x="1132114" y="3135086"/>
              <a:ext cx="2710543" cy="2688771"/>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 name="Slide Number Placeholder 2">
            <a:extLst>
              <a:ext uri="{FF2B5EF4-FFF2-40B4-BE49-F238E27FC236}">
                <a16:creationId xmlns:a16="http://schemas.microsoft.com/office/drawing/2014/main" id="{79930377-45F3-CE6C-9BE9-C2E0A5355E46}"/>
              </a:ext>
            </a:extLst>
          </p:cNvPr>
          <p:cNvSpPr>
            <a:spLocks noGrp="1"/>
          </p:cNvSpPr>
          <p:nvPr>
            <p:ph type="sldNum" sz="quarter" idx="4"/>
          </p:nvPr>
        </p:nvSpPr>
        <p:spPr/>
        <p:txBody>
          <a:bodyPr/>
          <a:lstStyle/>
          <a:p>
            <a:fld id="{86CB4B4D-7CA3-9044-876B-883B54F8677D}" type="slidenum">
              <a:rPr lang="en-CA" smtClean="0"/>
              <a:pPr/>
              <a:t>30</a:t>
            </a:fld>
            <a:endParaRPr lang="en-CA" b="1"/>
          </a:p>
        </p:txBody>
      </p:sp>
      <p:grpSp>
        <p:nvGrpSpPr>
          <p:cNvPr id="7" name="Group 6">
            <a:extLst>
              <a:ext uri="{FF2B5EF4-FFF2-40B4-BE49-F238E27FC236}">
                <a16:creationId xmlns:a16="http://schemas.microsoft.com/office/drawing/2014/main" id="{BE051FD8-1D83-6EE0-A527-1C70C74DB61C}"/>
              </a:ext>
            </a:extLst>
          </p:cNvPr>
          <p:cNvGrpSpPr/>
          <p:nvPr/>
        </p:nvGrpSpPr>
        <p:grpSpPr>
          <a:xfrm>
            <a:off x="1136812" y="1366820"/>
            <a:ext cx="3680371" cy="4833257"/>
            <a:chOff x="1132114" y="2264229"/>
            <a:chExt cx="2710543" cy="3559628"/>
          </a:xfrm>
        </p:grpSpPr>
        <p:sp>
          <p:nvSpPr>
            <p:cNvPr id="5" name="Rectangle 4">
              <a:extLst>
                <a:ext uri="{FF2B5EF4-FFF2-40B4-BE49-F238E27FC236}">
                  <a16:creationId xmlns:a16="http://schemas.microsoft.com/office/drawing/2014/main" id="{33F47463-8C95-5FA8-6407-0928A8122005}"/>
                </a:ext>
              </a:extLst>
            </p:cNvPr>
            <p:cNvSpPr/>
            <p:nvPr/>
          </p:nvSpPr>
          <p:spPr>
            <a:xfrm>
              <a:off x="1132114" y="2264229"/>
              <a:ext cx="2710543" cy="35596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8966F554-1D28-6B6F-F5D2-06B7827904B6}"/>
                </a:ext>
              </a:extLst>
            </p:cNvPr>
            <p:cNvSpPr/>
            <p:nvPr/>
          </p:nvSpPr>
          <p:spPr>
            <a:xfrm>
              <a:off x="1132114" y="3135086"/>
              <a:ext cx="2710543" cy="2688771"/>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11" name="Picture 10" descr="A close up of a sign&#10;&#10;AI-generated content may be incorrect.">
            <a:extLst>
              <a:ext uri="{FF2B5EF4-FFF2-40B4-BE49-F238E27FC236}">
                <a16:creationId xmlns:a16="http://schemas.microsoft.com/office/drawing/2014/main" id="{2F06D416-8992-AE79-DD9A-6BF247A35C42}"/>
              </a:ext>
            </a:extLst>
          </p:cNvPr>
          <p:cNvPicPr>
            <a:picLocks noChangeAspect="1"/>
          </p:cNvPicPr>
          <p:nvPr/>
        </p:nvPicPr>
        <p:blipFill>
          <a:blip r:embed="rId3"/>
          <a:stretch>
            <a:fillRect/>
          </a:stretch>
        </p:blipFill>
        <p:spPr>
          <a:xfrm>
            <a:off x="1853610" y="2899184"/>
            <a:ext cx="1984176" cy="451682"/>
          </a:xfrm>
          <a:prstGeom prst="rect">
            <a:avLst/>
          </a:prstGeom>
        </p:spPr>
      </p:pic>
      <p:pic>
        <p:nvPicPr>
          <p:cNvPr id="13" name="Picture 12">
            <a:extLst>
              <a:ext uri="{FF2B5EF4-FFF2-40B4-BE49-F238E27FC236}">
                <a16:creationId xmlns:a16="http://schemas.microsoft.com/office/drawing/2014/main" id="{1B8A4F42-B6CD-07F4-3A09-EA5C77151CBE}"/>
              </a:ext>
            </a:extLst>
          </p:cNvPr>
          <p:cNvPicPr>
            <a:picLocks noChangeAspect="1"/>
          </p:cNvPicPr>
          <p:nvPr/>
        </p:nvPicPr>
        <p:blipFill>
          <a:blip r:embed="rId4"/>
          <a:stretch>
            <a:fillRect/>
          </a:stretch>
        </p:blipFill>
        <p:spPr>
          <a:xfrm>
            <a:off x="2925380" y="2901156"/>
            <a:ext cx="1667108" cy="447737"/>
          </a:xfrm>
          <a:prstGeom prst="rect">
            <a:avLst/>
          </a:prstGeom>
        </p:spPr>
      </p:pic>
      <p:pic>
        <p:nvPicPr>
          <p:cNvPr id="15" name="Picture 14" descr="A letter s and s in a black background&#10;&#10;AI-generated content may be incorrect.">
            <a:extLst>
              <a:ext uri="{FF2B5EF4-FFF2-40B4-BE49-F238E27FC236}">
                <a16:creationId xmlns:a16="http://schemas.microsoft.com/office/drawing/2014/main" id="{F3D9FB5A-51E1-D1B0-35C1-74DA6E7CB34E}"/>
              </a:ext>
            </a:extLst>
          </p:cNvPr>
          <p:cNvPicPr>
            <a:picLocks noChangeAspect="1"/>
          </p:cNvPicPr>
          <p:nvPr/>
        </p:nvPicPr>
        <p:blipFill>
          <a:blip r:embed="rId5"/>
          <a:stretch>
            <a:fillRect/>
          </a:stretch>
        </p:blipFill>
        <p:spPr>
          <a:xfrm>
            <a:off x="9506384" y="2828841"/>
            <a:ext cx="533474" cy="552527"/>
          </a:xfrm>
          <a:prstGeom prst="rect">
            <a:avLst/>
          </a:prstGeom>
        </p:spPr>
      </p:pic>
      <p:pic>
        <p:nvPicPr>
          <p:cNvPr id="17" name="Picture 16" descr="A black background with colorful letters&#10;&#10;AI-generated content may be incorrect.">
            <a:extLst>
              <a:ext uri="{FF2B5EF4-FFF2-40B4-BE49-F238E27FC236}">
                <a16:creationId xmlns:a16="http://schemas.microsoft.com/office/drawing/2014/main" id="{98FECCC4-F8BE-A2F9-D956-D856CF4ECFDE}"/>
              </a:ext>
            </a:extLst>
          </p:cNvPr>
          <p:cNvPicPr>
            <a:picLocks noChangeAspect="1"/>
          </p:cNvPicPr>
          <p:nvPr/>
        </p:nvPicPr>
        <p:blipFill>
          <a:blip r:embed="rId6"/>
          <a:stretch>
            <a:fillRect/>
          </a:stretch>
        </p:blipFill>
        <p:spPr>
          <a:xfrm>
            <a:off x="7882685" y="2828841"/>
            <a:ext cx="762106" cy="590632"/>
          </a:xfrm>
          <a:prstGeom prst="rect">
            <a:avLst/>
          </a:prstGeom>
        </p:spPr>
      </p:pic>
      <p:pic>
        <p:nvPicPr>
          <p:cNvPr id="19" name="Picture 18" descr="A black background with blue and orange letters&#10;&#10;AI-generated content may be incorrect.">
            <a:extLst>
              <a:ext uri="{FF2B5EF4-FFF2-40B4-BE49-F238E27FC236}">
                <a16:creationId xmlns:a16="http://schemas.microsoft.com/office/drawing/2014/main" id="{103E2FD8-8D4E-25F2-515A-8B01EA5757EB}"/>
              </a:ext>
            </a:extLst>
          </p:cNvPr>
          <p:cNvPicPr>
            <a:picLocks noChangeAspect="1"/>
          </p:cNvPicPr>
          <p:nvPr/>
        </p:nvPicPr>
        <p:blipFill>
          <a:blip r:embed="rId7"/>
          <a:stretch>
            <a:fillRect/>
          </a:stretch>
        </p:blipFill>
        <p:spPr>
          <a:xfrm>
            <a:off x="8644791" y="2828841"/>
            <a:ext cx="838317" cy="600159"/>
          </a:xfrm>
          <a:prstGeom prst="rect">
            <a:avLst/>
          </a:prstGeom>
        </p:spPr>
      </p:pic>
      <p:pic>
        <p:nvPicPr>
          <p:cNvPr id="21" name="Picture 20" descr="A black background with colorful letters&#10;&#10;AI-generated content may be incorrect.">
            <a:extLst>
              <a:ext uri="{FF2B5EF4-FFF2-40B4-BE49-F238E27FC236}">
                <a16:creationId xmlns:a16="http://schemas.microsoft.com/office/drawing/2014/main" id="{7B019B32-D12C-37B8-A40F-766C54D29D2E}"/>
              </a:ext>
            </a:extLst>
          </p:cNvPr>
          <p:cNvPicPr>
            <a:picLocks noChangeAspect="1"/>
          </p:cNvPicPr>
          <p:nvPr/>
        </p:nvPicPr>
        <p:blipFill>
          <a:blip r:embed="rId8"/>
          <a:stretch>
            <a:fillRect/>
          </a:stretch>
        </p:blipFill>
        <p:spPr>
          <a:xfrm>
            <a:off x="1761046" y="2786104"/>
            <a:ext cx="819264" cy="609685"/>
          </a:xfrm>
          <a:prstGeom prst="rect">
            <a:avLst/>
          </a:prstGeom>
        </p:spPr>
      </p:pic>
      <p:sp>
        <p:nvSpPr>
          <p:cNvPr id="2" name="Text Placeholder 1">
            <a:extLst>
              <a:ext uri="{FF2B5EF4-FFF2-40B4-BE49-F238E27FC236}">
                <a16:creationId xmlns:a16="http://schemas.microsoft.com/office/drawing/2014/main" id="{0E4E78FC-BF45-EC7A-5A64-5C452CF7B9E9}"/>
              </a:ext>
            </a:extLst>
          </p:cNvPr>
          <p:cNvSpPr>
            <a:spLocks noGrp="1"/>
          </p:cNvSpPr>
          <p:nvPr>
            <p:ph type="body" sz="quarter" idx="10"/>
          </p:nvPr>
        </p:nvSpPr>
        <p:spPr>
          <a:xfrm>
            <a:off x="473710" y="515613"/>
            <a:ext cx="9380794" cy="1316076"/>
          </a:xfrm>
        </p:spPr>
        <p:txBody>
          <a:bodyPr/>
          <a:lstStyle/>
          <a:p>
            <a:r>
              <a:rPr lang="en-US" dirty="0"/>
              <a:t>Preliminary ZnS synthesis</a:t>
            </a:r>
          </a:p>
        </p:txBody>
      </p:sp>
    </p:spTree>
    <p:extLst>
      <p:ext uri="{BB962C8B-B14F-4D97-AF65-F5344CB8AC3E}">
        <p14:creationId xmlns:p14="http://schemas.microsoft.com/office/powerpoint/2010/main" val="150365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40000" decel="6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3" accel="40000" decel="6000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F397170-36BA-83B7-2A79-24A6DF21875F}"/>
              </a:ext>
            </a:extLst>
          </p:cNvPr>
          <p:cNvGrpSpPr/>
          <p:nvPr/>
        </p:nvGrpSpPr>
        <p:grpSpPr>
          <a:xfrm>
            <a:off x="4069883" y="2171383"/>
            <a:ext cx="3378466" cy="3911782"/>
            <a:chOff x="1132114" y="2264229"/>
            <a:chExt cx="2710543" cy="3559628"/>
          </a:xfrm>
        </p:grpSpPr>
        <p:sp>
          <p:nvSpPr>
            <p:cNvPr id="13" name="Rectangle 12">
              <a:extLst>
                <a:ext uri="{FF2B5EF4-FFF2-40B4-BE49-F238E27FC236}">
                  <a16:creationId xmlns:a16="http://schemas.microsoft.com/office/drawing/2014/main" id="{EAE84A17-05B0-6A34-AB7D-BA4CBD97038D}"/>
                </a:ext>
              </a:extLst>
            </p:cNvPr>
            <p:cNvSpPr/>
            <p:nvPr/>
          </p:nvSpPr>
          <p:spPr>
            <a:xfrm>
              <a:off x="1132114" y="2264229"/>
              <a:ext cx="2710543" cy="35596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1DF9113B-7A82-F8C8-0C90-1E644D951BFD}"/>
                </a:ext>
              </a:extLst>
            </p:cNvPr>
            <p:cNvSpPr/>
            <p:nvPr/>
          </p:nvSpPr>
          <p:spPr>
            <a:xfrm>
              <a:off x="1132114" y="3135086"/>
              <a:ext cx="2710543" cy="2688771"/>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 name="Slide Number Placeholder 2">
            <a:extLst>
              <a:ext uri="{FF2B5EF4-FFF2-40B4-BE49-F238E27FC236}">
                <a16:creationId xmlns:a16="http://schemas.microsoft.com/office/drawing/2014/main" id="{1A586922-2D4B-0751-75F6-772CD00D5F19}"/>
              </a:ext>
            </a:extLst>
          </p:cNvPr>
          <p:cNvSpPr>
            <a:spLocks noGrp="1"/>
          </p:cNvSpPr>
          <p:nvPr>
            <p:ph type="sldNum" sz="quarter" idx="4"/>
          </p:nvPr>
        </p:nvSpPr>
        <p:spPr/>
        <p:txBody>
          <a:bodyPr/>
          <a:lstStyle/>
          <a:p>
            <a:fld id="{86CB4B4D-7CA3-9044-876B-883B54F8677D}" type="slidenum">
              <a:rPr lang="en-CA" smtClean="0"/>
              <a:pPr/>
              <a:t>31</a:t>
            </a:fld>
            <a:endParaRPr lang="en-CA" b="1"/>
          </a:p>
        </p:txBody>
      </p:sp>
      <p:grpSp>
        <p:nvGrpSpPr>
          <p:cNvPr id="5" name="Group 4">
            <a:extLst>
              <a:ext uri="{FF2B5EF4-FFF2-40B4-BE49-F238E27FC236}">
                <a16:creationId xmlns:a16="http://schemas.microsoft.com/office/drawing/2014/main" id="{6FB8366B-DDEA-480C-1250-B87FBEF5FBDF}"/>
              </a:ext>
            </a:extLst>
          </p:cNvPr>
          <p:cNvGrpSpPr/>
          <p:nvPr/>
        </p:nvGrpSpPr>
        <p:grpSpPr>
          <a:xfrm>
            <a:off x="703675" y="539015"/>
            <a:ext cx="2713293" cy="3736010"/>
            <a:chOff x="1132114" y="2264229"/>
            <a:chExt cx="2710543" cy="3559628"/>
          </a:xfrm>
        </p:grpSpPr>
        <p:sp>
          <p:nvSpPr>
            <p:cNvPr id="6" name="Rectangle 5">
              <a:extLst>
                <a:ext uri="{FF2B5EF4-FFF2-40B4-BE49-F238E27FC236}">
                  <a16:creationId xmlns:a16="http://schemas.microsoft.com/office/drawing/2014/main" id="{FDECE21B-5A4B-DF20-63D3-F1028A2C0280}"/>
                </a:ext>
              </a:extLst>
            </p:cNvPr>
            <p:cNvSpPr/>
            <p:nvPr/>
          </p:nvSpPr>
          <p:spPr>
            <a:xfrm>
              <a:off x="1132114" y="2264229"/>
              <a:ext cx="2710543" cy="35596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6743D5BC-4065-63B3-53C6-4D2D7173C46B}"/>
                </a:ext>
              </a:extLst>
            </p:cNvPr>
            <p:cNvSpPr/>
            <p:nvPr/>
          </p:nvSpPr>
          <p:spPr>
            <a:xfrm>
              <a:off x="1132114" y="3135086"/>
              <a:ext cx="2710543" cy="2688771"/>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9" name="Picture 8">
            <a:extLst>
              <a:ext uri="{FF2B5EF4-FFF2-40B4-BE49-F238E27FC236}">
                <a16:creationId xmlns:a16="http://schemas.microsoft.com/office/drawing/2014/main" id="{2A9E51BA-91CF-DBFB-D67C-A1DE76A5CC12}"/>
              </a:ext>
            </a:extLst>
          </p:cNvPr>
          <p:cNvPicPr>
            <a:picLocks noChangeAspect="1"/>
          </p:cNvPicPr>
          <p:nvPr/>
        </p:nvPicPr>
        <p:blipFill>
          <a:blip r:embed="rId3"/>
          <a:stretch>
            <a:fillRect/>
          </a:stretch>
        </p:blipFill>
        <p:spPr>
          <a:xfrm>
            <a:off x="1964696" y="2233974"/>
            <a:ext cx="1288642" cy="346092"/>
          </a:xfrm>
          <a:prstGeom prst="rect">
            <a:avLst/>
          </a:prstGeom>
        </p:spPr>
      </p:pic>
      <p:pic>
        <p:nvPicPr>
          <p:cNvPr id="10" name="Picture 9" descr="A black background with colorful letters&#10;&#10;AI-generated content may be incorrect.">
            <a:extLst>
              <a:ext uri="{FF2B5EF4-FFF2-40B4-BE49-F238E27FC236}">
                <a16:creationId xmlns:a16="http://schemas.microsoft.com/office/drawing/2014/main" id="{40286EBD-3516-BBF6-D131-9A22F5F1B8AF}"/>
              </a:ext>
            </a:extLst>
          </p:cNvPr>
          <p:cNvPicPr>
            <a:picLocks noChangeAspect="1"/>
          </p:cNvPicPr>
          <p:nvPr/>
        </p:nvPicPr>
        <p:blipFill>
          <a:blip r:embed="rId4"/>
          <a:stretch>
            <a:fillRect/>
          </a:stretch>
        </p:blipFill>
        <p:spPr>
          <a:xfrm>
            <a:off x="963992" y="2171383"/>
            <a:ext cx="633274" cy="471274"/>
          </a:xfrm>
          <a:prstGeom prst="rect">
            <a:avLst/>
          </a:prstGeom>
        </p:spPr>
      </p:pic>
      <p:grpSp>
        <p:nvGrpSpPr>
          <p:cNvPr id="15" name="Group 14">
            <a:extLst>
              <a:ext uri="{FF2B5EF4-FFF2-40B4-BE49-F238E27FC236}">
                <a16:creationId xmlns:a16="http://schemas.microsoft.com/office/drawing/2014/main" id="{FE8BD326-CB3E-A937-4F9B-74831AB9E68C}"/>
              </a:ext>
            </a:extLst>
          </p:cNvPr>
          <p:cNvGrpSpPr/>
          <p:nvPr/>
        </p:nvGrpSpPr>
        <p:grpSpPr>
          <a:xfrm>
            <a:off x="8248277" y="539015"/>
            <a:ext cx="2713293" cy="3736010"/>
            <a:chOff x="1132114" y="2264229"/>
            <a:chExt cx="2710543" cy="3559628"/>
          </a:xfrm>
        </p:grpSpPr>
        <p:sp>
          <p:nvSpPr>
            <p:cNvPr id="16" name="Rectangle 15">
              <a:extLst>
                <a:ext uri="{FF2B5EF4-FFF2-40B4-BE49-F238E27FC236}">
                  <a16:creationId xmlns:a16="http://schemas.microsoft.com/office/drawing/2014/main" id="{5D8AE149-D900-0D6E-EC8D-1C813D6A8CB0}"/>
                </a:ext>
              </a:extLst>
            </p:cNvPr>
            <p:cNvSpPr/>
            <p:nvPr/>
          </p:nvSpPr>
          <p:spPr>
            <a:xfrm>
              <a:off x="1132114" y="2264229"/>
              <a:ext cx="2710543" cy="35596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17D7BCCA-2572-37AD-E44C-EA03CB2F6A92}"/>
                </a:ext>
              </a:extLst>
            </p:cNvPr>
            <p:cNvSpPr/>
            <p:nvPr/>
          </p:nvSpPr>
          <p:spPr>
            <a:xfrm>
              <a:off x="1132114" y="3135086"/>
              <a:ext cx="2710543" cy="2688771"/>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18" name="Picture 17" descr="A letter s and s in a black background&#10;&#10;AI-generated content may be incorrect.">
            <a:extLst>
              <a:ext uri="{FF2B5EF4-FFF2-40B4-BE49-F238E27FC236}">
                <a16:creationId xmlns:a16="http://schemas.microsoft.com/office/drawing/2014/main" id="{895F243E-ADDC-6BD1-8ED4-4EC5C1082069}"/>
              </a:ext>
            </a:extLst>
          </p:cNvPr>
          <p:cNvPicPr>
            <a:picLocks noChangeAspect="1"/>
          </p:cNvPicPr>
          <p:nvPr/>
        </p:nvPicPr>
        <p:blipFill>
          <a:blip r:embed="rId5"/>
          <a:stretch>
            <a:fillRect/>
          </a:stretch>
        </p:blipFill>
        <p:spPr>
          <a:xfrm>
            <a:off x="10227304" y="2062041"/>
            <a:ext cx="463372" cy="479921"/>
          </a:xfrm>
          <a:prstGeom prst="rect">
            <a:avLst/>
          </a:prstGeom>
        </p:spPr>
      </p:pic>
      <p:pic>
        <p:nvPicPr>
          <p:cNvPr id="19" name="Picture 18" descr="A black background with colorful letters&#10;&#10;AI-generated content may be incorrect.">
            <a:extLst>
              <a:ext uri="{FF2B5EF4-FFF2-40B4-BE49-F238E27FC236}">
                <a16:creationId xmlns:a16="http://schemas.microsoft.com/office/drawing/2014/main" id="{35720063-4C17-A1F4-F4BA-59CEFACBE699}"/>
              </a:ext>
            </a:extLst>
          </p:cNvPr>
          <p:cNvPicPr>
            <a:picLocks noChangeAspect="1"/>
          </p:cNvPicPr>
          <p:nvPr/>
        </p:nvPicPr>
        <p:blipFill>
          <a:blip r:embed="rId6"/>
          <a:stretch>
            <a:fillRect/>
          </a:stretch>
        </p:blipFill>
        <p:spPr>
          <a:xfrm>
            <a:off x="8603605" y="2067047"/>
            <a:ext cx="661960" cy="513019"/>
          </a:xfrm>
          <a:prstGeom prst="rect">
            <a:avLst/>
          </a:prstGeom>
        </p:spPr>
      </p:pic>
    </p:spTree>
    <p:extLst>
      <p:ext uri="{BB962C8B-B14F-4D97-AF65-F5344CB8AC3E}">
        <p14:creationId xmlns:p14="http://schemas.microsoft.com/office/powerpoint/2010/main" val="295555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700000">
                                      <p:cBhvr>
                                        <p:cTn id="6" dur="500" fill="hold"/>
                                        <p:tgtEl>
                                          <p:spTgt spid="5"/>
                                        </p:tgtEl>
                                        <p:attrNameLst>
                                          <p:attrName>r</p:attrName>
                                        </p:attrNameLst>
                                      </p:cBhvr>
                                    </p:animRot>
                                  </p:childTnLst>
                                </p:cTn>
                              </p:par>
                              <p:par>
                                <p:cTn id="7" presetID="8" presetClass="emph" presetSubtype="0" fill="hold" nodeType="withEffect">
                                  <p:stCondLst>
                                    <p:cond delay="0"/>
                                  </p:stCondLst>
                                  <p:childTnLst>
                                    <p:animRot by="-2700000">
                                      <p:cBhvr>
                                        <p:cTn id="8" dur="500" fill="hold"/>
                                        <p:tgtEl>
                                          <p:spTgt spid="15"/>
                                        </p:tgtEl>
                                        <p:attrNameLst>
                                          <p:attrName>r</p:attrName>
                                        </p:attrNameLst>
                                      </p:cBhvr>
                                    </p:animRot>
                                  </p:childTnLst>
                                </p:cTn>
                              </p:par>
                            </p:childTnLst>
                          </p:cTn>
                        </p:par>
                        <p:par>
                          <p:cTn id="9" fill="hold">
                            <p:stCondLst>
                              <p:cond delay="500"/>
                            </p:stCondLst>
                            <p:childTnLst>
                              <p:par>
                                <p:cTn id="10" presetID="50" presetClass="path" presetSubtype="0" accel="20000" decel="20000" fill="hold" nodeType="afterEffect">
                                  <p:stCondLst>
                                    <p:cond delay="0"/>
                                  </p:stCondLst>
                                  <p:childTnLst>
                                    <p:animMotion origin="layout" path="M 2.08333E-6 4.07407E-6 L 0.13099 4.07407E-6 C 0.18971 4.07407E-6 0.26211 0.06481 0.26211 0.11782 L 0.26211 0.23564 " pathEditMode="relative" rAng="0" ptsTypes="AAAA">
                                      <p:cBhvr>
                                        <p:cTn id="11" dur="1000" fill="hold"/>
                                        <p:tgtEl>
                                          <p:spTgt spid="10"/>
                                        </p:tgtEl>
                                        <p:attrNameLst>
                                          <p:attrName>ppt_x</p:attrName>
                                          <p:attrName>ppt_y</p:attrName>
                                        </p:attrNameLst>
                                      </p:cBhvr>
                                      <p:rCtr x="13099" y="11782"/>
                                    </p:animMotion>
                                  </p:childTnLst>
                                </p:cTn>
                              </p:par>
                              <p:par>
                                <p:cTn id="12" presetID="50" presetClass="path" presetSubtype="0" accel="10000" decel="10000" fill="hold" nodeType="withEffect">
                                  <p:stCondLst>
                                    <p:cond delay="0"/>
                                  </p:stCondLst>
                                  <p:childTnLst>
                                    <p:animMotion origin="layout" path="M -2.29167E-6 -1.11111E-6 L 0.11433 -1.11111E-6 C 0.1655 -1.11111E-6 0.22865 0.06528 0.22865 0.11852 L 0.22865 0.23727 " pathEditMode="relative" rAng="0" ptsTypes="AAAA">
                                      <p:cBhvr>
                                        <p:cTn id="13" dur="1000" fill="hold"/>
                                        <p:tgtEl>
                                          <p:spTgt spid="9"/>
                                        </p:tgtEl>
                                        <p:attrNameLst>
                                          <p:attrName>ppt_x</p:attrName>
                                          <p:attrName>ppt_y</p:attrName>
                                        </p:attrNameLst>
                                      </p:cBhvr>
                                      <p:rCtr x="11432" y="11852"/>
                                    </p:animMotion>
                                  </p:childTnLst>
                                </p:cTn>
                              </p:par>
                              <p:par>
                                <p:cTn id="14" presetID="50" presetClass="path" presetSubtype="0" accel="20000" decel="20000" fill="hold" nodeType="withEffect">
                                  <p:stCondLst>
                                    <p:cond delay="0"/>
                                  </p:stCondLst>
                                  <p:childTnLst>
                                    <p:animMotion origin="layout" path="M -2.5E-6 1.85185E-6 L -0.14518 1.85185E-6 C -0.21028 1.85185E-6 -0.29023 0.06898 -0.29023 0.125 L -0.29023 0.25 " pathEditMode="relative" rAng="0" ptsTypes="AAAA">
                                      <p:cBhvr>
                                        <p:cTn id="15" dur="1000" fill="hold"/>
                                        <p:tgtEl>
                                          <p:spTgt spid="18"/>
                                        </p:tgtEl>
                                        <p:attrNameLst>
                                          <p:attrName>ppt_x</p:attrName>
                                          <p:attrName>ppt_y</p:attrName>
                                        </p:attrNameLst>
                                      </p:cBhvr>
                                      <p:rCtr x="-14518" y="12500"/>
                                    </p:animMotion>
                                  </p:childTnLst>
                                </p:cTn>
                              </p:par>
                              <p:par>
                                <p:cTn id="16" presetID="50" presetClass="path" presetSubtype="0" accel="20000" decel="20000" fill="hold" nodeType="withEffect">
                                  <p:stCondLst>
                                    <p:cond delay="0"/>
                                  </p:stCondLst>
                                  <p:childTnLst>
                                    <p:animMotion origin="layout" path="M -2.5E-6 2.59259E-6 L -0.10807 2.59259E-6 C -0.15651 2.59259E-6 -0.21575 0.06898 -0.21575 0.125 L -0.21575 0.25 " pathEditMode="relative" rAng="0" ptsTypes="AAAA">
                                      <p:cBhvr>
                                        <p:cTn id="17" dur="1000" fill="hold"/>
                                        <p:tgtEl>
                                          <p:spTgt spid="19"/>
                                        </p:tgtEl>
                                        <p:attrNameLst>
                                          <p:attrName>ppt_x</p:attrName>
                                          <p:attrName>ppt_y</p:attrName>
                                        </p:attrNameLst>
                                      </p:cBhvr>
                                      <p:rCtr x="-10794" y="12500"/>
                                    </p:animMotion>
                                  </p:childTnLst>
                                </p:cTn>
                              </p:par>
                            </p:childTnLst>
                          </p:cTn>
                        </p:par>
                        <p:par>
                          <p:cTn id="18" fill="hold">
                            <p:stCondLst>
                              <p:cond delay="1500"/>
                            </p:stCondLst>
                            <p:childTnLst>
                              <p:par>
                                <p:cTn id="19" presetID="1" presetClass="exit" presetSubtype="0" fill="hold" nodeType="after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71C5B-5F3E-2B52-63DE-00B472AE48AC}"/>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2188C4CF-0D4B-816F-EA9D-AEA99001176B}"/>
              </a:ext>
            </a:extLst>
          </p:cNvPr>
          <p:cNvGrpSpPr/>
          <p:nvPr/>
        </p:nvGrpSpPr>
        <p:grpSpPr>
          <a:xfrm>
            <a:off x="3080084" y="567891"/>
            <a:ext cx="4368265" cy="5515274"/>
            <a:chOff x="1132114" y="2264229"/>
            <a:chExt cx="2710543" cy="3559628"/>
          </a:xfrm>
        </p:grpSpPr>
        <p:sp>
          <p:nvSpPr>
            <p:cNvPr id="13" name="Rectangle 12">
              <a:extLst>
                <a:ext uri="{FF2B5EF4-FFF2-40B4-BE49-F238E27FC236}">
                  <a16:creationId xmlns:a16="http://schemas.microsoft.com/office/drawing/2014/main" id="{9F51F56A-92AD-925B-A9D4-355D5F5A3A8B}"/>
                </a:ext>
              </a:extLst>
            </p:cNvPr>
            <p:cNvSpPr/>
            <p:nvPr/>
          </p:nvSpPr>
          <p:spPr>
            <a:xfrm>
              <a:off x="1132114" y="2264229"/>
              <a:ext cx="2710543" cy="35596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5992B858-D5B7-0281-8A96-840A13F6E98A}"/>
                </a:ext>
              </a:extLst>
            </p:cNvPr>
            <p:cNvSpPr/>
            <p:nvPr/>
          </p:nvSpPr>
          <p:spPr>
            <a:xfrm>
              <a:off x="1132114" y="3135086"/>
              <a:ext cx="2710543" cy="2688771"/>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 name="Slide Number Placeholder 2">
            <a:extLst>
              <a:ext uri="{FF2B5EF4-FFF2-40B4-BE49-F238E27FC236}">
                <a16:creationId xmlns:a16="http://schemas.microsoft.com/office/drawing/2014/main" id="{22941AF3-DDCF-2F07-F8E0-6652F9C341C7}"/>
              </a:ext>
            </a:extLst>
          </p:cNvPr>
          <p:cNvSpPr>
            <a:spLocks noGrp="1"/>
          </p:cNvSpPr>
          <p:nvPr>
            <p:ph type="sldNum" sz="quarter" idx="4"/>
          </p:nvPr>
        </p:nvSpPr>
        <p:spPr/>
        <p:txBody>
          <a:bodyPr/>
          <a:lstStyle/>
          <a:p>
            <a:fld id="{86CB4B4D-7CA3-9044-876B-883B54F8677D}" type="slidenum">
              <a:rPr lang="en-CA" smtClean="0"/>
              <a:pPr/>
              <a:t>32</a:t>
            </a:fld>
            <a:endParaRPr lang="en-CA" b="1" dirty="0"/>
          </a:p>
        </p:txBody>
      </p:sp>
      <p:pic>
        <p:nvPicPr>
          <p:cNvPr id="9" name="Picture 8">
            <a:extLst>
              <a:ext uri="{FF2B5EF4-FFF2-40B4-BE49-F238E27FC236}">
                <a16:creationId xmlns:a16="http://schemas.microsoft.com/office/drawing/2014/main" id="{A11BC3D0-7341-C07E-735B-D293DCF646EC}"/>
              </a:ext>
            </a:extLst>
          </p:cNvPr>
          <p:cNvPicPr>
            <a:picLocks noChangeAspect="1"/>
          </p:cNvPicPr>
          <p:nvPr/>
        </p:nvPicPr>
        <p:blipFill>
          <a:blip r:embed="rId3"/>
          <a:stretch>
            <a:fillRect/>
          </a:stretch>
        </p:blipFill>
        <p:spPr>
          <a:xfrm>
            <a:off x="3872120" y="2586893"/>
            <a:ext cx="1604782" cy="430998"/>
          </a:xfrm>
          <a:prstGeom prst="rect">
            <a:avLst/>
          </a:prstGeom>
        </p:spPr>
      </p:pic>
      <p:pic>
        <p:nvPicPr>
          <p:cNvPr id="10" name="Picture 9" descr="A black background with colorful letters&#10;&#10;AI-generated content may be incorrect.">
            <a:extLst>
              <a:ext uri="{FF2B5EF4-FFF2-40B4-BE49-F238E27FC236}">
                <a16:creationId xmlns:a16="http://schemas.microsoft.com/office/drawing/2014/main" id="{E749FE60-30D1-A40C-D632-3E910E79AF31}"/>
              </a:ext>
            </a:extLst>
          </p:cNvPr>
          <p:cNvPicPr>
            <a:picLocks noChangeAspect="1"/>
          </p:cNvPicPr>
          <p:nvPr/>
        </p:nvPicPr>
        <p:blipFill>
          <a:blip r:embed="rId4"/>
          <a:stretch>
            <a:fillRect/>
          </a:stretch>
        </p:blipFill>
        <p:spPr>
          <a:xfrm>
            <a:off x="3105427" y="2469500"/>
            <a:ext cx="788635" cy="586891"/>
          </a:xfrm>
          <a:prstGeom prst="rect">
            <a:avLst/>
          </a:prstGeom>
        </p:spPr>
      </p:pic>
      <p:pic>
        <p:nvPicPr>
          <p:cNvPr id="18" name="Picture 17" descr="A letter s and s in a black background&#10;&#10;AI-generated content may be incorrect.">
            <a:extLst>
              <a:ext uri="{FF2B5EF4-FFF2-40B4-BE49-F238E27FC236}">
                <a16:creationId xmlns:a16="http://schemas.microsoft.com/office/drawing/2014/main" id="{3753C0A8-A57F-298D-BA70-C1FC7BB590F2}"/>
              </a:ext>
            </a:extLst>
          </p:cNvPr>
          <p:cNvPicPr>
            <a:picLocks noChangeAspect="1"/>
          </p:cNvPicPr>
          <p:nvPr/>
        </p:nvPicPr>
        <p:blipFill>
          <a:blip r:embed="rId5"/>
          <a:stretch>
            <a:fillRect/>
          </a:stretch>
        </p:blipFill>
        <p:spPr>
          <a:xfrm>
            <a:off x="6655727" y="2490110"/>
            <a:ext cx="577050" cy="597659"/>
          </a:xfrm>
          <a:prstGeom prst="rect">
            <a:avLst/>
          </a:prstGeom>
        </p:spPr>
      </p:pic>
      <p:pic>
        <p:nvPicPr>
          <p:cNvPr id="19" name="Picture 18" descr="A black background with colorful letters&#10;&#10;AI-generated content may be incorrect.">
            <a:extLst>
              <a:ext uri="{FF2B5EF4-FFF2-40B4-BE49-F238E27FC236}">
                <a16:creationId xmlns:a16="http://schemas.microsoft.com/office/drawing/2014/main" id="{B4B60D68-7E40-33AA-86AC-A5AE5AE8563B}"/>
              </a:ext>
            </a:extLst>
          </p:cNvPr>
          <p:cNvPicPr>
            <a:picLocks noChangeAspect="1"/>
          </p:cNvPicPr>
          <p:nvPr/>
        </p:nvPicPr>
        <p:blipFill>
          <a:blip r:embed="rId6"/>
          <a:stretch>
            <a:fillRect/>
          </a:stretch>
        </p:blipFill>
        <p:spPr>
          <a:xfrm>
            <a:off x="5831416" y="2469500"/>
            <a:ext cx="824357" cy="638877"/>
          </a:xfrm>
          <a:prstGeom prst="rect">
            <a:avLst/>
          </a:prstGeom>
        </p:spPr>
      </p:pic>
      <p:sp>
        <p:nvSpPr>
          <p:cNvPr id="22" name="Rectangle 21">
            <a:extLst>
              <a:ext uri="{FF2B5EF4-FFF2-40B4-BE49-F238E27FC236}">
                <a16:creationId xmlns:a16="http://schemas.microsoft.com/office/drawing/2014/main" id="{E7D72574-0270-4378-E83B-ACD3F659303E}"/>
              </a:ext>
            </a:extLst>
          </p:cNvPr>
          <p:cNvSpPr/>
          <p:nvPr/>
        </p:nvSpPr>
        <p:spPr>
          <a:xfrm>
            <a:off x="3080084" y="5492534"/>
            <a:ext cx="4368265" cy="59063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1" name="Picture 20" descr="A close up of letters&#10;&#10;AI-generated content may be incorrect.">
            <a:extLst>
              <a:ext uri="{FF2B5EF4-FFF2-40B4-BE49-F238E27FC236}">
                <a16:creationId xmlns:a16="http://schemas.microsoft.com/office/drawing/2014/main" id="{149BE506-9C09-A728-0D87-6478FADD05CC}"/>
              </a:ext>
            </a:extLst>
          </p:cNvPr>
          <p:cNvPicPr>
            <a:picLocks noChangeAspect="1"/>
          </p:cNvPicPr>
          <p:nvPr/>
        </p:nvPicPr>
        <p:blipFill>
          <a:blip r:embed="rId7"/>
          <a:stretch>
            <a:fillRect/>
          </a:stretch>
        </p:blipFill>
        <p:spPr>
          <a:xfrm>
            <a:off x="4819146" y="4226337"/>
            <a:ext cx="2476846" cy="590632"/>
          </a:xfrm>
          <a:prstGeom prst="rect">
            <a:avLst/>
          </a:prstGeom>
        </p:spPr>
      </p:pic>
      <p:pic>
        <p:nvPicPr>
          <p:cNvPr id="11" name="Picture 10" descr="A close up of letters&#10;&#10;AI-generated content may be incorrect.">
            <a:extLst>
              <a:ext uri="{FF2B5EF4-FFF2-40B4-BE49-F238E27FC236}">
                <a16:creationId xmlns:a16="http://schemas.microsoft.com/office/drawing/2014/main" id="{421CDDFC-0D1D-CBDF-3D5A-4F02973CFEB5}"/>
              </a:ext>
            </a:extLst>
          </p:cNvPr>
          <p:cNvPicPr>
            <a:picLocks noChangeAspect="1"/>
          </p:cNvPicPr>
          <p:nvPr/>
        </p:nvPicPr>
        <p:blipFill>
          <a:blip r:embed="rId8"/>
          <a:stretch>
            <a:fillRect/>
          </a:stretch>
        </p:blipFill>
        <p:spPr>
          <a:xfrm>
            <a:off x="3499744" y="3440300"/>
            <a:ext cx="1086002" cy="571580"/>
          </a:xfrm>
          <a:prstGeom prst="rect">
            <a:avLst/>
          </a:prstGeom>
        </p:spPr>
      </p:pic>
    </p:spTree>
    <p:extLst>
      <p:ext uri="{BB962C8B-B14F-4D97-AF65-F5344CB8AC3E}">
        <p14:creationId xmlns:p14="http://schemas.microsoft.com/office/powerpoint/2010/main" val="314772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81481E-6 L 0.13347 0.24144 " pathEditMode="relative" rAng="0" ptsTypes="AA">
                                      <p:cBhvr>
                                        <p:cTn id="6" dur="1000" fill="hold"/>
                                        <p:tgtEl>
                                          <p:spTgt spid="9"/>
                                        </p:tgtEl>
                                        <p:attrNameLst>
                                          <p:attrName>ppt_x</p:attrName>
                                          <p:attrName>ppt_y</p:attrName>
                                        </p:attrNameLst>
                                      </p:cBhvr>
                                      <p:rCtr x="6667" y="12060"/>
                                    </p:animMotion>
                                  </p:childTnLst>
                                </p:cTn>
                              </p:par>
                              <p:par>
                                <p:cTn id="7" presetID="42" presetClass="path" presetSubtype="0" accel="50000" decel="50000" fill="hold" nodeType="withEffect">
                                  <p:stCondLst>
                                    <p:cond delay="0"/>
                                  </p:stCondLst>
                                  <p:childTnLst>
                                    <p:animMotion origin="layout" path="M -0.00638 0.0132 L -0.07708 0.23889 " pathEditMode="relative" rAng="0" ptsTypes="AA">
                                      <p:cBhvr>
                                        <p:cTn id="8" dur="1000" fill="hold"/>
                                        <p:tgtEl>
                                          <p:spTgt spid="19"/>
                                        </p:tgtEl>
                                        <p:attrNameLst>
                                          <p:attrName>ppt_x</p:attrName>
                                          <p:attrName>ppt_y</p:attrName>
                                        </p:attrNameLst>
                                      </p:cBhvr>
                                      <p:rCtr x="-3542" y="11273"/>
                                    </p:animMotion>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9"/>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500"/>
                            </p:stCondLst>
                            <p:childTnLst>
                              <p:par>
                                <p:cTn id="18" presetID="42" presetClass="path" presetSubtype="0" accel="50000" decel="50000" fill="hold" nodeType="afterEffect">
                                  <p:stCondLst>
                                    <p:cond delay="0"/>
                                  </p:stCondLst>
                                  <p:childTnLst>
                                    <p:animMotion origin="layout" path="M 8.33333E-7 2.22222E-6 L 0.01471 0.13611 " pathEditMode="relative" rAng="0" ptsTypes="AA">
                                      <p:cBhvr>
                                        <p:cTn id="19" dur="1000" fill="hold"/>
                                        <p:tgtEl>
                                          <p:spTgt spid="10"/>
                                        </p:tgtEl>
                                        <p:attrNameLst>
                                          <p:attrName>ppt_x</p:attrName>
                                          <p:attrName>ppt_y</p:attrName>
                                        </p:attrNameLst>
                                      </p:cBhvr>
                                      <p:rCtr x="729" y="6806"/>
                                    </p:animMotion>
                                  </p:childTnLst>
                                </p:cTn>
                              </p:par>
                              <p:par>
                                <p:cTn id="20" presetID="42" presetClass="path" presetSubtype="0" accel="50000" decel="50000" fill="hold" nodeType="withEffect">
                                  <p:stCondLst>
                                    <p:cond delay="0"/>
                                  </p:stCondLst>
                                  <p:childTnLst>
                                    <p:animMotion origin="layout" path="M -1.25E-6 -2.96296E-6 L -0.21784 0.12801 " pathEditMode="relative" rAng="0" ptsTypes="AA">
                                      <p:cBhvr>
                                        <p:cTn id="21" dur="1000" fill="hold"/>
                                        <p:tgtEl>
                                          <p:spTgt spid="18"/>
                                        </p:tgtEl>
                                        <p:attrNameLst>
                                          <p:attrName>ppt_x</p:attrName>
                                          <p:attrName>ppt_y</p:attrName>
                                        </p:attrNameLst>
                                      </p:cBhvr>
                                      <p:rCtr x="-10898" y="6389"/>
                                    </p:animMotion>
                                  </p:childTnLst>
                                </p:cTn>
                              </p:par>
                            </p:childTnLst>
                          </p:cTn>
                        </p:par>
                        <p:par>
                          <p:cTn id="22" fill="hold">
                            <p:stCondLst>
                              <p:cond delay="2500"/>
                            </p:stCondLst>
                            <p:childTnLst>
                              <p:par>
                                <p:cTn id="23" presetID="1" presetClass="exit" presetSubtype="0" fill="hold" nodeType="after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3000"/>
                            </p:stCondLst>
                            <p:childTnLst>
                              <p:par>
                                <p:cTn id="32" presetID="42" presetClass="path" presetSubtype="0" decel="100000" fill="hold" nodeType="afterEffect">
                                  <p:stCondLst>
                                    <p:cond delay="0"/>
                                  </p:stCondLst>
                                  <p:childTnLst>
                                    <p:animMotion origin="layout" path="M -6.25E-7 2.96296E-6 L -6.25E-7 0.3044 " pathEditMode="relative" rAng="0" ptsTypes="AA">
                                      <p:cBhvr>
                                        <p:cTn id="33" dur="1000" fill="hold"/>
                                        <p:tgtEl>
                                          <p:spTgt spid="11"/>
                                        </p:tgtEl>
                                        <p:attrNameLst>
                                          <p:attrName>ppt_x</p:attrName>
                                          <p:attrName>ppt_y</p:attrName>
                                        </p:attrNameLst>
                                      </p:cBhvr>
                                      <p:rCtr x="0" y="15208"/>
                                    </p:animMotion>
                                  </p:childTnLst>
                                </p:cTn>
                              </p:par>
                              <p:par>
                                <p:cTn id="34" presetID="22" presetClass="entr" presetSubtype="4" fill="hold" grpId="0" nodeType="withEffect">
                                  <p:stCondLst>
                                    <p:cond delay="20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1F810-7A8C-DCD6-F738-B7515AEF7EF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C2360A4-7867-6A0C-416C-5A6503C30559}"/>
              </a:ext>
            </a:extLst>
          </p:cNvPr>
          <p:cNvSpPr>
            <a:spLocks noGrp="1"/>
          </p:cNvSpPr>
          <p:nvPr>
            <p:ph type="body" sz="quarter" idx="10"/>
          </p:nvPr>
        </p:nvSpPr>
        <p:spPr/>
        <p:txBody>
          <a:bodyPr/>
          <a:lstStyle/>
          <a:p>
            <a:r>
              <a:rPr lang="en-US" dirty="0"/>
              <a:t>Result</a:t>
            </a:r>
          </a:p>
        </p:txBody>
      </p:sp>
      <p:sp>
        <p:nvSpPr>
          <p:cNvPr id="3" name="Slide Number Placeholder 2">
            <a:extLst>
              <a:ext uri="{FF2B5EF4-FFF2-40B4-BE49-F238E27FC236}">
                <a16:creationId xmlns:a16="http://schemas.microsoft.com/office/drawing/2014/main" id="{B59C4D92-D01D-1F36-73B6-5A69CE31E7EF}"/>
              </a:ext>
            </a:extLst>
          </p:cNvPr>
          <p:cNvSpPr>
            <a:spLocks noGrp="1"/>
          </p:cNvSpPr>
          <p:nvPr>
            <p:ph type="sldNum" sz="quarter" idx="4"/>
          </p:nvPr>
        </p:nvSpPr>
        <p:spPr/>
        <p:txBody>
          <a:bodyPr/>
          <a:lstStyle/>
          <a:p>
            <a:fld id="{86CB4B4D-7CA3-9044-876B-883B54F8677D}" type="slidenum">
              <a:rPr lang="en-CA" smtClean="0"/>
              <a:pPr/>
              <a:t>33</a:t>
            </a:fld>
            <a:endParaRPr lang="en-CA" b="1" dirty="0"/>
          </a:p>
        </p:txBody>
      </p:sp>
      <p:pic>
        <p:nvPicPr>
          <p:cNvPr id="10" name="Picture 9" descr="A white hexagon shaped container with yellow crumbs in it&#10;&#10;AI-generated content may be incorrect.">
            <a:extLst>
              <a:ext uri="{FF2B5EF4-FFF2-40B4-BE49-F238E27FC236}">
                <a16:creationId xmlns:a16="http://schemas.microsoft.com/office/drawing/2014/main" id="{DE25F77A-2365-A115-5F1E-4EAD97DB8FB9}"/>
              </a:ext>
            </a:extLst>
          </p:cNvPr>
          <p:cNvPicPr>
            <a:picLocks noChangeAspect="1"/>
          </p:cNvPicPr>
          <p:nvPr/>
        </p:nvPicPr>
        <p:blipFill>
          <a:blip r:embed="rId3"/>
          <a:srcRect l="25230" t="20639" r="18630" b="389"/>
          <a:stretch>
            <a:fillRect/>
          </a:stretch>
        </p:blipFill>
        <p:spPr>
          <a:xfrm rot="5400000">
            <a:off x="7499418" y="1561959"/>
            <a:ext cx="3850104" cy="4061860"/>
          </a:xfrm>
          <a:prstGeom prst="rect">
            <a:avLst/>
          </a:prstGeom>
        </p:spPr>
      </p:pic>
    </p:spTree>
    <p:extLst>
      <p:ext uri="{BB962C8B-B14F-4D97-AF65-F5344CB8AC3E}">
        <p14:creationId xmlns:p14="http://schemas.microsoft.com/office/powerpoint/2010/main" val="4103653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87FA0-02D0-F90B-36DA-67A2201D50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16BDF45-2537-2754-6F52-F7D560839BDA}"/>
              </a:ext>
            </a:extLst>
          </p:cNvPr>
          <p:cNvSpPr>
            <a:spLocks noGrp="1"/>
          </p:cNvSpPr>
          <p:nvPr>
            <p:ph type="body" sz="quarter" idx="10"/>
          </p:nvPr>
        </p:nvSpPr>
        <p:spPr/>
        <p:txBody>
          <a:bodyPr/>
          <a:lstStyle/>
          <a:p>
            <a:r>
              <a:rPr lang="en-US"/>
              <a:t>Result</a:t>
            </a:r>
          </a:p>
        </p:txBody>
      </p:sp>
      <p:sp>
        <p:nvSpPr>
          <p:cNvPr id="3" name="Slide Number Placeholder 2">
            <a:extLst>
              <a:ext uri="{FF2B5EF4-FFF2-40B4-BE49-F238E27FC236}">
                <a16:creationId xmlns:a16="http://schemas.microsoft.com/office/drawing/2014/main" id="{234FB92D-E300-9696-A87C-F777D543EF7A}"/>
              </a:ext>
            </a:extLst>
          </p:cNvPr>
          <p:cNvSpPr>
            <a:spLocks noGrp="1"/>
          </p:cNvSpPr>
          <p:nvPr>
            <p:ph type="sldNum" sz="quarter" idx="4"/>
          </p:nvPr>
        </p:nvSpPr>
        <p:spPr/>
        <p:txBody>
          <a:bodyPr/>
          <a:lstStyle/>
          <a:p>
            <a:fld id="{86CB4B4D-7CA3-9044-876B-883B54F8677D}" type="slidenum">
              <a:rPr lang="en-CA" smtClean="0"/>
              <a:pPr/>
              <a:t>34</a:t>
            </a:fld>
            <a:endParaRPr lang="en-CA" b="1"/>
          </a:p>
        </p:txBody>
      </p:sp>
      <p:sp>
        <p:nvSpPr>
          <p:cNvPr id="4" name="Text Placeholder 3">
            <a:extLst>
              <a:ext uri="{FF2B5EF4-FFF2-40B4-BE49-F238E27FC236}">
                <a16:creationId xmlns:a16="http://schemas.microsoft.com/office/drawing/2014/main" id="{70F60E9D-FF96-003C-BDBC-711D14F12FC9}"/>
              </a:ext>
            </a:extLst>
          </p:cNvPr>
          <p:cNvSpPr>
            <a:spLocks noGrp="1"/>
          </p:cNvSpPr>
          <p:nvPr>
            <p:ph type="body" sz="quarter" idx="13"/>
          </p:nvPr>
        </p:nvSpPr>
        <p:spPr>
          <a:xfrm>
            <a:off x="736600" y="2342926"/>
            <a:ext cx="6087110" cy="3994150"/>
          </a:xfrm>
        </p:spPr>
        <p:txBody>
          <a:bodyPr/>
          <a:lstStyle/>
          <a:p>
            <a:pPr marL="457200" indent="-457200">
              <a:buFont typeface="Arial" panose="020B0604020202020204" pitchFamily="34" charset="0"/>
              <a:buChar char="•"/>
            </a:pPr>
            <a:r>
              <a:rPr lang="en-US"/>
              <a:t>Impurities potentially introduced – ZnS is supposed to be pure white</a:t>
            </a:r>
          </a:p>
        </p:txBody>
      </p:sp>
      <p:pic>
        <p:nvPicPr>
          <p:cNvPr id="10" name="Picture 9" descr="A white hexagon shaped container with yellow crumbs in it&#10;&#10;AI-generated content may be incorrect.">
            <a:extLst>
              <a:ext uri="{FF2B5EF4-FFF2-40B4-BE49-F238E27FC236}">
                <a16:creationId xmlns:a16="http://schemas.microsoft.com/office/drawing/2014/main" id="{32A9E4A3-8462-CBB6-6E73-FCBB8517296C}"/>
              </a:ext>
            </a:extLst>
          </p:cNvPr>
          <p:cNvPicPr>
            <a:picLocks noChangeAspect="1"/>
          </p:cNvPicPr>
          <p:nvPr/>
        </p:nvPicPr>
        <p:blipFill>
          <a:blip r:embed="rId3"/>
          <a:srcRect l="25230" t="20639" r="18630" b="389"/>
          <a:stretch>
            <a:fillRect/>
          </a:stretch>
        </p:blipFill>
        <p:spPr>
          <a:xfrm rot="5400000">
            <a:off x="7499418" y="1561959"/>
            <a:ext cx="3850104" cy="4061860"/>
          </a:xfrm>
          <a:prstGeom prst="rect">
            <a:avLst/>
          </a:prstGeom>
        </p:spPr>
      </p:pic>
    </p:spTree>
    <p:extLst>
      <p:ext uri="{BB962C8B-B14F-4D97-AF65-F5344CB8AC3E}">
        <p14:creationId xmlns:p14="http://schemas.microsoft.com/office/powerpoint/2010/main" val="977566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1C844-A405-A5BA-E0A5-2535B974F6C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D2F1A33-F032-AD04-B4CD-5E6880DD5EA8}"/>
              </a:ext>
            </a:extLst>
          </p:cNvPr>
          <p:cNvSpPr>
            <a:spLocks noGrp="1"/>
          </p:cNvSpPr>
          <p:nvPr>
            <p:ph type="body" sz="quarter" idx="10"/>
          </p:nvPr>
        </p:nvSpPr>
        <p:spPr/>
        <p:txBody>
          <a:bodyPr/>
          <a:lstStyle/>
          <a:p>
            <a:r>
              <a:rPr lang="en-US"/>
              <a:t>Result</a:t>
            </a:r>
          </a:p>
        </p:txBody>
      </p:sp>
      <p:sp>
        <p:nvSpPr>
          <p:cNvPr id="3" name="Slide Number Placeholder 2">
            <a:extLst>
              <a:ext uri="{FF2B5EF4-FFF2-40B4-BE49-F238E27FC236}">
                <a16:creationId xmlns:a16="http://schemas.microsoft.com/office/drawing/2014/main" id="{5EAAED87-DE26-8ACD-C8B8-0F6D65863444}"/>
              </a:ext>
            </a:extLst>
          </p:cNvPr>
          <p:cNvSpPr>
            <a:spLocks noGrp="1"/>
          </p:cNvSpPr>
          <p:nvPr>
            <p:ph type="sldNum" sz="quarter" idx="4"/>
          </p:nvPr>
        </p:nvSpPr>
        <p:spPr/>
        <p:txBody>
          <a:bodyPr/>
          <a:lstStyle/>
          <a:p>
            <a:fld id="{86CB4B4D-7CA3-9044-876B-883B54F8677D}" type="slidenum">
              <a:rPr lang="en-CA" smtClean="0"/>
              <a:pPr/>
              <a:t>35</a:t>
            </a:fld>
            <a:endParaRPr lang="en-CA" b="1"/>
          </a:p>
        </p:txBody>
      </p:sp>
      <p:pic>
        <p:nvPicPr>
          <p:cNvPr id="5" name="Picture 4" descr="A blue rectangular object with white edges&#10;&#10;AI-generated content may be incorrect.">
            <a:extLst>
              <a:ext uri="{FF2B5EF4-FFF2-40B4-BE49-F238E27FC236}">
                <a16:creationId xmlns:a16="http://schemas.microsoft.com/office/drawing/2014/main" id="{C1107542-B7FE-B346-6EAA-417682502BA3}"/>
              </a:ext>
            </a:extLst>
          </p:cNvPr>
          <p:cNvPicPr>
            <a:picLocks noChangeAspect="1"/>
          </p:cNvPicPr>
          <p:nvPr/>
        </p:nvPicPr>
        <p:blipFill>
          <a:blip r:embed="rId3"/>
          <a:stretch>
            <a:fillRect/>
          </a:stretch>
        </p:blipFill>
        <p:spPr>
          <a:xfrm>
            <a:off x="9409015" y="2342926"/>
            <a:ext cx="2467219" cy="3262438"/>
          </a:xfrm>
          <a:prstGeom prst="rect">
            <a:avLst/>
          </a:prstGeom>
        </p:spPr>
      </p:pic>
      <p:pic>
        <p:nvPicPr>
          <p:cNvPr id="6" name="Picture 5" descr="A blue liquid on a purple surface&#10;&#10;AI-generated content may be incorrect.">
            <a:extLst>
              <a:ext uri="{FF2B5EF4-FFF2-40B4-BE49-F238E27FC236}">
                <a16:creationId xmlns:a16="http://schemas.microsoft.com/office/drawing/2014/main" id="{441E2D32-16AB-1C9D-4811-F9C2170DDC30}"/>
              </a:ext>
            </a:extLst>
          </p:cNvPr>
          <p:cNvPicPr>
            <a:picLocks noChangeAspect="1"/>
          </p:cNvPicPr>
          <p:nvPr/>
        </p:nvPicPr>
        <p:blipFill>
          <a:blip r:embed="rId4"/>
          <a:stretch>
            <a:fillRect/>
          </a:stretch>
        </p:blipFill>
        <p:spPr>
          <a:xfrm>
            <a:off x="7106883" y="2342927"/>
            <a:ext cx="1862943" cy="3262437"/>
          </a:xfrm>
          <a:prstGeom prst="rect">
            <a:avLst/>
          </a:prstGeom>
        </p:spPr>
      </p:pic>
      <p:sp>
        <p:nvSpPr>
          <p:cNvPr id="10" name="Text Placeholder 3">
            <a:extLst>
              <a:ext uri="{FF2B5EF4-FFF2-40B4-BE49-F238E27FC236}">
                <a16:creationId xmlns:a16="http://schemas.microsoft.com/office/drawing/2014/main" id="{BCEDBC58-C1ED-74A4-6914-666AA6EC64C6}"/>
              </a:ext>
            </a:extLst>
          </p:cNvPr>
          <p:cNvSpPr>
            <a:spLocks noGrp="1"/>
          </p:cNvSpPr>
          <p:nvPr>
            <p:ph type="body" sz="quarter" idx="13"/>
          </p:nvPr>
        </p:nvSpPr>
        <p:spPr>
          <a:xfrm>
            <a:off x="736600" y="2342926"/>
            <a:ext cx="6052820" cy="3994150"/>
          </a:xfrm>
        </p:spPr>
        <p:txBody>
          <a:bodyPr/>
          <a:lstStyle/>
          <a:p>
            <a:pPr marL="457200" indent="-457200">
              <a:buFont typeface="Arial" panose="020B0604020202020204" pitchFamily="34" charset="0"/>
              <a:buChar char="•"/>
            </a:pPr>
            <a:r>
              <a:rPr lang="en-US" dirty="0"/>
              <a:t>Impurities potentially introduced – ZnS is supposed to be pure white</a:t>
            </a:r>
          </a:p>
          <a:p>
            <a:pPr marL="457200" indent="-457200">
              <a:buFont typeface="Arial" panose="020B0604020202020204" pitchFamily="34" charset="0"/>
              <a:buChar char="•"/>
            </a:pPr>
            <a:r>
              <a:rPr lang="en-US" dirty="0"/>
              <a:t>No fluorescence at this stage</a:t>
            </a:r>
          </a:p>
        </p:txBody>
      </p:sp>
      <p:sp>
        <p:nvSpPr>
          <p:cNvPr id="4" name="TextBox 3">
            <a:extLst>
              <a:ext uri="{FF2B5EF4-FFF2-40B4-BE49-F238E27FC236}">
                <a16:creationId xmlns:a16="http://schemas.microsoft.com/office/drawing/2014/main" id="{B9B6F065-F8C6-C9FF-519E-AD8C3A657E12}"/>
              </a:ext>
            </a:extLst>
          </p:cNvPr>
          <p:cNvSpPr txBox="1"/>
          <p:nvPr/>
        </p:nvSpPr>
        <p:spPr>
          <a:xfrm>
            <a:off x="10168218" y="5718054"/>
            <a:ext cx="1124026" cy="400110"/>
          </a:xfrm>
          <a:prstGeom prst="rect">
            <a:avLst/>
          </a:prstGeom>
          <a:noFill/>
        </p:spPr>
        <p:txBody>
          <a:bodyPr wrap="none" rtlCol="0">
            <a:spAutoFit/>
          </a:bodyPr>
          <a:lstStyle/>
          <a:p>
            <a:r>
              <a:rPr lang="en-CA" sz="2000"/>
              <a:t>Eljen ZnS</a:t>
            </a:r>
          </a:p>
        </p:txBody>
      </p:sp>
      <p:sp>
        <p:nvSpPr>
          <p:cNvPr id="7" name="TextBox 6">
            <a:extLst>
              <a:ext uri="{FF2B5EF4-FFF2-40B4-BE49-F238E27FC236}">
                <a16:creationId xmlns:a16="http://schemas.microsoft.com/office/drawing/2014/main" id="{69662F8D-9252-61C0-D259-44DC1E6CF177}"/>
              </a:ext>
            </a:extLst>
          </p:cNvPr>
          <p:cNvSpPr txBox="1"/>
          <p:nvPr/>
        </p:nvSpPr>
        <p:spPr>
          <a:xfrm>
            <a:off x="7370543" y="5720326"/>
            <a:ext cx="1465466" cy="400110"/>
          </a:xfrm>
          <a:prstGeom prst="rect">
            <a:avLst/>
          </a:prstGeom>
          <a:noFill/>
        </p:spPr>
        <p:txBody>
          <a:bodyPr wrap="none" rtlCol="0">
            <a:spAutoFit/>
          </a:bodyPr>
          <a:lstStyle/>
          <a:p>
            <a:r>
              <a:rPr lang="en-CA" sz="2000"/>
              <a:t>SNOLAB ZnS</a:t>
            </a:r>
          </a:p>
        </p:txBody>
      </p:sp>
    </p:spTree>
    <p:extLst>
      <p:ext uri="{BB962C8B-B14F-4D97-AF65-F5344CB8AC3E}">
        <p14:creationId xmlns:p14="http://schemas.microsoft.com/office/powerpoint/2010/main" val="75798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B6796-65E1-FDF6-CCF2-49A8CE85EF5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9E81B8A-2A5B-69D4-4F69-CFA550B1EFC9}"/>
              </a:ext>
            </a:extLst>
          </p:cNvPr>
          <p:cNvSpPr>
            <a:spLocks noGrp="1"/>
          </p:cNvSpPr>
          <p:nvPr>
            <p:ph type="body" sz="quarter" idx="10"/>
          </p:nvPr>
        </p:nvSpPr>
        <p:spPr/>
        <p:txBody>
          <a:bodyPr lIns="91440" tIns="45720" rIns="91440" bIns="45720" anchor="t">
            <a:normAutofit/>
          </a:bodyPr>
          <a:lstStyle/>
          <a:p>
            <a:r>
              <a:rPr lang="en-US" dirty="0">
                <a:latin typeface="Calibri"/>
                <a:ea typeface="Calibri"/>
                <a:cs typeface="Calibri"/>
              </a:rPr>
              <a:t>ZnS luminescence goals</a:t>
            </a:r>
            <a:endParaRPr lang="en-US"/>
          </a:p>
        </p:txBody>
      </p:sp>
      <p:sp>
        <p:nvSpPr>
          <p:cNvPr id="3" name="Slide Number Placeholder 2">
            <a:extLst>
              <a:ext uri="{FF2B5EF4-FFF2-40B4-BE49-F238E27FC236}">
                <a16:creationId xmlns:a16="http://schemas.microsoft.com/office/drawing/2014/main" id="{90A419FB-8303-BC7B-F2A1-C541D0B41A84}"/>
              </a:ext>
            </a:extLst>
          </p:cNvPr>
          <p:cNvSpPr>
            <a:spLocks noGrp="1"/>
          </p:cNvSpPr>
          <p:nvPr>
            <p:ph type="sldNum" sz="quarter" idx="4"/>
          </p:nvPr>
        </p:nvSpPr>
        <p:spPr/>
        <p:txBody>
          <a:bodyPr/>
          <a:lstStyle/>
          <a:p>
            <a:fld id="{86CB4B4D-7CA3-9044-876B-883B54F8677D}" type="slidenum">
              <a:rPr lang="en-CA" smtClean="0"/>
              <a:pPr/>
              <a:t>36</a:t>
            </a:fld>
            <a:endParaRPr lang="en-CA" b="1"/>
          </a:p>
        </p:txBody>
      </p:sp>
      <p:sp>
        <p:nvSpPr>
          <p:cNvPr id="10" name="Text Placeholder 3">
            <a:extLst>
              <a:ext uri="{FF2B5EF4-FFF2-40B4-BE49-F238E27FC236}">
                <a16:creationId xmlns:a16="http://schemas.microsoft.com/office/drawing/2014/main" id="{46D90FFD-47B6-CCBE-B521-77C5EE10571D}"/>
              </a:ext>
            </a:extLst>
          </p:cNvPr>
          <p:cNvSpPr>
            <a:spLocks noGrp="1"/>
          </p:cNvSpPr>
          <p:nvPr>
            <p:ph type="body" sz="quarter" idx="13"/>
          </p:nvPr>
        </p:nvSpPr>
        <p:spPr>
          <a:xfrm>
            <a:off x="736600" y="2342926"/>
            <a:ext cx="6054071" cy="3994150"/>
          </a:xfrm>
        </p:spPr>
        <p:txBody>
          <a:bodyPr/>
          <a:lstStyle/>
          <a:p>
            <a:pPr marL="457200" indent="-457200">
              <a:buFont typeface="Arial" panose="020B0604020202020204" pitchFamily="34" charset="0"/>
              <a:buChar char="•"/>
            </a:pPr>
            <a:r>
              <a:rPr lang="en-US"/>
              <a:t>Commercial ZnS emits around 450nm, while our PMTs are most sensitive around 420 nm</a:t>
            </a:r>
          </a:p>
        </p:txBody>
      </p:sp>
      <p:pic>
        <p:nvPicPr>
          <p:cNvPr id="4" name="Picture 3">
            <a:extLst>
              <a:ext uri="{FF2B5EF4-FFF2-40B4-BE49-F238E27FC236}">
                <a16:creationId xmlns:a16="http://schemas.microsoft.com/office/drawing/2014/main" id="{A48AE792-0B88-5147-E17E-99C934FB22F8}"/>
              </a:ext>
            </a:extLst>
          </p:cNvPr>
          <p:cNvPicPr>
            <a:picLocks noChangeAspect="1"/>
          </p:cNvPicPr>
          <p:nvPr/>
        </p:nvPicPr>
        <p:blipFill>
          <a:blip r:embed="rId3"/>
          <a:stretch>
            <a:fillRect/>
          </a:stretch>
        </p:blipFill>
        <p:spPr>
          <a:xfrm>
            <a:off x="7217737" y="1265438"/>
            <a:ext cx="4201111" cy="4934639"/>
          </a:xfrm>
          <a:prstGeom prst="rect">
            <a:avLst/>
          </a:prstGeom>
        </p:spPr>
      </p:pic>
      <p:pic>
        <p:nvPicPr>
          <p:cNvPr id="2050" name="Picture 2" descr="EJ-600 Emission Spectrum">
            <a:extLst>
              <a:ext uri="{FF2B5EF4-FFF2-40B4-BE49-F238E27FC236}">
                <a16:creationId xmlns:a16="http://schemas.microsoft.com/office/drawing/2014/main" id="{A37F2D81-F242-2C64-56B7-0C4913697E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997" y="3869472"/>
            <a:ext cx="45720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CE43BA-C572-930A-08B7-4DFEA45E613B}"/>
              </a:ext>
            </a:extLst>
          </p:cNvPr>
          <p:cNvSpPr txBox="1"/>
          <p:nvPr/>
        </p:nvSpPr>
        <p:spPr>
          <a:xfrm>
            <a:off x="982681" y="6452830"/>
            <a:ext cx="4316631" cy="400110"/>
          </a:xfrm>
          <a:prstGeom prst="rect">
            <a:avLst/>
          </a:prstGeom>
          <a:noFill/>
        </p:spPr>
        <p:txBody>
          <a:bodyPr wrap="none" rtlCol="0">
            <a:spAutoFit/>
          </a:bodyPr>
          <a:lstStyle/>
          <a:p>
            <a:r>
              <a:rPr lang="en-US" sz="2000" dirty="0"/>
              <a:t>Commercial ZnS(Ag) emission spectrum</a:t>
            </a:r>
          </a:p>
        </p:txBody>
      </p:sp>
      <p:sp>
        <p:nvSpPr>
          <p:cNvPr id="6" name="TextBox 5">
            <a:extLst>
              <a:ext uri="{FF2B5EF4-FFF2-40B4-BE49-F238E27FC236}">
                <a16:creationId xmlns:a16="http://schemas.microsoft.com/office/drawing/2014/main" id="{3B028E29-363F-63E4-B627-BE7F9551F4C4}"/>
              </a:ext>
            </a:extLst>
          </p:cNvPr>
          <p:cNvSpPr txBox="1"/>
          <p:nvPr/>
        </p:nvSpPr>
        <p:spPr>
          <a:xfrm>
            <a:off x="7191476" y="6137021"/>
            <a:ext cx="4263924" cy="400110"/>
          </a:xfrm>
          <a:prstGeom prst="rect">
            <a:avLst/>
          </a:prstGeom>
          <a:noFill/>
        </p:spPr>
        <p:txBody>
          <a:bodyPr wrap="none" rtlCol="0">
            <a:spAutoFit/>
          </a:bodyPr>
          <a:lstStyle/>
          <a:p>
            <a:r>
              <a:rPr lang="en-US" sz="2000" dirty="0"/>
              <a:t>Light sensitivity of Philips XP2262 PMTs</a:t>
            </a:r>
          </a:p>
        </p:txBody>
      </p:sp>
    </p:spTree>
    <p:extLst>
      <p:ext uri="{BB962C8B-B14F-4D97-AF65-F5344CB8AC3E}">
        <p14:creationId xmlns:p14="http://schemas.microsoft.com/office/powerpoint/2010/main" val="758110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32CD7-8DCB-B0AC-CBCC-969D3F52EF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AD8AE6C-FB05-103C-59C1-7248D81B5A99}"/>
              </a:ext>
            </a:extLst>
          </p:cNvPr>
          <p:cNvSpPr>
            <a:spLocks noGrp="1"/>
          </p:cNvSpPr>
          <p:nvPr>
            <p:ph type="body" sz="quarter" idx="10"/>
          </p:nvPr>
        </p:nvSpPr>
        <p:spPr/>
        <p:txBody>
          <a:bodyPr>
            <a:normAutofit/>
          </a:bodyPr>
          <a:lstStyle/>
          <a:p>
            <a:r>
              <a:rPr lang="en-US" dirty="0"/>
              <a:t>Annealing ZnS</a:t>
            </a:r>
          </a:p>
        </p:txBody>
      </p:sp>
      <p:sp>
        <p:nvSpPr>
          <p:cNvPr id="3" name="Slide Number Placeholder 2">
            <a:extLst>
              <a:ext uri="{FF2B5EF4-FFF2-40B4-BE49-F238E27FC236}">
                <a16:creationId xmlns:a16="http://schemas.microsoft.com/office/drawing/2014/main" id="{C9B74625-F379-892E-AFCA-C4E9FD80132D}"/>
              </a:ext>
            </a:extLst>
          </p:cNvPr>
          <p:cNvSpPr>
            <a:spLocks noGrp="1"/>
          </p:cNvSpPr>
          <p:nvPr>
            <p:ph type="sldNum" sz="quarter" idx="4"/>
          </p:nvPr>
        </p:nvSpPr>
        <p:spPr/>
        <p:txBody>
          <a:bodyPr/>
          <a:lstStyle/>
          <a:p>
            <a:fld id="{86CB4B4D-7CA3-9044-876B-883B54F8677D}" type="slidenum">
              <a:rPr lang="en-CA" smtClean="0"/>
              <a:pPr/>
              <a:t>37</a:t>
            </a:fld>
            <a:endParaRPr lang="en-CA" b="1"/>
          </a:p>
        </p:txBody>
      </p:sp>
      <p:sp>
        <p:nvSpPr>
          <p:cNvPr id="4" name="Text Placeholder 3">
            <a:extLst>
              <a:ext uri="{FF2B5EF4-FFF2-40B4-BE49-F238E27FC236}">
                <a16:creationId xmlns:a16="http://schemas.microsoft.com/office/drawing/2014/main" id="{39BA7302-3665-F1DA-C867-4D0A19FB2F3B}"/>
              </a:ext>
            </a:extLst>
          </p:cNvPr>
          <p:cNvSpPr>
            <a:spLocks noGrp="1"/>
          </p:cNvSpPr>
          <p:nvPr>
            <p:ph type="body" sz="quarter" idx="13"/>
          </p:nvPr>
        </p:nvSpPr>
        <p:spPr>
          <a:xfrm>
            <a:off x="736600" y="2342926"/>
            <a:ext cx="7607300" cy="3994150"/>
          </a:xfrm>
        </p:spPr>
        <p:txBody>
          <a:bodyPr lIns="91440" tIns="45720" rIns="91440" bIns="45720" anchor="t">
            <a:normAutofit/>
          </a:bodyPr>
          <a:lstStyle/>
          <a:p>
            <a:pPr marL="457200" indent="-457200">
              <a:buFont typeface="Arial" panose="020B0604020202020204" pitchFamily="34" charset="0"/>
              <a:buChar char="•"/>
            </a:pPr>
            <a:r>
              <a:rPr lang="en-US" dirty="0">
                <a:latin typeface="Calibri"/>
                <a:ea typeface="Calibri"/>
                <a:cs typeface="Calibri"/>
              </a:rPr>
              <a:t>Annealing results in crystal defects which permit atomic transitions in visible range</a:t>
            </a:r>
          </a:p>
          <a:p>
            <a:pPr marL="457200" indent="-457200">
              <a:buFont typeface="Arial" panose="020B0604020202020204" pitchFamily="34" charset="0"/>
              <a:buChar char="•"/>
            </a:pPr>
            <a:r>
              <a:rPr lang="en-US" dirty="0"/>
              <a:t>Used as a step in certain doping procedures</a:t>
            </a:r>
          </a:p>
          <a:p>
            <a:pPr marL="457200" indent="-457200">
              <a:buFont typeface="Arial" panose="020B0604020202020204" pitchFamily="34" charset="0"/>
              <a:buChar char="•"/>
            </a:pPr>
            <a:r>
              <a:rPr lang="en-US" dirty="0"/>
              <a:t>Some impurities may be calcined off at 900C</a:t>
            </a:r>
          </a:p>
        </p:txBody>
      </p:sp>
      <p:sp>
        <p:nvSpPr>
          <p:cNvPr id="5" name="TextBox 4">
            <a:extLst>
              <a:ext uri="{FF2B5EF4-FFF2-40B4-BE49-F238E27FC236}">
                <a16:creationId xmlns:a16="http://schemas.microsoft.com/office/drawing/2014/main" id="{F1224462-A8C0-665F-82FC-4D3D8DC51101}"/>
              </a:ext>
            </a:extLst>
          </p:cNvPr>
          <p:cNvSpPr txBox="1"/>
          <p:nvPr/>
        </p:nvSpPr>
        <p:spPr>
          <a:xfrm>
            <a:off x="9313867" y="3332506"/>
            <a:ext cx="2699713" cy="461665"/>
          </a:xfrm>
          <a:prstGeom prst="rect">
            <a:avLst/>
          </a:prstGeom>
          <a:noFill/>
        </p:spPr>
        <p:txBody>
          <a:bodyPr wrap="none" rtlCol="0">
            <a:spAutoFit/>
          </a:bodyPr>
          <a:lstStyle/>
          <a:p>
            <a:r>
              <a:rPr lang="en-CA" sz="2400" dirty="0"/>
              <a:t>Sharma et al. (2019)</a:t>
            </a:r>
          </a:p>
        </p:txBody>
      </p:sp>
      <p:sp>
        <p:nvSpPr>
          <p:cNvPr id="7" name="TextBox 6">
            <a:extLst>
              <a:ext uri="{FF2B5EF4-FFF2-40B4-BE49-F238E27FC236}">
                <a16:creationId xmlns:a16="http://schemas.microsoft.com/office/drawing/2014/main" id="{1FC47B74-0B55-FA1F-3A69-91DA12E3F316}"/>
              </a:ext>
            </a:extLst>
          </p:cNvPr>
          <p:cNvSpPr txBox="1"/>
          <p:nvPr/>
        </p:nvSpPr>
        <p:spPr>
          <a:xfrm>
            <a:off x="9320516" y="2342926"/>
            <a:ext cx="2699713" cy="461665"/>
          </a:xfrm>
          <a:prstGeom prst="rect">
            <a:avLst/>
          </a:prstGeom>
          <a:noFill/>
        </p:spPr>
        <p:txBody>
          <a:bodyPr wrap="square">
            <a:spAutoFit/>
          </a:bodyPr>
          <a:lstStyle/>
          <a:p>
            <a:r>
              <a:rPr lang="en-CA" sz="2400" dirty="0"/>
              <a:t>Ozawa et al. (2005)</a:t>
            </a:r>
          </a:p>
        </p:txBody>
      </p:sp>
    </p:spTree>
    <p:extLst>
      <p:ext uri="{BB962C8B-B14F-4D97-AF65-F5344CB8AC3E}">
        <p14:creationId xmlns:p14="http://schemas.microsoft.com/office/powerpoint/2010/main" val="2275691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2DB0A-0982-CE23-68C5-BAC592A27A7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61A2102-9BEF-F9B5-CD04-F93A1DC4C326}"/>
              </a:ext>
            </a:extLst>
          </p:cNvPr>
          <p:cNvSpPr>
            <a:spLocks noGrp="1"/>
          </p:cNvSpPr>
          <p:nvPr>
            <p:ph type="body" sz="quarter" idx="10"/>
          </p:nvPr>
        </p:nvSpPr>
        <p:spPr/>
        <p:txBody>
          <a:bodyPr lIns="91440" tIns="45720" rIns="91440" bIns="45720" anchor="t">
            <a:normAutofit/>
          </a:bodyPr>
          <a:lstStyle/>
          <a:p>
            <a:r>
              <a:rPr lang="en-US" dirty="0">
                <a:latin typeface="Calibri"/>
                <a:ea typeface="Calibri"/>
                <a:cs typeface="Calibri"/>
              </a:rPr>
              <a:t>Success!</a:t>
            </a:r>
            <a:endParaRPr lang="en-US"/>
          </a:p>
        </p:txBody>
      </p:sp>
      <p:sp>
        <p:nvSpPr>
          <p:cNvPr id="3" name="Slide Number Placeholder 2">
            <a:extLst>
              <a:ext uri="{FF2B5EF4-FFF2-40B4-BE49-F238E27FC236}">
                <a16:creationId xmlns:a16="http://schemas.microsoft.com/office/drawing/2014/main" id="{D297DF2F-97E1-FD80-8A8B-6E0262DE38B7}"/>
              </a:ext>
            </a:extLst>
          </p:cNvPr>
          <p:cNvSpPr>
            <a:spLocks noGrp="1"/>
          </p:cNvSpPr>
          <p:nvPr>
            <p:ph type="sldNum" sz="quarter" idx="4"/>
          </p:nvPr>
        </p:nvSpPr>
        <p:spPr/>
        <p:txBody>
          <a:bodyPr/>
          <a:lstStyle/>
          <a:p>
            <a:fld id="{86CB4B4D-7CA3-9044-876B-883B54F8677D}" type="slidenum">
              <a:rPr lang="en-CA" smtClean="0"/>
              <a:pPr/>
              <a:t>38</a:t>
            </a:fld>
            <a:endParaRPr lang="en-CA" b="1"/>
          </a:p>
        </p:txBody>
      </p:sp>
      <p:pic>
        <p:nvPicPr>
          <p:cNvPr id="12" name="Picture 11" descr="A green light in a glass&#10;&#10;AI-generated content may be incorrect.">
            <a:extLst>
              <a:ext uri="{FF2B5EF4-FFF2-40B4-BE49-F238E27FC236}">
                <a16:creationId xmlns:a16="http://schemas.microsoft.com/office/drawing/2014/main" id="{AE03E10F-4FCD-2FDE-9E9A-1E70D13E3893}"/>
              </a:ext>
            </a:extLst>
          </p:cNvPr>
          <p:cNvPicPr>
            <a:picLocks noChangeAspect="1"/>
          </p:cNvPicPr>
          <p:nvPr/>
        </p:nvPicPr>
        <p:blipFill>
          <a:blip r:embed="rId3"/>
          <a:srcRect r="11317"/>
          <a:stretch>
            <a:fillRect/>
          </a:stretch>
        </p:blipFill>
        <p:spPr>
          <a:xfrm>
            <a:off x="6624979" y="1805681"/>
            <a:ext cx="4144849" cy="4008953"/>
          </a:xfrm>
          <a:prstGeom prst="rect">
            <a:avLst/>
          </a:prstGeom>
        </p:spPr>
      </p:pic>
      <p:pic>
        <p:nvPicPr>
          <p:cNvPr id="5" name="Picture 4" descr="A white powder in a plastic cup&#10;&#10;AI-generated content may be incorrect.">
            <a:extLst>
              <a:ext uri="{FF2B5EF4-FFF2-40B4-BE49-F238E27FC236}">
                <a16:creationId xmlns:a16="http://schemas.microsoft.com/office/drawing/2014/main" id="{F723F8A1-D182-3978-C978-3C61B71F8BBE}"/>
              </a:ext>
            </a:extLst>
          </p:cNvPr>
          <p:cNvPicPr>
            <a:picLocks noChangeAspect="1"/>
          </p:cNvPicPr>
          <p:nvPr/>
        </p:nvPicPr>
        <p:blipFill>
          <a:blip r:embed="rId4"/>
          <a:srcRect l="13036" t="26167" r="19185" b="24667"/>
          <a:stretch>
            <a:fillRect/>
          </a:stretch>
        </p:blipFill>
        <p:spPr>
          <a:xfrm>
            <a:off x="1389034" y="1805682"/>
            <a:ext cx="4144849" cy="4008952"/>
          </a:xfrm>
          <a:prstGeom prst="rect">
            <a:avLst/>
          </a:prstGeom>
        </p:spPr>
      </p:pic>
      <p:sp>
        <p:nvSpPr>
          <p:cNvPr id="6" name="TextBox 5">
            <a:extLst>
              <a:ext uri="{FF2B5EF4-FFF2-40B4-BE49-F238E27FC236}">
                <a16:creationId xmlns:a16="http://schemas.microsoft.com/office/drawing/2014/main" id="{C6450D04-0CBF-7885-FAEC-AF790C9BD161}"/>
              </a:ext>
            </a:extLst>
          </p:cNvPr>
          <p:cNvSpPr txBox="1"/>
          <p:nvPr/>
        </p:nvSpPr>
        <p:spPr>
          <a:xfrm>
            <a:off x="1717775" y="5942906"/>
            <a:ext cx="3487365" cy="400110"/>
          </a:xfrm>
          <a:prstGeom prst="rect">
            <a:avLst/>
          </a:prstGeom>
          <a:noFill/>
        </p:spPr>
        <p:txBody>
          <a:bodyPr wrap="none" rtlCol="0">
            <a:spAutoFit/>
          </a:bodyPr>
          <a:lstStyle/>
          <a:p>
            <a:r>
              <a:rPr lang="en-CA" sz="2000" dirty="0"/>
              <a:t>Product after annealing at 900C</a:t>
            </a:r>
          </a:p>
        </p:txBody>
      </p:sp>
      <p:sp>
        <p:nvSpPr>
          <p:cNvPr id="7" name="TextBox 6">
            <a:extLst>
              <a:ext uri="{FF2B5EF4-FFF2-40B4-BE49-F238E27FC236}">
                <a16:creationId xmlns:a16="http://schemas.microsoft.com/office/drawing/2014/main" id="{4FB4599B-F1DE-CC85-1562-AC00B8315D1D}"/>
              </a:ext>
            </a:extLst>
          </p:cNvPr>
          <p:cNvSpPr txBox="1"/>
          <p:nvPr/>
        </p:nvSpPr>
        <p:spPr>
          <a:xfrm>
            <a:off x="6986862" y="5942906"/>
            <a:ext cx="3411447" cy="400110"/>
          </a:xfrm>
          <a:prstGeom prst="rect">
            <a:avLst/>
          </a:prstGeom>
          <a:noFill/>
        </p:spPr>
        <p:txBody>
          <a:bodyPr wrap="none" rtlCol="0">
            <a:spAutoFit/>
          </a:bodyPr>
          <a:lstStyle/>
          <a:p>
            <a:r>
              <a:rPr lang="en-CA" sz="2000"/>
              <a:t>Product under 365 nm UV light</a:t>
            </a:r>
          </a:p>
        </p:txBody>
      </p:sp>
    </p:spTree>
    <p:extLst>
      <p:ext uri="{BB962C8B-B14F-4D97-AF65-F5344CB8AC3E}">
        <p14:creationId xmlns:p14="http://schemas.microsoft.com/office/powerpoint/2010/main" val="3784486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4B3C9-D14C-36E8-9602-1E11B43528A4}"/>
            </a:ext>
          </a:extLst>
        </p:cNvPr>
        <p:cNvGrpSpPr/>
        <p:nvPr/>
      </p:nvGrpSpPr>
      <p:grpSpPr>
        <a:xfrm>
          <a:off x="0" y="0"/>
          <a:ext cx="0" cy="0"/>
          <a:chOff x="0" y="0"/>
          <a:chExt cx="0" cy="0"/>
        </a:xfrm>
      </p:grpSpPr>
      <p:pic>
        <p:nvPicPr>
          <p:cNvPr id="12" name="Picture 11" descr="A green light in a glass&#10;&#10;AI-generated content may be incorrect.">
            <a:extLst>
              <a:ext uri="{FF2B5EF4-FFF2-40B4-BE49-F238E27FC236}">
                <a16:creationId xmlns:a16="http://schemas.microsoft.com/office/drawing/2014/main" id="{DEDDBD47-C5F2-1525-798E-D773642AEDC7}"/>
              </a:ext>
            </a:extLst>
          </p:cNvPr>
          <p:cNvPicPr>
            <a:picLocks noChangeAspect="1"/>
          </p:cNvPicPr>
          <p:nvPr/>
        </p:nvPicPr>
        <p:blipFill>
          <a:blip r:embed="rId3"/>
          <a:srcRect r="11317"/>
          <a:stretch>
            <a:fillRect/>
          </a:stretch>
        </p:blipFill>
        <p:spPr>
          <a:xfrm>
            <a:off x="550750" y="1708919"/>
            <a:ext cx="4144849" cy="4008953"/>
          </a:xfrm>
          <a:prstGeom prst="rect">
            <a:avLst/>
          </a:prstGeom>
        </p:spPr>
      </p:pic>
      <p:cxnSp>
        <p:nvCxnSpPr>
          <p:cNvPr id="4" name="Straight Arrow Connector 3">
            <a:extLst>
              <a:ext uri="{FF2B5EF4-FFF2-40B4-BE49-F238E27FC236}">
                <a16:creationId xmlns:a16="http://schemas.microsoft.com/office/drawing/2014/main" id="{CC9960F9-85DC-1A77-03AE-DD6D7A56FA45}"/>
              </a:ext>
            </a:extLst>
          </p:cNvPr>
          <p:cNvCxnSpPr/>
          <p:nvPr/>
        </p:nvCxnSpPr>
        <p:spPr>
          <a:xfrm flipV="1">
            <a:off x="3080657" y="1970314"/>
            <a:ext cx="2351314" cy="17961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black pipette with dropper&#10;&#10;AI-generated content may be incorrect.">
            <a:extLst>
              <a:ext uri="{FF2B5EF4-FFF2-40B4-BE49-F238E27FC236}">
                <a16:creationId xmlns:a16="http://schemas.microsoft.com/office/drawing/2014/main" id="{46366CE4-EB0D-1D4D-9AFB-A52D98498A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855541" y="3223912"/>
            <a:ext cx="638774" cy="638774"/>
          </a:xfrm>
          <a:prstGeom prst="rect">
            <a:avLst/>
          </a:prstGeom>
        </p:spPr>
      </p:pic>
      <p:sp>
        <p:nvSpPr>
          <p:cNvPr id="7" name="Rectangle 6">
            <a:extLst>
              <a:ext uri="{FF2B5EF4-FFF2-40B4-BE49-F238E27FC236}">
                <a16:creationId xmlns:a16="http://schemas.microsoft.com/office/drawing/2014/main" id="{C8EF7C34-A95E-122C-B6C6-852841EF0228}"/>
              </a:ext>
            </a:extLst>
          </p:cNvPr>
          <p:cNvSpPr/>
          <p:nvPr/>
        </p:nvSpPr>
        <p:spPr>
          <a:xfrm>
            <a:off x="5573485" y="1436914"/>
            <a:ext cx="1502229" cy="1088572"/>
          </a:xfrm>
          <a:prstGeom prst="rect">
            <a:avLst/>
          </a:prstGeom>
          <a:solidFill>
            <a:srgbClr val="00FF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BBF33B66-5713-F64F-1638-8D6141F0D322}"/>
              </a:ext>
            </a:extLst>
          </p:cNvPr>
          <p:cNvSpPr txBox="1"/>
          <p:nvPr/>
        </p:nvSpPr>
        <p:spPr>
          <a:xfrm>
            <a:off x="5431971" y="2619969"/>
            <a:ext cx="1673920" cy="923330"/>
          </a:xfrm>
          <a:prstGeom prst="rect">
            <a:avLst/>
          </a:prstGeom>
          <a:noFill/>
        </p:spPr>
        <p:txBody>
          <a:bodyPr wrap="none" rtlCol="0">
            <a:spAutoFit/>
          </a:bodyPr>
          <a:lstStyle/>
          <a:p>
            <a:r>
              <a:rPr lang="en-CA" dirty="0" err="1"/>
              <a:t>rgb</a:t>
            </a:r>
            <a:r>
              <a:rPr lang="en-CA" dirty="0"/>
              <a:t>(0, 255, 203)</a:t>
            </a:r>
            <a:br>
              <a:rPr lang="en-CA" dirty="0"/>
            </a:br>
            <a:r>
              <a:rPr lang="en-CA" dirty="0"/>
              <a:t>Hex: #00ffcb</a:t>
            </a:r>
            <a:br>
              <a:rPr lang="en-CA" dirty="0"/>
            </a:br>
            <a:r>
              <a:rPr lang="el-GR" dirty="0"/>
              <a:t>λ</a:t>
            </a:r>
            <a:r>
              <a:rPr lang="en-CA" dirty="0"/>
              <a:t> = 495 nm</a:t>
            </a:r>
          </a:p>
        </p:txBody>
      </p:sp>
      <p:pic>
        <p:nvPicPr>
          <p:cNvPr id="9" name="Picture 8">
            <a:extLst>
              <a:ext uri="{FF2B5EF4-FFF2-40B4-BE49-F238E27FC236}">
                <a16:creationId xmlns:a16="http://schemas.microsoft.com/office/drawing/2014/main" id="{D23B1BDA-0A43-CF01-8BF7-BA4CAEC63D99}"/>
              </a:ext>
            </a:extLst>
          </p:cNvPr>
          <p:cNvPicPr>
            <a:picLocks noChangeAspect="1"/>
          </p:cNvPicPr>
          <p:nvPr/>
        </p:nvPicPr>
        <p:blipFill>
          <a:blip r:embed="rId6"/>
          <a:stretch>
            <a:fillRect/>
          </a:stretch>
        </p:blipFill>
        <p:spPr>
          <a:xfrm>
            <a:off x="7247405" y="1075979"/>
            <a:ext cx="4201111" cy="4934639"/>
          </a:xfrm>
          <a:prstGeom prst="rect">
            <a:avLst/>
          </a:prstGeom>
        </p:spPr>
      </p:pic>
      <p:sp>
        <p:nvSpPr>
          <p:cNvPr id="10" name="Slide Number Placeholder 9">
            <a:extLst>
              <a:ext uri="{FF2B5EF4-FFF2-40B4-BE49-F238E27FC236}">
                <a16:creationId xmlns:a16="http://schemas.microsoft.com/office/drawing/2014/main" id="{572C61C8-25A4-542B-5F92-8C6F3E4C4E80}"/>
              </a:ext>
            </a:extLst>
          </p:cNvPr>
          <p:cNvSpPr>
            <a:spLocks noGrp="1"/>
          </p:cNvSpPr>
          <p:nvPr>
            <p:ph type="sldNum" sz="quarter" idx="4"/>
          </p:nvPr>
        </p:nvSpPr>
        <p:spPr/>
        <p:txBody>
          <a:bodyPr/>
          <a:lstStyle/>
          <a:p>
            <a:fld id="{86CB4B4D-7CA3-9044-876B-883B54F8677D}" type="slidenum">
              <a:rPr lang="en-CA" smtClean="0"/>
              <a:pPr/>
              <a:t>39</a:t>
            </a:fld>
            <a:endParaRPr lang="en-CA" b="1"/>
          </a:p>
        </p:txBody>
      </p:sp>
    </p:spTree>
    <p:extLst>
      <p:ext uri="{BB962C8B-B14F-4D97-AF65-F5344CB8AC3E}">
        <p14:creationId xmlns:p14="http://schemas.microsoft.com/office/powerpoint/2010/main" val="1932157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5F550-7994-BF58-2DAA-DFFA46B2F4A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B5E0AE7-63F9-52F6-5CDB-3FEE03F37F59}"/>
              </a:ext>
            </a:extLst>
          </p:cNvPr>
          <p:cNvSpPr>
            <a:spLocks noGrp="1"/>
          </p:cNvSpPr>
          <p:nvPr>
            <p:ph type="body" sz="quarter" idx="10"/>
          </p:nvPr>
        </p:nvSpPr>
        <p:spPr/>
        <p:txBody>
          <a:bodyPr/>
          <a:lstStyle/>
          <a:p>
            <a:r>
              <a:rPr lang="en-US"/>
              <a:t>U-238 chain and Rn-222</a:t>
            </a:r>
          </a:p>
          <a:p>
            <a:endParaRPr lang="en-US"/>
          </a:p>
        </p:txBody>
      </p:sp>
      <p:pic>
        <p:nvPicPr>
          <p:cNvPr id="1026" name="Picture 2" descr="Decay chain of uranium-238, with radon near the middle ...">
            <a:extLst>
              <a:ext uri="{FF2B5EF4-FFF2-40B4-BE49-F238E27FC236}">
                <a16:creationId xmlns:a16="http://schemas.microsoft.com/office/drawing/2014/main" id="{27E16953-E6E0-4622-329B-14F2D5453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0651" y="1438391"/>
            <a:ext cx="3867205" cy="534773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2">
            <a:extLst>
              <a:ext uri="{FF2B5EF4-FFF2-40B4-BE49-F238E27FC236}">
                <a16:creationId xmlns:a16="http://schemas.microsoft.com/office/drawing/2014/main" id="{21E92F5F-7989-69BC-AC45-00E86048018D}"/>
              </a:ext>
            </a:extLst>
          </p:cNvPr>
          <p:cNvSpPr>
            <a:spLocks noGrp="1"/>
          </p:cNvSpPr>
          <p:nvPr>
            <p:ph type="body" sz="quarter" idx="13"/>
          </p:nvPr>
        </p:nvSpPr>
        <p:spPr>
          <a:xfrm>
            <a:off x="736600" y="2342926"/>
            <a:ext cx="5654964" cy="3994150"/>
          </a:xfrm>
        </p:spPr>
        <p:txBody>
          <a:bodyPr/>
          <a:lstStyle/>
          <a:p>
            <a:pPr marL="457200" indent="-457200">
              <a:buFont typeface="Arial" panose="020B0604020202020204" pitchFamily="34" charset="0"/>
              <a:buChar char="•"/>
            </a:pPr>
            <a:r>
              <a:rPr lang="en-US"/>
              <a:t>Abundant underground</a:t>
            </a:r>
          </a:p>
          <a:p>
            <a:pPr marL="457200" indent="-457200">
              <a:buFont typeface="Arial" panose="020B0604020202020204" pitchFamily="34" charset="0"/>
              <a:buChar char="•"/>
            </a:pPr>
            <a:r>
              <a:rPr lang="en-US"/>
              <a:t>Background to rare-event searches</a:t>
            </a:r>
          </a:p>
        </p:txBody>
      </p:sp>
      <p:sp>
        <p:nvSpPr>
          <p:cNvPr id="3" name="Slide Number Placeholder 2">
            <a:extLst>
              <a:ext uri="{FF2B5EF4-FFF2-40B4-BE49-F238E27FC236}">
                <a16:creationId xmlns:a16="http://schemas.microsoft.com/office/drawing/2014/main" id="{92E89D87-ED12-01C0-4C23-E06D77762875}"/>
              </a:ext>
            </a:extLst>
          </p:cNvPr>
          <p:cNvSpPr>
            <a:spLocks noGrp="1"/>
          </p:cNvSpPr>
          <p:nvPr>
            <p:ph type="sldNum" sz="quarter" idx="4"/>
          </p:nvPr>
        </p:nvSpPr>
        <p:spPr/>
        <p:txBody>
          <a:bodyPr/>
          <a:lstStyle/>
          <a:p>
            <a:fld id="{86CB4B4D-7CA3-9044-876B-883B54F8677D}" type="slidenum">
              <a:rPr lang="en-CA" smtClean="0"/>
              <a:pPr/>
              <a:t>4</a:t>
            </a:fld>
            <a:endParaRPr lang="en-CA" b="1"/>
          </a:p>
        </p:txBody>
      </p:sp>
    </p:spTree>
    <p:extLst>
      <p:ext uri="{BB962C8B-B14F-4D97-AF65-F5344CB8AC3E}">
        <p14:creationId xmlns:p14="http://schemas.microsoft.com/office/powerpoint/2010/main" val="668067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70419-C837-6B29-9BCB-0404DAB482F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BC5B5B-607F-497E-8D97-DFAECCCC15DF}"/>
              </a:ext>
            </a:extLst>
          </p:cNvPr>
          <p:cNvSpPr>
            <a:spLocks noGrp="1"/>
          </p:cNvSpPr>
          <p:nvPr>
            <p:ph type="body" sz="quarter" idx="10"/>
          </p:nvPr>
        </p:nvSpPr>
        <p:spPr>
          <a:xfrm>
            <a:off x="736600" y="791783"/>
            <a:ext cx="9380794" cy="1316076"/>
          </a:xfrm>
        </p:spPr>
        <p:txBody>
          <a:bodyPr lIns="91440" tIns="45720" rIns="91440" bIns="45720" anchor="t">
            <a:normAutofit/>
          </a:bodyPr>
          <a:lstStyle/>
          <a:p>
            <a:r>
              <a:rPr lang="en-US" dirty="0">
                <a:latin typeface="Calibri"/>
                <a:ea typeface="Calibri"/>
                <a:cs typeface="Calibri"/>
              </a:rPr>
              <a:t>Alpha scintillation test</a:t>
            </a:r>
            <a:endParaRPr lang="en-US"/>
          </a:p>
        </p:txBody>
      </p:sp>
      <p:sp>
        <p:nvSpPr>
          <p:cNvPr id="3" name="Slide Number Placeholder 2">
            <a:extLst>
              <a:ext uri="{FF2B5EF4-FFF2-40B4-BE49-F238E27FC236}">
                <a16:creationId xmlns:a16="http://schemas.microsoft.com/office/drawing/2014/main" id="{518F2E98-4867-C8F2-BB2C-CD3DF2AEB0DE}"/>
              </a:ext>
            </a:extLst>
          </p:cNvPr>
          <p:cNvSpPr>
            <a:spLocks noGrp="1"/>
          </p:cNvSpPr>
          <p:nvPr>
            <p:ph type="sldNum" sz="quarter" idx="4"/>
          </p:nvPr>
        </p:nvSpPr>
        <p:spPr/>
        <p:txBody>
          <a:bodyPr/>
          <a:lstStyle/>
          <a:p>
            <a:fld id="{86CB4B4D-7CA3-9044-876B-883B54F8677D}" type="slidenum">
              <a:rPr lang="en-CA" smtClean="0"/>
              <a:pPr/>
              <a:t>40</a:t>
            </a:fld>
            <a:endParaRPr lang="en-CA" b="1"/>
          </a:p>
        </p:txBody>
      </p:sp>
      <p:sp>
        <p:nvSpPr>
          <p:cNvPr id="4" name="Text Placeholder 3">
            <a:extLst>
              <a:ext uri="{FF2B5EF4-FFF2-40B4-BE49-F238E27FC236}">
                <a16:creationId xmlns:a16="http://schemas.microsoft.com/office/drawing/2014/main" id="{A8B53BFB-6294-C0DF-2717-23497D1CDDDC}"/>
              </a:ext>
            </a:extLst>
          </p:cNvPr>
          <p:cNvSpPr>
            <a:spLocks noGrp="1"/>
          </p:cNvSpPr>
          <p:nvPr>
            <p:ph type="body" sz="quarter" idx="13"/>
          </p:nvPr>
        </p:nvSpPr>
        <p:spPr>
          <a:xfrm>
            <a:off x="736600" y="2343026"/>
            <a:ext cx="6518122" cy="4054625"/>
          </a:xfrm>
        </p:spPr>
        <p:txBody>
          <a:bodyPr lIns="91440" tIns="45720" rIns="91440" bIns="45720" anchor="t">
            <a:normAutofit/>
          </a:bodyPr>
          <a:lstStyle/>
          <a:p>
            <a:pPr marL="457200" indent="-457200">
              <a:buChar char="•"/>
            </a:pPr>
            <a:r>
              <a:rPr lang="en-US" dirty="0">
                <a:latin typeface="Calibri"/>
                <a:ea typeface="Calibri"/>
                <a:cs typeface="Calibri"/>
              </a:rPr>
              <a:t>ZnS painted on an acrylic disk may scintillate in response to alphas</a:t>
            </a:r>
            <a:endParaRPr lang="en-US" dirty="0">
              <a:ea typeface="Calibri" panose="020F0502020204030204" pitchFamily="34" charset="0"/>
            </a:endParaRPr>
          </a:p>
          <a:p>
            <a:pPr marL="457200" indent="-457200">
              <a:buChar char="•"/>
            </a:pPr>
            <a:r>
              <a:rPr lang="en-US" dirty="0">
                <a:latin typeface="Calibri"/>
                <a:ea typeface="Calibri"/>
                <a:cs typeface="Calibri"/>
              </a:rPr>
              <a:t>If PMTs detect alpha pulse:</a:t>
            </a:r>
            <a:endParaRPr lang="en-US" dirty="0">
              <a:ea typeface="Calibri" panose="020F0502020204030204" pitchFamily="34" charset="0"/>
            </a:endParaRPr>
          </a:p>
          <a:p>
            <a:pPr marL="1371600" lvl="1" indent="-457200">
              <a:buAutoNum type="arabicPeriod"/>
            </a:pPr>
            <a:r>
              <a:rPr lang="en-US" dirty="0">
                <a:latin typeface="Calibri"/>
                <a:ea typeface="Calibri"/>
                <a:cs typeface="Calibri"/>
              </a:rPr>
              <a:t>Our ZnS is sensitive to alphas, AND</a:t>
            </a:r>
            <a:endParaRPr lang="en-US" sz="3000" dirty="0">
              <a:latin typeface="Calibri" panose="020F0502020204030204" pitchFamily="34" charset="0"/>
              <a:ea typeface="Calibri" panose="020F0502020204030204" pitchFamily="34" charset="0"/>
              <a:cs typeface="Calibri" panose="020F0502020204030204" pitchFamily="34" charset="0"/>
            </a:endParaRPr>
          </a:p>
          <a:p>
            <a:pPr marL="1371600" lvl="1" indent="-457200">
              <a:buAutoNum type="arabicPeriod"/>
            </a:pPr>
            <a:r>
              <a:rPr lang="en-US" dirty="0">
                <a:latin typeface="Calibri"/>
                <a:ea typeface="Calibri"/>
                <a:cs typeface="Calibri"/>
              </a:rPr>
              <a:t>Our PMTs are sensitive to light emitted by our ZnS</a:t>
            </a:r>
            <a:endParaRPr lang="en-US" dirty="0">
              <a:ea typeface="Calibri" panose="020F0502020204030204" pitchFamily="34" charset="0"/>
              <a:cs typeface="Calibri"/>
            </a:endParaRPr>
          </a:p>
        </p:txBody>
      </p:sp>
      <p:pic>
        <p:nvPicPr>
          <p:cNvPr id="10" name="Picture 9" descr="A hand holding a petri dish&#10;&#10;AI-generated content may be incorrect.">
            <a:extLst>
              <a:ext uri="{FF2B5EF4-FFF2-40B4-BE49-F238E27FC236}">
                <a16:creationId xmlns:a16="http://schemas.microsoft.com/office/drawing/2014/main" id="{3E6750E4-3AFB-8296-E38A-F40A2088ACC9}"/>
              </a:ext>
            </a:extLst>
          </p:cNvPr>
          <p:cNvPicPr>
            <a:picLocks noChangeAspect="1"/>
          </p:cNvPicPr>
          <p:nvPr/>
        </p:nvPicPr>
        <p:blipFill>
          <a:blip r:embed="rId3"/>
          <a:srcRect l="18452" t="29350" r="39500" b="15926"/>
          <a:stretch>
            <a:fillRect/>
          </a:stretch>
        </p:blipFill>
        <p:spPr>
          <a:xfrm rot="5400000">
            <a:off x="8013874" y="1730361"/>
            <a:ext cx="3423801" cy="3408448"/>
          </a:xfrm>
          <a:prstGeom prst="rect">
            <a:avLst/>
          </a:prstGeom>
        </p:spPr>
      </p:pic>
    </p:spTree>
    <p:extLst>
      <p:ext uri="{BB962C8B-B14F-4D97-AF65-F5344CB8AC3E}">
        <p14:creationId xmlns:p14="http://schemas.microsoft.com/office/powerpoint/2010/main" val="1334378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1BD598-DBB8-92FB-8AFF-5FD72823B5BF}"/>
              </a:ext>
            </a:extLst>
          </p:cNvPr>
          <p:cNvSpPr>
            <a:spLocks noGrp="1"/>
          </p:cNvSpPr>
          <p:nvPr>
            <p:ph type="body" sz="quarter" idx="10"/>
          </p:nvPr>
        </p:nvSpPr>
        <p:spPr/>
        <p:txBody>
          <a:bodyPr lIns="91440" tIns="45720" rIns="91440" bIns="45720" anchor="t">
            <a:normAutofit/>
          </a:bodyPr>
          <a:lstStyle/>
          <a:p>
            <a:r>
              <a:rPr lang="en-US" dirty="0">
                <a:latin typeface="Calibri"/>
                <a:ea typeface="Calibri"/>
                <a:cs typeface="Calibri"/>
              </a:rPr>
              <a:t>A working Rn counter</a:t>
            </a:r>
            <a:endParaRPr lang="en-US" dirty="0"/>
          </a:p>
        </p:txBody>
      </p:sp>
      <p:sp>
        <p:nvSpPr>
          <p:cNvPr id="3" name="Slide Number Placeholder 2">
            <a:extLst>
              <a:ext uri="{FF2B5EF4-FFF2-40B4-BE49-F238E27FC236}">
                <a16:creationId xmlns:a16="http://schemas.microsoft.com/office/drawing/2014/main" id="{98FDD7D6-8D44-F637-091C-BB0D335DE6E0}"/>
              </a:ext>
            </a:extLst>
          </p:cNvPr>
          <p:cNvSpPr>
            <a:spLocks noGrp="1"/>
          </p:cNvSpPr>
          <p:nvPr>
            <p:ph type="sldNum" sz="quarter" idx="4"/>
          </p:nvPr>
        </p:nvSpPr>
        <p:spPr/>
        <p:txBody>
          <a:bodyPr/>
          <a:lstStyle/>
          <a:p>
            <a:fld id="{86CB4B4D-7CA3-9044-876B-883B54F8677D}" type="slidenum">
              <a:rPr lang="en-CA" smtClean="0"/>
              <a:pPr/>
              <a:t>41</a:t>
            </a:fld>
            <a:endParaRPr lang="en-CA" b="1"/>
          </a:p>
        </p:txBody>
      </p:sp>
      <p:pic>
        <p:nvPicPr>
          <p:cNvPr id="6" name="Picture 5">
            <a:extLst>
              <a:ext uri="{FF2B5EF4-FFF2-40B4-BE49-F238E27FC236}">
                <a16:creationId xmlns:a16="http://schemas.microsoft.com/office/drawing/2014/main" id="{69103A13-C92D-6986-70F5-10EACA396BA4}"/>
              </a:ext>
            </a:extLst>
          </p:cNvPr>
          <p:cNvPicPr>
            <a:picLocks noChangeAspect="1"/>
          </p:cNvPicPr>
          <p:nvPr/>
        </p:nvPicPr>
        <p:blipFill>
          <a:blip r:embed="rId3"/>
          <a:stretch>
            <a:fillRect/>
          </a:stretch>
        </p:blipFill>
        <p:spPr>
          <a:xfrm>
            <a:off x="736600" y="1809524"/>
            <a:ext cx="9116697" cy="1619476"/>
          </a:xfrm>
          <a:prstGeom prst="rect">
            <a:avLst/>
          </a:prstGeom>
        </p:spPr>
      </p:pic>
      <p:sp>
        <p:nvSpPr>
          <p:cNvPr id="7" name="Right Brace 6">
            <a:extLst>
              <a:ext uri="{FF2B5EF4-FFF2-40B4-BE49-F238E27FC236}">
                <a16:creationId xmlns:a16="http://schemas.microsoft.com/office/drawing/2014/main" id="{03B80F24-DF19-4D6F-FCE7-6EA9D67B94CA}"/>
              </a:ext>
            </a:extLst>
          </p:cNvPr>
          <p:cNvSpPr/>
          <p:nvPr/>
        </p:nvSpPr>
        <p:spPr>
          <a:xfrm>
            <a:off x="9259146" y="2325028"/>
            <a:ext cx="505340" cy="1093086"/>
          </a:xfrm>
          <a:prstGeom prst="rightBrace">
            <a:avLst>
              <a:gd name="adj1" fmla="val 8333"/>
              <a:gd name="adj2" fmla="val 46017"/>
            </a:avLst>
          </a:prstGeom>
          <a:ln w="317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8" name="TextBox 7">
            <a:extLst>
              <a:ext uri="{FF2B5EF4-FFF2-40B4-BE49-F238E27FC236}">
                <a16:creationId xmlns:a16="http://schemas.microsoft.com/office/drawing/2014/main" id="{E2B0C622-F02F-5706-027F-7448C5EED2E2}"/>
              </a:ext>
            </a:extLst>
          </p:cNvPr>
          <p:cNvSpPr txBox="1"/>
          <p:nvPr/>
        </p:nvSpPr>
        <p:spPr>
          <a:xfrm>
            <a:off x="10117394" y="2325028"/>
            <a:ext cx="1671835" cy="954107"/>
          </a:xfrm>
          <a:prstGeom prst="rect">
            <a:avLst/>
          </a:prstGeom>
          <a:noFill/>
        </p:spPr>
        <p:txBody>
          <a:bodyPr wrap="square" rtlCol="0">
            <a:spAutoFit/>
          </a:bodyPr>
          <a:lstStyle/>
          <a:p>
            <a:r>
              <a:rPr lang="en-CA" sz="2800" dirty="0"/>
              <a:t>These are alphas!</a:t>
            </a:r>
          </a:p>
        </p:txBody>
      </p:sp>
      <p:sp>
        <p:nvSpPr>
          <p:cNvPr id="11" name="TextBox 10">
            <a:extLst>
              <a:ext uri="{FF2B5EF4-FFF2-40B4-BE49-F238E27FC236}">
                <a16:creationId xmlns:a16="http://schemas.microsoft.com/office/drawing/2014/main" id="{D6A528AB-4840-5FC1-9720-45C8A5CB0CF9}"/>
              </a:ext>
            </a:extLst>
          </p:cNvPr>
          <p:cNvSpPr txBox="1"/>
          <p:nvPr/>
        </p:nvSpPr>
        <p:spPr>
          <a:xfrm>
            <a:off x="8109133" y="4761572"/>
            <a:ext cx="2094652" cy="954107"/>
          </a:xfrm>
          <a:prstGeom prst="rect">
            <a:avLst/>
          </a:prstGeom>
          <a:noFill/>
        </p:spPr>
        <p:txBody>
          <a:bodyPr wrap="square" rtlCol="0">
            <a:spAutoFit/>
          </a:bodyPr>
          <a:lstStyle/>
          <a:p>
            <a:r>
              <a:rPr lang="en-CA" sz="2800" dirty="0"/>
              <a:t>Sample alpha trace</a:t>
            </a:r>
          </a:p>
        </p:txBody>
      </p:sp>
      <p:pic>
        <p:nvPicPr>
          <p:cNvPr id="4098" name="Picture 2">
            <a:extLst>
              <a:ext uri="{FF2B5EF4-FFF2-40B4-BE49-F238E27FC236}">
                <a16:creationId xmlns:a16="http://schemas.microsoft.com/office/drawing/2014/main" id="{C91414DB-4959-C8A6-5C36-AB110C7B11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1169" b="1974"/>
          <a:stretch>
            <a:fillRect/>
          </a:stretch>
        </p:blipFill>
        <p:spPr bwMode="auto">
          <a:xfrm>
            <a:off x="3161982" y="3442397"/>
            <a:ext cx="4477068" cy="3021903"/>
          </a:xfrm>
          <a:prstGeom prst="rect">
            <a:avLst/>
          </a:prstGeom>
          <a:noFill/>
          <a:extLst>
            <a:ext uri="{909E8E84-426E-40DD-AFC4-6F175D3DCCD1}">
              <a14:hiddenFill xmlns:a14="http://schemas.microsoft.com/office/drawing/2010/main">
                <a:solidFill>
                  <a:srgbClr val="FFFFFF"/>
                </a:solidFill>
              </a14:hiddenFill>
            </a:ext>
          </a:extLst>
        </p:spPr>
      </p:pic>
      <p:sp>
        <p:nvSpPr>
          <p:cNvPr id="12" name="Right Brace 11">
            <a:extLst>
              <a:ext uri="{FF2B5EF4-FFF2-40B4-BE49-F238E27FC236}">
                <a16:creationId xmlns:a16="http://schemas.microsoft.com/office/drawing/2014/main" id="{A5D66FBF-5A6A-5CB6-745B-3BE91F0C5D0F}"/>
              </a:ext>
            </a:extLst>
          </p:cNvPr>
          <p:cNvSpPr/>
          <p:nvPr/>
        </p:nvSpPr>
        <p:spPr>
          <a:xfrm rot="5400000">
            <a:off x="5312117" y="4598706"/>
            <a:ext cx="402994" cy="3668485"/>
          </a:xfrm>
          <a:prstGeom prst="rightBrace">
            <a:avLst>
              <a:gd name="adj1" fmla="val 8333"/>
              <a:gd name="adj2" fmla="val 4601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13" name="TextBox 12">
            <a:extLst>
              <a:ext uri="{FF2B5EF4-FFF2-40B4-BE49-F238E27FC236}">
                <a16:creationId xmlns:a16="http://schemas.microsoft.com/office/drawing/2014/main" id="{EA1DC4C1-45BF-117E-5E48-F88A39B4FFAF}"/>
              </a:ext>
            </a:extLst>
          </p:cNvPr>
          <p:cNvSpPr txBox="1"/>
          <p:nvPr/>
        </p:nvSpPr>
        <p:spPr>
          <a:xfrm>
            <a:off x="4893976" y="6525154"/>
            <a:ext cx="2094652" cy="400110"/>
          </a:xfrm>
          <a:prstGeom prst="rect">
            <a:avLst/>
          </a:prstGeom>
          <a:noFill/>
        </p:spPr>
        <p:txBody>
          <a:bodyPr wrap="square" rtlCol="0">
            <a:spAutoFit/>
          </a:bodyPr>
          <a:lstStyle/>
          <a:p>
            <a:r>
              <a:rPr lang="en-CA" sz="2000" dirty="0"/>
              <a:t>4 </a:t>
            </a:r>
            <a:r>
              <a:rPr lang="el-GR" sz="2000" dirty="0"/>
              <a:t>μ</a:t>
            </a:r>
            <a:r>
              <a:rPr lang="en-CA" sz="2000" dirty="0"/>
              <a:t>s window</a:t>
            </a:r>
          </a:p>
        </p:txBody>
      </p:sp>
    </p:spTree>
    <p:extLst>
      <p:ext uri="{BB962C8B-B14F-4D97-AF65-F5344CB8AC3E}">
        <p14:creationId xmlns:p14="http://schemas.microsoft.com/office/powerpoint/2010/main" val="1957990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E43C1D-B86B-045E-5B97-A98972A7C95E}"/>
              </a:ext>
            </a:extLst>
          </p:cNvPr>
          <p:cNvSpPr>
            <a:spLocks noGrp="1"/>
          </p:cNvSpPr>
          <p:nvPr>
            <p:ph type="body" sz="quarter" idx="10"/>
          </p:nvPr>
        </p:nvSpPr>
        <p:spPr/>
        <p:txBody>
          <a:bodyPr lIns="91440" tIns="45720" rIns="91440" bIns="45720" anchor="t">
            <a:normAutofit/>
          </a:bodyPr>
          <a:lstStyle/>
          <a:p>
            <a:r>
              <a:rPr lang="en-US" dirty="0">
                <a:latin typeface="Calibri"/>
                <a:ea typeface="Calibri"/>
                <a:cs typeface="Calibri"/>
              </a:rPr>
              <a:t>Summary</a:t>
            </a:r>
            <a:endParaRPr lang="en-US" dirty="0">
              <a:latin typeface="Calibri"/>
              <a:cs typeface="Calibri"/>
            </a:endParaRPr>
          </a:p>
        </p:txBody>
      </p:sp>
      <p:sp>
        <p:nvSpPr>
          <p:cNvPr id="3" name="Slide Number Placeholder 2">
            <a:extLst>
              <a:ext uri="{FF2B5EF4-FFF2-40B4-BE49-F238E27FC236}">
                <a16:creationId xmlns:a16="http://schemas.microsoft.com/office/drawing/2014/main" id="{54C81FAA-125F-E9D5-34B1-9CA13D50B600}"/>
              </a:ext>
            </a:extLst>
          </p:cNvPr>
          <p:cNvSpPr>
            <a:spLocks noGrp="1"/>
          </p:cNvSpPr>
          <p:nvPr>
            <p:ph type="sldNum" sz="quarter" idx="4"/>
          </p:nvPr>
        </p:nvSpPr>
        <p:spPr/>
        <p:txBody>
          <a:bodyPr/>
          <a:lstStyle/>
          <a:p>
            <a:fld id="{86CB4B4D-7CA3-9044-876B-883B54F8677D}" type="slidenum">
              <a:rPr lang="en-CA" smtClean="0"/>
              <a:pPr/>
              <a:t>42</a:t>
            </a:fld>
            <a:endParaRPr lang="en-CA" b="1"/>
          </a:p>
        </p:txBody>
      </p:sp>
      <p:sp>
        <p:nvSpPr>
          <p:cNvPr id="4" name="Text Placeholder 3">
            <a:extLst>
              <a:ext uri="{FF2B5EF4-FFF2-40B4-BE49-F238E27FC236}">
                <a16:creationId xmlns:a16="http://schemas.microsoft.com/office/drawing/2014/main" id="{AA3A5B7E-BCEE-46FA-2CA5-EA347B5132D6}"/>
              </a:ext>
            </a:extLst>
          </p:cNvPr>
          <p:cNvSpPr>
            <a:spLocks noGrp="1"/>
          </p:cNvSpPr>
          <p:nvPr>
            <p:ph type="body" sz="quarter" idx="13"/>
          </p:nvPr>
        </p:nvSpPr>
        <p:spPr/>
        <p:txBody>
          <a:bodyPr lIns="91440" tIns="45720" rIns="91440" bIns="45720" anchor="t">
            <a:normAutofit/>
          </a:bodyPr>
          <a:lstStyle/>
          <a:p>
            <a:pPr marL="457200" indent="-457200">
              <a:buChar char="•"/>
            </a:pPr>
            <a:r>
              <a:rPr lang="en-US" dirty="0">
                <a:latin typeface="Calibri"/>
                <a:ea typeface="Calibri"/>
                <a:cs typeface="Calibri"/>
              </a:rPr>
              <a:t>Developed method to produce clean ZnS</a:t>
            </a:r>
            <a:endParaRPr lang="en-US" dirty="0">
              <a:ea typeface="Calibri" panose="020F0502020204030204" pitchFamily="34" charset="0"/>
            </a:endParaRPr>
          </a:p>
          <a:p>
            <a:pPr marL="457200" indent="-457200">
              <a:buChar char="•"/>
            </a:pPr>
            <a:r>
              <a:rPr lang="en-US" dirty="0">
                <a:latin typeface="Calibri"/>
                <a:ea typeface="Calibri" panose="020F0502020204030204" pitchFamily="34" charset="0"/>
                <a:cs typeface="Calibri"/>
              </a:rPr>
              <a:t>Performed a small-scale pilot run</a:t>
            </a:r>
          </a:p>
          <a:p>
            <a:pPr marL="457200" indent="-457200">
              <a:buChar char="•"/>
            </a:pPr>
            <a:r>
              <a:rPr lang="en-US" dirty="0">
                <a:latin typeface="Calibri"/>
                <a:ea typeface="Calibri" panose="020F0502020204030204" pitchFamily="34" charset="0"/>
                <a:cs typeface="Calibri"/>
              </a:rPr>
              <a:t>Developed annealing campaign to improve light yield of product</a:t>
            </a:r>
            <a:endParaRPr lang="en-US" dirty="0">
              <a:latin typeface="Calibri"/>
              <a:ea typeface="Calibri"/>
              <a:cs typeface="Calibri"/>
            </a:endParaRPr>
          </a:p>
          <a:p>
            <a:pPr marL="457200" indent="-457200">
              <a:buChar char="•"/>
            </a:pPr>
            <a:r>
              <a:rPr lang="en-US" dirty="0">
                <a:latin typeface="Calibri"/>
                <a:ea typeface="Calibri"/>
                <a:cs typeface="Calibri"/>
              </a:rPr>
              <a:t>Verified sensitivity of produced ZnS phosphors to Rn alphas</a:t>
            </a:r>
          </a:p>
        </p:txBody>
      </p:sp>
    </p:spTree>
    <p:extLst>
      <p:ext uri="{BB962C8B-B14F-4D97-AF65-F5344CB8AC3E}">
        <p14:creationId xmlns:p14="http://schemas.microsoft.com/office/powerpoint/2010/main" val="3313981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5A10A-5ADD-30D1-DA3D-B56B8550FFE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886D143-33D3-65B7-A23F-787B7002EB86}"/>
              </a:ext>
            </a:extLst>
          </p:cNvPr>
          <p:cNvSpPr>
            <a:spLocks noGrp="1"/>
          </p:cNvSpPr>
          <p:nvPr>
            <p:ph type="body" sz="quarter" idx="10"/>
          </p:nvPr>
        </p:nvSpPr>
        <p:spPr/>
        <p:txBody>
          <a:bodyPr lIns="91440" tIns="45720" rIns="91440" bIns="45720" anchor="t">
            <a:normAutofit/>
          </a:bodyPr>
          <a:lstStyle/>
          <a:p>
            <a:r>
              <a:rPr lang="en-US" dirty="0">
                <a:latin typeface="Calibri"/>
                <a:ea typeface="Calibri"/>
                <a:cs typeface="Calibri"/>
              </a:rPr>
              <a:t>Next steps</a:t>
            </a:r>
            <a:endParaRPr lang="en-US" dirty="0">
              <a:latin typeface="Calibri"/>
              <a:cs typeface="Calibri"/>
            </a:endParaRPr>
          </a:p>
        </p:txBody>
      </p:sp>
      <p:sp>
        <p:nvSpPr>
          <p:cNvPr id="3" name="Slide Number Placeholder 2">
            <a:extLst>
              <a:ext uri="{FF2B5EF4-FFF2-40B4-BE49-F238E27FC236}">
                <a16:creationId xmlns:a16="http://schemas.microsoft.com/office/drawing/2014/main" id="{4F1E722B-8AB7-E882-79CF-45AE903618F1}"/>
              </a:ext>
            </a:extLst>
          </p:cNvPr>
          <p:cNvSpPr>
            <a:spLocks noGrp="1"/>
          </p:cNvSpPr>
          <p:nvPr>
            <p:ph type="sldNum" sz="quarter" idx="4"/>
          </p:nvPr>
        </p:nvSpPr>
        <p:spPr/>
        <p:txBody>
          <a:bodyPr/>
          <a:lstStyle/>
          <a:p>
            <a:fld id="{86CB4B4D-7CA3-9044-876B-883B54F8677D}" type="slidenum">
              <a:rPr lang="en-CA" smtClean="0"/>
              <a:pPr/>
              <a:t>43</a:t>
            </a:fld>
            <a:endParaRPr lang="en-CA" b="1"/>
          </a:p>
        </p:txBody>
      </p:sp>
      <p:sp>
        <p:nvSpPr>
          <p:cNvPr id="4" name="Text Placeholder 3">
            <a:extLst>
              <a:ext uri="{FF2B5EF4-FFF2-40B4-BE49-F238E27FC236}">
                <a16:creationId xmlns:a16="http://schemas.microsoft.com/office/drawing/2014/main" id="{6CDD1883-EEEE-F881-2325-099CEA772DC3}"/>
              </a:ext>
            </a:extLst>
          </p:cNvPr>
          <p:cNvSpPr>
            <a:spLocks noGrp="1"/>
          </p:cNvSpPr>
          <p:nvPr>
            <p:ph type="body" sz="quarter" idx="13"/>
          </p:nvPr>
        </p:nvSpPr>
        <p:spPr/>
        <p:txBody>
          <a:bodyPr lIns="91440" tIns="45720" rIns="91440" bIns="45720" anchor="t">
            <a:normAutofit/>
          </a:bodyPr>
          <a:lstStyle/>
          <a:p>
            <a:pPr marL="457200" indent="-457200">
              <a:buFont typeface="Arial,Sans-Serif" panose="020B0604020202020204" pitchFamily="34" charset="0"/>
              <a:buChar char="•"/>
            </a:pPr>
            <a:r>
              <a:rPr lang="en-US" dirty="0">
                <a:ea typeface="Calibri" panose="020F0502020204030204" pitchFamily="34" charset="0"/>
              </a:rPr>
              <a:t>Fabricating a Lucas cell</a:t>
            </a:r>
          </a:p>
          <a:p>
            <a:pPr marL="457200" indent="-457200">
              <a:buFont typeface="Arial,Sans-Serif" panose="020B0604020202020204" pitchFamily="34" charset="0"/>
              <a:buChar char="•"/>
            </a:pPr>
            <a:r>
              <a:rPr lang="en-US" dirty="0">
                <a:ea typeface="Calibri" panose="020F0502020204030204" pitchFamily="34" charset="0"/>
              </a:rPr>
              <a:t>Performing ZnS synthesis with selective precipitation steps</a:t>
            </a:r>
          </a:p>
          <a:p>
            <a:pPr marL="457200" indent="-457200">
              <a:buFont typeface="Arial,Sans-Serif" panose="020B0604020202020204" pitchFamily="34" charset="0"/>
              <a:buChar char="•"/>
            </a:pPr>
            <a:r>
              <a:rPr lang="en-US" dirty="0">
                <a:ea typeface="Calibri" panose="020F0502020204030204" pitchFamily="34" charset="0"/>
              </a:rPr>
              <a:t>Background counting</a:t>
            </a:r>
          </a:p>
          <a:p>
            <a:pPr marL="457200" indent="-457200">
              <a:buFont typeface="Arial,Sans-Serif" panose="020B0604020202020204" pitchFamily="34" charset="0"/>
              <a:buChar char="•"/>
            </a:pPr>
            <a:r>
              <a:rPr lang="en-US" dirty="0">
                <a:ea typeface="Calibri" panose="020F0502020204030204" pitchFamily="34" charset="0"/>
              </a:rPr>
              <a:t>Investigate alpha-counting efficiency</a:t>
            </a:r>
          </a:p>
          <a:p>
            <a:pPr marL="457200" indent="-457200">
              <a:buFont typeface="Arial,Sans-Serif" panose="020B0604020202020204" pitchFamily="34" charset="0"/>
              <a:buChar char="•"/>
            </a:pPr>
            <a:r>
              <a:rPr lang="en-US" dirty="0">
                <a:ea typeface="Calibri" panose="020F0502020204030204" pitchFamily="34" charset="0"/>
              </a:rPr>
              <a:t>Understand physical characteristics of our product</a:t>
            </a:r>
          </a:p>
          <a:p>
            <a:pPr marL="457200" indent="-457200">
              <a:buFont typeface="Arial,Sans-Serif" panose="020B0604020202020204" pitchFamily="34" charset="0"/>
              <a:buChar char="•"/>
            </a:pPr>
            <a:r>
              <a:rPr lang="en-US" dirty="0">
                <a:ea typeface="Calibri" panose="020F0502020204030204" pitchFamily="34" charset="0"/>
              </a:rPr>
              <a:t>Pursue refinements to light-yield, emission spectrum</a:t>
            </a:r>
          </a:p>
          <a:p>
            <a:pPr marL="457200" indent="-457200">
              <a:buChar char="•"/>
            </a:pPr>
            <a:endParaRPr lang="en-US" dirty="0">
              <a:ea typeface="Calibri" panose="020F0502020204030204" pitchFamily="34" charset="0"/>
            </a:endParaRPr>
          </a:p>
          <a:p>
            <a:endParaRPr lang="en-US" dirty="0">
              <a:ea typeface="Calibri" panose="020F0502020204030204" pitchFamily="34" charset="0"/>
            </a:endParaRPr>
          </a:p>
        </p:txBody>
      </p:sp>
    </p:spTree>
    <p:extLst>
      <p:ext uri="{BB962C8B-B14F-4D97-AF65-F5344CB8AC3E}">
        <p14:creationId xmlns:p14="http://schemas.microsoft.com/office/powerpoint/2010/main" val="3214875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9BF5B-CE64-8065-0346-9D19BD445C8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579A4BC-5BF5-88A4-76AA-5C184CFEE7F8}"/>
              </a:ext>
            </a:extLst>
          </p:cNvPr>
          <p:cNvSpPr>
            <a:spLocks noGrp="1"/>
          </p:cNvSpPr>
          <p:nvPr>
            <p:ph type="body" sz="quarter" idx="10"/>
          </p:nvPr>
        </p:nvSpPr>
        <p:spPr/>
        <p:txBody>
          <a:bodyPr/>
          <a:lstStyle/>
          <a:p>
            <a:r>
              <a:rPr lang="en-US"/>
              <a:t>Acknowledgements</a:t>
            </a:r>
          </a:p>
        </p:txBody>
      </p:sp>
      <p:sp>
        <p:nvSpPr>
          <p:cNvPr id="3" name="Text Placeholder 2">
            <a:extLst>
              <a:ext uri="{FF2B5EF4-FFF2-40B4-BE49-F238E27FC236}">
                <a16:creationId xmlns:a16="http://schemas.microsoft.com/office/drawing/2014/main" id="{AA67A48E-2A64-91C2-3A91-AA256F18783E}"/>
              </a:ext>
            </a:extLst>
          </p:cNvPr>
          <p:cNvSpPr>
            <a:spLocks noGrp="1"/>
          </p:cNvSpPr>
          <p:nvPr>
            <p:ph type="body" sz="quarter" idx="13"/>
          </p:nvPr>
        </p:nvSpPr>
        <p:spPr>
          <a:xfrm>
            <a:off x="736600" y="2314666"/>
            <a:ext cx="10633364" cy="3994150"/>
          </a:xfrm>
        </p:spPr>
        <p:txBody>
          <a:bodyPr/>
          <a:lstStyle/>
          <a:p>
            <a:pPr marL="457200" indent="-457200">
              <a:buFont typeface="Arial" panose="020B0604020202020204" pitchFamily="34" charset="0"/>
              <a:buChar char="•"/>
            </a:pPr>
            <a:r>
              <a:rPr lang="en-US" dirty="0"/>
              <a:t>My supervisors, Nasim and Lina</a:t>
            </a:r>
          </a:p>
          <a:p>
            <a:pPr marL="457200" indent="-457200">
              <a:buFont typeface="Arial" panose="020B0604020202020204" pitchFamily="34" charset="0"/>
              <a:buChar char="•"/>
            </a:pPr>
            <a:r>
              <a:rPr lang="en-US" dirty="0"/>
              <a:t>Steve Maguire</a:t>
            </a:r>
          </a:p>
          <a:p>
            <a:pPr marL="457200" indent="-457200">
              <a:buFont typeface="Arial" panose="020B0604020202020204" pitchFamily="34" charset="0"/>
              <a:buChar char="•"/>
            </a:pPr>
            <a:r>
              <a:rPr lang="en-US" dirty="0"/>
              <a:t>Scientific Support</a:t>
            </a:r>
          </a:p>
          <a:p>
            <a:pPr marL="457200" indent="-457200">
              <a:buFont typeface="Arial" panose="020B0604020202020204" pitchFamily="34" charset="0"/>
              <a:buChar char="•"/>
            </a:pPr>
            <a:r>
              <a:rPr lang="en-US" dirty="0"/>
              <a:t>Keegan </a:t>
            </a:r>
            <a:r>
              <a:rPr lang="en-US" dirty="0" err="1"/>
              <a:t>Paleshi</a:t>
            </a:r>
            <a:endParaRPr lang="en-US" dirty="0"/>
          </a:p>
          <a:p>
            <a:pPr marL="457200" indent="-457200">
              <a:buFont typeface="Arial" panose="020B0604020202020204" pitchFamily="34" charset="0"/>
              <a:buChar char="•"/>
            </a:pPr>
            <a:r>
              <a:rPr lang="en-US" dirty="0"/>
              <a:t>Adam Gionet</a:t>
            </a:r>
          </a:p>
          <a:p>
            <a:pPr marL="457200" indent="-457200">
              <a:buFont typeface="Arial" panose="020B0604020202020204" pitchFamily="34" charset="0"/>
              <a:buChar char="•"/>
            </a:pPr>
            <a:r>
              <a:rPr lang="en-US" dirty="0"/>
              <a:t>Mark Ward</a:t>
            </a:r>
          </a:p>
          <a:p>
            <a:pPr marL="457200" indent="-457200">
              <a:buFont typeface="Arial" panose="020B0604020202020204" pitchFamily="34" charset="0"/>
              <a:buChar char="•"/>
            </a:pPr>
            <a:r>
              <a:rPr lang="en-US" dirty="0"/>
              <a:t>Local SNO+ group (LU)</a:t>
            </a:r>
          </a:p>
        </p:txBody>
      </p:sp>
      <p:sp>
        <p:nvSpPr>
          <p:cNvPr id="4" name="Slide Number Placeholder 3">
            <a:extLst>
              <a:ext uri="{FF2B5EF4-FFF2-40B4-BE49-F238E27FC236}">
                <a16:creationId xmlns:a16="http://schemas.microsoft.com/office/drawing/2014/main" id="{9E54F373-6B91-50FE-37C6-B3F0A07A61E4}"/>
              </a:ext>
            </a:extLst>
          </p:cNvPr>
          <p:cNvSpPr>
            <a:spLocks noGrp="1"/>
          </p:cNvSpPr>
          <p:nvPr>
            <p:ph type="sldNum" sz="quarter" idx="4"/>
          </p:nvPr>
        </p:nvSpPr>
        <p:spPr/>
        <p:txBody>
          <a:bodyPr/>
          <a:lstStyle/>
          <a:p>
            <a:fld id="{86CB4B4D-7CA3-9044-876B-883B54F8677D}" type="slidenum">
              <a:rPr lang="en-CA" smtClean="0"/>
              <a:pPr/>
              <a:t>44</a:t>
            </a:fld>
            <a:endParaRPr lang="en-CA" b="1"/>
          </a:p>
        </p:txBody>
      </p:sp>
      <p:pic>
        <p:nvPicPr>
          <p:cNvPr id="6" name="Picture 5" descr="A group of people in white coats and hair nets&#10;&#10;AI-generated content may be incorrect.">
            <a:extLst>
              <a:ext uri="{FF2B5EF4-FFF2-40B4-BE49-F238E27FC236}">
                <a16:creationId xmlns:a16="http://schemas.microsoft.com/office/drawing/2014/main" id="{3B4F9258-F84E-BB89-FDE7-544C58010507}"/>
              </a:ext>
            </a:extLst>
          </p:cNvPr>
          <p:cNvPicPr>
            <a:picLocks noChangeAspect="1"/>
          </p:cNvPicPr>
          <p:nvPr/>
        </p:nvPicPr>
        <p:blipFill>
          <a:blip r:embed="rId3"/>
          <a:stretch>
            <a:fillRect/>
          </a:stretch>
        </p:blipFill>
        <p:spPr>
          <a:xfrm>
            <a:off x="6516697" y="1850986"/>
            <a:ext cx="5108809" cy="3830839"/>
          </a:xfrm>
          <a:prstGeom prst="rect">
            <a:avLst/>
          </a:prstGeom>
        </p:spPr>
      </p:pic>
    </p:spTree>
    <p:extLst>
      <p:ext uri="{BB962C8B-B14F-4D97-AF65-F5344CB8AC3E}">
        <p14:creationId xmlns:p14="http://schemas.microsoft.com/office/powerpoint/2010/main" val="3619772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8ED5-8C4B-B6B4-76C2-662DCD92378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023F581-ED0A-BCF3-A124-31885F69DD74}"/>
              </a:ext>
            </a:extLst>
          </p:cNvPr>
          <p:cNvSpPr>
            <a:spLocks noGrp="1"/>
          </p:cNvSpPr>
          <p:nvPr>
            <p:ph type="body" sz="quarter" idx="10"/>
          </p:nvPr>
        </p:nvSpPr>
        <p:spPr/>
        <p:txBody>
          <a:bodyPr/>
          <a:lstStyle/>
          <a:p>
            <a:r>
              <a:rPr lang="en-US"/>
              <a:t>Acknowledgements</a:t>
            </a:r>
          </a:p>
        </p:txBody>
      </p:sp>
      <p:sp>
        <p:nvSpPr>
          <p:cNvPr id="3" name="Text Placeholder 2">
            <a:extLst>
              <a:ext uri="{FF2B5EF4-FFF2-40B4-BE49-F238E27FC236}">
                <a16:creationId xmlns:a16="http://schemas.microsoft.com/office/drawing/2014/main" id="{DB62D945-B5D7-7220-6F1F-8054BB09612A}"/>
              </a:ext>
            </a:extLst>
          </p:cNvPr>
          <p:cNvSpPr>
            <a:spLocks noGrp="1"/>
          </p:cNvSpPr>
          <p:nvPr>
            <p:ph type="body" sz="quarter" idx="13"/>
          </p:nvPr>
        </p:nvSpPr>
        <p:spPr>
          <a:xfrm>
            <a:off x="736600" y="2303780"/>
            <a:ext cx="10633364" cy="3994150"/>
          </a:xfrm>
        </p:spPr>
        <p:txBody>
          <a:bodyPr>
            <a:normAutofit/>
          </a:bodyPr>
          <a:lstStyle/>
          <a:p>
            <a:pPr marL="457200" indent="-457200">
              <a:buFont typeface="Arial" panose="020B0604020202020204" pitchFamily="34" charset="0"/>
              <a:buChar char="•"/>
            </a:pPr>
            <a:r>
              <a:rPr lang="en-US" dirty="0"/>
              <a:t>My supervisors, Nasim and Lina</a:t>
            </a:r>
          </a:p>
          <a:p>
            <a:pPr marL="457200" indent="-457200">
              <a:buFont typeface="Arial" panose="020B0604020202020204" pitchFamily="34" charset="0"/>
              <a:buChar char="•"/>
            </a:pPr>
            <a:r>
              <a:rPr lang="en-US" dirty="0"/>
              <a:t>Steve Maguire</a:t>
            </a:r>
          </a:p>
          <a:p>
            <a:pPr marL="457200" indent="-457200">
              <a:buFont typeface="Arial" panose="020B0604020202020204" pitchFamily="34" charset="0"/>
              <a:buChar char="•"/>
            </a:pPr>
            <a:r>
              <a:rPr lang="en-US" dirty="0"/>
              <a:t>Scientific Support</a:t>
            </a:r>
          </a:p>
          <a:p>
            <a:pPr marL="457200" indent="-457200">
              <a:buFont typeface="Arial" panose="020B0604020202020204" pitchFamily="34" charset="0"/>
              <a:buChar char="•"/>
            </a:pPr>
            <a:r>
              <a:rPr lang="en-US" dirty="0"/>
              <a:t>Keegan </a:t>
            </a:r>
            <a:r>
              <a:rPr lang="en-US" dirty="0" err="1"/>
              <a:t>Paleshi</a:t>
            </a:r>
            <a:endParaRPr lang="en-US" dirty="0"/>
          </a:p>
          <a:p>
            <a:pPr marL="457200" indent="-457200">
              <a:buFont typeface="Arial" panose="020B0604020202020204" pitchFamily="34" charset="0"/>
              <a:buChar char="•"/>
            </a:pPr>
            <a:r>
              <a:rPr lang="en-US" dirty="0"/>
              <a:t>Adam Gionet</a:t>
            </a:r>
          </a:p>
          <a:p>
            <a:pPr marL="457200" indent="-457200">
              <a:buFont typeface="Arial" panose="020B0604020202020204" pitchFamily="34" charset="0"/>
              <a:buChar char="•"/>
            </a:pPr>
            <a:r>
              <a:rPr lang="en-US" dirty="0"/>
              <a:t>Mark Ward</a:t>
            </a:r>
          </a:p>
          <a:p>
            <a:pPr marL="457200" indent="-457200">
              <a:buFont typeface="Arial" panose="020B0604020202020204" pitchFamily="34" charset="0"/>
              <a:buChar char="•"/>
            </a:pPr>
            <a:r>
              <a:rPr lang="en-US" dirty="0"/>
              <a:t>Local SNO+ group (LU)</a:t>
            </a:r>
          </a:p>
        </p:txBody>
      </p:sp>
      <p:sp>
        <p:nvSpPr>
          <p:cNvPr id="4" name="Slide Number Placeholder 3">
            <a:extLst>
              <a:ext uri="{FF2B5EF4-FFF2-40B4-BE49-F238E27FC236}">
                <a16:creationId xmlns:a16="http://schemas.microsoft.com/office/drawing/2014/main" id="{423E9BDD-5DE2-37C0-1EA5-C72CD0B50B18}"/>
              </a:ext>
            </a:extLst>
          </p:cNvPr>
          <p:cNvSpPr>
            <a:spLocks noGrp="1"/>
          </p:cNvSpPr>
          <p:nvPr>
            <p:ph type="sldNum" sz="quarter" idx="4"/>
          </p:nvPr>
        </p:nvSpPr>
        <p:spPr/>
        <p:txBody>
          <a:bodyPr/>
          <a:lstStyle/>
          <a:p>
            <a:fld id="{86CB4B4D-7CA3-9044-876B-883B54F8677D}" type="slidenum">
              <a:rPr lang="en-CA" smtClean="0"/>
              <a:pPr/>
              <a:t>45</a:t>
            </a:fld>
            <a:endParaRPr lang="en-CA" b="1"/>
          </a:p>
        </p:txBody>
      </p:sp>
      <p:pic>
        <p:nvPicPr>
          <p:cNvPr id="5" name="Picture 4">
            <a:extLst>
              <a:ext uri="{FF2B5EF4-FFF2-40B4-BE49-F238E27FC236}">
                <a16:creationId xmlns:a16="http://schemas.microsoft.com/office/drawing/2014/main" id="{E66DF2F7-EDA8-A054-5906-1AC4909B34D1}"/>
              </a:ext>
            </a:extLst>
          </p:cNvPr>
          <p:cNvPicPr>
            <a:picLocks noChangeAspect="1"/>
          </p:cNvPicPr>
          <p:nvPr/>
        </p:nvPicPr>
        <p:blipFill>
          <a:blip r:embed="rId3"/>
          <a:stretch>
            <a:fillRect/>
          </a:stretch>
        </p:blipFill>
        <p:spPr>
          <a:xfrm>
            <a:off x="6854820" y="1413780"/>
            <a:ext cx="3791409" cy="5054311"/>
          </a:xfrm>
          <a:prstGeom prst="rect">
            <a:avLst/>
          </a:prstGeom>
        </p:spPr>
      </p:pic>
    </p:spTree>
    <p:extLst>
      <p:ext uri="{BB962C8B-B14F-4D97-AF65-F5344CB8AC3E}">
        <p14:creationId xmlns:p14="http://schemas.microsoft.com/office/powerpoint/2010/main" val="1670365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5E702-FED4-90AA-3B88-B66B09AF839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931BCEB-1BA5-C250-320E-9BC5458963A9}"/>
              </a:ext>
            </a:extLst>
          </p:cNvPr>
          <p:cNvSpPr>
            <a:spLocks noGrp="1"/>
          </p:cNvSpPr>
          <p:nvPr>
            <p:ph type="body" sz="quarter" idx="10"/>
          </p:nvPr>
        </p:nvSpPr>
        <p:spPr/>
        <p:txBody>
          <a:bodyPr/>
          <a:lstStyle/>
          <a:p>
            <a:r>
              <a:rPr lang="en-US"/>
              <a:t>Acknowledgements</a:t>
            </a:r>
          </a:p>
        </p:txBody>
      </p:sp>
      <p:sp>
        <p:nvSpPr>
          <p:cNvPr id="3" name="Text Placeholder 2">
            <a:extLst>
              <a:ext uri="{FF2B5EF4-FFF2-40B4-BE49-F238E27FC236}">
                <a16:creationId xmlns:a16="http://schemas.microsoft.com/office/drawing/2014/main" id="{E1231F48-DE0F-3CB5-4503-2047EFDA9FF4}"/>
              </a:ext>
            </a:extLst>
          </p:cNvPr>
          <p:cNvSpPr>
            <a:spLocks noGrp="1"/>
          </p:cNvSpPr>
          <p:nvPr>
            <p:ph type="body" sz="quarter" idx="13"/>
          </p:nvPr>
        </p:nvSpPr>
        <p:spPr>
          <a:xfrm>
            <a:off x="736600" y="2303780"/>
            <a:ext cx="10633364" cy="3994150"/>
          </a:xfrm>
        </p:spPr>
        <p:txBody>
          <a:bodyPr>
            <a:normAutofit/>
          </a:bodyPr>
          <a:lstStyle/>
          <a:p>
            <a:pPr marL="457200" indent="-457200">
              <a:buFont typeface="Arial" panose="020B0604020202020204" pitchFamily="34" charset="0"/>
              <a:buChar char="•"/>
            </a:pPr>
            <a:r>
              <a:rPr lang="en-US" dirty="0"/>
              <a:t>My supervisors, Nasim and Lina</a:t>
            </a:r>
          </a:p>
          <a:p>
            <a:pPr marL="457200" indent="-457200">
              <a:buFont typeface="Arial" panose="020B0604020202020204" pitchFamily="34" charset="0"/>
              <a:buChar char="•"/>
            </a:pPr>
            <a:r>
              <a:rPr lang="en-US" dirty="0"/>
              <a:t>Steve Maguire</a:t>
            </a:r>
          </a:p>
          <a:p>
            <a:pPr marL="457200" indent="-457200">
              <a:buFont typeface="Arial" panose="020B0604020202020204" pitchFamily="34" charset="0"/>
              <a:buChar char="•"/>
            </a:pPr>
            <a:r>
              <a:rPr lang="en-US" dirty="0"/>
              <a:t>Scientific Support</a:t>
            </a:r>
          </a:p>
          <a:p>
            <a:pPr marL="457200" indent="-457200">
              <a:buFont typeface="Arial" panose="020B0604020202020204" pitchFamily="34" charset="0"/>
              <a:buChar char="•"/>
            </a:pPr>
            <a:r>
              <a:rPr lang="en-US" dirty="0"/>
              <a:t>Keegan </a:t>
            </a:r>
            <a:r>
              <a:rPr lang="en-US" dirty="0" err="1"/>
              <a:t>Paleshi</a:t>
            </a:r>
            <a:endParaRPr lang="en-US" dirty="0"/>
          </a:p>
          <a:p>
            <a:pPr marL="457200" indent="-457200">
              <a:buFont typeface="Arial" panose="020B0604020202020204" pitchFamily="34" charset="0"/>
              <a:buChar char="•"/>
            </a:pPr>
            <a:r>
              <a:rPr lang="en-US" dirty="0"/>
              <a:t>Adam Gionet</a:t>
            </a:r>
          </a:p>
          <a:p>
            <a:pPr marL="457200" indent="-457200">
              <a:buFont typeface="Arial" panose="020B0604020202020204" pitchFamily="34" charset="0"/>
              <a:buChar char="•"/>
            </a:pPr>
            <a:r>
              <a:rPr lang="en-US" dirty="0"/>
              <a:t>Mark Ward</a:t>
            </a:r>
          </a:p>
          <a:p>
            <a:pPr marL="457200" indent="-457200">
              <a:buFont typeface="Arial" panose="020B0604020202020204" pitchFamily="34" charset="0"/>
              <a:buChar char="•"/>
            </a:pPr>
            <a:r>
              <a:rPr lang="en-US" dirty="0"/>
              <a:t>Local SNO+ group (LU)</a:t>
            </a:r>
          </a:p>
        </p:txBody>
      </p:sp>
      <p:sp>
        <p:nvSpPr>
          <p:cNvPr id="4" name="Slide Number Placeholder 3">
            <a:extLst>
              <a:ext uri="{FF2B5EF4-FFF2-40B4-BE49-F238E27FC236}">
                <a16:creationId xmlns:a16="http://schemas.microsoft.com/office/drawing/2014/main" id="{2DB779C2-B31D-C062-86AE-8BC58484E58E}"/>
              </a:ext>
            </a:extLst>
          </p:cNvPr>
          <p:cNvSpPr>
            <a:spLocks noGrp="1"/>
          </p:cNvSpPr>
          <p:nvPr>
            <p:ph type="sldNum" sz="quarter" idx="4"/>
          </p:nvPr>
        </p:nvSpPr>
        <p:spPr/>
        <p:txBody>
          <a:bodyPr/>
          <a:lstStyle/>
          <a:p>
            <a:fld id="{86CB4B4D-7CA3-9044-876B-883B54F8677D}" type="slidenum">
              <a:rPr lang="en-CA" smtClean="0"/>
              <a:pPr/>
              <a:t>46</a:t>
            </a:fld>
            <a:endParaRPr lang="en-CA" b="1"/>
          </a:p>
        </p:txBody>
      </p:sp>
      <p:pic>
        <p:nvPicPr>
          <p:cNvPr id="7" name="Picture 6" descr="A group of people wearing hard hats and holding a large wrench&#10;&#10;AI-generated content may be incorrect.">
            <a:extLst>
              <a:ext uri="{FF2B5EF4-FFF2-40B4-BE49-F238E27FC236}">
                <a16:creationId xmlns:a16="http://schemas.microsoft.com/office/drawing/2014/main" id="{B2D5161A-FCD9-CB55-6968-71EC90B58F74}"/>
              </a:ext>
            </a:extLst>
          </p:cNvPr>
          <p:cNvPicPr>
            <a:picLocks noChangeAspect="1"/>
          </p:cNvPicPr>
          <p:nvPr/>
        </p:nvPicPr>
        <p:blipFill>
          <a:blip r:embed="rId3"/>
          <a:stretch>
            <a:fillRect/>
          </a:stretch>
        </p:blipFill>
        <p:spPr>
          <a:xfrm>
            <a:off x="6596743" y="1803592"/>
            <a:ext cx="5083628" cy="3819307"/>
          </a:xfrm>
          <a:prstGeom prst="rect">
            <a:avLst/>
          </a:prstGeom>
        </p:spPr>
      </p:pic>
    </p:spTree>
    <p:extLst>
      <p:ext uri="{BB962C8B-B14F-4D97-AF65-F5344CB8AC3E}">
        <p14:creationId xmlns:p14="http://schemas.microsoft.com/office/powerpoint/2010/main" val="1618795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6FAB0D-C7F6-7A86-2B19-67B2EC2D1CDB}"/>
              </a:ext>
            </a:extLst>
          </p:cNvPr>
          <p:cNvSpPr>
            <a:spLocks noGrp="1"/>
          </p:cNvSpPr>
          <p:nvPr>
            <p:ph type="body" sz="quarter" idx="10"/>
          </p:nvPr>
        </p:nvSpPr>
        <p:spPr>
          <a:xfrm>
            <a:off x="2818506" y="2770962"/>
            <a:ext cx="6554988" cy="1316076"/>
          </a:xfrm>
        </p:spPr>
        <p:txBody>
          <a:bodyPr>
            <a:noAutofit/>
          </a:bodyPr>
          <a:lstStyle/>
          <a:p>
            <a:r>
              <a:rPr lang="en-US" sz="6000" dirty="0"/>
              <a:t>Thanks for listening!</a:t>
            </a:r>
          </a:p>
        </p:txBody>
      </p:sp>
      <p:sp>
        <p:nvSpPr>
          <p:cNvPr id="3" name="Slide Number Placeholder 2">
            <a:extLst>
              <a:ext uri="{FF2B5EF4-FFF2-40B4-BE49-F238E27FC236}">
                <a16:creationId xmlns:a16="http://schemas.microsoft.com/office/drawing/2014/main" id="{BAC1CC77-CA5B-ADE0-8C20-B537FEFEC22F}"/>
              </a:ext>
            </a:extLst>
          </p:cNvPr>
          <p:cNvSpPr>
            <a:spLocks noGrp="1"/>
          </p:cNvSpPr>
          <p:nvPr>
            <p:ph type="sldNum" sz="quarter" idx="4"/>
          </p:nvPr>
        </p:nvSpPr>
        <p:spPr/>
        <p:txBody>
          <a:bodyPr/>
          <a:lstStyle/>
          <a:p>
            <a:fld id="{86CB4B4D-7CA3-9044-876B-883B54F8677D}" type="slidenum">
              <a:rPr lang="en-CA" smtClean="0"/>
              <a:pPr/>
              <a:t>47</a:t>
            </a:fld>
            <a:endParaRPr lang="en-CA" b="1"/>
          </a:p>
        </p:txBody>
      </p:sp>
    </p:spTree>
    <p:extLst>
      <p:ext uri="{BB962C8B-B14F-4D97-AF65-F5344CB8AC3E}">
        <p14:creationId xmlns:p14="http://schemas.microsoft.com/office/powerpoint/2010/main" val="3680660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CA67E-A451-A0B9-9B9A-44B1BE5202D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B99290-1463-D3BF-DB48-B20F308D86C8}"/>
              </a:ext>
            </a:extLst>
          </p:cNvPr>
          <p:cNvSpPr>
            <a:spLocks noGrp="1"/>
          </p:cNvSpPr>
          <p:nvPr>
            <p:ph type="body" sz="quarter" idx="10"/>
          </p:nvPr>
        </p:nvSpPr>
        <p:spPr>
          <a:xfrm>
            <a:off x="4134091" y="2914182"/>
            <a:ext cx="3923817" cy="1316076"/>
          </a:xfrm>
        </p:spPr>
        <p:txBody>
          <a:bodyPr>
            <a:noAutofit/>
          </a:bodyPr>
          <a:lstStyle/>
          <a:p>
            <a:r>
              <a:rPr lang="en-US" sz="6000"/>
              <a:t>Questions?</a:t>
            </a:r>
          </a:p>
        </p:txBody>
      </p:sp>
      <p:sp>
        <p:nvSpPr>
          <p:cNvPr id="3" name="Slide Number Placeholder 2">
            <a:extLst>
              <a:ext uri="{FF2B5EF4-FFF2-40B4-BE49-F238E27FC236}">
                <a16:creationId xmlns:a16="http://schemas.microsoft.com/office/drawing/2014/main" id="{4A63DB05-CB69-0E9F-C2CA-D140ED6FEFBC}"/>
              </a:ext>
            </a:extLst>
          </p:cNvPr>
          <p:cNvSpPr>
            <a:spLocks noGrp="1"/>
          </p:cNvSpPr>
          <p:nvPr>
            <p:ph type="sldNum" sz="quarter" idx="4"/>
          </p:nvPr>
        </p:nvSpPr>
        <p:spPr/>
        <p:txBody>
          <a:bodyPr/>
          <a:lstStyle/>
          <a:p>
            <a:fld id="{86CB4B4D-7CA3-9044-876B-883B54F8677D}" type="slidenum">
              <a:rPr lang="en-CA" smtClean="0"/>
              <a:pPr/>
              <a:t>48</a:t>
            </a:fld>
            <a:endParaRPr lang="en-CA" b="1"/>
          </a:p>
        </p:txBody>
      </p:sp>
    </p:spTree>
    <p:extLst>
      <p:ext uri="{BB962C8B-B14F-4D97-AF65-F5344CB8AC3E}">
        <p14:creationId xmlns:p14="http://schemas.microsoft.com/office/powerpoint/2010/main" val="3221066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68B467-86EE-A9A3-C646-543751C17D0B}"/>
              </a:ext>
            </a:extLst>
          </p:cNvPr>
          <p:cNvSpPr>
            <a:spLocks noGrp="1"/>
          </p:cNvSpPr>
          <p:nvPr>
            <p:ph type="body" sz="quarter" idx="10"/>
          </p:nvPr>
        </p:nvSpPr>
        <p:spPr/>
        <p:txBody>
          <a:bodyPr/>
          <a:lstStyle/>
          <a:p>
            <a:r>
              <a:rPr lang="en-CA"/>
              <a:t>Backup slides</a:t>
            </a:r>
          </a:p>
        </p:txBody>
      </p:sp>
      <p:sp>
        <p:nvSpPr>
          <p:cNvPr id="3" name="Slide Number Placeholder 2">
            <a:extLst>
              <a:ext uri="{FF2B5EF4-FFF2-40B4-BE49-F238E27FC236}">
                <a16:creationId xmlns:a16="http://schemas.microsoft.com/office/drawing/2014/main" id="{60643196-A2D5-E949-4B55-28031AFC6078}"/>
              </a:ext>
            </a:extLst>
          </p:cNvPr>
          <p:cNvSpPr>
            <a:spLocks noGrp="1"/>
          </p:cNvSpPr>
          <p:nvPr>
            <p:ph type="sldNum" sz="quarter" idx="4"/>
          </p:nvPr>
        </p:nvSpPr>
        <p:spPr/>
        <p:txBody>
          <a:bodyPr/>
          <a:lstStyle/>
          <a:p>
            <a:fld id="{86CB4B4D-7CA3-9044-876B-883B54F8677D}" type="slidenum">
              <a:rPr lang="en-CA" smtClean="0"/>
              <a:pPr/>
              <a:t>49</a:t>
            </a:fld>
            <a:endParaRPr lang="en-CA" b="1"/>
          </a:p>
        </p:txBody>
      </p:sp>
    </p:spTree>
    <p:extLst>
      <p:ext uri="{BB962C8B-B14F-4D97-AF65-F5344CB8AC3E}">
        <p14:creationId xmlns:p14="http://schemas.microsoft.com/office/powerpoint/2010/main" val="438595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86308-08E7-6DE2-3C8F-2ADA1A93BC2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278C6F9-653F-B93C-AF21-6F6B62960F3E}"/>
              </a:ext>
            </a:extLst>
          </p:cNvPr>
          <p:cNvSpPr>
            <a:spLocks noGrp="1"/>
          </p:cNvSpPr>
          <p:nvPr>
            <p:ph type="body" sz="quarter" idx="10"/>
          </p:nvPr>
        </p:nvSpPr>
        <p:spPr/>
        <p:txBody>
          <a:bodyPr/>
          <a:lstStyle/>
          <a:p>
            <a:r>
              <a:rPr lang="en-US"/>
              <a:t>U-238 chain and Rn-222</a:t>
            </a:r>
          </a:p>
          <a:p>
            <a:endParaRPr lang="en-US"/>
          </a:p>
        </p:txBody>
      </p:sp>
      <p:pic>
        <p:nvPicPr>
          <p:cNvPr id="1026" name="Picture 2" descr="Decay chain of uranium-238, with radon near the middle ...">
            <a:extLst>
              <a:ext uri="{FF2B5EF4-FFF2-40B4-BE49-F238E27FC236}">
                <a16:creationId xmlns:a16="http://schemas.microsoft.com/office/drawing/2014/main" id="{719724BE-D28F-3CAC-F401-0C3297745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0651" y="1438391"/>
            <a:ext cx="3867205" cy="534773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2">
            <a:extLst>
              <a:ext uri="{FF2B5EF4-FFF2-40B4-BE49-F238E27FC236}">
                <a16:creationId xmlns:a16="http://schemas.microsoft.com/office/drawing/2014/main" id="{1CFDBC65-0C0B-7A70-DCEC-E26F842DD070}"/>
              </a:ext>
            </a:extLst>
          </p:cNvPr>
          <p:cNvSpPr>
            <a:spLocks noGrp="1"/>
          </p:cNvSpPr>
          <p:nvPr>
            <p:ph type="body" sz="quarter" idx="13"/>
          </p:nvPr>
        </p:nvSpPr>
        <p:spPr>
          <a:xfrm>
            <a:off x="736600" y="2342926"/>
            <a:ext cx="5654964" cy="3994150"/>
          </a:xfrm>
        </p:spPr>
        <p:txBody>
          <a:bodyPr/>
          <a:lstStyle/>
          <a:p>
            <a:pPr marL="457200" indent="-457200">
              <a:buFont typeface="Arial" panose="020B0604020202020204" pitchFamily="34" charset="0"/>
              <a:buChar char="•"/>
            </a:pPr>
            <a:r>
              <a:rPr lang="en-US"/>
              <a:t>Abundant underground</a:t>
            </a:r>
          </a:p>
          <a:p>
            <a:pPr marL="457200" indent="-457200">
              <a:buFont typeface="Arial" panose="020B0604020202020204" pitchFamily="34" charset="0"/>
              <a:buChar char="•"/>
            </a:pPr>
            <a:r>
              <a:rPr lang="en-US"/>
              <a:t>Background to rare-event searches</a:t>
            </a:r>
          </a:p>
          <a:p>
            <a:pPr marL="457200" indent="-457200">
              <a:buFont typeface="Arial" panose="020B0604020202020204" pitchFamily="34" charset="0"/>
              <a:buChar char="•"/>
            </a:pPr>
            <a:r>
              <a:rPr lang="en-US"/>
              <a:t>Gaseous</a:t>
            </a:r>
          </a:p>
        </p:txBody>
      </p:sp>
      <p:sp>
        <p:nvSpPr>
          <p:cNvPr id="3" name="Slide Number Placeholder 2">
            <a:extLst>
              <a:ext uri="{FF2B5EF4-FFF2-40B4-BE49-F238E27FC236}">
                <a16:creationId xmlns:a16="http://schemas.microsoft.com/office/drawing/2014/main" id="{006B73E2-C7B4-50C9-080E-317DCAD6755D}"/>
              </a:ext>
            </a:extLst>
          </p:cNvPr>
          <p:cNvSpPr>
            <a:spLocks noGrp="1"/>
          </p:cNvSpPr>
          <p:nvPr>
            <p:ph type="sldNum" sz="quarter" idx="4"/>
          </p:nvPr>
        </p:nvSpPr>
        <p:spPr/>
        <p:txBody>
          <a:bodyPr/>
          <a:lstStyle/>
          <a:p>
            <a:fld id="{86CB4B4D-7CA3-9044-876B-883B54F8677D}" type="slidenum">
              <a:rPr lang="en-CA" smtClean="0"/>
              <a:pPr/>
              <a:t>5</a:t>
            </a:fld>
            <a:endParaRPr lang="en-CA" b="1"/>
          </a:p>
        </p:txBody>
      </p:sp>
    </p:spTree>
    <p:extLst>
      <p:ext uri="{BB962C8B-B14F-4D97-AF65-F5344CB8AC3E}">
        <p14:creationId xmlns:p14="http://schemas.microsoft.com/office/powerpoint/2010/main" val="5271506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CA208-594E-128E-EE9A-0235659D173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63C95D7-D05F-09A5-F954-8D8F927AF799}"/>
              </a:ext>
            </a:extLst>
          </p:cNvPr>
          <p:cNvSpPr>
            <a:spLocks noGrp="1"/>
          </p:cNvSpPr>
          <p:nvPr>
            <p:ph type="body" sz="quarter" idx="10"/>
          </p:nvPr>
        </p:nvSpPr>
        <p:spPr/>
        <p:txBody>
          <a:bodyPr/>
          <a:lstStyle/>
          <a:p>
            <a:r>
              <a:rPr lang="en-US"/>
              <a:t>Last term</a:t>
            </a:r>
          </a:p>
        </p:txBody>
      </p:sp>
      <p:sp>
        <p:nvSpPr>
          <p:cNvPr id="3" name="Slide Number Placeholder 2">
            <a:extLst>
              <a:ext uri="{FF2B5EF4-FFF2-40B4-BE49-F238E27FC236}">
                <a16:creationId xmlns:a16="http://schemas.microsoft.com/office/drawing/2014/main" id="{34AE0CE8-5DC2-F0DA-3B1A-4654A3990FA2}"/>
              </a:ext>
            </a:extLst>
          </p:cNvPr>
          <p:cNvSpPr>
            <a:spLocks noGrp="1"/>
          </p:cNvSpPr>
          <p:nvPr>
            <p:ph type="sldNum" sz="quarter" idx="4"/>
          </p:nvPr>
        </p:nvSpPr>
        <p:spPr/>
        <p:txBody>
          <a:bodyPr/>
          <a:lstStyle/>
          <a:p>
            <a:fld id="{86CB4B4D-7CA3-9044-876B-883B54F8677D}" type="slidenum">
              <a:rPr lang="en-CA" smtClean="0"/>
              <a:pPr/>
              <a:t>50</a:t>
            </a:fld>
            <a:endParaRPr lang="en-CA" b="1"/>
          </a:p>
        </p:txBody>
      </p:sp>
      <p:sp>
        <p:nvSpPr>
          <p:cNvPr id="4" name="Text Placeholder 3">
            <a:extLst>
              <a:ext uri="{FF2B5EF4-FFF2-40B4-BE49-F238E27FC236}">
                <a16:creationId xmlns:a16="http://schemas.microsoft.com/office/drawing/2014/main" id="{DB029352-8131-9016-2B6C-FF40835260B0}"/>
              </a:ext>
            </a:extLst>
          </p:cNvPr>
          <p:cNvSpPr>
            <a:spLocks noGrp="1"/>
          </p:cNvSpPr>
          <p:nvPr>
            <p:ph type="body" sz="quarter" idx="13"/>
          </p:nvPr>
        </p:nvSpPr>
        <p:spPr>
          <a:xfrm>
            <a:off x="736600" y="1874296"/>
            <a:ext cx="10622660" cy="3994150"/>
          </a:xfrm>
        </p:spPr>
        <p:txBody>
          <a:bodyPr/>
          <a:lstStyle/>
          <a:p>
            <a:pPr marL="457200" indent="-457200">
              <a:buFont typeface="Arial" panose="020B0604020202020204" pitchFamily="34" charset="0"/>
              <a:buChar char="•"/>
            </a:pPr>
            <a:r>
              <a:rPr lang="en-US" dirty="0"/>
              <a:t>Developed capability to fabricate Lucas cells at SNOLAB</a:t>
            </a:r>
          </a:p>
          <a:p>
            <a:pPr marL="457200" indent="-457200">
              <a:buFont typeface="Arial" panose="020B0604020202020204" pitchFamily="34" charset="0"/>
              <a:buChar char="•"/>
            </a:pPr>
            <a:r>
              <a:rPr lang="en-US" dirty="0"/>
              <a:t>Refined Lucas cell coating technique</a:t>
            </a:r>
          </a:p>
          <a:p>
            <a:pPr marL="457200" indent="-457200">
              <a:buFont typeface="Arial" panose="020B0604020202020204" pitchFamily="34" charset="0"/>
              <a:buChar char="•"/>
            </a:pPr>
            <a:r>
              <a:rPr lang="en-US" dirty="0"/>
              <a:t>Found that Lucas cell background largely contributed by ZnS</a:t>
            </a:r>
          </a:p>
          <a:p>
            <a:pPr marL="457200" indent="-457200">
              <a:buFont typeface="Arial" panose="020B0604020202020204" pitchFamily="34" charset="0"/>
              <a:buChar char="•"/>
            </a:pPr>
            <a:endParaRPr lang="en-US" dirty="0"/>
          </a:p>
        </p:txBody>
      </p:sp>
      <p:pic>
        <p:nvPicPr>
          <p:cNvPr id="5" name="Picture 2">
            <a:extLst>
              <a:ext uri="{FF2B5EF4-FFF2-40B4-BE49-F238E27FC236}">
                <a16:creationId xmlns:a16="http://schemas.microsoft.com/office/drawing/2014/main" id="{3BF5A1E4-21EB-8DFD-EB6B-EE0D633D33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44" t="27799" r="8176" b="20126"/>
          <a:stretch/>
        </p:blipFill>
        <p:spPr bwMode="auto">
          <a:xfrm>
            <a:off x="736600" y="3775579"/>
            <a:ext cx="5636510" cy="26307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hand in blue glove holding a round object&#10;&#10;AI-generated content may be incorrect.">
            <a:extLst>
              <a:ext uri="{FF2B5EF4-FFF2-40B4-BE49-F238E27FC236}">
                <a16:creationId xmlns:a16="http://schemas.microsoft.com/office/drawing/2014/main" id="{FB9AB8A0-98EC-4351-B1F8-27840C67742D}"/>
              </a:ext>
            </a:extLst>
          </p:cNvPr>
          <p:cNvPicPr>
            <a:picLocks noChangeAspect="1"/>
          </p:cNvPicPr>
          <p:nvPr/>
        </p:nvPicPr>
        <p:blipFill>
          <a:blip r:embed="rId4"/>
          <a:srcRect l="25704" t="34164" r="-148" b="14167"/>
          <a:stretch>
            <a:fillRect/>
          </a:stretch>
        </p:blipFill>
        <p:spPr>
          <a:xfrm>
            <a:off x="7832090" y="3616216"/>
            <a:ext cx="3014980" cy="2790158"/>
          </a:xfrm>
          <a:prstGeom prst="rect">
            <a:avLst/>
          </a:prstGeom>
        </p:spPr>
      </p:pic>
      <p:cxnSp>
        <p:nvCxnSpPr>
          <p:cNvPr id="9" name="Straight Arrow Connector 8">
            <a:extLst>
              <a:ext uri="{FF2B5EF4-FFF2-40B4-BE49-F238E27FC236}">
                <a16:creationId xmlns:a16="http://schemas.microsoft.com/office/drawing/2014/main" id="{BD180104-EF48-6ADA-F461-4B030A5F40CB}"/>
              </a:ext>
            </a:extLst>
          </p:cNvPr>
          <p:cNvCxnSpPr/>
          <p:nvPr/>
        </p:nvCxnSpPr>
        <p:spPr>
          <a:xfrm>
            <a:off x="6583680" y="5090976"/>
            <a:ext cx="1097280" cy="0"/>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7213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FAFF66-CB5F-4993-3571-D7A1005CF31F}"/>
              </a:ext>
            </a:extLst>
          </p:cNvPr>
          <p:cNvSpPr>
            <a:spLocks noGrp="1"/>
          </p:cNvSpPr>
          <p:nvPr>
            <p:ph type="body" sz="quarter" idx="10"/>
          </p:nvPr>
        </p:nvSpPr>
        <p:spPr/>
        <p:txBody>
          <a:bodyPr/>
          <a:lstStyle/>
          <a:p>
            <a:r>
              <a:rPr lang="en-CA" dirty="0"/>
              <a:t>ZnS luminescence theory</a:t>
            </a:r>
          </a:p>
        </p:txBody>
      </p:sp>
      <p:sp>
        <p:nvSpPr>
          <p:cNvPr id="3" name="Slide Number Placeholder 2">
            <a:extLst>
              <a:ext uri="{FF2B5EF4-FFF2-40B4-BE49-F238E27FC236}">
                <a16:creationId xmlns:a16="http://schemas.microsoft.com/office/drawing/2014/main" id="{838C88C7-7485-ADB5-B7BB-3C19B0446C54}"/>
              </a:ext>
            </a:extLst>
          </p:cNvPr>
          <p:cNvSpPr>
            <a:spLocks noGrp="1"/>
          </p:cNvSpPr>
          <p:nvPr>
            <p:ph type="sldNum" sz="quarter" idx="4"/>
          </p:nvPr>
        </p:nvSpPr>
        <p:spPr/>
        <p:txBody>
          <a:bodyPr/>
          <a:lstStyle/>
          <a:p>
            <a:fld id="{86CB4B4D-7CA3-9044-876B-883B54F8677D}" type="slidenum">
              <a:rPr lang="en-CA" smtClean="0"/>
              <a:pPr/>
              <a:t>51</a:t>
            </a:fld>
            <a:endParaRPr lang="en-CA" b="1"/>
          </a:p>
        </p:txBody>
      </p:sp>
      <p:pic>
        <p:nvPicPr>
          <p:cNvPr id="6" name="Picture 5" descr="A diagram of a beam&#10;&#10;AI-generated content may be incorrect.">
            <a:extLst>
              <a:ext uri="{FF2B5EF4-FFF2-40B4-BE49-F238E27FC236}">
                <a16:creationId xmlns:a16="http://schemas.microsoft.com/office/drawing/2014/main" id="{CACF6A5C-1A3E-9032-B3CC-B0DCCB2474BB}"/>
              </a:ext>
            </a:extLst>
          </p:cNvPr>
          <p:cNvPicPr>
            <a:picLocks noChangeAspect="1"/>
          </p:cNvPicPr>
          <p:nvPr/>
        </p:nvPicPr>
        <p:blipFill>
          <a:blip r:embed="rId3"/>
          <a:srcRect l="14311" r="16309" b="21608"/>
          <a:stretch>
            <a:fillRect/>
          </a:stretch>
        </p:blipFill>
        <p:spPr>
          <a:xfrm>
            <a:off x="512060" y="1387397"/>
            <a:ext cx="11167878" cy="4601042"/>
          </a:xfrm>
          <a:prstGeom prst="rect">
            <a:avLst/>
          </a:prstGeom>
        </p:spPr>
      </p:pic>
      <p:sp>
        <p:nvSpPr>
          <p:cNvPr id="7" name="TextBox 6">
            <a:extLst>
              <a:ext uri="{FF2B5EF4-FFF2-40B4-BE49-F238E27FC236}">
                <a16:creationId xmlns:a16="http://schemas.microsoft.com/office/drawing/2014/main" id="{C3B06938-F7AD-0944-94D4-44BCD8D6E208}"/>
              </a:ext>
            </a:extLst>
          </p:cNvPr>
          <p:cNvSpPr txBox="1"/>
          <p:nvPr/>
        </p:nvSpPr>
        <p:spPr>
          <a:xfrm>
            <a:off x="4650251" y="6295063"/>
            <a:ext cx="2891497" cy="400110"/>
          </a:xfrm>
          <a:prstGeom prst="rect">
            <a:avLst/>
          </a:prstGeom>
          <a:noFill/>
        </p:spPr>
        <p:txBody>
          <a:bodyPr wrap="none" rtlCol="0">
            <a:spAutoFit/>
          </a:bodyPr>
          <a:lstStyle/>
          <a:p>
            <a:r>
              <a:rPr lang="en-CA" sz="2000" dirty="0"/>
              <a:t>From Sharma et al. (2019)</a:t>
            </a:r>
          </a:p>
        </p:txBody>
      </p:sp>
    </p:spTree>
    <p:extLst>
      <p:ext uri="{BB962C8B-B14F-4D97-AF65-F5344CB8AC3E}">
        <p14:creationId xmlns:p14="http://schemas.microsoft.com/office/powerpoint/2010/main" val="768212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29A64-EC63-598B-D71C-3CD9B3A014A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5BBFDF8-89E2-4C46-90F8-E86FB4001452}"/>
              </a:ext>
            </a:extLst>
          </p:cNvPr>
          <p:cNvSpPr>
            <a:spLocks noGrp="1"/>
          </p:cNvSpPr>
          <p:nvPr>
            <p:ph type="body" sz="quarter" idx="10"/>
          </p:nvPr>
        </p:nvSpPr>
        <p:spPr/>
        <p:txBody>
          <a:bodyPr lIns="91440" tIns="45720" rIns="91440" bIns="45720" anchor="t">
            <a:normAutofit/>
          </a:bodyPr>
          <a:lstStyle/>
          <a:p>
            <a:r>
              <a:rPr lang="en-US" dirty="0">
                <a:latin typeface="Calibri"/>
                <a:ea typeface="Calibri"/>
                <a:cs typeface="Calibri"/>
              </a:rPr>
              <a:t>Alpha pulse profile</a:t>
            </a:r>
            <a:endParaRPr lang="en-US" dirty="0"/>
          </a:p>
        </p:txBody>
      </p:sp>
      <p:sp>
        <p:nvSpPr>
          <p:cNvPr id="3" name="Slide Number Placeholder 2">
            <a:extLst>
              <a:ext uri="{FF2B5EF4-FFF2-40B4-BE49-F238E27FC236}">
                <a16:creationId xmlns:a16="http://schemas.microsoft.com/office/drawing/2014/main" id="{EF856DCA-796E-B42F-48F2-85C63AE5EDFA}"/>
              </a:ext>
            </a:extLst>
          </p:cNvPr>
          <p:cNvSpPr>
            <a:spLocks noGrp="1"/>
          </p:cNvSpPr>
          <p:nvPr>
            <p:ph type="sldNum" sz="quarter" idx="4"/>
          </p:nvPr>
        </p:nvSpPr>
        <p:spPr/>
        <p:txBody>
          <a:bodyPr/>
          <a:lstStyle/>
          <a:p>
            <a:fld id="{86CB4B4D-7CA3-9044-876B-883B54F8677D}" type="slidenum">
              <a:rPr lang="en-CA" smtClean="0"/>
              <a:pPr/>
              <a:t>52</a:t>
            </a:fld>
            <a:endParaRPr lang="en-CA" b="1"/>
          </a:p>
        </p:txBody>
      </p:sp>
      <p:sp>
        <p:nvSpPr>
          <p:cNvPr id="7" name="Right Brace 6">
            <a:extLst>
              <a:ext uri="{FF2B5EF4-FFF2-40B4-BE49-F238E27FC236}">
                <a16:creationId xmlns:a16="http://schemas.microsoft.com/office/drawing/2014/main" id="{C47E6C85-B103-9D44-D3A1-A7D840A9E8CC}"/>
              </a:ext>
            </a:extLst>
          </p:cNvPr>
          <p:cNvSpPr/>
          <p:nvPr/>
        </p:nvSpPr>
        <p:spPr>
          <a:xfrm>
            <a:off x="9259146" y="2325028"/>
            <a:ext cx="505340" cy="1093086"/>
          </a:xfrm>
          <a:prstGeom prst="rightBrace">
            <a:avLst>
              <a:gd name="adj1" fmla="val 8333"/>
              <a:gd name="adj2" fmla="val 46017"/>
            </a:avLst>
          </a:prstGeom>
          <a:ln w="317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4098" name="Picture 2">
            <a:extLst>
              <a:ext uri="{FF2B5EF4-FFF2-40B4-BE49-F238E27FC236}">
                <a16:creationId xmlns:a16="http://schemas.microsoft.com/office/drawing/2014/main" id="{4DE4A345-7265-3FE0-7173-7D10DD16DC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91" b="2963"/>
          <a:stretch>
            <a:fillRect/>
          </a:stretch>
        </p:blipFill>
        <p:spPr bwMode="auto">
          <a:xfrm>
            <a:off x="463711" y="1642533"/>
            <a:ext cx="5166622" cy="344593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8CBA38BB-2C39-E38A-C7F0-C0D3CC9E51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91" b="2963"/>
          <a:stretch>
            <a:fillRect/>
          </a:stretch>
        </p:blipFill>
        <p:spPr bwMode="auto">
          <a:xfrm>
            <a:off x="6237061" y="1642532"/>
            <a:ext cx="5166623" cy="3445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5772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BC32A-581B-234F-EF50-ECCBFFC49F7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DA1DC60-5D11-0D7F-E080-C8330C3762DC}"/>
              </a:ext>
            </a:extLst>
          </p:cNvPr>
          <p:cNvSpPr>
            <a:spLocks noGrp="1"/>
          </p:cNvSpPr>
          <p:nvPr>
            <p:ph type="body" sz="quarter" idx="10"/>
          </p:nvPr>
        </p:nvSpPr>
        <p:spPr>
          <a:xfrm>
            <a:off x="896114" y="1558704"/>
            <a:ext cx="10399772" cy="2239596"/>
          </a:xfrm>
        </p:spPr>
        <p:txBody>
          <a:bodyPr>
            <a:normAutofit/>
          </a:bodyPr>
          <a:lstStyle/>
          <a:p>
            <a:r>
              <a:rPr lang="en-US"/>
              <a:t>New DAQ hardware</a:t>
            </a:r>
          </a:p>
        </p:txBody>
      </p:sp>
      <p:sp>
        <p:nvSpPr>
          <p:cNvPr id="3" name="Slide Number Placeholder 2">
            <a:extLst>
              <a:ext uri="{FF2B5EF4-FFF2-40B4-BE49-F238E27FC236}">
                <a16:creationId xmlns:a16="http://schemas.microsoft.com/office/drawing/2014/main" id="{204FCB42-B319-0F61-AB86-392119019AED}"/>
              </a:ext>
            </a:extLst>
          </p:cNvPr>
          <p:cNvSpPr>
            <a:spLocks noGrp="1"/>
          </p:cNvSpPr>
          <p:nvPr>
            <p:ph type="sldNum" sz="quarter" idx="4"/>
          </p:nvPr>
        </p:nvSpPr>
        <p:spPr/>
        <p:txBody>
          <a:bodyPr/>
          <a:lstStyle/>
          <a:p>
            <a:fld id="{86CB4B4D-7CA3-9044-876B-883B54F8677D}" type="slidenum">
              <a:rPr lang="en-CA" smtClean="0"/>
              <a:pPr/>
              <a:t>53</a:t>
            </a:fld>
            <a:endParaRPr lang="en-CA" b="1"/>
          </a:p>
        </p:txBody>
      </p:sp>
    </p:spTree>
    <p:extLst>
      <p:ext uri="{BB962C8B-B14F-4D97-AF65-F5344CB8AC3E}">
        <p14:creationId xmlns:p14="http://schemas.microsoft.com/office/powerpoint/2010/main" val="2608135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D46EA-1A8F-9197-4141-E0FDE45E44D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0A2C9B-E76E-DB3B-CEAA-4D59FFCDBF8D}"/>
              </a:ext>
            </a:extLst>
          </p:cNvPr>
          <p:cNvSpPr>
            <a:spLocks noGrp="1"/>
          </p:cNvSpPr>
          <p:nvPr>
            <p:ph type="sldNum" sz="quarter" idx="4"/>
          </p:nvPr>
        </p:nvSpPr>
        <p:spPr/>
        <p:txBody>
          <a:bodyPr/>
          <a:lstStyle/>
          <a:p>
            <a:fld id="{86CB4B4D-7CA3-9044-876B-883B54F8677D}" type="slidenum">
              <a:rPr lang="en-CA" smtClean="0"/>
              <a:pPr/>
              <a:t>54</a:t>
            </a:fld>
            <a:endParaRPr lang="en-CA" b="1"/>
          </a:p>
        </p:txBody>
      </p:sp>
      <p:pic>
        <p:nvPicPr>
          <p:cNvPr id="7" name="Picture 6" descr="A machine with a screen and wires&#10;&#10;AI-generated content may be incorrect.">
            <a:extLst>
              <a:ext uri="{FF2B5EF4-FFF2-40B4-BE49-F238E27FC236}">
                <a16:creationId xmlns:a16="http://schemas.microsoft.com/office/drawing/2014/main" id="{CF69BAFB-5473-DFC2-97F7-D6CAA6C5D155}"/>
              </a:ext>
            </a:extLst>
          </p:cNvPr>
          <p:cNvPicPr>
            <a:picLocks noChangeAspect="1"/>
          </p:cNvPicPr>
          <p:nvPr/>
        </p:nvPicPr>
        <p:blipFill>
          <a:blip r:embed="rId3"/>
          <a:srcRect l="1" t="12343" r="260" b="10808"/>
          <a:stretch>
            <a:fillRect/>
          </a:stretch>
        </p:blipFill>
        <p:spPr>
          <a:xfrm>
            <a:off x="6321228" y="1493454"/>
            <a:ext cx="4771540" cy="4901903"/>
          </a:xfrm>
          <a:prstGeom prst="rect">
            <a:avLst/>
          </a:prstGeom>
        </p:spPr>
      </p:pic>
      <p:sp>
        <p:nvSpPr>
          <p:cNvPr id="2" name="Text Placeholder 1">
            <a:extLst>
              <a:ext uri="{FF2B5EF4-FFF2-40B4-BE49-F238E27FC236}">
                <a16:creationId xmlns:a16="http://schemas.microsoft.com/office/drawing/2014/main" id="{CB461AF7-3B96-AC4E-2334-B8F929FCC069}"/>
              </a:ext>
            </a:extLst>
          </p:cNvPr>
          <p:cNvSpPr>
            <a:spLocks noGrp="1"/>
          </p:cNvSpPr>
          <p:nvPr>
            <p:ph type="body" sz="quarter" idx="10"/>
          </p:nvPr>
        </p:nvSpPr>
        <p:spPr>
          <a:xfrm>
            <a:off x="736600" y="780353"/>
            <a:ext cx="9380794" cy="1316076"/>
          </a:xfrm>
        </p:spPr>
        <p:txBody>
          <a:bodyPr/>
          <a:lstStyle/>
          <a:p>
            <a:r>
              <a:rPr lang="en-US"/>
              <a:t>Hardware installation</a:t>
            </a:r>
          </a:p>
        </p:txBody>
      </p:sp>
      <p:pic>
        <p:nvPicPr>
          <p:cNvPr id="5" name="Picture 4" descr="A machine with wires and wires&#10;&#10;AI-generated content may be incorrect.">
            <a:extLst>
              <a:ext uri="{FF2B5EF4-FFF2-40B4-BE49-F238E27FC236}">
                <a16:creationId xmlns:a16="http://schemas.microsoft.com/office/drawing/2014/main" id="{5674F24A-5CA8-F2D2-9D20-DCA66471581C}"/>
              </a:ext>
            </a:extLst>
          </p:cNvPr>
          <p:cNvPicPr>
            <a:picLocks noChangeAspect="1"/>
          </p:cNvPicPr>
          <p:nvPr/>
        </p:nvPicPr>
        <p:blipFill>
          <a:blip r:embed="rId4"/>
          <a:srcRect t="15100" b="21491"/>
          <a:stretch>
            <a:fillRect/>
          </a:stretch>
        </p:blipFill>
        <p:spPr>
          <a:xfrm>
            <a:off x="1033474" y="1493453"/>
            <a:ext cx="4483770" cy="4901903"/>
          </a:xfrm>
          <a:prstGeom prst="rect">
            <a:avLst/>
          </a:prstGeom>
        </p:spPr>
      </p:pic>
      <p:sp>
        <p:nvSpPr>
          <p:cNvPr id="4" name="TextBox 3">
            <a:extLst>
              <a:ext uri="{FF2B5EF4-FFF2-40B4-BE49-F238E27FC236}">
                <a16:creationId xmlns:a16="http://schemas.microsoft.com/office/drawing/2014/main" id="{24CB45DD-846F-A67C-1B4C-15554D268407}"/>
              </a:ext>
            </a:extLst>
          </p:cNvPr>
          <p:cNvSpPr txBox="1"/>
          <p:nvPr/>
        </p:nvSpPr>
        <p:spPr>
          <a:xfrm>
            <a:off x="2383971" y="6406374"/>
            <a:ext cx="1508811" cy="400110"/>
          </a:xfrm>
          <a:prstGeom prst="rect">
            <a:avLst/>
          </a:prstGeom>
          <a:noFill/>
        </p:spPr>
        <p:txBody>
          <a:bodyPr wrap="none" rtlCol="0">
            <a:spAutoFit/>
          </a:bodyPr>
          <a:lstStyle/>
          <a:p>
            <a:r>
              <a:rPr lang="en-CA" sz="2000"/>
              <a:t>Existing DAQ</a:t>
            </a:r>
          </a:p>
        </p:txBody>
      </p:sp>
      <p:sp>
        <p:nvSpPr>
          <p:cNvPr id="6" name="TextBox 5">
            <a:extLst>
              <a:ext uri="{FF2B5EF4-FFF2-40B4-BE49-F238E27FC236}">
                <a16:creationId xmlns:a16="http://schemas.microsoft.com/office/drawing/2014/main" id="{2FAAF8F4-4B99-DFE0-9CBB-6D50AA210626}"/>
              </a:ext>
            </a:extLst>
          </p:cNvPr>
          <p:cNvSpPr txBox="1"/>
          <p:nvPr/>
        </p:nvSpPr>
        <p:spPr>
          <a:xfrm>
            <a:off x="6726904" y="6409035"/>
            <a:ext cx="3960187" cy="400110"/>
          </a:xfrm>
          <a:prstGeom prst="rect">
            <a:avLst/>
          </a:prstGeom>
          <a:noFill/>
        </p:spPr>
        <p:txBody>
          <a:bodyPr wrap="none" rtlCol="0">
            <a:spAutoFit/>
          </a:bodyPr>
          <a:lstStyle/>
          <a:p>
            <a:r>
              <a:rPr lang="en-CA" sz="2000"/>
              <a:t>Additional channels added this term</a:t>
            </a:r>
          </a:p>
        </p:txBody>
      </p:sp>
    </p:spTree>
    <p:extLst>
      <p:ext uri="{BB962C8B-B14F-4D97-AF65-F5344CB8AC3E}">
        <p14:creationId xmlns:p14="http://schemas.microsoft.com/office/powerpoint/2010/main" val="589380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A9CFC3-10D1-68EA-6CBA-59024F33F2D2}"/>
              </a:ext>
            </a:extLst>
          </p:cNvPr>
          <p:cNvSpPr>
            <a:spLocks noGrp="1"/>
          </p:cNvSpPr>
          <p:nvPr>
            <p:ph type="body" sz="quarter" idx="10"/>
          </p:nvPr>
        </p:nvSpPr>
        <p:spPr/>
        <p:txBody>
          <a:bodyPr/>
          <a:lstStyle/>
          <a:p>
            <a:r>
              <a:rPr lang="en-US"/>
              <a:t>Generations of CAEN digitizer readout software</a:t>
            </a:r>
            <a:endParaRPr lang="en-CA"/>
          </a:p>
        </p:txBody>
      </p:sp>
      <p:sp>
        <p:nvSpPr>
          <p:cNvPr id="3" name="Slide Number Placeholder 2">
            <a:extLst>
              <a:ext uri="{FF2B5EF4-FFF2-40B4-BE49-F238E27FC236}">
                <a16:creationId xmlns:a16="http://schemas.microsoft.com/office/drawing/2014/main" id="{297FAD3B-AE7A-8168-AAE0-68357021FD31}"/>
              </a:ext>
            </a:extLst>
          </p:cNvPr>
          <p:cNvSpPr>
            <a:spLocks noGrp="1"/>
          </p:cNvSpPr>
          <p:nvPr>
            <p:ph type="sldNum" sz="quarter" idx="4"/>
          </p:nvPr>
        </p:nvSpPr>
        <p:spPr/>
        <p:txBody>
          <a:bodyPr/>
          <a:lstStyle/>
          <a:p>
            <a:fld id="{86CB4B4D-7CA3-9044-876B-883B54F8677D}" type="slidenum">
              <a:rPr lang="en-CA" smtClean="0"/>
              <a:pPr/>
              <a:t>55</a:t>
            </a:fld>
            <a:endParaRPr lang="en-CA" b="1"/>
          </a:p>
        </p:txBody>
      </p:sp>
      <p:pic>
        <p:nvPicPr>
          <p:cNvPr id="5" name="Picture 4">
            <a:extLst>
              <a:ext uri="{FF2B5EF4-FFF2-40B4-BE49-F238E27FC236}">
                <a16:creationId xmlns:a16="http://schemas.microsoft.com/office/drawing/2014/main" id="{EC99AEE1-B0EF-D773-6D4E-98B3645D42A8}"/>
              </a:ext>
            </a:extLst>
          </p:cNvPr>
          <p:cNvPicPr>
            <a:picLocks noChangeAspect="1"/>
          </p:cNvPicPr>
          <p:nvPr/>
        </p:nvPicPr>
        <p:blipFill>
          <a:blip r:embed="rId3"/>
          <a:stretch>
            <a:fillRect/>
          </a:stretch>
        </p:blipFill>
        <p:spPr>
          <a:xfrm>
            <a:off x="2757021" y="2459985"/>
            <a:ext cx="6677957" cy="3429479"/>
          </a:xfrm>
          <a:prstGeom prst="rect">
            <a:avLst/>
          </a:prstGeom>
        </p:spPr>
      </p:pic>
      <p:sp>
        <p:nvSpPr>
          <p:cNvPr id="6" name="TextBox 5">
            <a:extLst>
              <a:ext uri="{FF2B5EF4-FFF2-40B4-BE49-F238E27FC236}">
                <a16:creationId xmlns:a16="http://schemas.microsoft.com/office/drawing/2014/main" id="{3850FFE1-362D-DCF2-AEEA-48099E0504AF}"/>
              </a:ext>
            </a:extLst>
          </p:cNvPr>
          <p:cNvSpPr txBox="1"/>
          <p:nvPr/>
        </p:nvSpPr>
        <p:spPr>
          <a:xfrm>
            <a:off x="4158604" y="5929854"/>
            <a:ext cx="3600216" cy="707886"/>
          </a:xfrm>
          <a:prstGeom prst="rect">
            <a:avLst/>
          </a:prstGeom>
          <a:noFill/>
        </p:spPr>
        <p:txBody>
          <a:bodyPr wrap="none" rtlCol="0">
            <a:spAutoFit/>
          </a:bodyPr>
          <a:lstStyle/>
          <a:p>
            <a:r>
              <a:rPr lang="en-US" sz="2000"/>
              <a:t>Trusted ally since 2019</a:t>
            </a:r>
          </a:p>
          <a:p>
            <a:r>
              <a:rPr lang="en-US" sz="2000"/>
              <a:t>Doesn’t work with new firmware</a:t>
            </a:r>
          </a:p>
        </p:txBody>
      </p:sp>
    </p:spTree>
    <p:extLst>
      <p:ext uri="{BB962C8B-B14F-4D97-AF65-F5344CB8AC3E}">
        <p14:creationId xmlns:p14="http://schemas.microsoft.com/office/powerpoint/2010/main" val="37391046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86BF1-6004-7671-A617-B1306D064DA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60B9A78-1518-E515-CFA9-C23DAB7F3E61}"/>
              </a:ext>
            </a:extLst>
          </p:cNvPr>
          <p:cNvSpPr>
            <a:spLocks noGrp="1"/>
          </p:cNvSpPr>
          <p:nvPr>
            <p:ph type="body" sz="quarter" idx="10"/>
          </p:nvPr>
        </p:nvSpPr>
        <p:spPr/>
        <p:txBody>
          <a:bodyPr/>
          <a:lstStyle/>
          <a:p>
            <a:r>
              <a:rPr lang="en-US"/>
              <a:t>Generations of CAEN digitizer readout software</a:t>
            </a:r>
            <a:endParaRPr lang="en-CA"/>
          </a:p>
        </p:txBody>
      </p:sp>
      <p:sp>
        <p:nvSpPr>
          <p:cNvPr id="3" name="Slide Number Placeholder 2">
            <a:extLst>
              <a:ext uri="{FF2B5EF4-FFF2-40B4-BE49-F238E27FC236}">
                <a16:creationId xmlns:a16="http://schemas.microsoft.com/office/drawing/2014/main" id="{C9ACF436-9EB3-C974-E669-8F1271A1ED99}"/>
              </a:ext>
            </a:extLst>
          </p:cNvPr>
          <p:cNvSpPr>
            <a:spLocks noGrp="1"/>
          </p:cNvSpPr>
          <p:nvPr>
            <p:ph type="sldNum" sz="quarter" idx="4"/>
          </p:nvPr>
        </p:nvSpPr>
        <p:spPr/>
        <p:txBody>
          <a:bodyPr/>
          <a:lstStyle/>
          <a:p>
            <a:fld id="{86CB4B4D-7CA3-9044-876B-883B54F8677D}" type="slidenum">
              <a:rPr lang="en-CA" smtClean="0"/>
              <a:pPr/>
              <a:t>56</a:t>
            </a:fld>
            <a:endParaRPr lang="en-CA" b="1"/>
          </a:p>
        </p:txBody>
      </p:sp>
      <p:pic>
        <p:nvPicPr>
          <p:cNvPr id="4" name="Picture 2">
            <a:extLst>
              <a:ext uri="{FF2B5EF4-FFF2-40B4-BE49-F238E27FC236}">
                <a16:creationId xmlns:a16="http://schemas.microsoft.com/office/drawing/2014/main" id="{52C8E1EB-8178-199F-19A3-7413C0EBB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858" y="2307632"/>
            <a:ext cx="3275239" cy="39699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54F0D673-A83B-6FD9-195D-79994AB45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5959" y="2860050"/>
            <a:ext cx="5627914" cy="31312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CD40D52-4A57-67D9-8714-515C8D2B4A4B}"/>
              </a:ext>
            </a:extLst>
          </p:cNvPr>
          <p:cNvSpPr txBox="1"/>
          <p:nvPr/>
        </p:nvSpPr>
        <p:spPr>
          <a:xfrm>
            <a:off x="3655590" y="6385599"/>
            <a:ext cx="4005520" cy="400110"/>
          </a:xfrm>
          <a:prstGeom prst="rect">
            <a:avLst/>
          </a:prstGeom>
          <a:noFill/>
        </p:spPr>
        <p:txBody>
          <a:bodyPr wrap="none" rtlCol="0">
            <a:spAutoFit/>
          </a:bodyPr>
          <a:lstStyle/>
          <a:p>
            <a:r>
              <a:rPr lang="en-US" sz="2000"/>
              <a:t>Discontinued, sparse documentation</a:t>
            </a:r>
          </a:p>
        </p:txBody>
      </p:sp>
    </p:spTree>
    <p:extLst>
      <p:ext uri="{BB962C8B-B14F-4D97-AF65-F5344CB8AC3E}">
        <p14:creationId xmlns:p14="http://schemas.microsoft.com/office/powerpoint/2010/main" val="36337218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9FBE3-7BBD-5879-A319-17AD1CB7577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B4F5E61-A811-5090-BE3C-023508061895}"/>
              </a:ext>
            </a:extLst>
          </p:cNvPr>
          <p:cNvSpPr>
            <a:spLocks noGrp="1"/>
          </p:cNvSpPr>
          <p:nvPr>
            <p:ph type="body" sz="quarter" idx="10"/>
          </p:nvPr>
        </p:nvSpPr>
        <p:spPr/>
        <p:txBody>
          <a:bodyPr/>
          <a:lstStyle/>
          <a:p>
            <a:r>
              <a:rPr lang="en-US"/>
              <a:t>Generations of CAEN digitizer readout software</a:t>
            </a:r>
            <a:endParaRPr lang="en-CA"/>
          </a:p>
        </p:txBody>
      </p:sp>
      <p:sp>
        <p:nvSpPr>
          <p:cNvPr id="3" name="Slide Number Placeholder 2">
            <a:extLst>
              <a:ext uri="{FF2B5EF4-FFF2-40B4-BE49-F238E27FC236}">
                <a16:creationId xmlns:a16="http://schemas.microsoft.com/office/drawing/2014/main" id="{18C19ED1-042E-DE12-F415-92063D58762D}"/>
              </a:ext>
            </a:extLst>
          </p:cNvPr>
          <p:cNvSpPr>
            <a:spLocks noGrp="1"/>
          </p:cNvSpPr>
          <p:nvPr>
            <p:ph type="sldNum" sz="quarter" idx="4"/>
          </p:nvPr>
        </p:nvSpPr>
        <p:spPr/>
        <p:txBody>
          <a:bodyPr/>
          <a:lstStyle/>
          <a:p>
            <a:fld id="{86CB4B4D-7CA3-9044-876B-883B54F8677D}" type="slidenum">
              <a:rPr lang="en-CA" smtClean="0"/>
              <a:pPr/>
              <a:t>57</a:t>
            </a:fld>
            <a:endParaRPr lang="en-CA" b="1"/>
          </a:p>
        </p:txBody>
      </p:sp>
      <p:pic>
        <p:nvPicPr>
          <p:cNvPr id="5" name="Picture 4">
            <a:extLst>
              <a:ext uri="{FF2B5EF4-FFF2-40B4-BE49-F238E27FC236}">
                <a16:creationId xmlns:a16="http://schemas.microsoft.com/office/drawing/2014/main" id="{186F9A65-CCC7-4483-EDEB-45A9625BC059}"/>
              </a:ext>
            </a:extLst>
          </p:cNvPr>
          <p:cNvPicPr>
            <a:picLocks noChangeAspect="1"/>
          </p:cNvPicPr>
          <p:nvPr/>
        </p:nvPicPr>
        <p:blipFill>
          <a:blip r:embed="rId3"/>
          <a:stretch>
            <a:fillRect/>
          </a:stretch>
        </p:blipFill>
        <p:spPr>
          <a:xfrm>
            <a:off x="291130" y="2577628"/>
            <a:ext cx="5782871" cy="3622449"/>
          </a:xfrm>
          <a:prstGeom prst="rect">
            <a:avLst/>
          </a:prstGeom>
        </p:spPr>
      </p:pic>
      <p:pic>
        <p:nvPicPr>
          <p:cNvPr id="7" name="Picture 2">
            <a:extLst>
              <a:ext uri="{FF2B5EF4-FFF2-40B4-BE49-F238E27FC236}">
                <a16:creationId xmlns:a16="http://schemas.microsoft.com/office/drawing/2014/main" id="{5B7E30E6-8127-FF25-1CFE-639F9D349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2380" y="2948594"/>
            <a:ext cx="5791200" cy="28805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CD22E6D-E1EC-9416-8EA8-67DAE17FF09D}"/>
              </a:ext>
            </a:extLst>
          </p:cNvPr>
          <p:cNvSpPr txBox="1"/>
          <p:nvPr/>
        </p:nvSpPr>
        <p:spPr>
          <a:xfrm>
            <a:off x="3432989" y="6311944"/>
            <a:ext cx="5573449" cy="400110"/>
          </a:xfrm>
          <a:prstGeom prst="rect">
            <a:avLst/>
          </a:prstGeom>
          <a:noFill/>
        </p:spPr>
        <p:txBody>
          <a:bodyPr wrap="none" rtlCol="0">
            <a:spAutoFit/>
          </a:bodyPr>
          <a:lstStyle/>
          <a:p>
            <a:r>
              <a:rPr lang="en-US" sz="2000"/>
              <a:t>Current-generation CAEN digitizer readout software</a:t>
            </a:r>
          </a:p>
        </p:txBody>
      </p:sp>
    </p:spTree>
    <p:extLst>
      <p:ext uri="{BB962C8B-B14F-4D97-AF65-F5344CB8AC3E}">
        <p14:creationId xmlns:p14="http://schemas.microsoft.com/office/powerpoint/2010/main" val="12408436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2B1ED5-986B-AE25-B394-546E916E0335}"/>
              </a:ext>
            </a:extLst>
          </p:cNvPr>
          <p:cNvSpPr>
            <a:spLocks noGrp="1"/>
          </p:cNvSpPr>
          <p:nvPr>
            <p:ph type="body" sz="quarter" idx="10"/>
          </p:nvPr>
        </p:nvSpPr>
        <p:spPr/>
        <p:txBody>
          <a:bodyPr/>
          <a:lstStyle/>
          <a:p>
            <a:r>
              <a:rPr lang="en-US"/>
              <a:t>Radon control at SNOLAB</a:t>
            </a:r>
          </a:p>
        </p:txBody>
      </p:sp>
      <p:sp>
        <p:nvSpPr>
          <p:cNvPr id="3" name="Slide Number Placeholder 2">
            <a:extLst>
              <a:ext uri="{FF2B5EF4-FFF2-40B4-BE49-F238E27FC236}">
                <a16:creationId xmlns:a16="http://schemas.microsoft.com/office/drawing/2014/main" id="{BE1AC96F-4A5D-18FA-A479-2CA7247D1B9C}"/>
              </a:ext>
            </a:extLst>
          </p:cNvPr>
          <p:cNvSpPr>
            <a:spLocks noGrp="1"/>
          </p:cNvSpPr>
          <p:nvPr>
            <p:ph type="sldNum" sz="quarter" idx="4"/>
          </p:nvPr>
        </p:nvSpPr>
        <p:spPr/>
        <p:txBody>
          <a:bodyPr/>
          <a:lstStyle/>
          <a:p>
            <a:fld id="{86CB4B4D-7CA3-9044-876B-883B54F8677D}" type="slidenum">
              <a:rPr lang="en-CA" smtClean="0"/>
              <a:pPr/>
              <a:t>58</a:t>
            </a:fld>
            <a:endParaRPr lang="en-CA" b="1"/>
          </a:p>
        </p:txBody>
      </p:sp>
      <p:sp>
        <p:nvSpPr>
          <p:cNvPr id="5" name="Text Placeholder 2">
            <a:extLst>
              <a:ext uri="{FF2B5EF4-FFF2-40B4-BE49-F238E27FC236}">
                <a16:creationId xmlns:a16="http://schemas.microsoft.com/office/drawing/2014/main" id="{7AFD0910-CED7-86D5-C959-D0B8D8BC2CEF}"/>
              </a:ext>
            </a:extLst>
          </p:cNvPr>
          <p:cNvSpPr>
            <a:spLocks noGrp="1"/>
          </p:cNvSpPr>
          <p:nvPr>
            <p:ph type="body" sz="quarter" idx="13"/>
          </p:nvPr>
        </p:nvSpPr>
        <p:spPr>
          <a:xfrm>
            <a:off x="736600" y="2342926"/>
            <a:ext cx="4532370" cy="3994150"/>
          </a:xfrm>
        </p:spPr>
        <p:txBody>
          <a:bodyPr>
            <a:normAutofit/>
          </a:bodyPr>
          <a:lstStyle/>
          <a:p>
            <a:pPr marL="457200" indent="-457200">
              <a:buFont typeface="Arial" panose="020B0604020202020204" pitchFamily="34" charset="0"/>
              <a:buChar char="•"/>
            </a:pPr>
            <a:r>
              <a:rPr lang="en-US"/>
              <a:t>Lab infrastructure</a:t>
            </a:r>
          </a:p>
          <a:p>
            <a:pPr marL="457200" indent="-457200">
              <a:buFont typeface="Arial" panose="020B0604020202020204" pitchFamily="34" charset="0"/>
              <a:buChar char="•"/>
            </a:pPr>
            <a:r>
              <a:rPr lang="en-US"/>
              <a:t>Cleanroom fabrication, surface prep (etching/passivation)</a:t>
            </a:r>
          </a:p>
          <a:p>
            <a:pPr marL="457200" indent="-457200">
              <a:buFont typeface="Arial" panose="020B0604020202020204" pitchFamily="34" charset="0"/>
              <a:buChar char="•"/>
            </a:pPr>
            <a:r>
              <a:rPr lang="en-US"/>
              <a:t>LBL capabilities including ICP-MS, </a:t>
            </a:r>
            <a:r>
              <a:rPr lang="en-US" err="1"/>
              <a:t>HPGe</a:t>
            </a:r>
            <a:r>
              <a:rPr lang="en-US"/>
              <a:t>, XIA and more</a:t>
            </a:r>
          </a:p>
        </p:txBody>
      </p:sp>
      <p:pic>
        <p:nvPicPr>
          <p:cNvPr id="6" name="Picture 5" descr="A group of people in a tunnel&#10;&#10;AI-generated content may be incorrect.">
            <a:extLst>
              <a:ext uri="{FF2B5EF4-FFF2-40B4-BE49-F238E27FC236}">
                <a16:creationId xmlns:a16="http://schemas.microsoft.com/office/drawing/2014/main" id="{B39710E0-095E-6A4F-5D53-4BE1B439CCC4}"/>
              </a:ext>
            </a:extLst>
          </p:cNvPr>
          <p:cNvPicPr>
            <a:picLocks noChangeAspect="1"/>
          </p:cNvPicPr>
          <p:nvPr/>
        </p:nvPicPr>
        <p:blipFill>
          <a:blip r:embed="rId3"/>
          <a:stretch>
            <a:fillRect/>
          </a:stretch>
        </p:blipFill>
        <p:spPr>
          <a:xfrm>
            <a:off x="5426997" y="2228066"/>
            <a:ext cx="6447245" cy="3739906"/>
          </a:xfrm>
          <a:prstGeom prst="rect">
            <a:avLst/>
          </a:prstGeom>
        </p:spPr>
      </p:pic>
    </p:spTree>
    <p:extLst>
      <p:ext uri="{BB962C8B-B14F-4D97-AF65-F5344CB8AC3E}">
        <p14:creationId xmlns:p14="http://schemas.microsoft.com/office/powerpoint/2010/main" val="2912926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B4A77-35E7-FF06-F136-8181508EFB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4F15D10-D2E0-8BF4-812C-BA6AA0E773D7}"/>
              </a:ext>
            </a:extLst>
          </p:cNvPr>
          <p:cNvSpPr>
            <a:spLocks noGrp="1"/>
          </p:cNvSpPr>
          <p:nvPr>
            <p:ph type="body" sz="quarter" idx="10"/>
          </p:nvPr>
        </p:nvSpPr>
        <p:spPr/>
        <p:txBody>
          <a:bodyPr/>
          <a:lstStyle/>
          <a:p>
            <a:r>
              <a:rPr lang="en-US"/>
              <a:t>Radon control at SNOLAB</a:t>
            </a:r>
          </a:p>
        </p:txBody>
      </p:sp>
      <p:sp>
        <p:nvSpPr>
          <p:cNvPr id="3" name="Slide Number Placeholder 2">
            <a:extLst>
              <a:ext uri="{FF2B5EF4-FFF2-40B4-BE49-F238E27FC236}">
                <a16:creationId xmlns:a16="http://schemas.microsoft.com/office/drawing/2014/main" id="{25880C94-8E7E-F679-38DC-B1AD508F097B}"/>
              </a:ext>
            </a:extLst>
          </p:cNvPr>
          <p:cNvSpPr>
            <a:spLocks noGrp="1"/>
          </p:cNvSpPr>
          <p:nvPr>
            <p:ph type="sldNum" sz="quarter" idx="4"/>
          </p:nvPr>
        </p:nvSpPr>
        <p:spPr/>
        <p:txBody>
          <a:bodyPr/>
          <a:lstStyle/>
          <a:p>
            <a:fld id="{86CB4B4D-7CA3-9044-876B-883B54F8677D}" type="slidenum">
              <a:rPr lang="en-CA" smtClean="0"/>
              <a:pPr/>
              <a:t>59</a:t>
            </a:fld>
            <a:endParaRPr lang="en-CA" b="1"/>
          </a:p>
        </p:txBody>
      </p:sp>
      <p:sp>
        <p:nvSpPr>
          <p:cNvPr id="5" name="Text Placeholder 2">
            <a:extLst>
              <a:ext uri="{FF2B5EF4-FFF2-40B4-BE49-F238E27FC236}">
                <a16:creationId xmlns:a16="http://schemas.microsoft.com/office/drawing/2014/main" id="{2AE59DCA-D953-0B58-76C5-ED327DE85639}"/>
              </a:ext>
            </a:extLst>
          </p:cNvPr>
          <p:cNvSpPr>
            <a:spLocks noGrp="1"/>
          </p:cNvSpPr>
          <p:nvPr>
            <p:ph type="body" sz="quarter" idx="13"/>
          </p:nvPr>
        </p:nvSpPr>
        <p:spPr>
          <a:xfrm>
            <a:off x="736600" y="2342926"/>
            <a:ext cx="4532370" cy="3994150"/>
          </a:xfrm>
        </p:spPr>
        <p:txBody>
          <a:bodyPr>
            <a:normAutofit/>
          </a:bodyPr>
          <a:lstStyle/>
          <a:p>
            <a:pPr marL="457200" indent="-457200">
              <a:buFont typeface="Arial" panose="020B0604020202020204" pitchFamily="34" charset="0"/>
              <a:buChar char="•"/>
            </a:pPr>
            <a:r>
              <a:rPr lang="en-US"/>
              <a:t>Lab infrastructure</a:t>
            </a:r>
          </a:p>
          <a:p>
            <a:pPr marL="457200" indent="-457200">
              <a:buFont typeface="Arial" panose="020B0604020202020204" pitchFamily="34" charset="0"/>
              <a:buChar char="•"/>
            </a:pPr>
            <a:r>
              <a:rPr lang="en-US"/>
              <a:t>Cleanroom fabrication, surface prep (etching/passivation)</a:t>
            </a:r>
          </a:p>
          <a:p>
            <a:pPr marL="457200" indent="-457200">
              <a:buFont typeface="Arial" panose="020B0604020202020204" pitchFamily="34" charset="0"/>
              <a:buChar char="•"/>
            </a:pPr>
            <a:r>
              <a:rPr lang="en-US"/>
              <a:t>LBL capabilities including ICP-MS, </a:t>
            </a:r>
            <a:r>
              <a:rPr lang="en-US" err="1"/>
              <a:t>HPGe</a:t>
            </a:r>
            <a:r>
              <a:rPr lang="en-US"/>
              <a:t>, XIA and more</a:t>
            </a:r>
          </a:p>
        </p:txBody>
      </p:sp>
      <p:pic>
        <p:nvPicPr>
          <p:cNvPr id="7" name="Picture 6" descr="Several white cylinders in a room&#10;&#10;AI-generated content may be incorrect.">
            <a:extLst>
              <a:ext uri="{FF2B5EF4-FFF2-40B4-BE49-F238E27FC236}">
                <a16:creationId xmlns:a16="http://schemas.microsoft.com/office/drawing/2014/main" id="{CBA9F314-7DD6-DFFE-2A6F-919E4B826E73}"/>
              </a:ext>
            </a:extLst>
          </p:cNvPr>
          <p:cNvPicPr>
            <a:picLocks noChangeAspect="1"/>
          </p:cNvPicPr>
          <p:nvPr/>
        </p:nvPicPr>
        <p:blipFill>
          <a:blip r:embed="rId3"/>
          <a:stretch>
            <a:fillRect/>
          </a:stretch>
        </p:blipFill>
        <p:spPr>
          <a:xfrm>
            <a:off x="5835186" y="1755783"/>
            <a:ext cx="5620214" cy="4215161"/>
          </a:xfrm>
          <a:prstGeom prst="rect">
            <a:avLst/>
          </a:prstGeom>
        </p:spPr>
      </p:pic>
    </p:spTree>
    <p:extLst>
      <p:ext uri="{BB962C8B-B14F-4D97-AF65-F5344CB8AC3E}">
        <p14:creationId xmlns:p14="http://schemas.microsoft.com/office/powerpoint/2010/main" val="975015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B93EF-60B4-A032-8503-2E7083010660}"/>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5F531E53-CC08-58E0-71F4-3F6165687F28}"/>
              </a:ext>
            </a:extLst>
          </p:cNvPr>
          <p:cNvSpPr txBox="1">
            <a:spLocks/>
          </p:cNvSpPr>
          <p:nvPr/>
        </p:nvSpPr>
        <p:spPr>
          <a:xfrm>
            <a:off x="719347" y="2770962"/>
            <a:ext cx="9380794" cy="131607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400" b="0" i="0" kern="1200">
                <a:solidFill>
                  <a:srgbClr val="0076B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2" name="Text Placeholder 1">
            <a:extLst>
              <a:ext uri="{FF2B5EF4-FFF2-40B4-BE49-F238E27FC236}">
                <a16:creationId xmlns:a16="http://schemas.microsoft.com/office/drawing/2014/main" id="{6CCDC2AA-EC5A-D262-DEE2-E34C6E9CB4D7}"/>
              </a:ext>
            </a:extLst>
          </p:cNvPr>
          <p:cNvSpPr txBox="1">
            <a:spLocks/>
          </p:cNvSpPr>
          <p:nvPr/>
        </p:nvSpPr>
        <p:spPr>
          <a:xfrm>
            <a:off x="1282352" y="3048053"/>
            <a:ext cx="9627296" cy="131607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400" b="0" i="0" kern="1200">
                <a:solidFill>
                  <a:srgbClr val="0076B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How does SNOLAB deal with Radon?</a:t>
            </a:r>
          </a:p>
        </p:txBody>
      </p:sp>
      <p:sp>
        <p:nvSpPr>
          <p:cNvPr id="3" name="Slide Number Placeholder 2">
            <a:extLst>
              <a:ext uri="{FF2B5EF4-FFF2-40B4-BE49-F238E27FC236}">
                <a16:creationId xmlns:a16="http://schemas.microsoft.com/office/drawing/2014/main" id="{782B8BC0-9520-6FAE-7C24-99549E62C8C0}"/>
              </a:ext>
            </a:extLst>
          </p:cNvPr>
          <p:cNvSpPr>
            <a:spLocks noGrp="1"/>
          </p:cNvSpPr>
          <p:nvPr>
            <p:ph type="sldNum" sz="quarter" idx="4"/>
          </p:nvPr>
        </p:nvSpPr>
        <p:spPr/>
        <p:txBody>
          <a:bodyPr/>
          <a:lstStyle/>
          <a:p>
            <a:fld id="{86CB4B4D-7CA3-9044-876B-883B54F8677D}" type="slidenum">
              <a:rPr lang="en-CA" smtClean="0"/>
              <a:pPr/>
              <a:t>6</a:t>
            </a:fld>
            <a:endParaRPr lang="en-CA" b="1"/>
          </a:p>
        </p:txBody>
      </p:sp>
    </p:spTree>
    <p:extLst>
      <p:ext uri="{BB962C8B-B14F-4D97-AF65-F5344CB8AC3E}">
        <p14:creationId xmlns:p14="http://schemas.microsoft.com/office/powerpoint/2010/main" val="1554045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FE88E-B353-1906-D0D7-E69E2A73490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3880078-3C47-36CC-86FD-5282582C4979}"/>
              </a:ext>
            </a:extLst>
          </p:cNvPr>
          <p:cNvSpPr>
            <a:spLocks noGrp="1"/>
          </p:cNvSpPr>
          <p:nvPr>
            <p:ph type="body" sz="quarter" idx="10"/>
          </p:nvPr>
        </p:nvSpPr>
        <p:spPr/>
        <p:txBody>
          <a:bodyPr/>
          <a:lstStyle/>
          <a:p>
            <a:r>
              <a:rPr lang="en-US"/>
              <a:t>Radon control at SNOLAB</a:t>
            </a:r>
          </a:p>
        </p:txBody>
      </p:sp>
      <p:sp>
        <p:nvSpPr>
          <p:cNvPr id="3" name="Slide Number Placeholder 2">
            <a:extLst>
              <a:ext uri="{FF2B5EF4-FFF2-40B4-BE49-F238E27FC236}">
                <a16:creationId xmlns:a16="http://schemas.microsoft.com/office/drawing/2014/main" id="{CA88BA8B-958A-8324-9C94-5EC87A5DF2A3}"/>
              </a:ext>
            </a:extLst>
          </p:cNvPr>
          <p:cNvSpPr>
            <a:spLocks noGrp="1"/>
          </p:cNvSpPr>
          <p:nvPr>
            <p:ph type="sldNum" sz="quarter" idx="4"/>
          </p:nvPr>
        </p:nvSpPr>
        <p:spPr/>
        <p:txBody>
          <a:bodyPr/>
          <a:lstStyle/>
          <a:p>
            <a:fld id="{86CB4B4D-7CA3-9044-876B-883B54F8677D}" type="slidenum">
              <a:rPr lang="en-CA" smtClean="0"/>
              <a:pPr/>
              <a:t>60</a:t>
            </a:fld>
            <a:endParaRPr lang="en-CA" b="1"/>
          </a:p>
        </p:txBody>
      </p:sp>
      <p:sp>
        <p:nvSpPr>
          <p:cNvPr id="5" name="Text Placeholder 2">
            <a:extLst>
              <a:ext uri="{FF2B5EF4-FFF2-40B4-BE49-F238E27FC236}">
                <a16:creationId xmlns:a16="http://schemas.microsoft.com/office/drawing/2014/main" id="{CFEC81C6-F7C2-2A60-216E-2FE72A7EA453}"/>
              </a:ext>
            </a:extLst>
          </p:cNvPr>
          <p:cNvSpPr>
            <a:spLocks noGrp="1"/>
          </p:cNvSpPr>
          <p:nvPr>
            <p:ph type="body" sz="quarter" idx="13"/>
          </p:nvPr>
        </p:nvSpPr>
        <p:spPr>
          <a:xfrm>
            <a:off x="736600" y="2342926"/>
            <a:ext cx="4532370" cy="3994150"/>
          </a:xfrm>
        </p:spPr>
        <p:txBody>
          <a:bodyPr>
            <a:normAutofit/>
          </a:bodyPr>
          <a:lstStyle/>
          <a:p>
            <a:pPr marL="457200" indent="-457200">
              <a:buFont typeface="Arial" panose="020B0604020202020204" pitchFamily="34" charset="0"/>
              <a:buChar char="•"/>
            </a:pPr>
            <a:r>
              <a:rPr lang="en-US"/>
              <a:t>Lab infrastructure</a:t>
            </a:r>
          </a:p>
          <a:p>
            <a:pPr marL="457200" indent="-457200">
              <a:buFont typeface="Arial" panose="020B0604020202020204" pitchFamily="34" charset="0"/>
              <a:buChar char="•"/>
            </a:pPr>
            <a:r>
              <a:rPr lang="en-US"/>
              <a:t>Cleanroom fabrication, surface prep (etching/passivation)</a:t>
            </a:r>
          </a:p>
          <a:p>
            <a:pPr marL="457200" indent="-457200">
              <a:buFont typeface="Arial" panose="020B0604020202020204" pitchFamily="34" charset="0"/>
              <a:buChar char="•"/>
            </a:pPr>
            <a:r>
              <a:rPr lang="en-US"/>
              <a:t>LBL capabilities including ICP-MS, </a:t>
            </a:r>
            <a:r>
              <a:rPr lang="en-US" err="1"/>
              <a:t>HPGe</a:t>
            </a:r>
            <a:r>
              <a:rPr lang="en-US"/>
              <a:t>, XIA and more</a:t>
            </a:r>
          </a:p>
        </p:txBody>
      </p:sp>
      <p:pic>
        <p:nvPicPr>
          <p:cNvPr id="6" name="Picture 5" descr="A rectangular metal box with a hole in it&#10;&#10;AI-generated content may be incorrect.">
            <a:extLst>
              <a:ext uri="{FF2B5EF4-FFF2-40B4-BE49-F238E27FC236}">
                <a16:creationId xmlns:a16="http://schemas.microsoft.com/office/drawing/2014/main" id="{540F8E57-666D-6E81-B618-93256FB42B98}"/>
              </a:ext>
            </a:extLst>
          </p:cNvPr>
          <p:cNvPicPr>
            <a:picLocks noChangeAspect="1"/>
          </p:cNvPicPr>
          <p:nvPr/>
        </p:nvPicPr>
        <p:blipFill>
          <a:blip r:embed="rId3"/>
          <a:stretch>
            <a:fillRect/>
          </a:stretch>
        </p:blipFill>
        <p:spPr>
          <a:xfrm>
            <a:off x="6672942" y="1529044"/>
            <a:ext cx="3812721" cy="5083628"/>
          </a:xfrm>
          <a:prstGeom prst="rect">
            <a:avLst/>
          </a:prstGeom>
        </p:spPr>
      </p:pic>
    </p:spTree>
    <p:extLst>
      <p:ext uri="{BB962C8B-B14F-4D97-AF65-F5344CB8AC3E}">
        <p14:creationId xmlns:p14="http://schemas.microsoft.com/office/powerpoint/2010/main" val="27437444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4D031C-1C2E-DF52-3297-23558F883A00}"/>
              </a:ext>
            </a:extLst>
          </p:cNvPr>
          <p:cNvSpPr>
            <a:spLocks noGrp="1"/>
          </p:cNvSpPr>
          <p:nvPr>
            <p:ph type="sldNum" sz="quarter" idx="4"/>
          </p:nvPr>
        </p:nvSpPr>
        <p:spPr/>
        <p:txBody>
          <a:bodyPr/>
          <a:lstStyle/>
          <a:p>
            <a:fld id="{86CB4B4D-7CA3-9044-876B-883B54F8677D}" type="slidenum">
              <a:rPr lang="en-CA" smtClean="0"/>
              <a:pPr/>
              <a:t>61</a:t>
            </a:fld>
            <a:endParaRPr lang="en-CA" b="1"/>
          </a:p>
        </p:txBody>
      </p:sp>
      <p:pic>
        <p:nvPicPr>
          <p:cNvPr id="9" name="Picture 8" descr="Several grey cylinders on a black table&#10;&#10;AI-generated content may be incorrect.">
            <a:extLst>
              <a:ext uri="{FF2B5EF4-FFF2-40B4-BE49-F238E27FC236}">
                <a16:creationId xmlns:a16="http://schemas.microsoft.com/office/drawing/2014/main" id="{8B49FFAF-8D14-E189-D8E6-6236BE388AB8}"/>
              </a:ext>
            </a:extLst>
          </p:cNvPr>
          <p:cNvPicPr>
            <a:picLocks noChangeAspect="1"/>
          </p:cNvPicPr>
          <p:nvPr/>
        </p:nvPicPr>
        <p:blipFill>
          <a:blip r:embed="rId2"/>
          <a:stretch>
            <a:fillRect/>
          </a:stretch>
        </p:blipFill>
        <p:spPr>
          <a:xfrm>
            <a:off x="2961833" y="1623955"/>
            <a:ext cx="6268333" cy="4701250"/>
          </a:xfrm>
          <a:prstGeom prst="rect">
            <a:avLst/>
          </a:prstGeom>
        </p:spPr>
      </p:pic>
      <p:sp>
        <p:nvSpPr>
          <p:cNvPr id="12" name="Text Placeholder 1">
            <a:extLst>
              <a:ext uri="{FF2B5EF4-FFF2-40B4-BE49-F238E27FC236}">
                <a16:creationId xmlns:a16="http://schemas.microsoft.com/office/drawing/2014/main" id="{CEC523CE-F6DA-42AA-8A15-B3A6686577B6}"/>
              </a:ext>
            </a:extLst>
          </p:cNvPr>
          <p:cNvSpPr>
            <a:spLocks noGrp="1"/>
          </p:cNvSpPr>
          <p:nvPr>
            <p:ph type="body" sz="quarter" idx="10"/>
          </p:nvPr>
        </p:nvSpPr>
        <p:spPr>
          <a:xfrm>
            <a:off x="736600" y="780353"/>
            <a:ext cx="9380794" cy="1316076"/>
          </a:xfrm>
        </p:spPr>
        <p:txBody>
          <a:bodyPr/>
          <a:lstStyle/>
          <a:p>
            <a:r>
              <a:rPr lang="en-US"/>
              <a:t>Hardware installation</a:t>
            </a:r>
          </a:p>
        </p:txBody>
      </p:sp>
    </p:spTree>
    <p:extLst>
      <p:ext uri="{BB962C8B-B14F-4D97-AF65-F5344CB8AC3E}">
        <p14:creationId xmlns:p14="http://schemas.microsoft.com/office/powerpoint/2010/main" val="3414867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8E21B-5C53-05D6-49E7-DFF4343A7DF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F2D2DD-C2CE-68E2-0F2C-55AA1838D74D}"/>
              </a:ext>
            </a:extLst>
          </p:cNvPr>
          <p:cNvSpPr>
            <a:spLocks noGrp="1"/>
          </p:cNvSpPr>
          <p:nvPr>
            <p:ph type="sldNum" sz="quarter" idx="4"/>
          </p:nvPr>
        </p:nvSpPr>
        <p:spPr/>
        <p:txBody>
          <a:bodyPr/>
          <a:lstStyle/>
          <a:p>
            <a:fld id="{86CB4B4D-7CA3-9044-876B-883B54F8677D}" type="slidenum">
              <a:rPr lang="en-CA" smtClean="0"/>
              <a:pPr/>
              <a:t>62</a:t>
            </a:fld>
            <a:endParaRPr lang="en-CA" b="1"/>
          </a:p>
        </p:txBody>
      </p:sp>
      <p:pic>
        <p:nvPicPr>
          <p:cNvPr id="11" name="Picture 10" descr="A group of black tubes on a shelf&#10;&#10;AI-generated content may be incorrect.">
            <a:extLst>
              <a:ext uri="{FF2B5EF4-FFF2-40B4-BE49-F238E27FC236}">
                <a16:creationId xmlns:a16="http://schemas.microsoft.com/office/drawing/2014/main" id="{D5568A63-F9A7-CE96-27B1-E1C1E382EFC5}"/>
              </a:ext>
            </a:extLst>
          </p:cNvPr>
          <p:cNvPicPr>
            <a:picLocks noChangeAspect="1"/>
          </p:cNvPicPr>
          <p:nvPr/>
        </p:nvPicPr>
        <p:blipFill>
          <a:blip r:embed="rId2"/>
          <a:stretch>
            <a:fillRect/>
          </a:stretch>
        </p:blipFill>
        <p:spPr>
          <a:xfrm>
            <a:off x="2924044" y="1630703"/>
            <a:ext cx="6333425" cy="4750069"/>
          </a:xfrm>
          <a:prstGeom prst="rect">
            <a:avLst/>
          </a:prstGeom>
        </p:spPr>
      </p:pic>
      <p:sp>
        <p:nvSpPr>
          <p:cNvPr id="2" name="Text Placeholder 1">
            <a:extLst>
              <a:ext uri="{FF2B5EF4-FFF2-40B4-BE49-F238E27FC236}">
                <a16:creationId xmlns:a16="http://schemas.microsoft.com/office/drawing/2014/main" id="{BDA2D877-CA29-6B5D-B025-041F02CBFF0A}"/>
              </a:ext>
            </a:extLst>
          </p:cNvPr>
          <p:cNvSpPr>
            <a:spLocks noGrp="1"/>
          </p:cNvSpPr>
          <p:nvPr>
            <p:ph type="body" sz="quarter" idx="10"/>
          </p:nvPr>
        </p:nvSpPr>
        <p:spPr>
          <a:xfrm>
            <a:off x="736600" y="780353"/>
            <a:ext cx="9380794" cy="1316076"/>
          </a:xfrm>
        </p:spPr>
        <p:txBody>
          <a:bodyPr/>
          <a:lstStyle/>
          <a:p>
            <a:r>
              <a:rPr lang="en-US"/>
              <a:t>Hardware installation</a:t>
            </a:r>
          </a:p>
        </p:txBody>
      </p:sp>
    </p:spTree>
    <p:extLst>
      <p:ext uri="{BB962C8B-B14F-4D97-AF65-F5344CB8AC3E}">
        <p14:creationId xmlns:p14="http://schemas.microsoft.com/office/powerpoint/2010/main" val="41037327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FA78-0A9D-0667-FAF9-BF872A36FBF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7FC9834-FE48-6F5C-8AB3-DAB13DD1E4D3}"/>
              </a:ext>
            </a:extLst>
          </p:cNvPr>
          <p:cNvSpPr>
            <a:spLocks noGrp="1"/>
          </p:cNvSpPr>
          <p:nvPr>
            <p:ph type="body" sz="quarter" idx="10"/>
          </p:nvPr>
        </p:nvSpPr>
        <p:spPr>
          <a:xfrm>
            <a:off x="896114" y="1558704"/>
            <a:ext cx="10399772" cy="2239596"/>
          </a:xfrm>
        </p:spPr>
        <p:txBody>
          <a:bodyPr>
            <a:normAutofit/>
          </a:bodyPr>
          <a:lstStyle/>
          <a:p>
            <a:r>
              <a:rPr lang="en-US"/>
              <a:t>Future Directions</a:t>
            </a:r>
          </a:p>
        </p:txBody>
      </p:sp>
      <p:sp>
        <p:nvSpPr>
          <p:cNvPr id="3" name="Slide Number Placeholder 2">
            <a:extLst>
              <a:ext uri="{FF2B5EF4-FFF2-40B4-BE49-F238E27FC236}">
                <a16:creationId xmlns:a16="http://schemas.microsoft.com/office/drawing/2014/main" id="{6DAC6E93-E0C4-D71B-EBA6-20522990CAFB}"/>
              </a:ext>
            </a:extLst>
          </p:cNvPr>
          <p:cNvSpPr>
            <a:spLocks noGrp="1"/>
          </p:cNvSpPr>
          <p:nvPr>
            <p:ph type="sldNum" sz="quarter" idx="4"/>
          </p:nvPr>
        </p:nvSpPr>
        <p:spPr/>
        <p:txBody>
          <a:bodyPr/>
          <a:lstStyle/>
          <a:p>
            <a:fld id="{86CB4B4D-7CA3-9044-876B-883B54F8677D}" type="slidenum">
              <a:rPr lang="en-CA" smtClean="0"/>
              <a:pPr/>
              <a:t>63</a:t>
            </a:fld>
            <a:endParaRPr lang="en-CA" b="1"/>
          </a:p>
        </p:txBody>
      </p:sp>
    </p:spTree>
    <p:extLst>
      <p:ext uri="{BB962C8B-B14F-4D97-AF65-F5344CB8AC3E}">
        <p14:creationId xmlns:p14="http://schemas.microsoft.com/office/powerpoint/2010/main" val="2538545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D169B-0545-ABD8-C568-206EA0AC23F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80E77A6-293A-E53A-CEBE-1456B4E70896}"/>
              </a:ext>
            </a:extLst>
          </p:cNvPr>
          <p:cNvSpPr>
            <a:spLocks noGrp="1"/>
          </p:cNvSpPr>
          <p:nvPr>
            <p:ph type="body" sz="quarter" idx="10"/>
          </p:nvPr>
        </p:nvSpPr>
        <p:spPr/>
        <p:txBody>
          <a:bodyPr/>
          <a:lstStyle/>
          <a:p>
            <a:r>
              <a:rPr lang="en-US"/>
              <a:t>Radon assays</a:t>
            </a:r>
          </a:p>
        </p:txBody>
      </p:sp>
      <p:pic>
        <p:nvPicPr>
          <p:cNvPr id="5" name="Picture 4">
            <a:extLst>
              <a:ext uri="{FF2B5EF4-FFF2-40B4-BE49-F238E27FC236}">
                <a16:creationId xmlns:a16="http://schemas.microsoft.com/office/drawing/2014/main" id="{44FC3DCA-3102-401F-4075-D8D2816CBFC7}"/>
              </a:ext>
            </a:extLst>
          </p:cNvPr>
          <p:cNvPicPr>
            <a:picLocks noChangeAspect="1"/>
          </p:cNvPicPr>
          <p:nvPr/>
        </p:nvPicPr>
        <p:blipFill>
          <a:blip r:embed="rId3"/>
          <a:stretch>
            <a:fillRect/>
          </a:stretch>
        </p:blipFill>
        <p:spPr>
          <a:xfrm>
            <a:off x="6883913" y="1769947"/>
            <a:ext cx="4686954" cy="3553321"/>
          </a:xfrm>
          <a:prstGeom prst="rect">
            <a:avLst/>
          </a:prstGeom>
        </p:spPr>
      </p:pic>
      <p:pic>
        <p:nvPicPr>
          <p:cNvPr id="7" name="Picture 6">
            <a:extLst>
              <a:ext uri="{FF2B5EF4-FFF2-40B4-BE49-F238E27FC236}">
                <a16:creationId xmlns:a16="http://schemas.microsoft.com/office/drawing/2014/main" id="{21AF0EDE-32E7-69DC-4AC9-678C7E22501C}"/>
              </a:ext>
            </a:extLst>
          </p:cNvPr>
          <p:cNvPicPr>
            <a:picLocks noChangeAspect="1"/>
          </p:cNvPicPr>
          <p:nvPr/>
        </p:nvPicPr>
        <p:blipFill>
          <a:blip r:embed="rId4"/>
          <a:stretch>
            <a:fillRect/>
          </a:stretch>
        </p:blipFill>
        <p:spPr>
          <a:xfrm>
            <a:off x="191621" y="2017722"/>
            <a:ext cx="6373114" cy="3305636"/>
          </a:xfrm>
          <a:prstGeom prst="rect">
            <a:avLst/>
          </a:prstGeom>
        </p:spPr>
      </p:pic>
      <p:sp>
        <p:nvSpPr>
          <p:cNvPr id="3" name="Slide Number Placeholder 2">
            <a:extLst>
              <a:ext uri="{FF2B5EF4-FFF2-40B4-BE49-F238E27FC236}">
                <a16:creationId xmlns:a16="http://schemas.microsoft.com/office/drawing/2014/main" id="{2CA75758-547D-7715-AE1E-55E9BACB623E}"/>
              </a:ext>
            </a:extLst>
          </p:cNvPr>
          <p:cNvSpPr>
            <a:spLocks noGrp="1"/>
          </p:cNvSpPr>
          <p:nvPr>
            <p:ph type="sldNum" sz="quarter" idx="4"/>
          </p:nvPr>
        </p:nvSpPr>
        <p:spPr/>
        <p:txBody>
          <a:bodyPr/>
          <a:lstStyle/>
          <a:p>
            <a:fld id="{86CB4B4D-7CA3-9044-876B-883B54F8677D}" type="slidenum">
              <a:rPr lang="en-CA" smtClean="0"/>
              <a:pPr/>
              <a:t>7</a:t>
            </a:fld>
            <a:endParaRPr lang="en-CA" b="1"/>
          </a:p>
        </p:txBody>
      </p:sp>
      <p:sp>
        <p:nvSpPr>
          <p:cNvPr id="4" name="TextBox 3">
            <a:extLst>
              <a:ext uri="{FF2B5EF4-FFF2-40B4-BE49-F238E27FC236}">
                <a16:creationId xmlns:a16="http://schemas.microsoft.com/office/drawing/2014/main" id="{3E561614-8B18-71FA-F3D8-919D90CA9840}"/>
              </a:ext>
            </a:extLst>
          </p:cNvPr>
          <p:cNvSpPr txBox="1"/>
          <p:nvPr/>
        </p:nvSpPr>
        <p:spPr>
          <a:xfrm>
            <a:off x="1001630" y="5486554"/>
            <a:ext cx="4753096" cy="400110"/>
          </a:xfrm>
          <a:prstGeom prst="rect">
            <a:avLst/>
          </a:prstGeom>
          <a:noFill/>
        </p:spPr>
        <p:txBody>
          <a:bodyPr wrap="none" rtlCol="0">
            <a:spAutoFit/>
          </a:bodyPr>
          <a:lstStyle/>
          <a:p>
            <a:r>
              <a:rPr lang="en-CA" sz="2000"/>
              <a:t>SNOLAB surface lab radon emanation board</a:t>
            </a:r>
          </a:p>
        </p:txBody>
      </p:sp>
      <p:sp>
        <p:nvSpPr>
          <p:cNvPr id="6" name="TextBox 5">
            <a:extLst>
              <a:ext uri="{FF2B5EF4-FFF2-40B4-BE49-F238E27FC236}">
                <a16:creationId xmlns:a16="http://schemas.microsoft.com/office/drawing/2014/main" id="{181232E9-2606-AEA3-AFB0-C85D14159C49}"/>
              </a:ext>
            </a:extLst>
          </p:cNvPr>
          <p:cNvSpPr txBox="1"/>
          <p:nvPr/>
        </p:nvSpPr>
        <p:spPr>
          <a:xfrm>
            <a:off x="7103564" y="5486554"/>
            <a:ext cx="4315284" cy="400110"/>
          </a:xfrm>
          <a:prstGeom prst="rect">
            <a:avLst/>
          </a:prstGeom>
          <a:noFill/>
        </p:spPr>
        <p:txBody>
          <a:bodyPr wrap="none" rtlCol="0">
            <a:spAutoFit/>
          </a:bodyPr>
          <a:lstStyle/>
          <a:p>
            <a:r>
              <a:rPr lang="en-CA" sz="2000"/>
              <a:t>Underground mobile radon assay board</a:t>
            </a:r>
          </a:p>
        </p:txBody>
      </p:sp>
    </p:spTree>
    <p:extLst>
      <p:ext uri="{BB962C8B-B14F-4D97-AF65-F5344CB8AC3E}">
        <p14:creationId xmlns:p14="http://schemas.microsoft.com/office/powerpoint/2010/main" val="1812613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6CAFEF-E3DA-7FC7-AACD-827BAA736087}"/>
              </a:ext>
            </a:extLst>
          </p:cNvPr>
          <p:cNvSpPr>
            <a:spLocks noGrp="1"/>
          </p:cNvSpPr>
          <p:nvPr>
            <p:ph type="body" sz="quarter" idx="10"/>
          </p:nvPr>
        </p:nvSpPr>
        <p:spPr/>
        <p:txBody>
          <a:bodyPr/>
          <a:lstStyle/>
          <a:p>
            <a:r>
              <a:rPr lang="en-US"/>
              <a:t>What are Lucas cells?</a:t>
            </a:r>
          </a:p>
        </p:txBody>
      </p:sp>
      <p:sp>
        <p:nvSpPr>
          <p:cNvPr id="3" name="Text Placeholder 2">
            <a:extLst>
              <a:ext uri="{FF2B5EF4-FFF2-40B4-BE49-F238E27FC236}">
                <a16:creationId xmlns:a16="http://schemas.microsoft.com/office/drawing/2014/main" id="{DE4E3D71-55CC-7232-B34F-7A368B6BEA48}"/>
              </a:ext>
            </a:extLst>
          </p:cNvPr>
          <p:cNvSpPr>
            <a:spLocks noGrp="1"/>
          </p:cNvSpPr>
          <p:nvPr>
            <p:ph type="body" sz="quarter" idx="13"/>
          </p:nvPr>
        </p:nvSpPr>
        <p:spPr>
          <a:xfrm>
            <a:off x="736599" y="2342926"/>
            <a:ext cx="6687457" cy="3994150"/>
          </a:xfrm>
        </p:spPr>
        <p:txBody>
          <a:bodyPr/>
          <a:lstStyle/>
          <a:p>
            <a:pPr marL="457200" indent="-457200">
              <a:buFont typeface="Arial" panose="020B0604020202020204" pitchFamily="34" charset="0"/>
              <a:buChar char="•"/>
            </a:pPr>
            <a:r>
              <a:rPr lang="en-US"/>
              <a:t>Scintillator alpha counter</a:t>
            </a:r>
          </a:p>
          <a:p>
            <a:pPr marL="457200" indent="-457200">
              <a:buFont typeface="Arial" panose="020B0604020202020204" pitchFamily="34" charset="0"/>
              <a:buChar char="•"/>
            </a:pPr>
            <a:r>
              <a:rPr lang="en-US"/>
              <a:t>ZnS(Ag)-coated inner volume stores Rn</a:t>
            </a:r>
          </a:p>
          <a:p>
            <a:pPr marL="457200" indent="-457200">
              <a:buFont typeface="Arial" panose="020B0604020202020204" pitchFamily="34" charset="0"/>
              <a:buChar char="•"/>
            </a:pPr>
            <a:r>
              <a:rPr lang="en-US"/>
              <a:t>Used to count decays of Rn atoms trapped using assays</a:t>
            </a:r>
          </a:p>
        </p:txBody>
      </p:sp>
      <p:pic>
        <p:nvPicPr>
          <p:cNvPr id="4" name="Picture 3">
            <a:extLst>
              <a:ext uri="{FF2B5EF4-FFF2-40B4-BE49-F238E27FC236}">
                <a16:creationId xmlns:a16="http://schemas.microsoft.com/office/drawing/2014/main" id="{AF5E70E0-5CC3-0F58-D58D-432DD6BEA6F7}"/>
              </a:ext>
            </a:extLst>
          </p:cNvPr>
          <p:cNvPicPr>
            <a:picLocks noChangeAspect="1"/>
          </p:cNvPicPr>
          <p:nvPr/>
        </p:nvPicPr>
        <p:blipFill>
          <a:blip r:embed="rId3"/>
          <a:stretch>
            <a:fillRect/>
          </a:stretch>
        </p:blipFill>
        <p:spPr>
          <a:xfrm>
            <a:off x="8112185" y="1455066"/>
            <a:ext cx="2589614" cy="4622581"/>
          </a:xfrm>
          <a:prstGeom prst="rect">
            <a:avLst/>
          </a:prstGeom>
        </p:spPr>
      </p:pic>
      <p:sp>
        <p:nvSpPr>
          <p:cNvPr id="5" name="Slide Number Placeholder 4">
            <a:extLst>
              <a:ext uri="{FF2B5EF4-FFF2-40B4-BE49-F238E27FC236}">
                <a16:creationId xmlns:a16="http://schemas.microsoft.com/office/drawing/2014/main" id="{C6710CF8-F1D2-66E3-B05B-B3FA4DAC852F}"/>
              </a:ext>
            </a:extLst>
          </p:cNvPr>
          <p:cNvSpPr>
            <a:spLocks noGrp="1"/>
          </p:cNvSpPr>
          <p:nvPr>
            <p:ph type="sldNum" sz="quarter" idx="4"/>
          </p:nvPr>
        </p:nvSpPr>
        <p:spPr/>
        <p:txBody>
          <a:bodyPr/>
          <a:lstStyle/>
          <a:p>
            <a:fld id="{86CB4B4D-7CA3-9044-876B-883B54F8677D}" type="slidenum">
              <a:rPr lang="en-CA" smtClean="0"/>
              <a:pPr/>
              <a:t>8</a:t>
            </a:fld>
            <a:endParaRPr lang="en-CA" b="1"/>
          </a:p>
        </p:txBody>
      </p:sp>
    </p:spTree>
    <p:extLst>
      <p:ext uri="{BB962C8B-B14F-4D97-AF65-F5344CB8AC3E}">
        <p14:creationId xmlns:p14="http://schemas.microsoft.com/office/powerpoint/2010/main" val="3548675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F6C74-1A20-23FD-1293-52894C7F155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865DB5D-A0AF-D259-96CF-E229FC465FAA}"/>
              </a:ext>
            </a:extLst>
          </p:cNvPr>
          <p:cNvSpPr>
            <a:spLocks noGrp="1"/>
          </p:cNvSpPr>
          <p:nvPr>
            <p:ph type="body" sz="quarter" idx="10"/>
          </p:nvPr>
        </p:nvSpPr>
        <p:spPr/>
        <p:txBody>
          <a:bodyPr/>
          <a:lstStyle/>
          <a:p>
            <a:r>
              <a:rPr lang="en-US"/>
              <a:t>What are Lucas cells?</a:t>
            </a:r>
          </a:p>
        </p:txBody>
      </p:sp>
      <p:sp>
        <p:nvSpPr>
          <p:cNvPr id="3" name="Text Placeholder 2">
            <a:extLst>
              <a:ext uri="{FF2B5EF4-FFF2-40B4-BE49-F238E27FC236}">
                <a16:creationId xmlns:a16="http://schemas.microsoft.com/office/drawing/2014/main" id="{D1D7FC1D-3F81-63D7-7707-65FF57A9DD85}"/>
              </a:ext>
            </a:extLst>
          </p:cNvPr>
          <p:cNvSpPr>
            <a:spLocks noGrp="1"/>
          </p:cNvSpPr>
          <p:nvPr>
            <p:ph type="body" sz="quarter" idx="13"/>
          </p:nvPr>
        </p:nvSpPr>
        <p:spPr>
          <a:xfrm>
            <a:off x="736599" y="2342926"/>
            <a:ext cx="6687457" cy="3994150"/>
          </a:xfrm>
        </p:spPr>
        <p:txBody>
          <a:bodyPr/>
          <a:lstStyle/>
          <a:p>
            <a:pPr marL="457200" indent="-457200">
              <a:buFont typeface="Arial" panose="020B0604020202020204" pitchFamily="34" charset="0"/>
              <a:buChar char="•"/>
            </a:pPr>
            <a:r>
              <a:rPr lang="en-US"/>
              <a:t>Scintillator alpha counter</a:t>
            </a:r>
          </a:p>
          <a:p>
            <a:pPr marL="457200" indent="-457200">
              <a:buFont typeface="Arial" panose="020B0604020202020204" pitchFamily="34" charset="0"/>
              <a:buChar char="•"/>
            </a:pPr>
            <a:r>
              <a:rPr lang="en-US"/>
              <a:t>ZnS(Ag)-coated inner volume stores Rn</a:t>
            </a:r>
          </a:p>
          <a:p>
            <a:pPr marL="457200" indent="-457200">
              <a:buFont typeface="Arial" panose="020B0604020202020204" pitchFamily="34" charset="0"/>
              <a:buChar char="•"/>
            </a:pPr>
            <a:r>
              <a:rPr lang="en-US"/>
              <a:t>Used to count decays of Rn atoms trapped using assays</a:t>
            </a:r>
          </a:p>
        </p:txBody>
      </p:sp>
      <p:sp>
        <p:nvSpPr>
          <p:cNvPr id="5" name="Slide Number Placeholder 4">
            <a:extLst>
              <a:ext uri="{FF2B5EF4-FFF2-40B4-BE49-F238E27FC236}">
                <a16:creationId xmlns:a16="http://schemas.microsoft.com/office/drawing/2014/main" id="{480B9A0A-D452-4BB0-85FB-E962E2E30212}"/>
              </a:ext>
            </a:extLst>
          </p:cNvPr>
          <p:cNvSpPr>
            <a:spLocks noGrp="1"/>
          </p:cNvSpPr>
          <p:nvPr>
            <p:ph type="sldNum" sz="quarter" idx="4"/>
          </p:nvPr>
        </p:nvSpPr>
        <p:spPr/>
        <p:txBody>
          <a:bodyPr/>
          <a:lstStyle/>
          <a:p>
            <a:fld id="{86CB4B4D-7CA3-9044-876B-883B54F8677D}" type="slidenum">
              <a:rPr lang="en-CA" smtClean="0"/>
              <a:pPr/>
              <a:t>9</a:t>
            </a:fld>
            <a:endParaRPr lang="en-CA" b="1"/>
          </a:p>
        </p:txBody>
      </p:sp>
      <p:pic>
        <p:nvPicPr>
          <p:cNvPr id="7" name="Picture 6" descr="A close-up of a pipe&#10;&#10;AI-generated content may be incorrect.">
            <a:extLst>
              <a:ext uri="{FF2B5EF4-FFF2-40B4-BE49-F238E27FC236}">
                <a16:creationId xmlns:a16="http://schemas.microsoft.com/office/drawing/2014/main" id="{17BF1639-444D-7EC2-0F43-3399D8A67C50}"/>
              </a:ext>
            </a:extLst>
          </p:cNvPr>
          <p:cNvPicPr>
            <a:picLocks noChangeAspect="1"/>
          </p:cNvPicPr>
          <p:nvPr/>
        </p:nvPicPr>
        <p:blipFill>
          <a:blip r:embed="rId3"/>
          <a:stretch>
            <a:fillRect/>
          </a:stretch>
        </p:blipFill>
        <p:spPr>
          <a:xfrm rot="5400000">
            <a:off x="7124291" y="2222574"/>
            <a:ext cx="4702288" cy="3526716"/>
          </a:xfrm>
          <a:prstGeom prst="rect">
            <a:avLst/>
          </a:prstGeom>
        </p:spPr>
      </p:pic>
    </p:spTree>
    <p:extLst>
      <p:ext uri="{BB962C8B-B14F-4D97-AF65-F5344CB8AC3E}">
        <p14:creationId xmlns:p14="http://schemas.microsoft.com/office/powerpoint/2010/main" val="4110032363"/>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 with 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slide with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fd3dd9b-b59d-417b-ade3-051803b383f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3A3C8CA49EED4AB57CA11BC863EC3C" ma:contentTypeVersion="10" ma:contentTypeDescription="Create a new document." ma:contentTypeScope="" ma:versionID="867bb96d7a24c458e5e6aab17c849712">
  <xsd:schema xmlns:xsd="http://www.w3.org/2001/XMLSchema" xmlns:xs="http://www.w3.org/2001/XMLSchema" xmlns:p="http://schemas.microsoft.com/office/2006/metadata/properties" xmlns:ns3="cfd3dd9b-b59d-417b-ade3-051803b383f6" targetNamespace="http://schemas.microsoft.com/office/2006/metadata/properties" ma:root="true" ma:fieldsID="398fe0975afb6e4e7cba0adf384654d3" ns3:_="">
    <xsd:import namespace="cfd3dd9b-b59d-417b-ade3-051803b383f6"/>
    <xsd:element name="properties">
      <xsd:complexType>
        <xsd:sequence>
          <xsd:element name="documentManagement">
            <xsd:complexType>
              <xsd:all>
                <xsd:element ref="ns3:MediaServiceDateTaken" minOccurs="0"/>
                <xsd:element ref="ns3:_activity"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d3dd9b-b59d-417b-ade3-051803b383f6"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_activity" ma:index="9" nillable="true" ma:displayName="_activity" ma:hidden="true" ma:internalName="_activity">
      <xsd:simpleType>
        <xsd:restriction base="dms:Not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7E12EC-89C8-4846-980E-1FFCA445DBA6}">
  <ds:schemaRefs>
    <ds:schemaRef ds:uri="http://www.w3.org/XML/1998/namespace"/>
    <ds:schemaRef ds:uri="http://purl.org/dc/dcmitype/"/>
    <ds:schemaRef ds:uri="http://schemas.openxmlformats.org/package/2006/metadata/core-properties"/>
    <ds:schemaRef ds:uri="http://purl.org/dc/elements/1.1/"/>
    <ds:schemaRef ds:uri="cfd3dd9b-b59d-417b-ade3-051803b383f6"/>
    <ds:schemaRef ds:uri="http://schemas.microsoft.com/office/2006/documentManagement/types"/>
    <ds:schemaRef ds:uri="http://schemas.microsoft.com/office/2006/metadata/properti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A1BA8B8C-B65F-4801-8C3F-5BFC33FF8624}">
  <ds:schemaRefs>
    <ds:schemaRef ds:uri="http://schemas.microsoft.com/sharepoint/v3/contenttype/forms"/>
  </ds:schemaRefs>
</ds:datastoreItem>
</file>

<file path=customXml/itemProps3.xml><?xml version="1.0" encoding="utf-8"?>
<ds:datastoreItem xmlns:ds="http://schemas.openxmlformats.org/officeDocument/2006/customXml" ds:itemID="{2478FC1F-6A60-470A-AA37-CBD746D4BD3B}">
  <ds:schemaRefs>
    <ds:schemaRef ds:uri="cfd3dd9b-b59d-417b-ade3-051803b383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3337</Words>
  <Application>Microsoft Office PowerPoint</Application>
  <PresentationFormat>Widescreen</PresentationFormat>
  <Paragraphs>396</Paragraphs>
  <Slides>63</Slides>
  <Notes>57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63</vt:i4>
      </vt:variant>
    </vt:vector>
  </HeadingPairs>
  <TitlesOfParts>
    <vt:vector size="70" baseType="lpstr">
      <vt:lpstr>Aptos</vt:lpstr>
      <vt:lpstr>Arial</vt:lpstr>
      <vt:lpstr>Arial,Sans-Serif</vt:lpstr>
      <vt:lpstr>Calibri</vt:lpstr>
      <vt:lpstr>Title</vt:lpstr>
      <vt:lpstr>Section title with blue background</vt:lpstr>
      <vt:lpstr>White slide with logo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Juliette Deloye</dc:creator>
  <cp:lastModifiedBy>Christine Kraus</cp:lastModifiedBy>
  <cp:revision>2</cp:revision>
  <dcterms:created xsi:type="dcterms:W3CDTF">2024-01-05T19:14:15Z</dcterms:created>
  <dcterms:modified xsi:type="dcterms:W3CDTF">2025-08-11T21:38:21Z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0x010100E73A3C8CA49EED4AB57CA11BC863EC3C</vt:lpwstr>
  </property>
</Properties>
</file>