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ubik Bubbles"/>
      <p:regular r:id="rId22"/>
    </p:embeddedFont>
    <p:embeddedFont>
      <p:font typeface="Baloo 2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ubikBubbles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Baloo2-bold.fntdata"/><Relationship Id="rId12" Type="http://schemas.openxmlformats.org/officeDocument/2006/relationships/slide" Target="slides/slide7.xml"/><Relationship Id="rId23" Type="http://schemas.openxmlformats.org/officeDocument/2006/relationships/font" Target="fonts/Baloo2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8269cce3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78269cce3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3.jpg"/><Relationship Id="rId5" Type="http://schemas.openxmlformats.org/officeDocument/2006/relationships/image" Target="../media/image29.jpg"/><Relationship Id="rId6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9.jpg"/><Relationship Id="rId5" Type="http://schemas.openxmlformats.org/officeDocument/2006/relationships/image" Target="../media/image17.jpg"/><Relationship Id="rId6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uVlbvuyHqDSwJ9lez-Kek8W9OA1e86BZ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water-bubbles-png-6.png"/>
          <p:cNvPicPr preferRelativeResize="0"/>
          <p:nvPr/>
        </p:nvPicPr>
        <p:blipFill rotWithShape="1">
          <a:blip r:embed="rId3">
            <a:alphaModFix amt="31000"/>
          </a:blip>
          <a:srcRect b="0" l="0" r="734" t="0"/>
          <a:stretch/>
        </p:blipFill>
        <p:spPr>
          <a:xfrm>
            <a:off x="66975" y="-220125"/>
            <a:ext cx="9077025" cy="53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416653" y="-455950"/>
            <a:ext cx="83025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89075" lIns="89075" spcFirstLastPara="1" rIns="89075" wrap="square" tIns="890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366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Prepare for Trouble </a:t>
            </a:r>
            <a:endParaRPr sz="5366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559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and make it</a:t>
            </a:r>
            <a:endParaRPr sz="1559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16659" y="1319202"/>
            <a:ext cx="83025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075" lIns="89075" spcFirstLastPara="1" rIns="89075" wrap="square" tIns="890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677">
                <a:solidFill>
                  <a:srgbClr val="DFEFFF"/>
                </a:solidFill>
                <a:latin typeface="Rubik Bubbles"/>
                <a:ea typeface="Rubik Bubbles"/>
                <a:cs typeface="Rubik Bubbles"/>
                <a:sym typeface="Rubik Bubbles"/>
              </a:rPr>
              <a:t>Bubble</a:t>
            </a:r>
            <a:endParaRPr sz="4677">
              <a:solidFill>
                <a:srgbClr val="DFEFFF"/>
              </a:solidFill>
              <a:latin typeface="Rubik Bubbles"/>
              <a:ea typeface="Rubik Bubbles"/>
              <a:cs typeface="Rubik Bubbles"/>
              <a:sym typeface="Rubik Bubble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4677">
              <a:solidFill>
                <a:srgbClr val="F8F9FA"/>
              </a:solidFill>
              <a:latin typeface="Rubik Bubbles"/>
              <a:ea typeface="Rubik Bubbles"/>
              <a:cs typeface="Rubik Bubbles"/>
              <a:sym typeface="Rubik Bubbles"/>
            </a:endParaRPr>
          </a:p>
        </p:txBody>
      </p:sp>
      <p:pic>
        <p:nvPicPr>
          <p:cNvPr id="57" name="Google Shape;57;p13" title="s-l1200-removebg-preview.png"/>
          <p:cNvPicPr preferRelativeResize="0"/>
          <p:nvPr/>
        </p:nvPicPr>
        <p:blipFill rotWithShape="1">
          <a:blip r:embed="rId4">
            <a:alphaModFix/>
          </a:blip>
          <a:srcRect b="0" l="0" r="5526" t="6155"/>
          <a:stretch/>
        </p:blipFill>
        <p:spPr>
          <a:xfrm>
            <a:off x="2969149" y="2091688"/>
            <a:ext cx="3386977" cy="2743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Screenshot_2025-07-30_200414-removebg-preview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45281">
            <a:off x="2831058" y="1503938"/>
            <a:ext cx="1051713" cy="1632285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r="3480000" dist="123825">
              <a:srgbClr val="000000">
                <a:alpha val="84705"/>
              </a:srgbClr>
            </a:outerShdw>
          </a:effectLst>
        </p:spPr>
      </p:pic>
      <p:pic>
        <p:nvPicPr>
          <p:cNvPr id="59" name="Google Shape;59;p13" title="images-removebg-preview.png"/>
          <p:cNvPicPr preferRelativeResize="0"/>
          <p:nvPr/>
        </p:nvPicPr>
        <p:blipFill rotWithShape="1">
          <a:blip r:embed="rId6">
            <a:alphaModFix/>
          </a:blip>
          <a:srcRect b="-8888" l="-4259" r="4259" t="8890"/>
          <a:stretch/>
        </p:blipFill>
        <p:spPr>
          <a:xfrm rot="863839">
            <a:off x="5553403" y="1669987"/>
            <a:ext cx="732440" cy="1423939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2940000" dist="104775">
              <a:schemeClr val="dk1">
                <a:alpha val="77647"/>
              </a:schemeClr>
            </a:outerShdw>
          </a:effectLst>
        </p:spPr>
      </p:pic>
      <p:pic>
        <p:nvPicPr>
          <p:cNvPr id="60" name="Google Shape;60;p13" title="images-removebg-preview(1).png"/>
          <p:cNvPicPr preferRelativeResize="0"/>
          <p:nvPr/>
        </p:nvPicPr>
        <p:blipFill rotWithShape="1">
          <a:blip r:embed="rId7">
            <a:alphaModFix/>
          </a:blip>
          <a:srcRect b="0" l="33302" r="22493" t="0"/>
          <a:stretch/>
        </p:blipFill>
        <p:spPr>
          <a:xfrm>
            <a:off x="4473275" y="3448050"/>
            <a:ext cx="772950" cy="1089825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2940000" dist="142875">
              <a:srgbClr val="000000">
                <a:alpha val="40000"/>
              </a:srgbClr>
            </a:outerShdw>
          </a:effectLst>
        </p:spPr>
      </p:pic>
      <p:sp>
        <p:nvSpPr>
          <p:cNvPr id="61" name="Google Shape;61;p13"/>
          <p:cNvSpPr txBox="1"/>
          <p:nvPr/>
        </p:nvSpPr>
        <p:spPr>
          <a:xfrm>
            <a:off x="1206786" y="4740375"/>
            <a:ext cx="679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Cody O’Neill — SNOLAB / PICO — Dr. Ian Lawson</a:t>
            </a:r>
            <a:endParaRPr b="0" i="0" sz="18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 title="water-bubbles-png-6.png"/>
          <p:cNvPicPr preferRelativeResize="0"/>
          <p:nvPr/>
        </p:nvPicPr>
        <p:blipFill rotWithShape="1">
          <a:blip r:embed="rId3">
            <a:alphaModFix amt="63000"/>
          </a:blip>
          <a:srcRect b="20242" l="4225" r="7534" t="0"/>
          <a:stretch/>
        </p:blipFill>
        <p:spPr>
          <a:xfrm>
            <a:off x="0" y="865725"/>
            <a:ext cx="9144000" cy="427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 title="images-removebg-preview.png"/>
          <p:cNvPicPr preferRelativeResize="0"/>
          <p:nvPr/>
        </p:nvPicPr>
        <p:blipFill rotWithShape="1">
          <a:blip r:embed="rId4">
            <a:alphaModFix/>
          </a:blip>
          <a:srcRect b="-2711" l="-4259" r="4259" t="8893"/>
          <a:stretch/>
        </p:blipFill>
        <p:spPr>
          <a:xfrm rot="-4">
            <a:off x="6374550" y="292134"/>
            <a:ext cx="2499725" cy="4559228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2940000" dist="104775">
              <a:srgbClr val="DFEFFF">
                <a:alpha val="77647"/>
              </a:srgbClr>
            </a:outerShdw>
          </a:effectLst>
        </p:spPr>
      </p:pic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Scaling Up For Sensitivity</a:t>
            </a:r>
            <a:endParaRPr sz="302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5641300" y="1847500"/>
            <a:ext cx="370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1302425" y="1017725"/>
            <a:ext cx="3000000" cy="2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PICO 40L:</a:t>
            </a:r>
            <a:endParaRPr b="1" i="0" sz="24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	~</a:t>
            </a:r>
            <a:r>
              <a:rPr b="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40 Litres</a:t>
            </a:r>
            <a:endParaRPr b="0" i="0" sz="24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	~52 Kg C</a:t>
            </a:r>
            <a:r>
              <a:rPr b="0" baseline="-2500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3</a:t>
            </a:r>
            <a:r>
              <a:rPr b="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F</a:t>
            </a:r>
            <a:r>
              <a:rPr b="0" baseline="-2500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8</a:t>
            </a:r>
            <a:endParaRPr b="0" i="0" sz="24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	</a:t>
            </a:r>
            <a:endParaRPr b="0" i="0" sz="24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3525175" y="1126975"/>
            <a:ext cx="3000000" cy="2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PICO 500:</a:t>
            </a:r>
            <a:endParaRPr b="1" i="0" sz="24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	~</a:t>
            </a:r>
            <a:r>
              <a:rPr b="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250 Litres	</a:t>
            </a:r>
            <a:endParaRPr b="0" i="0" sz="24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	~325 Kg C</a:t>
            </a:r>
            <a:r>
              <a:rPr b="0" baseline="-2500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3</a:t>
            </a:r>
            <a:r>
              <a:rPr b="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F</a:t>
            </a:r>
            <a:r>
              <a:rPr b="0" baseline="-2500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8	</a:t>
            </a:r>
            <a:endParaRPr b="0" i="0" sz="24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		  </a:t>
            </a:r>
            <a:endParaRPr b="0" i="0" sz="24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1975100" y="4036450"/>
            <a:ext cx="4399450" cy="699775"/>
          </a:xfrm>
          <a:custGeom>
            <a:rect b="b" l="l" r="r" t="t"/>
            <a:pathLst>
              <a:path extrusionOk="0" h="27991" w="175978">
                <a:moveTo>
                  <a:pt x="0" y="0"/>
                </a:moveTo>
                <a:cubicBezTo>
                  <a:pt x="16534" y="4601"/>
                  <a:pt x="69873" y="25088"/>
                  <a:pt x="99203" y="27604"/>
                </a:cubicBezTo>
                <a:cubicBezTo>
                  <a:pt x="128533" y="30120"/>
                  <a:pt x="163182" y="17181"/>
                  <a:pt x="175978" y="15096"/>
                </a:cubicBezTo>
              </a:path>
            </a:pathLst>
          </a:custGeom>
          <a:noFill/>
          <a:ln cap="flat" cmpd="sng" w="76200">
            <a:solidFill>
              <a:srgbClr val="DFE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 rot="4015967">
            <a:off x="6304440" y="3909878"/>
            <a:ext cx="549755" cy="699878"/>
          </a:xfrm>
          <a:prstGeom prst="triangle">
            <a:avLst>
              <a:gd fmla="val 50000" name="adj"/>
            </a:avLst>
          </a:prstGeom>
          <a:solidFill>
            <a:srgbClr val="DFEFFF"/>
          </a:solidFill>
          <a:ln cap="flat" cmpd="sng" w="9525">
            <a:solidFill>
              <a:srgbClr val="DFE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2" title="ChatGPT_Image_Aug_10__2025__08_03_33_PM-removebg-preview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800" y="1847500"/>
            <a:ext cx="1975100" cy="2962651"/>
          </a:xfrm>
          <a:prstGeom prst="rect">
            <a:avLst/>
          </a:prstGeom>
          <a:noFill/>
          <a:ln>
            <a:noFill/>
          </a:ln>
          <a:effectLst>
            <a:outerShdw blurRad="514350" rotWithShape="0" algn="bl" dir="5400000" dist="19050">
              <a:srgbClr val="DFEFFF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3" title="water-bubbles-png-6.png"/>
          <p:cNvPicPr preferRelativeResize="0"/>
          <p:nvPr/>
        </p:nvPicPr>
        <p:blipFill rotWithShape="1">
          <a:blip r:embed="rId3">
            <a:alphaModFix amt="63000"/>
          </a:blip>
          <a:srcRect b="20242" l="4225" r="7534" t="0"/>
          <a:stretch/>
        </p:blipFill>
        <p:spPr>
          <a:xfrm>
            <a:off x="0" y="865725"/>
            <a:ext cx="9144000" cy="42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Scaling Up For Sensitivity</a:t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464100" y="1293350"/>
            <a:ext cx="3882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800"/>
              <a:buFont typeface="Baloo 2"/>
              <a:buChar char="-"/>
            </a:pPr>
            <a:r>
              <a:rPr lang="en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2-5x Background Reduction</a:t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800"/>
              <a:buFont typeface="Baloo 2"/>
              <a:buChar char="-"/>
            </a:pPr>
            <a:r>
              <a:rPr lang="en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30-50% uptime increase</a:t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800"/>
              <a:buFont typeface="Baloo 2"/>
              <a:buChar char="-"/>
            </a:pPr>
            <a:r>
              <a:rPr lang="en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6x larger target Volume</a:t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Higher Sensitivity → New Goals!</a:t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8F9FA"/>
              </a:buClr>
              <a:buSzPts val="1800"/>
              <a:buFont typeface="Baloo 2"/>
              <a:buChar char="-"/>
            </a:pPr>
            <a:r>
              <a:rPr lang="en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~3 GeV WIMP mass Threshold</a:t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800"/>
              <a:buFont typeface="Baloo 2"/>
              <a:buChar char="-"/>
            </a:pPr>
            <a:r>
              <a:rPr lang="en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CEvNS SN Neutrinos</a:t>
            </a:r>
            <a:endParaRPr/>
          </a:p>
        </p:txBody>
      </p:sp>
      <p:pic>
        <p:nvPicPr>
          <p:cNvPr id="154" name="Google Shape;154;p23" title="Thresholds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6500" y="1293350"/>
            <a:ext cx="4638199" cy="3121225"/>
          </a:xfrm>
          <a:prstGeom prst="rect">
            <a:avLst/>
          </a:prstGeom>
          <a:noFill/>
          <a:ln>
            <a:noFill/>
          </a:ln>
          <a:effectLst>
            <a:outerShdw blurRad="457200" rotWithShape="0" algn="bl">
              <a:srgbClr val="DFEFFF">
                <a:alpha val="7882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title="water-bubbles-png-6.png"/>
          <p:cNvPicPr preferRelativeResize="0"/>
          <p:nvPr/>
        </p:nvPicPr>
        <p:blipFill rotWithShape="1">
          <a:blip r:embed="rId3">
            <a:alphaModFix amt="63000"/>
          </a:blip>
          <a:srcRect b="20242" l="4225" r="7534" t="0"/>
          <a:stretch/>
        </p:blipFill>
        <p:spPr>
          <a:xfrm>
            <a:off x="0" y="865725"/>
            <a:ext cx="9144000" cy="42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8F9FA"/>
                </a:solidFill>
              </a:rPr>
              <a:t>From Parts to Particles - Hardware &amp; Inventory</a:t>
            </a:r>
            <a:endParaRPr>
              <a:solidFill>
                <a:srgbClr val="F8F9FA"/>
              </a:solidFill>
            </a:endParaRPr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464100" y="1293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2" name="Google Shape;162;p24" title="processed-F0105067-921A-4F20-9645-4E5DAF67563C.jpe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1725" y="1172087"/>
            <a:ext cx="2750577" cy="3665039"/>
          </a:xfrm>
          <a:prstGeom prst="rect">
            <a:avLst/>
          </a:prstGeom>
          <a:noFill/>
          <a:ln>
            <a:noFill/>
          </a:ln>
          <a:effectLst>
            <a:outerShdw blurRad="628650" rotWithShape="0" algn="bl">
              <a:srgbClr val="DFEFFF">
                <a:alpha val="89803"/>
              </a:srgbClr>
            </a:outerShdw>
          </a:effectLst>
        </p:spPr>
      </p:pic>
      <p:pic>
        <p:nvPicPr>
          <p:cNvPr id="163" name="Google Shape;163;p24" title="processed-A0AF3B83-BC27-4F78-BA16-61B9D98A13BA.jpe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5000" y="1172088"/>
            <a:ext cx="2750577" cy="3665039"/>
          </a:xfrm>
          <a:prstGeom prst="rect">
            <a:avLst/>
          </a:prstGeom>
          <a:noFill/>
          <a:ln>
            <a:noFill/>
          </a:ln>
          <a:effectLst>
            <a:outerShdw blurRad="485775" rotWithShape="0" algn="bl">
              <a:srgbClr val="DFEFFF">
                <a:alpha val="69803"/>
              </a:srgbClr>
            </a:outerShdw>
          </a:effectLst>
        </p:spPr>
      </p:pic>
      <p:pic>
        <p:nvPicPr>
          <p:cNvPr id="164" name="Google Shape;164;p24" title="processed-83EDE088-7683-4706-8BEC-45B154A2D016.jpe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275" y="1169037"/>
            <a:ext cx="2750577" cy="3665039"/>
          </a:xfrm>
          <a:prstGeom prst="rect">
            <a:avLst/>
          </a:prstGeom>
          <a:noFill/>
          <a:ln>
            <a:noFill/>
          </a:ln>
          <a:effectLst>
            <a:outerShdw blurRad="271463" rotWithShape="0" algn="bl">
              <a:srgbClr val="DFEFFF">
                <a:alpha val="8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 title="water-bubbles-png-6.png"/>
          <p:cNvPicPr preferRelativeResize="0"/>
          <p:nvPr/>
        </p:nvPicPr>
        <p:blipFill rotWithShape="1">
          <a:blip r:embed="rId3">
            <a:alphaModFix amt="63000"/>
          </a:blip>
          <a:srcRect b="20242" l="4225" r="7534" t="0"/>
          <a:stretch/>
        </p:blipFill>
        <p:spPr>
          <a:xfrm>
            <a:off x="0" y="865725"/>
            <a:ext cx="9144000" cy="42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8F9FA"/>
                </a:solidFill>
              </a:rPr>
              <a:t>Radiological Controls in PICO-500</a:t>
            </a:r>
            <a:endParaRPr>
              <a:solidFill>
                <a:srgbClr val="F8F9FA"/>
              </a:solidFill>
            </a:endParaRPr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464100" y="1293350"/>
            <a:ext cx="5874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F8F9FA"/>
                </a:solidFill>
              </a:rPr>
              <a:t>Neutrons as Primary Background </a:t>
            </a:r>
            <a:endParaRPr sz="2000">
              <a:solidFill>
                <a:srgbClr val="F8F9FA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Char char="-"/>
            </a:pPr>
            <a:r>
              <a:rPr lang="en" sz="1600">
                <a:solidFill>
                  <a:srgbClr val="F8F9FA"/>
                </a:solidFill>
              </a:rPr>
              <a:t>Create Single Bubble Events</a:t>
            </a:r>
            <a:endParaRPr sz="1600">
              <a:solidFill>
                <a:srgbClr val="F8F9FA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Char char="-"/>
            </a:pPr>
            <a:r>
              <a:rPr lang="en" sz="1600">
                <a:solidFill>
                  <a:srgbClr val="F8F9FA"/>
                </a:solidFill>
              </a:rPr>
              <a:t>Secondary Product of Alpha Decays</a:t>
            </a:r>
            <a:endParaRPr sz="1600">
              <a:solidFill>
                <a:srgbClr val="F8F9FA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F8F9FA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8F9FA"/>
                </a:solidFill>
              </a:rPr>
              <a:t>Cube Hall Cleanroom</a:t>
            </a:r>
            <a:endParaRPr>
              <a:solidFill>
                <a:srgbClr val="F8F9FA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Char char="-"/>
            </a:pPr>
            <a:r>
              <a:rPr lang="en" sz="1600">
                <a:solidFill>
                  <a:srgbClr val="F8F9FA"/>
                </a:solidFill>
              </a:rPr>
              <a:t>Protects Inner components from Rn</a:t>
            </a:r>
            <a:endParaRPr sz="1600">
              <a:solidFill>
                <a:srgbClr val="F8F9FA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Char char="-"/>
            </a:pPr>
            <a:r>
              <a:rPr lang="en" sz="1600">
                <a:solidFill>
                  <a:srgbClr val="F8F9FA"/>
                </a:solidFill>
              </a:rPr>
              <a:t>Sealed with a N2 flow</a:t>
            </a:r>
            <a:endParaRPr sz="1600">
              <a:solidFill>
                <a:srgbClr val="F8F9FA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Char char="-"/>
            </a:pPr>
            <a:r>
              <a:rPr lang="en" sz="1600">
                <a:solidFill>
                  <a:srgbClr val="F8F9FA"/>
                </a:solidFill>
              </a:rPr>
              <a:t>Regularly Cleaned</a:t>
            </a:r>
            <a:endParaRPr sz="1600">
              <a:solidFill>
                <a:srgbClr val="F8F9FA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F8F9FA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8F9FA"/>
                </a:solidFill>
              </a:rPr>
              <a:t>Assays for Rn Contamination</a:t>
            </a:r>
            <a:endParaRPr>
              <a:solidFill>
                <a:srgbClr val="F8F9FA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Char char="-"/>
            </a:pPr>
            <a:r>
              <a:rPr lang="en" sz="1600">
                <a:solidFill>
                  <a:srgbClr val="F8F9FA"/>
                </a:solidFill>
              </a:rPr>
              <a:t>Rn emanates from Material Surfaces</a:t>
            </a:r>
            <a:endParaRPr sz="1600">
              <a:solidFill>
                <a:srgbClr val="F8F9FA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Char char="-"/>
            </a:pPr>
            <a:r>
              <a:rPr lang="en" sz="1600">
                <a:solidFill>
                  <a:srgbClr val="F8F9FA"/>
                </a:solidFill>
              </a:rPr>
              <a:t>Must be Quantified for Inner jars and Pressure Vessel</a:t>
            </a:r>
            <a:endParaRPr sz="1600">
              <a:solidFill>
                <a:srgbClr val="F8F9FA"/>
              </a:solidFill>
            </a:endParaRPr>
          </a:p>
        </p:txBody>
      </p:sp>
      <p:pic>
        <p:nvPicPr>
          <p:cNvPr id="172" name="Google Shape;172;p25" title="IMG_0064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3747" y="737025"/>
            <a:ext cx="2979548" cy="3972726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19050">
              <a:srgbClr val="DFEFFF">
                <a:alpha val="68627"/>
              </a:srgbClr>
            </a:outerShdw>
          </a:effectLst>
        </p:spPr>
      </p:pic>
      <p:sp>
        <p:nvSpPr>
          <p:cNvPr id="173" name="Google Shape;173;p25"/>
          <p:cNvSpPr txBox="1"/>
          <p:nvPr/>
        </p:nvSpPr>
        <p:spPr>
          <a:xfrm>
            <a:off x="2701100" y="4284050"/>
            <a:ext cx="513000" cy="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 title="water-bubbles-png-6.png"/>
          <p:cNvPicPr preferRelativeResize="0"/>
          <p:nvPr/>
        </p:nvPicPr>
        <p:blipFill rotWithShape="1">
          <a:blip r:embed="rId3">
            <a:alphaModFix amt="31000"/>
          </a:blip>
          <a:srcRect b="0" l="0" r="734" t="0"/>
          <a:stretch/>
        </p:blipFill>
        <p:spPr>
          <a:xfrm>
            <a:off x="33488" y="-110062"/>
            <a:ext cx="9077025" cy="53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PICO 500 Rn Assays</a:t>
            </a:r>
            <a:endParaRPr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180" name="Google Shape;180;p26" title="processed-9D343418-A482-4825-91AA-691A0D13DEF0.jpeg"/>
          <p:cNvPicPr preferRelativeResize="0"/>
          <p:nvPr/>
        </p:nvPicPr>
        <p:blipFill rotWithShape="1">
          <a:blip r:embed="rId4">
            <a:alphaModFix/>
          </a:blip>
          <a:srcRect b="8985" l="0" r="0" t="40382"/>
          <a:stretch/>
        </p:blipFill>
        <p:spPr>
          <a:xfrm>
            <a:off x="6444300" y="249825"/>
            <a:ext cx="2442251" cy="1647652"/>
          </a:xfrm>
          <a:prstGeom prst="rect">
            <a:avLst/>
          </a:prstGeom>
          <a:noFill/>
          <a:ln>
            <a:noFill/>
          </a:ln>
          <a:effectLst>
            <a:outerShdw blurRad="628650" rotWithShape="0" algn="bl">
              <a:srgbClr val="DFEFFF">
                <a:alpha val="69803"/>
              </a:srgbClr>
            </a:outerShdw>
          </a:effectLst>
        </p:spPr>
      </p:pic>
      <p:pic>
        <p:nvPicPr>
          <p:cNvPr id="181" name="Google Shape;181;p26" title="processed-199A80E0-CE94-4210-8297-5FE0884E7929.jpeg"/>
          <p:cNvPicPr preferRelativeResize="0"/>
          <p:nvPr/>
        </p:nvPicPr>
        <p:blipFill rotWithShape="1">
          <a:blip r:embed="rId5">
            <a:alphaModFix/>
          </a:blip>
          <a:srcRect b="6303" l="21975" r="18046" t="14493"/>
          <a:stretch/>
        </p:blipFill>
        <p:spPr>
          <a:xfrm>
            <a:off x="7202675" y="2141750"/>
            <a:ext cx="1629623" cy="2867451"/>
          </a:xfrm>
          <a:prstGeom prst="rect">
            <a:avLst/>
          </a:prstGeom>
          <a:noFill/>
          <a:ln>
            <a:noFill/>
          </a:ln>
          <a:effectLst>
            <a:outerShdw blurRad="485775" rotWithShape="0" algn="bl">
              <a:srgbClr val="DFEFFF">
                <a:alpha val="67843"/>
              </a:srgbClr>
            </a:outerShdw>
          </a:effectLst>
        </p:spPr>
      </p:pic>
      <p:sp>
        <p:nvSpPr>
          <p:cNvPr id="182" name="Google Shape;182;p26"/>
          <p:cNvSpPr txBox="1"/>
          <p:nvPr/>
        </p:nvSpPr>
        <p:spPr>
          <a:xfrm>
            <a:off x="311700" y="1776050"/>
            <a:ext cx="6132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Developed Emanation and Assay Procedures</a:t>
            </a:r>
            <a:endParaRPr b="0" i="0" sz="16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Implemented remote monitoring Camera</a:t>
            </a:r>
            <a:endParaRPr b="0" i="0" sz="16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Pressure Vessel Actively Emanating</a:t>
            </a:r>
            <a:endParaRPr b="0" i="0" sz="16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Building Charcoal Traps</a:t>
            </a:r>
            <a:endParaRPr b="0" i="0" sz="16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11700" y="1228150"/>
            <a:ext cx="66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With Hantz Nozard (UdeM) and the SNOLAB Radon Team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6" title="processed-7B3C12E7-D43D-4091-BF06-D2D514C854F1(1).jpe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1100" y="2927300"/>
            <a:ext cx="2774052" cy="2081901"/>
          </a:xfrm>
          <a:prstGeom prst="rect">
            <a:avLst/>
          </a:prstGeom>
          <a:noFill/>
          <a:ln>
            <a:noFill/>
          </a:ln>
          <a:effectLst>
            <a:outerShdw blurRad="485775" rotWithShape="0" algn="bl">
              <a:srgbClr val="DFEFFF">
                <a:alpha val="8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 title="water-bubbles-png-6.png"/>
          <p:cNvPicPr preferRelativeResize="0"/>
          <p:nvPr/>
        </p:nvPicPr>
        <p:blipFill rotWithShape="1">
          <a:blip r:embed="rId3">
            <a:alphaModFix amt="31000"/>
          </a:blip>
          <a:srcRect b="0" l="0" r="734" t="0"/>
          <a:stretch/>
        </p:blipFill>
        <p:spPr>
          <a:xfrm>
            <a:off x="29388" y="-220125"/>
            <a:ext cx="9077025" cy="53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>
            <p:ph type="ctrTitle"/>
          </p:nvPr>
        </p:nvSpPr>
        <p:spPr>
          <a:xfrm>
            <a:off x="416653" y="-455950"/>
            <a:ext cx="83025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89075" lIns="89075" spcFirstLastPara="1" rIns="89075" wrap="square" tIns="890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366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Big Thanks to:</a:t>
            </a:r>
            <a:endParaRPr sz="5366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1559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1898675" y="1981975"/>
            <a:ext cx="7257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618275" y="1290950"/>
            <a:ext cx="4292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Dr. Ian Lawson</a:t>
            </a:r>
            <a:endParaRPr b="0" i="0" sz="21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Dr. Nasim Fatemighomi</a:t>
            </a:r>
            <a:endParaRPr b="0" i="0" sz="21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Peter Qin</a:t>
            </a:r>
            <a:endParaRPr b="0" i="0" sz="21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4910975" y="1290950"/>
            <a:ext cx="3670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Dimpal Chauhan</a:t>
            </a:r>
            <a:endParaRPr b="0" i="0" sz="19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Hantz Nozard (UdeM)</a:t>
            </a:r>
            <a:endParaRPr b="0" i="0" sz="19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Keegan Paleshi</a:t>
            </a:r>
            <a:endParaRPr b="0" i="0" sz="19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184588" y="2470425"/>
            <a:ext cx="8766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For their involvement in the Rn Assay Work</a:t>
            </a:r>
            <a:endParaRPr b="0" i="0" sz="22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Alongside</a:t>
            </a:r>
            <a:endParaRPr b="0" i="0" sz="22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416650" y="3542225"/>
            <a:ext cx="378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Paul Grylls</a:t>
            </a:r>
            <a:endParaRPr b="0" i="0" sz="18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Ashley Matthewson</a:t>
            </a:r>
            <a:endParaRPr b="0" i="0" sz="18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5719150" y="35422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Shane Meister</a:t>
            </a:r>
            <a:endParaRPr b="0" i="0" sz="18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Remington Hill</a:t>
            </a:r>
            <a:endParaRPr b="0" i="0" sz="18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3072000" y="35422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Quinn Malin</a:t>
            </a:r>
            <a:endParaRPr b="0" i="0" sz="18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Christian Gaudreau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140550" y="4281125"/>
            <a:ext cx="886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For inviting me to participate in Hardware, Analysis, and Maintenance</a:t>
            </a:r>
            <a:endParaRPr b="0" i="0" sz="22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8" title="water-bubbles-png-6.png"/>
          <p:cNvPicPr preferRelativeResize="0"/>
          <p:nvPr/>
        </p:nvPicPr>
        <p:blipFill rotWithShape="1">
          <a:blip r:embed="rId3">
            <a:alphaModFix amt="31000"/>
          </a:blip>
          <a:srcRect b="0" l="0" r="734" t="0"/>
          <a:stretch/>
        </p:blipFill>
        <p:spPr>
          <a:xfrm>
            <a:off x="29388" y="-220125"/>
            <a:ext cx="9077025" cy="53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>
            <p:ph type="ctrTitle"/>
          </p:nvPr>
        </p:nvSpPr>
        <p:spPr>
          <a:xfrm>
            <a:off x="780175" y="131875"/>
            <a:ext cx="70935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b" bIns="89075" lIns="89075" spcFirstLastPara="1" rIns="89075" wrap="square" tIns="890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PV Emanation Data</a:t>
            </a:r>
            <a:endParaRPr sz="30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1559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205" name="Google Shape;205;p28" title="Pressure over Tim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975" y="1338075"/>
            <a:ext cx="4722476" cy="34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 title="Rate of Pressure Change over Time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275" y="1376725"/>
            <a:ext cx="3823425" cy="34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 title="water-bubbles-png-6.png"/>
          <p:cNvPicPr preferRelativeResize="0"/>
          <p:nvPr/>
        </p:nvPicPr>
        <p:blipFill rotWithShape="1">
          <a:blip r:embed="rId3">
            <a:alphaModFix amt="63000"/>
          </a:blip>
          <a:srcRect b="-8219" l="-6888" r="21948" t="8220"/>
          <a:stretch/>
        </p:blipFill>
        <p:spPr>
          <a:xfrm>
            <a:off x="-641550" y="47425"/>
            <a:ext cx="9785550" cy="53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What is the PICO Collaboration?</a:t>
            </a:r>
            <a:endParaRPr sz="302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68" name="Google Shape;68;p14" title="Screenshot_2025-07-30_200414-removebg-preview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3125" y="14288"/>
            <a:ext cx="3295650" cy="5114925"/>
          </a:xfrm>
          <a:prstGeom prst="rect">
            <a:avLst/>
          </a:prstGeom>
          <a:noFill/>
          <a:ln>
            <a:noFill/>
          </a:ln>
          <a:effectLst>
            <a:outerShdw blurRad="314325" rotWithShape="0" algn="bl">
              <a:srgbClr val="DFEFFF">
                <a:alpha val="68627"/>
              </a:srgbClr>
            </a:outerShdw>
          </a:effectLst>
        </p:spPr>
      </p:pic>
      <p:sp>
        <p:nvSpPr>
          <p:cNvPr id="69" name="Google Shape;69;p14"/>
          <p:cNvSpPr txBox="1"/>
          <p:nvPr/>
        </p:nvSpPr>
        <p:spPr>
          <a:xfrm>
            <a:off x="793050" y="3951475"/>
            <a:ext cx="561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PI</a:t>
            </a:r>
            <a:r>
              <a:rPr b="0" i="0" lang="en" sz="22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CASSO</a:t>
            </a:r>
            <a:r>
              <a:rPr b="0" i="0" lang="en" sz="26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   +   </a:t>
            </a:r>
            <a:r>
              <a:rPr b="1" i="0" lang="en" sz="26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CO</a:t>
            </a:r>
            <a:r>
              <a:rPr b="0" i="0" lang="en" sz="22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UPP</a:t>
            </a:r>
            <a:r>
              <a:rPr b="0" i="0" lang="en" sz="26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       →      </a:t>
            </a:r>
            <a:r>
              <a:rPr b="1" i="0" lang="en" sz="26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PICO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205575" y="2333300"/>
            <a:ext cx="17100" cy="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93050" y="1130350"/>
            <a:ext cx="6172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800"/>
              <a:buFont typeface="Baloo 2"/>
              <a:buChar char="●"/>
            </a:pPr>
            <a:r>
              <a:rPr b="1" i="0" lang="en" sz="18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Direct Detection of Dark Matter</a:t>
            </a:r>
            <a:endParaRPr b="1" i="0" sz="18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800"/>
              <a:buFont typeface="Baloo 2"/>
              <a:buChar char="●"/>
            </a:pPr>
            <a:r>
              <a:rPr b="1" i="0" lang="en" sz="18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Spin-Dependent WIMP Proton Scattering</a:t>
            </a:r>
            <a:endParaRPr b="1" i="0" sz="18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800"/>
              <a:buFont typeface="Baloo 2"/>
              <a:buChar char="●"/>
            </a:pPr>
            <a:r>
              <a:rPr b="1" i="0" lang="en" sz="18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Adjustable Event Threshold</a:t>
            </a:r>
            <a:endParaRPr b="1" i="0" sz="1800" u="none" cap="none" strike="noStrike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72" name="Google Shape;72;p14" title="coupp-muon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7936" y="2808700"/>
            <a:ext cx="981125" cy="114050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5400000" dist="18562">
              <a:srgbClr val="F8F9FA"/>
            </a:outerShdw>
          </a:effectLst>
        </p:spPr>
      </p:pic>
      <p:pic>
        <p:nvPicPr>
          <p:cNvPr id="73" name="Google Shape;73;p14" title="bg_included-removebg-preview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1425" y="2535976"/>
            <a:ext cx="816650" cy="1460825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5400000" dist="18562">
              <a:srgbClr val="F8F9FA"/>
            </a:outerShdw>
          </a:effectLst>
        </p:spPr>
      </p:pic>
      <p:sp>
        <p:nvSpPr>
          <p:cNvPr id="74" name="Google Shape;74;p14"/>
          <p:cNvSpPr txBox="1"/>
          <p:nvPr/>
        </p:nvSpPr>
        <p:spPr>
          <a:xfrm>
            <a:off x="3388900" y="4334550"/>
            <a:ext cx="85500" cy="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title="water-bubbles-png-6.png"/>
          <p:cNvPicPr preferRelativeResize="0"/>
          <p:nvPr/>
        </p:nvPicPr>
        <p:blipFill rotWithShape="1">
          <a:blip r:embed="rId3">
            <a:alphaModFix amt="63000"/>
          </a:blip>
          <a:srcRect b="20242" l="4225" r="7534" t="0"/>
          <a:stretch/>
        </p:blipFill>
        <p:spPr>
          <a:xfrm>
            <a:off x="0" y="865725"/>
            <a:ext cx="9144000" cy="42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54525" y="1447775"/>
            <a:ext cx="5536200" cy="3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Superheated fluid</a:t>
            </a:r>
            <a:endParaRPr b="1" sz="19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8F9FA"/>
              </a:buClr>
              <a:buSzPts val="1900"/>
              <a:buFont typeface="Baloo 2"/>
              <a:buChar char="-"/>
            </a:pPr>
            <a:r>
              <a:rPr lang="en" sz="19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Fluid held near Phase Transition</a:t>
            </a:r>
            <a:endParaRPr sz="19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900"/>
              <a:buFont typeface="Baloo 2"/>
              <a:buChar char="-"/>
            </a:pPr>
            <a:r>
              <a:rPr lang="en" sz="19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Metastable state between liquid and gas</a:t>
            </a:r>
            <a:endParaRPr sz="19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Bubble Formation</a:t>
            </a:r>
            <a:endParaRPr b="1" sz="19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8F9FA"/>
              </a:buClr>
              <a:buSzPts val="1900"/>
              <a:buFont typeface="Baloo 2"/>
              <a:buChar char="-"/>
            </a:pPr>
            <a:r>
              <a:rPr lang="en" sz="19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Local Shifts in Energy can trigger phase change</a:t>
            </a:r>
            <a:endParaRPr sz="19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900"/>
              <a:buFont typeface="Baloo 2"/>
              <a:buChar char="-"/>
            </a:pPr>
            <a:r>
              <a:rPr lang="en" sz="19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Energy deposited differs by particle LET</a:t>
            </a:r>
            <a:endParaRPr sz="19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9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81" name="Google Shape;81;p15" title="Atrack1912.png"/>
          <p:cNvPicPr preferRelativeResize="0"/>
          <p:nvPr/>
        </p:nvPicPr>
        <p:blipFill rotWithShape="1">
          <a:blip r:embed="rId4">
            <a:alphaModFix/>
          </a:blip>
          <a:srcRect b="0" l="0" r="0" t="9861"/>
          <a:stretch/>
        </p:blipFill>
        <p:spPr>
          <a:xfrm>
            <a:off x="6066950" y="2733550"/>
            <a:ext cx="2841550" cy="1479275"/>
          </a:xfrm>
          <a:prstGeom prst="rect">
            <a:avLst/>
          </a:prstGeom>
          <a:noFill/>
          <a:ln cap="flat" cmpd="sng" w="9525">
            <a:solidFill>
              <a:srgbClr val="F8F9FA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rgbClr val="F8F9FA">
                <a:alpha val="49803"/>
              </a:srgbClr>
            </a:outerShdw>
          </a:effectLst>
        </p:spPr>
      </p:pic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A Brief History of Bubble Chambers</a:t>
            </a:r>
            <a:endParaRPr sz="302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5990725" y="4212825"/>
            <a:ext cx="29940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56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Radium Source in a Wilson Cloud Chamber (1911 / 1912)</a:t>
            </a:r>
            <a:endParaRPr sz="56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578175" y="865725"/>
            <a:ext cx="545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100 Year Old Technology that’s steadily Improving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5" title="Atrack1911.png"/>
          <p:cNvPicPr preferRelativeResize="0"/>
          <p:nvPr/>
        </p:nvPicPr>
        <p:blipFill rotWithShape="1">
          <a:blip r:embed="rId5">
            <a:alphaModFix/>
          </a:blip>
          <a:srcRect b="6558" l="4397" r="0" t="0"/>
          <a:stretch/>
        </p:blipFill>
        <p:spPr>
          <a:xfrm>
            <a:off x="6066950" y="1150375"/>
            <a:ext cx="2841549" cy="1547257"/>
          </a:xfrm>
          <a:prstGeom prst="rect">
            <a:avLst/>
          </a:prstGeom>
          <a:noFill/>
          <a:ln cap="flat" cmpd="sng" w="9525">
            <a:solidFill>
              <a:srgbClr val="F8F9FA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 dir="16200000" dist="47625">
              <a:srgbClr val="DFEFFF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 title="water-bubbles-png-6.png"/>
          <p:cNvPicPr preferRelativeResize="0"/>
          <p:nvPr/>
        </p:nvPicPr>
        <p:blipFill rotWithShape="1">
          <a:blip r:embed="rId3">
            <a:alphaModFix amt="63000"/>
          </a:blip>
          <a:srcRect b="20242" l="4225" r="7534" t="0"/>
          <a:stretch/>
        </p:blipFill>
        <p:spPr>
          <a:xfrm>
            <a:off x="0" y="865725"/>
            <a:ext cx="9144000" cy="42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950700" y="1140950"/>
            <a:ext cx="4766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Superheated C₃F₈</a:t>
            </a:r>
            <a:endParaRPr b="1" sz="20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F</a:t>
            </a:r>
            <a:r>
              <a:rPr baseline="30000" lang="en" sz="16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19</a:t>
            </a:r>
            <a:r>
              <a:rPr lang="en" sz="16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 → Spin-Dependent Target</a:t>
            </a:r>
            <a:br>
              <a:rPr b="1" lang="en" sz="16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b="1" sz="20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Synthetic Quartz Glass Jar </a:t>
            </a:r>
            <a:endParaRPr b="1" sz="20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Eliminate nucleation and Radioactivity</a:t>
            </a:r>
            <a:endParaRPr sz="16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Cameras and Acoustic Sensors </a:t>
            </a:r>
            <a:endParaRPr b="1" sz="19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Detect bubbles from particle interactions</a:t>
            </a:r>
            <a:endParaRPr sz="16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Thermodynamic Rejection</a:t>
            </a:r>
            <a:endParaRPr b="1" sz="19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Filters low energy electron recoils</a:t>
            </a:r>
            <a:endParaRPr sz="160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92" name="Google Shape;92;p16" title="p4-naked.png"/>
          <p:cNvPicPr preferRelativeResize="0"/>
          <p:nvPr/>
        </p:nvPicPr>
        <p:blipFill rotWithShape="1">
          <a:blip r:embed="rId4">
            <a:alphaModFix/>
          </a:blip>
          <a:srcRect b="3710" l="0" r="0" t="3039"/>
          <a:stretch/>
        </p:blipFill>
        <p:spPr>
          <a:xfrm>
            <a:off x="6029950" y="1140950"/>
            <a:ext cx="2643775" cy="3605025"/>
          </a:xfrm>
          <a:prstGeom prst="rect">
            <a:avLst/>
          </a:prstGeom>
          <a:noFill/>
          <a:ln cap="flat" cmpd="sng" w="28575">
            <a:solidFill>
              <a:srgbClr val="DFEFFF"/>
            </a:solidFill>
            <a:prstDash val="solid"/>
            <a:round/>
            <a:headEnd len="sm" w="sm" type="none"/>
            <a:tailEnd len="sm" w="sm" type="none"/>
          </a:ln>
          <a:effectLst>
            <a:outerShdw blurRad="442913" rotWithShape="0" algn="bl">
              <a:srgbClr val="DFEFFF">
                <a:alpha val="60784"/>
              </a:srgbClr>
            </a:outerShdw>
          </a:effectLst>
        </p:spPr>
      </p:pic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PICO-40 A Modern Bubble Chamber</a:t>
            </a:r>
            <a:endParaRPr sz="302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 title="water-bubbles-png-6.png"/>
          <p:cNvPicPr preferRelativeResize="0"/>
          <p:nvPr/>
        </p:nvPicPr>
        <p:blipFill rotWithShape="1">
          <a:blip r:embed="rId3">
            <a:alphaModFix amt="63000"/>
          </a:blip>
          <a:srcRect b="20242" l="4225" r="7534" t="0"/>
          <a:stretch/>
        </p:blipFill>
        <p:spPr>
          <a:xfrm>
            <a:off x="0" y="865725"/>
            <a:ext cx="9144000" cy="42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PICO-40 A Modern Bubble Chamber</a:t>
            </a:r>
            <a:endParaRPr sz="302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7258775" y="3605125"/>
            <a:ext cx="190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7" title="pico parameter Soace.png"/>
          <p:cNvPicPr preferRelativeResize="0"/>
          <p:nvPr/>
        </p:nvPicPr>
        <p:blipFill rotWithShape="1">
          <a:blip r:embed="rId4">
            <a:alphaModFix/>
          </a:blip>
          <a:srcRect b="0" l="-3071" r="0" t="0"/>
          <a:stretch/>
        </p:blipFill>
        <p:spPr>
          <a:xfrm>
            <a:off x="407100" y="1544225"/>
            <a:ext cx="5583425" cy="3200825"/>
          </a:xfrm>
          <a:prstGeom prst="rect">
            <a:avLst/>
          </a:prstGeom>
          <a:noFill/>
          <a:ln>
            <a:noFill/>
          </a:ln>
          <a:effectLst>
            <a:outerShdw blurRad="1028700" rotWithShape="0" algn="bl" dir="5400000" dist="19050">
              <a:srgbClr val="DFEFFF">
                <a:alpha val="69803"/>
              </a:srgbClr>
            </a:outerShdw>
          </a:effectLst>
        </p:spPr>
      </p:pic>
      <p:sp>
        <p:nvSpPr>
          <p:cNvPr id="102" name="Google Shape;102;p17"/>
          <p:cNvSpPr txBox="1"/>
          <p:nvPr/>
        </p:nvSpPr>
        <p:spPr>
          <a:xfrm>
            <a:off x="573300" y="1017725"/>
            <a:ext cx="62109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0" i="0" lang="en" sz="2220" u="none" cap="none" strike="noStrike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Setiz Threshold for ~25nm regions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7" title="pico_bellows_cycle.gif"/>
          <p:cNvPicPr preferRelativeResize="0"/>
          <p:nvPr/>
        </p:nvPicPr>
        <p:blipFill rotWithShape="1">
          <a:blip r:embed="rId5">
            <a:alphaModFix/>
          </a:blip>
          <a:srcRect b="10606" l="27643" r="28802" t="10178"/>
          <a:stretch/>
        </p:blipFill>
        <p:spPr>
          <a:xfrm>
            <a:off x="6940275" y="163199"/>
            <a:ext cx="1589075" cy="4817100"/>
          </a:xfrm>
          <a:prstGeom prst="rect">
            <a:avLst/>
          </a:prstGeom>
          <a:noFill/>
          <a:ln>
            <a:noFill/>
          </a:ln>
          <a:effectLst>
            <a:outerShdw blurRad="685800" rotWithShape="0" algn="bl" dir="5400000" dist="19050">
              <a:srgbClr val="DFEFFF">
                <a:alpha val="8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 title="water-bubbles-png-6.png"/>
          <p:cNvPicPr preferRelativeResize="0"/>
          <p:nvPr/>
        </p:nvPicPr>
        <p:blipFill rotWithShape="1">
          <a:blip r:embed="rId3">
            <a:alphaModFix amt="63000"/>
          </a:blip>
          <a:srcRect b="20242" l="4226" r="7535" t="0"/>
          <a:stretch/>
        </p:blipFill>
        <p:spPr>
          <a:xfrm>
            <a:off x="0" y="865725"/>
            <a:ext cx="9144000" cy="42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8F9FA"/>
                </a:solidFill>
                <a:latin typeface="Baloo 2"/>
                <a:ea typeface="Baloo 2"/>
                <a:cs typeface="Baloo 2"/>
                <a:sym typeface="Baloo 2"/>
              </a:rPr>
              <a:t>PICO-40 A Modern Bubble Chamber</a:t>
            </a:r>
            <a:endParaRPr sz="3020">
              <a:solidFill>
                <a:srgbClr val="F8F9FA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7258775" y="3605125"/>
            <a:ext cx="190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8" title="pico_bellows_cycle-ezgif.com-gif-to-mp4-converter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2725" y="1140575"/>
            <a:ext cx="4378550" cy="37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 title="water-bubbles-png-6.png"/>
          <p:cNvPicPr preferRelativeResize="0"/>
          <p:nvPr/>
        </p:nvPicPr>
        <p:blipFill rotWithShape="1">
          <a:blip r:embed="rId3">
            <a:alphaModFix amt="63000"/>
          </a:blip>
          <a:srcRect b="20242" l="4225" r="7534" t="0"/>
          <a:stretch/>
        </p:blipFill>
        <p:spPr>
          <a:xfrm>
            <a:off x="0" y="865725"/>
            <a:ext cx="9144000" cy="42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F8F9FA"/>
                </a:solidFill>
              </a:rPr>
              <a:t>Events in PICO</a:t>
            </a:r>
            <a:endParaRPr>
              <a:solidFill>
                <a:srgbClr val="F8F9FA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416575" y="445025"/>
            <a:ext cx="2585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5409225" y="445025"/>
            <a:ext cx="3549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Electron Recoils</a:t>
            </a:r>
            <a:endParaRPr b="0" i="0" sz="25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Arial"/>
              <a:buChar char="-"/>
            </a:pPr>
            <a:r>
              <a:rPr b="0" i="0" lang="en" sz="17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Gammas / Betas</a:t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Arial"/>
              <a:buChar char="-"/>
            </a:pPr>
            <a:r>
              <a:rPr b="0" i="0" lang="en" sz="17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Low Energy</a:t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Arial"/>
              <a:buChar char="-"/>
            </a:pPr>
            <a:r>
              <a:rPr b="0" i="0" lang="en" sz="17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Doesn’t nucleate bubbles</a:t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9" title="images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5319" y="1995135"/>
            <a:ext cx="5296991" cy="2724650"/>
          </a:xfrm>
          <a:prstGeom prst="rect">
            <a:avLst/>
          </a:prstGeom>
          <a:noFill/>
          <a:ln>
            <a:noFill/>
          </a:ln>
          <a:effectLst>
            <a:outerShdw blurRad="685800" rotWithShape="0" algn="bl" dir="5400000" dist="19050">
              <a:srgbClr val="DFEFFF">
                <a:alpha val="71764"/>
              </a:srgbClr>
            </a:outerShdw>
          </a:effectLst>
        </p:spPr>
      </p:pic>
      <p:sp>
        <p:nvSpPr>
          <p:cNvPr id="121" name="Google Shape;121;p19"/>
          <p:cNvSpPr txBox="1"/>
          <p:nvPr/>
        </p:nvSpPr>
        <p:spPr>
          <a:xfrm>
            <a:off x="136100" y="1669700"/>
            <a:ext cx="32622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Alphas / High E Neutrons</a:t>
            </a:r>
            <a:endParaRPr b="0" i="0" sz="20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Arial"/>
              <a:buChar char="-"/>
            </a:pPr>
            <a:r>
              <a:rPr b="0" i="0" lang="en" sz="17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Multi Bubble Events</a:t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Arial"/>
              <a:buChar char="-"/>
            </a:pPr>
            <a:r>
              <a:rPr b="0" i="0" lang="en" sz="17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High Acoustic Parameter</a:t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Thermal Neutrons / WIMPs</a:t>
            </a:r>
            <a:endParaRPr b="0" i="0" sz="20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Arial"/>
              <a:buChar char="-"/>
            </a:pPr>
            <a:r>
              <a:rPr b="0" i="0" lang="en" sz="17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Single Bubble Events</a:t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Arial"/>
              <a:buChar char="-"/>
            </a:pPr>
            <a:r>
              <a:rPr b="0" i="0" lang="en" sz="17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Indiscriminable</a:t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Arial"/>
              <a:buChar char="-"/>
            </a:pPr>
            <a:r>
              <a:rPr b="0" i="0" lang="en" sz="17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Identified by event rates through calibration</a:t>
            </a:r>
            <a:endParaRPr b="0" i="0" sz="1700" u="none" cap="none" strike="noStrike">
              <a:solidFill>
                <a:srgbClr val="F8F9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383650" y="4446150"/>
            <a:ext cx="664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PICO-40</a:t>
            </a:r>
            <a:endParaRPr b="1" i="0" sz="2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7" name="Google Shape;127;p20" title="Screenshot_2025-07-30_200414-removebg-preview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898" y="640425"/>
            <a:ext cx="1874200" cy="2908800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st="171450">
              <a:srgbClr val="000000"/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340525" y="4446150"/>
            <a:ext cx="664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PICO-40</a:t>
            </a:r>
            <a:endParaRPr b="1" i="0" sz="2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3" name="Google Shape;133;p21" title="images-removebg-preview.png"/>
          <p:cNvPicPr preferRelativeResize="0"/>
          <p:nvPr/>
        </p:nvPicPr>
        <p:blipFill rotWithShape="1">
          <a:blip r:embed="rId4">
            <a:alphaModFix/>
          </a:blip>
          <a:srcRect b="-8888" l="-4259" r="4259" t="8890"/>
          <a:stretch/>
        </p:blipFill>
        <p:spPr>
          <a:xfrm rot="3">
            <a:off x="3588250" y="559326"/>
            <a:ext cx="1650100" cy="3207949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r="2940000" dist="104775">
              <a:schemeClr val="dk1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